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1" r:id="rId3"/>
    <p:sldId id="407" r:id="rId4"/>
    <p:sldId id="409" r:id="rId5"/>
    <p:sldId id="403" r:id="rId6"/>
    <p:sldId id="333" r:id="rId7"/>
    <p:sldId id="257" r:id="rId8"/>
    <p:sldId id="416" r:id="rId9"/>
    <p:sldId id="425" r:id="rId10"/>
    <p:sldId id="426" r:id="rId11"/>
    <p:sldId id="298" r:id="rId12"/>
    <p:sldId id="423" r:id="rId13"/>
    <p:sldId id="404" r:id="rId14"/>
    <p:sldId id="427" r:id="rId15"/>
    <p:sldId id="433" r:id="rId16"/>
    <p:sldId id="428" r:id="rId17"/>
    <p:sldId id="419" r:id="rId18"/>
    <p:sldId id="408" r:id="rId19"/>
    <p:sldId id="300" r:id="rId20"/>
    <p:sldId id="432" r:id="rId21"/>
    <p:sldId id="339" r:id="rId22"/>
    <p:sldId id="305" r:id="rId23"/>
    <p:sldId id="392" r:id="rId24"/>
    <p:sldId id="359" r:id="rId25"/>
    <p:sldId id="381" r:id="rId26"/>
    <p:sldId id="288" r:id="rId27"/>
    <p:sldId id="306" r:id="rId28"/>
    <p:sldId id="312" r:id="rId29"/>
    <p:sldId id="386" r:id="rId30"/>
    <p:sldId id="322" r:id="rId31"/>
    <p:sldId id="431" r:id="rId32"/>
    <p:sldId id="430" r:id="rId33"/>
    <p:sldId id="429" r:id="rId34"/>
    <p:sldId id="422" r:id="rId35"/>
    <p:sldId id="434" r:id="rId36"/>
    <p:sldId id="435" r:id="rId37"/>
    <p:sldId id="323" r:id="rId38"/>
    <p:sldId id="420" r:id="rId39"/>
    <p:sldId id="421" r:id="rId40"/>
    <p:sldId id="424" r:id="rId41"/>
    <p:sldId id="400" r:id="rId42"/>
    <p:sldId id="418" r:id="rId43"/>
    <p:sldId id="272" r:id="rId44"/>
    <p:sldId id="399" r:id="rId45"/>
    <p:sldId id="304" r:id="rId46"/>
    <p:sldId id="410" r:id="rId47"/>
    <p:sldId id="411" r:id="rId48"/>
    <p:sldId id="413" r:id="rId49"/>
    <p:sldId id="412" r:id="rId50"/>
    <p:sldId id="417" r:id="rId51"/>
    <p:sldId id="415" r:id="rId52"/>
    <p:sldId id="414" r:id="rId5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1148" autoAdjust="0"/>
  </p:normalViewPr>
  <p:slideViewPr>
    <p:cSldViewPr snapToGrid="0" showGuides="1">
      <p:cViewPr varScale="1">
        <p:scale>
          <a:sx n="93" d="100"/>
          <a:sy n="93" d="100"/>
        </p:scale>
        <p:origin x="2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BC158E7-7539-4DB7-B0B5-FE1CEDB0F2B6}" type="datetimeFigureOut">
              <a:rPr kumimoji="1" lang="ja-JP" altLang="en-US" smtClean="0"/>
              <a:t>2019/8/26</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7101ED9-807C-4C2F-A040-887D2D24D5CC}" type="slidenum">
              <a:rPr kumimoji="1" lang="ja-JP" altLang="en-US" smtClean="0"/>
              <a:t>‹#›</a:t>
            </a:fld>
            <a:endParaRPr kumimoji="1" lang="ja-JP" altLang="en-US"/>
          </a:p>
        </p:txBody>
      </p:sp>
    </p:spTree>
    <p:extLst>
      <p:ext uri="{BB962C8B-B14F-4D97-AF65-F5344CB8AC3E}">
        <p14:creationId xmlns:p14="http://schemas.microsoft.com/office/powerpoint/2010/main" val="29081215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a:t>
            </a:fld>
            <a:endParaRPr kumimoji="1" lang="ja-JP" altLang="en-US"/>
          </a:p>
        </p:txBody>
      </p:sp>
    </p:spTree>
    <p:extLst>
      <p:ext uri="{BB962C8B-B14F-4D97-AF65-F5344CB8AC3E}">
        <p14:creationId xmlns:p14="http://schemas.microsoft.com/office/powerpoint/2010/main" val="887834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16</a:t>
            </a:fld>
            <a:endParaRPr kumimoji="1" lang="ja-JP" altLang="en-US"/>
          </a:p>
        </p:txBody>
      </p:sp>
    </p:spTree>
    <p:extLst>
      <p:ext uri="{BB962C8B-B14F-4D97-AF65-F5344CB8AC3E}">
        <p14:creationId xmlns:p14="http://schemas.microsoft.com/office/powerpoint/2010/main" val="53389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17</a:t>
            </a:fld>
            <a:endParaRPr kumimoji="1" lang="ja-JP" altLang="en-US"/>
          </a:p>
        </p:txBody>
      </p:sp>
    </p:spTree>
    <p:extLst>
      <p:ext uri="{BB962C8B-B14F-4D97-AF65-F5344CB8AC3E}">
        <p14:creationId xmlns:p14="http://schemas.microsoft.com/office/powerpoint/2010/main" val="41587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18</a:t>
            </a:fld>
            <a:endParaRPr kumimoji="1" lang="ja-JP" altLang="en-US"/>
          </a:p>
        </p:txBody>
      </p:sp>
    </p:spTree>
    <p:extLst>
      <p:ext uri="{BB962C8B-B14F-4D97-AF65-F5344CB8AC3E}">
        <p14:creationId xmlns:p14="http://schemas.microsoft.com/office/powerpoint/2010/main" val="1025957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19</a:t>
            </a:fld>
            <a:endParaRPr kumimoji="1" lang="ja-JP" altLang="en-US"/>
          </a:p>
        </p:txBody>
      </p:sp>
    </p:spTree>
    <p:extLst>
      <p:ext uri="{BB962C8B-B14F-4D97-AF65-F5344CB8AC3E}">
        <p14:creationId xmlns:p14="http://schemas.microsoft.com/office/powerpoint/2010/main" val="114665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20</a:t>
            </a:fld>
            <a:endParaRPr kumimoji="1" lang="ja-JP" altLang="en-US"/>
          </a:p>
        </p:txBody>
      </p:sp>
    </p:spTree>
    <p:extLst>
      <p:ext uri="{BB962C8B-B14F-4D97-AF65-F5344CB8AC3E}">
        <p14:creationId xmlns:p14="http://schemas.microsoft.com/office/powerpoint/2010/main" val="1043356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21</a:t>
            </a:fld>
            <a:endParaRPr kumimoji="1" lang="ja-JP" altLang="en-US"/>
          </a:p>
        </p:txBody>
      </p:sp>
    </p:spTree>
    <p:extLst>
      <p:ext uri="{BB962C8B-B14F-4D97-AF65-F5344CB8AC3E}">
        <p14:creationId xmlns:p14="http://schemas.microsoft.com/office/powerpoint/2010/main" val="117939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23</a:t>
            </a:fld>
            <a:endParaRPr kumimoji="1" lang="ja-JP" altLang="en-US"/>
          </a:p>
        </p:txBody>
      </p:sp>
    </p:spTree>
    <p:extLst>
      <p:ext uri="{BB962C8B-B14F-4D97-AF65-F5344CB8AC3E}">
        <p14:creationId xmlns:p14="http://schemas.microsoft.com/office/powerpoint/2010/main" val="15305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24</a:t>
            </a:fld>
            <a:endParaRPr kumimoji="1" lang="ja-JP" altLang="en-US"/>
          </a:p>
        </p:txBody>
      </p:sp>
    </p:spTree>
    <p:extLst>
      <p:ext uri="{BB962C8B-B14F-4D97-AF65-F5344CB8AC3E}">
        <p14:creationId xmlns:p14="http://schemas.microsoft.com/office/powerpoint/2010/main" val="3956097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25</a:t>
            </a:fld>
            <a:endParaRPr kumimoji="1" lang="ja-JP" altLang="en-US"/>
          </a:p>
        </p:txBody>
      </p:sp>
    </p:spTree>
    <p:extLst>
      <p:ext uri="{BB962C8B-B14F-4D97-AF65-F5344CB8AC3E}">
        <p14:creationId xmlns:p14="http://schemas.microsoft.com/office/powerpoint/2010/main" val="56258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26</a:t>
            </a:fld>
            <a:endParaRPr kumimoji="1" lang="ja-JP" altLang="en-US"/>
          </a:p>
        </p:txBody>
      </p:sp>
    </p:spTree>
    <p:extLst>
      <p:ext uri="{BB962C8B-B14F-4D97-AF65-F5344CB8AC3E}">
        <p14:creationId xmlns:p14="http://schemas.microsoft.com/office/powerpoint/2010/main" val="283064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5</a:t>
            </a:fld>
            <a:endParaRPr kumimoji="1" lang="ja-JP" altLang="en-US"/>
          </a:p>
        </p:txBody>
      </p:sp>
    </p:spTree>
    <p:extLst>
      <p:ext uri="{BB962C8B-B14F-4D97-AF65-F5344CB8AC3E}">
        <p14:creationId xmlns:p14="http://schemas.microsoft.com/office/powerpoint/2010/main" val="2065771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27</a:t>
            </a:fld>
            <a:endParaRPr kumimoji="1" lang="ja-JP" altLang="en-US"/>
          </a:p>
        </p:txBody>
      </p:sp>
    </p:spTree>
    <p:extLst>
      <p:ext uri="{BB962C8B-B14F-4D97-AF65-F5344CB8AC3E}">
        <p14:creationId xmlns:p14="http://schemas.microsoft.com/office/powerpoint/2010/main" val="31241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28</a:t>
            </a:fld>
            <a:endParaRPr kumimoji="1" lang="ja-JP" altLang="en-US"/>
          </a:p>
        </p:txBody>
      </p:sp>
    </p:spTree>
    <p:extLst>
      <p:ext uri="{BB962C8B-B14F-4D97-AF65-F5344CB8AC3E}">
        <p14:creationId xmlns:p14="http://schemas.microsoft.com/office/powerpoint/2010/main" val="2212448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29</a:t>
            </a:fld>
            <a:endParaRPr kumimoji="1" lang="ja-JP" altLang="en-US"/>
          </a:p>
        </p:txBody>
      </p:sp>
    </p:spTree>
    <p:extLst>
      <p:ext uri="{BB962C8B-B14F-4D97-AF65-F5344CB8AC3E}">
        <p14:creationId xmlns:p14="http://schemas.microsoft.com/office/powerpoint/2010/main" val="2652762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30</a:t>
            </a:fld>
            <a:endParaRPr kumimoji="1" lang="ja-JP" altLang="en-US"/>
          </a:p>
        </p:txBody>
      </p:sp>
    </p:spTree>
    <p:extLst>
      <p:ext uri="{BB962C8B-B14F-4D97-AF65-F5344CB8AC3E}">
        <p14:creationId xmlns:p14="http://schemas.microsoft.com/office/powerpoint/2010/main" val="322791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31</a:t>
            </a:fld>
            <a:endParaRPr kumimoji="1" lang="ja-JP" altLang="en-US"/>
          </a:p>
        </p:txBody>
      </p:sp>
    </p:spTree>
    <p:extLst>
      <p:ext uri="{BB962C8B-B14F-4D97-AF65-F5344CB8AC3E}">
        <p14:creationId xmlns:p14="http://schemas.microsoft.com/office/powerpoint/2010/main" val="327478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32</a:t>
            </a:fld>
            <a:endParaRPr kumimoji="1" lang="ja-JP" altLang="en-US"/>
          </a:p>
        </p:txBody>
      </p:sp>
    </p:spTree>
    <p:extLst>
      <p:ext uri="{BB962C8B-B14F-4D97-AF65-F5344CB8AC3E}">
        <p14:creationId xmlns:p14="http://schemas.microsoft.com/office/powerpoint/2010/main" val="1900754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33</a:t>
            </a:fld>
            <a:endParaRPr kumimoji="1" lang="ja-JP" altLang="en-US"/>
          </a:p>
        </p:txBody>
      </p:sp>
    </p:spTree>
    <p:extLst>
      <p:ext uri="{BB962C8B-B14F-4D97-AF65-F5344CB8AC3E}">
        <p14:creationId xmlns:p14="http://schemas.microsoft.com/office/powerpoint/2010/main" val="185725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34</a:t>
            </a:fld>
            <a:endParaRPr kumimoji="1" lang="ja-JP" altLang="en-US"/>
          </a:p>
        </p:txBody>
      </p:sp>
    </p:spTree>
    <p:extLst>
      <p:ext uri="{BB962C8B-B14F-4D97-AF65-F5344CB8AC3E}">
        <p14:creationId xmlns:p14="http://schemas.microsoft.com/office/powerpoint/2010/main" val="4235880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35</a:t>
            </a:fld>
            <a:endParaRPr kumimoji="1" lang="ja-JP" altLang="en-US"/>
          </a:p>
        </p:txBody>
      </p:sp>
    </p:spTree>
    <p:extLst>
      <p:ext uri="{BB962C8B-B14F-4D97-AF65-F5344CB8AC3E}">
        <p14:creationId xmlns:p14="http://schemas.microsoft.com/office/powerpoint/2010/main" val="631872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36</a:t>
            </a:fld>
            <a:endParaRPr kumimoji="1" lang="ja-JP" altLang="en-US"/>
          </a:p>
        </p:txBody>
      </p:sp>
    </p:spTree>
    <p:extLst>
      <p:ext uri="{BB962C8B-B14F-4D97-AF65-F5344CB8AC3E}">
        <p14:creationId xmlns:p14="http://schemas.microsoft.com/office/powerpoint/2010/main" val="317184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7</a:t>
            </a:fld>
            <a:endParaRPr kumimoji="1" lang="ja-JP" altLang="en-US"/>
          </a:p>
        </p:txBody>
      </p:sp>
    </p:spTree>
    <p:extLst>
      <p:ext uri="{BB962C8B-B14F-4D97-AF65-F5344CB8AC3E}">
        <p14:creationId xmlns:p14="http://schemas.microsoft.com/office/powerpoint/2010/main" val="2327000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37</a:t>
            </a:fld>
            <a:endParaRPr kumimoji="1" lang="ja-JP" altLang="en-US"/>
          </a:p>
        </p:txBody>
      </p:sp>
    </p:spTree>
    <p:extLst>
      <p:ext uri="{BB962C8B-B14F-4D97-AF65-F5344CB8AC3E}">
        <p14:creationId xmlns:p14="http://schemas.microsoft.com/office/powerpoint/2010/main" val="1906778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38</a:t>
            </a:fld>
            <a:endParaRPr kumimoji="1" lang="ja-JP" altLang="en-US"/>
          </a:p>
        </p:txBody>
      </p:sp>
    </p:spTree>
    <p:extLst>
      <p:ext uri="{BB962C8B-B14F-4D97-AF65-F5344CB8AC3E}">
        <p14:creationId xmlns:p14="http://schemas.microsoft.com/office/powerpoint/2010/main" val="4280981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39</a:t>
            </a:fld>
            <a:endParaRPr kumimoji="1" lang="ja-JP" altLang="en-US"/>
          </a:p>
        </p:txBody>
      </p:sp>
    </p:spTree>
    <p:extLst>
      <p:ext uri="{BB962C8B-B14F-4D97-AF65-F5344CB8AC3E}">
        <p14:creationId xmlns:p14="http://schemas.microsoft.com/office/powerpoint/2010/main" val="1594938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40</a:t>
            </a:fld>
            <a:endParaRPr kumimoji="1" lang="ja-JP" altLang="en-US"/>
          </a:p>
        </p:txBody>
      </p:sp>
    </p:spTree>
    <p:extLst>
      <p:ext uri="{BB962C8B-B14F-4D97-AF65-F5344CB8AC3E}">
        <p14:creationId xmlns:p14="http://schemas.microsoft.com/office/powerpoint/2010/main" val="2610816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41</a:t>
            </a:fld>
            <a:endParaRPr kumimoji="1" lang="ja-JP" altLang="en-US"/>
          </a:p>
        </p:txBody>
      </p:sp>
    </p:spTree>
    <p:extLst>
      <p:ext uri="{BB962C8B-B14F-4D97-AF65-F5344CB8AC3E}">
        <p14:creationId xmlns:p14="http://schemas.microsoft.com/office/powerpoint/2010/main" val="358095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42</a:t>
            </a:fld>
            <a:endParaRPr kumimoji="1" lang="ja-JP" altLang="en-US"/>
          </a:p>
        </p:txBody>
      </p:sp>
    </p:spTree>
    <p:extLst>
      <p:ext uri="{BB962C8B-B14F-4D97-AF65-F5344CB8AC3E}">
        <p14:creationId xmlns:p14="http://schemas.microsoft.com/office/powerpoint/2010/main" val="646301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43</a:t>
            </a:fld>
            <a:endParaRPr kumimoji="1" lang="ja-JP" altLang="en-US"/>
          </a:p>
        </p:txBody>
      </p:sp>
    </p:spTree>
    <p:extLst>
      <p:ext uri="{BB962C8B-B14F-4D97-AF65-F5344CB8AC3E}">
        <p14:creationId xmlns:p14="http://schemas.microsoft.com/office/powerpoint/2010/main" val="2280161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44</a:t>
            </a:fld>
            <a:endParaRPr kumimoji="1" lang="ja-JP" altLang="en-US"/>
          </a:p>
        </p:txBody>
      </p:sp>
    </p:spTree>
    <p:extLst>
      <p:ext uri="{BB962C8B-B14F-4D97-AF65-F5344CB8AC3E}">
        <p14:creationId xmlns:p14="http://schemas.microsoft.com/office/powerpoint/2010/main" val="1221980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50</a:t>
            </a:fld>
            <a:endParaRPr kumimoji="1" lang="ja-JP" altLang="en-US"/>
          </a:p>
        </p:txBody>
      </p:sp>
    </p:spTree>
    <p:extLst>
      <p:ext uri="{BB962C8B-B14F-4D97-AF65-F5344CB8AC3E}">
        <p14:creationId xmlns:p14="http://schemas.microsoft.com/office/powerpoint/2010/main" val="124136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8</a:t>
            </a:fld>
            <a:endParaRPr kumimoji="1" lang="ja-JP" altLang="en-US"/>
          </a:p>
        </p:txBody>
      </p:sp>
    </p:spTree>
    <p:extLst>
      <p:ext uri="{BB962C8B-B14F-4D97-AF65-F5344CB8AC3E}">
        <p14:creationId xmlns:p14="http://schemas.microsoft.com/office/powerpoint/2010/main" val="176371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9</a:t>
            </a:fld>
            <a:endParaRPr kumimoji="1" lang="ja-JP" altLang="en-US"/>
          </a:p>
        </p:txBody>
      </p:sp>
    </p:spTree>
    <p:extLst>
      <p:ext uri="{BB962C8B-B14F-4D97-AF65-F5344CB8AC3E}">
        <p14:creationId xmlns:p14="http://schemas.microsoft.com/office/powerpoint/2010/main" val="5667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Hypothalamus</a:t>
            </a: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10</a:t>
            </a:fld>
            <a:endParaRPr kumimoji="1" lang="ja-JP" altLang="en-US"/>
          </a:p>
        </p:txBody>
      </p:sp>
    </p:spTree>
    <p:extLst>
      <p:ext uri="{BB962C8B-B14F-4D97-AF65-F5344CB8AC3E}">
        <p14:creationId xmlns:p14="http://schemas.microsoft.com/office/powerpoint/2010/main" val="3786481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13</a:t>
            </a:fld>
            <a:endParaRPr kumimoji="1" lang="ja-JP" altLang="en-US"/>
          </a:p>
        </p:txBody>
      </p:sp>
    </p:spTree>
    <p:extLst>
      <p:ext uri="{BB962C8B-B14F-4D97-AF65-F5344CB8AC3E}">
        <p14:creationId xmlns:p14="http://schemas.microsoft.com/office/powerpoint/2010/main" val="158985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14</a:t>
            </a:fld>
            <a:endParaRPr kumimoji="1" lang="ja-JP" altLang="en-US"/>
          </a:p>
        </p:txBody>
      </p:sp>
    </p:spTree>
    <p:extLst>
      <p:ext uri="{BB962C8B-B14F-4D97-AF65-F5344CB8AC3E}">
        <p14:creationId xmlns:p14="http://schemas.microsoft.com/office/powerpoint/2010/main" val="1755845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7101ED9-807C-4C2F-A040-887D2D24D5CC}" type="slidenum">
              <a:rPr kumimoji="1" lang="ja-JP" altLang="en-US" smtClean="0"/>
              <a:t>15</a:t>
            </a:fld>
            <a:endParaRPr kumimoji="1" lang="ja-JP" altLang="en-US"/>
          </a:p>
        </p:txBody>
      </p:sp>
    </p:spTree>
    <p:extLst>
      <p:ext uri="{BB962C8B-B14F-4D97-AF65-F5344CB8AC3E}">
        <p14:creationId xmlns:p14="http://schemas.microsoft.com/office/powerpoint/2010/main" val="237652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387662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384341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59289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788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83005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169229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343505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188170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71956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2827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5C23DA-B494-4F7B-AE16-4E2936BE1444}" type="datetimeFigureOut">
              <a:rPr kumimoji="1" lang="ja-JP" altLang="en-US" smtClean="0"/>
              <a:t>2019/8/26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2281AA-AF9B-4BD3-8F5F-F1F496473A9D}" type="slidenum">
              <a:rPr kumimoji="1" lang="ja-JP" altLang="en-US" smtClean="0"/>
              <a:t>‹#›</a:t>
            </a:fld>
            <a:endParaRPr kumimoji="1" lang="ja-JP" altLang="en-US"/>
          </a:p>
        </p:txBody>
      </p:sp>
    </p:spTree>
    <p:extLst>
      <p:ext uri="{BB962C8B-B14F-4D97-AF65-F5344CB8AC3E}">
        <p14:creationId xmlns:p14="http://schemas.microsoft.com/office/powerpoint/2010/main" val="2571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C23DA-B494-4F7B-AE16-4E2936BE1444}" type="datetimeFigureOut">
              <a:rPr kumimoji="1" lang="ja-JP" altLang="en-US" smtClean="0"/>
              <a:t>2019/8/26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281AA-AF9B-4BD3-8F5F-F1F496473A9D}" type="slidenum">
              <a:rPr kumimoji="1" lang="ja-JP" altLang="en-US" smtClean="0"/>
              <a:t>‹#›</a:t>
            </a:fld>
            <a:endParaRPr kumimoji="1" lang="ja-JP" altLang="en-US" dirty="0"/>
          </a:p>
        </p:txBody>
      </p:sp>
      <p:sp>
        <p:nvSpPr>
          <p:cNvPr id="7" name="涙形 6"/>
          <p:cNvSpPr/>
          <p:nvPr userDrawn="1"/>
        </p:nvSpPr>
        <p:spPr>
          <a:xfrm>
            <a:off x="11315700" y="7947"/>
            <a:ext cx="868680" cy="811530"/>
          </a:xfrm>
          <a:prstGeom prst="teardrop">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atin typeface="Meiryo UI" panose="020B0604030504040204" pitchFamily="50" charset="-128"/>
                <a:ea typeface="Meiryo UI" panose="020B0604030504040204" pitchFamily="50" charset="-128"/>
              </a:rPr>
              <a:t>糖鎖</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083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ja.wikipedia.org/wiki/%E3%83%95%E3%82%A1%E3%82%A4%E3%83%AB:Beta-D-Glucose.svg" TargetMode="External"/><Relationship Id="rId7" Type="http://schemas.openxmlformats.org/officeDocument/2006/relationships/hyperlink" Target="http://ja.wikipedia.org/wiki/%E3%83%95%E3%82%A1%E3%82%A4%E3%83%AB:Beta-D-Galactopyranose.sv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ja.wikipedia.org/wiki/%E3%83%95%E3%82%A1%E3%82%A4%E3%83%AB:D-fructose_CASCC.png"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ja.wikipedia.org/wiki/%E3%83%95%E3%82%A1%E3%82%A4%E3%83%AB:Mannose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fssv01\廃棄物・リサイクル対策部\廃棄物対策課\浄化槽推進室\10 共通\20 浄化槽推進室資料集\◇画像・イラスト集\【パンフ】清掃技術者.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177" y="1973399"/>
            <a:ext cx="9779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2790524" y="2264410"/>
            <a:ext cx="6610951" cy="2123658"/>
          </a:xfrm>
          <a:prstGeom prst="rect">
            <a:avLst/>
          </a:prstGeom>
          <a:noFill/>
        </p:spPr>
        <p:txBody>
          <a:bodyPr wrap="square" rtlCol="0">
            <a:spAutoFit/>
          </a:bodyPr>
          <a:lstStyle/>
          <a:p>
            <a:pPr algn="ctr"/>
            <a:r>
              <a:rPr lang="ja-JP" altLang="en-US" sz="7200" b="1" dirty="0">
                <a:latin typeface="Meiryo UI" panose="020B0604030504040204" pitchFamily="50" charset="-128"/>
                <a:ea typeface="Meiryo UI" panose="020B0604030504040204" pitchFamily="50" charset="-128"/>
              </a:rPr>
              <a:t>糖</a:t>
            </a:r>
            <a:r>
              <a:rPr lang="ja-JP" altLang="en-US" sz="7200" b="1" dirty="0" smtClean="0">
                <a:latin typeface="Meiryo UI" panose="020B0604030504040204" pitchFamily="50" charset="-128"/>
                <a:ea typeface="Meiryo UI" panose="020B0604030504040204" pitchFamily="50" charset="-128"/>
              </a:rPr>
              <a:t>鎖テクノロジー</a:t>
            </a:r>
            <a:endParaRPr kumimoji="1" lang="en-US" altLang="ja-JP" sz="7200" b="1" dirty="0" smtClean="0">
              <a:latin typeface="Meiryo UI" panose="020B0604030504040204" pitchFamily="50" charset="-128"/>
              <a:ea typeface="Meiryo UI" panose="020B0604030504040204" pitchFamily="50" charset="-128"/>
            </a:endParaRPr>
          </a:p>
          <a:p>
            <a:pPr algn="ctr"/>
            <a:r>
              <a:rPr kumimoji="1" lang="en-US" altLang="ja-JP" sz="6000" b="1" dirty="0" err="1" smtClean="0">
                <a:latin typeface="Meiryo UI" panose="020B0604030504040204" pitchFamily="50" charset="-128"/>
                <a:ea typeface="Meiryo UI" panose="020B0604030504040204" pitchFamily="50" charset="-128"/>
              </a:rPr>
              <a:t>GlyTech</a:t>
            </a:r>
            <a:endParaRPr kumimoji="1" lang="ja-JP" altLang="en-US" sz="6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5164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p:cNvGraphicFramePr>
            <a:graphicFrameLocks noGrp="1"/>
          </p:cNvGraphicFramePr>
          <p:nvPr>
            <p:extLst>
              <p:ext uri="{D42A27DB-BD31-4B8C-83A1-F6EECF244321}">
                <p14:modId xmlns:p14="http://schemas.microsoft.com/office/powerpoint/2010/main" val="1246987027"/>
              </p:ext>
            </p:extLst>
          </p:nvPr>
        </p:nvGraphicFramePr>
        <p:xfrm>
          <a:off x="489119" y="2145855"/>
          <a:ext cx="11224260" cy="2966720"/>
        </p:xfrm>
        <a:graphic>
          <a:graphicData uri="http://schemas.openxmlformats.org/drawingml/2006/table">
            <a:tbl>
              <a:tblPr firstRow="1" bandRow="1">
                <a:tableStyleId>{5940675A-B579-460E-94D1-54222C63F5DA}</a:tableStyleId>
              </a:tblPr>
              <a:tblGrid>
                <a:gridCol w="5562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7193280">
                  <a:extLst>
                    <a:ext uri="{9D8B030D-6E8A-4147-A177-3AD203B41FA5}">
                      <a16:colId xmlns:a16="http://schemas.microsoft.com/office/drawing/2014/main" val="20004"/>
                    </a:ext>
                  </a:extLst>
                </a:gridCol>
              </a:tblGrid>
              <a:tr h="370840">
                <a:tc rowSpan="8">
                  <a:txBody>
                    <a:bodyPr/>
                    <a:lstStyle/>
                    <a:p>
                      <a:pPr algn="ctr"/>
                      <a:r>
                        <a:rPr kumimoji="1" lang="ja-JP" altLang="en-US" sz="2000" dirty="0" smtClean="0">
                          <a:latin typeface="Meiryo UI" panose="020B0604030504040204" pitchFamily="50" charset="-128"/>
                          <a:ea typeface="Meiryo UI" panose="020B0604030504040204" pitchFamily="50" charset="-128"/>
                        </a:rPr>
                        <a:t>炭水化物</a:t>
                      </a:r>
                      <a:endParaRPr kumimoji="1" lang="ja-JP" altLang="en-US" sz="2000" dirty="0">
                        <a:latin typeface="Meiryo UI" panose="020B0604030504040204" pitchFamily="50" charset="-128"/>
                        <a:ea typeface="Meiryo UI" panose="020B0604030504040204" pitchFamily="50" charset="-128"/>
                      </a:endParaRPr>
                    </a:p>
                  </a:txBody>
                  <a:tcPr vert="eaVert" anchor="ctr"/>
                </a:tc>
                <a:tc rowSpan="6">
                  <a:txBody>
                    <a:bodyPr/>
                    <a:lstStyle/>
                    <a:p>
                      <a:pPr algn="ctr"/>
                      <a:r>
                        <a:rPr kumimoji="1" lang="ja-JP" altLang="en-US" sz="2000" dirty="0" smtClean="0">
                          <a:latin typeface="Meiryo UI" panose="020B0604030504040204" pitchFamily="50" charset="-128"/>
                          <a:ea typeface="Meiryo UI" panose="020B0604030504040204" pitchFamily="50" charset="-128"/>
                        </a:rPr>
                        <a:t>糖質</a:t>
                      </a:r>
                      <a:endParaRPr kumimoji="1" lang="ja-JP" altLang="en-US" sz="2000" dirty="0">
                        <a:latin typeface="Meiryo UI" panose="020B0604030504040204" pitchFamily="50" charset="-128"/>
                        <a:ea typeface="Meiryo UI" panose="020B0604030504040204" pitchFamily="50" charset="-128"/>
                      </a:endParaRPr>
                    </a:p>
                  </a:txBody>
                  <a:tcPr anchor="ctr"/>
                </a:tc>
                <a:tc rowSpan="2">
                  <a:txBody>
                    <a:bodyPr/>
                    <a:lstStyle/>
                    <a:p>
                      <a:pPr algn="ctr"/>
                      <a:r>
                        <a:rPr kumimoji="1" lang="ja-JP" altLang="en-US" dirty="0" smtClean="0">
                          <a:latin typeface="Meiryo UI" panose="020B0604030504040204" pitchFamily="50" charset="-128"/>
                          <a:ea typeface="Meiryo UI" panose="020B0604030504040204" pitchFamily="50" charset="-128"/>
                        </a:rPr>
                        <a:t>糖類</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単糖類</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ブドウ糖、果糖、</a:t>
                      </a:r>
                      <a:r>
                        <a:rPr kumimoji="1" lang="ja-JP" altLang="en-US" dirty="0" smtClean="0">
                          <a:latin typeface="Meiryo UI" panose="020B0604030504040204" pitchFamily="50" charset="-128"/>
                          <a:ea typeface="Meiryo UI" panose="020B0604030504040204" pitchFamily="50" charset="-128"/>
                        </a:rPr>
                        <a:t>ガラクトース（希少糖）</a:t>
                      </a:r>
                      <a:endParaRPr kumimoji="1" lang="en-US" altLang="ja-JP"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latin typeface="Meiryo UI" panose="020B0604030504040204" pitchFamily="50" charset="-128"/>
                          <a:ea typeface="Meiryo UI" panose="020B0604030504040204" pitchFamily="50" charset="-128"/>
                        </a:rPr>
                        <a:t>二糖類</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砂糖、麦芽糖、乳糖、トレハロース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i="1" dirty="0" smtClean="0">
                          <a:latin typeface="Meiryo UI" panose="020B0604030504040204" pitchFamily="50" charset="-128"/>
                          <a:ea typeface="Meiryo UI" panose="020B0604030504040204" pitchFamily="50" charset="-128"/>
                        </a:rPr>
                        <a:t>少糖類（オリゴ糖）</a:t>
                      </a:r>
                      <a:endParaRPr kumimoji="1" lang="ja-JP" altLang="en-US" i="1"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単糖が</a:t>
                      </a:r>
                      <a:r>
                        <a:rPr kumimoji="1" lang="en-US" altLang="ja-JP" dirty="0" smtClean="0">
                          <a:latin typeface="Meiryo UI" panose="020B0604030504040204" pitchFamily="50" charset="-128"/>
                          <a:ea typeface="Meiryo UI" panose="020B0604030504040204" pitchFamily="50" charset="-128"/>
                        </a:rPr>
                        <a:t>2</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10</a:t>
                      </a:r>
                      <a:r>
                        <a:rPr kumimoji="1" lang="ja-JP" altLang="en-US" dirty="0" smtClean="0">
                          <a:latin typeface="Meiryo UI" panose="020B0604030504040204" pitchFamily="50" charset="-128"/>
                          <a:ea typeface="Meiryo UI" panose="020B0604030504040204" pitchFamily="50" charset="-128"/>
                        </a:rPr>
                        <a:t>個程度結合した糖質</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多糖類</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デキストリン、でん粉、グリコーゲン</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糖アルコール類</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キシリトール、マルチトール</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高甘味度甘味料</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アセスルファムカリウム、スクラロース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370840">
                <a:tc vMerge="1">
                  <a:txBody>
                    <a:bodyPr/>
                    <a:lstStyle/>
                    <a:p>
                      <a:endParaRPr kumimoji="1" lang="ja-JP" altLang="en-US" dirty="0"/>
                    </a:p>
                  </a:txBody>
                  <a:tcPr/>
                </a:tc>
                <a:tc rowSpan="2">
                  <a:txBody>
                    <a:bodyPr/>
                    <a:lstStyle/>
                    <a:p>
                      <a:pPr algn="ctr"/>
                      <a:r>
                        <a:rPr kumimoji="1" lang="ja-JP" altLang="en-US" sz="2000" dirty="0" smtClean="0">
                          <a:latin typeface="Meiryo UI" panose="020B0604030504040204" pitchFamily="50" charset="-128"/>
                          <a:ea typeface="Meiryo UI" panose="020B0604030504040204" pitchFamily="50" charset="-128"/>
                        </a:rPr>
                        <a:t>食物繊維</a:t>
                      </a:r>
                      <a:endParaRPr kumimoji="1" lang="ja-JP" altLang="en-US" sz="2000" dirty="0">
                        <a:latin typeface="Meiryo UI" panose="020B0604030504040204" pitchFamily="50" charset="-128"/>
                        <a:ea typeface="Meiryo UI" panose="020B0604030504040204" pitchFamily="50" charset="-128"/>
                      </a:endParaRPr>
                    </a:p>
                  </a:txBody>
                  <a:tcPr anchor="ctr"/>
                </a:tc>
                <a:tc gridSpan="2">
                  <a:txBody>
                    <a:bodyPr/>
                    <a:lstStyle/>
                    <a:p>
                      <a:pPr algn="ctr"/>
                      <a:r>
                        <a:rPr kumimoji="1" lang="ja-JP" altLang="en-US" dirty="0" smtClean="0">
                          <a:latin typeface="Meiryo UI" panose="020B0604030504040204" pitchFamily="50" charset="-128"/>
                          <a:ea typeface="Meiryo UI" panose="020B0604030504040204" pitchFamily="50" charset="-128"/>
                        </a:rPr>
                        <a:t>水溶性食物繊維</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ポリデキストロース、難消化性デキストリン</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370840">
                <a:tc vMerge="1">
                  <a:txBody>
                    <a:bodyPr/>
                    <a:lstStyle/>
                    <a:p>
                      <a:endParaRPr kumimoji="1" lang="ja-JP" altLang="en-US" dirty="0"/>
                    </a:p>
                  </a:txBody>
                  <a:tcPr/>
                </a:tc>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dirty="0" smtClean="0">
                          <a:latin typeface="Meiryo UI" panose="020B0604030504040204" pitchFamily="50" charset="-128"/>
                          <a:ea typeface="Meiryo UI" panose="020B0604030504040204" pitchFamily="50" charset="-128"/>
                        </a:rPr>
                        <a:t>不溶性食物繊維</a:t>
                      </a:r>
                      <a:endParaRPr kumimoji="1" lang="ja-JP" altLang="en-US"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rPr>
                        <a:t>セルロース</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bl>
          </a:graphicData>
        </a:graphic>
      </p:graphicFrame>
      <p:sp>
        <p:nvSpPr>
          <p:cNvPr id="2" name="テキスト ボックス 1"/>
          <p:cNvSpPr txBox="1"/>
          <p:nvPr/>
        </p:nvSpPr>
        <p:spPr>
          <a:xfrm>
            <a:off x="735483" y="762647"/>
            <a:ext cx="10752082" cy="1261884"/>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a:t>
            </a:r>
            <a:r>
              <a:rPr lang="ja-JP" altLang="en-US" sz="3600" b="1" u="sng" dirty="0" smtClean="0">
                <a:solidFill>
                  <a:schemeClr val="accent2">
                    <a:lumMod val="50000"/>
                  </a:schemeClr>
                </a:solidFill>
                <a:latin typeface="Meiryo UI" panose="020B0604030504040204" pitchFamily="50" charset="-128"/>
                <a:ea typeface="Meiryo UI" panose="020B0604030504040204" pitchFamily="50" charset="-128"/>
              </a:rPr>
              <a:t>炭</a:t>
            </a:r>
            <a:r>
              <a:rPr lang="ja-JP" altLang="en-US" sz="3600" b="1" u="sng" dirty="0" smtClean="0">
                <a:solidFill>
                  <a:srgbClr val="0070C0"/>
                </a:solidFill>
                <a:latin typeface="Meiryo UI" panose="020B0604030504040204" pitchFamily="50" charset="-128"/>
                <a:ea typeface="Meiryo UI" panose="020B0604030504040204" pitchFamily="50" charset="-128"/>
              </a:rPr>
              <a:t>水化物</a:t>
            </a:r>
            <a:r>
              <a:rPr lang="ja-JP" altLang="en-US" sz="2800" b="1" u="sng" dirty="0" smtClean="0">
                <a:latin typeface="Meiryo UI" panose="020B0604030504040204" pitchFamily="50" charset="-128"/>
                <a:ea typeface="Meiryo UI" panose="020B0604030504040204" pitchFamily="50" charset="-128"/>
              </a:rPr>
              <a:t>は</a:t>
            </a:r>
            <a:r>
              <a:rPr lang="ja-JP" altLang="en-US" sz="2800" b="1" u="sng" dirty="0" smtClean="0">
                <a:latin typeface="Meiryo UI" panose="020B0604030504040204" pitchFamily="50" charset="-128"/>
                <a:ea typeface="Meiryo UI" panose="020B0604030504040204" pitchFamily="50" charset="-128"/>
              </a:rPr>
              <a:t>、</a:t>
            </a:r>
            <a:endParaRPr lang="en-US" altLang="ja-JP" sz="2800" b="1" u="sng" dirty="0" smtClean="0">
              <a:latin typeface="Meiryo UI" panose="020B0604030504040204" pitchFamily="50" charset="-128"/>
              <a:ea typeface="Meiryo UI" panose="020B0604030504040204" pitchFamily="50" charset="-128"/>
            </a:endParaRPr>
          </a:p>
          <a:p>
            <a:pPr algn="ctr"/>
            <a:r>
              <a:rPr lang="ja-JP" altLang="en-US" sz="4000" b="1" u="sng" dirty="0" smtClean="0">
                <a:latin typeface="Meiryo UI" panose="020B0604030504040204" pitchFamily="50" charset="-128"/>
                <a:ea typeface="Meiryo UI" panose="020B0604030504040204" pitchFamily="50" charset="-128"/>
              </a:rPr>
              <a:t>「</a:t>
            </a:r>
            <a:r>
              <a:rPr lang="ja-JP" altLang="en-US" sz="4000" b="1" u="sng" dirty="0" smtClean="0">
                <a:solidFill>
                  <a:schemeClr val="accent2">
                    <a:lumMod val="50000"/>
                  </a:schemeClr>
                </a:solidFill>
                <a:latin typeface="Meiryo UI" panose="020B0604030504040204" pitchFamily="50" charset="-128"/>
                <a:ea typeface="Meiryo UI" panose="020B0604030504040204" pitchFamily="50" charset="-128"/>
              </a:rPr>
              <a:t>炭</a:t>
            </a:r>
            <a:r>
              <a:rPr lang="ja-JP" altLang="en-US" sz="4000" b="1" u="sng" dirty="0" smtClean="0">
                <a:latin typeface="Meiryo UI" panose="020B0604030504040204" pitchFamily="50" charset="-128"/>
                <a:ea typeface="Meiryo UI" panose="020B0604030504040204" pitchFamily="50" charset="-128"/>
              </a:rPr>
              <a:t>」  </a:t>
            </a:r>
            <a:r>
              <a:rPr lang="en-US" altLang="ja-JP" sz="3200" b="1" u="sng" dirty="0" smtClean="0">
                <a:latin typeface="Meiryo UI" panose="020B0604030504040204" pitchFamily="50" charset="-128"/>
                <a:ea typeface="Meiryo UI" panose="020B0604030504040204" pitchFamily="50" charset="-128"/>
              </a:rPr>
              <a:t>+ </a:t>
            </a:r>
            <a:r>
              <a:rPr lang="ja-JP" altLang="en-US" sz="2800" b="1" u="sng" dirty="0" smtClean="0">
                <a:latin typeface="Meiryo UI" panose="020B0604030504040204" pitchFamily="50" charset="-128"/>
                <a:ea typeface="Meiryo UI" panose="020B0604030504040204" pitchFamily="50" charset="-128"/>
              </a:rPr>
              <a:t> </a:t>
            </a:r>
            <a:r>
              <a:rPr lang="ja-JP" altLang="en-US" sz="3600" b="1" u="sng" dirty="0" smtClean="0">
                <a:latin typeface="Meiryo UI" panose="020B0604030504040204" pitchFamily="50" charset="-128"/>
                <a:ea typeface="Meiryo UI" panose="020B0604030504040204" pitchFamily="50" charset="-128"/>
              </a:rPr>
              <a:t>「</a:t>
            </a:r>
            <a:r>
              <a:rPr lang="ja-JP" altLang="en-US" sz="3600" b="1" u="sng" dirty="0" smtClean="0">
                <a:solidFill>
                  <a:srgbClr val="0070C0"/>
                </a:solidFill>
                <a:latin typeface="Meiryo UI" panose="020B0604030504040204" pitchFamily="50" charset="-128"/>
                <a:ea typeface="Meiryo UI" panose="020B0604030504040204" pitchFamily="50" charset="-128"/>
              </a:rPr>
              <a:t>水化物</a:t>
            </a:r>
            <a:r>
              <a:rPr lang="ja-JP" altLang="en-US" sz="3600" b="1" u="sng" dirty="0" smtClean="0">
                <a:latin typeface="Meiryo UI" panose="020B0604030504040204" pitchFamily="50" charset="-128"/>
                <a:ea typeface="Meiryo UI" panose="020B0604030504040204" pitchFamily="50" charset="-128"/>
              </a:rPr>
              <a:t>」</a:t>
            </a:r>
            <a:r>
              <a:rPr lang="ja-JP" altLang="en-US" sz="2800" b="1" u="sng" dirty="0" smtClean="0">
                <a:latin typeface="Meiryo UI" panose="020B0604030504040204" pitchFamily="50" charset="-128"/>
                <a:ea typeface="Meiryo UI" panose="020B0604030504040204" pitchFamily="50" charset="-128"/>
              </a:rPr>
              <a:t>で、化学式は 「</a:t>
            </a:r>
            <a:r>
              <a:rPr lang="ja-JP" altLang="en-US" sz="3600" b="1" u="sng" dirty="0" smtClean="0">
                <a:solidFill>
                  <a:schemeClr val="accent2">
                    <a:lumMod val="50000"/>
                  </a:schemeClr>
                </a:solidFill>
                <a:latin typeface="Meiryo UI" panose="020B0604030504040204" pitchFamily="50" charset="-128"/>
                <a:ea typeface="Meiryo UI" panose="020B0604030504040204" pitchFamily="50" charset="-128"/>
              </a:rPr>
              <a:t>Ｃ</a:t>
            </a:r>
            <a:r>
              <a:rPr lang="en-US" altLang="ja-JP" sz="3600" b="1" u="sng" dirty="0" smtClean="0">
                <a:solidFill>
                  <a:srgbClr val="0070C0"/>
                </a:solidFill>
                <a:latin typeface="Meiryo UI" panose="020B0604030504040204" pitchFamily="50" charset="-128"/>
                <a:ea typeface="Meiryo UI" panose="020B0604030504040204" pitchFamily="50" charset="-128"/>
              </a:rPr>
              <a:t>H</a:t>
            </a:r>
            <a:r>
              <a:rPr lang="en-US" altLang="ja-JP" sz="3600" b="1" u="sng" baseline="-25000" dirty="0" smtClean="0">
                <a:solidFill>
                  <a:srgbClr val="0070C0"/>
                </a:solidFill>
                <a:latin typeface="Meiryo UI" panose="020B0604030504040204" pitchFamily="50" charset="-128"/>
                <a:ea typeface="Meiryo UI" panose="020B0604030504040204" pitchFamily="50" charset="-128"/>
              </a:rPr>
              <a:t>2</a:t>
            </a:r>
            <a:r>
              <a:rPr lang="en-US" altLang="ja-JP" sz="3600" b="1" u="sng" dirty="0" smtClean="0">
                <a:solidFill>
                  <a:srgbClr val="0070C0"/>
                </a:solidFill>
                <a:latin typeface="Meiryo UI" panose="020B0604030504040204" pitchFamily="50" charset="-128"/>
                <a:ea typeface="Meiryo UI" panose="020B0604030504040204" pitchFamily="50" charset="-128"/>
              </a:rPr>
              <a:t>O</a:t>
            </a:r>
            <a:r>
              <a:rPr lang="ja-JP" altLang="en-US" sz="2800" b="1" u="sng" dirty="0" smtClean="0">
                <a:latin typeface="Meiryo UI" panose="020B0604030504040204" pitchFamily="50" charset="-128"/>
                <a:ea typeface="Meiryo UI" panose="020B0604030504040204" pitchFamily="50" charset="-128"/>
              </a:rPr>
              <a:t>」が基本形</a:t>
            </a:r>
            <a:endParaRPr kumimoji="1" lang="ja-JP" altLang="en-US" sz="28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7232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p:cNvGraphicFramePr>
            <a:graphicFrameLocks noGrp="1"/>
          </p:cNvGraphicFramePr>
          <p:nvPr>
            <p:extLst>
              <p:ext uri="{D42A27DB-BD31-4B8C-83A1-F6EECF244321}">
                <p14:modId xmlns:p14="http://schemas.microsoft.com/office/powerpoint/2010/main" val="528814027"/>
              </p:ext>
            </p:extLst>
          </p:nvPr>
        </p:nvGraphicFramePr>
        <p:xfrm>
          <a:off x="575410" y="778730"/>
          <a:ext cx="10766859" cy="5760720"/>
        </p:xfrm>
        <a:graphic>
          <a:graphicData uri="http://schemas.openxmlformats.org/drawingml/2006/table">
            <a:tbl>
              <a:tblPr firstRow="1" bandRow="1">
                <a:tableStyleId>{5940675A-B579-460E-94D1-54222C63F5DA}</a:tableStyleId>
              </a:tblPr>
              <a:tblGrid>
                <a:gridCol w="2840111">
                  <a:extLst>
                    <a:ext uri="{9D8B030D-6E8A-4147-A177-3AD203B41FA5}">
                      <a16:colId xmlns:a16="http://schemas.microsoft.com/office/drawing/2014/main" val="20000"/>
                    </a:ext>
                  </a:extLst>
                </a:gridCol>
                <a:gridCol w="5680639">
                  <a:extLst>
                    <a:ext uri="{9D8B030D-6E8A-4147-A177-3AD203B41FA5}">
                      <a16:colId xmlns:a16="http://schemas.microsoft.com/office/drawing/2014/main" val="20001"/>
                    </a:ext>
                  </a:extLst>
                </a:gridCol>
                <a:gridCol w="2246109">
                  <a:extLst>
                    <a:ext uri="{9D8B030D-6E8A-4147-A177-3AD203B41FA5}">
                      <a16:colId xmlns:a16="http://schemas.microsoft.com/office/drawing/2014/main" val="20002"/>
                    </a:ext>
                  </a:extLst>
                </a:gridCol>
              </a:tblGrid>
              <a:tr h="494777">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単糖</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4">
                        <a:lumMod val="75000"/>
                      </a:schemeClr>
                    </a:solidFill>
                  </a:tcPr>
                </a:tc>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糖質栄養素を含む食品</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kumimoji="1" lang="ja-JP" altLang="en-US" b="1" dirty="0" smtClean="0">
                          <a:solidFill>
                            <a:schemeClr val="bg1"/>
                          </a:solidFill>
                          <a:latin typeface="Meiryo UI" panose="020B0604030504040204" pitchFamily="50" charset="-128"/>
                          <a:ea typeface="Meiryo UI" panose="020B0604030504040204" pitchFamily="50" charset="-128"/>
                        </a:rPr>
                        <a:t>（単糖の機能）</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4">
                        <a:lumMod val="75000"/>
                      </a:schemeClr>
                    </a:solidFill>
                  </a:tcPr>
                </a:tc>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補給方法</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4">
                        <a:lumMod val="75000"/>
                      </a:schemeClr>
                    </a:solidFill>
                  </a:tcPr>
                </a:tc>
                <a:extLst>
                  <a:ext uri="{0D108BD9-81ED-4DB2-BD59-A6C34878D82A}">
                    <a16:rowId xmlns:a16="http://schemas.microsoft.com/office/drawing/2014/main" val="10000"/>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グルコース（</a:t>
                      </a:r>
                      <a:r>
                        <a:rPr kumimoji="1" lang="en-US" altLang="ja-JP" b="1" dirty="0" err="1" smtClean="0">
                          <a:latin typeface="Meiryo UI" panose="020B0604030504040204" pitchFamily="50" charset="-128"/>
                          <a:ea typeface="Meiryo UI" panose="020B0604030504040204" pitchFamily="50" charset="-128"/>
                        </a:rPr>
                        <a:t>Glc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ほとんどの植物や穀物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（エネルギー源、免疫）</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rowSpan="2">
                  <a:txBody>
                    <a:bodyPr/>
                    <a:lstStyle/>
                    <a:p>
                      <a:pPr algn="ctr"/>
                      <a:r>
                        <a:rPr kumimoji="1" lang="ja-JP" altLang="en-US" b="1" dirty="0" smtClean="0">
                          <a:latin typeface="Meiryo UI" panose="020B0604030504040204" pitchFamily="50" charset="-128"/>
                          <a:ea typeface="Meiryo UI" panose="020B0604030504040204" pitchFamily="50" charset="-128"/>
                        </a:rPr>
                        <a:t>食事を通して</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補える糖</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extLst>
                  <a:ext uri="{0D108BD9-81ED-4DB2-BD59-A6C34878D82A}">
                    <a16:rowId xmlns:a16="http://schemas.microsoft.com/office/drawing/2014/main" val="10001"/>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ガラクトース（</a:t>
                      </a:r>
                      <a:r>
                        <a:rPr kumimoji="1" lang="en-US" altLang="ja-JP" b="1" dirty="0" smtClean="0">
                          <a:latin typeface="Meiryo UI" panose="020B0604030504040204" pitchFamily="50" charset="-128"/>
                          <a:ea typeface="Meiryo UI" panose="020B0604030504040204" pitchFamily="50" charset="-128"/>
                        </a:rPr>
                        <a:t>Gal</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乳製品・ツバメの巣など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（免疫、癌予防、腸内細菌維持、カルシウム吸収支援）</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マンノース（</a:t>
                      </a:r>
                      <a:r>
                        <a:rPr kumimoji="1" lang="en-US" altLang="ja-JP" b="1" dirty="0" smtClean="0">
                          <a:latin typeface="Meiryo UI" panose="020B0604030504040204" pitchFamily="50" charset="-128"/>
                          <a:ea typeface="Meiryo UI" panose="020B0604030504040204" pitchFamily="50" charset="-128"/>
                        </a:rPr>
                        <a:t>Man</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サボテン類（アロエ）・ツバメの巣など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（免疫、抗炎症、細菌感染防止）</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rowSpan="6">
                  <a:txBody>
                    <a:bodyPr/>
                    <a:lstStyle/>
                    <a:p>
                      <a:pPr algn="ctr"/>
                      <a:r>
                        <a:rPr kumimoji="1" lang="ja-JP" altLang="en-US" b="1" dirty="0" smtClean="0">
                          <a:latin typeface="Meiryo UI" panose="020B0604030504040204" pitchFamily="50" charset="-128"/>
                          <a:ea typeface="Meiryo UI" panose="020B0604030504040204" pitchFamily="50" charset="-128"/>
                        </a:rPr>
                        <a:t>普通の食事だけでは</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補うのが難しい糖</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extLst>
                  <a:ext uri="{0D108BD9-81ED-4DB2-BD59-A6C34878D82A}">
                    <a16:rowId xmlns:a16="http://schemas.microsoft.com/office/drawing/2014/main" val="10003"/>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キシロース（</a:t>
                      </a:r>
                      <a:r>
                        <a:rPr kumimoji="1" lang="en-US" altLang="ja-JP" b="1" dirty="0" err="1" smtClean="0">
                          <a:latin typeface="Meiryo UI" panose="020B0604030504040204" pitchFamily="50" charset="-128"/>
                          <a:ea typeface="Meiryo UI" panose="020B0604030504040204" pitchFamily="50" charset="-128"/>
                        </a:rPr>
                        <a:t>Xy</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穀物や植物の皮</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（殺菌作用、アレルギー反応の抑制）</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フコース（</a:t>
                      </a:r>
                      <a:r>
                        <a:rPr kumimoji="1" lang="en-US" altLang="ja-JP" b="1" dirty="0" err="1" smtClean="0">
                          <a:latin typeface="Meiryo UI" panose="020B0604030504040204" pitchFamily="50" charset="-128"/>
                          <a:ea typeface="Meiryo UI" panose="020B0604030504040204" pitchFamily="50" charset="-128"/>
                        </a:rPr>
                        <a:t>Fuc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藻類（メカブやひじき）・キノコ類・ツバメの巣など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（免疫、癌の成長・転移抑制）</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アセチルグルコサミン（</a:t>
                      </a:r>
                      <a:r>
                        <a:rPr kumimoji="1" lang="en-US" altLang="ja-JP" b="1" dirty="0" err="1" smtClean="0">
                          <a:latin typeface="Meiryo UI" panose="020B0604030504040204" pitchFamily="50" charset="-128"/>
                          <a:ea typeface="Meiryo UI" panose="020B0604030504040204" pitchFamily="50" charset="-128"/>
                        </a:rPr>
                        <a:t>GlcNAc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カニなどの甲羅類・ツバメの巣など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（癌細胞抑制、関節機能支援、変性関節症治療）</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アセチルガラクトサミン（</a:t>
                      </a:r>
                      <a:r>
                        <a:rPr kumimoji="1" lang="en-US" altLang="ja-JP" b="1" dirty="0" err="1" smtClean="0">
                          <a:latin typeface="Meiryo UI" panose="020B0604030504040204" pitchFamily="50" charset="-128"/>
                          <a:ea typeface="Meiryo UI" panose="020B0604030504040204" pitchFamily="50" charset="-128"/>
                        </a:rPr>
                        <a:t>GalNAc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牛乳・ツバメの巣など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（癌の成長・転移抑制）</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アセチルノイラミン酸</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（シアル酸）</a:t>
                      </a:r>
                      <a:r>
                        <a:rPr kumimoji="1" lang="en-US" altLang="ja-JP" b="1" dirty="0" smtClean="0">
                          <a:latin typeface="Meiryo UI" panose="020B0604030504040204" pitchFamily="50" charset="-128"/>
                          <a:ea typeface="Meiryo UI" panose="020B0604030504040204" pitchFamily="50" charset="-128"/>
                        </a:rPr>
                        <a:t>NANA</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母乳・ツバメの巣など</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（免疫、脳神経形成、粘膜の粘度調整）</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567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71278001"/>
              </p:ext>
            </p:extLst>
          </p:nvPr>
        </p:nvGraphicFramePr>
        <p:xfrm>
          <a:off x="603884" y="1039706"/>
          <a:ext cx="10824212" cy="5303520"/>
        </p:xfrm>
        <a:graphic>
          <a:graphicData uri="http://schemas.openxmlformats.org/drawingml/2006/table">
            <a:tbl>
              <a:tblPr firstRow="1" bandRow="1">
                <a:tableStyleId>{073A0DAA-6AF3-43AB-8588-CEC1D06C72B9}</a:tableStyleId>
              </a:tblPr>
              <a:tblGrid>
                <a:gridCol w="2082166">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3063240">
                  <a:extLst>
                    <a:ext uri="{9D8B030D-6E8A-4147-A177-3AD203B41FA5}">
                      <a16:colId xmlns:a16="http://schemas.microsoft.com/office/drawing/2014/main" val="20002"/>
                    </a:ext>
                  </a:extLst>
                </a:gridCol>
                <a:gridCol w="2992756">
                  <a:extLst>
                    <a:ext uri="{9D8B030D-6E8A-4147-A177-3AD203B41FA5}">
                      <a16:colId xmlns:a16="http://schemas.microsoft.com/office/drawing/2014/main" val="20003"/>
                    </a:ext>
                  </a:extLst>
                </a:gridCol>
              </a:tblGrid>
              <a:tr h="370840">
                <a:tc>
                  <a:txBody>
                    <a:bodyPr/>
                    <a:lstStyle/>
                    <a:p>
                      <a:endParaRPr kumimoji="1" lang="ja-JP" altLang="en-US" dirty="0"/>
                    </a:p>
                  </a:txBody>
                  <a:tcPr/>
                </a:tc>
                <a:tc>
                  <a:txBody>
                    <a:bodyPr/>
                    <a:lstStyle/>
                    <a:p>
                      <a:pPr algn="ctr"/>
                      <a:r>
                        <a:rPr kumimoji="1" lang="en-US" altLang="ja-JP" dirty="0" smtClean="0">
                          <a:solidFill>
                            <a:schemeClr val="bg1"/>
                          </a:solidFill>
                          <a:latin typeface="Meiryo UI" panose="020B0604030504040204" pitchFamily="50" charset="-128"/>
                          <a:ea typeface="Meiryo UI" panose="020B0604030504040204" pitchFamily="50" charset="-128"/>
                        </a:rPr>
                        <a:t>DNA</a:t>
                      </a:r>
                      <a:r>
                        <a:rPr kumimoji="1" lang="ja-JP" altLang="en-US" dirty="0" smtClean="0">
                          <a:solidFill>
                            <a:schemeClr val="bg1"/>
                          </a:solidFill>
                          <a:latin typeface="Meiryo UI" panose="020B0604030504040204" pitchFamily="50" charset="-128"/>
                          <a:ea typeface="Meiryo UI" panose="020B0604030504040204" pitchFamily="50" charset="-128"/>
                        </a:rPr>
                        <a:t>（核酸）</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lumMod val="5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タンパク質</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lumMod val="5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糖鎖</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lumMod val="50000"/>
                      </a:schemeClr>
                    </a:solidFill>
                  </a:tcPr>
                </a:tc>
                <a:extLst>
                  <a:ext uri="{0D108BD9-81ED-4DB2-BD59-A6C34878D82A}">
                    <a16:rowId xmlns:a16="http://schemas.microsoft.com/office/drawing/2014/main" val="10000"/>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構成単位</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ヌクレオチド</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アミノ酸</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単糖</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1"/>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構成成分</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dirty="0" smtClean="0">
                          <a:latin typeface="Meiryo UI" panose="020B0604030504040204" pitchFamily="50" charset="-128"/>
                          <a:ea typeface="Meiryo UI" panose="020B0604030504040204" pitchFamily="50" charset="-128"/>
                        </a:rPr>
                        <a:t>塩基</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アデニン（</a:t>
                      </a:r>
                      <a:r>
                        <a:rPr kumimoji="1" lang="en-US" altLang="ja-JP" dirty="0" smtClean="0">
                          <a:latin typeface="Meiryo UI" panose="020B0604030504040204" pitchFamily="50" charset="-128"/>
                          <a:ea typeface="Meiryo UI" panose="020B0604030504040204" pitchFamily="50" charset="-128"/>
                        </a:rPr>
                        <a:t>A</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グアニン（</a:t>
                      </a:r>
                      <a:r>
                        <a:rPr kumimoji="1" lang="en-US" altLang="ja-JP" dirty="0" smtClean="0">
                          <a:latin typeface="Meiryo UI" panose="020B0604030504040204" pitchFamily="50" charset="-128"/>
                          <a:ea typeface="Meiryo UI" panose="020B0604030504040204" pitchFamily="50" charset="-128"/>
                        </a:rPr>
                        <a:t>G</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シトシン（Ｃ）</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　チミン　 （Ｔ）</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リン酸</a:t>
                      </a:r>
                      <a:endParaRPr kumimoji="1" lang="en-US" altLang="ja-JP" dirty="0" smtClean="0">
                        <a:latin typeface="Meiryo UI" panose="020B0604030504040204" pitchFamily="50" charset="-128"/>
                        <a:ea typeface="Meiryo UI" panose="020B0604030504040204" pitchFamily="50" charset="-128"/>
                      </a:endParaRPr>
                    </a:p>
                    <a:p>
                      <a:pPr algn="l"/>
                      <a:r>
                        <a:rPr kumimoji="1" lang="ja-JP" altLang="en-US" dirty="0" smtClean="0">
                          <a:latin typeface="Meiryo UI" panose="020B0604030504040204" pitchFamily="50" charset="-128"/>
                          <a:ea typeface="Meiryo UI" panose="020B0604030504040204" pitchFamily="50" charset="-128"/>
                        </a:rPr>
                        <a:t>デオキシリボース</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l"/>
                      <a:r>
                        <a:rPr kumimoji="1" lang="ja-JP" altLang="en-US" sz="1600" dirty="0" smtClean="0">
                          <a:latin typeface="Meiryo UI" panose="020B0604030504040204" pitchFamily="50" charset="-128"/>
                          <a:ea typeface="Meiryo UI" panose="020B0604030504040204" pitchFamily="50" charset="-128"/>
                        </a:rPr>
                        <a:t>アラニン、アルギニン、アスパラギン、アスパラギン酸、システイン、グルタミン酸、グルタミン、グリシン、ヒスチジン、イソロイシン、ロイシン、リシン、メチオニン、フェニルアラニン、プロリン、セリン、トレオニン、トリプトファン、チロシン、バリン</a:t>
                      </a:r>
                      <a:endParaRPr kumimoji="1" lang="ja-JP" altLang="en-US" sz="1600"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グルコース（</a:t>
                      </a:r>
                      <a:r>
                        <a:rPr kumimoji="1" lang="en-US" altLang="ja-JP" sz="1600" b="1" dirty="0" err="1" smtClean="0">
                          <a:solidFill>
                            <a:schemeClr val="bg1"/>
                          </a:solidFill>
                          <a:latin typeface="Meiryo UI" panose="020B0604030504040204" pitchFamily="50" charset="-128"/>
                          <a:ea typeface="Meiryo UI" panose="020B0604030504040204" pitchFamily="50" charset="-128"/>
                        </a:rPr>
                        <a:t>Glc</a:t>
                      </a:r>
                      <a:r>
                        <a:rPr kumimoji="1" lang="ja-JP" altLang="en-US" sz="1600" b="1" dirty="0" smtClean="0">
                          <a:solidFill>
                            <a:schemeClr val="bg1"/>
                          </a:solidFill>
                          <a:latin typeface="Meiryo UI" panose="020B0604030504040204" pitchFamily="50" charset="-128"/>
                          <a:ea typeface="Meiryo UI" panose="020B0604030504040204" pitchFamily="50" charset="-128"/>
                        </a:rPr>
                        <a:t>）、ガラクトース（</a:t>
                      </a:r>
                      <a:r>
                        <a:rPr kumimoji="1" lang="en-US" altLang="ja-JP" sz="1600" b="1" dirty="0" smtClean="0">
                          <a:solidFill>
                            <a:schemeClr val="bg1"/>
                          </a:solidFill>
                          <a:latin typeface="Meiryo UI" panose="020B0604030504040204" pitchFamily="50" charset="-128"/>
                          <a:ea typeface="Meiryo UI" panose="020B0604030504040204" pitchFamily="50" charset="-128"/>
                        </a:rPr>
                        <a:t>Gal</a:t>
                      </a:r>
                      <a:r>
                        <a:rPr kumimoji="1" lang="ja-JP" altLang="en-US" sz="1600" b="1" dirty="0" smtClean="0">
                          <a:solidFill>
                            <a:schemeClr val="bg1"/>
                          </a:solidFill>
                          <a:latin typeface="Meiryo UI" panose="020B0604030504040204" pitchFamily="50" charset="-128"/>
                          <a:ea typeface="Meiryo UI" panose="020B0604030504040204" pitchFamily="50" charset="-128"/>
                        </a:rPr>
                        <a:t>）、マンノース（</a:t>
                      </a:r>
                      <a:r>
                        <a:rPr kumimoji="1" lang="en-US" altLang="ja-JP" sz="1600" b="1" dirty="0" smtClean="0">
                          <a:solidFill>
                            <a:schemeClr val="bg1"/>
                          </a:solidFill>
                          <a:latin typeface="Meiryo UI" panose="020B0604030504040204" pitchFamily="50" charset="-128"/>
                          <a:ea typeface="Meiryo UI" panose="020B0604030504040204" pitchFamily="50" charset="-128"/>
                        </a:rPr>
                        <a:t>Man</a:t>
                      </a:r>
                      <a:r>
                        <a:rPr kumimoji="1" lang="ja-JP" altLang="en-US" sz="1600" b="1" dirty="0" smtClean="0">
                          <a:solidFill>
                            <a:schemeClr val="bg1"/>
                          </a:solidFill>
                          <a:latin typeface="Meiryo UI" panose="020B0604030504040204" pitchFamily="50" charset="-128"/>
                          <a:ea typeface="Meiryo UI" panose="020B0604030504040204" pitchFamily="50" charset="-128"/>
                        </a:rPr>
                        <a:t>）、</a:t>
                      </a:r>
                      <a:r>
                        <a:rPr kumimoji="1" lang="en-US" altLang="ja-JP" sz="1600" b="1" dirty="0" smtClean="0">
                          <a:solidFill>
                            <a:schemeClr val="bg1"/>
                          </a:solidFill>
                          <a:latin typeface="Meiryo UI" panose="020B0604030504040204" pitchFamily="50" charset="-128"/>
                          <a:ea typeface="Meiryo UI" panose="020B0604030504040204" pitchFamily="50" charset="-128"/>
                        </a:rPr>
                        <a:t>N-</a:t>
                      </a:r>
                      <a:r>
                        <a:rPr kumimoji="1" lang="ja-JP" altLang="en-US" sz="1600" b="1" dirty="0" smtClean="0">
                          <a:solidFill>
                            <a:schemeClr val="bg1"/>
                          </a:solidFill>
                          <a:latin typeface="Meiryo UI" panose="020B0604030504040204" pitchFamily="50" charset="-128"/>
                          <a:ea typeface="Meiryo UI" panose="020B0604030504040204" pitchFamily="50" charset="-128"/>
                        </a:rPr>
                        <a:t>アセチルグルコサミン（</a:t>
                      </a:r>
                      <a:r>
                        <a:rPr kumimoji="1" lang="en-US" altLang="ja-JP" sz="1600" b="1" dirty="0" err="1" smtClean="0">
                          <a:solidFill>
                            <a:schemeClr val="bg1"/>
                          </a:solidFill>
                          <a:latin typeface="Meiryo UI" panose="020B0604030504040204" pitchFamily="50" charset="-128"/>
                          <a:ea typeface="Meiryo UI" panose="020B0604030504040204" pitchFamily="50" charset="-128"/>
                        </a:rPr>
                        <a:t>GlcNAc</a:t>
                      </a:r>
                      <a:r>
                        <a:rPr kumimoji="1" lang="ja-JP" altLang="en-US" sz="1600" b="1" dirty="0" smtClean="0">
                          <a:solidFill>
                            <a:schemeClr val="bg1"/>
                          </a:solidFill>
                          <a:latin typeface="Meiryo UI" panose="020B0604030504040204" pitchFamily="50" charset="-128"/>
                          <a:ea typeface="Meiryo UI" panose="020B0604030504040204" pitchFamily="50" charset="-128"/>
                        </a:rPr>
                        <a:t>）、</a:t>
                      </a:r>
                      <a:r>
                        <a:rPr kumimoji="1" lang="en-US" altLang="ja-JP" sz="1600" b="1" dirty="0" smtClean="0">
                          <a:solidFill>
                            <a:schemeClr val="bg1"/>
                          </a:solidFill>
                          <a:latin typeface="Meiryo UI" panose="020B0604030504040204" pitchFamily="50" charset="-128"/>
                          <a:ea typeface="Meiryo UI" panose="020B0604030504040204" pitchFamily="50" charset="-128"/>
                        </a:rPr>
                        <a:t>N-</a:t>
                      </a:r>
                      <a:r>
                        <a:rPr kumimoji="1" lang="ja-JP" altLang="en-US" sz="1600" b="1" dirty="0" smtClean="0">
                          <a:solidFill>
                            <a:schemeClr val="bg1"/>
                          </a:solidFill>
                          <a:latin typeface="Meiryo UI" panose="020B0604030504040204" pitchFamily="50" charset="-128"/>
                          <a:ea typeface="Meiryo UI" panose="020B0604030504040204" pitchFamily="50" charset="-128"/>
                        </a:rPr>
                        <a:t>アセチルガラクトサミン（</a:t>
                      </a:r>
                      <a:r>
                        <a:rPr kumimoji="1" lang="en-US" altLang="ja-JP" sz="1600" b="1" dirty="0" err="1" smtClean="0">
                          <a:solidFill>
                            <a:schemeClr val="bg1"/>
                          </a:solidFill>
                          <a:latin typeface="Meiryo UI" panose="020B0604030504040204" pitchFamily="50" charset="-128"/>
                          <a:ea typeface="Meiryo UI" panose="020B0604030504040204" pitchFamily="50" charset="-128"/>
                        </a:rPr>
                        <a:t>GalNAc</a:t>
                      </a:r>
                      <a:r>
                        <a:rPr kumimoji="1" lang="ja-JP" altLang="en-US" sz="1600" b="1" dirty="0" smtClean="0">
                          <a:solidFill>
                            <a:schemeClr val="bg1"/>
                          </a:solidFill>
                          <a:latin typeface="Meiryo UI" panose="020B0604030504040204" pitchFamily="50" charset="-128"/>
                          <a:ea typeface="Meiryo UI" panose="020B0604030504040204" pitchFamily="50" charset="-128"/>
                        </a:rPr>
                        <a:t>）、フコース（</a:t>
                      </a:r>
                      <a:r>
                        <a:rPr kumimoji="1" lang="en-US" altLang="ja-JP" sz="1600" b="1" dirty="0" err="1" smtClean="0">
                          <a:solidFill>
                            <a:schemeClr val="bg1"/>
                          </a:solidFill>
                          <a:latin typeface="Meiryo UI" panose="020B0604030504040204" pitchFamily="50" charset="-128"/>
                          <a:ea typeface="Meiryo UI" panose="020B0604030504040204" pitchFamily="50" charset="-128"/>
                        </a:rPr>
                        <a:t>Fuc</a:t>
                      </a:r>
                      <a:r>
                        <a:rPr kumimoji="1" lang="ja-JP" altLang="en-US" sz="1600" b="1" dirty="0" smtClean="0">
                          <a:solidFill>
                            <a:schemeClr val="bg1"/>
                          </a:solidFill>
                          <a:latin typeface="Meiryo UI" panose="020B0604030504040204" pitchFamily="50" charset="-128"/>
                          <a:ea typeface="Meiryo UI" panose="020B0604030504040204" pitchFamily="50" charset="-128"/>
                        </a:rPr>
                        <a:t>）、シアル酸（</a:t>
                      </a:r>
                      <a:r>
                        <a:rPr kumimoji="1" lang="en-US" altLang="ja-JP" sz="1600" b="1" dirty="0" err="1" smtClean="0">
                          <a:solidFill>
                            <a:schemeClr val="bg1"/>
                          </a:solidFill>
                          <a:latin typeface="Meiryo UI" panose="020B0604030504040204" pitchFamily="50" charset="-128"/>
                          <a:ea typeface="Meiryo UI" panose="020B0604030504040204" pitchFamily="50" charset="-128"/>
                        </a:rPr>
                        <a:t>Sia</a:t>
                      </a:r>
                      <a:r>
                        <a:rPr kumimoji="1" lang="ja-JP" altLang="en-US" sz="1600" b="1" dirty="0" err="1" smtClean="0">
                          <a:solidFill>
                            <a:schemeClr val="bg1"/>
                          </a:solidFill>
                          <a:latin typeface="Meiryo UI" panose="020B0604030504040204" pitchFamily="50" charset="-128"/>
                          <a:ea typeface="Meiryo UI" panose="020B0604030504040204" pitchFamily="50" charset="-128"/>
                        </a:rPr>
                        <a:t>、</a:t>
                      </a:r>
                      <a:r>
                        <a:rPr kumimoji="1" lang="en-US" altLang="ja-JP" sz="1600" b="1" dirty="0" err="1" smtClean="0">
                          <a:solidFill>
                            <a:schemeClr val="bg1"/>
                          </a:solidFill>
                          <a:latin typeface="Meiryo UI" panose="020B0604030504040204" pitchFamily="50" charset="-128"/>
                          <a:ea typeface="Meiryo UI" panose="020B0604030504040204" pitchFamily="50" charset="-128"/>
                        </a:rPr>
                        <a:t>NeuAc</a:t>
                      </a:r>
                      <a:r>
                        <a:rPr kumimoji="1" lang="ja-JP" altLang="en-US" sz="1600" b="1" dirty="0" smtClean="0">
                          <a:solidFill>
                            <a:schemeClr val="bg1"/>
                          </a:solidFill>
                          <a:latin typeface="Meiryo UI" panose="020B0604030504040204" pitchFamily="50" charset="-128"/>
                          <a:ea typeface="Meiryo UI" panose="020B0604030504040204" pitchFamily="50" charset="-128"/>
                        </a:rPr>
                        <a:t>）、キシロース（</a:t>
                      </a:r>
                      <a:r>
                        <a:rPr kumimoji="1" lang="en-US" altLang="ja-JP" sz="1600" b="1" dirty="0" err="1" smtClean="0">
                          <a:solidFill>
                            <a:schemeClr val="bg1"/>
                          </a:solidFill>
                          <a:latin typeface="Meiryo UI" panose="020B0604030504040204" pitchFamily="50" charset="-128"/>
                          <a:ea typeface="Meiryo UI" panose="020B0604030504040204" pitchFamily="50" charset="-128"/>
                        </a:rPr>
                        <a:t>Xyl</a:t>
                      </a:r>
                      <a:r>
                        <a:rPr kumimoji="1" lang="ja-JP" altLang="en-US" sz="1600" b="1" dirty="0" smtClean="0">
                          <a:solidFill>
                            <a:schemeClr val="bg1"/>
                          </a:solidFill>
                          <a:latin typeface="Meiryo UI" panose="020B0604030504040204" pitchFamily="50" charset="-128"/>
                          <a:ea typeface="Meiryo UI" panose="020B0604030504040204" pitchFamily="50" charset="-128"/>
                        </a:rPr>
                        <a:t>）、グルクロン酸（</a:t>
                      </a:r>
                      <a:r>
                        <a:rPr kumimoji="1" lang="en-US" altLang="ja-JP" sz="1600" b="1" dirty="0" err="1" smtClean="0">
                          <a:solidFill>
                            <a:schemeClr val="bg1"/>
                          </a:solidFill>
                          <a:latin typeface="Meiryo UI" panose="020B0604030504040204" pitchFamily="50" charset="-128"/>
                          <a:ea typeface="Meiryo UI" panose="020B0604030504040204" pitchFamily="50" charset="-128"/>
                        </a:rPr>
                        <a:t>GlcA</a:t>
                      </a:r>
                      <a:r>
                        <a:rPr kumimoji="1" lang="ja-JP" altLang="en-US" sz="1600" b="1" dirty="0" smtClean="0">
                          <a:solidFill>
                            <a:schemeClr val="bg1"/>
                          </a:solidFill>
                          <a:latin typeface="Meiryo UI" panose="020B0604030504040204" pitchFamily="50" charset="-128"/>
                          <a:ea typeface="Meiryo UI" panose="020B0604030504040204" pitchFamily="50" charset="-128"/>
                        </a:rPr>
                        <a:t>）、イズロン酸（</a:t>
                      </a:r>
                      <a:r>
                        <a:rPr kumimoji="1" lang="en-US" altLang="ja-JP" sz="1600" b="1" dirty="0" err="1" smtClean="0">
                          <a:solidFill>
                            <a:schemeClr val="bg1"/>
                          </a:solidFill>
                          <a:latin typeface="Meiryo UI" panose="020B0604030504040204" pitchFamily="50" charset="-128"/>
                          <a:ea typeface="Meiryo UI" panose="020B0604030504040204" pitchFamily="50" charset="-128"/>
                        </a:rPr>
                        <a:t>IdoA</a:t>
                      </a:r>
                      <a:r>
                        <a:rPr kumimoji="1" lang="ja-JP" altLang="en-US" sz="1600" b="1" dirty="0" smtClean="0">
                          <a:solidFill>
                            <a:schemeClr val="bg1"/>
                          </a:solidFill>
                          <a:latin typeface="Meiryo UI" panose="020B0604030504040204" pitchFamily="50" charset="-128"/>
                          <a:ea typeface="Meiryo UI" panose="020B0604030504040204" pitchFamily="50" charset="-128"/>
                        </a:rPr>
                        <a:t>）</a:t>
                      </a:r>
                      <a:endParaRPr kumimoji="1" lang="ja-JP" altLang="en-US" sz="1600" b="1"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2"/>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結合様式</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ホスホジエステル結合</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ペプチド結合</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b="0" dirty="0" smtClean="0">
                          <a:solidFill>
                            <a:schemeClr val="bg1"/>
                          </a:solidFill>
                          <a:latin typeface="Meiryo UI" panose="020B0604030504040204" pitchFamily="50" charset="-128"/>
                          <a:ea typeface="Meiryo UI" panose="020B0604030504040204" pitchFamily="50" charset="-128"/>
                        </a:rPr>
                        <a:t>グリコシド結合</a:t>
                      </a:r>
                      <a:endParaRPr kumimoji="1" lang="ja-JP" altLang="en-US" b="0"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3"/>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分岐</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なし</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なし</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あり</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4"/>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合成関連酵素</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smtClean="0">
                          <a:latin typeface="Meiryo UI" panose="020B0604030504040204" pitchFamily="50" charset="-128"/>
                          <a:ea typeface="Meiryo UI" panose="020B0604030504040204" pitchFamily="50" charset="-128"/>
                        </a:rPr>
                        <a:t>DNA</a:t>
                      </a:r>
                      <a:r>
                        <a:rPr kumimoji="1" lang="ja-JP" altLang="en-US" dirty="0" smtClean="0">
                          <a:latin typeface="Meiryo UI" panose="020B0604030504040204" pitchFamily="50" charset="-128"/>
                          <a:ea typeface="Meiryo UI" panose="020B0604030504040204" pitchFamily="50" charset="-128"/>
                        </a:rPr>
                        <a:t>ポリメラーゼ</a:t>
                      </a: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リボソーム合成</a:t>
                      </a: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5"/>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合成後の修飾</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メチル化（</a:t>
                      </a:r>
                      <a:r>
                        <a:rPr kumimoji="1" lang="en-US" altLang="ja-JP" dirty="0" smtClean="0">
                          <a:latin typeface="Meiryo UI" panose="020B0604030504040204" pitchFamily="50" charset="-128"/>
                          <a:ea typeface="Meiryo UI" panose="020B0604030504040204" pitchFamily="50" charset="-128"/>
                        </a:rPr>
                        <a:t>DNA</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翻訳後修飾</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リン酸化、糖付加、メチル化</a:t>
                      </a:r>
                      <a:endParaRPr kumimoji="1" lang="en-US" altLang="ja-JP" sz="1400" dirty="0" smtClean="0">
                        <a:latin typeface="Meiryo UI" panose="020B0604030504040204" pitchFamily="50" charset="-128"/>
                        <a:ea typeface="Meiryo UI" panose="020B0604030504040204" pitchFamily="50" charset="-128"/>
                      </a:endParaRPr>
                    </a:p>
                    <a:p>
                      <a:pPr algn="ct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アシル化ジスルフィド結合など</a:t>
                      </a:r>
                      <a:endParaRPr kumimoji="1" lang="ja-JP" altLang="en-US" sz="1400"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硫酸化、メチル化</a:t>
                      </a:r>
                      <a:endParaRPr kumimoji="1" lang="en-US" altLang="ja-JP" dirty="0" smtClean="0">
                        <a:solidFill>
                          <a:schemeClr val="bg1"/>
                        </a:solidFill>
                        <a:latin typeface="Meiryo UI" panose="020B0604030504040204" pitchFamily="50" charset="-128"/>
                        <a:ea typeface="Meiryo UI" panose="020B0604030504040204" pitchFamily="50" charset="-128"/>
                      </a:endParaRPr>
                    </a:p>
                    <a:p>
                      <a:pPr algn="ctr"/>
                      <a:r>
                        <a:rPr kumimoji="1" lang="ja-JP" altLang="en-US" dirty="0" smtClean="0">
                          <a:solidFill>
                            <a:schemeClr val="bg1"/>
                          </a:solidFill>
                          <a:latin typeface="Meiryo UI" panose="020B0604030504040204" pitchFamily="50" charset="-128"/>
                          <a:ea typeface="Meiryo UI" panose="020B0604030504040204" pitchFamily="50" charset="-128"/>
                        </a:rPr>
                        <a:t>エピメル化など</a:t>
                      </a:r>
                      <a:endParaRPr kumimoji="1" lang="ja-JP" altLang="en-US" dirty="0">
                        <a:solidFill>
                          <a:schemeClr val="bg1"/>
                        </a:solidFill>
                        <a:latin typeface="Meiryo UI" panose="020B0604030504040204" pitchFamily="50" charset="-128"/>
                        <a:ea typeface="Meiryo UI" panose="020B0604030504040204" pitchFamily="50" charset="-128"/>
                      </a:endParaRPr>
                    </a:p>
                  </a:txBody>
                  <a:tcPr anchor="ctr">
                    <a:solidFill>
                      <a:schemeClr val="accent2"/>
                    </a:solidFill>
                  </a:tcPr>
                </a:tc>
                <a:extLst>
                  <a:ext uri="{0D108BD9-81ED-4DB2-BD59-A6C34878D82A}">
                    <a16:rowId xmlns:a16="http://schemas.microsoft.com/office/drawing/2014/main" val="10006"/>
                  </a:ext>
                </a:extLst>
              </a:tr>
              <a:tr h="370840">
                <a:tc>
                  <a:txBody>
                    <a:bodyPr/>
                    <a:lstStyle/>
                    <a:p>
                      <a:pPr algn="ctr"/>
                      <a:r>
                        <a:rPr kumimoji="1" lang="ja-JP" altLang="en-US" b="1" dirty="0" smtClean="0">
                          <a:latin typeface="Meiryo UI" panose="020B0604030504040204" pitchFamily="50" charset="-128"/>
                          <a:ea typeface="Meiryo UI" panose="020B0604030504040204" pitchFamily="50" charset="-128"/>
                        </a:rPr>
                        <a:t>備考</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solidFill>
                      <a:srgbClr val="FFC000"/>
                    </a:solidFill>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solidFill>
                      <a:schemeClr val="accent4">
                        <a:lumMod val="60000"/>
                        <a:lumOff val="40000"/>
                      </a:schemeClr>
                    </a:solidFill>
                  </a:tcPr>
                </a:tc>
                <a:tc>
                  <a:txBody>
                    <a:bodyPr/>
                    <a:lstStyle/>
                    <a:p>
                      <a:pPr algn="ct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accent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2603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948195"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8" name="グループ化 7"/>
          <p:cNvGrpSpPr/>
          <p:nvPr/>
        </p:nvGrpSpPr>
        <p:grpSpPr>
          <a:xfrm>
            <a:off x="1445150" y="2286000"/>
            <a:ext cx="750404" cy="1649896"/>
            <a:chOff x="2862468" y="2395330"/>
            <a:chExt cx="750404" cy="1649896"/>
          </a:xfrm>
        </p:grpSpPr>
        <p:cxnSp>
          <p:nvCxnSpPr>
            <p:cNvPr id="9" name="直線コネクタ 8"/>
            <p:cNvCxnSpPr/>
            <p:nvPr/>
          </p:nvCxnSpPr>
          <p:spPr>
            <a:xfrm>
              <a:off x="3051311" y="2723321"/>
              <a:ext cx="1" cy="132190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六角形 9"/>
            <p:cNvSpPr/>
            <p:nvPr/>
          </p:nvSpPr>
          <p:spPr>
            <a:xfrm>
              <a:off x="2872408" y="36178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六角形 10"/>
            <p:cNvSpPr/>
            <p:nvPr/>
          </p:nvSpPr>
          <p:spPr>
            <a:xfrm>
              <a:off x="2862468" y="32699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六角形 11"/>
            <p:cNvSpPr/>
            <p:nvPr/>
          </p:nvSpPr>
          <p:spPr>
            <a:xfrm>
              <a:off x="2872407" y="29221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六角形 12"/>
            <p:cNvSpPr/>
            <p:nvPr/>
          </p:nvSpPr>
          <p:spPr>
            <a:xfrm>
              <a:off x="3255063" y="239533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flipH="1">
              <a:off x="3056281" y="262392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六角形 14"/>
            <p:cNvSpPr/>
            <p:nvPr/>
          </p:nvSpPr>
          <p:spPr>
            <a:xfrm>
              <a:off x="2872407" y="257423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6" name="図 15"/>
          <p:cNvPicPr>
            <a:picLocks noChangeAspect="1"/>
          </p:cNvPicPr>
          <p:nvPr/>
        </p:nvPicPr>
        <p:blipFill>
          <a:blip r:embed="rId3"/>
          <a:stretch>
            <a:fillRect/>
          </a:stretch>
        </p:blipFill>
        <p:spPr>
          <a:xfrm rot="19779065">
            <a:off x="748195" y="3118735"/>
            <a:ext cx="511369" cy="951982"/>
          </a:xfrm>
          <a:prstGeom prst="rect">
            <a:avLst/>
          </a:prstGeom>
        </p:spPr>
      </p:pic>
      <p:pic>
        <p:nvPicPr>
          <p:cNvPr id="17" name="図 16"/>
          <p:cNvPicPr>
            <a:picLocks noChangeAspect="1"/>
          </p:cNvPicPr>
          <p:nvPr/>
        </p:nvPicPr>
        <p:blipFill>
          <a:blip r:embed="rId3"/>
          <a:stretch>
            <a:fillRect/>
          </a:stretch>
        </p:blipFill>
        <p:spPr>
          <a:xfrm rot="2466060">
            <a:off x="2181931" y="3231306"/>
            <a:ext cx="511369" cy="951982"/>
          </a:xfrm>
          <a:prstGeom prst="rect">
            <a:avLst/>
          </a:prstGeom>
        </p:spPr>
      </p:pic>
      <p:sp>
        <p:nvSpPr>
          <p:cNvPr id="18" name="円/楕円 17"/>
          <p:cNvSpPr/>
          <p:nvPr/>
        </p:nvSpPr>
        <p:spPr>
          <a:xfrm>
            <a:off x="3512490"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pic>
        <p:nvPicPr>
          <p:cNvPr id="28" name="図 27"/>
          <p:cNvPicPr>
            <a:picLocks noChangeAspect="1"/>
          </p:cNvPicPr>
          <p:nvPr/>
        </p:nvPicPr>
        <p:blipFill>
          <a:blip r:embed="rId4"/>
          <a:stretch>
            <a:fillRect/>
          </a:stretch>
        </p:blipFill>
        <p:spPr>
          <a:xfrm rot="19781126">
            <a:off x="3266513" y="2998538"/>
            <a:ext cx="523581" cy="1069646"/>
          </a:xfrm>
          <a:prstGeom prst="rect">
            <a:avLst/>
          </a:prstGeom>
        </p:spPr>
      </p:pic>
      <p:pic>
        <p:nvPicPr>
          <p:cNvPr id="29" name="図 28"/>
          <p:cNvPicPr>
            <a:picLocks noChangeAspect="1"/>
          </p:cNvPicPr>
          <p:nvPr/>
        </p:nvPicPr>
        <p:blipFill>
          <a:blip r:embed="rId4"/>
          <a:stretch>
            <a:fillRect/>
          </a:stretch>
        </p:blipFill>
        <p:spPr>
          <a:xfrm rot="2853917">
            <a:off x="4848849" y="3199791"/>
            <a:ext cx="523581" cy="1069646"/>
          </a:xfrm>
          <a:prstGeom prst="rect">
            <a:avLst/>
          </a:prstGeom>
        </p:spPr>
      </p:pic>
      <p:sp>
        <p:nvSpPr>
          <p:cNvPr id="30" name="円/楕円 29"/>
          <p:cNvSpPr/>
          <p:nvPr/>
        </p:nvSpPr>
        <p:spPr>
          <a:xfrm>
            <a:off x="6197029"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1" name="グループ化 30"/>
          <p:cNvGrpSpPr/>
          <p:nvPr/>
        </p:nvGrpSpPr>
        <p:grpSpPr>
          <a:xfrm>
            <a:off x="6693984" y="2097155"/>
            <a:ext cx="750404" cy="1838741"/>
            <a:chOff x="6888789" y="2117033"/>
            <a:chExt cx="750404" cy="1838741"/>
          </a:xfrm>
        </p:grpSpPr>
        <p:cxnSp>
          <p:nvCxnSpPr>
            <p:cNvPr id="32" name="直線コネクタ 31"/>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六角形 32"/>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六角形 33"/>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六角形 34"/>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六角形 35"/>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六角形 37"/>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六角形 38"/>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0" name="図 39"/>
          <p:cNvPicPr>
            <a:picLocks noChangeAspect="1"/>
          </p:cNvPicPr>
          <p:nvPr/>
        </p:nvPicPr>
        <p:blipFill>
          <a:blip r:embed="rId5"/>
          <a:stretch>
            <a:fillRect/>
          </a:stretch>
        </p:blipFill>
        <p:spPr>
          <a:xfrm rot="19918508">
            <a:off x="5962897" y="3035451"/>
            <a:ext cx="516074" cy="1054310"/>
          </a:xfrm>
          <a:prstGeom prst="rect">
            <a:avLst/>
          </a:prstGeom>
        </p:spPr>
      </p:pic>
      <p:pic>
        <p:nvPicPr>
          <p:cNvPr id="41" name="図 40"/>
          <p:cNvPicPr>
            <a:picLocks noChangeAspect="1"/>
          </p:cNvPicPr>
          <p:nvPr/>
        </p:nvPicPr>
        <p:blipFill>
          <a:blip r:embed="rId5"/>
          <a:stretch>
            <a:fillRect/>
          </a:stretch>
        </p:blipFill>
        <p:spPr>
          <a:xfrm rot="2161310">
            <a:off x="7448534" y="3142031"/>
            <a:ext cx="516074" cy="1054310"/>
          </a:xfrm>
          <a:prstGeom prst="rect">
            <a:avLst/>
          </a:prstGeom>
        </p:spPr>
      </p:pic>
      <p:sp>
        <p:nvSpPr>
          <p:cNvPr id="42" name="円/楕円 41"/>
          <p:cNvSpPr/>
          <p:nvPr/>
        </p:nvSpPr>
        <p:spPr>
          <a:xfrm>
            <a:off x="9011018" y="4035287"/>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43" name="グループ化 42"/>
          <p:cNvGrpSpPr/>
          <p:nvPr/>
        </p:nvGrpSpPr>
        <p:grpSpPr>
          <a:xfrm rot="698849">
            <a:off x="9858089" y="2231636"/>
            <a:ext cx="750404" cy="1838741"/>
            <a:chOff x="6888789" y="2117033"/>
            <a:chExt cx="750404" cy="1838741"/>
          </a:xfrm>
        </p:grpSpPr>
        <p:cxnSp>
          <p:nvCxnSpPr>
            <p:cNvPr id="44" name="直線コネクタ 43"/>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六角形 44"/>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六角形 45"/>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六角形 46"/>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六角形 47"/>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0" name="六角形 49"/>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六角形 50"/>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2" name="図 51"/>
          <p:cNvPicPr>
            <a:picLocks noChangeAspect="1"/>
          </p:cNvPicPr>
          <p:nvPr/>
        </p:nvPicPr>
        <p:blipFill>
          <a:blip r:embed="rId5"/>
          <a:stretch>
            <a:fillRect/>
          </a:stretch>
        </p:blipFill>
        <p:spPr>
          <a:xfrm rot="2161310">
            <a:off x="10262523" y="3221544"/>
            <a:ext cx="516074" cy="1054310"/>
          </a:xfrm>
          <a:prstGeom prst="rect">
            <a:avLst/>
          </a:prstGeom>
        </p:spPr>
      </p:pic>
      <p:pic>
        <p:nvPicPr>
          <p:cNvPr id="53" name="図 52"/>
          <p:cNvPicPr>
            <a:picLocks noChangeAspect="1"/>
          </p:cNvPicPr>
          <p:nvPr/>
        </p:nvPicPr>
        <p:blipFill>
          <a:blip r:embed="rId4"/>
          <a:stretch>
            <a:fillRect/>
          </a:stretch>
        </p:blipFill>
        <p:spPr>
          <a:xfrm rot="19092898">
            <a:off x="8624112" y="3198154"/>
            <a:ext cx="523581" cy="1069646"/>
          </a:xfrm>
          <a:prstGeom prst="rect">
            <a:avLst/>
          </a:prstGeom>
        </p:spPr>
      </p:pic>
      <p:grpSp>
        <p:nvGrpSpPr>
          <p:cNvPr id="54" name="グループ化 53"/>
          <p:cNvGrpSpPr/>
          <p:nvPr/>
        </p:nvGrpSpPr>
        <p:grpSpPr>
          <a:xfrm rot="20800274">
            <a:off x="9069660" y="2191577"/>
            <a:ext cx="750404" cy="1838741"/>
            <a:chOff x="4204250" y="2117033"/>
            <a:chExt cx="750404" cy="1838741"/>
          </a:xfrm>
        </p:grpSpPr>
        <p:cxnSp>
          <p:nvCxnSpPr>
            <p:cNvPr id="55" name="直線コネクタ 54"/>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6" name="六角形 55"/>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六角形 56"/>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六角形 57"/>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六角形 58"/>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61" name="六角形 60"/>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六角形 61"/>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 name="テキスト ボックス 62"/>
          <p:cNvSpPr txBox="1"/>
          <p:nvPr/>
        </p:nvSpPr>
        <p:spPr>
          <a:xfrm>
            <a:off x="1104733" y="4671394"/>
            <a:ext cx="1038641" cy="523220"/>
          </a:xfrm>
          <a:prstGeom prst="rect">
            <a:avLst/>
          </a:prstGeom>
          <a:noFill/>
        </p:spPr>
        <p:txBody>
          <a:bodyPr wrap="square" rtlCol="0">
            <a:spAutoFit/>
          </a:bodyPr>
          <a:lstStyle/>
          <a:p>
            <a:pPr algn="ctr"/>
            <a:r>
              <a:rPr kumimoji="1" lang="ja-JP" altLang="en-US" sz="2800" b="1" u="sng" dirty="0" smtClean="0">
                <a:latin typeface="Meiryo UI" panose="020B0604030504040204" pitchFamily="50" charset="-128"/>
                <a:ea typeface="Meiryo UI" panose="020B0604030504040204" pitchFamily="50" charset="-128"/>
              </a:rPr>
              <a:t>Ｏ型</a:t>
            </a:r>
            <a:endParaRPr kumimoji="1" lang="ja-JP" altLang="en-US" sz="2800" b="1" u="sng" dirty="0">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3669028" y="4671394"/>
            <a:ext cx="1038641" cy="523220"/>
          </a:xfrm>
          <a:prstGeom prst="rect">
            <a:avLst/>
          </a:prstGeom>
          <a:noFill/>
        </p:spPr>
        <p:txBody>
          <a:bodyPr wrap="square" rtlCol="0">
            <a:spAutoFit/>
          </a:bodyPr>
          <a:lstStyle/>
          <a:p>
            <a:pPr algn="ctr"/>
            <a:r>
              <a:rPr lang="ja-JP" altLang="en-US" sz="2800" b="1" u="sng" dirty="0">
                <a:latin typeface="Meiryo UI" panose="020B0604030504040204" pitchFamily="50" charset="-128"/>
                <a:ea typeface="Meiryo UI" panose="020B0604030504040204" pitchFamily="50" charset="-128"/>
              </a:rPr>
              <a:t>Ａ</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6353567" y="4701209"/>
            <a:ext cx="1038641" cy="523220"/>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9182103" y="4743202"/>
            <a:ext cx="1167345" cy="523220"/>
          </a:xfrm>
          <a:prstGeom prst="rect">
            <a:avLst/>
          </a:prstGeom>
          <a:noFill/>
        </p:spPr>
        <p:txBody>
          <a:bodyPr wrap="square" rtlCol="0">
            <a:spAutoFit/>
          </a:bodyPr>
          <a:lstStyle/>
          <a:p>
            <a:pPr algn="ctr"/>
            <a:r>
              <a:rPr lang="en-US" altLang="ja-JP" sz="2800" b="1" u="sng" dirty="0" smtClean="0">
                <a:latin typeface="Meiryo UI" panose="020B0604030504040204" pitchFamily="50" charset="-128"/>
                <a:ea typeface="Meiryo UI" panose="020B0604030504040204" pitchFamily="50" charset="-128"/>
              </a:rPr>
              <a:t>A</a:t>
            </a: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5036227" y="1489563"/>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sp>
        <p:nvSpPr>
          <p:cNvPr id="68" name="テキスト ボックス 67"/>
          <p:cNvSpPr txBox="1"/>
          <p:nvPr/>
        </p:nvSpPr>
        <p:spPr>
          <a:xfrm>
            <a:off x="1140019" y="1539987"/>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grpSp>
        <p:nvGrpSpPr>
          <p:cNvPr id="2" name="グループ化 1"/>
          <p:cNvGrpSpPr/>
          <p:nvPr/>
        </p:nvGrpSpPr>
        <p:grpSpPr>
          <a:xfrm>
            <a:off x="3890178" y="1842436"/>
            <a:ext cx="869671" cy="2093460"/>
            <a:chOff x="3890178" y="1842436"/>
            <a:chExt cx="869671" cy="2093460"/>
          </a:xfrm>
        </p:grpSpPr>
        <p:cxnSp>
          <p:nvCxnSpPr>
            <p:cNvPr id="20" name="直線コネクタ 19"/>
            <p:cNvCxnSpPr/>
            <p:nvPr/>
          </p:nvCxnSpPr>
          <p:spPr>
            <a:xfrm flipH="1">
              <a:off x="4198289" y="2315817"/>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六角形 20"/>
            <p:cNvSpPr/>
            <p:nvPr/>
          </p:nvSpPr>
          <p:spPr>
            <a:xfrm>
              <a:off x="4019385" y="350851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六角形 21"/>
            <p:cNvSpPr/>
            <p:nvPr/>
          </p:nvSpPr>
          <p:spPr>
            <a:xfrm>
              <a:off x="4009445" y="31606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六角形 22"/>
            <p:cNvSpPr/>
            <p:nvPr/>
          </p:nvSpPr>
          <p:spPr>
            <a:xfrm>
              <a:off x="4019384" y="28127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六角形 23"/>
            <p:cNvSpPr/>
            <p:nvPr/>
          </p:nvSpPr>
          <p:spPr>
            <a:xfrm>
              <a:off x="4402040" y="228600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flipH="1">
              <a:off x="4203258" y="251459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6" name="六角形 25"/>
            <p:cNvSpPr/>
            <p:nvPr/>
          </p:nvSpPr>
          <p:spPr>
            <a:xfrm>
              <a:off x="4019384" y="24649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六角形 26"/>
            <p:cNvSpPr/>
            <p:nvPr/>
          </p:nvSpPr>
          <p:spPr>
            <a:xfrm>
              <a:off x="4029322" y="2097155"/>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矢印コネクタ 68"/>
            <p:cNvCxnSpPr>
              <a:endCxn id="27" idx="4"/>
            </p:cNvCxnSpPr>
            <p:nvPr/>
          </p:nvCxnSpPr>
          <p:spPr>
            <a:xfrm>
              <a:off x="3890178" y="1842436"/>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直線矢印コネクタ 69"/>
          <p:cNvCxnSpPr/>
          <p:nvPr/>
        </p:nvCxnSpPr>
        <p:spPr>
          <a:xfrm>
            <a:off x="6597079" y="1822559"/>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10187161" y="1688559"/>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cxnSp>
        <p:nvCxnSpPr>
          <p:cNvPr id="72" name="直線矢印コネクタ 71"/>
          <p:cNvCxnSpPr/>
          <p:nvPr/>
        </p:nvCxnSpPr>
        <p:spPr>
          <a:xfrm flipH="1">
            <a:off x="10349448" y="2008770"/>
            <a:ext cx="157430" cy="200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7076591" y="1270029"/>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74" name="直線矢印コネクタ 73"/>
          <p:cNvCxnSpPr/>
          <p:nvPr/>
        </p:nvCxnSpPr>
        <p:spPr>
          <a:xfrm>
            <a:off x="8809563" y="1612682"/>
            <a:ext cx="211151" cy="55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799105" y="5304947"/>
            <a:ext cx="1938134"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すべての型に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共通な糖鎖</a:t>
            </a:r>
            <a:endParaRPr kumimoji="1" lang="ja-JP" altLang="en-US" sz="2000" b="1" dirty="0">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2814260" y="5304947"/>
            <a:ext cx="2807810" cy="1015663"/>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アセチルガラクトサミンが結合</a:t>
            </a:r>
            <a:endParaRPr kumimoji="1" lang="ja-JP" altLang="en-US" sz="2000" b="1" dirty="0">
              <a:latin typeface="Meiryo UI" panose="020B0604030504040204" pitchFamily="50" charset="-128"/>
              <a:ea typeface="Meiryo UI" panose="020B0604030504040204" pitchFamily="50" charset="-128"/>
            </a:endParaRPr>
          </a:p>
        </p:txBody>
      </p:sp>
      <p:sp>
        <p:nvSpPr>
          <p:cNvPr id="77" name="テキスト ボックス 76"/>
          <p:cNvSpPr txBox="1"/>
          <p:nvPr/>
        </p:nvSpPr>
        <p:spPr>
          <a:xfrm>
            <a:off x="5577341" y="5307496"/>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ガラクトースが結合</a:t>
            </a:r>
            <a:endParaRPr kumimoji="1" lang="ja-JP" altLang="en-US" sz="2000" b="1" dirty="0">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8292913" y="5325005"/>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Ａ型とＢ型</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2</a:t>
            </a:r>
            <a:r>
              <a:rPr kumimoji="1" lang="ja-JP" altLang="en-US" sz="2000" b="1" dirty="0" smtClean="0">
                <a:latin typeface="Meiryo UI" panose="020B0604030504040204" pitchFamily="50" charset="-128"/>
                <a:ea typeface="Meiryo UI" panose="020B0604030504040204" pitchFamily="50" charset="-128"/>
              </a:rPr>
              <a:t>種類の糖鎖が結合</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3494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1154430" y="3711120"/>
            <a:ext cx="3851910" cy="3017520"/>
          </a:xfrm>
          <a:prstGeom prst="ellipse">
            <a:avLst/>
          </a:prstGeom>
          <a:solidFill>
            <a:schemeClr val="accent4">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3" name="円/楕円 682"/>
          <p:cNvSpPr/>
          <p:nvPr/>
        </p:nvSpPr>
        <p:spPr>
          <a:xfrm>
            <a:off x="7143750" y="3234690"/>
            <a:ext cx="3851910" cy="3017520"/>
          </a:xfrm>
          <a:prstGeom prst="ellipse">
            <a:avLst/>
          </a:prstGeom>
          <a:solidFill>
            <a:schemeClr val="accent4">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83180" y="4958270"/>
            <a:ext cx="994410" cy="523220"/>
          </a:xfrm>
          <a:prstGeom prst="rect">
            <a:avLst/>
          </a:prstGeom>
          <a:noFill/>
        </p:spPr>
        <p:txBody>
          <a:bodyPr wrap="square" rtlCol="0">
            <a:spAutoFit/>
          </a:bodyPr>
          <a:lstStyle/>
          <a:p>
            <a:pPr algn="ctr"/>
            <a:r>
              <a:rPr kumimoji="1" lang="ja-JP" altLang="en-US" sz="2800" b="1" dirty="0" smtClean="0">
                <a:latin typeface="Meiryo UI" panose="020B0604030504040204" pitchFamily="50" charset="-128"/>
                <a:ea typeface="Meiryo UI" panose="020B0604030504040204" pitchFamily="50" charset="-128"/>
              </a:rPr>
              <a:t>細胞</a:t>
            </a:r>
            <a:endParaRPr kumimoji="1" lang="ja-JP" altLang="en-US" sz="2800" b="1" dirty="0">
              <a:latin typeface="Meiryo UI" panose="020B0604030504040204" pitchFamily="50" charset="-128"/>
              <a:ea typeface="Meiryo UI" panose="020B0604030504040204" pitchFamily="50" charset="-128"/>
            </a:endParaRPr>
          </a:p>
        </p:txBody>
      </p:sp>
      <p:sp>
        <p:nvSpPr>
          <p:cNvPr id="684" name="テキスト ボックス 683"/>
          <p:cNvSpPr txBox="1"/>
          <p:nvPr/>
        </p:nvSpPr>
        <p:spPr>
          <a:xfrm>
            <a:off x="8572500" y="5594509"/>
            <a:ext cx="994410" cy="523220"/>
          </a:xfrm>
          <a:prstGeom prst="rect">
            <a:avLst/>
          </a:prstGeom>
          <a:noFill/>
        </p:spPr>
        <p:txBody>
          <a:bodyPr wrap="square" rtlCol="0">
            <a:spAutoFit/>
          </a:bodyPr>
          <a:lstStyle/>
          <a:p>
            <a:pPr algn="ctr"/>
            <a:r>
              <a:rPr kumimoji="1" lang="ja-JP" altLang="en-US" sz="2800" b="1" dirty="0" smtClean="0">
                <a:latin typeface="Meiryo UI" panose="020B0604030504040204" pitchFamily="50" charset="-128"/>
                <a:ea typeface="Meiryo UI" panose="020B0604030504040204" pitchFamily="50" charset="-128"/>
              </a:rPr>
              <a:t>細胞</a:t>
            </a:r>
            <a:endParaRPr kumimoji="1" lang="ja-JP" altLang="en-US" sz="2800" b="1" dirty="0">
              <a:latin typeface="Meiryo UI" panose="020B0604030504040204" pitchFamily="50" charset="-128"/>
              <a:ea typeface="Meiryo UI" panose="020B0604030504040204" pitchFamily="50" charset="-128"/>
            </a:endParaRPr>
          </a:p>
        </p:txBody>
      </p:sp>
      <p:grpSp>
        <p:nvGrpSpPr>
          <p:cNvPr id="5" name="グループ化 4"/>
          <p:cNvGrpSpPr/>
          <p:nvPr/>
        </p:nvGrpSpPr>
        <p:grpSpPr>
          <a:xfrm>
            <a:off x="2613493" y="2249841"/>
            <a:ext cx="964097" cy="2018284"/>
            <a:chOff x="4806314" y="1322115"/>
            <a:chExt cx="964097" cy="2018284"/>
          </a:xfrm>
        </p:grpSpPr>
        <p:sp>
          <p:nvSpPr>
            <p:cNvPr id="4" name="山形 3"/>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5" name="六角形 684"/>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6" name="六角形 685"/>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7" name="六角形 686"/>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8" name="六角形 687"/>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9" name="六角形 688"/>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0" name="六角形 689"/>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1" name="六角形 690"/>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2" name="グループ化 691"/>
          <p:cNvGrpSpPr/>
          <p:nvPr/>
        </p:nvGrpSpPr>
        <p:grpSpPr>
          <a:xfrm rot="20387529">
            <a:off x="1057275" y="2633964"/>
            <a:ext cx="964097" cy="2018284"/>
            <a:chOff x="4806314" y="1322115"/>
            <a:chExt cx="964097" cy="2018284"/>
          </a:xfrm>
        </p:grpSpPr>
        <p:sp>
          <p:nvSpPr>
            <p:cNvPr id="693" name="山形 692"/>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4" name="六角形 693"/>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5" name="六角形 694"/>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6" name="六角形 695"/>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7" name="六角形 696"/>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8" name="六角形 697"/>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9" name="六角形 698"/>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0" name="六角形 699"/>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1" name="グループ化 700"/>
          <p:cNvGrpSpPr/>
          <p:nvPr/>
        </p:nvGrpSpPr>
        <p:grpSpPr>
          <a:xfrm rot="1202540">
            <a:off x="4019290" y="2541740"/>
            <a:ext cx="964097" cy="2018284"/>
            <a:chOff x="4806314" y="1322115"/>
            <a:chExt cx="964097" cy="2018284"/>
          </a:xfrm>
        </p:grpSpPr>
        <p:sp>
          <p:nvSpPr>
            <p:cNvPr id="702" name="山形 701"/>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3" name="六角形 702"/>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4" name="六角形 703"/>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5" name="六角形 704"/>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6" name="六角形 705"/>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7" name="六角形 706"/>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8" name="六角形 707"/>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9" name="六角形 708"/>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10" name="テキスト ボックス 709"/>
          <p:cNvSpPr txBox="1"/>
          <p:nvPr/>
        </p:nvSpPr>
        <p:spPr>
          <a:xfrm>
            <a:off x="1783385" y="3152810"/>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711" name="テキスト ボックス 710"/>
          <p:cNvSpPr txBox="1"/>
          <p:nvPr/>
        </p:nvSpPr>
        <p:spPr>
          <a:xfrm>
            <a:off x="3326715" y="3176557"/>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6" name="フローチャート: 代替処理 5"/>
          <p:cNvSpPr/>
          <p:nvPr/>
        </p:nvSpPr>
        <p:spPr>
          <a:xfrm>
            <a:off x="2153169" y="5670468"/>
            <a:ext cx="1853434" cy="447261"/>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侵入前</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712" name="フローチャート: 代替処理 711"/>
          <p:cNvSpPr/>
          <p:nvPr/>
        </p:nvSpPr>
        <p:spPr>
          <a:xfrm>
            <a:off x="8142988" y="6281379"/>
            <a:ext cx="1853434" cy="447261"/>
          </a:xfrm>
          <a:prstGeom prst="flowChartAlternateProcess">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侵入後</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p:txBody>
      </p:sp>
      <p:grpSp>
        <p:nvGrpSpPr>
          <p:cNvPr id="30" name="グループ化 29"/>
          <p:cNvGrpSpPr/>
          <p:nvPr/>
        </p:nvGrpSpPr>
        <p:grpSpPr>
          <a:xfrm>
            <a:off x="2286640" y="793722"/>
            <a:ext cx="1567815" cy="1851710"/>
            <a:chOff x="5861685" y="948690"/>
            <a:chExt cx="2002155" cy="2215784"/>
          </a:xfrm>
        </p:grpSpPr>
        <p:sp>
          <p:nvSpPr>
            <p:cNvPr id="12" name="星 10 11"/>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a:endCxn id="12"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3" name="直線コネクタ 712"/>
            <p:cNvCxnSpPr/>
            <p:nvPr/>
          </p:nvCxnSpPr>
          <p:spPr>
            <a:xfrm>
              <a:off x="6899910" y="2448714"/>
              <a:ext cx="0" cy="715760"/>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4" name="直線コネクタ 713"/>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5" name="直線コネクタ 714"/>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6" name="直線コネクタ 715"/>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7" name="直線コネクタ 716"/>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8" name="直線コネクタ 717"/>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9" name="直線コネクタ 718"/>
            <p:cNvCxnSpPr>
              <a:stCxn id="12"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0" name="直線コネクタ 719"/>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1" name="直線コネクタ 720"/>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722" name="テキスト ボックス 721"/>
          <p:cNvSpPr txBox="1"/>
          <p:nvPr/>
        </p:nvSpPr>
        <p:spPr>
          <a:xfrm>
            <a:off x="5155976" y="4458980"/>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細胞膜</a:t>
            </a:r>
            <a:endParaRPr kumimoji="1" lang="ja-JP" altLang="en-US" b="1" dirty="0">
              <a:latin typeface="Meiryo UI" panose="020B0604030504040204" pitchFamily="50" charset="-128"/>
              <a:ea typeface="Meiryo UI" panose="020B0604030504040204" pitchFamily="50" charset="-128"/>
            </a:endParaRPr>
          </a:p>
        </p:txBody>
      </p:sp>
      <p:cxnSp>
        <p:nvCxnSpPr>
          <p:cNvPr id="32" name="直線矢印コネクタ 31"/>
          <p:cNvCxnSpPr/>
          <p:nvPr/>
        </p:nvCxnSpPr>
        <p:spPr>
          <a:xfrm flipH="1">
            <a:off x="4850168" y="4632961"/>
            <a:ext cx="449874" cy="21821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723" name="グループ化 722"/>
          <p:cNvGrpSpPr/>
          <p:nvPr/>
        </p:nvGrpSpPr>
        <p:grpSpPr>
          <a:xfrm>
            <a:off x="8563426" y="574470"/>
            <a:ext cx="797177" cy="791934"/>
            <a:chOff x="5861685" y="948690"/>
            <a:chExt cx="2002155" cy="1891702"/>
          </a:xfrm>
        </p:grpSpPr>
        <p:sp>
          <p:nvSpPr>
            <p:cNvPr id="724" name="星 10 723"/>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5" name="直線コネクタ 724"/>
            <p:cNvCxnSpPr>
              <a:endCxn id="724"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6" name="直線コネクタ 725"/>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7" name="直線コネクタ 726"/>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8" name="直線コネクタ 727"/>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9" name="直線コネクタ 728"/>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0" name="直線コネクタ 729"/>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1" name="直線コネクタ 730"/>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2" name="直線コネクタ 731"/>
            <p:cNvCxnSpPr>
              <a:stCxn id="724"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3" name="直線コネクタ 732"/>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4" name="直線コネクタ 733"/>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35" name="グループ化 734"/>
          <p:cNvGrpSpPr/>
          <p:nvPr/>
        </p:nvGrpSpPr>
        <p:grpSpPr>
          <a:xfrm>
            <a:off x="7590689" y="4562303"/>
            <a:ext cx="797177" cy="791934"/>
            <a:chOff x="5861685" y="948690"/>
            <a:chExt cx="2002155" cy="1891702"/>
          </a:xfrm>
        </p:grpSpPr>
        <p:sp>
          <p:nvSpPr>
            <p:cNvPr id="736" name="星 10 735"/>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7" name="直線コネクタ 736"/>
            <p:cNvCxnSpPr>
              <a:endCxn id="736"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8" name="直線コネクタ 737"/>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9" name="直線コネクタ 738"/>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0" name="直線コネクタ 739"/>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1" name="直線コネクタ 740"/>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2" name="直線コネクタ 741"/>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3" name="直線コネクタ 742"/>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4" name="直線コネクタ 743"/>
            <p:cNvCxnSpPr>
              <a:stCxn id="736"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5" name="直線コネクタ 744"/>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6" name="直線コネクタ 745"/>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47" name="グループ化 746"/>
          <p:cNvGrpSpPr/>
          <p:nvPr/>
        </p:nvGrpSpPr>
        <p:grpSpPr>
          <a:xfrm>
            <a:off x="8671116" y="4530673"/>
            <a:ext cx="797177" cy="791934"/>
            <a:chOff x="5861685" y="948690"/>
            <a:chExt cx="2002155" cy="1891702"/>
          </a:xfrm>
        </p:grpSpPr>
        <p:sp>
          <p:nvSpPr>
            <p:cNvPr id="748" name="星 10 747"/>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9" name="直線コネクタ 748"/>
            <p:cNvCxnSpPr>
              <a:endCxn id="748"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0" name="直線コネクタ 749"/>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1" name="直線コネクタ 750"/>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2" name="直線コネクタ 751"/>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3" name="直線コネクタ 752"/>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4" name="直線コネクタ 753"/>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5" name="直線コネクタ 754"/>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6" name="直線コネクタ 755"/>
            <p:cNvCxnSpPr>
              <a:stCxn id="748"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7" name="直線コネクタ 756"/>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8" name="直線コネクタ 757"/>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59" name="グループ化 758"/>
          <p:cNvGrpSpPr/>
          <p:nvPr/>
        </p:nvGrpSpPr>
        <p:grpSpPr>
          <a:xfrm>
            <a:off x="9713705" y="4530621"/>
            <a:ext cx="797177" cy="791934"/>
            <a:chOff x="5861685" y="948690"/>
            <a:chExt cx="2002155" cy="1891702"/>
          </a:xfrm>
        </p:grpSpPr>
        <p:sp>
          <p:nvSpPr>
            <p:cNvPr id="760" name="星 10 759"/>
            <p:cNvSpPr/>
            <p:nvPr/>
          </p:nvSpPr>
          <p:spPr>
            <a:xfrm>
              <a:off x="6355080" y="1340368"/>
              <a:ext cx="1089660" cy="1097280"/>
            </a:xfrm>
            <a:prstGeom prst="star10">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1" name="直線コネクタ 760"/>
            <p:cNvCxnSpPr>
              <a:endCxn id="760" idx="8"/>
            </p:cNvCxnSpPr>
            <p:nvPr/>
          </p:nvCxnSpPr>
          <p:spPr>
            <a:xfrm>
              <a:off x="6899910" y="948690"/>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6899910" y="2448714"/>
              <a:ext cx="0" cy="39167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V="1">
              <a:off x="7444740" y="1600200"/>
              <a:ext cx="419100" cy="117358"/>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7444740" y="2060458"/>
              <a:ext cx="419100" cy="191252"/>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5" name="直線コネクタ 764"/>
            <p:cNvCxnSpPr/>
            <p:nvPr/>
          </p:nvCxnSpPr>
          <p:spPr>
            <a:xfrm>
              <a:off x="5861685" y="1602493"/>
              <a:ext cx="468630" cy="112771"/>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6" name="直線コネクタ 765"/>
            <p:cNvCxnSpPr/>
            <p:nvPr/>
          </p:nvCxnSpPr>
          <p:spPr>
            <a:xfrm flipV="1">
              <a:off x="5861685" y="2060458"/>
              <a:ext cx="468630" cy="189383"/>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7" name="直線コネクタ 766"/>
            <p:cNvCxnSpPr/>
            <p:nvPr/>
          </p:nvCxnSpPr>
          <p:spPr>
            <a:xfrm flipH="1" flipV="1">
              <a:off x="7244115" y="2345477"/>
              <a:ext cx="303930" cy="292526"/>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a:stCxn id="760" idx="4"/>
            </p:cNvCxnSpPr>
            <p:nvPr/>
          </p:nvCxnSpPr>
          <p:spPr>
            <a:xfrm flipH="1">
              <a:off x="6296409" y="2332869"/>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flipH="1">
              <a:off x="7262692" y="1101442"/>
              <a:ext cx="266776" cy="311684"/>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0" name="直線コネクタ 769"/>
            <p:cNvCxnSpPr/>
            <p:nvPr/>
          </p:nvCxnSpPr>
          <p:spPr>
            <a:xfrm flipH="1" flipV="1">
              <a:off x="6270352" y="1074642"/>
              <a:ext cx="272108" cy="353005"/>
            </a:xfrm>
            <a:prstGeom prst="line">
              <a:avLst/>
            </a:prstGeom>
            <a:ln w="28575">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72" name="グループ化 771"/>
          <p:cNvGrpSpPr/>
          <p:nvPr/>
        </p:nvGrpSpPr>
        <p:grpSpPr>
          <a:xfrm rot="19694380">
            <a:off x="7089340" y="2617759"/>
            <a:ext cx="733960" cy="1598690"/>
            <a:chOff x="4806314" y="1322115"/>
            <a:chExt cx="964097" cy="2018284"/>
          </a:xfrm>
        </p:grpSpPr>
        <p:sp>
          <p:nvSpPr>
            <p:cNvPr id="773" name="山形 772"/>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4" name="六角形 773"/>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5" name="六角形 774"/>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六角形 775"/>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7" name="六角形 776"/>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8" name="六角形 777"/>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9" name="六角形 778"/>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六角形 779"/>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p:nvGrpSpPr>
        <p:grpSpPr>
          <a:xfrm>
            <a:off x="8606953" y="2012361"/>
            <a:ext cx="733960" cy="1598690"/>
            <a:chOff x="8606953" y="2012361"/>
            <a:chExt cx="733960" cy="1598690"/>
          </a:xfrm>
        </p:grpSpPr>
        <p:sp>
          <p:nvSpPr>
            <p:cNvPr id="782" name="山形 781"/>
            <p:cNvSpPr/>
            <p:nvPr/>
          </p:nvSpPr>
          <p:spPr>
            <a:xfrm rot="5400000">
              <a:off x="8689025" y="3255586"/>
              <a:ext cx="545980" cy="164950"/>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3" name="六角形 782"/>
            <p:cNvSpPr/>
            <p:nvPr/>
          </p:nvSpPr>
          <p:spPr>
            <a:xfrm>
              <a:off x="8830546" y="2828886"/>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六角形 783"/>
            <p:cNvSpPr/>
            <p:nvPr/>
          </p:nvSpPr>
          <p:spPr>
            <a:xfrm>
              <a:off x="8825817" y="2592701"/>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5" name="六角形 784"/>
            <p:cNvSpPr/>
            <p:nvPr/>
          </p:nvSpPr>
          <p:spPr>
            <a:xfrm>
              <a:off x="8830546" y="2366638"/>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六角形 785"/>
            <p:cNvSpPr/>
            <p:nvPr/>
          </p:nvSpPr>
          <p:spPr>
            <a:xfrm>
              <a:off x="8606953" y="2248546"/>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7" name="六角形 786"/>
            <p:cNvSpPr/>
            <p:nvPr/>
          </p:nvSpPr>
          <p:spPr>
            <a:xfrm>
              <a:off x="9054139" y="2248546"/>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8" name="六角形 787"/>
            <p:cNvSpPr/>
            <p:nvPr/>
          </p:nvSpPr>
          <p:spPr>
            <a:xfrm>
              <a:off x="8606953" y="2012361"/>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9" name="六角形 788"/>
            <p:cNvSpPr/>
            <p:nvPr/>
          </p:nvSpPr>
          <p:spPr>
            <a:xfrm>
              <a:off x="9068516" y="2012361"/>
              <a:ext cx="272397" cy="236185"/>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0" name="グループ化 789"/>
          <p:cNvGrpSpPr/>
          <p:nvPr/>
        </p:nvGrpSpPr>
        <p:grpSpPr>
          <a:xfrm rot="2057129">
            <a:off x="10136139" y="2388060"/>
            <a:ext cx="733960" cy="1598690"/>
            <a:chOff x="4806314" y="1322115"/>
            <a:chExt cx="964097" cy="2018284"/>
          </a:xfrm>
        </p:grpSpPr>
        <p:sp>
          <p:nvSpPr>
            <p:cNvPr id="791" name="山形 790"/>
            <p:cNvSpPr/>
            <p:nvPr/>
          </p:nvSpPr>
          <p:spPr>
            <a:xfrm rot="5400000">
              <a:off x="4928068" y="2887424"/>
              <a:ext cx="689279" cy="216671"/>
            </a:xfrm>
            <a:prstGeom prst="chevron">
              <a:avLst>
                <a:gd name="adj" fmla="val 52245"/>
              </a:avLst>
            </a:prstGeom>
            <a:solidFill>
              <a:srgbClr val="C00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2" name="六角形 791"/>
            <p:cNvSpPr/>
            <p:nvPr/>
          </p:nvSpPr>
          <p:spPr>
            <a:xfrm>
              <a:off x="5100016" y="235294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3" name="六角形 792"/>
            <p:cNvSpPr/>
            <p:nvPr/>
          </p:nvSpPr>
          <p:spPr>
            <a:xfrm>
              <a:off x="5093804" y="2054772"/>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4" name="六角形 793"/>
            <p:cNvSpPr/>
            <p:nvPr/>
          </p:nvSpPr>
          <p:spPr>
            <a:xfrm>
              <a:off x="5100016" y="1769376"/>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5" name="六角形 794"/>
            <p:cNvSpPr/>
            <p:nvPr/>
          </p:nvSpPr>
          <p:spPr>
            <a:xfrm>
              <a:off x="4806314"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6" name="六角形 795"/>
            <p:cNvSpPr/>
            <p:nvPr/>
          </p:nvSpPr>
          <p:spPr>
            <a:xfrm>
              <a:off x="5393718" y="1620289"/>
              <a:ext cx="357809" cy="298174"/>
            </a:xfrm>
            <a:prstGeom prst="hexagon">
              <a:avLst/>
            </a:prstGeom>
            <a:solidFill>
              <a:srgbClr val="00B0F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7" name="六角形 796"/>
            <p:cNvSpPr/>
            <p:nvPr/>
          </p:nvSpPr>
          <p:spPr>
            <a:xfrm>
              <a:off x="4806314"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8" name="六角形 797"/>
            <p:cNvSpPr/>
            <p:nvPr/>
          </p:nvSpPr>
          <p:spPr>
            <a:xfrm>
              <a:off x="5412602" y="1322115"/>
              <a:ext cx="357809" cy="298174"/>
            </a:xfrm>
            <a:prstGeom prst="hexagon">
              <a:avLst/>
            </a:prstGeom>
            <a:solidFill>
              <a:srgbClr val="FFFF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 name="直線矢印コネクタ 34"/>
          <p:cNvCxnSpPr/>
          <p:nvPr/>
        </p:nvCxnSpPr>
        <p:spPr>
          <a:xfrm flipH="1">
            <a:off x="3962830" y="1862860"/>
            <a:ext cx="402513" cy="2953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上矢印 37"/>
          <p:cNvSpPr/>
          <p:nvPr/>
        </p:nvSpPr>
        <p:spPr>
          <a:xfrm>
            <a:off x="8842882" y="1424062"/>
            <a:ext cx="243312" cy="532216"/>
          </a:xfrm>
          <a:prstGeom prst="up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0" name="直線矢印コネクタ 799"/>
          <p:cNvCxnSpPr/>
          <p:nvPr/>
        </p:nvCxnSpPr>
        <p:spPr>
          <a:xfrm flipV="1">
            <a:off x="1870768" y="921375"/>
            <a:ext cx="633596" cy="1158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1" name="テキスト ボックス 800"/>
          <p:cNvSpPr txBox="1"/>
          <p:nvPr/>
        </p:nvSpPr>
        <p:spPr>
          <a:xfrm>
            <a:off x="1892304" y="385204"/>
            <a:ext cx="2434713"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インフルエンザ・ウィルス</a:t>
            </a:r>
            <a:endParaRPr kumimoji="1" lang="ja-JP" altLang="en-US" b="1" dirty="0">
              <a:latin typeface="Meiryo UI" panose="020B0604030504040204" pitchFamily="50" charset="-128"/>
              <a:ea typeface="Meiryo UI" panose="020B0604030504040204" pitchFamily="50" charset="-128"/>
            </a:endParaRPr>
          </a:p>
        </p:txBody>
      </p:sp>
      <p:cxnSp>
        <p:nvCxnSpPr>
          <p:cNvPr id="42" name="直線矢印コネクタ 41"/>
          <p:cNvCxnSpPr/>
          <p:nvPr/>
        </p:nvCxnSpPr>
        <p:spPr>
          <a:xfrm flipV="1">
            <a:off x="6012180" y="4626250"/>
            <a:ext cx="1191612" cy="17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2" name="テキスト ボックス 801"/>
          <p:cNvSpPr txBox="1"/>
          <p:nvPr/>
        </p:nvSpPr>
        <p:spPr>
          <a:xfrm>
            <a:off x="6034186" y="2374600"/>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803" name="テキスト ボックス 802"/>
          <p:cNvSpPr txBox="1"/>
          <p:nvPr/>
        </p:nvSpPr>
        <p:spPr>
          <a:xfrm>
            <a:off x="10904893" y="2220305"/>
            <a:ext cx="994410"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シアル酸</a:t>
            </a:r>
            <a:endParaRPr kumimoji="1" lang="ja-JP" altLang="en-US" b="1" dirty="0">
              <a:latin typeface="Meiryo UI" panose="020B0604030504040204" pitchFamily="50" charset="-128"/>
              <a:ea typeface="Meiryo UI" panose="020B0604030504040204" pitchFamily="50" charset="-128"/>
            </a:endParaRPr>
          </a:p>
        </p:txBody>
      </p:sp>
      <p:sp>
        <p:nvSpPr>
          <p:cNvPr id="805" name="テキスト ボックス 804"/>
          <p:cNvSpPr txBox="1"/>
          <p:nvPr/>
        </p:nvSpPr>
        <p:spPr>
          <a:xfrm>
            <a:off x="216368" y="855230"/>
            <a:ext cx="1738862" cy="369332"/>
          </a:xfrm>
          <a:prstGeom prst="rect">
            <a:avLst/>
          </a:prstGeom>
          <a:noFill/>
        </p:spPr>
        <p:txBody>
          <a:bodyPr wrap="square" rtlCol="0">
            <a:spAutoFit/>
          </a:bodyPr>
          <a:lstStyle/>
          <a:p>
            <a:pPr algn="r"/>
            <a:r>
              <a:rPr kumimoji="1" lang="ja-JP" altLang="en-US" b="1" dirty="0" smtClean="0">
                <a:latin typeface="Meiryo UI" panose="020B0604030504040204" pitchFamily="50" charset="-128"/>
                <a:ea typeface="Meiryo UI" panose="020B0604030504040204" pitchFamily="50" charset="-128"/>
              </a:rPr>
              <a:t>ノイラミニダーゼ</a:t>
            </a:r>
            <a:endParaRPr kumimoji="1" lang="ja-JP" altLang="en-US" b="1" dirty="0">
              <a:latin typeface="Meiryo UI" panose="020B0604030504040204" pitchFamily="50" charset="-128"/>
              <a:ea typeface="Meiryo UI" panose="020B0604030504040204" pitchFamily="50" charset="-128"/>
            </a:endParaRPr>
          </a:p>
        </p:txBody>
      </p:sp>
      <p:sp>
        <p:nvSpPr>
          <p:cNvPr id="806" name="テキスト ボックス 805"/>
          <p:cNvSpPr txBox="1"/>
          <p:nvPr/>
        </p:nvSpPr>
        <p:spPr>
          <a:xfrm>
            <a:off x="4122731" y="1690893"/>
            <a:ext cx="1723206" cy="369332"/>
          </a:xfrm>
          <a:prstGeom prst="rect">
            <a:avLst/>
          </a:prstGeom>
          <a:noFill/>
        </p:spPr>
        <p:txBody>
          <a:bodyPr wrap="square" rtlCol="0">
            <a:spAutoFit/>
          </a:bodyPr>
          <a:lstStyle/>
          <a:p>
            <a:pPr algn="r"/>
            <a:r>
              <a:rPr kumimoji="1" lang="ja-JP" altLang="en-US" b="1" dirty="0" smtClean="0">
                <a:latin typeface="Meiryo UI" panose="020B0604030504040204" pitchFamily="50" charset="-128"/>
                <a:ea typeface="Meiryo UI" panose="020B0604030504040204" pitchFamily="50" charset="-128"/>
              </a:rPr>
              <a:t>ヘマグルチニン</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93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3268713" y="0"/>
            <a:ext cx="5675586" cy="400110"/>
          </a:xfrm>
          <a:prstGeom prst="rect">
            <a:avLst/>
          </a:prstGeom>
          <a:noFill/>
        </p:spPr>
        <p:txBody>
          <a:bodyPr wrap="square" rtlCol="0">
            <a:spAutoFit/>
          </a:bodyPr>
          <a:lstStyle/>
          <a:p>
            <a:pPr algn="ctr"/>
            <a:r>
              <a:rPr kumimoji="1" lang="ja-JP" altLang="en-US" sz="2000" dirty="0" smtClean="0">
                <a:latin typeface="Meiryo UI" panose="020B0604030504040204" pitchFamily="50" charset="-128"/>
                <a:ea typeface="Meiryo UI" panose="020B0604030504040204" pitchFamily="50" charset="-128"/>
              </a:rPr>
              <a:t>ヒト免疫不全ウィルス（</a:t>
            </a:r>
            <a:r>
              <a:rPr kumimoji="1" lang="en-US" altLang="ja-JP" sz="2000" dirty="0" smtClean="0">
                <a:latin typeface="Meiryo UI" panose="020B0604030504040204" pitchFamily="50" charset="-128"/>
                <a:ea typeface="Meiryo UI" panose="020B0604030504040204" pitchFamily="50" charset="-128"/>
              </a:rPr>
              <a:t>HIV</a:t>
            </a:r>
            <a:r>
              <a:rPr kumimoji="1" lang="ja-JP" altLang="en-US" sz="2000" dirty="0" smtClean="0">
                <a:latin typeface="Meiryo UI" panose="020B0604030504040204" pitchFamily="50" charset="-128"/>
                <a:ea typeface="Meiryo UI" panose="020B0604030504040204" pitchFamily="50" charset="-128"/>
              </a:rPr>
              <a:t>）の糖鎖の「楯」</a:t>
            </a:r>
            <a:endParaRPr kumimoji="1" lang="ja-JP" altLang="en-US" sz="2000" dirty="0">
              <a:latin typeface="Meiryo UI" panose="020B0604030504040204" pitchFamily="50" charset="-128"/>
              <a:ea typeface="Meiryo UI" panose="020B0604030504040204" pitchFamily="50" charset="-128"/>
            </a:endParaRPr>
          </a:p>
        </p:txBody>
      </p:sp>
      <p:pic>
        <p:nvPicPr>
          <p:cNvPr id="15" name="図 14"/>
          <p:cNvPicPr>
            <a:picLocks noChangeAspect="1"/>
          </p:cNvPicPr>
          <p:nvPr/>
        </p:nvPicPr>
        <p:blipFill>
          <a:blip r:embed="rId3"/>
          <a:stretch>
            <a:fillRect/>
          </a:stretch>
        </p:blipFill>
        <p:spPr>
          <a:xfrm>
            <a:off x="3529012" y="331404"/>
            <a:ext cx="5133975" cy="6153150"/>
          </a:xfrm>
          <a:prstGeom prst="rect">
            <a:avLst/>
          </a:prstGeom>
        </p:spPr>
      </p:pic>
      <p:sp>
        <p:nvSpPr>
          <p:cNvPr id="16" name="正方形/長方形 15"/>
          <p:cNvSpPr/>
          <p:nvPr/>
        </p:nvSpPr>
        <p:spPr>
          <a:xfrm>
            <a:off x="1177159" y="6496832"/>
            <a:ext cx="9837680" cy="369332"/>
          </a:xfrm>
          <a:prstGeom prst="rect">
            <a:avLst/>
          </a:prstGeom>
        </p:spPr>
        <p:txBody>
          <a:bodyPr wrap="square">
            <a:spAutoFit/>
          </a:bodyPr>
          <a:lstStyle/>
          <a:p>
            <a:pPr algn="ctr"/>
            <a:r>
              <a:rPr lang="ja-JP" altLang="en-US" sz="900" dirty="0" smtClean="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Global </a:t>
            </a:r>
            <a:r>
              <a:rPr lang="en-US" altLang="ja-JP" sz="900" dirty="0">
                <a:latin typeface="Meiryo UI" panose="020B0604030504040204" pitchFamily="50" charset="-128"/>
                <a:ea typeface="Meiryo UI" panose="020B0604030504040204" pitchFamily="50" charset="-128"/>
              </a:rPr>
              <a:t>site-specific N-glycosylation analysis of HIV envelope </a:t>
            </a:r>
            <a:r>
              <a:rPr lang="en-US" altLang="ja-JP" sz="900" dirty="0" smtClean="0">
                <a:latin typeface="Meiryo UI" panose="020B0604030504040204" pitchFamily="50" charset="-128"/>
                <a:ea typeface="Meiryo UI" panose="020B0604030504040204" pitchFamily="50" charset="-128"/>
              </a:rPr>
              <a:t>glycoprotein</a:t>
            </a:r>
            <a:r>
              <a:rPr lang="ja-JP" altLang="en-US" sz="900" dirty="0" smtClean="0">
                <a:latin typeface="Meiryo UI" panose="020B0604030504040204" pitchFamily="50" charset="-128"/>
                <a:ea typeface="Meiryo UI" panose="020B0604030504040204" pitchFamily="50" charset="-128"/>
              </a:rPr>
              <a:t>」（</a:t>
            </a:r>
            <a:r>
              <a:rPr lang="fr-FR" altLang="ja-JP" sz="900" dirty="0">
                <a:latin typeface="Meiryo UI" panose="020B0604030504040204" pitchFamily="50" charset="-128"/>
                <a:ea typeface="Meiryo UI" panose="020B0604030504040204" pitchFamily="50" charset="-128"/>
              </a:rPr>
              <a:t>Nature Communications volume 8, Article </a:t>
            </a:r>
            <a:r>
              <a:rPr lang="fr-FR" altLang="ja-JP" sz="900" dirty="0" err="1">
                <a:latin typeface="Meiryo UI" panose="020B0604030504040204" pitchFamily="50" charset="-128"/>
                <a:ea typeface="Meiryo UI" panose="020B0604030504040204" pitchFamily="50" charset="-128"/>
              </a:rPr>
              <a:t>number</a:t>
            </a:r>
            <a:r>
              <a:rPr lang="fr-FR" altLang="ja-JP" sz="900" dirty="0">
                <a:latin typeface="Meiryo UI" panose="020B0604030504040204" pitchFamily="50" charset="-128"/>
                <a:ea typeface="Meiryo UI" panose="020B0604030504040204" pitchFamily="50" charset="-128"/>
              </a:rPr>
              <a:t>: 14954 (2017) </a:t>
            </a:r>
            <a:r>
              <a:rPr lang="fr-FR" altLang="ja-JP" sz="900" dirty="0" smtClean="0"/>
              <a:t> </a:t>
            </a:r>
            <a:endParaRPr lang="ja-JP" altLang="en-US" sz="900" dirty="0">
              <a:latin typeface="Meiryo UI" panose="020B0604030504040204" pitchFamily="50" charset="-128"/>
              <a:ea typeface="Meiryo UI" panose="020B0604030504040204" pitchFamily="50" charset="-128"/>
            </a:endParaRPr>
          </a:p>
          <a:p>
            <a:pPr algn="ctr"/>
            <a:r>
              <a:rPr lang="en-US" altLang="ja-JP" sz="900" dirty="0" smtClean="0">
                <a:latin typeface="Meiryo UI" panose="020B0604030504040204" pitchFamily="50" charset="-128"/>
                <a:ea typeface="Meiryo UI" panose="020B0604030504040204" pitchFamily="50" charset="-128"/>
              </a:rPr>
              <a:t>https</a:t>
            </a:r>
            <a:r>
              <a:rPr lang="en-US" altLang="ja-JP" sz="900" dirty="0">
                <a:latin typeface="Meiryo UI" panose="020B0604030504040204" pitchFamily="50" charset="-128"/>
                <a:ea typeface="Meiryo UI" panose="020B0604030504040204" pitchFamily="50" charset="-128"/>
              </a:rPr>
              <a:t>://www.researchgate.net/figure/Structure-and-Antibody-Recognition-of-the-HIV-Envelope-Spike_fig4_232530660</a:t>
            </a:r>
            <a:endParaRPr lang="ja-JP" altLang="en-US" sz="9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5612524" y="4929351"/>
            <a:ext cx="1408384"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ウィルス膜</a:t>
            </a:r>
            <a:endParaRPr kumimoji="1" lang="ja-JP" altLang="en-US" sz="1400" dirty="0">
              <a:latin typeface="Meiryo UI" panose="020B0604030504040204" pitchFamily="50" charset="-128"/>
              <a:ea typeface="Meiryo UI" panose="020B0604030504040204" pitchFamily="50" charset="-128"/>
            </a:endParaRPr>
          </a:p>
        </p:txBody>
      </p:sp>
      <p:sp>
        <p:nvSpPr>
          <p:cNvPr id="145" name="テキスト ボックス 144"/>
          <p:cNvSpPr txBox="1"/>
          <p:nvPr/>
        </p:nvSpPr>
        <p:spPr>
          <a:xfrm>
            <a:off x="8320557" y="2283383"/>
            <a:ext cx="924132" cy="307777"/>
          </a:xfrm>
          <a:prstGeom prst="rect">
            <a:avLst/>
          </a:prstGeom>
          <a:noFill/>
        </p:spPr>
        <p:txBody>
          <a:bodyPr wrap="square" rtlCol="0">
            <a:spAutoFit/>
          </a:bodyPr>
          <a:lstStyle/>
          <a:p>
            <a:r>
              <a:rPr lang="en-US" altLang="ja-JP" sz="1400" b="1" dirty="0" smtClean="0">
                <a:solidFill>
                  <a:srgbClr val="C00000"/>
                </a:solidFill>
                <a:latin typeface="Meiryo UI" panose="020B0604030504040204" pitchFamily="50" charset="-128"/>
                <a:ea typeface="Meiryo UI" panose="020B0604030504040204" pitchFamily="50" charset="-128"/>
              </a:rPr>
              <a:t>gp120</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146" name="テキスト ボックス 145"/>
          <p:cNvSpPr txBox="1"/>
          <p:nvPr/>
        </p:nvSpPr>
        <p:spPr>
          <a:xfrm>
            <a:off x="7883544" y="3467749"/>
            <a:ext cx="692897" cy="307777"/>
          </a:xfrm>
          <a:prstGeom prst="rect">
            <a:avLst/>
          </a:prstGeom>
          <a:noFill/>
        </p:spPr>
        <p:txBody>
          <a:bodyPr wrap="square" rtlCol="0">
            <a:spAutoFit/>
          </a:bodyPr>
          <a:lstStyle/>
          <a:p>
            <a:r>
              <a:rPr lang="en-US" altLang="ja-JP" sz="1400" b="1" dirty="0" smtClean="0">
                <a:solidFill>
                  <a:srgbClr val="C00000"/>
                </a:solidFill>
                <a:latin typeface="Meiryo UI" panose="020B0604030504040204" pitchFamily="50" charset="-128"/>
                <a:ea typeface="Meiryo UI" panose="020B0604030504040204" pitchFamily="50" charset="-128"/>
              </a:rPr>
              <a:t>gp41</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147" name="テキスト ボックス 146"/>
          <p:cNvSpPr txBox="1"/>
          <p:nvPr/>
        </p:nvSpPr>
        <p:spPr>
          <a:xfrm>
            <a:off x="2405187" y="2388483"/>
            <a:ext cx="1291987" cy="492443"/>
          </a:xfrm>
          <a:prstGeom prst="rect">
            <a:avLst/>
          </a:prstGeom>
          <a:noFill/>
        </p:spPr>
        <p:txBody>
          <a:bodyPr wrap="square" rtlCol="0">
            <a:spAutoFit/>
          </a:bodyPr>
          <a:lstStyle/>
          <a:p>
            <a:pPr algn="r"/>
            <a:r>
              <a:rPr lang="en-US" altLang="ja-JP" sz="1400" dirty="0" smtClean="0">
                <a:latin typeface="Meiryo UI" panose="020B0604030504040204" pitchFamily="50" charset="-128"/>
                <a:ea typeface="Meiryo UI" panose="020B0604030504040204" pitchFamily="50" charset="-128"/>
              </a:rPr>
              <a:t>CD4</a:t>
            </a:r>
            <a:r>
              <a:rPr lang="ja-JP" altLang="en-US" sz="1400" dirty="0" smtClean="0">
                <a:latin typeface="Meiryo UI" panose="020B0604030504040204" pitchFamily="50" charset="-128"/>
                <a:ea typeface="Meiryo UI" panose="020B0604030504040204" pitchFamily="50" charset="-128"/>
              </a:rPr>
              <a:t>結合部位</a:t>
            </a:r>
            <a:endParaRPr lang="en-US" altLang="ja-JP" sz="1400" dirty="0" smtClean="0">
              <a:latin typeface="Meiryo UI" panose="020B0604030504040204" pitchFamily="50" charset="-128"/>
              <a:ea typeface="Meiryo UI" panose="020B0604030504040204" pitchFamily="50" charset="-128"/>
            </a:endParaRPr>
          </a:p>
          <a:p>
            <a:pPr algn="ctr"/>
            <a:r>
              <a:rPr kumimoji="1" lang="en-US" altLang="ja-JP" sz="1200" dirty="0" smtClean="0">
                <a:latin typeface="Meiryo UI" panose="020B0604030504040204" pitchFamily="50" charset="-128"/>
                <a:ea typeface="Meiryo UI" panose="020B0604030504040204" pitchFamily="50" charset="-128"/>
              </a:rPr>
              <a:t>CD4</a:t>
            </a:r>
            <a:r>
              <a:rPr kumimoji="1" lang="en-US" altLang="ja-JP" sz="1200" dirty="0">
                <a:latin typeface="Meiryo UI" panose="020B0604030504040204" pitchFamily="50" charset="-128"/>
                <a:ea typeface="Meiryo UI" panose="020B0604030504040204" pitchFamily="50" charset="-128"/>
              </a:rPr>
              <a:t>bs</a:t>
            </a:r>
            <a:endParaRPr kumimoji="1" lang="ja-JP" altLang="en-US" sz="1200" dirty="0">
              <a:latin typeface="Meiryo UI" panose="020B0604030504040204" pitchFamily="50" charset="-128"/>
              <a:ea typeface="Meiryo UI" panose="020B0604030504040204" pitchFamily="50" charset="-128"/>
            </a:endParaRPr>
          </a:p>
        </p:txBody>
      </p:sp>
      <p:sp>
        <p:nvSpPr>
          <p:cNvPr id="148" name="テキスト ボックス 147"/>
          <p:cNvSpPr txBox="1"/>
          <p:nvPr/>
        </p:nvSpPr>
        <p:spPr>
          <a:xfrm>
            <a:off x="3084787" y="3593869"/>
            <a:ext cx="804369" cy="307777"/>
          </a:xfrm>
          <a:prstGeom prst="rect">
            <a:avLst/>
          </a:prstGeom>
          <a:noFill/>
        </p:spPr>
        <p:txBody>
          <a:bodyPr wrap="square" rtlCol="0">
            <a:spAutoFit/>
          </a:bodyPr>
          <a:lstStyle/>
          <a:p>
            <a:pPr algn="r"/>
            <a:r>
              <a:rPr lang="en-US" altLang="ja-JP" sz="1400" dirty="0" smtClean="0">
                <a:latin typeface="Meiryo UI" panose="020B0604030504040204" pitchFamily="50" charset="-128"/>
                <a:ea typeface="Meiryo UI" panose="020B0604030504040204" pitchFamily="50" charset="-128"/>
              </a:rPr>
              <a:t>MPER</a:t>
            </a:r>
            <a:endParaRPr kumimoji="1" lang="ja-JP" altLang="en-US" sz="1400" dirty="0">
              <a:latin typeface="Meiryo UI" panose="020B0604030504040204" pitchFamily="50" charset="-128"/>
              <a:ea typeface="Meiryo UI" panose="020B0604030504040204" pitchFamily="50" charset="-128"/>
            </a:endParaRPr>
          </a:p>
        </p:txBody>
      </p:sp>
      <p:sp>
        <p:nvSpPr>
          <p:cNvPr id="149" name="テキスト ボックス 148"/>
          <p:cNvSpPr txBox="1"/>
          <p:nvPr/>
        </p:nvSpPr>
        <p:spPr>
          <a:xfrm>
            <a:off x="7401228" y="497111"/>
            <a:ext cx="2720235" cy="307777"/>
          </a:xfrm>
          <a:prstGeom prst="rect">
            <a:avLst/>
          </a:prstGeom>
          <a:noFill/>
        </p:spPr>
        <p:txBody>
          <a:bodyPr wrap="square" rtlCol="0">
            <a:spAutoFit/>
          </a:bodyPr>
          <a:lstStyle/>
          <a:p>
            <a:r>
              <a:rPr kumimoji="1" lang="en-US" altLang="ja-JP" sz="1400" b="1" dirty="0" smtClean="0">
                <a:solidFill>
                  <a:srgbClr val="7030A0"/>
                </a:solidFill>
                <a:latin typeface="Meiryo UI" panose="020B0604030504040204" pitchFamily="50" charset="-128"/>
                <a:ea typeface="Meiryo UI" panose="020B0604030504040204" pitchFamily="50" charset="-128"/>
              </a:rPr>
              <a:t>Glycan shield</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7030A0"/>
                </a:solidFill>
                <a:latin typeface="Meiryo UI" panose="020B0604030504040204" pitchFamily="50" charset="-128"/>
                <a:ea typeface="Meiryo UI" panose="020B0604030504040204" pitchFamily="50" charset="-128"/>
              </a:rPr>
              <a:t>糖鎖の「楯」</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p:txBody>
      </p:sp>
      <p:sp>
        <p:nvSpPr>
          <p:cNvPr id="150" name="テキスト ボックス 149"/>
          <p:cNvSpPr txBox="1"/>
          <p:nvPr/>
        </p:nvSpPr>
        <p:spPr>
          <a:xfrm>
            <a:off x="7930447" y="1467367"/>
            <a:ext cx="3935732" cy="307777"/>
          </a:xfrm>
          <a:prstGeom prst="rect">
            <a:avLst/>
          </a:prstGeom>
          <a:noFill/>
        </p:spPr>
        <p:txBody>
          <a:bodyPr wrap="square" rtlCol="0">
            <a:spAutoFit/>
          </a:bodyPr>
          <a:lstStyle/>
          <a:p>
            <a:r>
              <a:rPr lang="en-US" altLang="ja-JP" sz="1400" dirty="0" smtClean="0">
                <a:latin typeface="Meiryo UI" panose="020B0604030504040204" pitchFamily="50" charset="-128"/>
                <a:ea typeface="Meiryo UI" panose="020B0604030504040204" pitchFamily="50" charset="-128"/>
              </a:rPr>
              <a:t>CD4</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binding site</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CD4</a:t>
            </a:r>
            <a:r>
              <a:rPr lang="ja-JP" altLang="en-US" sz="1400" dirty="0" smtClean="0">
                <a:latin typeface="Meiryo UI" panose="020B0604030504040204" pitchFamily="50" charset="-128"/>
                <a:ea typeface="Meiryo UI" panose="020B0604030504040204" pitchFamily="50" charset="-128"/>
              </a:rPr>
              <a:t>結合部位）</a:t>
            </a:r>
            <a:r>
              <a:rPr lang="en-US" altLang="ja-JP" sz="1400" dirty="0" smtClean="0">
                <a:latin typeface="Meiryo UI" panose="020B0604030504040204" pitchFamily="50" charset="-128"/>
                <a:ea typeface="Meiryo UI" panose="020B0604030504040204" pitchFamily="50" charset="-128"/>
              </a:rPr>
              <a:t>CD4bs</a:t>
            </a:r>
          </a:p>
        </p:txBody>
      </p:sp>
      <p:sp>
        <p:nvSpPr>
          <p:cNvPr id="152" name="テキスト ボックス 151"/>
          <p:cNvSpPr txBox="1"/>
          <p:nvPr/>
        </p:nvSpPr>
        <p:spPr>
          <a:xfrm>
            <a:off x="3138127" y="935912"/>
            <a:ext cx="943784" cy="492443"/>
          </a:xfrm>
          <a:prstGeom prst="rect">
            <a:avLst/>
          </a:prstGeom>
          <a:noFill/>
        </p:spPr>
        <p:txBody>
          <a:bodyPr wrap="square" rtlCol="0">
            <a:spAutoFit/>
          </a:bodyPr>
          <a:lstStyle/>
          <a:p>
            <a:pPr algn="r"/>
            <a:r>
              <a:rPr kumimoji="1" lang="en-US" altLang="ja-JP" sz="1400" b="1" dirty="0" err="1" smtClean="0">
                <a:solidFill>
                  <a:srgbClr val="7030A0"/>
                </a:solidFill>
                <a:latin typeface="Meiryo UI" panose="020B0604030504040204" pitchFamily="50" charset="-128"/>
                <a:ea typeface="Meiryo UI" panose="020B0604030504040204" pitchFamily="50" charset="-128"/>
              </a:rPr>
              <a:t>Glycans</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a:p>
            <a:pPr algn="r"/>
            <a:r>
              <a:rPr lang="en-US" altLang="ja-JP"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2G12)</a:t>
            </a:r>
            <a:endParaRPr kumimoji="1" lang="ja-JP" altLang="en-US" sz="1200" dirty="0">
              <a:latin typeface="Meiryo UI" panose="020B0604030504040204" pitchFamily="50" charset="-128"/>
              <a:ea typeface="Meiryo UI" panose="020B0604030504040204" pitchFamily="50" charset="-128"/>
            </a:endParaRPr>
          </a:p>
        </p:txBody>
      </p:sp>
      <p:sp>
        <p:nvSpPr>
          <p:cNvPr id="153" name="テキスト ボックス 152"/>
          <p:cNvSpPr txBox="1"/>
          <p:nvPr/>
        </p:nvSpPr>
        <p:spPr>
          <a:xfrm>
            <a:off x="646545" y="469904"/>
            <a:ext cx="3424163" cy="492443"/>
          </a:xfrm>
          <a:prstGeom prst="rect">
            <a:avLst/>
          </a:prstGeom>
          <a:noFill/>
        </p:spPr>
        <p:txBody>
          <a:bodyPr wrap="square" rtlCol="0">
            <a:spAutoFit/>
          </a:bodyPr>
          <a:lstStyle/>
          <a:p>
            <a:pPr algn="r"/>
            <a:r>
              <a:rPr kumimoji="1" lang="en-US" altLang="ja-JP" sz="1400" b="1" dirty="0" smtClean="0">
                <a:solidFill>
                  <a:srgbClr val="7030A0"/>
                </a:solidFill>
                <a:latin typeface="Meiryo UI" panose="020B0604030504040204" pitchFamily="50" charset="-128"/>
                <a:ea typeface="Meiryo UI" panose="020B0604030504040204" pitchFamily="50" charset="-128"/>
              </a:rPr>
              <a:t>V2/</a:t>
            </a:r>
            <a:r>
              <a:rPr kumimoji="1" lang="en-US" altLang="ja-JP" sz="1400" b="1" dirty="0" err="1" smtClean="0">
                <a:solidFill>
                  <a:srgbClr val="7030A0"/>
                </a:solidFill>
                <a:latin typeface="Meiryo UI" panose="020B0604030504040204" pitchFamily="50" charset="-128"/>
                <a:ea typeface="Meiryo UI" panose="020B0604030504040204" pitchFamily="50" charset="-128"/>
              </a:rPr>
              <a:t>Glycans</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a:p>
            <a:pPr algn="r"/>
            <a:r>
              <a:rPr kumimoji="1" lang="ja-JP" altLang="en-US"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PG9</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PG16</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CH01-04</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PGT140s</a:t>
            </a:r>
            <a:r>
              <a:rPr kumimoji="1" lang="ja-JP" altLang="en-US"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cxnSp>
        <p:nvCxnSpPr>
          <p:cNvPr id="21" name="直線矢印コネクタ 20"/>
          <p:cNvCxnSpPr/>
          <p:nvPr/>
        </p:nvCxnSpPr>
        <p:spPr>
          <a:xfrm flipV="1">
            <a:off x="2890982" y="1671782"/>
            <a:ext cx="1179726" cy="184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0" y="1524180"/>
            <a:ext cx="2945449" cy="307777"/>
          </a:xfrm>
          <a:prstGeom prst="rect">
            <a:avLst/>
          </a:prstGeom>
          <a:noFill/>
        </p:spPr>
        <p:txBody>
          <a:bodyPr wrap="square" rtlCol="0">
            <a:spAutoFit/>
          </a:bodyPr>
          <a:lstStyle/>
          <a:p>
            <a:pPr algn="r"/>
            <a:r>
              <a:rPr kumimoji="1" lang="en-US" altLang="ja-JP" sz="1400" b="1" dirty="0" smtClean="0">
                <a:solidFill>
                  <a:srgbClr val="7030A0"/>
                </a:solidFill>
                <a:latin typeface="Meiryo UI" panose="020B0604030504040204" pitchFamily="50" charset="-128"/>
                <a:ea typeface="Meiryo UI" panose="020B0604030504040204" pitchFamily="50" charset="-128"/>
              </a:rPr>
              <a:t>V3V4/</a:t>
            </a:r>
            <a:r>
              <a:rPr kumimoji="1" lang="en-US" altLang="ja-JP" sz="1400" b="1" dirty="0" err="1" smtClean="0">
                <a:solidFill>
                  <a:srgbClr val="7030A0"/>
                </a:solidFill>
                <a:latin typeface="Meiryo UI" panose="020B0604030504040204" pitchFamily="50" charset="-128"/>
                <a:ea typeface="Meiryo UI" panose="020B0604030504040204" pitchFamily="50" charset="-128"/>
              </a:rPr>
              <a:t>Glycans</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8581980" y="4775161"/>
            <a:ext cx="3610020" cy="107721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エイズ（</a:t>
            </a:r>
            <a:r>
              <a:rPr kumimoji="1" lang="en-US" altLang="ja-JP" sz="1600" b="1" dirty="0" smtClean="0">
                <a:latin typeface="Meiryo UI" panose="020B0604030504040204" pitchFamily="50" charset="-128"/>
                <a:ea typeface="Meiryo UI" panose="020B0604030504040204" pitchFamily="50" charset="-128"/>
              </a:rPr>
              <a:t>AIDS</a:t>
            </a:r>
            <a:r>
              <a:rPr kumimoji="1" lang="en-US" altLang="ja-JP" sz="1600" b="1" baseline="30000" dirty="0" smtClean="0">
                <a:latin typeface="Meiryo UI" panose="020B0604030504040204" pitchFamily="50" charset="-128"/>
                <a:ea typeface="Meiryo UI" panose="020B0604030504040204" pitchFamily="50" charset="-128"/>
              </a:rPr>
              <a:t>※1</a:t>
            </a:r>
            <a:r>
              <a:rPr kumimoji="1" lang="ja-JP" altLang="en-US" sz="1600" b="1" dirty="0" smtClean="0">
                <a:latin typeface="Meiryo UI" panose="020B0604030504040204" pitchFamily="50" charset="-128"/>
                <a:ea typeface="Meiryo UI" panose="020B0604030504040204" pitchFamily="50" charset="-128"/>
              </a:rPr>
              <a:t>）を引き起こす</a:t>
            </a:r>
            <a:r>
              <a:rPr kumimoji="1" lang="en-US" altLang="ja-JP" sz="1600" b="1" dirty="0" smtClean="0">
                <a:latin typeface="Meiryo UI" panose="020B0604030504040204" pitchFamily="50" charset="-128"/>
                <a:ea typeface="Meiryo UI" panose="020B0604030504040204" pitchFamily="50" charset="-128"/>
              </a:rPr>
              <a:t>HIV</a:t>
            </a:r>
            <a:r>
              <a:rPr kumimoji="1" lang="ja-JP" altLang="en-US" sz="1600" b="1" dirty="0" err="1" smtClean="0">
                <a:latin typeface="Meiryo UI" panose="020B0604030504040204" pitchFamily="50" charset="-128"/>
                <a:ea typeface="Meiryo UI" panose="020B0604030504040204" pitchFamily="50" charset="-128"/>
              </a:rPr>
              <a:t>の外被</a:t>
            </a:r>
            <a:r>
              <a:rPr kumimoji="1" lang="ja-JP" altLang="en-US" sz="1600" b="1" dirty="0" smtClean="0">
                <a:latin typeface="Meiryo UI" panose="020B0604030504040204" pitchFamily="50" charset="-128"/>
                <a:ea typeface="Meiryo UI" panose="020B0604030504040204" pitchFamily="50" charset="-128"/>
              </a:rPr>
              <a:t>糖タンパク質（</a:t>
            </a:r>
            <a:r>
              <a:rPr kumimoji="1" lang="en-US" altLang="ja-JP" sz="1600" b="1" dirty="0" smtClean="0">
                <a:latin typeface="Meiryo UI" panose="020B0604030504040204" pitchFamily="50" charset="-128"/>
                <a:ea typeface="Meiryo UI" panose="020B0604030504040204" pitchFamily="50" charset="-128"/>
              </a:rPr>
              <a:t>gp41</a:t>
            </a:r>
            <a:r>
              <a:rPr kumimoji="1" lang="ja-JP" altLang="en-US" sz="1600" b="1" dirty="0" smtClean="0">
                <a:latin typeface="Meiryo UI" panose="020B0604030504040204" pitchFamily="50" charset="-128"/>
                <a:ea typeface="Meiryo UI" panose="020B0604030504040204" pitchFamily="50" charset="-128"/>
              </a:rPr>
              <a:t>と</a:t>
            </a:r>
            <a:r>
              <a:rPr kumimoji="1" lang="en-US" altLang="ja-JP" sz="1600" b="1" dirty="0" smtClean="0">
                <a:latin typeface="Meiryo UI" panose="020B0604030504040204" pitchFamily="50" charset="-128"/>
                <a:ea typeface="Meiryo UI" panose="020B0604030504040204" pitchFamily="50" charset="-128"/>
              </a:rPr>
              <a:t>gp120</a:t>
            </a:r>
            <a:r>
              <a:rPr kumimoji="1" lang="ja-JP" altLang="en-US" sz="1600" b="1" dirty="0" smtClean="0">
                <a:latin typeface="Meiryo UI" panose="020B0604030504040204" pitchFamily="50" charset="-128"/>
                <a:ea typeface="Meiryo UI" panose="020B0604030504040204" pitchFamily="50" charset="-128"/>
              </a:rPr>
              <a:t>）は、</a:t>
            </a:r>
            <a:r>
              <a:rPr kumimoji="1" lang="ja-JP" altLang="en-US" sz="1600" b="1" dirty="0" smtClean="0">
                <a:solidFill>
                  <a:srgbClr val="C00000"/>
                </a:solidFill>
                <a:latin typeface="Meiryo UI" panose="020B0604030504040204" pitchFamily="50" charset="-128"/>
                <a:ea typeface="Meiryo UI" panose="020B0604030504040204" pitchFamily="50" charset="-128"/>
              </a:rPr>
              <a:t>知られる限り最も高度に糖鎖修飾されたタンパク質</a:t>
            </a:r>
            <a:r>
              <a:rPr kumimoji="1" lang="ja-JP" altLang="en-US" sz="1600" b="1" dirty="0" smtClean="0">
                <a:latin typeface="Meiryo UI" panose="020B0604030504040204" pitchFamily="50" charset="-128"/>
                <a:ea typeface="Meiryo UI" panose="020B0604030504040204" pitchFamily="50" charset="-128"/>
              </a:rPr>
              <a:t>の一つ。</a:t>
            </a:r>
            <a:endParaRPr kumimoji="1" lang="ja-JP" altLang="en-US" sz="1600" b="1" dirty="0">
              <a:latin typeface="Meiryo UI" panose="020B0604030504040204" pitchFamily="50" charset="-128"/>
              <a:ea typeface="Meiryo UI" panose="020B0604030504040204" pitchFamily="50" charset="-128"/>
            </a:endParaRPr>
          </a:p>
        </p:txBody>
      </p:sp>
      <p:sp>
        <p:nvSpPr>
          <p:cNvPr id="23" name="正方形/長方形 22"/>
          <p:cNvSpPr/>
          <p:nvPr/>
        </p:nvSpPr>
        <p:spPr>
          <a:xfrm>
            <a:off x="646545" y="1777129"/>
            <a:ext cx="3186898" cy="276999"/>
          </a:xfrm>
          <a:prstGeom prst="rect">
            <a:avLst/>
          </a:prstGeom>
        </p:spPr>
        <p:txBody>
          <a:bodyPr wrap="none">
            <a:spAutoFit/>
          </a:bodyPr>
          <a:lstStyle/>
          <a:p>
            <a:pPr algn="r"/>
            <a:r>
              <a:rPr lang="en-US" altLang="ja-JP" sz="1200" dirty="0">
                <a:latin typeface="Meiryo UI" panose="020B0604030504040204" pitchFamily="50" charset="-128"/>
                <a:ea typeface="Meiryo UI" panose="020B0604030504040204" pitchFamily="50" charset="-128"/>
              </a:rPr>
              <a:t>(cluster of targets:PGT120s</a:t>
            </a:r>
            <a:r>
              <a:rPr lang="ja-JP" altLang="en-US" sz="1200" dirty="0" err="1">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PGT130s</a:t>
            </a:r>
            <a:r>
              <a:rPr lang="ja-JP" altLang="en-US" sz="1200" dirty="0">
                <a:latin typeface="Meiryo UI" panose="020B0604030504040204" pitchFamily="50" charset="-128"/>
                <a:ea typeface="Meiryo UI" panose="020B0604030504040204" pitchFamily="50" charset="-128"/>
              </a:rPr>
              <a:t>）</a:t>
            </a:r>
          </a:p>
        </p:txBody>
      </p:sp>
      <p:sp>
        <p:nvSpPr>
          <p:cNvPr id="24" name="正方形/長方形 23"/>
          <p:cNvSpPr/>
          <p:nvPr/>
        </p:nvSpPr>
        <p:spPr>
          <a:xfrm>
            <a:off x="8023852" y="6018619"/>
            <a:ext cx="4173974" cy="215444"/>
          </a:xfrm>
          <a:prstGeom prst="rect">
            <a:avLst/>
          </a:prstGeom>
        </p:spPr>
        <p:txBody>
          <a:bodyPr wrap="square">
            <a:spAutoFit/>
          </a:bodyPr>
          <a:lstStyle/>
          <a:p>
            <a:pPr algn="ctr"/>
            <a:r>
              <a:rPr lang="en-US" altLang="ja-JP" sz="800" dirty="0" smtClean="0">
                <a:latin typeface="Meiryo UI" panose="020B0604030504040204" pitchFamily="50" charset="-128"/>
                <a:ea typeface="Meiryo UI" panose="020B0604030504040204" pitchFamily="50" charset="-128"/>
              </a:rPr>
              <a:t>※1:AIDS</a:t>
            </a:r>
            <a:r>
              <a:rPr lang="ja-JP" altLang="en-US" sz="800" dirty="0" smtClean="0">
                <a:latin typeface="Meiryo UI" panose="020B0604030504040204" pitchFamily="50" charset="-128"/>
                <a:ea typeface="Meiryo UI" panose="020B0604030504040204" pitchFamily="50" charset="-128"/>
              </a:rPr>
              <a:t>＝後天性</a:t>
            </a:r>
            <a:r>
              <a:rPr lang="ja-JP" altLang="en-US" sz="800" dirty="0">
                <a:latin typeface="Meiryo UI" panose="020B0604030504040204" pitchFamily="50" charset="-128"/>
                <a:ea typeface="Meiryo UI" panose="020B0604030504040204" pitchFamily="50" charset="-128"/>
              </a:rPr>
              <a:t>免疫不全症候群（</a:t>
            </a:r>
            <a:r>
              <a:rPr lang="en-US" altLang="ja-JP" sz="800" dirty="0">
                <a:latin typeface="Meiryo UI" panose="020B0604030504040204" pitchFamily="50" charset="-128"/>
                <a:ea typeface="Meiryo UI" panose="020B0604030504040204" pitchFamily="50" charset="-128"/>
              </a:rPr>
              <a:t>acquired immunodeficiency </a:t>
            </a:r>
            <a:r>
              <a:rPr lang="en-US" altLang="ja-JP" sz="800" dirty="0" smtClean="0">
                <a:latin typeface="Meiryo UI" panose="020B0604030504040204" pitchFamily="50" charset="-128"/>
                <a:ea typeface="Meiryo UI" panose="020B0604030504040204" pitchFamily="50" charset="-128"/>
              </a:rPr>
              <a:t>syndrome</a:t>
            </a:r>
            <a:r>
              <a:rPr lang="ja-JP" altLang="en-US" sz="800" dirty="0" smtClean="0">
                <a:latin typeface="Meiryo UI" panose="020B0604030504040204" pitchFamily="50" charset="-128"/>
                <a:ea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endParaRPr>
          </a:p>
        </p:txBody>
      </p:sp>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6" y="3342023"/>
            <a:ext cx="3307114" cy="2309617"/>
          </a:xfrm>
          <a:prstGeom prst="rect">
            <a:avLst/>
          </a:prstGeom>
        </p:spPr>
      </p:pic>
      <p:sp>
        <p:nvSpPr>
          <p:cNvPr id="159" name="テキスト ボックス 158"/>
          <p:cNvSpPr txBox="1"/>
          <p:nvPr/>
        </p:nvSpPr>
        <p:spPr>
          <a:xfrm>
            <a:off x="77971" y="5626143"/>
            <a:ext cx="3755472" cy="646331"/>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HIV</a:t>
            </a:r>
            <a:r>
              <a:rPr kumimoji="1" lang="en-US" altLang="ja-JP" b="1" baseline="30000" dirty="0" smtClean="0">
                <a:latin typeface="Meiryo UI" panose="020B0604030504040204" pitchFamily="50" charset="-128"/>
                <a:ea typeface="Meiryo UI" panose="020B0604030504040204" pitchFamily="50" charset="-128"/>
              </a:rPr>
              <a:t>※2</a:t>
            </a:r>
            <a:r>
              <a:rPr kumimoji="1" lang="ja-JP" altLang="en-US" b="1" dirty="0" smtClean="0">
                <a:latin typeface="Meiryo UI" panose="020B0604030504040204" pitchFamily="50" charset="-128"/>
                <a:ea typeface="Meiryo UI" panose="020B0604030504040204" pitchFamily="50" charset="-128"/>
              </a:rPr>
              <a:t>は、ヒトの免疫系からの攻撃を</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solidFill>
                  <a:srgbClr val="7030A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糖鎖の「楯」</a:t>
            </a:r>
            <a:r>
              <a:rPr kumimoji="1" lang="ja-JP" altLang="en-US" b="1" dirty="0" smtClean="0">
                <a:latin typeface="Meiryo UI" panose="020B0604030504040204" pitchFamily="50" charset="-128"/>
                <a:ea typeface="Meiryo UI" panose="020B0604030504040204" pitchFamily="50" charset="-128"/>
              </a:rPr>
              <a:t>で防御している。</a:t>
            </a:r>
            <a:endParaRPr kumimoji="1" lang="ja-JP" altLang="en-US" b="1" dirty="0">
              <a:latin typeface="Meiryo UI" panose="020B0604030504040204" pitchFamily="50" charset="-128"/>
              <a:ea typeface="Meiryo UI" panose="020B0604030504040204" pitchFamily="50" charset="-128"/>
            </a:endParaRPr>
          </a:p>
        </p:txBody>
      </p:sp>
      <p:sp>
        <p:nvSpPr>
          <p:cNvPr id="26" name="円/楕円 25"/>
          <p:cNvSpPr/>
          <p:nvPr/>
        </p:nvSpPr>
        <p:spPr>
          <a:xfrm>
            <a:off x="1367073" y="3511038"/>
            <a:ext cx="445472" cy="474657"/>
          </a:xfrm>
          <a:prstGeom prst="ellips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吹き出し 26"/>
          <p:cNvSpPr/>
          <p:nvPr/>
        </p:nvSpPr>
        <p:spPr>
          <a:xfrm>
            <a:off x="646545" y="2627372"/>
            <a:ext cx="1010238" cy="496072"/>
          </a:xfrm>
          <a:prstGeom prst="wedgeRoundRectCallout">
            <a:avLst>
              <a:gd name="adj1" fmla="val 40107"/>
              <a:gd name="adj2" fmla="val 153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Meiryo UI" panose="020B0604030504040204" pitchFamily="50" charset="-128"/>
                <a:ea typeface="Meiryo UI" panose="020B0604030504040204" pitchFamily="50" charset="-128"/>
              </a:rPr>
              <a:t>HIV</a:t>
            </a:r>
            <a:r>
              <a:rPr kumimoji="1" lang="ja-JP" altLang="en-US" sz="1200" dirty="0" smtClean="0">
                <a:latin typeface="Meiryo UI" panose="020B0604030504040204" pitchFamily="50" charset="-128"/>
                <a:ea typeface="Meiryo UI" panose="020B0604030504040204" pitchFamily="50" charset="-128"/>
              </a:rPr>
              <a:t>ウィルスのこの部分</a:t>
            </a:r>
            <a:endParaRPr kumimoji="1" lang="ja-JP" altLang="en-US" sz="1200" dirty="0">
              <a:latin typeface="Meiryo UI" panose="020B0604030504040204" pitchFamily="50" charset="-128"/>
              <a:ea typeface="Meiryo UI" panose="020B0604030504040204" pitchFamily="50" charset="-128"/>
            </a:endParaRPr>
          </a:p>
        </p:txBody>
      </p:sp>
      <p:sp>
        <p:nvSpPr>
          <p:cNvPr id="28" name="正方形/長方形 27"/>
          <p:cNvSpPr/>
          <p:nvPr/>
        </p:nvSpPr>
        <p:spPr>
          <a:xfrm>
            <a:off x="342778" y="6211102"/>
            <a:ext cx="3382657" cy="215444"/>
          </a:xfrm>
          <a:prstGeom prst="rect">
            <a:avLst/>
          </a:prstGeom>
        </p:spPr>
        <p:txBody>
          <a:bodyPr wrap="none">
            <a:spAutoFit/>
          </a:bodyPr>
          <a:lstStyle/>
          <a:p>
            <a:r>
              <a:rPr lang="en-US" altLang="ja-JP" sz="800" dirty="0" smtClean="0">
                <a:latin typeface="Meiryo UI" panose="020B0604030504040204" pitchFamily="50" charset="-128"/>
                <a:ea typeface="Meiryo UI" panose="020B0604030504040204" pitchFamily="50" charset="-128"/>
              </a:rPr>
              <a:t>※2</a:t>
            </a: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HIV</a:t>
            </a: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Human </a:t>
            </a:r>
            <a:r>
              <a:rPr lang="en-US" altLang="ja-JP" sz="800" dirty="0">
                <a:latin typeface="Meiryo UI" panose="020B0604030504040204" pitchFamily="50" charset="-128"/>
                <a:ea typeface="Meiryo UI" panose="020B0604030504040204" pitchFamily="50" charset="-128"/>
              </a:rPr>
              <a:t>Immunodeficiency Virus</a:t>
            </a:r>
            <a:r>
              <a:rPr lang="ja-JP" altLang="en-US" sz="800" dirty="0" err="1">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ヒト免疫不全</a:t>
            </a:r>
            <a:r>
              <a:rPr lang="ja-JP" altLang="en-US" sz="800" dirty="0" smtClean="0">
                <a:latin typeface="Meiryo UI" panose="020B0604030504040204" pitchFamily="50" charset="-128"/>
                <a:ea typeface="Meiryo UI" panose="020B0604030504040204" pitchFamily="50" charset="-128"/>
              </a:rPr>
              <a:t>ウイルス）</a:t>
            </a:r>
            <a:endParaRPr lang="ja-JP" altLang="en-US" sz="800" dirty="0">
              <a:latin typeface="Meiryo UI" panose="020B0604030504040204" pitchFamily="50" charset="-128"/>
              <a:ea typeface="Meiryo UI" panose="020B0604030504040204" pitchFamily="50" charset="-128"/>
            </a:endParaRPr>
          </a:p>
        </p:txBody>
      </p:sp>
      <p:sp>
        <p:nvSpPr>
          <p:cNvPr id="29" name="正方形/長方形 28"/>
          <p:cNvSpPr/>
          <p:nvPr/>
        </p:nvSpPr>
        <p:spPr>
          <a:xfrm>
            <a:off x="9093878" y="2849293"/>
            <a:ext cx="2631154" cy="461665"/>
          </a:xfrm>
          <a:prstGeom prst="rect">
            <a:avLst/>
          </a:prstGeom>
        </p:spPr>
        <p:txBody>
          <a:bodyPr wrap="square">
            <a:spAutoFit/>
          </a:bodyPr>
          <a:lstStyle/>
          <a:p>
            <a:r>
              <a:rPr lang="ja-JP" altLang="en-US" sz="1200" b="1" dirty="0">
                <a:latin typeface="Meiryo UI" panose="020B0604030504040204" pitchFamily="50" charset="-128"/>
                <a:ea typeface="Meiryo UI" panose="020B0604030504040204" pitchFamily="50" charset="-128"/>
              </a:rPr>
              <a:t>外被糖</a:t>
            </a:r>
            <a:r>
              <a:rPr lang="ja-JP" altLang="en-US" sz="1200" b="1" dirty="0" smtClean="0">
                <a:latin typeface="Meiryo UI" panose="020B0604030504040204" pitchFamily="50" charset="-128"/>
                <a:ea typeface="Meiryo UI" panose="020B0604030504040204" pitchFamily="50" charset="-128"/>
              </a:rPr>
              <a:t>タンパク質</a:t>
            </a:r>
            <a:endParaRPr lang="en-US" altLang="ja-JP" sz="1200" b="1" dirty="0" smtClean="0">
              <a:latin typeface="Meiryo UI" panose="020B0604030504040204" pitchFamily="50" charset="-128"/>
              <a:ea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(envelope glycoprotein</a:t>
            </a:r>
            <a:r>
              <a:rPr lang="ja-JP" altLang="en-US" sz="1200" dirty="0" err="1">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rPr>
              <a:t>Env</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cxnSp>
        <p:nvCxnSpPr>
          <p:cNvPr id="33" name="直線矢印コネクタ 32"/>
          <p:cNvCxnSpPr>
            <a:endCxn id="145" idx="2"/>
          </p:cNvCxnSpPr>
          <p:nvPr/>
        </p:nvCxnSpPr>
        <p:spPr>
          <a:xfrm flipH="1" flipV="1">
            <a:off x="8782623" y="2591160"/>
            <a:ext cx="419304" cy="3048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8413753" y="3025808"/>
            <a:ext cx="761602" cy="4936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3219412" y="3789582"/>
            <a:ext cx="991987" cy="523220"/>
          </a:xfrm>
          <a:prstGeom prst="rect">
            <a:avLst/>
          </a:prstGeom>
        </p:spPr>
        <p:txBody>
          <a:bodyPr wrap="square">
            <a:spAutoFit/>
          </a:bodyPr>
          <a:lstStyle/>
          <a:p>
            <a:r>
              <a:rPr lang="ja-JP" altLang="en-US" sz="700" dirty="0">
                <a:latin typeface="Meiryo UI" panose="020B0604030504040204" pitchFamily="50" charset="-128"/>
                <a:ea typeface="Meiryo UI" panose="020B0604030504040204" pitchFamily="50" charset="-128"/>
              </a:rPr>
              <a:t>膜貫通部位近傍</a:t>
            </a:r>
            <a:r>
              <a:rPr lang="en-US" altLang="ja-JP" sz="700" dirty="0">
                <a:latin typeface="Meiryo UI" panose="020B0604030504040204" pitchFamily="50" charset="-128"/>
                <a:ea typeface="Meiryo UI" panose="020B0604030504040204" pitchFamily="50" charset="-128"/>
              </a:rPr>
              <a:t>(membrane proximal external </a:t>
            </a:r>
            <a:r>
              <a:rPr lang="en-US" altLang="ja-JP" sz="700" dirty="0" smtClean="0">
                <a:latin typeface="Meiryo UI" panose="020B0604030504040204" pitchFamily="50" charset="-128"/>
                <a:ea typeface="Meiryo UI" panose="020B0604030504040204" pitchFamily="50" charset="-128"/>
              </a:rPr>
              <a:t>region</a:t>
            </a:r>
            <a:r>
              <a:rPr lang="ja-JP" altLang="en-US" sz="700" dirty="0" smtClean="0">
                <a:latin typeface="Meiryo UI" panose="020B0604030504040204" pitchFamily="50" charset="-128"/>
                <a:ea typeface="Meiryo UI" panose="020B0604030504040204" pitchFamily="50" charset="-128"/>
              </a:rPr>
              <a:t>）</a:t>
            </a:r>
            <a:endParaRPr lang="ja-JP" altLang="en-US" sz="7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023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l="17863" t="38240" r="28502" b="36945"/>
          <a:stretch>
            <a:fillRect/>
          </a:stretch>
        </p:blipFill>
        <p:spPr bwMode="auto">
          <a:xfrm>
            <a:off x="7018655" y="1484313"/>
            <a:ext cx="1944688"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b="68298"/>
          <a:stretch>
            <a:fillRect/>
          </a:stretch>
        </p:blipFill>
        <p:spPr bwMode="auto">
          <a:xfrm>
            <a:off x="2387918" y="3429000"/>
            <a:ext cx="36258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l="27803" t="68071" r="48380"/>
          <a:stretch>
            <a:fillRect/>
          </a:stretch>
        </p:blipFill>
        <p:spPr bwMode="auto">
          <a:xfrm>
            <a:off x="7523480" y="3687763"/>
            <a:ext cx="863600"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7"/>
          <p:cNvSpPr txBox="1">
            <a:spLocks noChangeArrowheads="1"/>
          </p:cNvSpPr>
          <p:nvPr/>
        </p:nvSpPr>
        <p:spPr bwMode="auto">
          <a:xfrm>
            <a:off x="727074" y="5017294"/>
            <a:ext cx="1684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dirty="0">
                <a:latin typeface="Meiryo UI" panose="020B0604030504040204" pitchFamily="50" charset="-128"/>
                <a:ea typeface="Meiryo UI" panose="020B0604030504040204" pitchFamily="50" charset="-128"/>
              </a:rPr>
              <a:t>リン脂質二重層</a:t>
            </a:r>
          </a:p>
        </p:txBody>
      </p:sp>
      <p:sp>
        <p:nvSpPr>
          <p:cNvPr id="13" name="Text Box 20"/>
          <p:cNvSpPr txBox="1">
            <a:spLocks noChangeArrowheads="1"/>
          </p:cNvSpPr>
          <p:nvPr/>
        </p:nvSpPr>
        <p:spPr bwMode="auto">
          <a:xfrm>
            <a:off x="4431030" y="5992813"/>
            <a:ext cx="17956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a:latin typeface="Meiryo UI" panose="020B0604030504040204" pitchFamily="50" charset="-128"/>
                <a:ea typeface="Meiryo UI" panose="020B0604030504040204" pitchFamily="50" charset="-128"/>
              </a:rPr>
              <a:t>細胞膜タンパク質</a:t>
            </a:r>
          </a:p>
        </p:txBody>
      </p:sp>
      <p:sp>
        <p:nvSpPr>
          <p:cNvPr id="14" name="Line 21"/>
          <p:cNvSpPr>
            <a:spLocks noChangeShapeType="1"/>
          </p:cNvSpPr>
          <p:nvPr/>
        </p:nvSpPr>
        <p:spPr bwMode="auto">
          <a:xfrm flipV="1">
            <a:off x="5150168" y="5200650"/>
            <a:ext cx="288925"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5" name="Line 23"/>
          <p:cNvSpPr>
            <a:spLocks noChangeShapeType="1"/>
          </p:cNvSpPr>
          <p:nvPr/>
        </p:nvSpPr>
        <p:spPr bwMode="auto">
          <a:xfrm flipH="1" flipV="1">
            <a:off x="3494405" y="5705475"/>
            <a:ext cx="1655763"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6" name="AutoShape 24"/>
          <p:cNvSpPr>
            <a:spLocks/>
          </p:cNvSpPr>
          <p:nvPr/>
        </p:nvSpPr>
        <p:spPr bwMode="auto">
          <a:xfrm>
            <a:off x="9034780" y="1528763"/>
            <a:ext cx="76200" cy="1800225"/>
          </a:xfrm>
          <a:prstGeom prst="rightBracket">
            <a:avLst>
              <a:gd name="adj" fmla="val 19687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7" name="Text Box 25"/>
          <p:cNvSpPr txBox="1">
            <a:spLocks noChangeArrowheads="1"/>
          </p:cNvSpPr>
          <p:nvPr/>
        </p:nvSpPr>
        <p:spPr bwMode="auto">
          <a:xfrm>
            <a:off x="9177655" y="223520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dirty="0">
                <a:latin typeface="Meiryo UI" panose="020B0604030504040204" pitchFamily="50" charset="-128"/>
                <a:ea typeface="Meiryo UI" panose="020B0604030504040204" pitchFamily="50" charset="-128"/>
              </a:rPr>
              <a:t>細胞膜</a:t>
            </a:r>
          </a:p>
        </p:txBody>
      </p:sp>
      <p:sp>
        <p:nvSpPr>
          <p:cNvPr id="18" name="Text Box 26"/>
          <p:cNvSpPr txBox="1">
            <a:spLocks noChangeArrowheads="1"/>
          </p:cNvSpPr>
          <p:nvPr/>
        </p:nvSpPr>
        <p:spPr bwMode="auto">
          <a:xfrm>
            <a:off x="8335805" y="393033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dirty="0">
                <a:latin typeface="Meiryo UI" panose="020B0604030504040204" pitchFamily="50" charset="-128"/>
                <a:ea typeface="Meiryo UI" panose="020B0604030504040204" pitchFamily="50" charset="-128"/>
              </a:rPr>
              <a:t>親水性</a:t>
            </a:r>
          </a:p>
        </p:txBody>
      </p:sp>
      <p:sp>
        <p:nvSpPr>
          <p:cNvPr id="19" name="Text Box 27"/>
          <p:cNvSpPr txBox="1">
            <a:spLocks noChangeArrowheads="1"/>
          </p:cNvSpPr>
          <p:nvPr/>
        </p:nvSpPr>
        <p:spPr bwMode="auto">
          <a:xfrm>
            <a:off x="8098155" y="559673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b="0">
                <a:latin typeface="Meiryo UI" panose="020B0604030504040204" pitchFamily="50" charset="-128"/>
                <a:ea typeface="Meiryo UI" panose="020B0604030504040204" pitchFamily="50" charset="-128"/>
              </a:rPr>
              <a:t>疎水性</a:t>
            </a:r>
          </a:p>
        </p:txBody>
      </p:sp>
      <p:sp>
        <p:nvSpPr>
          <p:cNvPr id="20" name="Oval 29"/>
          <p:cNvSpPr>
            <a:spLocks noChangeArrowheads="1"/>
          </p:cNvSpPr>
          <p:nvPr/>
        </p:nvSpPr>
        <p:spPr bwMode="auto">
          <a:xfrm>
            <a:off x="6947218" y="1236663"/>
            <a:ext cx="792162" cy="792162"/>
          </a:xfrm>
          <a:prstGeom prst="ellipse">
            <a:avLst/>
          </a:prstGeom>
          <a:noFill/>
          <a:ln w="28575">
            <a:solidFill>
              <a:srgbClr val="3185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chemeClr val="tx1"/>
                </a:solidFill>
                <a:latin typeface="Arial" panose="020B0604020202020204" pitchFamily="34" charset="0"/>
                <a:ea typeface="HGP創英角ｺﾞｼｯｸUB" panose="020B0900000000000000" pitchFamily="50" charset="-128"/>
              </a:defRPr>
            </a:lvl1pPr>
            <a:lvl2pPr marL="742950" indent="-285750">
              <a:defRPr kumimoji="1" b="1">
                <a:solidFill>
                  <a:schemeClr val="tx1"/>
                </a:solidFill>
                <a:latin typeface="Arial" panose="020B0604020202020204" pitchFamily="34" charset="0"/>
                <a:ea typeface="HGP創英角ｺﾞｼｯｸUB" panose="020B0900000000000000" pitchFamily="50" charset="-128"/>
              </a:defRPr>
            </a:lvl2pPr>
            <a:lvl3pPr marL="1143000" indent="-228600">
              <a:defRPr kumimoji="1" b="1">
                <a:solidFill>
                  <a:schemeClr val="tx1"/>
                </a:solidFill>
                <a:latin typeface="Arial" panose="020B0604020202020204" pitchFamily="34" charset="0"/>
                <a:ea typeface="HGP創英角ｺﾞｼｯｸUB" panose="020B0900000000000000" pitchFamily="50" charset="-128"/>
              </a:defRPr>
            </a:lvl3pPr>
            <a:lvl4pPr marL="1600200" indent="-228600">
              <a:defRPr kumimoji="1" b="1">
                <a:solidFill>
                  <a:schemeClr val="tx1"/>
                </a:solidFill>
                <a:latin typeface="Arial" panose="020B0604020202020204" pitchFamily="34" charset="0"/>
                <a:ea typeface="HGP創英角ｺﾞｼｯｸUB" panose="020B0900000000000000" pitchFamily="50" charset="-128"/>
              </a:defRPr>
            </a:lvl4pPr>
            <a:lvl5pPr marL="2057400" indent="-22860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21" name="環状矢印 19"/>
          <p:cNvSpPr>
            <a:spLocks/>
          </p:cNvSpPr>
          <p:nvPr/>
        </p:nvSpPr>
        <p:spPr bwMode="auto">
          <a:xfrm rot="4774207" flipV="1">
            <a:off x="5682774" y="2607469"/>
            <a:ext cx="2447925" cy="1008063"/>
          </a:xfrm>
          <a:custGeom>
            <a:avLst/>
            <a:gdLst>
              <a:gd name="T0" fmla="*/ 0 w 1630469"/>
              <a:gd name="T1" fmla="*/ 685611 h 1076902"/>
              <a:gd name="T2" fmla="*/ 825547 w 1630469"/>
              <a:gd name="T3" fmla="*/ 5997 h 1076902"/>
              <a:gd name="T4" fmla="*/ 1883159 w 1630469"/>
              <a:gd name="T5" fmla="*/ 477503 h 1076902"/>
              <a:gd name="T6" fmla="*/ 2168906 w 1630469"/>
              <a:gd name="T7" fmla="*/ 419574 h 1076902"/>
              <a:gd name="T8" fmla="*/ 1948717 w 1630469"/>
              <a:gd name="T9" fmla="*/ 893099 h 1076902"/>
              <a:gd name="T10" fmla="*/ 1219725 w 1630469"/>
              <a:gd name="T11" fmla="*/ 646020 h 1076902"/>
              <a:gd name="T12" fmla="*/ 1536391 w 1630469"/>
              <a:gd name="T13" fmla="*/ 556495 h 1076902"/>
              <a:gd name="T14" fmla="*/ 841093 w 1630469"/>
              <a:gd name="T15" fmla="*/ 188533 h 1076902"/>
              <a:gd name="T16" fmla="*/ 0 w 1630469"/>
              <a:gd name="T17" fmla="*/ 685611 h 10769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0469" h="1076902">
                <a:moveTo>
                  <a:pt x="0" y="826712"/>
                </a:moveTo>
                <a:cubicBezTo>
                  <a:pt x="95419" y="405853"/>
                  <a:pt x="264009" y="61754"/>
                  <a:pt x="620602" y="7231"/>
                </a:cubicBezTo>
                <a:cubicBezTo>
                  <a:pt x="977195" y="-47292"/>
                  <a:pt x="1342067" y="212819"/>
                  <a:pt x="1415660" y="575775"/>
                </a:cubicBezTo>
                <a:lnTo>
                  <a:pt x="1630469" y="505924"/>
                </a:lnTo>
                <a:lnTo>
                  <a:pt x="1464943" y="1076902"/>
                </a:lnTo>
                <a:lnTo>
                  <a:pt x="916925" y="778974"/>
                </a:lnTo>
                <a:lnTo>
                  <a:pt x="1154977" y="671024"/>
                </a:lnTo>
                <a:cubicBezTo>
                  <a:pt x="1062872" y="454507"/>
                  <a:pt x="817122" y="233674"/>
                  <a:pt x="632290" y="227334"/>
                </a:cubicBezTo>
                <a:cubicBezTo>
                  <a:pt x="410372" y="236772"/>
                  <a:pt x="304631" y="319201"/>
                  <a:pt x="0" y="826712"/>
                </a:cubicBezTo>
                <a:close/>
              </a:path>
            </a:pathLst>
          </a:custGeom>
          <a:gradFill rotWithShape="0">
            <a:gsLst>
              <a:gs pos="0">
                <a:srgbClr val="466D9E"/>
              </a:gs>
              <a:gs pos="417">
                <a:srgbClr val="466D9E"/>
              </a:gs>
              <a:gs pos="12000">
                <a:srgbClr val="558ED5"/>
              </a:gs>
              <a:gs pos="17999">
                <a:srgbClr val="41638D"/>
              </a:gs>
              <a:gs pos="35001">
                <a:srgbClr val="558ED5"/>
              </a:gs>
              <a:gs pos="100000">
                <a:srgbClr val="17375E"/>
              </a:gs>
            </a:gsLst>
            <a:lin ang="30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34105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269" y="759142"/>
            <a:ext cx="8654701" cy="5938838"/>
          </a:xfrm>
          <a:prstGeom prst="rect">
            <a:avLst/>
          </a:prstGeom>
        </p:spPr>
      </p:pic>
      <p:sp>
        <p:nvSpPr>
          <p:cNvPr id="3" name="正方形/長方形 2"/>
          <p:cNvSpPr/>
          <p:nvPr/>
        </p:nvSpPr>
        <p:spPr>
          <a:xfrm>
            <a:off x="4143157" y="16966"/>
            <a:ext cx="3905685" cy="707886"/>
          </a:xfrm>
          <a:prstGeom prst="rect">
            <a:avLst/>
          </a:prstGeom>
        </p:spPr>
        <p:txBody>
          <a:bodyPr wrap="none">
            <a:spAutoFit/>
          </a:bodyPr>
          <a:lstStyle/>
          <a:p>
            <a:pPr algn="ctr"/>
            <a:r>
              <a:rPr lang="ja-JP" altLang="en-US" sz="2000" b="1" dirty="0" smtClean="0">
                <a:latin typeface="Meiryo UI" panose="020B0604030504040204" pitchFamily="50" charset="-128"/>
                <a:ea typeface="Meiryo UI" panose="020B0604030504040204" pitchFamily="50" charset="-128"/>
              </a:rPr>
              <a:t>エリスロポエチン</a:t>
            </a:r>
            <a:endParaRPr lang="en-US" altLang="ja-JP" sz="2000" b="1" dirty="0" smtClean="0">
              <a:latin typeface="Meiryo UI" panose="020B0604030504040204" pitchFamily="50" charset="-128"/>
              <a:ea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rPr>
              <a:t>（</a:t>
            </a:r>
            <a:r>
              <a:rPr lang="en-US" altLang="ja-JP" sz="2000" b="1" dirty="0" smtClean="0">
                <a:latin typeface="Meiryo UI" panose="020B0604030504040204" pitchFamily="50" charset="-128"/>
                <a:ea typeface="Meiryo UI" panose="020B0604030504040204" pitchFamily="50" charset="-128"/>
              </a:rPr>
              <a:t>Erythropoietin </a:t>
            </a:r>
            <a:r>
              <a:rPr lang="ja-JP" altLang="en-US" sz="2000" b="1" dirty="0" smtClean="0">
                <a:latin typeface="Meiryo UI" panose="020B0604030504040204" pitchFamily="50" charset="-128"/>
                <a:ea typeface="Meiryo UI" panose="020B0604030504040204" pitchFamily="50" charset="-128"/>
              </a:rPr>
              <a:t>略称</a:t>
            </a:r>
            <a:r>
              <a:rPr lang="en-US" altLang="ja-JP" sz="2000" b="1" dirty="0" smtClean="0">
                <a:latin typeface="Meiryo UI" panose="020B0604030504040204" pitchFamily="50" charset="-128"/>
                <a:ea typeface="Meiryo UI" panose="020B0604030504040204" pitchFamily="50" charset="-128"/>
              </a:rPr>
              <a:t>:EPO</a:t>
            </a:r>
            <a:r>
              <a:rPr lang="ja-JP" altLang="en-US" sz="2000" b="1" dirty="0" smtClean="0">
                <a:latin typeface="Meiryo UI" panose="020B0604030504040204" pitchFamily="50" charset="-128"/>
                <a:ea typeface="Meiryo UI" panose="020B0604030504040204" pitchFamily="50" charset="-128"/>
              </a:rPr>
              <a:t>）</a:t>
            </a:r>
            <a:endParaRPr lang="ja-JP" altLang="en-US" sz="2000" b="1"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8698231" y="770572"/>
            <a:ext cx="3493770" cy="1600438"/>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rPr>
              <a:t>エリスロポエチンは、ヒト由来の糖鎖分子であるか？</a:t>
            </a:r>
            <a:endParaRPr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または、細胞培養によるタンパク質製剤の糖鎖分子なのかを識別するタンパク質。</a:t>
            </a:r>
            <a:endParaRPr kumimoji="1" lang="en-US" altLang="ja-JP" sz="1600" dirty="0" smtClean="0">
              <a:latin typeface="Meiryo UI" panose="020B0604030504040204" pitchFamily="50" charset="-128"/>
              <a:ea typeface="Meiryo UI"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ドーピング検査に用いられる。</a:t>
            </a:r>
            <a:endParaRPr kumimoji="1" lang="ja-JP" altLang="en-US" b="1"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9238" y="1182052"/>
            <a:ext cx="3054002" cy="58477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rPr>
              <a:t>エリスロポエチンは、赤血球を増やす効果があり、</a:t>
            </a:r>
            <a:endParaRPr lang="en-US" altLang="ja-JP" sz="16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2926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3857625" y="6550025"/>
            <a:ext cx="411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ja-JP" sz="1400" dirty="0">
                <a:latin typeface="Arial" panose="020B0604020202020204" pitchFamily="34" charset="0"/>
              </a:rPr>
              <a:t>Sharon and Lis (2004) </a:t>
            </a:r>
            <a:r>
              <a:rPr lang="en-US" altLang="ja-JP" sz="1400" i="1" dirty="0" err="1">
                <a:latin typeface="Arial" panose="020B0604020202020204" pitchFamily="34" charset="0"/>
              </a:rPr>
              <a:t>Glycobiology</a:t>
            </a:r>
            <a:r>
              <a:rPr lang="en-US" altLang="ja-JP" sz="1400" dirty="0">
                <a:latin typeface="Arial" panose="020B0604020202020204" pitchFamily="34" charset="0"/>
              </a:rPr>
              <a:t> 14:53R</a:t>
            </a:r>
            <a:endParaRPr lang="en-US" altLang="ja-JP" b="1" i="1" dirty="0">
              <a:latin typeface="Arial" panose="020B0604020202020204" pitchFamily="34" charset="0"/>
            </a:endParaRPr>
          </a:p>
        </p:txBody>
      </p:sp>
      <p:pic>
        <p:nvPicPr>
          <p:cNvPr id="13" name="図 12"/>
          <p:cNvPicPr>
            <a:picLocks noChangeAspect="1"/>
          </p:cNvPicPr>
          <p:nvPr/>
        </p:nvPicPr>
        <p:blipFill>
          <a:blip r:embed="rId3"/>
          <a:stretch>
            <a:fillRect/>
          </a:stretch>
        </p:blipFill>
        <p:spPr>
          <a:xfrm>
            <a:off x="3546818" y="135140"/>
            <a:ext cx="5110163" cy="6414885"/>
          </a:xfrm>
          <a:prstGeom prst="rect">
            <a:avLst/>
          </a:prstGeom>
        </p:spPr>
      </p:pic>
      <p:sp>
        <p:nvSpPr>
          <p:cNvPr id="14" name="テキスト ボックス 13"/>
          <p:cNvSpPr txBox="1"/>
          <p:nvPr/>
        </p:nvSpPr>
        <p:spPr>
          <a:xfrm>
            <a:off x="7593495" y="2007705"/>
            <a:ext cx="1451113"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581348" y="1331890"/>
            <a:ext cx="2642567"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タンパク質の品質管理をする</a:t>
            </a:r>
            <a:endParaRPr kumimoji="1" lang="ja-JP" altLang="en-US" sz="1600" b="1"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8922231" y="2065195"/>
            <a:ext cx="2636978"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タンパク質の飾りつけをする</a:t>
            </a:r>
            <a:endParaRPr kumimoji="1" lang="ja-JP" altLang="en-US" sz="1600" b="1"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7324825" y="345762"/>
            <a:ext cx="225225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遺伝子</a:t>
            </a:r>
            <a:r>
              <a:rPr lang="ja-JP" altLang="en-US" sz="1600" b="1" dirty="0" smtClean="0">
                <a:latin typeface="Meiryo UI" panose="020B0604030504040204" pitchFamily="50" charset="-128"/>
                <a:ea typeface="Meiryo UI" panose="020B0604030504040204" pitchFamily="50" charset="-128"/>
              </a:rPr>
              <a:t>の働きを調節する</a:t>
            </a:r>
            <a:endParaRPr kumimoji="1" lang="ja-JP" altLang="en-US" sz="1600" b="1"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2257210" y="2381797"/>
            <a:ext cx="3259822"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細胞外とのタンパク質と結合する</a:t>
            </a:r>
            <a:endParaRPr kumimoji="1" lang="ja-JP" altLang="en-US" sz="1600" b="1"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8537712" y="3972983"/>
            <a:ext cx="3654287"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インフルエンザウィルスや最近と結合する</a:t>
            </a:r>
            <a:endParaRPr kumimoji="1" lang="ja-JP" altLang="en-US" sz="1600" b="1"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7122111" y="5938261"/>
            <a:ext cx="3602211"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コレラ菌や大腸菌</a:t>
            </a:r>
            <a:r>
              <a:rPr lang="en-US" altLang="ja-JP" sz="1600" b="1" dirty="0" smtClean="0">
                <a:latin typeface="Meiryo UI" panose="020B0604030504040204" pitchFamily="50" charset="-128"/>
                <a:ea typeface="Meiryo UI" panose="020B0604030504040204" pitchFamily="50" charset="-128"/>
              </a:rPr>
              <a:t>O-157</a:t>
            </a:r>
            <a:r>
              <a:rPr lang="ja-JP" altLang="en-US" sz="1600" b="1" dirty="0" err="1" smtClean="0">
                <a:latin typeface="Meiryo UI" panose="020B0604030504040204" pitchFamily="50" charset="-128"/>
                <a:ea typeface="Meiryo UI" panose="020B0604030504040204" pitchFamily="50" charset="-128"/>
              </a:rPr>
              <a:t>と結</a:t>
            </a:r>
            <a:r>
              <a:rPr lang="ja-JP" altLang="en-US" sz="1600" b="1" dirty="0" smtClean="0">
                <a:latin typeface="Meiryo UI" panose="020B0604030504040204" pitchFamily="50" charset="-128"/>
                <a:ea typeface="Meiryo UI" panose="020B0604030504040204" pitchFamily="50" charset="-128"/>
              </a:rPr>
              <a:t>合する</a:t>
            </a:r>
            <a:endParaRPr kumimoji="1" lang="ja-JP" altLang="en-US" sz="1600"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1639531" y="3820527"/>
            <a:ext cx="1740799"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癌の転移を決める</a:t>
            </a:r>
            <a:endParaRPr kumimoji="1" lang="ja-JP" altLang="en-US" sz="1600" b="1"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8219091" y="5105093"/>
            <a:ext cx="3809692" cy="338554"/>
          </a:xfrm>
          <a:prstGeom prst="rect">
            <a:avLst/>
          </a:prstGeom>
          <a:noFill/>
        </p:spPr>
        <p:txBody>
          <a:bodyPr wrap="square" rtlCol="0">
            <a:spAutoFit/>
          </a:bodyPr>
          <a:lstStyle/>
          <a:p>
            <a:pPr algn="r"/>
            <a:r>
              <a:rPr lang="ja-JP" altLang="en-US" sz="1600" b="1" dirty="0" smtClean="0">
                <a:latin typeface="Meiryo UI" panose="020B0604030504040204" pitchFamily="50" charset="-128"/>
                <a:ea typeface="Meiryo UI" panose="020B0604030504040204" pitchFamily="50" charset="-128"/>
              </a:rPr>
              <a:t>糖鎖と結合する分子は癌の診断に使用する</a:t>
            </a:r>
            <a:endParaRPr kumimoji="1" lang="ja-JP" altLang="en-US" sz="1600" b="1" dirty="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8287678" y="3007181"/>
            <a:ext cx="3439462"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癌の治療、アルツハイマー病を治療する</a:t>
            </a:r>
            <a:endParaRPr kumimoji="1" lang="ja-JP" altLang="en-US" sz="1600" b="1"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2257210" y="365594"/>
            <a:ext cx="1966705"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血液型の違いを作る</a:t>
            </a:r>
            <a:endParaRPr kumimoji="1" lang="ja-JP" altLang="en-US" sz="1600"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7949850" y="1143760"/>
            <a:ext cx="2174087"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抗体</a:t>
            </a:r>
            <a:r>
              <a:rPr lang="ja-JP" altLang="en-US" sz="1600" b="1" dirty="0" smtClean="0">
                <a:latin typeface="Meiryo UI" panose="020B0604030504040204" pitchFamily="50" charset="-128"/>
                <a:ea typeface="Meiryo UI" panose="020B0604030504040204" pitchFamily="50" charset="-128"/>
              </a:rPr>
              <a:t>の働きを調節する</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2941" y="394"/>
            <a:ext cx="2071372" cy="523220"/>
          </a:xfrm>
          <a:prstGeom prst="rect">
            <a:avLst/>
          </a:prstGeom>
          <a:noFill/>
        </p:spPr>
        <p:txBody>
          <a:bodyPr wrap="square" rtlCol="0">
            <a:spAutoFit/>
          </a:bodyPr>
          <a:lstStyle/>
          <a:p>
            <a:pPr algn="ctr"/>
            <a:r>
              <a:rPr kumimoji="1" lang="ja-JP" altLang="en-US" sz="2800" b="1" dirty="0" smtClean="0">
                <a:latin typeface="Meiryo UI" panose="020B0604030504040204" pitchFamily="50" charset="-128"/>
                <a:ea typeface="Meiryo UI" panose="020B0604030504040204" pitchFamily="50" charset="-128"/>
              </a:rPr>
              <a:t>糖鎖の働き</a:t>
            </a:r>
            <a:endParaRPr kumimoji="1" lang="ja-JP" altLang="en-US" sz="2800" b="1"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2712981" y="5693725"/>
            <a:ext cx="1451113" cy="307777"/>
          </a:xfrm>
          <a:prstGeom prst="rect">
            <a:avLst/>
          </a:prstGeom>
          <a:noFill/>
        </p:spPr>
        <p:txBody>
          <a:bodyPr wrap="square" rtlCol="0">
            <a:spAutoFit/>
          </a:bodyPr>
          <a:lstStyle/>
          <a:p>
            <a:pPr algn="r"/>
            <a:r>
              <a:rPr kumimoji="1" lang="ja-JP" altLang="en-US" sz="1400" dirty="0" smtClean="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604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2763168" y="415552"/>
            <a:ext cx="6665664" cy="5826895"/>
          </a:xfrm>
          <a:prstGeom prst="rect">
            <a:avLst/>
          </a:prstGeom>
        </p:spPr>
      </p:pic>
      <p:sp>
        <p:nvSpPr>
          <p:cNvPr id="5" name="正方形/長方形 4"/>
          <p:cNvSpPr/>
          <p:nvPr/>
        </p:nvSpPr>
        <p:spPr>
          <a:xfrm>
            <a:off x="4667564" y="76998"/>
            <a:ext cx="2856872" cy="338554"/>
          </a:xfrm>
          <a:prstGeom prst="rect">
            <a:avLst/>
          </a:prstGeom>
        </p:spPr>
        <p:txBody>
          <a:bodyPr wrap="none">
            <a:spAutoFit/>
          </a:bodyPr>
          <a:lstStyle/>
          <a:p>
            <a:r>
              <a:rPr lang="en-US" altLang="ja-JP" sz="1600" dirty="0" err="1">
                <a:latin typeface="游ゴシック" panose="020B0400000000000000" pitchFamily="50" charset="-128"/>
                <a:ea typeface="游ゴシック" panose="020B0400000000000000" pitchFamily="50" charset="-128"/>
              </a:rPr>
              <a:t>Glycomics</a:t>
            </a:r>
            <a:r>
              <a:rPr lang="en-US" altLang="ja-JP" sz="1600" dirty="0">
                <a:latin typeface="游ゴシック" panose="020B0400000000000000" pitchFamily="50" charset="-128"/>
                <a:ea typeface="游ゴシック" panose="020B0400000000000000" pitchFamily="50" charset="-128"/>
              </a:rPr>
              <a:t> Hits the Big Time</a:t>
            </a:r>
            <a:endParaRPr lang="ja-JP" altLang="en-US" sz="1600" dirty="0">
              <a:latin typeface="游ゴシック" panose="020B0400000000000000" pitchFamily="50" charset="-128"/>
              <a:ea typeface="游ゴシック" panose="020B0400000000000000" pitchFamily="50" charset="-128"/>
            </a:endParaRPr>
          </a:p>
        </p:txBody>
      </p:sp>
      <p:sp>
        <p:nvSpPr>
          <p:cNvPr id="6" name="正方形/長方形 5"/>
          <p:cNvSpPr/>
          <p:nvPr/>
        </p:nvSpPr>
        <p:spPr>
          <a:xfrm>
            <a:off x="1576550" y="6581001"/>
            <a:ext cx="9038897" cy="276999"/>
          </a:xfrm>
          <a:prstGeom prst="rect">
            <a:avLst/>
          </a:prstGeom>
        </p:spPr>
        <p:txBody>
          <a:bodyPr wrap="square">
            <a:spAutoFit/>
          </a:bodyPr>
          <a:lstStyle/>
          <a:p>
            <a:pPr algn="ctr"/>
            <a:r>
              <a:rPr lang="en-US" altLang="ja-JP" sz="1200" dirty="0">
                <a:latin typeface="Meiryo UI" panose="020B0604030504040204" pitchFamily="50" charset="-128"/>
                <a:ea typeface="Meiryo UI" panose="020B0604030504040204" pitchFamily="50" charset="-128"/>
              </a:rPr>
              <a:t>http://apps.thermoscientific.com/media/cmd/LSMS/Glycomics/assets/CMD_GlycomicsHitsBigTime.pdf</a:t>
            </a:r>
            <a:endParaRPr lang="ja-JP" altLang="en-US" sz="1200"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603004" y="2895576"/>
            <a:ext cx="1345323" cy="253916"/>
          </a:xfrm>
          <a:prstGeom prst="rect">
            <a:avLst/>
          </a:prstGeom>
          <a:noFill/>
        </p:spPr>
        <p:txBody>
          <a:bodyPr wrap="square" rtlCol="0">
            <a:spAutoFit/>
          </a:bodyPr>
          <a:lstStyle/>
          <a:p>
            <a:pPr algn="ctr"/>
            <a:r>
              <a:rPr lang="ja-JP" altLang="en-US" sz="1000" dirty="0" smtClean="0">
                <a:latin typeface="Meiryo UI" panose="020B0604030504040204" pitchFamily="50" charset="-128"/>
                <a:ea typeface="Meiryo UI" panose="020B0604030504040204" pitchFamily="50" charset="-128"/>
              </a:rPr>
              <a:t>プロテアソーム制御</a:t>
            </a:r>
            <a:endParaRPr kumimoji="1" lang="ja-JP" altLang="en-US" sz="10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5360276" y="4918842"/>
            <a:ext cx="735724" cy="261610"/>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細胞質</a:t>
            </a:r>
            <a:endParaRPr kumimoji="1" lang="ja-JP" altLang="en-US" sz="105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7761626" y="4690073"/>
            <a:ext cx="1734206"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ウィルス侵入／感染</a:t>
            </a:r>
            <a:endParaRPr kumimoji="1" lang="ja-JP" altLang="en-US" sz="105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8367288" y="4101729"/>
            <a:ext cx="1061544"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ウィルス接着</a:t>
            </a:r>
            <a:endParaRPr lang="en-US" altLang="ja-JP" sz="1050" dirty="0" smtClean="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7242684" y="2555627"/>
            <a:ext cx="1061544"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シグナル伝達</a:t>
            </a:r>
            <a:endParaRPr lang="en-US" altLang="ja-JP" sz="1050" dirty="0" smtClean="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3605050" y="5707119"/>
            <a:ext cx="735724" cy="253916"/>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細胞接着</a:t>
            </a:r>
            <a:endParaRPr kumimoji="1" lang="ja-JP" altLang="en-US" sz="1050" dirty="0">
              <a:latin typeface="Meiryo UI" panose="020B0604030504040204" pitchFamily="50" charset="-128"/>
              <a:ea typeface="Meiryo UI" panose="020B0604030504040204" pitchFamily="50" charset="-128"/>
            </a:endParaRPr>
          </a:p>
        </p:txBody>
      </p:sp>
      <p:sp>
        <p:nvSpPr>
          <p:cNvPr id="13" name="正方形/長方形 12"/>
          <p:cNvSpPr/>
          <p:nvPr/>
        </p:nvSpPr>
        <p:spPr>
          <a:xfrm>
            <a:off x="31534" y="2207256"/>
            <a:ext cx="2731634" cy="3485570"/>
          </a:xfrm>
          <a:prstGeom prst="rect">
            <a:avLst/>
          </a:prstGeom>
        </p:spPr>
        <p:txBody>
          <a:bodyPr wrap="square">
            <a:spAutoFit/>
          </a:bodyPr>
          <a:lstStyle/>
          <a:p>
            <a:r>
              <a:rPr lang="en-US" altLang="ja-JP" sz="1050" b="1" dirty="0" err="1">
                <a:latin typeface="Meiryo UI" panose="020B0604030504040204" pitchFamily="50" charset="-128"/>
                <a:ea typeface="Meiryo UI" panose="020B0604030504040204" pitchFamily="50" charset="-128"/>
              </a:rPr>
              <a:t>Glycans</a:t>
            </a:r>
            <a:r>
              <a:rPr lang="en-US" altLang="ja-JP" sz="1050" b="1" dirty="0">
                <a:latin typeface="Meiryo UI" panose="020B0604030504040204" pitchFamily="50" charset="-128"/>
                <a:ea typeface="Meiryo UI" panose="020B0604030504040204" pitchFamily="50" charset="-128"/>
              </a:rPr>
              <a:t> Permeate Cellular Biology</a:t>
            </a:r>
          </a:p>
          <a:p>
            <a:endParaRPr lang="en-US" altLang="ja-JP" sz="1050" dirty="0" smtClean="0">
              <a:latin typeface="Meiryo UI" panose="020B0604030504040204" pitchFamily="50" charset="-128"/>
              <a:ea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rPr>
              <a:t>Complex </a:t>
            </a:r>
            <a:r>
              <a:rPr lang="en-US" altLang="ja-JP" sz="1050" dirty="0" err="1">
                <a:latin typeface="Meiryo UI" panose="020B0604030504040204" pitchFamily="50" charset="-128"/>
                <a:ea typeface="Meiryo UI" panose="020B0604030504040204" pitchFamily="50" charset="-128"/>
              </a:rPr>
              <a:t>glycans</a:t>
            </a:r>
            <a:r>
              <a:rPr lang="en-US" altLang="ja-JP" sz="1050" dirty="0">
                <a:latin typeface="Meiryo UI" panose="020B0604030504040204" pitchFamily="50" charset="-128"/>
                <a:ea typeface="Meiryo UI" panose="020B0604030504040204" pitchFamily="50" charset="-128"/>
              </a:rPr>
              <a:t> at the cell surface are targets of microbes and viruses, regulate cell adhesion and </a:t>
            </a:r>
            <a:r>
              <a:rPr lang="en-US" altLang="ja-JP" sz="1050" dirty="0" err="1">
                <a:latin typeface="Meiryo UI" panose="020B0604030504040204" pitchFamily="50" charset="-128"/>
                <a:ea typeface="Meiryo UI" panose="020B0604030504040204" pitchFamily="50" charset="-128"/>
              </a:rPr>
              <a:t>development,influence</a:t>
            </a:r>
            <a:r>
              <a:rPr lang="en-US" altLang="ja-JP" sz="1050" dirty="0">
                <a:latin typeface="Meiryo UI" panose="020B0604030504040204" pitchFamily="50" charset="-128"/>
                <a:ea typeface="Meiryo UI" panose="020B0604030504040204" pitchFamily="50" charset="-128"/>
              </a:rPr>
              <a:t> metastasis of cancer cells, and regulate myriad </a:t>
            </a:r>
            <a:r>
              <a:rPr lang="en-US" altLang="ja-JP" sz="1050" dirty="0" err="1">
                <a:latin typeface="Meiryo UI" panose="020B0604030504040204" pitchFamily="50" charset="-128"/>
                <a:ea typeface="Meiryo UI" panose="020B0604030504040204" pitchFamily="50" charset="-128"/>
              </a:rPr>
              <a:t>receptor:ligand</a:t>
            </a:r>
            <a:r>
              <a:rPr lang="en-US" altLang="ja-JP" sz="1050" dirty="0">
                <a:latin typeface="Meiryo UI" panose="020B0604030504040204" pitchFamily="50" charset="-128"/>
                <a:ea typeface="Meiryo UI" panose="020B0604030504040204" pitchFamily="50" charset="-128"/>
              </a:rPr>
              <a:t> interactions. </a:t>
            </a:r>
            <a:endParaRPr lang="en-US" altLang="ja-JP" sz="1050" dirty="0" smtClean="0">
              <a:latin typeface="Meiryo UI" panose="020B0604030504040204" pitchFamily="50" charset="-128"/>
              <a:ea typeface="Meiryo UI" panose="020B0604030504040204" pitchFamily="50" charset="-128"/>
            </a:endParaRPr>
          </a:p>
          <a:p>
            <a:endParaRPr lang="en-US" altLang="ja-JP" sz="1050" dirty="0" smtClean="0">
              <a:latin typeface="Meiryo UI" panose="020B0604030504040204" pitchFamily="50" charset="-128"/>
              <a:ea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rPr>
              <a:t>Glycans</a:t>
            </a:r>
            <a:r>
              <a:rPr lang="en-US" altLang="ja-JP" sz="1050" dirty="0" smtClean="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within the secretory pathway regulate protein quality control, turnover, and trafficking of molecules to organelles. </a:t>
            </a:r>
            <a:endParaRPr lang="en-US" altLang="ja-JP" sz="1050" dirty="0" smtClean="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rPr>
              <a:t>Nucleocytoplasmic</a:t>
            </a:r>
            <a:r>
              <a:rPr lang="en-US" altLang="ja-JP" sz="1050" dirty="0" smtClean="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O-linked N-</a:t>
            </a:r>
            <a:r>
              <a:rPr lang="en-US" altLang="ja-JP" sz="1050" dirty="0" err="1">
                <a:latin typeface="Meiryo UI" panose="020B0604030504040204" pitchFamily="50" charset="-128"/>
                <a:ea typeface="Meiryo UI" panose="020B0604030504040204" pitchFamily="50" charset="-128"/>
              </a:rPr>
              <a:t>acetylglucosamine</a:t>
            </a:r>
            <a:r>
              <a:rPr lang="en-US" altLang="ja-JP" sz="1050" dirty="0">
                <a:latin typeface="Meiryo UI" panose="020B0604030504040204" pitchFamily="50" charset="-128"/>
                <a:ea typeface="Meiryo UI" panose="020B0604030504040204" pitchFamily="50" charset="-128"/>
              </a:rPr>
              <a:t> (O-</a:t>
            </a:r>
            <a:r>
              <a:rPr lang="en-US" altLang="ja-JP" sz="1050" dirty="0" err="1">
                <a:latin typeface="Meiryo UI" panose="020B0604030504040204" pitchFamily="50" charset="-128"/>
                <a:ea typeface="Meiryo UI" panose="020B0604030504040204" pitchFamily="50" charset="-128"/>
              </a:rPr>
              <a:t>GlcNAc</a:t>
            </a:r>
            <a:r>
              <a:rPr lang="en-US" altLang="ja-JP" sz="1050" dirty="0">
                <a:latin typeface="Meiryo UI" panose="020B0604030504040204" pitchFamily="50" charset="-128"/>
                <a:ea typeface="Meiryo UI" panose="020B0604030504040204" pitchFamily="50" charset="-128"/>
              </a:rPr>
              <a:t>) has extensive crosstalk with phosphorylation to regulate signaling, cytoskeletal functions, and gene expression in response to nutrients and stress.</a:t>
            </a:r>
            <a:endParaRPr lang="ja-JP" altLang="en-US" sz="105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5633018" y="3674313"/>
            <a:ext cx="1177686" cy="253916"/>
          </a:xfrm>
          <a:prstGeom prst="rect">
            <a:avLst/>
          </a:prstGeom>
          <a:noFill/>
        </p:spPr>
        <p:txBody>
          <a:bodyPr wrap="square" rtlCol="0">
            <a:spAutoFit/>
          </a:bodyPr>
          <a:lstStyle/>
          <a:p>
            <a:pPr algn="ctr"/>
            <a:r>
              <a:rPr lang="ja-JP" altLang="en-US" sz="1000" dirty="0" smtClean="0">
                <a:latin typeface="Meiryo UI" panose="020B0604030504040204" pitchFamily="50" charset="-128"/>
                <a:ea typeface="Meiryo UI" panose="020B0604030504040204" pitchFamily="50" charset="-128"/>
              </a:rPr>
              <a:t>転写制御</a:t>
            </a:r>
            <a:endParaRPr kumimoji="1" lang="ja-JP" altLang="en-US" sz="10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7689376" y="458623"/>
            <a:ext cx="1491413"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リガンド受容体結合</a:t>
            </a:r>
            <a:endParaRPr lang="en-US" altLang="ja-JP" sz="1050" dirty="0" smtClean="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6356146" y="873478"/>
            <a:ext cx="1491413"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バクテリア感染</a:t>
            </a:r>
            <a:endParaRPr lang="en-US" altLang="ja-JP" sz="1050" dirty="0" smtClean="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4901239" y="2252292"/>
            <a:ext cx="1653798" cy="253916"/>
          </a:xfrm>
          <a:prstGeom prst="rect">
            <a:avLst/>
          </a:prstGeom>
          <a:noFill/>
        </p:spPr>
        <p:txBody>
          <a:bodyPr wrap="square" rtlCol="0">
            <a:spAutoFit/>
          </a:bodyPr>
          <a:lstStyle/>
          <a:p>
            <a:pPr algn="ctr"/>
            <a:r>
              <a:rPr lang="ja-JP" altLang="en-US" sz="1050" dirty="0" smtClean="0">
                <a:latin typeface="Meiryo UI" panose="020B0604030504040204" pitchFamily="50" charset="-128"/>
                <a:ea typeface="Meiryo UI" panose="020B0604030504040204" pitchFamily="50" charset="-128"/>
              </a:rPr>
              <a:t>細胞骨格タンパク質の制御</a:t>
            </a:r>
            <a:endParaRPr lang="en-US" altLang="ja-JP" sz="1050" dirty="0" smtClean="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3352800" y="862968"/>
            <a:ext cx="735724" cy="261610"/>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分化</a:t>
            </a:r>
            <a:endParaRPr kumimoji="1" lang="ja-JP" altLang="en-US" sz="1050"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63168" y="4213567"/>
            <a:ext cx="883923" cy="253916"/>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（癌）転移</a:t>
            </a:r>
            <a:endParaRPr kumimoji="1" lang="ja-JP" altLang="en-US" sz="105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5980124" y="4428463"/>
            <a:ext cx="420414" cy="261610"/>
          </a:xfrm>
          <a:prstGeom prst="rect">
            <a:avLst/>
          </a:prstGeom>
          <a:noFill/>
        </p:spPr>
        <p:txBody>
          <a:bodyPr wrap="square" rtlCol="0">
            <a:spAutoFit/>
          </a:bodyPr>
          <a:lstStyle/>
          <a:p>
            <a:pPr algn="ctr"/>
            <a:r>
              <a:rPr kumimoji="1" lang="ja-JP" altLang="en-US" sz="1050" dirty="0" smtClean="0">
                <a:latin typeface="Meiryo UI" panose="020B0604030504040204" pitchFamily="50" charset="-128"/>
                <a:ea typeface="Meiryo UI" panose="020B0604030504040204" pitchFamily="50" charset="-128"/>
              </a:rPr>
              <a:t>核</a:t>
            </a:r>
            <a:endParaRPr kumimoji="1" lang="ja-JP" altLang="en-US" sz="105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101769" y="5017806"/>
            <a:ext cx="1182677" cy="415498"/>
          </a:xfrm>
          <a:prstGeom prst="rect">
            <a:avLst/>
          </a:prstGeom>
          <a:noFill/>
        </p:spPr>
        <p:txBody>
          <a:bodyPr wrap="square" rtlCol="0">
            <a:spAutoFit/>
          </a:bodyPr>
          <a:lstStyle/>
          <a:p>
            <a:r>
              <a:rPr lang="ja-JP" altLang="en-US" sz="1050" dirty="0" smtClean="0">
                <a:latin typeface="Meiryo UI" panose="020B0604030504040204" pitchFamily="50" charset="-128"/>
                <a:ea typeface="Meiryo UI" panose="020B0604030504040204" pitchFamily="50" charset="-128"/>
              </a:rPr>
              <a:t>細胞増殖と</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細胞質分裂</a:t>
            </a:r>
            <a:endParaRPr kumimoji="1" lang="ja-JP" altLang="en-US" sz="1050"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6323680" y="2364604"/>
            <a:ext cx="1061544" cy="577081"/>
          </a:xfrm>
          <a:prstGeom prst="rect">
            <a:avLst/>
          </a:prstGeom>
          <a:noFill/>
        </p:spPr>
        <p:txBody>
          <a:bodyPr wrap="square" rtlCol="0">
            <a:spAutoFit/>
          </a:bodyPr>
          <a:lstStyle/>
          <a:p>
            <a:pPr algn="ctr"/>
            <a:r>
              <a:rPr lang="en-US" altLang="ja-JP" sz="1050" dirty="0" smtClean="0">
                <a:latin typeface="Meiryo UI" panose="020B0604030504040204" pitchFamily="50" charset="-128"/>
                <a:ea typeface="Meiryo UI" panose="020B0604030504040204" pitchFamily="50" charset="-128"/>
              </a:rPr>
              <a:t>O-</a:t>
            </a:r>
            <a:r>
              <a:rPr lang="en-US" altLang="ja-JP" sz="1050" dirty="0" err="1" smtClean="0">
                <a:latin typeface="Meiryo UI" panose="020B0604030504040204" pitchFamily="50" charset="-128"/>
                <a:ea typeface="Meiryo UI" panose="020B0604030504040204" pitchFamily="50" charset="-128"/>
              </a:rPr>
              <a:t>GlcNAc</a:t>
            </a:r>
            <a:r>
              <a:rPr lang="ja-JP" altLang="en-US" sz="1050" dirty="0" smtClean="0">
                <a:latin typeface="Meiryo UI" panose="020B0604030504040204" pitchFamily="50" charset="-128"/>
                <a:ea typeface="Meiryo UI" panose="020B0604030504040204" pitchFamily="50" charset="-128"/>
              </a:rPr>
              <a:t>と</a:t>
            </a:r>
            <a:endParaRPr lang="en-US" altLang="ja-JP" sz="1050" dirty="0" smtClean="0">
              <a:latin typeface="Meiryo UI" panose="020B0604030504040204" pitchFamily="50" charset="-128"/>
              <a:ea typeface="Meiryo UI" panose="020B0604030504040204" pitchFamily="50" charset="-128"/>
            </a:endParaRPr>
          </a:p>
          <a:p>
            <a:pPr algn="ctr"/>
            <a:r>
              <a:rPr lang="en-US" altLang="ja-JP" sz="1050" dirty="0" smtClean="0">
                <a:latin typeface="Meiryo UI" panose="020B0604030504040204" pitchFamily="50" charset="-128"/>
                <a:ea typeface="Meiryo UI" panose="020B0604030504040204" pitchFamily="50" charset="-128"/>
              </a:rPr>
              <a:t>O-</a:t>
            </a:r>
            <a:r>
              <a:rPr lang="ja-JP" altLang="en-US" sz="1050" dirty="0" smtClean="0">
                <a:latin typeface="Meiryo UI" panose="020B0604030504040204" pitchFamily="50" charset="-128"/>
                <a:ea typeface="Meiryo UI" panose="020B0604030504040204" pitchFamily="50" charset="-128"/>
              </a:rPr>
              <a:t>リン酸の</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相互干渉</a:t>
            </a:r>
            <a:endParaRPr lang="en-US" altLang="ja-JP" sz="1050" dirty="0" smtClean="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5244402" y="3335759"/>
            <a:ext cx="1345323" cy="253916"/>
          </a:xfrm>
          <a:prstGeom prst="rect">
            <a:avLst/>
          </a:prstGeom>
          <a:noFill/>
        </p:spPr>
        <p:txBody>
          <a:bodyPr wrap="square" rtlCol="0">
            <a:spAutoFit/>
          </a:bodyPr>
          <a:lstStyle/>
          <a:p>
            <a:pPr algn="ctr"/>
            <a:r>
              <a:rPr kumimoji="1" lang="ja-JP" altLang="en-US" sz="1000" dirty="0" smtClean="0">
                <a:latin typeface="Meiryo UI" panose="020B0604030504040204" pitchFamily="50" charset="-128"/>
                <a:ea typeface="Meiryo UI" panose="020B0604030504040204" pitchFamily="50" charset="-128"/>
              </a:rPr>
              <a:t>（細胞内）局在</a:t>
            </a:r>
            <a:endParaRPr kumimoji="1" lang="ja-JP" altLang="en-US" sz="1000"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8367288" y="5733334"/>
            <a:ext cx="1061544" cy="253916"/>
          </a:xfrm>
          <a:prstGeom prst="rect">
            <a:avLst/>
          </a:prstGeom>
          <a:noFill/>
        </p:spPr>
        <p:txBody>
          <a:bodyPr wrap="square" rtlCol="0">
            <a:spAutoFit/>
          </a:bodyPr>
          <a:lstStyle/>
          <a:p>
            <a:pPr algn="ctr"/>
            <a:r>
              <a:rPr lang="en-US" altLang="ja-JP" sz="1050" dirty="0" smtClean="0">
                <a:latin typeface="Meiryo UI" panose="020B0604030504040204" pitchFamily="50" charset="-128"/>
                <a:ea typeface="Meiryo UI" panose="020B0604030504040204" pitchFamily="50" charset="-128"/>
              </a:rPr>
              <a:t>O-</a:t>
            </a:r>
            <a:r>
              <a:rPr lang="ja-JP" altLang="en-US" sz="1050" dirty="0" smtClean="0">
                <a:latin typeface="Meiryo UI" panose="020B0604030504040204" pitchFamily="50" charset="-128"/>
                <a:ea typeface="Meiryo UI" panose="020B0604030504040204" pitchFamily="50" charset="-128"/>
              </a:rPr>
              <a:t>リン酸化</a:t>
            </a:r>
            <a:endParaRPr lang="en-US" altLang="ja-JP" sz="1050" dirty="0" smtClean="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8293718" y="5896114"/>
            <a:ext cx="1061544" cy="253916"/>
          </a:xfrm>
          <a:prstGeom prst="rect">
            <a:avLst/>
          </a:prstGeom>
          <a:noFill/>
        </p:spPr>
        <p:txBody>
          <a:bodyPr wrap="square" rtlCol="0">
            <a:spAutoFit/>
          </a:bodyPr>
          <a:lstStyle/>
          <a:p>
            <a:pPr algn="ctr"/>
            <a:r>
              <a:rPr lang="en-US" altLang="ja-JP" sz="1050" dirty="0" smtClean="0">
                <a:latin typeface="Meiryo UI" panose="020B0604030504040204" pitchFamily="50" charset="-128"/>
                <a:ea typeface="Meiryo UI" panose="020B0604030504040204" pitchFamily="50" charset="-128"/>
              </a:rPr>
              <a:t>O-</a:t>
            </a:r>
            <a:r>
              <a:rPr lang="en-US" altLang="ja-JP" sz="1050" dirty="0" err="1" smtClean="0">
                <a:latin typeface="Meiryo UI" panose="020B0604030504040204" pitchFamily="50" charset="-128"/>
                <a:ea typeface="Meiryo UI" panose="020B0604030504040204" pitchFamily="50" charset="-128"/>
              </a:rPr>
              <a:t>GlcNAc</a:t>
            </a:r>
            <a:r>
              <a:rPr lang="ja-JP" altLang="en-US" sz="1050" dirty="0" smtClean="0">
                <a:latin typeface="Meiryo UI" panose="020B0604030504040204" pitchFamily="50" charset="-128"/>
                <a:ea typeface="Meiryo UI" panose="020B0604030504040204" pitchFamily="50" charset="-128"/>
              </a:rPr>
              <a:t>化</a:t>
            </a:r>
            <a:endParaRPr lang="en-US" altLang="ja-JP" sz="105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6421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98505" y="812800"/>
            <a:ext cx="2994990" cy="584775"/>
          </a:xfrm>
          <a:prstGeom prst="rect">
            <a:avLst/>
          </a:prstGeom>
          <a:noFill/>
        </p:spPr>
        <p:txBody>
          <a:bodyPr wrap="square" rtlCol="0">
            <a:spAutoFit/>
          </a:bodyPr>
          <a:lstStyle/>
          <a:p>
            <a:pPr algn="ctr"/>
            <a:r>
              <a:rPr lang="ja-JP" altLang="en-US" sz="3200" b="1" dirty="0">
                <a:latin typeface="Meiryo UI" panose="020B0604030504040204" pitchFamily="50" charset="-128"/>
                <a:ea typeface="Meiryo UI" panose="020B0604030504040204" pitchFamily="50" charset="-128"/>
              </a:rPr>
              <a:t>目次</a:t>
            </a:r>
            <a:endParaRPr kumimoji="1" lang="ja-JP" altLang="en-US" sz="3200" b="1"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95909" y="1732153"/>
            <a:ext cx="6847992" cy="3170099"/>
          </a:xfrm>
          <a:prstGeom prst="rect">
            <a:avLst/>
          </a:prstGeom>
          <a:noFill/>
        </p:spPr>
        <p:txBody>
          <a:bodyPr wrap="square" rtlCol="0">
            <a:spAutoFit/>
          </a:bodyPr>
          <a:lstStyle/>
          <a:p>
            <a:r>
              <a:rPr lang="ja-JP" altLang="en-US" sz="3200" b="1" dirty="0" smtClean="0">
                <a:latin typeface="Meiryo UI" panose="020B0604030504040204" pitchFamily="50" charset="-128"/>
                <a:ea typeface="Meiryo UI" panose="020B0604030504040204" pitchFamily="50" charset="-128"/>
              </a:rPr>
              <a:t>０．はじめに</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kumimoji="1" lang="en-US" altLang="ja-JP" sz="3200" b="1" dirty="0" smtClean="0">
                <a:latin typeface="Meiryo UI" panose="020B0604030504040204" pitchFamily="50" charset="-128"/>
                <a:ea typeface="Meiryo UI" panose="020B0604030504040204" pitchFamily="50" charset="-128"/>
              </a:rPr>
              <a:t>1</a:t>
            </a:r>
            <a:r>
              <a:rPr kumimoji="1" lang="ja-JP" altLang="en-US" sz="3200" b="1" dirty="0" err="1" smtClean="0">
                <a:latin typeface="Meiryo UI" panose="020B0604030504040204" pitchFamily="50" charset="-128"/>
                <a:ea typeface="Meiryo UI" panose="020B0604030504040204" pitchFamily="50" charset="-128"/>
              </a:rPr>
              <a:t>．</a:t>
            </a:r>
            <a:r>
              <a:rPr kumimoji="1" lang="ja-JP" altLang="en-US" sz="3200" b="1" dirty="0" smtClean="0">
                <a:solidFill>
                  <a:srgbClr val="C00000"/>
                </a:solidFill>
                <a:latin typeface="Meiryo UI" panose="020B0604030504040204" pitchFamily="50" charset="-128"/>
                <a:ea typeface="Meiryo UI" panose="020B0604030504040204" pitchFamily="50" charset="-128"/>
              </a:rPr>
              <a:t>糖鎖とは</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00" b="1" dirty="0" smtClean="0">
              <a:latin typeface="Meiryo UI" panose="020B0604030504040204" pitchFamily="50" charset="-128"/>
              <a:ea typeface="Meiryo UI" panose="020B0604030504040204" pitchFamily="50" charset="-128"/>
            </a:endParaRPr>
          </a:p>
          <a:p>
            <a:r>
              <a:rPr lang="en-US" altLang="ja-JP" sz="3200" b="1" dirty="0" smtClean="0">
                <a:latin typeface="Meiryo UI" panose="020B0604030504040204" pitchFamily="50" charset="-128"/>
                <a:ea typeface="Meiryo UI" panose="020B0604030504040204" pitchFamily="50" charset="-128"/>
              </a:rPr>
              <a:t>2</a:t>
            </a:r>
            <a:r>
              <a:rPr lang="ja-JP" altLang="en-US" sz="3200" b="1" dirty="0" err="1" smtClean="0">
                <a:latin typeface="Meiryo UI" panose="020B0604030504040204" pitchFamily="50" charset="-128"/>
                <a:ea typeface="Meiryo UI" panose="020B0604030504040204" pitchFamily="50" charset="-128"/>
              </a:rPr>
              <a:t>．</a:t>
            </a:r>
            <a:r>
              <a:rPr lang="ja-JP" altLang="en-US" sz="3200" b="1" dirty="0" smtClean="0">
                <a:solidFill>
                  <a:srgbClr val="C00000"/>
                </a:solidFill>
                <a:latin typeface="Meiryo UI" panose="020B0604030504040204" pitchFamily="50" charset="-128"/>
                <a:ea typeface="Meiryo UI" panose="020B0604030504040204" pitchFamily="50" charset="-128"/>
              </a:rPr>
              <a:t>糖鎖テクノロジー俯瞰</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lang="en-US" altLang="ja-JP" sz="3200" b="1" dirty="0">
                <a:latin typeface="Meiryo UI" panose="020B0604030504040204" pitchFamily="50" charset="-128"/>
                <a:ea typeface="Meiryo UI" panose="020B0604030504040204" pitchFamily="50" charset="-128"/>
              </a:rPr>
              <a:t>3</a:t>
            </a:r>
            <a:r>
              <a:rPr kumimoji="1" lang="ja-JP" altLang="en-US" sz="3200" b="1" dirty="0" err="1" smtClean="0">
                <a:latin typeface="Meiryo UI" panose="020B0604030504040204" pitchFamily="50" charset="-128"/>
                <a:ea typeface="Meiryo UI" panose="020B0604030504040204" pitchFamily="50" charset="-128"/>
              </a:rPr>
              <a:t>．</a:t>
            </a:r>
            <a:r>
              <a:rPr kumimoji="1" lang="ja-JP" altLang="en-US" sz="3200" b="1" dirty="0" smtClean="0">
                <a:solidFill>
                  <a:srgbClr val="C00000"/>
                </a:solidFill>
                <a:latin typeface="Meiryo UI" panose="020B0604030504040204" pitchFamily="50" charset="-128"/>
                <a:ea typeface="Meiryo UI" panose="020B0604030504040204" pitchFamily="50" charset="-128"/>
              </a:rPr>
              <a:t>糖鎖テクノロジー</a:t>
            </a:r>
            <a:r>
              <a:rPr kumimoji="1" lang="ja-JP" altLang="en-US" sz="3200" b="1" dirty="0" smtClean="0">
                <a:latin typeface="Meiryo UI" panose="020B0604030504040204" pitchFamily="50" charset="-128"/>
                <a:ea typeface="Meiryo UI" panose="020B0604030504040204" pitchFamily="50" charset="-128"/>
              </a:rPr>
              <a:t>の適用分野</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00" b="1" dirty="0" smtClean="0">
              <a:latin typeface="Meiryo UI" panose="020B0604030504040204" pitchFamily="50" charset="-128"/>
              <a:ea typeface="Meiryo UI" panose="020B0604030504040204" pitchFamily="50" charset="-128"/>
            </a:endParaRPr>
          </a:p>
          <a:p>
            <a:r>
              <a:rPr lang="en-US" altLang="ja-JP" sz="3200" b="1" dirty="0">
                <a:latin typeface="Meiryo UI" panose="020B0604030504040204" pitchFamily="50" charset="-128"/>
                <a:ea typeface="Meiryo UI" panose="020B0604030504040204" pitchFamily="50" charset="-128"/>
              </a:rPr>
              <a:t>4</a:t>
            </a:r>
            <a:r>
              <a:rPr lang="ja-JP" altLang="en-US" sz="3200" b="1" dirty="0" err="1" smtClean="0">
                <a:latin typeface="Meiryo UI" panose="020B0604030504040204" pitchFamily="50" charset="-128"/>
                <a:ea typeface="Meiryo UI" panose="020B0604030504040204" pitchFamily="50" charset="-128"/>
              </a:rPr>
              <a:t>．</a:t>
            </a:r>
            <a:r>
              <a:rPr lang="ja-JP" altLang="en-US" sz="3200" b="1" dirty="0" smtClean="0">
                <a:solidFill>
                  <a:srgbClr val="C00000"/>
                </a:solidFill>
                <a:latin typeface="Meiryo UI" panose="020B0604030504040204" pitchFamily="50" charset="-128"/>
                <a:ea typeface="Meiryo UI" panose="020B0604030504040204" pitchFamily="50" charset="-128"/>
              </a:rPr>
              <a:t>糖鎖</a:t>
            </a:r>
            <a:r>
              <a:rPr lang="ja-JP" altLang="en-US" sz="3200" b="1" dirty="0" smtClean="0">
                <a:latin typeface="Meiryo UI" panose="020B0604030504040204" pitchFamily="50" charset="-128"/>
                <a:ea typeface="Meiryo UI" panose="020B0604030504040204" pitchFamily="50" charset="-128"/>
              </a:rPr>
              <a:t>研究の動向</a:t>
            </a:r>
            <a:endParaRPr kumimoji="1" lang="ja-JP" altLang="en-US" sz="3200" b="1"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699555" y="1732153"/>
            <a:ext cx="6847992" cy="3177793"/>
          </a:xfrm>
          <a:prstGeom prst="rect">
            <a:avLst/>
          </a:prstGeom>
          <a:noFill/>
        </p:spPr>
        <p:txBody>
          <a:bodyPr wrap="square" rtlCol="0">
            <a:spAutoFit/>
          </a:bodyPr>
          <a:lstStyle/>
          <a:p>
            <a:r>
              <a:rPr lang="ja-JP" altLang="en-US" sz="3200" b="1" dirty="0" smtClean="0">
                <a:latin typeface="Meiryo UI" panose="020B0604030504040204" pitchFamily="50" charset="-128"/>
                <a:ea typeface="Meiryo UI" panose="020B0604030504040204" pitchFamily="50" charset="-128"/>
              </a:rPr>
              <a:t>・・・・・・・・・・・・・・・・・・・・・・・・・・・・</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kumimoji="1" lang="ja-JP" altLang="en-US" sz="3200" b="1" dirty="0" smtClean="0">
                <a:latin typeface="Meiryo UI" panose="020B0604030504040204" pitchFamily="50" charset="-128"/>
                <a:ea typeface="Meiryo UI" panose="020B0604030504040204" pitchFamily="50" charset="-128"/>
              </a:rPr>
              <a:t>　　　　　　・・・・・・・・・・・・・・・・・・・・・・・</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50" b="1" dirty="0" smtClean="0">
              <a:latin typeface="Meiryo UI" panose="020B0604030504040204" pitchFamily="50" charset="-128"/>
              <a:ea typeface="Meiryo UI" panose="020B0604030504040204" pitchFamily="50" charset="-128"/>
            </a:endParaRPr>
          </a:p>
          <a:p>
            <a:pPr algn="ctr"/>
            <a:r>
              <a:rPr lang="ja-JP" altLang="en-US" sz="3200" b="1" dirty="0">
                <a:latin typeface="Meiryo UI" panose="020B0604030504040204" pitchFamily="50" charset="-128"/>
                <a:ea typeface="Meiryo UI" panose="020B0604030504040204" pitchFamily="50" charset="-128"/>
              </a:rPr>
              <a:t>　</a:t>
            </a:r>
            <a:r>
              <a:rPr lang="ja-JP" altLang="en-US" sz="3200" b="1" dirty="0" smtClean="0">
                <a:latin typeface="Meiryo UI" panose="020B0604030504040204" pitchFamily="50" charset="-128"/>
                <a:ea typeface="Meiryo UI" panose="020B0604030504040204" pitchFamily="50" charset="-128"/>
              </a:rPr>
              <a:t>　　　　・・・・・・・・・・・・・・・・・・</a:t>
            </a:r>
            <a:endParaRPr kumimoji="1" lang="en-US" altLang="ja-JP" sz="3200" b="1" dirty="0" smtClean="0">
              <a:latin typeface="Meiryo UI" panose="020B0604030504040204" pitchFamily="50" charset="-128"/>
              <a:ea typeface="Meiryo UI" panose="020B0604030504040204" pitchFamily="50" charset="-128"/>
            </a:endParaRPr>
          </a:p>
          <a:p>
            <a:r>
              <a:rPr lang="ja-JP" altLang="en-US" sz="1000" b="1" dirty="0">
                <a:solidFill>
                  <a:srgbClr val="C00000"/>
                </a:solidFill>
                <a:latin typeface="Meiryo UI" panose="020B0604030504040204" pitchFamily="50" charset="-128"/>
                <a:ea typeface="Meiryo UI" panose="020B0604030504040204" pitchFamily="50" charset="-128"/>
              </a:rPr>
              <a:t>　</a:t>
            </a:r>
            <a:r>
              <a:rPr lang="ja-JP" altLang="en-US" sz="1000" b="1" dirty="0" smtClean="0">
                <a:solidFill>
                  <a:srgbClr val="C00000"/>
                </a:solidFill>
                <a:latin typeface="Meiryo UI" panose="020B0604030504040204" pitchFamily="50" charset="-128"/>
                <a:ea typeface="Meiryo UI" panose="020B0604030504040204" pitchFamily="50" charset="-128"/>
              </a:rPr>
              <a:t>・</a:t>
            </a:r>
            <a:endParaRPr kumimoji="1" lang="en-US" altLang="ja-JP" sz="100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kumimoji="1" lang="ja-JP" altLang="en-US" sz="3200" b="1" dirty="0" smtClean="0">
                <a:latin typeface="Meiryo UI" panose="020B0604030504040204" pitchFamily="50" charset="-128"/>
                <a:ea typeface="Meiryo UI" panose="020B0604030504040204" pitchFamily="50" charset="-128"/>
              </a:rPr>
              <a:t>　　　　　　　　　　・・・・・</a:t>
            </a:r>
            <a:r>
              <a:rPr lang="ja-JP" altLang="en-US"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　</a:t>
            </a:r>
            <a:endParaRPr kumimoji="1" lang="ja-JP" altLang="en-US" sz="32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9740899" y="1732153"/>
            <a:ext cx="1130301" cy="3177793"/>
          </a:xfrm>
          <a:prstGeom prst="rect">
            <a:avLst/>
          </a:prstGeom>
          <a:noFill/>
        </p:spPr>
        <p:txBody>
          <a:bodyPr wrap="square" rtlCol="0">
            <a:spAutoFit/>
          </a:bodyPr>
          <a:lstStyle/>
          <a:p>
            <a:r>
              <a:rPr lang="en-US" altLang="ja-JP" sz="3200" b="1" dirty="0" smtClean="0">
                <a:latin typeface="Meiryo UI" panose="020B0604030504040204" pitchFamily="50" charset="-128"/>
                <a:ea typeface="Meiryo UI" panose="020B0604030504040204" pitchFamily="50" charset="-128"/>
              </a:rPr>
              <a:t>  </a:t>
            </a:r>
            <a:r>
              <a:rPr lang="ja-JP" altLang="en-US" sz="3200" b="1" dirty="0" err="1" smtClean="0">
                <a:latin typeface="Meiryo UI" panose="020B0604030504040204" pitchFamily="50" charset="-128"/>
                <a:ea typeface="Meiryo UI" panose="020B0604030504040204" pitchFamily="50" charset="-128"/>
              </a:rPr>
              <a:t>ｘ</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lang="en-US" altLang="ja-JP" sz="3200" b="1" dirty="0" smtClean="0">
                <a:latin typeface="Meiryo UI" panose="020B0604030504040204" pitchFamily="50" charset="-128"/>
                <a:ea typeface="Meiryo UI" panose="020B0604030504040204" pitchFamily="50" charset="-128"/>
              </a:rPr>
              <a:t>  </a:t>
            </a:r>
            <a:r>
              <a:rPr lang="ja-JP" altLang="en-US" sz="3200" b="1" dirty="0" err="1" smtClean="0">
                <a:latin typeface="Meiryo UI" panose="020B0604030504040204" pitchFamily="50" charset="-128"/>
                <a:ea typeface="Meiryo UI" panose="020B0604030504040204" pitchFamily="50" charset="-128"/>
              </a:rPr>
              <a:t>ｘ</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5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Ｘ</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100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Ｘ</a:t>
            </a:r>
            <a:endParaRPr lang="en-US" altLang="ja-JP" sz="3200" b="1" dirty="0" smtClean="0">
              <a:latin typeface="Meiryo UI" panose="020B0604030504040204" pitchFamily="50" charset="-128"/>
              <a:ea typeface="Meiryo UI" panose="020B0604030504040204" pitchFamily="50" charset="-128"/>
            </a:endParaRPr>
          </a:p>
          <a:p>
            <a:endParaRPr lang="en-US" altLang="ja-JP" sz="1000" b="1" dirty="0" smtClean="0">
              <a:latin typeface="Meiryo UI" panose="020B0604030504040204" pitchFamily="50" charset="-128"/>
              <a:ea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rPr>
              <a:t>　Ｘ</a:t>
            </a:r>
            <a:endParaRPr kumimoji="1" lang="ja-JP" altLang="en-US" sz="3200" b="1"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11658600" y="6506746"/>
            <a:ext cx="533400" cy="338554"/>
          </a:xfrm>
          <a:prstGeom prst="rect">
            <a:avLst/>
          </a:prstGeom>
          <a:noFill/>
        </p:spPr>
        <p:txBody>
          <a:bodyPr wrap="square" rtlCol="0">
            <a:spAutoFit/>
          </a:bodyPr>
          <a:lstStyle/>
          <a:p>
            <a:pPr algn="ctr"/>
            <a:r>
              <a:rPr kumimoji="1" lang="en-US" altLang="ja-JP" sz="1600" b="1" dirty="0" smtClean="0">
                <a:latin typeface="游ゴシック Light" panose="020B0300000000000000" pitchFamily="50" charset="-128"/>
                <a:ea typeface="游ゴシック Light" panose="020B0300000000000000" pitchFamily="50" charset="-128"/>
              </a:rPr>
              <a:t>2</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1721249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667564" y="76998"/>
            <a:ext cx="2856872" cy="338554"/>
          </a:xfrm>
          <a:prstGeom prst="rect">
            <a:avLst/>
          </a:prstGeom>
        </p:spPr>
        <p:txBody>
          <a:bodyPr wrap="none">
            <a:spAutoFit/>
          </a:bodyPr>
          <a:lstStyle/>
          <a:p>
            <a:r>
              <a:rPr lang="en-US" altLang="ja-JP" sz="1600" dirty="0" err="1">
                <a:latin typeface="游ゴシック" panose="020B0400000000000000" pitchFamily="50" charset="-128"/>
                <a:ea typeface="游ゴシック" panose="020B0400000000000000" pitchFamily="50" charset="-128"/>
              </a:rPr>
              <a:t>Glycomics</a:t>
            </a:r>
            <a:r>
              <a:rPr lang="en-US" altLang="ja-JP" sz="1600" dirty="0">
                <a:latin typeface="游ゴシック" panose="020B0400000000000000" pitchFamily="50" charset="-128"/>
                <a:ea typeface="游ゴシック" panose="020B0400000000000000" pitchFamily="50" charset="-128"/>
              </a:rPr>
              <a:t> Hits the Big Time</a:t>
            </a:r>
            <a:endParaRPr lang="ja-JP" altLang="en-US" sz="1600" dirty="0">
              <a:latin typeface="游ゴシック" panose="020B0400000000000000" pitchFamily="50" charset="-128"/>
              <a:ea typeface="游ゴシック" panose="020B0400000000000000" pitchFamily="50" charset="-128"/>
            </a:endParaRPr>
          </a:p>
        </p:txBody>
      </p:sp>
      <p:sp>
        <p:nvSpPr>
          <p:cNvPr id="6" name="正方形/長方形 5"/>
          <p:cNvSpPr/>
          <p:nvPr/>
        </p:nvSpPr>
        <p:spPr>
          <a:xfrm>
            <a:off x="1576550" y="6581001"/>
            <a:ext cx="9038897" cy="276999"/>
          </a:xfrm>
          <a:prstGeom prst="rect">
            <a:avLst/>
          </a:prstGeom>
        </p:spPr>
        <p:txBody>
          <a:bodyPr wrap="square">
            <a:spAutoFit/>
          </a:bodyPr>
          <a:lstStyle/>
          <a:p>
            <a:pPr algn="ctr"/>
            <a:r>
              <a:rPr lang="en-US" altLang="ja-JP" sz="1200" dirty="0">
                <a:latin typeface="Meiryo UI" panose="020B0604030504040204" pitchFamily="50" charset="-128"/>
                <a:ea typeface="Meiryo UI" panose="020B0604030504040204" pitchFamily="50" charset="-128"/>
              </a:rPr>
              <a:t>http://apps.thermoscientific.com/media/cmd/LSMS/Glycomics/assets/CMD_GlycomicsHitsBigTime.pdf</a:t>
            </a:r>
            <a:endParaRPr lang="ja-JP" altLang="en-US" sz="1200" dirty="0">
              <a:latin typeface="Meiryo UI" panose="020B0604030504040204" pitchFamily="50" charset="-128"/>
              <a:ea typeface="Meiryo UI" panose="020B0604030504040204" pitchFamily="50" charset="-128"/>
            </a:endParaRPr>
          </a:p>
        </p:txBody>
      </p:sp>
      <p:sp>
        <p:nvSpPr>
          <p:cNvPr id="3" name="角丸四角形 2"/>
          <p:cNvSpPr/>
          <p:nvPr/>
        </p:nvSpPr>
        <p:spPr>
          <a:xfrm>
            <a:off x="3132083" y="1397876"/>
            <a:ext cx="1986455" cy="472965"/>
          </a:xfrm>
          <a:prstGeom prst="roundRect">
            <a:avLst>
              <a:gd name="adj" fmla="val 38889"/>
            </a:avLst>
          </a:prstGeom>
          <a:solidFill>
            <a:schemeClr val="accent2">
              <a:lumMod val="60000"/>
              <a:lumOff val="40000"/>
            </a:schemeClr>
          </a:solidFill>
          <a:ln>
            <a:solidFill>
              <a:srgbClr val="FFFF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rgbClr val="C00000"/>
                </a:solidFill>
              </a:rPr>
              <a:t>Genomics</a:t>
            </a:r>
            <a:endParaRPr kumimoji="1" lang="ja-JP" altLang="en-US" sz="2400" b="1" dirty="0">
              <a:solidFill>
                <a:srgbClr val="C00000"/>
              </a:solidFill>
            </a:endParaRPr>
          </a:p>
        </p:txBody>
      </p:sp>
      <p:sp>
        <p:nvSpPr>
          <p:cNvPr id="22" name="角丸四角形 21"/>
          <p:cNvSpPr/>
          <p:nvPr/>
        </p:nvSpPr>
        <p:spPr>
          <a:xfrm>
            <a:off x="7083973" y="1397876"/>
            <a:ext cx="1986455" cy="472965"/>
          </a:xfrm>
          <a:prstGeom prst="roundRect">
            <a:avLst>
              <a:gd name="adj" fmla="val 38889"/>
            </a:avLst>
          </a:prstGeom>
          <a:solidFill>
            <a:schemeClr val="accent1">
              <a:lumMod val="60000"/>
              <a:lumOff val="40000"/>
            </a:schemeClr>
          </a:solidFill>
          <a:ln>
            <a:solidFill>
              <a:schemeClr val="accent4">
                <a:lumMod val="5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rgbClr val="002060"/>
                </a:solidFill>
              </a:rPr>
              <a:t>Proteomics</a:t>
            </a:r>
            <a:endParaRPr kumimoji="1" lang="ja-JP" altLang="en-US" sz="2400" b="1" dirty="0">
              <a:solidFill>
                <a:srgbClr val="002060"/>
              </a:solidFill>
            </a:endParaRPr>
          </a:p>
        </p:txBody>
      </p:sp>
      <p:sp>
        <p:nvSpPr>
          <p:cNvPr id="23" name="角丸四角形 22"/>
          <p:cNvSpPr/>
          <p:nvPr/>
        </p:nvSpPr>
        <p:spPr>
          <a:xfrm>
            <a:off x="3132083" y="2380200"/>
            <a:ext cx="1986455" cy="472965"/>
          </a:xfrm>
          <a:prstGeom prst="roundRect">
            <a:avLst>
              <a:gd name="adj" fmla="val 38889"/>
            </a:avLst>
          </a:prstGeom>
          <a:solidFill>
            <a:schemeClr val="accent4">
              <a:lumMod val="75000"/>
            </a:schemeClr>
          </a:solidFill>
          <a:ln>
            <a:solidFill>
              <a:srgbClr val="0070C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Metabolomicscs</a:t>
            </a:r>
            <a:endParaRPr kumimoji="1" lang="ja-JP" altLang="en-US" b="1" dirty="0">
              <a:solidFill>
                <a:schemeClr val="tx1"/>
              </a:solidFill>
            </a:endParaRPr>
          </a:p>
        </p:txBody>
      </p:sp>
      <p:sp>
        <p:nvSpPr>
          <p:cNvPr id="24" name="角丸四角形 23"/>
          <p:cNvSpPr/>
          <p:nvPr/>
        </p:nvSpPr>
        <p:spPr>
          <a:xfrm>
            <a:off x="7083972" y="2380199"/>
            <a:ext cx="1986455" cy="472965"/>
          </a:xfrm>
          <a:prstGeom prst="roundRect">
            <a:avLst>
              <a:gd name="adj" fmla="val 38889"/>
            </a:avLst>
          </a:prstGeom>
          <a:solidFill>
            <a:srgbClr val="7030A0"/>
          </a:solidFill>
          <a:ln>
            <a:solidFill>
              <a:srgbClr val="FFC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smtClean="0">
                <a:solidFill>
                  <a:schemeClr val="bg1"/>
                </a:solidFill>
              </a:rPr>
              <a:t>Lipidomics</a:t>
            </a:r>
            <a:endParaRPr kumimoji="1" lang="ja-JP" altLang="en-US" sz="2400" b="1" dirty="0">
              <a:solidFill>
                <a:schemeClr val="bg1"/>
              </a:solidFill>
            </a:endParaRPr>
          </a:p>
        </p:txBody>
      </p:sp>
      <p:sp>
        <p:nvSpPr>
          <p:cNvPr id="25" name="テキスト ボックス 24"/>
          <p:cNvSpPr txBox="1"/>
          <p:nvPr/>
        </p:nvSpPr>
        <p:spPr>
          <a:xfrm>
            <a:off x="9506606" y="1172693"/>
            <a:ext cx="1681655" cy="923330"/>
          </a:xfrm>
          <a:prstGeom prst="rect">
            <a:avLst/>
          </a:prstGeom>
          <a:noFill/>
        </p:spPr>
        <p:txBody>
          <a:bodyPr wrap="square" rtlCol="0">
            <a:spAutoFit/>
          </a:bodyPr>
          <a:lstStyle/>
          <a:p>
            <a:r>
              <a:rPr kumimoji="1" lang="en-US" altLang="ja-JP" dirty="0" smtClean="0"/>
              <a:t>Glycoprotein</a:t>
            </a:r>
          </a:p>
          <a:p>
            <a:r>
              <a:rPr lang="en-US" altLang="ja-JP" dirty="0" smtClean="0"/>
              <a:t>Peptidoglycans</a:t>
            </a:r>
          </a:p>
          <a:p>
            <a:r>
              <a:rPr kumimoji="1" lang="en-US" altLang="ja-JP" dirty="0" err="1" smtClean="0"/>
              <a:t>Proteoglcans</a:t>
            </a:r>
            <a:endParaRPr kumimoji="1" lang="ja-JP" altLang="en-US" dirty="0"/>
          </a:p>
        </p:txBody>
      </p:sp>
      <p:sp>
        <p:nvSpPr>
          <p:cNvPr id="26" name="テキスト ボックス 25"/>
          <p:cNvSpPr txBox="1"/>
          <p:nvPr/>
        </p:nvSpPr>
        <p:spPr>
          <a:xfrm>
            <a:off x="9506606" y="2155016"/>
            <a:ext cx="2217682" cy="923330"/>
          </a:xfrm>
          <a:prstGeom prst="rect">
            <a:avLst/>
          </a:prstGeom>
          <a:noFill/>
        </p:spPr>
        <p:txBody>
          <a:bodyPr wrap="square" rtlCol="0">
            <a:spAutoFit/>
          </a:bodyPr>
          <a:lstStyle/>
          <a:p>
            <a:r>
              <a:rPr kumimoji="1" lang="en-US" altLang="ja-JP" dirty="0" err="1" smtClean="0"/>
              <a:t>Lipopolysaccharies</a:t>
            </a:r>
            <a:endParaRPr kumimoji="1" lang="en-US" altLang="ja-JP" dirty="0" smtClean="0"/>
          </a:p>
          <a:p>
            <a:r>
              <a:rPr lang="en-US" altLang="ja-JP" dirty="0" smtClean="0"/>
              <a:t>GPI</a:t>
            </a:r>
            <a:r>
              <a:rPr lang="ja-JP" altLang="en-US" dirty="0"/>
              <a:t> </a:t>
            </a:r>
            <a:r>
              <a:rPr lang="en-US" altLang="ja-JP" dirty="0" smtClean="0"/>
              <a:t>anchors</a:t>
            </a:r>
          </a:p>
          <a:p>
            <a:r>
              <a:rPr kumimoji="1" lang="en-US" altLang="ja-JP" dirty="0" smtClean="0"/>
              <a:t>Glycolipids</a:t>
            </a:r>
            <a:endParaRPr kumimoji="1" lang="ja-JP" altLang="en-US" dirty="0"/>
          </a:p>
        </p:txBody>
      </p:sp>
      <p:sp>
        <p:nvSpPr>
          <p:cNvPr id="27" name="テキスト ボックス 26"/>
          <p:cNvSpPr txBox="1"/>
          <p:nvPr/>
        </p:nvSpPr>
        <p:spPr>
          <a:xfrm>
            <a:off x="231227" y="1151673"/>
            <a:ext cx="2406869" cy="923330"/>
          </a:xfrm>
          <a:prstGeom prst="rect">
            <a:avLst/>
          </a:prstGeom>
          <a:noFill/>
        </p:spPr>
        <p:txBody>
          <a:bodyPr wrap="square" rtlCol="0">
            <a:spAutoFit/>
          </a:bodyPr>
          <a:lstStyle/>
          <a:p>
            <a:pPr algn="r"/>
            <a:r>
              <a:rPr kumimoji="1" lang="en-US" altLang="ja-JP" dirty="0" err="1" smtClean="0"/>
              <a:t>Sulphotransferases</a:t>
            </a:r>
            <a:endParaRPr kumimoji="1" lang="en-US" altLang="ja-JP" dirty="0" smtClean="0"/>
          </a:p>
          <a:p>
            <a:pPr algn="r"/>
            <a:r>
              <a:rPr lang="en-US" altLang="ja-JP" dirty="0" err="1" smtClean="0"/>
              <a:t>Glycosyltransferases</a:t>
            </a:r>
            <a:endParaRPr lang="en-US" altLang="ja-JP" dirty="0" smtClean="0"/>
          </a:p>
          <a:p>
            <a:pPr algn="r"/>
            <a:r>
              <a:rPr kumimoji="1" lang="en-US" altLang="ja-JP" dirty="0" err="1" smtClean="0"/>
              <a:t>Glycosidases</a:t>
            </a:r>
            <a:endParaRPr kumimoji="1" lang="ja-JP" altLang="en-US" dirty="0"/>
          </a:p>
        </p:txBody>
      </p:sp>
      <p:sp>
        <p:nvSpPr>
          <p:cNvPr id="28" name="テキスト ボックス 27"/>
          <p:cNvSpPr txBox="1"/>
          <p:nvPr/>
        </p:nvSpPr>
        <p:spPr>
          <a:xfrm>
            <a:off x="289036" y="2155016"/>
            <a:ext cx="2406869" cy="923330"/>
          </a:xfrm>
          <a:prstGeom prst="rect">
            <a:avLst/>
          </a:prstGeom>
          <a:noFill/>
        </p:spPr>
        <p:txBody>
          <a:bodyPr wrap="square" rtlCol="0">
            <a:spAutoFit/>
          </a:bodyPr>
          <a:lstStyle/>
          <a:p>
            <a:pPr algn="r"/>
            <a:r>
              <a:rPr kumimoji="1" lang="en-US" altLang="ja-JP" dirty="0" smtClean="0"/>
              <a:t>Sugar phosphates</a:t>
            </a:r>
          </a:p>
          <a:p>
            <a:pPr algn="r"/>
            <a:r>
              <a:rPr lang="en-US" altLang="ja-JP" dirty="0" smtClean="0"/>
              <a:t>Glucose</a:t>
            </a:r>
          </a:p>
          <a:p>
            <a:pPr algn="r"/>
            <a:r>
              <a:rPr kumimoji="1" lang="en-US" altLang="ja-JP" dirty="0" smtClean="0"/>
              <a:t>UDP/GDP/CMP sugars</a:t>
            </a:r>
            <a:endParaRPr kumimoji="1" lang="ja-JP" altLang="en-US" dirty="0"/>
          </a:p>
        </p:txBody>
      </p:sp>
      <p:sp>
        <p:nvSpPr>
          <p:cNvPr id="29" name="フローチャート: 磁気ディスク 28"/>
          <p:cNvSpPr/>
          <p:nvPr/>
        </p:nvSpPr>
        <p:spPr>
          <a:xfrm>
            <a:off x="5155324" y="4035705"/>
            <a:ext cx="1881352" cy="599089"/>
          </a:xfrm>
          <a:prstGeom prst="flowChartMagneticDisk">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t>GLYCOMICS</a:t>
            </a:r>
            <a:endParaRPr kumimoji="1" lang="ja-JP" altLang="en-US" dirty="0"/>
          </a:p>
        </p:txBody>
      </p:sp>
      <p:sp>
        <p:nvSpPr>
          <p:cNvPr id="30" name="テキスト ボックス 29"/>
          <p:cNvSpPr txBox="1"/>
          <p:nvPr/>
        </p:nvSpPr>
        <p:spPr>
          <a:xfrm>
            <a:off x="4892565" y="4996363"/>
            <a:ext cx="2406869" cy="461665"/>
          </a:xfrm>
          <a:prstGeom prst="rect">
            <a:avLst/>
          </a:prstGeom>
          <a:noFill/>
        </p:spPr>
        <p:txBody>
          <a:bodyPr wrap="square" rtlCol="0">
            <a:spAutoFit/>
          </a:bodyPr>
          <a:lstStyle/>
          <a:p>
            <a:pPr algn="ctr"/>
            <a:r>
              <a:rPr kumimoji="1" lang="en-US" altLang="ja-JP" sz="2400" dirty="0" err="1" smtClean="0"/>
              <a:t>Bioinfomatics</a:t>
            </a:r>
            <a:endParaRPr kumimoji="1" lang="ja-JP" altLang="en-US" sz="2400" dirty="0"/>
          </a:p>
        </p:txBody>
      </p:sp>
      <p:sp>
        <p:nvSpPr>
          <p:cNvPr id="31" name="テキスト ボックス 30"/>
          <p:cNvSpPr txBox="1"/>
          <p:nvPr/>
        </p:nvSpPr>
        <p:spPr>
          <a:xfrm>
            <a:off x="3785767" y="5788682"/>
            <a:ext cx="4603531" cy="461665"/>
          </a:xfrm>
          <a:prstGeom prst="rect">
            <a:avLst/>
          </a:prstGeom>
          <a:noFill/>
        </p:spPr>
        <p:txBody>
          <a:bodyPr wrap="square" rtlCol="0">
            <a:spAutoFit/>
          </a:bodyPr>
          <a:lstStyle/>
          <a:p>
            <a:pPr algn="ctr"/>
            <a:r>
              <a:rPr kumimoji="1" lang="en-US" altLang="ja-JP" sz="2400" b="1" dirty="0" smtClean="0"/>
              <a:t>Biomarkers and therapeutics</a:t>
            </a:r>
            <a:endParaRPr kumimoji="1" lang="ja-JP" altLang="en-US" sz="2400" b="1" dirty="0"/>
          </a:p>
        </p:txBody>
      </p:sp>
      <p:cxnSp>
        <p:nvCxnSpPr>
          <p:cNvPr id="33" name="曲線コネクタ 32"/>
          <p:cNvCxnSpPr>
            <a:stCxn id="3" idx="3"/>
            <a:endCxn id="29" idx="1"/>
          </p:cNvCxnSpPr>
          <p:nvPr/>
        </p:nvCxnSpPr>
        <p:spPr>
          <a:xfrm>
            <a:off x="5118538" y="1634359"/>
            <a:ext cx="977462" cy="2401346"/>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a:stCxn id="22" idx="1"/>
            <a:endCxn id="29" idx="1"/>
          </p:cNvCxnSpPr>
          <p:nvPr/>
        </p:nvCxnSpPr>
        <p:spPr>
          <a:xfrm rot="10800000" flipV="1">
            <a:off x="6096001" y="1634359"/>
            <a:ext cx="987973" cy="2401346"/>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p:cNvCxnSpPr>
            <a:stCxn id="23" idx="3"/>
            <a:endCxn id="29" idx="1"/>
          </p:cNvCxnSpPr>
          <p:nvPr/>
        </p:nvCxnSpPr>
        <p:spPr>
          <a:xfrm>
            <a:off x="5118538" y="2616683"/>
            <a:ext cx="977462" cy="1419022"/>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曲線コネクタ 38"/>
          <p:cNvCxnSpPr>
            <a:stCxn id="24" idx="1"/>
            <a:endCxn id="29" idx="1"/>
          </p:cNvCxnSpPr>
          <p:nvPr/>
        </p:nvCxnSpPr>
        <p:spPr>
          <a:xfrm rot="10800000" flipV="1">
            <a:off x="6096000" y="2616681"/>
            <a:ext cx="987972" cy="1419023"/>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2606566" y="1397876"/>
            <a:ext cx="525517" cy="12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2560583" y="1735191"/>
            <a:ext cx="579380" cy="22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9070427" y="1397876"/>
            <a:ext cx="436179" cy="19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flipV="1">
            <a:off x="9070427" y="1686771"/>
            <a:ext cx="436179" cy="24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5" idx="1"/>
            <a:endCxn id="22" idx="3"/>
          </p:cNvCxnSpPr>
          <p:nvPr/>
        </p:nvCxnSpPr>
        <p:spPr>
          <a:xfrm flipH="1">
            <a:off x="9070428" y="1634358"/>
            <a:ext cx="4361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27" idx="3"/>
            <a:endCxn id="3" idx="1"/>
          </p:cNvCxnSpPr>
          <p:nvPr/>
        </p:nvCxnSpPr>
        <p:spPr>
          <a:xfrm>
            <a:off x="2638096" y="1613338"/>
            <a:ext cx="493987" cy="2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337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カギ線コネクタ 8"/>
          <p:cNvCxnSpPr>
            <a:endCxn id="26" idx="1"/>
          </p:cNvCxnSpPr>
          <p:nvPr/>
        </p:nvCxnSpPr>
        <p:spPr>
          <a:xfrm flipV="1">
            <a:off x="3289852" y="2641927"/>
            <a:ext cx="1656021" cy="1383544"/>
          </a:xfrm>
          <a:prstGeom prst="bentConnector3">
            <a:avLst>
              <a:gd name="adj1" fmla="val -1015"/>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二等辺三角形 9"/>
          <p:cNvSpPr/>
          <p:nvPr/>
        </p:nvSpPr>
        <p:spPr>
          <a:xfrm>
            <a:off x="6723104" y="3311857"/>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53894" y="4054836"/>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394953" y="4849735"/>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7547733" y="3340141"/>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886239" y="4081022"/>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角丸四角形 14"/>
          <p:cNvSpPr/>
          <p:nvPr/>
        </p:nvSpPr>
        <p:spPr>
          <a:xfrm>
            <a:off x="7254098" y="4084652"/>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6" name="右矢印 15"/>
          <p:cNvSpPr/>
          <p:nvPr/>
        </p:nvSpPr>
        <p:spPr>
          <a:xfrm>
            <a:off x="1795142" y="4239100"/>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2505397" y="406477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4143155" y="424994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542490" y="439542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1752629" y="402871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096286" y="403794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22" name="右矢印 21"/>
          <p:cNvSpPr/>
          <p:nvPr/>
        </p:nvSpPr>
        <p:spPr>
          <a:xfrm>
            <a:off x="6602186" y="4236782"/>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9189247" y="4236781"/>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945873" y="4387802"/>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325572" y="3668438"/>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26" name="角丸四角形 25"/>
          <p:cNvSpPr/>
          <p:nvPr/>
        </p:nvSpPr>
        <p:spPr>
          <a:xfrm>
            <a:off x="4945873" y="2419367"/>
            <a:ext cx="1584647" cy="445119"/>
          </a:xfrm>
          <a:prstGeom prst="roundRect">
            <a:avLst/>
          </a:prstGeom>
          <a:solidFill>
            <a:schemeClr val="accent6">
              <a:lumMod val="75000"/>
            </a:schemeClr>
          </a:solidFill>
          <a:ln>
            <a:solidFill>
              <a:schemeClr val="accent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6519485" y="402547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9022053" y="3819412"/>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sp>
        <p:nvSpPr>
          <p:cNvPr id="29" name="右大かっこ 28"/>
          <p:cNvSpPr/>
          <p:nvPr/>
        </p:nvSpPr>
        <p:spPr>
          <a:xfrm rot="5400000">
            <a:off x="3126491" y="1882868"/>
            <a:ext cx="453011" cy="6332976"/>
          </a:xfrm>
          <a:prstGeom prst="rightBracket">
            <a:avLst>
              <a:gd name="adj" fmla="val 76558"/>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445031" y="5117550"/>
            <a:ext cx="1629283" cy="338554"/>
          </a:xfrm>
          <a:prstGeom prst="rect">
            <a:avLst/>
          </a:prstGeom>
          <a:solidFill>
            <a:schemeClr val="bg1"/>
          </a:solid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rPr>
              <a:t>セントラル</a:t>
            </a:r>
            <a:r>
              <a:rPr lang="ja-JP" altLang="en-US" sz="1600" b="1" dirty="0">
                <a:latin typeface="Meiryo UI" panose="020B0604030504040204" pitchFamily="50" charset="-128"/>
                <a:ea typeface="Meiryo UI" panose="020B0604030504040204" pitchFamily="50" charset="-128"/>
              </a:rPr>
              <a:t>ドグマ</a:t>
            </a:r>
            <a:endParaRPr kumimoji="1" lang="ja-JP" altLang="en-US" sz="1600" b="1" dirty="0">
              <a:latin typeface="Meiryo UI" panose="020B0604030504040204" pitchFamily="50" charset="-128"/>
              <a:ea typeface="Meiryo UI" panose="020B0604030504040204" pitchFamily="50" charset="-128"/>
            </a:endParaRPr>
          </a:p>
        </p:txBody>
      </p:sp>
      <p:cxnSp>
        <p:nvCxnSpPr>
          <p:cNvPr id="31" name="カギ線コネクタ 30"/>
          <p:cNvCxnSpPr>
            <a:stCxn id="26" idx="3"/>
            <a:endCxn id="13" idx="0"/>
          </p:cNvCxnSpPr>
          <p:nvPr/>
        </p:nvCxnSpPr>
        <p:spPr>
          <a:xfrm>
            <a:off x="6530520" y="2641927"/>
            <a:ext cx="1695729" cy="698214"/>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945873" y="800442"/>
            <a:ext cx="2713383" cy="1600438"/>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グルコース転移酵素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ガラクトース転移酵素</a:t>
            </a:r>
            <a:endParaRPr kumimoji="1" lang="en-US" altLang="ja-JP" sz="1400" dirty="0" smtClean="0">
              <a:latin typeface="Meiryo UI" panose="020B0604030504040204" pitchFamily="50" charset="-128"/>
              <a:ea typeface="Meiryo UI" panose="020B0604030504040204" pitchFamily="50" charset="-128"/>
            </a:endParaRPr>
          </a:p>
          <a:p>
            <a:r>
              <a:rPr lang="en-US" altLang="ja-JP" sz="1400" i="1" dirty="0" smtClean="0">
                <a:latin typeface="Meiryo UI" panose="020B0604030504040204" pitchFamily="50" charset="-128"/>
                <a:ea typeface="Meiryo UI" panose="020B0604030504040204" pitchFamily="50" charset="-128"/>
              </a:rPr>
              <a:t>N</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アセチルグルコサミン転移酵素</a:t>
            </a:r>
            <a:endParaRPr lang="en-US" altLang="ja-JP" sz="1400" dirty="0" smtClean="0">
              <a:latin typeface="Meiryo UI" panose="020B0604030504040204" pitchFamily="50" charset="-128"/>
              <a:ea typeface="Meiryo UI" panose="020B0604030504040204" pitchFamily="50" charset="-128"/>
            </a:endParaRPr>
          </a:p>
          <a:p>
            <a:r>
              <a:rPr kumimoji="1" lang="en-US" altLang="ja-JP" sz="1400" i="1" dirty="0" smtClean="0">
                <a:latin typeface="Meiryo UI" panose="020B0604030504040204" pitchFamily="50" charset="-128"/>
                <a:ea typeface="Meiryo UI" panose="020B0604030504040204" pitchFamily="50" charset="-128"/>
              </a:rPr>
              <a:t>N</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アセチルがラクトサミン転移酵素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フコース転移酵素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マンノース転移酵素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シアル酸転移酵素</a:t>
            </a:r>
            <a:endParaRPr kumimoji="1" lang="ja-JP" altLang="en-US" sz="1400" dirty="0">
              <a:latin typeface="Meiryo UI" panose="020B0604030504040204" pitchFamily="50" charset="-128"/>
              <a:ea typeface="Meiryo UI" panose="020B0604030504040204" pitchFamily="50" charset="-128"/>
            </a:endParaRPr>
          </a:p>
        </p:txBody>
      </p:sp>
      <p:pic>
        <p:nvPicPr>
          <p:cNvPr id="33" name="Picture 8" descr="C:\Users\mhsamin\Desktop\4e5cf7d4ccb9c59b6620a9c71944d51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7113" y="2285312"/>
            <a:ext cx="850052" cy="71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8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descr="D:\WEBSHARE\WWWROOT\biol\textlife\gl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859" y="858775"/>
            <a:ext cx="5430023" cy="567915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969682" y="0"/>
            <a:ext cx="10358652" cy="584775"/>
          </a:xfrm>
          <a:prstGeom prst="rect">
            <a:avLst/>
          </a:prstGeom>
          <a:noFill/>
        </p:spPr>
        <p:txBody>
          <a:bodyPr wrap="square" rtlCol="0">
            <a:spAutoFit/>
          </a:bodyPr>
          <a:lstStyle/>
          <a:p>
            <a:pPr algn="ctr"/>
            <a:r>
              <a:rPr lang="ja-JP" altLang="en-US" sz="3200" b="1" dirty="0" smtClean="0">
                <a:latin typeface="Meiryo UI" panose="020B0604030504040204" pitchFamily="50" charset="-128"/>
                <a:ea typeface="Meiryo UI" panose="020B0604030504040204" pitchFamily="50" charset="-128"/>
              </a:rPr>
              <a:t>ニューロンとグリア細胞</a:t>
            </a:r>
            <a:endParaRPr kumimoji="1" lang="ja-JP" altLang="en-US" sz="3200" b="1" dirty="0">
              <a:latin typeface="Meiryo UI" panose="020B0604030504040204" pitchFamily="50" charset="-128"/>
              <a:ea typeface="Meiryo UI" panose="020B0604030504040204" pitchFamily="50" charset="-128"/>
            </a:endParaRPr>
          </a:p>
        </p:txBody>
      </p:sp>
      <p:pic>
        <p:nvPicPr>
          <p:cNvPr id="5" name="Picture 11" descr="neu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57" y="958871"/>
            <a:ext cx="6466602" cy="34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大脳皮質錐体細胞のゴルジ染色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254755" y="4044262"/>
            <a:ext cx="2277604" cy="29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テキスト ボックス 1"/>
          <p:cNvSpPr txBox="1"/>
          <p:nvPr/>
        </p:nvSpPr>
        <p:spPr>
          <a:xfrm>
            <a:off x="3054285" y="1666312"/>
            <a:ext cx="2734458" cy="938719"/>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★神経伝達物質</a:t>
            </a:r>
            <a:r>
              <a:rPr lang="ja-JP" altLang="en-US" sz="1000" dirty="0" smtClean="0">
                <a:latin typeface="Meiryo UI" panose="020B0604030504040204" pitchFamily="50" charset="-128"/>
                <a:ea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rPr>
              <a:t>Neurotransmitter</a:t>
            </a:r>
            <a:r>
              <a:rPr lang="ja-JP" altLang="en-US" sz="1000" dirty="0" smtClean="0">
                <a:latin typeface="Meiryo UI" panose="020B0604030504040204" pitchFamily="50" charset="-128"/>
                <a:ea typeface="Meiryo UI" panose="020B0604030504040204" pitchFamily="50" charset="-128"/>
              </a:rPr>
              <a:t>）</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ドーパミン、</a:t>
            </a:r>
            <a:r>
              <a:rPr lang="ja-JP" altLang="en-US" sz="1100" dirty="0" smtClean="0">
                <a:latin typeface="Meiryo UI" panose="020B0604030504040204" pitchFamily="50" charset="-128"/>
                <a:ea typeface="Meiryo UI" panose="020B0604030504040204" pitchFamily="50" charset="-128"/>
              </a:rPr>
              <a:t>セロトニン、</a:t>
            </a:r>
            <a:r>
              <a:rPr kumimoji="1" lang="ja-JP" altLang="en-US" sz="1100" dirty="0" smtClean="0">
                <a:latin typeface="Meiryo UI" panose="020B0604030504040204" pitchFamily="50" charset="-128"/>
                <a:ea typeface="Meiryo UI" panose="020B0604030504040204" pitchFamily="50" charset="-128"/>
              </a:rPr>
              <a:t>ノルアドレナリンなどは、脳内の無数の経路を移動する情報の流れを制御する為、気分や感情、思考、心理状態に大きな影響を及ぼす。</a:t>
            </a:r>
            <a:endParaRPr kumimoji="1" lang="ja-JP" altLang="en-US" sz="1100"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4549444" y="6667972"/>
            <a:ext cx="3068959" cy="230832"/>
          </a:xfrm>
          <a:prstGeom prst="rect">
            <a:avLst/>
          </a:prstGeom>
          <a:noFill/>
        </p:spPr>
        <p:txBody>
          <a:bodyPr wrap="square" rtlCol="0">
            <a:spAutoFit/>
          </a:bodyPr>
          <a:lstStyle/>
          <a:p>
            <a:pPr algn="ctr"/>
            <a:r>
              <a:rPr kumimoji="1" lang="ja-JP" altLang="en-US" sz="900" dirty="0" smtClean="0">
                <a:latin typeface="Meiryo UI" panose="020B0604030504040204" pitchFamily="50" charset="-128"/>
                <a:ea typeface="Meiryo UI" panose="020B0604030504040204" pitchFamily="50" charset="-128"/>
              </a:rPr>
              <a:t>（出典）大阪大学資料</a:t>
            </a:r>
            <a:endParaRPr kumimoji="1" lang="ja-JP" altLang="en-US" sz="9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1658600" y="6506746"/>
            <a:ext cx="533400" cy="338554"/>
          </a:xfrm>
          <a:prstGeom prst="rect">
            <a:avLst/>
          </a:prstGeom>
          <a:noFill/>
        </p:spPr>
        <p:txBody>
          <a:bodyPr wrap="square" rtlCol="0">
            <a:spAutoFit/>
          </a:bodyPr>
          <a:lstStyle/>
          <a:p>
            <a:pPr algn="ctr"/>
            <a:r>
              <a:rPr lang="en-US" altLang="ja-JP" sz="1600" b="1" dirty="0" smtClean="0">
                <a:latin typeface="游ゴシック Light" panose="020B0300000000000000" pitchFamily="50" charset="-128"/>
                <a:ea typeface="游ゴシック Light" panose="020B0300000000000000" pitchFamily="50" charset="-128"/>
              </a:rPr>
              <a:t>13</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1644810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62990" y="0"/>
            <a:ext cx="10024110" cy="584775"/>
          </a:xfrm>
          <a:prstGeom prst="rect">
            <a:avLst/>
          </a:prstGeom>
          <a:noFill/>
        </p:spPr>
        <p:txBody>
          <a:bodyPr wrap="square" rtlCol="0">
            <a:spAutoFit/>
          </a:bodyPr>
          <a:lstStyle/>
          <a:p>
            <a:pPr algn="ctr"/>
            <a:r>
              <a:rPr lang="en-US" altLang="ja-JP" sz="3200" b="1" dirty="0" smtClean="0">
                <a:latin typeface="Meiryo UI" panose="020B0604030504040204" pitchFamily="50" charset="-128"/>
                <a:ea typeface="Meiryo UI" panose="020B0604030504040204" pitchFamily="50" charset="-128"/>
              </a:rPr>
              <a:t>DNA</a:t>
            </a:r>
            <a:r>
              <a:rPr lang="ja-JP" altLang="en-US" sz="3200" b="1" dirty="0" smtClean="0">
                <a:latin typeface="Meiryo UI" panose="020B0604030504040204" pitchFamily="50" charset="-128"/>
                <a:ea typeface="Meiryo UI" panose="020B0604030504040204" pitchFamily="50" charset="-128"/>
              </a:rPr>
              <a:t>とイントロン</a:t>
            </a:r>
            <a:endParaRPr kumimoji="1"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0345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699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281948" y="210382"/>
            <a:ext cx="5692366" cy="6432530"/>
          </a:xfrm>
          <a:prstGeom prst="rect">
            <a:avLst/>
          </a:prstGeom>
          <a:noFill/>
        </p:spPr>
        <p:txBody>
          <a:bodyPr wrap="square" rtlCol="0" anchor="ctr">
            <a:spAutoFit/>
          </a:bodyPr>
          <a:lstStyle/>
          <a:p>
            <a:pPr algn="ctr"/>
            <a:r>
              <a:rPr kumimoji="1" lang="en-US" altLang="ja-JP" sz="41200" b="1" dirty="0" smtClean="0">
                <a:solidFill>
                  <a:schemeClr val="bg1">
                    <a:lumMod val="85000"/>
                  </a:schemeClr>
                </a:solidFill>
                <a:latin typeface="Meiryo UI" panose="020B0604030504040204" pitchFamily="50" charset="-128"/>
                <a:ea typeface="Meiryo UI" panose="020B0604030504040204" pitchFamily="50" charset="-128"/>
              </a:rPr>
              <a:t>2</a:t>
            </a:r>
          </a:p>
        </p:txBody>
      </p:sp>
      <p:sp>
        <p:nvSpPr>
          <p:cNvPr id="14" name="テキスト ボックス 13"/>
          <p:cNvSpPr txBox="1"/>
          <p:nvPr/>
        </p:nvSpPr>
        <p:spPr>
          <a:xfrm>
            <a:off x="-10622" y="2767288"/>
            <a:ext cx="12191999" cy="1323439"/>
          </a:xfrm>
          <a:prstGeom prst="rect">
            <a:avLst/>
          </a:prstGeom>
          <a:noFill/>
        </p:spPr>
        <p:txBody>
          <a:bodyPr wrap="square" rtlCol="0">
            <a:spAutoFit/>
          </a:bodyPr>
          <a:lstStyle/>
          <a:p>
            <a:pPr algn="ctr"/>
            <a:r>
              <a:rPr kumimoji="1" lang="ja-JP" altLang="en-US" sz="8000" b="1" dirty="0" smtClean="0">
                <a:solidFill>
                  <a:srgbClr val="C00000"/>
                </a:solidFill>
                <a:latin typeface="Malgun Gothic" panose="020B0503020000020004" pitchFamily="34" charset="-127"/>
                <a:ea typeface="Malgun Gothic" panose="020B0503020000020004" pitchFamily="34" charset="-127"/>
              </a:rPr>
              <a:t>糖鎖テクノロジー</a:t>
            </a:r>
            <a:endParaRPr kumimoji="1" lang="en-US" altLang="ja-JP" sz="3200" u="sng" dirty="0" smtClean="0">
              <a:latin typeface="Malgun Gothic" panose="020B0503020000020004" pitchFamily="34" charset="-127"/>
              <a:ea typeface="Malgun Gothic" panose="020B0503020000020004" pitchFamily="34" charset="-127"/>
            </a:endParaRPr>
          </a:p>
        </p:txBody>
      </p:sp>
      <p:sp>
        <p:nvSpPr>
          <p:cNvPr id="5" name="テキスト ボックス 4"/>
          <p:cNvSpPr txBox="1"/>
          <p:nvPr/>
        </p:nvSpPr>
        <p:spPr>
          <a:xfrm>
            <a:off x="11658600" y="6506746"/>
            <a:ext cx="533400" cy="338554"/>
          </a:xfrm>
          <a:prstGeom prst="rect">
            <a:avLst/>
          </a:prstGeom>
          <a:noFill/>
        </p:spPr>
        <p:txBody>
          <a:bodyPr wrap="square" rtlCol="0">
            <a:spAutoFit/>
          </a:bodyPr>
          <a:lstStyle/>
          <a:p>
            <a:pPr algn="ctr"/>
            <a:r>
              <a:rPr lang="en-US" altLang="ja-JP" sz="1600" b="1" dirty="0" smtClean="0">
                <a:latin typeface="游ゴシック Light" panose="020B0300000000000000" pitchFamily="50" charset="-128"/>
                <a:ea typeface="游ゴシック Light" panose="020B0300000000000000" pitchFamily="50" charset="-128"/>
              </a:rPr>
              <a:t>18</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4168328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438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919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65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281948" y="-420560"/>
            <a:ext cx="5692366" cy="7694414"/>
          </a:xfrm>
          <a:prstGeom prst="rect">
            <a:avLst/>
          </a:prstGeom>
          <a:noFill/>
        </p:spPr>
        <p:txBody>
          <a:bodyPr wrap="square" rtlCol="0" anchor="ctr">
            <a:spAutoFit/>
          </a:bodyPr>
          <a:lstStyle/>
          <a:p>
            <a:pPr algn="ctr"/>
            <a:r>
              <a:rPr lang="en-US" altLang="ja-JP" sz="49400" b="1" dirty="0" smtClean="0">
                <a:solidFill>
                  <a:schemeClr val="bg1">
                    <a:lumMod val="85000"/>
                  </a:schemeClr>
                </a:solidFill>
                <a:latin typeface="Meiryo UI" panose="020B0604030504040204" pitchFamily="50" charset="-128"/>
                <a:ea typeface="Meiryo UI" panose="020B0604030504040204" pitchFamily="50" charset="-128"/>
              </a:rPr>
              <a:t>3</a:t>
            </a:r>
          </a:p>
        </p:txBody>
      </p:sp>
      <p:sp>
        <p:nvSpPr>
          <p:cNvPr id="14" name="テキスト ボックス 13"/>
          <p:cNvSpPr txBox="1"/>
          <p:nvPr/>
        </p:nvSpPr>
        <p:spPr>
          <a:xfrm>
            <a:off x="-10622" y="2767288"/>
            <a:ext cx="12191999" cy="1323439"/>
          </a:xfrm>
          <a:prstGeom prst="rect">
            <a:avLst/>
          </a:prstGeom>
          <a:noFill/>
        </p:spPr>
        <p:txBody>
          <a:bodyPr wrap="square" rtlCol="0">
            <a:spAutoFit/>
          </a:bodyPr>
          <a:lstStyle/>
          <a:p>
            <a:pPr algn="ctr"/>
            <a:r>
              <a:rPr kumimoji="1" lang="ja-JP" altLang="en-US" sz="8000" dirty="0" smtClean="0">
                <a:solidFill>
                  <a:srgbClr val="C00000"/>
                </a:solidFill>
                <a:latin typeface="HGSｺﾞｼｯｸE" panose="020B0900000000000000" pitchFamily="50" charset="-128"/>
                <a:ea typeface="HGSｺﾞｼｯｸE" panose="020B0900000000000000" pitchFamily="50" charset="-128"/>
              </a:rPr>
              <a:t>糖鎖の適用分野</a:t>
            </a:r>
            <a:endParaRPr kumimoji="1" lang="en-US" altLang="ja-JP" sz="3200" u="sng" dirty="0" smtClean="0">
              <a:latin typeface="HGSｺﾞｼｯｸE" panose="020B0900000000000000" pitchFamily="50" charset="-128"/>
              <a:ea typeface="HGSｺﾞｼｯｸE" panose="020B0900000000000000" pitchFamily="50" charset="-128"/>
            </a:endParaRPr>
          </a:p>
        </p:txBody>
      </p:sp>
      <p:sp>
        <p:nvSpPr>
          <p:cNvPr id="4" name="テキスト ボックス 3"/>
          <p:cNvSpPr txBox="1"/>
          <p:nvPr/>
        </p:nvSpPr>
        <p:spPr>
          <a:xfrm>
            <a:off x="11658600" y="6506746"/>
            <a:ext cx="533400" cy="338554"/>
          </a:xfrm>
          <a:prstGeom prst="rect">
            <a:avLst/>
          </a:prstGeom>
          <a:noFill/>
        </p:spPr>
        <p:txBody>
          <a:bodyPr wrap="square" rtlCol="0">
            <a:spAutoFit/>
          </a:bodyPr>
          <a:lstStyle/>
          <a:p>
            <a:pPr algn="ctr"/>
            <a:r>
              <a:rPr lang="en-US" altLang="ja-JP" sz="1600" b="1" dirty="0" smtClean="0">
                <a:latin typeface="游ゴシック Light" panose="020B0300000000000000" pitchFamily="50" charset="-128"/>
                <a:ea typeface="游ゴシック Light" panose="020B0300000000000000" pitchFamily="50" charset="-128"/>
              </a:rPr>
              <a:t>36</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172297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281948" y="210382"/>
            <a:ext cx="5692366" cy="6432530"/>
          </a:xfrm>
          <a:prstGeom prst="rect">
            <a:avLst/>
          </a:prstGeom>
          <a:noFill/>
        </p:spPr>
        <p:txBody>
          <a:bodyPr wrap="square" rtlCol="0" anchor="ctr">
            <a:spAutoFit/>
          </a:bodyPr>
          <a:lstStyle/>
          <a:p>
            <a:pPr algn="ctr"/>
            <a:r>
              <a:rPr lang="en-US" altLang="ja-JP" sz="41200" b="1" dirty="0">
                <a:solidFill>
                  <a:schemeClr val="bg1">
                    <a:lumMod val="85000"/>
                  </a:schemeClr>
                </a:solidFill>
                <a:latin typeface="Meiryo UI" panose="020B0604030504040204" pitchFamily="50" charset="-128"/>
                <a:ea typeface="Meiryo UI" panose="020B0604030504040204" pitchFamily="50" charset="-128"/>
              </a:rPr>
              <a:t>0</a:t>
            </a:r>
            <a:endParaRPr kumimoji="1" lang="ja-JP" altLang="en-US" sz="41200" b="1" dirty="0">
              <a:solidFill>
                <a:schemeClr val="bg1">
                  <a:lumMod val="85000"/>
                </a:schemeClr>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43463" y="2767280"/>
            <a:ext cx="9378099" cy="1323439"/>
          </a:xfrm>
          <a:prstGeom prst="rect">
            <a:avLst/>
          </a:prstGeom>
          <a:noFill/>
        </p:spPr>
        <p:txBody>
          <a:bodyPr wrap="square" rtlCol="0">
            <a:spAutoFit/>
          </a:bodyPr>
          <a:lstStyle/>
          <a:p>
            <a:pPr algn="ctr"/>
            <a:r>
              <a:rPr kumimoji="1" lang="ja-JP" altLang="en-US" sz="8000" dirty="0" smtClean="0">
                <a:latin typeface="Malgun Gothic" panose="020B0503020000020004" pitchFamily="34" charset="-127"/>
                <a:ea typeface="Malgun Gothic" panose="020B0503020000020004" pitchFamily="34" charset="-127"/>
              </a:rPr>
              <a:t>はじめに</a:t>
            </a:r>
            <a:endParaRPr kumimoji="1" lang="en-US" altLang="ja-JP" sz="3200" dirty="0" smtClean="0">
              <a:latin typeface="Malgun Gothic" panose="020B0503020000020004" pitchFamily="34" charset="-127"/>
              <a:ea typeface="Malgun Gothic" panose="020B0503020000020004" pitchFamily="34" charset="-127"/>
            </a:endParaRPr>
          </a:p>
        </p:txBody>
      </p:sp>
      <p:sp>
        <p:nvSpPr>
          <p:cNvPr id="4" name="テキスト ボックス 3"/>
          <p:cNvSpPr txBox="1"/>
          <p:nvPr/>
        </p:nvSpPr>
        <p:spPr>
          <a:xfrm>
            <a:off x="11658600" y="6506746"/>
            <a:ext cx="533400" cy="338554"/>
          </a:xfrm>
          <a:prstGeom prst="rect">
            <a:avLst/>
          </a:prstGeom>
          <a:noFill/>
        </p:spPr>
        <p:txBody>
          <a:bodyPr wrap="square" rtlCol="0">
            <a:spAutoFit/>
          </a:bodyPr>
          <a:lstStyle/>
          <a:p>
            <a:pPr algn="ctr"/>
            <a:r>
              <a:rPr lang="en-US" altLang="ja-JP" sz="1600" b="1" dirty="0">
                <a:latin typeface="游ゴシック Light" panose="020B0300000000000000" pitchFamily="50" charset="-128"/>
                <a:ea typeface="游ゴシック Light" panose="020B0300000000000000" pitchFamily="50" charset="-128"/>
              </a:rPr>
              <a:t>3</a:t>
            </a:r>
            <a:endParaRPr kumimoji="1" lang="ja-JP" altLang="en-US" sz="1600" b="1" dirty="0">
              <a:latin typeface="游ゴシック Light" panose="020B0300000000000000" pitchFamily="50" charset="-128"/>
              <a:ea typeface="游ゴシック Light" panose="020B0300000000000000" pitchFamily="50" charset="-128"/>
            </a:endParaRPr>
          </a:p>
        </p:txBody>
      </p:sp>
      <p:pic>
        <p:nvPicPr>
          <p:cNvPr id="5" name="図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14" y="-181057"/>
            <a:ext cx="1666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17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56996" y="307165"/>
            <a:ext cx="4078015"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天然資源としての糖鎖</a:t>
            </a:r>
            <a:endParaRPr kumimoji="1" lang="ja-JP" altLang="en-US" sz="24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158489" y="6266529"/>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開発標的としての糖鎖</a:t>
            </a:r>
            <a:endParaRPr kumimoji="1" lang="ja-JP" altLang="en-US" sz="2400" b="1" dirty="0">
              <a:latin typeface="Meiryo UI" panose="020B0604030504040204" pitchFamily="50" charset="-128"/>
              <a:ea typeface="Meiryo UI" panose="020B0604030504040204" pitchFamily="50" charset="-128"/>
            </a:endParaRPr>
          </a:p>
        </p:txBody>
      </p:sp>
      <p:sp>
        <p:nvSpPr>
          <p:cNvPr id="7" name="角丸四角形 6"/>
          <p:cNvSpPr/>
          <p:nvPr/>
        </p:nvSpPr>
        <p:spPr>
          <a:xfrm>
            <a:off x="3662855" y="5819838"/>
            <a:ext cx="4866290" cy="451945"/>
          </a:xfrm>
          <a:prstGeom prst="roundRect">
            <a:avLst>
              <a:gd name="adj" fmla="val 36310"/>
            </a:avLst>
          </a:prstGeom>
          <a:solidFill>
            <a:schemeClr val="accent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生体資材</a:t>
            </a:r>
            <a:r>
              <a:rPr kumimoji="1" lang="ja-JP" altLang="en-US" sz="2000" dirty="0" smtClean="0">
                <a:solidFill>
                  <a:schemeClr val="tx1"/>
                </a:solidFill>
                <a:latin typeface="Meiryo UI" panose="020B0604030504040204" pitchFamily="50" charset="-128"/>
                <a:ea typeface="Meiryo UI" panose="020B0604030504040204" pitchFamily="50" charset="-128"/>
              </a:rPr>
              <a:t>（細胞・組織・体液）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8" name="角丸四角形 7"/>
          <p:cNvSpPr/>
          <p:nvPr/>
        </p:nvSpPr>
        <p:spPr>
          <a:xfrm>
            <a:off x="3095429" y="768830"/>
            <a:ext cx="6011917" cy="679232"/>
          </a:xfrm>
          <a:prstGeom prst="roundRect">
            <a:avLst>
              <a:gd name="adj" fmla="val 36310"/>
            </a:avLst>
          </a:prstGeom>
          <a:solidFill>
            <a:schemeClr val="accent6">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単糖・オリゴ糖・多糖類</a:t>
            </a:r>
            <a:endParaRPr kumimoji="1" lang="en-US" altLang="ja-JP" sz="2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000" dirty="0" smtClean="0">
                <a:solidFill>
                  <a:schemeClr val="tx1"/>
                </a:solidFill>
                <a:latin typeface="Meiryo UI" panose="020B0604030504040204" pitchFamily="50" charset="-128"/>
                <a:ea typeface="Meiryo UI" panose="020B0604030504040204" pitchFamily="50" charset="-128"/>
              </a:rPr>
              <a:t>ブドウ糖、ショ糖、麦芽糖、でん粉、セルロース、キチン</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1271752" y="3429000"/>
            <a:ext cx="9974317" cy="1689538"/>
          </a:xfrm>
          <a:prstGeom prst="rect">
            <a:avLst/>
          </a:prstGeom>
          <a:noFill/>
          <a:ln w="38100">
            <a:solidFill>
              <a:srgbClr val="00206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24000" y="3657600"/>
            <a:ext cx="2932386" cy="12192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latin typeface="Meiryo UI" panose="020B0604030504040204" pitchFamily="50" charset="-128"/>
                <a:ea typeface="Meiryo UI" panose="020B0604030504040204" pitchFamily="50" charset="-128"/>
              </a:rPr>
              <a:t>バイオ医薬品</a:t>
            </a:r>
            <a:endParaRPr kumimoji="1" lang="en-US" altLang="ja-JP" sz="2400"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（抗体医薬、</a:t>
            </a:r>
            <a:r>
              <a:rPr lang="en-US" altLang="ja-JP" b="1" dirty="0" smtClean="0">
                <a:latin typeface="Meiryo UI" panose="020B0604030504040204" pitchFamily="50" charset="-128"/>
                <a:ea typeface="Meiryo UI" panose="020B0604030504040204" pitchFamily="50" charset="-128"/>
              </a:rPr>
              <a:t>EPO</a:t>
            </a:r>
            <a:r>
              <a:rPr lang="ja-JP" altLang="en-US" b="1" dirty="0" smtClean="0">
                <a:latin typeface="Meiryo UI" panose="020B0604030504040204" pitchFamily="50" charset="-128"/>
                <a:ea typeface="Meiryo UI" panose="020B0604030504040204" pitchFamily="50" charset="-128"/>
              </a:rPr>
              <a:t>など）</a:t>
            </a:r>
            <a:endParaRPr kumimoji="1" lang="ja-JP" altLang="en-US" b="1" dirty="0">
              <a:latin typeface="Meiryo UI" panose="020B0604030504040204" pitchFamily="50" charset="-128"/>
              <a:ea typeface="Meiryo UI" panose="020B0604030504040204" pitchFamily="50" charset="-128"/>
            </a:endParaRPr>
          </a:p>
        </p:txBody>
      </p:sp>
      <p:sp>
        <p:nvSpPr>
          <p:cNvPr id="11" name="角丸四角形 10"/>
          <p:cNvSpPr/>
          <p:nvPr/>
        </p:nvSpPr>
        <p:spPr>
          <a:xfrm>
            <a:off x="4792717" y="3657600"/>
            <a:ext cx="2932386" cy="12192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細胞評価系</a:t>
            </a:r>
            <a:endParaRPr kumimoji="1" lang="en-US" altLang="ja-JP" sz="2400" b="1" dirty="0" smtClean="0">
              <a:solidFill>
                <a:schemeClr val="tx1"/>
              </a:solidFill>
            </a:endParaRPr>
          </a:p>
          <a:p>
            <a:pPr algn="ctr"/>
            <a:r>
              <a:rPr lang="ja-JP" altLang="en-US" sz="2000" b="1" dirty="0" smtClean="0">
                <a:solidFill>
                  <a:schemeClr val="tx1"/>
                </a:solidFill>
              </a:rPr>
              <a:t>（再生医療など）</a:t>
            </a:r>
            <a:endParaRPr kumimoji="1" lang="ja-JP" altLang="en-US" sz="2400" b="1" dirty="0">
              <a:solidFill>
                <a:schemeClr val="tx1"/>
              </a:solidFill>
            </a:endParaRPr>
          </a:p>
        </p:txBody>
      </p:sp>
      <p:sp>
        <p:nvSpPr>
          <p:cNvPr id="12" name="角丸四角形 11"/>
          <p:cNvSpPr/>
          <p:nvPr/>
        </p:nvSpPr>
        <p:spPr>
          <a:xfrm>
            <a:off x="8061434" y="3657600"/>
            <a:ext cx="2932386" cy="12192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糖鎖関連バイオマーカー</a:t>
            </a:r>
            <a:endParaRPr kumimoji="1" lang="en-US" altLang="ja-JP" sz="2000"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（腫瘍マーカーなど）</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3" name="上矢印 12"/>
          <p:cNvSpPr/>
          <p:nvPr/>
        </p:nvSpPr>
        <p:spPr>
          <a:xfrm>
            <a:off x="5533696" y="5177526"/>
            <a:ext cx="1124607" cy="54010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上矢印 13"/>
          <p:cNvSpPr/>
          <p:nvPr/>
        </p:nvSpPr>
        <p:spPr>
          <a:xfrm rot="20201385">
            <a:off x="3090827" y="5246194"/>
            <a:ext cx="1124607" cy="508571"/>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上矢印 14"/>
          <p:cNvSpPr/>
          <p:nvPr/>
        </p:nvSpPr>
        <p:spPr>
          <a:xfrm rot="1538549">
            <a:off x="8005980" y="5262738"/>
            <a:ext cx="1124607" cy="508571"/>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4842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8490" y="160020"/>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糖鎖と疾患（１）</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493056706"/>
              </p:ext>
            </p:extLst>
          </p:nvPr>
        </p:nvGraphicFramePr>
        <p:xfrm>
          <a:off x="651510" y="753956"/>
          <a:ext cx="10599420" cy="5557520"/>
        </p:xfrm>
        <a:graphic>
          <a:graphicData uri="http://schemas.openxmlformats.org/drawingml/2006/table">
            <a:tbl>
              <a:tblPr firstRow="1" bandRow="1">
                <a:tableStyleId>{21E4AEA4-8DFA-4A89-87EB-49C32662AFE0}</a:tableStyleId>
              </a:tblPr>
              <a:tblGrid>
                <a:gridCol w="2649855">
                  <a:extLst>
                    <a:ext uri="{9D8B030D-6E8A-4147-A177-3AD203B41FA5}">
                      <a16:colId xmlns:a16="http://schemas.microsoft.com/office/drawing/2014/main" val="20000"/>
                    </a:ext>
                  </a:extLst>
                </a:gridCol>
                <a:gridCol w="2649855">
                  <a:extLst>
                    <a:ext uri="{9D8B030D-6E8A-4147-A177-3AD203B41FA5}">
                      <a16:colId xmlns:a16="http://schemas.microsoft.com/office/drawing/2014/main" val="20001"/>
                    </a:ext>
                  </a:extLst>
                </a:gridCol>
                <a:gridCol w="2649855">
                  <a:extLst>
                    <a:ext uri="{9D8B030D-6E8A-4147-A177-3AD203B41FA5}">
                      <a16:colId xmlns:a16="http://schemas.microsoft.com/office/drawing/2014/main" val="20002"/>
                    </a:ext>
                  </a:extLst>
                </a:gridCol>
                <a:gridCol w="2649855">
                  <a:extLst>
                    <a:ext uri="{9D8B030D-6E8A-4147-A177-3AD203B41FA5}">
                      <a16:colId xmlns:a16="http://schemas.microsoft.com/office/drawing/2014/main" val="20003"/>
                    </a:ext>
                  </a:extLst>
                </a:gridCol>
              </a:tblGrid>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糖鎖が関与する疾患</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マーカー＆ターゲット</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変化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応用</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rowSpan="4">
                  <a:txBody>
                    <a:bodyPr/>
                    <a:lstStyle/>
                    <a:p>
                      <a:pPr algn="ctr"/>
                      <a:r>
                        <a:rPr kumimoji="1" lang="ja-JP" altLang="en-US" sz="1400" dirty="0" smtClean="0">
                          <a:latin typeface="Meiryo UI" panose="020B0604030504040204" pitchFamily="50" charset="-128"/>
                          <a:ea typeface="Meiryo UI" panose="020B0604030504040204" pitchFamily="50" charset="-128"/>
                        </a:rPr>
                        <a:t>肝疾患、肝臓がん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α-</a:t>
                      </a:r>
                      <a:r>
                        <a:rPr kumimoji="1" lang="ja-JP" altLang="en-US" sz="1400" dirty="0" smtClean="0">
                          <a:latin typeface="Meiryo UI" panose="020B0604030504040204" pitchFamily="50" charset="-128"/>
                          <a:ea typeface="Meiryo UI" panose="020B0604030504040204" pitchFamily="50" charset="-128"/>
                        </a:rPr>
                        <a:t>フェトプロテイン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フコシル化糖鎖の増加</a:t>
                      </a:r>
                      <a:endParaRPr kumimoji="1" lang="en-US" altLang="ja-JP" sz="1400" dirty="0" smtClean="0">
                        <a:latin typeface="Meiryo UI" panose="020B0604030504040204" pitchFamily="50" charset="-128"/>
                        <a:ea typeface="Meiryo UI" panose="020B0604030504040204" pitchFamily="50" charset="-128"/>
                      </a:endParaRPr>
                    </a:p>
                    <a:p>
                      <a:pPr algn="ctr"/>
                      <a:r>
                        <a:rPr kumimoji="1" lang="en-US" altLang="ja-JP" sz="1400" dirty="0" smtClean="0">
                          <a:latin typeface="Meiryo UI" panose="020B0604030504040204" pitchFamily="50" charset="-128"/>
                          <a:ea typeface="Meiryo UI" panose="020B0604030504040204" pitchFamily="50" charset="-128"/>
                        </a:rPr>
                        <a:t>LCA</a:t>
                      </a:r>
                      <a:r>
                        <a:rPr kumimoji="1" lang="ja-JP" altLang="en-US" sz="1400" dirty="0" smtClean="0">
                          <a:latin typeface="Meiryo UI" panose="020B0604030504040204" pitchFamily="50" charset="-128"/>
                          <a:ea typeface="Meiryo UI" panose="020B0604030504040204" pitchFamily="50" charset="-128"/>
                        </a:rPr>
                        <a:t>結合率増</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LCA</a:t>
                      </a:r>
                      <a:r>
                        <a:rPr kumimoji="1" lang="en-US" altLang="ja-JP" sz="1400" baseline="30000" dirty="0" smtClean="0">
                          <a:latin typeface="Meiryo UI" panose="020B0604030504040204" pitchFamily="50" charset="-128"/>
                          <a:ea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抗原糖鎖の増加</a:t>
                      </a:r>
                      <a:endParaRPr kumimoji="1" lang="en-US" altLang="ja-JP" sz="1400" baseline="0" dirty="0" smtClean="0">
                        <a:latin typeface="Meiryo UI" panose="020B0604030504040204" pitchFamily="50" charset="-128"/>
                        <a:ea typeface="Meiryo UI" panose="020B0604030504040204" pitchFamily="50" charset="-128"/>
                      </a:endParaRPr>
                    </a:p>
                    <a:p>
                      <a:pPr algn="ctr"/>
                      <a:r>
                        <a:rPr kumimoji="1" lang="en-US" altLang="ja-JP" sz="1400" baseline="0" dirty="0" smtClean="0">
                          <a:latin typeface="Meiryo UI" panose="020B0604030504040204" pitchFamily="50" charset="-128"/>
                          <a:ea typeface="Meiryo UI" panose="020B0604030504040204" pitchFamily="50" charset="-128"/>
                        </a:rPr>
                        <a:t>AAL</a:t>
                      </a:r>
                      <a:r>
                        <a:rPr kumimoji="1" lang="ja-JP" altLang="en-US" sz="1400" baseline="0" dirty="0" smtClean="0">
                          <a:latin typeface="Meiryo UI" panose="020B0604030504040204" pitchFamily="50" charset="-128"/>
                          <a:ea typeface="Meiryo UI" panose="020B0604030504040204" pitchFamily="50" charset="-128"/>
                        </a:rPr>
                        <a:t>結合率増</a:t>
                      </a:r>
                      <a:endParaRPr kumimoji="1" lang="en-US" altLang="ja-JP" sz="1400" baseline="0" dirty="0" smtClean="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γ GTP 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分岐の増加</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ラクトサミン構造の増加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がんの早期診断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コリンエステラーゼ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フコース </a:t>
                      </a:r>
                      <a:r>
                        <a:rPr kumimoji="1" lang="en-US" altLang="ja-JP" sz="1400" dirty="0" smtClean="0">
                          <a:latin typeface="Meiryo UI" panose="020B0604030504040204" pitchFamily="50" charset="-128"/>
                          <a:ea typeface="Meiryo UI" panose="020B0604030504040204" pitchFamily="50" charset="-128"/>
                        </a:rPr>
                        <a:t>α 1-3</a:t>
                      </a:r>
                      <a:r>
                        <a:rPr kumimoji="1" lang="ja-JP" altLang="en-US" sz="1400" dirty="0" smtClean="0">
                          <a:latin typeface="Meiryo UI" panose="020B0604030504040204" pitchFamily="50" charset="-128"/>
                          <a:ea typeface="Meiryo UI" panose="020B0604030504040204" pitchFamily="50" charset="-128"/>
                        </a:rPr>
                        <a:t>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AAL</a:t>
                      </a:r>
                      <a:r>
                        <a:rPr kumimoji="1" lang="en-US" altLang="ja-JP" sz="1400" baseline="30000" dirty="0" smtClean="0">
                          <a:latin typeface="Meiryo UI" panose="020B0604030504040204" pitchFamily="50" charset="-128"/>
                          <a:ea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アルコール性肝障害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トランスフェリンの糖鎖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減少・消失</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絨毛がん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hCGN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分岐の変化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良性・悪性の鑑別</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直腸がん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CEA 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Ⅰ</a:t>
                      </a:r>
                      <a:r>
                        <a:rPr kumimoji="1" lang="ja-JP" altLang="en-US" sz="1400" dirty="0" smtClean="0">
                          <a:latin typeface="Meiryo UI" panose="020B0604030504040204" pitchFamily="50" charset="-128"/>
                          <a:ea typeface="Meiryo UI" panose="020B0604030504040204" pitchFamily="50" charset="-128"/>
                        </a:rPr>
                        <a:t>型減少し　</a:t>
                      </a:r>
                      <a:r>
                        <a:rPr kumimoji="1" lang="en-US" altLang="ja-JP" sz="1400" dirty="0" smtClean="0">
                          <a:latin typeface="Meiryo UI" panose="020B0604030504040204" pitchFamily="50" charset="-128"/>
                          <a:ea typeface="Meiryo UI" panose="020B0604030504040204" pitchFamily="50" charset="-128"/>
                        </a:rPr>
                        <a:t>Ⅱ</a:t>
                      </a:r>
                      <a:r>
                        <a:rPr kumimoji="1" lang="ja-JP" altLang="en-US" sz="1400" dirty="0" smtClean="0">
                          <a:latin typeface="Meiryo UI" panose="020B0604030504040204" pitchFamily="50" charset="-128"/>
                          <a:ea typeface="Meiryo UI" panose="020B0604030504040204" pitchFamily="50" charset="-128"/>
                        </a:rPr>
                        <a:t>型増加</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高マンノース型増加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予後診断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肺がん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ラクト系糖鎖抗原</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シリアル </a:t>
                      </a: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r>
                        <a:rPr kumimoji="1" lang="en-US" altLang="ja-JP" sz="1400" baseline="30000" dirty="0" smtClean="0">
                          <a:latin typeface="Meiryo UI" panose="020B0604030504040204" pitchFamily="50" charset="-128"/>
                          <a:ea typeface="Meiryo UI" panose="020B0604030504040204" pitchFamily="50" charset="-128"/>
                        </a:rPr>
                        <a:t> </a:t>
                      </a:r>
                    </a:p>
                    <a:p>
                      <a:pPr algn="ctr"/>
                      <a:r>
                        <a:rPr kumimoji="1" lang="en-US" altLang="ja-JP" sz="1400" baseline="0" dirty="0" smtClean="0">
                          <a:latin typeface="Meiryo UI" panose="020B0604030504040204" pitchFamily="50" charset="-128"/>
                          <a:ea typeface="Meiryo UI" panose="020B0604030504040204" pitchFamily="50" charset="-128"/>
                        </a:rPr>
                        <a:t>G</a:t>
                      </a:r>
                      <a:r>
                        <a:rPr kumimoji="1" lang="en-US" altLang="ja-JP" sz="1400" baseline="-25000" dirty="0" smtClean="0">
                          <a:latin typeface="Meiryo UI" panose="020B0604030504040204" pitchFamily="50" charset="-128"/>
                          <a:ea typeface="Meiryo UI" panose="020B0604030504040204" pitchFamily="50" charset="-128"/>
                        </a:rPr>
                        <a:t>M2</a:t>
                      </a:r>
                      <a:r>
                        <a:rPr kumimoji="1" lang="ja-JP" altLang="en-US" sz="1400" baseline="-25000" dirty="0" smtClean="0">
                          <a:latin typeface="Meiryo UI" panose="020B0604030504040204" pitchFamily="50" charset="-128"/>
                          <a:ea typeface="Meiryo UI" panose="020B0604030504040204" pitchFamily="50" charset="-128"/>
                        </a:rPr>
                        <a:t>　</a:t>
                      </a:r>
                      <a:r>
                        <a:rPr kumimoji="1" lang="ja-JP" altLang="en-US" sz="1400" baseline="0" dirty="0" smtClean="0">
                          <a:latin typeface="Meiryo UI" panose="020B0604030504040204" pitchFamily="50" charset="-128"/>
                          <a:ea typeface="Meiryo UI" panose="020B0604030504040204" pitchFamily="50" charset="-128"/>
                        </a:rPr>
                        <a:t>発現</a:t>
                      </a:r>
                      <a:endParaRPr kumimoji="1" lang="ja-JP" altLang="en-US" sz="1400" baseline="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胃がん、大腸がん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9"/>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膵がん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CA19-9</a:t>
                      </a:r>
                      <a:r>
                        <a:rPr kumimoji="1" lang="ja-JP" altLang="en-US" sz="1400" dirty="0" smtClean="0">
                          <a:latin typeface="Meiryo UI" panose="020B0604030504040204" pitchFamily="50" charset="-128"/>
                          <a:ea typeface="Meiryo UI" panose="020B0604030504040204" pitchFamily="50" charset="-128"/>
                        </a:rPr>
                        <a:t>など</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シリアル </a:t>
                      </a: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r>
                        <a:rPr kumimoji="1" lang="en-US" altLang="ja-JP" sz="1400" baseline="30000" dirty="0" smtClean="0">
                          <a:latin typeface="Meiryo UI" panose="020B0604030504040204" pitchFamily="50" charset="-128"/>
                          <a:ea typeface="Meiryo UI" panose="020B0604030504040204" pitchFamily="50" charset="-128"/>
                        </a:rPr>
                        <a:t> </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腎臓がん、膀胱がん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CDH</a:t>
                      </a:r>
                      <a:r>
                        <a:rPr kumimoji="1" lang="ja-JP" altLang="en-US" sz="1400" dirty="0" smtClean="0">
                          <a:latin typeface="Meiryo UI" panose="020B0604030504040204" pitchFamily="50" charset="-128"/>
                          <a:ea typeface="Meiryo UI" panose="020B0604030504040204" pitchFamily="50" charset="-128"/>
                        </a:rPr>
                        <a:t>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1"/>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子宮体がん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血液型物質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H</a:t>
                      </a:r>
                      <a:r>
                        <a:rPr kumimoji="1" lang="ja-JP" altLang="en-US" sz="1400" dirty="0" smtClean="0">
                          <a:latin typeface="Meiryo UI" panose="020B0604030504040204" pitchFamily="50" charset="-128"/>
                          <a:ea typeface="Meiryo UI" panose="020B0604030504040204" pitchFamily="50" charset="-128"/>
                        </a:rPr>
                        <a:t>型糖鎖の発現</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UEA</a:t>
                      </a:r>
                      <a:r>
                        <a:rPr kumimoji="1" lang="en-US" altLang="ja-JP" sz="1400" baseline="30000" dirty="0" smtClean="0">
                          <a:latin typeface="Meiryo UI" panose="020B0604030504040204" pitchFamily="50" charset="-128"/>
                          <a:ea typeface="Meiryo UI" panose="020B0604030504040204" pitchFamily="50" charset="-128"/>
                        </a:rPr>
                        <a:t>※3</a:t>
                      </a:r>
                      <a:r>
                        <a:rPr kumimoji="1" lang="ja-JP" altLang="en-US" sz="1400" dirty="0" err="1"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PNA</a:t>
                      </a:r>
                      <a:r>
                        <a:rPr kumimoji="1" lang="en-US" altLang="ja-JP" sz="1400" baseline="30000" dirty="0" smtClean="0">
                          <a:latin typeface="Meiryo UI" panose="020B0604030504040204" pitchFamily="50" charset="-128"/>
                          <a:ea typeface="Meiryo UI" panose="020B0604030504040204" pitchFamily="50" charset="-128"/>
                        </a:rPr>
                        <a:t>※4</a:t>
                      </a:r>
                      <a:r>
                        <a:rPr kumimoji="1" lang="ja-JP" altLang="en-US" sz="1400" dirty="0" smtClean="0">
                          <a:latin typeface="Meiryo UI" panose="020B0604030504040204" pitchFamily="50" charset="-128"/>
                          <a:ea typeface="Meiryo UI" panose="020B0604030504040204" pitchFamily="50" charset="-128"/>
                        </a:rPr>
                        <a:t>で詮索</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2"/>
                  </a:ext>
                </a:extLst>
              </a:tr>
            </a:tbl>
          </a:graphicData>
        </a:graphic>
      </p:graphicFrame>
      <p:sp>
        <p:nvSpPr>
          <p:cNvPr id="5" name="テキスト ボックス 4"/>
          <p:cNvSpPr txBox="1"/>
          <p:nvPr/>
        </p:nvSpPr>
        <p:spPr>
          <a:xfrm>
            <a:off x="651510" y="6312942"/>
            <a:ext cx="10847070" cy="430887"/>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※1</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LCA</a:t>
            </a:r>
            <a:r>
              <a:rPr kumimoji="1" lang="ja-JP" altLang="en-US" sz="1100" dirty="0" smtClean="0">
                <a:latin typeface="Meiryo UI" panose="020B0604030504040204" pitchFamily="50" charset="-128"/>
                <a:ea typeface="Meiryo UI" panose="020B0604030504040204" pitchFamily="50" charset="-128"/>
              </a:rPr>
              <a:t>：レンズマメレクチン　</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AAL</a:t>
            </a:r>
            <a:r>
              <a:rPr lang="ja-JP" altLang="en-US" sz="1100" dirty="0" smtClean="0">
                <a:latin typeface="Meiryo UI" panose="020B0604030504040204" pitchFamily="50" charset="-128"/>
                <a:ea typeface="Meiryo UI" panose="020B0604030504040204" pitchFamily="50" charset="-128"/>
              </a:rPr>
              <a:t>：ヒロチャワンタケレクチン　</a:t>
            </a:r>
            <a:r>
              <a:rPr lang="en-US" altLang="ja-JP" sz="1100" dirty="0" smtClean="0">
                <a:latin typeface="Meiryo UI" panose="020B0604030504040204" pitchFamily="50" charset="-128"/>
                <a:ea typeface="Meiryo UI" panose="020B0604030504040204" pitchFamily="50" charset="-128"/>
              </a:rPr>
              <a:t>※3</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UEA</a:t>
            </a:r>
            <a:r>
              <a:rPr lang="ja-JP" altLang="en-US" sz="1100" dirty="0" smtClean="0">
                <a:latin typeface="Meiryo UI" panose="020B0604030504040204" pitchFamily="50" charset="-128"/>
                <a:ea typeface="Meiryo UI" panose="020B0604030504040204" pitchFamily="50" charset="-128"/>
              </a:rPr>
              <a:t>：ハリエニシダケレクチン　</a:t>
            </a:r>
            <a:r>
              <a:rPr lang="en-US" altLang="ja-JP" sz="1100" dirty="0" smtClean="0">
                <a:latin typeface="Meiryo UI" panose="020B0604030504040204" pitchFamily="50" charset="-128"/>
                <a:ea typeface="Meiryo UI" panose="020B0604030504040204" pitchFamily="50" charset="-128"/>
              </a:rPr>
              <a:t>※4</a:t>
            </a:r>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PNA:</a:t>
            </a:r>
            <a:r>
              <a:rPr lang="ja-JP" altLang="en-US" sz="1100" dirty="0" smtClean="0">
                <a:latin typeface="Meiryo UI" panose="020B0604030504040204" pitchFamily="50" charset="-128"/>
                <a:ea typeface="Meiryo UI" panose="020B0604030504040204" pitchFamily="50" charset="-128"/>
              </a:rPr>
              <a:t>ピーナッツレクチン</a:t>
            </a:r>
            <a:endParaRPr lang="en-US" altLang="ja-JP" sz="1100" dirty="0" smtClean="0">
              <a:latin typeface="Meiryo UI" panose="020B0604030504040204" pitchFamily="50" charset="-128"/>
              <a:ea typeface="Meiryo UI" panose="020B0604030504040204" pitchFamily="50" charset="-128"/>
            </a:endParaRPr>
          </a:p>
          <a:p>
            <a:pPr algn="ctr"/>
            <a:r>
              <a:rPr kumimoji="1" lang="en-US" altLang="ja-JP" sz="1100" dirty="0" smtClean="0">
                <a:latin typeface="Meiryo UI" panose="020B0604030504040204" pitchFamily="50" charset="-128"/>
                <a:ea typeface="Meiryo UI" panose="020B0604030504040204" pitchFamily="50" charset="-128"/>
              </a:rPr>
              <a:t>AAL</a:t>
            </a:r>
            <a:r>
              <a:rPr kumimoji="1" lang="ja-JP" altLang="en-US" sz="1100" dirty="0" smtClean="0">
                <a:latin typeface="Meiryo UI" panose="020B0604030504040204" pitchFamily="50" charset="-128"/>
                <a:ea typeface="Meiryo UI" panose="020B0604030504040204" pitchFamily="50" charset="-128"/>
              </a:rPr>
              <a:t>は、フコース認識レクチン　　</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11948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8490" y="160020"/>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糖鎖と疾患（２）</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4013926627"/>
              </p:ext>
            </p:extLst>
          </p:nvPr>
        </p:nvGraphicFramePr>
        <p:xfrm>
          <a:off x="796290" y="1144042"/>
          <a:ext cx="10599420" cy="4810760"/>
        </p:xfrm>
        <a:graphic>
          <a:graphicData uri="http://schemas.openxmlformats.org/drawingml/2006/table">
            <a:tbl>
              <a:tblPr firstRow="1" bandRow="1">
                <a:tableStyleId>{21E4AEA4-8DFA-4A89-87EB-49C32662AFE0}</a:tableStyleId>
              </a:tblPr>
              <a:tblGrid>
                <a:gridCol w="2649855">
                  <a:extLst>
                    <a:ext uri="{9D8B030D-6E8A-4147-A177-3AD203B41FA5}">
                      <a16:colId xmlns:a16="http://schemas.microsoft.com/office/drawing/2014/main" val="20000"/>
                    </a:ext>
                  </a:extLst>
                </a:gridCol>
                <a:gridCol w="2649855">
                  <a:extLst>
                    <a:ext uri="{9D8B030D-6E8A-4147-A177-3AD203B41FA5}">
                      <a16:colId xmlns:a16="http://schemas.microsoft.com/office/drawing/2014/main" val="20001"/>
                    </a:ext>
                  </a:extLst>
                </a:gridCol>
                <a:gridCol w="2649855">
                  <a:extLst>
                    <a:ext uri="{9D8B030D-6E8A-4147-A177-3AD203B41FA5}">
                      <a16:colId xmlns:a16="http://schemas.microsoft.com/office/drawing/2014/main" val="20002"/>
                    </a:ext>
                  </a:extLst>
                </a:gridCol>
                <a:gridCol w="2649855">
                  <a:extLst>
                    <a:ext uri="{9D8B030D-6E8A-4147-A177-3AD203B41FA5}">
                      <a16:colId xmlns:a16="http://schemas.microsoft.com/office/drawing/2014/main" val="20003"/>
                    </a:ext>
                  </a:extLst>
                </a:gridCol>
              </a:tblGrid>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糖鎖が関与する疾患</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マーカー＆ターゲット</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変化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応用</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卵巣がん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CA125</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WGA</a:t>
                      </a:r>
                      <a:r>
                        <a:rPr kumimoji="1" lang="en-US" altLang="ja-JP" sz="1400" baseline="30000" dirty="0" smtClean="0">
                          <a:latin typeface="Meiryo UI" panose="020B0604030504040204" pitchFamily="50" charset="-128"/>
                          <a:ea typeface="Meiryo UI" panose="020B0604030504040204" pitchFamily="50" charset="-128"/>
                        </a:rPr>
                        <a:t>※5</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甲状腺がん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チログロブリン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Con A</a:t>
                      </a:r>
                      <a:r>
                        <a:rPr kumimoji="1" lang="en-US" altLang="ja-JP" sz="1400" baseline="30000" dirty="0" smtClean="0">
                          <a:latin typeface="Meiryo UI" panose="020B0604030504040204" pitchFamily="50" charset="-128"/>
                          <a:ea typeface="Meiryo UI" panose="020B0604030504040204" pitchFamily="50" charset="-128"/>
                        </a:rPr>
                        <a:t>※6</a:t>
                      </a:r>
                      <a:r>
                        <a:rPr kumimoji="1" lang="ja-JP" altLang="en-US" sz="1400" dirty="0" smtClean="0">
                          <a:latin typeface="Meiryo UI" panose="020B0604030504040204" pitchFamily="50" charset="-128"/>
                          <a:ea typeface="Meiryo UI" panose="020B0604030504040204" pitchFamily="50" charset="-128"/>
                        </a:rPr>
                        <a:t>で診断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骨髄腫</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IgG</a:t>
                      </a:r>
                      <a:r>
                        <a:rPr kumimoji="1" lang="ja-JP" altLang="en-US" sz="1400" dirty="0" smtClean="0">
                          <a:latin typeface="Meiryo UI" panose="020B0604030504040204" pitchFamily="50" charset="-128"/>
                          <a:ea typeface="Meiryo UI" panose="020B0604030504040204" pitchFamily="50" charset="-128"/>
                        </a:rPr>
                        <a:t>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ガラクトースの減少</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骨肉腫、骨粗鬆症</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骨型アルカリホスターゼ糖鎖</a:t>
                      </a:r>
                      <a:endParaRPr kumimoji="1" lang="ja-JP" altLang="en-US" sz="1400" baseline="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baseline="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慢性関節リウマチ</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IgG</a:t>
                      </a:r>
                      <a:r>
                        <a:rPr kumimoji="1" lang="en-US" altLang="ja-JP" sz="1400" dirty="0" smtClean="0">
                          <a:latin typeface="Meiryo UI" panose="020B0604030504040204" pitchFamily="50" charset="-128"/>
                          <a:ea typeface="Meiryo UI" panose="020B0604030504040204" pitchFamily="50" charset="-128"/>
                        </a:rPr>
                        <a:t> 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p>
                      <a:pPr algn="ctr"/>
                      <a:r>
                        <a:rPr kumimoji="1" lang="el-GR" altLang="ja-JP" sz="1400" dirty="0" smtClean="0">
                          <a:latin typeface="Meiryo UI" panose="020B0604030504040204" pitchFamily="50" charset="-128"/>
                          <a:ea typeface="Meiryo UI" panose="020B0604030504040204" pitchFamily="50" charset="-128"/>
                        </a:rPr>
                        <a:t>Α</a:t>
                      </a:r>
                      <a:r>
                        <a:rPr kumimoji="1" lang="en-US" altLang="ja-JP" sz="1400" baseline="-25000" dirty="0" smtClean="0">
                          <a:latin typeface="Meiryo UI" panose="020B0604030504040204" pitchFamily="50" charset="-128"/>
                          <a:ea typeface="Meiryo UI" panose="020B0604030504040204" pitchFamily="50" charset="-128"/>
                        </a:rPr>
                        <a:t>1 </a:t>
                      </a:r>
                      <a:r>
                        <a:rPr kumimoji="1" lang="ja-JP" altLang="en-US" sz="1400" baseline="0" dirty="0" smtClean="0">
                          <a:latin typeface="Meiryo UI" panose="020B0604030504040204" pitchFamily="50" charset="-128"/>
                          <a:ea typeface="Meiryo UI" panose="020B0604030504040204" pitchFamily="50" charset="-128"/>
                        </a:rPr>
                        <a:t>酸性糖たんぱく質　</a:t>
                      </a:r>
                      <a:r>
                        <a:rPr kumimoji="1" lang="en-US" altLang="ja-JP" sz="1400" baseline="0" dirty="0" smtClean="0">
                          <a:latin typeface="Meiryo UI" panose="020B0604030504040204" pitchFamily="50" charset="-128"/>
                          <a:ea typeface="Meiryo UI" panose="020B0604030504040204" pitchFamily="50" charset="-128"/>
                        </a:rPr>
                        <a:t>N</a:t>
                      </a:r>
                      <a:r>
                        <a:rPr kumimoji="1" lang="ja-JP" altLang="en-US" sz="1400" baseline="0" dirty="0" smtClean="0">
                          <a:latin typeface="Meiryo UI" panose="020B0604030504040204" pitchFamily="50" charset="-128"/>
                          <a:ea typeface="Meiryo UI" panose="020B0604030504040204" pitchFamily="50" charset="-128"/>
                        </a:rPr>
                        <a:t>型糖鎖</a:t>
                      </a:r>
                    </a:p>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ガラクトースの減少</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診断</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膵炎</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血清中</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eiryo UI" panose="020B0604030504040204" pitchFamily="50" charset="-128"/>
                          <a:ea typeface="Meiryo UI" panose="020B0604030504040204" pitchFamily="50" charset="-128"/>
                        </a:rPr>
                        <a:t>2-6</a:t>
                      </a:r>
                      <a:r>
                        <a:rPr kumimoji="1" lang="ja-JP" altLang="en-US" sz="1400" dirty="0" smtClean="0">
                          <a:latin typeface="Meiryo UI" panose="020B0604030504040204" pitchFamily="50" charset="-128"/>
                          <a:ea typeface="Meiryo UI" panose="020B0604030504040204" pitchFamily="50" charset="-128"/>
                        </a:rPr>
                        <a:t>シリアル</a:t>
                      </a: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胃炎、腸炎</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粘膜上質の糖脂質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白血病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治療法の研究</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神経障害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治療法への応用</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9"/>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白内障</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eiryo UI" panose="020B0604030504040204" pitchFamily="50" charset="-128"/>
                          <a:ea typeface="Meiryo UI" panose="020B0604030504040204" pitchFamily="50" charset="-128"/>
                        </a:rPr>
                        <a:t>Le</a:t>
                      </a:r>
                      <a:r>
                        <a:rPr kumimoji="1" lang="en-US" altLang="ja-JP" sz="1400" baseline="30000" dirty="0" smtClean="0">
                          <a:latin typeface="Meiryo UI" panose="020B0604030504040204" pitchFamily="50" charset="-128"/>
                          <a:ea typeface="Meiryo UI" panose="020B0604030504040204" pitchFamily="50" charset="-128"/>
                        </a:rPr>
                        <a:t>x </a:t>
                      </a:r>
                      <a:r>
                        <a:rPr kumimoji="1" lang="ja-JP" altLang="en-US" sz="1400" baseline="0" dirty="0" smtClean="0">
                          <a:latin typeface="Meiryo UI" panose="020B0604030504040204" pitchFamily="50" charset="-128"/>
                          <a:ea typeface="Meiryo UI" panose="020B0604030504040204" pitchFamily="50" charset="-128"/>
                        </a:rPr>
                        <a:t>抗原の増加</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アルツハイマー病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凍死質量の増減</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1"/>
                  </a:ext>
                </a:extLst>
              </a:tr>
            </a:tbl>
          </a:graphicData>
        </a:graphic>
      </p:graphicFrame>
      <p:sp>
        <p:nvSpPr>
          <p:cNvPr id="4" name="テキスト ボックス 3"/>
          <p:cNvSpPr txBox="1"/>
          <p:nvPr/>
        </p:nvSpPr>
        <p:spPr>
          <a:xfrm>
            <a:off x="672465" y="5954802"/>
            <a:ext cx="10847070" cy="769441"/>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※5</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WGA</a:t>
            </a:r>
            <a:r>
              <a:rPr kumimoji="1" lang="ja-JP" altLang="en-US" sz="1100" dirty="0" smtClean="0">
                <a:latin typeface="Meiryo UI" panose="020B0604030504040204" pitchFamily="50" charset="-128"/>
                <a:ea typeface="Meiryo UI" panose="020B0604030504040204" pitchFamily="50" charset="-128"/>
              </a:rPr>
              <a:t>：小麦麦芽レクチン　</a:t>
            </a:r>
            <a:r>
              <a:rPr kumimoji="1" lang="en-US" altLang="ja-JP" sz="1100" dirty="0" smtClean="0">
                <a:latin typeface="Meiryo UI" panose="020B0604030504040204" pitchFamily="50" charset="-128"/>
                <a:ea typeface="Meiryo UI" panose="020B0604030504040204" pitchFamily="50" charset="-128"/>
              </a:rPr>
              <a:t>※6</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Con</a:t>
            </a:r>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A</a:t>
            </a:r>
            <a:r>
              <a:rPr lang="ja-JP" altLang="en-US" sz="1100" dirty="0" smtClean="0">
                <a:latin typeface="Meiryo UI" panose="020B0604030504040204" pitchFamily="50" charset="-128"/>
                <a:ea typeface="Meiryo UI" panose="020B0604030504040204" pitchFamily="50" charset="-128"/>
              </a:rPr>
              <a:t>：タチナタマメレクチン</a:t>
            </a:r>
            <a:endParaRPr lang="en-US" altLang="ja-JP" sz="1100" dirty="0" smtClean="0">
              <a:latin typeface="Meiryo UI" panose="020B0604030504040204" pitchFamily="50" charset="-128"/>
              <a:ea typeface="Meiryo UI" panose="020B0604030504040204" pitchFamily="50" charset="-128"/>
            </a:endParaRPr>
          </a:p>
          <a:p>
            <a:pPr algn="ctr"/>
            <a:endParaRPr kumimoji="1" lang="en-US" altLang="ja-JP" sz="1100" dirty="0">
              <a:latin typeface="Meiryo UI" panose="020B0604030504040204" pitchFamily="50" charset="-128"/>
              <a:ea typeface="Meiryo UI" panose="020B0604030504040204" pitchFamily="50" charset="-128"/>
            </a:endParaRPr>
          </a:p>
          <a:p>
            <a:pPr algn="ctr"/>
            <a:r>
              <a:rPr lang="en-US" altLang="ja-JP" sz="1100" dirty="0" smtClean="0">
                <a:latin typeface="Meiryo UI" panose="020B0604030504040204" pitchFamily="50" charset="-128"/>
                <a:ea typeface="Meiryo UI" panose="020B0604030504040204" pitchFamily="50" charset="-128"/>
              </a:rPr>
              <a:t>CA125</a:t>
            </a:r>
            <a:r>
              <a:rPr lang="ja-JP" altLang="en-US" sz="1100" dirty="0" smtClean="0">
                <a:latin typeface="Meiryo UI" panose="020B0604030504040204" pitchFamily="50" charset="-128"/>
                <a:ea typeface="Meiryo UI" panose="020B0604030504040204" pitchFamily="50" charset="-128"/>
              </a:rPr>
              <a:t>は、糖</a:t>
            </a:r>
            <a:r>
              <a:rPr lang="ja-JP" altLang="en-US" sz="1100" dirty="0">
                <a:latin typeface="Meiryo UI" panose="020B0604030504040204" pitchFamily="50" charset="-128"/>
                <a:ea typeface="Meiryo UI" panose="020B0604030504040204" pitchFamily="50" charset="-128"/>
              </a:rPr>
              <a:t>鎖抗原の一種で、卵巣癌の腫瘍マーカーと</a:t>
            </a:r>
            <a:r>
              <a:rPr lang="ja-JP" altLang="en-US" sz="1100" dirty="0" smtClean="0">
                <a:latin typeface="Meiryo UI" panose="020B0604030504040204" pitchFamily="50" charset="-128"/>
                <a:ea typeface="Meiryo UI" panose="020B0604030504040204" pitchFamily="50" charset="-128"/>
              </a:rPr>
              <a:t>して汎用されている。</a:t>
            </a:r>
            <a:endParaRPr lang="en-US" altLang="ja-JP" sz="1100" dirty="0" smtClean="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チログロブリンは、甲状腺の上皮細胞で合成</a:t>
            </a:r>
            <a:r>
              <a:rPr lang="ja-JP" altLang="en-US" sz="1100" dirty="0" smtClean="0">
                <a:latin typeface="Meiryo UI" panose="020B0604030504040204" pitchFamily="50" charset="-128"/>
                <a:ea typeface="Meiryo UI" panose="020B0604030504040204" pitchFamily="50" charset="-128"/>
              </a:rPr>
              <a:t>され、濾胞</a:t>
            </a:r>
            <a:r>
              <a:rPr lang="ja-JP" altLang="en-US" sz="1100" dirty="0">
                <a:latin typeface="Meiryo UI" panose="020B0604030504040204" pitchFamily="50" charset="-128"/>
                <a:ea typeface="Meiryo UI" panose="020B0604030504040204" pitchFamily="50" charset="-128"/>
              </a:rPr>
              <a:t>に貯蔵されている</a:t>
            </a:r>
            <a:r>
              <a:rPr lang="ja-JP" altLang="en-US" sz="1100" dirty="0" smtClean="0">
                <a:latin typeface="Meiryo UI" panose="020B0604030504040204" pitchFamily="50" charset="-128"/>
                <a:ea typeface="Meiryo UI" panose="020B0604030504040204" pitchFamily="50" charset="-128"/>
              </a:rPr>
              <a:t>タンパク質。</a:t>
            </a:r>
            <a:r>
              <a:rPr kumimoji="1" lang="ja-JP" altLang="en-US" sz="1100" dirty="0" smtClean="0">
                <a:latin typeface="Meiryo UI" panose="020B0604030504040204" pitchFamily="50" charset="-128"/>
                <a:ea typeface="Meiryo UI" panose="020B0604030504040204" pitchFamily="50" charset="-128"/>
              </a:rPr>
              <a:t>　</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0997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158490" y="34290"/>
            <a:ext cx="5875020" cy="830997"/>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糖鎖と疾患</a:t>
            </a:r>
            <a:endParaRPr kumimoji="1" lang="en-US" altLang="ja-JP" sz="2400" b="1" dirty="0" smtClean="0">
              <a:latin typeface="Meiryo UI" panose="020B0604030504040204" pitchFamily="50" charset="-128"/>
              <a:ea typeface="Meiryo UI" panose="020B0604030504040204" pitchFamily="50" charset="-128"/>
            </a:endParaRPr>
          </a:p>
          <a:p>
            <a:pPr algn="ctr"/>
            <a:r>
              <a:rPr lang="ja-JP" altLang="en-US" sz="2400" b="1" dirty="0" smtClean="0">
                <a:latin typeface="Meiryo UI" panose="020B0604030504040204" pitchFamily="50" charset="-128"/>
                <a:ea typeface="Meiryo UI" panose="020B0604030504040204" pitchFamily="50" charset="-128"/>
              </a:rPr>
              <a:t>「用語の解」</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432840031"/>
              </p:ext>
            </p:extLst>
          </p:nvPr>
        </p:nvGraphicFramePr>
        <p:xfrm>
          <a:off x="396898" y="964074"/>
          <a:ext cx="11224259" cy="5735320"/>
        </p:xfrm>
        <a:graphic>
          <a:graphicData uri="http://schemas.openxmlformats.org/drawingml/2006/table">
            <a:tbl>
              <a:tblPr firstRow="1" bandRow="1">
                <a:tableStyleId>{5940675A-B579-460E-94D1-54222C63F5DA}</a:tableStyleId>
              </a:tblPr>
              <a:tblGrid>
                <a:gridCol w="2093424">
                  <a:extLst>
                    <a:ext uri="{9D8B030D-6E8A-4147-A177-3AD203B41FA5}">
                      <a16:colId xmlns:a16="http://schemas.microsoft.com/office/drawing/2014/main" val="20000"/>
                    </a:ext>
                  </a:extLst>
                </a:gridCol>
                <a:gridCol w="6482148">
                  <a:extLst>
                    <a:ext uri="{9D8B030D-6E8A-4147-A177-3AD203B41FA5}">
                      <a16:colId xmlns:a16="http://schemas.microsoft.com/office/drawing/2014/main" val="20001"/>
                    </a:ext>
                  </a:extLst>
                </a:gridCol>
                <a:gridCol w="2648687">
                  <a:extLst>
                    <a:ext uri="{9D8B030D-6E8A-4147-A177-3AD203B41FA5}">
                      <a16:colId xmlns:a16="http://schemas.microsoft.com/office/drawing/2014/main" val="20002"/>
                    </a:ext>
                  </a:extLst>
                </a:gridCol>
              </a:tblGrid>
              <a:tr h="370840">
                <a:tc>
                  <a:txBody>
                    <a:bodyPr/>
                    <a:lstStyle/>
                    <a:p>
                      <a:pPr algn="ctr"/>
                      <a:r>
                        <a:rPr kumimoji="1" lang="ja-JP" altLang="en-US" sz="1400" b="1" dirty="0" smtClean="0">
                          <a:latin typeface="Meiryo UI" panose="020B0604030504040204" pitchFamily="50" charset="-128"/>
                          <a:ea typeface="Meiryo UI" panose="020B0604030504040204" pitchFamily="50" charset="-128"/>
                        </a:rPr>
                        <a:t>用語</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tx2">
                        <a:lumMod val="40000"/>
                        <a:lumOff val="60000"/>
                      </a:schemeClr>
                    </a:solidFill>
                  </a:tcPr>
                </a:tc>
                <a:tc>
                  <a:txBody>
                    <a:bodyPr/>
                    <a:lstStyle/>
                    <a:p>
                      <a:pPr algn="ctr"/>
                      <a:r>
                        <a:rPr kumimoji="1" lang="ja-JP" altLang="en-US" sz="1400" b="1" dirty="0" smtClean="0">
                          <a:latin typeface="Meiryo UI" panose="020B0604030504040204" pitchFamily="50" charset="-128"/>
                          <a:ea typeface="Meiryo UI" panose="020B0604030504040204" pitchFamily="50" charset="-128"/>
                        </a:rPr>
                        <a:t>用語の解</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tx2">
                        <a:lumMod val="40000"/>
                        <a:lumOff val="60000"/>
                      </a:schemeClr>
                    </a:solidFill>
                  </a:tcPr>
                </a:tc>
                <a:tc>
                  <a:txBody>
                    <a:bodyPr/>
                    <a:lstStyle/>
                    <a:p>
                      <a:pPr algn="ctr"/>
                      <a:r>
                        <a:rPr kumimoji="1" lang="ja-JP" altLang="en-US" sz="1400" b="1" dirty="0" smtClean="0">
                          <a:latin typeface="Meiryo UI" panose="020B0604030504040204" pitchFamily="50" charset="-128"/>
                          <a:ea typeface="Meiryo UI" panose="020B0604030504040204" pitchFamily="50" charset="-128"/>
                        </a:rPr>
                        <a:t>備考</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tx2">
                        <a:lumMod val="40000"/>
                        <a:lumOff val="60000"/>
                      </a:schemeClr>
                    </a:solidFill>
                  </a:tcPr>
                </a:tc>
                <a:extLst>
                  <a:ext uri="{0D108BD9-81ED-4DB2-BD59-A6C34878D82A}">
                    <a16:rowId xmlns:a16="http://schemas.microsoft.com/office/drawing/2014/main" val="10000"/>
                  </a:ext>
                </a:extLst>
              </a:tr>
              <a:tr h="189260">
                <a:tc>
                  <a:txBody>
                    <a:bodyPr/>
                    <a:lstStyle/>
                    <a:p>
                      <a:r>
                        <a:rPr kumimoji="1" lang="en-US" altLang="ja-JP" sz="1200" dirty="0" smtClean="0">
                          <a:latin typeface="Meiryo UI" panose="020B0604030504040204" pitchFamily="50" charset="-128"/>
                          <a:ea typeface="Meiryo UI" panose="020B0604030504040204" pitchFamily="50" charset="-128"/>
                        </a:rPr>
                        <a:t>α-</a:t>
                      </a:r>
                      <a:r>
                        <a:rPr kumimoji="1" lang="ja-JP" altLang="en-US" sz="1200" dirty="0" smtClean="0">
                          <a:latin typeface="Meiryo UI" panose="020B0604030504040204" pitchFamily="50" charset="-128"/>
                          <a:ea typeface="Meiryo UI" panose="020B0604030504040204" pitchFamily="50" charset="-128"/>
                        </a:rPr>
                        <a:t>フェトプロテイン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156678">
                <a:tc>
                  <a:txBody>
                    <a:bodyPr/>
                    <a:lstStyle/>
                    <a:p>
                      <a:r>
                        <a:rPr kumimoji="1" lang="ja-JP" altLang="en-US" sz="1200" dirty="0" smtClean="0">
                          <a:latin typeface="Meiryo UI" panose="020B0604030504040204" pitchFamily="50" charset="-128"/>
                          <a:ea typeface="Meiryo UI" panose="020B0604030504040204" pitchFamily="50" charset="-128"/>
                        </a:rPr>
                        <a:t>トランスフェリン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134606">
                <a:tc>
                  <a:txBody>
                    <a:bodyPr/>
                    <a:lstStyle/>
                    <a:p>
                      <a:r>
                        <a:rPr kumimoji="1" lang="en-US" altLang="ja-JP" sz="1200" dirty="0" smtClean="0">
                          <a:latin typeface="Meiryo UI" panose="020B0604030504040204" pitchFamily="50" charset="-128"/>
                          <a:ea typeface="Meiryo UI" panose="020B0604030504040204" pitchFamily="50" charset="-128"/>
                        </a:rPr>
                        <a:t>γ GTP</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0">
                <a:tc>
                  <a:txBody>
                    <a:bodyPr/>
                    <a:lstStyle/>
                    <a:p>
                      <a:r>
                        <a:rPr kumimoji="1" lang="ja-JP" altLang="en-US" sz="1200" dirty="0" smtClean="0">
                          <a:latin typeface="Meiryo UI" panose="020B0604030504040204" pitchFamily="50" charset="-128"/>
                          <a:ea typeface="Meiryo UI" panose="020B0604030504040204" pitchFamily="50" charset="-128"/>
                        </a:rPr>
                        <a:t>ラクトサミン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374067">
                <a:tc>
                  <a:txBody>
                    <a:bodyPr/>
                    <a:lstStyle/>
                    <a:p>
                      <a:r>
                        <a:rPr kumimoji="1" lang="ja-JP" altLang="en-US" sz="1200" dirty="0" smtClean="0">
                          <a:latin typeface="Meiryo UI" panose="020B0604030504040204" pitchFamily="50" charset="-128"/>
                          <a:ea typeface="Meiryo UI" panose="020B0604030504040204" pitchFamily="50" charset="-128"/>
                        </a:rPr>
                        <a:t>シリアル</a:t>
                      </a:r>
                      <a:r>
                        <a:rPr kumimoji="1" lang="en-US" altLang="ja-JP" sz="1200" dirty="0" smtClean="0">
                          <a:latin typeface="Meiryo UI" panose="020B0604030504040204" pitchFamily="50" charset="-128"/>
                          <a:ea typeface="Meiryo UI" panose="020B0604030504040204" pitchFamily="50" charset="-128"/>
                        </a:rPr>
                        <a:t>L</a:t>
                      </a:r>
                      <a:r>
                        <a:rPr kumimoji="1" lang="en-US" altLang="ja-JP" sz="1200" baseline="-25000" dirty="0" smtClean="0">
                          <a:latin typeface="Meiryo UI" panose="020B0604030504040204" pitchFamily="50" charset="-128"/>
                          <a:ea typeface="Meiryo UI" panose="020B0604030504040204" pitchFamily="50" charset="-128"/>
                        </a:rPr>
                        <a:t>ex</a:t>
                      </a:r>
                      <a:r>
                        <a:rPr kumimoji="1" lang="ja-JP" altLang="en-US" sz="1200" dirty="0" smtClean="0">
                          <a:latin typeface="Meiryo UI" panose="020B0604030504040204" pitchFamily="50" charset="-128"/>
                          <a:ea typeface="Meiryo UI" panose="020B0604030504040204" pitchFamily="50" charset="-128"/>
                        </a:rPr>
                        <a:t>抗原</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100" dirty="0" smtClean="0">
                          <a:latin typeface="Meiryo UI" panose="020B0604030504040204" pitchFamily="50" charset="-128"/>
                          <a:ea typeface="Meiryo UI" panose="020B0604030504040204" pitchFamily="50" charset="-128"/>
                        </a:rPr>
                        <a:t>シアリル</a:t>
                      </a:r>
                      <a:r>
                        <a:rPr kumimoji="1" lang="en-US" altLang="ja-JP" sz="1100" dirty="0" smtClean="0">
                          <a:latin typeface="Meiryo UI" panose="020B0604030504040204" pitchFamily="50" charset="-128"/>
                          <a:ea typeface="Meiryo UI" panose="020B0604030504040204" pitchFamily="50" charset="-128"/>
                        </a:rPr>
                        <a:t>Lex</a:t>
                      </a:r>
                      <a:r>
                        <a:rPr kumimoji="1" lang="ja-JP" altLang="en-US" sz="1100" dirty="0" smtClean="0">
                          <a:latin typeface="Meiryo UI" panose="020B0604030504040204" pitchFamily="50" charset="-128"/>
                          <a:ea typeface="Meiryo UI" panose="020B0604030504040204" pitchFamily="50" charset="-128"/>
                        </a:rPr>
                        <a:t>抗原</a:t>
                      </a:r>
                      <a:r>
                        <a:rPr kumimoji="1" lang="en-US" altLang="ja-JP" sz="1100" dirty="0" smtClean="0">
                          <a:latin typeface="Meiryo UI" panose="020B0604030504040204" pitchFamily="50" charset="-128"/>
                          <a:ea typeface="Meiryo UI" panose="020B0604030504040204" pitchFamily="50" charset="-128"/>
                        </a:rPr>
                        <a:t>(CSLEX)</a:t>
                      </a:r>
                      <a:r>
                        <a:rPr kumimoji="1" lang="ja-JP" altLang="en-US" sz="1100" dirty="0" smtClean="0">
                          <a:latin typeface="Meiryo UI" panose="020B0604030504040204" pitchFamily="50" charset="-128"/>
                          <a:ea typeface="Meiryo UI" panose="020B0604030504040204" pitchFamily="50" charset="-128"/>
                        </a:rPr>
                        <a:t>は，胃癌細胞を免疫源として作製されたモノクローナル抗体</a:t>
                      </a:r>
                      <a:r>
                        <a:rPr kumimoji="1" lang="en-US" altLang="ja-JP" sz="1100" dirty="0" smtClean="0">
                          <a:latin typeface="Meiryo UI" panose="020B0604030504040204" pitchFamily="50" charset="-128"/>
                          <a:ea typeface="Meiryo UI" panose="020B0604030504040204" pitchFamily="50" charset="-128"/>
                        </a:rPr>
                        <a:t>(CSLEX-1)</a:t>
                      </a:r>
                      <a:r>
                        <a:rPr kumimoji="1" lang="ja-JP" altLang="en-US" sz="1100" dirty="0" smtClean="0">
                          <a:latin typeface="Meiryo UI" panose="020B0604030504040204" pitchFamily="50" charset="-128"/>
                          <a:ea typeface="Meiryo UI" panose="020B0604030504040204" pitchFamily="50" charset="-128"/>
                        </a:rPr>
                        <a:t>により認識される抗原であり，</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型糖鎖抗原に属する。</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r>
                        <a:rPr kumimoji="1" lang="ja-JP" altLang="en-US" sz="1100" dirty="0" smtClean="0">
                          <a:latin typeface="Meiryo UI" panose="020B0604030504040204" pitchFamily="50" charset="-128"/>
                          <a:ea typeface="Meiryo UI" panose="020B0604030504040204" pitchFamily="50" charset="-128"/>
                        </a:rPr>
                        <a:t>各種癌細胞組織に出現し，腎臓の近位尿細管，食道粘膜などの正常組織にも存在</a:t>
                      </a:r>
                      <a:endParaRPr kumimoji="1" lang="ja-JP" altLang="en-US" sz="11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0">
                <a:tc>
                  <a:txBody>
                    <a:bodyPr/>
                    <a:lstStyle/>
                    <a:p>
                      <a:r>
                        <a:rPr kumimoji="1" lang="ja-JP" altLang="en-US" sz="1200" dirty="0" smtClean="0">
                          <a:latin typeface="Meiryo UI" panose="020B0604030504040204" pitchFamily="50" charset="-128"/>
                          <a:ea typeface="Meiryo UI" panose="020B0604030504040204" pitchFamily="50" charset="-128"/>
                        </a:rPr>
                        <a:t>コリンエステラーゼ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0">
                <a:tc>
                  <a:txBody>
                    <a:bodyPr/>
                    <a:lstStyle/>
                    <a:p>
                      <a:r>
                        <a:rPr kumimoji="1" lang="en-US" altLang="ja-JP" sz="1200" dirty="0" err="1" smtClean="0">
                          <a:latin typeface="Meiryo UI" panose="020B0604030504040204" pitchFamily="50" charset="-128"/>
                          <a:ea typeface="Meiryo UI" panose="020B0604030504040204" pitchFamily="50" charset="-128"/>
                        </a:rPr>
                        <a:t>hCGN</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0">
                <a:tc>
                  <a:txBody>
                    <a:bodyPr/>
                    <a:lstStyle/>
                    <a:p>
                      <a:r>
                        <a:rPr kumimoji="1" lang="en-US" altLang="ja-JP" sz="1200" dirty="0" smtClean="0">
                          <a:latin typeface="Meiryo UI" panose="020B0604030504040204" pitchFamily="50" charset="-128"/>
                          <a:ea typeface="Meiryo UI" panose="020B0604030504040204" pitchFamily="50" charset="-128"/>
                        </a:rPr>
                        <a:t>CEA</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Meiryo UI" panose="020B0604030504040204" pitchFamily="50" charset="-128"/>
                          <a:ea typeface="Meiryo UI" panose="020B0604030504040204" pitchFamily="50" charset="-128"/>
                        </a:rPr>
                        <a:t>消化器系がんの腫瘍バイオマーカー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r h="129351">
                <a:tc>
                  <a:txBody>
                    <a:bodyPr/>
                    <a:lstStyle/>
                    <a:p>
                      <a:pPr algn="l"/>
                      <a:r>
                        <a:rPr kumimoji="1" lang="ja-JP" altLang="en-US" sz="1200" dirty="0" smtClean="0">
                          <a:latin typeface="Meiryo UI" panose="020B0604030504040204" pitchFamily="50" charset="-128"/>
                          <a:ea typeface="Meiryo UI" panose="020B0604030504040204" pitchFamily="50" charset="-128"/>
                        </a:rPr>
                        <a:t>ラクト系糖鎖抗原</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ガングリオシド</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0"/>
                  </a:ext>
                </a:extLst>
              </a:tr>
              <a:tr h="0">
                <a:tc>
                  <a:txBody>
                    <a:bodyPr/>
                    <a:lstStyle/>
                    <a:p>
                      <a:r>
                        <a:rPr kumimoji="1" lang="en-US" altLang="ja-JP" sz="1200" baseline="0" dirty="0" smtClean="0">
                          <a:latin typeface="Meiryo UI" panose="020B0604030504040204" pitchFamily="50" charset="-128"/>
                          <a:ea typeface="Meiryo UI" panose="020B0604030504040204" pitchFamily="50" charset="-128"/>
                        </a:rPr>
                        <a:t>G</a:t>
                      </a:r>
                      <a:r>
                        <a:rPr kumimoji="1" lang="en-US" altLang="ja-JP" sz="1200" baseline="-25000" dirty="0" smtClean="0">
                          <a:latin typeface="Meiryo UI" panose="020B0604030504040204" pitchFamily="50" charset="-128"/>
                          <a:ea typeface="Meiryo UI" panose="020B0604030504040204" pitchFamily="50" charset="-128"/>
                        </a:rPr>
                        <a:t>M2</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1"/>
                  </a:ext>
                </a:extLst>
              </a:tr>
              <a:tr h="0">
                <a:tc>
                  <a:txBody>
                    <a:bodyPr/>
                    <a:lstStyle/>
                    <a:p>
                      <a:r>
                        <a:rPr kumimoji="1" lang="en-US" altLang="ja-JP" sz="1200" dirty="0" smtClean="0">
                          <a:latin typeface="Meiryo UI" panose="020B0604030504040204" pitchFamily="50" charset="-128"/>
                          <a:ea typeface="Meiryo UI" panose="020B0604030504040204" pitchFamily="50" charset="-128"/>
                        </a:rPr>
                        <a:t>CA19-9</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消化器系がんの腫瘍バイオマーカー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2"/>
                  </a:ext>
                </a:extLst>
              </a:tr>
              <a:tr h="198719">
                <a:tc>
                  <a:txBody>
                    <a:bodyPr/>
                    <a:lstStyle/>
                    <a:p>
                      <a:r>
                        <a:rPr kumimoji="1" lang="en-US" altLang="ja-JP" sz="1200" dirty="0" smtClean="0">
                          <a:latin typeface="Meiryo UI" panose="020B0604030504040204" pitchFamily="50" charset="-128"/>
                          <a:ea typeface="Meiryo UI" panose="020B0604030504040204" pitchFamily="50" charset="-128"/>
                        </a:rPr>
                        <a:t>CDH</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3"/>
                  </a:ext>
                </a:extLst>
              </a:tr>
              <a:tr h="0">
                <a:tc>
                  <a:txBody>
                    <a:bodyPr/>
                    <a:lstStyle/>
                    <a:p>
                      <a:r>
                        <a:rPr kumimoji="1" lang="en-US" altLang="ja-JP" sz="1200" dirty="0" smtClean="0">
                          <a:latin typeface="Meiryo UI" panose="020B0604030504040204" pitchFamily="50" charset="-128"/>
                          <a:ea typeface="Meiryo UI" panose="020B0604030504040204" pitchFamily="50" charset="-128"/>
                        </a:rPr>
                        <a:t>CA125</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CA125</a:t>
                      </a:r>
                      <a:r>
                        <a:rPr lang="ja-JP" altLang="en-US" sz="1200" dirty="0" smtClean="0">
                          <a:latin typeface="Meiryo UI" panose="020B0604030504040204" pitchFamily="50" charset="-128"/>
                          <a:ea typeface="Meiryo UI" panose="020B0604030504040204" pitchFamily="50" charset="-128"/>
                        </a:rPr>
                        <a:t>は、糖鎖抗原の一種で、卵巣癌の腫瘍マーカーとして汎用されている。</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チログロブリン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5"/>
                  </a:ext>
                </a:extLst>
              </a:tr>
              <a:tr h="0">
                <a:tc>
                  <a:txBody>
                    <a:bodyPr/>
                    <a:lstStyle/>
                    <a:p>
                      <a:r>
                        <a:rPr kumimoji="1" lang="en-US" altLang="ja-JP" sz="1200" dirty="0" err="1" smtClean="0">
                          <a:latin typeface="Meiryo UI" panose="020B0604030504040204" pitchFamily="50" charset="-128"/>
                          <a:ea typeface="Meiryo UI" panose="020B0604030504040204" pitchFamily="50" charset="-128"/>
                        </a:rPr>
                        <a:t>IgG</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6"/>
                  </a:ext>
                </a:extLst>
              </a:tr>
              <a:tr h="0">
                <a:tc>
                  <a:txBody>
                    <a:bodyPr/>
                    <a:lstStyle/>
                    <a:p>
                      <a:r>
                        <a:rPr kumimoji="1" lang="ja-JP" altLang="en-US" sz="1200" dirty="0" smtClean="0">
                          <a:latin typeface="Meiryo UI" panose="020B0604030504040204" pitchFamily="50" charset="-128"/>
                          <a:ea typeface="Meiryo UI" panose="020B0604030504040204" pitchFamily="50" charset="-128"/>
                        </a:rPr>
                        <a:t>骨型アルカリホスターゼ</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7"/>
                  </a:ext>
                </a:extLst>
              </a:tr>
              <a:tr h="0">
                <a:tc>
                  <a:txBody>
                    <a:bodyPr/>
                    <a:lstStyle/>
                    <a:p>
                      <a:r>
                        <a:rPr kumimoji="1" lang="el-GR" altLang="ja-JP" sz="1200" dirty="0" smtClean="0">
                          <a:latin typeface="Meiryo UI" panose="020B0604030504040204" pitchFamily="50" charset="-128"/>
                          <a:ea typeface="Meiryo UI" panose="020B0604030504040204" pitchFamily="50" charset="-128"/>
                        </a:rPr>
                        <a:t>Α</a:t>
                      </a:r>
                      <a:r>
                        <a:rPr kumimoji="1" lang="en-US" altLang="ja-JP" sz="1200" baseline="-25000" dirty="0" smtClean="0">
                          <a:latin typeface="Meiryo UI" panose="020B0604030504040204" pitchFamily="50" charset="-128"/>
                          <a:ea typeface="Meiryo UI" panose="020B0604030504040204" pitchFamily="50" charset="-128"/>
                        </a:rPr>
                        <a:t>1 </a:t>
                      </a:r>
                      <a:r>
                        <a:rPr kumimoji="1" lang="ja-JP" altLang="en-US" sz="1200" baseline="0" dirty="0" smtClean="0">
                          <a:latin typeface="Meiryo UI" panose="020B0604030504040204" pitchFamily="50" charset="-128"/>
                          <a:ea typeface="Meiryo UI" panose="020B0604030504040204" pitchFamily="50" charset="-128"/>
                        </a:rPr>
                        <a:t>酸性糖たんぱく質</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8"/>
                  </a:ext>
                </a:extLst>
              </a:tr>
              <a:tr h="0">
                <a:tc>
                  <a:txBody>
                    <a:bodyPr/>
                    <a:lstStyle/>
                    <a:p>
                      <a:r>
                        <a:rPr kumimoji="1" lang="ja-JP" altLang="en-US" sz="1200" dirty="0" smtClean="0">
                          <a:latin typeface="Meiryo UI" panose="020B0604030504040204" pitchFamily="50" charset="-128"/>
                          <a:ea typeface="Meiryo UI" panose="020B0604030504040204" pitchFamily="50" charset="-128"/>
                        </a:rPr>
                        <a:t>ガングリオシド</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922442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4680" y="262890"/>
            <a:ext cx="5875020" cy="461665"/>
          </a:xfrm>
          <a:prstGeom prst="rect">
            <a:avLst/>
          </a:prstGeom>
          <a:noFill/>
        </p:spPr>
        <p:txBody>
          <a:bodyPr wrap="square" rtlCol="0">
            <a:spAutoFit/>
          </a:bodyPr>
          <a:lstStyle/>
          <a:p>
            <a:pPr algn="ctr"/>
            <a:r>
              <a:rPr lang="ja-JP" altLang="en-US" sz="2400" dirty="0" smtClean="0">
                <a:latin typeface="Meiryo UI" panose="020B0604030504040204" pitchFamily="50" charset="-128"/>
                <a:ea typeface="Meiryo UI" panose="020B0604030504040204" pitchFamily="50" charset="-128"/>
              </a:rPr>
              <a:t>エクソソーム（</a:t>
            </a:r>
            <a:r>
              <a:rPr lang="en-US" altLang="ja-JP" sz="2400" dirty="0" err="1" smtClean="0">
                <a:latin typeface="Meiryo UI" panose="020B0604030504040204" pitchFamily="50" charset="-128"/>
                <a:ea typeface="Meiryo UI" panose="020B0604030504040204" pitchFamily="50" charset="-128"/>
              </a:rPr>
              <a:t>Exosome</a:t>
            </a:r>
            <a:r>
              <a:rPr lang="ja-JP" altLang="en-US"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101917" y="1546860"/>
            <a:ext cx="5991225" cy="3924300"/>
          </a:xfrm>
          <a:prstGeom prst="rect">
            <a:avLst/>
          </a:prstGeom>
        </p:spPr>
      </p:pic>
      <p:sp>
        <p:nvSpPr>
          <p:cNvPr id="5" name="正方形/長方形 4"/>
          <p:cNvSpPr/>
          <p:nvPr/>
        </p:nvSpPr>
        <p:spPr>
          <a:xfrm>
            <a:off x="4130649" y="6488668"/>
            <a:ext cx="4251485" cy="369332"/>
          </a:xfrm>
          <a:prstGeom prst="rect">
            <a:avLst/>
          </a:prstGeom>
        </p:spPr>
        <p:txBody>
          <a:bodyPr wrap="none">
            <a:spAutoFit/>
          </a:bodyPr>
          <a:lstStyle/>
          <a:p>
            <a:r>
              <a:rPr lang="ja-JP" altLang="en-US" sz="900" dirty="0" smtClean="0">
                <a:latin typeface="Meiryo UI" panose="020B0604030504040204" pitchFamily="50" charset="-128"/>
                <a:ea typeface="Meiryo UI" panose="020B0604030504040204" pitchFamily="50" charset="-128"/>
              </a:rPr>
              <a:t>（出典）東京医科大学 医学総合研究所　分子腫瘍研究部門</a:t>
            </a:r>
            <a:endParaRPr lang="en-US" altLang="ja-JP" sz="900" dirty="0" smtClean="0">
              <a:latin typeface="Meiryo UI" panose="020B0604030504040204" pitchFamily="50" charset="-128"/>
              <a:ea typeface="Meiryo UI" panose="020B0604030504040204" pitchFamily="50" charset="-128"/>
            </a:endParaRPr>
          </a:p>
          <a:p>
            <a:r>
              <a:rPr lang="ja-JP" altLang="en-US" sz="900" dirty="0" smtClean="0">
                <a:latin typeface="Meiryo UI" panose="020B0604030504040204" pitchFamily="50" charset="-128"/>
                <a:ea typeface="Meiryo UI" panose="020B0604030504040204" pitchFamily="50" charset="-128"/>
              </a:rPr>
              <a:t>　　　　　　</a:t>
            </a:r>
            <a:r>
              <a:rPr lang="en-US" altLang="ja-JP" sz="900" dirty="0" smtClean="0">
                <a:latin typeface="Meiryo UI" panose="020B0604030504040204" pitchFamily="50" charset="-128"/>
                <a:ea typeface="Meiryo UI" panose="020B0604030504040204" pitchFamily="50" charset="-128"/>
              </a:rPr>
              <a:t>http</a:t>
            </a:r>
            <a:r>
              <a:rPr lang="en-US" altLang="ja-JP" sz="900" dirty="0">
                <a:latin typeface="Meiryo UI" panose="020B0604030504040204" pitchFamily="50" charset="-128"/>
                <a:ea typeface="Meiryo UI" panose="020B0604030504040204" pitchFamily="50" charset="-128"/>
              </a:rPr>
              <a:t>://team.tokyo-med.ac.jp/ims_onc/research/report01.html</a:t>
            </a:r>
            <a:endParaRPr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0254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4680" y="262890"/>
            <a:ext cx="5875020" cy="461665"/>
          </a:xfrm>
          <a:prstGeom prst="rect">
            <a:avLst/>
          </a:prstGeom>
          <a:noFill/>
        </p:spPr>
        <p:txBody>
          <a:bodyPr wrap="square" rtlCol="0">
            <a:spAutoFit/>
          </a:bodyPr>
          <a:lstStyle/>
          <a:p>
            <a:pPr algn="ctr"/>
            <a:r>
              <a:rPr lang="ja-JP" altLang="en-US" sz="2400" dirty="0" smtClean="0">
                <a:latin typeface="Meiryo UI" panose="020B0604030504040204" pitchFamily="50" charset="-128"/>
                <a:ea typeface="Meiryo UI" panose="020B0604030504040204" pitchFamily="50" charset="-128"/>
              </a:rPr>
              <a:t>エクソソーム（</a:t>
            </a:r>
            <a:r>
              <a:rPr lang="en-US" altLang="ja-JP" sz="2400" dirty="0" err="1" smtClean="0">
                <a:latin typeface="Meiryo UI" panose="020B0604030504040204" pitchFamily="50" charset="-128"/>
                <a:ea typeface="Meiryo UI" panose="020B0604030504040204" pitchFamily="50" charset="-128"/>
              </a:rPr>
              <a:t>Exosome</a:t>
            </a:r>
            <a:r>
              <a:rPr lang="ja-JP" altLang="en-US"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811616334"/>
              </p:ext>
            </p:extLst>
          </p:nvPr>
        </p:nvGraphicFramePr>
        <p:xfrm>
          <a:off x="1031240" y="2219462"/>
          <a:ext cx="10121900" cy="2280285"/>
        </p:xfrm>
        <a:graphic>
          <a:graphicData uri="http://schemas.openxmlformats.org/drawingml/2006/table">
            <a:tbl>
              <a:tblPr>
                <a:tableStyleId>{5C22544A-7EE6-4342-B048-85BDC9FD1C3A}</a:tableStyleId>
              </a:tblPr>
              <a:tblGrid>
                <a:gridCol w="1894881">
                  <a:extLst>
                    <a:ext uri="{9D8B030D-6E8A-4147-A177-3AD203B41FA5}">
                      <a16:colId xmlns:a16="http://schemas.microsoft.com/office/drawing/2014/main" val="20000"/>
                    </a:ext>
                  </a:extLst>
                </a:gridCol>
                <a:gridCol w="1701266">
                  <a:extLst>
                    <a:ext uri="{9D8B030D-6E8A-4147-A177-3AD203B41FA5}">
                      <a16:colId xmlns:a16="http://schemas.microsoft.com/office/drawing/2014/main" val="20001"/>
                    </a:ext>
                  </a:extLst>
                </a:gridCol>
                <a:gridCol w="6525753">
                  <a:extLst>
                    <a:ext uri="{9D8B030D-6E8A-4147-A177-3AD203B41FA5}">
                      <a16:colId xmlns:a16="http://schemas.microsoft.com/office/drawing/2014/main" val="20002"/>
                    </a:ext>
                  </a:extLst>
                </a:gridCol>
              </a:tblGrid>
              <a:tr h="238125">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がん種</a:t>
                      </a:r>
                      <a:endParaRPr lang="ja-JP" altLang="en-US" sz="1600" b="0" i="0" u="none" strike="noStrike" dirty="0">
                        <a:solidFill>
                          <a:srgbClr val="FFFFFF"/>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体液の種類</a:t>
                      </a:r>
                      <a:endParaRPr lang="ja-JP" altLang="en-US" sz="1600" b="0" i="0" u="none" strike="noStrike" dirty="0">
                        <a:solidFill>
                          <a:srgbClr val="FFFFFF"/>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solidFill>
                  </a:tcPr>
                </a:tc>
                <a:tc>
                  <a:txBody>
                    <a:bodyPr/>
                    <a:lstStyle/>
                    <a:p>
                      <a:pPr algn="ctr" fontAlgn="ctr"/>
                      <a:r>
                        <a:rPr lang="ja-JP" altLang="en-US" sz="1600" u="none" strike="noStrike" dirty="0" smtClean="0">
                          <a:effectLst/>
                          <a:latin typeface="Meiryo UI" panose="020B0604030504040204" pitchFamily="50" charset="-128"/>
                          <a:ea typeface="Meiryo UI" panose="020B0604030504040204" pitchFamily="50" charset="-128"/>
                        </a:rPr>
                        <a:t>がん</a:t>
                      </a:r>
                      <a:r>
                        <a:rPr lang="ja-JP" altLang="en-US" sz="1600" u="none" strike="noStrike" dirty="0">
                          <a:effectLst/>
                          <a:latin typeface="Meiryo UI" panose="020B0604030504040204" pitchFamily="50" charset="-128"/>
                          <a:ea typeface="Meiryo UI" panose="020B0604030504040204" pitchFamily="50" charset="-128"/>
                        </a:rPr>
                        <a:t>マーカーとなるマイクロ</a:t>
                      </a:r>
                      <a:r>
                        <a:rPr lang="en-US" altLang="ja-JP" sz="1600" u="none" strike="noStrike" dirty="0">
                          <a:effectLst/>
                          <a:latin typeface="Meiryo UI" panose="020B0604030504040204" pitchFamily="50" charset="-128"/>
                          <a:ea typeface="Meiryo UI" panose="020B0604030504040204" pitchFamily="50" charset="-128"/>
                        </a:rPr>
                        <a:t>RNA</a:t>
                      </a:r>
                      <a:r>
                        <a:rPr lang="ja-JP" altLang="en-US" sz="1600" u="none" strike="noStrike" dirty="0">
                          <a:effectLst/>
                          <a:latin typeface="Meiryo UI" panose="020B0604030504040204" pitchFamily="50" charset="-128"/>
                          <a:ea typeface="Meiryo UI" panose="020B0604030504040204" pitchFamily="50" charset="-128"/>
                        </a:rPr>
                        <a:t>の種類</a:t>
                      </a:r>
                      <a:endParaRPr lang="ja-JP" altLang="en-US" sz="1600" b="0" i="0" u="none" strike="noStrike" dirty="0">
                        <a:solidFill>
                          <a:srgbClr val="FFFFFF"/>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solidFill>
                  </a:tcPr>
                </a:tc>
                <a:extLst>
                  <a:ext uri="{0D108BD9-81ED-4DB2-BD59-A6C34878D82A}">
                    <a16:rowId xmlns:a16="http://schemas.microsoft.com/office/drawing/2014/main" val="10000"/>
                  </a:ext>
                </a:extLst>
              </a:tr>
              <a:tr h="219075">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肺がん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a:effectLst/>
                          <a:latin typeface="Meiryo UI" panose="020B0604030504040204" pitchFamily="50" charset="-128"/>
                          <a:ea typeface="Meiryo UI" panose="020B0604030504040204" pitchFamily="50" charset="-128"/>
                        </a:rPr>
                        <a:t>血漿</a:t>
                      </a:r>
                      <a:endParaRPr lang="ja-JP" altLang="en-US" sz="16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Let-7f, miR-30a-3p, miR-100, miR-151a-5p, miR-200b-5p, miR-223, miR-301,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1"/>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乳がん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a:effectLst/>
                          <a:latin typeface="Meiryo UI" panose="020B0604030504040204" pitchFamily="50" charset="-128"/>
                          <a:ea typeface="Meiryo UI" panose="020B0604030504040204" pitchFamily="50" charset="-128"/>
                        </a:rPr>
                        <a:t>血清</a:t>
                      </a:r>
                      <a:endParaRPr lang="ja-JP" altLang="en-US" sz="16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miR-21, miR-200a, miR-200c, miR-205, miR-1246,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2"/>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膵がん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miR-17-5p, miR-21, miR-1246, miR-3976, miR-43-6, miR-4644,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3"/>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前立腺がん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zh-TW" altLang="en-US" sz="1600" u="none" strike="noStrike" dirty="0">
                          <a:effectLst/>
                          <a:latin typeface="Meiryo UI" panose="020B0604030504040204" pitchFamily="50" charset="-128"/>
                          <a:ea typeface="Meiryo UI" panose="020B0604030504040204" pitchFamily="50" charset="-128"/>
                        </a:rPr>
                        <a:t>血漿、血清、尿</a:t>
                      </a:r>
                      <a:endParaRPr lang="zh-TW"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miR-107, miR-141, miR-375, miR-574-3p,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4"/>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グリオブラストーマ</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血清、脳脊髄液</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rPr>
                        <a:t>miR-21, mkiR-320, miR-574-3p, etc.</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5"/>
                  </a:ext>
                </a:extLst>
              </a:tr>
              <a:tr h="209550">
                <a:tc>
                  <a:txBody>
                    <a:bodyPr/>
                    <a:lstStyle/>
                    <a:p>
                      <a:pPr algn="ctr" fontAlgn="ctr"/>
                      <a:r>
                        <a:rPr lang="ja-JP" altLang="en-US" sz="1600" u="none" strike="noStrike">
                          <a:effectLst/>
                          <a:latin typeface="Meiryo UI" panose="020B0604030504040204" pitchFamily="50" charset="-128"/>
                          <a:ea typeface="Meiryo UI" panose="020B0604030504040204" pitchFamily="50" charset="-128"/>
                        </a:rPr>
                        <a:t>大腸がん</a:t>
                      </a:r>
                      <a:endParaRPr lang="ja-JP" altLang="en-US" sz="16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Let-7a, miR-21, miR-23a, miR-150, miR-223, miR-1229, miR-1246,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6"/>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卵巣癌</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血清</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de-DE" sz="1200" u="none" strike="noStrike" dirty="0">
                          <a:effectLst/>
                          <a:latin typeface="Meiryo UI" panose="020B0604030504040204" pitchFamily="50" charset="-128"/>
                          <a:ea typeface="Meiryo UI" panose="020B0604030504040204" pitchFamily="50" charset="-128"/>
                        </a:rPr>
                        <a:t>miR-21, miR-141, miR-200a, miR-200b, miR-200c, miR-203, miR-205, miR-214, etc.</a:t>
                      </a:r>
                      <a:endParaRPr lang="de-DE"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7"/>
                  </a:ext>
                </a:extLst>
              </a:tr>
              <a:tr h="209550">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子宮頸がん</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ctr" fontAlgn="ctr"/>
                      <a:r>
                        <a:rPr lang="ja-JP" altLang="en-US" sz="1600" u="none" strike="noStrike" dirty="0">
                          <a:effectLst/>
                          <a:latin typeface="Meiryo UI" panose="020B0604030504040204" pitchFamily="50" charset="-128"/>
                          <a:ea typeface="Meiryo UI" panose="020B0604030504040204" pitchFamily="50" charset="-128"/>
                        </a:rPr>
                        <a:t>膣洗浄液</a:t>
                      </a:r>
                      <a:endParaRPr lang="ja-JP" altLang="en-US" sz="16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tc>
                  <a:txBody>
                    <a:bodyPr/>
                    <a:lstStyle/>
                    <a:p>
                      <a:pPr algn="l" fontAlgn="ctr"/>
                      <a:r>
                        <a:rPr lang="en-US" sz="1200" u="none" strike="noStrike" dirty="0">
                          <a:effectLst/>
                          <a:latin typeface="Meiryo UI" panose="020B0604030504040204" pitchFamily="50" charset="-128"/>
                          <a:ea typeface="Meiryo UI" panose="020B0604030504040204" pitchFamily="50" charset="-128"/>
                        </a:rPr>
                        <a:t>miR-21, miR-146a, etc.</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08"/>
                  </a:ext>
                </a:extLst>
              </a:tr>
            </a:tbl>
          </a:graphicData>
        </a:graphic>
      </p:graphicFrame>
      <p:sp>
        <p:nvSpPr>
          <p:cNvPr id="6" name="正方形/長方形 5"/>
          <p:cNvSpPr/>
          <p:nvPr/>
        </p:nvSpPr>
        <p:spPr>
          <a:xfrm>
            <a:off x="2406868" y="4854337"/>
            <a:ext cx="8250621" cy="369332"/>
          </a:xfrm>
          <a:prstGeom prst="rect">
            <a:avLst/>
          </a:prstGeom>
        </p:spPr>
        <p:txBody>
          <a:bodyPr wrap="square">
            <a:spAutoFit/>
          </a:bodyPr>
          <a:lstStyle/>
          <a:p>
            <a:r>
              <a:rPr lang="en-US" altLang="ja-JP" dirty="0"/>
              <a:t>https://www.gelifesciences.co.jp/newsletter/201707_exosome.html</a:t>
            </a:r>
            <a:endParaRPr lang="ja-JP" altLang="en-US" dirty="0"/>
          </a:p>
        </p:txBody>
      </p:sp>
    </p:spTree>
    <p:extLst>
      <p:ext uri="{BB962C8B-B14F-4D97-AF65-F5344CB8AC3E}">
        <p14:creationId xmlns:p14="http://schemas.microsoft.com/office/powerpoint/2010/main" val="2523921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58490" y="160020"/>
            <a:ext cx="5875020" cy="461665"/>
          </a:xfrm>
          <a:prstGeom prst="rect">
            <a:avLst/>
          </a:prstGeom>
          <a:noFill/>
        </p:spPr>
        <p:txBody>
          <a:bodyPr wrap="square" rtlCol="0">
            <a:spAutoFit/>
          </a:bodyPr>
          <a:lstStyle/>
          <a:p>
            <a:pPr algn="ctr"/>
            <a:r>
              <a:rPr kumimoji="1" lang="ja-JP" altLang="en-US" sz="2400" b="1" dirty="0" smtClean="0">
                <a:latin typeface="Meiryo UI" panose="020B0604030504040204" pitchFamily="50" charset="-128"/>
                <a:ea typeface="Meiryo UI" panose="020B0604030504040204" pitchFamily="50" charset="-128"/>
              </a:rPr>
              <a:t>バイオマーカー　糖鎖と</a:t>
            </a:r>
            <a:r>
              <a:rPr kumimoji="1" lang="en-US" altLang="ja-JP" sz="2400" b="1" dirty="0" err="1" smtClean="0">
                <a:latin typeface="Meiryo UI" panose="020B0604030504040204" pitchFamily="50" charset="-128"/>
                <a:ea typeface="Meiryo UI" panose="020B0604030504040204" pitchFamily="50" charset="-128"/>
              </a:rPr>
              <a:t>miRNA</a:t>
            </a:r>
            <a:endParaRPr kumimoji="1" lang="ja-JP" altLang="en-US" sz="2400" b="1"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14809434"/>
              </p:ext>
            </p:extLst>
          </p:nvPr>
        </p:nvGraphicFramePr>
        <p:xfrm>
          <a:off x="651510" y="753956"/>
          <a:ext cx="10678642" cy="5471160"/>
        </p:xfrm>
        <a:graphic>
          <a:graphicData uri="http://schemas.openxmlformats.org/drawingml/2006/table">
            <a:tbl>
              <a:tblPr firstRow="1" bandRow="1">
                <a:tableStyleId>{21E4AEA4-8DFA-4A89-87EB-49C32662AFE0}</a:tableStyleId>
              </a:tblPr>
              <a:tblGrid>
                <a:gridCol w="2188355">
                  <a:extLst>
                    <a:ext uri="{9D8B030D-6E8A-4147-A177-3AD203B41FA5}">
                      <a16:colId xmlns:a16="http://schemas.microsoft.com/office/drawing/2014/main" val="20000"/>
                    </a:ext>
                  </a:extLst>
                </a:gridCol>
                <a:gridCol w="2779038">
                  <a:extLst>
                    <a:ext uri="{9D8B030D-6E8A-4147-A177-3AD203B41FA5}">
                      <a16:colId xmlns:a16="http://schemas.microsoft.com/office/drawing/2014/main" val="20001"/>
                    </a:ext>
                  </a:extLst>
                </a:gridCol>
                <a:gridCol w="5711249">
                  <a:extLst>
                    <a:ext uri="{9D8B030D-6E8A-4147-A177-3AD203B41FA5}">
                      <a16:colId xmlns:a16="http://schemas.microsoft.com/office/drawing/2014/main" val="20002"/>
                    </a:ext>
                  </a:extLst>
                </a:gridCol>
              </a:tblGrid>
              <a:tr h="370840">
                <a:tc>
                  <a:txBody>
                    <a:bodyPr/>
                    <a:lstStyle/>
                    <a:p>
                      <a:pPr algn="ctr"/>
                      <a:r>
                        <a:rPr kumimoji="1" lang="ja-JP" altLang="en-US" sz="1600" dirty="0" smtClean="0">
                          <a:latin typeface="Meiryo UI" panose="020B0604030504040204" pitchFamily="50" charset="-128"/>
                          <a:ea typeface="Meiryo UI" panose="020B0604030504040204" pitchFamily="50" charset="-128"/>
                        </a:rPr>
                        <a:t>疾患</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糖鎖</a:t>
                      </a:r>
                      <a:endParaRPr kumimoji="1"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マーカー＆ターゲット</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600" dirty="0" err="1" smtClean="0">
                          <a:latin typeface="Meiryo UI" panose="020B0604030504040204" pitchFamily="50" charset="-128"/>
                          <a:ea typeface="Meiryo UI" panose="020B0604030504040204" pitchFamily="50" charset="-128"/>
                        </a:rPr>
                        <a:t>miRNA</a:t>
                      </a:r>
                      <a:endParaRPr kumimoji="1"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マーカー</a:t>
                      </a:r>
                      <a:endParaRPr kumimoji="1" lang="ja-JP" altLang="en-US" sz="16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70840">
                <a:tc rowSpan="4">
                  <a:txBody>
                    <a:bodyPr/>
                    <a:lstStyle/>
                    <a:p>
                      <a:pPr algn="ctr"/>
                      <a:r>
                        <a:rPr kumimoji="1" lang="ja-JP" altLang="en-US" sz="1400" dirty="0" smtClean="0">
                          <a:latin typeface="Meiryo UI" panose="020B0604030504040204" pitchFamily="50" charset="-128"/>
                          <a:ea typeface="Meiryo UI" panose="020B0604030504040204" pitchFamily="50" charset="-128"/>
                        </a:rPr>
                        <a:t>肝疾患、肝臓がん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α-</a:t>
                      </a:r>
                      <a:r>
                        <a:rPr kumimoji="1" lang="ja-JP" altLang="en-US" sz="1400" dirty="0" smtClean="0">
                          <a:latin typeface="Meiryo UI" panose="020B0604030504040204" pitchFamily="50" charset="-128"/>
                          <a:ea typeface="Meiryo UI" panose="020B0604030504040204" pitchFamily="50" charset="-128"/>
                        </a:rPr>
                        <a:t>フェトプロテイン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rowSpan="4">
                  <a:txBody>
                    <a:bodyPr/>
                    <a:lstStyle/>
                    <a:p>
                      <a:endParaRPr lang="ja-JP" altLang="en-US" dirty="0"/>
                    </a:p>
                  </a:txBody>
                  <a:tcPr anchor="ctr"/>
                </a:tc>
                <a:extLst>
                  <a:ext uri="{0D108BD9-81ED-4DB2-BD59-A6C34878D82A}">
                    <a16:rowId xmlns:a16="http://schemas.microsoft.com/office/drawing/2014/main" val="10001"/>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lang="ja-JP" altLang="en-US"/>
                    </a:p>
                  </a:txBody>
                  <a:tcPr anchor="ctr"/>
                </a:tc>
                <a:extLst>
                  <a:ext uri="{0D108BD9-81ED-4DB2-BD59-A6C34878D82A}">
                    <a16:rowId xmlns:a16="http://schemas.microsoft.com/office/drawing/2014/main" val="10002"/>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γ GTP 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lang="ja-JP" altLang="en-US" dirty="0"/>
                    </a:p>
                  </a:txBody>
                  <a:tcPr anchor="ctr"/>
                </a:tc>
                <a:extLst>
                  <a:ext uri="{0D108BD9-81ED-4DB2-BD59-A6C34878D82A}">
                    <a16:rowId xmlns:a16="http://schemas.microsoft.com/office/drawing/2014/main" val="10003"/>
                  </a:ext>
                </a:extLst>
              </a:tr>
              <a:tr h="370840">
                <a:tc vMerge="1">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コリンエステラーゼ　</a:t>
                      </a:r>
                      <a:r>
                        <a:rPr kumimoji="1" lang="en-US" altLang="ja-JP" sz="1400" dirty="0" smtClean="0">
                          <a:latin typeface="Meiryo UI" panose="020B0604030504040204" pitchFamily="50" charset="-128"/>
                          <a:ea typeface="Meiryo UI" panose="020B0604030504040204" pitchFamily="50" charset="-128"/>
                        </a:rPr>
                        <a:t>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lang="ja-JP" altLang="en-US" dirty="0"/>
                    </a:p>
                  </a:txBody>
                  <a:tcPr anchor="ctr"/>
                </a:tc>
                <a:extLst>
                  <a:ext uri="{0D108BD9-81ED-4DB2-BD59-A6C34878D82A}">
                    <a16:rowId xmlns:a16="http://schemas.microsoft.com/office/drawing/2014/main" val="10004"/>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アルコール性肝障害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トランスフェリンの糖鎖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05"/>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絨毛がん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err="1" smtClean="0">
                          <a:latin typeface="Meiryo UI" panose="020B0604030504040204" pitchFamily="50" charset="-128"/>
                          <a:ea typeface="Meiryo UI" panose="020B0604030504040204" pitchFamily="50" charset="-128"/>
                        </a:rPr>
                        <a:t>hCGN</a:t>
                      </a:r>
                      <a:r>
                        <a:rPr kumimoji="1" lang="ja-JP" altLang="en-US" sz="1400" dirty="0" smtClean="0">
                          <a:latin typeface="Meiryo UI" panose="020B0604030504040204" pitchFamily="50" charset="-128"/>
                          <a:ea typeface="Meiryo UI" panose="020B0604030504040204" pitchFamily="50" charset="-128"/>
                        </a:rPr>
                        <a:t>型糖鎖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a:p>
                  </a:txBody>
                  <a:tcPr anchor="ctr"/>
                </a:tc>
                <a:extLst>
                  <a:ext uri="{0D108BD9-81ED-4DB2-BD59-A6C34878D82A}">
                    <a16:rowId xmlns:a16="http://schemas.microsoft.com/office/drawing/2014/main" val="10006"/>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直腸がん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CEA N</a:t>
                      </a:r>
                      <a:r>
                        <a:rPr kumimoji="1" lang="ja-JP" altLang="en-US" sz="1400" dirty="0" smtClean="0">
                          <a:latin typeface="Meiryo UI" panose="020B0604030504040204" pitchFamily="50" charset="-128"/>
                          <a:ea typeface="Meiryo UI" panose="020B0604030504040204" pitchFamily="50" charset="-128"/>
                        </a:rPr>
                        <a:t>型糖鎖</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07"/>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肺がん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ラクト系糖鎖抗原</a:t>
                      </a:r>
                      <a:endParaRPr kumimoji="1"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ガングリオシド</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1400" u="none" strike="noStrike" dirty="0" smtClean="0">
                          <a:effectLst/>
                          <a:latin typeface="Meiryo UI" panose="020B0604030504040204" pitchFamily="50" charset="-128"/>
                          <a:ea typeface="Meiryo UI" panose="020B0604030504040204" pitchFamily="50" charset="-128"/>
                        </a:rPr>
                        <a:t>Let-7f</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miR-30a-3p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miR-100</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miR-151a-5p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miR-200b-5p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 miR-223</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miR-301</a:t>
                      </a:r>
                      <a:r>
                        <a:rPr lang="ja-JP" altLang="en-US" sz="1400" u="none" strike="noStrike" dirty="0" smtClean="0">
                          <a:effectLst/>
                          <a:latin typeface="Meiryo UI" panose="020B0604030504040204" pitchFamily="50" charset="-128"/>
                          <a:ea typeface="Meiryo UI" panose="020B0604030504040204" pitchFamily="50" charset="-128"/>
                        </a:rPr>
                        <a:t>など</a:t>
                      </a:r>
                      <a:endParaRPr lang="ja-JP" altLang="en-US" sz="1400" dirty="0"/>
                    </a:p>
                  </a:txBody>
                  <a:tcPr anchor="ctr"/>
                </a:tc>
                <a:extLst>
                  <a:ext uri="{0D108BD9-81ED-4DB2-BD59-A6C34878D82A}">
                    <a16:rowId xmlns:a16="http://schemas.microsoft.com/office/drawing/2014/main" val="10008"/>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胃がん、大腸がん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1400" u="none" strike="noStrike" dirty="0" smtClean="0">
                          <a:effectLst/>
                          <a:latin typeface="Meiryo UI" panose="020B0604030504040204" pitchFamily="50" charset="-128"/>
                          <a:ea typeface="Meiryo UI" panose="020B0604030504040204" pitchFamily="50" charset="-128"/>
                        </a:rPr>
                        <a:t>Let-7a</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miR-21</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miR-23a</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miR-150</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miR-223</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miR-1229</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miR-1246</a:t>
                      </a:r>
                      <a:r>
                        <a:rPr lang="ja-JP" altLang="en-US" sz="1400" u="none" strike="noStrike" dirty="0" smtClean="0">
                          <a:effectLst/>
                          <a:latin typeface="Meiryo UI" panose="020B0604030504040204" pitchFamily="50" charset="-128"/>
                          <a:ea typeface="Meiryo UI" panose="020B0604030504040204" pitchFamily="50" charset="-128"/>
                        </a:rPr>
                        <a:t>など</a:t>
                      </a:r>
                      <a:endParaRPr lang="ja-JP" altLang="en-US" sz="1400" dirty="0"/>
                    </a:p>
                  </a:txBody>
                  <a:tcPr anchor="ctr"/>
                </a:tc>
                <a:extLst>
                  <a:ext uri="{0D108BD9-81ED-4DB2-BD59-A6C34878D82A}">
                    <a16:rowId xmlns:a16="http://schemas.microsoft.com/office/drawing/2014/main" val="10009"/>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膵がん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smtClean="0">
                          <a:latin typeface="Meiryo UI" panose="020B0604030504040204" pitchFamily="50" charset="-128"/>
                          <a:ea typeface="Meiryo UI" panose="020B0604030504040204" pitchFamily="50" charset="-128"/>
                        </a:rPr>
                        <a:t>CA19-9</a:t>
                      </a:r>
                      <a:r>
                        <a:rPr kumimoji="1" lang="ja-JP" altLang="en-US" sz="1400" dirty="0" smtClean="0">
                          <a:latin typeface="Meiryo UI" panose="020B0604030504040204" pitchFamily="50" charset="-128"/>
                          <a:ea typeface="Meiryo UI" panose="020B0604030504040204" pitchFamily="50" charset="-128"/>
                        </a:rPr>
                        <a:t>など</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1400" u="none" strike="noStrike" dirty="0" smtClean="0">
                          <a:effectLst/>
                          <a:latin typeface="Meiryo UI" panose="020B0604030504040204" pitchFamily="50" charset="-128"/>
                          <a:ea typeface="Meiryo UI" panose="020B0604030504040204" pitchFamily="50" charset="-128"/>
                        </a:rPr>
                        <a:t>miR-17-5p</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miR-21</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miR-1246</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miR-3976</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miR-43-6</a:t>
                      </a:r>
                      <a:r>
                        <a:rPr lang="ja-JP" altLang="en-US" sz="1400" u="none" strike="noStrike" dirty="0" err="1" smtClean="0">
                          <a:effectLst/>
                          <a:latin typeface="Meiryo UI" panose="020B0604030504040204" pitchFamily="50" charset="-128"/>
                          <a:ea typeface="Meiryo UI" panose="020B0604030504040204" pitchFamily="50" charset="-128"/>
                        </a:rPr>
                        <a:t>、</a:t>
                      </a:r>
                      <a:r>
                        <a:rPr lang="de-DE" altLang="ja-JP" sz="1400" u="none" strike="noStrike" dirty="0" smtClean="0">
                          <a:effectLst/>
                          <a:latin typeface="Meiryo UI" panose="020B0604030504040204" pitchFamily="50" charset="-128"/>
                          <a:ea typeface="Meiryo UI" panose="020B0604030504040204" pitchFamily="50" charset="-128"/>
                        </a:rPr>
                        <a:t>miR-4644</a:t>
                      </a:r>
                      <a:r>
                        <a:rPr lang="ja-JP" altLang="en-US" sz="1400" u="none" strike="noStrike" dirty="0" smtClean="0">
                          <a:effectLst/>
                          <a:latin typeface="Meiryo UI" panose="020B0604030504040204" pitchFamily="50" charset="-128"/>
                          <a:ea typeface="Meiryo UI" panose="020B0604030504040204" pitchFamily="50" charset="-128"/>
                        </a:rPr>
                        <a:t>など</a:t>
                      </a:r>
                      <a:endParaRPr lang="ja-JP" altLang="en-US" sz="1400" dirty="0"/>
                    </a:p>
                  </a:txBody>
                  <a:tcPr anchor="ctr"/>
                </a:tc>
                <a:extLst>
                  <a:ext uri="{0D108BD9-81ED-4DB2-BD59-A6C34878D82A}">
                    <a16:rowId xmlns:a16="http://schemas.microsoft.com/office/drawing/2014/main" val="10010"/>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腎臓がん、膀胱がん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糖脂質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11"/>
                  </a:ext>
                </a:extLst>
              </a:tr>
              <a:tr h="370840">
                <a:tc>
                  <a:txBody>
                    <a:bodyPr/>
                    <a:lstStyle/>
                    <a:p>
                      <a:pPr algn="ctr"/>
                      <a:r>
                        <a:rPr kumimoji="1" lang="ja-JP" altLang="en-US" sz="1400" dirty="0" smtClean="0">
                          <a:latin typeface="Meiryo UI" panose="020B0604030504040204" pitchFamily="50" charset="-128"/>
                          <a:ea typeface="Meiryo UI" panose="020B0604030504040204" pitchFamily="50" charset="-128"/>
                        </a:rPr>
                        <a:t>子宮体がん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血液型物質</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endParaRPr lang="ja-JP" altLang="en-US" dirty="0"/>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21934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543027029"/>
              </p:ext>
            </p:extLst>
          </p:nvPr>
        </p:nvGraphicFramePr>
        <p:xfrm>
          <a:off x="741044" y="498898"/>
          <a:ext cx="11212831" cy="5860204"/>
        </p:xfrm>
        <a:graphic>
          <a:graphicData uri="http://schemas.openxmlformats.org/drawingml/2006/table">
            <a:tbl>
              <a:tblPr firstRow="1" bandRow="1">
                <a:tableStyleId>{00A15C55-8517-42AA-B614-E9B94910E393}</a:tableStyleId>
              </a:tblPr>
              <a:tblGrid>
                <a:gridCol w="653291">
                  <a:extLst>
                    <a:ext uri="{9D8B030D-6E8A-4147-A177-3AD203B41FA5}">
                      <a16:colId xmlns:a16="http://schemas.microsoft.com/office/drawing/2014/main" val="20000"/>
                    </a:ext>
                  </a:extLst>
                </a:gridCol>
                <a:gridCol w="3017012">
                  <a:extLst>
                    <a:ext uri="{9D8B030D-6E8A-4147-A177-3AD203B41FA5}">
                      <a16:colId xmlns:a16="http://schemas.microsoft.com/office/drawing/2014/main" val="20001"/>
                    </a:ext>
                  </a:extLst>
                </a:gridCol>
                <a:gridCol w="7542528">
                  <a:extLst>
                    <a:ext uri="{9D8B030D-6E8A-4147-A177-3AD203B41FA5}">
                      <a16:colId xmlns:a16="http://schemas.microsoft.com/office/drawing/2014/main" val="20002"/>
                    </a:ext>
                  </a:extLst>
                </a:gridCol>
              </a:tblGrid>
              <a:tr h="370840">
                <a:tc>
                  <a:txBody>
                    <a:bodyPr/>
                    <a:lstStyle/>
                    <a:p>
                      <a:endParaRPr kumimoji="1" lang="ja-JP" altLang="en-US"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企業名</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1" dirty="0" smtClean="0">
                          <a:solidFill>
                            <a:schemeClr val="tx1">
                              <a:lumMod val="95000"/>
                              <a:lumOff val="5000"/>
                            </a:schemeClr>
                          </a:solidFill>
                          <a:latin typeface="Meiryo UI" panose="020B0604030504040204" pitchFamily="50" charset="-128"/>
                          <a:ea typeface="Meiryo UI" panose="020B0604030504040204" pitchFamily="50" charset="-128"/>
                        </a:rPr>
                        <a:t>糖鎖医療</a:t>
                      </a:r>
                      <a:endParaRPr kumimoji="1" lang="ja-JP" altLang="en-US" b="1" dirty="0">
                        <a:solidFill>
                          <a:schemeClr val="tx1">
                            <a:lumMod val="95000"/>
                            <a:lumOff val="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アムジェン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エリスロポエチン</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253154">
                <a:tc>
                  <a:txBody>
                    <a:bodyPr/>
                    <a:lstStyle/>
                    <a:p>
                      <a:pPr algn="ctr"/>
                      <a:r>
                        <a:rPr kumimoji="1" lang="en-US" altLang="ja-JP" b="0" dirty="0" smtClean="0">
                          <a:latin typeface="Meiryo UI" panose="020B0604030504040204" pitchFamily="50" charset="-128"/>
                          <a:ea typeface="Meiryo UI" panose="020B0604030504040204" pitchFamily="50" charset="-128"/>
                        </a:rPr>
                        <a:t>2</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ジェネンティック</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抗体と抗インフルエンザ薬タミフル（タミフルは、ギリアド・サイエンシズ社開発）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３</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グラクソ・スミスクライン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抗インフルエンザ薬リレンザ（ビオタ・ホールティングス社開発）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４</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ジェンザイム</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セレザイム（</a:t>
                      </a:r>
                      <a:r>
                        <a:rPr kumimoji="1" lang="en-US" altLang="ja-JP" b="0" dirty="0" smtClean="0">
                          <a:latin typeface="Meiryo UI" panose="020B0604030504040204" pitchFamily="50" charset="-128"/>
                          <a:ea typeface="Meiryo UI" panose="020B0604030504040204" pitchFamily="50" charset="-128"/>
                        </a:rPr>
                        <a:t>1</a:t>
                      </a:r>
                      <a:r>
                        <a:rPr kumimoji="1" lang="ja-JP" altLang="en-US" b="0" dirty="0" smtClean="0">
                          <a:latin typeface="Meiryo UI" panose="020B0604030504040204" pitchFamily="50" charset="-128"/>
                          <a:ea typeface="Meiryo UI" panose="020B0604030504040204" pitchFamily="50" charset="-128"/>
                        </a:rPr>
                        <a:t>型ゴーシェ病の酵素補充治療薬）糖鎖標的薬</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５</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バクスター</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ヘパリン製造</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６</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ファイザー（ワイズ）</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複合糖質ワクチン</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404284">
                <a:tc>
                  <a:txBody>
                    <a:bodyPr/>
                    <a:lstStyle/>
                    <a:p>
                      <a:pPr algn="ctr"/>
                      <a:r>
                        <a:rPr kumimoji="1" lang="ja-JP" altLang="en-US" b="0" dirty="0" smtClean="0">
                          <a:latin typeface="Meiryo UI" panose="020B0604030504040204" pitchFamily="50" charset="-128"/>
                          <a:ea typeface="Meiryo UI" panose="020B0604030504040204" pitchFamily="50" charset="-128"/>
                        </a:rPr>
                        <a:t>７</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メルク（グライコファイ）</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酵母によるタンパク質製剤の生産システム開発（</a:t>
                      </a:r>
                      <a:r>
                        <a:rPr kumimoji="1" lang="en-US" altLang="ja-JP" b="0" dirty="0" smtClean="0">
                          <a:latin typeface="Meiryo UI" panose="020B0604030504040204" pitchFamily="50" charset="-128"/>
                          <a:ea typeface="Meiryo UI" panose="020B0604030504040204" pitchFamily="50" charset="-128"/>
                        </a:rPr>
                        <a:t>2006</a:t>
                      </a:r>
                      <a:r>
                        <a:rPr kumimoji="1" lang="ja-JP" altLang="en-US" b="0" dirty="0" smtClean="0">
                          <a:latin typeface="Meiryo UI" panose="020B0604030504040204" pitchFamily="50" charset="-128"/>
                          <a:ea typeface="Meiryo UI" panose="020B0604030504040204" pitchFamily="50" charset="-128"/>
                        </a:rPr>
                        <a:t>年メルク買収）</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８</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ノボルディスク</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血友病治療薬「糖ペグ化第</a:t>
                      </a:r>
                      <a:r>
                        <a:rPr kumimoji="1" lang="en-US" altLang="ja-JP" b="0" dirty="0" smtClean="0">
                          <a:latin typeface="Meiryo UI" panose="020B0604030504040204" pitchFamily="50" charset="-128"/>
                          <a:ea typeface="Meiryo UI" panose="020B0604030504040204" pitchFamily="50" charset="-128"/>
                        </a:rPr>
                        <a:t>Ⅳ</a:t>
                      </a:r>
                      <a:r>
                        <a:rPr kumimoji="1" lang="ja-JP" altLang="en-US" b="0" dirty="0" smtClean="0">
                          <a:latin typeface="Meiryo UI" panose="020B0604030504040204" pitchFamily="50" charset="-128"/>
                          <a:ea typeface="Meiryo UI" panose="020B0604030504040204" pitchFamily="50" charset="-128"/>
                        </a:rPr>
                        <a:t>因子（薬物動態延長のため糖鎖をポリエチレングリコール基を糖質工学的に導入）</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8"/>
                  </a:ext>
                </a:extLst>
              </a:tr>
              <a:tr h="370840">
                <a:tc>
                  <a:txBody>
                    <a:bodyPr/>
                    <a:lstStyle/>
                    <a:p>
                      <a:pPr algn="ctr"/>
                      <a:r>
                        <a:rPr kumimoji="1" lang="ja-JP" altLang="en-US" b="0" dirty="0" smtClean="0">
                          <a:latin typeface="Meiryo UI" panose="020B0604030504040204" pitchFamily="50" charset="-128"/>
                          <a:ea typeface="Meiryo UI" panose="020B0604030504040204" pitchFamily="50" charset="-128"/>
                        </a:rPr>
                        <a:t>９</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グライコミメティクス</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細胞接着因子を標的とするセレクチンに注目</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9"/>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10</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プロタフィン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糖鎖結合医薬品の開発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0"/>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11</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グライコミラ セラピューティクス</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ヘパリン誘導体の開発</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1"/>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12</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シアリクス</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病態学的効果と非ヒト由来シアル酸に注目</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2"/>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13</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モメンタ</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ヘパリンとヘパラン硫酸</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3"/>
                  </a:ext>
                </a:extLst>
              </a:tr>
              <a:tr h="370840">
                <a:tc>
                  <a:txBody>
                    <a:bodyPr/>
                    <a:lstStyle/>
                    <a:p>
                      <a:pPr algn="ctr"/>
                      <a:r>
                        <a:rPr kumimoji="1" lang="en-US" altLang="ja-JP" b="0" dirty="0" smtClean="0">
                          <a:latin typeface="Meiryo UI" panose="020B0604030504040204" pitchFamily="50" charset="-128"/>
                          <a:ea typeface="Meiryo UI" panose="020B0604030504040204" pitchFamily="50" charset="-128"/>
                        </a:rPr>
                        <a:t>14</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バイオマリン</a:t>
                      </a:r>
                      <a:endParaRPr kumimoji="1" lang="ja-JP" altLang="en-US" b="0" dirty="0">
                        <a:latin typeface="Meiryo UI" panose="020B0604030504040204" pitchFamily="50" charset="-128"/>
                        <a:ea typeface="Meiryo UI" panose="020B0604030504040204" pitchFamily="50" charset="-128"/>
                      </a:endParaRPr>
                    </a:p>
                  </a:txBody>
                  <a:tcPr anchor="ctr"/>
                </a:tc>
                <a:tc>
                  <a:txBody>
                    <a:bodyPr/>
                    <a:lstStyle/>
                    <a:p>
                      <a:r>
                        <a:rPr kumimoji="1" lang="ja-JP" altLang="en-US" b="0" dirty="0" smtClean="0">
                          <a:latin typeface="Meiryo UI" panose="020B0604030504040204" pitchFamily="50" charset="-128"/>
                          <a:ea typeface="Meiryo UI" panose="020B0604030504040204" pitchFamily="50" charset="-128"/>
                        </a:rPr>
                        <a:t>酵素補充療法に関する糖鎖標的薬</a:t>
                      </a:r>
                      <a:endParaRPr kumimoji="1" lang="ja-JP" altLang="en-US"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839180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32598191"/>
              </p:ext>
            </p:extLst>
          </p:nvPr>
        </p:nvGraphicFramePr>
        <p:xfrm>
          <a:off x="489584" y="967528"/>
          <a:ext cx="11212831" cy="5552440"/>
        </p:xfrm>
        <a:graphic>
          <a:graphicData uri="http://schemas.openxmlformats.org/drawingml/2006/table">
            <a:tbl>
              <a:tblPr firstRow="1" bandRow="1">
                <a:tableStyleId>{00A15C55-8517-42AA-B614-E9B94910E393}</a:tableStyleId>
              </a:tblPr>
              <a:tblGrid>
                <a:gridCol w="1887856">
                  <a:extLst>
                    <a:ext uri="{9D8B030D-6E8A-4147-A177-3AD203B41FA5}">
                      <a16:colId xmlns:a16="http://schemas.microsoft.com/office/drawing/2014/main" val="20000"/>
                    </a:ext>
                  </a:extLst>
                </a:gridCol>
                <a:gridCol w="3737610">
                  <a:extLst>
                    <a:ext uri="{9D8B030D-6E8A-4147-A177-3AD203B41FA5}">
                      <a16:colId xmlns:a16="http://schemas.microsoft.com/office/drawing/2014/main" val="20001"/>
                    </a:ext>
                  </a:extLst>
                </a:gridCol>
                <a:gridCol w="5587365">
                  <a:extLst>
                    <a:ext uri="{9D8B030D-6E8A-4147-A177-3AD203B41FA5}">
                      <a16:colId xmlns:a16="http://schemas.microsoft.com/office/drawing/2014/main" val="20002"/>
                    </a:ext>
                  </a:extLst>
                </a:gridCol>
              </a:tblGrid>
              <a:tr h="370840">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企業</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時期・概要</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詳細</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武田薬品工業</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2016</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1</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米国におけるバイオ製剤製造施設の取得</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err="1" smtClean="0">
                          <a:latin typeface="Meiryo UI" panose="020B0604030504040204" pitchFamily="50" charset="-128"/>
                          <a:ea typeface="Meiryo UI" panose="020B0604030504040204" pitchFamily="50" charset="-128"/>
                        </a:rPr>
                        <a:t>Baxalta</a:t>
                      </a:r>
                      <a:r>
                        <a:rPr kumimoji="1" lang="en-US" altLang="ja-JP" sz="1600" b="0" dirty="0" smtClean="0">
                          <a:latin typeface="Meiryo UI" panose="020B0604030504040204" pitchFamily="50" charset="-128"/>
                          <a:ea typeface="Meiryo UI" panose="020B0604030504040204" pitchFamily="50" charset="-128"/>
                        </a:rPr>
                        <a:t> USA Inc.</a:t>
                      </a:r>
                      <a:r>
                        <a:rPr kumimoji="1" lang="ja-JP" altLang="en-US" sz="1600" b="0" dirty="0" smtClean="0">
                          <a:latin typeface="Meiryo UI" panose="020B0604030504040204" pitchFamily="50" charset="-128"/>
                          <a:ea typeface="Meiryo UI" panose="020B0604030504040204" pitchFamily="50" charset="-128"/>
                        </a:rPr>
                        <a:t>より、米ミネソタ州のバイオ製造の製造施設を取得。</a:t>
                      </a:r>
                      <a:r>
                        <a:rPr kumimoji="1" lang="en-US" altLang="ja-JP" sz="1600" b="0" dirty="0" err="1" smtClean="0">
                          <a:latin typeface="Meiryo UI" panose="020B0604030504040204" pitchFamily="50" charset="-128"/>
                          <a:ea typeface="Meiryo UI" panose="020B0604030504040204" pitchFamily="50" charset="-128"/>
                        </a:rPr>
                        <a:t>Vedolizumab</a:t>
                      </a:r>
                      <a:r>
                        <a:rPr kumimoji="1" lang="ja-JP" altLang="en-US" sz="1600" b="0" dirty="0" smtClean="0">
                          <a:latin typeface="Meiryo UI" panose="020B0604030504040204" pitchFamily="50" charset="-128"/>
                          <a:ea typeface="Meiryo UI" panose="020B0604030504040204" pitchFamily="50" charset="-128"/>
                        </a:rPr>
                        <a:t>及びその他のバイオ製剤の製造施設。</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富士フィルム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2016</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月７日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バイオ医薬品受託製造子会社の生産能力を増強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米メルク社が保有する</a:t>
                      </a:r>
                      <a:r>
                        <a:rPr kumimoji="1" lang="en-US" altLang="ja-JP" sz="1600" b="0" dirty="0" smtClean="0">
                          <a:latin typeface="Meiryo UI" panose="020B0604030504040204" pitchFamily="50" charset="-128"/>
                          <a:ea typeface="Meiryo UI" panose="020B0604030504040204" pitchFamily="50" charset="-128"/>
                        </a:rPr>
                        <a:t>20,000</a:t>
                      </a:r>
                      <a:r>
                        <a:rPr kumimoji="1" lang="ja-JP" altLang="en-US" sz="1600" b="0" dirty="0" smtClean="0">
                          <a:latin typeface="Meiryo UI" panose="020B0604030504040204" pitchFamily="50" charset="-128"/>
                          <a:ea typeface="Meiryo UI" panose="020B0604030504040204" pitchFamily="50" charset="-128"/>
                        </a:rPr>
                        <a:t>㍑の大量微生物培養設備（アイルランド）を活用。総額</a:t>
                      </a:r>
                      <a:r>
                        <a:rPr kumimoji="1" lang="en-US" altLang="ja-JP" sz="1600" b="0" dirty="0" smtClean="0">
                          <a:latin typeface="Meiryo UI" panose="020B0604030504040204" pitchFamily="50" charset="-128"/>
                          <a:ea typeface="Meiryo UI" panose="020B0604030504040204" pitchFamily="50" charset="-128"/>
                        </a:rPr>
                        <a:t>6,000</a:t>
                      </a:r>
                      <a:r>
                        <a:rPr kumimoji="1" lang="ja-JP" altLang="en-US" sz="1600" b="0" dirty="0" smtClean="0">
                          <a:latin typeface="Meiryo UI" panose="020B0604030504040204" pitchFamily="50" charset="-128"/>
                          <a:ea typeface="Meiryo UI" panose="020B0604030504040204" pitchFamily="50" charset="-128"/>
                        </a:rPr>
                        <a:t>万ドル。</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2016</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9</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ドイツのバイオ医薬品受託会社</a:t>
                      </a:r>
                      <a:r>
                        <a:rPr kumimoji="1" lang="en-US" altLang="ja-JP" sz="1600" b="0" dirty="0" err="1" smtClean="0">
                          <a:latin typeface="Meiryo UI" panose="020B0604030504040204" pitchFamily="50" charset="-128"/>
                          <a:ea typeface="Meiryo UI" panose="020B0604030504040204" pitchFamily="50" charset="-128"/>
                        </a:rPr>
                        <a:t>Biomeva</a:t>
                      </a:r>
                      <a:r>
                        <a:rPr kumimoji="1" lang="ja-JP" altLang="en-US" sz="1600" b="0" dirty="0" smtClean="0">
                          <a:latin typeface="Meiryo UI" panose="020B0604030504040204" pitchFamily="50" charset="-128"/>
                          <a:ea typeface="Meiryo UI" panose="020B0604030504040204" pitchFamily="50" charset="-128"/>
                        </a:rPr>
                        <a:t>社を買収</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微生物発現系を用いたバイオ医薬品の開発・製造受託サービス</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12</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20</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a:t>
                      </a:r>
                      <a:r>
                        <a:rPr kumimoji="1" lang="en-US" altLang="ja-JP" sz="1600" b="0"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デンマークの</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である</a:t>
                      </a:r>
                      <a:r>
                        <a:rPr kumimoji="1" lang="en-US" altLang="ja-JP" sz="1600" b="0" dirty="0" smtClean="0">
                          <a:latin typeface="Meiryo UI" panose="020B0604030504040204" pitchFamily="50" charset="-128"/>
                          <a:ea typeface="Meiryo UI" panose="020B0604030504040204" pitchFamily="50" charset="-128"/>
                        </a:rPr>
                        <a:t>CMC Biologics</a:t>
                      </a:r>
                      <a:r>
                        <a:rPr kumimoji="1" lang="ja-JP" altLang="en-US" sz="1600" b="0" dirty="0" smtClean="0">
                          <a:latin typeface="Meiryo UI" panose="020B0604030504040204" pitchFamily="50" charset="-128"/>
                          <a:ea typeface="Meiryo UI" panose="020B0604030504040204" pitchFamily="50" charset="-128"/>
                        </a:rPr>
                        <a:t>社を買収</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動物細胞と微生物を用いた</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Contract Development Manufacturing Organization)</a:t>
                      </a:r>
                      <a:r>
                        <a:rPr kumimoji="1" lang="ja-JP" altLang="en-US" sz="1600" b="0" dirty="0" err="1"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医薬品開発から商業医薬品向けにプロセス開発、スケールアップ及び商業製造まで。</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全株式を</a:t>
                      </a:r>
                      <a:r>
                        <a:rPr kumimoji="1" lang="en-US" altLang="ja-JP" sz="1600" b="0" dirty="0" smtClean="0">
                          <a:latin typeface="Meiryo UI" panose="020B0604030504040204" pitchFamily="50" charset="-128"/>
                          <a:ea typeface="Meiryo UI" panose="020B0604030504040204" pitchFamily="50" charset="-128"/>
                        </a:rPr>
                        <a:t>600</a:t>
                      </a:r>
                      <a:r>
                        <a:rPr kumimoji="1" lang="ja-JP" altLang="en-US" sz="1600" b="0" dirty="0" smtClean="0">
                          <a:latin typeface="Meiryo UI" panose="020B0604030504040204" pitchFamily="50" charset="-128"/>
                          <a:ea typeface="Meiryo UI" panose="020B0604030504040204" pitchFamily="50" charset="-128"/>
                        </a:rPr>
                        <a:t>億円で取得。</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Meiji Seika</a:t>
                      </a:r>
                      <a:r>
                        <a:rPr kumimoji="1" lang="ja-JP" altLang="en-US" sz="1600" b="0" dirty="0" smtClean="0">
                          <a:latin typeface="Meiryo UI" panose="020B0604030504040204" pitchFamily="50" charset="-128"/>
                          <a:ea typeface="Meiryo UI" panose="020B0604030504040204" pitchFamily="50" charset="-128"/>
                        </a:rPr>
                        <a:t>ファルマ</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22</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韓国</a:t>
                      </a:r>
                      <a:r>
                        <a:rPr kumimoji="1" lang="en-US" altLang="ja-JP" sz="1600" b="0" dirty="0" smtClean="0">
                          <a:latin typeface="Meiryo UI" panose="020B0604030504040204" pitchFamily="50" charset="-128"/>
                          <a:ea typeface="Meiryo UI" panose="020B0604030504040204" pitchFamily="50" charset="-128"/>
                        </a:rPr>
                        <a:t>DM</a:t>
                      </a:r>
                      <a:r>
                        <a:rPr kumimoji="1" lang="ja-JP" altLang="en-US" sz="1600" b="0" dirty="0" smtClean="0">
                          <a:latin typeface="Meiryo UI" panose="020B0604030504040204" pitchFamily="50" charset="-128"/>
                          <a:ea typeface="Meiryo UI" panose="020B0604030504040204" pitchFamily="50" charset="-128"/>
                        </a:rPr>
                        <a:t>バイオ社における抗体医薬品製造プロセス確立　バイオ医薬品の</a:t>
                      </a:r>
                      <a:r>
                        <a:rPr kumimoji="1" lang="en-US" altLang="ja-JP" sz="1600" b="0" dirty="0" smtClean="0">
                          <a:latin typeface="Meiryo UI" panose="020B0604030504040204" pitchFamily="50" charset="-128"/>
                          <a:ea typeface="Meiryo UI" panose="020B0604030504040204" pitchFamily="50" charset="-128"/>
                        </a:rPr>
                        <a:t>CMO</a:t>
                      </a:r>
                      <a:r>
                        <a:rPr kumimoji="1" lang="ja-JP" altLang="en-US" sz="1600" b="0" dirty="0" smtClean="0">
                          <a:latin typeface="Meiryo UI" panose="020B0604030504040204" pitchFamily="50" charset="-128"/>
                          <a:ea typeface="Meiryo UI" panose="020B0604030504040204" pitchFamily="50" charset="-128"/>
                        </a:rPr>
                        <a:t>サービス開始</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商業スケールでの抗体医薬品製造プロセスを確立し、併せてバイオ医薬品原薬及び製剤の受託製造（</a:t>
                      </a:r>
                      <a:r>
                        <a:rPr kumimoji="1" lang="en-US" altLang="ja-JP" sz="1600" b="0" dirty="0" smtClean="0">
                          <a:latin typeface="Meiryo UI" panose="020B0604030504040204" pitchFamily="50" charset="-128"/>
                          <a:ea typeface="Meiryo UI" panose="020B0604030504040204" pitchFamily="50" charset="-128"/>
                        </a:rPr>
                        <a:t>CMO</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Contract Manufacturing Organization</a:t>
                      </a:r>
                      <a:r>
                        <a:rPr kumimoji="1" lang="ja-JP" altLang="en-US" sz="1600" b="0" dirty="0" smtClean="0">
                          <a:latin typeface="Meiryo UI" panose="020B0604030504040204" pitchFamily="50" charset="-128"/>
                          <a:ea typeface="Meiryo UI" panose="020B0604030504040204" pitchFamily="50" charset="-128"/>
                        </a:rPr>
                        <a:t>）サービス開始。</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冨士フィルム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4</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18</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バイオ医薬品の開発・製造受託事業拡大</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米国拠点のバイオ医薬品製造能力を増強。</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㍑動物細胞培養タンク</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基導入。</a:t>
                      </a:r>
                      <a:r>
                        <a:rPr kumimoji="1" lang="en-US" altLang="ja-JP" sz="1600" b="0"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最大</a:t>
                      </a:r>
                      <a:r>
                        <a:rPr kumimoji="1" lang="en-US" altLang="ja-JP" sz="1600" b="0" dirty="0" smtClean="0">
                          <a:latin typeface="Meiryo UI" panose="020B0604030504040204" pitchFamily="50" charset="-128"/>
                          <a:ea typeface="Meiryo UI" panose="020B0604030504040204" pitchFamily="50" charset="-128"/>
                        </a:rPr>
                        <a:t>12</a:t>
                      </a:r>
                      <a:r>
                        <a:rPr kumimoji="1" lang="ja-JP" altLang="en-US" sz="1600" b="0" dirty="0" smtClean="0">
                          <a:latin typeface="Meiryo UI" panose="020B0604030504040204" pitchFamily="50" charset="-128"/>
                          <a:ea typeface="Meiryo UI" panose="020B0604030504040204" pitchFamily="50" charset="-128"/>
                        </a:rPr>
                        <a:t>基まで拡張）。英国の生産プロセス開発拠点も増設。投資額</a:t>
                      </a:r>
                      <a:r>
                        <a:rPr kumimoji="1" lang="en-US" altLang="ja-JP" sz="1600" b="0" dirty="0" smtClean="0">
                          <a:latin typeface="Meiryo UI" panose="020B0604030504040204" pitchFamily="50" charset="-128"/>
                          <a:ea typeface="Meiryo UI" panose="020B0604030504040204" pitchFamily="50" charset="-128"/>
                        </a:rPr>
                        <a:t>50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bl>
          </a:graphicData>
        </a:graphic>
      </p:graphicFrame>
      <p:sp>
        <p:nvSpPr>
          <p:cNvPr id="3" name="テキスト ボックス 2"/>
          <p:cNvSpPr txBox="1"/>
          <p:nvPr/>
        </p:nvSpPr>
        <p:spPr>
          <a:xfrm>
            <a:off x="2205990" y="240030"/>
            <a:ext cx="7749540"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海外におけるバイオ医薬品に関する国内企業動向（１）</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23055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607449436"/>
              </p:ext>
            </p:extLst>
          </p:nvPr>
        </p:nvGraphicFramePr>
        <p:xfrm>
          <a:off x="489584" y="967528"/>
          <a:ext cx="11212831" cy="5552440"/>
        </p:xfrm>
        <a:graphic>
          <a:graphicData uri="http://schemas.openxmlformats.org/drawingml/2006/table">
            <a:tbl>
              <a:tblPr firstRow="1" bandRow="1">
                <a:tableStyleId>{00A15C55-8517-42AA-B614-E9B94910E393}</a:tableStyleId>
              </a:tblPr>
              <a:tblGrid>
                <a:gridCol w="1887856">
                  <a:extLst>
                    <a:ext uri="{9D8B030D-6E8A-4147-A177-3AD203B41FA5}">
                      <a16:colId xmlns:a16="http://schemas.microsoft.com/office/drawing/2014/main" val="20000"/>
                    </a:ext>
                  </a:extLst>
                </a:gridCol>
                <a:gridCol w="3737610">
                  <a:extLst>
                    <a:ext uri="{9D8B030D-6E8A-4147-A177-3AD203B41FA5}">
                      <a16:colId xmlns:a16="http://schemas.microsoft.com/office/drawing/2014/main" val="20001"/>
                    </a:ext>
                  </a:extLst>
                </a:gridCol>
                <a:gridCol w="5587365">
                  <a:extLst>
                    <a:ext uri="{9D8B030D-6E8A-4147-A177-3AD203B41FA5}">
                      <a16:colId xmlns:a16="http://schemas.microsoft.com/office/drawing/2014/main" val="20002"/>
                    </a:ext>
                  </a:extLst>
                </a:gridCol>
              </a:tblGrid>
              <a:tr h="370840">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企業</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時期・概要</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詳細</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カネカ</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9</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ベルギー設備新設、バイオ医薬品生産能力を</a:t>
                      </a:r>
                      <a:r>
                        <a:rPr kumimoji="1" lang="en-US" altLang="ja-JP" sz="1600" b="0" dirty="0" smtClean="0">
                          <a:latin typeface="Meiryo UI" panose="020B0604030504040204" pitchFamily="50" charset="-128"/>
                          <a:ea typeface="Meiryo UI" panose="020B0604030504040204" pitchFamily="50" charset="-128"/>
                        </a:rPr>
                        <a:t>4</a:t>
                      </a:r>
                      <a:r>
                        <a:rPr kumimoji="1" lang="ja-JP" altLang="en-US" sz="1600" b="0" dirty="0" smtClean="0">
                          <a:latin typeface="Meiryo UI" panose="020B0604030504040204" pitchFamily="50" charset="-128"/>
                          <a:ea typeface="Meiryo UI" panose="020B0604030504040204" pitchFamily="50" charset="-128"/>
                        </a:rPr>
                        <a:t>倍に拡大</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受託製造用</a:t>
                      </a:r>
                      <a:r>
                        <a:rPr kumimoji="1" lang="en-US" altLang="ja-JP" sz="1600" b="0" dirty="0" smtClean="0">
                          <a:latin typeface="Meiryo UI" panose="020B0604030504040204" pitchFamily="50" charset="-128"/>
                          <a:ea typeface="Meiryo UI" panose="020B0604030504040204" pitchFamily="50" charset="-128"/>
                        </a:rPr>
                        <a:t>2,200</a:t>
                      </a:r>
                      <a:r>
                        <a:rPr kumimoji="1" lang="ja-JP" altLang="en-US" sz="1600" b="0" dirty="0" smtClean="0">
                          <a:latin typeface="Meiryo UI" panose="020B0604030504040204" pitchFamily="50" charset="-128"/>
                          <a:ea typeface="Meiryo UI" panose="020B0604030504040204" pitchFamily="50" charset="-128"/>
                        </a:rPr>
                        <a:t>㍑の大型培養槽を含む大型製造施設を新設。投資額</a:t>
                      </a:r>
                      <a:r>
                        <a:rPr kumimoji="1" lang="en-US" altLang="ja-JP" sz="1600" b="0" dirty="0" smtClean="0">
                          <a:latin typeface="Meiryo UI" panose="020B0604030504040204" pitchFamily="50" charset="-128"/>
                          <a:ea typeface="Meiryo UI" panose="020B0604030504040204" pitchFamily="50" charset="-128"/>
                        </a:rPr>
                        <a:t>50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JSR</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22</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米国でのバイオ医薬品製造設備を増強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連結子会社の米国</a:t>
                      </a:r>
                      <a:r>
                        <a:rPr kumimoji="1" lang="en-US" altLang="ja-JP" sz="1600" b="0" dirty="0" smtClean="0">
                          <a:latin typeface="Meiryo UI" panose="020B0604030504040204" pitchFamily="50" charset="-128"/>
                          <a:ea typeface="Meiryo UI" panose="020B0604030504040204" pitchFamily="50" charset="-128"/>
                        </a:rPr>
                        <a:t>KBI </a:t>
                      </a:r>
                      <a:r>
                        <a:rPr kumimoji="1" lang="en-US" altLang="ja-JP" sz="1600" b="0" dirty="0" err="1" smtClean="0">
                          <a:latin typeface="Meiryo UI" panose="020B0604030504040204" pitchFamily="50" charset="-128"/>
                          <a:ea typeface="Meiryo UI" panose="020B0604030504040204" pitchFamily="50" charset="-128"/>
                        </a:rPr>
                        <a:t>Biophama</a:t>
                      </a:r>
                      <a:r>
                        <a:rPr kumimoji="1" lang="en-US" altLang="ja-JP" sz="1600" b="0" baseline="0" dirty="0" smtClean="0">
                          <a:latin typeface="Meiryo UI" panose="020B0604030504040204" pitchFamily="50" charset="-128"/>
                          <a:ea typeface="Meiryo UI" panose="020B0604030504040204" pitchFamily="50" charset="-128"/>
                        </a:rPr>
                        <a:t> Inc.</a:t>
                      </a:r>
                      <a:r>
                        <a:rPr kumimoji="1" lang="ja-JP" altLang="en-US" sz="1600" b="0" baseline="0" dirty="0" smtClean="0">
                          <a:latin typeface="Meiryo UI" panose="020B0604030504040204" pitchFamily="50" charset="-128"/>
                          <a:ea typeface="Meiryo UI" panose="020B0604030504040204" pitchFamily="50" charset="-128"/>
                        </a:rPr>
                        <a:t>において動物細胞培養設備</a:t>
                      </a:r>
                      <a:r>
                        <a:rPr kumimoji="1" lang="en-US" altLang="ja-JP" sz="1600" b="0" baseline="0" dirty="0" smtClean="0">
                          <a:latin typeface="Meiryo UI" panose="020B0604030504040204" pitchFamily="50" charset="-128"/>
                          <a:ea typeface="Meiryo UI" panose="020B0604030504040204" pitchFamily="50" charset="-128"/>
                        </a:rPr>
                        <a:t>2,000</a:t>
                      </a:r>
                      <a:r>
                        <a:rPr kumimoji="1" lang="ja-JP" altLang="en-US" sz="1600" b="0" baseline="0" dirty="0" smtClean="0">
                          <a:latin typeface="Meiryo UI" panose="020B0604030504040204" pitchFamily="50" charset="-128"/>
                          <a:ea typeface="Meiryo UI" panose="020B0604030504040204" pitchFamily="50" charset="-128"/>
                        </a:rPr>
                        <a:t>㍑バイオリアクター</a:t>
                      </a:r>
                      <a:r>
                        <a:rPr kumimoji="1" lang="en-US" altLang="ja-JP" sz="1600" b="0" baseline="0" dirty="0" smtClean="0">
                          <a:latin typeface="Meiryo UI" panose="020B0604030504040204" pitchFamily="50" charset="-128"/>
                          <a:ea typeface="Meiryo UI" panose="020B0604030504040204" pitchFamily="50" charset="-128"/>
                        </a:rPr>
                        <a:t>2</a:t>
                      </a:r>
                      <a:r>
                        <a:rPr kumimoji="1" lang="ja-JP" altLang="en-US" sz="1600" b="0" baseline="0" dirty="0" smtClean="0">
                          <a:latin typeface="Meiryo UI" panose="020B0604030504040204" pitchFamily="50" charset="-128"/>
                          <a:ea typeface="Meiryo UI" panose="020B0604030504040204" pitchFamily="50" charset="-128"/>
                        </a:rPr>
                        <a:t>基と微生物培養設備</a:t>
                      </a:r>
                      <a:r>
                        <a:rPr kumimoji="1" lang="en-US" altLang="ja-JP" sz="1600" b="0" baseline="0" dirty="0" smtClean="0">
                          <a:latin typeface="Meiryo UI" panose="020B0604030504040204" pitchFamily="50" charset="-128"/>
                          <a:ea typeface="Meiryo UI" panose="020B0604030504040204" pitchFamily="50" charset="-128"/>
                        </a:rPr>
                        <a:t>300</a:t>
                      </a:r>
                      <a:r>
                        <a:rPr kumimoji="1" lang="ja-JP" altLang="en-US" sz="1600" b="0" baseline="0" dirty="0" smtClean="0">
                          <a:latin typeface="Meiryo UI" panose="020B0604030504040204" pitchFamily="50" charset="-128"/>
                          <a:ea typeface="Meiryo UI" panose="020B0604030504040204" pitchFamily="50" charset="-128"/>
                        </a:rPr>
                        <a:t>㍑培養タンク</a:t>
                      </a:r>
                      <a:r>
                        <a:rPr kumimoji="1" lang="en-US" altLang="ja-JP" sz="1600" b="0" baseline="0" dirty="0" smtClean="0">
                          <a:latin typeface="Meiryo UI" panose="020B0604030504040204" pitchFamily="50" charset="-128"/>
                          <a:ea typeface="Meiryo UI" panose="020B0604030504040204" pitchFamily="50" charset="-128"/>
                        </a:rPr>
                        <a:t>1</a:t>
                      </a:r>
                      <a:r>
                        <a:rPr kumimoji="1" lang="ja-JP" altLang="en-US" sz="1600" b="0" baseline="0" dirty="0" smtClean="0">
                          <a:latin typeface="Meiryo UI" panose="020B0604030504040204" pitchFamily="50" charset="-128"/>
                          <a:ea typeface="Meiryo UI" panose="020B0604030504040204" pitchFamily="50" charset="-128"/>
                        </a:rPr>
                        <a:t>基増設。投資額</a:t>
                      </a:r>
                      <a:r>
                        <a:rPr kumimoji="1" lang="en-US" altLang="ja-JP" sz="1600" b="0" baseline="0" dirty="0" smtClean="0">
                          <a:latin typeface="Meiryo UI" panose="020B0604030504040204" pitchFamily="50" charset="-128"/>
                          <a:ea typeface="Meiryo UI" panose="020B0604030504040204" pitchFamily="50" charset="-128"/>
                        </a:rPr>
                        <a:t>30</a:t>
                      </a:r>
                      <a:r>
                        <a:rPr kumimoji="1" lang="ja-JP" altLang="en-US" sz="1600" b="0" baseline="0" dirty="0" smtClean="0">
                          <a:latin typeface="Meiryo UI" panose="020B0604030504040204" pitchFamily="50" charset="-128"/>
                          <a:ea typeface="Meiryo UI" panose="020B0604030504040204" pitchFamily="50" charset="-128"/>
                        </a:rPr>
                        <a:t>百万ドル。</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9</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25</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子会社</a:t>
                      </a:r>
                      <a:r>
                        <a:rPr kumimoji="1" lang="en-US" altLang="ja-JP" sz="1600" b="0" dirty="0" smtClean="0">
                          <a:latin typeface="Meiryo UI" panose="020B0604030504040204" pitchFamily="50" charset="-128"/>
                          <a:ea typeface="Meiryo UI" panose="020B0604030504040204" pitchFamily="50" charset="-128"/>
                        </a:rPr>
                        <a:t>CMC Biologics</a:t>
                      </a:r>
                      <a:r>
                        <a:rPr kumimoji="1" lang="ja-JP" altLang="en-US" sz="1600" b="0" dirty="0" smtClean="0">
                          <a:latin typeface="Meiryo UI" panose="020B0604030504040204" pitchFamily="50" charset="-128"/>
                          <a:ea typeface="Meiryo UI" panose="020B0604030504040204" pitchFamily="50" charset="-128"/>
                        </a:rPr>
                        <a:t>社デンマーク拠点のバイオ医薬品製造生産能力を増強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シングルユース</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㍑動物細胞培養槽を</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基増設。既存の</a:t>
                      </a:r>
                      <a:r>
                        <a:rPr kumimoji="1" lang="en-US" altLang="ja-JP" sz="1600" b="0" dirty="0" smtClean="0">
                          <a:latin typeface="Meiryo UI" panose="020B0604030504040204" pitchFamily="50" charset="-128"/>
                          <a:ea typeface="Meiryo UI" panose="020B0604030504040204" pitchFamily="50" charset="-128"/>
                        </a:rPr>
                        <a:t>1</a:t>
                      </a:r>
                      <a:r>
                        <a:rPr kumimoji="1" lang="ja-JP" altLang="en-US" sz="1600" b="0" dirty="0" smtClean="0">
                          <a:latin typeface="Meiryo UI" panose="020B0604030504040204" pitchFamily="50" charset="-128"/>
                          <a:ea typeface="Meiryo UI" panose="020B0604030504040204" pitchFamily="50" charset="-128"/>
                        </a:rPr>
                        <a:t>基</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㍑から最大</a:t>
                      </a:r>
                      <a:r>
                        <a:rPr kumimoji="1" lang="en-US" altLang="ja-JP" sz="1600" b="0" dirty="0" smtClean="0">
                          <a:latin typeface="Meiryo UI" panose="020B0604030504040204" pitchFamily="50" charset="-128"/>
                          <a:ea typeface="Meiryo UI" panose="020B0604030504040204" pitchFamily="50" charset="-128"/>
                        </a:rPr>
                        <a:t>12,000</a:t>
                      </a:r>
                      <a:r>
                        <a:rPr kumimoji="1" lang="ja-JP" altLang="en-US" sz="1600" b="0" dirty="0" smtClean="0">
                          <a:latin typeface="Meiryo UI" panose="020B0604030504040204" pitchFamily="50" charset="-128"/>
                          <a:ea typeface="Meiryo UI" panose="020B0604030504040204" pitchFamily="50" charset="-128"/>
                        </a:rPr>
                        <a:t>㍑と幅広い培養規模に対応。</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富士フィルム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2017</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11</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米国</a:t>
                      </a:r>
                      <a:r>
                        <a:rPr kumimoji="1" lang="en-US" altLang="ja-JP" sz="1600" b="0"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英国拠点に抗体医薬品のプロセス開発・生産設備を増強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米国拠点にシングルユース使用の</a:t>
                      </a: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㍑動物細胞培養タンクを</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基追加導入。投資額</a:t>
                      </a:r>
                      <a:r>
                        <a:rPr kumimoji="1" lang="en-US" altLang="ja-JP" sz="1600" b="0" dirty="0" smtClean="0">
                          <a:latin typeface="Meiryo UI" panose="020B0604030504040204" pitchFamily="50" charset="-128"/>
                          <a:ea typeface="Meiryo UI" panose="020B0604030504040204" pitchFamily="50" charset="-128"/>
                        </a:rPr>
                        <a:t>22</a:t>
                      </a:r>
                      <a:r>
                        <a:rPr kumimoji="1" lang="ja-JP" altLang="en-US" sz="1600" b="0" dirty="0" smtClean="0">
                          <a:latin typeface="Meiryo UI" panose="020B0604030504040204" pitchFamily="50" charset="-128"/>
                          <a:ea typeface="Meiryo UI" panose="020B0604030504040204" pitchFamily="50" charset="-128"/>
                        </a:rPr>
                        <a:t>億円。英国拠点に生産プロセスの開発拠点を拡張、設備増強。投資額</a:t>
                      </a:r>
                      <a:r>
                        <a:rPr kumimoji="1" lang="en-US" altLang="ja-JP" sz="1600" b="0" dirty="0" smtClean="0">
                          <a:latin typeface="Meiryo UI" panose="020B0604030504040204" pitchFamily="50" charset="-128"/>
                          <a:ea typeface="Meiryo UI" panose="020B0604030504040204" pitchFamily="50" charset="-128"/>
                        </a:rPr>
                        <a:t>10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AGC</a:t>
                      </a:r>
                      <a:r>
                        <a:rPr kumimoji="1" lang="ja-JP" altLang="en-US" sz="1600" b="0" dirty="0" smtClean="0">
                          <a:latin typeface="Meiryo UI" panose="020B0604030504040204" pitchFamily="50" charset="-128"/>
                          <a:ea typeface="Meiryo UI" panose="020B0604030504040204" pitchFamily="50" charset="-128"/>
                        </a:rPr>
                        <a:t>旭硝子</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2018</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AGC Biologics</a:t>
                      </a:r>
                      <a:r>
                        <a:rPr kumimoji="1" lang="ja-JP" altLang="en-US" sz="1600" b="0" dirty="0" smtClean="0">
                          <a:latin typeface="Meiryo UI" panose="020B0604030504040204" pitchFamily="50" charset="-128"/>
                          <a:ea typeface="Meiryo UI" panose="020B0604030504040204" pitchFamily="50" charset="-128"/>
                        </a:rPr>
                        <a:t>社（米国）のバイオ医薬品培養能力を増強</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2,000</a:t>
                      </a:r>
                      <a:r>
                        <a:rPr kumimoji="1" lang="ja-JP" altLang="en-US" sz="1600" b="0" dirty="0" smtClean="0">
                          <a:latin typeface="Meiryo UI" panose="020B0604030504040204" pitchFamily="50" charset="-128"/>
                          <a:ea typeface="Meiryo UI" panose="020B0604030504040204" pitchFamily="50" charset="-128"/>
                        </a:rPr>
                        <a:t>㍑のシングルユース仕様の培養槽を新たに導入。開発当初から</a:t>
                      </a:r>
                      <a:r>
                        <a:rPr kumimoji="1" lang="en-US" altLang="ja-JP" sz="1600" b="0" dirty="0" err="1" smtClean="0">
                          <a:latin typeface="Meiryo UI" panose="020B0604030504040204" pitchFamily="50" charset="-128"/>
                          <a:ea typeface="Meiryo UI" panose="020B0604030504040204" pitchFamily="50" charset="-128"/>
                        </a:rPr>
                        <a:t>PhaseⅡ</a:t>
                      </a:r>
                      <a:r>
                        <a:rPr kumimoji="1" lang="ja-JP" altLang="en-US" sz="1600" b="0" dirty="0" smtClean="0">
                          <a:latin typeface="Meiryo UI" panose="020B0604030504040204" pitchFamily="50" charset="-128"/>
                          <a:ea typeface="Meiryo UI" panose="020B0604030504040204" pitchFamily="50" charset="-128"/>
                        </a:rPr>
                        <a:t>段階の幅広い要望、スケールアップ製造にも迅速対応。</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シミックホールティング</a:t>
                      </a:r>
                      <a:endParaRPr kumimoji="1" lang="en-US" altLang="ja-JP" sz="1600" b="0" dirty="0" smtClean="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JSR</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2018</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7</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KBI </a:t>
                      </a:r>
                      <a:r>
                        <a:rPr kumimoji="1" lang="en-US" altLang="ja-JP" sz="1600" b="0" dirty="0" err="1" smtClean="0">
                          <a:latin typeface="Meiryo UI" panose="020B0604030504040204" pitchFamily="50" charset="-128"/>
                          <a:ea typeface="Meiryo UI" panose="020B0604030504040204" pitchFamily="50" charset="-128"/>
                        </a:rPr>
                        <a:t>Biopharma</a:t>
                      </a:r>
                      <a:r>
                        <a:rPr kumimoji="1" lang="en-US" altLang="ja-JP" sz="1600" b="0" dirty="0" smtClean="0">
                          <a:latin typeface="Meiryo UI" panose="020B0604030504040204" pitchFamily="50" charset="-128"/>
                          <a:ea typeface="Meiryo UI" panose="020B0604030504040204" pitchFamily="50" charset="-128"/>
                        </a:rPr>
                        <a:t> Inc.</a:t>
                      </a:r>
                      <a:r>
                        <a:rPr kumimoji="1" lang="ja-JP" altLang="en-US" sz="1600" b="0" dirty="0" smtClean="0">
                          <a:latin typeface="Meiryo UI" panose="020B0604030504040204" pitchFamily="50" charset="-128"/>
                          <a:ea typeface="Meiryo UI" panose="020B0604030504040204" pitchFamily="50" charset="-128"/>
                        </a:rPr>
                        <a:t>（米国）との協働で国内製薬企業のバイオ医薬品国際開発の支援を強化</a:t>
                      </a:r>
                      <a:endParaRPr kumimoji="1" lang="en-US" altLang="ja-JP" sz="1600" b="0" dirty="0" smtClean="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eiryo UI" panose="020B0604030504040204" pitchFamily="50" charset="-128"/>
                          <a:ea typeface="Meiryo UI" panose="020B0604030504040204" pitchFamily="50" charset="-128"/>
                        </a:rPr>
                        <a:t>日本国内におけるバイオ医薬品開発受託、及び製造受託（</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）のサービスに関するコ・マーケティング契約を締結。</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bl>
          </a:graphicData>
        </a:graphic>
      </p:graphicFrame>
      <p:sp>
        <p:nvSpPr>
          <p:cNvPr id="3" name="テキスト ボックス 2"/>
          <p:cNvSpPr txBox="1"/>
          <p:nvPr/>
        </p:nvSpPr>
        <p:spPr>
          <a:xfrm>
            <a:off x="2205990" y="240030"/>
            <a:ext cx="7749540"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海外におけるバイオ医薬品に関する国内企業動向（２）</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2119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481" y="4934"/>
            <a:ext cx="1130932" cy="143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 12"/>
          <p:cNvSpPr/>
          <p:nvPr/>
        </p:nvSpPr>
        <p:spPr>
          <a:xfrm>
            <a:off x="168965" y="1454921"/>
            <a:ext cx="11837505" cy="2000082"/>
          </a:xfrm>
          <a:prstGeom prst="roundRect">
            <a:avLst>
              <a:gd name="adj" fmla="val 18529"/>
            </a:avLst>
          </a:prstGeom>
          <a:solidFill>
            <a:schemeClr val="accent2">
              <a:lumMod val="20000"/>
              <a:lumOff val="80000"/>
            </a:schemeClr>
          </a:solidFill>
          <a:ln w="19050">
            <a:solidFill>
              <a:srgbClr val="C00000"/>
            </a:solidFill>
            <a:prstDash val="sys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7110724" y="3692325"/>
            <a:ext cx="3006291" cy="2231398"/>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541514" y="4494938"/>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6" name="角丸四角形 15"/>
          <p:cNvSpPr/>
          <p:nvPr/>
        </p:nvSpPr>
        <p:spPr>
          <a:xfrm>
            <a:off x="7782573" y="5289837"/>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7" name="角丸四角形 16"/>
          <p:cNvSpPr/>
          <p:nvPr/>
        </p:nvSpPr>
        <p:spPr>
          <a:xfrm>
            <a:off x="7935353" y="3859755"/>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8" name="角丸四角形 17"/>
          <p:cNvSpPr/>
          <p:nvPr/>
        </p:nvSpPr>
        <p:spPr>
          <a:xfrm>
            <a:off x="5273859" y="4521124"/>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9" name="角丸四角形 18"/>
          <p:cNvSpPr/>
          <p:nvPr/>
        </p:nvSpPr>
        <p:spPr>
          <a:xfrm>
            <a:off x="7641718" y="452475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0" name="右矢印 19"/>
          <p:cNvSpPr/>
          <p:nvPr/>
        </p:nvSpPr>
        <p:spPr>
          <a:xfrm>
            <a:off x="2182762" y="4679202"/>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2893017" y="4504876"/>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2" name="右矢印 21"/>
          <p:cNvSpPr/>
          <p:nvPr/>
        </p:nvSpPr>
        <p:spPr>
          <a:xfrm>
            <a:off x="4530775" y="4690046"/>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930110" y="48355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2140249" y="446881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4483906" y="4478047"/>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26" name="右矢印 25"/>
          <p:cNvSpPr/>
          <p:nvPr/>
        </p:nvSpPr>
        <p:spPr>
          <a:xfrm>
            <a:off x="6989806" y="4676884"/>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9576868" y="466694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5333493" y="482790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0037332" y="4108540"/>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30" name="角丸四角形 29"/>
          <p:cNvSpPr/>
          <p:nvPr/>
        </p:nvSpPr>
        <p:spPr>
          <a:xfrm>
            <a:off x="411573"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rgbClr val="002060"/>
                </a:solidFill>
                <a:effectLst>
                  <a:outerShdw blurRad="38100" dist="38100" dir="2700000" algn="tl">
                    <a:srgbClr val="000000">
                      <a:alpha val="43137"/>
                    </a:srgbClr>
                  </a:outerShdw>
                </a:effectLst>
              </a:rPr>
              <a:t>個別化医療</a:t>
            </a:r>
            <a:endParaRPr kumimoji="1" lang="ja-JP" altLang="en-US" sz="2000" dirty="0">
              <a:solidFill>
                <a:srgbClr val="002060"/>
              </a:solidFill>
              <a:effectLst>
                <a:outerShdw blurRad="38100" dist="38100" dir="2700000" algn="tl">
                  <a:srgbClr val="000000">
                    <a:alpha val="43137"/>
                  </a:srgbClr>
                </a:outerShdw>
              </a:effectLst>
            </a:endParaRPr>
          </a:p>
        </p:txBody>
      </p:sp>
      <p:sp>
        <p:nvSpPr>
          <p:cNvPr id="31" name="角丸四角形 30"/>
          <p:cNvSpPr/>
          <p:nvPr/>
        </p:nvSpPr>
        <p:spPr>
          <a:xfrm>
            <a:off x="5188882"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プロテイン</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2" name="角丸四角形 31"/>
          <p:cNvSpPr/>
          <p:nvPr/>
        </p:nvSpPr>
        <p:spPr>
          <a:xfrm>
            <a:off x="7618579"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糖鎖</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3" name="角丸四角形 32"/>
          <p:cNvSpPr/>
          <p:nvPr/>
        </p:nvSpPr>
        <p:spPr>
          <a:xfrm>
            <a:off x="2763076" y="2112009"/>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accent6">
                    <a:lumMod val="40000"/>
                    <a:lumOff val="60000"/>
                  </a:schemeClr>
                </a:solidFill>
                <a:latin typeface="Meiryo UI" panose="020B0604030504040204" pitchFamily="50" charset="-128"/>
                <a:ea typeface="Meiryo UI" panose="020B0604030504040204" pitchFamily="50" charset="-128"/>
              </a:rPr>
              <a:t>RNA</a:t>
            </a: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ワールド</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34" name="角丸四角形 33"/>
          <p:cNvSpPr/>
          <p:nvPr/>
        </p:nvSpPr>
        <p:spPr>
          <a:xfrm>
            <a:off x="9935016" y="2107087"/>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未病医療</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4629708" y="80027"/>
            <a:ext cx="3239852" cy="461665"/>
          </a:xfrm>
          <a:prstGeom prst="rect">
            <a:avLst/>
          </a:prstGeom>
          <a:noFill/>
        </p:spPr>
        <p:txBody>
          <a:bodyPr wrap="square" rtlCol="0">
            <a:spAutoFit/>
          </a:bodyPr>
          <a:lstStyle/>
          <a:p>
            <a:pPr algn="ctr"/>
            <a:r>
              <a:rPr kumimoji="1" lang="ja-JP" altLang="en-US" sz="2400" b="1" dirty="0" smtClean="0">
                <a:latin typeface="游明朝 Demibold" panose="02020600000000000000" pitchFamily="18" charset="-128"/>
                <a:ea typeface="游明朝 Demibold" panose="02020600000000000000" pitchFamily="18" charset="-128"/>
              </a:rPr>
              <a:t>戦略研の情報発信</a:t>
            </a:r>
            <a:endParaRPr kumimoji="1" lang="ja-JP" altLang="en-US" sz="2400" b="1" dirty="0">
              <a:latin typeface="游明朝 Demibold" panose="02020600000000000000" pitchFamily="18" charset="-128"/>
              <a:ea typeface="游明朝 Demibold" panose="02020600000000000000" pitchFamily="18" charset="-128"/>
            </a:endParaRPr>
          </a:p>
        </p:txBody>
      </p:sp>
      <p:sp>
        <p:nvSpPr>
          <p:cNvPr id="36" name="角丸四角形 35"/>
          <p:cNvSpPr/>
          <p:nvPr/>
        </p:nvSpPr>
        <p:spPr>
          <a:xfrm>
            <a:off x="4993413" y="981773"/>
            <a:ext cx="2199860" cy="688157"/>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オミック</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ス解析</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0166539" y="788511"/>
            <a:ext cx="1611329" cy="523220"/>
          </a:xfrm>
          <a:prstGeom prst="rect">
            <a:avLst/>
          </a:prstGeom>
          <a:noFill/>
        </p:spPr>
        <p:txBody>
          <a:bodyPr wrap="square" rtlCol="0">
            <a:spAutoFit/>
          </a:bodyPr>
          <a:lstStyle/>
          <a:p>
            <a:r>
              <a:rPr kumimoji="1" lang="ja-JP" altLang="en-US" sz="1400" b="1" dirty="0" smtClean="0">
                <a:latin typeface="Meiryo UI" panose="020B0604030504040204" pitchFamily="50" charset="-128"/>
                <a:ea typeface="Meiryo UI" panose="020B0604030504040204" pitchFamily="50" charset="-128"/>
              </a:rPr>
              <a:t>①</a:t>
            </a:r>
            <a:r>
              <a:rPr kumimoji="1" lang="en-US" altLang="ja-JP" sz="1400" b="1" dirty="0" smtClean="0">
                <a:latin typeface="Meiryo UI" panose="020B0604030504040204" pitchFamily="50" charset="-128"/>
                <a:ea typeface="Meiryo UI" panose="020B0604030504040204" pitchFamily="50" charset="-128"/>
              </a:rPr>
              <a:t>DNA</a:t>
            </a:r>
            <a:r>
              <a:rPr kumimoji="1" lang="ja-JP" altLang="en-US" sz="1400" b="1" dirty="0" smtClean="0">
                <a:latin typeface="Meiryo UI" panose="020B0604030504040204" pitchFamily="50" charset="-128"/>
                <a:ea typeface="Meiryo UI" panose="020B0604030504040204" pitchFamily="50" charset="-128"/>
              </a:rPr>
              <a:t>治療系</a:t>
            </a:r>
            <a:endParaRPr kumimoji="1" lang="en-US" altLang="ja-JP" sz="11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②糖鎖治療系</a:t>
            </a:r>
            <a:endParaRPr kumimoji="1" lang="en-US" altLang="ja-JP" sz="1400" b="1" dirty="0" smtClean="0">
              <a:latin typeface="Meiryo UI" panose="020B0604030504040204" pitchFamily="50" charset="-128"/>
              <a:ea typeface="Meiryo UI" panose="020B0604030504040204" pitchFamily="50" charset="-128"/>
            </a:endParaRPr>
          </a:p>
        </p:txBody>
      </p:sp>
      <p:cxnSp>
        <p:nvCxnSpPr>
          <p:cNvPr id="38" name="直線矢印コネクタ 37"/>
          <p:cNvCxnSpPr/>
          <p:nvPr/>
        </p:nvCxnSpPr>
        <p:spPr>
          <a:xfrm flipH="1">
            <a:off x="10849417" y="1311731"/>
            <a:ext cx="14053" cy="79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角丸四角形 38"/>
          <p:cNvSpPr/>
          <p:nvPr/>
        </p:nvSpPr>
        <p:spPr>
          <a:xfrm>
            <a:off x="5333493" y="6218895"/>
            <a:ext cx="1620080" cy="445119"/>
          </a:xfrm>
          <a:prstGeom prst="roundRect">
            <a:avLst/>
          </a:prstGeom>
          <a:solidFill>
            <a:schemeClr val="accent2">
              <a:lumMod val="75000"/>
            </a:schemeClr>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40" name="カギ線コネクタ 39"/>
          <p:cNvCxnSpPr>
            <a:stCxn id="21" idx="2"/>
            <a:endCxn id="39" idx="1"/>
          </p:cNvCxnSpPr>
          <p:nvPr/>
        </p:nvCxnSpPr>
        <p:spPr>
          <a:xfrm rot="16200000" flipH="1">
            <a:off x="3869266" y="4977228"/>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9" idx="3"/>
            <a:endCxn id="16" idx="2"/>
          </p:cNvCxnSpPr>
          <p:nvPr/>
        </p:nvCxnSpPr>
        <p:spPr>
          <a:xfrm flipV="1">
            <a:off x="6953573" y="5734956"/>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下矢印 41"/>
          <p:cNvSpPr/>
          <p:nvPr/>
        </p:nvSpPr>
        <p:spPr>
          <a:xfrm>
            <a:off x="1206289" y="3001618"/>
            <a:ext cx="189013" cy="1434607"/>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下矢印 42"/>
          <p:cNvSpPr/>
          <p:nvPr/>
        </p:nvSpPr>
        <p:spPr>
          <a:xfrm>
            <a:off x="6008775" y="2996723"/>
            <a:ext cx="189013" cy="1434607"/>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3"/>
          <p:cNvSpPr/>
          <p:nvPr/>
        </p:nvSpPr>
        <p:spPr>
          <a:xfrm>
            <a:off x="8526352" y="2981535"/>
            <a:ext cx="190266" cy="689454"/>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1710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572680343"/>
              </p:ext>
            </p:extLst>
          </p:nvPr>
        </p:nvGraphicFramePr>
        <p:xfrm>
          <a:off x="489584" y="967528"/>
          <a:ext cx="11212831" cy="3846408"/>
        </p:xfrm>
        <a:graphic>
          <a:graphicData uri="http://schemas.openxmlformats.org/drawingml/2006/table">
            <a:tbl>
              <a:tblPr firstRow="1" bandRow="1">
                <a:tableStyleId>{00A15C55-8517-42AA-B614-E9B94910E393}</a:tableStyleId>
              </a:tblPr>
              <a:tblGrid>
                <a:gridCol w="1887856">
                  <a:extLst>
                    <a:ext uri="{9D8B030D-6E8A-4147-A177-3AD203B41FA5}">
                      <a16:colId xmlns:a16="http://schemas.microsoft.com/office/drawing/2014/main" val="20000"/>
                    </a:ext>
                  </a:extLst>
                </a:gridCol>
                <a:gridCol w="3737610">
                  <a:extLst>
                    <a:ext uri="{9D8B030D-6E8A-4147-A177-3AD203B41FA5}">
                      <a16:colId xmlns:a16="http://schemas.microsoft.com/office/drawing/2014/main" val="20001"/>
                    </a:ext>
                  </a:extLst>
                </a:gridCol>
                <a:gridCol w="5587365">
                  <a:extLst>
                    <a:ext uri="{9D8B030D-6E8A-4147-A177-3AD203B41FA5}">
                      <a16:colId xmlns:a16="http://schemas.microsoft.com/office/drawing/2014/main" val="20002"/>
                    </a:ext>
                  </a:extLst>
                </a:gridCol>
              </a:tblGrid>
              <a:tr h="370840">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企業</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時期・概要</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b="0" dirty="0" smtClean="0">
                          <a:solidFill>
                            <a:schemeClr val="tx1"/>
                          </a:solidFill>
                          <a:latin typeface="Meiryo UI" panose="020B0604030504040204" pitchFamily="50" charset="-128"/>
                          <a:ea typeface="Meiryo UI" panose="020B0604030504040204" pitchFamily="50" charset="-128"/>
                        </a:rPr>
                        <a:t>詳細</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冨士フイルム</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2019</a:t>
                      </a:r>
                      <a:r>
                        <a:rPr kumimoji="1" lang="ja-JP" altLang="en-US" sz="1600" b="0" dirty="0" smtClean="0">
                          <a:latin typeface="Meiryo UI" panose="020B0604030504040204" pitchFamily="50" charset="-128"/>
                          <a:ea typeface="Meiryo UI" panose="020B0604030504040204" pitchFamily="50" charset="-128"/>
                        </a:rPr>
                        <a:t>年</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月</a:t>
                      </a:r>
                      <a:r>
                        <a:rPr kumimoji="1" lang="en-US" altLang="ja-JP" sz="1600" b="0" dirty="0" smtClean="0">
                          <a:latin typeface="Meiryo UI" panose="020B0604030504040204" pitchFamily="50" charset="-128"/>
                          <a:ea typeface="Meiryo UI" panose="020B0604030504040204" pitchFamily="50" charset="-128"/>
                        </a:rPr>
                        <a:t>12</a:t>
                      </a:r>
                      <a:r>
                        <a:rPr kumimoji="1" lang="ja-JP" altLang="en-US" sz="1600" b="0" dirty="0" smtClean="0">
                          <a:latin typeface="Meiryo UI" panose="020B0604030504040204" pitchFamily="50" charset="-128"/>
                          <a:ea typeface="Meiryo UI" panose="020B0604030504040204" pitchFamily="50" charset="-128"/>
                        </a:rPr>
                        <a:t>日</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米バイオ医薬品製造大手の子会社を買収。</a:t>
                      </a:r>
                      <a:r>
                        <a:rPr kumimoji="1" lang="en-US" altLang="ja-JP" sz="1600" b="0" dirty="0" smtClean="0">
                          <a:latin typeface="Meiryo UI" panose="020B0604030504040204" pitchFamily="50" charset="-128"/>
                          <a:ea typeface="Meiryo UI" panose="020B0604030504040204" pitchFamily="50" charset="-128"/>
                        </a:rPr>
                        <a:t>CDMO</a:t>
                      </a:r>
                      <a:r>
                        <a:rPr kumimoji="1" lang="ja-JP" altLang="en-US" sz="1600" b="0" dirty="0" smtClean="0">
                          <a:latin typeface="Meiryo UI" panose="020B0604030504040204" pitchFamily="50" charset="-128"/>
                          <a:ea typeface="Meiryo UI" panose="020B0604030504040204" pitchFamily="50" charset="-128"/>
                        </a:rPr>
                        <a:t>世界第二位へ。</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0" dirty="0" smtClean="0">
                          <a:latin typeface="Meiryo UI" panose="020B0604030504040204" pitchFamily="50" charset="-128"/>
                          <a:ea typeface="Meiryo UI" panose="020B0604030504040204" pitchFamily="50" charset="-128"/>
                        </a:rPr>
                        <a:t>米バイオ医薬品大手バイオジェンの製造子会社バイオジェン・デンマーク・マニファクチャリングを買収。同社は、</a:t>
                      </a:r>
                      <a:r>
                        <a:rPr kumimoji="1" lang="en-US" altLang="ja-JP" sz="1600" b="0" dirty="0" smtClean="0">
                          <a:latin typeface="Meiryo UI" panose="020B0604030504040204" pitchFamily="50" charset="-128"/>
                          <a:ea typeface="Meiryo UI" panose="020B0604030504040204" pitchFamily="50" charset="-128"/>
                        </a:rPr>
                        <a:t>15,000</a:t>
                      </a:r>
                      <a:r>
                        <a:rPr kumimoji="1" lang="ja-JP" altLang="en-US" sz="1600" b="0" dirty="0" smtClean="0">
                          <a:latin typeface="Meiryo UI" panose="020B0604030504040204" pitchFamily="50" charset="-128"/>
                          <a:ea typeface="Meiryo UI" panose="020B0604030504040204" pitchFamily="50" charset="-128"/>
                        </a:rPr>
                        <a:t>㍑のバイオ医薬品製造タンクを</a:t>
                      </a:r>
                      <a:r>
                        <a:rPr kumimoji="1" lang="en-US" altLang="ja-JP" sz="1600" b="0" dirty="0" smtClean="0">
                          <a:latin typeface="Meiryo UI" panose="020B0604030504040204" pitchFamily="50" charset="-128"/>
                          <a:ea typeface="Meiryo UI" panose="020B0604030504040204" pitchFamily="50" charset="-128"/>
                        </a:rPr>
                        <a:t>6</a:t>
                      </a:r>
                      <a:r>
                        <a:rPr kumimoji="1" lang="ja-JP" altLang="en-US" sz="1600" b="0" dirty="0" smtClean="0">
                          <a:latin typeface="Meiryo UI" panose="020B0604030504040204" pitchFamily="50" charset="-128"/>
                          <a:ea typeface="Meiryo UI" panose="020B0604030504040204" pitchFamily="50" charset="-128"/>
                        </a:rPr>
                        <a:t>基保有し、製造スタッフは</a:t>
                      </a:r>
                      <a:r>
                        <a:rPr kumimoji="1" lang="en-US" altLang="ja-JP" sz="1600" b="0" dirty="0" smtClean="0">
                          <a:latin typeface="Meiryo UI" panose="020B0604030504040204" pitchFamily="50" charset="-128"/>
                          <a:ea typeface="Meiryo UI" panose="020B0604030504040204" pitchFamily="50" charset="-128"/>
                        </a:rPr>
                        <a:t>800</a:t>
                      </a:r>
                      <a:r>
                        <a:rPr kumimoji="1" lang="ja-JP" altLang="en-US" sz="1600" b="0" dirty="0" smtClean="0">
                          <a:latin typeface="Meiryo UI" panose="020B0604030504040204" pitchFamily="50" charset="-128"/>
                          <a:ea typeface="Meiryo UI" panose="020B0604030504040204" pitchFamily="50" charset="-128"/>
                        </a:rPr>
                        <a:t>人。この買収により冨士フイルムのバイオ原薬の製造キャパシティが</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倍になり年間</a:t>
                      </a:r>
                      <a:r>
                        <a:rPr kumimoji="1" lang="en-US" altLang="ja-JP" sz="1600" b="0" dirty="0" smtClean="0">
                          <a:latin typeface="Meiryo UI" panose="020B0604030504040204" pitchFamily="50" charset="-128"/>
                          <a:ea typeface="Meiryo UI" panose="020B0604030504040204" pitchFamily="50" charset="-128"/>
                        </a:rPr>
                        <a:t>15</a:t>
                      </a:r>
                      <a:r>
                        <a:rPr kumimoji="1" lang="ja-JP" altLang="en-US" sz="1600" b="0" dirty="0" smtClean="0">
                          <a:latin typeface="Meiryo UI" panose="020B0604030504040204" pitchFamily="50" charset="-128"/>
                          <a:ea typeface="Meiryo UI" panose="020B0604030504040204" pitchFamily="50" charset="-128"/>
                        </a:rPr>
                        <a:t>万㍑に拡大。</a:t>
                      </a:r>
                      <a:endParaRPr kumimoji="1" lang="en-US" altLang="ja-JP" sz="1600" b="0" dirty="0" smtClean="0">
                        <a:latin typeface="Meiryo UI" panose="020B0604030504040204" pitchFamily="50" charset="-128"/>
                        <a:ea typeface="Meiryo UI" panose="020B0604030504040204" pitchFamily="50" charset="-128"/>
                      </a:endParaRPr>
                    </a:p>
                    <a:p>
                      <a:r>
                        <a:rPr kumimoji="1" lang="ja-JP" altLang="en-US" sz="1600" b="0" dirty="0" smtClean="0">
                          <a:latin typeface="Meiryo UI" panose="020B0604030504040204" pitchFamily="50" charset="-128"/>
                          <a:ea typeface="Meiryo UI" panose="020B0604030504040204" pitchFamily="50" charset="-128"/>
                        </a:rPr>
                        <a:t>投資総額</a:t>
                      </a:r>
                      <a:r>
                        <a:rPr kumimoji="1" lang="en-US" altLang="ja-JP" sz="1600" b="0" dirty="0" smtClean="0">
                          <a:latin typeface="Meiryo UI" panose="020B0604030504040204" pitchFamily="50" charset="-128"/>
                          <a:ea typeface="Meiryo UI" panose="020B0604030504040204" pitchFamily="50" charset="-128"/>
                        </a:rPr>
                        <a:t>990</a:t>
                      </a:r>
                      <a:r>
                        <a:rPr kumimoji="1" lang="ja-JP" altLang="en-US" sz="1600" b="0" dirty="0" smtClean="0">
                          <a:latin typeface="Meiryo UI" panose="020B0604030504040204" pitchFamily="50" charset="-128"/>
                          <a:ea typeface="Meiryo UI" panose="020B0604030504040204" pitchFamily="50" charset="-128"/>
                        </a:rPr>
                        <a:t>億円。</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370840">
                <a:tc>
                  <a:txBody>
                    <a:bodyPr/>
                    <a:lstStyle/>
                    <a:p>
                      <a:pPr algn="ct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370840">
                <a:tc>
                  <a:txBody>
                    <a:bodyPr/>
                    <a:lstStyle/>
                    <a:p>
                      <a:pPr algn="ct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0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endParaRPr kumimoji="1" lang="en-US" altLang="ja-JP" sz="1600" b="0" dirty="0" smtClean="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bl>
          </a:graphicData>
        </a:graphic>
      </p:graphicFrame>
      <p:sp>
        <p:nvSpPr>
          <p:cNvPr id="3" name="テキスト ボックス 2"/>
          <p:cNvSpPr txBox="1"/>
          <p:nvPr/>
        </p:nvSpPr>
        <p:spPr>
          <a:xfrm>
            <a:off x="2205990" y="240030"/>
            <a:ext cx="7749540"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海外におけるバイオ医薬品に関する国内企業動向（３）</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6987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79"/>
          <p:cNvGraphicFramePr>
            <a:graphicFrameLocks noChangeAspect="1"/>
          </p:cNvGraphicFramePr>
          <p:nvPr>
            <p:extLst>
              <p:ext uri="{D42A27DB-BD31-4B8C-83A1-F6EECF244321}">
                <p14:modId xmlns:p14="http://schemas.microsoft.com/office/powerpoint/2010/main" val="655721681"/>
              </p:ext>
            </p:extLst>
          </p:nvPr>
        </p:nvGraphicFramePr>
        <p:xfrm>
          <a:off x="2505710" y="2536306"/>
          <a:ext cx="404813" cy="576263"/>
        </p:xfrm>
        <a:graphic>
          <a:graphicData uri="http://schemas.openxmlformats.org/presentationml/2006/ole">
            <mc:AlternateContent xmlns:mc="http://schemas.openxmlformats.org/markup-compatibility/2006">
              <mc:Choice xmlns:v="urn:schemas-microsoft-com:vml" Requires="v">
                <p:oleObj spid="_x0000_s1063" name="Clip" r:id="rId4" imgW="1337760" imgH="1899720" progId="MS_ClipArt_Gallery.2">
                  <p:embed/>
                </p:oleObj>
              </mc:Choice>
              <mc:Fallback>
                <p:oleObj name="Clip" r:id="rId4" imgW="1337760" imgH="189972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710" y="2536306"/>
                        <a:ext cx="4048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テキスト ボックス 21"/>
          <p:cNvSpPr txBox="1"/>
          <p:nvPr/>
        </p:nvSpPr>
        <p:spPr>
          <a:xfrm>
            <a:off x="3281948" y="-420560"/>
            <a:ext cx="5692366" cy="7694414"/>
          </a:xfrm>
          <a:prstGeom prst="rect">
            <a:avLst/>
          </a:prstGeom>
          <a:noFill/>
        </p:spPr>
        <p:txBody>
          <a:bodyPr wrap="square" rtlCol="0" anchor="ctr">
            <a:spAutoFit/>
          </a:bodyPr>
          <a:lstStyle/>
          <a:p>
            <a:pPr algn="ctr"/>
            <a:r>
              <a:rPr lang="en-US" altLang="ja-JP" sz="49400" b="1" dirty="0" smtClean="0">
                <a:solidFill>
                  <a:schemeClr val="bg1">
                    <a:lumMod val="85000"/>
                  </a:schemeClr>
                </a:solidFill>
                <a:latin typeface="Meiryo UI" panose="020B0604030504040204" pitchFamily="50" charset="-128"/>
                <a:ea typeface="Meiryo UI" panose="020B0604030504040204" pitchFamily="50" charset="-128"/>
              </a:rPr>
              <a:t>4</a:t>
            </a:r>
          </a:p>
        </p:txBody>
      </p:sp>
      <p:sp>
        <p:nvSpPr>
          <p:cNvPr id="14" name="テキスト ボックス 13"/>
          <p:cNvSpPr txBox="1"/>
          <p:nvPr/>
        </p:nvSpPr>
        <p:spPr>
          <a:xfrm>
            <a:off x="-10622" y="2767288"/>
            <a:ext cx="12191999" cy="1323439"/>
          </a:xfrm>
          <a:prstGeom prst="rect">
            <a:avLst/>
          </a:prstGeom>
          <a:noFill/>
        </p:spPr>
        <p:txBody>
          <a:bodyPr wrap="square" rtlCol="0">
            <a:spAutoFit/>
          </a:bodyPr>
          <a:lstStyle/>
          <a:p>
            <a:pPr algn="ctr"/>
            <a:r>
              <a:rPr kumimoji="1" lang="ja-JP" altLang="en-US" sz="8000" dirty="0" smtClean="0">
                <a:solidFill>
                  <a:srgbClr val="C00000"/>
                </a:solidFill>
                <a:latin typeface="HGSｺﾞｼｯｸE" panose="020B0900000000000000" pitchFamily="50" charset="-128"/>
                <a:ea typeface="HGSｺﾞｼｯｸE" panose="020B0900000000000000" pitchFamily="50" charset="-128"/>
              </a:rPr>
              <a:t>糖鎖術研究の動向</a:t>
            </a:r>
            <a:endParaRPr kumimoji="1" lang="en-US" altLang="ja-JP" sz="3200" u="sng" dirty="0" smtClean="0">
              <a:latin typeface="HGSｺﾞｼｯｸE" panose="020B0900000000000000" pitchFamily="50" charset="-128"/>
              <a:ea typeface="HGSｺﾞｼｯｸE" panose="020B0900000000000000" pitchFamily="50" charset="-128"/>
            </a:endParaRPr>
          </a:p>
        </p:txBody>
      </p:sp>
      <p:sp>
        <p:nvSpPr>
          <p:cNvPr id="4" name="テキスト ボックス 3"/>
          <p:cNvSpPr txBox="1"/>
          <p:nvPr/>
        </p:nvSpPr>
        <p:spPr>
          <a:xfrm>
            <a:off x="11658600" y="6506746"/>
            <a:ext cx="533400" cy="338554"/>
          </a:xfrm>
          <a:prstGeom prst="rect">
            <a:avLst/>
          </a:prstGeom>
          <a:noFill/>
        </p:spPr>
        <p:txBody>
          <a:bodyPr wrap="square" rtlCol="0">
            <a:spAutoFit/>
          </a:bodyPr>
          <a:lstStyle/>
          <a:p>
            <a:pPr algn="ctr"/>
            <a:r>
              <a:rPr kumimoji="1" lang="en-US" altLang="ja-JP" sz="1600" b="1" dirty="0" smtClean="0">
                <a:latin typeface="游ゴシック Light" panose="020B0300000000000000" pitchFamily="50" charset="-128"/>
                <a:ea typeface="游ゴシック Light" panose="020B0300000000000000" pitchFamily="50" charset="-128"/>
              </a:rPr>
              <a:t>52</a:t>
            </a:r>
            <a:endParaRPr kumimoji="1" lang="ja-JP" altLang="en-US" sz="16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23247029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4866"/>
            <a:ext cx="12192000" cy="584775"/>
          </a:xfrm>
          <a:prstGeom prst="rect">
            <a:avLst/>
          </a:prstGeom>
        </p:spPr>
        <p:txBody>
          <a:bodyPr wrap="square">
            <a:spAutoFit/>
          </a:bodyPr>
          <a:lstStyle/>
          <a:p>
            <a:pPr algn="ctr"/>
            <a:r>
              <a:rPr lang="en-US" altLang="ja-JP" sz="3200" b="1" dirty="0" smtClean="0">
                <a:latin typeface="Meiryo UI" panose="020B0604030504040204" pitchFamily="50" charset="-128"/>
                <a:ea typeface="Meiryo UI" panose="020B0604030504040204" pitchFamily="50" charset="-128"/>
              </a:rPr>
              <a:t>NIH</a:t>
            </a:r>
            <a:r>
              <a:rPr lang="ja-JP" altLang="en-US" sz="3200" b="1" dirty="0" smtClean="0">
                <a:latin typeface="Meiryo UI" panose="020B0604030504040204" pitchFamily="50" charset="-128"/>
                <a:ea typeface="Meiryo UI" panose="020B0604030504040204" pitchFamily="50" charset="-128"/>
              </a:rPr>
              <a:t>組織概要</a:t>
            </a:r>
            <a:endParaRPr lang="ja-JP" altLang="en-US" sz="3200" b="1" dirty="0">
              <a:latin typeface="Meiryo UI" panose="020B0604030504040204" pitchFamily="50" charset="-128"/>
              <a:ea typeface="Meiryo UI" panose="020B0604030504040204" pitchFamily="50" charset="-128"/>
            </a:endParaRPr>
          </a:p>
        </p:txBody>
      </p:sp>
      <p:sp>
        <p:nvSpPr>
          <p:cNvPr id="2" name="角丸四角形 1"/>
          <p:cNvSpPr/>
          <p:nvPr/>
        </p:nvSpPr>
        <p:spPr>
          <a:xfrm>
            <a:off x="4161421" y="1067438"/>
            <a:ext cx="3948112" cy="647700"/>
          </a:xfrm>
          <a:prstGeom prst="roundRect">
            <a:avLst>
              <a:gd name="adj" fmla="val 36275"/>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游ゴシック" panose="020B0400000000000000" pitchFamily="50" charset="-128"/>
                <a:ea typeface="游ゴシック" panose="020B0400000000000000" pitchFamily="50" charset="-128"/>
              </a:rPr>
              <a:t>国立衛生研究所</a:t>
            </a:r>
            <a:r>
              <a:rPr kumimoji="1" lang="ja-JP" altLang="en-US" dirty="0" smtClean="0">
                <a:latin typeface="游ゴシック" panose="020B0400000000000000" pitchFamily="50" charset="-128"/>
                <a:ea typeface="游ゴシック" panose="020B0400000000000000" pitchFamily="50" charset="-128"/>
              </a:rPr>
              <a:t>（</a:t>
            </a:r>
            <a:r>
              <a:rPr kumimoji="1" lang="en-US" altLang="ja-JP" dirty="0" smtClean="0">
                <a:latin typeface="游ゴシック" panose="020B0400000000000000" pitchFamily="50" charset="-128"/>
                <a:ea typeface="游ゴシック" panose="020B0400000000000000" pitchFamily="50" charset="-128"/>
              </a:rPr>
              <a:t>NIH</a:t>
            </a:r>
            <a:r>
              <a:rPr kumimoji="1" lang="ja-JP" altLang="en-US" dirty="0" smtClean="0">
                <a:latin typeface="游ゴシック" panose="020B0400000000000000" pitchFamily="50" charset="-128"/>
                <a:ea typeface="游ゴシック" panose="020B0400000000000000" pitchFamily="50" charset="-128"/>
              </a:rPr>
              <a:t>）</a:t>
            </a:r>
            <a:endParaRPr lang="en-US" altLang="ja-JP" dirty="0" smtClean="0">
              <a:latin typeface="游ゴシック" panose="020B0400000000000000" pitchFamily="50" charset="-128"/>
              <a:ea typeface="游ゴシック" panose="020B0400000000000000" pitchFamily="50" charset="-128"/>
            </a:endParaRPr>
          </a:p>
          <a:p>
            <a:pPr algn="ctr"/>
            <a:r>
              <a:rPr lang="en-US" altLang="ja-JP" sz="1400" dirty="0">
                <a:latin typeface="游ゴシック" panose="020B0400000000000000" pitchFamily="50" charset="-128"/>
                <a:ea typeface="游ゴシック" panose="020B0400000000000000" pitchFamily="50" charset="-128"/>
              </a:rPr>
              <a:t>NIH Office of the Director (OD)</a:t>
            </a:r>
            <a:endParaRPr kumimoji="1" lang="en-US" altLang="ja-JP" sz="1400" dirty="0" smtClean="0">
              <a:latin typeface="游ゴシック" panose="020B0400000000000000" pitchFamily="50" charset="-128"/>
              <a:ea typeface="游ゴシック" panose="020B0400000000000000" pitchFamily="50" charset="-128"/>
            </a:endParaRPr>
          </a:p>
        </p:txBody>
      </p:sp>
      <p:sp>
        <p:nvSpPr>
          <p:cNvPr id="3" name="正方形/長方形 2"/>
          <p:cNvSpPr/>
          <p:nvPr/>
        </p:nvSpPr>
        <p:spPr>
          <a:xfrm>
            <a:off x="384859" y="1207430"/>
            <a:ext cx="2827249" cy="369332"/>
          </a:xfrm>
          <a:prstGeom prst="rect">
            <a:avLst/>
          </a:prstGeom>
        </p:spPr>
        <p:txBody>
          <a:bodyPr wrap="none">
            <a:spAutoFit/>
          </a:bodyPr>
          <a:lstStyle/>
          <a:p>
            <a:r>
              <a:rPr lang="en-US" altLang="ja-JP" dirty="0"/>
              <a:t>National Institutes of Health</a:t>
            </a:r>
            <a:endParaRPr lang="ja-JP" altLang="en-US" dirty="0"/>
          </a:p>
        </p:txBody>
      </p:sp>
      <p:sp>
        <p:nvSpPr>
          <p:cNvPr id="4" name="正方形/長方形 3"/>
          <p:cNvSpPr/>
          <p:nvPr/>
        </p:nvSpPr>
        <p:spPr>
          <a:xfrm>
            <a:off x="3428887" y="462016"/>
            <a:ext cx="5407249" cy="553998"/>
          </a:xfrm>
          <a:prstGeom prst="rect">
            <a:avLst/>
          </a:prstGeom>
        </p:spPr>
        <p:txBody>
          <a:bodyPr wrap="none">
            <a:spAutoFit/>
          </a:bodyPr>
          <a:lstStyle/>
          <a:p>
            <a:pPr algn="ctr"/>
            <a:r>
              <a:rPr lang="ja-JP" altLang="en-US" sz="1600" b="1" dirty="0" smtClean="0">
                <a:solidFill>
                  <a:srgbClr val="545454"/>
                </a:solidFill>
                <a:latin typeface="游ゴシック" panose="020B0400000000000000" pitchFamily="50" charset="-128"/>
                <a:ea typeface="游ゴシック" panose="020B0400000000000000" pitchFamily="50" charset="-128"/>
              </a:rPr>
              <a:t>米連邦保健福祉省</a:t>
            </a:r>
            <a:endParaRPr lang="en-US" altLang="ja-JP" sz="1600" b="1" dirty="0" smtClean="0">
              <a:solidFill>
                <a:srgbClr val="545454"/>
              </a:solidFill>
              <a:latin typeface="游ゴシック" panose="020B0400000000000000" pitchFamily="50" charset="-128"/>
              <a:ea typeface="游ゴシック" panose="020B0400000000000000" pitchFamily="50" charset="-128"/>
            </a:endParaRPr>
          </a:p>
          <a:p>
            <a:pPr algn="ctr"/>
            <a:r>
              <a:rPr lang="en-US" altLang="ja-JP" sz="1400" dirty="0" smtClean="0">
                <a:solidFill>
                  <a:srgbClr val="545454"/>
                </a:solidFill>
                <a:latin typeface="游ゴシック" panose="020B0400000000000000" pitchFamily="50" charset="-128"/>
                <a:ea typeface="游ゴシック" panose="020B0400000000000000" pitchFamily="50" charset="-128"/>
              </a:rPr>
              <a:t>United </a:t>
            </a:r>
            <a:r>
              <a:rPr lang="en-US" altLang="ja-JP" sz="1400" dirty="0">
                <a:solidFill>
                  <a:srgbClr val="545454"/>
                </a:solidFill>
                <a:latin typeface="游ゴシック" panose="020B0400000000000000" pitchFamily="50" charset="-128"/>
                <a:ea typeface="游ゴシック" panose="020B0400000000000000" pitchFamily="50" charset="-128"/>
              </a:rPr>
              <a:t>States Department of Health and Human Services, HHS</a:t>
            </a:r>
            <a:endParaRPr lang="ja-JP" altLang="en-US" sz="1400" dirty="0">
              <a:latin typeface="游ゴシック" panose="020B0400000000000000" pitchFamily="50" charset="-128"/>
              <a:ea typeface="游ゴシック" panose="020B0400000000000000"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608" y="1059189"/>
            <a:ext cx="962025" cy="628650"/>
          </a:xfrm>
          <a:prstGeom prst="rect">
            <a:avLst/>
          </a:prstGeom>
        </p:spPr>
      </p:pic>
      <p:sp>
        <p:nvSpPr>
          <p:cNvPr id="12" name="角丸四角形 11"/>
          <p:cNvSpPr/>
          <p:nvPr/>
        </p:nvSpPr>
        <p:spPr>
          <a:xfrm>
            <a:off x="50800" y="1835062"/>
            <a:ext cx="2963279" cy="667602"/>
          </a:xfrm>
          <a:prstGeom prst="roundRect">
            <a:avLst>
              <a:gd name="adj" fmla="val 28432"/>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国立がん研究所</a:t>
            </a:r>
            <a:endParaRPr kumimoji="1" lang="en-US" altLang="ja-JP"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3064879" y="183506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国立眼研究所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29" name="角丸四角形 28"/>
          <p:cNvSpPr/>
          <p:nvPr/>
        </p:nvSpPr>
        <p:spPr>
          <a:xfrm>
            <a:off x="6215347" y="1823950"/>
            <a:ext cx="2963279" cy="667602"/>
          </a:xfrm>
          <a:prstGeom prst="roundRect">
            <a:avLst>
              <a:gd name="adj" fmla="val 28432"/>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国立心肺血研究所</a:t>
            </a:r>
            <a:endParaRPr kumimoji="1" lang="en-US" altLang="ja-JP"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30" name="角丸四角形 29"/>
          <p:cNvSpPr/>
          <p:nvPr/>
        </p:nvSpPr>
        <p:spPr>
          <a:xfrm>
            <a:off x="9229426" y="182395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国立ヒトゲノム研究所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31" name="角丸四角形 30"/>
          <p:cNvSpPr/>
          <p:nvPr/>
        </p:nvSpPr>
        <p:spPr>
          <a:xfrm>
            <a:off x="75495" y="257373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国立老化研究所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32" name="角丸四角形 31"/>
          <p:cNvSpPr/>
          <p:nvPr/>
        </p:nvSpPr>
        <p:spPr>
          <a:xfrm>
            <a:off x="3089574" y="257373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atin typeface="Meiryo UI" panose="020B0604030504040204" pitchFamily="50" charset="-128"/>
                <a:ea typeface="Meiryo UI" panose="020B0604030504040204" pitchFamily="50" charset="-128"/>
              </a:rPr>
              <a:t>国立アルコール乱用・</a:t>
            </a:r>
            <a:r>
              <a:rPr lang="ja-JP" altLang="en-US" sz="1400" b="1" dirty="0" smtClean="0">
                <a:latin typeface="Meiryo UI" panose="020B0604030504040204" pitchFamily="50" charset="-128"/>
                <a:ea typeface="Meiryo UI" panose="020B0604030504040204" pitchFamily="50" charset="-128"/>
              </a:rPr>
              <a:t>依存症研究所</a:t>
            </a:r>
            <a:endParaRPr lang="en-US" altLang="ja-JP" sz="1400" b="1" dirty="0" smtClean="0">
              <a:latin typeface="Meiryo UI" panose="020B0604030504040204" pitchFamily="50" charset="-128"/>
              <a:ea typeface="Meiryo UI" panose="020B0604030504040204" pitchFamily="50" charset="-128"/>
            </a:endParaRPr>
          </a:p>
          <a:p>
            <a:pPr algn="ctr"/>
            <a:endParaRPr kumimoji="1" lang="en-US" altLang="ja-JP" sz="1400" b="1" dirty="0" smtClean="0">
              <a:latin typeface="Meiryo UI" panose="020B0604030504040204" pitchFamily="50" charset="-128"/>
              <a:ea typeface="Meiryo UI" panose="020B0604030504040204" pitchFamily="50" charset="-128"/>
            </a:endParaRPr>
          </a:p>
        </p:txBody>
      </p:sp>
      <p:sp>
        <p:nvSpPr>
          <p:cNvPr id="33" name="角丸四角形 32"/>
          <p:cNvSpPr/>
          <p:nvPr/>
        </p:nvSpPr>
        <p:spPr>
          <a:xfrm>
            <a:off x="6240042" y="256262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国立関節炎骨格皮膚研究所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4" name="角丸四角形 33"/>
          <p:cNvSpPr/>
          <p:nvPr/>
        </p:nvSpPr>
        <p:spPr>
          <a:xfrm>
            <a:off x="9254121" y="256262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国立アレルギー感染症研究所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5" name="角丸四角形 34"/>
          <p:cNvSpPr/>
          <p:nvPr/>
        </p:nvSpPr>
        <p:spPr>
          <a:xfrm>
            <a:off x="75495" y="331240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国立小児保健発達研究所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6" name="角丸四角形 35"/>
          <p:cNvSpPr/>
          <p:nvPr/>
        </p:nvSpPr>
        <p:spPr>
          <a:xfrm>
            <a:off x="3089574" y="3312402"/>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国立聴覚・伝達障害研究所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7" name="角丸四角形 36"/>
          <p:cNvSpPr/>
          <p:nvPr/>
        </p:nvSpPr>
        <p:spPr>
          <a:xfrm>
            <a:off x="6240042" y="330129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国立歯科・頭蓋顔面研究所</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38" name="角丸四角形 37"/>
          <p:cNvSpPr/>
          <p:nvPr/>
        </p:nvSpPr>
        <p:spPr>
          <a:xfrm>
            <a:off x="9254121" y="330129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dirty="0" smtClean="0">
                <a:latin typeface="Meiryo UI" panose="020B0604030504040204" pitchFamily="50" charset="-128"/>
                <a:ea typeface="Meiryo UI" panose="020B0604030504040204" pitchFamily="50" charset="-128"/>
              </a:rPr>
              <a:t>国立画像生物医学・</a:t>
            </a:r>
            <a:r>
              <a:rPr lang="ja-JP" altLang="en-US" sz="1300" b="1" dirty="0" smtClean="0">
                <a:latin typeface="Meiryo UI" panose="020B0604030504040204" pitchFamily="50" charset="-128"/>
                <a:ea typeface="Meiryo UI" panose="020B0604030504040204" pitchFamily="50" charset="-128"/>
              </a:rPr>
              <a:t>生物工学</a:t>
            </a:r>
            <a:r>
              <a:rPr kumimoji="1" lang="ja-JP" altLang="en-US" sz="1300" b="1" dirty="0" smtClean="0">
                <a:latin typeface="Meiryo UI" panose="020B0604030504040204" pitchFamily="50" charset="-128"/>
                <a:ea typeface="Meiryo UI" panose="020B0604030504040204" pitchFamily="50" charset="-128"/>
              </a:rPr>
              <a:t>研究所</a:t>
            </a:r>
            <a:endParaRPr kumimoji="1" lang="en-US" altLang="ja-JP" sz="1300" b="1" dirty="0" smtClean="0">
              <a:latin typeface="Meiryo UI" panose="020B0604030504040204" pitchFamily="50" charset="-128"/>
              <a:ea typeface="Meiryo UI" panose="020B0604030504040204" pitchFamily="50" charset="-128"/>
            </a:endParaRPr>
          </a:p>
          <a:p>
            <a:pPr algn="ctr"/>
            <a:endParaRPr kumimoji="1" lang="en-US" altLang="ja-JP" sz="1300" b="1" dirty="0" smtClean="0">
              <a:latin typeface="Meiryo UI" panose="020B0604030504040204" pitchFamily="50" charset="-128"/>
              <a:ea typeface="Meiryo UI" panose="020B0604030504040204" pitchFamily="50" charset="-128"/>
            </a:endParaRPr>
          </a:p>
        </p:txBody>
      </p:sp>
      <p:sp>
        <p:nvSpPr>
          <p:cNvPr id="39" name="角丸四角形 38"/>
          <p:cNvSpPr/>
          <p:nvPr/>
        </p:nvSpPr>
        <p:spPr>
          <a:xfrm>
            <a:off x="75495" y="402424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dirty="0" smtClean="0">
                <a:latin typeface="Meiryo UI" panose="020B0604030504040204" pitchFamily="50" charset="-128"/>
                <a:ea typeface="Meiryo UI" panose="020B0604030504040204" pitchFamily="50" charset="-128"/>
              </a:rPr>
              <a:t>国立糖尿病・消化器・腎疾患研究所</a:t>
            </a:r>
            <a:endParaRPr kumimoji="1" lang="en-US" altLang="ja-JP" sz="1300" b="1" dirty="0" smtClean="0">
              <a:latin typeface="Meiryo UI" panose="020B0604030504040204" pitchFamily="50" charset="-128"/>
              <a:ea typeface="Meiryo UI" panose="020B0604030504040204" pitchFamily="50" charset="-128"/>
            </a:endParaRPr>
          </a:p>
          <a:p>
            <a:pPr algn="ctr"/>
            <a:endParaRPr kumimoji="1" lang="en-US" altLang="ja-JP" sz="1200" b="1" dirty="0" smtClean="0">
              <a:latin typeface="Meiryo UI" panose="020B0604030504040204" pitchFamily="50" charset="-128"/>
              <a:ea typeface="Meiryo UI" panose="020B0604030504040204" pitchFamily="50" charset="-128"/>
            </a:endParaRPr>
          </a:p>
        </p:txBody>
      </p:sp>
      <p:sp>
        <p:nvSpPr>
          <p:cNvPr id="40" name="角丸四角形 39"/>
          <p:cNvSpPr/>
          <p:nvPr/>
        </p:nvSpPr>
        <p:spPr>
          <a:xfrm>
            <a:off x="3089574" y="402424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国立精神衛生研究所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1" name="角丸四角形 40"/>
          <p:cNvSpPr/>
          <p:nvPr/>
        </p:nvSpPr>
        <p:spPr>
          <a:xfrm>
            <a:off x="6240042" y="401312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国立神経疾患・脳卒中</a:t>
            </a:r>
            <a:r>
              <a:rPr lang="ja-JP" altLang="en-US" sz="1600" b="1" dirty="0" smtClean="0">
                <a:latin typeface="Meiryo UI" panose="020B0604030504040204" pitchFamily="50" charset="-128"/>
                <a:ea typeface="Meiryo UI" panose="020B0604030504040204" pitchFamily="50" charset="-128"/>
              </a:rPr>
              <a:t>研究所</a:t>
            </a:r>
            <a:endParaRPr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42" name="角丸四角形 41"/>
          <p:cNvSpPr/>
          <p:nvPr/>
        </p:nvSpPr>
        <p:spPr>
          <a:xfrm>
            <a:off x="9254121" y="401312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国立薬物乱用研究所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3" name="角丸四角形 42"/>
          <p:cNvSpPr/>
          <p:nvPr/>
        </p:nvSpPr>
        <p:spPr>
          <a:xfrm>
            <a:off x="75495" y="4778956"/>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国立看護研究所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4" name="角丸四角形 43"/>
          <p:cNvSpPr/>
          <p:nvPr/>
        </p:nvSpPr>
        <p:spPr>
          <a:xfrm>
            <a:off x="3089574" y="4778956"/>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国立医学図書館</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5" name="角丸四角形 44"/>
          <p:cNvSpPr/>
          <p:nvPr/>
        </p:nvSpPr>
        <p:spPr>
          <a:xfrm>
            <a:off x="6240042" y="4767844"/>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国立環境衛生科学研究所</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6" name="角丸四角形 45"/>
          <p:cNvSpPr/>
          <p:nvPr/>
        </p:nvSpPr>
        <p:spPr>
          <a:xfrm>
            <a:off x="9254121" y="4767844"/>
            <a:ext cx="2963279" cy="667602"/>
          </a:xfrm>
          <a:prstGeom prst="roundRect">
            <a:avLst>
              <a:gd name="adj" fmla="val 28432"/>
            </a:avLst>
          </a:prstGeom>
          <a:solidFill>
            <a:srgbClr val="FFC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国立一般医科学研究所</a:t>
            </a:r>
            <a:endParaRPr kumimoji="1" lang="en-US" altLang="ja-JP" b="1" dirty="0" smtClean="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7" name="角丸四角形 46"/>
          <p:cNvSpPr/>
          <p:nvPr/>
        </p:nvSpPr>
        <p:spPr>
          <a:xfrm>
            <a:off x="50800" y="552325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科学審査センター</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8" name="角丸四角形 47"/>
          <p:cNvSpPr/>
          <p:nvPr/>
        </p:nvSpPr>
        <p:spPr>
          <a:xfrm>
            <a:off x="3064879" y="5523250"/>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国立補完代替医療センター</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49" name="角丸四角形 48"/>
          <p:cNvSpPr/>
          <p:nvPr/>
        </p:nvSpPr>
        <p:spPr>
          <a:xfrm>
            <a:off x="6215347" y="551213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Meiryo UI" panose="020B0604030504040204" pitchFamily="50" charset="-128"/>
                <a:ea typeface="Meiryo UI" panose="020B0604030504040204" pitchFamily="50" charset="-128"/>
              </a:rPr>
              <a:t>国立フォガーティ国際センター</a:t>
            </a:r>
            <a:endParaRPr kumimoji="1" lang="en-US" altLang="ja-JP" sz="1600" b="1" dirty="0" smtClean="0">
              <a:latin typeface="Meiryo UI" panose="020B0604030504040204" pitchFamily="50" charset="-128"/>
              <a:ea typeface="Meiryo UI" panose="020B0604030504040204" pitchFamily="50" charset="-128"/>
            </a:endParaRPr>
          </a:p>
          <a:p>
            <a:pPr algn="ctr"/>
            <a:endParaRPr kumimoji="1" lang="en-US" altLang="ja-JP" sz="1600" b="1" dirty="0" smtClean="0">
              <a:latin typeface="Meiryo UI" panose="020B0604030504040204" pitchFamily="50" charset="-128"/>
              <a:ea typeface="Meiryo UI" panose="020B0604030504040204" pitchFamily="50" charset="-128"/>
            </a:endParaRPr>
          </a:p>
        </p:txBody>
      </p:sp>
      <p:sp>
        <p:nvSpPr>
          <p:cNvPr id="50" name="角丸四角形 49"/>
          <p:cNvSpPr/>
          <p:nvPr/>
        </p:nvSpPr>
        <p:spPr>
          <a:xfrm>
            <a:off x="9229426" y="5512138"/>
            <a:ext cx="2963279" cy="667602"/>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情報技術センター</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b="1" dirty="0" smtClean="0">
              <a:latin typeface="Meiryo UI" panose="020B0604030504040204" pitchFamily="50" charset="-128"/>
              <a:ea typeface="Meiryo UI" panose="020B0604030504040204" pitchFamily="50" charset="-128"/>
            </a:endParaRPr>
          </a:p>
        </p:txBody>
      </p:sp>
      <p:sp>
        <p:nvSpPr>
          <p:cNvPr id="51" name="角丸四角形 50"/>
          <p:cNvSpPr/>
          <p:nvPr/>
        </p:nvSpPr>
        <p:spPr>
          <a:xfrm>
            <a:off x="37414" y="6306060"/>
            <a:ext cx="8484286" cy="478434"/>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latin typeface="Meiryo UI" panose="020B0604030504040204" pitchFamily="50" charset="-128"/>
                <a:ea typeface="Meiryo UI" panose="020B0604030504040204" pitchFamily="50" charset="-128"/>
              </a:rPr>
              <a:t>　国立先進トラスレーショナル科学センター</a:t>
            </a:r>
            <a:endParaRPr kumimoji="1" lang="en-US" altLang="ja-JP" b="1" dirty="0" smtClean="0">
              <a:latin typeface="Meiryo UI" panose="020B0604030504040204" pitchFamily="50" charset="-128"/>
              <a:ea typeface="Meiryo UI" panose="020B0604030504040204" pitchFamily="50" charset="-128"/>
            </a:endParaRPr>
          </a:p>
        </p:txBody>
      </p:sp>
      <p:sp>
        <p:nvSpPr>
          <p:cNvPr id="52" name="角丸四角形 51"/>
          <p:cNvSpPr/>
          <p:nvPr/>
        </p:nvSpPr>
        <p:spPr>
          <a:xfrm>
            <a:off x="8658418" y="6306060"/>
            <a:ext cx="3478774" cy="478434"/>
          </a:xfrm>
          <a:prstGeom prst="roundRect">
            <a:avLst>
              <a:gd name="adj" fmla="val 28432"/>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latin typeface="Meiryo UI" panose="020B0604030504040204" pitchFamily="50" charset="-128"/>
                <a:ea typeface="Meiryo UI" panose="020B0604030504040204" pitchFamily="50" charset="-128"/>
              </a:rPr>
              <a:t>　臨床センター</a:t>
            </a:r>
            <a:endParaRPr kumimoji="1" lang="en-US" altLang="ja-JP" b="1" dirty="0" smtClean="0">
              <a:latin typeface="Meiryo UI" panose="020B0604030504040204" pitchFamily="50" charset="-128"/>
              <a:ea typeface="Meiryo UI" panose="020B0604030504040204" pitchFamily="50" charset="-128"/>
            </a:endParaRPr>
          </a:p>
        </p:txBody>
      </p:sp>
      <p:sp>
        <p:nvSpPr>
          <p:cNvPr id="53" name="正方形/長方形 52"/>
          <p:cNvSpPr/>
          <p:nvPr/>
        </p:nvSpPr>
        <p:spPr>
          <a:xfrm>
            <a:off x="453457" y="2243950"/>
            <a:ext cx="2157963" cy="253916"/>
          </a:xfrm>
          <a:prstGeom prst="rect">
            <a:avLst/>
          </a:prstGeom>
        </p:spPr>
        <p:txBody>
          <a:bodyPr wrap="none">
            <a:spAutoFit/>
          </a:bodyPr>
          <a:lstStyle/>
          <a:p>
            <a:r>
              <a:rPr lang="en-US" altLang="ja-JP" sz="1050" dirty="0">
                <a:latin typeface="游ゴシック" panose="020B0400000000000000" pitchFamily="50" charset="-128"/>
                <a:ea typeface="游ゴシック" panose="020B0400000000000000" pitchFamily="50" charset="-128"/>
              </a:rPr>
              <a:t>National Cancer Institute (NCI) </a:t>
            </a:r>
            <a:endParaRPr lang="ja-JP" altLang="en-US" sz="1050" dirty="0">
              <a:latin typeface="游ゴシック" panose="020B0400000000000000" pitchFamily="50" charset="-128"/>
              <a:ea typeface="游ゴシック" panose="020B0400000000000000" pitchFamily="50" charset="-128"/>
            </a:endParaRPr>
          </a:p>
        </p:txBody>
      </p:sp>
      <p:sp>
        <p:nvSpPr>
          <p:cNvPr id="54" name="正方形/長方形 53"/>
          <p:cNvSpPr/>
          <p:nvPr/>
        </p:nvSpPr>
        <p:spPr>
          <a:xfrm>
            <a:off x="3598181" y="2243950"/>
            <a:ext cx="1896673"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Eye Institute (NEI)</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55" name="正方形/長方形 54"/>
          <p:cNvSpPr/>
          <p:nvPr/>
        </p:nvSpPr>
        <p:spPr>
          <a:xfrm>
            <a:off x="6323454" y="2222776"/>
            <a:ext cx="2847254" cy="230832"/>
          </a:xfrm>
          <a:prstGeom prst="rect">
            <a:avLst/>
          </a:prstGeom>
        </p:spPr>
        <p:txBody>
          <a:bodyPr wrap="none">
            <a:spAutoFit/>
          </a:bodyPr>
          <a:lstStyle/>
          <a:p>
            <a:r>
              <a:rPr lang="en-US" altLang="ja-JP" sz="900" dirty="0">
                <a:latin typeface="游ゴシック" panose="020B0400000000000000" pitchFamily="50" charset="-128"/>
                <a:ea typeface="游ゴシック" panose="020B0400000000000000" pitchFamily="50" charset="-128"/>
              </a:rPr>
              <a:t>National Heart, Lung, and Blood Institute (</a:t>
            </a:r>
            <a:r>
              <a:rPr lang="en-US" altLang="ja-JP" sz="900" dirty="0" smtClean="0">
                <a:latin typeface="游ゴシック" panose="020B0400000000000000" pitchFamily="50" charset="-128"/>
                <a:ea typeface="游ゴシック" panose="020B0400000000000000" pitchFamily="50" charset="-128"/>
              </a:rPr>
              <a:t>NHLBI)</a:t>
            </a:r>
            <a:endParaRPr lang="ja-JP" altLang="en-US" sz="900" dirty="0">
              <a:latin typeface="游ゴシック" panose="020B0400000000000000" pitchFamily="50" charset="-128"/>
              <a:ea typeface="游ゴシック" panose="020B0400000000000000" pitchFamily="50" charset="-128"/>
            </a:endParaRPr>
          </a:p>
        </p:txBody>
      </p:sp>
      <p:sp>
        <p:nvSpPr>
          <p:cNvPr id="59" name="正方形/長方形 58"/>
          <p:cNvSpPr/>
          <p:nvPr/>
        </p:nvSpPr>
        <p:spPr>
          <a:xfrm>
            <a:off x="9214541" y="2228362"/>
            <a:ext cx="3023585" cy="230832"/>
          </a:xfrm>
          <a:prstGeom prst="rect">
            <a:avLst/>
          </a:prstGeom>
        </p:spPr>
        <p:txBody>
          <a:bodyPr wrap="none">
            <a:spAutoFit/>
          </a:bodyPr>
          <a:lstStyle/>
          <a:p>
            <a:r>
              <a:rPr lang="en-US" altLang="ja-JP" sz="900" dirty="0">
                <a:solidFill>
                  <a:schemeClr val="bg1"/>
                </a:solidFill>
                <a:latin typeface="游ゴシック" panose="020B0400000000000000" pitchFamily="50" charset="-128"/>
                <a:ea typeface="游ゴシック" panose="020B0400000000000000" pitchFamily="50" charset="-128"/>
              </a:rPr>
              <a:t>National Human Genome Research Institute (NHGRI)</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60" name="正方形/長方形 59"/>
          <p:cNvSpPr/>
          <p:nvPr/>
        </p:nvSpPr>
        <p:spPr>
          <a:xfrm>
            <a:off x="454697" y="2981384"/>
            <a:ext cx="221887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on Aging (NIA)</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61" name="正方形/長方形 60"/>
          <p:cNvSpPr/>
          <p:nvPr/>
        </p:nvSpPr>
        <p:spPr>
          <a:xfrm>
            <a:off x="3225963" y="2903978"/>
            <a:ext cx="2331087" cy="369332"/>
          </a:xfrm>
          <a:prstGeom prst="rect">
            <a:avLst/>
          </a:prstGeom>
        </p:spPr>
        <p:txBody>
          <a:bodyPr wrap="none">
            <a:spAutoFit/>
          </a:bodyPr>
          <a:lstStyle/>
          <a:p>
            <a:pPr algn="ctr"/>
            <a:r>
              <a:rPr lang="en-US" altLang="ja-JP" sz="900" dirty="0">
                <a:solidFill>
                  <a:schemeClr val="bg1"/>
                </a:solidFill>
                <a:latin typeface="游ゴシック" panose="020B0400000000000000" pitchFamily="50" charset="-128"/>
                <a:ea typeface="游ゴシック" panose="020B0400000000000000" pitchFamily="50" charset="-128"/>
              </a:rPr>
              <a:t>National Institute on Alcohol Abuse and </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900" dirty="0" smtClean="0">
                <a:solidFill>
                  <a:schemeClr val="bg1"/>
                </a:solidFill>
                <a:latin typeface="游ゴシック" panose="020B0400000000000000" pitchFamily="50" charset="-128"/>
                <a:ea typeface="游ゴシック" panose="020B0400000000000000" pitchFamily="50" charset="-128"/>
              </a:rPr>
              <a:t>Alcoholism </a:t>
            </a:r>
            <a:r>
              <a:rPr lang="en-US" altLang="ja-JP" sz="900" dirty="0">
                <a:solidFill>
                  <a:schemeClr val="bg1"/>
                </a:solidFill>
                <a:latin typeface="游ゴシック" panose="020B0400000000000000" pitchFamily="50" charset="-128"/>
                <a:ea typeface="游ゴシック" panose="020B0400000000000000" pitchFamily="50" charset="-128"/>
              </a:rPr>
              <a:t>(NIAAA)</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62" name="正方形/長方形 61"/>
          <p:cNvSpPr/>
          <p:nvPr/>
        </p:nvSpPr>
        <p:spPr>
          <a:xfrm>
            <a:off x="6144317" y="2886368"/>
            <a:ext cx="3105338" cy="369332"/>
          </a:xfrm>
          <a:prstGeom prst="rect">
            <a:avLst/>
          </a:prstGeom>
        </p:spPr>
        <p:txBody>
          <a:bodyPr wrap="none">
            <a:spAutoFit/>
          </a:bodyPr>
          <a:lstStyle/>
          <a:p>
            <a:pPr algn="ctr"/>
            <a:r>
              <a:rPr lang="en-US" altLang="ja-JP" sz="900" dirty="0">
                <a:solidFill>
                  <a:schemeClr val="bg1"/>
                </a:solidFill>
                <a:latin typeface="游ゴシック" panose="020B0400000000000000" pitchFamily="50" charset="-128"/>
                <a:ea typeface="游ゴシック" panose="020B0400000000000000" pitchFamily="50" charset="-128"/>
              </a:rPr>
              <a:t>National Institute of Arthritis and Musculoskeletal and </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900" dirty="0" smtClean="0">
                <a:solidFill>
                  <a:schemeClr val="bg1"/>
                </a:solidFill>
                <a:latin typeface="游ゴシック" panose="020B0400000000000000" pitchFamily="50" charset="-128"/>
                <a:ea typeface="游ゴシック" panose="020B0400000000000000" pitchFamily="50" charset="-128"/>
              </a:rPr>
              <a:t>Skin </a:t>
            </a:r>
            <a:r>
              <a:rPr lang="en-US" altLang="ja-JP" sz="900" dirty="0">
                <a:solidFill>
                  <a:schemeClr val="bg1"/>
                </a:solidFill>
                <a:latin typeface="游ゴシック" panose="020B0400000000000000" pitchFamily="50" charset="-128"/>
                <a:ea typeface="游ゴシック" panose="020B0400000000000000" pitchFamily="50" charset="-128"/>
              </a:rPr>
              <a:t>Diseases (NIAMS)</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63" name="正方形/長方形 62"/>
          <p:cNvSpPr/>
          <p:nvPr/>
        </p:nvSpPr>
        <p:spPr>
          <a:xfrm>
            <a:off x="9687235" y="2855590"/>
            <a:ext cx="2097049" cy="400110"/>
          </a:xfrm>
          <a:prstGeom prst="rect">
            <a:avLst/>
          </a:prstGeom>
        </p:spPr>
        <p:txBody>
          <a:bodyPr wrap="none">
            <a:spAutoFit/>
          </a:bodyPr>
          <a:lstStyle/>
          <a:p>
            <a:r>
              <a:rPr lang="en-US" altLang="ja-JP" sz="1000" dirty="0">
                <a:solidFill>
                  <a:schemeClr val="bg1"/>
                </a:solidFill>
                <a:latin typeface="游ゴシック" panose="020B0400000000000000" pitchFamily="50" charset="-128"/>
                <a:ea typeface="游ゴシック" panose="020B0400000000000000" pitchFamily="50" charset="-128"/>
              </a:rPr>
              <a:t>National Institute of Allergy and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r>
              <a:rPr lang="en-US" altLang="ja-JP" sz="1000" dirty="0" smtClean="0">
                <a:solidFill>
                  <a:schemeClr val="bg1"/>
                </a:solidFill>
                <a:latin typeface="游ゴシック" panose="020B0400000000000000" pitchFamily="50" charset="-128"/>
                <a:ea typeface="游ゴシック" panose="020B0400000000000000" pitchFamily="50" charset="-128"/>
              </a:rPr>
              <a:t>Infectious </a:t>
            </a:r>
            <a:r>
              <a:rPr lang="en-US" altLang="ja-JP" sz="1000" dirty="0">
                <a:solidFill>
                  <a:schemeClr val="bg1"/>
                </a:solidFill>
                <a:latin typeface="游ゴシック" panose="020B0400000000000000" pitchFamily="50" charset="-128"/>
                <a:ea typeface="游ゴシック" panose="020B0400000000000000" pitchFamily="50" charset="-128"/>
              </a:rPr>
              <a:t>Diseases (NIAID)</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5" name="正方形/長方形 64"/>
          <p:cNvSpPr/>
          <p:nvPr/>
        </p:nvSpPr>
        <p:spPr>
          <a:xfrm>
            <a:off x="9063" y="3635091"/>
            <a:ext cx="3110146" cy="338554"/>
          </a:xfrm>
          <a:prstGeom prst="rect">
            <a:avLst/>
          </a:prstGeom>
        </p:spPr>
        <p:txBody>
          <a:bodyPr wrap="none">
            <a:spAutoFit/>
          </a:bodyPr>
          <a:lstStyle/>
          <a:p>
            <a:pPr algn="ctr"/>
            <a:r>
              <a:rPr lang="en-US" altLang="ja-JP" sz="800" dirty="0">
                <a:solidFill>
                  <a:schemeClr val="bg1"/>
                </a:solidFill>
                <a:latin typeface="游ゴシック" panose="020B0400000000000000" pitchFamily="50" charset="-128"/>
                <a:ea typeface="游ゴシック" panose="020B0400000000000000" pitchFamily="50" charset="-128"/>
              </a:rPr>
              <a:t>Eunice Kennedy Shriver National Institute of Child Health </a:t>
            </a:r>
            <a:r>
              <a:rPr lang="en-US" altLang="ja-JP" sz="800" dirty="0" smtClean="0">
                <a:solidFill>
                  <a:schemeClr val="bg1"/>
                </a:solidFill>
                <a:latin typeface="游ゴシック" panose="020B0400000000000000" pitchFamily="50" charset="-128"/>
                <a:ea typeface="游ゴシック" panose="020B0400000000000000" pitchFamily="50" charset="-128"/>
              </a:rPr>
              <a:t>and</a:t>
            </a:r>
          </a:p>
          <a:p>
            <a:pPr algn="ctr"/>
            <a:r>
              <a:rPr lang="en-US" altLang="ja-JP" sz="800" dirty="0" smtClean="0">
                <a:solidFill>
                  <a:schemeClr val="bg1"/>
                </a:solidFill>
                <a:latin typeface="游ゴシック" panose="020B0400000000000000" pitchFamily="50" charset="-128"/>
                <a:ea typeface="游ゴシック" panose="020B0400000000000000" pitchFamily="50" charset="-128"/>
              </a:rPr>
              <a:t>Human </a:t>
            </a:r>
            <a:r>
              <a:rPr lang="en-US" altLang="ja-JP" sz="800" dirty="0">
                <a:solidFill>
                  <a:schemeClr val="bg1"/>
                </a:solidFill>
                <a:latin typeface="游ゴシック" panose="020B0400000000000000" pitchFamily="50" charset="-128"/>
                <a:ea typeface="游ゴシック" panose="020B0400000000000000" pitchFamily="50" charset="-128"/>
              </a:rPr>
              <a:t>Development (NICHD)</a:t>
            </a:r>
            <a:endParaRPr lang="ja-JP" altLang="en-US" sz="800" dirty="0">
              <a:solidFill>
                <a:schemeClr val="bg1"/>
              </a:solidFill>
              <a:latin typeface="游ゴシック" panose="020B0400000000000000" pitchFamily="50" charset="-128"/>
              <a:ea typeface="游ゴシック" panose="020B0400000000000000" pitchFamily="50" charset="-128"/>
            </a:endParaRPr>
          </a:p>
        </p:txBody>
      </p:sp>
      <p:sp>
        <p:nvSpPr>
          <p:cNvPr id="66" name="正方形/長方形 65"/>
          <p:cNvSpPr/>
          <p:nvPr/>
        </p:nvSpPr>
        <p:spPr>
          <a:xfrm>
            <a:off x="3559195" y="3635697"/>
            <a:ext cx="2149948" cy="338554"/>
          </a:xfrm>
          <a:prstGeom prst="rect">
            <a:avLst/>
          </a:prstGeom>
        </p:spPr>
        <p:txBody>
          <a:bodyPr wrap="none">
            <a:spAutoFit/>
          </a:bodyPr>
          <a:lstStyle/>
          <a:p>
            <a:pPr algn="ctr"/>
            <a:r>
              <a:rPr lang="en-US" altLang="ja-JP" sz="800" dirty="0">
                <a:solidFill>
                  <a:schemeClr val="bg1"/>
                </a:solidFill>
                <a:latin typeface="游ゴシック" panose="020B0400000000000000" pitchFamily="50" charset="-128"/>
                <a:ea typeface="游ゴシック" panose="020B0400000000000000" pitchFamily="50" charset="-128"/>
              </a:rPr>
              <a:t>National Institute on Deafness and </a:t>
            </a:r>
            <a:endParaRPr lang="en-US" altLang="ja-JP" sz="8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800" dirty="0" smtClean="0">
                <a:solidFill>
                  <a:schemeClr val="bg1"/>
                </a:solidFill>
                <a:latin typeface="游ゴシック" panose="020B0400000000000000" pitchFamily="50" charset="-128"/>
                <a:ea typeface="游ゴシック" panose="020B0400000000000000" pitchFamily="50" charset="-128"/>
              </a:rPr>
              <a:t>Other </a:t>
            </a:r>
            <a:r>
              <a:rPr lang="en-US" altLang="ja-JP" sz="800" dirty="0">
                <a:solidFill>
                  <a:schemeClr val="bg1"/>
                </a:solidFill>
                <a:latin typeface="游ゴシック" panose="020B0400000000000000" pitchFamily="50" charset="-128"/>
                <a:ea typeface="游ゴシック" panose="020B0400000000000000" pitchFamily="50" charset="-128"/>
              </a:rPr>
              <a:t>Communication Disorders (NIDCD)</a:t>
            </a:r>
            <a:endParaRPr lang="ja-JP" altLang="en-US" sz="800" dirty="0">
              <a:solidFill>
                <a:schemeClr val="bg1"/>
              </a:solidFill>
              <a:latin typeface="游ゴシック" panose="020B0400000000000000" pitchFamily="50" charset="-128"/>
              <a:ea typeface="游ゴシック" panose="020B0400000000000000" pitchFamily="50" charset="-128"/>
            </a:endParaRPr>
          </a:p>
        </p:txBody>
      </p:sp>
      <p:sp>
        <p:nvSpPr>
          <p:cNvPr id="67" name="正方形/長方形 66"/>
          <p:cNvSpPr/>
          <p:nvPr/>
        </p:nvSpPr>
        <p:spPr>
          <a:xfrm>
            <a:off x="6703365" y="3609691"/>
            <a:ext cx="2087431"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Dental and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Craniofacial </a:t>
            </a:r>
            <a:r>
              <a:rPr lang="en-US" altLang="ja-JP" sz="1000" dirty="0">
                <a:solidFill>
                  <a:schemeClr val="bg1"/>
                </a:solidFill>
                <a:latin typeface="游ゴシック" panose="020B0400000000000000" pitchFamily="50" charset="-128"/>
                <a:ea typeface="游ゴシック" panose="020B0400000000000000" pitchFamily="50" charset="-128"/>
              </a:rPr>
              <a:t>Research (NIDCR)</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8" name="正方形/長方形 67"/>
          <p:cNvSpPr/>
          <p:nvPr/>
        </p:nvSpPr>
        <p:spPr>
          <a:xfrm>
            <a:off x="9283526" y="3596991"/>
            <a:ext cx="285366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Biomedical Imaging and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Bioengineering </a:t>
            </a:r>
            <a:r>
              <a:rPr lang="en-US" altLang="ja-JP" sz="1000" dirty="0">
                <a:solidFill>
                  <a:schemeClr val="bg1"/>
                </a:solidFill>
                <a:latin typeface="游ゴシック" panose="020B0400000000000000" pitchFamily="50" charset="-128"/>
                <a:ea typeface="游ゴシック" panose="020B0400000000000000" pitchFamily="50" charset="-128"/>
              </a:rPr>
              <a:t>(NIBIB)</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9" name="正方形/長方形 68"/>
          <p:cNvSpPr/>
          <p:nvPr/>
        </p:nvSpPr>
        <p:spPr>
          <a:xfrm>
            <a:off x="416667" y="4345663"/>
            <a:ext cx="2327881" cy="369332"/>
          </a:xfrm>
          <a:prstGeom prst="rect">
            <a:avLst/>
          </a:prstGeom>
        </p:spPr>
        <p:txBody>
          <a:bodyPr wrap="none">
            <a:spAutoFit/>
          </a:bodyPr>
          <a:lstStyle/>
          <a:p>
            <a:pPr algn="ctr"/>
            <a:r>
              <a:rPr lang="en-US" altLang="ja-JP" sz="900" dirty="0">
                <a:solidFill>
                  <a:schemeClr val="bg1"/>
                </a:solidFill>
                <a:latin typeface="游ゴシック" panose="020B0400000000000000" pitchFamily="50" charset="-128"/>
                <a:ea typeface="游ゴシック" panose="020B0400000000000000" pitchFamily="50" charset="-128"/>
              </a:rPr>
              <a:t>National Institute of Diabetes and </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900" dirty="0" smtClean="0">
                <a:solidFill>
                  <a:schemeClr val="bg1"/>
                </a:solidFill>
                <a:latin typeface="游ゴシック" panose="020B0400000000000000" pitchFamily="50" charset="-128"/>
                <a:ea typeface="游ゴシック" panose="020B0400000000000000" pitchFamily="50" charset="-128"/>
              </a:rPr>
              <a:t>Digestive </a:t>
            </a:r>
            <a:r>
              <a:rPr lang="en-US" altLang="ja-JP" sz="900" dirty="0">
                <a:solidFill>
                  <a:schemeClr val="bg1"/>
                </a:solidFill>
                <a:latin typeface="游ゴシック" panose="020B0400000000000000" pitchFamily="50" charset="-128"/>
                <a:ea typeface="游ゴシック" panose="020B0400000000000000" pitchFamily="50" charset="-128"/>
              </a:rPr>
              <a:t>and Kidney Diseases (NIDDK)</a:t>
            </a:r>
            <a:endParaRPr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70" name="正方形/長方形 69"/>
          <p:cNvSpPr/>
          <p:nvPr/>
        </p:nvSpPr>
        <p:spPr>
          <a:xfrm>
            <a:off x="3178195" y="4419122"/>
            <a:ext cx="2861681"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of Mental Health (NIMH)</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1" name="正方形/長方形 70"/>
          <p:cNvSpPr/>
          <p:nvPr/>
        </p:nvSpPr>
        <p:spPr>
          <a:xfrm>
            <a:off x="6300920" y="4321784"/>
            <a:ext cx="278954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Neurological Disorders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and </a:t>
            </a:r>
            <a:r>
              <a:rPr lang="en-US" altLang="ja-JP" sz="1000" dirty="0">
                <a:solidFill>
                  <a:schemeClr val="bg1"/>
                </a:solidFill>
                <a:latin typeface="游ゴシック" panose="020B0400000000000000" pitchFamily="50" charset="-128"/>
                <a:ea typeface="游ゴシック" panose="020B0400000000000000" pitchFamily="50" charset="-128"/>
              </a:rPr>
              <a:t>Stroke (NINDS)</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72" name="正方形/長方形 71"/>
          <p:cNvSpPr/>
          <p:nvPr/>
        </p:nvSpPr>
        <p:spPr>
          <a:xfrm>
            <a:off x="9469922" y="4415172"/>
            <a:ext cx="2701381"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on Drug Abuse (NIDA)</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3" name="正方形/長方形 72"/>
          <p:cNvSpPr/>
          <p:nvPr/>
        </p:nvSpPr>
        <p:spPr>
          <a:xfrm>
            <a:off x="77516" y="5178160"/>
            <a:ext cx="304602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Institute of Nursing Research (NINR)</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4" name="正方形/長方形 73"/>
          <p:cNvSpPr/>
          <p:nvPr/>
        </p:nvSpPr>
        <p:spPr>
          <a:xfrm>
            <a:off x="3383940" y="5190860"/>
            <a:ext cx="2396810"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Library of Medicine (NLM)</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5" name="正方形/長方形 74"/>
          <p:cNvSpPr/>
          <p:nvPr/>
        </p:nvSpPr>
        <p:spPr>
          <a:xfrm>
            <a:off x="6603177" y="5072179"/>
            <a:ext cx="228780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Institute of Environmental </a:t>
            </a:r>
            <a:endParaRPr lang="en-US" altLang="ja-JP" sz="1000" dirty="0" smtClean="0">
              <a:solidFill>
                <a:schemeClr val="bg1"/>
              </a:solidFill>
              <a:latin typeface="游ゴシック" panose="020B0400000000000000" pitchFamily="50" charset="-128"/>
              <a:ea typeface="游ゴシック" panose="020B0400000000000000" pitchFamily="50" charset="-128"/>
            </a:endParaRP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Health </a:t>
            </a:r>
            <a:r>
              <a:rPr lang="en-US" altLang="ja-JP" sz="1000" dirty="0">
                <a:solidFill>
                  <a:schemeClr val="bg1"/>
                </a:solidFill>
                <a:latin typeface="游ゴシック" panose="020B0400000000000000" pitchFamily="50" charset="-128"/>
                <a:ea typeface="游ゴシック" panose="020B0400000000000000" pitchFamily="50" charset="-128"/>
              </a:rPr>
              <a:t>Sciences (NIEHS)</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76" name="正方形/長方形 75"/>
          <p:cNvSpPr/>
          <p:nvPr/>
        </p:nvSpPr>
        <p:spPr>
          <a:xfrm>
            <a:off x="9566761" y="5044666"/>
            <a:ext cx="2388795" cy="400110"/>
          </a:xfrm>
          <a:prstGeom prst="rect">
            <a:avLst/>
          </a:prstGeom>
        </p:spPr>
        <p:txBody>
          <a:bodyPr wrap="none">
            <a:spAutoFit/>
          </a:bodyPr>
          <a:lstStyle/>
          <a:p>
            <a:pPr algn="ctr"/>
            <a:r>
              <a:rPr lang="en-US" altLang="ja-JP" sz="1000" b="1" dirty="0">
                <a:latin typeface="游ゴシック" panose="020B0400000000000000" pitchFamily="50" charset="-128"/>
                <a:ea typeface="游ゴシック" panose="020B0400000000000000" pitchFamily="50" charset="-128"/>
              </a:rPr>
              <a:t>National Institute of </a:t>
            </a:r>
            <a:endParaRPr lang="en-US" altLang="ja-JP" sz="1000" b="1" dirty="0" smtClean="0">
              <a:latin typeface="游ゴシック" panose="020B0400000000000000" pitchFamily="50" charset="-128"/>
              <a:ea typeface="游ゴシック" panose="020B0400000000000000" pitchFamily="50" charset="-128"/>
            </a:endParaRPr>
          </a:p>
          <a:p>
            <a:pPr algn="ctr"/>
            <a:r>
              <a:rPr lang="en-US" altLang="ja-JP" sz="1000" b="1" dirty="0" smtClean="0">
                <a:latin typeface="游ゴシック" panose="020B0400000000000000" pitchFamily="50" charset="-128"/>
                <a:ea typeface="游ゴシック" panose="020B0400000000000000" pitchFamily="50" charset="-128"/>
              </a:rPr>
              <a:t>General </a:t>
            </a:r>
            <a:r>
              <a:rPr lang="en-US" altLang="ja-JP" sz="1000" b="1" dirty="0">
                <a:latin typeface="游ゴシック" panose="020B0400000000000000" pitchFamily="50" charset="-128"/>
                <a:ea typeface="游ゴシック" panose="020B0400000000000000" pitchFamily="50" charset="-128"/>
              </a:rPr>
              <a:t>Medical Sciences (NIGMS)</a:t>
            </a:r>
            <a:endParaRPr lang="ja-JP" altLang="en-US" sz="1000" b="1" dirty="0">
              <a:latin typeface="游ゴシック" panose="020B0400000000000000" pitchFamily="50" charset="-128"/>
              <a:ea typeface="游ゴシック" panose="020B0400000000000000" pitchFamily="50" charset="-128"/>
            </a:endParaRPr>
          </a:p>
        </p:txBody>
      </p:sp>
      <p:sp>
        <p:nvSpPr>
          <p:cNvPr id="77" name="正方形/長方形 76"/>
          <p:cNvSpPr/>
          <p:nvPr/>
        </p:nvSpPr>
        <p:spPr>
          <a:xfrm>
            <a:off x="334033" y="5936936"/>
            <a:ext cx="2319866"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Center for Scientific Review (CSR)</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8" name="正方形/長方形 77"/>
          <p:cNvSpPr/>
          <p:nvPr/>
        </p:nvSpPr>
        <p:spPr>
          <a:xfrm>
            <a:off x="9365815" y="5933519"/>
            <a:ext cx="2677336"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Center for Information Technology (CIT)</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79" name="正方形/長方形 78"/>
          <p:cNvSpPr/>
          <p:nvPr/>
        </p:nvSpPr>
        <p:spPr>
          <a:xfrm>
            <a:off x="10232957" y="6415625"/>
            <a:ext cx="170110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NIH Clinical Center (CC)</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80" name="正方形/長方形 79"/>
          <p:cNvSpPr/>
          <p:nvPr/>
        </p:nvSpPr>
        <p:spPr>
          <a:xfrm>
            <a:off x="6572969" y="5937191"/>
            <a:ext cx="2297424"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Fogarty International Center (FIC)</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81" name="正方形/長方形 80"/>
          <p:cNvSpPr/>
          <p:nvPr/>
        </p:nvSpPr>
        <p:spPr>
          <a:xfrm>
            <a:off x="4110633" y="6431019"/>
            <a:ext cx="4097597" cy="253916"/>
          </a:xfrm>
          <a:prstGeom prst="rect">
            <a:avLst/>
          </a:prstGeom>
        </p:spPr>
        <p:txBody>
          <a:bodyPr wrap="none">
            <a:spAutoFit/>
          </a:bodyPr>
          <a:lstStyle/>
          <a:p>
            <a:r>
              <a:rPr lang="en-US" altLang="ja-JP" sz="1050" dirty="0">
                <a:solidFill>
                  <a:schemeClr val="bg1"/>
                </a:solidFill>
                <a:latin typeface="游ゴシック" panose="020B0400000000000000" pitchFamily="50" charset="-128"/>
                <a:ea typeface="游ゴシック" panose="020B0400000000000000" pitchFamily="50" charset="-128"/>
              </a:rPr>
              <a:t>National Center for Advancing Translational Sciences (NCATS)</a:t>
            </a:r>
            <a:endParaRPr lang="ja-JP" altLang="en-US" sz="1050" dirty="0">
              <a:solidFill>
                <a:schemeClr val="bg1"/>
              </a:solidFill>
              <a:latin typeface="游ゴシック" panose="020B0400000000000000" pitchFamily="50" charset="-128"/>
              <a:ea typeface="游ゴシック" panose="020B0400000000000000" pitchFamily="50" charset="-128"/>
            </a:endParaRPr>
          </a:p>
        </p:txBody>
      </p:sp>
      <p:sp>
        <p:nvSpPr>
          <p:cNvPr id="82" name="正方形/長方形 81"/>
          <p:cNvSpPr/>
          <p:nvPr/>
        </p:nvSpPr>
        <p:spPr>
          <a:xfrm>
            <a:off x="3293096" y="5812603"/>
            <a:ext cx="2544286" cy="400110"/>
          </a:xfrm>
          <a:prstGeom prst="rect">
            <a:avLst/>
          </a:prstGeom>
        </p:spPr>
        <p:txBody>
          <a:bodyPr wrap="non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National Center for Complementary </a:t>
            </a:r>
            <a:r>
              <a:rPr lang="en-US" altLang="ja-JP" sz="1000" dirty="0" smtClean="0">
                <a:solidFill>
                  <a:schemeClr val="bg1"/>
                </a:solidFill>
                <a:latin typeface="游ゴシック" panose="020B0400000000000000" pitchFamily="50" charset="-128"/>
                <a:ea typeface="游ゴシック" panose="020B0400000000000000" pitchFamily="50" charset="-128"/>
              </a:rPr>
              <a:t>and</a:t>
            </a:r>
          </a:p>
          <a:p>
            <a:pPr algn="ctr"/>
            <a:r>
              <a:rPr lang="en-US" altLang="ja-JP" sz="1000" dirty="0" smtClean="0">
                <a:solidFill>
                  <a:schemeClr val="bg1"/>
                </a:solidFill>
                <a:latin typeface="游ゴシック" panose="020B0400000000000000" pitchFamily="50" charset="-128"/>
                <a:ea typeface="游ゴシック" panose="020B0400000000000000" pitchFamily="50" charset="-128"/>
              </a:rPr>
              <a:t>Integrative </a:t>
            </a:r>
            <a:r>
              <a:rPr lang="en-US" altLang="ja-JP" sz="1000" dirty="0">
                <a:solidFill>
                  <a:schemeClr val="bg1"/>
                </a:solidFill>
                <a:latin typeface="游ゴシック" panose="020B0400000000000000" pitchFamily="50" charset="-128"/>
                <a:ea typeface="游ゴシック" panose="020B0400000000000000" pitchFamily="50" charset="-128"/>
              </a:rPr>
              <a:t>Health (NCCIH)</a:t>
            </a:r>
            <a:endParaRPr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5" name="スマイル 4"/>
          <p:cNvSpPr/>
          <p:nvPr/>
        </p:nvSpPr>
        <p:spPr>
          <a:xfrm>
            <a:off x="9155494" y="548132"/>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スマイル 63"/>
          <p:cNvSpPr/>
          <p:nvPr/>
        </p:nvSpPr>
        <p:spPr>
          <a:xfrm>
            <a:off x="6287539" y="1850905"/>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スマイル 82"/>
          <p:cNvSpPr/>
          <p:nvPr/>
        </p:nvSpPr>
        <p:spPr>
          <a:xfrm>
            <a:off x="173792" y="1862975"/>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ハート 6"/>
          <p:cNvSpPr/>
          <p:nvPr/>
        </p:nvSpPr>
        <p:spPr>
          <a:xfrm>
            <a:off x="9178967" y="276970"/>
            <a:ext cx="312338" cy="262789"/>
          </a:xfrm>
          <a:prstGeom prst="hear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486417" y="565187"/>
            <a:ext cx="1822775" cy="369332"/>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糖鎖研究の中核</a:t>
            </a:r>
            <a:endParaRPr kumimoji="1" lang="ja-JP" altLang="en-US" dirty="0">
              <a:latin typeface="游ゴシック" panose="020B0400000000000000" pitchFamily="50" charset="-128"/>
              <a:ea typeface="游ゴシック" panose="020B0400000000000000" pitchFamily="50" charset="-128"/>
            </a:endParaRPr>
          </a:p>
        </p:txBody>
      </p:sp>
      <p:sp>
        <p:nvSpPr>
          <p:cNvPr id="84" name="スマイル 83"/>
          <p:cNvSpPr/>
          <p:nvPr/>
        </p:nvSpPr>
        <p:spPr>
          <a:xfrm>
            <a:off x="9170708" y="1050560"/>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9566456" y="1049472"/>
            <a:ext cx="1822775" cy="369332"/>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糖鎖研究のサブ</a:t>
            </a:r>
            <a:endParaRPr kumimoji="1" lang="ja-JP" altLang="en-US" dirty="0">
              <a:latin typeface="游ゴシック" panose="020B0400000000000000" pitchFamily="50" charset="-128"/>
              <a:ea typeface="游ゴシック" panose="020B0400000000000000" pitchFamily="50" charset="-128"/>
            </a:endParaRPr>
          </a:p>
        </p:txBody>
      </p:sp>
      <p:sp>
        <p:nvSpPr>
          <p:cNvPr id="86" name="スマイル 85"/>
          <p:cNvSpPr/>
          <p:nvPr/>
        </p:nvSpPr>
        <p:spPr>
          <a:xfrm>
            <a:off x="9189266" y="5030058"/>
            <a:ext cx="377190" cy="370208"/>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ハート 86"/>
          <p:cNvSpPr/>
          <p:nvPr/>
        </p:nvSpPr>
        <p:spPr>
          <a:xfrm>
            <a:off x="9212739" y="4758896"/>
            <a:ext cx="312338" cy="262789"/>
          </a:xfrm>
          <a:prstGeom prst="hear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06613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2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1899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 descr="biz_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422" y="2154237"/>
            <a:ext cx="2466181" cy="24730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500563" y="4380850"/>
            <a:ext cx="3263900" cy="369332"/>
          </a:xfrm>
          <a:prstGeom prst="rect">
            <a:avLst/>
          </a:prstGeom>
          <a:noFill/>
        </p:spPr>
        <p:txBody>
          <a:bodyPr wrap="square" rtlCol="0">
            <a:spAutoFit/>
          </a:bodyPr>
          <a:lstStyle/>
          <a:p>
            <a:pPr algn="ctr"/>
            <a:r>
              <a:rPr lang="ja-JP" altLang="en-US" dirty="0" smtClean="0">
                <a:latin typeface="Malgun Gothic" panose="020B0503020000020004" pitchFamily="34" charset="-127"/>
                <a:ea typeface="Malgun Gothic" panose="020B0503020000020004" pitchFamily="34" charset="-127"/>
              </a:rPr>
              <a:t>ありがとうございました</a:t>
            </a:r>
            <a:r>
              <a:rPr lang="ja-JP" altLang="en-US" dirty="0">
                <a:latin typeface="Malgun Gothic" panose="020B0503020000020004" pitchFamily="34" charset="-127"/>
                <a:ea typeface="Malgun Gothic" panose="020B0503020000020004" pitchFamily="34" charset="-127"/>
              </a:rPr>
              <a:t>。</a:t>
            </a:r>
            <a:endParaRPr kumimoji="1" lang="ja-JP" altLang="en-US"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29690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701415" y="3226095"/>
            <a:ext cx="4789170" cy="400110"/>
          </a:xfrm>
          <a:prstGeom prst="rect">
            <a:avLst/>
          </a:prstGeom>
          <a:noFill/>
        </p:spPr>
        <p:txBody>
          <a:bodyPr wrap="square" rtlCol="0">
            <a:spAutoFit/>
          </a:bodyPr>
          <a:lstStyle/>
          <a:p>
            <a:pPr algn="ctr"/>
            <a:r>
              <a:rPr kumimoji="1" lang="en-US" altLang="ja-JP" sz="2000" dirty="0" smtClean="0">
                <a:latin typeface="游ゴシック" panose="020B0400000000000000" pitchFamily="50" charset="-128"/>
                <a:ea typeface="游ゴシック" panose="020B0400000000000000" pitchFamily="50" charset="-128"/>
              </a:rPr>
              <a:t>Backup</a:t>
            </a:r>
            <a:r>
              <a:rPr kumimoji="1" lang="ja-JP" altLang="en-US" sz="2000" dirty="0" smtClean="0">
                <a:latin typeface="游ゴシック" panose="020B0400000000000000" pitchFamily="50" charset="-128"/>
                <a:ea typeface="游ゴシック" panose="020B0400000000000000" pitchFamily="50" charset="-128"/>
              </a:rPr>
              <a:t> </a:t>
            </a:r>
            <a:r>
              <a:rPr kumimoji="1" lang="en-US" altLang="ja-JP" sz="2000" dirty="0" smtClean="0">
                <a:latin typeface="游ゴシック" panose="020B0400000000000000" pitchFamily="50" charset="-128"/>
                <a:ea typeface="游ゴシック" panose="020B0400000000000000" pitchFamily="50" charset="-128"/>
              </a:rPr>
              <a:t>Slide</a:t>
            </a:r>
            <a:endParaRPr kumimoji="1" lang="ja-JP" altLang="en-US" sz="2000" dirty="0">
              <a:latin typeface="游ゴシック" panose="020B0400000000000000" pitchFamily="50" charset="-128"/>
              <a:ea typeface="游ゴシック" panose="020B0400000000000000" pitchFamily="50" charset="-128"/>
            </a:endParaRPr>
          </a:p>
        </p:txBody>
      </p:sp>
      <p:grpSp>
        <p:nvGrpSpPr>
          <p:cNvPr id="7" name="Group 74"/>
          <p:cNvGrpSpPr>
            <a:grpSpLocks/>
          </p:cNvGrpSpPr>
          <p:nvPr/>
        </p:nvGrpSpPr>
        <p:grpSpPr bwMode="auto">
          <a:xfrm>
            <a:off x="11147900" y="6184295"/>
            <a:ext cx="960437" cy="577850"/>
            <a:chOff x="4435" y="3329"/>
            <a:chExt cx="1056" cy="657"/>
          </a:xfrm>
        </p:grpSpPr>
        <p:sp>
          <p:nvSpPr>
            <p:cNvPr id="8" name="AutoShape 75"/>
            <p:cNvSpPr>
              <a:spLocks noChangeAspect="1" noChangeArrowheads="1" noTextEdit="1"/>
            </p:cNvSpPr>
            <p:nvPr/>
          </p:nvSpPr>
          <p:spPr bwMode="auto">
            <a:xfrm>
              <a:off x="4435" y="3329"/>
              <a:ext cx="1056"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9" name="Freeform 76"/>
            <p:cNvSpPr>
              <a:spLocks/>
            </p:cNvSpPr>
            <p:nvPr/>
          </p:nvSpPr>
          <p:spPr bwMode="auto">
            <a:xfrm>
              <a:off x="4574" y="3356"/>
              <a:ext cx="893" cy="611"/>
            </a:xfrm>
            <a:custGeom>
              <a:avLst/>
              <a:gdLst>
                <a:gd name="T0" fmla="*/ 204 w 1788"/>
                <a:gd name="T1" fmla="*/ 369 h 1221"/>
                <a:gd name="T2" fmla="*/ 199 w 1788"/>
                <a:gd name="T3" fmla="*/ 373 h 1221"/>
                <a:gd name="T4" fmla="*/ 189 w 1788"/>
                <a:gd name="T5" fmla="*/ 375 h 1221"/>
                <a:gd name="T6" fmla="*/ 180 w 1788"/>
                <a:gd name="T7" fmla="*/ 377 h 1221"/>
                <a:gd name="T8" fmla="*/ 168 w 1788"/>
                <a:gd name="T9" fmla="*/ 380 h 1221"/>
                <a:gd name="T10" fmla="*/ 159 w 1788"/>
                <a:gd name="T11" fmla="*/ 380 h 1221"/>
                <a:gd name="T12" fmla="*/ 151 w 1788"/>
                <a:gd name="T13" fmla="*/ 380 h 1221"/>
                <a:gd name="T14" fmla="*/ 0 w 1788"/>
                <a:gd name="T15" fmla="*/ 245 h 1221"/>
                <a:gd name="T16" fmla="*/ 436 w 1788"/>
                <a:gd name="T17" fmla="*/ 0 h 1221"/>
                <a:gd name="T18" fmla="*/ 521 w 1788"/>
                <a:gd name="T19" fmla="*/ 19 h 1221"/>
                <a:gd name="T20" fmla="*/ 531 w 1788"/>
                <a:gd name="T21" fmla="*/ 22 h 1221"/>
                <a:gd name="T22" fmla="*/ 544 w 1788"/>
                <a:gd name="T23" fmla="*/ 28 h 1221"/>
                <a:gd name="T24" fmla="*/ 552 w 1788"/>
                <a:gd name="T25" fmla="*/ 32 h 1221"/>
                <a:gd name="T26" fmla="*/ 561 w 1788"/>
                <a:gd name="T27" fmla="*/ 39 h 1221"/>
                <a:gd name="T28" fmla="*/ 569 w 1788"/>
                <a:gd name="T29" fmla="*/ 45 h 1221"/>
                <a:gd name="T30" fmla="*/ 576 w 1788"/>
                <a:gd name="T31" fmla="*/ 52 h 1221"/>
                <a:gd name="T32" fmla="*/ 584 w 1788"/>
                <a:gd name="T33" fmla="*/ 60 h 1221"/>
                <a:gd name="T34" fmla="*/ 591 w 1788"/>
                <a:gd name="T35" fmla="*/ 69 h 1221"/>
                <a:gd name="T36" fmla="*/ 597 w 1788"/>
                <a:gd name="T37" fmla="*/ 79 h 1221"/>
                <a:gd name="T38" fmla="*/ 601 w 1788"/>
                <a:gd name="T39" fmla="*/ 92 h 1221"/>
                <a:gd name="T40" fmla="*/ 604 w 1788"/>
                <a:gd name="T41" fmla="*/ 105 h 1221"/>
                <a:gd name="T42" fmla="*/ 606 w 1788"/>
                <a:gd name="T43" fmla="*/ 118 h 1221"/>
                <a:gd name="T44" fmla="*/ 1750 w 1788"/>
                <a:gd name="T45" fmla="*/ 226 h 1221"/>
                <a:gd name="T46" fmla="*/ 1569 w 1788"/>
                <a:gd name="T47" fmla="*/ 422 h 1221"/>
                <a:gd name="T48" fmla="*/ 1788 w 1788"/>
                <a:gd name="T49" fmla="*/ 526 h 1221"/>
                <a:gd name="T50" fmla="*/ 1291 w 1788"/>
                <a:gd name="T51" fmla="*/ 808 h 1221"/>
                <a:gd name="T52" fmla="*/ 933 w 1788"/>
                <a:gd name="T53" fmla="*/ 1221 h 1221"/>
                <a:gd name="T54" fmla="*/ 214 w 1788"/>
                <a:gd name="T55" fmla="*/ 912 h 1221"/>
                <a:gd name="T56" fmla="*/ 359 w 1788"/>
                <a:gd name="T57" fmla="*/ 616 h 1221"/>
                <a:gd name="T58" fmla="*/ 287 w 1788"/>
                <a:gd name="T59" fmla="*/ 462 h 1221"/>
                <a:gd name="T60" fmla="*/ 225 w 1788"/>
                <a:gd name="T61" fmla="*/ 394 h 1221"/>
                <a:gd name="T62" fmla="*/ 221 w 1788"/>
                <a:gd name="T63" fmla="*/ 390 h 1221"/>
                <a:gd name="T64" fmla="*/ 212 w 1788"/>
                <a:gd name="T65" fmla="*/ 382 h 1221"/>
                <a:gd name="T66" fmla="*/ 206 w 1788"/>
                <a:gd name="T67" fmla="*/ 375 h 1221"/>
                <a:gd name="T68" fmla="*/ 204 w 1788"/>
                <a:gd name="T69" fmla="*/ 369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8" h="1221">
                  <a:moveTo>
                    <a:pt x="204" y="369"/>
                  </a:moveTo>
                  <a:lnTo>
                    <a:pt x="204" y="369"/>
                  </a:lnTo>
                  <a:lnTo>
                    <a:pt x="202" y="371"/>
                  </a:lnTo>
                  <a:lnTo>
                    <a:pt x="199" y="373"/>
                  </a:lnTo>
                  <a:lnTo>
                    <a:pt x="193" y="375"/>
                  </a:lnTo>
                  <a:lnTo>
                    <a:pt x="189" y="375"/>
                  </a:lnTo>
                  <a:lnTo>
                    <a:pt x="185" y="377"/>
                  </a:lnTo>
                  <a:lnTo>
                    <a:pt x="180" y="377"/>
                  </a:lnTo>
                  <a:lnTo>
                    <a:pt x="176" y="379"/>
                  </a:lnTo>
                  <a:lnTo>
                    <a:pt x="168" y="380"/>
                  </a:lnTo>
                  <a:lnTo>
                    <a:pt x="163" y="380"/>
                  </a:lnTo>
                  <a:lnTo>
                    <a:pt x="159" y="380"/>
                  </a:lnTo>
                  <a:lnTo>
                    <a:pt x="155" y="380"/>
                  </a:lnTo>
                  <a:lnTo>
                    <a:pt x="151" y="380"/>
                  </a:lnTo>
                  <a:lnTo>
                    <a:pt x="148" y="382"/>
                  </a:lnTo>
                  <a:lnTo>
                    <a:pt x="0" y="245"/>
                  </a:lnTo>
                  <a:lnTo>
                    <a:pt x="10" y="81"/>
                  </a:lnTo>
                  <a:lnTo>
                    <a:pt x="436" y="0"/>
                  </a:lnTo>
                  <a:lnTo>
                    <a:pt x="519" y="17"/>
                  </a:lnTo>
                  <a:lnTo>
                    <a:pt x="521" y="19"/>
                  </a:lnTo>
                  <a:lnTo>
                    <a:pt x="525" y="19"/>
                  </a:lnTo>
                  <a:lnTo>
                    <a:pt x="531" y="22"/>
                  </a:lnTo>
                  <a:lnTo>
                    <a:pt x="536" y="24"/>
                  </a:lnTo>
                  <a:lnTo>
                    <a:pt x="544" y="28"/>
                  </a:lnTo>
                  <a:lnTo>
                    <a:pt x="548" y="30"/>
                  </a:lnTo>
                  <a:lnTo>
                    <a:pt x="552" y="32"/>
                  </a:lnTo>
                  <a:lnTo>
                    <a:pt x="557" y="35"/>
                  </a:lnTo>
                  <a:lnTo>
                    <a:pt x="561" y="39"/>
                  </a:lnTo>
                  <a:lnTo>
                    <a:pt x="565" y="41"/>
                  </a:lnTo>
                  <a:lnTo>
                    <a:pt x="569" y="45"/>
                  </a:lnTo>
                  <a:lnTo>
                    <a:pt x="572" y="49"/>
                  </a:lnTo>
                  <a:lnTo>
                    <a:pt x="576" y="52"/>
                  </a:lnTo>
                  <a:lnTo>
                    <a:pt x="580" y="56"/>
                  </a:lnTo>
                  <a:lnTo>
                    <a:pt x="584" y="60"/>
                  </a:lnTo>
                  <a:lnTo>
                    <a:pt x="587" y="66"/>
                  </a:lnTo>
                  <a:lnTo>
                    <a:pt x="591" y="69"/>
                  </a:lnTo>
                  <a:lnTo>
                    <a:pt x="593" y="73"/>
                  </a:lnTo>
                  <a:lnTo>
                    <a:pt x="597" y="79"/>
                  </a:lnTo>
                  <a:lnTo>
                    <a:pt x="599" y="85"/>
                  </a:lnTo>
                  <a:lnTo>
                    <a:pt x="601" y="92"/>
                  </a:lnTo>
                  <a:lnTo>
                    <a:pt x="603" y="98"/>
                  </a:lnTo>
                  <a:lnTo>
                    <a:pt x="604" y="105"/>
                  </a:lnTo>
                  <a:lnTo>
                    <a:pt x="604" y="111"/>
                  </a:lnTo>
                  <a:lnTo>
                    <a:pt x="606" y="118"/>
                  </a:lnTo>
                  <a:lnTo>
                    <a:pt x="604" y="166"/>
                  </a:lnTo>
                  <a:lnTo>
                    <a:pt x="1750" y="226"/>
                  </a:lnTo>
                  <a:lnTo>
                    <a:pt x="1744" y="294"/>
                  </a:lnTo>
                  <a:lnTo>
                    <a:pt x="1569" y="422"/>
                  </a:lnTo>
                  <a:lnTo>
                    <a:pt x="1701" y="456"/>
                  </a:lnTo>
                  <a:lnTo>
                    <a:pt x="1788" y="526"/>
                  </a:lnTo>
                  <a:lnTo>
                    <a:pt x="1535" y="688"/>
                  </a:lnTo>
                  <a:lnTo>
                    <a:pt x="1291" y="808"/>
                  </a:lnTo>
                  <a:lnTo>
                    <a:pt x="1218" y="818"/>
                  </a:lnTo>
                  <a:lnTo>
                    <a:pt x="933" y="1221"/>
                  </a:lnTo>
                  <a:lnTo>
                    <a:pt x="876" y="1197"/>
                  </a:lnTo>
                  <a:lnTo>
                    <a:pt x="214" y="912"/>
                  </a:lnTo>
                  <a:lnTo>
                    <a:pt x="282" y="754"/>
                  </a:lnTo>
                  <a:lnTo>
                    <a:pt x="359" y="616"/>
                  </a:lnTo>
                  <a:lnTo>
                    <a:pt x="393" y="575"/>
                  </a:lnTo>
                  <a:lnTo>
                    <a:pt x="287" y="462"/>
                  </a:lnTo>
                  <a:lnTo>
                    <a:pt x="253" y="428"/>
                  </a:lnTo>
                  <a:lnTo>
                    <a:pt x="225" y="394"/>
                  </a:lnTo>
                  <a:lnTo>
                    <a:pt x="223" y="392"/>
                  </a:lnTo>
                  <a:lnTo>
                    <a:pt x="221" y="390"/>
                  </a:lnTo>
                  <a:lnTo>
                    <a:pt x="216" y="386"/>
                  </a:lnTo>
                  <a:lnTo>
                    <a:pt x="212" y="382"/>
                  </a:lnTo>
                  <a:lnTo>
                    <a:pt x="208" y="379"/>
                  </a:lnTo>
                  <a:lnTo>
                    <a:pt x="206" y="375"/>
                  </a:lnTo>
                  <a:lnTo>
                    <a:pt x="204" y="371"/>
                  </a:lnTo>
                  <a:lnTo>
                    <a:pt x="204" y="369"/>
                  </a:lnTo>
                  <a:lnTo>
                    <a:pt x="204" y="3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77"/>
            <p:cNvSpPr>
              <a:spLocks/>
            </p:cNvSpPr>
            <p:nvPr/>
          </p:nvSpPr>
          <p:spPr bwMode="auto">
            <a:xfrm>
              <a:off x="5043" y="3668"/>
              <a:ext cx="206" cy="296"/>
            </a:xfrm>
            <a:custGeom>
              <a:avLst/>
              <a:gdLst>
                <a:gd name="T0" fmla="*/ 2 w 414"/>
                <a:gd name="T1" fmla="*/ 514 h 592"/>
                <a:gd name="T2" fmla="*/ 348 w 414"/>
                <a:gd name="T3" fmla="*/ 5 h 592"/>
                <a:gd name="T4" fmla="*/ 414 w 414"/>
                <a:gd name="T5" fmla="*/ 0 h 592"/>
                <a:gd name="T6" fmla="*/ 0 w 414"/>
                <a:gd name="T7" fmla="*/ 592 h 592"/>
                <a:gd name="T8" fmla="*/ 2 w 414"/>
                <a:gd name="T9" fmla="*/ 514 h 592"/>
                <a:gd name="T10" fmla="*/ 2 w 414"/>
                <a:gd name="T11" fmla="*/ 514 h 592"/>
              </a:gdLst>
              <a:ahLst/>
              <a:cxnLst>
                <a:cxn ang="0">
                  <a:pos x="T0" y="T1"/>
                </a:cxn>
                <a:cxn ang="0">
                  <a:pos x="T2" y="T3"/>
                </a:cxn>
                <a:cxn ang="0">
                  <a:pos x="T4" y="T5"/>
                </a:cxn>
                <a:cxn ang="0">
                  <a:pos x="T6" y="T7"/>
                </a:cxn>
                <a:cxn ang="0">
                  <a:pos x="T8" y="T9"/>
                </a:cxn>
                <a:cxn ang="0">
                  <a:pos x="T10" y="T11"/>
                </a:cxn>
              </a:cxnLst>
              <a:rect l="0" t="0" r="r" b="b"/>
              <a:pathLst>
                <a:path w="414" h="592">
                  <a:moveTo>
                    <a:pt x="2" y="514"/>
                  </a:moveTo>
                  <a:lnTo>
                    <a:pt x="348" y="5"/>
                  </a:lnTo>
                  <a:lnTo>
                    <a:pt x="414" y="0"/>
                  </a:lnTo>
                  <a:lnTo>
                    <a:pt x="0" y="592"/>
                  </a:lnTo>
                  <a:lnTo>
                    <a:pt x="2" y="514"/>
                  </a:lnTo>
                  <a:lnTo>
                    <a:pt x="2" y="51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78"/>
            <p:cNvSpPr>
              <a:spLocks/>
            </p:cNvSpPr>
            <p:nvPr/>
          </p:nvSpPr>
          <p:spPr bwMode="auto">
            <a:xfrm>
              <a:off x="5058" y="3667"/>
              <a:ext cx="200" cy="280"/>
            </a:xfrm>
            <a:custGeom>
              <a:avLst/>
              <a:gdLst>
                <a:gd name="T0" fmla="*/ 0 w 400"/>
                <a:gd name="T1" fmla="*/ 545 h 560"/>
                <a:gd name="T2" fmla="*/ 356 w 400"/>
                <a:gd name="T3" fmla="*/ 26 h 560"/>
                <a:gd name="T4" fmla="*/ 372 w 400"/>
                <a:gd name="T5" fmla="*/ 0 h 560"/>
                <a:gd name="T6" fmla="*/ 400 w 400"/>
                <a:gd name="T7" fmla="*/ 0 h 560"/>
                <a:gd name="T8" fmla="*/ 0 w 400"/>
                <a:gd name="T9" fmla="*/ 560 h 560"/>
                <a:gd name="T10" fmla="*/ 0 w 400"/>
                <a:gd name="T11" fmla="*/ 545 h 560"/>
                <a:gd name="T12" fmla="*/ 0 w 400"/>
                <a:gd name="T13" fmla="*/ 545 h 560"/>
              </a:gdLst>
              <a:ahLst/>
              <a:cxnLst>
                <a:cxn ang="0">
                  <a:pos x="T0" y="T1"/>
                </a:cxn>
                <a:cxn ang="0">
                  <a:pos x="T2" y="T3"/>
                </a:cxn>
                <a:cxn ang="0">
                  <a:pos x="T4" y="T5"/>
                </a:cxn>
                <a:cxn ang="0">
                  <a:pos x="T6" y="T7"/>
                </a:cxn>
                <a:cxn ang="0">
                  <a:pos x="T8" y="T9"/>
                </a:cxn>
                <a:cxn ang="0">
                  <a:pos x="T10" y="T11"/>
                </a:cxn>
                <a:cxn ang="0">
                  <a:pos x="T12" y="T13"/>
                </a:cxn>
              </a:cxnLst>
              <a:rect l="0" t="0" r="r" b="b"/>
              <a:pathLst>
                <a:path w="400" h="560">
                  <a:moveTo>
                    <a:pt x="0" y="545"/>
                  </a:moveTo>
                  <a:lnTo>
                    <a:pt x="356" y="26"/>
                  </a:lnTo>
                  <a:lnTo>
                    <a:pt x="372" y="0"/>
                  </a:lnTo>
                  <a:lnTo>
                    <a:pt x="400" y="0"/>
                  </a:lnTo>
                  <a:lnTo>
                    <a:pt x="0" y="560"/>
                  </a:lnTo>
                  <a:lnTo>
                    <a:pt x="0" y="545"/>
                  </a:lnTo>
                  <a:lnTo>
                    <a:pt x="0" y="545"/>
                  </a:lnTo>
                  <a:close/>
                </a:path>
              </a:pathLst>
            </a:custGeom>
            <a:solidFill>
              <a:srgbClr val="0024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79"/>
            <p:cNvSpPr>
              <a:spLocks/>
            </p:cNvSpPr>
            <p:nvPr/>
          </p:nvSpPr>
          <p:spPr bwMode="auto">
            <a:xfrm>
              <a:off x="5057" y="3666"/>
              <a:ext cx="174" cy="246"/>
            </a:xfrm>
            <a:custGeom>
              <a:avLst/>
              <a:gdLst>
                <a:gd name="T0" fmla="*/ 0 w 347"/>
                <a:gd name="T1" fmla="*/ 483 h 492"/>
                <a:gd name="T2" fmla="*/ 323 w 347"/>
                <a:gd name="T3" fmla="*/ 0 h 492"/>
                <a:gd name="T4" fmla="*/ 347 w 347"/>
                <a:gd name="T5" fmla="*/ 4 h 492"/>
                <a:gd name="T6" fmla="*/ 4 w 347"/>
                <a:gd name="T7" fmla="*/ 492 h 492"/>
                <a:gd name="T8" fmla="*/ 0 w 347"/>
                <a:gd name="T9" fmla="*/ 483 h 492"/>
                <a:gd name="T10" fmla="*/ 0 w 347"/>
                <a:gd name="T11" fmla="*/ 483 h 492"/>
              </a:gdLst>
              <a:ahLst/>
              <a:cxnLst>
                <a:cxn ang="0">
                  <a:pos x="T0" y="T1"/>
                </a:cxn>
                <a:cxn ang="0">
                  <a:pos x="T2" y="T3"/>
                </a:cxn>
                <a:cxn ang="0">
                  <a:pos x="T4" y="T5"/>
                </a:cxn>
                <a:cxn ang="0">
                  <a:pos x="T6" y="T7"/>
                </a:cxn>
                <a:cxn ang="0">
                  <a:pos x="T8" y="T9"/>
                </a:cxn>
                <a:cxn ang="0">
                  <a:pos x="T10" y="T11"/>
                </a:cxn>
              </a:cxnLst>
              <a:rect l="0" t="0" r="r" b="b"/>
              <a:pathLst>
                <a:path w="347" h="492">
                  <a:moveTo>
                    <a:pt x="0" y="483"/>
                  </a:moveTo>
                  <a:lnTo>
                    <a:pt x="323" y="0"/>
                  </a:lnTo>
                  <a:lnTo>
                    <a:pt x="347" y="4"/>
                  </a:lnTo>
                  <a:lnTo>
                    <a:pt x="4" y="492"/>
                  </a:lnTo>
                  <a:lnTo>
                    <a:pt x="0" y="483"/>
                  </a:lnTo>
                  <a:lnTo>
                    <a:pt x="0" y="483"/>
                  </a:lnTo>
                  <a:close/>
                </a:path>
              </a:pathLst>
            </a:custGeom>
            <a:solidFill>
              <a:srgbClr val="0024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80"/>
            <p:cNvSpPr>
              <a:spLocks/>
            </p:cNvSpPr>
            <p:nvPr/>
          </p:nvSpPr>
          <p:spPr bwMode="auto">
            <a:xfrm>
              <a:off x="4684" y="3652"/>
              <a:ext cx="530" cy="222"/>
            </a:xfrm>
            <a:custGeom>
              <a:avLst/>
              <a:gdLst>
                <a:gd name="T0" fmla="*/ 0 w 1059"/>
                <a:gd name="T1" fmla="*/ 192 h 443"/>
                <a:gd name="T2" fmla="*/ 155 w 1059"/>
                <a:gd name="T3" fmla="*/ 0 h 443"/>
                <a:gd name="T4" fmla="*/ 248 w 1059"/>
                <a:gd name="T5" fmla="*/ 101 h 443"/>
                <a:gd name="T6" fmla="*/ 616 w 1059"/>
                <a:gd name="T7" fmla="*/ 56 h 443"/>
                <a:gd name="T8" fmla="*/ 727 w 1059"/>
                <a:gd name="T9" fmla="*/ 113 h 443"/>
                <a:gd name="T10" fmla="*/ 893 w 1059"/>
                <a:gd name="T11" fmla="*/ 34 h 443"/>
                <a:gd name="T12" fmla="*/ 1059 w 1059"/>
                <a:gd name="T13" fmla="*/ 17 h 443"/>
                <a:gd name="T14" fmla="*/ 772 w 1059"/>
                <a:gd name="T15" fmla="*/ 443 h 443"/>
                <a:gd name="T16" fmla="*/ 0 w 1059"/>
                <a:gd name="T17" fmla="*/ 192 h 443"/>
                <a:gd name="T18" fmla="*/ 0 w 1059"/>
                <a:gd name="T19" fmla="*/ 192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443">
                  <a:moveTo>
                    <a:pt x="0" y="192"/>
                  </a:moveTo>
                  <a:lnTo>
                    <a:pt x="155" y="0"/>
                  </a:lnTo>
                  <a:lnTo>
                    <a:pt x="248" y="101"/>
                  </a:lnTo>
                  <a:lnTo>
                    <a:pt x="616" y="56"/>
                  </a:lnTo>
                  <a:lnTo>
                    <a:pt x="727" y="113"/>
                  </a:lnTo>
                  <a:lnTo>
                    <a:pt x="893" y="34"/>
                  </a:lnTo>
                  <a:lnTo>
                    <a:pt x="1059" y="17"/>
                  </a:lnTo>
                  <a:lnTo>
                    <a:pt x="772" y="443"/>
                  </a:lnTo>
                  <a:lnTo>
                    <a:pt x="0" y="192"/>
                  </a:lnTo>
                  <a:lnTo>
                    <a:pt x="0" y="192"/>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81"/>
            <p:cNvSpPr>
              <a:spLocks/>
            </p:cNvSpPr>
            <p:nvPr/>
          </p:nvSpPr>
          <p:spPr bwMode="auto">
            <a:xfrm>
              <a:off x="5048" y="3667"/>
              <a:ext cx="149" cy="170"/>
            </a:xfrm>
            <a:custGeom>
              <a:avLst/>
              <a:gdLst>
                <a:gd name="T0" fmla="*/ 58 w 296"/>
                <a:gd name="T1" fmla="*/ 339 h 339"/>
                <a:gd name="T2" fmla="*/ 0 w 296"/>
                <a:gd name="T3" fmla="*/ 311 h 339"/>
                <a:gd name="T4" fmla="*/ 224 w 296"/>
                <a:gd name="T5" fmla="*/ 4 h 339"/>
                <a:gd name="T6" fmla="*/ 296 w 296"/>
                <a:gd name="T7" fmla="*/ 0 h 339"/>
                <a:gd name="T8" fmla="*/ 183 w 296"/>
                <a:gd name="T9" fmla="*/ 160 h 339"/>
                <a:gd name="T10" fmla="*/ 58 w 296"/>
                <a:gd name="T11" fmla="*/ 339 h 339"/>
                <a:gd name="T12" fmla="*/ 58 w 296"/>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296" h="339">
                  <a:moveTo>
                    <a:pt x="58" y="339"/>
                  </a:moveTo>
                  <a:lnTo>
                    <a:pt x="0" y="311"/>
                  </a:lnTo>
                  <a:lnTo>
                    <a:pt x="224" y="4"/>
                  </a:lnTo>
                  <a:lnTo>
                    <a:pt x="296" y="0"/>
                  </a:lnTo>
                  <a:lnTo>
                    <a:pt x="183" y="160"/>
                  </a:lnTo>
                  <a:lnTo>
                    <a:pt x="58" y="339"/>
                  </a:lnTo>
                  <a:lnTo>
                    <a:pt x="58" y="339"/>
                  </a:lnTo>
                  <a:close/>
                </a:path>
              </a:pathLst>
            </a:custGeom>
            <a:solidFill>
              <a:srgbClr val="EDDE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82"/>
            <p:cNvSpPr>
              <a:spLocks/>
            </p:cNvSpPr>
            <p:nvPr/>
          </p:nvSpPr>
          <p:spPr bwMode="auto">
            <a:xfrm>
              <a:off x="5045" y="3672"/>
              <a:ext cx="149" cy="168"/>
            </a:xfrm>
            <a:custGeom>
              <a:avLst/>
              <a:gdLst>
                <a:gd name="T0" fmla="*/ 0 w 298"/>
                <a:gd name="T1" fmla="*/ 306 h 336"/>
                <a:gd name="T2" fmla="*/ 221 w 298"/>
                <a:gd name="T3" fmla="*/ 10 h 336"/>
                <a:gd name="T4" fmla="*/ 236 w 298"/>
                <a:gd name="T5" fmla="*/ 8 h 336"/>
                <a:gd name="T6" fmla="*/ 17 w 298"/>
                <a:gd name="T7" fmla="*/ 300 h 336"/>
                <a:gd name="T8" fmla="*/ 66 w 298"/>
                <a:gd name="T9" fmla="*/ 321 h 336"/>
                <a:gd name="T10" fmla="*/ 281 w 298"/>
                <a:gd name="T11" fmla="*/ 4 h 336"/>
                <a:gd name="T12" fmla="*/ 298 w 298"/>
                <a:gd name="T13" fmla="*/ 0 h 336"/>
                <a:gd name="T14" fmla="*/ 68 w 298"/>
                <a:gd name="T15" fmla="*/ 336 h 336"/>
                <a:gd name="T16" fmla="*/ 0 w 298"/>
                <a:gd name="T17" fmla="*/ 306 h 336"/>
                <a:gd name="T18" fmla="*/ 0 w 298"/>
                <a:gd name="T19" fmla="*/ 30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336">
                  <a:moveTo>
                    <a:pt x="0" y="306"/>
                  </a:moveTo>
                  <a:lnTo>
                    <a:pt x="221" y="10"/>
                  </a:lnTo>
                  <a:lnTo>
                    <a:pt x="236" y="8"/>
                  </a:lnTo>
                  <a:lnTo>
                    <a:pt x="17" y="300"/>
                  </a:lnTo>
                  <a:lnTo>
                    <a:pt x="66" y="321"/>
                  </a:lnTo>
                  <a:lnTo>
                    <a:pt x="281" y="4"/>
                  </a:lnTo>
                  <a:lnTo>
                    <a:pt x="298" y="0"/>
                  </a:lnTo>
                  <a:lnTo>
                    <a:pt x="68" y="336"/>
                  </a:lnTo>
                  <a:lnTo>
                    <a:pt x="0" y="306"/>
                  </a:lnTo>
                  <a:lnTo>
                    <a:pt x="0" y="306"/>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83"/>
            <p:cNvSpPr>
              <a:spLocks/>
            </p:cNvSpPr>
            <p:nvPr/>
          </p:nvSpPr>
          <p:spPr bwMode="auto">
            <a:xfrm>
              <a:off x="5131" y="3637"/>
              <a:ext cx="134" cy="47"/>
            </a:xfrm>
            <a:custGeom>
              <a:avLst/>
              <a:gdLst>
                <a:gd name="T0" fmla="*/ 0 w 270"/>
                <a:gd name="T1" fmla="*/ 95 h 95"/>
                <a:gd name="T2" fmla="*/ 166 w 270"/>
                <a:gd name="T3" fmla="*/ 8 h 95"/>
                <a:gd name="T4" fmla="*/ 266 w 270"/>
                <a:gd name="T5" fmla="*/ 0 h 95"/>
                <a:gd name="T6" fmla="*/ 270 w 270"/>
                <a:gd name="T7" fmla="*/ 66 h 95"/>
                <a:gd name="T8" fmla="*/ 17 w 270"/>
                <a:gd name="T9" fmla="*/ 93 h 95"/>
                <a:gd name="T10" fmla="*/ 0 w 270"/>
                <a:gd name="T11" fmla="*/ 95 h 95"/>
                <a:gd name="T12" fmla="*/ 0 w 27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270" h="95">
                  <a:moveTo>
                    <a:pt x="0" y="95"/>
                  </a:moveTo>
                  <a:lnTo>
                    <a:pt x="166" y="8"/>
                  </a:lnTo>
                  <a:lnTo>
                    <a:pt x="266" y="0"/>
                  </a:lnTo>
                  <a:lnTo>
                    <a:pt x="270" y="66"/>
                  </a:lnTo>
                  <a:lnTo>
                    <a:pt x="17" y="93"/>
                  </a:lnTo>
                  <a:lnTo>
                    <a:pt x="0" y="95"/>
                  </a:lnTo>
                  <a:lnTo>
                    <a:pt x="0" y="95"/>
                  </a:lnTo>
                  <a:close/>
                </a:path>
              </a:pathLst>
            </a:custGeom>
            <a:solidFill>
              <a:srgbClr val="8AC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84"/>
            <p:cNvSpPr>
              <a:spLocks/>
            </p:cNvSpPr>
            <p:nvPr/>
          </p:nvSpPr>
          <p:spPr bwMode="auto">
            <a:xfrm>
              <a:off x="4805" y="3628"/>
              <a:ext cx="170" cy="41"/>
            </a:xfrm>
            <a:custGeom>
              <a:avLst/>
              <a:gdLst>
                <a:gd name="T0" fmla="*/ 0 w 340"/>
                <a:gd name="T1" fmla="*/ 13 h 83"/>
                <a:gd name="T2" fmla="*/ 232 w 340"/>
                <a:gd name="T3" fmla="*/ 0 h 83"/>
                <a:gd name="T4" fmla="*/ 340 w 340"/>
                <a:gd name="T5" fmla="*/ 62 h 83"/>
                <a:gd name="T6" fmla="*/ 60 w 340"/>
                <a:gd name="T7" fmla="*/ 83 h 83"/>
                <a:gd name="T8" fmla="*/ 13 w 340"/>
                <a:gd name="T9" fmla="*/ 34 h 83"/>
                <a:gd name="T10" fmla="*/ 0 w 340"/>
                <a:gd name="T11" fmla="*/ 13 h 83"/>
                <a:gd name="T12" fmla="*/ 0 w 340"/>
                <a:gd name="T13" fmla="*/ 13 h 83"/>
              </a:gdLst>
              <a:ahLst/>
              <a:cxnLst>
                <a:cxn ang="0">
                  <a:pos x="T0" y="T1"/>
                </a:cxn>
                <a:cxn ang="0">
                  <a:pos x="T2" y="T3"/>
                </a:cxn>
                <a:cxn ang="0">
                  <a:pos x="T4" y="T5"/>
                </a:cxn>
                <a:cxn ang="0">
                  <a:pos x="T6" y="T7"/>
                </a:cxn>
                <a:cxn ang="0">
                  <a:pos x="T8" y="T9"/>
                </a:cxn>
                <a:cxn ang="0">
                  <a:pos x="T10" y="T11"/>
                </a:cxn>
                <a:cxn ang="0">
                  <a:pos x="T12" y="T13"/>
                </a:cxn>
              </a:cxnLst>
              <a:rect l="0" t="0" r="r" b="b"/>
              <a:pathLst>
                <a:path w="340" h="83">
                  <a:moveTo>
                    <a:pt x="0" y="13"/>
                  </a:moveTo>
                  <a:lnTo>
                    <a:pt x="232" y="0"/>
                  </a:lnTo>
                  <a:lnTo>
                    <a:pt x="340" y="62"/>
                  </a:lnTo>
                  <a:lnTo>
                    <a:pt x="60" y="83"/>
                  </a:lnTo>
                  <a:lnTo>
                    <a:pt x="13" y="34"/>
                  </a:lnTo>
                  <a:lnTo>
                    <a:pt x="0" y="13"/>
                  </a:lnTo>
                  <a:lnTo>
                    <a:pt x="0" y="13"/>
                  </a:lnTo>
                  <a:close/>
                </a:path>
              </a:pathLst>
            </a:custGeom>
            <a:solidFill>
              <a:srgbClr val="6BAB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85"/>
            <p:cNvSpPr>
              <a:spLocks/>
            </p:cNvSpPr>
            <p:nvPr/>
          </p:nvSpPr>
          <p:spPr bwMode="auto">
            <a:xfrm>
              <a:off x="5194" y="3574"/>
              <a:ext cx="272" cy="190"/>
            </a:xfrm>
            <a:custGeom>
              <a:avLst/>
              <a:gdLst>
                <a:gd name="T0" fmla="*/ 318 w 544"/>
                <a:gd name="T1" fmla="*/ 0 h 379"/>
                <a:gd name="T2" fmla="*/ 331 w 544"/>
                <a:gd name="T3" fmla="*/ 0 h 379"/>
                <a:gd name="T4" fmla="*/ 348 w 544"/>
                <a:gd name="T5" fmla="*/ 4 h 379"/>
                <a:gd name="T6" fmla="*/ 361 w 544"/>
                <a:gd name="T7" fmla="*/ 6 h 379"/>
                <a:gd name="T8" fmla="*/ 376 w 544"/>
                <a:gd name="T9" fmla="*/ 10 h 379"/>
                <a:gd name="T10" fmla="*/ 391 w 544"/>
                <a:gd name="T11" fmla="*/ 13 h 379"/>
                <a:gd name="T12" fmla="*/ 408 w 544"/>
                <a:gd name="T13" fmla="*/ 17 h 379"/>
                <a:gd name="T14" fmla="*/ 425 w 544"/>
                <a:gd name="T15" fmla="*/ 23 h 379"/>
                <a:gd name="T16" fmla="*/ 444 w 544"/>
                <a:gd name="T17" fmla="*/ 30 h 379"/>
                <a:gd name="T18" fmla="*/ 461 w 544"/>
                <a:gd name="T19" fmla="*/ 38 h 379"/>
                <a:gd name="T20" fmla="*/ 476 w 544"/>
                <a:gd name="T21" fmla="*/ 47 h 379"/>
                <a:gd name="T22" fmla="*/ 491 w 544"/>
                <a:gd name="T23" fmla="*/ 57 h 379"/>
                <a:gd name="T24" fmla="*/ 506 w 544"/>
                <a:gd name="T25" fmla="*/ 68 h 379"/>
                <a:gd name="T26" fmla="*/ 520 w 544"/>
                <a:gd name="T27" fmla="*/ 81 h 379"/>
                <a:gd name="T28" fmla="*/ 529 w 544"/>
                <a:gd name="T29" fmla="*/ 96 h 379"/>
                <a:gd name="T30" fmla="*/ 536 w 544"/>
                <a:gd name="T31" fmla="*/ 111 h 379"/>
                <a:gd name="T32" fmla="*/ 542 w 544"/>
                <a:gd name="T33" fmla="*/ 130 h 379"/>
                <a:gd name="T34" fmla="*/ 544 w 544"/>
                <a:gd name="T35" fmla="*/ 149 h 379"/>
                <a:gd name="T36" fmla="*/ 542 w 544"/>
                <a:gd name="T37" fmla="*/ 170 h 379"/>
                <a:gd name="T38" fmla="*/ 536 w 544"/>
                <a:gd name="T39" fmla="*/ 192 h 379"/>
                <a:gd name="T40" fmla="*/ 525 w 544"/>
                <a:gd name="T41" fmla="*/ 215 h 379"/>
                <a:gd name="T42" fmla="*/ 510 w 544"/>
                <a:gd name="T43" fmla="*/ 234 h 379"/>
                <a:gd name="T44" fmla="*/ 491 w 544"/>
                <a:gd name="T45" fmla="*/ 253 h 379"/>
                <a:gd name="T46" fmla="*/ 470 w 544"/>
                <a:gd name="T47" fmla="*/ 270 h 379"/>
                <a:gd name="T48" fmla="*/ 446 w 544"/>
                <a:gd name="T49" fmla="*/ 287 h 379"/>
                <a:gd name="T50" fmla="*/ 418 w 544"/>
                <a:gd name="T51" fmla="*/ 298 h 379"/>
                <a:gd name="T52" fmla="*/ 387 w 544"/>
                <a:gd name="T53" fmla="*/ 311 h 379"/>
                <a:gd name="T54" fmla="*/ 357 w 544"/>
                <a:gd name="T55" fmla="*/ 323 h 379"/>
                <a:gd name="T56" fmla="*/ 325 w 544"/>
                <a:gd name="T57" fmla="*/ 332 h 379"/>
                <a:gd name="T58" fmla="*/ 295 w 544"/>
                <a:gd name="T59" fmla="*/ 339 h 379"/>
                <a:gd name="T60" fmla="*/ 263 w 544"/>
                <a:gd name="T61" fmla="*/ 349 h 379"/>
                <a:gd name="T62" fmla="*/ 231 w 544"/>
                <a:gd name="T63" fmla="*/ 355 h 379"/>
                <a:gd name="T64" fmla="*/ 201 w 544"/>
                <a:gd name="T65" fmla="*/ 360 h 379"/>
                <a:gd name="T66" fmla="*/ 172 w 544"/>
                <a:gd name="T67" fmla="*/ 364 h 379"/>
                <a:gd name="T68" fmla="*/ 146 w 544"/>
                <a:gd name="T69" fmla="*/ 368 h 379"/>
                <a:gd name="T70" fmla="*/ 123 w 544"/>
                <a:gd name="T71" fmla="*/ 370 h 379"/>
                <a:gd name="T72" fmla="*/ 102 w 544"/>
                <a:gd name="T73" fmla="*/ 373 h 379"/>
                <a:gd name="T74" fmla="*/ 85 w 544"/>
                <a:gd name="T75" fmla="*/ 375 h 379"/>
                <a:gd name="T76" fmla="*/ 72 w 544"/>
                <a:gd name="T77" fmla="*/ 375 h 379"/>
                <a:gd name="T78" fmla="*/ 65 w 544"/>
                <a:gd name="T79" fmla="*/ 377 h 379"/>
                <a:gd name="T80" fmla="*/ 102 w 544"/>
                <a:gd name="T81" fmla="*/ 234 h 379"/>
                <a:gd name="T82" fmla="*/ 110 w 544"/>
                <a:gd name="T83" fmla="*/ 234 h 379"/>
                <a:gd name="T84" fmla="*/ 123 w 544"/>
                <a:gd name="T85" fmla="*/ 236 h 379"/>
                <a:gd name="T86" fmla="*/ 138 w 544"/>
                <a:gd name="T87" fmla="*/ 236 h 379"/>
                <a:gd name="T88" fmla="*/ 157 w 544"/>
                <a:gd name="T89" fmla="*/ 236 h 379"/>
                <a:gd name="T90" fmla="*/ 178 w 544"/>
                <a:gd name="T91" fmla="*/ 234 h 379"/>
                <a:gd name="T92" fmla="*/ 199 w 544"/>
                <a:gd name="T93" fmla="*/ 232 h 379"/>
                <a:gd name="T94" fmla="*/ 219 w 544"/>
                <a:gd name="T95" fmla="*/ 226 h 379"/>
                <a:gd name="T96" fmla="*/ 238 w 544"/>
                <a:gd name="T97" fmla="*/ 219 h 379"/>
                <a:gd name="T98" fmla="*/ 253 w 544"/>
                <a:gd name="T99" fmla="*/ 208 h 379"/>
                <a:gd name="T100" fmla="*/ 267 w 544"/>
                <a:gd name="T101" fmla="*/ 192 h 379"/>
                <a:gd name="T102" fmla="*/ 270 w 544"/>
                <a:gd name="T103" fmla="*/ 175 h 379"/>
                <a:gd name="T104" fmla="*/ 267 w 544"/>
                <a:gd name="T105" fmla="*/ 164 h 379"/>
                <a:gd name="T106" fmla="*/ 257 w 544"/>
                <a:gd name="T107" fmla="*/ 157 h 379"/>
                <a:gd name="T108" fmla="*/ 244 w 544"/>
                <a:gd name="T109" fmla="*/ 151 h 379"/>
                <a:gd name="T110" fmla="*/ 227 w 544"/>
                <a:gd name="T111" fmla="*/ 149 h 379"/>
                <a:gd name="T112" fmla="*/ 210 w 544"/>
                <a:gd name="T113" fmla="*/ 147 h 379"/>
                <a:gd name="T114" fmla="*/ 191 w 544"/>
                <a:gd name="T115" fmla="*/ 147 h 379"/>
                <a:gd name="T116" fmla="*/ 176 w 544"/>
                <a:gd name="T117" fmla="*/ 149 h 379"/>
                <a:gd name="T118" fmla="*/ 161 w 544"/>
                <a:gd name="T119" fmla="*/ 149 h 379"/>
                <a:gd name="T120" fmla="*/ 153 w 544"/>
                <a:gd name="T121" fmla="*/ 151 h 379"/>
                <a:gd name="T122" fmla="*/ 61 w 544"/>
                <a:gd name="T123" fmla="*/ 12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4" h="379">
                  <a:moveTo>
                    <a:pt x="61" y="128"/>
                  </a:moveTo>
                  <a:lnTo>
                    <a:pt x="316" y="0"/>
                  </a:lnTo>
                  <a:lnTo>
                    <a:pt x="318" y="0"/>
                  </a:lnTo>
                  <a:lnTo>
                    <a:pt x="321" y="0"/>
                  </a:lnTo>
                  <a:lnTo>
                    <a:pt x="325" y="0"/>
                  </a:lnTo>
                  <a:lnTo>
                    <a:pt x="331" y="0"/>
                  </a:lnTo>
                  <a:lnTo>
                    <a:pt x="338" y="2"/>
                  </a:lnTo>
                  <a:lnTo>
                    <a:pt x="342" y="2"/>
                  </a:lnTo>
                  <a:lnTo>
                    <a:pt x="348" y="4"/>
                  </a:lnTo>
                  <a:lnTo>
                    <a:pt x="352" y="4"/>
                  </a:lnTo>
                  <a:lnTo>
                    <a:pt x="355" y="6"/>
                  </a:lnTo>
                  <a:lnTo>
                    <a:pt x="361" y="6"/>
                  </a:lnTo>
                  <a:lnTo>
                    <a:pt x="365" y="8"/>
                  </a:lnTo>
                  <a:lnTo>
                    <a:pt x="370" y="8"/>
                  </a:lnTo>
                  <a:lnTo>
                    <a:pt x="376" y="10"/>
                  </a:lnTo>
                  <a:lnTo>
                    <a:pt x="380" y="10"/>
                  </a:lnTo>
                  <a:lnTo>
                    <a:pt x="385" y="11"/>
                  </a:lnTo>
                  <a:lnTo>
                    <a:pt x="391" y="13"/>
                  </a:lnTo>
                  <a:lnTo>
                    <a:pt x="397" y="15"/>
                  </a:lnTo>
                  <a:lnTo>
                    <a:pt x="402" y="15"/>
                  </a:lnTo>
                  <a:lnTo>
                    <a:pt x="408" y="17"/>
                  </a:lnTo>
                  <a:lnTo>
                    <a:pt x="414" y="19"/>
                  </a:lnTo>
                  <a:lnTo>
                    <a:pt x="419" y="21"/>
                  </a:lnTo>
                  <a:lnTo>
                    <a:pt x="425" y="23"/>
                  </a:lnTo>
                  <a:lnTo>
                    <a:pt x="433" y="27"/>
                  </a:lnTo>
                  <a:lnTo>
                    <a:pt x="438" y="28"/>
                  </a:lnTo>
                  <a:lnTo>
                    <a:pt x="444" y="30"/>
                  </a:lnTo>
                  <a:lnTo>
                    <a:pt x="450" y="32"/>
                  </a:lnTo>
                  <a:lnTo>
                    <a:pt x="455" y="34"/>
                  </a:lnTo>
                  <a:lnTo>
                    <a:pt x="461" y="38"/>
                  </a:lnTo>
                  <a:lnTo>
                    <a:pt x="467" y="42"/>
                  </a:lnTo>
                  <a:lnTo>
                    <a:pt x="470" y="44"/>
                  </a:lnTo>
                  <a:lnTo>
                    <a:pt x="476" y="47"/>
                  </a:lnTo>
                  <a:lnTo>
                    <a:pt x="482" y="49"/>
                  </a:lnTo>
                  <a:lnTo>
                    <a:pt x="487" y="53"/>
                  </a:lnTo>
                  <a:lnTo>
                    <a:pt x="491" y="57"/>
                  </a:lnTo>
                  <a:lnTo>
                    <a:pt x="497" y="60"/>
                  </a:lnTo>
                  <a:lnTo>
                    <a:pt x="501" y="64"/>
                  </a:lnTo>
                  <a:lnTo>
                    <a:pt x="506" y="68"/>
                  </a:lnTo>
                  <a:lnTo>
                    <a:pt x="510" y="74"/>
                  </a:lnTo>
                  <a:lnTo>
                    <a:pt x="514" y="77"/>
                  </a:lnTo>
                  <a:lnTo>
                    <a:pt x="520" y="81"/>
                  </a:lnTo>
                  <a:lnTo>
                    <a:pt x="523" y="87"/>
                  </a:lnTo>
                  <a:lnTo>
                    <a:pt x="525" y="91"/>
                  </a:lnTo>
                  <a:lnTo>
                    <a:pt x="529" y="96"/>
                  </a:lnTo>
                  <a:lnTo>
                    <a:pt x="531" y="100"/>
                  </a:lnTo>
                  <a:lnTo>
                    <a:pt x="535" y="106"/>
                  </a:lnTo>
                  <a:lnTo>
                    <a:pt x="536" y="111"/>
                  </a:lnTo>
                  <a:lnTo>
                    <a:pt x="538" y="117"/>
                  </a:lnTo>
                  <a:lnTo>
                    <a:pt x="540" y="123"/>
                  </a:lnTo>
                  <a:lnTo>
                    <a:pt x="542" y="130"/>
                  </a:lnTo>
                  <a:lnTo>
                    <a:pt x="542" y="136"/>
                  </a:lnTo>
                  <a:lnTo>
                    <a:pt x="544" y="142"/>
                  </a:lnTo>
                  <a:lnTo>
                    <a:pt x="544" y="149"/>
                  </a:lnTo>
                  <a:lnTo>
                    <a:pt x="544" y="157"/>
                  </a:lnTo>
                  <a:lnTo>
                    <a:pt x="542" y="162"/>
                  </a:lnTo>
                  <a:lnTo>
                    <a:pt x="542" y="170"/>
                  </a:lnTo>
                  <a:lnTo>
                    <a:pt x="540" y="177"/>
                  </a:lnTo>
                  <a:lnTo>
                    <a:pt x="538" y="187"/>
                  </a:lnTo>
                  <a:lnTo>
                    <a:pt x="536" y="192"/>
                  </a:lnTo>
                  <a:lnTo>
                    <a:pt x="533" y="200"/>
                  </a:lnTo>
                  <a:lnTo>
                    <a:pt x="529" y="208"/>
                  </a:lnTo>
                  <a:lnTo>
                    <a:pt x="525" y="215"/>
                  </a:lnTo>
                  <a:lnTo>
                    <a:pt x="521" y="221"/>
                  </a:lnTo>
                  <a:lnTo>
                    <a:pt x="516" y="228"/>
                  </a:lnTo>
                  <a:lnTo>
                    <a:pt x="510" y="234"/>
                  </a:lnTo>
                  <a:lnTo>
                    <a:pt x="506" y="241"/>
                  </a:lnTo>
                  <a:lnTo>
                    <a:pt x="499" y="247"/>
                  </a:lnTo>
                  <a:lnTo>
                    <a:pt x="491" y="253"/>
                  </a:lnTo>
                  <a:lnTo>
                    <a:pt x="486" y="258"/>
                  </a:lnTo>
                  <a:lnTo>
                    <a:pt x="478" y="264"/>
                  </a:lnTo>
                  <a:lnTo>
                    <a:pt x="470" y="270"/>
                  </a:lnTo>
                  <a:lnTo>
                    <a:pt x="461" y="275"/>
                  </a:lnTo>
                  <a:lnTo>
                    <a:pt x="453" y="281"/>
                  </a:lnTo>
                  <a:lnTo>
                    <a:pt x="446" y="287"/>
                  </a:lnTo>
                  <a:lnTo>
                    <a:pt x="436" y="290"/>
                  </a:lnTo>
                  <a:lnTo>
                    <a:pt x="427" y="294"/>
                  </a:lnTo>
                  <a:lnTo>
                    <a:pt x="418" y="298"/>
                  </a:lnTo>
                  <a:lnTo>
                    <a:pt x="408" y="304"/>
                  </a:lnTo>
                  <a:lnTo>
                    <a:pt x="397" y="307"/>
                  </a:lnTo>
                  <a:lnTo>
                    <a:pt x="387" y="311"/>
                  </a:lnTo>
                  <a:lnTo>
                    <a:pt x="378" y="315"/>
                  </a:lnTo>
                  <a:lnTo>
                    <a:pt x="369" y="319"/>
                  </a:lnTo>
                  <a:lnTo>
                    <a:pt x="357" y="323"/>
                  </a:lnTo>
                  <a:lnTo>
                    <a:pt x="348" y="326"/>
                  </a:lnTo>
                  <a:lnTo>
                    <a:pt x="336" y="330"/>
                  </a:lnTo>
                  <a:lnTo>
                    <a:pt x="325" y="332"/>
                  </a:lnTo>
                  <a:lnTo>
                    <a:pt x="316" y="334"/>
                  </a:lnTo>
                  <a:lnTo>
                    <a:pt x="304" y="338"/>
                  </a:lnTo>
                  <a:lnTo>
                    <a:pt x="295" y="339"/>
                  </a:lnTo>
                  <a:lnTo>
                    <a:pt x="284" y="343"/>
                  </a:lnTo>
                  <a:lnTo>
                    <a:pt x="272" y="345"/>
                  </a:lnTo>
                  <a:lnTo>
                    <a:pt x="263" y="349"/>
                  </a:lnTo>
                  <a:lnTo>
                    <a:pt x="251" y="351"/>
                  </a:lnTo>
                  <a:lnTo>
                    <a:pt x="242" y="353"/>
                  </a:lnTo>
                  <a:lnTo>
                    <a:pt x="231" y="355"/>
                  </a:lnTo>
                  <a:lnTo>
                    <a:pt x="219" y="356"/>
                  </a:lnTo>
                  <a:lnTo>
                    <a:pt x="210" y="358"/>
                  </a:lnTo>
                  <a:lnTo>
                    <a:pt x="201" y="360"/>
                  </a:lnTo>
                  <a:lnTo>
                    <a:pt x="191" y="360"/>
                  </a:lnTo>
                  <a:lnTo>
                    <a:pt x="182" y="362"/>
                  </a:lnTo>
                  <a:lnTo>
                    <a:pt x="172" y="364"/>
                  </a:lnTo>
                  <a:lnTo>
                    <a:pt x="165" y="366"/>
                  </a:lnTo>
                  <a:lnTo>
                    <a:pt x="155" y="366"/>
                  </a:lnTo>
                  <a:lnTo>
                    <a:pt x="146" y="368"/>
                  </a:lnTo>
                  <a:lnTo>
                    <a:pt x="138" y="370"/>
                  </a:lnTo>
                  <a:lnTo>
                    <a:pt x="131" y="370"/>
                  </a:lnTo>
                  <a:lnTo>
                    <a:pt x="123" y="370"/>
                  </a:lnTo>
                  <a:lnTo>
                    <a:pt x="116" y="372"/>
                  </a:lnTo>
                  <a:lnTo>
                    <a:pt x="110" y="372"/>
                  </a:lnTo>
                  <a:lnTo>
                    <a:pt x="102" y="373"/>
                  </a:lnTo>
                  <a:lnTo>
                    <a:pt x="97" y="373"/>
                  </a:lnTo>
                  <a:lnTo>
                    <a:pt x="91" y="373"/>
                  </a:lnTo>
                  <a:lnTo>
                    <a:pt x="85" y="375"/>
                  </a:lnTo>
                  <a:lnTo>
                    <a:pt x="82" y="375"/>
                  </a:lnTo>
                  <a:lnTo>
                    <a:pt x="76" y="375"/>
                  </a:lnTo>
                  <a:lnTo>
                    <a:pt x="72" y="375"/>
                  </a:lnTo>
                  <a:lnTo>
                    <a:pt x="70" y="375"/>
                  </a:lnTo>
                  <a:lnTo>
                    <a:pt x="68" y="377"/>
                  </a:lnTo>
                  <a:lnTo>
                    <a:pt x="65" y="377"/>
                  </a:lnTo>
                  <a:lnTo>
                    <a:pt x="63" y="377"/>
                  </a:lnTo>
                  <a:lnTo>
                    <a:pt x="0" y="379"/>
                  </a:lnTo>
                  <a:lnTo>
                    <a:pt x="102" y="234"/>
                  </a:lnTo>
                  <a:lnTo>
                    <a:pt x="102" y="234"/>
                  </a:lnTo>
                  <a:lnTo>
                    <a:pt x="108" y="234"/>
                  </a:lnTo>
                  <a:lnTo>
                    <a:pt x="110" y="234"/>
                  </a:lnTo>
                  <a:lnTo>
                    <a:pt x="114" y="234"/>
                  </a:lnTo>
                  <a:lnTo>
                    <a:pt x="117" y="236"/>
                  </a:lnTo>
                  <a:lnTo>
                    <a:pt x="123" y="236"/>
                  </a:lnTo>
                  <a:lnTo>
                    <a:pt x="127" y="236"/>
                  </a:lnTo>
                  <a:lnTo>
                    <a:pt x="133" y="236"/>
                  </a:lnTo>
                  <a:lnTo>
                    <a:pt x="138" y="236"/>
                  </a:lnTo>
                  <a:lnTo>
                    <a:pt x="146" y="238"/>
                  </a:lnTo>
                  <a:lnTo>
                    <a:pt x="151" y="236"/>
                  </a:lnTo>
                  <a:lnTo>
                    <a:pt x="157" y="236"/>
                  </a:lnTo>
                  <a:lnTo>
                    <a:pt x="165" y="236"/>
                  </a:lnTo>
                  <a:lnTo>
                    <a:pt x="172" y="236"/>
                  </a:lnTo>
                  <a:lnTo>
                    <a:pt x="178" y="234"/>
                  </a:lnTo>
                  <a:lnTo>
                    <a:pt x="185" y="234"/>
                  </a:lnTo>
                  <a:lnTo>
                    <a:pt x="193" y="234"/>
                  </a:lnTo>
                  <a:lnTo>
                    <a:pt x="199" y="232"/>
                  </a:lnTo>
                  <a:lnTo>
                    <a:pt x="206" y="230"/>
                  </a:lnTo>
                  <a:lnTo>
                    <a:pt x="212" y="228"/>
                  </a:lnTo>
                  <a:lnTo>
                    <a:pt x="219" y="226"/>
                  </a:lnTo>
                  <a:lnTo>
                    <a:pt x="225" y="224"/>
                  </a:lnTo>
                  <a:lnTo>
                    <a:pt x="231" y="221"/>
                  </a:lnTo>
                  <a:lnTo>
                    <a:pt x="238" y="219"/>
                  </a:lnTo>
                  <a:lnTo>
                    <a:pt x="244" y="215"/>
                  </a:lnTo>
                  <a:lnTo>
                    <a:pt x="250" y="211"/>
                  </a:lnTo>
                  <a:lnTo>
                    <a:pt x="253" y="208"/>
                  </a:lnTo>
                  <a:lnTo>
                    <a:pt x="259" y="202"/>
                  </a:lnTo>
                  <a:lnTo>
                    <a:pt x="263" y="196"/>
                  </a:lnTo>
                  <a:lnTo>
                    <a:pt x="267" y="192"/>
                  </a:lnTo>
                  <a:lnTo>
                    <a:pt x="267" y="185"/>
                  </a:lnTo>
                  <a:lnTo>
                    <a:pt x="270" y="181"/>
                  </a:lnTo>
                  <a:lnTo>
                    <a:pt x="270" y="175"/>
                  </a:lnTo>
                  <a:lnTo>
                    <a:pt x="270" y="172"/>
                  </a:lnTo>
                  <a:lnTo>
                    <a:pt x="268" y="168"/>
                  </a:lnTo>
                  <a:lnTo>
                    <a:pt x="267" y="164"/>
                  </a:lnTo>
                  <a:lnTo>
                    <a:pt x="265" y="160"/>
                  </a:lnTo>
                  <a:lnTo>
                    <a:pt x="263" y="159"/>
                  </a:lnTo>
                  <a:lnTo>
                    <a:pt x="257" y="157"/>
                  </a:lnTo>
                  <a:lnTo>
                    <a:pt x="253" y="153"/>
                  </a:lnTo>
                  <a:lnTo>
                    <a:pt x="248" y="153"/>
                  </a:lnTo>
                  <a:lnTo>
                    <a:pt x="244" y="151"/>
                  </a:lnTo>
                  <a:lnTo>
                    <a:pt x="238" y="149"/>
                  </a:lnTo>
                  <a:lnTo>
                    <a:pt x="233" y="149"/>
                  </a:lnTo>
                  <a:lnTo>
                    <a:pt x="227" y="149"/>
                  </a:lnTo>
                  <a:lnTo>
                    <a:pt x="221" y="149"/>
                  </a:lnTo>
                  <a:lnTo>
                    <a:pt x="216" y="147"/>
                  </a:lnTo>
                  <a:lnTo>
                    <a:pt x="210" y="147"/>
                  </a:lnTo>
                  <a:lnTo>
                    <a:pt x="202" y="147"/>
                  </a:lnTo>
                  <a:lnTo>
                    <a:pt x="197" y="147"/>
                  </a:lnTo>
                  <a:lnTo>
                    <a:pt x="191" y="147"/>
                  </a:lnTo>
                  <a:lnTo>
                    <a:pt x="185" y="147"/>
                  </a:lnTo>
                  <a:lnTo>
                    <a:pt x="180" y="147"/>
                  </a:lnTo>
                  <a:lnTo>
                    <a:pt x="176" y="149"/>
                  </a:lnTo>
                  <a:lnTo>
                    <a:pt x="170" y="149"/>
                  </a:lnTo>
                  <a:lnTo>
                    <a:pt x="165" y="149"/>
                  </a:lnTo>
                  <a:lnTo>
                    <a:pt x="161" y="149"/>
                  </a:lnTo>
                  <a:lnTo>
                    <a:pt x="159" y="149"/>
                  </a:lnTo>
                  <a:lnTo>
                    <a:pt x="155" y="151"/>
                  </a:lnTo>
                  <a:lnTo>
                    <a:pt x="153" y="151"/>
                  </a:lnTo>
                  <a:lnTo>
                    <a:pt x="151" y="130"/>
                  </a:lnTo>
                  <a:lnTo>
                    <a:pt x="61" y="128"/>
                  </a:lnTo>
                  <a:lnTo>
                    <a:pt x="61" y="128"/>
                  </a:lnTo>
                  <a:close/>
                </a:path>
              </a:pathLst>
            </a:custGeom>
            <a:solidFill>
              <a:srgbClr val="CCC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86"/>
            <p:cNvSpPr>
              <a:spLocks/>
            </p:cNvSpPr>
            <p:nvPr/>
          </p:nvSpPr>
          <p:spPr bwMode="auto">
            <a:xfrm>
              <a:off x="5196" y="3564"/>
              <a:ext cx="276" cy="193"/>
            </a:xfrm>
            <a:custGeom>
              <a:avLst/>
              <a:gdLst>
                <a:gd name="T0" fmla="*/ 346 w 553"/>
                <a:gd name="T1" fmla="*/ 0 h 387"/>
                <a:gd name="T2" fmla="*/ 366 w 553"/>
                <a:gd name="T3" fmla="*/ 4 h 387"/>
                <a:gd name="T4" fmla="*/ 383 w 553"/>
                <a:gd name="T5" fmla="*/ 8 h 387"/>
                <a:gd name="T6" fmla="*/ 402 w 553"/>
                <a:gd name="T7" fmla="*/ 12 h 387"/>
                <a:gd name="T8" fmla="*/ 423 w 553"/>
                <a:gd name="T9" fmla="*/ 19 h 387"/>
                <a:gd name="T10" fmla="*/ 446 w 553"/>
                <a:gd name="T11" fmla="*/ 27 h 387"/>
                <a:gd name="T12" fmla="*/ 468 w 553"/>
                <a:gd name="T13" fmla="*/ 36 h 387"/>
                <a:gd name="T14" fmla="*/ 487 w 553"/>
                <a:gd name="T15" fmla="*/ 48 h 387"/>
                <a:gd name="T16" fmla="*/ 508 w 553"/>
                <a:gd name="T17" fmla="*/ 61 h 387"/>
                <a:gd name="T18" fmla="*/ 525 w 553"/>
                <a:gd name="T19" fmla="*/ 76 h 387"/>
                <a:gd name="T20" fmla="*/ 540 w 553"/>
                <a:gd name="T21" fmla="*/ 95 h 387"/>
                <a:gd name="T22" fmla="*/ 548 w 553"/>
                <a:gd name="T23" fmla="*/ 114 h 387"/>
                <a:gd name="T24" fmla="*/ 553 w 553"/>
                <a:gd name="T25" fmla="*/ 136 h 387"/>
                <a:gd name="T26" fmla="*/ 551 w 553"/>
                <a:gd name="T27" fmla="*/ 161 h 387"/>
                <a:gd name="T28" fmla="*/ 544 w 553"/>
                <a:gd name="T29" fmla="*/ 189 h 387"/>
                <a:gd name="T30" fmla="*/ 529 w 553"/>
                <a:gd name="T31" fmla="*/ 213 h 387"/>
                <a:gd name="T32" fmla="*/ 510 w 553"/>
                <a:gd name="T33" fmla="*/ 238 h 387"/>
                <a:gd name="T34" fmla="*/ 482 w 553"/>
                <a:gd name="T35" fmla="*/ 261 h 387"/>
                <a:gd name="T36" fmla="*/ 451 w 553"/>
                <a:gd name="T37" fmla="*/ 281 h 387"/>
                <a:gd name="T38" fmla="*/ 417 w 553"/>
                <a:gd name="T39" fmla="*/ 298 h 387"/>
                <a:gd name="T40" fmla="*/ 380 w 553"/>
                <a:gd name="T41" fmla="*/ 313 h 387"/>
                <a:gd name="T42" fmla="*/ 338 w 553"/>
                <a:gd name="T43" fmla="*/ 328 h 387"/>
                <a:gd name="T44" fmla="*/ 297 w 553"/>
                <a:gd name="T45" fmla="*/ 342 h 387"/>
                <a:gd name="T46" fmla="*/ 253 w 553"/>
                <a:gd name="T47" fmla="*/ 351 h 387"/>
                <a:gd name="T48" fmla="*/ 210 w 553"/>
                <a:gd name="T49" fmla="*/ 360 h 387"/>
                <a:gd name="T50" fmla="*/ 168 w 553"/>
                <a:gd name="T51" fmla="*/ 368 h 387"/>
                <a:gd name="T52" fmla="*/ 127 w 553"/>
                <a:gd name="T53" fmla="*/ 376 h 387"/>
                <a:gd name="T54" fmla="*/ 89 w 553"/>
                <a:gd name="T55" fmla="*/ 379 h 387"/>
                <a:gd name="T56" fmla="*/ 53 w 553"/>
                <a:gd name="T57" fmla="*/ 381 h 387"/>
                <a:gd name="T58" fmla="*/ 21 w 553"/>
                <a:gd name="T59" fmla="*/ 383 h 387"/>
                <a:gd name="T60" fmla="*/ 21 w 553"/>
                <a:gd name="T61" fmla="*/ 364 h 387"/>
                <a:gd name="T62" fmla="*/ 36 w 553"/>
                <a:gd name="T63" fmla="*/ 364 h 387"/>
                <a:gd name="T64" fmla="*/ 53 w 553"/>
                <a:gd name="T65" fmla="*/ 364 h 387"/>
                <a:gd name="T66" fmla="*/ 72 w 553"/>
                <a:gd name="T67" fmla="*/ 364 h 387"/>
                <a:gd name="T68" fmla="*/ 95 w 553"/>
                <a:gd name="T69" fmla="*/ 362 h 387"/>
                <a:gd name="T70" fmla="*/ 119 w 553"/>
                <a:gd name="T71" fmla="*/ 360 h 387"/>
                <a:gd name="T72" fmla="*/ 146 w 553"/>
                <a:gd name="T73" fmla="*/ 359 h 387"/>
                <a:gd name="T74" fmla="*/ 174 w 553"/>
                <a:gd name="T75" fmla="*/ 355 h 387"/>
                <a:gd name="T76" fmla="*/ 202 w 553"/>
                <a:gd name="T77" fmla="*/ 351 h 387"/>
                <a:gd name="T78" fmla="*/ 232 w 553"/>
                <a:gd name="T79" fmla="*/ 345 h 387"/>
                <a:gd name="T80" fmla="*/ 263 w 553"/>
                <a:gd name="T81" fmla="*/ 340 h 387"/>
                <a:gd name="T82" fmla="*/ 293 w 553"/>
                <a:gd name="T83" fmla="*/ 332 h 387"/>
                <a:gd name="T84" fmla="*/ 323 w 553"/>
                <a:gd name="T85" fmla="*/ 323 h 387"/>
                <a:gd name="T86" fmla="*/ 351 w 553"/>
                <a:gd name="T87" fmla="*/ 311 h 387"/>
                <a:gd name="T88" fmla="*/ 380 w 553"/>
                <a:gd name="T89" fmla="*/ 298 h 387"/>
                <a:gd name="T90" fmla="*/ 402 w 553"/>
                <a:gd name="T91" fmla="*/ 283 h 387"/>
                <a:gd name="T92" fmla="*/ 425 w 553"/>
                <a:gd name="T93" fmla="*/ 268 h 387"/>
                <a:gd name="T94" fmla="*/ 446 w 553"/>
                <a:gd name="T95" fmla="*/ 253 h 387"/>
                <a:gd name="T96" fmla="*/ 463 w 553"/>
                <a:gd name="T97" fmla="*/ 238 h 387"/>
                <a:gd name="T98" fmla="*/ 487 w 553"/>
                <a:gd name="T99" fmla="*/ 213 h 387"/>
                <a:gd name="T100" fmla="*/ 510 w 553"/>
                <a:gd name="T101" fmla="*/ 183 h 387"/>
                <a:gd name="T102" fmla="*/ 521 w 553"/>
                <a:gd name="T103" fmla="*/ 155 h 387"/>
                <a:gd name="T104" fmla="*/ 523 w 553"/>
                <a:gd name="T105" fmla="*/ 131 h 387"/>
                <a:gd name="T106" fmla="*/ 517 w 553"/>
                <a:gd name="T107" fmla="*/ 106 h 387"/>
                <a:gd name="T108" fmla="*/ 502 w 553"/>
                <a:gd name="T109" fmla="*/ 85 h 387"/>
                <a:gd name="T110" fmla="*/ 478 w 553"/>
                <a:gd name="T111" fmla="*/ 66 h 387"/>
                <a:gd name="T112" fmla="*/ 451 w 553"/>
                <a:gd name="T113" fmla="*/ 51 h 387"/>
                <a:gd name="T114" fmla="*/ 423 w 553"/>
                <a:gd name="T115" fmla="*/ 38 h 387"/>
                <a:gd name="T116" fmla="*/ 393 w 553"/>
                <a:gd name="T117" fmla="*/ 31 h 387"/>
                <a:gd name="T118" fmla="*/ 366 w 553"/>
                <a:gd name="T119" fmla="*/ 23 h 387"/>
                <a:gd name="T120" fmla="*/ 344 w 553"/>
                <a:gd name="T121" fmla="*/ 17 h 387"/>
                <a:gd name="T122" fmla="*/ 329 w 553"/>
                <a:gd name="T123" fmla="*/ 16 h 387"/>
                <a:gd name="T124" fmla="*/ 321 w 553"/>
                <a:gd name="T125" fmla="*/ 1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3" h="387">
                  <a:moveTo>
                    <a:pt x="321" y="16"/>
                  </a:moveTo>
                  <a:lnTo>
                    <a:pt x="340" y="0"/>
                  </a:lnTo>
                  <a:lnTo>
                    <a:pt x="342" y="0"/>
                  </a:lnTo>
                  <a:lnTo>
                    <a:pt x="346" y="0"/>
                  </a:lnTo>
                  <a:lnTo>
                    <a:pt x="349" y="2"/>
                  </a:lnTo>
                  <a:lnTo>
                    <a:pt x="355" y="2"/>
                  </a:lnTo>
                  <a:lnTo>
                    <a:pt x="363" y="2"/>
                  </a:lnTo>
                  <a:lnTo>
                    <a:pt x="366" y="4"/>
                  </a:lnTo>
                  <a:lnTo>
                    <a:pt x="370" y="4"/>
                  </a:lnTo>
                  <a:lnTo>
                    <a:pt x="374" y="6"/>
                  </a:lnTo>
                  <a:lnTo>
                    <a:pt x="380" y="8"/>
                  </a:lnTo>
                  <a:lnTo>
                    <a:pt x="383" y="8"/>
                  </a:lnTo>
                  <a:lnTo>
                    <a:pt x="387" y="8"/>
                  </a:lnTo>
                  <a:lnTo>
                    <a:pt x="391" y="10"/>
                  </a:lnTo>
                  <a:lnTo>
                    <a:pt x="397" y="10"/>
                  </a:lnTo>
                  <a:lnTo>
                    <a:pt x="402" y="12"/>
                  </a:lnTo>
                  <a:lnTo>
                    <a:pt x="408" y="14"/>
                  </a:lnTo>
                  <a:lnTo>
                    <a:pt x="412" y="16"/>
                  </a:lnTo>
                  <a:lnTo>
                    <a:pt x="419" y="17"/>
                  </a:lnTo>
                  <a:lnTo>
                    <a:pt x="423" y="19"/>
                  </a:lnTo>
                  <a:lnTo>
                    <a:pt x="429" y="19"/>
                  </a:lnTo>
                  <a:lnTo>
                    <a:pt x="434" y="21"/>
                  </a:lnTo>
                  <a:lnTo>
                    <a:pt x="440" y="25"/>
                  </a:lnTo>
                  <a:lnTo>
                    <a:pt x="446" y="27"/>
                  </a:lnTo>
                  <a:lnTo>
                    <a:pt x="451" y="29"/>
                  </a:lnTo>
                  <a:lnTo>
                    <a:pt x="457" y="31"/>
                  </a:lnTo>
                  <a:lnTo>
                    <a:pt x="463" y="34"/>
                  </a:lnTo>
                  <a:lnTo>
                    <a:pt x="468" y="36"/>
                  </a:lnTo>
                  <a:lnTo>
                    <a:pt x="472" y="38"/>
                  </a:lnTo>
                  <a:lnTo>
                    <a:pt x="478" y="42"/>
                  </a:lnTo>
                  <a:lnTo>
                    <a:pt x="483" y="44"/>
                  </a:lnTo>
                  <a:lnTo>
                    <a:pt x="487" y="48"/>
                  </a:lnTo>
                  <a:lnTo>
                    <a:pt x="493" y="49"/>
                  </a:lnTo>
                  <a:lnTo>
                    <a:pt x="499" y="53"/>
                  </a:lnTo>
                  <a:lnTo>
                    <a:pt x="504" y="57"/>
                  </a:lnTo>
                  <a:lnTo>
                    <a:pt x="508" y="61"/>
                  </a:lnTo>
                  <a:lnTo>
                    <a:pt x="512" y="63"/>
                  </a:lnTo>
                  <a:lnTo>
                    <a:pt x="516" y="68"/>
                  </a:lnTo>
                  <a:lnTo>
                    <a:pt x="521" y="72"/>
                  </a:lnTo>
                  <a:lnTo>
                    <a:pt x="525" y="76"/>
                  </a:lnTo>
                  <a:lnTo>
                    <a:pt x="529" y="80"/>
                  </a:lnTo>
                  <a:lnTo>
                    <a:pt x="532" y="85"/>
                  </a:lnTo>
                  <a:lnTo>
                    <a:pt x="536" y="89"/>
                  </a:lnTo>
                  <a:lnTo>
                    <a:pt x="540" y="95"/>
                  </a:lnTo>
                  <a:lnTo>
                    <a:pt x="542" y="98"/>
                  </a:lnTo>
                  <a:lnTo>
                    <a:pt x="544" y="102"/>
                  </a:lnTo>
                  <a:lnTo>
                    <a:pt x="546" y="108"/>
                  </a:lnTo>
                  <a:lnTo>
                    <a:pt x="548" y="114"/>
                  </a:lnTo>
                  <a:lnTo>
                    <a:pt x="549" y="119"/>
                  </a:lnTo>
                  <a:lnTo>
                    <a:pt x="551" y="125"/>
                  </a:lnTo>
                  <a:lnTo>
                    <a:pt x="553" y="131"/>
                  </a:lnTo>
                  <a:lnTo>
                    <a:pt x="553" y="136"/>
                  </a:lnTo>
                  <a:lnTo>
                    <a:pt x="553" y="142"/>
                  </a:lnTo>
                  <a:lnTo>
                    <a:pt x="553" y="147"/>
                  </a:lnTo>
                  <a:lnTo>
                    <a:pt x="553" y="155"/>
                  </a:lnTo>
                  <a:lnTo>
                    <a:pt x="551" y="161"/>
                  </a:lnTo>
                  <a:lnTo>
                    <a:pt x="551" y="166"/>
                  </a:lnTo>
                  <a:lnTo>
                    <a:pt x="549" y="174"/>
                  </a:lnTo>
                  <a:lnTo>
                    <a:pt x="548" y="181"/>
                  </a:lnTo>
                  <a:lnTo>
                    <a:pt x="544" y="189"/>
                  </a:lnTo>
                  <a:lnTo>
                    <a:pt x="542" y="195"/>
                  </a:lnTo>
                  <a:lnTo>
                    <a:pt x="538" y="202"/>
                  </a:lnTo>
                  <a:lnTo>
                    <a:pt x="534" y="208"/>
                  </a:lnTo>
                  <a:lnTo>
                    <a:pt x="529" y="213"/>
                  </a:lnTo>
                  <a:lnTo>
                    <a:pt x="525" y="221"/>
                  </a:lnTo>
                  <a:lnTo>
                    <a:pt x="521" y="227"/>
                  </a:lnTo>
                  <a:lnTo>
                    <a:pt x="516" y="232"/>
                  </a:lnTo>
                  <a:lnTo>
                    <a:pt x="510" y="238"/>
                  </a:lnTo>
                  <a:lnTo>
                    <a:pt x="502" y="245"/>
                  </a:lnTo>
                  <a:lnTo>
                    <a:pt x="497" y="249"/>
                  </a:lnTo>
                  <a:lnTo>
                    <a:pt x="491" y="255"/>
                  </a:lnTo>
                  <a:lnTo>
                    <a:pt x="482" y="261"/>
                  </a:lnTo>
                  <a:lnTo>
                    <a:pt x="476" y="266"/>
                  </a:lnTo>
                  <a:lnTo>
                    <a:pt x="468" y="270"/>
                  </a:lnTo>
                  <a:lnTo>
                    <a:pt x="461" y="276"/>
                  </a:lnTo>
                  <a:lnTo>
                    <a:pt x="451" y="281"/>
                  </a:lnTo>
                  <a:lnTo>
                    <a:pt x="444" y="285"/>
                  </a:lnTo>
                  <a:lnTo>
                    <a:pt x="434" y="289"/>
                  </a:lnTo>
                  <a:lnTo>
                    <a:pt x="427" y="295"/>
                  </a:lnTo>
                  <a:lnTo>
                    <a:pt x="417" y="298"/>
                  </a:lnTo>
                  <a:lnTo>
                    <a:pt x="408" y="302"/>
                  </a:lnTo>
                  <a:lnTo>
                    <a:pt x="398" y="306"/>
                  </a:lnTo>
                  <a:lnTo>
                    <a:pt x="389" y="311"/>
                  </a:lnTo>
                  <a:lnTo>
                    <a:pt x="380" y="313"/>
                  </a:lnTo>
                  <a:lnTo>
                    <a:pt x="368" y="317"/>
                  </a:lnTo>
                  <a:lnTo>
                    <a:pt x="359" y="321"/>
                  </a:lnTo>
                  <a:lnTo>
                    <a:pt x="349" y="325"/>
                  </a:lnTo>
                  <a:lnTo>
                    <a:pt x="338" y="328"/>
                  </a:lnTo>
                  <a:lnTo>
                    <a:pt x="329" y="332"/>
                  </a:lnTo>
                  <a:lnTo>
                    <a:pt x="317" y="336"/>
                  </a:lnTo>
                  <a:lnTo>
                    <a:pt x="308" y="338"/>
                  </a:lnTo>
                  <a:lnTo>
                    <a:pt x="297" y="342"/>
                  </a:lnTo>
                  <a:lnTo>
                    <a:pt x="285" y="344"/>
                  </a:lnTo>
                  <a:lnTo>
                    <a:pt x="276" y="347"/>
                  </a:lnTo>
                  <a:lnTo>
                    <a:pt x="264" y="349"/>
                  </a:lnTo>
                  <a:lnTo>
                    <a:pt x="253" y="351"/>
                  </a:lnTo>
                  <a:lnTo>
                    <a:pt x="244" y="355"/>
                  </a:lnTo>
                  <a:lnTo>
                    <a:pt x="232" y="357"/>
                  </a:lnTo>
                  <a:lnTo>
                    <a:pt x="221" y="359"/>
                  </a:lnTo>
                  <a:lnTo>
                    <a:pt x="210" y="360"/>
                  </a:lnTo>
                  <a:lnTo>
                    <a:pt x="200" y="362"/>
                  </a:lnTo>
                  <a:lnTo>
                    <a:pt x="189" y="364"/>
                  </a:lnTo>
                  <a:lnTo>
                    <a:pt x="180" y="366"/>
                  </a:lnTo>
                  <a:lnTo>
                    <a:pt x="168" y="368"/>
                  </a:lnTo>
                  <a:lnTo>
                    <a:pt x="159" y="370"/>
                  </a:lnTo>
                  <a:lnTo>
                    <a:pt x="147" y="372"/>
                  </a:lnTo>
                  <a:lnTo>
                    <a:pt x="138" y="374"/>
                  </a:lnTo>
                  <a:lnTo>
                    <a:pt x="127" y="376"/>
                  </a:lnTo>
                  <a:lnTo>
                    <a:pt x="117" y="376"/>
                  </a:lnTo>
                  <a:lnTo>
                    <a:pt x="108" y="377"/>
                  </a:lnTo>
                  <a:lnTo>
                    <a:pt x="98" y="377"/>
                  </a:lnTo>
                  <a:lnTo>
                    <a:pt x="89" y="379"/>
                  </a:lnTo>
                  <a:lnTo>
                    <a:pt x="80" y="379"/>
                  </a:lnTo>
                  <a:lnTo>
                    <a:pt x="70" y="381"/>
                  </a:lnTo>
                  <a:lnTo>
                    <a:pt x="61" y="381"/>
                  </a:lnTo>
                  <a:lnTo>
                    <a:pt x="53" y="381"/>
                  </a:lnTo>
                  <a:lnTo>
                    <a:pt x="44" y="383"/>
                  </a:lnTo>
                  <a:lnTo>
                    <a:pt x="36" y="383"/>
                  </a:lnTo>
                  <a:lnTo>
                    <a:pt x="29" y="383"/>
                  </a:lnTo>
                  <a:lnTo>
                    <a:pt x="21" y="383"/>
                  </a:lnTo>
                  <a:lnTo>
                    <a:pt x="13" y="385"/>
                  </a:lnTo>
                  <a:lnTo>
                    <a:pt x="6" y="385"/>
                  </a:lnTo>
                  <a:lnTo>
                    <a:pt x="0" y="387"/>
                  </a:lnTo>
                  <a:lnTo>
                    <a:pt x="21" y="364"/>
                  </a:lnTo>
                  <a:lnTo>
                    <a:pt x="23" y="364"/>
                  </a:lnTo>
                  <a:lnTo>
                    <a:pt x="27" y="364"/>
                  </a:lnTo>
                  <a:lnTo>
                    <a:pt x="30" y="364"/>
                  </a:lnTo>
                  <a:lnTo>
                    <a:pt x="36" y="364"/>
                  </a:lnTo>
                  <a:lnTo>
                    <a:pt x="42" y="364"/>
                  </a:lnTo>
                  <a:lnTo>
                    <a:pt x="46" y="364"/>
                  </a:lnTo>
                  <a:lnTo>
                    <a:pt x="49" y="364"/>
                  </a:lnTo>
                  <a:lnTo>
                    <a:pt x="53" y="364"/>
                  </a:lnTo>
                  <a:lnTo>
                    <a:pt x="59" y="364"/>
                  </a:lnTo>
                  <a:lnTo>
                    <a:pt x="63" y="364"/>
                  </a:lnTo>
                  <a:lnTo>
                    <a:pt x="66" y="364"/>
                  </a:lnTo>
                  <a:lnTo>
                    <a:pt x="72" y="364"/>
                  </a:lnTo>
                  <a:lnTo>
                    <a:pt x="78" y="364"/>
                  </a:lnTo>
                  <a:lnTo>
                    <a:pt x="83" y="362"/>
                  </a:lnTo>
                  <a:lnTo>
                    <a:pt x="89" y="362"/>
                  </a:lnTo>
                  <a:lnTo>
                    <a:pt x="95" y="362"/>
                  </a:lnTo>
                  <a:lnTo>
                    <a:pt x="100" y="362"/>
                  </a:lnTo>
                  <a:lnTo>
                    <a:pt x="106" y="362"/>
                  </a:lnTo>
                  <a:lnTo>
                    <a:pt x="112" y="360"/>
                  </a:lnTo>
                  <a:lnTo>
                    <a:pt x="119" y="360"/>
                  </a:lnTo>
                  <a:lnTo>
                    <a:pt x="125" y="360"/>
                  </a:lnTo>
                  <a:lnTo>
                    <a:pt x="132" y="360"/>
                  </a:lnTo>
                  <a:lnTo>
                    <a:pt x="138" y="360"/>
                  </a:lnTo>
                  <a:lnTo>
                    <a:pt x="146" y="359"/>
                  </a:lnTo>
                  <a:lnTo>
                    <a:pt x="153" y="359"/>
                  </a:lnTo>
                  <a:lnTo>
                    <a:pt x="159" y="359"/>
                  </a:lnTo>
                  <a:lnTo>
                    <a:pt x="166" y="357"/>
                  </a:lnTo>
                  <a:lnTo>
                    <a:pt x="174" y="355"/>
                  </a:lnTo>
                  <a:lnTo>
                    <a:pt x="180" y="355"/>
                  </a:lnTo>
                  <a:lnTo>
                    <a:pt x="187" y="353"/>
                  </a:lnTo>
                  <a:lnTo>
                    <a:pt x="195" y="353"/>
                  </a:lnTo>
                  <a:lnTo>
                    <a:pt x="202" y="351"/>
                  </a:lnTo>
                  <a:lnTo>
                    <a:pt x="210" y="351"/>
                  </a:lnTo>
                  <a:lnTo>
                    <a:pt x="217" y="349"/>
                  </a:lnTo>
                  <a:lnTo>
                    <a:pt x="225" y="347"/>
                  </a:lnTo>
                  <a:lnTo>
                    <a:pt x="232" y="345"/>
                  </a:lnTo>
                  <a:lnTo>
                    <a:pt x="240" y="345"/>
                  </a:lnTo>
                  <a:lnTo>
                    <a:pt x="247" y="344"/>
                  </a:lnTo>
                  <a:lnTo>
                    <a:pt x="255" y="342"/>
                  </a:lnTo>
                  <a:lnTo>
                    <a:pt x="263" y="340"/>
                  </a:lnTo>
                  <a:lnTo>
                    <a:pt x="272" y="338"/>
                  </a:lnTo>
                  <a:lnTo>
                    <a:pt x="278" y="336"/>
                  </a:lnTo>
                  <a:lnTo>
                    <a:pt x="285" y="334"/>
                  </a:lnTo>
                  <a:lnTo>
                    <a:pt x="293" y="332"/>
                  </a:lnTo>
                  <a:lnTo>
                    <a:pt x="300" y="330"/>
                  </a:lnTo>
                  <a:lnTo>
                    <a:pt x="308" y="328"/>
                  </a:lnTo>
                  <a:lnTo>
                    <a:pt x="315" y="325"/>
                  </a:lnTo>
                  <a:lnTo>
                    <a:pt x="323" y="323"/>
                  </a:lnTo>
                  <a:lnTo>
                    <a:pt x="331" y="321"/>
                  </a:lnTo>
                  <a:lnTo>
                    <a:pt x="338" y="317"/>
                  </a:lnTo>
                  <a:lnTo>
                    <a:pt x="346" y="313"/>
                  </a:lnTo>
                  <a:lnTo>
                    <a:pt x="351" y="311"/>
                  </a:lnTo>
                  <a:lnTo>
                    <a:pt x="359" y="308"/>
                  </a:lnTo>
                  <a:lnTo>
                    <a:pt x="366" y="306"/>
                  </a:lnTo>
                  <a:lnTo>
                    <a:pt x="372" y="302"/>
                  </a:lnTo>
                  <a:lnTo>
                    <a:pt x="380" y="298"/>
                  </a:lnTo>
                  <a:lnTo>
                    <a:pt x="385" y="296"/>
                  </a:lnTo>
                  <a:lnTo>
                    <a:pt x="391" y="291"/>
                  </a:lnTo>
                  <a:lnTo>
                    <a:pt x="397" y="289"/>
                  </a:lnTo>
                  <a:lnTo>
                    <a:pt x="402" y="283"/>
                  </a:lnTo>
                  <a:lnTo>
                    <a:pt x="410" y="281"/>
                  </a:lnTo>
                  <a:lnTo>
                    <a:pt x="414" y="276"/>
                  </a:lnTo>
                  <a:lnTo>
                    <a:pt x="419" y="272"/>
                  </a:lnTo>
                  <a:lnTo>
                    <a:pt x="425" y="268"/>
                  </a:lnTo>
                  <a:lnTo>
                    <a:pt x="431" y="266"/>
                  </a:lnTo>
                  <a:lnTo>
                    <a:pt x="436" y="261"/>
                  </a:lnTo>
                  <a:lnTo>
                    <a:pt x="440" y="259"/>
                  </a:lnTo>
                  <a:lnTo>
                    <a:pt x="446" y="253"/>
                  </a:lnTo>
                  <a:lnTo>
                    <a:pt x="449" y="249"/>
                  </a:lnTo>
                  <a:lnTo>
                    <a:pt x="455" y="245"/>
                  </a:lnTo>
                  <a:lnTo>
                    <a:pt x="459" y="242"/>
                  </a:lnTo>
                  <a:lnTo>
                    <a:pt x="463" y="238"/>
                  </a:lnTo>
                  <a:lnTo>
                    <a:pt x="468" y="236"/>
                  </a:lnTo>
                  <a:lnTo>
                    <a:pt x="474" y="229"/>
                  </a:lnTo>
                  <a:lnTo>
                    <a:pt x="482" y="221"/>
                  </a:lnTo>
                  <a:lnTo>
                    <a:pt x="487" y="213"/>
                  </a:lnTo>
                  <a:lnTo>
                    <a:pt x="495" y="206"/>
                  </a:lnTo>
                  <a:lnTo>
                    <a:pt x="499" y="198"/>
                  </a:lnTo>
                  <a:lnTo>
                    <a:pt x="504" y="191"/>
                  </a:lnTo>
                  <a:lnTo>
                    <a:pt x="510" y="183"/>
                  </a:lnTo>
                  <a:lnTo>
                    <a:pt x="514" y="178"/>
                  </a:lnTo>
                  <a:lnTo>
                    <a:pt x="516" y="170"/>
                  </a:lnTo>
                  <a:lnTo>
                    <a:pt x="519" y="163"/>
                  </a:lnTo>
                  <a:lnTo>
                    <a:pt x="521" y="155"/>
                  </a:lnTo>
                  <a:lnTo>
                    <a:pt x="523" y="149"/>
                  </a:lnTo>
                  <a:lnTo>
                    <a:pt x="523" y="142"/>
                  </a:lnTo>
                  <a:lnTo>
                    <a:pt x="523" y="136"/>
                  </a:lnTo>
                  <a:lnTo>
                    <a:pt x="523" y="131"/>
                  </a:lnTo>
                  <a:lnTo>
                    <a:pt x="523" y="125"/>
                  </a:lnTo>
                  <a:lnTo>
                    <a:pt x="521" y="117"/>
                  </a:lnTo>
                  <a:lnTo>
                    <a:pt x="519" y="112"/>
                  </a:lnTo>
                  <a:lnTo>
                    <a:pt x="517" y="106"/>
                  </a:lnTo>
                  <a:lnTo>
                    <a:pt x="514" y="100"/>
                  </a:lnTo>
                  <a:lnTo>
                    <a:pt x="510" y="95"/>
                  </a:lnTo>
                  <a:lnTo>
                    <a:pt x="506" y="89"/>
                  </a:lnTo>
                  <a:lnTo>
                    <a:pt x="502" y="85"/>
                  </a:lnTo>
                  <a:lnTo>
                    <a:pt x="497" y="80"/>
                  </a:lnTo>
                  <a:lnTo>
                    <a:pt x="491" y="74"/>
                  </a:lnTo>
                  <a:lnTo>
                    <a:pt x="485" y="70"/>
                  </a:lnTo>
                  <a:lnTo>
                    <a:pt x="478" y="66"/>
                  </a:lnTo>
                  <a:lnTo>
                    <a:pt x="472" y="63"/>
                  </a:lnTo>
                  <a:lnTo>
                    <a:pt x="466" y="57"/>
                  </a:lnTo>
                  <a:lnTo>
                    <a:pt x="459" y="55"/>
                  </a:lnTo>
                  <a:lnTo>
                    <a:pt x="451" y="51"/>
                  </a:lnTo>
                  <a:lnTo>
                    <a:pt x="446" y="48"/>
                  </a:lnTo>
                  <a:lnTo>
                    <a:pt x="438" y="44"/>
                  </a:lnTo>
                  <a:lnTo>
                    <a:pt x="431" y="42"/>
                  </a:lnTo>
                  <a:lnTo>
                    <a:pt x="423" y="38"/>
                  </a:lnTo>
                  <a:lnTo>
                    <a:pt x="415" y="36"/>
                  </a:lnTo>
                  <a:lnTo>
                    <a:pt x="408" y="34"/>
                  </a:lnTo>
                  <a:lnTo>
                    <a:pt x="400" y="32"/>
                  </a:lnTo>
                  <a:lnTo>
                    <a:pt x="393" y="31"/>
                  </a:lnTo>
                  <a:lnTo>
                    <a:pt x="387" y="29"/>
                  </a:lnTo>
                  <a:lnTo>
                    <a:pt x="380" y="27"/>
                  </a:lnTo>
                  <a:lnTo>
                    <a:pt x="374" y="25"/>
                  </a:lnTo>
                  <a:lnTo>
                    <a:pt x="366" y="23"/>
                  </a:lnTo>
                  <a:lnTo>
                    <a:pt x="361" y="21"/>
                  </a:lnTo>
                  <a:lnTo>
                    <a:pt x="355" y="19"/>
                  </a:lnTo>
                  <a:lnTo>
                    <a:pt x="349" y="19"/>
                  </a:lnTo>
                  <a:lnTo>
                    <a:pt x="344" y="17"/>
                  </a:lnTo>
                  <a:lnTo>
                    <a:pt x="340" y="17"/>
                  </a:lnTo>
                  <a:lnTo>
                    <a:pt x="336" y="17"/>
                  </a:lnTo>
                  <a:lnTo>
                    <a:pt x="332" y="16"/>
                  </a:lnTo>
                  <a:lnTo>
                    <a:pt x="329" y="16"/>
                  </a:lnTo>
                  <a:lnTo>
                    <a:pt x="327" y="16"/>
                  </a:lnTo>
                  <a:lnTo>
                    <a:pt x="321" y="16"/>
                  </a:lnTo>
                  <a:lnTo>
                    <a:pt x="321" y="16"/>
                  </a:lnTo>
                  <a:lnTo>
                    <a:pt x="321" y="16"/>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87"/>
            <p:cNvSpPr>
              <a:spLocks/>
            </p:cNvSpPr>
            <p:nvPr/>
          </p:nvSpPr>
          <p:spPr bwMode="auto">
            <a:xfrm>
              <a:off x="5249" y="3638"/>
              <a:ext cx="83" cy="49"/>
            </a:xfrm>
            <a:custGeom>
              <a:avLst/>
              <a:gdLst>
                <a:gd name="T0" fmla="*/ 51 w 166"/>
                <a:gd name="T1" fmla="*/ 4 h 98"/>
                <a:gd name="T2" fmla="*/ 58 w 166"/>
                <a:gd name="T3" fmla="*/ 2 h 98"/>
                <a:gd name="T4" fmla="*/ 70 w 166"/>
                <a:gd name="T5" fmla="*/ 2 h 98"/>
                <a:gd name="T6" fmla="*/ 79 w 166"/>
                <a:gd name="T7" fmla="*/ 0 h 98"/>
                <a:gd name="T8" fmla="*/ 89 w 166"/>
                <a:gd name="T9" fmla="*/ 0 h 98"/>
                <a:gd name="T10" fmla="*/ 98 w 166"/>
                <a:gd name="T11" fmla="*/ 2 h 98"/>
                <a:gd name="T12" fmla="*/ 109 w 166"/>
                <a:gd name="T13" fmla="*/ 2 h 98"/>
                <a:gd name="T14" fmla="*/ 119 w 166"/>
                <a:gd name="T15" fmla="*/ 4 h 98"/>
                <a:gd name="T16" fmla="*/ 130 w 166"/>
                <a:gd name="T17" fmla="*/ 8 h 98"/>
                <a:gd name="T18" fmla="*/ 138 w 166"/>
                <a:gd name="T19" fmla="*/ 12 h 98"/>
                <a:gd name="T20" fmla="*/ 147 w 166"/>
                <a:gd name="T21" fmla="*/ 17 h 98"/>
                <a:gd name="T22" fmla="*/ 155 w 166"/>
                <a:gd name="T23" fmla="*/ 23 h 98"/>
                <a:gd name="T24" fmla="*/ 160 w 166"/>
                <a:gd name="T25" fmla="*/ 31 h 98"/>
                <a:gd name="T26" fmla="*/ 164 w 166"/>
                <a:gd name="T27" fmla="*/ 40 h 98"/>
                <a:gd name="T28" fmla="*/ 164 w 166"/>
                <a:gd name="T29" fmla="*/ 51 h 98"/>
                <a:gd name="T30" fmla="*/ 162 w 166"/>
                <a:gd name="T31" fmla="*/ 61 h 98"/>
                <a:gd name="T32" fmla="*/ 156 w 166"/>
                <a:gd name="T33" fmla="*/ 70 h 98"/>
                <a:gd name="T34" fmla="*/ 147 w 166"/>
                <a:gd name="T35" fmla="*/ 76 h 98"/>
                <a:gd name="T36" fmla="*/ 136 w 166"/>
                <a:gd name="T37" fmla="*/ 81 h 98"/>
                <a:gd name="T38" fmla="*/ 123 w 166"/>
                <a:gd name="T39" fmla="*/ 87 h 98"/>
                <a:gd name="T40" fmla="*/ 111 w 166"/>
                <a:gd name="T41" fmla="*/ 89 h 98"/>
                <a:gd name="T42" fmla="*/ 104 w 166"/>
                <a:gd name="T43" fmla="*/ 91 h 98"/>
                <a:gd name="T44" fmla="*/ 92 w 166"/>
                <a:gd name="T45" fmla="*/ 93 h 98"/>
                <a:gd name="T46" fmla="*/ 81 w 166"/>
                <a:gd name="T47" fmla="*/ 95 h 98"/>
                <a:gd name="T48" fmla="*/ 73 w 166"/>
                <a:gd name="T49" fmla="*/ 96 h 98"/>
                <a:gd name="T50" fmla="*/ 66 w 166"/>
                <a:gd name="T51" fmla="*/ 96 h 98"/>
                <a:gd name="T52" fmla="*/ 58 w 166"/>
                <a:gd name="T53" fmla="*/ 96 h 98"/>
                <a:gd name="T54" fmla="*/ 47 w 166"/>
                <a:gd name="T55" fmla="*/ 98 h 98"/>
                <a:gd name="T56" fmla="*/ 34 w 166"/>
                <a:gd name="T57" fmla="*/ 98 h 98"/>
                <a:gd name="T58" fmla="*/ 21 w 166"/>
                <a:gd name="T59" fmla="*/ 98 h 98"/>
                <a:gd name="T60" fmla="*/ 11 w 166"/>
                <a:gd name="T61" fmla="*/ 98 h 98"/>
                <a:gd name="T62" fmla="*/ 2 w 166"/>
                <a:gd name="T63" fmla="*/ 98 h 98"/>
                <a:gd name="T64" fmla="*/ 34 w 166"/>
                <a:gd name="T65" fmla="*/ 49 h 98"/>
                <a:gd name="T66" fmla="*/ 51 w 166"/>
                <a:gd name="T67"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6" h="98">
                  <a:moveTo>
                    <a:pt x="51" y="4"/>
                  </a:moveTo>
                  <a:lnTo>
                    <a:pt x="51" y="4"/>
                  </a:lnTo>
                  <a:lnTo>
                    <a:pt x="55" y="4"/>
                  </a:lnTo>
                  <a:lnTo>
                    <a:pt x="58" y="2"/>
                  </a:lnTo>
                  <a:lnTo>
                    <a:pt x="66" y="2"/>
                  </a:lnTo>
                  <a:lnTo>
                    <a:pt x="70" y="2"/>
                  </a:lnTo>
                  <a:lnTo>
                    <a:pt x="73" y="0"/>
                  </a:lnTo>
                  <a:lnTo>
                    <a:pt x="79" y="0"/>
                  </a:lnTo>
                  <a:lnTo>
                    <a:pt x="83" y="0"/>
                  </a:lnTo>
                  <a:lnTo>
                    <a:pt x="89" y="0"/>
                  </a:lnTo>
                  <a:lnTo>
                    <a:pt x="94" y="0"/>
                  </a:lnTo>
                  <a:lnTo>
                    <a:pt x="98" y="2"/>
                  </a:lnTo>
                  <a:lnTo>
                    <a:pt x="104" y="2"/>
                  </a:lnTo>
                  <a:lnTo>
                    <a:pt x="109" y="2"/>
                  </a:lnTo>
                  <a:lnTo>
                    <a:pt x="113" y="4"/>
                  </a:lnTo>
                  <a:lnTo>
                    <a:pt x="119" y="4"/>
                  </a:lnTo>
                  <a:lnTo>
                    <a:pt x="124" y="6"/>
                  </a:lnTo>
                  <a:lnTo>
                    <a:pt x="130" y="8"/>
                  </a:lnTo>
                  <a:lnTo>
                    <a:pt x="134" y="10"/>
                  </a:lnTo>
                  <a:lnTo>
                    <a:pt x="138" y="12"/>
                  </a:lnTo>
                  <a:lnTo>
                    <a:pt x="143" y="14"/>
                  </a:lnTo>
                  <a:lnTo>
                    <a:pt x="147" y="17"/>
                  </a:lnTo>
                  <a:lnTo>
                    <a:pt x="151" y="21"/>
                  </a:lnTo>
                  <a:lnTo>
                    <a:pt x="155" y="23"/>
                  </a:lnTo>
                  <a:lnTo>
                    <a:pt x="158" y="27"/>
                  </a:lnTo>
                  <a:lnTo>
                    <a:pt x="160" y="31"/>
                  </a:lnTo>
                  <a:lnTo>
                    <a:pt x="162" y="36"/>
                  </a:lnTo>
                  <a:lnTo>
                    <a:pt x="164" y="40"/>
                  </a:lnTo>
                  <a:lnTo>
                    <a:pt x="166" y="47"/>
                  </a:lnTo>
                  <a:lnTo>
                    <a:pt x="164" y="51"/>
                  </a:lnTo>
                  <a:lnTo>
                    <a:pt x="164" y="57"/>
                  </a:lnTo>
                  <a:lnTo>
                    <a:pt x="162" y="61"/>
                  </a:lnTo>
                  <a:lnTo>
                    <a:pt x="160" y="66"/>
                  </a:lnTo>
                  <a:lnTo>
                    <a:pt x="156" y="70"/>
                  </a:lnTo>
                  <a:lnTo>
                    <a:pt x="153" y="74"/>
                  </a:lnTo>
                  <a:lnTo>
                    <a:pt x="147" y="76"/>
                  </a:lnTo>
                  <a:lnTo>
                    <a:pt x="143" y="80"/>
                  </a:lnTo>
                  <a:lnTo>
                    <a:pt x="136" y="81"/>
                  </a:lnTo>
                  <a:lnTo>
                    <a:pt x="130" y="83"/>
                  </a:lnTo>
                  <a:lnTo>
                    <a:pt x="123" y="87"/>
                  </a:lnTo>
                  <a:lnTo>
                    <a:pt x="117" y="89"/>
                  </a:lnTo>
                  <a:lnTo>
                    <a:pt x="111" y="89"/>
                  </a:lnTo>
                  <a:lnTo>
                    <a:pt x="107" y="89"/>
                  </a:lnTo>
                  <a:lnTo>
                    <a:pt x="104" y="91"/>
                  </a:lnTo>
                  <a:lnTo>
                    <a:pt x="100" y="93"/>
                  </a:lnTo>
                  <a:lnTo>
                    <a:pt x="92" y="93"/>
                  </a:lnTo>
                  <a:lnTo>
                    <a:pt x="87" y="95"/>
                  </a:lnTo>
                  <a:lnTo>
                    <a:pt x="81" y="95"/>
                  </a:lnTo>
                  <a:lnTo>
                    <a:pt x="77" y="96"/>
                  </a:lnTo>
                  <a:lnTo>
                    <a:pt x="73" y="96"/>
                  </a:lnTo>
                  <a:lnTo>
                    <a:pt x="70" y="96"/>
                  </a:lnTo>
                  <a:lnTo>
                    <a:pt x="66" y="96"/>
                  </a:lnTo>
                  <a:lnTo>
                    <a:pt x="60" y="96"/>
                  </a:lnTo>
                  <a:lnTo>
                    <a:pt x="58" y="96"/>
                  </a:lnTo>
                  <a:lnTo>
                    <a:pt x="55" y="98"/>
                  </a:lnTo>
                  <a:lnTo>
                    <a:pt x="47" y="98"/>
                  </a:lnTo>
                  <a:lnTo>
                    <a:pt x="39" y="98"/>
                  </a:lnTo>
                  <a:lnTo>
                    <a:pt x="34" y="98"/>
                  </a:lnTo>
                  <a:lnTo>
                    <a:pt x="28" y="98"/>
                  </a:lnTo>
                  <a:lnTo>
                    <a:pt x="21" y="98"/>
                  </a:lnTo>
                  <a:lnTo>
                    <a:pt x="17" y="98"/>
                  </a:lnTo>
                  <a:lnTo>
                    <a:pt x="11" y="98"/>
                  </a:lnTo>
                  <a:lnTo>
                    <a:pt x="7" y="98"/>
                  </a:lnTo>
                  <a:lnTo>
                    <a:pt x="2" y="98"/>
                  </a:lnTo>
                  <a:lnTo>
                    <a:pt x="0" y="98"/>
                  </a:lnTo>
                  <a:lnTo>
                    <a:pt x="34" y="49"/>
                  </a:lnTo>
                  <a:lnTo>
                    <a:pt x="53" y="47"/>
                  </a:lnTo>
                  <a:lnTo>
                    <a:pt x="51" y="4"/>
                  </a:lnTo>
                  <a:lnTo>
                    <a:pt x="51" y="4"/>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88"/>
            <p:cNvSpPr>
              <a:spLocks/>
            </p:cNvSpPr>
            <p:nvPr/>
          </p:nvSpPr>
          <p:spPr bwMode="auto">
            <a:xfrm>
              <a:off x="5140" y="3624"/>
              <a:ext cx="135" cy="52"/>
            </a:xfrm>
            <a:custGeom>
              <a:avLst/>
              <a:gdLst>
                <a:gd name="T0" fmla="*/ 196 w 270"/>
                <a:gd name="T1" fmla="*/ 8 h 104"/>
                <a:gd name="T2" fmla="*/ 268 w 270"/>
                <a:gd name="T3" fmla="*/ 0 h 104"/>
                <a:gd name="T4" fmla="*/ 270 w 270"/>
                <a:gd name="T5" fmla="*/ 77 h 104"/>
                <a:gd name="T6" fmla="*/ 0 w 270"/>
                <a:gd name="T7" fmla="*/ 104 h 104"/>
                <a:gd name="T8" fmla="*/ 24 w 270"/>
                <a:gd name="T9" fmla="*/ 92 h 104"/>
                <a:gd name="T10" fmla="*/ 24 w 270"/>
                <a:gd name="T11" fmla="*/ 91 h 104"/>
                <a:gd name="T12" fmla="*/ 32 w 270"/>
                <a:gd name="T13" fmla="*/ 91 h 104"/>
                <a:gd name="T14" fmla="*/ 36 w 270"/>
                <a:gd name="T15" fmla="*/ 89 h 104"/>
                <a:gd name="T16" fmla="*/ 41 w 270"/>
                <a:gd name="T17" fmla="*/ 89 h 104"/>
                <a:gd name="T18" fmla="*/ 47 w 270"/>
                <a:gd name="T19" fmla="*/ 87 h 104"/>
                <a:gd name="T20" fmla="*/ 55 w 270"/>
                <a:gd name="T21" fmla="*/ 87 h 104"/>
                <a:gd name="T22" fmla="*/ 58 w 270"/>
                <a:gd name="T23" fmla="*/ 87 h 104"/>
                <a:gd name="T24" fmla="*/ 60 w 270"/>
                <a:gd name="T25" fmla="*/ 85 h 104"/>
                <a:gd name="T26" fmla="*/ 66 w 270"/>
                <a:gd name="T27" fmla="*/ 85 h 104"/>
                <a:gd name="T28" fmla="*/ 70 w 270"/>
                <a:gd name="T29" fmla="*/ 85 h 104"/>
                <a:gd name="T30" fmla="*/ 73 w 270"/>
                <a:gd name="T31" fmla="*/ 85 h 104"/>
                <a:gd name="T32" fmla="*/ 77 w 270"/>
                <a:gd name="T33" fmla="*/ 83 h 104"/>
                <a:gd name="T34" fmla="*/ 83 w 270"/>
                <a:gd name="T35" fmla="*/ 83 h 104"/>
                <a:gd name="T36" fmla="*/ 87 w 270"/>
                <a:gd name="T37" fmla="*/ 83 h 104"/>
                <a:gd name="T38" fmla="*/ 92 w 270"/>
                <a:gd name="T39" fmla="*/ 81 h 104"/>
                <a:gd name="T40" fmla="*/ 96 w 270"/>
                <a:gd name="T41" fmla="*/ 81 h 104"/>
                <a:gd name="T42" fmla="*/ 100 w 270"/>
                <a:gd name="T43" fmla="*/ 81 h 104"/>
                <a:gd name="T44" fmla="*/ 106 w 270"/>
                <a:gd name="T45" fmla="*/ 81 h 104"/>
                <a:gd name="T46" fmla="*/ 109 w 270"/>
                <a:gd name="T47" fmla="*/ 79 h 104"/>
                <a:gd name="T48" fmla="*/ 115 w 270"/>
                <a:gd name="T49" fmla="*/ 79 h 104"/>
                <a:gd name="T50" fmla="*/ 119 w 270"/>
                <a:gd name="T51" fmla="*/ 79 h 104"/>
                <a:gd name="T52" fmla="*/ 124 w 270"/>
                <a:gd name="T53" fmla="*/ 79 h 104"/>
                <a:gd name="T54" fmla="*/ 130 w 270"/>
                <a:gd name="T55" fmla="*/ 77 h 104"/>
                <a:gd name="T56" fmla="*/ 134 w 270"/>
                <a:gd name="T57" fmla="*/ 75 h 104"/>
                <a:gd name="T58" fmla="*/ 140 w 270"/>
                <a:gd name="T59" fmla="*/ 75 h 104"/>
                <a:gd name="T60" fmla="*/ 143 w 270"/>
                <a:gd name="T61" fmla="*/ 75 h 104"/>
                <a:gd name="T62" fmla="*/ 147 w 270"/>
                <a:gd name="T63" fmla="*/ 74 h 104"/>
                <a:gd name="T64" fmla="*/ 153 w 270"/>
                <a:gd name="T65" fmla="*/ 74 h 104"/>
                <a:gd name="T66" fmla="*/ 158 w 270"/>
                <a:gd name="T67" fmla="*/ 74 h 104"/>
                <a:gd name="T68" fmla="*/ 162 w 270"/>
                <a:gd name="T69" fmla="*/ 74 h 104"/>
                <a:gd name="T70" fmla="*/ 166 w 270"/>
                <a:gd name="T71" fmla="*/ 72 h 104"/>
                <a:gd name="T72" fmla="*/ 172 w 270"/>
                <a:gd name="T73" fmla="*/ 72 h 104"/>
                <a:gd name="T74" fmla="*/ 175 w 270"/>
                <a:gd name="T75" fmla="*/ 70 h 104"/>
                <a:gd name="T76" fmla="*/ 179 w 270"/>
                <a:gd name="T77" fmla="*/ 70 h 104"/>
                <a:gd name="T78" fmla="*/ 185 w 270"/>
                <a:gd name="T79" fmla="*/ 70 h 104"/>
                <a:gd name="T80" fmla="*/ 189 w 270"/>
                <a:gd name="T81" fmla="*/ 70 h 104"/>
                <a:gd name="T82" fmla="*/ 192 w 270"/>
                <a:gd name="T83" fmla="*/ 68 h 104"/>
                <a:gd name="T84" fmla="*/ 196 w 270"/>
                <a:gd name="T85" fmla="*/ 68 h 104"/>
                <a:gd name="T86" fmla="*/ 204 w 270"/>
                <a:gd name="T87" fmla="*/ 68 h 104"/>
                <a:gd name="T88" fmla="*/ 209 w 270"/>
                <a:gd name="T89" fmla="*/ 66 h 104"/>
                <a:gd name="T90" fmla="*/ 217 w 270"/>
                <a:gd name="T91" fmla="*/ 66 h 104"/>
                <a:gd name="T92" fmla="*/ 223 w 270"/>
                <a:gd name="T93" fmla="*/ 66 h 104"/>
                <a:gd name="T94" fmla="*/ 224 w 270"/>
                <a:gd name="T95" fmla="*/ 64 h 104"/>
                <a:gd name="T96" fmla="*/ 230 w 270"/>
                <a:gd name="T97" fmla="*/ 64 h 104"/>
                <a:gd name="T98" fmla="*/ 232 w 270"/>
                <a:gd name="T99" fmla="*/ 64 h 104"/>
                <a:gd name="T100" fmla="*/ 234 w 270"/>
                <a:gd name="T101" fmla="*/ 64 h 104"/>
                <a:gd name="T102" fmla="*/ 241 w 270"/>
                <a:gd name="T103" fmla="*/ 15 h 104"/>
                <a:gd name="T104" fmla="*/ 166 w 270"/>
                <a:gd name="T105" fmla="*/ 17 h 104"/>
                <a:gd name="T106" fmla="*/ 196 w 270"/>
                <a:gd name="T107" fmla="*/ 8 h 104"/>
                <a:gd name="T108" fmla="*/ 196 w 270"/>
                <a:gd name="T109"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0" h="104">
                  <a:moveTo>
                    <a:pt x="196" y="8"/>
                  </a:moveTo>
                  <a:lnTo>
                    <a:pt x="268" y="0"/>
                  </a:lnTo>
                  <a:lnTo>
                    <a:pt x="270" y="77"/>
                  </a:lnTo>
                  <a:lnTo>
                    <a:pt x="0" y="104"/>
                  </a:lnTo>
                  <a:lnTo>
                    <a:pt x="24" y="92"/>
                  </a:lnTo>
                  <a:lnTo>
                    <a:pt x="24" y="91"/>
                  </a:lnTo>
                  <a:lnTo>
                    <a:pt x="32" y="91"/>
                  </a:lnTo>
                  <a:lnTo>
                    <a:pt x="36" y="89"/>
                  </a:lnTo>
                  <a:lnTo>
                    <a:pt x="41" y="89"/>
                  </a:lnTo>
                  <a:lnTo>
                    <a:pt x="47" y="87"/>
                  </a:lnTo>
                  <a:lnTo>
                    <a:pt x="55" y="87"/>
                  </a:lnTo>
                  <a:lnTo>
                    <a:pt x="58" y="87"/>
                  </a:lnTo>
                  <a:lnTo>
                    <a:pt x="60" y="85"/>
                  </a:lnTo>
                  <a:lnTo>
                    <a:pt x="66" y="85"/>
                  </a:lnTo>
                  <a:lnTo>
                    <a:pt x="70" y="85"/>
                  </a:lnTo>
                  <a:lnTo>
                    <a:pt x="73" y="85"/>
                  </a:lnTo>
                  <a:lnTo>
                    <a:pt x="77" y="83"/>
                  </a:lnTo>
                  <a:lnTo>
                    <a:pt x="83" y="83"/>
                  </a:lnTo>
                  <a:lnTo>
                    <a:pt x="87" y="83"/>
                  </a:lnTo>
                  <a:lnTo>
                    <a:pt x="92" y="81"/>
                  </a:lnTo>
                  <a:lnTo>
                    <a:pt x="96" y="81"/>
                  </a:lnTo>
                  <a:lnTo>
                    <a:pt x="100" y="81"/>
                  </a:lnTo>
                  <a:lnTo>
                    <a:pt x="106" y="81"/>
                  </a:lnTo>
                  <a:lnTo>
                    <a:pt x="109" y="79"/>
                  </a:lnTo>
                  <a:lnTo>
                    <a:pt x="115" y="79"/>
                  </a:lnTo>
                  <a:lnTo>
                    <a:pt x="119" y="79"/>
                  </a:lnTo>
                  <a:lnTo>
                    <a:pt x="124" y="79"/>
                  </a:lnTo>
                  <a:lnTo>
                    <a:pt x="130" y="77"/>
                  </a:lnTo>
                  <a:lnTo>
                    <a:pt x="134" y="75"/>
                  </a:lnTo>
                  <a:lnTo>
                    <a:pt x="140" y="75"/>
                  </a:lnTo>
                  <a:lnTo>
                    <a:pt x="143" y="75"/>
                  </a:lnTo>
                  <a:lnTo>
                    <a:pt x="147" y="74"/>
                  </a:lnTo>
                  <a:lnTo>
                    <a:pt x="153" y="74"/>
                  </a:lnTo>
                  <a:lnTo>
                    <a:pt x="158" y="74"/>
                  </a:lnTo>
                  <a:lnTo>
                    <a:pt x="162" y="74"/>
                  </a:lnTo>
                  <a:lnTo>
                    <a:pt x="166" y="72"/>
                  </a:lnTo>
                  <a:lnTo>
                    <a:pt x="172" y="72"/>
                  </a:lnTo>
                  <a:lnTo>
                    <a:pt x="175" y="70"/>
                  </a:lnTo>
                  <a:lnTo>
                    <a:pt x="179" y="70"/>
                  </a:lnTo>
                  <a:lnTo>
                    <a:pt x="185" y="70"/>
                  </a:lnTo>
                  <a:lnTo>
                    <a:pt x="189" y="70"/>
                  </a:lnTo>
                  <a:lnTo>
                    <a:pt x="192" y="68"/>
                  </a:lnTo>
                  <a:lnTo>
                    <a:pt x="196" y="68"/>
                  </a:lnTo>
                  <a:lnTo>
                    <a:pt x="204" y="68"/>
                  </a:lnTo>
                  <a:lnTo>
                    <a:pt x="209" y="66"/>
                  </a:lnTo>
                  <a:lnTo>
                    <a:pt x="217" y="66"/>
                  </a:lnTo>
                  <a:lnTo>
                    <a:pt x="223" y="66"/>
                  </a:lnTo>
                  <a:lnTo>
                    <a:pt x="224" y="64"/>
                  </a:lnTo>
                  <a:lnTo>
                    <a:pt x="230" y="64"/>
                  </a:lnTo>
                  <a:lnTo>
                    <a:pt x="232" y="64"/>
                  </a:lnTo>
                  <a:lnTo>
                    <a:pt x="234" y="64"/>
                  </a:lnTo>
                  <a:lnTo>
                    <a:pt x="241" y="15"/>
                  </a:lnTo>
                  <a:lnTo>
                    <a:pt x="166" y="17"/>
                  </a:lnTo>
                  <a:lnTo>
                    <a:pt x="196" y="8"/>
                  </a:lnTo>
                  <a:lnTo>
                    <a:pt x="196" y="8"/>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89"/>
            <p:cNvSpPr>
              <a:spLocks/>
            </p:cNvSpPr>
            <p:nvPr/>
          </p:nvSpPr>
          <p:spPr bwMode="auto">
            <a:xfrm>
              <a:off x="4447" y="3355"/>
              <a:ext cx="416" cy="197"/>
            </a:xfrm>
            <a:custGeom>
              <a:avLst/>
              <a:gdLst>
                <a:gd name="T0" fmla="*/ 228 w 832"/>
                <a:gd name="T1" fmla="*/ 68 h 394"/>
                <a:gd name="T2" fmla="*/ 251 w 832"/>
                <a:gd name="T3" fmla="*/ 58 h 394"/>
                <a:gd name="T4" fmla="*/ 277 w 832"/>
                <a:gd name="T5" fmla="*/ 51 h 394"/>
                <a:gd name="T6" fmla="*/ 307 w 832"/>
                <a:gd name="T7" fmla="*/ 41 h 394"/>
                <a:gd name="T8" fmla="*/ 343 w 832"/>
                <a:gd name="T9" fmla="*/ 32 h 394"/>
                <a:gd name="T10" fmla="*/ 385 w 832"/>
                <a:gd name="T11" fmla="*/ 22 h 394"/>
                <a:gd name="T12" fmla="*/ 430 w 832"/>
                <a:gd name="T13" fmla="*/ 15 h 394"/>
                <a:gd name="T14" fmla="*/ 477 w 832"/>
                <a:gd name="T15" fmla="*/ 5 h 394"/>
                <a:gd name="T16" fmla="*/ 526 w 832"/>
                <a:gd name="T17" fmla="*/ 2 h 394"/>
                <a:gd name="T18" fmla="*/ 579 w 832"/>
                <a:gd name="T19" fmla="*/ 0 h 394"/>
                <a:gd name="T20" fmla="*/ 634 w 832"/>
                <a:gd name="T21" fmla="*/ 2 h 394"/>
                <a:gd name="T22" fmla="*/ 687 w 832"/>
                <a:gd name="T23" fmla="*/ 5 h 394"/>
                <a:gd name="T24" fmla="*/ 732 w 832"/>
                <a:gd name="T25" fmla="*/ 15 h 394"/>
                <a:gd name="T26" fmla="*/ 768 w 832"/>
                <a:gd name="T27" fmla="*/ 26 h 394"/>
                <a:gd name="T28" fmla="*/ 796 w 832"/>
                <a:gd name="T29" fmla="*/ 43 h 394"/>
                <a:gd name="T30" fmla="*/ 817 w 832"/>
                <a:gd name="T31" fmla="*/ 62 h 394"/>
                <a:gd name="T32" fmla="*/ 830 w 832"/>
                <a:gd name="T33" fmla="*/ 92 h 394"/>
                <a:gd name="T34" fmla="*/ 832 w 832"/>
                <a:gd name="T35" fmla="*/ 120 h 394"/>
                <a:gd name="T36" fmla="*/ 824 w 832"/>
                <a:gd name="T37" fmla="*/ 152 h 394"/>
                <a:gd name="T38" fmla="*/ 813 w 832"/>
                <a:gd name="T39" fmla="*/ 175 h 394"/>
                <a:gd name="T40" fmla="*/ 481 w 832"/>
                <a:gd name="T41" fmla="*/ 196 h 394"/>
                <a:gd name="T42" fmla="*/ 505 w 832"/>
                <a:gd name="T43" fmla="*/ 175 h 394"/>
                <a:gd name="T44" fmla="*/ 522 w 832"/>
                <a:gd name="T45" fmla="*/ 156 h 394"/>
                <a:gd name="T46" fmla="*/ 524 w 832"/>
                <a:gd name="T47" fmla="*/ 136 h 394"/>
                <a:gd name="T48" fmla="*/ 503 w 832"/>
                <a:gd name="T49" fmla="*/ 120 h 394"/>
                <a:gd name="T50" fmla="*/ 481 w 832"/>
                <a:gd name="T51" fmla="*/ 115 h 394"/>
                <a:gd name="T52" fmla="*/ 447 w 832"/>
                <a:gd name="T53" fmla="*/ 113 h 394"/>
                <a:gd name="T54" fmla="*/ 420 w 832"/>
                <a:gd name="T55" fmla="*/ 115 h 394"/>
                <a:gd name="T56" fmla="*/ 396 w 832"/>
                <a:gd name="T57" fmla="*/ 120 h 394"/>
                <a:gd name="T58" fmla="*/ 362 w 832"/>
                <a:gd name="T59" fmla="*/ 130 h 394"/>
                <a:gd name="T60" fmla="*/ 326 w 832"/>
                <a:gd name="T61" fmla="*/ 145 h 394"/>
                <a:gd name="T62" fmla="*/ 296 w 832"/>
                <a:gd name="T63" fmla="*/ 166 h 394"/>
                <a:gd name="T64" fmla="*/ 275 w 832"/>
                <a:gd name="T65" fmla="*/ 190 h 394"/>
                <a:gd name="T66" fmla="*/ 271 w 832"/>
                <a:gd name="T67" fmla="*/ 217 h 394"/>
                <a:gd name="T68" fmla="*/ 283 w 832"/>
                <a:gd name="T69" fmla="*/ 235 h 394"/>
                <a:gd name="T70" fmla="*/ 302 w 832"/>
                <a:gd name="T71" fmla="*/ 243 h 394"/>
                <a:gd name="T72" fmla="*/ 322 w 832"/>
                <a:gd name="T73" fmla="*/ 245 h 394"/>
                <a:gd name="T74" fmla="*/ 343 w 832"/>
                <a:gd name="T75" fmla="*/ 241 h 394"/>
                <a:gd name="T76" fmla="*/ 364 w 832"/>
                <a:gd name="T77" fmla="*/ 239 h 394"/>
                <a:gd name="T78" fmla="*/ 420 w 832"/>
                <a:gd name="T79" fmla="*/ 369 h 394"/>
                <a:gd name="T80" fmla="*/ 400 w 832"/>
                <a:gd name="T81" fmla="*/ 373 h 394"/>
                <a:gd name="T82" fmla="*/ 369 w 832"/>
                <a:gd name="T83" fmla="*/ 379 h 394"/>
                <a:gd name="T84" fmla="*/ 334 w 832"/>
                <a:gd name="T85" fmla="*/ 384 h 394"/>
                <a:gd name="T86" fmla="*/ 288 w 832"/>
                <a:gd name="T87" fmla="*/ 388 h 394"/>
                <a:gd name="T88" fmla="*/ 243 w 832"/>
                <a:gd name="T89" fmla="*/ 392 h 394"/>
                <a:gd name="T90" fmla="*/ 194 w 832"/>
                <a:gd name="T91" fmla="*/ 394 h 394"/>
                <a:gd name="T92" fmla="*/ 147 w 832"/>
                <a:gd name="T93" fmla="*/ 390 h 394"/>
                <a:gd name="T94" fmla="*/ 103 w 832"/>
                <a:gd name="T95" fmla="*/ 382 h 394"/>
                <a:gd name="T96" fmla="*/ 64 w 832"/>
                <a:gd name="T97" fmla="*/ 367 h 394"/>
                <a:gd name="T98" fmla="*/ 32 w 832"/>
                <a:gd name="T99" fmla="*/ 349 h 394"/>
                <a:gd name="T100" fmla="*/ 11 w 832"/>
                <a:gd name="T101" fmla="*/ 320 h 394"/>
                <a:gd name="T102" fmla="*/ 1 w 832"/>
                <a:gd name="T103" fmla="*/ 292 h 394"/>
                <a:gd name="T104" fmla="*/ 1 w 832"/>
                <a:gd name="T105" fmla="*/ 273 h 394"/>
                <a:gd name="T106" fmla="*/ 7 w 832"/>
                <a:gd name="T107" fmla="*/ 245 h 394"/>
                <a:gd name="T108" fmla="*/ 20 w 832"/>
                <a:gd name="T109" fmla="*/ 215 h 394"/>
                <a:gd name="T110" fmla="*/ 35 w 832"/>
                <a:gd name="T111" fmla="*/ 194 h 394"/>
                <a:gd name="T112" fmla="*/ 54 w 832"/>
                <a:gd name="T113" fmla="*/ 171 h 394"/>
                <a:gd name="T114" fmla="*/ 79 w 832"/>
                <a:gd name="T115" fmla="*/ 149 h 394"/>
                <a:gd name="T116" fmla="*/ 113 w 832"/>
                <a:gd name="T117" fmla="*/ 124 h 394"/>
                <a:gd name="T118" fmla="*/ 152 w 832"/>
                <a:gd name="T119" fmla="*/ 102 h 394"/>
                <a:gd name="T120" fmla="*/ 201 w 832"/>
                <a:gd name="T121" fmla="*/ 79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2" h="394">
                  <a:moveTo>
                    <a:pt x="218" y="71"/>
                  </a:moveTo>
                  <a:lnTo>
                    <a:pt x="218" y="71"/>
                  </a:lnTo>
                  <a:lnTo>
                    <a:pt x="220" y="70"/>
                  </a:lnTo>
                  <a:lnTo>
                    <a:pt x="222" y="68"/>
                  </a:lnTo>
                  <a:lnTo>
                    <a:pt x="228" y="68"/>
                  </a:lnTo>
                  <a:lnTo>
                    <a:pt x="232" y="64"/>
                  </a:lnTo>
                  <a:lnTo>
                    <a:pt x="239" y="62"/>
                  </a:lnTo>
                  <a:lnTo>
                    <a:pt x="243" y="60"/>
                  </a:lnTo>
                  <a:lnTo>
                    <a:pt x="247" y="58"/>
                  </a:lnTo>
                  <a:lnTo>
                    <a:pt x="251" y="58"/>
                  </a:lnTo>
                  <a:lnTo>
                    <a:pt x="256" y="56"/>
                  </a:lnTo>
                  <a:lnTo>
                    <a:pt x="260" y="54"/>
                  </a:lnTo>
                  <a:lnTo>
                    <a:pt x="266" y="54"/>
                  </a:lnTo>
                  <a:lnTo>
                    <a:pt x="269" y="51"/>
                  </a:lnTo>
                  <a:lnTo>
                    <a:pt x="277" y="51"/>
                  </a:lnTo>
                  <a:lnTo>
                    <a:pt x="283" y="49"/>
                  </a:lnTo>
                  <a:lnTo>
                    <a:pt x="288" y="47"/>
                  </a:lnTo>
                  <a:lnTo>
                    <a:pt x="294" y="45"/>
                  </a:lnTo>
                  <a:lnTo>
                    <a:pt x="302" y="43"/>
                  </a:lnTo>
                  <a:lnTo>
                    <a:pt x="307" y="41"/>
                  </a:lnTo>
                  <a:lnTo>
                    <a:pt x="315" y="39"/>
                  </a:lnTo>
                  <a:lnTo>
                    <a:pt x="320" y="37"/>
                  </a:lnTo>
                  <a:lnTo>
                    <a:pt x="328" y="36"/>
                  </a:lnTo>
                  <a:lnTo>
                    <a:pt x="335" y="34"/>
                  </a:lnTo>
                  <a:lnTo>
                    <a:pt x="343" y="32"/>
                  </a:lnTo>
                  <a:lnTo>
                    <a:pt x="352" y="30"/>
                  </a:lnTo>
                  <a:lnTo>
                    <a:pt x="360" y="28"/>
                  </a:lnTo>
                  <a:lnTo>
                    <a:pt x="368" y="26"/>
                  </a:lnTo>
                  <a:lnTo>
                    <a:pt x="375" y="24"/>
                  </a:lnTo>
                  <a:lnTo>
                    <a:pt x="385" y="22"/>
                  </a:lnTo>
                  <a:lnTo>
                    <a:pt x="394" y="21"/>
                  </a:lnTo>
                  <a:lnTo>
                    <a:pt x="402" y="19"/>
                  </a:lnTo>
                  <a:lnTo>
                    <a:pt x="411" y="17"/>
                  </a:lnTo>
                  <a:lnTo>
                    <a:pt x="420" y="15"/>
                  </a:lnTo>
                  <a:lnTo>
                    <a:pt x="430" y="15"/>
                  </a:lnTo>
                  <a:lnTo>
                    <a:pt x="437" y="11"/>
                  </a:lnTo>
                  <a:lnTo>
                    <a:pt x="449" y="11"/>
                  </a:lnTo>
                  <a:lnTo>
                    <a:pt x="456" y="9"/>
                  </a:lnTo>
                  <a:lnTo>
                    <a:pt x="468" y="7"/>
                  </a:lnTo>
                  <a:lnTo>
                    <a:pt x="477" y="5"/>
                  </a:lnTo>
                  <a:lnTo>
                    <a:pt x="486" y="5"/>
                  </a:lnTo>
                  <a:lnTo>
                    <a:pt x="496" y="4"/>
                  </a:lnTo>
                  <a:lnTo>
                    <a:pt x="507" y="4"/>
                  </a:lnTo>
                  <a:lnTo>
                    <a:pt x="517" y="4"/>
                  </a:lnTo>
                  <a:lnTo>
                    <a:pt x="526" y="2"/>
                  </a:lnTo>
                  <a:lnTo>
                    <a:pt x="537" y="2"/>
                  </a:lnTo>
                  <a:lnTo>
                    <a:pt x="547" y="2"/>
                  </a:lnTo>
                  <a:lnTo>
                    <a:pt x="558" y="0"/>
                  </a:lnTo>
                  <a:lnTo>
                    <a:pt x="570" y="0"/>
                  </a:lnTo>
                  <a:lnTo>
                    <a:pt x="579" y="0"/>
                  </a:lnTo>
                  <a:lnTo>
                    <a:pt x="590" y="0"/>
                  </a:lnTo>
                  <a:lnTo>
                    <a:pt x="600" y="0"/>
                  </a:lnTo>
                  <a:lnTo>
                    <a:pt x="611" y="0"/>
                  </a:lnTo>
                  <a:lnTo>
                    <a:pt x="622" y="0"/>
                  </a:lnTo>
                  <a:lnTo>
                    <a:pt x="634" y="2"/>
                  </a:lnTo>
                  <a:lnTo>
                    <a:pt x="643" y="2"/>
                  </a:lnTo>
                  <a:lnTo>
                    <a:pt x="654" y="2"/>
                  </a:lnTo>
                  <a:lnTo>
                    <a:pt x="666" y="4"/>
                  </a:lnTo>
                  <a:lnTo>
                    <a:pt x="677" y="5"/>
                  </a:lnTo>
                  <a:lnTo>
                    <a:pt x="687" y="5"/>
                  </a:lnTo>
                  <a:lnTo>
                    <a:pt x="698" y="7"/>
                  </a:lnTo>
                  <a:lnTo>
                    <a:pt x="705" y="9"/>
                  </a:lnTo>
                  <a:lnTo>
                    <a:pt x="715" y="11"/>
                  </a:lnTo>
                  <a:lnTo>
                    <a:pt x="724" y="11"/>
                  </a:lnTo>
                  <a:lnTo>
                    <a:pt x="732" y="15"/>
                  </a:lnTo>
                  <a:lnTo>
                    <a:pt x="739" y="17"/>
                  </a:lnTo>
                  <a:lnTo>
                    <a:pt x="749" y="19"/>
                  </a:lnTo>
                  <a:lnTo>
                    <a:pt x="754" y="21"/>
                  </a:lnTo>
                  <a:lnTo>
                    <a:pt x="762" y="22"/>
                  </a:lnTo>
                  <a:lnTo>
                    <a:pt x="768" y="26"/>
                  </a:lnTo>
                  <a:lnTo>
                    <a:pt x="775" y="30"/>
                  </a:lnTo>
                  <a:lnTo>
                    <a:pt x="779" y="32"/>
                  </a:lnTo>
                  <a:lnTo>
                    <a:pt x="785" y="36"/>
                  </a:lnTo>
                  <a:lnTo>
                    <a:pt x="790" y="37"/>
                  </a:lnTo>
                  <a:lnTo>
                    <a:pt x="796" y="43"/>
                  </a:lnTo>
                  <a:lnTo>
                    <a:pt x="800" y="45"/>
                  </a:lnTo>
                  <a:lnTo>
                    <a:pt x="804" y="49"/>
                  </a:lnTo>
                  <a:lnTo>
                    <a:pt x="807" y="51"/>
                  </a:lnTo>
                  <a:lnTo>
                    <a:pt x="811" y="54"/>
                  </a:lnTo>
                  <a:lnTo>
                    <a:pt x="817" y="62"/>
                  </a:lnTo>
                  <a:lnTo>
                    <a:pt x="821" y="70"/>
                  </a:lnTo>
                  <a:lnTo>
                    <a:pt x="824" y="77"/>
                  </a:lnTo>
                  <a:lnTo>
                    <a:pt x="828" y="85"/>
                  </a:lnTo>
                  <a:lnTo>
                    <a:pt x="828" y="88"/>
                  </a:lnTo>
                  <a:lnTo>
                    <a:pt x="830" y="92"/>
                  </a:lnTo>
                  <a:lnTo>
                    <a:pt x="830" y="96"/>
                  </a:lnTo>
                  <a:lnTo>
                    <a:pt x="832" y="100"/>
                  </a:lnTo>
                  <a:lnTo>
                    <a:pt x="832" y="107"/>
                  </a:lnTo>
                  <a:lnTo>
                    <a:pt x="832" y="115"/>
                  </a:lnTo>
                  <a:lnTo>
                    <a:pt x="832" y="120"/>
                  </a:lnTo>
                  <a:lnTo>
                    <a:pt x="830" y="128"/>
                  </a:lnTo>
                  <a:lnTo>
                    <a:pt x="828" y="134"/>
                  </a:lnTo>
                  <a:lnTo>
                    <a:pt x="828" y="141"/>
                  </a:lnTo>
                  <a:lnTo>
                    <a:pt x="826" y="147"/>
                  </a:lnTo>
                  <a:lnTo>
                    <a:pt x="824" y="152"/>
                  </a:lnTo>
                  <a:lnTo>
                    <a:pt x="822" y="156"/>
                  </a:lnTo>
                  <a:lnTo>
                    <a:pt x="821" y="162"/>
                  </a:lnTo>
                  <a:lnTo>
                    <a:pt x="819" y="166"/>
                  </a:lnTo>
                  <a:lnTo>
                    <a:pt x="817" y="169"/>
                  </a:lnTo>
                  <a:lnTo>
                    <a:pt x="813" y="175"/>
                  </a:lnTo>
                  <a:lnTo>
                    <a:pt x="813" y="177"/>
                  </a:lnTo>
                  <a:lnTo>
                    <a:pt x="751" y="196"/>
                  </a:lnTo>
                  <a:lnTo>
                    <a:pt x="477" y="200"/>
                  </a:lnTo>
                  <a:lnTo>
                    <a:pt x="479" y="198"/>
                  </a:lnTo>
                  <a:lnTo>
                    <a:pt x="481" y="196"/>
                  </a:lnTo>
                  <a:lnTo>
                    <a:pt x="486" y="190"/>
                  </a:lnTo>
                  <a:lnTo>
                    <a:pt x="496" y="185"/>
                  </a:lnTo>
                  <a:lnTo>
                    <a:pt x="498" y="181"/>
                  </a:lnTo>
                  <a:lnTo>
                    <a:pt x="503" y="179"/>
                  </a:lnTo>
                  <a:lnTo>
                    <a:pt x="505" y="175"/>
                  </a:lnTo>
                  <a:lnTo>
                    <a:pt x="511" y="171"/>
                  </a:lnTo>
                  <a:lnTo>
                    <a:pt x="513" y="168"/>
                  </a:lnTo>
                  <a:lnTo>
                    <a:pt x="517" y="164"/>
                  </a:lnTo>
                  <a:lnTo>
                    <a:pt x="520" y="160"/>
                  </a:lnTo>
                  <a:lnTo>
                    <a:pt x="522" y="156"/>
                  </a:lnTo>
                  <a:lnTo>
                    <a:pt x="524" y="151"/>
                  </a:lnTo>
                  <a:lnTo>
                    <a:pt x="526" y="147"/>
                  </a:lnTo>
                  <a:lnTo>
                    <a:pt x="526" y="143"/>
                  </a:lnTo>
                  <a:lnTo>
                    <a:pt x="526" y="139"/>
                  </a:lnTo>
                  <a:lnTo>
                    <a:pt x="524" y="136"/>
                  </a:lnTo>
                  <a:lnTo>
                    <a:pt x="522" y="132"/>
                  </a:lnTo>
                  <a:lnTo>
                    <a:pt x="520" y="128"/>
                  </a:lnTo>
                  <a:lnTo>
                    <a:pt x="517" y="126"/>
                  </a:lnTo>
                  <a:lnTo>
                    <a:pt x="509" y="122"/>
                  </a:lnTo>
                  <a:lnTo>
                    <a:pt x="503" y="120"/>
                  </a:lnTo>
                  <a:lnTo>
                    <a:pt x="500" y="119"/>
                  </a:lnTo>
                  <a:lnTo>
                    <a:pt x="496" y="117"/>
                  </a:lnTo>
                  <a:lnTo>
                    <a:pt x="490" y="117"/>
                  </a:lnTo>
                  <a:lnTo>
                    <a:pt x="486" y="117"/>
                  </a:lnTo>
                  <a:lnTo>
                    <a:pt x="481" y="115"/>
                  </a:lnTo>
                  <a:lnTo>
                    <a:pt x="475" y="115"/>
                  </a:lnTo>
                  <a:lnTo>
                    <a:pt x="468" y="113"/>
                  </a:lnTo>
                  <a:lnTo>
                    <a:pt x="462" y="113"/>
                  </a:lnTo>
                  <a:lnTo>
                    <a:pt x="454" y="113"/>
                  </a:lnTo>
                  <a:lnTo>
                    <a:pt x="447" y="113"/>
                  </a:lnTo>
                  <a:lnTo>
                    <a:pt x="439" y="113"/>
                  </a:lnTo>
                  <a:lnTo>
                    <a:pt x="432" y="113"/>
                  </a:lnTo>
                  <a:lnTo>
                    <a:pt x="430" y="113"/>
                  </a:lnTo>
                  <a:lnTo>
                    <a:pt x="424" y="115"/>
                  </a:lnTo>
                  <a:lnTo>
                    <a:pt x="420" y="115"/>
                  </a:lnTo>
                  <a:lnTo>
                    <a:pt x="417" y="115"/>
                  </a:lnTo>
                  <a:lnTo>
                    <a:pt x="413" y="117"/>
                  </a:lnTo>
                  <a:lnTo>
                    <a:pt x="407" y="117"/>
                  </a:lnTo>
                  <a:lnTo>
                    <a:pt x="402" y="119"/>
                  </a:lnTo>
                  <a:lnTo>
                    <a:pt x="396" y="120"/>
                  </a:lnTo>
                  <a:lnTo>
                    <a:pt x="390" y="122"/>
                  </a:lnTo>
                  <a:lnTo>
                    <a:pt x="383" y="124"/>
                  </a:lnTo>
                  <a:lnTo>
                    <a:pt x="375" y="126"/>
                  </a:lnTo>
                  <a:lnTo>
                    <a:pt x="369" y="128"/>
                  </a:lnTo>
                  <a:lnTo>
                    <a:pt x="362" y="130"/>
                  </a:lnTo>
                  <a:lnTo>
                    <a:pt x="356" y="134"/>
                  </a:lnTo>
                  <a:lnTo>
                    <a:pt x="349" y="136"/>
                  </a:lnTo>
                  <a:lnTo>
                    <a:pt x="341" y="137"/>
                  </a:lnTo>
                  <a:lnTo>
                    <a:pt x="334" y="141"/>
                  </a:lnTo>
                  <a:lnTo>
                    <a:pt x="326" y="145"/>
                  </a:lnTo>
                  <a:lnTo>
                    <a:pt x="319" y="149"/>
                  </a:lnTo>
                  <a:lnTo>
                    <a:pt x="313" y="152"/>
                  </a:lnTo>
                  <a:lnTo>
                    <a:pt x="305" y="156"/>
                  </a:lnTo>
                  <a:lnTo>
                    <a:pt x="302" y="160"/>
                  </a:lnTo>
                  <a:lnTo>
                    <a:pt x="296" y="166"/>
                  </a:lnTo>
                  <a:lnTo>
                    <a:pt x="290" y="169"/>
                  </a:lnTo>
                  <a:lnTo>
                    <a:pt x="285" y="173"/>
                  </a:lnTo>
                  <a:lnTo>
                    <a:pt x="281" y="179"/>
                  </a:lnTo>
                  <a:lnTo>
                    <a:pt x="277" y="185"/>
                  </a:lnTo>
                  <a:lnTo>
                    <a:pt x="275" y="190"/>
                  </a:lnTo>
                  <a:lnTo>
                    <a:pt x="273" y="196"/>
                  </a:lnTo>
                  <a:lnTo>
                    <a:pt x="273" y="202"/>
                  </a:lnTo>
                  <a:lnTo>
                    <a:pt x="271" y="207"/>
                  </a:lnTo>
                  <a:lnTo>
                    <a:pt x="271" y="213"/>
                  </a:lnTo>
                  <a:lnTo>
                    <a:pt x="271" y="217"/>
                  </a:lnTo>
                  <a:lnTo>
                    <a:pt x="273" y="222"/>
                  </a:lnTo>
                  <a:lnTo>
                    <a:pt x="275" y="226"/>
                  </a:lnTo>
                  <a:lnTo>
                    <a:pt x="277" y="230"/>
                  </a:lnTo>
                  <a:lnTo>
                    <a:pt x="279" y="232"/>
                  </a:lnTo>
                  <a:lnTo>
                    <a:pt x="283" y="235"/>
                  </a:lnTo>
                  <a:lnTo>
                    <a:pt x="285" y="237"/>
                  </a:lnTo>
                  <a:lnTo>
                    <a:pt x="288" y="239"/>
                  </a:lnTo>
                  <a:lnTo>
                    <a:pt x="292" y="241"/>
                  </a:lnTo>
                  <a:lnTo>
                    <a:pt x="298" y="243"/>
                  </a:lnTo>
                  <a:lnTo>
                    <a:pt x="302" y="243"/>
                  </a:lnTo>
                  <a:lnTo>
                    <a:pt x="305" y="243"/>
                  </a:lnTo>
                  <a:lnTo>
                    <a:pt x="309" y="245"/>
                  </a:lnTo>
                  <a:lnTo>
                    <a:pt x="315" y="245"/>
                  </a:lnTo>
                  <a:lnTo>
                    <a:pt x="319" y="245"/>
                  </a:lnTo>
                  <a:lnTo>
                    <a:pt x="322" y="245"/>
                  </a:lnTo>
                  <a:lnTo>
                    <a:pt x="328" y="243"/>
                  </a:lnTo>
                  <a:lnTo>
                    <a:pt x="332" y="243"/>
                  </a:lnTo>
                  <a:lnTo>
                    <a:pt x="335" y="243"/>
                  </a:lnTo>
                  <a:lnTo>
                    <a:pt x="339" y="243"/>
                  </a:lnTo>
                  <a:lnTo>
                    <a:pt x="343" y="241"/>
                  </a:lnTo>
                  <a:lnTo>
                    <a:pt x="349" y="241"/>
                  </a:lnTo>
                  <a:lnTo>
                    <a:pt x="354" y="239"/>
                  </a:lnTo>
                  <a:lnTo>
                    <a:pt x="358" y="239"/>
                  </a:lnTo>
                  <a:lnTo>
                    <a:pt x="362" y="239"/>
                  </a:lnTo>
                  <a:lnTo>
                    <a:pt x="364" y="239"/>
                  </a:lnTo>
                  <a:lnTo>
                    <a:pt x="360" y="286"/>
                  </a:lnTo>
                  <a:lnTo>
                    <a:pt x="428" y="367"/>
                  </a:lnTo>
                  <a:lnTo>
                    <a:pt x="426" y="367"/>
                  </a:lnTo>
                  <a:lnTo>
                    <a:pt x="422" y="369"/>
                  </a:lnTo>
                  <a:lnTo>
                    <a:pt x="420" y="369"/>
                  </a:lnTo>
                  <a:lnTo>
                    <a:pt x="417" y="369"/>
                  </a:lnTo>
                  <a:lnTo>
                    <a:pt x="413" y="371"/>
                  </a:lnTo>
                  <a:lnTo>
                    <a:pt x="409" y="371"/>
                  </a:lnTo>
                  <a:lnTo>
                    <a:pt x="405" y="371"/>
                  </a:lnTo>
                  <a:lnTo>
                    <a:pt x="400" y="373"/>
                  </a:lnTo>
                  <a:lnTo>
                    <a:pt x="394" y="373"/>
                  </a:lnTo>
                  <a:lnTo>
                    <a:pt x="390" y="375"/>
                  </a:lnTo>
                  <a:lnTo>
                    <a:pt x="383" y="377"/>
                  </a:lnTo>
                  <a:lnTo>
                    <a:pt x="377" y="377"/>
                  </a:lnTo>
                  <a:lnTo>
                    <a:pt x="369" y="379"/>
                  </a:lnTo>
                  <a:lnTo>
                    <a:pt x="364" y="379"/>
                  </a:lnTo>
                  <a:lnTo>
                    <a:pt x="356" y="381"/>
                  </a:lnTo>
                  <a:lnTo>
                    <a:pt x="349" y="382"/>
                  </a:lnTo>
                  <a:lnTo>
                    <a:pt x="341" y="382"/>
                  </a:lnTo>
                  <a:lnTo>
                    <a:pt x="334" y="384"/>
                  </a:lnTo>
                  <a:lnTo>
                    <a:pt x="324" y="384"/>
                  </a:lnTo>
                  <a:lnTo>
                    <a:pt x="315" y="386"/>
                  </a:lnTo>
                  <a:lnTo>
                    <a:pt x="307" y="386"/>
                  </a:lnTo>
                  <a:lnTo>
                    <a:pt x="298" y="388"/>
                  </a:lnTo>
                  <a:lnTo>
                    <a:pt x="288" y="388"/>
                  </a:lnTo>
                  <a:lnTo>
                    <a:pt x="279" y="390"/>
                  </a:lnTo>
                  <a:lnTo>
                    <a:pt x="269" y="390"/>
                  </a:lnTo>
                  <a:lnTo>
                    <a:pt x="262" y="392"/>
                  </a:lnTo>
                  <a:lnTo>
                    <a:pt x="251" y="392"/>
                  </a:lnTo>
                  <a:lnTo>
                    <a:pt x="243" y="392"/>
                  </a:lnTo>
                  <a:lnTo>
                    <a:pt x="234" y="394"/>
                  </a:lnTo>
                  <a:lnTo>
                    <a:pt x="224" y="394"/>
                  </a:lnTo>
                  <a:lnTo>
                    <a:pt x="213" y="394"/>
                  </a:lnTo>
                  <a:lnTo>
                    <a:pt x="203" y="394"/>
                  </a:lnTo>
                  <a:lnTo>
                    <a:pt x="194" y="394"/>
                  </a:lnTo>
                  <a:lnTo>
                    <a:pt x="185" y="394"/>
                  </a:lnTo>
                  <a:lnTo>
                    <a:pt x="175" y="392"/>
                  </a:lnTo>
                  <a:lnTo>
                    <a:pt x="166" y="392"/>
                  </a:lnTo>
                  <a:lnTo>
                    <a:pt x="156" y="390"/>
                  </a:lnTo>
                  <a:lnTo>
                    <a:pt x="147" y="390"/>
                  </a:lnTo>
                  <a:lnTo>
                    <a:pt x="137" y="388"/>
                  </a:lnTo>
                  <a:lnTo>
                    <a:pt x="128" y="388"/>
                  </a:lnTo>
                  <a:lnTo>
                    <a:pt x="120" y="384"/>
                  </a:lnTo>
                  <a:lnTo>
                    <a:pt x="111" y="384"/>
                  </a:lnTo>
                  <a:lnTo>
                    <a:pt x="103" y="382"/>
                  </a:lnTo>
                  <a:lnTo>
                    <a:pt x="94" y="379"/>
                  </a:lnTo>
                  <a:lnTo>
                    <a:pt x="86" y="377"/>
                  </a:lnTo>
                  <a:lnTo>
                    <a:pt x="79" y="375"/>
                  </a:lnTo>
                  <a:lnTo>
                    <a:pt x="71" y="371"/>
                  </a:lnTo>
                  <a:lnTo>
                    <a:pt x="64" y="367"/>
                  </a:lnTo>
                  <a:lnTo>
                    <a:pt x="56" y="366"/>
                  </a:lnTo>
                  <a:lnTo>
                    <a:pt x="50" y="362"/>
                  </a:lnTo>
                  <a:lnTo>
                    <a:pt x="43" y="358"/>
                  </a:lnTo>
                  <a:lnTo>
                    <a:pt x="37" y="352"/>
                  </a:lnTo>
                  <a:lnTo>
                    <a:pt x="32" y="349"/>
                  </a:lnTo>
                  <a:lnTo>
                    <a:pt x="28" y="345"/>
                  </a:lnTo>
                  <a:lnTo>
                    <a:pt x="22" y="339"/>
                  </a:lnTo>
                  <a:lnTo>
                    <a:pt x="18" y="333"/>
                  </a:lnTo>
                  <a:lnTo>
                    <a:pt x="13" y="326"/>
                  </a:lnTo>
                  <a:lnTo>
                    <a:pt x="11" y="320"/>
                  </a:lnTo>
                  <a:lnTo>
                    <a:pt x="7" y="315"/>
                  </a:lnTo>
                  <a:lnTo>
                    <a:pt x="5" y="307"/>
                  </a:lnTo>
                  <a:lnTo>
                    <a:pt x="3" y="301"/>
                  </a:lnTo>
                  <a:lnTo>
                    <a:pt x="1" y="294"/>
                  </a:lnTo>
                  <a:lnTo>
                    <a:pt x="1" y="292"/>
                  </a:lnTo>
                  <a:lnTo>
                    <a:pt x="1" y="288"/>
                  </a:lnTo>
                  <a:lnTo>
                    <a:pt x="0" y="284"/>
                  </a:lnTo>
                  <a:lnTo>
                    <a:pt x="0" y="283"/>
                  </a:lnTo>
                  <a:lnTo>
                    <a:pt x="0" y="277"/>
                  </a:lnTo>
                  <a:lnTo>
                    <a:pt x="1" y="273"/>
                  </a:lnTo>
                  <a:lnTo>
                    <a:pt x="1" y="267"/>
                  </a:lnTo>
                  <a:lnTo>
                    <a:pt x="1" y="264"/>
                  </a:lnTo>
                  <a:lnTo>
                    <a:pt x="3" y="256"/>
                  </a:lnTo>
                  <a:lnTo>
                    <a:pt x="5" y="251"/>
                  </a:lnTo>
                  <a:lnTo>
                    <a:pt x="7" y="245"/>
                  </a:lnTo>
                  <a:lnTo>
                    <a:pt x="9" y="237"/>
                  </a:lnTo>
                  <a:lnTo>
                    <a:pt x="13" y="230"/>
                  </a:lnTo>
                  <a:lnTo>
                    <a:pt x="17" y="224"/>
                  </a:lnTo>
                  <a:lnTo>
                    <a:pt x="18" y="218"/>
                  </a:lnTo>
                  <a:lnTo>
                    <a:pt x="20" y="215"/>
                  </a:lnTo>
                  <a:lnTo>
                    <a:pt x="22" y="211"/>
                  </a:lnTo>
                  <a:lnTo>
                    <a:pt x="26" y="207"/>
                  </a:lnTo>
                  <a:lnTo>
                    <a:pt x="28" y="202"/>
                  </a:lnTo>
                  <a:lnTo>
                    <a:pt x="32" y="198"/>
                  </a:lnTo>
                  <a:lnTo>
                    <a:pt x="35" y="194"/>
                  </a:lnTo>
                  <a:lnTo>
                    <a:pt x="39" y="190"/>
                  </a:lnTo>
                  <a:lnTo>
                    <a:pt x="41" y="185"/>
                  </a:lnTo>
                  <a:lnTo>
                    <a:pt x="45" y="181"/>
                  </a:lnTo>
                  <a:lnTo>
                    <a:pt x="50" y="175"/>
                  </a:lnTo>
                  <a:lnTo>
                    <a:pt x="54" y="171"/>
                  </a:lnTo>
                  <a:lnTo>
                    <a:pt x="58" y="166"/>
                  </a:lnTo>
                  <a:lnTo>
                    <a:pt x="64" y="162"/>
                  </a:lnTo>
                  <a:lnTo>
                    <a:pt x="67" y="158"/>
                  </a:lnTo>
                  <a:lnTo>
                    <a:pt x="75" y="154"/>
                  </a:lnTo>
                  <a:lnTo>
                    <a:pt x="79" y="149"/>
                  </a:lnTo>
                  <a:lnTo>
                    <a:pt x="86" y="143"/>
                  </a:lnTo>
                  <a:lnTo>
                    <a:pt x="92" y="139"/>
                  </a:lnTo>
                  <a:lnTo>
                    <a:pt x="98" y="134"/>
                  </a:lnTo>
                  <a:lnTo>
                    <a:pt x="105" y="130"/>
                  </a:lnTo>
                  <a:lnTo>
                    <a:pt x="113" y="124"/>
                  </a:lnTo>
                  <a:lnTo>
                    <a:pt x="118" y="120"/>
                  </a:lnTo>
                  <a:lnTo>
                    <a:pt x="128" y="115"/>
                  </a:lnTo>
                  <a:lnTo>
                    <a:pt x="135" y="111"/>
                  </a:lnTo>
                  <a:lnTo>
                    <a:pt x="143" y="105"/>
                  </a:lnTo>
                  <a:lnTo>
                    <a:pt x="152" y="102"/>
                  </a:lnTo>
                  <a:lnTo>
                    <a:pt x="162" y="96"/>
                  </a:lnTo>
                  <a:lnTo>
                    <a:pt x="171" y="92"/>
                  </a:lnTo>
                  <a:lnTo>
                    <a:pt x="181" y="87"/>
                  </a:lnTo>
                  <a:lnTo>
                    <a:pt x="190" y="83"/>
                  </a:lnTo>
                  <a:lnTo>
                    <a:pt x="201" y="79"/>
                  </a:lnTo>
                  <a:lnTo>
                    <a:pt x="218" y="71"/>
                  </a:lnTo>
                  <a:lnTo>
                    <a:pt x="218" y="71"/>
                  </a:lnTo>
                  <a:close/>
                </a:path>
              </a:pathLst>
            </a:custGeom>
            <a:solidFill>
              <a:srgbClr val="C2D6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90"/>
            <p:cNvSpPr>
              <a:spLocks/>
            </p:cNvSpPr>
            <p:nvPr/>
          </p:nvSpPr>
          <p:spPr bwMode="auto">
            <a:xfrm>
              <a:off x="4667" y="3796"/>
              <a:ext cx="373" cy="171"/>
            </a:xfrm>
            <a:custGeom>
              <a:avLst/>
              <a:gdLst>
                <a:gd name="T0" fmla="*/ 2 w 746"/>
                <a:gd name="T1" fmla="*/ 0 h 343"/>
                <a:gd name="T2" fmla="*/ 733 w 746"/>
                <a:gd name="T3" fmla="*/ 343 h 343"/>
                <a:gd name="T4" fmla="*/ 727 w 746"/>
                <a:gd name="T5" fmla="*/ 341 h 343"/>
                <a:gd name="T6" fmla="*/ 721 w 746"/>
                <a:gd name="T7" fmla="*/ 338 h 343"/>
                <a:gd name="T8" fmla="*/ 714 w 746"/>
                <a:gd name="T9" fmla="*/ 336 h 343"/>
                <a:gd name="T10" fmla="*/ 704 w 746"/>
                <a:gd name="T11" fmla="*/ 332 h 343"/>
                <a:gd name="T12" fmla="*/ 695 w 746"/>
                <a:gd name="T13" fmla="*/ 328 h 343"/>
                <a:gd name="T14" fmla="*/ 682 w 746"/>
                <a:gd name="T15" fmla="*/ 323 h 343"/>
                <a:gd name="T16" fmla="*/ 668 w 746"/>
                <a:gd name="T17" fmla="*/ 317 h 343"/>
                <a:gd name="T18" fmla="*/ 651 w 746"/>
                <a:gd name="T19" fmla="*/ 311 h 343"/>
                <a:gd name="T20" fmla="*/ 634 w 746"/>
                <a:gd name="T21" fmla="*/ 304 h 343"/>
                <a:gd name="T22" fmla="*/ 616 w 746"/>
                <a:gd name="T23" fmla="*/ 296 h 343"/>
                <a:gd name="T24" fmla="*/ 597 w 746"/>
                <a:gd name="T25" fmla="*/ 289 h 343"/>
                <a:gd name="T26" fmla="*/ 574 w 746"/>
                <a:gd name="T27" fmla="*/ 281 h 343"/>
                <a:gd name="T28" fmla="*/ 551 w 746"/>
                <a:gd name="T29" fmla="*/ 274 h 343"/>
                <a:gd name="T30" fmla="*/ 529 w 746"/>
                <a:gd name="T31" fmla="*/ 264 h 343"/>
                <a:gd name="T32" fmla="*/ 506 w 746"/>
                <a:gd name="T33" fmla="*/ 257 h 343"/>
                <a:gd name="T34" fmla="*/ 480 w 746"/>
                <a:gd name="T35" fmla="*/ 245 h 343"/>
                <a:gd name="T36" fmla="*/ 455 w 746"/>
                <a:gd name="T37" fmla="*/ 236 h 343"/>
                <a:gd name="T38" fmla="*/ 427 w 746"/>
                <a:gd name="T39" fmla="*/ 226 h 343"/>
                <a:gd name="T40" fmla="*/ 400 w 746"/>
                <a:gd name="T41" fmla="*/ 215 h 343"/>
                <a:gd name="T42" fmla="*/ 372 w 746"/>
                <a:gd name="T43" fmla="*/ 206 h 343"/>
                <a:gd name="T44" fmla="*/ 344 w 746"/>
                <a:gd name="T45" fmla="*/ 194 h 343"/>
                <a:gd name="T46" fmla="*/ 315 w 746"/>
                <a:gd name="T47" fmla="*/ 185 h 343"/>
                <a:gd name="T48" fmla="*/ 287 w 746"/>
                <a:gd name="T49" fmla="*/ 176 h 343"/>
                <a:gd name="T50" fmla="*/ 259 w 746"/>
                <a:gd name="T51" fmla="*/ 164 h 343"/>
                <a:gd name="T52" fmla="*/ 229 w 746"/>
                <a:gd name="T53" fmla="*/ 153 h 343"/>
                <a:gd name="T54" fmla="*/ 200 w 746"/>
                <a:gd name="T55" fmla="*/ 143 h 343"/>
                <a:gd name="T56" fmla="*/ 170 w 746"/>
                <a:gd name="T57" fmla="*/ 132 h 343"/>
                <a:gd name="T58" fmla="*/ 142 w 746"/>
                <a:gd name="T59" fmla="*/ 123 h 343"/>
                <a:gd name="T60" fmla="*/ 112 w 746"/>
                <a:gd name="T61" fmla="*/ 111 h 343"/>
                <a:gd name="T62" fmla="*/ 83 w 746"/>
                <a:gd name="T63" fmla="*/ 102 h 343"/>
                <a:gd name="T64" fmla="*/ 57 w 746"/>
                <a:gd name="T65" fmla="*/ 94 h 343"/>
                <a:gd name="T66" fmla="*/ 0 w 746"/>
                <a:gd name="T67" fmla="*/ 7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6" h="343">
                  <a:moveTo>
                    <a:pt x="0" y="70"/>
                  </a:moveTo>
                  <a:lnTo>
                    <a:pt x="2" y="0"/>
                  </a:lnTo>
                  <a:lnTo>
                    <a:pt x="746" y="245"/>
                  </a:lnTo>
                  <a:lnTo>
                    <a:pt x="733" y="343"/>
                  </a:lnTo>
                  <a:lnTo>
                    <a:pt x="731" y="341"/>
                  </a:lnTo>
                  <a:lnTo>
                    <a:pt x="727" y="341"/>
                  </a:lnTo>
                  <a:lnTo>
                    <a:pt x="725" y="340"/>
                  </a:lnTo>
                  <a:lnTo>
                    <a:pt x="721" y="338"/>
                  </a:lnTo>
                  <a:lnTo>
                    <a:pt x="718" y="336"/>
                  </a:lnTo>
                  <a:lnTo>
                    <a:pt x="714" y="336"/>
                  </a:lnTo>
                  <a:lnTo>
                    <a:pt x="710" y="334"/>
                  </a:lnTo>
                  <a:lnTo>
                    <a:pt x="704" y="332"/>
                  </a:lnTo>
                  <a:lnTo>
                    <a:pt x="699" y="330"/>
                  </a:lnTo>
                  <a:lnTo>
                    <a:pt x="695" y="328"/>
                  </a:lnTo>
                  <a:lnTo>
                    <a:pt x="687" y="324"/>
                  </a:lnTo>
                  <a:lnTo>
                    <a:pt x="682" y="323"/>
                  </a:lnTo>
                  <a:lnTo>
                    <a:pt x="674" y="321"/>
                  </a:lnTo>
                  <a:lnTo>
                    <a:pt x="668" y="317"/>
                  </a:lnTo>
                  <a:lnTo>
                    <a:pt x="659" y="315"/>
                  </a:lnTo>
                  <a:lnTo>
                    <a:pt x="651" y="311"/>
                  </a:lnTo>
                  <a:lnTo>
                    <a:pt x="642" y="307"/>
                  </a:lnTo>
                  <a:lnTo>
                    <a:pt x="634" y="304"/>
                  </a:lnTo>
                  <a:lnTo>
                    <a:pt x="625" y="300"/>
                  </a:lnTo>
                  <a:lnTo>
                    <a:pt x="616" y="296"/>
                  </a:lnTo>
                  <a:lnTo>
                    <a:pt x="604" y="292"/>
                  </a:lnTo>
                  <a:lnTo>
                    <a:pt x="597" y="289"/>
                  </a:lnTo>
                  <a:lnTo>
                    <a:pt x="585" y="285"/>
                  </a:lnTo>
                  <a:lnTo>
                    <a:pt x="574" y="281"/>
                  </a:lnTo>
                  <a:lnTo>
                    <a:pt x="563" y="277"/>
                  </a:lnTo>
                  <a:lnTo>
                    <a:pt x="551" y="274"/>
                  </a:lnTo>
                  <a:lnTo>
                    <a:pt x="540" y="268"/>
                  </a:lnTo>
                  <a:lnTo>
                    <a:pt x="529" y="264"/>
                  </a:lnTo>
                  <a:lnTo>
                    <a:pt x="517" y="260"/>
                  </a:lnTo>
                  <a:lnTo>
                    <a:pt x="506" y="257"/>
                  </a:lnTo>
                  <a:lnTo>
                    <a:pt x="493" y="251"/>
                  </a:lnTo>
                  <a:lnTo>
                    <a:pt x="480" y="245"/>
                  </a:lnTo>
                  <a:lnTo>
                    <a:pt x="466" y="240"/>
                  </a:lnTo>
                  <a:lnTo>
                    <a:pt x="455" y="236"/>
                  </a:lnTo>
                  <a:lnTo>
                    <a:pt x="442" y="230"/>
                  </a:lnTo>
                  <a:lnTo>
                    <a:pt x="427" y="226"/>
                  </a:lnTo>
                  <a:lnTo>
                    <a:pt x="414" y="221"/>
                  </a:lnTo>
                  <a:lnTo>
                    <a:pt x="400" y="215"/>
                  </a:lnTo>
                  <a:lnTo>
                    <a:pt x="387" y="209"/>
                  </a:lnTo>
                  <a:lnTo>
                    <a:pt x="372" y="206"/>
                  </a:lnTo>
                  <a:lnTo>
                    <a:pt x="359" y="200"/>
                  </a:lnTo>
                  <a:lnTo>
                    <a:pt x="344" y="194"/>
                  </a:lnTo>
                  <a:lnTo>
                    <a:pt x="331" y="189"/>
                  </a:lnTo>
                  <a:lnTo>
                    <a:pt x="315" y="185"/>
                  </a:lnTo>
                  <a:lnTo>
                    <a:pt x="302" y="179"/>
                  </a:lnTo>
                  <a:lnTo>
                    <a:pt x="287" y="176"/>
                  </a:lnTo>
                  <a:lnTo>
                    <a:pt x="272" y="170"/>
                  </a:lnTo>
                  <a:lnTo>
                    <a:pt x="259" y="164"/>
                  </a:lnTo>
                  <a:lnTo>
                    <a:pt x="244" y="159"/>
                  </a:lnTo>
                  <a:lnTo>
                    <a:pt x="229" y="153"/>
                  </a:lnTo>
                  <a:lnTo>
                    <a:pt x="214" y="147"/>
                  </a:lnTo>
                  <a:lnTo>
                    <a:pt x="200" y="143"/>
                  </a:lnTo>
                  <a:lnTo>
                    <a:pt x="185" y="138"/>
                  </a:lnTo>
                  <a:lnTo>
                    <a:pt x="170" y="132"/>
                  </a:lnTo>
                  <a:lnTo>
                    <a:pt x="155" y="126"/>
                  </a:lnTo>
                  <a:lnTo>
                    <a:pt x="142" y="123"/>
                  </a:lnTo>
                  <a:lnTo>
                    <a:pt x="127" y="117"/>
                  </a:lnTo>
                  <a:lnTo>
                    <a:pt x="112" y="111"/>
                  </a:lnTo>
                  <a:lnTo>
                    <a:pt x="97" y="108"/>
                  </a:lnTo>
                  <a:lnTo>
                    <a:pt x="83" y="102"/>
                  </a:lnTo>
                  <a:lnTo>
                    <a:pt x="70" y="98"/>
                  </a:lnTo>
                  <a:lnTo>
                    <a:pt x="57" y="94"/>
                  </a:lnTo>
                  <a:lnTo>
                    <a:pt x="0" y="70"/>
                  </a:lnTo>
                  <a:lnTo>
                    <a:pt x="0" y="70"/>
                  </a:lnTo>
                  <a:close/>
                </a:path>
              </a:pathLst>
            </a:custGeom>
            <a:solidFill>
              <a:srgbClr val="FFF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91"/>
            <p:cNvSpPr>
              <a:spLocks/>
            </p:cNvSpPr>
            <p:nvPr/>
          </p:nvSpPr>
          <p:spPr bwMode="auto">
            <a:xfrm>
              <a:off x="4594" y="3403"/>
              <a:ext cx="132" cy="67"/>
            </a:xfrm>
            <a:custGeom>
              <a:avLst/>
              <a:gdLst>
                <a:gd name="T0" fmla="*/ 0 w 262"/>
                <a:gd name="T1" fmla="*/ 96 h 134"/>
                <a:gd name="T2" fmla="*/ 2 w 262"/>
                <a:gd name="T3" fmla="*/ 85 h 134"/>
                <a:gd name="T4" fmla="*/ 6 w 262"/>
                <a:gd name="T5" fmla="*/ 75 h 134"/>
                <a:gd name="T6" fmla="*/ 13 w 262"/>
                <a:gd name="T7" fmla="*/ 66 h 134"/>
                <a:gd name="T8" fmla="*/ 19 w 262"/>
                <a:gd name="T9" fmla="*/ 58 h 134"/>
                <a:gd name="T10" fmla="*/ 28 w 262"/>
                <a:gd name="T11" fmla="*/ 53 h 134"/>
                <a:gd name="T12" fmla="*/ 40 w 262"/>
                <a:gd name="T13" fmla="*/ 45 h 134"/>
                <a:gd name="T14" fmla="*/ 49 w 262"/>
                <a:gd name="T15" fmla="*/ 40 h 134"/>
                <a:gd name="T16" fmla="*/ 55 w 262"/>
                <a:gd name="T17" fmla="*/ 36 h 134"/>
                <a:gd name="T18" fmla="*/ 62 w 262"/>
                <a:gd name="T19" fmla="*/ 32 h 134"/>
                <a:gd name="T20" fmla="*/ 72 w 262"/>
                <a:gd name="T21" fmla="*/ 28 h 134"/>
                <a:gd name="T22" fmla="*/ 81 w 262"/>
                <a:gd name="T23" fmla="*/ 24 h 134"/>
                <a:gd name="T24" fmla="*/ 91 w 262"/>
                <a:gd name="T25" fmla="*/ 21 h 134"/>
                <a:gd name="T26" fmla="*/ 102 w 262"/>
                <a:gd name="T27" fmla="*/ 17 h 134"/>
                <a:gd name="T28" fmla="*/ 115 w 262"/>
                <a:gd name="T29" fmla="*/ 15 h 134"/>
                <a:gd name="T30" fmla="*/ 126 w 262"/>
                <a:gd name="T31" fmla="*/ 11 h 134"/>
                <a:gd name="T32" fmla="*/ 138 w 262"/>
                <a:gd name="T33" fmla="*/ 7 h 134"/>
                <a:gd name="T34" fmla="*/ 149 w 262"/>
                <a:gd name="T35" fmla="*/ 6 h 134"/>
                <a:gd name="T36" fmla="*/ 159 w 262"/>
                <a:gd name="T37" fmla="*/ 2 h 134"/>
                <a:gd name="T38" fmla="*/ 168 w 262"/>
                <a:gd name="T39" fmla="*/ 2 h 134"/>
                <a:gd name="T40" fmla="*/ 177 w 262"/>
                <a:gd name="T41" fmla="*/ 0 h 134"/>
                <a:gd name="T42" fmla="*/ 187 w 262"/>
                <a:gd name="T43" fmla="*/ 0 h 134"/>
                <a:gd name="T44" fmla="*/ 194 w 262"/>
                <a:gd name="T45" fmla="*/ 0 h 134"/>
                <a:gd name="T46" fmla="*/ 206 w 262"/>
                <a:gd name="T47" fmla="*/ 0 h 134"/>
                <a:gd name="T48" fmla="*/ 217 w 262"/>
                <a:gd name="T49" fmla="*/ 0 h 134"/>
                <a:gd name="T50" fmla="*/ 228 w 262"/>
                <a:gd name="T51" fmla="*/ 2 h 134"/>
                <a:gd name="T52" fmla="*/ 238 w 262"/>
                <a:gd name="T53" fmla="*/ 6 h 134"/>
                <a:gd name="T54" fmla="*/ 247 w 262"/>
                <a:gd name="T55" fmla="*/ 9 h 134"/>
                <a:gd name="T56" fmla="*/ 257 w 262"/>
                <a:gd name="T57" fmla="*/ 17 h 134"/>
                <a:gd name="T58" fmla="*/ 262 w 262"/>
                <a:gd name="T59" fmla="*/ 28 h 134"/>
                <a:gd name="T60" fmla="*/ 262 w 262"/>
                <a:gd name="T61" fmla="*/ 32 h 134"/>
                <a:gd name="T62" fmla="*/ 257 w 262"/>
                <a:gd name="T63" fmla="*/ 38 h 134"/>
                <a:gd name="T64" fmla="*/ 251 w 262"/>
                <a:gd name="T65" fmla="*/ 47 h 134"/>
                <a:gd name="T66" fmla="*/ 245 w 262"/>
                <a:gd name="T67" fmla="*/ 55 h 134"/>
                <a:gd name="T68" fmla="*/ 236 w 262"/>
                <a:gd name="T69" fmla="*/ 64 h 134"/>
                <a:gd name="T70" fmla="*/ 225 w 262"/>
                <a:gd name="T71" fmla="*/ 72 h 134"/>
                <a:gd name="T72" fmla="*/ 211 w 262"/>
                <a:gd name="T73" fmla="*/ 77 h 134"/>
                <a:gd name="T74" fmla="*/ 98 w 262"/>
                <a:gd name="T75" fmla="*/ 81 h 134"/>
                <a:gd name="T76" fmla="*/ 94 w 262"/>
                <a:gd name="T77" fmla="*/ 128 h 134"/>
                <a:gd name="T78" fmla="*/ 89 w 262"/>
                <a:gd name="T79" fmla="*/ 130 h 134"/>
                <a:gd name="T80" fmla="*/ 79 w 262"/>
                <a:gd name="T81" fmla="*/ 130 h 134"/>
                <a:gd name="T82" fmla="*/ 68 w 262"/>
                <a:gd name="T83" fmla="*/ 132 h 134"/>
                <a:gd name="T84" fmla="*/ 57 w 262"/>
                <a:gd name="T85" fmla="*/ 132 h 134"/>
                <a:gd name="T86" fmla="*/ 49 w 262"/>
                <a:gd name="T87" fmla="*/ 132 h 134"/>
                <a:gd name="T88" fmla="*/ 38 w 262"/>
                <a:gd name="T89" fmla="*/ 130 h 134"/>
                <a:gd name="T90" fmla="*/ 25 w 262"/>
                <a:gd name="T91" fmla="*/ 126 h 134"/>
                <a:gd name="T92" fmla="*/ 9 w 262"/>
                <a:gd name="T93" fmla="*/ 117 h 134"/>
                <a:gd name="T94" fmla="*/ 2 w 262"/>
                <a:gd name="T95" fmla="*/ 10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34">
                  <a:moveTo>
                    <a:pt x="2" y="100"/>
                  </a:moveTo>
                  <a:lnTo>
                    <a:pt x="0" y="96"/>
                  </a:lnTo>
                  <a:lnTo>
                    <a:pt x="0" y="90"/>
                  </a:lnTo>
                  <a:lnTo>
                    <a:pt x="2" y="85"/>
                  </a:lnTo>
                  <a:lnTo>
                    <a:pt x="4" y="81"/>
                  </a:lnTo>
                  <a:lnTo>
                    <a:pt x="6" y="75"/>
                  </a:lnTo>
                  <a:lnTo>
                    <a:pt x="11" y="70"/>
                  </a:lnTo>
                  <a:lnTo>
                    <a:pt x="13" y="66"/>
                  </a:lnTo>
                  <a:lnTo>
                    <a:pt x="15" y="62"/>
                  </a:lnTo>
                  <a:lnTo>
                    <a:pt x="19" y="58"/>
                  </a:lnTo>
                  <a:lnTo>
                    <a:pt x="25" y="55"/>
                  </a:lnTo>
                  <a:lnTo>
                    <a:pt x="28" y="53"/>
                  </a:lnTo>
                  <a:lnTo>
                    <a:pt x="34" y="49"/>
                  </a:lnTo>
                  <a:lnTo>
                    <a:pt x="40" y="45"/>
                  </a:lnTo>
                  <a:lnTo>
                    <a:pt x="45" y="41"/>
                  </a:lnTo>
                  <a:lnTo>
                    <a:pt x="49" y="40"/>
                  </a:lnTo>
                  <a:lnTo>
                    <a:pt x="51" y="38"/>
                  </a:lnTo>
                  <a:lnTo>
                    <a:pt x="55" y="36"/>
                  </a:lnTo>
                  <a:lnTo>
                    <a:pt x="58" y="34"/>
                  </a:lnTo>
                  <a:lnTo>
                    <a:pt x="62" y="32"/>
                  </a:lnTo>
                  <a:lnTo>
                    <a:pt x="68" y="30"/>
                  </a:lnTo>
                  <a:lnTo>
                    <a:pt x="72" y="28"/>
                  </a:lnTo>
                  <a:lnTo>
                    <a:pt x="77" y="28"/>
                  </a:lnTo>
                  <a:lnTo>
                    <a:pt x="81" y="24"/>
                  </a:lnTo>
                  <a:lnTo>
                    <a:pt x="87" y="23"/>
                  </a:lnTo>
                  <a:lnTo>
                    <a:pt x="91" y="21"/>
                  </a:lnTo>
                  <a:lnTo>
                    <a:pt x="96" y="19"/>
                  </a:lnTo>
                  <a:lnTo>
                    <a:pt x="102" y="17"/>
                  </a:lnTo>
                  <a:lnTo>
                    <a:pt x="108" y="15"/>
                  </a:lnTo>
                  <a:lnTo>
                    <a:pt x="115" y="15"/>
                  </a:lnTo>
                  <a:lnTo>
                    <a:pt x="121" y="13"/>
                  </a:lnTo>
                  <a:lnTo>
                    <a:pt x="126" y="11"/>
                  </a:lnTo>
                  <a:lnTo>
                    <a:pt x="132" y="9"/>
                  </a:lnTo>
                  <a:lnTo>
                    <a:pt x="138" y="7"/>
                  </a:lnTo>
                  <a:lnTo>
                    <a:pt x="143" y="7"/>
                  </a:lnTo>
                  <a:lnTo>
                    <a:pt x="149" y="6"/>
                  </a:lnTo>
                  <a:lnTo>
                    <a:pt x="155" y="4"/>
                  </a:lnTo>
                  <a:lnTo>
                    <a:pt x="159" y="2"/>
                  </a:lnTo>
                  <a:lnTo>
                    <a:pt x="164" y="2"/>
                  </a:lnTo>
                  <a:lnTo>
                    <a:pt x="168" y="2"/>
                  </a:lnTo>
                  <a:lnTo>
                    <a:pt x="174" y="0"/>
                  </a:lnTo>
                  <a:lnTo>
                    <a:pt x="177" y="0"/>
                  </a:lnTo>
                  <a:lnTo>
                    <a:pt x="183" y="0"/>
                  </a:lnTo>
                  <a:lnTo>
                    <a:pt x="187" y="0"/>
                  </a:lnTo>
                  <a:lnTo>
                    <a:pt x="191" y="0"/>
                  </a:lnTo>
                  <a:lnTo>
                    <a:pt x="194" y="0"/>
                  </a:lnTo>
                  <a:lnTo>
                    <a:pt x="198" y="0"/>
                  </a:lnTo>
                  <a:lnTo>
                    <a:pt x="206" y="0"/>
                  </a:lnTo>
                  <a:lnTo>
                    <a:pt x="211" y="0"/>
                  </a:lnTo>
                  <a:lnTo>
                    <a:pt x="217" y="0"/>
                  </a:lnTo>
                  <a:lnTo>
                    <a:pt x="223" y="2"/>
                  </a:lnTo>
                  <a:lnTo>
                    <a:pt x="228" y="2"/>
                  </a:lnTo>
                  <a:lnTo>
                    <a:pt x="234" y="4"/>
                  </a:lnTo>
                  <a:lnTo>
                    <a:pt x="238" y="6"/>
                  </a:lnTo>
                  <a:lnTo>
                    <a:pt x="242" y="7"/>
                  </a:lnTo>
                  <a:lnTo>
                    <a:pt x="247" y="9"/>
                  </a:lnTo>
                  <a:lnTo>
                    <a:pt x="253" y="13"/>
                  </a:lnTo>
                  <a:lnTo>
                    <a:pt x="257" y="17"/>
                  </a:lnTo>
                  <a:lnTo>
                    <a:pt x="259" y="21"/>
                  </a:lnTo>
                  <a:lnTo>
                    <a:pt x="262" y="28"/>
                  </a:lnTo>
                  <a:lnTo>
                    <a:pt x="262" y="30"/>
                  </a:lnTo>
                  <a:lnTo>
                    <a:pt x="262" y="32"/>
                  </a:lnTo>
                  <a:lnTo>
                    <a:pt x="259" y="36"/>
                  </a:lnTo>
                  <a:lnTo>
                    <a:pt x="257" y="38"/>
                  </a:lnTo>
                  <a:lnTo>
                    <a:pt x="255" y="43"/>
                  </a:lnTo>
                  <a:lnTo>
                    <a:pt x="251" y="47"/>
                  </a:lnTo>
                  <a:lnTo>
                    <a:pt x="249" y="51"/>
                  </a:lnTo>
                  <a:lnTo>
                    <a:pt x="245" y="55"/>
                  </a:lnTo>
                  <a:lnTo>
                    <a:pt x="240" y="60"/>
                  </a:lnTo>
                  <a:lnTo>
                    <a:pt x="236" y="64"/>
                  </a:lnTo>
                  <a:lnTo>
                    <a:pt x="232" y="68"/>
                  </a:lnTo>
                  <a:lnTo>
                    <a:pt x="225" y="72"/>
                  </a:lnTo>
                  <a:lnTo>
                    <a:pt x="219" y="75"/>
                  </a:lnTo>
                  <a:lnTo>
                    <a:pt x="211" y="77"/>
                  </a:lnTo>
                  <a:lnTo>
                    <a:pt x="206" y="81"/>
                  </a:lnTo>
                  <a:lnTo>
                    <a:pt x="98" y="81"/>
                  </a:lnTo>
                  <a:lnTo>
                    <a:pt x="96" y="128"/>
                  </a:lnTo>
                  <a:lnTo>
                    <a:pt x="94" y="128"/>
                  </a:lnTo>
                  <a:lnTo>
                    <a:pt x="92" y="128"/>
                  </a:lnTo>
                  <a:lnTo>
                    <a:pt x="89" y="130"/>
                  </a:lnTo>
                  <a:lnTo>
                    <a:pt x="85" y="130"/>
                  </a:lnTo>
                  <a:lnTo>
                    <a:pt x="79" y="130"/>
                  </a:lnTo>
                  <a:lnTo>
                    <a:pt x="74" y="132"/>
                  </a:lnTo>
                  <a:lnTo>
                    <a:pt x="68" y="132"/>
                  </a:lnTo>
                  <a:lnTo>
                    <a:pt x="62" y="134"/>
                  </a:lnTo>
                  <a:lnTo>
                    <a:pt x="57" y="132"/>
                  </a:lnTo>
                  <a:lnTo>
                    <a:pt x="55" y="132"/>
                  </a:lnTo>
                  <a:lnTo>
                    <a:pt x="49" y="132"/>
                  </a:lnTo>
                  <a:lnTo>
                    <a:pt x="45" y="132"/>
                  </a:lnTo>
                  <a:lnTo>
                    <a:pt x="38" y="130"/>
                  </a:lnTo>
                  <a:lnTo>
                    <a:pt x="32" y="128"/>
                  </a:lnTo>
                  <a:lnTo>
                    <a:pt x="25" y="126"/>
                  </a:lnTo>
                  <a:lnTo>
                    <a:pt x="17" y="122"/>
                  </a:lnTo>
                  <a:lnTo>
                    <a:pt x="9" y="117"/>
                  </a:lnTo>
                  <a:lnTo>
                    <a:pt x="4" y="111"/>
                  </a:lnTo>
                  <a:lnTo>
                    <a:pt x="2" y="100"/>
                  </a:lnTo>
                  <a:lnTo>
                    <a:pt x="2" y="10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92"/>
            <p:cNvSpPr>
              <a:spLocks/>
            </p:cNvSpPr>
            <p:nvPr/>
          </p:nvSpPr>
          <p:spPr bwMode="auto">
            <a:xfrm>
              <a:off x="4658" y="3749"/>
              <a:ext cx="415" cy="164"/>
            </a:xfrm>
            <a:custGeom>
              <a:avLst/>
              <a:gdLst>
                <a:gd name="T0" fmla="*/ 49 w 831"/>
                <a:gd name="T1" fmla="*/ 0 h 328"/>
                <a:gd name="T2" fmla="*/ 769 w 831"/>
                <a:gd name="T3" fmla="*/ 328 h 328"/>
                <a:gd name="T4" fmla="*/ 763 w 831"/>
                <a:gd name="T5" fmla="*/ 326 h 328"/>
                <a:gd name="T6" fmla="*/ 757 w 831"/>
                <a:gd name="T7" fmla="*/ 322 h 328"/>
                <a:gd name="T8" fmla="*/ 748 w 831"/>
                <a:gd name="T9" fmla="*/ 320 h 328"/>
                <a:gd name="T10" fmla="*/ 738 w 831"/>
                <a:gd name="T11" fmla="*/ 317 h 328"/>
                <a:gd name="T12" fmla="*/ 725 w 831"/>
                <a:gd name="T13" fmla="*/ 313 h 328"/>
                <a:gd name="T14" fmla="*/ 710 w 831"/>
                <a:gd name="T15" fmla="*/ 305 h 328"/>
                <a:gd name="T16" fmla="*/ 695 w 831"/>
                <a:gd name="T17" fmla="*/ 301 h 328"/>
                <a:gd name="T18" fmla="*/ 676 w 831"/>
                <a:gd name="T19" fmla="*/ 294 h 328"/>
                <a:gd name="T20" fmla="*/ 657 w 831"/>
                <a:gd name="T21" fmla="*/ 286 h 328"/>
                <a:gd name="T22" fmla="*/ 636 w 831"/>
                <a:gd name="T23" fmla="*/ 279 h 328"/>
                <a:gd name="T24" fmla="*/ 616 w 831"/>
                <a:gd name="T25" fmla="*/ 273 h 328"/>
                <a:gd name="T26" fmla="*/ 591 w 831"/>
                <a:gd name="T27" fmla="*/ 264 h 328"/>
                <a:gd name="T28" fmla="*/ 567 w 831"/>
                <a:gd name="T29" fmla="*/ 256 h 328"/>
                <a:gd name="T30" fmla="*/ 542 w 831"/>
                <a:gd name="T31" fmla="*/ 247 h 328"/>
                <a:gd name="T32" fmla="*/ 516 w 831"/>
                <a:gd name="T33" fmla="*/ 237 h 328"/>
                <a:gd name="T34" fmla="*/ 489 w 831"/>
                <a:gd name="T35" fmla="*/ 228 h 328"/>
                <a:gd name="T36" fmla="*/ 463 w 831"/>
                <a:gd name="T37" fmla="*/ 218 h 328"/>
                <a:gd name="T38" fmla="*/ 435 w 831"/>
                <a:gd name="T39" fmla="*/ 209 h 328"/>
                <a:gd name="T40" fmla="*/ 406 w 831"/>
                <a:gd name="T41" fmla="*/ 200 h 328"/>
                <a:gd name="T42" fmla="*/ 376 w 831"/>
                <a:gd name="T43" fmla="*/ 190 h 328"/>
                <a:gd name="T44" fmla="*/ 350 w 831"/>
                <a:gd name="T45" fmla="*/ 181 h 328"/>
                <a:gd name="T46" fmla="*/ 319 w 831"/>
                <a:gd name="T47" fmla="*/ 169 h 328"/>
                <a:gd name="T48" fmla="*/ 293 w 831"/>
                <a:gd name="T49" fmla="*/ 162 h 328"/>
                <a:gd name="T50" fmla="*/ 263 w 831"/>
                <a:gd name="T51" fmla="*/ 153 h 328"/>
                <a:gd name="T52" fmla="*/ 236 w 831"/>
                <a:gd name="T53" fmla="*/ 143 h 328"/>
                <a:gd name="T54" fmla="*/ 208 w 831"/>
                <a:gd name="T55" fmla="*/ 134 h 328"/>
                <a:gd name="T56" fmla="*/ 184 w 831"/>
                <a:gd name="T57" fmla="*/ 126 h 328"/>
                <a:gd name="T58" fmla="*/ 155 w 831"/>
                <a:gd name="T59" fmla="*/ 119 h 328"/>
                <a:gd name="T60" fmla="*/ 131 w 831"/>
                <a:gd name="T61" fmla="*/ 111 h 328"/>
                <a:gd name="T62" fmla="*/ 108 w 831"/>
                <a:gd name="T63" fmla="*/ 103 h 328"/>
                <a:gd name="T64" fmla="*/ 85 w 831"/>
                <a:gd name="T65" fmla="*/ 98 h 328"/>
                <a:gd name="T66" fmla="*/ 0 w 831"/>
                <a:gd name="T67" fmla="*/ 7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1" h="328">
                  <a:moveTo>
                    <a:pt x="0" y="70"/>
                  </a:moveTo>
                  <a:lnTo>
                    <a:pt x="49" y="0"/>
                  </a:lnTo>
                  <a:lnTo>
                    <a:pt x="831" y="235"/>
                  </a:lnTo>
                  <a:lnTo>
                    <a:pt x="769" y="328"/>
                  </a:lnTo>
                  <a:lnTo>
                    <a:pt x="767" y="328"/>
                  </a:lnTo>
                  <a:lnTo>
                    <a:pt x="763" y="326"/>
                  </a:lnTo>
                  <a:lnTo>
                    <a:pt x="759" y="324"/>
                  </a:lnTo>
                  <a:lnTo>
                    <a:pt x="757" y="322"/>
                  </a:lnTo>
                  <a:lnTo>
                    <a:pt x="753" y="322"/>
                  </a:lnTo>
                  <a:lnTo>
                    <a:pt x="748" y="320"/>
                  </a:lnTo>
                  <a:lnTo>
                    <a:pt x="744" y="318"/>
                  </a:lnTo>
                  <a:lnTo>
                    <a:pt x="738" y="317"/>
                  </a:lnTo>
                  <a:lnTo>
                    <a:pt x="733" y="315"/>
                  </a:lnTo>
                  <a:lnTo>
                    <a:pt x="725" y="313"/>
                  </a:lnTo>
                  <a:lnTo>
                    <a:pt x="718" y="309"/>
                  </a:lnTo>
                  <a:lnTo>
                    <a:pt x="710" y="305"/>
                  </a:lnTo>
                  <a:lnTo>
                    <a:pt x="703" y="303"/>
                  </a:lnTo>
                  <a:lnTo>
                    <a:pt x="695" y="301"/>
                  </a:lnTo>
                  <a:lnTo>
                    <a:pt x="686" y="298"/>
                  </a:lnTo>
                  <a:lnTo>
                    <a:pt x="676" y="294"/>
                  </a:lnTo>
                  <a:lnTo>
                    <a:pt x="667" y="290"/>
                  </a:lnTo>
                  <a:lnTo>
                    <a:pt x="657" y="286"/>
                  </a:lnTo>
                  <a:lnTo>
                    <a:pt x="648" y="283"/>
                  </a:lnTo>
                  <a:lnTo>
                    <a:pt x="636" y="279"/>
                  </a:lnTo>
                  <a:lnTo>
                    <a:pt x="625" y="275"/>
                  </a:lnTo>
                  <a:lnTo>
                    <a:pt x="616" y="273"/>
                  </a:lnTo>
                  <a:lnTo>
                    <a:pt x="603" y="268"/>
                  </a:lnTo>
                  <a:lnTo>
                    <a:pt x="591" y="264"/>
                  </a:lnTo>
                  <a:lnTo>
                    <a:pt x="580" y="260"/>
                  </a:lnTo>
                  <a:lnTo>
                    <a:pt x="567" y="256"/>
                  </a:lnTo>
                  <a:lnTo>
                    <a:pt x="553" y="251"/>
                  </a:lnTo>
                  <a:lnTo>
                    <a:pt x="542" y="247"/>
                  </a:lnTo>
                  <a:lnTo>
                    <a:pt x="529" y="243"/>
                  </a:lnTo>
                  <a:lnTo>
                    <a:pt x="516" y="237"/>
                  </a:lnTo>
                  <a:lnTo>
                    <a:pt x="502" y="234"/>
                  </a:lnTo>
                  <a:lnTo>
                    <a:pt x="489" y="228"/>
                  </a:lnTo>
                  <a:lnTo>
                    <a:pt x="476" y="222"/>
                  </a:lnTo>
                  <a:lnTo>
                    <a:pt x="463" y="218"/>
                  </a:lnTo>
                  <a:lnTo>
                    <a:pt x="448" y="215"/>
                  </a:lnTo>
                  <a:lnTo>
                    <a:pt x="435" y="209"/>
                  </a:lnTo>
                  <a:lnTo>
                    <a:pt x="419" y="203"/>
                  </a:lnTo>
                  <a:lnTo>
                    <a:pt x="406" y="200"/>
                  </a:lnTo>
                  <a:lnTo>
                    <a:pt x="391" y="194"/>
                  </a:lnTo>
                  <a:lnTo>
                    <a:pt x="376" y="190"/>
                  </a:lnTo>
                  <a:lnTo>
                    <a:pt x="363" y="185"/>
                  </a:lnTo>
                  <a:lnTo>
                    <a:pt x="350" y="181"/>
                  </a:lnTo>
                  <a:lnTo>
                    <a:pt x="334" y="175"/>
                  </a:lnTo>
                  <a:lnTo>
                    <a:pt x="319" y="169"/>
                  </a:lnTo>
                  <a:lnTo>
                    <a:pt x="306" y="166"/>
                  </a:lnTo>
                  <a:lnTo>
                    <a:pt x="293" y="162"/>
                  </a:lnTo>
                  <a:lnTo>
                    <a:pt x="278" y="156"/>
                  </a:lnTo>
                  <a:lnTo>
                    <a:pt x="263" y="153"/>
                  </a:lnTo>
                  <a:lnTo>
                    <a:pt x="250" y="147"/>
                  </a:lnTo>
                  <a:lnTo>
                    <a:pt x="236" y="143"/>
                  </a:lnTo>
                  <a:lnTo>
                    <a:pt x="221" y="139"/>
                  </a:lnTo>
                  <a:lnTo>
                    <a:pt x="208" y="134"/>
                  </a:lnTo>
                  <a:lnTo>
                    <a:pt x="195" y="130"/>
                  </a:lnTo>
                  <a:lnTo>
                    <a:pt x="184" y="126"/>
                  </a:lnTo>
                  <a:lnTo>
                    <a:pt x="168" y="122"/>
                  </a:lnTo>
                  <a:lnTo>
                    <a:pt x="155" y="119"/>
                  </a:lnTo>
                  <a:lnTo>
                    <a:pt x="144" y="115"/>
                  </a:lnTo>
                  <a:lnTo>
                    <a:pt x="131" y="111"/>
                  </a:lnTo>
                  <a:lnTo>
                    <a:pt x="119" y="107"/>
                  </a:lnTo>
                  <a:lnTo>
                    <a:pt x="108" y="103"/>
                  </a:lnTo>
                  <a:lnTo>
                    <a:pt x="95" y="100"/>
                  </a:lnTo>
                  <a:lnTo>
                    <a:pt x="85" y="98"/>
                  </a:lnTo>
                  <a:lnTo>
                    <a:pt x="0" y="70"/>
                  </a:lnTo>
                  <a:lnTo>
                    <a:pt x="0" y="70"/>
                  </a:lnTo>
                  <a:close/>
                </a:path>
              </a:pathLst>
            </a:custGeom>
            <a:solidFill>
              <a:srgbClr val="F5CF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93"/>
            <p:cNvSpPr>
              <a:spLocks/>
            </p:cNvSpPr>
            <p:nvPr/>
          </p:nvSpPr>
          <p:spPr bwMode="auto">
            <a:xfrm>
              <a:off x="4828" y="3667"/>
              <a:ext cx="187" cy="47"/>
            </a:xfrm>
            <a:custGeom>
              <a:avLst/>
              <a:gdLst>
                <a:gd name="T0" fmla="*/ 0 w 376"/>
                <a:gd name="T1" fmla="*/ 21 h 92"/>
                <a:gd name="T2" fmla="*/ 270 w 376"/>
                <a:gd name="T3" fmla="*/ 0 h 92"/>
                <a:gd name="T4" fmla="*/ 376 w 376"/>
                <a:gd name="T5" fmla="*/ 56 h 92"/>
                <a:gd name="T6" fmla="*/ 2 w 376"/>
                <a:gd name="T7" fmla="*/ 92 h 92"/>
                <a:gd name="T8" fmla="*/ 0 w 376"/>
                <a:gd name="T9" fmla="*/ 34 h 92"/>
                <a:gd name="T10" fmla="*/ 0 w 376"/>
                <a:gd name="T11" fmla="*/ 21 h 92"/>
                <a:gd name="T12" fmla="*/ 0 w 376"/>
                <a:gd name="T13" fmla="*/ 21 h 92"/>
              </a:gdLst>
              <a:ahLst/>
              <a:cxnLst>
                <a:cxn ang="0">
                  <a:pos x="T0" y="T1"/>
                </a:cxn>
                <a:cxn ang="0">
                  <a:pos x="T2" y="T3"/>
                </a:cxn>
                <a:cxn ang="0">
                  <a:pos x="T4" y="T5"/>
                </a:cxn>
                <a:cxn ang="0">
                  <a:pos x="T6" y="T7"/>
                </a:cxn>
                <a:cxn ang="0">
                  <a:pos x="T8" y="T9"/>
                </a:cxn>
                <a:cxn ang="0">
                  <a:pos x="T10" y="T11"/>
                </a:cxn>
                <a:cxn ang="0">
                  <a:pos x="T12" y="T13"/>
                </a:cxn>
              </a:cxnLst>
              <a:rect l="0" t="0" r="r" b="b"/>
              <a:pathLst>
                <a:path w="376" h="92">
                  <a:moveTo>
                    <a:pt x="0" y="21"/>
                  </a:moveTo>
                  <a:lnTo>
                    <a:pt x="270" y="0"/>
                  </a:lnTo>
                  <a:lnTo>
                    <a:pt x="376" y="56"/>
                  </a:lnTo>
                  <a:lnTo>
                    <a:pt x="2" y="92"/>
                  </a:lnTo>
                  <a:lnTo>
                    <a:pt x="0" y="34"/>
                  </a:lnTo>
                  <a:lnTo>
                    <a:pt x="0" y="21"/>
                  </a:lnTo>
                  <a:lnTo>
                    <a:pt x="0" y="21"/>
                  </a:lnTo>
                  <a:close/>
                </a:path>
              </a:pathLst>
            </a:custGeom>
            <a:solidFill>
              <a:srgbClr val="8AC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94"/>
            <p:cNvSpPr>
              <a:spLocks/>
            </p:cNvSpPr>
            <p:nvPr/>
          </p:nvSpPr>
          <p:spPr bwMode="auto">
            <a:xfrm>
              <a:off x="4630" y="3450"/>
              <a:ext cx="192" cy="255"/>
            </a:xfrm>
            <a:custGeom>
              <a:avLst/>
              <a:gdLst>
                <a:gd name="T0" fmla="*/ 0 w 383"/>
                <a:gd name="T1" fmla="*/ 85 h 511"/>
                <a:gd name="T2" fmla="*/ 2 w 383"/>
                <a:gd name="T3" fmla="*/ 0 h 511"/>
                <a:gd name="T4" fmla="*/ 383 w 383"/>
                <a:gd name="T5" fmla="*/ 436 h 511"/>
                <a:gd name="T6" fmla="*/ 375 w 383"/>
                <a:gd name="T7" fmla="*/ 511 h 511"/>
                <a:gd name="T8" fmla="*/ 7 w 383"/>
                <a:gd name="T9" fmla="*/ 96 h 511"/>
                <a:gd name="T10" fmla="*/ 0 w 383"/>
                <a:gd name="T11" fmla="*/ 85 h 511"/>
                <a:gd name="T12" fmla="*/ 0 w 383"/>
                <a:gd name="T13" fmla="*/ 85 h 511"/>
              </a:gdLst>
              <a:ahLst/>
              <a:cxnLst>
                <a:cxn ang="0">
                  <a:pos x="T0" y="T1"/>
                </a:cxn>
                <a:cxn ang="0">
                  <a:pos x="T2" y="T3"/>
                </a:cxn>
                <a:cxn ang="0">
                  <a:pos x="T4" y="T5"/>
                </a:cxn>
                <a:cxn ang="0">
                  <a:pos x="T6" y="T7"/>
                </a:cxn>
                <a:cxn ang="0">
                  <a:pos x="T8" y="T9"/>
                </a:cxn>
                <a:cxn ang="0">
                  <a:pos x="T10" y="T11"/>
                </a:cxn>
                <a:cxn ang="0">
                  <a:pos x="T12" y="T13"/>
                </a:cxn>
              </a:cxnLst>
              <a:rect l="0" t="0" r="r" b="b"/>
              <a:pathLst>
                <a:path w="383" h="511">
                  <a:moveTo>
                    <a:pt x="0" y="85"/>
                  </a:moveTo>
                  <a:lnTo>
                    <a:pt x="2" y="0"/>
                  </a:lnTo>
                  <a:lnTo>
                    <a:pt x="383" y="436"/>
                  </a:lnTo>
                  <a:lnTo>
                    <a:pt x="375" y="511"/>
                  </a:lnTo>
                  <a:lnTo>
                    <a:pt x="7" y="96"/>
                  </a:lnTo>
                  <a:lnTo>
                    <a:pt x="0" y="85"/>
                  </a:lnTo>
                  <a:lnTo>
                    <a:pt x="0" y="85"/>
                  </a:lnTo>
                  <a:close/>
                </a:path>
              </a:pathLst>
            </a:custGeom>
            <a:solidFill>
              <a:srgbClr val="B8FA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95"/>
            <p:cNvSpPr>
              <a:spLocks/>
            </p:cNvSpPr>
            <p:nvPr/>
          </p:nvSpPr>
          <p:spPr bwMode="auto">
            <a:xfrm>
              <a:off x="4645" y="3448"/>
              <a:ext cx="273" cy="186"/>
            </a:xfrm>
            <a:custGeom>
              <a:avLst/>
              <a:gdLst>
                <a:gd name="T0" fmla="*/ 315 w 545"/>
                <a:gd name="T1" fmla="*/ 373 h 373"/>
                <a:gd name="T2" fmla="*/ 0 w 545"/>
                <a:gd name="T3" fmla="*/ 0 h 373"/>
                <a:gd name="T4" fmla="*/ 387 w 545"/>
                <a:gd name="T5" fmla="*/ 0 h 373"/>
                <a:gd name="T6" fmla="*/ 191 w 545"/>
                <a:gd name="T7" fmla="*/ 66 h 373"/>
                <a:gd name="T8" fmla="*/ 191 w 545"/>
                <a:gd name="T9" fmla="*/ 160 h 373"/>
                <a:gd name="T10" fmla="*/ 545 w 545"/>
                <a:gd name="T11" fmla="*/ 360 h 373"/>
                <a:gd name="T12" fmla="*/ 315 w 545"/>
                <a:gd name="T13" fmla="*/ 373 h 373"/>
                <a:gd name="T14" fmla="*/ 315 w 545"/>
                <a:gd name="T15" fmla="*/ 373 h 3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5" h="373">
                  <a:moveTo>
                    <a:pt x="315" y="373"/>
                  </a:moveTo>
                  <a:lnTo>
                    <a:pt x="0" y="0"/>
                  </a:lnTo>
                  <a:lnTo>
                    <a:pt x="387" y="0"/>
                  </a:lnTo>
                  <a:lnTo>
                    <a:pt x="191" y="66"/>
                  </a:lnTo>
                  <a:lnTo>
                    <a:pt x="191" y="160"/>
                  </a:lnTo>
                  <a:lnTo>
                    <a:pt x="545" y="360"/>
                  </a:lnTo>
                  <a:lnTo>
                    <a:pt x="315" y="373"/>
                  </a:lnTo>
                  <a:lnTo>
                    <a:pt x="315" y="37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96"/>
            <p:cNvSpPr>
              <a:spLocks/>
            </p:cNvSpPr>
            <p:nvPr/>
          </p:nvSpPr>
          <p:spPr bwMode="auto">
            <a:xfrm>
              <a:off x="5062" y="3487"/>
              <a:ext cx="387" cy="239"/>
            </a:xfrm>
            <a:custGeom>
              <a:avLst/>
              <a:gdLst>
                <a:gd name="T0" fmla="*/ 0 w 774"/>
                <a:gd name="T1" fmla="*/ 364 h 477"/>
                <a:gd name="T2" fmla="*/ 774 w 774"/>
                <a:gd name="T3" fmla="*/ 0 h 477"/>
                <a:gd name="T4" fmla="*/ 774 w 774"/>
                <a:gd name="T5" fmla="*/ 73 h 477"/>
                <a:gd name="T6" fmla="*/ 10 w 774"/>
                <a:gd name="T7" fmla="*/ 477 h 477"/>
                <a:gd name="T8" fmla="*/ 0 w 774"/>
                <a:gd name="T9" fmla="*/ 377 h 477"/>
                <a:gd name="T10" fmla="*/ 0 w 774"/>
                <a:gd name="T11" fmla="*/ 364 h 477"/>
                <a:gd name="T12" fmla="*/ 0 w 774"/>
                <a:gd name="T13" fmla="*/ 364 h 477"/>
              </a:gdLst>
              <a:ahLst/>
              <a:cxnLst>
                <a:cxn ang="0">
                  <a:pos x="T0" y="T1"/>
                </a:cxn>
                <a:cxn ang="0">
                  <a:pos x="T2" y="T3"/>
                </a:cxn>
                <a:cxn ang="0">
                  <a:pos x="T4" y="T5"/>
                </a:cxn>
                <a:cxn ang="0">
                  <a:pos x="T6" y="T7"/>
                </a:cxn>
                <a:cxn ang="0">
                  <a:pos x="T8" y="T9"/>
                </a:cxn>
                <a:cxn ang="0">
                  <a:pos x="T10" y="T11"/>
                </a:cxn>
                <a:cxn ang="0">
                  <a:pos x="T12" y="T13"/>
                </a:cxn>
              </a:cxnLst>
              <a:rect l="0" t="0" r="r" b="b"/>
              <a:pathLst>
                <a:path w="774" h="477">
                  <a:moveTo>
                    <a:pt x="0" y="364"/>
                  </a:moveTo>
                  <a:lnTo>
                    <a:pt x="774" y="0"/>
                  </a:lnTo>
                  <a:lnTo>
                    <a:pt x="774" y="73"/>
                  </a:lnTo>
                  <a:lnTo>
                    <a:pt x="10" y="477"/>
                  </a:lnTo>
                  <a:lnTo>
                    <a:pt x="0" y="377"/>
                  </a:lnTo>
                  <a:lnTo>
                    <a:pt x="0" y="364"/>
                  </a:lnTo>
                  <a:lnTo>
                    <a:pt x="0" y="364"/>
                  </a:lnTo>
                  <a:close/>
                </a:path>
              </a:pathLst>
            </a:custGeom>
            <a:solidFill>
              <a:srgbClr val="FCBD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97"/>
            <p:cNvSpPr>
              <a:spLocks/>
            </p:cNvSpPr>
            <p:nvPr/>
          </p:nvSpPr>
          <p:spPr bwMode="auto">
            <a:xfrm>
              <a:off x="4734" y="3468"/>
              <a:ext cx="377" cy="192"/>
            </a:xfrm>
            <a:custGeom>
              <a:avLst/>
              <a:gdLst>
                <a:gd name="T0" fmla="*/ 0 w 753"/>
                <a:gd name="T1" fmla="*/ 27 h 385"/>
                <a:gd name="T2" fmla="*/ 102 w 753"/>
                <a:gd name="T3" fmla="*/ 0 h 385"/>
                <a:gd name="T4" fmla="*/ 753 w 753"/>
                <a:gd name="T5" fmla="*/ 343 h 385"/>
                <a:gd name="T6" fmla="*/ 644 w 753"/>
                <a:gd name="T7" fmla="*/ 385 h 385"/>
                <a:gd name="T8" fmla="*/ 17 w 753"/>
                <a:gd name="T9" fmla="*/ 45 h 385"/>
                <a:gd name="T10" fmla="*/ 0 w 753"/>
                <a:gd name="T11" fmla="*/ 27 h 385"/>
                <a:gd name="T12" fmla="*/ 0 w 753"/>
                <a:gd name="T13" fmla="*/ 27 h 385"/>
              </a:gdLst>
              <a:ahLst/>
              <a:cxnLst>
                <a:cxn ang="0">
                  <a:pos x="T0" y="T1"/>
                </a:cxn>
                <a:cxn ang="0">
                  <a:pos x="T2" y="T3"/>
                </a:cxn>
                <a:cxn ang="0">
                  <a:pos x="T4" y="T5"/>
                </a:cxn>
                <a:cxn ang="0">
                  <a:pos x="T6" y="T7"/>
                </a:cxn>
                <a:cxn ang="0">
                  <a:pos x="T8" y="T9"/>
                </a:cxn>
                <a:cxn ang="0">
                  <a:pos x="T10" y="T11"/>
                </a:cxn>
                <a:cxn ang="0">
                  <a:pos x="T12" y="T13"/>
                </a:cxn>
              </a:cxnLst>
              <a:rect l="0" t="0" r="r" b="b"/>
              <a:pathLst>
                <a:path w="753" h="385">
                  <a:moveTo>
                    <a:pt x="0" y="27"/>
                  </a:moveTo>
                  <a:lnTo>
                    <a:pt x="102" y="0"/>
                  </a:lnTo>
                  <a:lnTo>
                    <a:pt x="753" y="343"/>
                  </a:lnTo>
                  <a:lnTo>
                    <a:pt x="644" y="385"/>
                  </a:lnTo>
                  <a:lnTo>
                    <a:pt x="17" y="45"/>
                  </a:lnTo>
                  <a:lnTo>
                    <a:pt x="0" y="27"/>
                  </a:lnTo>
                  <a:lnTo>
                    <a:pt x="0" y="27"/>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98"/>
            <p:cNvSpPr>
              <a:spLocks/>
            </p:cNvSpPr>
            <p:nvPr/>
          </p:nvSpPr>
          <p:spPr bwMode="auto">
            <a:xfrm>
              <a:off x="4666" y="3787"/>
              <a:ext cx="389" cy="179"/>
            </a:xfrm>
            <a:custGeom>
              <a:avLst/>
              <a:gdLst>
                <a:gd name="T0" fmla="*/ 27 w 778"/>
                <a:gd name="T1" fmla="*/ 8 h 358"/>
                <a:gd name="T2" fmla="*/ 55 w 778"/>
                <a:gd name="T3" fmla="*/ 15 h 358"/>
                <a:gd name="T4" fmla="*/ 99 w 778"/>
                <a:gd name="T5" fmla="*/ 28 h 358"/>
                <a:gd name="T6" fmla="*/ 153 w 778"/>
                <a:gd name="T7" fmla="*/ 44 h 358"/>
                <a:gd name="T8" fmla="*/ 217 w 778"/>
                <a:gd name="T9" fmla="*/ 62 h 358"/>
                <a:gd name="T10" fmla="*/ 289 w 778"/>
                <a:gd name="T11" fmla="*/ 83 h 358"/>
                <a:gd name="T12" fmla="*/ 365 w 778"/>
                <a:gd name="T13" fmla="*/ 108 h 358"/>
                <a:gd name="T14" fmla="*/ 444 w 778"/>
                <a:gd name="T15" fmla="*/ 130 h 358"/>
                <a:gd name="T16" fmla="*/ 523 w 778"/>
                <a:gd name="T17" fmla="*/ 157 h 358"/>
                <a:gd name="T18" fmla="*/ 599 w 778"/>
                <a:gd name="T19" fmla="*/ 183 h 358"/>
                <a:gd name="T20" fmla="*/ 674 w 778"/>
                <a:gd name="T21" fmla="*/ 209 h 358"/>
                <a:gd name="T22" fmla="*/ 740 w 778"/>
                <a:gd name="T23" fmla="*/ 234 h 358"/>
                <a:gd name="T24" fmla="*/ 752 w 778"/>
                <a:gd name="T25" fmla="*/ 358 h 358"/>
                <a:gd name="T26" fmla="*/ 744 w 778"/>
                <a:gd name="T27" fmla="*/ 258 h 358"/>
                <a:gd name="T28" fmla="*/ 718 w 778"/>
                <a:gd name="T29" fmla="*/ 247 h 358"/>
                <a:gd name="T30" fmla="*/ 680 w 778"/>
                <a:gd name="T31" fmla="*/ 234 h 358"/>
                <a:gd name="T32" fmla="*/ 629 w 778"/>
                <a:gd name="T33" fmla="*/ 215 h 358"/>
                <a:gd name="T34" fmla="*/ 569 w 778"/>
                <a:gd name="T35" fmla="*/ 194 h 358"/>
                <a:gd name="T36" fmla="*/ 504 w 778"/>
                <a:gd name="T37" fmla="*/ 172 h 358"/>
                <a:gd name="T38" fmla="*/ 433 w 778"/>
                <a:gd name="T39" fmla="*/ 147 h 358"/>
                <a:gd name="T40" fmla="*/ 359 w 778"/>
                <a:gd name="T41" fmla="*/ 123 h 358"/>
                <a:gd name="T42" fmla="*/ 285 w 778"/>
                <a:gd name="T43" fmla="*/ 98 h 358"/>
                <a:gd name="T44" fmla="*/ 210 w 778"/>
                <a:gd name="T45" fmla="*/ 76 h 358"/>
                <a:gd name="T46" fmla="*/ 140 w 778"/>
                <a:gd name="T47" fmla="*/ 57 h 358"/>
                <a:gd name="T48" fmla="*/ 74 w 778"/>
                <a:gd name="T49" fmla="*/ 38 h 358"/>
                <a:gd name="T50" fmla="*/ 44 w 778"/>
                <a:gd name="T51" fmla="*/ 89 h 358"/>
                <a:gd name="T52" fmla="*/ 65 w 778"/>
                <a:gd name="T53" fmla="*/ 96 h 358"/>
                <a:gd name="T54" fmla="*/ 97 w 778"/>
                <a:gd name="T55" fmla="*/ 106 h 358"/>
                <a:gd name="T56" fmla="*/ 144 w 778"/>
                <a:gd name="T57" fmla="*/ 123 h 358"/>
                <a:gd name="T58" fmla="*/ 199 w 778"/>
                <a:gd name="T59" fmla="*/ 142 h 358"/>
                <a:gd name="T60" fmla="*/ 263 w 778"/>
                <a:gd name="T61" fmla="*/ 162 h 358"/>
                <a:gd name="T62" fmla="*/ 333 w 778"/>
                <a:gd name="T63" fmla="*/ 185 h 358"/>
                <a:gd name="T64" fmla="*/ 404 w 778"/>
                <a:gd name="T65" fmla="*/ 209 h 358"/>
                <a:gd name="T66" fmla="*/ 476 w 778"/>
                <a:gd name="T67" fmla="*/ 236 h 358"/>
                <a:gd name="T68" fmla="*/ 548 w 778"/>
                <a:gd name="T69" fmla="*/ 262 h 358"/>
                <a:gd name="T70" fmla="*/ 616 w 778"/>
                <a:gd name="T71" fmla="*/ 285 h 358"/>
                <a:gd name="T72" fmla="*/ 676 w 778"/>
                <a:gd name="T73" fmla="*/ 309 h 358"/>
                <a:gd name="T74" fmla="*/ 729 w 778"/>
                <a:gd name="T75" fmla="*/ 330 h 358"/>
                <a:gd name="T76" fmla="*/ 733 w 778"/>
                <a:gd name="T77" fmla="*/ 355 h 358"/>
                <a:gd name="T78" fmla="*/ 708 w 778"/>
                <a:gd name="T79" fmla="*/ 345 h 358"/>
                <a:gd name="T80" fmla="*/ 672 w 778"/>
                <a:gd name="T81" fmla="*/ 330 h 358"/>
                <a:gd name="T82" fmla="*/ 623 w 778"/>
                <a:gd name="T83" fmla="*/ 311 h 358"/>
                <a:gd name="T84" fmla="*/ 565 w 778"/>
                <a:gd name="T85" fmla="*/ 289 h 358"/>
                <a:gd name="T86" fmla="*/ 499 w 778"/>
                <a:gd name="T87" fmla="*/ 262 h 358"/>
                <a:gd name="T88" fmla="*/ 427 w 778"/>
                <a:gd name="T89" fmla="*/ 236 h 358"/>
                <a:gd name="T90" fmla="*/ 351 w 778"/>
                <a:gd name="T91" fmla="*/ 209 h 358"/>
                <a:gd name="T92" fmla="*/ 274 w 778"/>
                <a:gd name="T93" fmla="*/ 179 h 358"/>
                <a:gd name="T94" fmla="*/ 199 w 778"/>
                <a:gd name="T95" fmla="*/ 153 h 358"/>
                <a:gd name="T96" fmla="*/ 125 w 778"/>
                <a:gd name="T97" fmla="*/ 128 h 358"/>
                <a:gd name="T98" fmla="*/ 57 w 778"/>
                <a:gd name="T99" fmla="*/ 106 h 358"/>
                <a:gd name="T100" fmla="*/ 0 w 778"/>
                <a:gd name="T101"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8" h="358">
                  <a:moveTo>
                    <a:pt x="16" y="6"/>
                  </a:moveTo>
                  <a:lnTo>
                    <a:pt x="16" y="6"/>
                  </a:lnTo>
                  <a:lnTo>
                    <a:pt x="21" y="6"/>
                  </a:lnTo>
                  <a:lnTo>
                    <a:pt x="23" y="6"/>
                  </a:lnTo>
                  <a:lnTo>
                    <a:pt x="27" y="8"/>
                  </a:lnTo>
                  <a:lnTo>
                    <a:pt x="32" y="10"/>
                  </a:lnTo>
                  <a:lnTo>
                    <a:pt x="38" y="12"/>
                  </a:lnTo>
                  <a:lnTo>
                    <a:pt x="42" y="12"/>
                  </a:lnTo>
                  <a:lnTo>
                    <a:pt x="49" y="13"/>
                  </a:lnTo>
                  <a:lnTo>
                    <a:pt x="55" y="15"/>
                  </a:lnTo>
                  <a:lnTo>
                    <a:pt x="65" y="19"/>
                  </a:lnTo>
                  <a:lnTo>
                    <a:pt x="72" y="21"/>
                  </a:lnTo>
                  <a:lnTo>
                    <a:pt x="80" y="23"/>
                  </a:lnTo>
                  <a:lnTo>
                    <a:pt x="89" y="25"/>
                  </a:lnTo>
                  <a:lnTo>
                    <a:pt x="99" y="28"/>
                  </a:lnTo>
                  <a:lnTo>
                    <a:pt x="108" y="30"/>
                  </a:lnTo>
                  <a:lnTo>
                    <a:pt x="119" y="34"/>
                  </a:lnTo>
                  <a:lnTo>
                    <a:pt x="131" y="36"/>
                  </a:lnTo>
                  <a:lnTo>
                    <a:pt x="142" y="42"/>
                  </a:lnTo>
                  <a:lnTo>
                    <a:pt x="153" y="44"/>
                  </a:lnTo>
                  <a:lnTo>
                    <a:pt x="165" y="47"/>
                  </a:lnTo>
                  <a:lnTo>
                    <a:pt x="178" y="51"/>
                  </a:lnTo>
                  <a:lnTo>
                    <a:pt x="191" y="55"/>
                  </a:lnTo>
                  <a:lnTo>
                    <a:pt x="204" y="59"/>
                  </a:lnTo>
                  <a:lnTo>
                    <a:pt x="217" y="62"/>
                  </a:lnTo>
                  <a:lnTo>
                    <a:pt x="231" y="68"/>
                  </a:lnTo>
                  <a:lnTo>
                    <a:pt x="246" y="72"/>
                  </a:lnTo>
                  <a:lnTo>
                    <a:pt x="259" y="76"/>
                  </a:lnTo>
                  <a:lnTo>
                    <a:pt x="274" y="79"/>
                  </a:lnTo>
                  <a:lnTo>
                    <a:pt x="289" y="83"/>
                  </a:lnTo>
                  <a:lnTo>
                    <a:pt x="304" y="89"/>
                  </a:lnTo>
                  <a:lnTo>
                    <a:pt x="319" y="93"/>
                  </a:lnTo>
                  <a:lnTo>
                    <a:pt x="333" y="98"/>
                  </a:lnTo>
                  <a:lnTo>
                    <a:pt x="350" y="102"/>
                  </a:lnTo>
                  <a:lnTo>
                    <a:pt x="365" y="108"/>
                  </a:lnTo>
                  <a:lnTo>
                    <a:pt x="380" y="111"/>
                  </a:lnTo>
                  <a:lnTo>
                    <a:pt x="397" y="117"/>
                  </a:lnTo>
                  <a:lnTo>
                    <a:pt x="412" y="121"/>
                  </a:lnTo>
                  <a:lnTo>
                    <a:pt x="427" y="127"/>
                  </a:lnTo>
                  <a:lnTo>
                    <a:pt x="444" y="130"/>
                  </a:lnTo>
                  <a:lnTo>
                    <a:pt x="459" y="138"/>
                  </a:lnTo>
                  <a:lnTo>
                    <a:pt x="474" y="142"/>
                  </a:lnTo>
                  <a:lnTo>
                    <a:pt x="491" y="147"/>
                  </a:lnTo>
                  <a:lnTo>
                    <a:pt x="506" y="151"/>
                  </a:lnTo>
                  <a:lnTo>
                    <a:pt x="523" y="157"/>
                  </a:lnTo>
                  <a:lnTo>
                    <a:pt x="538" y="162"/>
                  </a:lnTo>
                  <a:lnTo>
                    <a:pt x="553" y="168"/>
                  </a:lnTo>
                  <a:lnTo>
                    <a:pt x="569" y="174"/>
                  </a:lnTo>
                  <a:lnTo>
                    <a:pt x="586" y="177"/>
                  </a:lnTo>
                  <a:lnTo>
                    <a:pt x="599" y="183"/>
                  </a:lnTo>
                  <a:lnTo>
                    <a:pt x="616" y="189"/>
                  </a:lnTo>
                  <a:lnTo>
                    <a:pt x="629" y="193"/>
                  </a:lnTo>
                  <a:lnTo>
                    <a:pt x="644" y="198"/>
                  </a:lnTo>
                  <a:lnTo>
                    <a:pt x="659" y="204"/>
                  </a:lnTo>
                  <a:lnTo>
                    <a:pt x="674" y="209"/>
                  </a:lnTo>
                  <a:lnTo>
                    <a:pt x="687" y="213"/>
                  </a:lnTo>
                  <a:lnTo>
                    <a:pt x="701" y="219"/>
                  </a:lnTo>
                  <a:lnTo>
                    <a:pt x="716" y="223"/>
                  </a:lnTo>
                  <a:lnTo>
                    <a:pt x="729" y="228"/>
                  </a:lnTo>
                  <a:lnTo>
                    <a:pt x="740" y="234"/>
                  </a:lnTo>
                  <a:lnTo>
                    <a:pt x="753" y="240"/>
                  </a:lnTo>
                  <a:lnTo>
                    <a:pt x="767" y="243"/>
                  </a:lnTo>
                  <a:lnTo>
                    <a:pt x="778" y="249"/>
                  </a:lnTo>
                  <a:lnTo>
                    <a:pt x="778" y="334"/>
                  </a:lnTo>
                  <a:lnTo>
                    <a:pt x="752" y="358"/>
                  </a:lnTo>
                  <a:lnTo>
                    <a:pt x="757" y="262"/>
                  </a:lnTo>
                  <a:lnTo>
                    <a:pt x="753" y="262"/>
                  </a:lnTo>
                  <a:lnTo>
                    <a:pt x="752" y="260"/>
                  </a:lnTo>
                  <a:lnTo>
                    <a:pt x="748" y="258"/>
                  </a:lnTo>
                  <a:lnTo>
                    <a:pt x="744" y="258"/>
                  </a:lnTo>
                  <a:lnTo>
                    <a:pt x="740" y="257"/>
                  </a:lnTo>
                  <a:lnTo>
                    <a:pt x="735" y="255"/>
                  </a:lnTo>
                  <a:lnTo>
                    <a:pt x="729" y="251"/>
                  </a:lnTo>
                  <a:lnTo>
                    <a:pt x="723" y="249"/>
                  </a:lnTo>
                  <a:lnTo>
                    <a:pt x="718" y="247"/>
                  </a:lnTo>
                  <a:lnTo>
                    <a:pt x="710" y="245"/>
                  </a:lnTo>
                  <a:lnTo>
                    <a:pt x="703" y="243"/>
                  </a:lnTo>
                  <a:lnTo>
                    <a:pt x="697" y="240"/>
                  </a:lnTo>
                  <a:lnTo>
                    <a:pt x="687" y="238"/>
                  </a:lnTo>
                  <a:lnTo>
                    <a:pt x="680" y="234"/>
                  </a:lnTo>
                  <a:lnTo>
                    <a:pt x="669" y="230"/>
                  </a:lnTo>
                  <a:lnTo>
                    <a:pt x="659" y="226"/>
                  </a:lnTo>
                  <a:lnTo>
                    <a:pt x="650" y="223"/>
                  </a:lnTo>
                  <a:lnTo>
                    <a:pt x="640" y="219"/>
                  </a:lnTo>
                  <a:lnTo>
                    <a:pt x="629" y="215"/>
                  </a:lnTo>
                  <a:lnTo>
                    <a:pt x="618" y="211"/>
                  </a:lnTo>
                  <a:lnTo>
                    <a:pt x="604" y="206"/>
                  </a:lnTo>
                  <a:lnTo>
                    <a:pt x="593" y="204"/>
                  </a:lnTo>
                  <a:lnTo>
                    <a:pt x="582" y="198"/>
                  </a:lnTo>
                  <a:lnTo>
                    <a:pt x="569" y="194"/>
                  </a:lnTo>
                  <a:lnTo>
                    <a:pt x="555" y="191"/>
                  </a:lnTo>
                  <a:lnTo>
                    <a:pt x="544" y="185"/>
                  </a:lnTo>
                  <a:lnTo>
                    <a:pt x="531" y="181"/>
                  </a:lnTo>
                  <a:lnTo>
                    <a:pt x="518" y="176"/>
                  </a:lnTo>
                  <a:lnTo>
                    <a:pt x="504" y="172"/>
                  </a:lnTo>
                  <a:lnTo>
                    <a:pt x="491" y="168"/>
                  </a:lnTo>
                  <a:lnTo>
                    <a:pt x="476" y="162"/>
                  </a:lnTo>
                  <a:lnTo>
                    <a:pt x="461" y="157"/>
                  </a:lnTo>
                  <a:lnTo>
                    <a:pt x="448" y="151"/>
                  </a:lnTo>
                  <a:lnTo>
                    <a:pt x="433" y="147"/>
                  </a:lnTo>
                  <a:lnTo>
                    <a:pt x="419" y="142"/>
                  </a:lnTo>
                  <a:lnTo>
                    <a:pt x="404" y="138"/>
                  </a:lnTo>
                  <a:lnTo>
                    <a:pt x="389" y="130"/>
                  </a:lnTo>
                  <a:lnTo>
                    <a:pt x="374" y="127"/>
                  </a:lnTo>
                  <a:lnTo>
                    <a:pt x="359" y="123"/>
                  </a:lnTo>
                  <a:lnTo>
                    <a:pt x="344" y="117"/>
                  </a:lnTo>
                  <a:lnTo>
                    <a:pt x="329" y="111"/>
                  </a:lnTo>
                  <a:lnTo>
                    <a:pt x="314" y="108"/>
                  </a:lnTo>
                  <a:lnTo>
                    <a:pt x="299" y="104"/>
                  </a:lnTo>
                  <a:lnTo>
                    <a:pt x="285" y="98"/>
                  </a:lnTo>
                  <a:lnTo>
                    <a:pt x="270" y="94"/>
                  </a:lnTo>
                  <a:lnTo>
                    <a:pt x="255" y="89"/>
                  </a:lnTo>
                  <a:lnTo>
                    <a:pt x="240" y="85"/>
                  </a:lnTo>
                  <a:lnTo>
                    <a:pt x="225" y="79"/>
                  </a:lnTo>
                  <a:lnTo>
                    <a:pt x="210" y="76"/>
                  </a:lnTo>
                  <a:lnTo>
                    <a:pt x="197" y="72"/>
                  </a:lnTo>
                  <a:lnTo>
                    <a:pt x="182" y="68"/>
                  </a:lnTo>
                  <a:lnTo>
                    <a:pt x="168" y="62"/>
                  </a:lnTo>
                  <a:lnTo>
                    <a:pt x="153" y="59"/>
                  </a:lnTo>
                  <a:lnTo>
                    <a:pt x="140" y="57"/>
                  </a:lnTo>
                  <a:lnTo>
                    <a:pt x="127" y="51"/>
                  </a:lnTo>
                  <a:lnTo>
                    <a:pt x="114" y="47"/>
                  </a:lnTo>
                  <a:lnTo>
                    <a:pt x="99" y="44"/>
                  </a:lnTo>
                  <a:lnTo>
                    <a:pt x="87" y="42"/>
                  </a:lnTo>
                  <a:lnTo>
                    <a:pt x="74" y="38"/>
                  </a:lnTo>
                  <a:lnTo>
                    <a:pt x="61" y="34"/>
                  </a:lnTo>
                  <a:lnTo>
                    <a:pt x="49" y="32"/>
                  </a:lnTo>
                  <a:lnTo>
                    <a:pt x="38" y="30"/>
                  </a:lnTo>
                  <a:lnTo>
                    <a:pt x="42" y="89"/>
                  </a:lnTo>
                  <a:lnTo>
                    <a:pt x="44" y="89"/>
                  </a:lnTo>
                  <a:lnTo>
                    <a:pt x="48" y="91"/>
                  </a:lnTo>
                  <a:lnTo>
                    <a:pt x="49" y="93"/>
                  </a:lnTo>
                  <a:lnTo>
                    <a:pt x="55" y="93"/>
                  </a:lnTo>
                  <a:lnTo>
                    <a:pt x="59" y="94"/>
                  </a:lnTo>
                  <a:lnTo>
                    <a:pt x="65" y="96"/>
                  </a:lnTo>
                  <a:lnTo>
                    <a:pt x="68" y="98"/>
                  </a:lnTo>
                  <a:lnTo>
                    <a:pt x="76" y="100"/>
                  </a:lnTo>
                  <a:lnTo>
                    <a:pt x="82" y="102"/>
                  </a:lnTo>
                  <a:lnTo>
                    <a:pt x="89" y="104"/>
                  </a:lnTo>
                  <a:lnTo>
                    <a:pt x="97" y="106"/>
                  </a:lnTo>
                  <a:lnTo>
                    <a:pt x="106" y="110"/>
                  </a:lnTo>
                  <a:lnTo>
                    <a:pt x="114" y="113"/>
                  </a:lnTo>
                  <a:lnTo>
                    <a:pt x="125" y="117"/>
                  </a:lnTo>
                  <a:lnTo>
                    <a:pt x="133" y="119"/>
                  </a:lnTo>
                  <a:lnTo>
                    <a:pt x="144" y="123"/>
                  </a:lnTo>
                  <a:lnTo>
                    <a:pt x="153" y="125"/>
                  </a:lnTo>
                  <a:lnTo>
                    <a:pt x="165" y="128"/>
                  </a:lnTo>
                  <a:lnTo>
                    <a:pt x="174" y="132"/>
                  </a:lnTo>
                  <a:lnTo>
                    <a:pt x="187" y="138"/>
                  </a:lnTo>
                  <a:lnTo>
                    <a:pt x="199" y="142"/>
                  </a:lnTo>
                  <a:lnTo>
                    <a:pt x="212" y="145"/>
                  </a:lnTo>
                  <a:lnTo>
                    <a:pt x="223" y="149"/>
                  </a:lnTo>
                  <a:lnTo>
                    <a:pt x="236" y="153"/>
                  </a:lnTo>
                  <a:lnTo>
                    <a:pt x="250" y="157"/>
                  </a:lnTo>
                  <a:lnTo>
                    <a:pt x="263" y="162"/>
                  </a:lnTo>
                  <a:lnTo>
                    <a:pt x="276" y="166"/>
                  </a:lnTo>
                  <a:lnTo>
                    <a:pt x="289" y="172"/>
                  </a:lnTo>
                  <a:lnTo>
                    <a:pt x="304" y="176"/>
                  </a:lnTo>
                  <a:lnTo>
                    <a:pt x="319" y="181"/>
                  </a:lnTo>
                  <a:lnTo>
                    <a:pt x="333" y="185"/>
                  </a:lnTo>
                  <a:lnTo>
                    <a:pt x="346" y="191"/>
                  </a:lnTo>
                  <a:lnTo>
                    <a:pt x="359" y="194"/>
                  </a:lnTo>
                  <a:lnTo>
                    <a:pt x="374" y="200"/>
                  </a:lnTo>
                  <a:lnTo>
                    <a:pt x="389" y="206"/>
                  </a:lnTo>
                  <a:lnTo>
                    <a:pt x="404" y="209"/>
                  </a:lnTo>
                  <a:lnTo>
                    <a:pt x="419" y="215"/>
                  </a:lnTo>
                  <a:lnTo>
                    <a:pt x="433" y="221"/>
                  </a:lnTo>
                  <a:lnTo>
                    <a:pt x="448" y="225"/>
                  </a:lnTo>
                  <a:lnTo>
                    <a:pt x="463" y="230"/>
                  </a:lnTo>
                  <a:lnTo>
                    <a:pt x="476" y="236"/>
                  </a:lnTo>
                  <a:lnTo>
                    <a:pt x="491" y="242"/>
                  </a:lnTo>
                  <a:lnTo>
                    <a:pt x="504" y="245"/>
                  </a:lnTo>
                  <a:lnTo>
                    <a:pt x="519" y="251"/>
                  </a:lnTo>
                  <a:lnTo>
                    <a:pt x="533" y="257"/>
                  </a:lnTo>
                  <a:lnTo>
                    <a:pt x="548" y="262"/>
                  </a:lnTo>
                  <a:lnTo>
                    <a:pt x="561" y="266"/>
                  </a:lnTo>
                  <a:lnTo>
                    <a:pt x="574" y="270"/>
                  </a:lnTo>
                  <a:lnTo>
                    <a:pt x="587" y="275"/>
                  </a:lnTo>
                  <a:lnTo>
                    <a:pt x="602" y="281"/>
                  </a:lnTo>
                  <a:lnTo>
                    <a:pt x="616" y="285"/>
                  </a:lnTo>
                  <a:lnTo>
                    <a:pt x="627" y="291"/>
                  </a:lnTo>
                  <a:lnTo>
                    <a:pt x="640" y="296"/>
                  </a:lnTo>
                  <a:lnTo>
                    <a:pt x="653" y="300"/>
                  </a:lnTo>
                  <a:lnTo>
                    <a:pt x="665" y="304"/>
                  </a:lnTo>
                  <a:lnTo>
                    <a:pt x="676" y="309"/>
                  </a:lnTo>
                  <a:lnTo>
                    <a:pt x="687" y="313"/>
                  </a:lnTo>
                  <a:lnTo>
                    <a:pt x="699" y="317"/>
                  </a:lnTo>
                  <a:lnTo>
                    <a:pt x="708" y="323"/>
                  </a:lnTo>
                  <a:lnTo>
                    <a:pt x="720" y="326"/>
                  </a:lnTo>
                  <a:lnTo>
                    <a:pt x="729" y="330"/>
                  </a:lnTo>
                  <a:lnTo>
                    <a:pt x="738" y="334"/>
                  </a:lnTo>
                  <a:lnTo>
                    <a:pt x="742" y="358"/>
                  </a:lnTo>
                  <a:lnTo>
                    <a:pt x="740" y="357"/>
                  </a:lnTo>
                  <a:lnTo>
                    <a:pt x="736" y="357"/>
                  </a:lnTo>
                  <a:lnTo>
                    <a:pt x="733" y="355"/>
                  </a:lnTo>
                  <a:lnTo>
                    <a:pt x="729" y="353"/>
                  </a:lnTo>
                  <a:lnTo>
                    <a:pt x="725" y="351"/>
                  </a:lnTo>
                  <a:lnTo>
                    <a:pt x="720" y="351"/>
                  </a:lnTo>
                  <a:lnTo>
                    <a:pt x="714" y="347"/>
                  </a:lnTo>
                  <a:lnTo>
                    <a:pt x="708" y="345"/>
                  </a:lnTo>
                  <a:lnTo>
                    <a:pt x="703" y="343"/>
                  </a:lnTo>
                  <a:lnTo>
                    <a:pt x="697" y="340"/>
                  </a:lnTo>
                  <a:lnTo>
                    <a:pt x="687" y="336"/>
                  </a:lnTo>
                  <a:lnTo>
                    <a:pt x="680" y="334"/>
                  </a:lnTo>
                  <a:lnTo>
                    <a:pt x="672" y="330"/>
                  </a:lnTo>
                  <a:lnTo>
                    <a:pt x="663" y="326"/>
                  </a:lnTo>
                  <a:lnTo>
                    <a:pt x="653" y="323"/>
                  </a:lnTo>
                  <a:lnTo>
                    <a:pt x="644" y="319"/>
                  </a:lnTo>
                  <a:lnTo>
                    <a:pt x="633" y="315"/>
                  </a:lnTo>
                  <a:lnTo>
                    <a:pt x="623" y="311"/>
                  </a:lnTo>
                  <a:lnTo>
                    <a:pt x="612" y="306"/>
                  </a:lnTo>
                  <a:lnTo>
                    <a:pt x="601" y="302"/>
                  </a:lnTo>
                  <a:lnTo>
                    <a:pt x="587" y="298"/>
                  </a:lnTo>
                  <a:lnTo>
                    <a:pt x="576" y="292"/>
                  </a:lnTo>
                  <a:lnTo>
                    <a:pt x="565" y="289"/>
                  </a:lnTo>
                  <a:lnTo>
                    <a:pt x="552" y="283"/>
                  </a:lnTo>
                  <a:lnTo>
                    <a:pt x="538" y="279"/>
                  </a:lnTo>
                  <a:lnTo>
                    <a:pt x="525" y="274"/>
                  </a:lnTo>
                  <a:lnTo>
                    <a:pt x="512" y="268"/>
                  </a:lnTo>
                  <a:lnTo>
                    <a:pt x="499" y="262"/>
                  </a:lnTo>
                  <a:lnTo>
                    <a:pt x="484" y="258"/>
                  </a:lnTo>
                  <a:lnTo>
                    <a:pt x="470" y="253"/>
                  </a:lnTo>
                  <a:lnTo>
                    <a:pt x="455" y="247"/>
                  </a:lnTo>
                  <a:lnTo>
                    <a:pt x="440" y="242"/>
                  </a:lnTo>
                  <a:lnTo>
                    <a:pt x="427" y="236"/>
                  </a:lnTo>
                  <a:lnTo>
                    <a:pt x="412" y="230"/>
                  </a:lnTo>
                  <a:lnTo>
                    <a:pt x="397" y="225"/>
                  </a:lnTo>
                  <a:lnTo>
                    <a:pt x="382" y="219"/>
                  </a:lnTo>
                  <a:lnTo>
                    <a:pt x="367" y="213"/>
                  </a:lnTo>
                  <a:lnTo>
                    <a:pt x="351" y="209"/>
                  </a:lnTo>
                  <a:lnTo>
                    <a:pt x="336" y="202"/>
                  </a:lnTo>
                  <a:lnTo>
                    <a:pt x="321" y="196"/>
                  </a:lnTo>
                  <a:lnTo>
                    <a:pt x="304" y="191"/>
                  </a:lnTo>
                  <a:lnTo>
                    <a:pt x="291" y="185"/>
                  </a:lnTo>
                  <a:lnTo>
                    <a:pt x="274" y="179"/>
                  </a:lnTo>
                  <a:lnTo>
                    <a:pt x="259" y="176"/>
                  </a:lnTo>
                  <a:lnTo>
                    <a:pt x="244" y="170"/>
                  </a:lnTo>
                  <a:lnTo>
                    <a:pt x="229" y="164"/>
                  </a:lnTo>
                  <a:lnTo>
                    <a:pt x="214" y="159"/>
                  </a:lnTo>
                  <a:lnTo>
                    <a:pt x="199" y="153"/>
                  </a:lnTo>
                  <a:lnTo>
                    <a:pt x="183" y="147"/>
                  </a:lnTo>
                  <a:lnTo>
                    <a:pt x="168" y="143"/>
                  </a:lnTo>
                  <a:lnTo>
                    <a:pt x="155" y="138"/>
                  </a:lnTo>
                  <a:lnTo>
                    <a:pt x="140" y="132"/>
                  </a:lnTo>
                  <a:lnTo>
                    <a:pt x="125" y="128"/>
                  </a:lnTo>
                  <a:lnTo>
                    <a:pt x="112" y="125"/>
                  </a:lnTo>
                  <a:lnTo>
                    <a:pt x="97" y="119"/>
                  </a:lnTo>
                  <a:lnTo>
                    <a:pt x="83" y="115"/>
                  </a:lnTo>
                  <a:lnTo>
                    <a:pt x="70" y="110"/>
                  </a:lnTo>
                  <a:lnTo>
                    <a:pt x="57" y="106"/>
                  </a:lnTo>
                  <a:lnTo>
                    <a:pt x="44" y="102"/>
                  </a:lnTo>
                  <a:lnTo>
                    <a:pt x="31" y="98"/>
                  </a:lnTo>
                  <a:lnTo>
                    <a:pt x="19" y="94"/>
                  </a:lnTo>
                  <a:lnTo>
                    <a:pt x="8" y="91"/>
                  </a:lnTo>
                  <a:lnTo>
                    <a:pt x="0" y="0"/>
                  </a:lnTo>
                  <a:lnTo>
                    <a:pt x="16" y="6"/>
                  </a:lnTo>
                  <a:lnTo>
                    <a:pt x="16" y="6"/>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99"/>
            <p:cNvSpPr>
              <a:spLocks/>
            </p:cNvSpPr>
            <p:nvPr/>
          </p:nvSpPr>
          <p:spPr bwMode="auto">
            <a:xfrm>
              <a:off x="4687" y="3677"/>
              <a:ext cx="392" cy="197"/>
            </a:xfrm>
            <a:custGeom>
              <a:avLst/>
              <a:gdLst>
                <a:gd name="T0" fmla="*/ 140 w 783"/>
                <a:gd name="T1" fmla="*/ 15 h 394"/>
                <a:gd name="T2" fmla="*/ 30 w 783"/>
                <a:gd name="T3" fmla="*/ 149 h 394"/>
                <a:gd name="T4" fmla="*/ 41 w 783"/>
                <a:gd name="T5" fmla="*/ 150 h 394"/>
                <a:gd name="T6" fmla="*/ 60 w 783"/>
                <a:gd name="T7" fmla="*/ 156 h 394"/>
                <a:gd name="T8" fmla="*/ 85 w 783"/>
                <a:gd name="T9" fmla="*/ 162 h 394"/>
                <a:gd name="T10" fmla="*/ 115 w 783"/>
                <a:gd name="T11" fmla="*/ 169 h 394"/>
                <a:gd name="T12" fmla="*/ 147 w 783"/>
                <a:gd name="T13" fmla="*/ 179 h 394"/>
                <a:gd name="T14" fmla="*/ 183 w 783"/>
                <a:gd name="T15" fmla="*/ 188 h 394"/>
                <a:gd name="T16" fmla="*/ 225 w 783"/>
                <a:gd name="T17" fmla="*/ 199 h 394"/>
                <a:gd name="T18" fmla="*/ 266 w 783"/>
                <a:gd name="T19" fmla="*/ 213 h 394"/>
                <a:gd name="T20" fmla="*/ 311 w 783"/>
                <a:gd name="T21" fmla="*/ 224 h 394"/>
                <a:gd name="T22" fmla="*/ 359 w 783"/>
                <a:gd name="T23" fmla="*/ 237 h 394"/>
                <a:gd name="T24" fmla="*/ 406 w 783"/>
                <a:gd name="T25" fmla="*/ 250 h 394"/>
                <a:gd name="T26" fmla="*/ 455 w 783"/>
                <a:gd name="T27" fmla="*/ 265 h 394"/>
                <a:gd name="T28" fmla="*/ 502 w 783"/>
                <a:gd name="T29" fmla="*/ 279 h 394"/>
                <a:gd name="T30" fmla="*/ 547 w 783"/>
                <a:gd name="T31" fmla="*/ 294 h 394"/>
                <a:gd name="T32" fmla="*/ 593 w 783"/>
                <a:gd name="T33" fmla="*/ 307 h 394"/>
                <a:gd name="T34" fmla="*/ 638 w 783"/>
                <a:gd name="T35" fmla="*/ 320 h 394"/>
                <a:gd name="T36" fmla="*/ 678 w 783"/>
                <a:gd name="T37" fmla="*/ 335 h 394"/>
                <a:gd name="T38" fmla="*/ 717 w 783"/>
                <a:gd name="T39" fmla="*/ 347 h 394"/>
                <a:gd name="T40" fmla="*/ 751 w 783"/>
                <a:gd name="T41" fmla="*/ 360 h 394"/>
                <a:gd name="T42" fmla="*/ 783 w 783"/>
                <a:gd name="T43" fmla="*/ 371 h 394"/>
                <a:gd name="T44" fmla="*/ 759 w 783"/>
                <a:gd name="T45" fmla="*/ 392 h 394"/>
                <a:gd name="T46" fmla="*/ 742 w 783"/>
                <a:gd name="T47" fmla="*/ 386 h 394"/>
                <a:gd name="T48" fmla="*/ 728 w 783"/>
                <a:gd name="T49" fmla="*/ 382 h 394"/>
                <a:gd name="T50" fmla="*/ 710 w 783"/>
                <a:gd name="T51" fmla="*/ 375 h 394"/>
                <a:gd name="T52" fmla="*/ 689 w 783"/>
                <a:gd name="T53" fmla="*/ 367 h 394"/>
                <a:gd name="T54" fmla="*/ 662 w 783"/>
                <a:gd name="T55" fmla="*/ 360 h 394"/>
                <a:gd name="T56" fmla="*/ 634 w 783"/>
                <a:gd name="T57" fmla="*/ 350 h 394"/>
                <a:gd name="T58" fmla="*/ 602 w 783"/>
                <a:gd name="T59" fmla="*/ 339 h 394"/>
                <a:gd name="T60" fmla="*/ 568 w 783"/>
                <a:gd name="T61" fmla="*/ 328 h 394"/>
                <a:gd name="T62" fmla="*/ 530 w 783"/>
                <a:gd name="T63" fmla="*/ 314 h 394"/>
                <a:gd name="T64" fmla="*/ 491 w 783"/>
                <a:gd name="T65" fmla="*/ 303 h 394"/>
                <a:gd name="T66" fmla="*/ 447 w 783"/>
                <a:gd name="T67" fmla="*/ 290 h 394"/>
                <a:gd name="T68" fmla="*/ 402 w 783"/>
                <a:gd name="T69" fmla="*/ 275 h 394"/>
                <a:gd name="T70" fmla="*/ 355 w 783"/>
                <a:gd name="T71" fmla="*/ 262 h 394"/>
                <a:gd name="T72" fmla="*/ 306 w 783"/>
                <a:gd name="T73" fmla="*/ 247 h 394"/>
                <a:gd name="T74" fmla="*/ 255 w 783"/>
                <a:gd name="T75" fmla="*/ 232 h 394"/>
                <a:gd name="T76" fmla="*/ 200 w 783"/>
                <a:gd name="T77" fmla="*/ 216 h 394"/>
                <a:gd name="T78" fmla="*/ 145 w 783"/>
                <a:gd name="T79" fmla="*/ 201 h 394"/>
                <a:gd name="T80" fmla="*/ 91 w 783"/>
                <a:gd name="T81" fmla="*/ 186 h 394"/>
                <a:gd name="T82" fmla="*/ 32 w 783"/>
                <a:gd name="T83" fmla="*/ 171 h 394"/>
                <a:gd name="T84" fmla="*/ 0 w 783"/>
                <a:gd name="T85" fmla="*/ 16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3" h="394">
                  <a:moveTo>
                    <a:pt x="0" y="164"/>
                  </a:moveTo>
                  <a:lnTo>
                    <a:pt x="132" y="0"/>
                  </a:lnTo>
                  <a:lnTo>
                    <a:pt x="140" y="15"/>
                  </a:lnTo>
                  <a:lnTo>
                    <a:pt x="24" y="147"/>
                  </a:lnTo>
                  <a:lnTo>
                    <a:pt x="26" y="147"/>
                  </a:lnTo>
                  <a:lnTo>
                    <a:pt x="30" y="149"/>
                  </a:lnTo>
                  <a:lnTo>
                    <a:pt x="32" y="149"/>
                  </a:lnTo>
                  <a:lnTo>
                    <a:pt x="38" y="149"/>
                  </a:lnTo>
                  <a:lnTo>
                    <a:pt x="41" y="150"/>
                  </a:lnTo>
                  <a:lnTo>
                    <a:pt x="49" y="152"/>
                  </a:lnTo>
                  <a:lnTo>
                    <a:pt x="55" y="154"/>
                  </a:lnTo>
                  <a:lnTo>
                    <a:pt x="60" y="156"/>
                  </a:lnTo>
                  <a:lnTo>
                    <a:pt x="68" y="158"/>
                  </a:lnTo>
                  <a:lnTo>
                    <a:pt x="77" y="160"/>
                  </a:lnTo>
                  <a:lnTo>
                    <a:pt x="85" y="162"/>
                  </a:lnTo>
                  <a:lnTo>
                    <a:pt x="94" y="164"/>
                  </a:lnTo>
                  <a:lnTo>
                    <a:pt x="104" y="167"/>
                  </a:lnTo>
                  <a:lnTo>
                    <a:pt x="115" y="169"/>
                  </a:lnTo>
                  <a:lnTo>
                    <a:pt x="125" y="173"/>
                  </a:lnTo>
                  <a:lnTo>
                    <a:pt x="136" y="175"/>
                  </a:lnTo>
                  <a:lnTo>
                    <a:pt x="147" y="179"/>
                  </a:lnTo>
                  <a:lnTo>
                    <a:pt x="158" y="183"/>
                  </a:lnTo>
                  <a:lnTo>
                    <a:pt x="172" y="184"/>
                  </a:lnTo>
                  <a:lnTo>
                    <a:pt x="183" y="188"/>
                  </a:lnTo>
                  <a:lnTo>
                    <a:pt x="196" y="192"/>
                  </a:lnTo>
                  <a:lnTo>
                    <a:pt x="209" y="196"/>
                  </a:lnTo>
                  <a:lnTo>
                    <a:pt x="225" y="199"/>
                  </a:lnTo>
                  <a:lnTo>
                    <a:pt x="238" y="203"/>
                  </a:lnTo>
                  <a:lnTo>
                    <a:pt x="251" y="207"/>
                  </a:lnTo>
                  <a:lnTo>
                    <a:pt x="266" y="213"/>
                  </a:lnTo>
                  <a:lnTo>
                    <a:pt x="281" y="216"/>
                  </a:lnTo>
                  <a:lnTo>
                    <a:pt x="296" y="220"/>
                  </a:lnTo>
                  <a:lnTo>
                    <a:pt x="311" y="224"/>
                  </a:lnTo>
                  <a:lnTo>
                    <a:pt x="328" y="230"/>
                  </a:lnTo>
                  <a:lnTo>
                    <a:pt x="343" y="233"/>
                  </a:lnTo>
                  <a:lnTo>
                    <a:pt x="359" y="237"/>
                  </a:lnTo>
                  <a:lnTo>
                    <a:pt x="374" y="243"/>
                  </a:lnTo>
                  <a:lnTo>
                    <a:pt x="391" y="247"/>
                  </a:lnTo>
                  <a:lnTo>
                    <a:pt x="406" y="250"/>
                  </a:lnTo>
                  <a:lnTo>
                    <a:pt x="421" y="256"/>
                  </a:lnTo>
                  <a:lnTo>
                    <a:pt x="438" y="260"/>
                  </a:lnTo>
                  <a:lnTo>
                    <a:pt x="455" y="265"/>
                  </a:lnTo>
                  <a:lnTo>
                    <a:pt x="470" y="269"/>
                  </a:lnTo>
                  <a:lnTo>
                    <a:pt x="485" y="275"/>
                  </a:lnTo>
                  <a:lnTo>
                    <a:pt x="502" y="279"/>
                  </a:lnTo>
                  <a:lnTo>
                    <a:pt x="517" y="284"/>
                  </a:lnTo>
                  <a:lnTo>
                    <a:pt x="532" y="288"/>
                  </a:lnTo>
                  <a:lnTo>
                    <a:pt x="547" y="294"/>
                  </a:lnTo>
                  <a:lnTo>
                    <a:pt x="564" y="298"/>
                  </a:lnTo>
                  <a:lnTo>
                    <a:pt x="579" y="303"/>
                  </a:lnTo>
                  <a:lnTo>
                    <a:pt x="593" y="307"/>
                  </a:lnTo>
                  <a:lnTo>
                    <a:pt x="608" y="313"/>
                  </a:lnTo>
                  <a:lnTo>
                    <a:pt x="623" y="316"/>
                  </a:lnTo>
                  <a:lnTo>
                    <a:pt x="638" y="320"/>
                  </a:lnTo>
                  <a:lnTo>
                    <a:pt x="651" y="326"/>
                  </a:lnTo>
                  <a:lnTo>
                    <a:pt x="664" y="330"/>
                  </a:lnTo>
                  <a:lnTo>
                    <a:pt x="678" y="335"/>
                  </a:lnTo>
                  <a:lnTo>
                    <a:pt x="693" y="339"/>
                  </a:lnTo>
                  <a:lnTo>
                    <a:pt x="704" y="343"/>
                  </a:lnTo>
                  <a:lnTo>
                    <a:pt x="717" y="347"/>
                  </a:lnTo>
                  <a:lnTo>
                    <a:pt x="728" y="350"/>
                  </a:lnTo>
                  <a:lnTo>
                    <a:pt x="742" y="356"/>
                  </a:lnTo>
                  <a:lnTo>
                    <a:pt x="751" y="360"/>
                  </a:lnTo>
                  <a:lnTo>
                    <a:pt x="762" y="363"/>
                  </a:lnTo>
                  <a:lnTo>
                    <a:pt x="772" y="367"/>
                  </a:lnTo>
                  <a:lnTo>
                    <a:pt x="783" y="371"/>
                  </a:lnTo>
                  <a:lnTo>
                    <a:pt x="762" y="394"/>
                  </a:lnTo>
                  <a:lnTo>
                    <a:pt x="761" y="394"/>
                  </a:lnTo>
                  <a:lnTo>
                    <a:pt x="759" y="392"/>
                  </a:lnTo>
                  <a:lnTo>
                    <a:pt x="753" y="390"/>
                  </a:lnTo>
                  <a:lnTo>
                    <a:pt x="747" y="388"/>
                  </a:lnTo>
                  <a:lnTo>
                    <a:pt x="742" y="386"/>
                  </a:lnTo>
                  <a:lnTo>
                    <a:pt x="738" y="384"/>
                  </a:lnTo>
                  <a:lnTo>
                    <a:pt x="734" y="382"/>
                  </a:lnTo>
                  <a:lnTo>
                    <a:pt x="728" y="382"/>
                  </a:lnTo>
                  <a:lnTo>
                    <a:pt x="723" y="379"/>
                  </a:lnTo>
                  <a:lnTo>
                    <a:pt x="717" y="377"/>
                  </a:lnTo>
                  <a:lnTo>
                    <a:pt x="710" y="375"/>
                  </a:lnTo>
                  <a:lnTo>
                    <a:pt x="704" y="373"/>
                  </a:lnTo>
                  <a:lnTo>
                    <a:pt x="696" y="371"/>
                  </a:lnTo>
                  <a:lnTo>
                    <a:pt x="689" y="367"/>
                  </a:lnTo>
                  <a:lnTo>
                    <a:pt x="679" y="365"/>
                  </a:lnTo>
                  <a:lnTo>
                    <a:pt x="672" y="362"/>
                  </a:lnTo>
                  <a:lnTo>
                    <a:pt x="662" y="360"/>
                  </a:lnTo>
                  <a:lnTo>
                    <a:pt x="655" y="356"/>
                  </a:lnTo>
                  <a:lnTo>
                    <a:pt x="644" y="352"/>
                  </a:lnTo>
                  <a:lnTo>
                    <a:pt x="634" y="350"/>
                  </a:lnTo>
                  <a:lnTo>
                    <a:pt x="625" y="345"/>
                  </a:lnTo>
                  <a:lnTo>
                    <a:pt x="613" y="343"/>
                  </a:lnTo>
                  <a:lnTo>
                    <a:pt x="602" y="339"/>
                  </a:lnTo>
                  <a:lnTo>
                    <a:pt x="593" y="335"/>
                  </a:lnTo>
                  <a:lnTo>
                    <a:pt x="579" y="331"/>
                  </a:lnTo>
                  <a:lnTo>
                    <a:pt x="568" y="328"/>
                  </a:lnTo>
                  <a:lnTo>
                    <a:pt x="557" y="324"/>
                  </a:lnTo>
                  <a:lnTo>
                    <a:pt x="544" y="320"/>
                  </a:lnTo>
                  <a:lnTo>
                    <a:pt x="530" y="314"/>
                  </a:lnTo>
                  <a:lnTo>
                    <a:pt x="517" y="311"/>
                  </a:lnTo>
                  <a:lnTo>
                    <a:pt x="504" y="307"/>
                  </a:lnTo>
                  <a:lnTo>
                    <a:pt x="491" y="303"/>
                  </a:lnTo>
                  <a:lnTo>
                    <a:pt x="476" y="298"/>
                  </a:lnTo>
                  <a:lnTo>
                    <a:pt x="462" y="294"/>
                  </a:lnTo>
                  <a:lnTo>
                    <a:pt x="447" y="290"/>
                  </a:lnTo>
                  <a:lnTo>
                    <a:pt x="434" y="284"/>
                  </a:lnTo>
                  <a:lnTo>
                    <a:pt x="417" y="281"/>
                  </a:lnTo>
                  <a:lnTo>
                    <a:pt x="402" y="275"/>
                  </a:lnTo>
                  <a:lnTo>
                    <a:pt x="387" y="271"/>
                  </a:lnTo>
                  <a:lnTo>
                    <a:pt x="372" y="265"/>
                  </a:lnTo>
                  <a:lnTo>
                    <a:pt x="355" y="262"/>
                  </a:lnTo>
                  <a:lnTo>
                    <a:pt x="340" y="256"/>
                  </a:lnTo>
                  <a:lnTo>
                    <a:pt x="323" y="250"/>
                  </a:lnTo>
                  <a:lnTo>
                    <a:pt x="306" y="247"/>
                  </a:lnTo>
                  <a:lnTo>
                    <a:pt x="289" y="241"/>
                  </a:lnTo>
                  <a:lnTo>
                    <a:pt x="272" y="237"/>
                  </a:lnTo>
                  <a:lnTo>
                    <a:pt x="255" y="232"/>
                  </a:lnTo>
                  <a:lnTo>
                    <a:pt x="236" y="226"/>
                  </a:lnTo>
                  <a:lnTo>
                    <a:pt x="219" y="220"/>
                  </a:lnTo>
                  <a:lnTo>
                    <a:pt x="200" y="216"/>
                  </a:lnTo>
                  <a:lnTo>
                    <a:pt x="183" y="211"/>
                  </a:lnTo>
                  <a:lnTo>
                    <a:pt x="164" y="207"/>
                  </a:lnTo>
                  <a:lnTo>
                    <a:pt x="145" y="201"/>
                  </a:lnTo>
                  <a:lnTo>
                    <a:pt x="126" y="196"/>
                  </a:lnTo>
                  <a:lnTo>
                    <a:pt x="108" y="192"/>
                  </a:lnTo>
                  <a:lnTo>
                    <a:pt x="91" y="186"/>
                  </a:lnTo>
                  <a:lnTo>
                    <a:pt x="70" y="181"/>
                  </a:lnTo>
                  <a:lnTo>
                    <a:pt x="51" y="177"/>
                  </a:lnTo>
                  <a:lnTo>
                    <a:pt x="32" y="171"/>
                  </a:lnTo>
                  <a:lnTo>
                    <a:pt x="13" y="167"/>
                  </a:lnTo>
                  <a:lnTo>
                    <a:pt x="0" y="164"/>
                  </a:lnTo>
                  <a:lnTo>
                    <a:pt x="0" y="164"/>
                  </a:lnTo>
                  <a:close/>
                </a:path>
              </a:pathLst>
            </a:custGeom>
            <a:solidFill>
              <a:srgbClr val="525C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100"/>
            <p:cNvSpPr>
              <a:spLocks/>
            </p:cNvSpPr>
            <p:nvPr/>
          </p:nvSpPr>
          <p:spPr bwMode="auto">
            <a:xfrm>
              <a:off x="5061" y="3472"/>
              <a:ext cx="388" cy="243"/>
            </a:xfrm>
            <a:custGeom>
              <a:avLst/>
              <a:gdLst>
                <a:gd name="T0" fmla="*/ 0 w 778"/>
                <a:gd name="T1" fmla="*/ 365 h 484"/>
                <a:gd name="T2" fmla="*/ 778 w 778"/>
                <a:gd name="T3" fmla="*/ 0 h 484"/>
                <a:gd name="T4" fmla="*/ 767 w 778"/>
                <a:gd name="T5" fmla="*/ 88 h 484"/>
                <a:gd name="T6" fmla="*/ 10 w 778"/>
                <a:gd name="T7" fmla="*/ 484 h 484"/>
                <a:gd name="T8" fmla="*/ 12 w 778"/>
                <a:gd name="T9" fmla="*/ 467 h 484"/>
                <a:gd name="T10" fmla="*/ 748 w 778"/>
                <a:gd name="T11" fmla="*/ 84 h 484"/>
                <a:gd name="T12" fmla="*/ 744 w 778"/>
                <a:gd name="T13" fmla="*/ 26 h 484"/>
                <a:gd name="T14" fmla="*/ 4 w 778"/>
                <a:gd name="T15" fmla="*/ 397 h 484"/>
                <a:gd name="T16" fmla="*/ 0 w 778"/>
                <a:gd name="T17" fmla="*/ 365 h 484"/>
                <a:gd name="T18" fmla="*/ 0 w 778"/>
                <a:gd name="T19" fmla="*/ 36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484">
                  <a:moveTo>
                    <a:pt x="0" y="365"/>
                  </a:moveTo>
                  <a:lnTo>
                    <a:pt x="778" y="0"/>
                  </a:lnTo>
                  <a:lnTo>
                    <a:pt x="767" y="88"/>
                  </a:lnTo>
                  <a:lnTo>
                    <a:pt x="10" y="484"/>
                  </a:lnTo>
                  <a:lnTo>
                    <a:pt x="12" y="467"/>
                  </a:lnTo>
                  <a:lnTo>
                    <a:pt x="748" y="84"/>
                  </a:lnTo>
                  <a:lnTo>
                    <a:pt x="744" y="26"/>
                  </a:lnTo>
                  <a:lnTo>
                    <a:pt x="4" y="397"/>
                  </a:lnTo>
                  <a:lnTo>
                    <a:pt x="0" y="365"/>
                  </a:lnTo>
                  <a:lnTo>
                    <a:pt x="0" y="365"/>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101"/>
            <p:cNvSpPr>
              <a:spLocks/>
            </p:cNvSpPr>
            <p:nvPr/>
          </p:nvSpPr>
          <p:spPr bwMode="auto">
            <a:xfrm>
              <a:off x="5073" y="3665"/>
              <a:ext cx="24" cy="28"/>
            </a:xfrm>
            <a:custGeom>
              <a:avLst/>
              <a:gdLst>
                <a:gd name="T0" fmla="*/ 21 w 49"/>
                <a:gd name="T1" fmla="*/ 51 h 57"/>
                <a:gd name="T2" fmla="*/ 6 w 49"/>
                <a:gd name="T3" fmla="*/ 57 h 57"/>
                <a:gd name="T4" fmla="*/ 0 w 49"/>
                <a:gd name="T5" fmla="*/ 23 h 57"/>
                <a:gd name="T6" fmla="*/ 49 w 49"/>
                <a:gd name="T7" fmla="*/ 0 h 57"/>
                <a:gd name="T8" fmla="*/ 45 w 49"/>
                <a:gd name="T9" fmla="*/ 11 h 57"/>
                <a:gd name="T10" fmla="*/ 21 w 49"/>
                <a:gd name="T11" fmla="*/ 27 h 57"/>
                <a:gd name="T12" fmla="*/ 21 w 49"/>
                <a:gd name="T13" fmla="*/ 51 h 57"/>
                <a:gd name="T14" fmla="*/ 21 w 49"/>
                <a:gd name="T15" fmla="*/ 5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7">
                  <a:moveTo>
                    <a:pt x="21" y="51"/>
                  </a:moveTo>
                  <a:lnTo>
                    <a:pt x="6" y="57"/>
                  </a:lnTo>
                  <a:lnTo>
                    <a:pt x="0" y="23"/>
                  </a:lnTo>
                  <a:lnTo>
                    <a:pt x="49" y="0"/>
                  </a:lnTo>
                  <a:lnTo>
                    <a:pt x="45" y="11"/>
                  </a:lnTo>
                  <a:lnTo>
                    <a:pt x="21" y="27"/>
                  </a:lnTo>
                  <a:lnTo>
                    <a:pt x="21" y="51"/>
                  </a:lnTo>
                  <a:lnTo>
                    <a:pt x="21" y="5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102"/>
            <p:cNvSpPr>
              <a:spLocks/>
            </p:cNvSpPr>
            <p:nvPr/>
          </p:nvSpPr>
          <p:spPr bwMode="auto">
            <a:xfrm>
              <a:off x="5406" y="3498"/>
              <a:ext cx="18" cy="23"/>
            </a:xfrm>
            <a:custGeom>
              <a:avLst/>
              <a:gdLst>
                <a:gd name="T0" fmla="*/ 2 w 36"/>
                <a:gd name="T1" fmla="*/ 48 h 48"/>
                <a:gd name="T2" fmla="*/ 0 w 36"/>
                <a:gd name="T3" fmla="*/ 16 h 48"/>
                <a:gd name="T4" fmla="*/ 36 w 36"/>
                <a:gd name="T5" fmla="*/ 0 h 48"/>
                <a:gd name="T6" fmla="*/ 32 w 36"/>
                <a:gd name="T7" fmla="*/ 12 h 48"/>
                <a:gd name="T8" fmla="*/ 17 w 36"/>
                <a:gd name="T9" fmla="*/ 21 h 48"/>
                <a:gd name="T10" fmla="*/ 15 w 36"/>
                <a:gd name="T11" fmla="*/ 40 h 48"/>
                <a:gd name="T12" fmla="*/ 2 w 36"/>
                <a:gd name="T13" fmla="*/ 48 h 48"/>
                <a:gd name="T14" fmla="*/ 2 w 36"/>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8">
                  <a:moveTo>
                    <a:pt x="2" y="48"/>
                  </a:moveTo>
                  <a:lnTo>
                    <a:pt x="0" y="16"/>
                  </a:lnTo>
                  <a:lnTo>
                    <a:pt x="36" y="0"/>
                  </a:lnTo>
                  <a:lnTo>
                    <a:pt x="32" y="12"/>
                  </a:lnTo>
                  <a:lnTo>
                    <a:pt x="17" y="21"/>
                  </a:lnTo>
                  <a:lnTo>
                    <a:pt x="15" y="40"/>
                  </a:lnTo>
                  <a:lnTo>
                    <a:pt x="2" y="48"/>
                  </a:lnTo>
                  <a:lnTo>
                    <a:pt x="2" y="48"/>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103"/>
            <p:cNvSpPr>
              <a:spLocks/>
            </p:cNvSpPr>
            <p:nvPr/>
          </p:nvSpPr>
          <p:spPr bwMode="auto">
            <a:xfrm>
              <a:off x="4738" y="3467"/>
              <a:ext cx="361" cy="183"/>
            </a:xfrm>
            <a:custGeom>
              <a:avLst/>
              <a:gdLst>
                <a:gd name="T0" fmla="*/ 96 w 723"/>
                <a:gd name="T1" fmla="*/ 0 h 368"/>
                <a:gd name="T2" fmla="*/ 107 w 723"/>
                <a:gd name="T3" fmla="*/ 6 h 368"/>
                <a:gd name="T4" fmla="*/ 123 w 723"/>
                <a:gd name="T5" fmla="*/ 13 h 368"/>
                <a:gd name="T6" fmla="*/ 145 w 723"/>
                <a:gd name="T7" fmla="*/ 25 h 368"/>
                <a:gd name="T8" fmla="*/ 170 w 723"/>
                <a:gd name="T9" fmla="*/ 38 h 368"/>
                <a:gd name="T10" fmla="*/ 200 w 723"/>
                <a:gd name="T11" fmla="*/ 53 h 368"/>
                <a:gd name="T12" fmla="*/ 232 w 723"/>
                <a:gd name="T13" fmla="*/ 70 h 368"/>
                <a:gd name="T14" fmla="*/ 270 w 723"/>
                <a:gd name="T15" fmla="*/ 89 h 368"/>
                <a:gd name="T16" fmla="*/ 308 w 723"/>
                <a:gd name="T17" fmla="*/ 108 h 368"/>
                <a:gd name="T18" fmla="*/ 349 w 723"/>
                <a:gd name="T19" fmla="*/ 130 h 368"/>
                <a:gd name="T20" fmla="*/ 389 w 723"/>
                <a:gd name="T21" fmla="*/ 151 h 368"/>
                <a:gd name="T22" fmla="*/ 430 w 723"/>
                <a:gd name="T23" fmla="*/ 172 h 368"/>
                <a:gd name="T24" fmla="*/ 472 w 723"/>
                <a:gd name="T25" fmla="*/ 193 h 368"/>
                <a:gd name="T26" fmla="*/ 511 w 723"/>
                <a:gd name="T27" fmla="*/ 215 h 368"/>
                <a:gd name="T28" fmla="*/ 549 w 723"/>
                <a:gd name="T29" fmla="*/ 236 h 368"/>
                <a:gd name="T30" fmla="*/ 587 w 723"/>
                <a:gd name="T31" fmla="*/ 255 h 368"/>
                <a:gd name="T32" fmla="*/ 621 w 723"/>
                <a:gd name="T33" fmla="*/ 274 h 368"/>
                <a:gd name="T34" fmla="*/ 651 w 723"/>
                <a:gd name="T35" fmla="*/ 291 h 368"/>
                <a:gd name="T36" fmla="*/ 677 w 723"/>
                <a:gd name="T37" fmla="*/ 304 h 368"/>
                <a:gd name="T38" fmla="*/ 700 w 723"/>
                <a:gd name="T39" fmla="*/ 319 h 368"/>
                <a:gd name="T40" fmla="*/ 717 w 723"/>
                <a:gd name="T41" fmla="*/ 328 h 368"/>
                <a:gd name="T42" fmla="*/ 708 w 723"/>
                <a:gd name="T43" fmla="*/ 336 h 368"/>
                <a:gd name="T44" fmla="*/ 698 w 723"/>
                <a:gd name="T45" fmla="*/ 330 h 368"/>
                <a:gd name="T46" fmla="*/ 685 w 723"/>
                <a:gd name="T47" fmla="*/ 323 h 368"/>
                <a:gd name="T48" fmla="*/ 666 w 723"/>
                <a:gd name="T49" fmla="*/ 315 h 368"/>
                <a:gd name="T50" fmla="*/ 643 w 723"/>
                <a:gd name="T51" fmla="*/ 302 h 368"/>
                <a:gd name="T52" fmla="*/ 619 w 723"/>
                <a:gd name="T53" fmla="*/ 289 h 368"/>
                <a:gd name="T54" fmla="*/ 589 w 723"/>
                <a:gd name="T55" fmla="*/ 274 h 368"/>
                <a:gd name="T56" fmla="*/ 559 w 723"/>
                <a:gd name="T57" fmla="*/ 257 h 368"/>
                <a:gd name="T58" fmla="*/ 525 w 723"/>
                <a:gd name="T59" fmla="*/ 238 h 368"/>
                <a:gd name="T60" fmla="*/ 489 w 723"/>
                <a:gd name="T61" fmla="*/ 219 h 368"/>
                <a:gd name="T62" fmla="*/ 453 w 723"/>
                <a:gd name="T63" fmla="*/ 200 h 368"/>
                <a:gd name="T64" fmla="*/ 415 w 723"/>
                <a:gd name="T65" fmla="*/ 179 h 368"/>
                <a:gd name="T66" fmla="*/ 377 w 723"/>
                <a:gd name="T67" fmla="*/ 159 h 368"/>
                <a:gd name="T68" fmla="*/ 340 w 723"/>
                <a:gd name="T69" fmla="*/ 140 h 368"/>
                <a:gd name="T70" fmla="*/ 302 w 723"/>
                <a:gd name="T71" fmla="*/ 119 h 368"/>
                <a:gd name="T72" fmla="*/ 268 w 723"/>
                <a:gd name="T73" fmla="*/ 102 h 368"/>
                <a:gd name="T74" fmla="*/ 232 w 723"/>
                <a:gd name="T75" fmla="*/ 83 h 368"/>
                <a:gd name="T76" fmla="*/ 200 w 723"/>
                <a:gd name="T77" fmla="*/ 64 h 368"/>
                <a:gd name="T78" fmla="*/ 170 w 723"/>
                <a:gd name="T79" fmla="*/ 49 h 368"/>
                <a:gd name="T80" fmla="*/ 143 w 723"/>
                <a:gd name="T81" fmla="*/ 34 h 368"/>
                <a:gd name="T82" fmla="*/ 119 w 723"/>
                <a:gd name="T83" fmla="*/ 23 h 368"/>
                <a:gd name="T84" fmla="*/ 691 w 723"/>
                <a:gd name="T85" fmla="*/ 347 h 368"/>
                <a:gd name="T86" fmla="*/ 41 w 723"/>
                <a:gd name="T87" fmla="*/ 29 h 368"/>
                <a:gd name="T88" fmla="*/ 30 w 723"/>
                <a:gd name="T89" fmla="*/ 34 h 368"/>
                <a:gd name="T90" fmla="*/ 0 w 723"/>
                <a:gd name="T91" fmla="*/ 29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3" h="368">
                  <a:moveTo>
                    <a:pt x="0" y="29"/>
                  </a:moveTo>
                  <a:lnTo>
                    <a:pt x="94" y="0"/>
                  </a:lnTo>
                  <a:lnTo>
                    <a:pt x="96" y="0"/>
                  </a:lnTo>
                  <a:lnTo>
                    <a:pt x="100" y="2"/>
                  </a:lnTo>
                  <a:lnTo>
                    <a:pt x="102" y="4"/>
                  </a:lnTo>
                  <a:lnTo>
                    <a:pt x="107" y="6"/>
                  </a:lnTo>
                  <a:lnTo>
                    <a:pt x="111" y="8"/>
                  </a:lnTo>
                  <a:lnTo>
                    <a:pt x="117" y="12"/>
                  </a:lnTo>
                  <a:lnTo>
                    <a:pt x="123" y="13"/>
                  </a:lnTo>
                  <a:lnTo>
                    <a:pt x="130" y="17"/>
                  </a:lnTo>
                  <a:lnTo>
                    <a:pt x="136" y="21"/>
                  </a:lnTo>
                  <a:lnTo>
                    <a:pt x="145" y="25"/>
                  </a:lnTo>
                  <a:lnTo>
                    <a:pt x="153" y="29"/>
                  </a:lnTo>
                  <a:lnTo>
                    <a:pt x="160" y="32"/>
                  </a:lnTo>
                  <a:lnTo>
                    <a:pt x="170" y="38"/>
                  </a:lnTo>
                  <a:lnTo>
                    <a:pt x="179" y="44"/>
                  </a:lnTo>
                  <a:lnTo>
                    <a:pt x="189" y="47"/>
                  </a:lnTo>
                  <a:lnTo>
                    <a:pt x="200" y="53"/>
                  </a:lnTo>
                  <a:lnTo>
                    <a:pt x="211" y="59"/>
                  </a:lnTo>
                  <a:lnTo>
                    <a:pt x="223" y="64"/>
                  </a:lnTo>
                  <a:lnTo>
                    <a:pt x="232" y="70"/>
                  </a:lnTo>
                  <a:lnTo>
                    <a:pt x="245" y="76"/>
                  </a:lnTo>
                  <a:lnTo>
                    <a:pt x="257" y="83"/>
                  </a:lnTo>
                  <a:lnTo>
                    <a:pt x="270" y="89"/>
                  </a:lnTo>
                  <a:lnTo>
                    <a:pt x="283" y="96"/>
                  </a:lnTo>
                  <a:lnTo>
                    <a:pt x="294" y="102"/>
                  </a:lnTo>
                  <a:lnTo>
                    <a:pt x="308" y="108"/>
                  </a:lnTo>
                  <a:lnTo>
                    <a:pt x="323" y="115"/>
                  </a:lnTo>
                  <a:lnTo>
                    <a:pt x="334" y="123"/>
                  </a:lnTo>
                  <a:lnTo>
                    <a:pt x="349" y="130"/>
                  </a:lnTo>
                  <a:lnTo>
                    <a:pt x="362" y="136"/>
                  </a:lnTo>
                  <a:lnTo>
                    <a:pt x="375" y="144"/>
                  </a:lnTo>
                  <a:lnTo>
                    <a:pt x="389" y="151"/>
                  </a:lnTo>
                  <a:lnTo>
                    <a:pt x="402" y="159"/>
                  </a:lnTo>
                  <a:lnTo>
                    <a:pt x="415" y="164"/>
                  </a:lnTo>
                  <a:lnTo>
                    <a:pt x="430" y="172"/>
                  </a:lnTo>
                  <a:lnTo>
                    <a:pt x="443" y="179"/>
                  </a:lnTo>
                  <a:lnTo>
                    <a:pt x="457" y="187"/>
                  </a:lnTo>
                  <a:lnTo>
                    <a:pt x="472" y="193"/>
                  </a:lnTo>
                  <a:lnTo>
                    <a:pt x="485" y="202"/>
                  </a:lnTo>
                  <a:lnTo>
                    <a:pt x="498" y="208"/>
                  </a:lnTo>
                  <a:lnTo>
                    <a:pt x="511" y="215"/>
                  </a:lnTo>
                  <a:lnTo>
                    <a:pt x="525" y="221"/>
                  </a:lnTo>
                  <a:lnTo>
                    <a:pt x="538" y="228"/>
                  </a:lnTo>
                  <a:lnTo>
                    <a:pt x="549" y="236"/>
                  </a:lnTo>
                  <a:lnTo>
                    <a:pt x="562" y="242"/>
                  </a:lnTo>
                  <a:lnTo>
                    <a:pt x="576" y="249"/>
                  </a:lnTo>
                  <a:lnTo>
                    <a:pt x="587" y="255"/>
                  </a:lnTo>
                  <a:lnTo>
                    <a:pt x="598" y="260"/>
                  </a:lnTo>
                  <a:lnTo>
                    <a:pt x="609" y="268"/>
                  </a:lnTo>
                  <a:lnTo>
                    <a:pt x="621" y="274"/>
                  </a:lnTo>
                  <a:lnTo>
                    <a:pt x="632" y="279"/>
                  </a:lnTo>
                  <a:lnTo>
                    <a:pt x="642" y="285"/>
                  </a:lnTo>
                  <a:lnTo>
                    <a:pt x="651" y="291"/>
                  </a:lnTo>
                  <a:lnTo>
                    <a:pt x="660" y="294"/>
                  </a:lnTo>
                  <a:lnTo>
                    <a:pt x="670" y="300"/>
                  </a:lnTo>
                  <a:lnTo>
                    <a:pt x="677" y="304"/>
                  </a:lnTo>
                  <a:lnTo>
                    <a:pt x="687" y="309"/>
                  </a:lnTo>
                  <a:lnTo>
                    <a:pt x="693" y="313"/>
                  </a:lnTo>
                  <a:lnTo>
                    <a:pt x="700" y="319"/>
                  </a:lnTo>
                  <a:lnTo>
                    <a:pt x="706" y="321"/>
                  </a:lnTo>
                  <a:lnTo>
                    <a:pt x="713" y="325"/>
                  </a:lnTo>
                  <a:lnTo>
                    <a:pt x="717" y="328"/>
                  </a:lnTo>
                  <a:lnTo>
                    <a:pt x="723" y="332"/>
                  </a:lnTo>
                  <a:lnTo>
                    <a:pt x="710" y="338"/>
                  </a:lnTo>
                  <a:lnTo>
                    <a:pt x="708" y="336"/>
                  </a:lnTo>
                  <a:lnTo>
                    <a:pt x="704" y="334"/>
                  </a:lnTo>
                  <a:lnTo>
                    <a:pt x="702" y="332"/>
                  </a:lnTo>
                  <a:lnTo>
                    <a:pt x="698" y="330"/>
                  </a:lnTo>
                  <a:lnTo>
                    <a:pt x="693" y="328"/>
                  </a:lnTo>
                  <a:lnTo>
                    <a:pt x="691" y="326"/>
                  </a:lnTo>
                  <a:lnTo>
                    <a:pt x="685" y="323"/>
                  </a:lnTo>
                  <a:lnTo>
                    <a:pt x="679" y="321"/>
                  </a:lnTo>
                  <a:lnTo>
                    <a:pt x="674" y="317"/>
                  </a:lnTo>
                  <a:lnTo>
                    <a:pt x="666" y="315"/>
                  </a:lnTo>
                  <a:lnTo>
                    <a:pt x="659" y="311"/>
                  </a:lnTo>
                  <a:lnTo>
                    <a:pt x="651" y="306"/>
                  </a:lnTo>
                  <a:lnTo>
                    <a:pt x="643" y="302"/>
                  </a:lnTo>
                  <a:lnTo>
                    <a:pt x="636" y="298"/>
                  </a:lnTo>
                  <a:lnTo>
                    <a:pt x="626" y="294"/>
                  </a:lnTo>
                  <a:lnTo>
                    <a:pt x="619" y="289"/>
                  </a:lnTo>
                  <a:lnTo>
                    <a:pt x="609" y="283"/>
                  </a:lnTo>
                  <a:lnTo>
                    <a:pt x="600" y="279"/>
                  </a:lnTo>
                  <a:lnTo>
                    <a:pt x="589" y="274"/>
                  </a:lnTo>
                  <a:lnTo>
                    <a:pt x="579" y="268"/>
                  </a:lnTo>
                  <a:lnTo>
                    <a:pt x="568" y="262"/>
                  </a:lnTo>
                  <a:lnTo>
                    <a:pt x="559" y="257"/>
                  </a:lnTo>
                  <a:lnTo>
                    <a:pt x="547" y="251"/>
                  </a:lnTo>
                  <a:lnTo>
                    <a:pt x="536" y="243"/>
                  </a:lnTo>
                  <a:lnTo>
                    <a:pt x="525" y="238"/>
                  </a:lnTo>
                  <a:lnTo>
                    <a:pt x="513" y="232"/>
                  </a:lnTo>
                  <a:lnTo>
                    <a:pt x="502" y="226"/>
                  </a:lnTo>
                  <a:lnTo>
                    <a:pt x="489" y="219"/>
                  </a:lnTo>
                  <a:lnTo>
                    <a:pt x="477" y="213"/>
                  </a:lnTo>
                  <a:lnTo>
                    <a:pt x="466" y="208"/>
                  </a:lnTo>
                  <a:lnTo>
                    <a:pt x="453" y="200"/>
                  </a:lnTo>
                  <a:lnTo>
                    <a:pt x="442" y="193"/>
                  </a:lnTo>
                  <a:lnTo>
                    <a:pt x="428" y="185"/>
                  </a:lnTo>
                  <a:lnTo>
                    <a:pt x="415" y="179"/>
                  </a:lnTo>
                  <a:lnTo>
                    <a:pt x="402" y="172"/>
                  </a:lnTo>
                  <a:lnTo>
                    <a:pt x="391" y="166"/>
                  </a:lnTo>
                  <a:lnTo>
                    <a:pt x="377" y="159"/>
                  </a:lnTo>
                  <a:lnTo>
                    <a:pt x="366" y="153"/>
                  </a:lnTo>
                  <a:lnTo>
                    <a:pt x="353" y="145"/>
                  </a:lnTo>
                  <a:lnTo>
                    <a:pt x="340" y="140"/>
                  </a:lnTo>
                  <a:lnTo>
                    <a:pt x="326" y="132"/>
                  </a:lnTo>
                  <a:lnTo>
                    <a:pt x="315" y="127"/>
                  </a:lnTo>
                  <a:lnTo>
                    <a:pt x="302" y="119"/>
                  </a:lnTo>
                  <a:lnTo>
                    <a:pt x="291" y="113"/>
                  </a:lnTo>
                  <a:lnTo>
                    <a:pt x="279" y="108"/>
                  </a:lnTo>
                  <a:lnTo>
                    <a:pt x="268" y="102"/>
                  </a:lnTo>
                  <a:lnTo>
                    <a:pt x="255" y="95"/>
                  </a:lnTo>
                  <a:lnTo>
                    <a:pt x="243" y="89"/>
                  </a:lnTo>
                  <a:lnTo>
                    <a:pt x="232" y="83"/>
                  </a:lnTo>
                  <a:lnTo>
                    <a:pt x="223" y="76"/>
                  </a:lnTo>
                  <a:lnTo>
                    <a:pt x="211" y="70"/>
                  </a:lnTo>
                  <a:lnTo>
                    <a:pt x="200" y="64"/>
                  </a:lnTo>
                  <a:lnTo>
                    <a:pt x="189" y="59"/>
                  </a:lnTo>
                  <a:lnTo>
                    <a:pt x="179" y="55"/>
                  </a:lnTo>
                  <a:lnTo>
                    <a:pt x="170" y="49"/>
                  </a:lnTo>
                  <a:lnTo>
                    <a:pt x="160" y="44"/>
                  </a:lnTo>
                  <a:lnTo>
                    <a:pt x="151" y="40"/>
                  </a:lnTo>
                  <a:lnTo>
                    <a:pt x="143" y="34"/>
                  </a:lnTo>
                  <a:lnTo>
                    <a:pt x="134" y="30"/>
                  </a:lnTo>
                  <a:lnTo>
                    <a:pt x="126" y="27"/>
                  </a:lnTo>
                  <a:lnTo>
                    <a:pt x="119" y="23"/>
                  </a:lnTo>
                  <a:lnTo>
                    <a:pt x="113" y="19"/>
                  </a:lnTo>
                  <a:lnTo>
                    <a:pt x="92" y="23"/>
                  </a:lnTo>
                  <a:lnTo>
                    <a:pt x="691" y="347"/>
                  </a:lnTo>
                  <a:lnTo>
                    <a:pt x="679" y="353"/>
                  </a:lnTo>
                  <a:lnTo>
                    <a:pt x="64" y="23"/>
                  </a:lnTo>
                  <a:lnTo>
                    <a:pt x="41" y="29"/>
                  </a:lnTo>
                  <a:lnTo>
                    <a:pt x="660" y="358"/>
                  </a:lnTo>
                  <a:lnTo>
                    <a:pt x="651" y="368"/>
                  </a:lnTo>
                  <a:lnTo>
                    <a:pt x="30" y="34"/>
                  </a:lnTo>
                  <a:lnTo>
                    <a:pt x="13" y="38"/>
                  </a:lnTo>
                  <a:lnTo>
                    <a:pt x="0" y="29"/>
                  </a:lnTo>
                  <a:lnTo>
                    <a:pt x="0" y="2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104"/>
            <p:cNvSpPr>
              <a:spLocks/>
            </p:cNvSpPr>
            <p:nvPr/>
          </p:nvSpPr>
          <p:spPr bwMode="auto">
            <a:xfrm>
              <a:off x="4822" y="3658"/>
              <a:ext cx="184" cy="53"/>
            </a:xfrm>
            <a:custGeom>
              <a:avLst/>
              <a:gdLst>
                <a:gd name="T0" fmla="*/ 368 w 368"/>
                <a:gd name="T1" fmla="*/ 64 h 106"/>
                <a:gd name="T2" fmla="*/ 4 w 368"/>
                <a:gd name="T3" fmla="*/ 106 h 106"/>
                <a:gd name="T4" fmla="*/ 0 w 368"/>
                <a:gd name="T5" fmla="*/ 19 h 106"/>
                <a:gd name="T6" fmla="*/ 0 w 368"/>
                <a:gd name="T7" fmla="*/ 17 h 106"/>
                <a:gd name="T8" fmla="*/ 2 w 368"/>
                <a:gd name="T9" fmla="*/ 17 h 106"/>
                <a:gd name="T10" fmla="*/ 4 w 368"/>
                <a:gd name="T11" fmla="*/ 17 h 106"/>
                <a:gd name="T12" fmla="*/ 7 w 368"/>
                <a:gd name="T13" fmla="*/ 17 h 106"/>
                <a:gd name="T14" fmla="*/ 11 w 368"/>
                <a:gd name="T15" fmla="*/ 17 h 106"/>
                <a:gd name="T16" fmla="*/ 17 w 368"/>
                <a:gd name="T17" fmla="*/ 17 h 106"/>
                <a:gd name="T18" fmla="*/ 21 w 368"/>
                <a:gd name="T19" fmla="*/ 15 h 106"/>
                <a:gd name="T20" fmla="*/ 24 w 368"/>
                <a:gd name="T21" fmla="*/ 15 h 106"/>
                <a:gd name="T22" fmla="*/ 28 w 368"/>
                <a:gd name="T23" fmla="*/ 15 h 106"/>
                <a:gd name="T24" fmla="*/ 32 w 368"/>
                <a:gd name="T25" fmla="*/ 15 h 106"/>
                <a:gd name="T26" fmla="*/ 36 w 368"/>
                <a:gd name="T27" fmla="*/ 15 h 106"/>
                <a:gd name="T28" fmla="*/ 39 w 368"/>
                <a:gd name="T29" fmla="*/ 13 h 106"/>
                <a:gd name="T30" fmla="*/ 43 w 368"/>
                <a:gd name="T31" fmla="*/ 13 h 106"/>
                <a:gd name="T32" fmla="*/ 49 w 368"/>
                <a:gd name="T33" fmla="*/ 13 h 106"/>
                <a:gd name="T34" fmla="*/ 53 w 368"/>
                <a:gd name="T35" fmla="*/ 13 h 106"/>
                <a:gd name="T36" fmla="*/ 56 w 368"/>
                <a:gd name="T37" fmla="*/ 13 h 106"/>
                <a:gd name="T38" fmla="*/ 62 w 368"/>
                <a:gd name="T39" fmla="*/ 11 h 106"/>
                <a:gd name="T40" fmla="*/ 68 w 368"/>
                <a:gd name="T41" fmla="*/ 11 h 106"/>
                <a:gd name="T42" fmla="*/ 72 w 368"/>
                <a:gd name="T43" fmla="*/ 11 h 106"/>
                <a:gd name="T44" fmla="*/ 77 w 368"/>
                <a:gd name="T45" fmla="*/ 11 h 106"/>
                <a:gd name="T46" fmla="*/ 81 w 368"/>
                <a:gd name="T47" fmla="*/ 11 h 106"/>
                <a:gd name="T48" fmla="*/ 87 w 368"/>
                <a:gd name="T49" fmla="*/ 11 h 106"/>
                <a:gd name="T50" fmla="*/ 92 w 368"/>
                <a:gd name="T51" fmla="*/ 9 h 106"/>
                <a:gd name="T52" fmla="*/ 98 w 368"/>
                <a:gd name="T53" fmla="*/ 9 h 106"/>
                <a:gd name="T54" fmla="*/ 104 w 368"/>
                <a:gd name="T55" fmla="*/ 9 h 106"/>
                <a:gd name="T56" fmla="*/ 109 w 368"/>
                <a:gd name="T57" fmla="*/ 9 h 106"/>
                <a:gd name="T58" fmla="*/ 115 w 368"/>
                <a:gd name="T59" fmla="*/ 7 h 106"/>
                <a:gd name="T60" fmla="*/ 121 w 368"/>
                <a:gd name="T61" fmla="*/ 7 h 106"/>
                <a:gd name="T62" fmla="*/ 126 w 368"/>
                <a:gd name="T63" fmla="*/ 7 h 106"/>
                <a:gd name="T64" fmla="*/ 132 w 368"/>
                <a:gd name="T65" fmla="*/ 7 h 106"/>
                <a:gd name="T66" fmla="*/ 136 w 368"/>
                <a:gd name="T67" fmla="*/ 6 h 106"/>
                <a:gd name="T68" fmla="*/ 141 w 368"/>
                <a:gd name="T69" fmla="*/ 6 h 106"/>
                <a:gd name="T70" fmla="*/ 147 w 368"/>
                <a:gd name="T71" fmla="*/ 6 h 106"/>
                <a:gd name="T72" fmla="*/ 155 w 368"/>
                <a:gd name="T73" fmla="*/ 6 h 106"/>
                <a:gd name="T74" fmla="*/ 158 w 368"/>
                <a:gd name="T75" fmla="*/ 6 h 106"/>
                <a:gd name="T76" fmla="*/ 164 w 368"/>
                <a:gd name="T77" fmla="*/ 4 h 106"/>
                <a:gd name="T78" fmla="*/ 170 w 368"/>
                <a:gd name="T79" fmla="*/ 4 h 106"/>
                <a:gd name="T80" fmla="*/ 175 w 368"/>
                <a:gd name="T81" fmla="*/ 4 h 106"/>
                <a:gd name="T82" fmla="*/ 179 w 368"/>
                <a:gd name="T83" fmla="*/ 4 h 106"/>
                <a:gd name="T84" fmla="*/ 185 w 368"/>
                <a:gd name="T85" fmla="*/ 2 h 106"/>
                <a:gd name="T86" fmla="*/ 190 w 368"/>
                <a:gd name="T87" fmla="*/ 2 h 106"/>
                <a:gd name="T88" fmla="*/ 196 w 368"/>
                <a:gd name="T89" fmla="*/ 2 h 106"/>
                <a:gd name="T90" fmla="*/ 200 w 368"/>
                <a:gd name="T91" fmla="*/ 2 h 106"/>
                <a:gd name="T92" fmla="*/ 206 w 368"/>
                <a:gd name="T93" fmla="*/ 2 h 106"/>
                <a:gd name="T94" fmla="*/ 209 w 368"/>
                <a:gd name="T95" fmla="*/ 2 h 106"/>
                <a:gd name="T96" fmla="*/ 215 w 368"/>
                <a:gd name="T97" fmla="*/ 2 h 106"/>
                <a:gd name="T98" fmla="*/ 219 w 368"/>
                <a:gd name="T99" fmla="*/ 0 h 106"/>
                <a:gd name="T100" fmla="*/ 223 w 368"/>
                <a:gd name="T101" fmla="*/ 0 h 106"/>
                <a:gd name="T102" fmla="*/ 226 w 368"/>
                <a:gd name="T103" fmla="*/ 0 h 106"/>
                <a:gd name="T104" fmla="*/ 232 w 368"/>
                <a:gd name="T105" fmla="*/ 0 h 106"/>
                <a:gd name="T106" fmla="*/ 238 w 368"/>
                <a:gd name="T107" fmla="*/ 0 h 106"/>
                <a:gd name="T108" fmla="*/ 245 w 368"/>
                <a:gd name="T109" fmla="*/ 0 h 106"/>
                <a:gd name="T110" fmla="*/ 251 w 368"/>
                <a:gd name="T111" fmla="*/ 0 h 106"/>
                <a:gd name="T112" fmla="*/ 257 w 368"/>
                <a:gd name="T113" fmla="*/ 0 h 106"/>
                <a:gd name="T114" fmla="*/ 268 w 368"/>
                <a:gd name="T115" fmla="*/ 9 h 106"/>
                <a:gd name="T116" fmla="*/ 28 w 368"/>
                <a:gd name="T117" fmla="*/ 32 h 106"/>
                <a:gd name="T118" fmla="*/ 22 w 368"/>
                <a:gd name="T119" fmla="*/ 89 h 106"/>
                <a:gd name="T120" fmla="*/ 334 w 368"/>
                <a:gd name="T121" fmla="*/ 51 h 106"/>
                <a:gd name="T122" fmla="*/ 368 w 368"/>
                <a:gd name="T123" fmla="*/ 64 h 106"/>
                <a:gd name="T124" fmla="*/ 368 w 368"/>
                <a:gd name="T12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106">
                  <a:moveTo>
                    <a:pt x="368" y="64"/>
                  </a:moveTo>
                  <a:lnTo>
                    <a:pt x="4" y="106"/>
                  </a:lnTo>
                  <a:lnTo>
                    <a:pt x="0" y="19"/>
                  </a:lnTo>
                  <a:lnTo>
                    <a:pt x="0" y="17"/>
                  </a:lnTo>
                  <a:lnTo>
                    <a:pt x="2" y="17"/>
                  </a:lnTo>
                  <a:lnTo>
                    <a:pt x="4" y="17"/>
                  </a:lnTo>
                  <a:lnTo>
                    <a:pt x="7" y="17"/>
                  </a:lnTo>
                  <a:lnTo>
                    <a:pt x="11" y="17"/>
                  </a:lnTo>
                  <a:lnTo>
                    <a:pt x="17" y="17"/>
                  </a:lnTo>
                  <a:lnTo>
                    <a:pt x="21" y="15"/>
                  </a:lnTo>
                  <a:lnTo>
                    <a:pt x="24" y="15"/>
                  </a:lnTo>
                  <a:lnTo>
                    <a:pt x="28" y="15"/>
                  </a:lnTo>
                  <a:lnTo>
                    <a:pt x="32" y="15"/>
                  </a:lnTo>
                  <a:lnTo>
                    <a:pt x="36" y="15"/>
                  </a:lnTo>
                  <a:lnTo>
                    <a:pt x="39" y="13"/>
                  </a:lnTo>
                  <a:lnTo>
                    <a:pt x="43" y="13"/>
                  </a:lnTo>
                  <a:lnTo>
                    <a:pt x="49" y="13"/>
                  </a:lnTo>
                  <a:lnTo>
                    <a:pt x="53" y="13"/>
                  </a:lnTo>
                  <a:lnTo>
                    <a:pt x="56" y="13"/>
                  </a:lnTo>
                  <a:lnTo>
                    <a:pt x="62" y="11"/>
                  </a:lnTo>
                  <a:lnTo>
                    <a:pt x="68" y="11"/>
                  </a:lnTo>
                  <a:lnTo>
                    <a:pt x="72" y="11"/>
                  </a:lnTo>
                  <a:lnTo>
                    <a:pt x="77" y="11"/>
                  </a:lnTo>
                  <a:lnTo>
                    <a:pt x="81" y="11"/>
                  </a:lnTo>
                  <a:lnTo>
                    <a:pt x="87" y="11"/>
                  </a:lnTo>
                  <a:lnTo>
                    <a:pt x="92" y="9"/>
                  </a:lnTo>
                  <a:lnTo>
                    <a:pt x="98" y="9"/>
                  </a:lnTo>
                  <a:lnTo>
                    <a:pt x="104" y="9"/>
                  </a:lnTo>
                  <a:lnTo>
                    <a:pt x="109" y="9"/>
                  </a:lnTo>
                  <a:lnTo>
                    <a:pt x="115" y="7"/>
                  </a:lnTo>
                  <a:lnTo>
                    <a:pt x="121" y="7"/>
                  </a:lnTo>
                  <a:lnTo>
                    <a:pt x="126" y="7"/>
                  </a:lnTo>
                  <a:lnTo>
                    <a:pt x="132" y="7"/>
                  </a:lnTo>
                  <a:lnTo>
                    <a:pt x="136" y="6"/>
                  </a:lnTo>
                  <a:lnTo>
                    <a:pt x="141" y="6"/>
                  </a:lnTo>
                  <a:lnTo>
                    <a:pt x="147" y="6"/>
                  </a:lnTo>
                  <a:lnTo>
                    <a:pt x="155" y="6"/>
                  </a:lnTo>
                  <a:lnTo>
                    <a:pt x="158" y="6"/>
                  </a:lnTo>
                  <a:lnTo>
                    <a:pt x="164" y="4"/>
                  </a:lnTo>
                  <a:lnTo>
                    <a:pt x="170" y="4"/>
                  </a:lnTo>
                  <a:lnTo>
                    <a:pt x="175" y="4"/>
                  </a:lnTo>
                  <a:lnTo>
                    <a:pt x="179" y="4"/>
                  </a:lnTo>
                  <a:lnTo>
                    <a:pt x="185" y="2"/>
                  </a:lnTo>
                  <a:lnTo>
                    <a:pt x="190" y="2"/>
                  </a:lnTo>
                  <a:lnTo>
                    <a:pt x="196" y="2"/>
                  </a:lnTo>
                  <a:lnTo>
                    <a:pt x="200" y="2"/>
                  </a:lnTo>
                  <a:lnTo>
                    <a:pt x="206" y="2"/>
                  </a:lnTo>
                  <a:lnTo>
                    <a:pt x="209" y="2"/>
                  </a:lnTo>
                  <a:lnTo>
                    <a:pt x="215" y="2"/>
                  </a:lnTo>
                  <a:lnTo>
                    <a:pt x="219" y="0"/>
                  </a:lnTo>
                  <a:lnTo>
                    <a:pt x="223" y="0"/>
                  </a:lnTo>
                  <a:lnTo>
                    <a:pt x="226" y="0"/>
                  </a:lnTo>
                  <a:lnTo>
                    <a:pt x="232" y="0"/>
                  </a:lnTo>
                  <a:lnTo>
                    <a:pt x="238" y="0"/>
                  </a:lnTo>
                  <a:lnTo>
                    <a:pt x="245" y="0"/>
                  </a:lnTo>
                  <a:lnTo>
                    <a:pt x="251" y="0"/>
                  </a:lnTo>
                  <a:lnTo>
                    <a:pt x="257" y="0"/>
                  </a:lnTo>
                  <a:lnTo>
                    <a:pt x="268" y="9"/>
                  </a:lnTo>
                  <a:lnTo>
                    <a:pt x="28" y="32"/>
                  </a:lnTo>
                  <a:lnTo>
                    <a:pt x="22" y="89"/>
                  </a:lnTo>
                  <a:lnTo>
                    <a:pt x="334" y="51"/>
                  </a:lnTo>
                  <a:lnTo>
                    <a:pt x="368" y="64"/>
                  </a:lnTo>
                  <a:lnTo>
                    <a:pt x="368" y="64"/>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8" name="Freeform 105"/>
            <p:cNvSpPr>
              <a:spLocks/>
            </p:cNvSpPr>
            <p:nvPr/>
          </p:nvSpPr>
          <p:spPr bwMode="auto">
            <a:xfrm>
              <a:off x="4634" y="3448"/>
              <a:ext cx="191" cy="265"/>
            </a:xfrm>
            <a:custGeom>
              <a:avLst/>
              <a:gdLst>
                <a:gd name="T0" fmla="*/ 368 w 381"/>
                <a:gd name="T1" fmla="*/ 527 h 529"/>
                <a:gd name="T2" fmla="*/ 361 w 381"/>
                <a:gd name="T3" fmla="*/ 518 h 529"/>
                <a:gd name="T4" fmla="*/ 351 w 381"/>
                <a:gd name="T5" fmla="*/ 507 h 529"/>
                <a:gd name="T6" fmla="*/ 344 w 381"/>
                <a:gd name="T7" fmla="*/ 497 h 529"/>
                <a:gd name="T8" fmla="*/ 334 w 381"/>
                <a:gd name="T9" fmla="*/ 486 h 529"/>
                <a:gd name="T10" fmla="*/ 325 w 381"/>
                <a:gd name="T11" fmla="*/ 475 h 529"/>
                <a:gd name="T12" fmla="*/ 314 w 381"/>
                <a:gd name="T13" fmla="*/ 461 h 529"/>
                <a:gd name="T14" fmla="*/ 300 w 381"/>
                <a:gd name="T15" fmla="*/ 446 h 529"/>
                <a:gd name="T16" fmla="*/ 287 w 381"/>
                <a:gd name="T17" fmla="*/ 431 h 529"/>
                <a:gd name="T18" fmla="*/ 274 w 381"/>
                <a:gd name="T19" fmla="*/ 414 h 529"/>
                <a:gd name="T20" fmla="*/ 259 w 381"/>
                <a:gd name="T21" fmla="*/ 397 h 529"/>
                <a:gd name="T22" fmla="*/ 244 w 381"/>
                <a:gd name="T23" fmla="*/ 380 h 529"/>
                <a:gd name="T24" fmla="*/ 229 w 381"/>
                <a:gd name="T25" fmla="*/ 362 h 529"/>
                <a:gd name="T26" fmla="*/ 214 w 381"/>
                <a:gd name="T27" fmla="*/ 345 h 529"/>
                <a:gd name="T28" fmla="*/ 197 w 381"/>
                <a:gd name="T29" fmla="*/ 326 h 529"/>
                <a:gd name="T30" fmla="*/ 180 w 381"/>
                <a:gd name="T31" fmla="*/ 307 h 529"/>
                <a:gd name="T32" fmla="*/ 164 w 381"/>
                <a:gd name="T33" fmla="*/ 288 h 529"/>
                <a:gd name="T34" fmla="*/ 149 w 381"/>
                <a:gd name="T35" fmla="*/ 269 h 529"/>
                <a:gd name="T36" fmla="*/ 132 w 381"/>
                <a:gd name="T37" fmla="*/ 250 h 529"/>
                <a:gd name="T38" fmla="*/ 117 w 381"/>
                <a:gd name="T39" fmla="*/ 231 h 529"/>
                <a:gd name="T40" fmla="*/ 102 w 381"/>
                <a:gd name="T41" fmla="*/ 214 h 529"/>
                <a:gd name="T42" fmla="*/ 87 w 381"/>
                <a:gd name="T43" fmla="*/ 197 h 529"/>
                <a:gd name="T44" fmla="*/ 74 w 381"/>
                <a:gd name="T45" fmla="*/ 182 h 529"/>
                <a:gd name="T46" fmla="*/ 61 w 381"/>
                <a:gd name="T47" fmla="*/ 167 h 529"/>
                <a:gd name="T48" fmla="*/ 47 w 381"/>
                <a:gd name="T49" fmla="*/ 152 h 529"/>
                <a:gd name="T50" fmla="*/ 36 w 381"/>
                <a:gd name="T51" fmla="*/ 141 h 529"/>
                <a:gd name="T52" fmla="*/ 25 w 381"/>
                <a:gd name="T53" fmla="*/ 128 h 529"/>
                <a:gd name="T54" fmla="*/ 17 w 381"/>
                <a:gd name="T55" fmla="*/ 118 h 529"/>
                <a:gd name="T56" fmla="*/ 8 w 381"/>
                <a:gd name="T57" fmla="*/ 109 h 529"/>
                <a:gd name="T58" fmla="*/ 2 w 381"/>
                <a:gd name="T59" fmla="*/ 103 h 529"/>
                <a:gd name="T60" fmla="*/ 8 w 381"/>
                <a:gd name="T61" fmla="*/ 0 h 529"/>
                <a:gd name="T62" fmla="*/ 355 w 381"/>
                <a:gd name="T63" fmla="*/ 435 h 529"/>
                <a:gd name="T64" fmla="*/ 23 w 381"/>
                <a:gd name="T65" fmla="*/ 107 h 529"/>
                <a:gd name="T66" fmla="*/ 370 w 381"/>
                <a:gd name="T6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1" h="529">
                  <a:moveTo>
                    <a:pt x="370" y="529"/>
                  </a:moveTo>
                  <a:lnTo>
                    <a:pt x="368" y="527"/>
                  </a:lnTo>
                  <a:lnTo>
                    <a:pt x="366" y="524"/>
                  </a:lnTo>
                  <a:lnTo>
                    <a:pt x="361" y="518"/>
                  </a:lnTo>
                  <a:lnTo>
                    <a:pt x="355" y="512"/>
                  </a:lnTo>
                  <a:lnTo>
                    <a:pt x="351" y="507"/>
                  </a:lnTo>
                  <a:lnTo>
                    <a:pt x="348" y="503"/>
                  </a:lnTo>
                  <a:lnTo>
                    <a:pt x="344" y="497"/>
                  </a:lnTo>
                  <a:lnTo>
                    <a:pt x="340" y="493"/>
                  </a:lnTo>
                  <a:lnTo>
                    <a:pt x="334" y="486"/>
                  </a:lnTo>
                  <a:lnTo>
                    <a:pt x="331" y="480"/>
                  </a:lnTo>
                  <a:lnTo>
                    <a:pt x="325" y="475"/>
                  </a:lnTo>
                  <a:lnTo>
                    <a:pt x="319" y="469"/>
                  </a:lnTo>
                  <a:lnTo>
                    <a:pt x="314" y="461"/>
                  </a:lnTo>
                  <a:lnTo>
                    <a:pt x="308" y="454"/>
                  </a:lnTo>
                  <a:lnTo>
                    <a:pt x="300" y="446"/>
                  </a:lnTo>
                  <a:lnTo>
                    <a:pt x="295" y="439"/>
                  </a:lnTo>
                  <a:lnTo>
                    <a:pt x="287" y="431"/>
                  </a:lnTo>
                  <a:lnTo>
                    <a:pt x="281" y="424"/>
                  </a:lnTo>
                  <a:lnTo>
                    <a:pt x="274" y="414"/>
                  </a:lnTo>
                  <a:lnTo>
                    <a:pt x="266" y="407"/>
                  </a:lnTo>
                  <a:lnTo>
                    <a:pt x="259" y="397"/>
                  </a:lnTo>
                  <a:lnTo>
                    <a:pt x="251" y="390"/>
                  </a:lnTo>
                  <a:lnTo>
                    <a:pt x="244" y="380"/>
                  </a:lnTo>
                  <a:lnTo>
                    <a:pt x="236" y="373"/>
                  </a:lnTo>
                  <a:lnTo>
                    <a:pt x="229" y="362"/>
                  </a:lnTo>
                  <a:lnTo>
                    <a:pt x="221" y="354"/>
                  </a:lnTo>
                  <a:lnTo>
                    <a:pt x="214" y="345"/>
                  </a:lnTo>
                  <a:lnTo>
                    <a:pt x="206" y="335"/>
                  </a:lnTo>
                  <a:lnTo>
                    <a:pt x="197" y="326"/>
                  </a:lnTo>
                  <a:lnTo>
                    <a:pt x="189" y="316"/>
                  </a:lnTo>
                  <a:lnTo>
                    <a:pt x="180" y="307"/>
                  </a:lnTo>
                  <a:lnTo>
                    <a:pt x="172" y="297"/>
                  </a:lnTo>
                  <a:lnTo>
                    <a:pt x="164" y="288"/>
                  </a:lnTo>
                  <a:lnTo>
                    <a:pt x="157" y="279"/>
                  </a:lnTo>
                  <a:lnTo>
                    <a:pt x="149" y="269"/>
                  </a:lnTo>
                  <a:lnTo>
                    <a:pt x="142" y="260"/>
                  </a:lnTo>
                  <a:lnTo>
                    <a:pt x="132" y="250"/>
                  </a:lnTo>
                  <a:lnTo>
                    <a:pt x="125" y="241"/>
                  </a:lnTo>
                  <a:lnTo>
                    <a:pt x="117" y="231"/>
                  </a:lnTo>
                  <a:lnTo>
                    <a:pt x="110" y="224"/>
                  </a:lnTo>
                  <a:lnTo>
                    <a:pt x="102" y="214"/>
                  </a:lnTo>
                  <a:lnTo>
                    <a:pt x="95" y="207"/>
                  </a:lnTo>
                  <a:lnTo>
                    <a:pt x="87" y="197"/>
                  </a:lnTo>
                  <a:lnTo>
                    <a:pt x="81" y="190"/>
                  </a:lnTo>
                  <a:lnTo>
                    <a:pt x="74" y="182"/>
                  </a:lnTo>
                  <a:lnTo>
                    <a:pt x="66" y="175"/>
                  </a:lnTo>
                  <a:lnTo>
                    <a:pt x="61" y="167"/>
                  </a:lnTo>
                  <a:lnTo>
                    <a:pt x="53" y="160"/>
                  </a:lnTo>
                  <a:lnTo>
                    <a:pt x="47" y="152"/>
                  </a:lnTo>
                  <a:lnTo>
                    <a:pt x="42" y="147"/>
                  </a:lnTo>
                  <a:lnTo>
                    <a:pt x="36" y="141"/>
                  </a:lnTo>
                  <a:lnTo>
                    <a:pt x="30" y="135"/>
                  </a:lnTo>
                  <a:lnTo>
                    <a:pt x="25" y="128"/>
                  </a:lnTo>
                  <a:lnTo>
                    <a:pt x="21" y="124"/>
                  </a:lnTo>
                  <a:lnTo>
                    <a:pt x="17" y="118"/>
                  </a:lnTo>
                  <a:lnTo>
                    <a:pt x="12" y="115"/>
                  </a:lnTo>
                  <a:lnTo>
                    <a:pt x="8" y="109"/>
                  </a:lnTo>
                  <a:lnTo>
                    <a:pt x="6" y="105"/>
                  </a:lnTo>
                  <a:lnTo>
                    <a:pt x="2" y="103"/>
                  </a:lnTo>
                  <a:lnTo>
                    <a:pt x="0" y="99"/>
                  </a:lnTo>
                  <a:lnTo>
                    <a:pt x="8" y="0"/>
                  </a:lnTo>
                  <a:lnTo>
                    <a:pt x="381" y="429"/>
                  </a:lnTo>
                  <a:lnTo>
                    <a:pt x="355" y="435"/>
                  </a:lnTo>
                  <a:lnTo>
                    <a:pt x="23" y="30"/>
                  </a:lnTo>
                  <a:lnTo>
                    <a:pt x="23" y="107"/>
                  </a:lnTo>
                  <a:lnTo>
                    <a:pt x="370" y="497"/>
                  </a:lnTo>
                  <a:lnTo>
                    <a:pt x="370" y="529"/>
                  </a:lnTo>
                  <a:lnTo>
                    <a:pt x="370" y="529"/>
                  </a:lnTo>
                  <a:close/>
                </a:path>
              </a:pathLst>
            </a:custGeom>
            <a:solidFill>
              <a:srgbClr val="3675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9" name="Freeform 106"/>
            <p:cNvSpPr>
              <a:spLocks/>
            </p:cNvSpPr>
            <p:nvPr/>
          </p:nvSpPr>
          <p:spPr bwMode="auto">
            <a:xfrm>
              <a:off x="4645" y="3450"/>
              <a:ext cx="182" cy="11"/>
            </a:xfrm>
            <a:custGeom>
              <a:avLst/>
              <a:gdLst>
                <a:gd name="T0" fmla="*/ 0 w 362"/>
                <a:gd name="T1" fmla="*/ 0 h 23"/>
                <a:gd name="T2" fmla="*/ 362 w 362"/>
                <a:gd name="T3" fmla="*/ 0 h 23"/>
                <a:gd name="T4" fmla="*/ 334 w 362"/>
                <a:gd name="T5" fmla="*/ 8 h 23"/>
                <a:gd name="T6" fmla="*/ 332 w 362"/>
                <a:gd name="T7" fmla="*/ 8 h 23"/>
                <a:gd name="T8" fmla="*/ 332 w 362"/>
                <a:gd name="T9" fmla="*/ 8 h 23"/>
                <a:gd name="T10" fmla="*/ 328 w 362"/>
                <a:gd name="T11" fmla="*/ 8 h 23"/>
                <a:gd name="T12" fmla="*/ 325 w 362"/>
                <a:gd name="T13" fmla="*/ 8 h 23"/>
                <a:gd name="T14" fmla="*/ 319 w 362"/>
                <a:gd name="T15" fmla="*/ 8 h 23"/>
                <a:gd name="T16" fmla="*/ 313 w 362"/>
                <a:gd name="T17" fmla="*/ 8 h 23"/>
                <a:gd name="T18" fmla="*/ 306 w 362"/>
                <a:gd name="T19" fmla="*/ 8 h 23"/>
                <a:gd name="T20" fmla="*/ 298 w 362"/>
                <a:gd name="T21" fmla="*/ 8 h 23"/>
                <a:gd name="T22" fmla="*/ 294 w 362"/>
                <a:gd name="T23" fmla="*/ 8 h 23"/>
                <a:gd name="T24" fmla="*/ 291 w 362"/>
                <a:gd name="T25" fmla="*/ 8 h 23"/>
                <a:gd name="T26" fmla="*/ 285 w 362"/>
                <a:gd name="T27" fmla="*/ 8 h 23"/>
                <a:gd name="T28" fmla="*/ 281 w 362"/>
                <a:gd name="T29" fmla="*/ 8 h 23"/>
                <a:gd name="T30" fmla="*/ 275 w 362"/>
                <a:gd name="T31" fmla="*/ 8 h 23"/>
                <a:gd name="T32" fmla="*/ 270 w 362"/>
                <a:gd name="T33" fmla="*/ 8 h 23"/>
                <a:gd name="T34" fmla="*/ 266 w 362"/>
                <a:gd name="T35" fmla="*/ 8 h 23"/>
                <a:gd name="T36" fmla="*/ 260 w 362"/>
                <a:gd name="T37" fmla="*/ 8 h 23"/>
                <a:gd name="T38" fmla="*/ 255 w 362"/>
                <a:gd name="T39" fmla="*/ 8 h 23"/>
                <a:gd name="T40" fmla="*/ 249 w 362"/>
                <a:gd name="T41" fmla="*/ 8 h 23"/>
                <a:gd name="T42" fmla="*/ 243 w 362"/>
                <a:gd name="T43" fmla="*/ 8 h 23"/>
                <a:gd name="T44" fmla="*/ 238 w 362"/>
                <a:gd name="T45" fmla="*/ 8 h 23"/>
                <a:gd name="T46" fmla="*/ 232 w 362"/>
                <a:gd name="T47" fmla="*/ 8 h 23"/>
                <a:gd name="T48" fmla="*/ 226 w 362"/>
                <a:gd name="T49" fmla="*/ 8 h 23"/>
                <a:gd name="T50" fmla="*/ 219 w 362"/>
                <a:gd name="T51" fmla="*/ 8 h 23"/>
                <a:gd name="T52" fmla="*/ 213 w 362"/>
                <a:gd name="T53" fmla="*/ 10 h 23"/>
                <a:gd name="T54" fmla="*/ 208 w 362"/>
                <a:gd name="T55" fmla="*/ 10 h 23"/>
                <a:gd name="T56" fmla="*/ 200 w 362"/>
                <a:gd name="T57" fmla="*/ 10 h 23"/>
                <a:gd name="T58" fmla="*/ 194 w 362"/>
                <a:gd name="T59" fmla="*/ 10 h 23"/>
                <a:gd name="T60" fmla="*/ 187 w 362"/>
                <a:gd name="T61" fmla="*/ 10 h 23"/>
                <a:gd name="T62" fmla="*/ 181 w 362"/>
                <a:gd name="T63" fmla="*/ 10 h 23"/>
                <a:gd name="T64" fmla="*/ 174 w 362"/>
                <a:gd name="T65" fmla="*/ 10 h 23"/>
                <a:gd name="T66" fmla="*/ 168 w 362"/>
                <a:gd name="T67" fmla="*/ 10 h 23"/>
                <a:gd name="T68" fmla="*/ 162 w 362"/>
                <a:gd name="T69" fmla="*/ 10 h 23"/>
                <a:gd name="T70" fmla="*/ 155 w 362"/>
                <a:gd name="T71" fmla="*/ 10 h 23"/>
                <a:gd name="T72" fmla="*/ 149 w 362"/>
                <a:gd name="T73" fmla="*/ 10 h 23"/>
                <a:gd name="T74" fmla="*/ 141 w 362"/>
                <a:gd name="T75" fmla="*/ 10 h 23"/>
                <a:gd name="T76" fmla="*/ 136 w 362"/>
                <a:gd name="T77" fmla="*/ 12 h 23"/>
                <a:gd name="T78" fmla="*/ 128 w 362"/>
                <a:gd name="T79" fmla="*/ 12 h 23"/>
                <a:gd name="T80" fmla="*/ 123 w 362"/>
                <a:gd name="T81" fmla="*/ 12 h 23"/>
                <a:gd name="T82" fmla="*/ 115 w 362"/>
                <a:gd name="T83" fmla="*/ 14 h 23"/>
                <a:gd name="T84" fmla="*/ 109 w 362"/>
                <a:gd name="T85" fmla="*/ 14 h 23"/>
                <a:gd name="T86" fmla="*/ 102 w 362"/>
                <a:gd name="T87" fmla="*/ 14 h 23"/>
                <a:gd name="T88" fmla="*/ 96 w 362"/>
                <a:gd name="T89" fmla="*/ 14 h 23"/>
                <a:gd name="T90" fmla="*/ 90 w 362"/>
                <a:gd name="T91" fmla="*/ 14 h 23"/>
                <a:gd name="T92" fmla="*/ 83 w 362"/>
                <a:gd name="T93" fmla="*/ 15 h 23"/>
                <a:gd name="T94" fmla="*/ 77 w 362"/>
                <a:gd name="T95" fmla="*/ 15 h 23"/>
                <a:gd name="T96" fmla="*/ 72 w 362"/>
                <a:gd name="T97" fmla="*/ 15 h 23"/>
                <a:gd name="T98" fmla="*/ 64 w 362"/>
                <a:gd name="T99" fmla="*/ 15 h 23"/>
                <a:gd name="T100" fmla="*/ 58 w 362"/>
                <a:gd name="T101" fmla="*/ 17 h 23"/>
                <a:gd name="T102" fmla="*/ 53 w 362"/>
                <a:gd name="T103" fmla="*/ 17 h 23"/>
                <a:gd name="T104" fmla="*/ 47 w 362"/>
                <a:gd name="T105" fmla="*/ 17 h 23"/>
                <a:gd name="T106" fmla="*/ 41 w 362"/>
                <a:gd name="T107" fmla="*/ 19 h 23"/>
                <a:gd name="T108" fmla="*/ 36 w 362"/>
                <a:gd name="T109" fmla="*/ 19 h 23"/>
                <a:gd name="T110" fmla="*/ 30 w 362"/>
                <a:gd name="T111" fmla="*/ 19 h 23"/>
                <a:gd name="T112" fmla="*/ 24 w 362"/>
                <a:gd name="T113" fmla="*/ 21 h 23"/>
                <a:gd name="T114" fmla="*/ 21 w 362"/>
                <a:gd name="T115" fmla="*/ 21 h 23"/>
                <a:gd name="T116" fmla="*/ 17 w 362"/>
                <a:gd name="T117" fmla="*/ 23 h 23"/>
                <a:gd name="T118" fmla="*/ 0 w 362"/>
                <a:gd name="T119" fmla="*/ 0 h 23"/>
                <a:gd name="T120" fmla="*/ 0 w 362"/>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2" h="23">
                  <a:moveTo>
                    <a:pt x="0" y="0"/>
                  </a:moveTo>
                  <a:lnTo>
                    <a:pt x="362" y="0"/>
                  </a:lnTo>
                  <a:lnTo>
                    <a:pt x="334" y="8"/>
                  </a:lnTo>
                  <a:lnTo>
                    <a:pt x="332" y="8"/>
                  </a:lnTo>
                  <a:lnTo>
                    <a:pt x="332" y="8"/>
                  </a:lnTo>
                  <a:lnTo>
                    <a:pt x="328" y="8"/>
                  </a:lnTo>
                  <a:lnTo>
                    <a:pt x="325" y="8"/>
                  </a:lnTo>
                  <a:lnTo>
                    <a:pt x="319" y="8"/>
                  </a:lnTo>
                  <a:lnTo>
                    <a:pt x="313" y="8"/>
                  </a:lnTo>
                  <a:lnTo>
                    <a:pt x="306" y="8"/>
                  </a:lnTo>
                  <a:lnTo>
                    <a:pt x="298" y="8"/>
                  </a:lnTo>
                  <a:lnTo>
                    <a:pt x="294" y="8"/>
                  </a:lnTo>
                  <a:lnTo>
                    <a:pt x="291" y="8"/>
                  </a:lnTo>
                  <a:lnTo>
                    <a:pt x="285" y="8"/>
                  </a:lnTo>
                  <a:lnTo>
                    <a:pt x="281" y="8"/>
                  </a:lnTo>
                  <a:lnTo>
                    <a:pt x="275" y="8"/>
                  </a:lnTo>
                  <a:lnTo>
                    <a:pt x="270" y="8"/>
                  </a:lnTo>
                  <a:lnTo>
                    <a:pt x="266" y="8"/>
                  </a:lnTo>
                  <a:lnTo>
                    <a:pt x="260" y="8"/>
                  </a:lnTo>
                  <a:lnTo>
                    <a:pt x="255" y="8"/>
                  </a:lnTo>
                  <a:lnTo>
                    <a:pt x="249" y="8"/>
                  </a:lnTo>
                  <a:lnTo>
                    <a:pt x="243" y="8"/>
                  </a:lnTo>
                  <a:lnTo>
                    <a:pt x="238" y="8"/>
                  </a:lnTo>
                  <a:lnTo>
                    <a:pt x="232" y="8"/>
                  </a:lnTo>
                  <a:lnTo>
                    <a:pt x="226" y="8"/>
                  </a:lnTo>
                  <a:lnTo>
                    <a:pt x="219" y="8"/>
                  </a:lnTo>
                  <a:lnTo>
                    <a:pt x="213" y="10"/>
                  </a:lnTo>
                  <a:lnTo>
                    <a:pt x="208" y="10"/>
                  </a:lnTo>
                  <a:lnTo>
                    <a:pt x="200" y="10"/>
                  </a:lnTo>
                  <a:lnTo>
                    <a:pt x="194" y="10"/>
                  </a:lnTo>
                  <a:lnTo>
                    <a:pt x="187" y="10"/>
                  </a:lnTo>
                  <a:lnTo>
                    <a:pt x="181" y="10"/>
                  </a:lnTo>
                  <a:lnTo>
                    <a:pt x="174" y="10"/>
                  </a:lnTo>
                  <a:lnTo>
                    <a:pt x="168" y="10"/>
                  </a:lnTo>
                  <a:lnTo>
                    <a:pt x="162" y="10"/>
                  </a:lnTo>
                  <a:lnTo>
                    <a:pt x="155" y="10"/>
                  </a:lnTo>
                  <a:lnTo>
                    <a:pt x="149" y="10"/>
                  </a:lnTo>
                  <a:lnTo>
                    <a:pt x="141" y="10"/>
                  </a:lnTo>
                  <a:lnTo>
                    <a:pt x="136" y="12"/>
                  </a:lnTo>
                  <a:lnTo>
                    <a:pt x="128" y="12"/>
                  </a:lnTo>
                  <a:lnTo>
                    <a:pt x="123" y="12"/>
                  </a:lnTo>
                  <a:lnTo>
                    <a:pt x="115" y="14"/>
                  </a:lnTo>
                  <a:lnTo>
                    <a:pt x="109" y="14"/>
                  </a:lnTo>
                  <a:lnTo>
                    <a:pt x="102" y="14"/>
                  </a:lnTo>
                  <a:lnTo>
                    <a:pt x="96" y="14"/>
                  </a:lnTo>
                  <a:lnTo>
                    <a:pt x="90" y="14"/>
                  </a:lnTo>
                  <a:lnTo>
                    <a:pt x="83" y="15"/>
                  </a:lnTo>
                  <a:lnTo>
                    <a:pt x="77" y="15"/>
                  </a:lnTo>
                  <a:lnTo>
                    <a:pt x="72" y="15"/>
                  </a:lnTo>
                  <a:lnTo>
                    <a:pt x="64" y="15"/>
                  </a:lnTo>
                  <a:lnTo>
                    <a:pt x="58" y="17"/>
                  </a:lnTo>
                  <a:lnTo>
                    <a:pt x="53" y="17"/>
                  </a:lnTo>
                  <a:lnTo>
                    <a:pt x="47" y="17"/>
                  </a:lnTo>
                  <a:lnTo>
                    <a:pt x="41" y="19"/>
                  </a:lnTo>
                  <a:lnTo>
                    <a:pt x="36" y="19"/>
                  </a:lnTo>
                  <a:lnTo>
                    <a:pt x="30" y="19"/>
                  </a:lnTo>
                  <a:lnTo>
                    <a:pt x="24" y="21"/>
                  </a:lnTo>
                  <a:lnTo>
                    <a:pt x="21" y="21"/>
                  </a:lnTo>
                  <a:lnTo>
                    <a:pt x="17" y="23"/>
                  </a:lnTo>
                  <a:lnTo>
                    <a:pt x="0" y="0"/>
                  </a:lnTo>
                  <a:lnTo>
                    <a:pt x="0" y="0"/>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0" name="Freeform 107"/>
            <p:cNvSpPr>
              <a:spLocks/>
            </p:cNvSpPr>
            <p:nvPr/>
          </p:nvSpPr>
          <p:spPr bwMode="auto">
            <a:xfrm>
              <a:off x="4588" y="3406"/>
              <a:ext cx="138" cy="75"/>
            </a:xfrm>
            <a:custGeom>
              <a:avLst/>
              <a:gdLst>
                <a:gd name="T0" fmla="*/ 62 w 275"/>
                <a:gd name="T1" fmla="*/ 147 h 149"/>
                <a:gd name="T2" fmla="*/ 53 w 275"/>
                <a:gd name="T3" fmla="*/ 147 h 149"/>
                <a:gd name="T4" fmla="*/ 38 w 275"/>
                <a:gd name="T5" fmla="*/ 143 h 149"/>
                <a:gd name="T6" fmla="*/ 21 w 275"/>
                <a:gd name="T7" fmla="*/ 135 h 149"/>
                <a:gd name="T8" fmla="*/ 5 w 275"/>
                <a:gd name="T9" fmla="*/ 120 h 149"/>
                <a:gd name="T10" fmla="*/ 0 w 275"/>
                <a:gd name="T11" fmla="*/ 107 h 149"/>
                <a:gd name="T12" fmla="*/ 0 w 275"/>
                <a:gd name="T13" fmla="*/ 94 h 149"/>
                <a:gd name="T14" fmla="*/ 7 w 275"/>
                <a:gd name="T15" fmla="*/ 79 h 149"/>
                <a:gd name="T16" fmla="*/ 22 w 275"/>
                <a:gd name="T17" fmla="*/ 64 h 149"/>
                <a:gd name="T18" fmla="*/ 36 w 275"/>
                <a:gd name="T19" fmla="*/ 54 h 149"/>
                <a:gd name="T20" fmla="*/ 47 w 275"/>
                <a:gd name="T21" fmla="*/ 47 h 149"/>
                <a:gd name="T22" fmla="*/ 62 w 275"/>
                <a:gd name="T23" fmla="*/ 39 h 149"/>
                <a:gd name="T24" fmla="*/ 75 w 275"/>
                <a:gd name="T25" fmla="*/ 34 h 149"/>
                <a:gd name="T26" fmla="*/ 92 w 275"/>
                <a:gd name="T27" fmla="*/ 26 h 149"/>
                <a:gd name="T28" fmla="*/ 107 w 275"/>
                <a:gd name="T29" fmla="*/ 22 h 149"/>
                <a:gd name="T30" fmla="*/ 124 w 275"/>
                <a:gd name="T31" fmla="*/ 15 h 149"/>
                <a:gd name="T32" fmla="*/ 139 w 275"/>
                <a:gd name="T33" fmla="*/ 9 h 149"/>
                <a:gd name="T34" fmla="*/ 156 w 275"/>
                <a:gd name="T35" fmla="*/ 7 h 149"/>
                <a:gd name="T36" fmla="*/ 172 w 275"/>
                <a:gd name="T37" fmla="*/ 3 h 149"/>
                <a:gd name="T38" fmla="*/ 188 w 275"/>
                <a:gd name="T39" fmla="*/ 1 h 149"/>
                <a:gd name="T40" fmla="*/ 202 w 275"/>
                <a:gd name="T41" fmla="*/ 0 h 149"/>
                <a:gd name="T42" fmla="*/ 215 w 275"/>
                <a:gd name="T43" fmla="*/ 0 h 149"/>
                <a:gd name="T44" fmla="*/ 232 w 275"/>
                <a:gd name="T45" fmla="*/ 0 h 149"/>
                <a:gd name="T46" fmla="*/ 253 w 275"/>
                <a:gd name="T47" fmla="*/ 7 h 149"/>
                <a:gd name="T48" fmla="*/ 264 w 275"/>
                <a:gd name="T49" fmla="*/ 15 h 149"/>
                <a:gd name="T50" fmla="*/ 275 w 275"/>
                <a:gd name="T51" fmla="*/ 32 h 149"/>
                <a:gd name="T52" fmla="*/ 272 w 275"/>
                <a:gd name="T53" fmla="*/ 50 h 149"/>
                <a:gd name="T54" fmla="*/ 262 w 275"/>
                <a:gd name="T55" fmla="*/ 66 h 149"/>
                <a:gd name="T56" fmla="*/ 249 w 275"/>
                <a:gd name="T57" fmla="*/ 79 h 149"/>
                <a:gd name="T58" fmla="*/ 228 w 275"/>
                <a:gd name="T59" fmla="*/ 77 h 149"/>
                <a:gd name="T60" fmla="*/ 239 w 275"/>
                <a:gd name="T61" fmla="*/ 71 h 149"/>
                <a:gd name="T62" fmla="*/ 253 w 275"/>
                <a:gd name="T63" fmla="*/ 58 h 149"/>
                <a:gd name="T64" fmla="*/ 264 w 275"/>
                <a:gd name="T65" fmla="*/ 45 h 149"/>
                <a:gd name="T66" fmla="*/ 264 w 275"/>
                <a:gd name="T67" fmla="*/ 30 h 149"/>
                <a:gd name="T68" fmla="*/ 255 w 275"/>
                <a:gd name="T69" fmla="*/ 22 h 149"/>
                <a:gd name="T70" fmla="*/ 241 w 275"/>
                <a:gd name="T71" fmla="*/ 17 h 149"/>
                <a:gd name="T72" fmla="*/ 222 w 275"/>
                <a:gd name="T73" fmla="*/ 15 h 149"/>
                <a:gd name="T74" fmla="*/ 200 w 275"/>
                <a:gd name="T75" fmla="*/ 13 h 149"/>
                <a:gd name="T76" fmla="*/ 185 w 275"/>
                <a:gd name="T77" fmla="*/ 15 h 149"/>
                <a:gd name="T78" fmla="*/ 172 w 275"/>
                <a:gd name="T79" fmla="*/ 15 h 149"/>
                <a:gd name="T80" fmla="*/ 158 w 275"/>
                <a:gd name="T81" fmla="*/ 18 h 149"/>
                <a:gd name="T82" fmla="*/ 145 w 275"/>
                <a:gd name="T83" fmla="*/ 20 h 149"/>
                <a:gd name="T84" fmla="*/ 134 w 275"/>
                <a:gd name="T85" fmla="*/ 24 h 149"/>
                <a:gd name="T86" fmla="*/ 121 w 275"/>
                <a:gd name="T87" fmla="*/ 28 h 149"/>
                <a:gd name="T88" fmla="*/ 107 w 275"/>
                <a:gd name="T89" fmla="*/ 32 h 149"/>
                <a:gd name="T90" fmla="*/ 94 w 275"/>
                <a:gd name="T91" fmla="*/ 35 h 149"/>
                <a:gd name="T92" fmla="*/ 81 w 275"/>
                <a:gd name="T93" fmla="*/ 41 h 149"/>
                <a:gd name="T94" fmla="*/ 66 w 275"/>
                <a:gd name="T95" fmla="*/ 49 h 149"/>
                <a:gd name="T96" fmla="*/ 47 w 275"/>
                <a:gd name="T97" fmla="*/ 62 h 149"/>
                <a:gd name="T98" fmla="*/ 30 w 275"/>
                <a:gd name="T99" fmla="*/ 77 h 149"/>
                <a:gd name="T100" fmla="*/ 21 w 275"/>
                <a:gd name="T101" fmla="*/ 94 h 149"/>
                <a:gd name="T102" fmla="*/ 19 w 275"/>
                <a:gd name="T103" fmla="*/ 103 h 149"/>
                <a:gd name="T104" fmla="*/ 30 w 275"/>
                <a:gd name="T105" fmla="*/ 124 h 149"/>
                <a:gd name="T106" fmla="*/ 45 w 275"/>
                <a:gd name="T107" fmla="*/ 130 h 149"/>
                <a:gd name="T108" fmla="*/ 66 w 275"/>
                <a:gd name="T109" fmla="*/ 13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5" h="149">
                  <a:moveTo>
                    <a:pt x="66" y="137"/>
                  </a:moveTo>
                  <a:lnTo>
                    <a:pt x="64" y="149"/>
                  </a:lnTo>
                  <a:lnTo>
                    <a:pt x="62" y="147"/>
                  </a:lnTo>
                  <a:lnTo>
                    <a:pt x="60" y="147"/>
                  </a:lnTo>
                  <a:lnTo>
                    <a:pt x="56" y="147"/>
                  </a:lnTo>
                  <a:lnTo>
                    <a:pt x="53" y="147"/>
                  </a:lnTo>
                  <a:lnTo>
                    <a:pt x="49" y="145"/>
                  </a:lnTo>
                  <a:lnTo>
                    <a:pt x="43" y="145"/>
                  </a:lnTo>
                  <a:lnTo>
                    <a:pt x="38" y="143"/>
                  </a:lnTo>
                  <a:lnTo>
                    <a:pt x="32" y="141"/>
                  </a:lnTo>
                  <a:lnTo>
                    <a:pt x="26" y="137"/>
                  </a:lnTo>
                  <a:lnTo>
                    <a:pt x="21" y="135"/>
                  </a:lnTo>
                  <a:lnTo>
                    <a:pt x="15" y="130"/>
                  </a:lnTo>
                  <a:lnTo>
                    <a:pt x="11" y="126"/>
                  </a:lnTo>
                  <a:lnTo>
                    <a:pt x="5" y="120"/>
                  </a:lnTo>
                  <a:lnTo>
                    <a:pt x="4" y="115"/>
                  </a:lnTo>
                  <a:lnTo>
                    <a:pt x="2" y="111"/>
                  </a:lnTo>
                  <a:lnTo>
                    <a:pt x="0" y="107"/>
                  </a:lnTo>
                  <a:lnTo>
                    <a:pt x="0" y="101"/>
                  </a:lnTo>
                  <a:lnTo>
                    <a:pt x="0" y="100"/>
                  </a:lnTo>
                  <a:lnTo>
                    <a:pt x="0" y="94"/>
                  </a:lnTo>
                  <a:lnTo>
                    <a:pt x="0" y="88"/>
                  </a:lnTo>
                  <a:lnTo>
                    <a:pt x="4" y="84"/>
                  </a:lnTo>
                  <a:lnTo>
                    <a:pt x="7" y="79"/>
                  </a:lnTo>
                  <a:lnTo>
                    <a:pt x="11" y="73"/>
                  </a:lnTo>
                  <a:lnTo>
                    <a:pt x="17" y="69"/>
                  </a:lnTo>
                  <a:lnTo>
                    <a:pt x="22" y="64"/>
                  </a:lnTo>
                  <a:lnTo>
                    <a:pt x="28" y="60"/>
                  </a:lnTo>
                  <a:lnTo>
                    <a:pt x="32" y="56"/>
                  </a:lnTo>
                  <a:lnTo>
                    <a:pt x="36" y="54"/>
                  </a:lnTo>
                  <a:lnTo>
                    <a:pt x="39" y="50"/>
                  </a:lnTo>
                  <a:lnTo>
                    <a:pt x="43" y="49"/>
                  </a:lnTo>
                  <a:lnTo>
                    <a:pt x="47" y="47"/>
                  </a:lnTo>
                  <a:lnTo>
                    <a:pt x="53" y="43"/>
                  </a:lnTo>
                  <a:lnTo>
                    <a:pt x="56" y="41"/>
                  </a:lnTo>
                  <a:lnTo>
                    <a:pt x="62" y="39"/>
                  </a:lnTo>
                  <a:lnTo>
                    <a:pt x="66" y="37"/>
                  </a:lnTo>
                  <a:lnTo>
                    <a:pt x="71" y="35"/>
                  </a:lnTo>
                  <a:lnTo>
                    <a:pt x="75" y="34"/>
                  </a:lnTo>
                  <a:lnTo>
                    <a:pt x="81" y="32"/>
                  </a:lnTo>
                  <a:lnTo>
                    <a:pt x="87" y="30"/>
                  </a:lnTo>
                  <a:lnTo>
                    <a:pt x="92" y="26"/>
                  </a:lnTo>
                  <a:lnTo>
                    <a:pt x="98" y="24"/>
                  </a:lnTo>
                  <a:lnTo>
                    <a:pt x="104" y="24"/>
                  </a:lnTo>
                  <a:lnTo>
                    <a:pt x="107" y="22"/>
                  </a:lnTo>
                  <a:lnTo>
                    <a:pt x="113" y="18"/>
                  </a:lnTo>
                  <a:lnTo>
                    <a:pt x="119" y="17"/>
                  </a:lnTo>
                  <a:lnTo>
                    <a:pt x="124" y="15"/>
                  </a:lnTo>
                  <a:lnTo>
                    <a:pt x="128" y="13"/>
                  </a:lnTo>
                  <a:lnTo>
                    <a:pt x="134" y="11"/>
                  </a:lnTo>
                  <a:lnTo>
                    <a:pt x="139" y="9"/>
                  </a:lnTo>
                  <a:lnTo>
                    <a:pt x="145" y="9"/>
                  </a:lnTo>
                  <a:lnTo>
                    <a:pt x="151" y="7"/>
                  </a:lnTo>
                  <a:lnTo>
                    <a:pt x="156" y="7"/>
                  </a:lnTo>
                  <a:lnTo>
                    <a:pt x="162" y="5"/>
                  </a:lnTo>
                  <a:lnTo>
                    <a:pt x="168" y="5"/>
                  </a:lnTo>
                  <a:lnTo>
                    <a:pt x="172" y="3"/>
                  </a:lnTo>
                  <a:lnTo>
                    <a:pt x="177" y="1"/>
                  </a:lnTo>
                  <a:lnTo>
                    <a:pt x="183" y="1"/>
                  </a:lnTo>
                  <a:lnTo>
                    <a:pt x="188" y="1"/>
                  </a:lnTo>
                  <a:lnTo>
                    <a:pt x="192" y="0"/>
                  </a:lnTo>
                  <a:lnTo>
                    <a:pt x="198" y="0"/>
                  </a:lnTo>
                  <a:lnTo>
                    <a:pt x="202" y="0"/>
                  </a:lnTo>
                  <a:lnTo>
                    <a:pt x="207" y="0"/>
                  </a:lnTo>
                  <a:lnTo>
                    <a:pt x="211" y="0"/>
                  </a:lnTo>
                  <a:lnTo>
                    <a:pt x="215" y="0"/>
                  </a:lnTo>
                  <a:lnTo>
                    <a:pt x="219" y="0"/>
                  </a:lnTo>
                  <a:lnTo>
                    <a:pt x="224" y="0"/>
                  </a:lnTo>
                  <a:lnTo>
                    <a:pt x="232" y="0"/>
                  </a:lnTo>
                  <a:lnTo>
                    <a:pt x="239" y="1"/>
                  </a:lnTo>
                  <a:lnTo>
                    <a:pt x="245" y="3"/>
                  </a:lnTo>
                  <a:lnTo>
                    <a:pt x="253" y="7"/>
                  </a:lnTo>
                  <a:lnTo>
                    <a:pt x="256" y="9"/>
                  </a:lnTo>
                  <a:lnTo>
                    <a:pt x="260" y="13"/>
                  </a:lnTo>
                  <a:lnTo>
                    <a:pt x="264" y="15"/>
                  </a:lnTo>
                  <a:lnTo>
                    <a:pt x="268" y="18"/>
                  </a:lnTo>
                  <a:lnTo>
                    <a:pt x="272" y="26"/>
                  </a:lnTo>
                  <a:lnTo>
                    <a:pt x="275" y="32"/>
                  </a:lnTo>
                  <a:lnTo>
                    <a:pt x="275" y="37"/>
                  </a:lnTo>
                  <a:lnTo>
                    <a:pt x="275" y="43"/>
                  </a:lnTo>
                  <a:lnTo>
                    <a:pt x="272" y="50"/>
                  </a:lnTo>
                  <a:lnTo>
                    <a:pt x="270" y="56"/>
                  </a:lnTo>
                  <a:lnTo>
                    <a:pt x="266" y="62"/>
                  </a:lnTo>
                  <a:lnTo>
                    <a:pt x="262" y="66"/>
                  </a:lnTo>
                  <a:lnTo>
                    <a:pt x="258" y="69"/>
                  </a:lnTo>
                  <a:lnTo>
                    <a:pt x="255" y="75"/>
                  </a:lnTo>
                  <a:lnTo>
                    <a:pt x="249" y="79"/>
                  </a:lnTo>
                  <a:lnTo>
                    <a:pt x="247" y="83"/>
                  </a:lnTo>
                  <a:lnTo>
                    <a:pt x="228" y="77"/>
                  </a:lnTo>
                  <a:lnTo>
                    <a:pt x="228" y="77"/>
                  </a:lnTo>
                  <a:lnTo>
                    <a:pt x="230" y="75"/>
                  </a:lnTo>
                  <a:lnTo>
                    <a:pt x="234" y="73"/>
                  </a:lnTo>
                  <a:lnTo>
                    <a:pt x="239" y="71"/>
                  </a:lnTo>
                  <a:lnTo>
                    <a:pt x="243" y="66"/>
                  </a:lnTo>
                  <a:lnTo>
                    <a:pt x="247" y="64"/>
                  </a:lnTo>
                  <a:lnTo>
                    <a:pt x="253" y="58"/>
                  </a:lnTo>
                  <a:lnTo>
                    <a:pt x="258" y="54"/>
                  </a:lnTo>
                  <a:lnTo>
                    <a:pt x="262" y="49"/>
                  </a:lnTo>
                  <a:lnTo>
                    <a:pt x="264" y="45"/>
                  </a:lnTo>
                  <a:lnTo>
                    <a:pt x="266" y="39"/>
                  </a:lnTo>
                  <a:lnTo>
                    <a:pt x="266" y="35"/>
                  </a:lnTo>
                  <a:lnTo>
                    <a:pt x="264" y="30"/>
                  </a:lnTo>
                  <a:lnTo>
                    <a:pt x="262" y="26"/>
                  </a:lnTo>
                  <a:lnTo>
                    <a:pt x="258" y="24"/>
                  </a:lnTo>
                  <a:lnTo>
                    <a:pt x="255" y="22"/>
                  </a:lnTo>
                  <a:lnTo>
                    <a:pt x="251" y="20"/>
                  </a:lnTo>
                  <a:lnTo>
                    <a:pt x="247" y="18"/>
                  </a:lnTo>
                  <a:lnTo>
                    <a:pt x="241" y="17"/>
                  </a:lnTo>
                  <a:lnTo>
                    <a:pt x="236" y="15"/>
                  </a:lnTo>
                  <a:lnTo>
                    <a:pt x="230" y="15"/>
                  </a:lnTo>
                  <a:lnTo>
                    <a:pt x="222" y="15"/>
                  </a:lnTo>
                  <a:lnTo>
                    <a:pt x="215" y="13"/>
                  </a:lnTo>
                  <a:lnTo>
                    <a:pt x="209" y="13"/>
                  </a:lnTo>
                  <a:lnTo>
                    <a:pt x="200" y="13"/>
                  </a:lnTo>
                  <a:lnTo>
                    <a:pt x="194" y="15"/>
                  </a:lnTo>
                  <a:lnTo>
                    <a:pt x="188" y="15"/>
                  </a:lnTo>
                  <a:lnTo>
                    <a:pt x="185" y="15"/>
                  </a:lnTo>
                  <a:lnTo>
                    <a:pt x="181" y="15"/>
                  </a:lnTo>
                  <a:lnTo>
                    <a:pt x="175" y="15"/>
                  </a:lnTo>
                  <a:lnTo>
                    <a:pt x="172" y="15"/>
                  </a:lnTo>
                  <a:lnTo>
                    <a:pt x="168" y="17"/>
                  </a:lnTo>
                  <a:lnTo>
                    <a:pt x="164" y="17"/>
                  </a:lnTo>
                  <a:lnTo>
                    <a:pt x="158" y="18"/>
                  </a:lnTo>
                  <a:lnTo>
                    <a:pt x="155" y="18"/>
                  </a:lnTo>
                  <a:lnTo>
                    <a:pt x="151" y="20"/>
                  </a:lnTo>
                  <a:lnTo>
                    <a:pt x="145" y="20"/>
                  </a:lnTo>
                  <a:lnTo>
                    <a:pt x="141" y="22"/>
                  </a:lnTo>
                  <a:lnTo>
                    <a:pt x="138" y="22"/>
                  </a:lnTo>
                  <a:lnTo>
                    <a:pt x="134" y="24"/>
                  </a:lnTo>
                  <a:lnTo>
                    <a:pt x="128" y="24"/>
                  </a:lnTo>
                  <a:lnTo>
                    <a:pt x="124" y="26"/>
                  </a:lnTo>
                  <a:lnTo>
                    <a:pt x="121" y="28"/>
                  </a:lnTo>
                  <a:lnTo>
                    <a:pt x="115" y="30"/>
                  </a:lnTo>
                  <a:lnTo>
                    <a:pt x="111" y="30"/>
                  </a:lnTo>
                  <a:lnTo>
                    <a:pt x="107" y="32"/>
                  </a:lnTo>
                  <a:lnTo>
                    <a:pt x="104" y="34"/>
                  </a:lnTo>
                  <a:lnTo>
                    <a:pt x="98" y="35"/>
                  </a:lnTo>
                  <a:lnTo>
                    <a:pt x="94" y="35"/>
                  </a:lnTo>
                  <a:lnTo>
                    <a:pt x="90" y="37"/>
                  </a:lnTo>
                  <a:lnTo>
                    <a:pt x="87" y="39"/>
                  </a:lnTo>
                  <a:lnTo>
                    <a:pt x="81" y="41"/>
                  </a:lnTo>
                  <a:lnTo>
                    <a:pt x="77" y="43"/>
                  </a:lnTo>
                  <a:lnTo>
                    <a:pt x="73" y="45"/>
                  </a:lnTo>
                  <a:lnTo>
                    <a:pt x="66" y="49"/>
                  </a:lnTo>
                  <a:lnTo>
                    <a:pt x="60" y="54"/>
                  </a:lnTo>
                  <a:lnTo>
                    <a:pt x="53" y="58"/>
                  </a:lnTo>
                  <a:lnTo>
                    <a:pt x="47" y="62"/>
                  </a:lnTo>
                  <a:lnTo>
                    <a:pt x="39" y="66"/>
                  </a:lnTo>
                  <a:lnTo>
                    <a:pt x="36" y="71"/>
                  </a:lnTo>
                  <a:lnTo>
                    <a:pt x="30" y="77"/>
                  </a:lnTo>
                  <a:lnTo>
                    <a:pt x="26" y="83"/>
                  </a:lnTo>
                  <a:lnTo>
                    <a:pt x="22" y="86"/>
                  </a:lnTo>
                  <a:lnTo>
                    <a:pt x="21" y="94"/>
                  </a:lnTo>
                  <a:lnTo>
                    <a:pt x="19" y="94"/>
                  </a:lnTo>
                  <a:lnTo>
                    <a:pt x="19" y="98"/>
                  </a:lnTo>
                  <a:lnTo>
                    <a:pt x="19" y="103"/>
                  </a:lnTo>
                  <a:lnTo>
                    <a:pt x="21" y="111"/>
                  </a:lnTo>
                  <a:lnTo>
                    <a:pt x="24" y="116"/>
                  </a:lnTo>
                  <a:lnTo>
                    <a:pt x="30" y="124"/>
                  </a:lnTo>
                  <a:lnTo>
                    <a:pt x="34" y="126"/>
                  </a:lnTo>
                  <a:lnTo>
                    <a:pt x="39" y="130"/>
                  </a:lnTo>
                  <a:lnTo>
                    <a:pt x="45" y="130"/>
                  </a:lnTo>
                  <a:lnTo>
                    <a:pt x="53" y="133"/>
                  </a:lnTo>
                  <a:lnTo>
                    <a:pt x="66" y="137"/>
                  </a:lnTo>
                  <a:lnTo>
                    <a:pt x="66" y="13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1" name="Freeform 108"/>
            <p:cNvSpPr>
              <a:spLocks/>
            </p:cNvSpPr>
            <p:nvPr/>
          </p:nvSpPr>
          <p:spPr bwMode="auto">
            <a:xfrm>
              <a:off x="4446" y="3348"/>
              <a:ext cx="433" cy="205"/>
            </a:xfrm>
            <a:custGeom>
              <a:avLst/>
              <a:gdLst>
                <a:gd name="T0" fmla="*/ 398 w 866"/>
                <a:gd name="T1" fmla="*/ 399 h 411"/>
                <a:gd name="T2" fmla="*/ 368 w 866"/>
                <a:gd name="T3" fmla="*/ 403 h 411"/>
                <a:gd name="T4" fmla="*/ 324 w 866"/>
                <a:gd name="T5" fmla="*/ 407 h 411"/>
                <a:gd name="T6" fmla="*/ 273 w 866"/>
                <a:gd name="T7" fmla="*/ 411 h 411"/>
                <a:gd name="T8" fmla="*/ 219 w 866"/>
                <a:gd name="T9" fmla="*/ 411 h 411"/>
                <a:gd name="T10" fmla="*/ 160 w 866"/>
                <a:gd name="T11" fmla="*/ 405 h 411"/>
                <a:gd name="T12" fmla="*/ 107 w 866"/>
                <a:gd name="T13" fmla="*/ 394 h 411"/>
                <a:gd name="T14" fmla="*/ 60 w 866"/>
                <a:gd name="T15" fmla="*/ 377 h 411"/>
                <a:gd name="T16" fmla="*/ 24 w 866"/>
                <a:gd name="T17" fmla="*/ 350 h 411"/>
                <a:gd name="T18" fmla="*/ 3 w 866"/>
                <a:gd name="T19" fmla="*/ 313 h 411"/>
                <a:gd name="T20" fmla="*/ 2 w 866"/>
                <a:gd name="T21" fmla="*/ 266 h 411"/>
                <a:gd name="T22" fmla="*/ 20 w 866"/>
                <a:gd name="T23" fmla="*/ 218 h 411"/>
                <a:gd name="T24" fmla="*/ 58 w 866"/>
                <a:gd name="T25" fmla="*/ 175 h 411"/>
                <a:gd name="T26" fmla="*/ 109 w 866"/>
                <a:gd name="T27" fmla="*/ 135 h 411"/>
                <a:gd name="T28" fmla="*/ 173 w 866"/>
                <a:gd name="T29" fmla="*/ 98 h 411"/>
                <a:gd name="T30" fmla="*/ 249 w 866"/>
                <a:gd name="T31" fmla="*/ 68 h 411"/>
                <a:gd name="T32" fmla="*/ 328 w 866"/>
                <a:gd name="T33" fmla="*/ 41 h 411"/>
                <a:gd name="T34" fmla="*/ 409 w 866"/>
                <a:gd name="T35" fmla="*/ 20 h 411"/>
                <a:gd name="T36" fmla="*/ 494 w 866"/>
                <a:gd name="T37" fmla="*/ 7 h 411"/>
                <a:gd name="T38" fmla="*/ 575 w 866"/>
                <a:gd name="T39" fmla="*/ 2 h 411"/>
                <a:gd name="T40" fmla="*/ 649 w 866"/>
                <a:gd name="T41" fmla="*/ 2 h 411"/>
                <a:gd name="T42" fmla="*/ 713 w 866"/>
                <a:gd name="T43" fmla="*/ 11 h 411"/>
                <a:gd name="T44" fmla="*/ 764 w 866"/>
                <a:gd name="T45" fmla="*/ 26 h 411"/>
                <a:gd name="T46" fmla="*/ 802 w 866"/>
                <a:gd name="T47" fmla="*/ 43 h 411"/>
                <a:gd name="T48" fmla="*/ 830 w 866"/>
                <a:gd name="T49" fmla="*/ 62 h 411"/>
                <a:gd name="T50" fmla="*/ 858 w 866"/>
                <a:gd name="T51" fmla="*/ 100 h 411"/>
                <a:gd name="T52" fmla="*/ 866 w 866"/>
                <a:gd name="T53" fmla="*/ 135 h 411"/>
                <a:gd name="T54" fmla="*/ 862 w 866"/>
                <a:gd name="T55" fmla="*/ 160 h 411"/>
                <a:gd name="T56" fmla="*/ 847 w 866"/>
                <a:gd name="T57" fmla="*/ 154 h 411"/>
                <a:gd name="T58" fmla="*/ 849 w 866"/>
                <a:gd name="T59" fmla="*/ 124 h 411"/>
                <a:gd name="T60" fmla="*/ 840 w 866"/>
                <a:gd name="T61" fmla="*/ 90 h 411"/>
                <a:gd name="T62" fmla="*/ 813 w 866"/>
                <a:gd name="T63" fmla="*/ 60 h 411"/>
                <a:gd name="T64" fmla="*/ 783 w 866"/>
                <a:gd name="T65" fmla="*/ 43 h 411"/>
                <a:gd name="T66" fmla="*/ 751 w 866"/>
                <a:gd name="T67" fmla="*/ 34 h 411"/>
                <a:gd name="T68" fmla="*/ 707 w 866"/>
                <a:gd name="T69" fmla="*/ 26 h 411"/>
                <a:gd name="T70" fmla="*/ 651 w 866"/>
                <a:gd name="T71" fmla="*/ 24 h 411"/>
                <a:gd name="T72" fmla="*/ 589 w 866"/>
                <a:gd name="T73" fmla="*/ 24 h 411"/>
                <a:gd name="T74" fmla="*/ 519 w 866"/>
                <a:gd name="T75" fmla="*/ 28 h 411"/>
                <a:gd name="T76" fmla="*/ 445 w 866"/>
                <a:gd name="T77" fmla="*/ 37 h 411"/>
                <a:gd name="T78" fmla="*/ 370 w 866"/>
                <a:gd name="T79" fmla="*/ 52 h 411"/>
                <a:gd name="T80" fmla="*/ 296 w 866"/>
                <a:gd name="T81" fmla="*/ 71 h 411"/>
                <a:gd name="T82" fmla="*/ 224 w 866"/>
                <a:gd name="T83" fmla="*/ 100 h 411"/>
                <a:gd name="T84" fmla="*/ 160 w 866"/>
                <a:gd name="T85" fmla="*/ 134 h 411"/>
                <a:gd name="T86" fmla="*/ 103 w 866"/>
                <a:gd name="T87" fmla="*/ 175 h 411"/>
                <a:gd name="T88" fmla="*/ 73 w 866"/>
                <a:gd name="T89" fmla="*/ 211 h 411"/>
                <a:gd name="T90" fmla="*/ 58 w 866"/>
                <a:gd name="T91" fmla="*/ 237 h 411"/>
                <a:gd name="T92" fmla="*/ 47 w 866"/>
                <a:gd name="T93" fmla="*/ 271 h 411"/>
                <a:gd name="T94" fmla="*/ 51 w 866"/>
                <a:gd name="T95" fmla="*/ 309 h 411"/>
                <a:gd name="T96" fmla="*/ 73 w 866"/>
                <a:gd name="T97" fmla="*/ 345 h 411"/>
                <a:gd name="T98" fmla="*/ 113 w 866"/>
                <a:gd name="T99" fmla="*/ 371 h 411"/>
                <a:gd name="T100" fmla="*/ 143 w 866"/>
                <a:gd name="T101" fmla="*/ 382 h 411"/>
                <a:gd name="T102" fmla="*/ 166 w 866"/>
                <a:gd name="T103" fmla="*/ 388 h 411"/>
                <a:gd name="T104" fmla="*/ 190 w 866"/>
                <a:gd name="T105" fmla="*/ 394 h 411"/>
                <a:gd name="T106" fmla="*/ 228 w 866"/>
                <a:gd name="T107" fmla="*/ 397 h 411"/>
                <a:gd name="T108" fmla="*/ 253 w 866"/>
                <a:gd name="T109" fmla="*/ 397 h 411"/>
                <a:gd name="T110" fmla="*/ 275 w 866"/>
                <a:gd name="T111" fmla="*/ 397 h 411"/>
                <a:gd name="T112" fmla="*/ 302 w 866"/>
                <a:gd name="T113" fmla="*/ 396 h 411"/>
                <a:gd name="T114" fmla="*/ 336 w 866"/>
                <a:gd name="T115" fmla="*/ 392 h 411"/>
                <a:gd name="T116" fmla="*/ 371 w 866"/>
                <a:gd name="T117" fmla="*/ 386 h 411"/>
                <a:gd name="T118" fmla="*/ 404 w 866"/>
                <a:gd name="T119" fmla="*/ 377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6" h="411">
                  <a:moveTo>
                    <a:pt x="413" y="399"/>
                  </a:moveTo>
                  <a:lnTo>
                    <a:pt x="411" y="399"/>
                  </a:lnTo>
                  <a:lnTo>
                    <a:pt x="407" y="399"/>
                  </a:lnTo>
                  <a:lnTo>
                    <a:pt x="405" y="399"/>
                  </a:lnTo>
                  <a:lnTo>
                    <a:pt x="402" y="399"/>
                  </a:lnTo>
                  <a:lnTo>
                    <a:pt x="398" y="399"/>
                  </a:lnTo>
                  <a:lnTo>
                    <a:pt x="394" y="401"/>
                  </a:lnTo>
                  <a:lnTo>
                    <a:pt x="390" y="401"/>
                  </a:lnTo>
                  <a:lnTo>
                    <a:pt x="385" y="401"/>
                  </a:lnTo>
                  <a:lnTo>
                    <a:pt x="379" y="403"/>
                  </a:lnTo>
                  <a:lnTo>
                    <a:pt x="375" y="403"/>
                  </a:lnTo>
                  <a:lnTo>
                    <a:pt x="368" y="403"/>
                  </a:lnTo>
                  <a:lnTo>
                    <a:pt x="362" y="403"/>
                  </a:lnTo>
                  <a:lnTo>
                    <a:pt x="354" y="405"/>
                  </a:lnTo>
                  <a:lnTo>
                    <a:pt x="349" y="405"/>
                  </a:lnTo>
                  <a:lnTo>
                    <a:pt x="341" y="405"/>
                  </a:lnTo>
                  <a:lnTo>
                    <a:pt x="334" y="407"/>
                  </a:lnTo>
                  <a:lnTo>
                    <a:pt x="324" y="407"/>
                  </a:lnTo>
                  <a:lnTo>
                    <a:pt x="317" y="409"/>
                  </a:lnTo>
                  <a:lnTo>
                    <a:pt x="307" y="409"/>
                  </a:lnTo>
                  <a:lnTo>
                    <a:pt x="300" y="409"/>
                  </a:lnTo>
                  <a:lnTo>
                    <a:pt x="292" y="409"/>
                  </a:lnTo>
                  <a:lnTo>
                    <a:pt x="283" y="411"/>
                  </a:lnTo>
                  <a:lnTo>
                    <a:pt x="273" y="411"/>
                  </a:lnTo>
                  <a:lnTo>
                    <a:pt x="264" y="411"/>
                  </a:lnTo>
                  <a:lnTo>
                    <a:pt x="256" y="411"/>
                  </a:lnTo>
                  <a:lnTo>
                    <a:pt x="247" y="411"/>
                  </a:lnTo>
                  <a:lnTo>
                    <a:pt x="237" y="411"/>
                  </a:lnTo>
                  <a:lnTo>
                    <a:pt x="228" y="411"/>
                  </a:lnTo>
                  <a:lnTo>
                    <a:pt x="219" y="411"/>
                  </a:lnTo>
                  <a:lnTo>
                    <a:pt x="209" y="411"/>
                  </a:lnTo>
                  <a:lnTo>
                    <a:pt x="200" y="409"/>
                  </a:lnTo>
                  <a:lnTo>
                    <a:pt x="190" y="409"/>
                  </a:lnTo>
                  <a:lnTo>
                    <a:pt x="179" y="407"/>
                  </a:lnTo>
                  <a:lnTo>
                    <a:pt x="170" y="407"/>
                  </a:lnTo>
                  <a:lnTo>
                    <a:pt x="160" y="405"/>
                  </a:lnTo>
                  <a:lnTo>
                    <a:pt x="151" y="403"/>
                  </a:lnTo>
                  <a:lnTo>
                    <a:pt x="141" y="403"/>
                  </a:lnTo>
                  <a:lnTo>
                    <a:pt x="134" y="401"/>
                  </a:lnTo>
                  <a:lnTo>
                    <a:pt x="124" y="397"/>
                  </a:lnTo>
                  <a:lnTo>
                    <a:pt x="115" y="396"/>
                  </a:lnTo>
                  <a:lnTo>
                    <a:pt x="107" y="394"/>
                  </a:lnTo>
                  <a:lnTo>
                    <a:pt x="98" y="392"/>
                  </a:lnTo>
                  <a:lnTo>
                    <a:pt x="90" y="388"/>
                  </a:lnTo>
                  <a:lnTo>
                    <a:pt x="83" y="386"/>
                  </a:lnTo>
                  <a:lnTo>
                    <a:pt x="75" y="382"/>
                  </a:lnTo>
                  <a:lnTo>
                    <a:pt x="68" y="381"/>
                  </a:lnTo>
                  <a:lnTo>
                    <a:pt x="60" y="377"/>
                  </a:lnTo>
                  <a:lnTo>
                    <a:pt x="54" y="373"/>
                  </a:lnTo>
                  <a:lnTo>
                    <a:pt x="47" y="369"/>
                  </a:lnTo>
                  <a:lnTo>
                    <a:pt x="41" y="364"/>
                  </a:lnTo>
                  <a:lnTo>
                    <a:pt x="34" y="360"/>
                  </a:lnTo>
                  <a:lnTo>
                    <a:pt x="30" y="354"/>
                  </a:lnTo>
                  <a:lnTo>
                    <a:pt x="24" y="350"/>
                  </a:lnTo>
                  <a:lnTo>
                    <a:pt x="20" y="345"/>
                  </a:lnTo>
                  <a:lnTo>
                    <a:pt x="17" y="339"/>
                  </a:lnTo>
                  <a:lnTo>
                    <a:pt x="11" y="333"/>
                  </a:lnTo>
                  <a:lnTo>
                    <a:pt x="9" y="326"/>
                  </a:lnTo>
                  <a:lnTo>
                    <a:pt x="7" y="320"/>
                  </a:lnTo>
                  <a:lnTo>
                    <a:pt x="3" y="313"/>
                  </a:lnTo>
                  <a:lnTo>
                    <a:pt x="3" y="305"/>
                  </a:lnTo>
                  <a:lnTo>
                    <a:pt x="2" y="298"/>
                  </a:lnTo>
                  <a:lnTo>
                    <a:pt x="2" y="290"/>
                  </a:lnTo>
                  <a:lnTo>
                    <a:pt x="0" y="282"/>
                  </a:lnTo>
                  <a:lnTo>
                    <a:pt x="2" y="273"/>
                  </a:lnTo>
                  <a:lnTo>
                    <a:pt x="2" y="266"/>
                  </a:lnTo>
                  <a:lnTo>
                    <a:pt x="3" y="258"/>
                  </a:lnTo>
                  <a:lnTo>
                    <a:pt x="7" y="250"/>
                  </a:lnTo>
                  <a:lnTo>
                    <a:pt x="9" y="241"/>
                  </a:lnTo>
                  <a:lnTo>
                    <a:pt x="13" y="233"/>
                  </a:lnTo>
                  <a:lnTo>
                    <a:pt x="17" y="228"/>
                  </a:lnTo>
                  <a:lnTo>
                    <a:pt x="20" y="218"/>
                  </a:lnTo>
                  <a:lnTo>
                    <a:pt x="26" y="211"/>
                  </a:lnTo>
                  <a:lnTo>
                    <a:pt x="32" y="203"/>
                  </a:lnTo>
                  <a:lnTo>
                    <a:pt x="37" y="196"/>
                  </a:lnTo>
                  <a:lnTo>
                    <a:pt x="43" y="188"/>
                  </a:lnTo>
                  <a:lnTo>
                    <a:pt x="51" y="183"/>
                  </a:lnTo>
                  <a:lnTo>
                    <a:pt x="58" y="175"/>
                  </a:lnTo>
                  <a:lnTo>
                    <a:pt x="66" y="169"/>
                  </a:lnTo>
                  <a:lnTo>
                    <a:pt x="73" y="162"/>
                  </a:lnTo>
                  <a:lnTo>
                    <a:pt x="83" y="154"/>
                  </a:lnTo>
                  <a:lnTo>
                    <a:pt x="90" y="147"/>
                  </a:lnTo>
                  <a:lnTo>
                    <a:pt x="100" y="141"/>
                  </a:lnTo>
                  <a:lnTo>
                    <a:pt x="109" y="135"/>
                  </a:lnTo>
                  <a:lnTo>
                    <a:pt x="120" y="128"/>
                  </a:lnTo>
                  <a:lnTo>
                    <a:pt x="130" y="122"/>
                  </a:lnTo>
                  <a:lnTo>
                    <a:pt x="141" y="117"/>
                  </a:lnTo>
                  <a:lnTo>
                    <a:pt x="153" y="111"/>
                  </a:lnTo>
                  <a:lnTo>
                    <a:pt x="162" y="103"/>
                  </a:lnTo>
                  <a:lnTo>
                    <a:pt x="173" y="98"/>
                  </a:lnTo>
                  <a:lnTo>
                    <a:pt x="187" y="94"/>
                  </a:lnTo>
                  <a:lnTo>
                    <a:pt x="198" y="86"/>
                  </a:lnTo>
                  <a:lnTo>
                    <a:pt x="211" y="83"/>
                  </a:lnTo>
                  <a:lnTo>
                    <a:pt x="222" y="77"/>
                  </a:lnTo>
                  <a:lnTo>
                    <a:pt x="236" y="73"/>
                  </a:lnTo>
                  <a:lnTo>
                    <a:pt x="249" y="68"/>
                  </a:lnTo>
                  <a:lnTo>
                    <a:pt x="262" y="62"/>
                  </a:lnTo>
                  <a:lnTo>
                    <a:pt x="273" y="58"/>
                  </a:lnTo>
                  <a:lnTo>
                    <a:pt x="287" y="54"/>
                  </a:lnTo>
                  <a:lnTo>
                    <a:pt x="300" y="49"/>
                  </a:lnTo>
                  <a:lnTo>
                    <a:pt x="315" y="45"/>
                  </a:lnTo>
                  <a:lnTo>
                    <a:pt x="328" y="41"/>
                  </a:lnTo>
                  <a:lnTo>
                    <a:pt x="341" y="37"/>
                  </a:lnTo>
                  <a:lnTo>
                    <a:pt x="354" y="34"/>
                  </a:lnTo>
                  <a:lnTo>
                    <a:pt x="370" y="30"/>
                  </a:lnTo>
                  <a:lnTo>
                    <a:pt x="383" y="26"/>
                  </a:lnTo>
                  <a:lnTo>
                    <a:pt x="396" y="24"/>
                  </a:lnTo>
                  <a:lnTo>
                    <a:pt x="409" y="20"/>
                  </a:lnTo>
                  <a:lnTo>
                    <a:pt x="424" y="19"/>
                  </a:lnTo>
                  <a:lnTo>
                    <a:pt x="438" y="17"/>
                  </a:lnTo>
                  <a:lnTo>
                    <a:pt x="453" y="13"/>
                  </a:lnTo>
                  <a:lnTo>
                    <a:pt x="466" y="11"/>
                  </a:lnTo>
                  <a:lnTo>
                    <a:pt x="481" y="9"/>
                  </a:lnTo>
                  <a:lnTo>
                    <a:pt x="494" y="7"/>
                  </a:lnTo>
                  <a:lnTo>
                    <a:pt x="507" y="5"/>
                  </a:lnTo>
                  <a:lnTo>
                    <a:pt x="521" y="3"/>
                  </a:lnTo>
                  <a:lnTo>
                    <a:pt x="534" y="3"/>
                  </a:lnTo>
                  <a:lnTo>
                    <a:pt x="547" y="2"/>
                  </a:lnTo>
                  <a:lnTo>
                    <a:pt x="562" y="2"/>
                  </a:lnTo>
                  <a:lnTo>
                    <a:pt x="575" y="2"/>
                  </a:lnTo>
                  <a:lnTo>
                    <a:pt x="587" y="0"/>
                  </a:lnTo>
                  <a:lnTo>
                    <a:pt x="600" y="0"/>
                  </a:lnTo>
                  <a:lnTo>
                    <a:pt x="613" y="2"/>
                  </a:lnTo>
                  <a:lnTo>
                    <a:pt x="624" y="2"/>
                  </a:lnTo>
                  <a:lnTo>
                    <a:pt x="638" y="2"/>
                  </a:lnTo>
                  <a:lnTo>
                    <a:pt x="649" y="2"/>
                  </a:lnTo>
                  <a:lnTo>
                    <a:pt x="662" y="3"/>
                  </a:lnTo>
                  <a:lnTo>
                    <a:pt x="672" y="5"/>
                  </a:lnTo>
                  <a:lnTo>
                    <a:pt x="683" y="7"/>
                  </a:lnTo>
                  <a:lnTo>
                    <a:pt x="694" y="7"/>
                  </a:lnTo>
                  <a:lnTo>
                    <a:pt x="706" y="11"/>
                  </a:lnTo>
                  <a:lnTo>
                    <a:pt x="713" y="11"/>
                  </a:lnTo>
                  <a:lnTo>
                    <a:pt x="723" y="13"/>
                  </a:lnTo>
                  <a:lnTo>
                    <a:pt x="732" y="17"/>
                  </a:lnTo>
                  <a:lnTo>
                    <a:pt x="741" y="19"/>
                  </a:lnTo>
                  <a:lnTo>
                    <a:pt x="749" y="20"/>
                  </a:lnTo>
                  <a:lnTo>
                    <a:pt x="756" y="22"/>
                  </a:lnTo>
                  <a:lnTo>
                    <a:pt x="764" y="26"/>
                  </a:lnTo>
                  <a:lnTo>
                    <a:pt x="772" y="28"/>
                  </a:lnTo>
                  <a:lnTo>
                    <a:pt x="777" y="30"/>
                  </a:lnTo>
                  <a:lnTo>
                    <a:pt x="785" y="34"/>
                  </a:lnTo>
                  <a:lnTo>
                    <a:pt x="790" y="37"/>
                  </a:lnTo>
                  <a:lnTo>
                    <a:pt x="798" y="41"/>
                  </a:lnTo>
                  <a:lnTo>
                    <a:pt x="802" y="43"/>
                  </a:lnTo>
                  <a:lnTo>
                    <a:pt x="807" y="47"/>
                  </a:lnTo>
                  <a:lnTo>
                    <a:pt x="813" y="49"/>
                  </a:lnTo>
                  <a:lnTo>
                    <a:pt x="817" y="52"/>
                  </a:lnTo>
                  <a:lnTo>
                    <a:pt x="821" y="54"/>
                  </a:lnTo>
                  <a:lnTo>
                    <a:pt x="826" y="58"/>
                  </a:lnTo>
                  <a:lnTo>
                    <a:pt x="830" y="62"/>
                  </a:lnTo>
                  <a:lnTo>
                    <a:pt x="834" y="66"/>
                  </a:lnTo>
                  <a:lnTo>
                    <a:pt x="840" y="71"/>
                  </a:lnTo>
                  <a:lnTo>
                    <a:pt x="845" y="79"/>
                  </a:lnTo>
                  <a:lnTo>
                    <a:pt x="851" y="86"/>
                  </a:lnTo>
                  <a:lnTo>
                    <a:pt x="855" y="94"/>
                  </a:lnTo>
                  <a:lnTo>
                    <a:pt x="858" y="100"/>
                  </a:lnTo>
                  <a:lnTo>
                    <a:pt x="860" y="105"/>
                  </a:lnTo>
                  <a:lnTo>
                    <a:pt x="862" y="113"/>
                  </a:lnTo>
                  <a:lnTo>
                    <a:pt x="864" y="118"/>
                  </a:lnTo>
                  <a:lnTo>
                    <a:pt x="864" y="124"/>
                  </a:lnTo>
                  <a:lnTo>
                    <a:pt x="866" y="130"/>
                  </a:lnTo>
                  <a:lnTo>
                    <a:pt x="866" y="135"/>
                  </a:lnTo>
                  <a:lnTo>
                    <a:pt x="866" y="141"/>
                  </a:lnTo>
                  <a:lnTo>
                    <a:pt x="866" y="145"/>
                  </a:lnTo>
                  <a:lnTo>
                    <a:pt x="866" y="149"/>
                  </a:lnTo>
                  <a:lnTo>
                    <a:pt x="864" y="152"/>
                  </a:lnTo>
                  <a:lnTo>
                    <a:pt x="864" y="156"/>
                  </a:lnTo>
                  <a:lnTo>
                    <a:pt x="862" y="160"/>
                  </a:lnTo>
                  <a:lnTo>
                    <a:pt x="862" y="162"/>
                  </a:lnTo>
                  <a:lnTo>
                    <a:pt x="843" y="171"/>
                  </a:lnTo>
                  <a:lnTo>
                    <a:pt x="843" y="169"/>
                  </a:lnTo>
                  <a:lnTo>
                    <a:pt x="843" y="166"/>
                  </a:lnTo>
                  <a:lnTo>
                    <a:pt x="845" y="160"/>
                  </a:lnTo>
                  <a:lnTo>
                    <a:pt x="847" y="154"/>
                  </a:lnTo>
                  <a:lnTo>
                    <a:pt x="847" y="149"/>
                  </a:lnTo>
                  <a:lnTo>
                    <a:pt x="847" y="145"/>
                  </a:lnTo>
                  <a:lnTo>
                    <a:pt x="847" y="139"/>
                  </a:lnTo>
                  <a:lnTo>
                    <a:pt x="849" y="135"/>
                  </a:lnTo>
                  <a:lnTo>
                    <a:pt x="849" y="130"/>
                  </a:lnTo>
                  <a:lnTo>
                    <a:pt x="849" y="124"/>
                  </a:lnTo>
                  <a:lnTo>
                    <a:pt x="847" y="118"/>
                  </a:lnTo>
                  <a:lnTo>
                    <a:pt x="847" y="115"/>
                  </a:lnTo>
                  <a:lnTo>
                    <a:pt x="845" y="107"/>
                  </a:lnTo>
                  <a:lnTo>
                    <a:pt x="843" y="102"/>
                  </a:lnTo>
                  <a:lnTo>
                    <a:pt x="841" y="96"/>
                  </a:lnTo>
                  <a:lnTo>
                    <a:pt x="840" y="90"/>
                  </a:lnTo>
                  <a:lnTo>
                    <a:pt x="836" y="86"/>
                  </a:lnTo>
                  <a:lnTo>
                    <a:pt x="834" y="79"/>
                  </a:lnTo>
                  <a:lnTo>
                    <a:pt x="830" y="73"/>
                  </a:lnTo>
                  <a:lnTo>
                    <a:pt x="824" y="69"/>
                  </a:lnTo>
                  <a:lnTo>
                    <a:pt x="819" y="64"/>
                  </a:lnTo>
                  <a:lnTo>
                    <a:pt x="813" y="60"/>
                  </a:lnTo>
                  <a:lnTo>
                    <a:pt x="807" y="54"/>
                  </a:lnTo>
                  <a:lnTo>
                    <a:pt x="800" y="51"/>
                  </a:lnTo>
                  <a:lnTo>
                    <a:pt x="796" y="49"/>
                  </a:lnTo>
                  <a:lnTo>
                    <a:pt x="790" y="47"/>
                  </a:lnTo>
                  <a:lnTo>
                    <a:pt x="787" y="43"/>
                  </a:lnTo>
                  <a:lnTo>
                    <a:pt x="783" y="43"/>
                  </a:lnTo>
                  <a:lnTo>
                    <a:pt x="777" y="41"/>
                  </a:lnTo>
                  <a:lnTo>
                    <a:pt x="773" y="39"/>
                  </a:lnTo>
                  <a:lnTo>
                    <a:pt x="768" y="37"/>
                  </a:lnTo>
                  <a:lnTo>
                    <a:pt x="762" y="37"/>
                  </a:lnTo>
                  <a:lnTo>
                    <a:pt x="756" y="36"/>
                  </a:lnTo>
                  <a:lnTo>
                    <a:pt x="751" y="34"/>
                  </a:lnTo>
                  <a:lnTo>
                    <a:pt x="743" y="32"/>
                  </a:lnTo>
                  <a:lnTo>
                    <a:pt x="738" y="30"/>
                  </a:lnTo>
                  <a:lnTo>
                    <a:pt x="730" y="30"/>
                  </a:lnTo>
                  <a:lnTo>
                    <a:pt x="723" y="28"/>
                  </a:lnTo>
                  <a:lnTo>
                    <a:pt x="715" y="26"/>
                  </a:lnTo>
                  <a:lnTo>
                    <a:pt x="707" y="26"/>
                  </a:lnTo>
                  <a:lnTo>
                    <a:pt x="698" y="26"/>
                  </a:lnTo>
                  <a:lnTo>
                    <a:pt x="689" y="24"/>
                  </a:lnTo>
                  <a:lnTo>
                    <a:pt x="679" y="24"/>
                  </a:lnTo>
                  <a:lnTo>
                    <a:pt x="672" y="24"/>
                  </a:lnTo>
                  <a:lnTo>
                    <a:pt x="660" y="24"/>
                  </a:lnTo>
                  <a:lnTo>
                    <a:pt x="651" y="24"/>
                  </a:lnTo>
                  <a:lnTo>
                    <a:pt x="641" y="24"/>
                  </a:lnTo>
                  <a:lnTo>
                    <a:pt x="632" y="24"/>
                  </a:lnTo>
                  <a:lnTo>
                    <a:pt x="621" y="22"/>
                  </a:lnTo>
                  <a:lnTo>
                    <a:pt x="609" y="22"/>
                  </a:lnTo>
                  <a:lnTo>
                    <a:pt x="598" y="22"/>
                  </a:lnTo>
                  <a:lnTo>
                    <a:pt x="589" y="24"/>
                  </a:lnTo>
                  <a:lnTo>
                    <a:pt x="575" y="24"/>
                  </a:lnTo>
                  <a:lnTo>
                    <a:pt x="564" y="24"/>
                  </a:lnTo>
                  <a:lnTo>
                    <a:pt x="553" y="24"/>
                  </a:lnTo>
                  <a:lnTo>
                    <a:pt x="541" y="26"/>
                  </a:lnTo>
                  <a:lnTo>
                    <a:pt x="530" y="26"/>
                  </a:lnTo>
                  <a:lnTo>
                    <a:pt x="519" y="28"/>
                  </a:lnTo>
                  <a:lnTo>
                    <a:pt x="505" y="28"/>
                  </a:lnTo>
                  <a:lnTo>
                    <a:pt x="494" y="30"/>
                  </a:lnTo>
                  <a:lnTo>
                    <a:pt x="481" y="32"/>
                  </a:lnTo>
                  <a:lnTo>
                    <a:pt x="470" y="34"/>
                  </a:lnTo>
                  <a:lnTo>
                    <a:pt x="458" y="36"/>
                  </a:lnTo>
                  <a:lnTo>
                    <a:pt x="445" y="37"/>
                  </a:lnTo>
                  <a:lnTo>
                    <a:pt x="434" y="39"/>
                  </a:lnTo>
                  <a:lnTo>
                    <a:pt x="421" y="41"/>
                  </a:lnTo>
                  <a:lnTo>
                    <a:pt x="407" y="43"/>
                  </a:lnTo>
                  <a:lnTo>
                    <a:pt x="396" y="47"/>
                  </a:lnTo>
                  <a:lnTo>
                    <a:pt x="383" y="49"/>
                  </a:lnTo>
                  <a:lnTo>
                    <a:pt x="370" y="52"/>
                  </a:lnTo>
                  <a:lnTo>
                    <a:pt x="358" y="54"/>
                  </a:lnTo>
                  <a:lnTo>
                    <a:pt x="345" y="58"/>
                  </a:lnTo>
                  <a:lnTo>
                    <a:pt x="334" y="60"/>
                  </a:lnTo>
                  <a:lnTo>
                    <a:pt x="321" y="64"/>
                  </a:lnTo>
                  <a:lnTo>
                    <a:pt x="307" y="68"/>
                  </a:lnTo>
                  <a:lnTo>
                    <a:pt x="296" y="71"/>
                  </a:lnTo>
                  <a:lnTo>
                    <a:pt x="283" y="75"/>
                  </a:lnTo>
                  <a:lnTo>
                    <a:pt x="271" y="79"/>
                  </a:lnTo>
                  <a:lnTo>
                    <a:pt x="260" y="85"/>
                  </a:lnTo>
                  <a:lnTo>
                    <a:pt x="249" y="90"/>
                  </a:lnTo>
                  <a:lnTo>
                    <a:pt x="237" y="94"/>
                  </a:lnTo>
                  <a:lnTo>
                    <a:pt x="224" y="100"/>
                  </a:lnTo>
                  <a:lnTo>
                    <a:pt x="213" y="103"/>
                  </a:lnTo>
                  <a:lnTo>
                    <a:pt x="203" y="109"/>
                  </a:lnTo>
                  <a:lnTo>
                    <a:pt x="192" y="115"/>
                  </a:lnTo>
                  <a:lnTo>
                    <a:pt x="181" y="120"/>
                  </a:lnTo>
                  <a:lnTo>
                    <a:pt x="170" y="126"/>
                  </a:lnTo>
                  <a:lnTo>
                    <a:pt x="160" y="134"/>
                  </a:lnTo>
                  <a:lnTo>
                    <a:pt x="151" y="139"/>
                  </a:lnTo>
                  <a:lnTo>
                    <a:pt x="139" y="147"/>
                  </a:lnTo>
                  <a:lnTo>
                    <a:pt x="130" y="152"/>
                  </a:lnTo>
                  <a:lnTo>
                    <a:pt x="120" y="160"/>
                  </a:lnTo>
                  <a:lnTo>
                    <a:pt x="111" y="167"/>
                  </a:lnTo>
                  <a:lnTo>
                    <a:pt x="103" y="175"/>
                  </a:lnTo>
                  <a:lnTo>
                    <a:pt x="94" y="183"/>
                  </a:lnTo>
                  <a:lnTo>
                    <a:pt x="86" y="192"/>
                  </a:lnTo>
                  <a:lnTo>
                    <a:pt x="85" y="194"/>
                  </a:lnTo>
                  <a:lnTo>
                    <a:pt x="83" y="198"/>
                  </a:lnTo>
                  <a:lnTo>
                    <a:pt x="77" y="203"/>
                  </a:lnTo>
                  <a:lnTo>
                    <a:pt x="73" y="211"/>
                  </a:lnTo>
                  <a:lnTo>
                    <a:pt x="69" y="213"/>
                  </a:lnTo>
                  <a:lnTo>
                    <a:pt x="68" y="218"/>
                  </a:lnTo>
                  <a:lnTo>
                    <a:pt x="64" y="222"/>
                  </a:lnTo>
                  <a:lnTo>
                    <a:pt x="62" y="228"/>
                  </a:lnTo>
                  <a:lnTo>
                    <a:pt x="60" y="232"/>
                  </a:lnTo>
                  <a:lnTo>
                    <a:pt x="58" y="237"/>
                  </a:lnTo>
                  <a:lnTo>
                    <a:pt x="56" y="241"/>
                  </a:lnTo>
                  <a:lnTo>
                    <a:pt x="54" y="249"/>
                  </a:lnTo>
                  <a:lnTo>
                    <a:pt x="52" y="252"/>
                  </a:lnTo>
                  <a:lnTo>
                    <a:pt x="51" y="258"/>
                  </a:lnTo>
                  <a:lnTo>
                    <a:pt x="49" y="266"/>
                  </a:lnTo>
                  <a:lnTo>
                    <a:pt x="47" y="271"/>
                  </a:lnTo>
                  <a:lnTo>
                    <a:pt x="47" y="277"/>
                  </a:lnTo>
                  <a:lnTo>
                    <a:pt x="47" y="284"/>
                  </a:lnTo>
                  <a:lnTo>
                    <a:pt x="47" y="290"/>
                  </a:lnTo>
                  <a:lnTo>
                    <a:pt x="47" y="298"/>
                  </a:lnTo>
                  <a:lnTo>
                    <a:pt x="47" y="303"/>
                  </a:lnTo>
                  <a:lnTo>
                    <a:pt x="51" y="309"/>
                  </a:lnTo>
                  <a:lnTo>
                    <a:pt x="51" y="315"/>
                  </a:lnTo>
                  <a:lnTo>
                    <a:pt x="54" y="320"/>
                  </a:lnTo>
                  <a:lnTo>
                    <a:pt x="58" y="326"/>
                  </a:lnTo>
                  <a:lnTo>
                    <a:pt x="62" y="333"/>
                  </a:lnTo>
                  <a:lnTo>
                    <a:pt x="68" y="339"/>
                  </a:lnTo>
                  <a:lnTo>
                    <a:pt x="73" y="345"/>
                  </a:lnTo>
                  <a:lnTo>
                    <a:pt x="79" y="350"/>
                  </a:lnTo>
                  <a:lnTo>
                    <a:pt x="85" y="356"/>
                  </a:lnTo>
                  <a:lnTo>
                    <a:pt x="92" y="360"/>
                  </a:lnTo>
                  <a:lnTo>
                    <a:pt x="98" y="364"/>
                  </a:lnTo>
                  <a:lnTo>
                    <a:pt x="105" y="367"/>
                  </a:lnTo>
                  <a:lnTo>
                    <a:pt x="113" y="371"/>
                  </a:lnTo>
                  <a:lnTo>
                    <a:pt x="117" y="373"/>
                  </a:lnTo>
                  <a:lnTo>
                    <a:pt x="120" y="375"/>
                  </a:lnTo>
                  <a:lnTo>
                    <a:pt x="124" y="375"/>
                  </a:lnTo>
                  <a:lnTo>
                    <a:pt x="128" y="377"/>
                  </a:lnTo>
                  <a:lnTo>
                    <a:pt x="136" y="381"/>
                  </a:lnTo>
                  <a:lnTo>
                    <a:pt x="143" y="382"/>
                  </a:lnTo>
                  <a:lnTo>
                    <a:pt x="147" y="382"/>
                  </a:lnTo>
                  <a:lnTo>
                    <a:pt x="151" y="384"/>
                  </a:lnTo>
                  <a:lnTo>
                    <a:pt x="154" y="386"/>
                  </a:lnTo>
                  <a:lnTo>
                    <a:pt x="158" y="386"/>
                  </a:lnTo>
                  <a:lnTo>
                    <a:pt x="162" y="388"/>
                  </a:lnTo>
                  <a:lnTo>
                    <a:pt x="166" y="388"/>
                  </a:lnTo>
                  <a:lnTo>
                    <a:pt x="170" y="388"/>
                  </a:lnTo>
                  <a:lnTo>
                    <a:pt x="173" y="390"/>
                  </a:lnTo>
                  <a:lnTo>
                    <a:pt x="177" y="390"/>
                  </a:lnTo>
                  <a:lnTo>
                    <a:pt x="181" y="392"/>
                  </a:lnTo>
                  <a:lnTo>
                    <a:pt x="185" y="392"/>
                  </a:lnTo>
                  <a:lnTo>
                    <a:pt x="190" y="394"/>
                  </a:lnTo>
                  <a:lnTo>
                    <a:pt x="196" y="394"/>
                  </a:lnTo>
                  <a:lnTo>
                    <a:pt x="203" y="394"/>
                  </a:lnTo>
                  <a:lnTo>
                    <a:pt x="209" y="396"/>
                  </a:lnTo>
                  <a:lnTo>
                    <a:pt x="217" y="396"/>
                  </a:lnTo>
                  <a:lnTo>
                    <a:pt x="222" y="396"/>
                  </a:lnTo>
                  <a:lnTo>
                    <a:pt x="228" y="397"/>
                  </a:lnTo>
                  <a:lnTo>
                    <a:pt x="234" y="397"/>
                  </a:lnTo>
                  <a:lnTo>
                    <a:pt x="239" y="397"/>
                  </a:lnTo>
                  <a:lnTo>
                    <a:pt x="243" y="397"/>
                  </a:lnTo>
                  <a:lnTo>
                    <a:pt x="247" y="397"/>
                  </a:lnTo>
                  <a:lnTo>
                    <a:pt x="251" y="397"/>
                  </a:lnTo>
                  <a:lnTo>
                    <a:pt x="253" y="397"/>
                  </a:lnTo>
                  <a:lnTo>
                    <a:pt x="256" y="397"/>
                  </a:lnTo>
                  <a:lnTo>
                    <a:pt x="258" y="397"/>
                  </a:lnTo>
                  <a:lnTo>
                    <a:pt x="260" y="397"/>
                  </a:lnTo>
                  <a:lnTo>
                    <a:pt x="262" y="397"/>
                  </a:lnTo>
                  <a:lnTo>
                    <a:pt x="268" y="397"/>
                  </a:lnTo>
                  <a:lnTo>
                    <a:pt x="275" y="397"/>
                  </a:lnTo>
                  <a:lnTo>
                    <a:pt x="277" y="396"/>
                  </a:lnTo>
                  <a:lnTo>
                    <a:pt x="283" y="396"/>
                  </a:lnTo>
                  <a:lnTo>
                    <a:pt x="287" y="396"/>
                  </a:lnTo>
                  <a:lnTo>
                    <a:pt x="292" y="396"/>
                  </a:lnTo>
                  <a:lnTo>
                    <a:pt x="296" y="396"/>
                  </a:lnTo>
                  <a:lnTo>
                    <a:pt x="302" y="396"/>
                  </a:lnTo>
                  <a:lnTo>
                    <a:pt x="307" y="396"/>
                  </a:lnTo>
                  <a:lnTo>
                    <a:pt x="313" y="396"/>
                  </a:lnTo>
                  <a:lnTo>
                    <a:pt x="319" y="394"/>
                  </a:lnTo>
                  <a:lnTo>
                    <a:pt x="324" y="394"/>
                  </a:lnTo>
                  <a:lnTo>
                    <a:pt x="330" y="392"/>
                  </a:lnTo>
                  <a:lnTo>
                    <a:pt x="336" y="392"/>
                  </a:lnTo>
                  <a:lnTo>
                    <a:pt x="341" y="392"/>
                  </a:lnTo>
                  <a:lnTo>
                    <a:pt x="349" y="390"/>
                  </a:lnTo>
                  <a:lnTo>
                    <a:pt x="354" y="390"/>
                  </a:lnTo>
                  <a:lnTo>
                    <a:pt x="360" y="388"/>
                  </a:lnTo>
                  <a:lnTo>
                    <a:pt x="366" y="386"/>
                  </a:lnTo>
                  <a:lnTo>
                    <a:pt x="371" y="386"/>
                  </a:lnTo>
                  <a:lnTo>
                    <a:pt x="377" y="384"/>
                  </a:lnTo>
                  <a:lnTo>
                    <a:pt x="383" y="382"/>
                  </a:lnTo>
                  <a:lnTo>
                    <a:pt x="387" y="381"/>
                  </a:lnTo>
                  <a:lnTo>
                    <a:pt x="392" y="381"/>
                  </a:lnTo>
                  <a:lnTo>
                    <a:pt x="398" y="377"/>
                  </a:lnTo>
                  <a:lnTo>
                    <a:pt x="404" y="377"/>
                  </a:lnTo>
                  <a:lnTo>
                    <a:pt x="434" y="399"/>
                  </a:lnTo>
                  <a:lnTo>
                    <a:pt x="413" y="399"/>
                  </a:lnTo>
                  <a:lnTo>
                    <a:pt x="413" y="399"/>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2" name="Freeform 109"/>
            <p:cNvSpPr>
              <a:spLocks/>
            </p:cNvSpPr>
            <p:nvPr/>
          </p:nvSpPr>
          <p:spPr bwMode="auto">
            <a:xfrm>
              <a:off x="4675" y="3768"/>
              <a:ext cx="387" cy="125"/>
            </a:xfrm>
            <a:custGeom>
              <a:avLst/>
              <a:gdLst>
                <a:gd name="T0" fmla="*/ 0 w 774"/>
                <a:gd name="T1" fmla="*/ 20 h 248"/>
                <a:gd name="T2" fmla="*/ 68 w 774"/>
                <a:gd name="T3" fmla="*/ 0 h 248"/>
                <a:gd name="T4" fmla="*/ 91 w 774"/>
                <a:gd name="T5" fmla="*/ 45 h 248"/>
                <a:gd name="T6" fmla="*/ 197 w 774"/>
                <a:gd name="T7" fmla="*/ 37 h 248"/>
                <a:gd name="T8" fmla="*/ 200 w 774"/>
                <a:gd name="T9" fmla="*/ 82 h 248"/>
                <a:gd name="T10" fmla="*/ 300 w 774"/>
                <a:gd name="T11" fmla="*/ 65 h 248"/>
                <a:gd name="T12" fmla="*/ 361 w 774"/>
                <a:gd name="T13" fmla="*/ 131 h 248"/>
                <a:gd name="T14" fmla="*/ 442 w 774"/>
                <a:gd name="T15" fmla="*/ 107 h 248"/>
                <a:gd name="T16" fmla="*/ 459 w 774"/>
                <a:gd name="T17" fmla="*/ 158 h 248"/>
                <a:gd name="T18" fmla="*/ 552 w 774"/>
                <a:gd name="T19" fmla="*/ 141 h 248"/>
                <a:gd name="T20" fmla="*/ 572 w 774"/>
                <a:gd name="T21" fmla="*/ 197 h 248"/>
                <a:gd name="T22" fmla="*/ 655 w 774"/>
                <a:gd name="T23" fmla="*/ 177 h 248"/>
                <a:gd name="T24" fmla="*/ 684 w 774"/>
                <a:gd name="T25" fmla="*/ 237 h 248"/>
                <a:gd name="T26" fmla="*/ 774 w 774"/>
                <a:gd name="T27" fmla="*/ 216 h 248"/>
                <a:gd name="T28" fmla="*/ 767 w 774"/>
                <a:gd name="T29" fmla="*/ 230 h 248"/>
                <a:gd name="T30" fmla="*/ 682 w 774"/>
                <a:gd name="T31" fmla="*/ 248 h 248"/>
                <a:gd name="T32" fmla="*/ 650 w 774"/>
                <a:gd name="T33" fmla="*/ 188 h 248"/>
                <a:gd name="T34" fmla="*/ 557 w 774"/>
                <a:gd name="T35" fmla="*/ 211 h 248"/>
                <a:gd name="T36" fmla="*/ 548 w 774"/>
                <a:gd name="T37" fmla="*/ 152 h 248"/>
                <a:gd name="T38" fmla="*/ 451 w 774"/>
                <a:gd name="T39" fmla="*/ 171 h 248"/>
                <a:gd name="T40" fmla="*/ 436 w 774"/>
                <a:gd name="T41" fmla="*/ 116 h 248"/>
                <a:gd name="T42" fmla="*/ 357 w 774"/>
                <a:gd name="T43" fmla="*/ 147 h 248"/>
                <a:gd name="T44" fmla="*/ 300 w 774"/>
                <a:gd name="T45" fmla="*/ 77 h 248"/>
                <a:gd name="T46" fmla="*/ 195 w 774"/>
                <a:gd name="T47" fmla="*/ 94 h 248"/>
                <a:gd name="T48" fmla="*/ 185 w 774"/>
                <a:gd name="T49" fmla="*/ 49 h 248"/>
                <a:gd name="T50" fmla="*/ 80 w 774"/>
                <a:gd name="T51" fmla="*/ 56 h 248"/>
                <a:gd name="T52" fmla="*/ 63 w 774"/>
                <a:gd name="T53" fmla="*/ 9 h 248"/>
                <a:gd name="T54" fmla="*/ 10 w 774"/>
                <a:gd name="T55" fmla="*/ 32 h 248"/>
                <a:gd name="T56" fmla="*/ 0 w 774"/>
                <a:gd name="T57" fmla="*/ 20 h 248"/>
                <a:gd name="T58" fmla="*/ 0 w 774"/>
                <a:gd name="T59" fmla="*/ 2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4" h="248">
                  <a:moveTo>
                    <a:pt x="0" y="20"/>
                  </a:moveTo>
                  <a:lnTo>
                    <a:pt x="68" y="0"/>
                  </a:lnTo>
                  <a:lnTo>
                    <a:pt x="91" y="45"/>
                  </a:lnTo>
                  <a:lnTo>
                    <a:pt x="197" y="37"/>
                  </a:lnTo>
                  <a:lnTo>
                    <a:pt x="200" y="82"/>
                  </a:lnTo>
                  <a:lnTo>
                    <a:pt x="300" y="65"/>
                  </a:lnTo>
                  <a:lnTo>
                    <a:pt x="361" y="131"/>
                  </a:lnTo>
                  <a:lnTo>
                    <a:pt x="442" y="107"/>
                  </a:lnTo>
                  <a:lnTo>
                    <a:pt x="459" y="158"/>
                  </a:lnTo>
                  <a:lnTo>
                    <a:pt x="552" y="141"/>
                  </a:lnTo>
                  <a:lnTo>
                    <a:pt x="572" y="197"/>
                  </a:lnTo>
                  <a:lnTo>
                    <a:pt x="655" y="177"/>
                  </a:lnTo>
                  <a:lnTo>
                    <a:pt x="684" y="237"/>
                  </a:lnTo>
                  <a:lnTo>
                    <a:pt x="774" y="216"/>
                  </a:lnTo>
                  <a:lnTo>
                    <a:pt x="767" y="230"/>
                  </a:lnTo>
                  <a:lnTo>
                    <a:pt x="682" y="248"/>
                  </a:lnTo>
                  <a:lnTo>
                    <a:pt x="650" y="188"/>
                  </a:lnTo>
                  <a:lnTo>
                    <a:pt x="557" y="211"/>
                  </a:lnTo>
                  <a:lnTo>
                    <a:pt x="548" y="152"/>
                  </a:lnTo>
                  <a:lnTo>
                    <a:pt x="451" y="171"/>
                  </a:lnTo>
                  <a:lnTo>
                    <a:pt x="436" y="116"/>
                  </a:lnTo>
                  <a:lnTo>
                    <a:pt x="357" y="147"/>
                  </a:lnTo>
                  <a:lnTo>
                    <a:pt x="300" y="77"/>
                  </a:lnTo>
                  <a:lnTo>
                    <a:pt x="195" y="94"/>
                  </a:lnTo>
                  <a:lnTo>
                    <a:pt x="185" y="49"/>
                  </a:lnTo>
                  <a:lnTo>
                    <a:pt x="80" y="56"/>
                  </a:lnTo>
                  <a:lnTo>
                    <a:pt x="63" y="9"/>
                  </a:lnTo>
                  <a:lnTo>
                    <a:pt x="10" y="32"/>
                  </a:lnTo>
                  <a:lnTo>
                    <a:pt x="0" y="20"/>
                  </a:lnTo>
                  <a:lnTo>
                    <a:pt x="0" y="20"/>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3" name="Freeform 110"/>
            <p:cNvSpPr>
              <a:spLocks/>
            </p:cNvSpPr>
            <p:nvPr/>
          </p:nvSpPr>
          <p:spPr bwMode="auto">
            <a:xfrm>
              <a:off x="4795" y="3626"/>
              <a:ext cx="118" cy="13"/>
            </a:xfrm>
            <a:custGeom>
              <a:avLst/>
              <a:gdLst>
                <a:gd name="T0" fmla="*/ 11 w 236"/>
                <a:gd name="T1" fmla="*/ 26 h 26"/>
                <a:gd name="T2" fmla="*/ 236 w 236"/>
                <a:gd name="T3" fmla="*/ 15 h 26"/>
                <a:gd name="T4" fmla="*/ 223 w 236"/>
                <a:gd name="T5" fmla="*/ 0 h 26"/>
                <a:gd name="T6" fmla="*/ 111 w 236"/>
                <a:gd name="T7" fmla="*/ 7 h 26"/>
                <a:gd name="T8" fmla="*/ 0 w 236"/>
                <a:gd name="T9" fmla="*/ 17 h 26"/>
                <a:gd name="T10" fmla="*/ 11 w 236"/>
                <a:gd name="T11" fmla="*/ 26 h 26"/>
                <a:gd name="T12" fmla="*/ 11 w 23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36" h="26">
                  <a:moveTo>
                    <a:pt x="11" y="26"/>
                  </a:moveTo>
                  <a:lnTo>
                    <a:pt x="236" y="15"/>
                  </a:lnTo>
                  <a:lnTo>
                    <a:pt x="223" y="0"/>
                  </a:lnTo>
                  <a:lnTo>
                    <a:pt x="111" y="7"/>
                  </a:lnTo>
                  <a:lnTo>
                    <a:pt x="0" y="17"/>
                  </a:lnTo>
                  <a:lnTo>
                    <a:pt x="11" y="26"/>
                  </a:lnTo>
                  <a:lnTo>
                    <a:pt x="11" y="26"/>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111"/>
            <p:cNvSpPr>
              <a:spLocks/>
            </p:cNvSpPr>
            <p:nvPr/>
          </p:nvSpPr>
          <p:spPr bwMode="auto">
            <a:xfrm>
              <a:off x="5248" y="3632"/>
              <a:ext cx="86" cy="52"/>
            </a:xfrm>
            <a:custGeom>
              <a:avLst/>
              <a:gdLst>
                <a:gd name="T0" fmla="*/ 60 w 172"/>
                <a:gd name="T1" fmla="*/ 2 h 106"/>
                <a:gd name="T2" fmla="*/ 70 w 172"/>
                <a:gd name="T3" fmla="*/ 2 h 106"/>
                <a:gd name="T4" fmla="*/ 79 w 172"/>
                <a:gd name="T5" fmla="*/ 0 h 106"/>
                <a:gd name="T6" fmla="*/ 89 w 172"/>
                <a:gd name="T7" fmla="*/ 0 h 106"/>
                <a:gd name="T8" fmla="*/ 98 w 172"/>
                <a:gd name="T9" fmla="*/ 0 h 106"/>
                <a:gd name="T10" fmla="*/ 108 w 172"/>
                <a:gd name="T11" fmla="*/ 2 h 106"/>
                <a:gd name="T12" fmla="*/ 117 w 172"/>
                <a:gd name="T13" fmla="*/ 2 h 106"/>
                <a:gd name="T14" fmla="*/ 126 w 172"/>
                <a:gd name="T15" fmla="*/ 4 h 106"/>
                <a:gd name="T16" fmla="*/ 138 w 172"/>
                <a:gd name="T17" fmla="*/ 8 h 106"/>
                <a:gd name="T18" fmla="*/ 145 w 172"/>
                <a:gd name="T19" fmla="*/ 11 h 106"/>
                <a:gd name="T20" fmla="*/ 155 w 172"/>
                <a:gd name="T21" fmla="*/ 17 h 106"/>
                <a:gd name="T22" fmla="*/ 160 w 172"/>
                <a:gd name="T23" fmla="*/ 23 h 106"/>
                <a:gd name="T24" fmla="*/ 166 w 172"/>
                <a:gd name="T25" fmla="*/ 30 h 106"/>
                <a:gd name="T26" fmla="*/ 170 w 172"/>
                <a:gd name="T27" fmla="*/ 40 h 106"/>
                <a:gd name="T28" fmla="*/ 172 w 172"/>
                <a:gd name="T29" fmla="*/ 51 h 106"/>
                <a:gd name="T30" fmla="*/ 168 w 172"/>
                <a:gd name="T31" fmla="*/ 60 h 106"/>
                <a:gd name="T32" fmla="*/ 162 w 172"/>
                <a:gd name="T33" fmla="*/ 68 h 106"/>
                <a:gd name="T34" fmla="*/ 153 w 172"/>
                <a:gd name="T35" fmla="*/ 76 h 106"/>
                <a:gd name="T36" fmla="*/ 140 w 172"/>
                <a:gd name="T37" fmla="*/ 81 h 106"/>
                <a:gd name="T38" fmla="*/ 126 w 172"/>
                <a:gd name="T39" fmla="*/ 87 h 106"/>
                <a:gd name="T40" fmla="*/ 115 w 172"/>
                <a:gd name="T41" fmla="*/ 91 h 106"/>
                <a:gd name="T42" fmla="*/ 108 w 172"/>
                <a:gd name="T43" fmla="*/ 93 h 106"/>
                <a:gd name="T44" fmla="*/ 100 w 172"/>
                <a:gd name="T45" fmla="*/ 94 h 106"/>
                <a:gd name="T46" fmla="*/ 91 w 172"/>
                <a:gd name="T47" fmla="*/ 96 h 106"/>
                <a:gd name="T48" fmla="*/ 83 w 172"/>
                <a:gd name="T49" fmla="*/ 96 h 106"/>
                <a:gd name="T50" fmla="*/ 75 w 172"/>
                <a:gd name="T51" fmla="*/ 98 h 106"/>
                <a:gd name="T52" fmla="*/ 66 w 172"/>
                <a:gd name="T53" fmla="*/ 100 h 106"/>
                <a:gd name="T54" fmla="*/ 58 w 172"/>
                <a:gd name="T55" fmla="*/ 102 h 106"/>
                <a:gd name="T56" fmla="*/ 51 w 172"/>
                <a:gd name="T57" fmla="*/ 102 h 106"/>
                <a:gd name="T58" fmla="*/ 43 w 172"/>
                <a:gd name="T59" fmla="*/ 102 h 106"/>
                <a:gd name="T60" fmla="*/ 32 w 172"/>
                <a:gd name="T61" fmla="*/ 104 h 106"/>
                <a:gd name="T62" fmla="*/ 21 w 172"/>
                <a:gd name="T63" fmla="*/ 106 h 106"/>
                <a:gd name="T64" fmla="*/ 9 w 172"/>
                <a:gd name="T65" fmla="*/ 106 h 106"/>
                <a:gd name="T66" fmla="*/ 2 w 172"/>
                <a:gd name="T67" fmla="*/ 106 h 106"/>
                <a:gd name="T68" fmla="*/ 7 w 172"/>
                <a:gd name="T69" fmla="*/ 98 h 106"/>
                <a:gd name="T70" fmla="*/ 13 w 172"/>
                <a:gd name="T71" fmla="*/ 98 h 106"/>
                <a:gd name="T72" fmla="*/ 19 w 172"/>
                <a:gd name="T73" fmla="*/ 98 h 106"/>
                <a:gd name="T74" fmla="*/ 28 w 172"/>
                <a:gd name="T75" fmla="*/ 98 h 106"/>
                <a:gd name="T76" fmla="*/ 38 w 172"/>
                <a:gd name="T77" fmla="*/ 96 h 106"/>
                <a:gd name="T78" fmla="*/ 49 w 172"/>
                <a:gd name="T79" fmla="*/ 96 h 106"/>
                <a:gd name="T80" fmla="*/ 62 w 172"/>
                <a:gd name="T81" fmla="*/ 96 h 106"/>
                <a:gd name="T82" fmla="*/ 74 w 172"/>
                <a:gd name="T83" fmla="*/ 94 h 106"/>
                <a:gd name="T84" fmla="*/ 87 w 172"/>
                <a:gd name="T85" fmla="*/ 93 h 106"/>
                <a:gd name="T86" fmla="*/ 100 w 172"/>
                <a:gd name="T87" fmla="*/ 89 h 106"/>
                <a:gd name="T88" fmla="*/ 109 w 172"/>
                <a:gd name="T89" fmla="*/ 83 h 106"/>
                <a:gd name="T90" fmla="*/ 121 w 172"/>
                <a:gd name="T91" fmla="*/ 79 h 106"/>
                <a:gd name="T92" fmla="*/ 130 w 172"/>
                <a:gd name="T93" fmla="*/ 72 h 106"/>
                <a:gd name="T94" fmla="*/ 136 w 172"/>
                <a:gd name="T95" fmla="*/ 64 h 106"/>
                <a:gd name="T96" fmla="*/ 140 w 172"/>
                <a:gd name="T97" fmla="*/ 55 h 106"/>
                <a:gd name="T98" fmla="*/ 143 w 172"/>
                <a:gd name="T99" fmla="*/ 44 h 106"/>
                <a:gd name="T100" fmla="*/ 140 w 172"/>
                <a:gd name="T101" fmla="*/ 34 h 106"/>
                <a:gd name="T102" fmla="*/ 136 w 172"/>
                <a:gd name="T103" fmla="*/ 27 h 106"/>
                <a:gd name="T104" fmla="*/ 130 w 172"/>
                <a:gd name="T105" fmla="*/ 19 h 106"/>
                <a:gd name="T106" fmla="*/ 119 w 172"/>
                <a:gd name="T107" fmla="*/ 13 h 106"/>
                <a:gd name="T108" fmla="*/ 106 w 172"/>
                <a:gd name="T109" fmla="*/ 10 h 106"/>
                <a:gd name="T110" fmla="*/ 98 w 172"/>
                <a:gd name="T111" fmla="*/ 8 h 106"/>
                <a:gd name="T112" fmla="*/ 89 w 172"/>
                <a:gd name="T113" fmla="*/ 10 h 106"/>
                <a:gd name="T114" fmla="*/ 77 w 172"/>
                <a:gd name="T115" fmla="*/ 11 h 106"/>
                <a:gd name="T116" fmla="*/ 68 w 172"/>
                <a:gd name="T117" fmla="*/ 15 h 106"/>
                <a:gd name="T118" fmla="*/ 60 w 172"/>
                <a:gd name="T119"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 h="106">
                  <a:moveTo>
                    <a:pt x="60" y="4"/>
                  </a:moveTo>
                  <a:lnTo>
                    <a:pt x="60" y="2"/>
                  </a:lnTo>
                  <a:lnTo>
                    <a:pt x="64" y="2"/>
                  </a:lnTo>
                  <a:lnTo>
                    <a:pt x="70" y="2"/>
                  </a:lnTo>
                  <a:lnTo>
                    <a:pt x="77" y="2"/>
                  </a:lnTo>
                  <a:lnTo>
                    <a:pt x="79" y="0"/>
                  </a:lnTo>
                  <a:lnTo>
                    <a:pt x="85" y="0"/>
                  </a:lnTo>
                  <a:lnTo>
                    <a:pt x="89" y="0"/>
                  </a:lnTo>
                  <a:lnTo>
                    <a:pt x="92" y="0"/>
                  </a:lnTo>
                  <a:lnTo>
                    <a:pt x="98" y="0"/>
                  </a:lnTo>
                  <a:lnTo>
                    <a:pt x="102" y="0"/>
                  </a:lnTo>
                  <a:lnTo>
                    <a:pt x="108" y="2"/>
                  </a:lnTo>
                  <a:lnTo>
                    <a:pt x="113" y="2"/>
                  </a:lnTo>
                  <a:lnTo>
                    <a:pt x="117" y="2"/>
                  </a:lnTo>
                  <a:lnTo>
                    <a:pt x="123" y="2"/>
                  </a:lnTo>
                  <a:lnTo>
                    <a:pt x="126" y="4"/>
                  </a:lnTo>
                  <a:lnTo>
                    <a:pt x="132" y="6"/>
                  </a:lnTo>
                  <a:lnTo>
                    <a:pt x="138" y="8"/>
                  </a:lnTo>
                  <a:lnTo>
                    <a:pt x="141" y="10"/>
                  </a:lnTo>
                  <a:lnTo>
                    <a:pt x="145" y="11"/>
                  </a:lnTo>
                  <a:lnTo>
                    <a:pt x="151" y="13"/>
                  </a:lnTo>
                  <a:lnTo>
                    <a:pt x="155" y="17"/>
                  </a:lnTo>
                  <a:lnTo>
                    <a:pt x="157" y="19"/>
                  </a:lnTo>
                  <a:lnTo>
                    <a:pt x="160" y="23"/>
                  </a:lnTo>
                  <a:lnTo>
                    <a:pt x="164" y="27"/>
                  </a:lnTo>
                  <a:lnTo>
                    <a:pt x="166" y="30"/>
                  </a:lnTo>
                  <a:lnTo>
                    <a:pt x="168" y="36"/>
                  </a:lnTo>
                  <a:lnTo>
                    <a:pt x="170" y="40"/>
                  </a:lnTo>
                  <a:lnTo>
                    <a:pt x="172" y="45"/>
                  </a:lnTo>
                  <a:lnTo>
                    <a:pt x="172" y="51"/>
                  </a:lnTo>
                  <a:lnTo>
                    <a:pt x="170" y="55"/>
                  </a:lnTo>
                  <a:lnTo>
                    <a:pt x="168" y="60"/>
                  </a:lnTo>
                  <a:lnTo>
                    <a:pt x="166" y="64"/>
                  </a:lnTo>
                  <a:lnTo>
                    <a:pt x="162" y="68"/>
                  </a:lnTo>
                  <a:lnTo>
                    <a:pt x="157" y="72"/>
                  </a:lnTo>
                  <a:lnTo>
                    <a:pt x="153" y="76"/>
                  </a:lnTo>
                  <a:lnTo>
                    <a:pt x="147" y="79"/>
                  </a:lnTo>
                  <a:lnTo>
                    <a:pt x="140" y="81"/>
                  </a:lnTo>
                  <a:lnTo>
                    <a:pt x="134" y="85"/>
                  </a:lnTo>
                  <a:lnTo>
                    <a:pt x="126" y="87"/>
                  </a:lnTo>
                  <a:lnTo>
                    <a:pt x="119" y="89"/>
                  </a:lnTo>
                  <a:lnTo>
                    <a:pt x="115" y="91"/>
                  </a:lnTo>
                  <a:lnTo>
                    <a:pt x="111" y="91"/>
                  </a:lnTo>
                  <a:lnTo>
                    <a:pt x="108" y="93"/>
                  </a:lnTo>
                  <a:lnTo>
                    <a:pt x="104" y="93"/>
                  </a:lnTo>
                  <a:lnTo>
                    <a:pt x="100" y="94"/>
                  </a:lnTo>
                  <a:lnTo>
                    <a:pt x="96" y="94"/>
                  </a:lnTo>
                  <a:lnTo>
                    <a:pt x="91" y="96"/>
                  </a:lnTo>
                  <a:lnTo>
                    <a:pt x="89" y="96"/>
                  </a:lnTo>
                  <a:lnTo>
                    <a:pt x="83" y="96"/>
                  </a:lnTo>
                  <a:lnTo>
                    <a:pt x="79" y="98"/>
                  </a:lnTo>
                  <a:lnTo>
                    <a:pt x="75" y="98"/>
                  </a:lnTo>
                  <a:lnTo>
                    <a:pt x="72" y="100"/>
                  </a:lnTo>
                  <a:lnTo>
                    <a:pt x="66" y="100"/>
                  </a:lnTo>
                  <a:lnTo>
                    <a:pt x="62" y="100"/>
                  </a:lnTo>
                  <a:lnTo>
                    <a:pt x="58" y="102"/>
                  </a:lnTo>
                  <a:lnTo>
                    <a:pt x="55" y="102"/>
                  </a:lnTo>
                  <a:lnTo>
                    <a:pt x="51" y="102"/>
                  </a:lnTo>
                  <a:lnTo>
                    <a:pt x="47" y="102"/>
                  </a:lnTo>
                  <a:lnTo>
                    <a:pt x="43" y="102"/>
                  </a:lnTo>
                  <a:lnTo>
                    <a:pt x="40" y="104"/>
                  </a:lnTo>
                  <a:lnTo>
                    <a:pt x="32" y="104"/>
                  </a:lnTo>
                  <a:lnTo>
                    <a:pt x="26" y="106"/>
                  </a:lnTo>
                  <a:lnTo>
                    <a:pt x="21" y="106"/>
                  </a:lnTo>
                  <a:lnTo>
                    <a:pt x="15" y="106"/>
                  </a:lnTo>
                  <a:lnTo>
                    <a:pt x="9" y="106"/>
                  </a:lnTo>
                  <a:lnTo>
                    <a:pt x="7" y="106"/>
                  </a:lnTo>
                  <a:lnTo>
                    <a:pt x="2" y="106"/>
                  </a:lnTo>
                  <a:lnTo>
                    <a:pt x="0" y="106"/>
                  </a:lnTo>
                  <a:lnTo>
                    <a:pt x="7" y="98"/>
                  </a:lnTo>
                  <a:lnTo>
                    <a:pt x="7" y="98"/>
                  </a:lnTo>
                  <a:lnTo>
                    <a:pt x="13" y="98"/>
                  </a:lnTo>
                  <a:lnTo>
                    <a:pt x="15" y="98"/>
                  </a:lnTo>
                  <a:lnTo>
                    <a:pt x="19" y="98"/>
                  </a:lnTo>
                  <a:lnTo>
                    <a:pt x="23" y="98"/>
                  </a:lnTo>
                  <a:lnTo>
                    <a:pt x="28" y="98"/>
                  </a:lnTo>
                  <a:lnTo>
                    <a:pt x="32" y="96"/>
                  </a:lnTo>
                  <a:lnTo>
                    <a:pt x="38" y="96"/>
                  </a:lnTo>
                  <a:lnTo>
                    <a:pt x="43" y="96"/>
                  </a:lnTo>
                  <a:lnTo>
                    <a:pt x="49" y="96"/>
                  </a:lnTo>
                  <a:lnTo>
                    <a:pt x="55" y="96"/>
                  </a:lnTo>
                  <a:lnTo>
                    <a:pt x="62" y="96"/>
                  </a:lnTo>
                  <a:lnTo>
                    <a:pt x="68" y="94"/>
                  </a:lnTo>
                  <a:lnTo>
                    <a:pt x="74" y="94"/>
                  </a:lnTo>
                  <a:lnTo>
                    <a:pt x="79" y="93"/>
                  </a:lnTo>
                  <a:lnTo>
                    <a:pt x="87" y="93"/>
                  </a:lnTo>
                  <a:lnTo>
                    <a:pt x="92" y="89"/>
                  </a:lnTo>
                  <a:lnTo>
                    <a:pt x="100" y="89"/>
                  </a:lnTo>
                  <a:lnTo>
                    <a:pt x="104" y="87"/>
                  </a:lnTo>
                  <a:lnTo>
                    <a:pt x="109" y="83"/>
                  </a:lnTo>
                  <a:lnTo>
                    <a:pt x="115" y="81"/>
                  </a:lnTo>
                  <a:lnTo>
                    <a:pt x="121" y="79"/>
                  </a:lnTo>
                  <a:lnTo>
                    <a:pt x="125" y="76"/>
                  </a:lnTo>
                  <a:lnTo>
                    <a:pt x="130" y="72"/>
                  </a:lnTo>
                  <a:lnTo>
                    <a:pt x="132" y="68"/>
                  </a:lnTo>
                  <a:lnTo>
                    <a:pt x="136" y="64"/>
                  </a:lnTo>
                  <a:lnTo>
                    <a:pt x="138" y="59"/>
                  </a:lnTo>
                  <a:lnTo>
                    <a:pt x="140" y="55"/>
                  </a:lnTo>
                  <a:lnTo>
                    <a:pt x="141" y="49"/>
                  </a:lnTo>
                  <a:lnTo>
                    <a:pt x="143" y="44"/>
                  </a:lnTo>
                  <a:lnTo>
                    <a:pt x="143" y="40"/>
                  </a:lnTo>
                  <a:lnTo>
                    <a:pt x="140" y="34"/>
                  </a:lnTo>
                  <a:lnTo>
                    <a:pt x="138" y="30"/>
                  </a:lnTo>
                  <a:lnTo>
                    <a:pt x="136" y="27"/>
                  </a:lnTo>
                  <a:lnTo>
                    <a:pt x="132" y="23"/>
                  </a:lnTo>
                  <a:lnTo>
                    <a:pt x="130" y="19"/>
                  </a:lnTo>
                  <a:lnTo>
                    <a:pt x="125" y="15"/>
                  </a:lnTo>
                  <a:lnTo>
                    <a:pt x="119" y="13"/>
                  </a:lnTo>
                  <a:lnTo>
                    <a:pt x="113" y="10"/>
                  </a:lnTo>
                  <a:lnTo>
                    <a:pt x="106" y="10"/>
                  </a:lnTo>
                  <a:lnTo>
                    <a:pt x="102" y="8"/>
                  </a:lnTo>
                  <a:lnTo>
                    <a:pt x="98" y="8"/>
                  </a:lnTo>
                  <a:lnTo>
                    <a:pt x="92" y="8"/>
                  </a:lnTo>
                  <a:lnTo>
                    <a:pt x="89" y="10"/>
                  </a:lnTo>
                  <a:lnTo>
                    <a:pt x="83" y="10"/>
                  </a:lnTo>
                  <a:lnTo>
                    <a:pt x="77" y="11"/>
                  </a:lnTo>
                  <a:lnTo>
                    <a:pt x="72" y="13"/>
                  </a:lnTo>
                  <a:lnTo>
                    <a:pt x="68" y="15"/>
                  </a:lnTo>
                  <a:lnTo>
                    <a:pt x="60" y="4"/>
                  </a:lnTo>
                  <a:lnTo>
                    <a:pt x="60" y="4"/>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112"/>
            <p:cNvSpPr>
              <a:spLocks/>
            </p:cNvSpPr>
            <p:nvPr/>
          </p:nvSpPr>
          <p:spPr bwMode="auto">
            <a:xfrm>
              <a:off x="4643" y="3429"/>
              <a:ext cx="28" cy="13"/>
            </a:xfrm>
            <a:custGeom>
              <a:avLst/>
              <a:gdLst>
                <a:gd name="T0" fmla="*/ 0 w 57"/>
                <a:gd name="T1" fmla="*/ 21 h 26"/>
                <a:gd name="T2" fmla="*/ 0 w 57"/>
                <a:gd name="T3" fmla="*/ 21 h 26"/>
                <a:gd name="T4" fmla="*/ 2 w 57"/>
                <a:gd name="T5" fmla="*/ 17 h 26"/>
                <a:gd name="T6" fmla="*/ 6 w 57"/>
                <a:gd name="T7" fmla="*/ 11 h 26"/>
                <a:gd name="T8" fmla="*/ 12 w 57"/>
                <a:gd name="T9" fmla="*/ 7 h 26"/>
                <a:gd name="T10" fmla="*/ 13 w 57"/>
                <a:gd name="T11" fmla="*/ 4 h 26"/>
                <a:gd name="T12" fmla="*/ 17 w 57"/>
                <a:gd name="T13" fmla="*/ 4 h 26"/>
                <a:gd name="T14" fmla="*/ 21 w 57"/>
                <a:gd name="T15" fmla="*/ 2 h 26"/>
                <a:gd name="T16" fmla="*/ 27 w 57"/>
                <a:gd name="T17" fmla="*/ 2 h 26"/>
                <a:gd name="T18" fmla="*/ 30 w 57"/>
                <a:gd name="T19" fmla="*/ 0 h 26"/>
                <a:gd name="T20" fmla="*/ 36 w 57"/>
                <a:gd name="T21" fmla="*/ 2 h 26"/>
                <a:gd name="T22" fmla="*/ 44 w 57"/>
                <a:gd name="T23" fmla="*/ 4 h 26"/>
                <a:gd name="T24" fmla="*/ 49 w 57"/>
                <a:gd name="T25" fmla="*/ 5 h 26"/>
                <a:gd name="T26" fmla="*/ 53 w 57"/>
                <a:gd name="T27" fmla="*/ 7 h 26"/>
                <a:gd name="T28" fmla="*/ 57 w 57"/>
                <a:gd name="T29" fmla="*/ 13 h 26"/>
                <a:gd name="T30" fmla="*/ 57 w 57"/>
                <a:gd name="T31" fmla="*/ 15 h 26"/>
                <a:gd name="T32" fmla="*/ 55 w 57"/>
                <a:gd name="T33" fmla="*/ 17 h 26"/>
                <a:gd name="T34" fmla="*/ 53 w 57"/>
                <a:gd name="T35" fmla="*/ 19 h 26"/>
                <a:gd name="T36" fmla="*/ 51 w 57"/>
                <a:gd name="T37" fmla="*/ 21 h 26"/>
                <a:gd name="T38" fmla="*/ 47 w 57"/>
                <a:gd name="T39" fmla="*/ 21 h 26"/>
                <a:gd name="T40" fmla="*/ 44 w 57"/>
                <a:gd name="T41" fmla="*/ 22 h 26"/>
                <a:gd name="T42" fmla="*/ 40 w 57"/>
                <a:gd name="T43" fmla="*/ 22 h 26"/>
                <a:gd name="T44" fmla="*/ 36 w 57"/>
                <a:gd name="T45" fmla="*/ 24 h 26"/>
                <a:gd name="T46" fmla="*/ 32 w 57"/>
                <a:gd name="T47" fmla="*/ 24 h 26"/>
                <a:gd name="T48" fmla="*/ 30 w 57"/>
                <a:gd name="T49" fmla="*/ 26 h 26"/>
                <a:gd name="T50" fmla="*/ 27 w 57"/>
                <a:gd name="T51" fmla="*/ 26 h 26"/>
                <a:gd name="T52" fmla="*/ 25 w 57"/>
                <a:gd name="T53" fmla="*/ 26 h 26"/>
                <a:gd name="T54" fmla="*/ 23 w 57"/>
                <a:gd name="T55" fmla="*/ 26 h 26"/>
                <a:gd name="T56" fmla="*/ 27 w 57"/>
                <a:gd name="T57" fmla="*/ 21 h 26"/>
                <a:gd name="T58" fmla="*/ 27 w 57"/>
                <a:gd name="T59" fmla="*/ 19 h 26"/>
                <a:gd name="T60" fmla="*/ 29 w 57"/>
                <a:gd name="T61" fmla="*/ 19 h 26"/>
                <a:gd name="T62" fmla="*/ 32 w 57"/>
                <a:gd name="T63" fmla="*/ 19 h 26"/>
                <a:gd name="T64" fmla="*/ 36 w 57"/>
                <a:gd name="T65" fmla="*/ 19 h 26"/>
                <a:gd name="T66" fmla="*/ 40 w 57"/>
                <a:gd name="T67" fmla="*/ 15 h 26"/>
                <a:gd name="T68" fmla="*/ 38 w 57"/>
                <a:gd name="T69" fmla="*/ 11 h 26"/>
                <a:gd name="T70" fmla="*/ 34 w 57"/>
                <a:gd name="T71" fmla="*/ 9 h 26"/>
                <a:gd name="T72" fmla="*/ 30 w 57"/>
                <a:gd name="T73" fmla="*/ 7 h 26"/>
                <a:gd name="T74" fmla="*/ 27 w 57"/>
                <a:gd name="T75" fmla="*/ 7 h 26"/>
                <a:gd name="T76" fmla="*/ 25 w 57"/>
                <a:gd name="T77" fmla="*/ 7 h 26"/>
                <a:gd name="T78" fmla="*/ 19 w 57"/>
                <a:gd name="T79" fmla="*/ 9 h 26"/>
                <a:gd name="T80" fmla="*/ 17 w 57"/>
                <a:gd name="T81" fmla="*/ 9 h 26"/>
                <a:gd name="T82" fmla="*/ 15 w 57"/>
                <a:gd name="T83" fmla="*/ 9 h 26"/>
                <a:gd name="T84" fmla="*/ 13 w 57"/>
                <a:gd name="T85" fmla="*/ 11 h 26"/>
                <a:gd name="T86" fmla="*/ 10 w 57"/>
                <a:gd name="T87" fmla="*/ 15 h 26"/>
                <a:gd name="T88" fmla="*/ 10 w 57"/>
                <a:gd name="T89" fmla="*/ 21 h 26"/>
                <a:gd name="T90" fmla="*/ 0 w 57"/>
                <a:gd name="T91" fmla="*/ 21 h 26"/>
                <a:gd name="T92" fmla="*/ 0 w 57"/>
                <a:gd name="T93"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 h="26">
                  <a:moveTo>
                    <a:pt x="0" y="21"/>
                  </a:moveTo>
                  <a:lnTo>
                    <a:pt x="0" y="21"/>
                  </a:lnTo>
                  <a:lnTo>
                    <a:pt x="2" y="17"/>
                  </a:lnTo>
                  <a:lnTo>
                    <a:pt x="6" y="11"/>
                  </a:lnTo>
                  <a:lnTo>
                    <a:pt x="12" y="7"/>
                  </a:lnTo>
                  <a:lnTo>
                    <a:pt x="13" y="4"/>
                  </a:lnTo>
                  <a:lnTo>
                    <a:pt x="17" y="4"/>
                  </a:lnTo>
                  <a:lnTo>
                    <a:pt x="21" y="2"/>
                  </a:lnTo>
                  <a:lnTo>
                    <a:pt x="27" y="2"/>
                  </a:lnTo>
                  <a:lnTo>
                    <a:pt x="30" y="0"/>
                  </a:lnTo>
                  <a:lnTo>
                    <a:pt x="36" y="2"/>
                  </a:lnTo>
                  <a:lnTo>
                    <a:pt x="44" y="4"/>
                  </a:lnTo>
                  <a:lnTo>
                    <a:pt x="49" y="5"/>
                  </a:lnTo>
                  <a:lnTo>
                    <a:pt x="53" y="7"/>
                  </a:lnTo>
                  <a:lnTo>
                    <a:pt x="57" y="13"/>
                  </a:lnTo>
                  <a:lnTo>
                    <a:pt x="57" y="15"/>
                  </a:lnTo>
                  <a:lnTo>
                    <a:pt x="55" y="17"/>
                  </a:lnTo>
                  <a:lnTo>
                    <a:pt x="53" y="19"/>
                  </a:lnTo>
                  <a:lnTo>
                    <a:pt x="51" y="21"/>
                  </a:lnTo>
                  <a:lnTo>
                    <a:pt x="47" y="21"/>
                  </a:lnTo>
                  <a:lnTo>
                    <a:pt x="44" y="22"/>
                  </a:lnTo>
                  <a:lnTo>
                    <a:pt x="40" y="22"/>
                  </a:lnTo>
                  <a:lnTo>
                    <a:pt x="36" y="24"/>
                  </a:lnTo>
                  <a:lnTo>
                    <a:pt x="32" y="24"/>
                  </a:lnTo>
                  <a:lnTo>
                    <a:pt x="30" y="26"/>
                  </a:lnTo>
                  <a:lnTo>
                    <a:pt x="27" y="26"/>
                  </a:lnTo>
                  <a:lnTo>
                    <a:pt x="25" y="26"/>
                  </a:lnTo>
                  <a:lnTo>
                    <a:pt x="23" y="26"/>
                  </a:lnTo>
                  <a:lnTo>
                    <a:pt x="27" y="21"/>
                  </a:lnTo>
                  <a:lnTo>
                    <a:pt x="27" y="19"/>
                  </a:lnTo>
                  <a:lnTo>
                    <a:pt x="29" y="19"/>
                  </a:lnTo>
                  <a:lnTo>
                    <a:pt x="32" y="19"/>
                  </a:lnTo>
                  <a:lnTo>
                    <a:pt x="36" y="19"/>
                  </a:lnTo>
                  <a:lnTo>
                    <a:pt x="40" y="15"/>
                  </a:lnTo>
                  <a:lnTo>
                    <a:pt x="38" y="11"/>
                  </a:lnTo>
                  <a:lnTo>
                    <a:pt x="34" y="9"/>
                  </a:lnTo>
                  <a:lnTo>
                    <a:pt x="30" y="7"/>
                  </a:lnTo>
                  <a:lnTo>
                    <a:pt x="27" y="7"/>
                  </a:lnTo>
                  <a:lnTo>
                    <a:pt x="25" y="7"/>
                  </a:lnTo>
                  <a:lnTo>
                    <a:pt x="19" y="9"/>
                  </a:lnTo>
                  <a:lnTo>
                    <a:pt x="17" y="9"/>
                  </a:lnTo>
                  <a:lnTo>
                    <a:pt x="15" y="9"/>
                  </a:lnTo>
                  <a:lnTo>
                    <a:pt x="13" y="11"/>
                  </a:lnTo>
                  <a:lnTo>
                    <a:pt x="10" y="15"/>
                  </a:lnTo>
                  <a:lnTo>
                    <a:pt x="10" y="21"/>
                  </a:lnTo>
                  <a:lnTo>
                    <a:pt x="0" y="21"/>
                  </a:lnTo>
                  <a:lnTo>
                    <a:pt x="0" y="21"/>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113"/>
            <p:cNvSpPr>
              <a:spLocks/>
            </p:cNvSpPr>
            <p:nvPr/>
          </p:nvSpPr>
          <p:spPr bwMode="auto">
            <a:xfrm>
              <a:off x="4719" y="3489"/>
              <a:ext cx="324" cy="226"/>
            </a:xfrm>
            <a:custGeom>
              <a:avLst/>
              <a:gdLst>
                <a:gd name="T0" fmla="*/ 0 w 647"/>
                <a:gd name="T1" fmla="*/ 85 h 453"/>
                <a:gd name="T2" fmla="*/ 2 w 647"/>
                <a:gd name="T3" fmla="*/ 0 h 453"/>
                <a:gd name="T4" fmla="*/ 636 w 647"/>
                <a:gd name="T5" fmla="*/ 349 h 453"/>
                <a:gd name="T6" fmla="*/ 647 w 647"/>
                <a:gd name="T7" fmla="*/ 453 h 453"/>
                <a:gd name="T8" fmla="*/ 19 w 647"/>
                <a:gd name="T9" fmla="*/ 95 h 453"/>
                <a:gd name="T10" fmla="*/ 0 w 647"/>
                <a:gd name="T11" fmla="*/ 85 h 453"/>
                <a:gd name="T12" fmla="*/ 0 w 647"/>
                <a:gd name="T13" fmla="*/ 85 h 453"/>
              </a:gdLst>
              <a:ahLst/>
              <a:cxnLst>
                <a:cxn ang="0">
                  <a:pos x="T0" y="T1"/>
                </a:cxn>
                <a:cxn ang="0">
                  <a:pos x="T2" y="T3"/>
                </a:cxn>
                <a:cxn ang="0">
                  <a:pos x="T4" y="T5"/>
                </a:cxn>
                <a:cxn ang="0">
                  <a:pos x="T6" y="T7"/>
                </a:cxn>
                <a:cxn ang="0">
                  <a:pos x="T8" y="T9"/>
                </a:cxn>
                <a:cxn ang="0">
                  <a:pos x="T10" y="T11"/>
                </a:cxn>
                <a:cxn ang="0">
                  <a:pos x="T12" y="T13"/>
                </a:cxn>
              </a:cxnLst>
              <a:rect l="0" t="0" r="r" b="b"/>
              <a:pathLst>
                <a:path w="647" h="453">
                  <a:moveTo>
                    <a:pt x="0" y="85"/>
                  </a:moveTo>
                  <a:lnTo>
                    <a:pt x="2" y="0"/>
                  </a:lnTo>
                  <a:lnTo>
                    <a:pt x="636" y="349"/>
                  </a:lnTo>
                  <a:lnTo>
                    <a:pt x="647" y="453"/>
                  </a:lnTo>
                  <a:lnTo>
                    <a:pt x="19" y="95"/>
                  </a:lnTo>
                  <a:lnTo>
                    <a:pt x="0" y="85"/>
                  </a:lnTo>
                  <a:lnTo>
                    <a:pt x="0" y="85"/>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114"/>
            <p:cNvSpPr>
              <a:spLocks/>
            </p:cNvSpPr>
            <p:nvPr/>
          </p:nvSpPr>
          <p:spPr bwMode="auto">
            <a:xfrm>
              <a:off x="4731" y="3480"/>
              <a:ext cx="330" cy="236"/>
            </a:xfrm>
            <a:custGeom>
              <a:avLst/>
              <a:gdLst>
                <a:gd name="T0" fmla="*/ 641 w 658"/>
                <a:gd name="T1" fmla="*/ 467 h 473"/>
                <a:gd name="T2" fmla="*/ 622 w 658"/>
                <a:gd name="T3" fmla="*/ 456 h 473"/>
                <a:gd name="T4" fmla="*/ 596 w 658"/>
                <a:gd name="T5" fmla="*/ 441 h 473"/>
                <a:gd name="T6" fmla="*/ 562 w 658"/>
                <a:gd name="T7" fmla="*/ 422 h 473"/>
                <a:gd name="T8" fmla="*/ 521 w 658"/>
                <a:gd name="T9" fmla="*/ 397 h 473"/>
                <a:gd name="T10" fmla="*/ 473 w 658"/>
                <a:gd name="T11" fmla="*/ 371 h 473"/>
                <a:gd name="T12" fmla="*/ 422 w 658"/>
                <a:gd name="T13" fmla="*/ 341 h 473"/>
                <a:gd name="T14" fmla="*/ 371 w 658"/>
                <a:gd name="T15" fmla="*/ 313 h 473"/>
                <a:gd name="T16" fmla="*/ 315 w 658"/>
                <a:gd name="T17" fmla="*/ 281 h 473"/>
                <a:gd name="T18" fmla="*/ 260 w 658"/>
                <a:gd name="T19" fmla="*/ 250 h 473"/>
                <a:gd name="T20" fmla="*/ 207 w 658"/>
                <a:gd name="T21" fmla="*/ 220 h 473"/>
                <a:gd name="T22" fmla="*/ 154 w 658"/>
                <a:gd name="T23" fmla="*/ 192 h 473"/>
                <a:gd name="T24" fmla="*/ 105 w 658"/>
                <a:gd name="T25" fmla="*/ 164 h 473"/>
                <a:gd name="T26" fmla="*/ 62 w 658"/>
                <a:gd name="T27" fmla="*/ 141 h 473"/>
                <a:gd name="T28" fmla="*/ 22 w 658"/>
                <a:gd name="T29" fmla="*/ 120 h 473"/>
                <a:gd name="T30" fmla="*/ 0 w 658"/>
                <a:gd name="T31" fmla="*/ 0 h 473"/>
                <a:gd name="T32" fmla="*/ 632 w 658"/>
                <a:gd name="T33" fmla="*/ 371 h 473"/>
                <a:gd name="T34" fmla="*/ 619 w 658"/>
                <a:gd name="T35" fmla="*/ 363 h 473"/>
                <a:gd name="T36" fmla="*/ 600 w 658"/>
                <a:gd name="T37" fmla="*/ 354 h 473"/>
                <a:gd name="T38" fmla="*/ 575 w 658"/>
                <a:gd name="T39" fmla="*/ 339 h 473"/>
                <a:gd name="T40" fmla="*/ 543 w 658"/>
                <a:gd name="T41" fmla="*/ 320 h 473"/>
                <a:gd name="T42" fmla="*/ 504 w 658"/>
                <a:gd name="T43" fmla="*/ 299 h 473"/>
                <a:gd name="T44" fmla="*/ 462 w 658"/>
                <a:gd name="T45" fmla="*/ 275 h 473"/>
                <a:gd name="T46" fmla="*/ 415 w 658"/>
                <a:gd name="T47" fmla="*/ 248 h 473"/>
                <a:gd name="T48" fmla="*/ 368 w 658"/>
                <a:gd name="T49" fmla="*/ 222 h 473"/>
                <a:gd name="T50" fmla="*/ 317 w 658"/>
                <a:gd name="T51" fmla="*/ 194 h 473"/>
                <a:gd name="T52" fmla="*/ 268 w 658"/>
                <a:gd name="T53" fmla="*/ 166 h 473"/>
                <a:gd name="T54" fmla="*/ 217 w 658"/>
                <a:gd name="T55" fmla="*/ 139 h 473"/>
                <a:gd name="T56" fmla="*/ 170 w 658"/>
                <a:gd name="T57" fmla="*/ 113 h 473"/>
                <a:gd name="T58" fmla="*/ 124 w 658"/>
                <a:gd name="T59" fmla="*/ 86 h 473"/>
                <a:gd name="T60" fmla="*/ 83 w 658"/>
                <a:gd name="T61" fmla="*/ 66 h 473"/>
                <a:gd name="T62" fmla="*/ 47 w 658"/>
                <a:gd name="T63" fmla="*/ 47 h 473"/>
                <a:gd name="T64" fmla="*/ 19 w 658"/>
                <a:gd name="T65" fmla="*/ 103 h 473"/>
                <a:gd name="T66" fmla="*/ 32 w 658"/>
                <a:gd name="T67" fmla="*/ 111 h 473"/>
                <a:gd name="T68" fmla="*/ 49 w 658"/>
                <a:gd name="T69" fmla="*/ 120 h 473"/>
                <a:gd name="T70" fmla="*/ 75 w 658"/>
                <a:gd name="T71" fmla="*/ 135 h 473"/>
                <a:gd name="T72" fmla="*/ 107 w 658"/>
                <a:gd name="T73" fmla="*/ 152 h 473"/>
                <a:gd name="T74" fmla="*/ 143 w 658"/>
                <a:gd name="T75" fmla="*/ 173 h 473"/>
                <a:gd name="T76" fmla="*/ 185 w 658"/>
                <a:gd name="T77" fmla="*/ 196 h 473"/>
                <a:gd name="T78" fmla="*/ 230 w 658"/>
                <a:gd name="T79" fmla="*/ 220 h 473"/>
                <a:gd name="T80" fmla="*/ 275 w 658"/>
                <a:gd name="T81" fmla="*/ 247 h 473"/>
                <a:gd name="T82" fmla="*/ 324 w 658"/>
                <a:gd name="T83" fmla="*/ 275 h 473"/>
                <a:gd name="T84" fmla="*/ 373 w 658"/>
                <a:gd name="T85" fmla="*/ 301 h 473"/>
                <a:gd name="T86" fmla="*/ 422 w 658"/>
                <a:gd name="T87" fmla="*/ 330 h 473"/>
                <a:gd name="T88" fmla="*/ 470 w 658"/>
                <a:gd name="T89" fmla="*/ 356 h 473"/>
                <a:gd name="T90" fmla="*/ 517 w 658"/>
                <a:gd name="T91" fmla="*/ 382 h 473"/>
                <a:gd name="T92" fmla="*/ 558 w 658"/>
                <a:gd name="T93" fmla="*/ 407 h 473"/>
                <a:gd name="T94" fmla="*/ 598 w 658"/>
                <a:gd name="T95" fmla="*/ 431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8" h="473">
                  <a:moveTo>
                    <a:pt x="651" y="473"/>
                  </a:moveTo>
                  <a:lnTo>
                    <a:pt x="649" y="471"/>
                  </a:lnTo>
                  <a:lnTo>
                    <a:pt x="645" y="469"/>
                  </a:lnTo>
                  <a:lnTo>
                    <a:pt x="641" y="467"/>
                  </a:lnTo>
                  <a:lnTo>
                    <a:pt x="638" y="465"/>
                  </a:lnTo>
                  <a:lnTo>
                    <a:pt x="634" y="462"/>
                  </a:lnTo>
                  <a:lnTo>
                    <a:pt x="628" y="460"/>
                  </a:lnTo>
                  <a:lnTo>
                    <a:pt x="622" y="456"/>
                  </a:lnTo>
                  <a:lnTo>
                    <a:pt x="617" y="452"/>
                  </a:lnTo>
                  <a:lnTo>
                    <a:pt x="609" y="448"/>
                  </a:lnTo>
                  <a:lnTo>
                    <a:pt x="604" y="445"/>
                  </a:lnTo>
                  <a:lnTo>
                    <a:pt x="596" y="441"/>
                  </a:lnTo>
                  <a:lnTo>
                    <a:pt x="589" y="435"/>
                  </a:lnTo>
                  <a:lnTo>
                    <a:pt x="579" y="431"/>
                  </a:lnTo>
                  <a:lnTo>
                    <a:pt x="572" y="428"/>
                  </a:lnTo>
                  <a:lnTo>
                    <a:pt x="562" y="422"/>
                  </a:lnTo>
                  <a:lnTo>
                    <a:pt x="551" y="416"/>
                  </a:lnTo>
                  <a:lnTo>
                    <a:pt x="541" y="409"/>
                  </a:lnTo>
                  <a:lnTo>
                    <a:pt x="532" y="403"/>
                  </a:lnTo>
                  <a:lnTo>
                    <a:pt x="521" y="397"/>
                  </a:lnTo>
                  <a:lnTo>
                    <a:pt x="509" y="390"/>
                  </a:lnTo>
                  <a:lnTo>
                    <a:pt x="498" y="384"/>
                  </a:lnTo>
                  <a:lnTo>
                    <a:pt x="487" y="379"/>
                  </a:lnTo>
                  <a:lnTo>
                    <a:pt x="473" y="371"/>
                  </a:lnTo>
                  <a:lnTo>
                    <a:pt x="462" y="363"/>
                  </a:lnTo>
                  <a:lnTo>
                    <a:pt x="449" y="356"/>
                  </a:lnTo>
                  <a:lnTo>
                    <a:pt x="436" y="350"/>
                  </a:lnTo>
                  <a:lnTo>
                    <a:pt x="422" y="341"/>
                  </a:lnTo>
                  <a:lnTo>
                    <a:pt x="409" y="335"/>
                  </a:lnTo>
                  <a:lnTo>
                    <a:pt x="398" y="328"/>
                  </a:lnTo>
                  <a:lnTo>
                    <a:pt x="385" y="320"/>
                  </a:lnTo>
                  <a:lnTo>
                    <a:pt x="371" y="313"/>
                  </a:lnTo>
                  <a:lnTo>
                    <a:pt x="356" y="305"/>
                  </a:lnTo>
                  <a:lnTo>
                    <a:pt x="343" y="298"/>
                  </a:lnTo>
                  <a:lnTo>
                    <a:pt x="330" y="290"/>
                  </a:lnTo>
                  <a:lnTo>
                    <a:pt x="315" y="281"/>
                  </a:lnTo>
                  <a:lnTo>
                    <a:pt x="302" y="273"/>
                  </a:lnTo>
                  <a:lnTo>
                    <a:pt x="288" y="265"/>
                  </a:lnTo>
                  <a:lnTo>
                    <a:pt x="275" y="258"/>
                  </a:lnTo>
                  <a:lnTo>
                    <a:pt x="260" y="250"/>
                  </a:lnTo>
                  <a:lnTo>
                    <a:pt x="247" y="243"/>
                  </a:lnTo>
                  <a:lnTo>
                    <a:pt x="234" y="235"/>
                  </a:lnTo>
                  <a:lnTo>
                    <a:pt x="220" y="228"/>
                  </a:lnTo>
                  <a:lnTo>
                    <a:pt x="207" y="220"/>
                  </a:lnTo>
                  <a:lnTo>
                    <a:pt x="192" y="213"/>
                  </a:lnTo>
                  <a:lnTo>
                    <a:pt x="181" y="205"/>
                  </a:lnTo>
                  <a:lnTo>
                    <a:pt x="168" y="199"/>
                  </a:lnTo>
                  <a:lnTo>
                    <a:pt x="154" y="192"/>
                  </a:lnTo>
                  <a:lnTo>
                    <a:pt x="141" y="184"/>
                  </a:lnTo>
                  <a:lnTo>
                    <a:pt x="130" y="177"/>
                  </a:lnTo>
                  <a:lnTo>
                    <a:pt x="119" y="171"/>
                  </a:lnTo>
                  <a:lnTo>
                    <a:pt x="105" y="164"/>
                  </a:lnTo>
                  <a:lnTo>
                    <a:pt x="94" y="158"/>
                  </a:lnTo>
                  <a:lnTo>
                    <a:pt x="83" y="152"/>
                  </a:lnTo>
                  <a:lnTo>
                    <a:pt x="73" y="147"/>
                  </a:lnTo>
                  <a:lnTo>
                    <a:pt x="62" y="141"/>
                  </a:lnTo>
                  <a:lnTo>
                    <a:pt x="51" y="135"/>
                  </a:lnTo>
                  <a:lnTo>
                    <a:pt x="41" y="130"/>
                  </a:lnTo>
                  <a:lnTo>
                    <a:pt x="32" y="124"/>
                  </a:lnTo>
                  <a:lnTo>
                    <a:pt x="22" y="120"/>
                  </a:lnTo>
                  <a:lnTo>
                    <a:pt x="15" y="117"/>
                  </a:lnTo>
                  <a:lnTo>
                    <a:pt x="5" y="111"/>
                  </a:lnTo>
                  <a:lnTo>
                    <a:pt x="0" y="109"/>
                  </a:lnTo>
                  <a:lnTo>
                    <a:pt x="0" y="0"/>
                  </a:lnTo>
                  <a:lnTo>
                    <a:pt x="653" y="356"/>
                  </a:lnTo>
                  <a:lnTo>
                    <a:pt x="658" y="460"/>
                  </a:lnTo>
                  <a:lnTo>
                    <a:pt x="626" y="443"/>
                  </a:lnTo>
                  <a:lnTo>
                    <a:pt x="632" y="371"/>
                  </a:lnTo>
                  <a:lnTo>
                    <a:pt x="628" y="369"/>
                  </a:lnTo>
                  <a:lnTo>
                    <a:pt x="626" y="367"/>
                  </a:lnTo>
                  <a:lnTo>
                    <a:pt x="622" y="365"/>
                  </a:lnTo>
                  <a:lnTo>
                    <a:pt x="619" y="363"/>
                  </a:lnTo>
                  <a:lnTo>
                    <a:pt x="615" y="362"/>
                  </a:lnTo>
                  <a:lnTo>
                    <a:pt x="611" y="360"/>
                  </a:lnTo>
                  <a:lnTo>
                    <a:pt x="605" y="356"/>
                  </a:lnTo>
                  <a:lnTo>
                    <a:pt x="600" y="354"/>
                  </a:lnTo>
                  <a:lnTo>
                    <a:pt x="594" y="350"/>
                  </a:lnTo>
                  <a:lnTo>
                    <a:pt x="589" y="347"/>
                  </a:lnTo>
                  <a:lnTo>
                    <a:pt x="581" y="343"/>
                  </a:lnTo>
                  <a:lnTo>
                    <a:pt x="575" y="339"/>
                  </a:lnTo>
                  <a:lnTo>
                    <a:pt x="568" y="333"/>
                  </a:lnTo>
                  <a:lnTo>
                    <a:pt x="560" y="330"/>
                  </a:lnTo>
                  <a:lnTo>
                    <a:pt x="551" y="326"/>
                  </a:lnTo>
                  <a:lnTo>
                    <a:pt x="543" y="320"/>
                  </a:lnTo>
                  <a:lnTo>
                    <a:pt x="534" y="314"/>
                  </a:lnTo>
                  <a:lnTo>
                    <a:pt x="524" y="311"/>
                  </a:lnTo>
                  <a:lnTo>
                    <a:pt x="515" y="303"/>
                  </a:lnTo>
                  <a:lnTo>
                    <a:pt x="504" y="299"/>
                  </a:lnTo>
                  <a:lnTo>
                    <a:pt x="494" y="292"/>
                  </a:lnTo>
                  <a:lnTo>
                    <a:pt x="485" y="288"/>
                  </a:lnTo>
                  <a:lnTo>
                    <a:pt x="473" y="281"/>
                  </a:lnTo>
                  <a:lnTo>
                    <a:pt x="462" y="275"/>
                  </a:lnTo>
                  <a:lnTo>
                    <a:pt x="451" y="269"/>
                  </a:lnTo>
                  <a:lnTo>
                    <a:pt x="439" y="262"/>
                  </a:lnTo>
                  <a:lnTo>
                    <a:pt x="428" y="256"/>
                  </a:lnTo>
                  <a:lnTo>
                    <a:pt x="415" y="248"/>
                  </a:lnTo>
                  <a:lnTo>
                    <a:pt x="404" y="243"/>
                  </a:lnTo>
                  <a:lnTo>
                    <a:pt x="392" y="235"/>
                  </a:lnTo>
                  <a:lnTo>
                    <a:pt x="379" y="228"/>
                  </a:lnTo>
                  <a:lnTo>
                    <a:pt x="368" y="222"/>
                  </a:lnTo>
                  <a:lnTo>
                    <a:pt x="354" y="215"/>
                  </a:lnTo>
                  <a:lnTo>
                    <a:pt x="343" y="209"/>
                  </a:lnTo>
                  <a:lnTo>
                    <a:pt x="330" y="199"/>
                  </a:lnTo>
                  <a:lnTo>
                    <a:pt x="317" y="194"/>
                  </a:lnTo>
                  <a:lnTo>
                    <a:pt x="304" y="186"/>
                  </a:lnTo>
                  <a:lnTo>
                    <a:pt x="292" y="181"/>
                  </a:lnTo>
                  <a:lnTo>
                    <a:pt x="279" y="173"/>
                  </a:lnTo>
                  <a:lnTo>
                    <a:pt x="268" y="166"/>
                  </a:lnTo>
                  <a:lnTo>
                    <a:pt x="254" y="158"/>
                  </a:lnTo>
                  <a:lnTo>
                    <a:pt x="243" y="152"/>
                  </a:lnTo>
                  <a:lnTo>
                    <a:pt x="230" y="145"/>
                  </a:lnTo>
                  <a:lnTo>
                    <a:pt x="217" y="139"/>
                  </a:lnTo>
                  <a:lnTo>
                    <a:pt x="205" y="132"/>
                  </a:lnTo>
                  <a:lnTo>
                    <a:pt x="194" y="126"/>
                  </a:lnTo>
                  <a:lnTo>
                    <a:pt x="181" y="118"/>
                  </a:lnTo>
                  <a:lnTo>
                    <a:pt x="170" y="113"/>
                  </a:lnTo>
                  <a:lnTo>
                    <a:pt x="158" y="105"/>
                  </a:lnTo>
                  <a:lnTo>
                    <a:pt x="147" y="100"/>
                  </a:lnTo>
                  <a:lnTo>
                    <a:pt x="136" y="94"/>
                  </a:lnTo>
                  <a:lnTo>
                    <a:pt x="124" y="86"/>
                  </a:lnTo>
                  <a:lnTo>
                    <a:pt x="113" y="81"/>
                  </a:lnTo>
                  <a:lnTo>
                    <a:pt x="103" y="77"/>
                  </a:lnTo>
                  <a:lnTo>
                    <a:pt x="94" y="69"/>
                  </a:lnTo>
                  <a:lnTo>
                    <a:pt x="83" y="66"/>
                  </a:lnTo>
                  <a:lnTo>
                    <a:pt x="73" y="60"/>
                  </a:lnTo>
                  <a:lnTo>
                    <a:pt x="64" y="56"/>
                  </a:lnTo>
                  <a:lnTo>
                    <a:pt x="54" y="51"/>
                  </a:lnTo>
                  <a:lnTo>
                    <a:pt x="47" y="47"/>
                  </a:lnTo>
                  <a:lnTo>
                    <a:pt x="37" y="43"/>
                  </a:lnTo>
                  <a:lnTo>
                    <a:pt x="32" y="39"/>
                  </a:lnTo>
                  <a:lnTo>
                    <a:pt x="19" y="103"/>
                  </a:lnTo>
                  <a:lnTo>
                    <a:pt x="19" y="103"/>
                  </a:lnTo>
                  <a:lnTo>
                    <a:pt x="22" y="105"/>
                  </a:lnTo>
                  <a:lnTo>
                    <a:pt x="24" y="107"/>
                  </a:lnTo>
                  <a:lnTo>
                    <a:pt x="28" y="109"/>
                  </a:lnTo>
                  <a:lnTo>
                    <a:pt x="32" y="111"/>
                  </a:lnTo>
                  <a:lnTo>
                    <a:pt x="36" y="113"/>
                  </a:lnTo>
                  <a:lnTo>
                    <a:pt x="39" y="115"/>
                  </a:lnTo>
                  <a:lnTo>
                    <a:pt x="45" y="118"/>
                  </a:lnTo>
                  <a:lnTo>
                    <a:pt x="49" y="120"/>
                  </a:lnTo>
                  <a:lnTo>
                    <a:pt x="56" y="124"/>
                  </a:lnTo>
                  <a:lnTo>
                    <a:pt x="62" y="128"/>
                  </a:lnTo>
                  <a:lnTo>
                    <a:pt x="68" y="132"/>
                  </a:lnTo>
                  <a:lnTo>
                    <a:pt x="75" y="135"/>
                  </a:lnTo>
                  <a:lnTo>
                    <a:pt x="83" y="139"/>
                  </a:lnTo>
                  <a:lnTo>
                    <a:pt x="90" y="145"/>
                  </a:lnTo>
                  <a:lnTo>
                    <a:pt x="98" y="149"/>
                  </a:lnTo>
                  <a:lnTo>
                    <a:pt x="107" y="152"/>
                  </a:lnTo>
                  <a:lnTo>
                    <a:pt x="117" y="158"/>
                  </a:lnTo>
                  <a:lnTo>
                    <a:pt x="124" y="162"/>
                  </a:lnTo>
                  <a:lnTo>
                    <a:pt x="136" y="167"/>
                  </a:lnTo>
                  <a:lnTo>
                    <a:pt x="143" y="173"/>
                  </a:lnTo>
                  <a:lnTo>
                    <a:pt x="154" y="179"/>
                  </a:lnTo>
                  <a:lnTo>
                    <a:pt x="164" y="184"/>
                  </a:lnTo>
                  <a:lnTo>
                    <a:pt x="175" y="190"/>
                  </a:lnTo>
                  <a:lnTo>
                    <a:pt x="185" y="196"/>
                  </a:lnTo>
                  <a:lnTo>
                    <a:pt x="196" y="201"/>
                  </a:lnTo>
                  <a:lnTo>
                    <a:pt x="207" y="209"/>
                  </a:lnTo>
                  <a:lnTo>
                    <a:pt x="219" y="215"/>
                  </a:lnTo>
                  <a:lnTo>
                    <a:pt x="230" y="220"/>
                  </a:lnTo>
                  <a:lnTo>
                    <a:pt x="241" y="228"/>
                  </a:lnTo>
                  <a:lnTo>
                    <a:pt x="253" y="233"/>
                  </a:lnTo>
                  <a:lnTo>
                    <a:pt x="266" y="241"/>
                  </a:lnTo>
                  <a:lnTo>
                    <a:pt x="275" y="247"/>
                  </a:lnTo>
                  <a:lnTo>
                    <a:pt x="288" y="254"/>
                  </a:lnTo>
                  <a:lnTo>
                    <a:pt x="302" y="260"/>
                  </a:lnTo>
                  <a:lnTo>
                    <a:pt x="313" y="267"/>
                  </a:lnTo>
                  <a:lnTo>
                    <a:pt x="324" y="275"/>
                  </a:lnTo>
                  <a:lnTo>
                    <a:pt x="337" y="281"/>
                  </a:lnTo>
                  <a:lnTo>
                    <a:pt x="349" y="288"/>
                  </a:lnTo>
                  <a:lnTo>
                    <a:pt x="362" y="294"/>
                  </a:lnTo>
                  <a:lnTo>
                    <a:pt x="373" y="301"/>
                  </a:lnTo>
                  <a:lnTo>
                    <a:pt x="387" y="309"/>
                  </a:lnTo>
                  <a:lnTo>
                    <a:pt x="398" y="314"/>
                  </a:lnTo>
                  <a:lnTo>
                    <a:pt x="411" y="322"/>
                  </a:lnTo>
                  <a:lnTo>
                    <a:pt x="422" y="330"/>
                  </a:lnTo>
                  <a:lnTo>
                    <a:pt x="436" y="337"/>
                  </a:lnTo>
                  <a:lnTo>
                    <a:pt x="447" y="343"/>
                  </a:lnTo>
                  <a:lnTo>
                    <a:pt x="458" y="350"/>
                  </a:lnTo>
                  <a:lnTo>
                    <a:pt x="470" y="356"/>
                  </a:lnTo>
                  <a:lnTo>
                    <a:pt x="483" y="363"/>
                  </a:lnTo>
                  <a:lnTo>
                    <a:pt x="494" y="369"/>
                  </a:lnTo>
                  <a:lnTo>
                    <a:pt x="505" y="375"/>
                  </a:lnTo>
                  <a:lnTo>
                    <a:pt x="517" y="382"/>
                  </a:lnTo>
                  <a:lnTo>
                    <a:pt x="528" y="390"/>
                  </a:lnTo>
                  <a:lnTo>
                    <a:pt x="538" y="396"/>
                  </a:lnTo>
                  <a:lnTo>
                    <a:pt x="549" y="401"/>
                  </a:lnTo>
                  <a:lnTo>
                    <a:pt x="558" y="407"/>
                  </a:lnTo>
                  <a:lnTo>
                    <a:pt x="570" y="414"/>
                  </a:lnTo>
                  <a:lnTo>
                    <a:pt x="579" y="420"/>
                  </a:lnTo>
                  <a:lnTo>
                    <a:pt x="589" y="426"/>
                  </a:lnTo>
                  <a:lnTo>
                    <a:pt x="598" y="431"/>
                  </a:lnTo>
                  <a:lnTo>
                    <a:pt x="609" y="435"/>
                  </a:lnTo>
                  <a:lnTo>
                    <a:pt x="651" y="473"/>
                  </a:lnTo>
                  <a:lnTo>
                    <a:pt x="651" y="473"/>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115"/>
            <p:cNvSpPr>
              <a:spLocks/>
            </p:cNvSpPr>
            <p:nvPr/>
          </p:nvSpPr>
          <p:spPr bwMode="auto">
            <a:xfrm>
              <a:off x="4789" y="3354"/>
              <a:ext cx="661" cy="277"/>
            </a:xfrm>
            <a:custGeom>
              <a:avLst/>
              <a:gdLst>
                <a:gd name="T0" fmla="*/ 0 w 1323"/>
                <a:gd name="T1" fmla="*/ 211 h 552"/>
                <a:gd name="T2" fmla="*/ 606 w 1323"/>
                <a:gd name="T3" fmla="*/ 0 h 552"/>
                <a:gd name="T4" fmla="*/ 1323 w 1323"/>
                <a:gd name="T5" fmla="*/ 228 h 552"/>
                <a:gd name="T6" fmla="*/ 651 w 1323"/>
                <a:gd name="T7" fmla="*/ 552 h 552"/>
                <a:gd name="T8" fmla="*/ 66 w 1323"/>
                <a:gd name="T9" fmla="*/ 241 h 552"/>
                <a:gd name="T10" fmla="*/ 0 w 1323"/>
                <a:gd name="T11" fmla="*/ 211 h 552"/>
                <a:gd name="T12" fmla="*/ 0 w 1323"/>
                <a:gd name="T13" fmla="*/ 211 h 552"/>
              </a:gdLst>
              <a:ahLst/>
              <a:cxnLst>
                <a:cxn ang="0">
                  <a:pos x="T0" y="T1"/>
                </a:cxn>
                <a:cxn ang="0">
                  <a:pos x="T2" y="T3"/>
                </a:cxn>
                <a:cxn ang="0">
                  <a:pos x="T4" y="T5"/>
                </a:cxn>
                <a:cxn ang="0">
                  <a:pos x="T6" y="T7"/>
                </a:cxn>
                <a:cxn ang="0">
                  <a:pos x="T8" y="T9"/>
                </a:cxn>
                <a:cxn ang="0">
                  <a:pos x="T10" y="T11"/>
                </a:cxn>
                <a:cxn ang="0">
                  <a:pos x="T12" y="T13"/>
                </a:cxn>
              </a:cxnLst>
              <a:rect l="0" t="0" r="r" b="b"/>
              <a:pathLst>
                <a:path w="1323" h="552">
                  <a:moveTo>
                    <a:pt x="0" y="211"/>
                  </a:moveTo>
                  <a:lnTo>
                    <a:pt x="606" y="0"/>
                  </a:lnTo>
                  <a:lnTo>
                    <a:pt x="1323" y="228"/>
                  </a:lnTo>
                  <a:lnTo>
                    <a:pt x="651" y="552"/>
                  </a:lnTo>
                  <a:lnTo>
                    <a:pt x="66" y="241"/>
                  </a:lnTo>
                  <a:lnTo>
                    <a:pt x="0" y="211"/>
                  </a:lnTo>
                  <a:lnTo>
                    <a:pt x="0" y="211"/>
                  </a:lnTo>
                  <a:close/>
                </a:path>
              </a:pathLst>
            </a:cu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116"/>
            <p:cNvSpPr>
              <a:spLocks/>
            </p:cNvSpPr>
            <p:nvPr/>
          </p:nvSpPr>
          <p:spPr bwMode="auto">
            <a:xfrm>
              <a:off x="4893" y="3383"/>
              <a:ext cx="286" cy="116"/>
            </a:xfrm>
            <a:custGeom>
              <a:avLst/>
              <a:gdLst>
                <a:gd name="T0" fmla="*/ 0 w 572"/>
                <a:gd name="T1" fmla="*/ 170 h 232"/>
                <a:gd name="T2" fmla="*/ 438 w 572"/>
                <a:gd name="T3" fmla="*/ 0 h 232"/>
                <a:gd name="T4" fmla="*/ 572 w 572"/>
                <a:gd name="T5" fmla="*/ 46 h 232"/>
                <a:gd name="T6" fmla="*/ 136 w 572"/>
                <a:gd name="T7" fmla="*/ 232 h 232"/>
                <a:gd name="T8" fmla="*/ 15 w 572"/>
                <a:gd name="T9" fmla="*/ 180 h 232"/>
                <a:gd name="T10" fmla="*/ 0 w 572"/>
                <a:gd name="T11" fmla="*/ 170 h 232"/>
                <a:gd name="T12" fmla="*/ 0 w 572"/>
                <a:gd name="T13" fmla="*/ 170 h 232"/>
              </a:gdLst>
              <a:ahLst/>
              <a:cxnLst>
                <a:cxn ang="0">
                  <a:pos x="T0" y="T1"/>
                </a:cxn>
                <a:cxn ang="0">
                  <a:pos x="T2" y="T3"/>
                </a:cxn>
                <a:cxn ang="0">
                  <a:pos x="T4" y="T5"/>
                </a:cxn>
                <a:cxn ang="0">
                  <a:pos x="T6" y="T7"/>
                </a:cxn>
                <a:cxn ang="0">
                  <a:pos x="T8" y="T9"/>
                </a:cxn>
                <a:cxn ang="0">
                  <a:pos x="T10" y="T11"/>
                </a:cxn>
                <a:cxn ang="0">
                  <a:pos x="T12" y="T13"/>
                </a:cxn>
              </a:cxnLst>
              <a:rect l="0" t="0" r="r" b="b"/>
              <a:pathLst>
                <a:path w="572" h="232">
                  <a:moveTo>
                    <a:pt x="0" y="170"/>
                  </a:moveTo>
                  <a:lnTo>
                    <a:pt x="438" y="0"/>
                  </a:lnTo>
                  <a:lnTo>
                    <a:pt x="572" y="46"/>
                  </a:lnTo>
                  <a:lnTo>
                    <a:pt x="136" y="232"/>
                  </a:lnTo>
                  <a:lnTo>
                    <a:pt x="15" y="180"/>
                  </a:lnTo>
                  <a:lnTo>
                    <a:pt x="0" y="170"/>
                  </a:lnTo>
                  <a:lnTo>
                    <a:pt x="0" y="170"/>
                  </a:lnTo>
                  <a:close/>
                </a:path>
              </a:pathLst>
            </a:custGeom>
            <a:solidFill>
              <a:srgbClr val="8A91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117"/>
            <p:cNvSpPr>
              <a:spLocks/>
            </p:cNvSpPr>
            <p:nvPr/>
          </p:nvSpPr>
          <p:spPr bwMode="auto">
            <a:xfrm>
              <a:off x="4789" y="3360"/>
              <a:ext cx="647" cy="121"/>
            </a:xfrm>
            <a:custGeom>
              <a:avLst/>
              <a:gdLst>
                <a:gd name="T0" fmla="*/ 589 w 1295"/>
                <a:gd name="T1" fmla="*/ 0 h 242"/>
                <a:gd name="T2" fmla="*/ 1262 w 1295"/>
                <a:gd name="T3" fmla="*/ 242 h 242"/>
                <a:gd name="T4" fmla="*/ 1255 w 1295"/>
                <a:gd name="T5" fmla="*/ 240 h 242"/>
                <a:gd name="T6" fmla="*/ 1247 w 1295"/>
                <a:gd name="T7" fmla="*/ 236 h 242"/>
                <a:gd name="T8" fmla="*/ 1236 w 1295"/>
                <a:gd name="T9" fmla="*/ 234 h 242"/>
                <a:gd name="T10" fmla="*/ 1223 w 1295"/>
                <a:gd name="T11" fmla="*/ 228 h 242"/>
                <a:gd name="T12" fmla="*/ 1208 w 1295"/>
                <a:gd name="T13" fmla="*/ 223 h 242"/>
                <a:gd name="T14" fmla="*/ 1189 w 1295"/>
                <a:gd name="T15" fmla="*/ 215 h 242"/>
                <a:gd name="T16" fmla="*/ 1170 w 1295"/>
                <a:gd name="T17" fmla="*/ 209 h 242"/>
                <a:gd name="T18" fmla="*/ 1149 w 1295"/>
                <a:gd name="T19" fmla="*/ 200 h 242"/>
                <a:gd name="T20" fmla="*/ 1125 w 1295"/>
                <a:gd name="T21" fmla="*/ 193 h 242"/>
                <a:gd name="T22" fmla="*/ 1100 w 1295"/>
                <a:gd name="T23" fmla="*/ 183 h 242"/>
                <a:gd name="T24" fmla="*/ 1076 w 1295"/>
                <a:gd name="T25" fmla="*/ 176 h 242"/>
                <a:gd name="T26" fmla="*/ 1047 w 1295"/>
                <a:gd name="T27" fmla="*/ 164 h 242"/>
                <a:gd name="T28" fmla="*/ 1021 w 1295"/>
                <a:gd name="T29" fmla="*/ 157 h 242"/>
                <a:gd name="T30" fmla="*/ 991 w 1295"/>
                <a:gd name="T31" fmla="*/ 145 h 242"/>
                <a:gd name="T32" fmla="*/ 962 w 1295"/>
                <a:gd name="T33" fmla="*/ 136 h 242"/>
                <a:gd name="T34" fmla="*/ 934 w 1295"/>
                <a:gd name="T35" fmla="*/ 125 h 242"/>
                <a:gd name="T36" fmla="*/ 904 w 1295"/>
                <a:gd name="T37" fmla="*/ 115 h 242"/>
                <a:gd name="T38" fmla="*/ 874 w 1295"/>
                <a:gd name="T39" fmla="*/ 106 h 242"/>
                <a:gd name="T40" fmla="*/ 845 w 1295"/>
                <a:gd name="T41" fmla="*/ 94 h 242"/>
                <a:gd name="T42" fmla="*/ 817 w 1295"/>
                <a:gd name="T43" fmla="*/ 85 h 242"/>
                <a:gd name="T44" fmla="*/ 791 w 1295"/>
                <a:gd name="T45" fmla="*/ 76 h 242"/>
                <a:gd name="T46" fmla="*/ 762 w 1295"/>
                <a:gd name="T47" fmla="*/ 66 h 242"/>
                <a:gd name="T48" fmla="*/ 738 w 1295"/>
                <a:gd name="T49" fmla="*/ 59 h 242"/>
                <a:gd name="T50" fmla="*/ 713 w 1295"/>
                <a:gd name="T51" fmla="*/ 49 h 242"/>
                <a:gd name="T52" fmla="*/ 691 w 1295"/>
                <a:gd name="T53" fmla="*/ 42 h 242"/>
                <a:gd name="T54" fmla="*/ 670 w 1295"/>
                <a:gd name="T55" fmla="*/ 36 h 242"/>
                <a:gd name="T56" fmla="*/ 651 w 1295"/>
                <a:gd name="T57" fmla="*/ 30 h 242"/>
                <a:gd name="T58" fmla="*/ 632 w 1295"/>
                <a:gd name="T59" fmla="*/ 23 h 242"/>
                <a:gd name="T60" fmla="*/ 619 w 1295"/>
                <a:gd name="T61" fmla="*/ 19 h 242"/>
                <a:gd name="T62" fmla="*/ 606 w 1295"/>
                <a:gd name="T63" fmla="*/ 15 h 242"/>
                <a:gd name="T64" fmla="*/ 596 w 1295"/>
                <a:gd name="T65" fmla="*/ 13 h 242"/>
                <a:gd name="T66" fmla="*/ 0 w 1295"/>
                <a:gd name="T67" fmla="*/ 20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95" h="242">
                  <a:moveTo>
                    <a:pt x="0" y="209"/>
                  </a:moveTo>
                  <a:lnTo>
                    <a:pt x="589" y="0"/>
                  </a:lnTo>
                  <a:lnTo>
                    <a:pt x="1295" y="226"/>
                  </a:lnTo>
                  <a:lnTo>
                    <a:pt x="1262" y="242"/>
                  </a:lnTo>
                  <a:lnTo>
                    <a:pt x="1261" y="242"/>
                  </a:lnTo>
                  <a:lnTo>
                    <a:pt x="1255" y="240"/>
                  </a:lnTo>
                  <a:lnTo>
                    <a:pt x="1251" y="238"/>
                  </a:lnTo>
                  <a:lnTo>
                    <a:pt x="1247" y="236"/>
                  </a:lnTo>
                  <a:lnTo>
                    <a:pt x="1242" y="234"/>
                  </a:lnTo>
                  <a:lnTo>
                    <a:pt x="1236" y="234"/>
                  </a:lnTo>
                  <a:lnTo>
                    <a:pt x="1230" y="230"/>
                  </a:lnTo>
                  <a:lnTo>
                    <a:pt x="1223" y="228"/>
                  </a:lnTo>
                  <a:lnTo>
                    <a:pt x="1215" y="225"/>
                  </a:lnTo>
                  <a:lnTo>
                    <a:pt x="1208" y="223"/>
                  </a:lnTo>
                  <a:lnTo>
                    <a:pt x="1198" y="219"/>
                  </a:lnTo>
                  <a:lnTo>
                    <a:pt x="1189" y="215"/>
                  </a:lnTo>
                  <a:lnTo>
                    <a:pt x="1179" y="211"/>
                  </a:lnTo>
                  <a:lnTo>
                    <a:pt x="1170" y="209"/>
                  </a:lnTo>
                  <a:lnTo>
                    <a:pt x="1159" y="206"/>
                  </a:lnTo>
                  <a:lnTo>
                    <a:pt x="1149" y="200"/>
                  </a:lnTo>
                  <a:lnTo>
                    <a:pt x="1136" y="196"/>
                  </a:lnTo>
                  <a:lnTo>
                    <a:pt x="1125" y="193"/>
                  </a:lnTo>
                  <a:lnTo>
                    <a:pt x="1111" y="189"/>
                  </a:lnTo>
                  <a:lnTo>
                    <a:pt x="1100" y="183"/>
                  </a:lnTo>
                  <a:lnTo>
                    <a:pt x="1087" y="179"/>
                  </a:lnTo>
                  <a:lnTo>
                    <a:pt x="1076" y="176"/>
                  </a:lnTo>
                  <a:lnTo>
                    <a:pt x="1060" y="170"/>
                  </a:lnTo>
                  <a:lnTo>
                    <a:pt x="1047" y="164"/>
                  </a:lnTo>
                  <a:lnTo>
                    <a:pt x="1034" y="160"/>
                  </a:lnTo>
                  <a:lnTo>
                    <a:pt x="1021" y="157"/>
                  </a:lnTo>
                  <a:lnTo>
                    <a:pt x="1006" y="151"/>
                  </a:lnTo>
                  <a:lnTo>
                    <a:pt x="991" y="145"/>
                  </a:lnTo>
                  <a:lnTo>
                    <a:pt x="977" y="140"/>
                  </a:lnTo>
                  <a:lnTo>
                    <a:pt x="962" y="136"/>
                  </a:lnTo>
                  <a:lnTo>
                    <a:pt x="949" y="130"/>
                  </a:lnTo>
                  <a:lnTo>
                    <a:pt x="934" y="125"/>
                  </a:lnTo>
                  <a:lnTo>
                    <a:pt x="919" y="119"/>
                  </a:lnTo>
                  <a:lnTo>
                    <a:pt x="904" y="115"/>
                  </a:lnTo>
                  <a:lnTo>
                    <a:pt x="889" y="110"/>
                  </a:lnTo>
                  <a:lnTo>
                    <a:pt x="874" y="106"/>
                  </a:lnTo>
                  <a:lnTo>
                    <a:pt x="860" y="100"/>
                  </a:lnTo>
                  <a:lnTo>
                    <a:pt x="845" y="94"/>
                  </a:lnTo>
                  <a:lnTo>
                    <a:pt x="832" y="89"/>
                  </a:lnTo>
                  <a:lnTo>
                    <a:pt x="817" y="85"/>
                  </a:lnTo>
                  <a:lnTo>
                    <a:pt x="802" y="79"/>
                  </a:lnTo>
                  <a:lnTo>
                    <a:pt x="791" y="76"/>
                  </a:lnTo>
                  <a:lnTo>
                    <a:pt x="775" y="72"/>
                  </a:lnTo>
                  <a:lnTo>
                    <a:pt x="762" y="66"/>
                  </a:lnTo>
                  <a:lnTo>
                    <a:pt x="749" y="62"/>
                  </a:lnTo>
                  <a:lnTo>
                    <a:pt x="738" y="59"/>
                  </a:lnTo>
                  <a:lnTo>
                    <a:pt x="725" y="55"/>
                  </a:lnTo>
                  <a:lnTo>
                    <a:pt x="713" y="49"/>
                  </a:lnTo>
                  <a:lnTo>
                    <a:pt x="702" y="45"/>
                  </a:lnTo>
                  <a:lnTo>
                    <a:pt x="691" y="42"/>
                  </a:lnTo>
                  <a:lnTo>
                    <a:pt x="679" y="38"/>
                  </a:lnTo>
                  <a:lnTo>
                    <a:pt x="670" y="36"/>
                  </a:lnTo>
                  <a:lnTo>
                    <a:pt x="658" y="32"/>
                  </a:lnTo>
                  <a:lnTo>
                    <a:pt x="651" y="30"/>
                  </a:lnTo>
                  <a:lnTo>
                    <a:pt x="641" y="27"/>
                  </a:lnTo>
                  <a:lnTo>
                    <a:pt x="632" y="23"/>
                  </a:lnTo>
                  <a:lnTo>
                    <a:pt x="625" y="21"/>
                  </a:lnTo>
                  <a:lnTo>
                    <a:pt x="619" y="19"/>
                  </a:lnTo>
                  <a:lnTo>
                    <a:pt x="611" y="17"/>
                  </a:lnTo>
                  <a:lnTo>
                    <a:pt x="606" y="15"/>
                  </a:lnTo>
                  <a:lnTo>
                    <a:pt x="600" y="13"/>
                  </a:lnTo>
                  <a:lnTo>
                    <a:pt x="596" y="13"/>
                  </a:lnTo>
                  <a:lnTo>
                    <a:pt x="11" y="215"/>
                  </a:lnTo>
                  <a:lnTo>
                    <a:pt x="0" y="209"/>
                  </a:lnTo>
                  <a:lnTo>
                    <a:pt x="0" y="209"/>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118"/>
            <p:cNvSpPr>
              <a:spLocks/>
            </p:cNvSpPr>
            <p:nvPr/>
          </p:nvSpPr>
          <p:spPr bwMode="auto">
            <a:xfrm>
              <a:off x="4876" y="3378"/>
              <a:ext cx="300" cy="123"/>
            </a:xfrm>
            <a:custGeom>
              <a:avLst/>
              <a:gdLst>
                <a:gd name="T0" fmla="*/ 0 w 601"/>
                <a:gd name="T1" fmla="*/ 175 h 247"/>
                <a:gd name="T2" fmla="*/ 448 w 601"/>
                <a:gd name="T3" fmla="*/ 0 h 247"/>
                <a:gd name="T4" fmla="*/ 468 w 601"/>
                <a:gd name="T5" fmla="*/ 2 h 247"/>
                <a:gd name="T6" fmla="*/ 33 w 601"/>
                <a:gd name="T7" fmla="*/ 173 h 247"/>
                <a:gd name="T8" fmla="*/ 151 w 601"/>
                <a:gd name="T9" fmla="*/ 228 h 247"/>
                <a:gd name="T10" fmla="*/ 582 w 601"/>
                <a:gd name="T11" fmla="*/ 47 h 247"/>
                <a:gd name="T12" fmla="*/ 601 w 601"/>
                <a:gd name="T13" fmla="*/ 51 h 247"/>
                <a:gd name="T14" fmla="*/ 151 w 601"/>
                <a:gd name="T15" fmla="*/ 247 h 247"/>
                <a:gd name="T16" fmla="*/ 0 w 601"/>
                <a:gd name="T17" fmla="*/ 175 h 247"/>
                <a:gd name="T18" fmla="*/ 0 w 601"/>
                <a:gd name="T19" fmla="*/ 1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247">
                  <a:moveTo>
                    <a:pt x="0" y="175"/>
                  </a:moveTo>
                  <a:lnTo>
                    <a:pt x="448" y="0"/>
                  </a:lnTo>
                  <a:lnTo>
                    <a:pt x="468" y="2"/>
                  </a:lnTo>
                  <a:lnTo>
                    <a:pt x="33" y="173"/>
                  </a:lnTo>
                  <a:lnTo>
                    <a:pt x="151" y="228"/>
                  </a:lnTo>
                  <a:lnTo>
                    <a:pt x="582" y="47"/>
                  </a:lnTo>
                  <a:lnTo>
                    <a:pt x="601" y="51"/>
                  </a:lnTo>
                  <a:lnTo>
                    <a:pt x="151" y="247"/>
                  </a:lnTo>
                  <a:lnTo>
                    <a:pt x="0" y="175"/>
                  </a:lnTo>
                  <a:lnTo>
                    <a:pt x="0" y="175"/>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119"/>
            <p:cNvSpPr>
              <a:spLocks/>
            </p:cNvSpPr>
            <p:nvPr/>
          </p:nvSpPr>
          <p:spPr bwMode="auto">
            <a:xfrm>
              <a:off x="5287" y="3462"/>
              <a:ext cx="114" cy="41"/>
            </a:xfrm>
            <a:custGeom>
              <a:avLst/>
              <a:gdLst>
                <a:gd name="T0" fmla="*/ 161 w 229"/>
                <a:gd name="T1" fmla="*/ 73 h 83"/>
                <a:gd name="T2" fmla="*/ 0 w 229"/>
                <a:gd name="T3" fmla="*/ 21 h 83"/>
                <a:gd name="T4" fmla="*/ 44 w 229"/>
                <a:gd name="T5" fmla="*/ 0 h 83"/>
                <a:gd name="T6" fmla="*/ 229 w 229"/>
                <a:gd name="T7" fmla="*/ 56 h 83"/>
                <a:gd name="T8" fmla="*/ 185 w 229"/>
                <a:gd name="T9" fmla="*/ 83 h 83"/>
                <a:gd name="T10" fmla="*/ 161 w 229"/>
                <a:gd name="T11" fmla="*/ 73 h 83"/>
                <a:gd name="T12" fmla="*/ 161 w 229"/>
                <a:gd name="T13" fmla="*/ 73 h 83"/>
              </a:gdLst>
              <a:ahLst/>
              <a:cxnLst>
                <a:cxn ang="0">
                  <a:pos x="T0" y="T1"/>
                </a:cxn>
                <a:cxn ang="0">
                  <a:pos x="T2" y="T3"/>
                </a:cxn>
                <a:cxn ang="0">
                  <a:pos x="T4" y="T5"/>
                </a:cxn>
                <a:cxn ang="0">
                  <a:pos x="T6" y="T7"/>
                </a:cxn>
                <a:cxn ang="0">
                  <a:pos x="T8" y="T9"/>
                </a:cxn>
                <a:cxn ang="0">
                  <a:pos x="T10" y="T11"/>
                </a:cxn>
                <a:cxn ang="0">
                  <a:pos x="T12" y="T13"/>
                </a:cxn>
              </a:cxnLst>
              <a:rect l="0" t="0" r="r" b="b"/>
              <a:pathLst>
                <a:path w="229" h="83">
                  <a:moveTo>
                    <a:pt x="161" y="73"/>
                  </a:moveTo>
                  <a:lnTo>
                    <a:pt x="0" y="21"/>
                  </a:lnTo>
                  <a:lnTo>
                    <a:pt x="44" y="0"/>
                  </a:lnTo>
                  <a:lnTo>
                    <a:pt x="229" y="56"/>
                  </a:lnTo>
                  <a:lnTo>
                    <a:pt x="185" y="83"/>
                  </a:lnTo>
                  <a:lnTo>
                    <a:pt x="161" y="73"/>
                  </a:lnTo>
                  <a:lnTo>
                    <a:pt x="161" y="73"/>
                  </a:lnTo>
                  <a:close/>
                </a:path>
              </a:pathLst>
            </a:custGeom>
            <a:solidFill>
              <a:srgbClr val="78B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120"/>
            <p:cNvSpPr>
              <a:spLocks/>
            </p:cNvSpPr>
            <p:nvPr/>
          </p:nvSpPr>
          <p:spPr bwMode="auto">
            <a:xfrm>
              <a:off x="5293" y="3457"/>
              <a:ext cx="114" cy="41"/>
            </a:xfrm>
            <a:custGeom>
              <a:avLst/>
              <a:gdLst>
                <a:gd name="T0" fmla="*/ 168 w 228"/>
                <a:gd name="T1" fmla="*/ 81 h 81"/>
                <a:gd name="T2" fmla="*/ 0 w 228"/>
                <a:gd name="T3" fmla="*/ 27 h 81"/>
                <a:gd name="T4" fmla="*/ 37 w 228"/>
                <a:gd name="T5" fmla="*/ 8 h 81"/>
                <a:gd name="T6" fmla="*/ 51 w 228"/>
                <a:gd name="T7" fmla="*/ 0 h 81"/>
                <a:gd name="T8" fmla="*/ 228 w 228"/>
                <a:gd name="T9" fmla="*/ 61 h 81"/>
                <a:gd name="T10" fmla="*/ 215 w 228"/>
                <a:gd name="T11" fmla="*/ 64 h 81"/>
                <a:gd name="T12" fmla="*/ 56 w 228"/>
                <a:gd name="T13" fmla="*/ 12 h 81"/>
                <a:gd name="T14" fmla="*/ 26 w 228"/>
                <a:gd name="T15" fmla="*/ 29 h 81"/>
                <a:gd name="T16" fmla="*/ 179 w 228"/>
                <a:gd name="T17" fmla="*/ 78 h 81"/>
                <a:gd name="T18" fmla="*/ 168 w 228"/>
                <a:gd name="T19" fmla="*/ 81 h 81"/>
                <a:gd name="T20" fmla="*/ 168 w 228"/>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81">
                  <a:moveTo>
                    <a:pt x="168" y="81"/>
                  </a:moveTo>
                  <a:lnTo>
                    <a:pt x="0" y="27"/>
                  </a:lnTo>
                  <a:lnTo>
                    <a:pt x="37" y="8"/>
                  </a:lnTo>
                  <a:lnTo>
                    <a:pt x="51" y="0"/>
                  </a:lnTo>
                  <a:lnTo>
                    <a:pt x="228" y="61"/>
                  </a:lnTo>
                  <a:lnTo>
                    <a:pt x="215" y="64"/>
                  </a:lnTo>
                  <a:lnTo>
                    <a:pt x="56" y="12"/>
                  </a:lnTo>
                  <a:lnTo>
                    <a:pt x="26" y="29"/>
                  </a:lnTo>
                  <a:lnTo>
                    <a:pt x="179" y="78"/>
                  </a:lnTo>
                  <a:lnTo>
                    <a:pt x="168" y="81"/>
                  </a:lnTo>
                  <a:lnTo>
                    <a:pt x="168" y="81"/>
                  </a:lnTo>
                  <a:close/>
                </a:path>
              </a:pathLst>
            </a:custGeom>
            <a:solidFill>
              <a:srgbClr val="3675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pic>
        <p:nvPicPr>
          <p:cNvPr id="3" name="図 2"/>
          <p:cNvPicPr>
            <a:picLocks noChangeAspect="1"/>
          </p:cNvPicPr>
          <p:nvPr/>
        </p:nvPicPr>
        <p:blipFill>
          <a:blip r:embed="rId2"/>
          <a:stretch>
            <a:fillRect/>
          </a:stretch>
        </p:blipFill>
        <p:spPr>
          <a:xfrm>
            <a:off x="5700709" y="4686705"/>
            <a:ext cx="790575" cy="2171700"/>
          </a:xfrm>
          <a:prstGeom prst="rect">
            <a:avLst/>
          </a:prstGeom>
        </p:spPr>
      </p:pic>
    </p:spTree>
    <p:extLst>
      <p:ext uri="{BB962C8B-B14F-4D97-AF65-F5344CB8AC3E}">
        <p14:creationId xmlns:p14="http://schemas.microsoft.com/office/powerpoint/2010/main" val="357509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 descr="第01章03-012p_DNAの構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8576" y="991356"/>
            <a:ext cx="1813193" cy="31500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p:cNvGrpSpPr/>
          <p:nvPr/>
        </p:nvGrpSpPr>
        <p:grpSpPr>
          <a:xfrm>
            <a:off x="6750892" y="1563399"/>
            <a:ext cx="3220994" cy="2304109"/>
            <a:chOff x="7327361" y="612476"/>
            <a:chExt cx="3220994" cy="2304109"/>
          </a:xfrm>
        </p:grpSpPr>
        <p:pic>
          <p:nvPicPr>
            <p:cNvPr id="5" name="図 4"/>
            <p:cNvPicPr>
              <a:picLocks noChangeAspect="1"/>
            </p:cNvPicPr>
            <p:nvPr/>
          </p:nvPicPr>
          <p:blipFill>
            <a:blip r:embed="rId3"/>
            <a:stretch>
              <a:fillRect/>
            </a:stretch>
          </p:blipFill>
          <p:spPr>
            <a:xfrm>
              <a:off x="7327361" y="612476"/>
              <a:ext cx="2942976" cy="2304109"/>
            </a:xfrm>
            <a:prstGeom prst="rect">
              <a:avLst/>
            </a:prstGeom>
          </p:spPr>
        </p:pic>
        <p:sp>
          <p:nvSpPr>
            <p:cNvPr id="6" name="テキスト ボックス 5"/>
            <p:cNvSpPr txBox="1"/>
            <p:nvPr/>
          </p:nvSpPr>
          <p:spPr>
            <a:xfrm rot="2061295">
              <a:off x="9352304" y="1741426"/>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7327653" y="1853482"/>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155770" y="904300"/>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grpSp>
      <p:sp>
        <p:nvSpPr>
          <p:cNvPr id="9" name="下矢印 8"/>
          <p:cNvSpPr/>
          <p:nvPr/>
        </p:nvSpPr>
        <p:spPr>
          <a:xfrm>
            <a:off x="3697356"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84782" y="4918291"/>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リキッド・バイオプシー</a:t>
            </a:r>
            <a:endParaRPr kumimoji="1" lang="ja-JP" altLang="en-US" sz="24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2445026" y="5503116"/>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ネオアンチゲン免疫療法</a:t>
            </a:r>
            <a:endParaRPr kumimoji="1" lang="ja-JP" altLang="en-US" sz="2400" dirty="0">
              <a:latin typeface="Meiryo UI" panose="020B0604030504040204" pitchFamily="50" charset="-128"/>
              <a:ea typeface="Meiryo UI" panose="020B0604030504040204" pitchFamily="50" charset="-128"/>
            </a:endParaRPr>
          </a:p>
        </p:txBody>
      </p:sp>
      <p:sp>
        <p:nvSpPr>
          <p:cNvPr id="12" name="下矢印 11"/>
          <p:cNvSpPr/>
          <p:nvPr/>
        </p:nvSpPr>
        <p:spPr>
          <a:xfrm>
            <a:off x="7934144"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681814" y="4923108"/>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糖鎖バイオマーカー</a:t>
            </a:r>
            <a:endParaRPr kumimoji="1" lang="ja-JP" altLang="en-US" sz="24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6746091" y="5477464"/>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レクチン医薬</a:t>
            </a:r>
            <a:endParaRPr kumimoji="1" lang="ja-JP" altLang="en-US" sz="24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2375452" y="248478"/>
            <a:ext cx="3299793" cy="400110"/>
          </a:xfrm>
          <a:prstGeom prst="rect">
            <a:avLst/>
          </a:prstGeom>
          <a:noFill/>
        </p:spPr>
        <p:txBody>
          <a:bodyPr wrap="square" rtlCol="0">
            <a:spAutoFit/>
          </a:bodyPr>
          <a:lstStyle/>
          <a:p>
            <a:pPr algn="ctr"/>
            <a:r>
              <a:rPr lang="en-US" altLang="ja-JP" sz="2000" b="1" dirty="0" smtClean="0">
                <a:latin typeface="游ゴシック Light" panose="020B0300000000000000" pitchFamily="50" charset="-128"/>
                <a:ea typeface="游ゴシック Light" panose="020B0300000000000000" pitchFamily="50" charset="-128"/>
              </a:rPr>
              <a:t>DNA</a:t>
            </a:r>
            <a:r>
              <a:rPr lang="ja-JP" altLang="en-US" sz="2000" b="1" dirty="0" smtClean="0">
                <a:latin typeface="游ゴシック Light" panose="020B0300000000000000" pitchFamily="50" charset="-128"/>
                <a:ea typeface="游ゴシック Light" panose="020B0300000000000000" pitchFamily="50" charset="-128"/>
              </a:rPr>
              <a:t>治療系</a:t>
            </a:r>
            <a:endParaRPr kumimoji="1" lang="ja-JP" altLang="en-US" sz="2000" b="1" dirty="0">
              <a:latin typeface="游ゴシック Light" panose="020B0300000000000000" pitchFamily="50" charset="-128"/>
              <a:ea typeface="游ゴシック Light" panose="020B0300000000000000" pitchFamily="50" charset="-128"/>
            </a:endParaRPr>
          </a:p>
        </p:txBody>
      </p:sp>
      <p:sp>
        <p:nvSpPr>
          <p:cNvPr id="16" name="テキスト ボックス 15"/>
          <p:cNvSpPr txBox="1"/>
          <p:nvPr/>
        </p:nvSpPr>
        <p:spPr>
          <a:xfrm>
            <a:off x="6527429" y="248478"/>
            <a:ext cx="3299793" cy="400110"/>
          </a:xfrm>
          <a:prstGeom prst="rect">
            <a:avLst/>
          </a:prstGeom>
          <a:noFill/>
        </p:spPr>
        <p:txBody>
          <a:bodyPr wrap="square" rtlCol="0">
            <a:spAutoFit/>
          </a:bodyPr>
          <a:lstStyle/>
          <a:p>
            <a:pPr algn="ctr"/>
            <a:r>
              <a:rPr lang="ja-JP" altLang="en-US" sz="2000" b="1" dirty="0" smtClean="0">
                <a:latin typeface="游ゴシック Light" panose="020B0300000000000000" pitchFamily="50" charset="-128"/>
                <a:ea typeface="游ゴシック Light" panose="020B0300000000000000" pitchFamily="50" charset="-128"/>
              </a:rPr>
              <a:t>糖鎖治療系</a:t>
            </a:r>
            <a:endParaRPr kumimoji="1" lang="ja-JP" altLang="en-US" sz="2000" b="1" dirty="0">
              <a:latin typeface="游ゴシック Light" panose="020B0300000000000000" pitchFamily="50" charset="-128"/>
              <a:ea typeface="游ゴシック Light" panose="020B0300000000000000" pitchFamily="50" charset="-128"/>
            </a:endParaRPr>
          </a:p>
        </p:txBody>
      </p:sp>
      <p:sp>
        <p:nvSpPr>
          <p:cNvPr id="17" name="正方形/長方形 16"/>
          <p:cNvSpPr/>
          <p:nvPr/>
        </p:nvSpPr>
        <p:spPr>
          <a:xfrm>
            <a:off x="904462" y="6257836"/>
            <a:ext cx="10947028" cy="600164"/>
          </a:xfrm>
          <a:prstGeom prst="rect">
            <a:avLst/>
          </a:prstGeom>
        </p:spPr>
        <p:txBody>
          <a:bodyPr wrap="square">
            <a:spAutoFit/>
          </a:bodyPr>
          <a:lstStyle/>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リキッドバイオプシー（</a:t>
            </a:r>
            <a:r>
              <a:rPr lang="en-US" altLang="ja-JP" sz="1100" dirty="0">
                <a:solidFill>
                  <a:srgbClr val="000000"/>
                </a:solidFill>
                <a:latin typeface="Meiryo UI" panose="020B0604030504040204" pitchFamily="50" charset="-128"/>
                <a:ea typeface="Meiryo UI" panose="020B0604030504040204" pitchFamily="50" charset="-128"/>
              </a:rPr>
              <a:t>liquid </a:t>
            </a:r>
            <a:r>
              <a:rPr lang="en-US" altLang="ja-JP" sz="1100" dirty="0" smtClean="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）：内視鏡や針を使って腫瘍組織を採取する従来の生検（</a:t>
            </a:r>
            <a:r>
              <a:rPr lang="en-US" altLang="ja-JP" sz="1100" dirty="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）に代えて、血液などの体液サンプルを使って診断や治療効果予測を</a:t>
            </a:r>
            <a:r>
              <a:rPr lang="ja-JP" altLang="en-US" sz="1100" dirty="0" smtClean="0">
                <a:solidFill>
                  <a:srgbClr val="000000"/>
                </a:solidFill>
                <a:latin typeface="Meiryo UI" panose="020B0604030504040204" pitchFamily="50" charset="-128"/>
                <a:ea typeface="Meiryo UI" panose="020B0604030504040204" pitchFamily="50" charset="-128"/>
              </a:rPr>
              <a:t>行う技術。</a:t>
            </a:r>
            <a:endParaRPr lang="en-US" altLang="ja-JP" sz="1100" dirty="0">
              <a:solidFill>
                <a:srgbClr val="000000"/>
              </a:solidFill>
              <a:latin typeface="Meiryo UI" panose="020B0604030504040204" pitchFamily="50" charset="-128"/>
              <a:ea typeface="Meiryo UI" panose="020B0604030504040204" pitchFamily="50" charset="-128"/>
            </a:endParaRPr>
          </a:p>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ネオアンチゲン（</a:t>
            </a:r>
            <a:r>
              <a:rPr lang="ja-JP" altLang="ja-JP" sz="1100" dirty="0" smtClean="0">
                <a:solidFill>
                  <a:srgbClr val="000000"/>
                </a:solidFill>
                <a:latin typeface="Meiryo UI" panose="020B0604030504040204" pitchFamily="50" charset="-128"/>
                <a:ea typeface="Meiryo UI" panose="020B0604030504040204" pitchFamily="50" charset="-128"/>
              </a:rPr>
              <a:t>neoantigen</a:t>
            </a:r>
            <a:r>
              <a:rPr lang="ja-JP" altLang="en-US" sz="1100" dirty="0" smtClean="0">
                <a:solidFill>
                  <a:srgbClr val="000000"/>
                </a:solidFill>
                <a:latin typeface="Meiryo UI" panose="020B0604030504040204" pitchFamily="50" charset="-128"/>
                <a:ea typeface="Meiryo UI" panose="020B0604030504040204" pitchFamily="50" charset="-128"/>
              </a:rPr>
              <a:t>）　　　　：</a:t>
            </a:r>
            <a:r>
              <a:rPr lang="ja-JP" altLang="ja-JP" sz="1100" dirty="0" smtClean="0">
                <a:solidFill>
                  <a:srgbClr val="000000"/>
                </a:solidFill>
                <a:latin typeface="Meiryo UI" panose="020B0604030504040204" pitchFamily="50" charset="-128"/>
                <a:ea typeface="Meiryo UI" panose="020B0604030504040204" pitchFamily="50" charset="-128"/>
              </a:rPr>
              <a:t>新生</a:t>
            </a:r>
            <a:r>
              <a:rPr lang="ja-JP" altLang="ja-JP" sz="1100" dirty="0">
                <a:solidFill>
                  <a:srgbClr val="000000"/>
                </a:solidFill>
                <a:latin typeface="Meiryo UI" panose="020B0604030504040204" pitchFamily="50" charset="-128"/>
                <a:ea typeface="Meiryo UI" panose="020B0604030504040204" pitchFamily="50" charset="-128"/>
              </a:rPr>
              <a:t>抗原、新規抗原、腫瘍特異的変異抗原などとも呼ばれ、がん細胞独自の遺伝子変異に伴って新たに生まれた変異抗原の</a:t>
            </a:r>
            <a:r>
              <a:rPr lang="ja-JP" altLang="ja-JP" sz="1100" dirty="0" smtClean="0">
                <a:solidFill>
                  <a:srgbClr val="000000"/>
                </a:solidFill>
                <a:latin typeface="Meiryo UI" panose="020B0604030504040204" pitchFamily="50" charset="-128"/>
                <a:ea typeface="Meiryo UI" panose="020B0604030504040204" pitchFamily="50" charset="-128"/>
              </a:rPr>
              <a:t>こと</a:t>
            </a:r>
            <a:r>
              <a:rPr lang="ja-JP" altLang="en-US" sz="1100" dirty="0" smtClean="0">
                <a:solidFill>
                  <a:srgbClr val="000000"/>
                </a:solidFill>
                <a:latin typeface="Meiryo UI" panose="020B0604030504040204" pitchFamily="50" charset="-128"/>
                <a:ea typeface="Meiryo UI" panose="020B0604030504040204" pitchFamily="50" charset="-128"/>
              </a:rPr>
              <a:t>。</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　　　　　　　　　　　　　　　　　　　　　　 　　　　抗原</a:t>
            </a:r>
            <a:r>
              <a:rPr lang="ja-JP" altLang="en-US" sz="1100" dirty="0">
                <a:solidFill>
                  <a:srgbClr val="000000"/>
                </a:solidFill>
                <a:latin typeface="Meiryo UI" panose="020B0604030504040204" pitchFamily="50" charset="-128"/>
                <a:ea typeface="Meiryo UI" panose="020B0604030504040204" pitchFamily="50" charset="-128"/>
              </a:rPr>
              <a:t>とは、体の中に異物が侵入してきたときにその特徴を覚えて攻撃する役割を持った</a:t>
            </a:r>
            <a:r>
              <a:rPr lang="ja-JP" altLang="en-US" sz="1100" dirty="0" smtClean="0">
                <a:solidFill>
                  <a:srgbClr val="000000"/>
                </a:solidFill>
                <a:latin typeface="Meiryo UI" panose="020B0604030504040204" pitchFamily="50" charset="-128"/>
                <a:ea typeface="Meiryo UI" panose="020B0604030504040204" pitchFamily="50" charset="-128"/>
              </a:rPr>
              <a:t>タンパク質のこと。</a:t>
            </a:r>
            <a:endParaRPr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2342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7006227" y="177420"/>
            <a:ext cx="5091121" cy="3199409"/>
          </a:xfrm>
          <a:prstGeom prst="roundRect">
            <a:avLst>
              <a:gd name="adj" fmla="val 12260"/>
            </a:avLst>
          </a:prstGeom>
          <a:noFill/>
          <a:ln w="28575">
            <a:solidFill>
              <a:srgbClr val="7030A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102870" y="192905"/>
            <a:ext cx="6831027" cy="3183924"/>
          </a:xfrm>
          <a:prstGeom prst="roundRect">
            <a:avLst>
              <a:gd name="adj" fmla="val 1226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p:cNvSpPr/>
          <p:nvPr/>
        </p:nvSpPr>
        <p:spPr>
          <a:xfrm>
            <a:off x="9037145" y="694220"/>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47853" y="1598668"/>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6" name="角丸四角形 5"/>
          <p:cNvSpPr/>
          <p:nvPr/>
        </p:nvSpPr>
        <p:spPr>
          <a:xfrm>
            <a:off x="9821199" y="904330"/>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7" name="角丸四角形 6"/>
          <p:cNvSpPr/>
          <p:nvPr/>
        </p:nvSpPr>
        <p:spPr>
          <a:xfrm>
            <a:off x="7333476" y="1601870"/>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8" name="角丸四角形 7"/>
          <p:cNvSpPr/>
          <p:nvPr/>
        </p:nvSpPr>
        <p:spPr>
          <a:xfrm>
            <a:off x="2599356" y="1608606"/>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2700559" y="1940677"/>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grpSp>
        <p:nvGrpSpPr>
          <p:cNvPr id="10" name="グループ化 9"/>
          <p:cNvGrpSpPr/>
          <p:nvPr/>
        </p:nvGrpSpPr>
        <p:grpSpPr>
          <a:xfrm>
            <a:off x="1856723" y="1671228"/>
            <a:ext cx="682268" cy="488357"/>
            <a:chOff x="1870530" y="3249459"/>
            <a:chExt cx="682268" cy="488357"/>
          </a:xfrm>
        </p:grpSpPr>
        <p:sp>
          <p:nvSpPr>
            <p:cNvPr id="11" name="右矢印 10"/>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grpSp>
      <p:sp>
        <p:nvSpPr>
          <p:cNvPr id="13" name="右矢印 12"/>
          <p:cNvSpPr/>
          <p:nvPr/>
        </p:nvSpPr>
        <p:spPr>
          <a:xfrm>
            <a:off x="4237114" y="1677778"/>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204736" y="175895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5" name="角丸四角形 14"/>
          <p:cNvSpPr/>
          <p:nvPr/>
        </p:nvSpPr>
        <p:spPr>
          <a:xfrm>
            <a:off x="9591559" y="2272749"/>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6" name="角丸四角形 15"/>
          <p:cNvSpPr/>
          <p:nvPr/>
        </p:nvSpPr>
        <p:spPr>
          <a:xfrm>
            <a:off x="9591559" y="157566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2538991" y="2674880"/>
            <a:ext cx="1703023" cy="646331"/>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伊藤忠商事</a:t>
            </a:r>
            <a:endParaRPr kumimoji="1" lang="en-US" altLang="ja-JP" sz="2000" b="1" dirty="0" smtClean="0">
              <a:latin typeface="Meiryo UI" panose="020B0604030504040204" pitchFamily="50" charset="-128"/>
              <a:ea typeface="Meiryo UI" panose="020B0604030504040204" pitchFamily="50" charset="-128"/>
            </a:endParaRPr>
          </a:p>
          <a:p>
            <a:pPr algn="ctr"/>
            <a:r>
              <a:rPr lang="en-US" altLang="ja-JP" sz="1600" b="1" dirty="0" smtClean="0">
                <a:latin typeface="Meiryo UI" panose="020B0604030504040204" pitchFamily="50" charset="-128"/>
                <a:ea typeface="Meiryo UI" panose="020B0604030504040204" pitchFamily="50" charset="-128"/>
              </a:rPr>
              <a:t>PPR</a:t>
            </a:r>
            <a:r>
              <a:rPr lang="ja-JP" altLang="en-US" sz="1600" b="1" dirty="0" smtClean="0">
                <a:latin typeface="Meiryo UI" panose="020B0604030504040204" pitchFamily="50" charset="-128"/>
                <a:ea typeface="Meiryo UI" panose="020B0604030504040204" pitchFamily="50" charset="-128"/>
              </a:rPr>
              <a:t>医薬品</a:t>
            </a:r>
            <a:endParaRPr kumimoji="1" lang="ja-JP" altLang="en-US" sz="1600" b="1" dirty="0">
              <a:latin typeface="Meiryo UI" panose="020B0604030504040204" pitchFamily="50" charset="-128"/>
              <a:ea typeface="Meiryo UI" panose="020B0604030504040204" pitchFamily="50" charset="-128"/>
            </a:endParaRPr>
          </a:p>
        </p:txBody>
      </p:sp>
      <p:sp>
        <p:nvSpPr>
          <p:cNvPr id="18" name="正方形/長方形 17"/>
          <p:cNvSpPr/>
          <p:nvPr/>
        </p:nvSpPr>
        <p:spPr>
          <a:xfrm>
            <a:off x="3774570" y="2998045"/>
            <a:ext cx="2727863" cy="307777"/>
          </a:xfrm>
          <a:prstGeom prst="rect">
            <a:avLst/>
          </a:prstGeom>
        </p:spPr>
        <p:txBody>
          <a:bodyPr wrap="none">
            <a:spAutoFit/>
          </a:bodyPr>
          <a:lstStyle/>
          <a:p>
            <a:r>
              <a:rPr lang="ja-JP" altLang="en-US" sz="1400" dirty="0" smtClean="0">
                <a:latin typeface="Meiryo UI" panose="020B0604030504040204" pitchFamily="50" charset="-128"/>
                <a:ea typeface="Meiryo UI" panose="020B0604030504040204" pitchFamily="50" charset="-128"/>
              </a:rPr>
              <a:t>（</a:t>
            </a:r>
            <a:r>
              <a:rPr lang="en-US" altLang="ja-JP" sz="1400" dirty="0" err="1" smtClean="0">
                <a:latin typeface="Meiryo UI" panose="020B0604030504040204" pitchFamily="50" charset="-128"/>
                <a:ea typeface="Meiryo UI" panose="020B0604030504040204" pitchFamily="50" charset="-128"/>
              </a:rPr>
              <a:t>PentatricoPeptide</a:t>
            </a:r>
            <a:r>
              <a:rPr lang="en-US" altLang="ja-JP" sz="1400" dirty="0" smtClean="0">
                <a:latin typeface="Meiryo UI" panose="020B0604030504040204" pitchFamily="50" charset="-128"/>
                <a:ea typeface="Meiryo UI" panose="020B0604030504040204" pitchFamily="50" charset="-128"/>
              </a:rPr>
              <a:t> Repeat</a:t>
            </a:r>
            <a:r>
              <a:rPr lang="ja-JP" altLang="en-US" sz="1400" dirty="0">
                <a:latin typeface="Meiryo UI" panose="020B0604030504040204" pitchFamily="50" charset="-128"/>
                <a:ea typeface="Meiryo UI" panose="020B0604030504040204" pitchFamily="50" charset="-128"/>
              </a:rPr>
              <a:t>）</a:t>
            </a:r>
            <a:endParaRPr lang="ja-JP" altLang="en-US" sz="1400" dirty="0"/>
          </a:p>
        </p:txBody>
      </p:sp>
      <p:sp>
        <p:nvSpPr>
          <p:cNvPr id="19" name="上矢印 18"/>
          <p:cNvSpPr/>
          <p:nvPr/>
        </p:nvSpPr>
        <p:spPr>
          <a:xfrm>
            <a:off x="3050879" y="2361773"/>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872442" y="371181"/>
            <a:ext cx="1874231" cy="892552"/>
          </a:xfrm>
          <a:prstGeom prst="rect">
            <a:avLst/>
          </a:prstGeom>
        </p:spPr>
        <p:txBody>
          <a:bodyPr wrap="none">
            <a:spAutoFit/>
          </a:bodyPr>
          <a:lstStyle/>
          <a:p>
            <a:pPr algn="ctr"/>
            <a:r>
              <a:rPr lang="ja-JP" altLang="en-US" sz="2000" b="1" dirty="0" smtClean="0">
                <a:latin typeface="Meiryo UI" panose="020B0604030504040204" pitchFamily="50" charset="-128"/>
                <a:ea typeface="Meiryo UI" panose="020B0604030504040204" pitchFamily="50" charset="-128"/>
              </a:rPr>
              <a:t>三菱商事</a:t>
            </a:r>
            <a:endParaRPr lang="en-US" altLang="ja-JP" sz="20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特殊</a:t>
            </a:r>
            <a:r>
              <a:rPr lang="ja-JP" altLang="en-US" sz="1600" b="1" dirty="0">
                <a:latin typeface="Meiryo UI" panose="020B0604030504040204" pitchFamily="50" charset="-128"/>
                <a:ea typeface="Meiryo UI" panose="020B0604030504040204" pitchFamily="50" charset="-128"/>
              </a:rPr>
              <a:t>ペプチド医</a:t>
            </a:r>
            <a:r>
              <a:rPr lang="ja-JP" altLang="en-US" sz="1600" b="1" dirty="0" smtClean="0">
                <a:latin typeface="Meiryo UI" panose="020B0604030504040204" pitchFamily="50" charset="-128"/>
                <a:ea typeface="Meiryo UI" panose="020B0604030504040204" pitchFamily="50" charset="-128"/>
              </a:rPr>
              <a:t>薬品</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中分子医薬品）</a:t>
            </a:r>
            <a:endParaRPr lang="en-US" altLang="ja-JP" sz="1600" b="1" dirty="0">
              <a:latin typeface="Meiryo UI" panose="020B0604030504040204" pitchFamily="50" charset="-128"/>
              <a:ea typeface="Meiryo UI" panose="020B0604030504040204" pitchFamily="50" charset="-128"/>
            </a:endParaRPr>
          </a:p>
        </p:txBody>
      </p:sp>
      <p:sp>
        <p:nvSpPr>
          <p:cNvPr id="21" name="角丸四角形 20"/>
          <p:cNvSpPr/>
          <p:nvPr/>
        </p:nvSpPr>
        <p:spPr>
          <a:xfrm>
            <a:off x="4911822" y="159962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アミノ酸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右矢印 21"/>
          <p:cNvSpPr/>
          <p:nvPr/>
        </p:nvSpPr>
        <p:spPr>
          <a:xfrm>
            <a:off x="6643780" y="1674738"/>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611402" y="175591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合成</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24" name="上矢印 23"/>
          <p:cNvSpPr/>
          <p:nvPr/>
        </p:nvSpPr>
        <p:spPr>
          <a:xfrm rot="10800000">
            <a:off x="5464566" y="1244550"/>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599356" y="8238"/>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中分子医薬品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26" name="正方形/長方形 25"/>
          <p:cNvSpPr/>
          <p:nvPr/>
        </p:nvSpPr>
        <p:spPr>
          <a:xfrm>
            <a:off x="7356021" y="309441"/>
            <a:ext cx="4267515"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（バイオ医薬、レクチン医薬、糖鎖医薬）</a:t>
            </a:r>
            <a:endParaRPr lang="ja-JP" altLang="en-US" b="1"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8597330" y="0"/>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高分子医薬品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28" name="正方形/長方形 27"/>
          <p:cNvSpPr/>
          <p:nvPr/>
        </p:nvSpPr>
        <p:spPr>
          <a:xfrm>
            <a:off x="2035483" y="312171"/>
            <a:ext cx="2930609"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（核酸医薬、ペプチド医薬）</a:t>
            </a:r>
            <a:endParaRPr lang="ja-JP" altLang="en-US" b="1" dirty="0">
              <a:latin typeface="Meiryo UI" panose="020B0604030504040204" pitchFamily="50" charset="-128"/>
              <a:ea typeface="Meiryo UI" panose="020B0604030504040204" pitchFamily="50" charset="-128"/>
            </a:endParaRPr>
          </a:p>
        </p:txBody>
      </p:sp>
      <p:grpSp>
        <p:nvGrpSpPr>
          <p:cNvPr id="29" name="グループ化 28"/>
          <p:cNvGrpSpPr/>
          <p:nvPr/>
        </p:nvGrpSpPr>
        <p:grpSpPr>
          <a:xfrm>
            <a:off x="8975868" y="1673472"/>
            <a:ext cx="682268" cy="488357"/>
            <a:chOff x="1870530" y="3249459"/>
            <a:chExt cx="682268" cy="488357"/>
          </a:xfrm>
        </p:grpSpPr>
        <p:sp>
          <p:nvSpPr>
            <p:cNvPr id="30" name="右矢印 29"/>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修飾</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grpSp>
      <p:pic>
        <p:nvPicPr>
          <p:cNvPr id="32" name="図 31"/>
          <p:cNvPicPr>
            <a:picLocks noChangeAspect="1"/>
          </p:cNvPicPr>
          <p:nvPr/>
        </p:nvPicPr>
        <p:blipFill>
          <a:blip r:embed="rId2"/>
          <a:stretch>
            <a:fillRect/>
          </a:stretch>
        </p:blipFill>
        <p:spPr>
          <a:xfrm>
            <a:off x="65968" y="3675758"/>
            <a:ext cx="7140987" cy="2839342"/>
          </a:xfrm>
          <a:prstGeom prst="rect">
            <a:avLst/>
          </a:prstGeom>
        </p:spPr>
      </p:pic>
      <p:sp>
        <p:nvSpPr>
          <p:cNvPr id="33" name="上矢印 32"/>
          <p:cNvSpPr/>
          <p:nvPr/>
        </p:nvSpPr>
        <p:spPr>
          <a:xfrm>
            <a:off x="7506308" y="3481382"/>
            <a:ext cx="4229100" cy="834390"/>
          </a:xfrm>
          <a:prstGeom prst="upArrow">
            <a:avLst>
              <a:gd name="adj1" fmla="val 65676"/>
              <a:gd name="adj2" fmla="val 50000"/>
            </a:avLst>
          </a:prstGeom>
          <a:solidFill>
            <a:srgbClr val="C00000"/>
          </a:solidFill>
          <a:ln>
            <a:solidFill>
              <a:srgbClr val="C000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游ゴシック Light" panose="020B0300000000000000" pitchFamily="50" charset="-128"/>
                <a:ea typeface="游ゴシック Light" panose="020B0300000000000000" pitchFamily="50" charset="-128"/>
              </a:rPr>
              <a:t>未踏</a:t>
            </a:r>
            <a:endParaRPr kumimoji="1" lang="ja-JP" altLang="en-US" sz="24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4438410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191772235"/>
              </p:ext>
            </p:extLst>
          </p:nvPr>
        </p:nvGraphicFramePr>
        <p:xfrm>
          <a:off x="1009135" y="1337310"/>
          <a:ext cx="10173730" cy="3967480"/>
        </p:xfrm>
        <a:graphic>
          <a:graphicData uri="http://schemas.openxmlformats.org/drawingml/2006/table">
            <a:tbl>
              <a:tblPr firstRow="1" bandRow="1">
                <a:tableStyleId>{00A15C55-8517-42AA-B614-E9B94910E393}</a:tableStyleId>
              </a:tblPr>
              <a:tblGrid>
                <a:gridCol w="2596611">
                  <a:extLst>
                    <a:ext uri="{9D8B030D-6E8A-4147-A177-3AD203B41FA5}">
                      <a16:colId xmlns:a16="http://schemas.microsoft.com/office/drawing/2014/main" val="20000"/>
                    </a:ext>
                  </a:extLst>
                </a:gridCol>
                <a:gridCol w="5356110">
                  <a:extLst>
                    <a:ext uri="{9D8B030D-6E8A-4147-A177-3AD203B41FA5}">
                      <a16:colId xmlns:a16="http://schemas.microsoft.com/office/drawing/2014/main" val="20001"/>
                    </a:ext>
                  </a:extLst>
                </a:gridCol>
                <a:gridCol w="2221009">
                  <a:extLst>
                    <a:ext uri="{9D8B030D-6E8A-4147-A177-3AD203B41FA5}">
                      <a16:colId xmlns:a16="http://schemas.microsoft.com/office/drawing/2014/main" val="20002"/>
                    </a:ext>
                  </a:extLst>
                </a:gridCol>
              </a:tblGrid>
              <a:tr h="370840">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名称</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分野</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sz="1600" b="1" dirty="0" smtClean="0">
                          <a:latin typeface="Meiryo UI" panose="020B0604030504040204" pitchFamily="50" charset="-128"/>
                          <a:ea typeface="Meiryo UI" panose="020B0604030504040204" pitchFamily="50" charset="-128"/>
                        </a:rPr>
                        <a:t>伊藤忠</a:t>
                      </a:r>
                      <a:endParaRPr kumimoji="1" lang="en-US" altLang="ja-JP" sz="1600" b="1" dirty="0" smtClean="0">
                        <a:latin typeface="Meiryo UI" panose="020B0604030504040204" pitchFamily="50" charset="-128"/>
                        <a:ea typeface="Meiryo UI" panose="020B0604030504040204" pitchFamily="50" charset="-128"/>
                      </a:endParaRPr>
                    </a:p>
                    <a:p>
                      <a:pPr algn="ctr"/>
                      <a:r>
                        <a:rPr kumimoji="1" lang="ja-JP" altLang="en-US" sz="1600" b="1" dirty="0" smtClean="0">
                          <a:latin typeface="Meiryo UI" panose="020B0604030504040204" pitchFamily="50" charset="-128"/>
                          <a:ea typeface="Meiryo UI" panose="020B0604030504040204" pitchFamily="50" charset="-128"/>
                        </a:rPr>
                        <a:t>テクノロジー・ベンチャーズ</a:t>
                      </a:r>
                      <a:endParaRPr kumimoji="1" lang="ja-JP" altLang="en-US" sz="16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DNA</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RNA</a:t>
                      </a:r>
                      <a:r>
                        <a:rPr kumimoji="1" lang="ja-JP" altLang="en-US" sz="1400" b="1" u="sng" dirty="0" smtClean="0">
                          <a:latin typeface="Meiryo UI" panose="020B0604030504040204" pitchFamily="50" charset="-128"/>
                          <a:ea typeface="Meiryo UI" panose="020B0604030504040204" pitchFamily="50" charset="-128"/>
                        </a:rPr>
                        <a:t>編集技術ツール</a:t>
                      </a:r>
                      <a:r>
                        <a:rPr kumimoji="1" lang="en-US" altLang="ja-JP" sz="1400" b="1" u="sng" dirty="0" smtClean="0">
                          <a:latin typeface="Meiryo UI" panose="020B0604030504040204" pitchFamily="50" charset="-128"/>
                          <a:ea typeface="Meiryo UI" panose="020B0604030504040204" pitchFamily="50" charset="-128"/>
                        </a:rPr>
                        <a:t>PPR</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err="1" smtClean="0">
                          <a:latin typeface="Meiryo UI" panose="020B0604030504040204" pitchFamily="50" charset="-128"/>
                          <a:ea typeface="Meiryo UI" panose="020B0604030504040204" pitchFamily="50" charset="-128"/>
                        </a:rPr>
                        <a:t>pentatricopeptide</a:t>
                      </a:r>
                      <a:r>
                        <a:rPr kumimoji="1" lang="en-US" altLang="ja-JP" sz="1400" b="1" u="sng" dirty="0" smtClean="0">
                          <a:latin typeface="Meiryo UI" panose="020B0604030504040204" pitchFamily="50" charset="-128"/>
                          <a:ea typeface="Meiryo UI" panose="020B0604030504040204" pitchFamily="50" charset="-128"/>
                        </a:rPr>
                        <a:t> repeat</a:t>
                      </a:r>
                      <a:r>
                        <a:rPr kumimoji="1" lang="ja-JP" altLang="en-US" sz="1400" b="1" u="sng" dirty="0" smtClean="0">
                          <a:latin typeface="Meiryo UI" panose="020B0604030504040204" pitchFamily="50" charset="-128"/>
                          <a:ea typeface="Meiryo UI" panose="020B0604030504040204" pitchFamily="50" charset="-128"/>
                        </a:rPr>
                        <a:t>）タンパク質プラットフォームによる医薬品開発。</a:t>
                      </a:r>
                      <a:endParaRPr kumimoji="1" lang="en-US" altLang="ja-JP" sz="1400" b="1" u="sng"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は植物で発見された、</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及び</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に配列特異的に結合することで遺伝子の発現制御を行っているタンパク質。</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の配列特異性を決定に関するメカニズムを明らかにし、標的とする</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または</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配列に結合するタンパク質を作成する技術をエディットフォースが確立。酵素タンパク質と融合させる、細胞内外で、標的ゲノムや</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を操作・改変が可能。</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lang="ja-JP" altLang="en-US" sz="1400" dirty="0" smtClean="0">
                          <a:latin typeface="Meiryo UI" panose="020B0604030504040204" pitchFamily="50" charset="-128"/>
                          <a:ea typeface="Meiryo UI" panose="020B0604030504040204" pitchFamily="50" charset="-128"/>
                        </a:rPr>
                        <a:t>エディットフォース株式会社への投資（シリーズ</a:t>
                      </a:r>
                      <a:r>
                        <a:rPr lang="en-US" altLang="ja-JP" sz="1400" dirty="0" smtClean="0">
                          <a:latin typeface="Meiryo UI" panose="020B0604030504040204" pitchFamily="50" charset="-128"/>
                          <a:ea typeface="Meiryo UI" panose="020B0604030504040204" pitchFamily="50" charset="-128"/>
                        </a:rPr>
                        <a:t>B</a:t>
                      </a:r>
                      <a:r>
                        <a:rPr lang="ja-JP" altLang="en-US" sz="1400"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三菱商事</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u="sng" dirty="0" smtClean="0">
                          <a:latin typeface="Meiryo UI" panose="020B0604030504040204" pitchFamily="50" charset="-128"/>
                          <a:ea typeface="Meiryo UI" panose="020B0604030504040204" pitchFamily="50" charset="-128"/>
                        </a:rPr>
                        <a:t>特殊ペプチド医薬品（中分子医薬品</a:t>
                      </a:r>
                      <a:r>
                        <a:rPr kumimoji="1" lang="ja-JP" altLang="en-US" sz="1400" b="1" dirty="0" smtClean="0">
                          <a:latin typeface="Meiryo UI" panose="020B0604030504040204" pitchFamily="50" charset="-128"/>
                          <a:ea typeface="Meiryo UI" panose="020B0604030504040204" pitchFamily="50" charset="-128"/>
                        </a:rPr>
                        <a:t>）</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・特殊ペプチドは、天然の</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種類のアミノ酸、及び各種特殊（非天然型）アミノ酸（</a:t>
                      </a:r>
                      <a:r>
                        <a:rPr kumimoji="1" lang="en-US" altLang="ja-JP" sz="1400" b="0" dirty="0" smtClean="0">
                          <a:latin typeface="Meiryo UI" panose="020B0604030504040204" pitchFamily="50" charset="-128"/>
                          <a:ea typeface="Meiryo UI" panose="020B0604030504040204" pitchFamily="50" charset="-128"/>
                        </a:rPr>
                        <a:t>L-</a:t>
                      </a:r>
                      <a:r>
                        <a:rPr kumimoji="1" lang="ja-JP" altLang="en-US" sz="1400" b="0" dirty="0" smtClean="0">
                          <a:latin typeface="Meiryo UI" panose="020B0604030504040204" pitchFamily="50" charset="-128"/>
                          <a:ea typeface="Meiryo UI" panose="020B0604030504040204" pitchFamily="50" charset="-128"/>
                        </a:rPr>
                        <a:t>アミノ酸誘導体、</a:t>
                      </a:r>
                      <a:r>
                        <a:rPr kumimoji="1" lang="en-US" altLang="ja-JP" sz="1400" b="0" dirty="0" smtClean="0">
                          <a:latin typeface="Meiryo UI" panose="020B0604030504040204" pitchFamily="50" charset="-128"/>
                          <a:ea typeface="Meiryo UI" panose="020B0604030504040204" pitchFamily="50" charset="-128"/>
                        </a:rPr>
                        <a:t>D-</a:t>
                      </a:r>
                      <a:r>
                        <a:rPr kumimoji="1" lang="ja-JP" altLang="en-US" sz="1400" b="0" dirty="0" smtClean="0">
                          <a:latin typeface="Meiryo UI" panose="020B0604030504040204" pitchFamily="50" charset="-128"/>
                          <a:ea typeface="Meiryo UI" panose="020B0604030504040204" pitchFamily="50" charset="-128"/>
                        </a:rPr>
                        <a:t>アミノ酸、</a:t>
                      </a:r>
                      <a:r>
                        <a:rPr kumimoji="1" lang="en-US" altLang="ja-JP" sz="1400" b="0" dirty="0" smtClean="0">
                          <a:latin typeface="Meiryo UI" panose="020B0604030504040204" pitchFamily="50" charset="-128"/>
                          <a:ea typeface="Meiryo UI" panose="020B0604030504040204" pitchFamily="50" charset="-128"/>
                        </a:rPr>
                        <a:t>N-</a:t>
                      </a:r>
                      <a:r>
                        <a:rPr kumimoji="1" lang="ja-JP" altLang="en-US" sz="1400" b="0" dirty="0" smtClean="0">
                          <a:latin typeface="Meiryo UI" panose="020B0604030504040204" pitchFamily="50" charset="-128"/>
                          <a:ea typeface="Meiryo UI" panose="020B0604030504040204" pitchFamily="50" charset="-128"/>
                        </a:rPr>
                        <a:t>メチル化アミノ酸、</a:t>
                      </a:r>
                      <a:r>
                        <a:rPr kumimoji="1" lang="en-US" altLang="ja-JP" sz="1400" b="0" dirty="0" smtClean="0">
                          <a:latin typeface="Meiryo UI" panose="020B0604030504040204" pitchFamily="50" charset="-128"/>
                          <a:ea typeface="Meiryo UI" panose="020B0604030504040204" pitchFamily="50" charset="-128"/>
                        </a:rPr>
                        <a:t>β-</a:t>
                      </a:r>
                      <a:r>
                        <a:rPr kumimoji="1" lang="ja-JP" altLang="en-US" sz="1400" b="0" dirty="0" smtClean="0">
                          <a:latin typeface="Meiryo UI" panose="020B0604030504040204" pitchFamily="50" charset="-128"/>
                          <a:ea typeface="Meiryo UI" panose="020B0604030504040204" pitchFamily="50" charset="-128"/>
                        </a:rPr>
                        <a:t>アミノ酸等）を組み込んだペプチド。</a:t>
                      </a:r>
                      <a:r>
                        <a:rPr kumimoji="1" lang="en-US" altLang="ja-JP" sz="1400" b="0" dirty="0" smtClean="0">
                          <a:latin typeface="Meiryo UI" panose="020B0604030504040204" pitchFamily="50" charset="-128"/>
                          <a:ea typeface="Meiryo UI" panose="020B0604030504040204" pitchFamily="50" charset="-128"/>
                        </a:rPr>
                        <a:t>8</a:t>
                      </a:r>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アミノ酸残基からなる。</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低分子化合物では実現が困難だったタンパク質同士の相互作用を阻害する治療薬を見出すことが可能とされており、抗体医薬では到達が難しい細胞内の標的タンパク質に関しても有用であることを示す実験結果がある。医薬品として応用範囲が拡大することが期待され、特殊ペプチド原薬の安定的な供給に対するニーズが世界的に高まっている。</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ペプチスター株式会社への</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投資</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8854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342546" y="1783191"/>
            <a:ext cx="2269746" cy="2469884"/>
          </a:xfrm>
          <a:prstGeom prst="rect">
            <a:avLst/>
          </a:prstGeom>
        </p:spPr>
      </p:pic>
      <p:pic>
        <p:nvPicPr>
          <p:cNvPr id="5" name="図 4"/>
          <p:cNvPicPr>
            <a:picLocks noChangeAspect="1"/>
          </p:cNvPicPr>
          <p:nvPr/>
        </p:nvPicPr>
        <p:blipFill>
          <a:blip r:embed="rId4"/>
          <a:stretch>
            <a:fillRect/>
          </a:stretch>
        </p:blipFill>
        <p:spPr>
          <a:xfrm>
            <a:off x="3191573" y="1777940"/>
            <a:ext cx="1513515" cy="2426429"/>
          </a:xfrm>
          <a:prstGeom prst="rect">
            <a:avLst/>
          </a:prstGeom>
        </p:spPr>
      </p:pic>
      <p:sp>
        <p:nvSpPr>
          <p:cNvPr id="32" name="角丸四角形 31"/>
          <p:cNvSpPr/>
          <p:nvPr/>
        </p:nvSpPr>
        <p:spPr>
          <a:xfrm>
            <a:off x="6687814" y="347871"/>
            <a:ext cx="5348473" cy="6231835"/>
          </a:xfrm>
          <a:prstGeom prst="roundRect">
            <a:avLst>
              <a:gd name="adj" fmla="val 4586"/>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p:cNvSpPr/>
          <p:nvPr/>
        </p:nvSpPr>
        <p:spPr>
          <a:xfrm>
            <a:off x="6703226" y="3470881"/>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134016" y="4213860"/>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7471025" y="5007375"/>
            <a:ext cx="1357032" cy="456672"/>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6" name="角丸四角形 35"/>
          <p:cNvSpPr/>
          <p:nvPr/>
        </p:nvSpPr>
        <p:spPr>
          <a:xfrm>
            <a:off x="4866361" y="4240046"/>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7" name="角丸四角形 36"/>
          <p:cNvSpPr/>
          <p:nvPr/>
        </p:nvSpPr>
        <p:spPr>
          <a:xfrm>
            <a:off x="7234220" y="4243676"/>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翻訳後「糖鎖」修飾</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sp>
        <p:nvSpPr>
          <p:cNvPr id="38" name="右矢印 37"/>
          <p:cNvSpPr/>
          <p:nvPr/>
        </p:nvSpPr>
        <p:spPr>
          <a:xfrm>
            <a:off x="1775264" y="439812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4123277" y="4408968"/>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1732751" y="418773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076408" y="4196969"/>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42" name="右矢印 41"/>
          <p:cNvSpPr/>
          <p:nvPr/>
        </p:nvSpPr>
        <p:spPr>
          <a:xfrm>
            <a:off x="6582308" y="4395806"/>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a:off x="9169369" y="4395805"/>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4925995" y="45468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265938" y="3827462"/>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6499607" y="418449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9002175" y="3978436"/>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grpSp>
        <p:nvGrpSpPr>
          <p:cNvPr id="48" name="グループ化 47"/>
          <p:cNvGrpSpPr/>
          <p:nvPr/>
        </p:nvGrpSpPr>
        <p:grpSpPr>
          <a:xfrm>
            <a:off x="7327541" y="635165"/>
            <a:ext cx="1644281" cy="623236"/>
            <a:chOff x="4886239" y="1350262"/>
            <a:chExt cx="1644281" cy="623236"/>
          </a:xfrm>
        </p:grpSpPr>
        <p:sp>
          <p:nvSpPr>
            <p:cNvPr id="49" name="角丸四角形 48"/>
            <p:cNvSpPr/>
            <p:nvPr/>
          </p:nvSpPr>
          <p:spPr>
            <a:xfrm>
              <a:off x="4886239" y="1350262"/>
              <a:ext cx="1644281" cy="623236"/>
            </a:xfrm>
            <a:prstGeom prst="roundRect">
              <a:avLst/>
            </a:prstGeom>
            <a:solidFill>
              <a:srgbClr val="C00000"/>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脳神経細胞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50" name="正方形/長方形 49"/>
            <p:cNvSpPr/>
            <p:nvPr/>
          </p:nvSpPr>
          <p:spPr>
            <a:xfrm>
              <a:off x="4935934" y="1688888"/>
              <a:ext cx="1539578" cy="276999"/>
            </a:xfrm>
            <a:prstGeom prst="rect">
              <a:avLst/>
            </a:prstGeom>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Neuron</a:t>
              </a:r>
              <a:endParaRPr lang="ja-JP" altLang="en-US" sz="1200" dirty="0">
                <a:solidFill>
                  <a:schemeClr val="bg1"/>
                </a:solidFill>
                <a:latin typeface="Meiryo UI" panose="020B0604030504040204" pitchFamily="50" charset="-128"/>
                <a:ea typeface="Meiryo UI" panose="020B0604030504040204" pitchFamily="50" charset="-128"/>
              </a:endParaRPr>
            </a:p>
          </p:txBody>
        </p:sp>
      </p:grpSp>
      <p:sp>
        <p:nvSpPr>
          <p:cNvPr id="51" name="角丸四角形 50"/>
          <p:cNvSpPr/>
          <p:nvPr/>
        </p:nvSpPr>
        <p:spPr>
          <a:xfrm>
            <a:off x="2487068" y="41942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52" name="正方形/長方形 51"/>
          <p:cNvSpPr/>
          <p:nvPr/>
        </p:nvSpPr>
        <p:spPr>
          <a:xfrm>
            <a:off x="2500997" y="4535523"/>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53" name="角丸四角形 52"/>
          <p:cNvSpPr/>
          <p:nvPr/>
        </p:nvSpPr>
        <p:spPr>
          <a:xfrm>
            <a:off x="4890562" y="5947986"/>
            <a:ext cx="1620080" cy="445119"/>
          </a:xfrm>
          <a:prstGeom prst="roundRect">
            <a:avLst/>
          </a:prstGeom>
          <a:solidFill>
            <a:schemeClr val="accent2">
              <a:lumMod val="75000"/>
            </a:schemeClr>
          </a:solidFill>
          <a:ln>
            <a:solidFill>
              <a:srgbClr val="FFFF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54" name="カギ線コネクタ 53"/>
          <p:cNvCxnSpPr>
            <a:endCxn id="53" idx="1"/>
          </p:cNvCxnSpPr>
          <p:nvPr/>
        </p:nvCxnSpPr>
        <p:spPr>
          <a:xfrm rot="16200000" flipH="1">
            <a:off x="3426335" y="4706319"/>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53" idx="3"/>
          </p:cNvCxnSpPr>
          <p:nvPr/>
        </p:nvCxnSpPr>
        <p:spPr>
          <a:xfrm flipV="1">
            <a:off x="6510642" y="5464047"/>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9709517" y="1306215"/>
            <a:ext cx="2326770" cy="830997"/>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C00000"/>
                </a:solidFill>
                <a:latin typeface="Meiryo UI" panose="020B0604030504040204" pitchFamily="50" charset="-128"/>
                <a:ea typeface="Meiryo UI" panose="020B0604030504040204" pitchFamily="50" charset="-128"/>
              </a:rPr>
              <a:t>糖鎖</a:t>
            </a:r>
            <a:r>
              <a:rPr lang="ja-JP" altLang="en-US" sz="2400" b="1" u="sng" dirty="0" smtClean="0">
                <a:latin typeface="Meiryo UI" panose="020B0604030504040204" pitchFamily="50" charset="-128"/>
                <a:ea typeface="Meiryo UI" panose="020B0604030504040204" pitchFamily="50" charset="-128"/>
              </a:rPr>
              <a:t>領域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7030A0"/>
                </a:solidFill>
                <a:latin typeface="Meiryo UI" panose="020B0604030504040204" pitchFamily="50" charset="-128"/>
                <a:ea typeface="Meiryo UI" panose="020B0604030504040204" pitchFamily="50" charset="-128"/>
              </a:rPr>
              <a:t>免疫</a:t>
            </a:r>
            <a:r>
              <a:rPr lang="ja-JP" altLang="en-US" sz="2400" b="1" u="sng" dirty="0" smtClean="0">
                <a:latin typeface="Meiryo UI" panose="020B0604030504040204" pitchFamily="50" charset="-128"/>
                <a:ea typeface="Meiryo UI" panose="020B0604030504040204" pitchFamily="50" charset="-128"/>
              </a:rPr>
              <a:t>領域</a:t>
            </a:r>
            <a:endParaRPr kumimoji="1" lang="ja-JP" altLang="en-US" sz="2400" b="1" u="sng" dirty="0">
              <a:latin typeface="Meiryo UI" panose="020B0604030504040204" pitchFamily="50" charset="-128"/>
              <a:ea typeface="Meiryo UI" panose="020B0604030504040204" pitchFamily="50" charset="-128"/>
            </a:endParaRPr>
          </a:p>
        </p:txBody>
      </p:sp>
      <p:cxnSp>
        <p:nvCxnSpPr>
          <p:cNvPr id="57" name="直線矢印コネクタ 56"/>
          <p:cNvCxnSpPr/>
          <p:nvPr/>
        </p:nvCxnSpPr>
        <p:spPr>
          <a:xfrm>
            <a:off x="3283046" y="1794510"/>
            <a:ext cx="0" cy="238998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6059488" y="2626623"/>
            <a:ext cx="12680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グループ化 58"/>
          <p:cNvGrpSpPr/>
          <p:nvPr/>
        </p:nvGrpSpPr>
        <p:grpSpPr>
          <a:xfrm>
            <a:off x="7357764" y="2287997"/>
            <a:ext cx="1644281" cy="623236"/>
            <a:chOff x="4886239" y="1350262"/>
            <a:chExt cx="1644281" cy="623236"/>
          </a:xfrm>
          <a:solidFill>
            <a:srgbClr val="990033"/>
          </a:solidFill>
        </p:grpSpPr>
        <p:sp>
          <p:nvSpPr>
            <p:cNvPr id="60" name="角丸四角形 59"/>
            <p:cNvSpPr/>
            <p:nvPr/>
          </p:nvSpPr>
          <p:spPr>
            <a:xfrm>
              <a:off x="4886239" y="1350262"/>
              <a:ext cx="1644281" cy="623236"/>
            </a:xfrm>
            <a:prstGeom prst="roundRect">
              <a:avLst/>
            </a:prstGeom>
            <a:grp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グリア細胞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4935934" y="1688888"/>
              <a:ext cx="1539578" cy="276999"/>
            </a:xfrm>
            <a:prstGeom prst="rect">
              <a:avLst/>
            </a:prstGeom>
            <a:grpFill/>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Glia</a:t>
              </a:r>
              <a:endParaRPr lang="ja-JP" altLang="en-US" sz="1200" dirty="0">
                <a:solidFill>
                  <a:schemeClr val="bg1"/>
                </a:solidFill>
                <a:latin typeface="Meiryo UI" panose="020B0604030504040204" pitchFamily="50" charset="-128"/>
                <a:ea typeface="Meiryo UI" panose="020B0604030504040204" pitchFamily="50" charset="-128"/>
              </a:endParaRPr>
            </a:p>
          </p:txBody>
        </p:sp>
      </p:grpSp>
      <p:cxnSp>
        <p:nvCxnSpPr>
          <p:cNvPr id="62" name="直線矢印コネクタ 61"/>
          <p:cNvCxnSpPr/>
          <p:nvPr/>
        </p:nvCxnSpPr>
        <p:spPr>
          <a:xfrm flipV="1">
            <a:off x="6059488" y="963853"/>
            <a:ext cx="1262740" cy="99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7377236" y="1641666"/>
            <a:ext cx="2067028" cy="646331"/>
          </a:xfrm>
          <a:prstGeom prst="rect">
            <a:avLst/>
          </a:prstGeom>
          <a:noFill/>
        </p:spPr>
        <p:txBody>
          <a:bodyPr wrap="square" rtlCol="0">
            <a:spAutoFit/>
          </a:bodyPr>
          <a:lstStyle/>
          <a:p>
            <a:r>
              <a:rPr kumimoji="1" lang="ja-JP" altLang="en-US" sz="1200" dirty="0" smtClean="0">
                <a:latin typeface="游ゴシック Light" panose="020B0300000000000000" pitchFamily="50" charset="-128"/>
                <a:ea typeface="游ゴシック Light" panose="020B0300000000000000" pitchFamily="50" charset="-128"/>
              </a:rPr>
              <a:t>ミクログリア</a:t>
            </a:r>
            <a:endParaRPr kumimoji="1" lang="en-US" altLang="ja-JP" sz="1200" dirty="0" smtClean="0">
              <a:latin typeface="游ゴシック Light" panose="020B0300000000000000" pitchFamily="50" charset="-128"/>
              <a:ea typeface="游ゴシック Light" panose="020B0300000000000000" pitchFamily="50" charset="-128"/>
            </a:endParaRPr>
          </a:p>
          <a:p>
            <a:r>
              <a:rPr lang="ja-JP" altLang="en-US" sz="1200" dirty="0" smtClean="0">
                <a:latin typeface="游ゴシック Light" panose="020B0300000000000000" pitchFamily="50" charset="-128"/>
                <a:ea typeface="游ゴシック Light" panose="020B0300000000000000" pitchFamily="50" charset="-128"/>
              </a:rPr>
              <a:t>アストロサイト</a:t>
            </a:r>
            <a:endParaRPr lang="en-US" altLang="ja-JP" sz="1200" dirty="0" smtClean="0">
              <a:latin typeface="游ゴシック Light" panose="020B0300000000000000" pitchFamily="50" charset="-128"/>
              <a:ea typeface="游ゴシック Light" panose="020B0300000000000000" pitchFamily="50" charset="-128"/>
            </a:endParaRPr>
          </a:p>
          <a:p>
            <a:r>
              <a:rPr kumimoji="1" lang="ja-JP" altLang="en-US" sz="1200" dirty="0">
                <a:latin typeface="游ゴシック Light" panose="020B0300000000000000" pitchFamily="50" charset="-128"/>
                <a:ea typeface="游ゴシック Light" panose="020B0300000000000000" pitchFamily="50" charset="-128"/>
              </a:rPr>
              <a:t>オリゴデンドロサイト</a:t>
            </a:r>
          </a:p>
        </p:txBody>
      </p:sp>
      <p:cxnSp>
        <p:nvCxnSpPr>
          <p:cNvPr id="64" name="カギ線コネクタ 63"/>
          <p:cNvCxnSpPr>
            <a:stCxn id="60" idx="3"/>
            <a:endCxn id="56" idx="2"/>
          </p:cNvCxnSpPr>
          <p:nvPr/>
        </p:nvCxnSpPr>
        <p:spPr>
          <a:xfrm flipV="1">
            <a:off x="9002045" y="2137212"/>
            <a:ext cx="1870857" cy="46240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endCxn id="56" idx="0"/>
          </p:cNvCxnSpPr>
          <p:nvPr/>
        </p:nvCxnSpPr>
        <p:spPr>
          <a:xfrm>
            <a:off x="9021517" y="946783"/>
            <a:ext cx="1851385" cy="35943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059488" y="973791"/>
            <a:ext cx="0" cy="1652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3283046" y="1783080"/>
            <a:ext cx="2776442" cy="1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148590"/>
            <a:ext cx="6703226" cy="1077218"/>
          </a:xfrm>
          <a:prstGeom prst="rect">
            <a:avLst/>
          </a:prstGeom>
          <a:noFill/>
        </p:spPr>
        <p:txBody>
          <a:bodyPr wrap="square" rtlCol="0">
            <a:spAutoFit/>
          </a:bodyPr>
          <a:lstStyle/>
          <a:p>
            <a:pPr algn="ctr"/>
            <a:r>
              <a:rPr kumimoji="1" lang="en-US" altLang="ja-JP" sz="3200" b="1" dirty="0" smtClean="0">
                <a:latin typeface="Meiryo UI" panose="020B0604030504040204" pitchFamily="50" charset="-128"/>
                <a:ea typeface="Meiryo UI" panose="020B0604030504040204" pitchFamily="50" charset="-128"/>
              </a:rPr>
              <a:t>21</a:t>
            </a:r>
            <a:r>
              <a:rPr kumimoji="1" lang="ja-JP" altLang="en-US" sz="3200" b="1" dirty="0" smtClean="0">
                <a:latin typeface="Meiryo UI" panose="020B0604030504040204" pitchFamily="50" charset="-128"/>
                <a:ea typeface="Meiryo UI" panose="020B0604030504040204" pitchFamily="50" charset="-128"/>
              </a:rPr>
              <a:t>世紀の生命科学のフロンティアは、</a:t>
            </a:r>
            <a:endParaRPr kumimoji="1" lang="en-US" altLang="ja-JP" sz="3200" b="1" dirty="0" smtClean="0">
              <a:latin typeface="Meiryo UI" panose="020B0604030504040204" pitchFamily="50" charset="-128"/>
              <a:ea typeface="Meiryo UI" panose="020B0604030504040204" pitchFamily="50" charset="-128"/>
            </a:endParaRPr>
          </a:p>
          <a:p>
            <a:pPr algn="ctr"/>
            <a:r>
              <a:rPr lang="ja-JP" altLang="en-US" sz="3200" b="1" dirty="0" smtClean="0">
                <a:latin typeface="Meiryo UI" panose="020B0604030504040204" pitchFamily="50" charset="-128"/>
                <a:ea typeface="Meiryo UI" panose="020B0604030504040204" pitchFamily="50" charset="-128"/>
              </a:rPr>
              <a:t>「脳」と「糖鎖」である。</a:t>
            </a:r>
            <a:endParaRPr kumimoji="1" lang="ja-JP" altLang="en-US" sz="3200" b="1" dirty="0">
              <a:latin typeface="Meiryo UI" panose="020B0604030504040204" pitchFamily="50" charset="-128"/>
              <a:ea typeface="Meiryo UI" panose="020B0604030504040204" pitchFamily="50" charset="-128"/>
            </a:endParaRPr>
          </a:p>
        </p:txBody>
      </p:sp>
      <p:sp>
        <p:nvSpPr>
          <p:cNvPr id="68" name="右矢印 67"/>
          <p:cNvSpPr/>
          <p:nvPr/>
        </p:nvSpPr>
        <p:spPr>
          <a:xfrm>
            <a:off x="2705629" y="2989502"/>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4951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val 4"/>
          <p:cNvSpPr>
            <a:spLocks noChangeArrowheads="1"/>
          </p:cNvSpPr>
          <p:nvPr/>
        </p:nvSpPr>
        <p:spPr bwMode="auto">
          <a:xfrm>
            <a:off x="5016818" y="4190048"/>
            <a:ext cx="2190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1" name="Oval 5"/>
          <p:cNvSpPr>
            <a:spLocks noChangeArrowheads="1"/>
          </p:cNvSpPr>
          <p:nvPr/>
        </p:nvSpPr>
        <p:spPr bwMode="auto">
          <a:xfrm>
            <a:off x="5261293" y="4190048"/>
            <a:ext cx="236537"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2" name="Oval 6"/>
          <p:cNvSpPr>
            <a:spLocks noChangeArrowheads="1"/>
          </p:cNvSpPr>
          <p:nvPr/>
        </p:nvSpPr>
        <p:spPr bwMode="auto">
          <a:xfrm>
            <a:off x="5513705"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3" name="Oval 7"/>
          <p:cNvSpPr>
            <a:spLocks noChangeArrowheads="1"/>
          </p:cNvSpPr>
          <p:nvPr/>
        </p:nvSpPr>
        <p:spPr bwMode="auto">
          <a:xfrm>
            <a:off x="5772468" y="4190048"/>
            <a:ext cx="22542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4" name="Oval 8"/>
          <p:cNvSpPr>
            <a:spLocks noChangeArrowheads="1"/>
          </p:cNvSpPr>
          <p:nvPr/>
        </p:nvSpPr>
        <p:spPr bwMode="auto">
          <a:xfrm>
            <a:off x="6028055" y="419004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5" name="Oval 9"/>
          <p:cNvSpPr>
            <a:spLocks noChangeArrowheads="1"/>
          </p:cNvSpPr>
          <p:nvPr/>
        </p:nvSpPr>
        <p:spPr bwMode="auto">
          <a:xfrm>
            <a:off x="6285230" y="4190048"/>
            <a:ext cx="2222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6" name="Oval 10"/>
          <p:cNvSpPr>
            <a:spLocks noChangeArrowheads="1"/>
          </p:cNvSpPr>
          <p:nvPr/>
        </p:nvSpPr>
        <p:spPr bwMode="auto">
          <a:xfrm>
            <a:off x="6537643" y="4190048"/>
            <a:ext cx="2190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7" name="Oval 11"/>
          <p:cNvSpPr>
            <a:spLocks noChangeArrowheads="1"/>
          </p:cNvSpPr>
          <p:nvPr/>
        </p:nvSpPr>
        <p:spPr bwMode="auto">
          <a:xfrm>
            <a:off x="6783705"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8" name="Oval 12"/>
          <p:cNvSpPr>
            <a:spLocks noChangeArrowheads="1"/>
          </p:cNvSpPr>
          <p:nvPr/>
        </p:nvSpPr>
        <p:spPr bwMode="auto">
          <a:xfrm>
            <a:off x="7037705" y="4190048"/>
            <a:ext cx="230188"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89" name="Oval 13"/>
          <p:cNvSpPr>
            <a:spLocks noChangeArrowheads="1"/>
          </p:cNvSpPr>
          <p:nvPr/>
        </p:nvSpPr>
        <p:spPr bwMode="auto">
          <a:xfrm>
            <a:off x="7283768" y="4190048"/>
            <a:ext cx="2349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0" name="Oval 14"/>
          <p:cNvSpPr>
            <a:spLocks noChangeArrowheads="1"/>
          </p:cNvSpPr>
          <p:nvPr/>
        </p:nvSpPr>
        <p:spPr bwMode="auto">
          <a:xfrm>
            <a:off x="5088255" y="4266248"/>
            <a:ext cx="22860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1" name="Oval 15"/>
          <p:cNvSpPr>
            <a:spLocks noChangeArrowheads="1"/>
          </p:cNvSpPr>
          <p:nvPr/>
        </p:nvSpPr>
        <p:spPr bwMode="auto">
          <a:xfrm>
            <a:off x="5347018" y="4266248"/>
            <a:ext cx="22542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2" name="Oval 16"/>
          <p:cNvSpPr>
            <a:spLocks noChangeArrowheads="1"/>
          </p:cNvSpPr>
          <p:nvPr/>
        </p:nvSpPr>
        <p:spPr bwMode="auto">
          <a:xfrm>
            <a:off x="5599430" y="4266248"/>
            <a:ext cx="21907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3" name="Oval 17"/>
          <p:cNvSpPr>
            <a:spLocks noChangeArrowheads="1"/>
          </p:cNvSpPr>
          <p:nvPr/>
        </p:nvSpPr>
        <p:spPr bwMode="auto">
          <a:xfrm>
            <a:off x="5847080" y="4266248"/>
            <a:ext cx="22225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4" name="Oval 18"/>
          <p:cNvSpPr>
            <a:spLocks noChangeArrowheads="1"/>
          </p:cNvSpPr>
          <p:nvPr/>
        </p:nvSpPr>
        <p:spPr bwMode="auto">
          <a:xfrm>
            <a:off x="6099493" y="4266248"/>
            <a:ext cx="22860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5" name="Oval 19"/>
          <p:cNvSpPr>
            <a:spLocks noChangeArrowheads="1"/>
          </p:cNvSpPr>
          <p:nvPr/>
        </p:nvSpPr>
        <p:spPr bwMode="auto">
          <a:xfrm>
            <a:off x="6351905" y="4266248"/>
            <a:ext cx="23177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6" name="Oval 20"/>
          <p:cNvSpPr>
            <a:spLocks noChangeArrowheads="1"/>
          </p:cNvSpPr>
          <p:nvPr/>
        </p:nvSpPr>
        <p:spPr bwMode="auto">
          <a:xfrm>
            <a:off x="6609080" y="4266248"/>
            <a:ext cx="219075" cy="16986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7" name="Oval 21"/>
          <p:cNvSpPr>
            <a:spLocks noChangeArrowheads="1"/>
          </p:cNvSpPr>
          <p:nvPr/>
        </p:nvSpPr>
        <p:spPr bwMode="auto">
          <a:xfrm>
            <a:off x="6858318" y="4266248"/>
            <a:ext cx="22542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8" name="Oval 22"/>
          <p:cNvSpPr>
            <a:spLocks noChangeArrowheads="1"/>
          </p:cNvSpPr>
          <p:nvPr/>
        </p:nvSpPr>
        <p:spPr bwMode="auto">
          <a:xfrm>
            <a:off x="7110730" y="4266248"/>
            <a:ext cx="228600"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99" name="Oval 23"/>
          <p:cNvSpPr>
            <a:spLocks noChangeArrowheads="1"/>
          </p:cNvSpPr>
          <p:nvPr/>
        </p:nvSpPr>
        <p:spPr bwMode="auto">
          <a:xfrm>
            <a:off x="7367905" y="4266248"/>
            <a:ext cx="227013"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0" name="Oval 24"/>
          <p:cNvSpPr>
            <a:spLocks noChangeArrowheads="1"/>
          </p:cNvSpPr>
          <p:nvPr/>
        </p:nvSpPr>
        <p:spPr bwMode="auto">
          <a:xfrm>
            <a:off x="5161280" y="4323398"/>
            <a:ext cx="2317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1" name="Oval 25"/>
          <p:cNvSpPr>
            <a:spLocks noChangeArrowheads="1"/>
          </p:cNvSpPr>
          <p:nvPr/>
        </p:nvSpPr>
        <p:spPr bwMode="auto">
          <a:xfrm>
            <a:off x="5415280" y="4323398"/>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2" name="Oval 26"/>
          <p:cNvSpPr>
            <a:spLocks noChangeArrowheads="1"/>
          </p:cNvSpPr>
          <p:nvPr/>
        </p:nvSpPr>
        <p:spPr bwMode="auto">
          <a:xfrm>
            <a:off x="5674043" y="4323398"/>
            <a:ext cx="2222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3" name="Oval 27"/>
          <p:cNvSpPr>
            <a:spLocks noChangeArrowheads="1"/>
          </p:cNvSpPr>
          <p:nvPr/>
        </p:nvSpPr>
        <p:spPr bwMode="auto">
          <a:xfrm>
            <a:off x="5926455" y="4323398"/>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4" name="Oval 28"/>
          <p:cNvSpPr>
            <a:spLocks noChangeArrowheads="1"/>
          </p:cNvSpPr>
          <p:nvPr/>
        </p:nvSpPr>
        <p:spPr bwMode="auto">
          <a:xfrm>
            <a:off x="6170930" y="4323398"/>
            <a:ext cx="233363" cy="187325"/>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5" name="Oval 29"/>
          <p:cNvSpPr>
            <a:spLocks noChangeArrowheads="1"/>
          </p:cNvSpPr>
          <p:nvPr/>
        </p:nvSpPr>
        <p:spPr bwMode="auto">
          <a:xfrm>
            <a:off x="6426518" y="4323398"/>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6" name="Oval 30"/>
          <p:cNvSpPr>
            <a:spLocks noChangeArrowheads="1"/>
          </p:cNvSpPr>
          <p:nvPr/>
        </p:nvSpPr>
        <p:spPr bwMode="auto">
          <a:xfrm>
            <a:off x="6685280" y="4323398"/>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7" name="Oval 31"/>
          <p:cNvSpPr>
            <a:spLocks noChangeArrowheads="1"/>
          </p:cNvSpPr>
          <p:nvPr/>
        </p:nvSpPr>
        <p:spPr bwMode="auto">
          <a:xfrm>
            <a:off x="6936105" y="4323398"/>
            <a:ext cx="230188" cy="187325"/>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8" name="Oval 32"/>
          <p:cNvSpPr>
            <a:spLocks noChangeArrowheads="1"/>
          </p:cNvSpPr>
          <p:nvPr/>
        </p:nvSpPr>
        <p:spPr bwMode="auto">
          <a:xfrm>
            <a:off x="7182168" y="4323398"/>
            <a:ext cx="2317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09" name="Oval 33"/>
          <p:cNvSpPr>
            <a:spLocks noChangeArrowheads="1"/>
          </p:cNvSpPr>
          <p:nvPr/>
        </p:nvSpPr>
        <p:spPr bwMode="auto">
          <a:xfrm>
            <a:off x="7440930" y="4323398"/>
            <a:ext cx="22542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0" name="Oval 34"/>
          <p:cNvSpPr>
            <a:spLocks noChangeArrowheads="1"/>
          </p:cNvSpPr>
          <p:nvPr/>
        </p:nvSpPr>
        <p:spPr bwMode="auto">
          <a:xfrm>
            <a:off x="5235893" y="4396423"/>
            <a:ext cx="23495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1" name="Oval 35"/>
          <p:cNvSpPr>
            <a:spLocks noChangeArrowheads="1"/>
          </p:cNvSpPr>
          <p:nvPr/>
        </p:nvSpPr>
        <p:spPr bwMode="auto">
          <a:xfrm>
            <a:off x="5497830" y="4396423"/>
            <a:ext cx="2190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2" name="Oval 36"/>
          <p:cNvSpPr>
            <a:spLocks noChangeArrowheads="1"/>
          </p:cNvSpPr>
          <p:nvPr/>
        </p:nvSpPr>
        <p:spPr bwMode="auto">
          <a:xfrm>
            <a:off x="5745480" y="4396423"/>
            <a:ext cx="230188"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3" name="Oval 37"/>
          <p:cNvSpPr>
            <a:spLocks noChangeArrowheads="1"/>
          </p:cNvSpPr>
          <p:nvPr/>
        </p:nvSpPr>
        <p:spPr bwMode="auto">
          <a:xfrm>
            <a:off x="5997893" y="4396423"/>
            <a:ext cx="228600" cy="1714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4" name="Oval 38"/>
          <p:cNvSpPr>
            <a:spLocks noChangeArrowheads="1"/>
          </p:cNvSpPr>
          <p:nvPr/>
        </p:nvSpPr>
        <p:spPr bwMode="auto">
          <a:xfrm>
            <a:off x="6256655" y="4396423"/>
            <a:ext cx="22542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5" name="Oval 39"/>
          <p:cNvSpPr>
            <a:spLocks noChangeArrowheads="1"/>
          </p:cNvSpPr>
          <p:nvPr/>
        </p:nvSpPr>
        <p:spPr bwMode="auto">
          <a:xfrm>
            <a:off x="6507480" y="4396423"/>
            <a:ext cx="220663"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6" name="Oval 40"/>
          <p:cNvSpPr>
            <a:spLocks noChangeArrowheads="1"/>
          </p:cNvSpPr>
          <p:nvPr/>
        </p:nvSpPr>
        <p:spPr bwMode="auto">
          <a:xfrm>
            <a:off x="6756718" y="4396423"/>
            <a:ext cx="22860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7" name="Oval 41"/>
          <p:cNvSpPr>
            <a:spLocks noChangeArrowheads="1"/>
          </p:cNvSpPr>
          <p:nvPr/>
        </p:nvSpPr>
        <p:spPr bwMode="auto">
          <a:xfrm>
            <a:off x="7009130" y="4396423"/>
            <a:ext cx="2317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8" name="Oval 42"/>
          <p:cNvSpPr>
            <a:spLocks noChangeArrowheads="1"/>
          </p:cNvSpPr>
          <p:nvPr/>
        </p:nvSpPr>
        <p:spPr bwMode="auto">
          <a:xfrm>
            <a:off x="7267893" y="4396423"/>
            <a:ext cx="22542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19" name="Oval 43"/>
          <p:cNvSpPr>
            <a:spLocks noChangeArrowheads="1"/>
          </p:cNvSpPr>
          <p:nvPr/>
        </p:nvSpPr>
        <p:spPr bwMode="auto">
          <a:xfrm>
            <a:off x="7518718" y="4396423"/>
            <a:ext cx="2190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0" name="Oval 44"/>
          <p:cNvSpPr>
            <a:spLocks noChangeArrowheads="1"/>
          </p:cNvSpPr>
          <p:nvPr/>
        </p:nvSpPr>
        <p:spPr bwMode="auto">
          <a:xfrm>
            <a:off x="5316855" y="4471035"/>
            <a:ext cx="227013"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1" name="Oval 45"/>
          <p:cNvSpPr>
            <a:spLocks noChangeArrowheads="1"/>
          </p:cNvSpPr>
          <p:nvPr/>
        </p:nvSpPr>
        <p:spPr bwMode="auto">
          <a:xfrm>
            <a:off x="5559743" y="4471035"/>
            <a:ext cx="23177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2" name="Oval 46"/>
          <p:cNvSpPr>
            <a:spLocks noChangeArrowheads="1"/>
          </p:cNvSpPr>
          <p:nvPr/>
        </p:nvSpPr>
        <p:spPr bwMode="auto">
          <a:xfrm>
            <a:off x="5818505" y="4471035"/>
            <a:ext cx="23495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3" name="Oval 47"/>
          <p:cNvSpPr>
            <a:spLocks noChangeArrowheads="1"/>
          </p:cNvSpPr>
          <p:nvPr/>
        </p:nvSpPr>
        <p:spPr bwMode="auto">
          <a:xfrm>
            <a:off x="6069330" y="4471035"/>
            <a:ext cx="233363"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4" name="Oval 48"/>
          <p:cNvSpPr>
            <a:spLocks noChangeArrowheads="1"/>
          </p:cNvSpPr>
          <p:nvPr/>
        </p:nvSpPr>
        <p:spPr bwMode="auto">
          <a:xfrm>
            <a:off x="6328093" y="4471035"/>
            <a:ext cx="22542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5" name="Oval 49"/>
          <p:cNvSpPr>
            <a:spLocks noChangeArrowheads="1"/>
          </p:cNvSpPr>
          <p:nvPr/>
        </p:nvSpPr>
        <p:spPr bwMode="auto">
          <a:xfrm>
            <a:off x="6583680" y="4471035"/>
            <a:ext cx="219075" cy="173038"/>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6" name="Oval 50"/>
          <p:cNvSpPr>
            <a:spLocks noChangeArrowheads="1"/>
          </p:cNvSpPr>
          <p:nvPr/>
        </p:nvSpPr>
        <p:spPr bwMode="auto">
          <a:xfrm>
            <a:off x="6828155" y="4471035"/>
            <a:ext cx="236538" cy="173038"/>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7" name="Oval 51"/>
          <p:cNvSpPr>
            <a:spLocks noChangeArrowheads="1"/>
          </p:cNvSpPr>
          <p:nvPr/>
        </p:nvSpPr>
        <p:spPr bwMode="auto">
          <a:xfrm>
            <a:off x="7083743" y="4471035"/>
            <a:ext cx="22860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8" name="Oval 52"/>
          <p:cNvSpPr>
            <a:spLocks noChangeArrowheads="1"/>
          </p:cNvSpPr>
          <p:nvPr/>
        </p:nvSpPr>
        <p:spPr bwMode="auto">
          <a:xfrm>
            <a:off x="7339330" y="4471035"/>
            <a:ext cx="22542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29" name="Oval 53"/>
          <p:cNvSpPr>
            <a:spLocks noChangeArrowheads="1"/>
          </p:cNvSpPr>
          <p:nvPr/>
        </p:nvSpPr>
        <p:spPr bwMode="auto">
          <a:xfrm>
            <a:off x="7594918" y="4471035"/>
            <a:ext cx="21907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0" name="Oval 54"/>
          <p:cNvSpPr>
            <a:spLocks noChangeArrowheads="1"/>
          </p:cNvSpPr>
          <p:nvPr/>
        </p:nvSpPr>
        <p:spPr bwMode="auto">
          <a:xfrm>
            <a:off x="5386705"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1" name="Oval 55"/>
          <p:cNvSpPr>
            <a:spLocks noChangeArrowheads="1"/>
          </p:cNvSpPr>
          <p:nvPr/>
        </p:nvSpPr>
        <p:spPr bwMode="auto">
          <a:xfrm>
            <a:off x="5643880" y="4539298"/>
            <a:ext cx="227013" cy="176212"/>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2" name="Oval 56"/>
          <p:cNvSpPr>
            <a:spLocks noChangeArrowheads="1"/>
          </p:cNvSpPr>
          <p:nvPr/>
        </p:nvSpPr>
        <p:spPr bwMode="auto">
          <a:xfrm>
            <a:off x="5896293" y="4539298"/>
            <a:ext cx="219075" cy="176212"/>
          </a:xfrm>
          <a:prstGeom prst="ellipse">
            <a:avLst/>
          </a:prstGeom>
          <a:gradFill rotWithShape="0">
            <a:gsLst>
              <a:gs pos="0">
                <a:srgbClr val="FFCCFF"/>
              </a:gs>
              <a:gs pos="100000">
                <a:srgbClr val="FF66CC"/>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3" name="Oval 57"/>
          <p:cNvSpPr>
            <a:spLocks noChangeArrowheads="1"/>
          </p:cNvSpPr>
          <p:nvPr/>
        </p:nvSpPr>
        <p:spPr bwMode="auto">
          <a:xfrm>
            <a:off x="6145530" y="45392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4" name="Oval 58"/>
          <p:cNvSpPr>
            <a:spLocks noChangeArrowheads="1"/>
          </p:cNvSpPr>
          <p:nvPr/>
        </p:nvSpPr>
        <p:spPr bwMode="auto">
          <a:xfrm>
            <a:off x="6655118" y="4539298"/>
            <a:ext cx="225425" cy="176212"/>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5" name="Oval 59"/>
          <p:cNvSpPr>
            <a:spLocks noChangeArrowheads="1"/>
          </p:cNvSpPr>
          <p:nvPr/>
        </p:nvSpPr>
        <p:spPr bwMode="auto">
          <a:xfrm>
            <a:off x="6404293" y="4539298"/>
            <a:ext cx="2222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6" name="Oval 60"/>
          <p:cNvSpPr>
            <a:spLocks noChangeArrowheads="1"/>
          </p:cNvSpPr>
          <p:nvPr/>
        </p:nvSpPr>
        <p:spPr bwMode="auto">
          <a:xfrm>
            <a:off x="6913880" y="4539298"/>
            <a:ext cx="225425" cy="176212"/>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7" name="Oval 61"/>
          <p:cNvSpPr>
            <a:spLocks noChangeArrowheads="1"/>
          </p:cNvSpPr>
          <p:nvPr/>
        </p:nvSpPr>
        <p:spPr bwMode="auto">
          <a:xfrm>
            <a:off x="7156768"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8" name="Oval 62"/>
          <p:cNvSpPr>
            <a:spLocks noChangeArrowheads="1"/>
          </p:cNvSpPr>
          <p:nvPr/>
        </p:nvSpPr>
        <p:spPr bwMode="auto">
          <a:xfrm>
            <a:off x="7413943" y="4539298"/>
            <a:ext cx="236537" cy="176212"/>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39" name="Oval 63"/>
          <p:cNvSpPr>
            <a:spLocks noChangeArrowheads="1"/>
          </p:cNvSpPr>
          <p:nvPr/>
        </p:nvSpPr>
        <p:spPr bwMode="auto">
          <a:xfrm>
            <a:off x="7666355"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0" name="Oval 64"/>
          <p:cNvSpPr>
            <a:spLocks noChangeArrowheads="1"/>
          </p:cNvSpPr>
          <p:nvPr/>
        </p:nvSpPr>
        <p:spPr bwMode="auto">
          <a:xfrm>
            <a:off x="5470843" y="4604385"/>
            <a:ext cx="21907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1" name="Oval 65"/>
          <p:cNvSpPr>
            <a:spLocks noChangeArrowheads="1"/>
          </p:cNvSpPr>
          <p:nvPr/>
        </p:nvSpPr>
        <p:spPr bwMode="auto">
          <a:xfrm>
            <a:off x="5716905" y="4604385"/>
            <a:ext cx="234950"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2" name="Oval 66"/>
          <p:cNvSpPr>
            <a:spLocks noChangeArrowheads="1"/>
          </p:cNvSpPr>
          <p:nvPr/>
        </p:nvSpPr>
        <p:spPr bwMode="auto">
          <a:xfrm>
            <a:off x="5975668" y="4604385"/>
            <a:ext cx="225425" cy="16986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3" name="Oval 67"/>
          <p:cNvSpPr>
            <a:spLocks noChangeArrowheads="1"/>
          </p:cNvSpPr>
          <p:nvPr/>
        </p:nvSpPr>
        <p:spPr bwMode="auto">
          <a:xfrm>
            <a:off x="6216968" y="4604385"/>
            <a:ext cx="234950" cy="16986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4" name="Oval 68"/>
          <p:cNvSpPr>
            <a:spLocks noChangeArrowheads="1"/>
          </p:cNvSpPr>
          <p:nvPr/>
        </p:nvSpPr>
        <p:spPr bwMode="auto">
          <a:xfrm>
            <a:off x="6482080" y="4604385"/>
            <a:ext cx="21907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5" name="Oval 69"/>
          <p:cNvSpPr>
            <a:spLocks noChangeArrowheads="1"/>
          </p:cNvSpPr>
          <p:nvPr/>
        </p:nvSpPr>
        <p:spPr bwMode="auto">
          <a:xfrm>
            <a:off x="6728143" y="4604385"/>
            <a:ext cx="231775" cy="16986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6" name="Oval 70"/>
          <p:cNvSpPr>
            <a:spLocks noChangeArrowheads="1"/>
          </p:cNvSpPr>
          <p:nvPr/>
        </p:nvSpPr>
        <p:spPr bwMode="auto">
          <a:xfrm>
            <a:off x="6985318" y="4604385"/>
            <a:ext cx="227012" cy="16986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7" name="Oval 71"/>
          <p:cNvSpPr>
            <a:spLocks noChangeArrowheads="1"/>
          </p:cNvSpPr>
          <p:nvPr/>
        </p:nvSpPr>
        <p:spPr bwMode="auto">
          <a:xfrm>
            <a:off x="7240905" y="4604385"/>
            <a:ext cx="222250" cy="16986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8" name="Oval 72"/>
          <p:cNvSpPr>
            <a:spLocks noChangeArrowheads="1"/>
          </p:cNvSpPr>
          <p:nvPr/>
        </p:nvSpPr>
        <p:spPr bwMode="auto">
          <a:xfrm>
            <a:off x="7493318" y="4604385"/>
            <a:ext cx="228600" cy="16986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49" name="Oval 73"/>
          <p:cNvSpPr>
            <a:spLocks noChangeArrowheads="1"/>
          </p:cNvSpPr>
          <p:nvPr/>
        </p:nvSpPr>
        <p:spPr bwMode="auto">
          <a:xfrm>
            <a:off x="7737793" y="4604385"/>
            <a:ext cx="233362"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0" name="Oval 74"/>
          <p:cNvSpPr>
            <a:spLocks noChangeArrowheads="1"/>
          </p:cNvSpPr>
          <p:nvPr/>
        </p:nvSpPr>
        <p:spPr bwMode="auto">
          <a:xfrm>
            <a:off x="5543868" y="4675823"/>
            <a:ext cx="225425"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1" name="Oval 75"/>
          <p:cNvSpPr>
            <a:spLocks noChangeArrowheads="1"/>
          </p:cNvSpPr>
          <p:nvPr/>
        </p:nvSpPr>
        <p:spPr bwMode="auto">
          <a:xfrm>
            <a:off x="5791518" y="4675823"/>
            <a:ext cx="236537"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2" name="Oval 76"/>
          <p:cNvSpPr>
            <a:spLocks noChangeArrowheads="1"/>
          </p:cNvSpPr>
          <p:nvPr/>
        </p:nvSpPr>
        <p:spPr bwMode="auto">
          <a:xfrm>
            <a:off x="6043930" y="4675823"/>
            <a:ext cx="228600"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3" name="Oval 77"/>
          <p:cNvSpPr>
            <a:spLocks noChangeArrowheads="1"/>
          </p:cNvSpPr>
          <p:nvPr/>
        </p:nvSpPr>
        <p:spPr bwMode="auto">
          <a:xfrm>
            <a:off x="6302693" y="4675823"/>
            <a:ext cx="22542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4" name="Oval 78"/>
          <p:cNvSpPr>
            <a:spLocks noChangeArrowheads="1"/>
          </p:cNvSpPr>
          <p:nvPr/>
        </p:nvSpPr>
        <p:spPr bwMode="auto">
          <a:xfrm>
            <a:off x="6553518" y="4675823"/>
            <a:ext cx="2190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5" name="Oval 79"/>
          <p:cNvSpPr>
            <a:spLocks noChangeArrowheads="1"/>
          </p:cNvSpPr>
          <p:nvPr/>
        </p:nvSpPr>
        <p:spPr bwMode="auto">
          <a:xfrm>
            <a:off x="7055168" y="4675823"/>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6" name="Oval 80"/>
          <p:cNvSpPr>
            <a:spLocks noChangeArrowheads="1"/>
          </p:cNvSpPr>
          <p:nvPr/>
        </p:nvSpPr>
        <p:spPr bwMode="auto">
          <a:xfrm>
            <a:off x="7312343" y="4675823"/>
            <a:ext cx="227012"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7" name="Oval 81"/>
          <p:cNvSpPr>
            <a:spLocks noChangeArrowheads="1"/>
          </p:cNvSpPr>
          <p:nvPr/>
        </p:nvSpPr>
        <p:spPr bwMode="auto">
          <a:xfrm>
            <a:off x="7564755" y="4675823"/>
            <a:ext cx="23177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8" name="Oval 82"/>
          <p:cNvSpPr>
            <a:spLocks noChangeArrowheads="1"/>
          </p:cNvSpPr>
          <p:nvPr/>
        </p:nvSpPr>
        <p:spPr bwMode="auto">
          <a:xfrm>
            <a:off x="7813993" y="4675823"/>
            <a:ext cx="23495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59" name="Oval 83"/>
          <p:cNvSpPr>
            <a:spLocks noChangeArrowheads="1"/>
          </p:cNvSpPr>
          <p:nvPr/>
        </p:nvSpPr>
        <p:spPr bwMode="auto">
          <a:xfrm>
            <a:off x="6115368" y="4744085"/>
            <a:ext cx="236537" cy="176213"/>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0" name="Oval 84"/>
          <p:cNvSpPr>
            <a:spLocks noChangeArrowheads="1"/>
          </p:cNvSpPr>
          <p:nvPr/>
        </p:nvSpPr>
        <p:spPr bwMode="auto">
          <a:xfrm>
            <a:off x="6374130" y="4744085"/>
            <a:ext cx="234950"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1" name="Oval 85"/>
          <p:cNvSpPr>
            <a:spLocks noChangeArrowheads="1"/>
          </p:cNvSpPr>
          <p:nvPr/>
        </p:nvSpPr>
        <p:spPr bwMode="auto">
          <a:xfrm>
            <a:off x="6626543" y="4744085"/>
            <a:ext cx="231775" cy="17621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2" name="Oval 86"/>
          <p:cNvSpPr>
            <a:spLocks noChangeArrowheads="1"/>
          </p:cNvSpPr>
          <p:nvPr/>
        </p:nvSpPr>
        <p:spPr bwMode="auto">
          <a:xfrm>
            <a:off x="6880543" y="4744085"/>
            <a:ext cx="230187" cy="176213"/>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3" name="Oval 87"/>
          <p:cNvSpPr>
            <a:spLocks noChangeArrowheads="1"/>
          </p:cNvSpPr>
          <p:nvPr/>
        </p:nvSpPr>
        <p:spPr bwMode="auto">
          <a:xfrm>
            <a:off x="7139305" y="4744085"/>
            <a:ext cx="2190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4" name="Oval 88"/>
          <p:cNvSpPr>
            <a:spLocks noChangeArrowheads="1"/>
          </p:cNvSpPr>
          <p:nvPr/>
        </p:nvSpPr>
        <p:spPr bwMode="auto">
          <a:xfrm>
            <a:off x="7385368" y="4744085"/>
            <a:ext cx="234950" cy="17621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5" name="Oval 89"/>
          <p:cNvSpPr>
            <a:spLocks noChangeArrowheads="1"/>
          </p:cNvSpPr>
          <p:nvPr/>
        </p:nvSpPr>
        <p:spPr bwMode="auto">
          <a:xfrm>
            <a:off x="7639368" y="4744085"/>
            <a:ext cx="230187" cy="176213"/>
          </a:xfrm>
          <a:prstGeom prst="ellipse">
            <a:avLst/>
          </a:prstGeom>
          <a:solidFill>
            <a:srgbClr val="CCFF33"/>
          </a:soli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6" name="Oval 90"/>
          <p:cNvSpPr>
            <a:spLocks noChangeArrowheads="1"/>
          </p:cNvSpPr>
          <p:nvPr/>
        </p:nvSpPr>
        <p:spPr bwMode="auto">
          <a:xfrm>
            <a:off x="7894955" y="47440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7" name="Oval 91"/>
          <p:cNvSpPr>
            <a:spLocks noChangeArrowheads="1"/>
          </p:cNvSpPr>
          <p:nvPr/>
        </p:nvSpPr>
        <p:spPr bwMode="auto">
          <a:xfrm>
            <a:off x="4486593"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8" name="Oval 92"/>
          <p:cNvSpPr>
            <a:spLocks noChangeArrowheads="1"/>
          </p:cNvSpPr>
          <p:nvPr/>
        </p:nvSpPr>
        <p:spPr bwMode="auto">
          <a:xfrm>
            <a:off x="4745355" y="4190048"/>
            <a:ext cx="23177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69" name="Oval 93"/>
          <p:cNvSpPr>
            <a:spLocks noChangeArrowheads="1"/>
          </p:cNvSpPr>
          <p:nvPr/>
        </p:nvSpPr>
        <p:spPr bwMode="auto">
          <a:xfrm>
            <a:off x="4561205" y="4266248"/>
            <a:ext cx="230188"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0" name="Oval 94"/>
          <p:cNvSpPr>
            <a:spLocks noChangeArrowheads="1"/>
          </p:cNvSpPr>
          <p:nvPr/>
        </p:nvSpPr>
        <p:spPr bwMode="auto">
          <a:xfrm>
            <a:off x="4816793" y="4266248"/>
            <a:ext cx="231775" cy="16986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1" name="Oval 95"/>
          <p:cNvSpPr>
            <a:spLocks noChangeArrowheads="1"/>
          </p:cNvSpPr>
          <p:nvPr/>
        </p:nvSpPr>
        <p:spPr bwMode="auto">
          <a:xfrm>
            <a:off x="4643755" y="4323398"/>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2" name="Oval 96"/>
          <p:cNvSpPr>
            <a:spLocks noChangeArrowheads="1"/>
          </p:cNvSpPr>
          <p:nvPr/>
        </p:nvSpPr>
        <p:spPr bwMode="auto">
          <a:xfrm>
            <a:off x="4892993" y="4323398"/>
            <a:ext cx="2349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3" name="Oval 97"/>
          <p:cNvSpPr>
            <a:spLocks noChangeArrowheads="1"/>
          </p:cNvSpPr>
          <p:nvPr/>
        </p:nvSpPr>
        <p:spPr bwMode="auto">
          <a:xfrm>
            <a:off x="4718368" y="4396423"/>
            <a:ext cx="230187"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4" name="Oval 98"/>
          <p:cNvSpPr>
            <a:spLocks noChangeArrowheads="1"/>
          </p:cNvSpPr>
          <p:nvPr/>
        </p:nvSpPr>
        <p:spPr bwMode="auto">
          <a:xfrm>
            <a:off x="4970780" y="4396423"/>
            <a:ext cx="22860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5" name="Oval 99"/>
          <p:cNvSpPr>
            <a:spLocks noChangeArrowheads="1"/>
          </p:cNvSpPr>
          <p:nvPr/>
        </p:nvSpPr>
        <p:spPr bwMode="auto">
          <a:xfrm>
            <a:off x="4791393" y="4471035"/>
            <a:ext cx="22860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6" name="Oval 100"/>
          <p:cNvSpPr>
            <a:spLocks noChangeArrowheads="1"/>
          </p:cNvSpPr>
          <p:nvPr/>
        </p:nvSpPr>
        <p:spPr bwMode="auto">
          <a:xfrm>
            <a:off x="5048568" y="4471035"/>
            <a:ext cx="227012"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7" name="Oval 101"/>
          <p:cNvSpPr>
            <a:spLocks noChangeArrowheads="1"/>
          </p:cNvSpPr>
          <p:nvPr/>
        </p:nvSpPr>
        <p:spPr bwMode="auto">
          <a:xfrm>
            <a:off x="4862830" y="4539298"/>
            <a:ext cx="2349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8" name="Oval 102"/>
          <p:cNvSpPr>
            <a:spLocks noChangeArrowheads="1"/>
          </p:cNvSpPr>
          <p:nvPr/>
        </p:nvSpPr>
        <p:spPr bwMode="auto">
          <a:xfrm>
            <a:off x="5118418" y="45392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79" name="Oval 103"/>
          <p:cNvSpPr>
            <a:spLocks noChangeArrowheads="1"/>
          </p:cNvSpPr>
          <p:nvPr/>
        </p:nvSpPr>
        <p:spPr bwMode="auto">
          <a:xfrm>
            <a:off x="4948555" y="4604385"/>
            <a:ext cx="22542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0" name="Oval 104"/>
          <p:cNvSpPr>
            <a:spLocks noChangeArrowheads="1"/>
          </p:cNvSpPr>
          <p:nvPr/>
        </p:nvSpPr>
        <p:spPr bwMode="auto">
          <a:xfrm>
            <a:off x="5199380" y="4604385"/>
            <a:ext cx="219075" cy="1698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1" name="Oval 105"/>
          <p:cNvSpPr>
            <a:spLocks noChangeArrowheads="1"/>
          </p:cNvSpPr>
          <p:nvPr/>
        </p:nvSpPr>
        <p:spPr bwMode="auto">
          <a:xfrm>
            <a:off x="5019993" y="4675823"/>
            <a:ext cx="22542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2" name="Oval 106"/>
          <p:cNvSpPr>
            <a:spLocks noChangeArrowheads="1"/>
          </p:cNvSpPr>
          <p:nvPr/>
        </p:nvSpPr>
        <p:spPr bwMode="auto">
          <a:xfrm>
            <a:off x="5275580" y="4675823"/>
            <a:ext cx="22225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3" name="Oval 107"/>
          <p:cNvSpPr>
            <a:spLocks noChangeArrowheads="1"/>
          </p:cNvSpPr>
          <p:nvPr/>
        </p:nvSpPr>
        <p:spPr bwMode="auto">
          <a:xfrm>
            <a:off x="5097780" y="4744085"/>
            <a:ext cx="2190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4" name="Oval 108"/>
          <p:cNvSpPr>
            <a:spLocks noChangeArrowheads="1"/>
          </p:cNvSpPr>
          <p:nvPr/>
        </p:nvSpPr>
        <p:spPr bwMode="auto">
          <a:xfrm>
            <a:off x="5347018" y="47440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5" name="Oval 109"/>
          <p:cNvSpPr>
            <a:spLocks noChangeArrowheads="1"/>
          </p:cNvSpPr>
          <p:nvPr/>
        </p:nvSpPr>
        <p:spPr bwMode="auto">
          <a:xfrm>
            <a:off x="5156518" y="4812348"/>
            <a:ext cx="230187" cy="17780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6" name="Oval 110"/>
          <p:cNvSpPr>
            <a:spLocks noChangeArrowheads="1"/>
          </p:cNvSpPr>
          <p:nvPr/>
        </p:nvSpPr>
        <p:spPr bwMode="auto">
          <a:xfrm>
            <a:off x="5402580" y="4812348"/>
            <a:ext cx="228600" cy="17780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7" name="Oval 111"/>
          <p:cNvSpPr>
            <a:spLocks noChangeArrowheads="1"/>
          </p:cNvSpPr>
          <p:nvPr/>
        </p:nvSpPr>
        <p:spPr bwMode="auto">
          <a:xfrm>
            <a:off x="5243830" y="4880610"/>
            <a:ext cx="2286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8" name="Oval 112"/>
          <p:cNvSpPr>
            <a:spLocks noChangeArrowheads="1"/>
          </p:cNvSpPr>
          <p:nvPr/>
        </p:nvSpPr>
        <p:spPr bwMode="auto">
          <a:xfrm>
            <a:off x="5474018" y="4877435"/>
            <a:ext cx="239712" cy="187325"/>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89" name="Oval 113"/>
          <p:cNvSpPr>
            <a:spLocks noChangeArrowheads="1"/>
          </p:cNvSpPr>
          <p:nvPr/>
        </p:nvSpPr>
        <p:spPr bwMode="auto">
          <a:xfrm>
            <a:off x="5300980" y="4950460"/>
            <a:ext cx="225425" cy="18256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0" name="Oval 114"/>
          <p:cNvSpPr>
            <a:spLocks noChangeArrowheads="1"/>
          </p:cNvSpPr>
          <p:nvPr/>
        </p:nvSpPr>
        <p:spPr bwMode="auto">
          <a:xfrm>
            <a:off x="5553393" y="4950460"/>
            <a:ext cx="231775" cy="182563"/>
          </a:xfrm>
          <a:prstGeom prst="ellipse">
            <a:avLst/>
          </a:prstGeom>
          <a:solidFill>
            <a:srgbClr val="CCFF33"/>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1" name="Oval 115"/>
          <p:cNvSpPr>
            <a:spLocks noChangeArrowheads="1"/>
          </p:cNvSpPr>
          <p:nvPr/>
        </p:nvSpPr>
        <p:spPr bwMode="auto">
          <a:xfrm>
            <a:off x="5386705" y="5025073"/>
            <a:ext cx="219075" cy="17938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2" name="Oval 116"/>
          <p:cNvSpPr>
            <a:spLocks noChangeArrowheads="1"/>
          </p:cNvSpPr>
          <p:nvPr/>
        </p:nvSpPr>
        <p:spPr bwMode="auto">
          <a:xfrm>
            <a:off x="5631180" y="5025073"/>
            <a:ext cx="225425" cy="179387"/>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3" name="Oval 117"/>
          <p:cNvSpPr>
            <a:spLocks noChangeArrowheads="1"/>
          </p:cNvSpPr>
          <p:nvPr/>
        </p:nvSpPr>
        <p:spPr bwMode="auto">
          <a:xfrm>
            <a:off x="5448618" y="5093335"/>
            <a:ext cx="2349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4" name="Oval 118"/>
          <p:cNvSpPr>
            <a:spLocks noChangeArrowheads="1"/>
          </p:cNvSpPr>
          <p:nvPr/>
        </p:nvSpPr>
        <p:spPr bwMode="auto">
          <a:xfrm>
            <a:off x="5713730" y="5093335"/>
            <a:ext cx="228600" cy="187325"/>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5" name="Oval 119"/>
          <p:cNvSpPr>
            <a:spLocks noChangeArrowheads="1"/>
          </p:cNvSpPr>
          <p:nvPr/>
        </p:nvSpPr>
        <p:spPr bwMode="auto">
          <a:xfrm>
            <a:off x="5526405" y="5161598"/>
            <a:ext cx="230188" cy="176212"/>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6" name="Oval 120"/>
          <p:cNvSpPr>
            <a:spLocks noChangeArrowheads="1"/>
          </p:cNvSpPr>
          <p:nvPr/>
        </p:nvSpPr>
        <p:spPr bwMode="auto">
          <a:xfrm>
            <a:off x="5785168" y="5161598"/>
            <a:ext cx="228600" cy="176212"/>
          </a:xfrm>
          <a:prstGeom prst="ellipse">
            <a:avLst/>
          </a:prstGeom>
          <a:gradFill rotWithShape="0">
            <a:gsLst>
              <a:gs pos="0">
                <a:srgbClr val="FFCC66"/>
              </a:gs>
              <a:gs pos="100000">
                <a:srgbClr val="CC66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7" name="Oval 121"/>
          <p:cNvSpPr>
            <a:spLocks noChangeArrowheads="1"/>
          </p:cNvSpPr>
          <p:nvPr/>
        </p:nvSpPr>
        <p:spPr bwMode="auto">
          <a:xfrm>
            <a:off x="5605780" y="5226685"/>
            <a:ext cx="225425" cy="176213"/>
          </a:xfrm>
          <a:prstGeom prst="ellipse">
            <a:avLst/>
          </a:prstGeom>
          <a:solidFill>
            <a:srgbClr val="CCFF33"/>
          </a:soli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8" name="Oval 122"/>
          <p:cNvSpPr>
            <a:spLocks noChangeArrowheads="1"/>
          </p:cNvSpPr>
          <p:nvPr/>
        </p:nvSpPr>
        <p:spPr bwMode="auto">
          <a:xfrm>
            <a:off x="5683568" y="5298123"/>
            <a:ext cx="21907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199" name="Oval 123"/>
          <p:cNvSpPr>
            <a:spLocks noChangeArrowheads="1"/>
          </p:cNvSpPr>
          <p:nvPr/>
        </p:nvSpPr>
        <p:spPr bwMode="auto">
          <a:xfrm>
            <a:off x="5756593"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00" name="Oval 124"/>
          <p:cNvSpPr>
            <a:spLocks noChangeArrowheads="1"/>
          </p:cNvSpPr>
          <p:nvPr/>
        </p:nvSpPr>
        <p:spPr bwMode="auto">
          <a:xfrm>
            <a:off x="6013768" y="5366385"/>
            <a:ext cx="2127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01" name="Group 125"/>
          <p:cNvGrpSpPr>
            <a:grpSpLocks/>
          </p:cNvGrpSpPr>
          <p:nvPr/>
        </p:nvGrpSpPr>
        <p:grpSpPr bwMode="auto">
          <a:xfrm>
            <a:off x="5858193" y="5971223"/>
            <a:ext cx="482600" cy="514350"/>
            <a:chOff x="2949" y="3845"/>
            <a:chExt cx="304" cy="324"/>
          </a:xfrm>
        </p:grpSpPr>
        <p:grpSp>
          <p:nvGrpSpPr>
            <p:cNvPr id="202" name="Group 126"/>
            <p:cNvGrpSpPr>
              <a:grpSpLocks/>
            </p:cNvGrpSpPr>
            <p:nvPr/>
          </p:nvGrpSpPr>
          <p:grpSpPr bwMode="auto">
            <a:xfrm flipV="1">
              <a:off x="2949" y="3845"/>
              <a:ext cx="144" cy="324"/>
              <a:chOff x="1464" y="1248"/>
              <a:chExt cx="720" cy="1920"/>
            </a:xfrm>
          </p:grpSpPr>
          <p:sp>
            <p:nvSpPr>
              <p:cNvPr id="208" name="Oval 12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09" name="Group 128"/>
              <p:cNvGrpSpPr>
                <a:grpSpLocks/>
              </p:cNvGrpSpPr>
              <p:nvPr/>
            </p:nvGrpSpPr>
            <p:grpSpPr bwMode="auto">
              <a:xfrm>
                <a:off x="1632" y="1824"/>
                <a:ext cx="384" cy="1344"/>
                <a:chOff x="1920" y="1824"/>
                <a:chExt cx="384" cy="816"/>
              </a:xfrm>
            </p:grpSpPr>
            <p:sp>
              <p:nvSpPr>
                <p:cNvPr id="210" name="Line 1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11" name="Line 1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203" name="Group 131"/>
            <p:cNvGrpSpPr>
              <a:grpSpLocks/>
            </p:cNvGrpSpPr>
            <p:nvPr/>
          </p:nvGrpSpPr>
          <p:grpSpPr bwMode="auto">
            <a:xfrm flipV="1">
              <a:off x="3109" y="3845"/>
              <a:ext cx="144" cy="324"/>
              <a:chOff x="1464" y="1248"/>
              <a:chExt cx="720" cy="1920"/>
            </a:xfrm>
          </p:grpSpPr>
          <p:sp>
            <p:nvSpPr>
              <p:cNvPr id="204" name="Oval 13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05" name="Group 133"/>
              <p:cNvGrpSpPr>
                <a:grpSpLocks/>
              </p:cNvGrpSpPr>
              <p:nvPr/>
            </p:nvGrpSpPr>
            <p:grpSpPr bwMode="auto">
              <a:xfrm>
                <a:off x="1632" y="1824"/>
                <a:ext cx="384" cy="1344"/>
                <a:chOff x="1920" y="1824"/>
                <a:chExt cx="384" cy="816"/>
              </a:xfrm>
            </p:grpSpPr>
            <p:sp>
              <p:nvSpPr>
                <p:cNvPr id="206" name="Line 1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07" name="Line 1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sp>
        <p:nvSpPr>
          <p:cNvPr id="212" name="Oval 136"/>
          <p:cNvSpPr>
            <a:spLocks noChangeArrowheads="1"/>
          </p:cNvSpPr>
          <p:nvPr/>
        </p:nvSpPr>
        <p:spPr bwMode="auto">
          <a:xfrm>
            <a:off x="5958205" y="4828223"/>
            <a:ext cx="230188" cy="171450"/>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3" name="Oval 137"/>
          <p:cNvSpPr>
            <a:spLocks noChangeArrowheads="1"/>
          </p:cNvSpPr>
          <p:nvPr/>
        </p:nvSpPr>
        <p:spPr bwMode="auto">
          <a:xfrm>
            <a:off x="6210618" y="4828223"/>
            <a:ext cx="23177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4" name="Oval 138"/>
          <p:cNvSpPr>
            <a:spLocks noChangeArrowheads="1"/>
          </p:cNvSpPr>
          <p:nvPr/>
        </p:nvSpPr>
        <p:spPr bwMode="auto">
          <a:xfrm>
            <a:off x="6459855" y="4828223"/>
            <a:ext cx="23495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5" name="Oval 139"/>
          <p:cNvSpPr>
            <a:spLocks noChangeArrowheads="1"/>
          </p:cNvSpPr>
          <p:nvPr/>
        </p:nvSpPr>
        <p:spPr bwMode="auto">
          <a:xfrm>
            <a:off x="6724968" y="4828223"/>
            <a:ext cx="228600" cy="1714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6" name="Oval 140"/>
          <p:cNvSpPr>
            <a:spLocks noChangeArrowheads="1"/>
          </p:cNvSpPr>
          <p:nvPr/>
        </p:nvSpPr>
        <p:spPr bwMode="auto">
          <a:xfrm>
            <a:off x="7228205" y="4828223"/>
            <a:ext cx="22542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7" name="Oval 141"/>
          <p:cNvSpPr>
            <a:spLocks noChangeArrowheads="1"/>
          </p:cNvSpPr>
          <p:nvPr/>
        </p:nvSpPr>
        <p:spPr bwMode="auto">
          <a:xfrm>
            <a:off x="7480618" y="4828223"/>
            <a:ext cx="22542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8" name="Oval 142"/>
          <p:cNvSpPr>
            <a:spLocks noChangeArrowheads="1"/>
          </p:cNvSpPr>
          <p:nvPr/>
        </p:nvSpPr>
        <p:spPr bwMode="auto">
          <a:xfrm>
            <a:off x="6969443" y="4828223"/>
            <a:ext cx="225425" cy="1714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19" name="Oval 143"/>
          <p:cNvSpPr>
            <a:spLocks noChangeArrowheads="1"/>
          </p:cNvSpPr>
          <p:nvPr/>
        </p:nvSpPr>
        <p:spPr bwMode="auto">
          <a:xfrm>
            <a:off x="7728268" y="4828223"/>
            <a:ext cx="234950"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0" name="Oval 144"/>
          <p:cNvSpPr>
            <a:spLocks noChangeArrowheads="1"/>
          </p:cNvSpPr>
          <p:nvPr/>
        </p:nvSpPr>
        <p:spPr bwMode="auto">
          <a:xfrm>
            <a:off x="7980680" y="4828223"/>
            <a:ext cx="231775" cy="1714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1" name="Oval 145"/>
          <p:cNvSpPr>
            <a:spLocks noChangeArrowheads="1"/>
          </p:cNvSpPr>
          <p:nvPr/>
        </p:nvSpPr>
        <p:spPr bwMode="auto">
          <a:xfrm>
            <a:off x="5785168" y="4888548"/>
            <a:ext cx="228600"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2" name="Oval 146"/>
          <p:cNvSpPr>
            <a:spLocks noChangeArrowheads="1"/>
          </p:cNvSpPr>
          <p:nvPr/>
        </p:nvSpPr>
        <p:spPr bwMode="auto">
          <a:xfrm>
            <a:off x="6031230" y="4888548"/>
            <a:ext cx="23812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3" name="Oval 147"/>
          <p:cNvSpPr>
            <a:spLocks noChangeArrowheads="1"/>
          </p:cNvSpPr>
          <p:nvPr/>
        </p:nvSpPr>
        <p:spPr bwMode="auto">
          <a:xfrm>
            <a:off x="6296343" y="4888548"/>
            <a:ext cx="219075"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4" name="Oval 148"/>
          <p:cNvSpPr>
            <a:spLocks noChangeArrowheads="1"/>
          </p:cNvSpPr>
          <p:nvPr/>
        </p:nvSpPr>
        <p:spPr bwMode="auto">
          <a:xfrm>
            <a:off x="6543993" y="4888548"/>
            <a:ext cx="22225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5" name="Oval 149"/>
          <p:cNvSpPr>
            <a:spLocks noChangeArrowheads="1"/>
          </p:cNvSpPr>
          <p:nvPr/>
        </p:nvSpPr>
        <p:spPr bwMode="auto">
          <a:xfrm>
            <a:off x="6796405" y="4888548"/>
            <a:ext cx="219075" cy="184150"/>
          </a:xfrm>
          <a:prstGeom prst="ellipse">
            <a:avLst/>
          </a:prstGeom>
          <a:gradFill rotWithShape="0">
            <a:gsLst>
              <a:gs pos="0">
                <a:srgbClr val="99FFCC"/>
              </a:gs>
              <a:gs pos="100000">
                <a:srgbClr val="3399FF"/>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6" name="Oval 150"/>
          <p:cNvSpPr>
            <a:spLocks noChangeArrowheads="1"/>
          </p:cNvSpPr>
          <p:nvPr/>
        </p:nvSpPr>
        <p:spPr bwMode="auto">
          <a:xfrm>
            <a:off x="7040880" y="4888548"/>
            <a:ext cx="239713"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7" name="Oval 151"/>
          <p:cNvSpPr>
            <a:spLocks noChangeArrowheads="1"/>
          </p:cNvSpPr>
          <p:nvPr/>
        </p:nvSpPr>
        <p:spPr bwMode="auto">
          <a:xfrm>
            <a:off x="7555230" y="4888548"/>
            <a:ext cx="22225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8" name="Oval 152"/>
          <p:cNvSpPr>
            <a:spLocks noChangeArrowheads="1"/>
          </p:cNvSpPr>
          <p:nvPr/>
        </p:nvSpPr>
        <p:spPr bwMode="auto">
          <a:xfrm>
            <a:off x="7807643" y="4888548"/>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29" name="Oval 153"/>
          <p:cNvSpPr>
            <a:spLocks noChangeArrowheads="1"/>
          </p:cNvSpPr>
          <p:nvPr/>
        </p:nvSpPr>
        <p:spPr bwMode="auto">
          <a:xfrm>
            <a:off x="8055293" y="4888548"/>
            <a:ext cx="236537"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0" name="Oval 154"/>
          <p:cNvSpPr>
            <a:spLocks noChangeArrowheads="1"/>
          </p:cNvSpPr>
          <p:nvPr/>
        </p:nvSpPr>
        <p:spPr bwMode="auto">
          <a:xfrm>
            <a:off x="5856605" y="4959985"/>
            <a:ext cx="233363"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1" name="Oval 155"/>
          <p:cNvSpPr>
            <a:spLocks noChangeArrowheads="1"/>
          </p:cNvSpPr>
          <p:nvPr/>
        </p:nvSpPr>
        <p:spPr bwMode="auto">
          <a:xfrm>
            <a:off x="7382193" y="4959985"/>
            <a:ext cx="215900"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2" name="Oval 156"/>
          <p:cNvSpPr>
            <a:spLocks noChangeArrowheads="1"/>
          </p:cNvSpPr>
          <p:nvPr/>
        </p:nvSpPr>
        <p:spPr bwMode="auto">
          <a:xfrm>
            <a:off x="7626668" y="4959985"/>
            <a:ext cx="225425" cy="173038"/>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3" name="Oval 157"/>
          <p:cNvSpPr>
            <a:spLocks noChangeArrowheads="1"/>
          </p:cNvSpPr>
          <p:nvPr/>
        </p:nvSpPr>
        <p:spPr bwMode="auto">
          <a:xfrm>
            <a:off x="7879080" y="4959985"/>
            <a:ext cx="231775"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4" name="Oval 158"/>
          <p:cNvSpPr>
            <a:spLocks noChangeArrowheads="1"/>
          </p:cNvSpPr>
          <p:nvPr/>
        </p:nvSpPr>
        <p:spPr bwMode="auto">
          <a:xfrm>
            <a:off x="8128318" y="4959985"/>
            <a:ext cx="234950" cy="173038"/>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5" name="Oval 159"/>
          <p:cNvSpPr>
            <a:spLocks noChangeArrowheads="1"/>
          </p:cNvSpPr>
          <p:nvPr/>
        </p:nvSpPr>
        <p:spPr bwMode="auto">
          <a:xfrm>
            <a:off x="5942330" y="5025073"/>
            <a:ext cx="219075"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6" name="Oval 160"/>
          <p:cNvSpPr>
            <a:spLocks noChangeArrowheads="1"/>
          </p:cNvSpPr>
          <p:nvPr/>
        </p:nvSpPr>
        <p:spPr bwMode="auto">
          <a:xfrm>
            <a:off x="6694805" y="5025073"/>
            <a:ext cx="22860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7" name="Oval 161"/>
          <p:cNvSpPr>
            <a:spLocks noChangeArrowheads="1"/>
          </p:cNvSpPr>
          <p:nvPr/>
        </p:nvSpPr>
        <p:spPr bwMode="auto">
          <a:xfrm>
            <a:off x="7194868" y="5025073"/>
            <a:ext cx="22860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8" name="Oval 162"/>
          <p:cNvSpPr>
            <a:spLocks noChangeArrowheads="1"/>
          </p:cNvSpPr>
          <p:nvPr/>
        </p:nvSpPr>
        <p:spPr bwMode="auto">
          <a:xfrm>
            <a:off x="7453630" y="5025073"/>
            <a:ext cx="228600" cy="179387"/>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39" name="Oval 163"/>
          <p:cNvSpPr>
            <a:spLocks noChangeArrowheads="1"/>
          </p:cNvSpPr>
          <p:nvPr/>
        </p:nvSpPr>
        <p:spPr bwMode="auto">
          <a:xfrm>
            <a:off x="7706043" y="5025073"/>
            <a:ext cx="231775" cy="179387"/>
          </a:xfrm>
          <a:prstGeom prst="ellipse">
            <a:avLst/>
          </a:prstGeom>
          <a:solidFill>
            <a:srgbClr val="CCFF33"/>
          </a:soli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0" name="Oval 164"/>
          <p:cNvSpPr>
            <a:spLocks noChangeArrowheads="1"/>
          </p:cNvSpPr>
          <p:nvPr/>
        </p:nvSpPr>
        <p:spPr bwMode="auto">
          <a:xfrm>
            <a:off x="7963218" y="5025073"/>
            <a:ext cx="220662" cy="17938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1" name="Oval 165"/>
          <p:cNvSpPr>
            <a:spLocks noChangeArrowheads="1"/>
          </p:cNvSpPr>
          <p:nvPr/>
        </p:nvSpPr>
        <p:spPr bwMode="auto">
          <a:xfrm>
            <a:off x="8212455" y="5025073"/>
            <a:ext cx="222250" cy="17938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2" name="Oval 166"/>
          <p:cNvSpPr>
            <a:spLocks noChangeArrowheads="1"/>
          </p:cNvSpPr>
          <p:nvPr/>
        </p:nvSpPr>
        <p:spPr bwMode="auto">
          <a:xfrm>
            <a:off x="6013768" y="5093335"/>
            <a:ext cx="21272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3" name="Oval 167"/>
          <p:cNvSpPr>
            <a:spLocks noChangeArrowheads="1"/>
          </p:cNvSpPr>
          <p:nvPr/>
        </p:nvSpPr>
        <p:spPr bwMode="auto">
          <a:xfrm>
            <a:off x="6269355" y="5093335"/>
            <a:ext cx="21590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4" name="Oval 168"/>
          <p:cNvSpPr>
            <a:spLocks noChangeArrowheads="1"/>
          </p:cNvSpPr>
          <p:nvPr/>
        </p:nvSpPr>
        <p:spPr bwMode="auto">
          <a:xfrm>
            <a:off x="6507480" y="5093335"/>
            <a:ext cx="233363"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5" name="Oval 169"/>
          <p:cNvSpPr>
            <a:spLocks noChangeArrowheads="1"/>
          </p:cNvSpPr>
          <p:nvPr/>
        </p:nvSpPr>
        <p:spPr bwMode="auto">
          <a:xfrm>
            <a:off x="6766243" y="5093335"/>
            <a:ext cx="233362"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6" name="Oval 170"/>
          <p:cNvSpPr>
            <a:spLocks noChangeArrowheads="1"/>
          </p:cNvSpPr>
          <p:nvPr/>
        </p:nvSpPr>
        <p:spPr bwMode="auto">
          <a:xfrm>
            <a:off x="7015480" y="5093335"/>
            <a:ext cx="234950"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7" name="Oval 171"/>
          <p:cNvSpPr>
            <a:spLocks noChangeArrowheads="1"/>
          </p:cNvSpPr>
          <p:nvPr/>
        </p:nvSpPr>
        <p:spPr bwMode="auto">
          <a:xfrm>
            <a:off x="7525068" y="5093335"/>
            <a:ext cx="233362" cy="187325"/>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8" name="Oval 172"/>
          <p:cNvSpPr>
            <a:spLocks noChangeArrowheads="1"/>
          </p:cNvSpPr>
          <p:nvPr/>
        </p:nvSpPr>
        <p:spPr bwMode="auto">
          <a:xfrm>
            <a:off x="7777480" y="5093335"/>
            <a:ext cx="2317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49" name="Oval 173"/>
          <p:cNvSpPr>
            <a:spLocks noChangeArrowheads="1"/>
          </p:cNvSpPr>
          <p:nvPr/>
        </p:nvSpPr>
        <p:spPr bwMode="auto">
          <a:xfrm>
            <a:off x="8036243" y="5093335"/>
            <a:ext cx="22542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0" name="Oval 174"/>
          <p:cNvSpPr>
            <a:spLocks noChangeArrowheads="1"/>
          </p:cNvSpPr>
          <p:nvPr/>
        </p:nvSpPr>
        <p:spPr bwMode="auto">
          <a:xfrm>
            <a:off x="8291830" y="5093335"/>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1" name="Oval 175"/>
          <p:cNvSpPr>
            <a:spLocks noChangeArrowheads="1"/>
          </p:cNvSpPr>
          <p:nvPr/>
        </p:nvSpPr>
        <p:spPr bwMode="auto">
          <a:xfrm>
            <a:off x="6340793" y="5161598"/>
            <a:ext cx="230187"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2" name="Oval 176"/>
          <p:cNvSpPr>
            <a:spLocks noChangeArrowheads="1"/>
          </p:cNvSpPr>
          <p:nvPr/>
        </p:nvSpPr>
        <p:spPr bwMode="auto">
          <a:xfrm>
            <a:off x="6586855" y="5161598"/>
            <a:ext cx="225425"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3" name="Oval 177"/>
          <p:cNvSpPr>
            <a:spLocks noChangeArrowheads="1"/>
          </p:cNvSpPr>
          <p:nvPr/>
        </p:nvSpPr>
        <p:spPr bwMode="auto">
          <a:xfrm>
            <a:off x="7099618" y="5161598"/>
            <a:ext cx="223837" cy="176212"/>
          </a:xfrm>
          <a:prstGeom prst="ellipse">
            <a:avLst/>
          </a:prstGeom>
          <a:gradFill rotWithShape="0">
            <a:gsLst>
              <a:gs pos="0">
                <a:srgbClr val="CCFFCC"/>
              </a:gs>
              <a:gs pos="100000">
                <a:srgbClr val="99CC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4" name="Oval 178"/>
          <p:cNvSpPr>
            <a:spLocks noChangeArrowheads="1"/>
          </p:cNvSpPr>
          <p:nvPr/>
        </p:nvSpPr>
        <p:spPr bwMode="auto">
          <a:xfrm>
            <a:off x="7352030" y="51615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5" name="Oval 179"/>
          <p:cNvSpPr>
            <a:spLocks noChangeArrowheads="1"/>
          </p:cNvSpPr>
          <p:nvPr/>
        </p:nvSpPr>
        <p:spPr bwMode="auto">
          <a:xfrm>
            <a:off x="7598093" y="5161598"/>
            <a:ext cx="225425" cy="176212"/>
          </a:xfrm>
          <a:prstGeom prst="ellipse">
            <a:avLst/>
          </a:prstGeom>
          <a:gradFill rotWithShape="0">
            <a:gsLst>
              <a:gs pos="0">
                <a:srgbClr val="FFCC66"/>
              </a:gs>
              <a:gs pos="100000">
                <a:srgbClr val="CC66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6" name="Oval 180"/>
          <p:cNvSpPr>
            <a:spLocks noChangeArrowheads="1"/>
          </p:cNvSpPr>
          <p:nvPr/>
        </p:nvSpPr>
        <p:spPr bwMode="auto">
          <a:xfrm>
            <a:off x="7852093" y="5161598"/>
            <a:ext cx="230187"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7" name="Oval 181"/>
          <p:cNvSpPr>
            <a:spLocks noChangeArrowheads="1"/>
          </p:cNvSpPr>
          <p:nvPr/>
        </p:nvSpPr>
        <p:spPr bwMode="auto">
          <a:xfrm>
            <a:off x="8110855" y="5161598"/>
            <a:ext cx="22225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8" name="Oval 182"/>
          <p:cNvSpPr>
            <a:spLocks noChangeArrowheads="1"/>
          </p:cNvSpPr>
          <p:nvPr/>
        </p:nvSpPr>
        <p:spPr bwMode="auto">
          <a:xfrm>
            <a:off x="8363268" y="5161598"/>
            <a:ext cx="228600" cy="17621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59" name="Oval 183"/>
          <p:cNvSpPr>
            <a:spLocks noChangeArrowheads="1"/>
          </p:cNvSpPr>
          <p:nvPr/>
        </p:nvSpPr>
        <p:spPr bwMode="auto">
          <a:xfrm>
            <a:off x="6413818" y="5240973"/>
            <a:ext cx="23177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0" name="Oval 184"/>
          <p:cNvSpPr>
            <a:spLocks noChangeArrowheads="1"/>
          </p:cNvSpPr>
          <p:nvPr/>
        </p:nvSpPr>
        <p:spPr bwMode="auto">
          <a:xfrm>
            <a:off x="6664643" y="5240973"/>
            <a:ext cx="233362"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1" name="Oval 185"/>
          <p:cNvSpPr>
            <a:spLocks noChangeArrowheads="1"/>
          </p:cNvSpPr>
          <p:nvPr/>
        </p:nvSpPr>
        <p:spPr bwMode="auto">
          <a:xfrm>
            <a:off x="6923405" y="5240973"/>
            <a:ext cx="219075" cy="173037"/>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2" name="Oval 186"/>
          <p:cNvSpPr>
            <a:spLocks noChangeArrowheads="1"/>
          </p:cNvSpPr>
          <p:nvPr/>
        </p:nvSpPr>
        <p:spPr bwMode="auto">
          <a:xfrm>
            <a:off x="7172643" y="5240973"/>
            <a:ext cx="22542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3" name="Oval 187"/>
          <p:cNvSpPr>
            <a:spLocks noChangeArrowheads="1"/>
          </p:cNvSpPr>
          <p:nvPr/>
        </p:nvSpPr>
        <p:spPr bwMode="auto">
          <a:xfrm>
            <a:off x="7423468" y="5240973"/>
            <a:ext cx="233362" cy="173037"/>
          </a:xfrm>
          <a:prstGeom prst="ellipse">
            <a:avLst/>
          </a:prstGeom>
          <a:gradFill rotWithShape="0">
            <a:gsLst>
              <a:gs pos="0">
                <a:srgbClr val="FFCC66"/>
              </a:gs>
              <a:gs pos="100000">
                <a:srgbClr val="CC66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4" name="Oval 188"/>
          <p:cNvSpPr>
            <a:spLocks noChangeArrowheads="1"/>
          </p:cNvSpPr>
          <p:nvPr/>
        </p:nvSpPr>
        <p:spPr bwMode="auto">
          <a:xfrm>
            <a:off x="7682230" y="5240973"/>
            <a:ext cx="225425"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5" name="Oval 189"/>
          <p:cNvSpPr>
            <a:spLocks noChangeArrowheads="1"/>
          </p:cNvSpPr>
          <p:nvPr/>
        </p:nvSpPr>
        <p:spPr bwMode="auto">
          <a:xfrm>
            <a:off x="7937818" y="5240973"/>
            <a:ext cx="215900"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6" name="Oval 190"/>
          <p:cNvSpPr>
            <a:spLocks noChangeArrowheads="1"/>
          </p:cNvSpPr>
          <p:nvPr/>
        </p:nvSpPr>
        <p:spPr bwMode="auto">
          <a:xfrm>
            <a:off x="8175943" y="5240973"/>
            <a:ext cx="233362"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7" name="Oval 191"/>
          <p:cNvSpPr>
            <a:spLocks noChangeArrowheads="1"/>
          </p:cNvSpPr>
          <p:nvPr/>
        </p:nvSpPr>
        <p:spPr bwMode="auto">
          <a:xfrm>
            <a:off x="8434705" y="5240973"/>
            <a:ext cx="233363" cy="173037"/>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8" name="Oval 192"/>
          <p:cNvSpPr>
            <a:spLocks noChangeArrowheads="1"/>
          </p:cNvSpPr>
          <p:nvPr/>
        </p:nvSpPr>
        <p:spPr bwMode="auto">
          <a:xfrm>
            <a:off x="6226493" y="5298123"/>
            <a:ext cx="233362" cy="184150"/>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69" name="Oval 193"/>
          <p:cNvSpPr>
            <a:spLocks noChangeArrowheads="1"/>
          </p:cNvSpPr>
          <p:nvPr/>
        </p:nvSpPr>
        <p:spPr bwMode="auto">
          <a:xfrm>
            <a:off x="6485255" y="5298123"/>
            <a:ext cx="239713"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0" name="Oval 194"/>
          <p:cNvSpPr>
            <a:spLocks noChangeArrowheads="1"/>
          </p:cNvSpPr>
          <p:nvPr/>
        </p:nvSpPr>
        <p:spPr bwMode="auto">
          <a:xfrm>
            <a:off x="6999605" y="5298123"/>
            <a:ext cx="22225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1" name="Oval 195"/>
          <p:cNvSpPr>
            <a:spLocks noChangeArrowheads="1"/>
          </p:cNvSpPr>
          <p:nvPr/>
        </p:nvSpPr>
        <p:spPr bwMode="auto">
          <a:xfrm>
            <a:off x="7250430" y="5298123"/>
            <a:ext cx="2190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2" name="Oval 196"/>
          <p:cNvSpPr>
            <a:spLocks noChangeArrowheads="1"/>
          </p:cNvSpPr>
          <p:nvPr/>
        </p:nvSpPr>
        <p:spPr bwMode="auto">
          <a:xfrm>
            <a:off x="7499668" y="5298123"/>
            <a:ext cx="22860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3" name="Oval 197"/>
          <p:cNvSpPr>
            <a:spLocks noChangeArrowheads="1"/>
          </p:cNvSpPr>
          <p:nvPr/>
        </p:nvSpPr>
        <p:spPr bwMode="auto">
          <a:xfrm>
            <a:off x="7752080" y="5298123"/>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4" name="Oval 198"/>
          <p:cNvSpPr>
            <a:spLocks noChangeArrowheads="1"/>
          </p:cNvSpPr>
          <p:nvPr/>
        </p:nvSpPr>
        <p:spPr bwMode="auto">
          <a:xfrm>
            <a:off x="7764780" y="5312410"/>
            <a:ext cx="227013"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5" name="Oval 199"/>
          <p:cNvSpPr>
            <a:spLocks noChangeArrowheads="1"/>
          </p:cNvSpPr>
          <p:nvPr/>
        </p:nvSpPr>
        <p:spPr bwMode="auto">
          <a:xfrm>
            <a:off x="8261668" y="5298123"/>
            <a:ext cx="2190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6" name="Oval 200"/>
          <p:cNvSpPr>
            <a:spLocks noChangeArrowheads="1"/>
          </p:cNvSpPr>
          <p:nvPr/>
        </p:nvSpPr>
        <p:spPr bwMode="auto">
          <a:xfrm>
            <a:off x="8510905" y="5298123"/>
            <a:ext cx="228600"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7" name="Oval 201"/>
          <p:cNvSpPr>
            <a:spLocks noChangeArrowheads="1"/>
          </p:cNvSpPr>
          <p:nvPr/>
        </p:nvSpPr>
        <p:spPr bwMode="auto">
          <a:xfrm>
            <a:off x="6570980" y="53663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8" name="Oval 202"/>
          <p:cNvSpPr>
            <a:spLocks noChangeArrowheads="1"/>
          </p:cNvSpPr>
          <p:nvPr/>
        </p:nvSpPr>
        <p:spPr bwMode="auto">
          <a:xfrm>
            <a:off x="6812280" y="5366385"/>
            <a:ext cx="228600"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79" name="Oval 203"/>
          <p:cNvSpPr>
            <a:spLocks noChangeArrowheads="1"/>
          </p:cNvSpPr>
          <p:nvPr/>
        </p:nvSpPr>
        <p:spPr bwMode="auto">
          <a:xfrm>
            <a:off x="7071043" y="5366385"/>
            <a:ext cx="225425"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0" name="Oval 204"/>
          <p:cNvSpPr>
            <a:spLocks noChangeArrowheads="1"/>
          </p:cNvSpPr>
          <p:nvPr/>
        </p:nvSpPr>
        <p:spPr bwMode="auto">
          <a:xfrm>
            <a:off x="7323455"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1" name="Oval 205"/>
          <p:cNvSpPr>
            <a:spLocks noChangeArrowheads="1"/>
          </p:cNvSpPr>
          <p:nvPr/>
        </p:nvSpPr>
        <p:spPr bwMode="auto">
          <a:xfrm>
            <a:off x="7571105" y="5366385"/>
            <a:ext cx="236538"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2" name="Oval 206"/>
          <p:cNvSpPr>
            <a:spLocks noChangeArrowheads="1"/>
          </p:cNvSpPr>
          <p:nvPr/>
        </p:nvSpPr>
        <p:spPr bwMode="auto">
          <a:xfrm>
            <a:off x="7823518"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3" name="Oval 207"/>
          <p:cNvSpPr>
            <a:spLocks noChangeArrowheads="1"/>
          </p:cNvSpPr>
          <p:nvPr/>
        </p:nvSpPr>
        <p:spPr bwMode="auto">
          <a:xfrm>
            <a:off x="8082280" y="5366385"/>
            <a:ext cx="23177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4" name="Oval 208"/>
          <p:cNvSpPr>
            <a:spLocks noChangeArrowheads="1"/>
          </p:cNvSpPr>
          <p:nvPr/>
        </p:nvSpPr>
        <p:spPr bwMode="auto">
          <a:xfrm>
            <a:off x="8333105" y="5366385"/>
            <a:ext cx="233363"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285" name="Oval 209"/>
          <p:cNvSpPr>
            <a:spLocks noChangeArrowheads="1"/>
          </p:cNvSpPr>
          <p:nvPr/>
        </p:nvSpPr>
        <p:spPr bwMode="auto">
          <a:xfrm>
            <a:off x="8591868" y="5366385"/>
            <a:ext cx="225425" cy="1762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86" name="Group 210"/>
          <p:cNvGrpSpPr>
            <a:grpSpLocks/>
          </p:cNvGrpSpPr>
          <p:nvPr/>
        </p:nvGrpSpPr>
        <p:grpSpPr bwMode="auto">
          <a:xfrm>
            <a:off x="6913880" y="5442585"/>
            <a:ext cx="225425" cy="514350"/>
            <a:chOff x="2208" y="2352"/>
            <a:chExt cx="290" cy="716"/>
          </a:xfrm>
        </p:grpSpPr>
        <p:sp>
          <p:nvSpPr>
            <p:cNvPr id="287" name="Oval 211"/>
            <p:cNvSpPr>
              <a:spLocks noChangeArrowheads="1"/>
            </p:cNvSpPr>
            <p:nvPr/>
          </p:nvSpPr>
          <p:spPr bwMode="auto">
            <a:xfrm>
              <a:off x="2208"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88" name="Group 212"/>
            <p:cNvGrpSpPr>
              <a:grpSpLocks/>
            </p:cNvGrpSpPr>
            <p:nvPr/>
          </p:nvGrpSpPr>
          <p:grpSpPr bwMode="auto">
            <a:xfrm>
              <a:off x="2276" y="2567"/>
              <a:ext cx="155" cy="501"/>
              <a:chOff x="1920" y="1824"/>
              <a:chExt cx="384" cy="816"/>
            </a:xfrm>
          </p:grpSpPr>
          <p:sp>
            <p:nvSpPr>
              <p:cNvPr id="289" name="Line 21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90" name="Line 21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291" name="Group 215"/>
          <p:cNvGrpSpPr>
            <a:grpSpLocks/>
          </p:cNvGrpSpPr>
          <p:nvPr/>
        </p:nvGrpSpPr>
        <p:grpSpPr bwMode="auto">
          <a:xfrm>
            <a:off x="8434705" y="5442585"/>
            <a:ext cx="225425" cy="514350"/>
            <a:chOff x="4139" y="2352"/>
            <a:chExt cx="290" cy="716"/>
          </a:xfrm>
        </p:grpSpPr>
        <p:sp>
          <p:nvSpPr>
            <p:cNvPr id="292" name="Oval 216"/>
            <p:cNvSpPr>
              <a:spLocks noChangeArrowheads="1"/>
            </p:cNvSpPr>
            <p:nvPr/>
          </p:nvSpPr>
          <p:spPr bwMode="auto">
            <a:xfrm>
              <a:off x="4139"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93" name="Group 217"/>
            <p:cNvGrpSpPr>
              <a:grpSpLocks/>
            </p:cNvGrpSpPr>
            <p:nvPr/>
          </p:nvGrpSpPr>
          <p:grpSpPr bwMode="auto">
            <a:xfrm>
              <a:off x="4207" y="2567"/>
              <a:ext cx="155" cy="501"/>
              <a:chOff x="1920" y="1824"/>
              <a:chExt cx="384" cy="816"/>
            </a:xfrm>
          </p:grpSpPr>
          <p:sp>
            <p:nvSpPr>
              <p:cNvPr id="294" name="Line 21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95" name="Line 21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296" name="Group 220"/>
          <p:cNvGrpSpPr>
            <a:grpSpLocks/>
          </p:cNvGrpSpPr>
          <p:nvPr/>
        </p:nvGrpSpPr>
        <p:grpSpPr bwMode="auto">
          <a:xfrm>
            <a:off x="8690293" y="5442585"/>
            <a:ext cx="228600" cy="514350"/>
            <a:chOff x="4461" y="2352"/>
            <a:chExt cx="290" cy="716"/>
          </a:xfrm>
        </p:grpSpPr>
        <p:sp>
          <p:nvSpPr>
            <p:cNvPr id="297" name="Oval 221"/>
            <p:cNvSpPr>
              <a:spLocks noChangeArrowheads="1"/>
            </p:cNvSpPr>
            <p:nvPr/>
          </p:nvSpPr>
          <p:spPr bwMode="auto">
            <a:xfrm>
              <a:off x="4461"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298" name="Group 222"/>
            <p:cNvGrpSpPr>
              <a:grpSpLocks/>
            </p:cNvGrpSpPr>
            <p:nvPr/>
          </p:nvGrpSpPr>
          <p:grpSpPr bwMode="auto">
            <a:xfrm>
              <a:off x="4529" y="2567"/>
              <a:ext cx="155" cy="501"/>
              <a:chOff x="1920" y="1824"/>
              <a:chExt cx="384" cy="816"/>
            </a:xfrm>
          </p:grpSpPr>
          <p:sp>
            <p:nvSpPr>
              <p:cNvPr id="299" name="Line 22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00" name="Line 22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301" name="AutoShape 225"/>
          <p:cNvSpPr>
            <a:spLocks noChangeArrowheads="1"/>
          </p:cNvSpPr>
          <p:nvPr/>
        </p:nvSpPr>
        <p:spPr bwMode="auto">
          <a:xfrm>
            <a:off x="5643880" y="4294823"/>
            <a:ext cx="387350" cy="625475"/>
          </a:xfrm>
          <a:prstGeom prst="upArrow">
            <a:avLst>
              <a:gd name="adj1" fmla="val 50000"/>
              <a:gd name="adj2" fmla="val 4036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02" name="Group 226"/>
          <p:cNvGrpSpPr>
            <a:grpSpLocks/>
          </p:cNvGrpSpPr>
          <p:nvPr/>
        </p:nvGrpSpPr>
        <p:grpSpPr bwMode="auto">
          <a:xfrm flipV="1">
            <a:off x="6413818" y="5985510"/>
            <a:ext cx="2505075" cy="500063"/>
            <a:chOff x="75" y="840"/>
            <a:chExt cx="5568" cy="1296"/>
          </a:xfrm>
        </p:grpSpPr>
        <p:grpSp>
          <p:nvGrpSpPr>
            <p:cNvPr id="303" name="Group 227"/>
            <p:cNvGrpSpPr>
              <a:grpSpLocks/>
            </p:cNvGrpSpPr>
            <p:nvPr/>
          </p:nvGrpSpPr>
          <p:grpSpPr bwMode="auto">
            <a:xfrm>
              <a:off x="75" y="840"/>
              <a:ext cx="507" cy="1296"/>
              <a:chOff x="1464" y="1248"/>
              <a:chExt cx="720" cy="1920"/>
            </a:xfrm>
          </p:grpSpPr>
          <p:sp>
            <p:nvSpPr>
              <p:cNvPr id="349" name="Oval 22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50" name="Group 229"/>
              <p:cNvGrpSpPr>
                <a:grpSpLocks/>
              </p:cNvGrpSpPr>
              <p:nvPr/>
            </p:nvGrpSpPr>
            <p:grpSpPr bwMode="auto">
              <a:xfrm>
                <a:off x="1632" y="1824"/>
                <a:ext cx="384" cy="1344"/>
                <a:chOff x="1920" y="1824"/>
                <a:chExt cx="384" cy="816"/>
              </a:xfrm>
            </p:grpSpPr>
            <p:sp>
              <p:nvSpPr>
                <p:cNvPr id="351" name="Line 23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52" name="Line 23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4" name="Group 232"/>
            <p:cNvGrpSpPr>
              <a:grpSpLocks/>
            </p:cNvGrpSpPr>
            <p:nvPr/>
          </p:nvGrpSpPr>
          <p:grpSpPr bwMode="auto">
            <a:xfrm>
              <a:off x="637" y="840"/>
              <a:ext cx="507" cy="1296"/>
              <a:chOff x="1464" y="1248"/>
              <a:chExt cx="720" cy="1920"/>
            </a:xfrm>
          </p:grpSpPr>
          <p:sp>
            <p:nvSpPr>
              <p:cNvPr id="345" name="Oval 23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46" name="Group 234"/>
              <p:cNvGrpSpPr>
                <a:grpSpLocks/>
              </p:cNvGrpSpPr>
              <p:nvPr/>
            </p:nvGrpSpPr>
            <p:grpSpPr bwMode="auto">
              <a:xfrm>
                <a:off x="1632" y="1824"/>
                <a:ext cx="384" cy="1344"/>
                <a:chOff x="1920" y="1824"/>
                <a:chExt cx="384" cy="816"/>
              </a:xfrm>
            </p:grpSpPr>
            <p:sp>
              <p:nvSpPr>
                <p:cNvPr id="347" name="Line 23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48" name="Line 23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5" name="Group 237"/>
            <p:cNvGrpSpPr>
              <a:grpSpLocks/>
            </p:cNvGrpSpPr>
            <p:nvPr/>
          </p:nvGrpSpPr>
          <p:grpSpPr bwMode="auto">
            <a:xfrm>
              <a:off x="1199" y="840"/>
              <a:ext cx="507" cy="1296"/>
              <a:chOff x="1464" y="1248"/>
              <a:chExt cx="720" cy="1920"/>
            </a:xfrm>
          </p:grpSpPr>
          <p:sp>
            <p:nvSpPr>
              <p:cNvPr id="341" name="Oval 23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42" name="Group 239"/>
              <p:cNvGrpSpPr>
                <a:grpSpLocks/>
              </p:cNvGrpSpPr>
              <p:nvPr/>
            </p:nvGrpSpPr>
            <p:grpSpPr bwMode="auto">
              <a:xfrm>
                <a:off x="1632" y="1824"/>
                <a:ext cx="384" cy="1344"/>
                <a:chOff x="1920" y="1824"/>
                <a:chExt cx="384" cy="816"/>
              </a:xfrm>
            </p:grpSpPr>
            <p:sp>
              <p:nvSpPr>
                <p:cNvPr id="343" name="Line 24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44" name="Line 24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6" name="Group 242"/>
            <p:cNvGrpSpPr>
              <a:grpSpLocks/>
            </p:cNvGrpSpPr>
            <p:nvPr/>
          </p:nvGrpSpPr>
          <p:grpSpPr bwMode="auto">
            <a:xfrm>
              <a:off x="1762" y="840"/>
              <a:ext cx="507" cy="1296"/>
              <a:chOff x="1464" y="1248"/>
              <a:chExt cx="720" cy="1920"/>
            </a:xfrm>
          </p:grpSpPr>
          <p:sp>
            <p:nvSpPr>
              <p:cNvPr id="337" name="Oval 24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38" name="Group 244"/>
              <p:cNvGrpSpPr>
                <a:grpSpLocks/>
              </p:cNvGrpSpPr>
              <p:nvPr/>
            </p:nvGrpSpPr>
            <p:grpSpPr bwMode="auto">
              <a:xfrm>
                <a:off x="1632" y="1824"/>
                <a:ext cx="384" cy="1344"/>
                <a:chOff x="1920" y="1824"/>
                <a:chExt cx="384" cy="816"/>
              </a:xfrm>
            </p:grpSpPr>
            <p:sp>
              <p:nvSpPr>
                <p:cNvPr id="339" name="Line 24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40" name="Line 24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7" name="Group 247"/>
            <p:cNvGrpSpPr>
              <a:grpSpLocks/>
            </p:cNvGrpSpPr>
            <p:nvPr/>
          </p:nvGrpSpPr>
          <p:grpSpPr bwMode="auto">
            <a:xfrm>
              <a:off x="2324" y="840"/>
              <a:ext cx="507" cy="1296"/>
              <a:chOff x="1464" y="1248"/>
              <a:chExt cx="720" cy="1920"/>
            </a:xfrm>
          </p:grpSpPr>
          <p:sp>
            <p:nvSpPr>
              <p:cNvPr id="333" name="Oval 24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34" name="Group 249"/>
              <p:cNvGrpSpPr>
                <a:grpSpLocks/>
              </p:cNvGrpSpPr>
              <p:nvPr/>
            </p:nvGrpSpPr>
            <p:grpSpPr bwMode="auto">
              <a:xfrm>
                <a:off x="1632" y="1824"/>
                <a:ext cx="384" cy="1344"/>
                <a:chOff x="1920" y="1824"/>
                <a:chExt cx="384" cy="816"/>
              </a:xfrm>
            </p:grpSpPr>
            <p:sp>
              <p:nvSpPr>
                <p:cNvPr id="335" name="Line 25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36" name="Line 25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8" name="Group 252"/>
            <p:cNvGrpSpPr>
              <a:grpSpLocks/>
            </p:cNvGrpSpPr>
            <p:nvPr/>
          </p:nvGrpSpPr>
          <p:grpSpPr bwMode="auto">
            <a:xfrm>
              <a:off x="2886" y="840"/>
              <a:ext cx="507" cy="1296"/>
              <a:chOff x="1464" y="1248"/>
              <a:chExt cx="720" cy="1920"/>
            </a:xfrm>
          </p:grpSpPr>
          <p:sp>
            <p:nvSpPr>
              <p:cNvPr id="329" name="Oval 25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30" name="Group 254"/>
              <p:cNvGrpSpPr>
                <a:grpSpLocks/>
              </p:cNvGrpSpPr>
              <p:nvPr/>
            </p:nvGrpSpPr>
            <p:grpSpPr bwMode="auto">
              <a:xfrm>
                <a:off x="1632" y="1824"/>
                <a:ext cx="384" cy="1344"/>
                <a:chOff x="1920" y="1824"/>
                <a:chExt cx="384" cy="816"/>
              </a:xfrm>
            </p:grpSpPr>
            <p:sp>
              <p:nvSpPr>
                <p:cNvPr id="331" name="Line 25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32" name="Line 25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09" name="Group 257"/>
            <p:cNvGrpSpPr>
              <a:grpSpLocks/>
            </p:cNvGrpSpPr>
            <p:nvPr/>
          </p:nvGrpSpPr>
          <p:grpSpPr bwMode="auto">
            <a:xfrm>
              <a:off x="3449" y="840"/>
              <a:ext cx="507" cy="1296"/>
              <a:chOff x="1464" y="1248"/>
              <a:chExt cx="720" cy="1920"/>
            </a:xfrm>
          </p:grpSpPr>
          <p:sp>
            <p:nvSpPr>
              <p:cNvPr id="325" name="Oval 25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26" name="Group 259"/>
              <p:cNvGrpSpPr>
                <a:grpSpLocks/>
              </p:cNvGrpSpPr>
              <p:nvPr/>
            </p:nvGrpSpPr>
            <p:grpSpPr bwMode="auto">
              <a:xfrm>
                <a:off x="1632" y="1824"/>
                <a:ext cx="384" cy="1344"/>
                <a:chOff x="1920" y="1824"/>
                <a:chExt cx="384" cy="816"/>
              </a:xfrm>
            </p:grpSpPr>
            <p:sp>
              <p:nvSpPr>
                <p:cNvPr id="327" name="Line 26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28" name="Line 26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10" name="Group 262"/>
            <p:cNvGrpSpPr>
              <a:grpSpLocks/>
            </p:cNvGrpSpPr>
            <p:nvPr/>
          </p:nvGrpSpPr>
          <p:grpSpPr bwMode="auto">
            <a:xfrm>
              <a:off x="4011" y="840"/>
              <a:ext cx="507" cy="1296"/>
              <a:chOff x="1464" y="1248"/>
              <a:chExt cx="720" cy="1920"/>
            </a:xfrm>
          </p:grpSpPr>
          <p:sp>
            <p:nvSpPr>
              <p:cNvPr id="321" name="Oval 26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22" name="Group 264"/>
              <p:cNvGrpSpPr>
                <a:grpSpLocks/>
              </p:cNvGrpSpPr>
              <p:nvPr/>
            </p:nvGrpSpPr>
            <p:grpSpPr bwMode="auto">
              <a:xfrm>
                <a:off x="1632" y="1824"/>
                <a:ext cx="384" cy="1344"/>
                <a:chOff x="1920" y="1824"/>
                <a:chExt cx="384" cy="816"/>
              </a:xfrm>
            </p:grpSpPr>
            <p:sp>
              <p:nvSpPr>
                <p:cNvPr id="323" name="Line 26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24" name="Line 26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11" name="Group 267"/>
            <p:cNvGrpSpPr>
              <a:grpSpLocks/>
            </p:cNvGrpSpPr>
            <p:nvPr/>
          </p:nvGrpSpPr>
          <p:grpSpPr bwMode="auto">
            <a:xfrm>
              <a:off x="4573" y="840"/>
              <a:ext cx="507" cy="1296"/>
              <a:chOff x="1464" y="1248"/>
              <a:chExt cx="720" cy="1920"/>
            </a:xfrm>
          </p:grpSpPr>
          <p:sp>
            <p:nvSpPr>
              <p:cNvPr id="317" name="Oval 26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18" name="Group 269"/>
              <p:cNvGrpSpPr>
                <a:grpSpLocks/>
              </p:cNvGrpSpPr>
              <p:nvPr/>
            </p:nvGrpSpPr>
            <p:grpSpPr bwMode="auto">
              <a:xfrm>
                <a:off x="1632" y="1824"/>
                <a:ext cx="384" cy="1344"/>
                <a:chOff x="1920" y="1824"/>
                <a:chExt cx="384" cy="816"/>
              </a:xfrm>
            </p:grpSpPr>
            <p:sp>
              <p:nvSpPr>
                <p:cNvPr id="319" name="Line 27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20" name="Line 27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12" name="Group 272"/>
            <p:cNvGrpSpPr>
              <a:grpSpLocks/>
            </p:cNvGrpSpPr>
            <p:nvPr/>
          </p:nvGrpSpPr>
          <p:grpSpPr bwMode="auto">
            <a:xfrm>
              <a:off x="5136" y="840"/>
              <a:ext cx="507" cy="1296"/>
              <a:chOff x="1464" y="1248"/>
              <a:chExt cx="720" cy="1920"/>
            </a:xfrm>
          </p:grpSpPr>
          <p:sp>
            <p:nvSpPr>
              <p:cNvPr id="313" name="Oval 27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14" name="Group 274"/>
              <p:cNvGrpSpPr>
                <a:grpSpLocks/>
              </p:cNvGrpSpPr>
              <p:nvPr/>
            </p:nvGrpSpPr>
            <p:grpSpPr bwMode="auto">
              <a:xfrm>
                <a:off x="1632" y="1824"/>
                <a:ext cx="384" cy="1344"/>
                <a:chOff x="1920" y="1824"/>
                <a:chExt cx="384" cy="816"/>
              </a:xfrm>
            </p:grpSpPr>
            <p:sp>
              <p:nvSpPr>
                <p:cNvPr id="315" name="Line 27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16" name="Line 27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sp>
        <p:nvSpPr>
          <p:cNvPr id="353" name="AutoShape 277"/>
          <p:cNvSpPr>
            <a:spLocks noChangeArrowheads="1"/>
          </p:cNvSpPr>
          <p:nvPr/>
        </p:nvSpPr>
        <p:spPr bwMode="auto">
          <a:xfrm>
            <a:off x="6728143" y="3866198"/>
            <a:ext cx="395287" cy="962025"/>
          </a:xfrm>
          <a:prstGeom prst="upArrow">
            <a:avLst>
              <a:gd name="adj1" fmla="val 50000"/>
              <a:gd name="adj2" fmla="val 60843"/>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4" name="AutoShape 278"/>
          <p:cNvSpPr>
            <a:spLocks noChangeArrowheads="1"/>
          </p:cNvSpPr>
          <p:nvPr/>
        </p:nvSpPr>
        <p:spPr bwMode="auto">
          <a:xfrm>
            <a:off x="6936105" y="4215448"/>
            <a:ext cx="588963" cy="917575"/>
          </a:xfrm>
          <a:prstGeom prst="upArrow">
            <a:avLst>
              <a:gd name="adj1" fmla="val 50000"/>
              <a:gd name="adj2" fmla="val 3894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5" name="Oval 279"/>
          <p:cNvSpPr>
            <a:spLocks noChangeArrowheads="1"/>
          </p:cNvSpPr>
          <p:nvPr/>
        </p:nvSpPr>
        <p:spPr bwMode="auto">
          <a:xfrm>
            <a:off x="7123430" y="4959985"/>
            <a:ext cx="228600"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6" name="Oval 280"/>
          <p:cNvSpPr>
            <a:spLocks noChangeArrowheads="1"/>
          </p:cNvSpPr>
          <p:nvPr/>
        </p:nvSpPr>
        <p:spPr bwMode="auto">
          <a:xfrm>
            <a:off x="7305993" y="4888548"/>
            <a:ext cx="219075" cy="184150"/>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7" name="Oval 281"/>
          <p:cNvSpPr>
            <a:spLocks noChangeArrowheads="1"/>
          </p:cNvSpPr>
          <p:nvPr/>
        </p:nvSpPr>
        <p:spPr bwMode="auto">
          <a:xfrm>
            <a:off x="6867843" y="4959985"/>
            <a:ext cx="231775" cy="173038"/>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8" name="Oval 282"/>
          <p:cNvSpPr>
            <a:spLocks noChangeArrowheads="1"/>
          </p:cNvSpPr>
          <p:nvPr/>
        </p:nvSpPr>
        <p:spPr bwMode="auto">
          <a:xfrm>
            <a:off x="6944043" y="5025073"/>
            <a:ext cx="22860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59" name="Oval 283"/>
          <p:cNvSpPr>
            <a:spLocks noChangeArrowheads="1"/>
          </p:cNvSpPr>
          <p:nvPr/>
        </p:nvSpPr>
        <p:spPr bwMode="auto">
          <a:xfrm>
            <a:off x="6802755" y="4675823"/>
            <a:ext cx="234950" cy="184150"/>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0" name="Oval 284"/>
          <p:cNvSpPr>
            <a:spLocks noChangeArrowheads="1"/>
          </p:cNvSpPr>
          <p:nvPr/>
        </p:nvSpPr>
        <p:spPr bwMode="auto">
          <a:xfrm>
            <a:off x="6109018" y="4959985"/>
            <a:ext cx="231775" cy="173038"/>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1" name="Oval 285"/>
          <p:cNvSpPr>
            <a:spLocks noChangeArrowheads="1"/>
          </p:cNvSpPr>
          <p:nvPr/>
        </p:nvSpPr>
        <p:spPr bwMode="auto">
          <a:xfrm>
            <a:off x="6617018" y="4959985"/>
            <a:ext cx="225425" cy="173038"/>
          </a:xfrm>
          <a:prstGeom prst="ellipse">
            <a:avLst/>
          </a:prstGeom>
          <a:gradFill rotWithShape="0">
            <a:gsLst>
              <a:gs pos="0">
                <a:srgbClr val="5E9EFF"/>
              </a:gs>
              <a:gs pos="39999">
                <a:srgbClr val="85C2FF"/>
              </a:gs>
              <a:gs pos="70000">
                <a:srgbClr val="C4D6EB"/>
              </a:gs>
              <a:gs pos="100000">
                <a:srgbClr val="FFEBFA"/>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2" name="Oval 286"/>
          <p:cNvSpPr>
            <a:spLocks noChangeArrowheads="1"/>
          </p:cNvSpPr>
          <p:nvPr/>
        </p:nvSpPr>
        <p:spPr bwMode="auto">
          <a:xfrm>
            <a:off x="5870893" y="4744085"/>
            <a:ext cx="228600" cy="176213"/>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3" name="Oval 287"/>
          <p:cNvSpPr>
            <a:spLocks noChangeArrowheads="1"/>
          </p:cNvSpPr>
          <p:nvPr/>
        </p:nvSpPr>
        <p:spPr bwMode="auto">
          <a:xfrm>
            <a:off x="5615305" y="4744085"/>
            <a:ext cx="225425"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4" name="Oval 288"/>
          <p:cNvSpPr>
            <a:spLocks noChangeArrowheads="1"/>
          </p:cNvSpPr>
          <p:nvPr/>
        </p:nvSpPr>
        <p:spPr bwMode="auto">
          <a:xfrm>
            <a:off x="5713730" y="4848860"/>
            <a:ext cx="228600"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5" name="Oval 289"/>
          <p:cNvSpPr>
            <a:spLocks noChangeArrowheads="1"/>
          </p:cNvSpPr>
          <p:nvPr/>
        </p:nvSpPr>
        <p:spPr bwMode="auto">
          <a:xfrm>
            <a:off x="6367780" y="4959985"/>
            <a:ext cx="219075" cy="173038"/>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6" name="Oval 290"/>
          <p:cNvSpPr>
            <a:spLocks noChangeArrowheads="1"/>
          </p:cNvSpPr>
          <p:nvPr/>
        </p:nvSpPr>
        <p:spPr bwMode="auto">
          <a:xfrm>
            <a:off x="6442393" y="5025073"/>
            <a:ext cx="222250" cy="179387"/>
          </a:xfrm>
          <a:prstGeom prst="ellipse">
            <a:avLst/>
          </a:prstGeom>
          <a:gradFill rotWithShape="0">
            <a:gsLst>
              <a:gs pos="0">
                <a:srgbClr val="CCFFCC"/>
              </a:gs>
              <a:gs pos="100000">
                <a:srgbClr val="CCFF33"/>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7" name="Oval 291"/>
          <p:cNvSpPr>
            <a:spLocks noChangeArrowheads="1"/>
          </p:cNvSpPr>
          <p:nvPr/>
        </p:nvSpPr>
        <p:spPr bwMode="auto">
          <a:xfrm>
            <a:off x="6183630" y="5025073"/>
            <a:ext cx="230188" cy="179387"/>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8" name="Oval 292"/>
          <p:cNvSpPr>
            <a:spLocks noChangeArrowheads="1"/>
          </p:cNvSpPr>
          <p:nvPr/>
        </p:nvSpPr>
        <p:spPr bwMode="auto">
          <a:xfrm>
            <a:off x="7280593" y="5093335"/>
            <a:ext cx="219075" cy="187325"/>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69" name="AutoShape 293"/>
          <p:cNvSpPr>
            <a:spLocks noChangeArrowheads="1"/>
          </p:cNvSpPr>
          <p:nvPr/>
        </p:nvSpPr>
        <p:spPr bwMode="auto">
          <a:xfrm>
            <a:off x="6256655" y="3851910"/>
            <a:ext cx="407988" cy="752475"/>
          </a:xfrm>
          <a:prstGeom prst="upArrow">
            <a:avLst>
              <a:gd name="adj1" fmla="val 50000"/>
              <a:gd name="adj2" fmla="val 4610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0" name="AutoShape 294"/>
          <p:cNvSpPr>
            <a:spLocks noChangeArrowheads="1"/>
          </p:cNvSpPr>
          <p:nvPr/>
        </p:nvSpPr>
        <p:spPr bwMode="auto">
          <a:xfrm>
            <a:off x="6351905" y="4266248"/>
            <a:ext cx="592138" cy="838200"/>
          </a:xfrm>
          <a:prstGeom prst="upArrow">
            <a:avLst>
              <a:gd name="adj1" fmla="val 50000"/>
              <a:gd name="adj2" fmla="val 3538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1" name="AutoShape 295"/>
          <p:cNvSpPr>
            <a:spLocks noChangeArrowheads="1"/>
          </p:cNvSpPr>
          <p:nvPr/>
        </p:nvSpPr>
        <p:spPr bwMode="auto">
          <a:xfrm>
            <a:off x="6583680" y="4471035"/>
            <a:ext cx="588963" cy="838200"/>
          </a:xfrm>
          <a:prstGeom prst="upArrow">
            <a:avLst>
              <a:gd name="adj1" fmla="val 50000"/>
              <a:gd name="adj2" fmla="val 35579"/>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2" name="AutoShape 296"/>
          <p:cNvSpPr>
            <a:spLocks noChangeArrowheads="1"/>
          </p:cNvSpPr>
          <p:nvPr/>
        </p:nvSpPr>
        <p:spPr bwMode="auto">
          <a:xfrm>
            <a:off x="5847080" y="4405948"/>
            <a:ext cx="604838" cy="838200"/>
          </a:xfrm>
          <a:prstGeom prst="upArrow">
            <a:avLst>
              <a:gd name="adj1" fmla="val 50000"/>
              <a:gd name="adj2" fmla="val 34646"/>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3" name="AutoShape 297"/>
          <p:cNvSpPr>
            <a:spLocks noChangeArrowheads="1"/>
          </p:cNvSpPr>
          <p:nvPr/>
        </p:nvSpPr>
        <p:spPr bwMode="auto">
          <a:xfrm>
            <a:off x="7064693" y="4734560"/>
            <a:ext cx="592137" cy="841375"/>
          </a:xfrm>
          <a:prstGeom prst="upArrow">
            <a:avLst>
              <a:gd name="adj1" fmla="val 50000"/>
              <a:gd name="adj2" fmla="val 35523"/>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74" name="AutoShape 298"/>
          <p:cNvSpPr>
            <a:spLocks noChangeArrowheads="1"/>
          </p:cNvSpPr>
          <p:nvPr/>
        </p:nvSpPr>
        <p:spPr bwMode="auto">
          <a:xfrm>
            <a:off x="6296343" y="4661535"/>
            <a:ext cx="584200" cy="838200"/>
          </a:xfrm>
          <a:prstGeom prst="upArrow">
            <a:avLst>
              <a:gd name="adj1" fmla="val 50000"/>
              <a:gd name="adj2" fmla="val 35870"/>
            </a:avLst>
          </a:prstGeom>
          <a:gradFill rotWithShape="0">
            <a:gsLst>
              <a:gs pos="0">
                <a:srgbClr val="FF0000"/>
              </a:gs>
              <a:gs pos="100000">
                <a:srgbClr val="FF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75" name="Group 299"/>
          <p:cNvGrpSpPr>
            <a:grpSpLocks/>
          </p:cNvGrpSpPr>
          <p:nvPr/>
        </p:nvGrpSpPr>
        <p:grpSpPr bwMode="auto">
          <a:xfrm>
            <a:off x="7166293" y="5442585"/>
            <a:ext cx="231775" cy="514350"/>
            <a:chOff x="2530" y="2352"/>
            <a:chExt cx="291" cy="716"/>
          </a:xfrm>
        </p:grpSpPr>
        <p:sp>
          <p:nvSpPr>
            <p:cNvPr id="376" name="Oval 300"/>
            <p:cNvSpPr>
              <a:spLocks noChangeArrowheads="1"/>
            </p:cNvSpPr>
            <p:nvPr/>
          </p:nvSpPr>
          <p:spPr bwMode="auto">
            <a:xfrm>
              <a:off x="2530" y="2352"/>
              <a:ext cx="291"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77" name="Group 301"/>
            <p:cNvGrpSpPr>
              <a:grpSpLocks/>
            </p:cNvGrpSpPr>
            <p:nvPr/>
          </p:nvGrpSpPr>
          <p:grpSpPr bwMode="auto">
            <a:xfrm>
              <a:off x="2598" y="2567"/>
              <a:ext cx="155" cy="501"/>
              <a:chOff x="1920" y="1824"/>
              <a:chExt cx="384" cy="816"/>
            </a:xfrm>
          </p:grpSpPr>
          <p:sp>
            <p:nvSpPr>
              <p:cNvPr id="378" name="Line 30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79" name="Line 30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380" name="Oval 304"/>
          <p:cNvSpPr>
            <a:spLocks noChangeArrowheads="1"/>
          </p:cNvSpPr>
          <p:nvPr/>
        </p:nvSpPr>
        <p:spPr bwMode="auto">
          <a:xfrm>
            <a:off x="6842443" y="51615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81" name="Oval 305"/>
          <p:cNvSpPr>
            <a:spLocks noChangeArrowheads="1"/>
          </p:cNvSpPr>
          <p:nvPr/>
        </p:nvSpPr>
        <p:spPr bwMode="auto">
          <a:xfrm>
            <a:off x="6740843" y="5298123"/>
            <a:ext cx="228600" cy="184150"/>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82" name="Oval 306"/>
          <p:cNvSpPr>
            <a:spLocks noChangeArrowheads="1"/>
          </p:cNvSpPr>
          <p:nvPr/>
        </p:nvSpPr>
        <p:spPr bwMode="auto">
          <a:xfrm>
            <a:off x="6312218" y="5366385"/>
            <a:ext cx="225425"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83" name="Group 307"/>
          <p:cNvGrpSpPr>
            <a:grpSpLocks/>
          </p:cNvGrpSpPr>
          <p:nvPr/>
        </p:nvGrpSpPr>
        <p:grpSpPr bwMode="auto">
          <a:xfrm>
            <a:off x="6413818" y="5442585"/>
            <a:ext cx="225425" cy="514350"/>
            <a:chOff x="1565" y="2352"/>
            <a:chExt cx="290" cy="716"/>
          </a:xfrm>
        </p:grpSpPr>
        <p:sp>
          <p:nvSpPr>
            <p:cNvPr id="384" name="Oval 308"/>
            <p:cNvSpPr>
              <a:spLocks noChangeArrowheads="1"/>
            </p:cNvSpPr>
            <p:nvPr/>
          </p:nvSpPr>
          <p:spPr bwMode="auto">
            <a:xfrm>
              <a:off x="1565"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85" name="Group 309"/>
            <p:cNvGrpSpPr>
              <a:grpSpLocks/>
            </p:cNvGrpSpPr>
            <p:nvPr/>
          </p:nvGrpSpPr>
          <p:grpSpPr bwMode="auto">
            <a:xfrm>
              <a:off x="1633" y="2567"/>
              <a:ext cx="155" cy="501"/>
              <a:chOff x="1920" y="1824"/>
              <a:chExt cx="384" cy="816"/>
            </a:xfrm>
          </p:grpSpPr>
          <p:sp>
            <p:nvSpPr>
              <p:cNvPr id="386" name="Line 31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87" name="Line 31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388" name="Oval 312"/>
          <p:cNvSpPr>
            <a:spLocks noChangeArrowheads="1"/>
          </p:cNvSpPr>
          <p:nvPr/>
        </p:nvSpPr>
        <p:spPr bwMode="auto">
          <a:xfrm>
            <a:off x="5856605" y="5226685"/>
            <a:ext cx="233363" cy="176213"/>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389" name="Oval 313"/>
          <p:cNvSpPr>
            <a:spLocks noChangeArrowheads="1"/>
          </p:cNvSpPr>
          <p:nvPr/>
        </p:nvSpPr>
        <p:spPr bwMode="auto">
          <a:xfrm>
            <a:off x="5929630" y="5298123"/>
            <a:ext cx="225425" cy="173037"/>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90" name="Group 314"/>
          <p:cNvGrpSpPr>
            <a:grpSpLocks/>
          </p:cNvGrpSpPr>
          <p:nvPr/>
        </p:nvGrpSpPr>
        <p:grpSpPr bwMode="auto">
          <a:xfrm>
            <a:off x="5847080" y="5431473"/>
            <a:ext cx="236538" cy="511175"/>
            <a:chOff x="4139" y="2352"/>
            <a:chExt cx="290" cy="716"/>
          </a:xfrm>
        </p:grpSpPr>
        <p:sp>
          <p:nvSpPr>
            <p:cNvPr id="391" name="Oval 315"/>
            <p:cNvSpPr>
              <a:spLocks noChangeArrowheads="1"/>
            </p:cNvSpPr>
            <p:nvPr/>
          </p:nvSpPr>
          <p:spPr bwMode="auto">
            <a:xfrm>
              <a:off x="4139"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92" name="Group 316"/>
            <p:cNvGrpSpPr>
              <a:grpSpLocks/>
            </p:cNvGrpSpPr>
            <p:nvPr/>
          </p:nvGrpSpPr>
          <p:grpSpPr bwMode="auto">
            <a:xfrm>
              <a:off x="4207" y="2567"/>
              <a:ext cx="155" cy="501"/>
              <a:chOff x="1920" y="1824"/>
              <a:chExt cx="384" cy="816"/>
            </a:xfrm>
          </p:grpSpPr>
          <p:sp>
            <p:nvSpPr>
              <p:cNvPr id="393" name="Line 31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94" name="Line 31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395" name="Group 319"/>
          <p:cNvGrpSpPr>
            <a:grpSpLocks/>
          </p:cNvGrpSpPr>
          <p:nvPr/>
        </p:nvGrpSpPr>
        <p:grpSpPr bwMode="auto">
          <a:xfrm>
            <a:off x="6109018" y="5431473"/>
            <a:ext cx="231775" cy="511175"/>
            <a:chOff x="4461" y="2352"/>
            <a:chExt cx="290" cy="716"/>
          </a:xfrm>
        </p:grpSpPr>
        <p:sp>
          <p:nvSpPr>
            <p:cNvPr id="396" name="Oval 320"/>
            <p:cNvSpPr>
              <a:spLocks noChangeArrowheads="1"/>
            </p:cNvSpPr>
            <p:nvPr/>
          </p:nvSpPr>
          <p:spPr bwMode="auto">
            <a:xfrm>
              <a:off x="4461" y="2352"/>
              <a:ext cx="290"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397" name="Group 321"/>
            <p:cNvGrpSpPr>
              <a:grpSpLocks/>
            </p:cNvGrpSpPr>
            <p:nvPr/>
          </p:nvGrpSpPr>
          <p:grpSpPr bwMode="auto">
            <a:xfrm>
              <a:off x="4529" y="2567"/>
              <a:ext cx="155" cy="501"/>
              <a:chOff x="1920" y="1824"/>
              <a:chExt cx="384" cy="816"/>
            </a:xfrm>
          </p:grpSpPr>
          <p:sp>
            <p:nvSpPr>
              <p:cNvPr id="398" name="Line 32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399" name="Line 32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400" name="Oval 324"/>
          <p:cNvSpPr>
            <a:spLocks noChangeArrowheads="1"/>
          </p:cNvSpPr>
          <p:nvPr/>
        </p:nvSpPr>
        <p:spPr bwMode="auto">
          <a:xfrm>
            <a:off x="6083618" y="5161598"/>
            <a:ext cx="228600" cy="176212"/>
          </a:xfrm>
          <a:prstGeom prst="ellipse">
            <a:avLst/>
          </a:prstGeom>
          <a:gradFill rotWithShape="0">
            <a:gsLst>
              <a:gs pos="0">
                <a:srgbClr val="CC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01" name="Oval 325"/>
          <p:cNvSpPr>
            <a:spLocks noChangeArrowheads="1"/>
          </p:cNvSpPr>
          <p:nvPr/>
        </p:nvSpPr>
        <p:spPr bwMode="auto">
          <a:xfrm>
            <a:off x="6155055" y="5240973"/>
            <a:ext cx="231775" cy="173037"/>
          </a:xfrm>
          <a:prstGeom prst="ellipse">
            <a:avLst/>
          </a:prstGeom>
          <a:gradFill rotWithShape="0">
            <a:gsLst>
              <a:gs pos="0">
                <a:srgbClr val="99FFCC"/>
              </a:gs>
              <a:gs pos="100000">
                <a:srgbClr val="99CC00"/>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02" name="Group 326"/>
          <p:cNvGrpSpPr>
            <a:grpSpLocks/>
          </p:cNvGrpSpPr>
          <p:nvPr/>
        </p:nvGrpSpPr>
        <p:grpSpPr bwMode="auto">
          <a:xfrm>
            <a:off x="7925118" y="5442585"/>
            <a:ext cx="228600" cy="514350"/>
            <a:chOff x="4251" y="3512"/>
            <a:chExt cx="144" cy="324"/>
          </a:xfrm>
        </p:grpSpPr>
        <p:sp>
          <p:nvSpPr>
            <p:cNvPr id="403" name="Oval 327"/>
            <p:cNvSpPr>
              <a:spLocks noChangeArrowheads="1"/>
            </p:cNvSpPr>
            <p:nvPr/>
          </p:nvSpPr>
          <p:spPr bwMode="auto">
            <a:xfrm>
              <a:off x="4251" y="3512"/>
              <a:ext cx="144" cy="114"/>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04" name="Group 328"/>
            <p:cNvGrpSpPr>
              <a:grpSpLocks/>
            </p:cNvGrpSpPr>
            <p:nvPr/>
          </p:nvGrpSpPr>
          <p:grpSpPr bwMode="auto">
            <a:xfrm>
              <a:off x="4284" y="3609"/>
              <a:ext cx="77" cy="227"/>
              <a:chOff x="1920" y="1824"/>
              <a:chExt cx="384" cy="816"/>
            </a:xfrm>
          </p:grpSpPr>
          <p:sp>
            <p:nvSpPr>
              <p:cNvPr id="405" name="Line 3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06" name="Line 3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07" name="Group 331"/>
          <p:cNvGrpSpPr>
            <a:grpSpLocks/>
          </p:cNvGrpSpPr>
          <p:nvPr/>
        </p:nvGrpSpPr>
        <p:grpSpPr bwMode="auto">
          <a:xfrm>
            <a:off x="8175943" y="5442585"/>
            <a:ext cx="233362" cy="514350"/>
            <a:chOff x="3817" y="2352"/>
            <a:chExt cx="291" cy="716"/>
          </a:xfrm>
        </p:grpSpPr>
        <p:sp>
          <p:nvSpPr>
            <p:cNvPr id="408" name="Oval 332"/>
            <p:cNvSpPr>
              <a:spLocks noChangeArrowheads="1"/>
            </p:cNvSpPr>
            <p:nvPr/>
          </p:nvSpPr>
          <p:spPr bwMode="auto">
            <a:xfrm>
              <a:off x="3817" y="2352"/>
              <a:ext cx="291" cy="251"/>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09" name="Group 333"/>
            <p:cNvGrpSpPr>
              <a:grpSpLocks/>
            </p:cNvGrpSpPr>
            <p:nvPr/>
          </p:nvGrpSpPr>
          <p:grpSpPr bwMode="auto">
            <a:xfrm>
              <a:off x="3885" y="2567"/>
              <a:ext cx="155" cy="501"/>
              <a:chOff x="1920" y="1824"/>
              <a:chExt cx="384" cy="816"/>
            </a:xfrm>
          </p:grpSpPr>
          <p:sp>
            <p:nvSpPr>
              <p:cNvPr id="410" name="Line 3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1" name="Line 3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412" name="Oval 336"/>
          <p:cNvSpPr>
            <a:spLocks noChangeArrowheads="1"/>
          </p:cNvSpPr>
          <p:nvPr/>
        </p:nvSpPr>
        <p:spPr bwMode="auto">
          <a:xfrm>
            <a:off x="6785293" y="5417185"/>
            <a:ext cx="230187"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13" name="Group 337"/>
          <p:cNvGrpSpPr>
            <a:grpSpLocks/>
          </p:cNvGrpSpPr>
          <p:nvPr/>
        </p:nvGrpSpPr>
        <p:grpSpPr bwMode="auto">
          <a:xfrm>
            <a:off x="6839268" y="5575935"/>
            <a:ext cx="122237" cy="368300"/>
            <a:chOff x="1920" y="1824"/>
            <a:chExt cx="384" cy="816"/>
          </a:xfrm>
        </p:grpSpPr>
        <p:sp>
          <p:nvSpPr>
            <p:cNvPr id="414" name="Line 33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5" name="Line 33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sp>
        <p:nvSpPr>
          <p:cNvPr id="416" name="Oval 340"/>
          <p:cNvSpPr>
            <a:spLocks noChangeArrowheads="1"/>
          </p:cNvSpPr>
          <p:nvPr/>
        </p:nvSpPr>
        <p:spPr bwMode="auto">
          <a:xfrm>
            <a:off x="7571105" y="5417185"/>
            <a:ext cx="2444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17" name="Line 341"/>
          <p:cNvSpPr>
            <a:spLocks noChangeShapeType="1"/>
          </p:cNvSpPr>
          <p:nvPr/>
        </p:nvSpPr>
        <p:spPr bwMode="auto">
          <a:xfrm>
            <a:off x="7628255"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8" name="Line 342"/>
          <p:cNvSpPr>
            <a:spLocks noChangeShapeType="1"/>
          </p:cNvSpPr>
          <p:nvPr/>
        </p:nvSpPr>
        <p:spPr bwMode="auto">
          <a:xfrm>
            <a:off x="7760018"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19" name="Oval 343"/>
          <p:cNvSpPr>
            <a:spLocks noChangeArrowheads="1"/>
          </p:cNvSpPr>
          <p:nvPr/>
        </p:nvSpPr>
        <p:spPr bwMode="auto">
          <a:xfrm>
            <a:off x="7844155" y="5417185"/>
            <a:ext cx="244475" cy="184150"/>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20" name="Line 344"/>
          <p:cNvSpPr>
            <a:spLocks noChangeShapeType="1"/>
          </p:cNvSpPr>
          <p:nvPr/>
        </p:nvSpPr>
        <p:spPr bwMode="auto">
          <a:xfrm>
            <a:off x="7901305"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21" name="Line 345"/>
          <p:cNvSpPr>
            <a:spLocks noChangeShapeType="1"/>
          </p:cNvSpPr>
          <p:nvPr/>
        </p:nvSpPr>
        <p:spPr bwMode="auto">
          <a:xfrm>
            <a:off x="8031480" y="5575935"/>
            <a:ext cx="0" cy="36830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nvGrpSpPr>
          <p:cNvPr id="422" name="Group 346"/>
          <p:cNvGrpSpPr>
            <a:grpSpLocks/>
          </p:cNvGrpSpPr>
          <p:nvPr/>
        </p:nvGrpSpPr>
        <p:grpSpPr bwMode="auto">
          <a:xfrm>
            <a:off x="4164330" y="632460"/>
            <a:ext cx="4049713" cy="3878263"/>
            <a:chOff x="1292" y="119"/>
            <a:chExt cx="2551" cy="2443"/>
          </a:xfrm>
        </p:grpSpPr>
        <p:grpSp>
          <p:nvGrpSpPr>
            <p:cNvPr id="423" name="Group 347"/>
            <p:cNvGrpSpPr>
              <a:grpSpLocks/>
            </p:cNvGrpSpPr>
            <p:nvPr/>
          </p:nvGrpSpPr>
          <p:grpSpPr bwMode="auto">
            <a:xfrm>
              <a:off x="1292" y="119"/>
              <a:ext cx="2551" cy="2443"/>
              <a:chOff x="2642" y="391"/>
              <a:chExt cx="2551" cy="2443"/>
            </a:xfrm>
          </p:grpSpPr>
          <p:grpSp>
            <p:nvGrpSpPr>
              <p:cNvPr id="425" name="Group 348"/>
              <p:cNvGrpSpPr>
                <a:grpSpLocks/>
              </p:cNvGrpSpPr>
              <p:nvPr/>
            </p:nvGrpSpPr>
            <p:grpSpPr bwMode="auto">
              <a:xfrm rot="8867274">
                <a:off x="4337" y="2259"/>
                <a:ext cx="302" cy="491"/>
                <a:chOff x="479" y="1802"/>
                <a:chExt cx="117" cy="207"/>
              </a:xfrm>
            </p:grpSpPr>
            <p:sp>
              <p:nvSpPr>
                <p:cNvPr id="442" name="AutoShape 349"/>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43" name="Oval 350"/>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grpSp>
            <p:nvGrpSpPr>
              <p:cNvPr id="426" name="Group 351"/>
              <p:cNvGrpSpPr>
                <a:grpSpLocks/>
              </p:cNvGrpSpPr>
              <p:nvPr/>
            </p:nvGrpSpPr>
            <p:grpSpPr bwMode="auto">
              <a:xfrm rot="7233734">
                <a:off x="4693" y="1909"/>
                <a:ext cx="295" cy="503"/>
                <a:chOff x="479" y="1802"/>
                <a:chExt cx="117" cy="207"/>
              </a:xfrm>
            </p:grpSpPr>
            <p:sp>
              <p:nvSpPr>
                <p:cNvPr id="440" name="AutoShape 352"/>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41" name="Oval 353"/>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grpSp>
            <p:nvGrpSpPr>
              <p:cNvPr id="427" name="Group 354"/>
              <p:cNvGrpSpPr>
                <a:grpSpLocks/>
              </p:cNvGrpSpPr>
              <p:nvPr/>
            </p:nvGrpSpPr>
            <p:grpSpPr bwMode="auto">
              <a:xfrm rot="878459">
                <a:off x="4085" y="391"/>
                <a:ext cx="302" cy="491"/>
                <a:chOff x="479" y="1802"/>
                <a:chExt cx="117" cy="207"/>
              </a:xfrm>
            </p:grpSpPr>
            <p:sp>
              <p:nvSpPr>
                <p:cNvPr id="438" name="AutoShape 355"/>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9" name="Oval 356"/>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grpSp>
            <p:nvGrpSpPr>
              <p:cNvPr id="428" name="Group 357"/>
              <p:cNvGrpSpPr>
                <a:grpSpLocks/>
              </p:cNvGrpSpPr>
              <p:nvPr/>
            </p:nvGrpSpPr>
            <p:grpSpPr bwMode="auto">
              <a:xfrm rot="-1278596">
                <a:off x="3431" y="440"/>
                <a:ext cx="302" cy="492"/>
                <a:chOff x="479" y="1802"/>
                <a:chExt cx="117" cy="207"/>
              </a:xfrm>
            </p:grpSpPr>
            <p:sp>
              <p:nvSpPr>
                <p:cNvPr id="436" name="AutoShape 358"/>
                <p:cNvSpPr>
                  <a:spLocks noChangeArrowheads="1"/>
                </p:cNvSpPr>
                <p:nvPr/>
              </p:nvSpPr>
              <p:spPr bwMode="auto">
                <a:xfrm>
                  <a:off x="503" y="1855"/>
                  <a:ext cx="69" cy="154"/>
                </a:xfrm>
                <a:prstGeom prst="can">
                  <a:avLst>
                    <a:gd name="adj" fmla="val 5579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7" name="Oval 359"/>
                <p:cNvSpPr>
                  <a:spLocks noChangeArrowheads="1"/>
                </p:cNvSpPr>
                <p:nvPr/>
              </p:nvSpPr>
              <p:spPr bwMode="auto">
                <a:xfrm>
                  <a:off x="479" y="1802"/>
                  <a:ext cx="117" cy="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sp>
            <p:nvSpPr>
              <p:cNvPr id="429" name="AutoShape 360"/>
              <p:cNvSpPr>
                <a:spLocks noChangeArrowheads="1"/>
              </p:cNvSpPr>
              <p:nvPr/>
            </p:nvSpPr>
            <p:spPr bwMode="auto">
              <a:xfrm rot="176109" flipH="1">
                <a:off x="4531" y="1393"/>
                <a:ext cx="662" cy="341"/>
              </a:xfrm>
              <a:prstGeom prst="chevron">
                <a:avLst>
                  <a:gd name="adj" fmla="val 48534"/>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0" name="AutoShape 361"/>
              <p:cNvSpPr>
                <a:spLocks noChangeArrowheads="1"/>
              </p:cNvSpPr>
              <p:nvPr/>
            </p:nvSpPr>
            <p:spPr bwMode="auto">
              <a:xfrm rot="8809547" flipH="1">
                <a:off x="2750" y="1811"/>
                <a:ext cx="662" cy="336"/>
              </a:xfrm>
              <a:prstGeom prst="chevron">
                <a:avLst>
                  <a:gd name="adj" fmla="val 49256"/>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1" name="AutoShape 362"/>
              <p:cNvSpPr>
                <a:spLocks noChangeArrowheads="1"/>
              </p:cNvSpPr>
              <p:nvPr/>
            </p:nvSpPr>
            <p:spPr bwMode="auto">
              <a:xfrm rot="10615974" flipH="1">
                <a:off x="2642" y="1340"/>
                <a:ext cx="662" cy="339"/>
              </a:xfrm>
              <a:prstGeom prst="chevron">
                <a:avLst>
                  <a:gd name="adj" fmla="val 4882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2" name="AutoShape 363"/>
              <p:cNvSpPr>
                <a:spLocks noChangeArrowheads="1"/>
              </p:cNvSpPr>
              <p:nvPr/>
            </p:nvSpPr>
            <p:spPr bwMode="auto">
              <a:xfrm rot="-8582822" flipH="1" flipV="1">
                <a:off x="2854" y="878"/>
                <a:ext cx="662" cy="343"/>
              </a:xfrm>
              <a:prstGeom prst="chevron">
                <a:avLst>
                  <a:gd name="adj" fmla="val 48251"/>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3" name="AutoShape 364"/>
              <p:cNvSpPr>
                <a:spLocks noChangeArrowheads="1"/>
              </p:cNvSpPr>
              <p:nvPr/>
            </p:nvSpPr>
            <p:spPr bwMode="auto">
              <a:xfrm rot="-12538462">
                <a:off x="4302" y="878"/>
                <a:ext cx="664" cy="343"/>
              </a:xfrm>
              <a:prstGeom prst="chevron">
                <a:avLst>
                  <a:gd name="adj" fmla="val 48397"/>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4" name="AutoShape 365"/>
              <p:cNvSpPr>
                <a:spLocks noChangeArrowheads="1"/>
              </p:cNvSpPr>
              <p:nvPr/>
            </p:nvSpPr>
            <p:spPr bwMode="auto">
              <a:xfrm rot="-5400000">
                <a:off x="3592" y="2308"/>
                <a:ext cx="687" cy="326"/>
              </a:xfrm>
              <a:prstGeom prst="chevron">
                <a:avLst>
                  <a:gd name="adj" fmla="val 52684"/>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435" name="AutoShape 366"/>
              <p:cNvSpPr>
                <a:spLocks noChangeArrowheads="1"/>
              </p:cNvSpPr>
              <p:nvPr/>
            </p:nvSpPr>
            <p:spPr bwMode="auto">
              <a:xfrm rot="7432448" flipH="1">
                <a:off x="3040" y="2227"/>
                <a:ext cx="726" cy="312"/>
              </a:xfrm>
              <a:prstGeom prst="chevron">
                <a:avLst>
                  <a:gd name="adj" fmla="val 58173"/>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sp>
          <p:nvSpPr>
            <p:cNvPr id="424" name="Oval 367"/>
            <p:cNvSpPr>
              <a:spLocks noChangeArrowheads="1"/>
            </p:cNvSpPr>
            <p:nvPr/>
          </p:nvSpPr>
          <p:spPr bwMode="auto">
            <a:xfrm>
              <a:off x="1610" y="482"/>
              <a:ext cx="1903" cy="1761"/>
            </a:xfrm>
            <a:prstGeom prst="ellipse">
              <a:avLst/>
            </a:prstGeom>
            <a:solidFill>
              <a:schemeClr val="hlink"/>
            </a:solidFill>
            <a:ln w="127000">
              <a:solidFill>
                <a:srgbClr val="FF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eaLnBrk="0" hangingPunct="0"/>
              <a:endParaRPr lang="ja-JP" altLang="en-US" sz="700" b="1">
                <a:solidFill>
                  <a:srgbClr val="FF3399"/>
                </a:solidFill>
                <a:latin typeface="Meiryo UI" panose="020B0604030504040204" pitchFamily="50" charset="-128"/>
                <a:ea typeface="Meiryo UI" panose="020B0604030504040204" pitchFamily="50" charset="-128"/>
              </a:endParaRPr>
            </a:p>
          </p:txBody>
        </p:sp>
      </p:grpSp>
      <p:grpSp>
        <p:nvGrpSpPr>
          <p:cNvPr id="444" name="Group 368"/>
          <p:cNvGrpSpPr>
            <a:grpSpLocks/>
          </p:cNvGrpSpPr>
          <p:nvPr/>
        </p:nvGrpSpPr>
        <p:grpSpPr bwMode="auto">
          <a:xfrm>
            <a:off x="4164330" y="4159885"/>
            <a:ext cx="1739900" cy="2325688"/>
            <a:chOff x="1903" y="2747"/>
            <a:chExt cx="1045" cy="1431"/>
          </a:xfrm>
        </p:grpSpPr>
        <p:grpSp>
          <p:nvGrpSpPr>
            <p:cNvPr id="445" name="Group 369"/>
            <p:cNvGrpSpPr>
              <a:grpSpLocks/>
            </p:cNvGrpSpPr>
            <p:nvPr/>
          </p:nvGrpSpPr>
          <p:grpSpPr bwMode="auto">
            <a:xfrm>
              <a:off x="2400" y="3159"/>
              <a:ext cx="548" cy="1019"/>
              <a:chOff x="288" y="1584"/>
              <a:chExt cx="419" cy="737"/>
            </a:xfrm>
          </p:grpSpPr>
          <p:grpSp>
            <p:nvGrpSpPr>
              <p:cNvPr id="546" name="Group 370"/>
              <p:cNvGrpSpPr>
                <a:grpSpLocks/>
              </p:cNvGrpSpPr>
              <p:nvPr/>
            </p:nvGrpSpPr>
            <p:grpSpPr bwMode="auto">
              <a:xfrm flipH="1">
                <a:off x="288" y="1584"/>
                <a:ext cx="111" cy="486"/>
                <a:chOff x="1680" y="336"/>
                <a:chExt cx="291" cy="1488"/>
              </a:xfrm>
            </p:grpSpPr>
            <p:grpSp>
              <p:nvGrpSpPr>
                <p:cNvPr id="635" name="Group 371"/>
                <p:cNvGrpSpPr>
                  <a:grpSpLocks/>
                </p:cNvGrpSpPr>
                <p:nvPr/>
              </p:nvGrpSpPr>
              <p:grpSpPr bwMode="auto">
                <a:xfrm flipV="1">
                  <a:off x="1681" y="1108"/>
                  <a:ext cx="290" cy="716"/>
                  <a:chOff x="1464" y="1248"/>
                  <a:chExt cx="720" cy="1920"/>
                </a:xfrm>
              </p:grpSpPr>
              <p:sp>
                <p:nvSpPr>
                  <p:cNvPr id="641" name="Oval 37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42" name="Group 373"/>
                  <p:cNvGrpSpPr>
                    <a:grpSpLocks/>
                  </p:cNvGrpSpPr>
                  <p:nvPr/>
                </p:nvGrpSpPr>
                <p:grpSpPr bwMode="auto">
                  <a:xfrm>
                    <a:off x="1632" y="1824"/>
                    <a:ext cx="384" cy="1344"/>
                    <a:chOff x="1920" y="1824"/>
                    <a:chExt cx="384" cy="816"/>
                  </a:xfrm>
                </p:grpSpPr>
                <p:sp>
                  <p:nvSpPr>
                    <p:cNvPr id="643" name="Line 37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44" name="Line 37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36" name="Group 376"/>
                <p:cNvGrpSpPr>
                  <a:grpSpLocks/>
                </p:cNvGrpSpPr>
                <p:nvPr/>
              </p:nvGrpSpPr>
              <p:grpSpPr bwMode="auto">
                <a:xfrm>
                  <a:off x="1680" y="336"/>
                  <a:ext cx="290" cy="716"/>
                  <a:chOff x="1464" y="1248"/>
                  <a:chExt cx="720" cy="1920"/>
                </a:xfrm>
              </p:grpSpPr>
              <p:sp>
                <p:nvSpPr>
                  <p:cNvPr id="637" name="Oval 37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38" name="Group 378"/>
                  <p:cNvGrpSpPr>
                    <a:grpSpLocks/>
                  </p:cNvGrpSpPr>
                  <p:nvPr/>
                </p:nvGrpSpPr>
                <p:grpSpPr bwMode="auto">
                  <a:xfrm>
                    <a:off x="1632" y="1824"/>
                    <a:ext cx="384" cy="1344"/>
                    <a:chOff x="1920" y="1824"/>
                    <a:chExt cx="384" cy="816"/>
                  </a:xfrm>
                </p:grpSpPr>
                <p:sp>
                  <p:nvSpPr>
                    <p:cNvPr id="639" name="Line 37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40" name="Line 38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47" name="Group 381"/>
              <p:cNvGrpSpPr>
                <a:grpSpLocks/>
              </p:cNvGrpSpPr>
              <p:nvPr/>
            </p:nvGrpSpPr>
            <p:grpSpPr bwMode="auto">
              <a:xfrm flipH="1">
                <a:off x="327" y="1616"/>
                <a:ext cx="111" cy="485"/>
                <a:chOff x="2002" y="336"/>
                <a:chExt cx="291" cy="1488"/>
              </a:xfrm>
            </p:grpSpPr>
            <p:grpSp>
              <p:nvGrpSpPr>
                <p:cNvPr id="625" name="Group 382"/>
                <p:cNvGrpSpPr>
                  <a:grpSpLocks/>
                </p:cNvGrpSpPr>
                <p:nvPr/>
              </p:nvGrpSpPr>
              <p:grpSpPr bwMode="auto">
                <a:xfrm flipV="1">
                  <a:off x="2003" y="1108"/>
                  <a:ext cx="290" cy="716"/>
                  <a:chOff x="1464" y="1248"/>
                  <a:chExt cx="720" cy="1920"/>
                </a:xfrm>
              </p:grpSpPr>
              <p:sp>
                <p:nvSpPr>
                  <p:cNvPr id="631" name="Oval 38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32" name="Group 384"/>
                  <p:cNvGrpSpPr>
                    <a:grpSpLocks/>
                  </p:cNvGrpSpPr>
                  <p:nvPr/>
                </p:nvGrpSpPr>
                <p:grpSpPr bwMode="auto">
                  <a:xfrm>
                    <a:off x="1632" y="1824"/>
                    <a:ext cx="384" cy="1344"/>
                    <a:chOff x="1920" y="1824"/>
                    <a:chExt cx="384" cy="816"/>
                  </a:xfrm>
                </p:grpSpPr>
                <p:sp>
                  <p:nvSpPr>
                    <p:cNvPr id="633" name="Line 38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34" name="Line 38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26" name="Group 387"/>
                <p:cNvGrpSpPr>
                  <a:grpSpLocks/>
                </p:cNvGrpSpPr>
                <p:nvPr/>
              </p:nvGrpSpPr>
              <p:grpSpPr bwMode="auto">
                <a:xfrm>
                  <a:off x="2002" y="336"/>
                  <a:ext cx="290" cy="716"/>
                  <a:chOff x="1464" y="1248"/>
                  <a:chExt cx="720" cy="1920"/>
                </a:xfrm>
              </p:grpSpPr>
              <p:sp>
                <p:nvSpPr>
                  <p:cNvPr id="627" name="Oval 38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28" name="Group 389"/>
                  <p:cNvGrpSpPr>
                    <a:grpSpLocks/>
                  </p:cNvGrpSpPr>
                  <p:nvPr/>
                </p:nvGrpSpPr>
                <p:grpSpPr bwMode="auto">
                  <a:xfrm>
                    <a:off x="1632" y="1824"/>
                    <a:ext cx="384" cy="1344"/>
                    <a:chOff x="1920" y="1824"/>
                    <a:chExt cx="384" cy="816"/>
                  </a:xfrm>
                </p:grpSpPr>
                <p:sp>
                  <p:nvSpPr>
                    <p:cNvPr id="629" name="Line 39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30" name="Line 39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48" name="Group 392"/>
              <p:cNvGrpSpPr>
                <a:grpSpLocks/>
              </p:cNvGrpSpPr>
              <p:nvPr/>
            </p:nvGrpSpPr>
            <p:grpSpPr bwMode="auto">
              <a:xfrm flipH="1">
                <a:off x="365" y="1647"/>
                <a:ext cx="111" cy="486"/>
                <a:chOff x="2323" y="336"/>
                <a:chExt cx="291" cy="1488"/>
              </a:xfrm>
            </p:grpSpPr>
            <p:grpSp>
              <p:nvGrpSpPr>
                <p:cNvPr id="615" name="Group 393"/>
                <p:cNvGrpSpPr>
                  <a:grpSpLocks/>
                </p:cNvGrpSpPr>
                <p:nvPr/>
              </p:nvGrpSpPr>
              <p:grpSpPr bwMode="auto">
                <a:xfrm flipV="1">
                  <a:off x="2324" y="1108"/>
                  <a:ext cx="290" cy="716"/>
                  <a:chOff x="1464" y="1248"/>
                  <a:chExt cx="720" cy="1920"/>
                </a:xfrm>
              </p:grpSpPr>
              <p:sp>
                <p:nvSpPr>
                  <p:cNvPr id="621" name="Oval 39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22" name="Group 395"/>
                  <p:cNvGrpSpPr>
                    <a:grpSpLocks/>
                  </p:cNvGrpSpPr>
                  <p:nvPr/>
                </p:nvGrpSpPr>
                <p:grpSpPr bwMode="auto">
                  <a:xfrm>
                    <a:off x="1632" y="1824"/>
                    <a:ext cx="384" cy="1344"/>
                    <a:chOff x="1920" y="1824"/>
                    <a:chExt cx="384" cy="816"/>
                  </a:xfrm>
                </p:grpSpPr>
                <p:sp>
                  <p:nvSpPr>
                    <p:cNvPr id="623" name="Line 39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24" name="Line 39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16" name="Group 398"/>
                <p:cNvGrpSpPr>
                  <a:grpSpLocks/>
                </p:cNvGrpSpPr>
                <p:nvPr/>
              </p:nvGrpSpPr>
              <p:grpSpPr bwMode="auto">
                <a:xfrm>
                  <a:off x="2323" y="336"/>
                  <a:ext cx="290" cy="716"/>
                  <a:chOff x="1464" y="1248"/>
                  <a:chExt cx="720" cy="1920"/>
                </a:xfrm>
              </p:grpSpPr>
              <p:sp>
                <p:nvSpPr>
                  <p:cNvPr id="617" name="Oval 39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18" name="Group 400"/>
                  <p:cNvGrpSpPr>
                    <a:grpSpLocks/>
                  </p:cNvGrpSpPr>
                  <p:nvPr/>
                </p:nvGrpSpPr>
                <p:grpSpPr bwMode="auto">
                  <a:xfrm>
                    <a:off x="1632" y="1824"/>
                    <a:ext cx="384" cy="1344"/>
                    <a:chOff x="1920" y="1824"/>
                    <a:chExt cx="384" cy="816"/>
                  </a:xfrm>
                </p:grpSpPr>
                <p:sp>
                  <p:nvSpPr>
                    <p:cNvPr id="619" name="Line 40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20" name="Line 40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49" name="Group 403"/>
              <p:cNvGrpSpPr>
                <a:grpSpLocks/>
              </p:cNvGrpSpPr>
              <p:nvPr/>
            </p:nvGrpSpPr>
            <p:grpSpPr bwMode="auto">
              <a:xfrm flipH="1">
                <a:off x="404" y="1678"/>
                <a:ext cx="110" cy="486"/>
                <a:chOff x="2645" y="336"/>
                <a:chExt cx="291" cy="1488"/>
              </a:xfrm>
            </p:grpSpPr>
            <p:grpSp>
              <p:nvGrpSpPr>
                <p:cNvPr id="605" name="Group 404"/>
                <p:cNvGrpSpPr>
                  <a:grpSpLocks/>
                </p:cNvGrpSpPr>
                <p:nvPr/>
              </p:nvGrpSpPr>
              <p:grpSpPr bwMode="auto">
                <a:xfrm flipV="1">
                  <a:off x="2646" y="1108"/>
                  <a:ext cx="290" cy="716"/>
                  <a:chOff x="1464" y="1248"/>
                  <a:chExt cx="720" cy="1920"/>
                </a:xfrm>
              </p:grpSpPr>
              <p:sp>
                <p:nvSpPr>
                  <p:cNvPr id="611" name="Oval 40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12" name="Group 406"/>
                  <p:cNvGrpSpPr>
                    <a:grpSpLocks/>
                  </p:cNvGrpSpPr>
                  <p:nvPr/>
                </p:nvGrpSpPr>
                <p:grpSpPr bwMode="auto">
                  <a:xfrm>
                    <a:off x="1632" y="1824"/>
                    <a:ext cx="384" cy="1344"/>
                    <a:chOff x="1920" y="1824"/>
                    <a:chExt cx="384" cy="816"/>
                  </a:xfrm>
                </p:grpSpPr>
                <p:sp>
                  <p:nvSpPr>
                    <p:cNvPr id="613" name="Line 40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14" name="Line 40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06" name="Group 409"/>
                <p:cNvGrpSpPr>
                  <a:grpSpLocks/>
                </p:cNvGrpSpPr>
                <p:nvPr/>
              </p:nvGrpSpPr>
              <p:grpSpPr bwMode="auto">
                <a:xfrm>
                  <a:off x="2645" y="336"/>
                  <a:ext cx="290" cy="716"/>
                  <a:chOff x="1464" y="1248"/>
                  <a:chExt cx="720" cy="1920"/>
                </a:xfrm>
              </p:grpSpPr>
              <p:sp>
                <p:nvSpPr>
                  <p:cNvPr id="607" name="Oval 41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08" name="Group 411"/>
                  <p:cNvGrpSpPr>
                    <a:grpSpLocks/>
                  </p:cNvGrpSpPr>
                  <p:nvPr/>
                </p:nvGrpSpPr>
                <p:grpSpPr bwMode="auto">
                  <a:xfrm>
                    <a:off x="1632" y="1824"/>
                    <a:ext cx="384" cy="1344"/>
                    <a:chOff x="1920" y="1824"/>
                    <a:chExt cx="384" cy="816"/>
                  </a:xfrm>
                </p:grpSpPr>
                <p:sp>
                  <p:nvSpPr>
                    <p:cNvPr id="609" name="Line 41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10" name="Line 41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0" name="Group 414"/>
              <p:cNvGrpSpPr>
                <a:grpSpLocks/>
              </p:cNvGrpSpPr>
              <p:nvPr/>
            </p:nvGrpSpPr>
            <p:grpSpPr bwMode="auto">
              <a:xfrm flipH="1">
                <a:off x="442" y="1710"/>
                <a:ext cx="111" cy="486"/>
                <a:chOff x="2967" y="336"/>
                <a:chExt cx="291" cy="1488"/>
              </a:xfrm>
            </p:grpSpPr>
            <p:grpSp>
              <p:nvGrpSpPr>
                <p:cNvPr id="595" name="Group 415"/>
                <p:cNvGrpSpPr>
                  <a:grpSpLocks/>
                </p:cNvGrpSpPr>
                <p:nvPr/>
              </p:nvGrpSpPr>
              <p:grpSpPr bwMode="auto">
                <a:xfrm flipV="1">
                  <a:off x="2968" y="1108"/>
                  <a:ext cx="290" cy="716"/>
                  <a:chOff x="1464" y="1248"/>
                  <a:chExt cx="720" cy="1920"/>
                </a:xfrm>
              </p:grpSpPr>
              <p:sp>
                <p:nvSpPr>
                  <p:cNvPr id="601" name="Oval 416"/>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02" name="Group 417"/>
                  <p:cNvGrpSpPr>
                    <a:grpSpLocks/>
                  </p:cNvGrpSpPr>
                  <p:nvPr/>
                </p:nvGrpSpPr>
                <p:grpSpPr bwMode="auto">
                  <a:xfrm>
                    <a:off x="1632" y="1824"/>
                    <a:ext cx="384" cy="1344"/>
                    <a:chOff x="1920" y="1824"/>
                    <a:chExt cx="384" cy="816"/>
                  </a:xfrm>
                </p:grpSpPr>
                <p:sp>
                  <p:nvSpPr>
                    <p:cNvPr id="603" name="Line 41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04" name="Line 41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96" name="Group 420"/>
                <p:cNvGrpSpPr>
                  <a:grpSpLocks/>
                </p:cNvGrpSpPr>
                <p:nvPr/>
              </p:nvGrpSpPr>
              <p:grpSpPr bwMode="auto">
                <a:xfrm>
                  <a:off x="2967" y="336"/>
                  <a:ext cx="290" cy="716"/>
                  <a:chOff x="1464" y="1248"/>
                  <a:chExt cx="720" cy="1920"/>
                </a:xfrm>
              </p:grpSpPr>
              <p:sp>
                <p:nvSpPr>
                  <p:cNvPr id="597" name="Oval 421"/>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98" name="Group 422"/>
                  <p:cNvGrpSpPr>
                    <a:grpSpLocks/>
                  </p:cNvGrpSpPr>
                  <p:nvPr/>
                </p:nvGrpSpPr>
                <p:grpSpPr bwMode="auto">
                  <a:xfrm>
                    <a:off x="1632" y="1824"/>
                    <a:ext cx="384" cy="1344"/>
                    <a:chOff x="1920" y="1824"/>
                    <a:chExt cx="384" cy="816"/>
                  </a:xfrm>
                </p:grpSpPr>
                <p:sp>
                  <p:nvSpPr>
                    <p:cNvPr id="599" name="Line 42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00" name="Line 42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1" name="Group 425"/>
              <p:cNvGrpSpPr>
                <a:grpSpLocks/>
              </p:cNvGrpSpPr>
              <p:nvPr/>
            </p:nvGrpSpPr>
            <p:grpSpPr bwMode="auto">
              <a:xfrm flipH="1">
                <a:off x="481" y="1741"/>
                <a:ext cx="111" cy="486"/>
                <a:chOff x="3288" y="336"/>
                <a:chExt cx="292" cy="1488"/>
              </a:xfrm>
            </p:grpSpPr>
            <p:grpSp>
              <p:nvGrpSpPr>
                <p:cNvPr id="585" name="Group 426"/>
                <p:cNvGrpSpPr>
                  <a:grpSpLocks/>
                </p:cNvGrpSpPr>
                <p:nvPr/>
              </p:nvGrpSpPr>
              <p:grpSpPr bwMode="auto">
                <a:xfrm flipV="1">
                  <a:off x="3289" y="1108"/>
                  <a:ext cx="291" cy="716"/>
                  <a:chOff x="1464" y="1248"/>
                  <a:chExt cx="720" cy="1920"/>
                </a:xfrm>
              </p:grpSpPr>
              <p:sp>
                <p:nvSpPr>
                  <p:cNvPr id="591" name="Oval 42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92" name="Group 428"/>
                  <p:cNvGrpSpPr>
                    <a:grpSpLocks/>
                  </p:cNvGrpSpPr>
                  <p:nvPr/>
                </p:nvGrpSpPr>
                <p:grpSpPr bwMode="auto">
                  <a:xfrm>
                    <a:off x="1632" y="1824"/>
                    <a:ext cx="384" cy="1344"/>
                    <a:chOff x="1920" y="1824"/>
                    <a:chExt cx="384" cy="816"/>
                  </a:xfrm>
                </p:grpSpPr>
                <p:sp>
                  <p:nvSpPr>
                    <p:cNvPr id="593" name="Line 4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94" name="Line 4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86" name="Group 431"/>
                <p:cNvGrpSpPr>
                  <a:grpSpLocks/>
                </p:cNvGrpSpPr>
                <p:nvPr/>
              </p:nvGrpSpPr>
              <p:grpSpPr bwMode="auto">
                <a:xfrm>
                  <a:off x="3288" y="336"/>
                  <a:ext cx="291" cy="716"/>
                  <a:chOff x="1464" y="1248"/>
                  <a:chExt cx="720" cy="1920"/>
                </a:xfrm>
              </p:grpSpPr>
              <p:sp>
                <p:nvSpPr>
                  <p:cNvPr id="587" name="Oval 43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88" name="Group 433"/>
                  <p:cNvGrpSpPr>
                    <a:grpSpLocks/>
                  </p:cNvGrpSpPr>
                  <p:nvPr/>
                </p:nvGrpSpPr>
                <p:grpSpPr bwMode="auto">
                  <a:xfrm>
                    <a:off x="1632" y="1824"/>
                    <a:ext cx="384" cy="1344"/>
                    <a:chOff x="1920" y="1824"/>
                    <a:chExt cx="384" cy="816"/>
                  </a:xfrm>
                </p:grpSpPr>
                <p:sp>
                  <p:nvSpPr>
                    <p:cNvPr id="589" name="Line 4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90" name="Line 4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2" name="Group 436"/>
              <p:cNvGrpSpPr>
                <a:grpSpLocks/>
              </p:cNvGrpSpPr>
              <p:nvPr/>
            </p:nvGrpSpPr>
            <p:grpSpPr bwMode="auto">
              <a:xfrm flipH="1">
                <a:off x="520" y="1772"/>
                <a:ext cx="111" cy="486"/>
                <a:chOff x="3611" y="336"/>
                <a:chExt cx="291" cy="1488"/>
              </a:xfrm>
            </p:grpSpPr>
            <p:grpSp>
              <p:nvGrpSpPr>
                <p:cNvPr id="575" name="Group 437"/>
                <p:cNvGrpSpPr>
                  <a:grpSpLocks/>
                </p:cNvGrpSpPr>
                <p:nvPr/>
              </p:nvGrpSpPr>
              <p:grpSpPr bwMode="auto">
                <a:xfrm flipV="1">
                  <a:off x="3612" y="1108"/>
                  <a:ext cx="290" cy="716"/>
                  <a:chOff x="1464" y="1248"/>
                  <a:chExt cx="720" cy="1920"/>
                </a:xfrm>
              </p:grpSpPr>
              <p:sp>
                <p:nvSpPr>
                  <p:cNvPr id="581" name="Oval 43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82" name="Group 439"/>
                  <p:cNvGrpSpPr>
                    <a:grpSpLocks/>
                  </p:cNvGrpSpPr>
                  <p:nvPr/>
                </p:nvGrpSpPr>
                <p:grpSpPr bwMode="auto">
                  <a:xfrm>
                    <a:off x="1632" y="1824"/>
                    <a:ext cx="384" cy="1344"/>
                    <a:chOff x="1920" y="1824"/>
                    <a:chExt cx="384" cy="816"/>
                  </a:xfrm>
                </p:grpSpPr>
                <p:sp>
                  <p:nvSpPr>
                    <p:cNvPr id="583" name="Line 44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84" name="Line 44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76" name="Group 442"/>
                <p:cNvGrpSpPr>
                  <a:grpSpLocks/>
                </p:cNvGrpSpPr>
                <p:nvPr/>
              </p:nvGrpSpPr>
              <p:grpSpPr bwMode="auto">
                <a:xfrm>
                  <a:off x="3611" y="336"/>
                  <a:ext cx="290" cy="716"/>
                  <a:chOff x="1464" y="1248"/>
                  <a:chExt cx="720" cy="1920"/>
                </a:xfrm>
              </p:grpSpPr>
              <p:sp>
                <p:nvSpPr>
                  <p:cNvPr id="577" name="Oval 44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78" name="Group 444"/>
                  <p:cNvGrpSpPr>
                    <a:grpSpLocks/>
                  </p:cNvGrpSpPr>
                  <p:nvPr/>
                </p:nvGrpSpPr>
                <p:grpSpPr bwMode="auto">
                  <a:xfrm>
                    <a:off x="1632" y="1824"/>
                    <a:ext cx="384" cy="1344"/>
                    <a:chOff x="1920" y="1824"/>
                    <a:chExt cx="384" cy="816"/>
                  </a:xfrm>
                </p:grpSpPr>
                <p:sp>
                  <p:nvSpPr>
                    <p:cNvPr id="579" name="Line 44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80" name="Line 44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3" name="Group 447"/>
              <p:cNvGrpSpPr>
                <a:grpSpLocks/>
              </p:cNvGrpSpPr>
              <p:nvPr/>
            </p:nvGrpSpPr>
            <p:grpSpPr bwMode="auto">
              <a:xfrm flipH="1">
                <a:off x="558" y="1804"/>
                <a:ext cx="111" cy="486"/>
                <a:chOff x="4254" y="336"/>
                <a:chExt cx="291" cy="1488"/>
              </a:xfrm>
            </p:grpSpPr>
            <p:grpSp>
              <p:nvGrpSpPr>
                <p:cNvPr id="565" name="Group 448"/>
                <p:cNvGrpSpPr>
                  <a:grpSpLocks/>
                </p:cNvGrpSpPr>
                <p:nvPr/>
              </p:nvGrpSpPr>
              <p:grpSpPr bwMode="auto">
                <a:xfrm flipV="1">
                  <a:off x="4255" y="1108"/>
                  <a:ext cx="290" cy="716"/>
                  <a:chOff x="1464" y="1248"/>
                  <a:chExt cx="720" cy="1920"/>
                </a:xfrm>
              </p:grpSpPr>
              <p:sp>
                <p:nvSpPr>
                  <p:cNvPr id="571" name="Oval 44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72" name="Group 450"/>
                  <p:cNvGrpSpPr>
                    <a:grpSpLocks/>
                  </p:cNvGrpSpPr>
                  <p:nvPr/>
                </p:nvGrpSpPr>
                <p:grpSpPr bwMode="auto">
                  <a:xfrm>
                    <a:off x="1632" y="1824"/>
                    <a:ext cx="384" cy="1344"/>
                    <a:chOff x="1920" y="1824"/>
                    <a:chExt cx="384" cy="816"/>
                  </a:xfrm>
                </p:grpSpPr>
                <p:sp>
                  <p:nvSpPr>
                    <p:cNvPr id="573" name="Line 45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74" name="Line 45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66" name="Group 453"/>
                <p:cNvGrpSpPr>
                  <a:grpSpLocks/>
                </p:cNvGrpSpPr>
                <p:nvPr/>
              </p:nvGrpSpPr>
              <p:grpSpPr bwMode="auto">
                <a:xfrm>
                  <a:off x="4254" y="336"/>
                  <a:ext cx="290" cy="716"/>
                  <a:chOff x="1464" y="1248"/>
                  <a:chExt cx="720" cy="1920"/>
                </a:xfrm>
              </p:grpSpPr>
              <p:sp>
                <p:nvSpPr>
                  <p:cNvPr id="567" name="Oval 45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68" name="Group 455"/>
                  <p:cNvGrpSpPr>
                    <a:grpSpLocks/>
                  </p:cNvGrpSpPr>
                  <p:nvPr/>
                </p:nvGrpSpPr>
                <p:grpSpPr bwMode="auto">
                  <a:xfrm>
                    <a:off x="1632" y="1824"/>
                    <a:ext cx="384" cy="1344"/>
                    <a:chOff x="1920" y="1824"/>
                    <a:chExt cx="384" cy="816"/>
                  </a:xfrm>
                </p:grpSpPr>
                <p:sp>
                  <p:nvSpPr>
                    <p:cNvPr id="569" name="Line 45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70" name="Line 45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554" name="Group 458"/>
              <p:cNvGrpSpPr>
                <a:grpSpLocks/>
              </p:cNvGrpSpPr>
              <p:nvPr/>
            </p:nvGrpSpPr>
            <p:grpSpPr bwMode="auto">
              <a:xfrm flipH="1">
                <a:off x="596" y="1835"/>
                <a:ext cx="111" cy="486"/>
                <a:chOff x="4576" y="336"/>
                <a:chExt cx="291" cy="1488"/>
              </a:xfrm>
            </p:grpSpPr>
            <p:grpSp>
              <p:nvGrpSpPr>
                <p:cNvPr id="555" name="Group 459"/>
                <p:cNvGrpSpPr>
                  <a:grpSpLocks/>
                </p:cNvGrpSpPr>
                <p:nvPr/>
              </p:nvGrpSpPr>
              <p:grpSpPr bwMode="auto">
                <a:xfrm flipV="1">
                  <a:off x="4577" y="1108"/>
                  <a:ext cx="290" cy="716"/>
                  <a:chOff x="1464" y="1248"/>
                  <a:chExt cx="720" cy="1920"/>
                </a:xfrm>
              </p:grpSpPr>
              <p:sp>
                <p:nvSpPr>
                  <p:cNvPr id="561" name="Oval 46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62" name="Group 461"/>
                  <p:cNvGrpSpPr>
                    <a:grpSpLocks/>
                  </p:cNvGrpSpPr>
                  <p:nvPr/>
                </p:nvGrpSpPr>
                <p:grpSpPr bwMode="auto">
                  <a:xfrm>
                    <a:off x="1632" y="1824"/>
                    <a:ext cx="384" cy="1344"/>
                    <a:chOff x="1920" y="1824"/>
                    <a:chExt cx="384" cy="816"/>
                  </a:xfrm>
                </p:grpSpPr>
                <p:sp>
                  <p:nvSpPr>
                    <p:cNvPr id="563" name="Line 46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64" name="Line 46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56" name="Group 464"/>
                <p:cNvGrpSpPr>
                  <a:grpSpLocks/>
                </p:cNvGrpSpPr>
                <p:nvPr/>
              </p:nvGrpSpPr>
              <p:grpSpPr bwMode="auto">
                <a:xfrm>
                  <a:off x="4576" y="336"/>
                  <a:ext cx="290" cy="716"/>
                  <a:chOff x="1464" y="1248"/>
                  <a:chExt cx="720" cy="1920"/>
                </a:xfrm>
              </p:grpSpPr>
              <p:sp>
                <p:nvSpPr>
                  <p:cNvPr id="557" name="Oval 46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58" name="Group 466"/>
                  <p:cNvGrpSpPr>
                    <a:grpSpLocks/>
                  </p:cNvGrpSpPr>
                  <p:nvPr/>
                </p:nvGrpSpPr>
                <p:grpSpPr bwMode="auto">
                  <a:xfrm>
                    <a:off x="1632" y="1824"/>
                    <a:ext cx="384" cy="1344"/>
                    <a:chOff x="1920" y="1824"/>
                    <a:chExt cx="384" cy="816"/>
                  </a:xfrm>
                </p:grpSpPr>
                <p:sp>
                  <p:nvSpPr>
                    <p:cNvPr id="559" name="Line 46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60" name="Line 46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grpSp>
          <p:nvGrpSpPr>
            <p:cNvPr id="446" name="Group 469"/>
            <p:cNvGrpSpPr>
              <a:grpSpLocks/>
            </p:cNvGrpSpPr>
            <p:nvPr/>
          </p:nvGrpSpPr>
          <p:grpSpPr bwMode="auto">
            <a:xfrm>
              <a:off x="1903" y="2747"/>
              <a:ext cx="548" cy="1019"/>
              <a:chOff x="288" y="1584"/>
              <a:chExt cx="419" cy="737"/>
            </a:xfrm>
          </p:grpSpPr>
          <p:grpSp>
            <p:nvGrpSpPr>
              <p:cNvPr id="447" name="Group 470"/>
              <p:cNvGrpSpPr>
                <a:grpSpLocks/>
              </p:cNvGrpSpPr>
              <p:nvPr/>
            </p:nvGrpSpPr>
            <p:grpSpPr bwMode="auto">
              <a:xfrm flipH="1">
                <a:off x="288" y="1584"/>
                <a:ext cx="111" cy="486"/>
                <a:chOff x="1680" y="336"/>
                <a:chExt cx="291" cy="1488"/>
              </a:xfrm>
            </p:grpSpPr>
            <p:grpSp>
              <p:nvGrpSpPr>
                <p:cNvPr id="536" name="Group 471"/>
                <p:cNvGrpSpPr>
                  <a:grpSpLocks/>
                </p:cNvGrpSpPr>
                <p:nvPr/>
              </p:nvGrpSpPr>
              <p:grpSpPr bwMode="auto">
                <a:xfrm flipV="1">
                  <a:off x="1681" y="1108"/>
                  <a:ext cx="290" cy="716"/>
                  <a:chOff x="1464" y="1248"/>
                  <a:chExt cx="720" cy="1920"/>
                </a:xfrm>
              </p:grpSpPr>
              <p:sp>
                <p:nvSpPr>
                  <p:cNvPr id="542" name="Oval 47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43" name="Group 473"/>
                  <p:cNvGrpSpPr>
                    <a:grpSpLocks/>
                  </p:cNvGrpSpPr>
                  <p:nvPr/>
                </p:nvGrpSpPr>
                <p:grpSpPr bwMode="auto">
                  <a:xfrm>
                    <a:off x="1632" y="1824"/>
                    <a:ext cx="384" cy="1344"/>
                    <a:chOff x="1920" y="1824"/>
                    <a:chExt cx="384" cy="816"/>
                  </a:xfrm>
                </p:grpSpPr>
                <p:sp>
                  <p:nvSpPr>
                    <p:cNvPr id="544" name="Line 47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45" name="Line 47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37" name="Group 476"/>
                <p:cNvGrpSpPr>
                  <a:grpSpLocks/>
                </p:cNvGrpSpPr>
                <p:nvPr/>
              </p:nvGrpSpPr>
              <p:grpSpPr bwMode="auto">
                <a:xfrm>
                  <a:off x="1680" y="336"/>
                  <a:ext cx="290" cy="716"/>
                  <a:chOff x="1464" y="1248"/>
                  <a:chExt cx="720" cy="1920"/>
                </a:xfrm>
              </p:grpSpPr>
              <p:sp>
                <p:nvSpPr>
                  <p:cNvPr id="538" name="Oval 47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39" name="Group 478"/>
                  <p:cNvGrpSpPr>
                    <a:grpSpLocks/>
                  </p:cNvGrpSpPr>
                  <p:nvPr/>
                </p:nvGrpSpPr>
                <p:grpSpPr bwMode="auto">
                  <a:xfrm>
                    <a:off x="1632" y="1824"/>
                    <a:ext cx="384" cy="1344"/>
                    <a:chOff x="1920" y="1824"/>
                    <a:chExt cx="384" cy="816"/>
                  </a:xfrm>
                </p:grpSpPr>
                <p:sp>
                  <p:nvSpPr>
                    <p:cNvPr id="540" name="Line 47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41" name="Line 48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48" name="Group 481"/>
              <p:cNvGrpSpPr>
                <a:grpSpLocks/>
              </p:cNvGrpSpPr>
              <p:nvPr/>
            </p:nvGrpSpPr>
            <p:grpSpPr bwMode="auto">
              <a:xfrm flipH="1">
                <a:off x="327" y="1616"/>
                <a:ext cx="111" cy="485"/>
                <a:chOff x="2002" y="336"/>
                <a:chExt cx="291" cy="1488"/>
              </a:xfrm>
            </p:grpSpPr>
            <p:grpSp>
              <p:nvGrpSpPr>
                <p:cNvPr id="526" name="Group 482"/>
                <p:cNvGrpSpPr>
                  <a:grpSpLocks/>
                </p:cNvGrpSpPr>
                <p:nvPr/>
              </p:nvGrpSpPr>
              <p:grpSpPr bwMode="auto">
                <a:xfrm flipV="1">
                  <a:off x="2003" y="1108"/>
                  <a:ext cx="290" cy="716"/>
                  <a:chOff x="1464" y="1248"/>
                  <a:chExt cx="720" cy="1920"/>
                </a:xfrm>
              </p:grpSpPr>
              <p:sp>
                <p:nvSpPr>
                  <p:cNvPr id="532" name="Oval 48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33" name="Group 484"/>
                  <p:cNvGrpSpPr>
                    <a:grpSpLocks/>
                  </p:cNvGrpSpPr>
                  <p:nvPr/>
                </p:nvGrpSpPr>
                <p:grpSpPr bwMode="auto">
                  <a:xfrm>
                    <a:off x="1632" y="1824"/>
                    <a:ext cx="384" cy="1344"/>
                    <a:chOff x="1920" y="1824"/>
                    <a:chExt cx="384" cy="816"/>
                  </a:xfrm>
                </p:grpSpPr>
                <p:sp>
                  <p:nvSpPr>
                    <p:cNvPr id="534" name="Line 48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35" name="Line 48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27" name="Group 487"/>
                <p:cNvGrpSpPr>
                  <a:grpSpLocks/>
                </p:cNvGrpSpPr>
                <p:nvPr/>
              </p:nvGrpSpPr>
              <p:grpSpPr bwMode="auto">
                <a:xfrm>
                  <a:off x="2002" y="336"/>
                  <a:ext cx="290" cy="716"/>
                  <a:chOff x="1464" y="1248"/>
                  <a:chExt cx="720" cy="1920"/>
                </a:xfrm>
              </p:grpSpPr>
              <p:sp>
                <p:nvSpPr>
                  <p:cNvPr id="528" name="Oval 48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29" name="Group 489"/>
                  <p:cNvGrpSpPr>
                    <a:grpSpLocks/>
                  </p:cNvGrpSpPr>
                  <p:nvPr/>
                </p:nvGrpSpPr>
                <p:grpSpPr bwMode="auto">
                  <a:xfrm>
                    <a:off x="1632" y="1824"/>
                    <a:ext cx="384" cy="1344"/>
                    <a:chOff x="1920" y="1824"/>
                    <a:chExt cx="384" cy="816"/>
                  </a:xfrm>
                </p:grpSpPr>
                <p:sp>
                  <p:nvSpPr>
                    <p:cNvPr id="530" name="Line 49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31" name="Line 49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49" name="Group 492"/>
              <p:cNvGrpSpPr>
                <a:grpSpLocks/>
              </p:cNvGrpSpPr>
              <p:nvPr/>
            </p:nvGrpSpPr>
            <p:grpSpPr bwMode="auto">
              <a:xfrm flipH="1">
                <a:off x="365" y="1647"/>
                <a:ext cx="111" cy="486"/>
                <a:chOff x="2323" y="336"/>
                <a:chExt cx="291" cy="1488"/>
              </a:xfrm>
            </p:grpSpPr>
            <p:grpSp>
              <p:nvGrpSpPr>
                <p:cNvPr id="516" name="Group 493"/>
                <p:cNvGrpSpPr>
                  <a:grpSpLocks/>
                </p:cNvGrpSpPr>
                <p:nvPr/>
              </p:nvGrpSpPr>
              <p:grpSpPr bwMode="auto">
                <a:xfrm flipV="1">
                  <a:off x="2324" y="1108"/>
                  <a:ext cx="290" cy="716"/>
                  <a:chOff x="1464" y="1248"/>
                  <a:chExt cx="720" cy="1920"/>
                </a:xfrm>
              </p:grpSpPr>
              <p:sp>
                <p:nvSpPr>
                  <p:cNvPr id="522" name="Oval 49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23" name="Group 495"/>
                  <p:cNvGrpSpPr>
                    <a:grpSpLocks/>
                  </p:cNvGrpSpPr>
                  <p:nvPr/>
                </p:nvGrpSpPr>
                <p:grpSpPr bwMode="auto">
                  <a:xfrm>
                    <a:off x="1632" y="1824"/>
                    <a:ext cx="384" cy="1344"/>
                    <a:chOff x="1920" y="1824"/>
                    <a:chExt cx="384" cy="816"/>
                  </a:xfrm>
                </p:grpSpPr>
                <p:sp>
                  <p:nvSpPr>
                    <p:cNvPr id="524" name="Line 49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25" name="Line 49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17" name="Group 498"/>
                <p:cNvGrpSpPr>
                  <a:grpSpLocks/>
                </p:cNvGrpSpPr>
                <p:nvPr/>
              </p:nvGrpSpPr>
              <p:grpSpPr bwMode="auto">
                <a:xfrm>
                  <a:off x="2323" y="336"/>
                  <a:ext cx="290" cy="716"/>
                  <a:chOff x="1464" y="1248"/>
                  <a:chExt cx="720" cy="1920"/>
                </a:xfrm>
              </p:grpSpPr>
              <p:sp>
                <p:nvSpPr>
                  <p:cNvPr id="518" name="Oval 49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19" name="Group 500"/>
                  <p:cNvGrpSpPr>
                    <a:grpSpLocks/>
                  </p:cNvGrpSpPr>
                  <p:nvPr/>
                </p:nvGrpSpPr>
                <p:grpSpPr bwMode="auto">
                  <a:xfrm>
                    <a:off x="1632" y="1824"/>
                    <a:ext cx="384" cy="1344"/>
                    <a:chOff x="1920" y="1824"/>
                    <a:chExt cx="384" cy="816"/>
                  </a:xfrm>
                </p:grpSpPr>
                <p:sp>
                  <p:nvSpPr>
                    <p:cNvPr id="520" name="Line 50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21" name="Line 50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0" name="Group 503"/>
              <p:cNvGrpSpPr>
                <a:grpSpLocks/>
              </p:cNvGrpSpPr>
              <p:nvPr/>
            </p:nvGrpSpPr>
            <p:grpSpPr bwMode="auto">
              <a:xfrm flipH="1">
                <a:off x="404" y="1678"/>
                <a:ext cx="110" cy="486"/>
                <a:chOff x="2645" y="336"/>
                <a:chExt cx="291" cy="1488"/>
              </a:xfrm>
            </p:grpSpPr>
            <p:grpSp>
              <p:nvGrpSpPr>
                <p:cNvPr id="506" name="Group 504"/>
                <p:cNvGrpSpPr>
                  <a:grpSpLocks/>
                </p:cNvGrpSpPr>
                <p:nvPr/>
              </p:nvGrpSpPr>
              <p:grpSpPr bwMode="auto">
                <a:xfrm flipV="1">
                  <a:off x="2646" y="1108"/>
                  <a:ext cx="290" cy="716"/>
                  <a:chOff x="1464" y="1248"/>
                  <a:chExt cx="720" cy="1920"/>
                </a:xfrm>
              </p:grpSpPr>
              <p:sp>
                <p:nvSpPr>
                  <p:cNvPr id="512" name="Oval 50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13" name="Group 506"/>
                  <p:cNvGrpSpPr>
                    <a:grpSpLocks/>
                  </p:cNvGrpSpPr>
                  <p:nvPr/>
                </p:nvGrpSpPr>
                <p:grpSpPr bwMode="auto">
                  <a:xfrm>
                    <a:off x="1632" y="1824"/>
                    <a:ext cx="384" cy="1344"/>
                    <a:chOff x="1920" y="1824"/>
                    <a:chExt cx="384" cy="816"/>
                  </a:xfrm>
                </p:grpSpPr>
                <p:sp>
                  <p:nvSpPr>
                    <p:cNvPr id="514" name="Line 50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15" name="Line 50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507" name="Group 509"/>
                <p:cNvGrpSpPr>
                  <a:grpSpLocks/>
                </p:cNvGrpSpPr>
                <p:nvPr/>
              </p:nvGrpSpPr>
              <p:grpSpPr bwMode="auto">
                <a:xfrm>
                  <a:off x="2645" y="336"/>
                  <a:ext cx="290" cy="716"/>
                  <a:chOff x="1464" y="1248"/>
                  <a:chExt cx="720" cy="1920"/>
                </a:xfrm>
              </p:grpSpPr>
              <p:sp>
                <p:nvSpPr>
                  <p:cNvPr id="508" name="Oval 51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09" name="Group 511"/>
                  <p:cNvGrpSpPr>
                    <a:grpSpLocks/>
                  </p:cNvGrpSpPr>
                  <p:nvPr/>
                </p:nvGrpSpPr>
                <p:grpSpPr bwMode="auto">
                  <a:xfrm>
                    <a:off x="1632" y="1824"/>
                    <a:ext cx="384" cy="1344"/>
                    <a:chOff x="1920" y="1824"/>
                    <a:chExt cx="384" cy="816"/>
                  </a:xfrm>
                </p:grpSpPr>
                <p:sp>
                  <p:nvSpPr>
                    <p:cNvPr id="510" name="Line 51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11" name="Line 51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1" name="Group 514"/>
              <p:cNvGrpSpPr>
                <a:grpSpLocks/>
              </p:cNvGrpSpPr>
              <p:nvPr/>
            </p:nvGrpSpPr>
            <p:grpSpPr bwMode="auto">
              <a:xfrm flipH="1">
                <a:off x="442" y="1710"/>
                <a:ext cx="111" cy="486"/>
                <a:chOff x="2967" y="336"/>
                <a:chExt cx="291" cy="1488"/>
              </a:xfrm>
            </p:grpSpPr>
            <p:grpSp>
              <p:nvGrpSpPr>
                <p:cNvPr id="496" name="Group 515"/>
                <p:cNvGrpSpPr>
                  <a:grpSpLocks/>
                </p:cNvGrpSpPr>
                <p:nvPr/>
              </p:nvGrpSpPr>
              <p:grpSpPr bwMode="auto">
                <a:xfrm flipV="1">
                  <a:off x="2968" y="1108"/>
                  <a:ext cx="290" cy="716"/>
                  <a:chOff x="1464" y="1248"/>
                  <a:chExt cx="720" cy="1920"/>
                </a:xfrm>
              </p:grpSpPr>
              <p:sp>
                <p:nvSpPr>
                  <p:cNvPr id="502" name="Oval 516"/>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503" name="Group 517"/>
                  <p:cNvGrpSpPr>
                    <a:grpSpLocks/>
                  </p:cNvGrpSpPr>
                  <p:nvPr/>
                </p:nvGrpSpPr>
                <p:grpSpPr bwMode="auto">
                  <a:xfrm>
                    <a:off x="1632" y="1824"/>
                    <a:ext cx="384" cy="1344"/>
                    <a:chOff x="1920" y="1824"/>
                    <a:chExt cx="384" cy="816"/>
                  </a:xfrm>
                </p:grpSpPr>
                <p:sp>
                  <p:nvSpPr>
                    <p:cNvPr id="504" name="Line 518"/>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05" name="Line 519"/>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97" name="Group 520"/>
                <p:cNvGrpSpPr>
                  <a:grpSpLocks/>
                </p:cNvGrpSpPr>
                <p:nvPr/>
              </p:nvGrpSpPr>
              <p:grpSpPr bwMode="auto">
                <a:xfrm>
                  <a:off x="2967" y="336"/>
                  <a:ext cx="290" cy="716"/>
                  <a:chOff x="1464" y="1248"/>
                  <a:chExt cx="720" cy="1920"/>
                </a:xfrm>
              </p:grpSpPr>
              <p:sp>
                <p:nvSpPr>
                  <p:cNvPr id="498" name="Oval 521"/>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99" name="Group 522"/>
                  <p:cNvGrpSpPr>
                    <a:grpSpLocks/>
                  </p:cNvGrpSpPr>
                  <p:nvPr/>
                </p:nvGrpSpPr>
                <p:grpSpPr bwMode="auto">
                  <a:xfrm>
                    <a:off x="1632" y="1824"/>
                    <a:ext cx="384" cy="1344"/>
                    <a:chOff x="1920" y="1824"/>
                    <a:chExt cx="384" cy="816"/>
                  </a:xfrm>
                </p:grpSpPr>
                <p:sp>
                  <p:nvSpPr>
                    <p:cNvPr id="500" name="Line 523"/>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501" name="Line 524"/>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2" name="Group 525"/>
              <p:cNvGrpSpPr>
                <a:grpSpLocks/>
              </p:cNvGrpSpPr>
              <p:nvPr/>
            </p:nvGrpSpPr>
            <p:grpSpPr bwMode="auto">
              <a:xfrm flipH="1">
                <a:off x="481" y="1741"/>
                <a:ext cx="111" cy="486"/>
                <a:chOff x="3288" y="336"/>
                <a:chExt cx="292" cy="1488"/>
              </a:xfrm>
            </p:grpSpPr>
            <p:grpSp>
              <p:nvGrpSpPr>
                <p:cNvPr id="486" name="Group 526"/>
                <p:cNvGrpSpPr>
                  <a:grpSpLocks/>
                </p:cNvGrpSpPr>
                <p:nvPr/>
              </p:nvGrpSpPr>
              <p:grpSpPr bwMode="auto">
                <a:xfrm flipV="1">
                  <a:off x="3289" y="1108"/>
                  <a:ext cx="291" cy="716"/>
                  <a:chOff x="1464" y="1248"/>
                  <a:chExt cx="720" cy="1920"/>
                </a:xfrm>
              </p:grpSpPr>
              <p:sp>
                <p:nvSpPr>
                  <p:cNvPr id="492" name="Oval 527"/>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93" name="Group 528"/>
                  <p:cNvGrpSpPr>
                    <a:grpSpLocks/>
                  </p:cNvGrpSpPr>
                  <p:nvPr/>
                </p:nvGrpSpPr>
                <p:grpSpPr bwMode="auto">
                  <a:xfrm>
                    <a:off x="1632" y="1824"/>
                    <a:ext cx="384" cy="1344"/>
                    <a:chOff x="1920" y="1824"/>
                    <a:chExt cx="384" cy="816"/>
                  </a:xfrm>
                </p:grpSpPr>
                <p:sp>
                  <p:nvSpPr>
                    <p:cNvPr id="494" name="Line 529"/>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95" name="Line 530"/>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87" name="Group 531"/>
                <p:cNvGrpSpPr>
                  <a:grpSpLocks/>
                </p:cNvGrpSpPr>
                <p:nvPr/>
              </p:nvGrpSpPr>
              <p:grpSpPr bwMode="auto">
                <a:xfrm>
                  <a:off x="3288" y="336"/>
                  <a:ext cx="291" cy="716"/>
                  <a:chOff x="1464" y="1248"/>
                  <a:chExt cx="720" cy="1920"/>
                </a:xfrm>
              </p:grpSpPr>
              <p:sp>
                <p:nvSpPr>
                  <p:cNvPr id="488" name="Oval 532"/>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89" name="Group 533"/>
                  <p:cNvGrpSpPr>
                    <a:grpSpLocks/>
                  </p:cNvGrpSpPr>
                  <p:nvPr/>
                </p:nvGrpSpPr>
                <p:grpSpPr bwMode="auto">
                  <a:xfrm>
                    <a:off x="1632" y="1824"/>
                    <a:ext cx="384" cy="1344"/>
                    <a:chOff x="1920" y="1824"/>
                    <a:chExt cx="384" cy="816"/>
                  </a:xfrm>
                </p:grpSpPr>
                <p:sp>
                  <p:nvSpPr>
                    <p:cNvPr id="490" name="Line 534"/>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91" name="Line 535"/>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3" name="Group 536"/>
              <p:cNvGrpSpPr>
                <a:grpSpLocks/>
              </p:cNvGrpSpPr>
              <p:nvPr/>
            </p:nvGrpSpPr>
            <p:grpSpPr bwMode="auto">
              <a:xfrm flipH="1">
                <a:off x="520" y="1772"/>
                <a:ext cx="111" cy="486"/>
                <a:chOff x="3611" y="336"/>
                <a:chExt cx="291" cy="1488"/>
              </a:xfrm>
            </p:grpSpPr>
            <p:grpSp>
              <p:nvGrpSpPr>
                <p:cNvPr id="476" name="Group 537"/>
                <p:cNvGrpSpPr>
                  <a:grpSpLocks/>
                </p:cNvGrpSpPr>
                <p:nvPr/>
              </p:nvGrpSpPr>
              <p:grpSpPr bwMode="auto">
                <a:xfrm flipV="1">
                  <a:off x="3612" y="1108"/>
                  <a:ext cx="290" cy="716"/>
                  <a:chOff x="1464" y="1248"/>
                  <a:chExt cx="720" cy="1920"/>
                </a:xfrm>
              </p:grpSpPr>
              <p:sp>
                <p:nvSpPr>
                  <p:cNvPr id="482" name="Oval 538"/>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83" name="Group 539"/>
                  <p:cNvGrpSpPr>
                    <a:grpSpLocks/>
                  </p:cNvGrpSpPr>
                  <p:nvPr/>
                </p:nvGrpSpPr>
                <p:grpSpPr bwMode="auto">
                  <a:xfrm>
                    <a:off x="1632" y="1824"/>
                    <a:ext cx="384" cy="1344"/>
                    <a:chOff x="1920" y="1824"/>
                    <a:chExt cx="384" cy="816"/>
                  </a:xfrm>
                </p:grpSpPr>
                <p:sp>
                  <p:nvSpPr>
                    <p:cNvPr id="484" name="Line 540"/>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85" name="Line 541"/>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77" name="Group 542"/>
                <p:cNvGrpSpPr>
                  <a:grpSpLocks/>
                </p:cNvGrpSpPr>
                <p:nvPr/>
              </p:nvGrpSpPr>
              <p:grpSpPr bwMode="auto">
                <a:xfrm>
                  <a:off x="3611" y="336"/>
                  <a:ext cx="290" cy="716"/>
                  <a:chOff x="1464" y="1248"/>
                  <a:chExt cx="720" cy="1920"/>
                </a:xfrm>
              </p:grpSpPr>
              <p:sp>
                <p:nvSpPr>
                  <p:cNvPr id="478" name="Oval 543"/>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79" name="Group 544"/>
                  <p:cNvGrpSpPr>
                    <a:grpSpLocks/>
                  </p:cNvGrpSpPr>
                  <p:nvPr/>
                </p:nvGrpSpPr>
                <p:grpSpPr bwMode="auto">
                  <a:xfrm>
                    <a:off x="1632" y="1824"/>
                    <a:ext cx="384" cy="1344"/>
                    <a:chOff x="1920" y="1824"/>
                    <a:chExt cx="384" cy="816"/>
                  </a:xfrm>
                </p:grpSpPr>
                <p:sp>
                  <p:nvSpPr>
                    <p:cNvPr id="480" name="Line 545"/>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81" name="Line 546"/>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4" name="Group 547"/>
              <p:cNvGrpSpPr>
                <a:grpSpLocks/>
              </p:cNvGrpSpPr>
              <p:nvPr/>
            </p:nvGrpSpPr>
            <p:grpSpPr bwMode="auto">
              <a:xfrm flipH="1">
                <a:off x="558" y="1804"/>
                <a:ext cx="111" cy="486"/>
                <a:chOff x="4254" y="336"/>
                <a:chExt cx="291" cy="1488"/>
              </a:xfrm>
            </p:grpSpPr>
            <p:grpSp>
              <p:nvGrpSpPr>
                <p:cNvPr id="466" name="Group 548"/>
                <p:cNvGrpSpPr>
                  <a:grpSpLocks/>
                </p:cNvGrpSpPr>
                <p:nvPr/>
              </p:nvGrpSpPr>
              <p:grpSpPr bwMode="auto">
                <a:xfrm flipV="1">
                  <a:off x="4255" y="1108"/>
                  <a:ext cx="290" cy="716"/>
                  <a:chOff x="1464" y="1248"/>
                  <a:chExt cx="720" cy="1920"/>
                </a:xfrm>
              </p:grpSpPr>
              <p:sp>
                <p:nvSpPr>
                  <p:cNvPr id="472" name="Oval 549"/>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73" name="Group 550"/>
                  <p:cNvGrpSpPr>
                    <a:grpSpLocks/>
                  </p:cNvGrpSpPr>
                  <p:nvPr/>
                </p:nvGrpSpPr>
                <p:grpSpPr bwMode="auto">
                  <a:xfrm>
                    <a:off x="1632" y="1824"/>
                    <a:ext cx="384" cy="1344"/>
                    <a:chOff x="1920" y="1824"/>
                    <a:chExt cx="384" cy="816"/>
                  </a:xfrm>
                </p:grpSpPr>
                <p:sp>
                  <p:nvSpPr>
                    <p:cNvPr id="474" name="Line 551"/>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75" name="Line 552"/>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67" name="Group 553"/>
                <p:cNvGrpSpPr>
                  <a:grpSpLocks/>
                </p:cNvGrpSpPr>
                <p:nvPr/>
              </p:nvGrpSpPr>
              <p:grpSpPr bwMode="auto">
                <a:xfrm>
                  <a:off x="4254" y="336"/>
                  <a:ext cx="290" cy="716"/>
                  <a:chOff x="1464" y="1248"/>
                  <a:chExt cx="720" cy="1920"/>
                </a:xfrm>
              </p:grpSpPr>
              <p:sp>
                <p:nvSpPr>
                  <p:cNvPr id="468" name="Oval 554"/>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69" name="Group 555"/>
                  <p:cNvGrpSpPr>
                    <a:grpSpLocks/>
                  </p:cNvGrpSpPr>
                  <p:nvPr/>
                </p:nvGrpSpPr>
                <p:grpSpPr bwMode="auto">
                  <a:xfrm>
                    <a:off x="1632" y="1824"/>
                    <a:ext cx="384" cy="1344"/>
                    <a:chOff x="1920" y="1824"/>
                    <a:chExt cx="384" cy="816"/>
                  </a:xfrm>
                </p:grpSpPr>
                <p:sp>
                  <p:nvSpPr>
                    <p:cNvPr id="470" name="Line 556"/>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71" name="Line 557"/>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nvGrpSpPr>
              <p:cNvPr id="455" name="Group 558"/>
              <p:cNvGrpSpPr>
                <a:grpSpLocks/>
              </p:cNvGrpSpPr>
              <p:nvPr/>
            </p:nvGrpSpPr>
            <p:grpSpPr bwMode="auto">
              <a:xfrm flipH="1">
                <a:off x="596" y="1835"/>
                <a:ext cx="111" cy="486"/>
                <a:chOff x="4576" y="336"/>
                <a:chExt cx="291" cy="1488"/>
              </a:xfrm>
            </p:grpSpPr>
            <p:grpSp>
              <p:nvGrpSpPr>
                <p:cNvPr id="456" name="Group 559"/>
                <p:cNvGrpSpPr>
                  <a:grpSpLocks/>
                </p:cNvGrpSpPr>
                <p:nvPr/>
              </p:nvGrpSpPr>
              <p:grpSpPr bwMode="auto">
                <a:xfrm flipV="1">
                  <a:off x="4577" y="1108"/>
                  <a:ext cx="290" cy="716"/>
                  <a:chOff x="1464" y="1248"/>
                  <a:chExt cx="720" cy="1920"/>
                </a:xfrm>
              </p:grpSpPr>
              <p:sp>
                <p:nvSpPr>
                  <p:cNvPr id="462" name="Oval 56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63" name="Group 561"/>
                  <p:cNvGrpSpPr>
                    <a:grpSpLocks/>
                  </p:cNvGrpSpPr>
                  <p:nvPr/>
                </p:nvGrpSpPr>
                <p:grpSpPr bwMode="auto">
                  <a:xfrm>
                    <a:off x="1632" y="1824"/>
                    <a:ext cx="384" cy="1344"/>
                    <a:chOff x="1920" y="1824"/>
                    <a:chExt cx="384" cy="816"/>
                  </a:xfrm>
                </p:grpSpPr>
                <p:sp>
                  <p:nvSpPr>
                    <p:cNvPr id="464" name="Line 56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65" name="Line 56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457" name="Group 564"/>
                <p:cNvGrpSpPr>
                  <a:grpSpLocks/>
                </p:cNvGrpSpPr>
                <p:nvPr/>
              </p:nvGrpSpPr>
              <p:grpSpPr bwMode="auto">
                <a:xfrm>
                  <a:off x="4576" y="336"/>
                  <a:ext cx="290" cy="716"/>
                  <a:chOff x="1464" y="1248"/>
                  <a:chExt cx="720" cy="1920"/>
                </a:xfrm>
              </p:grpSpPr>
              <p:sp>
                <p:nvSpPr>
                  <p:cNvPr id="458" name="Oval 56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459" name="Group 566"/>
                  <p:cNvGrpSpPr>
                    <a:grpSpLocks/>
                  </p:cNvGrpSpPr>
                  <p:nvPr/>
                </p:nvGrpSpPr>
                <p:grpSpPr bwMode="auto">
                  <a:xfrm>
                    <a:off x="1632" y="1824"/>
                    <a:ext cx="384" cy="1344"/>
                    <a:chOff x="1920" y="1824"/>
                    <a:chExt cx="384" cy="816"/>
                  </a:xfrm>
                </p:grpSpPr>
                <p:sp>
                  <p:nvSpPr>
                    <p:cNvPr id="460" name="Line 56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461" name="Line 56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grpSp>
      </p:grpSp>
      <p:grpSp>
        <p:nvGrpSpPr>
          <p:cNvPr id="645" name="Group 569"/>
          <p:cNvGrpSpPr>
            <a:grpSpLocks/>
          </p:cNvGrpSpPr>
          <p:nvPr/>
        </p:nvGrpSpPr>
        <p:grpSpPr bwMode="auto">
          <a:xfrm>
            <a:off x="6310630" y="5963285"/>
            <a:ext cx="228600" cy="539750"/>
            <a:chOff x="884" y="3385"/>
            <a:chExt cx="144" cy="340"/>
          </a:xfrm>
        </p:grpSpPr>
        <p:sp>
          <p:nvSpPr>
            <p:cNvPr id="646" name="Oval 570"/>
            <p:cNvSpPr>
              <a:spLocks noChangeArrowheads="1"/>
            </p:cNvSpPr>
            <p:nvPr/>
          </p:nvSpPr>
          <p:spPr bwMode="auto">
            <a:xfrm flipH="1" flipV="1">
              <a:off x="884" y="3612"/>
              <a:ext cx="144" cy="1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47" name="Group 571"/>
            <p:cNvGrpSpPr>
              <a:grpSpLocks/>
            </p:cNvGrpSpPr>
            <p:nvPr/>
          </p:nvGrpSpPr>
          <p:grpSpPr bwMode="auto">
            <a:xfrm flipH="1" flipV="1">
              <a:off x="918" y="3385"/>
              <a:ext cx="76" cy="226"/>
              <a:chOff x="1920" y="1824"/>
              <a:chExt cx="384" cy="816"/>
            </a:xfrm>
          </p:grpSpPr>
          <p:sp>
            <p:nvSpPr>
              <p:cNvPr id="648" name="Line 57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49" name="Line 57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50" name="Group 574"/>
          <p:cNvGrpSpPr>
            <a:grpSpLocks/>
          </p:cNvGrpSpPr>
          <p:nvPr/>
        </p:nvGrpSpPr>
        <p:grpSpPr bwMode="auto">
          <a:xfrm>
            <a:off x="6612255" y="5456873"/>
            <a:ext cx="228600" cy="530225"/>
            <a:chOff x="3424" y="3521"/>
            <a:chExt cx="144" cy="334"/>
          </a:xfrm>
        </p:grpSpPr>
        <p:sp>
          <p:nvSpPr>
            <p:cNvPr id="651" name="Oval 575"/>
            <p:cNvSpPr>
              <a:spLocks noChangeArrowheads="1"/>
            </p:cNvSpPr>
            <p:nvPr/>
          </p:nvSpPr>
          <p:spPr bwMode="auto">
            <a:xfrm flipH="1">
              <a:off x="3424" y="3521"/>
              <a:ext cx="144" cy="113"/>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52" name="Group 576"/>
            <p:cNvGrpSpPr>
              <a:grpSpLocks/>
            </p:cNvGrpSpPr>
            <p:nvPr/>
          </p:nvGrpSpPr>
          <p:grpSpPr bwMode="auto">
            <a:xfrm flipH="1">
              <a:off x="3461" y="3629"/>
              <a:ext cx="76" cy="226"/>
              <a:chOff x="1920" y="1824"/>
              <a:chExt cx="384" cy="816"/>
            </a:xfrm>
          </p:grpSpPr>
          <p:sp>
            <p:nvSpPr>
              <p:cNvPr id="653" name="Line 57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54" name="Line 57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55" name="Group 579"/>
          <p:cNvGrpSpPr>
            <a:grpSpLocks/>
          </p:cNvGrpSpPr>
          <p:nvPr/>
        </p:nvGrpSpPr>
        <p:grpSpPr bwMode="auto">
          <a:xfrm flipH="1">
            <a:off x="7369493" y="5436235"/>
            <a:ext cx="228600" cy="512763"/>
            <a:chOff x="1464" y="1248"/>
            <a:chExt cx="720" cy="1920"/>
          </a:xfrm>
        </p:grpSpPr>
        <p:sp>
          <p:nvSpPr>
            <p:cNvPr id="656" name="Oval 580"/>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57" name="Group 581"/>
            <p:cNvGrpSpPr>
              <a:grpSpLocks/>
            </p:cNvGrpSpPr>
            <p:nvPr/>
          </p:nvGrpSpPr>
          <p:grpSpPr bwMode="auto">
            <a:xfrm>
              <a:off x="1632" y="1824"/>
              <a:ext cx="384" cy="1344"/>
              <a:chOff x="1920" y="1824"/>
              <a:chExt cx="384" cy="816"/>
            </a:xfrm>
          </p:grpSpPr>
          <p:sp>
            <p:nvSpPr>
              <p:cNvPr id="658" name="Line 582"/>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59" name="Line 583"/>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grpSp>
        <p:nvGrpSpPr>
          <p:cNvPr id="660" name="Group 584"/>
          <p:cNvGrpSpPr>
            <a:grpSpLocks/>
          </p:cNvGrpSpPr>
          <p:nvPr/>
        </p:nvGrpSpPr>
        <p:grpSpPr bwMode="auto">
          <a:xfrm flipH="1">
            <a:off x="6278880" y="5479098"/>
            <a:ext cx="228600" cy="512762"/>
            <a:chOff x="1464" y="1248"/>
            <a:chExt cx="720" cy="1920"/>
          </a:xfrm>
        </p:grpSpPr>
        <p:sp>
          <p:nvSpPr>
            <p:cNvPr id="661" name="Oval 585"/>
            <p:cNvSpPr>
              <a:spLocks noChangeArrowheads="1"/>
            </p:cNvSpPr>
            <p:nvPr/>
          </p:nvSpPr>
          <p:spPr bwMode="auto">
            <a:xfrm>
              <a:off x="1464" y="1248"/>
              <a:ext cx="720" cy="672"/>
            </a:xfrm>
            <a:prstGeom prst="ellipse">
              <a:avLst/>
            </a:prstGeom>
            <a:gradFill rotWithShape="0">
              <a:gsLst>
                <a:gs pos="0">
                  <a:srgbClr val="FFCC66"/>
                </a:gs>
                <a:gs pos="100000">
                  <a:srgbClr val="CC6600"/>
                </a:gs>
              </a:gsLst>
              <a:path path="shape">
                <a:fillToRect l="50000" t="50000" r="50000" b="50000"/>
              </a:path>
            </a:gradFill>
            <a:ln w="19050">
              <a:solidFill>
                <a:srgbClr val="CC6600"/>
              </a:solidFill>
              <a:round/>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grpSp>
          <p:nvGrpSpPr>
            <p:cNvPr id="662" name="Group 586"/>
            <p:cNvGrpSpPr>
              <a:grpSpLocks/>
            </p:cNvGrpSpPr>
            <p:nvPr/>
          </p:nvGrpSpPr>
          <p:grpSpPr bwMode="auto">
            <a:xfrm>
              <a:off x="1632" y="1824"/>
              <a:ext cx="384" cy="1344"/>
              <a:chOff x="1920" y="1824"/>
              <a:chExt cx="384" cy="816"/>
            </a:xfrm>
          </p:grpSpPr>
          <p:sp>
            <p:nvSpPr>
              <p:cNvPr id="663" name="Line 587"/>
              <p:cNvSpPr>
                <a:spLocks noChangeShapeType="1"/>
              </p:cNvSpPr>
              <p:nvPr/>
            </p:nvSpPr>
            <p:spPr bwMode="auto">
              <a:xfrm>
                <a:off x="1920"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64" name="Line 588"/>
              <p:cNvSpPr>
                <a:spLocks noChangeShapeType="1"/>
              </p:cNvSpPr>
              <p:nvPr/>
            </p:nvSpPr>
            <p:spPr bwMode="auto">
              <a:xfrm>
                <a:off x="2304" y="1824"/>
                <a:ext cx="0" cy="816"/>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grpSp>
      </p:grpSp>
      <p:sp>
        <p:nvSpPr>
          <p:cNvPr id="665" name="Text Box 589"/>
          <p:cNvSpPr txBox="1">
            <a:spLocks noChangeArrowheads="1"/>
          </p:cNvSpPr>
          <p:nvPr/>
        </p:nvSpPr>
        <p:spPr bwMode="auto">
          <a:xfrm>
            <a:off x="4955568" y="2426335"/>
            <a:ext cx="2456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2000" b="1" dirty="0">
                <a:solidFill>
                  <a:schemeClr val="bg1"/>
                </a:solidFill>
                <a:latin typeface="Meiryo UI" panose="020B0604030504040204" pitchFamily="50" charset="-128"/>
                <a:ea typeface="Meiryo UI" panose="020B0604030504040204" pitchFamily="50" charset="-128"/>
              </a:rPr>
              <a:t>インフルエンザウイルス</a:t>
            </a:r>
            <a:endParaRPr lang="ja-JP" altLang="en-US" sz="2000" b="1" dirty="0">
              <a:latin typeface="Meiryo UI" panose="020B0604030504040204" pitchFamily="50" charset="-128"/>
              <a:ea typeface="Meiryo UI" panose="020B0604030504040204" pitchFamily="50" charset="-128"/>
            </a:endParaRPr>
          </a:p>
        </p:txBody>
      </p:sp>
      <p:sp>
        <p:nvSpPr>
          <p:cNvPr id="666" name="Text Box 590"/>
          <p:cNvSpPr txBox="1">
            <a:spLocks noChangeArrowheads="1"/>
          </p:cNvSpPr>
          <p:nvPr/>
        </p:nvSpPr>
        <p:spPr bwMode="auto">
          <a:xfrm>
            <a:off x="7593330" y="300673"/>
            <a:ext cx="24384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800" b="1">
                <a:latin typeface="Meiryo UI" panose="020B0604030504040204" pitchFamily="50" charset="-128"/>
                <a:ea typeface="Meiryo UI" panose="020B0604030504040204" pitchFamily="50" charset="-128"/>
              </a:rPr>
              <a:t>ノイラミニダーゼ</a:t>
            </a:r>
            <a:endParaRPr lang="en-US" altLang="ja-JP" sz="1800" b="1">
              <a:latin typeface="Meiryo UI" panose="020B0604030504040204" pitchFamily="50" charset="-128"/>
              <a:ea typeface="Meiryo UI" panose="020B0604030504040204" pitchFamily="50" charset="-128"/>
            </a:endParaRPr>
          </a:p>
          <a:p>
            <a:r>
              <a:rPr lang="ja-JP" altLang="en-US" sz="1800" b="1">
                <a:latin typeface="Meiryo UI" panose="020B0604030504040204" pitchFamily="50" charset="-128"/>
                <a:ea typeface="Meiryo UI" panose="020B0604030504040204" pitchFamily="50" charset="-128"/>
              </a:rPr>
              <a:t>酵素機能をもつタンパク</a:t>
            </a:r>
            <a:endParaRPr lang="ja-JP" altLang="en-US" sz="1600" b="1">
              <a:latin typeface="Meiryo UI" panose="020B0604030504040204" pitchFamily="50" charset="-128"/>
              <a:ea typeface="Meiryo UI" panose="020B0604030504040204" pitchFamily="50" charset="-128"/>
            </a:endParaRPr>
          </a:p>
        </p:txBody>
      </p:sp>
      <p:sp>
        <p:nvSpPr>
          <p:cNvPr id="667" name="Text Box 591"/>
          <p:cNvSpPr txBox="1">
            <a:spLocks noChangeArrowheads="1"/>
          </p:cNvSpPr>
          <p:nvPr/>
        </p:nvSpPr>
        <p:spPr bwMode="auto">
          <a:xfrm>
            <a:off x="1497330" y="883285"/>
            <a:ext cx="2511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800" b="1">
                <a:latin typeface="Meiryo UI" panose="020B0604030504040204" pitchFamily="50" charset="-128"/>
                <a:ea typeface="Meiryo UI" panose="020B0604030504040204" pitchFamily="50" charset="-128"/>
              </a:rPr>
              <a:t>へマグルチニン酵素機能をもつタンパク</a:t>
            </a:r>
            <a:endParaRPr lang="ja-JP" altLang="en-US" sz="1400" b="1">
              <a:latin typeface="Meiryo UI" panose="020B0604030504040204" pitchFamily="50" charset="-128"/>
              <a:ea typeface="Meiryo UI" panose="020B0604030504040204" pitchFamily="50" charset="-128"/>
            </a:endParaRPr>
          </a:p>
        </p:txBody>
      </p:sp>
      <p:sp>
        <p:nvSpPr>
          <p:cNvPr id="668" name="Text Box 592"/>
          <p:cNvSpPr txBox="1">
            <a:spLocks noChangeArrowheads="1"/>
          </p:cNvSpPr>
          <p:nvPr/>
        </p:nvSpPr>
        <p:spPr bwMode="auto">
          <a:xfrm>
            <a:off x="6339096" y="5672773"/>
            <a:ext cx="1467068" cy="400110"/>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2000" dirty="0">
                <a:latin typeface="Meiryo UI" panose="020B0604030504040204" pitchFamily="50" charset="-128"/>
                <a:ea typeface="Meiryo UI" panose="020B0604030504040204" pitchFamily="50" charset="-128"/>
              </a:rPr>
              <a:t>宿主細胞膜</a:t>
            </a:r>
          </a:p>
        </p:txBody>
      </p:sp>
      <p:sp>
        <p:nvSpPr>
          <p:cNvPr id="669" name="AutoShape 593"/>
          <p:cNvSpPr>
            <a:spLocks noChangeArrowheads="1"/>
          </p:cNvSpPr>
          <p:nvPr/>
        </p:nvSpPr>
        <p:spPr bwMode="auto">
          <a:xfrm rot="5400000" flipH="1">
            <a:off x="7842568" y="2931160"/>
            <a:ext cx="2078038" cy="649287"/>
          </a:xfrm>
          <a:prstGeom prst="curvedDownArrow">
            <a:avLst>
              <a:gd name="adj1" fmla="val 64010"/>
              <a:gd name="adj2" fmla="val 128020"/>
              <a:gd name="adj3" fmla="val 33333"/>
            </a:avLst>
          </a:prstGeom>
          <a:solidFill>
            <a:srgbClr val="FFFFFF"/>
          </a:solidFill>
          <a:ln w="19050">
            <a:solidFill>
              <a:srgbClr val="CC6600"/>
            </a:solidFill>
            <a:miter lim="800000"/>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670" name="AutoShape 594"/>
          <p:cNvSpPr>
            <a:spLocks noChangeArrowheads="1"/>
          </p:cNvSpPr>
          <p:nvPr/>
        </p:nvSpPr>
        <p:spPr bwMode="auto">
          <a:xfrm>
            <a:off x="3084830" y="2432685"/>
            <a:ext cx="733425" cy="1935163"/>
          </a:xfrm>
          <a:prstGeom prst="curvedRightArrow">
            <a:avLst>
              <a:gd name="adj1" fmla="val 52771"/>
              <a:gd name="adj2" fmla="val 105541"/>
              <a:gd name="adj3" fmla="val 33333"/>
            </a:avLst>
          </a:prstGeom>
          <a:solidFill>
            <a:srgbClr val="FFFFFF"/>
          </a:solidFill>
          <a:ln w="19050">
            <a:solidFill>
              <a:srgbClr val="CC6600"/>
            </a:solidFill>
            <a:miter lim="800000"/>
            <a:headEnd/>
            <a:tailEnd/>
          </a:ln>
        </p:spPr>
        <p:txBody>
          <a:bodyPr wrap="none" anchor="ct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endParaRPr lang="ja-JP" altLang="en-US" sz="2000">
              <a:latin typeface="Meiryo UI" panose="020B0604030504040204" pitchFamily="50" charset="-128"/>
              <a:ea typeface="Meiryo UI" panose="020B0604030504040204" pitchFamily="50" charset="-128"/>
            </a:endParaRPr>
          </a:p>
        </p:txBody>
      </p:sp>
      <p:sp>
        <p:nvSpPr>
          <p:cNvPr id="671" name="Text Box 595"/>
          <p:cNvSpPr txBox="1">
            <a:spLocks noChangeArrowheads="1"/>
          </p:cNvSpPr>
          <p:nvPr/>
        </p:nvSpPr>
        <p:spPr bwMode="auto">
          <a:xfrm>
            <a:off x="1772126" y="4537710"/>
            <a:ext cx="206819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800" b="1">
                <a:solidFill>
                  <a:srgbClr val="582999"/>
                </a:solidFill>
                <a:latin typeface="Meiryo UI" panose="020B0604030504040204" pitchFamily="50" charset="-128"/>
                <a:ea typeface="Meiryo UI" panose="020B0604030504040204" pitchFamily="50" charset="-128"/>
              </a:rPr>
              <a:t>へマグルチニンによる</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582999"/>
                </a:solidFill>
                <a:latin typeface="Meiryo UI" panose="020B0604030504040204" pitchFamily="50" charset="-128"/>
                <a:ea typeface="Meiryo UI" panose="020B0604030504040204" pitchFamily="50" charset="-128"/>
              </a:rPr>
              <a:t>レセプターへの吸着</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EB1078"/>
                </a:solidFill>
                <a:latin typeface="Meiryo UI" panose="020B0604030504040204" pitchFamily="50" charset="-128"/>
                <a:ea typeface="Meiryo UI" panose="020B0604030504040204" pitchFamily="50" charset="-128"/>
              </a:rPr>
              <a:t>感染</a:t>
            </a:r>
          </a:p>
        </p:txBody>
      </p:sp>
      <p:sp>
        <p:nvSpPr>
          <p:cNvPr id="672" name="Text Box 596"/>
          <p:cNvSpPr txBox="1">
            <a:spLocks noChangeArrowheads="1"/>
          </p:cNvSpPr>
          <p:nvPr/>
        </p:nvSpPr>
        <p:spPr bwMode="auto">
          <a:xfrm>
            <a:off x="8267785" y="4321810"/>
            <a:ext cx="19848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800" b="1">
                <a:solidFill>
                  <a:srgbClr val="582999"/>
                </a:solidFill>
                <a:latin typeface="Meiryo UI" panose="020B0604030504040204" pitchFamily="50" charset="-128"/>
                <a:ea typeface="Meiryo UI" panose="020B0604030504040204" pitchFamily="50" charset="-128"/>
              </a:rPr>
              <a:t>ノイラミニダーゼ</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582999"/>
                </a:solidFill>
                <a:latin typeface="Meiryo UI" panose="020B0604030504040204" pitchFamily="50" charset="-128"/>
                <a:ea typeface="Meiryo UI" panose="020B0604030504040204" pitchFamily="50" charset="-128"/>
              </a:rPr>
              <a:t>スパイクによる発芽</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582999"/>
                </a:solidFill>
                <a:latin typeface="Meiryo UI" panose="020B0604030504040204" pitchFamily="50" charset="-128"/>
                <a:ea typeface="Meiryo UI" panose="020B0604030504040204" pitchFamily="50" charset="-128"/>
              </a:rPr>
              <a:t>（出芽）</a:t>
            </a:r>
            <a:endParaRPr lang="en-US" altLang="ja-JP" sz="1800" b="1">
              <a:solidFill>
                <a:srgbClr val="582999"/>
              </a:solidFill>
              <a:latin typeface="Meiryo UI" panose="020B0604030504040204" pitchFamily="50" charset="-128"/>
              <a:ea typeface="Meiryo UI" panose="020B0604030504040204" pitchFamily="50" charset="-128"/>
            </a:endParaRPr>
          </a:p>
          <a:p>
            <a:pPr algn="ctr"/>
            <a:r>
              <a:rPr lang="ja-JP" altLang="en-US" sz="1800" b="1">
                <a:solidFill>
                  <a:srgbClr val="EB1078"/>
                </a:solidFill>
                <a:latin typeface="Meiryo UI" panose="020B0604030504040204" pitchFamily="50" charset="-128"/>
                <a:ea typeface="Meiryo UI" panose="020B0604030504040204" pitchFamily="50" charset="-128"/>
              </a:rPr>
              <a:t>増殖</a:t>
            </a:r>
            <a:endParaRPr lang="ja-JP" altLang="en-US" sz="1800" b="1">
              <a:solidFill>
                <a:srgbClr val="582999"/>
              </a:solidFill>
              <a:latin typeface="Meiryo UI" panose="020B0604030504040204" pitchFamily="50" charset="-128"/>
              <a:ea typeface="Meiryo UI" panose="020B0604030504040204" pitchFamily="50" charset="-128"/>
            </a:endParaRPr>
          </a:p>
        </p:txBody>
      </p:sp>
      <p:sp>
        <p:nvSpPr>
          <p:cNvPr id="673" name="Text Box 597"/>
          <p:cNvSpPr txBox="1">
            <a:spLocks noChangeArrowheads="1"/>
          </p:cNvSpPr>
          <p:nvPr/>
        </p:nvSpPr>
        <p:spPr bwMode="auto">
          <a:xfrm>
            <a:off x="4336597" y="4664710"/>
            <a:ext cx="1439817" cy="584775"/>
          </a:xfrm>
          <a:prstGeom prst="rect">
            <a:avLst/>
          </a:prstGeom>
          <a:solidFill>
            <a:srgbClr val="FF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600" b="1">
                <a:latin typeface="Meiryo UI" panose="020B0604030504040204" pitchFamily="50" charset="-128"/>
                <a:ea typeface="Meiryo UI" panose="020B0604030504040204" pitchFamily="50" charset="-128"/>
              </a:rPr>
              <a:t>レセプター糖鎖</a:t>
            </a:r>
            <a:endParaRPr lang="en-US" altLang="ja-JP" sz="1600" b="1">
              <a:latin typeface="Meiryo UI" panose="020B0604030504040204" pitchFamily="50" charset="-128"/>
              <a:ea typeface="Meiryo UI" panose="020B0604030504040204" pitchFamily="50" charset="-128"/>
            </a:endParaRPr>
          </a:p>
          <a:p>
            <a:pPr algn="ctr"/>
            <a:r>
              <a:rPr lang="ja-JP" altLang="en-US" sz="1600" b="1">
                <a:latin typeface="Meiryo UI" panose="020B0604030504040204" pitchFamily="50" charset="-128"/>
                <a:ea typeface="Meiryo UI" panose="020B0604030504040204" pitchFamily="50" charset="-128"/>
              </a:rPr>
              <a:t>シアル酸糖鎖</a:t>
            </a:r>
          </a:p>
        </p:txBody>
      </p:sp>
      <p:sp>
        <p:nvSpPr>
          <p:cNvPr id="674" name="Text Box 598"/>
          <p:cNvSpPr txBox="1">
            <a:spLocks noChangeArrowheads="1"/>
          </p:cNvSpPr>
          <p:nvPr/>
        </p:nvSpPr>
        <p:spPr bwMode="auto">
          <a:xfrm>
            <a:off x="8468299" y="1357948"/>
            <a:ext cx="1063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pPr algn="ctr"/>
            <a:r>
              <a:rPr lang="ja-JP" altLang="en-US" sz="1600" b="1">
                <a:latin typeface="Meiryo UI" panose="020B0604030504040204" pitchFamily="50" charset="-128"/>
                <a:ea typeface="Meiryo UI" panose="020B0604030504040204" pitchFamily="50" charset="-128"/>
              </a:rPr>
              <a:t>ウイルス膜</a:t>
            </a:r>
          </a:p>
        </p:txBody>
      </p:sp>
      <p:sp>
        <p:nvSpPr>
          <p:cNvPr id="675" name="Line 599"/>
          <p:cNvSpPr>
            <a:spLocks noChangeShapeType="1"/>
          </p:cNvSpPr>
          <p:nvPr/>
        </p:nvSpPr>
        <p:spPr bwMode="auto">
          <a:xfrm flipH="1">
            <a:off x="7693343" y="1711960"/>
            <a:ext cx="719137" cy="288925"/>
          </a:xfrm>
          <a:prstGeom prst="line">
            <a:avLst/>
          </a:prstGeom>
          <a:noFill/>
          <a:ln w="1905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76" name="Line 600"/>
          <p:cNvSpPr>
            <a:spLocks noChangeShapeType="1"/>
          </p:cNvSpPr>
          <p:nvPr/>
        </p:nvSpPr>
        <p:spPr bwMode="auto">
          <a:xfrm flipH="1">
            <a:off x="7117080" y="775335"/>
            <a:ext cx="576263" cy="217488"/>
          </a:xfrm>
          <a:prstGeom prst="line">
            <a:avLst/>
          </a:prstGeom>
          <a:noFill/>
          <a:ln w="1905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77" name="Line 601"/>
          <p:cNvSpPr>
            <a:spLocks noChangeShapeType="1"/>
          </p:cNvSpPr>
          <p:nvPr/>
        </p:nvSpPr>
        <p:spPr bwMode="auto">
          <a:xfrm>
            <a:off x="3661093" y="1496060"/>
            <a:ext cx="503237" cy="504825"/>
          </a:xfrm>
          <a:prstGeom prst="line">
            <a:avLst/>
          </a:prstGeom>
          <a:noFill/>
          <a:ln w="1905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678" name="Rectangle 602"/>
          <p:cNvSpPr txBox="1">
            <a:spLocks noChangeArrowheads="1"/>
          </p:cNvSpPr>
          <p:nvPr/>
        </p:nvSpPr>
        <p:spPr>
          <a:xfrm>
            <a:off x="1573530" y="327660"/>
            <a:ext cx="3657600" cy="4572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600" b="1" smtClean="0">
                <a:solidFill>
                  <a:srgbClr val="863541"/>
                </a:solidFill>
                <a:latin typeface="Meiryo UI" panose="020B0604030504040204" pitchFamily="50" charset="-128"/>
                <a:ea typeface="Meiryo UI" panose="020B0604030504040204" pitchFamily="50" charset="-128"/>
              </a:rPr>
              <a:t>インフルエンザにかかる時の</a:t>
            </a:r>
            <a:r>
              <a:rPr lang="en-US" altLang="ja-JP" sz="1600" b="1" smtClean="0">
                <a:solidFill>
                  <a:srgbClr val="863541"/>
                </a:solidFill>
                <a:latin typeface="Meiryo UI" panose="020B0604030504040204" pitchFamily="50" charset="-128"/>
                <a:ea typeface="Meiryo UI" panose="020B0604030504040204" pitchFamily="50" charset="-128"/>
              </a:rPr>
              <a:t/>
            </a:r>
            <a:br>
              <a:rPr lang="en-US" altLang="ja-JP" sz="1600" b="1" smtClean="0">
                <a:solidFill>
                  <a:srgbClr val="863541"/>
                </a:solidFill>
                <a:latin typeface="Meiryo UI" panose="020B0604030504040204" pitchFamily="50" charset="-128"/>
                <a:ea typeface="Meiryo UI" panose="020B0604030504040204" pitchFamily="50" charset="-128"/>
              </a:rPr>
            </a:br>
            <a:r>
              <a:rPr lang="ja-JP" altLang="en-US" sz="1600" b="1" smtClean="0">
                <a:solidFill>
                  <a:srgbClr val="863541"/>
                </a:solidFill>
                <a:latin typeface="Meiryo UI" panose="020B0604030504040204" pitchFamily="50" charset="-128"/>
                <a:ea typeface="Meiryo UI" panose="020B0604030504040204" pitchFamily="50" charset="-128"/>
              </a:rPr>
              <a:t>仕組みと薬の利き方</a:t>
            </a:r>
            <a:endParaRPr lang="ja-JP" altLang="en-US" sz="4800" smtClean="0">
              <a:latin typeface="Meiryo UI" panose="020B0604030504040204" pitchFamily="50" charset="-128"/>
              <a:ea typeface="Meiryo UI" panose="020B0604030504040204" pitchFamily="50" charset="-128"/>
            </a:endParaRPr>
          </a:p>
        </p:txBody>
      </p:sp>
      <p:sp>
        <p:nvSpPr>
          <p:cNvPr id="679" name="Rectangle 603"/>
          <p:cNvSpPr>
            <a:spLocks noChangeArrowheads="1"/>
          </p:cNvSpPr>
          <p:nvPr/>
        </p:nvSpPr>
        <p:spPr bwMode="auto">
          <a:xfrm>
            <a:off x="198847" y="6162559"/>
            <a:ext cx="53713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400" b="1" dirty="0">
                <a:solidFill>
                  <a:srgbClr val="EB1078"/>
                </a:solidFill>
                <a:latin typeface="Meiryo UI" panose="020B0604030504040204" pitchFamily="50" charset="-128"/>
                <a:ea typeface="Meiryo UI" panose="020B0604030504040204" pitchFamily="50" charset="-128"/>
              </a:rPr>
              <a:t>河岡義裕　１８回シアル酸研究会演者</a:t>
            </a:r>
            <a:endParaRPr lang="en-US" altLang="ja-JP" sz="1400" b="1" dirty="0">
              <a:solidFill>
                <a:srgbClr val="EB1078"/>
              </a:solidFill>
              <a:latin typeface="Meiryo UI" panose="020B0604030504040204" pitchFamily="50" charset="-128"/>
              <a:ea typeface="Meiryo UI" panose="020B0604030504040204" pitchFamily="50" charset="-128"/>
            </a:endParaRPr>
          </a:p>
          <a:p>
            <a:r>
              <a:rPr lang="ja-JP" altLang="en-US" sz="1400" b="1" dirty="0">
                <a:solidFill>
                  <a:srgbClr val="EB1078"/>
                </a:solidFill>
                <a:latin typeface="Meiryo UI" panose="020B0604030504040204" pitchFamily="50" charset="-128"/>
                <a:ea typeface="Meiryo UI" panose="020B0604030504040204" pitchFamily="50" charset="-128"/>
              </a:rPr>
              <a:t>へマグルチニンスパイク</a:t>
            </a:r>
            <a:r>
              <a:rPr lang="ja-JP" altLang="en-US" sz="1400" b="1" dirty="0" smtClean="0">
                <a:solidFill>
                  <a:srgbClr val="EB1078"/>
                </a:solidFill>
                <a:latin typeface="Meiryo UI" panose="020B0604030504040204" pitchFamily="50" charset="-128"/>
                <a:ea typeface="Meiryo UI" panose="020B0604030504040204" pitchFamily="50" charset="-128"/>
              </a:rPr>
              <a:t>のトリ型</a:t>
            </a:r>
            <a:r>
              <a:rPr lang="ja-JP" altLang="en-US" sz="1400" b="1" dirty="0">
                <a:solidFill>
                  <a:srgbClr val="EB1078"/>
                </a:solidFill>
                <a:latin typeface="Meiryo UI" panose="020B0604030504040204" pitchFamily="50" charset="-128"/>
                <a:ea typeface="Meiryo UI" panose="020B0604030504040204" pitchFamily="50" charset="-128"/>
              </a:rPr>
              <a:t>からヒト型に変化したウイルス発見</a:t>
            </a:r>
          </a:p>
        </p:txBody>
      </p:sp>
      <p:sp>
        <p:nvSpPr>
          <p:cNvPr id="680" name="Rectangle 604"/>
          <p:cNvSpPr>
            <a:spLocks noChangeArrowheads="1"/>
          </p:cNvSpPr>
          <p:nvPr/>
        </p:nvSpPr>
        <p:spPr bwMode="auto">
          <a:xfrm>
            <a:off x="9454512" y="5948998"/>
            <a:ext cx="18934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2000" b="1" dirty="0">
                <a:latin typeface="Meiryo UI" panose="020B0604030504040204" pitchFamily="50" charset="-128"/>
                <a:ea typeface="Meiryo UI" panose="020B0604030504040204" pitchFamily="50" charset="-128"/>
              </a:rPr>
              <a:t>鈴木教授　提供</a:t>
            </a:r>
            <a:endParaRPr lang="ja-JP" altLang="en-US" sz="2000" b="1" dirty="0">
              <a:solidFill>
                <a:srgbClr val="C1424D"/>
              </a:solidFill>
              <a:latin typeface="Meiryo UI" panose="020B0604030504040204" pitchFamily="50" charset="-128"/>
              <a:ea typeface="Meiryo UI" panose="020B0604030504040204" pitchFamily="50" charset="-128"/>
            </a:endParaRPr>
          </a:p>
        </p:txBody>
      </p:sp>
      <p:sp>
        <p:nvSpPr>
          <p:cNvPr id="681" name="Rectangle 607"/>
          <p:cNvSpPr>
            <a:spLocks noChangeArrowheads="1"/>
          </p:cNvSpPr>
          <p:nvPr/>
        </p:nvSpPr>
        <p:spPr bwMode="auto">
          <a:xfrm>
            <a:off x="7974330" y="1927860"/>
            <a:ext cx="20714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600" b="1" dirty="0">
                <a:latin typeface="Meiryo UI" panose="020B0604030504040204" pitchFamily="50" charset="-128"/>
                <a:ea typeface="Meiryo UI" panose="020B0604030504040204" pitchFamily="50" charset="-128"/>
              </a:rPr>
              <a:t>ザナミヴィル・タミフルは</a:t>
            </a:r>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この段階を阻害する</a:t>
            </a:r>
          </a:p>
        </p:txBody>
      </p:sp>
      <p:sp>
        <p:nvSpPr>
          <p:cNvPr id="682" name="Rectangle 607"/>
          <p:cNvSpPr>
            <a:spLocks noChangeArrowheads="1"/>
          </p:cNvSpPr>
          <p:nvPr/>
        </p:nvSpPr>
        <p:spPr bwMode="auto">
          <a:xfrm>
            <a:off x="1268730" y="3909060"/>
            <a:ext cx="18485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panose="02020603050405020304" pitchFamily="18" charset="0"/>
                <a:ea typeface="Osaka" pitchFamily="-106" charset="-128"/>
              </a:defRPr>
            </a:lvl1pPr>
            <a:lvl2pPr marL="37931725" indent="-37474525">
              <a:defRPr kumimoji="1" sz="2400">
                <a:solidFill>
                  <a:schemeClr val="tx1"/>
                </a:solidFill>
                <a:latin typeface="Times" panose="02020603050405020304" pitchFamily="18" charset="0"/>
                <a:ea typeface="Osaka" pitchFamily="-106" charset="-128"/>
              </a:defRPr>
            </a:lvl2pPr>
            <a:lvl3pPr>
              <a:defRPr kumimoji="1" sz="2400">
                <a:solidFill>
                  <a:schemeClr val="tx1"/>
                </a:solidFill>
                <a:latin typeface="Times" panose="02020603050405020304" pitchFamily="18" charset="0"/>
                <a:ea typeface="Osaka" pitchFamily="-106" charset="-128"/>
              </a:defRPr>
            </a:lvl3pPr>
            <a:lvl4pPr>
              <a:defRPr kumimoji="1" sz="2400">
                <a:solidFill>
                  <a:schemeClr val="tx1"/>
                </a:solidFill>
                <a:latin typeface="Times" panose="02020603050405020304" pitchFamily="18" charset="0"/>
                <a:ea typeface="Osaka" pitchFamily="-106" charset="-128"/>
              </a:defRPr>
            </a:lvl4pPr>
            <a:lvl5pPr>
              <a:defRPr kumimoji="1" sz="2400">
                <a:solidFill>
                  <a:schemeClr val="tx1"/>
                </a:solidFill>
                <a:latin typeface="Times" panose="02020603050405020304" pitchFamily="18" charset="0"/>
                <a:ea typeface="Osaka" pitchFamily="-106" charset="-128"/>
              </a:defRPr>
            </a:lvl5pPr>
            <a:lvl6pPr marL="457200" fontAlgn="base">
              <a:spcBef>
                <a:spcPct val="0"/>
              </a:spcBef>
              <a:spcAft>
                <a:spcPct val="0"/>
              </a:spcAft>
              <a:defRPr kumimoji="1" sz="2400">
                <a:solidFill>
                  <a:schemeClr val="tx1"/>
                </a:solidFill>
                <a:latin typeface="Times" panose="02020603050405020304" pitchFamily="18" charset="0"/>
                <a:ea typeface="Osaka" pitchFamily="-106" charset="-128"/>
              </a:defRPr>
            </a:lvl6pPr>
            <a:lvl7pPr marL="914400" fontAlgn="base">
              <a:spcBef>
                <a:spcPct val="0"/>
              </a:spcBef>
              <a:spcAft>
                <a:spcPct val="0"/>
              </a:spcAft>
              <a:defRPr kumimoji="1" sz="2400">
                <a:solidFill>
                  <a:schemeClr val="tx1"/>
                </a:solidFill>
                <a:latin typeface="Times" panose="02020603050405020304" pitchFamily="18" charset="0"/>
                <a:ea typeface="Osaka" pitchFamily="-106" charset="-128"/>
              </a:defRPr>
            </a:lvl7pPr>
            <a:lvl8pPr marL="1371600" fontAlgn="base">
              <a:spcBef>
                <a:spcPct val="0"/>
              </a:spcBef>
              <a:spcAft>
                <a:spcPct val="0"/>
              </a:spcAft>
              <a:defRPr kumimoji="1" sz="2400">
                <a:solidFill>
                  <a:schemeClr val="tx1"/>
                </a:solidFill>
                <a:latin typeface="Times" panose="02020603050405020304" pitchFamily="18" charset="0"/>
                <a:ea typeface="Osaka" pitchFamily="-106" charset="-128"/>
              </a:defRPr>
            </a:lvl8pPr>
            <a:lvl9pPr marL="1828800" fontAlgn="base">
              <a:spcBef>
                <a:spcPct val="0"/>
              </a:spcBef>
              <a:spcAft>
                <a:spcPct val="0"/>
              </a:spcAft>
              <a:defRPr kumimoji="1" sz="2400">
                <a:solidFill>
                  <a:schemeClr val="tx1"/>
                </a:solidFill>
                <a:latin typeface="Times" panose="02020603050405020304" pitchFamily="18" charset="0"/>
                <a:ea typeface="Osaka" pitchFamily="-106" charset="-128"/>
              </a:defRPr>
            </a:lvl9pPr>
          </a:lstStyle>
          <a:p>
            <a:r>
              <a:rPr lang="ja-JP" altLang="en-US" sz="1600" b="1" dirty="0">
                <a:latin typeface="Meiryo UI" panose="020B0604030504040204" pitchFamily="50" charset="-128"/>
                <a:ea typeface="Meiryo UI" panose="020B0604030504040204" pitchFamily="50" charset="-128"/>
              </a:rPr>
              <a:t>燕窩は</a:t>
            </a:r>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この段階を阻害する</a:t>
            </a:r>
          </a:p>
        </p:txBody>
      </p:sp>
    </p:spTree>
    <p:extLst>
      <p:ext uri="{BB962C8B-B14F-4D97-AF65-F5344CB8AC3E}">
        <p14:creationId xmlns:p14="http://schemas.microsoft.com/office/powerpoint/2010/main" val="26056102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3612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741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281948" y="210382"/>
            <a:ext cx="5692366" cy="6432530"/>
          </a:xfrm>
          <a:prstGeom prst="rect">
            <a:avLst/>
          </a:prstGeom>
          <a:noFill/>
        </p:spPr>
        <p:txBody>
          <a:bodyPr wrap="square" rtlCol="0" anchor="ctr">
            <a:spAutoFit/>
          </a:bodyPr>
          <a:lstStyle/>
          <a:p>
            <a:pPr algn="ctr"/>
            <a:r>
              <a:rPr kumimoji="1" lang="en-US" altLang="ja-JP" sz="41200" b="1" dirty="0" smtClean="0">
                <a:solidFill>
                  <a:schemeClr val="bg1">
                    <a:lumMod val="85000"/>
                  </a:schemeClr>
                </a:solidFill>
                <a:latin typeface="Meiryo UI" panose="020B0604030504040204" pitchFamily="50" charset="-128"/>
                <a:ea typeface="Meiryo UI" panose="020B0604030504040204" pitchFamily="50" charset="-128"/>
              </a:rPr>
              <a:t>1</a:t>
            </a:r>
            <a:endParaRPr kumimoji="1" lang="ja-JP" altLang="en-US" sz="41200" b="1" dirty="0">
              <a:solidFill>
                <a:schemeClr val="bg1">
                  <a:lumMod val="85000"/>
                </a:schemeClr>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43463" y="2767280"/>
            <a:ext cx="9378099" cy="1323439"/>
          </a:xfrm>
          <a:prstGeom prst="rect">
            <a:avLst/>
          </a:prstGeom>
          <a:noFill/>
        </p:spPr>
        <p:txBody>
          <a:bodyPr wrap="square" rtlCol="0">
            <a:spAutoFit/>
          </a:bodyPr>
          <a:lstStyle/>
          <a:p>
            <a:pPr algn="ctr"/>
            <a:r>
              <a:rPr lang="ja-JP" altLang="en-US" sz="8000" b="1" dirty="0">
                <a:solidFill>
                  <a:srgbClr val="C00000"/>
                </a:solidFill>
                <a:latin typeface="Malgun Gothic" panose="020B0503020000020004" pitchFamily="34" charset="-127"/>
                <a:ea typeface="Malgun Gothic" panose="020B0503020000020004" pitchFamily="34" charset="-127"/>
              </a:rPr>
              <a:t>糖</a:t>
            </a:r>
            <a:r>
              <a:rPr lang="ja-JP" altLang="en-US" sz="8000" b="1" dirty="0" smtClean="0">
                <a:solidFill>
                  <a:srgbClr val="C00000"/>
                </a:solidFill>
                <a:latin typeface="Malgun Gothic" panose="020B0503020000020004" pitchFamily="34" charset="-127"/>
                <a:ea typeface="Malgun Gothic" panose="020B0503020000020004" pitchFamily="34" charset="-127"/>
              </a:rPr>
              <a:t>鎖</a:t>
            </a:r>
            <a:r>
              <a:rPr kumimoji="1" lang="ja-JP" altLang="en-US" sz="8000" dirty="0" smtClean="0">
                <a:latin typeface="Malgun Gothic" panose="020B0503020000020004" pitchFamily="34" charset="-127"/>
                <a:ea typeface="Malgun Gothic" panose="020B0503020000020004" pitchFamily="34" charset="-127"/>
              </a:rPr>
              <a:t>とは</a:t>
            </a:r>
            <a:endParaRPr kumimoji="1" lang="en-US" altLang="ja-JP" sz="3200" dirty="0" smtClean="0">
              <a:latin typeface="Malgun Gothic" panose="020B0503020000020004" pitchFamily="34" charset="-127"/>
              <a:ea typeface="Malgun Gothic" panose="020B0503020000020004" pitchFamily="34" charset="-127"/>
            </a:endParaRPr>
          </a:p>
        </p:txBody>
      </p:sp>
      <p:pic>
        <p:nvPicPr>
          <p:cNvPr id="5" name="Picture 5" descr="computer g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007" y="1707998"/>
            <a:ext cx="224313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rot="21024647">
            <a:off x="2093575" y="2624337"/>
            <a:ext cx="686654" cy="285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latin typeface="HG丸ｺﾞｼｯｸM-PRO" panose="020F0600000000000000" pitchFamily="50" charset="-128"/>
                <a:ea typeface="HG丸ｺﾞｼｯｸM-PRO" panose="020F0600000000000000" pitchFamily="50" charset="-128"/>
              </a:rPr>
              <a:t>糖鎖？</a:t>
            </a:r>
            <a:endParaRPr kumimoji="1" lang="ja-JP" altLang="en-US" sz="1100" dirty="0">
              <a:solidFill>
                <a:schemeClr val="tx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51039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532" y="607675"/>
            <a:ext cx="8028623" cy="6213184"/>
          </a:xfrm>
          <a:prstGeom prst="rect">
            <a:avLst/>
          </a:prstGeom>
        </p:spPr>
      </p:pic>
      <p:sp>
        <p:nvSpPr>
          <p:cNvPr id="15" name="正方形/長方形 14"/>
          <p:cNvSpPr/>
          <p:nvPr/>
        </p:nvSpPr>
        <p:spPr>
          <a:xfrm>
            <a:off x="4221788" y="6533822"/>
            <a:ext cx="3732112" cy="307777"/>
          </a:xfrm>
          <a:prstGeom prst="rect">
            <a:avLst/>
          </a:prstGeom>
        </p:spPr>
        <p:txBody>
          <a:bodyPr wrap="none">
            <a:spAutoFit/>
          </a:bodyPr>
          <a:lstStyle/>
          <a:p>
            <a:pPr algn="ctr"/>
            <a:r>
              <a:rPr lang="en-US" altLang="ja-JP" sz="1400" dirty="0">
                <a:latin typeface="游ゴシック Light" panose="020B0300000000000000" pitchFamily="50" charset="-128"/>
                <a:ea typeface="游ゴシック Light" panose="020B0300000000000000" pitchFamily="50" charset="-128"/>
              </a:rPr>
              <a:t>http://vitalmore.co.jp/carbohydrate-chain.html</a:t>
            </a:r>
            <a:endParaRPr lang="ja-JP" altLang="en-US" sz="1400" dirty="0">
              <a:latin typeface="游ゴシック Light" panose="020B0300000000000000" pitchFamily="50" charset="-128"/>
              <a:ea typeface="游ゴシック Light" panose="020B0300000000000000" pitchFamily="50" charset="-128"/>
            </a:endParaRPr>
          </a:p>
        </p:txBody>
      </p:sp>
      <p:sp>
        <p:nvSpPr>
          <p:cNvPr id="17" name="テキスト ボックス 16"/>
          <p:cNvSpPr txBox="1"/>
          <p:nvPr/>
        </p:nvSpPr>
        <p:spPr>
          <a:xfrm>
            <a:off x="4215765" y="101183"/>
            <a:ext cx="3760470" cy="400110"/>
          </a:xfrm>
          <a:prstGeom prst="rect">
            <a:avLst/>
          </a:prstGeom>
          <a:noFill/>
        </p:spPr>
        <p:txBody>
          <a:bodyPr wrap="square" rtlCol="0">
            <a:spAutoFit/>
          </a:bodyPr>
          <a:lstStyle/>
          <a:p>
            <a:pPr algn="ctr"/>
            <a:r>
              <a:rPr kumimoji="1" lang="ja-JP" altLang="en-US" sz="2000" b="1" dirty="0" smtClean="0">
                <a:latin typeface="游ゴシック Light" panose="020B0300000000000000" pitchFamily="50" charset="-128"/>
                <a:ea typeface="游ゴシック Light" panose="020B0300000000000000" pitchFamily="50" charset="-128"/>
              </a:rPr>
              <a:t>世界の科学者が驚いた</a:t>
            </a:r>
            <a:r>
              <a:rPr kumimoji="1" lang="en-US" altLang="ja-JP" sz="2000" b="1" dirty="0" smtClean="0">
                <a:latin typeface="游ゴシック Light" panose="020B0300000000000000" pitchFamily="50" charset="-128"/>
                <a:ea typeface="游ゴシック Light" panose="020B0300000000000000" pitchFamily="50" charset="-128"/>
              </a:rPr>
              <a:t>1</a:t>
            </a:r>
            <a:r>
              <a:rPr kumimoji="1" lang="ja-JP" altLang="en-US" sz="2000" b="1" dirty="0" smtClean="0">
                <a:latin typeface="游ゴシック Light" panose="020B0300000000000000" pitchFamily="50" charset="-128"/>
                <a:ea typeface="游ゴシック Light" panose="020B0300000000000000" pitchFamily="50" charset="-128"/>
              </a:rPr>
              <a:t>枚！</a:t>
            </a:r>
            <a:endParaRPr kumimoji="1" lang="ja-JP" altLang="en-US" sz="2000" b="1" dirty="0">
              <a:latin typeface="游ゴシック Light" panose="020B0300000000000000" pitchFamily="50" charset="-128"/>
              <a:ea typeface="游ゴシック Light" panose="020B0300000000000000" pitchFamily="50" charset="-128"/>
            </a:endParaRPr>
          </a:p>
        </p:txBody>
      </p:sp>
      <p:grpSp>
        <p:nvGrpSpPr>
          <p:cNvPr id="20" name="グループ化 19"/>
          <p:cNvGrpSpPr/>
          <p:nvPr/>
        </p:nvGrpSpPr>
        <p:grpSpPr>
          <a:xfrm>
            <a:off x="4495800" y="4948707"/>
            <a:ext cx="2465070" cy="960603"/>
            <a:chOff x="6667500" y="3714267"/>
            <a:chExt cx="2465070" cy="960603"/>
          </a:xfrm>
        </p:grpSpPr>
        <p:sp>
          <p:nvSpPr>
            <p:cNvPr id="18" name="角丸四角形 17"/>
            <p:cNvSpPr/>
            <p:nvPr/>
          </p:nvSpPr>
          <p:spPr>
            <a:xfrm>
              <a:off x="6726555" y="3714267"/>
              <a:ext cx="2406015" cy="960603"/>
            </a:xfrm>
            <a:prstGeom prst="roundRect">
              <a:avLst>
                <a:gd name="adj" fmla="val 23806"/>
              </a:avLst>
            </a:prstGeom>
            <a:solidFill>
              <a:schemeClr val="bg1"/>
            </a:solidFill>
            <a:ln>
              <a:solidFill>
                <a:srgbClr val="C00000"/>
              </a:solidFill>
            </a:ln>
            <a:effectLst>
              <a:glow rad="228600">
                <a:schemeClr val="accent3">
                  <a:satMod val="175000"/>
                  <a:alpha val="40000"/>
                </a:schemeClr>
              </a:glo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667500" y="3856460"/>
              <a:ext cx="2465070" cy="646331"/>
            </a:xfrm>
            <a:prstGeom prst="rect">
              <a:avLst/>
            </a:prstGeom>
            <a:noFill/>
          </p:spPr>
          <p:txBody>
            <a:bodyPr wrap="square" rtlCol="0">
              <a:spAutoFit/>
            </a:bodyPr>
            <a:lstStyle/>
            <a:p>
              <a:pPr algn="ctr"/>
              <a:r>
                <a:rPr kumimoji="1" lang="ja-JP" altLang="en-US" sz="3600" b="1" dirty="0" smtClean="0">
                  <a:latin typeface="HGP教科書体" panose="02020600000000000000" pitchFamily="18" charset="-128"/>
                  <a:ea typeface="HGP教科書体" panose="02020600000000000000" pitchFamily="18" charset="-128"/>
                </a:rPr>
                <a:t>血管の内側</a:t>
              </a:r>
              <a:endParaRPr kumimoji="1" lang="ja-JP" altLang="en-US" sz="3600" b="1" dirty="0">
                <a:latin typeface="HGP教科書体" panose="02020600000000000000" pitchFamily="18" charset="-128"/>
                <a:ea typeface="HGP教科書体" panose="02020600000000000000" pitchFamily="18" charset="-128"/>
              </a:endParaRPr>
            </a:p>
          </p:txBody>
        </p:sp>
      </p:grpSp>
    </p:spTree>
    <p:extLst>
      <p:ext uri="{BB962C8B-B14F-4D97-AF65-F5344CB8AC3E}">
        <p14:creationId xmlns:p14="http://schemas.microsoft.com/office/powerpoint/2010/main" val="845681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 2"/>
          <p:cNvSpPr txBox="1">
            <a:spLocks/>
          </p:cNvSpPr>
          <p:nvPr/>
        </p:nvSpPr>
        <p:spPr>
          <a:xfrm>
            <a:off x="2263775" y="732527"/>
            <a:ext cx="8518525" cy="49371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274320" indent="-274320">
              <a:buFont typeface="Wingdings 2"/>
              <a:buChar char=""/>
              <a:defRPr/>
            </a:pPr>
            <a:r>
              <a:rPr lang="ja-JP" altLang="en-US" sz="2800" dirty="0" smtClean="0"/>
              <a:t>単糖は、これ以上分解基本的な糖</a:t>
            </a:r>
            <a:endParaRPr lang="en-US" altLang="ja-JP" sz="2800" dirty="0" smtClean="0"/>
          </a:p>
          <a:p>
            <a:pPr marL="274320" indent="-274320">
              <a:buFont typeface="Wingdings 2"/>
              <a:buChar char=""/>
              <a:defRPr/>
            </a:pPr>
            <a:r>
              <a:rPr lang="ja-JP" altLang="en-US" sz="2800" dirty="0" smtClean="0"/>
              <a:t>そのまま小腸で吸収される</a:t>
            </a:r>
            <a:endParaRPr lang="en-US" altLang="ja-JP" sz="2800" dirty="0" smtClean="0"/>
          </a:p>
          <a:p>
            <a:pPr algn="l">
              <a:buFont typeface="Wingdings 2"/>
              <a:buNone/>
              <a:defRPr/>
            </a:pPr>
            <a:r>
              <a:rPr lang="ja-JP" altLang="en-US" sz="2800" dirty="0" smtClean="0"/>
              <a:t>・</a:t>
            </a:r>
            <a:r>
              <a:rPr lang="ja-JP" altLang="en-US" sz="2800" u="sng" dirty="0" smtClean="0"/>
              <a:t>グルコース（ブドウ糖）</a:t>
            </a:r>
            <a:endParaRPr lang="en-US" altLang="ja-JP" sz="2800" u="sng" dirty="0" smtClean="0"/>
          </a:p>
          <a:p>
            <a:pPr marL="274320" indent="-274320">
              <a:buFont typeface="Wingdings 2"/>
              <a:buChar char=""/>
              <a:defRPr/>
            </a:pPr>
            <a:endParaRPr lang="en-US" altLang="ja-JP" sz="2800" dirty="0" smtClean="0"/>
          </a:p>
          <a:p>
            <a:pPr marL="274320" indent="-274320">
              <a:buFont typeface="Wingdings 2"/>
              <a:buChar char=""/>
              <a:defRPr/>
            </a:pPr>
            <a:endParaRPr lang="en-US" altLang="ja-JP" sz="2800" dirty="0" smtClean="0"/>
          </a:p>
          <a:p>
            <a:pPr marL="274320" indent="-274320">
              <a:buFont typeface="Wingdings 2"/>
              <a:buChar char=""/>
              <a:defRPr/>
            </a:pPr>
            <a:endParaRPr lang="en-US" altLang="ja-JP" sz="2800" dirty="0" smtClean="0"/>
          </a:p>
          <a:p>
            <a:pPr algn="l">
              <a:buFont typeface="Wingdings 2"/>
              <a:buNone/>
              <a:defRPr/>
            </a:pPr>
            <a:r>
              <a:rPr lang="ja-JP" altLang="en-US" sz="2800" dirty="0" smtClean="0"/>
              <a:t>　</a:t>
            </a:r>
            <a:endParaRPr lang="en-US" altLang="ja-JP" sz="2800" dirty="0" smtClean="0"/>
          </a:p>
          <a:p>
            <a:pPr algn="l">
              <a:buFont typeface="Wingdings 2"/>
              <a:buNone/>
              <a:defRPr/>
            </a:pPr>
            <a:r>
              <a:rPr lang="ja-JP" altLang="en-US" sz="2800" dirty="0" smtClean="0"/>
              <a:t>・</a:t>
            </a:r>
            <a:r>
              <a:rPr lang="ja-JP" altLang="en-US" sz="2800" u="sng" dirty="0" smtClean="0"/>
              <a:t>フコース（果糖）</a:t>
            </a:r>
            <a:r>
              <a:rPr lang="ja-JP" altLang="en-US" sz="2800" dirty="0" smtClean="0"/>
              <a:t>　</a:t>
            </a:r>
            <a:endParaRPr lang="ja-JP" altLang="en-US" sz="2800" dirty="0"/>
          </a:p>
        </p:txBody>
      </p:sp>
      <p:sp>
        <p:nvSpPr>
          <p:cNvPr id="23" name="コンテンツ プレースホルダ 3"/>
          <p:cNvSpPr txBox="1">
            <a:spLocks/>
          </p:cNvSpPr>
          <p:nvPr/>
        </p:nvSpPr>
        <p:spPr>
          <a:xfrm>
            <a:off x="6743700" y="732527"/>
            <a:ext cx="4038600" cy="50101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2"/>
              <a:buNone/>
              <a:defRPr/>
            </a:pPr>
            <a:endParaRPr lang="en-US" altLang="ja-JP" dirty="0" smtClean="0"/>
          </a:p>
          <a:p>
            <a:pPr marL="0" indent="0">
              <a:buFont typeface="Wingdings 2"/>
              <a:buNone/>
              <a:defRPr/>
            </a:pPr>
            <a:endParaRPr lang="en-US" altLang="ja-JP" dirty="0" smtClean="0"/>
          </a:p>
          <a:p>
            <a:pPr marL="0" indent="0">
              <a:buFont typeface="Wingdings 2"/>
              <a:buNone/>
              <a:defRPr/>
            </a:pPr>
            <a:r>
              <a:rPr lang="ja-JP" altLang="en-US" dirty="0" smtClean="0"/>
              <a:t>・</a:t>
            </a:r>
            <a:r>
              <a:rPr lang="ja-JP" altLang="en-US" u="sng" dirty="0" smtClean="0"/>
              <a:t>ガラクトース</a:t>
            </a:r>
            <a:endParaRPr lang="en-US" altLang="ja-JP" u="sng" dirty="0" smtClean="0"/>
          </a:p>
          <a:p>
            <a:pPr marL="274320" indent="-274320">
              <a:buFont typeface="Wingdings 2"/>
              <a:buChar char=""/>
              <a:defRPr/>
            </a:pPr>
            <a:endParaRPr lang="en-US" altLang="ja-JP" dirty="0" smtClean="0"/>
          </a:p>
          <a:p>
            <a:pPr marL="274320" indent="-274320">
              <a:buFont typeface="Wingdings 2"/>
              <a:buChar char=""/>
              <a:defRPr/>
            </a:pPr>
            <a:endParaRPr lang="en-US" altLang="ja-JP" dirty="0" smtClean="0"/>
          </a:p>
          <a:p>
            <a:pPr marL="274320" indent="-274320">
              <a:buFont typeface="Wingdings 2"/>
              <a:buChar char=""/>
              <a:defRPr/>
            </a:pPr>
            <a:endParaRPr lang="en-US" altLang="ja-JP" dirty="0" smtClean="0"/>
          </a:p>
          <a:p>
            <a:pPr marL="0" indent="0">
              <a:buFont typeface="Wingdings 2"/>
              <a:buNone/>
              <a:defRPr/>
            </a:pPr>
            <a:r>
              <a:rPr lang="ja-JP" altLang="en-US" dirty="0" smtClean="0"/>
              <a:t>　</a:t>
            </a:r>
            <a:endParaRPr lang="en-US" altLang="ja-JP" dirty="0" smtClean="0"/>
          </a:p>
          <a:p>
            <a:pPr marL="0" indent="0">
              <a:buFont typeface="Wingdings 2"/>
              <a:buNone/>
              <a:defRPr/>
            </a:pPr>
            <a:r>
              <a:rPr lang="ja-JP" altLang="en-US" dirty="0" smtClean="0"/>
              <a:t>・</a:t>
            </a:r>
            <a:r>
              <a:rPr lang="ja-JP" altLang="en-US" u="sng" dirty="0" smtClean="0"/>
              <a:t>マンノース</a:t>
            </a:r>
            <a:endParaRPr lang="ja-JP" altLang="en-US" u="sng" dirty="0"/>
          </a:p>
        </p:txBody>
      </p:sp>
      <p:pic>
        <p:nvPicPr>
          <p:cNvPr id="24" name="Picture 2" descr="{{{画像alt1}}}">
            <a:hlinkClick r:id="rId3" tooltip="Beta-D-Glucose.svg"/>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488" y="2413373"/>
            <a:ext cx="2758452" cy="142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descr="{{{画像alt2}}}">
            <a:hlinkClick r:id="rId5" tooltip="D-fructose CASCC.png"/>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0150" y="4952896"/>
            <a:ext cx="2784400" cy="112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9" descr="http://upload.wikimedia.org/wikipedia/commons/thumb/f/fa/Beta-D-Galactopyranose.svg/100px-Beta-D-Galactopyranose.svg.png">
            <a:hlinkClick r:id="rId7" tooltip="Beta-D-Galactopyranose.svg"/>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9148" y="2374003"/>
            <a:ext cx="1754822" cy="189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 descr="http://upload.wikimedia.org/wikipedia/commons/thumb/f/f0/Mannose_structure.png/150px-Mannose_structure.png">
            <a:hlinkClick r:id="rId9" tooltip="Mannose structure.png"/>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6265" y="5044177"/>
            <a:ext cx="21605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734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90" y="0"/>
            <a:ext cx="4572000" cy="6858000"/>
          </a:xfrm>
          <a:prstGeom prst="rect">
            <a:avLst/>
          </a:prstGeom>
        </p:spPr>
      </p:pic>
      <p:sp>
        <p:nvSpPr>
          <p:cNvPr id="3" name="正方形/長方形 2"/>
          <p:cNvSpPr/>
          <p:nvPr/>
        </p:nvSpPr>
        <p:spPr>
          <a:xfrm>
            <a:off x="7646670" y="1908810"/>
            <a:ext cx="228600" cy="21717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646670" y="2286000"/>
            <a:ext cx="228600" cy="21717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646670" y="2663190"/>
            <a:ext cx="228600" cy="21717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p:cNvSpPr/>
          <p:nvPr/>
        </p:nvSpPr>
        <p:spPr>
          <a:xfrm>
            <a:off x="7658100" y="3040380"/>
            <a:ext cx="217170" cy="17145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ひし形 5"/>
          <p:cNvSpPr/>
          <p:nvPr/>
        </p:nvSpPr>
        <p:spPr>
          <a:xfrm>
            <a:off x="7646670" y="3371850"/>
            <a:ext cx="228600" cy="262890"/>
          </a:xfrm>
          <a:prstGeom prst="diamon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7646670" y="3783330"/>
            <a:ext cx="228600" cy="2171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7658100" y="4149090"/>
            <a:ext cx="228600" cy="2171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886700" y="1848118"/>
            <a:ext cx="1092913" cy="338554"/>
          </a:xfrm>
          <a:prstGeom prst="rect">
            <a:avLst/>
          </a:prstGeom>
          <a:noFill/>
        </p:spPr>
        <p:txBody>
          <a:bodyPr wrap="square" rtlCol="0">
            <a:spAutoFit/>
          </a:bodyPr>
          <a:lstStyle/>
          <a:p>
            <a:r>
              <a:rPr kumimoji="1" lang="en-US" altLang="ja-JP" sz="1600" dirty="0" err="1" smtClean="0"/>
              <a:t>Gn</a:t>
            </a:r>
            <a:endParaRPr kumimoji="1" lang="ja-JP" altLang="en-US" sz="1600" dirty="0"/>
          </a:p>
        </p:txBody>
      </p:sp>
      <p:sp>
        <p:nvSpPr>
          <p:cNvPr id="12" name="テキスト ボックス 11"/>
          <p:cNvSpPr txBox="1"/>
          <p:nvPr/>
        </p:nvSpPr>
        <p:spPr>
          <a:xfrm>
            <a:off x="7898130" y="2186672"/>
            <a:ext cx="1092913" cy="338554"/>
          </a:xfrm>
          <a:prstGeom prst="rect">
            <a:avLst/>
          </a:prstGeom>
          <a:noFill/>
        </p:spPr>
        <p:txBody>
          <a:bodyPr wrap="square" rtlCol="0">
            <a:spAutoFit/>
          </a:bodyPr>
          <a:lstStyle/>
          <a:p>
            <a:r>
              <a:rPr kumimoji="1" lang="en-US" altLang="ja-JP" sz="1600" dirty="0" smtClean="0"/>
              <a:t>Man</a:t>
            </a:r>
            <a:endParaRPr kumimoji="1" lang="ja-JP" altLang="en-US" sz="1600" dirty="0"/>
          </a:p>
        </p:txBody>
      </p:sp>
      <p:sp>
        <p:nvSpPr>
          <p:cNvPr id="13" name="テキスト ボックス 12"/>
          <p:cNvSpPr txBox="1"/>
          <p:nvPr/>
        </p:nvSpPr>
        <p:spPr>
          <a:xfrm>
            <a:off x="7898130" y="2602498"/>
            <a:ext cx="1092913" cy="338554"/>
          </a:xfrm>
          <a:prstGeom prst="rect">
            <a:avLst/>
          </a:prstGeom>
          <a:noFill/>
        </p:spPr>
        <p:txBody>
          <a:bodyPr wrap="square" rtlCol="0">
            <a:spAutoFit/>
          </a:bodyPr>
          <a:lstStyle/>
          <a:p>
            <a:r>
              <a:rPr kumimoji="1" lang="en-US" altLang="ja-JP" sz="1600" dirty="0" smtClean="0"/>
              <a:t>Gal</a:t>
            </a:r>
            <a:endParaRPr kumimoji="1" lang="ja-JP" altLang="en-US" sz="1600" dirty="0"/>
          </a:p>
        </p:txBody>
      </p:sp>
      <p:sp>
        <p:nvSpPr>
          <p:cNvPr id="16" name="テキスト ボックス 15"/>
          <p:cNvSpPr txBox="1"/>
          <p:nvPr/>
        </p:nvSpPr>
        <p:spPr>
          <a:xfrm>
            <a:off x="7898130" y="2953969"/>
            <a:ext cx="1092913" cy="338554"/>
          </a:xfrm>
          <a:prstGeom prst="rect">
            <a:avLst/>
          </a:prstGeom>
          <a:noFill/>
        </p:spPr>
        <p:txBody>
          <a:bodyPr wrap="square" rtlCol="0">
            <a:spAutoFit/>
          </a:bodyPr>
          <a:lstStyle/>
          <a:p>
            <a:r>
              <a:rPr kumimoji="1" lang="en-US" altLang="ja-JP" sz="1600" dirty="0" err="1" smtClean="0"/>
              <a:t>Fuc</a:t>
            </a:r>
            <a:endParaRPr kumimoji="1" lang="ja-JP" altLang="en-US" sz="1600" dirty="0"/>
          </a:p>
        </p:txBody>
      </p:sp>
      <p:sp>
        <p:nvSpPr>
          <p:cNvPr id="17" name="テキスト ボックス 16"/>
          <p:cNvSpPr txBox="1"/>
          <p:nvPr/>
        </p:nvSpPr>
        <p:spPr>
          <a:xfrm>
            <a:off x="7886700" y="3305440"/>
            <a:ext cx="1092913" cy="338554"/>
          </a:xfrm>
          <a:prstGeom prst="rect">
            <a:avLst/>
          </a:prstGeom>
          <a:noFill/>
        </p:spPr>
        <p:txBody>
          <a:bodyPr wrap="square" rtlCol="0">
            <a:spAutoFit/>
          </a:bodyPr>
          <a:lstStyle/>
          <a:p>
            <a:r>
              <a:rPr kumimoji="1" lang="en-US" altLang="ja-JP" sz="1600" dirty="0" err="1" smtClean="0"/>
              <a:t>Sia</a:t>
            </a:r>
            <a:endParaRPr kumimoji="1" lang="ja-JP" altLang="en-US" sz="1600" dirty="0"/>
          </a:p>
        </p:txBody>
      </p:sp>
      <p:sp>
        <p:nvSpPr>
          <p:cNvPr id="18" name="テキスト ボックス 17"/>
          <p:cNvSpPr txBox="1"/>
          <p:nvPr/>
        </p:nvSpPr>
        <p:spPr>
          <a:xfrm>
            <a:off x="7898130" y="3721266"/>
            <a:ext cx="1092913" cy="338554"/>
          </a:xfrm>
          <a:prstGeom prst="rect">
            <a:avLst/>
          </a:prstGeom>
          <a:noFill/>
        </p:spPr>
        <p:txBody>
          <a:bodyPr wrap="square" rtlCol="0">
            <a:spAutoFit/>
          </a:bodyPr>
          <a:lstStyle/>
          <a:p>
            <a:r>
              <a:rPr kumimoji="1" lang="en-US" altLang="ja-JP" sz="1600" dirty="0" smtClean="0"/>
              <a:t>Gal/</a:t>
            </a:r>
            <a:r>
              <a:rPr kumimoji="1" lang="en-US" altLang="ja-JP" sz="1600" dirty="0" err="1" smtClean="0"/>
              <a:t>Nac</a:t>
            </a:r>
            <a:endParaRPr kumimoji="1" lang="ja-JP" altLang="en-US" sz="1600" dirty="0"/>
          </a:p>
        </p:txBody>
      </p:sp>
      <p:sp>
        <p:nvSpPr>
          <p:cNvPr id="19" name="テキスト ボックス 18"/>
          <p:cNvSpPr txBox="1"/>
          <p:nvPr/>
        </p:nvSpPr>
        <p:spPr>
          <a:xfrm>
            <a:off x="7898130" y="4097456"/>
            <a:ext cx="1092913" cy="338554"/>
          </a:xfrm>
          <a:prstGeom prst="rect">
            <a:avLst/>
          </a:prstGeom>
          <a:noFill/>
        </p:spPr>
        <p:txBody>
          <a:bodyPr wrap="square" rtlCol="0">
            <a:spAutoFit/>
          </a:bodyPr>
          <a:lstStyle/>
          <a:p>
            <a:r>
              <a:rPr kumimoji="1" lang="en-US" altLang="ja-JP" sz="1600" dirty="0" err="1" smtClean="0"/>
              <a:t>Glc</a:t>
            </a:r>
            <a:endParaRPr kumimoji="1" lang="ja-JP" altLang="en-US" sz="1600" dirty="0"/>
          </a:p>
        </p:txBody>
      </p:sp>
    </p:spTree>
    <p:extLst>
      <p:ext uri="{BB962C8B-B14F-4D97-AF65-F5344CB8AC3E}">
        <p14:creationId xmlns:p14="http://schemas.microsoft.com/office/powerpoint/2010/main" val="3763255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17864</TotalTime>
  <Words>4030</Words>
  <Application>Microsoft Office PowerPoint</Application>
  <PresentationFormat>ワイド画面</PresentationFormat>
  <Paragraphs>889</Paragraphs>
  <Slides>52</Slides>
  <Notes>38</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52</vt:i4>
      </vt:variant>
    </vt:vector>
  </HeadingPairs>
  <TitlesOfParts>
    <vt:vector size="67" baseType="lpstr">
      <vt:lpstr>HGP教科書体</vt:lpstr>
      <vt:lpstr>HGSｺﾞｼｯｸE</vt:lpstr>
      <vt:lpstr>HG丸ｺﾞｼｯｸM-PRO</vt:lpstr>
      <vt:lpstr>Malgun Gothic</vt:lpstr>
      <vt:lpstr>Meiryo UI</vt:lpstr>
      <vt:lpstr>ＭＳ Ｐゴシック</vt:lpstr>
      <vt:lpstr>游ゴシック</vt:lpstr>
      <vt:lpstr>游ゴシック Light</vt:lpstr>
      <vt:lpstr>游明朝 Demibold</vt:lpstr>
      <vt:lpstr>Arial</vt:lpstr>
      <vt:lpstr>Calibri</vt:lpstr>
      <vt:lpstr>Calibri Light</vt:lpstr>
      <vt:lpstr>Wingdings 2</vt:lpstr>
      <vt:lpstr>Office テーマ</vt:lpstr>
      <vt:lpstr>Clip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552</cp:revision>
  <cp:lastPrinted>2018-10-22T23:47:59Z</cp:lastPrinted>
  <dcterms:created xsi:type="dcterms:W3CDTF">2018-10-05T01:55:02Z</dcterms:created>
  <dcterms:modified xsi:type="dcterms:W3CDTF">2019-08-25T23:41:30Z</dcterms:modified>
</cp:coreProperties>
</file>