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0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26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75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03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4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65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78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35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F6E0-46F9-4E53-AD2E-6A66AA4E866B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32DD-09F4-4AC8-8AB5-39DA0EDC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9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42688"/>
              </p:ext>
            </p:extLst>
          </p:nvPr>
        </p:nvGraphicFramePr>
        <p:xfrm>
          <a:off x="9941" y="590458"/>
          <a:ext cx="12182060" cy="4462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2699">
                  <a:extLst>
                    <a:ext uri="{9D8B030D-6E8A-4147-A177-3AD203B41FA5}">
                      <a16:colId xmlns:a16="http://schemas.microsoft.com/office/drawing/2014/main" val="372418598"/>
                    </a:ext>
                  </a:extLst>
                </a:gridCol>
                <a:gridCol w="1244681">
                  <a:extLst>
                    <a:ext uri="{9D8B030D-6E8A-4147-A177-3AD203B41FA5}">
                      <a16:colId xmlns:a16="http://schemas.microsoft.com/office/drawing/2014/main" val="645029825"/>
                    </a:ext>
                  </a:extLst>
                </a:gridCol>
                <a:gridCol w="2779914">
                  <a:extLst>
                    <a:ext uri="{9D8B030D-6E8A-4147-A177-3AD203B41FA5}">
                      <a16:colId xmlns:a16="http://schemas.microsoft.com/office/drawing/2014/main" val="2980724164"/>
                    </a:ext>
                  </a:extLst>
                </a:gridCol>
                <a:gridCol w="2332292">
                  <a:extLst>
                    <a:ext uri="{9D8B030D-6E8A-4147-A177-3AD203B41FA5}">
                      <a16:colId xmlns:a16="http://schemas.microsoft.com/office/drawing/2014/main" val="4269904063"/>
                    </a:ext>
                  </a:extLst>
                </a:gridCol>
                <a:gridCol w="1073832">
                  <a:extLst>
                    <a:ext uri="{9D8B030D-6E8A-4147-A177-3AD203B41FA5}">
                      <a16:colId xmlns:a16="http://schemas.microsoft.com/office/drawing/2014/main" val="1904691751"/>
                    </a:ext>
                  </a:extLst>
                </a:gridCol>
                <a:gridCol w="3958642">
                  <a:extLst>
                    <a:ext uri="{9D8B030D-6E8A-4147-A177-3AD203B41FA5}">
                      <a16:colId xmlns:a16="http://schemas.microsoft.com/office/drawing/2014/main" val="100886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国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GNSS</a:t>
                      </a:r>
                      <a:endParaRPr kumimoji="1" lang="ja-JP" altLang="en-US" sz="1400" b="0" baseline="300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組織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開発中の原子時計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打上げ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補足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229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米国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GPS</a:t>
                      </a:r>
                      <a:endParaRPr kumimoji="1" lang="ja-JP" altLang="en-US" sz="1400" b="0" baseline="300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NASA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／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JPL</a:t>
                      </a: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（ジェット推進研究所）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水銀イオン原子時計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MAFS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デモユニット実証後、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GPS‐II</a:t>
                      </a:r>
                      <a:r>
                        <a:rPr lang="en-US" altLang="ja-JP" sz="1400" spc="-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I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の</a:t>
                      </a:r>
                      <a:r>
                        <a:rPr lang="ja-JP" altLang="en-US" sz="1400" spc="-13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ス</a:t>
                      </a:r>
                      <a:r>
                        <a:rPr lang="ja-JP" altLang="en-US" sz="1400" spc="-12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ペ</a:t>
                      </a:r>
                      <a:r>
                        <a:rPr lang="ja-JP" altLang="en-US" sz="1400" spc="-13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ア時計と</a:t>
                      </a:r>
                      <a:r>
                        <a:rPr lang="ja-JP" altLang="en-US" sz="1400" spc="-12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して</a:t>
                      </a:r>
                      <a:r>
                        <a:rPr lang="ja-JP" altLang="en-US" sz="1400" spc="-13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実証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359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AFRL</a:t>
                      </a: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（米空軍研究所）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レーザー冷却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（セシウム）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Optical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Rb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（ルビジウム）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NTS‐3</a:t>
                      </a:r>
                      <a:r>
                        <a:rPr lang="ja-JP" altLang="en-US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に搭載（寿命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1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年）</a:t>
                      </a:r>
                      <a:endParaRPr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AoyagiKouzanFont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GPS‐</a:t>
                      </a:r>
                      <a:r>
                        <a:rPr lang="en-US" altLang="ja-JP" sz="1400" spc="-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III</a:t>
                      </a:r>
                      <a:r>
                        <a:rPr lang="ja-JP" altLang="en-US" sz="1400" spc="-1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の実験用</a:t>
                      </a:r>
                      <a:r>
                        <a:rPr lang="en-US" altLang="ja-JP" sz="1400" spc="-9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Clock</a:t>
                      </a:r>
                      <a:r>
                        <a:rPr lang="ja-JP" altLang="en-US" sz="1400" spc="-16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 </a:t>
                      </a:r>
                      <a:r>
                        <a:rPr lang="en-US" altLang="ja-JP" sz="1400" spc="-6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slot</a:t>
                      </a:r>
                      <a:r>
                        <a:rPr lang="ja-JP" altLang="en-US" sz="1400" spc="-13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を</a:t>
                      </a:r>
                      <a:r>
                        <a:rPr lang="ja-JP" altLang="en-US" sz="1400" spc="-14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利用</a:t>
                      </a:r>
                      <a:r>
                        <a:rPr lang="ja-JP" altLang="en-US" sz="1400" spc="-13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し</a:t>
                      </a:r>
                      <a:r>
                        <a:rPr lang="ja-JP" altLang="en-US" sz="1400" spc="-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た実証</a:t>
                      </a:r>
                      <a:r>
                        <a:rPr lang="ja-JP" altLang="en-US" sz="1400" spc="-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を</a:t>
                      </a:r>
                      <a:r>
                        <a:rPr lang="ja-JP" altLang="en-US" sz="1400" spc="-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予定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6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ロシア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GLONASS</a:t>
                      </a:r>
                      <a:endParaRPr kumimoji="1" lang="ja-JP" altLang="en-US" sz="1400" b="0" baseline="300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az-Cyrl-AZ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Роскосмос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ROSCOSMOS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：ロスコスモス）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High‐Orbit GLONASS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機体制）に搭載予定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953098"/>
                  </a:ext>
                </a:extLst>
              </a:tr>
              <a:tr h="31157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欧州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Galileo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欧州宇宙機関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ESA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レーザー冷却　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2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A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C</a:t>
                      </a:r>
                      <a:r>
                        <a:rPr lang="en-US" altLang="ja-JP" sz="1400" spc="-2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E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S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（宇宙ステーション欧州</a:t>
                      </a:r>
                      <a:r>
                        <a:rPr lang="ja-JP" altLang="en-US" sz="1400" spc="-19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モジ</a:t>
                      </a:r>
                      <a:r>
                        <a:rPr lang="ja-JP" altLang="en-US" sz="1400" spc="-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ュ</a:t>
                      </a:r>
                      <a:r>
                        <a:rPr lang="ja-JP" altLang="en-US" sz="1400" spc="-204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ー</a:t>
                      </a:r>
                      <a:r>
                        <a:rPr lang="ja-JP" altLang="en-US" sz="1400" spc="-19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ル</a:t>
                      </a:r>
                      <a:r>
                        <a:rPr lang="ja-JP" altLang="en-US" sz="1400" spc="-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で</a:t>
                      </a:r>
                      <a:r>
                        <a:rPr lang="ja-JP" altLang="en-US" sz="1400" spc="-19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実証）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208355"/>
                  </a:ext>
                </a:extLst>
              </a:tr>
              <a:tr h="3115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ESA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／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G2G</a:t>
                      </a:r>
                    </a:p>
                    <a:p>
                      <a:pPr algn="ctr"/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（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Galileo 2nd Generation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RAFS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アンサンブル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~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Galileo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第２世代向け（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2025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～）</a:t>
                      </a:r>
                    </a:p>
                    <a:p>
                      <a:pPr marL="90805" algn="l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欧州はこの他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年頃に搭載用光格子時計を打ち上げる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R&amp;D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計画あり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47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中国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北斗</a:t>
                      </a:r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err="1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BeiDou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CAST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／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SECM</a:t>
                      </a: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中国宇宙技術研究院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／中国空間技術研究院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RAFS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2020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年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6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月、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30</a:t>
                      </a:r>
                      <a:r>
                        <a:rPr lang="ja-JP" altLang="en-US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機のコンステ </a:t>
                      </a:r>
                      <a:r>
                        <a:rPr lang="ja-JP" altLang="en-US" sz="1400" spc="-1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レ</a:t>
                      </a:r>
                      <a:r>
                        <a:rPr lang="ja-JP" altLang="en-US" sz="1400" spc="-1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ー</a:t>
                      </a:r>
                      <a:r>
                        <a:rPr lang="ja-JP" altLang="en-US" sz="1400" spc="-1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ション</a:t>
                      </a:r>
                      <a:r>
                        <a:rPr lang="ja-JP" altLang="en-US" sz="1400" spc="-14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を</a:t>
                      </a:r>
                      <a:r>
                        <a:rPr lang="ja-JP" altLang="en-US" sz="1400" spc="-1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完成し、全球をカバーする運用を開始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9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インド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IRNSS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インド宇宙研究機関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ISRO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RAFS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未定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2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2</a:t>
                      </a:r>
                      <a:r>
                        <a:rPr lang="en-US" altLang="ja-JP" sz="1400" spc="-37" baseline="264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nd</a:t>
                      </a:r>
                      <a:r>
                        <a:rPr lang="en-US" altLang="ja-JP" sz="1400" spc="15" baseline="264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 </a:t>
                      </a:r>
                      <a:r>
                        <a:rPr lang="en-US" altLang="ja-JP" sz="1400" spc="-7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Generation</a:t>
                      </a:r>
                      <a:r>
                        <a:rPr lang="ja-JP" altLang="en-US" sz="1400" spc="-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の</a:t>
                      </a:r>
                      <a:r>
                        <a:rPr lang="en-US" altLang="ja-JP" sz="1400" spc="-4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IRNSS</a:t>
                      </a:r>
                      <a:r>
                        <a:rPr lang="ja-JP" altLang="en-US" sz="1400" spc="-4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に搭載</a:t>
                      </a:r>
                      <a:r>
                        <a:rPr lang="ja-JP" altLang="en-US" sz="1400" spc="-26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予定</a:t>
                      </a:r>
                      <a:r>
                        <a:rPr lang="ja-JP" altLang="en-US" sz="1400" spc="-1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（</a:t>
                      </a:r>
                      <a:r>
                        <a:rPr lang="en-US" altLang="ja-JP" sz="1400" spc="-1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2018‐2023?</a:t>
                      </a:r>
                      <a:r>
                        <a:rPr lang="ja-JP" altLang="en-US" sz="1400" spc="-1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7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7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雲 30"/>
          <p:cNvSpPr/>
          <p:nvPr/>
        </p:nvSpPr>
        <p:spPr>
          <a:xfrm rot="20739293">
            <a:off x="7093072" y="2389979"/>
            <a:ext cx="2419734" cy="230772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7737612" y="2917136"/>
            <a:ext cx="1023732" cy="1058517"/>
            <a:chOff x="5531125" y="2927076"/>
            <a:chExt cx="1023732" cy="1058517"/>
          </a:xfrm>
        </p:grpSpPr>
        <p:sp>
          <p:nvSpPr>
            <p:cNvPr id="4" name="楕円 3"/>
            <p:cNvSpPr/>
            <p:nvPr/>
          </p:nvSpPr>
          <p:spPr>
            <a:xfrm>
              <a:off x="5625546" y="3066220"/>
              <a:ext cx="357809" cy="337931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/>
            <p:cNvSpPr/>
            <p:nvPr/>
          </p:nvSpPr>
          <p:spPr>
            <a:xfrm>
              <a:off x="5784573" y="3309731"/>
              <a:ext cx="357809" cy="3379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839239" y="3021496"/>
              <a:ext cx="357809" cy="3379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/>
            <p:cNvSpPr/>
            <p:nvPr/>
          </p:nvSpPr>
          <p:spPr>
            <a:xfrm>
              <a:off x="6087717" y="3190461"/>
              <a:ext cx="357809" cy="337931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/>
            <p:cNvSpPr/>
            <p:nvPr/>
          </p:nvSpPr>
          <p:spPr>
            <a:xfrm>
              <a:off x="5531125" y="3399184"/>
              <a:ext cx="357809" cy="3379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5714999" y="3597966"/>
              <a:ext cx="357809" cy="337931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6055415" y="3498574"/>
              <a:ext cx="357809" cy="3379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5670273" y="3260035"/>
              <a:ext cx="357809" cy="337931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6087717" y="3021496"/>
              <a:ext cx="357809" cy="3379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6197048" y="3429000"/>
              <a:ext cx="357809" cy="337931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/>
            <p:cNvSpPr/>
            <p:nvPr/>
          </p:nvSpPr>
          <p:spPr>
            <a:xfrm>
              <a:off x="5908813" y="3647662"/>
              <a:ext cx="357809" cy="3379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5983355" y="2927076"/>
              <a:ext cx="357809" cy="337931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/>
            <p:cNvSpPr/>
            <p:nvPr/>
          </p:nvSpPr>
          <p:spPr>
            <a:xfrm>
              <a:off x="5928690" y="3269973"/>
              <a:ext cx="357809" cy="337931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/>
            <p:cNvSpPr/>
            <p:nvPr/>
          </p:nvSpPr>
          <p:spPr>
            <a:xfrm>
              <a:off x="5600699" y="3438941"/>
              <a:ext cx="357809" cy="3379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楕円 21"/>
          <p:cNvSpPr/>
          <p:nvPr/>
        </p:nvSpPr>
        <p:spPr>
          <a:xfrm>
            <a:off x="7317683" y="288232"/>
            <a:ext cx="1972918" cy="6281531"/>
          </a:xfrm>
          <a:prstGeom prst="ellipse">
            <a:avLst/>
          </a:prstGeom>
          <a:noFill/>
          <a:ln w="19050">
            <a:solidFill>
              <a:srgbClr val="7030A0"/>
            </a:solidFill>
            <a:prstDash val="sysDot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 rot="5400000">
            <a:off x="7332591" y="278298"/>
            <a:ext cx="1972918" cy="628153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 rot="19017894">
            <a:off x="7148718" y="248478"/>
            <a:ext cx="1972918" cy="6281531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 rot="3366397">
            <a:off x="7307746" y="417443"/>
            <a:ext cx="1972918" cy="6281531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ot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マイル 25"/>
          <p:cNvSpPr/>
          <p:nvPr/>
        </p:nvSpPr>
        <p:spPr>
          <a:xfrm>
            <a:off x="8770533" y="5873429"/>
            <a:ext cx="238539" cy="228600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  <a:prstDash val="sys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スマイル 26"/>
          <p:cNvSpPr/>
          <p:nvPr/>
        </p:nvSpPr>
        <p:spPr>
          <a:xfrm>
            <a:off x="6582657" y="1007804"/>
            <a:ext cx="238539" cy="228600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  <a:prstDash val="sys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マイル 27"/>
          <p:cNvSpPr/>
          <p:nvPr/>
        </p:nvSpPr>
        <p:spPr>
          <a:xfrm>
            <a:off x="5375825" y="3749122"/>
            <a:ext cx="238539" cy="228600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  <a:prstDash val="sys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マイル 28"/>
          <p:cNvSpPr/>
          <p:nvPr/>
        </p:nvSpPr>
        <p:spPr>
          <a:xfrm>
            <a:off x="10017873" y="1491604"/>
            <a:ext cx="238539" cy="228600"/>
          </a:xfrm>
          <a:prstGeom prst="smileyFace">
            <a:avLst/>
          </a:prstGeom>
          <a:solidFill>
            <a:srgbClr val="FFC000"/>
          </a:solidFill>
          <a:ln>
            <a:solidFill>
              <a:srgbClr val="C00000"/>
            </a:solidFill>
            <a:prstDash val="sys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吹き出し 33"/>
          <p:cNvSpPr/>
          <p:nvPr/>
        </p:nvSpPr>
        <p:spPr>
          <a:xfrm rot="16200000">
            <a:off x="515375" y="2976766"/>
            <a:ext cx="864704" cy="904461"/>
          </a:xfrm>
          <a:prstGeom prst="wedgeRoundRectCallout">
            <a:avLst>
              <a:gd name="adj1" fmla="val -2442"/>
              <a:gd name="adj2" fmla="val 758105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V 字形矢印 34"/>
          <p:cNvSpPr/>
          <p:nvPr/>
        </p:nvSpPr>
        <p:spPr>
          <a:xfrm>
            <a:off x="3574357" y="3419060"/>
            <a:ext cx="357809" cy="25556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V 字形矢印 35"/>
          <p:cNvSpPr/>
          <p:nvPr/>
        </p:nvSpPr>
        <p:spPr>
          <a:xfrm>
            <a:off x="4958125" y="3360851"/>
            <a:ext cx="357809" cy="25556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V 字形矢印 37"/>
          <p:cNvSpPr/>
          <p:nvPr/>
        </p:nvSpPr>
        <p:spPr>
          <a:xfrm>
            <a:off x="5729928" y="3349486"/>
            <a:ext cx="357809" cy="25556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V 字形矢印 38"/>
          <p:cNvSpPr/>
          <p:nvPr/>
        </p:nvSpPr>
        <p:spPr>
          <a:xfrm>
            <a:off x="7101019" y="3332459"/>
            <a:ext cx="357809" cy="25556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V 字形矢印 39"/>
          <p:cNvSpPr/>
          <p:nvPr/>
        </p:nvSpPr>
        <p:spPr>
          <a:xfrm>
            <a:off x="4211714" y="3390669"/>
            <a:ext cx="357809" cy="25556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V 字形矢印 40"/>
          <p:cNvSpPr/>
          <p:nvPr/>
        </p:nvSpPr>
        <p:spPr>
          <a:xfrm>
            <a:off x="2867770" y="3435805"/>
            <a:ext cx="357809" cy="25556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V 字形矢印 41"/>
          <p:cNvSpPr/>
          <p:nvPr/>
        </p:nvSpPr>
        <p:spPr>
          <a:xfrm>
            <a:off x="6470392" y="3332459"/>
            <a:ext cx="357809" cy="255566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爆発 2 44"/>
          <p:cNvSpPr/>
          <p:nvPr/>
        </p:nvSpPr>
        <p:spPr>
          <a:xfrm>
            <a:off x="7695371" y="3174204"/>
            <a:ext cx="452231" cy="556169"/>
          </a:xfrm>
          <a:prstGeom prst="irregularSeal2">
            <a:avLst/>
          </a:prstGeom>
          <a:solidFill>
            <a:srgbClr val="002060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49517" y="4002980"/>
            <a:ext cx="145955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トリウム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299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7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48" y="1356105"/>
            <a:ext cx="3139454" cy="3139454"/>
          </a:xfrm>
          <a:prstGeom prst="rect">
            <a:avLst/>
          </a:prstGeom>
        </p:spPr>
      </p:pic>
      <p:sp>
        <p:nvSpPr>
          <p:cNvPr id="17" name="楕円 16"/>
          <p:cNvSpPr/>
          <p:nvPr/>
        </p:nvSpPr>
        <p:spPr>
          <a:xfrm>
            <a:off x="4393406" y="5314950"/>
            <a:ext cx="642938" cy="64770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8355806" y="5314950"/>
            <a:ext cx="642938" cy="64770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5267325" y="5629275"/>
            <a:ext cx="2857500" cy="190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048125" y="6069082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基底状態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10525" y="6069082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励起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楕円 52"/>
          <p:cNvSpPr/>
          <p:nvPr/>
        </p:nvSpPr>
        <p:spPr>
          <a:xfrm>
            <a:off x="8260556" y="5269602"/>
            <a:ext cx="642938" cy="64770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8396287" y="5288652"/>
            <a:ext cx="642938" cy="64770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8308181" y="5385558"/>
            <a:ext cx="642938" cy="64770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8491537" y="5355328"/>
            <a:ext cx="642938" cy="64770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8376047" y="5198994"/>
            <a:ext cx="642938" cy="64770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7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27027"/>
              </p:ext>
            </p:extLst>
          </p:nvPr>
        </p:nvGraphicFramePr>
        <p:xfrm>
          <a:off x="9941" y="590458"/>
          <a:ext cx="12182060" cy="4249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2699">
                  <a:extLst>
                    <a:ext uri="{9D8B030D-6E8A-4147-A177-3AD203B41FA5}">
                      <a16:colId xmlns:a16="http://schemas.microsoft.com/office/drawing/2014/main" val="37241859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45029825"/>
                    </a:ext>
                  </a:extLst>
                </a:gridCol>
                <a:gridCol w="2866355">
                  <a:extLst>
                    <a:ext uri="{9D8B030D-6E8A-4147-A177-3AD203B41FA5}">
                      <a16:colId xmlns:a16="http://schemas.microsoft.com/office/drawing/2014/main" val="2980724164"/>
                    </a:ext>
                  </a:extLst>
                </a:gridCol>
                <a:gridCol w="2332292">
                  <a:extLst>
                    <a:ext uri="{9D8B030D-6E8A-4147-A177-3AD203B41FA5}">
                      <a16:colId xmlns:a16="http://schemas.microsoft.com/office/drawing/2014/main" val="4269904063"/>
                    </a:ext>
                  </a:extLst>
                </a:gridCol>
                <a:gridCol w="1073832">
                  <a:extLst>
                    <a:ext uri="{9D8B030D-6E8A-4147-A177-3AD203B41FA5}">
                      <a16:colId xmlns:a16="http://schemas.microsoft.com/office/drawing/2014/main" val="1904691751"/>
                    </a:ext>
                  </a:extLst>
                </a:gridCol>
                <a:gridCol w="3958642">
                  <a:extLst>
                    <a:ext uri="{9D8B030D-6E8A-4147-A177-3AD203B41FA5}">
                      <a16:colId xmlns:a16="http://schemas.microsoft.com/office/drawing/2014/main" val="100886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国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GNSS</a:t>
                      </a:r>
                      <a:r>
                        <a:rPr kumimoji="1" lang="en-US" altLang="ja-JP" sz="1400" b="0" baseline="30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※1</a:t>
                      </a:r>
                      <a:endParaRPr kumimoji="1" lang="ja-JP" altLang="en-US" sz="1400" b="0" baseline="300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組織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開発中の原子時計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打上げ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補足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229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米国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GPS</a:t>
                      </a:r>
                      <a:r>
                        <a:rPr kumimoji="1" lang="en-US" altLang="ja-JP" sz="1400" b="0" baseline="30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※2</a:t>
                      </a:r>
                      <a:endParaRPr kumimoji="1" lang="ja-JP" altLang="en-US" sz="1400" b="0" baseline="300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NASA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／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JPL</a:t>
                      </a: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（ジェット推進研究所）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水銀イオン原子時計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MAFS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デモユニット実証後、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GPS‐II</a:t>
                      </a:r>
                      <a:r>
                        <a:rPr lang="en-US" altLang="ja-JP" sz="1400" spc="-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I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の</a:t>
                      </a:r>
                      <a:r>
                        <a:rPr lang="ja-JP" altLang="en-US" sz="1400" spc="-13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ス</a:t>
                      </a:r>
                      <a:r>
                        <a:rPr lang="ja-JP" altLang="en-US" sz="1400" spc="-12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ペ</a:t>
                      </a:r>
                      <a:r>
                        <a:rPr lang="ja-JP" altLang="en-US" sz="1400" spc="-13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ア時計と</a:t>
                      </a:r>
                      <a:r>
                        <a:rPr lang="ja-JP" altLang="en-US" sz="1400" spc="-12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して</a:t>
                      </a:r>
                      <a:r>
                        <a:rPr lang="ja-JP" altLang="en-US" sz="1400" spc="-13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実証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359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AFRL</a:t>
                      </a: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（米空軍研究所）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レーザー冷却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（セシウム）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Optical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Rb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（ルビジウム）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NTS‐3</a:t>
                      </a:r>
                      <a:r>
                        <a:rPr lang="ja-JP" altLang="en-US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に搭載（寿命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1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年）</a:t>
                      </a:r>
                      <a:endParaRPr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AoyagiKouzanFont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GPS‐</a:t>
                      </a:r>
                      <a:r>
                        <a:rPr lang="en-US" altLang="ja-JP" sz="1400" spc="-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III</a:t>
                      </a:r>
                      <a:r>
                        <a:rPr lang="ja-JP" altLang="en-US" sz="1400" spc="-1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の実験用</a:t>
                      </a:r>
                      <a:r>
                        <a:rPr lang="en-US" altLang="ja-JP" sz="1400" spc="-9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Clock</a:t>
                      </a:r>
                      <a:r>
                        <a:rPr lang="ja-JP" altLang="en-US" sz="1400" spc="-16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 </a:t>
                      </a:r>
                      <a:r>
                        <a:rPr lang="en-US" altLang="ja-JP" sz="1400" spc="-6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slot</a:t>
                      </a:r>
                      <a:r>
                        <a:rPr lang="ja-JP" altLang="en-US" sz="1400" spc="-13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を</a:t>
                      </a:r>
                      <a:r>
                        <a:rPr lang="ja-JP" altLang="en-US" sz="1400" spc="-14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利用</a:t>
                      </a:r>
                      <a:r>
                        <a:rPr lang="ja-JP" altLang="en-US" sz="1400" spc="-13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し</a:t>
                      </a:r>
                      <a:r>
                        <a:rPr lang="ja-JP" altLang="en-US" sz="1400" spc="-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た実証</a:t>
                      </a:r>
                      <a:r>
                        <a:rPr lang="ja-JP" altLang="en-US" sz="1400" spc="-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を</a:t>
                      </a:r>
                      <a:r>
                        <a:rPr lang="ja-JP" altLang="en-US" sz="1400" spc="-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予定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6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ロシア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GLONASS</a:t>
                      </a:r>
                      <a:r>
                        <a:rPr kumimoji="1" lang="en-US" altLang="ja-JP" sz="1400" b="0" baseline="30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※3</a:t>
                      </a:r>
                      <a:endParaRPr kumimoji="1" lang="ja-JP" altLang="en-US" sz="1400" b="0" baseline="300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az-Cyrl-AZ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Роскосмос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ROSCOSMOS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：ロスコスモス）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High‐Orbit GLONASS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機体制）に搭載予定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953098"/>
                  </a:ext>
                </a:extLst>
              </a:tr>
              <a:tr h="31157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欧州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Galileo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欧州宇宙機関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ESA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レーザー冷却　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2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A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C</a:t>
                      </a:r>
                      <a:r>
                        <a:rPr lang="en-US" altLang="ja-JP" sz="1400" spc="-2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E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S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（宇宙ステーション欧州</a:t>
                      </a:r>
                      <a:r>
                        <a:rPr lang="ja-JP" altLang="en-US" sz="1400" spc="-19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モジ</a:t>
                      </a:r>
                      <a:r>
                        <a:rPr lang="ja-JP" altLang="en-US" sz="1400" spc="-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ュ</a:t>
                      </a:r>
                      <a:r>
                        <a:rPr lang="ja-JP" altLang="en-US" sz="1400" spc="-204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ー</a:t>
                      </a:r>
                      <a:r>
                        <a:rPr lang="ja-JP" altLang="en-US" sz="1400" spc="-19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ル</a:t>
                      </a:r>
                      <a:r>
                        <a:rPr lang="ja-JP" altLang="en-US" sz="1400" spc="-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で</a:t>
                      </a:r>
                      <a:r>
                        <a:rPr lang="ja-JP" altLang="en-US" sz="1400" spc="-19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実証）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208355"/>
                  </a:ext>
                </a:extLst>
              </a:tr>
              <a:tr h="3115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ESA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／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G2G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RAFS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アンサンブル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dirty="0" err="1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Oncle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社製）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~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Galileo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第２世代向け（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2025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～）</a:t>
                      </a:r>
                    </a:p>
                    <a:p>
                      <a:pPr marL="90805" algn="l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欧州はこの他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年頃に搭載用光格子時計を打ち上げる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R&amp;D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計画あり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47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中国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北斗</a:t>
                      </a:r>
                      <a:endParaRPr kumimoji="1" lang="en-US" altLang="ja-JP" sz="1400" b="0" dirty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CAST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／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SECM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水素メーザー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RAFS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2020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年</a:t>
                      </a:r>
                      <a:r>
                        <a:rPr lang="ja-JP" altLang="en-US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に</a:t>
                      </a:r>
                      <a:r>
                        <a:rPr lang="en-US" altLang="ja-JP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30</a:t>
                      </a:r>
                      <a:r>
                        <a:rPr lang="ja-JP" altLang="en-US" sz="1400" spc="-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機のコンステ </a:t>
                      </a:r>
                      <a:r>
                        <a:rPr lang="ja-JP" altLang="en-US" sz="1400" spc="-1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レ</a:t>
                      </a:r>
                      <a:r>
                        <a:rPr lang="ja-JP" altLang="en-US" sz="1400" spc="-1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ー</a:t>
                      </a:r>
                      <a:r>
                        <a:rPr lang="ja-JP" altLang="en-US" sz="1400" spc="-1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ション</a:t>
                      </a:r>
                      <a:r>
                        <a:rPr lang="ja-JP" altLang="en-US" sz="1400" spc="-14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を</a:t>
                      </a:r>
                      <a:r>
                        <a:rPr lang="ja-JP" altLang="en-US" sz="1400" spc="-1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完成し、全球をカバーする運用を開始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9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インド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IRNSS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インド宇宙研究機関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ISRO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RAFS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未定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spc="-2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2</a:t>
                      </a:r>
                      <a:r>
                        <a:rPr lang="en-US" altLang="ja-JP" sz="1400" spc="-37" baseline="264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nd</a:t>
                      </a:r>
                      <a:r>
                        <a:rPr lang="en-US" altLang="ja-JP" sz="1400" spc="15" baseline="2645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 </a:t>
                      </a:r>
                      <a:r>
                        <a:rPr lang="en-US" altLang="ja-JP" sz="1400" spc="-7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Generation</a:t>
                      </a:r>
                      <a:r>
                        <a:rPr lang="ja-JP" altLang="en-US" sz="1400" spc="-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の</a:t>
                      </a:r>
                      <a:r>
                        <a:rPr lang="en-US" altLang="ja-JP" sz="1400" spc="-4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IRNSS</a:t>
                      </a:r>
                      <a:r>
                        <a:rPr lang="ja-JP" altLang="en-US" sz="1400" spc="-4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に搭載</a:t>
                      </a:r>
                      <a:r>
                        <a:rPr lang="ja-JP" altLang="en-US" sz="1400" spc="-265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予定</a:t>
                      </a:r>
                      <a:r>
                        <a:rPr lang="ja-JP" altLang="en-US" sz="1400" spc="-1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（</a:t>
                      </a:r>
                      <a:r>
                        <a:rPr lang="en-US" altLang="ja-JP" sz="1400" spc="-1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rebuchet MS"/>
                        </a:rPr>
                        <a:t>2018‐2023?</a:t>
                      </a:r>
                      <a:r>
                        <a:rPr lang="ja-JP" altLang="en-US" sz="1400" spc="-11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oyagiKouzanFontT"/>
                        </a:rPr>
                        <a:t>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76104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941" y="4899511"/>
            <a:ext cx="608605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※1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Global Navigation Satellite System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※2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Global Positioning System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※3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GLObal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Satellite System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※4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ガリレオを記念して命名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※5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IRNSS</a:t>
            </a: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※6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NASA</a:t>
            </a: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※7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JPL</a:t>
            </a: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※8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AFRL</a:t>
            </a: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※9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ROSCOSMOS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Roscosmos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State Corporation for Space 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Activities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※10:ESA</a:t>
            </a: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※11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G2G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96000" y="5088833"/>
            <a:ext cx="5960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※0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※1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SECM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※2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ISRO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Indian Space Research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Organisation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※3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MAFS</a:t>
            </a: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※4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RAF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※5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NTS</a:t>
            </a:r>
          </a:p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※6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ACES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5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239179">
            <a:off x="1489071" y="2886938"/>
            <a:ext cx="1692999" cy="13901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59" y="2826795"/>
            <a:ext cx="2847975" cy="3571875"/>
          </a:xfrm>
          <a:prstGeom prst="rect">
            <a:avLst/>
          </a:prstGeom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25947"/>
              </p:ext>
            </p:extLst>
          </p:nvPr>
        </p:nvGraphicFramePr>
        <p:xfrm>
          <a:off x="319100" y="411457"/>
          <a:ext cx="11553800" cy="2265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0180">
                  <a:extLst>
                    <a:ext uri="{9D8B030D-6E8A-4147-A177-3AD203B41FA5}">
                      <a16:colId xmlns:a16="http://schemas.microsoft.com/office/drawing/2014/main" val="4243373405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152316641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711715974"/>
                    </a:ext>
                  </a:extLst>
                </a:gridCol>
                <a:gridCol w="2505380">
                  <a:extLst>
                    <a:ext uri="{9D8B030D-6E8A-4147-A177-3AD203B41FA5}">
                      <a16:colId xmlns:a16="http://schemas.microsoft.com/office/drawing/2014/main" val="622838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第一世代</a:t>
                      </a:r>
                      <a:endParaRPr kumimoji="1" lang="ja-JP" altLang="en-US" b="0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第二世代</a:t>
                      </a:r>
                      <a:endParaRPr kumimoji="1" lang="ja-JP" altLang="en-US" b="0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第三世代</a:t>
                      </a:r>
                      <a:endParaRPr kumimoji="1" lang="ja-JP" altLang="en-US" b="0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616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人工ヌクレアーゼ</a:t>
                      </a:r>
                      <a:endParaRPr kumimoji="1" lang="ja-JP" altLang="en-US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塩基編集酵素</a:t>
                      </a:r>
                      <a:endParaRPr kumimoji="1" lang="en-US" altLang="ja-JP" b="1" dirty="0" smtClean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sz="18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（デアミナーゼ）</a:t>
                      </a:r>
                      <a:endParaRPr kumimoji="1" lang="en-US" altLang="ja-JP" sz="1800" dirty="0" smtClean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逆転写酵素</a:t>
                      </a:r>
                      <a:endParaRPr kumimoji="1" lang="en-US" altLang="ja-JP" b="1" dirty="0" smtClean="0">
                        <a:solidFill>
                          <a:schemeClr val="bg1"/>
                        </a:solidFill>
                        <a:effectLst/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1</a:t>
                      </a:r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本鎖切断</a:t>
                      </a:r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酵素</a:t>
                      </a:r>
                      <a:endParaRPr kumimoji="1" lang="en-US" altLang="ja-JP" b="1" dirty="0" smtClean="0">
                        <a:solidFill>
                          <a:schemeClr val="bg1"/>
                        </a:solidFill>
                        <a:effectLst/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Cas9</a:t>
                      </a:r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ニッカ</a:t>
                      </a:r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―</a:t>
                      </a:r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ゼ）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effectLst/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4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人工制限酵素</a:t>
                      </a:r>
                      <a:endParaRPr kumimoji="1" lang="en-US" altLang="ja-JP" b="1" dirty="0" smtClean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sz="18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sz="18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DNA</a:t>
                      </a:r>
                      <a:r>
                        <a:rPr kumimoji="1" lang="ja-JP" altLang="en-US" sz="18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結合タンパク質）</a:t>
                      </a:r>
                      <a:endParaRPr kumimoji="1" lang="ja-JP" altLang="en-US" sz="1800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核酸分解酵素</a:t>
                      </a:r>
                      <a:endParaRPr kumimoji="1" lang="en-US" altLang="ja-JP" b="1" dirty="0" smtClean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sz="18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（ガイド</a:t>
                      </a:r>
                      <a:r>
                        <a:rPr kumimoji="1" lang="en-US" altLang="ja-JP" sz="18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RNA</a:t>
                      </a:r>
                      <a:r>
                        <a:rPr kumimoji="1" lang="ja-JP" altLang="en-US" sz="18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複合体）</a:t>
                      </a:r>
                      <a:endParaRPr kumimoji="1" lang="ja-JP" altLang="en-US" sz="1800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ZFN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1996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年）</a:t>
                      </a:r>
                      <a:endParaRPr kumimoji="1" lang="en-US" altLang="ja-JP" sz="1600" dirty="0" smtClean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en-US" altLang="ja-JP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TALEN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2010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年）</a:t>
                      </a:r>
                      <a:endParaRPr kumimoji="1" lang="ja-JP" altLang="en-US" sz="1600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CRISPR-Cas9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2012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年）</a:t>
                      </a:r>
                      <a:endParaRPr kumimoji="1" lang="en-US" altLang="ja-JP" dirty="0" smtClean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en-US" altLang="ja-JP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CRISPR-Cas3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2019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年）</a:t>
                      </a:r>
                      <a:endParaRPr kumimoji="1" lang="ja-JP" altLang="en-US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RNA</a:t>
                      </a:r>
                      <a:r>
                        <a:rPr kumimoji="1" lang="ja-JP" altLang="en-US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編集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2012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年）</a:t>
                      </a:r>
                      <a:endParaRPr kumimoji="1" lang="en-US" altLang="ja-JP" sz="1600" dirty="0" smtClean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ミトコンドリア</a:t>
                      </a:r>
                      <a:r>
                        <a:rPr kumimoji="1" lang="en-US" altLang="ja-JP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DNA</a:t>
                      </a:r>
                      <a:r>
                        <a:rPr kumimoji="1" lang="ja-JP" altLang="en-US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編集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年）</a:t>
                      </a:r>
                      <a:endParaRPr kumimoji="1" lang="ja-JP" altLang="en-US" sz="1600" dirty="0"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プライム編集</a:t>
                      </a:r>
                      <a:endParaRPr kumimoji="1" lang="en-US" altLang="ja-JP" b="1" dirty="0" smtClean="0">
                        <a:solidFill>
                          <a:schemeClr val="bg1"/>
                        </a:solidFill>
                        <a:effectLst/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（</a:t>
                      </a:r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2019</a:t>
                      </a:r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effectLst/>
                          <a:latin typeface="UD デジタル 教科書体 NP-B" panose="02020700000000000000" pitchFamily="18" charset="-128"/>
                          <a:ea typeface="UD デジタル 教科書体 NP-B" panose="02020700000000000000" pitchFamily="18" charset="-128"/>
                        </a:rPr>
                        <a:t>年）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effectLst/>
                        <a:latin typeface="UD デジタル 教科書体 NP-B" panose="02020700000000000000" pitchFamily="18" charset="-128"/>
                        <a:ea typeface="UD デジタル 教科書体 NP-B" panose="02020700000000000000" pitchFamily="18" charset="-128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03927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555" y="3310271"/>
            <a:ext cx="2647950" cy="28860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907" y="3338846"/>
            <a:ext cx="2771775" cy="2857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8556">
            <a:off x="231518" y="4938055"/>
            <a:ext cx="1828700" cy="150154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698333" y="6503495"/>
            <a:ext cx="1765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出所：農研機構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46977" y="6503495"/>
            <a:ext cx="1765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出所：農研機構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809739" y="6503495"/>
            <a:ext cx="1765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出所：農研機構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5571" y="6503495"/>
            <a:ext cx="1765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出所：農研機構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58083">
            <a:off x="958416" y="4414727"/>
            <a:ext cx="1704309" cy="3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8556">
            <a:off x="5037587" y="3341668"/>
            <a:ext cx="1828700" cy="150154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1910">
            <a:off x="5829540" y="3058966"/>
            <a:ext cx="2142385" cy="39601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8556">
            <a:off x="2182625" y="2967682"/>
            <a:ext cx="1828700" cy="150154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99" y="4257846"/>
            <a:ext cx="2142385" cy="396010"/>
          </a:xfrm>
          <a:prstGeom prst="rect">
            <a:avLst/>
          </a:prstGeom>
        </p:spPr>
      </p:pic>
      <p:sp>
        <p:nvSpPr>
          <p:cNvPr id="2" name="スマイル 1"/>
          <p:cNvSpPr/>
          <p:nvPr/>
        </p:nvSpPr>
        <p:spPr>
          <a:xfrm>
            <a:off x="1876763" y="4015798"/>
            <a:ext cx="268286" cy="240009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1910">
            <a:off x="8684501" y="3660283"/>
            <a:ext cx="2142385" cy="3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634</Words>
  <Application>Microsoft Office PowerPoint</Application>
  <PresentationFormat>ワイド画面</PresentationFormat>
  <Paragraphs>163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AoyagiKouzanFontT</vt:lpstr>
      <vt:lpstr>Meiryo UI</vt:lpstr>
      <vt:lpstr>UD デジタル 教科書体 NP-B</vt:lpstr>
      <vt:lpstr>游ゴシック</vt:lpstr>
      <vt:lpstr>游ゴシック Light</vt:lpstr>
      <vt:lpstr>Arial</vt:lpstr>
      <vt:lpstr>Trebuchet MS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34</cp:revision>
  <dcterms:created xsi:type="dcterms:W3CDTF">2020-12-16T05:51:52Z</dcterms:created>
  <dcterms:modified xsi:type="dcterms:W3CDTF">2020-12-18T03:55:46Z</dcterms:modified>
</cp:coreProperties>
</file>