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6.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55" r:id="rId2"/>
    <p:sldId id="600" r:id="rId3"/>
    <p:sldId id="619" r:id="rId4"/>
    <p:sldId id="373" r:id="rId5"/>
    <p:sldId id="400" r:id="rId6"/>
    <p:sldId id="559" r:id="rId7"/>
    <p:sldId id="597" r:id="rId8"/>
    <p:sldId id="594" r:id="rId9"/>
    <p:sldId id="614" r:id="rId10"/>
    <p:sldId id="618" r:id="rId11"/>
    <p:sldId id="617" r:id="rId12"/>
    <p:sldId id="616" r:id="rId13"/>
    <p:sldId id="615" r:id="rId14"/>
    <p:sldId id="337" r:id="rId15"/>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87" autoAdjust="0"/>
    <p:restoredTop sz="89073" autoAdjust="0"/>
  </p:normalViewPr>
  <p:slideViewPr>
    <p:cSldViewPr snapToGrid="0" showGuides="1">
      <p:cViewPr varScale="1">
        <p:scale>
          <a:sx n="103" d="100"/>
          <a:sy n="103" d="100"/>
        </p:scale>
        <p:origin x="126" y="666"/>
      </p:cViewPr>
      <p:guideLst>
        <p:guide orient="horz" pos="2205"/>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16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45DABE36-1E95-45B5-8C68-6D7A3994E4EA}" type="datetimeFigureOut">
              <a:rPr kumimoji="1" lang="ja-JP" altLang="en-US" smtClean="0"/>
              <a:t>2020/7/17</a:t>
            </a:fld>
            <a:endParaRPr kumimoji="1" lang="ja-JP" altLang="en-US"/>
          </a:p>
        </p:txBody>
      </p:sp>
      <p:sp>
        <p:nvSpPr>
          <p:cNvPr id="4" name="フッター プレースホルダー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AF80C76C-26B5-4E45-AE09-B3F53F7FC9CD}" type="slidenum">
              <a:rPr kumimoji="1" lang="ja-JP" altLang="en-US" smtClean="0"/>
              <a:t>‹#›</a:t>
            </a:fld>
            <a:endParaRPr kumimoji="1" lang="ja-JP" altLang="en-US"/>
          </a:p>
        </p:txBody>
      </p:sp>
    </p:spTree>
    <p:extLst>
      <p:ext uri="{BB962C8B-B14F-4D97-AF65-F5344CB8AC3E}">
        <p14:creationId xmlns:p14="http://schemas.microsoft.com/office/powerpoint/2010/main" val="167676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DBB1279-9CC2-45D9-B3EC-CE7EB5F9F729}" type="datetimeFigureOut">
              <a:rPr kumimoji="1" lang="ja-JP" altLang="en-US" smtClean="0"/>
              <a:t>2020/7/17</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39908698-9A5D-48EC-86EC-0F92CA65275F}" type="slidenum">
              <a:rPr kumimoji="1" lang="ja-JP" altLang="en-US" smtClean="0"/>
              <a:t>‹#›</a:t>
            </a:fld>
            <a:endParaRPr kumimoji="1" lang="ja-JP" altLang="en-US"/>
          </a:p>
        </p:txBody>
      </p:sp>
    </p:spTree>
    <p:extLst>
      <p:ext uri="{BB962C8B-B14F-4D97-AF65-F5344CB8AC3E}">
        <p14:creationId xmlns:p14="http://schemas.microsoft.com/office/powerpoint/2010/main" val="38573027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9908698-9A5D-48EC-86EC-0F92CA65275F}" type="slidenum">
              <a:rPr kumimoji="1" lang="ja-JP" altLang="en-US" smtClean="0"/>
              <a:t>3</a:t>
            </a:fld>
            <a:endParaRPr kumimoji="1" lang="ja-JP" altLang="en-US"/>
          </a:p>
        </p:txBody>
      </p:sp>
    </p:spTree>
    <p:extLst>
      <p:ext uri="{BB962C8B-B14F-4D97-AF65-F5344CB8AC3E}">
        <p14:creationId xmlns:p14="http://schemas.microsoft.com/office/powerpoint/2010/main" val="3853713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9908698-9A5D-48EC-86EC-0F92CA65275F}" type="slidenum">
              <a:rPr kumimoji="1" lang="ja-JP" altLang="en-US" smtClean="0"/>
              <a:t>7</a:t>
            </a:fld>
            <a:endParaRPr kumimoji="1" lang="ja-JP" altLang="en-US"/>
          </a:p>
        </p:txBody>
      </p:sp>
    </p:spTree>
    <p:extLst>
      <p:ext uri="{BB962C8B-B14F-4D97-AF65-F5344CB8AC3E}">
        <p14:creationId xmlns:p14="http://schemas.microsoft.com/office/powerpoint/2010/main" val="1765975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9908698-9A5D-48EC-86EC-0F92CA65275F}" type="slidenum">
              <a:rPr kumimoji="1" lang="ja-JP" altLang="en-US" smtClean="0"/>
              <a:t>9</a:t>
            </a:fld>
            <a:endParaRPr kumimoji="1" lang="ja-JP" altLang="en-US"/>
          </a:p>
        </p:txBody>
      </p:sp>
    </p:spTree>
    <p:extLst>
      <p:ext uri="{BB962C8B-B14F-4D97-AF65-F5344CB8AC3E}">
        <p14:creationId xmlns:p14="http://schemas.microsoft.com/office/powerpoint/2010/main" val="591743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9908698-9A5D-48EC-86EC-0F92CA65275F}" type="slidenum">
              <a:rPr kumimoji="1" lang="ja-JP" altLang="en-US" smtClean="0"/>
              <a:t>10</a:t>
            </a:fld>
            <a:endParaRPr kumimoji="1" lang="ja-JP" altLang="en-US"/>
          </a:p>
        </p:txBody>
      </p:sp>
    </p:spTree>
    <p:extLst>
      <p:ext uri="{BB962C8B-B14F-4D97-AF65-F5344CB8AC3E}">
        <p14:creationId xmlns:p14="http://schemas.microsoft.com/office/powerpoint/2010/main" val="1356866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9908698-9A5D-48EC-86EC-0F92CA65275F}" type="slidenum">
              <a:rPr kumimoji="1" lang="ja-JP" altLang="en-US" smtClean="0"/>
              <a:t>11</a:t>
            </a:fld>
            <a:endParaRPr kumimoji="1" lang="ja-JP" altLang="en-US"/>
          </a:p>
        </p:txBody>
      </p:sp>
    </p:spTree>
    <p:extLst>
      <p:ext uri="{BB962C8B-B14F-4D97-AF65-F5344CB8AC3E}">
        <p14:creationId xmlns:p14="http://schemas.microsoft.com/office/powerpoint/2010/main" val="247527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9908698-9A5D-48EC-86EC-0F92CA65275F}" type="slidenum">
              <a:rPr kumimoji="1" lang="ja-JP" altLang="en-US" smtClean="0"/>
              <a:t>12</a:t>
            </a:fld>
            <a:endParaRPr kumimoji="1" lang="ja-JP" altLang="en-US"/>
          </a:p>
        </p:txBody>
      </p:sp>
    </p:spTree>
    <p:extLst>
      <p:ext uri="{BB962C8B-B14F-4D97-AF65-F5344CB8AC3E}">
        <p14:creationId xmlns:p14="http://schemas.microsoft.com/office/powerpoint/2010/main" val="2635034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9908698-9A5D-48EC-86EC-0F92CA65275F}" type="slidenum">
              <a:rPr kumimoji="1" lang="ja-JP" altLang="en-US" smtClean="0"/>
              <a:t>13</a:t>
            </a:fld>
            <a:endParaRPr kumimoji="1" lang="ja-JP" altLang="en-US"/>
          </a:p>
        </p:txBody>
      </p:sp>
    </p:spTree>
    <p:extLst>
      <p:ext uri="{BB962C8B-B14F-4D97-AF65-F5344CB8AC3E}">
        <p14:creationId xmlns:p14="http://schemas.microsoft.com/office/powerpoint/2010/main" val="3093219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05D7FB2-542F-4F7F-839A-00797DAD1791}" type="datetimeFigureOut">
              <a:rPr kumimoji="1" lang="ja-JP" altLang="en-US" smtClean="0"/>
              <a:t>2020/7/17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3A0593F-3516-44A4-8559-1CF88539A214}" type="slidenum">
              <a:rPr kumimoji="1" lang="ja-JP" altLang="en-US" smtClean="0"/>
              <a:t>‹#›</a:t>
            </a:fld>
            <a:endParaRPr kumimoji="1" lang="ja-JP" altLang="en-US"/>
          </a:p>
        </p:txBody>
      </p:sp>
    </p:spTree>
    <p:extLst>
      <p:ext uri="{BB962C8B-B14F-4D97-AF65-F5344CB8AC3E}">
        <p14:creationId xmlns:p14="http://schemas.microsoft.com/office/powerpoint/2010/main" val="3241453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05D7FB2-542F-4F7F-839A-00797DAD1791}" type="datetimeFigureOut">
              <a:rPr kumimoji="1" lang="ja-JP" altLang="en-US" smtClean="0"/>
              <a:t>2020/7/17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3A0593F-3516-44A4-8559-1CF88539A214}" type="slidenum">
              <a:rPr kumimoji="1" lang="ja-JP" altLang="en-US" smtClean="0"/>
              <a:t>‹#›</a:t>
            </a:fld>
            <a:endParaRPr kumimoji="1" lang="ja-JP" altLang="en-US"/>
          </a:p>
        </p:txBody>
      </p:sp>
    </p:spTree>
    <p:extLst>
      <p:ext uri="{BB962C8B-B14F-4D97-AF65-F5344CB8AC3E}">
        <p14:creationId xmlns:p14="http://schemas.microsoft.com/office/powerpoint/2010/main" val="1060489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05D7FB2-542F-4F7F-839A-00797DAD1791}" type="datetimeFigureOut">
              <a:rPr kumimoji="1" lang="ja-JP" altLang="en-US" smtClean="0"/>
              <a:t>2020/7/17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3A0593F-3516-44A4-8559-1CF88539A214}" type="slidenum">
              <a:rPr kumimoji="1" lang="ja-JP" altLang="en-US" smtClean="0"/>
              <a:t>‹#›</a:t>
            </a:fld>
            <a:endParaRPr kumimoji="1" lang="ja-JP" altLang="en-US"/>
          </a:p>
        </p:txBody>
      </p:sp>
    </p:spTree>
    <p:extLst>
      <p:ext uri="{BB962C8B-B14F-4D97-AF65-F5344CB8AC3E}">
        <p14:creationId xmlns:p14="http://schemas.microsoft.com/office/powerpoint/2010/main" val="125878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7/17/2020</a:t>
            </a:fld>
            <a:endParaRPr lang="en-US"/>
          </a:p>
        </p:txBody>
      </p:sp>
      <p:sp>
        <p:nvSpPr>
          <p:cNvPr id="4" name="Holder 4"/>
          <p:cNvSpPr>
            <a:spLocks noGrp="1"/>
          </p:cNvSpPr>
          <p:nvPr>
            <p:ph type="sldNum" sz="quarter" idx="7"/>
          </p:nvPr>
        </p:nvSpPr>
        <p:spPr/>
        <p:txBody>
          <a:bodyPr lIns="0" tIns="0" rIns="0" bIns="0"/>
          <a:lstStyle>
            <a:lvl1pPr>
              <a:defRPr sz="1088" b="0" i="0">
                <a:solidFill>
                  <a:srgbClr val="898989"/>
                </a:solidFill>
                <a:latin typeface="Noto Sans CJK JP Regular"/>
                <a:cs typeface="Noto Sans CJK JP Regular"/>
              </a:defRPr>
            </a:lvl1pPr>
          </a:lstStyle>
          <a:p>
            <a:pPr marL="23033">
              <a:spcBef>
                <a:spcPts val="154"/>
              </a:spcBef>
            </a:pPr>
            <a:fld id="{81D60167-4931-47E6-BA6A-407CBD079E47}" type="slidenum">
              <a:rPr lang="en-US" altLang="ja-JP" spc="68" smtClean="0"/>
              <a:pPr marL="23033">
                <a:spcBef>
                  <a:spcPts val="154"/>
                </a:spcBef>
              </a:pPr>
              <a:t>‹#›</a:t>
            </a:fld>
            <a:endParaRPr lang="en-US" altLang="ja-JP" spc="68" dirty="0"/>
          </a:p>
        </p:txBody>
      </p:sp>
    </p:spTree>
    <p:extLst>
      <p:ext uri="{BB962C8B-B14F-4D97-AF65-F5344CB8AC3E}">
        <p14:creationId xmlns:p14="http://schemas.microsoft.com/office/powerpoint/2010/main" val="411697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05D7FB2-542F-4F7F-839A-00797DAD1791}" type="datetimeFigureOut">
              <a:rPr kumimoji="1" lang="ja-JP" altLang="en-US" smtClean="0"/>
              <a:t>2020/7/17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3A0593F-3516-44A4-8559-1CF88539A214}" type="slidenum">
              <a:rPr kumimoji="1" lang="ja-JP" altLang="en-US" smtClean="0"/>
              <a:t>‹#›</a:t>
            </a:fld>
            <a:endParaRPr kumimoji="1" lang="ja-JP" altLang="en-US"/>
          </a:p>
        </p:txBody>
      </p:sp>
    </p:spTree>
    <p:extLst>
      <p:ext uri="{BB962C8B-B14F-4D97-AF65-F5344CB8AC3E}">
        <p14:creationId xmlns:p14="http://schemas.microsoft.com/office/powerpoint/2010/main" val="168484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05D7FB2-542F-4F7F-839A-00797DAD1791}" type="datetimeFigureOut">
              <a:rPr kumimoji="1" lang="ja-JP" altLang="en-US" smtClean="0"/>
              <a:t>2020/7/17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3A0593F-3516-44A4-8559-1CF88539A214}" type="slidenum">
              <a:rPr kumimoji="1" lang="ja-JP" altLang="en-US" smtClean="0"/>
              <a:t>‹#›</a:t>
            </a:fld>
            <a:endParaRPr kumimoji="1" lang="ja-JP" altLang="en-US"/>
          </a:p>
        </p:txBody>
      </p:sp>
    </p:spTree>
    <p:extLst>
      <p:ext uri="{BB962C8B-B14F-4D97-AF65-F5344CB8AC3E}">
        <p14:creationId xmlns:p14="http://schemas.microsoft.com/office/powerpoint/2010/main" val="174014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05D7FB2-542F-4F7F-839A-00797DAD1791}" type="datetimeFigureOut">
              <a:rPr kumimoji="1" lang="ja-JP" altLang="en-US" smtClean="0"/>
              <a:t>2020/7/17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3A0593F-3516-44A4-8559-1CF88539A214}" type="slidenum">
              <a:rPr kumimoji="1" lang="ja-JP" altLang="en-US" smtClean="0"/>
              <a:t>‹#›</a:t>
            </a:fld>
            <a:endParaRPr kumimoji="1" lang="ja-JP" altLang="en-US"/>
          </a:p>
        </p:txBody>
      </p:sp>
    </p:spTree>
    <p:extLst>
      <p:ext uri="{BB962C8B-B14F-4D97-AF65-F5344CB8AC3E}">
        <p14:creationId xmlns:p14="http://schemas.microsoft.com/office/powerpoint/2010/main" val="1339231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05D7FB2-542F-4F7F-839A-00797DAD1791}" type="datetimeFigureOut">
              <a:rPr kumimoji="1" lang="ja-JP" altLang="en-US" smtClean="0"/>
              <a:t>2020/7/17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3A0593F-3516-44A4-8559-1CF88539A214}" type="slidenum">
              <a:rPr kumimoji="1" lang="ja-JP" altLang="en-US" smtClean="0"/>
              <a:t>‹#›</a:t>
            </a:fld>
            <a:endParaRPr kumimoji="1" lang="ja-JP" altLang="en-US"/>
          </a:p>
        </p:txBody>
      </p:sp>
    </p:spTree>
    <p:extLst>
      <p:ext uri="{BB962C8B-B14F-4D97-AF65-F5344CB8AC3E}">
        <p14:creationId xmlns:p14="http://schemas.microsoft.com/office/powerpoint/2010/main" val="102213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05D7FB2-542F-4F7F-839A-00797DAD1791}" type="datetimeFigureOut">
              <a:rPr kumimoji="1" lang="ja-JP" altLang="en-US" smtClean="0"/>
              <a:t>2020/7/17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3A0593F-3516-44A4-8559-1CF88539A214}" type="slidenum">
              <a:rPr kumimoji="1" lang="ja-JP" altLang="en-US" smtClean="0"/>
              <a:t>‹#›</a:t>
            </a:fld>
            <a:endParaRPr kumimoji="1" lang="ja-JP" altLang="en-US"/>
          </a:p>
        </p:txBody>
      </p:sp>
    </p:spTree>
    <p:extLst>
      <p:ext uri="{BB962C8B-B14F-4D97-AF65-F5344CB8AC3E}">
        <p14:creationId xmlns:p14="http://schemas.microsoft.com/office/powerpoint/2010/main" val="2485439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05D7FB2-542F-4F7F-839A-00797DAD1791}" type="datetimeFigureOut">
              <a:rPr kumimoji="1" lang="ja-JP" altLang="en-US" smtClean="0"/>
              <a:t>2020/7/17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3A0593F-3516-44A4-8559-1CF88539A214}" type="slidenum">
              <a:rPr kumimoji="1" lang="ja-JP" altLang="en-US" smtClean="0"/>
              <a:t>‹#›</a:t>
            </a:fld>
            <a:endParaRPr kumimoji="1" lang="ja-JP" altLang="en-US"/>
          </a:p>
        </p:txBody>
      </p:sp>
    </p:spTree>
    <p:extLst>
      <p:ext uri="{BB962C8B-B14F-4D97-AF65-F5344CB8AC3E}">
        <p14:creationId xmlns:p14="http://schemas.microsoft.com/office/powerpoint/2010/main" val="2946874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05D7FB2-542F-4F7F-839A-00797DAD1791}" type="datetimeFigureOut">
              <a:rPr kumimoji="1" lang="ja-JP" altLang="en-US" smtClean="0"/>
              <a:t>2020/7/17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3A0593F-3516-44A4-8559-1CF88539A214}" type="slidenum">
              <a:rPr kumimoji="1" lang="ja-JP" altLang="en-US" smtClean="0"/>
              <a:t>‹#›</a:t>
            </a:fld>
            <a:endParaRPr kumimoji="1" lang="ja-JP" altLang="en-US"/>
          </a:p>
        </p:txBody>
      </p:sp>
    </p:spTree>
    <p:extLst>
      <p:ext uri="{BB962C8B-B14F-4D97-AF65-F5344CB8AC3E}">
        <p14:creationId xmlns:p14="http://schemas.microsoft.com/office/powerpoint/2010/main" val="3847740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05D7FB2-542F-4F7F-839A-00797DAD1791}" type="datetimeFigureOut">
              <a:rPr kumimoji="1" lang="ja-JP" altLang="en-US" smtClean="0"/>
              <a:t>2020/7/17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3A0593F-3516-44A4-8559-1CF88539A214}" type="slidenum">
              <a:rPr kumimoji="1" lang="ja-JP" altLang="en-US" smtClean="0"/>
              <a:t>‹#›</a:t>
            </a:fld>
            <a:endParaRPr kumimoji="1" lang="ja-JP" altLang="en-US"/>
          </a:p>
        </p:txBody>
      </p:sp>
    </p:spTree>
    <p:extLst>
      <p:ext uri="{BB962C8B-B14F-4D97-AF65-F5344CB8AC3E}">
        <p14:creationId xmlns:p14="http://schemas.microsoft.com/office/powerpoint/2010/main" val="3330926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fld id="{B05D7FB2-542F-4F7F-839A-00797DAD1791}" type="datetimeFigureOut">
              <a:rPr lang="ja-JP" altLang="en-US" smtClean="0"/>
              <a:pPr/>
              <a:t>2020/7/17</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D3A0593F-3516-44A4-8559-1CF88539A214}" type="slidenum">
              <a:rPr lang="ja-JP" altLang="en-US" smtClean="0"/>
              <a:pPr/>
              <a:t>‹#›</a:t>
            </a:fld>
            <a:endParaRPr lang="ja-JP" altLang="en-US"/>
          </a:p>
        </p:txBody>
      </p:sp>
    </p:spTree>
    <p:extLst>
      <p:ext uri="{BB962C8B-B14F-4D97-AF65-F5344CB8AC3E}">
        <p14:creationId xmlns:p14="http://schemas.microsoft.com/office/powerpoint/2010/main" val="1558176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0" y="3083199"/>
            <a:ext cx="12192000" cy="769441"/>
          </a:xfrm>
          <a:prstGeom prst="rect">
            <a:avLst/>
          </a:prstGeom>
        </p:spPr>
        <p:txBody>
          <a:bodyPr wrap="square">
            <a:spAutoFit/>
          </a:bodyPr>
          <a:lstStyle/>
          <a:p>
            <a:pPr algn="ctr"/>
            <a:r>
              <a:rPr lang="ja-JP" altLang="en-US" sz="4400" spc="270" dirty="0" smtClean="0">
                <a:latin typeface="HG明朝E" panose="02020909000000000000" pitchFamily="17" charset="-128"/>
                <a:ea typeface="HG明朝E" panose="02020909000000000000" pitchFamily="17" charset="-128"/>
                <a:cs typeface="Segoe UI Black" panose="020B0A02040204020203" pitchFamily="34" charset="0"/>
              </a:rPr>
              <a:t>量子コンピュータ</a:t>
            </a:r>
            <a:endParaRPr lang="ja-JP" altLang="en-US" sz="800" dirty="0">
              <a:latin typeface="HG明朝E" panose="02020909000000000000" pitchFamily="17" charset="-128"/>
              <a:ea typeface="HG明朝E" panose="02020909000000000000" pitchFamily="17" charset="-128"/>
              <a:cs typeface="Segoe UI Black" panose="020B0A02040204020203" pitchFamily="34" charset="0"/>
            </a:endParaRPr>
          </a:p>
        </p:txBody>
      </p:sp>
      <p:sp>
        <p:nvSpPr>
          <p:cNvPr id="2" name="テキスト ボックス 1"/>
          <p:cNvSpPr txBox="1"/>
          <p:nvPr/>
        </p:nvSpPr>
        <p:spPr>
          <a:xfrm>
            <a:off x="4287795" y="4804268"/>
            <a:ext cx="3616409" cy="677108"/>
          </a:xfrm>
          <a:prstGeom prst="rect">
            <a:avLst/>
          </a:prstGeom>
          <a:noFill/>
        </p:spPr>
        <p:txBody>
          <a:bodyPr wrap="square" rtlCol="0">
            <a:spAutoFit/>
          </a:bodyPr>
          <a:lstStyle/>
          <a:p>
            <a:pPr algn="ctr"/>
            <a:r>
              <a:rPr kumimoji="1" lang="ja-JP" altLang="en-US" sz="2000" b="1" dirty="0" smtClean="0">
                <a:latin typeface="HGPｺﾞｼｯｸM" panose="020B0600000000000000" pitchFamily="50" charset="-128"/>
                <a:ea typeface="HGPｺﾞｼｯｸM" panose="020B0600000000000000" pitchFamily="50" charset="-128"/>
              </a:rPr>
              <a:t>株式会社三井物産戦略研究所</a:t>
            </a:r>
            <a:endParaRPr kumimoji="1" lang="en-US" altLang="ja-JP" dirty="0" smtClean="0">
              <a:latin typeface="HGPｺﾞｼｯｸM" panose="020B0600000000000000" pitchFamily="50" charset="-128"/>
              <a:ea typeface="HGPｺﾞｼｯｸM" panose="020B0600000000000000" pitchFamily="50" charset="-128"/>
            </a:endParaRPr>
          </a:p>
          <a:p>
            <a:pPr algn="dist"/>
            <a:r>
              <a:rPr lang="ja-JP" altLang="en-US" dirty="0" smtClean="0">
                <a:latin typeface="HGPｺﾞｼｯｸM" panose="020B0600000000000000" pitchFamily="50" charset="-128"/>
                <a:ea typeface="HGPｺﾞｼｯｸM" panose="020B0600000000000000" pitchFamily="50" charset="-128"/>
              </a:rPr>
              <a:t>技術トレンド基礎調査センター・阿部</a:t>
            </a:r>
            <a:endParaRPr lang="en-US" altLang="ja-JP" dirty="0" smtClean="0">
              <a:latin typeface="HGPｺﾞｼｯｸM" panose="020B0600000000000000" pitchFamily="50" charset="-128"/>
              <a:ea typeface="HGPｺﾞｼｯｸM" panose="020B0600000000000000" pitchFamily="50" charset="-128"/>
            </a:endParaRPr>
          </a:p>
        </p:txBody>
      </p:sp>
      <p:sp>
        <p:nvSpPr>
          <p:cNvPr id="14" name="正方形/長方形 13"/>
          <p:cNvSpPr/>
          <p:nvPr/>
        </p:nvSpPr>
        <p:spPr>
          <a:xfrm>
            <a:off x="-61785" y="6664239"/>
            <a:ext cx="5068770" cy="230832"/>
          </a:xfrm>
          <a:prstGeom prst="rect">
            <a:avLst/>
          </a:prstGeom>
        </p:spPr>
        <p:txBody>
          <a:bodyPr wrap="square">
            <a:spAutoFit/>
          </a:bodyPr>
          <a:lstStyle/>
          <a:p>
            <a:r>
              <a:rPr lang="en-US" altLang="ja-JP" sz="900" dirty="0">
                <a:latin typeface="Meiryo UI" panose="020B0604030504040204" pitchFamily="50" charset="-128"/>
                <a:cs typeface="Times New Roman" panose="02020603050405020304" pitchFamily="18" charset="0"/>
              </a:rPr>
              <a:t>Copyright © </a:t>
            </a:r>
            <a:r>
              <a:rPr lang="en-US" altLang="ja-JP" sz="900" dirty="0" smtClean="0">
                <a:latin typeface="Meiryo UI" panose="020B0604030504040204" pitchFamily="50" charset="-128"/>
                <a:cs typeface="Times New Roman" panose="02020603050405020304" pitchFamily="18" charset="0"/>
              </a:rPr>
              <a:t>Mitsui &amp; Co. Global Strategic Studies Institute 2018 All Rights Reserved.</a:t>
            </a:r>
            <a:endParaRPr lang="ja-JP" altLang="en-US" sz="900" dirty="0"/>
          </a:p>
        </p:txBody>
      </p:sp>
    </p:spTree>
    <p:extLst>
      <p:ext uri="{BB962C8B-B14F-4D97-AF65-F5344CB8AC3E}">
        <p14:creationId xmlns:p14="http://schemas.microsoft.com/office/powerpoint/2010/main" val="2699721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p:cNvSpPr txBox="1"/>
          <p:nvPr/>
        </p:nvSpPr>
        <p:spPr>
          <a:xfrm>
            <a:off x="1804547" y="347741"/>
            <a:ext cx="8575197" cy="461665"/>
          </a:xfrm>
          <a:prstGeom prst="rect">
            <a:avLst/>
          </a:prstGeom>
          <a:noFill/>
        </p:spPr>
        <p:txBody>
          <a:bodyPr wrap="square" rtlCol="0">
            <a:spAutoFit/>
          </a:bodyPr>
          <a:lstStyle/>
          <a:p>
            <a:pPr algn="ctr"/>
            <a:r>
              <a:rPr kumimoji="1" lang="ja-JP" altLang="en-US" sz="2400" b="1" dirty="0" smtClean="0">
                <a:latin typeface="Meiryo UI" panose="020B0604030504040204" pitchFamily="50" charset="-128"/>
                <a:ea typeface="Meiryo UI" panose="020B0604030504040204" pitchFamily="50" charset="-128"/>
              </a:rPr>
              <a:t>世界最大のデータセンターは？</a:t>
            </a:r>
            <a:endParaRPr kumimoji="1" lang="ja-JP" altLang="en-US" sz="2400" b="1" dirty="0">
              <a:latin typeface="Meiryo UI" panose="020B0604030504040204" pitchFamily="50" charset="-128"/>
              <a:ea typeface="Meiryo UI" panose="020B0604030504040204" pitchFamily="50" charset="-128"/>
            </a:endParaRPr>
          </a:p>
        </p:txBody>
      </p:sp>
      <p:pic>
        <p:nvPicPr>
          <p:cNvPr id="24" name="Picture 6" descr="aerial view of NSA Utah Data Center in Bluffda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860" y="2335539"/>
            <a:ext cx="9656163" cy="4291629"/>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442" y="6627168"/>
            <a:ext cx="3510898" cy="230832"/>
          </a:xfrm>
          <a:prstGeom prst="rect">
            <a:avLst/>
          </a:prstGeom>
        </p:spPr>
        <p:txBody>
          <a:bodyPr wrap="none">
            <a:spAutoFit/>
          </a:bodyPr>
          <a:lstStyle/>
          <a:p>
            <a:r>
              <a:rPr lang="ja-JP" altLang="en-US" sz="900" dirty="0" smtClean="0">
                <a:latin typeface="Meiryo UI" panose="020B0604030504040204" pitchFamily="50" charset="-128"/>
                <a:ea typeface="Meiryo UI" panose="020B0604030504040204" pitchFamily="50" charset="-128"/>
              </a:rPr>
              <a:t>（出典）</a:t>
            </a:r>
            <a:r>
              <a:rPr lang="en-US" altLang="ja-JP" sz="900" dirty="0" smtClean="0">
                <a:latin typeface="Meiryo UI" panose="020B0604030504040204" pitchFamily="50" charset="-128"/>
                <a:ea typeface="Meiryo UI" panose="020B0604030504040204" pitchFamily="50" charset="-128"/>
              </a:rPr>
              <a:t>https</a:t>
            </a:r>
            <a:r>
              <a:rPr lang="en-US" altLang="ja-JP" sz="900" dirty="0">
                <a:latin typeface="Meiryo UI" panose="020B0604030504040204" pitchFamily="50" charset="-128"/>
                <a:ea typeface="Meiryo UI" panose="020B0604030504040204" pitchFamily="50" charset="-128"/>
              </a:rPr>
              <a:t>://nsa.gov1.info/utah-data-center/index.html</a:t>
            </a:r>
            <a:endParaRPr lang="ja-JP" altLang="en-US" sz="900" dirty="0">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2106386" y="1727322"/>
            <a:ext cx="8732162" cy="646331"/>
          </a:xfrm>
          <a:prstGeom prst="rect">
            <a:avLst/>
          </a:prstGeom>
          <a:no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世界最大のデータセンターは、</a:t>
            </a:r>
            <a:r>
              <a:rPr kumimoji="1" lang="en-US" altLang="ja-JP" b="1" dirty="0" smtClean="0">
                <a:latin typeface="Meiryo UI" panose="020B0604030504040204" pitchFamily="50" charset="-128"/>
                <a:ea typeface="Meiryo UI" panose="020B0604030504040204" pitchFamily="50" charset="-128"/>
              </a:rPr>
              <a:t>NSA</a:t>
            </a:r>
            <a:r>
              <a:rPr kumimoji="1" lang="ja-JP" altLang="en-US" b="1" dirty="0" smtClean="0">
                <a:latin typeface="Meiryo UI" panose="020B0604030504040204" pitchFamily="50" charset="-128"/>
                <a:ea typeface="Meiryo UI" panose="020B0604030504040204" pitchFamily="50" charset="-128"/>
              </a:rPr>
              <a:t>のユタデータセンターで記憶容量は</a:t>
            </a:r>
            <a:r>
              <a:rPr kumimoji="1" lang="en-US" altLang="ja-JP" b="1" dirty="0" smtClean="0">
                <a:latin typeface="Meiryo UI" panose="020B0604030504040204" pitchFamily="50" charset="-128"/>
                <a:ea typeface="Meiryo UI" panose="020B0604030504040204" pitchFamily="50" charset="-128"/>
              </a:rPr>
              <a:t>5</a:t>
            </a:r>
            <a:r>
              <a:rPr kumimoji="1" lang="ja-JP" altLang="en-US" b="1" dirty="0" smtClean="0">
                <a:latin typeface="Meiryo UI" panose="020B0604030504040204" pitchFamily="50" charset="-128"/>
                <a:ea typeface="Meiryo UI" panose="020B0604030504040204" pitchFamily="50" charset="-128"/>
              </a:rPr>
              <a:t>ゼタバイト！</a:t>
            </a:r>
            <a:r>
              <a:rPr kumimoji="1" lang="en-US" altLang="ja-JP" b="1" dirty="0" smtClean="0">
                <a:latin typeface="Meiryo UI" panose="020B0604030504040204" pitchFamily="50" charset="-128"/>
                <a:ea typeface="Meiryo UI" panose="020B0604030504040204" pitchFamily="50" charset="-128"/>
              </a:rPr>
              <a:t>?</a:t>
            </a:r>
          </a:p>
          <a:p>
            <a:pPr algn="ctr"/>
            <a:r>
              <a:rPr lang="ja-JP" altLang="en-US" b="1" dirty="0">
                <a:latin typeface="Meiryo UI" panose="020B0604030504040204" pitchFamily="50" charset="-128"/>
                <a:ea typeface="Meiryo UI" panose="020B0604030504040204" pitchFamily="50" charset="-128"/>
              </a:rPr>
              <a:t>因</a:t>
            </a:r>
            <a:r>
              <a:rPr lang="ja-JP" altLang="en-US" b="1" dirty="0" smtClean="0">
                <a:latin typeface="Meiryo UI" panose="020B0604030504040204" pitchFamily="50" charset="-128"/>
                <a:ea typeface="Meiryo UI" panose="020B0604030504040204" pitchFamily="50" charset="-128"/>
              </a:rPr>
              <a:t>みに</a:t>
            </a:r>
            <a:r>
              <a:rPr lang="en-US" altLang="ja-JP" b="1" dirty="0" smtClean="0">
                <a:latin typeface="Meiryo UI" panose="020B0604030504040204" pitchFamily="50" charset="-128"/>
                <a:ea typeface="Meiryo UI" panose="020B0604030504040204" pitchFamily="50" charset="-128"/>
              </a:rPr>
              <a:t>2020</a:t>
            </a:r>
            <a:r>
              <a:rPr lang="ja-JP" altLang="en-US" b="1" dirty="0" smtClean="0">
                <a:latin typeface="Meiryo UI" panose="020B0604030504040204" pitchFamily="50" charset="-128"/>
                <a:ea typeface="Meiryo UI" panose="020B0604030504040204" pitchFamily="50" charset="-128"/>
              </a:rPr>
              <a:t>年には、年間</a:t>
            </a:r>
            <a:r>
              <a:rPr lang="en-US" altLang="ja-JP" b="1" dirty="0" smtClean="0">
                <a:latin typeface="Meiryo UI" panose="020B0604030504040204" pitchFamily="50" charset="-128"/>
                <a:ea typeface="Meiryo UI" panose="020B0604030504040204" pitchFamily="50" charset="-128"/>
              </a:rPr>
              <a:t>40</a:t>
            </a:r>
            <a:r>
              <a:rPr lang="ja-JP" altLang="en-US" b="1" dirty="0" smtClean="0">
                <a:latin typeface="Meiryo UI" panose="020B0604030504040204" pitchFamily="50" charset="-128"/>
                <a:ea typeface="Meiryo UI" panose="020B0604030504040204" pitchFamily="50" charset="-128"/>
              </a:rPr>
              <a:t>ゼタバイトのデータが新たに生成される・・・</a:t>
            </a:r>
            <a:r>
              <a:rPr lang="en-US" altLang="ja-JP" b="1" dirty="0" smtClean="0">
                <a:latin typeface="Meiryo UI" panose="020B0604030504040204" pitchFamily="50" charset="-128"/>
                <a:ea typeface="Meiryo UI" panose="020B0604030504040204" pitchFamily="50" charset="-128"/>
              </a:rPr>
              <a:t>400</a:t>
            </a:r>
            <a:r>
              <a:rPr lang="ja-JP" altLang="en-US" b="1" dirty="0" smtClean="0">
                <a:latin typeface="Meiryo UI" panose="020B0604030504040204" pitchFamily="50" charset="-128"/>
                <a:ea typeface="Meiryo UI" panose="020B0604030504040204" pitchFamily="50" charset="-128"/>
              </a:rPr>
              <a:t>億テラバイト</a:t>
            </a:r>
            <a:endParaRPr kumimoji="1" lang="ja-JP" altLang="en-US" b="1" dirty="0">
              <a:latin typeface="Meiryo UI" panose="020B0604030504040204" pitchFamily="50" charset="-128"/>
              <a:ea typeface="Meiryo UI" panose="020B0604030504040204" pitchFamily="50" charset="-128"/>
            </a:endParaRPr>
          </a:p>
        </p:txBody>
      </p:sp>
      <p:sp>
        <p:nvSpPr>
          <p:cNvPr id="27" name="正方形/長方形 26"/>
          <p:cNvSpPr/>
          <p:nvPr/>
        </p:nvSpPr>
        <p:spPr>
          <a:xfrm>
            <a:off x="8992186" y="1521023"/>
            <a:ext cx="1295547" cy="307777"/>
          </a:xfrm>
          <a:prstGeom prst="rect">
            <a:avLst/>
          </a:prstGeom>
        </p:spPr>
        <p:txBody>
          <a:bodyPr wrap="none">
            <a:spAutoFit/>
          </a:bodyPr>
          <a:lstStyle/>
          <a:p>
            <a:r>
              <a:rPr lang="en-US" altLang="ja-JP" sz="1400" dirty="0">
                <a:latin typeface="Meiryo UI" panose="020B0604030504040204" pitchFamily="50" charset="-128"/>
                <a:ea typeface="Meiryo UI" panose="020B0604030504040204" pitchFamily="50" charset="-128"/>
              </a:rPr>
              <a:t>50</a:t>
            </a:r>
            <a:r>
              <a:rPr lang="ja-JP" altLang="en-US" sz="1400" dirty="0">
                <a:latin typeface="Meiryo UI" panose="020B0604030504040204" pitchFamily="50" charset="-128"/>
                <a:ea typeface="Meiryo UI" panose="020B0604030504040204" pitchFamily="50" charset="-128"/>
              </a:rPr>
              <a:t>億テラバイト</a:t>
            </a:r>
          </a:p>
        </p:txBody>
      </p:sp>
      <p:sp>
        <p:nvSpPr>
          <p:cNvPr id="28" name="正方形/長方形 27"/>
          <p:cNvSpPr/>
          <p:nvPr/>
        </p:nvSpPr>
        <p:spPr>
          <a:xfrm>
            <a:off x="6456928" y="6620145"/>
            <a:ext cx="5070516" cy="307777"/>
          </a:xfrm>
          <a:prstGeom prst="rect">
            <a:avLst/>
          </a:prstGeom>
        </p:spPr>
        <p:txBody>
          <a:bodyPr wrap="square">
            <a:spAutoFit/>
          </a:bodyPr>
          <a:lstStyle/>
          <a:p>
            <a:r>
              <a:rPr lang="en-US" altLang="ja-JP" sz="1400" dirty="0" smtClean="0">
                <a:solidFill>
                  <a:srgbClr val="545454"/>
                </a:solidFill>
                <a:latin typeface="Meiryo UI" panose="020B0604030504040204" pitchFamily="50" charset="-128"/>
                <a:ea typeface="Meiryo UI" panose="020B0604030504040204" pitchFamily="50" charset="-128"/>
              </a:rPr>
              <a:t>1Zetabyte</a:t>
            </a:r>
            <a:r>
              <a:rPr lang="ja-JP" altLang="en-US" sz="1400" dirty="0" smtClean="0">
                <a:solidFill>
                  <a:srgbClr val="545454"/>
                </a:solidFill>
                <a:latin typeface="Meiryo UI" panose="020B0604030504040204" pitchFamily="50" charset="-128"/>
                <a:ea typeface="Meiryo UI" panose="020B0604030504040204" pitchFamily="50" charset="-128"/>
              </a:rPr>
              <a:t>＝</a:t>
            </a:r>
            <a:r>
              <a:rPr lang="en-US" altLang="ja-JP" sz="1400" dirty="0" smtClean="0">
                <a:solidFill>
                  <a:srgbClr val="545454"/>
                </a:solidFill>
                <a:latin typeface="Meiryo UI" panose="020B0604030504040204" pitchFamily="50" charset="-128"/>
                <a:ea typeface="Meiryo UI" panose="020B0604030504040204" pitchFamily="50" charset="-128"/>
              </a:rPr>
              <a:t>1,000,000,000,000,000,000,000 </a:t>
            </a:r>
            <a:r>
              <a:rPr lang="en-US" altLang="ja-JP" sz="1400" dirty="0">
                <a:solidFill>
                  <a:srgbClr val="545454"/>
                </a:solidFill>
                <a:latin typeface="Meiryo UI" panose="020B0604030504040204" pitchFamily="50" charset="-128"/>
                <a:ea typeface="Meiryo UI" panose="020B0604030504040204" pitchFamily="50" charset="-128"/>
              </a:rPr>
              <a:t>= </a:t>
            </a:r>
            <a:r>
              <a:rPr lang="en-US" altLang="ja-JP" sz="1400" dirty="0" smtClean="0">
                <a:solidFill>
                  <a:srgbClr val="545454"/>
                </a:solidFill>
                <a:latin typeface="Meiryo UI" panose="020B0604030504040204" pitchFamily="50" charset="-128"/>
                <a:ea typeface="Meiryo UI" panose="020B0604030504040204" pitchFamily="50" charset="-128"/>
              </a:rPr>
              <a:t> </a:t>
            </a:r>
            <a:r>
              <a:rPr lang="en-US" altLang="ja-JP" sz="1400" dirty="0">
                <a:solidFill>
                  <a:srgbClr val="545454"/>
                </a:solidFill>
                <a:latin typeface="Meiryo UI" panose="020B0604030504040204" pitchFamily="50" charset="-128"/>
                <a:ea typeface="Meiryo UI" panose="020B0604030504040204" pitchFamily="50" charset="-128"/>
              </a:rPr>
              <a:t>10</a:t>
            </a:r>
            <a:r>
              <a:rPr lang="en-US" altLang="ja-JP" sz="1400" baseline="30000" dirty="0">
                <a:solidFill>
                  <a:srgbClr val="545454"/>
                </a:solidFill>
                <a:latin typeface="Meiryo UI" panose="020B0604030504040204" pitchFamily="50" charset="-128"/>
                <a:ea typeface="Meiryo UI" panose="020B0604030504040204" pitchFamily="50" charset="-128"/>
              </a:rPr>
              <a:t>21</a:t>
            </a:r>
            <a:endParaRPr lang="ja-JP" altLang="en-US" sz="1400" dirty="0">
              <a:latin typeface="Meiryo UI" panose="020B0604030504040204" pitchFamily="50" charset="-128"/>
              <a:ea typeface="Meiryo UI" panose="020B0604030504040204" pitchFamily="50" charset="-128"/>
            </a:endParaRPr>
          </a:p>
        </p:txBody>
      </p:sp>
      <p:sp>
        <p:nvSpPr>
          <p:cNvPr id="30" name="右矢印吹き出し 29"/>
          <p:cNvSpPr/>
          <p:nvPr/>
        </p:nvSpPr>
        <p:spPr>
          <a:xfrm>
            <a:off x="631371" y="1828801"/>
            <a:ext cx="857489" cy="479134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1" name="テキスト ボックス 30"/>
          <p:cNvSpPr txBox="1"/>
          <p:nvPr/>
        </p:nvSpPr>
        <p:spPr>
          <a:xfrm>
            <a:off x="571118" y="1821778"/>
            <a:ext cx="677108" cy="4720536"/>
          </a:xfrm>
          <a:prstGeom prst="rect">
            <a:avLst/>
          </a:prstGeom>
          <a:noFill/>
        </p:spPr>
        <p:txBody>
          <a:bodyPr vert="eaVert" wrap="square" rtlCol="0">
            <a:spAutoFit/>
          </a:bodyPr>
          <a:lstStyle/>
          <a:p>
            <a:pPr algn="ctr"/>
            <a:r>
              <a:rPr kumimoji="1" lang="ja-JP" altLang="en-US" sz="1600" b="1" dirty="0" smtClean="0">
                <a:solidFill>
                  <a:srgbClr val="FF0000"/>
                </a:solidFill>
                <a:latin typeface="Meiryo UI" panose="020B0604030504040204" pitchFamily="50" charset="-128"/>
                <a:ea typeface="Meiryo UI" panose="020B0604030504040204" pitchFamily="50" charset="-128"/>
              </a:rPr>
              <a:t>ブロックチェーン</a:t>
            </a:r>
            <a:r>
              <a:rPr kumimoji="1" lang="ja-JP" altLang="en-US" sz="1600" b="1" dirty="0" smtClean="0">
                <a:latin typeface="Meiryo UI" panose="020B0604030504040204" pitchFamily="50" charset="-128"/>
                <a:ea typeface="Meiryo UI" panose="020B0604030504040204" pitchFamily="50" charset="-128"/>
              </a:rPr>
              <a:t>みたいな</a:t>
            </a:r>
            <a:r>
              <a:rPr kumimoji="1" lang="ja-JP" altLang="en-US" sz="1600" b="1" dirty="0" smtClean="0">
                <a:solidFill>
                  <a:srgbClr val="FF0000"/>
                </a:solidFill>
                <a:latin typeface="Meiryo UI" panose="020B0604030504040204" pitchFamily="50" charset="-128"/>
                <a:ea typeface="Meiryo UI" panose="020B0604030504040204" pitchFamily="50" charset="-128"/>
              </a:rPr>
              <a:t>分散技術</a:t>
            </a:r>
            <a:r>
              <a:rPr kumimoji="1" lang="ja-JP" altLang="en-US" sz="1600" b="1" dirty="0" smtClean="0">
                <a:latin typeface="Meiryo UI" panose="020B0604030504040204" pitchFamily="50" charset="-128"/>
                <a:ea typeface="Meiryo UI" panose="020B0604030504040204" pitchFamily="50" charset="-128"/>
              </a:rPr>
              <a:t>を使うと</a:t>
            </a:r>
            <a:endParaRPr kumimoji="1" lang="en-US" altLang="ja-JP" sz="1600" b="1" dirty="0" smtClean="0">
              <a:latin typeface="Meiryo UI" panose="020B0604030504040204" pitchFamily="50" charset="-128"/>
              <a:ea typeface="Meiryo UI" panose="020B0604030504040204" pitchFamily="50" charset="-128"/>
            </a:endParaRPr>
          </a:p>
          <a:p>
            <a:pPr algn="ctr"/>
            <a:r>
              <a:rPr kumimoji="1" lang="ja-JP" altLang="en-US" sz="1600" b="1" dirty="0" smtClean="0">
                <a:latin typeface="Meiryo UI" panose="020B0604030504040204" pitchFamily="50" charset="-128"/>
                <a:ea typeface="Meiryo UI" panose="020B0604030504040204" pitchFamily="50" charset="-128"/>
              </a:rPr>
              <a:t>こんなのはいらなくなる！</a:t>
            </a:r>
            <a:endParaRPr kumimoji="1" lang="ja-JP" altLang="en-US" sz="1600" b="1" dirty="0">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8966713" y="80125"/>
            <a:ext cx="3219066" cy="261610"/>
          </a:xfrm>
          <a:prstGeom prst="rect">
            <a:avLst/>
          </a:prstGeom>
          <a:noFill/>
        </p:spPr>
        <p:txBody>
          <a:bodyPr wrap="square" rtlCol="0">
            <a:spAutoFit/>
          </a:bodyPr>
          <a:lstStyle/>
          <a:p>
            <a:r>
              <a:rPr kumimoji="1" lang="en-US" altLang="ja-JP" sz="1100" dirty="0" smtClean="0">
                <a:latin typeface="Meiryo UI" panose="020B0604030504040204" pitchFamily="50" charset="-128"/>
                <a:ea typeface="Meiryo UI" panose="020B0604030504040204" pitchFamily="50" charset="-128"/>
              </a:rPr>
              <a:t>※MBK</a:t>
            </a:r>
            <a:r>
              <a:rPr kumimoji="1" lang="ja-JP" altLang="en-US" sz="1100" dirty="0" smtClean="0">
                <a:latin typeface="Meiryo UI" panose="020B0604030504040204" pitchFamily="50" charset="-128"/>
                <a:ea typeface="Meiryo UI" panose="020B0604030504040204" pitchFamily="50" charset="-128"/>
              </a:rPr>
              <a:t>のファイルサーバーの容量は</a:t>
            </a:r>
            <a:r>
              <a:rPr kumimoji="1" lang="en-US" altLang="ja-JP" sz="1100" dirty="0" smtClean="0">
                <a:latin typeface="Meiryo UI" panose="020B0604030504040204" pitchFamily="50" charset="-128"/>
                <a:ea typeface="Meiryo UI" panose="020B0604030504040204" pitchFamily="50" charset="-128"/>
              </a:rPr>
              <a:t>90</a:t>
            </a:r>
            <a:r>
              <a:rPr kumimoji="1" lang="ja-JP" altLang="en-US" sz="1100" dirty="0" smtClean="0">
                <a:latin typeface="Meiryo UI" panose="020B0604030504040204" pitchFamily="50" charset="-128"/>
                <a:ea typeface="Meiryo UI" panose="020B0604030504040204" pitchFamily="50" charset="-128"/>
              </a:rPr>
              <a:t>テラバイトです</a:t>
            </a:r>
            <a:r>
              <a:rPr kumimoji="1" lang="en-US" altLang="ja-JP" sz="1100" dirty="0" smtClean="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cxnSp>
        <p:nvCxnSpPr>
          <p:cNvPr id="33" name="直線矢印コネクタ 32"/>
          <p:cNvCxnSpPr>
            <a:endCxn id="27" idx="0"/>
          </p:cNvCxnSpPr>
          <p:nvPr/>
        </p:nvCxnSpPr>
        <p:spPr>
          <a:xfrm flipH="1">
            <a:off x="9639960" y="289878"/>
            <a:ext cx="1118236" cy="123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図 33"/>
          <p:cNvPicPr>
            <a:picLocks noChangeAspect="1"/>
          </p:cNvPicPr>
          <p:nvPr/>
        </p:nvPicPr>
        <p:blipFill>
          <a:blip r:embed="rId4"/>
          <a:stretch>
            <a:fillRect/>
          </a:stretch>
        </p:blipFill>
        <p:spPr>
          <a:xfrm>
            <a:off x="10886" y="0"/>
            <a:ext cx="881743" cy="551089"/>
          </a:xfrm>
          <a:prstGeom prst="rect">
            <a:avLst/>
          </a:prstGeom>
        </p:spPr>
      </p:pic>
      <p:sp>
        <p:nvSpPr>
          <p:cNvPr id="3" name="正方形/長方形 2"/>
          <p:cNvSpPr/>
          <p:nvPr/>
        </p:nvSpPr>
        <p:spPr>
          <a:xfrm>
            <a:off x="631371" y="905450"/>
            <a:ext cx="8219012" cy="646331"/>
          </a:xfrm>
          <a:prstGeom prst="rect">
            <a:avLst/>
          </a:prstGeom>
        </p:spPr>
        <p:txBody>
          <a:bodyPr wrap="square">
            <a:spAutoFit/>
          </a:bodyPr>
          <a:lstStyle/>
          <a:p>
            <a:r>
              <a:rPr lang="ja-JP" altLang="en-US" sz="1200" dirty="0">
                <a:latin typeface="Meiryo UI" panose="020B0604030504040204" pitchFamily="50" charset="-128"/>
                <a:ea typeface="Meiryo UI" panose="020B0604030504040204" pitchFamily="50" charset="-128"/>
              </a:rPr>
              <a:t>このデータセンターは、ソルトレイクシティの南</a:t>
            </a:r>
            <a:r>
              <a:rPr lang="en-US" altLang="ja-JP" sz="1200" dirty="0">
                <a:latin typeface="Meiryo UI" panose="020B0604030504040204" pitchFamily="50" charset="-128"/>
                <a:ea typeface="Meiryo UI" panose="020B0604030504040204" pitchFamily="50" charset="-128"/>
              </a:rPr>
              <a:t>37km</a:t>
            </a:r>
            <a:r>
              <a:rPr lang="ja-JP" altLang="en-US" sz="1200" dirty="0">
                <a:latin typeface="Meiryo UI" panose="020B0604030504040204" pitchFamily="50" charset="-128"/>
                <a:ea typeface="Meiryo UI" panose="020B0604030504040204" pitchFamily="50" charset="-128"/>
              </a:rPr>
              <a:t>のブラフデール市にある。広さは約</a:t>
            </a:r>
            <a:r>
              <a:rPr lang="en-US" altLang="ja-JP" sz="1200" dirty="0">
                <a:latin typeface="Meiryo UI" panose="020B0604030504040204" pitchFamily="50" charset="-128"/>
                <a:ea typeface="Meiryo UI" panose="020B0604030504040204" pitchFamily="50" charset="-128"/>
              </a:rPr>
              <a:t>9</a:t>
            </a:r>
            <a:r>
              <a:rPr lang="ja-JP" altLang="en-US" sz="1200" dirty="0">
                <a:latin typeface="Meiryo UI" panose="020B0604030504040204" pitchFamily="50" charset="-128"/>
                <a:ea typeface="Meiryo UI" panose="020B0604030504040204" pitchFamily="50" charset="-128"/>
              </a:rPr>
              <a:t>万</a:t>
            </a:r>
            <a:r>
              <a:rPr lang="en-US" altLang="ja-JP" sz="1200" dirty="0">
                <a:latin typeface="Meiryo UI" panose="020B0604030504040204" pitchFamily="50" charset="-128"/>
                <a:ea typeface="Meiryo UI" panose="020B0604030504040204" pitchFamily="50" charset="-128"/>
              </a:rPr>
              <a:t>3000</a:t>
            </a:r>
            <a:r>
              <a:rPr lang="ja-JP" altLang="en-US" sz="1200" dirty="0">
                <a:latin typeface="Meiryo UI" panose="020B0604030504040204" pitchFamily="50" charset="-128"/>
                <a:ea typeface="Meiryo UI" panose="020B0604030504040204" pitchFamily="50" charset="-128"/>
              </a:rPr>
              <a:t>平方メートル</a:t>
            </a:r>
            <a:r>
              <a:rPr lang="ja-JP" altLang="en-US" sz="1200" dirty="0" smtClean="0">
                <a:latin typeface="Meiryo UI" panose="020B0604030504040204" pitchFamily="50" charset="-128"/>
                <a:ea typeface="Meiryo UI" panose="020B0604030504040204" pitchFamily="50" charset="-128"/>
              </a:rPr>
              <a:t>。</a:t>
            </a:r>
            <a:endParaRPr lang="en-US" altLang="ja-JP" sz="1200" dirty="0" smtClean="0">
              <a:latin typeface="Meiryo UI" panose="020B0604030504040204" pitchFamily="50" charset="-128"/>
              <a:ea typeface="Meiryo UI" panose="020B0604030504040204" pitchFamily="50" charset="-128"/>
            </a:endParaRPr>
          </a:p>
          <a:p>
            <a:r>
              <a:rPr lang="ja-JP" altLang="en-US" sz="1200" dirty="0" smtClean="0">
                <a:latin typeface="Meiryo UI" panose="020B0604030504040204" pitchFamily="50" charset="-128"/>
                <a:ea typeface="Meiryo UI" panose="020B0604030504040204" pitchFamily="50" charset="-128"/>
              </a:rPr>
              <a:t>ミッションクリティカル</a:t>
            </a:r>
            <a:r>
              <a:rPr lang="ja-JP" altLang="en-US" sz="1200" dirty="0">
                <a:latin typeface="Meiryo UI" panose="020B0604030504040204" pitchFamily="50" charset="-128"/>
                <a:ea typeface="Meiryo UI" panose="020B0604030504040204" pitchFamily="50" charset="-128"/>
              </a:rPr>
              <a:t>な装置を収容する部分は、約</a:t>
            </a:r>
            <a:r>
              <a:rPr lang="en-US" altLang="ja-JP" sz="1200" dirty="0">
                <a:latin typeface="Meiryo UI" panose="020B0604030504040204" pitchFamily="50" charset="-128"/>
                <a:ea typeface="Meiryo UI" panose="020B0604030504040204" pitchFamily="50" charset="-128"/>
              </a:rPr>
              <a:t>9300</a:t>
            </a:r>
            <a:r>
              <a:rPr lang="ja-JP" altLang="en-US" sz="1200" dirty="0">
                <a:latin typeface="Meiryo UI" panose="020B0604030504040204" pitchFamily="50" charset="-128"/>
                <a:ea typeface="Meiryo UI" panose="020B0604030504040204" pitchFamily="50" charset="-128"/>
              </a:rPr>
              <a:t>平方メートルで、電力消費は</a:t>
            </a:r>
            <a:r>
              <a:rPr lang="en-US" altLang="ja-JP" sz="1200" dirty="0" smtClean="0">
                <a:latin typeface="Meiryo UI" panose="020B0604030504040204" pitchFamily="50" charset="-128"/>
                <a:ea typeface="Meiryo UI" panose="020B0604030504040204" pitchFamily="50" charset="-128"/>
              </a:rPr>
              <a:t>65MW</a:t>
            </a:r>
            <a:r>
              <a:rPr lang="ja-JP" altLang="en-US" sz="1200" dirty="0" err="1" smtClean="0">
                <a:latin typeface="Meiryo UI" panose="020B0604030504040204" pitchFamily="50" charset="-128"/>
                <a:ea typeface="Meiryo UI" panose="020B0604030504040204" pitchFamily="50" charset="-128"/>
              </a:rPr>
              <a:t>。</a:t>
            </a:r>
            <a:endParaRPr lang="en-US" altLang="ja-JP" sz="1200" dirty="0" smtClean="0">
              <a:latin typeface="Meiryo UI" panose="020B0604030504040204" pitchFamily="50" charset="-128"/>
              <a:ea typeface="Meiryo UI" panose="020B0604030504040204" pitchFamily="50" charset="-128"/>
            </a:endParaRPr>
          </a:p>
          <a:p>
            <a:r>
              <a:rPr lang="ja-JP" altLang="en-US" sz="1200" dirty="0" smtClean="0">
                <a:latin typeface="Meiryo UI" panose="020B0604030504040204" pitchFamily="50" charset="-128"/>
                <a:ea typeface="Meiryo UI" panose="020B0604030504040204" pitchFamily="50" charset="-128"/>
              </a:rPr>
              <a:t>非常用</a:t>
            </a:r>
            <a:r>
              <a:rPr lang="ja-JP" altLang="en-US" sz="1200" dirty="0">
                <a:latin typeface="Meiryo UI" panose="020B0604030504040204" pitchFamily="50" charset="-128"/>
                <a:ea typeface="Meiryo UI" panose="020B0604030504040204" pitchFamily="50" charset="-128"/>
              </a:rPr>
              <a:t>ディーゼル発電機</a:t>
            </a:r>
            <a:r>
              <a:rPr lang="en-US" altLang="ja-JP" sz="1200" dirty="0">
                <a:latin typeface="Meiryo UI" panose="020B0604030504040204" pitchFamily="50" charset="-128"/>
                <a:ea typeface="Meiryo UI" panose="020B0604030504040204" pitchFamily="50" charset="-128"/>
              </a:rPr>
              <a:t>60</a:t>
            </a:r>
            <a:r>
              <a:rPr lang="ja-JP" altLang="en-US" sz="1200" dirty="0">
                <a:latin typeface="Meiryo UI" panose="020B0604030504040204" pitchFamily="50" charset="-128"/>
                <a:ea typeface="Meiryo UI" panose="020B0604030504040204" pitchFamily="50" charset="-128"/>
              </a:rPr>
              <a:t>基が設置され、</a:t>
            </a:r>
            <a:r>
              <a:rPr lang="en-US" altLang="ja-JP" sz="1200" dirty="0">
                <a:latin typeface="Meiryo UI" panose="020B0604030504040204" pitchFamily="50" charset="-128"/>
                <a:ea typeface="Meiryo UI" panose="020B0604030504040204" pitchFamily="50" charset="-128"/>
              </a:rPr>
              <a:t>1</a:t>
            </a:r>
            <a:r>
              <a:rPr lang="ja-JP" altLang="en-US" sz="1200" dirty="0">
                <a:latin typeface="Meiryo UI" panose="020B0604030504040204" pitchFamily="50" charset="-128"/>
                <a:ea typeface="Meiryo UI" panose="020B0604030504040204" pitchFamily="50" charset="-128"/>
              </a:rPr>
              <a:t>基当たり</a:t>
            </a:r>
            <a:r>
              <a:rPr lang="en-US" altLang="ja-JP" sz="1200" dirty="0">
                <a:latin typeface="Meiryo UI" panose="020B0604030504040204" pitchFamily="50" charset="-128"/>
                <a:ea typeface="Meiryo UI" panose="020B0604030504040204" pitchFamily="50" charset="-128"/>
              </a:rPr>
              <a:t>3,000kw</a:t>
            </a:r>
            <a:r>
              <a:rPr lang="ja-JP" altLang="en-US" sz="1200" dirty="0">
                <a:latin typeface="Meiryo UI" panose="020B0604030504040204" pitchFamily="50" charset="-128"/>
                <a:ea typeface="Meiryo UI" panose="020B0604030504040204" pitchFamily="50" charset="-128"/>
              </a:rPr>
              <a:t>発電能力がある。 </a:t>
            </a:r>
          </a:p>
        </p:txBody>
      </p:sp>
      <p:sp>
        <p:nvSpPr>
          <p:cNvPr id="14" name="テキスト ボックス 13"/>
          <p:cNvSpPr txBox="1"/>
          <p:nvPr/>
        </p:nvSpPr>
        <p:spPr>
          <a:xfrm>
            <a:off x="11606684" y="6490942"/>
            <a:ext cx="585316" cy="369332"/>
          </a:xfrm>
          <a:prstGeom prst="rect">
            <a:avLst/>
          </a:prstGeom>
          <a:noFill/>
        </p:spPr>
        <p:txBody>
          <a:bodyPr wrap="square" rtlCol="0">
            <a:spAutoFit/>
          </a:bodyPr>
          <a:lstStyle/>
          <a:p>
            <a:pPr algn="r"/>
            <a:r>
              <a:rPr lang="en-US" altLang="ja-JP" b="1" dirty="0" smtClean="0">
                <a:latin typeface="Meiryo UI" panose="020B0604030504040204" pitchFamily="50" charset="-128"/>
                <a:ea typeface="Meiryo UI" panose="020B0604030504040204" pitchFamily="50" charset="-128"/>
              </a:rPr>
              <a:t>8</a:t>
            </a:r>
            <a:endParaRPr kumimoji="1" lang="ja-JP" altLang="en-US"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58398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61785" y="6664239"/>
            <a:ext cx="5068770" cy="230832"/>
          </a:xfrm>
          <a:prstGeom prst="rect">
            <a:avLst/>
          </a:prstGeom>
        </p:spPr>
        <p:txBody>
          <a:bodyPr wrap="square">
            <a:spAutoFit/>
          </a:bodyPr>
          <a:lstStyle/>
          <a:p>
            <a:r>
              <a:rPr lang="en-US" altLang="ja-JP" sz="900" dirty="0">
                <a:latin typeface="Meiryo UI" panose="020B0604030504040204" pitchFamily="50" charset="-128"/>
                <a:cs typeface="Times New Roman" panose="02020603050405020304" pitchFamily="18" charset="0"/>
              </a:rPr>
              <a:t>Copyright © </a:t>
            </a:r>
            <a:r>
              <a:rPr lang="en-US" altLang="ja-JP" sz="900" dirty="0" smtClean="0">
                <a:latin typeface="Meiryo UI" panose="020B0604030504040204" pitchFamily="50" charset="-128"/>
                <a:cs typeface="Times New Roman" panose="02020603050405020304" pitchFamily="18" charset="0"/>
              </a:rPr>
              <a:t>Mitsui &amp; Co. Global Strategic Studies Institute 2018 All Rights Reserved.</a:t>
            </a:r>
            <a:endParaRPr lang="ja-JP" altLang="en-US" sz="900" dirty="0"/>
          </a:p>
        </p:txBody>
      </p:sp>
      <p:sp>
        <p:nvSpPr>
          <p:cNvPr id="2" name="テキスト ボックス 1"/>
          <p:cNvSpPr txBox="1"/>
          <p:nvPr/>
        </p:nvSpPr>
        <p:spPr>
          <a:xfrm>
            <a:off x="2227384" y="433630"/>
            <a:ext cx="7724911" cy="830997"/>
          </a:xfrm>
          <a:prstGeom prst="rect">
            <a:avLst/>
          </a:prstGeom>
          <a:noFill/>
        </p:spPr>
        <p:txBody>
          <a:bodyPr wrap="square" rtlCol="0">
            <a:spAutoFit/>
          </a:bodyPr>
          <a:lstStyle/>
          <a:p>
            <a:pPr algn="ctr"/>
            <a:r>
              <a:rPr lang="en-US" altLang="ja-JP" sz="2400" b="1" dirty="0" smtClean="0">
                <a:latin typeface="Meiryo UI" panose="020B0604030504040204" pitchFamily="50" charset="-128"/>
                <a:ea typeface="Meiryo UI" panose="020B0604030504040204" pitchFamily="50" charset="-128"/>
              </a:rPr>
              <a:t>Bitcoin</a:t>
            </a:r>
            <a:r>
              <a:rPr lang="ja-JP" altLang="en-US" sz="2400" b="1" dirty="0" smtClean="0">
                <a:latin typeface="Meiryo UI" panose="020B0604030504040204" pitchFamily="50" charset="-128"/>
                <a:ea typeface="Meiryo UI" panose="020B0604030504040204" pitchFamily="50" charset="-128"/>
              </a:rPr>
              <a:t>のマイニングの電力消費</a:t>
            </a:r>
            <a:endParaRPr lang="en-US" altLang="ja-JP" sz="2400" b="1" dirty="0" smtClean="0">
              <a:latin typeface="Meiryo UI" panose="020B0604030504040204" pitchFamily="50" charset="-128"/>
              <a:ea typeface="Meiryo UI" panose="020B0604030504040204" pitchFamily="50" charset="-128"/>
            </a:endParaRPr>
          </a:p>
          <a:p>
            <a:pPr algn="ctr"/>
            <a:r>
              <a:rPr kumimoji="1" lang="ja-JP" altLang="en-US" sz="2400" b="1" dirty="0" smtClean="0">
                <a:latin typeface="Meiryo UI" panose="020B0604030504040204" pitchFamily="50" charset="-128"/>
                <a:ea typeface="Meiryo UI" panose="020B0604030504040204" pitchFamily="50" charset="-128"/>
              </a:rPr>
              <a:t>この</a:t>
            </a:r>
            <a:r>
              <a:rPr kumimoji="1" lang="ja-JP" altLang="en-US" sz="2400" b="1" dirty="0">
                <a:latin typeface="Meiryo UI" panose="020B0604030504040204" pitchFamily="50" charset="-128"/>
                <a:ea typeface="Meiryo UI" panose="020B0604030504040204" pitchFamily="50" charset="-128"/>
              </a:rPr>
              <a:t>資料</a:t>
            </a:r>
            <a:r>
              <a:rPr kumimoji="1" lang="ja-JP" altLang="en-US" sz="2400" b="1" dirty="0" smtClean="0">
                <a:latin typeface="Meiryo UI" panose="020B0604030504040204" pitchFamily="50" charset="-128"/>
                <a:ea typeface="Meiryo UI" panose="020B0604030504040204" pitchFamily="50" charset="-128"/>
              </a:rPr>
              <a:t>を起案していた</a:t>
            </a:r>
            <a:r>
              <a:rPr kumimoji="1" lang="en-US" altLang="ja-JP" sz="2400" b="1" dirty="0" smtClean="0">
                <a:latin typeface="Meiryo UI" panose="020B0604030504040204" pitchFamily="50" charset="-128"/>
                <a:ea typeface="Meiryo UI" panose="020B0604030504040204" pitchFamily="50" charset="-128"/>
              </a:rPr>
              <a:t>8</a:t>
            </a:r>
            <a:r>
              <a:rPr kumimoji="1" lang="ja-JP" altLang="en-US" sz="2400" b="1" dirty="0" smtClean="0">
                <a:latin typeface="Meiryo UI" panose="020B0604030504040204" pitchFamily="50" charset="-128"/>
                <a:ea typeface="Meiryo UI" panose="020B0604030504040204" pitchFamily="50" charset="-128"/>
              </a:rPr>
              <a:t>月</a:t>
            </a:r>
            <a:r>
              <a:rPr kumimoji="1" lang="en-US" altLang="ja-JP" sz="2400" b="1" dirty="0" smtClean="0">
                <a:latin typeface="Meiryo UI" panose="020B0604030504040204" pitchFamily="50" charset="-128"/>
                <a:ea typeface="Meiryo UI" panose="020B0604030504040204" pitchFamily="50" charset="-128"/>
              </a:rPr>
              <a:t>1</a:t>
            </a:r>
            <a:r>
              <a:rPr kumimoji="1" lang="ja-JP" altLang="en-US" sz="2400" b="1" dirty="0" smtClean="0">
                <a:latin typeface="Meiryo UI" panose="020B0604030504040204" pitchFamily="50" charset="-128"/>
                <a:ea typeface="Meiryo UI" panose="020B0604030504040204" pitchFamily="50" charset="-128"/>
              </a:rPr>
              <a:t>日</a:t>
            </a:r>
            <a:r>
              <a:rPr kumimoji="1" lang="en-US" altLang="ja-JP" sz="2400" b="1" dirty="0" smtClean="0">
                <a:latin typeface="Meiryo UI" panose="020B0604030504040204" pitchFamily="50" charset="-128"/>
                <a:ea typeface="Meiryo UI" panose="020B0604030504040204" pitchFamily="50" charset="-128"/>
              </a:rPr>
              <a:t>14</a:t>
            </a:r>
            <a:r>
              <a:rPr kumimoji="1" lang="ja-JP" altLang="en-US" sz="2400" b="1" dirty="0" smtClean="0">
                <a:latin typeface="Meiryo UI" panose="020B0604030504040204" pitchFamily="50" charset="-128"/>
                <a:ea typeface="Meiryo UI" panose="020B0604030504040204" pitchFamily="50" charset="-128"/>
              </a:rPr>
              <a:t>時過ぎで</a:t>
            </a:r>
            <a:r>
              <a:rPr kumimoji="1" lang="en-US" altLang="ja-JP" sz="2400" b="1" dirty="0" smtClean="0">
                <a:latin typeface="Meiryo UI" panose="020B0604030504040204" pitchFamily="50" charset="-128"/>
                <a:ea typeface="Meiryo UI" panose="020B0604030504040204" pitchFamily="50" charset="-128"/>
              </a:rPr>
              <a:t>73</a:t>
            </a:r>
            <a:r>
              <a:rPr kumimoji="1" lang="ja-JP" altLang="en-US" sz="2400" b="1" dirty="0" smtClean="0">
                <a:latin typeface="Meiryo UI" panose="020B0604030504040204" pitchFamily="50" charset="-128"/>
                <a:ea typeface="Meiryo UI" panose="020B0604030504040204" pitchFamily="50" charset="-128"/>
              </a:rPr>
              <a:t>テラワット</a:t>
            </a:r>
            <a:endParaRPr kumimoji="1" lang="ja-JP" altLang="en-US" sz="2400" b="1" dirty="0">
              <a:latin typeface="Meiryo UI" panose="020B0604030504040204" pitchFamily="50" charset="-128"/>
              <a:ea typeface="Meiryo UI" panose="020B0604030504040204" pitchFamily="50" charset="-128"/>
            </a:endParaRPr>
          </a:p>
        </p:txBody>
      </p:sp>
      <p:pic>
        <p:nvPicPr>
          <p:cNvPr id="3" name="図 2"/>
          <p:cNvPicPr>
            <a:picLocks noChangeAspect="1"/>
          </p:cNvPicPr>
          <p:nvPr/>
        </p:nvPicPr>
        <p:blipFill>
          <a:blip r:embed="rId3"/>
          <a:stretch>
            <a:fillRect/>
          </a:stretch>
        </p:blipFill>
        <p:spPr>
          <a:xfrm>
            <a:off x="241035" y="1264627"/>
            <a:ext cx="11709930" cy="4471621"/>
          </a:xfrm>
          <a:prstGeom prst="rect">
            <a:avLst/>
          </a:prstGeom>
        </p:spPr>
      </p:pic>
      <p:sp>
        <p:nvSpPr>
          <p:cNvPr id="4" name="正方形/長方形 3"/>
          <p:cNvSpPr/>
          <p:nvPr/>
        </p:nvSpPr>
        <p:spPr>
          <a:xfrm>
            <a:off x="3590376" y="5830911"/>
            <a:ext cx="5222263" cy="369332"/>
          </a:xfrm>
          <a:prstGeom prst="rect">
            <a:avLst/>
          </a:prstGeom>
        </p:spPr>
        <p:txBody>
          <a:bodyPr wrap="none">
            <a:spAutoFit/>
          </a:bodyPr>
          <a:lstStyle/>
          <a:p>
            <a:r>
              <a:rPr lang="en-US" altLang="ja-JP" dirty="0"/>
              <a:t>https://digiconomist.net/bitcoin-energy-consumption</a:t>
            </a:r>
            <a:endParaRPr lang="ja-JP" altLang="en-US" dirty="0"/>
          </a:p>
        </p:txBody>
      </p:sp>
      <p:sp>
        <p:nvSpPr>
          <p:cNvPr id="6" name="テキスト ボックス 5"/>
          <p:cNvSpPr txBox="1"/>
          <p:nvPr/>
        </p:nvSpPr>
        <p:spPr>
          <a:xfrm>
            <a:off x="11606684" y="6490942"/>
            <a:ext cx="585316" cy="369332"/>
          </a:xfrm>
          <a:prstGeom prst="rect">
            <a:avLst/>
          </a:prstGeom>
          <a:noFill/>
        </p:spPr>
        <p:txBody>
          <a:bodyPr wrap="square" rtlCol="0">
            <a:spAutoFit/>
          </a:bodyPr>
          <a:lstStyle/>
          <a:p>
            <a:pPr algn="r"/>
            <a:r>
              <a:rPr kumimoji="1" lang="en-US" altLang="ja-JP" b="1" dirty="0" smtClean="0">
                <a:latin typeface="Meiryo UI" panose="020B0604030504040204" pitchFamily="50" charset="-128"/>
                <a:ea typeface="Meiryo UI" panose="020B0604030504040204" pitchFamily="50" charset="-128"/>
              </a:rPr>
              <a:t>9</a:t>
            </a:r>
            <a:endParaRPr kumimoji="1" lang="ja-JP" altLang="en-US"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57484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61785" y="6664239"/>
            <a:ext cx="5068770" cy="230832"/>
          </a:xfrm>
          <a:prstGeom prst="rect">
            <a:avLst/>
          </a:prstGeom>
        </p:spPr>
        <p:txBody>
          <a:bodyPr wrap="square">
            <a:spAutoFit/>
          </a:bodyPr>
          <a:lstStyle/>
          <a:p>
            <a:r>
              <a:rPr lang="en-US" altLang="ja-JP" sz="900" dirty="0">
                <a:latin typeface="Meiryo UI" panose="020B0604030504040204" pitchFamily="50" charset="-128"/>
                <a:cs typeface="Times New Roman" panose="02020603050405020304" pitchFamily="18" charset="0"/>
              </a:rPr>
              <a:t>Copyright © </a:t>
            </a:r>
            <a:r>
              <a:rPr lang="en-US" altLang="ja-JP" sz="900" dirty="0" smtClean="0">
                <a:latin typeface="Meiryo UI" panose="020B0604030504040204" pitchFamily="50" charset="-128"/>
                <a:cs typeface="Times New Roman" panose="02020603050405020304" pitchFamily="18" charset="0"/>
              </a:rPr>
              <a:t>Mitsui &amp; Co. Global Strategic Studies Institute 2018 All Rights Reserved.</a:t>
            </a:r>
            <a:endParaRPr lang="ja-JP" altLang="en-US" sz="900" dirty="0"/>
          </a:p>
        </p:txBody>
      </p:sp>
      <p:sp>
        <p:nvSpPr>
          <p:cNvPr id="2" name="テキスト ボックス 1"/>
          <p:cNvSpPr txBox="1"/>
          <p:nvPr/>
        </p:nvSpPr>
        <p:spPr>
          <a:xfrm>
            <a:off x="3075259" y="225079"/>
            <a:ext cx="6056421" cy="461665"/>
          </a:xfrm>
          <a:prstGeom prst="rect">
            <a:avLst/>
          </a:prstGeom>
          <a:noFill/>
        </p:spPr>
        <p:txBody>
          <a:bodyPr wrap="square" rtlCol="0">
            <a:spAutoFit/>
          </a:bodyPr>
          <a:lstStyle/>
          <a:p>
            <a:pPr algn="ctr"/>
            <a:r>
              <a:rPr lang="en-US" altLang="ja-JP" sz="2400" b="1" dirty="0" smtClean="0">
                <a:latin typeface="Meiryo UI" panose="020B0604030504040204" pitchFamily="50" charset="-128"/>
                <a:ea typeface="Meiryo UI" panose="020B0604030504040204" pitchFamily="50" charset="-128"/>
              </a:rPr>
              <a:t>Bitcoin</a:t>
            </a:r>
            <a:r>
              <a:rPr lang="ja-JP" altLang="en-US" sz="2400" b="1" dirty="0" smtClean="0">
                <a:latin typeface="Meiryo UI" panose="020B0604030504040204" pitchFamily="50" charset="-128"/>
                <a:ea typeface="Meiryo UI" panose="020B0604030504040204" pitchFamily="50" charset="-128"/>
              </a:rPr>
              <a:t>のマイニングの電力消費が・・・</a:t>
            </a:r>
            <a:endParaRPr kumimoji="1" lang="ja-JP" altLang="en-US" sz="2400" b="1" dirty="0">
              <a:latin typeface="Meiryo UI" panose="020B0604030504040204" pitchFamily="50" charset="-128"/>
              <a:ea typeface="Meiryo UI" panose="020B0604030504040204" pitchFamily="50" charset="-128"/>
            </a:endParaRPr>
          </a:p>
        </p:txBody>
      </p:sp>
      <p:pic>
        <p:nvPicPr>
          <p:cNvPr id="7" name="図 6"/>
          <p:cNvPicPr>
            <a:picLocks noChangeAspect="1"/>
          </p:cNvPicPr>
          <p:nvPr/>
        </p:nvPicPr>
        <p:blipFill>
          <a:blip r:embed="rId3"/>
          <a:stretch>
            <a:fillRect/>
          </a:stretch>
        </p:blipFill>
        <p:spPr>
          <a:xfrm>
            <a:off x="549347" y="1418493"/>
            <a:ext cx="10928248" cy="4630614"/>
          </a:xfrm>
          <a:prstGeom prst="rect">
            <a:avLst/>
          </a:prstGeom>
        </p:spPr>
      </p:pic>
      <p:sp>
        <p:nvSpPr>
          <p:cNvPr id="3" name="正方形/長方形 2"/>
          <p:cNvSpPr/>
          <p:nvPr/>
        </p:nvSpPr>
        <p:spPr>
          <a:xfrm>
            <a:off x="3625545" y="6049107"/>
            <a:ext cx="5222263" cy="369332"/>
          </a:xfrm>
          <a:prstGeom prst="rect">
            <a:avLst/>
          </a:prstGeom>
        </p:spPr>
        <p:txBody>
          <a:bodyPr wrap="none">
            <a:spAutoFit/>
          </a:bodyPr>
          <a:lstStyle/>
          <a:p>
            <a:r>
              <a:rPr lang="en-US" altLang="ja-JP" dirty="0"/>
              <a:t>https://digiconomist.net/bitcoin-energy-consumption</a:t>
            </a:r>
            <a:endParaRPr lang="ja-JP" altLang="en-US" dirty="0"/>
          </a:p>
        </p:txBody>
      </p:sp>
      <p:sp>
        <p:nvSpPr>
          <p:cNvPr id="5" name="テキスト ボックス 4"/>
          <p:cNvSpPr txBox="1"/>
          <p:nvPr/>
        </p:nvSpPr>
        <p:spPr>
          <a:xfrm>
            <a:off x="4441371" y="2799184"/>
            <a:ext cx="961053" cy="261610"/>
          </a:xfrm>
          <a:prstGeom prst="rect">
            <a:avLst/>
          </a:prstGeom>
          <a:noFill/>
        </p:spPr>
        <p:txBody>
          <a:bodyPr wrap="square" rtlCol="0">
            <a:spAutoFit/>
          </a:bodyPr>
          <a:lstStyle/>
          <a:p>
            <a:pPr algn="ctr"/>
            <a:r>
              <a:rPr kumimoji="1" lang="ja-JP" altLang="en-US" sz="1100" dirty="0" smtClean="0">
                <a:latin typeface="Meiryo UI" panose="020B0604030504040204" pitchFamily="50" charset="-128"/>
                <a:ea typeface="Meiryo UI" panose="020B0604030504040204" pitchFamily="50" charset="-128"/>
              </a:rPr>
              <a:t>オーストリア</a:t>
            </a:r>
            <a:endParaRPr kumimoji="1" lang="ja-JP" altLang="en-US" sz="1100"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7333861" y="2696546"/>
            <a:ext cx="961053" cy="261610"/>
          </a:xfrm>
          <a:prstGeom prst="rect">
            <a:avLst/>
          </a:prstGeom>
          <a:noFill/>
        </p:spPr>
        <p:txBody>
          <a:bodyPr wrap="square" rtlCol="0">
            <a:spAutoFit/>
          </a:bodyPr>
          <a:lstStyle/>
          <a:p>
            <a:pPr algn="ctr"/>
            <a:r>
              <a:rPr kumimoji="1" lang="ja-JP" altLang="en-US" sz="1100" dirty="0" smtClean="0">
                <a:latin typeface="Meiryo UI" panose="020B0604030504040204" pitchFamily="50" charset="-128"/>
                <a:ea typeface="Meiryo UI" panose="020B0604030504040204" pitchFamily="50" charset="-128"/>
              </a:rPr>
              <a:t>フィリピン</a:t>
            </a:r>
            <a:endParaRPr kumimoji="1" lang="ja-JP" altLang="en-US" sz="1100" dirty="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6180690" y="3537762"/>
            <a:ext cx="430887" cy="1511560"/>
          </a:xfrm>
          <a:prstGeom prst="rect">
            <a:avLst/>
          </a:prstGeom>
          <a:noFill/>
        </p:spPr>
        <p:txBody>
          <a:bodyPr vert="eaVert"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ビットコイン</a:t>
            </a:r>
            <a:endParaRPr kumimoji="1" lang="ja-JP" altLang="en-US" sz="1600" b="1" dirty="0">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11606684" y="6490942"/>
            <a:ext cx="585316" cy="369332"/>
          </a:xfrm>
          <a:prstGeom prst="rect">
            <a:avLst/>
          </a:prstGeom>
          <a:noFill/>
        </p:spPr>
        <p:txBody>
          <a:bodyPr wrap="square" rtlCol="0">
            <a:spAutoFit/>
          </a:bodyPr>
          <a:lstStyle/>
          <a:p>
            <a:pPr algn="r"/>
            <a:r>
              <a:rPr lang="en-US" altLang="ja-JP" b="1" dirty="0" smtClean="0">
                <a:latin typeface="Meiryo UI" panose="020B0604030504040204" pitchFamily="50" charset="-128"/>
                <a:ea typeface="Meiryo UI" panose="020B0604030504040204" pitchFamily="50" charset="-128"/>
              </a:rPr>
              <a:t>10</a:t>
            </a:r>
            <a:endParaRPr kumimoji="1" lang="ja-JP" altLang="en-US"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03427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61785" y="6664239"/>
            <a:ext cx="5068770" cy="230832"/>
          </a:xfrm>
          <a:prstGeom prst="rect">
            <a:avLst/>
          </a:prstGeom>
        </p:spPr>
        <p:txBody>
          <a:bodyPr wrap="square">
            <a:spAutoFit/>
          </a:bodyPr>
          <a:lstStyle/>
          <a:p>
            <a:r>
              <a:rPr lang="en-US" altLang="ja-JP" sz="900" dirty="0">
                <a:latin typeface="Meiryo UI" panose="020B0604030504040204" pitchFamily="50" charset="-128"/>
                <a:cs typeface="Times New Roman" panose="02020603050405020304" pitchFamily="18" charset="0"/>
              </a:rPr>
              <a:t>Copyright © </a:t>
            </a:r>
            <a:r>
              <a:rPr lang="en-US" altLang="ja-JP" sz="900" dirty="0" smtClean="0">
                <a:latin typeface="Meiryo UI" panose="020B0604030504040204" pitchFamily="50" charset="-128"/>
                <a:cs typeface="Times New Roman" panose="02020603050405020304" pitchFamily="18" charset="0"/>
              </a:rPr>
              <a:t>Mitsui &amp; Co. Global Strategic Studies Institute 2018 All Rights Reserved.</a:t>
            </a:r>
            <a:endParaRPr lang="ja-JP" altLang="en-US" sz="900" dirty="0"/>
          </a:p>
        </p:txBody>
      </p:sp>
      <p:sp>
        <p:nvSpPr>
          <p:cNvPr id="2" name="テキスト ボックス 1"/>
          <p:cNvSpPr txBox="1"/>
          <p:nvPr/>
        </p:nvSpPr>
        <p:spPr>
          <a:xfrm>
            <a:off x="3075259" y="225079"/>
            <a:ext cx="6056421" cy="461665"/>
          </a:xfrm>
          <a:prstGeom prst="rect">
            <a:avLst/>
          </a:prstGeom>
          <a:noFill/>
        </p:spPr>
        <p:txBody>
          <a:bodyPr wrap="square" rtlCol="0">
            <a:spAutoFit/>
          </a:bodyPr>
          <a:lstStyle/>
          <a:p>
            <a:pPr algn="ctr"/>
            <a:r>
              <a:rPr kumimoji="1" lang="ja-JP" altLang="en-US" sz="2400" b="1" dirty="0" smtClean="0">
                <a:latin typeface="Meiryo UI" panose="020B0604030504040204" pitchFamily="50" charset="-128"/>
                <a:ea typeface="Meiryo UI" panose="020B0604030504040204" pitchFamily="50" charset="-128"/>
              </a:rPr>
              <a:t>ニューロチップ</a:t>
            </a:r>
            <a:endParaRPr kumimoji="1" lang="ja-JP" altLang="en-US" sz="2400" b="1" dirty="0">
              <a:latin typeface="Meiryo UI" panose="020B0604030504040204" pitchFamily="50" charset="-128"/>
              <a:ea typeface="Meiryo UI" panose="020B0604030504040204" pitchFamily="50" charset="-128"/>
            </a:endParaRPr>
          </a:p>
        </p:txBody>
      </p:sp>
      <p:pic>
        <p:nvPicPr>
          <p:cNvPr id="11" name="Picture 2" descr="IBM chi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1821" y="2991833"/>
            <a:ext cx="2692971" cy="2692971"/>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
          <p:cNvSpPr>
            <a:spLocks noChangeArrowheads="1"/>
          </p:cNvSpPr>
          <p:nvPr/>
        </p:nvSpPr>
        <p:spPr bwMode="auto">
          <a:xfrm>
            <a:off x="4160838" y="1083507"/>
            <a:ext cx="782177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en-US" altLang="ja-JP" sz="1600" dirty="0">
                <a:latin typeface="Meiryo UI" panose="020B0604030504040204" pitchFamily="50" charset="-128"/>
                <a:ea typeface="Meiryo UI" panose="020B0604030504040204" pitchFamily="50" charset="-128"/>
              </a:rPr>
              <a:t>DARPA</a:t>
            </a:r>
            <a:r>
              <a:rPr lang="ja-JP" altLang="en-US" sz="1600" dirty="0">
                <a:latin typeface="Meiryo UI" panose="020B0604030504040204" pitchFamily="50" charset="-128"/>
                <a:ea typeface="Meiryo UI" panose="020B0604030504040204" pitchFamily="50" charset="-128"/>
              </a:rPr>
              <a:t>は、スパイキング・ニューラルネットワークを実装した「ニューロモフィック・チップ」を開発中。 このチップは、脳の仕組みを集積回路で実現するもの。スパイキング・ネットワークは、従来のニューラルネットワークにニューロンが発するパルス（時間の変動に従って上下に変動するパルス）追加したもの。</a:t>
            </a:r>
            <a:endParaRPr lang="en-US" altLang="ja-JP" sz="1600" dirty="0">
              <a:latin typeface="Meiryo UI" panose="020B0604030504040204" pitchFamily="50" charset="-128"/>
              <a:ea typeface="Meiryo UI" panose="020B0604030504040204" pitchFamily="50" charset="-128"/>
            </a:endParaRPr>
          </a:p>
          <a:p>
            <a:pPr>
              <a:spcBef>
                <a:spcPct val="0"/>
              </a:spcBef>
              <a:buFontTx/>
              <a:buNone/>
            </a:pPr>
            <a:r>
              <a:rPr lang="ja-JP" altLang="en-US" sz="1600" dirty="0">
                <a:latin typeface="Meiryo UI" panose="020B0604030504040204" pitchFamily="50" charset="-128"/>
                <a:ea typeface="Meiryo UI" panose="020B0604030504040204" pitchFamily="50" charset="-128"/>
              </a:rPr>
              <a:t>現在</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チップ上に</a:t>
            </a:r>
            <a:r>
              <a:rPr lang="en-US" altLang="ja-JP" sz="1600" dirty="0">
                <a:latin typeface="Meiryo UI" panose="020B0604030504040204" pitchFamily="50" charset="-128"/>
                <a:ea typeface="Meiryo UI" panose="020B0604030504040204" pitchFamily="50" charset="-128"/>
              </a:rPr>
              <a:t>100</a:t>
            </a:r>
            <a:r>
              <a:rPr lang="ja-JP" altLang="en-US" sz="1600" dirty="0">
                <a:latin typeface="Meiryo UI" panose="020B0604030504040204" pitchFamily="50" charset="-128"/>
                <a:ea typeface="Meiryo UI" panose="020B0604030504040204" pitchFamily="50" charset="-128"/>
              </a:rPr>
              <a:t>万個のニューロンを実装しており、</a:t>
            </a:r>
            <a:r>
              <a:rPr lang="en-US" altLang="ja-JP" sz="1600" dirty="0">
                <a:latin typeface="Meiryo UI" panose="020B0604030504040204" pitchFamily="50" charset="-128"/>
                <a:ea typeface="Meiryo UI" panose="020B0604030504040204" pitchFamily="50" charset="-128"/>
              </a:rPr>
              <a:t>2017</a:t>
            </a:r>
            <a:r>
              <a:rPr lang="ja-JP" altLang="en-US" sz="1600" dirty="0">
                <a:latin typeface="Meiryo UI" panose="020B0604030504040204" pitchFamily="50" charset="-128"/>
                <a:ea typeface="Meiryo UI" panose="020B0604030504040204" pitchFamily="50" charset="-128"/>
              </a:rPr>
              <a:t>年までには</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億個に到達する見込みで、これを使用したロボットは猫と同等のふるまいができる可能性がある。</a:t>
            </a:r>
          </a:p>
        </p:txBody>
      </p:sp>
      <p:pic>
        <p:nvPicPr>
          <p:cNvPr id="14" name="Picture 4" descr="SyNAPSE logo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813" y="733012"/>
            <a:ext cx="3303829" cy="2133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0947" y="2998754"/>
            <a:ext cx="2908300"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80520" y="2998754"/>
            <a:ext cx="51943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正方形/長方形 8"/>
          <p:cNvSpPr>
            <a:spLocks noChangeArrowheads="1"/>
          </p:cNvSpPr>
          <p:nvPr/>
        </p:nvSpPr>
        <p:spPr bwMode="auto">
          <a:xfrm>
            <a:off x="3879427" y="5762625"/>
            <a:ext cx="49624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 typeface="Wingdings" panose="05000000000000000000" pitchFamily="2" charset="2"/>
              <a:buChar char="u"/>
            </a:pPr>
            <a:r>
              <a:rPr lang="ja-JP" altLang="en-US" sz="1600" dirty="0">
                <a:latin typeface="Meiryo UI" panose="020B0604030504040204" pitchFamily="50" charset="-128"/>
                <a:ea typeface="Meiryo UI" panose="020B0604030504040204" pitchFamily="50" charset="-128"/>
              </a:rPr>
              <a:t>システム動作クロックは</a:t>
            </a:r>
            <a:r>
              <a:rPr lang="en-US" altLang="ja-JP" sz="1600" b="1" dirty="0">
                <a:solidFill>
                  <a:srgbClr val="FF0000"/>
                </a:solidFill>
                <a:latin typeface="Meiryo UI" panose="020B0604030504040204" pitchFamily="50" charset="-128"/>
                <a:ea typeface="Meiryo UI" panose="020B0604030504040204" pitchFamily="50" charset="-128"/>
              </a:rPr>
              <a:t>1kHz</a:t>
            </a:r>
          </a:p>
          <a:p>
            <a:pPr>
              <a:spcBef>
                <a:spcPct val="0"/>
              </a:spcBef>
              <a:buFont typeface="Wingdings" panose="05000000000000000000" pitchFamily="2" charset="2"/>
              <a:buChar char="u"/>
            </a:pPr>
            <a:r>
              <a:rPr lang="ja-JP" altLang="en-US" sz="1600" dirty="0">
                <a:latin typeface="Meiryo UI" panose="020B0604030504040204" pitchFamily="50" charset="-128"/>
                <a:ea typeface="Meiryo UI" panose="020B0604030504040204" pitchFamily="50" charset="-128"/>
              </a:rPr>
              <a:t>消費電力密度は</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平方センチあたり</a:t>
            </a:r>
            <a:r>
              <a:rPr lang="en-US" altLang="ja-JP" sz="1600" b="1" dirty="0">
                <a:solidFill>
                  <a:srgbClr val="FF0000"/>
                </a:solidFill>
                <a:latin typeface="Meiryo UI" panose="020B0604030504040204" pitchFamily="50" charset="-128"/>
                <a:ea typeface="Meiryo UI" panose="020B0604030504040204" pitchFamily="50" charset="-128"/>
              </a:rPr>
              <a:t>20mW</a:t>
            </a:r>
            <a:r>
              <a:rPr lang="ja-JP" altLang="en-US" sz="1600" dirty="0" err="1">
                <a:latin typeface="Meiryo UI" panose="020B0604030504040204" pitchFamily="50" charset="-128"/>
                <a:ea typeface="Meiryo UI" panose="020B0604030504040204" pitchFamily="50" charset="-128"/>
              </a:rPr>
              <a:t>。</a:t>
            </a:r>
            <a:endParaRPr lang="en-US" altLang="ja-JP" sz="1600" dirty="0">
              <a:latin typeface="Meiryo UI" panose="020B0604030504040204" pitchFamily="50" charset="-128"/>
              <a:ea typeface="Meiryo UI" panose="020B0604030504040204" pitchFamily="50" charset="-128"/>
            </a:endParaRPr>
          </a:p>
          <a:p>
            <a:pPr>
              <a:spcBef>
                <a:spcPct val="0"/>
              </a:spcBef>
              <a:buFont typeface="Wingdings" panose="05000000000000000000" pitchFamily="2" charset="2"/>
              <a:buChar char="u"/>
            </a:pPr>
            <a:r>
              <a:rPr lang="ja-JP" altLang="en-US" sz="1600" b="1" dirty="0">
                <a:solidFill>
                  <a:srgbClr val="FF0000"/>
                </a:solidFill>
                <a:latin typeface="Meiryo UI" panose="020B0604030504040204" pitchFamily="50" charset="-128"/>
                <a:ea typeface="Meiryo UI" panose="020B0604030504040204" pitchFamily="50" charset="-128"/>
              </a:rPr>
              <a:t>従来の</a:t>
            </a:r>
            <a:r>
              <a:rPr lang="en-US" altLang="ja-JP" sz="1600" b="1" dirty="0">
                <a:solidFill>
                  <a:srgbClr val="FF0000"/>
                </a:solidFill>
                <a:latin typeface="Meiryo UI" panose="020B0604030504040204" pitchFamily="50" charset="-128"/>
                <a:ea typeface="Meiryo UI" panose="020B0604030504040204" pitchFamily="50" charset="-128"/>
              </a:rPr>
              <a:t>CPU</a:t>
            </a:r>
            <a:r>
              <a:rPr lang="ja-JP" altLang="en-US" sz="1600" b="1" dirty="0">
                <a:solidFill>
                  <a:srgbClr val="FF0000"/>
                </a:solidFill>
                <a:latin typeface="Meiryo UI" panose="020B0604030504040204" pitchFamily="50" charset="-128"/>
                <a:ea typeface="Meiryo UI" panose="020B0604030504040204" pitchFamily="50" charset="-128"/>
              </a:rPr>
              <a:t>の</a:t>
            </a:r>
            <a:r>
              <a:rPr lang="en-US" altLang="ja-JP" sz="1600" b="1" dirty="0">
                <a:solidFill>
                  <a:srgbClr val="FF0000"/>
                </a:solidFill>
                <a:latin typeface="Meiryo UI" panose="020B0604030504040204" pitchFamily="50" charset="-128"/>
                <a:ea typeface="Meiryo UI" panose="020B0604030504040204" pitchFamily="50" charset="-128"/>
              </a:rPr>
              <a:t>1</a:t>
            </a:r>
            <a:r>
              <a:rPr lang="ja-JP" altLang="en-US" sz="1600" b="1" dirty="0">
                <a:solidFill>
                  <a:srgbClr val="FF0000"/>
                </a:solidFill>
                <a:latin typeface="Meiryo UI" panose="020B0604030504040204" pitchFamily="50" charset="-128"/>
                <a:ea typeface="Meiryo UI" panose="020B0604030504040204" pitchFamily="50" charset="-128"/>
              </a:rPr>
              <a:t>／</a:t>
            </a:r>
            <a:r>
              <a:rPr lang="en-US" altLang="ja-JP" sz="1600" b="1" dirty="0">
                <a:solidFill>
                  <a:srgbClr val="FF0000"/>
                </a:solidFill>
                <a:latin typeface="Meiryo UI" panose="020B0604030504040204" pitchFamily="50" charset="-128"/>
                <a:ea typeface="Meiryo UI" panose="020B0604030504040204" pitchFamily="50" charset="-128"/>
              </a:rPr>
              <a:t>200</a:t>
            </a:r>
            <a:r>
              <a:rPr lang="ja-JP" altLang="en-US" sz="1600" b="1" dirty="0">
                <a:solidFill>
                  <a:srgbClr val="FF0000"/>
                </a:solidFill>
                <a:latin typeface="Meiryo UI" panose="020B0604030504040204" pitchFamily="50" charset="-128"/>
                <a:ea typeface="Meiryo UI" panose="020B0604030504040204" pitchFamily="50" charset="-128"/>
              </a:rPr>
              <a:t>と飛躍的な省電力</a:t>
            </a:r>
            <a:r>
              <a:rPr lang="ja-JP" altLang="en-US" sz="1600" dirty="0">
                <a:latin typeface="Meiryo UI" panose="020B0604030504040204" pitchFamily="50" charset="-128"/>
                <a:ea typeface="Meiryo UI" panose="020B0604030504040204" pitchFamily="50" charset="-128"/>
              </a:rPr>
              <a:t>を実現</a:t>
            </a:r>
          </a:p>
        </p:txBody>
      </p:sp>
      <p:sp>
        <p:nvSpPr>
          <p:cNvPr id="19" name="正方形/長方形 18"/>
          <p:cNvSpPr/>
          <p:nvPr/>
        </p:nvSpPr>
        <p:spPr>
          <a:xfrm>
            <a:off x="8277460" y="5627211"/>
            <a:ext cx="865943" cy="230832"/>
          </a:xfrm>
          <a:prstGeom prst="rect">
            <a:avLst/>
          </a:prstGeom>
        </p:spPr>
        <p:txBody>
          <a:bodyPr wrap="none">
            <a:spAutoFit/>
          </a:bodyPr>
          <a:lstStyle/>
          <a:p>
            <a:r>
              <a:rPr lang="ja-JP" altLang="en-US" sz="900" dirty="0">
                <a:latin typeface="Meiryo UI" panose="020B0604030504040204" pitchFamily="50" charset="-128"/>
                <a:ea typeface="Meiryo UI" panose="020B0604030504040204" pitchFamily="50" charset="-128"/>
              </a:rPr>
              <a:t>（出典</a:t>
            </a:r>
            <a:r>
              <a:rPr lang="ja-JP" altLang="en-US" sz="900" dirty="0" smtClean="0">
                <a:latin typeface="Meiryo UI" panose="020B0604030504040204" pitchFamily="50" charset="-128"/>
                <a:ea typeface="Meiryo UI" panose="020B0604030504040204" pitchFamily="50" charset="-128"/>
              </a:rPr>
              <a:t>）</a:t>
            </a:r>
            <a:r>
              <a:rPr lang="en-US" altLang="ja-JP" sz="900" dirty="0" smtClean="0">
                <a:latin typeface="Meiryo UI" panose="020B0604030504040204" pitchFamily="50" charset="-128"/>
                <a:ea typeface="Meiryo UI" panose="020B0604030504040204" pitchFamily="50" charset="-128"/>
              </a:rPr>
              <a:t>IBM</a:t>
            </a:r>
            <a:endParaRPr lang="en-US" altLang="ja-JP" sz="900" dirty="0">
              <a:latin typeface="Meiryo UI" panose="020B0604030504040204" pitchFamily="50" charset="-128"/>
              <a:ea typeface="Meiryo UI" panose="020B0604030504040204" pitchFamily="50" charset="-128"/>
            </a:endParaRPr>
          </a:p>
        </p:txBody>
      </p:sp>
      <p:sp>
        <p:nvSpPr>
          <p:cNvPr id="20" name="正方形/長方形 19"/>
          <p:cNvSpPr/>
          <p:nvPr/>
        </p:nvSpPr>
        <p:spPr>
          <a:xfrm>
            <a:off x="11081971" y="5647209"/>
            <a:ext cx="865943" cy="230832"/>
          </a:xfrm>
          <a:prstGeom prst="rect">
            <a:avLst/>
          </a:prstGeom>
        </p:spPr>
        <p:txBody>
          <a:bodyPr wrap="none">
            <a:spAutoFit/>
          </a:bodyPr>
          <a:lstStyle/>
          <a:p>
            <a:r>
              <a:rPr lang="ja-JP" altLang="en-US" sz="900" dirty="0">
                <a:latin typeface="Meiryo UI" panose="020B0604030504040204" pitchFamily="50" charset="-128"/>
                <a:ea typeface="Meiryo UI" panose="020B0604030504040204" pitchFamily="50" charset="-128"/>
              </a:rPr>
              <a:t>（出典</a:t>
            </a:r>
            <a:r>
              <a:rPr lang="ja-JP" altLang="en-US" sz="900" dirty="0" smtClean="0">
                <a:latin typeface="Meiryo UI" panose="020B0604030504040204" pitchFamily="50" charset="-128"/>
                <a:ea typeface="Meiryo UI" panose="020B0604030504040204" pitchFamily="50" charset="-128"/>
              </a:rPr>
              <a:t>）</a:t>
            </a:r>
            <a:r>
              <a:rPr lang="en-US" altLang="ja-JP" sz="900" dirty="0" smtClean="0">
                <a:latin typeface="Meiryo UI" panose="020B0604030504040204" pitchFamily="50" charset="-128"/>
                <a:ea typeface="Meiryo UI" panose="020B0604030504040204" pitchFamily="50" charset="-128"/>
              </a:rPr>
              <a:t>IBM</a:t>
            </a:r>
            <a:endParaRPr lang="en-US" altLang="ja-JP" sz="900" dirty="0">
              <a:latin typeface="Meiryo UI" panose="020B0604030504040204" pitchFamily="50" charset="-128"/>
              <a:ea typeface="Meiryo UI" panose="020B0604030504040204" pitchFamily="50" charset="-128"/>
            </a:endParaRPr>
          </a:p>
        </p:txBody>
      </p:sp>
      <p:sp>
        <p:nvSpPr>
          <p:cNvPr id="21" name="正方形/長方形 20"/>
          <p:cNvSpPr/>
          <p:nvPr/>
        </p:nvSpPr>
        <p:spPr>
          <a:xfrm>
            <a:off x="366359" y="6377459"/>
            <a:ext cx="1071127" cy="230832"/>
          </a:xfrm>
          <a:prstGeom prst="rect">
            <a:avLst/>
          </a:prstGeom>
        </p:spPr>
        <p:txBody>
          <a:bodyPr wrap="none">
            <a:spAutoFit/>
          </a:bodyPr>
          <a:lstStyle/>
          <a:p>
            <a:r>
              <a:rPr lang="ja-JP" altLang="en-US" sz="900" dirty="0">
                <a:latin typeface="Meiryo UI" panose="020B0604030504040204" pitchFamily="50" charset="-128"/>
                <a:ea typeface="Meiryo UI" panose="020B0604030504040204" pitchFamily="50" charset="-128"/>
              </a:rPr>
              <a:t>（出典</a:t>
            </a:r>
            <a:r>
              <a:rPr lang="ja-JP" altLang="en-US" sz="900" dirty="0" smtClean="0">
                <a:latin typeface="Meiryo UI" panose="020B0604030504040204" pitchFamily="50" charset="-128"/>
                <a:ea typeface="Meiryo UI" panose="020B0604030504040204" pitchFamily="50" charset="-128"/>
              </a:rPr>
              <a:t>）</a:t>
            </a:r>
            <a:r>
              <a:rPr lang="en-US" altLang="ja-JP" sz="900" dirty="0" smtClean="0">
                <a:latin typeface="Meiryo UI" panose="020B0604030504040204" pitchFamily="50" charset="-128"/>
                <a:ea typeface="Meiryo UI" panose="020B0604030504040204" pitchFamily="50" charset="-128"/>
              </a:rPr>
              <a:t>Science</a:t>
            </a:r>
            <a:endParaRPr lang="en-US" altLang="ja-JP" sz="900" dirty="0">
              <a:latin typeface="Meiryo UI" panose="020B0604030504040204" pitchFamily="50" charset="-128"/>
              <a:ea typeface="Meiryo UI" panose="020B0604030504040204" pitchFamily="50" charset="-128"/>
            </a:endParaRPr>
          </a:p>
        </p:txBody>
      </p:sp>
      <p:sp>
        <p:nvSpPr>
          <p:cNvPr id="22" name="正方形/長方形 2"/>
          <p:cNvSpPr>
            <a:spLocks noChangeArrowheads="1"/>
          </p:cNvSpPr>
          <p:nvPr/>
        </p:nvSpPr>
        <p:spPr bwMode="auto">
          <a:xfrm>
            <a:off x="2999647" y="2696451"/>
            <a:ext cx="11992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ja-JP" altLang="en-US" sz="900" dirty="0">
                <a:latin typeface="Meiryo UI" panose="020B0604030504040204" pitchFamily="50" charset="-128"/>
                <a:ea typeface="Meiryo UI" panose="020B0604030504040204" pitchFamily="50" charset="-128"/>
              </a:rPr>
              <a:t>（</a:t>
            </a:r>
            <a:r>
              <a:rPr lang="ja-JP" altLang="en-US" sz="900" dirty="0" smtClean="0">
                <a:latin typeface="Meiryo UI" panose="020B0604030504040204" pitchFamily="50" charset="-128"/>
                <a:ea typeface="Meiryo UI" panose="020B0604030504040204" pitchFamily="50" charset="-128"/>
              </a:rPr>
              <a:t>出典）</a:t>
            </a:r>
            <a:r>
              <a:rPr lang="en-US" altLang="ja-JP" sz="900" dirty="0" smtClean="0">
                <a:latin typeface="Meiryo UI" panose="020B0604030504040204" pitchFamily="50" charset="-128"/>
                <a:ea typeface="Meiryo UI" panose="020B0604030504040204" pitchFamily="50" charset="-128"/>
              </a:rPr>
              <a:t>DARPA</a:t>
            </a:r>
            <a:endParaRPr lang="ja-JP" altLang="en-US" sz="900" dirty="0">
              <a:latin typeface="Meiryo UI" panose="020B0604030504040204" pitchFamily="50" charset="-128"/>
              <a:ea typeface="Meiryo UI" panose="020B0604030504040204" pitchFamily="50" charset="-128"/>
            </a:endParaRPr>
          </a:p>
        </p:txBody>
      </p:sp>
      <p:sp>
        <p:nvSpPr>
          <p:cNvPr id="23" name="涙形 22"/>
          <p:cNvSpPr/>
          <p:nvPr/>
        </p:nvSpPr>
        <p:spPr>
          <a:xfrm>
            <a:off x="71778" y="46279"/>
            <a:ext cx="857250" cy="800100"/>
          </a:xfrm>
          <a:prstGeom prst="teardrop">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solidFill>
                  <a:schemeClr val="accent2">
                    <a:lumMod val="20000"/>
                    <a:lumOff val="80000"/>
                  </a:schemeClr>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脳</a:t>
            </a:r>
            <a:endParaRPr kumimoji="1" lang="ja-JP" altLang="en-US" sz="3200" b="1" dirty="0">
              <a:solidFill>
                <a:schemeClr val="accent2">
                  <a:lumMod val="20000"/>
                  <a:lumOff val="80000"/>
                </a:schemeClr>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
        <p:nvSpPr>
          <p:cNvPr id="18" name="テキスト ボックス 17"/>
          <p:cNvSpPr txBox="1"/>
          <p:nvPr/>
        </p:nvSpPr>
        <p:spPr>
          <a:xfrm>
            <a:off x="11606684" y="6490942"/>
            <a:ext cx="585316" cy="369332"/>
          </a:xfrm>
          <a:prstGeom prst="rect">
            <a:avLst/>
          </a:prstGeom>
          <a:noFill/>
        </p:spPr>
        <p:txBody>
          <a:bodyPr wrap="square" rtlCol="0">
            <a:spAutoFit/>
          </a:bodyPr>
          <a:lstStyle/>
          <a:p>
            <a:pPr algn="r"/>
            <a:r>
              <a:rPr kumimoji="1" lang="en-US" altLang="ja-JP" b="1" dirty="0" smtClean="0">
                <a:latin typeface="Meiryo UI" panose="020B0604030504040204" pitchFamily="50" charset="-128"/>
                <a:ea typeface="Meiryo UI" panose="020B0604030504040204" pitchFamily="50" charset="-128"/>
              </a:rPr>
              <a:t>11</a:t>
            </a:r>
            <a:endParaRPr kumimoji="1" lang="ja-JP" altLang="en-US"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18497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2" name="テキスト ボックス 1"/>
          <p:cNvSpPr txBox="1"/>
          <p:nvPr/>
        </p:nvSpPr>
        <p:spPr>
          <a:xfrm>
            <a:off x="2528696" y="3203903"/>
            <a:ext cx="3379470" cy="523220"/>
          </a:xfrm>
          <a:prstGeom prst="rect">
            <a:avLst/>
          </a:prstGeom>
          <a:noFill/>
        </p:spPr>
        <p:txBody>
          <a:bodyPr wrap="square" rtlCol="0">
            <a:spAutoFit/>
          </a:bodyPr>
          <a:lstStyle/>
          <a:p>
            <a:r>
              <a:rPr kumimoji="1" lang="ja-JP" altLang="en-US" sz="2800" dirty="0" smtClean="0">
                <a:solidFill>
                  <a:schemeClr val="bg1"/>
                </a:solidFill>
                <a:latin typeface="Meiryo UI" panose="020B0604030504040204" pitchFamily="50" charset="-128"/>
                <a:ea typeface="Meiryo UI" panose="020B0604030504040204" pitchFamily="50" charset="-128"/>
              </a:rPr>
              <a:t>有難う御座いました</a:t>
            </a:r>
            <a:r>
              <a:rPr lang="ja-JP" altLang="en-US" sz="2800" dirty="0">
                <a:solidFill>
                  <a:schemeClr val="bg1"/>
                </a:solidFill>
                <a:latin typeface="Meiryo UI" panose="020B0604030504040204" pitchFamily="50" charset="-128"/>
                <a:ea typeface="Meiryo UI" panose="020B0604030504040204" pitchFamily="50" charset="-128"/>
              </a:rPr>
              <a:t>。</a:t>
            </a:r>
            <a:endParaRPr kumimoji="1" lang="ja-JP" altLang="en-US" sz="2800" dirty="0">
              <a:solidFill>
                <a:schemeClr val="bg1"/>
              </a:solidFill>
              <a:latin typeface="Meiryo UI" panose="020B0604030504040204" pitchFamily="50" charset="-128"/>
              <a:ea typeface="Meiryo UI" panose="020B0604030504040204" pitchFamily="50" charset="-128"/>
            </a:endParaRPr>
          </a:p>
        </p:txBody>
      </p:sp>
      <p:pic>
        <p:nvPicPr>
          <p:cNvPr id="21" name="図 20"/>
          <p:cNvPicPr>
            <a:picLocks noChangeAspect="1"/>
          </p:cNvPicPr>
          <p:nvPr/>
        </p:nvPicPr>
        <p:blipFill>
          <a:blip r:embed="rId3"/>
          <a:stretch>
            <a:fillRect/>
          </a:stretch>
        </p:blipFill>
        <p:spPr>
          <a:xfrm>
            <a:off x="5626266" y="3031781"/>
            <a:ext cx="939467" cy="867464"/>
          </a:xfrm>
          <a:prstGeom prst="rect">
            <a:avLst/>
          </a:prstGeom>
        </p:spPr>
      </p:pic>
      <p:sp>
        <p:nvSpPr>
          <p:cNvPr id="22" name="object 5"/>
          <p:cNvSpPr/>
          <p:nvPr/>
        </p:nvSpPr>
        <p:spPr>
          <a:xfrm>
            <a:off x="7973568" y="0"/>
            <a:ext cx="4218431" cy="6857997"/>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75885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98373"/>
            <a:ext cx="12192000" cy="707886"/>
          </a:xfrm>
          <a:prstGeom prst="rect">
            <a:avLst/>
          </a:prstGeom>
          <a:noFill/>
        </p:spPr>
        <p:txBody>
          <a:bodyPr wrap="square" rtlCol="0">
            <a:spAutoFit/>
          </a:bodyPr>
          <a:lstStyle/>
          <a:p>
            <a:pPr algn="ctr"/>
            <a:r>
              <a:rPr kumimoji="1" lang="ja-JP" altLang="en-US" sz="4000" b="1" dirty="0" smtClean="0">
                <a:latin typeface="Meiryo UI" panose="020B0604030504040204" pitchFamily="50" charset="-128"/>
                <a:ea typeface="Meiryo UI" panose="020B0604030504040204" pitchFamily="50" charset="-128"/>
              </a:rPr>
              <a:t>お伝えしたい事</a:t>
            </a:r>
            <a:endParaRPr kumimoji="1" lang="ja-JP" altLang="en-US" sz="4000" b="1" dirty="0">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1802448" y="925883"/>
            <a:ext cx="10066091" cy="954107"/>
          </a:xfrm>
          <a:prstGeom prst="rect">
            <a:avLst/>
          </a:prstGeom>
          <a:noFill/>
        </p:spPr>
        <p:txBody>
          <a:bodyPr wrap="square" rtlCol="0">
            <a:spAutoFit/>
          </a:bodyPr>
          <a:lstStyle/>
          <a:p>
            <a:r>
              <a:rPr lang="ja-JP" altLang="en-US" sz="2800" dirty="0" smtClean="0">
                <a:latin typeface="Meiryo UI" panose="020B0604030504040204" pitchFamily="50" charset="-128"/>
                <a:ea typeface="Meiryo UI" panose="020B0604030504040204" pitchFamily="50" charset="-128"/>
              </a:rPr>
              <a:t>世界最初の商用量子コンピュータは、</a:t>
            </a:r>
            <a:r>
              <a:rPr kumimoji="1" lang="ja-JP" altLang="en-US" sz="2800" dirty="0" smtClean="0">
                <a:latin typeface="Meiryo UI" panose="020B0604030504040204" pitchFamily="50" charset="-128"/>
                <a:ea typeface="Meiryo UI" panose="020B0604030504040204" pitchFamily="50" charset="-128"/>
              </a:rPr>
              <a:t>量子アニーリング（アナログ型）は組合せ最適化問題に限定。小型化は現状では無理。</a:t>
            </a:r>
            <a:endParaRPr kumimoji="1" lang="ja-JP" altLang="en-US" sz="2800" dirty="0">
              <a:latin typeface="Meiryo UI" panose="020B0604030504040204" pitchFamily="50" charset="-128"/>
              <a:ea typeface="Meiryo UI" panose="020B0604030504040204" pitchFamily="50" charset="-128"/>
            </a:endParaRPr>
          </a:p>
        </p:txBody>
      </p:sp>
      <p:pic>
        <p:nvPicPr>
          <p:cNvPr id="12" name="Picture 8" descr="C:\Users\D0198\Desktop\和コンテンツ\1_haru\haru_01\PNG\h_parts14\h_parts14_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598" y="860012"/>
            <a:ext cx="10858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C:\Users\D0198\Desktop\和コンテンツ\1_haru\haru_01\PNG\h_parts14\h_parts14_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607" y="2055218"/>
            <a:ext cx="10858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descr="C:\Users\D0198\Desktop\和コンテンツ\1_haru\haru_01\PNG\h_parts14\h_parts14_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598" y="3243562"/>
            <a:ext cx="10858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テキスト ボックス 9"/>
          <p:cNvSpPr txBox="1"/>
          <p:nvPr/>
        </p:nvSpPr>
        <p:spPr>
          <a:xfrm>
            <a:off x="1802448" y="3313576"/>
            <a:ext cx="9523563" cy="954107"/>
          </a:xfrm>
          <a:prstGeom prst="rect">
            <a:avLst/>
          </a:prstGeom>
          <a:noFill/>
        </p:spPr>
        <p:txBody>
          <a:bodyPr wrap="square" rtlCol="0">
            <a:spAutoFit/>
          </a:bodyPr>
          <a:lstStyle/>
          <a:p>
            <a:r>
              <a:rPr lang="ja-JP" altLang="en-US" sz="2800" dirty="0" smtClean="0">
                <a:latin typeface="Meiryo UI" panose="020B0604030504040204" pitchFamily="50" charset="-128"/>
                <a:ea typeface="Meiryo UI" panose="020B0604030504040204" pitchFamily="50" charset="-128"/>
              </a:rPr>
              <a:t>データセンターの課題は、電力消費。日本の発電総量の</a:t>
            </a:r>
            <a:r>
              <a:rPr lang="en-US" altLang="ja-JP" sz="2800" dirty="0" smtClean="0">
                <a:latin typeface="Meiryo UI" panose="020B0604030504040204" pitchFamily="50" charset="-128"/>
                <a:ea typeface="Meiryo UI" panose="020B0604030504040204" pitchFamily="50" charset="-128"/>
              </a:rPr>
              <a:t>1</a:t>
            </a:r>
            <a:r>
              <a:rPr lang="ja-JP" altLang="en-US" sz="2800" dirty="0" smtClean="0">
                <a:latin typeface="Meiryo UI" panose="020B0604030504040204" pitchFamily="50" charset="-128"/>
                <a:ea typeface="Meiryo UI" panose="020B0604030504040204" pitchFamily="50" charset="-128"/>
              </a:rPr>
              <a:t>％をデータセンターだけで消費。ビットコインのマイニングも電力消費を増加。</a:t>
            </a:r>
            <a:endParaRPr kumimoji="1" lang="ja-JP" altLang="en-US" sz="2800" dirty="0">
              <a:latin typeface="Meiryo UI" panose="020B0604030504040204" pitchFamily="50" charset="-128"/>
              <a:ea typeface="Meiryo UI" panose="020B0604030504040204" pitchFamily="50" charset="-128"/>
            </a:endParaRPr>
          </a:p>
        </p:txBody>
      </p:sp>
      <p:pic>
        <p:nvPicPr>
          <p:cNvPr id="11" name="Picture 8" descr="C:\Users\D0198\Desktop\和コンテンツ\1_haru\haru_01\PNG\h_parts14\h_parts14_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607" y="4570924"/>
            <a:ext cx="10858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テキスト ボックス 13"/>
          <p:cNvSpPr txBox="1"/>
          <p:nvPr/>
        </p:nvSpPr>
        <p:spPr>
          <a:xfrm>
            <a:off x="1783457" y="4678262"/>
            <a:ext cx="9523563" cy="954107"/>
          </a:xfrm>
          <a:prstGeom prst="rect">
            <a:avLst/>
          </a:prstGeom>
          <a:noFill/>
        </p:spPr>
        <p:txBody>
          <a:bodyPr wrap="square" rtlCol="0">
            <a:spAutoFit/>
          </a:bodyPr>
          <a:lstStyle/>
          <a:p>
            <a:r>
              <a:rPr lang="ja-JP" altLang="en-US" sz="2800" dirty="0" smtClean="0">
                <a:latin typeface="Meiryo UI" panose="020B0604030504040204" pitchFamily="50" charset="-128"/>
                <a:ea typeface="Meiryo UI" panose="020B0604030504040204" pitchFamily="50" charset="-128"/>
              </a:rPr>
              <a:t>脳神経を模倣した「ニューロチップ」を用いたコンピュータが開発途上にある。人間の脳と同様に最小の電力消費。注目！</a:t>
            </a:r>
            <a:endParaRPr kumimoji="1" lang="ja-JP" altLang="en-US" sz="2800" dirty="0">
              <a:latin typeface="Meiryo UI" panose="020B0604030504040204" pitchFamily="50" charset="-128"/>
              <a:ea typeface="Meiryo UI" panose="020B0604030504040204" pitchFamily="50" charset="-128"/>
            </a:endParaRPr>
          </a:p>
        </p:txBody>
      </p:sp>
      <p:sp>
        <p:nvSpPr>
          <p:cNvPr id="2" name="正方形/長方形 1"/>
          <p:cNvSpPr/>
          <p:nvPr/>
        </p:nvSpPr>
        <p:spPr>
          <a:xfrm>
            <a:off x="2833178" y="2956967"/>
            <a:ext cx="2194960" cy="276999"/>
          </a:xfrm>
          <a:prstGeom prst="rect">
            <a:avLst/>
          </a:prstGeom>
        </p:spPr>
        <p:txBody>
          <a:bodyPr wrap="none">
            <a:spAutoFit/>
          </a:bodyPr>
          <a:lstStyle/>
          <a:p>
            <a:r>
              <a:rPr lang="en-US" altLang="ja-JP" sz="1200" dirty="0" smtClean="0"/>
              <a:t>※High-Performance Computing</a:t>
            </a:r>
            <a:endParaRPr lang="ja-JP" altLang="en-US" sz="1200" dirty="0"/>
          </a:p>
        </p:txBody>
      </p:sp>
      <p:sp>
        <p:nvSpPr>
          <p:cNvPr id="16" name="テキスト ボックス 15"/>
          <p:cNvSpPr txBox="1"/>
          <p:nvPr/>
        </p:nvSpPr>
        <p:spPr>
          <a:xfrm>
            <a:off x="1802447" y="2119669"/>
            <a:ext cx="9523563" cy="954107"/>
          </a:xfrm>
          <a:prstGeom prst="rect">
            <a:avLst/>
          </a:prstGeom>
          <a:noFill/>
        </p:spPr>
        <p:txBody>
          <a:bodyPr wrap="square" rtlCol="0">
            <a:spAutoFit/>
          </a:bodyPr>
          <a:lstStyle/>
          <a:p>
            <a:r>
              <a:rPr lang="ja-JP" altLang="en-US" sz="2800" dirty="0" smtClean="0">
                <a:latin typeface="Meiryo UI" panose="020B0604030504040204" pitchFamily="50" charset="-128"/>
                <a:ea typeface="Meiryo UI" panose="020B0604030504040204" pitchFamily="50" charset="-128"/>
              </a:rPr>
              <a:t>大規模な計算は、現在の量子コンピュータでは無理。</a:t>
            </a:r>
            <a:endParaRPr kumimoji="1" lang="en-US" altLang="ja-JP" sz="2800" dirty="0" smtClean="0">
              <a:latin typeface="Meiryo UI" panose="020B0604030504040204" pitchFamily="50" charset="-128"/>
              <a:ea typeface="Meiryo UI" panose="020B0604030504040204" pitchFamily="50" charset="-128"/>
            </a:endParaRPr>
          </a:p>
          <a:p>
            <a:r>
              <a:rPr kumimoji="1" lang="ja-JP" altLang="en-US" sz="2800" dirty="0" smtClean="0">
                <a:latin typeface="Meiryo UI" panose="020B0604030504040204" pitchFamily="50" charset="-128"/>
                <a:ea typeface="Meiryo UI" panose="020B0604030504040204" pitchFamily="50" charset="-128"/>
              </a:rPr>
              <a:t>既存の</a:t>
            </a:r>
            <a:r>
              <a:rPr kumimoji="1" lang="en-US" altLang="ja-JP" sz="2800" dirty="0" smtClean="0">
                <a:latin typeface="Meiryo UI" panose="020B0604030504040204" pitchFamily="50" charset="-128"/>
                <a:ea typeface="Meiryo UI" panose="020B0604030504040204" pitchFamily="50" charset="-128"/>
              </a:rPr>
              <a:t>HPC</a:t>
            </a:r>
            <a:r>
              <a:rPr kumimoji="1" lang="en-US" altLang="ja-JP" sz="2800" baseline="30000" dirty="0" smtClean="0">
                <a:latin typeface="Meiryo UI" panose="020B0604030504040204" pitchFamily="50" charset="-128"/>
                <a:ea typeface="Meiryo UI" panose="020B0604030504040204" pitchFamily="50" charset="-128"/>
              </a:rPr>
              <a:t>※</a:t>
            </a:r>
            <a:r>
              <a:rPr kumimoji="1" lang="ja-JP" altLang="en-US" sz="2800" dirty="0" smtClean="0">
                <a:latin typeface="Meiryo UI" panose="020B0604030504040204" pitchFamily="50" charset="-128"/>
                <a:ea typeface="Meiryo UI" panose="020B0604030504040204" pitchFamily="50" charset="-128"/>
              </a:rPr>
              <a:t>と量子コンピュータを組合わせたハイブリッド型。</a:t>
            </a:r>
            <a:endParaRPr kumimoji="1" lang="ja-JP" altLang="en-US" sz="2800" dirty="0">
              <a:latin typeface="Meiryo UI" panose="020B0604030504040204" pitchFamily="50" charset="-128"/>
              <a:ea typeface="Meiryo UI" panose="020B0604030504040204" pitchFamily="50" charset="-128"/>
            </a:endParaRPr>
          </a:p>
        </p:txBody>
      </p:sp>
      <p:pic>
        <p:nvPicPr>
          <p:cNvPr id="17" name="Picture 8" descr="C:\Users\D0198\Desktop\和コンテンツ\1_haru\haru_01\PNG\h_parts14\h_parts14_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387" y="5660030"/>
            <a:ext cx="10858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テキスト ボックス 19"/>
          <p:cNvSpPr txBox="1"/>
          <p:nvPr/>
        </p:nvSpPr>
        <p:spPr>
          <a:xfrm>
            <a:off x="1830237" y="5925992"/>
            <a:ext cx="9523563" cy="523220"/>
          </a:xfrm>
          <a:prstGeom prst="rect">
            <a:avLst/>
          </a:prstGeom>
          <a:noFill/>
        </p:spPr>
        <p:txBody>
          <a:bodyPr wrap="square" rtlCol="0">
            <a:spAutoFit/>
          </a:bodyPr>
          <a:lstStyle/>
          <a:p>
            <a:r>
              <a:rPr lang="ja-JP" altLang="en-US" sz="2800" dirty="0" smtClean="0">
                <a:latin typeface="Meiryo UI" panose="020B0604030504040204" pitchFamily="50" charset="-128"/>
                <a:ea typeface="Meiryo UI" panose="020B0604030504040204" pitchFamily="50" charset="-128"/>
              </a:rPr>
              <a:t>データセンターのある場所は、本来的には秘匿されている筈・・・</a:t>
            </a:r>
            <a:endParaRPr kumimoji="1" lang="ja-JP" altLang="en-US" sz="2800" dirty="0">
              <a:latin typeface="Meiryo UI" panose="020B0604030504040204" pitchFamily="50" charset="-128"/>
              <a:ea typeface="Meiryo UI" panose="020B0604030504040204" pitchFamily="50" charset="-128"/>
            </a:endParaRPr>
          </a:p>
        </p:txBody>
      </p:sp>
      <p:sp>
        <p:nvSpPr>
          <p:cNvPr id="18" name="テキスト ボックス 17"/>
          <p:cNvSpPr txBox="1"/>
          <p:nvPr/>
        </p:nvSpPr>
        <p:spPr>
          <a:xfrm>
            <a:off x="11606684" y="6490942"/>
            <a:ext cx="585316" cy="369332"/>
          </a:xfrm>
          <a:prstGeom prst="rect">
            <a:avLst/>
          </a:prstGeom>
          <a:noFill/>
        </p:spPr>
        <p:txBody>
          <a:bodyPr wrap="square" rtlCol="0">
            <a:spAutoFit/>
          </a:bodyPr>
          <a:lstStyle/>
          <a:p>
            <a:pPr algn="r"/>
            <a:r>
              <a:rPr lang="en-US" altLang="ja-JP" b="1" dirty="0" smtClean="0">
                <a:latin typeface="Meiryo UI" panose="020B0604030504040204" pitchFamily="50" charset="-128"/>
                <a:ea typeface="Meiryo UI" panose="020B0604030504040204" pitchFamily="50" charset="-128"/>
              </a:rPr>
              <a:t>1</a:t>
            </a:r>
            <a:endParaRPr kumimoji="1" lang="ja-JP" altLang="en-US"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4228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0" y="-2809"/>
            <a:ext cx="939467" cy="867464"/>
          </a:xfrm>
          <a:prstGeom prst="rect">
            <a:avLst/>
          </a:prstGeom>
        </p:spPr>
      </p:pic>
      <p:sp>
        <p:nvSpPr>
          <p:cNvPr id="5" name="テキスト ボックス 4"/>
          <p:cNvSpPr txBox="1"/>
          <p:nvPr/>
        </p:nvSpPr>
        <p:spPr>
          <a:xfrm>
            <a:off x="1133474" y="659468"/>
            <a:ext cx="10001252" cy="2646878"/>
          </a:xfrm>
          <a:prstGeom prst="rect">
            <a:avLst/>
          </a:prstGeom>
          <a:noFill/>
        </p:spPr>
        <p:txBody>
          <a:bodyPr wrap="square" rtlCol="0">
            <a:spAutoFit/>
          </a:bodyPr>
          <a:lstStyle/>
          <a:p>
            <a:pPr algn="ctr"/>
            <a:r>
              <a:rPr kumimoji="1" lang="ja-JP" altLang="en-US" sz="16600" b="1" u="sng" dirty="0" smtClean="0">
                <a:solidFill>
                  <a:srgbClr val="0070C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量子</a:t>
            </a:r>
            <a:r>
              <a:rPr kumimoji="1" lang="ja-JP" altLang="en-US" sz="16600" b="1" dirty="0" smtClean="0">
                <a:latin typeface="Meiryo UI" panose="020B0604030504040204" pitchFamily="50" charset="-128"/>
                <a:ea typeface="Meiryo UI" panose="020B0604030504040204" pitchFamily="50" charset="-128"/>
              </a:rPr>
              <a:t>とは？</a:t>
            </a:r>
            <a:endParaRPr kumimoji="1" lang="ja-JP" altLang="en-US" sz="16600" b="1" dirty="0">
              <a:latin typeface="Meiryo UI" panose="020B0604030504040204" pitchFamily="50" charset="-128"/>
              <a:ea typeface="Meiryo UI" panose="020B0604030504040204" pitchFamily="50" charset="-128"/>
            </a:endParaRPr>
          </a:p>
        </p:txBody>
      </p:sp>
      <p:sp>
        <p:nvSpPr>
          <p:cNvPr id="3" name="正方形/長方形 2"/>
          <p:cNvSpPr/>
          <p:nvPr/>
        </p:nvSpPr>
        <p:spPr>
          <a:xfrm>
            <a:off x="1133474" y="3091240"/>
            <a:ext cx="10490200" cy="3416320"/>
          </a:xfrm>
          <a:prstGeom prst="rect">
            <a:avLst/>
          </a:prstGeom>
        </p:spPr>
        <p:txBody>
          <a:bodyPr wrap="square">
            <a:spAutoFit/>
          </a:bodyPr>
          <a:lstStyle/>
          <a:p>
            <a:r>
              <a:rPr lang="ja-JP" altLang="en-US" sz="2400" b="1" dirty="0" smtClean="0">
                <a:solidFill>
                  <a:srgbClr val="FF0000"/>
                </a:solidFill>
                <a:latin typeface="Meiryo UI" panose="020B0604030504040204" pitchFamily="50" charset="-128"/>
                <a:ea typeface="Meiryo UI" panose="020B0604030504040204" pitchFamily="50" charset="-128"/>
              </a:rPr>
              <a:t>粒子と</a:t>
            </a:r>
            <a:r>
              <a:rPr lang="ja-JP" altLang="en-US" sz="2400" b="1" dirty="0">
                <a:solidFill>
                  <a:srgbClr val="FF0000"/>
                </a:solidFill>
                <a:latin typeface="Meiryo UI" panose="020B0604030504040204" pitchFamily="50" charset="-128"/>
                <a:ea typeface="Meiryo UI" panose="020B0604030504040204" pitchFamily="50" charset="-128"/>
              </a:rPr>
              <a:t>波の性質をあわせ持った</a:t>
            </a:r>
            <a:r>
              <a:rPr lang="ja-JP" altLang="en-US" sz="2400" b="1" dirty="0">
                <a:latin typeface="Meiryo UI" panose="020B0604030504040204" pitchFamily="50" charset="-128"/>
                <a:ea typeface="Meiryo UI" panose="020B0604030504040204" pitchFamily="50" charset="-128"/>
              </a:rPr>
              <a:t>、とても</a:t>
            </a:r>
            <a:r>
              <a:rPr lang="ja-JP" altLang="en-US" sz="2400" b="1" dirty="0">
                <a:solidFill>
                  <a:srgbClr val="FF0000"/>
                </a:solidFill>
                <a:latin typeface="Meiryo UI" panose="020B0604030504040204" pitchFamily="50" charset="-128"/>
                <a:ea typeface="Meiryo UI" panose="020B0604030504040204" pitchFamily="50" charset="-128"/>
              </a:rPr>
              <a:t>小さな物質</a:t>
            </a:r>
            <a:r>
              <a:rPr lang="ja-JP" altLang="en-US" sz="2400" b="1" dirty="0">
                <a:latin typeface="Meiryo UI" panose="020B0604030504040204" pitchFamily="50" charset="-128"/>
                <a:ea typeface="Meiryo UI" panose="020B0604030504040204" pitchFamily="50" charset="-128"/>
              </a:rPr>
              <a:t>や</a:t>
            </a:r>
            <a:r>
              <a:rPr lang="ja-JP" altLang="en-US" sz="2400" b="1" dirty="0">
                <a:solidFill>
                  <a:srgbClr val="FF0000"/>
                </a:solidFill>
                <a:latin typeface="Meiryo UI" panose="020B0604030504040204" pitchFamily="50" charset="-128"/>
                <a:ea typeface="Meiryo UI" panose="020B0604030504040204" pitchFamily="50" charset="-128"/>
              </a:rPr>
              <a:t>エネルギーの単位</a:t>
            </a:r>
            <a:r>
              <a:rPr lang="ja-JP" altLang="en-US" sz="2400" b="1" dirty="0">
                <a:latin typeface="Meiryo UI" panose="020B0604030504040204" pitchFamily="50" charset="-128"/>
                <a:ea typeface="Meiryo UI" panose="020B0604030504040204" pitchFamily="50" charset="-128"/>
              </a:rPr>
              <a:t>の</a:t>
            </a:r>
            <a:r>
              <a:rPr lang="ja-JP" altLang="en-US" sz="2400" b="1" dirty="0" smtClean="0">
                <a:latin typeface="Meiryo UI" panose="020B0604030504040204" pitchFamily="50" charset="-128"/>
                <a:ea typeface="Meiryo UI" panose="020B0604030504040204" pitchFamily="50" charset="-128"/>
              </a:rPr>
              <a:t>こと。</a:t>
            </a:r>
            <a:endParaRPr lang="en-US" altLang="ja-JP" sz="2400" b="1" dirty="0" smtClean="0">
              <a:latin typeface="Meiryo UI" panose="020B0604030504040204" pitchFamily="50" charset="-128"/>
              <a:ea typeface="Meiryo UI" panose="020B0604030504040204" pitchFamily="50" charset="-128"/>
            </a:endParaRPr>
          </a:p>
          <a:p>
            <a:endParaRPr lang="en-US" altLang="ja-JP" sz="2400" dirty="0">
              <a:latin typeface="Meiryo UI" panose="020B0604030504040204" pitchFamily="50" charset="-128"/>
              <a:ea typeface="Meiryo UI" panose="020B0604030504040204" pitchFamily="50" charset="-128"/>
            </a:endParaRPr>
          </a:p>
          <a:p>
            <a:r>
              <a:rPr lang="ja-JP" altLang="en-US" sz="2400" dirty="0" smtClean="0">
                <a:latin typeface="Meiryo UI" panose="020B0604030504040204" pitchFamily="50" charset="-128"/>
                <a:ea typeface="Meiryo UI" panose="020B0604030504040204" pitchFamily="50" charset="-128"/>
              </a:rPr>
              <a:t>量子には、</a:t>
            </a:r>
            <a:r>
              <a:rPr lang="ja-JP" altLang="en-US" sz="3200" b="1" u="sng" dirty="0" smtClean="0">
                <a:latin typeface="Meiryo UI" panose="020B0604030504040204" pitchFamily="50" charset="-128"/>
                <a:ea typeface="Meiryo UI" panose="020B0604030504040204" pitchFamily="50" charset="-128"/>
              </a:rPr>
              <a:t>原子</a:t>
            </a:r>
            <a:r>
              <a:rPr lang="ja-JP" altLang="en-US" sz="2400" dirty="0" smtClean="0">
                <a:latin typeface="Meiryo UI" panose="020B0604030504040204" pitchFamily="50" charset="-128"/>
                <a:ea typeface="Meiryo UI" panose="020B0604030504040204" pitchFamily="50" charset="-128"/>
              </a:rPr>
              <a:t>や原子を形成する</a:t>
            </a:r>
            <a:r>
              <a:rPr lang="ja-JP" altLang="en-US" sz="3200" b="1" u="sng" dirty="0" smtClean="0">
                <a:latin typeface="Meiryo UI" panose="020B0604030504040204" pitchFamily="50" charset="-128"/>
                <a:ea typeface="Meiryo UI" panose="020B0604030504040204" pitchFamily="50" charset="-128"/>
              </a:rPr>
              <a:t>電子</a:t>
            </a:r>
            <a:r>
              <a:rPr lang="ja-JP" altLang="en-US" sz="3200" b="1" dirty="0">
                <a:latin typeface="Meiryo UI" panose="020B0604030504040204" pitchFamily="50" charset="-128"/>
                <a:ea typeface="Meiryo UI" panose="020B0604030504040204" pitchFamily="50" charset="-128"/>
              </a:rPr>
              <a:t>・</a:t>
            </a:r>
            <a:r>
              <a:rPr lang="ja-JP" altLang="en-US" sz="3200" b="1" u="sng" dirty="0">
                <a:latin typeface="Meiryo UI" panose="020B0604030504040204" pitchFamily="50" charset="-128"/>
                <a:ea typeface="Meiryo UI" panose="020B0604030504040204" pitchFamily="50" charset="-128"/>
              </a:rPr>
              <a:t>中性子</a:t>
            </a:r>
            <a:r>
              <a:rPr lang="ja-JP" altLang="en-US" sz="3200" b="1" dirty="0">
                <a:latin typeface="Meiryo UI" panose="020B0604030504040204" pitchFamily="50" charset="-128"/>
                <a:ea typeface="Meiryo UI" panose="020B0604030504040204" pitchFamily="50" charset="-128"/>
              </a:rPr>
              <a:t>・</a:t>
            </a:r>
            <a:r>
              <a:rPr lang="ja-JP" altLang="en-US" sz="3200" b="1" u="sng" dirty="0" smtClean="0">
                <a:latin typeface="Meiryo UI" panose="020B0604030504040204" pitchFamily="50" charset="-128"/>
                <a:ea typeface="Meiryo UI" panose="020B0604030504040204" pitchFamily="50" charset="-128"/>
              </a:rPr>
              <a:t>陽子</a:t>
            </a:r>
            <a:r>
              <a:rPr lang="ja-JP" altLang="en-US" sz="2400" dirty="0" smtClean="0">
                <a:latin typeface="Meiryo UI" panose="020B0604030504040204" pitchFamily="50" charset="-128"/>
                <a:ea typeface="Meiryo UI" panose="020B0604030504040204" pitchFamily="50" charset="-128"/>
              </a:rPr>
              <a:t>などが</a:t>
            </a:r>
            <a:r>
              <a:rPr lang="ja-JP" altLang="en-US" sz="2400" dirty="0">
                <a:latin typeface="Meiryo UI" panose="020B0604030504040204" pitchFamily="50" charset="-128"/>
                <a:ea typeface="Meiryo UI" panose="020B0604030504040204" pitchFamily="50" charset="-128"/>
              </a:rPr>
              <a:t>代表</a:t>
            </a:r>
            <a:r>
              <a:rPr lang="ja-JP" altLang="en-US" sz="2400" dirty="0" smtClean="0">
                <a:latin typeface="Meiryo UI" panose="020B0604030504040204" pitchFamily="50" charset="-128"/>
                <a:ea typeface="Meiryo UI" panose="020B0604030504040204" pitchFamily="50" charset="-128"/>
              </a:rPr>
              <a:t>選手。</a:t>
            </a:r>
            <a:endParaRPr lang="en-US" altLang="ja-JP" sz="2400" dirty="0" smtClean="0">
              <a:latin typeface="Meiryo UI" panose="020B0604030504040204" pitchFamily="50" charset="-128"/>
              <a:ea typeface="Meiryo UI" panose="020B0604030504040204" pitchFamily="50" charset="-128"/>
            </a:endParaRPr>
          </a:p>
          <a:p>
            <a:r>
              <a:rPr lang="ja-JP" altLang="en-US" sz="2400" dirty="0" smtClean="0">
                <a:latin typeface="Meiryo UI" panose="020B0604030504040204" pitchFamily="50" charset="-128"/>
                <a:ea typeface="Meiryo UI" panose="020B0604030504040204" pitchFamily="50" charset="-128"/>
              </a:rPr>
              <a:t>また、</a:t>
            </a:r>
            <a:r>
              <a:rPr lang="ja-JP" altLang="en-US" sz="3200" b="1" u="sng" dirty="0" smtClean="0">
                <a:latin typeface="Meiryo UI" panose="020B0604030504040204" pitchFamily="50" charset="-128"/>
                <a:ea typeface="Meiryo UI" panose="020B0604030504040204" pitchFamily="50" charset="-128"/>
              </a:rPr>
              <a:t>光子</a:t>
            </a:r>
            <a:r>
              <a:rPr lang="ja-JP" altLang="en-US" sz="2400" dirty="0">
                <a:latin typeface="Meiryo UI" panose="020B0604030504040204" pitchFamily="50" charset="-128"/>
                <a:ea typeface="Meiryo UI" panose="020B0604030504040204" pitchFamily="50" charset="-128"/>
              </a:rPr>
              <a:t>や</a:t>
            </a:r>
            <a:r>
              <a:rPr lang="ja-JP" altLang="en-US" sz="3200" b="1" u="sng" dirty="0">
                <a:latin typeface="Meiryo UI" panose="020B0604030504040204" pitchFamily="50" charset="-128"/>
                <a:ea typeface="Meiryo UI" panose="020B0604030504040204" pitchFamily="50" charset="-128"/>
              </a:rPr>
              <a:t>ニュートリノ</a:t>
            </a:r>
            <a:r>
              <a:rPr lang="ja-JP" altLang="en-US" sz="2400" dirty="0">
                <a:latin typeface="Meiryo UI" panose="020B0604030504040204" pitchFamily="50" charset="-128"/>
                <a:ea typeface="Meiryo UI" panose="020B0604030504040204" pitchFamily="50" charset="-128"/>
              </a:rPr>
              <a:t>や</a:t>
            </a:r>
            <a:r>
              <a:rPr lang="ja-JP" altLang="en-US" sz="3200" b="1" u="sng" dirty="0">
                <a:latin typeface="Meiryo UI" panose="020B0604030504040204" pitchFamily="50" charset="-128"/>
                <a:ea typeface="Meiryo UI" panose="020B0604030504040204" pitchFamily="50" charset="-128"/>
              </a:rPr>
              <a:t>クォーク</a:t>
            </a:r>
            <a:r>
              <a:rPr lang="ja-JP" altLang="en-US" sz="2400" dirty="0">
                <a:latin typeface="Meiryo UI" panose="020B0604030504040204" pitchFamily="50" charset="-128"/>
                <a:ea typeface="Meiryo UI" panose="020B0604030504040204" pitchFamily="50" charset="-128"/>
              </a:rPr>
              <a:t>、</a:t>
            </a:r>
            <a:r>
              <a:rPr lang="ja-JP" altLang="en-US" sz="3200" b="1" u="sng" dirty="0">
                <a:latin typeface="Meiryo UI" panose="020B0604030504040204" pitchFamily="50" charset="-128"/>
                <a:ea typeface="Meiryo UI" panose="020B0604030504040204" pitchFamily="50" charset="-128"/>
              </a:rPr>
              <a:t>ミュオン</a:t>
            </a:r>
            <a:r>
              <a:rPr lang="ja-JP" altLang="en-US" sz="2400" dirty="0" smtClean="0">
                <a:latin typeface="Meiryo UI" panose="020B0604030504040204" pitchFamily="50" charset="-128"/>
                <a:ea typeface="Meiryo UI" panose="020B0604030504040204" pitchFamily="50" charset="-128"/>
              </a:rPr>
              <a:t>なども量子</a:t>
            </a:r>
            <a:r>
              <a:rPr lang="ja-JP" altLang="en-US" sz="2400" dirty="0">
                <a:latin typeface="Meiryo UI" panose="020B0604030504040204" pitchFamily="50" charset="-128"/>
                <a:ea typeface="Meiryo UI" panose="020B0604030504040204" pitchFamily="50" charset="-128"/>
              </a:rPr>
              <a:t>に含まれます。</a:t>
            </a:r>
            <a:br>
              <a:rPr lang="ja-JP" altLang="en-US" sz="2400" dirty="0">
                <a:latin typeface="Meiryo UI" panose="020B0604030504040204" pitchFamily="50" charset="-128"/>
                <a:ea typeface="Meiryo UI" panose="020B0604030504040204" pitchFamily="50" charset="-128"/>
              </a:rPr>
            </a:br>
            <a:endParaRPr lang="en-US" altLang="ja-JP" sz="2400" dirty="0" smtClean="0">
              <a:latin typeface="Meiryo UI" panose="020B0604030504040204" pitchFamily="50" charset="-128"/>
              <a:ea typeface="Meiryo UI" panose="020B0604030504040204" pitchFamily="50" charset="-128"/>
            </a:endParaRPr>
          </a:p>
          <a:p>
            <a:r>
              <a:rPr lang="ja-JP" altLang="en-US" sz="2400" dirty="0" smtClean="0">
                <a:latin typeface="Meiryo UI" panose="020B0604030504040204" pitchFamily="50" charset="-128"/>
                <a:ea typeface="Meiryo UI" panose="020B0604030504040204" pitchFamily="50" charset="-128"/>
              </a:rPr>
              <a:t>量子は</a:t>
            </a:r>
            <a:r>
              <a:rPr lang="ja-JP" altLang="en-US" sz="2400" dirty="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原子などナノサイズ</a:t>
            </a: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1</a:t>
            </a:r>
            <a:r>
              <a:rPr lang="ja-JP" altLang="en-US" sz="2400" dirty="0">
                <a:latin typeface="Meiryo UI" panose="020B0604030504040204" pitchFamily="50" charset="-128"/>
                <a:ea typeface="Meiryo UI" panose="020B0604030504040204" pitchFamily="50" charset="-128"/>
              </a:rPr>
              <a:t>メートルの</a:t>
            </a:r>
            <a:r>
              <a:rPr lang="en-US" altLang="ja-JP" sz="2400" dirty="0">
                <a:latin typeface="Meiryo UI" panose="020B0604030504040204" pitchFamily="50" charset="-128"/>
                <a:ea typeface="Meiryo UI" panose="020B0604030504040204" pitchFamily="50" charset="-128"/>
              </a:rPr>
              <a:t>10</a:t>
            </a:r>
            <a:r>
              <a:rPr lang="ja-JP" altLang="en-US" sz="2400" dirty="0">
                <a:latin typeface="Meiryo UI" panose="020B0604030504040204" pitchFamily="50" charset="-128"/>
                <a:ea typeface="Meiryo UI" panose="020B0604030504040204" pitchFamily="50" charset="-128"/>
              </a:rPr>
              <a:t>億分の</a:t>
            </a:r>
            <a:r>
              <a:rPr lang="en-US" altLang="ja-JP" sz="2400" dirty="0">
                <a:latin typeface="Meiryo UI" panose="020B0604030504040204" pitchFamily="50" charset="-128"/>
                <a:ea typeface="Meiryo UI" panose="020B0604030504040204" pitchFamily="50" charset="-128"/>
              </a:rPr>
              <a:t>1</a:t>
            </a:r>
            <a:r>
              <a:rPr lang="ja-JP" altLang="en-US" sz="2400" dirty="0" smtClean="0">
                <a:latin typeface="Meiryo UI" panose="020B0604030504040204" pitchFamily="50" charset="-128"/>
                <a:ea typeface="Meiryo UI" panose="020B0604030504040204" pitchFamily="50" charset="-128"/>
              </a:rPr>
              <a:t>）、あるいは</a:t>
            </a:r>
            <a:r>
              <a:rPr lang="ja-JP" altLang="en-US" sz="2400" dirty="0">
                <a:latin typeface="Meiryo UI" panose="020B0604030504040204" pitchFamily="50" charset="-128"/>
                <a:ea typeface="Meiryo UI" panose="020B0604030504040204" pitchFamily="50" charset="-128"/>
              </a:rPr>
              <a:t>それよりも小さな</a:t>
            </a:r>
            <a:r>
              <a:rPr lang="ja-JP" altLang="en-US" sz="2400" dirty="0" smtClean="0">
                <a:latin typeface="Meiryo UI" panose="020B0604030504040204" pitchFamily="50" charset="-128"/>
                <a:ea typeface="Meiryo UI" panose="020B0604030504040204" pitchFamily="50" charset="-128"/>
              </a:rPr>
              <a:t>世界。</a:t>
            </a:r>
            <a:r>
              <a:rPr lang="ja-JP" altLang="en-US" sz="2400" dirty="0">
                <a:latin typeface="Meiryo UI" panose="020B0604030504040204" pitchFamily="50" charset="-128"/>
                <a:ea typeface="Meiryo UI" panose="020B0604030504040204" pitchFamily="50" charset="-128"/>
              </a:rPr>
              <a:t>このよう</a:t>
            </a:r>
            <a:r>
              <a:rPr lang="ja-JP" altLang="en-US" sz="2400" dirty="0" smtClean="0">
                <a:latin typeface="Meiryo UI" panose="020B0604030504040204" pitchFamily="50" charset="-128"/>
                <a:ea typeface="Meiryo UI" panose="020B0604030504040204" pitchFamily="50" charset="-128"/>
              </a:rPr>
              <a:t>な微小な世界は、物理</a:t>
            </a:r>
            <a:r>
              <a:rPr lang="ja-JP" altLang="en-US" sz="2400" dirty="0">
                <a:latin typeface="Meiryo UI" panose="020B0604030504040204" pitchFamily="50" charset="-128"/>
                <a:ea typeface="Meiryo UI" panose="020B0604030504040204" pitchFamily="50" charset="-128"/>
              </a:rPr>
              <a:t>法則（ニュートン力学や電磁気学</a:t>
            </a:r>
            <a:r>
              <a:rPr lang="ja-JP" altLang="en-US" sz="2400" dirty="0" smtClean="0">
                <a:latin typeface="Meiryo UI" panose="020B0604030504040204" pitchFamily="50" charset="-128"/>
                <a:ea typeface="Meiryo UI" panose="020B0604030504040204" pitchFamily="50" charset="-128"/>
              </a:rPr>
              <a:t>）ではなく、</a:t>
            </a:r>
            <a:endParaRPr lang="en-US" altLang="ja-JP" sz="2400" dirty="0" smtClean="0">
              <a:latin typeface="Meiryo UI" panose="020B0604030504040204" pitchFamily="50" charset="-128"/>
              <a:ea typeface="Meiryo UI" panose="020B0604030504040204" pitchFamily="50" charset="-128"/>
            </a:endParaRPr>
          </a:p>
          <a:p>
            <a:r>
              <a:rPr lang="ja-JP" altLang="en-US" sz="2400" dirty="0" smtClean="0">
                <a:latin typeface="Meiryo UI" panose="020B0604030504040204" pitchFamily="50" charset="-128"/>
                <a:ea typeface="Meiryo UI" panose="020B0604030504040204" pitchFamily="50" charset="-128"/>
              </a:rPr>
              <a:t>「</a:t>
            </a:r>
            <a:r>
              <a:rPr lang="ja-JP" altLang="en-US" sz="3200" b="1" u="sng" dirty="0">
                <a:latin typeface="Meiryo UI" panose="020B0604030504040204" pitchFamily="50" charset="-128"/>
                <a:ea typeface="Meiryo UI" panose="020B0604030504040204" pitchFamily="50" charset="-128"/>
              </a:rPr>
              <a:t>量子力学</a:t>
            </a:r>
            <a:r>
              <a:rPr lang="ja-JP" altLang="en-US" sz="2400" dirty="0" smtClean="0">
                <a:latin typeface="Meiryo UI" panose="020B0604030504040204" pitchFamily="50" charset="-128"/>
                <a:ea typeface="Meiryo UI" panose="020B0604030504040204" pitchFamily="50" charset="-128"/>
              </a:rPr>
              <a:t>」従う。</a:t>
            </a:r>
            <a:endParaRPr lang="ja-JP" altLang="en-US" sz="2400" dirty="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11606684" y="6490942"/>
            <a:ext cx="585316" cy="369332"/>
          </a:xfrm>
          <a:prstGeom prst="rect">
            <a:avLst/>
          </a:prstGeom>
          <a:noFill/>
        </p:spPr>
        <p:txBody>
          <a:bodyPr wrap="square" rtlCol="0">
            <a:spAutoFit/>
          </a:bodyPr>
          <a:lstStyle/>
          <a:p>
            <a:pPr algn="r"/>
            <a:r>
              <a:rPr kumimoji="1" lang="en-US" altLang="ja-JP" b="1" dirty="0" smtClean="0">
                <a:latin typeface="Meiryo UI" panose="020B0604030504040204" pitchFamily="50" charset="-128"/>
                <a:ea typeface="Meiryo UI" panose="020B0604030504040204" pitchFamily="50" charset="-128"/>
              </a:rPr>
              <a:t>2</a:t>
            </a:r>
            <a:endParaRPr kumimoji="1" lang="ja-JP" altLang="en-US"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8618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1606684" y="6490942"/>
            <a:ext cx="585316" cy="369332"/>
          </a:xfrm>
          <a:prstGeom prst="rect">
            <a:avLst/>
          </a:prstGeom>
          <a:noFill/>
        </p:spPr>
        <p:txBody>
          <a:bodyPr wrap="square" rtlCol="0">
            <a:spAutoFit/>
          </a:bodyPr>
          <a:lstStyle/>
          <a:p>
            <a:pPr algn="r"/>
            <a:r>
              <a:rPr lang="en-US" altLang="ja-JP" b="1" dirty="0">
                <a:latin typeface="Meiryo UI" panose="020B0604030504040204" pitchFamily="50" charset="-128"/>
                <a:ea typeface="Meiryo UI" panose="020B0604030504040204" pitchFamily="50" charset="-128"/>
              </a:rPr>
              <a:t>3</a:t>
            </a:r>
            <a:endParaRPr kumimoji="1" lang="ja-JP" altLang="en-US" b="1" dirty="0">
              <a:latin typeface="Meiryo UI" panose="020B0604030504040204" pitchFamily="50" charset="-128"/>
              <a:ea typeface="Meiryo UI" panose="020B0604030504040204" pitchFamily="50" charset="-128"/>
            </a:endParaRPr>
          </a:p>
        </p:txBody>
      </p:sp>
      <p:sp>
        <p:nvSpPr>
          <p:cNvPr id="10" name="正方形/長方形 9"/>
          <p:cNvSpPr/>
          <p:nvPr/>
        </p:nvSpPr>
        <p:spPr>
          <a:xfrm>
            <a:off x="-61785" y="6664239"/>
            <a:ext cx="5068770" cy="230832"/>
          </a:xfrm>
          <a:prstGeom prst="rect">
            <a:avLst/>
          </a:prstGeom>
        </p:spPr>
        <p:txBody>
          <a:bodyPr wrap="square">
            <a:spAutoFit/>
          </a:bodyPr>
          <a:lstStyle/>
          <a:p>
            <a:r>
              <a:rPr lang="en-US" altLang="ja-JP" sz="900" dirty="0">
                <a:latin typeface="Meiryo UI" panose="020B0604030504040204" pitchFamily="50" charset="-128"/>
                <a:cs typeface="Times New Roman" panose="02020603050405020304" pitchFamily="18" charset="0"/>
              </a:rPr>
              <a:t>Copyright © </a:t>
            </a:r>
            <a:r>
              <a:rPr lang="en-US" altLang="ja-JP" sz="900" dirty="0" smtClean="0">
                <a:latin typeface="Meiryo UI" panose="020B0604030504040204" pitchFamily="50" charset="-128"/>
                <a:cs typeface="Times New Roman" panose="02020603050405020304" pitchFamily="18" charset="0"/>
              </a:rPr>
              <a:t>Mitsui &amp; Co. Global Strategic Studies Institute 2018 All Rights Reserved.</a:t>
            </a:r>
            <a:endParaRPr lang="ja-JP" altLang="en-US" sz="900" dirty="0"/>
          </a:p>
        </p:txBody>
      </p:sp>
      <p:pic>
        <p:nvPicPr>
          <p:cNvPr id="13" name="図 12"/>
          <p:cNvPicPr>
            <a:picLocks noChangeAspect="1"/>
          </p:cNvPicPr>
          <p:nvPr/>
        </p:nvPicPr>
        <p:blipFill>
          <a:blip r:embed="rId2"/>
          <a:stretch>
            <a:fillRect/>
          </a:stretch>
        </p:blipFill>
        <p:spPr>
          <a:xfrm>
            <a:off x="0" y="-2809"/>
            <a:ext cx="939467" cy="867464"/>
          </a:xfrm>
          <a:prstGeom prst="rect">
            <a:avLst/>
          </a:prstGeom>
        </p:spPr>
      </p:pic>
      <p:sp>
        <p:nvSpPr>
          <p:cNvPr id="2" name="テキスト ボックス 1"/>
          <p:cNvSpPr txBox="1"/>
          <p:nvPr/>
        </p:nvSpPr>
        <p:spPr>
          <a:xfrm>
            <a:off x="3721157" y="310359"/>
            <a:ext cx="4749685" cy="461665"/>
          </a:xfrm>
          <a:prstGeom prst="rect">
            <a:avLst/>
          </a:prstGeom>
          <a:noFill/>
        </p:spPr>
        <p:txBody>
          <a:bodyPr wrap="square" rtlCol="0">
            <a:spAutoFit/>
          </a:bodyPr>
          <a:lstStyle/>
          <a:p>
            <a:pPr algn="ctr"/>
            <a:r>
              <a:rPr kumimoji="1" lang="ja-JP" altLang="en-US" sz="2400" b="1" dirty="0" smtClean="0">
                <a:latin typeface="Meiryo UI" panose="020B0604030504040204" pitchFamily="50" charset="-128"/>
                <a:ea typeface="Meiryo UI" panose="020B0604030504040204" pitchFamily="50" charset="-128"/>
              </a:rPr>
              <a:t>デジタル・ビットと量子ビットの違い</a:t>
            </a:r>
            <a:endParaRPr kumimoji="1" lang="ja-JP" altLang="en-US" sz="2400" b="1"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354330" y="1979654"/>
            <a:ext cx="2363175" cy="3770263"/>
          </a:xfrm>
          <a:prstGeom prst="rect">
            <a:avLst/>
          </a:prstGeom>
          <a:noFill/>
          <a:ln w="28575">
            <a:solidFill>
              <a:srgbClr val="002060"/>
            </a:solidFill>
          </a:ln>
        </p:spPr>
        <p:txBody>
          <a:bodyPr wrap="square" rtlCol="0">
            <a:spAutoFit/>
          </a:bodyPr>
          <a:lstStyle/>
          <a:p>
            <a:pPr algn="ctr"/>
            <a:r>
              <a:rPr kumimoji="1" lang="en-US" altLang="ja-JP" sz="23900" b="1" dirty="0" smtClean="0"/>
              <a:t>0</a:t>
            </a:r>
            <a:endParaRPr kumimoji="1" lang="ja-JP" altLang="en-US" sz="23900" b="1" dirty="0"/>
          </a:p>
        </p:txBody>
      </p:sp>
      <p:sp>
        <p:nvSpPr>
          <p:cNvPr id="11" name="テキスト ボックス 10"/>
          <p:cNvSpPr txBox="1"/>
          <p:nvPr/>
        </p:nvSpPr>
        <p:spPr>
          <a:xfrm>
            <a:off x="6450631" y="1188704"/>
            <a:ext cx="4773129" cy="830997"/>
          </a:xfrm>
          <a:prstGeom prst="rect">
            <a:avLst/>
          </a:prstGeom>
          <a:noFill/>
        </p:spPr>
        <p:txBody>
          <a:bodyPr wrap="square" rtlCol="0">
            <a:spAutoFit/>
          </a:bodyPr>
          <a:lstStyle/>
          <a:p>
            <a:pPr algn="ctr"/>
            <a:r>
              <a:rPr lang="ja-JP" altLang="en-US" sz="2400" dirty="0" smtClean="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0</a:t>
            </a:r>
            <a:r>
              <a:rPr lang="ja-JP" altLang="en-US" sz="2400" dirty="0" smtClean="0">
                <a:latin typeface="Meiryo UI" panose="020B0604030504040204" pitchFamily="50" charset="-128"/>
                <a:ea typeface="Meiryo UI" panose="020B0604030504040204" pitchFamily="50" charset="-128"/>
              </a:rPr>
              <a:t>」と「</a:t>
            </a:r>
            <a:r>
              <a:rPr lang="en-US" altLang="ja-JP" sz="2400" dirty="0" smtClean="0">
                <a:latin typeface="Meiryo UI" panose="020B0604030504040204" pitchFamily="50" charset="-128"/>
                <a:ea typeface="Meiryo UI" panose="020B0604030504040204" pitchFamily="50" charset="-128"/>
              </a:rPr>
              <a:t>1</a:t>
            </a:r>
            <a:r>
              <a:rPr lang="ja-JP" altLang="en-US" sz="2400" dirty="0" smtClean="0">
                <a:latin typeface="Meiryo UI" panose="020B0604030504040204" pitchFamily="50" charset="-128"/>
                <a:ea typeface="Meiryo UI" panose="020B0604030504040204" pitchFamily="50" charset="-128"/>
              </a:rPr>
              <a:t>」の状態が同時に存在する</a:t>
            </a:r>
            <a:endParaRPr lang="en-US" altLang="ja-JP" sz="2400" dirty="0" smtClean="0">
              <a:latin typeface="Meiryo UI" panose="020B0604030504040204" pitchFamily="50" charset="-128"/>
              <a:ea typeface="Meiryo UI" panose="020B0604030504040204" pitchFamily="50" charset="-128"/>
            </a:endParaRPr>
          </a:p>
          <a:p>
            <a:pPr algn="ctr"/>
            <a:r>
              <a:rPr kumimoji="1" lang="ja-JP" altLang="en-US" sz="2400" b="1" u="sng" dirty="0" smtClean="0">
                <a:latin typeface="Meiryo UI" panose="020B0604030504040204" pitchFamily="50" charset="-128"/>
                <a:ea typeface="Meiryo UI" panose="020B0604030504040204" pitchFamily="50" charset="-128"/>
              </a:rPr>
              <a:t>量子もつれ現象</a:t>
            </a:r>
            <a:endParaRPr kumimoji="1" lang="ja-JP" altLang="en-US" sz="2400" b="1" u="sng" dirty="0">
              <a:latin typeface="Meiryo UI" panose="020B0604030504040204" pitchFamily="50" charset="-128"/>
              <a:ea typeface="Meiryo UI" panose="020B0604030504040204" pitchFamily="50" charset="-128"/>
            </a:endParaRPr>
          </a:p>
        </p:txBody>
      </p:sp>
      <p:sp>
        <p:nvSpPr>
          <p:cNvPr id="18" name="テキスト ボックス 17"/>
          <p:cNvSpPr txBox="1"/>
          <p:nvPr/>
        </p:nvSpPr>
        <p:spPr>
          <a:xfrm>
            <a:off x="144498" y="1515943"/>
            <a:ext cx="6172200" cy="369332"/>
          </a:xfrm>
          <a:prstGeom prst="rect">
            <a:avLst/>
          </a:prstGeom>
          <a:noFill/>
        </p:spPr>
        <p:txBody>
          <a:bodyPr wrap="square" rtlCol="0">
            <a:spAutoFit/>
          </a:bodyPr>
          <a:lstStyle/>
          <a:p>
            <a:pPr algn="ctr"/>
            <a:r>
              <a:rPr lang="ja-JP" altLang="en-US" dirty="0" smtClean="0">
                <a:latin typeface="Meiryo UI" panose="020B0604030504040204" pitchFamily="50" charset="-128"/>
                <a:ea typeface="Meiryo UI" panose="020B0604030504040204" pitchFamily="50" charset="-128"/>
              </a:rPr>
              <a:t>デジタル・データは「</a:t>
            </a:r>
            <a:r>
              <a:rPr lang="en-US" altLang="ja-JP" dirty="0" smtClean="0">
                <a:latin typeface="Meiryo UI" panose="020B0604030504040204" pitchFamily="50" charset="-128"/>
                <a:ea typeface="Meiryo UI" panose="020B0604030504040204" pitchFamily="50" charset="-128"/>
              </a:rPr>
              <a:t>0</a:t>
            </a:r>
            <a:r>
              <a:rPr lang="ja-JP" altLang="en-US" dirty="0" smtClean="0">
                <a:latin typeface="Meiryo UI" panose="020B0604030504040204" pitchFamily="50" charset="-128"/>
                <a:ea typeface="Meiryo UI" panose="020B0604030504040204" pitchFamily="50" charset="-128"/>
              </a:rPr>
              <a:t>」か「</a:t>
            </a:r>
            <a:r>
              <a:rPr lang="en-US" altLang="ja-JP" dirty="0" smtClean="0">
                <a:latin typeface="Meiryo UI" panose="020B0604030504040204" pitchFamily="50" charset="-128"/>
                <a:ea typeface="Meiryo UI" panose="020B0604030504040204" pitchFamily="50" charset="-128"/>
              </a:rPr>
              <a:t>1</a:t>
            </a:r>
            <a:r>
              <a:rPr lang="ja-JP" altLang="en-US" dirty="0" smtClean="0">
                <a:latin typeface="Meiryo UI" panose="020B0604030504040204" pitchFamily="50" charset="-128"/>
                <a:ea typeface="Meiryo UI" panose="020B0604030504040204" pitchFamily="50" charset="-128"/>
              </a:rPr>
              <a:t>」の何れかの状態しか存在しえない</a:t>
            </a:r>
            <a:endParaRPr kumimoji="1" lang="ja-JP" altLang="en-US" b="1" u="sng" dirty="0">
              <a:latin typeface="Meiryo UI" panose="020B0604030504040204" pitchFamily="50" charset="-128"/>
              <a:ea typeface="Meiryo UI" panose="020B0604030504040204" pitchFamily="50" charset="-128"/>
            </a:endParaRPr>
          </a:p>
        </p:txBody>
      </p:sp>
      <p:sp>
        <p:nvSpPr>
          <p:cNvPr id="12" name="テキスト ボックス 11"/>
          <p:cNvSpPr txBox="1"/>
          <p:nvPr/>
        </p:nvSpPr>
        <p:spPr>
          <a:xfrm>
            <a:off x="2624990" y="3603175"/>
            <a:ext cx="911980" cy="584775"/>
          </a:xfrm>
          <a:prstGeom prst="rect">
            <a:avLst/>
          </a:prstGeom>
          <a:noFill/>
        </p:spPr>
        <p:txBody>
          <a:bodyPr wrap="square" rtlCol="0">
            <a:spAutoFit/>
          </a:bodyPr>
          <a:lstStyle/>
          <a:p>
            <a:pPr algn="ctr"/>
            <a:r>
              <a:rPr kumimoji="1" lang="en-US" altLang="ja-JP" sz="3200" b="1" dirty="0" smtClean="0">
                <a:latin typeface="Meiryo UI" panose="020B0604030504040204" pitchFamily="50" charset="-128"/>
                <a:ea typeface="Meiryo UI" panose="020B0604030504040204" pitchFamily="50" charset="-128"/>
              </a:rPr>
              <a:t>or</a:t>
            </a:r>
            <a:endParaRPr kumimoji="1" lang="ja-JP" altLang="en-US" sz="3200" b="1" dirty="0">
              <a:latin typeface="Meiryo UI" panose="020B0604030504040204" pitchFamily="50" charset="-128"/>
              <a:ea typeface="Meiryo UI" panose="020B0604030504040204" pitchFamily="50" charset="-128"/>
            </a:endParaRPr>
          </a:p>
        </p:txBody>
      </p:sp>
      <p:sp>
        <p:nvSpPr>
          <p:cNvPr id="19" name="正方形/長方形 18"/>
          <p:cNvSpPr/>
          <p:nvPr/>
        </p:nvSpPr>
        <p:spPr>
          <a:xfrm>
            <a:off x="7933023" y="5794844"/>
            <a:ext cx="1890261" cy="400110"/>
          </a:xfrm>
          <a:prstGeom prst="rect">
            <a:avLst/>
          </a:prstGeom>
        </p:spPr>
        <p:txBody>
          <a:bodyPr wrap="none">
            <a:spAutoFit/>
          </a:bodyPr>
          <a:lstStyle/>
          <a:p>
            <a:r>
              <a:rPr lang="en-US" altLang="ja-JP" sz="2000" b="1" dirty="0" smtClean="0">
                <a:latin typeface="Meiryo UI" panose="020B0604030504040204" pitchFamily="50" charset="-128"/>
                <a:ea typeface="Meiryo UI" panose="020B0604030504040204" pitchFamily="50" charset="-128"/>
              </a:rPr>
              <a:t>Quantum </a:t>
            </a:r>
            <a:r>
              <a:rPr lang="en-US" altLang="ja-JP" sz="2000" b="1" dirty="0">
                <a:latin typeface="Meiryo UI" panose="020B0604030504040204" pitchFamily="50" charset="-128"/>
                <a:ea typeface="Meiryo UI" panose="020B0604030504040204" pitchFamily="50" charset="-128"/>
              </a:rPr>
              <a:t>bit</a:t>
            </a:r>
            <a:endParaRPr lang="ja-JP" altLang="en-US" sz="2000" b="1" dirty="0">
              <a:latin typeface="Meiryo UI" panose="020B0604030504040204" pitchFamily="50" charset="-128"/>
              <a:ea typeface="Meiryo UI" panose="020B0604030504040204" pitchFamily="50" charset="-128"/>
            </a:endParaRPr>
          </a:p>
        </p:txBody>
      </p:sp>
      <p:sp>
        <p:nvSpPr>
          <p:cNvPr id="20" name="正方形/長方形 19"/>
          <p:cNvSpPr/>
          <p:nvPr/>
        </p:nvSpPr>
        <p:spPr>
          <a:xfrm>
            <a:off x="1707144" y="5794844"/>
            <a:ext cx="2568332" cy="646331"/>
          </a:xfrm>
          <a:prstGeom prst="rect">
            <a:avLst/>
          </a:prstGeom>
        </p:spPr>
        <p:txBody>
          <a:bodyPr wrap="none">
            <a:spAutoFit/>
          </a:bodyPr>
          <a:lstStyle/>
          <a:p>
            <a:r>
              <a:rPr lang="en-US" altLang="ja-JP" sz="3600" b="1" dirty="0" smtClean="0">
                <a:solidFill>
                  <a:srgbClr val="FF0000"/>
                </a:solidFill>
                <a:latin typeface="Meiryo UI" panose="020B0604030504040204" pitchFamily="50" charset="-128"/>
                <a:ea typeface="Meiryo UI" panose="020B0604030504040204" pitchFamily="50" charset="-128"/>
              </a:rPr>
              <a:t>Digital</a:t>
            </a:r>
            <a:r>
              <a:rPr lang="ja-JP" altLang="en-US" sz="3600" b="1" dirty="0">
                <a:solidFill>
                  <a:srgbClr val="FF0000"/>
                </a:solidFill>
                <a:latin typeface="Meiryo UI" panose="020B0604030504040204" pitchFamily="50" charset="-128"/>
                <a:ea typeface="Meiryo UI" panose="020B0604030504040204" pitchFamily="50" charset="-128"/>
              </a:rPr>
              <a:t> </a:t>
            </a:r>
            <a:r>
              <a:rPr lang="en-US" altLang="ja-JP" sz="3600" b="1" dirty="0" smtClean="0">
                <a:solidFill>
                  <a:srgbClr val="FF0000"/>
                </a:solidFill>
                <a:latin typeface="Meiryo UI" panose="020B0604030504040204" pitchFamily="50" charset="-128"/>
                <a:ea typeface="Meiryo UI" panose="020B0604030504040204" pitchFamily="50" charset="-128"/>
              </a:rPr>
              <a:t>bit</a:t>
            </a:r>
            <a:endParaRPr lang="ja-JP" altLang="en-US" sz="3600" b="1" dirty="0">
              <a:solidFill>
                <a:srgbClr val="FF0000"/>
              </a:solidFill>
              <a:latin typeface="Meiryo UI" panose="020B0604030504040204" pitchFamily="50" charset="-128"/>
              <a:ea typeface="Meiryo UI" panose="020B0604030504040204" pitchFamily="50" charset="-128"/>
            </a:endParaRPr>
          </a:p>
        </p:txBody>
      </p:sp>
      <p:grpSp>
        <p:nvGrpSpPr>
          <p:cNvPr id="22" name="グループ化 21"/>
          <p:cNvGrpSpPr/>
          <p:nvPr/>
        </p:nvGrpSpPr>
        <p:grpSpPr>
          <a:xfrm>
            <a:off x="7483644" y="2543387"/>
            <a:ext cx="2707105" cy="2851031"/>
            <a:chOff x="7375358" y="2142074"/>
            <a:chExt cx="2707105" cy="2851031"/>
          </a:xfrm>
          <a:effectLst>
            <a:glow rad="228600">
              <a:schemeClr val="accent5">
                <a:satMod val="175000"/>
                <a:alpha val="40000"/>
              </a:schemeClr>
            </a:glow>
          </a:effectLst>
        </p:grpSpPr>
        <p:sp>
          <p:nvSpPr>
            <p:cNvPr id="23" name="円/楕円 22"/>
            <p:cNvSpPr/>
            <p:nvPr/>
          </p:nvSpPr>
          <p:spPr>
            <a:xfrm>
              <a:off x="7375358" y="2142074"/>
              <a:ext cx="2707105" cy="2851031"/>
            </a:xfrm>
            <a:prstGeom prst="ellipse">
              <a:avLst/>
            </a:prstGeom>
            <a:noFill/>
            <a:ln w="28575">
              <a:solidFill>
                <a:srgbClr val="002060"/>
              </a:solidFill>
            </a:ln>
            <a:effectLst>
              <a:glow rad="228600">
                <a:schemeClr val="accent2">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3900" b="1" dirty="0" smtClean="0">
                  <a:solidFill>
                    <a:srgbClr val="7030A0"/>
                  </a:solidFill>
                  <a:latin typeface="Meiryo UI" panose="020B0604030504040204" pitchFamily="50" charset="-128"/>
                  <a:ea typeface="Meiryo UI" panose="020B0604030504040204" pitchFamily="50" charset="-128"/>
                </a:rPr>
                <a:t>0</a:t>
              </a:r>
              <a:endParaRPr kumimoji="1" lang="ja-JP" altLang="en-US" sz="23900" b="1" dirty="0">
                <a:solidFill>
                  <a:srgbClr val="7030A0"/>
                </a:solidFill>
                <a:latin typeface="Meiryo UI" panose="020B0604030504040204" pitchFamily="50" charset="-128"/>
                <a:ea typeface="Meiryo UI" panose="020B0604030504040204" pitchFamily="50" charset="-128"/>
              </a:endParaRPr>
            </a:p>
          </p:txBody>
        </p:sp>
        <p:sp>
          <p:nvSpPr>
            <p:cNvPr id="24" name="テキスト ボックス 23"/>
            <p:cNvSpPr txBox="1"/>
            <p:nvPr/>
          </p:nvSpPr>
          <p:spPr>
            <a:xfrm>
              <a:off x="8019047" y="2244150"/>
              <a:ext cx="1419726" cy="2646878"/>
            </a:xfrm>
            <a:prstGeom prst="rect">
              <a:avLst/>
            </a:prstGeom>
            <a:noFill/>
            <a:ln>
              <a:noFill/>
            </a:ln>
            <a:effectLst>
              <a:glow rad="228600">
                <a:schemeClr val="accent5">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kumimoji="1" lang="en-US" altLang="ja-JP" sz="16600" b="1" dirty="0" smtClean="0">
                  <a:solidFill>
                    <a:srgbClr val="C00000"/>
                  </a:solidFill>
                  <a:latin typeface="Meiryo UI" panose="020B0604030504040204" pitchFamily="50" charset="-128"/>
                  <a:ea typeface="Meiryo UI" panose="020B0604030504040204" pitchFamily="50" charset="-128"/>
                </a:rPr>
                <a:t>1</a:t>
              </a:r>
              <a:endParaRPr kumimoji="1" lang="ja-JP" altLang="en-US" sz="16600" b="1" dirty="0">
                <a:solidFill>
                  <a:srgbClr val="C00000"/>
                </a:solidFill>
                <a:latin typeface="Meiryo UI" panose="020B0604030504040204" pitchFamily="50" charset="-128"/>
                <a:ea typeface="Meiryo UI" panose="020B0604030504040204" pitchFamily="50" charset="-128"/>
              </a:endParaRPr>
            </a:p>
          </p:txBody>
        </p:sp>
      </p:grpSp>
      <p:sp>
        <p:nvSpPr>
          <p:cNvPr id="21" name="テキスト ボックス 20"/>
          <p:cNvSpPr txBox="1"/>
          <p:nvPr/>
        </p:nvSpPr>
        <p:spPr>
          <a:xfrm>
            <a:off x="3463534" y="1979654"/>
            <a:ext cx="2363175" cy="3770263"/>
          </a:xfrm>
          <a:prstGeom prst="rect">
            <a:avLst/>
          </a:prstGeom>
          <a:noFill/>
          <a:ln w="28575">
            <a:solidFill>
              <a:srgbClr val="002060"/>
            </a:solidFill>
          </a:ln>
        </p:spPr>
        <p:txBody>
          <a:bodyPr wrap="square" rtlCol="0">
            <a:spAutoFit/>
          </a:bodyPr>
          <a:lstStyle/>
          <a:p>
            <a:pPr algn="ctr"/>
            <a:r>
              <a:rPr kumimoji="1" lang="en-US" altLang="ja-JP" sz="23900" b="1" dirty="0" smtClean="0"/>
              <a:t>1</a:t>
            </a:r>
            <a:endParaRPr kumimoji="1" lang="ja-JP" altLang="en-US" sz="23900" b="1" dirty="0"/>
          </a:p>
        </p:txBody>
      </p:sp>
    </p:spTree>
    <p:extLst>
      <p:ext uri="{BB962C8B-B14F-4D97-AF65-F5344CB8AC3E}">
        <p14:creationId xmlns:p14="http://schemas.microsoft.com/office/powerpoint/2010/main" val="114812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1606684" y="6490942"/>
            <a:ext cx="585316" cy="369332"/>
          </a:xfrm>
          <a:prstGeom prst="rect">
            <a:avLst/>
          </a:prstGeom>
          <a:noFill/>
        </p:spPr>
        <p:txBody>
          <a:bodyPr wrap="square" rtlCol="0">
            <a:spAutoFit/>
          </a:bodyPr>
          <a:lstStyle/>
          <a:p>
            <a:pPr algn="r"/>
            <a:r>
              <a:rPr lang="ja-JP" altLang="en-US" b="1" dirty="0">
                <a:latin typeface="Meiryo UI" panose="020B0604030504040204" pitchFamily="50" charset="-128"/>
                <a:ea typeface="Meiryo UI" panose="020B0604030504040204" pitchFamily="50" charset="-128"/>
              </a:rPr>
              <a:t>４</a:t>
            </a:r>
            <a:endParaRPr kumimoji="1" lang="ja-JP" altLang="en-US" b="1" dirty="0">
              <a:latin typeface="Meiryo UI" panose="020B0604030504040204" pitchFamily="50" charset="-128"/>
              <a:ea typeface="Meiryo UI" panose="020B0604030504040204" pitchFamily="50" charset="-128"/>
            </a:endParaRPr>
          </a:p>
        </p:txBody>
      </p:sp>
      <p:sp>
        <p:nvSpPr>
          <p:cNvPr id="10" name="正方形/長方形 9"/>
          <p:cNvSpPr/>
          <p:nvPr/>
        </p:nvSpPr>
        <p:spPr>
          <a:xfrm>
            <a:off x="-61785" y="6664239"/>
            <a:ext cx="5068770" cy="230832"/>
          </a:xfrm>
          <a:prstGeom prst="rect">
            <a:avLst/>
          </a:prstGeom>
        </p:spPr>
        <p:txBody>
          <a:bodyPr wrap="square">
            <a:spAutoFit/>
          </a:bodyPr>
          <a:lstStyle/>
          <a:p>
            <a:r>
              <a:rPr lang="en-US" altLang="ja-JP" sz="900" dirty="0">
                <a:latin typeface="Meiryo UI" panose="020B0604030504040204" pitchFamily="50" charset="-128"/>
                <a:cs typeface="Times New Roman" panose="02020603050405020304" pitchFamily="18" charset="0"/>
              </a:rPr>
              <a:t>Copyright © </a:t>
            </a:r>
            <a:r>
              <a:rPr lang="en-US" altLang="ja-JP" sz="900" dirty="0" smtClean="0">
                <a:latin typeface="Meiryo UI" panose="020B0604030504040204" pitchFamily="50" charset="-128"/>
                <a:cs typeface="Times New Roman" panose="02020603050405020304" pitchFamily="18" charset="0"/>
              </a:rPr>
              <a:t>Mitsui &amp; Co. Global Strategic Studies Institute 2018 All Rights Reserved.</a:t>
            </a:r>
            <a:endParaRPr lang="ja-JP" altLang="en-US" sz="900" dirty="0"/>
          </a:p>
        </p:txBody>
      </p:sp>
      <p:pic>
        <p:nvPicPr>
          <p:cNvPr id="13" name="図 12"/>
          <p:cNvPicPr>
            <a:picLocks noChangeAspect="1"/>
          </p:cNvPicPr>
          <p:nvPr/>
        </p:nvPicPr>
        <p:blipFill>
          <a:blip r:embed="rId2"/>
          <a:stretch>
            <a:fillRect/>
          </a:stretch>
        </p:blipFill>
        <p:spPr>
          <a:xfrm>
            <a:off x="0" y="-2809"/>
            <a:ext cx="939467" cy="867464"/>
          </a:xfrm>
          <a:prstGeom prst="rect">
            <a:avLst/>
          </a:prstGeom>
        </p:spPr>
      </p:pic>
      <p:sp>
        <p:nvSpPr>
          <p:cNvPr id="2" name="テキスト ボックス 1"/>
          <p:cNvSpPr txBox="1"/>
          <p:nvPr/>
        </p:nvSpPr>
        <p:spPr>
          <a:xfrm>
            <a:off x="3875421" y="274315"/>
            <a:ext cx="4419485" cy="461665"/>
          </a:xfrm>
          <a:prstGeom prst="rect">
            <a:avLst/>
          </a:prstGeom>
          <a:noFill/>
        </p:spPr>
        <p:txBody>
          <a:bodyPr wrap="square" rtlCol="0">
            <a:spAutoFit/>
          </a:bodyPr>
          <a:lstStyle/>
          <a:p>
            <a:pPr algn="ctr"/>
            <a:r>
              <a:rPr kumimoji="1" lang="ja-JP" altLang="en-US" sz="2400" b="1" dirty="0" smtClean="0">
                <a:latin typeface="Meiryo UI" panose="020B0604030504040204" pitchFamily="50" charset="-128"/>
                <a:ea typeface="Meiryo UI" panose="020B0604030504040204" pitchFamily="50" charset="-128"/>
              </a:rPr>
              <a:t>★摩訶不思議な性質を利用する</a:t>
            </a:r>
            <a:endParaRPr kumimoji="1" lang="ja-JP" altLang="en-US" sz="2400" b="1" dirty="0">
              <a:latin typeface="Meiryo UI" panose="020B0604030504040204" pitchFamily="50" charset="-128"/>
              <a:ea typeface="Meiryo UI" panose="020B0604030504040204" pitchFamily="50" charset="-128"/>
            </a:endParaRPr>
          </a:p>
        </p:txBody>
      </p:sp>
      <p:sp>
        <p:nvSpPr>
          <p:cNvPr id="36" name="角丸四角形 35"/>
          <p:cNvSpPr/>
          <p:nvPr/>
        </p:nvSpPr>
        <p:spPr>
          <a:xfrm>
            <a:off x="6598410" y="987475"/>
            <a:ext cx="5305530" cy="5460110"/>
          </a:xfrm>
          <a:prstGeom prst="roundRect">
            <a:avLst>
              <a:gd name="adj" fmla="val 6819"/>
            </a:avLst>
          </a:prstGeom>
          <a:solidFill>
            <a:schemeClr val="accent2"/>
          </a:solidFill>
          <a:ln>
            <a:noFill/>
          </a:ln>
          <a:effectLst>
            <a:glow rad="2286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p:cNvGrpSpPr/>
          <p:nvPr/>
        </p:nvGrpSpPr>
        <p:grpSpPr>
          <a:xfrm>
            <a:off x="6923305" y="1322926"/>
            <a:ext cx="2130252" cy="542613"/>
            <a:chOff x="6370655" y="442126"/>
            <a:chExt cx="2130252" cy="542613"/>
          </a:xfrm>
          <a:solidFill>
            <a:schemeClr val="bg1"/>
          </a:solidFill>
        </p:grpSpPr>
        <p:sp>
          <p:nvSpPr>
            <p:cNvPr id="38" name="正方形/長方形 37"/>
            <p:cNvSpPr/>
            <p:nvPr/>
          </p:nvSpPr>
          <p:spPr>
            <a:xfrm>
              <a:off x="6370655"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39" name="正方形/長方形 38"/>
            <p:cNvSpPr/>
            <p:nvPr/>
          </p:nvSpPr>
          <p:spPr>
            <a:xfrm>
              <a:off x="6903218"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40" name="正方形/長方形 39"/>
            <p:cNvSpPr/>
            <p:nvPr/>
          </p:nvSpPr>
          <p:spPr>
            <a:xfrm>
              <a:off x="7435781" y="442127"/>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41" name="正方形/長方形 40"/>
            <p:cNvSpPr/>
            <p:nvPr/>
          </p:nvSpPr>
          <p:spPr>
            <a:xfrm>
              <a:off x="7968344" y="442126"/>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grpSp>
      <p:grpSp>
        <p:nvGrpSpPr>
          <p:cNvPr id="42" name="グループ化 41"/>
          <p:cNvGrpSpPr/>
          <p:nvPr/>
        </p:nvGrpSpPr>
        <p:grpSpPr>
          <a:xfrm>
            <a:off x="6933354" y="1945924"/>
            <a:ext cx="2130252" cy="542613"/>
            <a:chOff x="6370655" y="442126"/>
            <a:chExt cx="2130252" cy="542613"/>
          </a:xfrm>
          <a:solidFill>
            <a:schemeClr val="bg1"/>
          </a:solidFill>
        </p:grpSpPr>
        <p:sp>
          <p:nvSpPr>
            <p:cNvPr id="43" name="正方形/長方形 42"/>
            <p:cNvSpPr/>
            <p:nvPr/>
          </p:nvSpPr>
          <p:spPr>
            <a:xfrm>
              <a:off x="6370655"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44" name="正方形/長方形 43"/>
            <p:cNvSpPr/>
            <p:nvPr/>
          </p:nvSpPr>
          <p:spPr>
            <a:xfrm>
              <a:off x="6903218"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0</a:t>
              </a:r>
              <a:endParaRPr kumimoji="1" lang="ja-JP" altLang="en-US" sz="3600" b="1" dirty="0">
                <a:solidFill>
                  <a:schemeClr val="tx1"/>
                </a:solidFill>
              </a:endParaRPr>
            </a:p>
          </p:txBody>
        </p:sp>
        <p:sp>
          <p:nvSpPr>
            <p:cNvPr id="45" name="正方形/長方形 44"/>
            <p:cNvSpPr/>
            <p:nvPr/>
          </p:nvSpPr>
          <p:spPr>
            <a:xfrm>
              <a:off x="7435781" y="442127"/>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46" name="正方形/長方形 45"/>
            <p:cNvSpPr/>
            <p:nvPr/>
          </p:nvSpPr>
          <p:spPr>
            <a:xfrm>
              <a:off x="7968344" y="442126"/>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grpSp>
      <p:grpSp>
        <p:nvGrpSpPr>
          <p:cNvPr id="47" name="グループ化 46"/>
          <p:cNvGrpSpPr/>
          <p:nvPr/>
        </p:nvGrpSpPr>
        <p:grpSpPr>
          <a:xfrm>
            <a:off x="6933354" y="2558874"/>
            <a:ext cx="2130252" cy="542613"/>
            <a:chOff x="6370655" y="442126"/>
            <a:chExt cx="2130252" cy="542613"/>
          </a:xfrm>
          <a:solidFill>
            <a:schemeClr val="bg1"/>
          </a:solidFill>
        </p:grpSpPr>
        <p:sp>
          <p:nvSpPr>
            <p:cNvPr id="48" name="正方形/長方形 47"/>
            <p:cNvSpPr/>
            <p:nvPr/>
          </p:nvSpPr>
          <p:spPr>
            <a:xfrm>
              <a:off x="6370655"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49" name="正方形/長方形 48"/>
            <p:cNvSpPr/>
            <p:nvPr/>
          </p:nvSpPr>
          <p:spPr>
            <a:xfrm>
              <a:off x="6903218"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50" name="正方形/長方形 49"/>
            <p:cNvSpPr/>
            <p:nvPr/>
          </p:nvSpPr>
          <p:spPr>
            <a:xfrm>
              <a:off x="7435781" y="442127"/>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sp>
          <p:nvSpPr>
            <p:cNvPr id="51" name="正方形/長方形 50"/>
            <p:cNvSpPr/>
            <p:nvPr/>
          </p:nvSpPr>
          <p:spPr>
            <a:xfrm>
              <a:off x="7968344" y="442126"/>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grpSp>
      <p:grpSp>
        <p:nvGrpSpPr>
          <p:cNvPr id="52" name="グループ化 51"/>
          <p:cNvGrpSpPr/>
          <p:nvPr/>
        </p:nvGrpSpPr>
        <p:grpSpPr>
          <a:xfrm>
            <a:off x="6943403" y="3181872"/>
            <a:ext cx="2130252" cy="542613"/>
            <a:chOff x="6370655" y="442126"/>
            <a:chExt cx="2130252" cy="542613"/>
          </a:xfrm>
          <a:solidFill>
            <a:schemeClr val="bg1"/>
          </a:solidFill>
        </p:grpSpPr>
        <p:sp>
          <p:nvSpPr>
            <p:cNvPr id="53" name="正方形/長方形 52"/>
            <p:cNvSpPr/>
            <p:nvPr/>
          </p:nvSpPr>
          <p:spPr>
            <a:xfrm>
              <a:off x="6370655"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54" name="正方形/長方形 53"/>
            <p:cNvSpPr/>
            <p:nvPr/>
          </p:nvSpPr>
          <p:spPr>
            <a:xfrm>
              <a:off x="6903218"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55" name="正方形/長方形 54"/>
            <p:cNvSpPr/>
            <p:nvPr/>
          </p:nvSpPr>
          <p:spPr>
            <a:xfrm>
              <a:off x="7435781" y="442127"/>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sp>
          <p:nvSpPr>
            <p:cNvPr id="56" name="正方形/長方形 55"/>
            <p:cNvSpPr/>
            <p:nvPr/>
          </p:nvSpPr>
          <p:spPr>
            <a:xfrm>
              <a:off x="7968344" y="442126"/>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grpSp>
      <p:grpSp>
        <p:nvGrpSpPr>
          <p:cNvPr id="57" name="グループ化 56"/>
          <p:cNvGrpSpPr/>
          <p:nvPr/>
        </p:nvGrpSpPr>
        <p:grpSpPr>
          <a:xfrm>
            <a:off x="6953450" y="3814917"/>
            <a:ext cx="2130252" cy="542613"/>
            <a:chOff x="6370655" y="442126"/>
            <a:chExt cx="2130252" cy="542613"/>
          </a:xfrm>
          <a:solidFill>
            <a:schemeClr val="bg1"/>
          </a:solidFill>
        </p:grpSpPr>
        <p:sp>
          <p:nvSpPr>
            <p:cNvPr id="58" name="正方形/長方形 57"/>
            <p:cNvSpPr/>
            <p:nvPr/>
          </p:nvSpPr>
          <p:spPr>
            <a:xfrm>
              <a:off x="6370655"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59" name="正方形/長方形 58"/>
            <p:cNvSpPr/>
            <p:nvPr/>
          </p:nvSpPr>
          <p:spPr>
            <a:xfrm>
              <a:off x="6903218"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1</a:t>
              </a:r>
              <a:endParaRPr kumimoji="1" lang="ja-JP" altLang="en-US" sz="3600" b="1" dirty="0">
                <a:solidFill>
                  <a:schemeClr val="tx1"/>
                </a:solidFill>
              </a:endParaRPr>
            </a:p>
          </p:txBody>
        </p:sp>
        <p:sp>
          <p:nvSpPr>
            <p:cNvPr id="60" name="正方形/長方形 59"/>
            <p:cNvSpPr/>
            <p:nvPr/>
          </p:nvSpPr>
          <p:spPr>
            <a:xfrm>
              <a:off x="7435781" y="442127"/>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61" name="正方形/長方形 60"/>
            <p:cNvSpPr/>
            <p:nvPr/>
          </p:nvSpPr>
          <p:spPr>
            <a:xfrm>
              <a:off x="7968344" y="442126"/>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grpSp>
      <p:grpSp>
        <p:nvGrpSpPr>
          <p:cNvPr id="62" name="グループ化 61"/>
          <p:cNvGrpSpPr/>
          <p:nvPr/>
        </p:nvGrpSpPr>
        <p:grpSpPr>
          <a:xfrm>
            <a:off x="6963499" y="4437915"/>
            <a:ext cx="2130252" cy="542613"/>
            <a:chOff x="6370655" y="442126"/>
            <a:chExt cx="2130252" cy="542613"/>
          </a:xfrm>
          <a:solidFill>
            <a:schemeClr val="bg1"/>
          </a:solidFill>
        </p:grpSpPr>
        <p:sp>
          <p:nvSpPr>
            <p:cNvPr id="63" name="正方形/長方形 62"/>
            <p:cNvSpPr/>
            <p:nvPr/>
          </p:nvSpPr>
          <p:spPr>
            <a:xfrm>
              <a:off x="6370655"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64" name="正方形/長方形 63"/>
            <p:cNvSpPr/>
            <p:nvPr/>
          </p:nvSpPr>
          <p:spPr>
            <a:xfrm>
              <a:off x="6903218"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smtClean="0">
                  <a:solidFill>
                    <a:schemeClr val="tx1"/>
                  </a:solidFill>
                </a:rPr>
                <a:t>1</a:t>
              </a:r>
              <a:endParaRPr kumimoji="1" lang="ja-JP" altLang="en-US" sz="3600" b="1" dirty="0">
                <a:solidFill>
                  <a:schemeClr val="tx1"/>
                </a:solidFill>
              </a:endParaRPr>
            </a:p>
          </p:txBody>
        </p:sp>
        <p:sp>
          <p:nvSpPr>
            <p:cNvPr id="65" name="正方形/長方形 64"/>
            <p:cNvSpPr/>
            <p:nvPr/>
          </p:nvSpPr>
          <p:spPr>
            <a:xfrm>
              <a:off x="7435781" y="442127"/>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66" name="正方形/長方形 65"/>
            <p:cNvSpPr/>
            <p:nvPr/>
          </p:nvSpPr>
          <p:spPr>
            <a:xfrm>
              <a:off x="7968344" y="442126"/>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smtClean="0">
                  <a:solidFill>
                    <a:schemeClr val="tx1"/>
                  </a:solidFill>
                </a:rPr>
                <a:t>1</a:t>
              </a:r>
              <a:endParaRPr kumimoji="1" lang="ja-JP" altLang="en-US" sz="3600" b="1" dirty="0">
                <a:solidFill>
                  <a:schemeClr val="tx1"/>
                </a:solidFill>
              </a:endParaRPr>
            </a:p>
          </p:txBody>
        </p:sp>
      </p:grpSp>
      <p:grpSp>
        <p:nvGrpSpPr>
          <p:cNvPr id="67" name="グループ化 66"/>
          <p:cNvGrpSpPr/>
          <p:nvPr/>
        </p:nvGrpSpPr>
        <p:grpSpPr>
          <a:xfrm>
            <a:off x="6963499" y="5050865"/>
            <a:ext cx="2130252" cy="542613"/>
            <a:chOff x="6370655" y="442126"/>
            <a:chExt cx="2130252" cy="542613"/>
          </a:xfrm>
          <a:solidFill>
            <a:schemeClr val="bg1"/>
          </a:solidFill>
        </p:grpSpPr>
        <p:sp>
          <p:nvSpPr>
            <p:cNvPr id="68" name="正方形/長方形 67"/>
            <p:cNvSpPr/>
            <p:nvPr/>
          </p:nvSpPr>
          <p:spPr>
            <a:xfrm>
              <a:off x="6370655"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69" name="正方形/長方形 68"/>
            <p:cNvSpPr/>
            <p:nvPr/>
          </p:nvSpPr>
          <p:spPr>
            <a:xfrm>
              <a:off x="6903218"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sp>
          <p:nvSpPr>
            <p:cNvPr id="70" name="正方形/長方形 69"/>
            <p:cNvSpPr/>
            <p:nvPr/>
          </p:nvSpPr>
          <p:spPr>
            <a:xfrm>
              <a:off x="7435781" y="442127"/>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sp>
          <p:nvSpPr>
            <p:cNvPr id="71" name="正方形/長方形 70"/>
            <p:cNvSpPr/>
            <p:nvPr/>
          </p:nvSpPr>
          <p:spPr>
            <a:xfrm>
              <a:off x="7968344" y="442126"/>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grpSp>
      <p:grpSp>
        <p:nvGrpSpPr>
          <p:cNvPr id="72" name="グループ化 71"/>
          <p:cNvGrpSpPr/>
          <p:nvPr/>
        </p:nvGrpSpPr>
        <p:grpSpPr>
          <a:xfrm>
            <a:off x="6973548" y="5673863"/>
            <a:ext cx="2130252" cy="542613"/>
            <a:chOff x="6370655" y="442126"/>
            <a:chExt cx="2130252" cy="542613"/>
          </a:xfrm>
          <a:solidFill>
            <a:schemeClr val="bg1"/>
          </a:solidFill>
        </p:grpSpPr>
        <p:sp>
          <p:nvSpPr>
            <p:cNvPr id="73" name="正方形/長方形 72"/>
            <p:cNvSpPr/>
            <p:nvPr/>
          </p:nvSpPr>
          <p:spPr>
            <a:xfrm>
              <a:off x="6370655"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74" name="正方形/長方形 73"/>
            <p:cNvSpPr/>
            <p:nvPr/>
          </p:nvSpPr>
          <p:spPr>
            <a:xfrm>
              <a:off x="6903218"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sp>
          <p:nvSpPr>
            <p:cNvPr id="75" name="正方形/長方形 74"/>
            <p:cNvSpPr/>
            <p:nvPr/>
          </p:nvSpPr>
          <p:spPr>
            <a:xfrm>
              <a:off x="7435781" y="442127"/>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sp>
          <p:nvSpPr>
            <p:cNvPr id="76" name="正方形/長方形 75"/>
            <p:cNvSpPr/>
            <p:nvPr/>
          </p:nvSpPr>
          <p:spPr>
            <a:xfrm>
              <a:off x="7968344" y="442126"/>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grpSp>
      <p:grpSp>
        <p:nvGrpSpPr>
          <p:cNvPr id="77" name="グループ化 76"/>
          <p:cNvGrpSpPr/>
          <p:nvPr/>
        </p:nvGrpSpPr>
        <p:grpSpPr>
          <a:xfrm>
            <a:off x="9435393" y="1330115"/>
            <a:ext cx="2130252" cy="542613"/>
            <a:chOff x="6370655" y="442126"/>
            <a:chExt cx="2130252" cy="542613"/>
          </a:xfrm>
          <a:solidFill>
            <a:schemeClr val="bg1"/>
          </a:solidFill>
        </p:grpSpPr>
        <p:sp>
          <p:nvSpPr>
            <p:cNvPr id="78" name="正方形/長方形 77"/>
            <p:cNvSpPr/>
            <p:nvPr/>
          </p:nvSpPr>
          <p:spPr>
            <a:xfrm>
              <a:off x="6370655"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smtClean="0">
                  <a:solidFill>
                    <a:schemeClr val="tx1"/>
                  </a:solidFill>
                </a:rPr>
                <a:t>1</a:t>
              </a:r>
              <a:endParaRPr kumimoji="1" lang="ja-JP" altLang="en-US" sz="3600" b="1" dirty="0">
                <a:solidFill>
                  <a:schemeClr val="tx1"/>
                </a:solidFill>
              </a:endParaRPr>
            </a:p>
          </p:txBody>
        </p:sp>
        <p:sp>
          <p:nvSpPr>
            <p:cNvPr id="79" name="正方形/長方形 78"/>
            <p:cNvSpPr/>
            <p:nvPr/>
          </p:nvSpPr>
          <p:spPr>
            <a:xfrm>
              <a:off x="6903218"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80" name="正方形/長方形 79"/>
            <p:cNvSpPr/>
            <p:nvPr/>
          </p:nvSpPr>
          <p:spPr>
            <a:xfrm>
              <a:off x="7435781" y="442127"/>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0</a:t>
              </a:r>
              <a:endParaRPr kumimoji="1" lang="ja-JP" altLang="en-US" sz="3600" b="1" dirty="0">
                <a:solidFill>
                  <a:schemeClr val="tx1"/>
                </a:solidFill>
              </a:endParaRPr>
            </a:p>
          </p:txBody>
        </p:sp>
        <p:sp>
          <p:nvSpPr>
            <p:cNvPr id="81" name="正方形/長方形 80"/>
            <p:cNvSpPr/>
            <p:nvPr/>
          </p:nvSpPr>
          <p:spPr>
            <a:xfrm>
              <a:off x="7968344" y="442126"/>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grpSp>
      <p:grpSp>
        <p:nvGrpSpPr>
          <p:cNvPr id="82" name="グループ化 81"/>
          <p:cNvGrpSpPr/>
          <p:nvPr/>
        </p:nvGrpSpPr>
        <p:grpSpPr>
          <a:xfrm>
            <a:off x="9445442" y="1953113"/>
            <a:ext cx="2130252" cy="542613"/>
            <a:chOff x="6370655" y="442126"/>
            <a:chExt cx="2130252" cy="542613"/>
          </a:xfrm>
          <a:solidFill>
            <a:schemeClr val="bg1"/>
          </a:solidFill>
        </p:grpSpPr>
        <p:sp>
          <p:nvSpPr>
            <p:cNvPr id="83" name="正方形/長方形 82"/>
            <p:cNvSpPr/>
            <p:nvPr/>
          </p:nvSpPr>
          <p:spPr>
            <a:xfrm>
              <a:off x="6370655"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sp>
          <p:nvSpPr>
            <p:cNvPr id="84" name="正方形/長方形 83"/>
            <p:cNvSpPr/>
            <p:nvPr/>
          </p:nvSpPr>
          <p:spPr>
            <a:xfrm>
              <a:off x="6903218"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85" name="正方形/長方形 84"/>
            <p:cNvSpPr/>
            <p:nvPr/>
          </p:nvSpPr>
          <p:spPr>
            <a:xfrm>
              <a:off x="7435781" y="442127"/>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86" name="正方形/長方形 85"/>
            <p:cNvSpPr/>
            <p:nvPr/>
          </p:nvSpPr>
          <p:spPr>
            <a:xfrm>
              <a:off x="7968344" y="442126"/>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1</a:t>
              </a:r>
              <a:endParaRPr kumimoji="1" lang="ja-JP" altLang="en-US" sz="3600" b="1" dirty="0">
                <a:solidFill>
                  <a:schemeClr val="tx1"/>
                </a:solidFill>
              </a:endParaRPr>
            </a:p>
          </p:txBody>
        </p:sp>
      </p:grpSp>
      <p:grpSp>
        <p:nvGrpSpPr>
          <p:cNvPr id="87" name="グループ化 86"/>
          <p:cNvGrpSpPr/>
          <p:nvPr/>
        </p:nvGrpSpPr>
        <p:grpSpPr>
          <a:xfrm>
            <a:off x="9445442" y="2566063"/>
            <a:ext cx="2130252" cy="542613"/>
            <a:chOff x="6370655" y="442126"/>
            <a:chExt cx="2130252" cy="542613"/>
          </a:xfrm>
          <a:solidFill>
            <a:schemeClr val="bg1"/>
          </a:solidFill>
        </p:grpSpPr>
        <p:sp>
          <p:nvSpPr>
            <p:cNvPr id="88" name="正方形/長方形 87"/>
            <p:cNvSpPr/>
            <p:nvPr/>
          </p:nvSpPr>
          <p:spPr>
            <a:xfrm>
              <a:off x="6370655"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sp>
          <p:nvSpPr>
            <p:cNvPr id="89" name="正方形/長方形 88"/>
            <p:cNvSpPr/>
            <p:nvPr/>
          </p:nvSpPr>
          <p:spPr>
            <a:xfrm>
              <a:off x="6903218"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90" name="正方形/長方形 89"/>
            <p:cNvSpPr/>
            <p:nvPr/>
          </p:nvSpPr>
          <p:spPr>
            <a:xfrm>
              <a:off x="7435781" y="442127"/>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1</a:t>
              </a:r>
              <a:endParaRPr kumimoji="1" lang="ja-JP" altLang="en-US" sz="3600" b="1" dirty="0">
                <a:solidFill>
                  <a:schemeClr val="tx1"/>
                </a:solidFill>
              </a:endParaRPr>
            </a:p>
          </p:txBody>
        </p:sp>
        <p:sp>
          <p:nvSpPr>
            <p:cNvPr id="91" name="正方形/長方形 90"/>
            <p:cNvSpPr/>
            <p:nvPr/>
          </p:nvSpPr>
          <p:spPr>
            <a:xfrm>
              <a:off x="7968344" y="442126"/>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grpSp>
      <p:grpSp>
        <p:nvGrpSpPr>
          <p:cNvPr id="92" name="グループ化 91"/>
          <p:cNvGrpSpPr/>
          <p:nvPr/>
        </p:nvGrpSpPr>
        <p:grpSpPr>
          <a:xfrm>
            <a:off x="9455491" y="3189061"/>
            <a:ext cx="2130252" cy="542613"/>
            <a:chOff x="6370655" y="442126"/>
            <a:chExt cx="2130252" cy="542613"/>
          </a:xfrm>
          <a:solidFill>
            <a:schemeClr val="bg1"/>
          </a:solidFill>
        </p:grpSpPr>
        <p:sp>
          <p:nvSpPr>
            <p:cNvPr id="93" name="正方形/長方形 92"/>
            <p:cNvSpPr/>
            <p:nvPr/>
          </p:nvSpPr>
          <p:spPr>
            <a:xfrm>
              <a:off x="6370655"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sp>
          <p:nvSpPr>
            <p:cNvPr id="94" name="正方形/長方形 93"/>
            <p:cNvSpPr/>
            <p:nvPr/>
          </p:nvSpPr>
          <p:spPr>
            <a:xfrm>
              <a:off x="6903218"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95" name="正方形/長方形 94"/>
            <p:cNvSpPr/>
            <p:nvPr/>
          </p:nvSpPr>
          <p:spPr>
            <a:xfrm>
              <a:off x="7435781" y="442127"/>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sp>
          <p:nvSpPr>
            <p:cNvPr id="96" name="正方形/長方形 95"/>
            <p:cNvSpPr/>
            <p:nvPr/>
          </p:nvSpPr>
          <p:spPr>
            <a:xfrm>
              <a:off x="7968344" y="442126"/>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grpSp>
      <p:grpSp>
        <p:nvGrpSpPr>
          <p:cNvPr id="97" name="グループ化 96"/>
          <p:cNvGrpSpPr/>
          <p:nvPr/>
        </p:nvGrpSpPr>
        <p:grpSpPr>
          <a:xfrm>
            <a:off x="9465538" y="3822106"/>
            <a:ext cx="2130252" cy="542613"/>
            <a:chOff x="6370655" y="442126"/>
            <a:chExt cx="2130252" cy="542613"/>
          </a:xfrm>
          <a:solidFill>
            <a:schemeClr val="bg1"/>
          </a:solidFill>
        </p:grpSpPr>
        <p:sp>
          <p:nvSpPr>
            <p:cNvPr id="98" name="正方形/長方形 97"/>
            <p:cNvSpPr/>
            <p:nvPr/>
          </p:nvSpPr>
          <p:spPr>
            <a:xfrm>
              <a:off x="6370655"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sp>
          <p:nvSpPr>
            <p:cNvPr id="99" name="正方形/長方形 98"/>
            <p:cNvSpPr/>
            <p:nvPr/>
          </p:nvSpPr>
          <p:spPr>
            <a:xfrm>
              <a:off x="6903218"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sp>
          <p:nvSpPr>
            <p:cNvPr id="100" name="正方形/長方形 99"/>
            <p:cNvSpPr/>
            <p:nvPr/>
          </p:nvSpPr>
          <p:spPr>
            <a:xfrm>
              <a:off x="7435781" y="442127"/>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101" name="正方形/長方形 100"/>
            <p:cNvSpPr/>
            <p:nvPr/>
          </p:nvSpPr>
          <p:spPr>
            <a:xfrm>
              <a:off x="7968344" y="442126"/>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grpSp>
      <p:grpSp>
        <p:nvGrpSpPr>
          <p:cNvPr id="102" name="グループ化 101"/>
          <p:cNvGrpSpPr/>
          <p:nvPr/>
        </p:nvGrpSpPr>
        <p:grpSpPr>
          <a:xfrm>
            <a:off x="9475587" y="4445104"/>
            <a:ext cx="2130252" cy="542613"/>
            <a:chOff x="6370655" y="442126"/>
            <a:chExt cx="2130252" cy="542613"/>
          </a:xfrm>
          <a:solidFill>
            <a:schemeClr val="bg1"/>
          </a:solidFill>
        </p:grpSpPr>
        <p:sp>
          <p:nvSpPr>
            <p:cNvPr id="103" name="正方形/長方形 102"/>
            <p:cNvSpPr/>
            <p:nvPr/>
          </p:nvSpPr>
          <p:spPr>
            <a:xfrm>
              <a:off x="6370655"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sp>
          <p:nvSpPr>
            <p:cNvPr id="104" name="正方形/長方形 103"/>
            <p:cNvSpPr/>
            <p:nvPr/>
          </p:nvSpPr>
          <p:spPr>
            <a:xfrm>
              <a:off x="6903218"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sp>
          <p:nvSpPr>
            <p:cNvPr id="105" name="正方形/長方形 104"/>
            <p:cNvSpPr/>
            <p:nvPr/>
          </p:nvSpPr>
          <p:spPr>
            <a:xfrm>
              <a:off x="7435781" y="442127"/>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sp>
          <p:nvSpPr>
            <p:cNvPr id="106" name="正方形/長方形 105"/>
            <p:cNvSpPr/>
            <p:nvPr/>
          </p:nvSpPr>
          <p:spPr>
            <a:xfrm>
              <a:off x="7968344" y="442126"/>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grpSp>
      <p:grpSp>
        <p:nvGrpSpPr>
          <p:cNvPr id="107" name="グループ化 106"/>
          <p:cNvGrpSpPr/>
          <p:nvPr/>
        </p:nvGrpSpPr>
        <p:grpSpPr>
          <a:xfrm>
            <a:off x="9475587" y="5058054"/>
            <a:ext cx="2130252" cy="542613"/>
            <a:chOff x="6370655" y="442126"/>
            <a:chExt cx="2130252" cy="542613"/>
          </a:xfrm>
          <a:solidFill>
            <a:schemeClr val="bg1"/>
          </a:solidFill>
        </p:grpSpPr>
        <p:sp>
          <p:nvSpPr>
            <p:cNvPr id="108" name="正方形/長方形 107"/>
            <p:cNvSpPr/>
            <p:nvPr/>
          </p:nvSpPr>
          <p:spPr>
            <a:xfrm>
              <a:off x="6370655"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sp>
          <p:nvSpPr>
            <p:cNvPr id="109" name="正方形/長方形 108"/>
            <p:cNvSpPr/>
            <p:nvPr/>
          </p:nvSpPr>
          <p:spPr>
            <a:xfrm>
              <a:off x="6903218"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sp>
          <p:nvSpPr>
            <p:cNvPr id="110" name="正方形/長方形 109"/>
            <p:cNvSpPr/>
            <p:nvPr/>
          </p:nvSpPr>
          <p:spPr>
            <a:xfrm>
              <a:off x="7435781" y="442127"/>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sp>
          <p:nvSpPr>
            <p:cNvPr id="111" name="正方形/長方形 110"/>
            <p:cNvSpPr/>
            <p:nvPr/>
          </p:nvSpPr>
          <p:spPr>
            <a:xfrm>
              <a:off x="7968344" y="442126"/>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a:t>
              </a:r>
              <a:endParaRPr kumimoji="1" lang="ja-JP" altLang="en-US" sz="3600" b="1" dirty="0">
                <a:solidFill>
                  <a:schemeClr val="tx1"/>
                </a:solidFill>
              </a:endParaRPr>
            </a:p>
          </p:txBody>
        </p:sp>
      </p:grpSp>
      <p:grpSp>
        <p:nvGrpSpPr>
          <p:cNvPr id="112" name="グループ化 111"/>
          <p:cNvGrpSpPr/>
          <p:nvPr/>
        </p:nvGrpSpPr>
        <p:grpSpPr>
          <a:xfrm>
            <a:off x="9485636" y="5681052"/>
            <a:ext cx="2130252" cy="542613"/>
            <a:chOff x="6370655" y="442126"/>
            <a:chExt cx="2130252" cy="542613"/>
          </a:xfrm>
          <a:solidFill>
            <a:schemeClr val="bg1"/>
          </a:solidFill>
        </p:grpSpPr>
        <p:sp>
          <p:nvSpPr>
            <p:cNvPr id="113" name="正方形/長方形 112"/>
            <p:cNvSpPr/>
            <p:nvPr/>
          </p:nvSpPr>
          <p:spPr>
            <a:xfrm>
              <a:off x="6370655"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sp>
          <p:nvSpPr>
            <p:cNvPr id="114" name="正方形/長方形 113"/>
            <p:cNvSpPr/>
            <p:nvPr/>
          </p:nvSpPr>
          <p:spPr>
            <a:xfrm>
              <a:off x="6903218" y="442128"/>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sp>
          <p:nvSpPr>
            <p:cNvPr id="115" name="正方形/長方形 114"/>
            <p:cNvSpPr/>
            <p:nvPr/>
          </p:nvSpPr>
          <p:spPr>
            <a:xfrm>
              <a:off x="7435781" y="442127"/>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sp>
          <p:nvSpPr>
            <p:cNvPr id="116" name="正方形/長方形 115"/>
            <p:cNvSpPr/>
            <p:nvPr/>
          </p:nvSpPr>
          <p:spPr>
            <a:xfrm>
              <a:off x="7968344" y="442126"/>
              <a:ext cx="532563" cy="542611"/>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1</a:t>
              </a:r>
              <a:endParaRPr kumimoji="1" lang="ja-JP" altLang="en-US" sz="3600" b="1" dirty="0">
                <a:solidFill>
                  <a:schemeClr val="tx1"/>
                </a:solidFill>
              </a:endParaRPr>
            </a:p>
          </p:txBody>
        </p:sp>
      </p:grpSp>
      <p:sp>
        <p:nvSpPr>
          <p:cNvPr id="117" name="テキスト ボックス 116"/>
          <p:cNvSpPr txBox="1"/>
          <p:nvPr/>
        </p:nvSpPr>
        <p:spPr>
          <a:xfrm>
            <a:off x="103447" y="1973057"/>
            <a:ext cx="6297344" cy="523220"/>
          </a:xfrm>
          <a:prstGeom prst="rect">
            <a:avLst/>
          </a:prstGeom>
          <a:noFill/>
        </p:spPr>
        <p:txBody>
          <a:bodyPr wrap="square" rtlCol="0">
            <a:spAutoFit/>
          </a:bodyPr>
          <a:lstStyle/>
          <a:p>
            <a:pPr algn="r"/>
            <a:r>
              <a:rPr kumimoji="1" lang="en-US" altLang="ja-JP" sz="2800" b="1" dirty="0" smtClean="0">
                <a:latin typeface="Meiryo UI" panose="020B0604030504040204" pitchFamily="50" charset="-128"/>
                <a:ea typeface="Meiryo UI" panose="020B0604030504040204" pitchFamily="50" charset="-128"/>
              </a:rPr>
              <a:t>4Qubit</a:t>
            </a:r>
            <a:r>
              <a:rPr kumimoji="1" lang="ja-JP" altLang="en-US" sz="2800" b="1" dirty="0" smtClean="0">
                <a:latin typeface="Meiryo UI" panose="020B0604030504040204" pitchFamily="50" charset="-128"/>
                <a:ea typeface="Meiryo UI" panose="020B0604030504040204" pitchFamily="50" charset="-128"/>
              </a:rPr>
              <a:t>は</a:t>
            </a:r>
            <a:r>
              <a:rPr kumimoji="1" lang="en-US" altLang="ja-JP" sz="2800" b="1" dirty="0" smtClean="0">
                <a:latin typeface="Meiryo UI" panose="020B0604030504040204" pitchFamily="50" charset="-128"/>
                <a:ea typeface="Meiryo UI" panose="020B0604030504040204" pitchFamily="50" charset="-128"/>
              </a:rPr>
              <a:t>16</a:t>
            </a:r>
            <a:r>
              <a:rPr kumimoji="1" lang="ja-JP" altLang="en-US" sz="2800" b="1" dirty="0" smtClean="0">
                <a:latin typeface="Meiryo UI" panose="020B0604030504040204" pitchFamily="50" charset="-128"/>
                <a:ea typeface="Meiryo UI" panose="020B0604030504040204" pitchFamily="50" charset="-128"/>
              </a:rPr>
              <a:t>の状態を同時に保持する。</a:t>
            </a:r>
            <a:endParaRPr kumimoji="1" lang="ja-JP" altLang="en-US" sz="2800" b="1" dirty="0">
              <a:latin typeface="Meiryo UI" panose="020B0604030504040204" pitchFamily="50" charset="-128"/>
              <a:ea typeface="Meiryo UI" panose="020B0604030504040204" pitchFamily="50" charset="-128"/>
            </a:endParaRPr>
          </a:p>
        </p:txBody>
      </p:sp>
      <p:pic>
        <p:nvPicPr>
          <p:cNvPr id="118" name="図 117"/>
          <p:cNvPicPr>
            <a:picLocks noChangeAspect="1"/>
          </p:cNvPicPr>
          <p:nvPr/>
        </p:nvPicPr>
        <p:blipFill>
          <a:blip r:embed="rId3"/>
          <a:stretch>
            <a:fillRect/>
          </a:stretch>
        </p:blipFill>
        <p:spPr>
          <a:xfrm>
            <a:off x="20174" y="2696688"/>
            <a:ext cx="5832390" cy="2118008"/>
          </a:xfrm>
          <a:prstGeom prst="rect">
            <a:avLst/>
          </a:prstGeom>
        </p:spPr>
      </p:pic>
      <p:sp>
        <p:nvSpPr>
          <p:cNvPr id="121" name="テキスト ボックス 120"/>
          <p:cNvSpPr txBox="1"/>
          <p:nvPr/>
        </p:nvSpPr>
        <p:spPr>
          <a:xfrm>
            <a:off x="6581666" y="1422724"/>
            <a:ext cx="341644" cy="369332"/>
          </a:xfrm>
          <a:prstGeom prst="rect">
            <a:avLst/>
          </a:prstGeom>
          <a:noFill/>
        </p:spPr>
        <p:txBody>
          <a:bodyPr wrap="square" rtlCol="0">
            <a:spAutoFit/>
          </a:bodyP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①</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2" name="テキスト ボックス 121"/>
          <p:cNvSpPr txBox="1"/>
          <p:nvPr/>
        </p:nvSpPr>
        <p:spPr>
          <a:xfrm>
            <a:off x="6591710" y="2043109"/>
            <a:ext cx="341644" cy="369332"/>
          </a:xfrm>
          <a:prstGeom prst="rect">
            <a:avLst/>
          </a:prstGeom>
          <a:noFill/>
        </p:spPr>
        <p:txBody>
          <a:bodyPr wrap="square" rtlCol="0">
            <a:spAutoFit/>
          </a:bodyP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②</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3" name="テキスト ボックス 122"/>
          <p:cNvSpPr txBox="1"/>
          <p:nvPr/>
        </p:nvSpPr>
        <p:spPr>
          <a:xfrm>
            <a:off x="6601759" y="2666107"/>
            <a:ext cx="341644" cy="369332"/>
          </a:xfrm>
          <a:prstGeom prst="rect">
            <a:avLst/>
          </a:prstGeom>
          <a:noFill/>
        </p:spPr>
        <p:txBody>
          <a:bodyPr wrap="square" rtlCol="0">
            <a:spAutoFit/>
          </a:bodyPr>
          <a:lstStyle/>
          <a:p>
            <a:pPr algn="ctr"/>
            <a:r>
              <a:rPr lang="ja-JP" altLang="en-US" b="1" dirty="0">
                <a:solidFill>
                  <a:schemeClr val="bg1"/>
                </a:solidFill>
                <a:latin typeface="Meiryo UI" panose="020B0604030504040204" pitchFamily="50" charset="-128"/>
                <a:ea typeface="Meiryo UI" panose="020B0604030504040204" pitchFamily="50" charset="-128"/>
              </a:rPr>
              <a:t>③</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4" name="テキスト ボックス 123"/>
          <p:cNvSpPr txBox="1"/>
          <p:nvPr/>
        </p:nvSpPr>
        <p:spPr>
          <a:xfrm>
            <a:off x="6611806" y="3268511"/>
            <a:ext cx="341644" cy="369332"/>
          </a:xfrm>
          <a:prstGeom prst="rect">
            <a:avLst/>
          </a:prstGeom>
          <a:noFill/>
        </p:spPr>
        <p:txBody>
          <a:bodyPr wrap="square" rtlCol="0">
            <a:spAutoFit/>
          </a:bodyPr>
          <a:lstStyle/>
          <a:p>
            <a:pPr algn="ctr"/>
            <a:r>
              <a:rPr lang="ja-JP" altLang="en-US" b="1" dirty="0" smtClean="0">
                <a:solidFill>
                  <a:schemeClr val="bg1"/>
                </a:solidFill>
                <a:latin typeface="Meiryo UI" panose="020B0604030504040204" pitchFamily="50" charset="-128"/>
                <a:ea typeface="Meiryo UI" panose="020B0604030504040204" pitchFamily="50" charset="-128"/>
              </a:rPr>
              <a:t>④</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5" name="テキスト ボックス 124"/>
          <p:cNvSpPr txBox="1"/>
          <p:nvPr/>
        </p:nvSpPr>
        <p:spPr>
          <a:xfrm>
            <a:off x="6621855" y="3904077"/>
            <a:ext cx="341644" cy="369332"/>
          </a:xfrm>
          <a:prstGeom prst="rect">
            <a:avLst/>
          </a:prstGeom>
          <a:noFill/>
        </p:spPr>
        <p:txBody>
          <a:bodyPr wrap="square" rtlCol="0">
            <a:spAutoFit/>
          </a:bodyPr>
          <a:lstStyle/>
          <a:p>
            <a:pPr algn="ctr"/>
            <a:r>
              <a:rPr lang="ja-JP" altLang="en-US" b="1" dirty="0">
                <a:solidFill>
                  <a:schemeClr val="bg1"/>
                </a:solidFill>
                <a:latin typeface="Meiryo UI" panose="020B0604030504040204" pitchFamily="50" charset="-128"/>
                <a:ea typeface="Meiryo UI" panose="020B0604030504040204" pitchFamily="50" charset="-128"/>
              </a:rPr>
              <a:t>⑤</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6" name="テキスト ボックス 125"/>
          <p:cNvSpPr txBox="1"/>
          <p:nvPr/>
        </p:nvSpPr>
        <p:spPr>
          <a:xfrm>
            <a:off x="6621855" y="4537122"/>
            <a:ext cx="341644" cy="369332"/>
          </a:xfrm>
          <a:prstGeom prst="rect">
            <a:avLst/>
          </a:prstGeom>
          <a:noFill/>
        </p:spPr>
        <p:txBody>
          <a:bodyPr wrap="square" rtlCol="0">
            <a:spAutoFit/>
          </a:bodyPr>
          <a:lstStyle/>
          <a:p>
            <a:pPr algn="ctr"/>
            <a:r>
              <a:rPr lang="ja-JP" altLang="en-US" b="1" dirty="0" smtClean="0">
                <a:solidFill>
                  <a:schemeClr val="bg1"/>
                </a:solidFill>
                <a:latin typeface="Meiryo UI" panose="020B0604030504040204" pitchFamily="50" charset="-128"/>
                <a:ea typeface="Meiryo UI" panose="020B0604030504040204" pitchFamily="50" charset="-128"/>
              </a:rPr>
              <a:t>⑥</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7" name="テキスト ボックス 126"/>
          <p:cNvSpPr txBox="1"/>
          <p:nvPr/>
        </p:nvSpPr>
        <p:spPr>
          <a:xfrm>
            <a:off x="6625201" y="5141577"/>
            <a:ext cx="341644" cy="369332"/>
          </a:xfrm>
          <a:prstGeom prst="rect">
            <a:avLst/>
          </a:prstGeom>
          <a:noFill/>
        </p:spPr>
        <p:txBody>
          <a:bodyPr wrap="square" rtlCol="0">
            <a:spAutoFit/>
          </a:bodyPr>
          <a:lstStyle/>
          <a:p>
            <a:pPr algn="ctr"/>
            <a:r>
              <a:rPr lang="ja-JP" altLang="en-US" b="1" dirty="0">
                <a:solidFill>
                  <a:schemeClr val="bg1"/>
                </a:solidFill>
                <a:latin typeface="Meiryo UI" panose="020B0604030504040204" pitchFamily="50" charset="-128"/>
                <a:ea typeface="Meiryo UI" panose="020B0604030504040204" pitchFamily="50" charset="-128"/>
              </a:rPr>
              <a:t>⑦</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8" name="テキスト ボックス 127"/>
          <p:cNvSpPr txBox="1"/>
          <p:nvPr/>
        </p:nvSpPr>
        <p:spPr>
          <a:xfrm>
            <a:off x="6618508" y="5758403"/>
            <a:ext cx="341644" cy="369332"/>
          </a:xfrm>
          <a:prstGeom prst="rect">
            <a:avLst/>
          </a:prstGeom>
          <a:noFill/>
        </p:spPr>
        <p:txBody>
          <a:bodyPr wrap="square" rtlCol="0">
            <a:spAutoFit/>
          </a:bodyPr>
          <a:lstStyle/>
          <a:p>
            <a:pPr algn="ctr"/>
            <a:r>
              <a:rPr lang="ja-JP" altLang="en-US" b="1" dirty="0" smtClean="0">
                <a:solidFill>
                  <a:schemeClr val="bg1"/>
                </a:solidFill>
                <a:latin typeface="Meiryo UI" panose="020B0604030504040204" pitchFamily="50" charset="-128"/>
                <a:ea typeface="Meiryo UI" panose="020B0604030504040204" pitchFamily="50" charset="-128"/>
              </a:rPr>
              <a:t>⑧</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9" name="左矢印 128"/>
          <p:cNvSpPr/>
          <p:nvPr/>
        </p:nvSpPr>
        <p:spPr>
          <a:xfrm>
            <a:off x="5799563" y="3152230"/>
            <a:ext cx="730185" cy="1215851"/>
          </a:xfrm>
          <a:prstGeom prst="leftArrow">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p:cNvSpPr txBox="1"/>
          <p:nvPr/>
        </p:nvSpPr>
        <p:spPr>
          <a:xfrm>
            <a:off x="9073656" y="1453305"/>
            <a:ext cx="341644" cy="369332"/>
          </a:xfrm>
          <a:prstGeom prst="rect">
            <a:avLst/>
          </a:prstGeom>
          <a:noFill/>
        </p:spPr>
        <p:txBody>
          <a:bodyPr wrap="square" rtlCol="0">
            <a:spAutoFit/>
          </a:bodyPr>
          <a:lstStyle/>
          <a:p>
            <a:pPr algn="ctr"/>
            <a:r>
              <a:rPr lang="ja-JP" altLang="en-US" b="1" dirty="0">
                <a:solidFill>
                  <a:schemeClr val="bg1"/>
                </a:solidFill>
                <a:latin typeface="Meiryo UI" panose="020B0604030504040204" pitchFamily="50" charset="-128"/>
                <a:ea typeface="Meiryo UI" panose="020B0604030504040204" pitchFamily="50" charset="-128"/>
              </a:rPr>
              <a:t>⑨</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31" name="テキスト ボックス 130"/>
          <p:cNvSpPr txBox="1"/>
          <p:nvPr/>
        </p:nvSpPr>
        <p:spPr>
          <a:xfrm>
            <a:off x="9083700" y="2073690"/>
            <a:ext cx="341644" cy="369332"/>
          </a:xfrm>
          <a:prstGeom prst="rect">
            <a:avLst/>
          </a:prstGeom>
          <a:noFill/>
        </p:spPr>
        <p:txBody>
          <a:bodyPr wrap="square" rtlCol="0">
            <a:spAutoFit/>
          </a:bodyPr>
          <a:lstStyle/>
          <a:p>
            <a:pPr algn="ctr"/>
            <a:r>
              <a:rPr lang="ja-JP" altLang="en-US" b="1" dirty="0">
                <a:solidFill>
                  <a:schemeClr val="bg1"/>
                </a:solidFill>
                <a:latin typeface="Meiryo UI" panose="020B0604030504040204" pitchFamily="50" charset="-128"/>
                <a:ea typeface="Meiryo UI" panose="020B0604030504040204" pitchFamily="50" charset="-128"/>
              </a:rPr>
              <a:t>⑩</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32" name="テキスト ボックス 131"/>
          <p:cNvSpPr txBox="1"/>
          <p:nvPr/>
        </p:nvSpPr>
        <p:spPr>
          <a:xfrm>
            <a:off x="9093749" y="2696688"/>
            <a:ext cx="341644" cy="369332"/>
          </a:xfrm>
          <a:prstGeom prst="rect">
            <a:avLst/>
          </a:prstGeom>
          <a:noFill/>
        </p:spPr>
        <p:txBody>
          <a:bodyPr wrap="square" rtlCol="0">
            <a:spAutoFit/>
          </a:bodyPr>
          <a:lstStyle/>
          <a:p>
            <a:pPr algn="ctr"/>
            <a:r>
              <a:rPr lang="ja-JP" altLang="en-US" b="1" dirty="0">
                <a:solidFill>
                  <a:schemeClr val="bg1"/>
                </a:solidFill>
                <a:latin typeface="Meiryo UI" panose="020B0604030504040204" pitchFamily="50" charset="-128"/>
                <a:ea typeface="Meiryo UI" panose="020B0604030504040204" pitchFamily="50" charset="-128"/>
              </a:rPr>
              <a:t>⑪</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33" name="テキスト ボックス 132"/>
          <p:cNvSpPr txBox="1"/>
          <p:nvPr/>
        </p:nvSpPr>
        <p:spPr>
          <a:xfrm>
            <a:off x="9103796" y="3299092"/>
            <a:ext cx="341644" cy="369332"/>
          </a:xfrm>
          <a:prstGeom prst="rect">
            <a:avLst/>
          </a:prstGeom>
          <a:noFill/>
        </p:spPr>
        <p:txBody>
          <a:bodyPr wrap="square" rtlCol="0">
            <a:spAutoFit/>
          </a:bodyPr>
          <a:lstStyle/>
          <a:p>
            <a:pPr algn="ctr"/>
            <a:r>
              <a:rPr lang="ja-JP" altLang="en-US" b="1" dirty="0">
                <a:solidFill>
                  <a:schemeClr val="bg1"/>
                </a:solidFill>
                <a:latin typeface="Meiryo UI" panose="020B0604030504040204" pitchFamily="50" charset="-128"/>
                <a:ea typeface="Meiryo UI" panose="020B0604030504040204" pitchFamily="50" charset="-128"/>
              </a:rPr>
              <a:t>⑫</a:t>
            </a:r>
            <a:endParaRPr lang="en-US" altLang="ja-JP" b="1" dirty="0" smtClean="0">
              <a:solidFill>
                <a:schemeClr val="bg1"/>
              </a:solidFill>
              <a:latin typeface="Meiryo UI" panose="020B0604030504040204" pitchFamily="50" charset="-128"/>
              <a:ea typeface="Meiryo UI" panose="020B0604030504040204" pitchFamily="50" charset="-128"/>
            </a:endParaRPr>
          </a:p>
        </p:txBody>
      </p:sp>
      <p:sp>
        <p:nvSpPr>
          <p:cNvPr id="134" name="テキスト ボックス 133"/>
          <p:cNvSpPr txBox="1"/>
          <p:nvPr/>
        </p:nvSpPr>
        <p:spPr>
          <a:xfrm>
            <a:off x="9113845" y="3934658"/>
            <a:ext cx="341644" cy="369332"/>
          </a:xfrm>
          <a:prstGeom prst="rect">
            <a:avLst/>
          </a:prstGeom>
          <a:noFill/>
        </p:spPr>
        <p:txBody>
          <a:bodyPr wrap="square" rtlCol="0">
            <a:spAutoFit/>
          </a:bodyPr>
          <a:lstStyle/>
          <a:p>
            <a:pPr algn="ctr"/>
            <a:r>
              <a:rPr lang="ja-JP" altLang="en-US" b="1" dirty="0">
                <a:solidFill>
                  <a:schemeClr val="bg1"/>
                </a:solidFill>
                <a:latin typeface="Meiryo UI" panose="020B0604030504040204" pitchFamily="50" charset="-128"/>
                <a:ea typeface="Meiryo UI" panose="020B0604030504040204" pitchFamily="50" charset="-128"/>
              </a:rPr>
              <a:t>⑬</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35" name="テキスト ボックス 134"/>
          <p:cNvSpPr txBox="1"/>
          <p:nvPr/>
        </p:nvSpPr>
        <p:spPr>
          <a:xfrm>
            <a:off x="9113845" y="4567703"/>
            <a:ext cx="341644" cy="369332"/>
          </a:xfrm>
          <a:prstGeom prst="rect">
            <a:avLst/>
          </a:prstGeom>
          <a:noFill/>
        </p:spPr>
        <p:txBody>
          <a:bodyPr wrap="square" rtlCol="0">
            <a:spAutoFit/>
          </a:bodyPr>
          <a:lstStyle/>
          <a:p>
            <a:pPr algn="ctr"/>
            <a:r>
              <a:rPr lang="ja-JP" altLang="en-US" b="1" dirty="0">
                <a:solidFill>
                  <a:schemeClr val="bg1"/>
                </a:solidFill>
                <a:latin typeface="Meiryo UI" panose="020B0604030504040204" pitchFamily="50" charset="-128"/>
                <a:ea typeface="Meiryo UI" panose="020B0604030504040204" pitchFamily="50" charset="-128"/>
              </a:rPr>
              <a:t>⑭</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36" name="テキスト ボックス 135"/>
          <p:cNvSpPr txBox="1"/>
          <p:nvPr/>
        </p:nvSpPr>
        <p:spPr>
          <a:xfrm>
            <a:off x="9117191" y="5172158"/>
            <a:ext cx="341644" cy="369332"/>
          </a:xfrm>
          <a:prstGeom prst="rect">
            <a:avLst/>
          </a:prstGeom>
          <a:noFill/>
        </p:spPr>
        <p:txBody>
          <a:bodyPr wrap="square" rtlCol="0">
            <a:spAutoFit/>
          </a:bodyPr>
          <a:lstStyle/>
          <a:p>
            <a:pPr algn="ctr"/>
            <a:r>
              <a:rPr lang="ja-JP" altLang="en-US" b="1" dirty="0">
                <a:solidFill>
                  <a:schemeClr val="bg1"/>
                </a:solidFill>
                <a:latin typeface="Meiryo UI" panose="020B0604030504040204" pitchFamily="50" charset="-128"/>
                <a:ea typeface="Meiryo UI" panose="020B0604030504040204" pitchFamily="50" charset="-128"/>
              </a:rPr>
              <a:t>⑮</a:t>
            </a:r>
            <a:endParaRPr lang="en-US" altLang="ja-JP" b="1" dirty="0" smtClean="0">
              <a:solidFill>
                <a:schemeClr val="bg1"/>
              </a:solidFill>
              <a:latin typeface="Meiryo UI" panose="020B0604030504040204" pitchFamily="50" charset="-128"/>
              <a:ea typeface="Meiryo UI" panose="020B0604030504040204" pitchFamily="50" charset="-128"/>
            </a:endParaRPr>
          </a:p>
        </p:txBody>
      </p:sp>
      <p:sp>
        <p:nvSpPr>
          <p:cNvPr id="137" name="テキスト ボックス 136"/>
          <p:cNvSpPr txBox="1"/>
          <p:nvPr/>
        </p:nvSpPr>
        <p:spPr>
          <a:xfrm>
            <a:off x="9110498" y="5788984"/>
            <a:ext cx="341644" cy="369332"/>
          </a:xfrm>
          <a:prstGeom prst="rect">
            <a:avLst/>
          </a:prstGeom>
          <a:noFill/>
        </p:spPr>
        <p:txBody>
          <a:bodyPr wrap="square" rtlCol="0">
            <a:spAutoFit/>
          </a:bodyPr>
          <a:lstStyle/>
          <a:p>
            <a:pPr algn="ctr"/>
            <a:r>
              <a:rPr lang="ja-JP" altLang="en-US" b="1" dirty="0">
                <a:solidFill>
                  <a:schemeClr val="bg1"/>
                </a:solidFill>
                <a:latin typeface="Meiryo UI" panose="020B0604030504040204" pitchFamily="50" charset="-128"/>
                <a:ea typeface="Meiryo UI" panose="020B0604030504040204" pitchFamily="50" charset="-128"/>
              </a:rPr>
              <a:t>⑯</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38" name="正方形/長方形 137"/>
          <p:cNvSpPr/>
          <p:nvPr/>
        </p:nvSpPr>
        <p:spPr>
          <a:xfrm>
            <a:off x="6847163" y="1078310"/>
            <a:ext cx="663964" cy="253916"/>
          </a:xfrm>
          <a:prstGeom prst="rect">
            <a:avLst/>
          </a:prstGeom>
        </p:spPr>
        <p:txBody>
          <a:bodyPr wrap="none">
            <a:spAutoFit/>
          </a:bodyPr>
          <a:lstStyle/>
          <a:p>
            <a:r>
              <a:rPr lang="en-US" altLang="ja-JP" sz="1050" b="1" dirty="0" smtClean="0">
                <a:solidFill>
                  <a:schemeClr val="bg1"/>
                </a:solidFill>
                <a:latin typeface="Meiryo UI" panose="020B0604030504040204" pitchFamily="50" charset="-128"/>
                <a:ea typeface="Meiryo UI" panose="020B0604030504040204" pitchFamily="50" charset="-128"/>
              </a:rPr>
              <a:t>1Qubit</a:t>
            </a:r>
            <a:endParaRPr lang="ja-JP" altLang="en-US" sz="1050" b="1" dirty="0">
              <a:solidFill>
                <a:schemeClr val="bg1"/>
              </a:solidFill>
              <a:latin typeface="Meiryo UI" panose="020B0604030504040204" pitchFamily="50" charset="-128"/>
              <a:ea typeface="Meiryo UI" panose="020B0604030504040204" pitchFamily="50" charset="-128"/>
            </a:endParaRPr>
          </a:p>
        </p:txBody>
      </p:sp>
      <p:sp>
        <p:nvSpPr>
          <p:cNvPr id="139" name="正方形/長方形 138"/>
          <p:cNvSpPr/>
          <p:nvPr/>
        </p:nvSpPr>
        <p:spPr>
          <a:xfrm>
            <a:off x="7379340" y="1078310"/>
            <a:ext cx="663964" cy="253916"/>
          </a:xfrm>
          <a:prstGeom prst="rect">
            <a:avLst/>
          </a:prstGeom>
        </p:spPr>
        <p:txBody>
          <a:bodyPr wrap="none">
            <a:spAutoFit/>
          </a:bodyPr>
          <a:lstStyle/>
          <a:p>
            <a:r>
              <a:rPr lang="en-US" altLang="ja-JP" sz="1050" b="1" dirty="0" smtClean="0">
                <a:solidFill>
                  <a:schemeClr val="bg1"/>
                </a:solidFill>
                <a:latin typeface="Meiryo UI" panose="020B0604030504040204" pitchFamily="50" charset="-128"/>
                <a:ea typeface="Meiryo UI" panose="020B0604030504040204" pitchFamily="50" charset="-128"/>
              </a:rPr>
              <a:t>2Qubit</a:t>
            </a:r>
            <a:endParaRPr lang="ja-JP" altLang="en-US" sz="1050" b="1" dirty="0">
              <a:solidFill>
                <a:schemeClr val="bg1"/>
              </a:solidFill>
              <a:latin typeface="Meiryo UI" panose="020B0604030504040204" pitchFamily="50" charset="-128"/>
              <a:ea typeface="Meiryo UI" panose="020B0604030504040204" pitchFamily="50" charset="-128"/>
            </a:endParaRPr>
          </a:p>
        </p:txBody>
      </p:sp>
      <p:sp>
        <p:nvSpPr>
          <p:cNvPr id="140" name="正方形/長方形 139"/>
          <p:cNvSpPr/>
          <p:nvPr/>
        </p:nvSpPr>
        <p:spPr>
          <a:xfrm>
            <a:off x="7942829" y="1078310"/>
            <a:ext cx="663964" cy="253916"/>
          </a:xfrm>
          <a:prstGeom prst="rect">
            <a:avLst/>
          </a:prstGeom>
        </p:spPr>
        <p:txBody>
          <a:bodyPr wrap="none">
            <a:spAutoFit/>
          </a:bodyPr>
          <a:lstStyle/>
          <a:p>
            <a:r>
              <a:rPr lang="en-US" altLang="ja-JP" sz="1050" b="1" dirty="0" smtClean="0">
                <a:solidFill>
                  <a:schemeClr val="bg1"/>
                </a:solidFill>
                <a:latin typeface="Meiryo UI" panose="020B0604030504040204" pitchFamily="50" charset="-128"/>
                <a:ea typeface="Meiryo UI" panose="020B0604030504040204" pitchFamily="50" charset="-128"/>
              </a:rPr>
              <a:t>3Qubit</a:t>
            </a:r>
            <a:endParaRPr lang="ja-JP" altLang="en-US" sz="1050" b="1" dirty="0">
              <a:solidFill>
                <a:schemeClr val="bg1"/>
              </a:solidFill>
              <a:latin typeface="Meiryo UI" panose="020B0604030504040204" pitchFamily="50" charset="-128"/>
              <a:ea typeface="Meiryo UI" panose="020B0604030504040204" pitchFamily="50" charset="-128"/>
            </a:endParaRPr>
          </a:p>
        </p:txBody>
      </p:sp>
      <p:sp>
        <p:nvSpPr>
          <p:cNvPr id="141" name="正方形/長方形 140"/>
          <p:cNvSpPr/>
          <p:nvPr/>
        </p:nvSpPr>
        <p:spPr>
          <a:xfrm>
            <a:off x="8465343" y="1077581"/>
            <a:ext cx="663964" cy="253916"/>
          </a:xfrm>
          <a:prstGeom prst="rect">
            <a:avLst/>
          </a:prstGeom>
        </p:spPr>
        <p:txBody>
          <a:bodyPr wrap="none">
            <a:spAutoFit/>
          </a:bodyPr>
          <a:lstStyle/>
          <a:p>
            <a:r>
              <a:rPr lang="en-US" altLang="ja-JP" sz="1050" b="1" dirty="0" smtClean="0">
                <a:solidFill>
                  <a:schemeClr val="bg1"/>
                </a:solidFill>
                <a:latin typeface="Meiryo UI" panose="020B0604030504040204" pitchFamily="50" charset="-128"/>
                <a:ea typeface="Meiryo UI" panose="020B0604030504040204" pitchFamily="50" charset="-128"/>
              </a:rPr>
              <a:t>4Qubit</a:t>
            </a:r>
            <a:endParaRPr lang="ja-JP" altLang="en-US" sz="1050" b="1" dirty="0">
              <a:solidFill>
                <a:schemeClr val="bg1"/>
              </a:solidFill>
              <a:latin typeface="Meiryo UI" panose="020B0604030504040204" pitchFamily="50" charset="-128"/>
              <a:ea typeface="Meiryo UI" panose="020B0604030504040204" pitchFamily="50" charset="-128"/>
            </a:endParaRPr>
          </a:p>
        </p:txBody>
      </p:sp>
      <p:sp>
        <p:nvSpPr>
          <p:cNvPr id="142" name="正方形/長方形 141"/>
          <p:cNvSpPr/>
          <p:nvPr/>
        </p:nvSpPr>
        <p:spPr>
          <a:xfrm>
            <a:off x="9335606" y="1078087"/>
            <a:ext cx="663964" cy="253916"/>
          </a:xfrm>
          <a:prstGeom prst="rect">
            <a:avLst/>
          </a:prstGeom>
        </p:spPr>
        <p:txBody>
          <a:bodyPr wrap="none">
            <a:spAutoFit/>
          </a:bodyPr>
          <a:lstStyle/>
          <a:p>
            <a:r>
              <a:rPr lang="en-US" altLang="ja-JP" sz="1050" b="1" dirty="0" smtClean="0">
                <a:solidFill>
                  <a:schemeClr val="bg1"/>
                </a:solidFill>
                <a:latin typeface="Meiryo UI" panose="020B0604030504040204" pitchFamily="50" charset="-128"/>
                <a:ea typeface="Meiryo UI" panose="020B0604030504040204" pitchFamily="50" charset="-128"/>
              </a:rPr>
              <a:t>1Qubit</a:t>
            </a:r>
            <a:endParaRPr lang="ja-JP" altLang="en-US" sz="1050" b="1" dirty="0">
              <a:solidFill>
                <a:schemeClr val="bg1"/>
              </a:solidFill>
              <a:latin typeface="Meiryo UI" panose="020B0604030504040204" pitchFamily="50" charset="-128"/>
              <a:ea typeface="Meiryo UI" panose="020B0604030504040204" pitchFamily="50" charset="-128"/>
            </a:endParaRPr>
          </a:p>
        </p:txBody>
      </p:sp>
      <p:sp>
        <p:nvSpPr>
          <p:cNvPr id="143" name="正方形/長方形 142"/>
          <p:cNvSpPr/>
          <p:nvPr/>
        </p:nvSpPr>
        <p:spPr>
          <a:xfrm>
            <a:off x="9867783" y="1078087"/>
            <a:ext cx="663964" cy="253916"/>
          </a:xfrm>
          <a:prstGeom prst="rect">
            <a:avLst/>
          </a:prstGeom>
        </p:spPr>
        <p:txBody>
          <a:bodyPr wrap="none">
            <a:spAutoFit/>
          </a:bodyPr>
          <a:lstStyle/>
          <a:p>
            <a:r>
              <a:rPr lang="en-US" altLang="ja-JP" sz="1050" b="1" dirty="0" smtClean="0">
                <a:solidFill>
                  <a:schemeClr val="bg1"/>
                </a:solidFill>
                <a:latin typeface="Meiryo UI" panose="020B0604030504040204" pitchFamily="50" charset="-128"/>
                <a:ea typeface="Meiryo UI" panose="020B0604030504040204" pitchFamily="50" charset="-128"/>
              </a:rPr>
              <a:t>2Qubit</a:t>
            </a:r>
            <a:endParaRPr lang="ja-JP" altLang="en-US" sz="1050" b="1" dirty="0">
              <a:solidFill>
                <a:schemeClr val="bg1"/>
              </a:solidFill>
              <a:latin typeface="Meiryo UI" panose="020B0604030504040204" pitchFamily="50" charset="-128"/>
              <a:ea typeface="Meiryo UI" panose="020B0604030504040204" pitchFamily="50" charset="-128"/>
            </a:endParaRPr>
          </a:p>
        </p:txBody>
      </p:sp>
      <p:sp>
        <p:nvSpPr>
          <p:cNvPr id="144" name="正方形/長方形 143"/>
          <p:cNvSpPr/>
          <p:nvPr/>
        </p:nvSpPr>
        <p:spPr>
          <a:xfrm>
            <a:off x="10431272" y="1078087"/>
            <a:ext cx="663964" cy="253916"/>
          </a:xfrm>
          <a:prstGeom prst="rect">
            <a:avLst/>
          </a:prstGeom>
        </p:spPr>
        <p:txBody>
          <a:bodyPr wrap="none">
            <a:spAutoFit/>
          </a:bodyPr>
          <a:lstStyle/>
          <a:p>
            <a:r>
              <a:rPr lang="en-US" altLang="ja-JP" sz="1050" b="1" dirty="0" smtClean="0">
                <a:solidFill>
                  <a:schemeClr val="bg1"/>
                </a:solidFill>
                <a:latin typeface="Meiryo UI" panose="020B0604030504040204" pitchFamily="50" charset="-128"/>
                <a:ea typeface="Meiryo UI" panose="020B0604030504040204" pitchFamily="50" charset="-128"/>
              </a:rPr>
              <a:t>3Qubit</a:t>
            </a:r>
            <a:endParaRPr lang="ja-JP" altLang="en-US" sz="1050" b="1" dirty="0">
              <a:solidFill>
                <a:schemeClr val="bg1"/>
              </a:solidFill>
              <a:latin typeface="Meiryo UI" panose="020B0604030504040204" pitchFamily="50" charset="-128"/>
              <a:ea typeface="Meiryo UI" panose="020B0604030504040204" pitchFamily="50" charset="-128"/>
            </a:endParaRPr>
          </a:p>
        </p:txBody>
      </p:sp>
      <p:sp>
        <p:nvSpPr>
          <p:cNvPr id="145" name="正方形/長方形 144"/>
          <p:cNvSpPr/>
          <p:nvPr/>
        </p:nvSpPr>
        <p:spPr>
          <a:xfrm>
            <a:off x="10953786" y="1087406"/>
            <a:ext cx="663964" cy="253916"/>
          </a:xfrm>
          <a:prstGeom prst="rect">
            <a:avLst/>
          </a:prstGeom>
        </p:spPr>
        <p:txBody>
          <a:bodyPr wrap="none">
            <a:spAutoFit/>
          </a:bodyPr>
          <a:lstStyle/>
          <a:p>
            <a:r>
              <a:rPr lang="en-US" altLang="ja-JP" sz="1050" b="1" dirty="0" smtClean="0">
                <a:solidFill>
                  <a:schemeClr val="bg1"/>
                </a:solidFill>
                <a:latin typeface="Meiryo UI" panose="020B0604030504040204" pitchFamily="50" charset="-128"/>
                <a:ea typeface="Meiryo UI" panose="020B0604030504040204" pitchFamily="50" charset="-128"/>
              </a:rPr>
              <a:t>4Qubit</a:t>
            </a:r>
            <a:endParaRPr lang="ja-JP" altLang="en-US" sz="1050" b="1"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2840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1606684" y="6490942"/>
            <a:ext cx="585316" cy="369332"/>
          </a:xfrm>
          <a:prstGeom prst="rect">
            <a:avLst/>
          </a:prstGeom>
          <a:noFill/>
        </p:spPr>
        <p:txBody>
          <a:bodyPr wrap="square" rtlCol="0">
            <a:spAutoFit/>
          </a:bodyPr>
          <a:lstStyle/>
          <a:p>
            <a:pPr algn="r"/>
            <a:r>
              <a:rPr lang="en-US" altLang="ja-JP" b="1" dirty="0">
                <a:latin typeface="Meiryo UI" panose="020B0604030504040204" pitchFamily="50" charset="-128"/>
                <a:ea typeface="Meiryo UI" panose="020B0604030504040204" pitchFamily="50" charset="-128"/>
              </a:rPr>
              <a:t>5</a:t>
            </a:r>
            <a:endParaRPr kumimoji="1" lang="ja-JP" altLang="en-US" b="1" dirty="0">
              <a:latin typeface="Meiryo UI" panose="020B0604030504040204" pitchFamily="50" charset="-128"/>
              <a:ea typeface="Meiryo UI" panose="020B0604030504040204" pitchFamily="50" charset="-128"/>
            </a:endParaRPr>
          </a:p>
        </p:txBody>
      </p:sp>
      <p:sp>
        <p:nvSpPr>
          <p:cNvPr id="10" name="正方形/長方形 9"/>
          <p:cNvSpPr/>
          <p:nvPr/>
        </p:nvSpPr>
        <p:spPr>
          <a:xfrm>
            <a:off x="-61785" y="6664239"/>
            <a:ext cx="5068770" cy="230832"/>
          </a:xfrm>
          <a:prstGeom prst="rect">
            <a:avLst/>
          </a:prstGeom>
        </p:spPr>
        <p:txBody>
          <a:bodyPr wrap="square">
            <a:spAutoFit/>
          </a:bodyPr>
          <a:lstStyle/>
          <a:p>
            <a:r>
              <a:rPr lang="en-US" altLang="ja-JP" sz="900" dirty="0">
                <a:latin typeface="Meiryo UI" panose="020B0604030504040204" pitchFamily="50" charset="-128"/>
                <a:cs typeface="Times New Roman" panose="02020603050405020304" pitchFamily="18" charset="0"/>
              </a:rPr>
              <a:t>Copyright © Mitsui &amp; Co. Global Strategic Studies Institute </a:t>
            </a:r>
            <a:r>
              <a:rPr lang="en-US" altLang="ja-JP" sz="900" dirty="0" smtClean="0">
                <a:latin typeface="Meiryo UI" panose="020B0604030504040204" pitchFamily="50" charset="-128"/>
                <a:cs typeface="Times New Roman" panose="02020603050405020304" pitchFamily="18" charset="0"/>
              </a:rPr>
              <a:t>2018 </a:t>
            </a:r>
            <a:r>
              <a:rPr lang="en-US" altLang="ja-JP" sz="900" dirty="0">
                <a:latin typeface="Meiryo UI" panose="020B0604030504040204" pitchFamily="50" charset="-128"/>
                <a:cs typeface="Times New Roman" panose="02020603050405020304" pitchFamily="18" charset="0"/>
              </a:rPr>
              <a:t>All Rights Reserved.</a:t>
            </a:r>
            <a:endParaRPr lang="ja-JP" altLang="en-US" sz="900" dirty="0"/>
          </a:p>
        </p:txBody>
      </p:sp>
      <p:pic>
        <p:nvPicPr>
          <p:cNvPr id="13" name="図 12"/>
          <p:cNvPicPr>
            <a:picLocks noChangeAspect="1"/>
          </p:cNvPicPr>
          <p:nvPr/>
        </p:nvPicPr>
        <p:blipFill>
          <a:blip r:embed="rId2"/>
          <a:stretch>
            <a:fillRect/>
          </a:stretch>
        </p:blipFill>
        <p:spPr>
          <a:xfrm>
            <a:off x="0" y="-2809"/>
            <a:ext cx="939467" cy="867464"/>
          </a:xfrm>
          <a:prstGeom prst="rect">
            <a:avLst/>
          </a:prstGeom>
        </p:spPr>
      </p:pic>
      <p:sp>
        <p:nvSpPr>
          <p:cNvPr id="2" name="テキスト ボックス 1"/>
          <p:cNvSpPr txBox="1"/>
          <p:nvPr/>
        </p:nvSpPr>
        <p:spPr>
          <a:xfrm>
            <a:off x="3852566" y="245589"/>
            <a:ext cx="4457044" cy="461665"/>
          </a:xfrm>
          <a:prstGeom prst="rect">
            <a:avLst/>
          </a:prstGeom>
          <a:noFill/>
        </p:spPr>
        <p:txBody>
          <a:bodyPr wrap="square" rtlCol="0">
            <a:spAutoFit/>
          </a:bodyPr>
          <a:lstStyle/>
          <a:p>
            <a:pPr algn="ctr"/>
            <a:r>
              <a:rPr kumimoji="1" lang="ja-JP" altLang="en-US" sz="2400" b="1" dirty="0" smtClean="0">
                <a:latin typeface="Meiryo UI" panose="020B0604030504040204" pitchFamily="50" charset="-128"/>
                <a:ea typeface="Meiryo UI" panose="020B0604030504040204" pitchFamily="50" charset="-128"/>
              </a:rPr>
              <a:t>量子コンピュータの種類と概要</a:t>
            </a:r>
            <a:endParaRPr kumimoji="1" lang="ja-JP" altLang="en-US" sz="2400" b="1" dirty="0">
              <a:latin typeface="Meiryo UI" panose="020B0604030504040204" pitchFamily="50" charset="-128"/>
              <a:ea typeface="Meiryo UI" panose="020B0604030504040204" pitchFamily="50" charset="-128"/>
            </a:endParaRPr>
          </a:p>
        </p:txBody>
      </p:sp>
      <p:sp>
        <p:nvSpPr>
          <p:cNvPr id="12" name="角丸四角形 11"/>
          <p:cNvSpPr/>
          <p:nvPr/>
        </p:nvSpPr>
        <p:spPr>
          <a:xfrm>
            <a:off x="4361329" y="1385046"/>
            <a:ext cx="3469341" cy="699247"/>
          </a:xfrm>
          <a:prstGeom prst="roundRect">
            <a:avLst>
              <a:gd name="adj" fmla="val 50000"/>
            </a:avLst>
          </a:prstGeom>
          <a:solidFill>
            <a:srgbClr val="FFC000"/>
          </a:solidFill>
          <a:ln>
            <a:noFill/>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smtClean="0">
                <a:solidFill>
                  <a:schemeClr val="tx1"/>
                </a:solidFill>
                <a:latin typeface="Meiryo UI" panose="020B0604030504040204" pitchFamily="50" charset="-128"/>
                <a:ea typeface="Meiryo UI" panose="020B0604030504040204" pitchFamily="50" charset="-128"/>
              </a:rPr>
              <a:t>量子コンピュータ</a:t>
            </a:r>
            <a:endParaRPr kumimoji="1" lang="ja-JP" altLang="en-US" sz="2800" b="1" dirty="0">
              <a:solidFill>
                <a:schemeClr val="tx1"/>
              </a:solidFill>
              <a:latin typeface="Meiryo UI" panose="020B0604030504040204" pitchFamily="50" charset="-128"/>
              <a:ea typeface="Meiryo UI" panose="020B0604030504040204" pitchFamily="50" charset="-128"/>
            </a:endParaRPr>
          </a:p>
        </p:txBody>
      </p:sp>
      <p:sp>
        <p:nvSpPr>
          <p:cNvPr id="14" name="角丸四角形 13"/>
          <p:cNvSpPr/>
          <p:nvPr/>
        </p:nvSpPr>
        <p:spPr>
          <a:xfrm>
            <a:off x="1559858" y="2971798"/>
            <a:ext cx="3550024" cy="726142"/>
          </a:xfrm>
          <a:prstGeom prst="roundRect">
            <a:avLst/>
          </a:prstGeom>
          <a:solidFill>
            <a:srgbClr val="002060"/>
          </a:solidFill>
          <a:ln>
            <a:noFill/>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量子イジングマシン</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5" name="角丸四角形 14"/>
          <p:cNvSpPr/>
          <p:nvPr/>
        </p:nvSpPr>
        <p:spPr>
          <a:xfrm>
            <a:off x="7167284" y="2971798"/>
            <a:ext cx="3550024" cy="726142"/>
          </a:xfrm>
          <a:prstGeom prst="roundRect">
            <a:avLst/>
          </a:prstGeom>
          <a:solidFill>
            <a:srgbClr val="00B0F0"/>
          </a:solidFill>
          <a:ln>
            <a:noFill/>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latin typeface="Meiryo UI" panose="020B0604030504040204" pitchFamily="50" charset="-128"/>
                <a:ea typeface="Meiryo UI" panose="020B0604030504040204" pitchFamily="50" charset="-128"/>
              </a:rPr>
              <a:t>量子ゲート型</a:t>
            </a:r>
            <a:endParaRPr kumimoji="1" lang="ja-JP" altLang="en-US" sz="2400" b="1" dirty="0">
              <a:solidFill>
                <a:schemeClr val="tx1"/>
              </a:solidFill>
              <a:latin typeface="Meiryo UI" panose="020B0604030504040204" pitchFamily="50" charset="-128"/>
              <a:ea typeface="Meiryo UI" panose="020B0604030504040204" pitchFamily="50" charset="-128"/>
            </a:endParaRPr>
          </a:p>
        </p:txBody>
      </p:sp>
      <p:sp>
        <p:nvSpPr>
          <p:cNvPr id="16" name="角丸四角形 15"/>
          <p:cNvSpPr/>
          <p:nvPr/>
        </p:nvSpPr>
        <p:spPr>
          <a:xfrm>
            <a:off x="1559858" y="4904860"/>
            <a:ext cx="3550024" cy="726142"/>
          </a:xfrm>
          <a:prstGeom prst="roundRect">
            <a:avLst/>
          </a:prstGeom>
          <a:solidFill>
            <a:schemeClr val="bg2">
              <a:lumMod val="50000"/>
            </a:schemeClr>
          </a:solidFill>
          <a:ln>
            <a:noFill/>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レーザーネットワーク方式</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7" name="角丸四角形 16"/>
          <p:cNvSpPr/>
          <p:nvPr/>
        </p:nvSpPr>
        <p:spPr>
          <a:xfrm>
            <a:off x="7167284" y="4904860"/>
            <a:ext cx="3550024" cy="726142"/>
          </a:xfrm>
          <a:prstGeom prst="roundRect">
            <a:avLst/>
          </a:prstGeom>
          <a:solidFill>
            <a:schemeClr val="tx2">
              <a:lumMod val="75000"/>
            </a:schemeClr>
          </a:solidFill>
          <a:ln>
            <a:noFill/>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量子アニーリング</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cxnSp>
        <p:nvCxnSpPr>
          <p:cNvPr id="18" name="直線コネクタ 17"/>
          <p:cNvCxnSpPr/>
          <p:nvPr/>
        </p:nvCxnSpPr>
        <p:spPr>
          <a:xfrm flipV="1">
            <a:off x="3321422" y="2608728"/>
            <a:ext cx="5620874" cy="134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12" idx="2"/>
          </p:cNvCxnSpPr>
          <p:nvPr/>
        </p:nvCxnSpPr>
        <p:spPr>
          <a:xfrm flipH="1">
            <a:off x="6095999" y="2084293"/>
            <a:ext cx="1" cy="5244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14" idx="0"/>
          </p:cNvCxnSpPr>
          <p:nvPr/>
        </p:nvCxnSpPr>
        <p:spPr>
          <a:xfrm flipV="1">
            <a:off x="3334870" y="2608728"/>
            <a:ext cx="0" cy="3630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V="1">
            <a:off x="8928848" y="2608728"/>
            <a:ext cx="0" cy="3630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3321422" y="3697940"/>
            <a:ext cx="0" cy="11943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V="1">
            <a:off x="3321422" y="4535984"/>
            <a:ext cx="5620874" cy="134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8942297" y="4529264"/>
            <a:ext cx="0" cy="3630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6515547" y="3730452"/>
            <a:ext cx="5383795" cy="307777"/>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デジタルコンピュータと同じように</a:t>
            </a:r>
            <a:r>
              <a:rPr kumimoji="1" lang="en-US" altLang="ja-JP" sz="1400" dirty="0" err="1" smtClean="0">
                <a:latin typeface="Meiryo UI" panose="020B0604030504040204" pitchFamily="50" charset="-128"/>
                <a:ea typeface="Meiryo UI" panose="020B0604030504040204" pitchFamily="50" charset="-128"/>
              </a:rPr>
              <a:t>Qubit</a:t>
            </a:r>
            <a:r>
              <a:rPr lang="ja-JP" altLang="en-US" sz="1400" dirty="0" smtClean="0">
                <a:latin typeface="Meiryo UI" panose="020B0604030504040204" pitchFamily="50" charset="-128"/>
                <a:ea typeface="Meiryo UI" panose="020B0604030504040204" pitchFamily="50" charset="-128"/>
              </a:rPr>
              <a:t>を利用した論理回路で計算する。</a:t>
            </a:r>
            <a:endParaRPr kumimoji="1" lang="ja-JP" altLang="en-US" sz="1400" dirty="0">
              <a:latin typeface="Meiryo UI" panose="020B0604030504040204" pitchFamily="50" charset="-128"/>
              <a:ea typeface="Meiryo UI" panose="020B0604030504040204" pitchFamily="50" charset="-128"/>
            </a:endParaRPr>
          </a:p>
        </p:txBody>
      </p:sp>
      <p:sp>
        <p:nvSpPr>
          <p:cNvPr id="8" name="角丸四角形吹き出し 7"/>
          <p:cNvSpPr/>
          <p:nvPr/>
        </p:nvSpPr>
        <p:spPr>
          <a:xfrm>
            <a:off x="9494729" y="1385046"/>
            <a:ext cx="1892031" cy="699247"/>
          </a:xfrm>
          <a:prstGeom prst="wedgeRoundRectCallout">
            <a:avLst>
              <a:gd name="adj1" fmla="val -57948"/>
              <a:gd name="adj2" fmla="val 140205"/>
              <a:gd name="adj3" fmla="val 16667"/>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rPr>
              <a:t>開発中だが、商用化の目途はたっていない。</a:t>
            </a:r>
            <a:endParaRPr kumimoji="1" lang="en-US" altLang="ja-JP" sz="1400" dirty="0" smtClean="0">
              <a:solidFill>
                <a:schemeClr val="tx1"/>
              </a:solidFill>
              <a:latin typeface="Meiryo UI" panose="020B0604030504040204" pitchFamily="50" charset="-128"/>
              <a:ea typeface="Meiryo UI" panose="020B0604030504040204" pitchFamily="50" charset="-128"/>
            </a:endParaRPr>
          </a:p>
          <a:p>
            <a:pPr algn="ctr"/>
            <a:r>
              <a:rPr lang="en-US" altLang="ja-JP" sz="1400" dirty="0" smtClean="0">
                <a:solidFill>
                  <a:schemeClr val="tx1"/>
                </a:solidFill>
                <a:latin typeface="Meiryo UI" panose="020B0604030504040204" pitchFamily="50" charset="-128"/>
                <a:ea typeface="Meiryo UI" panose="020B0604030504040204" pitchFamily="50" charset="-128"/>
              </a:rPr>
              <a:t>20</a:t>
            </a:r>
            <a:r>
              <a:rPr lang="ja-JP" altLang="en-US" sz="1400" dirty="0" smtClean="0">
                <a:solidFill>
                  <a:schemeClr val="tx1"/>
                </a:solidFill>
                <a:latin typeface="Meiryo UI" panose="020B0604030504040204" pitchFamily="50" charset="-128"/>
                <a:ea typeface="Meiryo UI" panose="020B0604030504040204" pitchFamily="50" charset="-128"/>
              </a:rPr>
              <a:t>年先？</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748064" y="3677990"/>
            <a:ext cx="5383795" cy="523220"/>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量子効果を持つ「磁石の性質」を　　利用して、ある種の物理現象をマッピングしてシミュレーション（実験）を　　行う。</a:t>
            </a:r>
            <a:endParaRPr kumimoji="1" lang="ja-JP" altLang="en-US" sz="1400" dirty="0">
              <a:latin typeface="Meiryo UI" panose="020B0604030504040204" pitchFamily="50" charset="-128"/>
              <a:ea typeface="Meiryo UI" panose="020B0604030504040204" pitchFamily="50" charset="-128"/>
            </a:endParaRPr>
          </a:p>
        </p:txBody>
      </p:sp>
      <p:sp>
        <p:nvSpPr>
          <p:cNvPr id="28" name="テキスト ボックス 27"/>
          <p:cNvSpPr txBox="1"/>
          <p:nvPr/>
        </p:nvSpPr>
        <p:spPr>
          <a:xfrm>
            <a:off x="712204" y="5643528"/>
            <a:ext cx="5383795" cy="307777"/>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レーザーを使って量子イジングマシンを構成し、シミュレーションする。</a:t>
            </a:r>
            <a:endParaRPr kumimoji="1" lang="ja-JP" altLang="en-US" sz="1400" dirty="0">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1559858" y="4653536"/>
            <a:ext cx="2129425" cy="276999"/>
          </a:xfrm>
          <a:prstGeom prst="rect">
            <a:avLst/>
          </a:prstGeom>
          <a:noFill/>
        </p:spPr>
        <p:txBody>
          <a:bodyPr wrap="square" rtlCol="0">
            <a:spAutoFit/>
          </a:bodyPr>
          <a:lstStyle/>
          <a:p>
            <a:r>
              <a:rPr kumimoji="1" lang="ja-JP" altLang="en-US" sz="1200" dirty="0" smtClean="0">
                <a:latin typeface="Meiryo UI" panose="020B0604030504040204" pitchFamily="50" charset="-128"/>
                <a:ea typeface="Meiryo UI" panose="020B0604030504040204" pitchFamily="50" charset="-128"/>
              </a:rPr>
              <a:t>国立情報学研究所、</a:t>
            </a:r>
            <a:r>
              <a:rPr kumimoji="1" lang="en-US" altLang="ja-JP" sz="1200" dirty="0" smtClean="0">
                <a:latin typeface="Meiryo UI" panose="020B0604030504040204" pitchFamily="50" charset="-128"/>
                <a:ea typeface="Meiryo UI" panose="020B0604030504040204" pitchFamily="50" charset="-128"/>
              </a:rPr>
              <a:t>NTT</a:t>
            </a:r>
            <a:endParaRPr kumimoji="1" lang="ja-JP" altLang="en-US" sz="1200" dirty="0">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7078019" y="4646490"/>
            <a:ext cx="2129425" cy="276999"/>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D-Wave</a:t>
            </a:r>
            <a:endParaRPr kumimoji="1" lang="ja-JP" altLang="en-US" sz="1200" dirty="0">
              <a:latin typeface="Meiryo UI" panose="020B0604030504040204" pitchFamily="50" charset="-128"/>
              <a:ea typeface="Meiryo UI" panose="020B0604030504040204" pitchFamily="50" charset="-128"/>
            </a:endParaRPr>
          </a:p>
        </p:txBody>
      </p:sp>
      <p:sp>
        <p:nvSpPr>
          <p:cNvPr id="27" name="角丸四角形吹き出し 26"/>
          <p:cNvSpPr/>
          <p:nvPr/>
        </p:nvSpPr>
        <p:spPr>
          <a:xfrm>
            <a:off x="613842" y="1404121"/>
            <a:ext cx="1892031" cy="699247"/>
          </a:xfrm>
          <a:prstGeom prst="wedgeRoundRectCallout">
            <a:avLst>
              <a:gd name="adj1" fmla="val 71237"/>
              <a:gd name="adj2" fmla="val 130407"/>
              <a:gd name="adj3" fmla="val 16667"/>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latin typeface="Meiryo UI" panose="020B0604030504040204" pitchFamily="50" charset="-128"/>
                <a:ea typeface="Meiryo UI" panose="020B0604030504040204" pitchFamily="50" charset="-128"/>
              </a:rPr>
              <a:t>2011</a:t>
            </a:r>
            <a:r>
              <a:rPr kumimoji="1" lang="ja-JP" altLang="en-US" sz="1400" dirty="0" smtClean="0">
                <a:solidFill>
                  <a:schemeClr val="tx1"/>
                </a:solidFill>
                <a:latin typeface="Meiryo UI" panose="020B0604030504040204" pitchFamily="50" charset="-128"/>
                <a:ea typeface="Meiryo UI" panose="020B0604030504040204" pitchFamily="50" charset="-128"/>
              </a:rPr>
              <a:t>年、</a:t>
            </a:r>
            <a:r>
              <a:rPr kumimoji="1" lang="en-US" altLang="ja-JP" sz="1400" dirty="0" smtClean="0">
                <a:solidFill>
                  <a:schemeClr val="tx1"/>
                </a:solidFill>
                <a:latin typeface="Meiryo UI" panose="020B0604030504040204" pitchFamily="50" charset="-128"/>
                <a:ea typeface="Meiryo UI" panose="020B0604030504040204" pitchFamily="50" charset="-128"/>
              </a:rPr>
              <a:t>D-Wave</a:t>
            </a:r>
            <a:r>
              <a:rPr kumimoji="1" lang="ja-JP" altLang="en-US" sz="1400" dirty="0" smtClean="0">
                <a:solidFill>
                  <a:schemeClr val="tx1"/>
                </a:solidFill>
                <a:latin typeface="Meiryo UI" panose="020B0604030504040204" pitchFamily="50" charset="-128"/>
                <a:ea typeface="Meiryo UI" panose="020B0604030504040204" pitchFamily="50" charset="-128"/>
              </a:rPr>
              <a:t>　</a:t>
            </a:r>
            <a:r>
              <a:rPr kumimoji="1" lang="en-US" altLang="ja-JP" sz="1400" dirty="0" smtClean="0">
                <a:solidFill>
                  <a:schemeClr val="tx1"/>
                </a:solidFill>
                <a:latin typeface="Meiryo UI" panose="020B0604030504040204" pitchFamily="50" charset="-128"/>
                <a:ea typeface="Meiryo UI" panose="020B0604030504040204" pitchFamily="50" charset="-128"/>
              </a:rPr>
              <a:t>System</a:t>
            </a:r>
            <a:r>
              <a:rPr kumimoji="1" lang="ja-JP" altLang="en-US" sz="1400" dirty="0" smtClean="0">
                <a:solidFill>
                  <a:schemeClr val="tx1"/>
                </a:solidFill>
                <a:latin typeface="Meiryo UI" panose="020B0604030504040204" pitchFamily="50" charset="-128"/>
                <a:ea typeface="Meiryo UI" panose="020B0604030504040204" pitchFamily="50" charset="-128"/>
              </a:rPr>
              <a:t>社が、商用化。</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1014015" y="2655250"/>
            <a:ext cx="4150476" cy="338554"/>
          </a:xfrm>
          <a:prstGeom prst="rect">
            <a:avLst/>
          </a:prstGeom>
          <a:noFill/>
        </p:spPr>
        <p:txBody>
          <a:bodyPr wrap="square" rtlCol="0">
            <a:spAutoFit/>
          </a:bodyPr>
          <a:lstStyle/>
          <a:p>
            <a:pPr algn="ctr"/>
            <a:r>
              <a:rPr kumimoji="1" lang="ja-JP" altLang="en-US" sz="1600" dirty="0" smtClean="0">
                <a:latin typeface="Meiryo UI" panose="020B0604030504040204" pitchFamily="50" charset="-128"/>
                <a:ea typeface="Meiryo UI" panose="020B0604030504040204" pitchFamily="50" charset="-128"/>
              </a:rPr>
              <a:t>誤解を恐れずに言うと　「</a:t>
            </a:r>
            <a:r>
              <a:rPr kumimoji="1" lang="ja-JP" altLang="en-US" sz="1600" b="1" u="sng" dirty="0" smtClean="0">
                <a:solidFill>
                  <a:srgbClr val="FF0000"/>
                </a:solidFill>
                <a:latin typeface="Meiryo UI" panose="020B0604030504040204" pitchFamily="50" charset="-128"/>
                <a:ea typeface="Meiryo UI" panose="020B0604030504040204" pitchFamily="50" charset="-128"/>
              </a:rPr>
              <a:t>アナログ方式</a:t>
            </a:r>
            <a:r>
              <a:rPr kumimoji="1" lang="ja-JP" altLang="en-US" sz="1600" dirty="0" smtClean="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6611186" y="2681773"/>
            <a:ext cx="4150476" cy="338554"/>
          </a:xfrm>
          <a:prstGeom prst="rect">
            <a:avLst/>
          </a:prstGeom>
          <a:noFill/>
        </p:spPr>
        <p:txBody>
          <a:bodyPr wrap="square" rtlCol="0">
            <a:spAutoFit/>
          </a:bodyPr>
          <a:lstStyle/>
          <a:p>
            <a:pPr algn="ctr"/>
            <a:r>
              <a:rPr kumimoji="1" lang="ja-JP" altLang="en-US" sz="1600" dirty="0" smtClean="0">
                <a:latin typeface="Meiryo UI" panose="020B0604030504040204" pitchFamily="50" charset="-128"/>
                <a:ea typeface="Meiryo UI" panose="020B0604030504040204" pitchFamily="50" charset="-128"/>
              </a:rPr>
              <a:t>誤解を恐れずに言うと　「</a:t>
            </a:r>
            <a:r>
              <a:rPr kumimoji="1" lang="ja-JP" altLang="en-US" sz="1600" b="1" u="sng" dirty="0" smtClean="0">
                <a:solidFill>
                  <a:srgbClr val="FF0000"/>
                </a:solidFill>
                <a:latin typeface="Meiryo UI" panose="020B0604030504040204" pitchFamily="50" charset="-128"/>
                <a:ea typeface="Meiryo UI" panose="020B0604030504040204" pitchFamily="50" charset="-128"/>
              </a:rPr>
              <a:t>デジタル方式</a:t>
            </a:r>
            <a:r>
              <a:rPr kumimoji="1" lang="ja-JP" altLang="en-US" sz="1600" dirty="0" smtClean="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39155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1606684" y="6490942"/>
            <a:ext cx="585316" cy="369332"/>
          </a:xfrm>
          <a:prstGeom prst="rect">
            <a:avLst/>
          </a:prstGeom>
          <a:noFill/>
        </p:spPr>
        <p:txBody>
          <a:bodyPr wrap="square" rtlCol="0">
            <a:spAutoFit/>
          </a:bodyPr>
          <a:lstStyle/>
          <a:p>
            <a:pPr algn="r"/>
            <a:r>
              <a:rPr lang="en-US" altLang="ja-JP" b="1" dirty="0">
                <a:latin typeface="Meiryo UI" panose="020B0604030504040204" pitchFamily="50" charset="-128"/>
                <a:ea typeface="Meiryo UI" panose="020B0604030504040204" pitchFamily="50" charset="-128"/>
              </a:rPr>
              <a:t>5</a:t>
            </a:r>
            <a:endParaRPr kumimoji="1" lang="ja-JP" altLang="en-US" b="1" dirty="0">
              <a:latin typeface="Meiryo UI" panose="020B0604030504040204" pitchFamily="50" charset="-128"/>
              <a:ea typeface="Meiryo UI" panose="020B0604030504040204" pitchFamily="50" charset="-128"/>
            </a:endParaRPr>
          </a:p>
        </p:txBody>
      </p:sp>
      <p:sp>
        <p:nvSpPr>
          <p:cNvPr id="10" name="正方形/長方形 9"/>
          <p:cNvSpPr/>
          <p:nvPr/>
        </p:nvSpPr>
        <p:spPr>
          <a:xfrm>
            <a:off x="-61785" y="6664239"/>
            <a:ext cx="5068770" cy="230832"/>
          </a:xfrm>
          <a:prstGeom prst="rect">
            <a:avLst/>
          </a:prstGeom>
        </p:spPr>
        <p:txBody>
          <a:bodyPr wrap="square">
            <a:spAutoFit/>
          </a:bodyPr>
          <a:lstStyle/>
          <a:p>
            <a:r>
              <a:rPr lang="en-US" altLang="ja-JP" sz="900" dirty="0">
                <a:latin typeface="Meiryo UI" panose="020B0604030504040204" pitchFamily="50" charset="-128"/>
                <a:cs typeface="Times New Roman" panose="02020603050405020304" pitchFamily="18" charset="0"/>
              </a:rPr>
              <a:t>Copyright © </a:t>
            </a:r>
            <a:r>
              <a:rPr lang="en-US" altLang="ja-JP" sz="900" dirty="0" smtClean="0">
                <a:latin typeface="Meiryo UI" panose="020B0604030504040204" pitchFamily="50" charset="-128"/>
                <a:cs typeface="Times New Roman" panose="02020603050405020304" pitchFamily="18" charset="0"/>
              </a:rPr>
              <a:t>Mitsui &amp; Co. Global Strategic Studies Institute 2018 All Rights Reserved.</a:t>
            </a:r>
            <a:endParaRPr lang="ja-JP" altLang="en-US" sz="900" dirty="0"/>
          </a:p>
        </p:txBody>
      </p:sp>
      <p:pic>
        <p:nvPicPr>
          <p:cNvPr id="13" name="図 12"/>
          <p:cNvPicPr>
            <a:picLocks noChangeAspect="1"/>
          </p:cNvPicPr>
          <p:nvPr/>
        </p:nvPicPr>
        <p:blipFill>
          <a:blip r:embed="rId3"/>
          <a:stretch>
            <a:fillRect/>
          </a:stretch>
        </p:blipFill>
        <p:spPr>
          <a:xfrm>
            <a:off x="0" y="-2809"/>
            <a:ext cx="939467" cy="867464"/>
          </a:xfrm>
          <a:prstGeom prst="rect">
            <a:avLst/>
          </a:prstGeom>
        </p:spPr>
      </p:pic>
      <p:sp>
        <p:nvSpPr>
          <p:cNvPr id="2" name="テキスト ボックス 1"/>
          <p:cNvSpPr txBox="1"/>
          <p:nvPr/>
        </p:nvSpPr>
        <p:spPr>
          <a:xfrm>
            <a:off x="3080085" y="317503"/>
            <a:ext cx="6056421" cy="830997"/>
          </a:xfrm>
          <a:prstGeom prst="rect">
            <a:avLst/>
          </a:prstGeom>
          <a:noFill/>
        </p:spPr>
        <p:txBody>
          <a:bodyPr wrap="square" rtlCol="0">
            <a:spAutoFit/>
          </a:bodyPr>
          <a:lstStyle/>
          <a:p>
            <a:pPr algn="ctr"/>
            <a:r>
              <a:rPr lang="ja-JP" altLang="en-US" sz="2400" b="1" dirty="0" smtClean="0">
                <a:latin typeface="Meiryo UI" panose="020B0604030504040204" pitchFamily="50" charset="-128"/>
                <a:ea typeface="Meiryo UI" panose="020B0604030504040204" pitchFamily="50" charset="-128"/>
              </a:rPr>
              <a:t>量子コンピュータ</a:t>
            </a:r>
            <a:endParaRPr lang="en-US" altLang="ja-JP" sz="2400" b="1" dirty="0" smtClean="0">
              <a:latin typeface="Meiryo UI" panose="020B0604030504040204" pitchFamily="50" charset="-128"/>
              <a:ea typeface="Meiryo UI" panose="020B0604030504040204" pitchFamily="50" charset="-128"/>
            </a:endParaRPr>
          </a:p>
          <a:p>
            <a:pPr algn="ctr"/>
            <a:r>
              <a:rPr kumimoji="1" lang="en-US" altLang="ja-JP" sz="2400" b="1" dirty="0" smtClean="0">
                <a:latin typeface="Meiryo UI" panose="020B0604030504040204" pitchFamily="50" charset="-128"/>
                <a:ea typeface="Meiryo UI" panose="020B0604030504040204" pitchFamily="50" charset="-128"/>
              </a:rPr>
              <a:t>~</a:t>
            </a:r>
            <a:r>
              <a:rPr kumimoji="1" lang="ja-JP" altLang="en-US" sz="2400" b="1" dirty="0" smtClean="0">
                <a:latin typeface="Meiryo UI" panose="020B0604030504040204" pitchFamily="50" charset="-128"/>
                <a:ea typeface="Meiryo UI" panose="020B0604030504040204" pitchFamily="50" charset="-128"/>
              </a:rPr>
              <a:t>アニーリング型とゲート型</a:t>
            </a:r>
            <a:r>
              <a:rPr kumimoji="1" lang="en-US" altLang="ja-JP" sz="2400" b="1" dirty="0" smtClean="0">
                <a:latin typeface="Meiryo UI" panose="020B0604030504040204" pitchFamily="50" charset="-128"/>
                <a:ea typeface="Meiryo UI" panose="020B0604030504040204" pitchFamily="50" charset="-128"/>
              </a:rPr>
              <a:t>~</a:t>
            </a:r>
            <a:endParaRPr kumimoji="1" lang="ja-JP" altLang="en-US" sz="2400" b="1" dirty="0">
              <a:latin typeface="Meiryo UI" panose="020B0604030504040204" pitchFamily="50" charset="-128"/>
              <a:ea typeface="Meiryo UI" panose="020B0604030504040204"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3341717276"/>
              </p:ext>
            </p:extLst>
          </p:nvPr>
        </p:nvGraphicFramePr>
        <p:xfrm>
          <a:off x="891212" y="1350474"/>
          <a:ext cx="10434166" cy="5217160"/>
        </p:xfrm>
        <a:graphic>
          <a:graphicData uri="http://schemas.openxmlformats.org/drawingml/2006/table">
            <a:tbl>
              <a:tblPr firstRow="1" bandRow="1">
                <a:tableStyleId>{5940675A-B579-460E-94D1-54222C63F5DA}</a:tableStyleId>
              </a:tblPr>
              <a:tblGrid>
                <a:gridCol w="1058007">
                  <a:extLst>
                    <a:ext uri="{9D8B030D-6E8A-4147-A177-3AD203B41FA5}">
                      <a16:colId xmlns:a16="http://schemas.microsoft.com/office/drawing/2014/main" val="20000"/>
                    </a:ext>
                  </a:extLst>
                </a:gridCol>
                <a:gridCol w="4411829">
                  <a:extLst>
                    <a:ext uri="{9D8B030D-6E8A-4147-A177-3AD203B41FA5}">
                      <a16:colId xmlns:a16="http://schemas.microsoft.com/office/drawing/2014/main" val="20001"/>
                    </a:ext>
                  </a:extLst>
                </a:gridCol>
                <a:gridCol w="4964330">
                  <a:extLst>
                    <a:ext uri="{9D8B030D-6E8A-4147-A177-3AD203B41FA5}">
                      <a16:colId xmlns:a16="http://schemas.microsoft.com/office/drawing/2014/main" val="20002"/>
                    </a:ext>
                  </a:extLst>
                </a:gridCol>
              </a:tblGrid>
              <a:tr h="370840">
                <a:tc>
                  <a:txBody>
                    <a:bodyPr/>
                    <a:lstStyle/>
                    <a:p>
                      <a:pPr algn="l"/>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b="1" dirty="0" smtClean="0">
                          <a:latin typeface="Meiryo UI" panose="020B0604030504040204" pitchFamily="50" charset="-128"/>
                          <a:ea typeface="Meiryo UI" panose="020B0604030504040204" pitchFamily="50" charset="-128"/>
                        </a:rPr>
                        <a:t>量子アニーリング</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4">
                        <a:lumMod val="40000"/>
                        <a:lumOff val="60000"/>
                      </a:schemeClr>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量子ゲート</a:t>
                      </a:r>
                      <a:endParaRPr kumimoji="1" lang="ja-JP" altLang="en-US"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0"/>
                  </a:ext>
                </a:extLst>
              </a:tr>
              <a:tr h="370840">
                <a:tc>
                  <a:txBody>
                    <a:bodyPr/>
                    <a:lstStyle/>
                    <a:p>
                      <a:pPr algn="ctr"/>
                      <a:r>
                        <a:rPr kumimoji="1" lang="ja-JP" altLang="en-US" dirty="0" smtClean="0">
                          <a:latin typeface="Meiryo UI" panose="020B0604030504040204" pitchFamily="50" charset="-128"/>
                          <a:ea typeface="Meiryo UI" panose="020B0604030504040204" pitchFamily="50" charset="-128"/>
                        </a:rPr>
                        <a:t>目的</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組合せ最適化問題</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（現状では汎用性無し：限定目的利用）</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4">
                        <a:lumMod val="40000"/>
                        <a:lumOff val="6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デジタル・コンピュータと同様に</a:t>
                      </a:r>
                      <a:r>
                        <a:rPr kumimoji="1" lang="ja-JP" altLang="en-US" b="1" dirty="0" smtClean="0">
                          <a:latin typeface="Meiryo UI" panose="020B0604030504040204" pitchFamily="50" charset="-128"/>
                          <a:ea typeface="Meiryo UI" panose="020B0604030504040204" pitchFamily="50" charset="-128"/>
                        </a:rPr>
                        <a:t>万能計算機</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（研究開発途上にある）</a:t>
                      </a:r>
                      <a:endParaRPr kumimoji="1" lang="ja-JP" altLang="en-US"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370840">
                <a:tc>
                  <a:txBody>
                    <a:bodyPr/>
                    <a:lstStyle/>
                    <a:p>
                      <a:pPr algn="ctr"/>
                      <a:r>
                        <a:rPr kumimoji="1" lang="ja-JP" altLang="en-US" dirty="0" smtClean="0">
                          <a:latin typeface="Meiryo UI" panose="020B0604030504040204" pitchFamily="50" charset="-128"/>
                          <a:ea typeface="Meiryo UI" panose="020B0604030504040204" pitchFamily="50" charset="-128"/>
                        </a:rPr>
                        <a:t>強み</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dirty="0" smtClean="0">
                          <a:latin typeface="Meiryo UI" panose="020B0604030504040204" pitchFamily="50" charset="-128"/>
                          <a:ea typeface="Meiryo UI" panose="020B0604030504040204" pitchFamily="50" charset="-128"/>
                        </a:rPr>
                        <a:t>・外部環境の変化に強い（耐ノイズ性）</a:t>
                      </a:r>
                      <a:endParaRPr kumimoji="1" lang="en-US" altLang="ja-JP"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（電磁波、地磁気など）</a:t>
                      </a:r>
                      <a:endParaRPr kumimoji="1" lang="en-US" altLang="ja-JP"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・組合せ最適化問題を高速処理できると、様々な社会問題解決につながる</a:t>
                      </a:r>
                      <a:endParaRPr kumimoji="1" lang="en-US" altLang="ja-JP"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・低消費電力</a:t>
                      </a:r>
                      <a:endParaRPr kumimoji="1" lang="ja-JP" altLang="en-US" dirty="0">
                        <a:latin typeface="Meiryo UI" panose="020B0604030504040204" pitchFamily="50" charset="-128"/>
                        <a:ea typeface="Meiryo UI" panose="020B0604030504040204" pitchFamily="50" charset="-128"/>
                      </a:endParaRPr>
                    </a:p>
                  </a:txBody>
                  <a:tcPr anchor="ctr">
                    <a:solidFill>
                      <a:schemeClr val="accent4">
                        <a:lumMod val="40000"/>
                        <a:lumOff val="60000"/>
                      </a:schemeClr>
                    </a:solidFill>
                  </a:tcPr>
                </a:tc>
                <a:tc>
                  <a:txBody>
                    <a:bodyPr/>
                    <a:lstStyle/>
                    <a:p>
                      <a:pPr algn="l"/>
                      <a:r>
                        <a:rPr kumimoji="1" lang="ja-JP" altLang="en-US" dirty="0" smtClean="0">
                          <a:latin typeface="Meiryo UI" panose="020B0604030504040204" pitchFamily="50" charset="-128"/>
                          <a:ea typeface="Meiryo UI" panose="020B0604030504040204" pitchFamily="50" charset="-128"/>
                        </a:rPr>
                        <a:t>・量子ゲートが実現すると、劇的に処理速度が向上することが理論的に確認されているアルゴリズムが存在</a:t>
                      </a:r>
                      <a:endParaRPr kumimoji="1" lang="en-US" altLang="ja-JP"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　①素因数分解（ショアのアルゴリズム）</a:t>
                      </a:r>
                      <a:endParaRPr kumimoji="1" lang="en-US" altLang="ja-JP"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　②量子化学シミュレーション</a:t>
                      </a:r>
                      <a:endParaRPr kumimoji="1" lang="en-US" altLang="ja-JP"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　③機械学習</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r h="370840">
                <a:tc>
                  <a:txBody>
                    <a:bodyPr/>
                    <a:lstStyle/>
                    <a:p>
                      <a:pPr algn="ctr"/>
                      <a:r>
                        <a:rPr kumimoji="1" lang="ja-JP" altLang="en-US" dirty="0" smtClean="0">
                          <a:latin typeface="Meiryo UI" panose="020B0604030504040204" pitchFamily="50" charset="-128"/>
                          <a:ea typeface="Meiryo UI" panose="020B0604030504040204" pitchFamily="50" charset="-128"/>
                        </a:rPr>
                        <a:t>弱み</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dirty="0" smtClean="0">
                          <a:latin typeface="Meiryo UI" panose="020B0604030504040204" pitchFamily="50" charset="-128"/>
                          <a:ea typeface="Meiryo UI" panose="020B0604030504040204" pitchFamily="50" charset="-128"/>
                        </a:rPr>
                        <a:t>・特定の問題については、劇的な高速化が実現してるが、汎用性に欠ける</a:t>
                      </a:r>
                      <a:endParaRPr kumimoji="1" lang="en-US" altLang="ja-JP"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・社会的に意味のあるアルゴリズムが少ない</a:t>
                      </a:r>
                      <a:endParaRPr kumimoji="1" lang="ja-JP" altLang="en-US" dirty="0">
                        <a:latin typeface="Meiryo UI" panose="020B0604030504040204" pitchFamily="50" charset="-128"/>
                        <a:ea typeface="Meiryo UI" panose="020B0604030504040204" pitchFamily="50" charset="-128"/>
                      </a:endParaRPr>
                    </a:p>
                  </a:txBody>
                  <a:tcPr anchor="ctr">
                    <a:solidFill>
                      <a:schemeClr val="accent4">
                        <a:lumMod val="40000"/>
                        <a:lumOff val="60000"/>
                      </a:schemeClr>
                    </a:solidFill>
                  </a:tcPr>
                </a:tc>
                <a:tc>
                  <a:txBody>
                    <a:bodyPr/>
                    <a:lstStyle/>
                    <a:p>
                      <a:pPr algn="l"/>
                      <a:r>
                        <a:rPr kumimoji="1" lang="ja-JP" altLang="en-US" dirty="0" smtClean="0">
                          <a:latin typeface="Meiryo UI" panose="020B0604030504040204" pitchFamily="50" charset="-128"/>
                          <a:ea typeface="Meiryo UI" panose="020B0604030504040204" pitchFamily="50" charset="-128"/>
                        </a:rPr>
                        <a:t>・ノイズに極めて弱く、量子もつれ状態の維持が極めて困難（開発が遅れている大きな理由の一つ）</a:t>
                      </a:r>
                      <a:endParaRPr kumimoji="1" lang="en-US" altLang="ja-JP"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・耐ノイズ性を確保するには、例えば公開鍵暗号を解読する場合、</a:t>
                      </a:r>
                      <a:r>
                        <a:rPr kumimoji="1" lang="en-US" altLang="ja-JP" dirty="0" smtClean="0">
                          <a:latin typeface="Meiryo UI" panose="020B0604030504040204" pitchFamily="50" charset="-128"/>
                          <a:ea typeface="Meiryo UI" panose="020B0604030504040204" pitchFamily="50" charset="-128"/>
                        </a:rPr>
                        <a:t>1</a:t>
                      </a:r>
                      <a:r>
                        <a:rPr kumimoji="1" lang="ja-JP" altLang="en-US" dirty="0" smtClean="0">
                          <a:latin typeface="Meiryo UI" panose="020B0604030504040204" pitchFamily="50" charset="-128"/>
                          <a:ea typeface="Meiryo UI" panose="020B0604030504040204" pitchFamily="50" charset="-128"/>
                        </a:rPr>
                        <a:t>億量子ビットから</a:t>
                      </a:r>
                      <a:r>
                        <a:rPr kumimoji="1" lang="en-US" altLang="ja-JP" dirty="0" smtClean="0">
                          <a:latin typeface="Meiryo UI" panose="020B0604030504040204" pitchFamily="50" charset="-128"/>
                          <a:ea typeface="Meiryo UI" panose="020B0604030504040204" pitchFamily="50" charset="-128"/>
                        </a:rPr>
                        <a:t>10</a:t>
                      </a:r>
                      <a:r>
                        <a:rPr kumimoji="1" lang="ja-JP" altLang="en-US" dirty="0" smtClean="0">
                          <a:latin typeface="Meiryo UI" panose="020B0604030504040204" pitchFamily="50" charset="-128"/>
                          <a:ea typeface="Meiryo UI" panose="020B0604030504040204" pitchFamily="50" charset="-128"/>
                        </a:rPr>
                        <a:t>億量子ビットの実装が必要</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3"/>
                  </a:ext>
                </a:extLst>
              </a:tr>
              <a:tr h="370840">
                <a:tc>
                  <a:txBody>
                    <a:bodyPr/>
                    <a:lstStyle/>
                    <a:p>
                      <a:pPr algn="ctr"/>
                      <a:r>
                        <a:rPr kumimoji="1" lang="ja-JP" altLang="en-US" dirty="0" smtClean="0">
                          <a:latin typeface="Meiryo UI" panose="020B0604030504040204" pitchFamily="50" charset="-128"/>
                          <a:ea typeface="Meiryo UI" panose="020B0604030504040204" pitchFamily="50" charset="-128"/>
                        </a:rPr>
                        <a:t>現在</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dirty="0" smtClean="0">
                          <a:latin typeface="Meiryo UI" panose="020B0604030504040204" pitchFamily="50" charset="-128"/>
                          <a:ea typeface="Meiryo UI" panose="020B0604030504040204" pitchFamily="50" charset="-128"/>
                        </a:rPr>
                        <a:t>・</a:t>
                      </a:r>
                      <a:r>
                        <a:rPr kumimoji="1" lang="en-US" altLang="ja-JP" b="1" dirty="0" smtClean="0">
                          <a:latin typeface="Meiryo UI" panose="020B0604030504040204" pitchFamily="50" charset="-128"/>
                          <a:ea typeface="Meiryo UI" panose="020B0604030504040204" pitchFamily="50" charset="-128"/>
                        </a:rPr>
                        <a:t>2011</a:t>
                      </a:r>
                      <a:r>
                        <a:rPr kumimoji="1" lang="ja-JP" altLang="en-US" b="1" dirty="0" smtClean="0">
                          <a:latin typeface="Meiryo UI" panose="020B0604030504040204" pitchFamily="50" charset="-128"/>
                          <a:ea typeface="Meiryo UI" panose="020B0604030504040204" pitchFamily="50" charset="-128"/>
                        </a:rPr>
                        <a:t>年商用化（販売）されている</a:t>
                      </a:r>
                      <a:endParaRPr kumimoji="1" lang="en-US" altLang="ja-JP" b="1"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a:t>
                      </a:r>
                      <a:r>
                        <a:rPr kumimoji="1" lang="en-US" altLang="ja-JP" dirty="0" smtClean="0">
                          <a:latin typeface="Meiryo UI" panose="020B0604030504040204" pitchFamily="50" charset="-128"/>
                          <a:ea typeface="Meiryo UI" panose="020B0604030504040204" pitchFamily="50" charset="-128"/>
                        </a:rPr>
                        <a:t>D-Wave Systems</a:t>
                      </a:r>
                      <a:r>
                        <a:rPr kumimoji="1" lang="ja-JP" altLang="en-US" dirty="0" smtClean="0">
                          <a:latin typeface="Meiryo UI" panose="020B0604030504040204" pitchFamily="50" charset="-128"/>
                          <a:ea typeface="Meiryo UI" panose="020B0604030504040204" pitchFamily="50" charset="-128"/>
                        </a:rPr>
                        <a:t>が</a:t>
                      </a:r>
                      <a:r>
                        <a:rPr kumimoji="1" lang="en-US" altLang="ja-JP" dirty="0" smtClean="0">
                          <a:latin typeface="Meiryo UI" panose="020B0604030504040204" pitchFamily="50" charset="-128"/>
                          <a:ea typeface="Meiryo UI" panose="020B0604030504040204" pitchFamily="50" charset="-128"/>
                        </a:rPr>
                        <a:t>2000</a:t>
                      </a:r>
                      <a:r>
                        <a:rPr kumimoji="1" lang="ja-JP" altLang="en-US" dirty="0" smtClean="0">
                          <a:latin typeface="Meiryo UI" panose="020B0604030504040204" pitchFamily="50" charset="-128"/>
                          <a:ea typeface="Meiryo UI" panose="020B0604030504040204" pitchFamily="50" charset="-128"/>
                        </a:rPr>
                        <a:t>量子ビット実装</a:t>
                      </a:r>
                      <a:endParaRPr kumimoji="1" lang="ja-JP" altLang="en-US" dirty="0">
                        <a:latin typeface="Meiryo UI" panose="020B0604030504040204" pitchFamily="50" charset="-128"/>
                        <a:ea typeface="Meiryo UI" panose="020B0604030504040204" pitchFamily="50" charset="-128"/>
                      </a:endParaRPr>
                    </a:p>
                  </a:txBody>
                  <a:tcPr anchor="ctr">
                    <a:solidFill>
                      <a:schemeClr val="accent4">
                        <a:lumMod val="40000"/>
                        <a:lumOff val="60000"/>
                      </a:schemeClr>
                    </a:solidFill>
                  </a:tcPr>
                </a:tc>
                <a:tc>
                  <a:txBody>
                    <a:bodyPr/>
                    <a:lstStyle/>
                    <a:p>
                      <a:pPr algn="l"/>
                      <a:r>
                        <a:rPr kumimoji="1" lang="ja-JP" altLang="en-US" dirty="0" smtClean="0">
                          <a:latin typeface="Meiryo UI" panose="020B0604030504040204" pitchFamily="50" charset="-128"/>
                          <a:ea typeface="Meiryo UI" panose="020B0604030504040204" pitchFamily="50" charset="-128"/>
                        </a:rPr>
                        <a:t>・</a:t>
                      </a:r>
                      <a:r>
                        <a:rPr kumimoji="1" lang="ja-JP" altLang="en-US" b="1" dirty="0" smtClean="0">
                          <a:latin typeface="Meiryo UI" panose="020B0604030504040204" pitchFamily="50" charset="-128"/>
                          <a:ea typeface="Meiryo UI" panose="020B0604030504040204" pitchFamily="50" charset="-128"/>
                        </a:rPr>
                        <a:t>研究開発の段階で商用化は</a:t>
                      </a:r>
                      <a:r>
                        <a:rPr kumimoji="1" lang="en-US" altLang="ja-JP" b="1" dirty="0" smtClean="0">
                          <a:latin typeface="Meiryo UI" panose="020B0604030504040204" pitchFamily="50" charset="-128"/>
                          <a:ea typeface="Meiryo UI" panose="020B0604030504040204" pitchFamily="50" charset="-128"/>
                        </a:rPr>
                        <a:t>20</a:t>
                      </a:r>
                      <a:r>
                        <a:rPr kumimoji="1" lang="ja-JP" altLang="en-US" b="1" dirty="0" smtClean="0">
                          <a:latin typeface="Meiryo UI" panose="020B0604030504040204" pitchFamily="50" charset="-128"/>
                          <a:ea typeface="Meiryo UI" panose="020B0604030504040204" pitchFamily="50" charset="-128"/>
                        </a:rPr>
                        <a:t>年以上先か？</a:t>
                      </a:r>
                      <a:endParaRPr kumimoji="1" lang="en-US" altLang="ja-JP" b="1"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a:t>
                      </a:r>
                      <a:r>
                        <a:rPr kumimoji="1" lang="en-US" altLang="ja-JP" dirty="0" smtClean="0">
                          <a:latin typeface="Meiryo UI" panose="020B0604030504040204" pitchFamily="50" charset="-128"/>
                          <a:ea typeface="Meiryo UI" panose="020B0604030504040204" pitchFamily="50" charset="-128"/>
                        </a:rPr>
                        <a:t>50</a:t>
                      </a:r>
                      <a:r>
                        <a:rPr kumimoji="1" lang="ja-JP" altLang="en-US" dirty="0" smtClean="0">
                          <a:latin typeface="Meiryo UI" panose="020B0604030504040204" pitchFamily="50" charset="-128"/>
                          <a:ea typeface="Meiryo UI" panose="020B0604030504040204" pitchFamily="50" charset="-128"/>
                        </a:rPr>
                        <a:t>～</a:t>
                      </a:r>
                      <a:r>
                        <a:rPr kumimoji="1" lang="en-US" altLang="ja-JP" dirty="0" smtClean="0">
                          <a:latin typeface="Meiryo UI" panose="020B0604030504040204" pitchFamily="50" charset="-128"/>
                          <a:ea typeface="Meiryo UI" panose="020B0604030504040204" pitchFamily="50" charset="-128"/>
                        </a:rPr>
                        <a:t>60</a:t>
                      </a:r>
                      <a:r>
                        <a:rPr kumimoji="1" lang="ja-JP" altLang="en-US" dirty="0" smtClean="0">
                          <a:latin typeface="Meiryo UI" panose="020B0604030504040204" pitchFamily="50" charset="-128"/>
                          <a:ea typeface="Meiryo UI" panose="020B0604030504040204" pitchFamily="50" charset="-128"/>
                        </a:rPr>
                        <a:t>量子ビット程度</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4"/>
                  </a:ext>
                </a:extLst>
              </a:tr>
              <a:tr h="370840">
                <a:tc>
                  <a:txBody>
                    <a:bodyPr/>
                    <a:lstStyle/>
                    <a:p>
                      <a:pPr algn="ctr"/>
                      <a:r>
                        <a:rPr kumimoji="1" lang="ja-JP" altLang="en-US" dirty="0" smtClean="0">
                          <a:latin typeface="Meiryo UI" panose="020B0604030504040204" pitchFamily="50" charset="-128"/>
                          <a:ea typeface="Meiryo UI" panose="020B0604030504040204" pitchFamily="50" charset="-128"/>
                        </a:rPr>
                        <a:t>将来</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dirty="0" smtClean="0">
                          <a:latin typeface="Meiryo UI" panose="020B0604030504040204" pitchFamily="50" charset="-128"/>
                          <a:ea typeface="Meiryo UI" panose="020B0604030504040204" pitchFamily="50" charset="-128"/>
                        </a:rPr>
                        <a:t>既存のデジタル・コンピュータとの組合せでの利活用が今後拡大</a:t>
                      </a:r>
                      <a:endParaRPr kumimoji="1" lang="ja-JP" altLang="en-US" dirty="0">
                        <a:latin typeface="Meiryo UI" panose="020B0604030504040204" pitchFamily="50" charset="-128"/>
                        <a:ea typeface="Meiryo UI" panose="020B0604030504040204" pitchFamily="50" charset="-128"/>
                      </a:endParaRPr>
                    </a:p>
                  </a:txBody>
                  <a:tcPr anchor="ctr">
                    <a:solidFill>
                      <a:schemeClr val="accent4">
                        <a:lumMod val="40000"/>
                        <a:lumOff val="60000"/>
                      </a:schemeClr>
                    </a:solidFill>
                  </a:tcPr>
                </a:tc>
                <a:tc>
                  <a:txBody>
                    <a:bodyPr/>
                    <a:lstStyle/>
                    <a:p>
                      <a:pPr algn="l"/>
                      <a:r>
                        <a:rPr kumimoji="1" lang="ja-JP" altLang="en-US" dirty="0" smtClean="0">
                          <a:latin typeface="Meiryo UI" panose="020B0604030504040204" pitchFamily="50" charset="-128"/>
                          <a:ea typeface="Meiryo UI" panose="020B0604030504040204" pitchFamily="50" charset="-128"/>
                        </a:rPr>
                        <a:t>ノイズ問題と実装規模の拡大が困難と言う点から、商用利用が可能となるのは</a:t>
                      </a:r>
                      <a:r>
                        <a:rPr kumimoji="1" lang="en-US" altLang="ja-JP" dirty="0" smtClean="0">
                          <a:latin typeface="Meiryo UI" panose="020B0604030504040204" pitchFamily="50" charset="-128"/>
                          <a:ea typeface="Meiryo UI" panose="020B0604030504040204" pitchFamily="50" charset="-128"/>
                        </a:rPr>
                        <a:t>20</a:t>
                      </a:r>
                      <a:r>
                        <a:rPr kumimoji="1" lang="ja-JP" altLang="en-US" dirty="0" smtClean="0">
                          <a:latin typeface="Meiryo UI" panose="020B0604030504040204" pitchFamily="50" charset="-128"/>
                          <a:ea typeface="Meiryo UI" panose="020B0604030504040204" pitchFamily="50" charset="-128"/>
                        </a:rPr>
                        <a:t>年以上先との予測</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96624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0" y="-2809"/>
            <a:ext cx="939467" cy="867464"/>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250" y="1714500"/>
            <a:ext cx="6000750" cy="4572000"/>
          </a:xfrm>
          <a:prstGeom prst="rect">
            <a:avLst/>
          </a:prstGeom>
        </p:spPr>
      </p:pic>
      <p:sp>
        <p:nvSpPr>
          <p:cNvPr id="10" name="正方形/長方形 9"/>
          <p:cNvSpPr/>
          <p:nvPr/>
        </p:nvSpPr>
        <p:spPr>
          <a:xfrm>
            <a:off x="6191250" y="6286500"/>
            <a:ext cx="6000750" cy="369332"/>
          </a:xfrm>
          <a:prstGeom prst="rect">
            <a:avLst/>
          </a:prstGeom>
        </p:spPr>
        <p:txBody>
          <a:bodyPr wrap="square">
            <a:spAutoFit/>
          </a:bodyPr>
          <a:lstStyle/>
          <a:p>
            <a:r>
              <a:rPr lang="en-US" altLang="ja-JP" sz="900" dirty="0">
                <a:latin typeface="Meiryo UI" panose="020B0604030504040204" pitchFamily="50" charset="-128"/>
                <a:ea typeface="Meiryo UI" panose="020B0604030504040204" pitchFamily="50" charset="-128"/>
              </a:rPr>
              <a:t>https://www.nature.com/news/d-wave-upgrade-how-scientists-are-using-the-world-s-most-controversial-quantum-computer-1.21353</a:t>
            </a:r>
            <a:endParaRPr lang="ja-JP" altLang="en-US" sz="900" dirty="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5854700" y="1025850"/>
            <a:ext cx="6337300" cy="707886"/>
          </a:xfrm>
          <a:prstGeom prst="rect">
            <a:avLst/>
          </a:prstGeom>
          <a:noFill/>
        </p:spPr>
        <p:txBody>
          <a:bodyPr wrap="square" rtlCol="0">
            <a:spAutoFit/>
          </a:bodyPr>
          <a:lstStyle/>
          <a:p>
            <a:pPr algn="ctr"/>
            <a:r>
              <a:rPr lang="ja-JP" altLang="en-US" sz="2000" dirty="0">
                <a:latin typeface="Meiryo UI" panose="020B0604030504040204" pitchFamily="50" charset="-128"/>
                <a:ea typeface="Meiryo UI" panose="020B0604030504040204" pitchFamily="50" charset="-128"/>
              </a:rPr>
              <a:t>中味</a:t>
            </a:r>
            <a:r>
              <a:rPr lang="ja-JP" altLang="en-US" sz="2000" dirty="0" smtClean="0">
                <a:latin typeface="Meiryo UI" panose="020B0604030504040204" pitchFamily="50" charset="-128"/>
                <a:ea typeface="Meiryo UI" panose="020B0604030504040204" pitchFamily="50" charset="-128"/>
              </a:rPr>
              <a:t>は</a:t>
            </a:r>
            <a:r>
              <a:rPr lang="ja-JP" altLang="en-US" sz="2000" b="1" dirty="0" smtClean="0">
                <a:solidFill>
                  <a:srgbClr val="FF0000"/>
                </a:solidFill>
                <a:latin typeface="Meiryo UI" panose="020B0604030504040204" pitchFamily="50" charset="-128"/>
                <a:ea typeface="Meiryo UI" panose="020B0604030504040204" pitchFamily="50" charset="-128"/>
              </a:rPr>
              <a:t>スカスカ・・・</a:t>
            </a:r>
            <a:endParaRPr lang="en-US" altLang="ja-JP" sz="2000" b="1" dirty="0" smtClean="0">
              <a:solidFill>
                <a:srgbClr val="FF0000"/>
              </a:solidFill>
              <a:latin typeface="Meiryo UI" panose="020B0604030504040204" pitchFamily="50" charset="-128"/>
              <a:ea typeface="Meiryo UI" panose="020B0604030504040204" pitchFamily="50" charset="-128"/>
            </a:endParaRPr>
          </a:p>
          <a:p>
            <a:pPr algn="ctr"/>
            <a:r>
              <a:rPr lang="ja-JP" altLang="en-US" sz="2000" dirty="0" smtClean="0">
                <a:latin typeface="Meiryo UI" panose="020B0604030504040204" pitchFamily="50" charset="-128"/>
                <a:ea typeface="Meiryo UI" panose="020B0604030504040204" pitchFamily="50" charset="-128"/>
              </a:rPr>
              <a:t>電磁波や地磁気など外部環境からチップを守っている。</a:t>
            </a:r>
            <a:endParaRPr kumimoji="1" lang="ja-JP" altLang="en-US" sz="2000" dirty="0">
              <a:latin typeface="Meiryo UI" panose="020B0604030504040204" pitchFamily="50" charset="-128"/>
              <a:ea typeface="Meiryo UI" panose="020B0604030504040204" pitchFamily="50" charset="-128"/>
            </a:endParaRPr>
          </a:p>
        </p:txBody>
      </p:sp>
      <p:pic>
        <p:nvPicPr>
          <p:cNvPr id="13" name="図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401" y="1395609"/>
            <a:ext cx="6165850" cy="546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テキスト ボックス 13"/>
          <p:cNvSpPr txBox="1"/>
          <p:nvPr/>
        </p:nvSpPr>
        <p:spPr>
          <a:xfrm>
            <a:off x="2835348" y="333862"/>
            <a:ext cx="6521303" cy="461665"/>
          </a:xfrm>
          <a:prstGeom prst="rect">
            <a:avLst/>
          </a:prstGeom>
          <a:noFill/>
        </p:spPr>
        <p:txBody>
          <a:bodyPr wrap="square" rtlCol="0">
            <a:spAutoFit/>
          </a:bodyPr>
          <a:lstStyle/>
          <a:p>
            <a:pPr algn="ctr"/>
            <a:r>
              <a:rPr kumimoji="1" lang="en-US" altLang="ja-JP" sz="2400" b="1" dirty="0" smtClean="0">
                <a:latin typeface="Meiryo UI" panose="020B0604030504040204" pitchFamily="50" charset="-128"/>
                <a:ea typeface="Meiryo UI" panose="020B0604030504040204" pitchFamily="50" charset="-128"/>
              </a:rPr>
              <a:t>D-Wave</a:t>
            </a:r>
            <a:r>
              <a:rPr kumimoji="1" lang="ja-JP" altLang="en-US" sz="2400" b="1" dirty="0" smtClean="0">
                <a:latin typeface="Meiryo UI" panose="020B0604030504040204" pitchFamily="50" charset="-128"/>
                <a:ea typeface="Meiryo UI" panose="020B0604030504040204" pitchFamily="50" charset="-128"/>
              </a:rPr>
              <a:t>社の</a:t>
            </a:r>
            <a:r>
              <a:rPr lang="en-US" altLang="ja-JP" sz="2400" b="1" dirty="0" smtClean="0">
                <a:latin typeface="Meiryo UI" panose="020B0604030504040204" pitchFamily="50" charset="-128"/>
                <a:ea typeface="Meiryo UI" panose="020B0604030504040204" pitchFamily="50" charset="-128"/>
              </a:rPr>
              <a:t>2,000 </a:t>
            </a:r>
            <a:r>
              <a:rPr lang="en-US" altLang="ja-JP" sz="2400" b="1" dirty="0" err="1" smtClean="0">
                <a:latin typeface="Meiryo UI" panose="020B0604030504040204" pitchFamily="50" charset="-128"/>
                <a:ea typeface="Meiryo UI" panose="020B0604030504040204" pitchFamily="50" charset="-128"/>
              </a:rPr>
              <a:t>Qubit</a:t>
            </a:r>
            <a:r>
              <a:rPr lang="ja-JP" altLang="en-US" sz="2400" b="1" dirty="0" smtClean="0">
                <a:latin typeface="Meiryo UI" panose="020B0604030504040204" pitchFamily="50" charset="-128"/>
                <a:ea typeface="Meiryo UI" panose="020B0604030504040204" pitchFamily="50" charset="-128"/>
              </a:rPr>
              <a:t>マシン</a:t>
            </a:r>
            <a:endParaRPr kumimoji="1" lang="ja-JP" altLang="en-US" sz="2400" b="1" dirty="0">
              <a:latin typeface="Meiryo UI" panose="020B0604030504040204" pitchFamily="50" charset="-128"/>
              <a:ea typeface="Meiryo UI" panose="020B0604030504040204" pitchFamily="50" charset="-128"/>
            </a:endParaRPr>
          </a:p>
        </p:txBody>
      </p:sp>
      <p:sp>
        <p:nvSpPr>
          <p:cNvPr id="2" name="テキスト ボックス 1"/>
          <p:cNvSpPr txBox="1"/>
          <p:nvPr/>
        </p:nvSpPr>
        <p:spPr>
          <a:xfrm>
            <a:off x="1308100" y="1095648"/>
            <a:ext cx="2108200" cy="461665"/>
          </a:xfrm>
          <a:prstGeom prst="rect">
            <a:avLst/>
          </a:prstGeom>
          <a:noFill/>
        </p:spPr>
        <p:txBody>
          <a:bodyPr wrap="square" rtlCol="0">
            <a:spAutoFit/>
          </a:bodyPr>
          <a:lstStyle/>
          <a:p>
            <a:pPr algn="ctr"/>
            <a:r>
              <a:rPr kumimoji="1" lang="en-US" altLang="ja-JP" sz="2400" b="1" dirty="0" smtClean="0">
                <a:latin typeface="Meiryo UI" panose="020B0604030504040204" pitchFamily="50" charset="-128"/>
                <a:ea typeface="Meiryo UI" panose="020B0604030504040204" pitchFamily="50" charset="-128"/>
              </a:rPr>
              <a:t>15</a:t>
            </a:r>
            <a:r>
              <a:rPr kumimoji="1" lang="ja-JP" altLang="en-US" sz="2400" b="1" dirty="0" smtClean="0">
                <a:latin typeface="Meiryo UI" panose="020B0604030504040204" pitchFamily="50" charset="-128"/>
                <a:ea typeface="Meiryo UI" panose="020B0604030504040204" pitchFamily="50" charset="-128"/>
              </a:rPr>
              <a:t>億円</a:t>
            </a:r>
            <a:endParaRPr kumimoji="1" lang="ja-JP" altLang="en-US" sz="2400" b="1" dirty="0">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11606684" y="6490942"/>
            <a:ext cx="585316" cy="369332"/>
          </a:xfrm>
          <a:prstGeom prst="rect">
            <a:avLst/>
          </a:prstGeom>
          <a:noFill/>
        </p:spPr>
        <p:txBody>
          <a:bodyPr wrap="square" rtlCol="0">
            <a:spAutoFit/>
          </a:bodyPr>
          <a:lstStyle/>
          <a:p>
            <a:pPr algn="r"/>
            <a:r>
              <a:rPr lang="en-US" altLang="ja-JP" b="1" dirty="0" smtClean="0">
                <a:latin typeface="Meiryo UI" panose="020B0604030504040204" pitchFamily="50" charset="-128"/>
                <a:ea typeface="Meiryo UI" panose="020B0604030504040204" pitchFamily="50" charset="-128"/>
              </a:rPr>
              <a:t>6</a:t>
            </a:r>
            <a:endParaRPr kumimoji="1" lang="ja-JP" altLang="en-US"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20225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61785" y="6664239"/>
            <a:ext cx="5068770" cy="230832"/>
          </a:xfrm>
          <a:prstGeom prst="rect">
            <a:avLst/>
          </a:prstGeom>
        </p:spPr>
        <p:txBody>
          <a:bodyPr wrap="square">
            <a:spAutoFit/>
          </a:bodyPr>
          <a:lstStyle/>
          <a:p>
            <a:r>
              <a:rPr lang="en-US" altLang="ja-JP" sz="900" dirty="0">
                <a:latin typeface="Meiryo UI" panose="020B0604030504040204" pitchFamily="50" charset="-128"/>
                <a:cs typeface="Times New Roman" panose="02020603050405020304" pitchFamily="18" charset="0"/>
              </a:rPr>
              <a:t>Copyright © </a:t>
            </a:r>
            <a:r>
              <a:rPr lang="en-US" altLang="ja-JP" sz="900" dirty="0" smtClean="0">
                <a:latin typeface="Meiryo UI" panose="020B0604030504040204" pitchFamily="50" charset="-128"/>
                <a:cs typeface="Times New Roman" panose="02020603050405020304" pitchFamily="18" charset="0"/>
              </a:rPr>
              <a:t>Mitsui &amp; Co. Global Strategic Studies Institute 2018 All Rights Reserved.</a:t>
            </a:r>
            <a:endParaRPr lang="ja-JP" altLang="en-US" sz="900" dirty="0"/>
          </a:p>
        </p:txBody>
      </p:sp>
      <p:pic>
        <p:nvPicPr>
          <p:cNvPr id="3" name="図 2"/>
          <p:cNvPicPr>
            <a:picLocks noChangeAspect="1"/>
          </p:cNvPicPr>
          <p:nvPr/>
        </p:nvPicPr>
        <p:blipFill>
          <a:blip r:embed="rId3"/>
          <a:stretch>
            <a:fillRect/>
          </a:stretch>
        </p:blipFill>
        <p:spPr>
          <a:xfrm>
            <a:off x="106866" y="1434788"/>
            <a:ext cx="11616983" cy="4644677"/>
          </a:xfrm>
          <a:prstGeom prst="rect">
            <a:avLst/>
          </a:prstGeom>
        </p:spPr>
      </p:pic>
      <p:sp>
        <p:nvSpPr>
          <p:cNvPr id="4" name="正方形/長方形 3"/>
          <p:cNvSpPr/>
          <p:nvPr/>
        </p:nvSpPr>
        <p:spPr>
          <a:xfrm>
            <a:off x="5298830" y="6641716"/>
            <a:ext cx="6096000" cy="246221"/>
          </a:xfrm>
          <a:prstGeom prst="rect">
            <a:avLst/>
          </a:prstGeom>
        </p:spPr>
        <p:txBody>
          <a:bodyPr>
            <a:spAutoFit/>
          </a:bodyPr>
          <a:lstStyle/>
          <a:p>
            <a:r>
              <a:rPr lang="ja-JP" altLang="en-US" sz="1000" dirty="0" smtClean="0"/>
              <a:t>（出典）</a:t>
            </a:r>
            <a:r>
              <a:rPr lang="en-US" altLang="ja-JP" sz="1000" dirty="0" smtClean="0"/>
              <a:t>https</a:t>
            </a:r>
            <a:r>
              <a:rPr lang="en-US" altLang="ja-JP" sz="1000" dirty="0"/>
              <a:t>://yearbook.enerdata.jp/electricity/electricity-domestic-consumption-data.html</a:t>
            </a:r>
            <a:endParaRPr lang="ja-JP" altLang="en-US" sz="1000" dirty="0"/>
          </a:p>
        </p:txBody>
      </p:sp>
      <p:sp>
        <p:nvSpPr>
          <p:cNvPr id="18" name="テキスト ボックス 17"/>
          <p:cNvSpPr txBox="1"/>
          <p:nvPr/>
        </p:nvSpPr>
        <p:spPr>
          <a:xfrm>
            <a:off x="3079511" y="384714"/>
            <a:ext cx="6056421" cy="461665"/>
          </a:xfrm>
          <a:prstGeom prst="rect">
            <a:avLst/>
          </a:prstGeom>
          <a:noFill/>
        </p:spPr>
        <p:txBody>
          <a:bodyPr wrap="square" rtlCol="0">
            <a:spAutoFit/>
          </a:bodyPr>
          <a:lstStyle/>
          <a:p>
            <a:pPr algn="ctr"/>
            <a:r>
              <a:rPr kumimoji="1" lang="ja-JP" altLang="en-US" sz="2400" b="1" dirty="0" smtClean="0">
                <a:latin typeface="Meiryo UI" panose="020B0604030504040204" pitchFamily="50" charset="-128"/>
                <a:ea typeface="Meiryo UI" panose="020B0604030504040204" pitchFamily="50" charset="-128"/>
              </a:rPr>
              <a:t>世界の電力消費</a:t>
            </a:r>
            <a:endParaRPr kumimoji="1" lang="ja-JP" altLang="en-US" sz="2400" b="1" dirty="0">
              <a:latin typeface="Meiryo UI" panose="020B0604030504040204" pitchFamily="50" charset="-128"/>
              <a:ea typeface="Meiryo UI" panose="020B0604030504040204" pitchFamily="50" charset="-128"/>
            </a:endParaRPr>
          </a:p>
        </p:txBody>
      </p:sp>
      <p:sp>
        <p:nvSpPr>
          <p:cNvPr id="5" name="正方形/長方形 4"/>
          <p:cNvSpPr/>
          <p:nvPr/>
        </p:nvSpPr>
        <p:spPr>
          <a:xfrm>
            <a:off x="357166" y="1312025"/>
            <a:ext cx="11501110" cy="369332"/>
          </a:xfrm>
          <a:prstGeom prst="rect">
            <a:avLst/>
          </a:prstGeom>
        </p:spPr>
        <p:txBody>
          <a:bodyPr wrap="square">
            <a:spAutoFit/>
          </a:bodyPr>
          <a:lstStyle/>
          <a:p>
            <a:pPr algn="ctr"/>
            <a:r>
              <a:rPr lang="ja-JP" altLang="en-US" dirty="0">
                <a:latin typeface="Meiryo UI" panose="020B0604030504040204" pitchFamily="50" charset="-128"/>
                <a:ea typeface="Meiryo UI" panose="020B0604030504040204" pitchFamily="50" charset="-128"/>
              </a:rPr>
              <a:t>全世界の電力消費量</a:t>
            </a:r>
            <a:r>
              <a:rPr lang="ja-JP" altLang="en-US" dirty="0" smtClean="0">
                <a:latin typeface="Meiryo UI" panose="020B0604030504040204" pitchFamily="50" charset="-128"/>
                <a:ea typeface="Meiryo UI" panose="020B0604030504040204" pitchFamily="50" charset="-128"/>
              </a:rPr>
              <a:t>は</a:t>
            </a:r>
            <a:r>
              <a:rPr lang="en-US" altLang="ja-JP" dirty="0" smtClean="0">
                <a:latin typeface="Meiryo UI" panose="020B0604030504040204" pitchFamily="50" charset="-128"/>
                <a:ea typeface="Meiryo UI" panose="020B0604030504040204" pitchFamily="50" charset="-128"/>
              </a:rPr>
              <a:t>2040</a:t>
            </a:r>
            <a:r>
              <a:rPr lang="ja-JP" altLang="en-US" dirty="0">
                <a:latin typeface="Meiryo UI" panose="020B0604030504040204" pitchFamily="50" charset="-128"/>
                <a:ea typeface="Meiryo UI" panose="020B0604030504040204" pitchFamily="50" charset="-128"/>
              </a:rPr>
              <a:t>年には</a:t>
            </a:r>
            <a:r>
              <a:rPr lang="en-US" altLang="ja-JP" dirty="0">
                <a:latin typeface="Meiryo UI" panose="020B0604030504040204" pitchFamily="50" charset="-128"/>
                <a:ea typeface="Meiryo UI" panose="020B0604030504040204" pitchFamily="50" charset="-128"/>
              </a:rPr>
              <a:t>36</a:t>
            </a:r>
            <a:r>
              <a:rPr lang="ja-JP" altLang="en-US" dirty="0">
                <a:latin typeface="Meiryo UI" panose="020B0604030504040204" pitchFamily="50" charset="-128"/>
                <a:ea typeface="Meiryo UI" panose="020B0604030504040204" pitchFamily="50" charset="-128"/>
              </a:rPr>
              <a:t>兆</a:t>
            </a:r>
            <a:r>
              <a:rPr lang="en-US" altLang="ja-JP" dirty="0">
                <a:latin typeface="Meiryo UI" panose="020B0604030504040204" pitchFamily="50" charset="-128"/>
                <a:ea typeface="Meiryo UI" panose="020B0604030504040204" pitchFamily="50" charset="-128"/>
              </a:rPr>
              <a:t>4500</a:t>
            </a:r>
            <a:r>
              <a:rPr lang="ja-JP" altLang="en-US" dirty="0">
                <a:latin typeface="Meiryo UI" panose="020B0604030504040204" pitchFamily="50" charset="-128"/>
                <a:ea typeface="Meiryo UI" panose="020B0604030504040204" pitchFamily="50" charset="-128"/>
              </a:rPr>
              <a:t>億</a:t>
            </a:r>
            <a:r>
              <a:rPr lang="en-US" altLang="ja-JP" dirty="0">
                <a:latin typeface="Meiryo UI" panose="020B0604030504040204" pitchFamily="50" charset="-128"/>
                <a:ea typeface="Meiryo UI" panose="020B0604030504040204" pitchFamily="50" charset="-128"/>
              </a:rPr>
              <a:t>kWh</a:t>
            </a:r>
            <a:r>
              <a:rPr lang="ja-JP" altLang="en-US" dirty="0">
                <a:latin typeface="Meiryo UI" panose="020B0604030504040204" pitchFamily="50" charset="-128"/>
                <a:ea typeface="Meiryo UI" panose="020B0604030504040204" pitchFamily="50" charset="-128"/>
              </a:rPr>
              <a:t>に拡</a:t>
            </a:r>
            <a:r>
              <a:rPr lang="ja-JP" altLang="en-US" dirty="0" smtClean="0">
                <a:latin typeface="Meiryo UI" panose="020B0604030504040204" pitchFamily="50" charset="-128"/>
                <a:ea typeface="Meiryo UI" panose="020B0604030504040204" pitchFamily="50" charset="-128"/>
              </a:rPr>
              <a:t>大すると予測。</a:t>
            </a:r>
            <a:endParaRPr lang="ja-JP" altLang="en-US" dirty="0">
              <a:latin typeface="Meiryo UI" panose="020B0604030504040204" pitchFamily="50" charset="-128"/>
              <a:ea typeface="Meiryo UI" panose="020B0604030504040204" pitchFamily="50" charset="-128"/>
            </a:endParaRPr>
          </a:p>
        </p:txBody>
      </p:sp>
      <p:sp>
        <p:nvSpPr>
          <p:cNvPr id="6" name="正方形/長方形 5"/>
          <p:cNvSpPr/>
          <p:nvPr/>
        </p:nvSpPr>
        <p:spPr>
          <a:xfrm>
            <a:off x="3363389" y="1019638"/>
            <a:ext cx="5702202" cy="338554"/>
          </a:xfrm>
          <a:prstGeom prst="rect">
            <a:avLst/>
          </a:prstGeom>
        </p:spPr>
        <p:txBody>
          <a:bodyPr wrap="none">
            <a:spAutoFit/>
          </a:bodyPr>
          <a:lstStyle/>
          <a:p>
            <a:r>
              <a:rPr lang="ja-JP" altLang="en-US" sz="1600" dirty="0" smtClean="0">
                <a:latin typeface="Meiryo UI" panose="020B0604030504040204" pitchFamily="50" charset="-128"/>
                <a:ea typeface="Meiryo UI" panose="020B0604030504040204" pitchFamily="50" charset="-128"/>
              </a:rPr>
              <a:t>米エネルギー情報局（</a:t>
            </a:r>
            <a:r>
              <a:rPr lang="en-US" altLang="ja-JP" sz="1600" dirty="0" smtClean="0">
                <a:latin typeface="Meiryo UI" panose="020B0604030504040204" pitchFamily="50" charset="-128"/>
                <a:ea typeface="Meiryo UI" panose="020B0604030504040204" pitchFamily="50" charset="-128"/>
              </a:rPr>
              <a:t>EIA</a:t>
            </a:r>
            <a:r>
              <a:rPr lang="ja-JP" altLang="en-US" sz="1600" dirty="0" smtClean="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International Energy Outlook</a:t>
            </a:r>
            <a:r>
              <a:rPr lang="ja-JP" altLang="en-US" sz="1600" dirty="0">
                <a:latin typeface="Meiryo UI" panose="020B0604030504040204" pitchFamily="50" charset="-128"/>
                <a:ea typeface="Meiryo UI" panose="020B0604030504040204" pitchFamily="50" charset="-128"/>
              </a:rPr>
              <a:t>」</a:t>
            </a:r>
          </a:p>
        </p:txBody>
      </p:sp>
      <p:sp>
        <p:nvSpPr>
          <p:cNvPr id="24" name="正方形/長方形 23"/>
          <p:cNvSpPr/>
          <p:nvPr/>
        </p:nvSpPr>
        <p:spPr>
          <a:xfrm>
            <a:off x="773723" y="6233352"/>
            <a:ext cx="10621107" cy="284679"/>
          </a:xfrm>
          <a:prstGeom prst="rect">
            <a:avLst/>
          </a:prstGeom>
        </p:spPr>
        <p:txBody>
          <a:bodyPr wrap="square">
            <a:spAutoFit/>
          </a:bodyPr>
          <a:lstStyle/>
          <a:p>
            <a:pPr algn="ctr"/>
            <a:r>
              <a:rPr lang="ja-JP" altLang="en-US" sz="1200" dirty="0">
                <a:latin typeface="Meiryo UI" panose="020B0604030504040204" pitchFamily="50" charset="-128"/>
                <a:ea typeface="Meiryo UI" panose="020B0604030504040204" pitchFamily="50" charset="-128"/>
              </a:rPr>
              <a:t>日本におけるデータセンターは全国で使用する電力の約</a:t>
            </a:r>
            <a:r>
              <a:rPr lang="en-US" altLang="ja-JP" sz="1200" dirty="0">
                <a:latin typeface="Meiryo UI" panose="020B0604030504040204" pitchFamily="50" charset="-128"/>
                <a:ea typeface="Meiryo UI" panose="020B0604030504040204" pitchFamily="50" charset="-128"/>
              </a:rPr>
              <a:t>1</a:t>
            </a:r>
            <a:r>
              <a:rPr lang="ja-JP" altLang="en-US" sz="1200" dirty="0">
                <a:latin typeface="Meiryo UI" panose="020B0604030504040204" pitchFamily="50" charset="-128"/>
                <a:ea typeface="Meiryo UI" panose="020B0604030504040204" pitchFamily="50" charset="-128"/>
              </a:rPr>
              <a:t>％を</a:t>
            </a:r>
            <a:r>
              <a:rPr lang="ja-JP" altLang="en-US" sz="1200" dirty="0" smtClean="0">
                <a:latin typeface="Meiryo UI" panose="020B0604030504040204" pitchFamily="50" charset="-128"/>
                <a:ea typeface="Meiryo UI" panose="020B0604030504040204" pitchFamily="50" charset="-128"/>
              </a:rPr>
              <a:t>消費。全世界では、</a:t>
            </a:r>
            <a:r>
              <a:rPr lang="en-US" altLang="ja-JP" sz="1200" dirty="0">
                <a:latin typeface="Meiryo UI" panose="020B0604030504040204" pitchFamily="50" charset="-128"/>
                <a:ea typeface="Meiryo UI" panose="020B0604030504040204" pitchFamily="50" charset="-128"/>
              </a:rPr>
              <a:t>2018</a:t>
            </a:r>
            <a:r>
              <a:rPr lang="ja-JP" altLang="en-US" sz="1200" dirty="0">
                <a:latin typeface="Meiryo UI" panose="020B0604030504040204" pitchFamily="50" charset="-128"/>
                <a:ea typeface="Meiryo UI" panose="020B0604030504040204" pitchFamily="50" charset="-128"/>
              </a:rPr>
              <a:t>年にはすべての電力の</a:t>
            </a:r>
            <a:r>
              <a:rPr lang="en-US" altLang="ja-JP" sz="1200" dirty="0">
                <a:latin typeface="Meiryo UI" panose="020B0604030504040204" pitchFamily="50" charset="-128"/>
                <a:ea typeface="Meiryo UI" panose="020B0604030504040204" pitchFamily="50" charset="-128"/>
              </a:rPr>
              <a:t>3</a:t>
            </a:r>
            <a:r>
              <a:rPr lang="ja-JP" altLang="en-US" sz="1200" dirty="0">
                <a:latin typeface="Meiryo UI" panose="020B0604030504040204" pitchFamily="50" charset="-128"/>
                <a:ea typeface="Meiryo UI" panose="020B0604030504040204" pitchFamily="50" charset="-128"/>
              </a:rPr>
              <a:t>％をデータセンターが消費するという予測</a:t>
            </a:r>
            <a:r>
              <a:rPr lang="ja-JP" altLang="en-US" sz="1200" dirty="0" smtClean="0">
                <a:latin typeface="Meiryo UI" panose="020B0604030504040204" pitchFamily="50" charset="-128"/>
                <a:ea typeface="Meiryo UI" panose="020B0604030504040204" pitchFamily="50" charset="-128"/>
              </a:rPr>
              <a:t>もあると言う・・・</a:t>
            </a:r>
            <a:endParaRPr lang="ja-JP" altLang="en-US" sz="1200" dirty="0">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11606684" y="6490942"/>
            <a:ext cx="585316" cy="369332"/>
          </a:xfrm>
          <a:prstGeom prst="rect">
            <a:avLst/>
          </a:prstGeom>
          <a:noFill/>
        </p:spPr>
        <p:txBody>
          <a:bodyPr wrap="square" rtlCol="0">
            <a:spAutoFit/>
          </a:bodyPr>
          <a:lstStyle/>
          <a:p>
            <a:pPr algn="r"/>
            <a:r>
              <a:rPr lang="en-US" altLang="ja-JP" b="1" dirty="0" smtClean="0">
                <a:latin typeface="Meiryo UI" panose="020B0604030504040204" pitchFamily="50" charset="-128"/>
                <a:ea typeface="Meiryo UI" panose="020B0604030504040204" pitchFamily="50" charset="-128"/>
              </a:rPr>
              <a:t>7</a:t>
            </a:r>
            <a:endParaRPr kumimoji="1" lang="ja-JP" altLang="en-US"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020787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10259</TotalTime>
  <Words>1445</Words>
  <Application>Microsoft Office PowerPoint</Application>
  <PresentationFormat>ワイド画面</PresentationFormat>
  <Paragraphs>236</Paragraphs>
  <Slides>14</Slides>
  <Notes>7</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14</vt:i4>
      </vt:variant>
    </vt:vector>
  </HeadingPairs>
  <TitlesOfParts>
    <vt:vector size="26" baseType="lpstr">
      <vt:lpstr>HGPｺﾞｼｯｸM</vt:lpstr>
      <vt:lpstr>HG丸ｺﾞｼｯｸM-PRO</vt:lpstr>
      <vt:lpstr>HG明朝E</vt:lpstr>
      <vt:lpstr>Meiryo UI</vt:lpstr>
      <vt:lpstr>ＭＳ Ｐゴシック</vt:lpstr>
      <vt:lpstr>Noto Sans CJK JP Regular</vt:lpstr>
      <vt:lpstr>Arial</vt:lpstr>
      <vt:lpstr>Calibri</vt:lpstr>
      <vt:lpstr>Segoe UI Black</vt:lpstr>
      <vt:lpstr>Times New Roman</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Mitsui&amp;CO.LTD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Abe,YutakaTKZIM</dc:creator>
  <cp:lastModifiedBy>Abe,YutakaTKZIM</cp:lastModifiedBy>
  <cp:revision>321</cp:revision>
  <cp:lastPrinted>2017-11-08T06:15:30Z</cp:lastPrinted>
  <dcterms:created xsi:type="dcterms:W3CDTF">2017-10-10T01:36:52Z</dcterms:created>
  <dcterms:modified xsi:type="dcterms:W3CDTF">2020-07-17T04:25:57Z</dcterms:modified>
</cp:coreProperties>
</file>