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743" r:id="rId3"/>
    <p:sldId id="490" r:id="rId4"/>
    <p:sldId id="875" r:id="rId5"/>
    <p:sldId id="1045" r:id="rId6"/>
    <p:sldId id="1050" r:id="rId7"/>
    <p:sldId id="1003" r:id="rId8"/>
    <p:sldId id="1049" r:id="rId9"/>
    <p:sldId id="1053" r:id="rId10"/>
    <p:sldId id="1052" r:id="rId11"/>
    <p:sldId id="1051" r:id="rId12"/>
    <p:sldId id="256" r:id="rId13"/>
    <p:sldId id="972" r:id="rId14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B48BC64-7329-4AEE-B3C5-143AA315A4C9}">
          <p14:sldIdLst>
            <p14:sldId id="257"/>
            <p14:sldId id="743"/>
            <p14:sldId id="490"/>
            <p14:sldId id="875"/>
          </p14:sldIdLst>
        </p14:section>
        <p14:section name="タイトルなしのセクション" id="{2222DC94-E039-4F92-8293-E592BEC64C49}">
          <p14:sldIdLst>
            <p14:sldId id="1045"/>
            <p14:sldId id="1050"/>
            <p14:sldId id="1003"/>
            <p14:sldId id="1049"/>
            <p14:sldId id="1053"/>
            <p14:sldId id="1052"/>
            <p14:sldId id="1051"/>
            <p14:sldId id="256"/>
            <p14:sldId id="9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344" autoAdjust="0"/>
  </p:normalViewPr>
  <p:slideViewPr>
    <p:cSldViewPr snapToGrid="0" showGuides="1">
      <p:cViewPr varScale="1">
        <p:scale>
          <a:sx n="160" d="100"/>
          <a:sy n="160" d="100"/>
        </p:scale>
        <p:origin x="156" y="19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37FD-971D-42B0-959D-71BF8EE58E46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52FB4-7F2E-4224-8EF8-4DD8B1D6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52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6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60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B3CF4-06F7-5050-B899-C971BAD6E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9EBA8C-6437-E9F9-CCBA-91BC0C41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D1E80A-89C2-03AA-83D2-4678C9A2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0F61-853E-45D0-B729-80F3AF288FD0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8CEB05-1A79-4DF3-815A-7FE7301E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36C6BE-DED7-5A5B-003C-C36A705D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5ED9-A3FF-4E0C-BFEE-DB133E2FA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69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93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887E1D-C6A5-44E5-BA8F-18051EF886CE}"/>
              </a:ext>
            </a:extLst>
          </p:cNvPr>
          <p:cNvGrpSpPr/>
          <p:nvPr/>
        </p:nvGrpSpPr>
        <p:grpSpPr>
          <a:xfrm>
            <a:off x="0" y="-1"/>
            <a:ext cx="12192000" cy="6857999"/>
            <a:chOff x="0" y="-1"/>
            <a:chExt cx="8999538" cy="5400675"/>
          </a:xfrm>
          <a:solidFill>
            <a:schemeClr val="tx1"/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8FAFF29-2F28-448E-BB99-889D44A1DE54}"/>
                </a:ext>
              </a:extLst>
            </p:cNvPr>
            <p:cNvSpPr/>
            <p:nvPr/>
          </p:nvSpPr>
          <p:spPr>
            <a:xfrm>
              <a:off x="639652" y="360608"/>
              <a:ext cx="7720234" cy="4679458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3" name="吹き出し: 四角形 12">
              <a:extLst>
                <a:ext uri="{FF2B5EF4-FFF2-40B4-BE49-F238E27FC236}">
                  <a16:creationId xmlns:a16="http://schemas.microsoft.com/office/drawing/2014/main" id="{C442644B-D205-4A6B-A2E3-9E83194E782E}"/>
                </a:ext>
              </a:extLst>
            </p:cNvPr>
            <p:cNvSpPr/>
            <p:nvPr/>
          </p:nvSpPr>
          <p:spPr>
            <a:xfrm>
              <a:off x="754774" y="1863418"/>
              <a:ext cx="4345578" cy="474617"/>
            </a:xfrm>
            <a:prstGeom prst="wedgeRectCallout">
              <a:avLst>
                <a:gd name="adj1" fmla="val -52104"/>
                <a:gd name="adj2" fmla="val -95764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画像の端部分が見切れてしまう場合がありますので、テキスト含め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確実に表示させたい要素は、</a:t>
              </a:r>
              <a:r>
                <a:rPr lang="ja-JP" altLang="en-US" sz="1524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赤枠</a:t>
              </a:r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内に入力してください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57A833B-7A31-47B4-B582-6AD72F4F4896}"/>
                </a:ext>
              </a:extLst>
            </p:cNvPr>
            <p:cNvSpPr txBox="1"/>
            <p:nvPr/>
          </p:nvSpPr>
          <p:spPr>
            <a:xfrm>
              <a:off x="2374877" y="3214438"/>
              <a:ext cx="4249783" cy="8113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95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XXXXXX</a:t>
              </a:r>
              <a:endParaRPr lang="ja-JP" altLang="en-US" sz="6095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818F1F5-EE8B-4A95-98DB-BF41964DB350}"/>
                </a:ext>
              </a:extLst>
            </p:cNvPr>
            <p:cNvSpPr/>
            <p:nvPr/>
          </p:nvSpPr>
          <p:spPr>
            <a:xfrm>
              <a:off x="0" y="-1"/>
              <a:ext cx="8999538" cy="540067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96328A6-D1C4-46D6-A77D-781D3D061C17}"/>
                </a:ext>
              </a:extLst>
            </p:cNvPr>
            <p:cNvSpPr txBox="1"/>
            <p:nvPr/>
          </p:nvSpPr>
          <p:spPr>
            <a:xfrm>
              <a:off x="1799905" y="767921"/>
              <a:ext cx="5463001" cy="6266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57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戦略研勉強会＠キャンプ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5A9220-7505-46F1-BD50-BA7C1301D9BA}"/>
                </a:ext>
              </a:extLst>
            </p:cNvPr>
            <p:cNvSpPr txBox="1"/>
            <p:nvPr/>
          </p:nvSpPr>
          <p:spPr>
            <a:xfrm>
              <a:off x="1" y="1713868"/>
              <a:ext cx="8999537" cy="2994330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079">
                  <a:solidFill>
                    <a:schemeClr val="bg1">
                      <a:lumMod val="9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第１８回</a:t>
              </a:r>
              <a:endParaRPr lang="en-US" altLang="ja-JP" sz="5079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endParaRPr lang="en-US" altLang="ja-JP" sz="1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en-US" altLang="ja-JP" sz="11500" b="1" dirty="0">
                  <a:solidFill>
                    <a:srgbClr val="C0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VIVANT</a:t>
              </a:r>
              <a:r>
                <a:rPr lang="ja-JP" altLang="en-US" sz="9600" b="1" dirty="0">
                  <a:solidFill>
                    <a:schemeClr val="bg1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「</a:t>
              </a:r>
              <a:r>
                <a:rPr lang="ja-JP" altLang="en-US" sz="11000" dirty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別班</a:t>
              </a:r>
              <a:r>
                <a:rPr lang="ja-JP" altLang="en-US" sz="9600" dirty="0">
                  <a:solidFill>
                    <a:schemeClr val="bg1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」</a:t>
              </a:r>
              <a:endParaRPr lang="en-US" altLang="ja-JP" sz="9600" dirty="0">
                <a:solidFill>
                  <a:schemeClr val="bg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pPr algn="ctr"/>
              <a:endParaRPr lang="en-US" altLang="ja-JP" sz="105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5079" dirty="0">
                  <a:solidFill>
                    <a:schemeClr val="bg1">
                      <a:lumMod val="95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～インテリジェンスの世界と商社～</a:t>
              </a:r>
              <a:endParaRPr lang="ja-JP" altLang="en-US" sz="5079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17" name="図 16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FD8BBDF0-8B51-4F8B-B7A4-A46DF0867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46" y="583965"/>
              <a:ext cx="1051040" cy="1051040"/>
            </a:xfrm>
            <a:prstGeom prst="rect">
              <a:avLst/>
            </a:prstGeom>
            <a:grpFill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71412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2183702"/>
            <a:ext cx="12191999" cy="258316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日本軍の諜報組織と商社</a:t>
            </a:r>
          </a:p>
        </p:txBody>
      </p:sp>
    </p:spTree>
    <p:extLst>
      <p:ext uri="{BB962C8B-B14F-4D97-AF65-F5344CB8AC3E}">
        <p14:creationId xmlns:p14="http://schemas.microsoft.com/office/powerpoint/2010/main" val="428790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VIVANT</a:t>
            </a:r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「別班」～軍事諜報組織の戦前から戦後～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軍務局「ヤマ」</a:t>
            </a:r>
          </a:p>
        </p:txBody>
      </p:sp>
    </p:spTree>
    <p:extLst>
      <p:ext uri="{BB962C8B-B14F-4D97-AF65-F5344CB8AC3E}">
        <p14:creationId xmlns:p14="http://schemas.microsoft.com/office/powerpoint/2010/main" val="421490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E675A9-6E3E-4C02-949E-EBA67507BE38}"/>
              </a:ext>
            </a:extLst>
          </p:cNvPr>
          <p:cNvSpPr/>
          <p:nvPr/>
        </p:nvSpPr>
        <p:spPr>
          <a:xfrm>
            <a:off x="13944" y="-768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0C0B46-B9C6-4F6C-BFC4-6D4FE073BF0C}"/>
              </a:ext>
            </a:extLst>
          </p:cNvPr>
          <p:cNvSpPr txBox="1"/>
          <p:nvPr/>
        </p:nvSpPr>
        <p:spPr>
          <a:xfrm>
            <a:off x="31530" y="2467791"/>
            <a:ext cx="12160469" cy="24776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500" dirty="0">
                <a:solidFill>
                  <a:srgbClr val="FFC000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脳科学</a:t>
            </a:r>
            <a:endParaRPr kumimoji="1" lang="en-US" altLang="ja-JP" sz="9800" b="1" dirty="0">
              <a:solidFill>
                <a:schemeClr val="bg1">
                  <a:lumMod val="9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lang="ja-JP" altLang="en-US" sz="4000" dirty="0">
                <a:solidFill>
                  <a:schemeClr val="bg1">
                    <a:lumMod val="75000"/>
                  </a:schemeClr>
                </a:solidFill>
                <a:latin typeface="Amasis MT Pro Black" panose="02040A04050005020304" pitchFamily="18" charset="0"/>
                <a:ea typeface="BIZ UDPゴシック" panose="020B0400000000000000" pitchFamily="50" charset="-128"/>
              </a:rPr>
              <a:t>～脳と人工知能、脳制御、認知戦～</a:t>
            </a:r>
            <a:endParaRPr kumimoji="1" lang="ja-JP" altLang="en-US" sz="4000" dirty="0">
              <a:solidFill>
                <a:schemeClr val="bg1">
                  <a:lumMod val="75000"/>
                </a:schemeClr>
              </a:solidFill>
              <a:latin typeface="Amasis MT Pro Black" panose="02040A04050005020304" pitchFamily="18" charset="0"/>
              <a:ea typeface="BIZ UDPゴシック" panose="020B0400000000000000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D17FF66-667C-486E-B714-1D8F74156ABE}"/>
              </a:ext>
            </a:extLst>
          </p:cNvPr>
          <p:cNvSpPr/>
          <p:nvPr/>
        </p:nvSpPr>
        <p:spPr>
          <a:xfrm rot="21188738">
            <a:off x="3167844" y="924715"/>
            <a:ext cx="5986754" cy="10399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2023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１月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４日（金曜日）</a:t>
            </a:r>
            <a:endParaRPr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お昼休み、ココでやります。</a:t>
            </a:r>
            <a:r>
              <a:rPr lang="ja-JP" altLang="en-US" sz="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多分・・・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53DA54-1C8C-47F0-ADD4-537E6BE0ECCD}"/>
              </a:ext>
            </a:extLst>
          </p:cNvPr>
          <p:cNvSpPr txBox="1"/>
          <p:nvPr/>
        </p:nvSpPr>
        <p:spPr>
          <a:xfrm>
            <a:off x="923365" y="948286"/>
            <a:ext cx="2608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次回は</a:t>
            </a:r>
            <a:r>
              <a:rPr kumimoji="1" lang="en-US" altLang="ja-JP" sz="40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  <a:endParaRPr kumimoji="1" lang="ja-JP" altLang="en-US" sz="40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184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13">
            <a:extLst>
              <a:ext uri="{FF2B5EF4-FFF2-40B4-BE49-F238E27FC236}">
                <a16:creationId xmlns:a16="http://schemas.microsoft.com/office/drawing/2014/main" id="{B18A2A1A-FB5E-4E81-9AE1-0A13DBBF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816" y="5792566"/>
            <a:ext cx="966733" cy="105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BAAD30-FBB4-4C39-A11A-C0CDED7DD39D}"/>
              </a:ext>
            </a:extLst>
          </p:cNvPr>
          <p:cNvSpPr txBox="1"/>
          <p:nvPr/>
        </p:nvSpPr>
        <p:spPr>
          <a:xfrm rot="20399141">
            <a:off x="10910353" y="5595133"/>
            <a:ext cx="80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ポチッ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CB6D7E-16E5-4246-A99A-4BF78E8C2AC1}"/>
              </a:ext>
            </a:extLst>
          </p:cNvPr>
          <p:cNvSpPr txBox="1"/>
          <p:nvPr/>
        </p:nvSpPr>
        <p:spPr>
          <a:xfrm>
            <a:off x="500199" y="11436"/>
            <a:ext cx="11264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72 Black" panose="020B0A04030603020204" pitchFamily="34" charset="0"/>
                <a:ea typeface="BIZ UDP明朝 Medium" panose="02020500000000000000" pitchFamily="18" charset="-128"/>
                <a:cs typeface="72 Black" panose="020B0A04030603020204" pitchFamily="34" charset="0"/>
              </a:rPr>
              <a:t>アンケートにご協力をお願い致します。</a:t>
            </a:r>
            <a:endParaRPr lang="ja-JP" altLang="en-U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1A28B19C-CE1A-4F1F-9E82-03697DBC2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8179" cy="233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E5A9C13-B74A-425E-88AA-D1DE28142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551" y="534656"/>
            <a:ext cx="6064897" cy="60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5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F51CBF-8026-B6C6-6AFF-DE0C1783513C}"/>
              </a:ext>
            </a:extLst>
          </p:cNvPr>
          <p:cNvSpPr txBox="1"/>
          <p:nvPr/>
        </p:nvSpPr>
        <p:spPr>
          <a:xfrm>
            <a:off x="0" y="-13446"/>
            <a:ext cx="12192000" cy="37856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ja-JP" sz="8000" b="1" dirty="0">
              <a:solidFill>
                <a:schemeClr val="accent5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8000" b="1" dirty="0">
              <a:solidFill>
                <a:schemeClr val="accent5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sz="8000" b="1" dirty="0">
              <a:solidFill>
                <a:schemeClr val="accent5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D28B83-8CCA-E2ED-292F-9F95A93A409E}"/>
              </a:ext>
            </a:extLst>
          </p:cNvPr>
          <p:cNvSpPr txBox="1"/>
          <p:nvPr/>
        </p:nvSpPr>
        <p:spPr>
          <a:xfrm>
            <a:off x="0" y="2103463"/>
            <a:ext cx="12192000" cy="18620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5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お昼休み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ja-JP" altLang="en-US" sz="44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11500" b="1" dirty="0">
                <a:solidFill>
                  <a:srgbClr val="FFFF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30</a:t>
            </a:r>
            <a:r>
              <a:rPr kumimoji="1" lang="ja-JP" altLang="en-US" sz="115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17D01-9A09-7417-EDBA-2A77D7C9493D}"/>
              </a:ext>
            </a:extLst>
          </p:cNvPr>
          <p:cNvSpPr txBox="1"/>
          <p:nvPr/>
        </p:nvSpPr>
        <p:spPr>
          <a:xfrm>
            <a:off x="0" y="4138803"/>
            <a:ext cx="1219200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この場所で</a:t>
            </a:r>
            <a:r>
              <a:rPr kumimoji="1" lang="ja-JP" altLang="en-US" sz="9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定期</a:t>
            </a:r>
            <a:r>
              <a:rPr kumimoji="1" lang="ja-JP" altLang="en-US" sz="9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開催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84764E-770D-80C9-3288-5C6FACB5674B}"/>
              </a:ext>
            </a:extLst>
          </p:cNvPr>
          <p:cNvSpPr/>
          <p:nvPr/>
        </p:nvSpPr>
        <p:spPr>
          <a:xfrm>
            <a:off x="0" y="1930171"/>
            <a:ext cx="12192000" cy="17329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C5B804F-6594-4BFB-5A57-70B4600CDB1D}"/>
              </a:ext>
            </a:extLst>
          </p:cNvPr>
          <p:cNvSpPr/>
          <p:nvPr/>
        </p:nvSpPr>
        <p:spPr>
          <a:xfrm>
            <a:off x="0" y="3965511"/>
            <a:ext cx="12192000" cy="1732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05BDB2-47FD-4147-A5B8-3E2A549D6FE4}"/>
              </a:ext>
            </a:extLst>
          </p:cNvPr>
          <p:cNvSpPr txBox="1"/>
          <p:nvPr/>
        </p:nvSpPr>
        <p:spPr>
          <a:xfrm>
            <a:off x="0" y="214957"/>
            <a:ext cx="12192000" cy="132343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戦略研勉強会＠キャンプ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2AAA532-6688-4614-B5A5-44D3D6CE7B5C}"/>
              </a:ext>
            </a:extLst>
          </p:cNvPr>
          <p:cNvSpPr/>
          <p:nvPr/>
        </p:nvSpPr>
        <p:spPr>
          <a:xfrm>
            <a:off x="0" y="5708463"/>
            <a:ext cx="12192000" cy="11495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3725BB-B7D3-4DB7-8F62-3D88C843AB12}"/>
              </a:ext>
            </a:extLst>
          </p:cNvPr>
          <p:cNvSpPr txBox="1"/>
          <p:nvPr/>
        </p:nvSpPr>
        <p:spPr>
          <a:xfrm>
            <a:off x="0" y="6609747"/>
            <a:ext cx="12192000" cy="276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三井物産と南満州鉄道株式会社～調査部を持った組織の盛衰～</a:t>
            </a:r>
          </a:p>
        </p:txBody>
      </p:sp>
    </p:spTree>
    <p:extLst>
      <p:ext uri="{BB962C8B-B14F-4D97-AF65-F5344CB8AC3E}">
        <p14:creationId xmlns:p14="http://schemas.microsoft.com/office/powerpoint/2010/main" val="23366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13">
            <a:extLst>
              <a:ext uri="{FF2B5EF4-FFF2-40B4-BE49-F238E27FC236}">
                <a16:creationId xmlns:a16="http://schemas.microsoft.com/office/drawing/2014/main" id="{B18A2A1A-FB5E-4E81-9AE1-0A13DBBF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293" y="5722533"/>
            <a:ext cx="966733" cy="105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BAAD30-FBB4-4C39-A11A-C0CDED7DD39D}"/>
              </a:ext>
            </a:extLst>
          </p:cNvPr>
          <p:cNvSpPr txBox="1"/>
          <p:nvPr/>
        </p:nvSpPr>
        <p:spPr>
          <a:xfrm rot="20399141">
            <a:off x="10778830" y="5525100"/>
            <a:ext cx="80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ポチッ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CB6D7E-16E5-4246-A99A-4BF78E8C2AC1}"/>
              </a:ext>
            </a:extLst>
          </p:cNvPr>
          <p:cNvSpPr txBox="1"/>
          <p:nvPr/>
        </p:nvSpPr>
        <p:spPr>
          <a:xfrm>
            <a:off x="500199" y="11436"/>
            <a:ext cx="11264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72 Black" panose="020B0A04030603020204" pitchFamily="34" charset="0"/>
                <a:ea typeface="BIZ UDP明朝 Medium" panose="02020500000000000000" pitchFamily="18" charset="-128"/>
                <a:cs typeface="72 Black" panose="020B0A04030603020204" pitchFamily="34" charset="0"/>
              </a:rPr>
              <a:t>アンケートにご協力をお願い致します。</a:t>
            </a:r>
            <a:endParaRPr lang="ja-JP" altLang="en-U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1A28B19C-CE1A-4F1F-9E82-03697DBC2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91855" cy="179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E5A9C13-B74A-425E-88AA-D1DE28142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378" y="338078"/>
            <a:ext cx="6388749" cy="635116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8FAB8B-F900-48E0-B87B-061AB4C178E7}"/>
              </a:ext>
            </a:extLst>
          </p:cNvPr>
          <p:cNvSpPr txBox="1"/>
          <p:nvPr/>
        </p:nvSpPr>
        <p:spPr>
          <a:xfrm rot="440159">
            <a:off x="10587250" y="387489"/>
            <a:ext cx="615553" cy="63310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アンケートにご協力をお願い致します！</a:t>
            </a:r>
          </a:p>
        </p:txBody>
      </p:sp>
    </p:spTree>
    <p:extLst>
      <p:ext uri="{BB962C8B-B14F-4D97-AF65-F5344CB8AC3E}">
        <p14:creationId xmlns:p14="http://schemas.microsoft.com/office/powerpoint/2010/main" val="143389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495CBDA6-15CD-4F73-AA0B-36E9698A5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21158"/>
              </p:ext>
            </p:extLst>
          </p:nvPr>
        </p:nvGraphicFramePr>
        <p:xfrm>
          <a:off x="0" y="198330"/>
          <a:ext cx="12192000" cy="645984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82690">
                  <a:extLst>
                    <a:ext uri="{9D8B030D-6E8A-4147-A177-3AD203B41FA5}">
                      <a16:colId xmlns:a16="http://schemas.microsoft.com/office/drawing/2014/main" val="922906179"/>
                    </a:ext>
                  </a:extLst>
                </a:gridCol>
                <a:gridCol w="2509744">
                  <a:extLst>
                    <a:ext uri="{9D8B030D-6E8A-4147-A177-3AD203B41FA5}">
                      <a16:colId xmlns:a16="http://schemas.microsoft.com/office/drawing/2014/main" val="3620762904"/>
                    </a:ext>
                  </a:extLst>
                </a:gridCol>
                <a:gridCol w="8499566">
                  <a:extLst>
                    <a:ext uri="{9D8B030D-6E8A-4147-A177-3AD203B41FA5}">
                      <a16:colId xmlns:a16="http://schemas.microsoft.com/office/drawing/2014/main" val="2514353749"/>
                    </a:ext>
                  </a:extLst>
                </a:gridCol>
              </a:tblGrid>
              <a:tr h="2648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回数</a:t>
                      </a:r>
                    </a:p>
                  </a:txBody>
                  <a:tcPr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開催日</a:t>
                      </a:r>
                      <a:r>
                        <a:rPr kumimoji="1" lang="ja-JP" altLang="en-US" sz="1050" b="0" dirty="0">
                          <a:solidFill>
                            <a:schemeClr val="bg1"/>
                          </a:solidFill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（予告なく延期されます）</a:t>
                      </a:r>
                      <a:endParaRPr kumimoji="1" lang="ja-JP" altLang="en-US" sz="1800" b="0" dirty="0">
                        <a:solidFill>
                          <a:schemeClr val="bg1"/>
                        </a:solidFill>
                        <a:latin typeface="UD デジタル 教科書体 N-R" panose="02020400000000000000" pitchFamily="17" charset="-128"/>
                        <a:ea typeface="UD デジタル 教科書体 N-R" panose="02020400000000000000" pitchFamily="17" charset="-128"/>
                      </a:endParaRPr>
                    </a:p>
                  </a:txBody>
                  <a:tcPr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タイトル</a:t>
                      </a:r>
                      <a:r>
                        <a:rPr kumimoji="1" lang="ja-JP" altLang="en-US" sz="900" dirty="0">
                          <a:solidFill>
                            <a:schemeClr val="bg1"/>
                          </a:solidFill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（予告なく変更されます）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  <a:latin typeface="UD デジタル 教科書体 N-R" panose="02020400000000000000" pitchFamily="17" charset="-128"/>
                        <a:ea typeface="UD デジタル 教科書体 N-R" panose="02020400000000000000" pitchFamily="17" charset="-128"/>
                      </a:endParaRPr>
                    </a:p>
                  </a:txBody>
                  <a:tcPr anchor="b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73680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第１３回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２０２３年４月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24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ユーラシア地経学</a:t>
                      </a:r>
                      <a:r>
                        <a:rPr kumimoji="1" lang="en-US" altLang="ja-JP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 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～リムランド、中央回廊、大陸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DX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287589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第１４回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２０２３年６月９日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mRNA</a:t>
                      </a: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医薬</a:t>
                      </a:r>
                      <a:r>
                        <a:rPr kumimoji="1" lang="ja-JP" altLang="en-US" sz="2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 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～治療薬、ナノ脂質、プラスミド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DNA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03158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第１５回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２０２３年７月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25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旧三井物産と南満州鉄道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～調査部組織を持った組織の趨勢～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34245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第１６回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3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年８月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25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人口トレンド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～減速する世界、縮小する日本～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905806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第１７回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202</a:t>
                      </a:r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３年９月</a:t>
                      </a:r>
                      <a:r>
                        <a:rPr kumimoji="1" lang="en-US" altLang="ja-JP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25</a:t>
                      </a:r>
                      <a:r>
                        <a:rPr kumimoji="1" lang="ja-JP" altLang="en-US" sz="2000" b="1" dirty="0">
                          <a:solidFill>
                            <a:srgbClr val="C0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ウクライナ戦訓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～電子戦、ドローン戦、塹壕戦～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04354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第１８回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</a:t>
                      </a:r>
                      <a:r>
                        <a:rPr kumimoji="1" lang="en-US" altLang="ja-JP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10</a:t>
                      </a:r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月２５</a:t>
                      </a:r>
                      <a:r>
                        <a:rPr kumimoji="1" lang="ja-JP" altLang="en-US" sz="2000" b="1" dirty="0">
                          <a:solidFill>
                            <a:srgbClr val="C0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VIVANT</a:t>
                      </a: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「別班」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～インテリジェンスの世界と商社～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08891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第１９回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２０２３年１</a:t>
                      </a:r>
                      <a:r>
                        <a:rPr kumimoji="1" lang="en-US" altLang="ja-JP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</a:t>
                      </a:r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月</a:t>
                      </a:r>
                      <a:r>
                        <a:rPr kumimoji="1" lang="ja-JP" altLang="en-US" sz="2000" b="1" dirty="0">
                          <a:solidFill>
                            <a:srgbClr val="C0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吉日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米空軍の戦略的将来予測</a:t>
                      </a:r>
                      <a:r>
                        <a:rPr kumimoji="1" lang="en-US" altLang="ja-JP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2040</a:t>
                      </a:r>
                      <a:br>
                        <a:rPr kumimoji="1" lang="en-US" altLang="ja-JP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</a:b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</a:t>
                      </a:r>
                      <a:r>
                        <a:rPr kumimoji="1" lang="en-US" altLang="ja-JP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Air Force Global Futures Report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を読む～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547676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20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回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２０２３年</a:t>
                      </a:r>
                      <a:r>
                        <a:rPr kumimoji="1" lang="en-US" altLang="ja-JP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</a:t>
                      </a:r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２月</a:t>
                      </a:r>
                      <a:r>
                        <a:rPr kumimoji="1" lang="ja-JP" altLang="en-US" sz="2000" b="1" dirty="0">
                          <a:solidFill>
                            <a:srgbClr val="C0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吉日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暗号の世界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～耐量子暗号、準同型暗号、古くて新しい量子暗号～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220767"/>
                  </a:ext>
                </a:extLst>
              </a:tr>
              <a:tr h="65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第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21</a:t>
                      </a: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回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２０２４年</a:t>
                      </a:r>
                      <a:r>
                        <a:rPr kumimoji="1" lang="en-US" altLang="ja-JP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</a:t>
                      </a:r>
                      <a:r>
                        <a:rPr kumimoji="1" lang="ja-JP" altLang="en-US" sz="2000" b="1" dirty="0">
                          <a:solidFill>
                            <a:srgbClr val="00206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月</a:t>
                      </a:r>
                      <a:r>
                        <a:rPr kumimoji="1" lang="ja-JP" altLang="en-US" sz="2000" b="1" dirty="0">
                          <a:solidFill>
                            <a:srgbClr val="C0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吉日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トポロジカル物質 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～ねじれ電子の世界、エキゾチック粒子～</a:t>
                      </a:r>
                      <a:endParaRPr kumimoji="1" lang="ja-JP" altLang="en-US" sz="48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50033"/>
                  </a:ext>
                </a:extLst>
              </a:tr>
            </a:tbl>
          </a:graphicData>
        </a:graphic>
      </p:graphicFrame>
      <p:pic>
        <p:nvPicPr>
          <p:cNvPr id="3" name="図 12">
            <a:extLst>
              <a:ext uri="{FF2B5EF4-FFF2-40B4-BE49-F238E27FC236}">
                <a16:creationId xmlns:a16="http://schemas.microsoft.com/office/drawing/2014/main" id="{373E75CB-80DC-456E-9E1D-E00340E7D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5855">
            <a:off x="10519766" y="3137614"/>
            <a:ext cx="1440151" cy="144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093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D43A29-D994-80E2-725D-3A25B367B7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0821FD-64F2-5D1B-8F25-408F5F36A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85" y="964388"/>
            <a:ext cx="9211961" cy="404869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F9129F1-93EA-CA70-BF55-606BC3653299}"/>
              </a:ext>
            </a:extLst>
          </p:cNvPr>
          <p:cNvSpPr txBox="1"/>
          <p:nvPr/>
        </p:nvSpPr>
        <p:spPr>
          <a:xfrm>
            <a:off x="3009903" y="6614070"/>
            <a:ext cx="61044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https://www.tbs.co.jp/VIVANT_tbs/#stream</a:t>
            </a:r>
            <a:endParaRPr lang="ja-JP" altLang="en-US" sz="10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451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01EB905-4943-5F45-B1FA-9350A00D3F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9811498-20AD-D2BC-97AE-4DEFBF5A3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86" y="978172"/>
            <a:ext cx="7581900" cy="539115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D6DDE6-5BDC-176A-7C93-6C33CD868826}"/>
              </a:ext>
            </a:extLst>
          </p:cNvPr>
          <p:cNvSpPr txBox="1"/>
          <p:nvPr/>
        </p:nvSpPr>
        <p:spPr>
          <a:xfrm>
            <a:off x="3009903" y="6614070"/>
            <a:ext cx="61044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latin typeface="Amasis MT Pro Black" panose="02040A04050005020304" pitchFamily="18" charset="0"/>
                <a:ea typeface="BIZ UDPゴシック" panose="020B0400000000000000" pitchFamily="50" charset="-128"/>
              </a:rPr>
              <a:t>https://www.tbs.co.jp/VIVANT_tbs/#stream</a:t>
            </a:r>
            <a:endParaRPr lang="ja-JP" altLang="en-US" sz="1000" dirty="0">
              <a:latin typeface="Amasis MT Pro Black" panose="02040A04050005020304" pitchFamily="18" charset="0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C605BA-F9FC-D449-C66F-84998DBBC06B}"/>
              </a:ext>
            </a:extLst>
          </p:cNvPr>
          <p:cNvSpPr txBox="1"/>
          <p:nvPr/>
        </p:nvSpPr>
        <p:spPr>
          <a:xfrm>
            <a:off x="6833937" y="716562"/>
            <a:ext cx="1656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警視庁公安部外事</a:t>
            </a:r>
            <a:r>
              <a:rPr kumimoji="1" lang="en-US" altLang="ja-JP" sz="11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11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課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B2C947-2779-E4B4-6CE3-B0221BD6D5E0}"/>
              </a:ext>
            </a:extLst>
          </p:cNvPr>
          <p:cNvSpPr txBox="1"/>
          <p:nvPr/>
        </p:nvSpPr>
        <p:spPr>
          <a:xfrm>
            <a:off x="4035448" y="708867"/>
            <a:ext cx="28514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丸菱商事・エネルギー事業部</a:t>
            </a:r>
            <a:r>
              <a:rPr lang="en-US" altLang="ja-JP" sz="12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12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課課長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96D2CA-74D2-480E-732F-39C26F7530B0}"/>
              </a:ext>
            </a:extLst>
          </p:cNvPr>
          <p:cNvSpPr txBox="1"/>
          <p:nvPr/>
        </p:nvSpPr>
        <p:spPr>
          <a:xfrm>
            <a:off x="4078276" y="456425"/>
            <a:ext cx="25595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0" i="0" dirty="0">
                <a:solidFill>
                  <a:schemeClr val="bg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陸上幕僚監部運用支援・情報部別班</a:t>
            </a:r>
            <a:endParaRPr lang="ja-JP" altLang="en-US" sz="12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425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2183702"/>
            <a:ext cx="12191999" cy="258316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陸幕調査部「別班」</a:t>
            </a:r>
          </a:p>
        </p:txBody>
      </p:sp>
    </p:spTree>
    <p:extLst>
      <p:ext uri="{BB962C8B-B14F-4D97-AF65-F5344CB8AC3E}">
        <p14:creationId xmlns:p14="http://schemas.microsoft.com/office/powerpoint/2010/main" val="24563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VIVANT</a:t>
            </a:r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「別班」～軍事諜報組織の戦前から戦後～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「別室」と「別班」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155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VIVANT</a:t>
            </a:r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「別班」～軍事諜報組織の戦前から戦後～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警察の非公然組織「チヨダ」、「サクラ」</a:t>
            </a:r>
          </a:p>
        </p:txBody>
      </p:sp>
    </p:spTree>
    <p:extLst>
      <p:ext uri="{BB962C8B-B14F-4D97-AF65-F5344CB8AC3E}">
        <p14:creationId xmlns:p14="http://schemas.microsoft.com/office/powerpoint/2010/main" val="1927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71815</TotalTime>
  <Words>441</Words>
  <Application>Microsoft Office PowerPoint</Application>
  <PresentationFormat>ワイド画面</PresentationFormat>
  <Paragraphs>68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6" baseType="lpstr">
      <vt:lpstr>BIZ UDPゴシック</vt:lpstr>
      <vt:lpstr>BIZ UDP明朝 Medium</vt:lpstr>
      <vt:lpstr>BIZ UDゴシック</vt:lpstr>
      <vt:lpstr>Meiryo UI</vt:lpstr>
      <vt:lpstr>UD デジタル 教科書体 NK-B</vt:lpstr>
      <vt:lpstr>UD デジタル 教科書体 N-R</vt:lpstr>
      <vt:lpstr>游ゴシック</vt:lpstr>
      <vt:lpstr>游ゴシック Light</vt:lpstr>
      <vt:lpstr>72 Black</vt:lpstr>
      <vt:lpstr>Amasis MT Pro Black</vt:lpstr>
      <vt:lpstr>Arial</vt:lpstr>
      <vt:lpstr>Berlin Sans FB Demi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264</cp:revision>
  <cp:lastPrinted>2023-07-25T02:16:56Z</cp:lastPrinted>
  <dcterms:created xsi:type="dcterms:W3CDTF">2023-03-29T00:02:56Z</dcterms:created>
  <dcterms:modified xsi:type="dcterms:W3CDTF">2023-10-01T23:46:27Z</dcterms:modified>
</cp:coreProperties>
</file>