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57" r:id="rId4"/>
    <p:sldId id="259" r:id="rId5"/>
    <p:sldId id="258" r:id="rId6"/>
    <p:sldId id="261"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6" autoAdjust="0"/>
    <p:restoredTop sz="94660"/>
  </p:normalViewPr>
  <p:slideViewPr>
    <p:cSldViewPr snapToGrid="0">
      <p:cViewPr varScale="1">
        <p:scale>
          <a:sx n="93" d="100"/>
          <a:sy n="93" d="100"/>
        </p:scale>
        <p:origin x="86"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4B710-8AE2-4D0A-9A40-9FD33C1B54E3}" type="datetimeFigureOut">
              <a:rPr kumimoji="1" lang="ja-JP" altLang="en-US" smtClean="0"/>
              <a:t>2019/8/7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B2402-DA22-47B8-BBD9-E5B40AF6E6A9}" type="slidenum">
              <a:rPr kumimoji="1" lang="ja-JP" altLang="en-US" smtClean="0"/>
              <a:t>‹#›</a:t>
            </a:fld>
            <a:endParaRPr kumimoji="1" lang="ja-JP" altLang="en-US"/>
          </a:p>
        </p:txBody>
      </p:sp>
    </p:spTree>
    <p:extLst>
      <p:ext uri="{BB962C8B-B14F-4D97-AF65-F5344CB8AC3E}">
        <p14:creationId xmlns:p14="http://schemas.microsoft.com/office/powerpoint/2010/main" val="34605051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62D9098D-1B1B-4723-A5D4-8A644C1F5A4E}" type="datetime1">
              <a:rPr kumimoji="1" lang="ja-JP" altLang="en-US" smtClean="0"/>
              <a:t>2019/8/7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3344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60D6CB7B-1264-48AB-8510-7A2BD8999307}" type="datetime1">
              <a:rPr kumimoji="1" lang="ja-JP" altLang="en-US" smtClean="0"/>
              <a:t>2019/8/7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3448879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0D76C23-CEC5-444A-A5CB-276A9359B11F}" type="datetime1">
              <a:rPr kumimoji="1" lang="ja-JP" altLang="en-US" smtClean="0"/>
              <a:t>2019/8/7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94009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B7239C6-A849-4A80-AD76-23B58B3B74A5}" type="datetime1">
              <a:rPr kumimoji="1" lang="ja-JP" altLang="en-US" smtClean="0"/>
              <a:t>2019/8/7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421231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29B4386-4ADD-4123-B8C0-03C5BAA27353}" type="datetime1">
              <a:rPr kumimoji="1" lang="ja-JP" altLang="en-US" smtClean="0"/>
              <a:t>2019/8/7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227100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16E0ADF-B702-4E32-9845-B88D2E0C0E38}" type="datetime1">
              <a:rPr kumimoji="1" lang="ja-JP" altLang="en-US" smtClean="0"/>
              <a:t>2019/8/7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246102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F42398D-8259-4E7B-9693-894E3032374F}" type="datetime1">
              <a:rPr kumimoji="1" lang="ja-JP" altLang="en-US" smtClean="0"/>
              <a:t>2019/8/7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91954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3C2990-9603-4883-A832-AA0AA182A951}" type="datetime1">
              <a:rPr kumimoji="1" lang="ja-JP" altLang="en-US" smtClean="0"/>
              <a:t>2019/8/7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381363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F04AC-3697-4FD6-9656-498528C5489B}" type="datetime1">
              <a:rPr kumimoji="1" lang="ja-JP" altLang="en-US" smtClean="0"/>
              <a:t>2019/8/7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422811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9CD70EA-F5D3-44F4-BBB6-1C55201E54BA}" type="datetime1">
              <a:rPr kumimoji="1" lang="ja-JP" altLang="en-US" smtClean="0"/>
              <a:t>2019/8/7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425883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CD50EC1-41DA-42B5-B9A1-D73E491F77D5}" type="datetime1">
              <a:rPr kumimoji="1" lang="ja-JP" altLang="en-US" smtClean="0"/>
              <a:t>2019/8/7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290509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AAE0B-A7E7-4E1C-B837-B158F5DB887D}" type="datetime1">
              <a:rPr kumimoji="1" lang="ja-JP" altLang="en-US" smtClean="0"/>
              <a:t>2019/8/7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05046-DF07-43DA-98A0-23AA82DC9CCD}" type="slidenum">
              <a:rPr kumimoji="1" lang="ja-JP" altLang="en-US" smtClean="0"/>
              <a:t>‹#›</a:t>
            </a:fld>
            <a:endParaRPr kumimoji="1" lang="ja-JP" altLang="en-US"/>
          </a:p>
        </p:txBody>
      </p:sp>
    </p:spTree>
    <p:extLst>
      <p:ext uri="{BB962C8B-B14F-4D97-AF65-F5344CB8AC3E}">
        <p14:creationId xmlns:p14="http://schemas.microsoft.com/office/powerpoint/2010/main" val="201559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原子力船について</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r>
              <a:rPr lang="ja-JP" altLang="en-US" dirty="0" smtClean="0"/>
              <a:t>東京都市大学</a:t>
            </a:r>
            <a:endParaRPr lang="en-US" altLang="ja-JP" dirty="0"/>
          </a:p>
          <a:p>
            <a:r>
              <a:rPr kumimoji="1" lang="ja-JP" altLang="en-US" dirty="0" smtClean="0"/>
              <a:t>高木直行</a:t>
            </a:r>
            <a:endParaRPr kumimoji="1" lang="ja-JP" altLang="en-US" dirty="0"/>
          </a:p>
        </p:txBody>
      </p:sp>
      <p:sp>
        <p:nvSpPr>
          <p:cNvPr id="4" name="スライド番号プレースホルダー 3"/>
          <p:cNvSpPr>
            <a:spLocks noGrp="1"/>
          </p:cNvSpPr>
          <p:nvPr>
            <p:ph type="sldNum" sz="quarter" idx="12"/>
          </p:nvPr>
        </p:nvSpPr>
        <p:spPr/>
        <p:txBody>
          <a:bodyPr/>
          <a:lstStyle/>
          <a:p>
            <a:fld id="{BC805046-DF07-43DA-98A0-23AA82DC9CCD}" type="slidenum">
              <a:rPr kumimoji="1" lang="ja-JP" altLang="en-US" smtClean="0"/>
              <a:t>1</a:t>
            </a:fld>
            <a:endParaRPr kumimoji="1" lang="ja-JP" altLang="en-US"/>
          </a:p>
        </p:txBody>
      </p:sp>
    </p:spTree>
    <p:extLst>
      <p:ext uri="{BB962C8B-B14F-4D97-AF65-F5344CB8AC3E}">
        <p14:creationId xmlns:p14="http://schemas.microsoft.com/office/powerpoint/2010/main" val="313698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4" name="図 3"/>
          <p:cNvPicPr>
            <a:picLocks noChangeAspect="1"/>
          </p:cNvPicPr>
          <p:nvPr/>
        </p:nvPicPr>
        <p:blipFill>
          <a:blip r:embed="rId2"/>
          <a:stretch>
            <a:fillRect/>
          </a:stretch>
        </p:blipFill>
        <p:spPr>
          <a:xfrm>
            <a:off x="1318509" y="263611"/>
            <a:ext cx="6638469" cy="6355492"/>
          </a:xfrm>
          <a:prstGeom prst="rect">
            <a:avLst/>
          </a:prstGeom>
        </p:spPr>
      </p:pic>
      <p:sp>
        <p:nvSpPr>
          <p:cNvPr id="5" name="スライド番号プレースホルダー 4"/>
          <p:cNvSpPr>
            <a:spLocks noGrp="1"/>
          </p:cNvSpPr>
          <p:nvPr>
            <p:ph type="sldNum" sz="quarter" idx="12"/>
          </p:nvPr>
        </p:nvSpPr>
        <p:spPr/>
        <p:txBody>
          <a:bodyPr/>
          <a:lstStyle/>
          <a:p>
            <a:fld id="{BC805046-DF07-43DA-98A0-23AA82DC9CCD}" type="slidenum">
              <a:rPr kumimoji="1" lang="ja-JP" altLang="en-US" smtClean="0"/>
              <a:t>2</a:t>
            </a:fld>
            <a:endParaRPr kumimoji="1" lang="ja-JP" altLang="en-US"/>
          </a:p>
        </p:txBody>
      </p:sp>
    </p:spTree>
    <p:extLst>
      <p:ext uri="{BB962C8B-B14F-4D97-AF65-F5344CB8AC3E}">
        <p14:creationId xmlns:p14="http://schemas.microsoft.com/office/powerpoint/2010/main" val="4001794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原子力船の概要と特徴</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少ない燃料で大出力と長い航続</a:t>
            </a:r>
            <a:r>
              <a:rPr lang="ja-JP" altLang="en-US" dirty="0" smtClean="0"/>
              <a:t>距離</a:t>
            </a:r>
            <a:endParaRPr lang="en-US" altLang="ja-JP" dirty="0" smtClean="0"/>
          </a:p>
          <a:p>
            <a:pPr lvl="1"/>
            <a:r>
              <a:rPr lang="ja-JP" altLang="en-US" dirty="0" smtClean="0"/>
              <a:t>搭載燃料の重量やスペース節約</a:t>
            </a:r>
            <a:endParaRPr lang="en-US" altLang="ja-JP" dirty="0" smtClean="0"/>
          </a:p>
          <a:p>
            <a:r>
              <a:rPr lang="ja-JP" altLang="en-US" dirty="0" smtClean="0"/>
              <a:t>炉型は</a:t>
            </a:r>
            <a:r>
              <a:rPr lang="en-US" altLang="ja-JP" dirty="0" smtClean="0"/>
              <a:t>BWR</a:t>
            </a:r>
            <a:r>
              <a:rPr lang="ja-JP" altLang="en-US" dirty="0"/>
              <a:t>でなく</a:t>
            </a:r>
            <a:r>
              <a:rPr lang="en-US" altLang="ja-JP" dirty="0" smtClean="0"/>
              <a:t>PWR</a:t>
            </a:r>
          </a:p>
          <a:p>
            <a:pPr lvl="1"/>
            <a:r>
              <a:rPr lang="ja-JP" altLang="en-US" dirty="0" smtClean="0"/>
              <a:t>ロシアは鉛ビスマス高速炉も</a:t>
            </a:r>
            <a:endParaRPr lang="en-US" altLang="ja-JP" dirty="0"/>
          </a:p>
          <a:p>
            <a:r>
              <a:rPr lang="ja-JP" altLang="en-US" dirty="0" smtClean="0"/>
              <a:t>燃焼</a:t>
            </a:r>
            <a:r>
              <a:rPr lang="ja-JP" altLang="en-US" dirty="0"/>
              <a:t>に</a:t>
            </a:r>
            <a:r>
              <a:rPr lang="ja-JP" altLang="en-US" dirty="0" smtClean="0"/>
              <a:t>酸素不要　→　潜水艦に適</a:t>
            </a:r>
            <a:endParaRPr lang="en-US" altLang="ja-JP" dirty="0" smtClean="0"/>
          </a:p>
          <a:p>
            <a:pPr lvl="1"/>
            <a:r>
              <a:rPr lang="ja-JP" altLang="en-US" dirty="0" smtClean="0"/>
              <a:t>潜水艦の場合、ポンプ音</a:t>
            </a:r>
            <a:r>
              <a:rPr lang="ja-JP" altLang="en-US" dirty="0"/>
              <a:t>低減のため低出力で</a:t>
            </a:r>
            <a:r>
              <a:rPr lang="ja-JP" altLang="en-US" dirty="0" smtClean="0"/>
              <a:t>は自然循環冷却可能と設計</a:t>
            </a:r>
            <a:endParaRPr lang="ja-JP" altLang="en-US" dirty="0"/>
          </a:p>
          <a:p>
            <a:r>
              <a:rPr lang="ja-JP" altLang="en-US" dirty="0" smtClean="0"/>
              <a:t>強固な船体</a:t>
            </a:r>
            <a:r>
              <a:rPr lang="ja-JP" altLang="en-US" dirty="0"/>
              <a:t>設計</a:t>
            </a:r>
            <a:endParaRPr lang="en-US" altLang="ja-JP" dirty="0"/>
          </a:p>
          <a:p>
            <a:pPr lvl="1"/>
            <a:r>
              <a:rPr lang="ja-JP" altLang="en-US" dirty="0" smtClean="0"/>
              <a:t>衝突</a:t>
            </a:r>
            <a:r>
              <a:rPr lang="ja-JP" altLang="en-US" dirty="0"/>
              <a:t>、座礁</a:t>
            </a:r>
            <a:r>
              <a:rPr lang="ja-JP" altLang="en-US" dirty="0" smtClean="0"/>
              <a:t>などから</a:t>
            </a:r>
            <a:r>
              <a:rPr lang="ja-JP" altLang="en-US" dirty="0"/>
              <a:t>原子炉を防護するため、一般の船舶より</a:t>
            </a:r>
            <a:r>
              <a:rPr lang="ja-JP" altLang="en-US" dirty="0" smtClean="0"/>
              <a:t>強固に</a:t>
            </a:r>
            <a:endParaRPr lang="en-US" altLang="ja-JP" dirty="0" smtClean="0"/>
          </a:p>
        </p:txBody>
      </p:sp>
      <p:sp>
        <p:nvSpPr>
          <p:cNvPr id="4" name="スライド番号プレースホルダー 3"/>
          <p:cNvSpPr>
            <a:spLocks noGrp="1"/>
          </p:cNvSpPr>
          <p:nvPr>
            <p:ph type="sldNum" sz="quarter" idx="12"/>
          </p:nvPr>
        </p:nvSpPr>
        <p:spPr/>
        <p:txBody>
          <a:bodyPr/>
          <a:lstStyle/>
          <a:p>
            <a:fld id="{BC805046-DF07-43DA-98A0-23AA82DC9CCD}" type="slidenum">
              <a:rPr kumimoji="1" lang="ja-JP" altLang="en-US" smtClean="0"/>
              <a:t>3</a:t>
            </a:fld>
            <a:endParaRPr kumimoji="1" lang="ja-JP" altLang="en-US"/>
          </a:p>
        </p:txBody>
      </p:sp>
    </p:spTree>
    <p:extLst>
      <p:ext uri="{BB962C8B-B14F-4D97-AF65-F5344CB8AC3E}">
        <p14:creationId xmlns:p14="http://schemas.microsoft.com/office/powerpoint/2010/main" val="68935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28650" y="886324"/>
            <a:ext cx="7922226" cy="5646282"/>
          </a:xfrm>
        </p:spPr>
        <p:txBody>
          <a:bodyPr>
            <a:normAutofit fontScale="85000" lnSpcReduction="20000"/>
          </a:bodyPr>
          <a:lstStyle/>
          <a:p>
            <a:pPr>
              <a:lnSpc>
                <a:spcPct val="120000"/>
              </a:lnSpc>
            </a:pPr>
            <a:r>
              <a:rPr kumimoji="1" lang="ja-JP" altLang="en-US" dirty="0" smtClean="0"/>
              <a:t>船体の振動、ピッチング、</a:t>
            </a:r>
            <a:r>
              <a:rPr kumimoji="1" lang="ja-JP" altLang="en-US" dirty="0" smtClean="0"/>
              <a:t>ローリング、衝突へ</a:t>
            </a:r>
            <a:r>
              <a:rPr kumimoji="1" lang="ja-JP" altLang="en-US" dirty="0" smtClean="0"/>
              <a:t>の耐性</a:t>
            </a:r>
            <a:endParaRPr kumimoji="1" lang="en-US" altLang="ja-JP" dirty="0" smtClean="0"/>
          </a:p>
          <a:p>
            <a:pPr lvl="1">
              <a:lnSpc>
                <a:spcPct val="120000"/>
              </a:lnSpc>
            </a:pPr>
            <a:r>
              <a:rPr kumimoji="1" lang="ja-JP" altLang="en-US" dirty="0" smtClean="0"/>
              <a:t>核反応や除熱への影響回避、構造健全性維持</a:t>
            </a:r>
            <a:endParaRPr kumimoji="1" lang="en-US" altLang="ja-JP" dirty="0" smtClean="0"/>
          </a:p>
          <a:p>
            <a:pPr>
              <a:lnSpc>
                <a:spcPct val="120000"/>
              </a:lnSpc>
            </a:pPr>
            <a:r>
              <a:rPr lang="ja-JP" altLang="en-US" dirty="0"/>
              <a:t>塩害</a:t>
            </a:r>
            <a:r>
              <a:rPr lang="ja-JP" altLang="en-US" dirty="0" smtClean="0"/>
              <a:t>対策のためのメインテナンス</a:t>
            </a:r>
            <a:endParaRPr lang="en-US" altLang="ja-JP" dirty="0"/>
          </a:p>
          <a:p>
            <a:pPr>
              <a:lnSpc>
                <a:spcPct val="120000"/>
              </a:lnSpc>
            </a:pPr>
            <a:r>
              <a:rPr kumimoji="1" lang="ja-JP" altLang="en-US" dirty="0" smtClean="0"/>
              <a:t>重力</a:t>
            </a:r>
            <a:r>
              <a:rPr kumimoji="1" lang="ja-JP" altLang="en-US" dirty="0" smtClean="0"/>
              <a:t>に因らない炉停止</a:t>
            </a:r>
            <a:r>
              <a:rPr lang="ja-JP" altLang="en-US" dirty="0" smtClean="0"/>
              <a:t>機構</a:t>
            </a:r>
            <a:endParaRPr lang="en-US" altLang="ja-JP" dirty="0" smtClean="0"/>
          </a:p>
          <a:p>
            <a:pPr lvl="1">
              <a:lnSpc>
                <a:spcPct val="120000"/>
              </a:lnSpc>
            </a:pPr>
            <a:r>
              <a:rPr lang="ja-JP" altLang="en-US" dirty="0" smtClean="0"/>
              <a:t>スプリング力</a:t>
            </a:r>
            <a:r>
              <a:rPr lang="ja-JP" altLang="en-US" dirty="0"/>
              <a:t>で制御</a:t>
            </a:r>
            <a:r>
              <a:rPr lang="ja-JP" altLang="en-US" dirty="0" smtClean="0"/>
              <a:t>棒を炉心</a:t>
            </a:r>
            <a:r>
              <a:rPr lang="ja-JP" altLang="en-US" dirty="0"/>
              <a:t>に</a:t>
            </a:r>
            <a:r>
              <a:rPr lang="ja-JP" altLang="en-US" dirty="0" smtClean="0"/>
              <a:t>挿入（むつ）</a:t>
            </a:r>
            <a:endParaRPr kumimoji="1" lang="en-US" altLang="ja-JP" dirty="0" smtClean="0"/>
          </a:p>
          <a:p>
            <a:pPr>
              <a:lnSpc>
                <a:spcPct val="120000"/>
              </a:lnSpc>
            </a:pPr>
            <a:r>
              <a:rPr kumimoji="1" lang="ja-JP" altLang="en-US" dirty="0" smtClean="0"/>
              <a:t>高濃縮</a:t>
            </a:r>
            <a:r>
              <a:rPr kumimoji="1" lang="ja-JP" altLang="en-US" dirty="0" smtClean="0"/>
              <a:t>ウラン燃料</a:t>
            </a:r>
            <a:endParaRPr kumimoji="1" lang="en-US" altLang="ja-JP" dirty="0" smtClean="0"/>
          </a:p>
          <a:p>
            <a:pPr lvl="1">
              <a:lnSpc>
                <a:spcPct val="120000"/>
              </a:lnSpc>
            </a:pPr>
            <a:r>
              <a:rPr kumimoji="1" lang="ja-JP" altLang="en-US" dirty="0" smtClean="0"/>
              <a:t>一般に小型炉心は中性子漏洩大</a:t>
            </a:r>
            <a:r>
              <a:rPr kumimoji="1" lang="ja-JP" altLang="en-US" dirty="0" smtClean="0"/>
              <a:t>→濃縮度高の傾向</a:t>
            </a:r>
            <a:endParaRPr kumimoji="1" lang="en-US" altLang="ja-JP" dirty="0" smtClean="0"/>
          </a:p>
          <a:p>
            <a:pPr>
              <a:lnSpc>
                <a:spcPct val="120000"/>
              </a:lnSpc>
            </a:pPr>
            <a:r>
              <a:rPr kumimoji="1" lang="ja-JP" altLang="en-US" dirty="0" smtClean="0"/>
              <a:t>燃料は酸化物（セラミック）よりも</a:t>
            </a:r>
            <a:r>
              <a:rPr kumimoji="1" lang="en-US" altLang="ja-JP" dirty="0" smtClean="0"/>
              <a:t>U-</a:t>
            </a:r>
            <a:r>
              <a:rPr kumimoji="1" lang="en-US" altLang="ja-JP" dirty="0" err="1" smtClean="0"/>
              <a:t>Zr</a:t>
            </a:r>
            <a:r>
              <a:rPr kumimoji="1" lang="ja-JP" altLang="en-US" dirty="0" smtClean="0"/>
              <a:t>金属燃料</a:t>
            </a:r>
            <a:endParaRPr kumimoji="1" lang="en-US" altLang="ja-JP" dirty="0" smtClean="0"/>
          </a:p>
          <a:p>
            <a:pPr>
              <a:lnSpc>
                <a:spcPct val="120000"/>
              </a:lnSpc>
            </a:pPr>
            <a:r>
              <a:rPr kumimoji="1" lang="ja-JP" altLang="en-US" dirty="0" smtClean="0"/>
              <a:t>余剰濃度抑制のため可燃性毒物を使用</a:t>
            </a:r>
            <a:endParaRPr kumimoji="1" lang="en-US" altLang="ja-JP" dirty="0" smtClean="0"/>
          </a:p>
          <a:p>
            <a:pPr>
              <a:lnSpc>
                <a:spcPct val="120000"/>
              </a:lnSpc>
            </a:pPr>
            <a:r>
              <a:rPr lang="ja-JP" altLang="en-US" dirty="0"/>
              <a:t>ケミカル・シム反応度</a:t>
            </a:r>
            <a:r>
              <a:rPr lang="ja-JP" altLang="en-US" dirty="0" smtClean="0"/>
              <a:t>制御不使用</a:t>
            </a:r>
            <a:endParaRPr lang="en-US" altLang="ja-JP" dirty="0" smtClean="0"/>
          </a:p>
          <a:p>
            <a:pPr lvl="1">
              <a:lnSpc>
                <a:spcPct val="120000"/>
              </a:lnSpc>
            </a:pPr>
            <a:r>
              <a:rPr lang="ja-JP" altLang="en-US" dirty="0" smtClean="0"/>
              <a:t>船体</a:t>
            </a:r>
            <a:r>
              <a:rPr lang="ja-JP" altLang="en-US" dirty="0"/>
              <a:t>沈没時において海水との置換による反応度事故を防止するため</a:t>
            </a:r>
            <a:r>
              <a:rPr lang="ja-JP" altLang="en-US" dirty="0" smtClean="0"/>
              <a:t>、制</a:t>
            </a:r>
            <a:r>
              <a:rPr lang="ja-JP" altLang="en-US" dirty="0"/>
              <a:t>御棒のみで原子炉の反応度制御を行う（発電炉</a:t>
            </a:r>
            <a:r>
              <a:rPr lang="en-US" altLang="ja-JP" dirty="0"/>
              <a:t>PWR</a:t>
            </a:r>
            <a:r>
              <a:rPr lang="ja-JP" altLang="en-US" dirty="0" err="1"/>
              <a:t>のように</a:t>
            </a:r>
            <a:r>
              <a:rPr lang="ja-JP" altLang="en-US" dirty="0"/>
              <a:t>ボロン水を</a:t>
            </a:r>
            <a:r>
              <a:rPr lang="ja-JP" altLang="en-US" dirty="0" smtClean="0"/>
              <a:t>用いるは用いない）</a:t>
            </a:r>
            <a:endParaRPr kumimoji="1" lang="ja-JP" altLang="en-US" dirty="0"/>
          </a:p>
        </p:txBody>
      </p:sp>
      <p:sp>
        <p:nvSpPr>
          <p:cNvPr id="4" name="スライド番号プレースホルダー 3"/>
          <p:cNvSpPr>
            <a:spLocks noGrp="1"/>
          </p:cNvSpPr>
          <p:nvPr>
            <p:ph type="sldNum" sz="quarter" idx="12"/>
          </p:nvPr>
        </p:nvSpPr>
        <p:spPr/>
        <p:txBody>
          <a:bodyPr/>
          <a:lstStyle/>
          <a:p>
            <a:fld id="{BC805046-DF07-43DA-98A0-23AA82DC9CCD}" type="slidenum">
              <a:rPr kumimoji="1" lang="ja-JP" altLang="en-US" smtClean="0"/>
              <a:t>4</a:t>
            </a:fld>
            <a:endParaRPr kumimoji="1" lang="ja-JP" altLang="en-US"/>
          </a:p>
        </p:txBody>
      </p:sp>
    </p:spTree>
    <p:extLst>
      <p:ext uri="{BB962C8B-B14F-4D97-AF65-F5344CB8AC3E}">
        <p14:creationId xmlns:p14="http://schemas.microsoft.com/office/powerpoint/2010/main" val="22852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原子力船特有のリスク</a:t>
            </a:r>
            <a:endParaRPr kumimoji="1" lang="ja-JP" altLang="en-US" dirty="0"/>
          </a:p>
        </p:txBody>
      </p:sp>
      <p:sp>
        <p:nvSpPr>
          <p:cNvPr id="3" name="コンテンツ プレースホルダー 2"/>
          <p:cNvSpPr>
            <a:spLocks noGrp="1"/>
          </p:cNvSpPr>
          <p:nvPr>
            <p:ph idx="1"/>
          </p:nvPr>
        </p:nvSpPr>
        <p:spPr>
          <a:xfrm>
            <a:off x="628650" y="1690689"/>
            <a:ext cx="7955177" cy="4739932"/>
          </a:xfrm>
        </p:spPr>
        <p:txBody>
          <a:bodyPr>
            <a:normAutofit fontScale="85000" lnSpcReduction="20000"/>
          </a:bodyPr>
          <a:lstStyle/>
          <a:p>
            <a:r>
              <a:rPr lang="ja-JP" altLang="en-US" dirty="0" smtClean="0"/>
              <a:t>特有の考慮事項</a:t>
            </a:r>
            <a:endParaRPr lang="en-US" altLang="ja-JP" dirty="0" smtClean="0"/>
          </a:p>
          <a:p>
            <a:pPr lvl="1"/>
            <a:r>
              <a:rPr lang="ja-JP" altLang="en-US" dirty="0"/>
              <a:t>陸上の発電炉と</a:t>
            </a:r>
            <a:r>
              <a:rPr lang="ja-JP" altLang="en-US" dirty="0" smtClean="0"/>
              <a:t>異なる外部起因事象</a:t>
            </a:r>
            <a:endParaRPr lang="en-US" altLang="ja-JP" dirty="0"/>
          </a:p>
          <a:p>
            <a:pPr lvl="1"/>
            <a:r>
              <a:rPr lang="ja-JP" altLang="en-US" dirty="0" smtClean="0"/>
              <a:t>揺動による構造強度、長期腐食管理</a:t>
            </a:r>
            <a:endParaRPr lang="en-US" altLang="ja-JP" dirty="0" smtClean="0"/>
          </a:p>
          <a:p>
            <a:pPr lvl="1"/>
            <a:r>
              <a:rPr lang="ja-JP" altLang="en-US" dirty="0" smtClean="0"/>
              <a:t>砕氷船：　意図的ピッチングで氷に乗り上げ割る→繰り返し衝撃力</a:t>
            </a:r>
            <a:endParaRPr lang="en-US" altLang="ja-JP" dirty="0"/>
          </a:p>
          <a:p>
            <a:endParaRPr lang="en-US" altLang="ja-JP" dirty="0" smtClean="0"/>
          </a:p>
          <a:p>
            <a:r>
              <a:rPr lang="ja-JP" altLang="en-US" dirty="0" smtClean="0"/>
              <a:t>事故時のリスク</a:t>
            </a:r>
            <a:endParaRPr lang="en-US" altLang="ja-JP" dirty="0"/>
          </a:p>
          <a:p>
            <a:pPr lvl="1"/>
            <a:r>
              <a:rPr lang="ja-JP" altLang="en-US" dirty="0" smtClean="0"/>
              <a:t>過酷事故で環境への放射能放出</a:t>
            </a:r>
            <a:endParaRPr lang="en-US" altLang="ja-JP" dirty="0" smtClean="0"/>
          </a:p>
          <a:p>
            <a:pPr lvl="2"/>
            <a:r>
              <a:rPr lang="ja-JP" altLang="en-US" dirty="0" smtClean="0"/>
              <a:t>航海時：　海洋汚染、海洋資源汚染、風評被害、船員被ばく</a:t>
            </a:r>
            <a:endParaRPr lang="en-US" altLang="ja-JP" dirty="0" smtClean="0"/>
          </a:p>
          <a:p>
            <a:pPr lvl="2"/>
            <a:r>
              <a:rPr lang="ja-JP" altLang="en-US" dirty="0" smtClean="0"/>
              <a:t>係留、沿岸航行時：　</a:t>
            </a:r>
            <a:r>
              <a:rPr lang="en-US" altLang="ja-JP" dirty="0" smtClean="0"/>
              <a:t>+</a:t>
            </a:r>
            <a:r>
              <a:rPr lang="ja-JP" altLang="en-US" dirty="0" smtClean="0"/>
              <a:t>公衆への健康被害</a:t>
            </a:r>
            <a:endParaRPr lang="en-US" altLang="ja-JP" dirty="0" smtClean="0"/>
          </a:p>
          <a:p>
            <a:pPr marL="457200" lvl="1" indent="0">
              <a:buNone/>
            </a:pPr>
            <a:endParaRPr lang="en-US" altLang="ja-JP" dirty="0" smtClean="0"/>
          </a:p>
          <a:p>
            <a:r>
              <a:rPr lang="ja-JP" altLang="en-US" dirty="0" smtClean="0"/>
              <a:t>核</a:t>
            </a:r>
            <a:r>
              <a:rPr lang="ja-JP" altLang="en-US" dirty="0"/>
              <a:t>ジャックへの</a:t>
            </a:r>
            <a:r>
              <a:rPr lang="ja-JP" altLang="en-US" dirty="0" smtClean="0"/>
              <a:t>懸念</a:t>
            </a:r>
            <a:endParaRPr lang="en-US" altLang="ja-JP" dirty="0" smtClean="0"/>
          </a:p>
          <a:p>
            <a:pPr lvl="1"/>
            <a:r>
              <a:rPr lang="ja-JP" altLang="en-US" dirty="0" smtClean="0"/>
              <a:t>低濃縮</a:t>
            </a:r>
            <a:r>
              <a:rPr lang="en-US" altLang="ja-JP" dirty="0" smtClean="0"/>
              <a:t>U</a:t>
            </a:r>
            <a:r>
              <a:rPr lang="ja-JP" altLang="en-US" dirty="0" smtClean="0"/>
              <a:t>使用が基本故、核物質奪取は考えにくい？</a:t>
            </a:r>
            <a:endParaRPr lang="en-US" altLang="ja-JP" dirty="0" smtClean="0"/>
          </a:p>
          <a:p>
            <a:pPr lvl="1"/>
            <a:r>
              <a:rPr lang="en-US" altLang="ja-JP" dirty="0"/>
              <a:t>Radiological Dispersal </a:t>
            </a:r>
            <a:r>
              <a:rPr lang="en-US" altLang="ja-JP" dirty="0" smtClean="0"/>
              <a:t>Device </a:t>
            </a:r>
            <a:r>
              <a:rPr lang="en-US" altLang="ja-JP" dirty="0"/>
              <a:t>(</a:t>
            </a:r>
            <a:r>
              <a:rPr lang="en-US" altLang="ja-JP" dirty="0" smtClean="0"/>
              <a:t>RDD)</a:t>
            </a:r>
            <a:r>
              <a:rPr lang="ja-JP" altLang="en-US" dirty="0" smtClean="0"/>
              <a:t>目的としてあり得る？</a:t>
            </a:r>
            <a:r>
              <a:rPr lang="ja-JP" altLang="en-US" dirty="0"/>
              <a:t/>
            </a:r>
            <a:br>
              <a:rPr lang="ja-JP" altLang="en-US" dirty="0"/>
            </a:br>
            <a:r>
              <a:rPr lang="ja-JP" altLang="en-US" dirty="0"/>
              <a:t/>
            </a:r>
            <a:br>
              <a:rPr lang="ja-JP" altLang="en-US" dirty="0"/>
            </a:br>
            <a:endParaRPr kumimoji="1" lang="ja-JP" altLang="en-US" dirty="0"/>
          </a:p>
        </p:txBody>
      </p:sp>
      <p:sp>
        <p:nvSpPr>
          <p:cNvPr id="4" name="スライド番号プレースホルダー 3"/>
          <p:cNvSpPr>
            <a:spLocks noGrp="1"/>
          </p:cNvSpPr>
          <p:nvPr>
            <p:ph type="sldNum" sz="quarter" idx="12"/>
          </p:nvPr>
        </p:nvSpPr>
        <p:spPr/>
        <p:txBody>
          <a:bodyPr/>
          <a:lstStyle/>
          <a:p>
            <a:fld id="{BC805046-DF07-43DA-98A0-23AA82DC9CCD}" type="slidenum">
              <a:rPr kumimoji="1" lang="ja-JP" altLang="en-US" smtClean="0"/>
              <a:t>5</a:t>
            </a:fld>
            <a:endParaRPr kumimoji="1" lang="ja-JP" altLang="en-US"/>
          </a:p>
        </p:txBody>
      </p:sp>
    </p:spTree>
    <p:extLst>
      <p:ext uri="{BB962C8B-B14F-4D97-AF65-F5344CB8AC3E}">
        <p14:creationId xmlns:p14="http://schemas.microsoft.com/office/powerpoint/2010/main" val="147813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zh-CN" dirty="0" smtClean="0"/>
              <a:t>JAEA</a:t>
            </a:r>
            <a:r>
              <a:rPr lang="ja-JP" altLang="en-US" dirty="0" smtClean="0"/>
              <a:t>設計の</a:t>
            </a:r>
            <a:r>
              <a:rPr lang="zh-CN" altLang="en-US" dirty="0" smtClean="0"/>
              <a:t>大型</a:t>
            </a:r>
            <a:r>
              <a:rPr lang="zh-CN" altLang="en-US" dirty="0"/>
              <a:t>船舶用原子炉</a:t>
            </a:r>
            <a:r>
              <a:rPr lang="zh-CN" altLang="en-US" dirty="0" smtClean="0"/>
              <a:t>（</a:t>
            </a:r>
            <a:r>
              <a:rPr lang="en-US" altLang="ja-JP" dirty="0" smtClean="0"/>
              <a:t>MRX</a:t>
            </a:r>
            <a:r>
              <a:rPr lang="zh-CN" altLang="en-US" dirty="0" smtClean="0"/>
              <a:t>）</a:t>
            </a:r>
            <a:r>
              <a:rPr lang="ja-JP" altLang="en-US" dirty="0" smtClean="0"/>
              <a:t>に見る安全設計</a:t>
            </a:r>
            <a:endParaRPr kumimoji="1" lang="ja-JP" altLang="en-US" dirty="0"/>
          </a:p>
        </p:txBody>
      </p:sp>
      <p:sp>
        <p:nvSpPr>
          <p:cNvPr id="3" name="コンテンツ プレースホルダー 2"/>
          <p:cNvSpPr>
            <a:spLocks noGrp="1"/>
          </p:cNvSpPr>
          <p:nvPr>
            <p:ph idx="1"/>
          </p:nvPr>
        </p:nvSpPr>
        <p:spPr>
          <a:xfrm>
            <a:off x="572667" y="2068221"/>
            <a:ext cx="7886700" cy="4351338"/>
          </a:xfrm>
        </p:spPr>
        <p:txBody>
          <a:bodyPr>
            <a:noAutofit/>
          </a:bodyPr>
          <a:lstStyle/>
          <a:p>
            <a:pPr>
              <a:lnSpc>
                <a:spcPct val="120000"/>
              </a:lnSpc>
            </a:pPr>
            <a:r>
              <a:rPr lang="ja-JP" altLang="en-US" sz="2000" dirty="0" smtClean="0"/>
              <a:t>一体型 </a:t>
            </a:r>
            <a:r>
              <a:rPr lang="en-US" altLang="ja-JP" sz="2000" dirty="0"/>
              <a:t>PWR</a:t>
            </a:r>
            <a:r>
              <a:rPr lang="ja-JP" altLang="en-US" sz="2000" dirty="0"/>
              <a:t>の採用</a:t>
            </a:r>
          </a:p>
          <a:p>
            <a:pPr lvl="1">
              <a:lnSpc>
                <a:spcPct val="120000"/>
              </a:lnSpc>
            </a:pPr>
            <a:r>
              <a:rPr lang="ja-JP" altLang="en-US" sz="2000" dirty="0" smtClean="0"/>
              <a:t>一次</a:t>
            </a:r>
            <a:r>
              <a:rPr lang="ja-JP" altLang="en-US" sz="2000" dirty="0"/>
              <a:t>系大口径配管がないので、大 </a:t>
            </a:r>
            <a:r>
              <a:rPr lang="en-US" altLang="ja-JP" sz="2000" dirty="0"/>
              <a:t>LOCA</a:t>
            </a:r>
            <a:r>
              <a:rPr lang="ja-JP" altLang="en-US" sz="2000" dirty="0"/>
              <a:t>（一次系大口径配管破断事故）の可能性を排除し、工学的安全系を簡素化できる。また、プラント（格納容器外形）を小型化</a:t>
            </a:r>
            <a:r>
              <a:rPr lang="ja-JP" altLang="en-US" sz="2000" dirty="0" smtClean="0"/>
              <a:t>できる</a:t>
            </a:r>
            <a:endParaRPr lang="en-US" altLang="ja-JP" sz="2000" dirty="0" smtClean="0"/>
          </a:p>
          <a:p>
            <a:pPr lvl="1">
              <a:lnSpc>
                <a:spcPct val="120000"/>
              </a:lnSpc>
            </a:pPr>
            <a:endParaRPr lang="ja-JP" altLang="en-US" sz="2000" dirty="0"/>
          </a:p>
          <a:p>
            <a:pPr>
              <a:lnSpc>
                <a:spcPct val="120000"/>
              </a:lnSpc>
            </a:pPr>
            <a:r>
              <a:rPr lang="ja-JP" altLang="en-US" sz="2000" dirty="0" smtClean="0"/>
              <a:t>原子</a:t>
            </a:r>
            <a:r>
              <a:rPr lang="ja-JP" altLang="en-US" sz="2000" dirty="0"/>
              <a:t>炉容器内装型制御棒駆動機構の採用</a:t>
            </a:r>
          </a:p>
          <a:p>
            <a:pPr lvl="1">
              <a:lnSpc>
                <a:spcPct val="120000"/>
              </a:lnSpc>
            </a:pPr>
            <a:r>
              <a:rPr lang="ja-JP" altLang="en-US" sz="2000" dirty="0" smtClean="0"/>
              <a:t>安全</a:t>
            </a:r>
            <a:r>
              <a:rPr lang="ja-JP" altLang="en-US" sz="2000" dirty="0"/>
              <a:t>系の簡素化に役立ち（制御棒飛び出し事故原因の排除できる）、また、炉の小型化が可能である（特に一体型炉に好適：制御棒と制御棒駆動機構間の短縮が可能である</a:t>
            </a:r>
            <a:r>
              <a:rPr lang="ja-JP" altLang="en-US" sz="2000" dirty="0" smtClean="0"/>
              <a:t>）</a:t>
            </a:r>
            <a:endParaRPr lang="en-US" altLang="ja-JP" sz="2000" dirty="0" smtClean="0"/>
          </a:p>
        </p:txBody>
      </p:sp>
      <p:sp>
        <p:nvSpPr>
          <p:cNvPr id="4" name="スライド番号プレースホルダー 3"/>
          <p:cNvSpPr>
            <a:spLocks noGrp="1"/>
          </p:cNvSpPr>
          <p:nvPr>
            <p:ph type="sldNum" sz="quarter" idx="12"/>
          </p:nvPr>
        </p:nvSpPr>
        <p:spPr/>
        <p:txBody>
          <a:bodyPr/>
          <a:lstStyle/>
          <a:p>
            <a:fld id="{BC805046-DF07-43DA-98A0-23AA82DC9CCD}" type="slidenum">
              <a:rPr kumimoji="1" lang="ja-JP" altLang="en-US" smtClean="0"/>
              <a:t>6</a:t>
            </a:fld>
            <a:endParaRPr kumimoji="1" lang="ja-JP" altLang="en-US"/>
          </a:p>
        </p:txBody>
      </p:sp>
    </p:spTree>
    <p:extLst>
      <p:ext uri="{BB962C8B-B14F-4D97-AF65-F5344CB8AC3E}">
        <p14:creationId xmlns:p14="http://schemas.microsoft.com/office/powerpoint/2010/main" val="410099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tomica.jaea.go.jp/data/pict/07/07040401/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14" y="693573"/>
            <a:ext cx="8447251" cy="6033751"/>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1"/>
          <p:cNvSpPr>
            <a:spLocks noGrp="1"/>
          </p:cNvSpPr>
          <p:nvPr>
            <p:ph type="sldNum" sz="quarter" idx="12"/>
          </p:nvPr>
        </p:nvSpPr>
        <p:spPr/>
        <p:txBody>
          <a:bodyPr/>
          <a:lstStyle/>
          <a:p>
            <a:fld id="{BC805046-DF07-43DA-98A0-23AA82DC9CCD}" type="slidenum">
              <a:rPr kumimoji="1" lang="ja-JP" altLang="en-US" smtClean="0"/>
              <a:t>7</a:t>
            </a:fld>
            <a:endParaRPr kumimoji="1" lang="ja-JP" altLang="en-US"/>
          </a:p>
        </p:txBody>
      </p:sp>
    </p:spTree>
    <p:extLst>
      <p:ext uri="{BB962C8B-B14F-4D97-AF65-F5344CB8AC3E}">
        <p14:creationId xmlns:p14="http://schemas.microsoft.com/office/powerpoint/2010/main" val="486114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en-US" altLang="zh-CN" dirty="0" smtClean="0"/>
              <a:t>JAEA</a:t>
            </a:r>
            <a:r>
              <a:rPr lang="ja-JP" altLang="en-US" dirty="0" smtClean="0"/>
              <a:t>設計の</a:t>
            </a:r>
            <a:r>
              <a:rPr lang="zh-CN" altLang="en-US" dirty="0" smtClean="0"/>
              <a:t>大型</a:t>
            </a:r>
            <a:r>
              <a:rPr lang="zh-CN" altLang="en-US" dirty="0"/>
              <a:t>船舶用原子炉</a:t>
            </a:r>
            <a:r>
              <a:rPr lang="zh-CN" altLang="en-US" dirty="0" smtClean="0"/>
              <a:t>（</a:t>
            </a:r>
            <a:r>
              <a:rPr lang="en-US" altLang="ja-JP" dirty="0" smtClean="0"/>
              <a:t>MRX</a:t>
            </a:r>
            <a:r>
              <a:rPr lang="zh-CN" altLang="en-US" dirty="0" smtClean="0"/>
              <a:t>）</a:t>
            </a:r>
            <a:r>
              <a:rPr lang="ja-JP" altLang="en-US" dirty="0" smtClean="0"/>
              <a:t>に見る安全設計</a:t>
            </a:r>
            <a:endParaRPr kumimoji="1" lang="ja-JP" altLang="en-US" dirty="0"/>
          </a:p>
        </p:txBody>
      </p:sp>
      <p:sp>
        <p:nvSpPr>
          <p:cNvPr id="3" name="コンテンツ プレースホルダー 2"/>
          <p:cNvSpPr>
            <a:spLocks noGrp="1"/>
          </p:cNvSpPr>
          <p:nvPr>
            <p:ph idx="1"/>
          </p:nvPr>
        </p:nvSpPr>
        <p:spPr>
          <a:xfrm>
            <a:off x="510461" y="1968694"/>
            <a:ext cx="8067481" cy="4500530"/>
          </a:xfrm>
        </p:spPr>
        <p:txBody>
          <a:bodyPr>
            <a:noAutofit/>
          </a:bodyPr>
          <a:lstStyle/>
          <a:p>
            <a:pPr>
              <a:lnSpc>
                <a:spcPct val="120000"/>
              </a:lnSpc>
            </a:pPr>
            <a:r>
              <a:rPr lang="ja-JP" altLang="en-US" sz="1800" dirty="0" smtClean="0"/>
              <a:t>原子</a:t>
            </a:r>
            <a:r>
              <a:rPr lang="ja-JP" altLang="en-US" sz="1800" dirty="0"/>
              <a:t>炉容器水漬式格納容器（サプレッション型原子炉格納容器）の採用</a:t>
            </a:r>
          </a:p>
          <a:p>
            <a:pPr lvl="1">
              <a:lnSpc>
                <a:spcPct val="120000"/>
              </a:lnSpc>
            </a:pPr>
            <a:r>
              <a:rPr lang="ja-JP" altLang="en-US" sz="1800" dirty="0" smtClean="0"/>
              <a:t>ＬＯＣＡ</a:t>
            </a:r>
            <a:r>
              <a:rPr lang="ja-JP" altLang="en-US" sz="1800" dirty="0"/>
              <a:t>時に際し、原子炉容器内の蒸気が格納容器内に流出した場合、水面が上昇して満杯となることによって均圧化し一次冷却水の格納容器への流出が止まるので、炉心冠水が維持できる。受動的な冷却システムの適用が可能なので、長期間にわたる炉心の崩壊熱除去に</a:t>
            </a:r>
            <a:r>
              <a:rPr lang="ja-JP" altLang="en-US" sz="1800" dirty="0" smtClean="0"/>
              <a:t>有利</a:t>
            </a:r>
            <a:endParaRPr lang="en-US" altLang="ja-JP" sz="1800" dirty="0" smtClean="0"/>
          </a:p>
          <a:p>
            <a:pPr lvl="1">
              <a:lnSpc>
                <a:spcPct val="120000"/>
              </a:lnSpc>
            </a:pPr>
            <a:r>
              <a:rPr lang="ja-JP" altLang="en-US" sz="1800" dirty="0" smtClean="0"/>
              <a:t>また</a:t>
            </a:r>
            <a:r>
              <a:rPr lang="ja-JP" altLang="en-US" sz="1800" dirty="0"/>
              <a:t>、中性子ストリーミングがないので、二次遮へいが不要か、あるいは遮へいの大幅削減が</a:t>
            </a:r>
            <a:r>
              <a:rPr lang="ja-JP" altLang="en-US" sz="1800" dirty="0" smtClean="0"/>
              <a:t>可能</a:t>
            </a:r>
            <a:endParaRPr lang="en-US" altLang="ja-JP" sz="1800" dirty="0" smtClean="0"/>
          </a:p>
          <a:p>
            <a:pPr lvl="1">
              <a:lnSpc>
                <a:spcPct val="120000"/>
              </a:lnSpc>
            </a:pPr>
            <a:endParaRPr lang="ja-JP" altLang="en-US" sz="1800" dirty="0"/>
          </a:p>
          <a:p>
            <a:pPr>
              <a:lnSpc>
                <a:spcPct val="120000"/>
              </a:lnSpc>
            </a:pPr>
            <a:r>
              <a:rPr lang="ja-JP" altLang="en-US" sz="1800" dirty="0" smtClean="0"/>
              <a:t>受動的</a:t>
            </a:r>
            <a:r>
              <a:rPr lang="ja-JP" altLang="en-US" sz="1800" dirty="0"/>
              <a:t>崩壊熱除去システムの採用</a:t>
            </a:r>
          </a:p>
          <a:p>
            <a:pPr lvl="1">
              <a:lnSpc>
                <a:spcPct val="120000"/>
              </a:lnSpc>
            </a:pPr>
            <a:r>
              <a:rPr lang="ja-JP" altLang="en-US" sz="1800" dirty="0" smtClean="0"/>
              <a:t>蒸気管破断</a:t>
            </a:r>
            <a:r>
              <a:rPr lang="ja-JP" altLang="en-US" sz="1800" dirty="0"/>
              <a:t>、蒸気発生器伝熱管破断等の事故時に、自然循環により炉心の崩壊熱を格納容器水中に放熱できるヒートパイプ式 水冷却システム（弁の開放操作のみ） </a:t>
            </a:r>
            <a:r>
              <a:rPr lang="ja-JP" altLang="en-US" sz="1800" dirty="0" smtClean="0"/>
              <a:t>を採用</a:t>
            </a:r>
            <a:endParaRPr lang="ja-JP" altLang="en-US" sz="1800" dirty="0"/>
          </a:p>
        </p:txBody>
      </p:sp>
      <p:sp>
        <p:nvSpPr>
          <p:cNvPr id="4" name="スライド番号プレースホルダー 3"/>
          <p:cNvSpPr>
            <a:spLocks noGrp="1"/>
          </p:cNvSpPr>
          <p:nvPr>
            <p:ph type="sldNum" sz="quarter" idx="12"/>
          </p:nvPr>
        </p:nvSpPr>
        <p:spPr/>
        <p:txBody>
          <a:bodyPr/>
          <a:lstStyle/>
          <a:p>
            <a:fld id="{BC805046-DF07-43DA-98A0-23AA82DC9CCD}" type="slidenum">
              <a:rPr kumimoji="1" lang="ja-JP" altLang="en-US" smtClean="0"/>
              <a:t>8</a:t>
            </a:fld>
            <a:endParaRPr kumimoji="1" lang="ja-JP" altLang="en-US"/>
          </a:p>
        </p:txBody>
      </p:sp>
    </p:spTree>
    <p:extLst>
      <p:ext uri="{BB962C8B-B14F-4D97-AF65-F5344CB8AC3E}">
        <p14:creationId xmlns:p14="http://schemas.microsoft.com/office/powerpoint/2010/main" val="342131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491</Words>
  <Application>Microsoft Office PowerPoint</Application>
  <PresentationFormat>画面に合わせる (4:3)</PresentationFormat>
  <Paragraphs>59</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ＭＳ Ｐゴシック</vt:lpstr>
      <vt:lpstr>黑体</vt:lpstr>
      <vt:lpstr>游ゴシック</vt:lpstr>
      <vt:lpstr>Arial</vt:lpstr>
      <vt:lpstr>Calibri</vt:lpstr>
      <vt:lpstr>Cambria</vt:lpstr>
      <vt:lpstr>Office テーマ</vt:lpstr>
      <vt:lpstr>原子力船について</vt:lpstr>
      <vt:lpstr>PowerPoint プレゼンテーション</vt:lpstr>
      <vt:lpstr>原子力船の概要と特徴</vt:lpstr>
      <vt:lpstr>PowerPoint プレゼンテーション</vt:lpstr>
      <vt:lpstr>原子力船特有のリスク</vt:lpstr>
      <vt:lpstr>JAEA設計の大型船舶用原子炉（MRX）に見る安全設計</vt:lpstr>
      <vt:lpstr>PowerPoint プレゼンテーション</vt:lpstr>
      <vt:lpstr>JAEA設計の大型船舶用原子炉（MRX）に見る安全設計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gaz onbo</dc:creator>
  <cp:lastModifiedBy>gaz onbo</cp:lastModifiedBy>
  <cp:revision>27</cp:revision>
  <dcterms:created xsi:type="dcterms:W3CDTF">2019-08-07T01:47:37Z</dcterms:created>
  <dcterms:modified xsi:type="dcterms:W3CDTF">2019-08-07T04:01:46Z</dcterms:modified>
</cp:coreProperties>
</file>