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32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0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9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5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7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5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93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D46F-AA5E-4601-92E3-4A5331032288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245E-94EA-4161-8F99-3FA412911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00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角丸四角形 138"/>
          <p:cNvSpPr/>
          <p:nvPr/>
        </p:nvSpPr>
        <p:spPr>
          <a:xfrm>
            <a:off x="5324731" y="3510902"/>
            <a:ext cx="1415143" cy="1870227"/>
          </a:xfrm>
          <a:prstGeom prst="roundRect">
            <a:avLst>
              <a:gd name="adj" fmla="val 889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714"/>
          </a:p>
        </p:txBody>
      </p:sp>
      <p:sp>
        <p:nvSpPr>
          <p:cNvPr id="112" name="タイトル 1"/>
          <p:cNvSpPr txBox="1">
            <a:spLocks/>
          </p:cNvSpPr>
          <p:nvPr/>
        </p:nvSpPr>
        <p:spPr bwMode="auto">
          <a:xfrm>
            <a:off x="0" y="205785"/>
            <a:ext cx="12191999" cy="342895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ja-JP" altLang="en-US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（仮称）溶融塩協議会</a:t>
            </a:r>
            <a:r>
              <a:rPr lang="en-US" altLang="ja-JP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lang="ja-JP" altLang="en-US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国内人脈図</a:t>
            </a:r>
            <a:endParaRPr lang="ja-JP" altLang="en-US" sz="1524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7639457" y="3182820"/>
            <a:ext cx="1301750" cy="34169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木下幹康</a:t>
            </a:r>
          </a:p>
        </p:txBody>
      </p:sp>
      <p:sp>
        <p:nvSpPr>
          <p:cNvPr id="12295" name="テキスト ボックス 2"/>
          <p:cNvSpPr txBox="1">
            <a:spLocks noChangeArrowheads="1"/>
          </p:cNvSpPr>
          <p:nvPr/>
        </p:nvSpPr>
        <p:spPr bwMode="auto">
          <a:xfrm>
            <a:off x="5172028" y="3500319"/>
            <a:ext cx="1741714" cy="2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952">
                <a:latin typeface="Meiryo UI" panose="020B0604030504040204" pitchFamily="50" charset="-128"/>
                <a:ea typeface="Meiryo UI" panose="020B0604030504040204" pitchFamily="50" charset="-128"/>
              </a:rPr>
              <a:t>衆議院議員（自民党）</a:t>
            </a:r>
          </a:p>
        </p:txBody>
      </p:sp>
      <p:sp>
        <p:nvSpPr>
          <p:cNvPr id="114" name="角丸四角形 113"/>
          <p:cNvSpPr/>
          <p:nvPr/>
        </p:nvSpPr>
        <p:spPr>
          <a:xfrm>
            <a:off x="3595112" y="3182820"/>
            <a:ext cx="1303262" cy="34169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倉島秘書</a:t>
            </a:r>
          </a:p>
        </p:txBody>
      </p:sp>
      <p:sp>
        <p:nvSpPr>
          <p:cNvPr id="115" name="角丸四角形 114"/>
          <p:cNvSpPr/>
          <p:nvPr/>
        </p:nvSpPr>
        <p:spPr>
          <a:xfrm>
            <a:off x="3595112" y="3568355"/>
            <a:ext cx="1303262" cy="343203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斎藤秘書</a:t>
            </a:r>
          </a:p>
        </p:txBody>
      </p:sp>
      <p:cxnSp>
        <p:nvCxnSpPr>
          <p:cNvPr id="5" name="直線コネクタ 4"/>
          <p:cNvCxnSpPr>
            <a:stCxn id="113" idx="1"/>
            <a:endCxn id="114" idx="3"/>
          </p:cNvCxnSpPr>
          <p:nvPr/>
        </p:nvCxnSpPr>
        <p:spPr>
          <a:xfrm flipH="1">
            <a:off x="4898374" y="3353664"/>
            <a:ext cx="500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9" name="グループ化 6"/>
          <p:cNvGrpSpPr>
            <a:grpSpLocks/>
          </p:cNvGrpSpPr>
          <p:nvPr/>
        </p:nvGrpSpPr>
        <p:grpSpPr bwMode="auto">
          <a:xfrm>
            <a:off x="4680660" y="1306545"/>
            <a:ext cx="1303262" cy="548822"/>
            <a:chOff x="4363900" y="2160290"/>
            <a:chExt cx="1368152" cy="576064"/>
          </a:xfrm>
        </p:grpSpPr>
        <p:sp>
          <p:nvSpPr>
            <p:cNvPr id="116" name="角丸四角形 115"/>
            <p:cNvSpPr/>
            <p:nvPr/>
          </p:nvSpPr>
          <p:spPr>
            <a:xfrm>
              <a:off x="4363900" y="2160290"/>
              <a:ext cx="1368152" cy="288825"/>
            </a:xfrm>
            <a:prstGeom prst="roundRect">
              <a:avLst>
                <a:gd name="adj" fmla="val 4507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3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経済産業省</a:t>
              </a:r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4363900" y="2449115"/>
              <a:ext cx="1368152" cy="287239"/>
            </a:xfrm>
            <a:prstGeom prst="roundRect">
              <a:avLst>
                <a:gd name="adj" fmla="val 4507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4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資源エネルギー庁</a:t>
              </a:r>
            </a:p>
          </p:txBody>
        </p:sp>
      </p:grpSp>
      <p:sp>
        <p:nvSpPr>
          <p:cNvPr id="119" name="角丸四角形 118"/>
          <p:cNvSpPr/>
          <p:nvPr/>
        </p:nvSpPr>
        <p:spPr>
          <a:xfrm>
            <a:off x="2112247" y="1832689"/>
            <a:ext cx="1303262" cy="343202"/>
          </a:xfrm>
          <a:prstGeom prst="roundRect">
            <a:avLst>
              <a:gd name="adj" fmla="val 245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北海道知事</a:t>
            </a:r>
            <a:endParaRPr lang="en-US" altLang="ja-JP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高橋はるみ</a:t>
            </a:r>
          </a:p>
        </p:txBody>
      </p:sp>
      <p:sp>
        <p:nvSpPr>
          <p:cNvPr id="120" name="角丸四角形 119"/>
          <p:cNvSpPr/>
          <p:nvPr/>
        </p:nvSpPr>
        <p:spPr>
          <a:xfrm>
            <a:off x="2112247" y="2219737"/>
            <a:ext cx="1303262" cy="341690"/>
          </a:xfrm>
          <a:prstGeom prst="roundRect">
            <a:avLst>
              <a:gd name="adj" fmla="val 1833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埼玉県知事</a:t>
            </a:r>
            <a:endParaRPr lang="en-US" altLang="ja-JP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上田清司</a:t>
            </a:r>
          </a:p>
        </p:txBody>
      </p:sp>
      <p:cxnSp>
        <p:nvCxnSpPr>
          <p:cNvPr id="12" name="カギ線コネクタ 11"/>
          <p:cNvCxnSpPr>
            <a:stCxn id="120" idx="2"/>
            <a:endCxn id="115" idx="1"/>
          </p:cNvCxnSpPr>
          <p:nvPr/>
        </p:nvCxnSpPr>
        <p:spPr>
          <a:xfrm rot="16200000" flipH="1">
            <a:off x="2590230" y="2735075"/>
            <a:ext cx="1178530" cy="8312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7645505" y="2316497"/>
            <a:ext cx="1303262" cy="376465"/>
          </a:xfrm>
          <a:prstGeom prst="roundRect">
            <a:avLst>
              <a:gd name="adj" fmla="val 256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長崎県知事</a:t>
            </a:r>
            <a:endParaRPr lang="en-US" altLang="ja-JP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中村法道</a:t>
            </a:r>
          </a:p>
        </p:txBody>
      </p:sp>
      <p:sp>
        <p:nvSpPr>
          <p:cNvPr id="125" name="角丸四角形 124"/>
          <p:cNvSpPr/>
          <p:nvPr/>
        </p:nvSpPr>
        <p:spPr>
          <a:xfrm>
            <a:off x="7643993" y="4460379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三菱ケミカル</a:t>
            </a:r>
            <a:r>
              <a:rPr lang="en-US" altLang="ja-JP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HD</a:t>
            </a:r>
            <a:endParaRPr lang="ja-JP" altLang="en-US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05" name="テキスト ボックス 126"/>
          <p:cNvSpPr txBox="1">
            <a:spLocks noChangeArrowheads="1"/>
          </p:cNvSpPr>
          <p:nvPr/>
        </p:nvSpPr>
        <p:spPr bwMode="auto">
          <a:xfrm>
            <a:off x="8882242" y="4667509"/>
            <a:ext cx="174171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元社長：相川賢太郎氏は</a:t>
            </a:r>
            <a:endParaRPr lang="en-US" altLang="ja-JP" sz="857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木下氏の叔父にあたる</a:t>
            </a:r>
          </a:p>
        </p:txBody>
      </p:sp>
      <p:sp>
        <p:nvSpPr>
          <p:cNvPr id="128" name="角丸四角形 127"/>
          <p:cNvSpPr/>
          <p:nvPr/>
        </p:nvSpPr>
        <p:spPr>
          <a:xfrm>
            <a:off x="9060647" y="4460379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三菱重工</a:t>
            </a:r>
          </a:p>
        </p:txBody>
      </p:sp>
      <p:sp>
        <p:nvSpPr>
          <p:cNvPr id="12307" name="テキスト ボックス 130"/>
          <p:cNvSpPr txBox="1">
            <a:spLocks noChangeArrowheads="1"/>
          </p:cNvSpPr>
          <p:nvPr/>
        </p:nvSpPr>
        <p:spPr bwMode="auto">
          <a:xfrm>
            <a:off x="7442909" y="1617997"/>
            <a:ext cx="1741714" cy="2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952" dirty="0">
                <a:latin typeface="Meiryo UI" panose="020B0604030504040204" pitchFamily="50" charset="-128"/>
                <a:ea typeface="Meiryo UI" panose="020B0604030504040204" pitchFamily="50" charset="-128"/>
              </a:rPr>
              <a:t>参議院議員（自民党）</a:t>
            </a:r>
          </a:p>
        </p:txBody>
      </p:sp>
      <p:cxnSp>
        <p:nvCxnSpPr>
          <p:cNvPr id="20" name="直線コネクタ 19"/>
          <p:cNvCxnSpPr>
            <a:stCxn id="124" idx="2"/>
            <a:endCxn id="123" idx="0"/>
          </p:cNvCxnSpPr>
          <p:nvPr/>
        </p:nvCxnSpPr>
        <p:spPr>
          <a:xfrm>
            <a:off x="8295623" y="2033771"/>
            <a:ext cx="1512" cy="282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054795" y="1790355"/>
            <a:ext cx="1418167" cy="8149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714"/>
          </a:p>
        </p:txBody>
      </p:sp>
      <p:cxnSp>
        <p:nvCxnSpPr>
          <p:cNvPr id="28" name="カギ線コネクタ 27"/>
          <p:cNvCxnSpPr>
            <a:stCxn id="24" idx="3"/>
            <a:endCxn id="113" idx="0"/>
          </p:cNvCxnSpPr>
          <p:nvPr/>
        </p:nvCxnSpPr>
        <p:spPr>
          <a:xfrm>
            <a:off x="3472961" y="2197813"/>
            <a:ext cx="2577484" cy="9850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角丸四角形 147"/>
          <p:cNvSpPr/>
          <p:nvPr/>
        </p:nvSpPr>
        <p:spPr>
          <a:xfrm>
            <a:off x="3595112" y="4460379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三井化学</a:t>
            </a:r>
          </a:p>
        </p:txBody>
      </p:sp>
      <p:sp>
        <p:nvSpPr>
          <p:cNvPr id="12312" name="テキスト ボックス 34"/>
          <p:cNvSpPr txBox="1">
            <a:spLocks noChangeArrowheads="1"/>
          </p:cNvSpPr>
          <p:nvPr/>
        </p:nvSpPr>
        <p:spPr bwMode="auto">
          <a:xfrm>
            <a:off x="7814838" y="2005045"/>
            <a:ext cx="961571" cy="2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952">
                <a:latin typeface="Meiryo UI" panose="020B0604030504040204" pitchFamily="50" charset="-128"/>
                <a:ea typeface="Meiryo UI" panose="020B0604030504040204" pitchFamily="50" charset="-128"/>
              </a:rPr>
              <a:t>現知事　後ろ盾</a:t>
            </a:r>
          </a:p>
        </p:txBody>
      </p:sp>
      <p:cxnSp>
        <p:nvCxnSpPr>
          <p:cNvPr id="37" name="直線コネクタ 36"/>
          <p:cNvCxnSpPr>
            <a:stCxn id="123" idx="2"/>
            <a:endCxn id="2" idx="0"/>
          </p:cNvCxnSpPr>
          <p:nvPr/>
        </p:nvCxnSpPr>
        <p:spPr>
          <a:xfrm flipH="1">
            <a:off x="8291088" y="2692962"/>
            <a:ext cx="6048" cy="489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4" name="テキスト ボックス 153"/>
          <p:cNvSpPr txBox="1">
            <a:spLocks noChangeArrowheads="1"/>
          </p:cNvSpPr>
          <p:nvPr/>
        </p:nvSpPr>
        <p:spPr bwMode="auto">
          <a:xfrm>
            <a:off x="7781575" y="4672045"/>
            <a:ext cx="1029608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越智仁社長</a:t>
            </a:r>
          </a:p>
        </p:txBody>
      </p:sp>
      <p:cxnSp>
        <p:nvCxnSpPr>
          <p:cNvPr id="39" name="カギ線コネクタ 38"/>
          <p:cNvCxnSpPr>
            <a:stCxn id="2" idx="2"/>
            <a:endCxn id="128" idx="0"/>
          </p:cNvCxnSpPr>
          <p:nvPr/>
        </p:nvCxnSpPr>
        <p:spPr>
          <a:xfrm rot="16200000" flipH="1">
            <a:off x="8533749" y="3281849"/>
            <a:ext cx="935869" cy="1421190"/>
          </a:xfrm>
          <a:prstGeom prst="bentConnector3">
            <a:avLst>
              <a:gd name="adj1" fmla="val 75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" idx="2"/>
            <a:endCxn id="125" idx="0"/>
          </p:cNvCxnSpPr>
          <p:nvPr/>
        </p:nvCxnSpPr>
        <p:spPr>
          <a:xfrm>
            <a:off x="8291088" y="3524509"/>
            <a:ext cx="4535" cy="93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7" name="テキスト ボックス 159"/>
          <p:cNvSpPr txBox="1">
            <a:spLocks noChangeArrowheads="1"/>
          </p:cNvSpPr>
          <p:nvPr/>
        </p:nvSpPr>
        <p:spPr bwMode="auto">
          <a:xfrm>
            <a:off x="3732694" y="4664486"/>
            <a:ext cx="1029608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淡輪敏社長</a:t>
            </a:r>
          </a:p>
        </p:txBody>
      </p:sp>
      <p:cxnSp>
        <p:nvCxnSpPr>
          <p:cNvPr id="44" name="直線コネクタ 43"/>
          <p:cNvCxnSpPr>
            <a:stCxn id="115" idx="2"/>
            <a:endCxn id="148" idx="0"/>
          </p:cNvCxnSpPr>
          <p:nvPr/>
        </p:nvCxnSpPr>
        <p:spPr>
          <a:xfrm>
            <a:off x="4246742" y="3911557"/>
            <a:ext cx="0" cy="548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角丸四角形 163"/>
          <p:cNvSpPr/>
          <p:nvPr/>
        </p:nvSpPr>
        <p:spPr>
          <a:xfrm>
            <a:off x="2235909" y="4460379"/>
            <a:ext cx="1301750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大成建設</a:t>
            </a:r>
          </a:p>
        </p:txBody>
      </p:sp>
      <p:cxnSp>
        <p:nvCxnSpPr>
          <p:cNvPr id="47" name="カギ線コネクタ 46"/>
          <p:cNvCxnSpPr>
            <a:stCxn id="114" idx="1"/>
            <a:endCxn id="164" idx="0"/>
          </p:cNvCxnSpPr>
          <p:nvPr/>
        </p:nvCxnSpPr>
        <p:spPr>
          <a:xfrm rot="10800000" flipV="1">
            <a:off x="2887541" y="3353664"/>
            <a:ext cx="707571" cy="1106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1" name="テキスト ボックス 169"/>
          <p:cNvSpPr txBox="1">
            <a:spLocks noChangeArrowheads="1"/>
          </p:cNvSpPr>
          <p:nvPr/>
        </p:nvSpPr>
        <p:spPr bwMode="auto">
          <a:xfrm>
            <a:off x="7480707" y="4283486"/>
            <a:ext cx="1028095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大学の同期</a:t>
            </a:r>
          </a:p>
        </p:txBody>
      </p:sp>
      <p:sp>
        <p:nvSpPr>
          <p:cNvPr id="12322" name="テキスト ボックス 170"/>
          <p:cNvSpPr txBox="1">
            <a:spLocks noChangeArrowheads="1"/>
          </p:cNvSpPr>
          <p:nvPr/>
        </p:nvSpPr>
        <p:spPr bwMode="auto">
          <a:xfrm>
            <a:off x="3455418" y="2006505"/>
            <a:ext cx="1242786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原田議員の役所の後輩</a:t>
            </a:r>
          </a:p>
        </p:txBody>
      </p:sp>
      <p:sp>
        <p:nvSpPr>
          <p:cNvPr id="12323" name="テキスト ボックス 171"/>
          <p:cNvSpPr txBox="1">
            <a:spLocks noChangeArrowheads="1"/>
          </p:cNvSpPr>
          <p:nvPr/>
        </p:nvSpPr>
        <p:spPr bwMode="auto">
          <a:xfrm>
            <a:off x="5002746" y="2992319"/>
            <a:ext cx="1206400" cy="2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952" dirty="0">
                <a:latin typeface="Meiryo UI" panose="020B0604030504040204" pitchFamily="50" charset="-128"/>
                <a:ea typeface="Meiryo UI" panose="020B0604030504040204" pitchFamily="50" charset="-128"/>
              </a:rPr>
              <a:t>　「エネルギー族」</a:t>
            </a:r>
          </a:p>
        </p:txBody>
      </p:sp>
      <p:cxnSp>
        <p:nvCxnSpPr>
          <p:cNvPr id="52" name="カギ線コネクタ 51"/>
          <p:cNvCxnSpPr>
            <a:stCxn id="119" idx="1"/>
            <a:endCxn id="120" idx="1"/>
          </p:cNvCxnSpPr>
          <p:nvPr/>
        </p:nvCxnSpPr>
        <p:spPr>
          <a:xfrm rot="10800000" flipV="1">
            <a:off x="2112247" y="2005046"/>
            <a:ext cx="12095" cy="3855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5" name="テキスト ボックス 174"/>
          <p:cNvSpPr txBox="1">
            <a:spLocks noChangeArrowheads="1"/>
          </p:cNvSpPr>
          <p:nvPr/>
        </p:nvSpPr>
        <p:spPr bwMode="auto">
          <a:xfrm>
            <a:off x="1649605" y="1876534"/>
            <a:ext cx="347738" cy="6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役所</a:t>
            </a:r>
            <a:endParaRPr lang="en-US" altLang="ja-JP" sz="857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同期</a:t>
            </a:r>
          </a:p>
        </p:txBody>
      </p:sp>
      <p:cxnSp>
        <p:nvCxnSpPr>
          <p:cNvPr id="54" name="直線コネクタ 53"/>
          <p:cNvCxnSpPr>
            <a:stCxn id="113" idx="3"/>
            <a:endCxn id="2" idx="1"/>
          </p:cNvCxnSpPr>
          <p:nvPr/>
        </p:nvCxnSpPr>
        <p:spPr>
          <a:xfrm>
            <a:off x="6702076" y="3353664"/>
            <a:ext cx="9373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角丸四角形 178"/>
          <p:cNvSpPr/>
          <p:nvPr/>
        </p:nvSpPr>
        <p:spPr>
          <a:xfrm>
            <a:off x="5398814" y="3817819"/>
            <a:ext cx="1303262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額賀福志郎</a:t>
            </a:r>
          </a:p>
        </p:txBody>
      </p:sp>
      <p:sp>
        <p:nvSpPr>
          <p:cNvPr id="181" name="角丸四角形 180"/>
          <p:cNvSpPr/>
          <p:nvPr/>
        </p:nvSpPr>
        <p:spPr>
          <a:xfrm>
            <a:off x="9284409" y="2316497"/>
            <a:ext cx="1158119" cy="376465"/>
          </a:xfrm>
          <a:prstGeom prst="roundRect">
            <a:avLst>
              <a:gd name="adj" fmla="val 245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三菱重工</a:t>
            </a:r>
            <a:endParaRPr lang="en-US" altLang="ja-JP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長崎製作所</a:t>
            </a:r>
          </a:p>
        </p:txBody>
      </p:sp>
      <p:cxnSp>
        <p:nvCxnSpPr>
          <p:cNvPr id="58" name="カギ線コネクタ 57"/>
          <p:cNvCxnSpPr>
            <a:stCxn id="124" idx="3"/>
            <a:endCxn id="181" idx="1"/>
          </p:cNvCxnSpPr>
          <p:nvPr/>
        </p:nvCxnSpPr>
        <p:spPr>
          <a:xfrm>
            <a:off x="8947255" y="1921891"/>
            <a:ext cx="337154" cy="5835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23" idx="3"/>
            <a:endCxn id="181" idx="1"/>
          </p:cNvCxnSpPr>
          <p:nvPr/>
        </p:nvCxnSpPr>
        <p:spPr>
          <a:xfrm>
            <a:off x="8948767" y="2505486"/>
            <a:ext cx="335643" cy="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113" idx="1"/>
            <a:endCxn id="115" idx="3"/>
          </p:cNvCxnSpPr>
          <p:nvPr/>
        </p:nvCxnSpPr>
        <p:spPr>
          <a:xfrm rot="10800000" flipV="1">
            <a:off x="4898374" y="3353664"/>
            <a:ext cx="500440" cy="3855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角丸四角形 190"/>
          <p:cNvSpPr/>
          <p:nvPr/>
        </p:nvSpPr>
        <p:spPr>
          <a:xfrm>
            <a:off x="7767969" y="5167950"/>
            <a:ext cx="2606524" cy="198060"/>
          </a:xfrm>
          <a:prstGeom prst="roundRect">
            <a:avLst>
              <a:gd name="adj" fmla="val 245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NPO</a:t>
            </a: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トリウム溶融塩炉国際フォーラム</a:t>
            </a:r>
          </a:p>
        </p:txBody>
      </p:sp>
      <p:sp>
        <p:nvSpPr>
          <p:cNvPr id="192" name="角丸四角形 191"/>
          <p:cNvSpPr/>
          <p:nvPr/>
        </p:nvSpPr>
        <p:spPr>
          <a:xfrm>
            <a:off x="7767969" y="5432534"/>
            <a:ext cx="2606524" cy="199571"/>
          </a:xfrm>
          <a:prstGeom prst="roundRect">
            <a:avLst>
              <a:gd name="adj" fmla="val 245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トリウムテックソリューション（</a:t>
            </a:r>
            <a:r>
              <a:rPr lang="en-US" altLang="ja-JP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TTS</a:t>
            </a: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93" name="角丸四角形 192"/>
          <p:cNvSpPr/>
          <p:nvPr/>
        </p:nvSpPr>
        <p:spPr>
          <a:xfrm>
            <a:off x="9115076" y="3184331"/>
            <a:ext cx="1333500" cy="343203"/>
          </a:xfrm>
          <a:prstGeom prst="roundRect">
            <a:avLst>
              <a:gd name="adj" fmla="val 245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東京大学</a:t>
            </a:r>
            <a:endParaRPr lang="en-US" altLang="ja-JP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</a:p>
        </p:txBody>
      </p:sp>
      <p:cxnSp>
        <p:nvCxnSpPr>
          <p:cNvPr id="67" name="直線コネクタ 66"/>
          <p:cNvCxnSpPr>
            <a:stCxn id="2" idx="3"/>
            <a:endCxn id="193" idx="1"/>
          </p:cNvCxnSpPr>
          <p:nvPr/>
        </p:nvCxnSpPr>
        <p:spPr>
          <a:xfrm>
            <a:off x="8941207" y="3353664"/>
            <a:ext cx="173869" cy="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36" name="グループ化 195"/>
          <p:cNvGrpSpPr>
            <a:grpSpLocks/>
          </p:cNvGrpSpPr>
          <p:nvPr/>
        </p:nvGrpSpPr>
        <p:grpSpPr bwMode="auto">
          <a:xfrm>
            <a:off x="6095803" y="1312593"/>
            <a:ext cx="1301750" cy="547310"/>
            <a:chOff x="4363900" y="2160290"/>
            <a:chExt cx="1368152" cy="576064"/>
          </a:xfrm>
        </p:grpSpPr>
        <p:sp>
          <p:nvSpPr>
            <p:cNvPr id="197" name="角丸四角形 196"/>
            <p:cNvSpPr/>
            <p:nvPr/>
          </p:nvSpPr>
          <p:spPr>
            <a:xfrm>
              <a:off x="4363900" y="2160290"/>
              <a:ext cx="1368152" cy="288033"/>
            </a:xfrm>
            <a:prstGeom prst="roundRect">
              <a:avLst>
                <a:gd name="adj" fmla="val 4507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4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原子力委員会</a:t>
              </a:r>
            </a:p>
          </p:txBody>
        </p:sp>
        <p:sp>
          <p:nvSpPr>
            <p:cNvPr id="198" name="角丸四角形 197"/>
            <p:cNvSpPr/>
            <p:nvPr/>
          </p:nvSpPr>
          <p:spPr>
            <a:xfrm>
              <a:off x="4363900" y="2448323"/>
              <a:ext cx="1368152" cy="288031"/>
            </a:xfrm>
            <a:prstGeom prst="roundRect">
              <a:avLst>
                <a:gd name="adj" fmla="val 4507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4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文部科学省</a:t>
              </a:r>
            </a:p>
          </p:txBody>
        </p:sp>
      </p:grpSp>
      <p:cxnSp>
        <p:nvCxnSpPr>
          <p:cNvPr id="69" name="カギ線コネクタ 68"/>
          <p:cNvCxnSpPr>
            <a:stCxn id="117" idx="2"/>
            <a:endCxn id="198" idx="2"/>
          </p:cNvCxnSpPr>
          <p:nvPr/>
        </p:nvCxnSpPr>
        <p:spPr>
          <a:xfrm rot="16200000" flipH="1">
            <a:off x="6037594" y="1150063"/>
            <a:ext cx="4535" cy="1415143"/>
          </a:xfrm>
          <a:prstGeom prst="bentConnector3">
            <a:avLst>
              <a:gd name="adj1" fmla="val 45727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6053469" y="2051915"/>
            <a:ext cx="0" cy="408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2" idx="1"/>
            <a:endCxn id="192" idx="1"/>
          </p:cNvCxnSpPr>
          <p:nvPr/>
        </p:nvCxnSpPr>
        <p:spPr>
          <a:xfrm rot="10800000" flipH="1" flipV="1">
            <a:off x="7639457" y="3353664"/>
            <a:ext cx="128512" cy="2178655"/>
          </a:xfrm>
          <a:prstGeom prst="bentConnector3">
            <a:avLst>
              <a:gd name="adj1" fmla="val -168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2" idx="1"/>
            <a:endCxn id="191" idx="1"/>
          </p:cNvCxnSpPr>
          <p:nvPr/>
        </p:nvCxnSpPr>
        <p:spPr>
          <a:xfrm rot="10800000" flipH="1" flipV="1">
            <a:off x="7639457" y="3353665"/>
            <a:ext cx="128512" cy="1914071"/>
          </a:xfrm>
          <a:prstGeom prst="bentConnector3">
            <a:avLst>
              <a:gd name="adj1" fmla="val -168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1" name="テキスト ボックス 210"/>
          <p:cNvSpPr txBox="1">
            <a:spLocks noChangeArrowheads="1"/>
          </p:cNvSpPr>
          <p:nvPr/>
        </p:nvSpPr>
        <p:spPr bwMode="auto">
          <a:xfrm>
            <a:off x="7328005" y="5108986"/>
            <a:ext cx="631976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667">
                <a:latin typeface="Meiryo UI" panose="020B0604030504040204" pitchFamily="50" charset="-128"/>
                <a:ea typeface="Meiryo UI" panose="020B0604030504040204" pitchFamily="50" charset="-128"/>
              </a:rPr>
              <a:t>理事長</a:t>
            </a:r>
          </a:p>
        </p:txBody>
      </p:sp>
      <p:sp>
        <p:nvSpPr>
          <p:cNvPr id="212" name="角丸四角形 211"/>
          <p:cNvSpPr/>
          <p:nvPr/>
        </p:nvSpPr>
        <p:spPr>
          <a:xfrm>
            <a:off x="9299528" y="1464380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鈴木達治郎</a:t>
            </a:r>
          </a:p>
        </p:txBody>
      </p:sp>
      <p:cxnSp>
        <p:nvCxnSpPr>
          <p:cNvPr id="81" name="カギ線コネクタ 80"/>
          <p:cNvCxnSpPr/>
          <p:nvPr/>
        </p:nvCxnSpPr>
        <p:spPr>
          <a:xfrm rot="16200000" flipH="1">
            <a:off x="8281262" y="-213754"/>
            <a:ext cx="151787" cy="3204481"/>
          </a:xfrm>
          <a:prstGeom prst="bentConnector3">
            <a:avLst>
              <a:gd name="adj1" fmla="val -3257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4" name="テキスト ボックス 214"/>
          <p:cNvSpPr txBox="1">
            <a:spLocks noChangeArrowheads="1"/>
          </p:cNvSpPr>
          <p:nvPr/>
        </p:nvSpPr>
        <p:spPr bwMode="auto">
          <a:xfrm>
            <a:off x="2068088" y="4681116"/>
            <a:ext cx="1829405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大深度地下溶融塩炉プラント建設</a:t>
            </a:r>
          </a:p>
        </p:txBody>
      </p:sp>
      <p:sp>
        <p:nvSpPr>
          <p:cNvPr id="218" name="角丸四角形 217"/>
          <p:cNvSpPr/>
          <p:nvPr/>
        </p:nvSpPr>
        <p:spPr>
          <a:xfrm>
            <a:off x="7671206" y="1061435"/>
            <a:ext cx="1285119" cy="291696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上海応用物理研究所</a:t>
            </a:r>
            <a:endParaRPr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8" name="直線コネクタ 87"/>
          <p:cNvCxnSpPr>
            <a:stCxn id="218" idx="2"/>
            <a:endCxn id="12307" idx="2"/>
          </p:cNvCxnSpPr>
          <p:nvPr/>
        </p:nvCxnSpPr>
        <p:spPr>
          <a:xfrm>
            <a:off x="8313766" y="1353131"/>
            <a:ext cx="0" cy="503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角丸四角形 123"/>
          <p:cNvSpPr/>
          <p:nvPr/>
        </p:nvSpPr>
        <p:spPr>
          <a:xfrm>
            <a:off x="7643993" y="1811522"/>
            <a:ext cx="1303262" cy="222250"/>
          </a:xfrm>
          <a:prstGeom prst="roundRect">
            <a:avLst>
              <a:gd name="adj" fmla="val 4507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金子原二郎</a:t>
            </a:r>
          </a:p>
        </p:txBody>
      </p:sp>
      <p:sp>
        <p:nvSpPr>
          <p:cNvPr id="12348" name="正方形/長方形 89"/>
          <p:cNvSpPr>
            <a:spLocks noChangeArrowheads="1"/>
          </p:cNvSpPr>
          <p:nvPr/>
        </p:nvSpPr>
        <p:spPr bwMode="auto">
          <a:xfrm>
            <a:off x="9087800" y="1673022"/>
            <a:ext cx="18325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長崎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大学／核兵器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廃絶研究センター長</a:t>
            </a:r>
          </a:p>
        </p:txBody>
      </p:sp>
      <p:sp>
        <p:nvSpPr>
          <p:cNvPr id="12349" name="テキスト ボックス 225"/>
          <p:cNvSpPr txBox="1">
            <a:spLocks noChangeArrowheads="1"/>
          </p:cNvSpPr>
          <p:nvPr/>
        </p:nvSpPr>
        <p:spPr bwMode="auto">
          <a:xfrm>
            <a:off x="7442909" y="641307"/>
            <a:ext cx="1829405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前原子力委員会　委員長代理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5357993" y="732022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内閣府</a:t>
            </a:r>
          </a:p>
        </p:txBody>
      </p:sp>
      <p:cxnSp>
        <p:nvCxnSpPr>
          <p:cNvPr id="92" name="カギ線コネクタ 91"/>
          <p:cNvCxnSpPr>
            <a:stCxn id="116" idx="0"/>
            <a:endCxn id="227" idx="2"/>
          </p:cNvCxnSpPr>
          <p:nvPr/>
        </p:nvCxnSpPr>
        <p:spPr>
          <a:xfrm rot="5400000" flipH="1" flipV="1">
            <a:off x="5494820" y="791742"/>
            <a:ext cx="352273" cy="6773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227" idx="2"/>
            <a:endCxn id="197" idx="0"/>
          </p:cNvCxnSpPr>
          <p:nvPr/>
        </p:nvCxnSpPr>
        <p:spPr>
          <a:xfrm rot="16200000" flipH="1">
            <a:off x="6199368" y="764527"/>
            <a:ext cx="358321" cy="7378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3" name="テキスト ボックス 233"/>
          <p:cNvSpPr txBox="1">
            <a:spLocks noChangeArrowheads="1"/>
          </p:cNvSpPr>
          <p:nvPr/>
        </p:nvSpPr>
        <p:spPr bwMode="auto">
          <a:xfrm>
            <a:off x="3985184" y="732021"/>
            <a:ext cx="1827892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>
                <a:latin typeface="Meiryo UI" panose="020B0604030504040204" pitchFamily="50" charset="-128"/>
                <a:ea typeface="Meiryo UI" panose="020B0604030504040204" pitchFamily="50" charset="-128"/>
              </a:rPr>
              <a:t>原子力政策担当室</a:t>
            </a:r>
          </a:p>
        </p:txBody>
      </p:sp>
      <p:sp>
        <p:nvSpPr>
          <p:cNvPr id="235" name="角丸四角形 234"/>
          <p:cNvSpPr/>
          <p:nvPr/>
        </p:nvSpPr>
        <p:spPr>
          <a:xfrm>
            <a:off x="1988271" y="1032891"/>
            <a:ext cx="1552726" cy="441476"/>
          </a:xfrm>
          <a:prstGeom prst="roundRect">
            <a:avLst>
              <a:gd name="adj" fmla="val 3467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溶融塩炉実証自治体</a:t>
            </a:r>
            <a:endParaRPr lang="en-US" altLang="ja-JP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幌延</a:t>
            </a:r>
            <a:r>
              <a:rPr lang="en-US" altLang="ja-JP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夕張</a:t>
            </a:r>
            <a:r>
              <a:rPr lang="en-US" altLang="ja-JP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04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中川町</a:t>
            </a:r>
            <a:endParaRPr lang="en-US" altLang="ja-JP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95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（大深度地下に建設）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2" name="直線コネクタ 121"/>
          <p:cNvCxnSpPr>
            <a:stCxn id="235" idx="2"/>
            <a:endCxn id="119" idx="0"/>
          </p:cNvCxnSpPr>
          <p:nvPr/>
        </p:nvCxnSpPr>
        <p:spPr>
          <a:xfrm>
            <a:off x="2763878" y="1474367"/>
            <a:ext cx="0" cy="358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164" idx="1"/>
            <a:endCxn id="235" idx="1"/>
          </p:cNvCxnSpPr>
          <p:nvPr/>
        </p:nvCxnSpPr>
        <p:spPr>
          <a:xfrm rot="10800000">
            <a:off x="1988271" y="1253630"/>
            <a:ext cx="247638" cy="3317875"/>
          </a:xfrm>
          <a:prstGeom prst="bentConnector3">
            <a:avLst>
              <a:gd name="adj1" fmla="val 2894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181" idx="3"/>
            <a:endCxn id="128" idx="3"/>
          </p:cNvCxnSpPr>
          <p:nvPr/>
        </p:nvCxnSpPr>
        <p:spPr>
          <a:xfrm flipH="1">
            <a:off x="10363909" y="2505486"/>
            <a:ext cx="78619" cy="2065262"/>
          </a:xfrm>
          <a:prstGeom prst="bentConnector3">
            <a:avLst>
              <a:gd name="adj1" fmla="val -2748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角丸四角形 245"/>
          <p:cNvSpPr/>
          <p:nvPr/>
        </p:nvSpPr>
        <p:spPr>
          <a:xfrm>
            <a:off x="7767969" y="5701652"/>
            <a:ext cx="2606524" cy="198059"/>
          </a:xfrm>
          <a:prstGeom prst="roundRect">
            <a:avLst>
              <a:gd name="adj" fmla="val 2452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電力中央研究所</a:t>
            </a:r>
          </a:p>
        </p:txBody>
      </p:sp>
      <p:cxnSp>
        <p:nvCxnSpPr>
          <p:cNvPr id="138" name="カギ線コネクタ 137"/>
          <p:cNvCxnSpPr>
            <a:stCxn id="2" idx="1"/>
            <a:endCxn id="246" idx="1"/>
          </p:cNvCxnSpPr>
          <p:nvPr/>
        </p:nvCxnSpPr>
        <p:spPr>
          <a:xfrm rot="10800000" flipH="1" flipV="1">
            <a:off x="7639457" y="3353664"/>
            <a:ext cx="128512" cy="2447774"/>
          </a:xfrm>
          <a:prstGeom prst="bentConnector3">
            <a:avLst>
              <a:gd name="adj1" fmla="val -168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角丸四角形 249"/>
          <p:cNvSpPr/>
          <p:nvPr/>
        </p:nvSpPr>
        <p:spPr>
          <a:xfrm>
            <a:off x="5398814" y="4068795"/>
            <a:ext cx="1303262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森　英介</a:t>
            </a:r>
          </a:p>
        </p:txBody>
      </p:sp>
      <p:sp>
        <p:nvSpPr>
          <p:cNvPr id="251" name="角丸四角形 250"/>
          <p:cNvSpPr/>
          <p:nvPr/>
        </p:nvSpPr>
        <p:spPr>
          <a:xfrm>
            <a:off x="5398814" y="4315235"/>
            <a:ext cx="1303262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山本　拓</a:t>
            </a:r>
          </a:p>
        </p:txBody>
      </p:sp>
      <p:sp>
        <p:nvSpPr>
          <p:cNvPr id="252" name="角丸四角形 251"/>
          <p:cNvSpPr/>
          <p:nvPr/>
        </p:nvSpPr>
        <p:spPr>
          <a:xfrm>
            <a:off x="5398814" y="4576795"/>
            <a:ext cx="1303262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三原　朝彦</a:t>
            </a:r>
          </a:p>
        </p:txBody>
      </p:sp>
      <p:sp>
        <p:nvSpPr>
          <p:cNvPr id="253" name="角丸四角形 252"/>
          <p:cNvSpPr/>
          <p:nvPr/>
        </p:nvSpPr>
        <p:spPr>
          <a:xfrm>
            <a:off x="5398814" y="4824747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三ツ矢　憲生</a:t>
            </a:r>
          </a:p>
        </p:txBody>
      </p:sp>
      <p:sp>
        <p:nvSpPr>
          <p:cNvPr id="254" name="角丸四角形 253"/>
          <p:cNvSpPr/>
          <p:nvPr/>
        </p:nvSpPr>
        <p:spPr>
          <a:xfrm>
            <a:off x="5398814" y="5059092"/>
            <a:ext cx="1303262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片山　さつき</a:t>
            </a:r>
          </a:p>
        </p:txBody>
      </p:sp>
      <p:sp>
        <p:nvSpPr>
          <p:cNvPr id="113" name="角丸四角形 112"/>
          <p:cNvSpPr/>
          <p:nvPr/>
        </p:nvSpPr>
        <p:spPr>
          <a:xfrm>
            <a:off x="5398814" y="3182820"/>
            <a:ext cx="1303262" cy="34169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原田義昭</a:t>
            </a:r>
          </a:p>
        </p:txBody>
      </p:sp>
      <p:sp>
        <p:nvSpPr>
          <p:cNvPr id="261" name="角丸四角形 260"/>
          <p:cNvSpPr/>
          <p:nvPr/>
        </p:nvSpPr>
        <p:spPr>
          <a:xfrm>
            <a:off x="5385207" y="5757593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経済団体連合会</a:t>
            </a:r>
          </a:p>
        </p:txBody>
      </p:sp>
      <p:sp>
        <p:nvSpPr>
          <p:cNvPr id="262" name="角丸四角形 261"/>
          <p:cNvSpPr/>
          <p:nvPr/>
        </p:nvSpPr>
        <p:spPr>
          <a:xfrm>
            <a:off x="2656219" y="5757593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電気事業連合会</a:t>
            </a:r>
          </a:p>
        </p:txBody>
      </p:sp>
      <p:sp>
        <p:nvSpPr>
          <p:cNvPr id="145" name="角丸四角形 144"/>
          <p:cNvSpPr/>
          <p:nvPr/>
        </p:nvSpPr>
        <p:spPr>
          <a:xfrm>
            <a:off x="1442159" y="6182438"/>
            <a:ext cx="3729869" cy="332619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北海道電力、東北電力、東京電力、北陸電力、中部電力</a:t>
            </a:r>
            <a:endParaRPr lang="en-US" altLang="ja-JP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関西電力、中国電力、四国電力、九州電力、沖縄電力</a:t>
            </a:r>
          </a:p>
        </p:txBody>
      </p:sp>
      <p:cxnSp>
        <p:nvCxnSpPr>
          <p:cNvPr id="147" name="直線コネクタ 146"/>
          <p:cNvCxnSpPr>
            <a:stCxn id="262" idx="2"/>
            <a:endCxn id="145" idx="0"/>
          </p:cNvCxnSpPr>
          <p:nvPr/>
        </p:nvCxnSpPr>
        <p:spPr>
          <a:xfrm>
            <a:off x="3307850" y="5979843"/>
            <a:ext cx="0" cy="202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角丸四角形 283"/>
          <p:cNvSpPr/>
          <p:nvPr/>
        </p:nvSpPr>
        <p:spPr>
          <a:xfrm>
            <a:off x="1578231" y="4941164"/>
            <a:ext cx="1077988" cy="22376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鹿島建設</a:t>
            </a:r>
          </a:p>
        </p:txBody>
      </p:sp>
      <p:sp>
        <p:nvSpPr>
          <p:cNvPr id="285" name="角丸四角形 284"/>
          <p:cNvSpPr/>
          <p:nvPr/>
        </p:nvSpPr>
        <p:spPr>
          <a:xfrm>
            <a:off x="2418850" y="4942676"/>
            <a:ext cx="1077988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清水建設</a:t>
            </a:r>
          </a:p>
        </p:txBody>
      </p:sp>
      <p:cxnSp>
        <p:nvCxnSpPr>
          <p:cNvPr id="174" name="カギ線コネクタ 173"/>
          <p:cNvCxnSpPr>
            <a:stCxn id="114" idx="1"/>
            <a:endCxn id="284" idx="0"/>
          </p:cNvCxnSpPr>
          <p:nvPr/>
        </p:nvCxnSpPr>
        <p:spPr>
          <a:xfrm rot="10800000" flipV="1">
            <a:off x="2116469" y="3353664"/>
            <a:ext cx="1478643" cy="15875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139" idx="2"/>
            <a:endCxn id="262" idx="0"/>
          </p:cNvCxnSpPr>
          <p:nvPr/>
        </p:nvCxnSpPr>
        <p:spPr>
          <a:xfrm rot="5400000">
            <a:off x="4481845" y="4207135"/>
            <a:ext cx="376464" cy="27244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39" idx="2"/>
            <a:endCxn id="261" idx="0"/>
          </p:cNvCxnSpPr>
          <p:nvPr/>
        </p:nvCxnSpPr>
        <p:spPr>
          <a:xfrm>
            <a:off x="6032302" y="5381129"/>
            <a:ext cx="4535" cy="3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カギ線コネクタ 185"/>
          <p:cNvCxnSpPr>
            <a:stCxn id="145" idx="3"/>
            <a:endCxn id="246" idx="2"/>
          </p:cNvCxnSpPr>
          <p:nvPr/>
        </p:nvCxnSpPr>
        <p:spPr>
          <a:xfrm flipV="1">
            <a:off x="5172028" y="5899712"/>
            <a:ext cx="3899203" cy="449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6" name="テキスト ボックス 159"/>
          <p:cNvSpPr txBox="1">
            <a:spLocks noChangeArrowheads="1"/>
          </p:cNvSpPr>
          <p:nvPr/>
        </p:nvSpPr>
        <p:spPr bwMode="auto">
          <a:xfrm>
            <a:off x="3789769" y="5787596"/>
            <a:ext cx="1029608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原子力部長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4739" y="660150"/>
            <a:ext cx="2422071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52" dirty="0">
                <a:latin typeface="Meiryo UI" panose="020B0604030504040204" pitchFamily="50" charset="-128"/>
                <a:ea typeface="Meiryo UI" panose="020B0604030504040204" pitchFamily="50" charset="-128"/>
              </a:rPr>
              <a:t>溶融塩炉は、三菱重工＠長崎で製造し</a:t>
            </a:r>
            <a:r>
              <a:rPr lang="ja-JP" altLang="en-US" sz="952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952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52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北海道</a:t>
            </a:r>
            <a:r>
              <a:rPr lang="ja-JP" altLang="en-US" sz="952" dirty="0">
                <a:latin typeface="Meiryo UI" panose="020B0604030504040204" pitchFamily="50" charset="-128"/>
                <a:ea typeface="Meiryo UI" panose="020B0604030504040204" pitchFamily="50" charset="-128"/>
              </a:rPr>
              <a:t>、福島に処理プラントを建設か？</a:t>
            </a:r>
          </a:p>
        </p:txBody>
      </p:sp>
      <p:sp>
        <p:nvSpPr>
          <p:cNvPr id="99" name="角丸四角形 98"/>
          <p:cNvSpPr/>
          <p:nvPr/>
        </p:nvSpPr>
        <p:spPr>
          <a:xfrm>
            <a:off x="3595112" y="2561425"/>
            <a:ext cx="1303262" cy="343202"/>
          </a:xfrm>
          <a:prstGeom prst="roundRect">
            <a:avLst>
              <a:gd name="adj" fmla="val 245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福井県知事</a:t>
            </a:r>
            <a:endParaRPr lang="en-US" altLang="ja-JP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福島県知事</a:t>
            </a:r>
          </a:p>
        </p:txBody>
      </p:sp>
      <p:cxnSp>
        <p:nvCxnSpPr>
          <p:cNvPr id="14" name="直線コネクタ 13"/>
          <p:cNvCxnSpPr>
            <a:stCxn id="114" idx="0"/>
            <a:endCxn id="99" idx="2"/>
          </p:cNvCxnSpPr>
          <p:nvPr/>
        </p:nvCxnSpPr>
        <p:spPr>
          <a:xfrm flipV="1">
            <a:off x="4246743" y="2904627"/>
            <a:ext cx="0" cy="278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9" idx="3"/>
          </p:cNvCxnSpPr>
          <p:nvPr/>
        </p:nvCxnSpPr>
        <p:spPr>
          <a:xfrm>
            <a:off x="4898374" y="2733026"/>
            <a:ext cx="1162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39" idx="3"/>
            <a:endCxn id="99" idx="3"/>
          </p:cNvCxnSpPr>
          <p:nvPr/>
        </p:nvCxnSpPr>
        <p:spPr>
          <a:xfrm flipH="1" flipV="1">
            <a:off x="4898374" y="2733026"/>
            <a:ext cx="1841500" cy="1712990"/>
          </a:xfrm>
          <a:prstGeom prst="bentConnector3">
            <a:avLst>
              <a:gd name="adj1" fmla="val -124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5445291" y="651505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前川製作所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6829076" y="651505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大村製作所</a:t>
            </a:r>
          </a:p>
        </p:txBody>
      </p:sp>
      <p:sp>
        <p:nvSpPr>
          <p:cNvPr id="111" name="角丸四角形 110"/>
          <p:cNvSpPr/>
          <p:nvPr/>
        </p:nvSpPr>
        <p:spPr>
          <a:xfrm>
            <a:off x="3603816" y="4931633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日立製作所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角丸四角形 117"/>
          <p:cNvSpPr/>
          <p:nvPr/>
        </p:nvSpPr>
        <p:spPr>
          <a:xfrm>
            <a:off x="3603816" y="5191385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東芝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8230611" y="651505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群協製作所</a:t>
            </a:r>
          </a:p>
        </p:txBody>
      </p:sp>
      <p:cxnSp>
        <p:nvCxnSpPr>
          <p:cNvPr id="25" name="カギ線コネクタ 24"/>
          <p:cNvCxnSpPr>
            <a:stCxn id="108" idx="0"/>
            <a:endCxn id="121" idx="0"/>
          </p:cNvCxnSpPr>
          <p:nvPr/>
        </p:nvCxnSpPr>
        <p:spPr>
          <a:xfrm rot="5400000" flipH="1" flipV="1">
            <a:off x="7489582" y="5122397"/>
            <a:ext cx="12095" cy="2785320"/>
          </a:xfrm>
          <a:prstGeom prst="bentConnector3">
            <a:avLst>
              <a:gd name="adj1" fmla="val 6413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10800000" flipV="1">
            <a:off x="7413583" y="3353665"/>
            <a:ext cx="209398" cy="3092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111" idx="3"/>
            <a:endCxn id="118" idx="3"/>
          </p:cNvCxnSpPr>
          <p:nvPr/>
        </p:nvCxnSpPr>
        <p:spPr>
          <a:xfrm>
            <a:off x="4907078" y="5042758"/>
            <a:ext cx="12700" cy="2597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126671" y="5164926"/>
            <a:ext cx="205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角丸四角形 132"/>
          <p:cNvSpPr/>
          <p:nvPr/>
        </p:nvSpPr>
        <p:spPr>
          <a:xfrm>
            <a:off x="8620683" y="3764585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クルチャトフ研究所</a:t>
            </a:r>
          </a:p>
        </p:txBody>
      </p:sp>
      <p:cxnSp>
        <p:nvCxnSpPr>
          <p:cNvPr id="50" name="カギ線コネクタ 49"/>
          <p:cNvCxnSpPr>
            <a:stCxn id="250" idx="3"/>
            <a:endCxn id="133" idx="1"/>
          </p:cNvCxnSpPr>
          <p:nvPr/>
        </p:nvCxnSpPr>
        <p:spPr>
          <a:xfrm flipV="1">
            <a:off x="6702076" y="3875710"/>
            <a:ext cx="1918607" cy="304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70"/>
          <p:cNvSpPr txBox="1">
            <a:spLocks noChangeArrowheads="1"/>
          </p:cNvSpPr>
          <p:nvPr/>
        </p:nvSpPr>
        <p:spPr bwMode="auto">
          <a:xfrm>
            <a:off x="9814622" y="3767608"/>
            <a:ext cx="554032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57" dirty="0">
                <a:latin typeface="Meiryo UI" panose="020B0604030504040204" pitchFamily="50" charset="-128"/>
                <a:ea typeface="Meiryo UI" panose="020B0604030504040204" pitchFamily="50" charset="-128"/>
              </a:rPr>
              <a:t>ロシア</a:t>
            </a:r>
          </a:p>
        </p:txBody>
      </p:sp>
      <p:sp>
        <p:nvSpPr>
          <p:cNvPr id="140" name="角丸四角形 139"/>
          <p:cNvSpPr/>
          <p:nvPr/>
        </p:nvSpPr>
        <p:spPr>
          <a:xfrm>
            <a:off x="9271535" y="6224227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カザフスタン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8329641" y="3621272"/>
            <a:ext cx="2157778" cy="18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ja-JP" sz="571" dirty="0">
                <a:latin typeface="Meiryo UI" panose="020B0604030504040204" pitchFamily="50" charset="-128"/>
                <a:ea typeface="Meiryo UI" panose="020B0604030504040204" pitchFamily="50" charset="-128"/>
              </a:rPr>
              <a:t>Роcсийский научный центр "Курчатовский Институт</a:t>
            </a:r>
            <a:endParaRPr lang="ja-JP" altLang="en-US" sz="57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397962" y="5943161"/>
            <a:ext cx="1106393" cy="32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762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Kazatomprom</a:t>
            </a:r>
            <a:endParaRPr lang="en-US" altLang="ja-JP" sz="7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762" dirty="0">
                <a:latin typeface="Meiryo UI" panose="020B0604030504040204" pitchFamily="50" charset="-128"/>
                <a:ea typeface="Meiryo UI" panose="020B0604030504040204" pitchFamily="50" charset="-128"/>
              </a:rPr>
              <a:t>カザフスタン原子力公社</a:t>
            </a:r>
          </a:p>
        </p:txBody>
      </p:sp>
      <p:cxnSp>
        <p:nvCxnSpPr>
          <p:cNvPr id="57" name="カギ線コネクタ 56"/>
          <p:cNvCxnSpPr>
            <a:stCxn id="192" idx="3"/>
            <a:endCxn id="140" idx="3"/>
          </p:cNvCxnSpPr>
          <p:nvPr/>
        </p:nvCxnSpPr>
        <p:spPr>
          <a:xfrm>
            <a:off x="10374493" y="5532320"/>
            <a:ext cx="200304" cy="803033"/>
          </a:xfrm>
          <a:prstGeom prst="bentConnector3">
            <a:avLst>
              <a:gd name="adj1" fmla="val 450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>
            <a:off x="10446588" y="6318765"/>
            <a:ext cx="1745412" cy="20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762" dirty="0">
                <a:latin typeface="Meiryo UI" panose="020B0604030504040204" pitchFamily="50" charset="-128"/>
                <a:ea typeface="Meiryo UI" panose="020B0604030504040204" pitchFamily="50" charset="-128"/>
              </a:rPr>
              <a:t>トリウム溶融塩</a:t>
            </a:r>
            <a:r>
              <a:rPr lang="ja-JP" altLang="en-US" sz="762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燃料中性子</a:t>
            </a:r>
            <a:r>
              <a:rPr lang="ja-JP" altLang="en-US" sz="762" dirty="0">
                <a:latin typeface="Meiryo UI" panose="020B0604030504040204" pitchFamily="50" charset="-128"/>
                <a:ea typeface="Meiryo UI" panose="020B0604030504040204" pitchFamily="50" charset="-128"/>
              </a:rPr>
              <a:t>照射実験</a:t>
            </a:r>
          </a:p>
        </p:txBody>
      </p:sp>
      <p:sp>
        <p:nvSpPr>
          <p:cNvPr id="126" name="角丸四角形 125"/>
          <p:cNvSpPr/>
          <p:nvPr/>
        </p:nvSpPr>
        <p:spPr>
          <a:xfrm>
            <a:off x="10756664" y="1025887"/>
            <a:ext cx="1285119" cy="373440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中国科学院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218" idx="3"/>
            <a:endCxn id="126" idx="1"/>
          </p:cNvCxnSpPr>
          <p:nvPr/>
        </p:nvCxnSpPr>
        <p:spPr>
          <a:xfrm>
            <a:off x="8956325" y="1207283"/>
            <a:ext cx="1800339" cy="5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30"/>
          <p:cNvSpPr txBox="1">
            <a:spLocks noChangeArrowheads="1"/>
          </p:cNvSpPr>
          <p:nvPr/>
        </p:nvSpPr>
        <p:spPr bwMode="auto">
          <a:xfrm>
            <a:off x="7508260" y="1491099"/>
            <a:ext cx="9681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チャイナ・ロビー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581033" y="883343"/>
            <a:ext cx="1465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所長は江沢民の息子の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江绵恒</a:t>
            </a:r>
          </a:p>
        </p:txBody>
      </p:sp>
      <p:sp>
        <p:nvSpPr>
          <p:cNvPr id="131" name="角丸四角形 130"/>
          <p:cNvSpPr/>
          <p:nvPr/>
        </p:nvSpPr>
        <p:spPr>
          <a:xfrm>
            <a:off x="10442528" y="1928537"/>
            <a:ext cx="870858" cy="373440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テレビ長崎</a:t>
            </a:r>
            <a:endParaRPr lang="en-US" altLang="ja-JP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谷川建設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>
            <a:stCxn id="131" idx="1"/>
          </p:cNvCxnSpPr>
          <p:nvPr/>
        </p:nvCxnSpPr>
        <p:spPr>
          <a:xfrm flipH="1" flipV="1">
            <a:off x="9104462" y="2114875"/>
            <a:ext cx="1338066" cy="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212" idx="3"/>
            <a:endCxn id="193" idx="3"/>
          </p:cNvCxnSpPr>
          <p:nvPr/>
        </p:nvCxnSpPr>
        <p:spPr>
          <a:xfrm flipH="1">
            <a:off x="10448576" y="1575505"/>
            <a:ext cx="154214" cy="1780428"/>
          </a:xfrm>
          <a:prstGeom prst="bentConnector3">
            <a:avLst>
              <a:gd name="adj1" fmla="val -6860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212" idx="3"/>
            <a:endCxn id="246" idx="3"/>
          </p:cNvCxnSpPr>
          <p:nvPr/>
        </p:nvCxnSpPr>
        <p:spPr>
          <a:xfrm flipH="1">
            <a:off x="10374493" y="1575505"/>
            <a:ext cx="228297" cy="4225177"/>
          </a:xfrm>
          <a:prstGeom prst="bentConnector3">
            <a:avLst>
              <a:gd name="adj1" fmla="val -463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正方形/長方形 140"/>
          <p:cNvSpPr/>
          <p:nvPr/>
        </p:nvSpPr>
        <p:spPr>
          <a:xfrm>
            <a:off x="10955410" y="829712"/>
            <a:ext cx="9380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院長は、白春礼</a:t>
            </a:r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89"/>
          <p:cNvSpPr>
            <a:spLocks noChangeArrowheads="1"/>
          </p:cNvSpPr>
          <p:nvPr/>
        </p:nvSpPr>
        <p:spPr bwMode="auto">
          <a:xfrm>
            <a:off x="10844641" y="721990"/>
            <a:ext cx="12328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中国共産党中央委員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663189" y="1053828"/>
            <a:ext cx="107269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原子力政策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担当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室</a:t>
            </a:r>
            <a:endParaRPr lang="en-US" altLang="zh-TW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室長 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山脇 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良雄 </a:t>
            </a:r>
          </a:p>
          <a:p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次長   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進藤 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秀夫 </a:t>
            </a:r>
          </a:p>
          <a:p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次長   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増子   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宏 </a:t>
            </a:r>
          </a:p>
          <a:p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参事官 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林    孝浩 </a:t>
            </a:r>
          </a:p>
          <a:p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参事官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大島 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俊之 </a:t>
            </a:r>
          </a:p>
          <a:p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参事官 </a:t>
            </a:r>
            <a:r>
              <a:rPr lang="zh-TW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zh-TW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島上  聖司 </a:t>
            </a:r>
            <a:endParaRPr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8" name="カギ線コネクタ 67"/>
          <p:cNvCxnSpPr>
            <a:stCxn id="63" idx="0"/>
          </p:cNvCxnSpPr>
          <p:nvPr/>
        </p:nvCxnSpPr>
        <p:spPr>
          <a:xfrm rot="5400000" flipH="1" flipV="1">
            <a:off x="4232581" y="810104"/>
            <a:ext cx="210681" cy="2767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0572" y="789326"/>
            <a:ext cx="1410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欧州復興開発</a:t>
            </a:r>
            <a:r>
              <a:rPr lang="zh-TW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</a:t>
            </a:r>
            <a:r>
              <a:rPr lang="en-US" altLang="zh-TW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EGP</a:t>
            </a:r>
            <a:r>
              <a:rPr lang="zh-TW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顧問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1906" y="1256525"/>
            <a:ext cx="870858" cy="259104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亀井敬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312066" y="995803"/>
            <a:ext cx="870858" cy="259104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西川有司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120185" y="1498424"/>
            <a:ext cx="1297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京都ニュートロニクス元会長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1149463" y="1253629"/>
            <a:ext cx="376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角丸四角形 141"/>
          <p:cNvSpPr/>
          <p:nvPr/>
        </p:nvSpPr>
        <p:spPr>
          <a:xfrm>
            <a:off x="202688" y="1928537"/>
            <a:ext cx="1081913" cy="21731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堀場製作所</a:t>
            </a:r>
            <a:endParaRPr lang="ja-JP" altLang="en-US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/>
          <p:cNvCxnSpPr>
            <a:stCxn id="132" idx="2"/>
            <a:endCxn id="142" idx="0"/>
          </p:cNvCxnSpPr>
          <p:nvPr/>
        </p:nvCxnSpPr>
        <p:spPr>
          <a:xfrm flipH="1">
            <a:off x="743645" y="1515629"/>
            <a:ext cx="3690" cy="412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14363" y="21387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代表</a:t>
            </a:r>
            <a:r>
              <a:rPr lang="zh-TW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取締役会長兼</a:t>
            </a:r>
            <a:r>
              <a:rPr lang="zh-TW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社長</a:t>
            </a:r>
            <a:endParaRPr lang="en-US" altLang="zh-TW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堀場</a:t>
            </a:r>
            <a:r>
              <a:rPr lang="zh-TW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厚</a:t>
            </a:r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6278430" y="2263688"/>
            <a:ext cx="935536" cy="383804"/>
          </a:xfrm>
          <a:prstGeom prst="roundRect">
            <a:avLst>
              <a:gd name="adj" fmla="val 245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4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志公会</a:t>
            </a:r>
            <a:endParaRPr lang="en-US" altLang="ja-JP" sz="1143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14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麻生太郎</a:t>
            </a:r>
            <a:endParaRPr lang="ja-JP" altLang="en-US" sz="114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6465096" y="2653541"/>
            <a:ext cx="8267" cy="52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/>
          <p:cNvSpPr/>
          <p:nvPr/>
        </p:nvSpPr>
        <p:spPr>
          <a:xfrm>
            <a:off x="6293987" y="2090091"/>
            <a:ext cx="930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自民党第二派閥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6939235" y="2622725"/>
            <a:ext cx="69762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2017/7/3</a:t>
            </a:r>
            <a:r>
              <a:rPr lang="ja-JP" altLang="en-US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設立</a:t>
            </a:r>
            <a:endParaRPr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274969" y="5381129"/>
            <a:ext cx="1400804" cy="264986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東芝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溶融塩チーム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カギ線コネクタ 12"/>
          <p:cNvCxnSpPr>
            <a:stCxn id="118" idx="1"/>
            <a:endCxn id="143" idx="3"/>
          </p:cNvCxnSpPr>
          <p:nvPr/>
        </p:nvCxnSpPr>
        <p:spPr>
          <a:xfrm rot="10800000" flipV="1">
            <a:off x="1675774" y="5302510"/>
            <a:ext cx="1928043" cy="2111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角丸四角形 150"/>
          <p:cNvSpPr/>
          <p:nvPr/>
        </p:nvSpPr>
        <p:spPr>
          <a:xfrm>
            <a:off x="377777" y="4894080"/>
            <a:ext cx="870858" cy="259104"/>
          </a:xfrm>
          <a:prstGeom prst="roundRect">
            <a:avLst>
              <a:gd name="adj" fmla="val 279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48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藤田玲子</a:t>
            </a:r>
            <a:endParaRPr lang="ja-JP" altLang="en-US" sz="104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直線コネクタ 26"/>
          <p:cNvCxnSpPr>
            <a:stCxn id="151" idx="2"/>
          </p:cNvCxnSpPr>
          <p:nvPr/>
        </p:nvCxnSpPr>
        <p:spPr>
          <a:xfrm>
            <a:off x="813206" y="5153184"/>
            <a:ext cx="0" cy="22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角丸四角形 152"/>
          <p:cNvSpPr/>
          <p:nvPr/>
        </p:nvSpPr>
        <p:spPr>
          <a:xfrm>
            <a:off x="161575" y="3929550"/>
            <a:ext cx="1303262" cy="343202"/>
          </a:xfrm>
          <a:prstGeom prst="roundRect">
            <a:avLst>
              <a:gd name="adj" fmla="val 245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革新的研究開発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推進プログラム</a:t>
            </a:r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451560" y="3735568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ImPACT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8699" y="4597568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核変換による高レベル放射性廃棄物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低減化プログラム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797168" y="5124947"/>
            <a:ext cx="9156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東芝 主席技監</a:t>
            </a:r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/>
          <p:cNvCxnSpPr>
            <a:stCxn id="156" idx="0"/>
            <a:endCxn id="153" idx="2"/>
          </p:cNvCxnSpPr>
          <p:nvPr/>
        </p:nvCxnSpPr>
        <p:spPr>
          <a:xfrm flipH="1" flipV="1">
            <a:off x="813206" y="4272752"/>
            <a:ext cx="3038" cy="324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10551639" y="483931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核変換技術</a:t>
            </a:r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コネクタ 45"/>
          <p:cNvCxnSpPr>
            <a:endCxn id="12305" idx="3"/>
          </p:cNvCxnSpPr>
          <p:nvPr/>
        </p:nvCxnSpPr>
        <p:spPr>
          <a:xfrm>
            <a:off x="10374493" y="4576595"/>
            <a:ext cx="249463" cy="26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正方形/長方形 162"/>
          <p:cNvSpPr/>
          <p:nvPr/>
        </p:nvSpPr>
        <p:spPr>
          <a:xfrm>
            <a:off x="10571540" y="498199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東北大学</a:t>
            </a:r>
            <a:endParaRPr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岩村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伊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藤</a:t>
            </a:r>
          </a:p>
        </p:txBody>
      </p:sp>
      <p:sp>
        <p:nvSpPr>
          <p:cNvPr id="166" name="正方形/長方形 165"/>
          <p:cNvSpPr/>
          <p:nvPr/>
        </p:nvSpPr>
        <p:spPr>
          <a:xfrm>
            <a:off x="7870779" y="2833093"/>
            <a:ext cx="23117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NHK 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花井プロデューサー</a:t>
            </a:r>
            <a:endParaRPr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溶融塩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炉取材、来年スクープ放映）</a:t>
            </a:r>
            <a:endParaRPr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0" y="2665145"/>
            <a:ext cx="1670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○フッ素技術：ダイキン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溶融塩ループ：助川製作所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熱交換器：金属技研（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IHI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○溶融ポンプ：荏原製作所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帝国電気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○材料：三菱金属、三井金属</a:t>
            </a:r>
            <a:endParaRPr lang="zh-TW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274969" y="5646115"/>
            <a:ext cx="1400804" cy="264986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東芝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/4S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炉チーム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カギ線コネクタ 8"/>
          <p:cNvCxnSpPr>
            <a:stCxn id="170" idx="3"/>
          </p:cNvCxnSpPr>
          <p:nvPr/>
        </p:nvCxnSpPr>
        <p:spPr>
          <a:xfrm flipV="1">
            <a:off x="1675773" y="5513622"/>
            <a:ext cx="743077" cy="2649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/>
          </p:cNvSpPr>
          <p:nvPr/>
        </p:nvSpPr>
        <p:spPr bwMode="auto">
          <a:xfrm>
            <a:off x="0" y="205785"/>
            <a:ext cx="12191999" cy="342895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ja-JP" altLang="en-US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第四世代炉　</a:t>
            </a:r>
            <a:r>
              <a:rPr lang="en-US" altLang="ja-JP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SMR</a:t>
            </a:r>
            <a:r>
              <a:rPr lang="ja-JP" altLang="en-US" sz="1524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企業連関図</a:t>
            </a:r>
            <a:endParaRPr lang="ja-JP" altLang="en-US" sz="1524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2508853" y="1839702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三菱重工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904373" y="95264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三菱電機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4458773" y="2414987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IHI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4458773" y="183893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東芝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8716769" y="952648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333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Holtech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角丸四角形 164"/>
          <p:cNvSpPr/>
          <p:nvPr/>
        </p:nvSpPr>
        <p:spPr>
          <a:xfrm>
            <a:off x="3946482" y="6099083"/>
            <a:ext cx="1815553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上海応用物理研究所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9" name="角丸四角形 168"/>
          <p:cNvSpPr/>
          <p:nvPr/>
        </p:nvSpPr>
        <p:spPr>
          <a:xfrm>
            <a:off x="4458773" y="3101566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神戸製鋼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6846635" y="1838669"/>
            <a:ext cx="1818168" cy="223779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Terrestrial</a:t>
            </a: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Energy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角丸四角形 174"/>
          <p:cNvSpPr/>
          <p:nvPr/>
        </p:nvSpPr>
        <p:spPr>
          <a:xfrm>
            <a:off x="6791800" y="6298232"/>
            <a:ext cx="1769047" cy="233879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超ウラン元素研究所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角丸四角形 175"/>
          <p:cNvSpPr/>
          <p:nvPr/>
        </p:nvSpPr>
        <p:spPr>
          <a:xfrm>
            <a:off x="6791800" y="4631035"/>
            <a:ext cx="1255430" cy="233878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MOLTEX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6558672" y="3100801"/>
            <a:ext cx="1500807" cy="223015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333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Terrapower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角丸四角形 181"/>
          <p:cNvSpPr/>
          <p:nvPr/>
        </p:nvSpPr>
        <p:spPr>
          <a:xfrm>
            <a:off x="2508853" y="2414987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日立</a:t>
            </a:r>
            <a:r>
              <a:rPr lang="en-US" altLang="ja-JP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角丸四角形 183"/>
          <p:cNvSpPr/>
          <p:nvPr/>
        </p:nvSpPr>
        <p:spPr>
          <a:xfrm>
            <a:off x="904373" y="4631035"/>
            <a:ext cx="1303262" cy="222250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ロスアトム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5" name="角丸四角形 184"/>
          <p:cNvSpPr/>
          <p:nvPr/>
        </p:nvSpPr>
        <p:spPr>
          <a:xfrm>
            <a:off x="9316289" y="2788619"/>
            <a:ext cx="1873294" cy="228693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オークリッジ国立研究所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角丸四角形 186"/>
          <p:cNvSpPr/>
          <p:nvPr/>
        </p:nvSpPr>
        <p:spPr>
          <a:xfrm>
            <a:off x="9269627" y="2220715"/>
            <a:ext cx="1966619" cy="194272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マサチューセッツ工科大学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コネクタ 8"/>
          <p:cNvCxnSpPr>
            <a:stCxn id="158" idx="3"/>
            <a:endCxn id="162" idx="1"/>
          </p:cNvCxnSpPr>
          <p:nvPr/>
        </p:nvCxnSpPr>
        <p:spPr>
          <a:xfrm>
            <a:off x="2207635" y="1063773"/>
            <a:ext cx="6509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58" idx="2"/>
            <a:endCxn id="184" idx="0"/>
          </p:cNvCxnSpPr>
          <p:nvPr/>
        </p:nvCxnSpPr>
        <p:spPr>
          <a:xfrm>
            <a:off x="1556004" y="1174898"/>
            <a:ext cx="0" cy="345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69" idx="3"/>
            <a:endCxn id="178" idx="1"/>
          </p:cNvCxnSpPr>
          <p:nvPr/>
        </p:nvCxnSpPr>
        <p:spPr>
          <a:xfrm flipV="1">
            <a:off x="5762035" y="3212309"/>
            <a:ext cx="796637" cy="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61" idx="2"/>
            <a:endCxn id="159" idx="0"/>
          </p:cNvCxnSpPr>
          <p:nvPr/>
        </p:nvCxnSpPr>
        <p:spPr>
          <a:xfrm>
            <a:off x="5110404" y="2061188"/>
            <a:ext cx="0" cy="353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2649058" y="4506843"/>
            <a:ext cx="1552262" cy="470634"/>
          </a:xfrm>
          <a:prstGeom prst="roundRect">
            <a:avLst>
              <a:gd name="adj" fmla="val 359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カザフスタン</a:t>
            </a:r>
            <a:endParaRPr lang="en-US" altLang="ja-JP" sz="1333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原子力研究所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389974" y="3562446"/>
            <a:ext cx="2073905" cy="275156"/>
          </a:xfrm>
          <a:prstGeom prst="roundRect">
            <a:avLst>
              <a:gd name="adj" fmla="val 450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33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トリウムテックソリューションズ</a:t>
            </a:r>
            <a:endParaRPr lang="ja-JP" altLang="en-US" sz="1333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22" idx="0"/>
            <a:endCxn id="23" idx="2"/>
          </p:cNvCxnSpPr>
          <p:nvPr/>
        </p:nvCxnSpPr>
        <p:spPr>
          <a:xfrm flipV="1">
            <a:off x="3425189" y="3837602"/>
            <a:ext cx="1738" cy="669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424</Words>
  <Application>Microsoft Office PowerPoint</Application>
  <PresentationFormat>ワイド画面</PresentationFormat>
  <Paragraphs>143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28</cp:revision>
  <dcterms:created xsi:type="dcterms:W3CDTF">2017-08-03T00:43:17Z</dcterms:created>
  <dcterms:modified xsi:type="dcterms:W3CDTF">2017-08-24T23:44:48Z</dcterms:modified>
</cp:coreProperties>
</file>