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1" r:id="rId7"/>
    <p:sldId id="262" r:id="rId8"/>
    <p:sldId id="265" r:id="rId9"/>
    <p:sldId id="266"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showGuides="1">
      <p:cViewPr varScale="1">
        <p:scale>
          <a:sx n="100" d="100"/>
          <a:sy n="100" d="100"/>
        </p:scale>
        <p:origin x="84"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421231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146519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51040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87693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17838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127373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294520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398684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157625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3116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EA60A78-412C-423D-9499-1D6F3A46B24D}" type="datetimeFigureOut">
              <a:rPr kumimoji="1" lang="ja-JP" altLang="en-US" smtClean="0"/>
              <a:t>2023/3/8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407054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60A78-412C-423D-9499-1D6F3A46B24D}" type="datetimeFigureOut">
              <a:rPr kumimoji="1" lang="ja-JP" altLang="en-US" smtClean="0"/>
              <a:t>2023/3/8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0252D-12F1-4D9A-9C1F-457BB469F35A}" type="slidenum">
              <a:rPr kumimoji="1" lang="ja-JP" altLang="en-US" smtClean="0"/>
              <a:t>‹#›</a:t>
            </a:fld>
            <a:endParaRPr kumimoji="1" lang="ja-JP" altLang="en-US"/>
          </a:p>
        </p:txBody>
      </p:sp>
    </p:spTree>
    <p:extLst>
      <p:ext uri="{BB962C8B-B14F-4D97-AF65-F5344CB8AC3E}">
        <p14:creationId xmlns:p14="http://schemas.microsoft.com/office/powerpoint/2010/main" val="465792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882493" y="329608"/>
            <a:ext cx="3985784" cy="6310879"/>
          </a:xfrm>
          <a:prstGeom prst="roundRect">
            <a:avLst>
              <a:gd name="adj" fmla="val 7064"/>
            </a:avLst>
          </a:prstGeom>
          <a:solidFill>
            <a:schemeClr val="accent4">
              <a:lumMod val="40000"/>
              <a:lumOff val="6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7701" y="3575208"/>
            <a:ext cx="3540641" cy="2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テキスト ボックス 14"/>
          <p:cNvSpPr txBox="1"/>
          <p:nvPr/>
        </p:nvSpPr>
        <p:spPr>
          <a:xfrm>
            <a:off x="5024020" y="321317"/>
            <a:ext cx="615553" cy="2772403"/>
          </a:xfrm>
          <a:prstGeom prst="rect">
            <a:avLst/>
          </a:prstGeom>
          <a:noFill/>
        </p:spPr>
        <p:txBody>
          <a:bodyPr vert="eaVert" wrap="square" rtlCol="0">
            <a:spAutoFit/>
          </a:bodyPr>
          <a:lstStyle/>
          <a:p>
            <a:pPr algn="ctr"/>
            <a:r>
              <a:rPr kumimoji="1" lang="ja-JP" altLang="en-US" sz="2800" dirty="0">
                <a:latin typeface="Meiryo UI" panose="020B0604030504040204" pitchFamily="50" charset="-128"/>
                <a:ea typeface="Meiryo UI" panose="020B0604030504040204" pitchFamily="50" charset="-128"/>
              </a:rPr>
              <a:t>軽水炉</a:t>
            </a:r>
          </a:p>
        </p:txBody>
      </p:sp>
      <p:sp>
        <p:nvSpPr>
          <p:cNvPr id="16" name="テキスト ボックス 15"/>
          <p:cNvSpPr txBox="1"/>
          <p:nvPr/>
        </p:nvSpPr>
        <p:spPr>
          <a:xfrm>
            <a:off x="4993540" y="3815350"/>
            <a:ext cx="615553" cy="2307265"/>
          </a:xfrm>
          <a:prstGeom prst="rect">
            <a:avLst/>
          </a:prstGeom>
          <a:noFill/>
        </p:spPr>
        <p:txBody>
          <a:bodyPr vert="eaVert" wrap="square" rtlCol="0">
            <a:spAutoFit/>
          </a:bodyPr>
          <a:lstStyle/>
          <a:p>
            <a:pPr algn="ctr"/>
            <a:r>
              <a:rPr lang="ja-JP" altLang="en-US" sz="2800" dirty="0">
                <a:latin typeface="Meiryo UI" panose="020B0604030504040204" pitchFamily="50" charset="-128"/>
                <a:ea typeface="Meiryo UI" panose="020B0604030504040204" pitchFamily="50" charset="-128"/>
              </a:rPr>
              <a:t>溶融塩炉</a:t>
            </a:r>
            <a:endParaRPr kumimoji="1" lang="ja-JP" altLang="en-US" sz="28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6917483" y="343318"/>
            <a:ext cx="4922875" cy="461665"/>
          </a:xfrm>
          <a:prstGeom prst="rect">
            <a:avLst/>
          </a:prstGeom>
          <a:noFill/>
        </p:spPr>
        <p:txBody>
          <a:bodyPr wrap="square" rtlCol="0">
            <a:spAutoFit/>
          </a:bodyPr>
          <a:lstStyle/>
          <a:p>
            <a:r>
              <a:rPr kumimoji="1" lang="ja-JP" altLang="en-US" sz="2400" b="1" u="sng" dirty="0">
                <a:latin typeface="Meiryo UI" panose="020B0604030504040204" pitchFamily="50" charset="-128"/>
                <a:ea typeface="Meiryo UI" panose="020B0604030504040204" pitchFamily="50" charset="-128"/>
              </a:rPr>
              <a:t>大型炉</a:t>
            </a:r>
            <a:r>
              <a:rPr kumimoji="1" lang="ja-JP" altLang="en-US" sz="2400" dirty="0">
                <a:latin typeface="Meiryo UI" panose="020B0604030504040204" pitchFamily="50" charset="-128"/>
                <a:ea typeface="Meiryo UI" panose="020B0604030504040204" pitchFamily="50" charset="-128"/>
              </a:rPr>
              <a:t>　高圧容器</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70</a:t>
            </a:r>
            <a:r>
              <a:rPr kumimoji="1" lang="ja-JP" altLang="en-US" sz="1600" dirty="0">
                <a:latin typeface="Meiryo UI" panose="020B0604030504040204" pitchFamily="50" charset="-128"/>
                <a:ea typeface="Meiryo UI" panose="020B0604030504040204" pitchFamily="50" charset="-128"/>
              </a:rPr>
              <a:t>気圧から</a:t>
            </a:r>
            <a:r>
              <a:rPr kumimoji="1" lang="en-US" altLang="ja-JP" sz="1600" dirty="0">
                <a:latin typeface="Meiryo UI" panose="020B0604030504040204" pitchFamily="50" charset="-128"/>
                <a:ea typeface="Meiryo UI" panose="020B0604030504040204" pitchFamily="50" charset="-128"/>
              </a:rPr>
              <a:t>160</a:t>
            </a:r>
            <a:r>
              <a:rPr kumimoji="1" lang="ja-JP" altLang="en-US" sz="1600" dirty="0">
                <a:latin typeface="Meiryo UI" panose="020B0604030504040204" pitchFamily="50" charset="-128"/>
                <a:ea typeface="Meiryo UI" panose="020B0604030504040204" pitchFamily="50" charset="-128"/>
              </a:rPr>
              <a:t>気圧）</a:t>
            </a:r>
            <a:endParaRPr kumimoji="1" lang="ja-JP" altLang="en-US" sz="24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6917483" y="1178527"/>
            <a:ext cx="4922875" cy="461665"/>
          </a:xfrm>
          <a:prstGeom prst="rect">
            <a:avLst/>
          </a:prstGeom>
          <a:noFill/>
        </p:spPr>
        <p:txBody>
          <a:bodyPr wrap="square" rtlCol="0">
            <a:spAutoFit/>
          </a:bodyPr>
          <a:lstStyle/>
          <a:p>
            <a:r>
              <a:rPr kumimoji="1" lang="ja-JP" altLang="en-US" sz="2400" b="1" u="sng" dirty="0">
                <a:solidFill>
                  <a:schemeClr val="accent2">
                    <a:lumMod val="75000"/>
                  </a:schemeClr>
                </a:solidFill>
                <a:latin typeface="Meiryo UI" panose="020B0604030504040204" pitchFamily="50" charset="-128"/>
                <a:ea typeface="Meiryo UI" panose="020B0604030504040204" pitchFamily="50" charset="-128"/>
              </a:rPr>
              <a:t>固体</a:t>
            </a:r>
            <a:r>
              <a:rPr kumimoji="1" lang="ja-JP" altLang="en-US" sz="2400" b="1" u="sng" dirty="0">
                <a:latin typeface="Meiryo UI" panose="020B0604030504040204" pitchFamily="50" charset="-128"/>
                <a:ea typeface="Meiryo UI" panose="020B0604030504040204" pitchFamily="50" charset="-128"/>
              </a:rPr>
              <a:t>燃料</a:t>
            </a:r>
            <a:r>
              <a:rPr kumimoji="1" lang="ja-JP" altLang="en-US" sz="2400" dirty="0">
                <a:latin typeface="Meiryo UI" panose="020B0604030504040204" pitchFamily="50" charset="-128"/>
                <a:ea typeface="Meiryo UI" panose="020B0604030504040204" pitchFamily="50" charset="-128"/>
              </a:rPr>
              <a:t>（燃料棒あり）</a:t>
            </a:r>
          </a:p>
        </p:txBody>
      </p:sp>
      <p:sp>
        <p:nvSpPr>
          <p:cNvPr id="26" name="テキスト ボックス 25"/>
          <p:cNvSpPr txBox="1"/>
          <p:nvPr/>
        </p:nvSpPr>
        <p:spPr>
          <a:xfrm>
            <a:off x="6917481" y="3713372"/>
            <a:ext cx="4922875" cy="461665"/>
          </a:xfrm>
          <a:prstGeom prst="rect">
            <a:avLst/>
          </a:prstGeom>
          <a:noFill/>
        </p:spPr>
        <p:txBody>
          <a:bodyPr wrap="square" rtlCol="0">
            <a:spAutoFit/>
          </a:bodyPr>
          <a:lstStyle/>
          <a:p>
            <a:r>
              <a:rPr kumimoji="1" lang="ja-JP" altLang="en-US" sz="2400" b="1" u="sng" dirty="0">
                <a:latin typeface="Meiryo UI" panose="020B0604030504040204" pitchFamily="50" charset="-128"/>
                <a:ea typeface="Meiryo UI" panose="020B0604030504040204" pitchFamily="50" charset="-128"/>
              </a:rPr>
              <a:t>小型炉</a:t>
            </a:r>
            <a:r>
              <a:rPr kumimoji="1" lang="ja-JP" altLang="en-US" sz="2400" dirty="0">
                <a:latin typeface="Meiryo UI" panose="020B0604030504040204" pitchFamily="50" charset="-128"/>
                <a:ea typeface="Meiryo UI" panose="020B0604030504040204" pitchFamily="50" charset="-128"/>
              </a:rPr>
              <a:t>　常圧容器</a:t>
            </a:r>
            <a:r>
              <a:rPr kumimoji="1" lang="ja-JP" altLang="en-US" sz="1600" dirty="0">
                <a:latin typeface="Meiryo UI" panose="020B0604030504040204" pitchFamily="50" charset="-128"/>
                <a:ea typeface="Meiryo UI" panose="020B0604030504040204" pitchFamily="50" charset="-128"/>
              </a:rPr>
              <a:t>（１気圧）</a:t>
            </a:r>
          </a:p>
        </p:txBody>
      </p:sp>
      <p:sp>
        <p:nvSpPr>
          <p:cNvPr id="27" name="テキスト ボックス 26"/>
          <p:cNvSpPr txBox="1"/>
          <p:nvPr/>
        </p:nvSpPr>
        <p:spPr>
          <a:xfrm>
            <a:off x="6917481" y="4529031"/>
            <a:ext cx="4922875" cy="461665"/>
          </a:xfrm>
          <a:prstGeom prst="rect">
            <a:avLst/>
          </a:prstGeom>
          <a:noFill/>
        </p:spPr>
        <p:txBody>
          <a:bodyPr wrap="square" rtlCol="0">
            <a:spAutoFit/>
          </a:bodyPr>
          <a:lstStyle/>
          <a:p>
            <a:r>
              <a:rPr kumimoji="1" lang="ja-JP" altLang="en-US" sz="2400" b="1" u="sng" dirty="0">
                <a:solidFill>
                  <a:srgbClr val="FF0000"/>
                </a:solidFill>
                <a:latin typeface="Meiryo UI" panose="020B0604030504040204" pitchFamily="50" charset="-128"/>
                <a:ea typeface="Meiryo UI" panose="020B0604030504040204" pitchFamily="50" charset="-128"/>
              </a:rPr>
              <a:t>液体</a:t>
            </a:r>
            <a:r>
              <a:rPr kumimoji="1" lang="ja-JP" altLang="en-US" sz="2400" b="1" u="sng" dirty="0">
                <a:latin typeface="Meiryo UI" panose="020B0604030504040204" pitchFamily="50" charset="-128"/>
                <a:ea typeface="Meiryo UI" panose="020B0604030504040204" pitchFamily="50" charset="-128"/>
              </a:rPr>
              <a:t>燃料</a:t>
            </a:r>
            <a:r>
              <a:rPr kumimoji="1" lang="ja-JP" altLang="en-US" sz="2400" dirty="0">
                <a:latin typeface="Meiryo UI" panose="020B0604030504040204" pitchFamily="50" charset="-128"/>
                <a:ea typeface="Meiryo UI" panose="020B0604030504040204" pitchFamily="50" charset="-128"/>
              </a:rPr>
              <a:t>（燃料棒なし）</a:t>
            </a:r>
          </a:p>
        </p:txBody>
      </p:sp>
      <p:sp>
        <p:nvSpPr>
          <p:cNvPr id="28" name="星 7 27"/>
          <p:cNvSpPr/>
          <p:nvPr/>
        </p:nvSpPr>
        <p:spPr>
          <a:xfrm>
            <a:off x="6066037" y="252936"/>
            <a:ext cx="777018" cy="642427"/>
          </a:xfrm>
          <a:prstGeom prst="star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7 28"/>
          <p:cNvSpPr/>
          <p:nvPr/>
        </p:nvSpPr>
        <p:spPr>
          <a:xfrm>
            <a:off x="6066037" y="1056246"/>
            <a:ext cx="777018" cy="642427"/>
          </a:xfrm>
          <a:prstGeom prst="star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星 7 29"/>
          <p:cNvSpPr/>
          <p:nvPr/>
        </p:nvSpPr>
        <p:spPr>
          <a:xfrm>
            <a:off x="6066037" y="1876054"/>
            <a:ext cx="777018" cy="642427"/>
          </a:xfrm>
          <a:prstGeom prst="star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星 7 31"/>
          <p:cNvSpPr/>
          <p:nvPr/>
        </p:nvSpPr>
        <p:spPr>
          <a:xfrm>
            <a:off x="6066037" y="3583831"/>
            <a:ext cx="777018" cy="642427"/>
          </a:xfrm>
          <a:prstGeom prst="star7">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星 7 32"/>
          <p:cNvSpPr/>
          <p:nvPr/>
        </p:nvSpPr>
        <p:spPr>
          <a:xfrm>
            <a:off x="6066037" y="4438651"/>
            <a:ext cx="777018" cy="642427"/>
          </a:xfrm>
          <a:prstGeom prst="star7">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6949380" y="1966434"/>
            <a:ext cx="4922875" cy="461665"/>
          </a:xfrm>
          <a:prstGeom prst="rect">
            <a:avLst/>
          </a:prstGeom>
          <a:noFill/>
        </p:spPr>
        <p:txBody>
          <a:bodyPr wrap="square" rtlCol="0">
            <a:spAutoFit/>
          </a:bodyPr>
          <a:lstStyle/>
          <a:p>
            <a:r>
              <a:rPr kumimoji="1" lang="ja-JP" altLang="en-US" sz="2400" b="1" u="sng" dirty="0">
                <a:solidFill>
                  <a:schemeClr val="accent6">
                    <a:lumMod val="50000"/>
                  </a:schemeClr>
                </a:solidFill>
                <a:latin typeface="Meiryo UI" panose="020B0604030504040204" pitchFamily="50" charset="-128"/>
                <a:ea typeface="Meiryo UI" panose="020B0604030504040204" pitchFamily="50" charset="-128"/>
              </a:rPr>
              <a:t>プルトニウム</a:t>
            </a:r>
            <a:r>
              <a:rPr kumimoji="1" lang="ja-JP" altLang="en-US" sz="2400" dirty="0">
                <a:latin typeface="Meiryo UI" panose="020B0604030504040204" pitchFamily="50" charset="-128"/>
                <a:ea typeface="Meiryo UI" panose="020B0604030504040204" pitchFamily="50" charset="-128"/>
              </a:rPr>
              <a:t>（軍事転用可）</a:t>
            </a:r>
          </a:p>
        </p:txBody>
      </p:sp>
      <p:sp>
        <p:nvSpPr>
          <p:cNvPr id="35" name="星 7 34"/>
          <p:cNvSpPr/>
          <p:nvPr/>
        </p:nvSpPr>
        <p:spPr>
          <a:xfrm>
            <a:off x="6066037" y="5293471"/>
            <a:ext cx="777018" cy="642427"/>
          </a:xfrm>
          <a:prstGeom prst="star7">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949379" y="5389164"/>
            <a:ext cx="4922875" cy="461665"/>
          </a:xfrm>
          <a:prstGeom prst="rect">
            <a:avLst/>
          </a:prstGeom>
          <a:noFill/>
        </p:spPr>
        <p:txBody>
          <a:bodyPr wrap="square" rtlCol="0">
            <a:spAutoFit/>
          </a:bodyPr>
          <a:lstStyle/>
          <a:p>
            <a:r>
              <a:rPr lang="ja-JP" altLang="en-US" sz="2400" b="1" u="sng" dirty="0">
                <a:solidFill>
                  <a:schemeClr val="accent5">
                    <a:lumMod val="50000"/>
                  </a:schemeClr>
                </a:solidFill>
                <a:latin typeface="Meiryo UI" panose="020B0604030504040204" pitchFamily="50" charset="-128"/>
                <a:ea typeface="Meiryo UI" panose="020B0604030504040204" pitchFamily="50" charset="-128"/>
              </a:rPr>
              <a:t>トリウム</a:t>
            </a:r>
            <a:r>
              <a:rPr lang="ja-JP" altLang="en-US" sz="2400" dirty="0">
                <a:latin typeface="Meiryo UI" panose="020B0604030504040204" pitchFamily="50" charset="-128"/>
                <a:ea typeface="Meiryo UI" panose="020B0604030504040204" pitchFamily="50" charset="-128"/>
              </a:rPr>
              <a:t>（レアアースの残渣から抽出）</a:t>
            </a:r>
            <a:endParaRPr kumimoji="1" lang="ja-JP" altLang="en-US" sz="3600" dirty="0">
              <a:latin typeface="Meiryo UI" panose="020B0604030504040204" pitchFamily="50" charset="-128"/>
              <a:ea typeface="Meiryo UI" panose="020B0604030504040204" pitchFamily="50" charset="-128"/>
            </a:endParaRPr>
          </a:p>
        </p:txBody>
      </p:sp>
      <p:sp>
        <p:nvSpPr>
          <p:cNvPr id="37" name="星 7 36"/>
          <p:cNvSpPr/>
          <p:nvPr/>
        </p:nvSpPr>
        <p:spPr>
          <a:xfrm>
            <a:off x="6066037" y="2695862"/>
            <a:ext cx="777018" cy="642427"/>
          </a:xfrm>
          <a:prstGeom prst="star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6949379" y="2817666"/>
            <a:ext cx="5242621" cy="461665"/>
          </a:xfrm>
          <a:prstGeom prst="rect">
            <a:avLst/>
          </a:prstGeom>
          <a:noFill/>
        </p:spPr>
        <p:txBody>
          <a:bodyPr wrap="square" rtlCol="0">
            <a:spAutoFit/>
          </a:bodyPr>
          <a:lstStyle/>
          <a:p>
            <a:r>
              <a:rPr kumimoji="1" lang="ja-JP" altLang="en-US" sz="2400" b="1" u="sng" dirty="0">
                <a:latin typeface="Meiryo UI" panose="020B0604030504040204" pitchFamily="50" charset="-128"/>
                <a:ea typeface="Meiryo UI" panose="020B0604030504040204" pitchFamily="50" charset="-128"/>
              </a:rPr>
              <a:t>核燃料サイクル</a:t>
            </a:r>
            <a:r>
              <a:rPr kumimoji="1" lang="ja-JP" altLang="en-US" sz="2400" b="1" dirty="0">
                <a:latin typeface="Meiryo UI" panose="020B0604030504040204" pitchFamily="50" charset="-128"/>
                <a:ea typeface="Meiryo UI" panose="020B0604030504040204" pitchFamily="50" charset="-128"/>
              </a:rPr>
              <a:t>（</a:t>
            </a:r>
            <a:r>
              <a:rPr kumimoji="1" lang="ja-JP" altLang="en-US" sz="2400" b="1" u="sng" dirty="0">
                <a:latin typeface="Meiryo UI" panose="020B0604030504040204" pitchFamily="50" charset="-128"/>
                <a:ea typeface="Meiryo UI" panose="020B0604030504040204" pitchFamily="50" charset="-128"/>
              </a:rPr>
              <a:t>再処理工場が必要</a:t>
            </a:r>
            <a:r>
              <a:rPr kumimoji="1" lang="ja-JP" altLang="en-US" sz="2400" b="1" dirty="0">
                <a:latin typeface="Meiryo UI" panose="020B0604030504040204" pitchFamily="50" charset="-128"/>
                <a:ea typeface="Meiryo UI" panose="020B0604030504040204" pitchFamily="50" charset="-128"/>
              </a:rPr>
              <a:t>）</a:t>
            </a:r>
          </a:p>
        </p:txBody>
      </p:sp>
      <p:sp>
        <p:nvSpPr>
          <p:cNvPr id="39" name="星 7 38"/>
          <p:cNvSpPr/>
          <p:nvPr/>
        </p:nvSpPr>
        <p:spPr>
          <a:xfrm>
            <a:off x="6066037" y="6004628"/>
            <a:ext cx="777018" cy="642427"/>
          </a:xfrm>
          <a:prstGeom prst="star7">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38746" y="6091815"/>
            <a:ext cx="4922875"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a:t>
            </a:r>
            <a:r>
              <a:rPr lang="ja-JP" altLang="en-US" sz="2400" b="1" u="sng" dirty="0">
                <a:latin typeface="Meiryo UI" panose="020B0604030504040204" pitchFamily="50" charset="-128"/>
                <a:ea typeface="Meiryo UI" panose="020B0604030504040204" pitchFamily="50" charset="-128"/>
              </a:rPr>
              <a:t>使用済み核燃料」も燃料として使用</a:t>
            </a:r>
            <a:endParaRPr kumimoji="1" lang="ja-JP" altLang="en-US" sz="2400" b="1" u="sng"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072418" y="338814"/>
            <a:ext cx="1392873" cy="400110"/>
          </a:xfrm>
          <a:prstGeom prst="rect">
            <a:avLst/>
          </a:prstGeom>
          <a:noFill/>
        </p:spPr>
        <p:txBody>
          <a:bodyPr wrap="square" rtlCol="0">
            <a:spAutoFit/>
          </a:bodyPr>
          <a:lstStyle/>
          <a:p>
            <a:pPr algn="ctr"/>
            <a:r>
              <a:rPr kumimoji="1" lang="ja-JP" altLang="en-US" sz="2000" b="1" dirty="0">
                <a:latin typeface="Meiryo UI" panose="020B0604030504040204" pitchFamily="50" charset="-128"/>
                <a:ea typeface="Meiryo UI" panose="020B0604030504040204" pitchFamily="50" charset="-128"/>
              </a:rPr>
              <a:t>軽水炉</a:t>
            </a:r>
          </a:p>
        </p:txBody>
      </p:sp>
      <p:sp>
        <p:nvSpPr>
          <p:cNvPr id="43" name="テキスト ボックス 42"/>
          <p:cNvSpPr txBox="1"/>
          <p:nvPr/>
        </p:nvSpPr>
        <p:spPr>
          <a:xfrm>
            <a:off x="1964643" y="3513317"/>
            <a:ext cx="1786270" cy="400110"/>
          </a:xfrm>
          <a:prstGeom prst="rect">
            <a:avLst/>
          </a:prstGeom>
          <a:noFill/>
        </p:spPr>
        <p:txBody>
          <a:bodyPr wrap="square" rtlCol="0">
            <a:spAutoFit/>
          </a:bodyPr>
          <a:lstStyle/>
          <a:p>
            <a:pPr algn="ctr"/>
            <a:r>
              <a:rPr kumimoji="1" lang="ja-JP" altLang="en-US" sz="2000" b="1" dirty="0">
                <a:latin typeface="Meiryo UI" panose="020B0604030504040204" pitchFamily="50" charset="-128"/>
                <a:ea typeface="Meiryo UI" panose="020B0604030504040204" pitchFamily="50" charset="-128"/>
              </a:rPr>
              <a:t>溶融塩炉</a:t>
            </a:r>
          </a:p>
        </p:txBody>
      </p:sp>
      <p:sp>
        <p:nvSpPr>
          <p:cNvPr id="2" name="左中かっこ 1"/>
          <p:cNvSpPr/>
          <p:nvPr/>
        </p:nvSpPr>
        <p:spPr>
          <a:xfrm>
            <a:off x="5555931" y="391229"/>
            <a:ext cx="456944" cy="2969649"/>
          </a:xfrm>
          <a:prstGeom prst="leftBrace">
            <a:avLst>
              <a:gd name="adj1" fmla="val 50416"/>
              <a:gd name="adj2" fmla="val 446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左中かっこ 44"/>
          <p:cNvSpPr/>
          <p:nvPr/>
        </p:nvSpPr>
        <p:spPr>
          <a:xfrm>
            <a:off x="5540403" y="3634511"/>
            <a:ext cx="456944" cy="2969649"/>
          </a:xfrm>
          <a:prstGeom prst="leftBrace">
            <a:avLst>
              <a:gd name="adj1" fmla="val 50416"/>
              <a:gd name="adj2" fmla="val 446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9" name="図 18"/>
          <p:cNvPicPr>
            <a:picLocks noChangeAspect="1"/>
          </p:cNvPicPr>
          <p:nvPr/>
        </p:nvPicPr>
        <p:blipFill>
          <a:blip r:embed="rId3"/>
          <a:stretch>
            <a:fillRect/>
          </a:stretch>
        </p:blipFill>
        <p:spPr>
          <a:xfrm>
            <a:off x="1409530" y="730121"/>
            <a:ext cx="3055465" cy="2725145"/>
          </a:xfrm>
          <a:prstGeom prst="rect">
            <a:avLst/>
          </a:prstGeom>
        </p:spPr>
      </p:pic>
    </p:spTree>
    <p:extLst>
      <p:ext uri="{BB962C8B-B14F-4D97-AF65-F5344CB8AC3E}">
        <p14:creationId xmlns:p14="http://schemas.microsoft.com/office/powerpoint/2010/main" val="290754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0311" y="215428"/>
            <a:ext cx="8091377" cy="461665"/>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トリウムは、ウランよりエネルギー高い</a:t>
            </a:r>
          </a:p>
        </p:txBody>
      </p:sp>
      <p:sp>
        <p:nvSpPr>
          <p:cNvPr id="22" name="スライド番号プレースホルダー 3"/>
          <p:cNvSpPr>
            <a:spLocks noGrp="1"/>
          </p:cNvSpPr>
          <p:nvPr>
            <p:ph type="sldNum" sz="quarter" idx="12"/>
          </p:nvPr>
        </p:nvSpPr>
        <p:spPr>
          <a:xfrm>
            <a:off x="8610600" y="6356350"/>
            <a:ext cx="2743200" cy="365125"/>
          </a:xfrm>
        </p:spPr>
        <p:txBody>
          <a:bodyPr/>
          <a:lstStyle/>
          <a:p>
            <a:fld id="{E0111AC5-7BD5-411B-8205-861CC0B8AE82}" type="slidenum">
              <a:rPr kumimoji="1" lang="ja-JP" altLang="en-US" smtClean="0"/>
              <a:t>10</a:t>
            </a:fld>
            <a:endParaRPr kumimoji="1" lang="ja-JP" altLang="en-US"/>
          </a:p>
        </p:txBody>
      </p:sp>
      <p:sp>
        <p:nvSpPr>
          <p:cNvPr id="23" name="正方形/長方形 22"/>
          <p:cNvSpPr/>
          <p:nvPr/>
        </p:nvSpPr>
        <p:spPr>
          <a:xfrm>
            <a:off x="-71098" y="6623815"/>
            <a:ext cx="2154757" cy="230832"/>
          </a:xfrm>
          <a:prstGeom prst="rect">
            <a:avLst/>
          </a:prstGeom>
        </p:spPr>
        <p:txBody>
          <a:bodyPr wrap="non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http://www.sinap.cas.cn/</a:t>
            </a:r>
            <a:endParaRPr lang="ja-JP" altLang="en-US" sz="900" dirty="0">
              <a:latin typeface="Meiryo UI" panose="020B0604030504040204" pitchFamily="50" charset="-128"/>
              <a:ea typeface="Meiryo UI" panose="020B0604030504040204" pitchFamily="50" charset="-128"/>
            </a:endParaRPr>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39" y="970274"/>
            <a:ext cx="3000070" cy="2250053"/>
          </a:xfrm>
          <a:prstGeom prst="rect">
            <a:avLst/>
          </a:prstGeom>
        </p:spPr>
      </p:pic>
      <p:sp>
        <p:nvSpPr>
          <p:cNvPr id="25" name="テキスト ボックス 24"/>
          <p:cNvSpPr txBox="1"/>
          <p:nvPr/>
        </p:nvSpPr>
        <p:spPr>
          <a:xfrm>
            <a:off x="4715373" y="651076"/>
            <a:ext cx="3985415"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トリウムは、鉄鉱石や</a:t>
            </a:r>
            <a:r>
              <a:rPr kumimoji="1" lang="ja-JP" altLang="en-US" sz="1600" dirty="0">
                <a:latin typeface="Meiryo UI" panose="020B0604030504040204" pitchFamily="50" charset="-128"/>
                <a:ea typeface="Meiryo UI" panose="020B0604030504040204" pitchFamily="50" charset="-128"/>
              </a:rPr>
              <a:t>モナザイトに含まれる</a:t>
            </a:r>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399" y="970273"/>
            <a:ext cx="3062634" cy="2244373"/>
          </a:xfrm>
          <a:prstGeom prst="rect">
            <a:avLst/>
          </a:prstGeom>
        </p:spPr>
      </p:pic>
      <p:sp>
        <p:nvSpPr>
          <p:cNvPr id="27" name="テキスト ボックス 26"/>
          <p:cNvSpPr txBox="1"/>
          <p:nvPr/>
        </p:nvSpPr>
        <p:spPr>
          <a:xfrm>
            <a:off x="8598108" y="705331"/>
            <a:ext cx="3031846"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中国・包頭における深刻な環境汚染</a:t>
            </a:r>
          </a:p>
        </p:txBody>
      </p:sp>
      <p:sp>
        <p:nvSpPr>
          <p:cNvPr id="28" name="正方形/長方形 27"/>
          <p:cNvSpPr/>
          <p:nvPr/>
        </p:nvSpPr>
        <p:spPr>
          <a:xfrm>
            <a:off x="8983148" y="3203929"/>
            <a:ext cx="2483372" cy="307777"/>
          </a:xfrm>
          <a:prstGeom prst="rect">
            <a:avLst/>
          </a:prstGeom>
        </p:spPr>
        <p:txBody>
          <a:bodyPr wrap="none">
            <a:spAutoFit/>
          </a:bodyPr>
          <a:lstStyle/>
          <a:p>
            <a:r>
              <a:rPr lang="zh-TW" altLang="en-US" sz="1400" dirty="0">
                <a:latin typeface="Meiryo UI" panose="020B0604030504040204" pitchFamily="50" charset="-128"/>
                <a:ea typeface="Meiryo UI" panose="020B0604030504040204" pitchFamily="50" charset="-128"/>
              </a:rPr>
              <a:t>白雲鄂博</a:t>
            </a:r>
            <a:r>
              <a:rPr lang="ja-JP" altLang="en-US" sz="1400" dirty="0">
                <a:latin typeface="Meiryo UI" panose="020B0604030504040204" pitchFamily="50" charset="-128"/>
                <a:ea typeface="Meiryo UI" panose="020B0604030504040204" pitchFamily="50" charset="-128"/>
              </a:rPr>
              <a:t>（バヤンオボー）鉱山</a:t>
            </a:r>
          </a:p>
        </p:txBody>
      </p:sp>
      <p:sp>
        <p:nvSpPr>
          <p:cNvPr id="29" name="テキスト ボックス 28"/>
          <p:cNvSpPr txBox="1"/>
          <p:nvPr/>
        </p:nvSpPr>
        <p:spPr>
          <a:xfrm>
            <a:off x="191911" y="1085287"/>
            <a:ext cx="5136428" cy="1200329"/>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★中国は、上海応用物理研究所で</a:t>
            </a:r>
            <a:r>
              <a:rPr kumimoji="1" lang="ja-JP" altLang="en-US" b="1" dirty="0">
                <a:latin typeface="Meiryo UI" panose="020B0604030504040204" pitchFamily="50" charset="-128"/>
                <a:ea typeface="Meiryo UI" panose="020B0604030504040204" pitchFamily="50" charset="-128"/>
              </a:rPr>
              <a:t>トリウム溶融塩炉（</a:t>
            </a:r>
            <a:r>
              <a:rPr kumimoji="1" lang="ja-JP" altLang="en-US" b="1" dirty="0">
                <a:solidFill>
                  <a:srgbClr val="FF0000"/>
                </a:solidFill>
                <a:latin typeface="Meiryo UI" panose="020B0604030504040204" pitchFamily="50" charset="-128"/>
                <a:ea typeface="Meiryo UI" panose="020B0604030504040204" pitchFamily="50" charset="-128"/>
              </a:rPr>
              <a:t>液体核燃料</a:t>
            </a:r>
            <a:r>
              <a:rPr kumimoji="1" lang="ja-JP" altLang="en-US" b="1" dirty="0">
                <a:latin typeface="Meiryo UI" panose="020B0604030504040204" pitchFamily="50" charset="-128"/>
                <a:ea typeface="Meiryo UI" panose="020B0604030504040204" pitchFamily="50" charset="-128"/>
              </a:rPr>
              <a:t>）を開発中。（小型原子炉）</a:t>
            </a:r>
            <a:endParaRPr kumimoji="1" lang="en-US" altLang="ja-JP"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★モナザイト資源が豊富なインドも開発中。</a:t>
            </a:r>
            <a:endParaRPr lang="en-US" altLang="ja-JP" b="1" dirty="0">
              <a:latin typeface="Meiryo UI" panose="020B0604030504040204" pitchFamily="50" charset="-128"/>
              <a:ea typeface="Meiryo UI" panose="020B0604030504040204" pitchFamily="50" charset="-128"/>
            </a:endParaRPr>
          </a:p>
          <a:p>
            <a:r>
              <a:rPr kumimoji="1" lang="ja-JP" altLang="en-US" b="1" dirty="0">
                <a:latin typeface="Meiryo UI" panose="020B0604030504040204" pitchFamily="50" charset="-128"/>
                <a:ea typeface="Meiryo UI" panose="020B0604030504040204" pitchFamily="50" charset="-128"/>
              </a:rPr>
              <a:t>★</a:t>
            </a:r>
            <a:r>
              <a:rPr kumimoji="1" lang="ja-JP" altLang="en-US" b="1" dirty="0">
                <a:solidFill>
                  <a:srgbClr val="FF0000"/>
                </a:solidFill>
                <a:latin typeface="Meiryo UI" panose="020B0604030504040204" pitchFamily="50" charset="-128"/>
                <a:ea typeface="Meiryo UI" panose="020B0604030504040204" pitchFamily="50" charset="-128"/>
              </a:rPr>
              <a:t>トリウム１</a:t>
            </a:r>
            <a:r>
              <a:rPr lang="en-US" altLang="ja-JP" b="1" dirty="0">
                <a:solidFill>
                  <a:srgbClr val="FF0000"/>
                </a:solidFill>
                <a:latin typeface="Meiryo UI" panose="020B0604030504040204" pitchFamily="50" charset="-128"/>
                <a:ea typeface="Meiryo UI" panose="020B0604030504040204" pitchFamily="50" charset="-128"/>
              </a:rPr>
              <a:t>g</a:t>
            </a:r>
            <a:r>
              <a:rPr lang="ja-JP" altLang="en-US" b="1" dirty="0">
                <a:solidFill>
                  <a:srgbClr val="FF0000"/>
                </a:solidFill>
                <a:latin typeface="Meiryo UI" panose="020B0604030504040204" pitchFamily="50" charset="-128"/>
                <a:ea typeface="Meiryo UI" panose="020B0604030504040204" pitchFamily="50" charset="-128"/>
              </a:rPr>
              <a:t>は、ウラン</a:t>
            </a:r>
            <a:r>
              <a:rPr kumimoji="1" lang="en-US" altLang="ja-JP" b="1" dirty="0">
                <a:solidFill>
                  <a:srgbClr val="FF0000"/>
                </a:solidFill>
                <a:latin typeface="Meiryo UI" panose="020B0604030504040204" pitchFamily="50" charset="-128"/>
                <a:ea typeface="Meiryo UI" panose="020B0604030504040204" pitchFamily="50" charset="-128"/>
              </a:rPr>
              <a:t>200g</a:t>
            </a:r>
            <a:r>
              <a:rPr kumimoji="1" lang="ja-JP" altLang="en-US" b="1" dirty="0">
                <a:solidFill>
                  <a:srgbClr val="FF0000"/>
                </a:solidFill>
                <a:latin typeface="Meiryo UI" panose="020B0604030504040204" pitchFamily="50" charset="-128"/>
                <a:ea typeface="Meiryo UI" panose="020B0604030504040204" pitchFamily="50" charset="-128"/>
              </a:rPr>
              <a:t>のエネルギーに匹敵</a:t>
            </a:r>
          </a:p>
        </p:txBody>
      </p:sp>
      <p:pic>
        <p:nvPicPr>
          <p:cNvPr id="3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1312" y="3833571"/>
            <a:ext cx="2122488" cy="2819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5232" y="3841507"/>
            <a:ext cx="3733803" cy="28035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 name="AutoShape 10"/>
          <p:cNvSpPr>
            <a:spLocks noChangeArrowheads="1"/>
          </p:cNvSpPr>
          <p:nvPr/>
        </p:nvSpPr>
        <p:spPr bwMode="auto">
          <a:xfrm>
            <a:off x="7543800" y="5048008"/>
            <a:ext cx="1022599" cy="390525"/>
          </a:xfrm>
          <a:prstGeom prst="rightArrow">
            <a:avLst>
              <a:gd name="adj1" fmla="val 60167"/>
              <a:gd name="adj2" fmla="val 98374"/>
            </a:avLst>
          </a:prstGeom>
          <a:solidFill>
            <a:srgbClr val="00CCFF"/>
          </a:solidFill>
          <a:ln w="3816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ja-JP" altLang="en-US">
              <a:ea typeface="ＭＳ Ｐゴシック" panose="020B0600070205080204" pitchFamily="50" charset="-128"/>
            </a:endParaRPr>
          </a:p>
        </p:txBody>
      </p:sp>
      <p:sp>
        <p:nvSpPr>
          <p:cNvPr id="33" name="テキスト ボックス 32"/>
          <p:cNvSpPr txBox="1"/>
          <p:nvPr/>
        </p:nvSpPr>
        <p:spPr>
          <a:xfrm>
            <a:off x="4889144" y="3533730"/>
            <a:ext cx="3006089"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米国は硫酸トリウムを戦略備蓄</a:t>
            </a:r>
          </a:p>
        </p:txBody>
      </p:sp>
      <p:pic>
        <p:nvPicPr>
          <p:cNvPr id="34" name="図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272" y="2353077"/>
            <a:ext cx="4629958" cy="3325234"/>
          </a:xfrm>
          <a:prstGeom prst="rect">
            <a:avLst/>
          </a:prstGeom>
        </p:spPr>
      </p:pic>
      <p:sp>
        <p:nvSpPr>
          <p:cNvPr id="35" name="テキスト ボックス 34"/>
          <p:cNvSpPr txBox="1"/>
          <p:nvPr/>
        </p:nvSpPr>
        <p:spPr>
          <a:xfrm>
            <a:off x="336272" y="5689397"/>
            <a:ext cx="4629958"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米オークリッジ国立研究所の溶融塩炉</a:t>
            </a:r>
            <a:endParaRPr kumimoji="1" lang="en-US" altLang="ja-JP" sz="1400" dirty="0">
              <a:latin typeface="Meiryo UI" panose="020B0604030504040204" pitchFamily="50" charset="-128"/>
              <a:ea typeface="Meiryo UI" panose="020B0604030504040204" pitchFamily="50" charset="-128"/>
            </a:endParaRPr>
          </a:p>
          <a:p>
            <a:pPr algn="ctr"/>
            <a:r>
              <a:rPr lang="en-US" altLang="ja-JP" sz="1400" dirty="0">
                <a:latin typeface="Meiryo UI" panose="020B0604030504040204" pitchFamily="50" charset="-128"/>
                <a:ea typeface="Meiryo UI" panose="020B0604030504040204" pitchFamily="50" charset="-128"/>
              </a:rPr>
              <a:t>MIT</a:t>
            </a:r>
            <a:r>
              <a:rPr lang="ja-JP" altLang="en-US" sz="1400" dirty="0">
                <a:latin typeface="Meiryo UI" panose="020B0604030504040204" pitchFamily="50" charset="-128"/>
                <a:ea typeface="Meiryo UI" panose="020B0604030504040204" pitchFamily="50" charset="-128"/>
              </a:rPr>
              <a:t>やベンチャーも溶融塩炉ビジネスに参入</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57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21128905"/>
              </p:ext>
            </p:extLst>
          </p:nvPr>
        </p:nvGraphicFramePr>
        <p:xfrm>
          <a:off x="804142" y="1028192"/>
          <a:ext cx="10586360" cy="4841966"/>
        </p:xfrm>
        <a:graphic>
          <a:graphicData uri="http://schemas.openxmlformats.org/drawingml/2006/table">
            <a:tbl>
              <a:tblPr firstRow="1" bandRow="1">
                <a:tableStyleId>{5940675A-B579-460E-94D1-54222C63F5DA}</a:tableStyleId>
              </a:tblPr>
              <a:tblGrid>
                <a:gridCol w="1785408">
                  <a:extLst>
                    <a:ext uri="{9D8B030D-6E8A-4147-A177-3AD203B41FA5}">
                      <a16:colId xmlns:a16="http://schemas.microsoft.com/office/drawing/2014/main" val="20000"/>
                    </a:ext>
                  </a:extLst>
                </a:gridCol>
                <a:gridCol w="3460376">
                  <a:extLst>
                    <a:ext uri="{9D8B030D-6E8A-4147-A177-3AD203B41FA5}">
                      <a16:colId xmlns:a16="http://schemas.microsoft.com/office/drawing/2014/main" val="20001"/>
                    </a:ext>
                  </a:extLst>
                </a:gridCol>
                <a:gridCol w="2693986">
                  <a:extLst>
                    <a:ext uri="{9D8B030D-6E8A-4147-A177-3AD203B41FA5}">
                      <a16:colId xmlns:a16="http://schemas.microsoft.com/office/drawing/2014/main" val="20002"/>
                    </a:ext>
                  </a:extLst>
                </a:gridCol>
                <a:gridCol w="2646590">
                  <a:extLst>
                    <a:ext uri="{9D8B030D-6E8A-4147-A177-3AD203B41FA5}">
                      <a16:colId xmlns:a16="http://schemas.microsoft.com/office/drawing/2014/main" val="20003"/>
                    </a:ext>
                  </a:extLst>
                </a:gridCol>
              </a:tblGrid>
              <a:tr h="968829">
                <a:tc>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世界</a:t>
                      </a:r>
                    </a:p>
                  </a:txBody>
                  <a:tcPr anchor="ctr"/>
                </a:tc>
                <a:tc>
                  <a:txBody>
                    <a:bodyPr/>
                    <a:lstStyle/>
                    <a:p>
                      <a:pPr algn="ctr"/>
                      <a:r>
                        <a:rPr kumimoji="1" lang="ja-JP" altLang="en-US" sz="2000" dirty="0">
                          <a:latin typeface="Meiryo UI" panose="020B0604030504040204" pitchFamily="50" charset="-128"/>
                          <a:ea typeface="Meiryo UI" panose="020B0604030504040204" pitchFamily="50" charset="-128"/>
                        </a:rPr>
                        <a:t>日本</a:t>
                      </a:r>
                    </a:p>
                  </a:txBody>
                  <a:tcPr anchor="ctr"/>
                </a:tc>
                <a:tc>
                  <a:txBody>
                    <a:bodyPr/>
                    <a:lstStyle/>
                    <a:p>
                      <a:pPr algn="ctr"/>
                      <a:r>
                        <a:rPr kumimoji="1" lang="ja-JP" altLang="en-US" sz="2000" dirty="0">
                          <a:latin typeface="Meiryo UI" panose="020B0604030504040204" pitchFamily="50" charset="-128"/>
                          <a:ea typeface="Meiryo UI" panose="020B0604030504040204" pitchFamily="50" charset="-128"/>
                        </a:rPr>
                        <a:t>当社</a:t>
                      </a:r>
                    </a:p>
                  </a:txBody>
                  <a:tcPr anchor="ctr"/>
                </a:tc>
                <a:extLst>
                  <a:ext uri="{0D108BD9-81ED-4DB2-BD59-A6C34878D82A}">
                    <a16:rowId xmlns:a16="http://schemas.microsoft.com/office/drawing/2014/main" val="10000"/>
                  </a:ext>
                </a:extLst>
              </a:tr>
              <a:tr h="1861457">
                <a:tc>
                  <a:txBody>
                    <a:bodyPr/>
                    <a:lstStyle/>
                    <a:p>
                      <a:pPr algn="dist"/>
                      <a:r>
                        <a:rPr kumimoji="1" lang="ja-JP" altLang="en-US" dirty="0">
                          <a:latin typeface="Meiryo UI" panose="020B0604030504040204" pitchFamily="50" charset="-128"/>
                          <a:ea typeface="Meiryo UI" panose="020B0604030504040204" pitchFamily="50" charset="-128"/>
                        </a:rPr>
                        <a:t>軽水炉</a:t>
                      </a:r>
                      <a:endParaRPr kumimoji="1" lang="en-US" altLang="ja-JP" dirty="0">
                        <a:latin typeface="Meiryo UI" panose="020B0604030504040204" pitchFamily="50" charset="-128"/>
                        <a:ea typeface="Meiryo UI" panose="020B0604030504040204" pitchFamily="50" charset="-128"/>
                      </a:endParaRPr>
                    </a:p>
                    <a:p>
                      <a:pPr algn="dist"/>
                      <a:r>
                        <a:rPr kumimoji="1" lang="ja-JP" altLang="en-US" dirty="0">
                          <a:latin typeface="Meiryo UI" panose="020B0604030504040204" pitchFamily="50" charset="-128"/>
                          <a:ea typeface="Meiryo UI" panose="020B0604030504040204" pitchFamily="50" charset="-128"/>
                        </a:rPr>
                        <a:t>高速炉</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①</a:t>
                      </a:r>
                      <a:r>
                        <a:rPr kumimoji="1" lang="en-US" altLang="ja-JP" sz="1400" dirty="0">
                          <a:latin typeface="Meiryo UI" panose="020B0604030504040204" pitchFamily="50" charset="-128"/>
                          <a:ea typeface="Meiryo UI" panose="020B0604030504040204" pitchFamily="50" charset="-128"/>
                        </a:rPr>
                        <a:t>3.11</a:t>
                      </a:r>
                      <a:r>
                        <a:rPr kumimoji="1" lang="ja-JP" altLang="en-US" sz="1400" dirty="0">
                          <a:latin typeface="Meiryo UI" panose="020B0604030504040204" pitchFamily="50" charset="-128"/>
                          <a:ea typeface="Meiryo UI" panose="020B0604030504040204" pitchFamily="50" charset="-128"/>
                        </a:rPr>
                        <a:t>以降、既存の大型原子力発電所の</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安全審査対応等でコストがかさみ、原子力</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企業（アレバ国有化、東芝経営危機）の事業破綻／撤退が相次ぐ。</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②ドイツ、台湾、韓国など脱原発政策に移行。</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③既存の大型原子力発電所の廃炉が進み</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つつあり、使用済み核燃料問題が、世界的課題となっており、解決策が模索されている。</a:t>
                      </a:r>
                    </a:p>
                  </a:txBody>
                  <a:tcPr/>
                </a:tc>
                <a:tc>
                  <a:txBody>
                    <a:bodyPr/>
                    <a:lstStyle/>
                    <a:p>
                      <a:r>
                        <a:rPr kumimoji="1" lang="ja-JP" altLang="en-US" sz="1400" dirty="0">
                          <a:latin typeface="Meiryo UI" panose="020B0604030504040204" pitchFamily="50" charset="-128"/>
                          <a:ea typeface="Meiryo UI" panose="020B0604030504040204" pitchFamily="50" charset="-128"/>
                        </a:rPr>
                        <a:t>①原発再稼働をしたいが、社会的環境もあり、出来ず電力会社の</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財政が逼迫しつつある。</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②もんじゅ廃炉が決定。後継として高速炉を三菱重工が開発。</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③古い軽水炉の廃炉を進める。</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④核燃料サイクルは維持したい。</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⑤国際的には、準核武装国。</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①</a:t>
                      </a:r>
                      <a:r>
                        <a:rPr kumimoji="1" lang="en-US" altLang="ja-JP" sz="1400" dirty="0">
                          <a:latin typeface="Meiryo UI" panose="020B0604030504040204" pitchFamily="50" charset="-128"/>
                          <a:ea typeface="Meiryo UI" panose="020B0604030504040204" pitchFamily="50" charset="-128"/>
                        </a:rPr>
                        <a:t>3.11</a:t>
                      </a:r>
                      <a:r>
                        <a:rPr kumimoji="1" lang="ja-JP" altLang="en-US" sz="1400" dirty="0">
                          <a:latin typeface="Meiryo UI" panose="020B0604030504040204" pitchFamily="50" charset="-128"/>
                          <a:ea typeface="Meiryo UI" panose="020B0604030504040204" pitchFamily="50" charset="-128"/>
                        </a:rPr>
                        <a:t>以後、東京電力向けの</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回生ウランビジネスが縮小。現在は燃料部原子・新燃料営業室として活動中。</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②東芝からの</a:t>
                      </a:r>
                      <a:r>
                        <a:rPr kumimoji="1" lang="en-US" altLang="ja-JP" sz="1400" dirty="0">
                          <a:latin typeface="Meiryo UI" panose="020B0604030504040204" pitchFamily="50" charset="-128"/>
                          <a:ea typeface="Meiryo UI" panose="020B0604030504040204" pitchFamily="50" charset="-128"/>
                        </a:rPr>
                        <a:t>WH</a:t>
                      </a:r>
                      <a:r>
                        <a:rPr kumimoji="1" lang="ja-JP" altLang="en-US" sz="1400" dirty="0">
                          <a:latin typeface="Meiryo UI" panose="020B0604030504040204" pitchFamily="50" charset="-128"/>
                          <a:ea typeface="Meiryo UI" panose="020B0604030504040204" pitchFamily="50" charset="-128"/>
                        </a:rPr>
                        <a:t>買収の際、</a:t>
                      </a:r>
                      <a:r>
                        <a:rPr kumimoji="1" lang="en-US" altLang="ja-JP" sz="1400" dirty="0">
                          <a:latin typeface="Meiryo UI" panose="020B0604030504040204" pitchFamily="50" charset="-128"/>
                          <a:ea typeface="Meiryo UI" panose="020B0604030504040204" pitchFamily="50" charset="-128"/>
                        </a:rPr>
                        <a:t>MBK</a:t>
                      </a:r>
                      <a:r>
                        <a:rPr kumimoji="1" lang="ja-JP" altLang="en-US" sz="1400" dirty="0">
                          <a:latin typeface="Meiryo UI" panose="020B0604030504040204" pitchFamily="50" charset="-128"/>
                          <a:ea typeface="Meiryo UI" panose="020B0604030504040204" pitchFamily="50" charset="-128"/>
                        </a:rPr>
                        <a:t>としては原子力発電事業には取り</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組まない旨表明、槍田会長より</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表明済。</a:t>
                      </a:r>
                    </a:p>
                  </a:txBody>
                  <a:tcPr/>
                </a:tc>
                <a:extLst>
                  <a:ext uri="{0D108BD9-81ED-4DB2-BD59-A6C34878D82A}">
                    <a16:rowId xmlns:a16="http://schemas.microsoft.com/office/drawing/2014/main" val="10001"/>
                  </a:ext>
                </a:extLst>
              </a:tr>
              <a:tr h="1861457">
                <a:tc>
                  <a:txBody>
                    <a:bodyPr/>
                    <a:lstStyle/>
                    <a:p>
                      <a:pPr algn="dist"/>
                      <a:r>
                        <a:rPr kumimoji="1" lang="ja-JP" altLang="en-US" dirty="0">
                          <a:latin typeface="Meiryo UI" panose="020B0604030504040204" pitchFamily="50" charset="-128"/>
                          <a:ea typeface="Meiryo UI" panose="020B0604030504040204" pitchFamily="50" charset="-128"/>
                        </a:rPr>
                        <a:t>次世代</a:t>
                      </a:r>
                      <a:endParaRPr kumimoji="1" lang="en-US" altLang="ja-JP" dirty="0">
                        <a:latin typeface="Meiryo UI" panose="020B0604030504040204" pitchFamily="50" charset="-128"/>
                        <a:ea typeface="Meiryo UI" panose="020B0604030504040204" pitchFamily="50" charset="-128"/>
                      </a:endParaRPr>
                    </a:p>
                    <a:p>
                      <a:pPr algn="dist"/>
                      <a:r>
                        <a:rPr kumimoji="1" lang="ja-JP" altLang="en-US" dirty="0">
                          <a:latin typeface="Meiryo UI" panose="020B0604030504040204" pitchFamily="50" charset="-128"/>
                          <a:ea typeface="Meiryo UI" panose="020B0604030504040204" pitchFamily="50" charset="-128"/>
                        </a:rPr>
                        <a:t>小型原子炉</a:t>
                      </a:r>
                      <a:endParaRPr kumimoji="1" lang="en-US" altLang="ja-JP" dirty="0">
                        <a:latin typeface="Meiryo UI" panose="020B0604030504040204" pitchFamily="50" charset="-128"/>
                        <a:ea typeface="Meiryo UI" panose="020B0604030504040204" pitchFamily="50" charset="-128"/>
                      </a:endParaRPr>
                    </a:p>
                    <a:p>
                      <a:pPr algn="dist"/>
                      <a:r>
                        <a:rPr kumimoji="1" lang="ja-JP" altLang="en-US" dirty="0">
                          <a:latin typeface="Meiryo UI" panose="020B0604030504040204" pitchFamily="50" charset="-128"/>
                          <a:ea typeface="Meiryo UI" panose="020B0604030504040204" pitchFamily="50" charset="-128"/>
                        </a:rPr>
                        <a:t>（溶融塩炉）</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①福島事故後においても、途上国においては</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安定した大電力を必要としており、原子力のニーズは確実に存在。</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②小型炉は、フィリピンがロシアの小型炉の導入。インドネシアは</a:t>
                      </a:r>
                      <a:r>
                        <a:rPr kumimoji="1" lang="en-US" altLang="ja-JP" sz="1400" dirty="0" err="1">
                          <a:latin typeface="Meiryo UI" panose="020B0604030504040204" pitchFamily="50" charset="-128"/>
                          <a:ea typeface="Meiryo UI" panose="020B0604030504040204" pitchFamily="50" charset="-128"/>
                        </a:rPr>
                        <a:t>ThorCon</a:t>
                      </a:r>
                      <a:r>
                        <a:rPr kumimoji="1" lang="ja-JP" altLang="en-US" sz="1400" dirty="0">
                          <a:latin typeface="Meiryo UI" panose="020B0604030504040204" pitchFamily="50" charset="-128"/>
                          <a:ea typeface="Meiryo UI" panose="020B0604030504040204" pitchFamily="50" charset="-128"/>
                        </a:rPr>
                        <a:t>社（米国）の溶融塩炉の導入を検討中。</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③大型炉は原子力規制が厳しく、新設は困難。欧米中は、一斉に小型原子炉の開発プロジェクトを立ち上げ開発を推進。</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①第五次エネルギー基本計画が</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策定中で、使用済み核燃料の</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減容化が可能な溶融塩炉に</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言及する可能性。</a:t>
                      </a:r>
                      <a:endParaRPr kumimoji="1" lang="en-US" altLang="ja-JP" sz="14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②自民党本部で溶融塩炉の</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勉強会が開催。</a:t>
                      </a:r>
                      <a:endParaRPr kumimoji="1" lang="en-US" altLang="ja-JP" sz="14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③使用済み核燃料問題と福島</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事故デブリの処理の為にも、</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溶融塩炉開発が重要との認識。</a:t>
                      </a:r>
                    </a:p>
                  </a:txBody>
                  <a:tcPr/>
                </a:tc>
                <a:tc>
                  <a:txBody>
                    <a:bodyPr/>
                    <a:lstStyle/>
                    <a:p>
                      <a:r>
                        <a:rPr kumimoji="1" lang="ja-JP" altLang="en-US" sz="1400" dirty="0">
                          <a:latin typeface="Meiryo UI" panose="020B0604030504040204" pitchFamily="50" charset="-128"/>
                          <a:ea typeface="Meiryo UI" panose="020B0604030504040204" pitchFamily="50" charset="-128"/>
                        </a:rPr>
                        <a:t>①戦略研にて技術フォーサイトの技術領域として調査。</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②エネルギー本部・新エネルギー事業開発室は原子力発電の動向</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調査として情報収集を実施。</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③昨年、</a:t>
                      </a:r>
                      <a:r>
                        <a:rPr kumimoji="1" lang="en-US" altLang="ja-JP" sz="1400" dirty="0">
                          <a:latin typeface="Meiryo UI" panose="020B0604030504040204" pitchFamily="50" charset="-128"/>
                          <a:ea typeface="Meiryo UI" panose="020B0604030504040204" pitchFamily="50" charset="-128"/>
                        </a:rPr>
                        <a:t>KPMG</a:t>
                      </a:r>
                      <a:r>
                        <a:rPr kumimoji="1" lang="ja-JP" altLang="en-US" sz="1400" dirty="0">
                          <a:latin typeface="Meiryo UI" panose="020B0604030504040204" pitchFamily="50" charset="-128"/>
                          <a:ea typeface="Meiryo UI" panose="020B0604030504040204" pitchFamily="50" charset="-128"/>
                        </a:rPr>
                        <a:t>からの紹介で米</a:t>
                      </a:r>
                      <a:r>
                        <a:rPr kumimoji="1" lang="en-US" altLang="ja-JP" sz="1400" dirty="0">
                          <a:latin typeface="Meiryo UI" panose="020B0604030504040204" pitchFamily="50" charset="-128"/>
                          <a:ea typeface="Meiryo UI" panose="020B0604030504040204" pitchFamily="50" charset="-128"/>
                        </a:rPr>
                        <a:t>Elysium</a:t>
                      </a:r>
                      <a:r>
                        <a:rPr kumimoji="1" lang="ja-JP" altLang="en-US" sz="1400" dirty="0">
                          <a:latin typeface="Meiryo UI" panose="020B0604030504040204" pitchFamily="50" charset="-128"/>
                          <a:ea typeface="Meiryo UI" panose="020B0604030504040204" pitchFamily="50" charset="-128"/>
                        </a:rPr>
                        <a:t>社（次世代小型原子炉開発ﾍﾞﾝﾁｬｰ）来社し出資要請有るも</a:t>
                      </a:r>
                      <a:r>
                        <a:rPr kumimoji="1" lang="en-US" altLang="ja-JP" sz="1400" dirty="0">
                          <a:latin typeface="Meiryo UI" panose="020B0604030504040204" pitchFamily="50" charset="-128"/>
                          <a:ea typeface="Meiryo UI" panose="020B0604030504040204" pitchFamily="50" charset="-128"/>
                        </a:rPr>
                        <a:t>Decline</a:t>
                      </a:r>
                      <a:r>
                        <a:rPr kumimoji="1" lang="ja-JP" altLang="en-US" sz="1400" dirty="0" err="1">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179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9" name="Group 9"/>
          <p:cNvGrpSpPr>
            <a:grpSpLocks/>
          </p:cNvGrpSpPr>
          <p:nvPr/>
        </p:nvGrpSpPr>
        <p:grpSpPr bwMode="auto">
          <a:xfrm>
            <a:off x="1371600" y="3030279"/>
            <a:ext cx="4114799" cy="3759343"/>
            <a:chOff x="564" y="2499"/>
            <a:chExt cx="1932" cy="1433"/>
          </a:xfrm>
        </p:grpSpPr>
        <p:pic>
          <p:nvPicPr>
            <p:cNvPr id="2153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 y="2499"/>
              <a:ext cx="1932"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1536" name="Text Box 11"/>
            <p:cNvSpPr txBox="1">
              <a:spLocks noChangeArrowheads="1"/>
            </p:cNvSpPr>
            <p:nvPr/>
          </p:nvSpPr>
          <p:spPr bwMode="auto">
            <a:xfrm>
              <a:off x="1303" y="3849"/>
              <a:ext cx="454"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320" tIns="19660" rIns="39320" bIns="19660">
              <a:spAutoFit/>
            </a:bodyPr>
            <a:lstStyle>
              <a:lvl1pPr defTabSz="966788">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482600" indent="-303213" defTabSz="966788">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966788" indent="-241300" defTabSz="966788">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450975" indent="-241300" defTabSz="966788">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1935163" indent="-242888" defTabSz="966788">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3923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8495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3067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7639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fr-FR" altLang="ja-JP" sz="1333" b="1" i="1" dirty="0" err="1">
                  <a:solidFill>
                    <a:schemeClr val="accent2"/>
                  </a:solidFill>
                  <a:latin typeface="Times" panose="02020603050405020304" pitchFamily="18" charset="0"/>
                </a:rPr>
                <a:t>Fast</a:t>
              </a:r>
              <a:r>
                <a:rPr lang="fr-FR" altLang="ja-JP" sz="1333" b="1" i="1" dirty="0">
                  <a:solidFill>
                    <a:schemeClr val="accent2"/>
                  </a:solidFill>
                  <a:latin typeface="Times" panose="02020603050405020304" pitchFamily="18" charset="0"/>
                </a:rPr>
                <a:t> </a:t>
              </a:r>
              <a:r>
                <a:rPr lang="fr-FR" altLang="ja-JP" sz="1333" b="1" i="1" dirty="0" err="1">
                  <a:solidFill>
                    <a:schemeClr val="accent2"/>
                  </a:solidFill>
                  <a:latin typeface="Times" panose="02020603050405020304" pitchFamily="18" charset="0"/>
                </a:rPr>
                <a:t>Reactor</a:t>
              </a:r>
              <a:endParaRPr lang="fr-FR" altLang="ja-JP" sz="1333" b="1" i="1" dirty="0">
                <a:solidFill>
                  <a:schemeClr val="accent2"/>
                </a:solidFill>
                <a:latin typeface="Times" panose="02020603050405020304" pitchFamily="18" charset="0"/>
              </a:endParaRPr>
            </a:p>
          </p:txBody>
        </p:sp>
      </p:grpSp>
      <p:grpSp>
        <p:nvGrpSpPr>
          <p:cNvPr id="21512" name="Group 14"/>
          <p:cNvGrpSpPr>
            <a:grpSpLocks/>
          </p:cNvGrpSpPr>
          <p:nvPr/>
        </p:nvGrpSpPr>
        <p:grpSpPr bwMode="auto">
          <a:xfrm>
            <a:off x="6147045" y="2892955"/>
            <a:ext cx="4999531" cy="4102408"/>
            <a:chOff x="4875" y="818"/>
            <a:chExt cx="1932" cy="1487"/>
          </a:xfrm>
        </p:grpSpPr>
        <p:pic>
          <p:nvPicPr>
            <p:cNvPr id="2153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5" y="818"/>
              <a:ext cx="1932" cy="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34" name="Text Box 16"/>
            <p:cNvSpPr txBox="1">
              <a:spLocks noChangeArrowheads="1"/>
            </p:cNvSpPr>
            <p:nvPr/>
          </p:nvSpPr>
          <p:spPr bwMode="auto">
            <a:xfrm>
              <a:off x="5438" y="2151"/>
              <a:ext cx="93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9320" tIns="19660" rIns="39320" bIns="19660">
              <a:spAutoFit/>
            </a:bodyPr>
            <a:lstStyle>
              <a:lvl1pPr defTabSz="966788">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482600" indent="-303213" defTabSz="966788">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966788" indent="-241300" defTabSz="966788">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450975" indent="-241300" defTabSz="966788">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1935163" indent="-242888" defTabSz="966788">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3923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8495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3067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763963" indent="-242888" defTabSz="966788"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fr-FR" altLang="ja-JP" sz="1333" b="1" i="1">
                  <a:solidFill>
                    <a:schemeClr val="accent2"/>
                  </a:solidFill>
                  <a:latin typeface="Times" panose="02020603050405020304" pitchFamily="18" charset="0"/>
                </a:rPr>
                <a:t>Molten Salt Reactor</a:t>
              </a:r>
            </a:p>
          </p:txBody>
        </p:sp>
      </p:grpSp>
      <p:graphicFrame>
        <p:nvGraphicFramePr>
          <p:cNvPr id="31" name="表 30"/>
          <p:cNvGraphicFramePr>
            <a:graphicFrameLocks noGrp="1"/>
          </p:cNvGraphicFramePr>
          <p:nvPr>
            <p:extLst>
              <p:ext uri="{D42A27DB-BD31-4B8C-83A1-F6EECF244321}">
                <p14:modId xmlns:p14="http://schemas.microsoft.com/office/powerpoint/2010/main" val="2586214882"/>
              </p:ext>
            </p:extLst>
          </p:nvPr>
        </p:nvGraphicFramePr>
        <p:xfrm>
          <a:off x="972400" y="89726"/>
          <a:ext cx="10174176" cy="2601740"/>
        </p:xfrm>
        <a:graphic>
          <a:graphicData uri="http://schemas.openxmlformats.org/drawingml/2006/table">
            <a:tbl>
              <a:tblPr firstRow="1" bandRow="1">
                <a:tableStyleId>{5940675A-B579-460E-94D1-54222C63F5DA}</a:tableStyleId>
              </a:tblPr>
              <a:tblGrid>
                <a:gridCol w="2221023">
                  <a:extLst>
                    <a:ext uri="{9D8B030D-6E8A-4147-A177-3AD203B41FA5}">
                      <a16:colId xmlns:a16="http://schemas.microsoft.com/office/drawing/2014/main" val="20000"/>
                    </a:ext>
                  </a:extLst>
                </a:gridCol>
                <a:gridCol w="3749637">
                  <a:extLst>
                    <a:ext uri="{9D8B030D-6E8A-4147-A177-3AD203B41FA5}">
                      <a16:colId xmlns:a16="http://schemas.microsoft.com/office/drawing/2014/main" val="20001"/>
                    </a:ext>
                  </a:extLst>
                </a:gridCol>
                <a:gridCol w="4203516">
                  <a:extLst>
                    <a:ext uri="{9D8B030D-6E8A-4147-A177-3AD203B41FA5}">
                      <a16:colId xmlns:a16="http://schemas.microsoft.com/office/drawing/2014/main" val="20002"/>
                    </a:ext>
                  </a:extLst>
                </a:gridCol>
              </a:tblGrid>
              <a:tr h="442924">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b="1" dirty="0">
                          <a:latin typeface="Meiryo UI" panose="020B0604030504040204" pitchFamily="50" charset="-128"/>
                          <a:ea typeface="Meiryo UI" panose="020B0604030504040204" pitchFamily="50" charset="-128"/>
                        </a:rPr>
                        <a:t>高速炉</a:t>
                      </a:r>
                    </a:p>
                  </a:txBody>
                  <a:tcPr anchor="ctr"/>
                </a:tc>
                <a:tc>
                  <a:txBody>
                    <a:bodyPr/>
                    <a:lstStyle/>
                    <a:p>
                      <a:pPr algn="ctr"/>
                      <a:r>
                        <a:rPr kumimoji="1" lang="ja-JP" altLang="en-US" sz="1600" b="1" dirty="0">
                          <a:latin typeface="Meiryo UI" panose="020B0604030504040204" pitchFamily="50" charset="-128"/>
                          <a:ea typeface="Meiryo UI" panose="020B0604030504040204" pitchFamily="50" charset="-128"/>
                        </a:rPr>
                        <a:t>溶融塩炉</a:t>
                      </a:r>
                    </a:p>
                  </a:txBody>
                  <a:tcPr anchor="ctr"/>
                </a:tc>
                <a:extLst>
                  <a:ext uri="{0D108BD9-81ED-4DB2-BD59-A6C34878D82A}">
                    <a16:rowId xmlns:a16="http://schemas.microsoft.com/office/drawing/2014/main" val="10000"/>
                  </a:ext>
                </a:extLst>
              </a:tr>
              <a:tr h="1000576">
                <a:tc>
                  <a:txBody>
                    <a:bodyPr/>
                    <a:lstStyle/>
                    <a:p>
                      <a:pPr algn="ctr"/>
                      <a:r>
                        <a:rPr kumimoji="1" lang="ja-JP" altLang="en-US" sz="1600" b="1" dirty="0">
                          <a:latin typeface="Meiryo UI" panose="020B0604030504040204" pitchFamily="50" charset="-128"/>
                          <a:ea typeface="Meiryo UI" panose="020B0604030504040204" pitchFamily="50" charset="-128"/>
                        </a:rPr>
                        <a:t>高速炉</a:t>
                      </a:r>
                      <a:endParaRPr kumimoji="1" lang="en-US" altLang="ja-JP" sz="1600" b="1" dirty="0">
                        <a:latin typeface="Meiryo UI" panose="020B0604030504040204" pitchFamily="50" charset="-128"/>
                        <a:ea typeface="Meiryo UI" panose="020B0604030504040204" pitchFamily="50" charset="-128"/>
                      </a:endParaRPr>
                    </a:p>
                    <a:p>
                      <a:pPr algn="ctr"/>
                      <a:r>
                        <a:rPr kumimoji="1" lang="ja-JP" altLang="en-US" sz="1600" b="1" dirty="0">
                          <a:latin typeface="Meiryo UI" panose="020B0604030504040204" pitchFamily="50" charset="-128"/>
                          <a:ea typeface="Meiryo UI" panose="020B0604030504040204" pitchFamily="50" charset="-128"/>
                        </a:rPr>
                        <a:t>と</a:t>
                      </a:r>
                      <a:endParaRPr kumimoji="1" lang="en-US" altLang="ja-JP" sz="1600" b="1" dirty="0">
                        <a:latin typeface="Meiryo UI" panose="020B0604030504040204" pitchFamily="50" charset="-128"/>
                        <a:ea typeface="Meiryo UI" panose="020B0604030504040204" pitchFamily="50" charset="-128"/>
                      </a:endParaRPr>
                    </a:p>
                    <a:p>
                      <a:pPr algn="ctr"/>
                      <a:r>
                        <a:rPr kumimoji="1" lang="ja-JP" altLang="en-US" sz="1600" b="1" dirty="0">
                          <a:latin typeface="Meiryo UI" panose="020B0604030504040204" pitchFamily="50" charset="-128"/>
                          <a:ea typeface="Meiryo UI" panose="020B0604030504040204" pitchFamily="50" charset="-128"/>
                        </a:rPr>
                        <a:t>溶融塩炉の違い</a:t>
                      </a:r>
                    </a:p>
                  </a:txBody>
                  <a:tcPr anchor="ctr"/>
                </a:tc>
                <a:tc>
                  <a:txBody>
                    <a:bodyPr/>
                    <a:lstStyle/>
                    <a:p>
                      <a:pPr algn="l"/>
                      <a:r>
                        <a:rPr kumimoji="1" lang="ja-JP" altLang="en-US" sz="1400" b="1" dirty="0">
                          <a:latin typeface="Meiryo UI" panose="020B0604030504040204" pitchFamily="50" charset="-128"/>
                          <a:ea typeface="Meiryo UI" panose="020B0604030504040204" pitchFamily="50" charset="-128"/>
                        </a:rPr>
                        <a:t>①大型原子炉。</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②固体核燃を使用。（従来と同じ燃料棒使用）</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③現在の技術の延長で開発が可能。</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④設計・開発人材とノウハウを有する。</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⑤再処理工場など核燃料サイクルが必須。</a:t>
                      </a:r>
                    </a:p>
                  </a:txBody>
                  <a:tcPr/>
                </a:tc>
                <a:tc>
                  <a:txBody>
                    <a:bodyPr/>
                    <a:lstStyle/>
                    <a:p>
                      <a:pPr algn="l"/>
                      <a:r>
                        <a:rPr kumimoji="1" lang="ja-JP" altLang="en-US" sz="1400" b="1" dirty="0">
                          <a:latin typeface="Meiryo UI" panose="020B0604030504040204" pitchFamily="50" charset="-128"/>
                          <a:ea typeface="Meiryo UI" panose="020B0604030504040204" pitchFamily="50" charset="-128"/>
                        </a:rPr>
                        <a:t>①小型原子炉。</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②液体核燃料。（燃料は溶融塩に溶かす）</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③現在の技術の延長では開発困難。</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④化学プラントの側面が強く開発ノウハウは限定。</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⑤使用済み燃料の短寿命・減容化の可能性。</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1000576">
                <a:tc>
                  <a:txBody>
                    <a:bodyPr/>
                    <a:lstStyle/>
                    <a:p>
                      <a:pPr algn="ctr"/>
                      <a:r>
                        <a:rPr kumimoji="1" lang="ja-JP" altLang="en-US" sz="1600" b="1" dirty="0">
                          <a:latin typeface="Meiryo UI" panose="020B0604030504040204" pitchFamily="50" charset="-128"/>
                          <a:ea typeface="Meiryo UI" panose="020B0604030504040204" pitchFamily="50" charset="-128"/>
                        </a:rPr>
                        <a:t>特徴</a:t>
                      </a:r>
                    </a:p>
                  </a:txBody>
                  <a:tcPr anchor="ctr"/>
                </a:tc>
                <a:tc>
                  <a:txBody>
                    <a:bodyPr/>
                    <a:lstStyle/>
                    <a:p>
                      <a:pPr algn="l"/>
                      <a:r>
                        <a:rPr kumimoji="1" lang="ja-JP" altLang="en-US" sz="1400" b="1" dirty="0">
                          <a:latin typeface="Meiryo UI" panose="020B0604030504040204" pitchFamily="50" charset="-128"/>
                          <a:ea typeface="Meiryo UI" panose="020B0604030504040204" pitchFamily="50" charset="-128"/>
                        </a:rPr>
                        <a:t>●燃料は、プルトニウムで軍事転用可能。</a:t>
                      </a:r>
                      <a:endParaRPr kumimoji="1" lang="en-US" altLang="ja-JP" sz="1400" b="1" dirty="0">
                        <a:latin typeface="Meiryo UI" panose="020B0604030504040204" pitchFamily="50" charset="-128"/>
                        <a:ea typeface="Meiryo UI" panose="020B0604030504040204" pitchFamily="50" charset="-128"/>
                      </a:endParaRPr>
                    </a:p>
                    <a:p>
                      <a:pPr algn="l"/>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●既存炉と同様に大量の冷却材（水やナトリウムなど）が必要。</a:t>
                      </a:r>
                    </a:p>
                  </a:txBody>
                  <a:tcPr anchor="ctr"/>
                </a:tc>
                <a:tc>
                  <a:txBody>
                    <a:bodyPr/>
                    <a:lstStyle/>
                    <a:p>
                      <a:pPr algn="l"/>
                      <a:r>
                        <a:rPr kumimoji="1" lang="ja-JP" altLang="en-US" sz="1400" b="1" dirty="0">
                          <a:latin typeface="Meiryo UI" panose="020B0604030504040204" pitchFamily="50" charset="-128"/>
                          <a:ea typeface="Meiryo UI" panose="020B0604030504040204" pitchFamily="50" charset="-128"/>
                        </a:rPr>
                        <a:t>○固体燃料を使用しないので、福島原発のような炉心溶融の危険性なし。</a:t>
                      </a:r>
                      <a:endParaRPr kumimoji="1" lang="en-US" altLang="ja-JP" sz="1400" b="1" dirty="0">
                        <a:latin typeface="Meiryo UI" panose="020B0604030504040204" pitchFamily="50" charset="-128"/>
                        <a:ea typeface="Meiryo UI" panose="020B0604030504040204" pitchFamily="50" charset="-128"/>
                      </a:endParaRPr>
                    </a:p>
                    <a:p>
                      <a:pPr algn="l"/>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400" b="1" dirty="0">
                          <a:latin typeface="Meiryo UI" panose="020B0604030504040204" pitchFamily="50" charset="-128"/>
                          <a:ea typeface="Meiryo UI" panose="020B0604030504040204" pitchFamily="50" charset="-128"/>
                        </a:rPr>
                        <a:t>○「使用済み燃料」も燃料として利用可能。</a:t>
                      </a:r>
                    </a:p>
                  </a:txBody>
                  <a:tcPr anchor="ctr"/>
                </a:tc>
                <a:extLst>
                  <a:ext uri="{0D108BD9-81ED-4DB2-BD59-A6C34878D82A}">
                    <a16:rowId xmlns:a16="http://schemas.microsoft.com/office/drawing/2014/main" val="10002"/>
                  </a:ext>
                </a:extLst>
              </a:tr>
            </a:tbl>
          </a:graphicData>
        </a:graphic>
      </p:graphicFrame>
      <p:sp>
        <p:nvSpPr>
          <p:cNvPr id="2" name="テキスト ボックス 1"/>
          <p:cNvSpPr txBox="1"/>
          <p:nvPr/>
        </p:nvSpPr>
        <p:spPr>
          <a:xfrm>
            <a:off x="3997842" y="3059668"/>
            <a:ext cx="1307805" cy="369332"/>
          </a:xfrm>
          <a:prstGeom prst="rect">
            <a:avLst/>
          </a:prstGeom>
          <a:noFill/>
        </p:spPr>
        <p:txBody>
          <a:bodyPr wrap="square" rtlCol="0">
            <a:spAutoFit/>
          </a:bodyPr>
          <a:lstStyle/>
          <a:p>
            <a:r>
              <a:rPr kumimoji="1" lang="ja-JP" altLang="en-US" dirty="0"/>
              <a:t>高速炉</a:t>
            </a:r>
          </a:p>
        </p:txBody>
      </p:sp>
      <p:sp>
        <p:nvSpPr>
          <p:cNvPr id="33" name="テキスト ボックス 32"/>
          <p:cNvSpPr txBox="1"/>
          <p:nvPr/>
        </p:nvSpPr>
        <p:spPr>
          <a:xfrm>
            <a:off x="9356652" y="3059668"/>
            <a:ext cx="1584250" cy="369332"/>
          </a:xfrm>
          <a:prstGeom prst="rect">
            <a:avLst/>
          </a:prstGeom>
          <a:noFill/>
        </p:spPr>
        <p:txBody>
          <a:bodyPr wrap="square" rtlCol="0">
            <a:spAutoFit/>
          </a:bodyPr>
          <a:lstStyle/>
          <a:p>
            <a:r>
              <a:rPr kumimoji="1" lang="ja-JP" altLang="en-US" dirty="0"/>
              <a:t>溶融塩炉炉</a:t>
            </a:r>
          </a:p>
        </p:txBody>
      </p:sp>
    </p:spTree>
    <p:extLst>
      <p:ext uri="{BB962C8B-B14F-4D97-AF65-F5344CB8AC3E}">
        <p14:creationId xmlns:p14="http://schemas.microsoft.com/office/powerpoint/2010/main" val="5285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プレースホルダ 4"/>
          <p:cNvGraphicFramePr>
            <a:graphicFrameLocks/>
          </p:cNvGraphicFramePr>
          <p:nvPr>
            <p:extLst>
              <p:ext uri="{D42A27DB-BD31-4B8C-83A1-F6EECF244321}">
                <p14:modId xmlns:p14="http://schemas.microsoft.com/office/powerpoint/2010/main" val="1834876940"/>
              </p:ext>
            </p:extLst>
          </p:nvPr>
        </p:nvGraphicFramePr>
        <p:xfrm>
          <a:off x="342899" y="733879"/>
          <a:ext cx="11506201" cy="5879178"/>
        </p:xfrm>
        <a:graphic>
          <a:graphicData uri="http://schemas.openxmlformats.org/drawingml/2006/table">
            <a:tbl>
              <a:tblPr firstRow="1" bandRow="1">
                <a:tableStyleId>{5C22544A-7EE6-4342-B048-85BDC9FD1C3A}</a:tableStyleId>
              </a:tblPr>
              <a:tblGrid>
                <a:gridCol w="1811925">
                  <a:extLst>
                    <a:ext uri="{9D8B030D-6E8A-4147-A177-3AD203B41FA5}">
                      <a16:colId xmlns:a16="http://schemas.microsoft.com/office/drawing/2014/main" val="20000"/>
                    </a:ext>
                  </a:extLst>
                </a:gridCol>
                <a:gridCol w="4228470">
                  <a:extLst>
                    <a:ext uri="{9D8B030D-6E8A-4147-A177-3AD203B41FA5}">
                      <a16:colId xmlns:a16="http://schemas.microsoft.com/office/drawing/2014/main" val="20001"/>
                    </a:ext>
                  </a:extLst>
                </a:gridCol>
                <a:gridCol w="805424">
                  <a:extLst>
                    <a:ext uri="{9D8B030D-6E8A-4147-A177-3AD203B41FA5}">
                      <a16:colId xmlns:a16="http://schemas.microsoft.com/office/drawing/2014/main" val="20002"/>
                    </a:ext>
                  </a:extLst>
                </a:gridCol>
                <a:gridCol w="3926435">
                  <a:extLst>
                    <a:ext uri="{9D8B030D-6E8A-4147-A177-3AD203B41FA5}">
                      <a16:colId xmlns:a16="http://schemas.microsoft.com/office/drawing/2014/main" val="20003"/>
                    </a:ext>
                  </a:extLst>
                </a:gridCol>
                <a:gridCol w="733947">
                  <a:extLst>
                    <a:ext uri="{9D8B030D-6E8A-4147-A177-3AD203B41FA5}">
                      <a16:colId xmlns:a16="http://schemas.microsoft.com/office/drawing/2014/main" val="20004"/>
                    </a:ext>
                  </a:extLst>
                </a:gridCol>
              </a:tblGrid>
              <a:tr h="370784">
                <a:tc rowSpan="2">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gridSpan="2">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400" b="1"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熔融塩炉（液体燃料炉） </a:t>
                      </a:r>
                    </a:p>
                  </a:txBody>
                  <a:tcPr marL="90000" marR="90000" marT="35995" marB="35995" anchor="ctr" horzOverflow="overflow"/>
                </a:tc>
                <a:tc hMerge="1">
                  <a:txBody>
                    <a:bodyPr/>
                    <a:lstStyle/>
                    <a:p>
                      <a:endParaRPr kumimoji="1" lang="ja-JP" altLang="en-US"/>
                    </a:p>
                  </a:txBody>
                  <a:tcPr/>
                </a:tc>
                <a:tc gridSpan="2">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400" b="1"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高速炉／軽水炉（固体燃料炉） </a:t>
                      </a:r>
                    </a:p>
                  </a:txBody>
                  <a:tcPr marL="90000" marR="90000" marT="35995" marB="35995" anchor="ctr" horzOverflow="overflow"/>
                </a:tc>
                <a:tc hMerge="1">
                  <a:txBody>
                    <a:bodyPr/>
                    <a:lstStyle/>
                    <a:p>
                      <a:endParaRPr kumimoji="1" lang="ja-JP" altLang="en-US"/>
                    </a:p>
                  </a:txBody>
                  <a:tcPr/>
                </a:tc>
                <a:extLst>
                  <a:ext uri="{0D108BD9-81ED-4DB2-BD59-A6C34878D82A}">
                    <a16:rowId xmlns:a16="http://schemas.microsoft.com/office/drawing/2014/main" val="10000"/>
                  </a:ext>
                </a:extLst>
              </a:tr>
              <a:tr h="370784">
                <a:tc vMerge="1">
                  <a:txBody>
                    <a:bodyPr/>
                    <a:lstStyle/>
                    <a:p>
                      <a:endParaRPr kumimoji="1" lang="ja-JP" altLang="en-US"/>
                    </a:p>
                  </a:txBody>
                  <a:tcPr/>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4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トリウムフッ化物</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（熔融塩に溶解）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原子力</a:t>
                      </a:r>
                      <a:endParaRPr kumimoji="1" lang="en-US" altLang="ja-JP"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学会の</a:t>
                      </a:r>
                      <a:endParaRPr kumimoji="1" lang="en-US" altLang="ja-JP"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評価</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4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ウラン酸化物</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固体燃料</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原子力</a:t>
                      </a:r>
                      <a:endParaRPr kumimoji="1" lang="en-US" altLang="ja-JP"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学会の</a:t>
                      </a:r>
                      <a:endParaRPr kumimoji="1" lang="en-US" altLang="ja-JP"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評価</a:t>
                      </a:r>
                    </a:p>
                  </a:txBody>
                  <a:tcPr marL="90000" marR="90000" marT="35995" marB="35995" anchor="ctr" horzOverflow="overflow"/>
                </a:tc>
                <a:extLst>
                  <a:ext uri="{0D108BD9-81ED-4DB2-BD59-A6C34878D82A}">
                    <a16:rowId xmlns:a16="http://schemas.microsoft.com/office/drawing/2014/main" val="10001"/>
                  </a:ext>
                </a:extLst>
              </a:tr>
              <a:tr h="376773">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核拡散の可能性</a:t>
                      </a:r>
                      <a:endPar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（プルトニウム生成）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核拡散の可能性</a:t>
                      </a:r>
                      <a:r>
                        <a:rPr kumimoji="1" lang="ja-JP" altLang="en-US" sz="110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無し</a:t>
                      </a: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r>
                        <a:rPr kumimoji="1" lang="ja-JP" altLang="en-US" sz="110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プルトニウムを生成しない）</a:t>
                      </a: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核拡散の可能性</a:t>
                      </a:r>
                      <a:r>
                        <a:rPr kumimoji="1" lang="ja-JP" altLang="en-US" sz="110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あり</a:t>
                      </a: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プルトニウムを大量に生成する</a:t>
                      </a: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2"/>
                  </a:ext>
                </a:extLst>
              </a:tr>
              <a:tr h="376773">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高レベル核廃棄物</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殆ど生成しない</a:t>
                      </a: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ごくわずか生成したものも炉内で消滅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大量に生成する</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3"/>
                  </a:ext>
                </a:extLst>
              </a:tr>
              <a:tr h="529165">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安全性</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Ⅰ</a:t>
                      </a: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暴走の可能性</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l" defTabSz="8128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暴走は</a:t>
                      </a:r>
                      <a:r>
                        <a:rPr kumimoji="1" lang="ja-JP" altLang="en-US" sz="105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原理的に起こりえない</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endPar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8128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液体燃料を使用するため、メルトダウンする核燃料棒が存在しない。</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暴走の</a:t>
                      </a:r>
                      <a:r>
                        <a:rPr kumimoji="1" lang="ja-JP" altLang="en-US" sz="105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可能性あり</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endPar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核燃料棒があるため制御を誤るとチェルノブイリ事故再現の可能性あり。</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4"/>
                  </a:ext>
                </a:extLst>
              </a:tr>
              <a:tr h="529165">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安全性</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Ⅱ</a:t>
                      </a:r>
                      <a:endParaRPr kumimoji="1" lang="en-US" altLang="ja-JP"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耐震性</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安全</a:t>
                      </a:r>
                      <a:endPar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大地震発生時、液体燃料は自動的に地下の冷却プール内の容器に移行。炉は空になり自動停止。</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危険性あり</a:t>
                      </a:r>
                      <a:r>
                        <a:rPr kumimoji="1" lang="ja-JP" altLang="en-US" sz="105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endParaRPr kumimoji="1" lang="en-US" altLang="ja-JP" sz="105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高圧容器</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使用、地震による放射性ガス漏れ発生の危険性あり。冷却不全によるメルトダウン事故発生（福島原発）。</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5"/>
                  </a:ext>
                </a:extLst>
              </a:tr>
              <a:tr h="529165">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使用済み核燃料の</a:t>
                      </a: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再処理</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容易</a:t>
                      </a:r>
                      <a:r>
                        <a:rPr kumimoji="1" lang="ja-JP" altLang="en-US" sz="1050" b="1"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endParaRPr kumimoji="1" lang="en-US" altLang="ja-JP" sz="1050" b="1"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熔融塩にフッ素ガスを吹き込むと再使用必要成分のみ揮発性になり、純粋な形で分離再使用できる。</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困難</a:t>
                      </a:r>
                      <a:r>
                        <a:rPr kumimoji="1" lang="ja-JP" altLang="en-US" sz="1100" b="1"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固体燃料再処理は高度技術必要（六ヶ所村の難航）</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6"/>
                  </a:ext>
                </a:extLst>
              </a:tr>
              <a:tr h="370784">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核資源</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埋蔵量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広く分布</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、トリウムは、ウラン埋蔵量の</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4</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5</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倍。偏在性無し。 </a:t>
                      </a:r>
                      <a:endPar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レアアースの残渣から抽出。</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資源</a:t>
                      </a:r>
                      <a:r>
                        <a:rPr kumimoji="1" lang="ja-JP" altLang="en-US" sz="110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偏在。</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7"/>
                  </a:ext>
                </a:extLst>
              </a:tr>
              <a:tr h="370784">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小型化の容易さ </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小型化</a:t>
                      </a:r>
                      <a:r>
                        <a:rPr kumimoji="1" lang="ja-JP" altLang="en-US" sz="105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容易</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（核燃料棒無し、構造簡単）</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万</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kW</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小型化</a:t>
                      </a:r>
                      <a:r>
                        <a:rPr kumimoji="1" lang="ja-JP" altLang="en-US" sz="1200" b="1" i="0" u="none"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困難</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（構造複雑）</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100</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万</a:t>
                      </a:r>
                      <a:r>
                        <a:rPr kumimoji="1" lang="en-US" altLang="ja-JP"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kW</a:t>
                      </a: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が標準</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08"/>
                  </a:ext>
                </a:extLst>
              </a:tr>
              <a:tr h="370784">
                <a:tc>
                  <a:txBody>
                    <a:bodyPr/>
                    <a:lstStyle/>
                    <a:p>
                      <a:pPr algn="ctr"/>
                      <a:r>
                        <a:rPr kumimoji="1" lang="ja-JP" altLang="en-US" sz="1200" b="1" dirty="0">
                          <a:latin typeface="Meiryo UI" panose="020B0604030504040204" pitchFamily="50" charset="-128"/>
                          <a:ea typeface="Meiryo UI" panose="020B0604030504040204" pitchFamily="50" charset="-128"/>
                        </a:rPr>
                        <a:t>出力コントロール</a:t>
                      </a:r>
                    </a:p>
                  </a:txBody>
                  <a:tcPr marT="45713" marB="45713" anchor="ctr"/>
                </a:tc>
                <a:tc>
                  <a:txBody>
                    <a:bodyPr/>
                    <a:lstStyle/>
                    <a:p>
                      <a:r>
                        <a:rPr kumimoji="1" lang="ja-JP" altLang="en-US" sz="1200" dirty="0">
                          <a:latin typeface="Meiryo UI" panose="020B0604030504040204" pitchFamily="50" charset="-128"/>
                          <a:ea typeface="Meiryo UI" panose="020B0604030504040204" pitchFamily="50" charset="-128"/>
                        </a:rPr>
                        <a:t>可能　　　燃料塩循環ポンプの流量調節により可能</a:t>
                      </a:r>
                    </a:p>
                  </a:txBody>
                  <a:tcPr marT="45713" marB="45713" anchor="ctr"/>
                </a:tc>
                <a:tc>
                  <a:txBody>
                    <a:bodyPr/>
                    <a:lstStyle/>
                    <a:p>
                      <a:r>
                        <a:rPr kumimoji="1" lang="ja-JP" altLang="en-US" sz="1400" dirty="0">
                          <a:latin typeface="Meiryo UI" panose="020B0604030504040204" pitchFamily="50" charset="-128"/>
                          <a:ea typeface="Meiryo UI" panose="020B0604030504040204" pitchFamily="50" charset="-128"/>
                        </a:rPr>
                        <a:t>　　○</a:t>
                      </a:r>
                    </a:p>
                  </a:txBody>
                  <a:tcPr marT="45713" marB="45713" anchor="ctr"/>
                </a:tc>
                <a:tc>
                  <a:txBody>
                    <a:bodyPr/>
                    <a:lstStyle/>
                    <a:p>
                      <a:r>
                        <a:rPr kumimoji="1" lang="ja-JP" altLang="en-US" sz="1200" dirty="0">
                          <a:latin typeface="Meiryo UI" panose="020B0604030504040204" pitchFamily="50" charset="-128"/>
                          <a:ea typeface="Meiryo UI" panose="020B0604030504040204" pitchFamily="50" charset="-128"/>
                        </a:rPr>
                        <a:t>困難　　原理的に困難</a:t>
                      </a:r>
                    </a:p>
                  </a:txBody>
                  <a:tcPr marT="45713" marB="45713" anchor="ctr"/>
                </a:tc>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marT="45713" marB="45713"/>
                </a:tc>
                <a:extLst>
                  <a:ext uri="{0D108BD9-81ED-4DB2-BD59-A6C34878D82A}">
                    <a16:rowId xmlns:a16="http://schemas.microsoft.com/office/drawing/2014/main" val="10009"/>
                  </a:ext>
                </a:extLst>
              </a:tr>
              <a:tr h="1321601">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発電コスト</a:t>
                      </a:r>
                    </a:p>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2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（トータルコスト） </a:t>
                      </a:r>
                    </a:p>
                  </a:txBody>
                  <a:tcPr marL="90000" marR="90000" marT="35995" marB="35995"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低い</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。①償却費低（構造単純・建設費が安い）</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②高温（</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700℃</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）稼働</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効率～</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43</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③燃料棒製造交換不要</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④再処理コスト低</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⑤高レベル核廃棄物保管コスト不要</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⑥安全性が高く人口密集地近傍設置可能により送電コスト低 </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tc>
                  <a:txBody>
                    <a:bodyPr/>
                    <a:lstStyle/>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1" i="0" u="sng" strike="noStrike" cap="none" normalizeH="0" baseline="0" dirty="0">
                          <a:ln>
                            <a:noFill/>
                          </a:ln>
                          <a:solidFill>
                            <a:schemeClr val="hlink"/>
                          </a:solidFill>
                          <a:effectLst/>
                          <a:latin typeface="Meiryo UI" panose="020B0604030504040204" pitchFamily="50" charset="-128"/>
                          <a:ea typeface="Meiryo UI" panose="020B0604030504040204" pitchFamily="50" charset="-128"/>
                        </a:rPr>
                        <a:t>高い</a:t>
                      </a:r>
                      <a:r>
                        <a:rPr kumimoji="1" lang="ja-JP" altLang="en-US" sz="1050" b="1"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①償却費髙（構造複雑･建設費が高い）</a:t>
                      </a:r>
                    </a:p>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②低温（～</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300℃</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）稼働</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効率～</a:t>
                      </a:r>
                      <a:r>
                        <a:rPr kumimoji="1" lang="en-US"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33</a:t>
                      </a: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③燃料棒製造交換必要･費用要</a:t>
                      </a:r>
                    </a:p>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④再処理コスト高</a:t>
                      </a:r>
                    </a:p>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⑤高レベル核廃棄物保管コスト要</a:t>
                      </a:r>
                    </a:p>
                    <a:p>
                      <a:pPr marL="0" marR="0" lvl="0" indent="0" algn="l" defTabSz="914400" rtl="0" eaLnBrk="1" fontAlgn="ctr"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⑥遠隔地設置･送電コスト高</a:t>
                      </a:r>
                    </a:p>
                  </a:txBody>
                  <a:tcPr marL="90000" marR="90000" marT="35995" marB="35995"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t>
                      </a:r>
                    </a:p>
                  </a:txBody>
                  <a:tcPr marL="90000" marR="90000" marT="35995" marB="35995" anchor="ctr"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6629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17604" y="526417"/>
            <a:ext cx="5156791" cy="830997"/>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固体燃料炉と液体燃料炉</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比較</a:t>
            </a:r>
          </a:p>
        </p:txBody>
      </p:sp>
      <p:sp>
        <p:nvSpPr>
          <p:cNvPr id="16" name="Text Box 8"/>
          <p:cNvSpPr txBox="1">
            <a:spLocks noChangeArrowheads="1"/>
          </p:cNvSpPr>
          <p:nvPr/>
        </p:nvSpPr>
        <p:spPr bwMode="auto">
          <a:xfrm>
            <a:off x="1932611" y="1565486"/>
            <a:ext cx="832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9pPr>
          </a:lstStyle>
          <a:p>
            <a:pPr algn="ctr" eaLnBrk="1" hangingPunct="1"/>
            <a:r>
              <a:rPr lang="ja-JP" altLang="en-US" sz="1800" dirty="0"/>
              <a:t>「固体燃料炉」は「燃料棒」を持つが、「液体燃料炉」は「燃料棒」を持たない。</a:t>
            </a:r>
            <a:r>
              <a:rPr lang="ja-JP" altLang="en-US" dirty="0"/>
              <a:t> </a:t>
            </a:r>
          </a:p>
        </p:txBody>
      </p:sp>
      <p:graphicFrame>
        <p:nvGraphicFramePr>
          <p:cNvPr id="17" name="Group 97"/>
          <p:cNvGraphicFramePr>
            <a:graphicFrameLocks/>
          </p:cNvGraphicFramePr>
          <p:nvPr>
            <p:extLst>
              <p:ext uri="{D42A27DB-BD31-4B8C-83A1-F6EECF244321}">
                <p14:modId xmlns:p14="http://schemas.microsoft.com/office/powerpoint/2010/main" val="4236195256"/>
              </p:ext>
            </p:extLst>
          </p:nvPr>
        </p:nvGraphicFramePr>
        <p:xfrm>
          <a:off x="1926378" y="2018045"/>
          <a:ext cx="8353425" cy="4248152"/>
        </p:xfrm>
        <a:graphic>
          <a:graphicData uri="http://schemas.openxmlformats.org/drawingml/2006/table">
            <a:tbl>
              <a:tblPr/>
              <a:tblGrid>
                <a:gridCol w="1223962">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4392613">
                  <a:extLst>
                    <a:ext uri="{9D8B030D-6E8A-4147-A177-3AD203B41FA5}">
                      <a16:colId xmlns:a16="http://schemas.microsoft.com/office/drawing/2014/main" val="20003"/>
                    </a:ext>
                  </a:extLst>
                </a:gridCol>
              </a:tblGrid>
              <a:tr h="10620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形　　　態 </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燃料棒</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原子炉</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燃　　　　料　　　　物　　　　質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62038">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固体燃料炉 </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あり</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軽水炉</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ウラン２３５酸化物主体、</a:t>
                      </a:r>
                      <a:endParaRPr kumimoji="1" lang="ja-JP" altLang="en-US" sz="16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ウラン２３８</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酸化物も共存</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2038">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高速増殖炉</a:t>
                      </a:r>
                      <a:endParaRPr kumimoji="1" lang="en-US" altLang="ja-JP" sz="2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高速炉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sng"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プルトニウム２３９</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酸化物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2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液体燃料炉 </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Meiryo UI" panose="020B0604030504040204" pitchFamily="50" charset="-128"/>
                          <a:ea typeface="Meiryo UI" panose="020B0604030504040204" pitchFamily="50" charset="-128"/>
                        </a:rPr>
                        <a:t>なし</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熔融塩炉 </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トリウム２３２フッ化物を</a:t>
                      </a: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,700</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℃のリチウム・ベリリウムフッ化物熔融塩（フリーベ）に熔解したものを液体燃料として使用。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8" name="Line 68"/>
          <p:cNvSpPr>
            <a:spLocks noChangeShapeType="1"/>
          </p:cNvSpPr>
          <p:nvPr/>
        </p:nvSpPr>
        <p:spPr bwMode="auto">
          <a:xfrm flipH="1">
            <a:off x="8190653" y="4610433"/>
            <a:ext cx="792162"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9" name="Line 69"/>
          <p:cNvSpPr>
            <a:spLocks noChangeShapeType="1"/>
          </p:cNvSpPr>
          <p:nvPr/>
        </p:nvSpPr>
        <p:spPr bwMode="auto">
          <a:xfrm flipV="1">
            <a:off x="8982815" y="3818270"/>
            <a:ext cx="0" cy="792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0" name="Line 70"/>
          <p:cNvSpPr>
            <a:spLocks noChangeShapeType="1"/>
          </p:cNvSpPr>
          <p:nvPr/>
        </p:nvSpPr>
        <p:spPr bwMode="auto">
          <a:xfrm flipH="1">
            <a:off x="8190653" y="3818270"/>
            <a:ext cx="792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extLst>
      <p:ext uri="{BB962C8B-B14F-4D97-AF65-F5344CB8AC3E}">
        <p14:creationId xmlns:p14="http://schemas.microsoft.com/office/powerpoint/2010/main" val="154678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1656842" y="1600504"/>
            <a:ext cx="88601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1000">
                <a:solidFill>
                  <a:schemeClr val="tx1"/>
                </a:solidFill>
                <a:latin typeface="Arial" panose="020B0604020202020204" pitchFamily="34" charset="0"/>
                <a:ea typeface="ＭＳ Ｐゴシック" panose="020B0600070205080204" pitchFamily="50" charset="-128"/>
              </a:defRPr>
            </a:lvl9pPr>
          </a:lstStyle>
          <a:p>
            <a:pPr algn="ctr" eaLnBrk="1" hangingPunct="1"/>
            <a:r>
              <a:rPr lang="ja-JP" altLang="en-US" sz="1800" dirty="0">
                <a:latin typeface="Tahoma" panose="020B0604030504040204" pitchFamily="34" charset="0"/>
              </a:rPr>
              <a:t>「トリウム」は、原子炉燃料となるが、</a:t>
            </a:r>
            <a:r>
              <a:rPr lang="ja-JP" altLang="en-US" sz="1800" u="sng" dirty="0">
                <a:latin typeface="Tahoma" panose="020B0604030504040204" pitchFamily="34" charset="0"/>
              </a:rPr>
              <a:t>原水爆用には使えない</a:t>
            </a:r>
            <a:r>
              <a:rPr lang="ja-JP" altLang="en-US" sz="1800" dirty="0">
                <a:latin typeface="Tahoma" panose="020B0604030504040204" pitchFamily="34" charset="0"/>
              </a:rPr>
              <a:t>。　非軍事・平和利用のみ。 </a:t>
            </a:r>
          </a:p>
        </p:txBody>
      </p:sp>
      <p:graphicFrame>
        <p:nvGraphicFramePr>
          <p:cNvPr id="12" name="Group 154"/>
          <p:cNvGraphicFramePr>
            <a:graphicFrameLocks/>
          </p:cNvGraphicFramePr>
          <p:nvPr>
            <p:extLst>
              <p:ext uri="{D42A27DB-BD31-4B8C-83A1-F6EECF244321}">
                <p14:modId xmlns:p14="http://schemas.microsoft.com/office/powerpoint/2010/main" val="1866811252"/>
              </p:ext>
            </p:extLst>
          </p:nvPr>
        </p:nvGraphicFramePr>
        <p:xfrm>
          <a:off x="1656842" y="1969836"/>
          <a:ext cx="8860118" cy="3836988"/>
        </p:xfrm>
        <a:graphic>
          <a:graphicData uri="http://schemas.openxmlformats.org/drawingml/2006/table">
            <a:tbl>
              <a:tblPr/>
              <a:tblGrid>
                <a:gridCol w="948135">
                  <a:extLst>
                    <a:ext uri="{9D8B030D-6E8A-4147-A177-3AD203B41FA5}">
                      <a16:colId xmlns:a16="http://schemas.microsoft.com/office/drawing/2014/main" val="20000"/>
                    </a:ext>
                  </a:extLst>
                </a:gridCol>
                <a:gridCol w="1583084">
                  <a:extLst>
                    <a:ext uri="{9D8B030D-6E8A-4147-A177-3AD203B41FA5}">
                      <a16:colId xmlns:a16="http://schemas.microsoft.com/office/drawing/2014/main" val="20001"/>
                    </a:ext>
                  </a:extLst>
                </a:gridCol>
                <a:gridCol w="1034022">
                  <a:extLst>
                    <a:ext uri="{9D8B030D-6E8A-4147-A177-3AD203B41FA5}">
                      <a16:colId xmlns:a16="http://schemas.microsoft.com/office/drawing/2014/main" val="20002"/>
                    </a:ext>
                  </a:extLst>
                </a:gridCol>
                <a:gridCol w="1162207">
                  <a:extLst>
                    <a:ext uri="{9D8B030D-6E8A-4147-A177-3AD203B41FA5}">
                      <a16:colId xmlns:a16="http://schemas.microsoft.com/office/drawing/2014/main" val="20003"/>
                    </a:ext>
                  </a:extLst>
                </a:gridCol>
                <a:gridCol w="1784329">
                  <a:extLst>
                    <a:ext uri="{9D8B030D-6E8A-4147-A177-3AD203B41FA5}">
                      <a16:colId xmlns:a16="http://schemas.microsoft.com/office/drawing/2014/main" val="20004"/>
                    </a:ext>
                  </a:extLst>
                </a:gridCol>
                <a:gridCol w="1162207">
                  <a:extLst>
                    <a:ext uri="{9D8B030D-6E8A-4147-A177-3AD203B41FA5}">
                      <a16:colId xmlns:a16="http://schemas.microsoft.com/office/drawing/2014/main" val="20005"/>
                    </a:ext>
                  </a:extLst>
                </a:gridCol>
                <a:gridCol w="1186134">
                  <a:extLst>
                    <a:ext uri="{9D8B030D-6E8A-4147-A177-3AD203B41FA5}">
                      <a16:colId xmlns:a16="http://schemas.microsoft.com/office/drawing/2014/main" val="20006"/>
                    </a:ext>
                  </a:extLst>
                </a:gridCol>
              </a:tblGrid>
              <a:tr h="423863">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dirty="0">
                          <a:ln>
                            <a:noFill/>
                          </a:ln>
                          <a:solidFill>
                            <a:schemeClr val="tx1"/>
                          </a:solidFill>
                          <a:effectLst/>
                          <a:latin typeface="Arial" charset="0"/>
                          <a:ea typeface="ＭＳ Ｐゴシック" pitchFamily="50" charset="-128"/>
                        </a:rPr>
                        <a:t>核資源</a:t>
                      </a:r>
                      <a:r>
                        <a:rPr kumimoji="1" lang="ja-JP" altLang="en-US" sz="1400" b="0" i="0" u="none" strike="noStrike" cap="none" normalizeH="0" baseline="0" dirty="0">
                          <a:ln>
                            <a:noFill/>
                          </a:ln>
                          <a:solidFill>
                            <a:schemeClr val="tx1"/>
                          </a:solidFill>
                          <a:effectLst/>
                          <a:latin typeface="Arial" charset="0"/>
                          <a:ea typeface="ＭＳ Ｐゴシック" pitchFamily="50" charset="-128"/>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元素名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自然界</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存在量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種別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核物質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用途</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kumimoji="1" lang="ja-JP" altLang="en-US"/>
                    </a:p>
                  </a:txBody>
                  <a:tcPr/>
                </a:tc>
                <a:extLst>
                  <a:ext uri="{0D108BD9-81ED-4DB2-BD59-A6C34878D82A}">
                    <a16:rowId xmlns:a16="http://schemas.microsoft.com/office/drawing/2014/main" val="10000"/>
                  </a:ext>
                </a:extLst>
              </a:tr>
              <a:tr h="508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原子炉燃料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400" b="1" i="0" u="none" strike="noStrike" cap="none" normalizeH="0" baseline="0">
                          <a:ln>
                            <a:noFill/>
                          </a:ln>
                          <a:solidFill>
                            <a:schemeClr val="tx1"/>
                          </a:solidFill>
                          <a:effectLst/>
                          <a:latin typeface="Arial" charset="0"/>
                          <a:ea typeface="ＭＳ Ｐゴシック" pitchFamily="50" charset="-128"/>
                        </a:rPr>
                        <a:t>原爆燃料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68375">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天然</a:t>
                      </a:r>
                      <a:endParaRPr kumimoji="1" lang="en-US" altLang="ja-JP" sz="1600" b="1" i="0" u="none" strike="noStrike" cap="none" normalizeH="0" baseline="0" dirty="0">
                        <a:ln>
                          <a:noFill/>
                        </a:ln>
                        <a:solidFill>
                          <a:schemeClr val="tx1"/>
                        </a:solidFill>
                        <a:effectLst/>
                        <a:latin typeface="Arial" charset="0"/>
                        <a:ea typeface="ＭＳ Ｐゴシック" pitchFamily="50" charset="-128"/>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ウラン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ウラン２３５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０．７％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chemeClr val="tx1"/>
                          </a:solidFill>
                          <a:effectLst/>
                          <a:latin typeface="Arial" charset="0"/>
                          <a:ea typeface="ＭＳ Ｐゴシック" pitchFamily="50" charset="-128"/>
                        </a:rPr>
                        <a:t>核物質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chemeClr val="tx1"/>
                          </a:solidFill>
                          <a:effectLst/>
                          <a:latin typeface="Arial" charset="0"/>
                          <a:ea typeface="ＭＳ Ｐゴシック" pitchFamily="50" charset="-128"/>
                        </a:rPr>
                        <a:t>＝ウラン２３５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dirty="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8375">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chemeClr val="tx1"/>
                          </a:solidFill>
                          <a:effectLst/>
                          <a:latin typeface="Arial" charset="0"/>
                          <a:ea typeface="ＭＳ Ｐゴシック" pitchFamily="50" charset="-128"/>
                        </a:rPr>
                        <a:t>ウラン２３８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９９．３％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親物質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chemeClr val="tx1"/>
                          </a:solidFill>
                          <a:effectLst/>
                          <a:latin typeface="Arial" charset="0"/>
                          <a:ea typeface="ＭＳ Ｐゴシック" pitchFamily="50" charset="-128"/>
                        </a:rPr>
                        <a:t>プルトニウム２３９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8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Arial" charset="0"/>
                          <a:ea typeface="ＭＳ Ｐゴシック" pitchFamily="50" charset="-128"/>
                        </a:rPr>
                        <a:t>天然</a:t>
                      </a:r>
                      <a:endParaRPr kumimoji="1" lang="en-US" altLang="ja-JP" sz="1600" b="1" i="0" u="none" strike="noStrike" cap="none" normalizeH="0" baseline="0" dirty="0">
                        <a:ln>
                          <a:noFill/>
                        </a:ln>
                        <a:solidFill>
                          <a:srgbClr val="FF0000"/>
                        </a:solidFill>
                        <a:effectLst/>
                        <a:latin typeface="Arial" charset="0"/>
                        <a:ea typeface="ＭＳ Ｐゴシック" pitchFamily="50" charset="-128"/>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Arial" charset="0"/>
                          <a:ea typeface="ＭＳ Ｐゴシック" pitchFamily="50" charset="-128"/>
                        </a:rPr>
                        <a:t>トリウム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Arial" charset="0"/>
                          <a:ea typeface="ＭＳ Ｐゴシック" pitchFamily="50" charset="-128"/>
                        </a:rPr>
                        <a:t>トリウム２３２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rgbClr val="FF0000"/>
                          </a:solidFill>
                          <a:effectLst/>
                          <a:latin typeface="Arial" charset="0"/>
                          <a:ea typeface="ＭＳ Ｐゴシック" pitchFamily="50" charset="-128"/>
                        </a:rPr>
                        <a:t>１００％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a:ln>
                            <a:noFill/>
                          </a:ln>
                          <a:solidFill>
                            <a:srgbClr val="FF0000"/>
                          </a:solidFill>
                          <a:effectLst/>
                          <a:latin typeface="Arial" charset="0"/>
                          <a:ea typeface="ＭＳ Ｐゴシック" pitchFamily="50" charset="-128"/>
                        </a:rPr>
                        <a:t>親物質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a:ln>
                            <a:noFill/>
                          </a:ln>
                          <a:solidFill>
                            <a:srgbClr val="FF0000"/>
                          </a:solidFill>
                          <a:effectLst/>
                          <a:latin typeface="Arial" charset="0"/>
                          <a:ea typeface="ＭＳ Ｐゴシック" pitchFamily="50" charset="-128"/>
                        </a:rPr>
                        <a:t>ウラン２３３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dirty="0">
                          <a:ln>
                            <a:noFill/>
                          </a:ln>
                          <a:solidFill>
                            <a:srgbClr val="FF0000"/>
                          </a:solidFill>
                          <a:effectLst/>
                          <a:latin typeface="Arial" charset="0"/>
                          <a:ea typeface="ＭＳ Ｐゴシック" pitchFamily="50" charset="-128"/>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dirty="0">
                          <a:ln>
                            <a:noFill/>
                          </a:ln>
                          <a:solidFill>
                            <a:srgbClr val="FF0000"/>
                          </a:solidFill>
                          <a:effectLst/>
                          <a:latin typeface="Arial" charset="0"/>
                          <a:ea typeface="ＭＳ Ｐゴシック" pitchFamily="50" charset="-128"/>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13" name="Line 155"/>
          <p:cNvSpPr>
            <a:spLocks noChangeShapeType="1"/>
          </p:cNvSpPr>
          <p:nvPr/>
        </p:nvSpPr>
        <p:spPr bwMode="auto">
          <a:xfrm>
            <a:off x="6132000" y="4376263"/>
            <a:ext cx="288925"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ja-JP" altLang="en-US"/>
          </a:p>
        </p:txBody>
      </p:sp>
      <p:sp>
        <p:nvSpPr>
          <p:cNvPr id="14" name="Line 156"/>
          <p:cNvSpPr>
            <a:spLocks noChangeShapeType="1"/>
          </p:cNvSpPr>
          <p:nvPr/>
        </p:nvSpPr>
        <p:spPr bwMode="auto">
          <a:xfrm>
            <a:off x="6132000" y="5384326"/>
            <a:ext cx="504825"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ja-JP" altLang="en-US"/>
          </a:p>
        </p:txBody>
      </p:sp>
      <p:sp>
        <p:nvSpPr>
          <p:cNvPr id="3" name="テキスト ボックス 2"/>
          <p:cNvSpPr txBox="1"/>
          <p:nvPr/>
        </p:nvSpPr>
        <p:spPr>
          <a:xfrm>
            <a:off x="3508505" y="538675"/>
            <a:ext cx="5156791" cy="830997"/>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ウランとトリウム</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比較</a:t>
            </a:r>
          </a:p>
        </p:txBody>
      </p:sp>
    </p:spTree>
    <p:extLst>
      <p:ext uri="{BB962C8B-B14F-4D97-AF65-F5344CB8AC3E}">
        <p14:creationId xmlns:p14="http://schemas.microsoft.com/office/powerpoint/2010/main" val="154261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0311" y="215428"/>
            <a:ext cx="8091377" cy="461665"/>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使用済み核燃料の消滅処理に溶融塩炉は利用可能</a:t>
            </a:r>
          </a:p>
        </p:txBody>
      </p:sp>
      <p:pic>
        <p:nvPicPr>
          <p:cNvPr id="7" name="図 4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16426" y="4365159"/>
            <a:ext cx="3217925" cy="225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16426" y="1997860"/>
            <a:ext cx="3170365" cy="236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46"/>
          <p:cNvSpPr>
            <a:spLocks noChangeArrowheads="1"/>
          </p:cNvSpPr>
          <p:nvPr/>
        </p:nvSpPr>
        <p:spPr bwMode="auto">
          <a:xfrm>
            <a:off x="7511045" y="1059524"/>
            <a:ext cx="3360964" cy="385490"/>
          </a:xfrm>
          <a:prstGeom prst="rect">
            <a:avLst/>
          </a:prstGeom>
          <a:solidFill>
            <a:srgbClr val="00009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ja-JP" altLang="en-US" sz="1905" dirty="0">
                <a:solidFill>
                  <a:schemeClr val="bg1"/>
                </a:solidFill>
                <a:latin typeface="Meiryo UI" panose="020B0604030504040204" pitchFamily="50" charset="-128"/>
                <a:ea typeface="Meiryo UI" panose="020B0604030504040204" pitchFamily="50" charset="-128"/>
              </a:rPr>
              <a:t>使用済燃料の乾式貯蔵施設</a:t>
            </a:r>
            <a:endParaRPr lang="en-US" altLang="ja-JP" sz="1905" dirty="0">
              <a:solidFill>
                <a:schemeClr val="bg1"/>
              </a:solidFill>
              <a:latin typeface="Meiryo UI" panose="020B0604030504040204" pitchFamily="50" charset="-128"/>
              <a:ea typeface="Meiryo UI" panose="020B0604030504040204" pitchFamily="50" charset="-128"/>
            </a:endParaRPr>
          </a:p>
        </p:txBody>
      </p:sp>
      <p:sp>
        <p:nvSpPr>
          <p:cNvPr id="10" name="正方形/長方形 48"/>
          <p:cNvSpPr>
            <a:spLocks noChangeArrowheads="1"/>
          </p:cNvSpPr>
          <p:nvPr/>
        </p:nvSpPr>
        <p:spPr bwMode="auto">
          <a:xfrm>
            <a:off x="7154334" y="1403048"/>
            <a:ext cx="4520215" cy="5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ja-JP" altLang="en-US" sz="1524" dirty="0">
                <a:latin typeface="Meiryo UI" panose="020B0604030504040204" pitchFamily="50" charset="-128"/>
                <a:ea typeface="Meiryo UI" panose="020B0604030504040204" pitchFamily="50" charset="-128"/>
              </a:rPr>
              <a:t>東電福島第</a:t>
            </a:r>
            <a:r>
              <a:rPr lang="en-US" altLang="ja-JP" sz="1524" dirty="0">
                <a:latin typeface="Meiryo UI" panose="020B0604030504040204" pitchFamily="50" charset="-128"/>
                <a:ea typeface="Meiryo UI" panose="020B0604030504040204" pitchFamily="50" charset="-128"/>
              </a:rPr>
              <a:t>1</a:t>
            </a:r>
            <a:r>
              <a:rPr lang="ja-JP" altLang="en-US" sz="1524" dirty="0">
                <a:latin typeface="Meiryo UI" panose="020B0604030504040204" pitchFamily="50" charset="-128"/>
                <a:ea typeface="Meiryo UI" panose="020B0604030504040204" pitchFamily="50" charset="-128"/>
              </a:rPr>
              <a:t>原発にもあるが、</a:t>
            </a:r>
            <a:endParaRPr lang="en-US" altLang="ja-JP" sz="1524" dirty="0">
              <a:latin typeface="Meiryo UI" panose="020B0604030504040204" pitchFamily="50" charset="-128"/>
              <a:ea typeface="Meiryo UI" panose="020B0604030504040204" pitchFamily="50" charset="-128"/>
            </a:endParaRPr>
          </a:p>
          <a:p>
            <a:pPr>
              <a:spcBef>
                <a:spcPct val="0"/>
              </a:spcBef>
              <a:buFontTx/>
              <a:buNone/>
            </a:pPr>
            <a:r>
              <a:rPr lang="en-US" altLang="ja-JP" sz="1524" dirty="0">
                <a:latin typeface="Meiryo UI" panose="020B0604030504040204" pitchFamily="50" charset="-128"/>
                <a:ea typeface="Meiryo UI" panose="020B0604030504040204" pitchFamily="50" charset="-128"/>
              </a:rPr>
              <a:t>3.11</a:t>
            </a:r>
            <a:r>
              <a:rPr lang="ja-JP" altLang="en-US" sz="1524" dirty="0">
                <a:latin typeface="Meiryo UI" panose="020B0604030504040204" pitchFamily="50" charset="-128"/>
                <a:ea typeface="Meiryo UI" panose="020B0604030504040204" pitchFamily="50" charset="-128"/>
              </a:rPr>
              <a:t>の地震</a:t>
            </a:r>
            <a:r>
              <a:rPr lang="en-US" altLang="ja-JP" sz="1524" dirty="0">
                <a:latin typeface="Meiryo UI" panose="020B0604030504040204" pitchFamily="50" charset="-128"/>
                <a:ea typeface="Meiryo UI" panose="020B0604030504040204" pitchFamily="50" charset="-128"/>
              </a:rPr>
              <a:t>･</a:t>
            </a:r>
            <a:r>
              <a:rPr lang="ja-JP" altLang="en-US" sz="1524" dirty="0">
                <a:latin typeface="Meiryo UI" panose="020B0604030504040204" pitchFamily="50" charset="-128"/>
                <a:ea typeface="Meiryo UI" panose="020B0604030504040204" pitchFamily="50" charset="-128"/>
              </a:rPr>
              <a:t>津波でも安全性に問題は生じていない。</a:t>
            </a:r>
            <a:endParaRPr lang="en-US" altLang="ja-JP" sz="1524" dirty="0">
              <a:latin typeface="Meiryo UI" panose="020B0604030504040204" pitchFamily="50" charset="-128"/>
              <a:ea typeface="Meiryo UI" panose="020B0604030504040204" pitchFamily="50" charset="-128"/>
            </a:endParaRPr>
          </a:p>
        </p:txBody>
      </p:sp>
      <p:sp>
        <p:nvSpPr>
          <p:cNvPr id="15" name="正方形/長方形 62"/>
          <p:cNvSpPr>
            <a:spLocks noChangeArrowheads="1"/>
          </p:cNvSpPr>
          <p:nvPr/>
        </p:nvSpPr>
        <p:spPr bwMode="auto">
          <a:xfrm>
            <a:off x="1385867" y="1426691"/>
            <a:ext cx="494944" cy="4406784"/>
          </a:xfrm>
          <a:prstGeom prst="rect">
            <a:avLst/>
          </a:prstGeom>
          <a:solidFill>
            <a:srgbClr val="0000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ja-JP" altLang="en-US" sz="1905" dirty="0">
                <a:solidFill>
                  <a:schemeClr val="bg1"/>
                </a:solidFill>
                <a:latin typeface="Meiryo UI" panose="020B0604030504040204" pitchFamily="50" charset="-128"/>
                <a:ea typeface="Meiryo UI" panose="020B0604030504040204" pitchFamily="50" charset="-128"/>
              </a:rPr>
              <a:t>使用済燃料貯蔵の現状</a:t>
            </a:r>
            <a:r>
              <a:rPr lang="en-US" altLang="ja-JP" sz="1905" dirty="0">
                <a:solidFill>
                  <a:schemeClr val="bg1"/>
                </a:solidFill>
                <a:latin typeface="Meiryo UI" panose="020B0604030504040204" pitchFamily="50" charset="-128"/>
                <a:ea typeface="Meiryo UI" panose="020B0604030504040204" pitchFamily="50" charset="-128"/>
              </a:rPr>
              <a:t>(2017</a:t>
            </a:r>
            <a:r>
              <a:rPr lang="ja-JP" altLang="en-US" sz="1905" dirty="0">
                <a:solidFill>
                  <a:schemeClr val="bg1"/>
                </a:solidFill>
                <a:latin typeface="Meiryo UI" panose="020B0604030504040204" pitchFamily="50" charset="-128"/>
                <a:ea typeface="Meiryo UI" panose="020B0604030504040204" pitchFamily="50" charset="-128"/>
              </a:rPr>
              <a:t>年</a:t>
            </a:r>
            <a:r>
              <a:rPr lang="en-US" altLang="ja-JP" sz="1905" dirty="0">
                <a:solidFill>
                  <a:schemeClr val="bg1"/>
                </a:solidFill>
                <a:latin typeface="Meiryo UI" panose="020B0604030504040204" pitchFamily="50" charset="-128"/>
                <a:ea typeface="Meiryo UI" panose="020B0604030504040204" pitchFamily="50" charset="-128"/>
              </a:rPr>
              <a:t>9</a:t>
            </a:r>
            <a:r>
              <a:rPr lang="ja-JP" altLang="en-US" sz="1905" dirty="0">
                <a:solidFill>
                  <a:schemeClr val="bg1"/>
                </a:solidFill>
                <a:latin typeface="Meiryo UI" panose="020B0604030504040204" pitchFamily="50" charset="-128"/>
                <a:ea typeface="Meiryo UI" panose="020B0604030504040204" pitchFamily="50" charset="-128"/>
              </a:rPr>
              <a:t>月末</a:t>
            </a:r>
            <a:r>
              <a:rPr lang="en-US" altLang="ja-JP" sz="1905" dirty="0">
                <a:solidFill>
                  <a:schemeClr val="bg1"/>
                </a:solidFill>
                <a:latin typeface="Meiryo UI" panose="020B0604030504040204" pitchFamily="50" charset="-128"/>
                <a:ea typeface="Meiryo UI" panose="020B0604030504040204" pitchFamily="50" charset="-128"/>
              </a:rPr>
              <a:t>)</a:t>
            </a:r>
          </a:p>
        </p:txBody>
      </p:sp>
      <p:graphicFrame>
        <p:nvGraphicFramePr>
          <p:cNvPr id="16" name="表 15"/>
          <p:cNvGraphicFramePr>
            <a:graphicFrameLocks noGrp="1"/>
          </p:cNvGraphicFramePr>
          <p:nvPr>
            <p:extLst>
              <p:ext uri="{D42A27DB-BD31-4B8C-83A1-F6EECF244321}">
                <p14:modId xmlns:p14="http://schemas.microsoft.com/office/powerpoint/2010/main" val="2082983586"/>
              </p:ext>
            </p:extLst>
          </p:nvPr>
        </p:nvGraphicFramePr>
        <p:xfrm>
          <a:off x="1965477" y="1136952"/>
          <a:ext cx="3051024" cy="5225140"/>
        </p:xfrm>
        <a:graphic>
          <a:graphicData uri="http://schemas.openxmlformats.org/drawingml/2006/table">
            <a:tbl>
              <a:tblPr/>
              <a:tblGrid>
                <a:gridCol w="762756">
                  <a:extLst>
                    <a:ext uri="{9D8B030D-6E8A-4147-A177-3AD203B41FA5}">
                      <a16:colId xmlns:a16="http://schemas.microsoft.com/office/drawing/2014/main" val="20000"/>
                    </a:ext>
                  </a:extLst>
                </a:gridCol>
                <a:gridCol w="762756">
                  <a:extLst>
                    <a:ext uri="{9D8B030D-6E8A-4147-A177-3AD203B41FA5}">
                      <a16:colId xmlns:a16="http://schemas.microsoft.com/office/drawing/2014/main" val="20001"/>
                    </a:ext>
                  </a:extLst>
                </a:gridCol>
                <a:gridCol w="762756">
                  <a:extLst>
                    <a:ext uri="{9D8B030D-6E8A-4147-A177-3AD203B41FA5}">
                      <a16:colId xmlns:a16="http://schemas.microsoft.com/office/drawing/2014/main" val="20002"/>
                    </a:ext>
                  </a:extLst>
                </a:gridCol>
                <a:gridCol w="762756">
                  <a:extLst>
                    <a:ext uri="{9D8B030D-6E8A-4147-A177-3AD203B41FA5}">
                      <a16:colId xmlns:a16="http://schemas.microsoft.com/office/drawing/2014/main" val="20003"/>
                    </a:ext>
                  </a:extLst>
                </a:gridCol>
              </a:tblGrid>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rgbClr val="FFFFFF"/>
                          </a:solidFill>
                          <a:effectLst/>
                          <a:latin typeface="Meiryo UI" panose="020B0604030504040204" pitchFamily="50" charset="-128"/>
                          <a:ea typeface="Meiryo UI" panose="020B0604030504040204" pitchFamily="50" charset="-128"/>
                        </a:rPr>
                        <a:t>原発名</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rgbClr val="FFFFFF"/>
                          </a:solidFill>
                          <a:effectLst/>
                          <a:latin typeface="Meiryo UI" panose="020B0604030504040204" pitchFamily="50" charset="-128"/>
                          <a:ea typeface="Meiryo UI" panose="020B0604030504040204" pitchFamily="50" charset="-128"/>
                        </a:rPr>
                        <a:t>１取替分</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FFFFFF"/>
                          </a:solidFill>
                          <a:effectLst/>
                          <a:latin typeface="Meiryo UI" panose="020B0604030504040204" pitchFamily="50" charset="-128"/>
                          <a:ea typeface="Meiryo UI" panose="020B0604030504040204" pitchFamily="50" charset="-128"/>
                        </a:rPr>
                        <a:t>貯蔵量</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FFFFFF"/>
                          </a:solidFill>
                          <a:effectLst/>
                          <a:latin typeface="Meiryo UI" panose="020B0604030504040204" pitchFamily="50" charset="-128"/>
                          <a:ea typeface="Meiryo UI" panose="020B0604030504040204" pitchFamily="50" charset="-128"/>
                        </a:rPr>
                        <a:t>最大容量</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泊　　　</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５０</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350</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1,000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女川</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390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790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東通</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230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福島第一</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140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1,820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2,100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福島第二</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120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1,130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1,360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柏崎刈羽</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230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2,210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2,910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浜岡</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100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1,090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1,740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志賀</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120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690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美浜</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680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高浜</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100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1,160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1,730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大飯</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110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1,350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2,020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1"/>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島根</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40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370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600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伊方</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940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3"/>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玄海</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90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760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1,070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4"/>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川内</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850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1,290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5"/>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敦賀</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40</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580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860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6"/>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東海第二</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370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440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7"/>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合計　</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1,340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13,530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20,420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8"/>
                  </a:ext>
                </a:extLst>
              </a:tr>
              <a:tr h="2612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rPr>
                        <a:t>六カ所</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ー</a:t>
                      </a: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rPr>
                        <a:t>2,700</a:t>
                      </a:r>
                      <a:endParaRPr kumimoji="1" lang="ja-JP" altLang="en-US" sz="11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rPr>
                        <a:t>3,000</a:t>
                      </a:r>
                      <a:endParaRPr kumimoji="1" lang="ja-JP" altLang="en-US" sz="1100" b="0"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Arial" charset="0"/>
                      </a:endParaRPr>
                    </a:p>
                  </a:txBody>
                  <a:tcPr marL="80390" marR="80390" marT="43543" marB="435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9"/>
                  </a:ext>
                </a:extLst>
              </a:tr>
            </a:tbl>
          </a:graphicData>
        </a:graphic>
      </p:graphicFrame>
      <p:sp>
        <p:nvSpPr>
          <p:cNvPr id="17" name="右中かっこ 15"/>
          <p:cNvSpPr>
            <a:spLocks/>
          </p:cNvSpPr>
          <p:nvPr/>
        </p:nvSpPr>
        <p:spPr bwMode="auto">
          <a:xfrm>
            <a:off x="5013477" y="1427238"/>
            <a:ext cx="574524" cy="4644571"/>
          </a:xfrm>
          <a:prstGeom prst="rightBrace">
            <a:avLst>
              <a:gd name="adj1" fmla="val 8234"/>
              <a:gd name="adj2" fmla="val 50000"/>
            </a:avLst>
          </a:prstGeom>
          <a:noFill/>
          <a:ln w="57150">
            <a:solidFill>
              <a:srgbClr val="8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endParaRPr lang="ja-JP" altLang="en-US" sz="1714">
              <a:latin typeface="Meiryo UI" panose="020B0604030504040204" pitchFamily="50" charset="-128"/>
              <a:ea typeface="Meiryo UI" panose="020B0604030504040204" pitchFamily="50" charset="-128"/>
            </a:endParaRPr>
          </a:p>
        </p:txBody>
      </p:sp>
      <p:sp>
        <p:nvSpPr>
          <p:cNvPr id="18" name="右矢印 16"/>
          <p:cNvSpPr>
            <a:spLocks noChangeArrowheads="1"/>
          </p:cNvSpPr>
          <p:nvPr/>
        </p:nvSpPr>
        <p:spPr bwMode="auto">
          <a:xfrm>
            <a:off x="5315859" y="3350381"/>
            <a:ext cx="334130" cy="798286"/>
          </a:xfrm>
          <a:prstGeom prst="rightArrow">
            <a:avLst>
              <a:gd name="adj1" fmla="val 50000"/>
              <a:gd name="adj2" fmla="val 50000"/>
            </a:avLst>
          </a:prstGeom>
          <a:solidFill>
            <a:srgbClr val="800000"/>
          </a:solidFill>
          <a:ln w="9525">
            <a:solidFill>
              <a:srgbClr val="4A7EBB"/>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endParaRPr lang="ja-JP" altLang="en-US" sz="1714">
              <a:solidFill>
                <a:srgbClr val="FFFFFF"/>
              </a:solidFill>
              <a:latin typeface="Meiryo UI" panose="020B0604030504040204" pitchFamily="50" charset="-128"/>
              <a:ea typeface="Meiryo UI" panose="020B0604030504040204" pitchFamily="50" charset="-128"/>
            </a:endParaRPr>
          </a:p>
        </p:txBody>
      </p:sp>
      <p:sp>
        <p:nvSpPr>
          <p:cNvPr id="19" name="正方形/長方形 17"/>
          <p:cNvSpPr>
            <a:spLocks noChangeArrowheads="1"/>
          </p:cNvSpPr>
          <p:nvPr/>
        </p:nvSpPr>
        <p:spPr bwMode="auto">
          <a:xfrm>
            <a:off x="5666069" y="1468752"/>
            <a:ext cx="494944" cy="430149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ja-JP" altLang="en-US" sz="1905">
                <a:solidFill>
                  <a:schemeClr val="bg1"/>
                </a:solidFill>
                <a:latin typeface="Meiryo UI" panose="020B0604030504040204" pitchFamily="50" charset="-128"/>
                <a:ea typeface="Meiryo UI" panose="020B0604030504040204" pitchFamily="50" charset="-128"/>
              </a:rPr>
              <a:t>平均６年、最短で</a:t>
            </a:r>
            <a:r>
              <a:rPr lang="en-US" altLang="ja-JP" sz="1905">
                <a:solidFill>
                  <a:schemeClr val="bg1"/>
                </a:solidFill>
                <a:latin typeface="Meiryo UI" panose="020B0604030504040204" pitchFamily="50" charset="-128"/>
                <a:ea typeface="Meiryo UI" panose="020B0604030504040204" pitchFamily="50" charset="-128"/>
              </a:rPr>
              <a:t>2</a:t>
            </a:r>
            <a:r>
              <a:rPr lang="ja-JP" altLang="en-US" sz="1905">
                <a:solidFill>
                  <a:schemeClr val="bg1"/>
                </a:solidFill>
                <a:latin typeface="Meiryo UI" panose="020B0604030504040204" pitchFamily="50" charset="-128"/>
                <a:ea typeface="Meiryo UI" panose="020B0604030504040204" pitchFamily="50" charset="-128"/>
              </a:rPr>
              <a:t>年の余力しかない</a:t>
            </a:r>
            <a:endParaRPr lang="en-US" altLang="ja-JP" sz="1905">
              <a:solidFill>
                <a:schemeClr val="bg1"/>
              </a:solidFill>
              <a:latin typeface="Meiryo UI" panose="020B0604030504040204" pitchFamily="50" charset="-128"/>
              <a:ea typeface="Meiryo UI" panose="020B0604030504040204" pitchFamily="50" charset="-128"/>
            </a:endParaRPr>
          </a:p>
        </p:txBody>
      </p:sp>
      <p:sp>
        <p:nvSpPr>
          <p:cNvPr id="20" name="正方形/長方形 19"/>
          <p:cNvSpPr>
            <a:spLocks noChangeArrowheads="1"/>
          </p:cNvSpPr>
          <p:nvPr/>
        </p:nvSpPr>
        <p:spPr bwMode="auto">
          <a:xfrm>
            <a:off x="5591025" y="6071810"/>
            <a:ext cx="1947333" cy="2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r>
              <a:rPr lang="ja-JP" altLang="en-US" sz="1143" dirty="0">
                <a:latin typeface="Meiryo UI" panose="020B0604030504040204" pitchFamily="50" charset="-128"/>
                <a:ea typeface="Meiryo UI" panose="020B0604030504040204" pitchFamily="50" charset="-128"/>
              </a:rPr>
              <a:t>六カ所再処理工場ほぼ満杯</a:t>
            </a:r>
            <a:endParaRPr lang="en-US" altLang="ja-JP" sz="1143" dirty="0">
              <a:latin typeface="Meiryo UI" panose="020B0604030504040204" pitchFamily="50" charset="-128"/>
              <a:ea typeface="Meiryo UI" panose="020B0604030504040204" pitchFamily="50" charset="-128"/>
            </a:endParaRPr>
          </a:p>
        </p:txBody>
      </p:sp>
      <p:cxnSp>
        <p:nvCxnSpPr>
          <p:cNvPr id="21" name="直線矢印コネクタ 20"/>
          <p:cNvCxnSpPr/>
          <p:nvPr/>
        </p:nvCxnSpPr>
        <p:spPr>
          <a:xfrm>
            <a:off x="5013478" y="6216952"/>
            <a:ext cx="67884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0925172" y="1997861"/>
            <a:ext cx="462434" cy="4700652"/>
          </a:xfrm>
          <a:prstGeom prst="rect">
            <a:avLst/>
          </a:prstGeom>
          <a:noFill/>
        </p:spPr>
        <p:txBody>
          <a:bodyPr vert="eaVert" wrap="square" rtlCol="0">
            <a:spAutoFit/>
          </a:bodyPr>
          <a:lstStyle/>
          <a:p>
            <a:r>
              <a:rPr kumimoji="1" lang="en-US" altLang="ja-JP" sz="1600" b="1" dirty="0">
                <a:latin typeface="Meiryo UI" panose="020B0604030504040204" pitchFamily="50" charset="-128"/>
                <a:ea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rPr>
              <a:t>使用済み燃料は最低</a:t>
            </a:r>
            <a:r>
              <a:rPr kumimoji="1" lang="en-US" altLang="ja-JP" sz="1600" b="1" dirty="0">
                <a:solidFill>
                  <a:srgbClr val="FF0000"/>
                </a:solidFill>
                <a:latin typeface="Meiryo UI" panose="020B0604030504040204" pitchFamily="50" charset="-128"/>
                <a:ea typeface="Meiryo UI" panose="020B0604030504040204" pitchFamily="50" charset="-128"/>
              </a:rPr>
              <a:t>50</a:t>
            </a:r>
            <a:r>
              <a:rPr kumimoji="1" lang="ja-JP" altLang="en-US" sz="1600" b="1" dirty="0">
                <a:solidFill>
                  <a:srgbClr val="FF0000"/>
                </a:solidFill>
                <a:latin typeface="Meiryo UI" panose="020B0604030504040204" pitchFamily="50" charset="-128"/>
                <a:ea typeface="Meiryo UI" panose="020B0604030504040204" pitchFamily="50" charset="-128"/>
              </a:rPr>
              <a:t>年間の冷却期間が必要</a:t>
            </a:r>
          </a:p>
        </p:txBody>
      </p:sp>
    </p:spTree>
    <p:extLst>
      <p:ext uri="{BB962C8B-B14F-4D97-AF65-F5344CB8AC3E}">
        <p14:creationId xmlns:p14="http://schemas.microsoft.com/office/powerpoint/2010/main" val="213106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0311" y="180291"/>
            <a:ext cx="8091377" cy="461665"/>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溶融塩炉を</a:t>
            </a:r>
            <a:r>
              <a:rPr kumimoji="1" lang="en-US" altLang="ja-JP" sz="2400" dirty="0">
                <a:latin typeface="Meiryo UI" panose="020B0604030504040204" pitchFamily="50" charset="-128"/>
                <a:ea typeface="Meiryo UI" panose="020B0604030504040204" pitchFamily="50" charset="-128"/>
              </a:rPr>
              <a:t>21</a:t>
            </a:r>
            <a:r>
              <a:rPr kumimoji="1" lang="ja-JP" altLang="en-US" sz="2400" dirty="0">
                <a:latin typeface="Meiryo UI" panose="020B0604030504040204" pitchFamily="50" charset="-128"/>
                <a:ea typeface="Meiryo UI" panose="020B0604030504040204" pitchFamily="50" charset="-128"/>
              </a:rPr>
              <a:t>世紀に蘇らせる</a:t>
            </a:r>
          </a:p>
        </p:txBody>
      </p:sp>
      <p:sp>
        <p:nvSpPr>
          <p:cNvPr id="21" name="テキスト ボックス 1"/>
          <p:cNvSpPr txBox="1">
            <a:spLocks noChangeArrowheads="1"/>
          </p:cNvSpPr>
          <p:nvPr/>
        </p:nvSpPr>
        <p:spPr bwMode="auto">
          <a:xfrm>
            <a:off x="4402063" y="1299086"/>
            <a:ext cx="754440" cy="253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buFontTx/>
              <a:buNone/>
            </a:pPr>
            <a:r>
              <a:rPr lang="en-US" altLang="ja-JP" sz="1048">
                <a:latin typeface="Meiryo UI" panose="020B0604030504040204" pitchFamily="50" charset="-128"/>
                <a:ea typeface="Meiryo UI" panose="020B0604030504040204" pitchFamily="50" charset="-128"/>
              </a:rPr>
              <a:t>2016</a:t>
            </a:r>
            <a:r>
              <a:rPr lang="ja-JP" altLang="en-US" sz="1048">
                <a:latin typeface="Meiryo UI" panose="020B0604030504040204" pitchFamily="50" charset="-128"/>
                <a:ea typeface="Meiryo UI" panose="020B0604030504040204" pitchFamily="50" charset="-128"/>
              </a:rPr>
              <a:t>年</a:t>
            </a:r>
          </a:p>
        </p:txBody>
      </p:sp>
      <p:sp>
        <p:nvSpPr>
          <p:cNvPr id="36" name="Rectangle 14"/>
          <p:cNvSpPr>
            <a:spLocks noChangeArrowheads="1"/>
          </p:cNvSpPr>
          <p:nvPr/>
        </p:nvSpPr>
        <p:spPr bwMode="auto">
          <a:xfrm>
            <a:off x="2752699" y="722948"/>
            <a:ext cx="855268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1600" u="none" dirty="0">
                <a:latin typeface="Meiryo UI" panose="020B0604030504040204" pitchFamily="50" charset="-128"/>
                <a:ea typeface="Meiryo UI" panose="020B0604030504040204" pitchFamily="50" charset="-128"/>
              </a:rPr>
              <a:t>◆</a:t>
            </a:r>
            <a:r>
              <a:rPr lang="ja-JP" altLang="en-US" sz="1600" b="1" u="none" dirty="0">
                <a:latin typeface="Meiryo UI" panose="020B0604030504040204" pitchFamily="50" charset="-128"/>
                <a:ea typeface="Meiryo UI" panose="020B0604030504040204" pitchFamily="50" charset="-128"/>
              </a:rPr>
              <a:t>実体写真</a:t>
            </a:r>
            <a:r>
              <a:rPr lang="ja-JP" altLang="en-US" sz="1600" u="none" dirty="0">
                <a:latin typeface="Meiryo UI" panose="020B0604030504040204" pitchFamily="50" charset="-128"/>
                <a:ea typeface="Meiryo UI" panose="020B0604030504040204" pitchFamily="50" charset="-128"/>
              </a:rPr>
              <a:t>：運転直前の</a:t>
            </a:r>
            <a:r>
              <a:rPr lang="ja-JP" altLang="en-US" sz="1600" b="1" u="none" dirty="0">
                <a:latin typeface="Meiryo UI" panose="020B0604030504040204" pitchFamily="50" charset="-128"/>
                <a:ea typeface="Meiryo UI" panose="020B0604030504040204" pitchFamily="50" charset="-128"/>
              </a:rPr>
              <a:t>熔融塩実験炉</a:t>
            </a:r>
            <a:r>
              <a:rPr lang="en-US" altLang="ja-JP" sz="1600" u="none" dirty="0">
                <a:latin typeface="Meiryo UI" panose="020B0604030504040204" pitchFamily="50" charset="-128"/>
                <a:ea typeface="Meiryo UI" panose="020B0604030504040204" pitchFamily="50" charset="-128"/>
              </a:rPr>
              <a:t>MSRE</a:t>
            </a:r>
            <a:r>
              <a:rPr lang="ja-JP" altLang="en-US" sz="1600" u="none" dirty="0">
                <a:latin typeface="Meiryo UI" panose="020B0604030504040204" pitchFamily="50" charset="-128"/>
                <a:ea typeface="Meiryo UI" panose="020B0604030504040204" pitchFamily="50" charset="-128"/>
              </a:rPr>
              <a:t>の炉格納室内部。</a:t>
            </a:r>
            <a:endParaRPr lang="en-US" altLang="ja-JP" sz="1600" u="none" dirty="0">
              <a:latin typeface="Meiryo UI" panose="020B0604030504040204" pitchFamily="50" charset="-128"/>
              <a:ea typeface="Meiryo UI" panose="020B0604030504040204" pitchFamily="50" charset="-128"/>
            </a:endParaRPr>
          </a:p>
          <a:p>
            <a:pPr eaLnBrk="1" hangingPunct="1">
              <a:spcBef>
                <a:spcPct val="0"/>
              </a:spcBef>
              <a:buFontTx/>
              <a:buNone/>
            </a:pPr>
            <a:r>
              <a:rPr lang="ja-JP" altLang="en-US" sz="1600" u="none" dirty="0">
                <a:latin typeface="Meiryo UI" panose="020B0604030504040204" pitchFamily="50" charset="-128"/>
                <a:ea typeface="Meiryo UI" panose="020B0604030504040204" pitchFamily="50" charset="-128"/>
              </a:rPr>
              <a:t>米国オークリッジ研究所で</a:t>
            </a:r>
            <a:r>
              <a:rPr lang="en-US" altLang="ja-JP" sz="1800" b="1" u="none" dirty="0">
                <a:latin typeface="Meiryo UI" panose="020B0604030504040204" pitchFamily="50" charset="-128"/>
                <a:ea typeface="Meiryo UI" panose="020B0604030504040204" pitchFamily="50" charset="-128"/>
              </a:rPr>
              <a:t>1965</a:t>
            </a:r>
            <a:r>
              <a:rPr lang="ja-JP" altLang="en-US" sz="1800" b="1" u="none" dirty="0">
                <a:latin typeface="Meiryo UI" panose="020B0604030504040204" pitchFamily="50" charset="-128"/>
                <a:ea typeface="Meiryo UI" panose="020B0604030504040204" pitchFamily="50" charset="-128"/>
              </a:rPr>
              <a:t>～</a:t>
            </a:r>
            <a:r>
              <a:rPr lang="en-US" altLang="ja-JP" sz="1800" b="1" u="none" dirty="0">
                <a:latin typeface="Meiryo UI" panose="020B0604030504040204" pitchFamily="50" charset="-128"/>
                <a:ea typeface="Meiryo UI" panose="020B0604030504040204" pitchFamily="50" charset="-128"/>
              </a:rPr>
              <a:t>1969</a:t>
            </a:r>
            <a:r>
              <a:rPr lang="ja-JP" altLang="en-US" sz="1600" u="none" dirty="0">
                <a:latin typeface="Meiryo UI" panose="020B0604030504040204" pitchFamily="50" charset="-128"/>
                <a:ea typeface="Meiryo UI" panose="020B0604030504040204" pitchFamily="50" charset="-128"/>
              </a:rPr>
              <a:t>年末の４年間、</a:t>
            </a:r>
            <a:r>
              <a:rPr lang="ja-JP" altLang="en-US" sz="1600" b="1" u="none" dirty="0">
                <a:latin typeface="Meiryo UI" panose="020B0604030504040204" pitchFamily="50" charset="-128"/>
                <a:ea typeface="Meiryo UI" panose="020B0604030504040204" pitchFamily="50" charset="-128"/>
              </a:rPr>
              <a:t>無事故で運転</a:t>
            </a:r>
            <a:r>
              <a:rPr lang="ja-JP" altLang="en-US" sz="1600" u="none" dirty="0">
                <a:latin typeface="Meiryo UI" panose="020B0604030504040204" pitchFamily="50" charset="-128"/>
                <a:ea typeface="Meiryo UI" panose="020B0604030504040204" pitchFamily="50" charset="-128"/>
              </a:rPr>
              <a:t>され研究開発に成功。</a:t>
            </a:r>
          </a:p>
        </p:txBody>
      </p:sp>
      <p:graphicFrame>
        <p:nvGraphicFramePr>
          <p:cNvPr id="37" name="Object 15"/>
          <p:cNvGraphicFramePr>
            <a:graphicFrameLocks noChangeAspect="1"/>
          </p:cNvGraphicFramePr>
          <p:nvPr/>
        </p:nvGraphicFramePr>
        <p:xfrm>
          <a:off x="5279144" y="1962150"/>
          <a:ext cx="6589713" cy="4429125"/>
        </p:xfrm>
        <a:graphic>
          <a:graphicData uri="http://schemas.openxmlformats.org/presentationml/2006/ole">
            <mc:AlternateContent xmlns:mc="http://schemas.openxmlformats.org/markup-compatibility/2006">
              <mc:Choice xmlns:v="urn:schemas-microsoft-com:vml" Requires="v">
                <p:oleObj spid="_x0000_s1030" name="ビットマップ イメージ" r:id="rId3" imgW="3580952" imgH="2542857" progId="PBrush">
                  <p:embed/>
                </p:oleObj>
              </mc:Choice>
              <mc:Fallback>
                <p:oleObj name="ビットマップ イメージ" r:id="rId3" imgW="3580952" imgH="254285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144" y="1962150"/>
                        <a:ext cx="6589713"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739" y="1292359"/>
            <a:ext cx="5334001"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17"/>
          <p:cNvSpPr>
            <a:spLocks noChangeArrowheads="1"/>
          </p:cNvSpPr>
          <p:nvPr/>
        </p:nvSpPr>
        <p:spPr bwMode="auto">
          <a:xfrm>
            <a:off x="1145627" y="5534293"/>
            <a:ext cx="82835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en-US" altLang="ja-JP" sz="2400" b="1" u="none" dirty="0"/>
          </a:p>
          <a:p>
            <a:pPr eaLnBrk="1" hangingPunct="1">
              <a:spcBef>
                <a:spcPct val="0"/>
              </a:spcBef>
              <a:buFontTx/>
              <a:buNone/>
            </a:pPr>
            <a:endParaRPr lang="en-US" altLang="ja-JP" sz="2400" b="1" u="none" dirty="0"/>
          </a:p>
          <a:p>
            <a:pPr eaLnBrk="1" hangingPunct="1">
              <a:spcBef>
                <a:spcPct val="0"/>
              </a:spcBef>
              <a:buFontTx/>
              <a:buNone/>
            </a:pPr>
            <a:r>
              <a:rPr lang="ja-JP" altLang="en-US" sz="2400" b="1" u="none" dirty="0"/>
              <a:t>　</a:t>
            </a:r>
            <a:r>
              <a:rPr lang="ja-JP" altLang="en-US" b="1" u="none" dirty="0"/>
              <a:t>溶融塩実験炉</a:t>
            </a:r>
            <a:r>
              <a:rPr lang="en-US" altLang="ja-JP" b="1" u="none" dirty="0">
                <a:solidFill>
                  <a:srgbClr val="FF0000"/>
                </a:solidFill>
              </a:rPr>
              <a:t>MSRE</a:t>
            </a:r>
            <a:r>
              <a:rPr lang="ja-JP" altLang="en-US" sz="2800" b="1" u="none" dirty="0"/>
              <a:t>（米国オークリッジ研究所）</a:t>
            </a:r>
          </a:p>
        </p:txBody>
      </p:sp>
    </p:spTree>
    <p:extLst>
      <p:ext uri="{BB962C8B-B14F-4D97-AF65-F5344CB8AC3E}">
        <p14:creationId xmlns:p14="http://schemas.microsoft.com/office/powerpoint/2010/main" val="411753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0311" y="215428"/>
            <a:ext cx="8091377" cy="461665"/>
          </a:xfrm>
          <a:prstGeom prst="rect">
            <a:avLst/>
          </a:prstGeom>
          <a:noFill/>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溶融塩ループ</a:t>
            </a:r>
          </a:p>
        </p:txBody>
      </p:sp>
      <p:pic>
        <p:nvPicPr>
          <p:cNvPr id="17" name="図 16"/>
          <p:cNvPicPr>
            <a:picLocks noChangeAspect="1"/>
          </p:cNvPicPr>
          <p:nvPr/>
        </p:nvPicPr>
        <p:blipFill>
          <a:blip r:embed="rId2"/>
          <a:stretch>
            <a:fillRect/>
          </a:stretch>
        </p:blipFill>
        <p:spPr>
          <a:xfrm>
            <a:off x="6340758" y="838909"/>
            <a:ext cx="5629437" cy="5896527"/>
          </a:xfrm>
          <a:prstGeom prst="rect">
            <a:avLst/>
          </a:prstGeom>
        </p:spPr>
      </p:pic>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7" y="1613026"/>
            <a:ext cx="6096000" cy="4572000"/>
          </a:xfrm>
          <a:prstGeom prst="rect">
            <a:avLst/>
          </a:prstGeom>
        </p:spPr>
      </p:pic>
      <p:sp>
        <p:nvSpPr>
          <p:cNvPr id="19" name="テキスト ボックス 18"/>
          <p:cNvSpPr txBox="1"/>
          <p:nvPr/>
        </p:nvSpPr>
        <p:spPr>
          <a:xfrm>
            <a:off x="1805762" y="1212916"/>
            <a:ext cx="3265968"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助川電気工業（日立市）</a:t>
            </a:r>
          </a:p>
        </p:txBody>
      </p:sp>
      <p:sp>
        <p:nvSpPr>
          <p:cNvPr id="20" name="テキスト ボックス 19"/>
          <p:cNvSpPr txBox="1"/>
          <p:nvPr/>
        </p:nvSpPr>
        <p:spPr>
          <a:xfrm>
            <a:off x="6622311" y="1702013"/>
            <a:ext cx="3265968" cy="707886"/>
          </a:xfrm>
          <a:prstGeom prst="rect">
            <a:avLst/>
          </a:prstGeom>
          <a:noFill/>
        </p:spPr>
        <p:txBody>
          <a:bodyPr wrap="square" rtlCol="0">
            <a:spAutoFit/>
          </a:bodyPr>
          <a:lstStyle/>
          <a:p>
            <a:r>
              <a:rPr kumimoji="1" lang="ja-JP" altLang="en-US" sz="2000" dirty="0">
                <a:solidFill>
                  <a:schemeClr val="bg1"/>
                </a:solidFill>
                <a:latin typeface="Meiryo UI" panose="020B0604030504040204" pitchFamily="50" charset="-128"/>
                <a:ea typeface="Meiryo UI" panose="020B0604030504040204" pitchFamily="50" charset="-128"/>
              </a:rPr>
              <a:t>オークリッジ国立研究所</a:t>
            </a:r>
            <a:endParaRPr kumimoji="1" lang="en-US" altLang="ja-JP" sz="2000" dirty="0">
              <a:solidFill>
                <a:schemeClr val="bg1"/>
              </a:solidFill>
              <a:latin typeface="Meiryo UI" panose="020B0604030504040204" pitchFamily="50" charset="-128"/>
              <a:ea typeface="Meiryo UI" panose="020B0604030504040204" pitchFamily="50" charset="-128"/>
            </a:endParaRPr>
          </a:p>
          <a:p>
            <a:r>
              <a:rPr lang="ja-JP" altLang="en-US" sz="2000" dirty="0">
                <a:solidFill>
                  <a:schemeClr val="bg1"/>
                </a:solidFill>
                <a:latin typeface="Meiryo UI" panose="020B0604030504040204" pitchFamily="50" charset="-128"/>
                <a:ea typeface="Meiryo UI" panose="020B0604030504040204" pitchFamily="50" charset="-128"/>
              </a:rPr>
              <a:t>電磁加熱式溶融塩ループ</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74651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TotalTime>
  <Words>1666</Words>
  <Application>Microsoft Office PowerPoint</Application>
  <PresentationFormat>ワイド画面</PresentationFormat>
  <Paragraphs>309</Paragraphs>
  <Slides>10</Slides>
  <Notes>0</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10</vt:i4>
      </vt:variant>
    </vt:vector>
  </HeadingPairs>
  <TitlesOfParts>
    <vt:vector size="20" baseType="lpstr">
      <vt:lpstr>Meiryo UI</vt:lpstr>
      <vt:lpstr>Arial</vt:lpstr>
      <vt:lpstr>Calibri</vt:lpstr>
      <vt:lpstr>Calibri Light</vt:lpstr>
      <vt:lpstr>Tahoma</vt:lpstr>
      <vt:lpstr>Times</vt:lpstr>
      <vt:lpstr>Times New Roman</vt:lpstr>
      <vt:lpstr>Wingdings</vt:lpstr>
      <vt:lpstr>Office テーマ</vt:lpstr>
      <vt:lpstr>ビットマップ イメージ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26</cp:revision>
  <dcterms:created xsi:type="dcterms:W3CDTF">2018-01-05T10:44:22Z</dcterms:created>
  <dcterms:modified xsi:type="dcterms:W3CDTF">2023-03-08T00:34:25Z</dcterms:modified>
</cp:coreProperties>
</file>