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3020" r:id="rId3"/>
    <p:sldId id="875" r:id="rId4"/>
    <p:sldId id="490" r:id="rId5"/>
    <p:sldId id="393" r:id="rId6"/>
    <p:sldId id="678" r:id="rId7"/>
    <p:sldId id="256" r:id="rId8"/>
    <p:sldId id="972" r:id="rId9"/>
    <p:sldId id="3022" r:id="rId10"/>
    <p:sldId id="3021" r:id="rId11"/>
    <p:sldId id="615" r:id="rId1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B48BC64-7329-4AEE-B3C5-143AA315A4C9}">
          <p14:sldIdLst>
            <p14:sldId id="257"/>
            <p14:sldId id="3020"/>
            <p14:sldId id="875"/>
            <p14:sldId id="490"/>
          </p14:sldIdLst>
        </p14:section>
        <p14:section name="タイトルなしのセクション" id="{2222DC94-E039-4F92-8293-E592BEC64C49}">
          <p14:sldIdLst>
            <p14:sldId id="393"/>
            <p14:sldId id="678"/>
            <p14:sldId id="256"/>
            <p14:sldId id="972"/>
            <p14:sldId id="3022"/>
            <p14:sldId id="3021"/>
            <p14:sldId id="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6" autoAdjust="0"/>
    <p:restoredTop sz="96344" autoAdjust="0"/>
  </p:normalViewPr>
  <p:slideViewPr>
    <p:cSldViewPr snapToGrid="0" showGuides="1">
      <p:cViewPr varScale="1">
        <p:scale>
          <a:sx n="112" d="100"/>
          <a:sy n="112" d="100"/>
        </p:scale>
        <p:origin x="68" y="120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85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637FD-971D-42B0-959D-71BF8EE58E46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52FB4-7F2E-4224-8EF8-4DD8B1D6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52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2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018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62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60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15C359-71D7-C3B9-88BF-D451E834D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A18819-8245-5E63-4DFF-AB0379EE5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38FD45-72C0-6C6C-E93F-2EDA83F8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1DBD-C479-46DF-94A7-351AF4E58B53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E3948C-DC11-8C78-262B-D4F75BAE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767FED-C9FA-F3E0-93C0-CBC6EC8B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E5F9-C1F8-4CBA-AB09-C4E01E159C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23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93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6887E1D-C6A5-44E5-BA8F-18051EF886CE}"/>
              </a:ext>
            </a:extLst>
          </p:cNvPr>
          <p:cNvGrpSpPr/>
          <p:nvPr/>
        </p:nvGrpSpPr>
        <p:grpSpPr>
          <a:xfrm>
            <a:off x="6612" y="0"/>
            <a:ext cx="12185388" cy="6857999"/>
            <a:chOff x="4882" y="0"/>
            <a:chExt cx="8999538" cy="5400675"/>
          </a:xfrm>
          <a:solidFill>
            <a:schemeClr val="tx2">
              <a:lumMod val="75000"/>
            </a:schemeClr>
          </a:solidFill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8FAFF29-2F28-448E-BB99-889D44A1DE54}"/>
                </a:ext>
              </a:extLst>
            </p:cNvPr>
            <p:cNvSpPr/>
            <p:nvPr/>
          </p:nvSpPr>
          <p:spPr>
            <a:xfrm>
              <a:off x="639652" y="360608"/>
              <a:ext cx="7720234" cy="4679458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86"/>
            </a:p>
          </p:txBody>
        </p:sp>
        <p:sp>
          <p:nvSpPr>
            <p:cNvPr id="13" name="吹き出し: 四角形 12">
              <a:extLst>
                <a:ext uri="{FF2B5EF4-FFF2-40B4-BE49-F238E27FC236}">
                  <a16:creationId xmlns:a16="http://schemas.microsoft.com/office/drawing/2014/main" id="{C442644B-D205-4A6B-A2E3-9E83194E782E}"/>
                </a:ext>
              </a:extLst>
            </p:cNvPr>
            <p:cNvSpPr/>
            <p:nvPr/>
          </p:nvSpPr>
          <p:spPr>
            <a:xfrm>
              <a:off x="754774" y="1863418"/>
              <a:ext cx="4345578" cy="474617"/>
            </a:xfrm>
            <a:prstGeom prst="wedgeRectCallout">
              <a:avLst>
                <a:gd name="adj1" fmla="val -52104"/>
                <a:gd name="adj2" fmla="val -95764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524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画像の端部分が見切れてしまう場合がありますので、テキスト含め</a:t>
              </a:r>
              <a:endParaRPr lang="en-US" altLang="ja-JP" sz="1524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lang="ja-JP" altLang="en-US" sz="1524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確実に表示させたい要素は、</a:t>
              </a:r>
              <a:r>
                <a:rPr lang="ja-JP" altLang="en-US" sz="1524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赤枠</a:t>
              </a:r>
              <a:r>
                <a:rPr lang="ja-JP" altLang="en-US" sz="1524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内に入力してください</a:t>
              </a:r>
              <a:endParaRPr lang="en-US" altLang="ja-JP" sz="1524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857A833B-7A31-47B4-B582-6AD72F4F4896}"/>
                </a:ext>
              </a:extLst>
            </p:cNvPr>
            <p:cNvSpPr txBox="1"/>
            <p:nvPr/>
          </p:nvSpPr>
          <p:spPr>
            <a:xfrm>
              <a:off x="2374877" y="3214438"/>
              <a:ext cx="4249783" cy="8113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95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XXXXXX</a:t>
              </a:r>
              <a:endParaRPr lang="ja-JP" altLang="en-US" sz="6095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818F1F5-EE8B-4A95-98DB-BF41964DB350}"/>
                </a:ext>
              </a:extLst>
            </p:cNvPr>
            <p:cNvSpPr/>
            <p:nvPr/>
          </p:nvSpPr>
          <p:spPr>
            <a:xfrm>
              <a:off x="4882" y="0"/>
              <a:ext cx="8999538" cy="54006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86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596328A6-D1C4-46D6-A77D-781D3D061C17}"/>
                </a:ext>
              </a:extLst>
            </p:cNvPr>
            <p:cNvSpPr txBox="1"/>
            <p:nvPr/>
          </p:nvSpPr>
          <p:spPr>
            <a:xfrm>
              <a:off x="1799905" y="767921"/>
              <a:ext cx="5463001" cy="62663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571" dirty="0">
                  <a:solidFill>
                    <a:schemeClr val="bg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戦略研勉強会＠キャンプ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35A9220-7505-46F1-BD50-BA7C1301D9BA}"/>
                </a:ext>
              </a:extLst>
            </p:cNvPr>
            <p:cNvSpPr txBox="1"/>
            <p:nvPr/>
          </p:nvSpPr>
          <p:spPr>
            <a:xfrm>
              <a:off x="4882" y="1713868"/>
              <a:ext cx="8994656" cy="2633293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5079" dirty="0">
                  <a:solidFill>
                    <a:schemeClr val="bg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第２０回</a:t>
              </a:r>
              <a:endParaRPr lang="en-US" altLang="ja-JP" sz="5079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/>
              <a:endPara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/>
              <a:r>
                <a:rPr lang="ja-JP" altLang="en-US" sz="8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オープンソース</a:t>
              </a:r>
              <a:r>
                <a:rPr lang="ja-JP" altLang="en-US" sz="7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・</a:t>
              </a:r>
              <a:r>
                <a:rPr lang="ja-JP" altLang="en-US" sz="8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ファーマ</a:t>
              </a:r>
              <a:endParaRPr lang="en-US" altLang="ja-JP" sz="1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/>
              <a:endParaRPr lang="en-US" altLang="ja-JP" sz="105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/>
              <a:r>
                <a:rPr lang="ja-JP" altLang="en-US" sz="4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～「</a:t>
              </a:r>
              <a:r>
                <a:rPr lang="en-US" altLang="ja-JP" sz="4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AI</a:t>
              </a:r>
              <a:r>
                <a:rPr lang="ja-JP" altLang="en-US" sz="4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」の民主化から「製薬」の民主化へ～</a:t>
              </a:r>
              <a:endParaRPr lang="ja-JP" altLang="en-US" sz="5079" dirty="0">
                <a:ln w="1905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17" name="図 16" descr="テキスト が含まれている画像&#10;&#10;自動的に生成された説明">
              <a:extLst>
                <a:ext uri="{FF2B5EF4-FFF2-40B4-BE49-F238E27FC236}">
                  <a16:creationId xmlns:a16="http://schemas.microsoft.com/office/drawing/2014/main" id="{FD8BBDF0-8B51-4F8B-B7A4-A46DF0867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046" y="583965"/>
              <a:ext cx="1051040" cy="105104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</p:pic>
      </p:grp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63E7183-8AE0-E7BD-2F6E-7FEB56F1A4EB}"/>
              </a:ext>
            </a:extLst>
          </p:cNvPr>
          <p:cNvSpPr/>
          <p:nvPr/>
        </p:nvSpPr>
        <p:spPr>
          <a:xfrm>
            <a:off x="411235" y="304800"/>
            <a:ext cx="1653309" cy="436743"/>
          </a:xfrm>
          <a:prstGeom prst="roundRect">
            <a:avLst/>
          </a:prstGeom>
          <a:solidFill>
            <a:srgbClr val="C00000"/>
          </a:solidFill>
          <a:ln w="571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配布共有不可</a:t>
            </a:r>
          </a:p>
        </p:txBody>
      </p:sp>
    </p:spTree>
    <p:extLst>
      <p:ext uri="{BB962C8B-B14F-4D97-AF65-F5344CB8AC3E}">
        <p14:creationId xmlns:p14="http://schemas.microsoft.com/office/powerpoint/2010/main" val="714120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376806" y="2764927"/>
            <a:ext cx="93780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0" dirty="0">
                <a:solidFill>
                  <a:schemeClr val="bg1">
                    <a:lumMod val="75000"/>
                  </a:schemeClr>
                </a:solidFill>
                <a:latin typeface="Yet R" panose="02030504000101010101" pitchFamily="18" charset="-127"/>
                <a:ea typeface="Yet R" panose="02030504000101010101" pitchFamily="18" charset="-127"/>
              </a:rPr>
              <a:t>Backup Slide</a:t>
            </a:r>
            <a:endParaRPr kumimoji="1" lang="en-US" altLang="ja-JP" sz="3200" dirty="0">
              <a:solidFill>
                <a:schemeClr val="bg1">
                  <a:lumMod val="75000"/>
                </a:schemeClr>
              </a:solidFill>
              <a:latin typeface="Yet R" panose="02030504000101010101" pitchFamily="18" charset="-127"/>
              <a:ea typeface="Yet R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905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 descr="biz_0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422" y="2154237"/>
            <a:ext cx="2466181" cy="247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500563" y="4380850"/>
            <a:ext cx="326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おしまいです。</a:t>
            </a:r>
            <a:endParaRPr kumimoji="1" lang="ja-JP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FC4BA8D-9119-D8B4-59A5-5D18679AC3BF}"/>
              </a:ext>
            </a:extLst>
          </p:cNvPr>
          <p:cNvSpPr txBox="1"/>
          <p:nvPr/>
        </p:nvSpPr>
        <p:spPr>
          <a:xfrm>
            <a:off x="0" y="6120505"/>
            <a:ext cx="1219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sz="1050" b="0" i="0" u="none" strike="noStrike" baseline="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当レポートに掲載されているあらゆる内容は無断転載・複製を禁じます。</a:t>
            </a:r>
            <a:endParaRPr lang="en-US" altLang="ja-JP" sz="1050" b="0" i="0" u="none" strike="noStrike" baseline="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  <a:p>
            <a:pPr algn="l"/>
            <a:r>
              <a:rPr lang="ja-JP" altLang="en-US" sz="1050" b="0" i="0" u="none" strike="noStrike" baseline="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当レポートは信頼できると思われる情報ソースから入手した情報・データに基づき作成していますが、当社はその正確性、完全性、信頼性等を保証するものではありません。当レポートは執筆者の見解に基づき作成されたものであり、当社及び三井物産グループの統一的な見解を示すものではありません。また、当レポートのご利用により、直接的あるいは間接的な不利益・損害が発生したとしても、当社及び三井物産グループは一切責任を負いません。レポートに掲載された内容は予告なしに変更することがあります。</a:t>
            </a:r>
            <a:endParaRPr lang="ja-JP" altLang="en-US" sz="105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874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6887E1D-C6A5-44E5-BA8F-18051EF886CE}"/>
              </a:ext>
            </a:extLst>
          </p:cNvPr>
          <p:cNvGrpSpPr/>
          <p:nvPr/>
        </p:nvGrpSpPr>
        <p:grpSpPr>
          <a:xfrm>
            <a:off x="-8238" y="-1"/>
            <a:ext cx="12192000" cy="6857999"/>
            <a:chOff x="-6081" y="-1"/>
            <a:chExt cx="8999538" cy="5400675"/>
          </a:xfrm>
          <a:solidFill>
            <a:schemeClr val="accent5">
              <a:lumMod val="50000"/>
            </a:schemeClr>
          </a:solidFill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8FAFF29-2F28-448E-BB99-889D44A1DE54}"/>
                </a:ext>
              </a:extLst>
            </p:cNvPr>
            <p:cNvSpPr/>
            <p:nvPr/>
          </p:nvSpPr>
          <p:spPr>
            <a:xfrm>
              <a:off x="639652" y="360608"/>
              <a:ext cx="7720234" cy="4679458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86"/>
            </a:p>
          </p:txBody>
        </p:sp>
        <p:sp>
          <p:nvSpPr>
            <p:cNvPr id="13" name="吹き出し: 四角形 12">
              <a:extLst>
                <a:ext uri="{FF2B5EF4-FFF2-40B4-BE49-F238E27FC236}">
                  <a16:creationId xmlns:a16="http://schemas.microsoft.com/office/drawing/2014/main" id="{C442644B-D205-4A6B-A2E3-9E83194E782E}"/>
                </a:ext>
              </a:extLst>
            </p:cNvPr>
            <p:cNvSpPr/>
            <p:nvPr/>
          </p:nvSpPr>
          <p:spPr>
            <a:xfrm>
              <a:off x="754774" y="1863418"/>
              <a:ext cx="4345578" cy="474617"/>
            </a:xfrm>
            <a:prstGeom prst="wedgeRectCallout">
              <a:avLst>
                <a:gd name="adj1" fmla="val -52104"/>
                <a:gd name="adj2" fmla="val -95764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524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画像の端部分が見切れてしまう場合がありますので、テキスト含め</a:t>
              </a:r>
              <a:endParaRPr lang="en-US" altLang="ja-JP" sz="1524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lang="ja-JP" altLang="en-US" sz="1524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確実に表示させたい要素は、</a:t>
              </a:r>
              <a:r>
                <a:rPr lang="ja-JP" altLang="en-US" sz="1524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赤枠</a:t>
              </a:r>
              <a:r>
                <a:rPr lang="ja-JP" altLang="en-US" sz="1524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内に入力してください</a:t>
              </a:r>
              <a:endParaRPr lang="en-US" altLang="ja-JP" sz="1524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857A833B-7A31-47B4-B582-6AD72F4F4896}"/>
                </a:ext>
              </a:extLst>
            </p:cNvPr>
            <p:cNvSpPr txBox="1"/>
            <p:nvPr/>
          </p:nvSpPr>
          <p:spPr>
            <a:xfrm>
              <a:off x="2374877" y="3214438"/>
              <a:ext cx="4249783" cy="8113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95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XXXXXX</a:t>
              </a:r>
              <a:endParaRPr lang="ja-JP" altLang="en-US" sz="6095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818F1F5-EE8B-4A95-98DB-BF41964DB350}"/>
                </a:ext>
              </a:extLst>
            </p:cNvPr>
            <p:cNvSpPr/>
            <p:nvPr/>
          </p:nvSpPr>
          <p:spPr>
            <a:xfrm>
              <a:off x="-6081" y="-1"/>
              <a:ext cx="8999538" cy="540067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86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35A9220-7505-46F1-BD50-BA7C1301D9BA}"/>
                </a:ext>
              </a:extLst>
            </p:cNvPr>
            <p:cNvSpPr txBox="1"/>
            <p:nvPr/>
          </p:nvSpPr>
          <p:spPr>
            <a:xfrm>
              <a:off x="20871" y="428079"/>
              <a:ext cx="8972586" cy="4544514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8800" dirty="0">
                  <a:ln w="19050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お昼休みの</a:t>
              </a:r>
              <a:r>
                <a:rPr lang="en-US" altLang="ja-JP" sz="11500" dirty="0">
                  <a:ln w="19050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30</a:t>
              </a:r>
              <a:r>
                <a:rPr lang="ja-JP" altLang="en-US" sz="11500" dirty="0">
                  <a:ln w="19050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分</a:t>
              </a:r>
              <a:endParaRPr lang="en-US" altLang="ja-JP" sz="8800" dirty="0">
                <a:ln w="1905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  <a:p>
              <a:pPr algn="ctr"/>
              <a:r>
                <a:rPr lang="ja-JP" altLang="en-US" sz="8000" dirty="0">
                  <a:ln w="19050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お時間を頂きます。</a:t>
              </a:r>
              <a:endParaRPr lang="en-US" altLang="ja-JP" sz="8000" dirty="0">
                <a:ln w="1905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  <a:p>
              <a:pPr algn="ctr"/>
              <a:endParaRPr lang="en-US" altLang="ja-JP" sz="4800" dirty="0">
                <a:ln w="1905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  <a:p>
              <a:pPr algn="ctr"/>
              <a:r>
                <a:rPr lang="ja-JP" altLang="en-US" sz="6000" dirty="0">
                  <a:ln w="19050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肩の力を抜いて</a:t>
              </a:r>
              <a:r>
                <a:rPr lang="ja-JP" altLang="en-US" sz="6600" dirty="0">
                  <a:ln w="19050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ゆるり</a:t>
              </a:r>
              <a:r>
                <a:rPr lang="ja-JP" altLang="en-US" sz="6000" dirty="0">
                  <a:ln w="19050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と</a:t>
              </a:r>
              <a:endParaRPr lang="en-US" altLang="ja-JP" sz="6000" dirty="0">
                <a:ln w="1905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  <a:p>
              <a:pPr algn="ctr"/>
              <a:r>
                <a:rPr lang="ja-JP" altLang="en-US" sz="6000" dirty="0">
                  <a:ln w="19050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お聴きください～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363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3">
            <a:extLst>
              <a:ext uri="{FF2B5EF4-FFF2-40B4-BE49-F238E27FC236}">
                <a16:creationId xmlns:a16="http://schemas.microsoft.com/office/drawing/2014/main" id="{495CBDA6-15CD-4F73-AA0B-36E9698A5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826938"/>
              </p:ext>
            </p:extLst>
          </p:nvPr>
        </p:nvGraphicFramePr>
        <p:xfrm>
          <a:off x="0" y="270887"/>
          <a:ext cx="12192000" cy="6261489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182690">
                  <a:extLst>
                    <a:ext uri="{9D8B030D-6E8A-4147-A177-3AD203B41FA5}">
                      <a16:colId xmlns:a16="http://schemas.microsoft.com/office/drawing/2014/main" val="922906179"/>
                    </a:ext>
                  </a:extLst>
                </a:gridCol>
                <a:gridCol w="2509744">
                  <a:extLst>
                    <a:ext uri="{9D8B030D-6E8A-4147-A177-3AD203B41FA5}">
                      <a16:colId xmlns:a16="http://schemas.microsoft.com/office/drawing/2014/main" val="3620762904"/>
                    </a:ext>
                  </a:extLst>
                </a:gridCol>
                <a:gridCol w="8499566">
                  <a:extLst>
                    <a:ext uri="{9D8B030D-6E8A-4147-A177-3AD203B41FA5}">
                      <a16:colId xmlns:a16="http://schemas.microsoft.com/office/drawing/2014/main" val="2514353749"/>
                    </a:ext>
                  </a:extLst>
                </a:gridCol>
              </a:tblGrid>
              <a:tr h="2648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bg1"/>
                          </a:solidFill>
                          <a:latin typeface="UD デジタル 教科書体 N-R" panose="02020400000000000000" pitchFamily="17" charset="-128"/>
                          <a:ea typeface="UD デジタル 教科書体 N-R" panose="02020400000000000000" pitchFamily="17" charset="-128"/>
                        </a:rPr>
                        <a:t>回数</a:t>
                      </a:r>
                    </a:p>
                  </a:txBody>
                  <a:tcPr anchor="b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solidFill>
                            <a:schemeClr val="bg1"/>
                          </a:solidFill>
                          <a:latin typeface="UD デジタル 教科書体 N-R" panose="02020400000000000000" pitchFamily="17" charset="-128"/>
                          <a:ea typeface="UD デジタル 教科書体 N-R" panose="02020400000000000000" pitchFamily="17" charset="-128"/>
                        </a:rPr>
                        <a:t>開催日</a:t>
                      </a:r>
                      <a:r>
                        <a:rPr kumimoji="1" lang="ja-JP" altLang="en-US" sz="1050" b="0" dirty="0">
                          <a:solidFill>
                            <a:schemeClr val="bg1"/>
                          </a:solidFill>
                          <a:latin typeface="UD デジタル 教科書体 N-R" panose="02020400000000000000" pitchFamily="17" charset="-128"/>
                          <a:ea typeface="UD デジタル 教科書体 N-R" panose="02020400000000000000" pitchFamily="17" charset="-128"/>
                        </a:rPr>
                        <a:t>（予告なく延期されます）</a:t>
                      </a:r>
                      <a:endParaRPr kumimoji="1" lang="ja-JP" altLang="en-US" sz="1800" b="0" dirty="0">
                        <a:solidFill>
                          <a:schemeClr val="bg1"/>
                        </a:solidFill>
                        <a:latin typeface="UD デジタル 教科書体 N-R" panose="02020400000000000000" pitchFamily="17" charset="-128"/>
                        <a:ea typeface="UD デジタル 教科書体 N-R" panose="02020400000000000000" pitchFamily="17" charset="-128"/>
                      </a:endParaRPr>
                    </a:p>
                  </a:txBody>
                  <a:tcPr anchor="b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solidFill>
                            <a:schemeClr val="bg1"/>
                          </a:solidFill>
                          <a:latin typeface="UD デジタル 教科書体 N-R" panose="02020400000000000000" pitchFamily="17" charset="-128"/>
                          <a:ea typeface="UD デジタル 教科書体 N-R" panose="02020400000000000000" pitchFamily="17" charset="-128"/>
                        </a:rPr>
                        <a:t>タイトル</a:t>
                      </a:r>
                      <a:r>
                        <a:rPr kumimoji="1" lang="ja-JP" altLang="en-US" sz="900" dirty="0">
                          <a:solidFill>
                            <a:schemeClr val="bg1"/>
                          </a:solidFill>
                          <a:latin typeface="UD デジタル 教科書体 N-R" panose="02020400000000000000" pitchFamily="17" charset="-128"/>
                          <a:ea typeface="UD デジタル 教科書体 N-R" panose="02020400000000000000" pitchFamily="17" charset="-128"/>
                        </a:rPr>
                        <a:t>（予告なく変更されます）</a:t>
                      </a:r>
                      <a:endParaRPr kumimoji="1" lang="ja-JP" altLang="en-US" sz="1800" dirty="0">
                        <a:solidFill>
                          <a:schemeClr val="bg1"/>
                        </a:solidFill>
                        <a:latin typeface="UD デジタル 教科書体 N-R" panose="02020400000000000000" pitchFamily="17" charset="-128"/>
                        <a:ea typeface="UD デジタル 教科書体 N-R" panose="02020400000000000000" pitchFamily="17" charset="-128"/>
                      </a:endParaRPr>
                    </a:p>
                  </a:txBody>
                  <a:tcPr anchor="b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773680"/>
                  </a:ext>
                </a:extLst>
              </a:tr>
              <a:tr h="6550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第１３回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２０２３年４月</a:t>
                      </a:r>
                      <a:r>
                        <a:rPr kumimoji="1" lang="en-US" altLang="ja-JP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24</a:t>
                      </a:r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日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ユーラシア地経学</a:t>
                      </a:r>
                      <a:r>
                        <a:rPr kumimoji="1" lang="en-US" altLang="ja-JP" sz="3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 </a:t>
                      </a:r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～リムランド、中央回廊、大陸</a:t>
                      </a:r>
                      <a:r>
                        <a:rPr kumimoji="1" lang="en-US" altLang="ja-JP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DX</a:t>
                      </a:r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～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287589"/>
                  </a:ext>
                </a:extLst>
              </a:tr>
              <a:tr h="6550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第１４回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２０２３年６月９日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mRNA</a:t>
                      </a:r>
                      <a:r>
                        <a:rPr kumimoji="1" lang="ja-JP" altLang="en-US" sz="3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医薬</a:t>
                      </a:r>
                      <a:r>
                        <a:rPr kumimoji="1" lang="ja-JP" altLang="en-US" sz="28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 </a:t>
                      </a:r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～治療薬、ナノ脂質、プラスミド</a:t>
                      </a:r>
                      <a:r>
                        <a:rPr kumimoji="1" lang="en-US" altLang="ja-JP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DNA</a:t>
                      </a:r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～</a:t>
                      </a:r>
                      <a:endParaRPr kumimoji="1" lang="ja-JP" altLang="en-US" sz="18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903158"/>
                  </a:ext>
                </a:extLst>
              </a:tr>
              <a:tr h="6550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第１５回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２０２３年７月</a:t>
                      </a:r>
                      <a:r>
                        <a:rPr kumimoji="1" lang="en-US" altLang="ja-JP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25</a:t>
                      </a:r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日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旧三井物産と南満州鉄道 </a:t>
                      </a:r>
                      <a:r>
                        <a:rPr kumimoji="1" lang="ja-JP" altLang="en-US" sz="18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～調査部組織を持った組織の趨勢～</a:t>
                      </a:r>
                      <a:endParaRPr kumimoji="1" lang="ja-JP" altLang="en-US" sz="3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134245"/>
                  </a:ext>
                </a:extLst>
              </a:tr>
              <a:tr h="6550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第１６回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２０２</a:t>
                      </a:r>
                      <a:r>
                        <a:rPr kumimoji="1" lang="en-US" altLang="ja-JP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3</a:t>
                      </a:r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年８月</a:t>
                      </a:r>
                      <a:r>
                        <a:rPr kumimoji="1" lang="en-US" altLang="ja-JP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25</a:t>
                      </a:r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日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人口トレンド </a:t>
                      </a:r>
                      <a:r>
                        <a:rPr kumimoji="1" lang="ja-JP" altLang="en-US" sz="18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～減速する世界、縮小する日本～</a:t>
                      </a:r>
                      <a:endParaRPr kumimoji="1" lang="ja-JP" altLang="en-US" sz="3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905806"/>
                  </a:ext>
                </a:extLst>
              </a:tr>
              <a:tr h="6550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第１７回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202</a:t>
                      </a:r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３年９月</a:t>
                      </a:r>
                      <a:r>
                        <a:rPr kumimoji="1" lang="en-US" altLang="ja-JP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25</a:t>
                      </a:r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日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ウクライナ戦訓 </a:t>
                      </a:r>
                      <a:r>
                        <a:rPr kumimoji="1" lang="ja-JP" altLang="en-US" sz="18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～電子戦、ドローン戦、塹壕戦～</a:t>
                      </a:r>
                      <a:endParaRPr kumimoji="1" lang="ja-JP" altLang="en-US" sz="3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204354"/>
                  </a:ext>
                </a:extLst>
              </a:tr>
              <a:tr h="6550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第１８回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２０２３年</a:t>
                      </a:r>
                      <a:r>
                        <a:rPr kumimoji="1" lang="en-US" altLang="ja-JP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10</a:t>
                      </a:r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月２５日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インテリジェンスの世界と商社</a:t>
                      </a:r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～軍事諜報組織の戦前から戦後～</a:t>
                      </a:r>
                      <a:endParaRPr kumimoji="1" lang="ja-JP" altLang="en-US" sz="3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308891"/>
                  </a:ext>
                </a:extLst>
              </a:tr>
              <a:tr h="6550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第１９回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２０２３年１</a:t>
                      </a:r>
                      <a:r>
                        <a:rPr kumimoji="1" lang="en-US" altLang="ja-JP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1</a:t>
                      </a:r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月２７日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新興技術の融合と</a:t>
                      </a:r>
                      <a:r>
                        <a:rPr kumimoji="1" lang="ja-JP" altLang="en-US" sz="28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リスク</a:t>
                      </a:r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～ゲノム技術・人工知能・脳科学～</a:t>
                      </a:r>
                      <a:endParaRPr kumimoji="1" lang="ja-JP" altLang="en-US" sz="3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547676"/>
                  </a:ext>
                </a:extLst>
              </a:tr>
              <a:tr h="6550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第</a:t>
                      </a:r>
                      <a:r>
                        <a:rPr kumimoji="1" lang="en-US" altLang="ja-JP" sz="2000" b="1" dirty="0">
                          <a:solidFill>
                            <a:schemeClr val="tx1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20</a:t>
                      </a:r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回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２０２３年</a:t>
                      </a:r>
                      <a:r>
                        <a:rPr kumimoji="1" lang="en-US" altLang="ja-JP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1</a:t>
                      </a:r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２月２５日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オープンソース・ファーマ</a:t>
                      </a:r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～</a:t>
                      </a:r>
                      <a:r>
                        <a:rPr kumimoji="1" lang="ja-JP" altLang="en-US" sz="18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「</a:t>
                      </a:r>
                      <a:r>
                        <a:rPr kumimoji="1" lang="en-US" altLang="ja-JP" sz="18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A</a:t>
                      </a:r>
                      <a:r>
                        <a:rPr kumimoji="1" lang="ja-JP" altLang="en-US" sz="18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Ｉ」の民主化から「クスリ」の民主化へ</a:t>
                      </a:r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～</a:t>
                      </a:r>
                      <a:endParaRPr kumimoji="1" lang="ja-JP" altLang="en-US" sz="3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220767"/>
                  </a:ext>
                </a:extLst>
              </a:tr>
              <a:tr h="6550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第</a:t>
                      </a:r>
                      <a:r>
                        <a:rPr kumimoji="1" lang="en-US" altLang="ja-JP" sz="2000" b="1" dirty="0">
                          <a:solidFill>
                            <a:schemeClr val="tx1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21</a:t>
                      </a:r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回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rgbClr val="00206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２０２４年</a:t>
                      </a:r>
                      <a:r>
                        <a:rPr kumimoji="1" lang="en-US" altLang="ja-JP" sz="2000" b="1" dirty="0">
                          <a:solidFill>
                            <a:srgbClr val="00206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1</a:t>
                      </a:r>
                      <a:r>
                        <a:rPr kumimoji="1" lang="ja-JP" altLang="en-US" sz="2000" b="1" dirty="0">
                          <a:solidFill>
                            <a:srgbClr val="00206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月</a:t>
                      </a:r>
                      <a:r>
                        <a:rPr kumimoji="1" lang="ja-JP" altLang="en-US" sz="2000" b="1" dirty="0">
                          <a:solidFill>
                            <a:srgbClr val="C0000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吉日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旧三井物産＠過去展望 </a:t>
                      </a:r>
                      <a:r>
                        <a:rPr kumimoji="1" lang="ja-JP" altLang="en-US" sz="18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～満鉄編とインテリジェンス編の総集～</a:t>
                      </a:r>
                      <a:endParaRPr kumimoji="1" lang="ja-JP" altLang="en-US" sz="48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750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093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 invX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13">
            <a:extLst>
              <a:ext uri="{FF2B5EF4-FFF2-40B4-BE49-F238E27FC236}">
                <a16:creationId xmlns:a16="http://schemas.microsoft.com/office/drawing/2014/main" id="{B18A2A1A-FB5E-4E81-9AE1-0A13DBBF2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293" y="5722533"/>
            <a:ext cx="966733" cy="105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BAAD30-FBB4-4C39-A11A-C0CDED7DD39D}"/>
              </a:ext>
            </a:extLst>
          </p:cNvPr>
          <p:cNvSpPr txBox="1"/>
          <p:nvPr/>
        </p:nvSpPr>
        <p:spPr>
          <a:xfrm rot="20399141">
            <a:off x="10778830" y="5525100"/>
            <a:ext cx="801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ポチッ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FCB6D7E-16E5-4246-A99A-4BF78E8C2AC1}"/>
              </a:ext>
            </a:extLst>
          </p:cNvPr>
          <p:cNvSpPr txBox="1"/>
          <p:nvPr/>
        </p:nvSpPr>
        <p:spPr>
          <a:xfrm>
            <a:off x="500199" y="11436"/>
            <a:ext cx="11264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72 Black" panose="020B0A04030603020204" pitchFamily="34" charset="0"/>
                <a:ea typeface="BIZ UDP明朝 Medium" panose="02020500000000000000" pitchFamily="18" charset="-128"/>
                <a:cs typeface="72 Black" panose="020B0A04030603020204" pitchFamily="34" charset="0"/>
              </a:rPr>
              <a:t>アンケートにご協力をお願い致します。</a:t>
            </a:r>
            <a:endParaRPr lang="ja-JP" altLang="en-U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9" name="Picture 2" descr="Image">
            <a:extLst>
              <a:ext uri="{FF2B5EF4-FFF2-40B4-BE49-F238E27FC236}">
                <a16:creationId xmlns:a16="http://schemas.microsoft.com/office/drawing/2014/main" id="{1A28B19C-CE1A-4F1F-9E82-03697DBC2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91855" cy="179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E5A9C13-B74A-425E-88AA-D1DE28142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549" y="604746"/>
            <a:ext cx="6092901" cy="605706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78FAB8B-F900-48E0-B87B-061AB4C178E7}"/>
              </a:ext>
            </a:extLst>
          </p:cNvPr>
          <p:cNvSpPr txBox="1"/>
          <p:nvPr/>
        </p:nvSpPr>
        <p:spPr>
          <a:xfrm rot="440159">
            <a:off x="10587250" y="387489"/>
            <a:ext cx="615553" cy="63310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b="1" dirty="0">
                <a:solidFill>
                  <a:srgbClr val="00206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アンケートにご協力をお願い致します！</a:t>
            </a:r>
          </a:p>
        </p:txBody>
      </p:sp>
    </p:spTree>
    <p:extLst>
      <p:ext uri="{BB962C8B-B14F-4D97-AF65-F5344CB8AC3E}">
        <p14:creationId xmlns:p14="http://schemas.microsoft.com/office/powerpoint/2010/main" val="143389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20C7B2D-E10F-984F-7A4D-ACD7C6FB4F3C}"/>
              </a:ext>
            </a:extLst>
          </p:cNvPr>
          <p:cNvSpPr/>
          <p:nvPr/>
        </p:nvSpPr>
        <p:spPr>
          <a:xfrm>
            <a:off x="0" y="5660"/>
            <a:ext cx="12192000" cy="482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オープンソース・ファーマ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（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Open Source Pharma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）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026" name="Picture 2" descr="オープンソース製薬">
            <a:extLst>
              <a:ext uri="{FF2B5EF4-FFF2-40B4-BE49-F238E27FC236}">
                <a16:creationId xmlns:a16="http://schemas.microsoft.com/office/drawing/2014/main" id="{C425FF2A-E767-BB74-91BD-0C30CAC28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644" y="596980"/>
            <a:ext cx="38100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A4BC4E3-CEF0-ED4E-A7C5-ACCD9501F25E}"/>
              </a:ext>
            </a:extLst>
          </p:cNvPr>
          <p:cNvSpPr txBox="1"/>
          <p:nvPr/>
        </p:nvSpPr>
        <p:spPr>
          <a:xfrm>
            <a:off x="4632882" y="1218650"/>
            <a:ext cx="29262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http://www.opensourcepharma.net/</a:t>
            </a:r>
            <a:endParaRPr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69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0" y="1856216"/>
            <a:ext cx="1219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6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  <a:ea typeface="Yet R" panose="02030504000101010101" pitchFamily="18" charset="-127"/>
              </a:rPr>
              <a:t>FMIMPC</a:t>
            </a:r>
          </a:p>
          <a:p>
            <a:pPr algn="ctr"/>
            <a:r>
              <a:rPr kumimoji="1" lang="en-US" altLang="ja-JP" sz="3200" dirty="0" err="1">
                <a:solidFill>
                  <a:schemeClr val="bg1">
                    <a:lumMod val="75000"/>
                  </a:schemeClr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Financial,Military,IT,Media,Pharma</a:t>
            </a:r>
            <a:r>
              <a:rPr kumimoji="1" lang="ja-JP" altLang="en-US" sz="3200" dirty="0">
                <a:solidFill>
                  <a:schemeClr val="bg1">
                    <a:lumMod val="75000"/>
                  </a:schemeClr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 </a:t>
            </a:r>
            <a:r>
              <a:rPr kumimoji="1" lang="en-US" altLang="ja-JP" sz="3200" dirty="0">
                <a:solidFill>
                  <a:schemeClr val="bg1">
                    <a:lumMod val="75000"/>
                  </a:schemeClr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Complex</a:t>
            </a:r>
          </a:p>
        </p:txBody>
      </p:sp>
    </p:spTree>
    <p:extLst>
      <p:ext uri="{BB962C8B-B14F-4D97-AF65-F5344CB8AC3E}">
        <p14:creationId xmlns:p14="http://schemas.microsoft.com/office/powerpoint/2010/main" val="109409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E675A9-6E3E-4C02-949E-EBA67507BE38}"/>
              </a:ext>
            </a:extLst>
          </p:cNvPr>
          <p:cNvSpPr/>
          <p:nvPr/>
        </p:nvSpPr>
        <p:spPr>
          <a:xfrm>
            <a:off x="13944" y="-768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70C0B46-B9C6-4F6C-BFC4-6D4FE073BF0C}"/>
              </a:ext>
            </a:extLst>
          </p:cNvPr>
          <p:cNvSpPr txBox="1"/>
          <p:nvPr/>
        </p:nvSpPr>
        <p:spPr>
          <a:xfrm>
            <a:off x="31530" y="2467791"/>
            <a:ext cx="12160469" cy="370870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0" dirty="0">
                <a:solidFill>
                  <a:srgbClr val="FFC000"/>
                </a:solidFill>
                <a:latin typeface="Berlin Sans FB Demi" panose="020E0802020502020306" pitchFamily="34" charset="0"/>
                <a:ea typeface="BIZ UDPゴシック" panose="020B0400000000000000" pitchFamily="50" charset="-128"/>
              </a:rPr>
              <a:t>過去展望</a:t>
            </a:r>
            <a:endParaRPr lang="en-US" altLang="ja-JP" sz="8000" dirty="0">
              <a:solidFill>
                <a:srgbClr val="FFC000"/>
              </a:solidFill>
              <a:latin typeface="Berlin Sans FB Demi" panose="020E0802020502020306" pitchFamily="34" charset="0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11500" dirty="0">
                <a:solidFill>
                  <a:srgbClr val="FFC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旧三井物産</a:t>
            </a:r>
            <a:endParaRPr kumimoji="1" lang="en-US" altLang="ja-JP" sz="11500" b="1" dirty="0">
              <a:solidFill>
                <a:schemeClr val="bg1">
                  <a:lumMod val="9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sz="4000" dirty="0">
                <a:solidFill>
                  <a:schemeClr val="bg1">
                    <a:lumMod val="75000"/>
                  </a:schemeClr>
                </a:solidFill>
                <a:latin typeface="Amasis MT Pro Black" panose="02040A04050005020304" pitchFamily="18" charset="0"/>
                <a:ea typeface="BIZ UDPゴシック" panose="020B0400000000000000" pitchFamily="50" charset="-128"/>
              </a:rPr>
              <a:t>～満鉄編とインテリジェンス編の総集編～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D17FF66-667C-486E-B714-1D8F74156ABE}"/>
              </a:ext>
            </a:extLst>
          </p:cNvPr>
          <p:cNvSpPr/>
          <p:nvPr/>
        </p:nvSpPr>
        <p:spPr>
          <a:xfrm rot="21188738">
            <a:off x="3167844" y="924715"/>
            <a:ext cx="5986754" cy="10399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４年</a:t>
            </a:r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</a:t>
            </a:r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５日（月曜日）</a:t>
            </a:r>
            <a:endParaRPr lang="en-US" altLang="ja-JP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お昼休み、ココでやります。</a:t>
            </a:r>
            <a:r>
              <a:rPr lang="ja-JP" altLang="en-US" sz="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多分・・・</a:t>
            </a:r>
            <a:endParaRPr kumimoji="1"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53DA54-1C8C-47F0-ADD4-537E6BE0ECCD}"/>
              </a:ext>
            </a:extLst>
          </p:cNvPr>
          <p:cNvSpPr txBox="1"/>
          <p:nvPr/>
        </p:nvSpPr>
        <p:spPr>
          <a:xfrm>
            <a:off x="923365" y="948286"/>
            <a:ext cx="2608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次回は</a:t>
            </a:r>
            <a:r>
              <a:rPr kumimoji="1" lang="en-US" altLang="ja-JP" sz="40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…</a:t>
            </a:r>
            <a:endParaRPr kumimoji="1" lang="ja-JP" altLang="en-US" sz="40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184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13">
            <a:extLst>
              <a:ext uri="{FF2B5EF4-FFF2-40B4-BE49-F238E27FC236}">
                <a16:creationId xmlns:a16="http://schemas.microsoft.com/office/drawing/2014/main" id="{B18A2A1A-FB5E-4E81-9AE1-0A13DBBF2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1816" y="5792566"/>
            <a:ext cx="966733" cy="105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BAAD30-FBB4-4C39-A11A-C0CDED7DD39D}"/>
              </a:ext>
            </a:extLst>
          </p:cNvPr>
          <p:cNvSpPr txBox="1"/>
          <p:nvPr/>
        </p:nvSpPr>
        <p:spPr>
          <a:xfrm rot="20399141">
            <a:off x="10910353" y="5595133"/>
            <a:ext cx="801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ポチッ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FCB6D7E-16E5-4246-A99A-4BF78E8C2AC1}"/>
              </a:ext>
            </a:extLst>
          </p:cNvPr>
          <p:cNvSpPr txBox="1"/>
          <p:nvPr/>
        </p:nvSpPr>
        <p:spPr>
          <a:xfrm>
            <a:off x="500199" y="11436"/>
            <a:ext cx="11264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72 Black" panose="020B0A04030603020204" pitchFamily="34" charset="0"/>
                <a:ea typeface="BIZ UDP明朝 Medium" panose="02020500000000000000" pitchFamily="18" charset="-128"/>
                <a:cs typeface="72 Black" panose="020B0A04030603020204" pitchFamily="34" charset="0"/>
              </a:rPr>
              <a:t>アンケートにご協力をお願い致します。</a:t>
            </a:r>
            <a:endParaRPr lang="ja-JP" altLang="en-U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9" name="Picture 2" descr="Image">
            <a:extLst>
              <a:ext uri="{FF2B5EF4-FFF2-40B4-BE49-F238E27FC236}">
                <a16:creationId xmlns:a16="http://schemas.microsoft.com/office/drawing/2014/main" id="{1A28B19C-CE1A-4F1F-9E82-03697DBC2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8179" cy="233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E5A9C13-B74A-425E-88AA-D1DE28142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039" y="450902"/>
            <a:ext cx="6064897" cy="602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5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 descr="biz_0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422" y="2154237"/>
            <a:ext cx="2466181" cy="247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500563" y="4380850"/>
            <a:ext cx="326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ありがとうございました。</a:t>
            </a:r>
            <a:endParaRPr kumimoji="1" lang="ja-JP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2036BD-DFB5-427E-8AC5-40B48AB08451}"/>
              </a:ext>
            </a:extLst>
          </p:cNvPr>
          <p:cNvSpPr txBox="1"/>
          <p:nvPr/>
        </p:nvSpPr>
        <p:spPr>
          <a:xfrm>
            <a:off x="0" y="6120505"/>
            <a:ext cx="1219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sz="1050" b="0" i="0" u="none" strike="noStrike" baseline="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当レポートに掲載されているあらゆる内容は無断転載・複製を禁じます。</a:t>
            </a:r>
            <a:endParaRPr lang="en-US" altLang="ja-JP" sz="1050" b="0" i="0" u="none" strike="noStrike" baseline="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  <a:p>
            <a:pPr algn="l"/>
            <a:r>
              <a:rPr lang="ja-JP" altLang="en-US" sz="1050" b="0" i="0" u="none" strike="noStrike" baseline="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当レポートは信頼できると思われる情報ソースから入手した情報・データに基づき作成していますが、当社はその正確性、完全性、信頼性等を保証するものではありません。当レポートは執筆者の見解に基づき作成されたものであり、当社及び三井物産グループの統一的な見解を示すものではありません。また、当レポートのご利用により、直接的あるいは間接的な不利益・損害が発生したとしても、当社及び三井物産グループは一切責任を負いません。レポートに掲載された内容は予告なしに変更することがあります。</a:t>
            </a:r>
            <a:endParaRPr lang="ja-JP" altLang="en-US" sz="105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DC4DF28-D641-5F4F-D9BD-472C5CCE185C}"/>
              </a:ext>
            </a:extLst>
          </p:cNvPr>
          <p:cNvSpPr/>
          <p:nvPr/>
        </p:nvSpPr>
        <p:spPr>
          <a:xfrm>
            <a:off x="4446876" y="4780229"/>
            <a:ext cx="3371272" cy="436743"/>
          </a:xfrm>
          <a:prstGeom prst="roundRect">
            <a:avLst/>
          </a:prstGeom>
          <a:solidFill>
            <a:srgbClr val="C00000"/>
          </a:solidFill>
          <a:ln w="57150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当該資料は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配布共有不可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r>
              <a:rPr kumimoji="1" lang="ja-JP" altLang="en-US" sz="7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です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3436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fb76b20-b480-4230-8bf5-23ec920b1ce3}" enabled="0" method="" siteId="{ffb76b20-b480-4230-8bf5-23ec920b1ce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78339</TotalTime>
  <Words>641</Words>
  <Application>Microsoft Office PowerPoint</Application>
  <PresentationFormat>ワイド画面</PresentationFormat>
  <Paragraphs>73</Paragraphs>
  <Slides>11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9" baseType="lpstr">
      <vt:lpstr>BIZ UDPゴシック</vt:lpstr>
      <vt:lpstr>BIZ UDP明朝 Medium</vt:lpstr>
      <vt:lpstr>HGP創英角ﾎﾟｯﾌﾟ体</vt:lpstr>
      <vt:lpstr>Malgun Gothic</vt:lpstr>
      <vt:lpstr>Meiryo UI</vt:lpstr>
      <vt:lpstr>UD デジタル 教科書体 NK-B</vt:lpstr>
      <vt:lpstr>UD Digi Kyokasho NK-R</vt:lpstr>
      <vt:lpstr>UD デジタル 教科書体 N-R</vt:lpstr>
      <vt:lpstr>Yet R</vt:lpstr>
      <vt:lpstr>游ゴシック</vt:lpstr>
      <vt:lpstr>游ゴシック Light</vt:lpstr>
      <vt:lpstr>72 Black</vt:lpstr>
      <vt:lpstr>ADLaM Display</vt:lpstr>
      <vt:lpstr>Amasis MT Pro Black</vt:lpstr>
      <vt:lpstr>Arial</vt:lpstr>
      <vt:lpstr>Arial Rounded MT Bold</vt:lpstr>
      <vt:lpstr>Berlin Sans FB Demi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Abe,YutakaTKZIM</dc:creator>
  <cp:lastModifiedBy>Abe,YutakaTKZIM</cp:lastModifiedBy>
  <cp:revision>294</cp:revision>
  <cp:lastPrinted>2023-07-25T02:16:56Z</cp:lastPrinted>
  <dcterms:created xsi:type="dcterms:W3CDTF">2023-03-29T00:02:56Z</dcterms:created>
  <dcterms:modified xsi:type="dcterms:W3CDTF">2023-11-30T09:30:45Z</dcterms:modified>
</cp:coreProperties>
</file>