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1003" r:id="rId2"/>
    <p:sldId id="991" r:id="rId3"/>
    <p:sldId id="1005" r:id="rId4"/>
    <p:sldId id="1012" r:id="rId5"/>
    <p:sldId id="1013" r:id="rId6"/>
    <p:sldId id="1014" r:id="rId7"/>
    <p:sldId id="1016" r:id="rId8"/>
    <p:sldId id="1015" r:id="rId9"/>
    <p:sldId id="1017" r:id="rId10"/>
    <p:sldId id="1018" r:id="rId11"/>
    <p:sldId id="1020" r:id="rId12"/>
    <p:sldId id="1019" r:id="rId13"/>
    <p:sldId id="1004" r:id="rId14"/>
    <p:sldId id="1006" r:id="rId15"/>
    <p:sldId id="1007" r:id="rId16"/>
    <p:sldId id="1021" r:id="rId17"/>
    <p:sldId id="1009" r:id="rId18"/>
    <p:sldId id="1008" r:id="rId19"/>
    <p:sldId id="1010" r:id="rId20"/>
    <p:sldId id="1011" r:id="rId21"/>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B48BC64-7329-4AEE-B3C5-143AA315A4C9}">
          <p14:sldIdLst/>
        </p14:section>
        <p14:section name="タイトルなしのセクション" id="{2222DC94-E039-4F92-8293-E592BEC64C49}">
          <p14:sldIdLst>
            <p14:sldId id="1003"/>
            <p14:sldId id="991"/>
            <p14:sldId id="1005"/>
            <p14:sldId id="1012"/>
            <p14:sldId id="1013"/>
            <p14:sldId id="1014"/>
            <p14:sldId id="1016"/>
            <p14:sldId id="1015"/>
            <p14:sldId id="1017"/>
            <p14:sldId id="1018"/>
            <p14:sldId id="1020"/>
            <p14:sldId id="1019"/>
            <p14:sldId id="1004"/>
            <p14:sldId id="1006"/>
            <p14:sldId id="1007"/>
            <p14:sldId id="1021"/>
            <p14:sldId id="1009"/>
            <p14:sldId id="1008"/>
            <p14:sldId id="1010"/>
            <p14:sldId id="1011"/>
          </p14:sldIdLst>
        </p14:section>
      </p14:sectionLst>
    </p:ex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7" autoAdjust="0"/>
    <p:restoredTop sz="96344" autoAdjust="0"/>
  </p:normalViewPr>
  <p:slideViewPr>
    <p:cSldViewPr snapToGrid="0" showGuides="1">
      <p:cViewPr varScale="1">
        <p:scale>
          <a:sx n="102" d="100"/>
          <a:sy n="102" d="100"/>
        </p:scale>
        <p:origin x="82" y="365"/>
      </p:cViewPr>
      <p:guideLst>
        <p:guide orient="horz" pos="2183"/>
        <p:guide pos="3817"/>
      </p:guideLst>
    </p:cSldViewPr>
  </p:slideViewPr>
  <p:notesTextViewPr>
    <p:cViewPr>
      <p:scale>
        <a:sx n="1" d="1"/>
        <a:sy n="1" d="1"/>
      </p:scale>
      <p:origin x="0" y="0"/>
    </p:cViewPr>
  </p:notesTextViewPr>
  <p:sorterViewPr>
    <p:cViewPr varScale="1">
      <p:scale>
        <a:sx n="100" d="100"/>
        <a:sy n="100" d="100"/>
      </p:scale>
      <p:origin x="0" y="-469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2D637FD-971D-42B0-959D-71BF8EE58E46}" type="datetimeFigureOut">
              <a:rPr kumimoji="1" lang="ja-JP" altLang="en-US" smtClean="0"/>
              <a:t>2023/8/23</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66C52FB4-7F2E-4224-8EF8-4DD8B1D66159}" type="slidenum">
              <a:rPr kumimoji="1" lang="ja-JP" altLang="en-US" smtClean="0"/>
              <a:t>‹#›</a:t>
            </a:fld>
            <a:endParaRPr kumimoji="1" lang="ja-JP" altLang="en-US"/>
          </a:p>
        </p:txBody>
      </p:sp>
    </p:spTree>
    <p:extLst>
      <p:ext uri="{BB962C8B-B14F-4D97-AF65-F5344CB8AC3E}">
        <p14:creationId xmlns:p14="http://schemas.microsoft.com/office/powerpoint/2010/main" val="14645213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62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602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4930939"/>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8847852-0ACF-3BDF-9CE4-8156CDBC0C1A}"/>
              </a:ext>
            </a:extLst>
          </p:cNvPr>
          <p:cNvSpPr/>
          <p:nvPr/>
        </p:nvSpPr>
        <p:spPr>
          <a:xfrm>
            <a:off x="0" y="2183702"/>
            <a:ext cx="12191999" cy="258316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b="1" dirty="0">
                <a:latin typeface="BIZ UDPゴシック" panose="020B0400000000000000" pitchFamily="50" charset="-128"/>
                <a:ea typeface="BIZ UDPゴシック" panose="020B0400000000000000" pitchFamily="50" charset="-128"/>
              </a:rPr>
              <a:t>縮小する日本</a:t>
            </a:r>
            <a:endParaRPr kumimoji="1" lang="ja-JP" altLang="en-US" sz="80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5634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65DACF72-EE25-F9EC-9708-B7CA9DA96B07}"/>
              </a:ext>
            </a:extLst>
          </p:cNvPr>
          <p:cNvPicPr>
            <a:picLocks noChangeAspect="1"/>
          </p:cNvPicPr>
          <p:nvPr/>
        </p:nvPicPr>
        <p:blipFill>
          <a:blip r:embed="rId2"/>
          <a:stretch>
            <a:fillRect/>
          </a:stretch>
        </p:blipFill>
        <p:spPr>
          <a:xfrm>
            <a:off x="3209495" y="455503"/>
            <a:ext cx="5699986" cy="6196665"/>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3910329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E11D04E0-1794-4D00-BFDD-018D670F104B}"/>
              </a:ext>
            </a:extLst>
          </p:cNvPr>
          <p:cNvPicPr>
            <a:picLocks noChangeAspect="1"/>
          </p:cNvPicPr>
          <p:nvPr/>
        </p:nvPicPr>
        <p:blipFill>
          <a:blip r:embed="rId2"/>
          <a:stretch>
            <a:fillRect/>
          </a:stretch>
        </p:blipFill>
        <p:spPr>
          <a:xfrm>
            <a:off x="1858780" y="376541"/>
            <a:ext cx="8231198" cy="6204460"/>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70031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2" name="Picture 2" descr="画像">
            <a:extLst>
              <a:ext uri="{FF2B5EF4-FFF2-40B4-BE49-F238E27FC236}">
                <a16:creationId xmlns:a16="http://schemas.microsoft.com/office/drawing/2014/main" id="{C7AB3C25-2FE1-F308-F9A1-224CB03F7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024" y="493298"/>
            <a:ext cx="4083354" cy="605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1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08847852-0ACF-3BDF-9CE4-8156CDBC0C1A}"/>
              </a:ext>
            </a:extLst>
          </p:cNvPr>
          <p:cNvSpPr/>
          <p:nvPr/>
        </p:nvSpPr>
        <p:spPr>
          <a:xfrm>
            <a:off x="0" y="2183702"/>
            <a:ext cx="12191999" cy="258316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b="1" dirty="0">
                <a:latin typeface="BIZ UDPゴシック" panose="020B0400000000000000" pitchFamily="50" charset="-128"/>
                <a:ea typeface="BIZ UDPゴシック" panose="020B0400000000000000" pitchFamily="50" charset="-128"/>
              </a:rPr>
              <a:t>減速する世界</a:t>
            </a:r>
            <a:endParaRPr kumimoji="1" lang="ja-JP" altLang="en-US" sz="80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719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7170" name="Picture 2">
            <a:extLst>
              <a:ext uri="{FF2B5EF4-FFF2-40B4-BE49-F238E27FC236}">
                <a16:creationId xmlns:a16="http://schemas.microsoft.com/office/drawing/2014/main" id="{B5AA2E2D-949A-9E95-3EE8-2B594469B0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64" y="583279"/>
            <a:ext cx="7205585" cy="5764468"/>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46063259-7E19-7977-28A7-14BC9B0FA3A2}"/>
              </a:ext>
            </a:extLst>
          </p:cNvPr>
          <p:cNvSpPr txBox="1"/>
          <p:nvPr/>
        </p:nvSpPr>
        <p:spPr>
          <a:xfrm>
            <a:off x="3179011" y="6325262"/>
            <a:ext cx="12166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出所：日経</a:t>
            </a:r>
          </a:p>
        </p:txBody>
      </p:sp>
    </p:spTree>
    <p:extLst>
      <p:ext uri="{BB962C8B-B14F-4D97-AF65-F5344CB8AC3E}">
        <p14:creationId xmlns:p14="http://schemas.microsoft.com/office/powerpoint/2010/main" val="710272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84F98DBF-D9D6-F8AD-C362-7C4D89265D51}"/>
              </a:ext>
            </a:extLst>
          </p:cNvPr>
          <p:cNvPicPr>
            <a:picLocks noChangeAspect="1"/>
          </p:cNvPicPr>
          <p:nvPr/>
        </p:nvPicPr>
        <p:blipFill>
          <a:blip r:embed="rId2"/>
          <a:stretch>
            <a:fillRect/>
          </a:stretch>
        </p:blipFill>
        <p:spPr>
          <a:xfrm>
            <a:off x="7199847" y="233264"/>
            <a:ext cx="4410035" cy="6341965"/>
          </a:xfrm>
          <a:prstGeom prst="rect">
            <a:avLst/>
          </a:prstGeom>
        </p:spPr>
      </p:pic>
      <p:pic>
        <p:nvPicPr>
          <p:cNvPr id="4" name="図 3">
            <a:extLst>
              <a:ext uri="{FF2B5EF4-FFF2-40B4-BE49-F238E27FC236}">
                <a16:creationId xmlns:a16="http://schemas.microsoft.com/office/drawing/2014/main" id="{B9698C9E-9BC2-CE01-4CB0-F920BDD2B320}"/>
              </a:ext>
            </a:extLst>
          </p:cNvPr>
          <p:cNvPicPr>
            <a:picLocks noChangeAspect="1"/>
          </p:cNvPicPr>
          <p:nvPr/>
        </p:nvPicPr>
        <p:blipFill>
          <a:blip r:embed="rId3"/>
          <a:stretch>
            <a:fillRect/>
          </a:stretch>
        </p:blipFill>
        <p:spPr>
          <a:xfrm>
            <a:off x="415023" y="409267"/>
            <a:ext cx="6201780" cy="6201780"/>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t>Global Wealth Report 2023</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B6653CC6-FD41-1ABF-7B6F-710BFE7DBCE7}"/>
              </a:ext>
            </a:extLst>
          </p:cNvPr>
          <p:cNvSpPr txBox="1"/>
          <p:nvPr/>
        </p:nvSpPr>
        <p:spPr>
          <a:xfrm>
            <a:off x="4219731" y="701122"/>
            <a:ext cx="7390151" cy="246221"/>
          </a:xfrm>
          <a:prstGeom prst="rect">
            <a:avLst/>
          </a:prstGeom>
          <a:noFill/>
        </p:spPr>
        <p:txBody>
          <a:bodyPr wrap="square">
            <a:spAutoFit/>
          </a:bodyPr>
          <a:lstStyle/>
          <a:p>
            <a:pPr algn="ctr"/>
            <a:r>
              <a:rPr lang="en-US" altLang="ja-JP" sz="1000" dirty="0">
                <a:latin typeface="Amasis MT Pro Black" panose="02040A04050005020304" pitchFamily="18" charset="0"/>
              </a:rPr>
              <a:t>https://www.ubs.com/global/en/family-office-uhnw/reports/global-wealth-report-2023.html#executive</a:t>
            </a:r>
            <a:endParaRPr lang="ja-JP" altLang="en-US" sz="1000" dirty="0">
              <a:latin typeface="Amasis MT Pro Black" panose="02040A04050005020304" pitchFamily="18" charset="0"/>
            </a:endParaRPr>
          </a:p>
        </p:txBody>
      </p:sp>
    </p:spTree>
    <p:extLst>
      <p:ext uri="{BB962C8B-B14F-4D97-AF65-F5344CB8AC3E}">
        <p14:creationId xmlns:p14="http://schemas.microsoft.com/office/powerpoint/2010/main" val="124051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画像">
            <a:extLst>
              <a:ext uri="{FF2B5EF4-FFF2-40B4-BE49-F238E27FC236}">
                <a16:creationId xmlns:a16="http://schemas.microsoft.com/office/drawing/2014/main" id="{556EA166-4CA5-65C9-E158-6C66334AF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4091" y="453610"/>
            <a:ext cx="4745151" cy="613193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BIZ UDPゴシック" panose="020B0400000000000000" pitchFamily="50" charset="-128"/>
                <a:ea typeface="BIZ UDPゴシック" panose="020B0400000000000000" pitchFamily="50" charset="-128"/>
              </a:rPr>
              <a:t>世界銀行による購買力平価</a:t>
            </a:r>
            <a:r>
              <a:rPr lang="en-US" altLang="ja-JP" sz="2400" b="1" dirty="0">
                <a:latin typeface="BIZ UDPゴシック" panose="020B0400000000000000" pitchFamily="50" charset="-128"/>
                <a:ea typeface="BIZ UDPゴシック" panose="020B0400000000000000" pitchFamily="50" charset="-128"/>
              </a:rPr>
              <a:t>GDP</a:t>
            </a:r>
            <a:r>
              <a:rPr lang="ja-JP" altLang="en-US" sz="2400" b="1" dirty="0">
                <a:latin typeface="BIZ UDPゴシック" panose="020B0400000000000000" pitchFamily="50" charset="-128"/>
                <a:ea typeface="BIZ UDPゴシック" panose="020B0400000000000000" pitchFamily="50" charset="-128"/>
              </a:rPr>
              <a:t>評価</a:t>
            </a:r>
            <a:endParaRPr kumimoji="1" lang="ja-JP" altLang="en-US" sz="2400" b="1"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D60C6DFE-FFCC-21AE-14C6-BF80583B3D64}"/>
              </a:ext>
            </a:extLst>
          </p:cNvPr>
          <p:cNvSpPr txBox="1"/>
          <p:nvPr/>
        </p:nvSpPr>
        <p:spPr>
          <a:xfrm>
            <a:off x="637027" y="670079"/>
            <a:ext cx="6104744" cy="923330"/>
          </a:xfrm>
          <a:prstGeom prst="rect">
            <a:avLst/>
          </a:prstGeom>
          <a:noFill/>
        </p:spPr>
        <p:txBody>
          <a:bodyPr wrap="square">
            <a:spAutoFit/>
          </a:bodyPr>
          <a:lstStyle/>
          <a:p>
            <a:r>
              <a:rPr lang="en-US" altLang="ja-JP" b="0" i="0" dirty="0">
                <a:solidFill>
                  <a:srgbClr val="000000"/>
                </a:solidFill>
                <a:effectLst/>
                <a:latin typeface="Microsoft YaHei" panose="020B0503020204020204" pitchFamily="34" charset="-122"/>
                <a:ea typeface="Microsoft YaHei" panose="020B0503020204020204" pitchFamily="34" charset="-122"/>
              </a:rPr>
              <a:t>GDP</a:t>
            </a:r>
            <a:r>
              <a:rPr lang="ja-JP" altLang="en-US" b="0" i="0" dirty="0">
                <a:solidFill>
                  <a:srgbClr val="000000"/>
                </a:solidFill>
                <a:effectLst/>
                <a:latin typeface="Microsoft YaHei" panose="020B0503020204020204" pitchFamily="34" charset="-122"/>
                <a:ea typeface="Microsoft YaHei" panose="020B0503020204020204" pitchFamily="34" charset="-122"/>
              </a:rPr>
              <a:t>に関するデータは世界銀行および国際通貨基金によって購買力平価に基づいて算出された数値。</a:t>
            </a:r>
            <a:endParaRPr lang="en-US" altLang="ja-JP" b="0" i="0" dirty="0">
              <a:solidFill>
                <a:srgbClr val="000000"/>
              </a:solidFill>
              <a:effectLst/>
              <a:latin typeface="Microsoft YaHei" panose="020B0503020204020204" pitchFamily="34" charset="-122"/>
              <a:ea typeface="Microsoft YaHei" panose="020B0503020204020204" pitchFamily="34" charset="-122"/>
            </a:endParaRPr>
          </a:p>
          <a:p>
            <a:r>
              <a:rPr lang="ja-JP" altLang="en-US" b="0" i="0" dirty="0">
                <a:solidFill>
                  <a:srgbClr val="000000"/>
                </a:solidFill>
                <a:effectLst/>
                <a:latin typeface="Microsoft YaHei" panose="020B0503020204020204" pitchFamily="34" charset="-122"/>
                <a:ea typeface="Microsoft YaHei" panose="020B0503020204020204" pitchFamily="34" charset="-122"/>
              </a:rPr>
              <a:t>購買力平価は米ドルで算出。日本は</a:t>
            </a:r>
            <a:r>
              <a:rPr lang="en-US" altLang="ja-JP" b="0" i="0" dirty="0">
                <a:solidFill>
                  <a:srgbClr val="000000"/>
                </a:solidFill>
                <a:effectLst/>
                <a:latin typeface="Microsoft YaHei" panose="020B0503020204020204" pitchFamily="34" charset="-122"/>
                <a:ea typeface="Microsoft YaHei" panose="020B0503020204020204" pitchFamily="34" charset="-122"/>
              </a:rPr>
              <a:t>5</a:t>
            </a:r>
            <a:r>
              <a:rPr lang="ja-JP" altLang="en-US" b="0" i="0" dirty="0">
                <a:solidFill>
                  <a:srgbClr val="000000"/>
                </a:solidFill>
                <a:effectLst/>
                <a:latin typeface="Microsoft YaHei" panose="020B0503020204020204" pitchFamily="34" charset="-122"/>
                <a:ea typeface="Microsoft YaHei" panose="020B0503020204020204" pitchFamily="34" charset="-122"/>
              </a:rPr>
              <a:t>兆</a:t>
            </a:r>
            <a:r>
              <a:rPr lang="en-US" altLang="ja-JP" b="0" i="0" dirty="0">
                <a:solidFill>
                  <a:srgbClr val="000000"/>
                </a:solidFill>
                <a:effectLst/>
                <a:latin typeface="Microsoft YaHei" panose="020B0503020204020204" pitchFamily="34" charset="-122"/>
                <a:ea typeface="Microsoft YaHei" panose="020B0503020204020204" pitchFamily="34" charset="-122"/>
              </a:rPr>
              <a:t>6750</a:t>
            </a:r>
            <a:r>
              <a:rPr lang="ja-JP" altLang="en-US" b="0" i="0" dirty="0">
                <a:solidFill>
                  <a:srgbClr val="000000"/>
                </a:solidFill>
                <a:effectLst/>
                <a:latin typeface="Microsoft YaHei" panose="020B0503020204020204" pitchFamily="34" charset="-122"/>
                <a:ea typeface="Microsoft YaHei" panose="020B0503020204020204" pitchFamily="34" charset="-122"/>
              </a:rPr>
              <a:t>億ドルで</a:t>
            </a:r>
            <a:r>
              <a:rPr lang="en-US" altLang="ja-JP" b="0" i="0" dirty="0">
                <a:solidFill>
                  <a:srgbClr val="000000"/>
                </a:solidFill>
                <a:effectLst/>
                <a:latin typeface="Microsoft YaHei" panose="020B0503020204020204" pitchFamily="34" charset="-122"/>
                <a:ea typeface="Microsoft YaHei" panose="020B0503020204020204" pitchFamily="34" charset="-122"/>
              </a:rPr>
              <a:t>4</a:t>
            </a:r>
            <a:r>
              <a:rPr lang="ja-JP" altLang="en-US" b="0" i="0" dirty="0">
                <a:solidFill>
                  <a:srgbClr val="000000"/>
                </a:solidFill>
                <a:effectLst/>
                <a:latin typeface="Microsoft YaHei" panose="020B0503020204020204" pitchFamily="34" charset="-122"/>
                <a:ea typeface="Microsoft YaHei" panose="020B0503020204020204" pitchFamily="34" charset="-122"/>
              </a:rPr>
              <a:t>位。</a:t>
            </a:r>
            <a:endParaRPr lang="ja-JP" altLang="en-US" dirty="0"/>
          </a:p>
        </p:txBody>
      </p:sp>
      <p:sp>
        <p:nvSpPr>
          <p:cNvPr id="8" name="テキスト ボックス 7">
            <a:extLst>
              <a:ext uri="{FF2B5EF4-FFF2-40B4-BE49-F238E27FC236}">
                <a16:creationId xmlns:a16="http://schemas.microsoft.com/office/drawing/2014/main" id="{94B7E565-59BF-37BB-CBE8-45B208AD08CA}"/>
              </a:ext>
            </a:extLst>
          </p:cNvPr>
          <p:cNvSpPr txBox="1"/>
          <p:nvPr/>
        </p:nvSpPr>
        <p:spPr>
          <a:xfrm>
            <a:off x="3043628" y="6304557"/>
            <a:ext cx="6104744" cy="307777"/>
          </a:xfrm>
          <a:prstGeom prst="rect">
            <a:avLst/>
          </a:prstGeom>
          <a:noFill/>
        </p:spPr>
        <p:txBody>
          <a:bodyPr wrap="square">
            <a:spAutoFit/>
          </a:bodyPr>
          <a:lstStyle/>
          <a:p>
            <a:pPr algn="ctr"/>
            <a:r>
              <a:rPr lang="ja-JP" altLang="en-US" sz="1400" b="0" i="0" dirty="0">
                <a:effectLst/>
                <a:latin typeface="Amasis MT Pro Black" panose="02040A04050005020304" pitchFamily="18" charset="0"/>
              </a:rPr>
              <a:t>出典：</a:t>
            </a:r>
            <a:r>
              <a:rPr lang="en-US" altLang="ja-JP" sz="1400" b="0" i="0" dirty="0">
                <a:effectLst/>
                <a:latin typeface="Amasis MT Pro Black" panose="02040A04050005020304" pitchFamily="18" charset="0"/>
              </a:rPr>
              <a:t>World Economics</a:t>
            </a:r>
            <a:endParaRPr lang="ja-JP" altLang="en-US" sz="1400" dirty="0">
              <a:latin typeface="Amasis MT Pro Black" panose="02040A04050005020304" pitchFamily="18" charset="0"/>
            </a:endParaRPr>
          </a:p>
        </p:txBody>
      </p:sp>
      <p:pic>
        <p:nvPicPr>
          <p:cNvPr id="5122" name="Picture 2" descr="画像">
            <a:extLst>
              <a:ext uri="{FF2B5EF4-FFF2-40B4-BE49-F238E27FC236}">
                <a16:creationId xmlns:a16="http://schemas.microsoft.com/office/drawing/2014/main" id="{E707AD50-3BA7-F141-FF5B-C77DEC646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46" y="1788037"/>
            <a:ext cx="3518893" cy="454729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画像">
            <a:extLst>
              <a:ext uri="{FF2B5EF4-FFF2-40B4-BE49-F238E27FC236}">
                <a16:creationId xmlns:a16="http://schemas.microsoft.com/office/drawing/2014/main" id="{0738B55F-4767-7326-9A28-02D294E3C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787" y="1813809"/>
            <a:ext cx="3498949" cy="452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546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ホワイト・シフト</a:t>
            </a:r>
          </a:p>
        </p:txBody>
      </p:sp>
      <p:pic>
        <p:nvPicPr>
          <p:cNvPr id="6148" name="Picture 4">
            <a:extLst>
              <a:ext uri="{FF2B5EF4-FFF2-40B4-BE49-F238E27FC236}">
                <a16:creationId xmlns:a16="http://schemas.microsoft.com/office/drawing/2014/main" id="{97AB969F-ED53-204C-8C37-236391341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5503"/>
            <a:ext cx="4334640" cy="612549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91DBD6BD-FD8B-E8EE-227B-FDA5363DE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720" y="1460852"/>
            <a:ext cx="7315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00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3074" name="Picture 2" descr="画像">
            <a:extLst>
              <a:ext uri="{FF2B5EF4-FFF2-40B4-BE49-F238E27FC236}">
                <a16:creationId xmlns:a16="http://schemas.microsoft.com/office/drawing/2014/main" id="{3325E9EC-DBF1-75CA-54C2-3E11D3FA77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824038"/>
            <a:ext cx="60960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0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05419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DFF674E-764B-CC63-780C-B0E9FCC03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13" y="455503"/>
            <a:ext cx="10777174" cy="616735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多死社会</a:t>
            </a:r>
          </a:p>
        </p:txBody>
      </p:sp>
      <p:sp>
        <p:nvSpPr>
          <p:cNvPr id="2" name="楕円 1">
            <a:extLst>
              <a:ext uri="{FF2B5EF4-FFF2-40B4-BE49-F238E27FC236}">
                <a16:creationId xmlns:a16="http://schemas.microsoft.com/office/drawing/2014/main" id="{8932C1E1-D60C-3F36-C47A-322206F090A0}"/>
              </a:ext>
            </a:extLst>
          </p:cNvPr>
          <p:cNvSpPr/>
          <p:nvPr/>
        </p:nvSpPr>
        <p:spPr>
          <a:xfrm>
            <a:off x="5951095" y="2196058"/>
            <a:ext cx="599606" cy="637082"/>
          </a:xfrm>
          <a:prstGeom prst="ellipse">
            <a:avLst/>
          </a:prstGeom>
          <a:noFill/>
          <a:ln w="76200">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w="76200">
                <a:solidFill>
                  <a:schemeClr val="tx1"/>
                </a:solidFill>
              </a:ln>
              <a:noFill/>
            </a:endParaRPr>
          </a:p>
        </p:txBody>
      </p:sp>
    </p:spTree>
    <p:extLst>
      <p:ext uri="{BB962C8B-B14F-4D97-AF65-F5344CB8AC3E}">
        <p14:creationId xmlns:p14="http://schemas.microsoft.com/office/powerpoint/2010/main" val="1588863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262512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20C8374E-9E98-0B5B-F7F7-45A5F5DAB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91" y="455503"/>
            <a:ext cx="4106353" cy="612549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Tree>
    <p:extLst>
      <p:ext uri="{BB962C8B-B14F-4D97-AF65-F5344CB8AC3E}">
        <p14:creationId xmlns:p14="http://schemas.microsoft.com/office/powerpoint/2010/main" val="402780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pic>
        <p:nvPicPr>
          <p:cNvPr id="3074" name="Picture 2" descr="Image">
            <a:extLst>
              <a:ext uri="{FF2B5EF4-FFF2-40B4-BE49-F238E27FC236}">
                <a16:creationId xmlns:a16="http://schemas.microsoft.com/office/drawing/2014/main" id="{E0FC8F9B-E879-9580-104D-51126B222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459" y="477988"/>
            <a:ext cx="7678058" cy="6063841"/>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1D7BB71C-29C7-C8C0-4CB4-0CF474E4E8D0}"/>
              </a:ext>
            </a:extLst>
          </p:cNvPr>
          <p:cNvSpPr txBox="1"/>
          <p:nvPr/>
        </p:nvSpPr>
        <p:spPr>
          <a:xfrm>
            <a:off x="9898517" y="6263452"/>
            <a:ext cx="12166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出所：日経</a:t>
            </a:r>
          </a:p>
        </p:txBody>
      </p:sp>
    </p:spTree>
    <p:extLst>
      <p:ext uri="{BB962C8B-B14F-4D97-AF65-F5344CB8AC3E}">
        <p14:creationId xmlns:p14="http://schemas.microsoft.com/office/powerpoint/2010/main" val="2081029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a:extLst>
              <a:ext uri="{FF2B5EF4-FFF2-40B4-BE49-F238E27FC236}">
                <a16:creationId xmlns:a16="http://schemas.microsoft.com/office/drawing/2014/main" id="{C962DE83-72B9-EFE2-4F8A-B42F12269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49" y="485482"/>
            <a:ext cx="10847238" cy="6125499"/>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a:t>
            </a:r>
          </a:p>
        </p:txBody>
      </p:sp>
      <p:sp>
        <p:nvSpPr>
          <p:cNvPr id="4" name="テキスト ボックス 3">
            <a:extLst>
              <a:ext uri="{FF2B5EF4-FFF2-40B4-BE49-F238E27FC236}">
                <a16:creationId xmlns:a16="http://schemas.microsoft.com/office/drawing/2014/main" id="{CA9E288F-9648-59CE-CBE5-E6A6EBBED45A}"/>
              </a:ext>
            </a:extLst>
          </p:cNvPr>
          <p:cNvSpPr txBox="1"/>
          <p:nvPr/>
        </p:nvSpPr>
        <p:spPr>
          <a:xfrm>
            <a:off x="3277225" y="6419457"/>
            <a:ext cx="6104744" cy="215444"/>
          </a:xfrm>
          <a:prstGeom prst="rect">
            <a:avLst/>
          </a:prstGeom>
          <a:noFill/>
        </p:spPr>
        <p:txBody>
          <a:bodyPr wrap="square">
            <a:spAutoFit/>
          </a:bodyPr>
          <a:lstStyle/>
          <a:p>
            <a:pPr algn="ctr"/>
            <a:r>
              <a:rPr lang="en-US" altLang="ja-JP" sz="800" dirty="0">
                <a:latin typeface="Amasis MT Pro Black" panose="02040A04050005020304" pitchFamily="18" charset="0"/>
              </a:rPr>
              <a:t>https://twitter.com/JINKOUZOUKA_jp/status/1693562966762021090/photo/1</a:t>
            </a:r>
            <a:endParaRPr lang="ja-JP" altLang="en-US" sz="800" dirty="0">
              <a:latin typeface="Amasis MT Pro Black" panose="02040A04050005020304" pitchFamily="18" charset="0"/>
            </a:endParaRPr>
          </a:p>
        </p:txBody>
      </p:sp>
    </p:spTree>
    <p:extLst>
      <p:ext uri="{BB962C8B-B14F-4D97-AF65-F5344CB8AC3E}">
        <p14:creationId xmlns:p14="http://schemas.microsoft.com/office/powerpoint/2010/main" val="7636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人口崩壊</a:t>
            </a:r>
          </a:p>
        </p:txBody>
      </p:sp>
      <p:pic>
        <p:nvPicPr>
          <p:cNvPr id="5122" name="Picture 2" descr="Image">
            <a:extLst>
              <a:ext uri="{FF2B5EF4-FFF2-40B4-BE49-F238E27FC236}">
                <a16:creationId xmlns:a16="http://schemas.microsoft.com/office/drawing/2014/main" id="{45E33181-91BB-9379-5F6F-F13F37DC8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43" y="455503"/>
            <a:ext cx="6125498" cy="6125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15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7D3BE9A-D022-BBFC-5AE5-34B3401C69CF}"/>
              </a:ext>
            </a:extLst>
          </p:cNvPr>
          <p:cNvPicPr>
            <a:picLocks noChangeAspect="1"/>
          </p:cNvPicPr>
          <p:nvPr/>
        </p:nvPicPr>
        <p:blipFill>
          <a:blip r:embed="rId2"/>
          <a:stretch>
            <a:fillRect/>
          </a:stretch>
        </p:blipFill>
        <p:spPr>
          <a:xfrm>
            <a:off x="132420" y="336409"/>
            <a:ext cx="9112194" cy="6521591"/>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疾病予防</a:t>
            </a:r>
          </a:p>
        </p:txBody>
      </p:sp>
      <p:sp>
        <p:nvSpPr>
          <p:cNvPr id="7" name="テキスト ボックス 6">
            <a:extLst>
              <a:ext uri="{FF2B5EF4-FFF2-40B4-BE49-F238E27FC236}">
                <a16:creationId xmlns:a16="http://schemas.microsoft.com/office/drawing/2014/main" id="{C74F86FF-53FB-6832-1D45-E9BF315C3F4B}"/>
              </a:ext>
            </a:extLst>
          </p:cNvPr>
          <p:cNvSpPr txBox="1"/>
          <p:nvPr/>
        </p:nvSpPr>
        <p:spPr>
          <a:xfrm>
            <a:off x="1338208" y="953028"/>
            <a:ext cx="10853792" cy="230832"/>
          </a:xfrm>
          <a:prstGeom prst="rect">
            <a:avLst/>
          </a:prstGeom>
          <a:noFill/>
        </p:spPr>
        <p:txBody>
          <a:bodyPr wrap="square">
            <a:spAutoFit/>
          </a:bodyPr>
          <a:lstStyle/>
          <a:p>
            <a:r>
              <a:rPr lang="en-US" altLang="ja-JP" sz="900" dirty="0">
                <a:latin typeface="Amasis MT Pro Black" panose="02040A04050005020304" pitchFamily="18" charset="0"/>
              </a:rPr>
              <a:t>https://ourworldindata.org/</a:t>
            </a:r>
            <a:r>
              <a:rPr lang="en-US" altLang="ja-JP" sz="900" dirty="0" err="1">
                <a:latin typeface="Amasis MT Pro Black" panose="02040A04050005020304" pitchFamily="18" charset="0"/>
              </a:rPr>
              <a:t>grapher</a:t>
            </a:r>
            <a:r>
              <a:rPr lang="en-US" altLang="ja-JP" sz="900" dirty="0">
                <a:latin typeface="Amasis MT Pro Black" panose="02040A04050005020304" pitchFamily="18" charset="0"/>
              </a:rPr>
              <a:t>/</a:t>
            </a:r>
            <a:r>
              <a:rPr lang="en-US" altLang="ja-JP" sz="900" dirty="0" err="1">
                <a:latin typeface="Amasis MT Pro Black" panose="02040A04050005020304" pitchFamily="18" charset="0"/>
              </a:rPr>
              <a:t>covid-vaccine-booster-doses-per-capita?time</a:t>
            </a:r>
            <a:r>
              <a:rPr lang="en-US" altLang="ja-JP" sz="900" dirty="0">
                <a:latin typeface="Amasis MT Pro Black" panose="02040A04050005020304" pitchFamily="18" charset="0"/>
              </a:rPr>
              <a:t>=earliest..</a:t>
            </a:r>
            <a:r>
              <a:rPr lang="en-US" altLang="ja-JP" sz="900" dirty="0" err="1">
                <a:latin typeface="Amasis MT Pro Black" panose="02040A04050005020304" pitchFamily="18" charset="0"/>
              </a:rPr>
              <a:t>latest&amp;country</a:t>
            </a:r>
            <a:r>
              <a:rPr lang="en-US" altLang="ja-JP" sz="900" dirty="0">
                <a:latin typeface="Amasis MT Pro Black" panose="02040A04050005020304" pitchFamily="18" charset="0"/>
              </a:rPr>
              <a:t>=IND~ITA~RUS~SGP~USA~OWID_WRL~TWN~KOR~CHN~CHL~JPN~ISR</a:t>
            </a:r>
            <a:endParaRPr lang="ja-JP" altLang="en-US" sz="900" dirty="0">
              <a:latin typeface="Amasis MT Pro Black" panose="02040A04050005020304" pitchFamily="18" charset="0"/>
            </a:endParaRPr>
          </a:p>
        </p:txBody>
      </p:sp>
      <p:sp>
        <p:nvSpPr>
          <p:cNvPr id="9" name="テキスト ボックス 8">
            <a:extLst>
              <a:ext uri="{FF2B5EF4-FFF2-40B4-BE49-F238E27FC236}">
                <a16:creationId xmlns:a16="http://schemas.microsoft.com/office/drawing/2014/main" id="{5945FC12-40F6-49F6-2376-D2E089F8B593}"/>
              </a:ext>
            </a:extLst>
          </p:cNvPr>
          <p:cNvSpPr txBox="1"/>
          <p:nvPr/>
        </p:nvSpPr>
        <p:spPr>
          <a:xfrm>
            <a:off x="9244614" y="2166043"/>
            <a:ext cx="2814966" cy="286232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2023</a:t>
            </a:r>
            <a:r>
              <a:rPr kumimoji="1" lang="ja-JP" altLang="en-US" dirty="0">
                <a:latin typeface="BIZ UDPゴシック" panose="020B0400000000000000" pitchFamily="50" charset="-128"/>
                <a:ea typeface="BIZ UDPゴシック" panose="020B0400000000000000" pitchFamily="50" charset="-128"/>
              </a:rPr>
              <a:t>年</a:t>
            </a:r>
            <a:r>
              <a:rPr lang="en-US" altLang="ja-JP" dirty="0">
                <a:latin typeface="BIZ UDPゴシック" panose="020B0400000000000000" pitchFamily="50" charset="-128"/>
                <a:ea typeface="BIZ UDPゴシック" panose="020B0400000000000000" pitchFamily="50" charset="-128"/>
              </a:rPr>
              <a:t>9</a:t>
            </a:r>
            <a:r>
              <a:rPr lang="ja-JP" altLang="en-US" dirty="0">
                <a:latin typeface="BIZ UDPゴシック" panose="020B0400000000000000" pitchFamily="50" charset="-128"/>
                <a:ea typeface="BIZ UDPゴシック" panose="020B0400000000000000" pitchFamily="50" charset="-128"/>
              </a:rPr>
              <a:t>月</a:t>
            </a:r>
            <a:r>
              <a:rPr lang="en-US" altLang="ja-JP" dirty="0">
                <a:latin typeface="BIZ UDPゴシック" panose="020B0400000000000000" pitchFamily="50" charset="-128"/>
                <a:ea typeface="BIZ UDPゴシック" panose="020B0400000000000000" pitchFamily="50" charset="-128"/>
              </a:rPr>
              <a:t>20</a:t>
            </a:r>
            <a:r>
              <a:rPr lang="ja-JP" altLang="en-US" dirty="0">
                <a:latin typeface="BIZ UDPゴシック" panose="020B0400000000000000" pitchFamily="50" charset="-128"/>
                <a:ea typeface="BIZ UDPゴシック" panose="020B0400000000000000" pitchFamily="50" charset="-128"/>
              </a:rPr>
              <a:t>日から</a:t>
            </a:r>
            <a:r>
              <a:rPr kumimoji="1" lang="ja-JP" altLang="en-US" dirty="0">
                <a:latin typeface="BIZ UDPゴシック" panose="020B0400000000000000" pitchFamily="50" charset="-128"/>
                <a:ea typeface="BIZ UDPゴシック" panose="020B0400000000000000" pitchFamily="50" charset="-128"/>
              </a:rPr>
              <a:t>日本では</a:t>
            </a:r>
            <a:r>
              <a:rPr lang="en-US" altLang="ja-JP" dirty="0">
                <a:latin typeface="BIZ UDPゴシック" panose="020B0400000000000000" pitchFamily="50" charset="-128"/>
                <a:ea typeface="BIZ UDPゴシック" panose="020B0400000000000000" pitchFamily="50" charset="-128"/>
              </a:rPr>
              <a:t>XBB</a:t>
            </a:r>
            <a:r>
              <a:rPr lang="ja-JP" altLang="en-US" dirty="0">
                <a:latin typeface="BIZ UDPゴシック" panose="020B0400000000000000" pitchFamily="50" charset="-128"/>
                <a:ea typeface="BIZ UDPゴシック" panose="020B0400000000000000" pitchFamily="50" charset="-128"/>
              </a:rPr>
              <a:t>ワクチン接種が行われる。</a:t>
            </a:r>
            <a:endParaRPr lang="en-US" altLang="ja-JP" dirty="0">
              <a:latin typeface="BIZ UDPゴシック" panose="020B0400000000000000" pitchFamily="50" charset="-128"/>
              <a:ea typeface="BIZ UDPゴシック" panose="020B0400000000000000" pitchFamily="50" charset="-128"/>
            </a:endParaRPr>
          </a:p>
          <a:p>
            <a:endParaRPr lang="en-US" altLang="ja-JP" dirty="0">
              <a:latin typeface="BIZ UDPゴシック" panose="020B0400000000000000" pitchFamily="50" charset="-128"/>
              <a:ea typeface="BIZ UDPゴシック" panose="020B0400000000000000" pitchFamily="50" charset="-128"/>
            </a:endParaRPr>
          </a:p>
          <a:p>
            <a:r>
              <a:rPr lang="en-US" altLang="ja-JP" dirty="0">
                <a:latin typeface="BIZ UDPゴシック" panose="020B0400000000000000" pitchFamily="50" charset="-128"/>
                <a:ea typeface="BIZ UDPゴシック" panose="020B0400000000000000" pitchFamily="50" charset="-128"/>
              </a:rPr>
              <a:t>XBB</a:t>
            </a:r>
            <a:r>
              <a:rPr lang="ja-JP" altLang="en-US" dirty="0">
                <a:latin typeface="BIZ UDPゴシック" panose="020B0400000000000000" pitchFamily="50" charset="-128"/>
                <a:ea typeface="BIZ UDPゴシック" panose="020B0400000000000000" pitchFamily="50" charset="-128"/>
              </a:rPr>
              <a:t>ワクチンは日本だけで接種される。</a:t>
            </a:r>
            <a:endParaRPr lang="en-US" altLang="ja-JP" dirty="0">
              <a:latin typeface="BIZ UDPゴシック" panose="020B0400000000000000" pitchFamily="50" charset="-128"/>
              <a:ea typeface="BIZ UDPゴシック" panose="020B0400000000000000" pitchFamily="50" charset="-128"/>
            </a:endParaRPr>
          </a:p>
          <a:p>
            <a:endParaRPr kumimoji="1" lang="en-US" altLang="ja-JP" dirty="0">
              <a:latin typeface="BIZ UDPゴシック" panose="020B0400000000000000" pitchFamily="50" charset="-128"/>
              <a:ea typeface="BIZ UDPゴシック" panose="020B0400000000000000" pitchFamily="50" charset="-128"/>
            </a:endParaRPr>
          </a:p>
          <a:p>
            <a:r>
              <a:rPr lang="ja-JP" altLang="en-US" dirty="0">
                <a:latin typeface="BIZ UDPゴシック" panose="020B0400000000000000" pitchFamily="50" charset="-128"/>
                <a:ea typeface="BIZ UDPゴシック" panose="020B0400000000000000" pitchFamily="50" charset="-128"/>
              </a:rPr>
              <a:t>日本の接種に世界の免疫学者、公衆衛生の専門家は注目。</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27550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台湾の死亡／出生</a:t>
            </a:r>
          </a:p>
        </p:txBody>
      </p:sp>
      <p:pic>
        <p:nvPicPr>
          <p:cNvPr id="6146" name="Picture 2" descr="画像">
            <a:extLst>
              <a:ext uri="{FF2B5EF4-FFF2-40B4-BE49-F238E27FC236}">
                <a16:creationId xmlns:a16="http://schemas.microsoft.com/office/drawing/2014/main" id="{6D27954F-DCB5-9977-A492-99556E430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289" y="488053"/>
            <a:ext cx="6060398" cy="6060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91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Image">
            <a:extLst>
              <a:ext uri="{FF2B5EF4-FFF2-40B4-BE49-F238E27FC236}">
                <a16:creationId xmlns:a16="http://schemas.microsoft.com/office/drawing/2014/main" id="{486FDF5E-D37E-C6E4-1080-8B22ED035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2434" y="455503"/>
            <a:ext cx="4779534" cy="6183763"/>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BFE34527-08EB-C2A6-D8D1-F5D5B7ED02F7}"/>
              </a:ext>
            </a:extLst>
          </p:cNvPr>
          <p:cNvPicPr>
            <a:picLocks noChangeAspect="1"/>
          </p:cNvPicPr>
          <p:nvPr/>
        </p:nvPicPr>
        <p:blipFill>
          <a:blip r:embed="rId3"/>
          <a:stretch>
            <a:fillRect/>
          </a:stretch>
        </p:blipFill>
        <p:spPr>
          <a:xfrm>
            <a:off x="0" y="402499"/>
            <a:ext cx="5872403" cy="6178502"/>
          </a:xfrm>
          <a:prstGeom prst="rect">
            <a:avLst/>
          </a:prstGeom>
        </p:spPr>
      </p:pic>
      <p:sp>
        <p:nvSpPr>
          <p:cNvPr id="5" name="テキスト ボックス 4">
            <a:extLst>
              <a:ext uri="{FF2B5EF4-FFF2-40B4-BE49-F238E27FC236}">
                <a16:creationId xmlns:a16="http://schemas.microsoft.com/office/drawing/2014/main" id="{F3FDE128-15E3-425E-8DB7-0D65A390E597}"/>
              </a:ext>
            </a:extLst>
          </p:cNvPr>
          <p:cNvSpPr txBox="1"/>
          <p:nvPr/>
        </p:nvSpPr>
        <p:spPr>
          <a:xfrm>
            <a:off x="0" y="6581001"/>
            <a:ext cx="12192000" cy="276999"/>
          </a:xfrm>
          <a:prstGeom prst="rect">
            <a:avLst/>
          </a:prstGeom>
          <a:solidFill>
            <a:schemeClr val="accent1">
              <a:lumMod val="75000"/>
            </a:schemeClr>
          </a:solidFill>
          <a:ln>
            <a:noFill/>
          </a:ln>
        </p:spPr>
        <p:txBody>
          <a:bodyPr wrap="square" rtlCol="0">
            <a:spAutoFit/>
          </a:bodyPr>
          <a:lstStyle/>
          <a:p>
            <a:pPr algn="ctr"/>
            <a:r>
              <a:rPr kumimoji="1" lang="ja-JP" altLang="en-US" sz="1200" b="1" dirty="0">
                <a:solidFill>
                  <a:schemeClr val="bg1"/>
                </a:solidFill>
                <a:latin typeface="BIZ UDゴシック" panose="020B0400000000000000" pitchFamily="49" charset="-128"/>
                <a:ea typeface="BIZ UDゴシック" panose="020B0400000000000000" pitchFamily="49" charset="-128"/>
              </a:rPr>
              <a:t>人口トレンド～減速する世界、縮小する日本～</a:t>
            </a:r>
          </a:p>
        </p:txBody>
      </p:sp>
      <p:sp>
        <p:nvSpPr>
          <p:cNvPr id="3" name="正方形/長方形 2">
            <a:extLst>
              <a:ext uri="{FF2B5EF4-FFF2-40B4-BE49-F238E27FC236}">
                <a16:creationId xmlns:a16="http://schemas.microsoft.com/office/drawing/2014/main" id="{08847852-0ACF-3BDF-9CE4-8156CDBC0C1A}"/>
              </a:ext>
            </a:extLst>
          </p:cNvPr>
          <p:cNvSpPr/>
          <p:nvPr/>
        </p:nvSpPr>
        <p:spPr>
          <a:xfrm>
            <a:off x="0" y="-12355"/>
            <a:ext cx="12192000" cy="46785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latin typeface="BIZ UDPゴシック" panose="020B0400000000000000" pitchFamily="50" charset="-128"/>
                <a:ea typeface="BIZ UDPゴシック" panose="020B0400000000000000" pitchFamily="50" charset="-128"/>
              </a:rPr>
              <a:t>日本の人口は予測より急激に減少する可能性</a:t>
            </a:r>
          </a:p>
        </p:txBody>
      </p:sp>
      <p:cxnSp>
        <p:nvCxnSpPr>
          <p:cNvPr id="7" name="直線矢印コネクタ 6">
            <a:extLst>
              <a:ext uri="{FF2B5EF4-FFF2-40B4-BE49-F238E27FC236}">
                <a16:creationId xmlns:a16="http://schemas.microsoft.com/office/drawing/2014/main" id="{AF1E6F49-EEC7-CC4C-9ED6-F9BD6B57003D}"/>
              </a:ext>
            </a:extLst>
          </p:cNvPr>
          <p:cNvCxnSpPr>
            <a:cxnSpLocks/>
          </p:cNvCxnSpPr>
          <p:nvPr/>
        </p:nvCxnSpPr>
        <p:spPr>
          <a:xfrm>
            <a:off x="4766872" y="2855626"/>
            <a:ext cx="292308" cy="299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2222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55410</TotalTime>
  <Words>405</Words>
  <Application>Microsoft Office PowerPoint</Application>
  <PresentationFormat>ワイド画面</PresentationFormat>
  <Paragraphs>51</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BIZ UDPゴシック</vt:lpstr>
      <vt:lpstr>BIZ UDゴシック</vt:lpstr>
      <vt:lpstr>Microsoft YaHei</vt:lpstr>
      <vt:lpstr>游ゴシック</vt:lpstr>
      <vt:lpstr>Amasis MT Pro Black</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Abe,YutakaTKZIM</dc:creator>
  <cp:lastModifiedBy>阿部 裕</cp:lastModifiedBy>
  <cp:revision>216</cp:revision>
  <cp:lastPrinted>2023-07-25T02:16:56Z</cp:lastPrinted>
  <dcterms:created xsi:type="dcterms:W3CDTF">2023-03-29T00:02:56Z</dcterms:created>
  <dcterms:modified xsi:type="dcterms:W3CDTF">2023-08-23T23:35:24Z</dcterms:modified>
</cp:coreProperties>
</file>