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1003" r:id="rId2"/>
    <p:sldId id="1022" r:id="rId3"/>
    <p:sldId id="1015" r:id="rId4"/>
    <p:sldId id="991" r:id="rId5"/>
    <p:sldId id="1005" r:id="rId6"/>
    <p:sldId id="1012" r:id="rId7"/>
    <p:sldId id="1013" r:id="rId8"/>
    <p:sldId id="1014" r:id="rId9"/>
    <p:sldId id="1016" r:id="rId10"/>
    <p:sldId id="1017" r:id="rId11"/>
    <p:sldId id="1018" r:id="rId12"/>
    <p:sldId id="1020" r:id="rId13"/>
    <p:sldId id="1019" r:id="rId14"/>
    <p:sldId id="1004" r:id="rId15"/>
    <p:sldId id="1006" r:id="rId16"/>
    <p:sldId id="1007" r:id="rId17"/>
    <p:sldId id="1021" r:id="rId18"/>
    <p:sldId id="1009" r:id="rId19"/>
    <p:sldId id="1008" r:id="rId20"/>
    <p:sldId id="1010" r:id="rId21"/>
    <p:sldId id="1011" r:id="rId22"/>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B48BC64-7329-4AEE-B3C5-143AA315A4C9}">
          <p14:sldIdLst/>
        </p14:section>
        <p14:section name="タイトルなしのセクション" id="{2222DC94-E039-4F92-8293-E592BEC64C49}">
          <p14:sldIdLst>
            <p14:sldId id="1003"/>
            <p14:sldId id="1022"/>
            <p14:sldId id="1015"/>
            <p14:sldId id="991"/>
            <p14:sldId id="1005"/>
            <p14:sldId id="1012"/>
            <p14:sldId id="1013"/>
            <p14:sldId id="1014"/>
            <p14:sldId id="1016"/>
            <p14:sldId id="1017"/>
            <p14:sldId id="1018"/>
            <p14:sldId id="1020"/>
            <p14:sldId id="1019"/>
            <p14:sldId id="1004"/>
            <p14:sldId id="1006"/>
            <p14:sldId id="1007"/>
            <p14:sldId id="1021"/>
            <p14:sldId id="1009"/>
            <p14:sldId id="1008"/>
            <p14:sldId id="1010"/>
            <p14:sldId id="1011"/>
          </p14:sldIdLst>
        </p14:section>
      </p14:sectionLst>
    </p:ext>
    <p:ext uri="{EFAFB233-063F-42B5-8137-9DF3F51BA10A}">
      <p15:sldGuideLst xmlns:p15="http://schemas.microsoft.com/office/powerpoint/2012/main">
        <p15:guide id="1" orient="horz" pos="2183"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7" autoAdjust="0"/>
    <p:restoredTop sz="96344" autoAdjust="0"/>
  </p:normalViewPr>
  <p:slideViewPr>
    <p:cSldViewPr snapToGrid="0" showGuides="1">
      <p:cViewPr varScale="1">
        <p:scale>
          <a:sx n="102" d="100"/>
          <a:sy n="102" d="100"/>
        </p:scale>
        <p:origin x="82" y="317"/>
      </p:cViewPr>
      <p:guideLst>
        <p:guide orient="horz" pos="2183"/>
        <p:guide pos="3817"/>
      </p:guideLst>
    </p:cSldViewPr>
  </p:slideViewPr>
  <p:notesTextViewPr>
    <p:cViewPr>
      <p:scale>
        <a:sx n="1" d="1"/>
        <a:sy n="1" d="1"/>
      </p:scale>
      <p:origin x="0" y="0"/>
    </p:cViewPr>
  </p:notesTextViewPr>
  <p:sorterViewPr>
    <p:cViewPr varScale="1">
      <p:scale>
        <a:sx n="100" d="100"/>
        <a:sy n="100" d="100"/>
      </p:scale>
      <p:origin x="0" y="-469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02D637FD-971D-42B0-959D-71BF8EE58E46}" type="datetimeFigureOut">
              <a:rPr kumimoji="1" lang="ja-JP" altLang="en-US" smtClean="0"/>
              <a:t>2023/8/24</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66C52FB4-7F2E-4224-8EF8-4DD8B1D66159}" type="slidenum">
              <a:rPr kumimoji="1" lang="ja-JP" altLang="en-US" smtClean="0"/>
              <a:t>‹#›</a:t>
            </a:fld>
            <a:endParaRPr kumimoji="1" lang="ja-JP" altLang="en-US"/>
          </a:p>
        </p:txBody>
      </p:sp>
    </p:spTree>
    <p:extLst>
      <p:ext uri="{BB962C8B-B14F-4D97-AF65-F5344CB8AC3E}">
        <p14:creationId xmlns:p14="http://schemas.microsoft.com/office/powerpoint/2010/main" val="14645213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9625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6029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4930939"/>
      </p:ext>
    </p:extLst>
  </p:cSld>
  <p:clrMap bg1="lt1" tx1="dk1" bg2="lt2" tx2="dk2" accent1="accent1" accent2="accent2" accent3="accent3" accent4="accent4" accent5="accent5" accent6="accent6" hlink="hlink" folHlink="folHlink"/>
  <p:sldLayoutIdLst>
    <p:sldLayoutId id="2147483649" r:id="rId1"/>
    <p:sldLayoutId id="2147483655"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08847852-0ACF-3BDF-9CE4-8156CDBC0C1A}"/>
              </a:ext>
            </a:extLst>
          </p:cNvPr>
          <p:cNvSpPr/>
          <p:nvPr/>
        </p:nvSpPr>
        <p:spPr>
          <a:xfrm>
            <a:off x="0" y="2183702"/>
            <a:ext cx="12191999" cy="258316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0" b="1" dirty="0">
                <a:latin typeface="BIZ UDPゴシック" panose="020B0400000000000000" pitchFamily="50" charset="-128"/>
                <a:ea typeface="BIZ UDPゴシック" panose="020B0400000000000000" pitchFamily="50" charset="-128"/>
              </a:rPr>
              <a:t>縮小する日本</a:t>
            </a:r>
            <a:endParaRPr kumimoji="1" lang="ja-JP" altLang="en-US" sz="8000" b="1"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45634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Image">
            <a:extLst>
              <a:ext uri="{FF2B5EF4-FFF2-40B4-BE49-F238E27FC236}">
                <a16:creationId xmlns:a16="http://schemas.microsoft.com/office/drawing/2014/main" id="{486FDF5E-D37E-C6E4-1080-8B22ED035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2434" y="455503"/>
            <a:ext cx="4779534" cy="6183763"/>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a:extLst>
              <a:ext uri="{FF2B5EF4-FFF2-40B4-BE49-F238E27FC236}">
                <a16:creationId xmlns:a16="http://schemas.microsoft.com/office/drawing/2014/main" id="{BFE34527-08EB-C2A6-D8D1-F5D5B7ED02F7}"/>
              </a:ext>
            </a:extLst>
          </p:cNvPr>
          <p:cNvPicPr>
            <a:picLocks noChangeAspect="1"/>
          </p:cNvPicPr>
          <p:nvPr/>
        </p:nvPicPr>
        <p:blipFill>
          <a:blip r:embed="rId3"/>
          <a:stretch>
            <a:fillRect/>
          </a:stretch>
        </p:blipFill>
        <p:spPr>
          <a:xfrm>
            <a:off x="0" y="402499"/>
            <a:ext cx="5872403" cy="6178502"/>
          </a:xfrm>
          <a:prstGeom prst="rect">
            <a:avLst/>
          </a:prstGeom>
        </p:spPr>
      </p:pic>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日本の人口は予測より急激に減少する可能性</a:t>
            </a:r>
          </a:p>
        </p:txBody>
      </p:sp>
      <p:cxnSp>
        <p:nvCxnSpPr>
          <p:cNvPr id="7" name="直線矢印コネクタ 6">
            <a:extLst>
              <a:ext uri="{FF2B5EF4-FFF2-40B4-BE49-F238E27FC236}">
                <a16:creationId xmlns:a16="http://schemas.microsoft.com/office/drawing/2014/main" id="{AF1E6F49-EEC7-CC4C-9ED6-F9BD6B57003D}"/>
              </a:ext>
            </a:extLst>
          </p:cNvPr>
          <p:cNvCxnSpPr>
            <a:cxnSpLocks/>
          </p:cNvCxnSpPr>
          <p:nvPr/>
        </p:nvCxnSpPr>
        <p:spPr>
          <a:xfrm>
            <a:off x="4766872" y="2855626"/>
            <a:ext cx="292308" cy="299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222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65DACF72-EE25-F9EC-9708-B7CA9DA96B07}"/>
              </a:ext>
            </a:extLst>
          </p:cNvPr>
          <p:cNvPicPr>
            <a:picLocks noChangeAspect="1"/>
          </p:cNvPicPr>
          <p:nvPr/>
        </p:nvPicPr>
        <p:blipFill>
          <a:blip r:embed="rId2"/>
          <a:stretch>
            <a:fillRect/>
          </a:stretch>
        </p:blipFill>
        <p:spPr>
          <a:xfrm>
            <a:off x="3209495" y="455503"/>
            <a:ext cx="5699986" cy="6196665"/>
          </a:xfrm>
          <a:prstGeom prst="rect">
            <a:avLst/>
          </a:prstGeom>
        </p:spPr>
      </p:pic>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a:t>
            </a:r>
          </a:p>
        </p:txBody>
      </p:sp>
    </p:spTree>
    <p:extLst>
      <p:ext uri="{BB962C8B-B14F-4D97-AF65-F5344CB8AC3E}">
        <p14:creationId xmlns:p14="http://schemas.microsoft.com/office/powerpoint/2010/main" val="3910329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E11D04E0-1794-4D00-BFDD-018D670F104B}"/>
              </a:ext>
            </a:extLst>
          </p:cNvPr>
          <p:cNvPicPr>
            <a:picLocks noChangeAspect="1"/>
          </p:cNvPicPr>
          <p:nvPr/>
        </p:nvPicPr>
        <p:blipFill>
          <a:blip r:embed="rId2"/>
          <a:stretch>
            <a:fillRect/>
          </a:stretch>
        </p:blipFill>
        <p:spPr>
          <a:xfrm>
            <a:off x="1858780" y="376541"/>
            <a:ext cx="8231198" cy="6204460"/>
          </a:xfrm>
          <a:prstGeom prst="rect">
            <a:avLst/>
          </a:prstGeom>
        </p:spPr>
      </p:pic>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a:t>
            </a:r>
          </a:p>
        </p:txBody>
      </p:sp>
    </p:spTree>
    <p:extLst>
      <p:ext uri="{BB962C8B-B14F-4D97-AF65-F5344CB8AC3E}">
        <p14:creationId xmlns:p14="http://schemas.microsoft.com/office/powerpoint/2010/main" val="2700318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a:t>
            </a:r>
          </a:p>
        </p:txBody>
      </p:sp>
      <p:pic>
        <p:nvPicPr>
          <p:cNvPr id="2" name="Picture 2" descr="画像">
            <a:extLst>
              <a:ext uri="{FF2B5EF4-FFF2-40B4-BE49-F238E27FC236}">
                <a16:creationId xmlns:a16="http://schemas.microsoft.com/office/drawing/2014/main" id="{C7AB3C25-2FE1-F308-F9A1-224CB03F7F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024" y="493298"/>
            <a:ext cx="4083354" cy="6057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10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08847852-0ACF-3BDF-9CE4-8156CDBC0C1A}"/>
              </a:ext>
            </a:extLst>
          </p:cNvPr>
          <p:cNvSpPr/>
          <p:nvPr/>
        </p:nvSpPr>
        <p:spPr>
          <a:xfrm>
            <a:off x="0" y="2183702"/>
            <a:ext cx="12191999" cy="258316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0" b="1" dirty="0">
                <a:latin typeface="BIZ UDPゴシック" panose="020B0400000000000000" pitchFamily="50" charset="-128"/>
                <a:ea typeface="BIZ UDPゴシック" panose="020B0400000000000000" pitchFamily="50" charset="-128"/>
              </a:rPr>
              <a:t>減速する世界</a:t>
            </a:r>
            <a:endParaRPr kumimoji="1" lang="ja-JP" altLang="en-US" sz="8000" b="1"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987196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a:t>
            </a:r>
          </a:p>
        </p:txBody>
      </p:sp>
      <p:pic>
        <p:nvPicPr>
          <p:cNvPr id="7170" name="Picture 2">
            <a:extLst>
              <a:ext uri="{FF2B5EF4-FFF2-40B4-BE49-F238E27FC236}">
                <a16:creationId xmlns:a16="http://schemas.microsoft.com/office/drawing/2014/main" id="{B5AA2E2D-949A-9E95-3EE8-2B594469B0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64" y="583279"/>
            <a:ext cx="7205585" cy="5764468"/>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46063259-7E19-7977-28A7-14BC9B0FA3A2}"/>
              </a:ext>
            </a:extLst>
          </p:cNvPr>
          <p:cNvSpPr txBox="1"/>
          <p:nvPr/>
        </p:nvSpPr>
        <p:spPr>
          <a:xfrm>
            <a:off x="3179011" y="6325262"/>
            <a:ext cx="1216690"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出所：日経</a:t>
            </a:r>
          </a:p>
        </p:txBody>
      </p:sp>
    </p:spTree>
    <p:extLst>
      <p:ext uri="{BB962C8B-B14F-4D97-AF65-F5344CB8AC3E}">
        <p14:creationId xmlns:p14="http://schemas.microsoft.com/office/powerpoint/2010/main" val="710272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84F98DBF-D9D6-F8AD-C362-7C4D89265D51}"/>
              </a:ext>
            </a:extLst>
          </p:cNvPr>
          <p:cNvPicPr>
            <a:picLocks noChangeAspect="1"/>
          </p:cNvPicPr>
          <p:nvPr/>
        </p:nvPicPr>
        <p:blipFill>
          <a:blip r:embed="rId2"/>
          <a:stretch>
            <a:fillRect/>
          </a:stretch>
        </p:blipFill>
        <p:spPr>
          <a:xfrm>
            <a:off x="7199847" y="233264"/>
            <a:ext cx="4410035" cy="6341965"/>
          </a:xfrm>
          <a:prstGeom prst="rect">
            <a:avLst/>
          </a:prstGeom>
        </p:spPr>
      </p:pic>
      <p:pic>
        <p:nvPicPr>
          <p:cNvPr id="4" name="図 3">
            <a:extLst>
              <a:ext uri="{FF2B5EF4-FFF2-40B4-BE49-F238E27FC236}">
                <a16:creationId xmlns:a16="http://schemas.microsoft.com/office/drawing/2014/main" id="{B9698C9E-9BC2-CE01-4CB0-F920BDD2B320}"/>
              </a:ext>
            </a:extLst>
          </p:cNvPr>
          <p:cNvPicPr>
            <a:picLocks noChangeAspect="1"/>
          </p:cNvPicPr>
          <p:nvPr/>
        </p:nvPicPr>
        <p:blipFill>
          <a:blip r:embed="rId3"/>
          <a:stretch>
            <a:fillRect/>
          </a:stretch>
        </p:blipFill>
        <p:spPr>
          <a:xfrm>
            <a:off x="415023" y="409267"/>
            <a:ext cx="6201780" cy="6201780"/>
          </a:xfrm>
          <a:prstGeom prst="rect">
            <a:avLst/>
          </a:prstGeom>
        </p:spPr>
      </p:pic>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BIZ UDPゴシック" panose="020B0400000000000000" pitchFamily="50" charset="-128"/>
                <a:ea typeface="BIZ UDPゴシック" panose="020B0400000000000000" pitchFamily="50" charset="-128"/>
              </a:rPr>
              <a:t>Global Wealth Report 2023</a:t>
            </a:r>
            <a:endParaRPr kumimoji="1" lang="ja-JP" altLang="en-US" sz="2400" b="1"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B6653CC6-FD41-1ABF-7B6F-710BFE7DBCE7}"/>
              </a:ext>
            </a:extLst>
          </p:cNvPr>
          <p:cNvSpPr txBox="1"/>
          <p:nvPr/>
        </p:nvSpPr>
        <p:spPr>
          <a:xfrm>
            <a:off x="4219731" y="701122"/>
            <a:ext cx="7390151" cy="246221"/>
          </a:xfrm>
          <a:prstGeom prst="rect">
            <a:avLst/>
          </a:prstGeom>
          <a:noFill/>
        </p:spPr>
        <p:txBody>
          <a:bodyPr wrap="square">
            <a:spAutoFit/>
          </a:bodyPr>
          <a:lstStyle/>
          <a:p>
            <a:pPr algn="ctr"/>
            <a:r>
              <a:rPr lang="en-US" altLang="ja-JP" sz="1000" dirty="0">
                <a:latin typeface="Amasis MT Pro Black" panose="02040A04050005020304" pitchFamily="18" charset="0"/>
              </a:rPr>
              <a:t>https://www.ubs.com/global/en/family-office-uhnw/reports/global-wealth-report-2023.html#executive</a:t>
            </a:r>
            <a:endParaRPr lang="ja-JP" altLang="en-US" sz="1000" dirty="0">
              <a:latin typeface="Amasis MT Pro Black" panose="02040A04050005020304" pitchFamily="18" charset="0"/>
            </a:endParaRPr>
          </a:p>
        </p:txBody>
      </p:sp>
    </p:spTree>
    <p:extLst>
      <p:ext uri="{BB962C8B-B14F-4D97-AF65-F5344CB8AC3E}">
        <p14:creationId xmlns:p14="http://schemas.microsoft.com/office/powerpoint/2010/main" val="1240518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画像">
            <a:extLst>
              <a:ext uri="{FF2B5EF4-FFF2-40B4-BE49-F238E27FC236}">
                <a16:creationId xmlns:a16="http://schemas.microsoft.com/office/drawing/2014/main" id="{556EA166-4CA5-65C9-E158-6C66334AF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4091" y="453610"/>
            <a:ext cx="4745151" cy="6131933"/>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latin typeface="BIZ UDPゴシック" panose="020B0400000000000000" pitchFamily="50" charset="-128"/>
                <a:ea typeface="BIZ UDPゴシック" panose="020B0400000000000000" pitchFamily="50" charset="-128"/>
              </a:rPr>
              <a:t>世界銀行による購買力平価</a:t>
            </a:r>
            <a:r>
              <a:rPr lang="en-US" altLang="ja-JP" sz="2400" b="1" dirty="0">
                <a:latin typeface="BIZ UDPゴシック" panose="020B0400000000000000" pitchFamily="50" charset="-128"/>
                <a:ea typeface="BIZ UDPゴシック" panose="020B0400000000000000" pitchFamily="50" charset="-128"/>
              </a:rPr>
              <a:t>GDP</a:t>
            </a:r>
            <a:r>
              <a:rPr lang="ja-JP" altLang="en-US" sz="2400" b="1" dirty="0">
                <a:latin typeface="BIZ UDPゴシック" panose="020B0400000000000000" pitchFamily="50" charset="-128"/>
                <a:ea typeface="BIZ UDPゴシック" panose="020B0400000000000000" pitchFamily="50" charset="-128"/>
              </a:rPr>
              <a:t>評価</a:t>
            </a:r>
            <a:endParaRPr kumimoji="1" lang="ja-JP" altLang="en-US" sz="2400" b="1"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D60C6DFE-FFCC-21AE-14C6-BF80583B3D64}"/>
              </a:ext>
            </a:extLst>
          </p:cNvPr>
          <p:cNvSpPr txBox="1"/>
          <p:nvPr/>
        </p:nvSpPr>
        <p:spPr>
          <a:xfrm>
            <a:off x="637027" y="670079"/>
            <a:ext cx="6104744" cy="923330"/>
          </a:xfrm>
          <a:prstGeom prst="rect">
            <a:avLst/>
          </a:prstGeom>
          <a:noFill/>
        </p:spPr>
        <p:txBody>
          <a:bodyPr wrap="square">
            <a:spAutoFit/>
          </a:bodyPr>
          <a:lstStyle/>
          <a:p>
            <a:r>
              <a:rPr lang="en-US" altLang="ja-JP" b="0" i="0" dirty="0">
                <a:solidFill>
                  <a:srgbClr val="000000"/>
                </a:solidFill>
                <a:effectLst/>
                <a:latin typeface="Microsoft YaHei" panose="020B0503020204020204" pitchFamily="34" charset="-122"/>
                <a:ea typeface="Microsoft YaHei" panose="020B0503020204020204" pitchFamily="34" charset="-122"/>
              </a:rPr>
              <a:t>GDP</a:t>
            </a:r>
            <a:r>
              <a:rPr lang="ja-JP" altLang="en-US" b="0" i="0" dirty="0">
                <a:solidFill>
                  <a:srgbClr val="000000"/>
                </a:solidFill>
                <a:effectLst/>
                <a:latin typeface="Microsoft YaHei" panose="020B0503020204020204" pitchFamily="34" charset="-122"/>
                <a:ea typeface="Microsoft YaHei" panose="020B0503020204020204" pitchFamily="34" charset="-122"/>
              </a:rPr>
              <a:t>に関するデータは世界銀行および国際通貨基金によって購買力平価に基づいて算出された数値。</a:t>
            </a:r>
            <a:endParaRPr lang="en-US" altLang="ja-JP" b="0" i="0" dirty="0">
              <a:solidFill>
                <a:srgbClr val="000000"/>
              </a:solidFill>
              <a:effectLst/>
              <a:latin typeface="Microsoft YaHei" panose="020B0503020204020204" pitchFamily="34" charset="-122"/>
              <a:ea typeface="Microsoft YaHei" panose="020B0503020204020204" pitchFamily="34" charset="-122"/>
            </a:endParaRPr>
          </a:p>
          <a:p>
            <a:r>
              <a:rPr lang="ja-JP" altLang="en-US" b="0" i="0" dirty="0">
                <a:solidFill>
                  <a:srgbClr val="000000"/>
                </a:solidFill>
                <a:effectLst/>
                <a:latin typeface="Microsoft YaHei" panose="020B0503020204020204" pitchFamily="34" charset="-122"/>
                <a:ea typeface="Microsoft YaHei" panose="020B0503020204020204" pitchFamily="34" charset="-122"/>
              </a:rPr>
              <a:t>購買力平価は米ドルで算出。日本は</a:t>
            </a:r>
            <a:r>
              <a:rPr lang="en-US" altLang="ja-JP" b="0" i="0" dirty="0">
                <a:solidFill>
                  <a:srgbClr val="000000"/>
                </a:solidFill>
                <a:effectLst/>
                <a:latin typeface="Microsoft YaHei" panose="020B0503020204020204" pitchFamily="34" charset="-122"/>
                <a:ea typeface="Microsoft YaHei" panose="020B0503020204020204" pitchFamily="34" charset="-122"/>
              </a:rPr>
              <a:t>5</a:t>
            </a:r>
            <a:r>
              <a:rPr lang="ja-JP" altLang="en-US" b="0" i="0" dirty="0">
                <a:solidFill>
                  <a:srgbClr val="000000"/>
                </a:solidFill>
                <a:effectLst/>
                <a:latin typeface="Microsoft YaHei" panose="020B0503020204020204" pitchFamily="34" charset="-122"/>
                <a:ea typeface="Microsoft YaHei" panose="020B0503020204020204" pitchFamily="34" charset="-122"/>
              </a:rPr>
              <a:t>兆</a:t>
            </a:r>
            <a:r>
              <a:rPr lang="en-US" altLang="ja-JP" b="0" i="0" dirty="0">
                <a:solidFill>
                  <a:srgbClr val="000000"/>
                </a:solidFill>
                <a:effectLst/>
                <a:latin typeface="Microsoft YaHei" panose="020B0503020204020204" pitchFamily="34" charset="-122"/>
                <a:ea typeface="Microsoft YaHei" panose="020B0503020204020204" pitchFamily="34" charset="-122"/>
              </a:rPr>
              <a:t>6750</a:t>
            </a:r>
            <a:r>
              <a:rPr lang="ja-JP" altLang="en-US" b="0" i="0" dirty="0">
                <a:solidFill>
                  <a:srgbClr val="000000"/>
                </a:solidFill>
                <a:effectLst/>
                <a:latin typeface="Microsoft YaHei" panose="020B0503020204020204" pitchFamily="34" charset="-122"/>
                <a:ea typeface="Microsoft YaHei" panose="020B0503020204020204" pitchFamily="34" charset="-122"/>
              </a:rPr>
              <a:t>億ドルで</a:t>
            </a:r>
            <a:r>
              <a:rPr lang="en-US" altLang="ja-JP" b="0" i="0" dirty="0">
                <a:solidFill>
                  <a:srgbClr val="000000"/>
                </a:solidFill>
                <a:effectLst/>
                <a:latin typeface="Microsoft YaHei" panose="020B0503020204020204" pitchFamily="34" charset="-122"/>
                <a:ea typeface="Microsoft YaHei" panose="020B0503020204020204" pitchFamily="34" charset="-122"/>
              </a:rPr>
              <a:t>4</a:t>
            </a:r>
            <a:r>
              <a:rPr lang="ja-JP" altLang="en-US" b="0" i="0" dirty="0">
                <a:solidFill>
                  <a:srgbClr val="000000"/>
                </a:solidFill>
                <a:effectLst/>
                <a:latin typeface="Microsoft YaHei" panose="020B0503020204020204" pitchFamily="34" charset="-122"/>
                <a:ea typeface="Microsoft YaHei" panose="020B0503020204020204" pitchFamily="34" charset="-122"/>
              </a:rPr>
              <a:t>位。</a:t>
            </a:r>
            <a:endParaRPr lang="ja-JP" altLang="en-US" dirty="0"/>
          </a:p>
        </p:txBody>
      </p:sp>
      <p:sp>
        <p:nvSpPr>
          <p:cNvPr id="8" name="テキスト ボックス 7">
            <a:extLst>
              <a:ext uri="{FF2B5EF4-FFF2-40B4-BE49-F238E27FC236}">
                <a16:creationId xmlns:a16="http://schemas.microsoft.com/office/drawing/2014/main" id="{94B7E565-59BF-37BB-CBE8-45B208AD08CA}"/>
              </a:ext>
            </a:extLst>
          </p:cNvPr>
          <p:cNvSpPr txBox="1"/>
          <p:nvPr/>
        </p:nvSpPr>
        <p:spPr>
          <a:xfrm>
            <a:off x="3043628" y="6304557"/>
            <a:ext cx="6104744" cy="307777"/>
          </a:xfrm>
          <a:prstGeom prst="rect">
            <a:avLst/>
          </a:prstGeom>
          <a:noFill/>
        </p:spPr>
        <p:txBody>
          <a:bodyPr wrap="square">
            <a:spAutoFit/>
          </a:bodyPr>
          <a:lstStyle/>
          <a:p>
            <a:pPr algn="ctr"/>
            <a:r>
              <a:rPr lang="ja-JP" altLang="en-US" sz="1400" b="0" i="0" dirty="0">
                <a:effectLst/>
                <a:latin typeface="Amasis MT Pro Black" panose="02040A04050005020304" pitchFamily="18" charset="0"/>
              </a:rPr>
              <a:t>出典：</a:t>
            </a:r>
            <a:r>
              <a:rPr lang="en-US" altLang="ja-JP" sz="1400" b="0" i="0" dirty="0">
                <a:effectLst/>
                <a:latin typeface="Amasis MT Pro Black" panose="02040A04050005020304" pitchFamily="18" charset="0"/>
              </a:rPr>
              <a:t>World Economics</a:t>
            </a:r>
            <a:endParaRPr lang="ja-JP" altLang="en-US" sz="1400" dirty="0">
              <a:latin typeface="Amasis MT Pro Black" panose="02040A04050005020304" pitchFamily="18" charset="0"/>
            </a:endParaRPr>
          </a:p>
        </p:txBody>
      </p:sp>
      <p:pic>
        <p:nvPicPr>
          <p:cNvPr id="5122" name="Picture 2" descr="画像">
            <a:extLst>
              <a:ext uri="{FF2B5EF4-FFF2-40B4-BE49-F238E27FC236}">
                <a16:creationId xmlns:a16="http://schemas.microsoft.com/office/drawing/2014/main" id="{E707AD50-3BA7-F141-FF5B-C77DEC646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46" y="1788037"/>
            <a:ext cx="3518893" cy="454729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画像">
            <a:extLst>
              <a:ext uri="{FF2B5EF4-FFF2-40B4-BE49-F238E27FC236}">
                <a16:creationId xmlns:a16="http://schemas.microsoft.com/office/drawing/2014/main" id="{0738B55F-4767-7326-9A28-02D294E3CD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0787" y="1813809"/>
            <a:ext cx="3498949" cy="452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546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ホワイト・シフト</a:t>
            </a:r>
          </a:p>
        </p:txBody>
      </p:sp>
      <p:pic>
        <p:nvPicPr>
          <p:cNvPr id="6148" name="Picture 4">
            <a:extLst>
              <a:ext uri="{FF2B5EF4-FFF2-40B4-BE49-F238E27FC236}">
                <a16:creationId xmlns:a16="http://schemas.microsoft.com/office/drawing/2014/main" id="{97AB969F-ED53-204C-8C37-236391341B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5503"/>
            <a:ext cx="4334640" cy="612549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91DBD6BD-FD8B-E8EE-227B-FDA5363DE2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5720" y="1460852"/>
            <a:ext cx="73152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200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a:t>
            </a:r>
          </a:p>
        </p:txBody>
      </p:sp>
      <p:pic>
        <p:nvPicPr>
          <p:cNvPr id="3074" name="Picture 2" descr="画像">
            <a:extLst>
              <a:ext uri="{FF2B5EF4-FFF2-40B4-BE49-F238E27FC236}">
                <a16:creationId xmlns:a16="http://schemas.microsoft.com/office/drawing/2014/main" id="{3325E9EC-DBF1-75CA-54C2-3E11D3FA7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824038"/>
            <a:ext cx="6096000" cy="320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300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中国・日本・朝鮮半島・台湾</a:t>
            </a:r>
          </a:p>
        </p:txBody>
      </p:sp>
      <p:sp>
        <p:nvSpPr>
          <p:cNvPr id="2" name="テキスト ボックス 1">
            <a:extLst>
              <a:ext uri="{FF2B5EF4-FFF2-40B4-BE49-F238E27FC236}">
                <a16:creationId xmlns:a16="http://schemas.microsoft.com/office/drawing/2014/main" id="{CF0189C3-EA7A-BCCA-D905-0FB5A5102263}"/>
              </a:ext>
            </a:extLst>
          </p:cNvPr>
          <p:cNvSpPr txBox="1"/>
          <p:nvPr/>
        </p:nvSpPr>
        <p:spPr>
          <a:xfrm>
            <a:off x="5238750" y="542838"/>
            <a:ext cx="6940447" cy="5632311"/>
          </a:xfrm>
          <a:prstGeom prst="rect">
            <a:avLst/>
          </a:prstGeom>
          <a:noFill/>
        </p:spPr>
        <p:txBody>
          <a:bodyPr wrap="square" rtlCol="0">
            <a:spAutoFit/>
          </a:bodyPr>
          <a:lstStyle/>
          <a:p>
            <a:r>
              <a:rPr lang="en-US" altLang="ja-JP" sz="2000" dirty="0">
                <a:latin typeface="BIZ UDPゴシック" panose="020B0400000000000000" pitchFamily="50" charset="-128"/>
                <a:ea typeface="BIZ UDPゴシック" panose="020B0400000000000000" pitchFamily="50" charset="-128"/>
              </a:rPr>
              <a:t>【</a:t>
            </a:r>
            <a:r>
              <a:rPr lang="ja-JP" altLang="en-US" sz="2000" dirty="0">
                <a:latin typeface="BIZ UDPゴシック" panose="020B0400000000000000" pitchFamily="50" charset="-128"/>
                <a:ea typeface="BIZ UDPゴシック" panose="020B0400000000000000" pitchFamily="50" charset="-128"/>
              </a:rPr>
              <a:t>中国</a:t>
            </a:r>
            <a:r>
              <a:rPr lang="en-US" altLang="ja-JP" sz="2000" dirty="0">
                <a:latin typeface="BIZ UDPゴシック" panose="020B0400000000000000" pitchFamily="50" charset="-128"/>
                <a:ea typeface="BIZ UDPゴシック" panose="020B0400000000000000" pitchFamily="50" charset="-128"/>
              </a:rPr>
              <a:t>】</a:t>
            </a:r>
            <a:endParaRPr kumimoji="1" lang="en-US" altLang="ja-JP" sz="2000" dirty="0">
              <a:latin typeface="BIZ UDPゴシック" panose="020B0400000000000000" pitchFamily="50" charset="-128"/>
              <a:ea typeface="BIZ UDPゴシック" panose="020B0400000000000000" pitchFamily="50" charset="-128"/>
            </a:endParaRPr>
          </a:p>
          <a:p>
            <a:r>
              <a:rPr kumimoji="1" lang="ja-JP" altLang="en-US" sz="2000" dirty="0">
                <a:latin typeface="BIZ UDPゴシック" panose="020B0400000000000000" pitchFamily="50" charset="-128"/>
                <a:ea typeface="BIZ UDPゴシック" panose="020B0400000000000000" pitchFamily="50" charset="-128"/>
              </a:rPr>
              <a:t>・人口から観て、中国が米国に替わって覇権を握る</a:t>
            </a:r>
            <a:r>
              <a:rPr lang="ja-JP" altLang="en-US" sz="2000" dirty="0">
                <a:latin typeface="BIZ UDPゴシック" panose="020B0400000000000000" pitchFamily="50" charset="-128"/>
                <a:ea typeface="BIZ UDPゴシック" panose="020B0400000000000000" pitchFamily="50" charset="-128"/>
              </a:rPr>
              <a:t>ことはない。</a:t>
            </a:r>
            <a:endParaRPr lang="en-US" altLang="ja-JP" sz="2000" dirty="0">
              <a:latin typeface="BIZ UDPゴシック" panose="020B0400000000000000" pitchFamily="50" charset="-128"/>
              <a:ea typeface="BIZ UDPゴシック" panose="020B0400000000000000" pitchFamily="50" charset="-128"/>
            </a:endParaRPr>
          </a:p>
          <a:p>
            <a:r>
              <a:rPr lang="ja-JP" altLang="en-US" sz="2000" dirty="0">
                <a:latin typeface="BIZ UDPゴシック" panose="020B0400000000000000" pitchFamily="50" charset="-128"/>
                <a:ea typeface="BIZ UDPゴシック" panose="020B0400000000000000" pitchFamily="50" charset="-128"/>
              </a:rPr>
              <a:t>・中国の人口は、</a:t>
            </a:r>
            <a:r>
              <a:rPr lang="en-US" altLang="ja-JP" sz="2000" dirty="0">
                <a:latin typeface="BIZ UDPゴシック" panose="020B0400000000000000" pitchFamily="50" charset="-128"/>
                <a:ea typeface="BIZ UDPゴシック" panose="020B0400000000000000" pitchFamily="50" charset="-128"/>
              </a:rPr>
              <a:t>12</a:t>
            </a:r>
            <a:r>
              <a:rPr lang="ja-JP" altLang="en-US" sz="2000" dirty="0">
                <a:latin typeface="BIZ UDPゴシック" panose="020B0400000000000000" pitchFamily="50" charset="-128"/>
                <a:ea typeface="BIZ UDPゴシック" panose="020B0400000000000000" pitchFamily="50" charset="-128"/>
              </a:rPr>
              <a:t>億</a:t>
            </a:r>
            <a:r>
              <a:rPr lang="en-US" altLang="ja-JP" sz="2000" dirty="0">
                <a:latin typeface="BIZ UDPゴシック" panose="020B0400000000000000" pitchFamily="50" charset="-128"/>
                <a:ea typeface="BIZ UDPゴシック" panose="020B0400000000000000" pitchFamily="50" charset="-128"/>
              </a:rPr>
              <a:t>7,000</a:t>
            </a:r>
            <a:r>
              <a:rPr lang="ja-JP" altLang="en-US" sz="2000" dirty="0">
                <a:latin typeface="BIZ UDPゴシック" panose="020B0400000000000000" pitchFamily="50" charset="-128"/>
                <a:ea typeface="BIZ UDPゴシック" panose="020B0400000000000000" pitchFamily="50" charset="-128"/>
              </a:rPr>
              <a:t>万人程度との予測がある。</a:t>
            </a:r>
            <a:endParaRPr lang="en-US" altLang="ja-JP" sz="2000" dirty="0">
              <a:latin typeface="BIZ UDPゴシック" panose="020B0400000000000000" pitchFamily="50" charset="-128"/>
              <a:ea typeface="BIZ UDPゴシック" panose="020B0400000000000000" pitchFamily="50" charset="-128"/>
            </a:endParaRPr>
          </a:p>
          <a:p>
            <a:r>
              <a:rPr lang="ja-JP" altLang="en-US" sz="2000" dirty="0">
                <a:latin typeface="BIZ UDPゴシック" panose="020B0400000000000000" pitchFamily="50" charset="-128"/>
                <a:ea typeface="BIZ UDPゴシック" panose="020B0400000000000000" pitchFamily="50" charset="-128"/>
              </a:rPr>
              <a:t>・上海警察の漏洩データによると、</a:t>
            </a:r>
            <a:r>
              <a:rPr lang="en-US" altLang="ja-JP" sz="2000" dirty="0">
                <a:latin typeface="BIZ UDPゴシック" panose="020B0400000000000000" pitchFamily="50" charset="-128"/>
                <a:ea typeface="BIZ UDPゴシック" panose="020B0400000000000000" pitchFamily="50" charset="-128"/>
              </a:rPr>
              <a:t>10</a:t>
            </a:r>
            <a:r>
              <a:rPr lang="ja-JP" altLang="en-US" sz="2000" dirty="0">
                <a:latin typeface="BIZ UDPゴシック" panose="020B0400000000000000" pitchFamily="50" charset="-128"/>
                <a:ea typeface="BIZ UDPゴシック" panose="020B0400000000000000" pitchFamily="50" charset="-128"/>
              </a:rPr>
              <a:t>億人程度が現実的？</a:t>
            </a:r>
            <a:endParaRPr lang="en-US" altLang="ja-JP" sz="2000" dirty="0">
              <a:latin typeface="BIZ UDPゴシック" panose="020B0400000000000000" pitchFamily="50" charset="-128"/>
              <a:ea typeface="BIZ UDPゴシック" panose="020B0400000000000000" pitchFamily="50" charset="-128"/>
            </a:endParaRPr>
          </a:p>
          <a:p>
            <a:endParaRPr kumimoji="1" lang="en-US" altLang="ja-JP" sz="2000" dirty="0">
              <a:latin typeface="BIZ UDPゴシック" panose="020B0400000000000000" pitchFamily="50" charset="-128"/>
              <a:ea typeface="BIZ UDPゴシック" panose="020B0400000000000000" pitchFamily="50" charset="-128"/>
            </a:endParaRPr>
          </a:p>
          <a:p>
            <a:r>
              <a:rPr lang="en-US" altLang="ja-JP" sz="2000" dirty="0">
                <a:latin typeface="BIZ UDPゴシック" panose="020B0400000000000000" pitchFamily="50" charset="-128"/>
                <a:ea typeface="BIZ UDPゴシック" panose="020B0400000000000000" pitchFamily="50" charset="-128"/>
              </a:rPr>
              <a:t>【</a:t>
            </a:r>
            <a:r>
              <a:rPr lang="ja-JP" altLang="en-US" sz="2000" dirty="0">
                <a:latin typeface="BIZ UDPゴシック" panose="020B0400000000000000" pitchFamily="50" charset="-128"/>
                <a:ea typeface="BIZ UDPゴシック" panose="020B0400000000000000" pitchFamily="50" charset="-128"/>
              </a:rPr>
              <a:t>日本</a:t>
            </a:r>
            <a:r>
              <a:rPr lang="en-US" altLang="ja-JP" sz="2000" dirty="0">
                <a:latin typeface="BIZ UDPゴシック" panose="020B0400000000000000" pitchFamily="50" charset="-128"/>
                <a:ea typeface="BIZ UDPゴシック" panose="020B0400000000000000" pitchFamily="50" charset="-128"/>
              </a:rPr>
              <a:t>】</a:t>
            </a:r>
            <a:endParaRPr kumimoji="1" lang="en-US" altLang="ja-JP" sz="2000" dirty="0">
              <a:latin typeface="BIZ UDPゴシック" panose="020B0400000000000000" pitchFamily="50" charset="-128"/>
              <a:ea typeface="BIZ UDPゴシック" panose="020B0400000000000000" pitchFamily="50" charset="-128"/>
            </a:endParaRPr>
          </a:p>
          <a:p>
            <a:r>
              <a:rPr lang="ja-JP" altLang="en-US" sz="2000" dirty="0">
                <a:latin typeface="BIZ UDPゴシック" panose="020B0400000000000000" pitchFamily="50" charset="-128"/>
                <a:ea typeface="BIZ UDPゴシック" panose="020B0400000000000000" pitchFamily="50" charset="-128"/>
              </a:rPr>
              <a:t>・日本は急速に人口を減らし産業競争力を失う。移民政策は失敗し社会は混乱するだろう。</a:t>
            </a:r>
            <a:endParaRPr lang="en-US" altLang="ja-JP" sz="2000" dirty="0">
              <a:latin typeface="BIZ UDPゴシック" panose="020B0400000000000000" pitchFamily="50" charset="-128"/>
              <a:ea typeface="BIZ UDPゴシック" panose="020B0400000000000000" pitchFamily="50" charset="-128"/>
            </a:endParaRPr>
          </a:p>
          <a:p>
            <a:endParaRPr kumimoji="1" lang="en-US" altLang="ja-JP" sz="2000" dirty="0">
              <a:latin typeface="BIZ UDPゴシック" panose="020B0400000000000000" pitchFamily="50" charset="-128"/>
              <a:ea typeface="BIZ UDPゴシック" panose="020B0400000000000000" pitchFamily="50" charset="-128"/>
            </a:endParaRPr>
          </a:p>
          <a:p>
            <a:r>
              <a:rPr lang="en-US" altLang="ja-JP" sz="2000" dirty="0">
                <a:latin typeface="BIZ UDPゴシック" panose="020B0400000000000000" pitchFamily="50" charset="-128"/>
                <a:ea typeface="BIZ UDPゴシック" panose="020B0400000000000000" pitchFamily="50" charset="-128"/>
              </a:rPr>
              <a:t>【</a:t>
            </a:r>
            <a:r>
              <a:rPr lang="ja-JP" altLang="en-US" sz="2000" dirty="0">
                <a:latin typeface="BIZ UDPゴシック" panose="020B0400000000000000" pitchFamily="50" charset="-128"/>
                <a:ea typeface="BIZ UDPゴシック" panose="020B0400000000000000" pitchFamily="50" charset="-128"/>
              </a:rPr>
              <a:t>朝鮮半島</a:t>
            </a:r>
            <a:r>
              <a:rPr lang="en-US" altLang="ja-JP" sz="2000" dirty="0">
                <a:latin typeface="BIZ UDPゴシック" panose="020B0400000000000000" pitchFamily="50" charset="-128"/>
                <a:ea typeface="BIZ UDPゴシック" panose="020B0400000000000000" pitchFamily="50" charset="-128"/>
              </a:rPr>
              <a:t>】</a:t>
            </a:r>
            <a:endParaRPr kumimoji="1" lang="en-US" altLang="ja-JP" sz="2000" dirty="0">
              <a:latin typeface="BIZ UDPゴシック" panose="020B0400000000000000" pitchFamily="50" charset="-128"/>
              <a:ea typeface="BIZ UDPゴシック" panose="020B0400000000000000" pitchFamily="50" charset="-128"/>
            </a:endParaRPr>
          </a:p>
          <a:p>
            <a:r>
              <a:rPr kumimoji="1" lang="ja-JP" altLang="en-US" sz="2000" dirty="0">
                <a:latin typeface="BIZ UDPゴシック" panose="020B0400000000000000" pitchFamily="50" charset="-128"/>
                <a:ea typeface="BIZ UDPゴシック" panose="020B0400000000000000" pitchFamily="50" charset="-128"/>
              </a:rPr>
              <a:t>・韓国は、日本以上に少子化が進展。移民導入による生産労働力に踏み切るが財閥は弱体化。</a:t>
            </a:r>
            <a:endParaRPr kumimoji="1" lang="en-US" altLang="ja-JP" sz="2000" dirty="0">
              <a:latin typeface="BIZ UDPゴシック" panose="020B0400000000000000" pitchFamily="50" charset="-128"/>
              <a:ea typeface="BIZ UDPゴシック" panose="020B0400000000000000" pitchFamily="50" charset="-128"/>
            </a:endParaRPr>
          </a:p>
          <a:p>
            <a:r>
              <a:rPr kumimoji="1" lang="ja-JP" altLang="en-US" sz="2000" dirty="0">
                <a:latin typeface="BIZ UDPゴシック" panose="020B0400000000000000" pitchFamily="50" charset="-128"/>
                <a:ea typeface="BIZ UDPゴシック" panose="020B0400000000000000" pitchFamily="50" charset="-128"/>
              </a:rPr>
              <a:t>・北朝鮮は、第二次朝鮮戦争がなければ、ロシアからのエネルギ</a:t>
            </a:r>
            <a:r>
              <a:rPr lang="ja-JP" altLang="en-US" sz="2000" dirty="0">
                <a:latin typeface="BIZ UDPゴシック" panose="020B0400000000000000" pitchFamily="50" charset="-128"/>
                <a:ea typeface="BIZ UDPゴシック" panose="020B0400000000000000" pitchFamily="50" charset="-128"/>
              </a:rPr>
              <a:t>ー・食糧で人口増加する可能性。</a:t>
            </a:r>
            <a:endParaRPr lang="en-US" altLang="ja-JP" sz="2000" dirty="0">
              <a:latin typeface="BIZ UDPゴシック" panose="020B0400000000000000" pitchFamily="50" charset="-128"/>
              <a:ea typeface="BIZ UDPゴシック" panose="020B0400000000000000" pitchFamily="50" charset="-128"/>
            </a:endParaRPr>
          </a:p>
          <a:p>
            <a:endParaRPr kumimoji="1" lang="en-US" altLang="ja-JP" sz="2000" dirty="0">
              <a:latin typeface="BIZ UDPゴシック" panose="020B0400000000000000" pitchFamily="50" charset="-128"/>
              <a:ea typeface="BIZ UDPゴシック" panose="020B0400000000000000" pitchFamily="50" charset="-128"/>
            </a:endParaRPr>
          </a:p>
          <a:p>
            <a:r>
              <a:rPr lang="en-US" altLang="ja-JP" sz="2000" dirty="0">
                <a:latin typeface="BIZ UDPゴシック" panose="020B0400000000000000" pitchFamily="50" charset="-128"/>
                <a:ea typeface="BIZ UDPゴシック" panose="020B0400000000000000" pitchFamily="50" charset="-128"/>
              </a:rPr>
              <a:t>【</a:t>
            </a:r>
            <a:r>
              <a:rPr lang="ja-JP" altLang="en-US" sz="2000" dirty="0">
                <a:latin typeface="BIZ UDPゴシック" panose="020B0400000000000000" pitchFamily="50" charset="-128"/>
                <a:ea typeface="BIZ UDPゴシック" panose="020B0400000000000000" pitchFamily="50" charset="-128"/>
              </a:rPr>
              <a:t>台湾</a:t>
            </a:r>
            <a:r>
              <a:rPr lang="en-US" altLang="ja-JP" sz="2000" dirty="0">
                <a:latin typeface="BIZ UDPゴシック" panose="020B0400000000000000" pitchFamily="50" charset="-128"/>
                <a:ea typeface="BIZ UDPゴシック" panose="020B0400000000000000" pitchFamily="50" charset="-128"/>
              </a:rPr>
              <a:t>】</a:t>
            </a:r>
          </a:p>
          <a:p>
            <a:r>
              <a:rPr kumimoji="1" lang="ja-JP" altLang="en-US" sz="2000" dirty="0">
                <a:latin typeface="BIZ UDPゴシック" panose="020B0400000000000000" pitchFamily="50" charset="-128"/>
                <a:ea typeface="BIZ UDPゴシック" panose="020B0400000000000000" pitchFamily="50" charset="-128"/>
              </a:rPr>
              <a:t>・死亡率が上昇し、出生率は低下を続けている。</a:t>
            </a:r>
            <a:r>
              <a:rPr kumimoji="1" lang="en-US" altLang="ja-JP" sz="2000" dirty="0">
                <a:latin typeface="BIZ UDPゴシック" panose="020B0400000000000000" pitchFamily="50" charset="-128"/>
                <a:ea typeface="BIZ UDPゴシック" panose="020B0400000000000000" pitchFamily="50" charset="-128"/>
              </a:rPr>
              <a:t>2,600</a:t>
            </a:r>
            <a:r>
              <a:rPr kumimoji="1" lang="ja-JP" altLang="en-US" sz="2000" dirty="0">
                <a:latin typeface="BIZ UDPゴシック" panose="020B0400000000000000" pitchFamily="50" charset="-128"/>
                <a:ea typeface="BIZ UDPゴシック" panose="020B0400000000000000" pitchFamily="50" charset="-128"/>
              </a:rPr>
              <a:t>万の人口は減少。国力を鑑み中国との政経融合が進む。</a:t>
            </a:r>
          </a:p>
        </p:txBody>
      </p:sp>
      <p:pic>
        <p:nvPicPr>
          <p:cNvPr id="2050" name="Picture 2" descr="東アジアのコンセント・電圧・周波数・ビザ">
            <a:extLst>
              <a:ext uri="{FF2B5EF4-FFF2-40B4-BE49-F238E27FC236}">
                <a16:creationId xmlns:a16="http://schemas.microsoft.com/office/drawing/2014/main" id="{0A59EF86-2DAF-47F0-9210-79A6BA45A2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76375"/>
            <a:ext cx="5238750" cy="390525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00F39A45-9F98-7A5C-6C25-5661744CFBBC}"/>
              </a:ext>
            </a:extLst>
          </p:cNvPr>
          <p:cNvSpPr txBox="1"/>
          <p:nvPr/>
        </p:nvSpPr>
        <p:spPr>
          <a:xfrm>
            <a:off x="2222137" y="4897556"/>
            <a:ext cx="1618937" cy="400110"/>
          </a:xfrm>
          <a:prstGeom prst="rect">
            <a:avLst/>
          </a:prstGeom>
          <a:noFill/>
        </p:spPr>
        <p:txBody>
          <a:bodyPr wrap="square" rtlCol="0">
            <a:spAutoFit/>
          </a:bodyPr>
          <a:lstStyle/>
          <a:p>
            <a:pPr algn="ctr"/>
            <a:r>
              <a:rPr kumimoji="1" lang="en-US" altLang="ja-JP" sz="2000" b="1" dirty="0">
                <a:solidFill>
                  <a:srgbClr val="C00000"/>
                </a:solidFill>
                <a:latin typeface="BIZ UDPゴシック" panose="020B0400000000000000" pitchFamily="50" charset="-128"/>
                <a:ea typeface="BIZ UDPゴシック" panose="020B0400000000000000" pitchFamily="50" charset="-128"/>
              </a:rPr>
              <a:t>2,600</a:t>
            </a:r>
            <a:r>
              <a:rPr kumimoji="1" lang="ja-JP" altLang="en-US" sz="2000" b="1" dirty="0">
                <a:solidFill>
                  <a:srgbClr val="C00000"/>
                </a:solidFill>
                <a:latin typeface="BIZ UDPゴシック" panose="020B0400000000000000" pitchFamily="50" charset="-128"/>
                <a:ea typeface="BIZ UDPゴシック" panose="020B0400000000000000" pitchFamily="50" charset="-128"/>
              </a:rPr>
              <a:t>万人</a:t>
            </a:r>
          </a:p>
        </p:txBody>
      </p:sp>
      <p:sp>
        <p:nvSpPr>
          <p:cNvPr id="6" name="テキスト ボックス 5">
            <a:extLst>
              <a:ext uri="{FF2B5EF4-FFF2-40B4-BE49-F238E27FC236}">
                <a16:creationId xmlns:a16="http://schemas.microsoft.com/office/drawing/2014/main" id="{54294D20-99A4-570B-FF7B-913F288C47EB}"/>
              </a:ext>
            </a:extLst>
          </p:cNvPr>
          <p:cNvSpPr txBox="1"/>
          <p:nvPr/>
        </p:nvSpPr>
        <p:spPr>
          <a:xfrm>
            <a:off x="2934169" y="3987010"/>
            <a:ext cx="2049748" cy="400110"/>
          </a:xfrm>
          <a:prstGeom prst="rect">
            <a:avLst/>
          </a:prstGeom>
          <a:noFill/>
        </p:spPr>
        <p:txBody>
          <a:bodyPr wrap="square" rtlCol="0">
            <a:spAutoFit/>
          </a:bodyPr>
          <a:lstStyle/>
          <a:p>
            <a:pPr algn="ctr"/>
            <a:r>
              <a:rPr kumimoji="1" lang="en-US" altLang="ja-JP" sz="2000" b="1" dirty="0">
                <a:solidFill>
                  <a:srgbClr val="C00000"/>
                </a:solidFill>
                <a:latin typeface="BIZ UDPゴシック" panose="020B0400000000000000" pitchFamily="50" charset="-128"/>
                <a:ea typeface="BIZ UDPゴシック" panose="020B0400000000000000" pitchFamily="50" charset="-128"/>
              </a:rPr>
              <a:t>1</a:t>
            </a:r>
            <a:r>
              <a:rPr kumimoji="1" lang="ja-JP" altLang="en-US" sz="2000" b="1" dirty="0">
                <a:solidFill>
                  <a:srgbClr val="C00000"/>
                </a:solidFill>
                <a:latin typeface="BIZ UDPゴシック" panose="020B0400000000000000" pitchFamily="50" charset="-128"/>
                <a:ea typeface="BIZ UDPゴシック" panose="020B0400000000000000" pitchFamily="50" charset="-128"/>
              </a:rPr>
              <a:t>億</a:t>
            </a:r>
            <a:r>
              <a:rPr kumimoji="1" lang="en-US" altLang="ja-JP" sz="2000" b="1" dirty="0">
                <a:solidFill>
                  <a:srgbClr val="C00000"/>
                </a:solidFill>
                <a:latin typeface="BIZ UDPゴシック" panose="020B0400000000000000" pitchFamily="50" charset="-128"/>
                <a:ea typeface="BIZ UDPゴシック" panose="020B0400000000000000" pitchFamily="50" charset="-128"/>
              </a:rPr>
              <a:t>2,000</a:t>
            </a:r>
            <a:r>
              <a:rPr kumimoji="1" lang="ja-JP" altLang="en-US" sz="2000" b="1" dirty="0">
                <a:solidFill>
                  <a:srgbClr val="C00000"/>
                </a:solidFill>
                <a:latin typeface="BIZ UDPゴシック" panose="020B0400000000000000" pitchFamily="50" charset="-128"/>
                <a:ea typeface="BIZ UDPゴシック" panose="020B0400000000000000" pitchFamily="50" charset="-128"/>
              </a:rPr>
              <a:t>万人</a:t>
            </a:r>
          </a:p>
        </p:txBody>
      </p:sp>
      <p:sp>
        <p:nvSpPr>
          <p:cNvPr id="7" name="テキスト ボックス 6">
            <a:extLst>
              <a:ext uri="{FF2B5EF4-FFF2-40B4-BE49-F238E27FC236}">
                <a16:creationId xmlns:a16="http://schemas.microsoft.com/office/drawing/2014/main" id="{21164432-2181-427C-D580-9A81C59657D7}"/>
              </a:ext>
            </a:extLst>
          </p:cNvPr>
          <p:cNvSpPr txBox="1"/>
          <p:nvPr/>
        </p:nvSpPr>
        <p:spPr>
          <a:xfrm>
            <a:off x="2006731" y="2834679"/>
            <a:ext cx="2049748" cy="400110"/>
          </a:xfrm>
          <a:prstGeom prst="rect">
            <a:avLst/>
          </a:prstGeom>
          <a:noFill/>
        </p:spPr>
        <p:txBody>
          <a:bodyPr wrap="square" rtlCol="0">
            <a:spAutoFit/>
          </a:bodyPr>
          <a:lstStyle/>
          <a:p>
            <a:pPr algn="ctr"/>
            <a:r>
              <a:rPr kumimoji="1" lang="en-US" altLang="ja-JP" sz="2000" b="1" dirty="0">
                <a:solidFill>
                  <a:srgbClr val="C00000"/>
                </a:solidFill>
                <a:latin typeface="BIZ UDPゴシック" panose="020B0400000000000000" pitchFamily="50" charset="-128"/>
                <a:ea typeface="BIZ UDPゴシック" panose="020B0400000000000000" pitchFamily="50" charset="-128"/>
              </a:rPr>
              <a:t>6,000</a:t>
            </a:r>
            <a:r>
              <a:rPr lang="ja-JP" altLang="en-US" sz="2000" b="1" dirty="0">
                <a:solidFill>
                  <a:srgbClr val="C00000"/>
                </a:solidFill>
                <a:latin typeface="BIZ UDPゴシック" panose="020B0400000000000000" pitchFamily="50" charset="-128"/>
                <a:ea typeface="BIZ UDPゴシック" panose="020B0400000000000000" pitchFamily="50" charset="-128"/>
              </a:rPr>
              <a:t>万人</a:t>
            </a:r>
            <a:endParaRPr kumimoji="1" lang="ja-JP" altLang="en-US" sz="2000" b="1" dirty="0">
              <a:solidFill>
                <a:srgbClr val="C00000"/>
              </a:solidFill>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05B9B4B8-7FC4-F308-97BD-AF0DBE5236EF}"/>
              </a:ext>
            </a:extLst>
          </p:cNvPr>
          <p:cNvSpPr txBox="1"/>
          <p:nvPr/>
        </p:nvSpPr>
        <p:spPr>
          <a:xfrm>
            <a:off x="-124061" y="2079330"/>
            <a:ext cx="1615582" cy="400110"/>
          </a:xfrm>
          <a:prstGeom prst="rect">
            <a:avLst/>
          </a:prstGeom>
          <a:noFill/>
        </p:spPr>
        <p:txBody>
          <a:bodyPr wrap="square" rtlCol="0">
            <a:spAutoFit/>
          </a:bodyPr>
          <a:lstStyle/>
          <a:p>
            <a:pPr algn="ctr"/>
            <a:r>
              <a:rPr kumimoji="1" lang="en-US" altLang="ja-JP" sz="2000" b="1" dirty="0">
                <a:solidFill>
                  <a:srgbClr val="C00000"/>
                </a:solidFill>
                <a:latin typeface="BIZ UDPゴシック" panose="020B0400000000000000" pitchFamily="50" charset="-128"/>
                <a:ea typeface="BIZ UDPゴシック" panose="020B0400000000000000" pitchFamily="50" charset="-128"/>
              </a:rPr>
              <a:t>300</a:t>
            </a:r>
            <a:r>
              <a:rPr kumimoji="1" lang="ja-JP" altLang="en-US" sz="2000" b="1" dirty="0">
                <a:solidFill>
                  <a:srgbClr val="C00000"/>
                </a:solidFill>
                <a:latin typeface="BIZ UDPゴシック" panose="020B0400000000000000" pitchFamily="50" charset="-128"/>
                <a:ea typeface="BIZ UDPゴシック" panose="020B0400000000000000" pitchFamily="50" charset="-128"/>
              </a:rPr>
              <a:t>万人</a:t>
            </a:r>
          </a:p>
        </p:txBody>
      </p:sp>
      <p:sp>
        <p:nvSpPr>
          <p:cNvPr id="10" name="テキスト ボックス 9">
            <a:extLst>
              <a:ext uri="{FF2B5EF4-FFF2-40B4-BE49-F238E27FC236}">
                <a16:creationId xmlns:a16="http://schemas.microsoft.com/office/drawing/2014/main" id="{A203B004-B898-81DD-38C5-94886DFBC80E}"/>
              </a:ext>
            </a:extLst>
          </p:cNvPr>
          <p:cNvSpPr txBox="1"/>
          <p:nvPr/>
        </p:nvSpPr>
        <p:spPr>
          <a:xfrm>
            <a:off x="78306" y="3786955"/>
            <a:ext cx="1615582" cy="400110"/>
          </a:xfrm>
          <a:prstGeom prst="rect">
            <a:avLst/>
          </a:prstGeom>
          <a:noFill/>
        </p:spPr>
        <p:txBody>
          <a:bodyPr wrap="square" rtlCol="0">
            <a:spAutoFit/>
          </a:bodyPr>
          <a:lstStyle/>
          <a:p>
            <a:pPr algn="ctr"/>
            <a:r>
              <a:rPr kumimoji="1" lang="en-US" altLang="ja-JP" sz="2000" b="1" dirty="0">
                <a:solidFill>
                  <a:srgbClr val="C00000"/>
                </a:solidFill>
                <a:latin typeface="BIZ UDPゴシック" panose="020B0400000000000000" pitchFamily="50" charset="-128"/>
                <a:ea typeface="BIZ UDPゴシック" panose="020B0400000000000000" pitchFamily="50" charset="-128"/>
              </a:rPr>
              <a:t>12</a:t>
            </a:r>
            <a:r>
              <a:rPr kumimoji="1" lang="ja-JP" altLang="en-US" sz="2000" b="1" dirty="0">
                <a:solidFill>
                  <a:srgbClr val="C00000"/>
                </a:solidFill>
                <a:latin typeface="BIZ UDPゴシック" panose="020B0400000000000000" pitchFamily="50" charset="-128"/>
                <a:ea typeface="BIZ UDPゴシック" panose="020B0400000000000000" pitchFamily="50" charset="-128"/>
              </a:rPr>
              <a:t>億人？</a:t>
            </a:r>
          </a:p>
        </p:txBody>
      </p:sp>
    </p:spTree>
    <p:extLst>
      <p:ext uri="{BB962C8B-B14F-4D97-AF65-F5344CB8AC3E}">
        <p14:creationId xmlns:p14="http://schemas.microsoft.com/office/powerpoint/2010/main" val="3261704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a:t>
            </a:r>
          </a:p>
        </p:txBody>
      </p:sp>
    </p:spTree>
    <p:extLst>
      <p:ext uri="{BB962C8B-B14F-4D97-AF65-F5344CB8AC3E}">
        <p14:creationId xmlns:p14="http://schemas.microsoft.com/office/powerpoint/2010/main" val="2605419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a:t>
            </a:r>
          </a:p>
        </p:txBody>
      </p:sp>
    </p:spTree>
    <p:extLst>
      <p:ext uri="{BB962C8B-B14F-4D97-AF65-F5344CB8AC3E}">
        <p14:creationId xmlns:p14="http://schemas.microsoft.com/office/powerpoint/2010/main" val="2625122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台湾と韓国</a:t>
            </a:r>
          </a:p>
        </p:txBody>
      </p:sp>
      <p:pic>
        <p:nvPicPr>
          <p:cNvPr id="6146" name="Picture 2" descr="画像">
            <a:extLst>
              <a:ext uri="{FF2B5EF4-FFF2-40B4-BE49-F238E27FC236}">
                <a16:creationId xmlns:a16="http://schemas.microsoft.com/office/drawing/2014/main" id="{6D27954F-DCB5-9977-A492-99556E430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7" y="473063"/>
            <a:ext cx="6060398" cy="606039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世界発2021）韓国、止まらない超少子化 出生率、3年連続「1」割り込む＝訂正・おわびあり：朝日新聞デジタル">
            <a:extLst>
              <a:ext uri="{FF2B5EF4-FFF2-40B4-BE49-F238E27FC236}">
                <a16:creationId xmlns:a16="http://schemas.microsoft.com/office/drawing/2014/main" id="{6885F703-EF36-4558-0EDA-E5C6266793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9488" y="1228257"/>
            <a:ext cx="6096000" cy="468630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4A5BB8A1-DF3A-B21F-CAC9-7F0D14F2C090}"/>
              </a:ext>
            </a:extLst>
          </p:cNvPr>
          <p:cNvSpPr txBox="1"/>
          <p:nvPr/>
        </p:nvSpPr>
        <p:spPr>
          <a:xfrm>
            <a:off x="8409481" y="5914557"/>
            <a:ext cx="2083633" cy="261610"/>
          </a:xfrm>
          <a:prstGeom prst="rect">
            <a:avLst/>
          </a:prstGeom>
          <a:noFill/>
        </p:spPr>
        <p:txBody>
          <a:bodyPr wrap="square" rtlCol="0">
            <a:spAutoFit/>
          </a:bodyPr>
          <a:lstStyle/>
          <a:p>
            <a:pPr algn="ctr"/>
            <a:r>
              <a:rPr kumimoji="1" lang="ja-JP" altLang="en-US" sz="1100" dirty="0">
                <a:latin typeface="BIZ UDPゴシック" panose="020B0400000000000000" pitchFamily="50" charset="-128"/>
                <a:ea typeface="BIZ UDPゴシック" panose="020B0400000000000000" pitchFamily="50" charset="-128"/>
              </a:rPr>
              <a:t>（出所）朝日新聞デジタル</a:t>
            </a:r>
          </a:p>
        </p:txBody>
      </p:sp>
    </p:spTree>
    <p:extLst>
      <p:ext uri="{BB962C8B-B14F-4D97-AF65-F5344CB8AC3E}">
        <p14:creationId xmlns:p14="http://schemas.microsoft.com/office/powerpoint/2010/main" val="4073911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a:extLst>
              <a:ext uri="{FF2B5EF4-FFF2-40B4-BE49-F238E27FC236}">
                <a16:creationId xmlns:a16="http://schemas.microsoft.com/office/drawing/2014/main" id="{3DFF674E-764B-CC63-780C-B0E9FCC03F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413" y="455503"/>
            <a:ext cx="10777174" cy="6167359"/>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多死社会</a:t>
            </a:r>
          </a:p>
        </p:txBody>
      </p:sp>
      <p:sp>
        <p:nvSpPr>
          <p:cNvPr id="2" name="楕円 1">
            <a:extLst>
              <a:ext uri="{FF2B5EF4-FFF2-40B4-BE49-F238E27FC236}">
                <a16:creationId xmlns:a16="http://schemas.microsoft.com/office/drawing/2014/main" id="{8932C1E1-D60C-3F36-C47A-322206F090A0}"/>
              </a:ext>
            </a:extLst>
          </p:cNvPr>
          <p:cNvSpPr/>
          <p:nvPr/>
        </p:nvSpPr>
        <p:spPr>
          <a:xfrm>
            <a:off x="5951095" y="2196058"/>
            <a:ext cx="599606" cy="637082"/>
          </a:xfrm>
          <a:prstGeom prst="ellipse">
            <a:avLst/>
          </a:prstGeom>
          <a:noFill/>
          <a:ln w="76200">
            <a:solidFill>
              <a:srgbClr val="7030A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n w="76200">
                <a:solidFill>
                  <a:schemeClr val="tx1"/>
                </a:solidFill>
              </a:ln>
              <a:noFill/>
            </a:endParaRPr>
          </a:p>
        </p:txBody>
      </p:sp>
    </p:spTree>
    <p:extLst>
      <p:ext uri="{BB962C8B-B14F-4D97-AF65-F5344CB8AC3E}">
        <p14:creationId xmlns:p14="http://schemas.microsoft.com/office/powerpoint/2010/main" val="1588863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AF9E1F64-33C4-317E-0DC6-E3AB790C579A}"/>
              </a:ext>
            </a:extLst>
          </p:cNvPr>
          <p:cNvPicPr>
            <a:picLocks noChangeAspect="1"/>
          </p:cNvPicPr>
          <p:nvPr/>
        </p:nvPicPr>
        <p:blipFill>
          <a:blip r:embed="rId2"/>
          <a:stretch>
            <a:fillRect/>
          </a:stretch>
        </p:blipFill>
        <p:spPr>
          <a:xfrm>
            <a:off x="1659051" y="425523"/>
            <a:ext cx="8804085" cy="6210543"/>
          </a:xfrm>
          <a:prstGeom prst="rect">
            <a:avLst/>
          </a:prstGeom>
        </p:spPr>
      </p:pic>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日本の過剰な疾病予防が人口に与える影響は？</a:t>
            </a:r>
          </a:p>
        </p:txBody>
      </p:sp>
    </p:spTree>
    <p:extLst>
      <p:ext uri="{BB962C8B-B14F-4D97-AF65-F5344CB8AC3E}">
        <p14:creationId xmlns:p14="http://schemas.microsoft.com/office/powerpoint/2010/main" val="4027804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a:t>
            </a:r>
          </a:p>
        </p:txBody>
      </p:sp>
      <p:pic>
        <p:nvPicPr>
          <p:cNvPr id="3074" name="Picture 2" descr="Image">
            <a:extLst>
              <a:ext uri="{FF2B5EF4-FFF2-40B4-BE49-F238E27FC236}">
                <a16:creationId xmlns:a16="http://schemas.microsoft.com/office/drawing/2014/main" id="{E0FC8F9B-E879-9580-104D-51126B2226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0459" y="477988"/>
            <a:ext cx="7678058" cy="606384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1D7BB71C-29C7-C8C0-4CB4-0CF474E4E8D0}"/>
              </a:ext>
            </a:extLst>
          </p:cNvPr>
          <p:cNvSpPr txBox="1"/>
          <p:nvPr/>
        </p:nvSpPr>
        <p:spPr>
          <a:xfrm>
            <a:off x="9898517" y="6263452"/>
            <a:ext cx="1216690"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出所：日経</a:t>
            </a:r>
          </a:p>
        </p:txBody>
      </p:sp>
    </p:spTree>
    <p:extLst>
      <p:ext uri="{BB962C8B-B14F-4D97-AF65-F5344CB8AC3E}">
        <p14:creationId xmlns:p14="http://schemas.microsoft.com/office/powerpoint/2010/main" val="2081029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a:extLst>
              <a:ext uri="{FF2B5EF4-FFF2-40B4-BE49-F238E27FC236}">
                <a16:creationId xmlns:a16="http://schemas.microsoft.com/office/drawing/2014/main" id="{C962DE83-72B9-EFE2-4F8A-B42F122696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549" y="485482"/>
            <a:ext cx="10847238" cy="6125499"/>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a:t>
            </a:r>
          </a:p>
        </p:txBody>
      </p:sp>
      <p:sp>
        <p:nvSpPr>
          <p:cNvPr id="4" name="テキスト ボックス 3">
            <a:extLst>
              <a:ext uri="{FF2B5EF4-FFF2-40B4-BE49-F238E27FC236}">
                <a16:creationId xmlns:a16="http://schemas.microsoft.com/office/drawing/2014/main" id="{CA9E288F-9648-59CE-CBE5-E6A6EBBED45A}"/>
              </a:ext>
            </a:extLst>
          </p:cNvPr>
          <p:cNvSpPr txBox="1"/>
          <p:nvPr/>
        </p:nvSpPr>
        <p:spPr>
          <a:xfrm>
            <a:off x="3277225" y="6419457"/>
            <a:ext cx="6104744" cy="215444"/>
          </a:xfrm>
          <a:prstGeom prst="rect">
            <a:avLst/>
          </a:prstGeom>
          <a:noFill/>
        </p:spPr>
        <p:txBody>
          <a:bodyPr wrap="square">
            <a:spAutoFit/>
          </a:bodyPr>
          <a:lstStyle/>
          <a:p>
            <a:pPr algn="ctr"/>
            <a:r>
              <a:rPr lang="en-US" altLang="ja-JP" sz="800" dirty="0">
                <a:latin typeface="Amasis MT Pro Black" panose="02040A04050005020304" pitchFamily="18" charset="0"/>
              </a:rPr>
              <a:t>https://twitter.com/JINKOUZOUKA_jp/status/1693562966762021090/photo/1</a:t>
            </a:r>
            <a:endParaRPr lang="ja-JP" altLang="en-US" sz="800" dirty="0">
              <a:latin typeface="Amasis MT Pro Black" panose="02040A04050005020304" pitchFamily="18" charset="0"/>
            </a:endParaRPr>
          </a:p>
        </p:txBody>
      </p:sp>
    </p:spTree>
    <p:extLst>
      <p:ext uri="{BB962C8B-B14F-4D97-AF65-F5344CB8AC3E}">
        <p14:creationId xmlns:p14="http://schemas.microsoft.com/office/powerpoint/2010/main" val="76360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人口崩壊</a:t>
            </a:r>
          </a:p>
        </p:txBody>
      </p:sp>
      <p:pic>
        <p:nvPicPr>
          <p:cNvPr id="5122" name="Picture 2" descr="Image">
            <a:extLst>
              <a:ext uri="{FF2B5EF4-FFF2-40B4-BE49-F238E27FC236}">
                <a16:creationId xmlns:a16="http://schemas.microsoft.com/office/drawing/2014/main" id="{45E33181-91BB-9379-5F6F-F13F37DC8F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6843" y="455503"/>
            <a:ext cx="6125498" cy="6125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158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47D3BE9A-D022-BBFC-5AE5-34B3401C69CF}"/>
              </a:ext>
            </a:extLst>
          </p:cNvPr>
          <p:cNvPicPr>
            <a:picLocks noChangeAspect="1"/>
          </p:cNvPicPr>
          <p:nvPr/>
        </p:nvPicPr>
        <p:blipFill>
          <a:blip r:embed="rId2"/>
          <a:stretch>
            <a:fillRect/>
          </a:stretch>
        </p:blipFill>
        <p:spPr>
          <a:xfrm>
            <a:off x="132420" y="336409"/>
            <a:ext cx="9112194" cy="6521591"/>
          </a:xfrm>
          <a:prstGeom prst="rect">
            <a:avLst/>
          </a:prstGeom>
        </p:spPr>
      </p:pic>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疾病予防</a:t>
            </a:r>
          </a:p>
        </p:txBody>
      </p:sp>
      <p:sp>
        <p:nvSpPr>
          <p:cNvPr id="7" name="テキスト ボックス 6">
            <a:extLst>
              <a:ext uri="{FF2B5EF4-FFF2-40B4-BE49-F238E27FC236}">
                <a16:creationId xmlns:a16="http://schemas.microsoft.com/office/drawing/2014/main" id="{C74F86FF-53FB-6832-1D45-E9BF315C3F4B}"/>
              </a:ext>
            </a:extLst>
          </p:cNvPr>
          <p:cNvSpPr txBox="1"/>
          <p:nvPr/>
        </p:nvSpPr>
        <p:spPr>
          <a:xfrm>
            <a:off x="1338208" y="953028"/>
            <a:ext cx="10853792" cy="230832"/>
          </a:xfrm>
          <a:prstGeom prst="rect">
            <a:avLst/>
          </a:prstGeom>
          <a:noFill/>
        </p:spPr>
        <p:txBody>
          <a:bodyPr wrap="square">
            <a:spAutoFit/>
          </a:bodyPr>
          <a:lstStyle/>
          <a:p>
            <a:r>
              <a:rPr lang="en-US" altLang="ja-JP" sz="900" dirty="0">
                <a:latin typeface="Amasis MT Pro Black" panose="02040A04050005020304" pitchFamily="18" charset="0"/>
              </a:rPr>
              <a:t>https://ourworldindata.org/</a:t>
            </a:r>
            <a:r>
              <a:rPr lang="en-US" altLang="ja-JP" sz="900" dirty="0" err="1">
                <a:latin typeface="Amasis MT Pro Black" panose="02040A04050005020304" pitchFamily="18" charset="0"/>
              </a:rPr>
              <a:t>grapher</a:t>
            </a:r>
            <a:r>
              <a:rPr lang="en-US" altLang="ja-JP" sz="900" dirty="0">
                <a:latin typeface="Amasis MT Pro Black" panose="02040A04050005020304" pitchFamily="18" charset="0"/>
              </a:rPr>
              <a:t>/</a:t>
            </a:r>
            <a:r>
              <a:rPr lang="en-US" altLang="ja-JP" sz="900" dirty="0" err="1">
                <a:latin typeface="Amasis MT Pro Black" panose="02040A04050005020304" pitchFamily="18" charset="0"/>
              </a:rPr>
              <a:t>covid-vaccine-booster-doses-per-capita?time</a:t>
            </a:r>
            <a:r>
              <a:rPr lang="en-US" altLang="ja-JP" sz="900" dirty="0">
                <a:latin typeface="Amasis MT Pro Black" panose="02040A04050005020304" pitchFamily="18" charset="0"/>
              </a:rPr>
              <a:t>=earliest..</a:t>
            </a:r>
            <a:r>
              <a:rPr lang="en-US" altLang="ja-JP" sz="900" dirty="0" err="1">
                <a:latin typeface="Amasis MT Pro Black" panose="02040A04050005020304" pitchFamily="18" charset="0"/>
              </a:rPr>
              <a:t>latest&amp;country</a:t>
            </a:r>
            <a:r>
              <a:rPr lang="en-US" altLang="ja-JP" sz="900" dirty="0">
                <a:latin typeface="Amasis MT Pro Black" panose="02040A04050005020304" pitchFamily="18" charset="0"/>
              </a:rPr>
              <a:t>=IND~ITA~RUS~SGP~USA~OWID_WRL~TWN~KOR~CHN~CHL~JPN~ISR</a:t>
            </a:r>
            <a:endParaRPr lang="ja-JP" altLang="en-US" sz="900" dirty="0">
              <a:latin typeface="Amasis MT Pro Black" panose="02040A04050005020304" pitchFamily="18" charset="0"/>
            </a:endParaRPr>
          </a:p>
        </p:txBody>
      </p:sp>
      <p:sp>
        <p:nvSpPr>
          <p:cNvPr id="9" name="テキスト ボックス 8">
            <a:extLst>
              <a:ext uri="{FF2B5EF4-FFF2-40B4-BE49-F238E27FC236}">
                <a16:creationId xmlns:a16="http://schemas.microsoft.com/office/drawing/2014/main" id="{5945FC12-40F6-49F6-2376-D2E089F8B593}"/>
              </a:ext>
            </a:extLst>
          </p:cNvPr>
          <p:cNvSpPr txBox="1"/>
          <p:nvPr/>
        </p:nvSpPr>
        <p:spPr>
          <a:xfrm>
            <a:off x="9244614" y="2166043"/>
            <a:ext cx="2814966" cy="286232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2023</a:t>
            </a:r>
            <a:r>
              <a:rPr kumimoji="1" lang="ja-JP" altLang="en-US" dirty="0">
                <a:latin typeface="BIZ UDPゴシック" panose="020B0400000000000000" pitchFamily="50" charset="-128"/>
                <a:ea typeface="BIZ UDPゴシック" panose="020B0400000000000000" pitchFamily="50" charset="-128"/>
              </a:rPr>
              <a:t>年</a:t>
            </a:r>
            <a:r>
              <a:rPr lang="en-US" altLang="ja-JP" dirty="0">
                <a:latin typeface="BIZ UDPゴシック" panose="020B0400000000000000" pitchFamily="50" charset="-128"/>
                <a:ea typeface="BIZ UDPゴシック" panose="020B0400000000000000" pitchFamily="50" charset="-128"/>
              </a:rPr>
              <a:t>9</a:t>
            </a:r>
            <a:r>
              <a:rPr lang="ja-JP" altLang="en-US" dirty="0">
                <a:latin typeface="BIZ UDPゴシック" panose="020B0400000000000000" pitchFamily="50" charset="-128"/>
                <a:ea typeface="BIZ UDPゴシック" panose="020B0400000000000000" pitchFamily="50" charset="-128"/>
              </a:rPr>
              <a:t>月</a:t>
            </a:r>
            <a:r>
              <a:rPr lang="en-US" altLang="ja-JP" dirty="0">
                <a:latin typeface="BIZ UDPゴシック" panose="020B0400000000000000" pitchFamily="50" charset="-128"/>
                <a:ea typeface="BIZ UDPゴシック" panose="020B0400000000000000" pitchFamily="50" charset="-128"/>
              </a:rPr>
              <a:t>20</a:t>
            </a:r>
            <a:r>
              <a:rPr lang="ja-JP" altLang="en-US" dirty="0">
                <a:latin typeface="BIZ UDPゴシック" panose="020B0400000000000000" pitchFamily="50" charset="-128"/>
                <a:ea typeface="BIZ UDPゴシック" panose="020B0400000000000000" pitchFamily="50" charset="-128"/>
              </a:rPr>
              <a:t>日から</a:t>
            </a:r>
            <a:r>
              <a:rPr kumimoji="1" lang="ja-JP" altLang="en-US" dirty="0">
                <a:latin typeface="BIZ UDPゴシック" panose="020B0400000000000000" pitchFamily="50" charset="-128"/>
                <a:ea typeface="BIZ UDPゴシック" panose="020B0400000000000000" pitchFamily="50" charset="-128"/>
              </a:rPr>
              <a:t>日本では</a:t>
            </a:r>
            <a:r>
              <a:rPr lang="en-US" altLang="ja-JP" dirty="0">
                <a:latin typeface="BIZ UDPゴシック" panose="020B0400000000000000" pitchFamily="50" charset="-128"/>
                <a:ea typeface="BIZ UDPゴシック" panose="020B0400000000000000" pitchFamily="50" charset="-128"/>
              </a:rPr>
              <a:t>XBB</a:t>
            </a:r>
            <a:r>
              <a:rPr lang="ja-JP" altLang="en-US" dirty="0">
                <a:latin typeface="BIZ UDPゴシック" panose="020B0400000000000000" pitchFamily="50" charset="-128"/>
                <a:ea typeface="BIZ UDPゴシック" panose="020B0400000000000000" pitchFamily="50" charset="-128"/>
              </a:rPr>
              <a:t>ワクチン接種が行われる。</a:t>
            </a:r>
            <a:endParaRPr lang="en-US" altLang="ja-JP" dirty="0">
              <a:latin typeface="BIZ UDPゴシック" panose="020B0400000000000000" pitchFamily="50" charset="-128"/>
              <a:ea typeface="BIZ UDPゴシック" panose="020B0400000000000000" pitchFamily="50" charset="-128"/>
            </a:endParaRPr>
          </a:p>
          <a:p>
            <a:endParaRPr lang="en-US" altLang="ja-JP" dirty="0">
              <a:latin typeface="BIZ UDPゴシック" panose="020B0400000000000000" pitchFamily="50" charset="-128"/>
              <a:ea typeface="BIZ UDPゴシック" panose="020B0400000000000000" pitchFamily="50" charset="-128"/>
            </a:endParaRPr>
          </a:p>
          <a:p>
            <a:r>
              <a:rPr lang="en-US" altLang="ja-JP" dirty="0">
                <a:latin typeface="BIZ UDPゴシック" panose="020B0400000000000000" pitchFamily="50" charset="-128"/>
                <a:ea typeface="BIZ UDPゴシック" panose="020B0400000000000000" pitchFamily="50" charset="-128"/>
              </a:rPr>
              <a:t>XBB</a:t>
            </a:r>
            <a:r>
              <a:rPr lang="ja-JP" altLang="en-US" dirty="0">
                <a:latin typeface="BIZ UDPゴシック" panose="020B0400000000000000" pitchFamily="50" charset="-128"/>
                <a:ea typeface="BIZ UDPゴシック" panose="020B0400000000000000" pitchFamily="50" charset="-128"/>
              </a:rPr>
              <a:t>ワクチンは日本だけで接種される。</a:t>
            </a:r>
            <a:endParaRPr lang="en-US" altLang="ja-JP" dirty="0">
              <a:latin typeface="BIZ UDPゴシック" panose="020B0400000000000000" pitchFamily="50" charset="-128"/>
              <a:ea typeface="BIZ UDPゴシック" panose="020B0400000000000000" pitchFamily="50" charset="-128"/>
            </a:endParaRPr>
          </a:p>
          <a:p>
            <a:endParaRPr kumimoji="1" lang="en-US" altLang="ja-JP" dirty="0">
              <a:latin typeface="BIZ UDPゴシック" panose="020B0400000000000000" pitchFamily="50" charset="-128"/>
              <a:ea typeface="BIZ UDPゴシック" panose="020B0400000000000000" pitchFamily="50" charset="-128"/>
            </a:endParaRPr>
          </a:p>
          <a:p>
            <a:r>
              <a:rPr lang="ja-JP" altLang="en-US" dirty="0">
                <a:latin typeface="BIZ UDPゴシック" panose="020B0400000000000000" pitchFamily="50" charset="-128"/>
                <a:ea typeface="BIZ UDPゴシック" panose="020B0400000000000000" pitchFamily="50" charset="-128"/>
              </a:rPr>
              <a:t>日本の接種に世界の免疫学者、公衆衛生の専門家は注目。</a:t>
            </a:r>
            <a:endParaRPr kumimoji="1" lang="ja-JP" altLang="en-US"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2755084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55459</TotalTime>
  <Words>615</Words>
  <Application>Microsoft Office PowerPoint</Application>
  <PresentationFormat>ワイド画面</PresentationFormat>
  <Paragraphs>73</Paragraphs>
  <Slides>21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21</vt:i4>
      </vt:variant>
    </vt:vector>
  </HeadingPairs>
  <TitlesOfParts>
    <vt:vector size="28" baseType="lpstr">
      <vt:lpstr>BIZ UDPゴシック</vt:lpstr>
      <vt:lpstr>BIZ UDゴシック</vt:lpstr>
      <vt:lpstr>Microsoft YaHei</vt:lpstr>
      <vt:lpstr>游ゴシック</vt:lpstr>
      <vt:lpstr>Amasis MT Pro Black</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Abe,YutakaTKZIM</dc:creator>
  <cp:lastModifiedBy>阿部 裕</cp:lastModifiedBy>
  <cp:revision>218</cp:revision>
  <cp:lastPrinted>2023-07-25T02:16:56Z</cp:lastPrinted>
  <dcterms:created xsi:type="dcterms:W3CDTF">2023-03-29T00:02:56Z</dcterms:created>
  <dcterms:modified xsi:type="dcterms:W3CDTF">2023-08-24T03:04:33Z</dcterms:modified>
</cp:coreProperties>
</file>