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0" r:id="rId5"/>
    <p:sldId id="259" r:id="rId6"/>
    <p:sldId id="262" r:id="rId7"/>
    <p:sldId id="290" r:id="rId8"/>
    <p:sldId id="279" r:id="rId9"/>
    <p:sldId id="267" r:id="rId10"/>
    <p:sldId id="268" r:id="rId11"/>
    <p:sldId id="293" r:id="rId12"/>
    <p:sldId id="294" r:id="rId13"/>
    <p:sldId id="269" r:id="rId14"/>
    <p:sldId id="272" r:id="rId15"/>
    <p:sldId id="281" r:id="rId16"/>
    <p:sldId id="280" r:id="rId17"/>
    <p:sldId id="275" r:id="rId18"/>
    <p:sldId id="277" r:id="rId19"/>
    <p:sldId id="282" r:id="rId20"/>
    <p:sldId id="283" r:id="rId21"/>
    <p:sldId id="284" r:id="rId22"/>
    <p:sldId id="285" r:id="rId23"/>
    <p:sldId id="289" r:id="rId24"/>
    <p:sldId id="286" r:id="rId25"/>
    <p:sldId id="292" r:id="rId2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C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2" autoAdjust="0"/>
    <p:restoredTop sz="94660"/>
  </p:normalViewPr>
  <p:slideViewPr>
    <p:cSldViewPr>
      <p:cViewPr>
        <p:scale>
          <a:sx n="98" d="100"/>
          <a:sy n="98" d="100"/>
        </p:scale>
        <p:origin x="-153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BDBEF3C-B9ED-454B-960E-60EBCB4037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BBF18A-DC1F-4935-9026-EC95DD04E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34BB0695-F924-4522-82DD-1CE6CE4329F6}" type="datetimeFigureOut">
              <a:rPr lang="en-US"/>
              <a:pPr>
                <a:defRPr/>
              </a:pPr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3F18E3-904D-47B9-BCD2-38F187C659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r>
              <a:rPr lang="en-US"/>
              <a:t>2nd International Conference on ICT for Development for Africa (ICT4DA-2019)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D562D2-579B-4538-95B1-660FF2741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EBD15B49-D927-4181-9005-C825B146A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="" xmlns:a16="http://schemas.microsoft.com/office/drawing/2014/main" id="{DB00255B-3506-41F9-A402-884D3AC6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099" name="Text Box 2">
            <a:extLst>
              <a:ext uri="{FF2B5EF4-FFF2-40B4-BE49-F238E27FC236}">
                <a16:creationId xmlns="" xmlns:a16="http://schemas.microsoft.com/office/drawing/2014/main" id="{63C82C31-ACED-4C57-AEBA-CFD0AD72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FD7D21B3-5CB9-48BB-B2BF-8D99506F310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4">
            <a:extLst>
              <a:ext uri="{FF2B5EF4-FFF2-40B4-BE49-F238E27FC236}">
                <a16:creationId xmlns="" xmlns:a16="http://schemas.microsoft.com/office/drawing/2014/main" id="{7515E3BE-9803-4F85-9505-1CCA7468052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1908AB52-5C16-4D7B-B0D2-7E89821E4E6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3" name="Text Box 6">
            <a:extLst>
              <a:ext uri="{FF2B5EF4-FFF2-40B4-BE49-F238E27FC236}">
                <a16:creationId xmlns="" xmlns:a16="http://schemas.microsoft.com/office/drawing/2014/main" id="{C98D190B-6C56-4F39-B794-1C88DF90B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8414B65C-348A-44A9-91F4-7D729F1325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2F6E39C-AAF8-4632-9E6F-E63507E27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5137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="" xmlns:a16="http://schemas.microsoft.com/office/drawing/2014/main" id="{12FBCA4D-C5D2-4B63-AD4F-E0C9B003C5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430DDD-2C8F-455B-8139-5E2D84C635A5}" type="slidenum">
              <a:rPr lang="en-US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="" xmlns:a16="http://schemas.microsoft.com/office/drawing/2014/main" id="{C9C471BB-7F86-496C-AEEA-63CC43B388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="" xmlns:a16="http://schemas.microsoft.com/office/drawing/2014/main" id="{5E018B10-9C42-4457-B25D-D157AA856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78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F6E39C-AAF8-4632-9E6F-E63507E2754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5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F6E39C-AAF8-4632-9E6F-E63507E2754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5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F6E39C-AAF8-4632-9E6F-E63507E2754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5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D9271B-A413-421E-B187-022E63F95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C9E169-1276-4D9A-8F12-7331B762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DDEB4F6-93D4-45D8-85E9-052E5CCE54E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F59AD4F-99D0-4780-8090-1DF240E398B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ECB9D-67A7-48D1-9AA3-EF537B38DC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7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0DB95675-7B2F-474F-8538-6F0B3266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3" y="2798763"/>
            <a:ext cx="32797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322EEF1D-63F4-4ACC-830D-16EE2BA4E0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4" y="108298"/>
            <a:ext cx="1483994" cy="48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5A743AC-43DC-44CA-8D81-FDCE2E9FCBCE}"/>
              </a:ext>
            </a:extLst>
          </p:cNvPr>
          <p:cNvCxnSpPr/>
          <p:nvPr userDrawn="1"/>
        </p:nvCxnSpPr>
        <p:spPr bwMode="auto">
          <a:xfrm>
            <a:off x="0" y="1368425"/>
            <a:ext cx="9144000" cy="0"/>
          </a:xfrm>
          <a:prstGeom prst="line">
            <a:avLst/>
          </a:prstGeom>
          <a:ln w="889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62AB1A-621D-49EC-9238-D7C6B815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16="http://schemas.microsoft.com/office/drawing/2014/main" id="{EC0B09F1-AAEB-462B-AECC-582E9C32C76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382000" y="6335713"/>
            <a:ext cx="531813" cy="363537"/>
          </a:xfrm>
          <a:solidFill>
            <a:schemeClr val="bg1"/>
          </a:solidFill>
        </p:spPr>
        <p:txBody>
          <a:bodyPr/>
          <a:lstStyle>
            <a:lvl1pPr>
              <a:defRPr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77A7A15-32C5-4559-99BA-B7E8E516FEE1}"/>
              </a:ext>
            </a:extLst>
          </p:cNvPr>
          <p:cNvSpPr/>
          <p:nvPr userDrawn="1"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2nd International Conference on ICT for Development for Africa (ICT4DA-2019)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9867D36-E9D6-4FD7-B29F-3A10FC7D62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2890" y="0"/>
            <a:ext cx="2291110" cy="840407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74126A9-7B6E-4EAF-95CF-D602F754B3D1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57201" y="6356350"/>
            <a:ext cx="1219200" cy="363538"/>
          </a:xfrm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E555651F-3510-46E8-AED4-472308AAA2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685800"/>
            <a:ext cx="8228013" cy="66168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Add 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F715C77-791D-4524-91C8-A9C6F25AE81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7199" y="6312547"/>
            <a:ext cx="7912826" cy="4511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1896F15-BAE3-421C-B37E-B1216318FEDD}"/>
              </a:ext>
            </a:extLst>
          </p:cNvPr>
          <p:cNvSpPr txBox="1"/>
          <p:nvPr userDrawn="1"/>
        </p:nvSpPr>
        <p:spPr>
          <a:xfrm>
            <a:off x="422563" y="6367046"/>
            <a:ext cx="815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/>
              <a:t>5</a:t>
            </a:r>
            <a:r>
              <a:rPr lang="en-US" sz="2000" baseline="30000" dirty="0"/>
              <a:t>th</a:t>
            </a:r>
            <a:r>
              <a:rPr lang="en-US" sz="2000" baseline="0" dirty="0"/>
              <a:t> </a:t>
            </a:r>
            <a:r>
              <a:rPr lang="en-US" sz="2000" dirty="0"/>
              <a:t>International Conference on ICT for Development Africa (ICT4DA-2023)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347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8991CC-59C2-492D-9765-1B346219338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8C4EAE9-F481-4C47-B2F0-E1E59EFD4299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8050" y="6356349"/>
            <a:ext cx="709749" cy="45114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F8AFC-ED8F-4453-86E4-D5B6B8EAD6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84CCDD-2B98-4059-A889-0294FB0287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14" y="3160753"/>
            <a:ext cx="900457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0891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77DC2D58-B049-402D-BF80-3151EB2E0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B79B5388-AE31-4B06-AE50-4EA219A7513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BB3B1127-4FCC-49AA-8AE9-E041E16D5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7200B058-7C0D-4331-A99F-707FEEA6F22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5441F60-7854-449C-94BD-E394DB11E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85" r:id="rId3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FD87C0-20CF-4A65-A58D-B1BEE84FA8AF}"/>
              </a:ext>
            </a:extLst>
          </p:cNvPr>
          <p:cNvSpPr/>
          <p:nvPr userDrawn="1"/>
        </p:nvSpPr>
        <p:spPr>
          <a:xfrm>
            <a:off x="1546701" y="2158878"/>
            <a:ext cx="6050603" cy="95168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0" b="1" dirty="0">
                <a:solidFill>
                  <a:srgbClr val="8FC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4409F41-1B20-4241-9BB5-ECB9B82FF381}"/>
              </a:ext>
            </a:extLst>
          </p:cNvPr>
          <p:cNvSpPr/>
          <p:nvPr userDrawn="1"/>
        </p:nvSpPr>
        <p:spPr>
          <a:xfrm>
            <a:off x="1113599" y="4464244"/>
            <a:ext cx="6916805" cy="95168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400" b="1" dirty="0">
              <a:solidFill>
                <a:srgbClr val="FF99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4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BFBFB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="" xmlns:a16="http://schemas.microsoft.com/office/drawing/2014/main" id="{42CE699C-A195-463B-B010-B3B71DF1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3000"/>
            <a:ext cx="9144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rgbClr val="681417"/>
              </a:solidFill>
              <a:latin typeface="Book Antiqua" panose="02040602050305030304" pitchFamily="18" charset="0"/>
            </a:endParaRP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rgbClr val="681417"/>
              </a:solidFill>
              <a:latin typeface="Book Antiqua" panose="02040602050305030304" pitchFamily="18" charset="0"/>
            </a:endParaRP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 smtClean="0">
                <a:solidFill>
                  <a:srgbClr val="681417"/>
                </a:solidFill>
                <a:latin typeface="Book Antiqua" panose="02040602050305030304" pitchFamily="18" charset="0"/>
              </a:rPr>
              <a:t>&lt;</a:t>
            </a:r>
            <a:r>
              <a:rPr lang="en-US" altLang="en-US" sz="2000" b="1" dirty="0" err="1" smtClean="0">
                <a:solidFill>
                  <a:srgbClr val="681417"/>
                </a:solidFill>
                <a:latin typeface="Book Antiqua" panose="02040602050305030304" pitchFamily="18" charset="0"/>
              </a:rPr>
              <a:t>Abebe</a:t>
            </a:r>
            <a:r>
              <a:rPr lang="en-US" altLang="en-US" sz="2000" b="1" dirty="0" smtClean="0">
                <a:solidFill>
                  <a:srgbClr val="681417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2000" b="1" dirty="0" err="1" smtClean="0">
                <a:solidFill>
                  <a:srgbClr val="681417"/>
                </a:solidFill>
                <a:latin typeface="Book Antiqua" panose="02040602050305030304" pitchFamily="18" charset="0"/>
              </a:rPr>
              <a:t>Desie</a:t>
            </a:r>
            <a:r>
              <a:rPr lang="en-US" altLang="en-US" sz="2000" b="1" dirty="0" smtClean="0">
                <a:solidFill>
                  <a:srgbClr val="681417"/>
                </a:solidFill>
                <a:latin typeface="Book Antiqua" panose="02040602050305030304" pitchFamily="18" charset="0"/>
              </a:rPr>
              <a:t>&gt;</a:t>
            </a:r>
            <a:endParaRPr lang="en-US" altLang="en-US" sz="2000" b="1" dirty="0">
              <a:solidFill>
                <a:srgbClr val="681417"/>
              </a:solidFill>
              <a:latin typeface="Book Antiqua" panose="02040602050305030304" pitchFamily="18" charset="0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="" xmlns:a16="http://schemas.microsoft.com/office/drawing/2014/main" id="{6BD65142-6AD7-411B-A4E5-C2F549CE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67150"/>
            <a:ext cx="9144000" cy="40229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 smtClean="0">
                <a:solidFill>
                  <a:srgbClr val="6814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000" b="1" dirty="0" err="1" smtClean="0">
                <a:solidFill>
                  <a:srgbClr val="6814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Abebe</a:t>
            </a:r>
            <a:r>
              <a:rPr lang="en-US" altLang="en-US" sz="2000" b="1" dirty="0" smtClean="0">
                <a:solidFill>
                  <a:srgbClr val="6814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solidFill>
                  <a:srgbClr val="6814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Desie</a:t>
            </a:r>
            <a:r>
              <a:rPr lang="en-US" altLang="en-US" sz="2000" b="1" dirty="0" smtClean="0">
                <a:solidFill>
                  <a:srgbClr val="6814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Million </a:t>
            </a:r>
            <a:r>
              <a:rPr lang="en-US" altLang="en-US" sz="2000" b="1" dirty="0" err="1" smtClean="0">
                <a:solidFill>
                  <a:srgbClr val="6814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Meshesha</a:t>
            </a:r>
            <a:r>
              <a:rPr lang="en-US" altLang="en-US" sz="2000" b="1" dirty="0" smtClean="0">
                <a:solidFill>
                  <a:srgbClr val="6814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2000" b="1" dirty="0">
              <a:solidFill>
                <a:srgbClr val="6814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AutoShape 4">
            <a:extLst>
              <a:ext uri="{FF2B5EF4-FFF2-40B4-BE49-F238E27FC236}">
                <a16:creationId xmlns="" xmlns:a16="http://schemas.microsoft.com/office/drawing/2014/main" id="{6A541BEE-8A5B-4258-9D23-0089FB1CF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8001000" cy="1752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50" name="Text Box 5">
            <a:extLst>
              <a:ext uri="{FF2B5EF4-FFF2-40B4-BE49-F238E27FC236}">
                <a16:creationId xmlns="" xmlns:a16="http://schemas.microsoft.com/office/drawing/2014/main" id="{4D7322CA-49A3-451B-89A1-CFCB125B1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7772400" cy="1295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&lt;MACHINE LEARNING-BASED CATEGORIZATION OF RACISM IN AMHARIC TEXT USING MULTI-CLASS CLASSIFICATION&gt;</a:t>
            </a:r>
          </a:p>
        </p:txBody>
      </p:sp>
      <p:sp>
        <p:nvSpPr>
          <p:cNvPr id="6153" name="Slide Number Placeholder 3">
            <a:extLst>
              <a:ext uri="{FF2B5EF4-FFF2-40B4-BE49-F238E27FC236}">
                <a16:creationId xmlns="" xmlns:a16="http://schemas.microsoft.com/office/drawing/2014/main" id="{AF61878B-44F2-478B-90A0-2A47D3777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fld id="{C930E0BB-E3C0-4935-9DE3-4864576F8DB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FABD9B6-6F15-4A46-A3B3-71B8294C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5091"/>
            <a:ext cx="8915399" cy="4457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B70013-1C23-4585-B4DD-83CAF7399099}"/>
              </a:ext>
            </a:extLst>
          </p:cNvPr>
          <p:cNvSpPr/>
          <p:nvPr/>
        </p:nvSpPr>
        <p:spPr>
          <a:xfrm>
            <a:off x="0" y="6490751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SzPct val="100000"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000" b="1" baseline="30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ICT for Development for Africa (ICT4DA-2023</a:t>
            </a:r>
            <a:r>
              <a:rPr lang="en-US" alt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740143-6896-A79A-E8BF-1FFDAB2BB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7430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59" y="1600200"/>
            <a:ext cx="792134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Web Form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61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preprocessing activities in this research include </a:t>
            </a:r>
            <a:r>
              <a:rPr lang="en-US" sz="2400" dirty="0" smtClean="0"/>
              <a:t>data cleaning, stop </a:t>
            </a:r>
            <a:r>
              <a:rPr lang="en-US" sz="2400" dirty="0"/>
              <a:t>word removal, padding, normalization, and tokenization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By applying these techniques, the research aims to optimize the dataset for analysis and classification.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process allows supervised machine learning and deep learning algorithms to better understand and learn patterns from the preprocessed text data, thereby improving the accuracy and performance of the classification model.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proposed architecture deals about the following phases. The </a:t>
            </a:r>
            <a:r>
              <a:rPr lang="en-US" sz="2400" dirty="0"/>
              <a:t>first phase comprises data collection </a:t>
            </a:r>
            <a:r>
              <a:rPr lang="en-US" sz="24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is collected from different </a:t>
            </a:r>
            <a:r>
              <a:rPr lang="en-US" sz="2400" dirty="0" smtClean="0"/>
              <a:t>posted Amharic texts from social media plat forms like…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second phase involves </a:t>
            </a:r>
            <a:r>
              <a:rPr lang="en-US" sz="2400" dirty="0" smtClean="0"/>
              <a:t>dataset preparation. </a:t>
            </a:r>
            <a:r>
              <a:rPr lang="en-US" sz="2400" dirty="0"/>
              <a:t>It is </a:t>
            </a:r>
            <a:r>
              <a:rPr lang="en-US" sz="2400" dirty="0" smtClean="0"/>
              <a:t>an important </a:t>
            </a:r>
            <a:r>
              <a:rPr lang="en-US" sz="2400" dirty="0"/>
              <a:t>task for </a:t>
            </a:r>
            <a:r>
              <a:rPr lang="en-US" sz="2400" dirty="0" smtClean="0"/>
              <a:t>data preprocessing (cleaning, data annotation…) and feature extraction (padding…). it is suitable </a:t>
            </a:r>
            <a:r>
              <a:rPr lang="en-US" sz="2400" dirty="0"/>
              <a:t>for a machine-learning model.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6178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1600201"/>
            <a:ext cx="7848600" cy="44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third phase, split the dataset into train and test.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fourth phase uses the vectors obtained from the feature extraction phase to build the model.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 the final phase categorized the text into four classes of…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...cont’d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...cont’d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277" y="1600200"/>
            <a:ext cx="6901859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To present the performance of the classification model, confusion matrix and performance measurement metrics such as accuracy, precision, recall, and </a:t>
            </a:r>
            <a:r>
              <a:rPr lang="en-US" sz="2400" dirty="0" smtClean="0"/>
              <a:t>F-score.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6493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performance of each algorithm was evaluated by using precision, F1 score, and recall metrics of hyper-parameter. </a:t>
            </a:r>
            <a:endParaRPr lang="en-US" sz="2400" dirty="0" smtClean="0"/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achieve this, several classification algorithms such as Naive Bayes, Support Vector Machines, k-Nearest Neighbors, and Decision Trees </a:t>
            </a:r>
            <a:r>
              <a:rPr lang="en-US" sz="2400" dirty="0" smtClean="0"/>
              <a:t>are investigated.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400" dirty="0" smtClean="0"/>
              <a:t>NBs </a:t>
            </a:r>
            <a:r>
              <a:rPr lang="en-US" sz="2400" dirty="0"/>
              <a:t>algorithm can be tailored to better fit the characteristics of the given dataset, leading to improved results.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961655"/>
              </p:ext>
            </p:extLst>
          </p:nvPr>
        </p:nvGraphicFramePr>
        <p:xfrm>
          <a:off x="1066800" y="1828800"/>
          <a:ext cx="7467601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851"/>
                <a:gridCol w="1306202"/>
                <a:gridCol w="1231026"/>
                <a:gridCol w="1127660"/>
                <a:gridCol w="1268614"/>
                <a:gridCol w="1378248"/>
              </a:tblGrid>
              <a:tr h="11378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78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NB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Selected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68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68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68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SVM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...cont’d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RNN </a:t>
            </a:r>
            <a:r>
              <a:rPr lang="en-US" sz="2400" dirty="0"/>
              <a:t>algorithms like LSTM and Bi-LSTM are used to classify racist text in Amharic. 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They </a:t>
            </a:r>
            <a:r>
              <a:rPr lang="en-US" sz="2400" dirty="0"/>
              <a:t>utilize neural networks to identify patterns and features, and overcome the vanishing gradient problem in deep neural networks. 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experimental result depends on the accuracy, batch size, epoch and random state during training.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...cont’d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="" xmlns:a16="http://schemas.microsoft.com/office/drawing/2014/main" id="{E622228B-6D8A-4B17-87C5-A8D533386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In today's digital era, the widespread use of mobile phones and social media has reached unprecedented levels.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Ethiopia alone, investigated that there are approximately 21.14 million users, actively engaging on popular social media platforms such as Facebook and Telegram [3].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Social media has emerged as a vital communication tool, serving as a platform for news dissemination and raising social awareness [4].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01E615E-B9BB-4E1F-BA66-1AD20041C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fld id="{0B285DB7-8D77-46AD-91E2-306F500EE1F8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9E1F5D-1653-4175-AB23-7AF74646C1DF}"/>
              </a:ext>
            </a:extLst>
          </p:cNvPr>
          <p:cNvSpPr txBox="1"/>
          <p:nvPr/>
        </p:nvSpPr>
        <p:spPr>
          <a:xfrm>
            <a:off x="152400" y="685800"/>
            <a:ext cx="87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Introduction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3818"/>
              </p:ext>
            </p:extLst>
          </p:nvPr>
        </p:nvGraphicFramePr>
        <p:xfrm>
          <a:off x="609598" y="1524003"/>
          <a:ext cx="8077200" cy="4557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010"/>
                <a:gridCol w="1326010"/>
                <a:gridCol w="1527365"/>
                <a:gridCol w="1527365"/>
                <a:gridCol w="1185225"/>
                <a:gridCol w="1185225"/>
              </a:tblGrid>
              <a:tr h="5664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Models</a:t>
                      </a:r>
                      <a:endParaRPr lang="en-US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Values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Value size</a:t>
                      </a:r>
                      <a:endParaRPr lang="en-US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Validation 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Accuracy 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Loss value 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</a:tr>
              <a:tr h="215032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BLSTM:1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Batch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0.1</a:t>
                      </a:r>
                      <a:endParaRPr lang="en-US" sz="7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0.9948 </a:t>
                      </a: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0.0269  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</a:tr>
              <a:tr h="37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Epoch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80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BLSTM:2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Batch 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128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0.1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0.9954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0.0180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</a:tr>
              <a:tr h="37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Epoch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80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BLSTM:3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Batch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128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0.2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0.9968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0.0129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</a:tr>
              <a:tr h="37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Epoch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80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BLSTM:4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Batch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0.2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0.964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0.0114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</a:tr>
              <a:tr h="37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Epoch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128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80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LSTM:1</a:t>
                      </a:r>
                      <a:endParaRPr lang="en-US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Batch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32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0.15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0.9861</a:t>
                      </a:r>
                    </a:p>
                    <a:p>
                      <a:pPr marL="6858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0.0171</a:t>
                      </a:r>
                    </a:p>
                    <a:p>
                      <a:pPr marL="6858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</a:tr>
              <a:tr h="37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Epoch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6858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80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LSTM:2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Batch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128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0.15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0.9710</a:t>
                      </a:r>
                    </a:p>
                    <a:p>
                      <a:pPr marL="6858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effectLst/>
                        </a:rPr>
                        <a:t>0.1332</a:t>
                      </a:r>
                    </a:p>
                    <a:p>
                      <a:pPr marL="6858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</a:tr>
              <a:tr h="37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Epoch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6858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80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LSTM:3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Batch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128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0.2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0.9710</a:t>
                      </a:r>
                    </a:p>
                    <a:p>
                      <a:pPr marL="6858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rowSpan="2"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>
                          <a:effectLst/>
                        </a:rPr>
                        <a:t>0.1332</a:t>
                      </a:r>
                    </a:p>
                    <a:p>
                      <a:pPr marL="6858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</a:tr>
              <a:tr h="37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Epoch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>
                  <a:txBody>
                    <a:bodyPr/>
                    <a:lstStyle/>
                    <a:p>
                      <a:pPr marL="68580" marR="0"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467" marR="4546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...cont’d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The research findings reveal that the deep learning model exhibited superior performance compared to the supervised machine learning models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Evaluation of the models involved assessing various metrics, including accuracy, recall, precision, and </a:t>
            </a:r>
            <a:r>
              <a:rPr lang="en-US" sz="2400" dirty="0" smtClean="0"/>
              <a:t>F-score.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deep learning model achieved an impressive accuracy rate of over 99.46%, while the supervised machine learning models showed accuracy values of 78% and </a:t>
            </a:r>
            <a:r>
              <a:rPr lang="en-US" sz="2400" dirty="0" smtClean="0"/>
              <a:t>below.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Discussion of the result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9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Both experiments involved the development of supervised machine-learning algorithms for classifying racist Amharic text using labeled instances. 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However</a:t>
            </a:r>
            <a:r>
              <a:rPr lang="en-US" sz="2400" dirty="0"/>
              <a:t>, it is important to note that the order of data points holds significance in tasks involving sequential Amharic text data, which makes traditional supervised machine learning methods less optimal.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...cont’d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According to the research, racist </a:t>
            </a:r>
            <a:r>
              <a:rPr lang="en-US" sz="2400" dirty="0"/>
              <a:t>texts on platforms like </a:t>
            </a:r>
            <a:r>
              <a:rPr lang="en-US" sz="2400" dirty="0" smtClean="0"/>
              <a:t>Facebook and Telegram plays </a:t>
            </a:r>
            <a:r>
              <a:rPr lang="en-US" sz="2400" dirty="0"/>
              <a:t>a dominant role in negatively affecting users' lives by promoting conflicts based on race-related issues of individuals, regions, and countries.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successful implementation of the model began </a:t>
            </a:r>
            <a:r>
              <a:rPr lang="en-US" sz="2400" dirty="0" smtClean="0"/>
              <a:t>with categorized racist </a:t>
            </a:r>
            <a:r>
              <a:rPr lang="en-US" sz="2400" dirty="0"/>
              <a:t>texts, which encompass individual racism, regional racism, country racism, and non-racist </a:t>
            </a:r>
            <a:r>
              <a:rPr lang="en-US" sz="2400" dirty="0" smtClean="0"/>
              <a:t>language by using both </a:t>
            </a:r>
            <a:r>
              <a:rPr lang="en-US" sz="2400" dirty="0"/>
              <a:t>recurrent neural </a:t>
            </a:r>
            <a:r>
              <a:rPr lang="en-US" sz="2400" dirty="0" smtClean="0"/>
              <a:t>network and </a:t>
            </a:r>
            <a:r>
              <a:rPr lang="en-US" sz="2400" dirty="0"/>
              <a:t>supervised machine </a:t>
            </a:r>
            <a:r>
              <a:rPr lang="en-US" sz="2400" dirty="0" smtClean="0"/>
              <a:t>learning models.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Bi-LSTM </a:t>
            </a:r>
            <a:r>
              <a:rPr lang="en-US" sz="2400" dirty="0"/>
              <a:t>model outperformed other RNN and supervised machine learning models in terms of efficiency and </a:t>
            </a:r>
            <a:r>
              <a:rPr lang="en-US" sz="2400" dirty="0" smtClean="0"/>
              <a:t>accuracy based on their hyper-parameters </a:t>
            </a:r>
            <a:r>
              <a:rPr lang="en-US" sz="2400" dirty="0"/>
              <a:t>and evaluation metrics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C579771-6CD6-41BB-84A0-9465E82AC74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 rot="20491286">
            <a:off x="2290939" y="4124028"/>
            <a:ext cx="5711588" cy="115164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am-ET" sz="7200" b="1" dirty="0" smtClean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ዘረኝነት ይቁም!!!</a:t>
            </a:r>
            <a:endParaRPr lang="en-US" sz="72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="" xmlns:a16="http://schemas.microsoft.com/office/drawing/2014/main" id="{E622228B-6D8A-4B17-87C5-A8D533386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These platforms have become to support spread of valuable sources of data on social media.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Such </a:t>
            </a:r>
            <a:r>
              <a:rPr lang="en-US" sz="2400" dirty="0"/>
              <a:t>data's are contain both necessarily and un-necessarily  to social media users.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Amharic language is a vital component of this trend. It is spoken by up to 35 million Ethiopians which is almost one-third of the population by Bowling [5] investigated.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However</a:t>
            </a:r>
            <a:r>
              <a:rPr lang="en-US" sz="2400" dirty="0"/>
              <a:t>, this spread of un-necessarily data poses a challenge as it allows for the propagation of racism on ...</a:t>
            </a:r>
          </a:p>
          <a:p>
            <a:endParaRPr lang="en-US" sz="2400" dirty="0" smtClean="0"/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01E615E-B9BB-4E1F-BA66-1AD20041C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fld id="{0B285DB7-8D77-46AD-91E2-306F500EE1F8}" type="slidenum">
              <a:rPr lang="en-US" altLang="en-US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9E1F5D-1653-4175-AB23-7AF74646C1DF}"/>
              </a:ext>
            </a:extLst>
          </p:cNvPr>
          <p:cNvSpPr txBox="1"/>
          <p:nvPr/>
        </p:nvSpPr>
        <p:spPr>
          <a:xfrm>
            <a:off x="152400" y="685800"/>
            <a:ext cx="87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...cont’d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="" xmlns:a16="http://schemas.microsoft.com/office/drawing/2014/main" id="{E622228B-6D8A-4B17-87C5-A8D533386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Racist comments and posts are affect economical, political and social phenomena's.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researchers are to employ machine learning and deep learning algorithms to categorizing Amharic text racist comments and posts on social media. Such texts are categorized into individual, regional, and country-racist contents.</a:t>
            </a:r>
          </a:p>
          <a:p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01E615E-B9BB-4E1F-BA66-1AD20041C9C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defRPr/>
            </a:pPr>
            <a:fld id="{0B285DB7-8D77-46AD-91E2-306F500EE1F8}" type="slidenum">
              <a:rPr lang="en-US" altLang="en-US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9E1F5D-1653-4175-AB23-7AF74646C1DF}"/>
              </a:ext>
            </a:extLst>
          </p:cNvPr>
          <p:cNvSpPr txBox="1"/>
          <p:nvPr/>
        </p:nvSpPr>
        <p:spPr>
          <a:xfrm>
            <a:off x="152400" y="685800"/>
            <a:ext cx="8761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...</a:t>
            </a:r>
            <a:r>
              <a:rPr lang="en-US" sz="3600" b="1" dirty="0">
                <a:solidFill>
                  <a:schemeClr val="tx1"/>
                </a:solidFill>
              </a:rPr>
              <a:t>cont’d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1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II. Related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Work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8013" cy="417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0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err="1"/>
              <a:t>Tesfaye</a:t>
            </a:r>
            <a:r>
              <a:rPr lang="en-US" sz="2400" dirty="0"/>
              <a:t> &amp; Tune developed a recurrent neural network (RNN) model for automatic hate speech classification in Amharic text on social media.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Pei &amp; Mehta developed a multidimensional model for racism detection on social media, categorizing racist acts into stigmatization, offensiveness, blame, and exclusion.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...cont’d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Based on related research, a gap exists in addressing racism through text classification in the Amharic language.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While </a:t>
            </a:r>
            <a:r>
              <a:rPr lang="en-US" sz="2400" dirty="0"/>
              <a:t>there are studies on detecting hate speech, none specifically analyze racist text in Amharic.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Given </a:t>
            </a:r>
            <a:r>
              <a:rPr lang="en-US" sz="2400" dirty="0"/>
              <a:t>the growing prevalence of racism in Amharic text on social media, further research is needed to bridge these gaps and gain a comprehensive understanding of racism, its expressions, and effective classification techniques in the Amharic 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...cont’d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In this research, experimental research design is employed, because it helps to conduct research in a controlled and objective manner to ensure that precision is maximized and the experimental result can be used to draw specific conclusions.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It also helps us to investigate the possible cause-and-effect relationships by utilizing one or more experimental groups and comparing the results of machine learning(ML) algorithms.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400" dirty="0"/>
              <a:t>The data collection process followed specific criteria, </a:t>
            </a:r>
            <a:r>
              <a:rPr lang="en-US" sz="2400" dirty="0" smtClean="0"/>
              <a:t>including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Why </a:t>
            </a:r>
            <a:r>
              <a:rPr lang="en-US" sz="2000" dirty="0"/>
              <a:t>the source is </a:t>
            </a:r>
            <a:r>
              <a:rPr lang="en-US" sz="2000" dirty="0" smtClean="0"/>
              <a:t>selected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types of data are </a:t>
            </a:r>
            <a:r>
              <a:rPr lang="en-US" sz="2000" dirty="0" smtClean="0"/>
              <a:t>collected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Where </a:t>
            </a:r>
            <a:r>
              <a:rPr lang="en-US" sz="2000" dirty="0"/>
              <a:t>the data is </a:t>
            </a:r>
            <a:r>
              <a:rPr lang="en-US" sz="2000" dirty="0" smtClean="0"/>
              <a:t>collected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the data is </a:t>
            </a:r>
            <a:r>
              <a:rPr lang="en-US" sz="2000" dirty="0" smtClean="0"/>
              <a:t>collected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type of method is used for data collection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A275C0B-6F0E-4C28-A30D-A2B43BDB59F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"/>
        <a:ea typeface=""/>
        <a:cs typeface="Droid Sans Fallback"/>
      </a:majorFont>
      <a:minorFont>
        <a:latin typeface="Calibri"/>
        <a:ea typeface="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ank you Master Slide">
  <a:themeElements>
    <a:clrScheme name="Custom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</TotalTime>
  <Words>1185</Words>
  <Application>Microsoft Office PowerPoint</Application>
  <PresentationFormat>On-screen Show (4:3)</PresentationFormat>
  <Paragraphs>205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1_Thank you Master Slide</vt:lpstr>
      <vt:lpstr>PowerPoint Presentation</vt:lpstr>
      <vt:lpstr>PowerPoint Presentation</vt:lpstr>
      <vt:lpstr>PowerPoint Presentation</vt:lpstr>
      <vt:lpstr>PowerPoint Presentation</vt:lpstr>
      <vt:lpstr>II. Related Work</vt:lpstr>
      <vt:lpstr>...cont’d</vt:lpstr>
      <vt:lpstr>...cont’d </vt:lpstr>
      <vt:lpstr>Methodology</vt:lpstr>
      <vt:lpstr>Data Collection</vt:lpstr>
      <vt:lpstr>Data Annotation </vt:lpstr>
      <vt:lpstr>Annotation Web Form</vt:lpstr>
      <vt:lpstr>Data Preprocessing</vt:lpstr>
      <vt:lpstr>Proposed Architecture </vt:lpstr>
      <vt:lpstr>...cont’d </vt:lpstr>
      <vt:lpstr>...cont’d </vt:lpstr>
      <vt:lpstr>Model Evaluation</vt:lpstr>
      <vt:lpstr>Experimental Results and Discussion</vt:lpstr>
      <vt:lpstr>...cont’d </vt:lpstr>
      <vt:lpstr>...cont’d </vt:lpstr>
      <vt:lpstr>...cont’d </vt:lpstr>
      <vt:lpstr>Discussion of the result</vt:lpstr>
      <vt:lpstr>...cont’d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Sambit</dc:creator>
  <cp:keywords/>
  <dc:description/>
  <cp:lastModifiedBy>Abebe</cp:lastModifiedBy>
  <cp:revision>208</cp:revision>
  <cp:lastPrinted>1601-01-01T00:00:00Z</cp:lastPrinted>
  <dcterms:created xsi:type="dcterms:W3CDTF">2013-05-08T19:42:37Z</dcterms:created>
  <dcterms:modified xsi:type="dcterms:W3CDTF">2023-12-27T17:28:15Z</dcterms:modified>
</cp:coreProperties>
</file>