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61" r:id="rId3"/>
    <p:sldId id="305" r:id="rId4"/>
    <p:sldId id="306" r:id="rId5"/>
    <p:sldId id="307" r:id="rId6"/>
    <p:sldId id="308" r:id="rId7"/>
    <p:sldId id="314" r:id="rId8"/>
    <p:sldId id="310" r:id="rId9"/>
    <p:sldId id="311" r:id="rId10"/>
    <p:sldId id="313" r:id="rId11"/>
    <p:sldId id="312" r:id="rId12"/>
    <p:sldId id="263" r:id="rId13"/>
    <p:sldId id="264" r:id="rId14"/>
    <p:sldId id="259" r:id="rId15"/>
  </p:sldIdLst>
  <p:sldSz cx="9144000" cy="5143500" type="screen16x9"/>
  <p:notesSz cx="6858000" cy="9144000"/>
  <p:embeddedFontLst>
    <p:embeddedFont>
      <p:font typeface="Montserrat" panose="02000505000000020004" pitchFamily="2" charset="0"/>
      <p:regular r:id="rId17"/>
      <p:bold r:id="rId18"/>
      <p:italic r:id="rId19"/>
      <p:boldItalic r:id="rId20"/>
    </p:embeddedFont>
    <p:embeddedFont>
      <p:font typeface="Montserrat ExtraBold" panose="00000900000000000000" pitchFamily="2" charset="0"/>
      <p:bold r:id="rId21"/>
      <p:boldItalic r:id="rId22"/>
    </p:embeddedFont>
    <p:embeddedFont>
      <p:font typeface="Montserrat ExtraLight" panose="000003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6B2A0F-24D7-44C4-8D58-3B61CA7B6A9B}">
  <a:tblStyle styleId="{A56B2A0F-24D7-44C4-8D58-3B61CA7B6A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C371-634A-8E9D-96BB-F926F79C084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557C963-9232-AFE1-29DC-D31748D40B2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9300BA-BDA4-E70D-0703-FDE708C1359B}"/>
              </a:ext>
            </a:extLst>
          </p:cNvPr>
          <p:cNvSpPr>
            <a:spLocks noGrp="1"/>
          </p:cNvSpPr>
          <p:nvPr>
            <p:ph type="dt" sz="half" idx="10"/>
          </p:nvPr>
        </p:nvSpPr>
        <p:spPr/>
        <p:txBody>
          <a:bodyPr/>
          <a:lstStyle/>
          <a:p>
            <a:fld id="{8D3EBC84-B444-1B4F-8C09-3D65204F3CF4}" type="datetimeFigureOut">
              <a:rPr lang="en-US" smtClean="0"/>
              <a:t>8/19/2024</a:t>
            </a:fld>
            <a:endParaRPr lang="en-US"/>
          </a:p>
        </p:txBody>
      </p:sp>
      <p:sp>
        <p:nvSpPr>
          <p:cNvPr id="5" name="Footer Placeholder 4">
            <a:extLst>
              <a:ext uri="{FF2B5EF4-FFF2-40B4-BE49-F238E27FC236}">
                <a16:creationId xmlns:a16="http://schemas.microsoft.com/office/drawing/2014/main" id="{47D8DA01-7DD7-FFFB-B34B-B18CA600B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244CC-A9DF-14A2-F2E9-445D1550F0A0}"/>
              </a:ext>
            </a:extLst>
          </p:cNvPr>
          <p:cNvSpPr>
            <a:spLocks noGrp="1"/>
          </p:cNvSpPr>
          <p:nvPr>
            <p:ph type="sldNum" sz="quarter" idx="12"/>
          </p:nvPr>
        </p:nvSpPr>
        <p:spPr/>
        <p:txBody>
          <a:bodyPr/>
          <a:lstStyle/>
          <a:p>
            <a:fld id="{D63DAE09-5469-A44E-BB30-8FAECCDF9F16}" type="slidenum">
              <a:rPr lang="en-US" smtClean="0"/>
              <a:t>‹#›</a:t>
            </a:fld>
            <a:endParaRPr lang="en-US"/>
          </a:p>
        </p:txBody>
      </p:sp>
    </p:spTree>
    <p:extLst>
      <p:ext uri="{BB962C8B-B14F-4D97-AF65-F5344CB8AC3E}">
        <p14:creationId xmlns:p14="http://schemas.microsoft.com/office/powerpoint/2010/main" val="138927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61" r:id="rId6"/>
    <p:sldLayoutId id="2147483663" r:id="rId7"/>
    <p:sldLayoutId id="2147483664" r:id="rId8"/>
    <p:sldLayoutId id="214748368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209369" y="1416657"/>
            <a:ext cx="6613176" cy="1148515"/>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rgbClr val="FFFFFF"/>
                </a:solidFill>
              </a:rPr>
              <a:t>Principles of Programming Assessment 3</a:t>
            </a:r>
            <a:endParaRPr sz="2800" dirty="0"/>
          </a:p>
        </p:txBody>
      </p:sp>
      <p:sp>
        <p:nvSpPr>
          <p:cNvPr id="163" name="Google Shape;163;p38"/>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Amira Nadira, Jayllan and Ramit</a:t>
            </a:r>
            <a:endParaRPr dirty="0"/>
          </a:p>
        </p:txBody>
      </p:sp>
      <p:sp>
        <p:nvSpPr>
          <p:cNvPr id="164" name="Google Shape;164;p38"/>
          <p:cNvSpPr txBox="1">
            <a:spLocks noGrp="1"/>
          </p:cNvSpPr>
          <p:nvPr>
            <p:ph type="ctrTitle"/>
          </p:nvPr>
        </p:nvSpPr>
        <p:spPr>
          <a:xfrm>
            <a:off x="2941650" y="2667006"/>
            <a:ext cx="3260700" cy="829622"/>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200" b="0" dirty="0">
                <a:latin typeface="Montserrat ExtraLight"/>
                <a:ea typeface="Montserrat ExtraLight"/>
                <a:cs typeface="Montserrat ExtraLight"/>
                <a:sym typeface="Montserrat ExtraLight"/>
              </a:rPr>
              <a:t>Transportation Logistics System</a:t>
            </a:r>
            <a:endParaRPr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7850-3726-D648-F014-2ACFAEC28545}"/>
              </a:ext>
            </a:extLst>
          </p:cNvPr>
          <p:cNvSpPr>
            <a:spLocks noGrp="1"/>
          </p:cNvSpPr>
          <p:nvPr>
            <p:ph type="title"/>
          </p:nvPr>
        </p:nvSpPr>
        <p:spPr/>
        <p:txBody>
          <a:bodyPr/>
          <a:lstStyle/>
          <a:p>
            <a:r>
              <a:rPr lang="en-US" dirty="0" err="1"/>
              <a:t>print_values</a:t>
            </a:r>
            <a:r>
              <a:rPr lang="en-US" dirty="0"/>
              <a:t> Method in the Customer Class</a:t>
            </a:r>
            <a:endParaRPr lang="en-MY" dirty="0"/>
          </a:p>
        </p:txBody>
      </p:sp>
      <p:sp>
        <p:nvSpPr>
          <p:cNvPr id="3" name="Text Placeholder 2">
            <a:extLst>
              <a:ext uri="{FF2B5EF4-FFF2-40B4-BE49-F238E27FC236}">
                <a16:creationId xmlns:a16="http://schemas.microsoft.com/office/drawing/2014/main" id="{9B5C19E4-E8A8-C525-F509-DAFD061A8856}"/>
              </a:ext>
            </a:extLst>
          </p:cNvPr>
          <p:cNvSpPr>
            <a:spLocks noGrp="1"/>
          </p:cNvSpPr>
          <p:nvPr>
            <p:ph type="body" idx="1"/>
          </p:nvPr>
        </p:nvSpPr>
        <p:spPr>
          <a:xfrm>
            <a:off x="938500" y="1517722"/>
            <a:ext cx="4946400" cy="733579"/>
          </a:xfrm>
        </p:spPr>
        <p:txBody>
          <a:bodyPr/>
          <a:lstStyle/>
          <a:p>
            <a:r>
              <a:rPr lang="en-MY" dirty="0"/>
              <a:t>Allows the user to see a list of all customer in this system.</a:t>
            </a:r>
          </a:p>
        </p:txBody>
      </p:sp>
      <p:pic>
        <p:nvPicPr>
          <p:cNvPr id="6" name="Picture 5">
            <a:extLst>
              <a:ext uri="{FF2B5EF4-FFF2-40B4-BE49-F238E27FC236}">
                <a16:creationId xmlns:a16="http://schemas.microsoft.com/office/drawing/2014/main" id="{4BC44119-3251-808A-E4CD-F4C15C270116}"/>
              </a:ext>
            </a:extLst>
          </p:cNvPr>
          <p:cNvPicPr>
            <a:picLocks noChangeAspect="1"/>
          </p:cNvPicPr>
          <p:nvPr/>
        </p:nvPicPr>
        <p:blipFill>
          <a:blip r:embed="rId2"/>
          <a:stretch>
            <a:fillRect/>
          </a:stretch>
        </p:blipFill>
        <p:spPr>
          <a:xfrm>
            <a:off x="861678" y="2439280"/>
            <a:ext cx="6079338" cy="452920"/>
          </a:xfrm>
          <a:prstGeom prst="rect">
            <a:avLst/>
          </a:prstGeom>
        </p:spPr>
      </p:pic>
    </p:spTree>
    <p:extLst>
      <p:ext uri="{BB962C8B-B14F-4D97-AF65-F5344CB8AC3E}">
        <p14:creationId xmlns:p14="http://schemas.microsoft.com/office/powerpoint/2010/main" val="411995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4721-EA52-2C84-FFC7-A46D3A25C277}"/>
              </a:ext>
            </a:extLst>
          </p:cNvPr>
          <p:cNvSpPr>
            <a:spLocks noGrp="1"/>
          </p:cNvSpPr>
          <p:nvPr>
            <p:ph type="title"/>
          </p:nvPr>
        </p:nvSpPr>
        <p:spPr>
          <a:xfrm>
            <a:off x="541457" y="420962"/>
            <a:ext cx="6460921" cy="941400"/>
          </a:xfrm>
        </p:spPr>
        <p:txBody>
          <a:bodyPr/>
          <a:lstStyle/>
          <a:p>
            <a:r>
              <a:rPr lang="en-MY" dirty="0"/>
              <a:t>Defining Classes and Creating Instance</a:t>
            </a:r>
          </a:p>
        </p:txBody>
      </p:sp>
      <p:pic>
        <p:nvPicPr>
          <p:cNvPr id="4" name="Content Placeholder 4" descr="A screen shot of a computer">
            <a:extLst>
              <a:ext uri="{FF2B5EF4-FFF2-40B4-BE49-F238E27FC236}">
                <a16:creationId xmlns:a16="http://schemas.microsoft.com/office/drawing/2014/main" id="{2466C8B5-3772-AD4B-BC53-46F2AC52D5A0}"/>
              </a:ext>
            </a:extLst>
          </p:cNvPr>
          <p:cNvPicPr>
            <a:picLocks noChangeAspect="1"/>
          </p:cNvPicPr>
          <p:nvPr/>
        </p:nvPicPr>
        <p:blipFill>
          <a:blip r:embed="rId2"/>
          <a:stretch>
            <a:fillRect/>
          </a:stretch>
        </p:blipFill>
        <p:spPr>
          <a:xfrm>
            <a:off x="717885" y="1164230"/>
            <a:ext cx="5947611" cy="1537593"/>
          </a:xfrm>
          <a:prstGeom prst="rect">
            <a:avLst/>
          </a:prstGeom>
          <a:noFill/>
          <a:ln>
            <a:noFill/>
          </a:ln>
        </p:spPr>
      </p:pic>
      <p:pic>
        <p:nvPicPr>
          <p:cNvPr id="5" name="Picture 4">
            <a:extLst>
              <a:ext uri="{FF2B5EF4-FFF2-40B4-BE49-F238E27FC236}">
                <a16:creationId xmlns:a16="http://schemas.microsoft.com/office/drawing/2014/main" id="{11574BDA-2FF1-A212-EE89-C3B11B6A6BEC}"/>
              </a:ext>
            </a:extLst>
          </p:cNvPr>
          <p:cNvPicPr>
            <a:picLocks noChangeAspect="1"/>
          </p:cNvPicPr>
          <p:nvPr/>
        </p:nvPicPr>
        <p:blipFill>
          <a:blip r:embed="rId3"/>
          <a:stretch>
            <a:fillRect/>
          </a:stretch>
        </p:blipFill>
        <p:spPr>
          <a:xfrm>
            <a:off x="646554" y="3039725"/>
            <a:ext cx="6090272" cy="487222"/>
          </a:xfrm>
          <a:prstGeom prst="rect">
            <a:avLst/>
          </a:prstGeom>
        </p:spPr>
      </p:pic>
    </p:spTree>
    <p:extLst>
      <p:ext uri="{BB962C8B-B14F-4D97-AF65-F5344CB8AC3E}">
        <p14:creationId xmlns:p14="http://schemas.microsoft.com/office/powerpoint/2010/main" val="122838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Teamwork and Communication</a:t>
            </a:r>
            <a:endParaRPr dirty="0"/>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23" name="Google Shape;223;p45"/>
          <p:cNvSpPr txBox="1">
            <a:spLocks noGrp="1"/>
          </p:cNvSpPr>
          <p:nvPr>
            <p:ph type="title"/>
          </p:nvPr>
        </p:nvSpPr>
        <p:spPr>
          <a:xfrm>
            <a:off x="1026200" y="1814246"/>
            <a:ext cx="23901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Discussion</a:t>
            </a:r>
            <a:endParaRPr dirty="0"/>
          </a:p>
        </p:txBody>
      </p:sp>
      <p:sp>
        <p:nvSpPr>
          <p:cNvPr id="224" name="Google Shape;224;p45"/>
          <p:cNvSpPr txBox="1">
            <a:spLocks noGrp="1"/>
          </p:cNvSpPr>
          <p:nvPr>
            <p:ph type="subTitle" idx="1"/>
          </p:nvPr>
        </p:nvSpPr>
        <p:spPr>
          <a:xfrm>
            <a:off x="1026200" y="2499146"/>
            <a:ext cx="2763000" cy="123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MY" dirty="0"/>
              <a:t>Use </a:t>
            </a:r>
            <a:r>
              <a:rPr lang="en-MY" dirty="0" err="1"/>
              <a:t>whatsapp</a:t>
            </a:r>
            <a:r>
              <a:rPr lang="en-MY" dirty="0"/>
              <a:t> group</a:t>
            </a:r>
          </a:p>
          <a:p>
            <a:pPr marL="285750" lvl="0" indent="-285750" algn="l" rtl="0">
              <a:spcBef>
                <a:spcPts val="0"/>
              </a:spcBef>
              <a:spcAft>
                <a:spcPts val="0"/>
              </a:spcAft>
              <a:buFont typeface="Arial" panose="020B0604020202020204" pitchFamily="34" charset="0"/>
              <a:buChar char="•"/>
            </a:pPr>
            <a:r>
              <a:rPr lang="en-MY" dirty="0"/>
              <a:t>Divide task as per agreed</a:t>
            </a:r>
          </a:p>
          <a:p>
            <a:pPr marL="285750" lvl="0" indent="-285750" algn="l" rtl="0">
              <a:spcBef>
                <a:spcPts val="0"/>
              </a:spcBef>
              <a:spcAft>
                <a:spcPts val="0"/>
              </a:spcAft>
              <a:buFont typeface="Arial" panose="020B0604020202020204" pitchFamily="34" charset="0"/>
              <a:buChar char="•"/>
            </a:pPr>
            <a:r>
              <a:rPr lang="en-MY" dirty="0"/>
              <a:t>Make a regular meeting to check the code </a:t>
            </a:r>
            <a:endParaRPr dirty="0"/>
          </a:p>
        </p:txBody>
      </p:sp>
      <p:sp>
        <p:nvSpPr>
          <p:cNvPr id="225" name="Google Shape;225;p45"/>
          <p:cNvSpPr txBox="1">
            <a:spLocks noGrp="1"/>
          </p:cNvSpPr>
          <p:nvPr>
            <p:ph type="title" idx="2"/>
          </p:nvPr>
        </p:nvSpPr>
        <p:spPr>
          <a:xfrm>
            <a:off x="4816563" y="1824013"/>
            <a:ext cx="23901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Teamwork</a:t>
            </a:r>
            <a:endParaRPr dirty="0"/>
          </a:p>
        </p:txBody>
      </p:sp>
      <p:sp>
        <p:nvSpPr>
          <p:cNvPr id="226" name="Google Shape;226;p45"/>
          <p:cNvSpPr txBox="1">
            <a:spLocks noGrp="1"/>
          </p:cNvSpPr>
          <p:nvPr>
            <p:ph type="subTitle" idx="3"/>
          </p:nvPr>
        </p:nvSpPr>
        <p:spPr>
          <a:xfrm>
            <a:off x="4816562" y="2508912"/>
            <a:ext cx="2976485" cy="150264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Brainstorming and helping each other on giving idea to solve problem</a:t>
            </a:r>
          </a:p>
          <a:p>
            <a:pPr marL="285750" indent="-285750" algn="l">
              <a:buFont typeface="Arial" panose="020B0604020202020204" pitchFamily="34" charset="0"/>
              <a:buChar char="•"/>
            </a:pPr>
            <a:r>
              <a:rPr lang="en-MY" dirty="0"/>
              <a:t>Double-check on other work</a:t>
            </a:r>
          </a:p>
          <a:p>
            <a:pPr marL="285750" indent="-285750" algn="l">
              <a:buFont typeface="Arial" panose="020B0604020202020204" pitchFamily="34" charset="0"/>
              <a:buChar char="•"/>
            </a:pPr>
            <a:r>
              <a:rPr lang="en-MY" dirty="0"/>
              <a:t>Testing and review the code</a:t>
            </a:r>
          </a:p>
          <a:p>
            <a:pPr marL="285750" lvl="0" indent="-285750" algn="l" rtl="0">
              <a:spcBef>
                <a:spcPts val="0"/>
              </a:spcBef>
              <a:spcAft>
                <a:spcPts val="0"/>
              </a:spcAft>
              <a:buFont typeface="Arial" panose="020B0604020202020204" pitchFamily="34" charset="0"/>
              <a:buChar char="•"/>
            </a:pPr>
            <a:endParaRPr lang="en" dirty="0"/>
          </a:p>
          <a:p>
            <a:pPr marL="285750" lvl="0" indent="-285750" algn="l" rtl="0">
              <a:spcBef>
                <a:spcPts val="0"/>
              </a:spcBef>
              <a:spcAft>
                <a:spcPts val="0"/>
              </a:spcAft>
              <a:buFont typeface="Arial" panose="020B0604020202020204" pitchFamily="34" charset="0"/>
              <a:buChar char="•"/>
            </a:pPr>
            <a:endParaRPr dirty="0"/>
          </a:p>
        </p:txBody>
      </p:sp>
      <p:cxnSp>
        <p:nvCxnSpPr>
          <p:cNvPr id="227" name="Google Shape;227;p45"/>
          <p:cNvCxnSpPr/>
          <p:nvPr/>
        </p:nvCxnSpPr>
        <p:spPr>
          <a:xfrm>
            <a:off x="2085350" y="2435169"/>
            <a:ext cx="2718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28" name="Google Shape;228;p45"/>
          <p:cNvCxnSpPr/>
          <p:nvPr/>
        </p:nvCxnSpPr>
        <p:spPr>
          <a:xfrm>
            <a:off x="5875713" y="2444936"/>
            <a:ext cx="2718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6"/>
          <p:cNvSpPr txBox="1">
            <a:spLocks noGrp="1"/>
          </p:cNvSpPr>
          <p:nvPr>
            <p:ph type="title" idx="4"/>
          </p:nvPr>
        </p:nvSpPr>
        <p:spPr>
          <a:xfrm>
            <a:off x="938500" y="445025"/>
            <a:ext cx="4629300" cy="548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Role in develop the system</a:t>
            </a:r>
            <a:endParaRPr dirty="0"/>
          </a:p>
        </p:txBody>
      </p:sp>
      <p:cxnSp>
        <p:nvCxnSpPr>
          <p:cNvPr id="234" name="Google Shape;234;p46"/>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35" name="Google Shape;235;p46"/>
          <p:cNvSpPr txBox="1">
            <a:spLocks noGrp="1"/>
          </p:cNvSpPr>
          <p:nvPr>
            <p:ph type="title"/>
          </p:nvPr>
        </p:nvSpPr>
        <p:spPr>
          <a:xfrm>
            <a:off x="3320221" y="1452419"/>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Amira Nadira</a:t>
            </a:r>
            <a:endParaRPr dirty="0"/>
          </a:p>
        </p:txBody>
      </p:sp>
      <p:sp>
        <p:nvSpPr>
          <p:cNvPr id="236" name="Google Shape;236;p46"/>
          <p:cNvSpPr txBox="1">
            <a:spLocks noGrp="1"/>
          </p:cNvSpPr>
          <p:nvPr>
            <p:ph type="subTitle" idx="1"/>
          </p:nvPr>
        </p:nvSpPr>
        <p:spPr>
          <a:xfrm>
            <a:off x="3320221" y="2137319"/>
            <a:ext cx="2067000" cy="123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MY" dirty="0"/>
              <a:t>Develop and implement Customer Management</a:t>
            </a:r>
          </a:p>
          <a:p>
            <a:pPr marL="285750" lvl="0" indent="-285750" algn="l" rtl="0">
              <a:spcBef>
                <a:spcPts val="0"/>
              </a:spcBef>
              <a:spcAft>
                <a:spcPts val="0"/>
              </a:spcAft>
              <a:buFont typeface="Arial" panose="020B0604020202020204" pitchFamily="34" charset="0"/>
              <a:buChar char="•"/>
            </a:pPr>
            <a:r>
              <a:rPr lang="en-MY" dirty="0"/>
              <a:t>Documentation</a:t>
            </a:r>
          </a:p>
        </p:txBody>
      </p:sp>
      <p:sp>
        <p:nvSpPr>
          <p:cNvPr id="237" name="Google Shape;237;p46"/>
          <p:cNvSpPr txBox="1">
            <a:spLocks noGrp="1"/>
          </p:cNvSpPr>
          <p:nvPr>
            <p:ph type="title" idx="2"/>
          </p:nvPr>
        </p:nvSpPr>
        <p:spPr>
          <a:xfrm>
            <a:off x="5810277" y="1452419"/>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Ramit</a:t>
            </a:r>
            <a:endParaRPr dirty="0"/>
          </a:p>
        </p:txBody>
      </p:sp>
      <p:sp>
        <p:nvSpPr>
          <p:cNvPr id="238" name="Google Shape;238;p46"/>
          <p:cNvSpPr txBox="1">
            <a:spLocks noGrp="1"/>
          </p:cNvSpPr>
          <p:nvPr>
            <p:ph type="subTitle" idx="3"/>
          </p:nvPr>
        </p:nvSpPr>
        <p:spPr>
          <a:xfrm>
            <a:off x="5810277" y="2137319"/>
            <a:ext cx="2067000" cy="123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MY" dirty="0"/>
              <a:t>Develop and implement Shipment and Delivery Management</a:t>
            </a:r>
          </a:p>
        </p:txBody>
      </p:sp>
      <p:sp>
        <p:nvSpPr>
          <p:cNvPr id="239" name="Google Shape;239;p46"/>
          <p:cNvSpPr txBox="1">
            <a:spLocks noGrp="1"/>
          </p:cNvSpPr>
          <p:nvPr>
            <p:ph type="title" idx="5"/>
          </p:nvPr>
        </p:nvSpPr>
        <p:spPr>
          <a:xfrm>
            <a:off x="830171" y="1452419"/>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Jayllan</a:t>
            </a:r>
            <a:endParaRPr dirty="0"/>
          </a:p>
        </p:txBody>
      </p:sp>
      <p:sp>
        <p:nvSpPr>
          <p:cNvPr id="240" name="Google Shape;240;p46"/>
          <p:cNvSpPr txBox="1">
            <a:spLocks noGrp="1"/>
          </p:cNvSpPr>
          <p:nvPr>
            <p:ph type="subTitle" idx="6"/>
          </p:nvPr>
        </p:nvSpPr>
        <p:spPr>
          <a:xfrm>
            <a:off x="830171" y="2137319"/>
            <a:ext cx="2067000" cy="123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Develop and implement Fleet Management</a:t>
            </a:r>
          </a:p>
          <a:p>
            <a:pPr marL="285750" lvl="0" indent="-285750" algn="l" rtl="0">
              <a:spcBef>
                <a:spcPts val="0"/>
              </a:spcBef>
              <a:spcAft>
                <a:spcPts val="0"/>
              </a:spcAft>
              <a:buFont typeface="Arial" panose="020B0604020202020204" pitchFamily="34" charset="0"/>
              <a:buChar char="•"/>
            </a:pPr>
            <a:r>
              <a:rPr lang="en" dirty="0"/>
              <a:t>Design Class Diagram</a:t>
            </a:r>
            <a:endParaRPr dirty="0"/>
          </a:p>
        </p:txBody>
      </p:sp>
      <p:cxnSp>
        <p:nvCxnSpPr>
          <p:cNvPr id="241" name="Google Shape;241;p46"/>
          <p:cNvCxnSpPr/>
          <p:nvPr/>
        </p:nvCxnSpPr>
        <p:spPr>
          <a:xfrm>
            <a:off x="4217821" y="2073342"/>
            <a:ext cx="2718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42" name="Google Shape;242;p46"/>
          <p:cNvCxnSpPr/>
          <p:nvPr/>
        </p:nvCxnSpPr>
        <p:spPr>
          <a:xfrm>
            <a:off x="6707874" y="2073342"/>
            <a:ext cx="2718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43" name="Google Shape;243;p46"/>
          <p:cNvCxnSpPr/>
          <p:nvPr/>
        </p:nvCxnSpPr>
        <p:spPr>
          <a:xfrm>
            <a:off x="1727774" y="2073342"/>
            <a:ext cx="2718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ctrTitle"/>
          </p:nvPr>
        </p:nvSpPr>
        <p:spPr>
          <a:xfrm>
            <a:off x="4285500" y="1545631"/>
            <a:ext cx="3657300" cy="19319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472718"/>
            <a:ext cx="3375547"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84DB-C5A5-A5BC-7921-F4501D2533DA}"/>
              </a:ext>
            </a:extLst>
          </p:cNvPr>
          <p:cNvSpPr>
            <a:spLocks noGrp="1"/>
          </p:cNvSpPr>
          <p:nvPr>
            <p:ph type="title"/>
          </p:nvPr>
        </p:nvSpPr>
        <p:spPr>
          <a:xfrm>
            <a:off x="1003393" y="775389"/>
            <a:ext cx="4629300" cy="581463"/>
          </a:xfrm>
        </p:spPr>
        <p:txBody>
          <a:bodyPr/>
          <a:lstStyle/>
          <a:p>
            <a:r>
              <a:rPr lang="en-MY" dirty="0"/>
              <a:t>1.  Purpose of the task</a:t>
            </a:r>
          </a:p>
        </p:txBody>
      </p:sp>
      <p:sp>
        <p:nvSpPr>
          <p:cNvPr id="3" name="Text Placeholder 2">
            <a:extLst>
              <a:ext uri="{FF2B5EF4-FFF2-40B4-BE49-F238E27FC236}">
                <a16:creationId xmlns:a16="http://schemas.microsoft.com/office/drawing/2014/main" id="{3776F636-8DBD-987E-2E02-878F8B3F3000}"/>
              </a:ext>
            </a:extLst>
          </p:cNvPr>
          <p:cNvSpPr>
            <a:spLocks noGrp="1"/>
          </p:cNvSpPr>
          <p:nvPr>
            <p:ph type="body" idx="1"/>
          </p:nvPr>
        </p:nvSpPr>
        <p:spPr>
          <a:xfrm>
            <a:off x="1003393" y="1423301"/>
            <a:ext cx="5273521" cy="2760900"/>
          </a:xfrm>
        </p:spPr>
        <p:txBody>
          <a:bodyPr/>
          <a:lstStyle/>
          <a:p>
            <a:r>
              <a:rPr lang="en-US" dirty="0"/>
              <a:t>Main goal of this task was to build a transportation logistics system using Object- Oriented Programming (00P) principles in Python. </a:t>
            </a:r>
          </a:p>
          <a:p>
            <a:pPr marL="139700" indent="0">
              <a:buNone/>
            </a:pPr>
            <a:endParaRPr lang="en-US" dirty="0"/>
          </a:p>
          <a:p>
            <a:r>
              <a:rPr lang="en-US" dirty="0"/>
              <a:t>The  provides a comprehensive fleet management system that manages vehicles, customers, shipments, and deliveries. It allows a company to handle its logistics operations, including adding and updating vehicles, managing customer information, creating shipments, and tracking deliveries.</a:t>
            </a:r>
            <a:endParaRPr lang="en-MY" dirty="0"/>
          </a:p>
        </p:txBody>
      </p:sp>
    </p:spTree>
    <p:extLst>
      <p:ext uri="{BB962C8B-B14F-4D97-AF65-F5344CB8AC3E}">
        <p14:creationId xmlns:p14="http://schemas.microsoft.com/office/powerpoint/2010/main" val="32850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88F2-02AE-3AEE-7EE6-4A74B70D9AB9}"/>
              </a:ext>
            </a:extLst>
          </p:cNvPr>
          <p:cNvSpPr>
            <a:spLocks noGrp="1"/>
          </p:cNvSpPr>
          <p:nvPr>
            <p:ph type="title"/>
          </p:nvPr>
        </p:nvSpPr>
        <p:spPr>
          <a:xfrm>
            <a:off x="525545" y="319077"/>
            <a:ext cx="4629300" cy="941400"/>
          </a:xfrm>
        </p:spPr>
        <p:txBody>
          <a:bodyPr/>
          <a:lstStyle/>
          <a:p>
            <a:r>
              <a:rPr lang="en-MY" dirty="0"/>
              <a:t>2. Problem Solving</a:t>
            </a:r>
          </a:p>
        </p:txBody>
      </p:sp>
      <p:sp>
        <p:nvSpPr>
          <p:cNvPr id="3" name="Text Placeholder 2">
            <a:extLst>
              <a:ext uri="{FF2B5EF4-FFF2-40B4-BE49-F238E27FC236}">
                <a16:creationId xmlns:a16="http://schemas.microsoft.com/office/drawing/2014/main" id="{975AED42-1947-CF3B-63B1-9AC6D669D98F}"/>
              </a:ext>
            </a:extLst>
          </p:cNvPr>
          <p:cNvSpPr>
            <a:spLocks noGrp="1"/>
          </p:cNvSpPr>
          <p:nvPr>
            <p:ph type="body" idx="1"/>
          </p:nvPr>
        </p:nvSpPr>
        <p:spPr>
          <a:xfrm>
            <a:off x="398630" y="848770"/>
            <a:ext cx="5972673" cy="3640638"/>
          </a:xfrm>
        </p:spPr>
        <p:txBody>
          <a:bodyPr/>
          <a:lstStyle/>
          <a:p>
            <a:pPr marL="139700" indent="0">
              <a:buNone/>
            </a:pPr>
            <a:r>
              <a:rPr lang="en-US" dirty="0"/>
              <a:t>This system addresses the logistical challenges faced by companies that manage a fleet of vehicles for transporting goods. It helps streamline operations by providing functionalities to:</a:t>
            </a:r>
          </a:p>
          <a:p>
            <a:pPr marL="139700" indent="0">
              <a:buNone/>
            </a:pPr>
            <a:endParaRPr lang="en-US" dirty="0"/>
          </a:p>
          <a:p>
            <a:r>
              <a:rPr lang="en-US" b="1" dirty="0"/>
              <a:t>Fleet Management</a:t>
            </a:r>
            <a:r>
              <a:rPr lang="en-US" dirty="0"/>
              <a:t>: It allows users to manage the company's fleet of vehicles by adding new vehicles, updating their information, removing them from the system, and viewing a list of all vehicles.</a:t>
            </a:r>
          </a:p>
          <a:p>
            <a:pPr marL="139700" indent="0">
              <a:buNone/>
            </a:pPr>
            <a:endParaRPr lang="en-US" dirty="0"/>
          </a:p>
          <a:p>
            <a:r>
              <a:rPr lang="en-US" b="1" dirty="0"/>
              <a:t>Customer Management</a:t>
            </a:r>
            <a:r>
              <a:rPr lang="en-US" dirty="0"/>
              <a:t>: The system enables the management of customer records, including adding new customers, updating their details, removing customers, and viewing a list of all customers. It also allows users to view shipments associated with specific customers.</a:t>
            </a:r>
            <a:endParaRPr lang="en-MY" dirty="0"/>
          </a:p>
          <a:p>
            <a:endParaRPr lang="en-MY" dirty="0"/>
          </a:p>
        </p:txBody>
      </p:sp>
    </p:spTree>
    <p:extLst>
      <p:ext uri="{BB962C8B-B14F-4D97-AF65-F5344CB8AC3E}">
        <p14:creationId xmlns:p14="http://schemas.microsoft.com/office/powerpoint/2010/main" val="42128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88F2-02AE-3AEE-7EE6-4A74B70D9AB9}"/>
              </a:ext>
            </a:extLst>
          </p:cNvPr>
          <p:cNvSpPr>
            <a:spLocks noGrp="1"/>
          </p:cNvSpPr>
          <p:nvPr>
            <p:ph type="title"/>
          </p:nvPr>
        </p:nvSpPr>
        <p:spPr>
          <a:xfrm>
            <a:off x="525545" y="319077"/>
            <a:ext cx="4629300" cy="941400"/>
          </a:xfrm>
        </p:spPr>
        <p:txBody>
          <a:bodyPr/>
          <a:lstStyle/>
          <a:p>
            <a:r>
              <a:rPr lang="en-MY" dirty="0"/>
              <a:t>2. </a:t>
            </a:r>
            <a:r>
              <a:rPr lang="en-MY" dirty="0" err="1"/>
              <a:t>Cont</a:t>
            </a:r>
            <a:r>
              <a:rPr lang="en-MY" dirty="0"/>
              <a:t>…</a:t>
            </a:r>
          </a:p>
        </p:txBody>
      </p:sp>
      <p:sp>
        <p:nvSpPr>
          <p:cNvPr id="3" name="Text Placeholder 2">
            <a:extLst>
              <a:ext uri="{FF2B5EF4-FFF2-40B4-BE49-F238E27FC236}">
                <a16:creationId xmlns:a16="http://schemas.microsoft.com/office/drawing/2014/main" id="{975AED42-1947-CF3B-63B1-9AC6D669D98F}"/>
              </a:ext>
            </a:extLst>
          </p:cNvPr>
          <p:cNvSpPr>
            <a:spLocks noGrp="1"/>
          </p:cNvSpPr>
          <p:nvPr>
            <p:ph type="body" idx="1"/>
          </p:nvPr>
        </p:nvSpPr>
        <p:spPr>
          <a:xfrm>
            <a:off x="375033" y="789777"/>
            <a:ext cx="5854686" cy="2938615"/>
          </a:xfrm>
        </p:spPr>
        <p:txBody>
          <a:bodyPr/>
          <a:lstStyle/>
          <a:p>
            <a:pPr marL="139700" indent="0">
              <a:buNone/>
            </a:pPr>
            <a:endParaRPr lang="en-US" dirty="0"/>
          </a:p>
          <a:p>
            <a:r>
              <a:rPr lang="en-US" b="1" dirty="0"/>
              <a:t>Shipment Management</a:t>
            </a:r>
            <a:r>
              <a:rPr lang="en-US" dirty="0"/>
              <a:t>: The code handles the creation of shipments, tracking of shipment status, and viewing of all shipments. This helps in ensuring that logistics operations are running smoothly and that shipments are properly tracked from origin to destination.</a:t>
            </a:r>
          </a:p>
          <a:p>
            <a:endParaRPr lang="en-US" dirty="0"/>
          </a:p>
          <a:p>
            <a:r>
              <a:rPr lang="en-US" b="1" dirty="0"/>
              <a:t>Delivery Management</a:t>
            </a:r>
            <a:r>
              <a:rPr lang="en-US" dirty="0"/>
              <a:t>: The program allows users to mark shipments as delivered and view the delivery status of shipments. This feature is crucial for confirming the completion of delivery processes and ensuring customer satisfaction.</a:t>
            </a:r>
            <a:endParaRPr lang="en-MY" dirty="0"/>
          </a:p>
          <a:p>
            <a:endParaRPr lang="en-MY" dirty="0"/>
          </a:p>
          <a:p>
            <a:endParaRPr lang="en-MY" dirty="0"/>
          </a:p>
        </p:txBody>
      </p:sp>
    </p:spTree>
    <p:extLst>
      <p:ext uri="{BB962C8B-B14F-4D97-AF65-F5344CB8AC3E}">
        <p14:creationId xmlns:p14="http://schemas.microsoft.com/office/powerpoint/2010/main" val="58224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7B3D-3411-5839-C13C-7A6BC0C7E9EE}"/>
              </a:ext>
            </a:extLst>
          </p:cNvPr>
          <p:cNvSpPr>
            <a:spLocks noGrp="1"/>
          </p:cNvSpPr>
          <p:nvPr>
            <p:ph type="title"/>
          </p:nvPr>
        </p:nvSpPr>
        <p:spPr>
          <a:xfrm>
            <a:off x="938500" y="445025"/>
            <a:ext cx="4752438" cy="941400"/>
          </a:xfrm>
        </p:spPr>
        <p:txBody>
          <a:bodyPr/>
          <a:lstStyle/>
          <a:p>
            <a:r>
              <a:rPr lang="en-MY" dirty="0"/>
              <a:t>3. OOP Principles Applied</a:t>
            </a:r>
          </a:p>
        </p:txBody>
      </p:sp>
      <p:sp>
        <p:nvSpPr>
          <p:cNvPr id="3" name="Text Placeholder 2">
            <a:extLst>
              <a:ext uri="{FF2B5EF4-FFF2-40B4-BE49-F238E27FC236}">
                <a16:creationId xmlns:a16="http://schemas.microsoft.com/office/drawing/2014/main" id="{ABCF9BDC-D033-97DF-AB0A-002D8B1D6B41}"/>
              </a:ext>
            </a:extLst>
          </p:cNvPr>
          <p:cNvSpPr>
            <a:spLocks noGrp="1"/>
          </p:cNvSpPr>
          <p:nvPr>
            <p:ph type="body" idx="1"/>
          </p:nvPr>
        </p:nvSpPr>
        <p:spPr>
          <a:xfrm>
            <a:off x="841519" y="1093791"/>
            <a:ext cx="4946400" cy="2760900"/>
          </a:xfrm>
        </p:spPr>
        <p:txBody>
          <a:bodyPr/>
          <a:lstStyle/>
          <a:p>
            <a:r>
              <a:rPr lang="en-MY" dirty="0"/>
              <a:t>Encapsulation</a:t>
            </a:r>
          </a:p>
          <a:p>
            <a:pPr marL="139700" indent="0">
              <a:buNone/>
            </a:pPr>
            <a:r>
              <a:rPr lang="en-MY" dirty="0"/>
              <a:t> - Private Attributes: </a:t>
            </a:r>
            <a:r>
              <a:rPr lang="en-US" dirty="0"/>
              <a:t>The classes use private attributes (e.g., self.__</a:t>
            </a:r>
            <a:r>
              <a:rPr lang="en-US" dirty="0" err="1"/>
              <a:t>vehicle_id</a:t>
            </a:r>
            <a:r>
              <a:rPr lang="en-US" dirty="0"/>
              <a:t>) with getter and setter methods to control access and modifications. </a:t>
            </a:r>
          </a:p>
          <a:p>
            <a:pPr marL="139700" indent="0">
              <a:buNone/>
            </a:pPr>
            <a:endParaRPr lang="en-US" dirty="0"/>
          </a:p>
          <a:p>
            <a:pPr marL="139700" indent="0">
              <a:buNone/>
            </a:pPr>
            <a:r>
              <a:rPr lang="en-US" dirty="0"/>
              <a:t> - This prevents direct access to sensitive attributes and enforces validation rules.</a:t>
            </a:r>
          </a:p>
          <a:p>
            <a:pPr marL="139700" indent="0">
              <a:buNone/>
            </a:pPr>
            <a:endParaRPr lang="en-MY" dirty="0"/>
          </a:p>
          <a:p>
            <a:pPr marL="139700" indent="0">
              <a:buNone/>
            </a:pPr>
            <a:endParaRPr lang="en-MY" dirty="0"/>
          </a:p>
        </p:txBody>
      </p:sp>
      <p:pic>
        <p:nvPicPr>
          <p:cNvPr id="10" name="Picture 9">
            <a:extLst>
              <a:ext uri="{FF2B5EF4-FFF2-40B4-BE49-F238E27FC236}">
                <a16:creationId xmlns:a16="http://schemas.microsoft.com/office/drawing/2014/main" id="{00E341B0-FA93-9720-A122-84B782C53DD8}"/>
              </a:ext>
            </a:extLst>
          </p:cNvPr>
          <p:cNvPicPr>
            <a:picLocks noChangeAspect="1"/>
          </p:cNvPicPr>
          <p:nvPr/>
        </p:nvPicPr>
        <p:blipFill rotWithShape="1">
          <a:blip r:embed="rId2"/>
          <a:srcRect l="6479" r="1096"/>
          <a:stretch/>
        </p:blipFill>
        <p:spPr>
          <a:xfrm>
            <a:off x="564793" y="3147496"/>
            <a:ext cx="7099324" cy="1355961"/>
          </a:xfrm>
          <a:prstGeom prst="rect">
            <a:avLst/>
          </a:prstGeom>
        </p:spPr>
      </p:pic>
    </p:spTree>
    <p:extLst>
      <p:ext uri="{BB962C8B-B14F-4D97-AF65-F5344CB8AC3E}">
        <p14:creationId xmlns:p14="http://schemas.microsoft.com/office/powerpoint/2010/main" val="422167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C323BC-F5CA-7AF1-2491-9AA3C1DABB46}"/>
              </a:ext>
            </a:extLst>
          </p:cNvPr>
          <p:cNvPicPr>
            <a:picLocks noChangeAspect="1"/>
          </p:cNvPicPr>
          <p:nvPr/>
        </p:nvPicPr>
        <p:blipFill>
          <a:blip r:embed="rId2"/>
          <a:stretch>
            <a:fillRect/>
          </a:stretch>
        </p:blipFill>
        <p:spPr>
          <a:xfrm>
            <a:off x="466912" y="1121197"/>
            <a:ext cx="2341607" cy="579547"/>
          </a:xfrm>
          <a:prstGeom prst="rect">
            <a:avLst/>
          </a:prstGeom>
        </p:spPr>
      </p:pic>
      <p:pic>
        <p:nvPicPr>
          <p:cNvPr id="10" name="Picture 9">
            <a:extLst>
              <a:ext uri="{FF2B5EF4-FFF2-40B4-BE49-F238E27FC236}">
                <a16:creationId xmlns:a16="http://schemas.microsoft.com/office/drawing/2014/main" id="{F62A5C75-0969-CB32-AE34-309EFB19E106}"/>
              </a:ext>
            </a:extLst>
          </p:cNvPr>
          <p:cNvPicPr>
            <a:picLocks noChangeAspect="1"/>
          </p:cNvPicPr>
          <p:nvPr/>
        </p:nvPicPr>
        <p:blipFill>
          <a:blip r:embed="rId3"/>
          <a:stretch>
            <a:fillRect/>
          </a:stretch>
        </p:blipFill>
        <p:spPr>
          <a:xfrm>
            <a:off x="466912" y="3403256"/>
            <a:ext cx="2328707" cy="669503"/>
          </a:xfrm>
          <a:prstGeom prst="rect">
            <a:avLst/>
          </a:prstGeom>
        </p:spPr>
      </p:pic>
      <p:pic>
        <p:nvPicPr>
          <p:cNvPr id="7" name="Picture 6">
            <a:extLst>
              <a:ext uri="{FF2B5EF4-FFF2-40B4-BE49-F238E27FC236}">
                <a16:creationId xmlns:a16="http://schemas.microsoft.com/office/drawing/2014/main" id="{ECA8C962-8F58-AAA2-FD7A-743535236A46}"/>
              </a:ext>
            </a:extLst>
          </p:cNvPr>
          <p:cNvPicPr>
            <a:picLocks noChangeAspect="1"/>
          </p:cNvPicPr>
          <p:nvPr/>
        </p:nvPicPr>
        <p:blipFill>
          <a:blip r:embed="rId4"/>
          <a:stretch>
            <a:fillRect/>
          </a:stretch>
        </p:blipFill>
        <p:spPr>
          <a:xfrm>
            <a:off x="3286258" y="1141481"/>
            <a:ext cx="2439677" cy="2871083"/>
          </a:xfrm>
          <a:prstGeom prst="rect">
            <a:avLst/>
          </a:prstGeom>
        </p:spPr>
      </p:pic>
      <p:pic>
        <p:nvPicPr>
          <p:cNvPr id="9" name="Picture 8">
            <a:extLst>
              <a:ext uri="{FF2B5EF4-FFF2-40B4-BE49-F238E27FC236}">
                <a16:creationId xmlns:a16="http://schemas.microsoft.com/office/drawing/2014/main" id="{99D2E2F9-FD16-629A-ABD6-B66362E45DD8}"/>
              </a:ext>
            </a:extLst>
          </p:cNvPr>
          <p:cNvPicPr>
            <a:picLocks noChangeAspect="1"/>
          </p:cNvPicPr>
          <p:nvPr/>
        </p:nvPicPr>
        <p:blipFill>
          <a:blip r:embed="rId5"/>
          <a:stretch>
            <a:fillRect/>
          </a:stretch>
        </p:blipFill>
        <p:spPr>
          <a:xfrm>
            <a:off x="6235139" y="2153129"/>
            <a:ext cx="2439677" cy="847787"/>
          </a:xfrm>
          <a:prstGeom prst="rect">
            <a:avLst/>
          </a:prstGeom>
        </p:spPr>
      </p:pic>
    </p:spTree>
    <p:extLst>
      <p:ext uri="{BB962C8B-B14F-4D97-AF65-F5344CB8AC3E}">
        <p14:creationId xmlns:p14="http://schemas.microsoft.com/office/powerpoint/2010/main" val="166516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31D333-0BB6-5BB1-98A4-1EC3C1D7EBE7}"/>
              </a:ext>
            </a:extLst>
          </p:cNvPr>
          <p:cNvSpPr>
            <a:spLocks noGrp="1"/>
          </p:cNvSpPr>
          <p:nvPr>
            <p:ph type="body" idx="1"/>
          </p:nvPr>
        </p:nvSpPr>
        <p:spPr>
          <a:xfrm>
            <a:off x="709900" y="347833"/>
            <a:ext cx="5678868" cy="1878009"/>
          </a:xfrm>
        </p:spPr>
        <p:txBody>
          <a:bodyPr/>
          <a:lstStyle/>
          <a:p>
            <a:r>
              <a:rPr lang="en-MY" dirty="0"/>
              <a:t>Validation and Error Handling</a:t>
            </a:r>
          </a:p>
          <a:p>
            <a:pPr marL="139700" indent="0">
              <a:buNone/>
            </a:pPr>
            <a:endParaRPr lang="en-MY" dirty="0"/>
          </a:p>
          <a:p>
            <a:pPr marL="139700" indent="0">
              <a:buNone/>
            </a:pPr>
            <a:r>
              <a:rPr lang="en-US" dirty="0"/>
              <a:t>Example: The ‘</a:t>
            </a:r>
            <a:r>
              <a:rPr lang="en-US" dirty="0" err="1"/>
              <a:t>CustomerManagement</a:t>
            </a:r>
            <a:r>
              <a:rPr lang="en-US" dirty="0"/>
              <a:t>’ class ensures data integrity by validating customer information before it is added or updated. This follows the principle of encapsulation, as the class controls how data is accessed and modified.</a:t>
            </a:r>
            <a:endParaRPr lang="en-MY" dirty="0"/>
          </a:p>
          <a:p>
            <a:pPr marL="139700" indent="0">
              <a:buNone/>
            </a:pPr>
            <a:endParaRPr lang="en-MY" dirty="0"/>
          </a:p>
          <a:p>
            <a:pPr marL="139700" indent="0">
              <a:buNone/>
            </a:pPr>
            <a:endParaRPr lang="en-MY" dirty="0"/>
          </a:p>
          <a:p>
            <a:pPr marL="139700" indent="0">
              <a:buNone/>
            </a:pPr>
            <a:endParaRPr lang="en-MY" dirty="0"/>
          </a:p>
        </p:txBody>
      </p:sp>
      <p:pic>
        <p:nvPicPr>
          <p:cNvPr id="14" name="Picture 13">
            <a:extLst>
              <a:ext uri="{FF2B5EF4-FFF2-40B4-BE49-F238E27FC236}">
                <a16:creationId xmlns:a16="http://schemas.microsoft.com/office/drawing/2014/main" id="{1BBAD8DE-2561-0FDE-D213-CA1899C5FFC3}"/>
              </a:ext>
            </a:extLst>
          </p:cNvPr>
          <p:cNvPicPr>
            <a:picLocks noChangeAspect="1"/>
          </p:cNvPicPr>
          <p:nvPr/>
        </p:nvPicPr>
        <p:blipFill>
          <a:blip r:embed="rId2"/>
          <a:stretch>
            <a:fillRect/>
          </a:stretch>
        </p:blipFill>
        <p:spPr>
          <a:xfrm>
            <a:off x="397043" y="2354806"/>
            <a:ext cx="7858990" cy="1588791"/>
          </a:xfrm>
          <a:prstGeom prst="rect">
            <a:avLst/>
          </a:prstGeom>
        </p:spPr>
      </p:pic>
    </p:spTree>
    <p:extLst>
      <p:ext uri="{BB962C8B-B14F-4D97-AF65-F5344CB8AC3E}">
        <p14:creationId xmlns:p14="http://schemas.microsoft.com/office/powerpoint/2010/main" val="27486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FA41-98AE-ECEE-FC40-D3392A1B50FA}"/>
              </a:ext>
            </a:extLst>
          </p:cNvPr>
          <p:cNvSpPr>
            <a:spLocks noGrp="1"/>
          </p:cNvSpPr>
          <p:nvPr>
            <p:ph type="title"/>
          </p:nvPr>
        </p:nvSpPr>
        <p:spPr/>
        <p:txBody>
          <a:bodyPr/>
          <a:lstStyle/>
          <a:p>
            <a:r>
              <a:rPr lang="en-MY" dirty="0"/>
              <a:t>Invoking methods</a:t>
            </a:r>
          </a:p>
        </p:txBody>
      </p:sp>
      <p:sp>
        <p:nvSpPr>
          <p:cNvPr id="3" name="Text Placeholder 2">
            <a:extLst>
              <a:ext uri="{FF2B5EF4-FFF2-40B4-BE49-F238E27FC236}">
                <a16:creationId xmlns:a16="http://schemas.microsoft.com/office/drawing/2014/main" id="{723E2036-264E-330F-DC91-1D718A8F9655}"/>
              </a:ext>
            </a:extLst>
          </p:cNvPr>
          <p:cNvSpPr>
            <a:spLocks noGrp="1"/>
          </p:cNvSpPr>
          <p:nvPr>
            <p:ph type="body" idx="1"/>
          </p:nvPr>
        </p:nvSpPr>
        <p:spPr>
          <a:xfrm>
            <a:off x="938500" y="1073062"/>
            <a:ext cx="4946400" cy="626725"/>
          </a:xfrm>
        </p:spPr>
        <p:txBody>
          <a:bodyPr/>
          <a:lstStyle/>
          <a:p>
            <a:r>
              <a:rPr lang="en-US" dirty="0"/>
              <a:t>Methods defined in a class can be invoked on instances of that class</a:t>
            </a:r>
            <a:endParaRPr lang="en-MY" dirty="0"/>
          </a:p>
        </p:txBody>
      </p:sp>
      <p:pic>
        <p:nvPicPr>
          <p:cNvPr id="4" name="Content Placeholder 8" descr="A screen shot of a computer program">
            <a:extLst>
              <a:ext uri="{FF2B5EF4-FFF2-40B4-BE49-F238E27FC236}">
                <a16:creationId xmlns:a16="http://schemas.microsoft.com/office/drawing/2014/main" id="{BC27774D-9BC6-9222-56AC-8FD2780FE4C2}"/>
              </a:ext>
            </a:extLst>
          </p:cNvPr>
          <p:cNvPicPr>
            <a:picLocks noChangeAspect="1"/>
          </p:cNvPicPr>
          <p:nvPr/>
        </p:nvPicPr>
        <p:blipFill>
          <a:blip r:embed="rId2"/>
          <a:stretch>
            <a:fillRect/>
          </a:stretch>
        </p:blipFill>
        <p:spPr>
          <a:xfrm>
            <a:off x="393414" y="1841280"/>
            <a:ext cx="7925225" cy="2714390"/>
          </a:xfrm>
          <a:prstGeom prst="rect">
            <a:avLst/>
          </a:prstGeom>
          <a:noFill/>
          <a:ln>
            <a:noFill/>
          </a:ln>
        </p:spPr>
      </p:pic>
    </p:spTree>
    <p:extLst>
      <p:ext uri="{BB962C8B-B14F-4D97-AF65-F5344CB8AC3E}">
        <p14:creationId xmlns:p14="http://schemas.microsoft.com/office/powerpoint/2010/main" val="1975185070"/>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3EDDDD"/>
      </a:dk1>
      <a:lt1>
        <a:srgbClr val="FFFFFF"/>
      </a:lt1>
      <a:dk2>
        <a:srgbClr val="C6FCFF"/>
      </a:dk2>
      <a:lt2>
        <a:srgbClr val="6BECF3"/>
      </a:lt2>
      <a:accent1>
        <a:srgbClr val="22DEEE"/>
      </a:accent1>
      <a:accent2>
        <a:srgbClr val="C6FCFF"/>
      </a:accent2>
      <a:accent3>
        <a:srgbClr val="81EBEB"/>
      </a:accent3>
      <a:accent4>
        <a:srgbClr val="038B99"/>
      </a:accent4>
      <a:accent5>
        <a:srgbClr val="40B6B6"/>
      </a:accent5>
      <a:accent6>
        <a:srgbClr val="09818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499</Words>
  <Application>Microsoft Office PowerPoint</Application>
  <PresentationFormat>On-screen Show (16:9)</PresentationFormat>
  <Paragraphs>53</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Montserrat ExtraBold</vt:lpstr>
      <vt:lpstr>Arial</vt:lpstr>
      <vt:lpstr>Montserrat ExtraLight</vt:lpstr>
      <vt:lpstr>Montserrat</vt:lpstr>
      <vt:lpstr>Futuristic Background by Slidesgo</vt:lpstr>
      <vt:lpstr>Principles of Programming Assessment 3</vt:lpstr>
      <vt:lpstr>Introduction</vt:lpstr>
      <vt:lpstr>1.  Purpose of the task</vt:lpstr>
      <vt:lpstr>2. Problem Solving</vt:lpstr>
      <vt:lpstr>2. Cont…</vt:lpstr>
      <vt:lpstr>3. OOP Principles Applied</vt:lpstr>
      <vt:lpstr>PowerPoint Presentation</vt:lpstr>
      <vt:lpstr>PowerPoint Presentation</vt:lpstr>
      <vt:lpstr>Invoking methods</vt:lpstr>
      <vt:lpstr>print_values Method in the Customer Class</vt:lpstr>
      <vt:lpstr>Defining Classes and Creating Instance</vt:lpstr>
      <vt:lpstr>Teamwork and Communication</vt:lpstr>
      <vt:lpstr>Role in develop the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nadiramazali2020@outlook.com</cp:lastModifiedBy>
  <cp:revision>1</cp:revision>
  <dcterms:modified xsi:type="dcterms:W3CDTF">2024-08-19T03:20:15Z</dcterms:modified>
</cp:coreProperties>
</file>