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8229600" cx="14630400"/>
  <p:notesSz cx="8229600" cy="14630400"/>
  <p:embeddedFontLst>
    <p:embeddedFont>
      <p:font typeface="Patrick Hand"/>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UcsPN+exycz16zNuno4RT9n1c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PatrickHan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2" name="Google Shape;42;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72" name="Google Shape;172;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 name="Google Shape;49;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0" name="Google Shape;50;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61" name="Google Shape;61;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76" name="Google Shape;76;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15" name="Google Shape;115;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6" name="Shape 6"/>
        <p:cNvGrpSpPr/>
        <p:nvPr/>
      </p:nvGrpSpPr>
      <p:grpSpPr>
        <a:xfrm>
          <a:off x="0" y="0"/>
          <a:ext cx="0" cy="0"/>
          <a:chOff x="0" y="0"/>
          <a:chExt cx="0" cy="0"/>
        </a:xfrm>
      </p:grpSpPr>
      <p:sp>
        <p:nvSpPr>
          <p:cNvPr id="7" name="Google Shape;7;p19"/>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9"/>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9" name="Google Shape;9;p1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0" name="Shape 10"/>
        <p:cNvGrpSpPr/>
        <p:nvPr/>
      </p:nvGrpSpPr>
      <p:grpSpPr>
        <a:xfrm>
          <a:off x="0" y="0"/>
          <a:ext cx="0" cy="0"/>
          <a:chOff x="0" y="0"/>
          <a:chExt cx="0" cy="0"/>
        </a:xfrm>
      </p:grpSpPr>
      <p:sp>
        <p:nvSpPr>
          <p:cNvPr id="11" name="Google Shape;11;p20"/>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0"/>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4" name="Shape 14"/>
        <p:cNvGrpSpPr/>
        <p:nvPr/>
      </p:nvGrpSpPr>
      <p:grpSpPr>
        <a:xfrm>
          <a:off x="0" y="0"/>
          <a:ext cx="0" cy="0"/>
          <a:chOff x="0" y="0"/>
          <a:chExt cx="0" cy="0"/>
        </a:xfrm>
      </p:grpSpPr>
      <p:sp>
        <p:nvSpPr>
          <p:cNvPr id="15" name="Google Shape;15;p21"/>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2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18" name="Shape 18"/>
        <p:cNvGrpSpPr/>
        <p:nvPr/>
      </p:nvGrpSpPr>
      <p:grpSpPr>
        <a:xfrm>
          <a:off x="0" y="0"/>
          <a:ext cx="0" cy="0"/>
          <a:chOff x="0" y="0"/>
          <a:chExt cx="0" cy="0"/>
        </a:xfrm>
      </p:grpSpPr>
      <p:sp>
        <p:nvSpPr>
          <p:cNvPr id="19" name="Google Shape;19;p22"/>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2"/>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2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2" name="Shape 22"/>
        <p:cNvGrpSpPr/>
        <p:nvPr/>
      </p:nvGrpSpPr>
      <p:grpSpPr>
        <a:xfrm>
          <a:off x="0" y="0"/>
          <a:ext cx="0" cy="0"/>
          <a:chOff x="0" y="0"/>
          <a:chExt cx="0" cy="0"/>
        </a:xfrm>
      </p:grpSpPr>
      <p:sp>
        <p:nvSpPr>
          <p:cNvPr id="23" name="Google Shape;23;p23"/>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3"/>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2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26" name="Shape 26"/>
        <p:cNvGrpSpPr/>
        <p:nvPr/>
      </p:nvGrpSpPr>
      <p:grpSpPr>
        <a:xfrm>
          <a:off x="0" y="0"/>
          <a:ext cx="0" cy="0"/>
          <a:chOff x="0" y="0"/>
          <a:chExt cx="0" cy="0"/>
        </a:xfrm>
      </p:grpSpPr>
      <p:sp>
        <p:nvSpPr>
          <p:cNvPr id="27" name="Google Shape;27;p24"/>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4"/>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2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25"/>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5"/>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2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4" name="Shape 34"/>
        <p:cNvGrpSpPr/>
        <p:nvPr/>
      </p:nvGrpSpPr>
      <p:grpSpPr>
        <a:xfrm>
          <a:off x="0" y="0"/>
          <a:ext cx="0" cy="0"/>
          <a:chOff x="0" y="0"/>
          <a:chExt cx="0" cy="0"/>
        </a:xfrm>
      </p:grpSpPr>
      <p:sp>
        <p:nvSpPr>
          <p:cNvPr id="35" name="Google Shape;35;p26"/>
          <p:cNvSpPr/>
          <p:nvPr/>
        </p:nvSpPr>
        <p:spPr>
          <a:xfrm>
            <a:off x="0" y="0"/>
            <a:ext cx="14630400" cy="82296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6"/>
          <p:cNvSpPr/>
          <p:nvPr/>
        </p:nvSpPr>
        <p:spPr>
          <a:xfrm>
            <a:off x="0" y="0"/>
            <a:ext cx="14630400" cy="822960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2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38" name="Shape 3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pic>
        <p:nvPicPr>
          <p:cNvPr descr="preencoded.png" id="44" name="Google Shape;44;p1"/>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45" name="Google Shape;45;p1"/>
          <p:cNvSpPr/>
          <p:nvPr/>
        </p:nvSpPr>
        <p:spPr>
          <a:xfrm>
            <a:off x="6350437" y="3225998"/>
            <a:ext cx="7000518" cy="617101"/>
          </a:xfrm>
          <a:prstGeom prst="rect">
            <a:avLst/>
          </a:prstGeom>
          <a:noFill/>
          <a:ln>
            <a:noFill/>
          </a:ln>
        </p:spPr>
        <p:txBody>
          <a:bodyPr anchorCtr="0" anchor="t" bIns="0" lIns="0" spcFirstLastPara="1" rIns="0" wrap="square" tIns="0">
            <a:noAutofit/>
          </a:bodyPr>
          <a:lstStyle/>
          <a:p>
            <a:pPr indent="0" lvl="0" marL="0" marR="0" rtl="0" algn="l">
              <a:lnSpc>
                <a:spcPct val="125974"/>
              </a:lnSpc>
              <a:spcBef>
                <a:spcPts val="0"/>
              </a:spcBef>
              <a:spcAft>
                <a:spcPts val="0"/>
              </a:spcAft>
              <a:buClr>
                <a:srgbClr val="383838"/>
              </a:buClr>
              <a:buSzPts val="3850"/>
              <a:buFont typeface="Patrick Hand"/>
              <a:buNone/>
            </a:pPr>
            <a:r>
              <a:rPr b="0" i="0" lang="en-US" sz="3850" u="none" cap="none" strike="noStrike">
                <a:solidFill>
                  <a:srgbClr val="383838"/>
                </a:solidFill>
                <a:latin typeface="Patrick Hand"/>
                <a:ea typeface="Patrick Hand"/>
                <a:cs typeface="Patrick Hand"/>
                <a:sym typeface="Patrick Hand"/>
              </a:rPr>
              <a:t>Image Classification Model Comparison</a:t>
            </a:r>
            <a:endParaRPr b="0" i="0" sz="3850" u="none" cap="none" strike="noStrike">
              <a:solidFill>
                <a:schemeClr val="dk1"/>
              </a:solidFill>
              <a:latin typeface="Calibri"/>
              <a:ea typeface="Calibri"/>
              <a:cs typeface="Calibri"/>
              <a:sym typeface="Calibri"/>
            </a:endParaRPr>
          </a:p>
        </p:txBody>
      </p:sp>
      <p:sp>
        <p:nvSpPr>
          <p:cNvPr id="46" name="Google Shape;46;p1"/>
          <p:cNvSpPr/>
          <p:nvPr/>
        </p:nvSpPr>
        <p:spPr>
          <a:xfrm>
            <a:off x="6350437" y="4213384"/>
            <a:ext cx="7415927" cy="79009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b="0" i="0" lang="en-US" sz="1900" u="none" cap="none" strike="noStrike">
                <a:solidFill>
                  <a:srgbClr val="383838"/>
                </a:solidFill>
                <a:latin typeface="Patrick Hand"/>
                <a:ea typeface="Patrick Hand"/>
                <a:cs typeface="Patrick Hand"/>
                <a:sym typeface="Patrick Hand"/>
              </a:rPr>
              <a:t>This presentation compares the performance of ResNet50 and a Convolutional Neural Network (CNN) for image classification on the CIFAR-10 dataset.</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10"/>
          <p:cNvSpPr/>
          <p:nvPr/>
        </p:nvSpPr>
        <p:spPr>
          <a:xfrm>
            <a:off x="0" y="0"/>
            <a:ext cx="14630400"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0"/>
          <p:cNvSpPr/>
          <p:nvPr/>
        </p:nvSpPr>
        <p:spPr>
          <a:xfrm flipH="1">
            <a:off x="10292064" y="4003040"/>
            <a:ext cx="3950208" cy="384048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0"/>
          <p:cNvSpPr/>
          <p:nvPr/>
        </p:nvSpPr>
        <p:spPr>
          <a:xfrm>
            <a:off x="770128" y="747930"/>
            <a:ext cx="13086064" cy="6729458"/>
          </a:xfrm>
          <a:prstGeom prst="rect">
            <a:avLst/>
          </a:prstGeom>
          <a:noFill/>
          <a:ln cap="flat" cmpd="sng" w="1905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0"/>
          <p:cNvSpPr txBox="1"/>
          <p:nvPr/>
        </p:nvSpPr>
        <p:spPr>
          <a:xfrm>
            <a:off x="1290920" y="1426364"/>
            <a:ext cx="4100230" cy="5376871"/>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None/>
            </a:pPr>
            <a:r>
              <a:rPr lang="en-US" sz="7900">
                <a:solidFill>
                  <a:schemeClr val="dk1"/>
                </a:solidFill>
                <a:latin typeface="Calibri"/>
                <a:ea typeface="Calibri"/>
                <a:cs typeface="Calibri"/>
                <a:sym typeface="Calibri"/>
              </a:rPr>
              <a:t>ResNet50 </a:t>
            </a:r>
            <a:r>
              <a:rPr lang="en-US" sz="5000">
                <a:solidFill>
                  <a:schemeClr val="dk1"/>
                </a:solidFill>
                <a:latin typeface="Calibri"/>
                <a:ea typeface="Calibri"/>
                <a:cs typeface="Calibri"/>
                <a:sym typeface="Calibri"/>
              </a:rPr>
              <a:t>Architecture</a:t>
            </a:r>
            <a:endParaRPr/>
          </a:p>
        </p:txBody>
      </p:sp>
      <p:cxnSp>
        <p:nvCxnSpPr>
          <p:cNvPr id="151" name="Google Shape;151;p10"/>
          <p:cNvCxnSpPr/>
          <p:nvPr/>
        </p:nvCxnSpPr>
        <p:spPr>
          <a:xfrm>
            <a:off x="5585155" y="2223435"/>
            <a:ext cx="0" cy="3883794"/>
          </a:xfrm>
          <a:prstGeom prst="straightConnector1">
            <a:avLst/>
          </a:prstGeom>
          <a:noFill/>
          <a:ln cap="sq" cmpd="sng" w="19050">
            <a:solidFill>
              <a:srgbClr val="3F3F3F"/>
            </a:solidFill>
            <a:prstDash val="solid"/>
            <a:miter lim="800000"/>
            <a:headEnd len="sm" w="sm" type="none"/>
            <a:tailEnd len="sm" w="sm" type="none"/>
          </a:ln>
        </p:spPr>
      </p:cxnSp>
      <p:sp>
        <p:nvSpPr>
          <p:cNvPr id="152" name="Google Shape;152;p10"/>
          <p:cNvSpPr/>
          <p:nvPr/>
        </p:nvSpPr>
        <p:spPr>
          <a:xfrm>
            <a:off x="6306312" y="1978644"/>
            <a:ext cx="5643417" cy="427231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ResNet50 Backbone</a:t>
            </a:r>
            <a:r>
              <a:rPr b="0" i="0" lang="en-US" sz="2200" u="none" cap="none" strike="noStrike">
                <a:solidFill>
                  <a:schemeClr val="dk1"/>
                </a:solidFill>
                <a:latin typeface="Calibri"/>
                <a:ea typeface="Calibri"/>
                <a:cs typeface="Calibri"/>
                <a:sym typeface="Calibri"/>
              </a:rPr>
              <a:t>: Uses a pre-trained ResNet50 model without the top layers to leverage learned features.</a:t>
            </a:r>
            <a:endParaRPr/>
          </a:p>
          <a:p>
            <a:pPr indent="0" lvl="0" marL="0" marR="0" rtl="0" algn="l">
              <a:lnSpc>
                <a:spcPct val="90000"/>
              </a:lnSpc>
              <a:spcBef>
                <a:spcPts val="6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Fine-tuning</a:t>
            </a:r>
            <a:r>
              <a:rPr b="0" i="0" lang="en-US" sz="2200" u="none" cap="none" strike="noStrike">
                <a:solidFill>
                  <a:schemeClr val="dk1"/>
                </a:solidFill>
                <a:latin typeface="Calibri"/>
                <a:ea typeface="Calibri"/>
                <a:cs typeface="Calibri"/>
                <a:sym typeface="Calibri"/>
              </a:rPr>
              <a:t>: Freezes the last 7 layers of the base model to retain learned features while training only the custom classification layers.</a:t>
            </a:r>
            <a:endParaRPr/>
          </a:p>
          <a:p>
            <a:pPr indent="0" lvl="0" marL="0" marR="0" rtl="0" algn="l">
              <a:lnSpc>
                <a:spcPct val="90000"/>
              </a:lnSpc>
              <a:spcBef>
                <a:spcPts val="6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Custom Layers</a:t>
            </a:r>
            <a:r>
              <a:rPr b="0" i="0" lang="en-US" sz="2200" u="none" cap="none" strike="noStrike">
                <a:solidFill>
                  <a:schemeClr val="dk1"/>
                </a:solidFill>
                <a:latin typeface="Calibri"/>
                <a:ea typeface="Calibri"/>
                <a:cs typeface="Calibri"/>
                <a:sym typeface="Calibri"/>
              </a:rPr>
              <a:t>: Adds fully connected layers, and pooling layers tailored for CIFAR-10 classification.</a:t>
            </a:r>
            <a:endParaRPr/>
          </a:p>
          <a:p>
            <a:pPr indent="0" lvl="0" marL="0" marR="0" rtl="0" algn="l">
              <a:lnSpc>
                <a:spcPct val="90000"/>
              </a:lnSpc>
              <a:spcBef>
                <a:spcPts val="60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Callbacks</a:t>
            </a:r>
            <a:r>
              <a:rPr b="0" i="0" lang="en-US" sz="2200" u="none" cap="none" strike="noStrike">
                <a:solidFill>
                  <a:schemeClr val="dk1"/>
                </a:solidFill>
                <a:latin typeface="Calibri"/>
                <a:ea typeface="Calibri"/>
                <a:cs typeface="Calibri"/>
                <a:sym typeface="Calibri"/>
              </a:rPr>
              <a:t>: Uses EarlyStopping, ModelCheckpoint, and ReduceLROnPlateau for better model training and to avoid overfitting.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1"/>
          <p:cNvSpPr/>
          <p:nvPr/>
        </p:nvSpPr>
        <p:spPr>
          <a:xfrm>
            <a:off x="0" y="0"/>
            <a:ext cx="14630398" cy="82288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1"/>
          <p:cNvSpPr txBox="1"/>
          <p:nvPr/>
        </p:nvSpPr>
        <p:spPr>
          <a:xfrm>
            <a:off x="11121490" y="2427732"/>
            <a:ext cx="2963549" cy="341528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lang="en-US" sz="3700">
                <a:solidFill>
                  <a:schemeClr val="dk1"/>
                </a:solidFill>
                <a:latin typeface="Calibri"/>
                <a:ea typeface="Calibri"/>
                <a:cs typeface="Calibri"/>
                <a:sym typeface="Calibri"/>
              </a:rPr>
              <a:t>Plotting the Model Accuracy &amp; Model Loss vs Epochs(</a:t>
            </a:r>
            <a:r>
              <a:rPr lang="en-US" sz="3700">
                <a:solidFill>
                  <a:schemeClr val="dk1"/>
                </a:solidFill>
                <a:latin typeface="Calibri"/>
                <a:ea typeface="Calibri"/>
                <a:cs typeface="Calibri"/>
                <a:sym typeface="Calibri"/>
              </a:rPr>
              <a:t>CNN</a:t>
            </a:r>
            <a:r>
              <a:rPr b="0" lang="en-US" sz="3700">
                <a:solidFill>
                  <a:schemeClr val="dk1"/>
                </a:solidFill>
                <a:latin typeface="Calibri"/>
                <a:ea typeface="Calibri"/>
                <a:cs typeface="Calibri"/>
                <a:sym typeface="Calibri"/>
              </a:rPr>
              <a:t>)</a:t>
            </a:r>
            <a:endParaRPr/>
          </a:p>
        </p:txBody>
      </p:sp>
      <p:sp>
        <p:nvSpPr>
          <p:cNvPr id="159" name="Google Shape;159;p11"/>
          <p:cNvSpPr/>
          <p:nvPr/>
        </p:nvSpPr>
        <p:spPr>
          <a:xfrm rot="-5400000">
            <a:off x="4120768" y="-992680"/>
            <a:ext cx="2058574" cy="103001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1"/>
          <p:cNvSpPr/>
          <p:nvPr/>
        </p:nvSpPr>
        <p:spPr>
          <a:xfrm>
            <a:off x="362502" y="797169"/>
            <a:ext cx="9699158" cy="672040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1" name="Google Shape;161;p11"/>
          <p:cNvPicPr preferRelativeResize="0"/>
          <p:nvPr/>
        </p:nvPicPr>
        <p:blipFill rotWithShape="1">
          <a:blip r:embed="rId3">
            <a:alphaModFix/>
          </a:blip>
          <a:srcRect b="0" l="0" r="0" t="0"/>
          <a:stretch/>
        </p:blipFill>
        <p:spPr>
          <a:xfrm>
            <a:off x="654285" y="2080307"/>
            <a:ext cx="9129965" cy="4154133"/>
          </a:xfrm>
          <a:prstGeom prst="rect">
            <a:avLst/>
          </a:prstGeom>
          <a:noFill/>
          <a:ln>
            <a:noFill/>
          </a:ln>
        </p:spPr>
      </p:pic>
      <p:sp>
        <p:nvSpPr>
          <p:cNvPr id="162" name="Google Shape;162;p11"/>
          <p:cNvSpPr/>
          <p:nvPr/>
        </p:nvSpPr>
        <p:spPr>
          <a:xfrm rot="5400000">
            <a:off x="9540536" y="4070516"/>
            <a:ext cx="2062886" cy="18285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2"/>
          <p:cNvPicPr preferRelativeResize="0"/>
          <p:nvPr/>
        </p:nvPicPr>
        <p:blipFill rotWithShape="1">
          <a:blip r:embed="rId3">
            <a:alphaModFix/>
          </a:blip>
          <a:srcRect b="0" l="0" r="0" t="0"/>
          <a:stretch/>
        </p:blipFill>
        <p:spPr>
          <a:xfrm>
            <a:off x="762000" y="2082800"/>
            <a:ext cx="8957733" cy="4637236"/>
          </a:xfrm>
          <a:prstGeom prst="rect">
            <a:avLst/>
          </a:prstGeom>
          <a:noFill/>
          <a:ln>
            <a:noFill/>
          </a:ln>
        </p:spPr>
      </p:pic>
      <p:sp>
        <p:nvSpPr>
          <p:cNvPr id="168" name="Google Shape;168;p12"/>
          <p:cNvSpPr txBox="1"/>
          <p:nvPr/>
        </p:nvSpPr>
        <p:spPr>
          <a:xfrm>
            <a:off x="10210800" y="2895600"/>
            <a:ext cx="3657600" cy="21421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lang="en-US" sz="3700">
                <a:solidFill>
                  <a:schemeClr val="dk1"/>
                </a:solidFill>
                <a:latin typeface="Calibri"/>
                <a:ea typeface="Calibri"/>
                <a:cs typeface="Calibri"/>
                <a:sym typeface="Calibri"/>
              </a:rPr>
              <a:t> Plotting the Model Accuracy &amp; Model Loss vs Epochs(</a:t>
            </a:r>
            <a:r>
              <a:rPr lang="en-US" sz="3700">
                <a:solidFill>
                  <a:schemeClr val="dk1"/>
                </a:solidFill>
                <a:latin typeface="Calibri"/>
                <a:ea typeface="Calibri"/>
                <a:cs typeface="Calibri"/>
                <a:sym typeface="Calibri"/>
              </a:rPr>
              <a:t>ResNet50</a:t>
            </a:r>
            <a:r>
              <a:rPr b="0" lang="en-US" sz="3700">
                <a:solidFill>
                  <a:schemeClr val="dk1"/>
                </a:solidFill>
                <a:latin typeface="Calibri"/>
                <a:ea typeface="Calibri"/>
                <a:cs typeface="Calibri"/>
                <a:sym typeface="Calibri"/>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p:nvPr/>
        </p:nvSpPr>
        <p:spPr>
          <a:xfrm>
            <a:off x="4538543" y="2098717"/>
            <a:ext cx="5553313" cy="617101"/>
          </a:xfrm>
          <a:prstGeom prst="rect">
            <a:avLst/>
          </a:prstGeom>
          <a:noFill/>
          <a:ln>
            <a:noFill/>
          </a:ln>
        </p:spPr>
        <p:txBody>
          <a:bodyPr anchorCtr="0" anchor="t" bIns="0" lIns="0" spcFirstLastPara="1" rIns="0" wrap="square" tIns="0">
            <a:noAutofit/>
          </a:bodyPr>
          <a:lstStyle/>
          <a:p>
            <a:pPr indent="0" lvl="0" marL="0" marR="0" rtl="0" algn="l">
              <a:lnSpc>
                <a:spcPct val="121250"/>
              </a:lnSpc>
              <a:spcBef>
                <a:spcPts val="0"/>
              </a:spcBef>
              <a:spcAft>
                <a:spcPts val="0"/>
              </a:spcAft>
              <a:buClr>
                <a:schemeClr val="dk1"/>
              </a:buClr>
              <a:buSzPts val="4000"/>
              <a:buFont typeface="Patrick Hand"/>
              <a:buNone/>
            </a:pPr>
            <a:r>
              <a:rPr lang="en-US" sz="4000">
                <a:solidFill>
                  <a:schemeClr val="dk1"/>
                </a:solidFill>
                <a:latin typeface="Patrick Hand"/>
                <a:ea typeface="Patrick Hand"/>
                <a:cs typeface="Patrick Hand"/>
                <a:sym typeface="Patrick Hand"/>
              </a:rPr>
              <a:t>Evaluating the Performance</a:t>
            </a:r>
            <a:endParaRPr sz="3850">
              <a:solidFill>
                <a:schemeClr val="dk1"/>
              </a:solidFill>
              <a:latin typeface="Patrick Hand"/>
              <a:ea typeface="Patrick Hand"/>
              <a:cs typeface="Patrick Hand"/>
              <a:sym typeface="Patrick Hand"/>
            </a:endParaRPr>
          </a:p>
        </p:txBody>
      </p:sp>
      <p:sp>
        <p:nvSpPr>
          <p:cNvPr id="175" name="Google Shape;175;p13"/>
          <p:cNvSpPr/>
          <p:nvPr/>
        </p:nvSpPr>
        <p:spPr>
          <a:xfrm>
            <a:off x="1015722" y="3485198"/>
            <a:ext cx="3522821" cy="81462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83838"/>
              </a:buClr>
              <a:buSzPts val="6400"/>
              <a:buFont typeface="Patrick Hand"/>
              <a:buNone/>
            </a:pPr>
            <a:r>
              <a:rPr lang="en-US" sz="6400">
                <a:solidFill>
                  <a:srgbClr val="383838"/>
                </a:solidFill>
                <a:latin typeface="Patrick Hand"/>
                <a:ea typeface="Patrick Hand"/>
                <a:cs typeface="Patrick Hand"/>
                <a:sym typeface="Patrick Hand"/>
              </a:rPr>
              <a:t>86%</a:t>
            </a:r>
            <a:endParaRPr sz="6400">
              <a:solidFill>
                <a:schemeClr val="dk1"/>
              </a:solidFill>
              <a:latin typeface="Calibri"/>
              <a:ea typeface="Calibri"/>
              <a:cs typeface="Calibri"/>
              <a:sym typeface="Calibri"/>
            </a:endParaRPr>
          </a:p>
        </p:txBody>
      </p:sp>
      <p:sp>
        <p:nvSpPr>
          <p:cNvPr id="176" name="Google Shape;176;p13"/>
          <p:cNvSpPr/>
          <p:nvPr/>
        </p:nvSpPr>
        <p:spPr>
          <a:xfrm>
            <a:off x="1391007" y="4608314"/>
            <a:ext cx="2468880" cy="308610"/>
          </a:xfrm>
          <a:prstGeom prst="rect">
            <a:avLst/>
          </a:prstGeom>
          <a:noFill/>
          <a:ln>
            <a:noFill/>
          </a:ln>
        </p:spPr>
        <p:txBody>
          <a:bodyPr anchorCtr="0" anchor="t" bIns="0" lIns="0" spcFirstLastPara="1" rIns="0" wrap="square" tIns="0">
            <a:noAutofit/>
          </a:bodyPr>
          <a:lstStyle/>
          <a:p>
            <a:pPr indent="0" lvl="0" marL="0" marR="0" rtl="0" algn="ctr">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Overall Accuracy</a:t>
            </a:r>
            <a:endParaRPr sz="1900">
              <a:solidFill>
                <a:schemeClr val="dk1"/>
              </a:solidFill>
              <a:latin typeface="Calibri"/>
              <a:ea typeface="Calibri"/>
              <a:cs typeface="Calibri"/>
              <a:sym typeface="Calibri"/>
            </a:endParaRPr>
          </a:p>
        </p:txBody>
      </p:sp>
      <p:sp>
        <p:nvSpPr>
          <p:cNvPr id="177" name="Google Shape;177;p13"/>
          <p:cNvSpPr/>
          <p:nvPr/>
        </p:nvSpPr>
        <p:spPr>
          <a:xfrm>
            <a:off x="864037" y="5065038"/>
            <a:ext cx="3522821" cy="790099"/>
          </a:xfrm>
          <a:prstGeom prst="rect">
            <a:avLst/>
          </a:prstGeom>
          <a:noFill/>
          <a:ln>
            <a:noFill/>
          </a:ln>
        </p:spPr>
        <p:txBody>
          <a:bodyPr anchorCtr="0" anchor="t" bIns="0" lIns="0" spcFirstLastPara="1" rIns="0" wrap="square" tIns="0">
            <a:noAutofit/>
          </a:bodyPr>
          <a:lstStyle/>
          <a:p>
            <a:pPr indent="0" lvl="0" marL="0" marR="0" rtl="0" algn="ctr">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ResNet50 achieved an accuracy of 86% on the test dataset.</a:t>
            </a:r>
            <a:endParaRPr sz="1900">
              <a:solidFill>
                <a:schemeClr val="dk1"/>
              </a:solidFill>
              <a:latin typeface="Calibri"/>
              <a:ea typeface="Calibri"/>
              <a:cs typeface="Calibri"/>
              <a:sym typeface="Calibri"/>
            </a:endParaRPr>
          </a:p>
        </p:txBody>
      </p:sp>
      <p:sp>
        <p:nvSpPr>
          <p:cNvPr id="178" name="Google Shape;178;p13"/>
          <p:cNvSpPr/>
          <p:nvPr/>
        </p:nvSpPr>
        <p:spPr>
          <a:xfrm>
            <a:off x="9265562" y="3484246"/>
            <a:ext cx="3522821" cy="81462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83838"/>
              </a:buClr>
              <a:buSzPts val="6400"/>
              <a:buFont typeface="Patrick Hand"/>
              <a:buNone/>
            </a:pPr>
            <a:r>
              <a:rPr lang="en-US" sz="6400">
                <a:solidFill>
                  <a:srgbClr val="383838"/>
                </a:solidFill>
                <a:latin typeface="Patrick Hand"/>
                <a:ea typeface="Patrick Hand"/>
                <a:cs typeface="Patrick Hand"/>
                <a:sym typeface="Patrick Hand"/>
              </a:rPr>
              <a:t>90%</a:t>
            </a:r>
            <a:endParaRPr sz="6400">
              <a:solidFill>
                <a:schemeClr val="dk1"/>
              </a:solidFill>
              <a:latin typeface="Calibri"/>
              <a:ea typeface="Calibri"/>
              <a:cs typeface="Calibri"/>
              <a:sym typeface="Calibri"/>
            </a:endParaRPr>
          </a:p>
        </p:txBody>
      </p:sp>
      <p:sp>
        <p:nvSpPr>
          <p:cNvPr id="179" name="Google Shape;179;p13"/>
          <p:cNvSpPr/>
          <p:nvPr/>
        </p:nvSpPr>
        <p:spPr>
          <a:xfrm>
            <a:off x="9792532" y="4469368"/>
            <a:ext cx="2468880" cy="308610"/>
          </a:xfrm>
          <a:prstGeom prst="rect">
            <a:avLst/>
          </a:prstGeom>
          <a:noFill/>
          <a:ln>
            <a:noFill/>
          </a:ln>
        </p:spPr>
        <p:txBody>
          <a:bodyPr anchorCtr="0" anchor="t" bIns="0" lIns="0" spcFirstLastPara="1" rIns="0" wrap="square" tIns="0">
            <a:noAutofit/>
          </a:bodyPr>
          <a:lstStyle/>
          <a:p>
            <a:pPr indent="0" lvl="0" marL="0" marR="0" rtl="0" algn="ctr">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CNN Accuracy</a:t>
            </a:r>
            <a:endParaRPr sz="1900">
              <a:solidFill>
                <a:schemeClr val="dk1"/>
              </a:solidFill>
              <a:latin typeface="Calibri"/>
              <a:ea typeface="Calibri"/>
              <a:cs typeface="Calibri"/>
              <a:sym typeface="Calibri"/>
            </a:endParaRPr>
          </a:p>
        </p:txBody>
      </p:sp>
      <p:sp>
        <p:nvSpPr>
          <p:cNvPr id="180" name="Google Shape;180;p13"/>
          <p:cNvSpPr/>
          <p:nvPr/>
        </p:nvSpPr>
        <p:spPr>
          <a:xfrm>
            <a:off x="9265561" y="5058610"/>
            <a:ext cx="3522821" cy="790099"/>
          </a:xfrm>
          <a:prstGeom prst="rect">
            <a:avLst/>
          </a:prstGeom>
          <a:noFill/>
          <a:ln>
            <a:noFill/>
          </a:ln>
        </p:spPr>
        <p:txBody>
          <a:bodyPr anchorCtr="0" anchor="t" bIns="0" lIns="0" spcFirstLastPara="1" rIns="0" wrap="square" tIns="0">
            <a:noAutofit/>
          </a:bodyPr>
          <a:lstStyle/>
          <a:p>
            <a:pPr indent="0" lvl="0" marL="0" marR="0" rtl="0" algn="ctr">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The CNN model achieved an accuracy of 90% on the test dataset.</a:t>
            </a:r>
            <a:endParaRPr sz="1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nvSpPr>
        <p:spPr>
          <a:xfrm>
            <a:off x="575732" y="697362"/>
            <a:ext cx="1193325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Patrick Hand"/>
                <a:ea typeface="Patrick Hand"/>
                <a:cs typeface="Patrick Hand"/>
                <a:sym typeface="Patrick Hand"/>
              </a:rPr>
              <a:t> </a:t>
            </a:r>
            <a:r>
              <a:rPr lang="en-US" sz="2400">
                <a:solidFill>
                  <a:schemeClr val="dk1"/>
                </a:solidFill>
                <a:latin typeface="Patrick Hand"/>
                <a:ea typeface="Patrick Hand"/>
                <a:cs typeface="Patrick Hand"/>
                <a:sym typeface="Patrick Hand"/>
              </a:rPr>
              <a:t>Confusion Matrix for CNN Model</a:t>
            </a:r>
            <a:endParaRPr/>
          </a:p>
          <a:p>
            <a:pPr indent="0" lvl="0" marL="0" marR="0" rtl="0" algn="l">
              <a:spcBef>
                <a:spcPts val="0"/>
              </a:spcBef>
              <a:spcAft>
                <a:spcPts val="0"/>
              </a:spcAft>
              <a:buNone/>
            </a:pPr>
            <a:r>
              <a:t/>
            </a:r>
            <a:endParaRPr sz="1800">
              <a:solidFill>
                <a:schemeClr val="dk1"/>
              </a:solidFill>
              <a:latin typeface="Patrick Hand"/>
              <a:ea typeface="Patrick Hand"/>
              <a:cs typeface="Patrick Hand"/>
              <a:sym typeface="Patrick Hand"/>
            </a:endParaRPr>
          </a:p>
          <a:p>
            <a:pPr indent="0" lvl="0" marL="0" marR="0" rtl="0" algn="l">
              <a:spcBef>
                <a:spcPts val="0"/>
              </a:spcBef>
              <a:spcAft>
                <a:spcPts val="0"/>
              </a:spcAft>
              <a:buNone/>
            </a:pPr>
            <a:r>
              <a:rPr lang="en-US" sz="2400">
                <a:solidFill>
                  <a:schemeClr val="dk1"/>
                </a:solidFill>
                <a:latin typeface="Patrick Hand"/>
                <a:ea typeface="Patrick Hand"/>
                <a:cs typeface="Patrick Hand"/>
                <a:sym typeface="Patrick Hand"/>
              </a:rPr>
              <a:t>Mistakes Between Similar Categories: There are some misclassifications between categories with similar visual features, such as "cat" vs. "dog".</a:t>
            </a:r>
            <a:endParaRPr/>
          </a:p>
          <a:p>
            <a:pPr indent="0" lvl="0" marL="0" marR="0" rtl="0" algn="l">
              <a:spcBef>
                <a:spcPts val="0"/>
              </a:spcBef>
              <a:spcAft>
                <a:spcPts val="0"/>
              </a:spcAft>
              <a:buNone/>
            </a:pPr>
            <a:r>
              <a:rPr lang="en-US" sz="2400">
                <a:solidFill>
                  <a:schemeClr val="dk1"/>
                </a:solidFill>
                <a:latin typeface="Patrick Hand"/>
                <a:ea typeface="Patrick Hand"/>
                <a:cs typeface="Patrick Hand"/>
                <a:sym typeface="Patrick Hand"/>
              </a:rPr>
              <a:t>Excellent Performance on Specific Categories: Certain categories, like "frog" and “automobile," are classified with very high accuracy, showcasing the model's strong ability to distinguish these classes effectively.</a:t>
            </a:r>
            <a:endParaRPr/>
          </a:p>
        </p:txBody>
      </p:sp>
      <p:pic>
        <p:nvPicPr>
          <p:cNvPr id="186" name="Google Shape;186;p14"/>
          <p:cNvPicPr preferRelativeResize="0"/>
          <p:nvPr/>
        </p:nvPicPr>
        <p:blipFill rotWithShape="1">
          <a:blip r:embed="rId3">
            <a:alphaModFix/>
          </a:blip>
          <a:srcRect b="0" l="0" r="0" t="0"/>
          <a:stretch/>
        </p:blipFill>
        <p:spPr>
          <a:xfrm>
            <a:off x="2266950" y="3276600"/>
            <a:ext cx="9486900" cy="45304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nvSpPr>
        <p:spPr>
          <a:xfrm>
            <a:off x="798286" y="800188"/>
            <a:ext cx="1094377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Patrick Hand"/>
                <a:ea typeface="Patrick Hand"/>
                <a:cs typeface="Patrick Hand"/>
                <a:sym typeface="Patrick Hand"/>
              </a:rPr>
              <a:t>Confusion Matrix for RestNet50:</a:t>
            </a:r>
            <a:endParaRPr/>
          </a:p>
          <a:p>
            <a:pPr indent="0" lvl="0" marL="0" marR="0" rtl="0" algn="l">
              <a:spcBef>
                <a:spcPts val="0"/>
              </a:spcBef>
              <a:spcAft>
                <a:spcPts val="0"/>
              </a:spcAft>
              <a:buNone/>
            </a:pPr>
            <a:r>
              <a:t/>
            </a:r>
            <a:endParaRPr sz="2400">
              <a:solidFill>
                <a:schemeClr val="dk1"/>
              </a:solidFill>
              <a:latin typeface="Patrick Hand"/>
              <a:ea typeface="Patrick Hand"/>
              <a:cs typeface="Patrick Hand"/>
              <a:sym typeface="Patrick Hand"/>
            </a:endParaRPr>
          </a:p>
          <a:p>
            <a:pPr indent="0" lvl="0" marL="0" marR="0" rtl="0" algn="l">
              <a:spcBef>
                <a:spcPts val="0"/>
              </a:spcBef>
              <a:spcAft>
                <a:spcPts val="0"/>
              </a:spcAft>
              <a:buNone/>
            </a:pPr>
            <a:r>
              <a:rPr lang="en-US" sz="2400">
                <a:solidFill>
                  <a:schemeClr val="dk1"/>
                </a:solidFill>
                <a:latin typeface="Patrick Hand"/>
                <a:ea typeface="Patrick Hand"/>
                <a:cs typeface="Patrick Hand"/>
                <a:sym typeface="Patrick Hand"/>
              </a:rPr>
              <a:t>Categories with distinct visual features, such as "automobile" and “frog," exhibit high precision and recall.</a:t>
            </a:r>
            <a:endParaRPr/>
          </a:p>
          <a:p>
            <a:pPr indent="0" lvl="0" marL="0" marR="0" rtl="0" algn="l">
              <a:spcBef>
                <a:spcPts val="0"/>
              </a:spcBef>
              <a:spcAft>
                <a:spcPts val="0"/>
              </a:spcAft>
              <a:buNone/>
            </a:pPr>
            <a:r>
              <a:rPr lang="en-US" sz="2400">
                <a:solidFill>
                  <a:schemeClr val="dk1"/>
                </a:solidFill>
                <a:latin typeface="Patrick Hand"/>
                <a:ea typeface="Patrick Hand"/>
                <a:cs typeface="Patrick Hand"/>
                <a:sym typeface="Patrick Hand"/>
              </a:rPr>
              <a:t>Misclassifications are more frequent in visually similar categories, such as "cat" and "dog."</a:t>
            </a:r>
            <a:endParaRPr/>
          </a:p>
        </p:txBody>
      </p:sp>
      <p:pic>
        <p:nvPicPr>
          <p:cNvPr id="192" name="Google Shape;192;p15"/>
          <p:cNvPicPr preferRelativeResize="0"/>
          <p:nvPr/>
        </p:nvPicPr>
        <p:blipFill rotWithShape="1">
          <a:blip r:embed="rId3">
            <a:alphaModFix/>
          </a:blip>
          <a:srcRect b="0" l="0" r="0" t="0"/>
          <a:stretch/>
        </p:blipFill>
        <p:spPr>
          <a:xfrm>
            <a:off x="2513013" y="3251200"/>
            <a:ext cx="8791575" cy="44375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pic>
        <p:nvPicPr>
          <p:cNvPr descr="A screenshot of a computer&#10;&#10;Description automatically generated" id="197" name="Google Shape;197;p16"/>
          <p:cNvPicPr preferRelativeResize="0"/>
          <p:nvPr/>
        </p:nvPicPr>
        <p:blipFill rotWithShape="1">
          <a:blip r:embed="rId3">
            <a:alphaModFix/>
          </a:blip>
          <a:srcRect b="20568" l="0" r="1" t="25294"/>
          <a:stretch/>
        </p:blipFill>
        <p:spPr>
          <a:xfrm>
            <a:off x="1371720" y="1210309"/>
            <a:ext cx="11886958" cy="6685280"/>
          </a:xfrm>
          <a:prstGeom prst="rect">
            <a:avLst/>
          </a:prstGeom>
          <a:noFill/>
          <a:ln>
            <a:noFill/>
          </a:ln>
        </p:spPr>
      </p:pic>
      <p:sp>
        <p:nvSpPr>
          <p:cNvPr id="198" name="Google Shape;198;p16"/>
          <p:cNvSpPr txBox="1"/>
          <p:nvPr/>
        </p:nvSpPr>
        <p:spPr>
          <a:xfrm>
            <a:off x="1047750" y="395444"/>
            <a:ext cx="7315200" cy="333361"/>
          </a:xfrm>
          <a:prstGeom prst="rect">
            <a:avLst/>
          </a:prstGeom>
          <a:noFill/>
          <a:ln>
            <a:noFill/>
          </a:ln>
        </p:spPr>
        <p:txBody>
          <a:bodyPr anchorCtr="0" anchor="t" bIns="45700" lIns="91425" spcFirstLastPara="1" rIns="91425" wrap="square" tIns="45700">
            <a:spAutoFit/>
          </a:bodyPr>
          <a:lstStyle/>
          <a:p>
            <a:pPr indent="0" lvl="0" marL="0" marR="0" rtl="0" algn="l">
              <a:lnSpc>
                <a:spcPct val="47500"/>
              </a:lnSpc>
              <a:spcBef>
                <a:spcPts val="0"/>
              </a:spcBef>
              <a:spcAft>
                <a:spcPts val="0"/>
              </a:spcAft>
              <a:buNone/>
            </a:pPr>
            <a:r>
              <a:rPr b="1" lang="en-US" sz="3000">
                <a:solidFill>
                  <a:schemeClr val="dk1"/>
                </a:solidFill>
                <a:latin typeface="Patrick Hand"/>
                <a:ea typeface="Patrick Hand"/>
                <a:cs typeface="Patrick Hand"/>
                <a:sym typeface="Patrick Hand"/>
              </a:rPr>
              <a:t>Display Sample Predictions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p:nvPr/>
        </p:nvSpPr>
        <p:spPr>
          <a:xfrm>
            <a:off x="864037" y="846892"/>
            <a:ext cx="4937760" cy="617101"/>
          </a:xfrm>
          <a:prstGeom prst="rect">
            <a:avLst/>
          </a:prstGeom>
          <a:noFill/>
          <a:ln>
            <a:noFill/>
          </a:ln>
        </p:spPr>
        <p:txBody>
          <a:bodyPr anchorCtr="0" anchor="t" bIns="0" lIns="0" spcFirstLastPara="1" rIns="0" wrap="square" tIns="0">
            <a:noAutofit/>
          </a:bodyPr>
          <a:lstStyle/>
          <a:p>
            <a:pPr indent="0" lvl="0" marL="0" marR="0" rtl="0" algn="l">
              <a:lnSpc>
                <a:spcPct val="125974"/>
              </a:lnSpc>
              <a:spcBef>
                <a:spcPts val="0"/>
              </a:spcBef>
              <a:spcAft>
                <a:spcPts val="0"/>
              </a:spcAft>
              <a:buClr>
                <a:srgbClr val="383838"/>
              </a:buClr>
              <a:buSzPts val="3850"/>
              <a:buFont typeface="Patrick Hand"/>
              <a:buNone/>
            </a:pPr>
            <a:r>
              <a:rPr lang="en-US" sz="3850">
                <a:solidFill>
                  <a:srgbClr val="383838"/>
                </a:solidFill>
                <a:latin typeface="Patrick Hand"/>
                <a:ea typeface="Patrick Hand"/>
                <a:cs typeface="Patrick Hand"/>
                <a:sym typeface="Patrick Hand"/>
              </a:rPr>
              <a:t>Project Objective</a:t>
            </a:r>
            <a:endParaRPr sz="3850">
              <a:solidFill>
                <a:schemeClr val="dk1"/>
              </a:solidFill>
              <a:latin typeface="Calibri"/>
              <a:ea typeface="Calibri"/>
              <a:cs typeface="Calibri"/>
              <a:sym typeface="Calibri"/>
            </a:endParaRPr>
          </a:p>
        </p:txBody>
      </p:sp>
      <p:sp>
        <p:nvSpPr>
          <p:cNvPr id="53" name="Google Shape;53;p2"/>
          <p:cNvSpPr/>
          <p:nvPr/>
        </p:nvSpPr>
        <p:spPr>
          <a:xfrm>
            <a:off x="864037" y="1985843"/>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Goal</a:t>
            </a:r>
            <a:endParaRPr sz="1900">
              <a:solidFill>
                <a:schemeClr val="dk1"/>
              </a:solidFill>
              <a:latin typeface="Calibri"/>
              <a:ea typeface="Calibri"/>
              <a:cs typeface="Calibri"/>
              <a:sym typeface="Calibri"/>
            </a:endParaRPr>
          </a:p>
        </p:txBody>
      </p:sp>
      <p:sp>
        <p:nvSpPr>
          <p:cNvPr id="54" name="Google Shape;54;p2"/>
          <p:cNvSpPr/>
          <p:nvPr/>
        </p:nvSpPr>
        <p:spPr>
          <a:xfrm>
            <a:off x="864037" y="2421253"/>
            <a:ext cx="6150054" cy="79009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Compare the performance of ResNet50 and a CNN for image classification on the CIFAR-10 dataset.</a:t>
            </a:r>
            <a:endParaRPr sz="1900">
              <a:solidFill>
                <a:schemeClr val="dk1"/>
              </a:solidFill>
              <a:latin typeface="Calibri"/>
              <a:ea typeface="Calibri"/>
              <a:cs typeface="Calibri"/>
              <a:sym typeface="Calibri"/>
            </a:endParaRPr>
          </a:p>
        </p:txBody>
      </p:sp>
      <p:sp>
        <p:nvSpPr>
          <p:cNvPr id="55" name="Google Shape;55;p2"/>
          <p:cNvSpPr/>
          <p:nvPr/>
        </p:nvSpPr>
        <p:spPr>
          <a:xfrm>
            <a:off x="7471529" y="1985843"/>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Dataset</a:t>
            </a:r>
            <a:endParaRPr sz="1900">
              <a:solidFill>
                <a:schemeClr val="dk1"/>
              </a:solidFill>
              <a:latin typeface="Calibri"/>
              <a:ea typeface="Calibri"/>
              <a:cs typeface="Calibri"/>
              <a:sym typeface="Calibri"/>
            </a:endParaRPr>
          </a:p>
        </p:txBody>
      </p:sp>
      <p:sp>
        <p:nvSpPr>
          <p:cNvPr id="56" name="Google Shape;56;p2"/>
          <p:cNvSpPr/>
          <p:nvPr/>
        </p:nvSpPr>
        <p:spPr>
          <a:xfrm>
            <a:off x="7471529" y="2421253"/>
            <a:ext cx="6150054" cy="79009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The CIFAR-10 dataset includes ten distinct categories, encompassing a variety of images such as birds, cars, dogs, and more.</a:t>
            </a:r>
            <a:endParaRPr sz="1900">
              <a:solidFill>
                <a:schemeClr val="dk1"/>
              </a:solidFill>
              <a:latin typeface="Calibri"/>
              <a:ea typeface="Calibri"/>
              <a:cs typeface="Calibri"/>
              <a:sym typeface="Calibri"/>
            </a:endParaRPr>
          </a:p>
        </p:txBody>
      </p:sp>
      <p:pic>
        <p:nvPicPr>
          <p:cNvPr id="57" name="Google Shape;57;p2"/>
          <p:cNvPicPr preferRelativeResize="0"/>
          <p:nvPr/>
        </p:nvPicPr>
        <p:blipFill rotWithShape="1">
          <a:blip r:embed="rId3">
            <a:alphaModFix/>
          </a:blip>
          <a:srcRect b="0" l="0" r="0" t="0"/>
          <a:stretch/>
        </p:blipFill>
        <p:spPr>
          <a:xfrm>
            <a:off x="864036" y="3715583"/>
            <a:ext cx="12757547" cy="3667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p:nvPr/>
        </p:nvSpPr>
        <p:spPr>
          <a:xfrm>
            <a:off x="5120640" y="976669"/>
            <a:ext cx="4937760" cy="617101"/>
          </a:xfrm>
          <a:prstGeom prst="rect">
            <a:avLst/>
          </a:prstGeom>
          <a:noFill/>
          <a:ln>
            <a:noFill/>
          </a:ln>
        </p:spPr>
        <p:txBody>
          <a:bodyPr anchorCtr="0" anchor="t" bIns="0" lIns="0" spcFirstLastPara="1" rIns="0" wrap="square" tIns="0">
            <a:noAutofit/>
          </a:bodyPr>
          <a:lstStyle/>
          <a:p>
            <a:pPr indent="0" lvl="0" marL="0" marR="0" rtl="0" algn="l">
              <a:lnSpc>
                <a:spcPct val="125974"/>
              </a:lnSpc>
              <a:spcBef>
                <a:spcPts val="0"/>
              </a:spcBef>
              <a:spcAft>
                <a:spcPts val="0"/>
              </a:spcAft>
              <a:buClr>
                <a:srgbClr val="383838"/>
              </a:buClr>
              <a:buSzPts val="3850"/>
              <a:buFont typeface="Patrick Hand"/>
              <a:buNone/>
            </a:pPr>
            <a:r>
              <a:rPr lang="en-US" sz="3850">
                <a:solidFill>
                  <a:srgbClr val="383838"/>
                </a:solidFill>
                <a:latin typeface="Patrick Hand"/>
                <a:ea typeface="Patrick Hand"/>
                <a:cs typeface="Patrick Hand"/>
                <a:sym typeface="Patrick Hand"/>
              </a:rPr>
              <a:t>Data Preprocessing</a:t>
            </a:r>
            <a:endParaRPr sz="3850">
              <a:solidFill>
                <a:schemeClr val="dk1"/>
              </a:solidFill>
              <a:latin typeface="Calibri"/>
              <a:ea typeface="Calibri"/>
              <a:cs typeface="Calibri"/>
              <a:sym typeface="Calibri"/>
            </a:endParaRPr>
          </a:p>
        </p:txBody>
      </p:sp>
      <p:sp>
        <p:nvSpPr>
          <p:cNvPr id="64" name="Google Shape;64;p3"/>
          <p:cNvSpPr/>
          <p:nvPr/>
        </p:nvSpPr>
        <p:spPr>
          <a:xfrm>
            <a:off x="2062465" y="2349937"/>
            <a:ext cx="3584615" cy="2561034"/>
          </a:xfrm>
          <a:prstGeom prst="roundRect">
            <a:avLst>
              <a:gd fmla="val 4049" name="adj"/>
            </a:avLst>
          </a:prstGeom>
          <a:solidFill>
            <a:srgbClr val="E6E6E6"/>
          </a:solidFill>
          <a:ln cap="flat" cmpd="sng" w="15225">
            <a:solidFill>
              <a:srgbClr val="CCCC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3"/>
          <p:cNvSpPr/>
          <p:nvPr/>
        </p:nvSpPr>
        <p:spPr>
          <a:xfrm>
            <a:off x="2426467" y="2581156"/>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Normalization</a:t>
            </a:r>
            <a:endParaRPr sz="1900">
              <a:solidFill>
                <a:schemeClr val="dk1"/>
              </a:solidFill>
              <a:latin typeface="Calibri"/>
              <a:ea typeface="Calibri"/>
              <a:cs typeface="Calibri"/>
              <a:sym typeface="Calibri"/>
            </a:endParaRPr>
          </a:p>
        </p:txBody>
      </p:sp>
      <p:sp>
        <p:nvSpPr>
          <p:cNvPr id="66" name="Google Shape;66;p3"/>
          <p:cNvSpPr/>
          <p:nvPr/>
        </p:nvSpPr>
        <p:spPr>
          <a:xfrm>
            <a:off x="2426467" y="3127798"/>
            <a:ext cx="3060502" cy="1580198"/>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Pixel values are adjusted to fall within a using  </a:t>
            </a:r>
            <a:r>
              <a:rPr lang="en-US" sz="1900">
                <a:solidFill>
                  <a:schemeClr val="dk1"/>
                </a:solidFill>
                <a:latin typeface="Calibri"/>
                <a:ea typeface="Calibri"/>
                <a:cs typeface="Calibri"/>
                <a:sym typeface="Calibri"/>
              </a:rPr>
              <a:t>Standardization</a:t>
            </a:r>
            <a:r>
              <a:rPr lang="en-US" sz="1900">
                <a:solidFill>
                  <a:srgbClr val="383838"/>
                </a:solidFill>
                <a:latin typeface="Patrick Hand"/>
                <a:ea typeface="Patrick Hand"/>
                <a:cs typeface="Patrick Hand"/>
                <a:sym typeface="Patrick Hand"/>
              </a:rPr>
              <a:t>  Normalization or min-max.</a:t>
            </a:r>
            <a:endParaRPr sz="1900">
              <a:solidFill>
                <a:schemeClr val="dk1"/>
              </a:solidFill>
              <a:latin typeface="Calibri"/>
              <a:ea typeface="Calibri"/>
              <a:cs typeface="Calibri"/>
              <a:sym typeface="Calibri"/>
            </a:endParaRPr>
          </a:p>
        </p:txBody>
      </p:sp>
      <p:sp>
        <p:nvSpPr>
          <p:cNvPr id="67" name="Google Shape;67;p3"/>
          <p:cNvSpPr/>
          <p:nvPr/>
        </p:nvSpPr>
        <p:spPr>
          <a:xfrm>
            <a:off x="8093749" y="2345016"/>
            <a:ext cx="3584615" cy="2561034"/>
          </a:xfrm>
          <a:prstGeom prst="roundRect">
            <a:avLst>
              <a:gd fmla="val 4049" name="adj"/>
            </a:avLst>
          </a:prstGeom>
          <a:solidFill>
            <a:srgbClr val="E6E6E6"/>
          </a:solidFill>
          <a:ln cap="flat" cmpd="sng" w="15225">
            <a:solidFill>
              <a:srgbClr val="CCCC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3"/>
          <p:cNvSpPr/>
          <p:nvPr/>
        </p:nvSpPr>
        <p:spPr>
          <a:xfrm>
            <a:off x="8445791" y="2618820"/>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One-Hot Encoding</a:t>
            </a:r>
            <a:endParaRPr sz="1900">
              <a:solidFill>
                <a:schemeClr val="dk1"/>
              </a:solidFill>
              <a:latin typeface="Calibri"/>
              <a:ea typeface="Calibri"/>
              <a:cs typeface="Calibri"/>
              <a:sym typeface="Calibri"/>
            </a:endParaRPr>
          </a:p>
        </p:txBody>
      </p:sp>
      <p:sp>
        <p:nvSpPr>
          <p:cNvPr id="69" name="Google Shape;69;p3"/>
          <p:cNvSpPr/>
          <p:nvPr/>
        </p:nvSpPr>
        <p:spPr>
          <a:xfrm>
            <a:off x="8445791" y="3127798"/>
            <a:ext cx="3060502" cy="1185148"/>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Categorical labels are converted into a binary vector format suitable for deep learning models.</a:t>
            </a:r>
            <a:endParaRPr sz="1900">
              <a:solidFill>
                <a:schemeClr val="dk1"/>
              </a:solidFill>
              <a:latin typeface="Calibri"/>
              <a:ea typeface="Calibri"/>
              <a:cs typeface="Calibri"/>
              <a:sym typeface="Calibri"/>
            </a:endParaRPr>
          </a:p>
        </p:txBody>
      </p:sp>
      <p:sp>
        <p:nvSpPr>
          <p:cNvPr id="70" name="Google Shape;70;p3"/>
          <p:cNvSpPr/>
          <p:nvPr/>
        </p:nvSpPr>
        <p:spPr>
          <a:xfrm>
            <a:off x="3302437" y="5355312"/>
            <a:ext cx="7415927" cy="1770936"/>
          </a:xfrm>
          <a:prstGeom prst="roundRect">
            <a:avLst>
              <a:gd fmla="val 5855" name="adj"/>
            </a:avLst>
          </a:prstGeom>
          <a:solidFill>
            <a:srgbClr val="E6E6E6"/>
          </a:solidFill>
          <a:ln cap="flat" cmpd="sng" w="15225">
            <a:solidFill>
              <a:srgbClr val="CCCC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3"/>
          <p:cNvSpPr/>
          <p:nvPr/>
        </p:nvSpPr>
        <p:spPr>
          <a:xfrm>
            <a:off x="3660907" y="5543312"/>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Data Augmentation</a:t>
            </a:r>
            <a:endParaRPr sz="1900">
              <a:solidFill>
                <a:schemeClr val="dk1"/>
              </a:solidFill>
              <a:latin typeface="Calibri"/>
              <a:ea typeface="Calibri"/>
              <a:cs typeface="Calibri"/>
              <a:sym typeface="Calibri"/>
            </a:endParaRPr>
          </a:p>
        </p:txBody>
      </p:sp>
      <p:sp>
        <p:nvSpPr>
          <p:cNvPr id="72" name="Google Shape;72;p3"/>
          <p:cNvSpPr/>
          <p:nvPr/>
        </p:nvSpPr>
        <p:spPr>
          <a:xfrm>
            <a:off x="3660907" y="6039922"/>
            <a:ext cx="6891814" cy="79009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Random transformations are applied to images to increase the diversity of training data and reduce overfitting.</a:t>
            </a:r>
            <a:endParaRPr sz="19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p:nvPr/>
        </p:nvSpPr>
        <p:spPr>
          <a:xfrm>
            <a:off x="864037" y="1618417"/>
            <a:ext cx="5471279" cy="617101"/>
          </a:xfrm>
          <a:prstGeom prst="rect">
            <a:avLst/>
          </a:prstGeom>
          <a:noFill/>
          <a:ln>
            <a:noFill/>
          </a:ln>
        </p:spPr>
        <p:txBody>
          <a:bodyPr anchorCtr="0" anchor="t" bIns="0" lIns="0" spcFirstLastPara="1" rIns="0" wrap="square" tIns="0">
            <a:noAutofit/>
          </a:bodyPr>
          <a:lstStyle/>
          <a:p>
            <a:pPr indent="0" lvl="0" marL="0" marR="0" rtl="0" algn="l">
              <a:lnSpc>
                <a:spcPct val="125974"/>
              </a:lnSpc>
              <a:spcBef>
                <a:spcPts val="0"/>
              </a:spcBef>
              <a:spcAft>
                <a:spcPts val="0"/>
              </a:spcAft>
              <a:buClr>
                <a:srgbClr val="383838"/>
              </a:buClr>
              <a:buSzPts val="3850"/>
              <a:buFont typeface="Patrick Hand"/>
              <a:buNone/>
            </a:pPr>
            <a:r>
              <a:rPr lang="en-US" sz="3850">
                <a:solidFill>
                  <a:srgbClr val="383838"/>
                </a:solidFill>
                <a:latin typeface="Patrick Hand"/>
                <a:ea typeface="Patrick Hand"/>
                <a:cs typeface="Patrick Hand"/>
                <a:sym typeface="Patrick Hand"/>
              </a:rPr>
              <a:t>Data Augmentation Techniques</a:t>
            </a:r>
            <a:endParaRPr sz="3850">
              <a:solidFill>
                <a:schemeClr val="dk1"/>
              </a:solidFill>
              <a:latin typeface="Calibri"/>
              <a:ea typeface="Calibri"/>
              <a:cs typeface="Calibri"/>
              <a:sym typeface="Calibri"/>
            </a:endParaRPr>
          </a:p>
        </p:txBody>
      </p:sp>
      <p:sp>
        <p:nvSpPr>
          <p:cNvPr id="79" name="Google Shape;79;p4"/>
          <p:cNvSpPr/>
          <p:nvPr/>
        </p:nvSpPr>
        <p:spPr>
          <a:xfrm>
            <a:off x="864037" y="3006923"/>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4"/>
          <p:cNvSpPr/>
          <p:nvPr/>
        </p:nvSpPr>
        <p:spPr>
          <a:xfrm>
            <a:off x="1087874" y="3136463"/>
            <a:ext cx="107633" cy="2962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83838"/>
              </a:buClr>
              <a:buSzPts val="2300"/>
              <a:buFont typeface="Patrick Hand"/>
              <a:buNone/>
            </a:pPr>
            <a:r>
              <a:rPr lang="en-US" sz="2300">
                <a:solidFill>
                  <a:srgbClr val="383838"/>
                </a:solidFill>
                <a:latin typeface="Patrick Hand"/>
                <a:ea typeface="Patrick Hand"/>
                <a:cs typeface="Patrick Hand"/>
                <a:sym typeface="Patrick Hand"/>
              </a:rPr>
              <a:t>1</a:t>
            </a:r>
            <a:endParaRPr sz="2300">
              <a:solidFill>
                <a:schemeClr val="dk1"/>
              </a:solidFill>
              <a:latin typeface="Calibri"/>
              <a:ea typeface="Calibri"/>
              <a:cs typeface="Calibri"/>
              <a:sym typeface="Calibri"/>
            </a:endParaRPr>
          </a:p>
        </p:txBody>
      </p:sp>
      <p:sp>
        <p:nvSpPr>
          <p:cNvPr id="81" name="Google Shape;81;p4"/>
          <p:cNvSpPr/>
          <p:nvPr/>
        </p:nvSpPr>
        <p:spPr>
          <a:xfrm>
            <a:off x="1666280" y="3006923"/>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Random Rotation</a:t>
            </a:r>
            <a:endParaRPr sz="1900">
              <a:solidFill>
                <a:schemeClr val="dk1"/>
              </a:solidFill>
              <a:latin typeface="Calibri"/>
              <a:ea typeface="Calibri"/>
              <a:cs typeface="Calibri"/>
              <a:sym typeface="Calibri"/>
            </a:endParaRPr>
          </a:p>
        </p:txBody>
      </p:sp>
      <p:sp>
        <p:nvSpPr>
          <p:cNvPr id="82" name="Google Shape;82;p4"/>
          <p:cNvSpPr/>
          <p:nvPr/>
        </p:nvSpPr>
        <p:spPr>
          <a:xfrm>
            <a:off x="1666280" y="3463647"/>
            <a:ext cx="5525572" cy="39504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Rotating images within a range of 5 degrees.</a:t>
            </a:r>
            <a:endParaRPr sz="1900">
              <a:solidFill>
                <a:schemeClr val="dk1"/>
              </a:solidFill>
              <a:latin typeface="Calibri"/>
              <a:ea typeface="Calibri"/>
              <a:cs typeface="Calibri"/>
              <a:sym typeface="Calibri"/>
            </a:endParaRPr>
          </a:p>
        </p:txBody>
      </p:sp>
      <p:sp>
        <p:nvSpPr>
          <p:cNvPr id="83" name="Google Shape;83;p4"/>
          <p:cNvSpPr/>
          <p:nvPr/>
        </p:nvSpPr>
        <p:spPr>
          <a:xfrm>
            <a:off x="7438668" y="3006923"/>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4"/>
          <p:cNvSpPr/>
          <p:nvPr/>
        </p:nvSpPr>
        <p:spPr>
          <a:xfrm>
            <a:off x="7647027" y="3136463"/>
            <a:ext cx="138708" cy="2962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83838"/>
              </a:buClr>
              <a:buSzPts val="2300"/>
              <a:buFont typeface="Patrick Hand"/>
              <a:buNone/>
            </a:pPr>
            <a:r>
              <a:rPr lang="en-US" sz="2300">
                <a:solidFill>
                  <a:srgbClr val="383838"/>
                </a:solidFill>
                <a:latin typeface="Patrick Hand"/>
                <a:ea typeface="Patrick Hand"/>
                <a:cs typeface="Patrick Hand"/>
                <a:sym typeface="Patrick Hand"/>
              </a:rPr>
              <a:t>2</a:t>
            </a:r>
            <a:endParaRPr sz="2300">
              <a:solidFill>
                <a:schemeClr val="dk1"/>
              </a:solidFill>
              <a:latin typeface="Calibri"/>
              <a:ea typeface="Calibri"/>
              <a:cs typeface="Calibri"/>
              <a:sym typeface="Calibri"/>
            </a:endParaRPr>
          </a:p>
        </p:txBody>
      </p:sp>
      <p:sp>
        <p:nvSpPr>
          <p:cNvPr id="85" name="Google Shape;85;p4"/>
          <p:cNvSpPr/>
          <p:nvPr/>
        </p:nvSpPr>
        <p:spPr>
          <a:xfrm>
            <a:off x="8240911" y="3006923"/>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Width and Height Shift</a:t>
            </a:r>
            <a:endParaRPr sz="1900">
              <a:solidFill>
                <a:schemeClr val="dk1"/>
              </a:solidFill>
              <a:latin typeface="Calibri"/>
              <a:ea typeface="Calibri"/>
              <a:cs typeface="Calibri"/>
              <a:sym typeface="Calibri"/>
            </a:endParaRPr>
          </a:p>
        </p:txBody>
      </p:sp>
      <p:sp>
        <p:nvSpPr>
          <p:cNvPr id="86" name="Google Shape;86;p4"/>
          <p:cNvSpPr/>
          <p:nvPr/>
        </p:nvSpPr>
        <p:spPr>
          <a:xfrm>
            <a:off x="8240911" y="3463647"/>
            <a:ext cx="5525572" cy="39504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Translating images horizontally or vertically.</a:t>
            </a:r>
            <a:endParaRPr sz="1900">
              <a:solidFill>
                <a:schemeClr val="dk1"/>
              </a:solidFill>
              <a:latin typeface="Calibri"/>
              <a:ea typeface="Calibri"/>
              <a:cs typeface="Calibri"/>
              <a:sym typeface="Calibri"/>
            </a:endParaRPr>
          </a:p>
        </p:txBody>
      </p:sp>
      <p:sp>
        <p:nvSpPr>
          <p:cNvPr id="87" name="Google Shape;87;p4"/>
          <p:cNvSpPr/>
          <p:nvPr/>
        </p:nvSpPr>
        <p:spPr>
          <a:xfrm>
            <a:off x="864037" y="4383167"/>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4"/>
          <p:cNvSpPr/>
          <p:nvPr/>
        </p:nvSpPr>
        <p:spPr>
          <a:xfrm>
            <a:off x="1075373" y="4512707"/>
            <a:ext cx="132755" cy="2962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83838"/>
              </a:buClr>
              <a:buSzPts val="2300"/>
              <a:buFont typeface="Patrick Hand"/>
              <a:buNone/>
            </a:pPr>
            <a:r>
              <a:rPr lang="en-US" sz="2300">
                <a:solidFill>
                  <a:srgbClr val="383838"/>
                </a:solidFill>
                <a:latin typeface="Patrick Hand"/>
                <a:ea typeface="Patrick Hand"/>
                <a:cs typeface="Patrick Hand"/>
                <a:sym typeface="Patrick Hand"/>
              </a:rPr>
              <a:t>3</a:t>
            </a:r>
            <a:endParaRPr sz="2300">
              <a:solidFill>
                <a:schemeClr val="dk1"/>
              </a:solidFill>
              <a:latin typeface="Calibri"/>
              <a:ea typeface="Calibri"/>
              <a:cs typeface="Calibri"/>
              <a:sym typeface="Calibri"/>
            </a:endParaRPr>
          </a:p>
        </p:txBody>
      </p:sp>
      <p:sp>
        <p:nvSpPr>
          <p:cNvPr id="89" name="Google Shape;89;p4"/>
          <p:cNvSpPr/>
          <p:nvPr/>
        </p:nvSpPr>
        <p:spPr>
          <a:xfrm>
            <a:off x="1666280" y="4383167"/>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Shearing</a:t>
            </a:r>
            <a:endParaRPr sz="1900">
              <a:solidFill>
                <a:schemeClr val="dk1"/>
              </a:solidFill>
              <a:latin typeface="Calibri"/>
              <a:ea typeface="Calibri"/>
              <a:cs typeface="Calibri"/>
              <a:sym typeface="Calibri"/>
            </a:endParaRPr>
          </a:p>
        </p:txBody>
      </p:sp>
      <p:sp>
        <p:nvSpPr>
          <p:cNvPr id="90" name="Google Shape;90;p4"/>
          <p:cNvSpPr/>
          <p:nvPr/>
        </p:nvSpPr>
        <p:spPr>
          <a:xfrm>
            <a:off x="1666280" y="4839891"/>
            <a:ext cx="5525572" cy="39504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Applying geometric transformations to alter the angles.</a:t>
            </a:r>
            <a:endParaRPr sz="1900">
              <a:solidFill>
                <a:schemeClr val="dk1"/>
              </a:solidFill>
              <a:latin typeface="Calibri"/>
              <a:ea typeface="Calibri"/>
              <a:cs typeface="Calibri"/>
              <a:sym typeface="Calibri"/>
            </a:endParaRPr>
          </a:p>
        </p:txBody>
      </p:sp>
      <p:sp>
        <p:nvSpPr>
          <p:cNvPr id="91" name="Google Shape;91;p4"/>
          <p:cNvSpPr/>
          <p:nvPr/>
        </p:nvSpPr>
        <p:spPr>
          <a:xfrm>
            <a:off x="7438668" y="4383167"/>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4"/>
          <p:cNvSpPr/>
          <p:nvPr/>
        </p:nvSpPr>
        <p:spPr>
          <a:xfrm>
            <a:off x="7660719" y="4512707"/>
            <a:ext cx="111204" cy="2962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83838"/>
              </a:buClr>
              <a:buSzPts val="2300"/>
              <a:buFont typeface="Patrick Hand"/>
              <a:buNone/>
            </a:pPr>
            <a:r>
              <a:rPr lang="en-US" sz="2300">
                <a:solidFill>
                  <a:srgbClr val="383838"/>
                </a:solidFill>
                <a:latin typeface="Patrick Hand"/>
                <a:ea typeface="Patrick Hand"/>
                <a:cs typeface="Patrick Hand"/>
                <a:sym typeface="Patrick Hand"/>
              </a:rPr>
              <a:t>4</a:t>
            </a:r>
            <a:endParaRPr sz="2300">
              <a:solidFill>
                <a:schemeClr val="dk1"/>
              </a:solidFill>
              <a:latin typeface="Calibri"/>
              <a:ea typeface="Calibri"/>
              <a:cs typeface="Calibri"/>
              <a:sym typeface="Calibri"/>
            </a:endParaRPr>
          </a:p>
        </p:txBody>
      </p:sp>
      <p:sp>
        <p:nvSpPr>
          <p:cNvPr id="93" name="Google Shape;93;p4"/>
          <p:cNvSpPr/>
          <p:nvPr/>
        </p:nvSpPr>
        <p:spPr>
          <a:xfrm>
            <a:off x="8240911" y="4383167"/>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Zooming</a:t>
            </a:r>
            <a:endParaRPr sz="1900">
              <a:solidFill>
                <a:schemeClr val="dk1"/>
              </a:solidFill>
              <a:latin typeface="Calibri"/>
              <a:ea typeface="Calibri"/>
              <a:cs typeface="Calibri"/>
              <a:sym typeface="Calibri"/>
            </a:endParaRPr>
          </a:p>
        </p:txBody>
      </p:sp>
      <p:sp>
        <p:nvSpPr>
          <p:cNvPr id="94" name="Google Shape;94;p4"/>
          <p:cNvSpPr/>
          <p:nvPr/>
        </p:nvSpPr>
        <p:spPr>
          <a:xfrm>
            <a:off x="8240911" y="4839891"/>
            <a:ext cx="5525572" cy="39504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Scaling images up or down.</a:t>
            </a:r>
            <a:endParaRPr sz="1900">
              <a:solidFill>
                <a:schemeClr val="dk1"/>
              </a:solidFill>
              <a:latin typeface="Calibri"/>
              <a:ea typeface="Calibri"/>
              <a:cs typeface="Calibri"/>
              <a:sym typeface="Calibri"/>
            </a:endParaRPr>
          </a:p>
        </p:txBody>
      </p:sp>
      <p:sp>
        <p:nvSpPr>
          <p:cNvPr id="95" name="Google Shape;95;p4"/>
          <p:cNvSpPr/>
          <p:nvPr/>
        </p:nvSpPr>
        <p:spPr>
          <a:xfrm>
            <a:off x="864037" y="5759410"/>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4"/>
          <p:cNvSpPr/>
          <p:nvPr/>
        </p:nvSpPr>
        <p:spPr>
          <a:xfrm>
            <a:off x="1079063" y="5888950"/>
            <a:ext cx="125373" cy="2962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83838"/>
              </a:buClr>
              <a:buSzPts val="2300"/>
              <a:buFont typeface="Patrick Hand"/>
              <a:buNone/>
            </a:pPr>
            <a:r>
              <a:rPr lang="en-US" sz="2300">
                <a:solidFill>
                  <a:srgbClr val="383838"/>
                </a:solidFill>
                <a:latin typeface="Patrick Hand"/>
                <a:ea typeface="Patrick Hand"/>
                <a:cs typeface="Patrick Hand"/>
                <a:sym typeface="Patrick Hand"/>
              </a:rPr>
              <a:t>5</a:t>
            </a:r>
            <a:endParaRPr sz="2300">
              <a:solidFill>
                <a:schemeClr val="dk1"/>
              </a:solidFill>
              <a:latin typeface="Calibri"/>
              <a:ea typeface="Calibri"/>
              <a:cs typeface="Calibri"/>
              <a:sym typeface="Calibri"/>
            </a:endParaRPr>
          </a:p>
        </p:txBody>
      </p:sp>
      <p:sp>
        <p:nvSpPr>
          <p:cNvPr id="97" name="Google Shape;97;p4"/>
          <p:cNvSpPr/>
          <p:nvPr/>
        </p:nvSpPr>
        <p:spPr>
          <a:xfrm>
            <a:off x="1666280" y="5759410"/>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Horizontal Flipping</a:t>
            </a:r>
            <a:endParaRPr sz="1900">
              <a:solidFill>
                <a:schemeClr val="dk1"/>
              </a:solidFill>
              <a:latin typeface="Calibri"/>
              <a:ea typeface="Calibri"/>
              <a:cs typeface="Calibri"/>
              <a:sym typeface="Calibri"/>
            </a:endParaRPr>
          </a:p>
        </p:txBody>
      </p:sp>
      <p:sp>
        <p:nvSpPr>
          <p:cNvPr id="98" name="Google Shape;98;p4"/>
          <p:cNvSpPr/>
          <p:nvPr/>
        </p:nvSpPr>
        <p:spPr>
          <a:xfrm>
            <a:off x="1666280" y="6216134"/>
            <a:ext cx="5525572" cy="39504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Mirroring images horizontally.</a:t>
            </a:r>
            <a:endParaRPr sz="1900">
              <a:solidFill>
                <a:schemeClr val="dk1"/>
              </a:solidFill>
              <a:latin typeface="Calibri"/>
              <a:ea typeface="Calibri"/>
              <a:cs typeface="Calibri"/>
              <a:sym typeface="Calibri"/>
            </a:endParaRPr>
          </a:p>
        </p:txBody>
      </p:sp>
      <p:sp>
        <p:nvSpPr>
          <p:cNvPr id="99" name="Google Shape;99;p4"/>
          <p:cNvSpPr/>
          <p:nvPr/>
        </p:nvSpPr>
        <p:spPr>
          <a:xfrm>
            <a:off x="7438668" y="5759410"/>
            <a:ext cx="555427" cy="555427"/>
          </a:xfrm>
          <a:prstGeom prst="roundRect">
            <a:avLst>
              <a:gd fmla="val 18669" name="adj"/>
            </a:avLst>
          </a:prstGeom>
          <a:solidFill>
            <a:srgbClr val="E6E6E6"/>
          </a:solidFill>
          <a:ln cap="flat" cmpd="sng" w="15225">
            <a:solidFill>
              <a:srgbClr val="CCCCC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4"/>
          <p:cNvSpPr/>
          <p:nvPr/>
        </p:nvSpPr>
        <p:spPr>
          <a:xfrm>
            <a:off x="7657267" y="5888950"/>
            <a:ext cx="118229" cy="2962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83838"/>
              </a:buClr>
              <a:buSzPts val="2300"/>
              <a:buFont typeface="Patrick Hand"/>
              <a:buNone/>
            </a:pPr>
            <a:r>
              <a:rPr lang="en-US" sz="2300">
                <a:solidFill>
                  <a:srgbClr val="383838"/>
                </a:solidFill>
                <a:latin typeface="Patrick Hand"/>
                <a:ea typeface="Patrick Hand"/>
                <a:cs typeface="Patrick Hand"/>
                <a:sym typeface="Patrick Hand"/>
              </a:rPr>
              <a:t>6</a:t>
            </a:r>
            <a:endParaRPr sz="2300">
              <a:solidFill>
                <a:schemeClr val="dk1"/>
              </a:solidFill>
              <a:latin typeface="Calibri"/>
              <a:ea typeface="Calibri"/>
              <a:cs typeface="Calibri"/>
              <a:sym typeface="Calibri"/>
            </a:endParaRPr>
          </a:p>
        </p:txBody>
      </p:sp>
      <p:sp>
        <p:nvSpPr>
          <p:cNvPr id="101" name="Google Shape;101;p4"/>
          <p:cNvSpPr/>
          <p:nvPr/>
        </p:nvSpPr>
        <p:spPr>
          <a:xfrm>
            <a:off x="8240911" y="5759410"/>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Fill Mode</a:t>
            </a:r>
            <a:endParaRPr sz="1900">
              <a:solidFill>
                <a:schemeClr val="dk1"/>
              </a:solidFill>
              <a:latin typeface="Calibri"/>
              <a:ea typeface="Calibri"/>
              <a:cs typeface="Calibri"/>
              <a:sym typeface="Calibri"/>
            </a:endParaRPr>
          </a:p>
        </p:txBody>
      </p:sp>
      <p:sp>
        <p:nvSpPr>
          <p:cNvPr id="102" name="Google Shape;102;p4"/>
          <p:cNvSpPr/>
          <p:nvPr/>
        </p:nvSpPr>
        <p:spPr>
          <a:xfrm>
            <a:off x="8240911" y="6216134"/>
            <a:ext cx="5525572" cy="39504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Filling empty spaces created during transformations.</a:t>
            </a:r>
            <a:endParaRPr sz="1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5"/>
          <p:cNvSpPr/>
          <p:nvPr/>
        </p:nvSpPr>
        <p:spPr>
          <a:xfrm>
            <a:off x="-1" y="0"/>
            <a:ext cx="14626742" cy="822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5"/>
          <p:cNvSpPr/>
          <p:nvPr/>
        </p:nvSpPr>
        <p:spPr>
          <a:xfrm>
            <a:off x="1437817" y="1242844"/>
            <a:ext cx="11754764" cy="1325829"/>
          </a:xfrm>
          <a:prstGeom prst="rect">
            <a:avLst/>
          </a:prstGeom>
          <a:noFill/>
          <a:ln>
            <a:noFill/>
          </a:ln>
        </p:spPr>
        <p:txBody>
          <a:bodyPr anchorCtr="0" anchor="b" bIns="45700" lIns="91425" spcFirstLastPara="1" rIns="91425" wrap="square" tIns="45700">
            <a:normAutofit/>
          </a:bodyPr>
          <a:lstStyle/>
          <a:p>
            <a:pPr indent="0" lvl="0" marL="0" marR="0" rtl="0" algn="ctr">
              <a:lnSpc>
                <a:spcPct val="70000"/>
              </a:lnSpc>
              <a:spcBef>
                <a:spcPts val="0"/>
              </a:spcBef>
              <a:spcAft>
                <a:spcPts val="0"/>
              </a:spcAft>
              <a:buNone/>
            </a:pPr>
            <a:r>
              <a:rPr b="0" i="0" lang="en-US" sz="3332" u="none" cap="none" strike="noStrike">
                <a:solidFill>
                  <a:schemeClr val="dk1"/>
                </a:solidFill>
                <a:latin typeface="Calibri"/>
                <a:ea typeface="Calibri"/>
                <a:cs typeface="Calibri"/>
                <a:sym typeface="Calibri"/>
              </a:rPr>
              <a:t>Train Images Shape: (45000, 32, 32, 3)</a:t>
            </a:r>
            <a:endParaRPr/>
          </a:p>
          <a:p>
            <a:pPr indent="0" lvl="0" marL="0" marR="0" rtl="0" algn="ctr">
              <a:lnSpc>
                <a:spcPct val="70000"/>
              </a:lnSpc>
              <a:spcBef>
                <a:spcPts val="600"/>
              </a:spcBef>
              <a:spcAft>
                <a:spcPts val="0"/>
              </a:spcAft>
              <a:buNone/>
            </a:pPr>
            <a:r>
              <a:rPr b="0" i="0" lang="en-US" sz="3332" u="none" cap="none" strike="noStrike">
                <a:solidFill>
                  <a:schemeClr val="dk1"/>
                </a:solidFill>
                <a:latin typeface="Calibri"/>
                <a:ea typeface="Calibri"/>
                <a:cs typeface="Calibri"/>
                <a:sym typeface="Calibri"/>
              </a:rPr>
              <a:t> Test Images Shape: (10000,32,32, </a:t>
            </a:r>
            <a:r>
              <a:rPr lang="en-US" sz="3332">
                <a:solidFill>
                  <a:schemeClr val="dk1"/>
                </a:solidFill>
                <a:latin typeface="Calibri"/>
                <a:ea typeface="Calibri"/>
                <a:cs typeface="Calibri"/>
                <a:sym typeface="Calibri"/>
              </a:rPr>
              <a:t>3</a:t>
            </a:r>
            <a:r>
              <a:rPr b="0" i="0" lang="en-US" sz="3332" u="none" cap="none" strike="noStrike">
                <a:solidFill>
                  <a:schemeClr val="dk1"/>
                </a:solidFill>
                <a:latin typeface="Calibri"/>
                <a:ea typeface="Calibri"/>
                <a:cs typeface="Calibri"/>
                <a:sym typeface="Calibri"/>
              </a:rPr>
              <a:t>)</a:t>
            </a:r>
            <a:endParaRPr/>
          </a:p>
          <a:p>
            <a:pPr indent="0" lvl="0" marL="0" marR="0" rtl="0" algn="ctr">
              <a:lnSpc>
                <a:spcPct val="70000"/>
              </a:lnSpc>
              <a:spcBef>
                <a:spcPts val="600"/>
              </a:spcBef>
              <a:spcAft>
                <a:spcPts val="0"/>
              </a:spcAft>
              <a:buNone/>
            </a:pPr>
            <a:r>
              <a:rPr b="0" i="0" lang="en-US" sz="3332" u="none" cap="none" strike="noStrike">
                <a:solidFill>
                  <a:schemeClr val="dk1"/>
                </a:solidFill>
                <a:latin typeface="Calibri"/>
                <a:ea typeface="Calibri"/>
                <a:cs typeface="Calibri"/>
                <a:sym typeface="Calibri"/>
              </a:rPr>
              <a:t> Validation Images Shape: (5000, 3</a:t>
            </a:r>
            <a:r>
              <a:rPr lang="en-US" sz="3332">
                <a:solidFill>
                  <a:schemeClr val="dk1"/>
                </a:solidFill>
                <a:latin typeface="Calibri"/>
                <a:ea typeface="Calibri"/>
                <a:cs typeface="Calibri"/>
                <a:sym typeface="Calibri"/>
              </a:rPr>
              <a:t>2,23,3)</a:t>
            </a:r>
            <a:endParaRPr b="0" i="0" sz="3332" u="none" cap="none" strike="noStrike">
              <a:solidFill>
                <a:schemeClr val="dk1"/>
              </a:solidFill>
              <a:latin typeface="Calibri"/>
              <a:ea typeface="Calibri"/>
              <a:cs typeface="Calibri"/>
              <a:sym typeface="Calibri"/>
            </a:endParaRPr>
          </a:p>
        </p:txBody>
      </p:sp>
      <p:pic>
        <p:nvPicPr>
          <p:cNvPr id="109" name="Google Shape;109;p5"/>
          <p:cNvPicPr preferRelativeResize="0"/>
          <p:nvPr/>
        </p:nvPicPr>
        <p:blipFill rotWithShape="1">
          <a:blip r:embed="rId3">
            <a:alphaModFix/>
          </a:blip>
          <a:srcRect b="0" l="0" r="0" t="0"/>
          <a:stretch/>
        </p:blipFill>
        <p:spPr>
          <a:xfrm>
            <a:off x="232918" y="3811517"/>
            <a:ext cx="4557044" cy="3281071"/>
          </a:xfrm>
          <a:prstGeom prst="rect">
            <a:avLst/>
          </a:prstGeom>
          <a:noFill/>
          <a:ln>
            <a:noFill/>
          </a:ln>
        </p:spPr>
      </p:pic>
      <p:pic>
        <p:nvPicPr>
          <p:cNvPr id="110" name="Google Shape;110;p5"/>
          <p:cNvPicPr preferRelativeResize="0"/>
          <p:nvPr/>
        </p:nvPicPr>
        <p:blipFill rotWithShape="1">
          <a:blip r:embed="rId4">
            <a:alphaModFix/>
          </a:blip>
          <a:srcRect b="0" l="0" r="0" t="0"/>
          <a:stretch/>
        </p:blipFill>
        <p:spPr>
          <a:xfrm>
            <a:off x="5032063" y="3811518"/>
            <a:ext cx="4557043" cy="3281070"/>
          </a:xfrm>
          <a:prstGeom prst="rect">
            <a:avLst/>
          </a:prstGeom>
          <a:noFill/>
          <a:ln>
            <a:noFill/>
          </a:ln>
        </p:spPr>
      </p:pic>
      <p:pic>
        <p:nvPicPr>
          <p:cNvPr id="111" name="Google Shape;111;p5"/>
          <p:cNvPicPr preferRelativeResize="0"/>
          <p:nvPr/>
        </p:nvPicPr>
        <p:blipFill rotWithShape="1">
          <a:blip r:embed="rId5">
            <a:alphaModFix/>
          </a:blip>
          <a:srcRect b="0" l="0" r="0" t="0"/>
          <a:stretch/>
        </p:blipFill>
        <p:spPr>
          <a:xfrm>
            <a:off x="9831207" y="3811518"/>
            <a:ext cx="4557043" cy="32810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p:nvPr/>
        </p:nvSpPr>
        <p:spPr>
          <a:xfrm>
            <a:off x="864037" y="2516267"/>
            <a:ext cx="4937760" cy="617101"/>
          </a:xfrm>
          <a:prstGeom prst="rect">
            <a:avLst/>
          </a:prstGeom>
          <a:noFill/>
          <a:ln>
            <a:noFill/>
          </a:ln>
        </p:spPr>
        <p:txBody>
          <a:bodyPr anchorCtr="0" anchor="t" bIns="0" lIns="0" spcFirstLastPara="1" rIns="0" wrap="square" tIns="0">
            <a:noAutofit/>
          </a:bodyPr>
          <a:lstStyle/>
          <a:p>
            <a:pPr indent="0" lvl="0" marL="0" marR="0" rtl="0" algn="l">
              <a:lnSpc>
                <a:spcPct val="125974"/>
              </a:lnSpc>
              <a:spcBef>
                <a:spcPts val="0"/>
              </a:spcBef>
              <a:spcAft>
                <a:spcPts val="0"/>
              </a:spcAft>
              <a:buClr>
                <a:srgbClr val="383838"/>
              </a:buClr>
              <a:buSzPts val="3850"/>
              <a:buFont typeface="Patrick Hand"/>
              <a:buNone/>
            </a:pPr>
            <a:r>
              <a:rPr lang="en-US" sz="3850">
                <a:solidFill>
                  <a:srgbClr val="383838"/>
                </a:solidFill>
                <a:latin typeface="Patrick Hand"/>
                <a:ea typeface="Patrick Hand"/>
                <a:cs typeface="Patrick Hand"/>
                <a:sym typeface="Patrick Hand"/>
              </a:rPr>
              <a:t>Model Architectures</a:t>
            </a:r>
            <a:endParaRPr sz="3850">
              <a:solidFill>
                <a:schemeClr val="dk1"/>
              </a:solidFill>
              <a:latin typeface="Calibri"/>
              <a:ea typeface="Calibri"/>
              <a:cs typeface="Calibri"/>
              <a:sym typeface="Calibri"/>
            </a:endParaRPr>
          </a:p>
        </p:txBody>
      </p:sp>
      <p:sp>
        <p:nvSpPr>
          <p:cNvPr id="118" name="Google Shape;118;p6"/>
          <p:cNvSpPr/>
          <p:nvPr/>
        </p:nvSpPr>
        <p:spPr>
          <a:xfrm>
            <a:off x="864037" y="3750469"/>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ResNet50</a:t>
            </a:r>
            <a:endParaRPr sz="1900">
              <a:solidFill>
                <a:schemeClr val="dk1"/>
              </a:solidFill>
              <a:latin typeface="Calibri"/>
              <a:ea typeface="Calibri"/>
              <a:cs typeface="Calibri"/>
              <a:sym typeface="Calibri"/>
            </a:endParaRPr>
          </a:p>
        </p:txBody>
      </p:sp>
      <p:sp>
        <p:nvSpPr>
          <p:cNvPr id="119" name="Google Shape;119;p6"/>
          <p:cNvSpPr/>
          <p:nvPr/>
        </p:nvSpPr>
        <p:spPr>
          <a:xfrm>
            <a:off x="864037" y="4305895"/>
            <a:ext cx="6150054" cy="790099"/>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A pretrained model adapted for CIFAR-10 by replacing its final layers for 10-class classification.</a:t>
            </a:r>
            <a:endParaRPr sz="1900">
              <a:solidFill>
                <a:schemeClr val="dk1"/>
              </a:solidFill>
              <a:latin typeface="Calibri"/>
              <a:ea typeface="Calibri"/>
              <a:cs typeface="Calibri"/>
              <a:sym typeface="Calibri"/>
            </a:endParaRPr>
          </a:p>
        </p:txBody>
      </p:sp>
      <p:sp>
        <p:nvSpPr>
          <p:cNvPr id="120" name="Google Shape;120;p6"/>
          <p:cNvSpPr/>
          <p:nvPr/>
        </p:nvSpPr>
        <p:spPr>
          <a:xfrm>
            <a:off x="7623929" y="3596164"/>
            <a:ext cx="2468880" cy="30861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Custom CNN</a:t>
            </a:r>
            <a:endParaRPr sz="1900">
              <a:solidFill>
                <a:schemeClr val="dk1"/>
              </a:solidFill>
              <a:latin typeface="Calibri"/>
              <a:ea typeface="Calibri"/>
              <a:cs typeface="Calibri"/>
              <a:sym typeface="Calibri"/>
            </a:endParaRPr>
          </a:p>
        </p:txBody>
      </p:sp>
      <p:sp>
        <p:nvSpPr>
          <p:cNvPr id="121" name="Google Shape;121;p6"/>
          <p:cNvSpPr/>
          <p:nvPr/>
        </p:nvSpPr>
        <p:spPr>
          <a:xfrm>
            <a:off x="7623929" y="4305895"/>
            <a:ext cx="6150054" cy="1185148"/>
          </a:xfrm>
          <a:prstGeom prst="rect">
            <a:avLst/>
          </a:prstGeom>
          <a:noFill/>
          <a:ln>
            <a:noFill/>
          </a:ln>
        </p:spPr>
        <p:txBody>
          <a:bodyPr anchorCtr="0" anchor="t" bIns="0" lIns="0" spcFirstLastPara="1" rIns="0" wrap="square" tIns="0">
            <a:noAutofit/>
          </a:bodyPr>
          <a:lstStyle/>
          <a:p>
            <a:pPr indent="0" lvl="0" marL="0" marR="0" rtl="0" algn="l">
              <a:lnSpc>
                <a:spcPct val="163157"/>
              </a:lnSpc>
              <a:spcBef>
                <a:spcPts val="0"/>
              </a:spcBef>
              <a:spcAft>
                <a:spcPts val="0"/>
              </a:spcAft>
              <a:buClr>
                <a:srgbClr val="383838"/>
              </a:buClr>
              <a:buSzPts val="1900"/>
              <a:buFont typeface="Patrick Hand"/>
              <a:buNone/>
            </a:pPr>
            <a:r>
              <a:rPr lang="en-US" sz="1900">
                <a:solidFill>
                  <a:srgbClr val="383838"/>
                </a:solidFill>
                <a:latin typeface="Patrick Hand"/>
                <a:ea typeface="Patrick Hand"/>
                <a:cs typeface="Patrick Hand"/>
                <a:sym typeface="Patrick Hand"/>
              </a:rPr>
              <a:t>A simpler, custom-designed model with convolutional layers, Batch Normalization, and Dropout, processing images in their native 32x32 resolution.</a:t>
            </a:r>
            <a:endParaRPr sz="19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7"/>
          <p:cNvSpPr/>
          <p:nvPr/>
        </p:nvSpPr>
        <p:spPr>
          <a:xfrm>
            <a:off x="0" y="0"/>
            <a:ext cx="14630398" cy="82288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7"/>
          <p:cNvSpPr txBox="1"/>
          <p:nvPr/>
        </p:nvSpPr>
        <p:spPr>
          <a:xfrm>
            <a:off x="970365" y="464316"/>
            <a:ext cx="11084040" cy="142674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lang="en-US" sz="4500">
                <a:solidFill>
                  <a:schemeClr val="dk1"/>
                </a:solidFill>
                <a:latin typeface="Calibri"/>
                <a:ea typeface="Calibri"/>
                <a:cs typeface="Calibri"/>
                <a:sym typeface="Calibri"/>
              </a:rPr>
              <a:t>Custom CNN Architectures</a:t>
            </a:r>
            <a:endParaRPr/>
          </a:p>
        </p:txBody>
      </p:sp>
      <p:grpSp>
        <p:nvGrpSpPr>
          <p:cNvPr id="128" name="Google Shape;128;p7"/>
          <p:cNvGrpSpPr/>
          <p:nvPr/>
        </p:nvGrpSpPr>
        <p:grpSpPr>
          <a:xfrm>
            <a:off x="-2" y="2398041"/>
            <a:ext cx="14034069" cy="938611"/>
            <a:chOff x="-2" y="1998368"/>
            <a:chExt cx="11695083" cy="782176"/>
          </a:xfrm>
        </p:grpSpPr>
        <p:sp>
          <p:nvSpPr>
            <p:cNvPr id="129" name="Google Shape;129;p7"/>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7"/>
            <p:cNvSpPr/>
            <p:nvPr/>
          </p:nvSpPr>
          <p:spPr>
            <a:xfrm rot="10800000">
              <a:off x="-2" y="1998845"/>
              <a:ext cx="1145459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1" name="Google Shape;131;p7"/>
          <p:cNvSpPr/>
          <p:nvPr/>
        </p:nvSpPr>
        <p:spPr>
          <a:xfrm>
            <a:off x="0" y="2643694"/>
            <a:ext cx="13660034" cy="497741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7"/>
          <p:cNvSpPr/>
          <p:nvPr/>
        </p:nvSpPr>
        <p:spPr>
          <a:xfrm>
            <a:off x="952392" y="3119410"/>
            <a:ext cx="12172401" cy="4122638"/>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None/>
            </a:pPr>
            <a:r>
              <a:rPr b="1" i="0" lang="en-US" sz="1600" u="none" cap="none" strike="noStrike">
                <a:solidFill>
                  <a:schemeClr val="dk1"/>
                </a:solidFill>
                <a:latin typeface="Calibri"/>
                <a:ea typeface="Calibri"/>
                <a:cs typeface="Calibri"/>
                <a:sym typeface="Calibri"/>
              </a:rPr>
              <a:t>1- Convolutional Layers (Conv2D):</a:t>
            </a:r>
            <a:endParaRPr/>
          </a:p>
          <a:p>
            <a:pPr indent="0" lvl="0" marL="0" marR="0" rtl="0" algn="l">
              <a:lnSpc>
                <a:spcPct val="80000"/>
              </a:lnSpc>
              <a:spcBef>
                <a:spcPts val="600"/>
              </a:spcBef>
              <a:spcAft>
                <a:spcPts val="0"/>
              </a:spcAft>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First and second layers (Conv2D)</a:t>
            </a:r>
            <a:r>
              <a:rPr b="0" i="0" lang="en-US" sz="1600" u="none" cap="none" strike="noStrike">
                <a:solidFill>
                  <a:schemeClr val="dk1"/>
                </a:solidFill>
                <a:latin typeface="Calibri"/>
                <a:ea typeface="Calibri"/>
                <a:cs typeface="Calibri"/>
                <a:sym typeface="Calibri"/>
              </a:rPr>
              <a:t>: The model begins with 32 filters for each convolutional layer, using a 3x3 kernel and ReLU activation to learn patterns from the input images.</a:t>
            </a:r>
            <a:endParaRPr/>
          </a:p>
          <a:p>
            <a:pPr indent="0" lvl="0" marL="0" marR="0" rtl="0" algn="l">
              <a:lnSpc>
                <a:spcPct val="8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Subsequent layers (Conv2D)</a:t>
            </a:r>
            <a:r>
              <a:rPr b="0" i="0" lang="en-US" sz="1600" u="none" cap="none" strike="noStrike">
                <a:solidFill>
                  <a:schemeClr val="dk1"/>
                </a:solidFill>
                <a:latin typeface="Calibri"/>
                <a:ea typeface="Calibri"/>
                <a:cs typeface="Calibri"/>
                <a:sym typeface="Calibri"/>
              </a:rPr>
              <a:t>: The number of filters increases progressively—64 filters in the third and fourth layers, 128 filters in the fifth and sixth, and 256 filters in the seventh and eighth. This gradual increase in filters allows the model to learn more complex features as the network deepens.</a:t>
            </a:r>
            <a:endParaRPr/>
          </a:p>
          <a:p>
            <a:pPr indent="101600" lvl="0" marL="0" marR="0" rtl="0" algn="l">
              <a:lnSpc>
                <a:spcPct val="80000"/>
              </a:lnSpc>
              <a:spcBef>
                <a:spcPts val="6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600"/>
              </a:spcBef>
              <a:spcAft>
                <a:spcPts val="0"/>
              </a:spcAft>
              <a:buNone/>
            </a:pPr>
            <a:r>
              <a:rPr b="1" i="0" lang="en-US" sz="1600" u="none" cap="none" strike="noStrike">
                <a:solidFill>
                  <a:schemeClr val="dk1"/>
                </a:solidFill>
                <a:latin typeface="Calibri"/>
                <a:ea typeface="Calibri"/>
                <a:cs typeface="Calibri"/>
                <a:sym typeface="Calibri"/>
              </a:rPr>
              <a:t>2- Batch Normalization:</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BatchNormalization</a:t>
            </a:r>
            <a:r>
              <a:rPr b="0" i="0" lang="en-US" sz="1600" u="none" cap="none" strike="noStrike">
                <a:solidFill>
                  <a:schemeClr val="dk1"/>
                </a:solidFill>
                <a:latin typeface="Calibri"/>
                <a:ea typeface="Calibri"/>
                <a:cs typeface="Calibri"/>
                <a:sym typeface="Calibri"/>
              </a:rPr>
              <a:t> layers are added after each convolutional layer. These layers help stabilize training by normalizing the output of previous layers and reducing the internal covariate shift, which speeds up training and helps in achieving better performance.</a:t>
            </a:r>
            <a:endParaRPr/>
          </a:p>
          <a:p>
            <a:pPr indent="101600" lvl="0" marL="0" marR="0" rtl="0" algn="l">
              <a:lnSpc>
                <a:spcPct val="80000"/>
              </a:lnSpc>
              <a:spcBef>
                <a:spcPts val="6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600"/>
              </a:spcBef>
              <a:spcAft>
                <a:spcPts val="0"/>
              </a:spcAft>
              <a:buNone/>
            </a:pPr>
            <a:r>
              <a:rPr b="1" i="0" lang="en-US" sz="1600" u="none" cap="none" strike="noStrike">
                <a:solidFill>
                  <a:schemeClr val="dk1"/>
                </a:solidFill>
                <a:latin typeface="Calibri"/>
                <a:ea typeface="Calibri"/>
                <a:cs typeface="Calibri"/>
                <a:sym typeface="Calibri"/>
              </a:rPr>
              <a:t>3- Max Pooling Layers:</a:t>
            </a:r>
            <a:endParaRPr b="0" i="0" sz="1600" u="none" cap="none" strike="noStrike">
              <a:solidFill>
                <a:schemeClr val="dk1"/>
              </a:solidFill>
              <a:latin typeface="Calibri"/>
              <a:ea typeface="Calibri"/>
              <a:cs typeface="Calibri"/>
              <a:sym typeface="Calibri"/>
            </a:endParaRPr>
          </a:p>
          <a:p>
            <a:pPr indent="0" lvl="0" marL="0" marR="0" rtl="0" algn="l">
              <a:lnSpc>
                <a:spcPct val="80000"/>
              </a:lnSpc>
              <a:spcBef>
                <a:spcPts val="60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MaxPooling2D</a:t>
            </a:r>
            <a:r>
              <a:rPr b="0" i="0" lang="en-US" sz="1600" u="none" cap="none" strike="noStrike">
                <a:solidFill>
                  <a:schemeClr val="dk1"/>
                </a:solidFill>
                <a:latin typeface="Calibri"/>
                <a:ea typeface="Calibri"/>
                <a:cs typeface="Calibri"/>
                <a:sym typeface="Calibri"/>
              </a:rPr>
              <a:t> layers are used to reduce the spatial dimensions of the images progressively. Each pooling layer uses a 2x2 window to downsample the image while retaining the most significant features.</a:t>
            </a:r>
            <a:endParaRPr/>
          </a:p>
          <a:p>
            <a:pPr indent="0" lvl="0" marL="0" marR="0" rtl="0" algn="l">
              <a:lnSpc>
                <a:spcPct val="80000"/>
              </a:lnSpc>
              <a:spcBef>
                <a:spcPts val="6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pooling layers are followed by increasing the dropout rate to help with regularization and reduce overfitting.</a:t>
            </a:r>
            <a:endParaRPr/>
          </a:p>
          <a:p>
            <a:pPr indent="101600" lvl="0" marL="0" marR="0" rtl="0" algn="l">
              <a:lnSpc>
                <a:spcPct val="80000"/>
              </a:lnSpc>
              <a:spcBef>
                <a:spcPts val="6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p:nvPr/>
        </p:nvSpPr>
        <p:spPr>
          <a:xfrm>
            <a:off x="609600" y="852368"/>
            <a:ext cx="12801600" cy="652486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chemeClr val="dk1"/>
                </a:solidFill>
                <a:latin typeface="Arial"/>
                <a:ea typeface="Arial"/>
                <a:cs typeface="Arial"/>
                <a:sym typeface="Arial"/>
              </a:rPr>
              <a:t>4- Dropout Layers:</a:t>
            </a:r>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139700" lvl="0" marL="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Dropout</a:t>
            </a:r>
            <a:r>
              <a:rPr b="0" i="0" lang="en-US" sz="2200" u="none" cap="none" strike="noStrike">
                <a:solidFill>
                  <a:schemeClr val="dk1"/>
                </a:solidFill>
                <a:latin typeface="Arial"/>
                <a:ea typeface="Arial"/>
                <a:cs typeface="Arial"/>
                <a:sym typeface="Arial"/>
              </a:rPr>
              <a:t> layers are used to reduce overfitting by randomly setting a fraction of input units to zero during training. This forces the network to generalize better.</a:t>
            </a:r>
            <a:endParaRPr/>
          </a:p>
          <a:p>
            <a:pPr indent="-139700" lvl="0" marL="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dropout rate increases gradually from 0.2 to 0.5 as the depth of the model increases to prevent overfitting in deeper layers.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200" u="none" cap="none" strike="noStrike">
                <a:solidFill>
                  <a:schemeClr val="dk1"/>
                </a:solidFill>
                <a:latin typeface="Arial"/>
                <a:ea typeface="Arial"/>
                <a:cs typeface="Arial"/>
                <a:sym typeface="Arial"/>
              </a:rPr>
              <a:t>5- Flatten Layer:</a:t>
            </a:r>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139700" lvl="0" marL="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After passing through the convolutional and pooling layers, the output tensor is flattened using the </a:t>
            </a:r>
            <a:r>
              <a:rPr b="1" i="0" lang="en-US" sz="2200" u="none" cap="none" strike="noStrike">
                <a:solidFill>
                  <a:schemeClr val="dk1"/>
                </a:solidFill>
                <a:latin typeface="Arial"/>
                <a:ea typeface="Arial"/>
                <a:cs typeface="Arial"/>
                <a:sym typeface="Arial"/>
              </a:rPr>
              <a:t>Flatten</a:t>
            </a:r>
            <a:r>
              <a:rPr b="0" i="0" lang="en-US" sz="2200" u="none" cap="none" strike="noStrike">
                <a:solidFill>
                  <a:schemeClr val="dk1"/>
                </a:solidFill>
                <a:latin typeface="Arial"/>
                <a:ea typeface="Arial"/>
                <a:cs typeface="Arial"/>
                <a:sym typeface="Arial"/>
              </a:rPr>
              <a:t> layer. This converts the multidimensional output into a one-dimensional vector suitable for input into fully connected layers.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200" u="none" cap="none" strike="noStrike">
                <a:solidFill>
                  <a:schemeClr val="dk1"/>
                </a:solidFill>
                <a:latin typeface="Arial"/>
                <a:ea typeface="Arial"/>
                <a:cs typeface="Arial"/>
                <a:sym typeface="Arial"/>
              </a:rPr>
              <a:t>6- Fully Connected Layer (Dense):</a:t>
            </a:r>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139700" lvl="0" marL="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model ends with a </a:t>
            </a:r>
            <a:r>
              <a:rPr b="1" i="0" lang="en-US" sz="2200" u="none" cap="none" strike="noStrike">
                <a:solidFill>
                  <a:schemeClr val="dk1"/>
                </a:solidFill>
                <a:latin typeface="Arial"/>
                <a:ea typeface="Arial"/>
                <a:cs typeface="Arial"/>
                <a:sym typeface="Arial"/>
              </a:rPr>
              <a:t>Dense</a:t>
            </a:r>
            <a:r>
              <a:rPr b="0" i="0" lang="en-US" sz="2200" u="none" cap="none" strike="noStrike">
                <a:solidFill>
                  <a:schemeClr val="dk1"/>
                </a:solidFill>
                <a:latin typeface="Arial"/>
                <a:ea typeface="Arial"/>
                <a:cs typeface="Arial"/>
                <a:sym typeface="Arial"/>
              </a:rPr>
              <a:t> layer of 10 units with a </a:t>
            </a:r>
            <a:r>
              <a:rPr b="1" i="0" lang="en-US" sz="2200" u="none" cap="none" strike="noStrike">
                <a:solidFill>
                  <a:schemeClr val="dk1"/>
                </a:solidFill>
                <a:latin typeface="Arial"/>
                <a:ea typeface="Arial"/>
                <a:cs typeface="Arial"/>
                <a:sym typeface="Arial"/>
              </a:rPr>
              <a:t>softmax</a:t>
            </a:r>
            <a:r>
              <a:rPr b="0" i="0" lang="en-US" sz="2200" u="none" cap="none" strike="noStrike">
                <a:solidFill>
                  <a:schemeClr val="dk1"/>
                </a:solidFill>
                <a:latin typeface="Arial"/>
                <a:ea typeface="Arial"/>
                <a:cs typeface="Arial"/>
                <a:sym typeface="Arial"/>
              </a:rPr>
              <a:t> activation function to output the class probabilities. The number 10 corresponds to the number of classes for the classification task, as softmax is used to predict probabilities for each class.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p:nvPr/>
        </p:nvSpPr>
        <p:spPr>
          <a:xfrm>
            <a:off x="704850" y="1190922"/>
            <a:ext cx="11315700" cy="584775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chemeClr val="dk1"/>
                </a:solidFill>
                <a:latin typeface="Arial"/>
                <a:ea typeface="Arial"/>
                <a:cs typeface="Arial"/>
                <a:sym typeface="Arial"/>
              </a:rPr>
              <a:t>7- Regularization:</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a:p>
            <a:pPr indent="-139700" lvl="0" marL="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L2 Regularization</a:t>
            </a:r>
            <a:r>
              <a:rPr b="0" i="0" lang="en-US" sz="2200" u="none" cap="none" strike="noStrike">
                <a:solidFill>
                  <a:schemeClr val="dk1"/>
                </a:solidFill>
                <a:latin typeface="Arial"/>
                <a:ea typeface="Arial"/>
                <a:cs typeface="Arial"/>
                <a:sym typeface="Arial"/>
              </a:rPr>
              <a:t>: L2 regularization is applied to the convolutional layers to penalize large weights, helping to avoid overfitting by enforcing smaller weight values.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lang="en-US" sz="2200">
                <a:solidFill>
                  <a:schemeClr val="dk1"/>
                </a:solidFill>
                <a:latin typeface="Arial"/>
                <a:ea typeface="Arial"/>
                <a:cs typeface="Arial"/>
                <a:sym typeface="Arial"/>
              </a:rPr>
              <a:t>8- callbacks </a:t>
            </a:r>
            <a:r>
              <a:rPr b="1" i="0" lang="en-US" sz="22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a:p>
            <a:pPr indent="-139700" lvl="0" marL="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ReduceLROnPlateau</a:t>
            </a:r>
            <a:r>
              <a:rPr b="0" i="0" lang="en-US" sz="2200" u="none" cap="none" strike="noStrike">
                <a:solidFill>
                  <a:schemeClr val="dk1"/>
                </a:solidFill>
                <a:latin typeface="Arial"/>
                <a:ea typeface="Arial"/>
                <a:cs typeface="Arial"/>
                <a:sym typeface="Arial"/>
              </a:rPr>
              <a:t>: This callback reduces the learning rate if the validation loss doesn’t improve, allowing the model to fine-tune itself as it converges.</a:t>
            </a:r>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139700" lvl="0" marL="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EarlyStopping</a:t>
            </a:r>
            <a:r>
              <a:rPr b="0" i="0" lang="en-US" sz="2200" u="none" cap="none" strike="noStrike">
                <a:solidFill>
                  <a:schemeClr val="dk1"/>
                </a:solidFill>
                <a:latin typeface="Arial"/>
                <a:ea typeface="Arial"/>
                <a:cs typeface="Arial"/>
                <a:sym typeface="Arial"/>
              </a:rPr>
              <a:t>: The training stops early if the validation loss does not improve after a set number of epochs (40 epochs in this case), preserving the best weights and preventing overfitting.</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a:p>
            <a:pPr indent="-139700" lvl="0" marL="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Arial"/>
                <a:ea typeface="Arial"/>
                <a:cs typeface="Arial"/>
                <a:sym typeface="Arial"/>
              </a:rPr>
              <a:t>ModelCheckpoint</a:t>
            </a:r>
            <a:r>
              <a:rPr b="0" i="0" lang="en-US" sz="2200" u="none" cap="none" strike="noStrike">
                <a:solidFill>
                  <a:schemeClr val="dk1"/>
                </a:solidFill>
                <a:latin typeface="Arial"/>
                <a:ea typeface="Arial"/>
                <a:cs typeface="Arial"/>
                <a:sym typeface="Arial"/>
              </a:rPr>
              <a:t>: This callback saves the best model weights during training based on the validation loss, ensuring the model with the best performance is retained.</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2024-12-30T14:23:02Z</dcterms:created>
  <dc:creator>PptxGenJS</dc:creator>
</cp:coreProperties>
</file>