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9" r:id="rId22"/>
    <p:sldId id="277" r:id="rId23"/>
    <p:sldId id="278"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13" autoAdjust="0"/>
    <p:restoredTop sz="94660"/>
  </p:normalViewPr>
  <p:slideViewPr>
    <p:cSldViewPr snapToGrid="0">
      <p:cViewPr varScale="1">
        <p:scale>
          <a:sx n="75" d="100"/>
          <a:sy n="75" d="100"/>
        </p:scale>
        <p:origin x="7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5F699C-527F-4C3C-836A-00566956BB1D}"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AFC932-C265-4618-BFC6-135124CAD6C4}" type="slidenum">
              <a:rPr lang="en-US" smtClean="0"/>
              <a:t>‹#›</a:t>
            </a:fld>
            <a:endParaRPr lang="en-US"/>
          </a:p>
        </p:txBody>
      </p:sp>
    </p:spTree>
    <p:extLst>
      <p:ext uri="{BB962C8B-B14F-4D97-AF65-F5344CB8AC3E}">
        <p14:creationId xmlns:p14="http://schemas.microsoft.com/office/powerpoint/2010/main" val="2226503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5F699C-527F-4C3C-836A-00566956BB1D}"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AFC932-C265-4618-BFC6-135124CAD6C4}" type="slidenum">
              <a:rPr lang="en-US" smtClean="0"/>
              <a:t>‹#›</a:t>
            </a:fld>
            <a:endParaRPr lang="en-US"/>
          </a:p>
        </p:txBody>
      </p:sp>
    </p:spTree>
    <p:extLst>
      <p:ext uri="{BB962C8B-B14F-4D97-AF65-F5344CB8AC3E}">
        <p14:creationId xmlns:p14="http://schemas.microsoft.com/office/powerpoint/2010/main" val="770210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5F699C-527F-4C3C-836A-00566956BB1D}"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AFC932-C265-4618-BFC6-135124CAD6C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29880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5F699C-527F-4C3C-836A-00566956BB1D}"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AFC932-C265-4618-BFC6-135124CAD6C4}" type="slidenum">
              <a:rPr lang="en-US" smtClean="0"/>
              <a:t>‹#›</a:t>
            </a:fld>
            <a:endParaRPr lang="en-US"/>
          </a:p>
        </p:txBody>
      </p:sp>
    </p:spTree>
    <p:extLst>
      <p:ext uri="{BB962C8B-B14F-4D97-AF65-F5344CB8AC3E}">
        <p14:creationId xmlns:p14="http://schemas.microsoft.com/office/powerpoint/2010/main" val="3056742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5F699C-527F-4C3C-836A-00566956BB1D}"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AFC932-C265-4618-BFC6-135124CAD6C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51119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5F699C-527F-4C3C-836A-00566956BB1D}"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AFC932-C265-4618-BFC6-135124CAD6C4}" type="slidenum">
              <a:rPr lang="en-US" smtClean="0"/>
              <a:t>‹#›</a:t>
            </a:fld>
            <a:endParaRPr lang="en-US"/>
          </a:p>
        </p:txBody>
      </p:sp>
    </p:spTree>
    <p:extLst>
      <p:ext uri="{BB962C8B-B14F-4D97-AF65-F5344CB8AC3E}">
        <p14:creationId xmlns:p14="http://schemas.microsoft.com/office/powerpoint/2010/main" val="1445405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5F699C-527F-4C3C-836A-00566956BB1D}"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AFC932-C265-4618-BFC6-135124CAD6C4}" type="slidenum">
              <a:rPr lang="en-US" smtClean="0"/>
              <a:t>‹#›</a:t>
            </a:fld>
            <a:endParaRPr lang="en-US"/>
          </a:p>
        </p:txBody>
      </p:sp>
    </p:spTree>
    <p:extLst>
      <p:ext uri="{BB962C8B-B14F-4D97-AF65-F5344CB8AC3E}">
        <p14:creationId xmlns:p14="http://schemas.microsoft.com/office/powerpoint/2010/main" val="31117258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5F699C-527F-4C3C-836A-00566956BB1D}"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AFC932-C265-4618-BFC6-135124CAD6C4}" type="slidenum">
              <a:rPr lang="en-US" smtClean="0"/>
              <a:t>‹#›</a:t>
            </a:fld>
            <a:endParaRPr lang="en-US"/>
          </a:p>
        </p:txBody>
      </p:sp>
    </p:spTree>
    <p:extLst>
      <p:ext uri="{BB962C8B-B14F-4D97-AF65-F5344CB8AC3E}">
        <p14:creationId xmlns:p14="http://schemas.microsoft.com/office/powerpoint/2010/main" val="4216386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5F699C-527F-4C3C-836A-00566956BB1D}"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AFC932-C265-4618-BFC6-135124CAD6C4}" type="slidenum">
              <a:rPr lang="en-US" smtClean="0"/>
              <a:t>‹#›</a:t>
            </a:fld>
            <a:endParaRPr lang="en-US"/>
          </a:p>
        </p:txBody>
      </p:sp>
    </p:spTree>
    <p:extLst>
      <p:ext uri="{BB962C8B-B14F-4D97-AF65-F5344CB8AC3E}">
        <p14:creationId xmlns:p14="http://schemas.microsoft.com/office/powerpoint/2010/main" val="2705718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5F699C-527F-4C3C-836A-00566956BB1D}"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AFC932-C265-4618-BFC6-135124CAD6C4}" type="slidenum">
              <a:rPr lang="en-US" smtClean="0"/>
              <a:t>‹#›</a:t>
            </a:fld>
            <a:endParaRPr lang="en-US"/>
          </a:p>
        </p:txBody>
      </p:sp>
    </p:spTree>
    <p:extLst>
      <p:ext uri="{BB962C8B-B14F-4D97-AF65-F5344CB8AC3E}">
        <p14:creationId xmlns:p14="http://schemas.microsoft.com/office/powerpoint/2010/main" val="176174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5F699C-527F-4C3C-836A-00566956BB1D}"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AFC932-C265-4618-BFC6-135124CAD6C4}" type="slidenum">
              <a:rPr lang="en-US" smtClean="0"/>
              <a:t>‹#›</a:t>
            </a:fld>
            <a:endParaRPr lang="en-US"/>
          </a:p>
        </p:txBody>
      </p:sp>
    </p:spTree>
    <p:extLst>
      <p:ext uri="{BB962C8B-B14F-4D97-AF65-F5344CB8AC3E}">
        <p14:creationId xmlns:p14="http://schemas.microsoft.com/office/powerpoint/2010/main" val="4250156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5F699C-527F-4C3C-836A-00566956BB1D}" type="datetimeFigureOut">
              <a:rPr lang="en-US" smtClean="0"/>
              <a:t>12/7/2017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AFC932-C265-4618-BFC6-135124CAD6C4}" type="slidenum">
              <a:rPr lang="en-US" smtClean="0"/>
              <a:t>‹#›</a:t>
            </a:fld>
            <a:endParaRPr lang="en-US"/>
          </a:p>
        </p:txBody>
      </p:sp>
    </p:spTree>
    <p:extLst>
      <p:ext uri="{BB962C8B-B14F-4D97-AF65-F5344CB8AC3E}">
        <p14:creationId xmlns:p14="http://schemas.microsoft.com/office/powerpoint/2010/main" val="2189848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5F699C-527F-4C3C-836A-00566956BB1D}" type="datetimeFigureOut">
              <a:rPr lang="en-US" smtClean="0"/>
              <a:t>12/7/2017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AFC932-C265-4618-BFC6-135124CAD6C4}" type="slidenum">
              <a:rPr lang="en-US" smtClean="0"/>
              <a:t>‹#›</a:t>
            </a:fld>
            <a:endParaRPr lang="en-US"/>
          </a:p>
        </p:txBody>
      </p:sp>
    </p:spTree>
    <p:extLst>
      <p:ext uri="{BB962C8B-B14F-4D97-AF65-F5344CB8AC3E}">
        <p14:creationId xmlns:p14="http://schemas.microsoft.com/office/powerpoint/2010/main" val="4287208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5F699C-527F-4C3C-836A-00566956BB1D}" type="datetimeFigureOut">
              <a:rPr lang="en-US" smtClean="0"/>
              <a:t>12/7/2017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AFC932-C265-4618-BFC6-135124CAD6C4}" type="slidenum">
              <a:rPr lang="en-US" smtClean="0"/>
              <a:t>‹#›</a:t>
            </a:fld>
            <a:endParaRPr lang="en-US"/>
          </a:p>
        </p:txBody>
      </p:sp>
    </p:spTree>
    <p:extLst>
      <p:ext uri="{BB962C8B-B14F-4D97-AF65-F5344CB8AC3E}">
        <p14:creationId xmlns:p14="http://schemas.microsoft.com/office/powerpoint/2010/main" val="2611792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5F699C-527F-4C3C-836A-00566956BB1D}"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AFC932-C265-4618-BFC6-135124CAD6C4}" type="slidenum">
              <a:rPr lang="en-US" smtClean="0"/>
              <a:t>‹#›</a:t>
            </a:fld>
            <a:endParaRPr lang="en-US"/>
          </a:p>
        </p:txBody>
      </p:sp>
    </p:spTree>
    <p:extLst>
      <p:ext uri="{BB962C8B-B14F-4D97-AF65-F5344CB8AC3E}">
        <p14:creationId xmlns:p14="http://schemas.microsoft.com/office/powerpoint/2010/main" val="2015931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25F699C-527F-4C3C-836A-00566956BB1D}"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AFC932-C265-4618-BFC6-135124CAD6C4}" type="slidenum">
              <a:rPr lang="en-US" smtClean="0"/>
              <a:t>‹#›</a:t>
            </a:fld>
            <a:endParaRPr lang="en-US"/>
          </a:p>
        </p:txBody>
      </p:sp>
    </p:spTree>
    <p:extLst>
      <p:ext uri="{BB962C8B-B14F-4D97-AF65-F5344CB8AC3E}">
        <p14:creationId xmlns:p14="http://schemas.microsoft.com/office/powerpoint/2010/main" val="4250029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25F699C-527F-4C3C-836A-00566956BB1D}" type="datetimeFigureOut">
              <a:rPr lang="en-US" smtClean="0"/>
              <a:t>12/7/2017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AAFC932-C265-4618-BFC6-135124CAD6C4}" type="slidenum">
              <a:rPr lang="en-US" smtClean="0"/>
              <a:t>‹#›</a:t>
            </a:fld>
            <a:endParaRPr lang="en-US"/>
          </a:p>
        </p:txBody>
      </p:sp>
    </p:spTree>
    <p:extLst>
      <p:ext uri="{BB962C8B-B14F-4D97-AF65-F5344CB8AC3E}">
        <p14:creationId xmlns:p14="http://schemas.microsoft.com/office/powerpoint/2010/main" val="3929971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brilliant.org/wiki/dijkstras-short-path-finder/" TargetMode="External"/><Relationship Id="rId2" Type="http://schemas.openxmlformats.org/officeDocument/2006/relationships/hyperlink" Target="https://brilliant.org/wiki/bellman-ford-algorith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brilliant.org/wiki/graphs/" TargetMode="External"/><Relationship Id="rId2" Type="http://schemas.openxmlformats.org/officeDocument/2006/relationships/hyperlink" Target="https://brilliant.org/wiki/shortest-path-algorithms/" TargetMode="External"/><Relationship Id="rId1" Type="http://schemas.openxmlformats.org/officeDocument/2006/relationships/slideLayout" Target="../slideLayouts/slideLayout2.xml"/><Relationship Id="rId4" Type="http://schemas.openxmlformats.org/officeDocument/2006/relationships/hyperlink" Target="https://brilliant.org/wiki/floyd-warshall-algorith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geeksforgeeks.org/greedy-algorithms-set-6-dijkstras-shortest-path-algorithm/" TargetMode="External"/><Relationship Id="rId2" Type="http://schemas.openxmlformats.org/officeDocument/2006/relationships/hyperlink" Target="http://www.geeksforgeeks.org/dynamic-programming-set-23-bellman-ford-algorith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8067" y="1880298"/>
            <a:ext cx="7766936" cy="1646302"/>
          </a:xfrm>
        </p:spPr>
        <p:txBody>
          <a:bodyPr/>
          <a:lstStyle/>
          <a:p>
            <a:pPr algn="ctr"/>
            <a:r>
              <a:rPr lang="en-US" dirty="0" smtClean="0"/>
              <a:t>All Pair Shortest Path</a:t>
            </a:r>
            <a:endParaRPr lang="en-US" dirty="0"/>
          </a:p>
        </p:txBody>
      </p:sp>
      <p:sp>
        <p:nvSpPr>
          <p:cNvPr id="3" name="Subtitle 2"/>
          <p:cNvSpPr>
            <a:spLocks noGrp="1"/>
          </p:cNvSpPr>
          <p:nvPr>
            <p:ph type="subTitle" idx="1"/>
          </p:nvPr>
        </p:nvSpPr>
        <p:spPr>
          <a:xfrm>
            <a:off x="2654596" y="2105620"/>
            <a:ext cx="5826719" cy="597829"/>
          </a:xfrm>
        </p:spPr>
        <p:txBody>
          <a:bodyPr>
            <a:normAutofit/>
          </a:bodyPr>
          <a:lstStyle/>
          <a:p>
            <a:pPr algn="ctr"/>
            <a:r>
              <a:rPr lang="en-US" sz="2800" dirty="0" smtClean="0">
                <a:solidFill>
                  <a:srgbClr val="FFFF00"/>
                </a:solidFill>
              </a:rPr>
              <a:t>Efficient solution of</a:t>
            </a:r>
            <a:endParaRPr lang="en-US" sz="2800" dirty="0">
              <a:solidFill>
                <a:srgbClr val="FFFF00"/>
              </a:solidFill>
            </a:endParaRPr>
          </a:p>
        </p:txBody>
      </p:sp>
    </p:spTree>
    <p:extLst>
      <p:ext uri="{BB962C8B-B14F-4D97-AF65-F5344CB8AC3E}">
        <p14:creationId xmlns:p14="http://schemas.microsoft.com/office/powerpoint/2010/main" val="26467608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7391" y="1256246"/>
            <a:ext cx="7797440" cy="4890554"/>
          </a:xfrm>
        </p:spPr>
      </p:pic>
      <p:pic>
        <p:nvPicPr>
          <p:cNvPr id="7" name="Picture 6"/>
          <p:cNvPicPr>
            <a:picLocks noChangeAspect="1"/>
          </p:cNvPicPr>
          <p:nvPr/>
        </p:nvPicPr>
        <p:blipFill>
          <a:blip r:embed="rId3"/>
          <a:stretch>
            <a:fillRect/>
          </a:stretch>
        </p:blipFill>
        <p:spPr>
          <a:xfrm>
            <a:off x="957391" y="759432"/>
            <a:ext cx="4359018" cy="640135"/>
          </a:xfrm>
          <a:prstGeom prst="rect">
            <a:avLst/>
          </a:prstGeom>
        </p:spPr>
      </p:pic>
    </p:spTree>
    <p:extLst>
      <p:ext uri="{BB962C8B-B14F-4D97-AF65-F5344CB8AC3E}">
        <p14:creationId xmlns:p14="http://schemas.microsoft.com/office/powerpoint/2010/main" val="3869805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0698" y="1549400"/>
            <a:ext cx="7403701" cy="4736374"/>
          </a:xfrm>
        </p:spPr>
      </p:pic>
      <p:pic>
        <p:nvPicPr>
          <p:cNvPr id="5" name="Picture 4"/>
          <p:cNvPicPr>
            <a:picLocks noChangeAspect="1"/>
          </p:cNvPicPr>
          <p:nvPr/>
        </p:nvPicPr>
        <p:blipFill>
          <a:blip r:embed="rId3"/>
          <a:stretch>
            <a:fillRect/>
          </a:stretch>
        </p:blipFill>
        <p:spPr>
          <a:xfrm>
            <a:off x="703390" y="670532"/>
            <a:ext cx="5984677" cy="878868"/>
          </a:xfrm>
          <a:prstGeom prst="rect">
            <a:avLst/>
          </a:prstGeom>
        </p:spPr>
      </p:pic>
    </p:spTree>
    <p:extLst>
      <p:ext uri="{BB962C8B-B14F-4D97-AF65-F5344CB8AC3E}">
        <p14:creationId xmlns:p14="http://schemas.microsoft.com/office/powerpoint/2010/main" val="1304137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2057"/>
          <a:stretch/>
        </p:blipFill>
        <p:spPr>
          <a:xfrm>
            <a:off x="5080502" y="1360275"/>
            <a:ext cx="4809109" cy="4229100"/>
          </a:xfrm>
        </p:spPr>
      </p:pic>
      <p:pic>
        <p:nvPicPr>
          <p:cNvPr id="5" name="Picture 4"/>
          <p:cNvPicPr>
            <a:picLocks noChangeAspect="1"/>
          </p:cNvPicPr>
          <p:nvPr/>
        </p:nvPicPr>
        <p:blipFill>
          <a:blip r:embed="rId3"/>
          <a:stretch>
            <a:fillRect/>
          </a:stretch>
        </p:blipFill>
        <p:spPr>
          <a:xfrm>
            <a:off x="838621" y="413490"/>
            <a:ext cx="3117822" cy="767610"/>
          </a:xfrm>
          <a:prstGeom prst="rect">
            <a:avLst/>
          </a:prstGeom>
        </p:spPr>
      </p:pic>
      <p:pic>
        <p:nvPicPr>
          <p:cNvPr id="6" name="Picture 5"/>
          <p:cNvPicPr>
            <a:picLocks noChangeAspect="1"/>
          </p:cNvPicPr>
          <p:nvPr/>
        </p:nvPicPr>
        <p:blipFill>
          <a:blip r:embed="rId4"/>
          <a:stretch>
            <a:fillRect/>
          </a:stretch>
        </p:blipFill>
        <p:spPr>
          <a:xfrm>
            <a:off x="838621" y="1360275"/>
            <a:ext cx="4109060" cy="3426249"/>
          </a:xfrm>
          <a:prstGeom prst="rect">
            <a:avLst/>
          </a:prstGeom>
        </p:spPr>
      </p:pic>
    </p:spTree>
    <p:extLst>
      <p:ext uri="{BB962C8B-B14F-4D97-AF65-F5344CB8AC3E}">
        <p14:creationId xmlns:p14="http://schemas.microsoft.com/office/powerpoint/2010/main" val="1739039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4101" y="1322941"/>
            <a:ext cx="5181074" cy="4653967"/>
          </a:xfrm>
        </p:spPr>
      </p:pic>
      <p:pic>
        <p:nvPicPr>
          <p:cNvPr id="6" name="Picture 5"/>
          <p:cNvPicPr>
            <a:picLocks noChangeAspect="1"/>
          </p:cNvPicPr>
          <p:nvPr/>
        </p:nvPicPr>
        <p:blipFill>
          <a:blip r:embed="rId3"/>
          <a:stretch>
            <a:fillRect/>
          </a:stretch>
        </p:blipFill>
        <p:spPr>
          <a:xfrm>
            <a:off x="639234" y="2148441"/>
            <a:ext cx="4109060" cy="3426249"/>
          </a:xfrm>
          <a:prstGeom prst="rect">
            <a:avLst/>
          </a:prstGeom>
        </p:spPr>
      </p:pic>
      <p:pic>
        <p:nvPicPr>
          <p:cNvPr id="7" name="Picture 6"/>
          <p:cNvPicPr>
            <a:picLocks noChangeAspect="1"/>
          </p:cNvPicPr>
          <p:nvPr/>
        </p:nvPicPr>
        <p:blipFill>
          <a:blip r:embed="rId4"/>
          <a:stretch>
            <a:fillRect/>
          </a:stretch>
        </p:blipFill>
        <p:spPr>
          <a:xfrm>
            <a:off x="639234" y="835118"/>
            <a:ext cx="3115326" cy="768163"/>
          </a:xfrm>
          <a:prstGeom prst="rect">
            <a:avLst/>
          </a:prstGeom>
        </p:spPr>
      </p:pic>
    </p:spTree>
    <p:extLst>
      <p:ext uri="{BB962C8B-B14F-4D97-AF65-F5344CB8AC3E}">
        <p14:creationId xmlns:p14="http://schemas.microsoft.com/office/powerpoint/2010/main" val="1167272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4116" y="1883715"/>
            <a:ext cx="5725584" cy="4735446"/>
          </a:xfrm>
        </p:spPr>
      </p:pic>
      <p:pic>
        <p:nvPicPr>
          <p:cNvPr id="5" name="Picture 4"/>
          <p:cNvPicPr>
            <a:picLocks noChangeAspect="1"/>
          </p:cNvPicPr>
          <p:nvPr/>
        </p:nvPicPr>
        <p:blipFill>
          <a:blip r:embed="rId3"/>
          <a:stretch>
            <a:fillRect/>
          </a:stretch>
        </p:blipFill>
        <p:spPr>
          <a:xfrm>
            <a:off x="1054517" y="707085"/>
            <a:ext cx="4041998" cy="1176630"/>
          </a:xfrm>
          <a:prstGeom prst="rect">
            <a:avLst/>
          </a:prstGeom>
        </p:spPr>
      </p:pic>
    </p:spTree>
    <p:extLst>
      <p:ext uri="{BB962C8B-B14F-4D97-AF65-F5344CB8AC3E}">
        <p14:creationId xmlns:p14="http://schemas.microsoft.com/office/powerpoint/2010/main" val="2736482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7836" y="2429457"/>
            <a:ext cx="6164958" cy="3933243"/>
          </a:xfrm>
        </p:spPr>
      </p:pic>
      <p:pic>
        <p:nvPicPr>
          <p:cNvPr id="5" name="Picture 4"/>
          <p:cNvPicPr>
            <a:picLocks noChangeAspect="1"/>
          </p:cNvPicPr>
          <p:nvPr/>
        </p:nvPicPr>
        <p:blipFill>
          <a:blip r:embed="rId3"/>
          <a:stretch>
            <a:fillRect/>
          </a:stretch>
        </p:blipFill>
        <p:spPr>
          <a:xfrm>
            <a:off x="530621" y="463737"/>
            <a:ext cx="6179366" cy="1720663"/>
          </a:xfrm>
          <a:prstGeom prst="rect">
            <a:avLst/>
          </a:prstGeom>
        </p:spPr>
      </p:pic>
    </p:spTree>
    <p:extLst>
      <p:ext uri="{BB962C8B-B14F-4D97-AF65-F5344CB8AC3E}">
        <p14:creationId xmlns:p14="http://schemas.microsoft.com/office/powerpoint/2010/main" val="2181668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7089" y="2464382"/>
            <a:ext cx="5942363" cy="3949117"/>
          </a:xfrm>
        </p:spPr>
      </p:pic>
      <p:pic>
        <p:nvPicPr>
          <p:cNvPr id="5" name="Picture 4"/>
          <p:cNvPicPr>
            <a:picLocks noChangeAspect="1"/>
          </p:cNvPicPr>
          <p:nvPr/>
        </p:nvPicPr>
        <p:blipFill>
          <a:blip r:embed="rId3"/>
          <a:stretch>
            <a:fillRect/>
          </a:stretch>
        </p:blipFill>
        <p:spPr>
          <a:xfrm>
            <a:off x="771921" y="628837"/>
            <a:ext cx="6179366" cy="1720663"/>
          </a:xfrm>
          <a:prstGeom prst="rect">
            <a:avLst/>
          </a:prstGeom>
        </p:spPr>
      </p:pic>
    </p:spTree>
    <p:extLst>
      <p:ext uri="{BB962C8B-B14F-4D97-AF65-F5344CB8AC3E}">
        <p14:creationId xmlns:p14="http://schemas.microsoft.com/office/powerpoint/2010/main" val="1798781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6305" y="1938920"/>
            <a:ext cx="6084701" cy="4271380"/>
          </a:xfrm>
        </p:spPr>
      </p:pic>
      <p:pic>
        <p:nvPicPr>
          <p:cNvPr id="5" name="Picture 4"/>
          <p:cNvPicPr>
            <a:picLocks noChangeAspect="1"/>
          </p:cNvPicPr>
          <p:nvPr/>
        </p:nvPicPr>
        <p:blipFill>
          <a:blip r:embed="rId3"/>
          <a:stretch>
            <a:fillRect/>
          </a:stretch>
        </p:blipFill>
        <p:spPr>
          <a:xfrm>
            <a:off x="530620" y="254842"/>
            <a:ext cx="6047979" cy="1684078"/>
          </a:xfrm>
          <a:prstGeom prst="rect">
            <a:avLst/>
          </a:prstGeom>
        </p:spPr>
      </p:pic>
    </p:spTree>
    <p:extLst>
      <p:ext uri="{BB962C8B-B14F-4D97-AF65-F5344CB8AC3E}">
        <p14:creationId xmlns:p14="http://schemas.microsoft.com/office/powerpoint/2010/main" val="1373958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5700" y="2297694"/>
            <a:ext cx="5507733" cy="4166606"/>
          </a:xfrm>
        </p:spPr>
      </p:pic>
      <p:pic>
        <p:nvPicPr>
          <p:cNvPr id="6" name="Picture 5"/>
          <p:cNvPicPr>
            <a:picLocks noChangeAspect="1"/>
          </p:cNvPicPr>
          <p:nvPr/>
        </p:nvPicPr>
        <p:blipFill>
          <a:blip r:embed="rId3"/>
          <a:stretch>
            <a:fillRect/>
          </a:stretch>
        </p:blipFill>
        <p:spPr>
          <a:xfrm>
            <a:off x="543321" y="298637"/>
            <a:ext cx="6453020" cy="1796863"/>
          </a:xfrm>
          <a:prstGeom prst="rect">
            <a:avLst/>
          </a:prstGeom>
        </p:spPr>
      </p:pic>
    </p:spTree>
    <p:extLst>
      <p:ext uri="{BB962C8B-B14F-4D97-AF65-F5344CB8AC3E}">
        <p14:creationId xmlns:p14="http://schemas.microsoft.com/office/powerpoint/2010/main" val="797917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3620" y="2288166"/>
            <a:ext cx="5704979" cy="4100454"/>
          </a:xfrm>
        </p:spPr>
      </p:pic>
      <p:pic>
        <p:nvPicPr>
          <p:cNvPr id="5" name="Picture 4"/>
          <p:cNvPicPr>
            <a:picLocks noChangeAspect="1"/>
          </p:cNvPicPr>
          <p:nvPr/>
        </p:nvPicPr>
        <p:blipFill>
          <a:blip r:embed="rId3"/>
          <a:stretch>
            <a:fillRect/>
          </a:stretch>
        </p:blipFill>
        <p:spPr>
          <a:xfrm>
            <a:off x="644921" y="374837"/>
            <a:ext cx="5951320" cy="1657163"/>
          </a:xfrm>
          <a:prstGeom prst="rect">
            <a:avLst/>
          </a:prstGeom>
        </p:spPr>
      </p:pic>
    </p:spTree>
    <p:extLst>
      <p:ext uri="{BB962C8B-B14F-4D97-AF65-F5344CB8AC3E}">
        <p14:creationId xmlns:p14="http://schemas.microsoft.com/office/powerpoint/2010/main" val="3044425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Group Members</a:t>
            </a:r>
            <a:endParaRPr lang="en-US" dirty="0"/>
          </a:p>
        </p:txBody>
      </p:sp>
      <p:sp>
        <p:nvSpPr>
          <p:cNvPr id="3" name="Content Placeholder 2"/>
          <p:cNvSpPr>
            <a:spLocks noGrp="1"/>
          </p:cNvSpPr>
          <p:nvPr>
            <p:ph idx="1"/>
          </p:nvPr>
        </p:nvSpPr>
        <p:spPr>
          <a:xfrm>
            <a:off x="6278034" y="1930400"/>
            <a:ext cx="8596668" cy="3880773"/>
          </a:xfrm>
        </p:spPr>
        <p:txBody>
          <a:bodyPr/>
          <a:lstStyle/>
          <a:p>
            <a:pPr marL="171450" lvl="0" indent="-171450" defTabSz="685800">
              <a:lnSpc>
                <a:spcPct val="90000"/>
              </a:lnSpc>
              <a:spcBef>
                <a:spcPts val="750"/>
              </a:spcBef>
              <a:buClrTx/>
              <a:buSzTx/>
              <a:buFont typeface="Arial" panose="020B0604020202020204" pitchFamily="34" charset="0"/>
              <a:buChar char="•"/>
            </a:pPr>
            <a:r>
              <a:rPr lang="en-US" sz="2100" dirty="0">
                <a:solidFill>
                  <a:prstClr val="black"/>
                </a:solidFill>
                <a:latin typeface="Comic Sans MS" pitchFamily="66" charset="0"/>
              </a:rPr>
              <a:t>Abeda Sultana </a:t>
            </a:r>
            <a:r>
              <a:rPr lang="en-US" sz="2100" dirty="0" err="1">
                <a:solidFill>
                  <a:prstClr val="black"/>
                </a:solidFill>
                <a:latin typeface="Comic Sans MS" pitchFamily="66" charset="0"/>
              </a:rPr>
              <a:t>Khanam</a:t>
            </a:r>
            <a:endParaRPr lang="en-US" sz="2100" dirty="0">
              <a:solidFill>
                <a:prstClr val="black"/>
              </a:solidFill>
              <a:latin typeface="Comic Sans MS" pitchFamily="66" charset="0"/>
            </a:endParaRPr>
          </a:p>
          <a:p>
            <a:pPr marL="171450" lvl="0" indent="-171450" defTabSz="685800">
              <a:lnSpc>
                <a:spcPct val="90000"/>
              </a:lnSpc>
              <a:spcBef>
                <a:spcPts val="750"/>
              </a:spcBef>
              <a:buClrTx/>
              <a:buSzTx/>
              <a:buFont typeface="Arial" panose="020B0604020202020204" pitchFamily="34" charset="0"/>
              <a:buChar char="•"/>
            </a:pPr>
            <a:r>
              <a:rPr lang="en-US" sz="2100" dirty="0">
                <a:solidFill>
                  <a:prstClr val="black"/>
                </a:solidFill>
                <a:latin typeface="Comic Sans MS" pitchFamily="66" charset="0"/>
              </a:rPr>
              <a:t>ID: 2016-1-60-011</a:t>
            </a:r>
          </a:p>
          <a:p>
            <a:pPr marL="171450" lvl="0" indent="-171450" defTabSz="685800">
              <a:lnSpc>
                <a:spcPct val="90000"/>
              </a:lnSpc>
              <a:spcBef>
                <a:spcPts val="750"/>
              </a:spcBef>
              <a:buClrTx/>
              <a:buSzTx/>
              <a:buFont typeface="Arial" panose="020B0604020202020204" pitchFamily="34" charset="0"/>
              <a:buChar char="•"/>
            </a:pPr>
            <a:endParaRPr lang="en-US" sz="2100" dirty="0">
              <a:solidFill>
                <a:prstClr val="black"/>
              </a:solidFill>
              <a:latin typeface="Comic Sans MS" pitchFamily="66" charset="0"/>
            </a:endParaRPr>
          </a:p>
          <a:p>
            <a:pPr marL="171450" lvl="0" indent="-171450" defTabSz="685800">
              <a:lnSpc>
                <a:spcPct val="90000"/>
              </a:lnSpc>
              <a:spcBef>
                <a:spcPts val="750"/>
              </a:spcBef>
              <a:buClrTx/>
              <a:buSzTx/>
              <a:buFont typeface="Arial" panose="020B0604020202020204" pitchFamily="34" charset="0"/>
              <a:buChar char="•"/>
            </a:pPr>
            <a:r>
              <a:rPr lang="en-US" sz="2100" dirty="0" err="1">
                <a:solidFill>
                  <a:prstClr val="black"/>
                </a:solidFill>
                <a:latin typeface="Comic Sans MS" pitchFamily="66" charset="0"/>
              </a:rPr>
              <a:t>Shakil</a:t>
            </a:r>
            <a:r>
              <a:rPr lang="en-US" sz="2100" dirty="0">
                <a:solidFill>
                  <a:prstClr val="black"/>
                </a:solidFill>
                <a:latin typeface="Comic Sans MS" pitchFamily="66" charset="0"/>
              </a:rPr>
              <a:t> Mahmud</a:t>
            </a:r>
          </a:p>
          <a:p>
            <a:pPr marL="171450" lvl="0" indent="-171450" defTabSz="685800">
              <a:lnSpc>
                <a:spcPct val="90000"/>
              </a:lnSpc>
              <a:spcBef>
                <a:spcPts val="750"/>
              </a:spcBef>
              <a:buClrTx/>
              <a:buSzTx/>
              <a:buFont typeface="Arial" panose="020B0604020202020204" pitchFamily="34" charset="0"/>
              <a:buChar char="•"/>
            </a:pPr>
            <a:r>
              <a:rPr lang="en-US" sz="2100" dirty="0">
                <a:solidFill>
                  <a:prstClr val="black"/>
                </a:solidFill>
                <a:latin typeface="Comic Sans MS" pitchFamily="66" charset="0"/>
              </a:rPr>
              <a:t>ID: 2016-1-60-007</a:t>
            </a:r>
          </a:p>
          <a:p>
            <a:pPr marL="171450" lvl="0" indent="-171450" defTabSz="685800">
              <a:lnSpc>
                <a:spcPct val="90000"/>
              </a:lnSpc>
              <a:spcBef>
                <a:spcPts val="750"/>
              </a:spcBef>
              <a:buClrTx/>
              <a:buSzTx/>
              <a:buFont typeface="Arial" panose="020B0604020202020204" pitchFamily="34" charset="0"/>
              <a:buChar char="•"/>
            </a:pPr>
            <a:endParaRPr lang="en-US" sz="2100" dirty="0">
              <a:solidFill>
                <a:prstClr val="black"/>
              </a:solidFill>
              <a:latin typeface="Comic Sans MS" pitchFamily="66" charset="0"/>
            </a:endParaRPr>
          </a:p>
          <a:p>
            <a:pPr marL="171450" lvl="0" indent="-171450" defTabSz="685800">
              <a:lnSpc>
                <a:spcPct val="90000"/>
              </a:lnSpc>
              <a:spcBef>
                <a:spcPts val="750"/>
              </a:spcBef>
              <a:buClrTx/>
              <a:buSzTx/>
              <a:buFont typeface="Arial" panose="020B0604020202020204" pitchFamily="34" charset="0"/>
              <a:buChar char="•"/>
            </a:pPr>
            <a:r>
              <a:rPr lang="en-US" sz="2100" dirty="0">
                <a:solidFill>
                  <a:prstClr val="black"/>
                </a:solidFill>
                <a:latin typeface="Comic Sans MS" pitchFamily="66" charset="0"/>
              </a:rPr>
              <a:t>Amit Khan</a:t>
            </a:r>
          </a:p>
          <a:p>
            <a:pPr marL="171450" lvl="0" indent="-171450" defTabSz="685800">
              <a:lnSpc>
                <a:spcPct val="90000"/>
              </a:lnSpc>
              <a:spcBef>
                <a:spcPts val="750"/>
              </a:spcBef>
              <a:buClrTx/>
              <a:buSzTx/>
              <a:buFont typeface="Arial" panose="020B0604020202020204" pitchFamily="34" charset="0"/>
              <a:buChar char="•"/>
            </a:pPr>
            <a:r>
              <a:rPr lang="en-US" sz="2100" dirty="0">
                <a:solidFill>
                  <a:prstClr val="black"/>
                </a:solidFill>
                <a:latin typeface="Comic Sans MS" pitchFamily="66" charset="0"/>
              </a:rPr>
              <a:t>ID: 2016-1-60-012</a:t>
            </a:r>
          </a:p>
          <a:p>
            <a:pPr algn="r"/>
            <a:endParaRPr lang="en-US" dirty="0"/>
          </a:p>
        </p:txBody>
      </p:sp>
    </p:spTree>
    <p:extLst>
      <p:ext uri="{BB962C8B-B14F-4D97-AF65-F5344CB8AC3E}">
        <p14:creationId xmlns:p14="http://schemas.microsoft.com/office/powerpoint/2010/main" val="192898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Pseudocode</a:t>
            </a:r>
            <a:endParaRPr lang="en-US" dirty="0"/>
          </a:p>
        </p:txBody>
      </p:sp>
      <p:pic>
        <p:nvPicPr>
          <p:cNvPr id="4" name="Content Placeholder 3"/>
          <p:cNvPicPr>
            <a:picLocks noGrp="1" noChangeAspect="1"/>
          </p:cNvPicPr>
          <p:nvPr>
            <p:ph idx="1"/>
          </p:nvPr>
        </p:nvPicPr>
        <p:blipFill>
          <a:blip r:embed="rId2"/>
          <a:stretch>
            <a:fillRect/>
          </a:stretch>
        </p:blipFill>
        <p:spPr>
          <a:xfrm>
            <a:off x="901700" y="1483708"/>
            <a:ext cx="7543800" cy="4846614"/>
          </a:xfrm>
          <a:prstGeom prst="rect">
            <a:avLst/>
          </a:prstGeom>
        </p:spPr>
      </p:pic>
    </p:spTree>
    <p:extLst>
      <p:ext uri="{BB962C8B-B14F-4D97-AF65-F5344CB8AC3E}">
        <p14:creationId xmlns:p14="http://schemas.microsoft.com/office/powerpoint/2010/main" val="2753879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Analysis</a:t>
            </a:r>
            <a:endParaRPr lang="en-US" dirty="0"/>
          </a:p>
        </p:txBody>
      </p:sp>
      <p:pic>
        <p:nvPicPr>
          <p:cNvPr id="4" name="Content Placeholder 3"/>
          <p:cNvPicPr>
            <a:picLocks noGrp="1" noChangeAspect="1"/>
          </p:cNvPicPr>
          <p:nvPr>
            <p:ph idx="1"/>
          </p:nvPr>
        </p:nvPicPr>
        <p:blipFill>
          <a:blip r:embed="rId2"/>
          <a:stretch>
            <a:fillRect/>
          </a:stretch>
        </p:blipFill>
        <p:spPr>
          <a:xfrm>
            <a:off x="772686" y="1574800"/>
            <a:ext cx="7670906" cy="3695700"/>
          </a:xfrm>
          <a:prstGeom prst="rect">
            <a:avLst/>
          </a:prstGeom>
        </p:spPr>
      </p:pic>
    </p:spTree>
    <p:extLst>
      <p:ext uri="{BB962C8B-B14F-4D97-AF65-F5344CB8AC3E}">
        <p14:creationId xmlns:p14="http://schemas.microsoft.com/office/powerpoint/2010/main" val="3636666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sp>
        <p:nvSpPr>
          <p:cNvPr id="3" name="Content Placeholder 2"/>
          <p:cNvSpPr>
            <a:spLocks noGrp="1"/>
          </p:cNvSpPr>
          <p:nvPr>
            <p:ph idx="1"/>
          </p:nvPr>
        </p:nvSpPr>
        <p:spPr/>
        <p:txBody>
          <a:bodyPr/>
          <a:lstStyle/>
          <a:p>
            <a:pPr lvl="0"/>
            <a:r>
              <a:rPr lang="en-US" dirty="0"/>
              <a:t>In networking we need to choose efficient paths for data to travel from point A to point B. We can use Johnson’s algorithm to find the shortest paths between nodes.</a:t>
            </a:r>
          </a:p>
          <a:p>
            <a:pPr lvl="0"/>
            <a:r>
              <a:rPr lang="en-US" dirty="0"/>
              <a:t>Action game developer use Johnson’s algorithm to find the nearest and easiest target.</a:t>
            </a:r>
          </a:p>
          <a:p>
            <a:pPr lvl="0"/>
            <a:r>
              <a:rPr lang="en-US" dirty="0" smtClean="0"/>
              <a:t>Widest paths or Maximum Bandwidth paths</a:t>
            </a:r>
          </a:p>
          <a:p>
            <a:pPr lvl="0"/>
            <a:r>
              <a:rPr lang="en-US" dirty="0" smtClean="0"/>
              <a:t>Computing </a:t>
            </a:r>
            <a:r>
              <a:rPr lang="en-US" dirty="0"/>
              <a:t>canonical form of difference bound matrices (DBMs)</a:t>
            </a:r>
          </a:p>
          <a:p>
            <a:pPr lvl="0"/>
            <a:r>
              <a:rPr lang="en-US" dirty="0"/>
              <a:t>Computing the similarity between graphs</a:t>
            </a:r>
          </a:p>
          <a:p>
            <a:pPr marL="0" indent="0">
              <a:buNone/>
            </a:pPr>
            <a:endParaRPr lang="en-US" dirty="0"/>
          </a:p>
          <a:p>
            <a:endParaRPr lang="en-US" dirty="0"/>
          </a:p>
        </p:txBody>
      </p:sp>
    </p:spTree>
    <p:extLst>
      <p:ext uri="{BB962C8B-B14F-4D97-AF65-F5344CB8AC3E}">
        <p14:creationId xmlns:p14="http://schemas.microsoft.com/office/powerpoint/2010/main" val="1153022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Johnson's algorithm is interesting because it uses two other shortest path algorithms as subroutines. It uses </a:t>
            </a:r>
            <a:r>
              <a:rPr lang="en-US" dirty="0">
                <a:hlinkClick r:id="rId2" tooltip="Bellman-Ford"/>
              </a:rPr>
              <a:t>Bellman-Ford</a:t>
            </a:r>
            <a:r>
              <a:rPr lang="en-US" dirty="0"/>
              <a:t> in order to reweight the input graph to eliminate negative edges and detect negative cycles. With this new, altered graph, it then uses </a:t>
            </a:r>
            <a:r>
              <a:rPr lang="en-US" dirty="0" err="1">
                <a:hlinkClick r:id="rId3" tooltip="Dijkstra's shortest path algorithm"/>
              </a:rPr>
              <a:t>Dijkstra's</a:t>
            </a:r>
            <a:r>
              <a:rPr lang="en-US" dirty="0">
                <a:hlinkClick r:id="rId3" tooltip="Dijkstra's shortest path algorithm"/>
              </a:rPr>
              <a:t> shortest path algorithm</a:t>
            </a:r>
            <a:r>
              <a:rPr lang="en-US" dirty="0"/>
              <a:t> to calculate the shortest path between all pairs of vertices. The output of the algorithm is then the </a:t>
            </a:r>
            <a:r>
              <a:rPr lang="en-US" dirty="0" smtClean="0"/>
              <a:t>set </a:t>
            </a:r>
            <a:r>
              <a:rPr lang="en-US" dirty="0"/>
              <a:t>of shortest paths in the original graph</a:t>
            </a:r>
            <a:r>
              <a:rPr lang="en-US" dirty="0" smtClean="0"/>
              <a:t>.</a:t>
            </a:r>
          </a:p>
          <a:p>
            <a:endParaRPr lang="en-US" dirty="0"/>
          </a:p>
        </p:txBody>
      </p:sp>
    </p:spTree>
    <p:extLst>
      <p:ext uri="{BB962C8B-B14F-4D97-AF65-F5344CB8AC3E}">
        <p14:creationId xmlns:p14="http://schemas.microsoft.com/office/powerpoint/2010/main" val="2470677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b="3151"/>
          <a:stretch/>
        </p:blipFill>
        <p:spPr>
          <a:xfrm>
            <a:off x="190987" y="293688"/>
            <a:ext cx="9302899" cy="5230812"/>
          </a:xfrm>
          <a:prstGeom prst="rect">
            <a:avLst/>
          </a:prstGeom>
        </p:spPr>
      </p:pic>
    </p:spTree>
    <p:extLst>
      <p:ext uri="{BB962C8B-B14F-4D97-AF65-F5344CB8AC3E}">
        <p14:creationId xmlns:p14="http://schemas.microsoft.com/office/powerpoint/2010/main" val="21822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Overview</a:t>
            </a:r>
            <a:endParaRPr lang="en-US" dirty="0"/>
          </a:p>
        </p:txBody>
      </p:sp>
      <p:sp>
        <p:nvSpPr>
          <p:cNvPr id="3" name="Content Placeholder 2"/>
          <p:cNvSpPr>
            <a:spLocks noGrp="1"/>
          </p:cNvSpPr>
          <p:nvPr>
            <p:ph idx="1"/>
          </p:nvPr>
        </p:nvSpPr>
        <p:spPr/>
        <p:txBody>
          <a:bodyPr>
            <a:normAutofit/>
          </a:bodyPr>
          <a:lstStyle/>
          <a:p>
            <a:r>
              <a:rPr lang="en-US" smtClean="0"/>
              <a:t>History </a:t>
            </a:r>
            <a:endParaRPr lang="en-US" dirty="0" smtClean="0"/>
          </a:p>
          <a:p>
            <a:r>
              <a:rPr lang="en-US" dirty="0" smtClean="0"/>
              <a:t>Introduction </a:t>
            </a:r>
            <a:r>
              <a:rPr lang="en-US" dirty="0"/>
              <a:t>to Johnson </a:t>
            </a:r>
            <a:r>
              <a:rPr lang="en-US" dirty="0" smtClean="0"/>
              <a:t>Algorithms</a:t>
            </a:r>
            <a:endParaRPr lang="en-US" dirty="0"/>
          </a:p>
          <a:p>
            <a:r>
              <a:rPr lang="en-US" dirty="0" smtClean="0"/>
              <a:t>Advantages</a:t>
            </a:r>
            <a:endParaRPr lang="en-US" dirty="0"/>
          </a:p>
          <a:p>
            <a:r>
              <a:rPr lang="en-US" dirty="0" smtClean="0"/>
              <a:t>Steps </a:t>
            </a:r>
            <a:r>
              <a:rPr lang="en-US" dirty="0"/>
              <a:t>of Johnson </a:t>
            </a:r>
            <a:r>
              <a:rPr lang="en-US" dirty="0" smtClean="0"/>
              <a:t>Algorithms</a:t>
            </a:r>
            <a:endParaRPr lang="en-US" dirty="0"/>
          </a:p>
          <a:p>
            <a:r>
              <a:rPr lang="en-US" dirty="0" smtClean="0"/>
              <a:t>Graphical example</a:t>
            </a:r>
            <a:endParaRPr lang="en-US" dirty="0"/>
          </a:p>
          <a:p>
            <a:r>
              <a:rPr lang="en-US" dirty="0" smtClean="0"/>
              <a:t>Pseudocode</a:t>
            </a:r>
            <a:endParaRPr lang="en-US" dirty="0"/>
          </a:p>
          <a:p>
            <a:r>
              <a:rPr lang="en-US" dirty="0" smtClean="0"/>
              <a:t>Complexity analysis</a:t>
            </a:r>
            <a:endParaRPr lang="en-US" dirty="0"/>
          </a:p>
          <a:p>
            <a:r>
              <a:rPr lang="en-US" dirty="0" smtClean="0"/>
              <a:t>Application</a:t>
            </a:r>
            <a:endParaRPr lang="en-US" dirty="0"/>
          </a:p>
          <a:p>
            <a:r>
              <a:rPr lang="en-US" dirty="0" smtClean="0"/>
              <a:t>Conclusion.</a:t>
            </a:r>
            <a:endParaRPr lang="en-US" dirty="0"/>
          </a:p>
          <a:p>
            <a:endParaRPr lang="en-US" dirty="0"/>
          </a:p>
          <a:p>
            <a:endParaRPr lang="en-US" dirty="0"/>
          </a:p>
        </p:txBody>
      </p:sp>
    </p:spTree>
    <p:extLst>
      <p:ext uri="{BB962C8B-B14F-4D97-AF65-F5344CB8AC3E}">
        <p14:creationId xmlns:p14="http://schemas.microsoft.com/office/powerpoint/2010/main" val="3295685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History of Johnson’s Algorithm</a:t>
            </a:r>
            <a:br>
              <a:rPr lang="en-US" dirty="0">
                <a:effectLst>
                  <a:outerShdw blurRad="38100" dist="38100" dir="2700000" algn="tl">
                    <a:srgbClr val="000000">
                      <a:alpha val="43137"/>
                    </a:srgbClr>
                  </a:outerShdw>
                </a:effectLst>
              </a:rPr>
            </a:br>
            <a:endParaRPr lang="en-US" dirty="0"/>
          </a:p>
        </p:txBody>
      </p:sp>
      <p:sp>
        <p:nvSpPr>
          <p:cNvPr id="3" name="Content Placeholder 2"/>
          <p:cNvSpPr>
            <a:spLocks noGrp="1"/>
          </p:cNvSpPr>
          <p:nvPr>
            <p:ph idx="1"/>
          </p:nvPr>
        </p:nvSpPr>
        <p:spPr>
          <a:xfrm>
            <a:off x="677334" y="2160589"/>
            <a:ext cx="5126566" cy="3880773"/>
          </a:xfrm>
        </p:spPr>
        <p:txBody>
          <a:bodyPr/>
          <a:lstStyle/>
          <a:p>
            <a:r>
              <a:rPr lang="en-US" dirty="0"/>
              <a:t>Donald Bruce Johnson (born December 16, 1933)(died 1994) was an American computer scientist, a researcher in the design and analysis of algorithms, and the founding chair of the computer science department at Dartmouth College. He invented the Johnson’s Algorithm and published it first in 1977.</a:t>
            </a:r>
          </a:p>
          <a:p>
            <a:endParaRPr lang="en-US" dirty="0"/>
          </a:p>
        </p:txBody>
      </p:sp>
      <p:pic>
        <p:nvPicPr>
          <p:cNvPr id="4" name="Picture 2" descr="C:\Users\Maruf\Desktop\5151efc27e710.im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8546" y="2273300"/>
            <a:ext cx="2361507"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418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Johnson’s Algorithm</a:t>
            </a:r>
            <a:endParaRPr lang="en-US" dirty="0"/>
          </a:p>
        </p:txBody>
      </p:sp>
      <p:sp>
        <p:nvSpPr>
          <p:cNvPr id="3" name="Content Placeholder 2"/>
          <p:cNvSpPr>
            <a:spLocks noGrp="1"/>
          </p:cNvSpPr>
          <p:nvPr>
            <p:ph idx="1"/>
          </p:nvPr>
        </p:nvSpPr>
        <p:spPr/>
        <p:txBody>
          <a:bodyPr/>
          <a:lstStyle/>
          <a:p>
            <a:r>
              <a:rPr lang="en-US" dirty="0"/>
              <a:t>Johnson's algorithm is a </a:t>
            </a:r>
            <a:r>
              <a:rPr lang="en-US" dirty="0">
                <a:hlinkClick r:id="rId2" tooltip="shortest path algorithm"/>
              </a:rPr>
              <a:t>shortest path algorithm</a:t>
            </a:r>
            <a:r>
              <a:rPr lang="en-US" dirty="0"/>
              <a:t> that deals with the </a:t>
            </a:r>
            <a:r>
              <a:rPr lang="en-US" i="1" dirty="0"/>
              <a:t>all pairs shortest path problem</a:t>
            </a:r>
            <a:r>
              <a:rPr lang="en-US" dirty="0"/>
              <a:t>. The all pairs shortest path problem takes in a </a:t>
            </a:r>
            <a:r>
              <a:rPr lang="en-US" dirty="0">
                <a:hlinkClick r:id="rId3"/>
              </a:rPr>
              <a:t>graph</a:t>
            </a:r>
            <a:r>
              <a:rPr lang="en-US" dirty="0"/>
              <a:t> with vertices and edges, and it outputs the shortest path between every pair of vertices in that graph. Johnson's algorithm is very similar to the </a:t>
            </a:r>
            <a:r>
              <a:rPr lang="en-US" dirty="0">
                <a:hlinkClick r:id="rId4" tooltip="Floyd-Warshall algorithm"/>
              </a:rPr>
              <a:t>Floyd-</a:t>
            </a:r>
            <a:r>
              <a:rPr lang="en-US" dirty="0" err="1">
                <a:hlinkClick r:id="rId4" tooltip="Floyd-Warshall algorithm"/>
              </a:rPr>
              <a:t>Warshall</a:t>
            </a:r>
            <a:r>
              <a:rPr lang="en-US" dirty="0">
                <a:hlinkClick r:id="rId4" tooltip="Floyd-Warshall algorithm"/>
              </a:rPr>
              <a:t> algorithm</a:t>
            </a:r>
            <a:r>
              <a:rPr lang="en-US" dirty="0"/>
              <a:t>; however, Floyd-</a:t>
            </a:r>
            <a:r>
              <a:rPr lang="en-US" dirty="0" err="1"/>
              <a:t>Warshall</a:t>
            </a:r>
            <a:r>
              <a:rPr lang="en-US" dirty="0"/>
              <a:t> is most effective for dense graphs (many edges), while Johnson's algorithm is most effective for sparse graphs (few edges).</a:t>
            </a:r>
          </a:p>
          <a:p>
            <a:r>
              <a:rPr lang="en-US" dirty="0"/>
              <a:t>The reason that Johnson's algorithm is better for sparse graphs is that its time complexity depends on the number of edges in the graph, while Floyd-</a:t>
            </a:r>
            <a:r>
              <a:rPr lang="en-US" dirty="0" err="1"/>
              <a:t>Warshall's</a:t>
            </a:r>
            <a:r>
              <a:rPr lang="en-US" dirty="0"/>
              <a:t> does not. Johnson's algorithm runs in O(V</a:t>
            </a:r>
            <a:r>
              <a:rPr lang="en-US" baseline="30000" dirty="0"/>
              <a:t>2</a:t>
            </a:r>
            <a:r>
              <a:rPr lang="en-US" dirty="0"/>
              <a:t>logV+VE).  time. So, if the number of edges is small (i.e. the graph is sparse), it will run faster than the O(V</a:t>
            </a:r>
            <a:r>
              <a:rPr lang="en-US" baseline="30000" dirty="0"/>
              <a:t>3</a:t>
            </a:r>
            <a:r>
              <a:rPr lang="en-US" dirty="0" smtClean="0"/>
              <a:t>)</a:t>
            </a:r>
            <a:r>
              <a:rPr lang="en-US" dirty="0"/>
              <a:t> runtime of Floyd-</a:t>
            </a:r>
            <a:r>
              <a:rPr lang="en-US" dirty="0" err="1"/>
              <a:t>Warshall</a:t>
            </a:r>
            <a:r>
              <a:rPr lang="en-US" dirty="0"/>
              <a:t>.</a:t>
            </a:r>
          </a:p>
          <a:p>
            <a:endParaRPr lang="en-US" dirty="0"/>
          </a:p>
        </p:txBody>
      </p:sp>
    </p:spTree>
    <p:extLst>
      <p:ext uri="{BB962C8B-B14F-4D97-AF65-F5344CB8AC3E}">
        <p14:creationId xmlns:p14="http://schemas.microsoft.com/office/powerpoint/2010/main" val="2416185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dirty="0" smtClean="0"/>
              <a:t>Algorithm </a:t>
            </a:r>
            <a:r>
              <a:rPr lang="en-US" dirty="0"/>
              <a:t>solves all pair shortest path, in directed graph.</a:t>
            </a:r>
          </a:p>
          <a:p>
            <a:r>
              <a:rPr lang="en-US" dirty="0" smtClean="0"/>
              <a:t>It </a:t>
            </a:r>
            <a:r>
              <a:rPr lang="en-US" dirty="0"/>
              <a:t>allow negative weight and make all negative weight into non-negative edge, to make </a:t>
            </a:r>
            <a:r>
              <a:rPr lang="en-US" dirty="0" err="1"/>
              <a:t>Dijkstra’s</a:t>
            </a:r>
            <a:r>
              <a:rPr lang="en-US" dirty="0"/>
              <a:t> algorithm applicable.</a:t>
            </a:r>
          </a:p>
          <a:p>
            <a:r>
              <a:rPr lang="en-US" dirty="0" smtClean="0"/>
              <a:t>Johnson’s </a:t>
            </a:r>
            <a:r>
              <a:rPr lang="en-US" dirty="0"/>
              <a:t>algorithm use both </a:t>
            </a:r>
            <a:r>
              <a:rPr lang="en-US" dirty="0" err="1"/>
              <a:t>Dijkstra’s</a:t>
            </a:r>
            <a:r>
              <a:rPr lang="en-US" dirty="0"/>
              <a:t> and Bellman Ford algorithm as a sub-ordinate.</a:t>
            </a:r>
          </a:p>
          <a:p>
            <a:r>
              <a:rPr lang="en-US" dirty="0" smtClean="0"/>
              <a:t>Johnson’s </a:t>
            </a:r>
            <a:r>
              <a:rPr lang="en-US" dirty="0"/>
              <a:t>algorithm uses the technique of reweighting.</a:t>
            </a:r>
          </a:p>
          <a:p>
            <a:r>
              <a:rPr lang="en-US" dirty="0" smtClean="0"/>
              <a:t>Total </a:t>
            </a:r>
            <a:r>
              <a:rPr lang="en-US" dirty="0"/>
              <a:t>time complexity is faster than Floyd-War shall algorithm.</a:t>
            </a:r>
          </a:p>
          <a:p>
            <a:endParaRPr lang="en-US" dirty="0"/>
          </a:p>
        </p:txBody>
      </p:sp>
    </p:spTree>
    <p:extLst>
      <p:ext uri="{BB962C8B-B14F-4D97-AF65-F5344CB8AC3E}">
        <p14:creationId xmlns:p14="http://schemas.microsoft.com/office/powerpoint/2010/main" val="3715289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of Johnson’s Algorithm</a:t>
            </a:r>
            <a:endParaRPr lang="en-US" dirty="0"/>
          </a:p>
        </p:txBody>
      </p:sp>
      <p:sp>
        <p:nvSpPr>
          <p:cNvPr id="3" name="Content Placeholder 2"/>
          <p:cNvSpPr>
            <a:spLocks noGrp="1"/>
          </p:cNvSpPr>
          <p:nvPr>
            <p:ph idx="1"/>
          </p:nvPr>
        </p:nvSpPr>
        <p:spPr/>
        <p:txBody>
          <a:bodyPr>
            <a:normAutofit/>
          </a:bodyPr>
          <a:lstStyle/>
          <a:p>
            <a:pPr fontAlgn="base"/>
            <a:r>
              <a:rPr lang="en-US" dirty="0" smtClean="0"/>
              <a:t>Let </a:t>
            </a:r>
            <a:r>
              <a:rPr lang="en-US" dirty="0"/>
              <a:t>the given graph be G. Add a new vertex s to the graph, add edges from new vertex to all vertices of G. Let the modified graph be G</a:t>
            </a:r>
            <a:r>
              <a:rPr lang="en-US" dirty="0" smtClean="0"/>
              <a:t>’.</a:t>
            </a:r>
            <a:endParaRPr lang="en-US" dirty="0"/>
          </a:p>
          <a:p>
            <a:pPr fontAlgn="base"/>
            <a:r>
              <a:rPr lang="en-US" dirty="0" smtClean="0"/>
              <a:t>Run</a:t>
            </a:r>
            <a:r>
              <a:rPr lang="en-US" dirty="0"/>
              <a:t> </a:t>
            </a:r>
            <a:r>
              <a:rPr lang="en-US" dirty="0">
                <a:hlinkClick r:id="rId2"/>
              </a:rPr>
              <a:t>Bellman-Ford algorithm</a:t>
            </a:r>
            <a:r>
              <a:rPr lang="en-US" dirty="0"/>
              <a:t> on G’ with s as source. Let the distances calculated by Bellman-Ford be h[0], h[1], .. h[V-1]. If we find a negative weight cycle, then return. Note that the negative weight cycle cannot be created by new vertex s as there is no edge to s. All edges are from s</a:t>
            </a:r>
            <a:r>
              <a:rPr lang="en-US" dirty="0" smtClean="0"/>
              <a:t>.</a:t>
            </a:r>
            <a:endParaRPr lang="en-US" dirty="0"/>
          </a:p>
          <a:p>
            <a:pPr fontAlgn="base"/>
            <a:r>
              <a:rPr lang="en-US" dirty="0" smtClean="0"/>
              <a:t>Reweight </a:t>
            </a:r>
            <a:r>
              <a:rPr lang="en-US" dirty="0"/>
              <a:t>the edges of original graph. For each edge (u, v), assign the new weight as “original weight + h[u] – h[v</a:t>
            </a:r>
            <a:r>
              <a:rPr lang="en-US" dirty="0" smtClean="0"/>
              <a:t>]”.</a:t>
            </a:r>
            <a:endParaRPr lang="en-US" dirty="0"/>
          </a:p>
          <a:p>
            <a:pPr fontAlgn="base"/>
            <a:r>
              <a:rPr lang="en-US" dirty="0" smtClean="0"/>
              <a:t>Remove </a:t>
            </a:r>
            <a:r>
              <a:rPr lang="en-US" dirty="0"/>
              <a:t>the added vertex s and run </a:t>
            </a:r>
            <a:r>
              <a:rPr lang="en-US" dirty="0" err="1">
                <a:hlinkClick r:id="rId3"/>
              </a:rPr>
              <a:t>Dijkstra’s</a:t>
            </a:r>
            <a:r>
              <a:rPr lang="en-US" dirty="0">
                <a:hlinkClick r:id="rId3"/>
              </a:rPr>
              <a:t> algorithm</a:t>
            </a:r>
            <a:r>
              <a:rPr lang="en-US" dirty="0"/>
              <a:t> for every vertex.</a:t>
            </a:r>
          </a:p>
          <a:p>
            <a:endParaRPr lang="en-US" dirty="0"/>
          </a:p>
        </p:txBody>
      </p:sp>
    </p:spTree>
    <p:extLst>
      <p:ext uri="{BB962C8B-B14F-4D97-AF65-F5344CB8AC3E}">
        <p14:creationId xmlns:p14="http://schemas.microsoft.com/office/powerpoint/2010/main" val="5685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16954"/>
            <a:ext cx="7175499" cy="4999324"/>
          </a:xfrm>
        </p:spPr>
      </p:pic>
    </p:spTree>
    <p:extLst>
      <p:ext uri="{BB962C8B-B14F-4D97-AF65-F5344CB8AC3E}">
        <p14:creationId xmlns:p14="http://schemas.microsoft.com/office/powerpoint/2010/main" val="1764388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224" y="596900"/>
            <a:ext cx="7937071" cy="5321300"/>
          </a:xfrm>
        </p:spPr>
      </p:pic>
    </p:spTree>
    <p:extLst>
      <p:ext uri="{BB962C8B-B14F-4D97-AF65-F5344CB8AC3E}">
        <p14:creationId xmlns:p14="http://schemas.microsoft.com/office/powerpoint/2010/main" val="29222108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42</TotalTime>
  <Words>302</Words>
  <Application>Microsoft Office PowerPoint</Application>
  <PresentationFormat>Widescreen</PresentationFormat>
  <Paragraphs>48</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Comic Sans MS</vt:lpstr>
      <vt:lpstr>Trebuchet MS</vt:lpstr>
      <vt:lpstr>Wingdings 3</vt:lpstr>
      <vt:lpstr>Facet</vt:lpstr>
      <vt:lpstr>All Pair Shortest Path</vt:lpstr>
      <vt:lpstr>Group Members</vt:lpstr>
      <vt:lpstr>Overview</vt:lpstr>
      <vt:lpstr>History of Johnson’s Algorithm </vt:lpstr>
      <vt:lpstr>Introduction to Johnson’s Algorithm</vt:lpstr>
      <vt:lpstr>Advantages</vt:lpstr>
      <vt:lpstr>Steps of Johnson’s Algorithm</vt:lpstr>
      <vt:lpstr>Graphical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Pseudocode</vt:lpstr>
      <vt:lpstr>Complexity Analysis</vt:lpstr>
      <vt:lpstr>Application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 Pair Shortest Path</dc:title>
  <dc:creator>abeda sultana</dc:creator>
  <cp:lastModifiedBy>abeda sultana</cp:lastModifiedBy>
  <cp:revision>14</cp:revision>
  <dcterms:created xsi:type="dcterms:W3CDTF">2017-12-07T09:07:40Z</dcterms:created>
  <dcterms:modified xsi:type="dcterms:W3CDTF">2017-12-07T09:52:30Z</dcterms:modified>
</cp:coreProperties>
</file>