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72" r:id="rId4"/>
    <p:sldId id="258" r:id="rId5"/>
    <p:sldId id="259" r:id="rId6"/>
    <p:sldId id="270" r:id="rId7"/>
    <p:sldId id="273" r:id="rId8"/>
    <p:sldId id="274" r:id="rId9"/>
    <p:sldId id="275" r:id="rId10"/>
    <p:sldId id="276" r:id="rId11"/>
    <p:sldId id="277" r:id="rId12"/>
    <p:sldId id="284" r:id="rId13"/>
    <p:sldId id="285" r:id="rId14"/>
    <p:sldId id="279" r:id="rId15"/>
    <p:sldId id="280" r:id="rId16"/>
    <p:sldId id="281" r:id="rId17"/>
    <p:sldId id="282" r:id="rId18"/>
    <p:sldId id="283" r:id="rId19"/>
    <p:sldId id="286" r:id="rId20"/>
    <p:sldId id="287" r:id="rId21"/>
    <p:sldId id="288" r:id="rId22"/>
    <p:sldId id="269" r:id="rId23"/>
    <p:sldId id="271" r:id="rId24"/>
    <p:sldId id="289" r:id="rId25"/>
    <p:sldId id="290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1B7CA-AAE3-47D3-909F-4982BA4095C6}">
          <p14:sldIdLst>
            <p14:sldId id="256"/>
            <p14:sldId id="257"/>
            <p14:sldId id="272"/>
            <p14:sldId id="258"/>
            <p14:sldId id="259"/>
            <p14:sldId id="270"/>
            <p14:sldId id="273"/>
            <p14:sldId id="274"/>
            <p14:sldId id="275"/>
            <p14:sldId id="276"/>
            <p14:sldId id="277"/>
            <p14:sldId id="284"/>
            <p14:sldId id="285"/>
            <p14:sldId id="279"/>
            <p14:sldId id="280"/>
            <p14:sldId id="281"/>
            <p14:sldId id="282"/>
            <p14:sldId id="283"/>
            <p14:sldId id="286"/>
            <p14:sldId id="287"/>
            <p14:sldId id="288"/>
            <p14:sldId id="269"/>
            <p14:sldId id="27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3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doc/79374136/Johnson-s-Algorithm#scribd" TargetMode="External"/><Relationship Id="rId2" Type="http://schemas.openxmlformats.org/officeDocument/2006/relationships/hyperlink" Target="https://en.wikipedia.org/wiki/Johnson's_algorith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Pair 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2105619"/>
            <a:ext cx="5826719" cy="5978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Efficient solution of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Johnson’s Algorithm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Applying Bellman ford algorithm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9475" y="2420938"/>
            <a:ext cx="3319463" cy="2855912"/>
            <a:chOff x="1338" y="890"/>
            <a:chExt cx="2592" cy="2409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i="1" dirty="0" smtClean="0"/>
                <a:t>0</a:t>
              </a:r>
              <a:endParaRPr lang="en-US" sz="1800" i="1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en-US" sz="1800" i="1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/>
                <a:t>-5</a:t>
              </a:r>
              <a:endParaRPr lang="en-US" sz="1800" i="1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i="1" dirty="0" smtClean="0"/>
                <a:t>0</a:t>
              </a:r>
              <a:endParaRPr lang="en-US" sz="1800" i="1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/>
                <a:t>-4</a:t>
              </a:r>
              <a:endParaRPr lang="en-US" i="1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914" y="1805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60" y="2206"/>
              <a:ext cx="2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49" y="1086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095" y="104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289" y="1754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638" y="1992"/>
              <a:ext cx="2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05" y="2255"/>
              <a:ext cx="29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35" y="299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 7</a:t>
              </a:r>
            </a:p>
          </p:txBody>
        </p:sp>
      </p:grp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619250" y="3357563"/>
            <a:ext cx="431800" cy="431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Freeform 39"/>
          <p:cNvSpPr>
            <a:spLocks/>
          </p:cNvSpPr>
          <p:nvPr/>
        </p:nvSpPr>
        <p:spPr bwMode="auto">
          <a:xfrm>
            <a:off x="1908175" y="1484313"/>
            <a:ext cx="4535488" cy="1897062"/>
          </a:xfrm>
          <a:custGeom>
            <a:avLst/>
            <a:gdLst>
              <a:gd name="T0" fmla="*/ 0 w 2857"/>
              <a:gd name="T1" fmla="*/ 1195 h 1195"/>
              <a:gd name="T2" fmla="*/ 1723 w 2857"/>
              <a:gd name="T3" fmla="*/ 15 h 1195"/>
              <a:gd name="T4" fmla="*/ 2857 w 2857"/>
              <a:gd name="T5" fmla="*/ 110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7" h="1195">
                <a:moveTo>
                  <a:pt x="0" y="1195"/>
                </a:moveTo>
                <a:cubicBezTo>
                  <a:pt x="623" y="612"/>
                  <a:pt x="1247" y="30"/>
                  <a:pt x="1723" y="15"/>
                </a:cubicBezTo>
                <a:cubicBezTo>
                  <a:pt x="2199" y="0"/>
                  <a:pt x="2668" y="922"/>
                  <a:pt x="2857" y="1104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6372225" y="3141663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1979613" y="2265363"/>
            <a:ext cx="2879725" cy="1163637"/>
          </a:xfrm>
          <a:custGeom>
            <a:avLst/>
            <a:gdLst>
              <a:gd name="T0" fmla="*/ 0 w 1814"/>
              <a:gd name="T1" fmla="*/ 733 h 733"/>
              <a:gd name="T2" fmla="*/ 1043 w 1814"/>
              <a:gd name="T3" fmla="*/ 98 h 733"/>
              <a:gd name="T4" fmla="*/ 1814 w 1814"/>
              <a:gd name="T5" fmla="*/ 1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733">
                <a:moveTo>
                  <a:pt x="0" y="733"/>
                </a:moveTo>
                <a:cubicBezTo>
                  <a:pt x="370" y="464"/>
                  <a:pt x="741" y="196"/>
                  <a:pt x="1043" y="98"/>
                </a:cubicBezTo>
                <a:cubicBezTo>
                  <a:pt x="1345" y="0"/>
                  <a:pt x="1686" y="136"/>
                  <a:pt x="1814" y="143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4787900" y="2492375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2051050" y="3500438"/>
            <a:ext cx="1296988" cy="730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1979613" y="3716338"/>
            <a:ext cx="2016125" cy="11525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1835150" y="3789363"/>
            <a:ext cx="3960813" cy="2316162"/>
          </a:xfrm>
          <a:custGeom>
            <a:avLst/>
            <a:gdLst>
              <a:gd name="T0" fmla="*/ 0 w 2495"/>
              <a:gd name="T1" fmla="*/ 0 h 1459"/>
              <a:gd name="T2" fmla="*/ 1225 w 2495"/>
              <a:gd name="T3" fmla="*/ 1315 h 1459"/>
              <a:gd name="T4" fmla="*/ 2495 w 2495"/>
              <a:gd name="T5" fmla="*/ 862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5" h="1459">
                <a:moveTo>
                  <a:pt x="0" y="0"/>
                </a:moveTo>
                <a:cubicBezTo>
                  <a:pt x="404" y="585"/>
                  <a:pt x="809" y="1171"/>
                  <a:pt x="1225" y="1315"/>
                </a:cubicBezTo>
                <a:cubicBezTo>
                  <a:pt x="1641" y="1459"/>
                  <a:pt x="2283" y="937"/>
                  <a:pt x="2495" y="862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5795963" y="5157788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3616325" y="1362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3903663" y="2009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2843213" y="537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2608263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3040063" y="4025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3400425" y="285115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4840288" y="19859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6711950" y="3209925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6135688" y="4794250"/>
            <a:ext cx="37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4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4048125" y="5010150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8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800" b="1" i="1" baseline="-25000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lang="tr-TR" sz="28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1095375" y="2974975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sz="2400">
                <a:solidFill>
                  <a:schemeClr val="accent2"/>
                </a:solidFill>
                <a:latin typeface="Monotype Corsiva" pitchFamily="66" charset="0"/>
              </a:rPr>
              <a:t>s</a:t>
            </a:r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6877050" y="4406900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Symbol" pitchFamily="18" charset="2"/>
              <a:buChar char="Þ"/>
            </a:pPr>
            <a:r>
              <a:rPr lang="tr-TR" i="1" dirty="0">
                <a:latin typeface="Times New Roman" pitchFamily="18" charset="0"/>
              </a:rPr>
              <a:t> ( </a:t>
            </a:r>
            <a:r>
              <a:rPr lang="tr-TR" sz="2400" i="1" dirty="0">
                <a:latin typeface="Times New Roman" pitchFamily="18" charset="0"/>
              </a:rPr>
              <a:t>G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dirty="0">
                <a:latin typeface="Times New Roman" pitchFamily="18" charset="0"/>
              </a:rPr>
              <a:t>, </a:t>
            </a:r>
            <a:r>
              <a:rPr lang="el-GR" i="1" dirty="0">
                <a:latin typeface="Times New Roman" pitchFamily="18" charset="0"/>
                <a:cs typeface="Arial" charset="0"/>
              </a:rPr>
              <a:t>ω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i="1" dirty="0">
                <a:latin typeface="Times New Roman" pitchFamily="18" charset="0"/>
                <a:cs typeface="Arial" charset="0"/>
              </a:rPr>
              <a:t>) </a:t>
            </a:r>
            <a:endParaRPr lang="el-GR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3710184" y="3657433"/>
            <a:ext cx="463598" cy="107526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6026792" y="3600527"/>
            <a:ext cx="405968" cy="112861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 flipV="1">
            <a:off x="5279097" y="2700734"/>
            <a:ext cx="1046297" cy="64492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2" grpId="0" animBg="1"/>
      <p:bldP spid="35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Edge Reweighting:</a:t>
            </a:r>
          </a:p>
          <a:p>
            <a:r>
              <a:rPr lang="pl-PL" sz="2800" dirty="0" smtClean="0">
                <a:solidFill>
                  <a:srgbClr val="FFC000"/>
                </a:solidFill>
              </a:rPr>
              <a:t>w*(v,u) </a:t>
            </a:r>
            <a:r>
              <a:rPr lang="pl-PL" sz="2800" dirty="0">
                <a:solidFill>
                  <a:srgbClr val="FFC000"/>
                </a:solidFill>
              </a:rPr>
              <a:t>=</a:t>
            </a:r>
            <a:r>
              <a:rPr lang="pl-PL" sz="2800" dirty="0" smtClean="0">
                <a:solidFill>
                  <a:srgbClr val="FFC000"/>
                </a:solidFill>
              </a:rPr>
              <a:t>w(v,u)+</a:t>
            </a:r>
            <a:r>
              <a:rPr lang="pl-PL" sz="2800" dirty="0">
                <a:solidFill>
                  <a:srgbClr val="FFC000"/>
                </a:solidFill>
              </a:rPr>
              <a:t>p(v</a:t>
            </a:r>
            <a:r>
              <a:rPr lang="pl-PL" sz="2800" dirty="0" smtClean="0">
                <a:solidFill>
                  <a:srgbClr val="FFC000"/>
                </a:solidFill>
              </a:rPr>
              <a:t>)–p(u)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/>
              <a:t>(V1,V2)=3+0-(-1)=4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V1,V3)=8+0-(-5)=13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V1,V5)=-4+0-(-4)=</a:t>
            </a:r>
            <a:r>
              <a:rPr lang="en-US" sz="2000" dirty="0"/>
              <a:t>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V5,V4)=6-4-0=2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V4,V3)=-5+0-(-5)=</a:t>
            </a:r>
            <a:r>
              <a:rPr lang="en-US" sz="2000" dirty="0"/>
              <a:t>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V3,V2)=4-5-(-</a:t>
            </a:r>
            <a:r>
              <a:rPr lang="en-US" sz="2000" dirty="0"/>
              <a:t>1</a:t>
            </a:r>
            <a:r>
              <a:rPr lang="en-US" sz="2000" dirty="0" smtClean="0"/>
              <a:t>)=0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V4,V1)=2+0-0=2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V2,V5)=7-1-(-</a:t>
            </a:r>
            <a:r>
              <a:rPr lang="en-US" sz="2000" dirty="0"/>
              <a:t>4</a:t>
            </a:r>
            <a:r>
              <a:rPr lang="en-US" sz="2000" dirty="0" smtClean="0"/>
              <a:t>)=10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/>
              <a:t>(V2,V4)=1-1-0=0</a:t>
            </a:r>
            <a:endParaRPr lang="pl-PL" sz="2000" dirty="0"/>
          </a:p>
          <a:p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75090" y="2695103"/>
            <a:ext cx="2965329" cy="2859470"/>
            <a:chOff x="1338" y="890"/>
            <a:chExt cx="2586" cy="2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dirty="0"/>
                <a:t>-5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/>
                <a:t>0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1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726" y="1197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8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520" y="2290"/>
              <a:ext cx="32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-5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397" y="2280"/>
              <a:ext cx="32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-4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6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3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>
                  <a:latin typeface="Times New Roman" pitchFamily="18" charset="0"/>
                </a:rPr>
                <a:t>7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956771" y="3581400"/>
            <a:ext cx="386629" cy="431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44775" y="1676400"/>
            <a:ext cx="4061025" cy="1897062"/>
          </a:xfrm>
          <a:custGeom>
            <a:avLst/>
            <a:gdLst>
              <a:gd name="T0" fmla="*/ 0 w 2857"/>
              <a:gd name="T1" fmla="*/ 1195 h 1195"/>
              <a:gd name="T2" fmla="*/ 1723 w 2857"/>
              <a:gd name="T3" fmla="*/ 15 h 1195"/>
              <a:gd name="T4" fmla="*/ 2857 w 2857"/>
              <a:gd name="T5" fmla="*/ 110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7" h="1195">
                <a:moveTo>
                  <a:pt x="0" y="1195"/>
                </a:moveTo>
                <a:cubicBezTo>
                  <a:pt x="623" y="612"/>
                  <a:pt x="1247" y="30"/>
                  <a:pt x="1723" y="15"/>
                </a:cubicBezTo>
                <a:cubicBezTo>
                  <a:pt x="2199" y="0"/>
                  <a:pt x="2668" y="922"/>
                  <a:pt x="2857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8318036" y="3433762"/>
            <a:ext cx="6396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279526" y="2590800"/>
            <a:ext cx="2578474" cy="1163638"/>
          </a:xfrm>
          <a:custGeom>
            <a:avLst/>
            <a:gdLst>
              <a:gd name="T0" fmla="*/ 0 w 1814"/>
              <a:gd name="T1" fmla="*/ 733 h 733"/>
              <a:gd name="T2" fmla="*/ 1043 w 1814"/>
              <a:gd name="T3" fmla="*/ 98 h 733"/>
              <a:gd name="T4" fmla="*/ 1814 w 1814"/>
              <a:gd name="T5" fmla="*/ 1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733">
                <a:moveTo>
                  <a:pt x="0" y="733"/>
                </a:moveTo>
                <a:cubicBezTo>
                  <a:pt x="370" y="464"/>
                  <a:pt x="741" y="196"/>
                  <a:pt x="1043" y="98"/>
                </a:cubicBezTo>
                <a:cubicBezTo>
                  <a:pt x="1345" y="0"/>
                  <a:pt x="1686" y="136"/>
                  <a:pt x="181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781800" y="2819400"/>
            <a:ext cx="639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4325092" y="3813175"/>
            <a:ext cx="116130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262782" y="4038887"/>
            <a:ext cx="1805216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113754" y="4037279"/>
            <a:ext cx="3546468" cy="2316162"/>
          </a:xfrm>
          <a:custGeom>
            <a:avLst/>
            <a:gdLst>
              <a:gd name="T0" fmla="*/ 0 w 2495"/>
              <a:gd name="T1" fmla="*/ 0 h 1459"/>
              <a:gd name="T2" fmla="*/ 1225 w 2495"/>
              <a:gd name="T3" fmla="*/ 1315 h 1459"/>
              <a:gd name="T4" fmla="*/ 2495 w 2495"/>
              <a:gd name="T5" fmla="*/ 862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5" h="1459">
                <a:moveTo>
                  <a:pt x="0" y="0"/>
                </a:moveTo>
                <a:cubicBezTo>
                  <a:pt x="404" y="585"/>
                  <a:pt x="809" y="1171"/>
                  <a:pt x="1225" y="1315"/>
                </a:cubicBezTo>
                <a:cubicBezTo>
                  <a:pt x="1641" y="1459"/>
                  <a:pt x="2283" y="937"/>
                  <a:pt x="2495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620000" y="5410200"/>
            <a:ext cx="63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248478" y="3212068"/>
            <a:ext cx="508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882668" y="2297668"/>
            <a:ext cx="584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8560003" y="3440668"/>
            <a:ext cx="5077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983740" y="5165725"/>
            <a:ext cx="398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5935092" y="5241925"/>
            <a:ext cx="465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090" y="1023724"/>
            <a:ext cx="27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NEW = org + head-tail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02945" y="838200"/>
            <a:ext cx="2594279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Edge Reweighting:</a:t>
            </a:r>
          </a:p>
          <a:p>
            <a:r>
              <a:rPr lang="pl-PL" sz="2800" dirty="0" smtClean="0">
                <a:solidFill>
                  <a:srgbClr val="FFC000"/>
                </a:solidFill>
              </a:rPr>
              <a:t>w*(v,u) </a:t>
            </a:r>
            <a:r>
              <a:rPr lang="pl-PL" sz="2800" dirty="0">
                <a:solidFill>
                  <a:srgbClr val="FFC000"/>
                </a:solidFill>
              </a:rPr>
              <a:t>=</a:t>
            </a:r>
            <a:r>
              <a:rPr lang="pl-PL" sz="2800" dirty="0" smtClean="0">
                <a:solidFill>
                  <a:srgbClr val="FFC000"/>
                </a:solidFill>
              </a:rPr>
              <a:t>w(v,u)+</a:t>
            </a:r>
            <a:r>
              <a:rPr lang="pl-PL" sz="2800" dirty="0">
                <a:solidFill>
                  <a:srgbClr val="FFC000"/>
                </a:solidFill>
              </a:rPr>
              <a:t>p(v</a:t>
            </a:r>
            <a:r>
              <a:rPr lang="pl-PL" sz="2800" dirty="0" smtClean="0">
                <a:solidFill>
                  <a:srgbClr val="FFC000"/>
                </a:solidFill>
              </a:rPr>
              <a:t>)–p(u)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/>
              <a:t>(V1,V2)=3+0-(-1)=4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V1,V3)=8+0-(-5)=13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V1,V5)=-4+0-(-4)=</a:t>
            </a:r>
            <a:r>
              <a:rPr lang="en-US" sz="2000" dirty="0"/>
              <a:t>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V5,V4)=6-4-0=2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V4,V3)=-5+0-(-5)=</a:t>
            </a:r>
            <a:r>
              <a:rPr lang="en-US" sz="2000" dirty="0"/>
              <a:t>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V3,V2)=4-5-(-</a:t>
            </a:r>
            <a:r>
              <a:rPr lang="en-US" sz="2000" dirty="0"/>
              <a:t>1</a:t>
            </a:r>
            <a:r>
              <a:rPr lang="en-US" sz="2000" dirty="0" smtClean="0"/>
              <a:t>)=0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V4,V1)=2+0-0=2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/>
              <a:t>(</a:t>
            </a:r>
            <a:r>
              <a:rPr lang="en-US" sz="2000" dirty="0" smtClean="0"/>
              <a:t>V2,V5)=7-1-(-</a:t>
            </a:r>
            <a:r>
              <a:rPr lang="en-US" sz="2000" dirty="0"/>
              <a:t>4</a:t>
            </a:r>
            <a:r>
              <a:rPr lang="en-US" sz="2000" dirty="0" smtClean="0"/>
              <a:t>)=10</a:t>
            </a:r>
            <a:endParaRPr lang="pl-PL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/>
              <a:t>(V2,V4)=1-1-0=0</a:t>
            </a:r>
            <a:endParaRPr lang="pl-PL" sz="2000" dirty="0"/>
          </a:p>
          <a:p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75090" y="2695103"/>
            <a:ext cx="2965329" cy="2859470"/>
            <a:chOff x="1338" y="890"/>
            <a:chExt cx="2586" cy="2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dirty="0"/>
                <a:t>-5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/>
                <a:t>0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solidFill>
                    <a:srgbClr val="FFC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solidFill>
                    <a:srgbClr val="FFC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726" y="1197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4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solidFill>
                    <a:srgbClr val="FFC000"/>
                  </a:solidFill>
                  <a:latin typeface="Times New Roman" pitchFamily="18" charset="0"/>
                </a:rPr>
                <a:t>13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520" y="22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30" y="228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2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solidFill>
                    <a:srgbClr val="FFC000"/>
                  </a:solidFill>
                  <a:latin typeface="Times New Roman" pitchFamily="18" charset="0"/>
                </a:rPr>
                <a:t>10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956771" y="3581400"/>
            <a:ext cx="386629" cy="431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44775" y="1676400"/>
            <a:ext cx="4061025" cy="1897062"/>
          </a:xfrm>
          <a:custGeom>
            <a:avLst/>
            <a:gdLst>
              <a:gd name="T0" fmla="*/ 0 w 2857"/>
              <a:gd name="T1" fmla="*/ 1195 h 1195"/>
              <a:gd name="T2" fmla="*/ 1723 w 2857"/>
              <a:gd name="T3" fmla="*/ 15 h 1195"/>
              <a:gd name="T4" fmla="*/ 2857 w 2857"/>
              <a:gd name="T5" fmla="*/ 110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7" h="1195">
                <a:moveTo>
                  <a:pt x="0" y="1195"/>
                </a:moveTo>
                <a:cubicBezTo>
                  <a:pt x="623" y="612"/>
                  <a:pt x="1247" y="30"/>
                  <a:pt x="1723" y="15"/>
                </a:cubicBezTo>
                <a:cubicBezTo>
                  <a:pt x="2199" y="0"/>
                  <a:pt x="2668" y="922"/>
                  <a:pt x="2857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8318036" y="3433762"/>
            <a:ext cx="6396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279526" y="2590800"/>
            <a:ext cx="2578474" cy="1163638"/>
          </a:xfrm>
          <a:custGeom>
            <a:avLst/>
            <a:gdLst>
              <a:gd name="T0" fmla="*/ 0 w 1814"/>
              <a:gd name="T1" fmla="*/ 733 h 733"/>
              <a:gd name="T2" fmla="*/ 1043 w 1814"/>
              <a:gd name="T3" fmla="*/ 98 h 733"/>
              <a:gd name="T4" fmla="*/ 1814 w 1814"/>
              <a:gd name="T5" fmla="*/ 1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733">
                <a:moveTo>
                  <a:pt x="0" y="733"/>
                </a:moveTo>
                <a:cubicBezTo>
                  <a:pt x="370" y="464"/>
                  <a:pt x="741" y="196"/>
                  <a:pt x="1043" y="98"/>
                </a:cubicBezTo>
                <a:cubicBezTo>
                  <a:pt x="1345" y="0"/>
                  <a:pt x="1686" y="136"/>
                  <a:pt x="181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781800" y="2819400"/>
            <a:ext cx="639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4325092" y="3813175"/>
            <a:ext cx="116130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262782" y="4038887"/>
            <a:ext cx="1805216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113754" y="4037279"/>
            <a:ext cx="3546468" cy="2316162"/>
          </a:xfrm>
          <a:custGeom>
            <a:avLst/>
            <a:gdLst>
              <a:gd name="T0" fmla="*/ 0 w 2495"/>
              <a:gd name="T1" fmla="*/ 0 h 1459"/>
              <a:gd name="T2" fmla="*/ 1225 w 2495"/>
              <a:gd name="T3" fmla="*/ 1315 h 1459"/>
              <a:gd name="T4" fmla="*/ 2495 w 2495"/>
              <a:gd name="T5" fmla="*/ 862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5" h="1459">
                <a:moveTo>
                  <a:pt x="0" y="0"/>
                </a:moveTo>
                <a:cubicBezTo>
                  <a:pt x="404" y="585"/>
                  <a:pt x="809" y="1171"/>
                  <a:pt x="1225" y="1315"/>
                </a:cubicBezTo>
                <a:cubicBezTo>
                  <a:pt x="1641" y="1459"/>
                  <a:pt x="2283" y="937"/>
                  <a:pt x="2495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620000" y="5410200"/>
            <a:ext cx="63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248478" y="3212068"/>
            <a:ext cx="508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882668" y="2297668"/>
            <a:ext cx="584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8560003" y="3440668"/>
            <a:ext cx="5077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983740" y="5165725"/>
            <a:ext cx="398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5935092" y="5241925"/>
            <a:ext cx="465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5090" y="1023724"/>
            <a:ext cx="27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NEW = org + head-tail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02945" y="838200"/>
            <a:ext cx="2594279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094DEA0-7C69-448C-8CD7-08BE2E2BEB48}" type="slidenum">
              <a:rPr lang="tr-TR"/>
              <a:pPr/>
              <a:t>13</a:t>
            </a:fld>
            <a:endParaRPr lang="tr-TR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85868" y="2221578"/>
            <a:ext cx="4014918" cy="3495411"/>
            <a:chOff x="1338" y="890"/>
            <a:chExt cx="2586" cy="2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V1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V2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V3</a:t>
              </a:r>
              <a:endParaRPr lang="tr-TR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/>
                <a:t>V4</a:t>
              </a:r>
              <a:endParaRPr lang="tr-TR" sz="1800" i="1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V5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solidFill>
                    <a:srgbClr val="FFC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solidFill>
                    <a:srgbClr val="FFC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726" y="1197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4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solidFill>
                    <a:srgbClr val="FFC000"/>
                  </a:solidFill>
                  <a:latin typeface="Times New Roman" pitchFamily="18" charset="0"/>
                </a:rPr>
                <a:t>13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520" y="22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30" y="228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solidFill>
                    <a:srgbClr val="FFC000"/>
                  </a:solidFill>
                  <a:latin typeface="Times New Roman" pitchFamily="18" charset="0"/>
                </a:rPr>
                <a:t>2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solidFill>
                    <a:srgbClr val="FFC000"/>
                  </a:solidFill>
                  <a:latin typeface="Times New Roman" pitchFamily="18" charset="0"/>
                </a:rPr>
                <a:t>10</a:t>
              </a:r>
              <a:endParaRPr lang="tr-TR" sz="1800" i="1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119428" y="3263048"/>
            <a:ext cx="6396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583192" y="2648686"/>
            <a:ext cx="639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421392" y="5239486"/>
            <a:ext cx="63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502945" y="838200"/>
            <a:ext cx="2594279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3400" y="738187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Simplify the graph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Every edge is positive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3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3228647" y="2368842"/>
            <a:ext cx="4543753" cy="3498558"/>
            <a:chOff x="1338" y="890"/>
            <a:chExt cx="2586" cy="2412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tr-TR" sz="1800" dirty="0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/>
                <a:t>2</a:t>
              </a:r>
              <a:endParaRPr lang="tr-TR" sz="1800" i="1" dirty="0"/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17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1892" y="113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13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520" y="22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1530" y="230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latin typeface="Times New Roman" pitchFamily="18" charset="0"/>
                </a:rPr>
                <a:t>10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2902035" y="2910279"/>
            <a:ext cx="779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5352113" y="1995879"/>
            <a:ext cx="896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2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934200" y="5486400"/>
            <a:ext cx="610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3629799" y="5334000"/>
            <a:ext cx="71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96200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endParaRPr lang="en-US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0334" y="622012"/>
            <a:ext cx="813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Dijkstra</a:t>
            </a:r>
            <a:r>
              <a:rPr lang="en-US" sz="2400" dirty="0"/>
              <a:t> reweighted value of edge </a:t>
            </a:r>
            <a:endParaRPr lang="en-US" sz="2400" dirty="0" smtClean="0"/>
          </a:p>
          <a:p>
            <a:pPr lvl="1"/>
            <a:r>
              <a:rPr lang="en-US" sz="2400" dirty="0" smtClean="0"/>
              <a:t>Considering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sz="2400" dirty="0" smtClean="0"/>
              <a:t> as source.</a:t>
            </a:r>
            <a:endParaRPr lang="en-US" sz="2400" dirty="0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3635564" y="3908848"/>
            <a:ext cx="636055" cy="1315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664164" y="5414850"/>
            <a:ext cx="1753544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V="1">
            <a:off x="6814803" y="3826575"/>
            <a:ext cx="556988" cy="138085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 flipV="1">
            <a:off x="5803807" y="2725660"/>
            <a:ext cx="1435517" cy="78906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6723" y="2368842"/>
            <a:ext cx="4543753" cy="3498558"/>
            <a:chOff x="1338" y="890"/>
            <a:chExt cx="2586" cy="2412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sz="1800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tr-TR" sz="1800" i="1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423" y="1919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530" y="1979"/>
              <a:ext cx="362" cy="90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17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892" y="113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13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624" y="2304"/>
              <a:ext cx="22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30" y="230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latin typeface="Times New Roman" pitchFamily="18" charset="0"/>
                </a:rPr>
                <a:t>10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902035" y="2910279"/>
            <a:ext cx="779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352113" y="1995879"/>
            <a:ext cx="896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2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934200" y="5486400"/>
            <a:ext cx="610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3629799" y="5334000"/>
            <a:ext cx="71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endParaRPr lang="en-US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34" y="644007"/>
            <a:ext cx="813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Dijkstra</a:t>
            </a:r>
            <a:r>
              <a:rPr lang="en-US" sz="2400" dirty="0"/>
              <a:t> reweighted value of edge </a:t>
            </a:r>
            <a:endParaRPr lang="en-US" sz="2400" dirty="0" smtClean="0"/>
          </a:p>
          <a:p>
            <a:pPr lvl="1"/>
            <a:r>
              <a:rPr lang="en-US" sz="2400" dirty="0" smtClean="0"/>
              <a:t>Considering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US" sz="2400" dirty="0" smtClean="0"/>
              <a:t> as source.</a:t>
            </a:r>
            <a:endParaRPr lang="en-US" sz="2400" dirty="0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5608079" y="2828644"/>
            <a:ext cx="955840" cy="23686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 flipH="1" flipV="1">
            <a:off x="3761411" y="3749699"/>
            <a:ext cx="2711141" cy="15143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>
            <a:off x="3554077" y="3926657"/>
            <a:ext cx="636055" cy="1315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V="1">
            <a:off x="6880190" y="3861386"/>
            <a:ext cx="556988" cy="138085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70" grpId="0" animBg="1"/>
      <p:bldP spid="71" grpId="0" animBg="1"/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6723" y="2368842"/>
            <a:ext cx="4543753" cy="3498558"/>
            <a:chOff x="1338" y="890"/>
            <a:chExt cx="2586" cy="2412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sz="1800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tr-TR" sz="1800" i="1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423" y="1919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530" y="1979"/>
              <a:ext cx="362" cy="90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17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892" y="113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13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520" y="22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30" y="230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latin typeface="Times New Roman" pitchFamily="18" charset="0"/>
                </a:rPr>
                <a:t>10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902035" y="2910279"/>
            <a:ext cx="779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352113" y="1995879"/>
            <a:ext cx="896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2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934200" y="5486400"/>
            <a:ext cx="610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3629799" y="5334000"/>
            <a:ext cx="71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endParaRPr lang="en-US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34" y="644007"/>
            <a:ext cx="813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Dijkstra</a:t>
            </a:r>
            <a:r>
              <a:rPr lang="en-US" sz="2400" dirty="0"/>
              <a:t> reweighted value of edge </a:t>
            </a:r>
            <a:endParaRPr lang="en-US" sz="2400" dirty="0" smtClean="0"/>
          </a:p>
          <a:p>
            <a:pPr lvl="1"/>
            <a:r>
              <a:rPr lang="en-US" sz="2400" dirty="0" smtClean="0"/>
              <a:t>Considering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r>
              <a:rPr lang="en-US" sz="2400" dirty="0" smtClean="0"/>
              <a:t> as source.</a:t>
            </a:r>
            <a:endParaRPr lang="en-US" sz="2400" dirty="0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 flipV="1">
            <a:off x="5767972" y="2702120"/>
            <a:ext cx="1435517" cy="78906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608079" y="2838798"/>
            <a:ext cx="955840" cy="23686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 flipV="1">
            <a:off x="3751269" y="3749699"/>
            <a:ext cx="2711141" cy="15143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554078" y="3948415"/>
            <a:ext cx="636055" cy="1315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0641" y="2381031"/>
            <a:ext cx="4543753" cy="3498558"/>
            <a:chOff x="1338" y="890"/>
            <a:chExt cx="2586" cy="2412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sz="1800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tr-TR" sz="1800" i="1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423" y="1919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530" y="1979"/>
              <a:ext cx="362" cy="90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17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892" y="113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13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625" y="22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30" y="230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latin typeface="Times New Roman" pitchFamily="18" charset="0"/>
                </a:rPr>
                <a:t>10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902035" y="2910279"/>
            <a:ext cx="779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352113" y="1995879"/>
            <a:ext cx="896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2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934200" y="5486400"/>
            <a:ext cx="610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3629799" y="5334000"/>
            <a:ext cx="71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endParaRPr lang="en-US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34" y="644007"/>
            <a:ext cx="813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Dijkstra</a:t>
            </a:r>
            <a:r>
              <a:rPr lang="en-US" sz="2400" dirty="0"/>
              <a:t> reweighted value of edge </a:t>
            </a:r>
            <a:endParaRPr lang="en-US" sz="2400" dirty="0" smtClean="0"/>
          </a:p>
          <a:p>
            <a:pPr lvl="1"/>
            <a:r>
              <a:rPr lang="en-US" sz="2400" dirty="0" smtClean="0"/>
              <a:t>Considering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V4</a:t>
            </a:r>
            <a:r>
              <a:rPr lang="en-US" sz="2400" dirty="0" smtClean="0"/>
              <a:t> as source.</a:t>
            </a:r>
            <a:endParaRPr lang="en-US" sz="2400" dirty="0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6880190" y="3861386"/>
            <a:ext cx="556988" cy="138085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 flipV="1">
            <a:off x="5767093" y="2710030"/>
            <a:ext cx="1435517" cy="78906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 flipV="1">
            <a:off x="3775329" y="3761888"/>
            <a:ext cx="2711141" cy="15143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589415" y="3980185"/>
            <a:ext cx="636055" cy="1315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6723" y="2357174"/>
            <a:ext cx="4543753" cy="3498558"/>
            <a:chOff x="1338" y="890"/>
            <a:chExt cx="2586" cy="2412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tr-TR" sz="1800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/>
                <a:t>2</a:t>
              </a:r>
              <a:endParaRPr lang="tr-TR" sz="1800" i="1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 smtClean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423" y="1919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530" y="1979"/>
              <a:ext cx="362" cy="90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914" y="1779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17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892" y="1136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4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latin typeface="Times New Roman" pitchFamily="18" charset="0"/>
                </a:rPr>
                <a:t>13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582" y="2368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30" y="2304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0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523" y="2990"/>
              <a:ext cx="2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latin typeface="Times New Roman" pitchFamily="18" charset="0"/>
                </a:rPr>
                <a:t>2</a:t>
              </a:r>
              <a:endParaRPr lang="tr-TR" sz="1800" i="1" dirty="0">
                <a:latin typeface="Times New Roman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41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/>
                <a:t> </a:t>
              </a:r>
              <a:r>
                <a:rPr lang="en-US" i="1" dirty="0" smtClean="0">
                  <a:latin typeface="Times New Roman" pitchFamily="18" charset="0"/>
                </a:rPr>
                <a:t>10</a:t>
              </a:r>
              <a:endParaRPr lang="tr-TR" sz="1800" i="1" dirty="0">
                <a:latin typeface="Times New Roman" pitchFamily="18" charset="0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902035" y="2910279"/>
            <a:ext cx="779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352113" y="1995879"/>
            <a:ext cx="896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2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934200" y="5486400"/>
            <a:ext cx="610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4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3629799" y="5334000"/>
            <a:ext cx="71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i="1" dirty="0">
                <a:solidFill>
                  <a:srgbClr val="FFC000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rgbClr val="FFC000"/>
                </a:solidFill>
                <a:latin typeface="Times New Roman" pitchFamily="18" charset="0"/>
              </a:rPr>
              <a:t>5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endParaRPr lang="en-US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34" y="644007"/>
            <a:ext cx="813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Dijkstra</a:t>
            </a:r>
            <a:r>
              <a:rPr lang="en-US" sz="2400" dirty="0"/>
              <a:t> reweighted value of edge </a:t>
            </a:r>
            <a:endParaRPr lang="en-US" sz="2400" dirty="0" smtClean="0"/>
          </a:p>
          <a:p>
            <a:pPr lvl="1"/>
            <a:r>
              <a:rPr lang="en-US" sz="2400" dirty="0" smtClean="0"/>
              <a:t>Considering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V5</a:t>
            </a:r>
            <a:r>
              <a:rPr lang="en-US" sz="2400" dirty="0" smtClean="0"/>
              <a:t> as source.</a:t>
            </a:r>
            <a:endParaRPr lang="en-US" sz="2400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4680011" y="5394543"/>
            <a:ext cx="1753544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6855308" y="3870750"/>
            <a:ext cx="556988" cy="138085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 flipV="1">
            <a:off x="3775468" y="3743833"/>
            <a:ext cx="2711141" cy="15143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 flipV="1">
            <a:off x="5768850" y="2700414"/>
            <a:ext cx="1435517" cy="78906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Algorithm(</a:t>
            </a:r>
            <a:r>
              <a:rPr lang="en-US" dirty="0" err="1" smtClean="0"/>
              <a:t>V,E,w,s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dirty="0"/>
              <a:t> INITIALIZE-SINGLE-SOURCE(V, s)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i ← 1 to |V| - 1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for </a:t>
            </a:r>
            <a:r>
              <a:rPr lang="en-US" dirty="0"/>
              <a:t>each edge (u, v)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</a:t>
            </a:r>
            <a:r>
              <a:rPr lang="en-US" b="1" dirty="0"/>
              <a:t>  do </a:t>
            </a:r>
            <a:r>
              <a:rPr lang="en-US" dirty="0"/>
              <a:t>RELAX(u, v, w)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each edge (u, v)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if </a:t>
            </a:r>
            <a:r>
              <a:rPr lang="en-US" dirty="0"/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</a:t>
            </a:r>
            <a:r>
              <a:rPr lang="en-US" b="1" dirty="0"/>
              <a:t>then return </a:t>
            </a:r>
            <a:r>
              <a:rPr lang="en-US" dirty="0"/>
              <a:t>FALSE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TRUE</a:t>
            </a:r>
          </a:p>
          <a:p>
            <a:pPr marL="533400" indent="-533400">
              <a:buNone/>
            </a:pPr>
            <a:endParaRPr lang="en-US" dirty="0"/>
          </a:p>
          <a:p>
            <a:pPr marL="533400" indent="-533400">
              <a:buNone/>
            </a:pPr>
            <a:r>
              <a:rPr lang="en-US" dirty="0"/>
              <a:t>Running time: O(VE)</a:t>
            </a:r>
          </a:p>
        </p:txBody>
      </p:sp>
    </p:spTree>
    <p:extLst>
      <p:ext uri="{BB962C8B-B14F-4D97-AF65-F5344CB8AC3E}">
        <p14:creationId xmlns:p14="http://schemas.microsoft.com/office/powerpoint/2010/main" val="3731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by,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Abeda Sultana </a:t>
            </a:r>
            <a:r>
              <a:rPr lang="en-US" dirty="0" err="1" smtClean="0">
                <a:latin typeface="Comic Sans MS" pitchFamily="66" charset="0"/>
              </a:rPr>
              <a:t>Khanam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ID: 2016-1-60-011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Shakil</a:t>
            </a:r>
            <a:r>
              <a:rPr lang="en-US" dirty="0" smtClean="0">
                <a:latin typeface="Comic Sans MS" pitchFamily="66" charset="0"/>
              </a:rPr>
              <a:t> Mahmud</a:t>
            </a:r>
          </a:p>
          <a:p>
            <a:r>
              <a:rPr lang="en-US" dirty="0" smtClean="0">
                <a:latin typeface="Comic Sans MS" pitchFamily="66" charset="0"/>
              </a:rPr>
              <a:t>ID: 2016-1-60-007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Amit Khan</a:t>
            </a:r>
          </a:p>
          <a:p>
            <a:r>
              <a:rPr lang="en-US" dirty="0" smtClean="0">
                <a:latin typeface="Comic Sans MS" pitchFamily="66" charset="0"/>
              </a:rPr>
              <a:t>ID: 2016-1-60-012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9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(G, w, 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INITIALIZE-SINGLE-SOURCE(</a:t>
            </a:r>
            <a:r>
              <a:rPr lang="en-US" dirty="0">
                <a:latin typeface="Comic Sans MS" pitchFamily="66" charset="0"/>
              </a:rPr>
              <a:t>V, s</a:t>
            </a:r>
            <a:r>
              <a:rPr lang="en-US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S ←  </a:t>
            </a:r>
            <a:r>
              <a:rPr lang="en-US" dirty="0">
                <a:sym typeface="Symbol" pitchFamily="18" charset="2"/>
              </a:rPr>
              <a:t>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/>
              <a:t>Q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</a:t>
            </a:r>
            <a:endParaRPr lang="en-US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S ← S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/>
              <a:t> {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</a:t>
            </a: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pitchFamily="66" charset="0"/>
              </a:rPr>
              <a:t>v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Adj</a:t>
            </a:r>
            <a:r>
              <a:rPr lang="en-US" dirty="0">
                <a:latin typeface="Comic Sans MS" pitchFamily="66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      </a:t>
            </a:r>
            <a:r>
              <a:rPr lang="en-US" b="1" dirty="0"/>
              <a:t>do </a:t>
            </a:r>
            <a:r>
              <a:rPr lang="en-US" dirty="0"/>
              <a:t>RELAX(</a:t>
            </a:r>
            <a:r>
              <a:rPr lang="en-US" dirty="0">
                <a:latin typeface="Comic Sans MS" pitchFamily="66" charset="0"/>
              </a:rPr>
              <a:t>u, v, w</a:t>
            </a:r>
            <a:r>
              <a:rPr lang="en-US" dirty="0"/>
              <a:t>)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dirty="0"/>
              <a:t>	Running time: </a:t>
            </a:r>
            <a:r>
              <a:rPr lang="en-US" dirty="0" smtClean="0">
                <a:latin typeface="Comic Sans MS" pitchFamily="66" charset="0"/>
              </a:rPr>
              <a:t>O(V log V </a:t>
            </a:r>
            <a:r>
              <a:rPr lang="en-US" dirty="0">
                <a:latin typeface="Comic Sans MS" pitchFamily="66" charset="0"/>
              </a:rPr>
              <a:t>+ </a:t>
            </a:r>
            <a:r>
              <a:rPr lang="en-US" dirty="0" smtClean="0">
                <a:latin typeface="Comic Sans MS" pitchFamily="66" charset="0"/>
              </a:rPr>
              <a:t>E log V</a:t>
            </a:r>
            <a:r>
              <a:rPr lang="en-US" dirty="0">
                <a:latin typeface="Comic Sans MS" pitchFamily="66" charset="0"/>
              </a:rPr>
              <a:t>) = </a:t>
            </a:r>
            <a:r>
              <a:rPr lang="en-US" dirty="0" smtClean="0">
                <a:latin typeface="Comic Sans MS" pitchFamily="66" charset="0"/>
              </a:rPr>
              <a:t>O(E log V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10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Johnson(</a:t>
            </a:r>
            <a:r>
              <a:rPr lang="en-US" dirty="0" err="1" smtClean="0"/>
              <a:t>G,w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1.Compute </a:t>
            </a:r>
            <a:r>
              <a:rPr lang="en-US" dirty="0" err="1" smtClean="0"/>
              <a:t>G’,where</a:t>
            </a:r>
            <a:r>
              <a:rPr lang="en-US" dirty="0" smtClean="0"/>
              <a:t> H’.V=G.V u {s},G.E=G.E u {</a:t>
            </a:r>
            <a:r>
              <a:rPr lang="en-US" dirty="0" err="1" smtClean="0"/>
              <a:t>s.v</a:t>
            </a:r>
            <a:r>
              <a:rPr lang="en-US" dirty="0" smtClean="0"/>
              <a:t>}:</a:t>
            </a:r>
            <a:r>
              <a:rPr lang="en-US" dirty="0" err="1" smtClean="0"/>
              <a:t>v</a:t>
            </a:r>
            <a:r>
              <a:rPr lang="en-US" dirty="0" err="1" smtClean="0">
                <a:sym typeface="Symbol" pitchFamily="18" charset="2"/>
              </a:rPr>
              <a:t>G.V</a:t>
            </a:r>
            <a:r>
              <a:rPr lang="en-US" dirty="0" smtClean="0">
                <a:sym typeface="Symbol" pitchFamily="18" charset="2"/>
              </a:rPr>
              <a:t>},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And w(</a:t>
            </a:r>
            <a:r>
              <a:rPr lang="en-US" dirty="0" err="1" smtClean="0">
                <a:sym typeface="Symbol" pitchFamily="18" charset="2"/>
              </a:rPr>
              <a:t>s,v</a:t>
            </a:r>
            <a:r>
              <a:rPr lang="en-US" dirty="0" smtClean="0">
                <a:sym typeface="Symbol" pitchFamily="18" charset="2"/>
              </a:rPr>
              <a:t>)=0 for all </a:t>
            </a:r>
            <a:r>
              <a:rPr lang="en-US" dirty="0" err="1" smtClean="0">
                <a:sym typeface="Symbol" pitchFamily="18" charset="2"/>
              </a:rPr>
              <a:t>vG.V</a:t>
            </a:r>
            <a:endParaRPr 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2.ifBellman-Ford(G’,</a:t>
            </a:r>
            <a:r>
              <a:rPr lang="en-US" dirty="0" err="1" smtClean="0">
                <a:sym typeface="Symbol" pitchFamily="18" charset="2"/>
              </a:rPr>
              <a:t>w,s</a:t>
            </a:r>
            <a:r>
              <a:rPr lang="en-US" dirty="0" smtClean="0">
                <a:sym typeface="Symbol" pitchFamily="18" charset="2"/>
              </a:rPr>
              <a:t>)==FALSE</a:t>
            </a:r>
          </a:p>
          <a:p>
            <a:pPr marL="45720" indent="0">
              <a:buNone/>
            </a:pPr>
            <a:r>
              <a:rPr lang="en-US" dirty="0" smtClean="0">
                <a:sym typeface="Symbol" pitchFamily="18" charset="2"/>
              </a:rPr>
              <a:t>3.       Print “the input graph contains a negative weight cycle”</a:t>
            </a:r>
            <a:endParaRPr lang="en-US" dirty="0">
              <a:sym typeface="Symbol" pitchFamily="18" charset="2"/>
            </a:endParaRPr>
          </a:p>
          <a:p>
            <a:pPr marL="45720" indent="0">
              <a:buNone/>
            </a:pPr>
            <a:r>
              <a:rPr lang="en-US" dirty="0" smtClean="0">
                <a:sym typeface="Symbol" pitchFamily="18" charset="2"/>
              </a:rPr>
              <a:t>4.Else for each vertex </a:t>
            </a:r>
            <a:r>
              <a:rPr lang="en-US" dirty="0" err="1" smtClean="0">
                <a:sym typeface="Symbol" pitchFamily="18" charset="2"/>
              </a:rPr>
              <a:t>vG</a:t>
            </a:r>
            <a:r>
              <a:rPr lang="en-US" dirty="0" smtClean="0">
                <a:sym typeface="Symbol" pitchFamily="18" charset="2"/>
              </a:rPr>
              <a:t>’.V</a:t>
            </a:r>
          </a:p>
          <a:p>
            <a:pPr marL="45720" indent="0">
              <a:buNone/>
            </a:pPr>
            <a:r>
              <a:rPr lang="en-US" dirty="0" smtClean="0">
                <a:sym typeface="Symbol" pitchFamily="18" charset="2"/>
              </a:rPr>
              <a:t>5.Set h(v) to the value of </a:t>
            </a:r>
            <a:r>
              <a:rPr lang="en-US" dirty="0">
                <a:sym typeface="Symbol" pitchFamily="18" charset="2"/>
              </a:rPr>
              <a:t>[</a:t>
            </a:r>
            <a:r>
              <a:rPr lang="en-US" dirty="0" err="1" smtClean="0">
                <a:sym typeface="Symbol" pitchFamily="18" charset="2"/>
              </a:rPr>
              <a:t>s,v</a:t>
            </a:r>
            <a:r>
              <a:rPr lang="en-US" dirty="0">
                <a:sym typeface="Symbol" pitchFamily="18" charset="2"/>
              </a:rPr>
              <a:t>]</a:t>
            </a:r>
            <a:endParaRPr lang="en-US" dirty="0" smtClean="0">
              <a:sym typeface="Symbol" pitchFamily="18" charset="2"/>
            </a:endParaRP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Computed by Bellman-ford Algorithm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W*(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)=w(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)+h(u)-h(v)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Let D=d[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] be a new n*n matrix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For each </a:t>
            </a:r>
            <a:r>
              <a:rPr lang="en-US" dirty="0" err="1" smtClean="0">
                <a:sym typeface="Symbol" pitchFamily="18" charset="2"/>
              </a:rPr>
              <a:t>vetex</a:t>
            </a:r>
            <a:r>
              <a:rPr lang="en-US" dirty="0" smtClean="0">
                <a:sym typeface="Symbol" pitchFamily="18" charset="2"/>
              </a:rPr>
              <a:t> u  G.V</a:t>
            </a:r>
          </a:p>
          <a:p>
            <a:pPr marL="502920" indent="-457200">
              <a:buAutoNum type="arabicPeriod" startAt="6"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  run DIKSTRA(</a:t>
            </a:r>
            <a:r>
              <a:rPr lang="en-US" dirty="0" err="1" smtClean="0">
                <a:sym typeface="Symbol" pitchFamily="18" charset="2"/>
              </a:rPr>
              <a:t>G,w</a:t>
            </a:r>
            <a:r>
              <a:rPr lang="en-US" dirty="0" smtClean="0">
                <a:sym typeface="Symbol" pitchFamily="18" charset="2"/>
              </a:rPr>
              <a:t>*,u) to compute d*[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] for all v  G.V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          For each vertex v  G.V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        (u, v)</a:t>
            </a:r>
            <a:r>
              <a:rPr lang="en-US" dirty="0">
                <a:sym typeface="Symbol" pitchFamily="18" charset="2"/>
              </a:rPr>
              <a:t>=  *[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]+h(v)-h(u)</a:t>
            </a:r>
          </a:p>
          <a:p>
            <a:pPr marL="502920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Return D</a:t>
            </a:r>
          </a:p>
          <a:p>
            <a:pPr marL="685800" lvl="2" indent="0">
              <a:buNone/>
            </a:pPr>
            <a:endParaRPr lang="en-US" dirty="0">
              <a:sym typeface="Symbol" pitchFamily="18" charset="2"/>
            </a:endParaRPr>
          </a:p>
          <a:p>
            <a:pPr marL="685800" lvl="2" indent="0">
              <a:buNone/>
            </a:pPr>
            <a:endParaRPr lang="en-US" dirty="0" smtClean="0">
              <a:sym typeface="Symbol" pitchFamily="18" charset="2"/>
            </a:endParaRPr>
          </a:p>
          <a:p>
            <a:pPr marL="685800" lvl="2" indent="0">
              <a:buNone/>
            </a:pPr>
            <a:endParaRPr lang="en-US" dirty="0">
              <a:sym typeface="Symbol" pitchFamily="18" charset="2"/>
            </a:endParaRPr>
          </a:p>
          <a:p>
            <a:pPr marL="45720" indent="0">
              <a:buNone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30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1.Add </a:t>
            </a:r>
            <a:r>
              <a:rPr lang="en-US" dirty="0"/>
              <a:t>a new vertex s and connect it with all other vertices</a:t>
            </a:r>
            <a:r>
              <a:rPr lang="en-US" dirty="0" smtClean="0"/>
              <a:t>.    O(V)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Run Bellman-Ford’s algorithm from s to compute p(v).Note that Bellman-Ford’s algorithm will correctly report if the original graph has a negative cost cycle</a:t>
            </a:r>
            <a:r>
              <a:rPr lang="en-US" dirty="0" smtClean="0"/>
              <a:t>.                                               O(VE)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Reweight all edges: w*(</a:t>
            </a:r>
            <a:r>
              <a:rPr lang="en-US" dirty="0" err="1"/>
              <a:t>v,u</a:t>
            </a:r>
            <a:r>
              <a:rPr lang="en-US" dirty="0"/>
              <a:t>) =w(</a:t>
            </a:r>
            <a:r>
              <a:rPr lang="en-US" dirty="0" err="1"/>
              <a:t>v,u</a:t>
            </a:r>
            <a:r>
              <a:rPr lang="en-US" dirty="0"/>
              <a:t>)+p(v)–p(u</a:t>
            </a:r>
            <a:r>
              <a:rPr lang="en-US" dirty="0" smtClean="0"/>
              <a:t>)                  O(E)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Run </a:t>
            </a:r>
            <a:r>
              <a:rPr lang="en-US" dirty="0" err="1"/>
              <a:t>Dijkstra’s</a:t>
            </a:r>
            <a:r>
              <a:rPr lang="en-US" dirty="0"/>
              <a:t> algorithm from all </a:t>
            </a:r>
            <a:r>
              <a:rPr lang="en-US" dirty="0" smtClean="0"/>
              <a:t>vertices              O(VE log V)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Compute the actual distances by subtracting p(v)–p(u</a:t>
            </a:r>
            <a:r>
              <a:rPr lang="en-US" dirty="0" smtClean="0"/>
              <a:t>)      O(E)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FFC000"/>
                </a:solidFill>
              </a:rPr>
              <a:t>Total : (VE log V)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1" y="2057400"/>
            <a:ext cx="1371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Algorithm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576946" y="2057400"/>
            <a:ext cx="1371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Negative edge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8546" y="2057400"/>
            <a:ext cx="1371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Single source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320146" y="2057400"/>
            <a:ext cx="1371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Sources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691746" y="2057400"/>
            <a:ext cx="1371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Time Complexity</a:t>
            </a:r>
            <a:endParaRPr lang="en-US" sz="1900" b="1" dirty="0"/>
          </a:p>
        </p:txBody>
      </p:sp>
      <p:sp>
        <p:nvSpPr>
          <p:cNvPr id="10" name="Rectangle 9"/>
          <p:cNvSpPr/>
          <p:nvPr/>
        </p:nvSpPr>
        <p:spPr>
          <a:xfrm>
            <a:off x="1219200" y="30480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Dijkstra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1" y="35814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Bellman-Ford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9201" y="41148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FloydWarshall</a:t>
            </a:r>
            <a:endParaRPr lang="en-US" sz="1500" b="1" dirty="0"/>
          </a:p>
        </p:txBody>
      </p:sp>
      <p:sp>
        <p:nvSpPr>
          <p:cNvPr id="16" name="Rectangle 15"/>
          <p:cNvSpPr/>
          <p:nvPr/>
        </p:nvSpPr>
        <p:spPr>
          <a:xfrm>
            <a:off x="1219201" y="46482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Johnson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1" y="30480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590802" y="35814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590802" y="41148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590802" y="46482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962401" y="30480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√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2402" y="35814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62402" y="41148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962402" y="46482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334001" y="30480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334002" y="35814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5334002" y="41148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334002" y="46482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705601" y="30480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O(|E| + |V|Log|V|)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6705602" y="35814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6705602" y="41148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</a:t>
            </a:r>
            <a:r>
              <a:rPr lang="en-US" i="1" dirty="0" smtClean="0"/>
              <a:t>V</a:t>
            </a:r>
            <a:r>
              <a:rPr lang="en-US" i="1" baseline="30000" dirty="0" smtClean="0"/>
              <a:t>3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705602" y="4648200"/>
            <a:ext cx="135774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</a:t>
            </a:r>
            <a:r>
              <a:rPr lang="en-US" i="1" dirty="0" smtClean="0"/>
              <a:t>V</a:t>
            </a:r>
            <a:r>
              <a:rPr lang="en-US" i="1" baseline="30000" dirty="0" smtClean="0"/>
              <a:t>2</a:t>
            </a:r>
            <a:r>
              <a:rPr lang="en-US" dirty="0" smtClean="0"/>
              <a:t>log </a:t>
            </a:r>
            <a:r>
              <a:rPr lang="en-US" i="1" dirty="0"/>
              <a:t>V </a:t>
            </a:r>
            <a:r>
              <a:rPr lang="en-US" dirty="0"/>
              <a:t>+ </a:t>
            </a:r>
            <a:r>
              <a:rPr lang="en-US" i="1" dirty="0"/>
              <a:t>VE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457200"/>
            <a:ext cx="547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Different Algorithms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4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Introduction to Algorithms 3</a:t>
            </a:r>
            <a:r>
              <a:rPr lang="en-US" baseline="30000" dirty="0" smtClean="0">
                <a:solidFill>
                  <a:schemeClr val="tx1"/>
                </a:solidFill>
                <a:hlinkClick r:id="rId2"/>
              </a:rPr>
              <a:t>rd</a:t>
            </a:r>
            <a:r>
              <a:rPr lang="en-US" dirty="0" smtClean="0">
                <a:solidFill>
                  <a:schemeClr val="tx1"/>
                </a:solidFill>
                <a:hlinkClick r:id=""/>
              </a:rPr>
              <a:t> Edition</a:t>
            </a:r>
          </a:p>
          <a:p>
            <a:r>
              <a:rPr lang="en-US" dirty="0" smtClean="0">
                <a:solidFill>
                  <a:schemeClr val="tx1"/>
                </a:solidFill>
                <a:hlinkClick r:id="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en.wikipedia.org/wiki/Johnson's_algorithm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http://www.geeksforgeeks.org/johnsons-algorithm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www.cs.cmu.edu/afs/cs/academic/class/15451-s14/LectureNotes/lecture13.pdf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www.scribd.com/doc/79374136/Johnson-s-Algorithm#scribd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International Journal of Application or Innovation in Engineering &amp; Management (IJAIEM</a:t>
            </a:r>
            <a:r>
              <a:rPr lang="en-US" dirty="0" smtClean="0">
                <a:solidFill>
                  <a:schemeClr val="tx1"/>
                </a:solidFill>
              </a:rPr>
              <a:t>)-</a:t>
            </a:r>
            <a:r>
              <a:rPr lang="en-US" b="1" dirty="0">
                <a:solidFill>
                  <a:schemeClr val="tx1"/>
                </a:solidFill>
              </a:rPr>
              <a:t>Shortest Path </a:t>
            </a:r>
            <a:r>
              <a:rPr lang="en-US" b="1" dirty="0" smtClean="0">
                <a:solidFill>
                  <a:schemeClr val="tx1"/>
                </a:solidFill>
              </a:rPr>
              <a:t>Algorithm(</a:t>
            </a:r>
            <a:r>
              <a:rPr lang="en-US" b="1" dirty="0">
                <a:solidFill>
                  <a:schemeClr val="tx1"/>
                </a:solidFill>
              </a:rPr>
              <a:t>ISSN 2319 </a:t>
            </a:r>
            <a:r>
              <a:rPr lang="en-US" b="1" dirty="0" smtClean="0">
                <a:solidFill>
                  <a:schemeClr val="tx1"/>
                </a:solidFill>
              </a:rPr>
              <a:t>– 4847)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91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1233227"/>
            <a:ext cx="5257800" cy="3897573"/>
          </a:xfrm>
        </p:spPr>
        <p:txBody>
          <a:bodyPr>
            <a:normAutofit/>
          </a:bodyPr>
          <a:lstStyle/>
          <a:p>
            <a:r>
              <a:rPr lang="en-US" dirty="0"/>
              <a:t>Donald Bruce Johnson (born December 16, 1933</a:t>
            </a:r>
            <a:r>
              <a:rPr lang="en-US" dirty="0" smtClean="0"/>
              <a:t>)(died </a:t>
            </a:r>
            <a:r>
              <a:rPr lang="en-US" dirty="0"/>
              <a:t>1994</a:t>
            </a:r>
            <a:r>
              <a:rPr lang="en-US" dirty="0" smtClean="0"/>
              <a:t>) </a:t>
            </a:r>
            <a:r>
              <a:rPr lang="en-US" dirty="0"/>
              <a:t>was an American computer scientist, a researcher in the design and analysis of algorithms, and the founding chair of the computer science department at Dartmouth </a:t>
            </a:r>
            <a:r>
              <a:rPr lang="en-US" dirty="0" smtClean="0"/>
              <a:t>College. He invented the Johnson’s Algorithm and published it first in 1977.</a:t>
            </a:r>
          </a:p>
        </p:txBody>
      </p:sp>
      <p:pic>
        <p:nvPicPr>
          <p:cNvPr id="3074" name="Picture 2" descr="C:\Users\Maruf\Desktop\5151efc27e710.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46" y="3733800"/>
            <a:ext cx="23615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0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Johnson’s Algorithm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2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Johnson’s Algorithm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Johnson's </a:t>
            </a:r>
            <a:r>
              <a:rPr lang="en-US" dirty="0"/>
              <a:t>algorithm is a way to find the shortest paths between all pairs of vertices in a sparse, edge weighted, directed graph.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allows some of the edge weights to be negative numbers, but no negative-weight cycles may exist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Johnson’s algorithm uses both Dijkstra and Bellman-Ford as subroutines.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vertex </a:t>
            </a:r>
            <a:r>
              <a:rPr lang="en-US" dirty="0" smtClean="0"/>
              <a:t>s and </a:t>
            </a:r>
            <a:r>
              <a:rPr lang="en-US" dirty="0"/>
              <a:t>connect it with all </a:t>
            </a:r>
            <a:r>
              <a:rPr lang="en-US" dirty="0" smtClean="0"/>
              <a:t>other </a:t>
            </a:r>
            <a:r>
              <a:rPr lang="en-US" dirty="0"/>
              <a:t>vertices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Run </a:t>
            </a:r>
            <a:r>
              <a:rPr lang="en-US" dirty="0" smtClean="0"/>
              <a:t>Bellman-Ford’s </a:t>
            </a:r>
            <a:r>
              <a:rPr lang="en-US" dirty="0"/>
              <a:t>algorithm from </a:t>
            </a:r>
            <a:r>
              <a:rPr lang="en-US" dirty="0" smtClean="0"/>
              <a:t>s to compute p(v).Note </a:t>
            </a:r>
            <a:r>
              <a:rPr lang="en-US" dirty="0"/>
              <a:t>that </a:t>
            </a:r>
            <a:r>
              <a:rPr lang="en-US" dirty="0" smtClean="0"/>
              <a:t>Bellman-Ford’s </a:t>
            </a:r>
            <a:r>
              <a:rPr lang="en-US" dirty="0"/>
              <a:t>algorithm </a:t>
            </a:r>
            <a:r>
              <a:rPr lang="en-US" dirty="0" smtClean="0"/>
              <a:t>will correctly </a:t>
            </a:r>
            <a:r>
              <a:rPr lang="en-US" dirty="0"/>
              <a:t>report if the original graph has </a:t>
            </a:r>
            <a:r>
              <a:rPr lang="en-US" dirty="0" smtClean="0"/>
              <a:t>a </a:t>
            </a:r>
            <a:r>
              <a:rPr lang="en-US" dirty="0"/>
              <a:t>negative cost cycle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Reweight all edges: </a:t>
            </a:r>
            <a:r>
              <a:rPr lang="en-US" dirty="0" smtClean="0"/>
              <a:t>w*(</a:t>
            </a:r>
            <a:r>
              <a:rPr lang="en-US" dirty="0" err="1" smtClean="0"/>
              <a:t>v,u</a:t>
            </a:r>
            <a:r>
              <a:rPr lang="en-US" dirty="0" smtClean="0"/>
              <a:t>) =w(</a:t>
            </a:r>
            <a:r>
              <a:rPr lang="en-US" dirty="0" err="1" smtClean="0"/>
              <a:t>v,u</a:t>
            </a:r>
            <a:r>
              <a:rPr lang="en-US" dirty="0" smtClean="0"/>
              <a:t>)+</a:t>
            </a:r>
            <a:r>
              <a:rPr lang="en-US" dirty="0"/>
              <a:t>p(v</a:t>
            </a:r>
            <a:r>
              <a:rPr lang="en-US" dirty="0" smtClean="0"/>
              <a:t>)–p(u)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Run </a:t>
            </a:r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/>
              <a:t>from all </a:t>
            </a:r>
            <a:r>
              <a:rPr lang="en-US" dirty="0" smtClean="0"/>
              <a:t>vertices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Compute the actual distances by subtracting </a:t>
            </a:r>
            <a:r>
              <a:rPr lang="en-US" dirty="0" smtClean="0"/>
              <a:t>p(v)–p(u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3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reweighting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reweighting, we have a new set of </a:t>
            </a:r>
            <a:r>
              <a:rPr lang="en-US" dirty="0" smtClean="0"/>
              <a:t>edge weights  w* </a:t>
            </a:r>
            <a:r>
              <a:rPr lang="en-US" dirty="0"/>
              <a:t>which must satisfy two important properties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*(v, u) </a:t>
            </a:r>
            <a:r>
              <a:rPr lang="en-US" dirty="0"/>
              <a:t>= </a:t>
            </a:r>
            <a:r>
              <a:rPr lang="en-US" dirty="0" smtClean="0"/>
              <a:t>w(v, u) </a:t>
            </a:r>
            <a:r>
              <a:rPr lang="en-US" dirty="0"/>
              <a:t>+ p</a:t>
            </a:r>
            <a:r>
              <a:rPr lang="en-US" dirty="0" smtClean="0"/>
              <a:t>(v) -p(u)</a:t>
            </a:r>
          </a:p>
          <a:p>
            <a:r>
              <a:rPr lang="en-US" dirty="0" smtClean="0"/>
              <a:t>1</a:t>
            </a:r>
            <a:r>
              <a:rPr lang="en-US" dirty="0"/>
              <a:t>. For all pairs of </a:t>
            </a:r>
            <a:r>
              <a:rPr lang="en-US" dirty="0" smtClean="0"/>
              <a:t>vertices </a:t>
            </a:r>
            <a:r>
              <a:rPr lang="en-US" dirty="0"/>
              <a:t>u, </a:t>
            </a:r>
            <a:r>
              <a:rPr lang="en-US" dirty="0" smtClean="0"/>
              <a:t>v</a:t>
            </a:r>
            <a:r>
              <a:rPr lang="en-US" dirty="0"/>
              <a:t> ϵ </a:t>
            </a:r>
            <a:r>
              <a:rPr lang="en-US" dirty="0" smtClean="0"/>
              <a:t>V</a:t>
            </a:r>
            <a:r>
              <a:rPr lang="en-US" dirty="0"/>
              <a:t>, a path p is a </a:t>
            </a:r>
            <a:r>
              <a:rPr lang="en-US" dirty="0" smtClean="0"/>
              <a:t>shortest path </a:t>
            </a:r>
            <a:r>
              <a:rPr lang="en-US" dirty="0"/>
              <a:t>from u to </a:t>
            </a:r>
            <a:r>
              <a:rPr lang="en-US" dirty="0" smtClean="0"/>
              <a:t>v using </a:t>
            </a:r>
            <a:r>
              <a:rPr lang="en-US" dirty="0"/>
              <a:t>weight function w if and only if p is also a shortest path from </a:t>
            </a:r>
            <a:r>
              <a:rPr lang="en-US" dirty="0" smtClean="0"/>
              <a:t>v </a:t>
            </a:r>
            <a:r>
              <a:rPr lang="en-US" dirty="0"/>
              <a:t>to u</a:t>
            </a:r>
            <a:r>
              <a:rPr lang="en-US" dirty="0" smtClean="0"/>
              <a:t> using </a:t>
            </a:r>
            <a:r>
              <a:rPr lang="en-US" dirty="0"/>
              <a:t>weight function </a:t>
            </a:r>
            <a:r>
              <a:rPr lang="en-US" dirty="0" smtClean="0"/>
              <a:t>w*.</a:t>
            </a:r>
          </a:p>
          <a:p>
            <a:r>
              <a:rPr lang="en-US" dirty="0" smtClean="0"/>
              <a:t>2</a:t>
            </a:r>
            <a:r>
              <a:rPr lang="en-US" dirty="0"/>
              <a:t>. For all edges </a:t>
            </a:r>
            <a:r>
              <a:rPr lang="en-US" dirty="0" smtClean="0"/>
              <a:t>(v, u), </a:t>
            </a:r>
            <a:r>
              <a:rPr lang="en-US" dirty="0"/>
              <a:t>the new weight </a:t>
            </a:r>
            <a:r>
              <a:rPr lang="en-US" dirty="0" smtClean="0"/>
              <a:t>w*(v, u) </a:t>
            </a:r>
            <a:r>
              <a:rPr lang="en-US" dirty="0"/>
              <a:t>is </a:t>
            </a:r>
            <a:r>
              <a:rPr lang="en-US" dirty="0" smtClean="0"/>
              <a:t>nonnegative. So </a:t>
            </a:r>
            <a:r>
              <a:rPr lang="en-US" dirty="0"/>
              <a:t>it </a:t>
            </a:r>
            <a:r>
              <a:rPr lang="en-US" dirty="0" smtClean="0"/>
              <a:t>doesn't </a:t>
            </a:r>
            <a:r>
              <a:rPr lang="en-US" dirty="0"/>
              <a:t>change shortest paths, but reweight to a nonnegative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79395" y="2039737"/>
            <a:ext cx="3971160" cy="3640566"/>
            <a:chOff x="1338" y="890"/>
            <a:chExt cx="2592" cy="2409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>
                  <a:latin typeface="Times New Roman" pitchFamily="18" charset="0"/>
                </a:rPr>
                <a:t>V</a:t>
              </a:r>
              <a:r>
                <a:rPr lang="en-US" dirty="0" smtClean="0">
                  <a:latin typeface="Times New Roman" pitchFamily="18" charset="0"/>
                </a:rPr>
                <a:t>1</a:t>
              </a:r>
              <a:endParaRPr lang="tr-TR" dirty="0">
                <a:latin typeface="Times New Roman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>
                  <a:latin typeface="Times New Roman" pitchFamily="18" charset="0"/>
                </a:rPr>
                <a:t>V2</a:t>
              </a:r>
              <a:endParaRPr lang="tr-TR" sz="1800" dirty="0">
                <a:latin typeface="Times New Roman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tr-TR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V4</a:t>
              </a:r>
              <a:endParaRPr lang="tr-TR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>
                  <a:latin typeface="Times New Roman" pitchFamily="18" charset="0"/>
                </a:rPr>
                <a:t>V5</a:t>
              </a:r>
              <a:endParaRPr lang="tr-TR" sz="1800" dirty="0">
                <a:latin typeface="Times New Roman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914" y="1857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0" y="2206"/>
              <a:ext cx="2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049" y="1086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095" y="104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89" y="1754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638" y="1992"/>
              <a:ext cx="2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98" y="2583"/>
              <a:ext cx="29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822" y="299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95" y="2535"/>
              <a:ext cx="28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/>
                <a:t> </a:t>
              </a:r>
              <a:r>
                <a:rPr lang="tr-TR" sz="1800" i="1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5530" y="64633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Times New Roman" pitchFamily="18" charset="0"/>
              </a:rPr>
              <a:t>Johnson’s </a:t>
            </a:r>
            <a:r>
              <a:rPr lang="tr-TR" sz="3200" dirty="0" smtClean="0">
                <a:latin typeface="Times New Roman" pitchFamily="18" charset="0"/>
              </a:rPr>
              <a:t>Algorithm</a:t>
            </a:r>
            <a:r>
              <a:rPr lang="en-US" sz="3200" dirty="0" smtClean="0">
                <a:latin typeface="Times New Roman" pitchFamily="18" charset="0"/>
              </a:rPr>
              <a:t> :</a:t>
            </a:r>
          </a:p>
          <a:p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 </a:t>
            </a:r>
            <a:r>
              <a:rPr lang="en-US" sz="2000" i="1" dirty="0" smtClean="0">
                <a:solidFill>
                  <a:srgbClr val="00B0F0"/>
                </a:solidFill>
                <a:latin typeface="Times New Roman" pitchFamily="18" charset="0"/>
              </a:rPr>
              <a:t>Example: </a:t>
            </a:r>
            <a:r>
              <a:rPr lang="en-US" sz="2000" i="1" dirty="0" smtClean="0">
                <a:solidFill>
                  <a:srgbClr val="FFC000"/>
                </a:solidFill>
                <a:latin typeface="Times New Roman" pitchFamily="18" charset="0"/>
              </a:rPr>
              <a:t>Here we have a simple graph of  five vertex and nine edges</a:t>
            </a:r>
            <a:endParaRPr lang="en-US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Johnson’s Algorithm</a:t>
            </a:r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992743"/>
            <a:ext cx="8370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</a:rPr>
              <a:t>Added a new vertex  “S” and it’s connected to  all 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</a:rPr>
              <a:t>vertexs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</a:rPr>
              <a:t>  which weight  is  0.</a:t>
            </a:r>
          </a:p>
          <a:p>
            <a:r>
              <a:rPr lang="en-US" i="1" dirty="0">
                <a:solidFill>
                  <a:schemeClr val="hlink"/>
                </a:solidFill>
                <a:latin typeface="Times New Roman" pitchFamily="18" charset="0"/>
              </a:rPr>
              <a:t>E</a:t>
            </a:r>
            <a:r>
              <a:rPr lang="tr-TR" i="1" dirty="0">
                <a:solidFill>
                  <a:schemeClr val="hlink"/>
                </a:solidFill>
                <a:latin typeface="Times New Roman" pitchFamily="18" charset="0"/>
              </a:rPr>
              <a:t>xample :</a:t>
            </a:r>
            <a:endParaRPr lang="tr-TR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419475" y="2420938"/>
            <a:ext cx="3319463" cy="2855912"/>
            <a:chOff x="1338" y="890"/>
            <a:chExt cx="2592" cy="2409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i="1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i="1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i="1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i="1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i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914" y="1805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60" y="2206"/>
              <a:ext cx="2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049" y="1086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95" y="104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289" y="1754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638" y="1992"/>
              <a:ext cx="2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98" y="2583"/>
              <a:ext cx="29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822" y="299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 7</a:t>
              </a:r>
            </a:p>
          </p:txBody>
        </p:sp>
      </p:grp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619250" y="3357563"/>
            <a:ext cx="431800" cy="431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1" name="Freeform 39"/>
          <p:cNvSpPr>
            <a:spLocks/>
          </p:cNvSpPr>
          <p:nvPr/>
        </p:nvSpPr>
        <p:spPr bwMode="auto">
          <a:xfrm>
            <a:off x="1908175" y="1484313"/>
            <a:ext cx="4535488" cy="1897062"/>
          </a:xfrm>
          <a:custGeom>
            <a:avLst/>
            <a:gdLst>
              <a:gd name="T0" fmla="*/ 0 w 2857"/>
              <a:gd name="T1" fmla="*/ 1195 h 1195"/>
              <a:gd name="T2" fmla="*/ 1723 w 2857"/>
              <a:gd name="T3" fmla="*/ 15 h 1195"/>
              <a:gd name="T4" fmla="*/ 2857 w 2857"/>
              <a:gd name="T5" fmla="*/ 110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7" h="1195">
                <a:moveTo>
                  <a:pt x="0" y="1195"/>
                </a:moveTo>
                <a:cubicBezTo>
                  <a:pt x="623" y="612"/>
                  <a:pt x="1247" y="30"/>
                  <a:pt x="1723" y="15"/>
                </a:cubicBezTo>
                <a:cubicBezTo>
                  <a:pt x="2199" y="0"/>
                  <a:pt x="2668" y="922"/>
                  <a:pt x="2857" y="1104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6372225" y="3141663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41"/>
          <p:cNvSpPr>
            <a:spLocks/>
          </p:cNvSpPr>
          <p:nvPr/>
        </p:nvSpPr>
        <p:spPr bwMode="auto">
          <a:xfrm>
            <a:off x="1979613" y="2265363"/>
            <a:ext cx="2879725" cy="1163637"/>
          </a:xfrm>
          <a:custGeom>
            <a:avLst/>
            <a:gdLst>
              <a:gd name="T0" fmla="*/ 0 w 1814"/>
              <a:gd name="T1" fmla="*/ 733 h 733"/>
              <a:gd name="T2" fmla="*/ 1043 w 1814"/>
              <a:gd name="T3" fmla="*/ 98 h 733"/>
              <a:gd name="T4" fmla="*/ 1814 w 1814"/>
              <a:gd name="T5" fmla="*/ 1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733">
                <a:moveTo>
                  <a:pt x="0" y="733"/>
                </a:moveTo>
                <a:cubicBezTo>
                  <a:pt x="370" y="464"/>
                  <a:pt x="741" y="196"/>
                  <a:pt x="1043" y="98"/>
                </a:cubicBezTo>
                <a:cubicBezTo>
                  <a:pt x="1345" y="0"/>
                  <a:pt x="1686" y="136"/>
                  <a:pt x="1814" y="143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4787900" y="2492375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2051050" y="3500438"/>
            <a:ext cx="1296988" cy="730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1979613" y="3716338"/>
            <a:ext cx="2016125" cy="11525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45"/>
          <p:cNvSpPr>
            <a:spLocks/>
          </p:cNvSpPr>
          <p:nvPr/>
        </p:nvSpPr>
        <p:spPr bwMode="auto">
          <a:xfrm>
            <a:off x="1835150" y="3789363"/>
            <a:ext cx="3960813" cy="2316162"/>
          </a:xfrm>
          <a:custGeom>
            <a:avLst/>
            <a:gdLst>
              <a:gd name="T0" fmla="*/ 0 w 2495"/>
              <a:gd name="T1" fmla="*/ 0 h 1459"/>
              <a:gd name="T2" fmla="*/ 1225 w 2495"/>
              <a:gd name="T3" fmla="*/ 1315 h 1459"/>
              <a:gd name="T4" fmla="*/ 2495 w 2495"/>
              <a:gd name="T5" fmla="*/ 862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5" h="1459">
                <a:moveTo>
                  <a:pt x="0" y="0"/>
                </a:moveTo>
                <a:cubicBezTo>
                  <a:pt x="404" y="585"/>
                  <a:pt x="809" y="1171"/>
                  <a:pt x="1225" y="1315"/>
                </a:cubicBezTo>
                <a:cubicBezTo>
                  <a:pt x="1641" y="1459"/>
                  <a:pt x="2283" y="937"/>
                  <a:pt x="2495" y="862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5795963" y="5157788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3616325" y="1362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 dirty="0">
                <a:latin typeface="Times New Roman" pitchFamily="18" charset="0"/>
              </a:rPr>
              <a:t>0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3903663" y="2009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2843213" y="537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2608263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3040063" y="4025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3400425" y="285115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4840288" y="19859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6711950" y="3209925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6135688" y="4794250"/>
            <a:ext cx="37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4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4048125" y="5010150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8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800" b="1" i="1" baseline="-25000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lang="tr-TR" sz="28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1095375" y="2974975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sz="2400">
                <a:solidFill>
                  <a:schemeClr val="accent2"/>
                </a:solidFill>
                <a:latin typeface="Monotype Corsiva" pitchFamily="66" charset="0"/>
              </a:rPr>
              <a:t>s</a:t>
            </a:r>
          </a:p>
        </p:txBody>
      </p: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6877050" y="4406900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Symbol" pitchFamily="18" charset="2"/>
              <a:buChar char="Þ"/>
            </a:pPr>
            <a:r>
              <a:rPr lang="tr-TR" i="1" dirty="0">
                <a:latin typeface="Times New Roman" pitchFamily="18" charset="0"/>
              </a:rPr>
              <a:t> ( </a:t>
            </a:r>
            <a:r>
              <a:rPr lang="tr-TR" sz="2400" i="1" dirty="0">
                <a:latin typeface="Times New Roman" pitchFamily="18" charset="0"/>
              </a:rPr>
              <a:t>G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dirty="0">
                <a:latin typeface="Times New Roman" pitchFamily="18" charset="0"/>
              </a:rPr>
              <a:t>, </a:t>
            </a:r>
            <a:r>
              <a:rPr lang="el-GR" i="1" dirty="0">
                <a:latin typeface="Times New Roman" pitchFamily="18" charset="0"/>
                <a:cs typeface="Arial" charset="0"/>
              </a:rPr>
              <a:t>ω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i="1" dirty="0">
                <a:latin typeface="Times New Roman" pitchFamily="18" charset="0"/>
                <a:cs typeface="Arial" charset="0"/>
              </a:rPr>
              <a:t>) </a:t>
            </a:r>
            <a:endParaRPr lang="el-GR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9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9" grpId="0"/>
      <p:bldP spid="40" grpId="0"/>
      <p:bldP spid="41" grpId="0"/>
      <p:bldP spid="42" grpId="0"/>
      <p:bldP spid="4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tr-TR" sz="1800" dirty="0"/>
              <a:t> </a:t>
            </a:r>
            <a:r>
              <a:rPr lang="en-US" sz="1800" b="1" dirty="0"/>
              <a:t>All Pairs Shortest Paths</a:t>
            </a:r>
            <a:endParaRPr lang="tr-TR" sz="18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Johnson’s Algorithm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Applying Bellman ford algorithm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9475" y="2420938"/>
            <a:ext cx="3311779" cy="2855912"/>
            <a:chOff x="1338" y="890"/>
            <a:chExt cx="2586" cy="2409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i="1" dirty="0" smtClean="0"/>
                <a:t>0</a:t>
              </a:r>
              <a:endParaRPr lang="en-US" sz="1800" i="1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en-US" sz="1800" i="1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i="1" dirty="0" smtClean="0"/>
                <a:t>0</a:t>
              </a:r>
              <a:endParaRPr lang="en-US" sz="1800" i="1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i="1" dirty="0" smtClean="0"/>
                <a:t>0</a:t>
              </a:r>
              <a:endParaRPr lang="en-US" sz="1800" i="1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i="1" dirty="0"/>
                <a:t>0</a:t>
              </a:r>
              <a:endParaRPr lang="en-US" sz="1800" i="1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914" y="1805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60" y="2206"/>
              <a:ext cx="2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49" y="1086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095" y="104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289" y="1754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547" y="2255"/>
              <a:ext cx="2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05" y="2255"/>
              <a:ext cx="29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95" y="2990"/>
              <a:ext cx="23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 i="1">
                  <a:latin typeface="Times New Roman" pitchFamily="18" charset="0"/>
                </a:rPr>
                <a:t> 7</a:t>
              </a:r>
            </a:p>
          </p:txBody>
        </p:sp>
      </p:grp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619250" y="3357563"/>
            <a:ext cx="431800" cy="431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Freeform 39"/>
          <p:cNvSpPr>
            <a:spLocks/>
          </p:cNvSpPr>
          <p:nvPr/>
        </p:nvSpPr>
        <p:spPr bwMode="auto">
          <a:xfrm>
            <a:off x="1908175" y="1484313"/>
            <a:ext cx="4535488" cy="1897062"/>
          </a:xfrm>
          <a:custGeom>
            <a:avLst/>
            <a:gdLst>
              <a:gd name="T0" fmla="*/ 0 w 2857"/>
              <a:gd name="T1" fmla="*/ 1195 h 1195"/>
              <a:gd name="T2" fmla="*/ 1723 w 2857"/>
              <a:gd name="T3" fmla="*/ 15 h 1195"/>
              <a:gd name="T4" fmla="*/ 2857 w 2857"/>
              <a:gd name="T5" fmla="*/ 110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7" h="1195">
                <a:moveTo>
                  <a:pt x="0" y="1195"/>
                </a:moveTo>
                <a:cubicBezTo>
                  <a:pt x="623" y="612"/>
                  <a:pt x="1247" y="30"/>
                  <a:pt x="1723" y="15"/>
                </a:cubicBezTo>
                <a:cubicBezTo>
                  <a:pt x="2199" y="0"/>
                  <a:pt x="2668" y="922"/>
                  <a:pt x="2857" y="1104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6372225" y="3141663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1979613" y="2265363"/>
            <a:ext cx="2879725" cy="1163637"/>
          </a:xfrm>
          <a:custGeom>
            <a:avLst/>
            <a:gdLst>
              <a:gd name="T0" fmla="*/ 0 w 1814"/>
              <a:gd name="T1" fmla="*/ 733 h 733"/>
              <a:gd name="T2" fmla="*/ 1043 w 1814"/>
              <a:gd name="T3" fmla="*/ 98 h 733"/>
              <a:gd name="T4" fmla="*/ 1814 w 1814"/>
              <a:gd name="T5" fmla="*/ 1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733">
                <a:moveTo>
                  <a:pt x="0" y="733"/>
                </a:moveTo>
                <a:cubicBezTo>
                  <a:pt x="370" y="464"/>
                  <a:pt x="741" y="196"/>
                  <a:pt x="1043" y="98"/>
                </a:cubicBezTo>
                <a:cubicBezTo>
                  <a:pt x="1345" y="0"/>
                  <a:pt x="1686" y="136"/>
                  <a:pt x="1814" y="143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4787900" y="2492375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2051050" y="3500438"/>
            <a:ext cx="1296988" cy="730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1979613" y="3716338"/>
            <a:ext cx="2016125" cy="11525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1835150" y="3789363"/>
            <a:ext cx="3960813" cy="2316162"/>
          </a:xfrm>
          <a:custGeom>
            <a:avLst/>
            <a:gdLst>
              <a:gd name="T0" fmla="*/ 0 w 2495"/>
              <a:gd name="T1" fmla="*/ 0 h 1459"/>
              <a:gd name="T2" fmla="*/ 1225 w 2495"/>
              <a:gd name="T3" fmla="*/ 1315 h 1459"/>
              <a:gd name="T4" fmla="*/ 2495 w 2495"/>
              <a:gd name="T5" fmla="*/ 862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5" h="1459">
                <a:moveTo>
                  <a:pt x="0" y="0"/>
                </a:moveTo>
                <a:cubicBezTo>
                  <a:pt x="404" y="585"/>
                  <a:pt x="809" y="1171"/>
                  <a:pt x="1225" y="1315"/>
                </a:cubicBezTo>
                <a:cubicBezTo>
                  <a:pt x="1641" y="1459"/>
                  <a:pt x="2283" y="937"/>
                  <a:pt x="2495" y="862"/>
                </a:cubicBezTo>
              </a:path>
            </a:pathLst>
          </a:custGeom>
          <a:ln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5795963" y="5157788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3616325" y="1362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3903663" y="2009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2843213" y="537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2608263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3040063" y="4025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1800" i="1">
                <a:latin typeface="Times New Roman" pitchFamily="18" charset="0"/>
              </a:rPr>
              <a:t>0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3400425" y="285115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4840288" y="198596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tr-TR" sz="24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6711950" y="3209925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tr-TR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6135688" y="4794250"/>
            <a:ext cx="37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4</a:t>
            </a:r>
            <a:endParaRPr lang="tr-TR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4048125" y="5010150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8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800" b="1" i="1" baseline="-25000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lang="tr-TR" sz="28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1095375" y="2974975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i="1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tr-TR" i="1">
                <a:solidFill>
                  <a:schemeClr val="accent2"/>
                </a:solidFill>
              </a:rPr>
              <a:t> </a:t>
            </a:r>
            <a:r>
              <a:rPr lang="tr-TR" sz="2400">
                <a:solidFill>
                  <a:schemeClr val="accent2"/>
                </a:solidFill>
                <a:latin typeface="Monotype Corsiva" pitchFamily="66" charset="0"/>
              </a:rPr>
              <a:t>s</a:t>
            </a:r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6877050" y="4406900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Symbol" pitchFamily="18" charset="2"/>
              <a:buChar char="Þ"/>
            </a:pPr>
            <a:r>
              <a:rPr lang="tr-TR" i="1" dirty="0">
                <a:latin typeface="Times New Roman" pitchFamily="18" charset="0"/>
              </a:rPr>
              <a:t> ( </a:t>
            </a:r>
            <a:r>
              <a:rPr lang="tr-TR" sz="2400" i="1" dirty="0">
                <a:latin typeface="Times New Roman" pitchFamily="18" charset="0"/>
              </a:rPr>
              <a:t>G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dirty="0">
                <a:latin typeface="Times New Roman" pitchFamily="18" charset="0"/>
              </a:rPr>
              <a:t>, </a:t>
            </a:r>
            <a:r>
              <a:rPr lang="el-GR" i="1" dirty="0">
                <a:latin typeface="Times New Roman" pitchFamily="18" charset="0"/>
                <a:cs typeface="Arial" charset="0"/>
              </a:rPr>
              <a:t>ω</a:t>
            </a:r>
            <a:r>
              <a:rPr lang="tr-TR" b="1" i="1" baseline="40000" dirty="0">
                <a:latin typeface="Times New Roman" pitchFamily="18" charset="0"/>
              </a:rPr>
              <a:t>'</a:t>
            </a:r>
            <a:r>
              <a:rPr lang="tr-TR" i="1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i="1" dirty="0">
                <a:latin typeface="Times New Roman" pitchFamily="18" charset="0"/>
                <a:cs typeface="Arial" charset="0"/>
              </a:rPr>
              <a:t>) </a:t>
            </a:r>
            <a:endParaRPr lang="el-GR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1402</Words>
  <Application>Microsoft Office PowerPoint</Application>
  <PresentationFormat>On-screen Show (4:3)</PresentationFormat>
  <Paragraphs>406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Monotype Corsiva</vt:lpstr>
      <vt:lpstr>Symbol</vt:lpstr>
      <vt:lpstr>Times New Roman</vt:lpstr>
      <vt:lpstr>Wingdings</vt:lpstr>
      <vt:lpstr>Office Theme</vt:lpstr>
      <vt:lpstr>All Pair Shortest Path</vt:lpstr>
      <vt:lpstr>Submitted by,</vt:lpstr>
      <vt:lpstr>PowerPoint Presentation</vt:lpstr>
      <vt:lpstr>Introduction</vt:lpstr>
      <vt:lpstr>Algorithm</vt:lpstr>
      <vt:lpstr>The reweighting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Algorithm(V,E,w,s)</vt:lpstr>
      <vt:lpstr>Dijkstra (G, w, s)</vt:lpstr>
      <vt:lpstr>Johnson(G,w)</vt:lpstr>
      <vt:lpstr>Complexity 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Johnson’s Algorithm</dc:title>
  <dc:creator>MOHAMMAD MARUF ISLAM</dc:creator>
  <cp:lastModifiedBy>abeda sultana</cp:lastModifiedBy>
  <cp:revision>56</cp:revision>
  <dcterms:created xsi:type="dcterms:W3CDTF">2016-04-03T11:03:21Z</dcterms:created>
  <dcterms:modified xsi:type="dcterms:W3CDTF">2017-12-07T08:15:39Z</dcterms:modified>
</cp:coreProperties>
</file>