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wmf" ContentType="image/x-wmf"/>
  <Override PartName="/ppt/media/image4.jpeg" ContentType="image/jpeg"/>
  <Override PartName="/ppt/media/image2.wmf" ContentType="image/x-wmf"/>
  <Override PartName="/ppt/media/image3.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
        <p:nvSpPr>
          <p:cNvPr id="24" name="PlaceHolder 2"/>
          <p:cNvSpPr>
            <a:spLocks noGrp="1"/>
          </p:cNvSpPr>
          <p:nvPr>
            <p:ph type="body"/>
          </p:nvPr>
        </p:nvSpPr>
        <p:spPr>
          <a:xfrm>
            <a:off x="1644840" y="10193400"/>
            <a:ext cx="29608920" cy="1205172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1644840" y="23390280"/>
            <a:ext cx="29608920" cy="12051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
        <p:nvSpPr>
          <p:cNvPr id="27"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16816680" y="23390280"/>
            <a:ext cx="14448960" cy="12051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
        <p:nvSpPr>
          <p:cNvPr id="32" name="PlaceHolder 2"/>
          <p:cNvSpPr>
            <a:spLocks noGrp="1"/>
          </p:cNvSpPr>
          <p:nvPr>
            <p:ph type="body"/>
          </p:nvPr>
        </p:nvSpPr>
        <p:spPr>
          <a:xfrm>
            <a:off x="1644840" y="10193400"/>
            <a:ext cx="9533880" cy="1205172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11655720" y="10193400"/>
            <a:ext cx="9533880" cy="1205172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21666600" y="10193400"/>
            <a:ext cx="9533880" cy="1205172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1644840" y="23390280"/>
            <a:ext cx="9533880" cy="1205172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11655720" y="23390280"/>
            <a:ext cx="9533880" cy="1205172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21666600" y="23390280"/>
            <a:ext cx="9533880" cy="12051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
        <p:nvSpPr>
          <p:cNvPr id="3" name="PlaceHolder 2"/>
          <p:cNvSpPr>
            <a:spLocks noGrp="1"/>
          </p:cNvSpPr>
          <p:nvPr>
            <p:ph type="subTitle"/>
          </p:nvPr>
        </p:nvSpPr>
        <p:spPr>
          <a:xfrm>
            <a:off x="1644840" y="10193400"/>
            <a:ext cx="29608920" cy="252658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
        <p:nvSpPr>
          <p:cNvPr id="5" name="PlaceHolder 2"/>
          <p:cNvSpPr>
            <a:spLocks noGrp="1"/>
          </p:cNvSpPr>
          <p:nvPr>
            <p:ph type="body"/>
          </p:nvPr>
        </p:nvSpPr>
        <p:spPr>
          <a:xfrm>
            <a:off x="1644840" y="10193400"/>
            <a:ext cx="29608920" cy="25265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
        <p:nvSpPr>
          <p:cNvPr id="7"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4840" y="1738080"/>
            <a:ext cx="29608920" cy="337215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
        <p:nvSpPr>
          <p:cNvPr id="12"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
        <p:nvSpPr>
          <p:cNvPr id="16"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16816680" y="23390280"/>
            <a:ext cx="14448960" cy="12051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4840" y="1738080"/>
            <a:ext cx="29608920" cy="7274520"/>
          </a:xfrm>
          <a:prstGeom prst="rect">
            <a:avLst/>
          </a:prstGeom>
        </p:spPr>
        <p:txBody>
          <a:bodyPr lIns="0" rIns="0" tIns="0" bIns="0" anchor="ctr">
            <a:spAutoFit/>
          </a:bodyPr>
          <a:p>
            <a:pPr algn="ctr"/>
            <a:endParaRPr b="0" lang="fr-FR" sz="4400" spc="-1" strike="noStrike">
              <a:latin typeface="Arial"/>
            </a:endParaRPr>
          </a:p>
        </p:txBody>
      </p:sp>
      <p:sp>
        <p:nvSpPr>
          <p:cNvPr id="20"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1644840" y="23390280"/>
            <a:ext cx="29608920" cy="1205172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4840" y="1738080"/>
            <a:ext cx="29608920" cy="727452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 name="PlaceHolder 2"/>
          <p:cNvSpPr>
            <a:spLocks noGrp="1"/>
          </p:cNvSpPr>
          <p:nvPr>
            <p:ph type="body"/>
          </p:nvPr>
        </p:nvSpPr>
        <p:spPr>
          <a:xfrm>
            <a:off x="1644840" y="10193400"/>
            <a:ext cx="29608920" cy="2526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301040" y="5760000"/>
            <a:ext cx="16050600" cy="2195964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fr-FR" sz="5000" spc="-1" strike="noStrike">
                <a:solidFill>
                  <a:srgbClr val="6c5098"/>
                </a:solidFill>
                <a:latin typeface="Arial"/>
                <a:ea typeface="ＭＳ Ｐゴシック"/>
              </a:rPr>
              <a:t>Comment modéliser une épidémie ?</a:t>
            </a:r>
            <a:endParaRPr b="0" lang="fr-FR" sz="5000" spc="-1" strike="noStrike">
              <a:latin typeface="Arial"/>
            </a:endParaRPr>
          </a:p>
          <a:p>
            <a:pPr>
              <a:lnSpc>
                <a:spcPct val="150000"/>
              </a:lnSpc>
            </a:pPr>
            <a:r>
              <a:rPr b="0" lang="fr-FR" sz="5000" spc="-1" strike="noStrike">
                <a:solidFill>
                  <a:srgbClr val="000000"/>
                </a:solidFill>
                <a:latin typeface="Arial"/>
                <a:ea typeface="ＭＳ Ｐゴシック"/>
              </a:rPr>
              <a:t>Il existe de nombreux modèles qui permettent de simuler une épidémie. Nous présentons ici 6 modèles compartimentaux. Un tel modèle est représenté par les différents états possibles d’une personne. Il est commun de présenter ces modèles sous forme de graphe, chaque nœud est l’état d’une personne, et les arcs sont les transitions possibles (ayant pour poids une probabilité de cette transition). Un modèle assez simple et intuitif est le modèle « SIS », une personne est saine, ou infectée, avec possibilité de passer d’un état à l ‘autre.</a:t>
            </a:r>
            <a:endParaRPr b="0" lang="fr-FR" sz="5000" spc="-1" strike="noStrike">
              <a:latin typeface="Arial"/>
            </a:endParaRPr>
          </a:p>
          <a:p>
            <a:pPr>
              <a:lnSpc>
                <a:spcPct val="150000"/>
              </a:lnSpc>
            </a:pPr>
            <a:r>
              <a:rPr b="1" lang="fr-FR" sz="4400" spc="-1" strike="noStrike">
                <a:solidFill>
                  <a:srgbClr val="92d050"/>
                </a:solidFill>
                <a:latin typeface="Arial"/>
                <a:ea typeface="ＭＳ Ｐゴシック"/>
              </a:rPr>
              <a:t>Paramètres d’un modèle</a:t>
            </a:r>
            <a:endParaRPr b="0" lang="fr-FR" sz="4400" spc="-1" strike="noStrike">
              <a:latin typeface="Arial"/>
            </a:endParaRPr>
          </a:p>
          <a:p>
            <a:pPr>
              <a:lnSpc>
                <a:spcPct val="150000"/>
              </a:lnSpc>
            </a:pPr>
            <a:r>
              <a:rPr b="0" lang="fr-FR" sz="5000" spc="-1" strike="noStrike">
                <a:solidFill>
                  <a:srgbClr val="000000"/>
                </a:solidFill>
                <a:latin typeface="Arial"/>
                <a:ea typeface="ＭＳ Ｐゴシック"/>
              </a:rPr>
              <a:t>Le choix d’un modèle n’est pas suffisant pour simuler une épidémie, il faut en plus définir un certain nombre de paramètres. Nous pouvons séparer ces paramètres en 2 catégories : Les paramètres initiaux indiquent le nombre de personnes dans chaque état à l’instant initial , et les probabilités de passer d’un état à un autre.</a:t>
            </a:r>
            <a:endParaRPr b="0" lang="fr-FR" sz="5000" spc="-1" strike="noStrike">
              <a:latin typeface="Arial"/>
            </a:endParaRPr>
          </a:p>
        </p:txBody>
      </p:sp>
      <p:sp>
        <p:nvSpPr>
          <p:cNvPr id="39" name="CustomShape 2"/>
          <p:cNvSpPr/>
          <p:nvPr/>
        </p:nvSpPr>
        <p:spPr>
          <a:xfrm rot="16200000">
            <a:off x="-21167280" y="21133440"/>
            <a:ext cx="43625880" cy="1310400"/>
          </a:xfrm>
          <a:prstGeom prst="rect">
            <a:avLst/>
          </a:prstGeom>
          <a:solidFill>
            <a:srgbClr val="6c5098"/>
          </a:solidFill>
          <a:ln>
            <a:noFill/>
          </a:ln>
        </p:spPr>
        <p:style>
          <a:lnRef idx="0"/>
          <a:fillRef idx="0"/>
          <a:effectRef idx="0"/>
          <a:fontRef idx="minor"/>
        </p:style>
        <p:txBody>
          <a:bodyPr lIns="90000" rIns="90000" tIns="45000" bIns="45000" anchor="ctr">
            <a:noAutofit/>
          </a:bodyPr>
          <a:p>
            <a:pPr algn="ctr">
              <a:lnSpc>
                <a:spcPct val="100000"/>
              </a:lnSpc>
              <a:spcAft>
                <a:spcPts val="1800"/>
              </a:spcAft>
            </a:pPr>
            <a:r>
              <a:rPr b="1" lang="fr-FR" sz="6600" spc="-1" strike="noStrike">
                <a:solidFill>
                  <a:srgbClr val="ffffff"/>
                </a:solidFill>
                <a:latin typeface="Arial"/>
                <a:ea typeface="ＭＳ Ｐゴシック"/>
              </a:rPr>
              <a:t>UNIVERSITÉ LIBRE DE BRUXELLES</a:t>
            </a:r>
            <a:r>
              <a:rPr b="0" lang="fr-FR" sz="6600" spc="-1" strike="noStrike">
                <a:solidFill>
                  <a:srgbClr val="ffffff"/>
                </a:solidFill>
                <a:latin typeface="Arial"/>
                <a:ea typeface="ＭＳ Ｐゴシック"/>
              </a:rPr>
              <a:t> - </a:t>
            </a:r>
            <a:r>
              <a:rPr b="1" lang="fr-FR" sz="6600" spc="-1" strike="noStrike">
                <a:solidFill>
                  <a:srgbClr val="ffffff"/>
                </a:solidFill>
                <a:latin typeface="Arial"/>
                <a:ea typeface="ＭＳ Ｐゴシック"/>
              </a:rPr>
              <a:t>FACULTÉ DES SCIENCES</a:t>
            </a:r>
            <a:endParaRPr b="0" lang="fr-FR" sz="6600" spc="-1" strike="noStrike">
              <a:latin typeface="Arial"/>
            </a:endParaRPr>
          </a:p>
        </p:txBody>
      </p:sp>
      <p:pic>
        <p:nvPicPr>
          <p:cNvPr id="40" name="Picture 11" descr=""/>
          <p:cNvPicPr/>
          <p:nvPr/>
        </p:nvPicPr>
        <p:blipFill>
          <a:blip r:embed="rId1"/>
          <a:stretch/>
        </p:blipFill>
        <p:spPr>
          <a:xfrm>
            <a:off x="30203640" y="40878000"/>
            <a:ext cx="2605680" cy="2605680"/>
          </a:xfrm>
          <a:prstGeom prst="rect">
            <a:avLst/>
          </a:prstGeom>
          <a:ln>
            <a:noFill/>
          </a:ln>
        </p:spPr>
      </p:pic>
      <p:pic>
        <p:nvPicPr>
          <p:cNvPr id="41" name="Picture 13" descr=""/>
          <p:cNvPicPr/>
          <p:nvPr/>
        </p:nvPicPr>
        <p:blipFill>
          <a:blip r:embed="rId2"/>
          <a:stretch/>
        </p:blipFill>
        <p:spPr>
          <a:xfrm>
            <a:off x="25725600" y="40611600"/>
            <a:ext cx="4259880" cy="2985120"/>
          </a:xfrm>
          <a:prstGeom prst="rect">
            <a:avLst/>
          </a:prstGeom>
          <a:ln>
            <a:noFill/>
          </a:ln>
        </p:spPr>
      </p:pic>
      <p:sp>
        <p:nvSpPr>
          <p:cNvPr id="42" name="CustomShape 3"/>
          <p:cNvSpPr/>
          <p:nvPr/>
        </p:nvSpPr>
        <p:spPr>
          <a:xfrm>
            <a:off x="1832040" y="42858000"/>
            <a:ext cx="21965040" cy="9565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fr-FR" sz="1900" spc="-1" strike="noStrike">
                <a:solidFill>
                  <a:srgbClr val="000000"/>
                </a:solidFill>
                <a:latin typeface="Arial"/>
                <a:ea typeface="ＭＳ Ｐゴシック"/>
              </a:rPr>
              <a:t>© Toute reproduction, même partielle, doit indiquer clairement le nom de tous les auteurs, le nom du Département, </a:t>
            </a:r>
            <a:br/>
            <a:r>
              <a:rPr b="0" lang="fr-FR" sz="1900" spc="-1" strike="noStrike">
                <a:solidFill>
                  <a:srgbClr val="000000"/>
                </a:solidFill>
                <a:latin typeface="Arial"/>
                <a:ea typeface="ＭＳ Ｐゴシック"/>
              </a:rPr>
              <a:t>ainsi que la mention « Printemps des Sciences 2018 – Exposition des Sciences – Bruxelles »</a:t>
            </a:r>
            <a:endParaRPr b="0" lang="fr-FR" sz="1900" spc="-1" strike="noStrike">
              <a:latin typeface="Arial"/>
            </a:endParaRPr>
          </a:p>
          <a:p>
            <a:pPr algn="ctr">
              <a:lnSpc>
                <a:spcPct val="100000"/>
              </a:lnSpc>
            </a:pPr>
            <a:endParaRPr b="0" lang="fr-FR" sz="1900" spc="-1" strike="noStrike">
              <a:latin typeface="Arial"/>
            </a:endParaRPr>
          </a:p>
        </p:txBody>
      </p:sp>
      <p:sp>
        <p:nvSpPr>
          <p:cNvPr id="43" name="CustomShape 4"/>
          <p:cNvSpPr/>
          <p:nvPr/>
        </p:nvSpPr>
        <p:spPr>
          <a:xfrm>
            <a:off x="15151320" y="820800"/>
            <a:ext cx="17667000" cy="819360"/>
          </a:xfrm>
          <a:prstGeom prst="rect">
            <a:avLst/>
          </a:prstGeom>
          <a:noFill/>
          <a:ln>
            <a:noFill/>
          </a:ln>
        </p:spPr>
        <p:style>
          <a:lnRef idx="0"/>
          <a:fillRef idx="0"/>
          <a:effectRef idx="0"/>
          <a:fontRef idx="minor"/>
        </p:style>
        <p:txBody>
          <a:bodyPr wrap="none" lIns="90000" rIns="90000" tIns="45000" bIns="45000">
            <a:noAutofit/>
          </a:bodyPr>
          <a:p>
            <a:pPr algn="ctr">
              <a:lnSpc>
                <a:spcPct val="100000"/>
              </a:lnSpc>
              <a:spcAft>
                <a:spcPts val="1199"/>
              </a:spcAft>
            </a:pPr>
            <a:r>
              <a:rPr b="1" lang="fr-FR" sz="4800" spc="-1" strike="noStrike">
                <a:solidFill>
                  <a:srgbClr val="6c5098"/>
                </a:solidFill>
                <a:latin typeface="Arial"/>
                <a:ea typeface="ＭＳ Ｐゴシック"/>
              </a:rPr>
              <a:t>Modélisation et simulation de la propagation d’une épidémie</a:t>
            </a:r>
            <a:endParaRPr b="0" lang="fr-FR" sz="4800" spc="-1" strike="noStrike">
              <a:latin typeface="Arial"/>
            </a:endParaRPr>
          </a:p>
        </p:txBody>
      </p:sp>
      <p:pic>
        <p:nvPicPr>
          <p:cNvPr id="44" name="Image 2" descr=""/>
          <p:cNvPicPr/>
          <p:nvPr/>
        </p:nvPicPr>
        <p:blipFill>
          <a:blip r:embed="rId3"/>
          <a:stretch/>
        </p:blipFill>
        <p:spPr>
          <a:xfrm>
            <a:off x="2202120" y="918360"/>
            <a:ext cx="4885560" cy="4885560"/>
          </a:xfrm>
          <a:prstGeom prst="rect">
            <a:avLst/>
          </a:prstGeom>
          <a:ln>
            <a:noFill/>
          </a:ln>
        </p:spPr>
      </p:pic>
      <p:sp>
        <p:nvSpPr>
          <p:cNvPr id="45" name="CustomShape 5"/>
          <p:cNvSpPr/>
          <p:nvPr/>
        </p:nvSpPr>
        <p:spPr>
          <a:xfrm>
            <a:off x="1300680" y="27288000"/>
            <a:ext cx="31597920" cy="5544000"/>
          </a:xfrm>
          <a:prstGeom prst="rect">
            <a:avLst/>
          </a:prstGeom>
          <a:noFill/>
          <a:ln>
            <a:noFill/>
          </a:ln>
        </p:spPr>
        <p:style>
          <a:lnRef idx="0"/>
          <a:fillRef idx="0"/>
          <a:effectRef idx="0"/>
          <a:fontRef idx="minor"/>
        </p:style>
        <p:txBody>
          <a:bodyPr lIns="90000" rIns="90000" tIns="45000" bIns="45000">
            <a:noAutofit/>
          </a:bodyPr>
          <a:p>
            <a:pPr>
              <a:lnSpc>
                <a:spcPct val="150000"/>
              </a:lnSpc>
            </a:pPr>
            <a:endParaRPr b="0" lang="fr-FR" sz="1800" spc="-1" strike="noStrike">
              <a:latin typeface="Arial"/>
            </a:endParaRPr>
          </a:p>
          <a:p>
            <a:pPr>
              <a:lnSpc>
                <a:spcPct val="150000"/>
              </a:lnSpc>
            </a:pPr>
            <a:r>
              <a:rPr b="0" lang="fr-FR" sz="5000" spc="-1" strike="noStrike">
                <a:solidFill>
                  <a:srgbClr val="000000"/>
                </a:solidFill>
                <a:latin typeface="Arial"/>
                <a:ea typeface="ＭＳ Ｐゴシック"/>
              </a:rPr>
              <a:t>Exemple : avec le modèle « SIR » nous pouvons simuler le cas ou il y a initialement 999 personnes saines, une personne infectée et 0 personnes rétablies (et donc, dans une population totale de 1000 personnes). Si une personne saine a 0,2 % de chance de devenir infectée, et une personne infectée à 0,1 % de chance de guérir, nous obtenons les résultats suivants : </a:t>
            </a:r>
            <a:endParaRPr b="0" lang="fr-FR" sz="5000" spc="-1" strike="noStrike">
              <a:latin typeface="Arial"/>
            </a:endParaRPr>
          </a:p>
          <a:p>
            <a:pPr>
              <a:lnSpc>
                <a:spcPct val="150000"/>
              </a:lnSpc>
            </a:pPr>
            <a:endParaRPr b="0" lang="fr-FR" sz="5000" spc="-1" strike="noStrike">
              <a:latin typeface="Arial"/>
            </a:endParaRPr>
          </a:p>
        </p:txBody>
      </p:sp>
      <p:pic>
        <p:nvPicPr>
          <p:cNvPr id="46" name="" descr=""/>
          <p:cNvPicPr/>
          <p:nvPr/>
        </p:nvPicPr>
        <p:blipFill>
          <a:blip r:embed="rId4"/>
          <a:stretch/>
        </p:blipFill>
        <p:spPr>
          <a:xfrm>
            <a:off x="17928000" y="7200000"/>
            <a:ext cx="14970960" cy="20481120"/>
          </a:xfrm>
          <a:prstGeom prst="rect">
            <a:avLst/>
          </a:prstGeom>
          <a:ln>
            <a:noFill/>
          </a:ln>
        </p:spPr>
      </p:pic>
      <p:pic>
        <p:nvPicPr>
          <p:cNvPr id="47" name="" descr=""/>
          <p:cNvPicPr/>
          <p:nvPr/>
        </p:nvPicPr>
        <p:blipFill>
          <a:blip r:embed="rId5"/>
          <a:stretch/>
        </p:blipFill>
        <p:spPr>
          <a:xfrm>
            <a:off x="1414440" y="32256000"/>
            <a:ext cx="24793200" cy="98776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1039</TotalTime>
  <Application>LibreOffice/6.3.2.2$Windows_X86_64 LibreOffice_project/98b30e735bda24bc04ab42594c85f7fd8be07b9c</Application>
  <Words>75</Words>
  <Paragraphs>7</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fr-FR</dc:language>
  <cp:lastModifiedBy/>
  <cp:lastPrinted>2013-02-08T09:18:21Z</cp:lastPrinted>
  <dcterms:modified xsi:type="dcterms:W3CDTF">2020-03-06T01:09:16Z</dcterms:modified>
  <cp:revision>112</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