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65" r:id="rId16"/>
    <p:sldId id="271" r:id="rId17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OTTE  Nathan" initials="MN" lastIdx="1" clrIdx="0">
    <p:extLst>
      <p:ext uri="{19B8F6BF-5375-455C-9EA6-DF929625EA0E}">
        <p15:presenceInfo xmlns:p15="http://schemas.microsoft.com/office/powerpoint/2012/main" userId="MAROTTE 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892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simulation de modèle compartimental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720000" y="1371960"/>
            <a:ext cx="8663400" cy="3451680"/>
          </a:xfrm>
          <a:prstGeom prst="rect">
            <a:avLst/>
          </a:prstGeom>
          <a:ln>
            <a:noFill/>
          </a:ln>
        </p:spPr>
      </p:pic>
      <p:pic>
        <p:nvPicPr>
          <p:cNvPr id="148" name="Image 147"/>
          <p:cNvPicPr/>
          <p:nvPr/>
        </p:nvPicPr>
        <p:blipFill>
          <a:blip r:embed="rId2"/>
          <a:stretch/>
        </p:blipFill>
        <p:spPr>
          <a:xfrm>
            <a:off x="177840" y="1371960"/>
            <a:ext cx="9205560" cy="36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lang="fr-FR" sz="27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485360"/>
            <a:ext cx="943128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000" lnSpcReduction="10000"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1" name="Image 150"/>
          <p:cNvPicPr/>
          <p:nvPr/>
        </p:nvPicPr>
        <p:blipFill>
          <a:blip r:embed="rId2"/>
          <a:stretch/>
        </p:blipFill>
        <p:spPr>
          <a:xfrm>
            <a:off x="144000" y="2553120"/>
            <a:ext cx="9720000" cy="24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BB80E19-55FA-4298-8362-7169FFE1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52" y="1385476"/>
            <a:ext cx="3543300" cy="3533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1822978-D6A2-4965-AB83-0DB97FEE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1385476"/>
            <a:ext cx="1209675" cy="3705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DD3DFC-9B39-4BA2-B17B-81F07EF94946}"/>
              </a:ext>
            </a:extLst>
          </p:cNvPr>
          <p:cNvSpPr/>
          <p:nvPr/>
        </p:nvSpPr>
        <p:spPr>
          <a:xfrm>
            <a:off x="566788" y="285104"/>
            <a:ext cx="6763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Source Sans Pro Black"/>
              </a:rPr>
              <a:t>Exemple de simulation : propagation d’une maladie dont une partie de la population est vaccinée</a:t>
            </a:r>
            <a:endParaRPr lang="fr-FR" spc="-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B7C26F-62F0-425E-A4FE-575289CDAF33}"/>
              </a:ext>
            </a:extLst>
          </p:cNvPr>
          <p:cNvSpPr txBox="1"/>
          <p:nvPr/>
        </p:nvSpPr>
        <p:spPr>
          <a:xfrm>
            <a:off x="547609" y="1544116"/>
            <a:ext cx="280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SIRD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6BA96A-ADFE-4ED6-BA9A-B184B1B1C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9" y="2101645"/>
            <a:ext cx="2044868" cy="18804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AA3983-E50C-4B2A-A6DF-B1B3A9CDF055}"/>
              </a:ext>
            </a:extLst>
          </p:cNvPr>
          <p:cNvSpPr txBox="1"/>
          <p:nvPr/>
        </p:nvSpPr>
        <p:spPr>
          <a:xfrm>
            <a:off x="1917290" y="3813020"/>
            <a:ext cx="359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partie de la population commence rétablie, et donc immunisée tandis, que la maladie se fraye un chemin dans les susceptibles</a:t>
            </a:r>
          </a:p>
        </p:txBody>
      </p:sp>
    </p:spTree>
    <p:extLst>
      <p:ext uri="{BB962C8B-B14F-4D97-AF65-F5344CB8AC3E}">
        <p14:creationId xmlns:p14="http://schemas.microsoft.com/office/powerpoint/2010/main" val="313849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ABC5F3-BA23-44E2-B073-D789B4F1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" y="436257"/>
            <a:ext cx="10080625" cy="49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60000" y="148536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2"/>
          <a:stretch/>
        </p:blipFill>
        <p:spPr>
          <a:xfrm>
            <a:off x="2328480" y="2520000"/>
            <a:ext cx="5519160" cy="28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D03D9B-F76C-4F7E-A7E7-CBE41AF8DE0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981977" y="2406216"/>
            <a:ext cx="4116669" cy="903837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Merci de votre attention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5215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Prendre les meilleurs décisions en fonction des résultats des simulations 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approximatifs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Tous les modèles représentent une approximation de la réalité, donc ne fournissent pas les même résultat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le modèle parfait devrait prendre en compte tout l’univers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Différences entre modélisation et simulation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2088000"/>
            <a:ext cx="4565880" cy="31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3040" y="1643775"/>
            <a:ext cx="4565880" cy="21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 : Pile, Pile, Face, Pile, Face, Face, ...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341460" y="1242660"/>
            <a:ext cx="236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Simulation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756090" y="1296000"/>
            <a:ext cx="290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Modélisation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2016000"/>
            <a:ext cx="4565880" cy="32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Sous forme de matrice, carte...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réaliste, plus représentatif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coûteux a mettre en place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56280" y="1872000"/>
            <a:ext cx="4565880" cy="33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chaque état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Inconvénient : fourni uniquement des informations sur le nombre d’individus par état.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328000" y="1296360"/>
            <a:ext cx="496800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compartimentaux</a:t>
            </a:r>
            <a:endParaRPr lang="fr-FR" sz="2600" b="1" u="sng" strike="noStrike" spc="-1" dirty="0">
              <a:uFillTx/>
              <a:latin typeface="Arial"/>
            </a:endParaRPr>
          </a:p>
          <a:p>
            <a:endParaRPr lang="fr-FR" sz="2600" b="1" u="sng" strike="noStrike" spc="-1" dirty="0">
              <a:uFillTx/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1008000" y="1296360"/>
            <a:ext cx="283248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spatiaux</a:t>
            </a:r>
            <a:endParaRPr lang="fr-FR" sz="2600" b="1" strike="noStrike" spc="-1" dirty="0">
              <a:latin typeface="Arial"/>
            </a:endParaRPr>
          </a:p>
          <a:p>
            <a:endParaRPr lang="fr-FR" sz="26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Nos modèles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143"/>
          <p:cNvPicPr/>
          <p:nvPr/>
        </p:nvPicPr>
        <p:blipFill>
          <a:blip r:embed="rId2"/>
          <a:stretch/>
        </p:blipFill>
        <p:spPr>
          <a:xfrm>
            <a:off x="5472000" y="144000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modèles compartimentaux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Modèles simple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Individu est sain, rétabli ou infecté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pc="-1" dirty="0">
                <a:solidFill>
                  <a:srgbClr val="2C3E50"/>
                </a:solidFill>
                <a:latin typeface="Source Sans Pro Semibold"/>
              </a:rPr>
              <a:t>Rajouter des états et ou des transitions pour raffiner le modèle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5628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/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blipFill>
                <a:blip r:embed="rId3"/>
                <a:stretch>
                  <a:fillRect l="-1449" b="-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/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/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FBAA1-F882-43F1-9236-10D21DEF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50001"/>
            <a:ext cx="9072000" cy="498598"/>
          </a:xfrm>
        </p:spPr>
        <p:txBody>
          <a:bodyPr/>
          <a:lstStyle/>
          <a:p>
            <a:r>
              <a:rPr lang="fr-FR" sz="3600" dirty="0">
                <a:solidFill>
                  <a:schemeClr val="bg1"/>
                </a:solidFill>
              </a:rPr>
              <a:t>Plus de modèles compartimentaux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DE75B1-6061-4847-BA5E-798B9A8943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4004" y="948599"/>
            <a:ext cx="9072000" cy="3599960"/>
          </a:xfrm>
        </p:spPr>
        <p:txBody>
          <a:bodyPr/>
          <a:lstStyle/>
          <a:p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7 états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8 transitions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Plus de complexité mais plus </a:t>
            </a:r>
            <a:r>
              <a:rPr lang="fr-FR" b="1" spc="-1" dirty="0" err="1">
                <a:solidFill>
                  <a:srgbClr val="2C3E50"/>
                </a:solidFill>
                <a:latin typeface="Source Sans Pro Semibold"/>
              </a:rPr>
              <a:t>plus</a:t>
            </a: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 réaliste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039AAA-B056-445E-9E9B-36E9E35E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17" y="1667971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C6F35-039F-4BCD-A4AF-D3F6F31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4601"/>
            <a:ext cx="9072000" cy="60939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Passer du modèle à la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us-titre 4">
                <a:extLst>
                  <a:ext uri="{FF2B5EF4-FFF2-40B4-BE49-F238E27FC236}">
                    <a16:creationId xmlns:a16="http://schemas.microsoft.com/office/drawing/2014/main" id="{295A03FF-CA93-4B55-9C80-E9E2B00DBDB8}"/>
                  </a:ext>
                </a:extLst>
              </p:cNvPr>
              <p:cNvSpPr txBox="1">
                <a:spLocks noGrp="1"/>
              </p:cNvSpPr>
              <p:nvPr>
                <p:ph type="subTitle"/>
              </p:nvPr>
            </p:nvSpPr>
            <p:spPr>
              <a:xfrm>
                <a:off x="504000" y="1741177"/>
                <a:ext cx="3469540" cy="2466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80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sz="2800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800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800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sz="2800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800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8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sz="28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sz="28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sz="28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8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BE" sz="2800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2800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800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sz="2800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800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800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sz="28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8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2800" b="0" spc="-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ous-titre 4">
                <a:extLst>
                  <a:ext uri="{FF2B5EF4-FFF2-40B4-BE49-F238E27FC236}">
                    <a16:creationId xmlns:a16="http://schemas.microsoft.com/office/drawing/2014/main" id="{295A03FF-CA93-4B55-9C80-E9E2B00DBD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504000" y="1741177"/>
                <a:ext cx="3469540" cy="2466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2DAF3D-9196-467A-AB98-D1F9CDD55B96}"/>
                  </a:ext>
                </a:extLst>
              </p:cNvPr>
              <p:cNvSpPr txBox="1"/>
              <p:nvPr/>
            </p:nvSpPr>
            <p:spPr>
              <a:xfrm>
                <a:off x="4068445" y="1884487"/>
                <a:ext cx="60121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S est le nombre de susceptible à tout instant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 est le nombre d’infectés à tout instant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 est le nombre de rétablis à tout instant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2DAF3D-9196-467A-AB98-D1F9CDD5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45" y="1884487"/>
                <a:ext cx="6012180" cy="923330"/>
              </a:xfrm>
              <a:prstGeom prst="rect">
                <a:avLst/>
              </a:prstGeom>
              <a:blipFill>
                <a:blip r:embed="rId3"/>
                <a:stretch>
                  <a:fillRect l="-608" t="-3289" b="-92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842826-0D9D-4E33-ADB6-25B501FEFB4E}"/>
                  </a:ext>
                </a:extLst>
              </p:cNvPr>
              <p:cNvSpPr txBox="1"/>
              <p:nvPr/>
            </p:nvSpPr>
            <p:spPr>
              <a:xfrm>
                <a:off x="4503961" y="2971006"/>
                <a:ext cx="3207773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de susceptibles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842826-0D9D-4E33-ADB6-25B501FE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1" y="2971006"/>
                <a:ext cx="3207773" cy="768287"/>
              </a:xfrm>
              <a:prstGeom prst="rect">
                <a:avLst/>
              </a:prstGeom>
              <a:blipFill>
                <a:blip r:embed="rId4"/>
                <a:stretch>
                  <a:fillRect l="-1711" r="-190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F7FC89-0474-46D7-9A2B-A1B945849D40}"/>
                  </a:ext>
                </a:extLst>
              </p:cNvPr>
              <p:cNvSpPr/>
              <p:nvPr/>
            </p:nvSpPr>
            <p:spPr>
              <a:xfrm>
                <a:off x="2872378" y="3964874"/>
                <a:ext cx="3035280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d’infectés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F7FC89-0474-46D7-9A2B-A1B945849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8" y="3964874"/>
                <a:ext cx="3035280" cy="768287"/>
              </a:xfrm>
              <a:prstGeom prst="rect">
                <a:avLst/>
              </a:prstGeom>
              <a:blipFill>
                <a:blip r:embed="rId5"/>
                <a:stretch>
                  <a:fillRect l="-1606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A751D2-C7E6-4625-A777-7F66D1B12870}"/>
                  </a:ext>
                </a:extLst>
              </p:cNvPr>
              <p:cNvSpPr/>
              <p:nvPr/>
            </p:nvSpPr>
            <p:spPr>
              <a:xfrm>
                <a:off x="6162197" y="4415369"/>
                <a:ext cx="309907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de rétablis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A751D2-C7E6-4625-A777-7F66D1B12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97" y="4415369"/>
                <a:ext cx="3099073" cy="768287"/>
              </a:xfrm>
              <a:prstGeom prst="rect">
                <a:avLst/>
              </a:prstGeom>
              <a:blipFill>
                <a:blip r:embed="rId6"/>
                <a:stretch>
                  <a:fillRect l="-1772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B2F1D97-62D8-48D6-B4CF-6C9BD01E8F0F}"/>
              </a:ext>
            </a:extLst>
          </p:cNvPr>
          <p:cNvCxnSpPr>
            <a:cxnSpLocks/>
          </p:cNvCxnSpPr>
          <p:nvPr/>
        </p:nvCxnSpPr>
        <p:spPr>
          <a:xfrm flipV="1">
            <a:off x="1194619" y="4175258"/>
            <a:ext cx="298154" cy="35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376914-F53C-4E23-A166-47ED0813277B}"/>
              </a:ext>
            </a:extLst>
          </p:cNvPr>
          <p:cNvSpPr/>
          <p:nvPr/>
        </p:nvSpPr>
        <p:spPr>
          <a:xfrm>
            <a:off x="0" y="4476348"/>
            <a:ext cx="2617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de rétablissement (probabilité de guérir)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77B27FA-2981-4235-9F66-D895E0B1E8EC}"/>
              </a:ext>
            </a:extLst>
          </p:cNvPr>
          <p:cNvCxnSpPr>
            <a:cxnSpLocks/>
          </p:cNvCxnSpPr>
          <p:nvPr/>
        </p:nvCxnSpPr>
        <p:spPr>
          <a:xfrm flipH="1">
            <a:off x="1969431" y="1585452"/>
            <a:ext cx="582040" cy="22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82EFDF-CE4E-47D4-B2E5-BD8B4FCD1808}"/>
              </a:ext>
            </a:extLst>
          </p:cNvPr>
          <p:cNvSpPr/>
          <p:nvPr/>
        </p:nvSpPr>
        <p:spPr>
          <a:xfrm>
            <a:off x="2508701" y="1238156"/>
            <a:ext cx="3078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d’infection (probabilité de tomber malade)</a:t>
            </a:r>
          </a:p>
        </p:txBody>
      </p:sp>
    </p:spTree>
    <p:extLst>
      <p:ext uri="{BB962C8B-B14F-4D97-AF65-F5344CB8AC3E}">
        <p14:creationId xmlns:p14="http://schemas.microsoft.com/office/powerpoint/2010/main" val="26629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501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Cambria Math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Plus de modèles compartimentaux</vt:lpstr>
      <vt:lpstr>Passer du modèle à la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Elvira/Puttevils</dc:creator>
  <dc:description/>
  <cp:lastModifiedBy>Antoine Bedaton</cp:lastModifiedBy>
  <cp:revision>192</cp:revision>
  <cp:lastPrinted>2013-02-08T09:18:21Z</cp:lastPrinted>
  <dcterms:created xsi:type="dcterms:W3CDTF">2005-02-24T09:50:45Z</dcterms:created>
  <dcterms:modified xsi:type="dcterms:W3CDTF">2020-04-30T15:37:23Z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