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clean_camelot.py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21.05</c:v>
                </c:pt>
                <c:pt idx="1">
                  <c:v>5.88</c:v>
                </c:pt>
                <c:pt idx="2">
                  <c:v>3.27</c:v>
                </c:pt>
                <c:pt idx="3">
                  <c:v>72.7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6-490A-8C79-02E6C0D1C0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singlecamelot.py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29.62</c:v>
                </c:pt>
                <c:pt idx="1">
                  <c:v>4.3099999999999996</c:v>
                </c:pt>
                <c:pt idx="2">
                  <c:v>0</c:v>
                </c:pt>
                <c:pt idx="3">
                  <c:v>99.58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6-490A-8C79-02E6C0D1C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950320"/>
        <c:axId val="1468952240"/>
      </c:barChart>
      <c:catAx>
        <c:axId val="146895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/>
                  <a:t>Table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8952240"/>
        <c:crosses val="autoZero"/>
        <c:auto val="1"/>
        <c:lblAlgn val="ctr"/>
        <c:lblOffset val="100"/>
        <c:noMultiLvlLbl val="0"/>
      </c:catAx>
      <c:valAx>
        <c:axId val="14689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 dirty="0"/>
                  <a:t>Mean Noise Reduction /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895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25902777777778"/>
          <c:y val="0.13931333333333334"/>
          <c:w val="0.87560254933634529"/>
          <c:h val="0.572608306651152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camelot_scrape.py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5.1100000000000003</c:v>
                </c:pt>
                <c:pt idx="1">
                  <c:v>0.12</c:v>
                </c:pt>
                <c:pt idx="2">
                  <c:v>0.08</c:v>
                </c:pt>
                <c:pt idx="3">
                  <c:v>32.64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1-4239-964A-F309100C3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100"/>
        <c:axId val="1468950320"/>
        <c:axId val="1468952240"/>
      </c:barChart>
      <c:catAx>
        <c:axId val="146895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 dirty="0"/>
                  <a:t>Table Type</a:t>
                </a:r>
              </a:p>
            </c:rich>
          </c:tx>
          <c:layout>
            <c:manualLayout>
              <c:xMode val="edge"/>
              <c:yMode val="edge"/>
              <c:x val="0.4328273148148149"/>
              <c:y val="0.85991962962962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8952240"/>
        <c:crosses val="autoZero"/>
        <c:auto val="1"/>
        <c:lblAlgn val="ctr"/>
        <c:lblOffset val="100"/>
        <c:noMultiLvlLbl val="0"/>
      </c:catAx>
      <c:valAx>
        <c:axId val="14689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 dirty="0"/>
                  <a:t>Mean Noise Detected/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895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62037037037037"/>
          <c:y val="0.92537407407407413"/>
          <c:w val="0.26875925925925925"/>
          <c:h val="7.4625925925925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Chart labels / %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clean_camelot.py</c:v>
                </c:pt>
                <c:pt idx="1">
                  <c:v>singlecamelot.py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E-4166-B0B6-B76A656857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Reference page / %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clean_camelot.py</c:v>
                </c:pt>
                <c:pt idx="1">
                  <c:v>singlecamelot.py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CE-4166-B0B6-B76A65685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2784352"/>
        <c:axId val="1632788672"/>
      </c:barChart>
      <c:catAx>
        <c:axId val="1632784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 sz="9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Table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2788672"/>
        <c:crosses val="autoZero"/>
        <c:auto val="1"/>
        <c:lblAlgn val="ctr"/>
        <c:lblOffset val="100"/>
        <c:noMultiLvlLbl val="0"/>
      </c:catAx>
      <c:valAx>
        <c:axId val="163278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/>
                  <a:t>Percentage of Occurrences /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278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camelot_scrape.py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14.29</c:v>
                </c:pt>
                <c:pt idx="1">
                  <c:v>5.56</c:v>
                </c:pt>
                <c:pt idx="2">
                  <c:v>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1-4239-964A-F309100C34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clean_camelot.py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17.86</c:v>
                </c:pt>
                <c:pt idx="1">
                  <c:v>5.56</c:v>
                </c:pt>
                <c:pt idx="2">
                  <c:v>6.25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1-4239-964A-F309100C34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singlecamelot.py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17.86</c:v>
                </c:pt>
                <c:pt idx="1">
                  <c:v>5.56</c:v>
                </c:pt>
                <c:pt idx="2">
                  <c:v>68.75</c:v>
                </c:pt>
                <c:pt idx="3">
                  <c:v>16.670000000000002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51-4239-964A-F309100C3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950320"/>
        <c:axId val="1468952240"/>
      </c:barChart>
      <c:catAx>
        <c:axId val="146895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/>
                  <a:t>Table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8952240"/>
        <c:crosses val="autoZero"/>
        <c:auto val="1"/>
        <c:lblAlgn val="ctr"/>
        <c:lblOffset val="100"/>
        <c:noMultiLvlLbl val="0"/>
      </c:catAx>
      <c:valAx>
        <c:axId val="14689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/>
                  <a:t>Percentage of Occurrences /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895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camelot_scrape.py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14.29</c:v>
                </c:pt>
                <c:pt idx="1">
                  <c:v>5.56</c:v>
                </c:pt>
                <c:pt idx="2">
                  <c:v>12.5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1-4239-964A-F309100C34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clean_camelot.py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32.14</c:v>
                </c:pt>
                <c:pt idx="1">
                  <c:v>22.22</c:v>
                </c:pt>
                <c:pt idx="2">
                  <c:v>18.75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1-4239-964A-F309100C34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singlecamelot.py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35.71</c:v>
                </c:pt>
                <c:pt idx="1">
                  <c:v>72.22</c:v>
                </c:pt>
                <c:pt idx="2">
                  <c:v>75</c:v>
                </c:pt>
                <c:pt idx="3">
                  <c:v>33.33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51-4239-964A-F309100C3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950320"/>
        <c:axId val="1468952240"/>
      </c:barChart>
      <c:catAx>
        <c:axId val="146895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/>
                  <a:t>Table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8952240"/>
        <c:crosses val="autoZero"/>
        <c:auto val="1"/>
        <c:lblAlgn val="ctr"/>
        <c:lblOffset val="100"/>
        <c:noMultiLvlLbl val="0"/>
      </c:catAx>
      <c:valAx>
        <c:axId val="14689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AU"/>
                  <a:t>Percentage of Occurrences /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895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camelot_scrape.py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3.57</c:v>
                </c:pt>
                <c:pt idx="1">
                  <c:v>5.56</c:v>
                </c:pt>
                <c:pt idx="2">
                  <c:v>6.25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1-4239-964A-F309100C34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clean_camelot.py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3.57</c:v>
                </c:pt>
                <c:pt idx="1">
                  <c:v>5.56</c:v>
                </c:pt>
                <c:pt idx="2">
                  <c:v>6.25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1-4239-964A-F309100C34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singlecamelot.py</c:v>
                </c:pt>
              </c:strCache>
            </c:strRef>
          </c:tx>
          <c:spPr>
            <a:pattFill prst="pct2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32.14</c:v>
                </c:pt>
                <c:pt idx="1">
                  <c:v>38.89</c:v>
                </c:pt>
                <c:pt idx="2">
                  <c:v>12.5</c:v>
                </c:pt>
                <c:pt idx="3">
                  <c:v>16.670000000000002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51-4239-964A-F309100C3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950320"/>
        <c:axId val="1468952240"/>
      </c:barChart>
      <c:catAx>
        <c:axId val="146895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Table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952240"/>
        <c:crosses val="autoZero"/>
        <c:auto val="1"/>
        <c:lblAlgn val="ctr"/>
        <c:lblOffset val="100"/>
        <c:noMultiLvlLbl val="0"/>
      </c:catAx>
      <c:valAx>
        <c:axId val="14689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9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Percentage of Occurrences /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95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547495111768745"/>
          <c:y val="0.91352876028037688"/>
          <c:w val="0.77237248147290416"/>
          <c:h val="6.7852130296419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camelot_scrape.py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3.57</c:v>
                </c:pt>
                <c:pt idx="1">
                  <c:v>0</c:v>
                </c:pt>
                <c:pt idx="2">
                  <c:v>0</c:v>
                </c:pt>
                <c:pt idx="3">
                  <c:v>8.33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1-4239-964A-F309100C34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clean_camelot.py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3.57</c:v>
                </c:pt>
                <c:pt idx="1">
                  <c:v>0</c:v>
                </c:pt>
                <c:pt idx="2">
                  <c:v>0</c:v>
                </c:pt>
                <c:pt idx="3">
                  <c:v>8.33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1-4239-964A-F309100C34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singlecamelot.py</c:v>
                </c:pt>
              </c:strCache>
            </c:strRef>
          </c:tx>
          <c:spPr>
            <a:pattFill prst="pct2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Above text</c:v>
                </c:pt>
                <c:pt idx="1">
                  <c:v>Below text</c:v>
                </c:pt>
                <c:pt idx="2">
                  <c:v>Landscape in a portrait page.</c:v>
                </c:pt>
                <c:pt idx="3">
                  <c:v>Embedded within column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10.71</c:v>
                </c:pt>
                <c:pt idx="1">
                  <c:v>5.56</c:v>
                </c:pt>
                <c:pt idx="2">
                  <c:v>6.25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51-4239-964A-F309100C3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950320"/>
        <c:axId val="1468952240"/>
      </c:barChart>
      <c:catAx>
        <c:axId val="146895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Table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952240"/>
        <c:crosses val="autoZero"/>
        <c:auto val="1"/>
        <c:lblAlgn val="ctr"/>
        <c:lblOffset val="100"/>
        <c:noMultiLvlLbl val="0"/>
      </c:catAx>
      <c:valAx>
        <c:axId val="14689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9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Percentage of Occurrences /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95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B43-D76B-D308-AF6C-7805C07E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D21F-0000-B02D-98F9-1E37551A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7171-4445-9E17-896D-7955FF69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D352-210D-AE9C-0020-58593D38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E6DC-EE7F-5489-C677-E9378989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5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B609-462C-47B5-E6E8-8814CBF2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90F8C-3CDE-CDB7-C8BA-F87718203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83DE3-29A4-52C9-B3C6-EFC15C08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CC92-7632-1666-EF3C-63BD8FA3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FBF3-A7B0-C731-4A18-F5E27D7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76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DFFF6-4F26-20AD-84F6-82F7FA588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6EF2E-A656-1E70-7D19-5089A3673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7FD2-27A1-2A44-B8D2-E0A7D491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7FF1-D91D-C64C-A8B0-1CB5B2AB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E8FA-350F-0D1A-0557-E300627C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53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0A37-4F3C-1727-A039-36E88B23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FC47-C6E8-6437-1EFC-DE1048B5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BA3C-40E5-1AD0-5D5A-D5DCFA9F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3CBB-FDAE-3E72-AADD-777BDD66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635A-C0D9-35C5-FFD3-564F3FC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56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B3E-339C-13EB-2238-55CC454A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B8294-A293-211F-6264-05A48E9E3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9408-01C8-73EF-5578-80446559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88A7-3D64-74B1-7416-7437A94C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6580-A3A2-6A6D-0A6A-C3E33BB0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7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DA25-281D-7DE6-24CA-44389F36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99D3-953D-A553-D1A1-1A5BE5F48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157A-295F-EEA5-2CBC-C40F3E84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7610E-5DA6-8B17-85C2-317915E5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C4E1-E074-1386-9ED5-12993B08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68916-D014-816C-8A2B-5BD7B068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1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FDD6-EDD0-5184-CA5C-DC12B8C9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1A8E-36B5-CAAC-0BD8-D7D54EB3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C5EB2-EFE9-4822-B916-D5C312BC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43837-DB4C-56B2-C7A7-16199C844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7B08D-A5E4-42D6-8086-EC8D0C117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23967-DEFD-0181-C2BF-81C3C96C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9662C-C498-BF88-8D85-2A8CD4D9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E740E-F9F2-CEA8-32D4-C2BE94A2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5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F897-FF03-DA8F-F173-829E7C9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1A412-8AE1-706F-F5E9-4D9567EE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3E05-EA01-0D7F-D003-EECEF6B7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43777-3D2D-96C0-DEF8-2305D998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9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1D76F-D916-BE75-FCA2-B46E1F03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3B957-31D0-DC63-578A-E317FA4B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59318-9022-8077-0D90-644D4491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9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CD23-3C32-AF1C-9C00-DE5AB248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FA3F-A2A6-C196-3BDE-0851B042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10249-ABD8-84C3-0DC5-443336B7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060D8-6FBD-5E92-5531-018E5A5B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8FE37-00D6-0A60-6A1E-F7718677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A49D-5236-85A5-FB31-4493310C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07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2D06-D955-EE22-9D4D-E8CC1834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8C834-7E72-E45A-C5D4-26D922DF4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5FE17-BA02-C278-0E56-C441B773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BDBA1-0D27-DE01-5ED4-EEAF5964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78A1-9B0C-8425-BF15-9DF81189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1F582-28BF-0651-B576-E0AF4BBE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16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BB170-0469-E5AD-DE60-30E80463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B5303-72DD-DB84-93DE-CCFAE2F6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49F6-59F4-ACFC-0C54-F199199FB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4271C-E017-4EF2-8A30-7BB6EB27C824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6C79-514C-5C46-6671-D52FF6A4D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4676-492A-5D98-3018-6C6D13882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68361-75F8-4C63-820B-D99DDDFAD4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4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D10F9C-70BF-F34F-5839-037EF5394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153825"/>
              </p:ext>
            </p:extLst>
          </p:nvPr>
        </p:nvGraphicFramePr>
        <p:xfrm>
          <a:off x="4892039" y="3288145"/>
          <a:ext cx="4676833" cy="285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690395-D94B-3C84-27AD-446DBCC90CAC}"/>
              </a:ext>
            </a:extLst>
          </p:cNvPr>
          <p:cNvSpPr txBox="1"/>
          <p:nvPr/>
        </p:nvSpPr>
        <p:spPr>
          <a:xfrm>
            <a:off x="4892040" y="719666"/>
            <a:ext cx="198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noise reduction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909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3091-7F3B-8920-4C77-3581E3B7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DCB3-D38F-4145-9F11-5B93088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000000"/>
                </a:solidFill>
                <a:effectLst/>
              </a:rPr>
              <a:t>Percentage of Noise Detected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CC34E2-7247-54CE-35EB-06FE0F243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871413"/>
              </p:ext>
            </p:extLst>
          </p:nvPr>
        </p:nvGraphicFramePr>
        <p:xfrm>
          <a:off x="3246812" y="2270758"/>
          <a:ext cx="432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18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F499-1D03-7AB9-C546-28CB3AD3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Percentage of Papers With False Positives</a:t>
            </a:r>
            <a:endParaRPr lang="en-A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F1A0E1-C279-2B33-EDA1-CC27CF78F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515523"/>
              </p:ext>
            </p:extLst>
          </p:nvPr>
        </p:nvGraphicFramePr>
        <p:xfrm>
          <a:off x="838200" y="1825625"/>
          <a:ext cx="468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9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93CE-F592-5810-D70B-DF1F6D25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000000"/>
                </a:solidFill>
                <a:effectLst/>
              </a:rPr>
              <a:t>Percentage of Tables Undetected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94D41E-4B87-5A22-B006-D2A00B5A1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8408"/>
              </p:ext>
            </p:extLst>
          </p:nvPr>
        </p:nvGraphicFramePr>
        <p:xfrm>
          <a:off x="838200" y="1825625"/>
          <a:ext cx="432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020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93E4-2601-5227-3496-898ABA70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D73A-EBC0-A051-D500-BA71A0AE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Tables Missing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D3BBF5-D1E5-532E-5030-E6F8FA270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759452"/>
              </p:ext>
            </p:extLst>
          </p:nvPr>
        </p:nvGraphicFramePr>
        <p:xfrm>
          <a:off x="838200" y="1825624"/>
          <a:ext cx="7035800" cy="413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51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9BBFF-B0EF-3533-5F03-A2977AA28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6C1D-2222-C8AB-A31C-F4272111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Percentage of Tables Where Contents Shifted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877F2-7ED6-A0CD-3DE4-1B7E99EE2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4686"/>
              </p:ext>
            </p:extLst>
          </p:nvPr>
        </p:nvGraphicFramePr>
        <p:xfrm>
          <a:off x="838200" y="1825624"/>
          <a:ext cx="5168900" cy="319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81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769AE-B47C-C5A7-5D67-B0386528F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FA2F-08EF-C308-2ACF-E9C4C099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Percentage of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ables where rows or column merged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ED788D-DBC4-BA41-2E86-5069A5559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856638"/>
              </p:ext>
            </p:extLst>
          </p:nvPr>
        </p:nvGraphicFramePr>
        <p:xfrm>
          <a:off x="838199" y="1825624"/>
          <a:ext cx="4754881" cy="2851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3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D8D0F4-7222-5A0D-B34F-E3F34C19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25522"/>
              </p:ext>
            </p:extLst>
          </p:nvPr>
        </p:nvGraphicFramePr>
        <p:xfrm>
          <a:off x="837620" y="597999"/>
          <a:ext cx="4135010" cy="5094880"/>
        </p:xfrm>
        <a:graphic>
          <a:graphicData uri="http://schemas.openxmlformats.org/drawingml/2006/table">
            <a:tbl>
              <a:tblPr/>
              <a:tblGrid>
                <a:gridCol w="827002">
                  <a:extLst>
                    <a:ext uri="{9D8B030D-6E8A-4147-A177-3AD203B41FA5}">
                      <a16:colId xmlns:a16="http://schemas.microsoft.com/office/drawing/2014/main" val="4261726181"/>
                    </a:ext>
                  </a:extLst>
                </a:gridCol>
                <a:gridCol w="827002">
                  <a:extLst>
                    <a:ext uri="{9D8B030D-6E8A-4147-A177-3AD203B41FA5}">
                      <a16:colId xmlns:a16="http://schemas.microsoft.com/office/drawing/2014/main" val="1373312025"/>
                    </a:ext>
                  </a:extLst>
                </a:gridCol>
                <a:gridCol w="827002">
                  <a:extLst>
                    <a:ext uri="{9D8B030D-6E8A-4147-A177-3AD203B41FA5}">
                      <a16:colId xmlns:a16="http://schemas.microsoft.com/office/drawing/2014/main" val="1790434843"/>
                    </a:ext>
                  </a:extLst>
                </a:gridCol>
                <a:gridCol w="827002">
                  <a:extLst>
                    <a:ext uri="{9D8B030D-6E8A-4147-A177-3AD203B41FA5}">
                      <a16:colId xmlns:a16="http://schemas.microsoft.com/office/drawing/2014/main" val="3774399763"/>
                    </a:ext>
                  </a:extLst>
                </a:gridCol>
                <a:gridCol w="827002">
                  <a:extLst>
                    <a:ext uri="{9D8B030D-6E8A-4147-A177-3AD203B41FA5}">
                      <a16:colId xmlns:a16="http://schemas.microsoft.com/office/drawing/2014/main" val="3951748277"/>
                    </a:ext>
                  </a:extLst>
                </a:gridCol>
              </a:tblGrid>
              <a:tr h="108101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Table 1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5432"/>
                  </a:ext>
                </a:extLst>
              </a:tr>
              <a:tr h="5201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Diffusion and partition coefﬁcients used for models shown in Fig. 3.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36921"/>
                  </a:ext>
                </a:extLst>
              </a:tr>
              <a:tr h="119814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Parameter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Reference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912331"/>
                  </a:ext>
                </a:extLst>
              </a:tr>
              <a:tr h="31414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CFC-12diffusioncoefﬁcientinair(D&lt;s&gt;g&lt;/s&gt;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Montfort and Pellegatta (1991)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351370"/>
                  </a:ext>
                </a:extLst>
              </a:tr>
              <a:tr h="211124"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0),m&lt;s&gt;2&lt;/s&gt;y&lt;s&gt;(cid:2)1&lt;/s&gt;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234831"/>
                  </a:ext>
                </a:extLst>
              </a:tr>
              <a:tr h="417170"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CFC-12diffusioncoefﬁcientinwater(D&lt;s&gt;W&lt;/s&gt;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),m&lt;s&gt;2&lt;/s&gt;y&lt;s&gt;(cid:2)1&lt;/s&gt;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3.41(cid:4)10&lt;s&gt;(cid:2)2&lt;/s&gt;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Zheng et al. (1998)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83920"/>
                  </a:ext>
                </a:extLst>
              </a:tr>
              <a:tr h="119814"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173263"/>
                  </a:ext>
                </a:extLst>
              </a:tr>
              <a:tr h="314147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CFC-12partitioncoefﬁcient(k&lt;s&gt;g&lt;/s&gt;)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0.0718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Warner and Weiss (1985)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149356"/>
                  </a:ext>
                </a:extLst>
              </a:tr>
              <a:tr h="314147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&lt;s&gt;14&lt;/s&gt;CO&lt;s&gt;2&lt;/s&gt;diffusioncoefﬁcientinair(Dg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515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Walvoord et al. (2005)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06658"/>
                  </a:ext>
                </a:extLst>
              </a:tr>
              <a:tr h="211124"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0),m&lt;s&gt;2&lt;/s&gt;y&lt;s&gt;(cid:2)1&lt;/s&gt;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864176"/>
                  </a:ext>
                </a:extLst>
              </a:tr>
              <a:tr h="314147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&lt;s&gt;12&lt;/s&gt;CO&lt;s&gt;2&lt;/s&gt;diffusioncoefﬁcientinair(Dg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520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Walvoord et al. (2005)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22320"/>
                  </a:ext>
                </a:extLst>
              </a:tr>
              <a:tr h="211124"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0),m&lt;s&gt;2&lt;/s&gt;y&lt;s&gt;(cid:2)1&lt;/s&gt;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27261"/>
                  </a:ext>
                </a:extLst>
              </a:tr>
              <a:tr h="314147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&lt;s&gt;*&lt;/s&gt;diffusioncoefﬁcientinwater(DWCO&lt;s&gt;2&lt;/s&gt;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),m&lt;s&gt;2&lt;/s&gt;y&lt;s&gt;(cid:2)1&lt;/s&gt;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6.03(cid:4)10&lt;s&gt;(cid:2)2&lt;/s&gt;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Jahne et al. (1987)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891984"/>
                  </a:ext>
                </a:extLst>
              </a:tr>
              <a:tr h="119814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69671"/>
                  </a:ext>
                </a:extLst>
              </a:tr>
              <a:tr h="314147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CO&lt;s&gt;2&lt;/s&gt;partitioncoefﬁcient(k&lt;s&gt;g&lt;/s&gt;)</a:t>
                      </a: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0.836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Weiss (1974)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50323"/>
                  </a:ext>
                </a:extLst>
              </a:tr>
              <a:tr h="417170"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&lt;s&gt;*&lt;/s&gt;ThesamediffusioncoefﬁcientinwaterDW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0wasappliedtoboth&lt;s&gt;12&lt;/s&gt;CO&lt;s&gt;2&lt;/s&gt;and&lt;s&gt;14&lt;/s&gt;CO&lt;s&gt;2&lt;/s&gt;.</a:t>
                      </a: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10" marR="6010" marT="601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1774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4D004E-EC1D-609B-28EC-B2EB4347D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40102"/>
              </p:ext>
            </p:extLst>
          </p:nvPr>
        </p:nvGraphicFramePr>
        <p:xfrm>
          <a:off x="6486525" y="1237554"/>
          <a:ext cx="4763658" cy="4413742"/>
        </p:xfrm>
        <a:graphic>
          <a:graphicData uri="http://schemas.openxmlformats.org/drawingml/2006/table">
            <a:tbl>
              <a:tblPr/>
              <a:tblGrid>
                <a:gridCol w="861402">
                  <a:extLst>
                    <a:ext uri="{9D8B030D-6E8A-4147-A177-3AD203B41FA5}">
                      <a16:colId xmlns:a16="http://schemas.microsoft.com/office/drawing/2014/main" val="58295356"/>
                    </a:ext>
                  </a:extLst>
                </a:gridCol>
                <a:gridCol w="861402">
                  <a:extLst>
                    <a:ext uri="{9D8B030D-6E8A-4147-A177-3AD203B41FA5}">
                      <a16:colId xmlns:a16="http://schemas.microsoft.com/office/drawing/2014/main" val="1227540582"/>
                    </a:ext>
                  </a:extLst>
                </a:gridCol>
                <a:gridCol w="861402">
                  <a:extLst>
                    <a:ext uri="{9D8B030D-6E8A-4147-A177-3AD203B41FA5}">
                      <a16:colId xmlns:a16="http://schemas.microsoft.com/office/drawing/2014/main" val="2065422523"/>
                    </a:ext>
                  </a:extLst>
                </a:gridCol>
                <a:gridCol w="902916">
                  <a:extLst>
                    <a:ext uri="{9D8B030D-6E8A-4147-A177-3AD203B41FA5}">
                      <a16:colId xmlns:a16="http://schemas.microsoft.com/office/drawing/2014/main" val="3308577875"/>
                    </a:ext>
                  </a:extLst>
                </a:gridCol>
                <a:gridCol w="1276536">
                  <a:extLst>
                    <a:ext uri="{9D8B030D-6E8A-4147-A177-3AD203B41FA5}">
                      <a16:colId xmlns:a16="http://schemas.microsoft.com/office/drawing/2014/main" val="3510950461"/>
                    </a:ext>
                  </a:extLst>
                </a:gridCol>
              </a:tblGrid>
              <a:tr h="18833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Table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40011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Reference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98052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486372"/>
                  </a:ext>
                </a:extLst>
              </a:tr>
              <a:tr h="342723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0),m&lt;s&gt;2&lt;/s&gt;y&lt;s&gt;(cid:2)1&lt;/s&gt;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159906"/>
                  </a:ext>
                </a:extLst>
              </a:tr>
              <a:tr h="342723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),m&lt;s&gt;2&lt;/s&gt;y&lt;s&gt;(cid:2)1&lt;/s&gt;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3.41(cid:4)10&lt;s&gt;(cid:2)2&lt;/s&gt;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Zheng et al. (1998)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899568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571"/>
                  </a:ext>
                </a:extLst>
              </a:tr>
              <a:tr h="342723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Warner and Weiss (1985)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71185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Walvoord et al. (2005)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071204"/>
                  </a:ext>
                </a:extLst>
              </a:tr>
              <a:tr h="342723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0),m&lt;s&gt;2&lt;/s&gt;y&lt;s&gt;(cid:2)1&lt;/s&gt;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23520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Walvoord et al. (2005)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17104"/>
                  </a:ext>
                </a:extLst>
              </a:tr>
              <a:tr h="342723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0),m&lt;s&gt;2&lt;/s&gt;y&lt;s&gt;(cid:2)1&lt;/s&gt;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62436"/>
                  </a:ext>
                </a:extLst>
              </a:tr>
              <a:tr h="342723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),m&lt;s&gt;2&lt;/s&gt;y&lt;s&gt;(cid:2)1&lt;/s&gt;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6.03(cid:4)10&lt;s&gt;(cid:2)2&lt;/s&gt;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Jahne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et al. (1987)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52220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401111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Weiss (1974)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757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965212E-A8F5-DC8A-1E6E-610B9B1DA54F}"/>
              </a:ext>
            </a:extLst>
          </p:cNvPr>
          <p:cNvSpPr txBox="1"/>
          <p:nvPr/>
        </p:nvSpPr>
        <p:spPr>
          <a:xfrm>
            <a:off x="941815" y="5789794"/>
            <a:ext cx="392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camelot_scrape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AEFC9-AA88-E6E6-5663-8A248DDF1C65}"/>
              </a:ext>
            </a:extLst>
          </p:cNvPr>
          <p:cNvSpPr txBox="1"/>
          <p:nvPr/>
        </p:nvSpPr>
        <p:spPr>
          <a:xfrm>
            <a:off x="6486525" y="5789793"/>
            <a:ext cx="476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clean_camelot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4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6685-7DF8-0FA7-0315-C8D15ABF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ABEAE2-35D8-AA82-9096-108A29E9C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04607"/>
              </p:ext>
            </p:extLst>
          </p:nvPr>
        </p:nvGraphicFramePr>
        <p:xfrm>
          <a:off x="5981700" y="2365374"/>
          <a:ext cx="2514600" cy="3723783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15892296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56876966"/>
                    </a:ext>
                  </a:extLst>
                </a:gridCol>
              </a:tblGrid>
              <a:tr h="3397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</a:t>
                      </a:r>
                      <a:b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Bore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from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60504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586823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coast (km)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76852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814976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OZO861  71219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8847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OZO856  91076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038588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OZO865  91029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8897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OZO862  71210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775880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OZO859  71190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99229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OZO867  71856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85005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OZO864  91078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97568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OZO866  S9020317-1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164519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OZO869  71850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58683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OZO858  74311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721923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OZO868  74609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26705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OZO870  WRK057103  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007855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OZO863  71187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15199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OZO860  84032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66495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OZO857  107475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655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BE75489-3E09-82D1-5BBA-EACE91D7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88" y="2365374"/>
            <a:ext cx="3330712" cy="37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3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656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Times New Roman</vt:lpstr>
      <vt:lpstr>Office Theme</vt:lpstr>
      <vt:lpstr>PowerPoint Presentation</vt:lpstr>
      <vt:lpstr>Percentage of Noise Detected</vt:lpstr>
      <vt:lpstr>Percentage of Papers With False Positives</vt:lpstr>
      <vt:lpstr>Percentage of Tables Undetected</vt:lpstr>
      <vt:lpstr>Percentage of Tables Missing Data</vt:lpstr>
      <vt:lpstr>Percentage of Tables Where Contents Shifted</vt:lpstr>
      <vt:lpstr>Percentage of tables where rows or column merged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Abed</dc:creator>
  <cp:lastModifiedBy>Muhammed Abed</cp:lastModifiedBy>
  <cp:revision>1</cp:revision>
  <dcterms:created xsi:type="dcterms:W3CDTF">2024-10-17T15:41:37Z</dcterms:created>
  <dcterms:modified xsi:type="dcterms:W3CDTF">2024-10-27T18:28:32Z</dcterms:modified>
</cp:coreProperties>
</file>