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85" r:id="rId20"/>
    <p:sldId id="283" r:id="rId21"/>
    <p:sldId id="284" r:id="rId22"/>
    <p:sldId id="278" r:id="rId23"/>
    <p:sldId id="277" r:id="rId24"/>
    <p:sldId id="274" r:id="rId25"/>
    <p:sldId id="279" r:id="rId26"/>
    <p:sldId id="280" r:id="rId27"/>
    <p:sldId id="275" r:id="rId28"/>
    <p:sldId id="281"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F7BFC6B-ECFA-41C7-9C0C-5A3594EDE293}" type="datetimeFigureOut">
              <a:rPr lang="en-US" smtClean="0"/>
              <a:t>12/7/2020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CBCB1C5-2720-4FBF-B66C-834AFF9AB6F5}" type="slidenum">
              <a:rPr lang="en-US" smtClean="0"/>
              <a:t>‹#›</a:t>
            </a:fld>
            <a:endParaRPr lang="en-US"/>
          </a:p>
        </p:txBody>
      </p:sp>
    </p:spTree>
    <p:extLst>
      <p:ext uri="{BB962C8B-B14F-4D97-AF65-F5344CB8AC3E}">
        <p14:creationId xmlns:p14="http://schemas.microsoft.com/office/powerpoint/2010/main" val="267739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7BFC6B-ECFA-41C7-9C0C-5A3594EDE29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CB1C5-2720-4FBF-B66C-834AFF9AB6F5}" type="slidenum">
              <a:rPr lang="en-US" smtClean="0"/>
              <a:t>‹#›</a:t>
            </a:fld>
            <a:endParaRPr lang="en-US"/>
          </a:p>
        </p:txBody>
      </p:sp>
    </p:spTree>
    <p:extLst>
      <p:ext uri="{BB962C8B-B14F-4D97-AF65-F5344CB8AC3E}">
        <p14:creationId xmlns:p14="http://schemas.microsoft.com/office/powerpoint/2010/main" val="37497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7BFC6B-ECFA-41C7-9C0C-5A3594EDE29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CB1C5-2720-4FBF-B66C-834AFF9AB6F5}" type="slidenum">
              <a:rPr lang="en-US" smtClean="0"/>
              <a:t>‹#›</a:t>
            </a:fld>
            <a:endParaRPr lang="en-US"/>
          </a:p>
        </p:txBody>
      </p:sp>
    </p:spTree>
    <p:extLst>
      <p:ext uri="{BB962C8B-B14F-4D97-AF65-F5344CB8AC3E}">
        <p14:creationId xmlns:p14="http://schemas.microsoft.com/office/powerpoint/2010/main" val="2764234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7BFC6B-ECFA-41C7-9C0C-5A3594EDE29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CB1C5-2720-4FBF-B66C-834AFF9AB6F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3646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7BFC6B-ECFA-41C7-9C0C-5A3594EDE29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CB1C5-2720-4FBF-B66C-834AFF9AB6F5}" type="slidenum">
              <a:rPr lang="en-US" smtClean="0"/>
              <a:t>‹#›</a:t>
            </a:fld>
            <a:endParaRPr lang="en-US"/>
          </a:p>
        </p:txBody>
      </p:sp>
    </p:spTree>
    <p:extLst>
      <p:ext uri="{BB962C8B-B14F-4D97-AF65-F5344CB8AC3E}">
        <p14:creationId xmlns:p14="http://schemas.microsoft.com/office/powerpoint/2010/main" val="4238888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7BFC6B-ECFA-41C7-9C0C-5A3594EDE293}"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BCB1C5-2720-4FBF-B66C-834AFF9AB6F5}" type="slidenum">
              <a:rPr lang="en-US" smtClean="0"/>
              <a:t>‹#›</a:t>
            </a:fld>
            <a:endParaRPr lang="en-US"/>
          </a:p>
        </p:txBody>
      </p:sp>
    </p:spTree>
    <p:extLst>
      <p:ext uri="{BB962C8B-B14F-4D97-AF65-F5344CB8AC3E}">
        <p14:creationId xmlns:p14="http://schemas.microsoft.com/office/powerpoint/2010/main" val="219019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7BFC6B-ECFA-41C7-9C0C-5A3594EDE293}"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BCB1C5-2720-4FBF-B66C-834AFF9AB6F5}" type="slidenum">
              <a:rPr lang="en-US" smtClean="0"/>
              <a:t>‹#›</a:t>
            </a:fld>
            <a:endParaRPr lang="en-US"/>
          </a:p>
        </p:txBody>
      </p:sp>
    </p:spTree>
    <p:extLst>
      <p:ext uri="{BB962C8B-B14F-4D97-AF65-F5344CB8AC3E}">
        <p14:creationId xmlns:p14="http://schemas.microsoft.com/office/powerpoint/2010/main" val="3375840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BFC6B-ECFA-41C7-9C0C-5A3594EDE29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CB1C5-2720-4FBF-B66C-834AFF9AB6F5}" type="slidenum">
              <a:rPr lang="en-US" smtClean="0"/>
              <a:t>‹#›</a:t>
            </a:fld>
            <a:endParaRPr lang="en-US"/>
          </a:p>
        </p:txBody>
      </p:sp>
    </p:spTree>
    <p:extLst>
      <p:ext uri="{BB962C8B-B14F-4D97-AF65-F5344CB8AC3E}">
        <p14:creationId xmlns:p14="http://schemas.microsoft.com/office/powerpoint/2010/main" val="3283926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BFC6B-ECFA-41C7-9C0C-5A3594EDE29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CB1C5-2720-4FBF-B66C-834AFF9AB6F5}" type="slidenum">
              <a:rPr lang="en-US" smtClean="0"/>
              <a:t>‹#›</a:t>
            </a:fld>
            <a:endParaRPr lang="en-US"/>
          </a:p>
        </p:txBody>
      </p:sp>
    </p:spTree>
    <p:extLst>
      <p:ext uri="{BB962C8B-B14F-4D97-AF65-F5344CB8AC3E}">
        <p14:creationId xmlns:p14="http://schemas.microsoft.com/office/powerpoint/2010/main" val="381772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BFC6B-ECFA-41C7-9C0C-5A3594EDE29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CB1C5-2720-4FBF-B66C-834AFF9AB6F5}" type="slidenum">
              <a:rPr lang="en-US" smtClean="0"/>
              <a:t>‹#›</a:t>
            </a:fld>
            <a:endParaRPr lang="en-US"/>
          </a:p>
        </p:txBody>
      </p:sp>
    </p:spTree>
    <p:extLst>
      <p:ext uri="{BB962C8B-B14F-4D97-AF65-F5344CB8AC3E}">
        <p14:creationId xmlns:p14="http://schemas.microsoft.com/office/powerpoint/2010/main" val="2738373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BFC6B-ECFA-41C7-9C0C-5A3594EDE29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CB1C5-2720-4FBF-B66C-834AFF9AB6F5}" type="slidenum">
              <a:rPr lang="en-US" smtClean="0"/>
              <a:t>‹#›</a:t>
            </a:fld>
            <a:endParaRPr lang="en-US"/>
          </a:p>
        </p:txBody>
      </p:sp>
    </p:spTree>
    <p:extLst>
      <p:ext uri="{BB962C8B-B14F-4D97-AF65-F5344CB8AC3E}">
        <p14:creationId xmlns:p14="http://schemas.microsoft.com/office/powerpoint/2010/main" val="4079341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7BFC6B-ECFA-41C7-9C0C-5A3594EDE29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CB1C5-2720-4FBF-B66C-834AFF9AB6F5}" type="slidenum">
              <a:rPr lang="en-US" smtClean="0"/>
              <a:t>‹#›</a:t>
            </a:fld>
            <a:endParaRPr lang="en-US"/>
          </a:p>
        </p:txBody>
      </p:sp>
    </p:spTree>
    <p:extLst>
      <p:ext uri="{BB962C8B-B14F-4D97-AF65-F5344CB8AC3E}">
        <p14:creationId xmlns:p14="http://schemas.microsoft.com/office/powerpoint/2010/main" val="319806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7BFC6B-ECFA-41C7-9C0C-5A3594EDE293}"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BCB1C5-2720-4FBF-B66C-834AFF9AB6F5}" type="slidenum">
              <a:rPr lang="en-US" smtClean="0"/>
              <a:t>‹#›</a:t>
            </a:fld>
            <a:endParaRPr lang="en-US"/>
          </a:p>
        </p:txBody>
      </p:sp>
    </p:spTree>
    <p:extLst>
      <p:ext uri="{BB962C8B-B14F-4D97-AF65-F5344CB8AC3E}">
        <p14:creationId xmlns:p14="http://schemas.microsoft.com/office/powerpoint/2010/main" val="4235192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7BFC6B-ECFA-41C7-9C0C-5A3594EDE293}"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BCB1C5-2720-4FBF-B66C-834AFF9AB6F5}" type="slidenum">
              <a:rPr lang="en-US" smtClean="0"/>
              <a:t>‹#›</a:t>
            </a:fld>
            <a:endParaRPr lang="en-US"/>
          </a:p>
        </p:txBody>
      </p:sp>
    </p:spTree>
    <p:extLst>
      <p:ext uri="{BB962C8B-B14F-4D97-AF65-F5344CB8AC3E}">
        <p14:creationId xmlns:p14="http://schemas.microsoft.com/office/powerpoint/2010/main" val="32225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BFC6B-ECFA-41C7-9C0C-5A3594EDE293}"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BCB1C5-2720-4FBF-B66C-834AFF9AB6F5}" type="slidenum">
              <a:rPr lang="en-US" smtClean="0"/>
              <a:t>‹#›</a:t>
            </a:fld>
            <a:endParaRPr lang="en-US"/>
          </a:p>
        </p:txBody>
      </p:sp>
    </p:spTree>
    <p:extLst>
      <p:ext uri="{BB962C8B-B14F-4D97-AF65-F5344CB8AC3E}">
        <p14:creationId xmlns:p14="http://schemas.microsoft.com/office/powerpoint/2010/main" val="3939455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7BFC6B-ECFA-41C7-9C0C-5A3594EDE29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CB1C5-2720-4FBF-B66C-834AFF9AB6F5}" type="slidenum">
              <a:rPr lang="en-US" smtClean="0"/>
              <a:t>‹#›</a:t>
            </a:fld>
            <a:endParaRPr lang="en-US"/>
          </a:p>
        </p:txBody>
      </p:sp>
    </p:spTree>
    <p:extLst>
      <p:ext uri="{BB962C8B-B14F-4D97-AF65-F5344CB8AC3E}">
        <p14:creationId xmlns:p14="http://schemas.microsoft.com/office/powerpoint/2010/main" val="571748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7BFC6B-ECFA-41C7-9C0C-5A3594EDE29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CB1C5-2720-4FBF-B66C-834AFF9AB6F5}" type="slidenum">
              <a:rPr lang="en-US" smtClean="0"/>
              <a:t>‹#›</a:t>
            </a:fld>
            <a:endParaRPr lang="en-US"/>
          </a:p>
        </p:txBody>
      </p:sp>
    </p:spTree>
    <p:extLst>
      <p:ext uri="{BB962C8B-B14F-4D97-AF65-F5344CB8AC3E}">
        <p14:creationId xmlns:p14="http://schemas.microsoft.com/office/powerpoint/2010/main" val="205349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7BFC6B-ECFA-41C7-9C0C-5A3594EDE293}" type="datetimeFigureOut">
              <a:rPr lang="en-US" smtClean="0"/>
              <a:t>12/7/2020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BCB1C5-2720-4FBF-B66C-834AFF9AB6F5}" type="slidenum">
              <a:rPr lang="en-US" smtClean="0"/>
              <a:t>‹#›</a:t>
            </a:fld>
            <a:endParaRPr lang="en-US"/>
          </a:p>
        </p:txBody>
      </p:sp>
    </p:spTree>
    <p:extLst>
      <p:ext uri="{BB962C8B-B14F-4D97-AF65-F5344CB8AC3E}">
        <p14:creationId xmlns:p14="http://schemas.microsoft.com/office/powerpoint/2010/main" val="74598061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7351-C3A4-40FE-AA53-B49E993E0F2F}"/>
              </a:ext>
            </a:extLst>
          </p:cNvPr>
          <p:cNvSpPr>
            <a:spLocks noGrp="1"/>
          </p:cNvSpPr>
          <p:nvPr>
            <p:ph type="ctrTitle"/>
          </p:nvPr>
        </p:nvSpPr>
        <p:spPr>
          <a:xfrm>
            <a:off x="1876424" y="137625"/>
            <a:ext cx="8791575" cy="2387600"/>
          </a:xfrm>
        </p:spPr>
        <p:txBody>
          <a:bodyPr/>
          <a:lstStyle/>
          <a:p>
            <a:pPr algn="ctr"/>
            <a:r>
              <a:rPr lang="en-US" dirty="0">
                <a:solidFill>
                  <a:schemeClr val="bg1">
                    <a:lumMod val="95000"/>
                    <a:lumOff val="5000"/>
                  </a:schemeClr>
                </a:solidFill>
                <a:latin typeface="Times New Roman" panose="02020603050405020304" pitchFamily="18" charset="0"/>
                <a:cs typeface="Times New Roman" panose="02020603050405020304" pitchFamily="18" charset="0"/>
              </a:rPr>
              <a:t>Coen 6501 Project</a:t>
            </a:r>
          </a:p>
        </p:txBody>
      </p:sp>
      <p:sp>
        <p:nvSpPr>
          <p:cNvPr id="3" name="Subtitle 2">
            <a:extLst>
              <a:ext uri="{FF2B5EF4-FFF2-40B4-BE49-F238E27FC236}">
                <a16:creationId xmlns:a16="http://schemas.microsoft.com/office/drawing/2014/main" id="{FE0A2B99-040A-4CCB-9AD8-6F08DB1CF36D}"/>
              </a:ext>
            </a:extLst>
          </p:cNvPr>
          <p:cNvSpPr>
            <a:spLocks noGrp="1"/>
          </p:cNvSpPr>
          <p:nvPr>
            <p:ph type="subTitle" idx="1"/>
          </p:nvPr>
        </p:nvSpPr>
        <p:spPr>
          <a:xfrm>
            <a:off x="1700212" y="3081532"/>
            <a:ext cx="9385130" cy="2840966"/>
          </a:xfrm>
        </p:spPr>
        <p:txBody>
          <a:bodyPr>
            <a:normAutofit fontScale="25000" lnSpcReduction="20000"/>
          </a:bodyPr>
          <a:lstStyle/>
          <a:p>
            <a:pPr algn="ctr"/>
            <a:r>
              <a:rPr lang="en-US" sz="7400" dirty="0">
                <a:solidFill>
                  <a:schemeClr val="bg1">
                    <a:lumMod val="95000"/>
                    <a:lumOff val="5000"/>
                  </a:schemeClr>
                </a:solidFill>
                <a:latin typeface="Times New Roman" panose="02020603050405020304" pitchFamily="18" charset="0"/>
                <a:cs typeface="Times New Roman" panose="02020603050405020304" pitchFamily="18" charset="0"/>
              </a:rPr>
              <a:t>By</a:t>
            </a:r>
          </a:p>
          <a:p>
            <a:pPr algn="ctr"/>
            <a:r>
              <a:rPr lang="en-US" sz="7400" dirty="0">
                <a:solidFill>
                  <a:schemeClr val="bg1">
                    <a:lumMod val="95000"/>
                    <a:lumOff val="5000"/>
                  </a:schemeClr>
                </a:solidFill>
                <a:latin typeface="Times New Roman" panose="02020603050405020304" pitchFamily="18" charset="0"/>
                <a:cs typeface="Times New Roman" panose="02020603050405020304" pitchFamily="18" charset="0"/>
              </a:rPr>
              <a:t>Group 5: </a:t>
            </a:r>
          </a:p>
          <a:p>
            <a:pPr algn="ctr"/>
            <a:r>
              <a:rPr lang="en-US" sz="74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Chirag </a:t>
            </a:r>
            <a:r>
              <a:rPr lang="en-US" sz="7400"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Jhamb</a:t>
            </a:r>
            <a:r>
              <a:rPr lang="en-US" sz="74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ctr"/>
            <a:r>
              <a:rPr lang="en-US" sz="74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Yara </a:t>
            </a:r>
            <a:r>
              <a:rPr lang="en-US" sz="7400"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Nouaiser</a:t>
            </a:r>
            <a:r>
              <a:rPr lang="en-US" sz="74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ctr"/>
            <a:r>
              <a:rPr lang="en-US" sz="74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Yuvraj Prabhakar </a:t>
            </a:r>
          </a:p>
          <a:p>
            <a:pPr algn="ctr"/>
            <a:r>
              <a:rPr lang="en-US" sz="74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Abdul Rahman </a:t>
            </a:r>
            <a:r>
              <a:rPr lang="en-US" sz="7400" dirty="0" err="1">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Koleilat</a:t>
            </a:r>
            <a:r>
              <a:rPr lang="en-US" sz="74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400" dirty="0">
              <a:solidFill>
                <a:schemeClr val="bg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99446473"/>
      </p:ext>
    </p:extLst>
  </p:cSld>
  <p:clrMapOvr>
    <a:masterClrMapping/>
  </p:clrMapOvr>
  <mc:AlternateContent xmlns:mc="http://schemas.openxmlformats.org/markup-compatibility/2006" xmlns:p14="http://schemas.microsoft.com/office/powerpoint/2010/main">
    <mc:Choice Requires="p14">
      <p:transition spd="slow" p14:dur="2000" advTm="7106"/>
    </mc:Choice>
    <mc:Fallback xmlns="">
      <p:transition spd="slow" advTm="710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2CE9-5A1F-4FFE-8D0D-743A3D63E78C}"/>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Two’s complement Generator</a:t>
            </a:r>
          </a:p>
        </p:txBody>
      </p:sp>
      <p:sp>
        <p:nvSpPr>
          <p:cNvPr id="3" name="Content Placeholder 2">
            <a:extLst>
              <a:ext uri="{FF2B5EF4-FFF2-40B4-BE49-F238E27FC236}">
                <a16:creationId xmlns:a16="http://schemas.microsoft.com/office/drawing/2014/main" id="{B0A9DDAA-C893-4FA0-A33F-E18CADDBD444}"/>
              </a:ext>
            </a:extLst>
          </p:cNvPr>
          <p:cNvSpPr>
            <a:spLocks noGrp="1"/>
          </p:cNvSpPr>
          <p:nvPr>
            <p:ph idx="1"/>
          </p:nvPr>
        </p:nvSpPr>
        <p:spPr>
          <a:xfrm>
            <a:off x="1141412" y="2249487"/>
            <a:ext cx="4668545" cy="3541714"/>
          </a:xfrm>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The multiplicand bits will be </a:t>
            </a:r>
            <a:r>
              <a:rPr lang="en-US" dirty="0" err="1">
                <a:solidFill>
                  <a:schemeClr val="bg1">
                    <a:lumMod val="95000"/>
                    <a:lumOff val="5000"/>
                  </a:schemeClr>
                </a:solidFill>
                <a:latin typeface="Times New Roman" panose="02020603050405020304" pitchFamily="18" charset="0"/>
                <a:cs typeface="Times New Roman" panose="02020603050405020304" pitchFamily="18" charset="0"/>
              </a:rPr>
              <a:t>xored</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with the enable bit.</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An </a:t>
            </a:r>
            <a:r>
              <a:rPr lang="en-US" dirty="0" err="1">
                <a:solidFill>
                  <a:schemeClr val="bg1">
                    <a:lumMod val="95000"/>
                    <a:lumOff val="5000"/>
                  </a:schemeClr>
                </a:solidFill>
                <a:latin typeface="Times New Roman" panose="02020603050405020304" pitchFamily="18" charset="0"/>
                <a:cs typeface="Times New Roman" panose="02020603050405020304" pitchFamily="18" charset="0"/>
              </a:rPr>
              <a:t>incrementer</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will then add it with the enable bit.</a:t>
            </a:r>
          </a:p>
        </p:txBody>
      </p:sp>
    </p:spTree>
    <p:extLst>
      <p:ext uri="{BB962C8B-B14F-4D97-AF65-F5344CB8AC3E}">
        <p14:creationId xmlns:p14="http://schemas.microsoft.com/office/powerpoint/2010/main" val="366155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4A86-95B2-46DB-B4E4-D003E3120439}"/>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Shifter</a:t>
            </a:r>
          </a:p>
        </p:txBody>
      </p:sp>
      <p:sp>
        <p:nvSpPr>
          <p:cNvPr id="3" name="Content Placeholder 2">
            <a:extLst>
              <a:ext uri="{FF2B5EF4-FFF2-40B4-BE49-F238E27FC236}">
                <a16:creationId xmlns:a16="http://schemas.microsoft.com/office/drawing/2014/main" id="{E36B3E87-B583-4F95-8AC5-C806C49AF4BF}"/>
              </a:ext>
            </a:extLst>
          </p:cNvPr>
          <p:cNvSpPr>
            <a:spLocks noGrp="1"/>
          </p:cNvSpPr>
          <p:nvPr>
            <p:ph idx="1"/>
          </p:nvPr>
        </p:nvSpPr>
        <p:spPr>
          <a:xfrm>
            <a:off x="1141413" y="2249487"/>
            <a:ext cx="6989714" cy="3541714"/>
          </a:xfrm>
        </p:spPr>
        <p:txBody>
          <a:bodyPr/>
          <a:lstStyle/>
          <a:p>
            <a:r>
              <a:rPr lang="en-US" sz="1800" dirty="0">
                <a:solidFill>
                  <a:schemeClr val="bg1">
                    <a:lumMod val="95000"/>
                    <a:lumOff val="5000"/>
                  </a:schemeClr>
                </a:solidFill>
                <a:effectLst/>
                <a:latin typeface="Times New Roman" panose="02020603050405020304" pitchFamily="18" charset="0"/>
                <a:ea typeface="Calibri" panose="020F0502020204030204" pitchFamily="34" charset="0"/>
              </a:rPr>
              <a:t>The role of the shifter is to multiply the multiplicand by either 0, 1, or 2 depending on the first 2 bits of the control signal from the decoder. </a:t>
            </a:r>
            <a:endParaRPr lang="en-US" sz="1800" dirty="0">
              <a:solidFill>
                <a:schemeClr val="bg1">
                  <a:lumMod val="95000"/>
                  <a:lumOff val="5000"/>
                </a:schemeClr>
              </a:solidFill>
              <a:latin typeface="Times New Roman" panose="02020603050405020304" pitchFamily="18" charset="0"/>
              <a:ea typeface="Calibri" panose="020F0502020204030204" pitchFamily="34" charset="0"/>
            </a:endParaRPr>
          </a:p>
          <a:p>
            <a:r>
              <a:rPr lang="en-US" sz="1800" dirty="0">
                <a:solidFill>
                  <a:schemeClr val="bg1">
                    <a:lumMod val="95000"/>
                    <a:lumOff val="5000"/>
                  </a:schemeClr>
                </a:solidFill>
                <a:effectLst/>
                <a:latin typeface="Times New Roman" panose="02020603050405020304" pitchFamily="18" charset="0"/>
                <a:ea typeface="Calibri" panose="020F0502020204030204" pitchFamily="34" charset="0"/>
              </a:rPr>
              <a:t>It will either give a zero output, the multiplicand itself, or shift it to the left by 1 bit (x2). </a:t>
            </a:r>
          </a:p>
          <a:p>
            <a:r>
              <a:rPr lang="en-US" sz="1800" dirty="0">
                <a:solidFill>
                  <a:schemeClr val="bg1">
                    <a:lumMod val="95000"/>
                    <a:lumOff val="5000"/>
                  </a:schemeClr>
                </a:solidFill>
                <a:latin typeface="Times New Roman" panose="02020603050405020304" pitchFamily="18" charset="0"/>
              </a:rPr>
              <a:t>When ctrl1 is 0, the output will be 0 if ctrl0 is 0 otherwise it’s the multiplicand itself (x1).</a:t>
            </a:r>
          </a:p>
          <a:p>
            <a:r>
              <a:rPr lang="en-US" sz="1800" dirty="0">
                <a:solidFill>
                  <a:schemeClr val="bg1">
                    <a:lumMod val="95000"/>
                    <a:lumOff val="5000"/>
                  </a:schemeClr>
                </a:solidFill>
                <a:latin typeface="Times New Roman" panose="02020603050405020304" pitchFamily="18" charset="0"/>
              </a:rPr>
              <a:t>When ctrl1 is 1, the output will be the multiplicand shifted 1 bit to the  left (x2).</a:t>
            </a:r>
            <a:endParaRPr lang="en-US" dirty="0">
              <a:solidFill>
                <a:schemeClr val="bg1">
                  <a:lumMod val="95000"/>
                  <a:lumOff val="5000"/>
                </a:schemeClr>
              </a:solidFill>
            </a:endParaRPr>
          </a:p>
        </p:txBody>
      </p:sp>
    </p:spTree>
    <p:extLst>
      <p:ext uri="{BB962C8B-B14F-4D97-AF65-F5344CB8AC3E}">
        <p14:creationId xmlns:p14="http://schemas.microsoft.com/office/powerpoint/2010/main" val="111195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B12D-CF87-411D-AB40-EB57EC61D19B}"/>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Adder</a:t>
            </a:r>
          </a:p>
        </p:txBody>
      </p:sp>
      <p:sp>
        <p:nvSpPr>
          <p:cNvPr id="3" name="Content Placeholder 2">
            <a:extLst>
              <a:ext uri="{FF2B5EF4-FFF2-40B4-BE49-F238E27FC236}">
                <a16:creationId xmlns:a16="http://schemas.microsoft.com/office/drawing/2014/main" id="{D32A8B62-0459-4D57-91C8-A5BAABA5475C}"/>
              </a:ext>
            </a:extLst>
          </p:cNvPr>
          <p:cNvSpPr>
            <a:spLocks noGrp="1"/>
          </p:cNvSpPr>
          <p:nvPr>
            <p:ph idx="1"/>
          </p:nvPr>
        </p:nvSpPr>
        <p:spPr>
          <a:xfrm>
            <a:off x="1141413" y="1939998"/>
            <a:ext cx="9015461" cy="1000150"/>
          </a:xfrm>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The adder is made up of 3 CLA’s to add the 4 partial products.</a:t>
            </a:r>
          </a:p>
        </p:txBody>
      </p:sp>
      <p:pic>
        <p:nvPicPr>
          <p:cNvPr id="5" name="Picture 4">
            <a:extLst>
              <a:ext uri="{FF2B5EF4-FFF2-40B4-BE49-F238E27FC236}">
                <a16:creationId xmlns:a16="http://schemas.microsoft.com/office/drawing/2014/main" id="{EE2A980D-6D15-4063-A582-9F72CE1131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03532" y="2560439"/>
            <a:ext cx="6377428" cy="4105275"/>
          </a:xfrm>
          <a:prstGeom prst="rect">
            <a:avLst/>
          </a:prstGeom>
          <a:noFill/>
          <a:ln>
            <a:noFill/>
          </a:ln>
        </p:spPr>
      </p:pic>
    </p:spTree>
    <p:extLst>
      <p:ext uri="{BB962C8B-B14F-4D97-AF65-F5344CB8AC3E}">
        <p14:creationId xmlns:p14="http://schemas.microsoft.com/office/powerpoint/2010/main" val="383778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55A7-6B18-479B-85CB-D26F1EEEE124}"/>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Carry Look-Ahead Adder (CLA)</a:t>
            </a:r>
          </a:p>
        </p:txBody>
      </p:sp>
      <p:sp>
        <p:nvSpPr>
          <p:cNvPr id="3" name="Content Placeholder 2">
            <a:extLst>
              <a:ext uri="{FF2B5EF4-FFF2-40B4-BE49-F238E27FC236}">
                <a16:creationId xmlns:a16="http://schemas.microsoft.com/office/drawing/2014/main" id="{C562FF8D-62C7-4E18-A8A3-77B88A938885}"/>
              </a:ext>
            </a:extLst>
          </p:cNvPr>
          <p:cNvSpPr>
            <a:spLocks noGrp="1"/>
          </p:cNvSpPr>
          <p:nvPr>
            <p:ph idx="1"/>
          </p:nvPr>
        </p:nvSpPr>
        <p:spPr>
          <a:xfrm>
            <a:off x="1141412" y="2249487"/>
            <a:ext cx="9367153" cy="1179513"/>
          </a:xfrm>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CLA is faster RCA since it computes the carry bits at the same time.</a:t>
            </a:r>
          </a:p>
        </p:txBody>
      </p:sp>
      <p:pic>
        <p:nvPicPr>
          <p:cNvPr id="4" name="Picture 3">
            <a:extLst>
              <a:ext uri="{FF2B5EF4-FFF2-40B4-BE49-F238E27FC236}">
                <a16:creationId xmlns:a16="http://schemas.microsoft.com/office/drawing/2014/main" id="{709A1DAF-E38D-4622-BC0D-B204042D8D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24988" y="3519439"/>
            <a:ext cx="5943600" cy="2390775"/>
          </a:xfrm>
          <a:prstGeom prst="rect">
            <a:avLst/>
          </a:prstGeom>
          <a:noFill/>
          <a:ln>
            <a:noFill/>
          </a:ln>
        </p:spPr>
      </p:pic>
      <p:pic>
        <p:nvPicPr>
          <p:cNvPr id="5" name="Picture 4">
            <a:extLst>
              <a:ext uri="{FF2B5EF4-FFF2-40B4-BE49-F238E27FC236}">
                <a16:creationId xmlns:a16="http://schemas.microsoft.com/office/drawing/2014/main" id="{150E91EE-99A9-44B3-8F89-489F29E39D9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1412" y="3519439"/>
            <a:ext cx="4486275" cy="2390775"/>
          </a:xfrm>
          <a:prstGeom prst="rect">
            <a:avLst/>
          </a:prstGeom>
          <a:noFill/>
          <a:ln>
            <a:noFill/>
          </a:ln>
        </p:spPr>
      </p:pic>
    </p:spTree>
    <p:extLst>
      <p:ext uri="{BB962C8B-B14F-4D97-AF65-F5344CB8AC3E}">
        <p14:creationId xmlns:p14="http://schemas.microsoft.com/office/powerpoint/2010/main" val="2987186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25C9-F563-4776-BACB-8F79C3FA0E26}"/>
              </a:ext>
            </a:extLst>
          </p:cNvPr>
          <p:cNvSpPr>
            <a:spLocks noGrp="1"/>
          </p:cNvSpPr>
          <p:nvPr>
            <p:ph type="title"/>
          </p:nvPr>
        </p:nvSpPr>
        <p:spPr/>
        <p:txBody>
          <a:bodyPr>
            <a:normAutofit fontScale="90000"/>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Division by Four and Increment by One</a:t>
            </a:r>
            <a:br>
              <a:rPr lang="en-US" dirty="0">
                <a:solidFill>
                  <a:schemeClr val="bg1">
                    <a:lumMod val="95000"/>
                    <a:lumOff val="5000"/>
                  </a:schemeClr>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2A6902A-693C-4B9F-B5B2-91D58B91EBA4}"/>
              </a:ext>
            </a:extLst>
          </p:cNvPr>
          <p:cNvSpPr>
            <a:spLocks noGrp="1"/>
          </p:cNvSpPr>
          <p:nvPr>
            <p:ph idx="1"/>
          </p:nvPr>
        </p:nvSpPr>
        <p:spPr>
          <a:xfrm>
            <a:off x="1141413" y="2097088"/>
            <a:ext cx="3887788" cy="3694113"/>
          </a:xfrm>
        </p:spPr>
        <p:txBody>
          <a:bodyPr>
            <a:normAutofit fontScale="92500" lnSpcReduction="20000"/>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Instead of using an </a:t>
            </a:r>
            <a:r>
              <a:rPr lang="en-US" dirty="0" err="1">
                <a:solidFill>
                  <a:schemeClr val="bg1">
                    <a:lumMod val="95000"/>
                    <a:lumOff val="5000"/>
                  </a:schemeClr>
                </a:solidFill>
                <a:latin typeface="Times New Roman" panose="02020603050405020304" pitchFamily="18" charset="0"/>
                <a:cs typeface="Times New Roman" panose="02020603050405020304" pitchFamily="18" charset="0"/>
              </a:rPr>
              <a:t>incrementer</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we could add 4 to the product of the multiplier by adding an input carry bit to the first CLA in the adder since the first two bits of the first partial product are not added. After that, shifting 2 bits to the right will give the final result.</a:t>
            </a:r>
          </a:p>
        </p:txBody>
      </p:sp>
      <p:pic>
        <p:nvPicPr>
          <p:cNvPr id="4" name="Picture 3">
            <a:extLst>
              <a:ext uri="{FF2B5EF4-FFF2-40B4-BE49-F238E27FC236}">
                <a16:creationId xmlns:a16="http://schemas.microsoft.com/office/drawing/2014/main" id="{649B39EB-CE02-4F24-AC71-EA13E7899DC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712142" y="2331561"/>
            <a:ext cx="5934075" cy="3377565"/>
          </a:xfrm>
          <a:prstGeom prst="rect">
            <a:avLst/>
          </a:prstGeom>
          <a:noFill/>
          <a:ln>
            <a:noFill/>
          </a:ln>
        </p:spPr>
      </p:pic>
    </p:spTree>
    <p:extLst>
      <p:ext uri="{BB962C8B-B14F-4D97-AF65-F5344CB8AC3E}">
        <p14:creationId xmlns:p14="http://schemas.microsoft.com/office/powerpoint/2010/main" val="2337268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AF83-6E64-4D80-8A4F-19D6A77DAB5F}"/>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Control Unit</a:t>
            </a:r>
          </a:p>
        </p:txBody>
      </p:sp>
      <p:sp>
        <p:nvSpPr>
          <p:cNvPr id="3" name="Content Placeholder 2">
            <a:extLst>
              <a:ext uri="{FF2B5EF4-FFF2-40B4-BE49-F238E27FC236}">
                <a16:creationId xmlns:a16="http://schemas.microsoft.com/office/drawing/2014/main" id="{8138FF45-933E-4C33-8E8A-1B6E4AD851E7}"/>
              </a:ext>
            </a:extLst>
          </p:cNvPr>
          <p:cNvSpPr>
            <a:spLocks noGrp="1"/>
          </p:cNvSpPr>
          <p:nvPr>
            <p:ph idx="1"/>
          </p:nvPr>
        </p:nvSpPr>
        <p:spPr>
          <a:xfrm>
            <a:off x="1141413" y="2249487"/>
            <a:ext cx="5327968" cy="3541714"/>
          </a:xfrm>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When the load signal transitions from 1 to 0, en1=1.</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At the first rising edge of the clock, en1=0 and en2=1. End flag is 0.</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At the second rising edge of the clock, both en1 and en2 are 0. End flag is 1.</a:t>
            </a:r>
          </a:p>
        </p:txBody>
      </p:sp>
      <p:pic>
        <p:nvPicPr>
          <p:cNvPr id="4" name="Picture 3">
            <a:extLst>
              <a:ext uri="{FF2B5EF4-FFF2-40B4-BE49-F238E27FC236}">
                <a16:creationId xmlns:a16="http://schemas.microsoft.com/office/drawing/2014/main" id="{0870E6DF-B441-4C5E-8253-365C345D5E6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569615" y="2257426"/>
            <a:ext cx="5257800" cy="3533775"/>
          </a:xfrm>
          <a:prstGeom prst="rect">
            <a:avLst/>
          </a:prstGeom>
          <a:noFill/>
          <a:ln>
            <a:noFill/>
          </a:ln>
        </p:spPr>
      </p:pic>
    </p:spTree>
    <p:extLst>
      <p:ext uri="{BB962C8B-B14F-4D97-AF65-F5344CB8AC3E}">
        <p14:creationId xmlns:p14="http://schemas.microsoft.com/office/powerpoint/2010/main" val="3602287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B4D6-84A0-4B75-963E-FC3AA6B2DCF8}"/>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Registers</a:t>
            </a:r>
          </a:p>
        </p:txBody>
      </p:sp>
      <p:sp>
        <p:nvSpPr>
          <p:cNvPr id="3" name="Content Placeholder 2">
            <a:extLst>
              <a:ext uri="{FF2B5EF4-FFF2-40B4-BE49-F238E27FC236}">
                <a16:creationId xmlns:a16="http://schemas.microsoft.com/office/drawing/2014/main" id="{25CBF7A2-E21E-40BB-8DDE-194FC93679FD}"/>
              </a:ext>
            </a:extLst>
          </p:cNvPr>
          <p:cNvSpPr>
            <a:spLocks noGrp="1"/>
          </p:cNvSpPr>
          <p:nvPr>
            <p:ph idx="1"/>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Two 8-bit registers are needed to latch the input operands A and B when en1=1.</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One 16-bit register is needed to latch the output Z when en2=1.</a:t>
            </a:r>
          </a:p>
        </p:txBody>
      </p:sp>
    </p:spTree>
    <p:extLst>
      <p:ext uri="{BB962C8B-B14F-4D97-AF65-F5344CB8AC3E}">
        <p14:creationId xmlns:p14="http://schemas.microsoft.com/office/powerpoint/2010/main" val="688955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A911-52E8-48A4-A15D-C01D64B2B32D}"/>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Simulation Result</a:t>
            </a:r>
          </a:p>
        </p:txBody>
      </p:sp>
      <p:pic>
        <p:nvPicPr>
          <p:cNvPr id="4" name="Picture 3">
            <a:extLst>
              <a:ext uri="{FF2B5EF4-FFF2-40B4-BE49-F238E27FC236}">
                <a16:creationId xmlns:a16="http://schemas.microsoft.com/office/drawing/2014/main" id="{12CCC1AF-0D03-44F3-B3B8-76E9269A9B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913206"/>
            <a:ext cx="10517187" cy="4326276"/>
          </a:xfrm>
          <a:prstGeom prst="rect">
            <a:avLst/>
          </a:prstGeom>
          <a:noFill/>
          <a:ln>
            <a:noFill/>
          </a:ln>
        </p:spPr>
      </p:pic>
    </p:spTree>
    <p:extLst>
      <p:ext uri="{BB962C8B-B14F-4D97-AF65-F5344CB8AC3E}">
        <p14:creationId xmlns:p14="http://schemas.microsoft.com/office/powerpoint/2010/main" val="3610755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1808-40D8-4748-AE75-AA4A464E662B}"/>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Area and Delay</a:t>
            </a:r>
          </a:p>
        </p:txBody>
      </p:sp>
      <p:graphicFrame>
        <p:nvGraphicFramePr>
          <p:cNvPr id="4" name="Table 3">
            <a:extLst>
              <a:ext uri="{FF2B5EF4-FFF2-40B4-BE49-F238E27FC236}">
                <a16:creationId xmlns:a16="http://schemas.microsoft.com/office/drawing/2014/main" id="{0D33C986-9B4C-4141-9FF8-2C5296E62ACC}"/>
              </a:ext>
            </a:extLst>
          </p:cNvPr>
          <p:cNvGraphicFramePr>
            <a:graphicFrameLocks noGrp="1"/>
          </p:cNvGraphicFramePr>
          <p:nvPr>
            <p:extLst>
              <p:ext uri="{D42A27DB-BD31-4B8C-83A1-F6EECF244321}">
                <p14:modId xmlns:p14="http://schemas.microsoft.com/office/powerpoint/2010/main" val="2891471563"/>
              </p:ext>
            </p:extLst>
          </p:nvPr>
        </p:nvGraphicFramePr>
        <p:xfrm>
          <a:off x="1077276" y="2083878"/>
          <a:ext cx="5017136" cy="1587789"/>
        </p:xfrm>
        <a:graphic>
          <a:graphicData uri="http://schemas.openxmlformats.org/drawingml/2006/table">
            <a:tbl>
              <a:tblPr firstRow="1" firstCol="1" bandRow="1">
                <a:tableStyleId>{5C22544A-7EE6-4342-B048-85BDC9FD1C3A}</a:tableStyleId>
              </a:tblPr>
              <a:tblGrid>
                <a:gridCol w="1254284">
                  <a:extLst>
                    <a:ext uri="{9D8B030D-6E8A-4147-A177-3AD203B41FA5}">
                      <a16:colId xmlns:a16="http://schemas.microsoft.com/office/drawing/2014/main" val="3678567188"/>
                    </a:ext>
                  </a:extLst>
                </a:gridCol>
                <a:gridCol w="1254284">
                  <a:extLst>
                    <a:ext uri="{9D8B030D-6E8A-4147-A177-3AD203B41FA5}">
                      <a16:colId xmlns:a16="http://schemas.microsoft.com/office/drawing/2014/main" val="1353134658"/>
                    </a:ext>
                  </a:extLst>
                </a:gridCol>
                <a:gridCol w="1254284">
                  <a:extLst>
                    <a:ext uri="{9D8B030D-6E8A-4147-A177-3AD203B41FA5}">
                      <a16:colId xmlns:a16="http://schemas.microsoft.com/office/drawing/2014/main" val="3924898259"/>
                    </a:ext>
                  </a:extLst>
                </a:gridCol>
                <a:gridCol w="1254284">
                  <a:extLst>
                    <a:ext uri="{9D8B030D-6E8A-4147-A177-3AD203B41FA5}">
                      <a16:colId xmlns:a16="http://schemas.microsoft.com/office/drawing/2014/main" val="1074524821"/>
                    </a:ext>
                  </a:extLst>
                </a:gridCol>
              </a:tblGrid>
              <a:tr h="346296">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 </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LUTs</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CLB Slices</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Dffs or Latches</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7692186"/>
                  </a:ext>
                </a:extLst>
              </a:tr>
              <a:tr h="413831">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ALU with regular multiplier</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301</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151</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32</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955662"/>
                  </a:ext>
                </a:extLst>
              </a:tr>
              <a:tr h="413831">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ALU with radix-2 booth multiplier</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348</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174</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32</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9990679"/>
                  </a:ext>
                </a:extLst>
              </a:tr>
              <a:tr h="413831">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ALU with radix-4 booth multiplier</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204</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102</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solidFill>
                            <a:schemeClr val="bg1">
                              <a:lumMod val="95000"/>
                              <a:lumOff val="5000"/>
                            </a:schemeClr>
                          </a:solidFill>
                          <a:effectLst/>
                          <a:latin typeface="Times New Roman" panose="02020603050405020304" pitchFamily="18" charset="0"/>
                          <a:cs typeface="Times New Roman" panose="02020603050405020304" pitchFamily="18" charset="0"/>
                        </a:rPr>
                        <a:t>32</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8644494"/>
                  </a:ext>
                </a:extLst>
              </a:tr>
            </a:tbl>
          </a:graphicData>
        </a:graphic>
      </p:graphicFrame>
      <p:graphicFrame>
        <p:nvGraphicFramePr>
          <p:cNvPr id="5" name="Table 4">
            <a:extLst>
              <a:ext uri="{FF2B5EF4-FFF2-40B4-BE49-F238E27FC236}">
                <a16:creationId xmlns:a16="http://schemas.microsoft.com/office/drawing/2014/main" id="{07B25A09-8C88-4685-B610-928C23C00634}"/>
              </a:ext>
            </a:extLst>
          </p:cNvPr>
          <p:cNvGraphicFramePr>
            <a:graphicFrameLocks noGrp="1"/>
          </p:cNvGraphicFramePr>
          <p:nvPr>
            <p:extLst>
              <p:ext uri="{D42A27DB-BD31-4B8C-83A1-F6EECF244321}">
                <p14:modId xmlns:p14="http://schemas.microsoft.com/office/powerpoint/2010/main" val="1109979172"/>
              </p:ext>
            </p:extLst>
          </p:nvPr>
        </p:nvGraphicFramePr>
        <p:xfrm>
          <a:off x="1077276" y="4374199"/>
          <a:ext cx="5017136" cy="1587788"/>
        </p:xfrm>
        <a:graphic>
          <a:graphicData uri="http://schemas.openxmlformats.org/drawingml/2006/table">
            <a:tbl>
              <a:tblPr firstRow="1" firstCol="1" bandRow="1">
                <a:tableStyleId>{5C22544A-7EE6-4342-B048-85BDC9FD1C3A}</a:tableStyleId>
              </a:tblPr>
              <a:tblGrid>
                <a:gridCol w="2508568">
                  <a:extLst>
                    <a:ext uri="{9D8B030D-6E8A-4147-A177-3AD203B41FA5}">
                      <a16:colId xmlns:a16="http://schemas.microsoft.com/office/drawing/2014/main" val="3878699618"/>
                    </a:ext>
                  </a:extLst>
                </a:gridCol>
                <a:gridCol w="2508568">
                  <a:extLst>
                    <a:ext uri="{9D8B030D-6E8A-4147-A177-3AD203B41FA5}">
                      <a16:colId xmlns:a16="http://schemas.microsoft.com/office/drawing/2014/main" val="2731361050"/>
                    </a:ext>
                  </a:extLst>
                </a:gridCol>
              </a:tblGrid>
              <a:tr h="408635">
                <a:tc>
                  <a:txBody>
                    <a:bodyPr/>
                    <a:lstStyle/>
                    <a:p>
                      <a:pPr marL="0" marR="0" algn="ctr">
                        <a:lnSpc>
                          <a:spcPct val="107000"/>
                        </a:lnSpc>
                        <a:spcBef>
                          <a:spcPts val="0"/>
                        </a:spcBef>
                        <a:spcAft>
                          <a:spcPts val="0"/>
                        </a:spcAft>
                      </a:pPr>
                      <a:r>
                        <a:rPr lang="en-US" sz="1100" dirty="0">
                          <a:solidFill>
                            <a:schemeClr val="bg1">
                              <a:lumMod val="95000"/>
                              <a:lumOff val="5000"/>
                            </a:schemeClr>
                          </a:solidFill>
                          <a:effectLst/>
                          <a:latin typeface="Times New Roman" panose="02020603050405020304" pitchFamily="18" charset="0"/>
                          <a:cs typeface="Times New Roman" panose="02020603050405020304" pitchFamily="18" charset="0"/>
                        </a:rPr>
                        <a:t> </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solidFill>
                            <a:schemeClr val="bg1">
                              <a:lumMod val="95000"/>
                              <a:lumOff val="5000"/>
                            </a:schemeClr>
                          </a:solidFill>
                          <a:effectLst/>
                          <a:latin typeface="Times New Roman" panose="02020603050405020304" pitchFamily="18" charset="0"/>
                          <a:cs typeface="Times New Roman" panose="02020603050405020304" pitchFamily="18" charset="0"/>
                        </a:rPr>
                        <a:t>Delay</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6611503"/>
                  </a:ext>
                </a:extLst>
              </a:tr>
              <a:tr h="385259">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ALU with regular multiplier</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16.786 ns</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5231356"/>
                  </a:ext>
                </a:extLst>
              </a:tr>
              <a:tr h="408635">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ALU with radix-2 booth multiplier</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15.774 ns</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4344806"/>
                  </a:ext>
                </a:extLst>
              </a:tr>
              <a:tr h="385259">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ALU with radix-4 booth multiplier</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solidFill>
                            <a:schemeClr val="bg1">
                              <a:lumMod val="95000"/>
                              <a:lumOff val="5000"/>
                            </a:schemeClr>
                          </a:solidFill>
                          <a:effectLst/>
                          <a:latin typeface="Times New Roman" panose="02020603050405020304" pitchFamily="18" charset="0"/>
                          <a:cs typeface="Times New Roman" panose="02020603050405020304" pitchFamily="18" charset="0"/>
                        </a:rPr>
                        <a:t>10.642 ns</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6556895"/>
                  </a:ext>
                </a:extLst>
              </a:tr>
            </a:tbl>
          </a:graphicData>
        </a:graphic>
      </p:graphicFrame>
    </p:spTree>
    <p:extLst>
      <p:ext uri="{BB962C8B-B14F-4D97-AF65-F5344CB8AC3E}">
        <p14:creationId xmlns:p14="http://schemas.microsoft.com/office/powerpoint/2010/main" val="790639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D0EC-FDA3-496C-AB1A-C3E2F5AE385E}"/>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Expansion To 16 bits</a:t>
            </a:r>
            <a:endParaRPr lang="en-US" dirty="0"/>
          </a:p>
        </p:txBody>
      </p:sp>
      <p:sp>
        <p:nvSpPr>
          <p:cNvPr id="3" name="Content Placeholder 2">
            <a:extLst>
              <a:ext uri="{FF2B5EF4-FFF2-40B4-BE49-F238E27FC236}">
                <a16:creationId xmlns:a16="http://schemas.microsoft.com/office/drawing/2014/main" id="{C21B2256-830F-4762-A2B2-B189AEA60C7C}"/>
              </a:ext>
            </a:extLst>
          </p:cNvPr>
          <p:cNvSpPr>
            <a:spLocks noGrp="1"/>
          </p:cNvSpPr>
          <p:nvPr>
            <p:ph idx="1"/>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Components are expanded to 16 bits.</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8 PPG’s required.</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The adder is made up of 7 CLA’s.</a:t>
            </a:r>
          </a:p>
        </p:txBody>
      </p:sp>
    </p:spTree>
    <p:extLst>
      <p:ext uri="{BB962C8B-B14F-4D97-AF65-F5344CB8AC3E}">
        <p14:creationId xmlns:p14="http://schemas.microsoft.com/office/powerpoint/2010/main" val="179774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EA4E-C6DF-4F80-B5E7-FF5D58FEA5DB}"/>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Design of ALU (8-bit)</a:t>
            </a:r>
          </a:p>
        </p:txBody>
      </p:sp>
      <p:sp>
        <p:nvSpPr>
          <p:cNvPr id="3" name="Content Placeholder 2">
            <a:extLst>
              <a:ext uri="{FF2B5EF4-FFF2-40B4-BE49-F238E27FC236}">
                <a16:creationId xmlns:a16="http://schemas.microsoft.com/office/drawing/2014/main" id="{926B3A7B-4C9A-4BA9-918D-9E35E6371ED9}"/>
              </a:ext>
            </a:extLst>
          </p:cNvPr>
          <p:cNvSpPr>
            <a:spLocks noGrp="1"/>
          </p:cNvSpPr>
          <p:nvPr>
            <p:ph idx="1"/>
          </p:nvPr>
        </p:nvSpPr>
        <p:spPr>
          <a:xfrm>
            <a:off x="1141412" y="2249486"/>
            <a:ext cx="9905999" cy="3989995"/>
          </a:xfrm>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Conversion of unsigned input operands to signed</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Multiplier</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Division by Four and Increment by One</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Control Unit</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Registers</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Simulation</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Synthesis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356948"/>
      </p:ext>
    </p:extLst>
  </p:cSld>
  <p:clrMapOvr>
    <a:masterClrMapping/>
  </p:clrMapOvr>
  <mc:AlternateContent xmlns:mc="http://schemas.openxmlformats.org/markup-compatibility/2006" xmlns:p14="http://schemas.microsoft.com/office/powerpoint/2010/main">
    <mc:Choice Requires="p14">
      <p:transition spd="slow" p14:dur="2000" advTm="13319"/>
    </mc:Choice>
    <mc:Fallback xmlns="">
      <p:transition spd="slow" advTm="1331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DF9D-EE2A-443A-A82C-C2A673210992}"/>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Multiplier</a:t>
            </a:r>
          </a:p>
        </p:txBody>
      </p:sp>
      <p:pic>
        <p:nvPicPr>
          <p:cNvPr id="4" name="Picture 3">
            <a:extLst>
              <a:ext uri="{FF2B5EF4-FFF2-40B4-BE49-F238E27FC236}">
                <a16:creationId xmlns:a16="http://schemas.microsoft.com/office/drawing/2014/main" id="{80FD576C-B245-4BC3-86CF-89D1A1C3FC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816124"/>
            <a:ext cx="7890045" cy="4695825"/>
          </a:xfrm>
          <a:prstGeom prst="rect">
            <a:avLst/>
          </a:prstGeom>
          <a:noFill/>
          <a:ln>
            <a:noFill/>
          </a:ln>
        </p:spPr>
      </p:pic>
    </p:spTree>
    <p:extLst>
      <p:ext uri="{BB962C8B-B14F-4D97-AF65-F5344CB8AC3E}">
        <p14:creationId xmlns:p14="http://schemas.microsoft.com/office/powerpoint/2010/main" val="1215109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7B9F-6CED-469D-B4D3-895DAD0790CC}"/>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Adder</a:t>
            </a:r>
          </a:p>
        </p:txBody>
      </p:sp>
      <p:pic>
        <p:nvPicPr>
          <p:cNvPr id="4" name="Picture 3">
            <a:extLst>
              <a:ext uri="{FF2B5EF4-FFF2-40B4-BE49-F238E27FC236}">
                <a16:creationId xmlns:a16="http://schemas.microsoft.com/office/drawing/2014/main" id="{D1C137F5-EF7F-4348-998B-E401EDBD5C9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1412" y="1716259"/>
            <a:ext cx="6975645" cy="4890281"/>
          </a:xfrm>
          <a:prstGeom prst="rect">
            <a:avLst/>
          </a:prstGeom>
          <a:noFill/>
          <a:ln>
            <a:noFill/>
          </a:ln>
        </p:spPr>
      </p:pic>
    </p:spTree>
    <p:extLst>
      <p:ext uri="{BB962C8B-B14F-4D97-AF65-F5344CB8AC3E}">
        <p14:creationId xmlns:p14="http://schemas.microsoft.com/office/powerpoint/2010/main" val="2929116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53DF-3CE3-4E99-A5A5-DDEFCF1A7CB8}"/>
              </a:ext>
            </a:extLst>
          </p:cNvPr>
          <p:cNvSpPr>
            <a:spLocks noGrp="1"/>
          </p:cNvSpPr>
          <p:nvPr>
            <p:ph type="title"/>
          </p:nvPr>
        </p:nvSpPr>
        <p:spPr>
          <a:xfrm>
            <a:off x="1141413" y="618518"/>
            <a:ext cx="9905998" cy="1294688"/>
          </a:xfrm>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Simulation Result</a:t>
            </a:r>
          </a:p>
        </p:txBody>
      </p:sp>
      <p:pic>
        <p:nvPicPr>
          <p:cNvPr id="4" name="Picture 3">
            <a:extLst>
              <a:ext uri="{FF2B5EF4-FFF2-40B4-BE49-F238E27FC236}">
                <a16:creationId xmlns:a16="http://schemas.microsoft.com/office/drawing/2014/main" id="{49426BD9-56DD-4E29-BB18-DC7A445B4FA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141413" y="2011680"/>
            <a:ext cx="10357167" cy="441068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7247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1840-322E-4DCC-A964-FA197F93A533}"/>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Area and Delay</a:t>
            </a:r>
          </a:p>
        </p:txBody>
      </p:sp>
      <p:graphicFrame>
        <p:nvGraphicFramePr>
          <p:cNvPr id="4" name="Content Placeholder 3">
            <a:extLst>
              <a:ext uri="{FF2B5EF4-FFF2-40B4-BE49-F238E27FC236}">
                <a16:creationId xmlns:a16="http://schemas.microsoft.com/office/drawing/2014/main" id="{E0029485-F67A-4DAC-88BB-95DEBA474AD1}"/>
              </a:ext>
            </a:extLst>
          </p:cNvPr>
          <p:cNvGraphicFramePr>
            <a:graphicFrameLocks noGrp="1"/>
          </p:cNvGraphicFramePr>
          <p:nvPr>
            <p:ph idx="1"/>
            <p:extLst>
              <p:ext uri="{D42A27DB-BD31-4B8C-83A1-F6EECF244321}">
                <p14:modId xmlns:p14="http://schemas.microsoft.com/office/powerpoint/2010/main" val="1449851756"/>
              </p:ext>
            </p:extLst>
          </p:nvPr>
        </p:nvGraphicFramePr>
        <p:xfrm>
          <a:off x="1141413" y="2097088"/>
          <a:ext cx="5258118" cy="1267618"/>
        </p:xfrm>
        <a:graphic>
          <a:graphicData uri="http://schemas.openxmlformats.org/drawingml/2006/table">
            <a:tbl>
              <a:tblPr firstRow="1" firstCol="1" bandRow="1">
                <a:tableStyleId>{5C22544A-7EE6-4342-B048-85BDC9FD1C3A}</a:tableStyleId>
              </a:tblPr>
              <a:tblGrid>
                <a:gridCol w="1314162">
                  <a:extLst>
                    <a:ext uri="{9D8B030D-6E8A-4147-A177-3AD203B41FA5}">
                      <a16:colId xmlns:a16="http://schemas.microsoft.com/office/drawing/2014/main" val="828717633"/>
                    </a:ext>
                  </a:extLst>
                </a:gridCol>
                <a:gridCol w="1314162">
                  <a:extLst>
                    <a:ext uri="{9D8B030D-6E8A-4147-A177-3AD203B41FA5}">
                      <a16:colId xmlns:a16="http://schemas.microsoft.com/office/drawing/2014/main" val="496168111"/>
                    </a:ext>
                  </a:extLst>
                </a:gridCol>
                <a:gridCol w="1314897">
                  <a:extLst>
                    <a:ext uri="{9D8B030D-6E8A-4147-A177-3AD203B41FA5}">
                      <a16:colId xmlns:a16="http://schemas.microsoft.com/office/drawing/2014/main" val="103095956"/>
                    </a:ext>
                  </a:extLst>
                </a:gridCol>
                <a:gridCol w="1314897">
                  <a:extLst>
                    <a:ext uri="{9D8B030D-6E8A-4147-A177-3AD203B41FA5}">
                      <a16:colId xmlns:a16="http://schemas.microsoft.com/office/drawing/2014/main" val="3864843808"/>
                    </a:ext>
                  </a:extLst>
                </a:gridCol>
              </a:tblGrid>
              <a:tr h="437698">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 </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LUTs</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CLB Slices</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Dffs or Latches</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215597"/>
                  </a:ext>
                </a:extLst>
              </a:tr>
              <a:tr h="414960">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8-bit ALU</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204</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102</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32</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9694842"/>
                  </a:ext>
                </a:extLst>
              </a:tr>
              <a:tr h="414960">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16-bit ALU</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886</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443</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solidFill>
                            <a:schemeClr val="bg1">
                              <a:lumMod val="95000"/>
                              <a:lumOff val="5000"/>
                            </a:schemeClr>
                          </a:solidFill>
                          <a:effectLst/>
                          <a:latin typeface="Times New Roman" panose="02020603050405020304" pitchFamily="18" charset="0"/>
                          <a:cs typeface="Times New Roman" panose="02020603050405020304" pitchFamily="18" charset="0"/>
                        </a:rPr>
                        <a:t>64</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2026997"/>
                  </a:ext>
                </a:extLst>
              </a:tr>
            </a:tbl>
          </a:graphicData>
        </a:graphic>
      </p:graphicFrame>
      <p:graphicFrame>
        <p:nvGraphicFramePr>
          <p:cNvPr id="5" name="Table 4">
            <a:extLst>
              <a:ext uri="{FF2B5EF4-FFF2-40B4-BE49-F238E27FC236}">
                <a16:creationId xmlns:a16="http://schemas.microsoft.com/office/drawing/2014/main" id="{A32AE620-99E9-4327-A6B5-44E8CBE1ADAB}"/>
              </a:ext>
            </a:extLst>
          </p:cNvPr>
          <p:cNvGraphicFramePr>
            <a:graphicFrameLocks noGrp="1"/>
          </p:cNvGraphicFramePr>
          <p:nvPr>
            <p:extLst>
              <p:ext uri="{D42A27DB-BD31-4B8C-83A1-F6EECF244321}">
                <p14:modId xmlns:p14="http://schemas.microsoft.com/office/powerpoint/2010/main" val="2400811380"/>
              </p:ext>
            </p:extLst>
          </p:nvPr>
        </p:nvGraphicFramePr>
        <p:xfrm>
          <a:off x="1141412" y="4149856"/>
          <a:ext cx="5258118" cy="1478571"/>
        </p:xfrm>
        <a:graphic>
          <a:graphicData uri="http://schemas.openxmlformats.org/drawingml/2006/table">
            <a:tbl>
              <a:tblPr firstRow="1" firstCol="1" bandRow="1">
                <a:tableStyleId>{5C22544A-7EE6-4342-B048-85BDC9FD1C3A}</a:tableStyleId>
              </a:tblPr>
              <a:tblGrid>
                <a:gridCol w="2629059">
                  <a:extLst>
                    <a:ext uri="{9D8B030D-6E8A-4147-A177-3AD203B41FA5}">
                      <a16:colId xmlns:a16="http://schemas.microsoft.com/office/drawing/2014/main" val="3161503134"/>
                    </a:ext>
                  </a:extLst>
                </a:gridCol>
                <a:gridCol w="2629059">
                  <a:extLst>
                    <a:ext uri="{9D8B030D-6E8A-4147-A177-3AD203B41FA5}">
                      <a16:colId xmlns:a16="http://schemas.microsoft.com/office/drawing/2014/main" val="1545577697"/>
                    </a:ext>
                  </a:extLst>
                </a:gridCol>
              </a:tblGrid>
              <a:tr h="502335">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 </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Delay</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7725383"/>
                  </a:ext>
                </a:extLst>
              </a:tr>
              <a:tr h="473901">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8-bit ALU</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10.642 ns</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2710394"/>
                  </a:ext>
                </a:extLst>
              </a:tr>
              <a:tr h="502335">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16-bit ALU</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solidFill>
                            <a:schemeClr val="bg1">
                              <a:lumMod val="95000"/>
                              <a:lumOff val="5000"/>
                            </a:schemeClr>
                          </a:solidFill>
                          <a:effectLst/>
                          <a:latin typeface="Times New Roman" panose="02020603050405020304" pitchFamily="18" charset="0"/>
                          <a:cs typeface="Times New Roman" panose="02020603050405020304" pitchFamily="18" charset="0"/>
                        </a:rPr>
                        <a:t>23.617 ns</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4360970"/>
                  </a:ext>
                </a:extLst>
              </a:tr>
            </a:tbl>
          </a:graphicData>
        </a:graphic>
      </p:graphicFrame>
    </p:spTree>
    <p:extLst>
      <p:ext uri="{BB962C8B-B14F-4D97-AF65-F5344CB8AC3E}">
        <p14:creationId xmlns:p14="http://schemas.microsoft.com/office/powerpoint/2010/main" val="555135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D9E9-7A8A-4759-B868-95BF5122B243}"/>
              </a:ext>
            </a:extLst>
          </p:cNvPr>
          <p:cNvSpPr>
            <a:spLocks noGrp="1"/>
          </p:cNvSpPr>
          <p:nvPr>
            <p:ph type="title"/>
          </p:nvPr>
        </p:nvSpPr>
        <p:spPr/>
        <p:txBody>
          <a:bodyPr>
            <a:normAutofit/>
          </a:bodyPr>
          <a:lstStyle/>
          <a:p>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Pipelining of The Design</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B2E001-6F3D-4407-86AF-449440E88645}"/>
              </a:ext>
            </a:extLst>
          </p:cNvPr>
          <p:cNvSpPr>
            <a:spLocks noGrp="1"/>
          </p:cNvSpPr>
          <p:nvPr>
            <p:ph idx="1"/>
          </p:nvPr>
        </p:nvSpPr>
        <p:spPr>
          <a:xfrm>
            <a:off x="1141413" y="2249487"/>
            <a:ext cx="3880753" cy="3541714"/>
          </a:xfrm>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The original design uses 2 clock cycles for each operation.</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The control unit needs to be modified and needs a counter.</a:t>
            </a:r>
          </a:p>
        </p:txBody>
      </p:sp>
      <p:pic>
        <p:nvPicPr>
          <p:cNvPr id="4" name="Picture 3">
            <a:extLst>
              <a:ext uri="{FF2B5EF4-FFF2-40B4-BE49-F238E27FC236}">
                <a16:creationId xmlns:a16="http://schemas.microsoft.com/office/drawing/2014/main" id="{FE466AA2-1CC6-4AF5-9729-E7D074DBF7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16586" y="2149842"/>
            <a:ext cx="5879465" cy="1752600"/>
          </a:xfrm>
          <a:prstGeom prst="rect">
            <a:avLst/>
          </a:prstGeom>
          <a:noFill/>
          <a:ln>
            <a:noFill/>
          </a:ln>
        </p:spPr>
      </p:pic>
      <p:pic>
        <p:nvPicPr>
          <p:cNvPr id="5" name="Picture 4">
            <a:extLst>
              <a:ext uri="{FF2B5EF4-FFF2-40B4-BE49-F238E27FC236}">
                <a16:creationId xmlns:a16="http://schemas.microsoft.com/office/drawing/2014/main" id="{CBECD5DC-2FA3-4C4C-BB77-CD58B96713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16586" y="4020344"/>
            <a:ext cx="4876165" cy="1914525"/>
          </a:xfrm>
          <a:prstGeom prst="rect">
            <a:avLst/>
          </a:prstGeom>
          <a:noFill/>
          <a:ln>
            <a:noFill/>
          </a:ln>
        </p:spPr>
      </p:pic>
    </p:spTree>
    <p:extLst>
      <p:ext uri="{BB962C8B-B14F-4D97-AF65-F5344CB8AC3E}">
        <p14:creationId xmlns:p14="http://schemas.microsoft.com/office/powerpoint/2010/main" val="1333052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F244-C845-47A3-9B96-4798EAA16892}"/>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Simulation Result</a:t>
            </a:r>
          </a:p>
        </p:txBody>
      </p:sp>
      <p:pic>
        <p:nvPicPr>
          <p:cNvPr id="4" name="Picture 3">
            <a:extLst>
              <a:ext uri="{FF2B5EF4-FFF2-40B4-BE49-F238E27FC236}">
                <a16:creationId xmlns:a16="http://schemas.microsoft.com/office/drawing/2014/main" id="{C279972B-7DC4-4217-86C3-9A78A97295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881187"/>
            <a:ext cx="10197147" cy="4176713"/>
          </a:xfrm>
          <a:prstGeom prst="rect">
            <a:avLst/>
          </a:prstGeom>
          <a:noFill/>
          <a:ln>
            <a:noFill/>
          </a:ln>
        </p:spPr>
      </p:pic>
    </p:spTree>
    <p:extLst>
      <p:ext uri="{BB962C8B-B14F-4D97-AF65-F5344CB8AC3E}">
        <p14:creationId xmlns:p14="http://schemas.microsoft.com/office/powerpoint/2010/main" val="4029661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79A3D-FB71-4630-99D3-87BF7881D648}"/>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Area and Delay</a:t>
            </a:r>
          </a:p>
        </p:txBody>
      </p:sp>
      <p:graphicFrame>
        <p:nvGraphicFramePr>
          <p:cNvPr id="4" name="Table 3">
            <a:extLst>
              <a:ext uri="{FF2B5EF4-FFF2-40B4-BE49-F238E27FC236}">
                <a16:creationId xmlns:a16="http://schemas.microsoft.com/office/drawing/2014/main" id="{E42CB0EE-A3DD-43F3-AF3B-ECF24902A604}"/>
              </a:ext>
            </a:extLst>
          </p:cNvPr>
          <p:cNvGraphicFramePr>
            <a:graphicFrameLocks noGrp="1"/>
          </p:cNvGraphicFramePr>
          <p:nvPr>
            <p:extLst>
              <p:ext uri="{D42A27DB-BD31-4B8C-83A1-F6EECF244321}">
                <p14:modId xmlns:p14="http://schemas.microsoft.com/office/powerpoint/2010/main" val="3591922539"/>
              </p:ext>
            </p:extLst>
          </p:nvPr>
        </p:nvGraphicFramePr>
        <p:xfrm>
          <a:off x="1141412" y="2097088"/>
          <a:ext cx="5611080" cy="1478570"/>
        </p:xfrm>
        <a:graphic>
          <a:graphicData uri="http://schemas.openxmlformats.org/drawingml/2006/table">
            <a:tbl>
              <a:tblPr firstRow="1" firstCol="1" bandRow="1">
                <a:tableStyleId>{5C22544A-7EE6-4342-B048-85BDC9FD1C3A}</a:tableStyleId>
              </a:tblPr>
              <a:tblGrid>
                <a:gridCol w="1402378">
                  <a:extLst>
                    <a:ext uri="{9D8B030D-6E8A-4147-A177-3AD203B41FA5}">
                      <a16:colId xmlns:a16="http://schemas.microsoft.com/office/drawing/2014/main" val="807227707"/>
                    </a:ext>
                  </a:extLst>
                </a:gridCol>
                <a:gridCol w="1402378">
                  <a:extLst>
                    <a:ext uri="{9D8B030D-6E8A-4147-A177-3AD203B41FA5}">
                      <a16:colId xmlns:a16="http://schemas.microsoft.com/office/drawing/2014/main" val="2598235951"/>
                    </a:ext>
                  </a:extLst>
                </a:gridCol>
                <a:gridCol w="1403162">
                  <a:extLst>
                    <a:ext uri="{9D8B030D-6E8A-4147-A177-3AD203B41FA5}">
                      <a16:colId xmlns:a16="http://schemas.microsoft.com/office/drawing/2014/main" val="2652115571"/>
                    </a:ext>
                  </a:extLst>
                </a:gridCol>
                <a:gridCol w="1403162">
                  <a:extLst>
                    <a:ext uri="{9D8B030D-6E8A-4147-A177-3AD203B41FA5}">
                      <a16:colId xmlns:a16="http://schemas.microsoft.com/office/drawing/2014/main" val="3114009735"/>
                    </a:ext>
                  </a:extLst>
                </a:gridCol>
              </a:tblGrid>
              <a:tr h="470421">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 </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LUTs</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CLB Slices</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Dffs or Latches</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8908180"/>
                  </a:ext>
                </a:extLst>
              </a:tr>
              <a:tr h="445984">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16-bit ALU</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886</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443</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64</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6309578"/>
                  </a:ext>
                </a:extLst>
              </a:tr>
              <a:tr h="562165">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16-bit ALU pipelined</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893</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447</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solidFill>
                            <a:schemeClr val="bg1">
                              <a:lumMod val="95000"/>
                              <a:lumOff val="5000"/>
                            </a:schemeClr>
                          </a:solidFill>
                          <a:effectLst/>
                          <a:latin typeface="Times New Roman" panose="02020603050405020304" pitchFamily="18" charset="0"/>
                          <a:cs typeface="Times New Roman" panose="02020603050405020304" pitchFamily="18" charset="0"/>
                        </a:rPr>
                        <a:t>68</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418073"/>
                  </a:ext>
                </a:extLst>
              </a:tr>
            </a:tbl>
          </a:graphicData>
        </a:graphic>
      </p:graphicFrame>
      <p:graphicFrame>
        <p:nvGraphicFramePr>
          <p:cNvPr id="5" name="Table 4">
            <a:extLst>
              <a:ext uri="{FF2B5EF4-FFF2-40B4-BE49-F238E27FC236}">
                <a16:creationId xmlns:a16="http://schemas.microsoft.com/office/drawing/2014/main" id="{3A3502B5-BC91-4B22-8C37-62E4472E5EB1}"/>
              </a:ext>
            </a:extLst>
          </p:cNvPr>
          <p:cNvGraphicFramePr>
            <a:graphicFrameLocks noGrp="1"/>
          </p:cNvGraphicFramePr>
          <p:nvPr>
            <p:extLst>
              <p:ext uri="{D42A27DB-BD31-4B8C-83A1-F6EECF244321}">
                <p14:modId xmlns:p14="http://schemas.microsoft.com/office/powerpoint/2010/main" val="3154237788"/>
              </p:ext>
            </p:extLst>
          </p:nvPr>
        </p:nvGraphicFramePr>
        <p:xfrm>
          <a:off x="1141412" y="4446528"/>
          <a:ext cx="5611080" cy="1215399"/>
        </p:xfrm>
        <a:graphic>
          <a:graphicData uri="http://schemas.openxmlformats.org/drawingml/2006/table">
            <a:tbl>
              <a:tblPr firstRow="1" firstCol="1" bandRow="1">
                <a:tableStyleId>{5C22544A-7EE6-4342-B048-85BDC9FD1C3A}</a:tableStyleId>
              </a:tblPr>
              <a:tblGrid>
                <a:gridCol w="2805540">
                  <a:extLst>
                    <a:ext uri="{9D8B030D-6E8A-4147-A177-3AD203B41FA5}">
                      <a16:colId xmlns:a16="http://schemas.microsoft.com/office/drawing/2014/main" val="2052082044"/>
                    </a:ext>
                  </a:extLst>
                </a:gridCol>
                <a:gridCol w="2805540">
                  <a:extLst>
                    <a:ext uri="{9D8B030D-6E8A-4147-A177-3AD203B41FA5}">
                      <a16:colId xmlns:a16="http://schemas.microsoft.com/office/drawing/2014/main" val="4118049044"/>
                    </a:ext>
                  </a:extLst>
                </a:gridCol>
              </a:tblGrid>
              <a:tr h="412924">
                <a:tc>
                  <a:txBody>
                    <a:bodyPr/>
                    <a:lstStyle/>
                    <a:p>
                      <a:pPr marL="0" marR="0" algn="ctr">
                        <a:lnSpc>
                          <a:spcPct val="107000"/>
                        </a:lnSpc>
                        <a:spcBef>
                          <a:spcPts val="0"/>
                        </a:spcBef>
                        <a:spcAft>
                          <a:spcPts val="0"/>
                        </a:spcAft>
                      </a:pPr>
                      <a:r>
                        <a:rPr lang="en-US" sz="1100">
                          <a:solidFill>
                            <a:schemeClr val="bg1">
                              <a:lumMod val="95000"/>
                              <a:lumOff val="5000"/>
                            </a:schemeClr>
                          </a:solidFill>
                          <a:effectLst/>
                        </a:rPr>
                        <a:t> </a:t>
                      </a:r>
                      <a:endParaRPr lang="en-US" sz="1100">
                        <a:solidFill>
                          <a:schemeClr val="bg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rPr>
                        <a:t>Delay</a:t>
                      </a:r>
                      <a:endParaRPr lang="en-US" sz="1100">
                        <a:solidFill>
                          <a:schemeClr val="bg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85393709"/>
                  </a:ext>
                </a:extLst>
              </a:tr>
              <a:tr h="389551">
                <a:tc>
                  <a:txBody>
                    <a:bodyPr/>
                    <a:lstStyle/>
                    <a:p>
                      <a:pPr marL="0" marR="0" algn="ctr">
                        <a:lnSpc>
                          <a:spcPct val="107000"/>
                        </a:lnSpc>
                        <a:spcBef>
                          <a:spcPts val="0"/>
                        </a:spcBef>
                        <a:spcAft>
                          <a:spcPts val="0"/>
                        </a:spcAft>
                      </a:pPr>
                      <a:r>
                        <a:rPr lang="en-US" sz="1100">
                          <a:solidFill>
                            <a:schemeClr val="bg1">
                              <a:lumMod val="95000"/>
                              <a:lumOff val="5000"/>
                            </a:schemeClr>
                          </a:solidFill>
                          <a:effectLst/>
                        </a:rPr>
                        <a:t>16-bit ALU</a:t>
                      </a:r>
                      <a:endParaRPr lang="en-US" sz="1100">
                        <a:solidFill>
                          <a:schemeClr val="bg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rPr>
                        <a:t>23.617 ns</a:t>
                      </a:r>
                      <a:endParaRPr lang="en-US" sz="1100">
                        <a:solidFill>
                          <a:schemeClr val="bg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3592330"/>
                  </a:ext>
                </a:extLst>
              </a:tr>
              <a:tr h="412924">
                <a:tc>
                  <a:txBody>
                    <a:bodyPr/>
                    <a:lstStyle/>
                    <a:p>
                      <a:pPr marL="0" marR="0" algn="ctr">
                        <a:lnSpc>
                          <a:spcPct val="107000"/>
                        </a:lnSpc>
                        <a:spcBef>
                          <a:spcPts val="0"/>
                        </a:spcBef>
                        <a:spcAft>
                          <a:spcPts val="0"/>
                        </a:spcAft>
                      </a:pPr>
                      <a:r>
                        <a:rPr lang="en-US" sz="1100">
                          <a:solidFill>
                            <a:schemeClr val="bg1">
                              <a:lumMod val="95000"/>
                              <a:lumOff val="5000"/>
                            </a:schemeClr>
                          </a:solidFill>
                          <a:effectLst/>
                        </a:rPr>
                        <a:t>16-bit ALU pipelined</a:t>
                      </a:r>
                      <a:endParaRPr lang="en-US" sz="1100">
                        <a:solidFill>
                          <a:schemeClr val="bg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solidFill>
                            <a:schemeClr val="bg1">
                              <a:lumMod val="95000"/>
                              <a:lumOff val="5000"/>
                            </a:schemeClr>
                          </a:solidFill>
                          <a:effectLst/>
                        </a:rPr>
                        <a:t>23.617 ns</a:t>
                      </a:r>
                      <a:endParaRPr lang="en-US" sz="1100" dirty="0">
                        <a:solidFill>
                          <a:schemeClr val="bg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97754163"/>
                  </a:ext>
                </a:extLst>
              </a:tr>
            </a:tbl>
          </a:graphicData>
        </a:graphic>
      </p:graphicFrame>
    </p:spTree>
    <p:extLst>
      <p:ext uri="{BB962C8B-B14F-4D97-AF65-F5344CB8AC3E}">
        <p14:creationId xmlns:p14="http://schemas.microsoft.com/office/powerpoint/2010/main" val="1051537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A893-492E-45E7-889D-BE3D7813BE1E}"/>
              </a:ext>
            </a:extLst>
          </p:cNvPr>
          <p:cNvSpPr>
            <a:spLocks noGrp="1"/>
          </p:cNvSpPr>
          <p:nvPr>
            <p:ph type="title"/>
          </p:nvPr>
        </p:nvSpPr>
        <p:spPr/>
        <p:txBody>
          <a:bodyPr>
            <a:normAutofit/>
          </a:bodyPr>
          <a:lstStyle/>
          <a:p>
            <a:r>
              <a:rPr lang="en-US"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Multiply Accumulate for Additional operands</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F69C8F-DC85-47C5-8183-D7912CFC0B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097088"/>
            <a:ext cx="10654347" cy="4142394"/>
          </a:xfrm>
          <a:prstGeom prst="rect">
            <a:avLst/>
          </a:prstGeom>
          <a:noFill/>
          <a:ln>
            <a:noFill/>
          </a:ln>
        </p:spPr>
      </p:pic>
    </p:spTree>
    <p:extLst>
      <p:ext uri="{BB962C8B-B14F-4D97-AF65-F5344CB8AC3E}">
        <p14:creationId xmlns:p14="http://schemas.microsoft.com/office/powerpoint/2010/main" val="3752240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E8E6E-25B9-4E09-A7D9-F12AEE762834}"/>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Simulation Result</a:t>
            </a:r>
          </a:p>
        </p:txBody>
      </p:sp>
      <p:pic>
        <p:nvPicPr>
          <p:cNvPr id="4" name="Picture 3">
            <a:extLst>
              <a:ext uri="{FF2B5EF4-FFF2-40B4-BE49-F238E27FC236}">
                <a16:creationId xmlns:a16="http://schemas.microsoft.com/office/drawing/2014/main" id="{B46F057F-9D92-46EE-943A-09D1770DF43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1412" y="1752600"/>
            <a:ext cx="10448607" cy="4486882"/>
          </a:xfrm>
          <a:prstGeom prst="rect">
            <a:avLst/>
          </a:prstGeom>
          <a:noFill/>
          <a:ln>
            <a:noFill/>
          </a:ln>
        </p:spPr>
      </p:pic>
    </p:spTree>
    <p:extLst>
      <p:ext uri="{BB962C8B-B14F-4D97-AF65-F5344CB8AC3E}">
        <p14:creationId xmlns:p14="http://schemas.microsoft.com/office/powerpoint/2010/main" val="1421385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1A41-23EE-462A-8D0F-913A0E7C06EF}"/>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Area and Delay</a:t>
            </a:r>
          </a:p>
        </p:txBody>
      </p:sp>
      <p:graphicFrame>
        <p:nvGraphicFramePr>
          <p:cNvPr id="4" name="Table 3">
            <a:extLst>
              <a:ext uri="{FF2B5EF4-FFF2-40B4-BE49-F238E27FC236}">
                <a16:creationId xmlns:a16="http://schemas.microsoft.com/office/drawing/2014/main" id="{F2170288-8658-4374-BA9D-ECA337AE8364}"/>
              </a:ext>
            </a:extLst>
          </p:cNvPr>
          <p:cNvGraphicFramePr>
            <a:graphicFrameLocks noGrp="1"/>
          </p:cNvGraphicFramePr>
          <p:nvPr>
            <p:extLst>
              <p:ext uri="{D42A27DB-BD31-4B8C-83A1-F6EECF244321}">
                <p14:modId xmlns:p14="http://schemas.microsoft.com/office/powerpoint/2010/main" val="767436367"/>
              </p:ext>
            </p:extLst>
          </p:nvPr>
        </p:nvGraphicFramePr>
        <p:xfrm>
          <a:off x="1141412" y="1959928"/>
          <a:ext cx="6288088" cy="1469072"/>
        </p:xfrm>
        <a:graphic>
          <a:graphicData uri="http://schemas.openxmlformats.org/drawingml/2006/table">
            <a:tbl>
              <a:tblPr firstRow="1" firstCol="1" bandRow="1">
                <a:tableStyleId>{5C22544A-7EE6-4342-B048-85BDC9FD1C3A}</a:tableStyleId>
              </a:tblPr>
              <a:tblGrid>
                <a:gridCol w="1571583">
                  <a:extLst>
                    <a:ext uri="{9D8B030D-6E8A-4147-A177-3AD203B41FA5}">
                      <a16:colId xmlns:a16="http://schemas.microsoft.com/office/drawing/2014/main" val="1697047525"/>
                    </a:ext>
                  </a:extLst>
                </a:gridCol>
                <a:gridCol w="1571583">
                  <a:extLst>
                    <a:ext uri="{9D8B030D-6E8A-4147-A177-3AD203B41FA5}">
                      <a16:colId xmlns:a16="http://schemas.microsoft.com/office/drawing/2014/main" val="1319577002"/>
                    </a:ext>
                  </a:extLst>
                </a:gridCol>
                <a:gridCol w="1572461">
                  <a:extLst>
                    <a:ext uri="{9D8B030D-6E8A-4147-A177-3AD203B41FA5}">
                      <a16:colId xmlns:a16="http://schemas.microsoft.com/office/drawing/2014/main" val="2694655230"/>
                    </a:ext>
                  </a:extLst>
                </a:gridCol>
                <a:gridCol w="1572461">
                  <a:extLst>
                    <a:ext uri="{9D8B030D-6E8A-4147-A177-3AD203B41FA5}">
                      <a16:colId xmlns:a16="http://schemas.microsoft.com/office/drawing/2014/main" val="2455033035"/>
                    </a:ext>
                  </a:extLst>
                </a:gridCol>
              </a:tblGrid>
              <a:tr h="467400">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 </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LUTs</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CLB Slices</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Dffs or Latches</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1286900"/>
                  </a:ext>
                </a:extLst>
              </a:tr>
              <a:tr h="443119">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16-bit ALU</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solidFill>
                            <a:schemeClr val="bg1">
                              <a:lumMod val="95000"/>
                              <a:lumOff val="5000"/>
                            </a:schemeClr>
                          </a:solidFill>
                          <a:effectLst/>
                          <a:latin typeface="Times New Roman" panose="02020603050405020304" pitchFamily="18" charset="0"/>
                          <a:cs typeface="Times New Roman" panose="02020603050405020304" pitchFamily="18" charset="0"/>
                        </a:rPr>
                        <a:t>886</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solidFill>
                            <a:schemeClr val="bg1">
                              <a:lumMod val="95000"/>
                              <a:lumOff val="5000"/>
                            </a:schemeClr>
                          </a:solidFill>
                          <a:effectLst/>
                          <a:latin typeface="Times New Roman" panose="02020603050405020304" pitchFamily="18" charset="0"/>
                          <a:cs typeface="Times New Roman" panose="02020603050405020304" pitchFamily="18" charset="0"/>
                        </a:rPr>
                        <a:t>443</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64</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0218821"/>
                  </a:ext>
                </a:extLst>
              </a:tr>
              <a:tr h="558553">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16-bit ALU with Accumulator</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solidFill>
                            <a:schemeClr val="bg1">
                              <a:lumMod val="95000"/>
                              <a:lumOff val="5000"/>
                            </a:schemeClr>
                          </a:solidFill>
                          <a:effectLst/>
                          <a:latin typeface="Times New Roman" panose="02020603050405020304" pitchFamily="18" charset="0"/>
                          <a:cs typeface="Times New Roman" panose="02020603050405020304" pitchFamily="18" charset="0"/>
                        </a:rPr>
                        <a:t>1043</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522</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solidFill>
                            <a:schemeClr val="bg1">
                              <a:lumMod val="95000"/>
                              <a:lumOff val="5000"/>
                            </a:schemeClr>
                          </a:solidFill>
                          <a:effectLst/>
                          <a:latin typeface="Times New Roman" panose="02020603050405020304" pitchFamily="18" charset="0"/>
                          <a:cs typeface="Times New Roman" panose="02020603050405020304" pitchFamily="18" charset="0"/>
                        </a:rPr>
                        <a:t>109</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5114501"/>
                  </a:ext>
                </a:extLst>
              </a:tr>
            </a:tbl>
          </a:graphicData>
        </a:graphic>
      </p:graphicFrame>
      <p:graphicFrame>
        <p:nvGraphicFramePr>
          <p:cNvPr id="5" name="Table 4">
            <a:extLst>
              <a:ext uri="{FF2B5EF4-FFF2-40B4-BE49-F238E27FC236}">
                <a16:creationId xmlns:a16="http://schemas.microsoft.com/office/drawing/2014/main" id="{F6173935-1A2E-44E4-AED0-72C7017385F0}"/>
              </a:ext>
            </a:extLst>
          </p:cNvPr>
          <p:cNvGraphicFramePr>
            <a:graphicFrameLocks noGrp="1"/>
          </p:cNvGraphicFramePr>
          <p:nvPr>
            <p:extLst>
              <p:ext uri="{D42A27DB-BD31-4B8C-83A1-F6EECF244321}">
                <p14:modId xmlns:p14="http://schemas.microsoft.com/office/powerpoint/2010/main" val="3855106210"/>
              </p:ext>
            </p:extLst>
          </p:nvPr>
        </p:nvGraphicFramePr>
        <p:xfrm>
          <a:off x="1141412" y="4067492"/>
          <a:ext cx="6288088" cy="1469070"/>
        </p:xfrm>
        <a:graphic>
          <a:graphicData uri="http://schemas.openxmlformats.org/drawingml/2006/table">
            <a:tbl>
              <a:tblPr firstRow="1" firstCol="1" bandRow="1">
                <a:tableStyleId>{5C22544A-7EE6-4342-B048-85BDC9FD1C3A}</a:tableStyleId>
              </a:tblPr>
              <a:tblGrid>
                <a:gridCol w="3144044">
                  <a:extLst>
                    <a:ext uri="{9D8B030D-6E8A-4147-A177-3AD203B41FA5}">
                      <a16:colId xmlns:a16="http://schemas.microsoft.com/office/drawing/2014/main" val="1762002255"/>
                    </a:ext>
                  </a:extLst>
                </a:gridCol>
                <a:gridCol w="3144044">
                  <a:extLst>
                    <a:ext uri="{9D8B030D-6E8A-4147-A177-3AD203B41FA5}">
                      <a16:colId xmlns:a16="http://schemas.microsoft.com/office/drawing/2014/main" val="1235123262"/>
                    </a:ext>
                  </a:extLst>
                </a:gridCol>
              </a:tblGrid>
              <a:tr h="499107">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 </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Delay</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0913098"/>
                  </a:ext>
                </a:extLst>
              </a:tr>
              <a:tr h="470856">
                <a:tc>
                  <a:txBody>
                    <a:bodyPr/>
                    <a:lstStyle/>
                    <a:p>
                      <a:pPr marL="0" marR="0" algn="ctr">
                        <a:lnSpc>
                          <a:spcPct val="107000"/>
                        </a:lnSpc>
                        <a:spcBef>
                          <a:spcPts val="0"/>
                        </a:spcBef>
                        <a:spcAft>
                          <a:spcPts val="0"/>
                        </a:spcAft>
                      </a:pPr>
                      <a:r>
                        <a:rPr lang="en-US" sz="1100" dirty="0">
                          <a:solidFill>
                            <a:schemeClr val="bg1">
                              <a:lumMod val="95000"/>
                              <a:lumOff val="5000"/>
                            </a:schemeClr>
                          </a:solidFill>
                          <a:effectLst/>
                          <a:latin typeface="Times New Roman" panose="02020603050405020304" pitchFamily="18" charset="0"/>
                          <a:cs typeface="Times New Roman" panose="02020603050405020304" pitchFamily="18" charset="0"/>
                        </a:rPr>
                        <a:t>16-bit ALU</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23.617 ns</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0979957"/>
                  </a:ext>
                </a:extLst>
              </a:tr>
              <a:tr h="499107">
                <a:tc>
                  <a:txBody>
                    <a:bodyPr/>
                    <a:lstStyle/>
                    <a:p>
                      <a:pPr marL="0" marR="0" algn="ctr">
                        <a:lnSpc>
                          <a:spcPct val="107000"/>
                        </a:lnSpc>
                        <a:spcBef>
                          <a:spcPts val="0"/>
                        </a:spcBef>
                        <a:spcAft>
                          <a:spcPts val="0"/>
                        </a:spcAft>
                      </a:pPr>
                      <a:r>
                        <a:rPr lang="en-US" sz="1100">
                          <a:solidFill>
                            <a:schemeClr val="bg1">
                              <a:lumMod val="95000"/>
                              <a:lumOff val="5000"/>
                            </a:schemeClr>
                          </a:solidFill>
                          <a:effectLst/>
                          <a:latin typeface="Times New Roman" panose="02020603050405020304" pitchFamily="18" charset="0"/>
                          <a:cs typeface="Times New Roman" panose="02020603050405020304" pitchFamily="18" charset="0"/>
                        </a:rPr>
                        <a:t>16-bit ALU with Accumulator</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solidFill>
                            <a:schemeClr val="bg1">
                              <a:lumMod val="95000"/>
                              <a:lumOff val="5000"/>
                            </a:schemeClr>
                          </a:solidFill>
                          <a:effectLst/>
                          <a:latin typeface="Times New Roman" panose="02020603050405020304" pitchFamily="18" charset="0"/>
                          <a:cs typeface="Times New Roman" panose="02020603050405020304" pitchFamily="18" charset="0"/>
                        </a:rPr>
                        <a:t>25.823 ns</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6187662"/>
                  </a:ext>
                </a:extLst>
              </a:tr>
            </a:tbl>
          </a:graphicData>
        </a:graphic>
      </p:graphicFrame>
    </p:spTree>
    <p:extLst>
      <p:ext uri="{BB962C8B-B14F-4D97-AF65-F5344CB8AC3E}">
        <p14:creationId xmlns:p14="http://schemas.microsoft.com/office/powerpoint/2010/main" val="127220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A5197C-BA88-4F65-94FB-DB510B557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342" y="478850"/>
            <a:ext cx="9185316" cy="5471783"/>
          </a:xfrm>
          <a:prstGeom prst="rect">
            <a:avLst/>
          </a:prstGeom>
        </p:spPr>
      </p:pic>
    </p:spTree>
    <p:extLst>
      <p:ext uri="{BB962C8B-B14F-4D97-AF65-F5344CB8AC3E}">
        <p14:creationId xmlns:p14="http://schemas.microsoft.com/office/powerpoint/2010/main" val="3728641032"/>
      </p:ext>
    </p:extLst>
  </p:cSld>
  <p:clrMapOvr>
    <a:masterClrMapping/>
  </p:clrMapOvr>
  <mc:AlternateContent xmlns:mc="http://schemas.openxmlformats.org/markup-compatibility/2006" xmlns:p14="http://schemas.microsoft.com/office/powerpoint/2010/main">
    <mc:Choice Requires="p14">
      <p:transition spd="slow" p14:dur="2000" advTm="1108"/>
    </mc:Choice>
    <mc:Fallback xmlns="">
      <p:transition spd="slow" advTm="110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D00C-05C6-4854-B1B3-991538EBF555}"/>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Conversion of unsigned input operands to signed</a:t>
            </a:r>
          </a:p>
        </p:txBody>
      </p:sp>
      <p:sp>
        <p:nvSpPr>
          <p:cNvPr id="3" name="Content Placeholder 2">
            <a:extLst>
              <a:ext uri="{FF2B5EF4-FFF2-40B4-BE49-F238E27FC236}">
                <a16:creationId xmlns:a16="http://schemas.microsoft.com/office/drawing/2014/main" id="{FC4E5AD3-B9DF-47C2-B4C8-75DF7257620B}"/>
              </a:ext>
            </a:extLst>
          </p:cNvPr>
          <p:cNvSpPr>
            <a:spLocks noGrp="1"/>
          </p:cNvSpPr>
          <p:nvPr>
            <p:ph idx="1"/>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2 Two’s complement generators are required.</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All the input bits are inverted.</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An </a:t>
            </a:r>
            <a:r>
              <a:rPr lang="en-US" dirty="0" err="1">
                <a:solidFill>
                  <a:schemeClr val="bg1">
                    <a:lumMod val="95000"/>
                    <a:lumOff val="5000"/>
                  </a:schemeClr>
                </a:solidFill>
                <a:latin typeface="Times New Roman" panose="02020603050405020304" pitchFamily="18" charset="0"/>
                <a:cs typeface="Times New Roman" panose="02020603050405020304" pitchFamily="18" charset="0"/>
              </a:rPr>
              <a:t>incrementer</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will then add a 1.</a:t>
            </a:r>
          </a:p>
        </p:txBody>
      </p:sp>
    </p:spTree>
    <p:extLst>
      <p:ext uri="{BB962C8B-B14F-4D97-AF65-F5344CB8AC3E}">
        <p14:creationId xmlns:p14="http://schemas.microsoft.com/office/powerpoint/2010/main" val="201680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8BFA-1798-4B73-8986-4C526AD45525}"/>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Multiplier</a:t>
            </a:r>
          </a:p>
        </p:txBody>
      </p:sp>
      <p:sp>
        <p:nvSpPr>
          <p:cNvPr id="3" name="Content Placeholder 2">
            <a:extLst>
              <a:ext uri="{FF2B5EF4-FFF2-40B4-BE49-F238E27FC236}">
                <a16:creationId xmlns:a16="http://schemas.microsoft.com/office/drawing/2014/main" id="{7B641D1A-42FE-4B76-A236-E996A12EE09F}"/>
              </a:ext>
            </a:extLst>
          </p:cNvPr>
          <p:cNvSpPr>
            <a:spLocks noGrp="1"/>
          </p:cNvSpPr>
          <p:nvPr>
            <p:ph idx="1"/>
          </p:nvPr>
        </p:nvSpPr>
        <p:spPr>
          <a:xfrm>
            <a:off x="1141413" y="2249487"/>
            <a:ext cx="4176176" cy="3541714"/>
          </a:xfrm>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Algorithm</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Partial Product Generator (PPG)</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Adder</a:t>
            </a:r>
          </a:p>
        </p:txBody>
      </p:sp>
      <p:pic>
        <p:nvPicPr>
          <p:cNvPr id="4" name="Picture 3">
            <a:extLst>
              <a:ext uri="{FF2B5EF4-FFF2-40B4-BE49-F238E27FC236}">
                <a16:creationId xmlns:a16="http://schemas.microsoft.com/office/drawing/2014/main" id="{13A5F728-DD13-4C54-BCA5-798C7CD698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17589" y="1885341"/>
            <a:ext cx="5934075" cy="4270005"/>
          </a:xfrm>
          <a:prstGeom prst="rect">
            <a:avLst/>
          </a:prstGeom>
          <a:noFill/>
          <a:ln>
            <a:noFill/>
          </a:ln>
        </p:spPr>
      </p:pic>
    </p:spTree>
    <p:extLst>
      <p:ext uri="{BB962C8B-B14F-4D97-AF65-F5344CB8AC3E}">
        <p14:creationId xmlns:p14="http://schemas.microsoft.com/office/powerpoint/2010/main" val="341178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AA95-E2E8-4948-ADCF-80C981B064D2}"/>
              </a:ext>
            </a:extLst>
          </p:cNvPr>
          <p:cNvSpPr>
            <a:spLocks noGrp="1"/>
          </p:cNvSpPr>
          <p:nvPr>
            <p:ph type="title"/>
          </p:nvPr>
        </p:nvSpPr>
        <p:spPr/>
        <p:txBody>
          <a:bodyPr>
            <a:normAutofit fontScale="90000"/>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Algorithm: Radix-4 Booth Multiplication</a:t>
            </a:r>
            <a:br>
              <a:rPr lang="en-US" dirty="0">
                <a:solidFill>
                  <a:schemeClr val="bg1">
                    <a:lumMod val="95000"/>
                    <a:lumOff val="5000"/>
                  </a:schemeClr>
                </a:solidFill>
                <a:latin typeface="Times New Roman" panose="02020603050405020304" pitchFamily="18" charset="0"/>
                <a:cs typeface="Times New Roman" panose="02020603050405020304" pitchFamily="18" charset="0"/>
              </a:rPr>
            </a:b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89A25-5DEA-4C4A-BE7D-BA38921324BE}"/>
              </a:ext>
            </a:extLst>
          </p:cNvPr>
          <p:cNvSpPr>
            <a:spLocks noGrp="1"/>
          </p:cNvSpPr>
          <p:nvPr>
            <p:ph idx="1"/>
          </p:nvPr>
        </p:nvSpPr>
        <p:spPr>
          <a:xfrm>
            <a:off x="1141413" y="2249487"/>
            <a:ext cx="5540742" cy="3541714"/>
          </a:xfrm>
        </p:spPr>
        <p:txBody>
          <a:bodyPr>
            <a:normAutofit lnSpcReduction="10000"/>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Extend the sign bit of the multiplier term so the number of bits are even.</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A zero is appended to the right of the multiplier term.</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Each 3-bit block of the multiplier will determine the operation performed on the multiplicand giving the partial product: Mx0, Mx1, Mx-1, Mx-2.</a:t>
            </a:r>
          </a:p>
        </p:txBody>
      </p:sp>
      <p:graphicFrame>
        <p:nvGraphicFramePr>
          <p:cNvPr id="4" name="Table 3">
            <a:extLst>
              <a:ext uri="{FF2B5EF4-FFF2-40B4-BE49-F238E27FC236}">
                <a16:creationId xmlns:a16="http://schemas.microsoft.com/office/drawing/2014/main" id="{A38A0253-2051-42D0-9F5D-E3C28381EF0E}"/>
              </a:ext>
            </a:extLst>
          </p:cNvPr>
          <p:cNvGraphicFramePr>
            <a:graphicFrameLocks noGrp="1"/>
          </p:cNvGraphicFramePr>
          <p:nvPr>
            <p:extLst>
              <p:ext uri="{D42A27DB-BD31-4B8C-83A1-F6EECF244321}">
                <p14:modId xmlns:p14="http://schemas.microsoft.com/office/powerpoint/2010/main" val="3708275794"/>
              </p:ext>
            </p:extLst>
          </p:nvPr>
        </p:nvGraphicFramePr>
        <p:xfrm>
          <a:off x="6682155" y="2349306"/>
          <a:ext cx="5106570" cy="3319976"/>
        </p:xfrm>
        <a:graphic>
          <a:graphicData uri="http://schemas.openxmlformats.org/drawingml/2006/table">
            <a:tbl>
              <a:tblPr firstRow="1" firstCol="1" bandRow="1">
                <a:tableStyleId>{5C22544A-7EE6-4342-B048-85BDC9FD1C3A}</a:tableStyleId>
              </a:tblPr>
              <a:tblGrid>
                <a:gridCol w="1021314">
                  <a:extLst>
                    <a:ext uri="{9D8B030D-6E8A-4147-A177-3AD203B41FA5}">
                      <a16:colId xmlns:a16="http://schemas.microsoft.com/office/drawing/2014/main" val="306858907"/>
                    </a:ext>
                  </a:extLst>
                </a:gridCol>
                <a:gridCol w="1021314">
                  <a:extLst>
                    <a:ext uri="{9D8B030D-6E8A-4147-A177-3AD203B41FA5}">
                      <a16:colId xmlns:a16="http://schemas.microsoft.com/office/drawing/2014/main" val="1884916971"/>
                    </a:ext>
                  </a:extLst>
                </a:gridCol>
                <a:gridCol w="1021314">
                  <a:extLst>
                    <a:ext uri="{9D8B030D-6E8A-4147-A177-3AD203B41FA5}">
                      <a16:colId xmlns:a16="http://schemas.microsoft.com/office/drawing/2014/main" val="3349688322"/>
                    </a:ext>
                  </a:extLst>
                </a:gridCol>
                <a:gridCol w="1021314">
                  <a:extLst>
                    <a:ext uri="{9D8B030D-6E8A-4147-A177-3AD203B41FA5}">
                      <a16:colId xmlns:a16="http://schemas.microsoft.com/office/drawing/2014/main" val="3573858162"/>
                    </a:ext>
                  </a:extLst>
                </a:gridCol>
                <a:gridCol w="1021314">
                  <a:extLst>
                    <a:ext uri="{9D8B030D-6E8A-4147-A177-3AD203B41FA5}">
                      <a16:colId xmlns:a16="http://schemas.microsoft.com/office/drawing/2014/main" val="3204849121"/>
                    </a:ext>
                  </a:extLst>
                </a:gridCol>
              </a:tblGrid>
              <a:tr h="615332">
                <a:tc gridSpan="3">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Multiplier</a:t>
                      </a:r>
                      <a:endParaRPr lang="en-US" sz="1100" dirty="0">
                        <a:solidFill>
                          <a:schemeClr val="bg1">
                            <a:lumMod val="95000"/>
                            <a:lumOff val="5000"/>
                          </a:schemeClr>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Bits Block</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rowSpan="2">
                  <a:txBody>
                    <a:bodyPr/>
                    <a:lstStyle/>
                    <a:p>
                      <a:pPr marL="0" marR="0" algn="ctr">
                        <a:lnSpc>
                          <a:spcPct val="107000"/>
                        </a:lnSpc>
                        <a:spcBef>
                          <a:spcPts val="0"/>
                        </a:spcBef>
                        <a:spcAft>
                          <a:spcPts val="0"/>
                        </a:spcAft>
                      </a:pPr>
                      <a:r>
                        <a:rPr lang="en-US" sz="1200">
                          <a:solidFill>
                            <a:schemeClr val="bg1">
                              <a:lumMod val="95000"/>
                              <a:lumOff val="5000"/>
                            </a:schemeClr>
                          </a:solidFill>
                          <a:effectLst/>
                          <a:latin typeface="Times New Roman" panose="02020603050405020304" pitchFamily="18" charset="0"/>
                          <a:cs typeface="Times New Roman" panose="02020603050405020304" pitchFamily="18" charset="0"/>
                        </a:rPr>
                        <a:t>Multiplier</a:t>
                      </a:r>
                      <a:endParaRPr lang="en-US" sz="1100">
                        <a:solidFill>
                          <a:schemeClr val="bg1">
                            <a:lumMod val="95000"/>
                            <a:lumOff val="5000"/>
                          </a:schemeClr>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a:solidFill>
                            <a:schemeClr val="bg1">
                              <a:lumMod val="95000"/>
                              <a:lumOff val="5000"/>
                            </a:schemeClr>
                          </a:solidFill>
                          <a:effectLst/>
                          <a:latin typeface="Times New Roman" panose="02020603050405020304" pitchFamily="18" charset="0"/>
                          <a:cs typeface="Times New Roman" panose="02020603050405020304" pitchFamily="18" charset="0"/>
                        </a:rPr>
                        <a:t>Value</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Partial</a:t>
                      </a:r>
                      <a:endParaRPr lang="en-US" sz="1100" dirty="0">
                        <a:solidFill>
                          <a:schemeClr val="bg1">
                            <a:lumMod val="95000"/>
                            <a:lumOff val="5000"/>
                          </a:schemeClr>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Product</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4173876"/>
                  </a:ext>
                </a:extLst>
              </a:tr>
              <a:tr h="300516">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X</a:t>
                      </a:r>
                      <a:r>
                        <a:rPr lang="en-US" sz="1200" baseline="-25000" dirty="0">
                          <a:solidFill>
                            <a:schemeClr val="bg1">
                              <a:lumMod val="95000"/>
                              <a:lumOff val="5000"/>
                            </a:schemeClr>
                          </a:solidFill>
                          <a:effectLst/>
                          <a:latin typeface="Times New Roman" panose="02020603050405020304" pitchFamily="18" charset="0"/>
                          <a:cs typeface="Times New Roman" panose="02020603050405020304" pitchFamily="18" charset="0"/>
                        </a:rPr>
                        <a:t>i+1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solidFill>
                            <a:schemeClr val="bg1">
                              <a:lumMod val="95000"/>
                              <a:lumOff val="5000"/>
                            </a:schemeClr>
                          </a:solidFill>
                          <a:effectLst/>
                          <a:latin typeface="Times New Roman" panose="02020603050405020304" pitchFamily="18" charset="0"/>
                          <a:cs typeface="Times New Roman" panose="02020603050405020304" pitchFamily="18" charset="0"/>
                        </a:rPr>
                        <a:t>X</a:t>
                      </a:r>
                      <a:r>
                        <a:rPr lang="en-US" sz="1200" baseline="-25000">
                          <a:solidFill>
                            <a:schemeClr val="bg1">
                              <a:lumMod val="95000"/>
                              <a:lumOff val="5000"/>
                            </a:schemeClr>
                          </a:solidFill>
                          <a:effectLst/>
                          <a:latin typeface="Times New Roman" panose="02020603050405020304" pitchFamily="18" charset="0"/>
                          <a:cs typeface="Times New Roman" panose="02020603050405020304" pitchFamily="18" charset="0"/>
                        </a:rPr>
                        <a:t>i</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X</a:t>
                      </a:r>
                      <a:r>
                        <a:rPr lang="en-US" sz="1200" baseline="-25000" dirty="0">
                          <a:solidFill>
                            <a:schemeClr val="bg1">
                              <a:lumMod val="95000"/>
                              <a:lumOff val="5000"/>
                            </a:schemeClr>
                          </a:solidFill>
                          <a:effectLst/>
                          <a:latin typeface="Times New Roman" panose="02020603050405020304" pitchFamily="18" charset="0"/>
                          <a:cs typeface="Times New Roman" panose="02020603050405020304" pitchFamily="18" charset="0"/>
                        </a:rPr>
                        <a:t>i-1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8864784"/>
                  </a:ext>
                </a:extLst>
              </a:tr>
              <a:tr h="300516">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Mx0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0649994"/>
                  </a:ext>
                </a:extLst>
              </a:tr>
              <a:tr h="300516">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Mx1</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6899104"/>
                  </a:ext>
                </a:extLst>
              </a:tr>
              <a:tr h="300516">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Mx1</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6611380"/>
                  </a:ext>
                </a:extLst>
              </a:tr>
              <a:tr h="300516">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Mx2</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6781665"/>
                  </a:ext>
                </a:extLst>
              </a:tr>
              <a:tr h="300516">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Mx-2</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4657594"/>
                  </a:ext>
                </a:extLst>
              </a:tr>
              <a:tr h="300516">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Mx-1</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2972262"/>
                  </a:ext>
                </a:extLst>
              </a:tr>
              <a:tr h="300516">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Mx-1</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6171809"/>
                  </a:ext>
                </a:extLst>
              </a:tr>
              <a:tr h="300516">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Mx0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6744039"/>
                  </a:ext>
                </a:extLst>
              </a:tr>
            </a:tbl>
          </a:graphicData>
        </a:graphic>
      </p:graphicFrame>
    </p:spTree>
    <p:extLst>
      <p:ext uri="{BB962C8B-B14F-4D97-AF65-F5344CB8AC3E}">
        <p14:creationId xmlns:p14="http://schemas.microsoft.com/office/powerpoint/2010/main" val="362745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27CC-A974-460A-9FDB-0AA3EDD96EAA}"/>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13B850A5-BA87-45B2-8EA4-C9FC82DA1415}"/>
              </a:ext>
            </a:extLst>
          </p:cNvPr>
          <p:cNvSpPr>
            <a:spLocks noGrp="1"/>
          </p:cNvSpPr>
          <p:nvPr>
            <p:ph idx="1"/>
          </p:nvPr>
        </p:nvSpPr>
        <p:spPr>
          <a:xfrm>
            <a:off x="1141413" y="1883726"/>
            <a:ext cx="6033110" cy="3904457"/>
          </a:xfrm>
        </p:spPr>
        <p:txBody>
          <a:bodyPr>
            <a:normAutofit lnSpcReduction="10000"/>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Consider </a:t>
            </a:r>
            <a:r>
              <a:rPr lang="en-US" sz="18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"11100010" (-30) and "01110010" (114).</a:t>
            </a:r>
          </a:p>
          <a:p>
            <a:r>
              <a:rPr lang="en-US" sz="18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Going from right to the left, the 4 multiplier 3-bits are: 100, 001, 110, and 011.</a:t>
            </a:r>
          </a:p>
          <a:p>
            <a:pPr marL="0" marR="0" algn="just">
              <a:lnSpc>
                <a:spcPct val="107000"/>
              </a:lnSpc>
              <a:spcBef>
                <a:spcPts val="0"/>
              </a:spcBef>
              <a:spcAft>
                <a:spcPts val="800"/>
              </a:spcAft>
            </a:pPr>
            <a:r>
              <a:rPr lang="en-US" sz="18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Therefore, the four partial products will be:</a:t>
            </a:r>
          </a:p>
          <a:p>
            <a:pPr marL="457200" lvl="1" indent="0" algn="just">
              <a:lnSpc>
                <a:spcPct val="107000"/>
              </a:lnSpc>
              <a:spcBef>
                <a:spcPts val="0"/>
              </a:spcBef>
              <a:spcAft>
                <a:spcPts val="800"/>
              </a:spcAft>
              <a:buNone/>
            </a:pPr>
            <a:r>
              <a:rPr lang="en-US" sz="18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PP0: 0000000000111100</a:t>
            </a:r>
          </a:p>
          <a:p>
            <a:pPr marL="457200" lvl="1" indent="0" algn="just">
              <a:lnSpc>
                <a:spcPct val="107000"/>
              </a:lnSpc>
              <a:spcBef>
                <a:spcPts val="0"/>
              </a:spcBef>
              <a:spcAft>
                <a:spcPts val="800"/>
              </a:spcAft>
              <a:buNone/>
            </a:pPr>
            <a:r>
              <a:rPr lang="en-US" sz="18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PP1: 11111111100010</a:t>
            </a:r>
          </a:p>
          <a:p>
            <a:pPr marL="457200" lvl="1" indent="0" algn="just">
              <a:lnSpc>
                <a:spcPct val="107000"/>
              </a:lnSpc>
              <a:spcBef>
                <a:spcPts val="0"/>
              </a:spcBef>
              <a:spcAft>
                <a:spcPts val="800"/>
              </a:spcAft>
              <a:buNone/>
            </a:pPr>
            <a:r>
              <a:rPr lang="en-US" sz="18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PP2: 000000011110</a:t>
            </a:r>
          </a:p>
          <a:p>
            <a:pPr marL="457200" lvl="1" indent="0" algn="just">
              <a:lnSpc>
                <a:spcPct val="107000"/>
              </a:lnSpc>
              <a:spcBef>
                <a:spcPts val="0"/>
              </a:spcBef>
              <a:spcAft>
                <a:spcPts val="800"/>
              </a:spcAft>
              <a:buNone/>
            </a:pPr>
            <a:r>
              <a:rPr lang="en-US" sz="18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PP3: 1111000100</a:t>
            </a:r>
          </a:p>
          <a:p>
            <a:r>
              <a:rPr lang="en-US" sz="18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Adding the four partial products will give a sum of “1111001010100100” (-3420) which is correct. </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1DBC133-02BC-4EBA-ACF0-89C38C0EF9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53376" y="2097088"/>
            <a:ext cx="3238500" cy="942975"/>
          </a:xfrm>
          <a:prstGeom prst="rect">
            <a:avLst/>
          </a:prstGeom>
          <a:noFill/>
          <a:ln>
            <a:noFill/>
          </a:ln>
        </p:spPr>
      </p:pic>
      <p:pic>
        <p:nvPicPr>
          <p:cNvPr id="6" name="Picture 5">
            <a:extLst>
              <a:ext uri="{FF2B5EF4-FFF2-40B4-BE49-F238E27FC236}">
                <a16:creationId xmlns:a16="http://schemas.microsoft.com/office/drawing/2014/main" id="{BD6312C6-CE60-4854-848E-E97E1990E29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43801" y="3451833"/>
            <a:ext cx="4057650" cy="2133600"/>
          </a:xfrm>
          <a:prstGeom prst="rect">
            <a:avLst/>
          </a:prstGeom>
          <a:noFill/>
          <a:ln>
            <a:noFill/>
          </a:ln>
        </p:spPr>
      </p:pic>
    </p:spTree>
    <p:extLst>
      <p:ext uri="{BB962C8B-B14F-4D97-AF65-F5344CB8AC3E}">
        <p14:creationId xmlns:p14="http://schemas.microsoft.com/office/powerpoint/2010/main" val="415230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9D33-0A26-42B1-9F26-B052B8E9CAA3}"/>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Partial Product Generator (PPG)</a:t>
            </a:r>
          </a:p>
        </p:txBody>
      </p:sp>
      <p:sp>
        <p:nvSpPr>
          <p:cNvPr id="3" name="Content Placeholder 2">
            <a:extLst>
              <a:ext uri="{FF2B5EF4-FFF2-40B4-BE49-F238E27FC236}">
                <a16:creationId xmlns:a16="http://schemas.microsoft.com/office/drawing/2014/main" id="{DB88CBD6-768F-49D6-A8B3-516B2B9465FF}"/>
              </a:ext>
            </a:extLst>
          </p:cNvPr>
          <p:cNvSpPr>
            <a:spLocks noGrp="1"/>
          </p:cNvSpPr>
          <p:nvPr>
            <p:ph idx="1"/>
          </p:nvPr>
        </p:nvSpPr>
        <p:spPr>
          <a:xfrm>
            <a:off x="1141412" y="2249487"/>
            <a:ext cx="7214797" cy="1926590"/>
          </a:xfrm>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Decoder</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Two’s Complement Generator</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Shifter</a:t>
            </a:r>
          </a:p>
        </p:txBody>
      </p:sp>
      <p:pic>
        <p:nvPicPr>
          <p:cNvPr id="4" name="Picture 3">
            <a:extLst>
              <a:ext uri="{FF2B5EF4-FFF2-40B4-BE49-F238E27FC236}">
                <a16:creationId xmlns:a16="http://schemas.microsoft.com/office/drawing/2014/main" id="{747155E8-D38A-4D6F-8289-022FA2715F9C}"/>
              </a:ext>
            </a:extLst>
          </p:cNvPr>
          <p:cNvPicPr/>
          <p:nvPr/>
        </p:nvPicPr>
        <p:blipFill>
          <a:blip r:embed="rId2">
            <a:extLst>
              <a:ext uri="{28A0092B-C50C-407E-A947-70E740481C1C}">
                <a14:useLocalDpi xmlns:a14="http://schemas.microsoft.com/office/drawing/2010/main" val="0"/>
              </a:ext>
            </a:extLst>
          </a:blip>
          <a:stretch>
            <a:fillRect/>
          </a:stretch>
        </p:blipFill>
        <p:spPr>
          <a:xfrm>
            <a:off x="1141412" y="4312892"/>
            <a:ext cx="7214797" cy="1926590"/>
          </a:xfrm>
          <a:prstGeom prst="rect">
            <a:avLst/>
          </a:prstGeom>
        </p:spPr>
      </p:pic>
    </p:spTree>
    <p:extLst>
      <p:ext uri="{BB962C8B-B14F-4D97-AF65-F5344CB8AC3E}">
        <p14:creationId xmlns:p14="http://schemas.microsoft.com/office/powerpoint/2010/main" val="3041876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2CA4-3168-404E-B542-E08B7A10493E}"/>
              </a:ext>
            </a:extLst>
          </p:cNvPr>
          <p:cNvSpPr>
            <a:spLocks noGrp="1"/>
          </p:cNvSpPr>
          <p:nvPr>
            <p:ph type="title"/>
          </p:nvPr>
        </p:nvSpPr>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Decoder</a:t>
            </a:r>
          </a:p>
        </p:txBody>
      </p:sp>
      <p:sp>
        <p:nvSpPr>
          <p:cNvPr id="3" name="Content Placeholder 2">
            <a:extLst>
              <a:ext uri="{FF2B5EF4-FFF2-40B4-BE49-F238E27FC236}">
                <a16:creationId xmlns:a16="http://schemas.microsoft.com/office/drawing/2014/main" id="{8A9F8029-0099-4B76-A4DB-DAD18B327628}"/>
              </a:ext>
            </a:extLst>
          </p:cNvPr>
          <p:cNvSpPr>
            <a:spLocks noGrp="1"/>
          </p:cNvSpPr>
          <p:nvPr>
            <p:ph idx="1"/>
          </p:nvPr>
        </p:nvSpPr>
        <p:spPr>
          <a:xfrm>
            <a:off x="1141413" y="2249487"/>
            <a:ext cx="5785168" cy="3541714"/>
          </a:xfrm>
        </p:spPr>
        <p:txBody>
          <a:bodyPr/>
          <a:lstStyle/>
          <a:p>
            <a:r>
              <a:rPr lang="en-US" dirty="0">
                <a:solidFill>
                  <a:schemeClr val="bg1">
                    <a:lumMod val="95000"/>
                    <a:lumOff val="5000"/>
                  </a:schemeClr>
                </a:solidFill>
                <a:latin typeface="Times New Roman" panose="02020603050405020304" pitchFamily="18" charset="0"/>
                <a:cs typeface="Times New Roman" panose="02020603050405020304" pitchFamily="18" charset="0"/>
              </a:rPr>
              <a:t>The decoder will take the corresponding 3-bit multiplier block and give a 3-bit control signal.</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The LSB will be the enable for the two’s complement generator.</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The other </a:t>
            </a:r>
            <a:r>
              <a:rPr lang="en-US">
                <a:solidFill>
                  <a:schemeClr val="bg1">
                    <a:lumMod val="95000"/>
                    <a:lumOff val="5000"/>
                  </a:schemeClr>
                </a:solidFill>
                <a:latin typeface="Times New Roman" panose="02020603050405020304" pitchFamily="18" charset="0"/>
                <a:cs typeface="Times New Roman" panose="02020603050405020304" pitchFamily="18" charset="0"/>
              </a:rPr>
              <a:t>2 MSBs </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will be used for the shifter.</a:t>
            </a:r>
          </a:p>
        </p:txBody>
      </p:sp>
      <p:graphicFrame>
        <p:nvGraphicFramePr>
          <p:cNvPr id="6" name="Table 5">
            <a:extLst>
              <a:ext uri="{FF2B5EF4-FFF2-40B4-BE49-F238E27FC236}">
                <a16:creationId xmlns:a16="http://schemas.microsoft.com/office/drawing/2014/main" id="{4565D1C5-402B-4C14-9262-DC00AC0AD285}"/>
              </a:ext>
            </a:extLst>
          </p:cNvPr>
          <p:cNvGraphicFramePr>
            <a:graphicFrameLocks noGrp="1"/>
          </p:cNvGraphicFramePr>
          <p:nvPr>
            <p:extLst>
              <p:ext uri="{D42A27DB-BD31-4B8C-83A1-F6EECF244321}">
                <p14:modId xmlns:p14="http://schemas.microsoft.com/office/powerpoint/2010/main" val="3226805662"/>
              </p:ext>
            </p:extLst>
          </p:nvPr>
        </p:nvGraphicFramePr>
        <p:xfrm>
          <a:off x="7428227" y="2068196"/>
          <a:ext cx="3619184" cy="3366452"/>
        </p:xfrm>
        <a:graphic>
          <a:graphicData uri="http://schemas.openxmlformats.org/drawingml/2006/table">
            <a:tbl>
              <a:tblPr firstRow="1" firstCol="1" bandRow="1">
                <a:tableStyleId>{5C22544A-7EE6-4342-B048-85BDC9FD1C3A}</a:tableStyleId>
              </a:tblPr>
              <a:tblGrid>
                <a:gridCol w="904796">
                  <a:extLst>
                    <a:ext uri="{9D8B030D-6E8A-4147-A177-3AD203B41FA5}">
                      <a16:colId xmlns:a16="http://schemas.microsoft.com/office/drawing/2014/main" val="3722818145"/>
                    </a:ext>
                  </a:extLst>
                </a:gridCol>
                <a:gridCol w="904796">
                  <a:extLst>
                    <a:ext uri="{9D8B030D-6E8A-4147-A177-3AD203B41FA5}">
                      <a16:colId xmlns:a16="http://schemas.microsoft.com/office/drawing/2014/main" val="2782425108"/>
                    </a:ext>
                  </a:extLst>
                </a:gridCol>
                <a:gridCol w="904796">
                  <a:extLst>
                    <a:ext uri="{9D8B030D-6E8A-4147-A177-3AD203B41FA5}">
                      <a16:colId xmlns:a16="http://schemas.microsoft.com/office/drawing/2014/main" val="965186365"/>
                    </a:ext>
                  </a:extLst>
                </a:gridCol>
                <a:gridCol w="904796">
                  <a:extLst>
                    <a:ext uri="{9D8B030D-6E8A-4147-A177-3AD203B41FA5}">
                      <a16:colId xmlns:a16="http://schemas.microsoft.com/office/drawing/2014/main" val="1050815778"/>
                    </a:ext>
                  </a:extLst>
                </a:gridCol>
              </a:tblGrid>
              <a:tr h="621270">
                <a:tc gridSpan="3">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Multiplier</a:t>
                      </a:r>
                      <a:endParaRPr lang="en-US" sz="1100" dirty="0">
                        <a:solidFill>
                          <a:schemeClr val="bg1">
                            <a:lumMod val="95000"/>
                            <a:lumOff val="5000"/>
                          </a:schemeClr>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Bits Block</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rowSpan="2">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Control</a:t>
                      </a:r>
                      <a:endParaRPr lang="en-US" sz="1100" dirty="0">
                        <a:solidFill>
                          <a:schemeClr val="bg1">
                            <a:lumMod val="95000"/>
                            <a:lumOff val="5000"/>
                          </a:schemeClr>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Signal</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2620981"/>
                  </a:ext>
                </a:extLst>
              </a:tr>
              <a:tr h="317854">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X</a:t>
                      </a:r>
                      <a:r>
                        <a:rPr lang="en-US" sz="1200" baseline="-25000" dirty="0">
                          <a:solidFill>
                            <a:schemeClr val="bg1">
                              <a:lumMod val="95000"/>
                              <a:lumOff val="5000"/>
                            </a:schemeClr>
                          </a:solidFill>
                          <a:effectLst/>
                          <a:latin typeface="Times New Roman" panose="02020603050405020304" pitchFamily="18" charset="0"/>
                          <a:cs typeface="Times New Roman" panose="02020603050405020304" pitchFamily="18" charset="0"/>
                        </a:rPr>
                        <a:t>i+1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X</a:t>
                      </a:r>
                      <a:r>
                        <a:rPr lang="en-US" sz="1200" baseline="-25000" dirty="0">
                          <a:solidFill>
                            <a:schemeClr val="bg1">
                              <a:lumMod val="95000"/>
                              <a:lumOff val="5000"/>
                            </a:schemeClr>
                          </a:solidFill>
                          <a:effectLst/>
                          <a:latin typeface="Times New Roman" panose="02020603050405020304" pitchFamily="18" charset="0"/>
                          <a:cs typeface="Times New Roman" panose="02020603050405020304" pitchFamily="18" charset="0"/>
                        </a:rPr>
                        <a:t>i</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solidFill>
                            <a:schemeClr val="bg1">
                              <a:lumMod val="95000"/>
                              <a:lumOff val="5000"/>
                            </a:schemeClr>
                          </a:solidFill>
                          <a:effectLst/>
                          <a:latin typeface="Times New Roman" panose="02020603050405020304" pitchFamily="18" charset="0"/>
                          <a:cs typeface="Times New Roman" panose="02020603050405020304" pitchFamily="18" charset="0"/>
                        </a:rPr>
                        <a:t>X</a:t>
                      </a:r>
                      <a:r>
                        <a:rPr lang="en-US" sz="1200" baseline="-25000">
                          <a:solidFill>
                            <a:schemeClr val="bg1">
                              <a:lumMod val="95000"/>
                              <a:lumOff val="5000"/>
                            </a:schemeClr>
                          </a:solidFill>
                          <a:effectLst/>
                          <a:latin typeface="Times New Roman" panose="02020603050405020304" pitchFamily="18" charset="0"/>
                          <a:cs typeface="Times New Roman" panose="02020603050405020304" pitchFamily="18" charset="0"/>
                        </a:rPr>
                        <a:t>i-1</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4002759561"/>
                  </a:ext>
                </a:extLst>
              </a:tr>
              <a:tr h="303416">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solidFill>
                            <a:schemeClr val="bg1">
                              <a:lumMod val="95000"/>
                              <a:lumOff val="5000"/>
                            </a:schemeClr>
                          </a:solidFill>
                          <a:effectLst/>
                          <a:latin typeface="Times New Roman" panose="02020603050405020304" pitchFamily="18" charset="0"/>
                          <a:cs typeface="Times New Roman" panose="02020603050405020304" pitchFamily="18" charset="0"/>
                        </a:rPr>
                        <a:t>000</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3179678"/>
                  </a:ext>
                </a:extLst>
              </a:tr>
              <a:tr h="303416">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010</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1106136"/>
                  </a:ext>
                </a:extLst>
              </a:tr>
              <a:tr h="303416">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solidFill>
                            <a:schemeClr val="bg1">
                              <a:lumMod val="95000"/>
                              <a:lumOff val="5000"/>
                            </a:schemeClr>
                          </a:solidFill>
                          <a:effectLst/>
                          <a:latin typeface="Times New Roman" panose="02020603050405020304" pitchFamily="18" charset="0"/>
                          <a:cs typeface="Times New Roman" panose="02020603050405020304" pitchFamily="18" charset="0"/>
                        </a:rPr>
                        <a:t>010</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3358703"/>
                  </a:ext>
                </a:extLst>
              </a:tr>
              <a:tr h="303416">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solidFill>
                            <a:schemeClr val="bg1">
                              <a:lumMod val="95000"/>
                              <a:lumOff val="5000"/>
                            </a:schemeClr>
                          </a:solidFill>
                          <a:effectLst/>
                          <a:latin typeface="Times New Roman" panose="02020603050405020304" pitchFamily="18" charset="0"/>
                          <a:cs typeface="Times New Roman" panose="02020603050405020304" pitchFamily="18" charset="0"/>
                        </a:rPr>
                        <a:t>100</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9879640"/>
                  </a:ext>
                </a:extLst>
              </a:tr>
              <a:tr h="303416">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solidFill>
                            <a:schemeClr val="bg1">
                              <a:lumMod val="95000"/>
                              <a:lumOff val="5000"/>
                            </a:schemeClr>
                          </a:solidFill>
                          <a:effectLst/>
                          <a:latin typeface="Times New Roman" panose="02020603050405020304" pitchFamily="18" charset="0"/>
                          <a:cs typeface="Times New Roman" panose="02020603050405020304" pitchFamily="18" charset="0"/>
                        </a:rPr>
                        <a:t>101</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7477237"/>
                  </a:ext>
                </a:extLst>
              </a:tr>
              <a:tr h="303416">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011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303463"/>
                  </a:ext>
                </a:extLst>
              </a:tr>
              <a:tr h="303416">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solidFill>
                            <a:schemeClr val="bg1">
                              <a:lumMod val="95000"/>
                              <a:lumOff val="5000"/>
                            </a:schemeClr>
                          </a:solidFill>
                          <a:effectLst/>
                          <a:latin typeface="Times New Roman" panose="02020603050405020304" pitchFamily="18" charset="0"/>
                          <a:cs typeface="Times New Roman" panose="02020603050405020304" pitchFamily="18" charset="0"/>
                        </a:rPr>
                        <a:t>1</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solidFill>
                            <a:schemeClr val="bg1">
                              <a:lumMod val="95000"/>
                              <a:lumOff val="5000"/>
                            </a:schemeClr>
                          </a:solidFill>
                          <a:effectLst/>
                          <a:latin typeface="Times New Roman" panose="02020603050405020304" pitchFamily="18" charset="0"/>
                          <a:cs typeface="Times New Roman" panose="02020603050405020304" pitchFamily="18" charset="0"/>
                        </a:rPr>
                        <a:t>0</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011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8131689"/>
                  </a:ext>
                </a:extLst>
              </a:tr>
              <a:tr h="303416">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1</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solidFill>
                            <a:schemeClr val="bg1">
                              <a:lumMod val="95000"/>
                              <a:lumOff val="5000"/>
                            </a:schemeClr>
                          </a:solidFill>
                          <a:effectLst/>
                          <a:latin typeface="Times New Roman" panose="02020603050405020304" pitchFamily="18" charset="0"/>
                          <a:cs typeface="Times New Roman" panose="02020603050405020304" pitchFamily="18" charset="0"/>
                        </a:rPr>
                        <a:t>1</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solidFill>
                            <a:schemeClr val="bg1">
                              <a:lumMod val="95000"/>
                              <a:lumOff val="5000"/>
                            </a:schemeClr>
                          </a:solidFill>
                          <a:effectLst/>
                          <a:latin typeface="Times New Roman" panose="02020603050405020304" pitchFamily="18" charset="0"/>
                          <a:cs typeface="Times New Roman" panose="02020603050405020304" pitchFamily="18" charset="0"/>
                        </a:rPr>
                        <a:t>1</a:t>
                      </a:r>
                      <a:endParaRPr lang="en-US" sz="110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solidFill>
                            <a:schemeClr val="bg1">
                              <a:lumMod val="95000"/>
                              <a:lumOff val="5000"/>
                            </a:schemeClr>
                          </a:solidFill>
                          <a:effectLst/>
                          <a:latin typeface="Times New Roman" panose="02020603050405020304" pitchFamily="18" charset="0"/>
                          <a:cs typeface="Times New Roman" panose="02020603050405020304" pitchFamily="18" charset="0"/>
                        </a:rPr>
                        <a:t>000</a:t>
                      </a:r>
                      <a:endParaRPr lang="en-US" sz="11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4333189"/>
                  </a:ext>
                </a:extLst>
              </a:tr>
            </a:tbl>
          </a:graphicData>
        </a:graphic>
      </p:graphicFrame>
    </p:spTree>
    <p:extLst>
      <p:ext uri="{BB962C8B-B14F-4D97-AF65-F5344CB8AC3E}">
        <p14:creationId xmlns:p14="http://schemas.microsoft.com/office/powerpoint/2010/main" val="2499544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1372</TotalTime>
  <Words>894</Words>
  <Application>Microsoft Office PowerPoint</Application>
  <PresentationFormat>Widescreen</PresentationFormat>
  <Paragraphs>249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Tw Cen MT</vt:lpstr>
      <vt:lpstr>Circuit</vt:lpstr>
      <vt:lpstr>Coen 6501 Project</vt:lpstr>
      <vt:lpstr>Design of ALU (8-bit)</vt:lpstr>
      <vt:lpstr>PowerPoint Presentation</vt:lpstr>
      <vt:lpstr>Conversion of unsigned input operands to signed</vt:lpstr>
      <vt:lpstr>Multiplier</vt:lpstr>
      <vt:lpstr>Algorithm: Radix-4 Booth Multiplication </vt:lpstr>
      <vt:lpstr>Example</vt:lpstr>
      <vt:lpstr>Partial Product Generator (PPG)</vt:lpstr>
      <vt:lpstr>Decoder</vt:lpstr>
      <vt:lpstr>Two’s complement Generator</vt:lpstr>
      <vt:lpstr>Shifter</vt:lpstr>
      <vt:lpstr>Adder</vt:lpstr>
      <vt:lpstr>Carry Look-Ahead Adder (CLA)</vt:lpstr>
      <vt:lpstr>Division by Four and Increment by One </vt:lpstr>
      <vt:lpstr>Control Unit</vt:lpstr>
      <vt:lpstr>Registers</vt:lpstr>
      <vt:lpstr>Simulation Result</vt:lpstr>
      <vt:lpstr>Area and Delay</vt:lpstr>
      <vt:lpstr>Expansion To 16 bits</vt:lpstr>
      <vt:lpstr>Multiplier</vt:lpstr>
      <vt:lpstr>Adder</vt:lpstr>
      <vt:lpstr>Simulation Result</vt:lpstr>
      <vt:lpstr>Area and Delay</vt:lpstr>
      <vt:lpstr>Pipelining of The Design</vt:lpstr>
      <vt:lpstr>Simulation Result</vt:lpstr>
      <vt:lpstr>Area and Delay</vt:lpstr>
      <vt:lpstr>Multiply Accumulate for Additional operands</vt:lpstr>
      <vt:lpstr>Simulation Result</vt:lpstr>
      <vt:lpstr>Area and Delay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6501 Project</dc:title>
  <dc:creator>Abed K</dc:creator>
  <cp:lastModifiedBy>Abed K</cp:lastModifiedBy>
  <cp:revision>96</cp:revision>
  <dcterms:created xsi:type="dcterms:W3CDTF">2020-12-06T21:23:04Z</dcterms:created>
  <dcterms:modified xsi:type="dcterms:W3CDTF">2020-12-07T21:15:31Z</dcterms:modified>
</cp:coreProperties>
</file>