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62" r:id="rId5"/>
    <p:sldId id="259" r:id="rId6"/>
    <p:sldId id="261" r:id="rId7"/>
    <p:sldId id="260" r:id="rId8"/>
    <p:sldId id="263" r:id="rId9"/>
  </p:sldIdLst>
  <p:sldSz cx="9144000" cy="6858000" type="screen4x3"/>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70" d="100"/>
          <a:sy n="70" d="100"/>
        </p:scale>
        <p:origin x="-11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1">
        <a:schemeClr val="bg1"/>
      </p:bgRef>
    </p:bg>
    <p:spTree>
      <p:nvGrpSpPr>
        <p:cNvPr id="1" name=""/>
        <p:cNvGrpSpPr/>
        <p:nvPr/>
      </p:nvGrpSpPr>
      <p:grpSpPr>
        <a:xfrm>
          <a:off x="0" y="0"/>
          <a:ext cx="0" cy="0"/>
          <a:chOff x="0" y="0"/>
          <a:chExt cx="0" cy="0"/>
        </a:xfrm>
      </p:grpSpPr>
      <p:sp>
        <p:nvSpPr>
          <p:cNvPr id="8" name="عنوان 7"/>
          <p:cNvSpPr>
            <a:spLocks noGrp="1"/>
          </p:cNvSpPr>
          <p:nvPr>
            <p:ph type="ctrTitle"/>
          </p:nvPr>
        </p:nvSpPr>
        <p:spPr>
          <a:xfrm>
            <a:off x="2286000" y="3124200"/>
            <a:ext cx="6172200" cy="1894362"/>
          </a:xfrm>
        </p:spPr>
        <p:txBody>
          <a:bodyPr/>
          <a:lstStyle>
            <a:lvl1pPr>
              <a:defRPr b="1"/>
            </a:lvl1pPr>
          </a:lstStyle>
          <a:p>
            <a:r>
              <a:rPr kumimoji="0" lang="ar-SA" smtClean="0"/>
              <a:t>انقر لتحرير نمط العنوان الرئيسي</a:t>
            </a:r>
            <a:endParaRPr kumimoji="0" lang="en-US"/>
          </a:p>
        </p:txBody>
      </p:sp>
      <p:sp>
        <p:nvSpPr>
          <p:cNvPr id="9" name="عنوان فرعي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صر نائب للتاريخ 27"/>
          <p:cNvSpPr>
            <a:spLocks noGrp="1"/>
          </p:cNvSpPr>
          <p:nvPr>
            <p:ph type="dt" sz="half" idx="10"/>
          </p:nvPr>
        </p:nvSpPr>
        <p:spPr bwMode="auto">
          <a:xfrm rot="5400000">
            <a:off x="7764621" y="1174097"/>
            <a:ext cx="2286000" cy="381000"/>
          </a:xfrm>
        </p:spPr>
        <p:txBody>
          <a:bodyPr/>
          <a:lstStyle/>
          <a:p>
            <a:fld id="{A6B9498C-1825-4FCE-9274-6A695F11EFCA}" type="datetimeFigureOut">
              <a:rPr lang="ar-JO" smtClean="0"/>
              <a:pPr/>
              <a:t>24/12/1437</a:t>
            </a:fld>
            <a:endParaRPr lang="ar-JO"/>
          </a:p>
        </p:txBody>
      </p:sp>
      <p:sp>
        <p:nvSpPr>
          <p:cNvPr id="17" name="عنصر نائب للتذييل 16"/>
          <p:cNvSpPr>
            <a:spLocks noGrp="1"/>
          </p:cNvSpPr>
          <p:nvPr>
            <p:ph type="ftr" sz="quarter" idx="11"/>
          </p:nvPr>
        </p:nvSpPr>
        <p:spPr bwMode="auto">
          <a:xfrm rot="5400000">
            <a:off x="7077269" y="4181669"/>
            <a:ext cx="3657600" cy="384048"/>
          </a:xfrm>
        </p:spPr>
        <p:txBody>
          <a:bodyPr/>
          <a:lstStyle/>
          <a:p>
            <a:endParaRPr lang="ar-JO"/>
          </a:p>
        </p:txBody>
      </p:sp>
      <p:sp>
        <p:nvSpPr>
          <p:cNvPr id="10" name="مستطيل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مستطيل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مستطيل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مستطيل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رابط مستقيم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رابط مستقيم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رابط مستقيم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رابط مستقيم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رابط مستقيم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رابط مستقيم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مستطيل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شكل بيضاوي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شكل بيضاوي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شكل بيضاوي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شكل بيضاوي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شكل بيضاوي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عنصر نائب لرقم الشريحة 28"/>
          <p:cNvSpPr>
            <a:spLocks noGrp="1"/>
          </p:cNvSpPr>
          <p:nvPr>
            <p:ph type="sldNum" sz="quarter" idx="12"/>
          </p:nvPr>
        </p:nvSpPr>
        <p:spPr bwMode="auto">
          <a:xfrm>
            <a:off x="1325544" y="4928702"/>
            <a:ext cx="609600" cy="517524"/>
          </a:xfrm>
        </p:spPr>
        <p:txBody>
          <a:bodyPr/>
          <a:lstStyle/>
          <a:p>
            <a:fld id="{377A6137-10B6-4260-9C70-9630F5BFA72B}" type="slidenum">
              <a:rPr lang="ar-JO" smtClean="0"/>
              <a:pPr/>
              <a:t>‹#›</a:t>
            </a:fld>
            <a:endParaRPr lang="ar-J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A6B9498C-1825-4FCE-9274-6A695F11EFCA}" type="datetimeFigureOut">
              <a:rPr lang="ar-JO" smtClean="0"/>
              <a:pPr/>
              <a:t>24/12/1437</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377A6137-10B6-4260-9C70-9630F5BFA72B}" type="slidenum">
              <a:rPr lang="ar-JO" smtClean="0"/>
              <a:pPr/>
              <a:t>‹#›</a:t>
            </a:fld>
            <a:endParaRPr 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9"/>
            <a:ext cx="1676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A6B9498C-1825-4FCE-9274-6A695F11EFCA}" type="datetimeFigureOut">
              <a:rPr lang="ar-JO" smtClean="0"/>
              <a:pPr/>
              <a:t>24/12/1437</a:t>
            </a:fld>
            <a:endParaRPr lang="ar-JO"/>
          </a:p>
        </p:txBody>
      </p:sp>
      <p:sp>
        <p:nvSpPr>
          <p:cNvPr id="5" name="عنصر نائب للتذييل 4"/>
          <p:cNvSpPr>
            <a:spLocks noGrp="1"/>
          </p:cNvSpPr>
          <p:nvPr>
            <p:ph type="ftr" sz="quarter" idx="11"/>
          </p:nvPr>
        </p:nvSpPr>
        <p:spPr/>
        <p:txBody>
          <a:bodyPr/>
          <a:lstStyle/>
          <a:p>
            <a:endParaRPr lang="ar-JO"/>
          </a:p>
        </p:txBody>
      </p:sp>
      <p:sp>
        <p:nvSpPr>
          <p:cNvPr id="6" name="عنصر نائب لرقم الشريحة 5"/>
          <p:cNvSpPr>
            <a:spLocks noGrp="1"/>
          </p:cNvSpPr>
          <p:nvPr>
            <p:ph type="sldNum" sz="quarter" idx="12"/>
          </p:nvPr>
        </p:nvSpPr>
        <p:spPr/>
        <p:txBody>
          <a:bodyPr/>
          <a:lstStyle/>
          <a:p>
            <a:fld id="{377A6137-10B6-4260-9C70-9630F5BFA72B}" type="slidenum">
              <a:rPr lang="ar-JO" smtClean="0"/>
              <a:pPr/>
              <a:t>‹#›</a:t>
            </a:fld>
            <a:endParaRPr lang="ar-J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8" name="عنصر نائب للمحتوى 7"/>
          <p:cNvSpPr>
            <a:spLocks noGrp="1"/>
          </p:cNvSpPr>
          <p:nvPr>
            <p:ph sz="quarter" idx="1"/>
          </p:nvPr>
        </p:nvSpPr>
        <p:spPr>
          <a:xfrm>
            <a:off x="457200" y="1600200"/>
            <a:ext cx="7467600" cy="4873752"/>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4"/>
          </p:nvPr>
        </p:nvSpPr>
        <p:spPr/>
        <p:txBody>
          <a:bodyPr rtlCol="0"/>
          <a:lstStyle/>
          <a:p>
            <a:fld id="{A6B9498C-1825-4FCE-9274-6A695F11EFCA}" type="datetimeFigureOut">
              <a:rPr lang="ar-JO" smtClean="0"/>
              <a:pPr/>
              <a:t>24/12/1437</a:t>
            </a:fld>
            <a:endParaRPr lang="ar-JO"/>
          </a:p>
        </p:txBody>
      </p:sp>
      <p:sp>
        <p:nvSpPr>
          <p:cNvPr id="9" name="عنصر نائب لرقم الشريحة 8"/>
          <p:cNvSpPr>
            <a:spLocks noGrp="1"/>
          </p:cNvSpPr>
          <p:nvPr>
            <p:ph type="sldNum" sz="quarter" idx="15"/>
          </p:nvPr>
        </p:nvSpPr>
        <p:spPr/>
        <p:txBody>
          <a:bodyPr rtlCol="0"/>
          <a:lstStyle/>
          <a:p>
            <a:fld id="{377A6137-10B6-4260-9C70-9630F5BFA72B}" type="slidenum">
              <a:rPr lang="ar-JO" smtClean="0"/>
              <a:pPr/>
              <a:t>‹#›</a:t>
            </a:fld>
            <a:endParaRPr lang="ar-JO"/>
          </a:p>
        </p:txBody>
      </p:sp>
      <p:sp>
        <p:nvSpPr>
          <p:cNvPr id="10" name="عنصر نائب للتذييل 9"/>
          <p:cNvSpPr>
            <a:spLocks noGrp="1"/>
          </p:cNvSpPr>
          <p:nvPr>
            <p:ph type="ftr" sz="quarter" idx="16"/>
          </p:nvPr>
        </p:nvSpPr>
        <p:spPr/>
        <p:txBody>
          <a:bodyPr rtlCol="0"/>
          <a:lstStyle/>
          <a:p>
            <a:endParaRPr lang="ar-J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2286000" y="2895600"/>
            <a:ext cx="6172200" cy="2053590"/>
          </a:xfrm>
        </p:spPr>
        <p:txBody>
          <a:bodyPr/>
          <a:lstStyle>
            <a:lvl1pPr algn="l">
              <a:buNone/>
              <a:defRPr sz="3000" b="1" cap="small" baseline="0"/>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bwMode="auto">
          <a:xfrm rot="5400000">
            <a:off x="7763256" y="1170432"/>
            <a:ext cx="2286000" cy="381000"/>
          </a:xfrm>
        </p:spPr>
        <p:txBody>
          <a:bodyPr/>
          <a:lstStyle/>
          <a:p>
            <a:fld id="{A6B9498C-1825-4FCE-9274-6A695F11EFCA}" type="datetimeFigureOut">
              <a:rPr lang="ar-JO" smtClean="0"/>
              <a:pPr/>
              <a:t>24/12/1437</a:t>
            </a:fld>
            <a:endParaRPr lang="ar-JO"/>
          </a:p>
        </p:txBody>
      </p:sp>
      <p:sp>
        <p:nvSpPr>
          <p:cNvPr id="5" name="عنصر نائب للتذييل 4"/>
          <p:cNvSpPr>
            <a:spLocks noGrp="1"/>
          </p:cNvSpPr>
          <p:nvPr>
            <p:ph type="ftr" sz="quarter" idx="11"/>
          </p:nvPr>
        </p:nvSpPr>
        <p:spPr bwMode="auto">
          <a:xfrm rot="5400000">
            <a:off x="7077456" y="4178808"/>
            <a:ext cx="3657600" cy="384048"/>
          </a:xfrm>
        </p:spPr>
        <p:txBody>
          <a:bodyPr/>
          <a:lstStyle/>
          <a:p>
            <a:endParaRPr lang="ar-JO"/>
          </a:p>
        </p:txBody>
      </p:sp>
      <p:sp>
        <p:nvSpPr>
          <p:cNvPr id="9" name="مستطيل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مستطيل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مستطيل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مستطيل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رابط مستقيم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رابط مستقيم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رابط مستقيم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رابط مستقيم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رابط مستقيم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مستطيل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شكل بيضاوي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شكل بيضاوي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شكل بيضاوي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شكل بيضاوي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شكل بيضاوي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رابط مستقيم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عنصر نائب لرقم الشريحة 5"/>
          <p:cNvSpPr>
            <a:spLocks noGrp="1"/>
          </p:cNvSpPr>
          <p:nvPr>
            <p:ph type="sldNum" sz="quarter" idx="12"/>
          </p:nvPr>
        </p:nvSpPr>
        <p:spPr bwMode="auto">
          <a:xfrm>
            <a:off x="1340616" y="4928702"/>
            <a:ext cx="609600" cy="517524"/>
          </a:xfrm>
        </p:spPr>
        <p:txBody>
          <a:bodyPr/>
          <a:lstStyle/>
          <a:p>
            <a:fld id="{377A6137-10B6-4260-9C70-9630F5BFA72B}" type="slidenum">
              <a:rPr lang="ar-JO" smtClean="0"/>
              <a:pPr/>
              <a:t>‹#›</a:t>
            </a:fld>
            <a:endParaRPr lang="ar-J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5" name="عنصر نائب للتاريخ 4"/>
          <p:cNvSpPr>
            <a:spLocks noGrp="1"/>
          </p:cNvSpPr>
          <p:nvPr>
            <p:ph type="dt" sz="half" idx="10"/>
          </p:nvPr>
        </p:nvSpPr>
        <p:spPr/>
        <p:txBody>
          <a:bodyPr/>
          <a:lstStyle/>
          <a:p>
            <a:fld id="{A6B9498C-1825-4FCE-9274-6A695F11EFCA}" type="datetimeFigureOut">
              <a:rPr lang="ar-JO" smtClean="0"/>
              <a:pPr/>
              <a:t>24/12/1437</a:t>
            </a:fld>
            <a:endParaRPr lang="ar-JO"/>
          </a:p>
        </p:txBody>
      </p:sp>
      <p:sp>
        <p:nvSpPr>
          <p:cNvPr id="6" name="عنصر نائب للتذييل 5"/>
          <p:cNvSpPr>
            <a:spLocks noGrp="1"/>
          </p:cNvSpPr>
          <p:nvPr>
            <p:ph type="ftr" sz="quarter" idx="11"/>
          </p:nvPr>
        </p:nvSpPr>
        <p:spPr/>
        <p:txBody>
          <a:bodyPr/>
          <a:lstStyle/>
          <a:p>
            <a:endParaRPr lang="ar-JO"/>
          </a:p>
        </p:txBody>
      </p:sp>
      <p:sp>
        <p:nvSpPr>
          <p:cNvPr id="7" name="عنصر نائب لرقم الشريحة 6"/>
          <p:cNvSpPr>
            <a:spLocks noGrp="1"/>
          </p:cNvSpPr>
          <p:nvPr>
            <p:ph type="sldNum" sz="quarter" idx="12"/>
          </p:nvPr>
        </p:nvSpPr>
        <p:spPr/>
        <p:txBody>
          <a:bodyPr/>
          <a:lstStyle/>
          <a:p>
            <a:fld id="{377A6137-10B6-4260-9C70-9630F5BFA72B}" type="slidenum">
              <a:rPr lang="ar-JO" smtClean="0"/>
              <a:pPr/>
              <a:t>‹#›</a:t>
            </a:fld>
            <a:endParaRPr lang="ar-JO"/>
          </a:p>
        </p:txBody>
      </p:sp>
      <p:sp>
        <p:nvSpPr>
          <p:cNvPr id="9" name="عنصر نائب للمحتوى 8"/>
          <p:cNvSpPr>
            <a:spLocks noGrp="1"/>
          </p:cNvSpPr>
          <p:nvPr>
            <p:ph sz="quarter" idx="1"/>
          </p:nvPr>
        </p:nvSpPr>
        <p:spPr>
          <a:xfrm>
            <a:off x="457200" y="1600200"/>
            <a:ext cx="36576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1" name="عنصر نائب للمحتوى 10"/>
          <p:cNvSpPr>
            <a:spLocks noGrp="1"/>
          </p:cNvSpPr>
          <p:nvPr>
            <p:ph sz="quarter" idx="2"/>
          </p:nvPr>
        </p:nvSpPr>
        <p:spPr>
          <a:xfrm>
            <a:off x="4270248" y="1600200"/>
            <a:ext cx="36576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7543800" cy="1143000"/>
          </a:xfrm>
        </p:spPr>
        <p:txBody>
          <a:bodyPr anchor="b"/>
          <a:lstStyle>
            <a:lvl1pPr>
              <a:defRPr/>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fld id="{A6B9498C-1825-4FCE-9274-6A695F11EFCA}" type="datetimeFigureOut">
              <a:rPr lang="ar-JO" smtClean="0"/>
              <a:pPr/>
              <a:t>24/12/1437</a:t>
            </a:fld>
            <a:endParaRPr lang="ar-JO"/>
          </a:p>
        </p:txBody>
      </p:sp>
      <p:sp>
        <p:nvSpPr>
          <p:cNvPr id="8" name="عنصر نائب للتذييل 7"/>
          <p:cNvSpPr>
            <a:spLocks noGrp="1"/>
          </p:cNvSpPr>
          <p:nvPr>
            <p:ph type="ftr" sz="quarter" idx="11"/>
          </p:nvPr>
        </p:nvSpPr>
        <p:spPr/>
        <p:txBody>
          <a:bodyPr/>
          <a:lstStyle/>
          <a:p>
            <a:endParaRPr lang="ar-JO"/>
          </a:p>
        </p:txBody>
      </p:sp>
      <p:sp>
        <p:nvSpPr>
          <p:cNvPr id="9" name="عنصر نائب لرقم الشريحة 8"/>
          <p:cNvSpPr>
            <a:spLocks noGrp="1"/>
          </p:cNvSpPr>
          <p:nvPr>
            <p:ph type="sldNum" sz="quarter" idx="12"/>
          </p:nvPr>
        </p:nvSpPr>
        <p:spPr/>
        <p:txBody>
          <a:bodyPr/>
          <a:lstStyle/>
          <a:p>
            <a:fld id="{377A6137-10B6-4260-9C70-9630F5BFA72B}" type="slidenum">
              <a:rPr lang="ar-JO" smtClean="0"/>
              <a:pPr/>
              <a:t>‹#›</a:t>
            </a:fld>
            <a:endParaRPr lang="ar-JO"/>
          </a:p>
        </p:txBody>
      </p:sp>
      <p:sp>
        <p:nvSpPr>
          <p:cNvPr id="11" name="عنصر نائب للمحتوى 10"/>
          <p:cNvSpPr>
            <a:spLocks noGrp="1"/>
          </p:cNvSpPr>
          <p:nvPr>
            <p:ph sz="quarter" idx="2"/>
          </p:nvPr>
        </p:nvSpPr>
        <p:spPr>
          <a:xfrm>
            <a:off x="457200" y="2362200"/>
            <a:ext cx="3657600" cy="38862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3" name="عنصر نائب للمحتوى 12"/>
          <p:cNvSpPr>
            <a:spLocks noGrp="1"/>
          </p:cNvSpPr>
          <p:nvPr>
            <p:ph sz="quarter" idx="4"/>
          </p:nvPr>
        </p:nvSpPr>
        <p:spPr>
          <a:xfrm>
            <a:off x="4371975" y="2362200"/>
            <a:ext cx="3657600" cy="38862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2" name="عنصر نائب للنص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ar-SA" smtClean="0"/>
              <a:t>انقر لتحرير أنماط النص الرئيسي</a:t>
            </a:r>
          </a:p>
        </p:txBody>
      </p:sp>
      <p:sp>
        <p:nvSpPr>
          <p:cNvPr id="14" name="عنصر نائب للنص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ar-SA" smtClean="0"/>
              <a:t>انقر لتحرير أنماط النص الرئيسي</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6" name="عنصر نائب للتاريخ 5"/>
          <p:cNvSpPr>
            <a:spLocks noGrp="1"/>
          </p:cNvSpPr>
          <p:nvPr>
            <p:ph type="dt" sz="half" idx="10"/>
          </p:nvPr>
        </p:nvSpPr>
        <p:spPr/>
        <p:txBody>
          <a:bodyPr rtlCol="0"/>
          <a:lstStyle/>
          <a:p>
            <a:fld id="{A6B9498C-1825-4FCE-9274-6A695F11EFCA}" type="datetimeFigureOut">
              <a:rPr lang="ar-JO" smtClean="0"/>
              <a:pPr/>
              <a:t>24/12/1437</a:t>
            </a:fld>
            <a:endParaRPr lang="ar-JO"/>
          </a:p>
        </p:txBody>
      </p:sp>
      <p:sp>
        <p:nvSpPr>
          <p:cNvPr id="7" name="عنصر نائب لرقم الشريحة 6"/>
          <p:cNvSpPr>
            <a:spLocks noGrp="1"/>
          </p:cNvSpPr>
          <p:nvPr>
            <p:ph type="sldNum" sz="quarter" idx="11"/>
          </p:nvPr>
        </p:nvSpPr>
        <p:spPr/>
        <p:txBody>
          <a:bodyPr rtlCol="0"/>
          <a:lstStyle/>
          <a:p>
            <a:fld id="{377A6137-10B6-4260-9C70-9630F5BFA72B}" type="slidenum">
              <a:rPr lang="ar-JO" smtClean="0"/>
              <a:pPr/>
              <a:t>‹#›</a:t>
            </a:fld>
            <a:endParaRPr lang="ar-JO"/>
          </a:p>
        </p:txBody>
      </p:sp>
      <p:sp>
        <p:nvSpPr>
          <p:cNvPr id="8" name="عنصر نائب للتذييل 7"/>
          <p:cNvSpPr>
            <a:spLocks noGrp="1"/>
          </p:cNvSpPr>
          <p:nvPr>
            <p:ph type="ftr" sz="quarter" idx="12"/>
          </p:nvPr>
        </p:nvSpPr>
        <p:spPr/>
        <p:txBody>
          <a:bodyPr rtlCol="0"/>
          <a:lstStyle/>
          <a:p>
            <a:endParaRPr 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A6B9498C-1825-4FCE-9274-6A695F11EFCA}" type="datetimeFigureOut">
              <a:rPr lang="ar-JO" smtClean="0"/>
              <a:pPr/>
              <a:t>24/12/1437</a:t>
            </a:fld>
            <a:endParaRPr lang="ar-JO"/>
          </a:p>
        </p:txBody>
      </p:sp>
      <p:sp>
        <p:nvSpPr>
          <p:cNvPr id="3" name="عنصر نائب للتذييل 2"/>
          <p:cNvSpPr>
            <a:spLocks noGrp="1"/>
          </p:cNvSpPr>
          <p:nvPr>
            <p:ph type="ftr" sz="quarter" idx="11"/>
          </p:nvPr>
        </p:nvSpPr>
        <p:spPr/>
        <p:txBody>
          <a:bodyPr/>
          <a:lstStyle/>
          <a:p>
            <a:endParaRPr lang="ar-JO"/>
          </a:p>
        </p:txBody>
      </p:sp>
      <p:sp>
        <p:nvSpPr>
          <p:cNvPr id="4" name="عنصر نائب لرقم الشريحة 3"/>
          <p:cNvSpPr>
            <a:spLocks noGrp="1"/>
          </p:cNvSpPr>
          <p:nvPr>
            <p:ph type="sldNum" sz="quarter" idx="12"/>
          </p:nvPr>
        </p:nvSpPr>
        <p:spPr/>
        <p:txBody>
          <a:bodyPr/>
          <a:lstStyle/>
          <a:p>
            <a:fld id="{377A6137-10B6-4260-9C70-9630F5BFA72B}" type="slidenum">
              <a:rPr lang="ar-JO" smtClean="0"/>
              <a:pPr/>
              <a:t>‹#›</a:t>
            </a:fld>
            <a:endParaRPr 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bg>
      <p:bgRef idx="1001">
        <a:schemeClr val="bg1"/>
      </p:bgRef>
    </p:bg>
    <p:spTree>
      <p:nvGrpSpPr>
        <p:cNvPr id="1" name=""/>
        <p:cNvGrpSpPr/>
        <p:nvPr/>
      </p:nvGrpSpPr>
      <p:grpSpPr>
        <a:xfrm>
          <a:off x="0" y="0"/>
          <a:ext cx="0" cy="0"/>
          <a:chOff x="0" y="0"/>
          <a:chExt cx="0" cy="0"/>
        </a:xfrm>
      </p:grpSpPr>
      <p:sp>
        <p:nvSpPr>
          <p:cNvPr id="10" name="رابط مستقيم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عنوان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8" name="رابط مستقيم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رابط مستقيم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رابط مستقيم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مستطيل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رابط مستقيم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شكل بيضاوي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عنصر نائب للمحتوى 17"/>
          <p:cNvSpPr>
            <a:spLocks noGrp="1"/>
          </p:cNvSpPr>
          <p:nvPr>
            <p:ph sz="quarter" idx="1"/>
          </p:nvPr>
        </p:nvSpPr>
        <p:spPr>
          <a:xfrm>
            <a:off x="304800" y="274320"/>
            <a:ext cx="5638800" cy="6327648"/>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1" name="عنصر نائب للتاريخ 20"/>
          <p:cNvSpPr>
            <a:spLocks noGrp="1"/>
          </p:cNvSpPr>
          <p:nvPr>
            <p:ph type="dt" sz="half" idx="14"/>
          </p:nvPr>
        </p:nvSpPr>
        <p:spPr/>
        <p:txBody>
          <a:bodyPr rtlCol="0"/>
          <a:lstStyle/>
          <a:p>
            <a:fld id="{A6B9498C-1825-4FCE-9274-6A695F11EFCA}" type="datetimeFigureOut">
              <a:rPr lang="ar-JO" smtClean="0"/>
              <a:pPr/>
              <a:t>24/12/1437</a:t>
            </a:fld>
            <a:endParaRPr lang="ar-JO"/>
          </a:p>
        </p:txBody>
      </p:sp>
      <p:sp>
        <p:nvSpPr>
          <p:cNvPr id="22" name="عنصر نائب لرقم الشريحة 21"/>
          <p:cNvSpPr>
            <a:spLocks noGrp="1"/>
          </p:cNvSpPr>
          <p:nvPr>
            <p:ph type="sldNum" sz="quarter" idx="15"/>
          </p:nvPr>
        </p:nvSpPr>
        <p:spPr/>
        <p:txBody>
          <a:bodyPr rtlCol="0"/>
          <a:lstStyle/>
          <a:p>
            <a:fld id="{377A6137-10B6-4260-9C70-9630F5BFA72B}" type="slidenum">
              <a:rPr lang="ar-JO" smtClean="0"/>
              <a:pPr/>
              <a:t>‹#›</a:t>
            </a:fld>
            <a:endParaRPr lang="ar-JO"/>
          </a:p>
        </p:txBody>
      </p:sp>
      <p:sp>
        <p:nvSpPr>
          <p:cNvPr id="23" name="عنصر نائب للتذييل 22"/>
          <p:cNvSpPr>
            <a:spLocks noGrp="1"/>
          </p:cNvSpPr>
          <p:nvPr>
            <p:ph type="ftr" sz="quarter" idx="16"/>
          </p:nvPr>
        </p:nvSpPr>
        <p:spPr/>
        <p:txBody>
          <a:bodyPr rtlCol="0"/>
          <a:lstStyle/>
          <a:p>
            <a:endParaRPr lang="ar-J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رابط مستقيم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شكل بيضاوي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عنوان 1"/>
          <p:cNvSpPr>
            <a:spLocks noGrp="1"/>
          </p:cNvSpPr>
          <p:nvPr>
            <p:ph type="title"/>
          </p:nvPr>
        </p:nvSpPr>
        <p:spPr>
          <a:xfrm rot="5400000">
            <a:off x="3350133" y="3200400"/>
            <a:ext cx="6309360" cy="457200"/>
          </a:xfrm>
        </p:spPr>
        <p:txBody>
          <a:bodyPr anchor="b"/>
          <a:lstStyle>
            <a:lvl1pPr algn="l">
              <a:buNone/>
              <a:defRPr sz="2000" b="1"/>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ar-SA" smtClean="0"/>
              <a:t>انقر فوق الرمز لإضافة صورة</a:t>
            </a:r>
            <a:endParaRPr kumimoji="0" lang="en-US" dirty="0"/>
          </a:p>
        </p:txBody>
      </p:sp>
      <p:sp>
        <p:nvSpPr>
          <p:cNvPr id="4" name="عنصر نائب للنص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10" name="رابط مستقيم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مستطيل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رابط مستقيم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رابط مستقيم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رابط مستقيم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عنصر نائب للتاريخ 16"/>
          <p:cNvSpPr>
            <a:spLocks noGrp="1"/>
          </p:cNvSpPr>
          <p:nvPr>
            <p:ph type="dt" sz="half" idx="10"/>
          </p:nvPr>
        </p:nvSpPr>
        <p:spPr/>
        <p:txBody>
          <a:bodyPr rtlCol="0"/>
          <a:lstStyle/>
          <a:p>
            <a:fld id="{A6B9498C-1825-4FCE-9274-6A695F11EFCA}" type="datetimeFigureOut">
              <a:rPr lang="ar-JO" smtClean="0"/>
              <a:pPr/>
              <a:t>24/12/1437</a:t>
            </a:fld>
            <a:endParaRPr lang="ar-JO"/>
          </a:p>
        </p:txBody>
      </p:sp>
      <p:sp>
        <p:nvSpPr>
          <p:cNvPr id="18" name="عنصر نائب لرقم الشريحة 17"/>
          <p:cNvSpPr>
            <a:spLocks noGrp="1"/>
          </p:cNvSpPr>
          <p:nvPr>
            <p:ph type="sldNum" sz="quarter" idx="11"/>
          </p:nvPr>
        </p:nvSpPr>
        <p:spPr/>
        <p:txBody>
          <a:bodyPr rtlCol="0"/>
          <a:lstStyle/>
          <a:p>
            <a:fld id="{377A6137-10B6-4260-9C70-9630F5BFA72B}" type="slidenum">
              <a:rPr lang="ar-JO" smtClean="0"/>
              <a:pPr/>
              <a:t>‹#›</a:t>
            </a:fld>
            <a:endParaRPr lang="ar-JO"/>
          </a:p>
        </p:txBody>
      </p:sp>
      <p:sp>
        <p:nvSpPr>
          <p:cNvPr id="21" name="عنصر نائب للتذييل 20"/>
          <p:cNvSpPr>
            <a:spLocks noGrp="1"/>
          </p:cNvSpPr>
          <p:nvPr>
            <p:ph type="ftr" sz="quarter" idx="12"/>
          </p:nvPr>
        </p:nvSpPr>
        <p:spPr/>
        <p:txBody>
          <a:bodyPr rtlCol="0"/>
          <a:lstStyle/>
          <a:p>
            <a:endParaRPr lang="ar-J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رابط مستقيم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عنصر نائب للعنوان 21"/>
          <p:cNvSpPr>
            <a:spLocks noGrp="1"/>
          </p:cNvSpPr>
          <p:nvPr>
            <p:ph type="title"/>
          </p:nvPr>
        </p:nvSpPr>
        <p:spPr>
          <a:xfrm>
            <a:off x="457200" y="274638"/>
            <a:ext cx="7467600" cy="1143000"/>
          </a:xfrm>
          <a:prstGeom prst="rect">
            <a:avLst/>
          </a:prstGeom>
        </p:spPr>
        <p:txBody>
          <a:bodyPr vert="horz" anchor="b">
            <a:normAutofit/>
          </a:bodyPr>
          <a:lstStyle/>
          <a:p>
            <a:r>
              <a:rPr kumimoji="0" lang="ar-SA" smtClean="0"/>
              <a:t>انقر لتحرير نمط العنوان الرئيسي</a:t>
            </a:r>
            <a:endParaRPr kumimoji="0" lang="en-US"/>
          </a:p>
        </p:txBody>
      </p:sp>
      <p:sp>
        <p:nvSpPr>
          <p:cNvPr id="13" name="عنصر نائب للنص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4" name="عنصر نائب للتاريخ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6B9498C-1825-4FCE-9274-6A695F11EFCA}" type="datetimeFigureOut">
              <a:rPr lang="ar-JO" smtClean="0"/>
              <a:pPr/>
              <a:t>24/12/1437</a:t>
            </a:fld>
            <a:endParaRPr lang="ar-JO"/>
          </a:p>
        </p:txBody>
      </p:sp>
      <p:sp>
        <p:nvSpPr>
          <p:cNvPr id="3" name="عنصر نائب للتذييل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ar-JO"/>
          </a:p>
        </p:txBody>
      </p:sp>
      <p:sp>
        <p:nvSpPr>
          <p:cNvPr id="7" name="رابط مستقيم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رابط مستقيم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مستطيل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رابط مستقيم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شكل بيضاوي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عنصر نائب لرقم الشريحة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77A6137-10B6-4260-9C70-9630F5BFA72B}" type="slidenum">
              <a:rPr lang="ar-JO" smtClean="0"/>
              <a:pPr/>
              <a:t>‹#›</a:t>
            </a:fld>
            <a:endParaRPr lang="ar-J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https://www.dsc.gov.ae/ar-ae/Pages/default.aspx" TargetMode="External"/><Relationship Id="rId2" Type="http://schemas.openxmlformats.org/officeDocument/2006/relationships/hyperlink" Target="mailto:http://www.pmof.ps/" TargetMode="Externa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hyperlink" Target="mailto:http://www.diplomatie.gouv.fr/ar/le-ministere-et-son-reseau/open-data/"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mailto:http://www.ilo.org/global/statistics-and-databases/lang--en/index.htm" TargetMode="External"/><Relationship Id="rId2" Type="http://schemas.openxmlformats.org/officeDocument/2006/relationships/hyperlink" Target="mailto:http://data.worldbank.org/" TargetMode="External"/><Relationship Id="rId1" Type="http://schemas.openxmlformats.org/officeDocument/2006/relationships/slideLayout" Target="../slideLayouts/slideLayout1.xml"/><Relationship Id="rId5" Type="http://schemas.openxmlformats.org/officeDocument/2006/relationships/hyperlink" Target="mailto:http://data.un.org/" TargetMode="External"/><Relationship Id="rId4" Type="http://schemas.openxmlformats.org/officeDocument/2006/relationships/hyperlink" Target="mailto:http://www.who.int/gho/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mailto:http://www.oceandataportal.org/" TargetMode="External"/><Relationship Id="rId2" Type="http://schemas.openxmlformats.org/officeDocument/2006/relationships/hyperlink" Target="mailto:http://dataportals.or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2699792" y="-531440"/>
            <a:ext cx="6172200" cy="1894362"/>
          </a:xfrm>
        </p:spPr>
        <p:txBody>
          <a:bodyPr>
            <a:normAutofit/>
          </a:bodyPr>
          <a:lstStyle/>
          <a:p>
            <a:pPr algn="ctr"/>
            <a:r>
              <a:rPr lang="ar-JO" sz="4400" dirty="0" smtClean="0"/>
              <a:t>مصادر البيانات</a:t>
            </a:r>
            <a:endParaRPr lang="ar-JO" sz="4400" dirty="0"/>
          </a:p>
        </p:txBody>
      </p:sp>
      <p:sp>
        <p:nvSpPr>
          <p:cNvPr id="3" name="عنوان فرعي 2"/>
          <p:cNvSpPr>
            <a:spLocks noGrp="1"/>
          </p:cNvSpPr>
          <p:nvPr>
            <p:ph type="subTitle" idx="1"/>
          </p:nvPr>
        </p:nvSpPr>
        <p:spPr/>
        <p:txBody>
          <a:bodyPr/>
          <a:lstStyle/>
          <a:p>
            <a:r>
              <a:rPr lang="ar-JO" dirty="0" smtClean="0"/>
              <a:t>إعداد: محمد أبو الرب</a:t>
            </a:r>
            <a:endParaRPr lang="ar-JO" dirty="0"/>
          </a:p>
        </p:txBody>
      </p:sp>
      <p:pic>
        <p:nvPicPr>
          <p:cNvPr id="1026" name="Picture 2" descr="C:\Users\palestine\Desktop\3132_BigData_SourceOfBigData.jpg"/>
          <p:cNvPicPr>
            <a:picLocks noChangeAspect="1" noChangeArrowheads="1"/>
          </p:cNvPicPr>
          <p:nvPr/>
        </p:nvPicPr>
        <p:blipFill>
          <a:blip r:embed="rId2" cstate="print"/>
          <a:srcRect/>
          <a:stretch>
            <a:fillRect/>
          </a:stretch>
        </p:blipFill>
        <p:spPr bwMode="auto">
          <a:xfrm>
            <a:off x="4644008" y="1700808"/>
            <a:ext cx="4000500" cy="447675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p:cNvSpPr txBox="1"/>
          <p:nvPr/>
        </p:nvSpPr>
        <p:spPr>
          <a:xfrm>
            <a:off x="1547664" y="332656"/>
            <a:ext cx="6984776" cy="6124754"/>
          </a:xfrm>
          <a:prstGeom prst="rect">
            <a:avLst/>
          </a:prstGeom>
          <a:noFill/>
        </p:spPr>
        <p:txBody>
          <a:bodyPr wrap="square" rtlCol="1">
            <a:spAutoFit/>
          </a:bodyPr>
          <a:lstStyle/>
          <a:p>
            <a:pPr>
              <a:buFont typeface="Arial" pitchFamily="34" charset="0"/>
              <a:buChar char="•"/>
            </a:pPr>
            <a:endParaRPr lang="ar-JO" sz="2800" dirty="0" smtClean="0"/>
          </a:p>
          <a:p>
            <a:pPr>
              <a:buFont typeface="Arial" pitchFamily="34" charset="0"/>
              <a:buChar char="•"/>
            </a:pPr>
            <a:r>
              <a:rPr lang="ar-JO" sz="2800" dirty="0" smtClean="0"/>
              <a:t> </a:t>
            </a:r>
            <a:r>
              <a:rPr lang="ar-SA" sz="2800" dirty="0" smtClean="0"/>
              <a:t>تتعد </a:t>
            </a:r>
            <a:r>
              <a:rPr lang="ar-SA" sz="2800" dirty="0"/>
              <a:t>مصادر البيانات وتختلف من مجتمع لآخر بحسب طبيعة هذا المجتمع والأنظمة السائدة </a:t>
            </a:r>
            <a:r>
              <a:rPr lang="ar-SA" sz="2800" dirty="0" smtClean="0"/>
              <a:t>فيه</a:t>
            </a:r>
            <a:endParaRPr lang="ar-JO" sz="2800" dirty="0" smtClean="0"/>
          </a:p>
          <a:p>
            <a:pPr>
              <a:buFont typeface="Arial" pitchFamily="34" charset="0"/>
              <a:buChar char="•"/>
            </a:pPr>
            <a:endParaRPr lang="ar-JO" sz="2800" dirty="0"/>
          </a:p>
          <a:p>
            <a:pPr>
              <a:buFont typeface="Arial" pitchFamily="34" charset="0"/>
              <a:buChar char="•"/>
            </a:pPr>
            <a:r>
              <a:rPr lang="ar-SA" sz="2800" dirty="0" smtClean="0"/>
              <a:t>أبرز مصادر البيات تكمن في التالي:</a:t>
            </a:r>
            <a:endParaRPr lang="ar-JO" sz="2800" dirty="0" smtClean="0"/>
          </a:p>
          <a:p>
            <a:endParaRPr lang="ar-JO" sz="2800" dirty="0" smtClean="0"/>
          </a:p>
          <a:p>
            <a:pPr lvl="0">
              <a:buFont typeface="Arial" pitchFamily="34" charset="0"/>
              <a:buChar char="•"/>
            </a:pPr>
            <a:r>
              <a:rPr lang="ar-SA" sz="2800" dirty="0" smtClean="0"/>
              <a:t> </a:t>
            </a:r>
            <a:r>
              <a:rPr lang="ar-SA" sz="2800" dirty="0"/>
              <a:t>البيانات الحكومية </a:t>
            </a:r>
            <a:r>
              <a:rPr lang="ar-SA" sz="2800" dirty="0" err="1"/>
              <a:t>كـ</a:t>
            </a:r>
            <a:r>
              <a:rPr lang="ar-SA" sz="2800" dirty="0"/>
              <a:t> </a:t>
            </a:r>
            <a:r>
              <a:rPr lang="ar-SA" sz="2800" u="sng" dirty="0">
                <a:hlinkClick r:id="rId2"/>
              </a:rPr>
              <a:t>موقع وزارة المالية </a:t>
            </a:r>
            <a:r>
              <a:rPr lang="ar-SA" sz="2800" u="sng" dirty="0" err="1">
                <a:hlinkClick r:id="rId2"/>
              </a:rPr>
              <a:t>الفلسطيني</a:t>
            </a:r>
            <a:r>
              <a:rPr lang="ar-SA" sz="2800" dirty="0" err="1"/>
              <a:t> </a:t>
            </a:r>
            <a:r>
              <a:rPr lang="ar-SA" sz="2800" dirty="0"/>
              <a:t>، </a:t>
            </a:r>
            <a:r>
              <a:rPr lang="ar-SA" sz="2800" u="sng" dirty="0">
                <a:hlinkClick r:id="rId3"/>
              </a:rPr>
              <a:t>مركز دبي للإحصاء</a:t>
            </a:r>
            <a:r>
              <a:rPr lang="ar-SA" sz="2800" dirty="0"/>
              <a:t>، و </a:t>
            </a:r>
            <a:r>
              <a:rPr lang="ar-SA" sz="2800" u="sng" dirty="0">
                <a:hlinkClick r:id="rId4"/>
              </a:rPr>
              <a:t>قاعدة بيانات وزارة الشؤون الخارجية </a:t>
            </a:r>
            <a:r>
              <a:rPr lang="ar-SA" sz="2800" u="sng" dirty="0" smtClean="0">
                <a:hlinkClick r:id="rId4"/>
              </a:rPr>
              <a:t>الفرنسية</a:t>
            </a:r>
            <a:r>
              <a:rPr lang="ar-JO" sz="2800" u="sng" dirty="0" err="1" smtClean="0"/>
              <a:t>.</a:t>
            </a:r>
            <a:endParaRPr lang="ar-JO" sz="2800" u="sng" dirty="0" smtClean="0"/>
          </a:p>
          <a:p>
            <a:pPr lvl="0">
              <a:buFont typeface="Arial" pitchFamily="34" charset="0"/>
              <a:buChar char="•"/>
            </a:pPr>
            <a:endParaRPr lang="ar-JO" sz="2800" u="sng" dirty="0"/>
          </a:p>
          <a:p>
            <a:pPr lvl="0">
              <a:buFont typeface="Arial" pitchFamily="34" charset="0"/>
              <a:buChar char="•"/>
            </a:pPr>
            <a:endParaRPr lang="en-US" sz="2800" dirty="0"/>
          </a:p>
          <a:p>
            <a:pPr>
              <a:buFont typeface="Arial" pitchFamily="34" charset="0"/>
              <a:buChar char="•"/>
            </a:pPr>
            <a:endParaRPr lang="ar-JO" sz="2800" dirty="0" smtClean="0"/>
          </a:p>
          <a:p>
            <a:endParaRPr lang="ar-JO" sz="2800" dirty="0"/>
          </a:p>
          <a:p>
            <a:endParaRPr lang="ar-JO" sz="2800" dirty="0"/>
          </a:p>
        </p:txBody>
      </p:sp>
      <p:pic>
        <p:nvPicPr>
          <p:cNvPr id="1026" name="Picture 2" descr="C:\Users\palestine\Desktop\5672739062_7bdf04af9b.jpeg"/>
          <p:cNvPicPr>
            <a:picLocks noChangeAspect="1" noChangeArrowheads="1"/>
          </p:cNvPicPr>
          <p:nvPr/>
        </p:nvPicPr>
        <p:blipFill>
          <a:blip r:embed="rId5" cstate="print"/>
          <a:srcRect/>
          <a:stretch>
            <a:fillRect/>
          </a:stretch>
        </p:blipFill>
        <p:spPr bwMode="auto">
          <a:xfrm>
            <a:off x="1979712" y="4221088"/>
            <a:ext cx="6350000" cy="263691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2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fade">
                                      <p:cBhvr>
                                        <p:cTn id="12" dur="20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fade">
                                      <p:cBhvr>
                                        <p:cTn id="17" dur="20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p:cNvSpPr txBox="1"/>
          <p:nvPr/>
        </p:nvSpPr>
        <p:spPr>
          <a:xfrm>
            <a:off x="1547664" y="836712"/>
            <a:ext cx="6984776" cy="6124754"/>
          </a:xfrm>
          <a:prstGeom prst="rect">
            <a:avLst/>
          </a:prstGeom>
          <a:noFill/>
        </p:spPr>
        <p:txBody>
          <a:bodyPr wrap="square" rtlCol="1">
            <a:spAutoFit/>
          </a:bodyPr>
          <a:lstStyle/>
          <a:p>
            <a:pPr>
              <a:buFont typeface="Arial" pitchFamily="34" charset="0"/>
              <a:buChar char="•"/>
            </a:pPr>
            <a:endParaRPr lang="ar-JO" sz="2800" dirty="0" smtClean="0"/>
          </a:p>
          <a:p>
            <a:pPr>
              <a:buFont typeface="Arial" pitchFamily="34" charset="0"/>
              <a:buChar char="•"/>
            </a:pPr>
            <a:r>
              <a:rPr lang="ar-SA" sz="2800" dirty="0" smtClean="0"/>
              <a:t>المؤسسات الدولية والأهلية ذات الاختصاص </a:t>
            </a:r>
            <a:r>
              <a:rPr lang="ar-SA" sz="2800" u="sng" dirty="0" smtClean="0">
                <a:hlinkClick r:id="rId2"/>
              </a:rPr>
              <a:t>كالبنك الدولي</a:t>
            </a:r>
            <a:r>
              <a:rPr lang="en-US" sz="2800" dirty="0" smtClean="0"/>
              <a:t> </a:t>
            </a:r>
            <a:r>
              <a:rPr lang="ar-SA" sz="2800" dirty="0" smtClean="0"/>
              <a:t>، </a:t>
            </a:r>
            <a:r>
              <a:rPr lang="ar-SA" sz="2800" u="sng" dirty="0" smtClean="0">
                <a:hlinkClick r:id="rId3"/>
              </a:rPr>
              <a:t>ومنظمة العمل الدولية</a:t>
            </a:r>
            <a:r>
              <a:rPr lang="ar-SA" sz="2800" dirty="0" smtClean="0"/>
              <a:t>، </a:t>
            </a:r>
            <a:r>
              <a:rPr lang="ar-SA" sz="2800" u="sng" dirty="0" smtClean="0">
                <a:hlinkClick r:id="rId4"/>
              </a:rPr>
              <a:t>ومنظمة الصحة الدولية</a:t>
            </a:r>
            <a:r>
              <a:rPr lang="ar-JO" sz="2800" dirty="0" smtClean="0"/>
              <a:t>، قاعدة بيانات الأمم المتحدة </a:t>
            </a:r>
            <a:r>
              <a:rPr lang="en-US" sz="2800" u="sng" dirty="0" smtClean="0">
                <a:hlinkClick r:id="rId5"/>
              </a:rPr>
              <a:t>UN Data</a:t>
            </a:r>
            <a:r>
              <a:rPr lang="en-US" sz="2800" dirty="0" smtClean="0"/>
              <a:t> </a:t>
            </a:r>
            <a:r>
              <a:rPr lang="ar-SA" sz="2800" dirty="0" err="1" smtClean="0"/>
              <a:t>...</a:t>
            </a:r>
            <a:r>
              <a:rPr lang="ar-SA" sz="2800" dirty="0" smtClean="0"/>
              <a:t> </a:t>
            </a:r>
            <a:r>
              <a:rPr lang="ar-SA" sz="2800" dirty="0" err="1" smtClean="0"/>
              <a:t>ألخ.</a:t>
            </a:r>
            <a:endParaRPr lang="en-US" sz="2800" dirty="0" smtClean="0"/>
          </a:p>
          <a:p>
            <a:pPr lvl="0">
              <a:buFont typeface="Arial" pitchFamily="34" charset="0"/>
              <a:buChar char="•"/>
            </a:pPr>
            <a:endParaRPr lang="ar-JO" sz="2800" dirty="0" smtClean="0"/>
          </a:p>
          <a:p>
            <a:pPr lvl="0">
              <a:buFont typeface="Arial" pitchFamily="34" charset="0"/>
              <a:buChar char="•"/>
            </a:pPr>
            <a:r>
              <a:rPr lang="ar-SA" sz="2800" dirty="0" smtClean="0"/>
              <a:t>البيانات </a:t>
            </a:r>
            <a:r>
              <a:rPr lang="ar-SA" sz="2800" dirty="0"/>
              <a:t>التي يقدمها الأفراد طواعية باستخدام المستشعرات الموجودة على </a:t>
            </a:r>
            <a:r>
              <a:rPr lang="ar-SA" sz="2800" dirty="0" smtClean="0"/>
              <a:t>أجهزتهم</a:t>
            </a:r>
            <a:r>
              <a:rPr lang="ar-JO" sz="2800" dirty="0" err="1" smtClean="0"/>
              <a:t>.</a:t>
            </a:r>
            <a:endParaRPr lang="ar-JO" sz="2800" dirty="0" smtClean="0"/>
          </a:p>
          <a:p>
            <a:pPr lvl="0">
              <a:buFont typeface="Arial" pitchFamily="34" charset="0"/>
              <a:buChar char="•"/>
            </a:pPr>
            <a:endParaRPr lang="ar-JO" sz="2800" dirty="0"/>
          </a:p>
          <a:p>
            <a:pPr lvl="0"/>
            <a:endParaRPr lang="en-US" sz="2800" dirty="0"/>
          </a:p>
          <a:p>
            <a:pPr lvl="0">
              <a:buFont typeface="Arial" pitchFamily="34" charset="0"/>
              <a:buChar char="•"/>
            </a:pPr>
            <a:r>
              <a:rPr lang="ar-SA" sz="2800" dirty="0"/>
              <a:t>البيانات المنتجة والمجمعة من القوائم البريدية </a:t>
            </a:r>
            <a:endParaRPr lang="en-US" sz="2800" dirty="0"/>
          </a:p>
          <a:p>
            <a:pPr lvl="0">
              <a:buFont typeface="Arial" pitchFamily="34" charset="0"/>
              <a:buChar char="•"/>
            </a:pPr>
            <a:endParaRPr lang="en-US" sz="2800" dirty="0"/>
          </a:p>
          <a:p>
            <a:pPr>
              <a:buFont typeface="Arial" pitchFamily="34" charset="0"/>
              <a:buChar char="•"/>
            </a:pPr>
            <a:endParaRPr lang="ar-JO" sz="2800" dirty="0" smtClean="0"/>
          </a:p>
          <a:p>
            <a:endParaRPr lang="ar-JO" sz="2800" dirty="0"/>
          </a:p>
          <a:p>
            <a:endParaRPr lang="ar-JO"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p:cNvSpPr txBox="1"/>
          <p:nvPr/>
        </p:nvSpPr>
        <p:spPr>
          <a:xfrm>
            <a:off x="1547664" y="836712"/>
            <a:ext cx="6984776" cy="6555641"/>
          </a:xfrm>
          <a:prstGeom prst="rect">
            <a:avLst/>
          </a:prstGeom>
          <a:noFill/>
        </p:spPr>
        <p:txBody>
          <a:bodyPr wrap="square" rtlCol="1">
            <a:spAutoFit/>
          </a:bodyPr>
          <a:lstStyle/>
          <a:p>
            <a:pPr lvl="0"/>
            <a:endParaRPr lang="ar-JO" sz="2800" dirty="0"/>
          </a:p>
          <a:p>
            <a:pPr lvl="0">
              <a:buFont typeface="Arial" pitchFamily="34" charset="0"/>
              <a:buChar char="•"/>
            </a:pPr>
            <a:r>
              <a:rPr lang="ar-SA" sz="2800" dirty="0" smtClean="0"/>
              <a:t>البيانات </a:t>
            </a:r>
            <a:r>
              <a:rPr lang="ar-SA" sz="2800" dirty="0"/>
              <a:t>المتعلقة بمنصات الإعلام الاجتماعي أو ما تجمعه وترصده محركات البحث </a:t>
            </a:r>
            <a:endParaRPr lang="ar-JO" sz="2800" dirty="0" smtClean="0"/>
          </a:p>
          <a:p>
            <a:pPr lvl="0"/>
            <a:endParaRPr lang="ar-JO" sz="2800" dirty="0" smtClean="0"/>
          </a:p>
          <a:p>
            <a:pPr lvl="0"/>
            <a:endParaRPr lang="en-US" sz="2800" dirty="0"/>
          </a:p>
          <a:p>
            <a:pPr lvl="0">
              <a:buFont typeface="Arial" pitchFamily="34" charset="0"/>
              <a:buChar char="•"/>
            </a:pPr>
            <a:r>
              <a:rPr lang="ar-SA" sz="2800" dirty="0"/>
              <a:t>البيانات </a:t>
            </a:r>
            <a:r>
              <a:rPr lang="ar-SA" sz="2800" dirty="0" err="1"/>
              <a:t>المسربة </a:t>
            </a:r>
            <a:r>
              <a:rPr lang="ar-SA" sz="2800" dirty="0"/>
              <a:t>(تسريبات </a:t>
            </a:r>
            <a:r>
              <a:rPr lang="ar-SA" sz="2800" dirty="0" err="1"/>
              <a:t>ويكيليكس) .</a:t>
            </a:r>
            <a:endParaRPr lang="en-US" sz="2800" dirty="0"/>
          </a:p>
          <a:p>
            <a:pPr lvl="0"/>
            <a:r>
              <a:rPr lang="ar-SA" sz="2800" dirty="0"/>
              <a:t>بعض المنتديات التي يمكن من خلالها طرح استفسارات وجمع البيانات </a:t>
            </a:r>
            <a:endParaRPr lang="ar-JO" sz="2800" dirty="0" smtClean="0"/>
          </a:p>
          <a:p>
            <a:pPr lvl="0"/>
            <a:endParaRPr lang="ar-JO" sz="2800" dirty="0"/>
          </a:p>
          <a:p>
            <a:pPr lvl="0"/>
            <a:endParaRPr lang="en-US" sz="2800" dirty="0"/>
          </a:p>
          <a:p>
            <a:pPr lvl="0">
              <a:buFont typeface="Arial" pitchFamily="34" charset="0"/>
              <a:buChar char="•"/>
            </a:pPr>
            <a:r>
              <a:rPr lang="ar-SA" sz="2800" dirty="0"/>
              <a:t>البيانات المنتجة والمجمعة من القوائم البريدية </a:t>
            </a:r>
            <a:endParaRPr lang="en-US" sz="2800" dirty="0"/>
          </a:p>
          <a:p>
            <a:pPr lvl="0">
              <a:buFont typeface="Arial" pitchFamily="34" charset="0"/>
              <a:buChar char="•"/>
            </a:pPr>
            <a:endParaRPr lang="en-US" sz="2800" dirty="0"/>
          </a:p>
          <a:p>
            <a:pPr>
              <a:buFont typeface="Arial" pitchFamily="34" charset="0"/>
              <a:buChar char="•"/>
            </a:pPr>
            <a:endParaRPr lang="ar-JO" sz="2800" dirty="0" smtClean="0"/>
          </a:p>
          <a:p>
            <a:endParaRPr lang="ar-JO" sz="2800" dirty="0"/>
          </a:p>
          <a:p>
            <a:endParaRPr lang="ar-JO"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p:cNvSpPr txBox="1"/>
          <p:nvPr/>
        </p:nvSpPr>
        <p:spPr>
          <a:xfrm>
            <a:off x="1547664" y="836712"/>
            <a:ext cx="6984776" cy="6124754"/>
          </a:xfrm>
          <a:prstGeom prst="rect">
            <a:avLst/>
          </a:prstGeom>
          <a:noFill/>
        </p:spPr>
        <p:txBody>
          <a:bodyPr wrap="square" rtlCol="1">
            <a:spAutoFit/>
          </a:bodyPr>
          <a:lstStyle/>
          <a:p>
            <a:pPr>
              <a:buFont typeface="Arial" pitchFamily="34" charset="0"/>
              <a:buChar char="•"/>
            </a:pPr>
            <a:endParaRPr lang="ar-JO" sz="2800" dirty="0" smtClean="0"/>
          </a:p>
          <a:p>
            <a:pPr lvl="0">
              <a:buFont typeface="Arial" pitchFamily="34" charset="0"/>
              <a:buChar char="•"/>
            </a:pPr>
            <a:r>
              <a:rPr lang="ar-SA" sz="2800" dirty="0"/>
              <a:t>البيانات التي توفرها أجهزة القياس الطبية أو الرياضية...الخ</a:t>
            </a:r>
            <a:endParaRPr lang="en-US" sz="2800" dirty="0"/>
          </a:p>
          <a:p>
            <a:pPr lvl="0"/>
            <a:endParaRPr lang="ar-JO" sz="2800" dirty="0" smtClean="0"/>
          </a:p>
          <a:p>
            <a:pPr lvl="0">
              <a:buFont typeface="Arial" pitchFamily="34" charset="0"/>
              <a:buChar char="•"/>
            </a:pPr>
            <a:r>
              <a:rPr lang="ar-SA" sz="2800" dirty="0" smtClean="0"/>
              <a:t>بيانات </a:t>
            </a:r>
            <a:r>
              <a:rPr lang="ar-SA" sz="2800" dirty="0"/>
              <a:t>سجلات </a:t>
            </a:r>
            <a:r>
              <a:rPr lang="ar-SA" sz="2800" dirty="0" smtClean="0"/>
              <a:t>الهاتف</a:t>
            </a:r>
            <a:endParaRPr lang="ar-JO" sz="2800" dirty="0"/>
          </a:p>
          <a:p>
            <a:pPr lvl="0">
              <a:buFont typeface="Arial" pitchFamily="34" charset="0"/>
              <a:buChar char="•"/>
            </a:pPr>
            <a:endParaRPr lang="ar-JO" sz="2800" dirty="0" smtClean="0"/>
          </a:p>
          <a:p>
            <a:pPr lvl="0"/>
            <a:endParaRPr lang="en-US" sz="2800" dirty="0"/>
          </a:p>
          <a:p>
            <a:pPr>
              <a:buFont typeface="Arial" pitchFamily="34" charset="0"/>
              <a:buChar char="•"/>
            </a:pPr>
            <a:r>
              <a:rPr lang="ar-SA" sz="2800" dirty="0"/>
              <a:t>إمكانية </a:t>
            </a:r>
            <a:r>
              <a:rPr lang="ar-SA" sz="2800" dirty="0" err="1"/>
              <a:t>التعهيد</a:t>
            </a:r>
            <a:r>
              <a:rPr lang="ar-SA" sz="2800" dirty="0"/>
              <a:t> الجماعي </a:t>
            </a:r>
            <a:r>
              <a:rPr lang="en-US" sz="2800" dirty="0" err="1"/>
              <a:t>Crowdsourcing</a:t>
            </a:r>
            <a:r>
              <a:rPr lang="ar-SA" sz="2800" dirty="0"/>
              <a:t>، والتي تعني جمع أو استيراد البيانات من خلال المواطنين أنفسهم وغالبا ما يبرز هذا النوع من مصادر البيانات في أوقات الكوارث أو الأزمات</a:t>
            </a:r>
            <a:r>
              <a:rPr lang="en-US" sz="2800" dirty="0" smtClean="0"/>
              <a:t> </a:t>
            </a:r>
            <a:r>
              <a:rPr lang="ar-JO" sz="2800" dirty="0" err="1" smtClean="0"/>
              <a:t>-</a:t>
            </a:r>
            <a:endParaRPr lang="en-US" sz="2800" dirty="0"/>
          </a:p>
          <a:p>
            <a:pPr lvl="0">
              <a:buFont typeface="Arial" pitchFamily="34" charset="0"/>
              <a:buChar char="•"/>
            </a:pPr>
            <a:endParaRPr lang="en-US" sz="2800" dirty="0"/>
          </a:p>
          <a:p>
            <a:pPr>
              <a:buFont typeface="Arial" pitchFamily="34" charset="0"/>
              <a:buChar char="•"/>
            </a:pPr>
            <a:endParaRPr lang="ar-JO" sz="2800" dirty="0" smtClean="0"/>
          </a:p>
          <a:p>
            <a:endParaRPr lang="ar-JO" sz="2800" dirty="0"/>
          </a:p>
          <a:p>
            <a:endParaRPr lang="ar-JO"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p:cNvSpPr txBox="1"/>
          <p:nvPr/>
        </p:nvSpPr>
        <p:spPr>
          <a:xfrm>
            <a:off x="1547664" y="836712"/>
            <a:ext cx="6984776" cy="6124754"/>
          </a:xfrm>
          <a:prstGeom prst="rect">
            <a:avLst/>
          </a:prstGeom>
          <a:noFill/>
        </p:spPr>
        <p:txBody>
          <a:bodyPr wrap="square" rtlCol="1">
            <a:spAutoFit/>
          </a:bodyPr>
          <a:lstStyle/>
          <a:p>
            <a:pPr>
              <a:buFont typeface="Arial" pitchFamily="34" charset="0"/>
              <a:buChar char="•"/>
            </a:pPr>
            <a:endParaRPr lang="ar-JO" sz="2800" dirty="0" smtClean="0"/>
          </a:p>
          <a:p>
            <a:pPr lvl="0">
              <a:buFont typeface="Arial" pitchFamily="34" charset="0"/>
              <a:buChar char="•"/>
            </a:pPr>
            <a:r>
              <a:rPr lang="ar-JO" sz="2800" dirty="0" smtClean="0"/>
              <a:t> </a:t>
            </a:r>
            <a:r>
              <a:rPr lang="ar-SA" sz="2800" dirty="0" smtClean="0"/>
              <a:t>استطلاعات </a:t>
            </a:r>
            <a:r>
              <a:rPr lang="ar-SA" sz="2800" dirty="0"/>
              <a:t>الرأي وهي أيضا أحد مصادر البيانات، حيث يمكن الاستفادة من البيانات والمعطيات التي توفرها استطلاعات الرأي لاستقراء توجهات الجمهور أو ربطها بسلوكيات ومواقف محددة أو دورها في التأثير على القرارات الحكومية </a:t>
            </a:r>
            <a:r>
              <a:rPr lang="ar-SA" sz="2800" dirty="0" err="1"/>
              <a:t>مثلا.</a:t>
            </a:r>
            <a:r>
              <a:rPr lang="ar-SA" sz="2800" dirty="0"/>
              <a:t> </a:t>
            </a:r>
            <a:endParaRPr lang="ar-JO" sz="2800" dirty="0" smtClean="0"/>
          </a:p>
          <a:p>
            <a:pPr lvl="0">
              <a:buFont typeface="Arial" pitchFamily="34" charset="0"/>
              <a:buChar char="•"/>
            </a:pPr>
            <a:endParaRPr lang="ar-JO" sz="2800" dirty="0"/>
          </a:p>
          <a:p>
            <a:pPr lvl="0">
              <a:buFont typeface="Arial" pitchFamily="34" charset="0"/>
              <a:buChar char="•"/>
            </a:pPr>
            <a:endParaRPr lang="en-US" sz="2800" dirty="0"/>
          </a:p>
          <a:p>
            <a:pPr lvl="0">
              <a:buFont typeface="Arial" pitchFamily="34" charset="0"/>
              <a:buChar char="•"/>
            </a:pPr>
            <a:r>
              <a:rPr lang="ar-SA" sz="2800" dirty="0"/>
              <a:t>بوابات البيانات على الشبكة</a:t>
            </a:r>
            <a:r>
              <a:rPr lang="ar-SA" sz="2800" b="1" dirty="0"/>
              <a:t> </a:t>
            </a:r>
            <a:r>
              <a:rPr lang="ar-SA" sz="2800" dirty="0"/>
              <a:t>ومن ذلك موقع</a:t>
            </a:r>
            <a:r>
              <a:rPr lang="ar-SA" sz="2800" b="1" dirty="0"/>
              <a:t> </a:t>
            </a:r>
            <a:r>
              <a:rPr lang="en-US" sz="2800" b="1" dirty="0"/>
              <a:t>,</a:t>
            </a:r>
            <a:r>
              <a:rPr lang="en-US" sz="2800" b="1" u="sng" dirty="0">
                <a:hlinkClick r:id="rId2"/>
              </a:rPr>
              <a:t>Data Portal</a:t>
            </a:r>
            <a:r>
              <a:rPr lang="en-US" sz="2800" b="1" dirty="0"/>
              <a:t> </a:t>
            </a:r>
            <a:r>
              <a:rPr lang="en-US" sz="2800" b="1" u="sng" dirty="0">
                <a:hlinkClick r:id="rId3"/>
              </a:rPr>
              <a:t>Ocean Data Portal</a:t>
            </a:r>
            <a:r>
              <a:rPr lang="en-US" sz="2800" dirty="0"/>
              <a:t> </a:t>
            </a:r>
          </a:p>
          <a:p>
            <a:pPr lvl="0">
              <a:buFont typeface="Arial" pitchFamily="34" charset="0"/>
              <a:buChar char="•"/>
            </a:pPr>
            <a:endParaRPr lang="en-US" sz="2800" dirty="0"/>
          </a:p>
          <a:p>
            <a:pPr>
              <a:buFont typeface="Arial" pitchFamily="34" charset="0"/>
              <a:buChar char="•"/>
            </a:pPr>
            <a:endParaRPr lang="ar-JO" sz="2800" dirty="0" smtClean="0"/>
          </a:p>
          <a:p>
            <a:endParaRPr lang="ar-JO" sz="2800" dirty="0"/>
          </a:p>
          <a:p>
            <a:endParaRPr lang="ar-JO"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p:cNvSpPr txBox="1"/>
          <p:nvPr/>
        </p:nvSpPr>
        <p:spPr>
          <a:xfrm>
            <a:off x="1547664" y="836712"/>
            <a:ext cx="6984776" cy="6186309"/>
          </a:xfrm>
          <a:prstGeom prst="rect">
            <a:avLst/>
          </a:prstGeom>
          <a:noFill/>
        </p:spPr>
        <p:txBody>
          <a:bodyPr wrap="square" rtlCol="1">
            <a:spAutoFit/>
          </a:bodyPr>
          <a:lstStyle/>
          <a:p>
            <a:pPr>
              <a:buFont typeface="Arial" pitchFamily="34" charset="0"/>
              <a:buChar char="•"/>
            </a:pPr>
            <a:endParaRPr lang="ar-JO" sz="2800" dirty="0" smtClean="0"/>
          </a:p>
          <a:p>
            <a:pPr algn="ctr"/>
            <a:r>
              <a:rPr lang="ar-JO" sz="2800" b="1" dirty="0" smtClean="0"/>
              <a:t>ورقة العمل للجلسة التدريبية الثانية</a:t>
            </a:r>
            <a:endParaRPr lang="en-US" sz="2800" dirty="0" smtClean="0"/>
          </a:p>
          <a:p>
            <a:r>
              <a:rPr lang="ar-JO" sz="2800" dirty="0" smtClean="0"/>
              <a:t> </a:t>
            </a:r>
            <a:endParaRPr lang="en-US" sz="2800" dirty="0" smtClean="0"/>
          </a:p>
          <a:p>
            <a:r>
              <a:rPr lang="ar-JO" sz="3200" dirty="0" smtClean="0"/>
              <a:t>استخرج</a:t>
            </a:r>
            <a:r>
              <a:rPr lang="en-US" sz="3200" dirty="0" smtClean="0"/>
              <a:t>/</a:t>
            </a:r>
            <a:r>
              <a:rPr lang="ar-JO" sz="3200" dirty="0" smtClean="0"/>
              <a:t> ي البيانات التالية المتعلقة ب: </a:t>
            </a:r>
            <a:r>
              <a:rPr lang="ar-JO" sz="3200" dirty="0" err="1" smtClean="0"/>
              <a:t>1.</a:t>
            </a:r>
            <a:r>
              <a:rPr lang="ar-JO" sz="3200" dirty="0" smtClean="0"/>
              <a:t> الدخل القومي </a:t>
            </a:r>
            <a:r>
              <a:rPr lang="ar-JO" sz="3200" dirty="0" err="1" smtClean="0"/>
              <a:t>الفلسطيني.</a:t>
            </a:r>
            <a:r>
              <a:rPr lang="ar-JO" sz="3200" dirty="0" smtClean="0"/>
              <a:t> </a:t>
            </a:r>
            <a:r>
              <a:rPr lang="ar-JO" sz="3200" dirty="0" err="1" smtClean="0"/>
              <a:t>2.</a:t>
            </a:r>
            <a:r>
              <a:rPr lang="ar-JO" sz="3200" dirty="0" smtClean="0"/>
              <a:t> معدل </a:t>
            </a:r>
            <a:r>
              <a:rPr lang="ar-JO" sz="3200" dirty="0" err="1" smtClean="0"/>
              <a:t>البطالة.</a:t>
            </a:r>
            <a:r>
              <a:rPr lang="ar-JO" sz="3200" dirty="0" smtClean="0"/>
              <a:t> </a:t>
            </a:r>
            <a:r>
              <a:rPr lang="ar-JO" sz="3200" dirty="0" err="1" smtClean="0"/>
              <a:t>3.</a:t>
            </a:r>
            <a:r>
              <a:rPr lang="ar-JO" sz="3200" dirty="0" smtClean="0"/>
              <a:t> وعدد السكان على أن يتم مقارنة البيانات التي تجمع من مصادر فلسطينية ومن مصادر دولية لمعرفة </a:t>
            </a:r>
            <a:r>
              <a:rPr lang="ar-JO" sz="3200" dirty="0" err="1" smtClean="0"/>
              <a:t>1.</a:t>
            </a:r>
            <a:r>
              <a:rPr lang="ar-JO" sz="3200" dirty="0" smtClean="0"/>
              <a:t> مدى تطابقها من عدمه، </a:t>
            </a:r>
            <a:r>
              <a:rPr lang="ar-JO" sz="3200" dirty="0" err="1" smtClean="0"/>
              <a:t>2.</a:t>
            </a:r>
            <a:r>
              <a:rPr lang="ar-JO" sz="3200" dirty="0" smtClean="0"/>
              <a:t>  تبيان مدى ارتفاع أو انخفاض متوسط الدخل الفردي بعد قسمة الناتج القومي على عدد السكان ما بين 1994- 2015.</a:t>
            </a:r>
            <a:endParaRPr lang="en-US" sz="3200" dirty="0" smtClean="0"/>
          </a:p>
          <a:p>
            <a:pPr>
              <a:buFont typeface="Arial" pitchFamily="34" charset="0"/>
              <a:buChar char="•"/>
            </a:pPr>
            <a:endParaRPr lang="ar-JO" sz="3200" dirty="0" smtClean="0"/>
          </a:p>
          <a:p>
            <a:endParaRPr lang="ar-JO" sz="2800" dirty="0"/>
          </a:p>
          <a:p>
            <a:endParaRPr lang="ar-JO"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p:cNvSpPr txBox="1"/>
          <p:nvPr/>
        </p:nvSpPr>
        <p:spPr>
          <a:xfrm>
            <a:off x="1547664" y="836712"/>
            <a:ext cx="6984776" cy="4031873"/>
          </a:xfrm>
          <a:prstGeom prst="rect">
            <a:avLst/>
          </a:prstGeom>
          <a:noFill/>
        </p:spPr>
        <p:txBody>
          <a:bodyPr wrap="square" rtlCol="1">
            <a:spAutoFit/>
          </a:bodyPr>
          <a:lstStyle/>
          <a:p>
            <a:pPr>
              <a:buFont typeface="Arial" pitchFamily="34" charset="0"/>
              <a:buChar char="•"/>
            </a:pPr>
            <a:endParaRPr lang="ar-JO" sz="2800" dirty="0" smtClean="0"/>
          </a:p>
          <a:p>
            <a:r>
              <a:rPr lang="ar-JO" sz="2800" dirty="0" smtClean="0"/>
              <a:t> </a:t>
            </a:r>
            <a:endParaRPr lang="ar-JO" sz="3200" dirty="0" smtClean="0"/>
          </a:p>
          <a:p>
            <a:pPr algn="ctr"/>
            <a:r>
              <a:rPr lang="ar-JO" sz="3600" b="1" dirty="0" err="1" smtClean="0"/>
              <a:t>للنقاش</a:t>
            </a:r>
            <a:r>
              <a:rPr lang="ar-JO" sz="3600" b="1" dirty="0" err="1" smtClean="0"/>
              <a:t>:</a:t>
            </a:r>
            <a:endParaRPr lang="ar-JO" sz="3600" b="1" dirty="0" smtClean="0"/>
          </a:p>
          <a:p>
            <a:pPr algn="ctr"/>
            <a:endParaRPr lang="ar-JO" sz="3600" b="1" dirty="0" smtClean="0"/>
          </a:p>
          <a:p>
            <a:pPr algn="ctr"/>
            <a:r>
              <a:rPr lang="ar-JO" sz="3600" b="1" dirty="0" smtClean="0"/>
              <a:t>  </a:t>
            </a:r>
            <a:r>
              <a:rPr lang="ar-JO" sz="3600" b="1" dirty="0" smtClean="0"/>
              <a:t>كيف نميز بين البيانات </a:t>
            </a:r>
            <a:r>
              <a:rPr lang="ar-JO" sz="3600" b="1" dirty="0" smtClean="0"/>
              <a:t>والمعلومات في ضوء ما </a:t>
            </a:r>
            <a:r>
              <a:rPr lang="ar-JO" sz="3600" b="1" smtClean="0"/>
              <a:t>تم استخراجه؟</a:t>
            </a:r>
            <a:endParaRPr lang="en-US" sz="3600" b="1" dirty="0" smtClean="0"/>
          </a:p>
          <a:p>
            <a:endParaRPr lang="ar-JO" sz="2800" dirty="0"/>
          </a:p>
          <a:p>
            <a:endParaRPr lang="ar-JO"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مشربية">
  <a:themeElements>
    <a:clrScheme name="مشربية">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مشربية">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مشربية">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22</TotalTime>
  <Words>222</Words>
  <Application>Microsoft Office PowerPoint</Application>
  <PresentationFormat>عرض على الشاشة (3:4)‏</PresentationFormat>
  <Paragraphs>57</Paragraphs>
  <Slides>8</Slides>
  <Notes>0</Notes>
  <HiddenSlides>0</HiddenSlides>
  <MMClips>0</MMClips>
  <ScaleCrop>false</ScaleCrop>
  <HeadingPairs>
    <vt:vector size="4" baseType="variant">
      <vt:variant>
        <vt:lpstr>سمة</vt:lpstr>
      </vt:variant>
      <vt:variant>
        <vt:i4>1</vt:i4>
      </vt:variant>
      <vt:variant>
        <vt:lpstr>عناوين الشرائح</vt:lpstr>
      </vt:variant>
      <vt:variant>
        <vt:i4>8</vt:i4>
      </vt:variant>
    </vt:vector>
  </HeadingPairs>
  <TitlesOfParts>
    <vt:vector size="9" baseType="lpstr">
      <vt:lpstr>مشربية</vt:lpstr>
      <vt:lpstr>مصادر البيانات</vt:lpstr>
      <vt:lpstr>الشريحة 2</vt:lpstr>
      <vt:lpstr>الشريحة 3</vt:lpstr>
      <vt:lpstr>الشريحة 4</vt:lpstr>
      <vt:lpstr>الشريحة 5</vt:lpstr>
      <vt:lpstr>الشريحة 6</vt:lpstr>
      <vt:lpstr>الشريحة 7</vt:lpstr>
      <vt:lpstr>الشريحة 8</vt:lpstr>
    </vt:vector>
  </TitlesOfParts>
  <Company>Ahmed-Under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مصادر البيانات</dc:title>
  <dc:creator>palestine</dc:creator>
  <cp:lastModifiedBy>palestine</cp:lastModifiedBy>
  <cp:revision>11</cp:revision>
  <dcterms:created xsi:type="dcterms:W3CDTF">2016-09-26T17:30:18Z</dcterms:created>
  <dcterms:modified xsi:type="dcterms:W3CDTF">2016-09-26T19:38:45Z</dcterms:modified>
</cp:coreProperties>
</file>