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73" r:id="rId7"/>
    <p:sldId id="261" r:id="rId8"/>
    <p:sldId id="262" r:id="rId9"/>
    <p:sldId id="269" r:id="rId10"/>
    <p:sldId id="263" r:id="rId11"/>
    <p:sldId id="264" r:id="rId12"/>
    <p:sldId id="265" r:id="rId13"/>
    <p:sldId id="266" r:id="rId14"/>
    <p:sldId id="267" r:id="rId15"/>
    <p:sldId id="268"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59" autoAdjust="0"/>
    <p:restoredTop sz="94660"/>
  </p:normalViewPr>
  <p:slideViewPr>
    <p:cSldViewPr snapToGrid="0">
      <p:cViewPr>
        <p:scale>
          <a:sx n="85" d="100"/>
          <a:sy n="85" d="100"/>
        </p:scale>
        <p:origin x="636"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D752FD-795A-4946-A079-E46D3BBDC33F}"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500E5-D7E0-4155-B962-F8EF792EC72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57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D752FD-795A-4946-A079-E46D3BBDC33F}"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500E5-D7E0-4155-B962-F8EF792EC72F}" type="slidenum">
              <a:rPr lang="en-US" smtClean="0"/>
              <a:t>‹#›</a:t>
            </a:fld>
            <a:endParaRPr lang="en-US"/>
          </a:p>
        </p:txBody>
      </p:sp>
    </p:spTree>
    <p:extLst>
      <p:ext uri="{BB962C8B-B14F-4D97-AF65-F5344CB8AC3E}">
        <p14:creationId xmlns:p14="http://schemas.microsoft.com/office/powerpoint/2010/main" val="2405195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D752FD-795A-4946-A079-E46D3BBDC33F}"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500E5-D7E0-4155-B962-F8EF792EC72F}" type="slidenum">
              <a:rPr lang="en-US" smtClean="0"/>
              <a:t>‹#›</a:t>
            </a:fld>
            <a:endParaRPr lang="en-US"/>
          </a:p>
        </p:txBody>
      </p:sp>
    </p:spTree>
    <p:extLst>
      <p:ext uri="{BB962C8B-B14F-4D97-AF65-F5344CB8AC3E}">
        <p14:creationId xmlns:p14="http://schemas.microsoft.com/office/powerpoint/2010/main" val="1898517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D752FD-795A-4946-A079-E46D3BBDC33F}"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500E5-D7E0-4155-B962-F8EF792EC72F}" type="slidenum">
              <a:rPr lang="en-US" smtClean="0"/>
              <a:t>‹#›</a:t>
            </a:fld>
            <a:endParaRPr lang="en-US"/>
          </a:p>
        </p:txBody>
      </p:sp>
    </p:spTree>
    <p:extLst>
      <p:ext uri="{BB962C8B-B14F-4D97-AF65-F5344CB8AC3E}">
        <p14:creationId xmlns:p14="http://schemas.microsoft.com/office/powerpoint/2010/main" val="141076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D752FD-795A-4946-A079-E46D3BBDC33F}"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500E5-D7E0-4155-B962-F8EF792EC72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454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D752FD-795A-4946-A079-E46D3BBDC33F}"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500E5-D7E0-4155-B962-F8EF792EC72F}" type="slidenum">
              <a:rPr lang="en-US" smtClean="0"/>
              <a:t>‹#›</a:t>
            </a:fld>
            <a:endParaRPr lang="en-US"/>
          </a:p>
        </p:txBody>
      </p:sp>
    </p:spTree>
    <p:extLst>
      <p:ext uri="{BB962C8B-B14F-4D97-AF65-F5344CB8AC3E}">
        <p14:creationId xmlns:p14="http://schemas.microsoft.com/office/powerpoint/2010/main" val="3606875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D752FD-795A-4946-A079-E46D3BBDC33F}" type="datetimeFigureOut">
              <a:rPr lang="en-US" smtClean="0"/>
              <a:t>12/12/2017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5500E5-D7E0-4155-B962-F8EF792EC72F}" type="slidenum">
              <a:rPr lang="en-US" smtClean="0"/>
              <a:t>‹#›</a:t>
            </a:fld>
            <a:endParaRPr lang="en-US"/>
          </a:p>
        </p:txBody>
      </p:sp>
    </p:spTree>
    <p:extLst>
      <p:ext uri="{BB962C8B-B14F-4D97-AF65-F5344CB8AC3E}">
        <p14:creationId xmlns:p14="http://schemas.microsoft.com/office/powerpoint/2010/main" val="62266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D752FD-795A-4946-A079-E46D3BBDC33F}" type="datetimeFigureOut">
              <a:rPr lang="en-US" smtClean="0"/>
              <a:t>12/12/2017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5500E5-D7E0-4155-B962-F8EF792EC72F}" type="slidenum">
              <a:rPr lang="en-US" smtClean="0"/>
              <a:t>‹#›</a:t>
            </a:fld>
            <a:endParaRPr lang="en-US"/>
          </a:p>
        </p:txBody>
      </p:sp>
    </p:spTree>
    <p:extLst>
      <p:ext uri="{BB962C8B-B14F-4D97-AF65-F5344CB8AC3E}">
        <p14:creationId xmlns:p14="http://schemas.microsoft.com/office/powerpoint/2010/main" val="379349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D752FD-795A-4946-A079-E46D3BBDC33F}" type="datetimeFigureOut">
              <a:rPr lang="en-US" smtClean="0"/>
              <a:t>12/12/2017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D5500E5-D7E0-4155-B962-F8EF792EC72F}" type="slidenum">
              <a:rPr lang="en-US" smtClean="0"/>
              <a:t>‹#›</a:t>
            </a:fld>
            <a:endParaRPr lang="en-US"/>
          </a:p>
        </p:txBody>
      </p:sp>
    </p:spTree>
    <p:extLst>
      <p:ext uri="{BB962C8B-B14F-4D97-AF65-F5344CB8AC3E}">
        <p14:creationId xmlns:p14="http://schemas.microsoft.com/office/powerpoint/2010/main" val="10122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D752FD-795A-4946-A079-E46D3BBDC33F}" type="datetimeFigureOut">
              <a:rPr lang="en-US" smtClean="0"/>
              <a:t>12/12/2017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D5500E5-D7E0-4155-B962-F8EF792EC72F}" type="slidenum">
              <a:rPr lang="en-US" smtClean="0"/>
              <a:t>‹#›</a:t>
            </a:fld>
            <a:endParaRPr lang="en-US"/>
          </a:p>
        </p:txBody>
      </p:sp>
    </p:spTree>
    <p:extLst>
      <p:ext uri="{BB962C8B-B14F-4D97-AF65-F5344CB8AC3E}">
        <p14:creationId xmlns:p14="http://schemas.microsoft.com/office/powerpoint/2010/main" val="1838008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2D752FD-795A-4946-A079-E46D3BBDC33F}"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500E5-D7E0-4155-B962-F8EF792EC72F}" type="slidenum">
              <a:rPr lang="en-US" smtClean="0"/>
              <a:t>‹#›</a:t>
            </a:fld>
            <a:endParaRPr lang="en-US"/>
          </a:p>
        </p:txBody>
      </p:sp>
    </p:spTree>
    <p:extLst>
      <p:ext uri="{BB962C8B-B14F-4D97-AF65-F5344CB8AC3E}">
        <p14:creationId xmlns:p14="http://schemas.microsoft.com/office/powerpoint/2010/main" val="244991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D752FD-795A-4946-A079-E46D3BBDC33F}" type="datetimeFigureOut">
              <a:rPr lang="en-US" smtClean="0"/>
              <a:t>12/12/2017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D5500E5-D7E0-4155-B962-F8EF792EC72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83204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Music and Personality </a:t>
            </a:r>
            <a:endParaRPr lang="en-US" dirty="0"/>
          </a:p>
        </p:txBody>
      </p:sp>
      <p:sp>
        <p:nvSpPr>
          <p:cNvPr id="3" name="Subtitle 2"/>
          <p:cNvSpPr>
            <a:spLocks noGrp="1"/>
          </p:cNvSpPr>
          <p:nvPr>
            <p:ph type="subTitle" idx="1"/>
          </p:nvPr>
        </p:nvSpPr>
        <p:spPr/>
        <p:txBody>
          <a:bodyPr/>
          <a:lstStyle/>
          <a:p>
            <a:r>
              <a:rPr lang="en-US" dirty="0" smtClean="0"/>
              <a:t>Abraham Do</a:t>
            </a:r>
            <a:endParaRPr lang="en-US" dirty="0"/>
          </a:p>
        </p:txBody>
      </p:sp>
    </p:spTree>
    <p:extLst>
      <p:ext uri="{BB962C8B-B14F-4D97-AF65-F5344CB8AC3E}">
        <p14:creationId xmlns:p14="http://schemas.microsoft.com/office/powerpoint/2010/main" val="256195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4413" y="80468"/>
            <a:ext cx="3208955" cy="707886"/>
          </a:xfrm>
          <a:prstGeom prst="rect">
            <a:avLst/>
          </a:prstGeom>
          <a:noFill/>
        </p:spPr>
        <p:txBody>
          <a:bodyPr wrap="none" rtlCol="0">
            <a:spAutoFit/>
          </a:bodyPr>
          <a:lstStyle/>
          <a:p>
            <a:r>
              <a:rPr lang="en-US" sz="4000" dirty="0" smtClean="0"/>
              <a:t>Music vs Math</a:t>
            </a:r>
            <a:endParaRPr lang="en-US" sz="4000" dirty="0"/>
          </a:p>
        </p:txBody>
      </p:sp>
      <p:sp>
        <p:nvSpPr>
          <p:cNvPr id="7" name="TextBox 6"/>
          <p:cNvSpPr txBox="1"/>
          <p:nvPr/>
        </p:nvSpPr>
        <p:spPr>
          <a:xfrm>
            <a:off x="8420326" y="1111255"/>
            <a:ext cx="3771674" cy="2585323"/>
          </a:xfrm>
          <a:prstGeom prst="rect">
            <a:avLst/>
          </a:prstGeom>
          <a:noFill/>
        </p:spPr>
        <p:txBody>
          <a:bodyPr wrap="none" rtlCol="0">
            <a:spAutoFit/>
          </a:bodyPr>
          <a:lstStyle/>
          <a:p>
            <a:r>
              <a:rPr lang="en-US" dirty="0" smtClean="0"/>
              <a:t>Metal has a negative correlation</a:t>
            </a:r>
          </a:p>
          <a:p>
            <a:r>
              <a:rPr lang="en-US" dirty="0" smtClean="0"/>
              <a:t>With punk. Should be similar.</a:t>
            </a:r>
          </a:p>
          <a:p>
            <a:r>
              <a:rPr lang="en-US" dirty="0" smtClean="0"/>
              <a:t>Rock should be similar to </a:t>
            </a:r>
            <a:r>
              <a:rPr lang="en-US" dirty="0" err="1" smtClean="0"/>
              <a:t>Swing,Jazz</a:t>
            </a:r>
            <a:r>
              <a:rPr lang="en-US" dirty="0" smtClean="0"/>
              <a:t>, </a:t>
            </a:r>
          </a:p>
          <a:p>
            <a:r>
              <a:rPr lang="en-US" dirty="0" smtClean="0"/>
              <a:t>But is very different</a:t>
            </a:r>
          </a:p>
          <a:p>
            <a:r>
              <a:rPr lang="en-US" dirty="0" smtClean="0"/>
              <a:t>Opera and Classical are also Positive &amp;</a:t>
            </a:r>
          </a:p>
          <a:p>
            <a:r>
              <a:rPr lang="en-US" dirty="0" smtClean="0"/>
              <a:t>Negative, should be similar.</a:t>
            </a:r>
          </a:p>
          <a:p>
            <a:endParaRPr lang="en-US" dirty="0"/>
          </a:p>
          <a:p>
            <a:r>
              <a:rPr lang="en-US" dirty="0" smtClean="0"/>
              <a:t>Metal is similar to Dance and Pop. Are</a:t>
            </a:r>
          </a:p>
          <a:p>
            <a:r>
              <a:rPr lang="en-US" dirty="0" smtClean="0"/>
              <a:t>Supposed to be drastically different.</a:t>
            </a:r>
            <a:endParaRPr lang="en-US" dirty="0"/>
          </a:p>
        </p:txBody>
      </p:sp>
      <p:sp>
        <p:nvSpPr>
          <p:cNvPr id="8" name="TextBox 7"/>
          <p:cNvSpPr txBox="1"/>
          <p:nvPr/>
        </p:nvSpPr>
        <p:spPr>
          <a:xfrm>
            <a:off x="9084883" y="3696578"/>
            <a:ext cx="1937005" cy="923330"/>
          </a:xfrm>
          <a:prstGeom prst="rect">
            <a:avLst/>
          </a:prstGeom>
          <a:noFill/>
        </p:spPr>
        <p:txBody>
          <a:bodyPr wrap="none" rtlCol="0">
            <a:spAutoFit/>
          </a:bodyPr>
          <a:lstStyle/>
          <a:p>
            <a:r>
              <a:rPr lang="en-US" b="1" u="sng" dirty="0" smtClean="0"/>
              <a:t>Notable Relations </a:t>
            </a:r>
          </a:p>
          <a:p>
            <a:r>
              <a:rPr lang="en-US" dirty="0" smtClean="0"/>
              <a:t>Reggae</a:t>
            </a:r>
          </a:p>
          <a:p>
            <a:endParaRPr lang="en-US" dirty="0" smtClean="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4" y="808322"/>
            <a:ext cx="8513868" cy="5102408"/>
          </a:xfrm>
          <a:prstGeom prst="rect">
            <a:avLst/>
          </a:prstGeom>
        </p:spPr>
      </p:pic>
      <p:sp>
        <p:nvSpPr>
          <p:cNvPr id="10" name="Rectangle 9"/>
          <p:cNvSpPr/>
          <p:nvPr/>
        </p:nvSpPr>
        <p:spPr>
          <a:xfrm>
            <a:off x="5681272" y="4309672"/>
            <a:ext cx="337279" cy="15439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42544" y="4309671"/>
            <a:ext cx="337279" cy="15439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03816" y="4309670"/>
            <a:ext cx="337279" cy="15439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227758" y="4309670"/>
            <a:ext cx="337279" cy="15439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466537" y="4309669"/>
            <a:ext cx="337279" cy="154398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570750" y="4309669"/>
            <a:ext cx="337279" cy="154398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73881" y="4309669"/>
            <a:ext cx="337279" cy="15439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509276" y="4309668"/>
            <a:ext cx="337279" cy="15439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2637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96435" y="146304"/>
            <a:ext cx="3652923" cy="707886"/>
          </a:xfrm>
          <a:prstGeom prst="rect">
            <a:avLst/>
          </a:prstGeom>
          <a:noFill/>
        </p:spPr>
        <p:txBody>
          <a:bodyPr wrap="none" rtlCol="0">
            <a:spAutoFit/>
          </a:bodyPr>
          <a:lstStyle/>
          <a:p>
            <a:r>
              <a:rPr lang="en-US" sz="4000" dirty="0" smtClean="0"/>
              <a:t>Music vs Science</a:t>
            </a:r>
            <a:endParaRPr lang="en-US" sz="4000" dirty="0"/>
          </a:p>
        </p:txBody>
      </p:sp>
      <p:sp>
        <p:nvSpPr>
          <p:cNvPr id="3" name="TextBox 2"/>
          <p:cNvSpPr txBox="1"/>
          <p:nvPr/>
        </p:nvSpPr>
        <p:spPr>
          <a:xfrm>
            <a:off x="8049358" y="1243583"/>
            <a:ext cx="3968394" cy="1754326"/>
          </a:xfrm>
          <a:prstGeom prst="rect">
            <a:avLst/>
          </a:prstGeom>
          <a:noFill/>
        </p:spPr>
        <p:txBody>
          <a:bodyPr wrap="none" rtlCol="0">
            <a:spAutoFit/>
          </a:bodyPr>
          <a:lstStyle/>
          <a:p>
            <a:r>
              <a:rPr lang="en-US" dirty="0" smtClean="0"/>
              <a:t>Classical and Opera are polar opposites. </a:t>
            </a:r>
          </a:p>
          <a:p>
            <a:r>
              <a:rPr lang="en-US" dirty="0" smtClean="0"/>
              <a:t>Should be similar.</a:t>
            </a:r>
          </a:p>
          <a:p>
            <a:r>
              <a:rPr lang="en-US" dirty="0" smtClean="0"/>
              <a:t>Similarly to </a:t>
            </a:r>
            <a:r>
              <a:rPr lang="en-US" dirty="0" err="1" smtClean="0"/>
              <a:t>Swing,Jazz</a:t>
            </a:r>
            <a:r>
              <a:rPr lang="en-US" dirty="0" smtClean="0"/>
              <a:t> and Rock.</a:t>
            </a:r>
          </a:p>
          <a:p>
            <a:endParaRPr lang="en-US" dirty="0"/>
          </a:p>
          <a:p>
            <a:r>
              <a:rPr lang="en-US" dirty="0" smtClean="0"/>
              <a:t>Metal and Dance are both positive,</a:t>
            </a:r>
          </a:p>
          <a:p>
            <a:r>
              <a:rPr lang="en-US" dirty="0" smtClean="0"/>
              <a:t>Should be different.</a:t>
            </a:r>
            <a:endParaRPr lang="en-US" dirty="0"/>
          </a:p>
        </p:txBody>
      </p:sp>
      <p:sp>
        <p:nvSpPr>
          <p:cNvPr id="6" name="TextBox 5"/>
          <p:cNvSpPr txBox="1"/>
          <p:nvPr/>
        </p:nvSpPr>
        <p:spPr>
          <a:xfrm>
            <a:off x="8801636" y="3488528"/>
            <a:ext cx="1884106" cy="923330"/>
          </a:xfrm>
          <a:prstGeom prst="rect">
            <a:avLst/>
          </a:prstGeom>
          <a:noFill/>
        </p:spPr>
        <p:txBody>
          <a:bodyPr wrap="none" rtlCol="0">
            <a:spAutoFit/>
          </a:bodyPr>
          <a:lstStyle/>
          <a:p>
            <a:r>
              <a:rPr lang="en-US" b="1" u="sng" dirty="0" smtClean="0"/>
              <a:t>Notable Relations</a:t>
            </a:r>
          </a:p>
          <a:p>
            <a:r>
              <a:rPr lang="en-US" dirty="0" smtClean="0"/>
              <a:t>Classical/Opera</a:t>
            </a:r>
          </a:p>
          <a:p>
            <a:r>
              <a:rPr lang="en-US" dirty="0" smtClean="0"/>
              <a:t>Latino</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7" y="954867"/>
            <a:ext cx="8064725" cy="4833235"/>
          </a:xfrm>
          <a:prstGeom prst="rect">
            <a:avLst/>
          </a:prstGeom>
        </p:spPr>
      </p:pic>
      <p:sp>
        <p:nvSpPr>
          <p:cNvPr id="8" name="Rectangle 7"/>
          <p:cNvSpPr/>
          <p:nvPr/>
        </p:nvSpPr>
        <p:spPr>
          <a:xfrm>
            <a:off x="6887980" y="4244115"/>
            <a:ext cx="337279" cy="15439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4321" y="4244115"/>
            <a:ext cx="337279" cy="15439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35702" y="4244114"/>
            <a:ext cx="337279" cy="15439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2084009" y="4244114"/>
            <a:ext cx="337279" cy="15439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707870" y="4244114"/>
            <a:ext cx="337279" cy="154398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496058" y="4244113"/>
            <a:ext cx="337279" cy="154398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762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94099" y="146304"/>
            <a:ext cx="4015202" cy="707886"/>
          </a:xfrm>
          <a:prstGeom prst="rect">
            <a:avLst/>
          </a:prstGeom>
          <a:noFill/>
        </p:spPr>
        <p:txBody>
          <a:bodyPr wrap="none" rtlCol="0">
            <a:spAutoFit/>
          </a:bodyPr>
          <a:lstStyle/>
          <a:p>
            <a:r>
              <a:rPr lang="en-US" sz="4000" dirty="0" smtClean="0"/>
              <a:t>Music vs Spending</a:t>
            </a:r>
            <a:endParaRPr lang="en-US" sz="4000" dirty="0"/>
          </a:p>
        </p:txBody>
      </p:sp>
      <p:sp>
        <p:nvSpPr>
          <p:cNvPr id="4" name="TextBox 3"/>
          <p:cNvSpPr txBox="1"/>
          <p:nvPr/>
        </p:nvSpPr>
        <p:spPr>
          <a:xfrm>
            <a:off x="8258860" y="1865377"/>
            <a:ext cx="3924792" cy="923330"/>
          </a:xfrm>
          <a:prstGeom prst="rect">
            <a:avLst/>
          </a:prstGeom>
          <a:noFill/>
        </p:spPr>
        <p:txBody>
          <a:bodyPr wrap="none" rtlCol="0">
            <a:spAutoFit/>
          </a:bodyPr>
          <a:lstStyle/>
          <a:p>
            <a:r>
              <a:rPr lang="en-US" dirty="0"/>
              <a:t>C</a:t>
            </a:r>
            <a:r>
              <a:rPr lang="en-US" dirty="0" smtClean="0"/>
              <a:t>lassical and Opera should be similar</a:t>
            </a:r>
          </a:p>
          <a:p>
            <a:r>
              <a:rPr lang="en-US" dirty="0" err="1" smtClean="0"/>
              <a:t>Swing,Jazz</a:t>
            </a:r>
            <a:r>
              <a:rPr lang="en-US" dirty="0" smtClean="0"/>
              <a:t> and Rock are both negative,</a:t>
            </a:r>
          </a:p>
          <a:p>
            <a:r>
              <a:rPr lang="en-US" dirty="0" smtClean="0"/>
              <a:t>But still very different from one another.</a:t>
            </a:r>
          </a:p>
        </p:txBody>
      </p:sp>
      <p:sp>
        <p:nvSpPr>
          <p:cNvPr id="6" name="TextBox 5"/>
          <p:cNvSpPr txBox="1"/>
          <p:nvPr/>
        </p:nvSpPr>
        <p:spPr>
          <a:xfrm>
            <a:off x="8718460" y="3401568"/>
            <a:ext cx="1884106" cy="1477328"/>
          </a:xfrm>
          <a:prstGeom prst="rect">
            <a:avLst/>
          </a:prstGeom>
          <a:noFill/>
        </p:spPr>
        <p:txBody>
          <a:bodyPr wrap="none" rtlCol="0">
            <a:spAutoFit/>
          </a:bodyPr>
          <a:lstStyle/>
          <a:p>
            <a:r>
              <a:rPr lang="en-US" b="1" u="sng" dirty="0" smtClean="0"/>
              <a:t>Notable Relations</a:t>
            </a:r>
          </a:p>
          <a:p>
            <a:r>
              <a:rPr lang="en-US" dirty="0" smtClean="0"/>
              <a:t>Country</a:t>
            </a:r>
          </a:p>
          <a:p>
            <a:r>
              <a:rPr lang="en-US" dirty="0" smtClean="0"/>
              <a:t>Punk </a:t>
            </a:r>
          </a:p>
          <a:p>
            <a:r>
              <a:rPr lang="en-US" dirty="0" smtClean="0"/>
              <a:t>Metal</a:t>
            </a:r>
          </a:p>
          <a:p>
            <a:r>
              <a:rPr lang="en-US" dirty="0" smtClean="0"/>
              <a:t>Classical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5" y="1024128"/>
            <a:ext cx="8159795" cy="4890210"/>
          </a:xfrm>
          <a:prstGeom prst="rect">
            <a:avLst/>
          </a:prstGeom>
        </p:spPr>
      </p:pic>
      <p:sp>
        <p:nvSpPr>
          <p:cNvPr id="8" name="Rectangle 7"/>
          <p:cNvSpPr/>
          <p:nvPr/>
        </p:nvSpPr>
        <p:spPr>
          <a:xfrm>
            <a:off x="1880257" y="4278731"/>
            <a:ext cx="337279" cy="154398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29575" y="4278731"/>
            <a:ext cx="337279" cy="154398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754027" y="4278730"/>
            <a:ext cx="337279" cy="15439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81064" y="4278729"/>
            <a:ext cx="337279" cy="15439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59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18380" y="131674"/>
            <a:ext cx="3372205" cy="707886"/>
          </a:xfrm>
          <a:prstGeom prst="rect">
            <a:avLst/>
          </a:prstGeom>
          <a:noFill/>
        </p:spPr>
        <p:txBody>
          <a:bodyPr wrap="none" rtlCol="0">
            <a:spAutoFit/>
          </a:bodyPr>
          <a:lstStyle/>
          <a:p>
            <a:r>
              <a:rPr lang="en-US" sz="4000" dirty="0" smtClean="0"/>
              <a:t>Music vs Active</a:t>
            </a:r>
            <a:endParaRPr lang="en-US" sz="4000" dirty="0"/>
          </a:p>
        </p:txBody>
      </p:sp>
      <p:sp>
        <p:nvSpPr>
          <p:cNvPr id="4" name="TextBox 3"/>
          <p:cNvSpPr txBox="1"/>
          <p:nvPr/>
        </p:nvSpPr>
        <p:spPr>
          <a:xfrm>
            <a:off x="8443473" y="896544"/>
            <a:ext cx="3748527" cy="3416320"/>
          </a:xfrm>
          <a:prstGeom prst="rect">
            <a:avLst/>
          </a:prstGeom>
          <a:noFill/>
        </p:spPr>
        <p:txBody>
          <a:bodyPr wrap="none" rtlCol="0">
            <a:spAutoFit/>
          </a:bodyPr>
          <a:lstStyle/>
          <a:p>
            <a:r>
              <a:rPr lang="en-US" dirty="0" smtClean="0"/>
              <a:t>Rock and </a:t>
            </a:r>
            <a:r>
              <a:rPr lang="en-US" dirty="0" err="1" smtClean="0"/>
              <a:t>Swing,Jazz</a:t>
            </a:r>
            <a:r>
              <a:rPr lang="en-US" dirty="0" smtClean="0"/>
              <a:t> are very different</a:t>
            </a:r>
          </a:p>
          <a:p>
            <a:r>
              <a:rPr lang="en-US" dirty="0" smtClean="0"/>
              <a:t>Should be similar.</a:t>
            </a:r>
          </a:p>
          <a:p>
            <a:r>
              <a:rPr lang="en-US" dirty="0" smtClean="0"/>
              <a:t>Metal and Pop are both negatively</a:t>
            </a:r>
          </a:p>
          <a:p>
            <a:r>
              <a:rPr lang="en-US" dirty="0" smtClean="0"/>
              <a:t>Related. Should be different.</a:t>
            </a:r>
          </a:p>
          <a:p>
            <a:endParaRPr lang="en-US" dirty="0"/>
          </a:p>
          <a:p>
            <a:r>
              <a:rPr lang="en-US" dirty="0" smtClean="0"/>
              <a:t>Side note: If anyone can explain the</a:t>
            </a:r>
          </a:p>
          <a:p>
            <a:r>
              <a:rPr lang="en-US" dirty="0" smtClean="0"/>
              <a:t>Difference between Rock and Rock n</a:t>
            </a:r>
          </a:p>
          <a:p>
            <a:r>
              <a:rPr lang="en-US" dirty="0" smtClean="0"/>
              <a:t>Roll to me I’d really appreciate it! </a:t>
            </a:r>
          </a:p>
          <a:p>
            <a:r>
              <a:rPr lang="en-US" dirty="0" smtClean="0"/>
              <a:t>Thought they were the same but</a:t>
            </a:r>
          </a:p>
          <a:p>
            <a:r>
              <a:rPr lang="en-US" dirty="0" smtClean="0"/>
              <a:t>Clearly not according to this graph.</a:t>
            </a:r>
          </a:p>
          <a:p>
            <a:endParaRPr lang="en-US" dirty="0"/>
          </a:p>
          <a:p>
            <a:endParaRPr lang="en-US" dirty="0"/>
          </a:p>
        </p:txBody>
      </p:sp>
      <p:sp>
        <p:nvSpPr>
          <p:cNvPr id="6" name="TextBox 5"/>
          <p:cNvSpPr txBox="1"/>
          <p:nvPr/>
        </p:nvSpPr>
        <p:spPr>
          <a:xfrm>
            <a:off x="8411178" y="4105575"/>
            <a:ext cx="3630674" cy="646331"/>
          </a:xfrm>
          <a:prstGeom prst="rect">
            <a:avLst/>
          </a:prstGeom>
          <a:noFill/>
        </p:spPr>
        <p:txBody>
          <a:bodyPr wrap="none" rtlCol="0">
            <a:spAutoFit/>
          </a:bodyPr>
          <a:lstStyle/>
          <a:p>
            <a:pPr algn="ctr"/>
            <a:r>
              <a:rPr lang="en-US" b="1" u="sng" dirty="0" smtClean="0"/>
              <a:t>Notable Relations</a:t>
            </a:r>
          </a:p>
          <a:p>
            <a:r>
              <a:rPr lang="en-US" dirty="0" smtClean="0"/>
              <a:t>One of the more normal correlations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6544"/>
            <a:ext cx="8411178" cy="5040866"/>
          </a:xfrm>
          <a:prstGeom prst="rect">
            <a:avLst/>
          </a:prstGeom>
        </p:spPr>
      </p:pic>
      <p:sp>
        <p:nvSpPr>
          <p:cNvPr id="8" name="Rectangle 7"/>
          <p:cNvSpPr/>
          <p:nvPr/>
        </p:nvSpPr>
        <p:spPr>
          <a:xfrm>
            <a:off x="1100768" y="4290241"/>
            <a:ext cx="337279" cy="15439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87758" y="4290240"/>
            <a:ext cx="337279" cy="15439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09260" y="4285798"/>
            <a:ext cx="337279" cy="154398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387422" y="4276631"/>
            <a:ext cx="337279" cy="154398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6222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25772" y="131674"/>
            <a:ext cx="3746475" cy="707886"/>
          </a:xfrm>
          <a:prstGeom prst="rect">
            <a:avLst/>
          </a:prstGeom>
          <a:noFill/>
        </p:spPr>
        <p:txBody>
          <a:bodyPr wrap="none" rtlCol="0">
            <a:spAutoFit/>
          </a:bodyPr>
          <a:lstStyle/>
          <a:p>
            <a:r>
              <a:rPr lang="en-US" sz="4000" dirty="0" smtClean="0"/>
              <a:t>Music vs Religion</a:t>
            </a:r>
            <a:endParaRPr lang="en-US" sz="4000" dirty="0"/>
          </a:p>
        </p:txBody>
      </p:sp>
      <p:sp>
        <p:nvSpPr>
          <p:cNvPr id="4" name="TextBox 3"/>
          <p:cNvSpPr txBox="1"/>
          <p:nvPr/>
        </p:nvSpPr>
        <p:spPr>
          <a:xfrm>
            <a:off x="8639440" y="1927383"/>
            <a:ext cx="3648499" cy="1200329"/>
          </a:xfrm>
          <a:prstGeom prst="rect">
            <a:avLst/>
          </a:prstGeom>
          <a:noFill/>
        </p:spPr>
        <p:txBody>
          <a:bodyPr wrap="none" rtlCol="0">
            <a:spAutoFit/>
          </a:bodyPr>
          <a:lstStyle/>
          <a:p>
            <a:r>
              <a:rPr lang="en-US" dirty="0" smtClean="0"/>
              <a:t>Classical and Opera should be similar</a:t>
            </a:r>
          </a:p>
          <a:p>
            <a:endParaRPr lang="en-US" dirty="0"/>
          </a:p>
          <a:p>
            <a:endParaRPr lang="en-US" dirty="0" smtClean="0"/>
          </a:p>
          <a:p>
            <a:endParaRPr lang="en-US" dirty="0"/>
          </a:p>
        </p:txBody>
      </p:sp>
      <p:sp>
        <p:nvSpPr>
          <p:cNvPr id="6" name="TextBox 5"/>
          <p:cNvSpPr txBox="1"/>
          <p:nvPr/>
        </p:nvSpPr>
        <p:spPr>
          <a:xfrm>
            <a:off x="9181745" y="3179763"/>
            <a:ext cx="2222652" cy="1200329"/>
          </a:xfrm>
          <a:prstGeom prst="rect">
            <a:avLst/>
          </a:prstGeom>
          <a:noFill/>
        </p:spPr>
        <p:txBody>
          <a:bodyPr wrap="square" rtlCol="0">
            <a:spAutoFit/>
          </a:bodyPr>
          <a:lstStyle/>
          <a:p>
            <a:r>
              <a:rPr lang="en-US" b="1" u="sng" dirty="0" smtClean="0"/>
              <a:t>Notable Relations</a:t>
            </a:r>
          </a:p>
          <a:p>
            <a:r>
              <a:rPr lang="en-US" dirty="0" smtClean="0"/>
              <a:t>Punk </a:t>
            </a:r>
          </a:p>
          <a:p>
            <a:r>
              <a:rPr lang="en-US" dirty="0" smtClean="0"/>
              <a:t>Latino</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3662"/>
            <a:ext cx="8689353" cy="5207578"/>
          </a:xfrm>
          <a:prstGeom prst="rect">
            <a:avLst/>
          </a:prstGeom>
        </p:spPr>
      </p:pic>
      <p:sp>
        <p:nvSpPr>
          <p:cNvPr id="9" name="Rectangle 8"/>
          <p:cNvSpPr/>
          <p:nvPr/>
        </p:nvSpPr>
        <p:spPr>
          <a:xfrm>
            <a:off x="5065666" y="4380092"/>
            <a:ext cx="337279" cy="154398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10238" y="4380092"/>
            <a:ext cx="337279" cy="154398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432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Top vs Worst </a:t>
            </a:r>
            <a:r>
              <a:rPr lang="en-US" b="1" dirty="0">
                <a:solidFill>
                  <a:srgbClr val="FF0000"/>
                </a:solidFill>
              </a:rPr>
              <a:t>(What I expected to be Top)</a:t>
            </a:r>
          </a:p>
        </p:txBody>
      </p:sp>
      <p:sp>
        <p:nvSpPr>
          <p:cNvPr id="3" name="Content Placeholder 2"/>
          <p:cNvSpPr>
            <a:spLocks noGrp="1"/>
          </p:cNvSpPr>
          <p:nvPr>
            <p:ph idx="1"/>
          </p:nvPr>
        </p:nvSpPr>
        <p:spPr/>
        <p:txBody>
          <a:bodyPr>
            <a:normAutofit/>
          </a:bodyPr>
          <a:lstStyle/>
          <a:p>
            <a:pPr marL="0" indent="0">
              <a:buNone/>
            </a:pPr>
            <a:r>
              <a:rPr lang="en-US" sz="4000" b="1" dirty="0" smtClean="0"/>
              <a:t>Math: </a:t>
            </a:r>
            <a:r>
              <a:rPr lang="en-US" sz="4000" dirty="0" smtClean="0"/>
              <a:t>Reggae vs Swing  </a:t>
            </a:r>
            <a:r>
              <a:rPr lang="en-US" sz="4000" dirty="0" smtClean="0">
                <a:solidFill>
                  <a:srgbClr val="FF0000"/>
                </a:solidFill>
              </a:rPr>
              <a:t>(Pop) </a:t>
            </a:r>
          </a:p>
          <a:p>
            <a:pPr marL="0" indent="0">
              <a:buNone/>
            </a:pPr>
            <a:r>
              <a:rPr lang="en-US" sz="4000" b="1" dirty="0" smtClean="0"/>
              <a:t>Science: </a:t>
            </a:r>
            <a:r>
              <a:rPr lang="en-US" sz="4000" dirty="0" smtClean="0"/>
              <a:t>Opera vs Classical </a:t>
            </a:r>
            <a:r>
              <a:rPr lang="en-US" sz="4000" dirty="0" smtClean="0">
                <a:solidFill>
                  <a:srgbClr val="FF0000"/>
                </a:solidFill>
              </a:rPr>
              <a:t>(Pop)</a:t>
            </a:r>
          </a:p>
          <a:p>
            <a:pPr marL="0" indent="0">
              <a:buNone/>
            </a:pPr>
            <a:r>
              <a:rPr lang="en-US" sz="4000" b="1" dirty="0" smtClean="0"/>
              <a:t>Spending: </a:t>
            </a:r>
            <a:r>
              <a:rPr lang="en-US" sz="4000" dirty="0" smtClean="0"/>
              <a:t>Country vs Rock </a:t>
            </a:r>
            <a:r>
              <a:rPr lang="en-US" sz="4000" dirty="0" smtClean="0">
                <a:solidFill>
                  <a:srgbClr val="FF0000"/>
                </a:solidFill>
              </a:rPr>
              <a:t>(Classical)</a:t>
            </a:r>
          </a:p>
          <a:p>
            <a:pPr marL="0" indent="0">
              <a:buNone/>
            </a:pPr>
            <a:r>
              <a:rPr lang="en-US" sz="4000" b="1" dirty="0" smtClean="0"/>
              <a:t>Active: </a:t>
            </a:r>
            <a:r>
              <a:rPr lang="en-US" sz="4000" dirty="0" smtClean="0"/>
              <a:t>Rock vs Metal </a:t>
            </a:r>
            <a:r>
              <a:rPr lang="en-US" sz="4000" dirty="0" smtClean="0">
                <a:solidFill>
                  <a:srgbClr val="FF0000"/>
                </a:solidFill>
              </a:rPr>
              <a:t>(</a:t>
            </a:r>
            <a:r>
              <a:rPr lang="en-US" sz="4000" dirty="0" err="1" smtClean="0">
                <a:solidFill>
                  <a:srgbClr val="FF0000"/>
                </a:solidFill>
              </a:rPr>
              <a:t>Hiphop</a:t>
            </a:r>
            <a:r>
              <a:rPr lang="en-US" sz="4000" dirty="0" smtClean="0">
                <a:solidFill>
                  <a:srgbClr val="FF0000"/>
                </a:solidFill>
              </a:rPr>
              <a:t>)</a:t>
            </a:r>
          </a:p>
          <a:p>
            <a:pPr marL="0" indent="0">
              <a:buNone/>
            </a:pPr>
            <a:r>
              <a:rPr lang="en-US" sz="4000" b="1" dirty="0" smtClean="0"/>
              <a:t>Religion: </a:t>
            </a:r>
            <a:r>
              <a:rPr lang="en-US" sz="4000" dirty="0" smtClean="0"/>
              <a:t>Rock n Roll vs Swing/Jazz </a:t>
            </a:r>
            <a:r>
              <a:rPr lang="en-US" sz="4000" dirty="0" smtClean="0">
                <a:solidFill>
                  <a:srgbClr val="FF0000"/>
                </a:solidFill>
              </a:rPr>
              <a:t>(Musical) </a:t>
            </a:r>
            <a:endParaRPr lang="en-US" sz="4000" b="1" dirty="0" smtClean="0">
              <a:solidFill>
                <a:srgbClr val="FF0000"/>
              </a:solidFill>
            </a:endParaRPr>
          </a:p>
          <a:p>
            <a:pPr marL="0" indent="0">
              <a:buNone/>
            </a:pPr>
            <a:endParaRPr lang="en-US" sz="4000" dirty="0" smtClean="0"/>
          </a:p>
        </p:txBody>
      </p:sp>
    </p:spTree>
    <p:extLst>
      <p:ext uri="{BB962C8B-B14F-4D97-AF65-F5344CB8AC3E}">
        <p14:creationId xmlns:p14="http://schemas.microsoft.com/office/powerpoint/2010/main" val="1952816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 It is more common for music that is supposed to be similarly related be </a:t>
            </a:r>
            <a:r>
              <a:rPr lang="en-US" sz="2400" dirty="0" smtClean="0"/>
              <a:t>different, as is the case with Opera and Classical being different in 3 of the five tests, and Rock and </a:t>
            </a:r>
            <a:r>
              <a:rPr lang="en-US" sz="2400" dirty="0" err="1" smtClean="0"/>
              <a:t>Swing,Jazz</a:t>
            </a:r>
            <a:r>
              <a:rPr lang="en-US" sz="2400" dirty="0" smtClean="0"/>
              <a:t> being different in 4 of the 5 tests.</a:t>
            </a:r>
            <a:endParaRPr lang="en-US" sz="2400" dirty="0"/>
          </a:p>
          <a:p>
            <a:pPr>
              <a:buFont typeface="Arial" panose="020B0604020202020204" pitchFamily="34" charset="0"/>
              <a:buChar char="•"/>
            </a:pPr>
            <a:r>
              <a:rPr lang="en-US" sz="2400" dirty="0"/>
              <a:t> </a:t>
            </a:r>
            <a:r>
              <a:rPr lang="en-US" sz="2400" dirty="0" smtClean="0"/>
              <a:t>A majority of the music came down to be as expected depending on the variables, but there will always be noisy data that will make certain data pop out unexpectedly.</a:t>
            </a:r>
          </a:p>
          <a:p>
            <a:pPr>
              <a:buFont typeface="Arial" panose="020B0604020202020204" pitchFamily="34" charset="0"/>
              <a:buChar char="•"/>
            </a:pPr>
            <a:r>
              <a:rPr lang="en-US" sz="2400" dirty="0"/>
              <a:t> </a:t>
            </a:r>
            <a:r>
              <a:rPr lang="en-US" sz="2400" dirty="0" smtClean="0"/>
              <a:t>It is important to note however that this noisy data is still human preference of music, and therefore it can be determined that although algorithms may be able to give us an accurate description of what a particular person may enjoy, they will never be 100% accurate as music taste can be unpredictable at times.</a:t>
            </a:r>
            <a:endParaRPr lang="en-US" sz="2400" dirty="0"/>
          </a:p>
        </p:txBody>
      </p:sp>
    </p:spTree>
    <p:extLst>
      <p:ext uri="{BB962C8B-B14F-4D97-AF65-F5344CB8AC3E}">
        <p14:creationId xmlns:p14="http://schemas.microsoft.com/office/powerpoint/2010/main" val="17309683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Adjustments and Issues</a:t>
            </a:r>
            <a:endParaRPr lang="en-US" dirty="0"/>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800" dirty="0" smtClean="0"/>
              <a:t> Until Thursday night, I will be attempting to replicate these results on at least another algorithm or two to see the results that come forward. (</a:t>
            </a:r>
            <a:r>
              <a:rPr lang="en-US" sz="2800" dirty="0" err="1" smtClean="0"/>
              <a:t>i.e</a:t>
            </a:r>
            <a:r>
              <a:rPr lang="en-US" sz="2800" dirty="0" smtClean="0"/>
              <a:t> Random Forest, PCA, and </a:t>
            </a:r>
            <a:r>
              <a:rPr lang="en-US" sz="2800" dirty="0" err="1" smtClean="0"/>
              <a:t>XGBoost</a:t>
            </a:r>
            <a:r>
              <a:rPr lang="en-US" sz="2800" dirty="0" smtClean="0"/>
              <a:t>)</a:t>
            </a:r>
          </a:p>
          <a:p>
            <a:pPr>
              <a:buFont typeface="Arial" panose="020B0604020202020204" pitchFamily="34" charset="0"/>
              <a:buChar char="•"/>
            </a:pPr>
            <a:r>
              <a:rPr lang="en-US" sz="2800" dirty="0"/>
              <a:t> </a:t>
            </a:r>
            <a:r>
              <a:rPr lang="en-US" sz="2800" dirty="0" smtClean="0"/>
              <a:t>Figuring out how to properly categorize the variables was difficult, and implementing the actual algorithm became extremely troublesome as the project progressed.</a:t>
            </a:r>
          </a:p>
          <a:p>
            <a:pPr>
              <a:buFont typeface="Arial" panose="020B0604020202020204" pitchFamily="34" charset="0"/>
              <a:buChar char="•"/>
            </a:pPr>
            <a:r>
              <a:rPr lang="en-US" sz="2800" dirty="0"/>
              <a:t> </a:t>
            </a:r>
            <a:r>
              <a:rPr lang="en-US" sz="2800" dirty="0" smtClean="0"/>
              <a:t>If I were to repeat this task, I would use a more local dataset rather than a UK one to get more relatable results. Furthermore, I would attempt to gain a larger sample set to increase the total accuracy of my project.</a:t>
            </a:r>
            <a:endParaRPr lang="en-US" sz="2800" dirty="0"/>
          </a:p>
        </p:txBody>
      </p:sp>
    </p:spTree>
    <p:extLst>
      <p:ext uri="{BB962C8B-B14F-4D97-AF65-F5344CB8AC3E}">
        <p14:creationId xmlns:p14="http://schemas.microsoft.com/office/powerpoint/2010/main" val="500113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8800" b="1" dirty="0" smtClean="0"/>
              <a:t>Thank you</a:t>
            </a:r>
            <a:endParaRPr lang="en-US" sz="8800" b="1" dirty="0"/>
          </a:p>
        </p:txBody>
      </p:sp>
    </p:spTree>
    <p:extLst>
      <p:ext uri="{BB962C8B-B14F-4D97-AF65-F5344CB8AC3E}">
        <p14:creationId xmlns:p14="http://schemas.microsoft.com/office/powerpoint/2010/main" val="790894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(What I am trying to determine)</a:t>
            </a:r>
            <a:endParaRPr lang="en-US" dirty="0"/>
          </a:p>
        </p:txBody>
      </p:sp>
      <p:sp>
        <p:nvSpPr>
          <p:cNvPr id="3" name="Content Placeholder 2"/>
          <p:cNvSpPr>
            <a:spLocks noGrp="1"/>
          </p:cNvSpPr>
          <p:nvPr>
            <p:ph idx="1"/>
          </p:nvPr>
        </p:nvSpPr>
        <p:spPr/>
        <p:txBody>
          <a:bodyPr/>
          <a:lstStyle/>
          <a:p>
            <a:r>
              <a:rPr lang="en-US" sz="4400" dirty="0"/>
              <a:t>Is it truly possible to find any sort of direct correlation between music and its respective listeners through the analyzation of a dataset? </a:t>
            </a:r>
          </a:p>
          <a:p>
            <a:endParaRPr lang="en-US" dirty="0"/>
          </a:p>
        </p:txBody>
      </p:sp>
    </p:spTree>
    <p:extLst>
      <p:ext uri="{BB962C8B-B14F-4D97-AF65-F5344CB8AC3E}">
        <p14:creationId xmlns:p14="http://schemas.microsoft.com/office/powerpoint/2010/main" val="3059569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Used</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sz="3200" dirty="0" smtClean="0"/>
              <a:t>A 2013 survey conducted on college students in the UK</a:t>
            </a:r>
          </a:p>
          <a:p>
            <a:pPr>
              <a:buFont typeface="Arial" panose="020B0604020202020204" pitchFamily="34" charset="0"/>
              <a:buChar char="•"/>
            </a:pPr>
            <a:r>
              <a:rPr lang="en-US" sz="3200" dirty="0" smtClean="0"/>
              <a:t> Has 150 different variables along with over a thousand responses each</a:t>
            </a:r>
          </a:p>
          <a:p>
            <a:pPr>
              <a:buFont typeface="Arial" panose="020B0604020202020204" pitchFamily="34" charset="0"/>
              <a:buChar char="•"/>
            </a:pPr>
            <a:r>
              <a:rPr lang="en-US" sz="3200" dirty="0"/>
              <a:t> </a:t>
            </a:r>
            <a:r>
              <a:rPr lang="en-US" sz="3200" dirty="0" smtClean="0"/>
              <a:t>Will only be focusing on a fraction of the dataset as many of the data is irrelevant to what I am trying to prove.</a:t>
            </a:r>
          </a:p>
          <a:p>
            <a:pPr>
              <a:buFont typeface="Arial" panose="020B0604020202020204" pitchFamily="34" charset="0"/>
              <a:buChar char="•"/>
            </a:pPr>
            <a:r>
              <a:rPr lang="en-US" sz="3200" dirty="0"/>
              <a:t> </a:t>
            </a:r>
            <a:r>
              <a:rPr lang="en-US" sz="3200" dirty="0" smtClean="0"/>
              <a:t>All survey answers are based on a scale of 1 to 5, with 1 being least favorable to 5 being most favorable.</a:t>
            </a:r>
            <a:endParaRPr lang="en-US" sz="3200" dirty="0"/>
          </a:p>
        </p:txBody>
      </p:sp>
    </p:spTree>
    <p:extLst>
      <p:ext uri="{BB962C8B-B14F-4D97-AF65-F5344CB8AC3E}">
        <p14:creationId xmlns:p14="http://schemas.microsoft.com/office/powerpoint/2010/main" val="2499753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Implemented (.</a:t>
            </a:r>
            <a:r>
              <a:rPr lang="en-US" dirty="0" err="1" smtClean="0"/>
              <a:t>iloc</a:t>
            </a:r>
            <a:r>
              <a:rPr lang="en-US" dirty="0" smtClean="0"/>
              <a:t>)</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smtClean="0"/>
              <a:t>Music: The constant variable which I am using to find correlations within the dataset</a:t>
            </a:r>
          </a:p>
          <a:p>
            <a:pPr>
              <a:lnSpc>
                <a:spcPct val="150000"/>
              </a:lnSpc>
            </a:pPr>
            <a:r>
              <a:rPr lang="en-US" dirty="0" smtClean="0"/>
              <a:t>Math: Math, Physics</a:t>
            </a:r>
          </a:p>
          <a:p>
            <a:pPr>
              <a:lnSpc>
                <a:spcPct val="150000"/>
              </a:lnSpc>
            </a:pPr>
            <a:r>
              <a:rPr lang="en-US" dirty="0" smtClean="0"/>
              <a:t>Science: Psychology, Biology, Chemistry</a:t>
            </a:r>
          </a:p>
          <a:p>
            <a:pPr>
              <a:lnSpc>
                <a:spcPct val="150000"/>
              </a:lnSpc>
            </a:pPr>
            <a:r>
              <a:rPr lang="en-US" dirty="0" smtClean="0"/>
              <a:t>Spending: Shopping Centers, Branded </a:t>
            </a:r>
            <a:r>
              <a:rPr lang="en-US" dirty="0"/>
              <a:t>C</a:t>
            </a:r>
            <a:r>
              <a:rPr lang="en-US" dirty="0" smtClean="0"/>
              <a:t>lothing, Partying/Socializing, Appearance, Gadgets</a:t>
            </a:r>
          </a:p>
          <a:p>
            <a:pPr>
              <a:lnSpc>
                <a:spcPct val="150000"/>
              </a:lnSpc>
            </a:pPr>
            <a:r>
              <a:rPr lang="en-US" dirty="0" smtClean="0"/>
              <a:t>Active: Outdoor Activities, Passive Sports, Active Sports, Adrenaline Sports</a:t>
            </a:r>
          </a:p>
          <a:p>
            <a:pPr>
              <a:lnSpc>
                <a:spcPct val="150000"/>
              </a:lnSpc>
            </a:pPr>
            <a:r>
              <a:rPr lang="en-US" dirty="0" smtClean="0"/>
              <a:t>Religion: Religious, Belief in God</a:t>
            </a:r>
            <a:endParaRPr lang="en-US" dirty="0"/>
          </a:p>
        </p:txBody>
      </p:sp>
    </p:spTree>
    <p:extLst>
      <p:ext uri="{BB962C8B-B14F-4D97-AF65-F5344CB8AC3E}">
        <p14:creationId xmlns:p14="http://schemas.microsoft.com/office/powerpoint/2010/main" val="716745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670" y="551472"/>
            <a:ext cx="11312638" cy="5656319"/>
          </a:xfrm>
        </p:spPr>
      </p:pic>
      <p:sp>
        <p:nvSpPr>
          <p:cNvPr id="5" name="TextBox 4"/>
          <p:cNvSpPr txBox="1"/>
          <p:nvPr/>
        </p:nvSpPr>
        <p:spPr>
          <a:xfrm>
            <a:off x="3015850" y="551472"/>
            <a:ext cx="6342278" cy="707886"/>
          </a:xfrm>
          <a:prstGeom prst="rect">
            <a:avLst/>
          </a:prstGeom>
          <a:noFill/>
        </p:spPr>
        <p:txBody>
          <a:bodyPr wrap="square" rtlCol="0">
            <a:spAutoFit/>
          </a:bodyPr>
          <a:lstStyle/>
          <a:p>
            <a:r>
              <a:rPr lang="en-US" sz="4000" dirty="0" err="1" smtClean="0"/>
              <a:t>Countplot</a:t>
            </a:r>
            <a:r>
              <a:rPr lang="en-US" sz="4000" dirty="0" smtClean="0"/>
              <a:t> Analysis of Music</a:t>
            </a:r>
            <a:endParaRPr lang="en-US" sz="4000" dirty="0"/>
          </a:p>
        </p:txBody>
      </p:sp>
    </p:spTree>
    <p:extLst>
      <p:ext uri="{BB962C8B-B14F-4D97-AF65-F5344CB8AC3E}">
        <p14:creationId xmlns:p14="http://schemas.microsoft.com/office/powerpoint/2010/main" val="4225408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12912" y="0"/>
            <a:ext cx="8179088" cy="6858000"/>
          </a:xfrm>
          <a:prstGeom prst="rect">
            <a:avLst/>
          </a:prstGeom>
        </p:spPr>
      </p:pic>
      <p:sp>
        <p:nvSpPr>
          <p:cNvPr id="5" name="TextBox 4"/>
          <p:cNvSpPr txBox="1"/>
          <p:nvPr/>
        </p:nvSpPr>
        <p:spPr>
          <a:xfrm>
            <a:off x="212320" y="2653259"/>
            <a:ext cx="3800592" cy="707886"/>
          </a:xfrm>
          <a:prstGeom prst="rect">
            <a:avLst/>
          </a:prstGeom>
          <a:noFill/>
        </p:spPr>
        <p:txBody>
          <a:bodyPr wrap="none" rtlCol="0">
            <a:spAutoFit/>
          </a:bodyPr>
          <a:lstStyle/>
          <a:p>
            <a:r>
              <a:rPr lang="en-US" sz="4000" dirty="0" err="1" smtClean="0"/>
              <a:t>Survey.Describe</a:t>
            </a:r>
            <a:r>
              <a:rPr lang="en-US" sz="4000" dirty="0" smtClean="0"/>
              <a:t>()</a:t>
            </a:r>
            <a:endParaRPr lang="en-US" sz="4000" dirty="0"/>
          </a:p>
        </p:txBody>
      </p:sp>
    </p:spTree>
    <p:extLst>
      <p:ext uri="{BB962C8B-B14F-4D97-AF65-F5344CB8AC3E}">
        <p14:creationId xmlns:p14="http://schemas.microsoft.com/office/powerpoint/2010/main" val="216192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519113"/>
            <a:ext cx="9215438" cy="5522912"/>
          </a:xfrm>
        </p:spPr>
      </p:pic>
      <p:sp>
        <p:nvSpPr>
          <p:cNvPr id="5" name="TextBox 4"/>
          <p:cNvSpPr txBox="1"/>
          <p:nvPr/>
        </p:nvSpPr>
        <p:spPr>
          <a:xfrm>
            <a:off x="9160231" y="1208097"/>
            <a:ext cx="2424318" cy="3970318"/>
          </a:xfrm>
          <a:prstGeom prst="rect">
            <a:avLst/>
          </a:prstGeom>
          <a:noFill/>
        </p:spPr>
        <p:txBody>
          <a:bodyPr wrap="none" rtlCol="0">
            <a:spAutoFit/>
          </a:bodyPr>
          <a:lstStyle/>
          <a:p>
            <a:r>
              <a:rPr lang="en-US" b="1" u="sng" dirty="0" smtClean="0"/>
              <a:t>Strongest Correlations: </a:t>
            </a:r>
          </a:p>
          <a:p>
            <a:r>
              <a:rPr lang="en-US" dirty="0" smtClean="0"/>
              <a:t>Classical/Opera</a:t>
            </a:r>
          </a:p>
          <a:p>
            <a:r>
              <a:rPr lang="en-US" dirty="0" smtClean="0"/>
              <a:t>Punk/Metal</a:t>
            </a:r>
          </a:p>
          <a:p>
            <a:r>
              <a:rPr lang="en-US" dirty="0" smtClean="0"/>
              <a:t>Rock/</a:t>
            </a:r>
            <a:r>
              <a:rPr lang="en-US" dirty="0" err="1" smtClean="0"/>
              <a:t>Swing,Jazz</a:t>
            </a:r>
            <a:endParaRPr lang="en-US" dirty="0" smtClean="0"/>
          </a:p>
          <a:p>
            <a:endParaRPr lang="en-US" dirty="0"/>
          </a:p>
          <a:p>
            <a:r>
              <a:rPr lang="en-US" b="1" u="sng" dirty="0" smtClean="0"/>
              <a:t>Weakest Correlations:</a:t>
            </a:r>
          </a:p>
          <a:p>
            <a:r>
              <a:rPr lang="en-US" dirty="0" smtClean="0"/>
              <a:t>Metal/Pop</a:t>
            </a:r>
          </a:p>
          <a:p>
            <a:r>
              <a:rPr lang="en-US" dirty="0" smtClean="0"/>
              <a:t>Metal/Dance</a:t>
            </a:r>
          </a:p>
          <a:p>
            <a:r>
              <a:rPr lang="en-US" dirty="0" smtClean="0"/>
              <a:t>Alternative/Pop</a:t>
            </a:r>
          </a:p>
          <a:p>
            <a:endParaRPr lang="en-US" dirty="0"/>
          </a:p>
          <a:p>
            <a:endParaRPr lang="en-US" dirty="0" smtClean="0"/>
          </a:p>
          <a:p>
            <a:endParaRPr lang="en-US" dirty="0" smtClean="0"/>
          </a:p>
          <a:p>
            <a:endParaRPr lang="en-US" dirty="0"/>
          </a:p>
          <a:p>
            <a:endParaRPr lang="en-US" dirty="0" smtClean="0"/>
          </a:p>
        </p:txBody>
      </p:sp>
      <p:sp>
        <p:nvSpPr>
          <p:cNvPr id="6" name="TextBox 5"/>
          <p:cNvSpPr txBox="1"/>
          <p:nvPr/>
        </p:nvSpPr>
        <p:spPr>
          <a:xfrm>
            <a:off x="8739154" y="4692702"/>
            <a:ext cx="3147208" cy="646331"/>
          </a:xfrm>
          <a:prstGeom prst="rect">
            <a:avLst/>
          </a:prstGeom>
          <a:noFill/>
        </p:spPr>
        <p:txBody>
          <a:bodyPr wrap="none" rtlCol="0">
            <a:spAutoFit/>
          </a:bodyPr>
          <a:lstStyle/>
          <a:p>
            <a:r>
              <a:rPr lang="en-US" dirty="0" smtClean="0"/>
              <a:t>Will people listen to music that </a:t>
            </a:r>
          </a:p>
          <a:p>
            <a:r>
              <a:rPr lang="en-US" dirty="0" smtClean="0"/>
              <a:t>closely relate to each other</a:t>
            </a:r>
            <a:r>
              <a:rPr lang="en-US" dirty="0"/>
              <a:t>?</a:t>
            </a:r>
          </a:p>
        </p:txBody>
      </p:sp>
      <p:sp>
        <p:nvSpPr>
          <p:cNvPr id="7" name="TextBox 6"/>
          <p:cNvSpPr txBox="1"/>
          <p:nvPr/>
        </p:nvSpPr>
        <p:spPr>
          <a:xfrm>
            <a:off x="4107950" y="160935"/>
            <a:ext cx="4631204" cy="830997"/>
          </a:xfrm>
          <a:prstGeom prst="rect">
            <a:avLst/>
          </a:prstGeom>
          <a:noFill/>
        </p:spPr>
        <p:txBody>
          <a:bodyPr wrap="none" rtlCol="0">
            <a:spAutoFit/>
          </a:bodyPr>
          <a:lstStyle/>
          <a:p>
            <a:r>
              <a:rPr lang="en-US" sz="4800" dirty="0" err="1" smtClean="0"/>
              <a:t>Heatmap</a:t>
            </a:r>
            <a:r>
              <a:rPr lang="en-US" sz="4800" dirty="0" smtClean="0"/>
              <a:t> Analysis</a:t>
            </a:r>
            <a:endParaRPr lang="en-US" sz="4800" dirty="0"/>
          </a:p>
        </p:txBody>
      </p:sp>
    </p:spTree>
    <p:extLst>
      <p:ext uri="{BB962C8B-B14F-4D97-AF65-F5344CB8AC3E}">
        <p14:creationId xmlns:p14="http://schemas.microsoft.com/office/powerpoint/2010/main" val="339373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normAutofit/>
          </a:bodyPr>
          <a:lstStyle/>
          <a:p>
            <a:r>
              <a:rPr lang="en-US" sz="3200" dirty="0" smtClean="0"/>
              <a:t>Linear Regression </a:t>
            </a:r>
            <a:r>
              <a:rPr lang="en-US" sz="3200" dirty="0"/>
              <a:t>is </a:t>
            </a:r>
            <a:r>
              <a:rPr lang="en-US" sz="3200" b="1" dirty="0"/>
              <a:t>used</a:t>
            </a:r>
            <a:r>
              <a:rPr lang="en-US" sz="3200" dirty="0"/>
              <a:t> to determine the extent to which there is a </a:t>
            </a:r>
            <a:r>
              <a:rPr lang="en-US" sz="3200" b="1" dirty="0"/>
              <a:t>linear</a:t>
            </a:r>
            <a:r>
              <a:rPr lang="en-US" sz="3200" dirty="0"/>
              <a:t> relationship between a dependent variable and one or more independent </a:t>
            </a:r>
            <a:r>
              <a:rPr lang="en-US" sz="3200" dirty="0" smtClean="0"/>
              <a:t>variables</a:t>
            </a:r>
          </a:p>
          <a:p>
            <a:endParaRPr lang="en-US" sz="3200" dirty="0"/>
          </a:p>
          <a:p>
            <a:r>
              <a:rPr lang="en-US" sz="3200" dirty="0" smtClean="0"/>
              <a:t>In this case, I will be comparing Music to all of the other variables to obtain a linear relationship.</a:t>
            </a:r>
            <a:endParaRPr lang="en-US" sz="3200" dirty="0"/>
          </a:p>
        </p:txBody>
      </p:sp>
    </p:spTree>
    <p:extLst>
      <p:ext uri="{BB962C8B-B14F-4D97-AF65-F5344CB8AC3E}">
        <p14:creationId xmlns:p14="http://schemas.microsoft.com/office/powerpoint/2010/main" val="3561541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08226" y="0"/>
            <a:ext cx="9422780" cy="6858000"/>
          </a:xfrm>
          <a:prstGeom prst="rect">
            <a:avLst/>
          </a:prstGeom>
        </p:spPr>
      </p:pic>
    </p:spTree>
    <p:extLst>
      <p:ext uri="{BB962C8B-B14F-4D97-AF65-F5344CB8AC3E}">
        <p14:creationId xmlns:p14="http://schemas.microsoft.com/office/powerpoint/2010/main" val="2289202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446</TotalTime>
  <Words>728</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Retrospect</vt:lpstr>
      <vt:lpstr>Music and Personality </vt:lpstr>
      <vt:lpstr>Goal (What I am trying to determine)</vt:lpstr>
      <vt:lpstr>Dataset Used</vt:lpstr>
      <vt:lpstr>Variables Implemented (.iloc)</vt:lpstr>
      <vt:lpstr>PowerPoint Presentation</vt:lpstr>
      <vt:lpstr>PowerPoint Presentation</vt:lpstr>
      <vt:lpstr>PowerPoint Presentation</vt:lpstr>
      <vt:lpstr>Linear Regression</vt:lpstr>
      <vt:lpstr>PowerPoint Presentation</vt:lpstr>
      <vt:lpstr>PowerPoint Presentation</vt:lpstr>
      <vt:lpstr>PowerPoint Presentation</vt:lpstr>
      <vt:lpstr>PowerPoint Presentation</vt:lpstr>
      <vt:lpstr>PowerPoint Presentation</vt:lpstr>
      <vt:lpstr>PowerPoint Presentation</vt:lpstr>
      <vt:lpstr>Top vs Worst (What I expected to be Top)</vt:lpstr>
      <vt:lpstr>Conclusions</vt:lpstr>
      <vt:lpstr>Adjustments and Issues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and Personality</dc:title>
  <dc:creator>Abraham Do</dc:creator>
  <cp:lastModifiedBy>Abraham Do</cp:lastModifiedBy>
  <cp:revision>26</cp:revision>
  <dcterms:created xsi:type="dcterms:W3CDTF">2017-12-12T07:32:37Z</dcterms:created>
  <dcterms:modified xsi:type="dcterms:W3CDTF">2017-12-12T14:58:51Z</dcterms:modified>
</cp:coreProperties>
</file>