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7.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8.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 id="2147483859" r:id="rId2"/>
    <p:sldMasterId id="2147483872" r:id="rId3"/>
    <p:sldMasterId id="2147483885" r:id="rId4"/>
    <p:sldMasterId id="2147483939" r:id="rId5"/>
    <p:sldMasterId id="2147483951" r:id="rId6"/>
    <p:sldMasterId id="2147483963" r:id="rId7"/>
    <p:sldMasterId id="2147483976" r:id="rId8"/>
    <p:sldMasterId id="2147483988" r:id="rId9"/>
  </p:sldMasterIdLst>
  <p:notesMasterIdLst>
    <p:notesMasterId r:id="rId60"/>
  </p:notesMasterIdLst>
  <p:sldIdLst>
    <p:sldId id="437" r:id="rId10"/>
    <p:sldId id="511" r:id="rId11"/>
    <p:sldId id="553" r:id="rId12"/>
    <p:sldId id="513" r:id="rId13"/>
    <p:sldId id="514" r:id="rId14"/>
    <p:sldId id="541" r:id="rId15"/>
    <p:sldId id="516" r:id="rId16"/>
    <p:sldId id="322" r:id="rId17"/>
    <p:sldId id="263" r:id="rId18"/>
    <p:sldId id="439" r:id="rId19"/>
    <p:sldId id="518" r:id="rId20"/>
    <p:sldId id="442" r:id="rId21"/>
    <p:sldId id="328" r:id="rId22"/>
    <p:sldId id="349" r:id="rId23"/>
    <p:sldId id="330" r:id="rId24"/>
    <p:sldId id="519" r:id="rId25"/>
    <p:sldId id="520" r:id="rId26"/>
    <p:sldId id="517" r:id="rId27"/>
    <p:sldId id="265" r:id="rId28"/>
    <p:sldId id="539" r:id="rId29"/>
    <p:sldId id="444" r:id="rId30"/>
    <p:sldId id="331" r:id="rId31"/>
    <p:sldId id="526" r:id="rId32"/>
    <p:sldId id="494" r:id="rId33"/>
    <p:sldId id="527" r:id="rId34"/>
    <p:sldId id="497" r:id="rId35"/>
    <p:sldId id="498" r:id="rId36"/>
    <p:sldId id="499" r:id="rId37"/>
    <p:sldId id="528" r:id="rId38"/>
    <p:sldId id="529" r:id="rId39"/>
    <p:sldId id="262" r:id="rId40"/>
    <p:sldId id="339" r:id="rId41"/>
    <p:sldId id="341" r:id="rId42"/>
    <p:sldId id="342" r:id="rId43"/>
    <p:sldId id="538" r:id="rId44"/>
    <p:sldId id="542" r:id="rId45"/>
    <p:sldId id="546" r:id="rId46"/>
    <p:sldId id="554" r:id="rId47"/>
    <p:sldId id="535" r:id="rId48"/>
    <p:sldId id="547" r:id="rId49"/>
    <p:sldId id="530" r:id="rId50"/>
    <p:sldId id="544" r:id="rId51"/>
    <p:sldId id="536" r:id="rId52"/>
    <p:sldId id="531" r:id="rId53"/>
    <p:sldId id="532" r:id="rId54"/>
    <p:sldId id="533" r:id="rId55"/>
    <p:sldId id="534" r:id="rId56"/>
    <p:sldId id="545" r:id="rId57"/>
    <p:sldId id="525" r:id="rId58"/>
    <p:sldId id="555" r:id="rId5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180" algn="l" rtl="0" eaLnBrk="0" fontAlgn="base" hangingPunct="0">
      <a:spcBef>
        <a:spcPct val="0"/>
      </a:spcBef>
      <a:spcAft>
        <a:spcPct val="0"/>
      </a:spcAft>
      <a:defRPr kern="1200">
        <a:solidFill>
          <a:schemeClr val="tx1"/>
        </a:solidFill>
        <a:latin typeface="Arial" charset="0"/>
        <a:ea typeface="+mn-ea"/>
        <a:cs typeface="+mn-cs"/>
      </a:defRPr>
    </a:lvl2pPr>
    <a:lvl3pPr marL="914359" algn="l" rtl="0" eaLnBrk="0" fontAlgn="base" hangingPunct="0">
      <a:spcBef>
        <a:spcPct val="0"/>
      </a:spcBef>
      <a:spcAft>
        <a:spcPct val="0"/>
      </a:spcAft>
      <a:defRPr kern="1200">
        <a:solidFill>
          <a:schemeClr val="tx1"/>
        </a:solidFill>
        <a:latin typeface="Arial" charset="0"/>
        <a:ea typeface="+mn-ea"/>
        <a:cs typeface="+mn-cs"/>
      </a:defRPr>
    </a:lvl3pPr>
    <a:lvl4pPr marL="1371539" algn="l" rtl="0" eaLnBrk="0" fontAlgn="base" hangingPunct="0">
      <a:spcBef>
        <a:spcPct val="0"/>
      </a:spcBef>
      <a:spcAft>
        <a:spcPct val="0"/>
      </a:spcAft>
      <a:defRPr kern="1200">
        <a:solidFill>
          <a:schemeClr val="tx1"/>
        </a:solidFill>
        <a:latin typeface="Arial" charset="0"/>
        <a:ea typeface="+mn-ea"/>
        <a:cs typeface="+mn-cs"/>
      </a:defRPr>
    </a:lvl4pPr>
    <a:lvl5pPr marL="1828718" algn="l" rtl="0" eaLnBrk="0" fontAlgn="base" hangingPunct="0">
      <a:spcBef>
        <a:spcPct val="0"/>
      </a:spcBef>
      <a:spcAft>
        <a:spcPct val="0"/>
      </a:spcAft>
      <a:defRPr kern="1200">
        <a:solidFill>
          <a:schemeClr val="tx1"/>
        </a:solidFill>
        <a:latin typeface="Arial" charset="0"/>
        <a:ea typeface="+mn-ea"/>
        <a:cs typeface="+mn-cs"/>
      </a:defRPr>
    </a:lvl5pPr>
    <a:lvl6pPr marL="2285898" algn="l" defTabSz="914359" rtl="0" eaLnBrk="1" latinLnBrk="0" hangingPunct="1">
      <a:defRPr kern="1200">
        <a:solidFill>
          <a:schemeClr val="tx1"/>
        </a:solidFill>
        <a:latin typeface="Arial" charset="0"/>
        <a:ea typeface="+mn-ea"/>
        <a:cs typeface="+mn-cs"/>
      </a:defRPr>
    </a:lvl6pPr>
    <a:lvl7pPr marL="2743077" algn="l" defTabSz="914359" rtl="0" eaLnBrk="1" latinLnBrk="0" hangingPunct="1">
      <a:defRPr kern="1200">
        <a:solidFill>
          <a:schemeClr val="tx1"/>
        </a:solidFill>
        <a:latin typeface="Arial" charset="0"/>
        <a:ea typeface="+mn-ea"/>
        <a:cs typeface="+mn-cs"/>
      </a:defRPr>
    </a:lvl7pPr>
    <a:lvl8pPr marL="3200257" algn="l" defTabSz="914359" rtl="0" eaLnBrk="1" latinLnBrk="0" hangingPunct="1">
      <a:defRPr kern="1200">
        <a:solidFill>
          <a:schemeClr val="tx1"/>
        </a:solidFill>
        <a:latin typeface="Arial" charset="0"/>
        <a:ea typeface="+mn-ea"/>
        <a:cs typeface="+mn-cs"/>
      </a:defRPr>
    </a:lvl8pPr>
    <a:lvl9pPr marL="3657436" algn="l" defTabSz="914359"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53321" autoAdjust="0"/>
  </p:normalViewPr>
  <p:slideViewPr>
    <p:cSldViewPr>
      <p:cViewPr varScale="1">
        <p:scale>
          <a:sx n="39" d="100"/>
          <a:sy n="39" d="100"/>
        </p:scale>
        <p:origin x="234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5" Type="http://schemas.openxmlformats.org/officeDocument/2006/relationships/slideMaster" Target="slideMasters/slideMaster5.xml"/><Relationship Id="rId61" Type="http://schemas.openxmlformats.org/officeDocument/2006/relationships/presProps" Target="presProps.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1239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4CAFA32-C424-4F10-96BC-C5184CB3A6F2}" type="slidenum">
              <a:rPr lang="en-US"/>
              <a:pPr>
                <a:defRPr/>
              </a:pPr>
              <a:t>‹#›</a:t>
            </a:fld>
            <a:endParaRPr lang="en-US"/>
          </a:p>
        </p:txBody>
      </p:sp>
    </p:spTree>
    <p:extLst>
      <p:ext uri="{BB962C8B-B14F-4D97-AF65-F5344CB8AC3E}">
        <p14:creationId xmlns:p14="http://schemas.microsoft.com/office/powerpoint/2010/main" val="37676758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180" algn="l" rtl="0" eaLnBrk="0" fontAlgn="base" hangingPunct="0">
      <a:spcBef>
        <a:spcPct val="30000"/>
      </a:spcBef>
      <a:spcAft>
        <a:spcPct val="0"/>
      </a:spcAft>
      <a:defRPr sz="1200" kern="1200">
        <a:solidFill>
          <a:schemeClr val="tx1"/>
        </a:solidFill>
        <a:latin typeface="Arial" charset="0"/>
        <a:ea typeface="+mn-ea"/>
        <a:cs typeface="+mn-cs"/>
      </a:defRPr>
    </a:lvl2pPr>
    <a:lvl3pPr marL="914359" algn="l" rtl="0" eaLnBrk="0" fontAlgn="base" hangingPunct="0">
      <a:spcBef>
        <a:spcPct val="30000"/>
      </a:spcBef>
      <a:spcAft>
        <a:spcPct val="0"/>
      </a:spcAft>
      <a:defRPr sz="1200" kern="1200">
        <a:solidFill>
          <a:schemeClr val="tx1"/>
        </a:solidFill>
        <a:latin typeface="Arial" charset="0"/>
        <a:ea typeface="+mn-ea"/>
        <a:cs typeface="+mn-cs"/>
      </a:defRPr>
    </a:lvl3pPr>
    <a:lvl4pPr marL="1371539" algn="l" rtl="0" eaLnBrk="0" fontAlgn="base" hangingPunct="0">
      <a:spcBef>
        <a:spcPct val="30000"/>
      </a:spcBef>
      <a:spcAft>
        <a:spcPct val="0"/>
      </a:spcAft>
      <a:defRPr sz="1200" kern="1200">
        <a:solidFill>
          <a:schemeClr val="tx1"/>
        </a:solidFill>
        <a:latin typeface="Arial" charset="0"/>
        <a:ea typeface="+mn-ea"/>
        <a:cs typeface="+mn-cs"/>
      </a:defRPr>
    </a:lvl4pPr>
    <a:lvl5pPr marL="1828718" algn="l" rtl="0" eaLnBrk="0" fontAlgn="base" hangingPunct="0">
      <a:spcBef>
        <a:spcPct val="30000"/>
      </a:spcBef>
      <a:spcAft>
        <a:spcPct val="0"/>
      </a:spcAft>
      <a:defRPr sz="1200" kern="1200">
        <a:solidFill>
          <a:schemeClr val="tx1"/>
        </a:solidFill>
        <a:latin typeface="Arial" charset="0"/>
        <a:ea typeface="+mn-ea"/>
        <a:cs typeface="+mn-cs"/>
      </a:defRPr>
    </a:lvl5pPr>
    <a:lvl6pPr marL="2285898" algn="l" defTabSz="914359" rtl="0" eaLnBrk="1" latinLnBrk="0" hangingPunct="1">
      <a:defRPr sz="1200" kern="1200">
        <a:solidFill>
          <a:schemeClr val="tx1"/>
        </a:solidFill>
        <a:latin typeface="+mn-lt"/>
        <a:ea typeface="+mn-ea"/>
        <a:cs typeface="+mn-cs"/>
      </a:defRPr>
    </a:lvl6pPr>
    <a:lvl7pPr marL="2743077" algn="l" defTabSz="914359" rtl="0" eaLnBrk="1" latinLnBrk="0" hangingPunct="1">
      <a:defRPr sz="1200" kern="1200">
        <a:solidFill>
          <a:schemeClr val="tx1"/>
        </a:solidFill>
        <a:latin typeface="+mn-lt"/>
        <a:ea typeface="+mn-ea"/>
        <a:cs typeface="+mn-cs"/>
      </a:defRPr>
    </a:lvl7pPr>
    <a:lvl8pPr marL="3200257" algn="l" defTabSz="914359" rtl="0" eaLnBrk="1" latinLnBrk="0" hangingPunct="1">
      <a:defRPr sz="1200" kern="1200">
        <a:solidFill>
          <a:schemeClr val="tx1"/>
        </a:solidFill>
        <a:latin typeface="+mn-lt"/>
        <a:ea typeface="+mn-ea"/>
        <a:cs typeface="+mn-cs"/>
      </a:defRPr>
    </a:lvl8pPr>
    <a:lvl9pPr marL="3657436" algn="l" defTabSz="91435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8" Type="http://schemas.openxmlformats.org/officeDocument/2006/relationships/hyperlink" Target="https://en.wikipedia.org/wiki/Product_Lifecycle_Management" TargetMode="External"/><Relationship Id="rId3" Type="http://schemas.openxmlformats.org/officeDocument/2006/relationships/hyperlink" Target="https://en.wikipedia.org/wiki/SAP_CRM" TargetMode="External"/><Relationship Id="rId7" Type="http://schemas.openxmlformats.org/officeDocument/2006/relationships/hyperlink" Target="https://en.wikipedia.org/wiki/SAP_PLM" TargetMode="External"/><Relationship Id="rId12" Type="http://schemas.openxmlformats.org/officeDocument/2006/relationships/hyperlink" Target="https://en.wikipedia.org/wiki/Supplier_Relationship_Management"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s://en.wikipedia.org/wiki/Enterprise_Resource_Planning" TargetMode="External"/><Relationship Id="rId11" Type="http://schemas.openxmlformats.org/officeDocument/2006/relationships/hyperlink" Target="https://en.wikipedia.org/wiki/SAP_SRM" TargetMode="External"/><Relationship Id="rId5" Type="http://schemas.openxmlformats.org/officeDocument/2006/relationships/hyperlink" Target="https://en.wikipedia.org/wiki/SAP_ERP" TargetMode="External"/><Relationship Id="rId10" Type="http://schemas.openxmlformats.org/officeDocument/2006/relationships/hyperlink" Target="https://en.wikipedia.org/wiki/Supply_Chain_Management" TargetMode="External"/><Relationship Id="rId4" Type="http://schemas.openxmlformats.org/officeDocument/2006/relationships/hyperlink" Target="https://en.wikipedia.org/wiki/Customer_Relationship_Management" TargetMode="External"/><Relationship Id="rId9" Type="http://schemas.openxmlformats.org/officeDocument/2006/relationships/hyperlink" Target="https://en.wikipedia.org/wiki/SAP_SCM"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xfrm>
            <a:off x="1143000" y="685800"/>
            <a:ext cx="4572000" cy="3429000"/>
          </a:xfrm>
          <a:ln/>
        </p:spPr>
      </p:sp>
      <p:sp>
        <p:nvSpPr>
          <p:cNvPr id="137219" name="Notes Placeholder 2"/>
          <p:cNvSpPr>
            <a:spLocks noGrp="1"/>
          </p:cNvSpPr>
          <p:nvPr>
            <p:ph type="body" idx="1"/>
          </p:nvPr>
        </p:nvSpPr>
        <p:spPr>
          <a:noFill/>
          <a:ln/>
        </p:spPr>
        <p:txBody>
          <a:bodyPr/>
          <a:lstStyle/>
          <a:p>
            <a:endParaRPr lang="en-GB" dirty="0" smtClean="0"/>
          </a:p>
        </p:txBody>
      </p:sp>
      <p:sp>
        <p:nvSpPr>
          <p:cNvPr id="137220" name="Slide Number Placeholder 3"/>
          <p:cNvSpPr>
            <a:spLocks noGrp="1"/>
          </p:cNvSpPr>
          <p:nvPr>
            <p:ph type="sldNum" sz="quarter" idx="5"/>
          </p:nvPr>
        </p:nvSpPr>
        <p:spPr>
          <a:noFill/>
        </p:spPr>
        <p:txBody>
          <a:bodyPr/>
          <a:lstStyle/>
          <a:p>
            <a:fld id="{E9EDA971-DECF-4AD1-8F7E-363CBBFDCC5F}" type="slidenum">
              <a:rPr lang="en-US" smtClean="0"/>
              <a:pPr/>
              <a:t>1</a:t>
            </a:fld>
            <a:endParaRPr lang="en-US" dirty="0" smtClean="0"/>
          </a:p>
        </p:txBody>
      </p:sp>
    </p:spTree>
    <p:extLst>
      <p:ext uri="{BB962C8B-B14F-4D97-AF65-F5344CB8AC3E}">
        <p14:creationId xmlns:p14="http://schemas.microsoft.com/office/powerpoint/2010/main" val="12307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xfrm>
            <a:off x="1143000" y="685800"/>
            <a:ext cx="4572000" cy="3429000"/>
          </a:xfrm>
          <a:ln/>
        </p:spPr>
      </p:sp>
      <p:sp>
        <p:nvSpPr>
          <p:cNvPr id="141315"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smtClean="0">
                <a:solidFill>
                  <a:schemeClr val="tx1"/>
                </a:solidFill>
                <a:latin typeface="Arial" charset="0"/>
                <a:ea typeface="+mn-ea"/>
                <a:cs typeface="+mn-cs"/>
              </a:rPr>
              <a:t>Semantics = Syntax + meaning</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smtClean="0">
                <a:solidFill>
                  <a:schemeClr val="tx1"/>
                </a:solidFill>
                <a:latin typeface="Arial" charset="0"/>
                <a:ea typeface="+mn-ea"/>
                <a:cs typeface="+mn-cs"/>
              </a:rPr>
              <a:t>Cognition : The mental action or process of acquiring knowledge through thought, experience, and the senses.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smtClean="0">
                <a:solidFill>
                  <a:schemeClr val="tx1"/>
                </a:solidFill>
                <a:latin typeface="Arial" charset="0"/>
                <a:ea typeface="+mn-ea"/>
                <a:cs typeface="+mn-cs"/>
              </a:rPr>
              <a:t>Cognition : Mastewal (Amharic)</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i="0" u="none" strike="noStrike" kern="1200" baseline="0" dirty="0" smtClean="0">
              <a:solidFill>
                <a:schemeClr val="tx1"/>
              </a:solidFill>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smtClean="0">
                <a:solidFill>
                  <a:schemeClr val="tx1"/>
                </a:solidFill>
                <a:latin typeface="Arial" charset="0"/>
                <a:ea typeface="+mn-ea"/>
                <a:cs typeface="+mn-cs"/>
              </a:rPr>
              <a:t>We can make decisions based on information we produce or acquire.</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smtClean="0">
                <a:solidFill>
                  <a:schemeClr val="tx1"/>
                </a:solidFill>
                <a:latin typeface="Arial" charset="0"/>
                <a:ea typeface="+mn-ea"/>
                <a:cs typeface="+mn-cs"/>
              </a:rPr>
              <a:t>Information is one that derives from facts placed in right context with the purpose of reducing uncertainty.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smtClean="0">
                <a:solidFill>
                  <a:schemeClr val="tx1"/>
                </a:solidFill>
                <a:latin typeface="Arial" charset="0"/>
                <a:ea typeface="+mn-ea"/>
                <a:cs typeface="+mn-cs"/>
              </a:rPr>
              <a:t>Intelligence : the ability to acquire knowledge and skills.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dirty="0" smtClean="0"/>
          </a:p>
          <a:p>
            <a:r>
              <a:rPr lang="en-GB" dirty="0" smtClean="0"/>
              <a:t>People provide the purpose and the intelligence that produces the true information.</a:t>
            </a:r>
          </a:p>
          <a:p>
            <a:r>
              <a:rPr lang="en-US" sz="1200" b="0" i="0" u="none" strike="noStrike" kern="1200" baseline="0" dirty="0" smtClean="0">
                <a:solidFill>
                  <a:schemeClr val="tx1"/>
                </a:solidFill>
                <a:latin typeface="Arial" charset="0"/>
                <a:ea typeface="+mn-ea"/>
                <a:cs typeface="+mn-cs"/>
              </a:rPr>
              <a:t>The data element “29-01-1986”, for example, may be seen as a string; in a particular context it may, however, be interpreted as the birthdate of a person, and people may use this information to congratulate this person on his birthdate.</a:t>
            </a:r>
          </a:p>
        </p:txBody>
      </p:sp>
      <p:sp>
        <p:nvSpPr>
          <p:cNvPr id="141316" name="Slide Number Placeholder 3"/>
          <p:cNvSpPr>
            <a:spLocks noGrp="1"/>
          </p:cNvSpPr>
          <p:nvPr>
            <p:ph type="sldNum" sz="quarter" idx="5"/>
          </p:nvPr>
        </p:nvSpPr>
        <p:spPr>
          <a:noFill/>
        </p:spPr>
        <p:txBody>
          <a:bodyPr/>
          <a:lstStyle/>
          <a:p>
            <a:fld id="{2104DC49-B19E-49E0-B641-D2686BD41917}" type="slidenum">
              <a:rPr lang="en-US" smtClean="0"/>
              <a:pPr/>
              <a:t>10</a:t>
            </a:fld>
            <a:endParaRPr lang="en-US" dirty="0" smtClean="0"/>
          </a:p>
        </p:txBody>
      </p:sp>
    </p:spTree>
    <p:extLst>
      <p:ext uri="{BB962C8B-B14F-4D97-AF65-F5344CB8AC3E}">
        <p14:creationId xmlns:p14="http://schemas.microsoft.com/office/powerpoint/2010/main" val="3431964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Information can answer the questions what?, when?, where?, who?.</a:t>
            </a:r>
            <a:r>
              <a:rPr lang="en-US" b="1" baseline="0" dirty="0" smtClean="0"/>
              <a:t> But not how?</a:t>
            </a:r>
          </a:p>
          <a:p>
            <a:r>
              <a:rPr lang="en-US" b="1" baseline="0" dirty="0" smtClean="0"/>
              <a:t>If we consider ourselves as a living computer, what is our IPO?</a:t>
            </a:r>
          </a:p>
          <a:p>
            <a:r>
              <a:rPr lang="en-US" b="1" baseline="0" dirty="0" smtClean="0"/>
              <a:t>Context = setting/background/environment</a:t>
            </a:r>
          </a:p>
          <a:p>
            <a:endParaRPr lang="en-US" b="1" baseline="0" dirty="0" smtClean="0"/>
          </a:p>
          <a:p>
            <a:r>
              <a:rPr lang="en-US" b="1" baseline="0" dirty="0" smtClean="0"/>
              <a:t>In the first example, when and where are added to get information.</a:t>
            </a:r>
          </a:p>
          <a:p>
            <a:endParaRPr lang="en-US" b="1" baseline="0" dirty="0" smtClean="0"/>
          </a:p>
          <a:p>
            <a:r>
              <a:rPr lang="en-US" b="1" baseline="0" dirty="0" smtClean="0"/>
              <a:t>The basic (main) operations (work flow activities) of computing : Input, Processing, Output, and storage.</a:t>
            </a:r>
          </a:p>
          <a:p>
            <a:endParaRPr lang="en-US" b="1" dirty="0"/>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pPr>
                <a:defRPr/>
              </a:pPr>
              <a:t>11</a:t>
            </a:fld>
            <a:endParaRPr lang="en-US" dirty="0"/>
          </a:p>
        </p:txBody>
      </p:sp>
    </p:spTree>
    <p:extLst>
      <p:ext uri="{BB962C8B-B14F-4D97-AF65-F5344CB8AC3E}">
        <p14:creationId xmlns:p14="http://schemas.microsoft.com/office/powerpoint/2010/main" val="3620228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xfrm>
            <a:off x="1143000" y="685800"/>
            <a:ext cx="4572000" cy="3429000"/>
          </a:xfrm>
          <a:ln/>
        </p:spPr>
      </p:sp>
      <p:sp>
        <p:nvSpPr>
          <p:cNvPr id="142339" name="Notes Placeholder 2"/>
          <p:cNvSpPr>
            <a:spLocks noGrp="1"/>
          </p:cNvSpPr>
          <p:nvPr>
            <p:ph type="body" idx="1"/>
          </p:nvPr>
        </p:nvSpPr>
        <p:spPr>
          <a:noFill/>
          <a:ln/>
        </p:spPr>
        <p:txBody>
          <a:bodyPr/>
          <a:lstStyle/>
          <a:p>
            <a:pPr eaLnBrk="1" hangingPunct="1"/>
            <a:r>
              <a:rPr lang="en-GB" b="1" dirty="0" smtClean="0"/>
              <a:t>Information is data that is processed using intelligence.</a:t>
            </a:r>
          </a:p>
          <a:p>
            <a:pPr eaLnBrk="1" hangingPunct="1"/>
            <a:r>
              <a:rPr lang="en-GB" b="1" dirty="0" smtClean="0"/>
              <a:t>An ounce of Information is worth a pound of data.</a:t>
            </a:r>
          </a:p>
          <a:p>
            <a:pPr eaLnBrk="1" hangingPunct="1"/>
            <a:r>
              <a:rPr lang="en-GB" b="1" dirty="0" smtClean="0"/>
              <a:t>A pound is approximately equal to 12 ounces.  </a:t>
            </a:r>
          </a:p>
          <a:p>
            <a:pPr eaLnBrk="1" hangingPunct="1"/>
            <a:endParaRPr lang="en-GB" b="1"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u="none" strike="noStrike" kern="1200" baseline="0" dirty="0" smtClean="0">
                <a:solidFill>
                  <a:schemeClr val="tx1"/>
                </a:solidFill>
                <a:latin typeface="Arial" charset="0"/>
                <a:ea typeface="+mn-ea"/>
                <a:cs typeface="+mn-cs"/>
              </a:rPr>
              <a:t>Intelligence : the ability to acquire knowledge and skills.</a:t>
            </a:r>
          </a:p>
        </p:txBody>
      </p:sp>
      <p:sp>
        <p:nvSpPr>
          <p:cNvPr id="142340" name="Slide Number Placeholder 3"/>
          <p:cNvSpPr>
            <a:spLocks noGrp="1"/>
          </p:cNvSpPr>
          <p:nvPr>
            <p:ph type="sldNum" sz="quarter" idx="5"/>
          </p:nvPr>
        </p:nvSpPr>
        <p:spPr>
          <a:noFill/>
        </p:spPr>
        <p:txBody>
          <a:bodyPr/>
          <a:lstStyle/>
          <a:p>
            <a:fld id="{14D38B39-A1D8-4B08-B724-4C63E961B620}" type="slidenum">
              <a:rPr lang="en-US" smtClean="0"/>
              <a:pPr/>
              <a:t>12</a:t>
            </a:fld>
            <a:endParaRPr lang="en-US" dirty="0" smtClean="0"/>
          </a:p>
        </p:txBody>
      </p:sp>
    </p:spTree>
    <p:extLst>
      <p:ext uri="{BB962C8B-B14F-4D97-AF65-F5344CB8AC3E}">
        <p14:creationId xmlns:p14="http://schemas.microsoft.com/office/powerpoint/2010/main" val="2418302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xfrm>
            <a:off x="1143000" y="685800"/>
            <a:ext cx="4572000" cy="3429000"/>
          </a:xfrm>
          <a:ln/>
        </p:spPr>
      </p:sp>
      <p:sp>
        <p:nvSpPr>
          <p:cNvPr id="143363" name="Notes Placeholder 2"/>
          <p:cNvSpPr>
            <a:spLocks noGrp="1"/>
          </p:cNvSpPr>
          <p:nvPr>
            <p:ph type="body" idx="1"/>
          </p:nvPr>
        </p:nvSpPr>
        <p:spPr>
          <a:noFill/>
          <a:ln/>
        </p:spPr>
        <p:txBody>
          <a:bodyPr/>
          <a:lstStyle/>
          <a:p>
            <a:pPr eaLnBrk="1" hangingPunct="1"/>
            <a:r>
              <a:rPr lang="en-GB" b="1" dirty="0" smtClean="0"/>
              <a:t>Knowledge</a:t>
            </a:r>
            <a:r>
              <a:rPr lang="en-GB" b="1" baseline="0" dirty="0" smtClean="0"/>
              <a:t> can also answer the question How?</a:t>
            </a:r>
          </a:p>
          <a:p>
            <a:pPr eaLnBrk="1" hangingPunct="1"/>
            <a:r>
              <a:rPr lang="en-GB" b="1" baseline="0" dirty="0" smtClean="0"/>
              <a:t>Knowledge is about doing things right, but falls short of doing the right thing.</a:t>
            </a:r>
          </a:p>
          <a:p>
            <a:pPr eaLnBrk="1" hangingPunct="1"/>
            <a:r>
              <a:rPr lang="en-GB" b="1" baseline="0" dirty="0" smtClean="0"/>
              <a:t>The sum of what is known. Synthesized set of information.</a:t>
            </a:r>
          </a:p>
          <a:p>
            <a:pPr eaLnBrk="1" hangingPunct="1"/>
            <a:endParaRPr lang="en-GB" b="1" baseline="0" dirty="0" smtClean="0"/>
          </a:p>
          <a:p>
            <a:pPr eaLnBrk="1" hangingPunct="1"/>
            <a:r>
              <a:rPr lang="en-US" sz="1200" b="1" i="0" kern="1200" dirty="0" smtClean="0">
                <a:solidFill>
                  <a:schemeClr val="tx1"/>
                </a:solidFill>
                <a:effectLst/>
                <a:latin typeface="Arial" charset="0"/>
                <a:ea typeface="+mn-ea"/>
                <a:cs typeface="+mn-cs"/>
              </a:rPr>
              <a:t>Facts, information, and skills acquired through </a:t>
            </a:r>
            <a:r>
              <a:rPr lang="en-US" sz="1200" b="1" i="0" u="sng" kern="1200" dirty="0" smtClean="0">
                <a:solidFill>
                  <a:schemeClr val="tx1"/>
                </a:solidFill>
                <a:effectLst/>
                <a:latin typeface="Arial" charset="0"/>
                <a:ea typeface="+mn-ea"/>
                <a:cs typeface="+mn-cs"/>
              </a:rPr>
              <a:t>experience or education</a:t>
            </a:r>
            <a:r>
              <a:rPr lang="en-US" sz="1200" b="1" i="0" kern="1200" dirty="0" smtClean="0">
                <a:solidFill>
                  <a:schemeClr val="tx1"/>
                </a:solidFill>
                <a:effectLst/>
                <a:latin typeface="Arial" charset="0"/>
                <a:ea typeface="+mn-ea"/>
                <a:cs typeface="+mn-cs"/>
              </a:rPr>
              <a:t>; </a:t>
            </a:r>
          </a:p>
          <a:p>
            <a:pPr eaLnBrk="1" hangingPunct="1"/>
            <a:r>
              <a:rPr lang="en-US" sz="1200" b="1" i="0" kern="1200" dirty="0" smtClean="0">
                <a:solidFill>
                  <a:schemeClr val="tx1"/>
                </a:solidFill>
                <a:effectLst/>
                <a:latin typeface="Arial" charset="0"/>
                <a:ea typeface="+mn-ea"/>
                <a:cs typeface="+mn-cs"/>
              </a:rPr>
              <a:t>The theoretical or practical </a:t>
            </a:r>
            <a:r>
              <a:rPr lang="en-US" sz="1200" b="1" i="0" u="sng" kern="1200" dirty="0" smtClean="0">
                <a:solidFill>
                  <a:schemeClr val="tx1"/>
                </a:solidFill>
                <a:effectLst/>
                <a:latin typeface="Arial" charset="0"/>
                <a:ea typeface="+mn-ea"/>
                <a:cs typeface="+mn-cs"/>
              </a:rPr>
              <a:t>understanding</a:t>
            </a:r>
            <a:r>
              <a:rPr lang="en-US" sz="1200" b="1" i="0" kern="1200" dirty="0" smtClean="0">
                <a:solidFill>
                  <a:schemeClr val="tx1"/>
                </a:solidFill>
                <a:effectLst/>
                <a:latin typeface="Arial" charset="0"/>
                <a:ea typeface="+mn-ea"/>
                <a:cs typeface="+mn-cs"/>
              </a:rPr>
              <a:t> of a subject.</a:t>
            </a:r>
          </a:p>
          <a:p>
            <a:pPr eaLnBrk="1" hangingPunct="1"/>
            <a:r>
              <a:rPr lang="en-US" sz="1200" b="1" i="0" kern="1200" dirty="0" smtClean="0">
                <a:solidFill>
                  <a:schemeClr val="tx1"/>
                </a:solidFill>
                <a:effectLst/>
                <a:latin typeface="Arial" charset="0"/>
                <a:ea typeface="+mn-ea"/>
                <a:cs typeface="+mn-cs"/>
              </a:rPr>
              <a:t>Information held on a computer system. (Knowledge-base, Database)  </a:t>
            </a:r>
          </a:p>
          <a:p>
            <a:pPr eaLnBrk="1" hangingPunct="1"/>
            <a:endParaRPr lang="en-US" sz="1200" b="1" i="0" kern="1200" baseline="0" dirty="0" smtClean="0">
              <a:solidFill>
                <a:schemeClr val="tx1"/>
              </a:solidFill>
              <a:effectLst/>
              <a:latin typeface="Arial" charset="0"/>
              <a:ea typeface="+mn-ea"/>
              <a:cs typeface="+mn-cs"/>
            </a:endParaRPr>
          </a:p>
          <a:p>
            <a:pPr eaLnBrk="1" hangingPunct="1"/>
            <a:r>
              <a:rPr lang="en-US" b="1" dirty="0" smtClean="0"/>
              <a:t>Knowledge is dynamic. Depends on memory, expertise, exposure, past experiences, opportunities, and the transfer mechanisms</a:t>
            </a:r>
          </a:p>
          <a:p>
            <a:pPr eaLnBrk="1" hangingPunct="1"/>
            <a:r>
              <a:rPr lang="en-US" sz="1200" b="1" i="0" kern="1200" dirty="0" smtClean="0">
                <a:solidFill>
                  <a:schemeClr val="tx1"/>
                </a:solidFill>
                <a:effectLst/>
                <a:latin typeface="Arial" charset="0"/>
                <a:ea typeface="+mn-ea"/>
                <a:cs typeface="+mn-cs"/>
              </a:rPr>
              <a:t>It may be obsolete, you have to upgrade it.</a:t>
            </a:r>
            <a:r>
              <a:rPr lang="en-US" sz="1200" b="0" i="0" kern="1200" dirty="0" smtClean="0">
                <a:solidFill>
                  <a:schemeClr val="tx1"/>
                </a:solidFill>
                <a:effectLst/>
                <a:latin typeface="Arial" charset="0"/>
                <a:ea typeface="+mn-ea"/>
                <a:cs typeface="+mn-cs"/>
              </a:rPr>
              <a:t/>
            </a:r>
            <a:br>
              <a:rPr lang="en-US" sz="1200" b="0" i="0" kern="1200" dirty="0" smtClean="0">
                <a:solidFill>
                  <a:schemeClr val="tx1"/>
                </a:solidFill>
                <a:effectLst/>
                <a:latin typeface="Arial" charset="0"/>
                <a:ea typeface="+mn-ea"/>
                <a:cs typeface="+mn-cs"/>
              </a:rPr>
            </a:br>
            <a:endParaRPr lang="en-GB" b="1" baseline="0" dirty="0" smtClean="0"/>
          </a:p>
          <a:p>
            <a:r>
              <a:rPr lang="en-US" b="1" dirty="0" smtClean="0"/>
              <a:t>Cognition</a:t>
            </a:r>
            <a:r>
              <a:rPr lang="en-US" b="1" baseline="0" dirty="0" smtClean="0"/>
              <a:t> : Mastewal++  (Amharic)</a:t>
            </a:r>
            <a:endParaRPr lang="en-US" b="1" dirty="0" smtClean="0"/>
          </a:p>
          <a:p>
            <a:r>
              <a:rPr lang="en-US" b="1" dirty="0" smtClean="0"/>
              <a:t>Pattern : a recurring regular form or sequence</a:t>
            </a:r>
          </a:p>
          <a:p>
            <a:r>
              <a:rPr lang="en-US" b="1" dirty="0" smtClean="0"/>
              <a:t>Recurring : Occurring again and again</a:t>
            </a:r>
          </a:p>
        </p:txBody>
      </p:sp>
      <p:sp>
        <p:nvSpPr>
          <p:cNvPr id="143364" name="Slide Number Placeholder 3"/>
          <p:cNvSpPr>
            <a:spLocks noGrp="1"/>
          </p:cNvSpPr>
          <p:nvPr>
            <p:ph type="sldNum" sz="quarter" idx="5"/>
          </p:nvPr>
        </p:nvSpPr>
        <p:spPr>
          <a:noFill/>
        </p:spPr>
        <p:txBody>
          <a:bodyPr/>
          <a:lstStyle/>
          <a:p>
            <a:fld id="{B4200F01-7E2F-4988-8A7B-B0E6EDA96115}" type="slidenum">
              <a:rPr lang="en-US" smtClean="0"/>
              <a:pPr/>
              <a:t>13</a:t>
            </a:fld>
            <a:endParaRPr lang="en-US" dirty="0" smtClean="0"/>
          </a:p>
        </p:txBody>
      </p:sp>
    </p:spTree>
    <p:extLst>
      <p:ext uri="{BB962C8B-B14F-4D97-AF65-F5344CB8AC3E}">
        <p14:creationId xmlns:p14="http://schemas.microsoft.com/office/powerpoint/2010/main" val="98383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xfrm>
            <a:off x="1143000" y="685800"/>
            <a:ext cx="4572000" cy="3429000"/>
          </a:xfrm>
          <a:ln/>
        </p:spPr>
      </p:sp>
      <p:sp>
        <p:nvSpPr>
          <p:cNvPr id="145411" name="Notes Placeholder 2"/>
          <p:cNvSpPr>
            <a:spLocks noGrp="1"/>
          </p:cNvSpPr>
          <p:nvPr>
            <p:ph type="body" idx="1"/>
          </p:nvPr>
        </p:nvSpPr>
        <p:spPr>
          <a:noFill/>
          <a:ln/>
        </p:spPr>
        <p:txBody>
          <a:bodyPr/>
          <a:lstStyle/>
          <a:p>
            <a:pPr eaLnBrk="1" hangingPunct="1"/>
            <a:r>
              <a:rPr lang="en-US" dirty="0" smtClean="0">
                <a:latin typeface="Times New Roman" pitchFamily="18" charset="0"/>
              </a:rPr>
              <a:t>Technology has not done anything to make the </a:t>
            </a:r>
            <a:r>
              <a:rPr lang="en-US" b="1" dirty="0" smtClean="0">
                <a:latin typeface="Times New Roman" pitchFamily="18" charset="0"/>
              </a:rPr>
              <a:t>process of creating knowledge</a:t>
            </a:r>
            <a:r>
              <a:rPr lang="en-US" dirty="0" smtClean="0">
                <a:latin typeface="Times New Roman" pitchFamily="18" charset="0"/>
              </a:rPr>
              <a:t> any quicker or cheaper. </a:t>
            </a:r>
          </a:p>
          <a:p>
            <a:pPr eaLnBrk="1" hangingPunct="1"/>
            <a:r>
              <a:rPr lang="en-US" b="1" dirty="0" smtClean="0">
                <a:latin typeface="Times New Roman" pitchFamily="18" charset="0"/>
              </a:rPr>
              <a:t>You have to ask</a:t>
            </a:r>
            <a:r>
              <a:rPr lang="en-US" b="1" baseline="0" dirty="0" smtClean="0">
                <a:latin typeface="Times New Roman" pitchFamily="18" charset="0"/>
              </a:rPr>
              <a:t> and debate to contribute.</a:t>
            </a:r>
            <a:endParaRPr lang="en-GB" b="1" dirty="0" smtClean="0"/>
          </a:p>
        </p:txBody>
      </p:sp>
      <p:sp>
        <p:nvSpPr>
          <p:cNvPr id="145412" name="Slide Number Placeholder 3"/>
          <p:cNvSpPr>
            <a:spLocks noGrp="1"/>
          </p:cNvSpPr>
          <p:nvPr>
            <p:ph type="sldNum" sz="quarter" idx="5"/>
          </p:nvPr>
        </p:nvSpPr>
        <p:spPr>
          <a:noFill/>
        </p:spPr>
        <p:txBody>
          <a:bodyPr/>
          <a:lstStyle/>
          <a:p>
            <a:fld id="{E249815C-1078-4D13-A149-DB81E81A5668}" type="slidenum">
              <a:rPr lang="en-US" smtClean="0"/>
              <a:pPr/>
              <a:t>14</a:t>
            </a:fld>
            <a:endParaRPr lang="en-US" smtClean="0"/>
          </a:p>
        </p:txBody>
      </p:sp>
    </p:spTree>
    <p:extLst>
      <p:ext uri="{BB962C8B-B14F-4D97-AF65-F5344CB8AC3E}">
        <p14:creationId xmlns:p14="http://schemas.microsoft.com/office/powerpoint/2010/main" val="1567957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xfrm>
            <a:off x="1143000" y="685800"/>
            <a:ext cx="4572000" cy="3429000"/>
          </a:xfrm>
          <a:ln/>
        </p:spPr>
      </p:sp>
      <p:sp>
        <p:nvSpPr>
          <p:cNvPr id="146435" name="Notes Placeholder 2"/>
          <p:cNvSpPr>
            <a:spLocks noGrp="1"/>
          </p:cNvSpPr>
          <p:nvPr>
            <p:ph type="body" idx="1"/>
          </p:nvPr>
        </p:nvSpPr>
        <p:spPr>
          <a:noFill/>
          <a:ln/>
        </p:spPr>
        <p:txBody>
          <a:bodyPr/>
          <a:lstStyle/>
          <a:p>
            <a:pPr eaLnBrk="1" hangingPunct="1"/>
            <a:r>
              <a:rPr lang="en-US" b="1" dirty="0" smtClean="0"/>
              <a:t>(not to be narrow minded) i.e. thinking out of the box</a:t>
            </a:r>
          </a:p>
          <a:p>
            <a:pPr eaLnBrk="1" hangingPunct="1"/>
            <a:r>
              <a:rPr lang="en-US" b="1" dirty="0" smtClean="0"/>
              <a:t>What type of questions can Wisdom answer?</a:t>
            </a:r>
            <a:r>
              <a:rPr lang="en-US" b="1" baseline="0" dirty="0" smtClean="0"/>
              <a:t> All types of questions including Why?</a:t>
            </a:r>
          </a:p>
          <a:p>
            <a:pPr eaLnBrk="1" hangingPunct="1"/>
            <a:r>
              <a:rPr lang="en-US" b="1" baseline="0" dirty="0" smtClean="0"/>
              <a:t>Ethics: The moral principle governing or influencing conduct. Moral: Concerned with the principles of right and wrong behavior</a:t>
            </a:r>
          </a:p>
          <a:p>
            <a:pPr eaLnBrk="1" hangingPunct="1"/>
            <a:r>
              <a:rPr lang="en-US" b="1" baseline="0" dirty="0" smtClean="0"/>
              <a:t>The highest form of common sense.</a:t>
            </a:r>
          </a:p>
          <a:p>
            <a:pPr eaLnBrk="1" hangingPunct="1"/>
            <a:r>
              <a:rPr lang="en-US" b="1" baseline="0" dirty="0" smtClean="0"/>
              <a:t>To be socially responsible (to be careful about the effects of your actions on other people).</a:t>
            </a:r>
          </a:p>
          <a:p>
            <a:pPr eaLnBrk="1" hangingPunct="1"/>
            <a:r>
              <a:rPr lang="en-US" b="1" baseline="0" dirty="0" smtClean="0"/>
              <a:t>Wisdom : The body of knowledge and experience that develops within a specific society or time (Oxford).</a:t>
            </a:r>
          </a:p>
          <a:p>
            <a:pPr eaLnBrk="1" hangingPunct="1"/>
            <a:endParaRPr lang="en-US" b="1" baseline="0" dirty="0" smtClean="0"/>
          </a:p>
          <a:p>
            <a:pPr eaLnBrk="1" hangingPunct="1"/>
            <a:r>
              <a:rPr lang="en-US" sz="1200" b="1" i="0" kern="1200" dirty="0" smtClean="0">
                <a:solidFill>
                  <a:schemeClr val="tx1"/>
                </a:solidFill>
                <a:effectLst/>
                <a:latin typeface="Arial" charset="0"/>
                <a:ea typeface="+mn-ea"/>
                <a:cs typeface="+mn-cs"/>
              </a:rPr>
              <a:t>Having or showing experience, knowledge, and good judgement.</a:t>
            </a:r>
          </a:p>
          <a:p>
            <a:pPr eaLnBrk="1" hangingPunct="1"/>
            <a:r>
              <a:rPr lang="en-US" sz="1200" b="1" i="0" kern="1200" dirty="0" smtClean="0">
                <a:solidFill>
                  <a:schemeClr val="tx1"/>
                </a:solidFill>
                <a:effectLst/>
                <a:latin typeface="Arial" charset="0"/>
                <a:ea typeface="+mn-ea"/>
                <a:cs typeface="+mn-cs"/>
              </a:rPr>
              <a:t>Not being biased!</a:t>
            </a:r>
          </a:p>
          <a:p>
            <a:pPr eaLnBrk="1" hangingPunct="1"/>
            <a:endParaRPr lang="en-US" sz="1200" b="1" i="0" kern="1200" dirty="0" smtClean="0">
              <a:solidFill>
                <a:schemeClr val="tx1"/>
              </a:solidFill>
              <a:effectLst/>
              <a:latin typeface="Arial" charset="0"/>
              <a:ea typeface="+mn-ea"/>
              <a:cs typeface="+mn-cs"/>
            </a:endParaRPr>
          </a:p>
          <a:p>
            <a:pPr eaLnBrk="1" hangingPunct="1"/>
            <a:r>
              <a:rPr lang="en-US" sz="1200" b="1" i="0" kern="1200" dirty="0" smtClean="0">
                <a:solidFill>
                  <a:schemeClr val="tx1"/>
                </a:solidFill>
                <a:effectLst/>
                <a:latin typeface="Arial" charset="0"/>
                <a:ea typeface="+mn-ea"/>
                <a:cs typeface="+mn-cs"/>
              </a:rPr>
              <a:t>Can an evil person be wise?  No! According to definitions of wisdom.</a:t>
            </a:r>
          </a:p>
          <a:p>
            <a:pPr eaLnBrk="1" hangingPunct="1"/>
            <a:endParaRPr lang="en-US" sz="1200" b="1" i="0" kern="1200" dirty="0" smtClean="0">
              <a:solidFill>
                <a:schemeClr val="tx1"/>
              </a:solidFill>
              <a:effectLst/>
              <a:latin typeface="Arial" charset="0"/>
              <a:ea typeface="+mn-ea"/>
              <a:cs typeface="+mn-cs"/>
            </a:endParaRPr>
          </a:p>
          <a:p>
            <a:pPr eaLnBrk="1" hangingPunct="1"/>
            <a:r>
              <a:rPr lang="en-US" sz="1200" b="1" i="0" kern="1200" dirty="0" smtClean="0">
                <a:solidFill>
                  <a:schemeClr val="tx1"/>
                </a:solidFill>
                <a:effectLst/>
                <a:latin typeface="Arial" charset="0"/>
                <a:ea typeface="+mn-ea"/>
                <a:cs typeface="+mn-cs"/>
              </a:rPr>
              <a:t>Value:</a:t>
            </a:r>
            <a:r>
              <a:rPr lang="en-US" sz="1200" b="1" i="0" kern="1200" baseline="0" dirty="0" smtClean="0">
                <a:solidFill>
                  <a:schemeClr val="tx1"/>
                </a:solidFill>
                <a:effectLst/>
                <a:latin typeface="Arial" charset="0"/>
                <a:ea typeface="+mn-ea"/>
                <a:cs typeface="+mn-cs"/>
              </a:rPr>
              <a:t> </a:t>
            </a:r>
            <a:r>
              <a:rPr lang="en-US" sz="1200" b="1" i="0" kern="1200" dirty="0" smtClean="0">
                <a:solidFill>
                  <a:schemeClr val="tx1"/>
                </a:solidFill>
                <a:effectLst/>
                <a:latin typeface="Arial" charset="0"/>
                <a:ea typeface="+mn-ea"/>
                <a:cs typeface="+mn-cs"/>
              </a:rPr>
              <a:t>principles or standards of </a:t>
            </a:r>
            <a:r>
              <a:rPr lang="en-US" sz="1200" b="1" i="0" kern="1200" dirty="0" err="1" smtClean="0">
                <a:solidFill>
                  <a:schemeClr val="tx1"/>
                </a:solidFill>
                <a:effectLst/>
                <a:latin typeface="Arial" charset="0"/>
                <a:ea typeface="+mn-ea"/>
                <a:cs typeface="+mn-cs"/>
              </a:rPr>
              <a:t>behaviour</a:t>
            </a:r>
            <a:r>
              <a:rPr lang="en-US" sz="1200" b="1" i="0" kern="1200" dirty="0" smtClean="0">
                <a:solidFill>
                  <a:schemeClr val="tx1"/>
                </a:solidFill>
                <a:effectLst/>
                <a:latin typeface="Arial" charset="0"/>
                <a:ea typeface="+mn-ea"/>
                <a:cs typeface="+mn-cs"/>
              </a:rPr>
              <a:t>; one's judgement of what is important in life</a:t>
            </a:r>
          </a:p>
          <a:p>
            <a:pPr eaLnBrk="1" hangingPunct="1"/>
            <a:r>
              <a:rPr lang="en-US" sz="1200" b="1" i="0" kern="1200" dirty="0" smtClean="0">
                <a:solidFill>
                  <a:schemeClr val="tx1"/>
                </a:solidFill>
                <a:effectLst/>
                <a:latin typeface="Arial" charset="0"/>
                <a:ea typeface="+mn-ea"/>
                <a:cs typeface="+mn-cs"/>
              </a:rPr>
              <a:t>:Consider something to be important or beneficial</a:t>
            </a:r>
            <a:endParaRPr lang="en-GB" b="1" dirty="0" smtClean="0"/>
          </a:p>
        </p:txBody>
      </p:sp>
      <p:sp>
        <p:nvSpPr>
          <p:cNvPr id="146436" name="Slide Number Placeholder 3"/>
          <p:cNvSpPr>
            <a:spLocks noGrp="1"/>
          </p:cNvSpPr>
          <p:nvPr>
            <p:ph type="sldNum" sz="quarter" idx="5"/>
          </p:nvPr>
        </p:nvSpPr>
        <p:spPr>
          <a:noFill/>
        </p:spPr>
        <p:txBody>
          <a:bodyPr/>
          <a:lstStyle/>
          <a:p>
            <a:fld id="{A9075780-F5B2-4751-ABA7-BCCA8F408438}" type="slidenum">
              <a:rPr lang="en-US" smtClean="0"/>
              <a:pPr/>
              <a:t>15</a:t>
            </a:fld>
            <a:endParaRPr lang="en-US" smtClean="0"/>
          </a:p>
        </p:txBody>
      </p:sp>
    </p:spTree>
    <p:extLst>
      <p:ext uri="{BB962C8B-B14F-4D97-AF65-F5344CB8AC3E}">
        <p14:creationId xmlns:p14="http://schemas.microsoft.com/office/powerpoint/2010/main" val="2238045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Wisdom is about doing the right thing without blindly following rules!</a:t>
            </a:r>
          </a:p>
          <a:p>
            <a:r>
              <a:rPr lang="en-US" b="1" dirty="0" smtClean="0"/>
              <a:t>Information answers what? Knowledge answers How? Wisdom</a:t>
            </a:r>
            <a:r>
              <a:rPr lang="en-US" b="1" baseline="0" dirty="0" smtClean="0"/>
              <a:t> answers all the others including Why?</a:t>
            </a:r>
            <a:r>
              <a:rPr lang="en-US" b="1" dirty="0" smtClean="0"/>
              <a:t> </a:t>
            </a:r>
            <a:endParaRPr lang="en-US" b="1" dirty="0"/>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pPr>
                <a:defRPr/>
              </a:pPr>
              <a:t>16</a:t>
            </a:fld>
            <a:endParaRPr lang="en-US"/>
          </a:p>
        </p:txBody>
      </p:sp>
    </p:spTree>
    <p:extLst>
      <p:ext uri="{BB962C8B-B14F-4D97-AF65-F5344CB8AC3E}">
        <p14:creationId xmlns:p14="http://schemas.microsoft.com/office/powerpoint/2010/main" val="2248705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C9790C-96A9-4BBA-9FE9-864DDD347333}" type="slidenum">
              <a:rPr lang="en-US">
                <a:solidFill>
                  <a:prstClr val="black"/>
                </a:solidFill>
              </a:rPr>
              <a:pPr/>
              <a:t>17</a:t>
            </a:fld>
            <a:endParaRPr lang="en-US">
              <a:solidFill>
                <a:prstClr val="black"/>
              </a:solidFill>
            </a:endParaRPr>
          </a:p>
        </p:txBody>
      </p:sp>
      <p:sp>
        <p:nvSpPr>
          <p:cNvPr id="78850" name="Rectangle 2"/>
          <p:cNvSpPr>
            <a:spLocks noGrp="1" noRot="1" noChangeAspect="1" noChangeArrowheads="1" noTextEdit="1"/>
          </p:cNvSpPr>
          <p:nvPr>
            <p:ph type="sldImg"/>
          </p:nvPr>
        </p:nvSpPr>
        <p:spPr>
          <a:xfrm>
            <a:off x="1143000" y="685800"/>
            <a:ext cx="4572000" cy="3429000"/>
          </a:xfrm>
          <a:ln/>
        </p:spPr>
      </p:sp>
      <p:sp>
        <p:nvSpPr>
          <p:cNvPr id="78851" name="Rectangle 3"/>
          <p:cNvSpPr>
            <a:spLocks noGrp="1" noChangeArrowheads="1"/>
          </p:cNvSpPr>
          <p:nvPr>
            <p:ph type="body" idx="1"/>
          </p:nvPr>
        </p:nvSpPr>
        <p:spPr>
          <a:xfrm>
            <a:off x="914400" y="4343400"/>
            <a:ext cx="5029200" cy="4114800"/>
          </a:xfrm>
        </p:spPr>
        <p:txBody>
          <a:bodyPr/>
          <a:lstStyle/>
          <a:p>
            <a:r>
              <a:rPr lang="en-US" b="1" dirty="0" smtClean="0"/>
              <a:t>As we go up, value increases and volume decreases.</a:t>
            </a:r>
          </a:p>
          <a:p>
            <a:r>
              <a:rPr lang="en-US" b="1" dirty="0" smtClean="0"/>
              <a:t>Pattern : a recurring regular form or sequence</a:t>
            </a:r>
          </a:p>
          <a:p>
            <a:r>
              <a:rPr lang="en-US" b="1" dirty="0" smtClean="0"/>
              <a:t>Recurring : Occurring again and again</a:t>
            </a:r>
          </a:p>
          <a:p>
            <a:endParaRPr lang="en-US" b="1" dirty="0" smtClean="0"/>
          </a:p>
          <a:p>
            <a:r>
              <a:rPr lang="en-US" b="1" dirty="0" smtClean="0"/>
              <a:t>The time it takes</a:t>
            </a:r>
            <a:r>
              <a:rPr lang="en-US" b="1" baseline="0" dirty="0" smtClean="0"/>
              <a:t> to convert data into information is short, information to knowledge is long</a:t>
            </a:r>
            <a:r>
              <a:rPr lang="en-US" b="1" baseline="0" smtClean="0"/>
              <a:t>, </a:t>
            </a:r>
            <a:r>
              <a:rPr lang="en-US" b="1" baseline="0" smtClean="0"/>
              <a:t>Knowledge to </a:t>
            </a:r>
            <a:r>
              <a:rPr lang="en-US" b="1" baseline="0" dirty="0" smtClean="0"/>
              <a:t>wisdom is much longer.</a:t>
            </a:r>
            <a:endParaRPr lang="en-US" b="1" dirty="0"/>
          </a:p>
        </p:txBody>
      </p:sp>
    </p:spTree>
    <p:extLst>
      <p:ext uri="{BB962C8B-B14F-4D97-AF65-F5344CB8AC3E}">
        <p14:creationId xmlns:p14="http://schemas.microsoft.com/office/powerpoint/2010/main" val="22689341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Less is more : Compare Sand and Gold</a:t>
            </a:r>
          </a:p>
          <a:p>
            <a:r>
              <a:rPr lang="en-US" b="1" dirty="0" smtClean="0"/>
              <a:t>Intelligence : </a:t>
            </a:r>
            <a:r>
              <a:rPr lang="en-US" sz="1200" b="1" i="0" kern="1200" dirty="0" smtClean="0">
                <a:solidFill>
                  <a:schemeClr val="tx1"/>
                </a:solidFill>
                <a:effectLst/>
                <a:latin typeface="Arial" charset="0"/>
                <a:ea typeface="+mn-ea"/>
                <a:cs typeface="+mn-cs"/>
              </a:rPr>
              <a:t>The ability to acquire and apply knowledge and skills</a:t>
            </a:r>
          </a:p>
          <a:p>
            <a:r>
              <a:rPr lang="en-US" sz="1200" b="1" i="0" kern="1200" dirty="0" smtClean="0">
                <a:solidFill>
                  <a:schemeClr val="tx1"/>
                </a:solidFill>
                <a:effectLst/>
                <a:latin typeface="Arial" charset="0"/>
                <a:ea typeface="+mn-ea"/>
                <a:cs typeface="+mn-cs"/>
              </a:rPr>
              <a:t>Intelligent : Capable of learning</a:t>
            </a:r>
            <a:endParaRPr lang="en-US" b="1" dirty="0"/>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pPr>
                <a:defRPr/>
              </a:pPr>
              <a:t>18</a:t>
            </a:fld>
            <a:endParaRPr lang="en-US"/>
          </a:p>
        </p:txBody>
      </p:sp>
    </p:spTree>
    <p:extLst>
      <p:ext uri="{BB962C8B-B14F-4D97-AF65-F5344CB8AC3E}">
        <p14:creationId xmlns:p14="http://schemas.microsoft.com/office/powerpoint/2010/main" val="877388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xfrm>
            <a:off x="1143000" y="685800"/>
            <a:ext cx="4572000" cy="3429000"/>
          </a:xfrm>
          <a:ln/>
        </p:spPr>
      </p:sp>
      <p:sp>
        <p:nvSpPr>
          <p:cNvPr id="148483" name="Notes Placeholder 2"/>
          <p:cNvSpPr>
            <a:spLocks noGrp="1"/>
          </p:cNvSpPr>
          <p:nvPr>
            <p:ph type="body" idx="1"/>
          </p:nvPr>
        </p:nvSpPr>
        <p:spPr>
          <a:no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1" i="0"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rPr>
              <a:t>Reproducibility and Transparency can be added to this list, for example.</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1" i="0"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rPr>
              <a:t>Transparency : Obvious or evident; Open to public scrutiny.</a:t>
            </a: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en-US" sz="1200" b="1" i="1"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1" i="1"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rPr>
              <a:t>Ask questions about smaller, faster, and new things?</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0" i="1"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rPr>
              <a:t>All that work goes into making technology that works for us.   </a:t>
            </a:r>
            <a:r>
              <a:rPr kumimoji="0" lang="en-US" altLang="en-US" sz="1200" b="0" i="0"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rPr>
              <a:t>“</a:t>
            </a:r>
            <a:r>
              <a:rPr kumimoji="0" lang="en-US" sz="1200" b="0" i="0"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rPr>
              <a:t>CS is designing…</a:t>
            </a:r>
            <a:r>
              <a:rPr kumimoji="0" lang="en-US" altLang="en-US" sz="1200" b="0" i="0"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rPr>
              <a:t>”</a:t>
            </a:r>
            <a:r>
              <a:rPr kumimoji="0" lang="en-US" sz="1200" b="0" i="0"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rPr>
              <a:t> </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0" i="1"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rPr>
              <a:t>Think about cell phones. They are just tiny computers. Any time you change the ring tone or screen background or launch an app you are running a computer program. A layer of software a human programmer wrote interprets your key strokes so the computer changes how it operates. </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0" i="1"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rPr>
              <a:t>Have any of you ever wanted to make a phone work better or differently? </a:t>
            </a:r>
            <a:r>
              <a:rPr kumimoji="0" lang="en-US" sz="1200" b="0" i="0"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rPr>
              <a:t>[responses]. </a:t>
            </a:r>
            <a:r>
              <a:rPr kumimoji="0" lang="en-US" sz="1200" b="0" i="1"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rPr>
              <a:t>A lot of computer science is about improving technology-- making it faster, smaller or able to do new things. It</a:t>
            </a:r>
            <a:r>
              <a:rPr kumimoji="0" lang="en-US" altLang="en-US" sz="1200" b="0" i="1"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rPr>
              <a:t>’</a:t>
            </a:r>
            <a:r>
              <a:rPr kumimoji="0" lang="en-US" sz="1200" b="0" i="1"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rPr>
              <a:t>s powerful!</a:t>
            </a:r>
          </a:p>
        </p:txBody>
      </p:sp>
      <p:sp>
        <p:nvSpPr>
          <p:cNvPr id="148484" name="Slide Number Placeholder 3"/>
          <p:cNvSpPr>
            <a:spLocks noGrp="1"/>
          </p:cNvSpPr>
          <p:nvPr>
            <p:ph type="sldNum" sz="quarter" idx="5"/>
          </p:nvPr>
        </p:nvSpPr>
        <p:spPr>
          <a:noFill/>
        </p:spPr>
        <p:txBody>
          <a:bodyPr/>
          <a:lstStyle/>
          <a:p>
            <a:fld id="{C3CC8B00-0838-4A31-941B-FDA49382E28B}" type="slidenum">
              <a:rPr lang="en-US" smtClean="0"/>
              <a:pPr/>
              <a:t>19</a:t>
            </a:fld>
            <a:endParaRPr lang="en-US" smtClean="0"/>
          </a:p>
        </p:txBody>
      </p:sp>
    </p:spTree>
    <p:extLst>
      <p:ext uri="{BB962C8B-B14F-4D97-AF65-F5344CB8AC3E}">
        <p14:creationId xmlns:p14="http://schemas.microsoft.com/office/powerpoint/2010/main" val="2308912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Many scholars have come to the conclusion Global Economy is driven by technology (IT),</a:t>
            </a:r>
            <a:r>
              <a:rPr lang="en-US" b="1" baseline="0" dirty="0" smtClean="0"/>
              <a:t> based on information and knowledge production and dissemination. </a:t>
            </a:r>
            <a:endParaRPr lang="en-US" b="1" dirty="0" smtClean="0"/>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pPr>
                <a:defRPr/>
              </a:pPr>
              <a:t>2</a:t>
            </a:fld>
            <a:endParaRPr lang="en-US" dirty="0"/>
          </a:p>
        </p:txBody>
      </p:sp>
    </p:spTree>
    <p:extLst>
      <p:ext uri="{BB962C8B-B14F-4D97-AF65-F5344CB8AC3E}">
        <p14:creationId xmlns:p14="http://schemas.microsoft.com/office/powerpoint/2010/main" val="2583232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Tacit &amp; Codified Knowledge.</a:t>
            </a:r>
            <a:endParaRPr lang="en-US" b="1" dirty="0"/>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pPr>
                <a:defRPr/>
              </a:pPr>
              <a:t>20</a:t>
            </a:fld>
            <a:endParaRPr lang="en-US"/>
          </a:p>
        </p:txBody>
      </p:sp>
    </p:spTree>
    <p:extLst>
      <p:ext uri="{BB962C8B-B14F-4D97-AF65-F5344CB8AC3E}">
        <p14:creationId xmlns:p14="http://schemas.microsoft.com/office/powerpoint/2010/main" val="1932325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a:xfrm>
            <a:off x="1143000" y="685800"/>
            <a:ext cx="4572000" cy="3429000"/>
          </a:xfrm>
          <a:ln/>
        </p:spPr>
      </p:sp>
      <p:sp>
        <p:nvSpPr>
          <p:cNvPr id="151555" name="Notes Placeholder 2"/>
          <p:cNvSpPr>
            <a:spLocks noGrp="1"/>
          </p:cNvSpPr>
          <p:nvPr>
            <p:ph type="body" idx="1"/>
          </p:nvPr>
        </p:nvSpPr>
        <p:spPr>
          <a:noFill/>
          <a:ln/>
        </p:spPr>
        <p:txBody>
          <a:bodyPr/>
          <a:lstStyle/>
          <a:p>
            <a:r>
              <a:rPr lang="en-GB" b="1" dirty="0" smtClean="0"/>
              <a:t>What can you say about the meaning of a system? What is a system?</a:t>
            </a:r>
          </a:p>
          <a:p>
            <a:r>
              <a:rPr lang="en-GB" b="1" dirty="0" smtClean="0"/>
              <a:t>Can you give examples of a system?</a:t>
            </a:r>
          </a:p>
        </p:txBody>
      </p:sp>
      <p:sp>
        <p:nvSpPr>
          <p:cNvPr id="151556" name="Slide Number Placeholder 3"/>
          <p:cNvSpPr>
            <a:spLocks noGrp="1"/>
          </p:cNvSpPr>
          <p:nvPr>
            <p:ph type="sldNum" sz="quarter" idx="5"/>
          </p:nvPr>
        </p:nvSpPr>
        <p:spPr>
          <a:noFill/>
        </p:spPr>
        <p:txBody>
          <a:bodyPr/>
          <a:lstStyle/>
          <a:p>
            <a:fld id="{919E325A-11D2-4F64-A06E-B08CD5A404DB}" type="slidenum">
              <a:rPr lang="en-US" smtClean="0"/>
              <a:pPr/>
              <a:t>21</a:t>
            </a:fld>
            <a:endParaRPr lang="en-US" dirty="0" smtClean="0"/>
          </a:p>
        </p:txBody>
      </p:sp>
    </p:spTree>
    <p:extLst>
      <p:ext uri="{BB962C8B-B14F-4D97-AF65-F5344CB8AC3E}">
        <p14:creationId xmlns:p14="http://schemas.microsoft.com/office/powerpoint/2010/main" val="802054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a:xfrm>
            <a:off x="1143000" y="685800"/>
            <a:ext cx="4572000" cy="3429000"/>
          </a:xfrm>
          <a:ln/>
        </p:spPr>
      </p:sp>
      <p:sp>
        <p:nvSpPr>
          <p:cNvPr id="152579"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1" i="0" u="none" strike="noStrike" kern="1200" cap="none" spc="0" normalizeH="0" baseline="0" noProof="0" dirty="0" smtClean="0">
                <a:ln>
                  <a:noFill/>
                </a:ln>
                <a:solidFill>
                  <a:srgbClr val="000000"/>
                </a:solidFill>
                <a:effectLst/>
                <a:uLnTx/>
                <a:uFillTx/>
                <a:latin typeface="Arial" charset="0"/>
                <a:ea typeface="+mn-ea"/>
                <a:cs typeface="+mn-cs"/>
              </a:rPr>
              <a:t>In its simplest form, a system is a set of interrelated components, with a clearly defined boundary, working together to achieve a common set of objectives.</a:t>
            </a:r>
          </a:p>
          <a:p>
            <a:endParaRPr lang="en-US" b="1" dirty="0" smtClean="0"/>
          </a:p>
          <a:p>
            <a:r>
              <a:rPr lang="en-US" b="1" dirty="0" smtClean="0"/>
              <a:t>The output is monitored against a set of predefined</a:t>
            </a:r>
            <a:r>
              <a:rPr lang="en-US" b="1" baseline="0" dirty="0" smtClean="0"/>
              <a:t> performance criteria and control action is taken in all essential components if needed.</a:t>
            </a:r>
          </a:p>
          <a:p>
            <a:r>
              <a:rPr lang="en-US" b="1" baseline="0" dirty="0" smtClean="0"/>
              <a:t>What is a user interface (UI or GUI)?</a:t>
            </a:r>
          </a:p>
          <a:p>
            <a:endParaRPr lang="en-US" b="1" baseline="0" dirty="0" smtClean="0"/>
          </a:p>
          <a:p>
            <a:r>
              <a:rPr lang="en-US" b="1" baseline="0" dirty="0" smtClean="0"/>
              <a:t>[Q] What is the objective of a college? As a system? To produce skilled and marketable graduates!</a:t>
            </a:r>
          </a:p>
          <a:p>
            <a:r>
              <a:rPr lang="en-US" b="1" baseline="0" dirty="0" smtClean="0"/>
              <a:t>[Q] Can you signify the four characteristics of a system for humans? [Q] What are the emergent properties of a human system? Life; Our five senses, etc.  </a:t>
            </a:r>
          </a:p>
          <a:p>
            <a:pPr eaLnBrk="1" hangingPunct="1"/>
            <a:endParaRPr lang="en-GB" b="1" dirty="0" smtClean="0"/>
          </a:p>
          <a:p>
            <a:r>
              <a:rPr lang="en-US" sz="1200" b="1" i="0" u="none" strike="noStrike" kern="1200" baseline="0" dirty="0" smtClean="0">
                <a:solidFill>
                  <a:schemeClr val="tx1"/>
                </a:solidFill>
                <a:latin typeface="Arial" charset="0"/>
                <a:ea typeface="+mn-ea"/>
                <a:cs typeface="+mn-cs"/>
              </a:rPr>
              <a:t>A system is a purposeful collection of interrelated components of different kinds that work together to deliver a set of services to the system owner and its users.</a:t>
            </a:r>
          </a:p>
          <a:p>
            <a:pPr eaLnBrk="1" hangingPunct="1"/>
            <a:endParaRPr lang="en-GB" dirty="0" smtClean="0"/>
          </a:p>
          <a:p>
            <a:pPr eaLnBrk="1" hangingPunct="1"/>
            <a:r>
              <a:rPr lang="en-GB" b="1" dirty="0" smtClean="0"/>
              <a:t>A system is an adaptive whole, according to the 4</a:t>
            </a:r>
            <a:r>
              <a:rPr lang="en-GB" b="1" baseline="30000" dirty="0" smtClean="0"/>
              <a:t>th</a:t>
            </a:r>
            <a:r>
              <a:rPr lang="en-GB" b="1" dirty="0" smtClean="0"/>
              <a:t> characteristics!</a:t>
            </a:r>
          </a:p>
        </p:txBody>
      </p:sp>
      <p:sp>
        <p:nvSpPr>
          <p:cNvPr id="152580" name="Slide Number Placeholder 3"/>
          <p:cNvSpPr>
            <a:spLocks noGrp="1"/>
          </p:cNvSpPr>
          <p:nvPr>
            <p:ph type="sldNum" sz="quarter" idx="5"/>
          </p:nvPr>
        </p:nvSpPr>
        <p:spPr>
          <a:noFill/>
        </p:spPr>
        <p:txBody>
          <a:bodyPr/>
          <a:lstStyle/>
          <a:p>
            <a:fld id="{2516BC5F-CDDF-4CB3-AA24-F6F2C75C1C8E}" type="slidenum">
              <a:rPr lang="en-US" smtClean="0"/>
              <a:pPr/>
              <a:t>22</a:t>
            </a:fld>
            <a:endParaRPr lang="en-US" dirty="0" smtClean="0"/>
          </a:p>
        </p:txBody>
      </p:sp>
    </p:spTree>
    <p:extLst>
      <p:ext uri="{BB962C8B-B14F-4D97-AF65-F5344CB8AC3E}">
        <p14:creationId xmlns:p14="http://schemas.microsoft.com/office/powerpoint/2010/main" val="41986254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a:xfrm>
            <a:off x="1143000" y="685800"/>
            <a:ext cx="4572000" cy="3429000"/>
          </a:xfrm>
          <a:ln/>
        </p:spPr>
      </p:sp>
      <p:sp>
        <p:nvSpPr>
          <p:cNvPr id="163843" name="Notes Placeholder 2"/>
          <p:cNvSpPr>
            <a:spLocks noGrp="1"/>
          </p:cNvSpPr>
          <p:nvPr>
            <p:ph type="body" idx="1"/>
          </p:nvPr>
        </p:nvSpPr>
        <p:spPr>
          <a:no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1" dirty="0" smtClean="0">
                <a:solidFill>
                  <a:srgbClr val="FFFF00"/>
                </a:solidFill>
              </a:rPr>
              <a:t>Many systems</a:t>
            </a:r>
            <a:r>
              <a:rPr lang="en-US" sz="1200" b="1" baseline="0" dirty="0" smtClean="0">
                <a:solidFill>
                  <a:srgbClr val="FFFF00"/>
                </a:solidFill>
              </a:rPr>
              <a:t> are very complex to understand and to intervene! A different approach is required (Systems Thinking)</a:t>
            </a:r>
            <a:endParaRPr lang="en-US" sz="1200" b="1" dirty="0" smtClean="0">
              <a:solidFill>
                <a:srgbClr val="FFFF00"/>
              </a:solidFill>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1" dirty="0" smtClean="0">
                <a:solidFill>
                  <a:srgbClr val="FFFF00"/>
                </a:solidFill>
              </a:rPr>
              <a:t>The whole is the product of the interactions of its parts not the sum of its parts taken separately.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1" dirty="0" smtClean="0">
                <a:solidFill>
                  <a:srgbClr val="FFFF00"/>
                </a:solidFill>
              </a:rPr>
              <a:t>It is greater than the sum of its parts. (Human, Car,</a:t>
            </a:r>
            <a:r>
              <a:rPr lang="en-US" sz="1200" b="1" baseline="0" dirty="0" smtClean="0">
                <a:solidFill>
                  <a:srgbClr val="FFFF00"/>
                </a:solidFill>
              </a:rPr>
              <a:t> Bicycle</a:t>
            </a:r>
            <a:r>
              <a:rPr lang="en-US" sz="1200" b="1" dirty="0" smtClean="0">
                <a:solidFill>
                  <a:srgbClr val="FFFF00"/>
                </a:solidFill>
              </a:rPr>
              <a:t>)</a:t>
            </a:r>
            <a:endParaRPr lang="en-GB" b="1" dirty="0" smtClean="0"/>
          </a:p>
          <a:p>
            <a:pPr eaLnBrk="1" hangingPunct="1"/>
            <a:endParaRPr lang="en-GB" b="1" dirty="0" smtClean="0"/>
          </a:p>
          <a:p>
            <a:pPr eaLnBrk="1" hangingPunct="1"/>
            <a:r>
              <a:rPr lang="en-GB" b="1" dirty="0" smtClean="0"/>
              <a:t>There is no total or complete solution for any problem</a:t>
            </a:r>
            <a:r>
              <a:rPr lang="en-GB" b="1" baseline="0" dirty="0" smtClean="0"/>
              <a:t> (socio-technical and social systems),</a:t>
            </a:r>
          </a:p>
          <a:p>
            <a:pPr eaLnBrk="1" hangingPunct="1"/>
            <a:r>
              <a:rPr lang="en-GB" b="1" baseline="0" dirty="0" smtClean="0"/>
              <a:t>We can only improve the situation. The cure can be worse than the disease (always there are side effects)</a:t>
            </a:r>
          </a:p>
          <a:p>
            <a:pPr eaLnBrk="1" hangingPunct="1"/>
            <a:endParaRPr lang="en-GB" b="1" baseline="0" dirty="0" smtClean="0"/>
          </a:p>
          <a:p>
            <a:pPr eaLnBrk="1" hangingPunct="1"/>
            <a:r>
              <a:rPr lang="en-GB" b="1" baseline="0" dirty="0" smtClean="0"/>
              <a:t>Someone’s terrorist is a freedom fighter for others.  </a:t>
            </a:r>
          </a:p>
          <a:p>
            <a:pPr eaLnBrk="1" hangingPunct="1"/>
            <a:r>
              <a:rPr lang="en-GB" b="1" baseline="0" dirty="0" smtClean="0"/>
              <a:t>Objective and Subjective truth. The hard and soft systems. </a:t>
            </a:r>
          </a:p>
          <a:p>
            <a:pPr eaLnBrk="1" hangingPunct="1"/>
            <a:endParaRPr lang="en-GB" b="1" baseline="0" dirty="0" smtClean="0"/>
          </a:p>
          <a:p>
            <a:pPr eaLnBrk="1" hangingPunct="1"/>
            <a:r>
              <a:rPr lang="en-GB" b="1" baseline="0" dirty="0" smtClean="0"/>
              <a:t>A system is a cognitive construct. [It is characterized or influenced by our thought!]</a:t>
            </a:r>
          </a:p>
          <a:p>
            <a:pPr eaLnBrk="1" hangingPunct="1"/>
            <a:endParaRPr lang="en-GB" b="1" baseline="0" dirty="0" smtClean="0"/>
          </a:p>
          <a:p>
            <a:pPr eaLnBrk="1" hangingPunct="1"/>
            <a:r>
              <a:rPr lang="en-GB" b="1" baseline="0" dirty="0" smtClean="0"/>
              <a:t>At very high speeds newton’s formulas are not correct! (different solutions for different contexts of the same problem)</a:t>
            </a:r>
            <a:endParaRPr lang="en-GB" b="1" dirty="0" smtClean="0"/>
          </a:p>
          <a:p>
            <a:pPr eaLnBrk="1" hangingPunct="1"/>
            <a:endParaRPr lang="en-GB" b="1" dirty="0" smtClean="0"/>
          </a:p>
        </p:txBody>
      </p:sp>
      <p:sp>
        <p:nvSpPr>
          <p:cNvPr id="163844" name="Slide Number Placeholder 3"/>
          <p:cNvSpPr>
            <a:spLocks noGrp="1"/>
          </p:cNvSpPr>
          <p:nvPr>
            <p:ph type="sldNum" sz="quarter" idx="5"/>
          </p:nvPr>
        </p:nvSpPr>
        <p:spPr>
          <a:noFill/>
        </p:spPr>
        <p:txBody>
          <a:bodyPr/>
          <a:lstStyle/>
          <a:p>
            <a:fld id="{C5790F8A-59B3-4896-889C-7F4F256D0BEF}" type="slidenum">
              <a:rPr lang="en-US" smtClean="0"/>
              <a:pPr/>
              <a:t>23</a:t>
            </a:fld>
            <a:endParaRPr lang="en-US" dirty="0" smtClean="0"/>
          </a:p>
        </p:txBody>
      </p:sp>
    </p:spTree>
    <p:extLst>
      <p:ext uri="{BB962C8B-B14F-4D97-AF65-F5344CB8AC3E}">
        <p14:creationId xmlns:p14="http://schemas.microsoft.com/office/powerpoint/2010/main" val="18399634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xfrm>
            <a:off x="1143000" y="685800"/>
            <a:ext cx="4572000" cy="3429000"/>
          </a:xfrm>
          <a:ln/>
        </p:spPr>
      </p:sp>
      <p:sp>
        <p:nvSpPr>
          <p:cNvPr id="156675" name="Notes Placeholder 2"/>
          <p:cNvSpPr>
            <a:spLocks noGrp="1"/>
          </p:cNvSpPr>
          <p:nvPr>
            <p:ph type="body" idx="1"/>
          </p:nvPr>
        </p:nvSpPr>
        <p:spPr>
          <a:noFill/>
          <a:ln/>
        </p:spPr>
        <p:txBody>
          <a:bodyPr/>
          <a:lstStyle/>
          <a:p>
            <a:r>
              <a:rPr lang="en-US" sz="1200" b="1" i="0" u="none" strike="noStrike" kern="1200" baseline="0" dirty="0" smtClean="0">
                <a:solidFill>
                  <a:schemeClr val="tx1"/>
                </a:solidFill>
                <a:latin typeface="Arial" charset="0"/>
                <a:ea typeface="+mn-ea"/>
                <a:cs typeface="+mn-cs"/>
              </a:rPr>
              <a:t>An information system (IS) can be any organized combination of people, hardware, software, communications networks, data resources, and policies and procedures that collects, stores, retrieves, transforms, and disseminates information in an organization.</a:t>
            </a:r>
          </a:p>
          <a:p>
            <a:endParaRPr lang="en-US" sz="1200" b="1" i="0" u="none" strike="noStrike" kern="1200" baseline="0" dirty="0" smtClean="0">
              <a:solidFill>
                <a:schemeClr val="tx1"/>
              </a:solidFill>
              <a:latin typeface="Arial" charset="0"/>
              <a:ea typeface="+mn-ea"/>
              <a:cs typeface="+mn-cs"/>
            </a:endParaRPr>
          </a:p>
          <a:p>
            <a:r>
              <a:rPr lang="en-US" sz="1200" b="1" i="0" u="none" strike="noStrike" kern="1200" baseline="0" dirty="0" smtClean="0">
                <a:solidFill>
                  <a:schemeClr val="tx1"/>
                </a:solidFill>
                <a:latin typeface="Arial" charset="0"/>
                <a:ea typeface="+mn-ea"/>
                <a:cs typeface="+mn-cs"/>
              </a:rPr>
              <a:t>Why do businesses need IS (and IT)? Currently, IS is supported by IT (CBIS).</a:t>
            </a:r>
          </a:p>
          <a:p>
            <a:r>
              <a:rPr lang="en-US" sz="1200" b="1" i="0" u="none" strike="noStrike" kern="1200" baseline="0" dirty="0" smtClean="0">
                <a:solidFill>
                  <a:schemeClr val="tx1"/>
                </a:solidFill>
                <a:latin typeface="Arial" charset="0"/>
                <a:ea typeface="+mn-ea"/>
                <a:cs typeface="+mn-cs"/>
              </a:rPr>
              <a:t>To survive in the competition; To sustain their business; To do their work efficiently. To achieve their goal. Support decision making.</a:t>
            </a:r>
          </a:p>
          <a:p>
            <a:pPr eaLnBrk="1" hangingPunct="1"/>
            <a:endParaRPr lang="en-GB" dirty="0" smtClean="0"/>
          </a:p>
          <a:p>
            <a:r>
              <a:rPr lang="en-US" sz="1200" b="0" i="0" u="none" strike="noStrike" kern="1200" baseline="0" dirty="0" smtClean="0">
                <a:solidFill>
                  <a:schemeClr val="tx1"/>
                </a:solidFill>
                <a:latin typeface="Arial" charset="0"/>
                <a:ea typeface="+mn-ea"/>
                <a:cs typeface="+mn-cs"/>
              </a:rPr>
              <a:t>The architecture is not just about hardware, software, and telecommunications assets, though that is a key component. It encompasses the people, technology, processes, and data that make up information systems, and it should be driven by business requirements and the organization’s mission.</a:t>
            </a:r>
          </a:p>
          <a:p>
            <a:pPr eaLnBrk="1" hangingPunct="1"/>
            <a:r>
              <a:rPr lang="en-GB" dirty="0" smtClean="0"/>
              <a:t>Patricia Wallace, Introduction to Information Systems, Page 81.</a:t>
            </a:r>
          </a:p>
        </p:txBody>
      </p:sp>
      <p:sp>
        <p:nvSpPr>
          <p:cNvPr id="156676" name="Slide Number Placeholder 3"/>
          <p:cNvSpPr>
            <a:spLocks noGrp="1"/>
          </p:cNvSpPr>
          <p:nvPr>
            <p:ph type="sldNum" sz="quarter" idx="5"/>
          </p:nvPr>
        </p:nvSpPr>
        <p:spPr>
          <a:noFill/>
        </p:spPr>
        <p:txBody>
          <a:bodyPr/>
          <a:lstStyle/>
          <a:p>
            <a:fld id="{46A51045-6B8D-4789-9E5F-4077613D6085}" type="slidenum">
              <a:rPr lang="en-US" smtClean="0"/>
              <a:pPr/>
              <a:t>24</a:t>
            </a:fld>
            <a:endParaRPr lang="en-US" dirty="0" smtClean="0"/>
          </a:p>
        </p:txBody>
      </p:sp>
    </p:spTree>
    <p:extLst>
      <p:ext uri="{BB962C8B-B14F-4D97-AF65-F5344CB8AC3E}">
        <p14:creationId xmlns:p14="http://schemas.microsoft.com/office/powerpoint/2010/main" val="17966174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smtClean="0">
                <a:solidFill>
                  <a:schemeClr val="tx1"/>
                </a:solidFill>
                <a:latin typeface="Arial" charset="0"/>
                <a:ea typeface="+mn-ea"/>
                <a:cs typeface="+mn-cs"/>
              </a:rPr>
              <a:t>IS </a:t>
            </a:r>
            <a:r>
              <a:rPr lang="en-US" sz="1200" b="1" i="0" u="none" strike="noStrike" kern="1200" baseline="0" dirty="0" err="1" smtClean="0">
                <a:solidFill>
                  <a:schemeClr val="tx1"/>
                </a:solidFill>
                <a:latin typeface="Arial" charset="0"/>
                <a:ea typeface="+mn-ea"/>
                <a:cs typeface="+mn-cs"/>
              </a:rPr>
              <a:t>is</a:t>
            </a:r>
            <a:r>
              <a:rPr lang="en-US" sz="1200" b="1" i="0" u="none" strike="noStrike" kern="1200" baseline="0" dirty="0" smtClean="0">
                <a:solidFill>
                  <a:schemeClr val="tx1"/>
                </a:solidFill>
                <a:latin typeface="Arial" charset="0"/>
                <a:ea typeface="+mn-ea"/>
                <a:cs typeface="+mn-cs"/>
              </a:rPr>
              <a:t> concerned with the processes that an enterprise can implement and improve using information technology (IT).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i="0" u="none" strike="noStrike" kern="1200" baseline="0" dirty="0" smtClean="0">
              <a:solidFill>
                <a:schemeClr val="tx1"/>
              </a:solidFill>
              <a:latin typeface="Arial"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smtClean="0">
                <a:solidFill>
                  <a:schemeClr val="tx1"/>
                </a:solidFill>
                <a:latin typeface="Arial" charset="0"/>
                <a:ea typeface="+mn-ea"/>
                <a:cs typeface="+mn-cs"/>
              </a:rPr>
              <a:t>Computer Based Information systems (IS) is concerned with the information that computer systems can provide to aid a company, non-profit or governmental organization in defining and achieving its goals. </a:t>
            </a:r>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pPr>
                <a:defRPr/>
              </a:pPr>
              <a:t>25</a:t>
            </a:fld>
            <a:endParaRPr lang="en-US"/>
          </a:p>
        </p:txBody>
      </p:sp>
    </p:spTree>
    <p:extLst>
      <p:ext uri="{BB962C8B-B14F-4D97-AF65-F5344CB8AC3E}">
        <p14:creationId xmlns:p14="http://schemas.microsoft.com/office/powerpoint/2010/main" val="1769896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a:xfrm>
            <a:off x="1143000" y="685800"/>
            <a:ext cx="4572000" cy="3429000"/>
          </a:xfrm>
          <a:ln/>
        </p:spPr>
      </p:sp>
      <p:sp>
        <p:nvSpPr>
          <p:cNvPr id="153603" name="Notes Placeholder 2"/>
          <p:cNvSpPr>
            <a:spLocks noGrp="1"/>
          </p:cNvSpPr>
          <p:nvPr>
            <p:ph type="body" idx="1"/>
          </p:nvPr>
        </p:nvSpPr>
        <p:spPr>
          <a:noFill/>
          <a:ln/>
        </p:spPr>
        <p:txBody>
          <a:bodyPr/>
          <a:lstStyle/>
          <a:p>
            <a:pPr eaLnBrk="1" hangingPunct="1"/>
            <a:r>
              <a:rPr lang="en-GB" b="1" dirty="0" smtClean="0"/>
              <a:t>This may be taken as the functional view of an IS (functional perspective).</a:t>
            </a:r>
          </a:p>
          <a:p>
            <a:pPr eaLnBrk="1" hangingPunct="1"/>
            <a:endParaRPr lang="en-GB" b="1" dirty="0" smtClean="0"/>
          </a:p>
          <a:p>
            <a:pPr eaLnBrk="1" hangingPunct="1"/>
            <a:r>
              <a:rPr lang="en-GB" b="1" dirty="0" smtClean="0"/>
              <a:t>Where does the adaptive behaviour of a system come from?</a:t>
            </a:r>
          </a:p>
          <a:p>
            <a:pPr eaLnBrk="1" hangingPunct="1"/>
            <a:endParaRPr lang="en-GB" b="1" dirty="0" smtClean="0"/>
          </a:p>
          <a:p>
            <a:r>
              <a:rPr lang="en-US" b="1" dirty="0" smtClean="0"/>
              <a:t>The output is monitored against a set of predefined</a:t>
            </a:r>
            <a:r>
              <a:rPr lang="en-US" b="1" baseline="0" dirty="0" smtClean="0"/>
              <a:t> performance criteria and control action </a:t>
            </a:r>
          </a:p>
          <a:p>
            <a:r>
              <a:rPr lang="en-US" b="1" baseline="0" dirty="0" smtClean="0"/>
              <a:t>is taken in all essential components if needed.</a:t>
            </a:r>
          </a:p>
          <a:p>
            <a:pPr eaLnBrk="1" hangingPunct="1"/>
            <a:endParaRPr lang="en-GB" b="1" dirty="0" smtClean="0"/>
          </a:p>
          <a:p>
            <a:pPr eaLnBrk="1" hangingPunct="1"/>
            <a:r>
              <a:rPr lang="en-GB" b="1" dirty="0" smtClean="0"/>
              <a:t>Is there any problem associated with making changes through</a:t>
            </a:r>
            <a:r>
              <a:rPr lang="en-GB" b="1" baseline="0" dirty="0" smtClean="0"/>
              <a:t> corrective actions?</a:t>
            </a:r>
          </a:p>
          <a:p>
            <a:pPr eaLnBrk="1" hangingPunct="1"/>
            <a:r>
              <a:rPr lang="en-GB" b="1" baseline="0" dirty="0" smtClean="0"/>
              <a:t>Yes! The cure might be worse than the disease! Introduction of side effects or bugs (Systems thinking).</a:t>
            </a:r>
          </a:p>
          <a:p>
            <a:pPr eaLnBrk="1" hangingPunct="1"/>
            <a:endParaRPr lang="en-GB" b="1" baseline="0" dirty="0" smtClean="0"/>
          </a:p>
          <a:p>
            <a:pPr eaLnBrk="1" hangingPunct="1"/>
            <a:r>
              <a:rPr lang="en-GB" b="1" baseline="0" dirty="0" smtClean="0"/>
              <a:t>The basic (main) operations (workflow activities) of computing : Input, Processing, Output, and Storage.</a:t>
            </a:r>
          </a:p>
        </p:txBody>
      </p:sp>
      <p:sp>
        <p:nvSpPr>
          <p:cNvPr id="153604" name="Slide Number Placeholder 3"/>
          <p:cNvSpPr>
            <a:spLocks noGrp="1"/>
          </p:cNvSpPr>
          <p:nvPr>
            <p:ph type="sldNum" sz="quarter" idx="5"/>
          </p:nvPr>
        </p:nvSpPr>
        <p:spPr>
          <a:noFill/>
        </p:spPr>
        <p:txBody>
          <a:bodyPr/>
          <a:lstStyle/>
          <a:p>
            <a:fld id="{0DE08692-6B63-40FE-AFC2-D75236B72437}" type="slidenum">
              <a:rPr lang="en-US" smtClean="0"/>
              <a:pPr/>
              <a:t>26</a:t>
            </a:fld>
            <a:endParaRPr lang="en-US" smtClean="0"/>
          </a:p>
        </p:txBody>
      </p:sp>
    </p:spTree>
    <p:extLst>
      <p:ext uri="{BB962C8B-B14F-4D97-AF65-F5344CB8AC3E}">
        <p14:creationId xmlns:p14="http://schemas.microsoft.com/office/powerpoint/2010/main" val="26673270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a:xfrm>
            <a:off x="1143000" y="685800"/>
            <a:ext cx="4572000" cy="3429000"/>
          </a:xfrm>
          <a:ln/>
        </p:spPr>
      </p:sp>
      <p:sp>
        <p:nvSpPr>
          <p:cNvPr id="154627" name="Notes Placeholder 2"/>
          <p:cNvSpPr>
            <a:spLocks noGrp="1"/>
          </p:cNvSpPr>
          <p:nvPr>
            <p:ph type="body" idx="1"/>
          </p:nvPr>
        </p:nvSpPr>
        <p:spPr>
          <a:noFill/>
          <a:ln/>
        </p:spPr>
        <p:txBody>
          <a:bodyPr/>
          <a:lstStyle/>
          <a:p>
            <a:pPr eaLnBrk="1" hangingPunct="1"/>
            <a:r>
              <a:rPr lang="en-GB" b="1" dirty="0" smtClean="0"/>
              <a:t>The data storage hierarchy</a:t>
            </a:r>
            <a:r>
              <a:rPr lang="en-GB" b="1" baseline="0" dirty="0" smtClean="0"/>
              <a:t> in databases: Bits -&gt; Characters -&gt; Fields -&gt; Records -&gt; Files -&gt; Database</a:t>
            </a:r>
          </a:p>
          <a:p>
            <a:pPr eaLnBrk="1" hangingPunct="1"/>
            <a:r>
              <a:rPr lang="en-GB" b="1" baseline="0" dirty="0" smtClean="0"/>
              <a:t>A Database is a logically organized collection of interrelated data </a:t>
            </a:r>
          </a:p>
          <a:p>
            <a:pPr eaLnBrk="1" hangingPunct="1"/>
            <a:r>
              <a:rPr lang="en-GB" b="1" baseline="0" dirty="0" smtClean="0"/>
              <a:t>Process (Procedures): tells about sequence of activities done and who does what using what (org. structure might be hidden here)</a:t>
            </a:r>
          </a:p>
          <a:p>
            <a:pPr eaLnBrk="1" hangingPunct="1"/>
            <a:r>
              <a:rPr lang="en-GB" b="1" baseline="0" dirty="0" smtClean="0"/>
              <a:t>Logical : based on valid reasoning</a:t>
            </a:r>
          </a:p>
          <a:p>
            <a:pPr eaLnBrk="1" hangingPunct="1"/>
            <a:endParaRPr lang="en-GB" b="1" baseline="0" dirty="0" smtClean="0"/>
          </a:p>
          <a:p>
            <a:pPr eaLnBrk="1" hangingPunct="1"/>
            <a:r>
              <a:rPr lang="en-GB" b="1" baseline="0" dirty="0" smtClean="0"/>
              <a:t>Hardware + Software + Telecommunications = IT</a:t>
            </a:r>
          </a:p>
          <a:p>
            <a:pPr eaLnBrk="1" hangingPunct="1"/>
            <a:endParaRPr lang="en-GB" b="1" baseline="0" dirty="0" smtClean="0"/>
          </a:p>
          <a:p>
            <a:r>
              <a:rPr lang="en-US" sz="1200" b="1" i="0" u="none" strike="noStrike" kern="1200" baseline="0" dirty="0" smtClean="0">
                <a:solidFill>
                  <a:schemeClr val="tx1"/>
                </a:solidFill>
                <a:effectLst/>
                <a:latin typeface="Arial" charset="0"/>
                <a:ea typeface="+mn-ea"/>
                <a:cs typeface="+mn-cs"/>
              </a:rPr>
              <a:t>The </a:t>
            </a:r>
            <a:r>
              <a:rPr lang="en-US" sz="1200" b="1" i="0" u="none" strike="noStrike" kern="1200" baseline="0" dirty="0" smtClean="0">
                <a:solidFill>
                  <a:schemeClr val="tx1"/>
                </a:solidFill>
                <a:effectLst/>
                <a:latin typeface="Arial" charset="0"/>
                <a:ea typeface="+mn-ea"/>
                <a:cs typeface="+mn-cs"/>
              </a:rPr>
              <a:t>five classic components of a computer are input, output, memory, data-path, and control, with the last two sometimes combined and called</a:t>
            </a:r>
          </a:p>
          <a:p>
            <a:r>
              <a:rPr lang="en-US" sz="1200" b="1" i="0" u="none" strike="noStrike" kern="1200" baseline="0" dirty="0" smtClean="0">
                <a:solidFill>
                  <a:schemeClr val="tx1"/>
                </a:solidFill>
                <a:effectLst/>
                <a:latin typeface="Arial" charset="0"/>
                <a:ea typeface="+mn-ea"/>
                <a:cs typeface="+mn-cs"/>
              </a:rPr>
              <a:t>the processor.  Computer Organization and Design 5</a:t>
            </a:r>
            <a:r>
              <a:rPr lang="en-US" sz="1200" b="1" i="0" u="none" strike="noStrike" kern="1200" baseline="30000" dirty="0" smtClean="0">
                <a:solidFill>
                  <a:schemeClr val="tx1"/>
                </a:solidFill>
                <a:effectLst/>
                <a:latin typeface="Arial" charset="0"/>
                <a:ea typeface="+mn-ea"/>
                <a:cs typeface="+mn-cs"/>
              </a:rPr>
              <a:t>th</a:t>
            </a:r>
            <a:r>
              <a:rPr lang="en-US" sz="1200" b="1" i="0" u="none" strike="noStrike" kern="1200" baseline="0" dirty="0" smtClean="0">
                <a:solidFill>
                  <a:schemeClr val="tx1"/>
                </a:solidFill>
                <a:effectLst/>
                <a:latin typeface="Arial" charset="0"/>
                <a:ea typeface="+mn-ea"/>
                <a:cs typeface="+mn-cs"/>
              </a:rPr>
              <a:t> Edition.</a:t>
            </a:r>
            <a:endParaRPr lang="en-GB" b="1" dirty="0" smtClean="0">
              <a:effectLst/>
            </a:endParaRPr>
          </a:p>
        </p:txBody>
      </p:sp>
      <p:sp>
        <p:nvSpPr>
          <p:cNvPr id="154628" name="Slide Number Placeholder 3"/>
          <p:cNvSpPr>
            <a:spLocks noGrp="1"/>
          </p:cNvSpPr>
          <p:nvPr>
            <p:ph type="sldNum" sz="quarter" idx="5"/>
          </p:nvPr>
        </p:nvSpPr>
        <p:spPr>
          <a:noFill/>
        </p:spPr>
        <p:txBody>
          <a:bodyPr/>
          <a:lstStyle/>
          <a:p>
            <a:fld id="{DA976782-05BF-4FB2-9DD1-36676BCA208C}" type="slidenum">
              <a:rPr lang="en-US" smtClean="0"/>
              <a:pPr/>
              <a:t>27</a:t>
            </a:fld>
            <a:endParaRPr lang="en-US" smtClean="0"/>
          </a:p>
        </p:txBody>
      </p:sp>
    </p:spTree>
    <p:extLst>
      <p:ext uri="{BB962C8B-B14F-4D97-AF65-F5344CB8AC3E}">
        <p14:creationId xmlns:p14="http://schemas.microsoft.com/office/powerpoint/2010/main" val="36863430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xfrm>
            <a:off x="1143000" y="685800"/>
            <a:ext cx="4572000" cy="3429000"/>
          </a:xfrm>
          <a:ln/>
        </p:spPr>
      </p:sp>
      <p:sp>
        <p:nvSpPr>
          <p:cNvPr id="155651" name="Notes Placeholder 2"/>
          <p:cNvSpPr>
            <a:spLocks noGrp="1"/>
          </p:cNvSpPr>
          <p:nvPr>
            <p:ph type="body" idx="1"/>
          </p:nvPr>
        </p:nvSpPr>
        <p:spPr>
          <a:noFill/>
          <a:ln/>
        </p:spPr>
        <p:txBody>
          <a:bodyPr/>
          <a:lstStyle/>
          <a:p>
            <a:pPr eaLnBrk="1" hangingPunct="1"/>
            <a:r>
              <a:rPr lang="en-GB" b="1" dirty="0" smtClean="0"/>
              <a:t>A</a:t>
            </a:r>
            <a:r>
              <a:rPr lang="en-GB" b="1" baseline="0" dirty="0" smtClean="0"/>
              <a:t> Computer and Communications System (ICT Supported System) is made up of six elements: People, Procedures, Data/Information, HW, SW, and Communications.</a:t>
            </a:r>
            <a:endParaRPr lang="en-GB" b="1" dirty="0" smtClean="0"/>
          </a:p>
        </p:txBody>
      </p:sp>
      <p:sp>
        <p:nvSpPr>
          <p:cNvPr id="155652" name="Slide Number Placeholder 3"/>
          <p:cNvSpPr>
            <a:spLocks noGrp="1"/>
          </p:cNvSpPr>
          <p:nvPr>
            <p:ph type="sldNum" sz="quarter" idx="5"/>
          </p:nvPr>
        </p:nvSpPr>
        <p:spPr>
          <a:noFill/>
        </p:spPr>
        <p:txBody>
          <a:bodyPr/>
          <a:lstStyle/>
          <a:p>
            <a:fld id="{316C969E-D164-4D24-AB78-4969B1D62343}" type="slidenum">
              <a:rPr lang="en-US" smtClean="0"/>
              <a:pPr/>
              <a:t>28</a:t>
            </a:fld>
            <a:endParaRPr lang="en-US" smtClean="0"/>
          </a:p>
        </p:txBody>
      </p:sp>
    </p:spTree>
    <p:extLst>
      <p:ext uri="{BB962C8B-B14F-4D97-AF65-F5344CB8AC3E}">
        <p14:creationId xmlns:p14="http://schemas.microsoft.com/office/powerpoint/2010/main" val="6543853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 some literatures telecommunications can be left out and</a:t>
            </a:r>
            <a:r>
              <a:rPr lang="en-US" b="1" baseline="0" dirty="0" smtClean="0"/>
              <a:t> put into HW &amp; SW.</a:t>
            </a:r>
          </a:p>
          <a:p>
            <a:r>
              <a:rPr lang="en-US" b="1" baseline="0" dirty="0" smtClean="0"/>
              <a:t>Procedures (Process) : Sequence of activities done to serve our clients, supported by all other components of the IS.</a:t>
            </a:r>
          </a:p>
          <a:p>
            <a:r>
              <a:rPr lang="en-US" b="1" baseline="0" dirty="0" smtClean="0"/>
              <a:t>What will be the components if it were a manual IS?</a:t>
            </a:r>
            <a:endParaRPr lang="en-US" b="1" dirty="0" smtClean="0"/>
          </a:p>
          <a:p>
            <a:r>
              <a:rPr lang="en-US" b="1" dirty="0" smtClean="0"/>
              <a:t>CIO : Chief Information Officer</a:t>
            </a:r>
            <a:endParaRPr lang="en-US" b="1" dirty="0"/>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pPr>
                <a:defRPr/>
              </a:pPr>
              <a:t>29</a:t>
            </a:fld>
            <a:endParaRPr lang="en-US"/>
          </a:p>
        </p:txBody>
      </p:sp>
    </p:spTree>
    <p:extLst>
      <p:ext uri="{BB962C8B-B14F-4D97-AF65-F5344CB8AC3E}">
        <p14:creationId xmlns:p14="http://schemas.microsoft.com/office/powerpoint/2010/main" val="1058060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Can you give examples of </a:t>
            </a:r>
            <a:r>
              <a:rPr lang="en-US" b="1" baseline="0" dirty="0" smtClean="0"/>
              <a:t>communication </a:t>
            </a:r>
            <a:r>
              <a:rPr lang="en-US" b="1" dirty="0" smtClean="0"/>
              <a:t>devices (technologies)</a:t>
            </a:r>
            <a:r>
              <a:rPr lang="en-US" b="1" baseline="0" dirty="0" smtClean="0"/>
              <a:t> used to transmit large amounts of data through long distances?</a:t>
            </a:r>
          </a:p>
          <a:p>
            <a:endParaRPr lang="en-US" b="1"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GB" altLang="en-US" b="1" strike="noStrike" dirty="0" smtClean="0">
                <a:solidFill>
                  <a:srgbClr val="000000"/>
                </a:solidFill>
              </a:rPr>
              <a:t>ICT can give countries something else to sell.</a:t>
            </a:r>
            <a:r>
              <a:rPr lang="en-GB" altLang="en-US" b="1" strike="noStrike" baseline="0" dirty="0" smtClean="0">
                <a:solidFill>
                  <a:srgbClr val="000000"/>
                </a:solidFill>
              </a:rPr>
              <a:t> What do you think it is?</a:t>
            </a:r>
          </a:p>
          <a:p>
            <a:pPr marL="0" marR="0" indent="0" algn="l" defTabSz="914400" rtl="0" eaLnBrk="0" fontAlgn="base" latinLnBrk="0" hangingPunct="0">
              <a:lnSpc>
                <a:spcPct val="100000"/>
              </a:lnSpc>
              <a:spcBef>
                <a:spcPct val="30000"/>
              </a:spcBef>
              <a:spcAft>
                <a:spcPct val="0"/>
              </a:spcAft>
              <a:buClrTx/>
              <a:buSzTx/>
              <a:buFontTx/>
              <a:buNone/>
              <a:tabLst/>
              <a:defRPr/>
            </a:pPr>
            <a:r>
              <a:rPr lang="en-GB" altLang="en-US" b="1" strike="noStrike" dirty="0" smtClean="0">
                <a:solidFill>
                  <a:srgbClr val="000000"/>
                </a:solidFill>
              </a:rPr>
              <a:t>Skilled man</a:t>
            </a:r>
            <a:r>
              <a:rPr lang="en-GB" altLang="en-US" b="1" strike="noStrike" baseline="0" dirty="0" smtClean="0">
                <a:solidFill>
                  <a:srgbClr val="000000"/>
                </a:solidFill>
              </a:rPr>
              <a:t> power</a:t>
            </a:r>
            <a:r>
              <a:rPr lang="en-GB" altLang="en-US" b="1" strike="noStrike" dirty="0" smtClean="0">
                <a:solidFill>
                  <a:srgbClr val="000000"/>
                </a:solidFill>
              </a:rPr>
              <a:t> as well as products and software!</a:t>
            </a:r>
            <a:endParaRPr lang="en-US" b="1" dirty="0" smtClean="0"/>
          </a:p>
          <a:p>
            <a:endParaRPr lang="en-US" b="1" dirty="0" smtClean="0"/>
          </a:p>
          <a:p>
            <a:r>
              <a:rPr lang="en-US" b="1" dirty="0" smtClean="0"/>
              <a:t>We can say that ICT is about using IT for the benefits of society</a:t>
            </a:r>
            <a:r>
              <a:rPr lang="en-US" b="1" baseline="0" dirty="0" smtClean="0"/>
              <a:t> or groups of people. </a:t>
            </a:r>
          </a:p>
          <a:p>
            <a:r>
              <a:rPr lang="en-US" b="1" baseline="0" dirty="0" smtClean="0"/>
              <a:t>We may consider IT as the infrastructure and ICT as applied on top to bring change: they are like body and soul. </a:t>
            </a:r>
          </a:p>
          <a:p>
            <a:r>
              <a:rPr lang="en-US" b="1" baseline="0" dirty="0" smtClean="0"/>
              <a:t>ICT is an agent of change and IT is the tool embedded in it!</a:t>
            </a:r>
          </a:p>
          <a:p>
            <a:endParaRPr lang="en-US" b="1" baseline="0" dirty="0" smtClean="0"/>
          </a:p>
          <a:p>
            <a:r>
              <a:rPr lang="en-US" b="1" baseline="0" dirty="0" smtClean="0"/>
              <a:t>Sometimes we may loosely take IT and ICT as synonyms (another name for the other): as though both are referring to the same thing.</a:t>
            </a:r>
          </a:p>
          <a:p>
            <a:r>
              <a:rPr lang="en-US" b="1" baseline="0" dirty="0" smtClean="0"/>
              <a:t>Thus, we use them interchangeably as they fit right based on our intellectual experience</a:t>
            </a:r>
          </a:p>
          <a:p>
            <a:endParaRPr lang="en-US" b="1" baseline="0" dirty="0" smtClean="0"/>
          </a:p>
          <a:p>
            <a:r>
              <a:rPr lang="en-US" b="1" dirty="0" smtClean="0"/>
              <a:t>ICT can be considered to be built on the 4Cs</a:t>
            </a:r>
            <a:r>
              <a:rPr lang="en-US" b="1" baseline="0" dirty="0" smtClean="0"/>
              <a:t>, Computing, Communications (Connectivity), Content (multimedia), and (human) Capacity</a:t>
            </a:r>
          </a:p>
          <a:p>
            <a:endParaRPr lang="en-US" b="1" baseline="0" dirty="0" smtClean="0"/>
          </a:p>
          <a:p>
            <a:r>
              <a:rPr lang="en-US" b="1" baseline="0" dirty="0" smtClean="0"/>
              <a:t>In my view, if we consider large areas and large groups of people (schools for example) ICT comes to the front, </a:t>
            </a:r>
          </a:p>
          <a:p>
            <a:r>
              <a:rPr lang="en-US" b="1" baseline="0" dirty="0" smtClean="0"/>
              <a:t>while we consider organizations and industries IT comes to the front. </a:t>
            </a:r>
            <a:endParaRPr lang="en-US" b="1" dirty="0"/>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pPr>
                <a:defRPr/>
              </a:pPr>
              <a:t>3</a:t>
            </a:fld>
            <a:endParaRPr lang="en-US" dirty="0"/>
          </a:p>
        </p:txBody>
      </p:sp>
    </p:spTree>
    <p:extLst>
      <p:ext uri="{BB962C8B-B14F-4D97-AF65-F5344CB8AC3E}">
        <p14:creationId xmlns:p14="http://schemas.microsoft.com/office/powerpoint/2010/main" val="9694650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This might correctly be called “General Information Systems Work</a:t>
            </a:r>
            <a:r>
              <a:rPr lang="en-US" b="1" baseline="0" dirty="0" smtClean="0"/>
              <a:t> Flow Diagram”??</a:t>
            </a:r>
          </a:p>
          <a:p>
            <a:endParaRPr lang="en-US" b="1" baseline="0" dirty="0" smtClean="0"/>
          </a:p>
          <a:p>
            <a:r>
              <a:rPr lang="en-US" b="1" baseline="0" dirty="0" smtClean="0"/>
              <a:t>Where does people, procedures, databases, HW, SW, and Communications fit in this picture?</a:t>
            </a:r>
            <a:endParaRPr lang="en-US" b="1" dirty="0" smtClean="0"/>
          </a:p>
          <a:p>
            <a:endParaRPr lang="en-US" b="1" dirty="0" smtClean="0"/>
          </a:p>
          <a:p>
            <a:r>
              <a:rPr lang="en-US" b="1" dirty="0" smtClean="0"/>
              <a:t>The output is monitored against a set of predefined</a:t>
            </a:r>
            <a:r>
              <a:rPr lang="en-US" b="1" baseline="0" dirty="0" smtClean="0"/>
              <a:t> performance criteria</a:t>
            </a:r>
          </a:p>
          <a:p>
            <a:endParaRPr lang="en-US" b="1" strike="sngStrike" baseline="0" dirty="0" smtClean="0"/>
          </a:p>
          <a:p>
            <a:r>
              <a:rPr lang="en-US" b="1" strike="noStrike" baseline="0" dirty="0" smtClean="0"/>
              <a:t>Feedback is the result of using and evaluating the system’s product in the environment.</a:t>
            </a:r>
            <a:endParaRPr lang="en-US" b="1" strike="noStrike" dirty="0"/>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pPr>
                <a:defRPr/>
              </a:pPr>
              <a:t>30</a:t>
            </a:fld>
            <a:endParaRPr lang="en-US"/>
          </a:p>
        </p:txBody>
      </p:sp>
    </p:spTree>
    <p:extLst>
      <p:ext uri="{BB962C8B-B14F-4D97-AF65-F5344CB8AC3E}">
        <p14:creationId xmlns:p14="http://schemas.microsoft.com/office/powerpoint/2010/main" val="1248849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138DCA0D-78E6-40F2-8D08-F0EA81749484}" type="slidenum">
              <a:rPr lang="en-US" smtClean="0"/>
              <a:pPr/>
              <a:t>31</a:t>
            </a:fld>
            <a:endParaRPr lang="en-US" smtClean="0"/>
          </a:p>
        </p:txBody>
      </p:sp>
      <p:sp>
        <p:nvSpPr>
          <p:cNvPr id="157699" name="Rectangle 2"/>
          <p:cNvSpPr>
            <a:spLocks noGrp="1" noRot="1" noChangeAspect="1" noChangeArrowheads="1" noTextEdit="1"/>
          </p:cNvSpPr>
          <p:nvPr>
            <p:ph type="sldImg"/>
          </p:nvPr>
        </p:nvSpPr>
        <p:spPr>
          <a:xfrm>
            <a:off x="1143000" y="685800"/>
            <a:ext cx="4572000" cy="3429000"/>
          </a:xfrm>
          <a:ln/>
        </p:spPr>
      </p:sp>
      <p:sp>
        <p:nvSpPr>
          <p:cNvPr id="157700" name="Rectangle 3"/>
          <p:cNvSpPr>
            <a:spLocks noGrp="1" noChangeArrowheads="1"/>
          </p:cNvSpPr>
          <p:nvPr>
            <p:ph type="body" idx="1"/>
          </p:nvPr>
        </p:nvSpPr>
        <p:spPr>
          <a:xfrm>
            <a:off x="914400" y="4343400"/>
            <a:ext cx="5029200" cy="4114800"/>
          </a:xfrm>
          <a:noFill/>
          <a:ln/>
        </p:spPr>
        <p:txBody>
          <a:bodyPr/>
          <a:lstStyle/>
          <a:p>
            <a:pPr eaLnBrk="1" hangingPunct="1"/>
            <a:r>
              <a:rPr lang="en-US" b="1" dirty="0" smtClean="0"/>
              <a:t>Different stakeholders usually have different requirements, sometimes</a:t>
            </a:r>
            <a:r>
              <a:rPr lang="en-US" b="1" baseline="0" dirty="0" smtClean="0"/>
              <a:t> competing or contradicting, adding to system complexity.</a:t>
            </a:r>
          </a:p>
          <a:p>
            <a:pPr eaLnBrk="1" hangingPunct="1"/>
            <a:r>
              <a:rPr lang="en-US" b="1" baseline="0" dirty="0" smtClean="0"/>
              <a:t>Requirements may also be changing frequently for complex systems.</a:t>
            </a:r>
            <a:endParaRPr lang="en-US" b="1" dirty="0" smtClean="0"/>
          </a:p>
          <a:p>
            <a:pPr eaLnBrk="1" hangingPunct="1"/>
            <a:endParaRPr lang="en-US" b="1" dirty="0" smtClean="0"/>
          </a:p>
          <a:p>
            <a:pPr eaLnBrk="1" hangingPunct="1"/>
            <a:r>
              <a:rPr lang="en-US" b="1" dirty="0" smtClean="0"/>
              <a:t>Packaged and in-house developed</a:t>
            </a:r>
            <a:r>
              <a:rPr lang="en-US" b="1" baseline="0" dirty="0" smtClean="0"/>
              <a:t> systems.     In-house = within an organization</a:t>
            </a:r>
          </a:p>
          <a:p>
            <a:pPr eaLnBrk="1" hangingPunct="1"/>
            <a:r>
              <a:rPr lang="en-US" b="1" baseline="0" dirty="0" smtClean="0"/>
              <a:t>TPS can be mentioned here!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b="1" dirty="0" smtClean="0"/>
              <a:t>Departments</a:t>
            </a:r>
            <a:r>
              <a:rPr lang="en-US" b="1" baseline="0" dirty="0" smtClean="0"/>
              <a:t> : </a:t>
            </a:r>
            <a:r>
              <a:rPr lang="en-US" b="1" dirty="0" smtClean="0"/>
              <a:t>Production, sales and purchasing, Logistics, Human resource, Marketing, Finance, IT, Customer support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b="1"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Arial" charset="0"/>
                <a:ea typeface="+mn-ea"/>
                <a:cs typeface="+mn-cs"/>
              </a:rPr>
              <a:t>Transaction: an input message to a computer system dealt with as a single unit of work.</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Arial" charset="0"/>
                <a:ea typeface="+mn-ea"/>
                <a:cs typeface="+mn-cs"/>
              </a:rPr>
              <a:t>	:</a:t>
            </a:r>
            <a:r>
              <a:rPr lang="en-US" sz="1200" b="1" i="0" kern="1200" baseline="0" dirty="0" smtClean="0">
                <a:solidFill>
                  <a:schemeClr val="tx1"/>
                </a:solidFill>
                <a:effectLst/>
                <a:latin typeface="Arial" charset="0"/>
                <a:ea typeface="+mn-ea"/>
                <a:cs typeface="+mn-cs"/>
              </a:rPr>
              <a:t> an instance of doing business</a:t>
            </a:r>
            <a:endParaRPr lang="en-US" b="1" dirty="0" smtClean="0"/>
          </a:p>
          <a:p>
            <a:pPr eaLnBrk="1" hangingPunct="1"/>
            <a:endParaRPr lang="en-US" b="1" baseline="0" dirty="0" smtClean="0"/>
          </a:p>
          <a:p>
            <a:r>
              <a:rPr lang="en-US" sz="1200" b="0" i="0" u="none" strike="noStrike" kern="1200" dirty="0" smtClean="0">
                <a:solidFill>
                  <a:schemeClr val="tx1"/>
                </a:solidFill>
                <a:effectLst/>
                <a:latin typeface="Arial" charset="0"/>
                <a:ea typeface="+mn-ea"/>
                <a:cs typeface="+mn-cs"/>
                <a:hlinkClick r:id="rId3" tooltip="SAP CRM"/>
              </a:rPr>
              <a:t>SAP CRM</a:t>
            </a:r>
            <a:r>
              <a:rPr lang="en-US" sz="1200" b="0" i="0" kern="1200" dirty="0" smtClean="0">
                <a:solidFill>
                  <a:schemeClr val="tx1"/>
                </a:solidFill>
                <a:effectLst/>
                <a:latin typeface="Arial" charset="0"/>
                <a:ea typeface="+mn-ea"/>
                <a:cs typeface="+mn-cs"/>
              </a:rPr>
              <a:t> (</a:t>
            </a:r>
            <a:r>
              <a:rPr lang="en-US" sz="1200" b="0" i="0" u="none" strike="noStrike" kern="1200" dirty="0" smtClean="0">
                <a:solidFill>
                  <a:schemeClr val="tx1"/>
                </a:solidFill>
                <a:effectLst/>
                <a:latin typeface="Arial" charset="0"/>
                <a:ea typeface="+mn-ea"/>
                <a:cs typeface="+mn-cs"/>
                <a:hlinkClick r:id="rId4" tooltip="Customer Relationship Management"/>
              </a:rPr>
              <a:t>Customer Relationship Management</a:t>
            </a:r>
            <a:r>
              <a:rPr lang="en-US" sz="1200" b="0" i="0" kern="1200" dirty="0" smtClean="0">
                <a:solidFill>
                  <a:schemeClr val="tx1"/>
                </a:solidFill>
                <a:effectLst/>
                <a:latin typeface="Arial" charset="0"/>
                <a:ea typeface="+mn-ea"/>
                <a:cs typeface="+mn-cs"/>
              </a:rPr>
              <a:t>)</a:t>
            </a:r>
          </a:p>
          <a:p>
            <a:r>
              <a:rPr lang="en-US" sz="1200" b="0" i="0" u="none" strike="noStrike" kern="1200" dirty="0" smtClean="0">
                <a:solidFill>
                  <a:schemeClr val="tx1"/>
                </a:solidFill>
                <a:effectLst/>
                <a:latin typeface="Arial" charset="0"/>
                <a:ea typeface="+mn-ea"/>
                <a:cs typeface="+mn-cs"/>
                <a:hlinkClick r:id="rId5" tooltip="SAP ERP"/>
              </a:rPr>
              <a:t>SAP ERP</a:t>
            </a:r>
            <a:r>
              <a:rPr lang="en-US" sz="1200" b="0" i="0" kern="1200" dirty="0" smtClean="0">
                <a:solidFill>
                  <a:schemeClr val="tx1"/>
                </a:solidFill>
                <a:effectLst/>
                <a:latin typeface="Arial" charset="0"/>
                <a:ea typeface="+mn-ea"/>
                <a:cs typeface="+mn-cs"/>
              </a:rPr>
              <a:t> (</a:t>
            </a:r>
            <a:r>
              <a:rPr lang="en-US" sz="1200" b="0" i="0" u="none" strike="noStrike" kern="1200" dirty="0" smtClean="0">
                <a:solidFill>
                  <a:schemeClr val="tx1"/>
                </a:solidFill>
                <a:effectLst/>
                <a:latin typeface="Arial" charset="0"/>
                <a:ea typeface="+mn-ea"/>
                <a:cs typeface="+mn-cs"/>
                <a:hlinkClick r:id="rId6" tooltip="Enterprise Resource Planning"/>
              </a:rPr>
              <a:t>Enterprise Resource Planning</a:t>
            </a:r>
            <a:r>
              <a:rPr lang="en-US" sz="1200" b="0" i="0" kern="1200" dirty="0" smtClean="0">
                <a:solidFill>
                  <a:schemeClr val="tx1"/>
                </a:solidFill>
                <a:effectLst/>
                <a:latin typeface="Arial" charset="0"/>
                <a:ea typeface="+mn-ea"/>
                <a:cs typeface="+mn-cs"/>
              </a:rPr>
              <a:t>)</a:t>
            </a:r>
          </a:p>
          <a:p>
            <a:r>
              <a:rPr lang="en-US" sz="1200" b="0" i="0" u="none" strike="noStrike" kern="1200" dirty="0" smtClean="0">
                <a:solidFill>
                  <a:schemeClr val="tx1"/>
                </a:solidFill>
                <a:effectLst/>
                <a:latin typeface="Arial" charset="0"/>
                <a:ea typeface="+mn-ea"/>
                <a:cs typeface="+mn-cs"/>
                <a:hlinkClick r:id="rId7" tooltip="SAP PLM"/>
              </a:rPr>
              <a:t>SAP PLM</a:t>
            </a:r>
            <a:r>
              <a:rPr lang="en-US" sz="1200" b="0" i="0" kern="1200" dirty="0" smtClean="0">
                <a:solidFill>
                  <a:schemeClr val="tx1"/>
                </a:solidFill>
                <a:effectLst/>
                <a:latin typeface="Arial" charset="0"/>
                <a:ea typeface="+mn-ea"/>
                <a:cs typeface="+mn-cs"/>
              </a:rPr>
              <a:t> (</a:t>
            </a:r>
            <a:r>
              <a:rPr lang="en-US" sz="1200" b="0" i="0" u="none" strike="noStrike" kern="1200" dirty="0" smtClean="0">
                <a:solidFill>
                  <a:schemeClr val="tx1"/>
                </a:solidFill>
                <a:effectLst/>
                <a:latin typeface="Arial" charset="0"/>
                <a:ea typeface="+mn-ea"/>
                <a:cs typeface="+mn-cs"/>
                <a:hlinkClick r:id="rId8" tooltip="Product Lifecycle Management"/>
              </a:rPr>
              <a:t>Product Lifecycle Management</a:t>
            </a:r>
            <a:r>
              <a:rPr lang="en-US" sz="1200" b="0" i="0" kern="1200" dirty="0" smtClean="0">
                <a:solidFill>
                  <a:schemeClr val="tx1"/>
                </a:solidFill>
                <a:effectLst/>
                <a:latin typeface="Arial" charset="0"/>
                <a:ea typeface="+mn-ea"/>
                <a:cs typeface="+mn-cs"/>
              </a:rPr>
              <a:t>)</a:t>
            </a:r>
          </a:p>
          <a:p>
            <a:r>
              <a:rPr lang="en-US" sz="1200" b="0" i="0" u="none" strike="noStrike" kern="1200" dirty="0" smtClean="0">
                <a:solidFill>
                  <a:schemeClr val="tx1"/>
                </a:solidFill>
                <a:effectLst/>
                <a:latin typeface="Arial" charset="0"/>
                <a:ea typeface="+mn-ea"/>
                <a:cs typeface="+mn-cs"/>
                <a:hlinkClick r:id="rId9" tooltip="SAP SCM"/>
              </a:rPr>
              <a:t>SAP SCM</a:t>
            </a:r>
            <a:r>
              <a:rPr lang="en-US" sz="1200" b="0" i="0" kern="1200" dirty="0" smtClean="0">
                <a:solidFill>
                  <a:schemeClr val="tx1"/>
                </a:solidFill>
                <a:effectLst/>
                <a:latin typeface="Arial" charset="0"/>
                <a:ea typeface="+mn-ea"/>
                <a:cs typeface="+mn-cs"/>
              </a:rPr>
              <a:t> (</a:t>
            </a:r>
            <a:r>
              <a:rPr lang="en-US" sz="1200" b="0" i="0" u="none" strike="noStrike" kern="1200" dirty="0" smtClean="0">
                <a:solidFill>
                  <a:schemeClr val="tx1"/>
                </a:solidFill>
                <a:effectLst/>
                <a:latin typeface="Arial" charset="0"/>
                <a:ea typeface="+mn-ea"/>
                <a:cs typeface="+mn-cs"/>
                <a:hlinkClick r:id="rId10" tooltip="Supply Chain Management"/>
              </a:rPr>
              <a:t>Supply Chain Management</a:t>
            </a:r>
            <a:r>
              <a:rPr lang="en-US" sz="1200" b="0" i="0" kern="1200" dirty="0" smtClean="0">
                <a:solidFill>
                  <a:schemeClr val="tx1"/>
                </a:solidFill>
                <a:effectLst/>
                <a:latin typeface="Arial" charset="0"/>
                <a:ea typeface="+mn-ea"/>
                <a:cs typeface="+mn-cs"/>
              </a:rPr>
              <a:t>)</a:t>
            </a:r>
          </a:p>
          <a:p>
            <a:r>
              <a:rPr lang="en-US" sz="1200" b="0" i="0" u="none" strike="noStrike" kern="1200" dirty="0" smtClean="0">
                <a:solidFill>
                  <a:schemeClr val="tx1"/>
                </a:solidFill>
                <a:effectLst/>
                <a:latin typeface="Arial" charset="0"/>
                <a:ea typeface="+mn-ea"/>
                <a:cs typeface="+mn-cs"/>
                <a:hlinkClick r:id="rId11" tooltip="SAP SRM"/>
              </a:rPr>
              <a:t>SAP SRM</a:t>
            </a:r>
            <a:r>
              <a:rPr lang="en-US" sz="1200" b="0" i="0" kern="1200" dirty="0" smtClean="0">
                <a:solidFill>
                  <a:schemeClr val="tx1"/>
                </a:solidFill>
                <a:effectLst/>
                <a:latin typeface="Arial" charset="0"/>
                <a:ea typeface="+mn-ea"/>
                <a:cs typeface="+mn-cs"/>
              </a:rPr>
              <a:t> (</a:t>
            </a:r>
            <a:r>
              <a:rPr lang="en-US" sz="1200" b="0" i="0" u="none" strike="noStrike" kern="1200" dirty="0" smtClean="0">
                <a:solidFill>
                  <a:schemeClr val="tx1"/>
                </a:solidFill>
                <a:effectLst/>
                <a:latin typeface="Arial" charset="0"/>
                <a:ea typeface="+mn-ea"/>
                <a:cs typeface="+mn-cs"/>
                <a:hlinkClick r:id="rId12" tooltip="Supplier Relationship Management"/>
              </a:rPr>
              <a:t>Supplier Relationship Management</a:t>
            </a:r>
            <a:r>
              <a:rPr lang="en-US" sz="1200" b="0" i="0" kern="1200" dirty="0" smtClean="0">
                <a:solidFill>
                  <a:schemeClr val="tx1"/>
                </a:solidFill>
                <a:effectLst/>
                <a:latin typeface="Arial" charset="0"/>
                <a:ea typeface="+mn-ea"/>
                <a:cs typeface="+mn-cs"/>
              </a:rPr>
              <a:t>)</a:t>
            </a:r>
          </a:p>
          <a:p>
            <a:pPr eaLnBrk="1" hangingPunct="1"/>
            <a:endParaRPr lang="en-US" b="1" dirty="0" smtClean="0"/>
          </a:p>
          <a:p>
            <a:pPr eaLnBrk="1" hangingPunct="1"/>
            <a:r>
              <a:rPr lang="en-US" dirty="0" smtClean="0"/>
              <a:t>A system is a set of interrelated components (subsystems) that operate together to achieve a common goal.</a:t>
            </a:r>
          </a:p>
          <a:p>
            <a:pPr eaLnBrk="1" hangingPunct="1"/>
            <a:r>
              <a:rPr lang="en-US" dirty="0" smtClean="0"/>
              <a:t>An information system is a collection of related things that work together to achieve a common goal.  The components collect, process or transform, and distribute data and information.</a:t>
            </a:r>
          </a:p>
          <a:p>
            <a:pPr eaLnBrk="1" hangingPunct="1"/>
            <a:r>
              <a:rPr lang="en-US" dirty="0" smtClean="0"/>
              <a:t>An </a:t>
            </a:r>
            <a:r>
              <a:rPr lang="en-US" dirty="0" smtClean="0">
                <a:solidFill>
                  <a:srgbClr val="FF0000"/>
                </a:solidFill>
              </a:rPr>
              <a:t>information system is a specific type of system in general</a:t>
            </a:r>
            <a:r>
              <a:rPr lang="en-US" dirty="0" smtClean="0"/>
              <a:t>. </a:t>
            </a:r>
          </a:p>
          <a:p>
            <a:pPr eaLnBrk="1" hangingPunct="1"/>
            <a:r>
              <a:rPr lang="en-US" dirty="0" smtClean="0"/>
              <a:t>Common examples of information systems include: ATMs, point of sale (POS) systems used by grocery checkout clerks; information systems used by airlines to make reservations or schedule flights; and the system you use at your university to register for classes.</a:t>
            </a:r>
          </a:p>
        </p:txBody>
      </p:sp>
    </p:spTree>
    <p:extLst>
      <p:ext uri="{BB962C8B-B14F-4D97-AF65-F5344CB8AC3E}">
        <p14:creationId xmlns:p14="http://schemas.microsoft.com/office/powerpoint/2010/main" val="37857295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xfrm>
            <a:off x="1143000" y="685800"/>
            <a:ext cx="4572000" cy="3429000"/>
          </a:xfrm>
          <a:ln/>
        </p:spPr>
      </p:sp>
      <p:sp>
        <p:nvSpPr>
          <p:cNvPr id="158723" name="Notes Placeholder 2"/>
          <p:cNvSpPr>
            <a:spLocks noGrp="1"/>
          </p:cNvSpPr>
          <p:nvPr>
            <p:ph type="body" idx="1"/>
          </p:nvPr>
        </p:nvSpPr>
        <p:spPr>
          <a:noFill/>
          <a:ln/>
        </p:spPr>
        <p:txBody>
          <a:bodyPr/>
          <a:lstStyle/>
          <a:p>
            <a:r>
              <a:rPr lang="en-US" sz="1200" b="1" i="0" u="none" strike="noStrike" kern="1200" baseline="0" dirty="0" smtClean="0">
                <a:solidFill>
                  <a:schemeClr val="tx1"/>
                </a:solidFill>
                <a:latin typeface="Arial" charset="0"/>
                <a:ea typeface="+mn-ea"/>
                <a:cs typeface="+mn-cs"/>
              </a:rPr>
              <a:t>Information systems are considered as the fundamental elements to achieve business objectives in order to dominate the market place.</a:t>
            </a:r>
            <a:endParaRPr lang="en-US" b="1" dirty="0" smtClean="0">
              <a:solidFill>
                <a:srgbClr val="FF0000"/>
              </a:solidFill>
            </a:endParaRPr>
          </a:p>
          <a:p>
            <a:pPr eaLnBrk="1" hangingPunct="1"/>
            <a:r>
              <a:rPr lang="en-US" b="1" dirty="0" smtClean="0">
                <a:solidFill>
                  <a:srgbClr val="FF0000"/>
                </a:solidFill>
              </a:rPr>
              <a:t>Query : Ask a question about something.</a:t>
            </a:r>
            <a:endParaRPr lang="en-GB" b="1" dirty="0" smtClean="0"/>
          </a:p>
        </p:txBody>
      </p:sp>
      <p:sp>
        <p:nvSpPr>
          <p:cNvPr id="158724" name="Slide Number Placeholder 3"/>
          <p:cNvSpPr>
            <a:spLocks noGrp="1"/>
          </p:cNvSpPr>
          <p:nvPr>
            <p:ph type="sldNum" sz="quarter" idx="5"/>
          </p:nvPr>
        </p:nvSpPr>
        <p:spPr>
          <a:noFill/>
        </p:spPr>
        <p:txBody>
          <a:bodyPr/>
          <a:lstStyle/>
          <a:p>
            <a:fld id="{A8DDA447-A778-47CE-BFEC-0A62F2F9558B}" type="slidenum">
              <a:rPr lang="en-US" smtClean="0"/>
              <a:pPr/>
              <a:t>32</a:t>
            </a:fld>
            <a:endParaRPr lang="en-US" smtClean="0"/>
          </a:p>
        </p:txBody>
      </p:sp>
    </p:spTree>
    <p:extLst>
      <p:ext uri="{BB962C8B-B14F-4D97-AF65-F5344CB8AC3E}">
        <p14:creationId xmlns:p14="http://schemas.microsoft.com/office/powerpoint/2010/main" val="36649258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xfrm>
            <a:off x="1143000" y="685800"/>
            <a:ext cx="4572000" cy="3429000"/>
          </a:xfrm>
          <a:ln/>
        </p:spPr>
      </p:sp>
      <p:sp>
        <p:nvSpPr>
          <p:cNvPr id="159747" name="Notes Placeholder 2"/>
          <p:cNvSpPr>
            <a:spLocks noGrp="1"/>
          </p:cNvSpPr>
          <p:nvPr>
            <p:ph type="body" idx="1"/>
          </p:nvPr>
        </p:nvSpPr>
        <p:spPr>
          <a:noFill/>
          <a:ln/>
        </p:spPr>
        <p:txBody>
          <a:bodyPr/>
          <a:lstStyle/>
          <a:p>
            <a:pPr algn="just" eaLnBrk="1" hangingPunct="1">
              <a:lnSpc>
                <a:spcPct val="80000"/>
              </a:lnSpc>
            </a:pPr>
            <a:r>
              <a:rPr lang="en-US" b="1" dirty="0" smtClean="0"/>
              <a:t>How can an</a:t>
            </a:r>
            <a:r>
              <a:rPr lang="en-US" b="1" baseline="0" dirty="0" smtClean="0"/>
              <a:t> organization collect external information? Using different information systems like a website and social media outlets. </a:t>
            </a:r>
          </a:p>
          <a:p>
            <a:pPr algn="just" eaLnBrk="1" hangingPunct="1">
              <a:lnSpc>
                <a:spcPct val="80000"/>
              </a:lnSpc>
            </a:pPr>
            <a:endParaRPr lang="en-US" b="1" dirty="0" smtClean="0"/>
          </a:p>
          <a:p>
            <a:pPr algn="just" eaLnBrk="1" hangingPunct="1">
              <a:lnSpc>
                <a:spcPct val="80000"/>
              </a:lnSpc>
            </a:pPr>
            <a:r>
              <a:rPr lang="en-US" b="1" dirty="0" smtClean="0"/>
              <a:t>Stakeholder</a:t>
            </a:r>
            <a:r>
              <a:rPr lang="en-US" b="1" baseline="0" dirty="0" smtClean="0"/>
              <a:t> : A person with an interest or concern in something.</a:t>
            </a:r>
          </a:p>
          <a:p>
            <a:pPr algn="just" eaLnBrk="1" hangingPunct="1">
              <a:lnSpc>
                <a:spcPct val="80000"/>
              </a:lnSpc>
            </a:pPr>
            <a:r>
              <a:rPr lang="en-US" b="1" baseline="0" dirty="0" smtClean="0"/>
              <a:t>Who are the internal and external stakeholders of a school?</a:t>
            </a:r>
            <a:endParaRPr lang="en-US" b="1" dirty="0" smtClean="0"/>
          </a:p>
          <a:p>
            <a:pPr algn="just" eaLnBrk="1" hangingPunct="1">
              <a:lnSpc>
                <a:spcPct val="80000"/>
              </a:lnSpc>
            </a:pPr>
            <a:endParaRPr lang="en-US" dirty="0" smtClean="0"/>
          </a:p>
          <a:p>
            <a:pPr algn="just" eaLnBrk="1" hangingPunct="1">
              <a:lnSpc>
                <a:spcPct val="80000"/>
              </a:lnSpc>
            </a:pPr>
            <a:endParaRPr lang="en-US" dirty="0" smtClean="0"/>
          </a:p>
          <a:p>
            <a:pPr algn="just" eaLnBrk="1" hangingPunct="1">
              <a:lnSpc>
                <a:spcPct val="80000"/>
              </a:lnSpc>
            </a:pPr>
            <a:r>
              <a:rPr lang="en-US" dirty="0" smtClean="0"/>
              <a:t>Most of the </a:t>
            </a:r>
            <a:r>
              <a:rPr lang="en-US" dirty="0" smtClean="0">
                <a:solidFill>
                  <a:srgbClr val="FF0000"/>
                </a:solidFill>
              </a:rPr>
              <a:t>data captured by information systems </a:t>
            </a:r>
            <a:r>
              <a:rPr lang="en-US" dirty="0" smtClean="0"/>
              <a:t>relates to the operations of the organization itself, serving to produce </a:t>
            </a:r>
            <a:r>
              <a:rPr lang="en-US" dirty="0" smtClean="0">
                <a:solidFill>
                  <a:srgbClr val="FFFF00"/>
                </a:solidFill>
              </a:rPr>
              <a:t>internal information</a:t>
            </a:r>
            <a:r>
              <a:rPr lang="en-US" dirty="0" smtClean="0"/>
              <a:t>. </a:t>
            </a:r>
          </a:p>
          <a:p>
            <a:pPr algn="just" eaLnBrk="1" hangingPunct="1">
              <a:lnSpc>
                <a:spcPct val="80000"/>
              </a:lnSpc>
            </a:pPr>
            <a:r>
              <a:rPr lang="en-US" dirty="0" smtClean="0"/>
              <a:t>But in an increasingly </a:t>
            </a:r>
            <a:r>
              <a:rPr lang="en-US" dirty="0" smtClean="0">
                <a:solidFill>
                  <a:srgbClr val="FFFF00"/>
                </a:solidFill>
              </a:rPr>
              <a:t>competitive marketplace</a:t>
            </a:r>
            <a:r>
              <a:rPr lang="en-US" dirty="0" smtClean="0"/>
              <a:t>, a firm needs to access more and more </a:t>
            </a:r>
            <a:r>
              <a:rPr lang="en-US" dirty="0" smtClean="0">
                <a:solidFill>
                  <a:srgbClr val="00B050"/>
                </a:solidFill>
              </a:rPr>
              <a:t>external information</a:t>
            </a:r>
            <a:r>
              <a:rPr lang="en-US" dirty="0" smtClean="0"/>
              <a:t>. </a:t>
            </a:r>
          </a:p>
          <a:p>
            <a:pPr algn="just" eaLnBrk="1" hangingPunct="1">
              <a:lnSpc>
                <a:spcPct val="80000"/>
              </a:lnSpc>
            </a:pPr>
            <a:r>
              <a:rPr lang="en-US" dirty="0" smtClean="0"/>
              <a:t>Therefore, it is important to note that decision makers need both. A firm can succeed only by adapting itself to the demands of its external environment. </a:t>
            </a:r>
          </a:p>
          <a:p>
            <a:pPr algn="just" eaLnBrk="1" hangingPunct="1">
              <a:lnSpc>
                <a:spcPct val="80000"/>
              </a:lnSpc>
            </a:pPr>
            <a:r>
              <a:rPr lang="en-US" dirty="0" smtClean="0"/>
              <a:t>The </a:t>
            </a:r>
            <a:r>
              <a:rPr lang="en-US" dirty="0" smtClean="0">
                <a:solidFill>
                  <a:srgbClr val="7030A0"/>
                </a:solidFill>
              </a:rPr>
              <a:t>environment is represented by a number of groups that affect the company's ability to achieve its objectives or that is affected by it.</a:t>
            </a:r>
            <a:r>
              <a:rPr lang="en-US" dirty="0" smtClean="0"/>
              <a:t> Such groups are called the </a:t>
            </a:r>
            <a:r>
              <a:rPr lang="en-US" b="1" dirty="0" smtClean="0">
                <a:solidFill>
                  <a:srgbClr val="7030A0"/>
                </a:solidFill>
              </a:rPr>
              <a:t>stakeholders</a:t>
            </a:r>
            <a:r>
              <a:rPr lang="en-US" dirty="0" smtClean="0"/>
              <a:t> of a firm, which includes both internal and external stakeholders.</a:t>
            </a:r>
          </a:p>
          <a:p>
            <a:pPr eaLnBrk="1" hangingPunct="1"/>
            <a:endParaRPr lang="en-GB" dirty="0" smtClean="0"/>
          </a:p>
        </p:txBody>
      </p:sp>
      <p:sp>
        <p:nvSpPr>
          <p:cNvPr id="159748" name="Slide Number Placeholder 3"/>
          <p:cNvSpPr>
            <a:spLocks noGrp="1"/>
          </p:cNvSpPr>
          <p:nvPr>
            <p:ph type="sldNum" sz="quarter" idx="5"/>
          </p:nvPr>
        </p:nvSpPr>
        <p:spPr>
          <a:noFill/>
        </p:spPr>
        <p:txBody>
          <a:bodyPr/>
          <a:lstStyle/>
          <a:p>
            <a:fld id="{5187C226-F9FE-4DEA-A66E-4CB117232B66}" type="slidenum">
              <a:rPr lang="en-US" smtClean="0"/>
              <a:pPr/>
              <a:t>33</a:t>
            </a:fld>
            <a:endParaRPr lang="en-US" smtClean="0"/>
          </a:p>
        </p:txBody>
      </p:sp>
    </p:spTree>
    <p:extLst>
      <p:ext uri="{BB962C8B-B14F-4D97-AF65-F5344CB8AC3E}">
        <p14:creationId xmlns:p14="http://schemas.microsoft.com/office/powerpoint/2010/main" val="951418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a:xfrm>
            <a:off x="1143000" y="685800"/>
            <a:ext cx="4572000" cy="3429000"/>
          </a:xfrm>
          <a:ln/>
        </p:spPr>
      </p:sp>
      <p:sp>
        <p:nvSpPr>
          <p:cNvPr id="161795" name="Notes Placeholder 2"/>
          <p:cNvSpPr>
            <a:spLocks noGrp="1"/>
          </p:cNvSpPr>
          <p:nvPr>
            <p:ph type="body" idx="1"/>
          </p:nvPr>
        </p:nvSpPr>
        <p:spPr>
          <a:noFill/>
          <a:ln/>
        </p:spPr>
        <p:txBody>
          <a:bodyPr/>
          <a:lstStyle/>
          <a:p>
            <a:pPr marL="0" lvl="1" eaLnBrk="1" hangingPunct="1"/>
            <a:r>
              <a:rPr lang="en-US" b="1" dirty="0" smtClean="0"/>
              <a:t>Efficiency : More output with the same input;</a:t>
            </a:r>
          </a:p>
          <a:p>
            <a:pPr marL="0" lvl="1" eaLnBrk="1" hangingPunct="1"/>
            <a:r>
              <a:rPr lang="en-US" b="1" dirty="0" smtClean="0"/>
              <a:t>	Same</a:t>
            </a:r>
            <a:r>
              <a:rPr lang="en-US" b="1" baseline="0" dirty="0" smtClean="0"/>
              <a:t> output with less input.</a:t>
            </a:r>
          </a:p>
          <a:p>
            <a:pPr marL="0" lvl="1" eaLnBrk="1" hangingPunct="1"/>
            <a:r>
              <a:rPr lang="en-US" b="1" baseline="0" dirty="0" smtClean="0"/>
              <a:t>	Or, even better, more output with less input.</a:t>
            </a:r>
          </a:p>
          <a:p>
            <a:pPr marL="0" lvl="1" eaLnBrk="1" hangingPunct="1"/>
            <a:endParaRPr lang="en-US" b="1" baseline="0" dirty="0" smtClean="0"/>
          </a:p>
          <a:p>
            <a:pPr marL="0" lvl="1" eaLnBrk="1" hangingPunct="1"/>
            <a:r>
              <a:rPr lang="en-US" b="1" baseline="0" dirty="0" smtClean="0"/>
              <a:t>Effectiveness : To make better decisions and to carry out them successfully.</a:t>
            </a:r>
          </a:p>
          <a:p>
            <a:pPr marL="0" marR="0" lvl="1" indent="0" algn="l" defTabSz="914400" rtl="0" eaLnBrk="1" fontAlgn="base" latinLnBrk="0" hangingPunct="1">
              <a:lnSpc>
                <a:spcPct val="100000"/>
              </a:lnSpc>
              <a:spcBef>
                <a:spcPct val="30000"/>
              </a:spcBef>
              <a:spcAft>
                <a:spcPct val="0"/>
              </a:spcAft>
              <a:buClrTx/>
              <a:buSzTx/>
              <a:buFontTx/>
              <a:buNone/>
              <a:tabLst/>
              <a:defRPr/>
            </a:pPr>
            <a:r>
              <a:rPr lang="en-US" sz="1200" b="1" i="0" u="none" strike="noStrike" kern="1200" baseline="0" dirty="0" smtClean="0">
                <a:solidFill>
                  <a:schemeClr val="tx1"/>
                </a:solidFill>
                <a:latin typeface="Arial" charset="0"/>
                <a:ea typeface="+mn-ea"/>
                <a:cs typeface="+mn-cs"/>
              </a:rPr>
              <a:t>	   : </a:t>
            </a:r>
            <a:r>
              <a:rPr lang="en-US" b="1" baseline="0" dirty="0" smtClean="0"/>
              <a:t>can be measured  through customer and employee satisfaction (stakeholder satisfaction).</a:t>
            </a:r>
          </a:p>
          <a:p>
            <a:r>
              <a:rPr lang="en-US" b="1" baseline="0" dirty="0" smtClean="0"/>
              <a:t>	   : can be measured using </a:t>
            </a:r>
            <a:r>
              <a:rPr lang="en-US" sz="1200" b="1" i="0" u="none" strike="noStrike" kern="1200" baseline="0" dirty="0" smtClean="0">
                <a:solidFill>
                  <a:schemeClr val="tx1"/>
                </a:solidFill>
                <a:latin typeface="Arial" charset="0"/>
                <a:ea typeface="+mn-ea"/>
                <a:cs typeface="+mn-cs"/>
              </a:rPr>
              <a:t>ROI = (estimated benefit – initial investment) / (initial investment)</a:t>
            </a:r>
            <a:endParaRPr lang="en-US" b="1" dirty="0" smtClean="0"/>
          </a:p>
          <a:p>
            <a:pPr marL="0" lvl="1" eaLnBrk="1" hangingPunct="1"/>
            <a:endParaRPr lang="en-US" b="1" dirty="0" smtClean="0"/>
          </a:p>
          <a:p>
            <a:pPr marL="0" lvl="1" eaLnBrk="1" hangingPunct="1"/>
            <a:r>
              <a:rPr lang="en-US" b="1" dirty="0" smtClean="0"/>
              <a:t>Validation </a:t>
            </a:r>
            <a:r>
              <a:rPr lang="en-US" b="0" dirty="0" smtClean="0"/>
              <a:t>and</a:t>
            </a:r>
            <a:r>
              <a:rPr lang="en-US" b="1" dirty="0" smtClean="0"/>
              <a:t> Verification</a:t>
            </a:r>
          </a:p>
          <a:p>
            <a:pPr marL="0" lvl="1" eaLnBrk="1" hangingPunct="1"/>
            <a:r>
              <a:rPr lang="en-US" b="1" dirty="0" smtClean="0"/>
              <a:t>An organization is an example of an artificial system. </a:t>
            </a:r>
          </a:p>
          <a:p>
            <a:pPr marL="0" lvl="1" eaLnBrk="1" hangingPunct="1"/>
            <a:r>
              <a:rPr lang="en-US" b="1" dirty="0" smtClean="0"/>
              <a:t>It is a formal social unit devoted to the attainment of specific goals. It does not emerge naturally - it has to be organized. </a:t>
            </a:r>
          </a:p>
          <a:p>
            <a:pPr eaLnBrk="1" hangingPunct="1"/>
            <a:endParaRPr lang="en-GB" dirty="0" smtClean="0"/>
          </a:p>
        </p:txBody>
      </p:sp>
      <p:sp>
        <p:nvSpPr>
          <p:cNvPr id="161796" name="Slide Number Placeholder 3"/>
          <p:cNvSpPr>
            <a:spLocks noGrp="1"/>
          </p:cNvSpPr>
          <p:nvPr>
            <p:ph type="sldNum" sz="quarter" idx="5"/>
          </p:nvPr>
        </p:nvSpPr>
        <p:spPr>
          <a:noFill/>
        </p:spPr>
        <p:txBody>
          <a:bodyPr/>
          <a:lstStyle/>
          <a:p>
            <a:fld id="{2D6983FC-20CC-433B-86D0-B088167BA573}" type="slidenum">
              <a:rPr lang="en-US" smtClean="0"/>
              <a:pPr/>
              <a:t>34</a:t>
            </a:fld>
            <a:endParaRPr lang="en-US" smtClean="0"/>
          </a:p>
        </p:txBody>
      </p:sp>
    </p:spTree>
    <p:extLst>
      <p:ext uri="{BB962C8B-B14F-4D97-AF65-F5344CB8AC3E}">
        <p14:creationId xmlns:p14="http://schemas.microsoft.com/office/powerpoint/2010/main" val="35848286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Use Microsoft word or other composing tool to write your answers and</a:t>
            </a:r>
            <a:r>
              <a:rPr lang="en-US" b="1" baseline="0" dirty="0" smtClean="0"/>
              <a:t> submit a printed copy of your work.</a:t>
            </a:r>
          </a:p>
          <a:p>
            <a:r>
              <a:rPr lang="en-US" b="1" baseline="0" dirty="0" smtClean="0"/>
              <a:t>Use header and footer, for example, to make it more attractive and informative!</a:t>
            </a:r>
            <a:endParaRPr lang="en-US" b="1" dirty="0"/>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pPr>
                <a:defRPr/>
              </a:pPr>
              <a:t>35</a:t>
            </a:fld>
            <a:endParaRPr lang="en-US"/>
          </a:p>
        </p:txBody>
      </p:sp>
    </p:spTree>
    <p:extLst>
      <p:ext uri="{BB962C8B-B14F-4D97-AF65-F5344CB8AC3E}">
        <p14:creationId xmlns:p14="http://schemas.microsoft.com/office/powerpoint/2010/main" val="26105102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1" i="0" u="none" strike="noStrike" kern="1200" cap="none" spc="0" normalizeH="0" baseline="0" noProof="0" dirty="0" smtClean="0">
                <a:ln>
                  <a:noFill/>
                </a:ln>
                <a:solidFill>
                  <a:srgbClr val="000000"/>
                </a:solidFill>
                <a:effectLst/>
                <a:uLnTx/>
                <a:uFillTx/>
                <a:latin typeface="Arial" charset="0"/>
                <a:ea typeface="+mn-ea"/>
                <a:cs typeface="+mn-cs"/>
              </a:rPr>
              <a:t>Use Microsoft word or other composing tool to write your answers and submit a printed copy of your work.</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1" i="0" u="none" strike="noStrike" kern="1200" cap="none" spc="0" normalizeH="0" baseline="0" noProof="0" dirty="0" smtClean="0">
                <a:ln>
                  <a:noFill/>
                </a:ln>
                <a:solidFill>
                  <a:srgbClr val="000000"/>
                </a:solidFill>
                <a:effectLst/>
                <a:uLnTx/>
                <a:uFillTx/>
                <a:latin typeface="Arial" charset="0"/>
                <a:ea typeface="+mn-ea"/>
                <a:cs typeface="+mn-cs"/>
              </a:rPr>
              <a:t>Use header and footer, for example, to make it more attractive and informative!</a:t>
            </a:r>
            <a:endParaRPr kumimoji="0" lang="en-US" sz="12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solidFill>
                  <a:srgbClr val="000000"/>
                </a:solidFill>
              </a:rPr>
              <a:pPr>
                <a:defRPr/>
              </a:pPr>
              <a:t>36</a:t>
            </a:fld>
            <a:endParaRPr lang="en-US">
              <a:solidFill>
                <a:srgbClr val="000000"/>
              </a:solidFill>
            </a:endParaRPr>
          </a:p>
        </p:txBody>
      </p:sp>
    </p:spTree>
    <p:extLst>
      <p:ext uri="{BB962C8B-B14F-4D97-AF65-F5344CB8AC3E}">
        <p14:creationId xmlns:p14="http://schemas.microsoft.com/office/powerpoint/2010/main" val="24205742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Arial" charset="0"/>
                <a:ea typeface="+mn-ea"/>
                <a:cs typeface="+mn-cs"/>
              </a:rPr>
              <a:t>Different levels of decision making in an organization rely on different mixes of structured and unstructured information.</a:t>
            </a:r>
          </a:p>
          <a:p>
            <a:endParaRPr lang="en-US" dirty="0"/>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pPr>
                <a:defRPr/>
              </a:pPr>
              <a:t>37</a:t>
            </a:fld>
            <a:endParaRPr lang="en-US"/>
          </a:p>
        </p:txBody>
      </p:sp>
    </p:spTree>
    <p:extLst>
      <p:ext uri="{BB962C8B-B14F-4D97-AF65-F5344CB8AC3E}">
        <p14:creationId xmlns:p14="http://schemas.microsoft.com/office/powerpoint/2010/main" val="15497906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a:xfrm>
            <a:off x="1143000" y="685800"/>
            <a:ext cx="4572000" cy="3429000"/>
          </a:xfrm>
          <a:ln/>
        </p:spPr>
      </p:sp>
      <p:sp>
        <p:nvSpPr>
          <p:cNvPr id="151555" name="Notes Placeholder 2"/>
          <p:cNvSpPr>
            <a:spLocks noGrp="1"/>
          </p:cNvSpPr>
          <p:nvPr>
            <p:ph type="body" idx="1"/>
          </p:nvPr>
        </p:nvSpPr>
        <p:spPr>
          <a:noFill/>
          <a:ln/>
        </p:spPr>
        <p:txBody>
          <a:bodyPr/>
          <a:lstStyle/>
          <a:p>
            <a:r>
              <a:rPr lang="en-US" sz="1200" b="1" i="0" u="none" strike="noStrike" kern="1200" baseline="0" dirty="0" smtClean="0">
                <a:solidFill>
                  <a:schemeClr val="tx1"/>
                </a:solidFill>
                <a:latin typeface="Arial" charset="0"/>
                <a:ea typeface="+mn-ea"/>
                <a:cs typeface="+mn-cs"/>
              </a:rPr>
              <a:t>Organizations that serve customers of any kind need information systems to manage operations and build enduring relationships.</a:t>
            </a:r>
            <a:endParaRPr lang="en-GB" b="1" dirty="0" smtClean="0"/>
          </a:p>
          <a:p>
            <a:endParaRPr lang="en-GB" b="1" dirty="0" smtClean="0"/>
          </a:p>
          <a:p>
            <a:r>
              <a:rPr lang="en-GB" b="1" dirty="0" smtClean="0"/>
              <a:t>Types of</a:t>
            </a:r>
            <a:r>
              <a:rPr lang="en-GB" b="1" baseline="0" dirty="0" smtClean="0"/>
              <a:t> Information Systems : Information Systems are classified </a:t>
            </a:r>
            <a:r>
              <a:rPr lang="en-GB" b="1" baseline="0" dirty="0" smtClean="0">
                <a:sym typeface="Wingdings" panose="05000000000000000000" pitchFamily="2" charset="2"/>
              </a:rPr>
              <a:t> </a:t>
            </a:r>
            <a:r>
              <a:rPr lang="en-GB" b="1" baseline="0" dirty="0" smtClean="0"/>
              <a:t>(1) based on Business types : </a:t>
            </a:r>
            <a:r>
              <a:rPr lang="en-GB" b="1" baseline="0" dirty="0" smtClean="0">
                <a:sym typeface="Wingdings" panose="05000000000000000000" pitchFamily="2" charset="2"/>
              </a:rPr>
              <a:t>Airline Reservation Systems, Banking Systems, SIS, Library Systems, and so on.   (2) Based on </a:t>
            </a:r>
            <a:r>
              <a:rPr lang="en-GB" b="1" baseline="0" dirty="0" smtClean="0"/>
              <a:t>business functions :</a:t>
            </a:r>
            <a:r>
              <a:rPr lang="en-GB" b="1" baseline="0" dirty="0" smtClean="0">
                <a:sym typeface="Wingdings" panose="05000000000000000000" pitchFamily="2" charset="2"/>
              </a:rPr>
              <a:t> HR, Accounting &amp; Finance, Sales &amp; Marketing, Customer Support, Production, IT, and so on.  SCM, CRM, HRM, ERP  (3) Based on user types (roles and positions in the organizational structure) : </a:t>
            </a:r>
            <a:r>
              <a:rPr lang="en-GB" b="1" baseline="0" dirty="0" smtClean="0">
                <a:solidFill>
                  <a:srgbClr val="FF0000"/>
                </a:solidFill>
                <a:sym typeface="Wingdings" panose="05000000000000000000" pitchFamily="2" charset="2"/>
              </a:rPr>
              <a:t>TPS (ERP), DSS, CAD/CAM</a:t>
            </a:r>
            <a:r>
              <a:rPr lang="en-GB" b="1" baseline="0" dirty="0" smtClean="0">
                <a:sym typeface="Wingdings" panose="05000000000000000000" pitchFamily="2" charset="2"/>
              </a:rPr>
              <a:t>, MIS, DSS, EIS/ESS </a:t>
            </a:r>
          </a:p>
          <a:p>
            <a:endParaRPr lang="en-GB" b="1" baseline="0" dirty="0" smtClean="0">
              <a:sym typeface="Wingdings" panose="05000000000000000000" pitchFamily="2" charset="2"/>
            </a:endParaRPr>
          </a:p>
          <a:p>
            <a:r>
              <a:rPr lang="en-GB" b="1" baseline="0" dirty="0" smtClean="0">
                <a:sym typeface="Wingdings" panose="05000000000000000000" pitchFamily="2" charset="2"/>
              </a:rPr>
              <a:t>Some systems like ERP and MIS are crosscutting applications.</a:t>
            </a:r>
          </a:p>
          <a:p>
            <a:endParaRPr lang="en-GB" b="1" baseline="0" dirty="0" smtClean="0">
              <a:sym typeface="Wingdings" panose="05000000000000000000" pitchFamily="2" charset="2"/>
            </a:endParaRPr>
          </a:p>
        </p:txBody>
      </p:sp>
      <p:sp>
        <p:nvSpPr>
          <p:cNvPr id="151556" name="Slide Number Placeholder 3"/>
          <p:cNvSpPr>
            <a:spLocks noGrp="1"/>
          </p:cNvSpPr>
          <p:nvPr>
            <p:ph type="sldNum" sz="quarter" idx="5"/>
          </p:nvPr>
        </p:nvSpPr>
        <p:spPr>
          <a:noFill/>
        </p:spPr>
        <p:txBody>
          <a:bodyPr/>
          <a:lstStyle/>
          <a:p>
            <a:fld id="{919E325A-11D2-4F64-A06E-B08CD5A404DB}" type="slidenum">
              <a:rPr lang="en-US" smtClean="0">
                <a:solidFill>
                  <a:srgbClr val="000000"/>
                </a:solidFill>
              </a:rPr>
              <a:pPr/>
              <a:t>38</a:t>
            </a:fld>
            <a:endParaRPr lang="en-US" smtClean="0">
              <a:solidFill>
                <a:srgbClr val="000000"/>
              </a:solidFill>
            </a:endParaRPr>
          </a:p>
        </p:txBody>
      </p:sp>
    </p:spTree>
    <p:extLst>
      <p:ext uri="{BB962C8B-B14F-4D97-AF65-F5344CB8AC3E}">
        <p14:creationId xmlns:p14="http://schemas.microsoft.com/office/powerpoint/2010/main" val="38398568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1"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baseline="0" dirty="0" smtClean="0"/>
              <a:t>By organizational Structure, and by support provided. [Functional areas and Managerial levels]</a:t>
            </a:r>
            <a:endParaRPr lang="en-US" b="1" dirty="0" smtClean="0"/>
          </a:p>
          <a:p>
            <a:r>
              <a:rPr lang="en-US" b="1" dirty="0" smtClean="0"/>
              <a:t>Departments</a:t>
            </a:r>
            <a:r>
              <a:rPr lang="en-US" b="1" baseline="0" dirty="0" smtClean="0"/>
              <a:t> : </a:t>
            </a:r>
            <a:r>
              <a:rPr lang="en-US" b="1" dirty="0" smtClean="0"/>
              <a:t>Production, sales and purchasing, Logistics, Human resource, Marketing, Finance, IT, Customer support </a:t>
            </a:r>
          </a:p>
          <a:p>
            <a:r>
              <a:rPr lang="en-US" b="1" baseline="0" dirty="0" smtClean="0"/>
              <a:t>Process : Sequence of activities done to serve clients, supported by all other components of the IS.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b="1" baseline="0" dirty="0" smtClean="0"/>
              <a:t>              : Sequence of activities done and who does what using which resources </a:t>
            </a:r>
          </a:p>
          <a:p>
            <a:endParaRPr lang="en-US" sz="1200" b="0" i="0" u="none" strike="noStrike" kern="1200" baseline="0" dirty="0" smtClean="0">
              <a:solidFill>
                <a:schemeClr val="tx1"/>
              </a:solidFill>
              <a:latin typeface="Arial" charset="0"/>
              <a:ea typeface="+mn-ea"/>
              <a:cs typeface="+mn-cs"/>
            </a:endParaRPr>
          </a:p>
          <a:p>
            <a:r>
              <a:rPr lang="en-US" sz="1200" b="1" i="0" u="none" strike="noStrike" kern="1200" baseline="0" dirty="0" smtClean="0">
                <a:solidFill>
                  <a:schemeClr val="tx1"/>
                </a:solidFill>
                <a:latin typeface="Arial" charset="0"/>
                <a:ea typeface="+mn-ea"/>
                <a:cs typeface="+mn-cs"/>
              </a:rPr>
              <a:t>Companies that handle these processes well gain an edge over competitors by reducing costs, adding value, and satisfying employees and customers.</a:t>
            </a:r>
            <a:endParaRPr lang="en-US" b="1" dirty="0" smtClean="0"/>
          </a:p>
          <a:p>
            <a:endParaRPr lang="en-US" b="1"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baseline="0" dirty="0" smtClean="0"/>
              <a:t>What is the relationship/difference between IS and IT (ICT)?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smtClean="0">
                <a:solidFill>
                  <a:schemeClr val="tx1"/>
                </a:solidFill>
                <a:latin typeface="Arial" charset="0"/>
                <a:ea typeface="+mn-ea"/>
                <a:cs typeface="+mn-cs"/>
              </a:rPr>
              <a:t>IS applies IT to accomplish the assimilation, processing, storage, and dissemination of information.</a:t>
            </a:r>
            <a:endParaRPr lang="en-US" b="1" baseline="0" dirty="0" smtClean="0"/>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pPr>
                <a:defRPr/>
              </a:pPr>
              <a:t>39</a:t>
            </a:fld>
            <a:endParaRPr lang="en-US"/>
          </a:p>
        </p:txBody>
      </p:sp>
    </p:spTree>
    <p:extLst>
      <p:ext uri="{BB962C8B-B14F-4D97-AF65-F5344CB8AC3E}">
        <p14:creationId xmlns:p14="http://schemas.microsoft.com/office/powerpoint/2010/main" val="1587625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indent="0">
              <a:buClr>
                <a:srgbClr val="FFFF00"/>
              </a:buClr>
              <a:buFont typeface="Wingdings" panose="05000000000000000000" pitchFamily="2" charset="2"/>
              <a:buNone/>
            </a:pPr>
            <a:r>
              <a:rPr lang="en-US" sz="1200" b="1" i="1" u="none" strike="noStrike" kern="1200" baseline="0" dirty="0" smtClean="0">
                <a:solidFill>
                  <a:schemeClr val="tx1"/>
                </a:solidFill>
                <a:latin typeface="Arial" charset="0"/>
                <a:ea typeface="+mn-ea"/>
                <a:cs typeface="+mn-cs"/>
              </a:rPr>
              <a:t>Convergence </a:t>
            </a:r>
            <a:r>
              <a:rPr lang="en-US" sz="1200" b="1" i="0" u="none" strike="noStrike" kern="1200" baseline="0" dirty="0" smtClean="0">
                <a:solidFill>
                  <a:schemeClr val="tx1"/>
                </a:solidFill>
                <a:latin typeface="Arial" charset="0"/>
                <a:ea typeface="+mn-ea"/>
                <a:cs typeface="+mn-cs"/>
              </a:rPr>
              <a:t>describes the combining of several industries through various devices that exchange data in the format used by computers.</a:t>
            </a:r>
            <a:endParaRPr lang="en-US" b="1" dirty="0" smtClean="0"/>
          </a:p>
          <a:p>
            <a:endParaRPr lang="en-US" b="1" dirty="0" smtClean="0"/>
          </a:p>
          <a:p>
            <a:r>
              <a:rPr lang="en-US" b="1" dirty="0" smtClean="0"/>
              <a:t>[Q] Can you give some examples of technologies that are results of convergence?</a:t>
            </a:r>
          </a:p>
          <a:p>
            <a:r>
              <a:rPr lang="en-US" b="1" dirty="0" smtClean="0"/>
              <a:t>The Cloud, Internet telephony, and Internet through TV sets are some examples of convergence.</a:t>
            </a:r>
          </a:p>
          <a:p>
            <a:endParaRPr lang="en-US" b="1" dirty="0" smtClean="0"/>
          </a:p>
          <a:p>
            <a:r>
              <a:rPr lang="en-US" b="1" dirty="0" smtClean="0"/>
              <a:t>Other telecom services:</a:t>
            </a:r>
            <a:r>
              <a:rPr lang="en-US" b="1" baseline="0" dirty="0" smtClean="0"/>
              <a:t> such as broadband, VPN, etc.</a:t>
            </a:r>
            <a:endParaRPr lang="en-US" b="1" dirty="0" smtClean="0"/>
          </a:p>
          <a:p>
            <a:r>
              <a:rPr lang="en-US" dirty="0" smtClean="0"/>
              <a:t>Mass media: Television, Radio, and Newspapers.</a:t>
            </a:r>
          </a:p>
          <a:p>
            <a:r>
              <a:rPr lang="en-US" dirty="0" smtClean="0"/>
              <a:t>The answer to the question is:</a:t>
            </a:r>
            <a:r>
              <a:rPr lang="en-US" baseline="0" dirty="0" smtClean="0"/>
              <a:t> Computers were digital while most of the world was analog.</a:t>
            </a:r>
            <a:endParaRPr lang="en-US" dirty="0"/>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solidFill>
                  <a:prstClr val="black"/>
                </a:solidFill>
              </a:rPr>
              <a:pPr>
                <a:defRPr/>
              </a:pPr>
              <a:t>4</a:t>
            </a:fld>
            <a:endParaRPr lang="en-US" dirty="0">
              <a:solidFill>
                <a:prstClr val="black"/>
              </a:solidFill>
            </a:endParaRPr>
          </a:p>
        </p:txBody>
      </p:sp>
    </p:spTree>
    <p:extLst>
      <p:ext uri="{BB962C8B-B14F-4D97-AF65-F5344CB8AC3E}">
        <p14:creationId xmlns:p14="http://schemas.microsoft.com/office/powerpoint/2010/main" val="50366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Arial" charset="0"/>
                <a:ea typeface="+mn-ea"/>
                <a:cs typeface="+mn-cs"/>
              </a:rPr>
              <a:t>Information Flows within an Organization: Horizontally between Departments &amp; Vertically between Management Levels</a:t>
            </a:r>
          </a:p>
          <a:p>
            <a:r>
              <a:rPr lang="en-US" sz="1200" b="1" i="0" u="none" strike="noStrike" kern="1200" baseline="0" dirty="0" smtClean="0">
                <a:solidFill>
                  <a:schemeClr val="tx1"/>
                </a:solidFill>
                <a:latin typeface="Arial" charset="0"/>
                <a:ea typeface="+mn-ea"/>
                <a:cs typeface="+mn-cs"/>
              </a:rPr>
              <a:t>Information is used by management at different levels for supervising, controlling, planning and decision making.</a:t>
            </a:r>
            <a:endParaRPr lang="en-US" sz="1200" b="0" i="0" u="none" strike="noStrike" kern="1200" baseline="0" dirty="0" smtClean="0">
              <a:solidFill>
                <a:schemeClr val="tx1"/>
              </a:solidFill>
              <a:latin typeface="Arial" charset="0"/>
              <a:ea typeface="+mn-ea"/>
              <a:cs typeface="+mn-cs"/>
            </a:endParaRPr>
          </a:p>
          <a:p>
            <a:endParaRPr lang="en-US" dirty="0" smtClean="0"/>
          </a:p>
          <a:p>
            <a:r>
              <a:rPr lang="en-US" sz="1200" b="1" i="1" u="none" strike="noStrike" kern="1200" baseline="0" dirty="0" smtClean="0">
                <a:solidFill>
                  <a:schemeClr val="tx1"/>
                </a:solidFill>
                <a:latin typeface="Arial" charset="0"/>
                <a:ea typeface="+mn-ea"/>
                <a:cs typeface="+mn-cs"/>
              </a:rPr>
              <a:t>Strategic </a:t>
            </a:r>
            <a:r>
              <a:rPr lang="en-US" sz="1200" b="1" i="0" u="none" strike="noStrike" kern="1200" baseline="0" dirty="0" smtClean="0">
                <a:solidFill>
                  <a:schemeClr val="tx1"/>
                </a:solidFill>
                <a:latin typeface="Arial" charset="0"/>
                <a:ea typeface="+mn-ea"/>
                <a:cs typeface="+mn-cs"/>
              </a:rPr>
              <a:t>decisions are complex decisions rarely based on predetermined routine procedures (Dynamic not Static); </a:t>
            </a:r>
          </a:p>
          <a:p>
            <a:r>
              <a:rPr lang="en-US" sz="1200" b="1" i="0" u="none" strike="noStrike" kern="1200" baseline="0" dirty="0" smtClean="0">
                <a:solidFill>
                  <a:schemeClr val="tx1"/>
                </a:solidFill>
                <a:latin typeface="Arial" charset="0"/>
                <a:ea typeface="+mn-ea"/>
                <a:cs typeface="+mn-cs"/>
              </a:rPr>
              <a:t>They involve the subjective judgment of the decision maker.</a:t>
            </a:r>
          </a:p>
          <a:p>
            <a:endParaRPr lang="en-US" sz="1200" b="1" i="0" u="none" strike="noStrike" kern="1200" baseline="0" dirty="0" smtClean="0">
              <a:solidFill>
                <a:schemeClr val="tx1"/>
              </a:solidFill>
              <a:latin typeface="Arial" charset="0"/>
              <a:ea typeface="+mn-ea"/>
              <a:cs typeface="+mn-cs"/>
            </a:endParaRPr>
          </a:p>
          <a:p>
            <a:r>
              <a:rPr lang="en-US" sz="1200" b="1" i="0" u="none" strike="noStrike" kern="1200" baseline="0" dirty="0" smtClean="0">
                <a:solidFill>
                  <a:schemeClr val="tx1"/>
                </a:solidFill>
                <a:latin typeface="Arial" charset="0"/>
                <a:ea typeface="+mn-ea"/>
                <a:cs typeface="+mn-cs"/>
              </a:rPr>
              <a:t>Tactical, or middle-level managers, make tactical decisions to implement the strategic goals of an organization.</a:t>
            </a:r>
          </a:p>
          <a:p>
            <a:r>
              <a:rPr lang="en-US" sz="1200" b="1" i="0" u="none" strike="noStrike" kern="1200" baseline="0" dirty="0" smtClean="0">
                <a:solidFill>
                  <a:schemeClr val="tx1"/>
                </a:solidFill>
                <a:latin typeface="Arial" charset="0"/>
                <a:ea typeface="+mn-ea"/>
                <a:cs typeface="+mn-cs"/>
              </a:rPr>
              <a:t>A </a:t>
            </a:r>
            <a:r>
              <a:rPr lang="en-US" sz="1200" b="1" i="1" u="none" strike="noStrike" kern="1200" baseline="0" dirty="0" smtClean="0">
                <a:solidFill>
                  <a:schemeClr val="tx1"/>
                </a:solidFill>
                <a:latin typeface="Arial" charset="0"/>
                <a:ea typeface="+mn-ea"/>
                <a:cs typeface="+mn-cs"/>
              </a:rPr>
              <a:t>tactical </a:t>
            </a:r>
            <a:r>
              <a:rPr lang="en-US" sz="1200" b="1" i="0" u="none" strike="noStrike" kern="1200" baseline="0" dirty="0" smtClean="0">
                <a:solidFill>
                  <a:schemeClr val="tx1"/>
                </a:solidFill>
                <a:latin typeface="Arial" charset="0"/>
                <a:ea typeface="+mn-ea"/>
                <a:cs typeface="+mn-cs"/>
              </a:rPr>
              <a:t>decision is made without a base of clearly defined informational procedures.</a:t>
            </a:r>
          </a:p>
          <a:p>
            <a:endParaRPr lang="en-US" dirty="0" smtClean="0"/>
          </a:p>
          <a:p>
            <a:r>
              <a:rPr lang="en-US" sz="1200" b="1" i="0" u="none" strike="noStrike" kern="1200" baseline="0" dirty="0" smtClean="0">
                <a:solidFill>
                  <a:schemeClr val="tx1"/>
                </a:solidFill>
                <a:latin typeface="Arial" charset="0"/>
                <a:ea typeface="+mn-ea"/>
                <a:cs typeface="+mn-cs"/>
              </a:rPr>
              <a:t>Operational, or low-level (supervisory level), managers make </a:t>
            </a:r>
            <a:r>
              <a:rPr lang="en-US" sz="1200" b="1" i="1" u="none" strike="noStrike" kern="1200" baseline="0" dirty="0" smtClean="0">
                <a:solidFill>
                  <a:schemeClr val="tx1"/>
                </a:solidFill>
                <a:latin typeface="Arial" charset="0"/>
                <a:ea typeface="+mn-ea"/>
                <a:cs typeface="+mn-cs"/>
              </a:rPr>
              <a:t>operational </a:t>
            </a:r>
            <a:r>
              <a:rPr lang="en-US" sz="1200" b="1" i="0" u="none" strike="noStrike" kern="1200" baseline="0" dirty="0" smtClean="0">
                <a:solidFill>
                  <a:schemeClr val="tx1"/>
                </a:solidFill>
                <a:latin typeface="Arial" charset="0"/>
                <a:ea typeface="+mn-ea"/>
                <a:cs typeface="+mn-cs"/>
              </a:rPr>
              <a:t>decisions—predictable decisions that can be made by following well-defined sets of routine procedures.</a:t>
            </a:r>
          </a:p>
          <a:p>
            <a:endParaRPr lang="en-US" sz="1200" b="1" i="0" u="none" strike="noStrike" kern="1200" baseline="0" dirty="0" smtClean="0">
              <a:solidFill>
                <a:schemeClr val="tx1"/>
              </a:solidFill>
              <a:latin typeface="Arial"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smtClean="0"/>
              <a:t>Organizational structure pyramid</a:t>
            </a:r>
            <a:endParaRPr lang="en-US" dirty="0" smtClean="0"/>
          </a:p>
          <a:p>
            <a:r>
              <a:rPr lang="en-US" b="1" dirty="0" smtClean="0"/>
              <a:t>Refer to Using Information</a:t>
            </a:r>
            <a:r>
              <a:rPr lang="en-US" b="1" baseline="0" dirty="0" smtClean="0"/>
              <a:t> Technology, 9</a:t>
            </a:r>
            <a:r>
              <a:rPr lang="en-US" b="1" baseline="30000" dirty="0" smtClean="0"/>
              <a:t>th</a:t>
            </a:r>
            <a:r>
              <a:rPr lang="en-US" b="1" baseline="0" dirty="0" smtClean="0"/>
              <a:t> edition for more information.</a:t>
            </a:r>
            <a:endParaRPr lang="en-US" b="1" dirty="0"/>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pPr>
                <a:defRPr/>
              </a:pPr>
              <a:t>40</a:t>
            </a:fld>
            <a:endParaRPr lang="en-US"/>
          </a:p>
        </p:txBody>
      </p:sp>
    </p:spTree>
    <p:extLst>
      <p:ext uri="{BB962C8B-B14F-4D97-AF65-F5344CB8AC3E}">
        <p14:creationId xmlns:p14="http://schemas.microsoft.com/office/powerpoint/2010/main" val="32481728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smtClean="0">
                <a:solidFill>
                  <a:schemeClr val="tx1"/>
                </a:solidFill>
                <a:latin typeface="Arial" charset="0"/>
                <a:ea typeface="+mn-ea"/>
                <a:cs typeface="+mn-cs"/>
              </a:rPr>
              <a:t>Different levels of decision making in an organization rely on different mixes of structured and unstructured information.</a:t>
            </a:r>
            <a:endParaRPr lang="en-US" b="1" dirty="0" smtClean="0"/>
          </a:p>
          <a:p>
            <a:endParaRPr lang="en-US" b="1" dirty="0" smtClean="0"/>
          </a:p>
          <a:p>
            <a:r>
              <a:rPr lang="en-US" b="1" dirty="0" smtClean="0"/>
              <a:t>OAS: Office Automation</a:t>
            </a:r>
            <a:r>
              <a:rPr lang="en-US" b="1" baseline="0" dirty="0" smtClean="0"/>
              <a:t> Systems (also called OIS)</a:t>
            </a:r>
          </a:p>
          <a:p>
            <a:r>
              <a:rPr lang="en-US" b="1" baseline="0" dirty="0" smtClean="0"/>
              <a:t>CAM: Computer aided modeling</a:t>
            </a:r>
          </a:p>
          <a:p>
            <a:r>
              <a:rPr lang="en-US" b="1" baseline="0" dirty="0" smtClean="0"/>
              <a:t>By organizational Structure, and by support provided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smtClean="0"/>
              <a:t>Departments</a:t>
            </a:r>
            <a:r>
              <a:rPr lang="en-US" b="1" baseline="0" dirty="0" smtClean="0"/>
              <a:t> : </a:t>
            </a:r>
            <a:r>
              <a:rPr lang="en-US" b="1" dirty="0" smtClean="0"/>
              <a:t>Production, sales and purchasing, Logistics, Human resource, Marketing, Finance, IT, Customer support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1" dirty="0" smtClean="0"/>
          </a:p>
          <a:p>
            <a:r>
              <a:rPr lang="en-US" sz="1200" b="1" i="0" u="none" strike="noStrike" kern="1200" baseline="0" dirty="0" smtClean="0">
                <a:solidFill>
                  <a:schemeClr val="tx1"/>
                </a:solidFill>
                <a:latin typeface="Arial" charset="0"/>
                <a:ea typeface="+mn-ea"/>
                <a:cs typeface="+mn-cs"/>
              </a:rPr>
              <a:t>TPS keeps track of the transactions needed to conduct business.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Arial" charset="0"/>
                <a:ea typeface="+mn-ea"/>
                <a:cs typeface="+mn-cs"/>
              </a:rPr>
              <a:t>Transaction: an input message to a computer system dealt with as a single unit of work,</a:t>
            </a:r>
            <a:r>
              <a:rPr lang="en-US" sz="1200" b="1" i="0" kern="1200" baseline="0" dirty="0" smtClean="0">
                <a:solidFill>
                  <a:schemeClr val="tx1"/>
                </a:solidFill>
                <a:effectLst/>
                <a:latin typeface="Arial" charset="0"/>
                <a:ea typeface="+mn-ea"/>
                <a:cs typeface="+mn-cs"/>
              </a:rPr>
              <a:t> an instance of doing business.</a:t>
            </a:r>
            <a:endParaRPr lang="en-US" b="1" dirty="0" smtClean="0"/>
          </a:p>
          <a:p>
            <a:r>
              <a:rPr lang="en-US" sz="1200" b="1" i="0" u="none" strike="noStrike" kern="1200" baseline="0" dirty="0" smtClean="0">
                <a:solidFill>
                  <a:schemeClr val="tx1"/>
                </a:solidFill>
                <a:latin typeface="Arial" charset="0"/>
                <a:ea typeface="+mn-ea"/>
                <a:cs typeface="+mn-cs"/>
              </a:rPr>
              <a:t>The database of transactions stored in a TPS provides the basis for MIS and DSS.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1" dirty="0" smtClean="0"/>
          </a:p>
          <a:p>
            <a:r>
              <a:rPr lang="en-US" sz="1200" b="1" i="0" u="none" strike="noStrike" kern="1200" baseline="0" dirty="0" smtClean="0">
                <a:solidFill>
                  <a:schemeClr val="tx1"/>
                </a:solidFill>
                <a:latin typeface="Arial" charset="0"/>
                <a:ea typeface="+mn-ea"/>
                <a:cs typeface="+mn-cs"/>
              </a:rPr>
              <a:t>MIS uses data recorded by a TPS as input into programs that produce routine reports as output.</a:t>
            </a:r>
          </a:p>
          <a:p>
            <a:r>
              <a:rPr lang="en-US" sz="1200" b="1" i="0" u="none" strike="noStrike" kern="1200" baseline="0" dirty="0" smtClean="0">
                <a:solidFill>
                  <a:schemeClr val="tx1"/>
                </a:solidFill>
                <a:latin typeface="Arial" charset="0"/>
                <a:ea typeface="+mn-ea"/>
                <a:cs typeface="+mn-cs"/>
              </a:rPr>
              <a:t>MIS draws from all six departments or functional areas, not just one.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smtClean="0"/>
              <a:t>MIS </a:t>
            </a:r>
            <a:r>
              <a:rPr lang="en-US" altLang="en-US" b="1" dirty="0" smtClean="0"/>
              <a:t>Supports more structured (semi structured) decisions (Summarized reports of all functional areas)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1" dirty="0" smtClean="0"/>
          </a:p>
          <a:p>
            <a:r>
              <a:rPr lang="en-US" sz="1200" b="1" i="0" u="none" strike="noStrike" kern="1200" baseline="0" dirty="0" smtClean="0">
                <a:solidFill>
                  <a:schemeClr val="tx1"/>
                </a:solidFill>
                <a:latin typeface="Arial" charset="0"/>
                <a:ea typeface="+mn-ea"/>
                <a:cs typeface="+mn-cs"/>
              </a:rPr>
              <a:t>Also called an executive information system (EIS), an executive support system (ESS) </a:t>
            </a:r>
          </a:p>
          <a:p>
            <a:r>
              <a:rPr lang="en-US" sz="1200" b="1" i="0" u="none" strike="noStrike" kern="1200" baseline="0" dirty="0" smtClean="0">
                <a:solidFill>
                  <a:schemeClr val="tx1"/>
                </a:solidFill>
                <a:latin typeface="Arial" charset="0"/>
                <a:ea typeface="+mn-ea"/>
                <a:cs typeface="+mn-cs"/>
              </a:rPr>
              <a:t>Is an easy-to-use DSS made especially for strategic managers;</a:t>
            </a:r>
          </a:p>
          <a:p>
            <a:r>
              <a:rPr lang="en-US" sz="1200" b="1" i="0" u="none" strike="noStrike" kern="1200" baseline="0" dirty="0" smtClean="0">
                <a:solidFill>
                  <a:schemeClr val="tx1"/>
                </a:solidFill>
                <a:latin typeface="Arial" charset="0"/>
                <a:ea typeface="+mn-ea"/>
                <a:cs typeface="+mn-cs"/>
              </a:rPr>
              <a:t>It specifically supports strategic decision making. </a:t>
            </a:r>
            <a:r>
              <a:rPr lang="en-US" altLang="en-US" b="1" dirty="0" smtClean="0"/>
              <a:t>Combines many features of MIS and DSS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b="1"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smtClean="0"/>
              <a:t>Organizational structure pyramid</a:t>
            </a:r>
            <a:endParaRPr lang="en-US" altLang="en-US" b="1" dirty="0" smtClean="0"/>
          </a:p>
          <a:p>
            <a:endParaRPr lang="en-US" b="1" dirty="0" smtClean="0"/>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pPr>
                <a:defRPr/>
              </a:pPr>
              <a:t>41</a:t>
            </a:fld>
            <a:endParaRPr lang="en-US"/>
          </a:p>
        </p:txBody>
      </p:sp>
    </p:spTree>
    <p:extLst>
      <p:ext uri="{BB962C8B-B14F-4D97-AF65-F5344CB8AC3E}">
        <p14:creationId xmlns:p14="http://schemas.microsoft.com/office/powerpoint/2010/main" val="27038384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are the resources used in an Information System?</a:t>
            </a:r>
          </a:p>
          <a:p>
            <a:r>
              <a:rPr lang="en-US" b="1" dirty="0" smtClean="0"/>
              <a:t>?What are the activities performed using these resources?</a:t>
            </a:r>
          </a:p>
          <a:p>
            <a:r>
              <a:rPr lang="en-US" b="1" dirty="0" smtClean="0"/>
              <a:t>Tactical : Short to medium term planning</a:t>
            </a:r>
          </a:p>
          <a:p>
            <a:r>
              <a:rPr lang="en-US" b="1" dirty="0" smtClean="0"/>
              <a:t>Operational : Customer Services</a:t>
            </a:r>
          </a:p>
          <a:p>
            <a:endParaRPr lang="en-US" b="1" dirty="0"/>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solidFill>
                  <a:srgbClr val="000000"/>
                </a:solidFill>
              </a:rPr>
              <a:pPr>
                <a:defRPr/>
              </a:pPr>
              <a:t>42</a:t>
            </a:fld>
            <a:endParaRPr lang="en-US">
              <a:solidFill>
                <a:srgbClr val="000000"/>
              </a:solidFill>
            </a:endParaRPr>
          </a:p>
        </p:txBody>
      </p:sp>
    </p:spTree>
    <p:extLst>
      <p:ext uri="{BB962C8B-B14F-4D97-AF65-F5344CB8AC3E}">
        <p14:creationId xmlns:p14="http://schemas.microsoft.com/office/powerpoint/2010/main" val="24657791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Slide Image Placeholder 1"/>
          <p:cNvSpPr>
            <a:spLocks noGrp="1" noRot="1" noChangeAspect="1" noTextEdit="1"/>
          </p:cNvSpPr>
          <p:nvPr>
            <p:ph type="sldImg"/>
          </p:nvPr>
        </p:nvSpPr>
        <p:spPr>
          <a:xfrm>
            <a:off x="1143000" y="685800"/>
            <a:ext cx="4572000" cy="3429000"/>
          </a:xfrm>
          <a:ln/>
        </p:spPr>
      </p:sp>
      <p:sp>
        <p:nvSpPr>
          <p:cNvPr id="227331" name="Notes Placeholder 2"/>
          <p:cNvSpPr>
            <a:spLocks noGrp="1"/>
          </p:cNvSpPr>
          <p:nvPr>
            <p:ph type="body" idx="1"/>
          </p:nvPr>
        </p:nvSpPr>
        <p:spPr>
          <a:noFill/>
          <a:ln/>
        </p:spPr>
        <p:txBody>
          <a:bodyPr/>
          <a:lstStyle/>
          <a:p>
            <a:pPr eaLnBrk="1" hangingPunct="1"/>
            <a:r>
              <a:rPr lang="en-GB" b="1" dirty="0" smtClean="0"/>
              <a:t>Based on different criteria (from different points of view) Information</a:t>
            </a:r>
            <a:r>
              <a:rPr lang="en-GB" b="1" baseline="0" dirty="0" smtClean="0"/>
              <a:t> Systems can be characterized as shown in the picture.</a:t>
            </a:r>
            <a:endParaRPr lang="en-GB" b="1" dirty="0" smtClean="0"/>
          </a:p>
          <a:p>
            <a:pPr eaLnBrk="1" hangingPunct="1"/>
            <a:r>
              <a:rPr lang="en-GB" b="1" dirty="0" smtClean="0"/>
              <a:t>Routine:</a:t>
            </a:r>
            <a:r>
              <a:rPr lang="en-GB" b="1" baseline="0" dirty="0" smtClean="0"/>
              <a:t> Something repetitive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b="1" dirty="0" smtClean="0"/>
              <a:t>EIS or ESS: A kind of DSS specialized to the needs of top executives</a:t>
            </a:r>
          </a:p>
          <a:p>
            <a:pPr eaLnBrk="1" hangingPunct="1"/>
            <a:endParaRPr lang="en-GB" b="1" baseline="0" dirty="0" smtClean="0"/>
          </a:p>
          <a:p>
            <a:r>
              <a:rPr lang="en-US" sz="1200" b="1" i="0" u="none" strike="noStrike" kern="1200" baseline="0" dirty="0" smtClean="0">
                <a:solidFill>
                  <a:schemeClr val="tx1"/>
                </a:solidFill>
                <a:latin typeface="Arial" charset="0"/>
                <a:ea typeface="+mn-ea"/>
                <a:cs typeface="+mn-cs"/>
              </a:rPr>
              <a:t>Each department or functional area of an organization usually has its own TPS.</a:t>
            </a:r>
          </a:p>
          <a:p>
            <a:r>
              <a:rPr lang="en-US" altLang="en-US" sz="1200" b="1" dirty="0" smtClean="0"/>
              <a:t>MIS : System to provide managers with summaries of decision-relevant information</a:t>
            </a:r>
            <a:endParaRPr lang="en-US" sz="1200" b="1" i="0" u="none" strike="noStrike" kern="1200" baseline="0" dirty="0" smtClean="0">
              <a:solidFill>
                <a:schemeClr val="tx1"/>
              </a:solidFill>
              <a:latin typeface="Arial" charset="0"/>
              <a:ea typeface="+mn-ea"/>
              <a:cs typeface="+mn-cs"/>
            </a:endParaRPr>
          </a:p>
          <a:p>
            <a:r>
              <a:rPr lang="en-US" sz="1200" b="1" i="0" u="none" strike="noStrike" kern="1200" baseline="0" dirty="0" smtClean="0">
                <a:solidFill>
                  <a:schemeClr val="tx1"/>
                </a:solidFill>
                <a:latin typeface="Arial" charset="0"/>
                <a:ea typeface="+mn-ea"/>
                <a:cs typeface="+mn-cs"/>
              </a:rPr>
              <a:t>The MIS draws from all departments or functional areas, not just one.</a:t>
            </a:r>
          </a:p>
          <a:p>
            <a:r>
              <a:rPr lang="en-US" sz="1200" b="1" i="0" u="none" strike="noStrike" kern="1200" baseline="0" dirty="0" smtClean="0">
                <a:solidFill>
                  <a:schemeClr val="tx1"/>
                </a:solidFill>
                <a:latin typeface="Arial" charset="0"/>
                <a:ea typeface="+mn-ea"/>
                <a:cs typeface="+mn-cs"/>
              </a:rPr>
              <a:t>A </a:t>
            </a:r>
            <a:r>
              <a:rPr lang="en-US" sz="1200" b="1" i="1" u="none" strike="noStrike" kern="1200" baseline="0" dirty="0" smtClean="0">
                <a:solidFill>
                  <a:schemeClr val="tx1"/>
                </a:solidFill>
                <a:latin typeface="Arial" charset="0"/>
                <a:ea typeface="+mn-ea"/>
                <a:cs typeface="+mn-cs"/>
              </a:rPr>
              <a:t>decision support system (DSS) </a:t>
            </a:r>
            <a:r>
              <a:rPr lang="en-US" sz="1200" b="1" i="0" u="none" strike="noStrike" kern="1200" baseline="0" dirty="0" smtClean="0">
                <a:solidFill>
                  <a:schemeClr val="tx1"/>
                </a:solidFill>
                <a:latin typeface="Arial" charset="0"/>
                <a:ea typeface="+mn-ea"/>
                <a:cs typeface="+mn-cs"/>
              </a:rPr>
              <a:t>is a computer-based information system that provides a flexible tool for analysis and helps</a:t>
            </a:r>
          </a:p>
          <a:p>
            <a:r>
              <a:rPr lang="en-US" sz="1200" b="1" i="0" u="none" strike="noStrike" kern="1200" baseline="0" dirty="0" smtClean="0">
                <a:solidFill>
                  <a:schemeClr val="tx1"/>
                </a:solidFill>
                <a:latin typeface="Arial" charset="0"/>
                <a:ea typeface="+mn-ea"/>
                <a:cs typeface="+mn-cs"/>
              </a:rPr>
              <a:t>managers focus on the future</a:t>
            </a:r>
          </a:p>
          <a:p>
            <a:pPr eaLnBrk="1" hangingPunct="1"/>
            <a:endParaRPr lang="en-US" sz="1200" b="1" i="0" u="none" strike="noStrike" kern="1200" baseline="0" dirty="0" smtClean="0">
              <a:solidFill>
                <a:schemeClr val="tx1"/>
              </a:solidFill>
              <a:latin typeface="Arial" charset="0"/>
              <a:ea typeface="+mn-ea"/>
              <a:cs typeface="+mn-cs"/>
            </a:endParaRPr>
          </a:p>
          <a:p>
            <a:pPr eaLnBrk="1" hangingPunct="1"/>
            <a:r>
              <a:rPr lang="en-US" sz="1200" b="1" i="0" u="none" strike="noStrike" kern="1200" baseline="0" dirty="0" smtClean="0">
                <a:solidFill>
                  <a:schemeClr val="tx1"/>
                </a:solidFill>
                <a:latin typeface="Arial" charset="0"/>
                <a:ea typeface="+mn-ea"/>
                <a:cs typeface="+mn-cs"/>
              </a:rPr>
              <a:t>Analysis : </a:t>
            </a:r>
            <a:r>
              <a:rPr lang="en-US" sz="1200" b="0" i="0" kern="1200" dirty="0" smtClean="0">
                <a:solidFill>
                  <a:schemeClr val="tx1"/>
                </a:solidFill>
                <a:effectLst/>
                <a:latin typeface="Arial" charset="0"/>
                <a:ea typeface="+mn-ea"/>
                <a:cs typeface="+mn-cs"/>
              </a:rPr>
              <a:t>detailed examination of the elements or structure of something.</a:t>
            </a:r>
            <a:endParaRPr lang="en-GB" b="1" dirty="0" smtClean="0"/>
          </a:p>
        </p:txBody>
      </p:sp>
      <p:sp>
        <p:nvSpPr>
          <p:cNvPr id="227332" name="Slide Number Placeholder 3"/>
          <p:cNvSpPr>
            <a:spLocks noGrp="1"/>
          </p:cNvSpPr>
          <p:nvPr>
            <p:ph type="sldNum" sz="quarter" idx="5"/>
          </p:nvPr>
        </p:nvSpPr>
        <p:spPr>
          <a:noFill/>
        </p:spPr>
        <p:txBody>
          <a:bodyPr/>
          <a:lstStyle/>
          <a:p>
            <a:fld id="{CE57CA46-033F-4EA8-8E37-7C31AD9AECFC}" type="slidenum">
              <a:rPr lang="en-US" smtClean="0">
                <a:solidFill>
                  <a:prstClr val="black"/>
                </a:solidFill>
              </a:rPr>
              <a:pPr/>
              <a:t>43</a:t>
            </a:fld>
            <a:endParaRPr lang="en-US" smtClean="0">
              <a:solidFill>
                <a:prstClr val="black"/>
              </a:solidFill>
            </a:endParaRPr>
          </a:p>
        </p:txBody>
      </p:sp>
    </p:spTree>
    <p:extLst>
      <p:ext uri="{BB962C8B-B14F-4D97-AF65-F5344CB8AC3E}">
        <p14:creationId xmlns:p14="http://schemas.microsoft.com/office/powerpoint/2010/main" val="40438749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Arial" charset="0"/>
                <a:ea typeface="+mn-ea"/>
                <a:cs typeface="+mn-cs"/>
              </a:rPr>
              <a:t>Each department or functional area of an organization usually has its own TPS.</a:t>
            </a:r>
          </a:p>
          <a:p>
            <a:r>
              <a:rPr lang="en-US" altLang="en-US" sz="1200" b="1" dirty="0" smtClean="0"/>
              <a:t>MIS : System to provide managers with summaries of decision-relevant information</a:t>
            </a:r>
            <a:endParaRPr lang="en-US" sz="1200" b="1" i="0" u="none" strike="noStrike" kern="1200" baseline="0" dirty="0" smtClean="0">
              <a:solidFill>
                <a:schemeClr val="tx1"/>
              </a:solidFill>
              <a:latin typeface="Arial" charset="0"/>
              <a:ea typeface="+mn-ea"/>
              <a:cs typeface="+mn-cs"/>
            </a:endParaRPr>
          </a:p>
          <a:p>
            <a:r>
              <a:rPr lang="en-US" sz="1200" b="1" i="0" u="none" strike="noStrike" kern="1200" baseline="0" dirty="0" smtClean="0">
                <a:solidFill>
                  <a:schemeClr val="tx1"/>
                </a:solidFill>
                <a:latin typeface="Arial" charset="0"/>
                <a:ea typeface="+mn-ea"/>
                <a:cs typeface="+mn-cs"/>
              </a:rPr>
              <a:t>The MIS draws from all departments or functional areas, not just one.</a:t>
            </a:r>
          </a:p>
          <a:p>
            <a:r>
              <a:rPr lang="en-US" sz="1200" b="1" i="0" u="none" strike="noStrike" kern="1200" baseline="0" dirty="0" smtClean="0">
                <a:solidFill>
                  <a:schemeClr val="tx1"/>
                </a:solidFill>
                <a:latin typeface="Arial" charset="0"/>
                <a:ea typeface="+mn-ea"/>
                <a:cs typeface="+mn-cs"/>
              </a:rPr>
              <a:t>A </a:t>
            </a:r>
            <a:r>
              <a:rPr lang="en-US" sz="1200" b="1" i="1" u="none" strike="noStrike" kern="1200" baseline="0" dirty="0" smtClean="0">
                <a:solidFill>
                  <a:schemeClr val="tx1"/>
                </a:solidFill>
                <a:latin typeface="Arial" charset="0"/>
                <a:ea typeface="+mn-ea"/>
                <a:cs typeface="+mn-cs"/>
              </a:rPr>
              <a:t>decision support system (DSS) </a:t>
            </a:r>
            <a:r>
              <a:rPr lang="en-US" sz="1200" b="1" i="0" u="none" strike="noStrike" kern="1200" baseline="0" dirty="0" smtClean="0">
                <a:solidFill>
                  <a:schemeClr val="tx1"/>
                </a:solidFill>
                <a:latin typeface="Arial" charset="0"/>
                <a:ea typeface="+mn-ea"/>
                <a:cs typeface="+mn-cs"/>
              </a:rPr>
              <a:t>is a computer-based information system that provides a flexible tool for analysis and helps</a:t>
            </a:r>
          </a:p>
          <a:p>
            <a:r>
              <a:rPr lang="en-US" sz="1200" b="1" i="0" u="none" strike="noStrike" kern="1200" baseline="0" dirty="0" smtClean="0">
                <a:solidFill>
                  <a:schemeClr val="tx1"/>
                </a:solidFill>
                <a:latin typeface="Arial" charset="0"/>
                <a:ea typeface="+mn-ea"/>
                <a:cs typeface="+mn-cs"/>
              </a:rPr>
              <a:t>managers focus on the future</a:t>
            </a:r>
          </a:p>
          <a:p>
            <a:endParaRPr lang="en-US" sz="1200" b="1" i="0" u="none" strike="noStrike" kern="1200" baseline="0" dirty="0" smtClean="0">
              <a:solidFill>
                <a:schemeClr val="tx1"/>
              </a:solidFill>
              <a:latin typeface="Arial"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b="1" dirty="0" smtClean="0"/>
              <a:t>ESS: A specialized DSS that includes all the hardware, software, data, procedures, and people used to assist senior-level executives within the organization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b="1" dirty="0" smtClean="0"/>
              <a:t>Future orientation (predictions, forecasting)</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b="1" dirty="0" smtClean="0"/>
              <a:t>EIS: A kind of DSS specialized to the needs of top executives</a:t>
            </a:r>
          </a:p>
          <a:p>
            <a:endParaRPr lang="en-US" b="1" dirty="0"/>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pPr>
                <a:defRPr/>
              </a:pPr>
              <a:t>44</a:t>
            </a:fld>
            <a:endParaRPr lang="en-US"/>
          </a:p>
        </p:txBody>
      </p:sp>
    </p:spTree>
    <p:extLst>
      <p:ext uri="{BB962C8B-B14F-4D97-AF65-F5344CB8AC3E}">
        <p14:creationId xmlns:p14="http://schemas.microsoft.com/office/powerpoint/2010/main" val="11284003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Analysis</a:t>
            </a:r>
            <a:r>
              <a:rPr lang="en-US" b="1" dirty="0" smtClean="0"/>
              <a:t> :  A detailed examination of something in order</a:t>
            </a:r>
            <a:r>
              <a:rPr lang="en-US" b="1" baseline="0" dirty="0" smtClean="0"/>
              <a:t> to explain it.</a:t>
            </a:r>
          </a:p>
          <a:p>
            <a:r>
              <a:rPr lang="en-US" b="1" baseline="0" dirty="0" smtClean="0"/>
              <a:t>                  The process of separating something in to its constituent elements</a:t>
            </a:r>
          </a:p>
          <a:p>
            <a:r>
              <a:rPr lang="en-US" b="1" dirty="0" smtClean="0"/>
              <a:t>Often contrasted with </a:t>
            </a:r>
            <a:r>
              <a:rPr lang="en-US" b="1" u="sng" dirty="0" smtClean="0"/>
              <a:t>Synthesis</a:t>
            </a:r>
            <a:r>
              <a:rPr lang="en-US" b="1" dirty="0" smtClean="0"/>
              <a:t> : The combination of components to form a connected whole.</a:t>
            </a:r>
          </a:p>
          <a:p>
            <a:endParaRPr lang="en-US" b="1" dirty="0" smtClean="0"/>
          </a:p>
          <a:p>
            <a:r>
              <a:rPr lang="en-US" altLang="en-US" b="1" dirty="0" smtClean="0">
                <a:solidFill>
                  <a:srgbClr val="FF0000"/>
                </a:solidFill>
              </a:rPr>
              <a:t>OLAP :</a:t>
            </a:r>
          </a:p>
          <a:p>
            <a:pPr lvl="1"/>
            <a:r>
              <a:rPr lang="en-US" altLang="en-US" b="1" dirty="0" smtClean="0"/>
              <a:t>* Enables mangers and analysts to examine and manipulate large amounts of detailed </a:t>
            </a:r>
          </a:p>
          <a:p>
            <a:pPr lvl="1"/>
            <a:r>
              <a:rPr lang="en-US" altLang="en-US" b="1" dirty="0" smtClean="0"/>
              <a:t>   and consolidated data from many perspectives</a:t>
            </a:r>
          </a:p>
          <a:p>
            <a:pPr lvl="1"/>
            <a:r>
              <a:rPr lang="en-US" altLang="en-US" b="1" dirty="0" smtClean="0"/>
              <a:t>* Done interactively in real time with rapid response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b="1" dirty="0" smtClean="0"/>
              <a:t>Offers both textual and graphical visualization</a:t>
            </a:r>
          </a:p>
          <a:p>
            <a:r>
              <a:rPr lang="en-US" sz="1200" b="1" i="0" u="none" strike="noStrike" kern="1200" baseline="0" dirty="0" smtClean="0">
                <a:solidFill>
                  <a:schemeClr val="tx1"/>
                </a:solidFill>
                <a:latin typeface="Arial" charset="0"/>
                <a:ea typeface="+mn-ea"/>
                <a:cs typeface="+mn-cs"/>
              </a:rPr>
              <a:t>A DSS aims to produce collected information known as </a:t>
            </a:r>
            <a:r>
              <a:rPr lang="en-US" sz="1200" b="1" i="1" u="none" strike="noStrike" kern="1200" baseline="0" dirty="0" smtClean="0">
                <a:solidFill>
                  <a:schemeClr val="tx1"/>
                </a:solidFill>
                <a:latin typeface="Arial" charset="0"/>
                <a:ea typeface="+mn-ea"/>
                <a:cs typeface="+mn-cs"/>
              </a:rPr>
              <a:t>business intelligence.</a:t>
            </a:r>
            <a:endParaRPr lang="en-US" altLang="en-US" b="1" dirty="0" smtClean="0"/>
          </a:p>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endParaRPr lang="en-US" altLang="en-US" b="1" dirty="0" smtClean="0"/>
          </a:p>
          <a:p>
            <a:endParaRPr lang="en-US" b="1" dirty="0"/>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pPr>
                <a:defRPr/>
              </a:pPr>
              <a:t>45</a:t>
            </a:fld>
            <a:endParaRPr lang="en-US"/>
          </a:p>
        </p:txBody>
      </p:sp>
    </p:spTree>
    <p:extLst>
      <p:ext uri="{BB962C8B-B14F-4D97-AF65-F5344CB8AC3E}">
        <p14:creationId xmlns:p14="http://schemas.microsoft.com/office/powerpoint/2010/main" val="30300303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period of payment should have been indicated</a:t>
            </a:r>
            <a:r>
              <a:rPr lang="en-US" b="1" baseline="0" dirty="0" smtClean="0"/>
              <a:t> here! Term in months (or in years)</a:t>
            </a:r>
          </a:p>
          <a:p>
            <a:r>
              <a:rPr lang="en-US" b="1" baseline="0" dirty="0" smtClean="0"/>
              <a:t>For example, within 4 years.</a:t>
            </a:r>
            <a:endParaRPr lang="en-US" b="1" strike="sngStrike" baseline="0" dirty="0" smtClean="0"/>
          </a:p>
          <a:p>
            <a:endParaRPr lang="en-US" b="1"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b="1" dirty="0" smtClean="0">
                <a:sym typeface="Wingdings" panose="05000000000000000000" pitchFamily="2" charset="2"/>
              </a:rPr>
              <a:t> </a:t>
            </a:r>
            <a:r>
              <a:rPr lang="en-US" altLang="en-US" b="1" dirty="0" smtClean="0"/>
              <a:t>DSS offers potential to assist in solving semi-structured and unstructured problems.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b="1" dirty="0" smtClean="0">
                <a:sym typeface="Wingdings" panose="05000000000000000000" pitchFamily="2" charset="2"/>
              </a:rPr>
              <a:t> </a:t>
            </a:r>
            <a:r>
              <a:rPr lang="en-US" altLang="en-US" b="1" dirty="0" smtClean="0"/>
              <a:t>Can you give examples of unstructured problems?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b="1" baseline="0" dirty="0" smtClean="0"/>
              <a:t>     </a:t>
            </a:r>
            <a:r>
              <a:rPr lang="en-US" altLang="en-US" b="1" dirty="0" smtClean="0"/>
              <a:t>Possible</a:t>
            </a:r>
            <a:r>
              <a:rPr lang="en-US" altLang="en-US" b="1" baseline="0" dirty="0" smtClean="0"/>
              <a:t> answers : Health related problems and social problems, for example.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b="1" baseline="0" dirty="0" smtClean="0"/>
              <a:t>     Because different problems may have similar symptoms, and the cure might even create more problems.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b="1" baseline="0" dirty="0" smtClean="0"/>
              <a:t>     What is the name given to such type of concepts? Systems thinking.</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b="1"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b="1" dirty="0" smtClean="0">
                <a:sym typeface="Wingdings" panose="05000000000000000000" pitchFamily="2" charset="2"/>
              </a:rPr>
              <a:t> </a:t>
            </a:r>
            <a:r>
              <a:rPr lang="en-US" altLang="en-US" b="1" dirty="0" smtClean="0"/>
              <a:t>Relationships among data are not always clear, and the data may be in a variety of formats</a:t>
            </a:r>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pPr>
                <a:defRPr/>
              </a:pPr>
              <a:t>46</a:t>
            </a:fld>
            <a:endParaRPr lang="en-US"/>
          </a:p>
        </p:txBody>
      </p:sp>
    </p:spTree>
    <p:extLst>
      <p:ext uri="{BB962C8B-B14F-4D97-AF65-F5344CB8AC3E}">
        <p14:creationId xmlns:p14="http://schemas.microsoft.com/office/powerpoint/2010/main" val="34065359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Arial" charset="0"/>
                <a:ea typeface="+mn-ea"/>
                <a:cs typeface="+mn-cs"/>
              </a:rPr>
              <a:t>An </a:t>
            </a:r>
            <a:r>
              <a:rPr lang="en-US" sz="1200" b="1" i="1" u="none" strike="noStrike" kern="1200" baseline="0" dirty="0" smtClean="0">
                <a:solidFill>
                  <a:schemeClr val="tx1"/>
                </a:solidFill>
                <a:latin typeface="Arial" charset="0"/>
                <a:ea typeface="+mn-ea"/>
                <a:cs typeface="+mn-cs"/>
              </a:rPr>
              <a:t>expert system, </a:t>
            </a:r>
            <a:r>
              <a:rPr lang="en-US" sz="1200" b="1" i="0" u="none" strike="noStrike" kern="1200" baseline="0" dirty="0" smtClean="0">
                <a:solidFill>
                  <a:schemeClr val="tx1"/>
                </a:solidFill>
                <a:latin typeface="Arial" charset="0"/>
                <a:ea typeface="+mn-ea"/>
                <a:cs typeface="+mn-cs"/>
              </a:rPr>
              <a:t>or </a:t>
            </a:r>
            <a:r>
              <a:rPr lang="en-US" sz="1200" b="1" i="1" u="none" strike="noStrike" kern="1200" baseline="0" dirty="0" smtClean="0">
                <a:solidFill>
                  <a:schemeClr val="tx1"/>
                </a:solidFill>
                <a:latin typeface="Arial" charset="0"/>
                <a:ea typeface="+mn-ea"/>
                <a:cs typeface="+mn-cs"/>
              </a:rPr>
              <a:t>knowledge-based system, </a:t>
            </a:r>
            <a:r>
              <a:rPr lang="en-US" sz="1200" b="1" i="0" u="none" strike="noStrike" kern="1200" baseline="0" dirty="0" smtClean="0">
                <a:solidFill>
                  <a:schemeClr val="tx1"/>
                </a:solidFill>
                <a:latin typeface="Arial" charset="0"/>
                <a:ea typeface="+mn-ea"/>
                <a:cs typeface="+mn-cs"/>
              </a:rPr>
              <a:t>is a set of interactive computer programs that helps users solve problems that would otherwise require the assistance of a human expert in a given problem domain or in a particular subject area.</a:t>
            </a:r>
          </a:p>
          <a:p>
            <a:endParaRPr lang="en-US" sz="1200" b="1" i="0" u="none" strike="noStrike" kern="1200" baseline="0" dirty="0" smtClean="0">
              <a:solidFill>
                <a:schemeClr val="tx1"/>
              </a:solidFill>
              <a:latin typeface="Arial" charset="0"/>
              <a:ea typeface="+mn-ea"/>
              <a:cs typeface="+mn-cs"/>
            </a:endParaRPr>
          </a:p>
          <a:p>
            <a:r>
              <a:rPr lang="en-US" sz="1200" b="1" i="0" u="none" strike="noStrike" kern="1200" baseline="0" dirty="0" smtClean="0">
                <a:solidFill>
                  <a:schemeClr val="tx1"/>
                </a:solidFill>
                <a:latin typeface="Arial" charset="0"/>
                <a:ea typeface="+mn-ea"/>
                <a:cs typeface="+mn-cs"/>
              </a:rPr>
              <a:t>Inference : </a:t>
            </a:r>
            <a:r>
              <a:rPr lang="en-US" sz="1200" b="1" i="0" kern="1200" dirty="0" smtClean="0">
                <a:solidFill>
                  <a:schemeClr val="tx1"/>
                </a:solidFill>
                <a:effectLst/>
                <a:latin typeface="Arial" charset="0"/>
                <a:ea typeface="+mn-ea"/>
                <a:cs typeface="+mn-cs"/>
              </a:rPr>
              <a:t>a conclusion reached on the basis of evidence and reasoning.</a:t>
            </a:r>
            <a:endParaRPr lang="en-US" sz="1200" b="1" i="0" u="none" strike="noStrike" kern="1200" baseline="0" dirty="0" smtClean="0">
              <a:solidFill>
                <a:schemeClr val="tx1"/>
              </a:solidFill>
              <a:latin typeface="Arial" charset="0"/>
              <a:ea typeface="+mn-ea"/>
              <a:cs typeface="+mn-cs"/>
            </a:endParaRPr>
          </a:p>
          <a:p>
            <a:endParaRPr lang="en-US" sz="1200" b="1" i="0" u="none" strike="noStrike" kern="1200" baseline="0" dirty="0" smtClean="0">
              <a:solidFill>
                <a:schemeClr val="tx1"/>
              </a:solidFill>
              <a:latin typeface="Arial" charset="0"/>
              <a:ea typeface="+mn-ea"/>
              <a:cs typeface="+mn-cs"/>
            </a:endParaRPr>
          </a:p>
          <a:p>
            <a:r>
              <a:rPr lang="en-US" sz="1200" b="1" i="0" u="none" strike="noStrike" kern="1200" baseline="0" dirty="0" smtClean="0">
                <a:solidFill>
                  <a:schemeClr val="tx1"/>
                </a:solidFill>
                <a:latin typeface="Arial" charset="0"/>
                <a:ea typeface="+mn-ea"/>
                <a:cs typeface="+mn-cs"/>
              </a:rPr>
              <a:t>A </a:t>
            </a:r>
            <a:r>
              <a:rPr lang="en-US" sz="1200" b="1" i="1" u="none" strike="noStrike" kern="1200" baseline="0" dirty="0" smtClean="0">
                <a:solidFill>
                  <a:schemeClr val="tx1"/>
                </a:solidFill>
                <a:latin typeface="Arial" charset="0"/>
                <a:ea typeface="+mn-ea"/>
                <a:cs typeface="+mn-cs"/>
              </a:rPr>
              <a:t>knowledge base </a:t>
            </a:r>
            <a:r>
              <a:rPr lang="en-US" sz="1200" b="1" i="0" u="none" strike="noStrike" kern="1200" baseline="0" dirty="0" smtClean="0">
                <a:solidFill>
                  <a:schemeClr val="tx1"/>
                </a:solidFill>
                <a:latin typeface="Arial" charset="0"/>
                <a:ea typeface="+mn-ea"/>
                <a:cs typeface="+mn-cs"/>
              </a:rPr>
              <a:t>is an expert system’s database of knowledge about a particular subject.</a:t>
            </a:r>
            <a:endParaRPr lang="en-US" b="1" dirty="0" smtClean="0"/>
          </a:p>
          <a:p>
            <a:r>
              <a:rPr lang="en-US" b="1" dirty="0" smtClean="0"/>
              <a:t>Knowledge base : If-then-Else rules (or If-Else rules), including relevant facts;</a:t>
            </a:r>
            <a:r>
              <a:rPr lang="en-US" b="1" baseline="0" dirty="0" smtClean="0"/>
              <a:t> </a:t>
            </a:r>
          </a:p>
          <a:p>
            <a:r>
              <a:rPr lang="en-US" sz="1200" b="1" i="0" u="none" strike="noStrike" kern="1200" baseline="0" dirty="0" smtClean="0">
                <a:solidFill>
                  <a:schemeClr val="tx1"/>
                </a:solidFill>
                <a:latin typeface="Arial" charset="0"/>
                <a:ea typeface="+mn-ea"/>
                <a:cs typeface="+mn-cs"/>
              </a:rPr>
              <a:t>IF this happens, do this, ELSE do that. Most Expert systems may have tens of thousands of such rules.</a:t>
            </a:r>
          </a:p>
          <a:p>
            <a:r>
              <a:rPr lang="en-US" sz="1200" b="1" i="0" u="none" strike="noStrike" kern="1200" baseline="0" dirty="0" smtClean="0">
                <a:solidFill>
                  <a:schemeClr val="tx1"/>
                </a:solidFill>
                <a:latin typeface="Arial" charset="0"/>
                <a:ea typeface="+mn-ea"/>
                <a:cs typeface="+mn-cs"/>
              </a:rPr>
              <a:t>Inference Engine : Software that controls the search of the expert system’s knowledge base and produces conclusions.</a:t>
            </a:r>
          </a:p>
          <a:p>
            <a:r>
              <a:rPr lang="en-US" sz="1200" b="1" i="0" u="none" strike="noStrike" kern="1200" baseline="0" dirty="0" smtClean="0">
                <a:solidFill>
                  <a:schemeClr val="tx1"/>
                </a:solidFill>
                <a:latin typeface="Arial" charset="0"/>
                <a:ea typeface="+mn-ea"/>
                <a:cs typeface="+mn-cs"/>
              </a:rPr>
              <a:t>In some architectures the Explanation system can be part of the Inference Engine.</a:t>
            </a:r>
          </a:p>
          <a:p>
            <a:r>
              <a:rPr lang="en-US" b="1" dirty="0" smtClean="0"/>
              <a:t>Inference:</a:t>
            </a:r>
            <a:r>
              <a:rPr lang="en-US" b="1" baseline="0" dirty="0" smtClean="0"/>
              <a:t> Conclusion; Reasoning Process; Implication</a:t>
            </a:r>
          </a:p>
          <a:p>
            <a:endParaRPr lang="en-US" b="1" baseline="0" dirty="0" smtClean="0"/>
          </a:p>
          <a:p>
            <a:r>
              <a:rPr lang="en-US" b="1" baseline="0" dirty="0" smtClean="0">
                <a:sym typeface="Wingdings" panose="05000000000000000000" pitchFamily="2" charset="2"/>
              </a:rPr>
              <a:t> </a:t>
            </a:r>
            <a:r>
              <a:rPr lang="en-US" b="1" baseline="0" dirty="0" smtClean="0"/>
              <a:t>Both DSS and Expert Systems are applications of AI.</a:t>
            </a:r>
            <a:endParaRPr lang="en-US" b="1" dirty="0"/>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pPr>
                <a:defRPr/>
              </a:pPr>
              <a:t>47</a:t>
            </a:fld>
            <a:endParaRPr lang="en-US"/>
          </a:p>
        </p:txBody>
      </p:sp>
    </p:spTree>
    <p:extLst>
      <p:ext uri="{BB962C8B-B14F-4D97-AF65-F5344CB8AC3E}">
        <p14:creationId xmlns:p14="http://schemas.microsoft.com/office/powerpoint/2010/main" val="40145011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p:cNvSpPr>
            <a:spLocks noGrp="1" noRot="1" noChangeAspect="1" noTextEdit="1"/>
          </p:cNvSpPr>
          <p:nvPr>
            <p:ph type="sldImg"/>
          </p:nvPr>
        </p:nvSpPr>
        <p:spPr>
          <a:xfrm>
            <a:off x="1143000" y="685800"/>
            <a:ext cx="4572000" cy="3429000"/>
          </a:xfrm>
          <a:ln/>
        </p:spPr>
      </p:sp>
      <p:sp>
        <p:nvSpPr>
          <p:cNvPr id="195587" name="Notes Placeholder 2"/>
          <p:cNvSpPr>
            <a:spLocks noGrp="1"/>
          </p:cNvSpPr>
          <p:nvPr>
            <p:ph type="body" idx="1"/>
          </p:nvPr>
        </p:nvSpPr>
        <p:spPr>
          <a:no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b="1" dirty="0" smtClean="0"/>
              <a:t>Here the knowledge engineer is replaced by a Knowledge base acquisition component</a:t>
            </a:r>
            <a:r>
              <a:rPr lang="en-US" sz="1400" b="1" baseline="0" dirty="0" smtClean="0"/>
              <a:t> (module).</a:t>
            </a:r>
            <a:endParaRPr lang="en-US" sz="1400" b="1"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400" b="1" dirty="0" smtClean="0"/>
          </a:p>
          <a:p>
            <a:r>
              <a:rPr lang="en-US" sz="1200" b="1" i="0" u="none" strike="noStrike" kern="1200" baseline="0" dirty="0" smtClean="0">
                <a:solidFill>
                  <a:schemeClr val="tx1"/>
                </a:solidFill>
                <a:latin typeface="Arial" charset="0"/>
                <a:ea typeface="+mn-ea"/>
                <a:cs typeface="+mn-cs"/>
              </a:rPr>
              <a:t>An expert system mimics the reasoning of a human expert, drawing from a base of knowledge about a particular subject area to come to a decision or recommendation.</a:t>
            </a:r>
            <a:endParaRPr lang="en-US" sz="1400" b="1"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400" b="1"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b="1" dirty="0" smtClean="0"/>
              <a:t>Application of Artificial Intelligence</a:t>
            </a:r>
            <a:r>
              <a:rPr lang="en-US" sz="1400" b="1" baseline="0" dirty="0" smtClean="0"/>
              <a:t>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b="1" dirty="0" smtClean="0"/>
              <a:t>Expert systems are systems that </a:t>
            </a:r>
            <a:r>
              <a:rPr lang="en-US" sz="1400" b="1" baseline="0" dirty="0" smtClean="0"/>
              <a:t> </a:t>
            </a:r>
            <a:r>
              <a:rPr lang="en-US" sz="1200" b="1" dirty="0" smtClean="0">
                <a:solidFill>
                  <a:srgbClr val="FFFF00"/>
                </a:solidFill>
              </a:rPr>
              <a:t>employs knowledge </a:t>
            </a:r>
            <a:r>
              <a:rPr lang="en-US" sz="1200" b="1" dirty="0" smtClean="0"/>
              <a:t>about its </a:t>
            </a:r>
            <a:r>
              <a:rPr lang="en-US" sz="1200" b="1" dirty="0" smtClean="0">
                <a:solidFill>
                  <a:srgbClr val="FFFF00"/>
                </a:solidFill>
              </a:rPr>
              <a:t>application domain</a:t>
            </a:r>
            <a:r>
              <a:rPr lang="en-US" sz="1200" b="1" baseline="0" dirty="0" smtClean="0">
                <a:solidFill>
                  <a:srgbClr val="FFFF00"/>
                </a:solidFill>
              </a:rPr>
              <a:t>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1" dirty="0" smtClean="0"/>
              <a:t>uses an inferencing (</a:t>
            </a:r>
            <a:r>
              <a:rPr lang="en-US" sz="1200" b="1" dirty="0" smtClean="0">
                <a:solidFill>
                  <a:srgbClr val="FFFF00"/>
                </a:solidFill>
              </a:rPr>
              <a:t>reasoning</a:t>
            </a:r>
            <a:r>
              <a:rPr lang="en-US" sz="1200" b="1" dirty="0" smtClean="0"/>
              <a:t>) procedure to solve</a:t>
            </a:r>
            <a:r>
              <a:rPr lang="en-US" sz="1200" b="1" baseline="0" dirty="0" smtClean="0"/>
              <a:t> </a:t>
            </a:r>
            <a:r>
              <a:rPr lang="en-US" sz="1200" b="1" dirty="0" smtClean="0"/>
              <a:t>problems that would otherwise require </a:t>
            </a:r>
            <a:r>
              <a:rPr lang="en-US" sz="1200" b="1" dirty="0" smtClean="0">
                <a:solidFill>
                  <a:srgbClr val="FF0000"/>
                </a:solidFill>
              </a:rPr>
              <a:t>human competence or expertise</a:t>
            </a:r>
            <a:r>
              <a:rPr lang="en-US" sz="1200" b="1" dirty="0" smtClean="0"/>
              <a:t>. </a:t>
            </a:r>
          </a:p>
          <a:p>
            <a:pPr eaLnBrk="1" hangingPunct="1"/>
            <a:endParaRPr lang="en-GB" dirty="0" smtClean="0"/>
          </a:p>
        </p:txBody>
      </p:sp>
      <p:sp>
        <p:nvSpPr>
          <p:cNvPr id="195588" name="Slide Number Placeholder 3"/>
          <p:cNvSpPr>
            <a:spLocks noGrp="1"/>
          </p:cNvSpPr>
          <p:nvPr>
            <p:ph type="sldNum" sz="quarter" idx="5"/>
          </p:nvPr>
        </p:nvSpPr>
        <p:spPr>
          <a:noFill/>
        </p:spPr>
        <p:txBody>
          <a:bodyPr/>
          <a:lstStyle/>
          <a:p>
            <a:fld id="{B28B29CD-7DC4-46A7-B085-A9AE498BFD8B}" type="slidenum">
              <a:rPr lang="en-US" smtClean="0">
                <a:solidFill>
                  <a:srgbClr val="000000"/>
                </a:solidFill>
              </a:rPr>
              <a:pPr/>
              <a:t>48</a:t>
            </a:fld>
            <a:endParaRPr lang="en-US" smtClean="0">
              <a:solidFill>
                <a:srgbClr val="000000"/>
              </a:solidFill>
            </a:endParaRPr>
          </a:p>
        </p:txBody>
      </p:sp>
    </p:spTree>
    <p:extLst>
      <p:ext uri="{BB962C8B-B14F-4D97-AF65-F5344CB8AC3E}">
        <p14:creationId xmlns:p14="http://schemas.microsoft.com/office/powerpoint/2010/main" val="12256265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Image Placeholder 1"/>
          <p:cNvSpPr>
            <a:spLocks noGrp="1" noRot="1" noChangeAspect="1" noTextEdit="1"/>
          </p:cNvSpPr>
          <p:nvPr>
            <p:ph type="sldImg"/>
          </p:nvPr>
        </p:nvSpPr>
        <p:spPr>
          <a:xfrm>
            <a:off x="1143000" y="685800"/>
            <a:ext cx="4572000" cy="3429000"/>
          </a:xfrm>
          <a:ln/>
        </p:spPr>
      </p:sp>
      <p:sp>
        <p:nvSpPr>
          <p:cNvPr id="210947" name="Notes Placeholder 2"/>
          <p:cNvSpPr>
            <a:spLocks noGrp="1"/>
          </p:cNvSpPr>
          <p:nvPr>
            <p:ph type="body" idx="1"/>
          </p:nvPr>
        </p:nvSpPr>
        <p:spPr>
          <a:noFill/>
          <a:ln/>
        </p:spPr>
        <p:txBody>
          <a:bodyPr/>
          <a:lstStyle/>
          <a:p>
            <a:pPr eaLnBrk="1" hangingPunct="1"/>
            <a:r>
              <a:rPr lang="en-US" sz="1200" b="1" i="0" kern="1200" dirty="0" smtClean="0">
                <a:solidFill>
                  <a:schemeClr val="tx1"/>
                </a:solidFill>
                <a:effectLst/>
                <a:latin typeface="Arial" charset="0"/>
                <a:ea typeface="+mn-ea"/>
                <a:cs typeface="+mn-cs"/>
              </a:rPr>
              <a:t>To have a hands on and real world approach to software development.</a:t>
            </a:r>
          </a:p>
          <a:p>
            <a:pPr eaLnBrk="1" hangingPunct="1"/>
            <a:r>
              <a:rPr lang="en-US" sz="1200" b="1" i="0" kern="1200" dirty="0" smtClean="0">
                <a:solidFill>
                  <a:schemeClr val="tx1"/>
                </a:solidFill>
                <a:effectLst/>
                <a:latin typeface="Arial" charset="0"/>
                <a:ea typeface="+mn-ea"/>
                <a:cs typeface="+mn-cs"/>
              </a:rPr>
              <a:t>To study the design, development and analysis of software and hardware used to solve problems in a variety of business, scientific and social contexts.</a:t>
            </a:r>
            <a:endParaRPr lang="en-US" sz="1200" b="1" dirty="0" smtClean="0"/>
          </a:p>
          <a:p>
            <a:pPr eaLnBrk="1" hangingPunct="1"/>
            <a:endParaRPr lang="en-US" sz="1200" b="1" dirty="0" smtClean="0"/>
          </a:p>
          <a:p>
            <a:pPr eaLnBrk="1" hangingPunct="1"/>
            <a:r>
              <a:rPr lang="en-US" sz="1200" b="1" dirty="0" smtClean="0"/>
              <a:t>Access </a:t>
            </a:r>
            <a:r>
              <a:rPr lang="en-US" sz="1200" b="1" dirty="0" smtClean="0">
                <a:sym typeface="Wingdings" panose="05000000000000000000" pitchFamily="2" charset="2"/>
              </a:rPr>
              <a:t> Information  Knowledge  Opportunities</a:t>
            </a:r>
            <a:endParaRPr lang="en-GB" b="1" dirty="0" smtClean="0"/>
          </a:p>
        </p:txBody>
      </p:sp>
      <p:sp>
        <p:nvSpPr>
          <p:cNvPr id="210948" name="Slide Number Placeholder 3"/>
          <p:cNvSpPr>
            <a:spLocks noGrp="1"/>
          </p:cNvSpPr>
          <p:nvPr>
            <p:ph type="sldNum" sz="quarter" idx="5"/>
          </p:nvPr>
        </p:nvSpPr>
        <p:spPr>
          <a:noFill/>
        </p:spPr>
        <p:txBody>
          <a:bodyPr/>
          <a:lstStyle/>
          <a:p>
            <a:fld id="{BCB53BD8-DE99-452D-BDC5-088101D90AD3}" type="slidenum">
              <a:rPr lang="en-US" smtClean="0"/>
              <a:pPr/>
              <a:t>49</a:t>
            </a:fld>
            <a:endParaRPr lang="en-US" smtClean="0"/>
          </a:p>
        </p:txBody>
      </p:sp>
    </p:spTree>
    <p:extLst>
      <p:ext uri="{BB962C8B-B14F-4D97-AF65-F5344CB8AC3E}">
        <p14:creationId xmlns:p14="http://schemas.microsoft.com/office/powerpoint/2010/main" val="3513498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84" charset="-128"/>
              </a:defRPr>
            </a:lvl1pPr>
            <a:lvl2pPr marL="742950" indent="-285750" eaLnBrk="0" hangingPunct="0">
              <a:defRPr sz="2400">
                <a:solidFill>
                  <a:schemeClr val="tx1"/>
                </a:solidFill>
                <a:latin typeface="Arial" pitchFamily="34" charset="0"/>
                <a:ea typeface="ＭＳ Ｐゴシック" pitchFamily="-84" charset="-128"/>
              </a:defRPr>
            </a:lvl2pPr>
            <a:lvl3pPr marL="1143000" indent="-228600" eaLnBrk="0" hangingPunct="0">
              <a:defRPr sz="2400">
                <a:solidFill>
                  <a:schemeClr val="tx1"/>
                </a:solidFill>
                <a:latin typeface="Arial" pitchFamily="34" charset="0"/>
                <a:ea typeface="ＭＳ Ｐゴシック" pitchFamily="-84" charset="-128"/>
              </a:defRPr>
            </a:lvl3pPr>
            <a:lvl4pPr marL="1600200" indent="-228600" eaLnBrk="0" hangingPunct="0">
              <a:defRPr sz="2400">
                <a:solidFill>
                  <a:schemeClr val="tx1"/>
                </a:solidFill>
                <a:latin typeface="Arial" pitchFamily="34" charset="0"/>
                <a:ea typeface="ＭＳ Ｐゴシック" pitchFamily="-84" charset="-128"/>
              </a:defRPr>
            </a:lvl4pPr>
            <a:lvl5pPr marL="2057400" indent="-228600" eaLnBrk="0" hangingPunct="0">
              <a:defRPr sz="2400">
                <a:solidFill>
                  <a:schemeClr val="tx1"/>
                </a:solidFill>
                <a:latin typeface="Arial"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84" charset="-128"/>
              </a:defRPr>
            </a:lvl9pPr>
          </a:lstStyle>
          <a:p>
            <a:fld id="{67CABE14-5A9B-4515-9E92-F3F4F664E32C}" type="slidenum">
              <a:rPr lang="en-US" sz="1200">
                <a:solidFill>
                  <a:prstClr val="black"/>
                </a:solidFill>
              </a:rPr>
              <a:pPr/>
              <a:t>5</a:t>
            </a:fld>
            <a:endParaRPr lang="en-US" sz="1200" dirty="0">
              <a:solidFill>
                <a:prstClr val="black"/>
              </a:solidFill>
            </a:endParaRPr>
          </a:p>
        </p:txBody>
      </p:sp>
      <p:sp>
        <p:nvSpPr>
          <p:cNvPr id="61442" name="Rectangle 2"/>
          <p:cNvSpPr>
            <a:spLocks noGrp="1" noRot="1" noChangeAspect="1" noChangeArrowheads="1" noTextEdit="1"/>
          </p:cNvSpPr>
          <p:nvPr>
            <p:ph type="sldImg"/>
          </p:nvPr>
        </p:nvSpPr>
        <p:spPr>
          <a:xfrm>
            <a:off x="1143000" y="685800"/>
            <a:ext cx="4572000" cy="3429000"/>
          </a:xfrm>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b="1" baseline="0" dirty="0" smtClean="0">
                <a:latin typeface="Arial" pitchFamily="34" charset="0"/>
                <a:ea typeface="ＭＳ Ｐゴシック" pitchFamily="-84" charset="-128"/>
              </a:rPr>
              <a:t>CS is about design.</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b="1" baseline="0" dirty="0" smtClean="0">
                <a:latin typeface="Arial" pitchFamily="34" charset="0"/>
                <a:ea typeface="ＭＳ Ｐゴシック" pitchFamily="-84" charset="-128"/>
              </a:rPr>
              <a:t>Design is about architecture and abstraction of complex reality.</a:t>
            </a:r>
            <a:endParaRPr lang="en-US" b="1" dirty="0" smtClean="0">
              <a:latin typeface="Arial" pitchFamily="34" charset="0"/>
              <a:ea typeface="ＭＳ Ｐゴシック" pitchFamily="-84" charset="-128"/>
            </a:endParaRPr>
          </a:p>
          <a:p>
            <a:pPr eaLnBrk="1" hangingPunct="1"/>
            <a:r>
              <a:rPr lang="en-US" b="1" dirty="0" smtClean="0">
                <a:latin typeface="Arial" pitchFamily="34" charset="0"/>
                <a:ea typeface="ＭＳ Ｐゴシック" pitchFamily="-84" charset="-128"/>
              </a:rPr>
              <a:t>It is about developing new theories, as a result new</a:t>
            </a:r>
            <a:r>
              <a:rPr lang="en-US" b="1" baseline="0" dirty="0" smtClean="0">
                <a:latin typeface="Arial" pitchFamily="34" charset="0"/>
                <a:ea typeface="ＭＳ Ｐゴシック" pitchFamily="-84" charset="-128"/>
              </a:rPr>
              <a:t> technologies can be developed.</a:t>
            </a:r>
          </a:p>
          <a:p>
            <a:pPr eaLnBrk="1" hangingPunct="1"/>
            <a:r>
              <a:rPr lang="en-US" b="1" baseline="0" dirty="0" smtClean="0">
                <a:latin typeface="Arial" pitchFamily="34" charset="0"/>
                <a:ea typeface="ＭＳ Ｐゴシック" pitchFamily="-84" charset="-128"/>
              </a:rPr>
              <a:t>Software Engineering is a branch of Computer Science.</a:t>
            </a:r>
            <a:endParaRPr lang="en-US" b="0" baseline="0" dirty="0" smtClean="0">
              <a:latin typeface="Arial" pitchFamily="34" charset="0"/>
              <a:ea typeface="ＭＳ Ｐゴシック" pitchFamily="-84" charset="-128"/>
            </a:endParaRPr>
          </a:p>
          <a:p>
            <a:pPr eaLnBrk="1" hangingPunct="1"/>
            <a:endParaRPr lang="en-US" b="1" baseline="0" dirty="0" smtClean="0">
              <a:latin typeface="Arial" pitchFamily="34" charset="0"/>
              <a:ea typeface="ＭＳ Ｐゴシック" pitchFamily="-84" charset="-128"/>
            </a:endParaRPr>
          </a:p>
          <a:p>
            <a:pPr eaLnBrk="1" hangingPunct="1"/>
            <a:r>
              <a:rPr lang="en-US" b="1" baseline="0" dirty="0" smtClean="0">
                <a:latin typeface="Arial" pitchFamily="34" charset="0"/>
                <a:ea typeface="ＭＳ Ｐゴシック" pitchFamily="-84" charset="-128"/>
              </a:rPr>
              <a:t>Computer science lays the ground for technology innovations by developing theories (concepts).</a:t>
            </a:r>
          </a:p>
          <a:p>
            <a:pPr eaLnBrk="1" hangingPunct="1"/>
            <a:r>
              <a:rPr lang="en-US" b="1" baseline="0" dirty="0" smtClean="0">
                <a:latin typeface="Arial" pitchFamily="34" charset="0"/>
                <a:ea typeface="ＭＳ Ｐゴシック" pitchFamily="-84" charset="-128"/>
              </a:rPr>
              <a:t>Principles (theories) have a long lifetime while technology tends to change every decade or so.</a:t>
            </a:r>
          </a:p>
          <a:p>
            <a:pPr eaLnBrk="1" hangingPunct="1"/>
            <a:endParaRPr lang="en-US" b="1" dirty="0" smtClean="0">
              <a:latin typeface="Arial" pitchFamily="34" charset="0"/>
              <a:ea typeface="ＭＳ Ｐゴシック" pitchFamily="-84" charset="-128"/>
            </a:endParaRPr>
          </a:p>
          <a:p>
            <a:pPr eaLnBrk="1" hangingPunct="1"/>
            <a:r>
              <a:rPr lang="en-US" b="1" dirty="0" smtClean="0">
                <a:latin typeface="Arial" pitchFamily="34" charset="0"/>
                <a:ea typeface="ＭＳ Ｐゴシック" pitchFamily="-84" charset="-128"/>
              </a:rPr>
              <a:t>Algorithms are high level abstractions of computer programs.</a:t>
            </a:r>
          </a:p>
        </p:txBody>
      </p:sp>
    </p:spTree>
    <p:extLst>
      <p:ext uri="{BB962C8B-B14F-4D97-AF65-F5344CB8AC3E}">
        <p14:creationId xmlns:p14="http://schemas.microsoft.com/office/powerpoint/2010/main" val="2938120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a:t>
            </a:r>
            <a:r>
              <a:rPr lang="en-US" b="1" baseline="0" dirty="0" smtClean="0"/>
              <a:t> to Patricia Wallace: Introduction to information Systems</a:t>
            </a:r>
            <a:endParaRPr lang="en-US" b="1" dirty="0"/>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pPr>
                <a:defRPr/>
              </a:pPr>
              <a:t>50</a:t>
            </a:fld>
            <a:endParaRPr lang="en-US"/>
          </a:p>
        </p:txBody>
      </p:sp>
    </p:spTree>
    <p:extLst>
      <p:ext uri="{BB962C8B-B14F-4D97-AF65-F5344CB8AC3E}">
        <p14:creationId xmlns:p14="http://schemas.microsoft.com/office/powerpoint/2010/main" val="843239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IOT</a:t>
            </a:r>
            <a:r>
              <a:rPr lang="en-US" b="1" baseline="0" dirty="0" smtClean="0"/>
              <a:t> and cars! when you approach home the air conditioner will start working …</a:t>
            </a:r>
          </a:p>
          <a:p>
            <a:r>
              <a:rPr lang="en-US" b="1" baseline="0" dirty="0" smtClean="0"/>
              <a:t>Trouble shooting through the internet.</a:t>
            </a:r>
          </a:p>
          <a:p>
            <a:r>
              <a:rPr lang="en-US" b="1" baseline="0" dirty="0" smtClean="0"/>
              <a:t>Smart fridges, smart cars, smart homes;</a:t>
            </a:r>
          </a:p>
          <a:p>
            <a:endParaRPr lang="en-US" b="1" baseline="0" dirty="0" smtClean="0"/>
          </a:p>
          <a:p>
            <a:r>
              <a:rPr lang="en-US" b="1" baseline="0" dirty="0" smtClean="0"/>
              <a:t>Thinking is done in the left, Practical applications (of Computers and other Technologies) in the right side</a:t>
            </a:r>
          </a:p>
          <a:p>
            <a:r>
              <a:rPr lang="en-US" b="1" baseline="0" dirty="0" smtClean="0"/>
              <a:t>At the overlapping region the two fields work together (through programming).</a:t>
            </a:r>
          </a:p>
          <a:p>
            <a:r>
              <a:rPr lang="en-US" b="1" baseline="0" dirty="0" smtClean="0"/>
              <a:t>Successful software development is achieved through Software Engineering principles.    </a:t>
            </a:r>
          </a:p>
          <a:p>
            <a:endParaRPr lang="en-US" b="1" baseline="0" dirty="0" smtClean="0"/>
          </a:p>
          <a:p>
            <a:r>
              <a:rPr lang="en-US" b="1" baseline="0" dirty="0" smtClean="0"/>
              <a:t>Software Engineering </a:t>
            </a:r>
            <a:r>
              <a:rPr lang="en-US" b="1" baseline="0" dirty="0" smtClean="0">
                <a:sym typeface="Wingdings" pitchFamily="2" charset="2"/>
              </a:rPr>
              <a:t> Software Architecture, Software Construction, Software Maintenance</a:t>
            </a:r>
          </a:p>
          <a:p>
            <a:r>
              <a:rPr lang="en-US" b="1" baseline="0" dirty="0" smtClean="0">
                <a:sym typeface="Wingdings" pitchFamily="2" charset="2"/>
              </a:rPr>
              <a:t>Civil Engineering  for a building for example: Architecture + Construction + Maintenance</a:t>
            </a:r>
            <a:endParaRPr lang="en-US" b="1" dirty="0"/>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pPr>
                <a:defRPr/>
              </a:pPr>
              <a:t>6</a:t>
            </a:fld>
            <a:endParaRPr lang="en-US" dirty="0"/>
          </a:p>
        </p:txBody>
      </p:sp>
    </p:spTree>
    <p:extLst>
      <p:ext uri="{BB962C8B-B14F-4D97-AF65-F5344CB8AC3E}">
        <p14:creationId xmlns:p14="http://schemas.microsoft.com/office/powerpoint/2010/main" val="2967380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C131DAA-6454-4261-BA6A-E92553A00F58}" type="slidenum">
              <a:rPr lang="en-US"/>
              <a:pPr/>
              <a:t>7</a:t>
            </a:fld>
            <a:endParaRPr lang="en-US" dirty="0"/>
          </a:p>
        </p:txBody>
      </p:sp>
      <p:sp>
        <p:nvSpPr>
          <p:cNvPr id="3686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n-US" dirty="0"/>
          </a:p>
        </p:txBody>
      </p:sp>
      <p:sp>
        <p:nvSpPr>
          <p:cNvPr id="36866" name="Rectangle 2"/>
          <p:cNvSpPr txBox="1">
            <a:spLocks noGrp="1" noChangeArrowheads="1"/>
          </p:cNvSpPr>
          <p:nvPr>
            <p:ph type="body"/>
          </p:nvPr>
        </p:nvSpPr>
        <p:spPr bwMode="auto">
          <a:xfrm>
            <a:off x="685800" y="4343400"/>
            <a:ext cx="5486400" cy="4114800"/>
          </a:xfrm>
          <a:prstGeom prst="rect">
            <a:avLst/>
          </a:prstGeom>
          <a:noFill/>
          <a:ln>
            <a:round/>
            <a:headEnd/>
            <a:tailEnd/>
          </a:ln>
        </p:spPr>
        <p:txBody>
          <a:bodyPr wrap="none" anchor="ctr"/>
          <a:lstStyle/>
          <a:p>
            <a:r>
              <a:rPr lang="en-US" b="1" dirty="0" smtClean="0"/>
              <a:t>Architecture: The art or practice of designing and constructing</a:t>
            </a:r>
          </a:p>
          <a:p>
            <a:endParaRPr lang="en-US" b="1" dirty="0" smtClean="0"/>
          </a:p>
          <a:p>
            <a:r>
              <a:rPr lang="en-US" b="1" dirty="0" smtClean="0"/>
              <a:t>IT (HW &amp; SW) supports organization processes!</a:t>
            </a:r>
          </a:p>
          <a:p>
            <a:r>
              <a:rPr lang="en-US" b="1" dirty="0" smtClean="0"/>
              <a:t>Process </a:t>
            </a:r>
            <a:r>
              <a:rPr lang="en-US" b="1" dirty="0" smtClean="0">
                <a:sym typeface="Wingdings" pitchFamily="2" charset="2"/>
              </a:rPr>
              <a:t> Activities (phases)  Tasks  techniques</a:t>
            </a:r>
            <a:endParaRPr lang="en-US" b="1" dirty="0" smtClean="0"/>
          </a:p>
          <a:p>
            <a:r>
              <a:rPr lang="en-US" b="1" dirty="0" smtClean="0"/>
              <a:t>Actually HW supports SW,</a:t>
            </a:r>
            <a:r>
              <a:rPr lang="en-US" b="1" baseline="0" dirty="0" smtClean="0"/>
              <a:t> and SW supports Processes (People and their activities)</a:t>
            </a:r>
          </a:p>
          <a:p>
            <a:endParaRPr lang="en-US" b="1" baseline="0" dirty="0" smtClean="0"/>
          </a:p>
          <a:p>
            <a:r>
              <a:rPr lang="en-US" b="1" baseline="0" dirty="0" smtClean="0"/>
              <a:t>Computer Science is about analytical thinking and logical reasoning.</a:t>
            </a:r>
            <a:endParaRPr lang="en-US" b="1" dirty="0"/>
          </a:p>
        </p:txBody>
      </p:sp>
    </p:spTree>
    <p:extLst>
      <p:ext uri="{BB962C8B-B14F-4D97-AF65-F5344CB8AC3E}">
        <p14:creationId xmlns:p14="http://schemas.microsoft.com/office/powerpoint/2010/main" val="1662940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xfrm>
            <a:off x="1143000" y="685800"/>
            <a:ext cx="4572000" cy="3429000"/>
          </a:xfrm>
          <a:ln/>
        </p:spPr>
      </p:sp>
      <p:sp>
        <p:nvSpPr>
          <p:cNvPr id="139267" name="Notes Placeholder 2"/>
          <p:cNvSpPr>
            <a:spLocks noGrp="1"/>
          </p:cNvSpPr>
          <p:nvPr>
            <p:ph type="body" idx="1"/>
          </p:nvPr>
        </p:nvSpPr>
        <p:spPr>
          <a:noFill/>
          <a:ln/>
        </p:spPr>
        <p:txBody>
          <a:bodyPr/>
          <a:lstStyle/>
          <a:p>
            <a:r>
              <a:rPr lang="en-US" sz="1200" b="1" i="0" u="none" strike="noStrike" kern="1200" baseline="0" dirty="0" smtClean="0">
                <a:solidFill>
                  <a:schemeClr val="tx1"/>
                </a:solidFill>
                <a:latin typeface="Arial" charset="0"/>
                <a:ea typeface="+mn-ea"/>
                <a:cs typeface="+mn-cs"/>
              </a:rPr>
              <a:t>Information technology (IT) is a general term that describes any technology that helps to produce (collect), manipulate, store, communicate, and/or disseminate information. </a:t>
            </a:r>
          </a:p>
          <a:p>
            <a:r>
              <a:rPr lang="en-US" sz="1200" b="1" i="0" u="none" strike="noStrike" kern="1200" baseline="0" dirty="0" smtClean="0">
                <a:solidFill>
                  <a:schemeClr val="tx1"/>
                </a:solidFill>
                <a:latin typeface="Arial" charset="0"/>
                <a:ea typeface="+mn-ea"/>
                <a:cs typeface="+mn-cs"/>
              </a:rPr>
              <a:t>IT merges computing with high-speed communications links carrying data, sound, and video.</a:t>
            </a:r>
          </a:p>
          <a:p>
            <a:pPr eaLnBrk="1" hangingPunct="1"/>
            <a:endParaRPr lang="en-GB" b="1" dirty="0" smtClean="0"/>
          </a:p>
          <a:p>
            <a:pPr eaLnBrk="1" hangingPunct="1"/>
            <a:r>
              <a:rPr lang="en-GB" b="1" dirty="0" smtClean="0"/>
              <a:t>Usually Data and information are used interchangeably.</a:t>
            </a:r>
          </a:p>
          <a:p>
            <a:pPr eaLnBrk="1" hangingPunct="1"/>
            <a:r>
              <a:rPr lang="en-GB" b="1" dirty="0" smtClean="0"/>
              <a:t>Sometimes Depending on type of recipient.</a:t>
            </a:r>
          </a:p>
        </p:txBody>
      </p:sp>
      <p:sp>
        <p:nvSpPr>
          <p:cNvPr id="139268" name="Slide Number Placeholder 3"/>
          <p:cNvSpPr>
            <a:spLocks noGrp="1"/>
          </p:cNvSpPr>
          <p:nvPr>
            <p:ph type="sldNum" sz="quarter" idx="5"/>
          </p:nvPr>
        </p:nvSpPr>
        <p:spPr>
          <a:noFill/>
        </p:spPr>
        <p:txBody>
          <a:bodyPr/>
          <a:lstStyle/>
          <a:p>
            <a:fld id="{96ED910E-D76E-411A-8CD7-D542920CFFE1}" type="slidenum">
              <a:rPr lang="en-US" smtClean="0"/>
              <a:pPr/>
              <a:t>8</a:t>
            </a:fld>
            <a:endParaRPr lang="en-US" dirty="0" smtClean="0"/>
          </a:p>
        </p:txBody>
      </p:sp>
    </p:spTree>
    <p:extLst>
      <p:ext uri="{BB962C8B-B14F-4D97-AF65-F5344CB8AC3E}">
        <p14:creationId xmlns:p14="http://schemas.microsoft.com/office/powerpoint/2010/main" val="3536657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02897039-D87C-44AF-AB54-92DE8111A0C4}" type="slidenum">
              <a:rPr lang="en-US" smtClean="0"/>
              <a:pPr/>
              <a:t>9</a:t>
            </a:fld>
            <a:endParaRPr lang="en-US" dirty="0" smtClean="0"/>
          </a:p>
        </p:txBody>
      </p:sp>
      <p:sp>
        <p:nvSpPr>
          <p:cNvPr id="140291" name="Rectangle 2"/>
          <p:cNvSpPr>
            <a:spLocks noGrp="1" noRot="1" noChangeAspect="1" noChangeArrowheads="1" noTextEdit="1"/>
          </p:cNvSpPr>
          <p:nvPr>
            <p:ph type="sldImg"/>
          </p:nvPr>
        </p:nvSpPr>
        <p:spPr>
          <a:xfrm>
            <a:off x="1143000" y="685800"/>
            <a:ext cx="4572000" cy="3429000"/>
          </a:xfrm>
          <a:ln/>
        </p:spPr>
      </p:sp>
      <p:sp>
        <p:nvSpPr>
          <p:cNvPr id="140292" name="Rectangle 3"/>
          <p:cNvSpPr>
            <a:spLocks noGrp="1" noChangeArrowheads="1"/>
          </p:cNvSpPr>
          <p:nvPr>
            <p:ph type="body" idx="1"/>
          </p:nvPr>
        </p:nvSpPr>
        <p:spPr>
          <a:xfrm>
            <a:off x="914400" y="4343400"/>
            <a:ext cx="5029200" cy="4114800"/>
          </a:xfrm>
          <a:noFill/>
          <a:ln/>
        </p:spPr>
        <p:txBody>
          <a:bodyPr/>
          <a:lstStyle/>
          <a:p>
            <a:pPr eaLnBrk="1" hangingPunct="1"/>
            <a:r>
              <a:rPr lang="en-US" b="1" dirty="0" smtClean="0"/>
              <a:t>40 degree Celsius and Red</a:t>
            </a:r>
            <a:r>
              <a:rPr lang="en-US" b="1" baseline="0" dirty="0" smtClean="0"/>
              <a:t> light are facts (data), have no concrete meanings (context or environment is missing).</a:t>
            </a:r>
          </a:p>
          <a:p>
            <a:pPr eaLnBrk="1" hangingPunct="1"/>
            <a:r>
              <a:rPr lang="en-US" b="1" baseline="0" dirty="0" smtClean="0"/>
              <a:t>We can not answer when, who, and were questions.</a:t>
            </a:r>
          </a:p>
          <a:p>
            <a:pPr eaLnBrk="1" hangingPunct="1"/>
            <a:endParaRPr lang="en-US" b="1" dirty="0" smtClean="0"/>
          </a:p>
          <a:p>
            <a:pPr eaLnBrk="1" hangingPunct="1"/>
            <a:r>
              <a:rPr lang="en-US" b="1" dirty="0" smtClean="0"/>
              <a:t>[Q]</a:t>
            </a:r>
            <a:r>
              <a:rPr lang="en-US" b="1" baseline="0" dirty="0" smtClean="0"/>
              <a:t> </a:t>
            </a:r>
            <a:r>
              <a:rPr lang="en-US" b="1" dirty="0" smtClean="0"/>
              <a:t>In an organizational setup lower position people use structured data (objective) </a:t>
            </a:r>
          </a:p>
          <a:p>
            <a:pPr eaLnBrk="1" hangingPunct="1"/>
            <a:r>
              <a:rPr lang="en-US" b="1" dirty="0" smtClean="0"/>
              <a:t>while at higher levels unstructured data (subjective) is used. Why is that?</a:t>
            </a:r>
          </a:p>
          <a:p>
            <a:pPr eaLnBrk="1" hangingPunct="1"/>
            <a:endParaRPr lang="en-US" b="1" dirty="0" smtClean="0"/>
          </a:p>
          <a:p>
            <a:pPr eaLnBrk="1" hangingPunct="1"/>
            <a:r>
              <a:rPr lang="en-US" dirty="0" smtClean="0"/>
              <a:t>The terms data &amp; information are often used interchangeably.  However, there is an important distinction:  information is value-added data.  Data is processed, organized or transformed to become information.</a:t>
            </a:r>
          </a:p>
          <a:p>
            <a:pPr eaLnBrk="1" hangingPunct="1"/>
            <a:r>
              <a:rPr lang="en-US" dirty="0" smtClean="0"/>
              <a:t>Data are raw facts.  For example, if you write down your age &amp; grade on an English test  &amp; hand it to me, I see 2 numbers – raw data. However, if you include the average age and average test score for your class, the data would have some meaning to me as a teacher… it would become information. Interestingly, your name and grade – data to me- could very well be information to you.  In the context of your life or experiences, those 2 numbers alone would most likely have meaning.</a:t>
            </a:r>
          </a:p>
          <a:p>
            <a:pPr eaLnBrk="1" hangingPunct="1"/>
            <a:r>
              <a:rPr lang="en-US" dirty="0" smtClean="0"/>
              <a:t>Similarly, a grocery store manager would most likely find a list of every item sold today to be of little use – it is data.  However, the amount that the store’s total sales are over or under planned sales would be information.</a:t>
            </a:r>
          </a:p>
          <a:p>
            <a:pPr eaLnBrk="1" hangingPunct="1"/>
            <a:r>
              <a:rPr lang="en-US" dirty="0" smtClean="0"/>
              <a:t>Business transactions are events that serve the mission of the business.</a:t>
            </a:r>
          </a:p>
        </p:txBody>
      </p:sp>
    </p:spTree>
    <p:extLst>
      <p:ext uri="{BB962C8B-B14F-4D97-AF65-F5344CB8AC3E}">
        <p14:creationId xmlns:p14="http://schemas.microsoft.com/office/powerpoint/2010/main" val="507945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6" y="4267200"/>
            <a:ext cx="9140826"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GB"/>
            </a:p>
          </p:txBody>
        </p:sp>
        <p:grpSp>
          <p:nvGrpSpPr>
            <p:cNvPr id="6" name="Group 4"/>
            <p:cNvGrpSpPr>
              <a:grpSpLocks/>
            </p:cNvGrpSpPr>
            <p:nvPr userDrawn="1"/>
          </p:nvGrpSpPr>
          <p:grpSpPr bwMode="auto">
            <a:xfrm>
              <a:off x="3528" y="3715"/>
              <a:ext cx="792" cy="521"/>
              <a:chOff x="3527" y="3715"/>
              <a:chExt cx="792" cy="521"/>
            </a:xfrm>
          </p:grpSpPr>
          <p:sp>
            <p:nvSpPr>
              <p:cNvPr id="57" name="Oval 5"/>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a:defRPr/>
                </a:pPr>
                <a:endParaRPr lang="en-GB"/>
              </a:p>
            </p:txBody>
          </p:sp>
          <p:sp>
            <p:nvSpPr>
              <p:cNvPr id="58" name="Oval 6"/>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a:defRPr/>
                </a:pPr>
                <a:endParaRPr lang="en-GB"/>
              </a:p>
            </p:txBody>
          </p:sp>
          <p:sp>
            <p:nvSpPr>
              <p:cNvPr id="59" name="Oval 7"/>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p>
            </p:txBody>
          </p:sp>
          <p:sp>
            <p:nvSpPr>
              <p:cNvPr id="60" name="Oval 8"/>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n-GB"/>
              </a:p>
            </p:txBody>
          </p:sp>
          <p:sp>
            <p:nvSpPr>
              <p:cNvPr id="61" name="Oval 9"/>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p>
            </p:txBody>
          </p:sp>
          <p:sp>
            <p:nvSpPr>
              <p:cNvPr id="62" name="Freeform 10"/>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a:defRPr/>
                </a:pPr>
                <a:endParaRPr lang="en-GB"/>
              </a:p>
            </p:txBody>
          </p:sp>
          <p:sp>
            <p:nvSpPr>
              <p:cNvPr id="63" name="Freeform 11"/>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a:defRPr/>
                </a:pPr>
                <a:endParaRPr lang="en-GB"/>
              </a:p>
            </p:txBody>
          </p:sp>
          <p:sp>
            <p:nvSpPr>
              <p:cNvPr id="64" name="Freeform 12"/>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p>
            </p:txBody>
          </p:sp>
          <p:sp>
            <p:nvSpPr>
              <p:cNvPr id="65" name="Freeform 13"/>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a:defRPr/>
                </a:pPr>
                <a:endParaRPr lang="en-GB"/>
              </a:p>
            </p:txBody>
          </p:sp>
          <p:sp>
            <p:nvSpPr>
              <p:cNvPr id="66" name="Freeform 14"/>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a:defRPr/>
                </a:pPr>
                <a:endParaRPr lang="en-GB"/>
              </a:p>
            </p:txBody>
          </p:sp>
          <p:sp>
            <p:nvSpPr>
              <p:cNvPr id="67" name="Oval 15"/>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GB"/>
              </a:p>
            </p:txBody>
          </p:sp>
        </p:grpSp>
        <p:grpSp>
          <p:nvGrpSpPr>
            <p:cNvPr id="7" name="Group 16"/>
            <p:cNvGrpSpPr>
              <a:grpSpLocks/>
            </p:cNvGrpSpPr>
            <p:nvPr userDrawn="1"/>
          </p:nvGrpSpPr>
          <p:grpSpPr bwMode="auto">
            <a:xfrm>
              <a:off x="1776" y="3631"/>
              <a:ext cx="1626" cy="683"/>
              <a:chOff x="1776" y="3631"/>
              <a:chExt cx="1626" cy="683"/>
            </a:xfrm>
          </p:grpSpPr>
          <p:sp>
            <p:nvSpPr>
              <p:cNvPr id="39" name="Oval 17"/>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a:defRPr/>
                </a:pPr>
                <a:endParaRPr lang="en-GB"/>
              </a:p>
            </p:txBody>
          </p:sp>
          <p:sp>
            <p:nvSpPr>
              <p:cNvPr id="40" name="Oval 18"/>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a:defRPr/>
                </a:pPr>
                <a:endParaRPr lang="en-GB"/>
              </a:p>
            </p:txBody>
          </p:sp>
          <p:sp>
            <p:nvSpPr>
              <p:cNvPr id="41" name="Oval 19"/>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a:defRPr/>
                </a:pPr>
                <a:endParaRPr lang="en-GB"/>
              </a:p>
            </p:txBody>
          </p:sp>
          <p:sp>
            <p:nvSpPr>
              <p:cNvPr id="42" name="Oval 20"/>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n-GB"/>
              </a:p>
            </p:txBody>
          </p:sp>
          <p:sp>
            <p:nvSpPr>
              <p:cNvPr id="43" name="Oval 21"/>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GB"/>
              </a:p>
            </p:txBody>
          </p:sp>
          <p:sp>
            <p:nvSpPr>
              <p:cNvPr id="44" name="Oval 22"/>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n-GB"/>
              </a:p>
            </p:txBody>
          </p:sp>
          <p:sp>
            <p:nvSpPr>
              <p:cNvPr id="45" name="Oval 23"/>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a:defRPr/>
                </a:pPr>
                <a:endParaRPr lang="en-GB"/>
              </a:p>
            </p:txBody>
          </p:sp>
          <p:sp>
            <p:nvSpPr>
              <p:cNvPr id="46" name="Oval 24"/>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a:defRPr/>
                </a:pPr>
                <a:endParaRPr lang="en-GB"/>
              </a:p>
            </p:txBody>
          </p:sp>
          <p:sp>
            <p:nvSpPr>
              <p:cNvPr id="47"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a:defRPr/>
                </a:pPr>
                <a:endParaRPr lang="en-GB"/>
              </a:p>
            </p:txBody>
          </p:sp>
          <p:sp>
            <p:nvSpPr>
              <p:cNvPr id="48"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a:defRPr/>
                </a:pPr>
                <a:endParaRPr lang="en-GB"/>
              </a:p>
            </p:txBody>
          </p:sp>
          <p:sp>
            <p:nvSpPr>
              <p:cNvPr id="49"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a:defRPr/>
                </a:pPr>
                <a:endParaRPr lang="en-GB"/>
              </a:p>
            </p:txBody>
          </p:sp>
          <p:sp>
            <p:nvSpPr>
              <p:cNvPr id="50"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a:defRPr/>
                </a:pPr>
                <a:endParaRPr lang="en-GB"/>
              </a:p>
            </p:txBody>
          </p:sp>
          <p:sp>
            <p:nvSpPr>
              <p:cNvPr id="51"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w="9525">
                <a:noFill/>
                <a:round/>
                <a:headEnd/>
                <a:tailEnd/>
              </a:ln>
            </p:spPr>
            <p:txBody>
              <a:bodyPr/>
              <a:lstStyle/>
              <a:p>
                <a:pPr>
                  <a:defRPr/>
                </a:pPr>
                <a:endParaRPr lang="en-GB"/>
              </a:p>
            </p:txBody>
          </p:sp>
          <p:sp>
            <p:nvSpPr>
              <p:cNvPr id="52"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w="9525">
                <a:noFill/>
                <a:round/>
                <a:headEnd/>
                <a:tailEnd/>
              </a:ln>
            </p:spPr>
            <p:txBody>
              <a:bodyPr/>
              <a:lstStyle/>
              <a:p>
                <a:pPr>
                  <a:defRPr/>
                </a:pPr>
                <a:endParaRPr lang="en-GB"/>
              </a:p>
            </p:txBody>
          </p:sp>
          <p:sp>
            <p:nvSpPr>
              <p:cNvPr id="53"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p>
            </p:txBody>
          </p:sp>
          <p:sp>
            <p:nvSpPr>
              <p:cNvPr id="54"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p>
            </p:txBody>
          </p:sp>
          <p:sp>
            <p:nvSpPr>
              <p:cNvPr id="55"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p>
            </p:txBody>
          </p:sp>
          <p:sp>
            <p:nvSpPr>
              <p:cNvPr id="56"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w="9525">
                <a:noFill/>
                <a:round/>
                <a:headEnd/>
                <a:tailEnd/>
              </a:ln>
            </p:spPr>
            <p:txBody>
              <a:bodyPr/>
              <a:lstStyle/>
              <a:p>
                <a:pPr>
                  <a:defRPr/>
                </a:pPr>
                <a:endParaRPr lang="en-GB"/>
              </a:p>
            </p:txBody>
          </p:sp>
        </p:grpSp>
        <p:grpSp>
          <p:nvGrpSpPr>
            <p:cNvPr id="8" name="Group 35"/>
            <p:cNvGrpSpPr>
              <a:grpSpLocks/>
            </p:cNvGrpSpPr>
            <p:nvPr userDrawn="1"/>
          </p:nvGrpSpPr>
          <p:grpSpPr bwMode="auto">
            <a:xfrm>
              <a:off x="4128" y="3360"/>
              <a:ext cx="1351" cy="821"/>
              <a:chOff x="4128" y="3360"/>
              <a:chExt cx="1351" cy="821"/>
            </a:xfrm>
          </p:grpSpPr>
          <p:sp>
            <p:nvSpPr>
              <p:cNvPr id="22" name="Freeform 36"/>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p>
            </p:txBody>
          </p:sp>
          <p:sp>
            <p:nvSpPr>
              <p:cNvPr id="23" name="Freeform 37"/>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p>
            </p:txBody>
          </p:sp>
          <p:sp>
            <p:nvSpPr>
              <p:cNvPr id="24" name="Freeform 38"/>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a:defRPr/>
                </a:pPr>
                <a:endParaRPr lang="en-GB"/>
              </a:p>
            </p:txBody>
          </p:sp>
          <p:sp>
            <p:nvSpPr>
              <p:cNvPr id="25" name="Freeform 39"/>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p>
            </p:txBody>
          </p:sp>
          <p:sp>
            <p:nvSpPr>
              <p:cNvPr id="26" name="Freeform 40"/>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p>
            </p:txBody>
          </p:sp>
          <p:sp>
            <p:nvSpPr>
              <p:cNvPr id="27" name="Freeform 41"/>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p>
            </p:txBody>
          </p:sp>
          <p:sp>
            <p:nvSpPr>
              <p:cNvPr id="28" name="Freeform 42"/>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p>
            </p:txBody>
          </p:sp>
          <p:sp>
            <p:nvSpPr>
              <p:cNvPr id="29" name="Freeform 43"/>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w="9525">
                <a:noFill/>
                <a:round/>
                <a:headEnd/>
                <a:tailEnd/>
              </a:ln>
            </p:spPr>
            <p:txBody>
              <a:bodyPr/>
              <a:lstStyle/>
              <a:p>
                <a:pPr>
                  <a:defRPr/>
                </a:pPr>
                <a:endParaRPr lang="en-GB"/>
              </a:p>
            </p:txBody>
          </p:sp>
          <p:sp>
            <p:nvSpPr>
              <p:cNvPr id="30" name="Freeform 44"/>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a:defRPr/>
                </a:pPr>
                <a:endParaRPr lang="en-GB"/>
              </a:p>
            </p:txBody>
          </p:sp>
          <p:sp>
            <p:nvSpPr>
              <p:cNvPr id="31" name="Freeform 45"/>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p>
            </p:txBody>
          </p:sp>
          <p:sp>
            <p:nvSpPr>
              <p:cNvPr id="32" name="Freeform 46"/>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p>
            </p:txBody>
          </p:sp>
          <p:sp>
            <p:nvSpPr>
              <p:cNvPr id="33" name="Oval 47"/>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a:defRPr/>
                </a:pPr>
                <a:endParaRPr lang="en-GB"/>
              </a:p>
            </p:txBody>
          </p:sp>
          <p:sp>
            <p:nvSpPr>
              <p:cNvPr id="34" name="Oval 48"/>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a:defRPr/>
                </a:pPr>
                <a:endParaRPr lang="en-GB"/>
              </a:p>
            </p:txBody>
          </p:sp>
          <p:sp>
            <p:nvSpPr>
              <p:cNvPr id="35" name="Oval 49"/>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p>
            </p:txBody>
          </p:sp>
          <p:sp>
            <p:nvSpPr>
              <p:cNvPr id="36" name="Oval 50"/>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GB"/>
              </a:p>
            </p:txBody>
          </p:sp>
          <p:sp>
            <p:nvSpPr>
              <p:cNvPr id="37" name="Oval 51"/>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p>
            </p:txBody>
          </p:sp>
          <p:sp>
            <p:nvSpPr>
              <p:cNvPr id="38" name="Oval 52"/>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n-GB"/>
              </a:p>
            </p:txBody>
          </p:sp>
        </p:grpSp>
        <p:grpSp>
          <p:nvGrpSpPr>
            <p:cNvPr id="9" name="Group 53"/>
            <p:cNvGrpSpPr>
              <a:grpSpLocks/>
            </p:cNvGrpSpPr>
            <p:nvPr userDrawn="1"/>
          </p:nvGrpSpPr>
          <p:grpSpPr bwMode="auto">
            <a:xfrm>
              <a:off x="5280" y="3024"/>
              <a:ext cx="425" cy="258"/>
              <a:chOff x="5280" y="3024"/>
              <a:chExt cx="425" cy="258"/>
            </a:xfrm>
          </p:grpSpPr>
          <p:sp>
            <p:nvSpPr>
              <p:cNvPr id="10" name="Freeform 54"/>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p>
            </p:txBody>
          </p:sp>
          <p:sp>
            <p:nvSpPr>
              <p:cNvPr id="11" name="Freeform 55"/>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p>
            </p:txBody>
          </p:sp>
          <p:sp>
            <p:nvSpPr>
              <p:cNvPr id="12" name="Freeform 56"/>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p>
            </p:txBody>
          </p:sp>
          <p:sp>
            <p:nvSpPr>
              <p:cNvPr id="13" name="Freeform 57"/>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p>
            </p:txBody>
          </p:sp>
          <p:sp>
            <p:nvSpPr>
              <p:cNvPr id="14" name="Freeform 58"/>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GB"/>
              </a:p>
            </p:txBody>
          </p:sp>
          <p:sp>
            <p:nvSpPr>
              <p:cNvPr id="15" name="Freeform 59"/>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GB"/>
              </a:p>
            </p:txBody>
          </p:sp>
          <p:sp>
            <p:nvSpPr>
              <p:cNvPr id="16" name="Freeform 60"/>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p>
            </p:txBody>
          </p:sp>
          <p:grpSp>
            <p:nvGrpSpPr>
              <p:cNvPr id="17" name="Group 61"/>
              <p:cNvGrpSpPr>
                <a:grpSpLocks/>
              </p:cNvGrpSpPr>
              <p:nvPr/>
            </p:nvGrpSpPr>
            <p:grpSpPr bwMode="auto">
              <a:xfrm>
                <a:off x="5381" y="3085"/>
                <a:ext cx="227" cy="132"/>
                <a:chOff x="5381" y="3085"/>
                <a:chExt cx="227" cy="132"/>
              </a:xfrm>
            </p:grpSpPr>
            <p:sp>
              <p:nvSpPr>
                <p:cNvPr id="18" name="Oval 62"/>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defRPr/>
                  </a:pPr>
                  <a:endParaRPr lang="en-GB"/>
                </a:p>
              </p:txBody>
            </p:sp>
            <p:sp>
              <p:nvSpPr>
                <p:cNvPr id="19" name="Oval 63"/>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defRPr/>
                  </a:pPr>
                  <a:endParaRPr lang="en-GB"/>
                </a:p>
              </p:txBody>
            </p:sp>
            <p:sp>
              <p:nvSpPr>
                <p:cNvPr id="20" name="Oval 64"/>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defRPr/>
                  </a:pPr>
                  <a:endParaRPr lang="en-GB"/>
                </a:p>
              </p:txBody>
            </p:sp>
            <p:sp>
              <p:nvSpPr>
                <p:cNvPr id="21" name="Oval 65"/>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defRPr/>
                  </a:pPr>
                  <a:endParaRPr lang="en-GB"/>
                </a:p>
              </p:txBody>
            </p:sp>
          </p:grpSp>
        </p:grpSp>
      </p:grpSp>
      <p:sp>
        <p:nvSpPr>
          <p:cNvPr id="134210" name="Rectangle 66"/>
          <p:cNvSpPr>
            <a:spLocks noGrp="1" noChangeArrowheads="1"/>
          </p:cNvSpPr>
          <p:nvPr>
            <p:ph type="ctrTitle" sz="quarter"/>
          </p:nvPr>
        </p:nvSpPr>
        <p:spPr>
          <a:xfrm>
            <a:off x="685800" y="1692276"/>
            <a:ext cx="7772400" cy="1736725"/>
          </a:xfrm>
        </p:spPr>
        <p:txBody>
          <a:bodyPr anchor="b"/>
          <a:lstStyle>
            <a:lvl1pPr>
              <a:defRPr sz="5400"/>
            </a:lvl1pPr>
          </a:lstStyle>
          <a:p>
            <a:r>
              <a:rPr lang="en-US"/>
              <a:t>Click to edit Master title style</a:t>
            </a:r>
          </a:p>
        </p:txBody>
      </p:sp>
      <p:sp>
        <p:nvSpPr>
          <p:cNvPr id="134211"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68" name="Rectangle 68"/>
          <p:cNvSpPr>
            <a:spLocks noGrp="1" noChangeArrowheads="1"/>
          </p:cNvSpPr>
          <p:nvPr>
            <p:ph type="dt" sz="quarter" idx="10"/>
          </p:nvPr>
        </p:nvSpPr>
        <p:spPr>
          <a:xfrm>
            <a:off x="457200" y="6248400"/>
            <a:ext cx="2133600" cy="457200"/>
          </a:xfrm>
        </p:spPr>
        <p:txBody>
          <a:bodyPr/>
          <a:lstStyle>
            <a:lvl1pPr>
              <a:defRPr/>
            </a:lvl1pPr>
          </a:lstStyle>
          <a:p>
            <a:pPr>
              <a:defRPr/>
            </a:pPr>
            <a:endParaRPr lang="en-US"/>
          </a:p>
        </p:txBody>
      </p:sp>
      <p:sp>
        <p:nvSpPr>
          <p:cNvPr id="69" name="Rectangle 69"/>
          <p:cNvSpPr>
            <a:spLocks noGrp="1" noChangeArrowheads="1"/>
          </p:cNvSpPr>
          <p:nvPr>
            <p:ph type="ftr" sz="quarter" idx="11"/>
          </p:nvPr>
        </p:nvSpPr>
        <p:spPr>
          <a:xfrm>
            <a:off x="3124200" y="6248400"/>
            <a:ext cx="2895600" cy="457200"/>
          </a:xfrm>
        </p:spPr>
        <p:txBody>
          <a:bodyPr/>
          <a:lstStyle>
            <a:lvl1pPr>
              <a:defRPr/>
            </a:lvl1pPr>
          </a:lstStyle>
          <a:p>
            <a:pPr>
              <a:defRPr/>
            </a:pPr>
            <a:r>
              <a:rPr lang="en-US"/>
              <a:t>CS211 ICT- Chapter 1</a:t>
            </a:r>
          </a:p>
        </p:txBody>
      </p:sp>
      <p:sp>
        <p:nvSpPr>
          <p:cNvPr id="70" name="Rectangle 70"/>
          <p:cNvSpPr>
            <a:spLocks noGrp="1" noChangeArrowheads="1"/>
          </p:cNvSpPr>
          <p:nvPr>
            <p:ph type="sldNum" sz="quarter" idx="12"/>
          </p:nvPr>
        </p:nvSpPr>
        <p:spPr>
          <a:xfrm>
            <a:off x="6553200" y="6248400"/>
            <a:ext cx="2133600" cy="457200"/>
          </a:xfrm>
        </p:spPr>
        <p:txBody>
          <a:bodyPr/>
          <a:lstStyle>
            <a:lvl1pPr>
              <a:defRPr/>
            </a:lvl1pPr>
          </a:lstStyle>
          <a:p>
            <a:pPr>
              <a:defRPr/>
            </a:pPr>
            <a:fld id="{506043F8-92BD-41C0-BE5C-2BCEEEE82AE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9"/>
          <p:cNvSpPr>
            <a:spLocks noGrp="1" noChangeArrowheads="1"/>
          </p:cNvSpPr>
          <p:nvPr>
            <p:ph type="dt" sz="half" idx="10"/>
          </p:nvPr>
        </p:nvSpPr>
        <p:spPr>
          <a:ln/>
        </p:spPr>
        <p:txBody>
          <a:bodyPr/>
          <a:lstStyle>
            <a:lvl1pPr>
              <a:defRPr/>
            </a:lvl1pPr>
          </a:lstStyle>
          <a:p>
            <a:pPr>
              <a:defRPr/>
            </a:pPr>
            <a:endParaRPr lang="en-US"/>
          </a:p>
        </p:txBody>
      </p:sp>
      <p:sp>
        <p:nvSpPr>
          <p:cNvPr id="5" name="Rectangle 70"/>
          <p:cNvSpPr>
            <a:spLocks noGrp="1" noChangeArrowheads="1"/>
          </p:cNvSpPr>
          <p:nvPr>
            <p:ph type="ftr" sz="quarter" idx="11"/>
          </p:nvPr>
        </p:nvSpPr>
        <p:spPr>
          <a:ln/>
        </p:spPr>
        <p:txBody>
          <a:bodyPr/>
          <a:lstStyle>
            <a:lvl1pPr>
              <a:defRPr/>
            </a:lvl1pPr>
          </a:lstStyle>
          <a:p>
            <a:pPr>
              <a:defRPr/>
            </a:pPr>
            <a:r>
              <a:rPr lang="en-US"/>
              <a:t>CS211 ICT- Chapter 1</a:t>
            </a:r>
          </a:p>
        </p:txBody>
      </p:sp>
      <p:sp>
        <p:nvSpPr>
          <p:cNvPr id="6" name="Rectangle 71"/>
          <p:cNvSpPr>
            <a:spLocks noGrp="1" noChangeArrowheads="1"/>
          </p:cNvSpPr>
          <p:nvPr>
            <p:ph type="sldNum" sz="quarter" idx="12"/>
          </p:nvPr>
        </p:nvSpPr>
        <p:spPr>
          <a:ln/>
        </p:spPr>
        <p:txBody>
          <a:bodyPr/>
          <a:lstStyle>
            <a:lvl1pPr>
              <a:defRPr/>
            </a:lvl1pPr>
          </a:lstStyle>
          <a:p>
            <a:pPr>
              <a:defRPr/>
            </a:pPr>
            <a:fld id="{20B4C611-60E6-4EF8-9AD0-7B95452E4786}" type="slidenum">
              <a:rPr lang="en-US"/>
              <a:pPr>
                <a:defRPr/>
              </a:pPr>
              <a:t>‹#›</a:t>
            </a:fld>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1"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80" indent="0">
              <a:buNone/>
              <a:defRPr sz="1200"/>
            </a:lvl2pPr>
            <a:lvl3pPr marL="914359" indent="0">
              <a:buNone/>
              <a:defRPr sz="1000"/>
            </a:lvl3pPr>
            <a:lvl4pPr marL="1371539" indent="0">
              <a:buNone/>
              <a:defRPr sz="900"/>
            </a:lvl4pPr>
            <a:lvl5pPr marL="1828718" indent="0">
              <a:buNone/>
              <a:defRPr sz="900"/>
            </a:lvl5pPr>
            <a:lvl6pPr marL="2285898" indent="0">
              <a:buNone/>
              <a:defRPr sz="900"/>
            </a:lvl6pPr>
            <a:lvl7pPr marL="2743077" indent="0">
              <a:buNone/>
              <a:defRPr sz="900"/>
            </a:lvl7pPr>
            <a:lvl8pPr marL="3200257" indent="0">
              <a:buNone/>
              <a:defRPr sz="900"/>
            </a:lvl8pPr>
            <a:lvl9pPr marL="3657436" indent="0">
              <a:buNone/>
              <a:defRPr sz="900"/>
            </a:lvl9pPr>
          </a:lstStyle>
          <a:p>
            <a:pPr lvl="0"/>
            <a:r>
              <a:rPr lang="en-US" smtClean="0"/>
              <a:t>Click to edit Master text styles</a:t>
            </a:r>
          </a:p>
        </p:txBody>
      </p:sp>
      <p:sp>
        <p:nvSpPr>
          <p:cNvPr id="5" name="Rectangle 6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70"/>
          <p:cNvSpPr>
            <a:spLocks noGrp="1" noChangeArrowheads="1"/>
          </p:cNvSpPr>
          <p:nvPr>
            <p:ph type="ftr" sz="quarter" idx="11"/>
          </p:nvPr>
        </p:nvSpPr>
        <p:spPr>
          <a:ln/>
        </p:spPr>
        <p:txBody>
          <a:bodyPr/>
          <a:lstStyle>
            <a:lvl1pPr>
              <a:defRPr/>
            </a:lvl1pPr>
          </a:lstStyle>
          <a:p>
            <a:pPr>
              <a:defRPr/>
            </a:pPr>
            <a:r>
              <a:rPr lang="en-US">
                <a:solidFill>
                  <a:srgbClr val="FFFFFF"/>
                </a:solidFill>
              </a:rPr>
              <a:t>CS211 ICT- Chapter 1</a:t>
            </a:r>
          </a:p>
        </p:txBody>
      </p:sp>
      <p:sp>
        <p:nvSpPr>
          <p:cNvPr id="7" name="Rectangle 71"/>
          <p:cNvSpPr>
            <a:spLocks noGrp="1" noChangeArrowheads="1"/>
          </p:cNvSpPr>
          <p:nvPr>
            <p:ph type="sldNum" sz="quarter" idx="12"/>
          </p:nvPr>
        </p:nvSpPr>
        <p:spPr>
          <a:ln/>
        </p:spPr>
        <p:txBody>
          <a:bodyPr/>
          <a:lstStyle>
            <a:lvl1pPr>
              <a:defRPr/>
            </a:lvl1pPr>
          </a:lstStyle>
          <a:p>
            <a:pPr>
              <a:defRPr/>
            </a:pPr>
            <a:fld id="{95E922A6-EA44-49E2-A079-4AF74AE008AC}"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41122564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0" indent="0">
              <a:buNone/>
              <a:defRPr sz="2800"/>
            </a:lvl2pPr>
            <a:lvl3pPr marL="914359" indent="0">
              <a:buNone/>
              <a:defRPr sz="2400"/>
            </a:lvl3pPr>
            <a:lvl4pPr marL="1371539" indent="0">
              <a:buNone/>
              <a:defRPr sz="2000"/>
            </a:lvl4pPr>
            <a:lvl5pPr marL="1828718" indent="0">
              <a:buNone/>
              <a:defRPr sz="2000"/>
            </a:lvl5pPr>
            <a:lvl6pPr marL="2285898" indent="0">
              <a:buNone/>
              <a:defRPr sz="2000"/>
            </a:lvl6pPr>
            <a:lvl7pPr marL="2743077" indent="0">
              <a:buNone/>
              <a:defRPr sz="2000"/>
            </a:lvl7pPr>
            <a:lvl8pPr marL="3200257" indent="0">
              <a:buNone/>
              <a:defRPr sz="2000"/>
            </a:lvl8pPr>
            <a:lvl9pPr marL="3657436" indent="0">
              <a:buNone/>
              <a:defRPr sz="2000"/>
            </a:lvl9pPr>
          </a:lstStyle>
          <a:p>
            <a:pPr lvl="0"/>
            <a:endParaRPr lang="en-GB"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80" indent="0">
              <a:buNone/>
              <a:defRPr sz="1200"/>
            </a:lvl2pPr>
            <a:lvl3pPr marL="914359" indent="0">
              <a:buNone/>
              <a:defRPr sz="1000"/>
            </a:lvl3pPr>
            <a:lvl4pPr marL="1371539" indent="0">
              <a:buNone/>
              <a:defRPr sz="900"/>
            </a:lvl4pPr>
            <a:lvl5pPr marL="1828718" indent="0">
              <a:buNone/>
              <a:defRPr sz="900"/>
            </a:lvl5pPr>
            <a:lvl6pPr marL="2285898" indent="0">
              <a:buNone/>
              <a:defRPr sz="900"/>
            </a:lvl6pPr>
            <a:lvl7pPr marL="2743077" indent="0">
              <a:buNone/>
              <a:defRPr sz="900"/>
            </a:lvl7pPr>
            <a:lvl8pPr marL="3200257" indent="0">
              <a:buNone/>
              <a:defRPr sz="900"/>
            </a:lvl8pPr>
            <a:lvl9pPr marL="3657436" indent="0">
              <a:buNone/>
              <a:defRPr sz="900"/>
            </a:lvl9pPr>
          </a:lstStyle>
          <a:p>
            <a:pPr lvl="0"/>
            <a:r>
              <a:rPr lang="en-US" smtClean="0"/>
              <a:t>Click to edit Master text styles</a:t>
            </a:r>
          </a:p>
        </p:txBody>
      </p:sp>
      <p:sp>
        <p:nvSpPr>
          <p:cNvPr id="5" name="Rectangle 6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70"/>
          <p:cNvSpPr>
            <a:spLocks noGrp="1" noChangeArrowheads="1"/>
          </p:cNvSpPr>
          <p:nvPr>
            <p:ph type="ftr" sz="quarter" idx="11"/>
          </p:nvPr>
        </p:nvSpPr>
        <p:spPr>
          <a:ln/>
        </p:spPr>
        <p:txBody>
          <a:bodyPr/>
          <a:lstStyle>
            <a:lvl1pPr>
              <a:defRPr/>
            </a:lvl1pPr>
          </a:lstStyle>
          <a:p>
            <a:pPr>
              <a:defRPr/>
            </a:pPr>
            <a:r>
              <a:rPr lang="en-US">
                <a:solidFill>
                  <a:srgbClr val="FFFFFF"/>
                </a:solidFill>
              </a:rPr>
              <a:t>CS211 ICT- Chapter 1</a:t>
            </a:r>
          </a:p>
        </p:txBody>
      </p:sp>
      <p:sp>
        <p:nvSpPr>
          <p:cNvPr id="7" name="Rectangle 71"/>
          <p:cNvSpPr>
            <a:spLocks noGrp="1" noChangeArrowheads="1"/>
          </p:cNvSpPr>
          <p:nvPr>
            <p:ph type="sldNum" sz="quarter" idx="12"/>
          </p:nvPr>
        </p:nvSpPr>
        <p:spPr>
          <a:ln/>
        </p:spPr>
        <p:txBody>
          <a:bodyPr/>
          <a:lstStyle>
            <a:lvl1pPr>
              <a:defRPr/>
            </a:lvl1pPr>
          </a:lstStyle>
          <a:p>
            <a:pPr>
              <a:defRPr/>
            </a:pPr>
            <a:fld id="{7A38BE12-F4CA-4FE9-BE89-31742B341952}"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01842407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70"/>
          <p:cNvSpPr>
            <a:spLocks noGrp="1" noChangeArrowheads="1"/>
          </p:cNvSpPr>
          <p:nvPr>
            <p:ph type="ftr" sz="quarter" idx="11"/>
          </p:nvPr>
        </p:nvSpPr>
        <p:spPr>
          <a:ln/>
        </p:spPr>
        <p:txBody>
          <a:bodyPr/>
          <a:lstStyle>
            <a:lvl1pPr>
              <a:defRPr/>
            </a:lvl1pPr>
          </a:lstStyle>
          <a:p>
            <a:pPr>
              <a:defRPr/>
            </a:pPr>
            <a:r>
              <a:rPr lang="en-US">
                <a:solidFill>
                  <a:srgbClr val="FFFFFF"/>
                </a:solidFill>
              </a:rPr>
              <a:t>CS211 ICT- Chapter 1</a:t>
            </a:r>
          </a:p>
        </p:txBody>
      </p:sp>
      <p:sp>
        <p:nvSpPr>
          <p:cNvPr id="6" name="Rectangle 71"/>
          <p:cNvSpPr>
            <a:spLocks noGrp="1" noChangeArrowheads="1"/>
          </p:cNvSpPr>
          <p:nvPr>
            <p:ph type="sldNum" sz="quarter" idx="12"/>
          </p:nvPr>
        </p:nvSpPr>
        <p:spPr>
          <a:ln/>
        </p:spPr>
        <p:txBody>
          <a:bodyPr/>
          <a:lstStyle>
            <a:lvl1pPr>
              <a:defRPr/>
            </a:lvl1pPr>
          </a:lstStyle>
          <a:p>
            <a:pPr>
              <a:defRPr/>
            </a:pPr>
            <a:fld id="{20B4C611-60E6-4EF8-9AD0-7B95452E4786}"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73966572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483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7813"/>
            <a:ext cx="6019800" cy="5848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70"/>
          <p:cNvSpPr>
            <a:spLocks noGrp="1" noChangeArrowheads="1"/>
          </p:cNvSpPr>
          <p:nvPr>
            <p:ph type="ftr" sz="quarter" idx="11"/>
          </p:nvPr>
        </p:nvSpPr>
        <p:spPr>
          <a:ln/>
        </p:spPr>
        <p:txBody>
          <a:bodyPr/>
          <a:lstStyle>
            <a:lvl1pPr>
              <a:defRPr/>
            </a:lvl1pPr>
          </a:lstStyle>
          <a:p>
            <a:pPr>
              <a:defRPr/>
            </a:pPr>
            <a:r>
              <a:rPr lang="en-US">
                <a:solidFill>
                  <a:srgbClr val="FFFFFF"/>
                </a:solidFill>
              </a:rPr>
              <a:t>CS211 ICT- Chapter 1</a:t>
            </a:r>
          </a:p>
        </p:txBody>
      </p:sp>
      <p:sp>
        <p:nvSpPr>
          <p:cNvPr id="6" name="Rectangle 71"/>
          <p:cNvSpPr>
            <a:spLocks noGrp="1" noChangeArrowheads="1"/>
          </p:cNvSpPr>
          <p:nvPr>
            <p:ph type="sldNum" sz="quarter" idx="12"/>
          </p:nvPr>
        </p:nvSpPr>
        <p:spPr>
          <a:ln/>
        </p:spPr>
        <p:txBody>
          <a:bodyPr/>
          <a:lstStyle>
            <a:lvl1pPr>
              <a:defRPr/>
            </a:lvl1pPr>
          </a:lstStyle>
          <a:p>
            <a:pPr>
              <a:defRPr/>
            </a:pPr>
            <a:fld id="{F467C99E-EA85-4028-862D-C578CDF905C4}"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325893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483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7813"/>
            <a:ext cx="6019800" cy="5848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9"/>
          <p:cNvSpPr>
            <a:spLocks noGrp="1" noChangeArrowheads="1"/>
          </p:cNvSpPr>
          <p:nvPr>
            <p:ph type="dt" sz="half" idx="10"/>
          </p:nvPr>
        </p:nvSpPr>
        <p:spPr>
          <a:ln/>
        </p:spPr>
        <p:txBody>
          <a:bodyPr/>
          <a:lstStyle>
            <a:lvl1pPr>
              <a:defRPr/>
            </a:lvl1pPr>
          </a:lstStyle>
          <a:p>
            <a:pPr>
              <a:defRPr/>
            </a:pPr>
            <a:endParaRPr lang="en-US"/>
          </a:p>
        </p:txBody>
      </p:sp>
      <p:sp>
        <p:nvSpPr>
          <p:cNvPr id="5" name="Rectangle 70"/>
          <p:cNvSpPr>
            <a:spLocks noGrp="1" noChangeArrowheads="1"/>
          </p:cNvSpPr>
          <p:nvPr>
            <p:ph type="ftr" sz="quarter" idx="11"/>
          </p:nvPr>
        </p:nvSpPr>
        <p:spPr>
          <a:ln/>
        </p:spPr>
        <p:txBody>
          <a:bodyPr/>
          <a:lstStyle>
            <a:lvl1pPr>
              <a:defRPr/>
            </a:lvl1pPr>
          </a:lstStyle>
          <a:p>
            <a:pPr>
              <a:defRPr/>
            </a:pPr>
            <a:r>
              <a:rPr lang="en-US"/>
              <a:t>CS211 ICT- Chapter 1</a:t>
            </a:r>
          </a:p>
        </p:txBody>
      </p:sp>
      <p:sp>
        <p:nvSpPr>
          <p:cNvPr id="6" name="Rectangle 71"/>
          <p:cNvSpPr>
            <a:spLocks noGrp="1" noChangeArrowheads="1"/>
          </p:cNvSpPr>
          <p:nvPr>
            <p:ph type="sldNum" sz="quarter" idx="12"/>
          </p:nvPr>
        </p:nvSpPr>
        <p:spPr>
          <a:ln/>
        </p:spPr>
        <p:txBody>
          <a:bodyPr/>
          <a:lstStyle>
            <a:lvl1pPr>
              <a:defRPr/>
            </a:lvl1pPr>
          </a:lstStyle>
          <a:p>
            <a:pPr>
              <a:defRPr/>
            </a:pPr>
            <a:fld id="{F467C99E-EA85-4028-862D-C578CDF905C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80" indent="0" algn="ctr">
              <a:buNone/>
              <a:defRPr/>
            </a:lvl2pPr>
            <a:lvl3pPr marL="914359" indent="0" algn="ctr">
              <a:buNone/>
              <a:defRPr/>
            </a:lvl3pPr>
            <a:lvl4pPr marL="1371539" indent="0" algn="ctr">
              <a:buNone/>
              <a:defRPr/>
            </a:lvl4pPr>
            <a:lvl5pPr marL="1828718" indent="0" algn="ctr">
              <a:buNone/>
              <a:defRPr/>
            </a:lvl5pPr>
            <a:lvl6pPr marL="2285898" indent="0" algn="ctr">
              <a:buNone/>
              <a:defRPr/>
            </a:lvl6pPr>
            <a:lvl7pPr marL="2743077" indent="0" algn="ctr">
              <a:buNone/>
              <a:defRPr/>
            </a:lvl7pPr>
            <a:lvl8pPr marL="3200257" indent="0" algn="ctr">
              <a:buNone/>
              <a:defRPr/>
            </a:lvl8pPr>
            <a:lvl9pPr marL="3657436"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p:txBody>
          <a:bodyPr/>
          <a:lstStyle>
            <a:lvl1pPr>
              <a:defRPr/>
            </a:lvl1pPr>
          </a:lstStyle>
          <a:p>
            <a:fld id="{8460231D-BA63-4CD3-8341-C526C9B229B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071411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p:txBody>
          <a:bodyPr/>
          <a:lstStyle>
            <a:lvl1pPr>
              <a:defRPr/>
            </a:lvl1pPr>
          </a:lstStyle>
          <a:p>
            <a:fld id="{996F3C10-67C0-48FC-8EBC-6710A7A6A3B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466626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80" indent="0">
              <a:buNone/>
              <a:defRPr sz="1800"/>
            </a:lvl2pPr>
            <a:lvl3pPr marL="914359" indent="0">
              <a:buNone/>
              <a:defRPr sz="1600"/>
            </a:lvl3pPr>
            <a:lvl4pPr marL="1371539" indent="0">
              <a:buNone/>
              <a:defRPr sz="1400"/>
            </a:lvl4pPr>
            <a:lvl5pPr marL="1828718" indent="0">
              <a:buNone/>
              <a:defRPr sz="1400"/>
            </a:lvl5pPr>
            <a:lvl6pPr marL="2285898" indent="0">
              <a:buNone/>
              <a:defRPr sz="1400"/>
            </a:lvl6pPr>
            <a:lvl7pPr marL="2743077" indent="0">
              <a:buNone/>
              <a:defRPr sz="1400"/>
            </a:lvl7pPr>
            <a:lvl8pPr marL="3200257" indent="0">
              <a:buNone/>
              <a:defRPr sz="1400"/>
            </a:lvl8pPr>
            <a:lvl9pPr marL="3657436"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p:txBody>
          <a:bodyPr/>
          <a:lstStyle>
            <a:lvl1pPr>
              <a:defRPr/>
            </a:lvl1pPr>
          </a:lstStyle>
          <a:p>
            <a:fld id="{E87BF50A-61DA-4E74-BB80-2657FAD7DC1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36882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p:txBody>
          <a:bodyPr/>
          <a:lstStyle>
            <a:lvl1pPr>
              <a:defRPr/>
            </a:lvl1pPr>
          </a:lstStyle>
          <a:p>
            <a:fld id="{A3C0AC44-C8AC-4541-A99F-2C7FD51591E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15219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2"/>
            <a:ext cx="4040188" cy="639762"/>
          </a:xfrm>
        </p:spPr>
        <p:txBody>
          <a:bodyPr anchor="b"/>
          <a:lstStyle>
            <a:lvl1pPr marL="0" indent="0">
              <a:buNone/>
              <a:defRPr sz="2400" b="1"/>
            </a:lvl1pPr>
            <a:lvl2pPr marL="457180" indent="0">
              <a:buNone/>
              <a:defRPr sz="2000" b="1"/>
            </a:lvl2pPr>
            <a:lvl3pPr marL="914359" indent="0">
              <a:buNone/>
              <a:defRPr sz="1800" b="1"/>
            </a:lvl3pPr>
            <a:lvl4pPr marL="1371539" indent="0">
              <a:buNone/>
              <a:defRPr sz="1600" b="1"/>
            </a:lvl4pPr>
            <a:lvl5pPr marL="1828718" indent="0">
              <a:buNone/>
              <a:defRPr sz="1600" b="1"/>
            </a:lvl5pPr>
            <a:lvl6pPr marL="2285898" indent="0">
              <a:buNone/>
              <a:defRPr sz="1600" b="1"/>
            </a:lvl6pPr>
            <a:lvl7pPr marL="2743077" indent="0">
              <a:buNone/>
              <a:defRPr sz="1600" b="1"/>
            </a:lvl7pPr>
            <a:lvl8pPr marL="3200257" indent="0">
              <a:buNone/>
              <a:defRPr sz="1600" b="1"/>
            </a:lvl8pPr>
            <a:lvl9pPr marL="365743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4"/>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2"/>
            <a:ext cx="4041776" cy="639762"/>
          </a:xfrm>
        </p:spPr>
        <p:txBody>
          <a:bodyPr anchor="b"/>
          <a:lstStyle>
            <a:lvl1pPr marL="0" indent="0">
              <a:buNone/>
              <a:defRPr sz="2400" b="1"/>
            </a:lvl1pPr>
            <a:lvl2pPr marL="457180" indent="0">
              <a:buNone/>
              <a:defRPr sz="2000" b="1"/>
            </a:lvl2pPr>
            <a:lvl3pPr marL="914359" indent="0">
              <a:buNone/>
              <a:defRPr sz="1800" b="1"/>
            </a:lvl3pPr>
            <a:lvl4pPr marL="1371539" indent="0">
              <a:buNone/>
              <a:defRPr sz="1600" b="1"/>
            </a:lvl4pPr>
            <a:lvl5pPr marL="1828718" indent="0">
              <a:buNone/>
              <a:defRPr sz="1600" b="1"/>
            </a:lvl5pPr>
            <a:lvl6pPr marL="2285898" indent="0">
              <a:buNone/>
              <a:defRPr sz="1600" b="1"/>
            </a:lvl6pPr>
            <a:lvl7pPr marL="2743077" indent="0">
              <a:buNone/>
              <a:defRPr sz="1600" b="1"/>
            </a:lvl7pPr>
            <a:lvl8pPr marL="3200257" indent="0">
              <a:buNone/>
              <a:defRPr sz="1600" b="1"/>
            </a:lvl8pPr>
            <a:lvl9pPr marL="365743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4"/>
            <a:ext cx="404177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p:txBody>
          <a:bodyPr/>
          <a:lstStyle>
            <a:lvl1pPr>
              <a:defRPr/>
            </a:lvl1pPr>
          </a:lstStyle>
          <a:p>
            <a:fld id="{B635A0B8-08A5-410F-9868-780F55EF306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543144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p:txBody>
          <a:bodyPr/>
          <a:lstStyle>
            <a:lvl1pPr>
              <a:defRPr/>
            </a:lvl1pPr>
          </a:lstStyle>
          <a:p>
            <a:fld id="{E9CEB271-9860-426D-B77B-16EE897C48C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758296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fld id="{3AEAF57D-5269-4649-B95A-8F687BAB79A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009348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180" indent="0">
              <a:buNone/>
              <a:defRPr sz="1200"/>
            </a:lvl2pPr>
            <a:lvl3pPr marL="914359" indent="0">
              <a:buNone/>
              <a:defRPr sz="1000"/>
            </a:lvl3pPr>
            <a:lvl4pPr marL="1371539" indent="0">
              <a:buNone/>
              <a:defRPr sz="900"/>
            </a:lvl4pPr>
            <a:lvl5pPr marL="1828718" indent="0">
              <a:buNone/>
              <a:defRPr sz="900"/>
            </a:lvl5pPr>
            <a:lvl6pPr marL="2285898" indent="0">
              <a:buNone/>
              <a:defRPr sz="900"/>
            </a:lvl6pPr>
            <a:lvl7pPr marL="2743077" indent="0">
              <a:buNone/>
              <a:defRPr sz="900"/>
            </a:lvl7pPr>
            <a:lvl8pPr marL="3200257" indent="0">
              <a:buNone/>
              <a:defRPr sz="900"/>
            </a:lvl8pPr>
            <a:lvl9pPr marL="3657436"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p:txBody>
          <a:bodyPr/>
          <a:lstStyle>
            <a:lvl1pPr>
              <a:defRPr/>
            </a:lvl1pPr>
          </a:lstStyle>
          <a:p>
            <a:fld id="{3727FA6D-68C1-4C12-9BFC-09EB8A796EA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426716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9"/>
          <p:cNvSpPr>
            <a:spLocks noGrp="1" noChangeArrowheads="1"/>
          </p:cNvSpPr>
          <p:nvPr>
            <p:ph type="dt" sz="half" idx="10"/>
          </p:nvPr>
        </p:nvSpPr>
        <p:spPr>
          <a:ln/>
        </p:spPr>
        <p:txBody>
          <a:bodyPr/>
          <a:lstStyle>
            <a:lvl1pPr>
              <a:defRPr/>
            </a:lvl1pPr>
          </a:lstStyle>
          <a:p>
            <a:pPr>
              <a:defRPr/>
            </a:pPr>
            <a:endParaRPr lang="en-US"/>
          </a:p>
        </p:txBody>
      </p:sp>
      <p:sp>
        <p:nvSpPr>
          <p:cNvPr id="5" name="Rectangle 70"/>
          <p:cNvSpPr>
            <a:spLocks noGrp="1" noChangeArrowheads="1"/>
          </p:cNvSpPr>
          <p:nvPr>
            <p:ph type="ftr" sz="quarter" idx="11"/>
          </p:nvPr>
        </p:nvSpPr>
        <p:spPr>
          <a:ln/>
        </p:spPr>
        <p:txBody>
          <a:bodyPr/>
          <a:lstStyle>
            <a:lvl1pPr>
              <a:defRPr/>
            </a:lvl1pPr>
          </a:lstStyle>
          <a:p>
            <a:pPr>
              <a:defRPr/>
            </a:pPr>
            <a:r>
              <a:rPr lang="en-US"/>
              <a:t>CS211 ICT- Chapter 1</a:t>
            </a:r>
          </a:p>
        </p:txBody>
      </p:sp>
      <p:sp>
        <p:nvSpPr>
          <p:cNvPr id="6" name="Rectangle 71"/>
          <p:cNvSpPr>
            <a:spLocks noGrp="1" noChangeArrowheads="1"/>
          </p:cNvSpPr>
          <p:nvPr>
            <p:ph type="sldNum" sz="quarter" idx="12"/>
          </p:nvPr>
        </p:nvSpPr>
        <p:spPr>
          <a:ln/>
        </p:spPr>
        <p:txBody>
          <a:bodyPr/>
          <a:lstStyle>
            <a:lvl1pPr>
              <a:defRPr/>
            </a:lvl1pPr>
          </a:lstStyle>
          <a:p>
            <a:pPr>
              <a:defRPr/>
            </a:pPr>
            <a:fld id="{8543B331-165A-4021-AA41-F3FA90C85EA5}"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0" indent="0">
              <a:buNone/>
              <a:defRPr sz="2800"/>
            </a:lvl2pPr>
            <a:lvl3pPr marL="914359" indent="0">
              <a:buNone/>
              <a:defRPr sz="2400"/>
            </a:lvl3pPr>
            <a:lvl4pPr marL="1371539" indent="0">
              <a:buNone/>
              <a:defRPr sz="2000"/>
            </a:lvl4pPr>
            <a:lvl5pPr marL="1828718" indent="0">
              <a:buNone/>
              <a:defRPr sz="2000"/>
            </a:lvl5pPr>
            <a:lvl6pPr marL="2285898" indent="0">
              <a:buNone/>
              <a:defRPr sz="2000"/>
            </a:lvl6pPr>
            <a:lvl7pPr marL="2743077" indent="0">
              <a:buNone/>
              <a:defRPr sz="2000"/>
            </a:lvl7pPr>
            <a:lvl8pPr marL="3200257" indent="0">
              <a:buNone/>
              <a:defRPr sz="2000"/>
            </a:lvl8pPr>
            <a:lvl9pPr marL="3657436" indent="0">
              <a:buNone/>
              <a:defRPr sz="20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80" indent="0">
              <a:buNone/>
              <a:defRPr sz="1200"/>
            </a:lvl2pPr>
            <a:lvl3pPr marL="914359" indent="0">
              <a:buNone/>
              <a:defRPr sz="1000"/>
            </a:lvl3pPr>
            <a:lvl4pPr marL="1371539" indent="0">
              <a:buNone/>
              <a:defRPr sz="900"/>
            </a:lvl4pPr>
            <a:lvl5pPr marL="1828718" indent="0">
              <a:buNone/>
              <a:defRPr sz="900"/>
            </a:lvl5pPr>
            <a:lvl6pPr marL="2285898" indent="0">
              <a:buNone/>
              <a:defRPr sz="900"/>
            </a:lvl6pPr>
            <a:lvl7pPr marL="2743077" indent="0">
              <a:buNone/>
              <a:defRPr sz="900"/>
            </a:lvl7pPr>
            <a:lvl8pPr marL="3200257" indent="0">
              <a:buNone/>
              <a:defRPr sz="900"/>
            </a:lvl8pPr>
            <a:lvl9pPr marL="3657436"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p:txBody>
          <a:bodyPr/>
          <a:lstStyle>
            <a:lvl1pPr>
              <a:defRPr/>
            </a:lvl1pPr>
          </a:lstStyle>
          <a:p>
            <a:fld id="{C5A77107-E645-4F35-89CC-1580D9CAE67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071563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p:txBody>
          <a:bodyPr/>
          <a:lstStyle>
            <a:lvl1pPr>
              <a:defRPr/>
            </a:lvl1pPr>
          </a:lstStyle>
          <a:p>
            <a:fld id="{A24294BA-2C0B-4651-A1B5-1BFBBE8177B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0274275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p:txBody>
          <a:bodyPr/>
          <a:lstStyle>
            <a:lvl1pPr>
              <a:defRPr/>
            </a:lvl1pPr>
          </a:lstStyle>
          <a:p>
            <a:fld id="{86C65162-4B4C-49BD-8D35-C93364AD2F2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881395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10"/>
          </p:nvPr>
        </p:nvSpPr>
        <p:spPr/>
        <p:txBody>
          <a:bodyPr/>
          <a:lstStyle>
            <a:lvl1pPr>
              <a:defRPr/>
            </a:lvl1pPr>
          </a:lstStyle>
          <a:p>
            <a:fld id="{E4B62714-0597-4C12-AEB3-A9F93631952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2548517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685801"/>
            <a:ext cx="7772400" cy="2127250"/>
          </a:xfrm>
        </p:spPr>
        <p:txBody>
          <a:bodyPr/>
          <a:lstStyle>
            <a:lvl1pPr algn="ctr">
              <a:defRPr sz="5800"/>
            </a:lvl1pPr>
          </a:lstStyle>
          <a:p>
            <a:pPr lvl="0"/>
            <a:r>
              <a:rPr lang="en-US" noProof="0" smtClean="0"/>
              <a:t>Click to edit Master title style</a:t>
            </a:r>
          </a:p>
        </p:txBody>
      </p:sp>
      <p:sp>
        <p:nvSpPr>
          <p:cNvPr id="5123"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pPr lvl="0"/>
            <a:r>
              <a:rPr lang="en-US" noProof="0" smtClean="0"/>
              <a:t>Click to edit Master subtitle style</a:t>
            </a:r>
          </a:p>
        </p:txBody>
      </p:sp>
      <p:sp>
        <p:nvSpPr>
          <p:cNvPr id="5124" name="Rectangle 4"/>
          <p:cNvSpPr>
            <a:spLocks noGrp="1" noChangeArrowheads="1"/>
          </p:cNvSpPr>
          <p:nvPr>
            <p:ph type="dt" sz="half" idx="2"/>
          </p:nvPr>
        </p:nvSpPr>
        <p:spPr/>
        <p:txBody>
          <a:bodyPr/>
          <a:lstStyle>
            <a:lvl1pPr>
              <a:defRPr/>
            </a:lvl1pPr>
          </a:lstStyle>
          <a:p>
            <a:endParaRPr lang="en-US">
              <a:solidFill>
                <a:srgbClr val="000000"/>
              </a:solidFill>
            </a:endParaRPr>
          </a:p>
        </p:txBody>
      </p:sp>
      <p:sp>
        <p:nvSpPr>
          <p:cNvPr id="5125" name="Rectangle 5"/>
          <p:cNvSpPr>
            <a:spLocks noGrp="1" noChangeArrowheads="1"/>
          </p:cNvSpPr>
          <p:nvPr>
            <p:ph type="ftr" sz="quarter" idx="3"/>
          </p:nvPr>
        </p:nvSpPr>
        <p:spPr/>
        <p:txBody>
          <a:bodyPr/>
          <a:lstStyle>
            <a:lvl1pPr>
              <a:defRPr/>
            </a:lvl1pPr>
          </a:lstStyle>
          <a:p>
            <a:endParaRPr lang="en-US">
              <a:solidFill>
                <a:srgbClr val="000000"/>
              </a:solidFill>
            </a:endParaRPr>
          </a:p>
        </p:txBody>
      </p:sp>
      <p:sp>
        <p:nvSpPr>
          <p:cNvPr id="5126" name="Rectangle 6"/>
          <p:cNvSpPr>
            <a:spLocks noGrp="1" noChangeArrowheads="1"/>
          </p:cNvSpPr>
          <p:nvPr>
            <p:ph type="sldNum" sz="quarter" idx="4"/>
          </p:nvPr>
        </p:nvSpPr>
        <p:spPr/>
        <p:txBody>
          <a:bodyPr/>
          <a:lstStyle>
            <a:lvl1pPr>
              <a:defRPr/>
            </a:lvl1pPr>
          </a:lstStyle>
          <a:p>
            <a:fld id="{029BB165-9615-40A0-9525-72E4E914E2E3}" type="slidenum">
              <a:rPr lang="en-US">
                <a:solidFill>
                  <a:srgbClr val="000000"/>
                </a:solidFill>
              </a:rPr>
              <a:pPr/>
              <a:t>‹#›</a:t>
            </a:fld>
            <a:endParaRPr lang="en-US">
              <a:solidFill>
                <a:srgbClr val="000000"/>
              </a:solidFill>
            </a:endParaRPr>
          </a:p>
        </p:txBody>
      </p:sp>
      <p:grpSp>
        <p:nvGrpSpPr>
          <p:cNvPr id="5127" name="Group 7"/>
          <p:cNvGrpSpPr>
            <a:grpSpLocks/>
          </p:cNvGrpSpPr>
          <p:nvPr/>
        </p:nvGrpSpPr>
        <p:grpSpPr bwMode="auto">
          <a:xfrm>
            <a:off x="228600" y="2889251"/>
            <a:ext cx="8610600" cy="201613"/>
            <a:chOff x="144" y="1680"/>
            <a:chExt cx="5424" cy="144"/>
          </a:xfrm>
        </p:grpSpPr>
        <p:sp>
          <p:nvSpPr>
            <p:cNvPr id="5128" name="Rectangle 8"/>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Verdana" pitchFamily="34" charset="0"/>
              </a:endParaRPr>
            </a:p>
          </p:txBody>
        </p:sp>
        <p:sp>
          <p:nvSpPr>
            <p:cNvPr id="5129" name="Rectangle 9"/>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Verdana" pitchFamily="34" charset="0"/>
              </a:endParaRPr>
            </a:p>
          </p:txBody>
        </p:sp>
        <p:sp>
          <p:nvSpPr>
            <p:cNvPr id="5130" name="Rectangle 10"/>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Verdana" pitchFamily="34" charset="0"/>
              </a:endParaRPr>
            </a:p>
          </p:txBody>
        </p:sp>
      </p:grpSp>
    </p:spTree>
    <p:extLst>
      <p:ext uri="{BB962C8B-B14F-4D97-AF65-F5344CB8AC3E}">
        <p14:creationId xmlns:p14="http://schemas.microsoft.com/office/powerpoint/2010/main" val="281218173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C25F15E-688C-46C2-9596-7A1833308EA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497138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80" indent="0">
              <a:buNone/>
              <a:defRPr sz="1800"/>
            </a:lvl2pPr>
            <a:lvl3pPr marL="914359" indent="0">
              <a:buNone/>
              <a:defRPr sz="1600"/>
            </a:lvl3pPr>
            <a:lvl4pPr marL="1371539" indent="0">
              <a:buNone/>
              <a:defRPr sz="1400"/>
            </a:lvl4pPr>
            <a:lvl5pPr marL="1828718" indent="0">
              <a:buNone/>
              <a:defRPr sz="1400"/>
            </a:lvl5pPr>
            <a:lvl6pPr marL="2285898" indent="0">
              <a:buNone/>
              <a:defRPr sz="1400"/>
            </a:lvl6pPr>
            <a:lvl7pPr marL="2743077" indent="0">
              <a:buNone/>
              <a:defRPr sz="1400"/>
            </a:lvl7pPr>
            <a:lvl8pPr marL="3200257" indent="0">
              <a:buNone/>
              <a:defRPr sz="1400"/>
            </a:lvl8pPr>
            <a:lvl9pPr marL="3657436"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A040F36-340A-422D-AB91-3A73B736FC7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720676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42E6BAC-B6D3-4625-AC07-DAFAA68A0EE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935628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2"/>
            <a:ext cx="4040188" cy="639762"/>
          </a:xfrm>
        </p:spPr>
        <p:txBody>
          <a:bodyPr anchor="b"/>
          <a:lstStyle>
            <a:lvl1pPr marL="0" indent="0">
              <a:buNone/>
              <a:defRPr sz="2400" b="1"/>
            </a:lvl1pPr>
            <a:lvl2pPr marL="457180" indent="0">
              <a:buNone/>
              <a:defRPr sz="2000" b="1"/>
            </a:lvl2pPr>
            <a:lvl3pPr marL="914359" indent="0">
              <a:buNone/>
              <a:defRPr sz="1800" b="1"/>
            </a:lvl3pPr>
            <a:lvl4pPr marL="1371539" indent="0">
              <a:buNone/>
              <a:defRPr sz="1600" b="1"/>
            </a:lvl4pPr>
            <a:lvl5pPr marL="1828718" indent="0">
              <a:buNone/>
              <a:defRPr sz="1600" b="1"/>
            </a:lvl5pPr>
            <a:lvl6pPr marL="2285898" indent="0">
              <a:buNone/>
              <a:defRPr sz="1600" b="1"/>
            </a:lvl6pPr>
            <a:lvl7pPr marL="2743077" indent="0">
              <a:buNone/>
              <a:defRPr sz="1600" b="1"/>
            </a:lvl7pPr>
            <a:lvl8pPr marL="3200257" indent="0">
              <a:buNone/>
              <a:defRPr sz="1600" b="1"/>
            </a:lvl8pPr>
            <a:lvl9pPr marL="365743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4"/>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6" cy="639762"/>
          </a:xfrm>
        </p:spPr>
        <p:txBody>
          <a:bodyPr anchor="b"/>
          <a:lstStyle>
            <a:lvl1pPr marL="0" indent="0">
              <a:buNone/>
              <a:defRPr sz="2400" b="1"/>
            </a:lvl1pPr>
            <a:lvl2pPr marL="457180" indent="0">
              <a:buNone/>
              <a:defRPr sz="2000" b="1"/>
            </a:lvl2pPr>
            <a:lvl3pPr marL="914359" indent="0">
              <a:buNone/>
              <a:defRPr sz="1800" b="1"/>
            </a:lvl3pPr>
            <a:lvl4pPr marL="1371539" indent="0">
              <a:buNone/>
              <a:defRPr sz="1600" b="1"/>
            </a:lvl4pPr>
            <a:lvl5pPr marL="1828718" indent="0">
              <a:buNone/>
              <a:defRPr sz="1600" b="1"/>
            </a:lvl5pPr>
            <a:lvl6pPr marL="2285898" indent="0">
              <a:buNone/>
              <a:defRPr sz="1600" b="1"/>
            </a:lvl6pPr>
            <a:lvl7pPr marL="2743077" indent="0">
              <a:buNone/>
              <a:defRPr sz="1600" b="1"/>
            </a:lvl7pPr>
            <a:lvl8pPr marL="3200257" indent="0">
              <a:buNone/>
              <a:defRPr sz="1600" b="1"/>
            </a:lvl8pPr>
            <a:lvl9pPr marL="365743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4"/>
            <a:ext cx="404177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C83465A9-5AF3-4D1A-ABDA-E4AA2F1A605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332903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8A24FCCD-63A1-4212-90FD-6BB745FFACA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055830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80" indent="0">
              <a:buNone/>
              <a:defRPr sz="1800"/>
            </a:lvl2pPr>
            <a:lvl3pPr marL="914359" indent="0">
              <a:buNone/>
              <a:defRPr sz="1600"/>
            </a:lvl3pPr>
            <a:lvl4pPr marL="1371539" indent="0">
              <a:buNone/>
              <a:defRPr sz="1400"/>
            </a:lvl4pPr>
            <a:lvl5pPr marL="1828718" indent="0">
              <a:buNone/>
              <a:defRPr sz="1400"/>
            </a:lvl5pPr>
            <a:lvl6pPr marL="2285898" indent="0">
              <a:buNone/>
              <a:defRPr sz="1400"/>
            </a:lvl6pPr>
            <a:lvl7pPr marL="2743077" indent="0">
              <a:buNone/>
              <a:defRPr sz="1400"/>
            </a:lvl7pPr>
            <a:lvl8pPr marL="3200257" indent="0">
              <a:buNone/>
              <a:defRPr sz="1400"/>
            </a:lvl8pPr>
            <a:lvl9pPr marL="3657436" indent="0">
              <a:buNone/>
              <a:defRPr sz="1400"/>
            </a:lvl9pPr>
          </a:lstStyle>
          <a:p>
            <a:pPr lvl="0"/>
            <a:r>
              <a:rPr lang="en-US" smtClean="0"/>
              <a:t>Click to edit Master text styles</a:t>
            </a:r>
          </a:p>
        </p:txBody>
      </p:sp>
      <p:sp>
        <p:nvSpPr>
          <p:cNvPr id="4" name="Rectangle 69"/>
          <p:cNvSpPr>
            <a:spLocks noGrp="1" noChangeArrowheads="1"/>
          </p:cNvSpPr>
          <p:nvPr>
            <p:ph type="dt" sz="half" idx="10"/>
          </p:nvPr>
        </p:nvSpPr>
        <p:spPr>
          <a:ln/>
        </p:spPr>
        <p:txBody>
          <a:bodyPr/>
          <a:lstStyle>
            <a:lvl1pPr>
              <a:defRPr/>
            </a:lvl1pPr>
          </a:lstStyle>
          <a:p>
            <a:pPr>
              <a:defRPr/>
            </a:pPr>
            <a:endParaRPr lang="en-US"/>
          </a:p>
        </p:txBody>
      </p:sp>
      <p:sp>
        <p:nvSpPr>
          <p:cNvPr id="5" name="Rectangle 70"/>
          <p:cNvSpPr>
            <a:spLocks noGrp="1" noChangeArrowheads="1"/>
          </p:cNvSpPr>
          <p:nvPr>
            <p:ph type="ftr" sz="quarter" idx="11"/>
          </p:nvPr>
        </p:nvSpPr>
        <p:spPr>
          <a:ln/>
        </p:spPr>
        <p:txBody>
          <a:bodyPr/>
          <a:lstStyle>
            <a:lvl1pPr>
              <a:defRPr/>
            </a:lvl1pPr>
          </a:lstStyle>
          <a:p>
            <a:pPr>
              <a:defRPr/>
            </a:pPr>
            <a:r>
              <a:rPr lang="en-US"/>
              <a:t>CS211 ICT- Chapter 1</a:t>
            </a:r>
          </a:p>
        </p:txBody>
      </p:sp>
      <p:sp>
        <p:nvSpPr>
          <p:cNvPr id="6" name="Rectangle 71"/>
          <p:cNvSpPr>
            <a:spLocks noGrp="1" noChangeArrowheads="1"/>
          </p:cNvSpPr>
          <p:nvPr>
            <p:ph type="sldNum" sz="quarter" idx="12"/>
          </p:nvPr>
        </p:nvSpPr>
        <p:spPr>
          <a:ln/>
        </p:spPr>
        <p:txBody>
          <a:bodyPr/>
          <a:lstStyle>
            <a:lvl1pPr>
              <a:defRPr/>
            </a:lvl1pPr>
          </a:lstStyle>
          <a:p>
            <a:pPr>
              <a:defRPr/>
            </a:pPr>
            <a:fld id="{5FE4DF92-E88C-46F4-9BD8-87A036E17028}"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7266D285-D959-45E9-BD9F-A55CA5CA83C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152409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80" indent="0">
              <a:buNone/>
              <a:defRPr sz="1200"/>
            </a:lvl2pPr>
            <a:lvl3pPr marL="914359" indent="0">
              <a:buNone/>
              <a:defRPr sz="1000"/>
            </a:lvl3pPr>
            <a:lvl4pPr marL="1371539" indent="0">
              <a:buNone/>
              <a:defRPr sz="900"/>
            </a:lvl4pPr>
            <a:lvl5pPr marL="1828718" indent="0">
              <a:buNone/>
              <a:defRPr sz="900"/>
            </a:lvl5pPr>
            <a:lvl6pPr marL="2285898" indent="0">
              <a:buNone/>
              <a:defRPr sz="900"/>
            </a:lvl6pPr>
            <a:lvl7pPr marL="2743077" indent="0">
              <a:buNone/>
              <a:defRPr sz="900"/>
            </a:lvl7pPr>
            <a:lvl8pPr marL="3200257" indent="0">
              <a:buNone/>
              <a:defRPr sz="900"/>
            </a:lvl8pPr>
            <a:lvl9pPr marL="365743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20C6662C-0E43-4DD4-8E6B-A1C56E167DD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710827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0" indent="0">
              <a:buNone/>
              <a:defRPr sz="2800"/>
            </a:lvl2pPr>
            <a:lvl3pPr marL="914359" indent="0">
              <a:buNone/>
              <a:defRPr sz="2400"/>
            </a:lvl3pPr>
            <a:lvl4pPr marL="1371539" indent="0">
              <a:buNone/>
              <a:defRPr sz="2000"/>
            </a:lvl4pPr>
            <a:lvl5pPr marL="1828718" indent="0">
              <a:buNone/>
              <a:defRPr sz="2000"/>
            </a:lvl5pPr>
            <a:lvl6pPr marL="2285898" indent="0">
              <a:buNone/>
              <a:defRPr sz="2000"/>
            </a:lvl6pPr>
            <a:lvl7pPr marL="2743077" indent="0">
              <a:buNone/>
              <a:defRPr sz="2000"/>
            </a:lvl7pPr>
            <a:lvl8pPr marL="3200257" indent="0">
              <a:buNone/>
              <a:defRPr sz="2000"/>
            </a:lvl8pPr>
            <a:lvl9pPr marL="3657436"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80" indent="0">
              <a:buNone/>
              <a:defRPr sz="1200"/>
            </a:lvl2pPr>
            <a:lvl3pPr marL="914359" indent="0">
              <a:buNone/>
              <a:defRPr sz="1000"/>
            </a:lvl3pPr>
            <a:lvl4pPr marL="1371539" indent="0">
              <a:buNone/>
              <a:defRPr sz="900"/>
            </a:lvl4pPr>
            <a:lvl5pPr marL="1828718" indent="0">
              <a:buNone/>
              <a:defRPr sz="900"/>
            </a:lvl5pPr>
            <a:lvl6pPr marL="2285898" indent="0">
              <a:buNone/>
              <a:defRPr sz="900"/>
            </a:lvl6pPr>
            <a:lvl7pPr marL="2743077" indent="0">
              <a:buNone/>
              <a:defRPr sz="900"/>
            </a:lvl7pPr>
            <a:lvl8pPr marL="3200257" indent="0">
              <a:buNone/>
              <a:defRPr sz="900"/>
            </a:lvl8pPr>
            <a:lvl9pPr marL="365743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242FFEC3-A40C-4B8F-8AA6-B458C0A4A9F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88217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263D85B-8B7E-4126-B582-58540A9826A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7685663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5563034-F695-4EE1-AF72-45FC298721A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2441414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4"/>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1"/>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CE8ECE0A-3738-4C34-9383-8C8EC45E369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847694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44738" name="Rectangle 2"/>
          <p:cNvSpPr>
            <a:spLocks noGrp="1" noChangeArrowheads="1"/>
          </p:cNvSpPr>
          <p:nvPr>
            <p:ph type="ctrTitle"/>
          </p:nvPr>
        </p:nvSpPr>
        <p:spPr>
          <a:xfrm>
            <a:off x="381000" y="1981200"/>
            <a:ext cx="8305800" cy="1219200"/>
          </a:xfrm>
        </p:spPr>
        <p:txBody>
          <a:bodyPr/>
          <a:lstStyle>
            <a:lvl1pPr>
              <a:defRPr sz="4400"/>
            </a:lvl1pPr>
          </a:lstStyle>
          <a:p>
            <a:pPr lvl="0"/>
            <a:r>
              <a:rPr lang="en-US" noProof="0" smtClean="0"/>
              <a:t>Click to edit Master title style</a:t>
            </a:r>
          </a:p>
        </p:txBody>
      </p:sp>
      <p:sp>
        <p:nvSpPr>
          <p:cNvPr id="244739" name="Rectangle 3"/>
          <p:cNvSpPr>
            <a:spLocks noGrp="1" noChangeArrowheads="1"/>
          </p:cNvSpPr>
          <p:nvPr>
            <p:ph type="subTitle" idx="1"/>
          </p:nvPr>
        </p:nvSpPr>
        <p:spPr>
          <a:xfrm>
            <a:off x="762000" y="4419600"/>
            <a:ext cx="7696200" cy="990600"/>
          </a:xfrm>
        </p:spPr>
        <p:txBody>
          <a:bodyPr/>
          <a:lstStyle>
            <a:lvl1pPr marL="0" indent="0" algn="ctr">
              <a:buFontTx/>
              <a:buNone/>
              <a:defRPr sz="3400" i="1"/>
            </a:lvl1pPr>
          </a:lstStyle>
          <a:p>
            <a:pPr lvl="0"/>
            <a:r>
              <a:rPr lang="en-US" noProof="0" smtClean="0"/>
              <a:t>Click to edit Master subtitle style</a:t>
            </a:r>
          </a:p>
        </p:txBody>
      </p:sp>
      <p:sp>
        <p:nvSpPr>
          <p:cNvPr id="244740" name="Rectangle 4"/>
          <p:cNvSpPr>
            <a:spLocks noGrp="1" noChangeArrowheads="1"/>
          </p:cNvSpPr>
          <p:nvPr>
            <p:ph type="dt" sz="half" idx="2"/>
          </p:nvPr>
        </p:nvSpPr>
        <p:spPr bwMode="auto">
          <a:xfrm>
            <a:off x="6858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5" tIns="45718" rIns="91435" bIns="45718" numCol="1" anchor="t" anchorCtr="0" compatLnSpc="1">
            <a:prstTxWarp prst="textNoShape">
              <a:avLst/>
            </a:prstTxWarp>
          </a:bodyPr>
          <a:lstStyle>
            <a:lvl1pPr>
              <a:defRPr sz="1400">
                <a:solidFill>
                  <a:srgbClr val="222222"/>
                </a:solidFill>
              </a:defRPr>
            </a:lvl1pPr>
          </a:lstStyle>
          <a:p>
            <a:pPr eaLnBrk="1" hangingPunct="1"/>
            <a:endParaRPr lang="en-US">
              <a:latin typeface="Times New Roman" pitchFamily="18" charset="0"/>
            </a:endParaRPr>
          </a:p>
        </p:txBody>
      </p:sp>
      <p:sp>
        <p:nvSpPr>
          <p:cNvPr id="244741" name="Rectangle 5"/>
          <p:cNvSpPr>
            <a:spLocks noGrp="1" noChangeArrowheads="1"/>
          </p:cNvSpPr>
          <p:nvPr>
            <p:ph type="ftr" sz="quarter" idx="3"/>
          </p:nvPr>
        </p:nvSpPr>
        <p:spPr>
          <a:xfrm>
            <a:off x="3124200" y="6248400"/>
            <a:ext cx="2895600" cy="457200"/>
          </a:xfrm>
        </p:spPr>
        <p:txBody>
          <a:bodyPr/>
          <a:lstStyle>
            <a:lvl1pPr algn="ctr">
              <a:defRPr>
                <a:latin typeface="Times New Roman" pitchFamily="18" charset="0"/>
              </a:defRPr>
            </a:lvl1pPr>
          </a:lstStyle>
          <a:p>
            <a:r>
              <a:rPr lang="en-US"/>
              <a:t>Principles of Information Systems, Eighth Edition</a:t>
            </a:r>
          </a:p>
        </p:txBody>
      </p:sp>
      <p:sp>
        <p:nvSpPr>
          <p:cNvPr id="244742" name="Rectangle 6"/>
          <p:cNvSpPr>
            <a:spLocks noGrp="1" noChangeArrowheads="1"/>
          </p:cNvSpPr>
          <p:nvPr>
            <p:ph type="sldNum" sz="quarter" idx="4"/>
          </p:nvPr>
        </p:nvSpPr>
        <p:spPr>
          <a:xfrm>
            <a:off x="6553200" y="6248400"/>
            <a:ext cx="1905000" cy="457200"/>
          </a:xfrm>
        </p:spPr>
        <p:txBody>
          <a:bodyPr/>
          <a:lstStyle>
            <a:lvl1pPr>
              <a:defRPr>
                <a:latin typeface="Times New Roman" pitchFamily="18" charset="0"/>
              </a:defRPr>
            </a:lvl1pPr>
          </a:lstStyle>
          <a:p>
            <a:fld id="{D24EE26E-D956-47D2-AB3A-3281907120F4}" type="slidenum">
              <a:rPr lang="en-US"/>
              <a:pPr/>
              <a:t>‹#›</a:t>
            </a:fld>
            <a:endParaRPr lang="en-US"/>
          </a:p>
        </p:txBody>
      </p:sp>
    </p:spTree>
    <p:extLst>
      <p:ext uri="{BB962C8B-B14F-4D97-AF65-F5344CB8AC3E}">
        <p14:creationId xmlns:p14="http://schemas.microsoft.com/office/powerpoint/2010/main" val="42034676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Principles of Information Systems, Eighth Edition</a:t>
            </a:r>
          </a:p>
        </p:txBody>
      </p:sp>
      <p:sp>
        <p:nvSpPr>
          <p:cNvPr id="5" name="Slide Number Placeholder 4"/>
          <p:cNvSpPr>
            <a:spLocks noGrp="1"/>
          </p:cNvSpPr>
          <p:nvPr>
            <p:ph type="sldNum" sz="quarter" idx="11"/>
          </p:nvPr>
        </p:nvSpPr>
        <p:spPr/>
        <p:txBody>
          <a:bodyPr/>
          <a:lstStyle>
            <a:lvl1pPr>
              <a:defRPr/>
            </a:lvl1pPr>
          </a:lstStyle>
          <a:p>
            <a:fld id="{CD13EA7A-2FCE-4EC6-896B-434CB6E81E07}" type="slidenum">
              <a:rPr lang="en-US"/>
              <a:pPr/>
              <a:t>‹#›</a:t>
            </a:fld>
            <a:endParaRPr lang="en-US"/>
          </a:p>
        </p:txBody>
      </p:sp>
    </p:spTree>
    <p:extLst>
      <p:ext uri="{BB962C8B-B14F-4D97-AF65-F5344CB8AC3E}">
        <p14:creationId xmlns:p14="http://schemas.microsoft.com/office/powerpoint/2010/main" val="16998443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80" indent="0">
              <a:buNone/>
              <a:defRPr sz="1800"/>
            </a:lvl2pPr>
            <a:lvl3pPr marL="914359" indent="0">
              <a:buNone/>
              <a:defRPr sz="1600"/>
            </a:lvl3pPr>
            <a:lvl4pPr marL="1371539" indent="0">
              <a:buNone/>
              <a:defRPr sz="1400"/>
            </a:lvl4pPr>
            <a:lvl5pPr marL="1828718" indent="0">
              <a:buNone/>
              <a:defRPr sz="1400"/>
            </a:lvl5pPr>
            <a:lvl6pPr marL="2285898" indent="0">
              <a:buNone/>
              <a:defRPr sz="1400"/>
            </a:lvl6pPr>
            <a:lvl7pPr marL="2743077" indent="0">
              <a:buNone/>
              <a:defRPr sz="1400"/>
            </a:lvl7pPr>
            <a:lvl8pPr marL="3200257" indent="0">
              <a:buNone/>
              <a:defRPr sz="1400"/>
            </a:lvl8pPr>
            <a:lvl9pPr marL="3657436"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Principles of Information Systems, Eighth Edition</a:t>
            </a:r>
          </a:p>
        </p:txBody>
      </p:sp>
      <p:sp>
        <p:nvSpPr>
          <p:cNvPr id="5" name="Slide Number Placeholder 4"/>
          <p:cNvSpPr>
            <a:spLocks noGrp="1"/>
          </p:cNvSpPr>
          <p:nvPr>
            <p:ph type="sldNum" sz="quarter" idx="11"/>
          </p:nvPr>
        </p:nvSpPr>
        <p:spPr/>
        <p:txBody>
          <a:bodyPr/>
          <a:lstStyle>
            <a:lvl1pPr>
              <a:defRPr/>
            </a:lvl1pPr>
          </a:lstStyle>
          <a:p>
            <a:fld id="{71AF43FF-349C-4C24-BA84-1C27542EBE01}" type="slidenum">
              <a:rPr lang="en-US"/>
              <a:pPr/>
              <a:t>‹#›</a:t>
            </a:fld>
            <a:endParaRPr lang="en-US"/>
          </a:p>
        </p:txBody>
      </p:sp>
    </p:spTree>
    <p:extLst>
      <p:ext uri="{BB962C8B-B14F-4D97-AF65-F5344CB8AC3E}">
        <p14:creationId xmlns:p14="http://schemas.microsoft.com/office/powerpoint/2010/main" val="393498027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Principles of Information Systems, Eighth Edition</a:t>
            </a:r>
          </a:p>
        </p:txBody>
      </p:sp>
      <p:sp>
        <p:nvSpPr>
          <p:cNvPr id="6" name="Slide Number Placeholder 5"/>
          <p:cNvSpPr>
            <a:spLocks noGrp="1"/>
          </p:cNvSpPr>
          <p:nvPr>
            <p:ph type="sldNum" sz="quarter" idx="11"/>
          </p:nvPr>
        </p:nvSpPr>
        <p:spPr/>
        <p:txBody>
          <a:bodyPr/>
          <a:lstStyle>
            <a:lvl1pPr>
              <a:defRPr/>
            </a:lvl1pPr>
          </a:lstStyle>
          <a:p>
            <a:fld id="{ABE9949B-5EAC-492B-92BD-4F0D7D9AD09A}" type="slidenum">
              <a:rPr lang="en-US"/>
              <a:pPr/>
              <a:t>‹#›</a:t>
            </a:fld>
            <a:endParaRPr lang="en-US"/>
          </a:p>
        </p:txBody>
      </p:sp>
    </p:spTree>
    <p:extLst>
      <p:ext uri="{BB962C8B-B14F-4D97-AF65-F5344CB8AC3E}">
        <p14:creationId xmlns:p14="http://schemas.microsoft.com/office/powerpoint/2010/main" val="3623544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69"/>
          <p:cNvSpPr>
            <a:spLocks noGrp="1" noChangeArrowheads="1"/>
          </p:cNvSpPr>
          <p:nvPr>
            <p:ph type="dt" sz="half" idx="10"/>
          </p:nvPr>
        </p:nvSpPr>
        <p:spPr>
          <a:ln/>
        </p:spPr>
        <p:txBody>
          <a:bodyPr/>
          <a:lstStyle>
            <a:lvl1pPr>
              <a:defRPr/>
            </a:lvl1pPr>
          </a:lstStyle>
          <a:p>
            <a:pPr>
              <a:defRPr/>
            </a:pPr>
            <a:endParaRPr lang="en-US"/>
          </a:p>
        </p:txBody>
      </p:sp>
      <p:sp>
        <p:nvSpPr>
          <p:cNvPr id="6" name="Rectangle 70"/>
          <p:cNvSpPr>
            <a:spLocks noGrp="1" noChangeArrowheads="1"/>
          </p:cNvSpPr>
          <p:nvPr>
            <p:ph type="ftr" sz="quarter" idx="11"/>
          </p:nvPr>
        </p:nvSpPr>
        <p:spPr>
          <a:ln/>
        </p:spPr>
        <p:txBody>
          <a:bodyPr/>
          <a:lstStyle>
            <a:lvl1pPr>
              <a:defRPr/>
            </a:lvl1pPr>
          </a:lstStyle>
          <a:p>
            <a:pPr>
              <a:defRPr/>
            </a:pPr>
            <a:r>
              <a:rPr lang="en-US"/>
              <a:t>CS211 ICT- Chapter 1</a:t>
            </a:r>
          </a:p>
        </p:txBody>
      </p:sp>
      <p:sp>
        <p:nvSpPr>
          <p:cNvPr id="7" name="Rectangle 71"/>
          <p:cNvSpPr>
            <a:spLocks noGrp="1" noChangeArrowheads="1"/>
          </p:cNvSpPr>
          <p:nvPr>
            <p:ph type="sldNum" sz="quarter" idx="12"/>
          </p:nvPr>
        </p:nvSpPr>
        <p:spPr>
          <a:ln/>
        </p:spPr>
        <p:txBody>
          <a:bodyPr/>
          <a:lstStyle>
            <a:lvl1pPr>
              <a:defRPr/>
            </a:lvl1pPr>
          </a:lstStyle>
          <a:p>
            <a:pPr>
              <a:defRPr/>
            </a:pPr>
            <a:fld id="{F219D0C8-1DE9-479A-A62A-832D396619F1}"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2"/>
            <a:ext cx="4040188" cy="639762"/>
          </a:xfrm>
        </p:spPr>
        <p:txBody>
          <a:bodyPr anchor="b"/>
          <a:lstStyle>
            <a:lvl1pPr marL="0" indent="0">
              <a:buNone/>
              <a:defRPr sz="2400" b="1"/>
            </a:lvl1pPr>
            <a:lvl2pPr marL="457180" indent="0">
              <a:buNone/>
              <a:defRPr sz="2000" b="1"/>
            </a:lvl2pPr>
            <a:lvl3pPr marL="914359" indent="0">
              <a:buNone/>
              <a:defRPr sz="1800" b="1"/>
            </a:lvl3pPr>
            <a:lvl4pPr marL="1371539" indent="0">
              <a:buNone/>
              <a:defRPr sz="1600" b="1"/>
            </a:lvl4pPr>
            <a:lvl5pPr marL="1828718" indent="0">
              <a:buNone/>
              <a:defRPr sz="1600" b="1"/>
            </a:lvl5pPr>
            <a:lvl6pPr marL="2285898" indent="0">
              <a:buNone/>
              <a:defRPr sz="1600" b="1"/>
            </a:lvl6pPr>
            <a:lvl7pPr marL="2743077" indent="0">
              <a:buNone/>
              <a:defRPr sz="1600" b="1"/>
            </a:lvl7pPr>
            <a:lvl8pPr marL="3200257" indent="0">
              <a:buNone/>
              <a:defRPr sz="1600" b="1"/>
            </a:lvl8pPr>
            <a:lvl9pPr marL="365743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4"/>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6" cy="639762"/>
          </a:xfrm>
        </p:spPr>
        <p:txBody>
          <a:bodyPr anchor="b"/>
          <a:lstStyle>
            <a:lvl1pPr marL="0" indent="0">
              <a:buNone/>
              <a:defRPr sz="2400" b="1"/>
            </a:lvl1pPr>
            <a:lvl2pPr marL="457180" indent="0">
              <a:buNone/>
              <a:defRPr sz="2000" b="1"/>
            </a:lvl2pPr>
            <a:lvl3pPr marL="914359" indent="0">
              <a:buNone/>
              <a:defRPr sz="1800" b="1"/>
            </a:lvl3pPr>
            <a:lvl4pPr marL="1371539" indent="0">
              <a:buNone/>
              <a:defRPr sz="1600" b="1"/>
            </a:lvl4pPr>
            <a:lvl5pPr marL="1828718" indent="0">
              <a:buNone/>
              <a:defRPr sz="1600" b="1"/>
            </a:lvl5pPr>
            <a:lvl6pPr marL="2285898" indent="0">
              <a:buNone/>
              <a:defRPr sz="1600" b="1"/>
            </a:lvl6pPr>
            <a:lvl7pPr marL="2743077" indent="0">
              <a:buNone/>
              <a:defRPr sz="1600" b="1"/>
            </a:lvl7pPr>
            <a:lvl8pPr marL="3200257" indent="0">
              <a:buNone/>
              <a:defRPr sz="1600" b="1"/>
            </a:lvl8pPr>
            <a:lvl9pPr marL="365743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4"/>
            <a:ext cx="404177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t>Principles of Information Systems, Eighth Edition</a:t>
            </a:r>
          </a:p>
        </p:txBody>
      </p:sp>
      <p:sp>
        <p:nvSpPr>
          <p:cNvPr id="8" name="Slide Number Placeholder 7"/>
          <p:cNvSpPr>
            <a:spLocks noGrp="1"/>
          </p:cNvSpPr>
          <p:nvPr>
            <p:ph type="sldNum" sz="quarter" idx="11"/>
          </p:nvPr>
        </p:nvSpPr>
        <p:spPr/>
        <p:txBody>
          <a:bodyPr/>
          <a:lstStyle>
            <a:lvl1pPr>
              <a:defRPr/>
            </a:lvl1pPr>
          </a:lstStyle>
          <a:p>
            <a:fld id="{3853C491-5B7F-44BD-843C-AAE8207CFF09}" type="slidenum">
              <a:rPr lang="en-US"/>
              <a:pPr/>
              <a:t>‹#›</a:t>
            </a:fld>
            <a:endParaRPr lang="en-US"/>
          </a:p>
        </p:txBody>
      </p:sp>
    </p:spTree>
    <p:extLst>
      <p:ext uri="{BB962C8B-B14F-4D97-AF65-F5344CB8AC3E}">
        <p14:creationId xmlns:p14="http://schemas.microsoft.com/office/powerpoint/2010/main" val="21795775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t>Principles of Information Systems, Eighth Edition</a:t>
            </a:r>
          </a:p>
        </p:txBody>
      </p:sp>
      <p:sp>
        <p:nvSpPr>
          <p:cNvPr id="4" name="Slide Number Placeholder 3"/>
          <p:cNvSpPr>
            <a:spLocks noGrp="1"/>
          </p:cNvSpPr>
          <p:nvPr>
            <p:ph type="sldNum" sz="quarter" idx="11"/>
          </p:nvPr>
        </p:nvSpPr>
        <p:spPr/>
        <p:txBody>
          <a:bodyPr/>
          <a:lstStyle>
            <a:lvl1pPr>
              <a:defRPr/>
            </a:lvl1pPr>
          </a:lstStyle>
          <a:p>
            <a:fld id="{E8C0C785-4CE6-4C1A-9499-82B8847A6215}" type="slidenum">
              <a:rPr lang="en-US"/>
              <a:pPr/>
              <a:t>‹#›</a:t>
            </a:fld>
            <a:endParaRPr lang="en-US"/>
          </a:p>
        </p:txBody>
      </p:sp>
    </p:spTree>
    <p:extLst>
      <p:ext uri="{BB962C8B-B14F-4D97-AF65-F5344CB8AC3E}">
        <p14:creationId xmlns:p14="http://schemas.microsoft.com/office/powerpoint/2010/main" val="23595724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Principles of Information Systems, Eighth Edition</a:t>
            </a:r>
          </a:p>
        </p:txBody>
      </p:sp>
      <p:sp>
        <p:nvSpPr>
          <p:cNvPr id="3" name="Slide Number Placeholder 2"/>
          <p:cNvSpPr>
            <a:spLocks noGrp="1"/>
          </p:cNvSpPr>
          <p:nvPr>
            <p:ph type="sldNum" sz="quarter" idx="11"/>
          </p:nvPr>
        </p:nvSpPr>
        <p:spPr/>
        <p:txBody>
          <a:bodyPr/>
          <a:lstStyle>
            <a:lvl1pPr>
              <a:defRPr/>
            </a:lvl1pPr>
          </a:lstStyle>
          <a:p>
            <a:fld id="{A972DF47-8EAD-4098-86B9-F94E5D8767DE}" type="slidenum">
              <a:rPr lang="en-US"/>
              <a:pPr/>
              <a:t>‹#›</a:t>
            </a:fld>
            <a:endParaRPr lang="en-US"/>
          </a:p>
        </p:txBody>
      </p:sp>
    </p:spTree>
    <p:extLst>
      <p:ext uri="{BB962C8B-B14F-4D97-AF65-F5344CB8AC3E}">
        <p14:creationId xmlns:p14="http://schemas.microsoft.com/office/powerpoint/2010/main" val="349793086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80" indent="0">
              <a:buNone/>
              <a:defRPr sz="1200"/>
            </a:lvl2pPr>
            <a:lvl3pPr marL="914359" indent="0">
              <a:buNone/>
              <a:defRPr sz="1000"/>
            </a:lvl3pPr>
            <a:lvl4pPr marL="1371539" indent="0">
              <a:buNone/>
              <a:defRPr sz="900"/>
            </a:lvl4pPr>
            <a:lvl5pPr marL="1828718" indent="0">
              <a:buNone/>
              <a:defRPr sz="900"/>
            </a:lvl5pPr>
            <a:lvl6pPr marL="2285898" indent="0">
              <a:buNone/>
              <a:defRPr sz="900"/>
            </a:lvl6pPr>
            <a:lvl7pPr marL="2743077" indent="0">
              <a:buNone/>
              <a:defRPr sz="900"/>
            </a:lvl7pPr>
            <a:lvl8pPr marL="3200257" indent="0">
              <a:buNone/>
              <a:defRPr sz="900"/>
            </a:lvl8pPr>
            <a:lvl9pPr marL="3657436"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Principles of Information Systems, Eighth Edition</a:t>
            </a:r>
          </a:p>
        </p:txBody>
      </p:sp>
      <p:sp>
        <p:nvSpPr>
          <p:cNvPr id="6" name="Slide Number Placeholder 5"/>
          <p:cNvSpPr>
            <a:spLocks noGrp="1"/>
          </p:cNvSpPr>
          <p:nvPr>
            <p:ph type="sldNum" sz="quarter" idx="11"/>
          </p:nvPr>
        </p:nvSpPr>
        <p:spPr/>
        <p:txBody>
          <a:bodyPr/>
          <a:lstStyle>
            <a:lvl1pPr>
              <a:defRPr/>
            </a:lvl1pPr>
          </a:lstStyle>
          <a:p>
            <a:fld id="{DB464C98-7F8F-4A76-8E3E-DC03BD7E49FD}" type="slidenum">
              <a:rPr lang="en-US"/>
              <a:pPr/>
              <a:t>‹#›</a:t>
            </a:fld>
            <a:endParaRPr lang="en-US"/>
          </a:p>
        </p:txBody>
      </p:sp>
    </p:spTree>
    <p:extLst>
      <p:ext uri="{BB962C8B-B14F-4D97-AF65-F5344CB8AC3E}">
        <p14:creationId xmlns:p14="http://schemas.microsoft.com/office/powerpoint/2010/main" val="12704787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0" indent="0">
              <a:buNone/>
              <a:defRPr sz="2800"/>
            </a:lvl2pPr>
            <a:lvl3pPr marL="914359" indent="0">
              <a:buNone/>
              <a:defRPr sz="2400"/>
            </a:lvl3pPr>
            <a:lvl4pPr marL="1371539" indent="0">
              <a:buNone/>
              <a:defRPr sz="2000"/>
            </a:lvl4pPr>
            <a:lvl5pPr marL="1828718" indent="0">
              <a:buNone/>
              <a:defRPr sz="2000"/>
            </a:lvl5pPr>
            <a:lvl6pPr marL="2285898" indent="0">
              <a:buNone/>
              <a:defRPr sz="2000"/>
            </a:lvl6pPr>
            <a:lvl7pPr marL="2743077" indent="0">
              <a:buNone/>
              <a:defRPr sz="2000"/>
            </a:lvl7pPr>
            <a:lvl8pPr marL="3200257" indent="0">
              <a:buNone/>
              <a:defRPr sz="2000"/>
            </a:lvl8pPr>
            <a:lvl9pPr marL="3657436"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80" indent="0">
              <a:buNone/>
              <a:defRPr sz="1200"/>
            </a:lvl2pPr>
            <a:lvl3pPr marL="914359" indent="0">
              <a:buNone/>
              <a:defRPr sz="1000"/>
            </a:lvl3pPr>
            <a:lvl4pPr marL="1371539" indent="0">
              <a:buNone/>
              <a:defRPr sz="900"/>
            </a:lvl4pPr>
            <a:lvl5pPr marL="1828718" indent="0">
              <a:buNone/>
              <a:defRPr sz="900"/>
            </a:lvl5pPr>
            <a:lvl6pPr marL="2285898" indent="0">
              <a:buNone/>
              <a:defRPr sz="900"/>
            </a:lvl6pPr>
            <a:lvl7pPr marL="2743077" indent="0">
              <a:buNone/>
              <a:defRPr sz="900"/>
            </a:lvl7pPr>
            <a:lvl8pPr marL="3200257" indent="0">
              <a:buNone/>
              <a:defRPr sz="900"/>
            </a:lvl8pPr>
            <a:lvl9pPr marL="3657436"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Principles of Information Systems, Eighth Edition</a:t>
            </a:r>
          </a:p>
        </p:txBody>
      </p:sp>
      <p:sp>
        <p:nvSpPr>
          <p:cNvPr id="6" name="Slide Number Placeholder 5"/>
          <p:cNvSpPr>
            <a:spLocks noGrp="1"/>
          </p:cNvSpPr>
          <p:nvPr>
            <p:ph type="sldNum" sz="quarter" idx="11"/>
          </p:nvPr>
        </p:nvSpPr>
        <p:spPr/>
        <p:txBody>
          <a:bodyPr/>
          <a:lstStyle>
            <a:lvl1pPr>
              <a:defRPr/>
            </a:lvl1pPr>
          </a:lstStyle>
          <a:p>
            <a:fld id="{7132235F-3B8F-4C83-BF12-DF3E36CAA41B}" type="slidenum">
              <a:rPr lang="en-US"/>
              <a:pPr/>
              <a:t>‹#›</a:t>
            </a:fld>
            <a:endParaRPr lang="en-US"/>
          </a:p>
        </p:txBody>
      </p:sp>
    </p:spTree>
    <p:extLst>
      <p:ext uri="{BB962C8B-B14F-4D97-AF65-F5344CB8AC3E}">
        <p14:creationId xmlns:p14="http://schemas.microsoft.com/office/powerpoint/2010/main" val="18974170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Principles of Information Systems, Eighth Edition</a:t>
            </a:r>
          </a:p>
        </p:txBody>
      </p:sp>
      <p:sp>
        <p:nvSpPr>
          <p:cNvPr id="5" name="Slide Number Placeholder 4"/>
          <p:cNvSpPr>
            <a:spLocks noGrp="1"/>
          </p:cNvSpPr>
          <p:nvPr>
            <p:ph type="sldNum" sz="quarter" idx="11"/>
          </p:nvPr>
        </p:nvSpPr>
        <p:spPr/>
        <p:txBody>
          <a:bodyPr/>
          <a:lstStyle>
            <a:lvl1pPr>
              <a:defRPr/>
            </a:lvl1pPr>
          </a:lstStyle>
          <a:p>
            <a:fld id="{CCF26091-DC69-4000-97EA-8D8FAB1C786C}" type="slidenum">
              <a:rPr lang="en-US"/>
              <a:pPr/>
              <a:t>‹#›</a:t>
            </a:fld>
            <a:endParaRPr lang="en-US"/>
          </a:p>
        </p:txBody>
      </p:sp>
    </p:spTree>
    <p:extLst>
      <p:ext uri="{BB962C8B-B14F-4D97-AF65-F5344CB8AC3E}">
        <p14:creationId xmlns:p14="http://schemas.microsoft.com/office/powerpoint/2010/main" val="37141098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Principles of Information Systems, Eighth Edition</a:t>
            </a:r>
          </a:p>
        </p:txBody>
      </p:sp>
      <p:sp>
        <p:nvSpPr>
          <p:cNvPr id="5" name="Slide Number Placeholder 4"/>
          <p:cNvSpPr>
            <a:spLocks noGrp="1"/>
          </p:cNvSpPr>
          <p:nvPr>
            <p:ph type="sldNum" sz="quarter" idx="11"/>
          </p:nvPr>
        </p:nvSpPr>
        <p:spPr/>
        <p:txBody>
          <a:bodyPr/>
          <a:lstStyle>
            <a:lvl1pPr>
              <a:defRPr/>
            </a:lvl1pPr>
          </a:lstStyle>
          <a:p>
            <a:fld id="{3B2D1F67-1FA8-4F25-9C12-99E338F1BF8D}" type="slidenum">
              <a:rPr lang="en-US"/>
              <a:pPr/>
              <a:t>‹#›</a:t>
            </a:fld>
            <a:endParaRPr lang="en-US"/>
          </a:p>
        </p:txBody>
      </p:sp>
    </p:spTree>
    <p:extLst>
      <p:ext uri="{BB962C8B-B14F-4D97-AF65-F5344CB8AC3E}">
        <p14:creationId xmlns:p14="http://schemas.microsoft.com/office/powerpoint/2010/main" val="299949711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80772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3400" y="4038600"/>
            <a:ext cx="80772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533400" y="6324600"/>
            <a:ext cx="5867400" cy="381000"/>
          </a:xfrm>
        </p:spPr>
        <p:txBody>
          <a:bodyPr/>
          <a:lstStyle>
            <a:lvl1pPr>
              <a:defRPr/>
            </a:lvl1pPr>
          </a:lstStyle>
          <a:p>
            <a:r>
              <a:rPr lang="en-US"/>
              <a:t>Principles of Information Systems, Eighth Edition</a:t>
            </a:r>
          </a:p>
        </p:txBody>
      </p:sp>
      <p:sp>
        <p:nvSpPr>
          <p:cNvPr id="6" name="Slide Number Placeholder 5"/>
          <p:cNvSpPr>
            <a:spLocks noGrp="1"/>
          </p:cNvSpPr>
          <p:nvPr>
            <p:ph type="sldNum" sz="quarter" idx="11"/>
          </p:nvPr>
        </p:nvSpPr>
        <p:spPr>
          <a:xfrm>
            <a:off x="6553200" y="6324600"/>
            <a:ext cx="2057400" cy="381000"/>
          </a:xfrm>
        </p:spPr>
        <p:txBody>
          <a:bodyPr/>
          <a:lstStyle>
            <a:lvl1pPr>
              <a:defRPr/>
            </a:lvl1pPr>
          </a:lstStyle>
          <a:p>
            <a:fld id="{1D4D85AD-4E1E-4D17-A9E3-26D397D395D1}" type="slidenum">
              <a:rPr lang="en-US"/>
              <a:pPr/>
              <a:t>‹#›</a:t>
            </a:fld>
            <a:endParaRPr lang="en-US"/>
          </a:p>
        </p:txBody>
      </p:sp>
    </p:spTree>
    <p:extLst>
      <p:ext uri="{BB962C8B-B14F-4D97-AF65-F5344CB8AC3E}">
        <p14:creationId xmlns:p14="http://schemas.microsoft.com/office/powerpoint/2010/main" val="26191473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design02_titlepage.jpg                                         00000098 CRDCSHARE                      000000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Rectangle 3"/>
          <p:cNvSpPr>
            <a:spLocks noGrp="1" noChangeArrowheads="1"/>
          </p:cNvSpPr>
          <p:nvPr>
            <p:ph type="ctrTitle"/>
          </p:nvPr>
        </p:nvSpPr>
        <p:spPr>
          <a:xfrm>
            <a:off x="2209800" y="1219200"/>
            <a:ext cx="6705600" cy="1143000"/>
          </a:xfrm>
        </p:spPr>
        <p:txBody>
          <a:bodyPr/>
          <a:lstStyle>
            <a:lvl1pPr>
              <a:defRPr/>
            </a:lvl1pPr>
          </a:lstStyle>
          <a:p>
            <a:r>
              <a:rPr lang="en-US" smtClean="0"/>
              <a:t>Click to edit Master title style</a:t>
            </a:r>
            <a:endParaRPr lang="en-US"/>
          </a:p>
        </p:txBody>
      </p:sp>
      <p:sp>
        <p:nvSpPr>
          <p:cNvPr id="18436" name="Rectangle 4"/>
          <p:cNvSpPr>
            <a:spLocks noGrp="1" noChangeArrowheads="1"/>
          </p:cNvSpPr>
          <p:nvPr>
            <p:ph type="subTitle" idx="1"/>
          </p:nvPr>
        </p:nvSpPr>
        <p:spPr>
          <a:xfrm>
            <a:off x="2362200" y="5334000"/>
            <a:ext cx="6400800" cy="685800"/>
          </a:xfrm>
        </p:spPr>
        <p:txBody>
          <a:bodyPr/>
          <a:lstStyle>
            <a:lvl1pPr marL="0" indent="0" algn="ctr">
              <a:buFontTx/>
              <a:buNone/>
              <a:defRPr/>
            </a:lvl1pPr>
          </a:lstStyle>
          <a:p>
            <a:r>
              <a:rPr lang="en-US" smtClean="0"/>
              <a:t>Click to edit Master subtitle style</a:t>
            </a:r>
            <a:endParaRPr lang="en-US"/>
          </a:p>
        </p:txBody>
      </p:sp>
    </p:spTree>
    <p:extLst>
      <p:ext uri="{BB962C8B-B14F-4D97-AF65-F5344CB8AC3E}">
        <p14:creationId xmlns:p14="http://schemas.microsoft.com/office/powerpoint/2010/main" val="16581690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02953A4-168B-4D7D-B2FE-7789E1FAEE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46278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2"/>
            <a:ext cx="4040188" cy="639762"/>
          </a:xfrm>
        </p:spPr>
        <p:txBody>
          <a:bodyPr anchor="b"/>
          <a:lstStyle>
            <a:lvl1pPr marL="0" indent="0">
              <a:buNone/>
              <a:defRPr sz="2400" b="1"/>
            </a:lvl1pPr>
            <a:lvl2pPr marL="457180" indent="0">
              <a:buNone/>
              <a:defRPr sz="2000" b="1"/>
            </a:lvl2pPr>
            <a:lvl3pPr marL="914359" indent="0">
              <a:buNone/>
              <a:defRPr sz="1800" b="1"/>
            </a:lvl3pPr>
            <a:lvl4pPr marL="1371539" indent="0">
              <a:buNone/>
              <a:defRPr sz="1600" b="1"/>
            </a:lvl4pPr>
            <a:lvl5pPr marL="1828718" indent="0">
              <a:buNone/>
              <a:defRPr sz="1600" b="1"/>
            </a:lvl5pPr>
            <a:lvl6pPr marL="2285898" indent="0">
              <a:buNone/>
              <a:defRPr sz="1600" b="1"/>
            </a:lvl6pPr>
            <a:lvl7pPr marL="2743077" indent="0">
              <a:buNone/>
              <a:defRPr sz="1600" b="1"/>
            </a:lvl7pPr>
            <a:lvl8pPr marL="3200257" indent="0">
              <a:buNone/>
              <a:defRPr sz="1600" b="1"/>
            </a:lvl8pPr>
            <a:lvl9pPr marL="365743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4"/>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2"/>
            <a:ext cx="4041776" cy="639762"/>
          </a:xfrm>
        </p:spPr>
        <p:txBody>
          <a:bodyPr anchor="b"/>
          <a:lstStyle>
            <a:lvl1pPr marL="0" indent="0">
              <a:buNone/>
              <a:defRPr sz="2400" b="1"/>
            </a:lvl1pPr>
            <a:lvl2pPr marL="457180" indent="0">
              <a:buNone/>
              <a:defRPr sz="2000" b="1"/>
            </a:lvl2pPr>
            <a:lvl3pPr marL="914359" indent="0">
              <a:buNone/>
              <a:defRPr sz="1800" b="1"/>
            </a:lvl3pPr>
            <a:lvl4pPr marL="1371539" indent="0">
              <a:buNone/>
              <a:defRPr sz="1600" b="1"/>
            </a:lvl4pPr>
            <a:lvl5pPr marL="1828718" indent="0">
              <a:buNone/>
              <a:defRPr sz="1600" b="1"/>
            </a:lvl5pPr>
            <a:lvl6pPr marL="2285898" indent="0">
              <a:buNone/>
              <a:defRPr sz="1600" b="1"/>
            </a:lvl6pPr>
            <a:lvl7pPr marL="2743077" indent="0">
              <a:buNone/>
              <a:defRPr sz="1600" b="1"/>
            </a:lvl7pPr>
            <a:lvl8pPr marL="3200257" indent="0">
              <a:buNone/>
              <a:defRPr sz="1600" b="1"/>
            </a:lvl8pPr>
            <a:lvl9pPr marL="365743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4"/>
            <a:ext cx="404177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69"/>
          <p:cNvSpPr>
            <a:spLocks noGrp="1" noChangeArrowheads="1"/>
          </p:cNvSpPr>
          <p:nvPr>
            <p:ph type="dt" sz="half" idx="10"/>
          </p:nvPr>
        </p:nvSpPr>
        <p:spPr>
          <a:ln/>
        </p:spPr>
        <p:txBody>
          <a:bodyPr/>
          <a:lstStyle>
            <a:lvl1pPr>
              <a:defRPr/>
            </a:lvl1pPr>
          </a:lstStyle>
          <a:p>
            <a:pPr>
              <a:defRPr/>
            </a:pPr>
            <a:endParaRPr lang="en-US"/>
          </a:p>
        </p:txBody>
      </p:sp>
      <p:sp>
        <p:nvSpPr>
          <p:cNvPr id="8" name="Rectangle 70"/>
          <p:cNvSpPr>
            <a:spLocks noGrp="1" noChangeArrowheads="1"/>
          </p:cNvSpPr>
          <p:nvPr>
            <p:ph type="ftr" sz="quarter" idx="11"/>
          </p:nvPr>
        </p:nvSpPr>
        <p:spPr>
          <a:ln/>
        </p:spPr>
        <p:txBody>
          <a:bodyPr/>
          <a:lstStyle>
            <a:lvl1pPr>
              <a:defRPr/>
            </a:lvl1pPr>
          </a:lstStyle>
          <a:p>
            <a:pPr>
              <a:defRPr/>
            </a:pPr>
            <a:r>
              <a:rPr lang="en-US"/>
              <a:t>CS211 ICT- Chapter 1</a:t>
            </a:r>
          </a:p>
        </p:txBody>
      </p:sp>
      <p:sp>
        <p:nvSpPr>
          <p:cNvPr id="9" name="Rectangle 71"/>
          <p:cNvSpPr>
            <a:spLocks noGrp="1" noChangeArrowheads="1"/>
          </p:cNvSpPr>
          <p:nvPr>
            <p:ph type="sldNum" sz="quarter" idx="12"/>
          </p:nvPr>
        </p:nvSpPr>
        <p:spPr>
          <a:ln/>
        </p:spPr>
        <p:txBody>
          <a:bodyPr/>
          <a:lstStyle>
            <a:lvl1pPr>
              <a:defRPr/>
            </a:lvl1pPr>
          </a:lstStyle>
          <a:p>
            <a:pPr>
              <a:defRPr/>
            </a:pPr>
            <a:fld id="{CB2E1E7C-99E2-47E7-A265-B336983E913E}" type="slidenum">
              <a:rPr lang="en-US"/>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3BC0F34-B9C6-40F0-92C7-3A6716A5DEB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2290473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3BB1A1F-2121-4431-9EF0-DCD2FF1F896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2182220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08167189-D0C5-454C-95E8-A4A21F45439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518347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96A4E9A-23E0-49EC-86FB-1B91629B4A6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5580056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697C5436-F1F7-4DDF-8C46-B57C62F8F5F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2122237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70ADF40-CFD0-40E5-A355-3757FAF8A53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399554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B765BB8-3638-406D-A128-F33E8E3D338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8913016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6939DC3-4A0E-49FA-839A-FAD0CDA6688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7083787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4800"/>
            <a:ext cx="200025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584835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38E62F3-B024-4BB1-B83D-FACEF0DAE55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1337374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design02_titlepage.jpg                                         00000098 CRDCSHARE                      000000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Rectangle 3"/>
          <p:cNvSpPr>
            <a:spLocks noGrp="1" noChangeArrowheads="1"/>
          </p:cNvSpPr>
          <p:nvPr>
            <p:ph type="ctrTitle"/>
          </p:nvPr>
        </p:nvSpPr>
        <p:spPr>
          <a:xfrm>
            <a:off x="2209800" y="1219200"/>
            <a:ext cx="6705600" cy="1143000"/>
          </a:xfrm>
        </p:spPr>
        <p:txBody>
          <a:bodyPr/>
          <a:lstStyle>
            <a:lvl1pPr>
              <a:defRPr/>
            </a:lvl1pPr>
          </a:lstStyle>
          <a:p>
            <a:r>
              <a:rPr lang="en-US" smtClean="0"/>
              <a:t>Click to edit Master title style</a:t>
            </a:r>
            <a:endParaRPr lang="en-US"/>
          </a:p>
        </p:txBody>
      </p:sp>
      <p:sp>
        <p:nvSpPr>
          <p:cNvPr id="18436" name="Rectangle 4"/>
          <p:cNvSpPr>
            <a:spLocks noGrp="1" noChangeArrowheads="1"/>
          </p:cNvSpPr>
          <p:nvPr>
            <p:ph type="subTitle" idx="1"/>
          </p:nvPr>
        </p:nvSpPr>
        <p:spPr>
          <a:xfrm>
            <a:off x="2362200" y="5334000"/>
            <a:ext cx="6400800" cy="685800"/>
          </a:xfrm>
        </p:spPr>
        <p:txBody>
          <a:bodyPr/>
          <a:lstStyle>
            <a:lvl1pPr marL="0" indent="0" algn="ctr">
              <a:buFontTx/>
              <a:buNone/>
              <a:defRPr/>
            </a:lvl1pPr>
          </a:lstStyle>
          <a:p>
            <a:r>
              <a:rPr lang="en-US" smtClean="0"/>
              <a:t>Click to edit Master subtitle style</a:t>
            </a:r>
            <a:endParaRPr lang="en-US"/>
          </a:p>
        </p:txBody>
      </p:sp>
    </p:spTree>
    <p:extLst>
      <p:ext uri="{BB962C8B-B14F-4D97-AF65-F5344CB8AC3E}">
        <p14:creationId xmlns:p14="http://schemas.microsoft.com/office/powerpoint/2010/main" val="12986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69"/>
          <p:cNvSpPr>
            <a:spLocks noGrp="1" noChangeArrowheads="1"/>
          </p:cNvSpPr>
          <p:nvPr>
            <p:ph type="dt" sz="half" idx="10"/>
          </p:nvPr>
        </p:nvSpPr>
        <p:spPr>
          <a:ln/>
        </p:spPr>
        <p:txBody>
          <a:bodyPr/>
          <a:lstStyle>
            <a:lvl1pPr>
              <a:defRPr/>
            </a:lvl1pPr>
          </a:lstStyle>
          <a:p>
            <a:pPr>
              <a:defRPr/>
            </a:pPr>
            <a:endParaRPr lang="en-US"/>
          </a:p>
        </p:txBody>
      </p:sp>
      <p:sp>
        <p:nvSpPr>
          <p:cNvPr id="4" name="Rectangle 70"/>
          <p:cNvSpPr>
            <a:spLocks noGrp="1" noChangeArrowheads="1"/>
          </p:cNvSpPr>
          <p:nvPr>
            <p:ph type="ftr" sz="quarter" idx="11"/>
          </p:nvPr>
        </p:nvSpPr>
        <p:spPr>
          <a:ln/>
        </p:spPr>
        <p:txBody>
          <a:bodyPr/>
          <a:lstStyle>
            <a:lvl1pPr>
              <a:defRPr/>
            </a:lvl1pPr>
          </a:lstStyle>
          <a:p>
            <a:pPr>
              <a:defRPr/>
            </a:pPr>
            <a:r>
              <a:rPr lang="en-US"/>
              <a:t>CS211 ICT- Chapter 1</a:t>
            </a:r>
          </a:p>
        </p:txBody>
      </p:sp>
      <p:sp>
        <p:nvSpPr>
          <p:cNvPr id="5" name="Rectangle 71"/>
          <p:cNvSpPr>
            <a:spLocks noGrp="1" noChangeArrowheads="1"/>
          </p:cNvSpPr>
          <p:nvPr>
            <p:ph type="sldNum" sz="quarter" idx="12"/>
          </p:nvPr>
        </p:nvSpPr>
        <p:spPr>
          <a:ln/>
        </p:spPr>
        <p:txBody>
          <a:bodyPr/>
          <a:lstStyle>
            <a:lvl1pPr>
              <a:defRPr/>
            </a:lvl1pPr>
          </a:lstStyle>
          <a:p>
            <a:pPr>
              <a:defRPr/>
            </a:pPr>
            <a:fld id="{F69143FB-B3AC-4545-BDF3-92C9CA1E91A3}" type="slidenum">
              <a:rPr lang="en-US"/>
              <a:pPr>
                <a:defRPr/>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02953A4-168B-4D7D-B2FE-7789E1FAEE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2375392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3BC0F34-B9C6-40F0-92C7-3A6716A5DEB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8319843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3BB1A1F-2121-4431-9EF0-DCD2FF1F896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4305199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08167189-D0C5-454C-95E8-A4A21F45439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2721118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96A4E9A-23E0-49EC-86FB-1B91629B4A6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3432864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697C5436-F1F7-4DDF-8C46-B57C62F8F5F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8604892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70ADF40-CFD0-40E5-A355-3757FAF8A53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1877179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B765BB8-3638-406D-A128-F33E8E3D338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664722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6939DC3-4A0E-49FA-839A-FAD0CDA6688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6257746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4800"/>
            <a:ext cx="200025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584835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38E62F3-B024-4BB1-B83D-FACEF0DAE55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03811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9"/>
          <p:cNvSpPr>
            <a:spLocks noGrp="1" noChangeArrowheads="1"/>
          </p:cNvSpPr>
          <p:nvPr>
            <p:ph type="dt" sz="half" idx="10"/>
          </p:nvPr>
        </p:nvSpPr>
        <p:spPr>
          <a:ln/>
        </p:spPr>
        <p:txBody>
          <a:bodyPr/>
          <a:lstStyle>
            <a:lvl1pPr>
              <a:defRPr/>
            </a:lvl1pPr>
          </a:lstStyle>
          <a:p>
            <a:pPr>
              <a:defRPr/>
            </a:pPr>
            <a:endParaRPr lang="en-US"/>
          </a:p>
        </p:txBody>
      </p:sp>
      <p:sp>
        <p:nvSpPr>
          <p:cNvPr id="3" name="Rectangle 70"/>
          <p:cNvSpPr>
            <a:spLocks noGrp="1" noChangeArrowheads="1"/>
          </p:cNvSpPr>
          <p:nvPr>
            <p:ph type="ftr" sz="quarter" idx="11"/>
          </p:nvPr>
        </p:nvSpPr>
        <p:spPr>
          <a:ln/>
        </p:spPr>
        <p:txBody>
          <a:bodyPr/>
          <a:lstStyle>
            <a:lvl1pPr>
              <a:defRPr/>
            </a:lvl1pPr>
          </a:lstStyle>
          <a:p>
            <a:pPr>
              <a:defRPr/>
            </a:pPr>
            <a:r>
              <a:rPr lang="en-US"/>
              <a:t>CS211 ICT- Chapter 1</a:t>
            </a:r>
          </a:p>
        </p:txBody>
      </p:sp>
      <p:sp>
        <p:nvSpPr>
          <p:cNvPr id="4" name="Rectangle 71"/>
          <p:cNvSpPr>
            <a:spLocks noGrp="1" noChangeArrowheads="1"/>
          </p:cNvSpPr>
          <p:nvPr>
            <p:ph type="sldNum" sz="quarter" idx="12"/>
          </p:nvPr>
        </p:nvSpPr>
        <p:spPr>
          <a:ln/>
        </p:spPr>
        <p:txBody>
          <a:bodyPr/>
          <a:lstStyle>
            <a:lvl1pPr>
              <a:defRPr/>
            </a:lvl1pPr>
          </a:lstStyle>
          <a:p>
            <a:pPr>
              <a:defRPr/>
            </a:pPr>
            <a:fld id="{844C53FE-77EB-46AD-B8B4-B68E40123B7F}" type="slidenum">
              <a:rPr lang="en-US"/>
              <a:pPr>
                <a:defRPr/>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685800"/>
            <a:ext cx="7772400" cy="2127250"/>
          </a:xfrm>
        </p:spPr>
        <p:txBody>
          <a:bodyPr/>
          <a:lstStyle>
            <a:lvl1pPr algn="ctr">
              <a:defRPr sz="5800"/>
            </a:lvl1pPr>
          </a:lstStyle>
          <a:p>
            <a:pPr lvl="0"/>
            <a:r>
              <a:rPr lang="en-US" noProof="0" smtClean="0"/>
              <a:t>Click to edit Master title style</a:t>
            </a:r>
          </a:p>
        </p:txBody>
      </p:sp>
      <p:sp>
        <p:nvSpPr>
          <p:cNvPr id="5123"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pPr lvl="0"/>
            <a:r>
              <a:rPr lang="en-US" noProof="0" smtClean="0"/>
              <a:t>Click to edit Master subtitle style</a:t>
            </a:r>
          </a:p>
        </p:txBody>
      </p:sp>
      <p:sp>
        <p:nvSpPr>
          <p:cNvPr id="5124" name="Rectangle 4"/>
          <p:cNvSpPr>
            <a:spLocks noGrp="1" noChangeArrowheads="1"/>
          </p:cNvSpPr>
          <p:nvPr>
            <p:ph type="dt" sz="half" idx="2"/>
          </p:nvPr>
        </p:nvSpPr>
        <p:spPr/>
        <p:txBody>
          <a:bodyPr/>
          <a:lstStyle>
            <a:lvl1pPr>
              <a:defRPr/>
            </a:lvl1pPr>
          </a:lstStyle>
          <a:p>
            <a:endParaRPr lang="en-US">
              <a:solidFill>
                <a:srgbClr val="000000"/>
              </a:solidFill>
            </a:endParaRPr>
          </a:p>
        </p:txBody>
      </p:sp>
      <p:sp>
        <p:nvSpPr>
          <p:cNvPr id="5125" name="Rectangle 5"/>
          <p:cNvSpPr>
            <a:spLocks noGrp="1" noChangeArrowheads="1"/>
          </p:cNvSpPr>
          <p:nvPr>
            <p:ph type="ftr" sz="quarter" idx="3"/>
          </p:nvPr>
        </p:nvSpPr>
        <p:spPr/>
        <p:txBody>
          <a:bodyPr/>
          <a:lstStyle>
            <a:lvl1pPr>
              <a:defRPr/>
            </a:lvl1pPr>
          </a:lstStyle>
          <a:p>
            <a:endParaRPr lang="en-US">
              <a:solidFill>
                <a:srgbClr val="000000"/>
              </a:solidFill>
            </a:endParaRPr>
          </a:p>
        </p:txBody>
      </p:sp>
      <p:sp>
        <p:nvSpPr>
          <p:cNvPr id="5126" name="Rectangle 6"/>
          <p:cNvSpPr>
            <a:spLocks noGrp="1" noChangeArrowheads="1"/>
          </p:cNvSpPr>
          <p:nvPr>
            <p:ph type="sldNum" sz="quarter" idx="4"/>
          </p:nvPr>
        </p:nvSpPr>
        <p:spPr/>
        <p:txBody>
          <a:bodyPr/>
          <a:lstStyle>
            <a:lvl1pPr>
              <a:defRPr/>
            </a:lvl1pPr>
          </a:lstStyle>
          <a:p>
            <a:fld id="{A63C18F8-7669-441E-B486-CE5B349E82E3}" type="slidenum">
              <a:rPr lang="en-US">
                <a:solidFill>
                  <a:srgbClr val="000000"/>
                </a:solidFill>
              </a:rPr>
              <a:pPr/>
              <a:t>‹#›</a:t>
            </a:fld>
            <a:endParaRPr lang="en-US">
              <a:solidFill>
                <a:srgbClr val="000000"/>
              </a:solidFill>
            </a:endParaRPr>
          </a:p>
        </p:txBody>
      </p:sp>
      <p:grpSp>
        <p:nvGrpSpPr>
          <p:cNvPr id="5127" name="Group 7"/>
          <p:cNvGrpSpPr>
            <a:grpSpLocks/>
          </p:cNvGrpSpPr>
          <p:nvPr/>
        </p:nvGrpSpPr>
        <p:grpSpPr bwMode="auto">
          <a:xfrm>
            <a:off x="228600" y="2889250"/>
            <a:ext cx="8610600" cy="201613"/>
            <a:chOff x="144" y="1680"/>
            <a:chExt cx="5424" cy="144"/>
          </a:xfrm>
        </p:grpSpPr>
        <p:sp>
          <p:nvSpPr>
            <p:cNvPr id="5128" name="Rectangle 8"/>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latin typeface="Verdana" pitchFamily="34" charset="0"/>
              </a:endParaRPr>
            </a:p>
          </p:txBody>
        </p:sp>
        <p:sp>
          <p:nvSpPr>
            <p:cNvPr id="5129" name="Rectangle 9"/>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latin typeface="Verdana" pitchFamily="34" charset="0"/>
              </a:endParaRPr>
            </a:p>
          </p:txBody>
        </p:sp>
        <p:sp>
          <p:nvSpPr>
            <p:cNvPr id="5130" name="Rectangle 10"/>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latin typeface="Verdana" pitchFamily="34" charset="0"/>
              </a:endParaRPr>
            </a:p>
          </p:txBody>
        </p:sp>
      </p:grpSp>
    </p:spTree>
    <p:extLst>
      <p:ext uri="{BB962C8B-B14F-4D97-AF65-F5344CB8AC3E}">
        <p14:creationId xmlns:p14="http://schemas.microsoft.com/office/powerpoint/2010/main" val="3203832358"/>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B9DD09D-C38A-4E04-82C5-3C69BC4F149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3740026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448A2FD-E707-410B-A47A-5D1AD014B43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6521494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276D9636-48CA-4339-86BA-5E040F8EC7A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6300872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34E48C03-96A5-4D5D-A0F0-69CDC7E5CE2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1946517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FC13C5F3-D413-424F-82EA-D348F37E2DD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6212609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2DEF014D-2B99-45B9-BE19-CF08B8B675D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68116836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55D80904-25E2-449E-9A5E-9752201BBF6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3318758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F537141A-5825-4314-B98E-EAEFB0779B5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4607677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A3D8E6D-12F0-4B1D-8FAD-3139D22DD03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59166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1"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80" indent="0">
              <a:buNone/>
              <a:defRPr sz="1200"/>
            </a:lvl2pPr>
            <a:lvl3pPr marL="914359" indent="0">
              <a:buNone/>
              <a:defRPr sz="1000"/>
            </a:lvl3pPr>
            <a:lvl4pPr marL="1371539" indent="0">
              <a:buNone/>
              <a:defRPr sz="900"/>
            </a:lvl4pPr>
            <a:lvl5pPr marL="1828718" indent="0">
              <a:buNone/>
              <a:defRPr sz="900"/>
            </a:lvl5pPr>
            <a:lvl6pPr marL="2285898" indent="0">
              <a:buNone/>
              <a:defRPr sz="900"/>
            </a:lvl6pPr>
            <a:lvl7pPr marL="2743077" indent="0">
              <a:buNone/>
              <a:defRPr sz="900"/>
            </a:lvl7pPr>
            <a:lvl8pPr marL="3200257" indent="0">
              <a:buNone/>
              <a:defRPr sz="900"/>
            </a:lvl8pPr>
            <a:lvl9pPr marL="3657436" indent="0">
              <a:buNone/>
              <a:defRPr sz="900"/>
            </a:lvl9pPr>
          </a:lstStyle>
          <a:p>
            <a:pPr lvl="0"/>
            <a:r>
              <a:rPr lang="en-US" smtClean="0"/>
              <a:t>Click to edit Master text styles</a:t>
            </a:r>
          </a:p>
        </p:txBody>
      </p:sp>
      <p:sp>
        <p:nvSpPr>
          <p:cNvPr id="5" name="Rectangle 69"/>
          <p:cNvSpPr>
            <a:spLocks noGrp="1" noChangeArrowheads="1"/>
          </p:cNvSpPr>
          <p:nvPr>
            <p:ph type="dt" sz="half" idx="10"/>
          </p:nvPr>
        </p:nvSpPr>
        <p:spPr>
          <a:ln/>
        </p:spPr>
        <p:txBody>
          <a:bodyPr/>
          <a:lstStyle>
            <a:lvl1pPr>
              <a:defRPr/>
            </a:lvl1pPr>
          </a:lstStyle>
          <a:p>
            <a:pPr>
              <a:defRPr/>
            </a:pPr>
            <a:endParaRPr lang="en-US"/>
          </a:p>
        </p:txBody>
      </p:sp>
      <p:sp>
        <p:nvSpPr>
          <p:cNvPr id="6" name="Rectangle 70"/>
          <p:cNvSpPr>
            <a:spLocks noGrp="1" noChangeArrowheads="1"/>
          </p:cNvSpPr>
          <p:nvPr>
            <p:ph type="ftr" sz="quarter" idx="11"/>
          </p:nvPr>
        </p:nvSpPr>
        <p:spPr>
          <a:ln/>
        </p:spPr>
        <p:txBody>
          <a:bodyPr/>
          <a:lstStyle>
            <a:lvl1pPr>
              <a:defRPr/>
            </a:lvl1pPr>
          </a:lstStyle>
          <a:p>
            <a:pPr>
              <a:defRPr/>
            </a:pPr>
            <a:r>
              <a:rPr lang="en-US"/>
              <a:t>CS211 ICT- Chapter 1</a:t>
            </a:r>
          </a:p>
        </p:txBody>
      </p:sp>
      <p:sp>
        <p:nvSpPr>
          <p:cNvPr id="7" name="Rectangle 71"/>
          <p:cNvSpPr>
            <a:spLocks noGrp="1" noChangeArrowheads="1"/>
          </p:cNvSpPr>
          <p:nvPr>
            <p:ph type="sldNum" sz="quarter" idx="12"/>
          </p:nvPr>
        </p:nvSpPr>
        <p:spPr>
          <a:ln/>
        </p:spPr>
        <p:txBody>
          <a:bodyPr/>
          <a:lstStyle>
            <a:lvl1pPr>
              <a:defRPr/>
            </a:lvl1pPr>
          </a:lstStyle>
          <a:p>
            <a:pPr>
              <a:defRPr/>
            </a:pPr>
            <a:fld id="{95E922A6-EA44-49E2-A079-4AF74AE008AC}" type="slidenum">
              <a:rPr lang="en-US"/>
              <a:pPr>
                <a:defRPr/>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7929107-FFCD-4C25-846B-1D9671487FD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14790682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49B9DA75-62C2-46B5-962D-F847635DC1E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03838994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16142130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6309686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7421918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69681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211735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8038969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67634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92524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0" indent="0">
              <a:buNone/>
              <a:defRPr sz="2800"/>
            </a:lvl2pPr>
            <a:lvl3pPr marL="914359" indent="0">
              <a:buNone/>
              <a:defRPr sz="2400"/>
            </a:lvl3pPr>
            <a:lvl4pPr marL="1371539" indent="0">
              <a:buNone/>
              <a:defRPr sz="2000"/>
            </a:lvl4pPr>
            <a:lvl5pPr marL="1828718" indent="0">
              <a:buNone/>
              <a:defRPr sz="2000"/>
            </a:lvl5pPr>
            <a:lvl6pPr marL="2285898" indent="0">
              <a:buNone/>
              <a:defRPr sz="2000"/>
            </a:lvl6pPr>
            <a:lvl7pPr marL="2743077" indent="0">
              <a:buNone/>
              <a:defRPr sz="2000"/>
            </a:lvl7pPr>
            <a:lvl8pPr marL="3200257" indent="0">
              <a:buNone/>
              <a:defRPr sz="2000"/>
            </a:lvl8pPr>
            <a:lvl9pPr marL="3657436" indent="0">
              <a:buNone/>
              <a:defRPr sz="2000"/>
            </a:lvl9pPr>
          </a:lstStyle>
          <a:p>
            <a:pPr lvl="0"/>
            <a:endParaRPr lang="en-GB"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80" indent="0">
              <a:buNone/>
              <a:defRPr sz="1200"/>
            </a:lvl2pPr>
            <a:lvl3pPr marL="914359" indent="0">
              <a:buNone/>
              <a:defRPr sz="1000"/>
            </a:lvl3pPr>
            <a:lvl4pPr marL="1371539" indent="0">
              <a:buNone/>
              <a:defRPr sz="900"/>
            </a:lvl4pPr>
            <a:lvl5pPr marL="1828718" indent="0">
              <a:buNone/>
              <a:defRPr sz="900"/>
            </a:lvl5pPr>
            <a:lvl6pPr marL="2285898" indent="0">
              <a:buNone/>
              <a:defRPr sz="900"/>
            </a:lvl6pPr>
            <a:lvl7pPr marL="2743077" indent="0">
              <a:buNone/>
              <a:defRPr sz="900"/>
            </a:lvl7pPr>
            <a:lvl8pPr marL="3200257" indent="0">
              <a:buNone/>
              <a:defRPr sz="900"/>
            </a:lvl8pPr>
            <a:lvl9pPr marL="3657436" indent="0">
              <a:buNone/>
              <a:defRPr sz="900"/>
            </a:lvl9pPr>
          </a:lstStyle>
          <a:p>
            <a:pPr lvl="0"/>
            <a:r>
              <a:rPr lang="en-US" smtClean="0"/>
              <a:t>Click to edit Master text styles</a:t>
            </a:r>
          </a:p>
        </p:txBody>
      </p:sp>
      <p:sp>
        <p:nvSpPr>
          <p:cNvPr id="5" name="Rectangle 69"/>
          <p:cNvSpPr>
            <a:spLocks noGrp="1" noChangeArrowheads="1"/>
          </p:cNvSpPr>
          <p:nvPr>
            <p:ph type="dt" sz="half" idx="10"/>
          </p:nvPr>
        </p:nvSpPr>
        <p:spPr>
          <a:ln/>
        </p:spPr>
        <p:txBody>
          <a:bodyPr/>
          <a:lstStyle>
            <a:lvl1pPr>
              <a:defRPr/>
            </a:lvl1pPr>
          </a:lstStyle>
          <a:p>
            <a:pPr>
              <a:defRPr/>
            </a:pPr>
            <a:endParaRPr lang="en-US"/>
          </a:p>
        </p:txBody>
      </p:sp>
      <p:sp>
        <p:nvSpPr>
          <p:cNvPr id="6" name="Rectangle 70"/>
          <p:cNvSpPr>
            <a:spLocks noGrp="1" noChangeArrowheads="1"/>
          </p:cNvSpPr>
          <p:nvPr>
            <p:ph type="ftr" sz="quarter" idx="11"/>
          </p:nvPr>
        </p:nvSpPr>
        <p:spPr>
          <a:ln/>
        </p:spPr>
        <p:txBody>
          <a:bodyPr/>
          <a:lstStyle>
            <a:lvl1pPr>
              <a:defRPr/>
            </a:lvl1pPr>
          </a:lstStyle>
          <a:p>
            <a:pPr>
              <a:defRPr/>
            </a:pPr>
            <a:r>
              <a:rPr lang="en-US"/>
              <a:t>CS211 ICT- Chapter 1</a:t>
            </a:r>
          </a:p>
        </p:txBody>
      </p:sp>
      <p:sp>
        <p:nvSpPr>
          <p:cNvPr id="7" name="Rectangle 71"/>
          <p:cNvSpPr>
            <a:spLocks noGrp="1" noChangeArrowheads="1"/>
          </p:cNvSpPr>
          <p:nvPr>
            <p:ph type="sldNum" sz="quarter" idx="12"/>
          </p:nvPr>
        </p:nvSpPr>
        <p:spPr>
          <a:ln/>
        </p:spPr>
        <p:txBody>
          <a:bodyPr/>
          <a:lstStyle>
            <a:lvl1pPr>
              <a:defRPr/>
            </a:lvl1pPr>
          </a:lstStyle>
          <a:p>
            <a:pPr>
              <a:defRPr/>
            </a:pPr>
            <a:fld id="{7A38BE12-F4CA-4FE9-BE89-31742B341952}" type="slidenum">
              <a:rPr lang="en-US"/>
              <a:pPr>
                <a:defRPr/>
              </a:pPr>
              <a:t>‹#›</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3410212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503456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228600"/>
            <a:ext cx="2057400" cy="5829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6400" y="228600"/>
            <a:ext cx="6019800" cy="5829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8214607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6" y="4267200"/>
            <a:ext cx="9140826"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GB">
                <a:solidFill>
                  <a:srgbClr val="FFFFFF"/>
                </a:solidFill>
              </a:endParaRPr>
            </a:p>
          </p:txBody>
        </p:sp>
        <p:grpSp>
          <p:nvGrpSpPr>
            <p:cNvPr id="6" name="Group 4"/>
            <p:cNvGrpSpPr>
              <a:grpSpLocks/>
            </p:cNvGrpSpPr>
            <p:nvPr userDrawn="1"/>
          </p:nvGrpSpPr>
          <p:grpSpPr bwMode="auto">
            <a:xfrm>
              <a:off x="3528" y="3715"/>
              <a:ext cx="792" cy="521"/>
              <a:chOff x="3527" y="3715"/>
              <a:chExt cx="792" cy="521"/>
            </a:xfrm>
          </p:grpSpPr>
          <p:sp>
            <p:nvSpPr>
              <p:cNvPr id="57" name="Oval 5"/>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a:defRPr/>
                </a:pPr>
                <a:endParaRPr lang="en-GB">
                  <a:solidFill>
                    <a:srgbClr val="FFFFFF"/>
                  </a:solidFill>
                </a:endParaRPr>
              </a:p>
            </p:txBody>
          </p:sp>
          <p:sp>
            <p:nvSpPr>
              <p:cNvPr id="58" name="Oval 6"/>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a:defRPr/>
                </a:pPr>
                <a:endParaRPr lang="en-GB">
                  <a:solidFill>
                    <a:srgbClr val="FFFFFF"/>
                  </a:solidFill>
                </a:endParaRPr>
              </a:p>
            </p:txBody>
          </p:sp>
          <p:sp>
            <p:nvSpPr>
              <p:cNvPr id="59" name="Oval 7"/>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solidFill>
                    <a:srgbClr val="FFFFFF"/>
                  </a:solidFill>
                </a:endParaRPr>
              </a:p>
            </p:txBody>
          </p:sp>
          <p:sp>
            <p:nvSpPr>
              <p:cNvPr id="60" name="Oval 8"/>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n-GB">
                  <a:solidFill>
                    <a:srgbClr val="FFFFFF"/>
                  </a:solidFill>
                </a:endParaRPr>
              </a:p>
            </p:txBody>
          </p:sp>
          <p:sp>
            <p:nvSpPr>
              <p:cNvPr id="61" name="Oval 9"/>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solidFill>
                    <a:srgbClr val="FFFFFF"/>
                  </a:solidFill>
                </a:endParaRPr>
              </a:p>
            </p:txBody>
          </p:sp>
          <p:sp>
            <p:nvSpPr>
              <p:cNvPr id="62" name="Freeform 10"/>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a:defRPr/>
                </a:pPr>
                <a:endParaRPr lang="en-GB">
                  <a:solidFill>
                    <a:srgbClr val="FFFFFF"/>
                  </a:solidFill>
                </a:endParaRPr>
              </a:p>
            </p:txBody>
          </p:sp>
          <p:sp>
            <p:nvSpPr>
              <p:cNvPr id="63" name="Freeform 11"/>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a:defRPr/>
                </a:pPr>
                <a:endParaRPr lang="en-GB">
                  <a:solidFill>
                    <a:srgbClr val="FFFFFF"/>
                  </a:solidFill>
                </a:endParaRPr>
              </a:p>
            </p:txBody>
          </p:sp>
          <p:sp>
            <p:nvSpPr>
              <p:cNvPr id="64" name="Freeform 12"/>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solidFill>
                    <a:srgbClr val="FFFFFF"/>
                  </a:solidFill>
                </a:endParaRPr>
              </a:p>
            </p:txBody>
          </p:sp>
          <p:sp>
            <p:nvSpPr>
              <p:cNvPr id="65" name="Freeform 13"/>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a:defRPr/>
                </a:pPr>
                <a:endParaRPr lang="en-GB">
                  <a:solidFill>
                    <a:srgbClr val="FFFFFF"/>
                  </a:solidFill>
                </a:endParaRPr>
              </a:p>
            </p:txBody>
          </p:sp>
          <p:sp>
            <p:nvSpPr>
              <p:cNvPr id="66" name="Freeform 14"/>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a:defRPr/>
                </a:pPr>
                <a:endParaRPr lang="en-GB">
                  <a:solidFill>
                    <a:srgbClr val="FFFFFF"/>
                  </a:solidFill>
                </a:endParaRPr>
              </a:p>
            </p:txBody>
          </p:sp>
          <p:sp>
            <p:nvSpPr>
              <p:cNvPr id="67" name="Oval 15"/>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GB">
                  <a:solidFill>
                    <a:srgbClr val="FFFFFF"/>
                  </a:solidFill>
                </a:endParaRPr>
              </a:p>
            </p:txBody>
          </p:sp>
        </p:grpSp>
        <p:grpSp>
          <p:nvGrpSpPr>
            <p:cNvPr id="7" name="Group 16"/>
            <p:cNvGrpSpPr>
              <a:grpSpLocks/>
            </p:cNvGrpSpPr>
            <p:nvPr userDrawn="1"/>
          </p:nvGrpSpPr>
          <p:grpSpPr bwMode="auto">
            <a:xfrm>
              <a:off x="1776" y="3631"/>
              <a:ext cx="1626" cy="683"/>
              <a:chOff x="1776" y="3631"/>
              <a:chExt cx="1626" cy="683"/>
            </a:xfrm>
          </p:grpSpPr>
          <p:sp>
            <p:nvSpPr>
              <p:cNvPr id="39" name="Oval 17"/>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a:defRPr/>
                </a:pPr>
                <a:endParaRPr lang="en-GB">
                  <a:solidFill>
                    <a:srgbClr val="FFFFFF"/>
                  </a:solidFill>
                </a:endParaRPr>
              </a:p>
            </p:txBody>
          </p:sp>
          <p:sp>
            <p:nvSpPr>
              <p:cNvPr id="40" name="Oval 18"/>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a:defRPr/>
                </a:pPr>
                <a:endParaRPr lang="en-GB">
                  <a:solidFill>
                    <a:srgbClr val="FFFFFF"/>
                  </a:solidFill>
                </a:endParaRPr>
              </a:p>
            </p:txBody>
          </p:sp>
          <p:sp>
            <p:nvSpPr>
              <p:cNvPr id="41" name="Oval 19"/>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a:defRPr/>
                </a:pPr>
                <a:endParaRPr lang="en-GB">
                  <a:solidFill>
                    <a:srgbClr val="FFFFFF"/>
                  </a:solidFill>
                </a:endParaRPr>
              </a:p>
            </p:txBody>
          </p:sp>
          <p:sp>
            <p:nvSpPr>
              <p:cNvPr id="42" name="Oval 20"/>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n-GB">
                  <a:solidFill>
                    <a:srgbClr val="FFFFFF"/>
                  </a:solidFill>
                </a:endParaRPr>
              </a:p>
            </p:txBody>
          </p:sp>
          <p:sp>
            <p:nvSpPr>
              <p:cNvPr id="43" name="Oval 21"/>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GB">
                  <a:solidFill>
                    <a:srgbClr val="FFFFFF"/>
                  </a:solidFill>
                </a:endParaRPr>
              </a:p>
            </p:txBody>
          </p:sp>
          <p:sp>
            <p:nvSpPr>
              <p:cNvPr id="44" name="Oval 22"/>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n-GB">
                  <a:solidFill>
                    <a:srgbClr val="FFFFFF"/>
                  </a:solidFill>
                </a:endParaRPr>
              </a:p>
            </p:txBody>
          </p:sp>
          <p:sp>
            <p:nvSpPr>
              <p:cNvPr id="45" name="Oval 23"/>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a:defRPr/>
                </a:pPr>
                <a:endParaRPr lang="en-GB">
                  <a:solidFill>
                    <a:srgbClr val="FFFFFF"/>
                  </a:solidFill>
                </a:endParaRPr>
              </a:p>
            </p:txBody>
          </p:sp>
          <p:sp>
            <p:nvSpPr>
              <p:cNvPr id="46" name="Oval 24"/>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a:defRPr/>
                </a:pPr>
                <a:endParaRPr lang="en-GB">
                  <a:solidFill>
                    <a:srgbClr val="FFFFFF"/>
                  </a:solidFill>
                </a:endParaRPr>
              </a:p>
            </p:txBody>
          </p:sp>
          <p:sp>
            <p:nvSpPr>
              <p:cNvPr id="47"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a:defRPr/>
                </a:pPr>
                <a:endParaRPr lang="en-GB">
                  <a:solidFill>
                    <a:srgbClr val="FFFFFF"/>
                  </a:solidFill>
                </a:endParaRPr>
              </a:p>
            </p:txBody>
          </p:sp>
          <p:sp>
            <p:nvSpPr>
              <p:cNvPr id="48"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a:defRPr/>
                </a:pPr>
                <a:endParaRPr lang="en-GB">
                  <a:solidFill>
                    <a:srgbClr val="FFFFFF"/>
                  </a:solidFill>
                </a:endParaRPr>
              </a:p>
            </p:txBody>
          </p:sp>
          <p:sp>
            <p:nvSpPr>
              <p:cNvPr id="49"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a:defRPr/>
                </a:pPr>
                <a:endParaRPr lang="en-GB">
                  <a:solidFill>
                    <a:srgbClr val="FFFFFF"/>
                  </a:solidFill>
                </a:endParaRPr>
              </a:p>
            </p:txBody>
          </p:sp>
          <p:sp>
            <p:nvSpPr>
              <p:cNvPr id="50"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a:defRPr/>
                </a:pPr>
                <a:endParaRPr lang="en-GB">
                  <a:solidFill>
                    <a:srgbClr val="FFFFFF"/>
                  </a:solidFill>
                </a:endParaRPr>
              </a:p>
            </p:txBody>
          </p:sp>
          <p:sp>
            <p:nvSpPr>
              <p:cNvPr id="51"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w="9525">
                <a:noFill/>
                <a:round/>
                <a:headEnd/>
                <a:tailEnd/>
              </a:ln>
            </p:spPr>
            <p:txBody>
              <a:bodyPr/>
              <a:lstStyle/>
              <a:p>
                <a:pPr>
                  <a:defRPr/>
                </a:pPr>
                <a:endParaRPr lang="en-GB">
                  <a:solidFill>
                    <a:srgbClr val="FFFFFF"/>
                  </a:solidFill>
                </a:endParaRPr>
              </a:p>
            </p:txBody>
          </p:sp>
          <p:sp>
            <p:nvSpPr>
              <p:cNvPr id="52"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w="9525">
                <a:noFill/>
                <a:round/>
                <a:headEnd/>
                <a:tailEnd/>
              </a:ln>
            </p:spPr>
            <p:txBody>
              <a:bodyPr/>
              <a:lstStyle/>
              <a:p>
                <a:pPr>
                  <a:defRPr/>
                </a:pPr>
                <a:endParaRPr lang="en-GB">
                  <a:solidFill>
                    <a:srgbClr val="FFFFFF"/>
                  </a:solidFill>
                </a:endParaRPr>
              </a:p>
            </p:txBody>
          </p:sp>
          <p:sp>
            <p:nvSpPr>
              <p:cNvPr id="53"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solidFill>
                    <a:srgbClr val="FFFFFF"/>
                  </a:solidFill>
                </a:endParaRPr>
              </a:p>
            </p:txBody>
          </p:sp>
          <p:sp>
            <p:nvSpPr>
              <p:cNvPr id="54"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solidFill>
                    <a:srgbClr val="FFFFFF"/>
                  </a:solidFill>
                </a:endParaRPr>
              </a:p>
            </p:txBody>
          </p:sp>
          <p:sp>
            <p:nvSpPr>
              <p:cNvPr id="55"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solidFill>
                    <a:srgbClr val="FFFFFF"/>
                  </a:solidFill>
                </a:endParaRPr>
              </a:p>
            </p:txBody>
          </p:sp>
          <p:sp>
            <p:nvSpPr>
              <p:cNvPr id="56"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w="9525">
                <a:noFill/>
                <a:round/>
                <a:headEnd/>
                <a:tailEnd/>
              </a:ln>
            </p:spPr>
            <p:txBody>
              <a:bodyPr/>
              <a:lstStyle/>
              <a:p>
                <a:pPr>
                  <a:defRPr/>
                </a:pPr>
                <a:endParaRPr lang="en-GB">
                  <a:solidFill>
                    <a:srgbClr val="FFFFFF"/>
                  </a:solidFill>
                </a:endParaRPr>
              </a:p>
            </p:txBody>
          </p:sp>
        </p:grpSp>
        <p:grpSp>
          <p:nvGrpSpPr>
            <p:cNvPr id="8" name="Group 35"/>
            <p:cNvGrpSpPr>
              <a:grpSpLocks/>
            </p:cNvGrpSpPr>
            <p:nvPr userDrawn="1"/>
          </p:nvGrpSpPr>
          <p:grpSpPr bwMode="auto">
            <a:xfrm>
              <a:off x="4128" y="3360"/>
              <a:ext cx="1351" cy="821"/>
              <a:chOff x="4128" y="3360"/>
              <a:chExt cx="1351" cy="821"/>
            </a:xfrm>
          </p:grpSpPr>
          <p:sp>
            <p:nvSpPr>
              <p:cNvPr id="22" name="Freeform 36"/>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solidFill>
                    <a:srgbClr val="FFFFFF"/>
                  </a:solidFill>
                </a:endParaRPr>
              </a:p>
            </p:txBody>
          </p:sp>
          <p:sp>
            <p:nvSpPr>
              <p:cNvPr id="23" name="Freeform 37"/>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solidFill>
                    <a:srgbClr val="FFFFFF"/>
                  </a:solidFill>
                </a:endParaRPr>
              </a:p>
            </p:txBody>
          </p:sp>
          <p:sp>
            <p:nvSpPr>
              <p:cNvPr id="24" name="Freeform 38"/>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a:defRPr/>
                </a:pPr>
                <a:endParaRPr lang="en-GB">
                  <a:solidFill>
                    <a:srgbClr val="FFFFFF"/>
                  </a:solidFill>
                </a:endParaRPr>
              </a:p>
            </p:txBody>
          </p:sp>
          <p:sp>
            <p:nvSpPr>
              <p:cNvPr id="25" name="Freeform 39"/>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solidFill>
                    <a:srgbClr val="FFFFFF"/>
                  </a:solidFill>
                </a:endParaRPr>
              </a:p>
            </p:txBody>
          </p:sp>
          <p:sp>
            <p:nvSpPr>
              <p:cNvPr id="26" name="Freeform 40"/>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solidFill>
                    <a:srgbClr val="FFFFFF"/>
                  </a:solidFill>
                </a:endParaRPr>
              </a:p>
            </p:txBody>
          </p:sp>
          <p:sp>
            <p:nvSpPr>
              <p:cNvPr id="27" name="Freeform 41"/>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solidFill>
                    <a:srgbClr val="FFFFFF"/>
                  </a:solidFill>
                </a:endParaRPr>
              </a:p>
            </p:txBody>
          </p:sp>
          <p:sp>
            <p:nvSpPr>
              <p:cNvPr id="28" name="Freeform 42"/>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solidFill>
                    <a:srgbClr val="FFFFFF"/>
                  </a:solidFill>
                </a:endParaRPr>
              </a:p>
            </p:txBody>
          </p:sp>
          <p:sp>
            <p:nvSpPr>
              <p:cNvPr id="29" name="Freeform 43"/>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w="9525">
                <a:noFill/>
                <a:round/>
                <a:headEnd/>
                <a:tailEnd/>
              </a:ln>
            </p:spPr>
            <p:txBody>
              <a:bodyPr/>
              <a:lstStyle/>
              <a:p>
                <a:pPr>
                  <a:defRPr/>
                </a:pPr>
                <a:endParaRPr lang="en-GB">
                  <a:solidFill>
                    <a:srgbClr val="FFFFFF"/>
                  </a:solidFill>
                </a:endParaRPr>
              </a:p>
            </p:txBody>
          </p:sp>
          <p:sp>
            <p:nvSpPr>
              <p:cNvPr id="30" name="Freeform 44"/>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a:defRPr/>
                </a:pPr>
                <a:endParaRPr lang="en-GB">
                  <a:solidFill>
                    <a:srgbClr val="FFFFFF"/>
                  </a:solidFill>
                </a:endParaRPr>
              </a:p>
            </p:txBody>
          </p:sp>
          <p:sp>
            <p:nvSpPr>
              <p:cNvPr id="31" name="Freeform 45"/>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solidFill>
                    <a:srgbClr val="FFFFFF"/>
                  </a:solidFill>
                </a:endParaRPr>
              </a:p>
            </p:txBody>
          </p:sp>
          <p:sp>
            <p:nvSpPr>
              <p:cNvPr id="32" name="Freeform 46"/>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solidFill>
                    <a:srgbClr val="FFFFFF"/>
                  </a:solidFill>
                </a:endParaRPr>
              </a:p>
            </p:txBody>
          </p:sp>
          <p:sp>
            <p:nvSpPr>
              <p:cNvPr id="33" name="Oval 47"/>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a:defRPr/>
                </a:pPr>
                <a:endParaRPr lang="en-GB">
                  <a:solidFill>
                    <a:srgbClr val="FFFFFF"/>
                  </a:solidFill>
                </a:endParaRPr>
              </a:p>
            </p:txBody>
          </p:sp>
          <p:sp>
            <p:nvSpPr>
              <p:cNvPr id="34" name="Oval 48"/>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a:defRPr/>
                </a:pPr>
                <a:endParaRPr lang="en-GB">
                  <a:solidFill>
                    <a:srgbClr val="FFFFFF"/>
                  </a:solidFill>
                </a:endParaRPr>
              </a:p>
            </p:txBody>
          </p:sp>
          <p:sp>
            <p:nvSpPr>
              <p:cNvPr id="35" name="Oval 49"/>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solidFill>
                    <a:srgbClr val="FFFFFF"/>
                  </a:solidFill>
                </a:endParaRPr>
              </a:p>
            </p:txBody>
          </p:sp>
          <p:sp>
            <p:nvSpPr>
              <p:cNvPr id="36" name="Oval 50"/>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GB">
                  <a:solidFill>
                    <a:srgbClr val="FFFFFF"/>
                  </a:solidFill>
                </a:endParaRPr>
              </a:p>
            </p:txBody>
          </p:sp>
          <p:sp>
            <p:nvSpPr>
              <p:cNvPr id="37" name="Oval 51"/>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solidFill>
                    <a:srgbClr val="FFFFFF"/>
                  </a:solidFill>
                </a:endParaRPr>
              </a:p>
            </p:txBody>
          </p:sp>
          <p:sp>
            <p:nvSpPr>
              <p:cNvPr id="38" name="Oval 52"/>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n-GB">
                  <a:solidFill>
                    <a:srgbClr val="FFFFFF"/>
                  </a:solidFill>
                </a:endParaRPr>
              </a:p>
            </p:txBody>
          </p:sp>
        </p:grpSp>
        <p:grpSp>
          <p:nvGrpSpPr>
            <p:cNvPr id="9" name="Group 53"/>
            <p:cNvGrpSpPr>
              <a:grpSpLocks/>
            </p:cNvGrpSpPr>
            <p:nvPr userDrawn="1"/>
          </p:nvGrpSpPr>
          <p:grpSpPr bwMode="auto">
            <a:xfrm>
              <a:off x="5280" y="3024"/>
              <a:ext cx="425" cy="258"/>
              <a:chOff x="5280" y="3024"/>
              <a:chExt cx="425" cy="258"/>
            </a:xfrm>
          </p:grpSpPr>
          <p:sp>
            <p:nvSpPr>
              <p:cNvPr id="10" name="Freeform 54"/>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solidFill>
                    <a:srgbClr val="FFFFFF"/>
                  </a:solidFill>
                </a:endParaRPr>
              </a:p>
            </p:txBody>
          </p:sp>
          <p:sp>
            <p:nvSpPr>
              <p:cNvPr id="11" name="Freeform 55"/>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solidFill>
                    <a:srgbClr val="FFFFFF"/>
                  </a:solidFill>
                </a:endParaRPr>
              </a:p>
            </p:txBody>
          </p:sp>
          <p:sp>
            <p:nvSpPr>
              <p:cNvPr id="12" name="Freeform 56"/>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solidFill>
                    <a:srgbClr val="FFFFFF"/>
                  </a:solidFill>
                </a:endParaRPr>
              </a:p>
            </p:txBody>
          </p:sp>
          <p:sp>
            <p:nvSpPr>
              <p:cNvPr id="13" name="Freeform 57"/>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solidFill>
                    <a:srgbClr val="FFFFFF"/>
                  </a:solidFill>
                </a:endParaRPr>
              </a:p>
            </p:txBody>
          </p:sp>
          <p:sp>
            <p:nvSpPr>
              <p:cNvPr id="14" name="Freeform 58"/>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GB">
                  <a:solidFill>
                    <a:srgbClr val="FFFFFF"/>
                  </a:solidFill>
                </a:endParaRPr>
              </a:p>
            </p:txBody>
          </p:sp>
          <p:sp>
            <p:nvSpPr>
              <p:cNvPr id="15" name="Freeform 59"/>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GB">
                  <a:solidFill>
                    <a:srgbClr val="FFFFFF"/>
                  </a:solidFill>
                </a:endParaRPr>
              </a:p>
            </p:txBody>
          </p:sp>
          <p:sp>
            <p:nvSpPr>
              <p:cNvPr id="16" name="Freeform 60"/>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solidFill>
                    <a:srgbClr val="FFFFFF"/>
                  </a:solidFill>
                </a:endParaRPr>
              </a:p>
            </p:txBody>
          </p:sp>
          <p:grpSp>
            <p:nvGrpSpPr>
              <p:cNvPr id="17" name="Group 61"/>
              <p:cNvGrpSpPr>
                <a:grpSpLocks/>
              </p:cNvGrpSpPr>
              <p:nvPr/>
            </p:nvGrpSpPr>
            <p:grpSpPr bwMode="auto">
              <a:xfrm>
                <a:off x="5381" y="3085"/>
                <a:ext cx="227" cy="132"/>
                <a:chOff x="5381" y="3085"/>
                <a:chExt cx="227" cy="132"/>
              </a:xfrm>
            </p:grpSpPr>
            <p:sp>
              <p:nvSpPr>
                <p:cNvPr id="18" name="Oval 62"/>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defRPr/>
                  </a:pPr>
                  <a:endParaRPr lang="en-GB">
                    <a:solidFill>
                      <a:srgbClr val="FFFFFF"/>
                    </a:solidFill>
                  </a:endParaRPr>
                </a:p>
              </p:txBody>
            </p:sp>
            <p:sp>
              <p:nvSpPr>
                <p:cNvPr id="19" name="Oval 63"/>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defRPr/>
                  </a:pPr>
                  <a:endParaRPr lang="en-GB">
                    <a:solidFill>
                      <a:srgbClr val="FFFFFF"/>
                    </a:solidFill>
                  </a:endParaRPr>
                </a:p>
              </p:txBody>
            </p:sp>
            <p:sp>
              <p:nvSpPr>
                <p:cNvPr id="20" name="Oval 64"/>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defRPr/>
                  </a:pPr>
                  <a:endParaRPr lang="en-GB">
                    <a:solidFill>
                      <a:srgbClr val="FFFFFF"/>
                    </a:solidFill>
                  </a:endParaRPr>
                </a:p>
              </p:txBody>
            </p:sp>
            <p:sp>
              <p:nvSpPr>
                <p:cNvPr id="21" name="Oval 65"/>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defRPr/>
                  </a:pPr>
                  <a:endParaRPr lang="en-GB">
                    <a:solidFill>
                      <a:srgbClr val="FFFFFF"/>
                    </a:solidFill>
                  </a:endParaRPr>
                </a:p>
              </p:txBody>
            </p:sp>
          </p:grpSp>
        </p:grpSp>
      </p:grpSp>
      <p:sp>
        <p:nvSpPr>
          <p:cNvPr id="134210" name="Rectangle 66"/>
          <p:cNvSpPr>
            <a:spLocks noGrp="1" noChangeArrowheads="1"/>
          </p:cNvSpPr>
          <p:nvPr>
            <p:ph type="ctrTitle" sz="quarter"/>
          </p:nvPr>
        </p:nvSpPr>
        <p:spPr>
          <a:xfrm>
            <a:off x="685800" y="1692276"/>
            <a:ext cx="7772400" cy="1736725"/>
          </a:xfrm>
        </p:spPr>
        <p:txBody>
          <a:bodyPr anchor="b"/>
          <a:lstStyle>
            <a:lvl1pPr>
              <a:defRPr sz="5400"/>
            </a:lvl1pPr>
          </a:lstStyle>
          <a:p>
            <a:r>
              <a:rPr lang="en-US"/>
              <a:t>Click to edit Master title style</a:t>
            </a:r>
          </a:p>
        </p:txBody>
      </p:sp>
      <p:sp>
        <p:nvSpPr>
          <p:cNvPr id="134211"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68" name="Rectangle 68"/>
          <p:cNvSpPr>
            <a:spLocks noGrp="1" noChangeArrowheads="1"/>
          </p:cNvSpPr>
          <p:nvPr>
            <p:ph type="dt" sz="quarter" idx="10"/>
          </p:nvPr>
        </p:nvSpPr>
        <p:spPr>
          <a:xfrm>
            <a:off x="457200" y="6248400"/>
            <a:ext cx="2133600" cy="457200"/>
          </a:xfrm>
        </p:spPr>
        <p:txBody>
          <a:bodyPr/>
          <a:lstStyle>
            <a:lvl1pPr>
              <a:defRPr/>
            </a:lvl1pPr>
          </a:lstStyle>
          <a:p>
            <a:pPr>
              <a:defRPr/>
            </a:pPr>
            <a:endParaRPr lang="en-US">
              <a:solidFill>
                <a:srgbClr val="FFFFFF"/>
              </a:solidFill>
            </a:endParaRPr>
          </a:p>
        </p:txBody>
      </p:sp>
      <p:sp>
        <p:nvSpPr>
          <p:cNvPr id="69" name="Rectangle 69"/>
          <p:cNvSpPr>
            <a:spLocks noGrp="1" noChangeArrowheads="1"/>
          </p:cNvSpPr>
          <p:nvPr>
            <p:ph type="ftr" sz="quarter" idx="11"/>
          </p:nvPr>
        </p:nvSpPr>
        <p:spPr>
          <a:xfrm>
            <a:off x="3124200" y="6248400"/>
            <a:ext cx="2895600" cy="457200"/>
          </a:xfrm>
        </p:spPr>
        <p:txBody>
          <a:bodyPr/>
          <a:lstStyle>
            <a:lvl1pPr>
              <a:defRPr/>
            </a:lvl1pPr>
          </a:lstStyle>
          <a:p>
            <a:pPr>
              <a:defRPr/>
            </a:pPr>
            <a:r>
              <a:rPr lang="en-US">
                <a:solidFill>
                  <a:srgbClr val="FFFFFF"/>
                </a:solidFill>
              </a:rPr>
              <a:t>CS211 ICT- Chapter 1</a:t>
            </a:r>
          </a:p>
        </p:txBody>
      </p:sp>
      <p:sp>
        <p:nvSpPr>
          <p:cNvPr id="70" name="Rectangle 70"/>
          <p:cNvSpPr>
            <a:spLocks noGrp="1" noChangeArrowheads="1"/>
          </p:cNvSpPr>
          <p:nvPr>
            <p:ph type="sldNum" sz="quarter" idx="12"/>
          </p:nvPr>
        </p:nvSpPr>
        <p:spPr>
          <a:xfrm>
            <a:off x="6553200" y="6248400"/>
            <a:ext cx="2133600" cy="457200"/>
          </a:xfrm>
        </p:spPr>
        <p:txBody>
          <a:bodyPr/>
          <a:lstStyle>
            <a:lvl1pPr>
              <a:defRPr/>
            </a:lvl1pPr>
          </a:lstStyle>
          <a:p>
            <a:pPr>
              <a:defRPr/>
            </a:pPr>
            <a:fld id="{506043F8-92BD-41C0-BE5C-2BCEEEE82AE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51807651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70"/>
          <p:cNvSpPr>
            <a:spLocks noGrp="1" noChangeArrowheads="1"/>
          </p:cNvSpPr>
          <p:nvPr>
            <p:ph type="ftr" sz="quarter" idx="11"/>
          </p:nvPr>
        </p:nvSpPr>
        <p:spPr>
          <a:ln/>
        </p:spPr>
        <p:txBody>
          <a:bodyPr/>
          <a:lstStyle>
            <a:lvl1pPr>
              <a:defRPr/>
            </a:lvl1pPr>
          </a:lstStyle>
          <a:p>
            <a:pPr>
              <a:defRPr/>
            </a:pPr>
            <a:r>
              <a:rPr lang="en-US">
                <a:solidFill>
                  <a:srgbClr val="FFFFFF"/>
                </a:solidFill>
              </a:rPr>
              <a:t>CS211 ICT- Chapter 1</a:t>
            </a:r>
          </a:p>
        </p:txBody>
      </p:sp>
      <p:sp>
        <p:nvSpPr>
          <p:cNvPr id="6" name="Rectangle 71"/>
          <p:cNvSpPr>
            <a:spLocks noGrp="1" noChangeArrowheads="1"/>
          </p:cNvSpPr>
          <p:nvPr>
            <p:ph type="sldNum" sz="quarter" idx="12"/>
          </p:nvPr>
        </p:nvSpPr>
        <p:spPr>
          <a:ln/>
        </p:spPr>
        <p:txBody>
          <a:bodyPr/>
          <a:lstStyle>
            <a:lvl1pPr>
              <a:defRPr/>
            </a:lvl1pPr>
          </a:lstStyle>
          <a:p>
            <a:pPr>
              <a:defRPr/>
            </a:pPr>
            <a:fld id="{8543B331-165A-4021-AA41-F3FA90C85EA5}"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3691810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80" indent="0">
              <a:buNone/>
              <a:defRPr sz="1800"/>
            </a:lvl2pPr>
            <a:lvl3pPr marL="914359" indent="0">
              <a:buNone/>
              <a:defRPr sz="1600"/>
            </a:lvl3pPr>
            <a:lvl4pPr marL="1371539" indent="0">
              <a:buNone/>
              <a:defRPr sz="1400"/>
            </a:lvl4pPr>
            <a:lvl5pPr marL="1828718" indent="0">
              <a:buNone/>
              <a:defRPr sz="1400"/>
            </a:lvl5pPr>
            <a:lvl6pPr marL="2285898" indent="0">
              <a:buNone/>
              <a:defRPr sz="1400"/>
            </a:lvl6pPr>
            <a:lvl7pPr marL="2743077" indent="0">
              <a:buNone/>
              <a:defRPr sz="1400"/>
            </a:lvl7pPr>
            <a:lvl8pPr marL="3200257" indent="0">
              <a:buNone/>
              <a:defRPr sz="1400"/>
            </a:lvl8pPr>
            <a:lvl9pPr marL="3657436" indent="0">
              <a:buNone/>
              <a:defRPr sz="1400"/>
            </a:lvl9pPr>
          </a:lstStyle>
          <a:p>
            <a:pPr lvl="0"/>
            <a:r>
              <a:rPr lang="en-US" smtClean="0"/>
              <a:t>Click to edit Master text styles</a:t>
            </a:r>
          </a:p>
        </p:txBody>
      </p:sp>
      <p:sp>
        <p:nvSpPr>
          <p:cNvPr id="4" name="Rectangle 6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70"/>
          <p:cNvSpPr>
            <a:spLocks noGrp="1" noChangeArrowheads="1"/>
          </p:cNvSpPr>
          <p:nvPr>
            <p:ph type="ftr" sz="quarter" idx="11"/>
          </p:nvPr>
        </p:nvSpPr>
        <p:spPr>
          <a:ln/>
        </p:spPr>
        <p:txBody>
          <a:bodyPr/>
          <a:lstStyle>
            <a:lvl1pPr>
              <a:defRPr/>
            </a:lvl1pPr>
          </a:lstStyle>
          <a:p>
            <a:pPr>
              <a:defRPr/>
            </a:pPr>
            <a:r>
              <a:rPr lang="en-US">
                <a:solidFill>
                  <a:srgbClr val="FFFFFF"/>
                </a:solidFill>
              </a:rPr>
              <a:t>CS211 ICT- Chapter 1</a:t>
            </a:r>
          </a:p>
        </p:txBody>
      </p:sp>
      <p:sp>
        <p:nvSpPr>
          <p:cNvPr id="6" name="Rectangle 71"/>
          <p:cNvSpPr>
            <a:spLocks noGrp="1" noChangeArrowheads="1"/>
          </p:cNvSpPr>
          <p:nvPr>
            <p:ph type="sldNum" sz="quarter" idx="12"/>
          </p:nvPr>
        </p:nvSpPr>
        <p:spPr>
          <a:ln/>
        </p:spPr>
        <p:txBody>
          <a:bodyPr/>
          <a:lstStyle>
            <a:lvl1pPr>
              <a:defRPr/>
            </a:lvl1pPr>
          </a:lstStyle>
          <a:p>
            <a:pPr>
              <a:defRPr/>
            </a:pPr>
            <a:fld id="{5FE4DF92-E88C-46F4-9BD8-87A036E17028}"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21350962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6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70"/>
          <p:cNvSpPr>
            <a:spLocks noGrp="1" noChangeArrowheads="1"/>
          </p:cNvSpPr>
          <p:nvPr>
            <p:ph type="ftr" sz="quarter" idx="11"/>
          </p:nvPr>
        </p:nvSpPr>
        <p:spPr>
          <a:ln/>
        </p:spPr>
        <p:txBody>
          <a:bodyPr/>
          <a:lstStyle>
            <a:lvl1pPr>
              <a:defRPr/>
            </a:lvl1pPr>
          </a:lstStyle>
          <a:p>
            <a:pPr>
              <a:defRPr/>
            </a:pPr>
            <a:r>
              <a:rPr lang="en-US">
                <a:solidFill>
                  <a:srgbClr val="FFFFFF"/>
                </a:solidFill>
              </a:rPr>
              <a:t>CS211 ICT- Chapter 1</a:t>
            </a:r>
          </a:p>
        </p:txBody>
      </p:sp>
      <p:sp>
        <p:nvSpPr>
          <p:cNvPr id="7" name="Rectangle 71"/>
          <p:cNvSpPr>
            <a:spLocks noGrp="1" noChangeArrowheads="1"/>
          </p:cNvSpPr>
          <p:nvPr>
            <p:ph type="sldNum" sz="quarter" idx="12"/>
          </p:nvPr>
        </p:nvSpPr>
        <p:spPr>
          <a:ln/>
        </p:spPr>
        <p:txBody>
          <a:bodyPr/>
          <a:lstStyle>
            <a:lvl1pPr>
              <a:defRPr/>
            </a:lvl1pPr>
          </a:lstStyle>
          <a:p>
            <a:pPr>
              <a:defRPr/>
            </a:pPr>
            <a:fld id="{F219D0C8-1DE9-479A-A62A-832D396619F1}"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08353240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2"/>
            <a:ext cx="4040188" cy="639762"/>
          </a:xfrm>
        </p:spPr>
        <p:txBody>
          <a:bodyPr anchor="b"/>
          <a:lstStyle>
            <a:lvl1pPr marL="0" indent="0">
              <a:buNone/>
              <a:defRPr sz="2400" b="1"/>
            </a:lvl1pPr>
            <a:lvl2pPr marL="457180" indent="0">
              <a:buNone/>
              <a:defRPr sz="2000" b="1"/>
            </a:lvl2pPr>
            <a:lvl3pPr marL="914359" indent="0">
              <a:buNone/>
              <a:defRPr sz="1800" b="1"/>
            </a:lvl3pPr>
            <a:lvl4pPr marL="1371539" indent="0">
              <a:buNone/>
              <a:defRPr sz="1600" b="1"/>
            </a:lvl4pPr>
            <a:lvl5pPr marL="1828718" indent="0">
              <a:buNone/>
              <a:defRPr sz="1600" b="1"/>
            </a:lvl5pPr>
            <a:lvl6pPr marL="2285898" indent="0">
              <a:buNone/>
              <a:defRPr sz="1600" b="1"/>
            </a:lvl6pPr>
            <a:lvl7pPr marL="2743077" indent="0">
              <a:buNone/>
              <a:defRPr sz="1600" b="1"/>
            </a:lvl7pPr>
            <a:lvl8pPr marL="3200257" indent="0">
              <a:buNone/>
              <a:defRPr sz="1600" b="1"/>
            </a:lvl8pPr>
            <a:lvl9pPr marL="365743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4"/>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2"/>
            <a:ext cx="4041776" cy="639762"/>
          </a:xfrm>
        </p:spPr>
        <p:txBody>
          <a:bodyPr anchor="b"/>
          <a:lstStyle>
            <a:lvl1pPr marL="0" indent="0">
              <a:buNone/>
              <a:defRPr sz="2400" b="1"/>
            </a:lvl1pPr>
            <a:lvl2pPr marL="457180" indent="0">
              <a:buNone/>
              <a:defRPr sz="2000" b="1"/>
            </a:lvl2pPr>
            <a:lvl3pPr marL="914359" indent="0">
              <a:buNone/>
              <a:defRPr sz="1800" b="1"/>
            </a:lvl3pPr>
            <a:lvl4pPr marL="1371539" indent="0">
              <a:buNone/>
              <a:defRPr sz="1600" b="1"/>
            </a:lvl4pPr>
            <a:lvl5pPr marL="1828718" indent="0">
              <a:buNone/>
              <a:defRPr sz="1600" b="1"/>
            </a:lvl5pPr>
            <a:lvl6pPr marL="2285898" indent="0">
              <a:buNone/>
              <a:defRPr sz="1600" b="1"/>
            </a:lvl6pPr>
            <a:lvl7pPr marL="2743077" indent="0">
              <a:buNone/>
              <a:defRPr sz="1600" b="1"/>
            </a:lvl7pPr>
            <a:lvl8pPr marL="3200257" indent="0">
              <a:buNone/>
              <a:defRPr sz="1600" b="1"/>
            </a:lvl8pPr>
            <a:lvl9pPr marL="365743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4"/>
            <a:ext cx="404177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6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8" name="Rectangle 70"/>
          <p:cNvSpPr>
            <a:spLocks noGrp="1" noChangeArrowheads="1"/>
          </p:cNvSpPr>
          <p:nvPr>
            <p:ph type="ftr" sz="quarter" idx="11"/>
          </p:nvPr>
        </p:nvSpPr>
        <p:spPr>
          <a:ln/>
        </p:spPr>
        <p:txBody>
          <a:bodyPr/>
          <a:lstStyle>
            <a:lvl1pPr>
              <a:defRPr/>
            </a:lvl1pPr>
          </a:lstStyle>
          <a:p>
            <a:pPr>
              <a:defRPr/>
            </a:pPr>
            <a:r>
              <a:rPr lang="en-US">
                <a:solidFill>
                  <a:srgbClr val="FFFFFF"/>
                </a:solidFill>
              </a:rPr>
              <a:t>CS211 ICT- Chapter 1</a:t>
            </a:r>
          </a:p>
        </p:txBody>
      </p:sp>
      <p:sp>
        <p:nvSpPr>
          <p:cNvPr id="9" name="Rectangle 71"/>
          <p:cNvSpPr>
            <a:spLocks noGrp="1" noChangeArrowheads="1"/>
          </p:cNvSpPr>
          <p:nvPr>
            <p:ph type="sldNum" sz="quarter" idx="12"/>
          </p:nvPr>
        </p:nvSpPr>
        <p:spPr>
          <a:ln/>
        </p:spPr>
        <p:txBody>
          <a:bodyPr/>
          <a:lstStyle>
            <a:lvl1pPr>
              <a:defRPr/>
            </a:lvl1pPr>
          </a:lstStyle>
          <a:p>
            <a:pPr>
              <a:defRPr/>
            </a:pPr>
            <a:fld id="{CB2E1E7C-99E2-47E7-A265-B336983E913E}"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25033994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6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4" name="Rectangle 70"/>
          <p:cNvSpPr>
            <a:spLocks noGrp="1" noChangeArrowheads="1"/>
          </p:cNvSpPr>
          <p:nvPr>
            <p:ph type="ftr" sz="quarter" idx="11"/>
          </p:nvPr>
        </p:nvSpPr>
        <p:spPr>
          <a:ln/>
        </p:spPr>
        <p:txBody>
          <a:bodyPr/>
          <a:lstStyle>
            <a:lvl1pPr>
              <a:defRPr/>
            </a:lvl1pPr>
          </a:lstStyle>
          <a:p>
            <a:pPr>
              <a:defRPr/>
            </a:pPr>
            <a:r>
              <a:rPr lang="en-US">
                <a:solidFill>
                  <a:srgbClr val="FFFFFF"/>
                </a:solidFill>
              </a:rPr>
              <a:t>CS211 ICT- Chapter 1</a:t>
            </a:r>
          </a:p>
        </p:txBody>
      </p:sp>
      <p:sp>
        <p:nvSpPr>
          <p:cNvPr id="5" name="Rectangle 71"/>
          <p:cNvSpPr>
            <a:spLocks noGrp="1" noChangeArrowheads="1"/>
          </p:cNvSpPr>
          <p:nvPr>
            <p:ph type="sldNum" sz="quarter" idx="12"/>
          </p:nvPr>
        </p:nvSpPr>
        <p:spPr>
          <a:ln/>
        </p:spPr>
        <p:txBody>
          <a:bodyPr/>
          <a:lstStyle>
            <a:lvl1pPr>
              <a:defRPr/>
            </a:lvl1pPr>
          </a:lstStyle>
          <a:p>
            <a:pPr>
              <a:defRPr/>
            </a:pPr>
            <a:fld id="{F69143FB-B3AC-4545-BDF3-92C9CA1E91A3}"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19965586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3" name="Rectangle 70"/>
          <p:cNvSpPr>
            <a:spLocks noGrp="1" noChangeArrowheads="1"/>
          </p:cNvSpPr>
          <p:nvPr>
            <p:ph type="ftr" sz="quarter" idx="11"/>
          </p:nvPr>
        </p:nvSpPr>
        <p:spPr>
          <a:ln/>
        </p:spPr>
        <p:txBody>
          <a:bodyPr/>
          <a:lstStyle>
            <a:lvl1pPr>
              <a:defRPr/>
            </a:lvl1pPr>
          </a:lstStyle>
          <a:p>
            <a:pPr>
              <a:defRPr/>
            </a:pPr>
            <a:r>
              <a:rPr lang="en-US">
                <a:solidFill>
                  <a:srgbClr val="FFFFFF"/>
                </a:solidFill>
              </a:rPr>
              <a:t>CS211 ICT- Chapter 1</a:t>
            </a:r>
          </a:p>
        </p:txBody>
      </p:sp>
      <p:sp>
        <p:nvSpPr>
          <p:cNvPr id="4" name="Rectangle 71"/>
          <p:cNvSpPr>
            <a:spLocks noGrp="1" noChangeArrowheads="1"/>
          </p:cNvSpPr>
          <p:nvPr>
            <p:ph type="sldNum" sz="quarter" idx="12"/>
          </p:nvPr>
        </p:nvSpPr>
        <p:spPr>
          <a:ln/>
        </p:spPr>
        <p:txBody>
          <a:bodyPr/>
          <a:lstStyle>
            <a:lvl1pPr>
              <a:defRPr/>
            </a:lvl1pPr>
          </a:lstStyle>
          <a:p>
            <a:pPr>
              <a:defRPr/>
            </a:pPr>
            <a:fld id="{844C53FE-77EB-46AD-B8B4-B68E40123B7F}"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11245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2.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image" Target="../media/image2.png"/><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theme" Target="../theme/theme6.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theme" Target="../theme/theme7.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9.xml"/><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theme" Target="../theme/theme8.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0.xml"/><Relationship Id="rId3" Type="http://schemas.openxmlformats.org/officeDocument/2006/relationships/slideLayout" Target="../slideLayouts/slideLayout95.xml"/><Relationship Id="rId7" Type="http://schemas.openxmlformats.org/officeDocument/2006/relationships/slideLayout" Target="../slideLayouts/slideLayout99.xml"/><Relationship Id="rId12" Type="http://schemas.openxmlformats.org/officeDocument/2006/relationships/theme" Target="../theme/theme9.xml"/><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slideLayout" Target="../slideLayouts/slideLayout103.xml"/><Relationship Id="rId5" Type="http://schemas.openxmlformats.org/officeDocument/2006/relationships/slideLayout" Target="../slideLayouts/slideLayout97.xml"/><Relationship Id="rId10" Type="http://schemas.openxmlformats.org/officeDocument/2006/relationships/slideLayout" Target="../slideLayouts/slideLayout102.xml"/><Relationship Id="rId4" Type="http://schemas.openxmlformats.org/officeDocument/2006/relationships/slideLayout" Target="../slideLayouts/slideLayout96.xml"/><Relationship Id="rId9" Type="http://schemas.openxmlformats.org/officeDocument/2006/relationships/slideLayout" Target="../slideLayouts/slideLayout10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Freeform 2"/>
          <p:cNvSpPr>
            <a:spLocks/>
          </p:cNvSpPr>
          <p:nvPr/>
        </p:nvSpPr>
        <p:spPr bwMode="hidden">
          <a:xfrm>
            <a:off x="6627814" y="6429375"/>
            <a:ext cx="285750" cy="209550"/>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2"/>
              </a:gs>
              <a:gs pos="100000">
                <a:schemeClr val="accent2">
                  <a:gamma/>
                  <a:shade val="87843"/>
                  <a:invGamma/>
                </a:schemeClr>
              </a:gs>
            </a:gsLst>
            <a:lin ang="18900000" scaled="1"/>
          </a:gradFill>
          <a:ln w="9525">
            <a:noFill/>
            <a:round/>
            <a:headEnd/>
            <a:tailEnd/>
          </a:ln>
        </p:spPr>
        <p:txBody>
          <a:bodyPr lIns="91435" tIns="45718" rIns="91435" bIns="45718"/>
          <a:lstStyle/>
          <a:p>
            <a:pPr>
              <a:defRPr/>
            </a:pPr>
            <a:endParaRPr lang="en-GB"/>
          </a:p>
        </p:txBody>
      </p:sp>
      <p:grpSp>
        <p:nvGrpSpPr>
          <p:cNvPr id="13315" name="Group 3"/>
          <p:cNvGrpSpPr>
            <a:grpSpLocks/>
          </p:cNvGrpSpPr>
          <p:nvPr/>
        </p:nvGrpSpPr>
        <p:grpSpPr bwMode="auto">
          <a:xfrm>
            <a:off x="3176" y="4267200"/>
            <a:ext cx="9140826" cy="2590800"/>
            <a:chOff x="2" y="2688"/>
            <a:chExt cx="5758" cy="1632"/>
          </a:xfrm>
        </p:grpSpPr>
        <p:sp>
          <p:nvSpPr>
            <p:cNvPr id="133124" name="Freeform 4"/>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GB"/>
            </a:p>
          </p:txBody>
        </p:sp>
        <p:grpSp>
          <p:nvGrpSpPr>
            <p:cNvPr id="13322" name="Group 5"/>
            <p:cNvGrpSpPr>
              <a:grpSpLocks/>
            </p:cNvGrpSpPr>
            <p:nvPr userDrawn="1"/>
          </p:nvGrpSpPr>
          <p:grpSpPr bwMode="auto">
            <a:xfrm>
              <a:off x="3528" y="3715"/>
              <a:ext cx="792" cy="521"/>
              <a:chOff x="3527" y="3715"/>
              <a:chExt cx="792" cy="521"/>
            </a:xfrm>
          </p:grpSpPr>
          <p:sp>
            <p:nvSpPr>
              <p:cNvPr id="133126" name="Oval 6"/>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a:defRPr/>
                </a:pPr>
                <a:endParaRPr lang="en-GB"/>
              </a:p>
            </p:txBody>
          </p:sp>
          <p:sp>
            <p:nvSpPr>
              <p:cNvPr id="133127" name="Oval 7"/>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a:defRPr/>
                </a:pPr>
                <a:endParaRPr lang="en-GB"/>
              </a:p>
            </p:txBody>
          </p:sp>
          <p:sp>
            <p:nvSpPr>
              <p:cNvPr id="133128" name="Oval 8"/>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p>
            </p:txBody>
          </p:sp>
          <p:sp>
            <p:nvSpPr>
              <p:cNvPr id="133129" name="Oval 9"/>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n-GB"/>
              </a:p>
            </p:txBody>
          </p:sp>
          <p:sp>
            <p:nvSpPr>
              <p:cNvPr id="133130" name="Oval 10"/>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p>
            </p:txBody>
          </p:sp>
          <p:sp>
            <p:nvSpPr>
              <p:cNvPr id="133131" name="Freeform 11"/>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a:defRPr/>
                </a:pPr>
                <a:endParaRPr lang="en-GB"/>
              </a:p>
            </p:txBody>
          </p:sp>
          <p:sp>
            <p:nvSpPr>
              <p:cNvPr id="133132" name="Freeform 12"/>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a:defRPr/>
                </a:pPr>
                <a:endParaRPr lang="en-GB"/>
              </a:p>
            </p:txBody>
          </p:sp>
          <p:sp>
            <p:nvSpPr>
              <p:cNvPr id="133133" name="Freeform 13"/>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p>
            </p:txBody>
          </p:sp>
          <p:sp>
            <p:nvSpPr>
              <p:cNvPr id="133134" name="Freeform 14"/>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a:defRPr/>
                </a:pPr>
                <a:endParaRPr lang="en-GB"/>
              </a:p>
            </p:txBody>
          </p:sp>
          <p:sp>
            <p:nvSpPr>
              <p:cNvPr id="133135" name="Freeform 15"/>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a:defRPr/>
                </a:pPr>
                <a:endParaRPr lang="en-GB"/>
              </a:p>
            </p:txBody>
          </p:sp>
          <p:sp>
            <p:nvSpPr>
              <p:cNvPr id="133136" name="Oval 16"/>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GB"/>
              </a:p>
            </p:txBody>
          </p:sp>
        </p:grpSp>
        <p:grpSp>
          <p:nvGrpSpPr>
            <p:cNvPr id="13323" name="Group 17"/>
            <p:cNvGrpSpPr>
              <a:grpSpLocks/>
            </p:cNvGrpSpPr>
            <p:nvPr userDrawn="1"/>
          </p:nvGrpSpPr>
          <p:grpSpPr bwMode="auto">
            <a:xfrm>
              <a:off x="1776" y="3631"/>
              <a:ext cx="1626" cy="683"/>
              <a:chOff x="1776" y="3631"/>
              <a:chExt cx="1626" cy="683"/>
            </a:xfrm>
          </p:grpSpPr>
          <p:sp>
            <p:nvSpPr>
              <p:cNvPr id="133138" name="Oval 18"/>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a:defRPr/>
                </a:pPr>
                <a:endParaRPr lang="en-GB"/>
              </a:p>
            </p:txBody>
          </p:sp>
          <p:sp>
            <p:nvSpPr>
              <p:cNvPr id="133139" name="Oval 19"/>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a:defRPr/>
                </a:pPr>
                <a:endParaRPr lang="en-GB"/>
              </a:p>
            </p:txBody>
          </p:sp>
          <p:sp>
            <p:nvSpPr>
              <p:cNvPr id="133140" name="Oval 20"/>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a:defRPr/>
                </a:pPr>
                <a:endParaRPr lang="en-GB"/>
              </a:p>
            </p:txBody>
          </p:sp>
          <p:sp>
            <p:nvSpPr>
              <p:cNvPr id="133141" name="Oval 21"/>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n-GB"/>
              </a:p>
            </p:txBody>
          </p:sp>
          <p:sp>
            <p:nvSpPr>
              <p:cNvPr id="133142" name="Oval 22"/>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GB"/>
              </a:p>
            </p:txBody>
          </p:sp>
          <p:sp>
            <p:nvSpPr>
              <p:cNvPr id="133143" name="Oval 23"/>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n-GB"/>
              </a:p>
            </p:txBody>
          </p:sp>
          <p:sp>
            <p:nvSpPr>
              <p:cNvPr id="133144" name="Oval 24"/>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a:defRPr/>
                </a:pPr>
                <a:endParaRPr lang="en-GB"/>
              </a:p>
            </p:txBody>
          </p:sp>
          <p:sp>
            <p:nvSpPr>
              <p:cNvPr id="133145" name="Oval 25"/>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a:defRPr/>
                </a:pPr>
                <a:endParaRPr lang="en-GB"/>
              </a:p>
            </p:txBody>
          </p:sp>
          <p:sp>
            <p:nvSpPr>
              <p:cNvPr id="133146" name="Freeform 26"/>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a:defRPr/>
                </a:pPr>
                <a:endParaRPr lang="en-GB"/>
              </a:p>
            </p:txBody>
          </p:sp>
          <p:sp>
            <p:nvSpPr>
              <p:cNvPr id="133147" name="Freeform 27"/>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a:defRPr/>
                </a:pPr>
                <a:endParaRPr lang="en-GB"/>
              </a:p>
            </p:txBody>
          </p:sp>
          <p:sp>
            <p:nvSpPr>
              <p:cNvPr id="133148" name="Freeform 28"/>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a:defRPr/>
                </a:pPr>
                <a:endParaRPr lang="en-GB"/>
              </a:p>
            </p:txBody>
          </p:sp>
          <p:sp>
            <p:nvSpPr>
              <p:cNvPr id="133149" name="Freeform 29"/>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a:defRPr/>
                </a:pPr>
                <a:endParaRPr lang="en-GB"/>
              </a:p>
            </p:txBody>
          </p:sp>
          <p:sp>
            <p:nvSpPr>
              <p:cNvPr id="133150" name="Freeform 30"/>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w="9525">
                <a:noFill/>
                <a:round/>
                <a:headEnd/>
                <a:tailEnd/>
              </a:ln>
            </p:spPr>
            <p:txBody>
              <a:bodyPr/>
              <a:lstStyle/>
              <a:p>
                <a:pPr>
                  <a:defRPr/>
                </a:pPr>
                <a:endParaRPr lang="en-GB"/>
              </a:p>
            </p:txBody>
          </p:sp>
          <p:sp>
            <p:nvSpPr>
              <p:cNvPr id="133151" name="Freeform 31"/>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w="9525">
                <a:noFill/>
                <a:round/>
                <a:headEnd/>
                <a:tailEnd/>
              </a:ln>
            </p:spPr>
            <p:txBody>
              <a:bodyPr/>
              <a:lstStyle/>
              <a:p>
                <a:pPr>
                  <a:defRPr/>
                </a:pPr>
                <a:endParaRPr lang="en-GB"/>
              </a:p>
            </p:txBody>
          </p:sp>
          <p:sp>
            <p:nvSpPr>
              <p:cNvPr id="133152" name="Freeform 32"/>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p>
            </p:txBody>
          </p:sp>
          <p:sp>
            <p:nvSpPr>
              <p:cNvPr id="133153" name="Freeform 33"/>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p>
            </p:txBody>
          </p:sp>
          <p:sp>
            <p:nvSpPr>
              <p:cNvPr id="133154" name="Freeform 34"/>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p>
            </p:txBody>
          </p:sp>
          <p:sp>
            <p:nvSpPr>
              <p:cNvPr id="133155" name="Freeform 35"/>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w="9525">
                <a:noFill/>
                <a:round/>
                <a:headEnd/>
                <a:tailEnd/>
              </a:ln>
            </p:spPr>
            <p:txBody>
              <a:bodyPr/>
              <a:lstStyle/>
              <a:p>
                <a:pPr>
                  <a:defRPr/>
                </a:pPr>
                <a:endParaRPr lang="en-GB"/>
              </a:p>
            </p:txBody>
          </p:sp>
        </p:grpSp>
        <p:grpSp>
          <p:nvGrpSpPr>
            <p:cNvPr id="13324" name="Group 36"/>
            <p:cNvGrpSpPr>
              <a:grpSpLocks/>
            </p:cNvGrpSpPr>
            <p:nvPr userDrawn="1"/>
          </p:nvGrpSpPr>
          <p:grpSpPr bwMode="auto">
            <a:xfrm>
              <a:off x="4128" y="3360"/>
              <a:ext cx="1351" cy="821"/>
              <a:chOff x="4128" y="3360"/>
              <a:chExt cx="1351" cy="821"/>
            </a:xfrm>
          </p:grpSpPr>
          <p:sp>
            <p:nvSpPr>
              <p:cNvPr id="133157" name="Freeform 37"/>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p>
            </p:txBody>
          </p:sp>
          <p:sp>
            <p:nvSpPr>
              <p:cNvPr id="133158" name="Freeform 38"/>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p>
            </p:txBody>
          </p:sp>
          <p:sp>
            <p:nvSpPr>
              <p:cNvPr id="133159" name="Freeform 39"/>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a:defRPr/>
                </a:pPr>
                <a:endParaRPr lang="en-GB"/>
              </a:p>
            </p:txBody>
          </p:sp>
          <p:sp>
            <p:nvSpPr>
              <p:cNvPr id="133160" name="Freeform 40"/>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p>
            </p:txBody>
          </p:sp>
          <p:sp>
            <p:nvSpPr>
              <p:cNvPr id="133161" name="Freeform 41"/>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p>
            </p:txBody>
          </p:sp>
          <p:sp>
            <p:nvSpPr>
              <p:cNvPr id="133162" name="Freeform 42"/>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p>
            </p:txBody>
          </p:sp>
          <p:sp>
            <p:nvSpPr>
              <p:cNvPr id="133163" name="Freeform 43"/>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p>
            </p:txBody>
          </p:sp>
          <p:sp>
            <p:nvSpPr>
              <p:cNvPr id="133164" name="Freeform 44"/>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w="9525">
                <a:noFill/>
                <a:round/>
                <a:headEnd/>
                <a:tailEnd/>
              </a:ln>
            </p:spPr>
            <p:txBody>
              <a:bodyPr/>
              <a:lstStyle/>
              <a:p>
                <a:pPr>
                  <a:defRPr/>
                </a:pPr>
                <a:endParaRPr lang="en-GB"/>
              </a:p>
            </p:txBody>
          </p:sp>
          <p:sp>
            <p:nvSpPr>
              <p:cNvPr id="133165" name="Freeform 45"/>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a:defRPr/>
                </a:pPr>
                <a:endParaRPr lang="en-GB"/>
              </a:p>
            </p:txBody>
          </p:sp>
          <p:sp>
            <p:nvSpPr>
              <p:cNvPr id="133166" name="Freeform 46"/>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p>
            </p:txBody>
          </p:sp>
          <p:sp>
            <p:nvSpPr>
              <p:cNvPr id="133167" name="Freeform 47"/>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p>
            </p:txBody>
          </p:sp>
          <p:sp>
            <p:nvSpPr>
              <p:cNvPr id="133168" name="Oval 48"/>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a:defRPr/>
                </a:pPr>
                <a:endParaRPr lang="en-GB"/>
              </a:p>
            </p:txBody>
          </p:sp>
          <p:sp>
            <p:nvSpPr>
              <p:cNvPr id="133169" name="Oval 49"/>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a:defRPr/>
                </a:pPr>
                <a:endParaRPr lang="en-GB"/>
              </a:p>
            </p:txBody>
          </p:sp>
          <p:sp>
            <p:nvSpPr>
              <p:cNvPr id="133170" name="Oval 50"/>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p>
            </p:txBody>
          </p:sp>
          <p:sp>
            <p:nvSpPr>
              <p:cNvPr id="133171" name="Oval 51"/>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GB"/>
              </a:p>
            </p:txBody>
          </p:sp>
          <p:sp>
            <p:nvSpPr>
              <p:cNvPr id="133172" name="Oval 52"/>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p>
            </p:txBody>
          </p:sp>
          <p:sp>
            <p:nvSpPr>
              <p:cNvPr id="133173" name="Oval 53"/>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n-GB"/>
              </a:p>
            </p:txBody>
          </p:sp>
        </p:grpSp>
        <p:grpSp>
          <p:nvGrpSpPr>
            <p:cNvPr id="13325" name="Group 54"/>
            <p:cNvGrpSpPr>
              <a:grpSpLocks/>
            </p:cNvGrpSpPr>
            <p:nvPr userDrawn="1"/>
          </p:nvGrpSpPr>
          <p:grpSpPr bwMode="auto">
            <a:xfrm>
              <a:off x="5280" y="3024"/>
              <a:ext cx="425" cy="258"/>
              <a:chOff x="5280" y="3024"/>
              <a:chExt cx="425" cy="258"/>
            </a:xfrm>
          </p:grpSpPr>
          <p:sp>
            <p:nvSpPr>
              <p:cNvPr id="133175" name="Freeform 55"/>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p>
            </p:txBody>
          </p:sp>
          <p:sp>
            <p:nvSpPr>
              <p:cNvPr id="133176" name="Freeform 56"/>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p>
            </p:txBody>
          </p:sp>
          <p:sp>
            <p:nvSpPr>
              <p:cNvPr id="133177" name="Freeform 57"/>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p>
            </p:txBody>
          </p:sp>
          <p:sp>
            <p:nvSpPr>
              <p:cNvPr id="133178" name="Freeform 58"/>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p>
            </p:txBody>
          </p:sp>
          <p:sp>
            <p:nvSpPr>
              <p:cNvPr id="133179" name="Freeform 59"/>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GB"/>
              </a:p>
            </p:txBody>
          </p:sp>
          <p:sp>
            <p:nvSpPr>
              <p:cNvPr id="133180" name="Freeform 60"/>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GB"/>
              </a:p>
            </p:txBody>
          </p:sp>
          <p:sp>
            <p:nvSpPr>
              <p:cNvPr id="133181" name="Freeform 61"/>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p>
            </p:txBody>
          </p:sp>
          <p:grpSp>
            <p:nvGrpSpPr>
              <p:cNvPr id="13333" name="Group 62"/>
              <p:cNvGrpSpPr>
                <a:grpSpLocks/>
              </p:cNvGrpSpPr>
              <p:nvPr/>
            </p:nvGrpSpPr>
            <p:grpSpPr bwMode="auto">
              <a:xfrm>
                <a:off x="5381" y="3085"/>
                <a:ext cx="227" cy="132"/>
                <a:chOff x="5381" y="3085"/>
                <a:chExt cx="227" cy="132"/>
              </a:xfrm>
            </p:grpSpPr>
            <p:sp>
              <p:nvSpPr>
                <p:cNvPr id="133183" name="Oval 63"/>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defRPr/>
                  </a:pPr>
                  <a:endParaRPr lang="en-GB"/>
                </a:p>
              </p:txBody>
            </p:sp>
            <p:sp>
              <p:nvSpPr>
                <p:cNvPr id="133184" name="Oval 64"/>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defRPr/>
                  </a:pPr>
                  <a:endParaRPr lang="en-GB"/>
                </a:p>
              </p:txBody>
            </p:sp>
            <p:sp>
              <p:nvSpPr>
                <p:cNvPr id="133185" name="Oval 65"/>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defRPr/>
                  </a:pPr>
                  <a:endParaRPr lang="en-GB"/>
                </a:p>
              </p:txBody>
            </p:sp>
            <p:sp>
              <p:nvSpPr>
                <p:cNvPr id="133186" name="Oval 66"/>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defRPr/>
                  </a:pPr>
                  <a:endParaRPr lang="en-GB"/>
                </a:p>
              </p:txBody>
            </p:sp>
          </p:grpSp>
        </p:grpSp>
      </p:grpSp>
      <p:sp>
        <p:nvSpPr>
          <p:cNvPr id="133187" name="Rectangle 67"/>
          <p:cNvSpPr>
            <a:spLocks noGrp="1" noChangeArrowheads="1"/>
          </p:cNvSpPr>
          <p:nvPr>
            <p:ph type="title"/>
          </p:nvPr>
        </p:nvSpPr>
        <p:spPr bwMode="auto">
          <a:xfrm>
            <a:off x="457200" y="277814"/>
            <a:ext cx="8229600" cy="1139825"/>
          </a:xfrm>
          <a:prstGeom prst="rect">
            <a:avLst/>
          </a:prstGeom>
          <a:noFill/>
          <a:ln w="9525">
            <a:noFill/>
            <a:miter lim="800000"/>
            <a:headEnd/>
            <a:tailEnd/>
          </a:ln>
          <a:effectLst/>
        </p:spPr>
        <p:txBody>
          <a:bodyPr vert="horz" wrap="square" lIns="91435" tIns="45718" rIns="91435" bIns="45718" numCol="1" anchor="ctr" anchorCtr="1" compatLnSpc="1">
            <a:prstTxWarp prst="textNoShape">
              <a:avLst/>
            </a:prstTxWarp>
          </a:bodyPr>
          <a:lstStyle/>
          <a:p>
            <a:pPr lvl="0"/>
            <a:r>
              <a:rPr lang="en-US" smtClean="0"/>
              <a:t>Click to edit Master title style</a:t>
            </a:r>
          </a:p>
        </p:txBody>
      </p:sp>
      <p:sp>
        <p:nvSpPr>
          <p:cNvPr id="133188" name="Rectangle 68"/>
          <p:cNvSpPr>
            <a:spLocks noGrp="1" noChangeArrowheads="1"/>
          </p:cNvSpPr>
          <p:nvPr>
            <p:ph type="body" idx="1"/>
          </p:nvPr>
        </p:nvSpPr>
        <p:spPr bwMode="auto">
          <a:xfrm>
            <a:off x="457200" y="1600202"/>
            <a:ext cx="8229600" cy="4525963"/>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3189" name="Rectangle 69"/>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35" tIns="45718" rIns="91435" bIns="45718" numCol="1" anchor="b" anchorCtr="0" compatLnSpc="1">
            <a:prstTxWarp prst="textNoShape">
              <a:avLst/>
            </a:prstTxWarp>
          </a:bodyPr>
          <a:lstStyle>
            <a:lvl1pPr eaLnBrk="1" hangingPunct="1">
              <a:defRPr sz="1400">
                <a:effectLst>
                  <a:outerShdw blurRad="38100" dist="38100" dir="2700000" algn="tl">
                    <a:srgbClr val="000000"/>
                  </a:outerShdw>
                </a:effectLst>
              </a:defRPr>
            </a:lvl1pPr>
          </a:lstStyle>
          <a:p>
            <a:pPr>
              <a:defRPr/>
            </a:pPr>
            <a:endParaRPr lang="en-US"/>
          </a:p>
        </p:txBody>
      </p:sp>
      <p:sp>
        <p:nvSpPr>
          <p:cNvPr id="133190" name="Rectangle 70"/>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35" tIns="45718" rIns="91435" bIns="45718" numCol="1" anchor="b" anchorCtr="0" compatLnSpc="1">
            <a:prstTxWarp prst="textNoShape">
              <a:avLst/>
            </a:prstTxWarp>
          </a:bodyPr>
          <a:lstStyle>
            <a:lvl1pPr algn="ctr" eaLnBrk="1" hangingPunct="1">
              <a:defRPr sz="1400">
                <a:effectLst>
                  <a:outerShdw blurRad="38100" dist="38100" dir="2700000" algn="tl">
                    <a:srgbClr val="000000"/>
                  </a:outerShdw>
                </a:effectLst>
              </a:defRPr>
            </a:lvl1pPr>
          </a:lstStyle>
          <a:p>
            <a:pPr>
              <a:defRPr/>
            </a:pPr>
            <a:r>
              <a:rPr lang="en-US"/>
              <a:t>CS211 ICT- Chapter 1</a:t>
            </a:r>
          </a:p>
        </p:txBody>
      </p:sp>
      <p:sp>
        <p:nvSpPr>
          <p:cNvPr id="133191" name="Rectangle 71"/>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35" tIns="45718" rIns="91435" bIns="45718" numCol="1" anchor="b" anchorCtr="0" compatLnSpc="1">
            <a:prstTxWarp prst="textNoShape">
              <a:avLst/>
            </a:prstTxWarp>
          </a:bodyPr>
          <a:lstStyle>
            <a:lvl1pPr algn="r" eaLnBrk="1" hangingPunct="1">
              <a:defRPr sz="1400">
                <a:effectLst>
                  <a:outerShdw blurRad="38100" dist="38100" dir="2700000" algn="tl">
                    <a:srgbClr val="000000"/>
                  </a:outerShdw>
                </a:effectLst>
              </a:defRPr>
            </a:lvl1pPr>
          </a:lstStyle>
          <a:p>
            <a:pPr>
              <a:defRPr/>
            </a:pPr>
            <a:fld id="{3BC93BC3-C9CD-4A31-9EB3-126C63F29973}"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858"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iming>
    <p:tnLst>
      <p:par>
        <p:cTn id="1" dur="indefinite" restart="never" nodeType="tmRoot"/>
      </p:par>
    </p:tnLst>
  </p:timing>
  <p:hf hdr="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18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359"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539"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718"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885" indent="-342885" algn="l" rtl="0" eaLnBrk="0" fontAlgn="base" hangingPunct="0">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17" indent="-285737" algn="l" rtl="0" eaLnBrk="0" fontAlgn="base" hangingPunct="0">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defRPr>
      </a:lvl2pPr>
      <a:lvl3pPr marL="1142949" indent="-22859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defRPr>
      </a:lvl3pPr>
      <a:lvl4pPr marL="1600128" indent="-228590" algn="l" rtl="0" eaLnBrk="0" fontAlgn="base" hangingPunct="0">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defRPr>
      </a:lvl4pPr>
      <a:lvl5pPr marL="2057308" indent="-22859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5pPr>
      <a:lvl6pPr marL="2514487" indent="-22859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6pPr>
      <a:lvl7pPr marL="2971667" indent="-22859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7pPr>
      <a:lvl8pPr marL="3428846" indent="-22859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8pPr>
      <a:lvl9pPr marL="3886026" indent="-22859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359" rtl="0" eaLnBrk="1" latinLnBrk="0" hangingPunct="1">
        <a:defRPr sz="1800" kern="1200">
          <a:solidFill>
            <a:schemeClr val="tx1"/>
          </a:solidFill>
          <a:latin typeface="+mn-lt"/>
          <a:ea typeface="+mn-ea"/>
          <a:cs typeface="+mn-cs"/>
        </a:defRPr>
      </a:lvl1pPr>
      <a:lvl2pPr marL="457180" algn="l" defTabSz="914359" rtl="0" eaLnBrk="1" latinLnBrk="0" hangingPunct="1">
        <a:defRPr sz="1800" kern="1200">
          <a:solidFill>
            <a:schemeClr val="tx1"/>
          </a:solidFill>
          <a:latin typeface="+mn-lt"/>
          <a:ea typeface="+mn-ea"/>
          <a:cs typeface="+mn-cs"/>
        </a:defRPr>
      </a:lvl2pPr>
      <a:lvl3pPr marL="914359" algn="l" defTabSz="914359" rtl="0" eaLnBrk="1" latinLnBrk="0" hangingPunct="1">
        <a:defRPr sz="1800" kern="1200">
          <a:solidFill>
            <a:schemeClr val="tx1"/>
          </a:solidFill>
          <a:latin typeface="+mn-lt"/>
          <a:ea typeface="+mn-ea"/>
          <a:cs typeface="+mn-cs"/>
        </a:defRPr>
      </a:lvl3pPr>
      <a:lvl4pPr marL="1371539" algn="l" defTabSz="914359" rtl="0" eaLnBrk="1" latinLnBrk="0" hangingPunct="1">
        <a:defRPr sz="1800" kern="1200">
          <a:solidFill>
            <a:schemeClr val="tx1"/>
          </a:solidFill>
          <a:latin typeface="+mn-lt"/>
          <a:ea typeface="+mn-ea"/>
          <a:cs typeface="+mn-cs"/>
        </a:defRPr>
      </a:lvl4pPr>
      <a:lvl5pPr marL="1828718" algn="l" defTabSz="914359" rtl="0" eaLnBrk="1" latinLnBrk="0" hangingPunct="1">
        <a:defRPr sz="1800" kern="1200">
          <a:solidFill>
            <a:schemeClr val="tx1"/>
          </a:solidFill>
          <a:latin typeface="+mn-lt"/>
          <a:ea typeface="+mn-ea"/>
          <a:cs typeface="+mn-cs"/>
        </a:defRPr>
      </a:lvl5pPr>
      <a:lvl6pPr marL="2285898" algn="l" defTabSz="914359" rtl="0" eaLnBrk="1" latinLnBrk="0" hangingPunct="1">
        <a:defRPr sz="1800" kern="1200">
          <a:solidFill>
            <a:schemeClr val="tx1"/>
          </a:solidFill>
          <a:latin typeface="+mn-lt"/>
          <a:ea typeface="+mn-ea"/>
          <a:cs typeface="+mn-cs"/>
        </a:defRPr>
      </a:lvl6pPr>
      <a:lvl7pPr marL="2743077" algn="l" defTabSz="914359" rtl="0" eaLnBrk="1" latinLnBrk="0" hangingPunct="1">
        <a:defRPr sz="1800" kern="1200">
          <a:solidFill>
            <a:schemeClr val="tx1"/>
          </a:solidFill>
          <a:latin typeface="+mn-lt"/>
          <a:ea typeface="+mn-ea"/>
          <a:cs typeface="+mn-cs"/>
        </a:defRPr>
      </a:lvl7pPr>
      <a:lvl8pPr marL="3200257" algn="l" defTabSz="914359" rtl="0" eaLnBrk="1" latinLnBrk="0" hangingPunct="1">
        <a:defRPr sz="1800" kern="1200">
          <a:solidFill>
            <a:schemeClr val="tx1"/>
          </a:solidFill>
          <a:latin typeface="+mn-lt"/>
          <a:ea typeface="+mn-ea"/>
          <a:cs typeface="+mn-cs"/>
        </a:defRPr>
      </a:lvl8pPr>
      <a:lvl9pPr marL="3657436" algn="l" defTabSz="91435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7239000" y="6248400"/>
            <a:ext cx="1219200" cy="381000"/>
          </a:xfrm>
          <a:prstGeom prst="rect">
            <a:avLst/>
          </a:prstGeom>
          <a:noFill/>
          <a:ln w="9525">
            <a:noFill/>
            <a:miter lim="800000"/>
            <a:headEnd/>
            <a:tailEnd/>
          </a:ln>
        </p:spPr>
        <p:txBody>
          <a:bodyPr vert="horz" wrap="square" lIns="91435" tIns="45718" rIns="91435" bIns="45718" numCol="1" anchor="t" anchorCtr="0" compatLnSpc="1">
            <a:prstTxWarp prst="textNoShape">
              <a:avLst/>
            </a:prstTxWarp>
          </a:bodyPr>
          <a:lstStyle>
            <a:lvl1pPr algn="r" eaLnBrk="0" hangingPunct="0">
              <a:defRPr sz="1400"/>
            </a:lvl1pPr>
          </a:lstStyle>
          <a:p>
            <a:fld id="{502911DB-3895-40ED-BB2F-D4B09FA02254}" type="slidenum">
              <a:rPr lang="en-US" smtClean="0">
                <a:solidFill>
                  <a:srgbClr val="000000"/>
                </a:solidFill>
                <a:latin typeface="Arial" pitchFamily="34" charset="0"/>
              </a:rPr>
              <a:pPr/>
              <a:t>‹#›</a:t>
            </a:fld>
            <a:endParaRPr lang="en-US" smtClean="0">
              <a:solidFill>
                <a:srgbClr val="000000"/>
              </a:solidFill>
              <a:latin typeface="Arial" pitchFamily="34" charset="0"/>
            </a:endParaRPr>
          </a:p>
        </p:txBody>
      </p:sp>
    </p:spTree>
    <p:extLst>
      <p:ext uri="{BB962C8B-B14F-4D97-AF65-F5344CB8AC3E}">
        <p14:creationId xmlns:p14="http://schemas.microsoft.com/office/powerpoint/2010/main" val="4287080823"/>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ＭＳ Ｐゴシック" charset="-128"/>
        </a:defRPr>
      </a:lvl1pPr>
      <a:lvl2pPr algn="ctr" rtl="0" eaLnBrk="0" fontAlgn="base" hangingPunct="0">
        <a:spcBef>
          <a:spcPct val="0"/>
        </a:spcBef>
        <a:spcAft>
          <a:spcPct val="0"/>
        </a:spcAft>
        <a:defRPr sz="4400">
          <a:solidFill>
            <a:schemeClr val="tx2"/>
          </a:solidFill>
          <a:latin typeface="Arial" charset="0"/>
          <a:ea typeface="ＭＳ Ｐゴシック" pitchFamily="80" charset="-128"/>
          <a:cs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pitchFamily="80" charset="-128"/>
          <a:cs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pitchFamily="80" charset="-128"/>
          <a:cs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pitchFamily="80" charset="-128"/>
          <a:cs typeface="ＭＳ Ｐゴシック" charset="-128"/>
        </a:defRPr>
      </a:lvl5pPr>
      <a:lvl6pPr marL="457180" algn="ctr" rtl="0" fontAlgn="base">
        <a:spcBef>
          <a:spcPct val="0"/>
        </a:spcBef>
        <a:spcAft>
          <a:spcPct val="0"/>
        </a:spcAft>
        <a:defRPr sz="4400">
          <a:solidFill>
            <a:schemeClr val="tx2"/>
          </a:solidFill>
          <a:latin typeface="Arial" charset="0"/>
          <a:ea typeface="ＭＳ Ｐゴシック" pitchFamily="80" charset="-128"/>
        </a:defRPr>
      </a:lvl6pPr>
      <a:lvl7pPr marL="914359" algn="ctr" rtl="0" fontAlgn="base">
        <a:spcBef>
          <a:spcPct val="0"/>
        </a:spcBef>
        <a:spcAft>
          <a:spcPct val="0"/>
        </a:spcAft>
        <a:defRPr sz="4400">
          <a:solidFill>
            <a:schemeClr val="tx2"/>
          </a:solidFill>
          <a:latin typeface="Arial" charset="0"/>
          <a:ea typeface="ＭＳ Ｐゴシック" pitchFamily="80" charset="-128"/>
        </a:defRPr>
      </a:lvl7pPr>
      <a:lvl8pPr marL="1371539" algn="ctr" rtl="0" fontAlgn="base">
        <a:spcBef>
          <a:spcPct val="0"/>
        </a:spcBef>
        <a:spcAft>
          <a:spcPct val="0"/>
        </a:spcAft>
        <a:defRPr sz="4400">
          <a:solidFill>
            <a:schemeClr val="tx2"/>
          </a:solidFill>
          <a:latin typeface="Arial" charset="0"/>
          <a:ea typeface="ＭＳ Ｐゴシック" pitchFamily="80" charset="-128"/>
        </a:defRPr>
      </a:lvl8pPr>
      <a:lvl9pPr marL="1828718" algn="ctr" rtl="0" fontAlgn="base">
        <a:spcBef>
          <a:spcPct val="0"/>
        </a:spcBef>
        <a:spcAft>
          <a:spcPct val="0"/>
        </a:spcAft>
        <a:defRPr sz="4400">
          <a:solidFill>
            <a:schemeClr val="tx2"/>
          </a:solidFill>
          <a:latin typeface="Arial" charset="0"/>
          <a:ea typeface="ＭＳ Ｐゴシック" pitchFamily="80" charset="-128"/>
        </a:defRPr>
      </a:lvl9pPr>
    </p:titleStyle>
    <p:bodyStyle>
      <a:lvl1pPr marL="342885" indent="-342885" algn="l" rtl="0" eaLnBrk="0" fontAlgn="base" hangingPunct="0">
        <a:spcBef>
          <a:spcPct val="20000"/>
        </a:spcBef>
        <a:spcAft>
          <a:spcPct val="0"/>
        </a:spcAft>
        <a:buChar char="•"/>
        <a:defRPr sz="3200">
          <a:solidFill>
            <a:schemeClr val="tx1"/>
          </a:solidFill>
          <a:latin typeface="+mn-lt"/>
          <a:ea typeface="+mn-ea"/>
          <a:cs typeface="ＭＳ Ｐゴシック" charset="-128"/>
        </a:defRPr>
      </a:lvl1pPr>
      <a:lvl2pPr marL="742917" indent="-285737" algn="l" rtl="0" eaLnBrk="0" fontAlgn="base" hangingPunct="0">
        <a:spcBef>
          <a:spcPct val="20000"/>
        </a:spcBef>
        <a:spcAft>
          <a:spcPct val="0"/>
        </a:spcAft>
        <a:buChar char="–"/>
        <a:defRPr sz="2800">
          <a:solidFill>
            <a:schemeClr val="tx1"/>
          </a:solidFill>
          <a:latin typeface="+mn-lt"/>
          <a:ea typeface="+mn-ea"/>
        </a:defRPr>
      </a:lvl2pPr>
      <a:lvl3pPr marL="1142949" indent="-228590" algn="l" rtl="0" eaLnBrk="0" fontAlgn="base" hangingPunct="0">
        <a:spcBef>
          <a:spcPct val="20000"/>
        </a:spcBef>
        <a:spcAft>
          <a:spcPct val="0"/>
        </a:spcAft>
        <a:buChar char="•"/>
        <a:defRPr sz="2400">
          <a:solidFill>
            <a:schemeClr val="tx1"/>
          </a:solidFill>
          <a:latin typeface="+mn-lt"/>
          <a:ea typeface="+mn-ea"/>
        </a:defRPr>
      </a:lvl3pPr>
      <a:lvl4pPr marL="1600128" indent="-228590" algn="l" rtl="0" eaLnBrk="0" fontAlgn="base" hangingPunct="0">
        <a:spcBef>
          <a:spcPct val="20000"/>
        </a:spcBef>
        <a:spcAft>
          <a:spcPct val="0"/>
        </a:spcAft>
        <a:buChar char="–"/>
        <a:defRPr sz="2000">
          <a:solidFill>
            <a:schemeClr val="tx1"/>
          </a:solidFill>
          <a:latin typeface="+mn-lt"/>
          <a:ea typeface="+mn-ea"/>
        </a:defRPr>
      </a:lvl4pPr>
      <a:lvl5pPr marL="2057308" indent="-228590" algn="l" rtl="0" eaLnBrk="0" fontAlgn="base" hangingPunct="0">
        <a:spcBef>
          <a:spcPct val="20000"/>
        </a:spcBef>
        <a:spcAft>
          <a:spcPct val="0"/>
        </a:spcAft>
        <a:buChar char="»"/>
        <a:defRPr sz="2000">
          <a:solidFill>
            <a:schemeClr val="tx1"/>
          </a:solidFill>
          <a:latin typeface="+mn-lt"/>
          <a:ea typeface="+mn-ea"/>
        </a:defRPr>
      </a:lvl5pPr>
      <a:lvl6pPr marL="2514487" indent="-228590" algn="l" rtl="0" fontAlgn="base">
        <a:spcBef>
          <a:spcPct val="20000"/>
        </a:spcBef>
        <a:spcAft>
          <a:spcPct val="0"/>
        </a:spcAft>
        <a:buChar char="»"/>
        <a:defRPr sz="2000">
          <a:solidFill>
            <a:schemeClr val="tx1"/>
          </a:solidFill>
          <a:latin typeface="+mn-lt"/>
          <a:ea typeface="+mn-ea"/>
        </a:defRPr>
      </a:lvl6pPr>
      <a:lvl7pPr marL="2971667" indent="-228590" algn="l" rtl="0" fontAlgn="base">
        <a:spcBef>
          <a:spcPct val="20000"/>
        </a:spcBef>
        <a:spcAft>
          <a:spcPct val="0"/>
        </a:spcAft>
        <a:buChar char="»"/>
        <a:defRPr sz="2000">
          <a:solidFill>
            <a:schemeClr val="tx1"/>
          </a:solidFill>
          <a:latin typeface="+mn-lt"/>
          <a:ea typeface="+mn-ea"/>
        </a:defRPr>
      </a:lvl7pPr>
      <a:lvl8pPr marL="3428846" indent="-228590" algn="l" rtl="0" fontAlgn="base">
        <a:spcBef>
          <a:spcPct val="20000"/>
        </a:spcBef>
        <a:spcAft>
          <a:spcPct val="0"/>
        </a:spcAft>
        <a:buChar char="»"/>
        <a:defRPr sz="2000">
          <a:solidFill>
            <a:schemeClr val="tx1"/>
          </a:solidFill>
          <a:latin typeface="+mn-lt"/>
          <a:ea typeface="+mn-ea"/>
        </a:defRPr>
      </a:lvl8pPr>
      <a:lvl9pPr marL="3886026" indent="-22859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359" rtl="0" eaLnBrk="1" latinLnBrk="0" hangingPunct="1">
        <a:defRPr sz="1800" kern="1200">
          <a:solidFill>
            <a:schemeClr val="tx1"/>
          </a:solidFill>
          <a:latin typeface="+mn-lt"/>
          <a:ea typeface="+mn-ea"/>
          <a:cs typeface="+mn-cs"/>
        </a:defRPr>
      </a:lvl1pPr>
      <a:lvl2pPr marL="457180" algn="l" defTabSz="914359" rtl="0" eaLnBrk="1" latinLnBrk="0" hangingPunct="1">
        <a:defRPr sz="1800" kern="1200">
          <a:solidFill>
            <a:schemeClr val="tx1"/>
          </a:solidFill>
          <a:latin typeface="+mn-lt"/>
          <a:ea typeface="+mn-ea"/>
          <a:cs typeface="+mn-cs"/>
        </a:defRPr>
      </a:lvl2pPr>
      <a:lvl3pPr marL="914359" algn="l" defTabSz="914359" rtl="0" eaLnBrk="1" latinLnBrk="0" hangingPunct="1">
        <a:defRPr sz="1800" kern="1200">
          <a:solidFill>
            <a:schemeClr val="tx1"/>
          </a:solidFill>
          <a:latin typeface="+mn-lt"/>
          <a:ea typeface="+mn-ea"/>
          <a:cs typeface="+mn-cs"/>
        </a:defRPr>
      </a:lvl3pPr>
      <a:lvl4pPr marL="1371539" algn="l" defTabSz="914359" rtl="0" eaLnBrk="1" latinLnBrk="0" hangingPunct="1">
        <a:defRPr sz="1800" kern="1200">
          <a:solidFill>
            <a:schemeClr val="tx1"/>
          </a:solidFill>
          <a:latin typeface="+mn-lt"/>
          <a:ea typeface="+mn-ea"/>
          <a:cs typeface="+mn-cs"/>
        </a:defRPr>
      </a:lvl4pPr>
      <a:lvl5pPr marL="1828718" algn="l" defTabSz="914359" rtl="0" eaLnBrk="1" latinLnBrk="0" hangingPunct="1">
        <a:defRPr sz="1800" kern="1200">
          <a:solidFill>
            <a:schemeClr val="tx1"/>
          </a:solidFill>
          <a:latin typeface="+mn-lt"/>
          <a:ea typeface="+mn-ea"/>
          <a:cs typeface="+mn-cs"/>
        </a:defRPr>
      </a:lvl5pPr>
      <a:lvl6pPr marL="2285898" algn="l" defTabSz="914359" rtl="0" eaLnBrk="1" latinLnBrk="0" hangingPunct="1">
        <a:defRPr sz="1800" kern="1200">
          <a:solidFill>
            <a:schemeClr val="tx1"/>
          </a:solidFill>
          <a:latin typeface="+mn-lt"/>
          <a:ea typeface="+mn-ea"/>
          <a:cs typeface="+mn-cs"/>
        </a:defRPr>
      </a:lvl6pPr>
      <a:lvl7pPr marL="2743077" algn="l" defTabSz="914359" rtl="0" eaLnBrk="1" latinLnBrk="0" hangingPunct="1">
        <a:defRPr sz="1800" kern="1200">
          <a:solidFill>
            <a:schemeClr val="tx1"/>
          </a:solidFill>
          <a:latin typeface="+mn-lt"/>
          <a:ea typeface="+mn-ea"/>
          <a:cs typeface="+mn-cs"/>
        </a:defRPr>
      </a:lvl7pPr>
      <a:lvl8pPr marL="3200257" algn="l" defTabSz="914359" rtl="0" eaLnBrk="1" latinLnBrk="0" hangingPunct="1">
        <a:defRPr sz="1800" kern="1200">
          <a:solidFill>
            <a:schemeClr val="tx1"/>
          </a:solidFill>
          <a:latin typeface="+mn-lt"/>
          <a:ea typeface="+mn-ea"/>
          <a:cs typeface="+mn-cs"/>
        </a:defRPr>
      </a:lvl8pPr>
      <a:lvl9pPr marL="3657436" algn="l" defTabSz="914359"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C6CECE"/>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7814"/>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5" tIns="45718" rIns="91435" bIns="45718" numCol="1" anchor="b"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457200" y="1600201"/>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5" tIns="45718" rIns="91435"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0" name="Rectangle 4"/>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5" tIns="45718" rIns="91435" bIns="45718" numCol="1" anchor="t" anchorCtr="0" compatLnSpc="1">
            <a:prstTxWarp prst="textNoShape">
              <a:avLst/>
            </a:prstTxWarp>
          </a:bodyPr>
          <a:lstStyle>
            <a:lvl1pPr eaLnBrk="1" hangingPunct="1">
              <a:defRPr sz="1000"/>
            </a:lvl1pPr>
          </a:lstStyle>
          <a:p>
            <a:endParaRPr lang="en-US">
              <a:solidFill>
                <a:srgbClr val="000000"/>
              </a:solidFill>
              <a:latin typeface="Verdana" pitchFamily="34" charset="0"/>
            </a:endParaRPr>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5" tIns="45718" rIns="91435" bIns="45718" numCol="1" anchor="t" anchorCtr="0" compatLnSpc="1">
            <a:prstTxWarp prst="textNoShape">
              <a:avLst/>
            </a:prstTxWarp>
          </a:bodyPr>
          <a:lstStyle>
            <a:lvl1pPr algn="ctr" eaLnBrk="1" hangingPunct="1">
              <a:defRPr sz="1000"/>
            </a:lvl1pPr>
          </a:lstStyle>
          <a:p>
            <a:endParaRPr lang="en-US">
              <a:solidFill>
                <a:srgbClr val="000000"/>
              </a:solidFill>
              <a:latin typeface="Verdana" pitchFamily="34" charset="0"/>
            </a:endParaRPr>
          </a:p>
        </p:txBody>
      </p:sp>
      <p:sp>
        <p:nvSpPr>
          <p:cNvPr id="4102"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5" tIns="45718" rIns="91435" bIns="45718" numCol="1" anchor="t" anchorCtr="0" compatLnSpc="1">
            <a:prstTxWarp prst="textNoShape">
              <a:avLst/>
            </a:prstTxWarp>
          </a:bodyPr>
          <a:lstStyle>
            <a:lvl1pPr algn="r" eaLnBrk="1" hangingPunct="1">
              <a:defRPr sz="1600"/>
            </a:lvl1pPr>
          </a:lstStyle>
          <a:p>
            <a:fld id="{BFCEF8AC-B3FC-43EB-A9D3-14ED97C69093}" type="slidenum">
              <a:rPr lang="en-US">
                <a:solidFill>
                  <a:srgbClr val="000000"/>
                </a:solidFill>
                <a:latin typeface="Verdana" pitchFamily="34" charset="0"/>
              </a:rPr>
              <a:pPr/>
              <a:t>‹#›</a:t>
            </a:fld>
            <a:endParaRPr lang="en-US">
              <a:solidFill>
                <a:srgbClr val="000000"/>
              </a:solidFill>
              <a:latin typeface="Verdana" pitchFamily="34" charset="0"/>
            </a:endParaRPr>
          </a:p>
        </p:txBody>
      </p:sp>
      <p:sp>
        <p:nvSpPr>
          <p:cNvPr id="4103" name="Rectangle 7"/>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8" rIns="91435" bIns="45718" anchor="ctr"/>
          <a:lstStyle/>
          <a:p>
            <a:pPr algn="ctr" eaLnBrk="1" hangingPunct="1"/>
            <a:endParaRPr lang="en-US" sz="2400">
              <a:solidFill>
                <a:srgbClr val="000000"/>
              </a:solidFill>
              <a:latin typeface="Times New Roman" pitchFamily="18" charset="0"/>
            </a:endParaRPr>
          </a:p>
        </p:txBody>
      </p:sp>
      <p:sp>
        <p:nvSpPr>
          <p:cNvPr id="4104" name="Line 8"/>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8" rIns="91435" bIns="45718"/>
          <a:lstStyle/>
          <a:p>
            <a:endParaRPr lang="en-US">
              <a:solidFill>
                <a:srgbClr val="000000"/>
              </a:solidFill>
              <a:latin typeface="Verdana" pitchFamily="34" charset="0"/>
            </a:endParaRPr>
          </a:p>
        </p:txBody>
      </p:sp>
      <p:sp>
        <p:nvSpPr>
          <p:cNvPr id="4105" name="Rectangle 9"/>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8" rIns="91435" bIns="45718" anchor="ctr"/>
          <a:lstStyle/>
          <a:p>
            <a:pPr algn="ctr" eaLnBrk="1" hangingPunct="1"/>
            <a:endParaRPr lang="en-US" sz="2400">
              <a:solidFill>
                <a:srgbClr val="000000"/>
              </a:solidFill>
              <a:latin typeface="Times New Roman" pitchFamily="18" charset="0"/>
            </a:endParaRPr>
          </a:p>
        </p:txBody>
      </p:sp>
      <p:sp>
        <p:nvSpPr>
          <p:cNvPr id="4106" name="Rectangle 10"/>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8" rIns="91435" bIns="45718" anchor="ctr"/>
          <a:lstStyle/>
          <a:p>
            <a:pPr algn="ctr" eaLnBrk="1" hangingPunct="1"/>
            <a:endParaRPr lang="en-US" sz="2400">
              <a:solidFill>
                <a:srgbClr val="000000"/>
              </a:solidFill>
              <a:latin typeface="Times New Roman" pitchFamily="18" charset="0"/>
            </a:endParaRPr>
          </a:p>
        </p:txBody>
      </p:sp>
    </p:spTree>
    <p:extLst>
      <p:ext uri="{BB962C8B-B14F-4D97-AF65-F5344CB8AC3E}">
        <p14:creationId xmlns:p14="http://schemas.microsoft.com/office/powerpoint/2010/main" val="822533070"/>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Lst>
  <p:timing>
    <p:tnLst>
      <p:par>
        <p:cTn id="1" dur="indefinite" restart="never" nodeType="tmRoot"/>
      </p:par>
    </p:tnLst>
  </p:timing>
  <p:hf hdr="0" ft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itchFamily="18" charset="0"/>
        </a:defRPr>
      </a:lvl2pPr>
      <a:lvl3pPr algn="l" rtl="0" fontAlgn="base">
        <a:spcBef>
          <a:spcPct val="0"/>
        </a:spcBef>
        <a:spcAft>
          <a:spcPct val="0"/>
        </a:spcAft>
        <a:defRPr sz="4400">
          <a:solidFill>
            <a:schemeClr val="tx2"/>
          </a:solidFill>
          <a:latin typeface="Garamond" pitchFamily="18" charset="0"/>
        </a:defRPr>
      </a:lvl3pPr>
      <a:lvl4pPr algn="l" rtl="0" fontAlgn="base">
        <a:spcBef>
          <a:spcPct val="0"/>
        </a:spcBef>
        <a:spcAft>
          <a:spcPct val="0"/>
        </a:spcAft>
        <a:defRPr sz="4400">
          <a:solidFill>
            <a:schemeClr val="tx2"/>
          </a:solidFill>
          <a:latin typeface="Garamond" pitchFamily="18" charset="0"/>
        </a:defRPr>
      </a:lvl4pPr>
      <a:lvl5pPr algn="l" rtl="0" fontAlgn="base">
        <a:spcBef>
          <a:spcPct val="0"/>
        </a:spcBef>
        <a:spcAft>
          <a:spcPct val="0"/>
        </a:spcAft>
        <a:defRPr sz="4400">
          <a:solidFill>
            <a:schemeClr val="tx2"/>
          </a:solidFill>
          <a:latin typeface="Garamond" pitchFamily="18" charset="0"/>
        </a:defRPr>
      </a:lvl5pPr>
      <a:lvl6pPr marL="457180" algn="l" rtl="0" fontAlgn="base">
        <a:spcBef>
          <a:spcPct val="0"/>
        </a:spcBef>
        <a:spcAft>
          <a:spcPct val="0"/>
        </a:spcAft>
        <a:defRPr sz="4400">
          <a:solidFill>
            <a:schemeClr val="tx2"/>
          </a:solidFill>
          <a:latin typeface="Garamond" pitchFamily="18" charset="0"/>
        </a:defRPr>
      </a:lvl6pPr>
      <a:lvl7pPr marL="914359" algn="l" rtl="0" fontAlgn="base">
        <a:spcBef>
          <a:spcPct val="0"/>
        </a:spcBef>
        <a:spcAft>
          <a:spcPct val="0"/>
        </a:spcAft>
        <a:defRPr sz="4400">
          <a:solidFill>
            <a:schemeClr val="tx2"/>
          </a:solidFill>
          <a:latin typeface="Garamond" pitchFamily="18" charset="0"/>
        </a:defRPr>
      </a:lvl7pPr>
      <a:lvl8pPr marL="1371539" algn="l" rtl="0" fontAlgn="base">
        <a:spcBef>
          <a:spcPct val="0"/>
        </a:spcBef>
        <a:spcAft>
          <a:spcPct val="0"/>
        </a:spcAft>
        <a:defRPr sz="4400">
          <a:solidFill>
            <a:schemeClr val="tx2"/>
          </a:solidFill>
          <a:latin typeface="Garamond" pitchFamily="18" charset="0"/>
        </a:defRPr>
      </a:lvl8pPr>
      <a:lvl9pPr marL="1828718" algn="l" rtl="0" fontAlgn="base">
        <a:spcBef>
          <a:spcPct val="0"/>
        </a:spcBef>
        <a:spcAft>
          <a:spcPct val="0"/>
        </a:spcAft>
        <a:defRPr sz="4400">
          <a:solidFill>
            <a:schemeClr val="tx2"/>
          </a:solidFill>
          <a:latin typeface="Garamond" pitchFamily="18" charset="0"/>
        </a:defRPr>
      </a:lvl9pPr>
    </p:titleStyle>
    <p:bodyStyle>
      <a:lvl1pPr marL="342885" indent="-342885" algn="l" rtl="0" fontAlgn="base">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17" indent="-285737" algn="l" rtl="0" fontAlgn="base">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2949" indent="-228590" algn="l" rtl="0" fontAlgn="base">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128" indent="-228590" algn="l" rtl="0" fontAlgn="base">
        <a:spcBef>
          <a:spcPct val="20000"/>
        </a:spcBef>
        <a:spcAft>
          <a:spcPct val="0"/>
        </a:spcAft>
        <a:buClr>
          <a:schemeClr val="bg2"/>
        </a:buClr>
        <a:buFont typeface="Wingdings" pitchFamily="2" charset="2"/>
        <a:buChar char="§"/>
        <a:defRPr>
          <a:solidFill>
            <a:schemeClr val="tx1"/>
          </a:solidFill>
          <a:latin typeface="+mn-lt"/>
        </a:defRPr>
      </a:lvl4pPr>
      <a:lvl5pPr marL="2057308" indent="-228590" algn="l" rtl="0" fontAlgn="base">
        <a:spcBef>
          <a:spcPct val="20000"/>
        </a:spcBef>
        <a:spcAft>
          <a:spcPct val="0"/>
        </a:spcAft>
        <a:buClr>
          <a:schemeClr val="tx2"/>
        </a:buClr>
        <a:buSzPct val="80000"/>
        <a:buFont typeface="Wingdings" pitchFamily="2" charset="2"/>
        <a:buChar char="§"/>
        <a:defRPr>
          <a:solidFill>
            <a:schemeClr val="tx1"/>
          </a:solidFill>
          <a:latin typeface="+mn-lt"/>
        </a:defRPr>
      </a:lvl5pPr>
      <a:lvl6pPr marL="2514487" indent="-22859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667" indent="-22859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8846" indent="-22859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026" indent="-22859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en-US"/>
      </a:defPPr>
      <a:lvl1pPr marL="0" algn="l" defTabSz="914359" rtl="0" eaLnBrk="1" latinLnBrk="0" hangingPunct="1">
        <a:defRPr sz="1800" kern="1200">
          <a:solidFill>
            <a:schemeClr val="tx1"/>
          </a:solidFill>
          <a:latin typeface="+mn-lt"/>
          <a:ea typeface="+mn-ea"/>
          <a:cs typeface="+mn-cs"/>
        </a:defRPr>
      </a:lvl1pPr>
      <a:lvl2pPr marL="457180" algn="l" defTabSz="914359" rtl="0" eaLnBrk="1" latinLnBrk="0" hangingPunct="1">
        <a:defRPr sz="1800" kern="1200">
          <a:solidFill>
            <a:schemeClr val="tx1"/>
          </a:solidFill>
          <a:latin typeface="+mn-lt"/>
          <a:ea typeface="+mn-ea"/>
          <a:cs typeface="+mn-cs"/>
        </a:defRPr>
      </a:lvl2pPr>
      <a:lvl3pPr marL="914359" algn="l" defTabSz="914359" rtl="0" eaLnBrk="1" latinLnBrk="0" hangingPunct="1">
        <a:defRPr sz="1800" kern="1200">
          <a:solidFill>
            <a:schemeClr val="tx1"/>
          </a:solidFill>
          <a:latin typeface="+mn-lt"/>
          <a:ea typeface="+mn-ea"/>
          <a:cs typeface="+mn-cs"/>
        </a:defRPr>
      </a:lvl3pPr>
      <a:lvl4pPr marL="1371539" algn="l" defTabSz="914359" rtl="0" eaLnBrk="1" latinLnBrk="0" hangingPunct="1">
        <a:defRPr sz="1800" kern="1200">
          <a:solidFill>
            <a:schemeClr val="tx1"/>
          </a:solidFill>
          <a:latin typeface="+mn-lt"/>
          <a:ea typeface="+mn-ea"/>
          <a:cs typeface="+mn-cs"/>
        </a:defRPr>
      </a:lvl4pPr>
      <a:lvl5pPr marL="1828718" algn="l" defTabSz="914359" rtl="0" eaLnBrk="1" latinLnBrk="0" hangingPunct="1">
        <a:defRPr sz="1800" kern="1200">
          <a:solidFill>
            <a:schemeClr val="tx1"/>
          </a:solidFill>
          <a:latin typeface="+mn-lt"/>
          <a:ea typeface="+mn-ea"/>
          <a:cs typeface="+mn-cs"/>
        </a:defRPr>
      </a:lvl5pPr>
      <a:lvl6pPr marL="2285898" algn="l" defTabSz="914359" rtl="0" eaLnBrk="1" latinLnBrk="0" hangingPunct="1">
        <a:defRPr sz="1800" kern="1200">
          <a:solidFill>
            <a:schemeClr val="tx1"/>
          </a:solidFill>
          <a:latin typeface="+mn-lt"/>
          <a:ea typeface="+mn-ea"/>
          <a:cs typeface="+mn-cs"/>
        </a:defRPr>
      </a:lvl6pPr>
      <a:lvl7pPr marL="2743077" algn="l" defTabSz="914359" rtl="0" eaLnBrk="1" latinLnBrk="0" hangingPunct="1">
        <a:defRPr sz="1800" kern="1200">
          <a:solidFill>
            <a:schemeClr val="tx1"/>
          </a:solidFill>
          <a:latin typeface="+mn-lt"/>
          <a:ea typeface="+mn-ea"/>
          <a:cs typeface="+mn-cs"/>
        </a:defRPr>
      </a:lvl7pPr>
      <a:lvl8pPr marL="3200257" algn="l" defTabSz="914359" rtl="0" eaLnBrk="1" latinLnBrk="0" hangingPunct="1">
        <a:defRPr sz="1800" kern="1200">
          <a:solidFill>
            <a:schemeClr val="tx1"/>
          </a:solidFill>
          <a:latin typeface="+mn-lt"/>
          <a:ea typeface="+mn-ea"/>
          <a:cs typeface="+mn-cs"/>
        </a:defRPr>
      </a:lvl8pPr>
      <a:lvl9pPr marL="3657436" algn="l" defTabSz="914359"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bwMode="auto">
          <a:xfrm>
            <a:off x="533400" y="381000"/>
            <a:ext cx="8077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5" tIns="45718" rIns="91435" bIns="45718" numCol="1" anchor="ctr" anchorCtr="0" compatLnSpc="1">
            <a:prstTxWarp prst="textNoShape">
              <a:avLst/>
            </a:prstTxWarp>
          </a:bodyPr>
          <a:lstStyle/>
          <a:p>
            <a:pPr lvl="0"/>
            <a:r>
              <a:rPr lang="en-US" smtClean="0"/>
              <a:t>Click to edit Master title style</a:t>
            </a:r>
          </a:p>
        </p:txBody>
      </p:sp>
      <p:sp>
        <p:nvSpPr>
          <p:cNvPr id="243715" name="Rectangle 3"/>
          <p:cNvSpPr>
            <a:spLocks noGrp="1" noChangeArrowheads="1"/>
          </p:cNvSpPr>
          <p:nvPr>
            <p:ph type="body" idx="1"/>
          </p:nvPr>
        </p:nvSpPr>
        <p:spPr bwMode="auto">
          <a:xfrm>
            <a:off x="533400" y="1676400"/>
            <a:ext cx="8077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5" tIns="45718" rIns="91435"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3716" name="Rectangle 4"/>
          <p:cNvSpPr>
            <a:spLocks noGrp="1" noChangeArrowheads="1"/>
          </p:cNvSpPr>
          <p:nvPr>
            <p:ph type="ftr" sz="quarter" idx="3"/>
          </p:nvPr>
        </p:nvSpPr>
        <p:spPr bwMode="auto">
          <a:xfrm>
            <a:off x="533400" y="6324600"/>
            <a:ext cx="5867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5" tIns="45718" rIns="91435" bIns="45718" numCol="1" anchor="t" anchorCtr="0" compatLnSpc="1">
            <a:prstTxWarp prst="textNoShape">
              <a:avLst/>
            </a:prstTxWarp>
          </a:bodyPr>
          <a:lstStyle>
            <a:lvl1pPr>
              <a:defRPr sz="1400">
                <a:solidFill>
                  <a:srgbClr val="222222"/>
                </a:solidFill>
                <a:latin typeface="+mn-lt"/>
              </a:defRPr>
            </a:lvl1pPr>
          </a:lstStyle>
          <a:p>
            <a:pPr eaLnBrk="1" hangingPunct="1"/>
            <a:r>
              <a:rPr lang="en-US"/>
              <a:t>Principles of Information Systems, Eighth Edition</a:t>
            </a:r>
          </a:p>
        </p:txBody>
      </p:sp>
      <p:sp>
        <p:nvSpPr>
          <p:cNvPr id="243717" name="Rectangle 5"/>
          <p:cNvSpPr>
            <a:spLocks noGrp="1" noChangeArrowheads="1"/>
          </p:cNvSpPr>
          <p:nvPr>
            <p:ph type="sldNum" sz="quarter" idx="4"/>
          </p:nvPr>
        </p:nvSpPr>
        <p:spPr bwMode="auto">
          <a:xfrm>
            <a:off x="6553200" y="6324600"/>
            <a:ext cx="2057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5" tIns="45718" rIns="91435" bIns="45718" numCol="1" anchor="t" anchorCtr="0" compatLnSpc="1">
            <a:prstTxWarp prst="textNoShape">
              <a:avLst/>
            </a:prstTxWarp>
          </a:bodyPr>
          <a:lstStyle>
            <a:lvl1pPr algn="r">
              <a:defRPr sz="1400">
                <a:solidFill>
                  <a:srgbClr val="222222"/>
                </a:solidFill>
                <a:latin typeface="+mn-lt"/>
              </a:defRPr>
            </a:lvl1pPr>
          </a:lstStyle>
          <a:p>
            <a:pPr eaLnBrk="1" hangingPunct="1"/>
            <a:fld id="{3CA675B3-9465-43C8-BDD4-7F518E925C76}" type="slidenum">
              <a:rPr lang="en-US"/>
              <a:pPr eaLnBrk="1" hangingPunct="1"/>
              <a:t>‹#›</a:t>
            </a:fld>
            <a:endParaRPr lang="en-US"/>
          </a:p>
        </p:txBody>
      </p:sp>
    </p:spTree>
    <p:extLst>
      <p:ext uri="{BB962C8B-B14F-4D97-AF65-F5344CB8AC3E}">
        <p14:creationId xmlns:p14="http://schemas.microsoft.com/office/powerpoint/2010/main" val="3094762685"/>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 id="2147483897" r:id="rId12"/>
  </p:sldLayoutIdLst>
  <p:hf hdr="0" dt="0"/>
  <p:txStyles>
    <p:titleStyle>
      <a:lvl1pPr algn="ctr" rtl="0" fontAlgn="base">
        <a:spcBef>
          <a:spcPct val="0"/>
        </a:spcBef>
        <a:spcAft>
          <a:spcPct val="0"/>
        </a:spcAft>
        <a:defRPr sz="3600">
          <a:solidFill>
            <a:srgbClr val="222222"/>
          </a:solidFill>
          <a:latin typeface="+mj-lt"/>
          <a:ea typeface="+mj-ea"/>
          <a:cs typeface="+mj-cs"/>
        </a:defRPr>
      </a:lvl1pPr>
      <a:lvl2pPr algn="ctr" rtl="0" fontAlgn="base">
        <a:spcBef>
          <a:spcPct val="0"/>
        </a:spcBef>
        <a:spcAft>
          <a:spcPct val="0"/>
        </a:spcAft>
        <a:defRPr sz="3600">
          <a:solidFill>
            <a:srgbClr val="222222"/>
          </a:solidFill>
          <a:latin typeface="Arial" charset="0"/>
        </a:defRPr>
      </a:lvl2pPr>
      <a:lvl3pPr algn="ctr" rtl="0" fontAlgn="base">
        <a:spcBef>
          <a:spcPct val="0"/>
        </a:spcBef>
        <a:spcAft>
          <a:spcPct val="0"/>
        </a:spcAft>
        <a:defRPr sz="3600">
          <a:solidFill>
            <a:srgbClr val="222222"/>
          </a:solidFill>
          <a:latin typeface="Arial" charset="0"/>
        </a:defRPr>
      </a:lvl3pPr>
      <a:lvl4pPr algn="ctr" rtl="0" fontAlgn="base">
        <a:spcBef>
          <a:spcPct val="0"/>
        </a:spcBef>
        <a:spcAft>
          <a:spcPct val="0"/>
        </a:spcAft>
        <a:defRPr sz="3600">
          <a:solidFill>
            <a:srgbClr val="222222"/>
          </a:solidFill>
          <a:latin typeface="Arial" charset="0"/>
        </a:defRPr>
      </a:lvl4pPr>
      <a:lvl5pPr algn="ctr" rtl="0" fontAlgn="base">
        <a:spcBef>
          <a:spcPct val="0"/>
        </a:spcBef>
        <a:spcAft>
          <a:spcPct val="0"/>
        </a:spcAft>
        <a:defRPr sz="3600">
          <a:solidFill>
            <a:srgbClr val="222222"/>
          </a:solidFill>
          <a:latin typeface="Arial" charset="0"/>
        </a:defRPr>
      </a:lvl5pPr>
      <a:lvl6pPr marL="457180" algn="ctr" rtl="0" fontAlgn="base">
        <a:spcBef>
          <a:spcPct val="0"/>
        </a:spcBef>
        <a:spcAft>
          <a:spcPct val="0"/>
        </a:spcAft>
        <a:defRPr sz="3600">
          <a:solidFill>
            <a:srgbClr val="222222"/>
          </a:solidFill>
          <a:latin typeface="Arial" charset="0"/>
        </a:defRPr>
      </a:lvl6pPr>
      <a:lvl7pPr marL="914359" algn="ctr" rtl="0" fontAlgn="base">
        <a:spcBef>
          <a:spcPct val="0"/>
        </a:spcBef>
        <a:spcAft>
          <a:spcPct val="0"/>
        </a:spcAft>
        <a:defRPr sz="3600">
          <a:solidFill>
            <a:srgbClr val="222222"/>
          </a:solidFill>
          <a:latin typeface="Arial" charset="0"/>
        </a:defRPr>
      </a:lvl7pPr>
      <a:lvl8pPr marL="1371539" algn="ctr" rtl="0" fontAlgn="base">
        <a:spcBef>
          <a:spcPct val="0"/>
        </a:spcBef>
        <a:spcAft>
          <a:spcPct val="0"/>
        </a:spcAft>
        <a:defRPr sz="3600">
          <a:solidFill>
            <a:srgbClr val="222222"/>
          </a:solidFill>
          <a:latin typeface="Arial" charset="0"/>
        </a:defRPr>
      </a:lvl8pPr>
      <a:lvl9pPr marL="1828718" algn="ctr" rtl="0" fontAlgn="base">
        <a:spcBef>
          <a:spcPct val="0"/>
        </a:spcBef>
        <a:spcAft>
          <a:spcPct val="0"/>
        </a:spcAft>
        <a:defRPr sz="3600">
          <a:solidFill>
            <a:srgbClr val="222222"/>
          </a:solidFill>
          <a:latin typeface="Arial" charset="0"/>
        </a:defRPr>
      </a:lvl9pPr>
    </p:titleStyle>
    <p:bodyStyle>
      <a:lvl1pPr marL="342885" indent="-342885" algn="l" rtl="0" fontAlgn="base">
        <a:spcBef>
          <a:spcPct val="20000"/>
        </a:spcBef>
        <a:spcAft>
          <a:spcPct val="0"/>
        </a:spcAft>
        <a:buChar char="•"/>
        <a:defRPr sz="2600">
          <a:solidFill>
            <a:srgbClr val="222222"/>
          </a:solidFill>
          <a:latin typeface="+mn-lt"/>
          <a:ea typeface="+mn-ea"/>
          <a:cs typeface="+mn-cs"/>
        </a:defRPr>
      </a:lvl1pPr>
      <a:lvl2pPr marL="742917" indent="-285737" algn="l" rtl="0" fontAlgn="base">
        <a:spcBef>
          <a:spcPct val="20000"/>
        </a:spcBef>
        <a:spcAft>
          <a:spcPct val="0"/>
        </a:spcAft>
        <a:buChar char="–"/>
        <a:defRPr sz="2400">
          <a:solidFill>
            <a:srgbClr val="222222"/>
          </a:solidFill>
          <a:latin typeface="+mn-lt"/>
        </a:defRPr>
      </a:lvl2pPr>
      <a:lvl3pPr marL="1142949" indent="-228590" algn="l" rtl="0" fontAlgn="base">
        <a:spcBef>
          <a:spcPct val="20000"/>
        </a:spcBef>
        <a:spcAft>
          <a:spcPct val="0"/>
        </a:spcAft>
        <a:buChar char="•"/>
        <a:defRPr sz="2100">
          <a:solidFill>
            <a:srgbClr val="222222"/>
          </a:solidFill>
          <a:latin typeface="+mn-lt"/>
        </a:defRPr>
      </a:lvl3pPr>
      <a:lvl4pPr marL="1600128" indent="-228590" algn="l" rtl="0" fontAlgn="base">
        <a:spcBef>
          <a:spcPct val="20000"/>
        </a:spcBef>
        <a:spcAft>
          <a:spcPct val="0"/>
        </a:spcAft>
        <a:buChar char="–"/>
        <a:defRPr sz="2100">
          <a:solidFill>
            <a:srgbClr val="222222"/>
          </a:solidFill>
          <a:latin typeface="+mn-lt"/>
        </a:defRPr>
      </a:lvl4pPr>
      <a:lvl5pPr marL="2057308" indent="-228590" algn="l" rtl="0" fontAlgn="base">
        <a:spcBef>
          <a:spcPct val="20000"/>
        </a:spcBef>
        <a:spcAft>
          <a:spcPct val="0"/>
        </a:spcAft>
        <a:buChar char="»"/>
        <a:defRPr sz="2000">
          <a:solidFill>
            <a:schemeClr val="tx1"/>
          </a:solidFill>
          <a:latin typeface="Times New Roman" pitchFamily="18" charset="0"/>
        </a:defRPr>
      </a:lvl5pPr>
      <a:lvl6pPr marL="2514487" indent="-228590" algn="l" rtl="0" fontAlgn="base">
        <a:spcBef>
          <a:spcPct val="20000"/>
        </a:spcBef>
        <a:spcAft>
          <a:spcPct val="0"/>
        </a:spcAft>
        <a:buChar char="»"/>
        <a:defRPr sz="2000">
          <a:solidFill>
            <a:schemeClr val="tx1"/>
          </a:solidFill>
          <a:latin typeface="Times New Roman" pitchFamily="18" charset="0"/>
        </a:defRPr>
      </a:lvl6pPr>
      <a:lvl7pPr marL="2971667" indent="-228590" algn="l" rtl="0" fontAlgn="base">
        <a:spcBef>
          <a:spcPct val="20000"/>
        </a:spcBef>
        <a:spcAft>
          <a:spcPct val="0"/>
        </a:spcAft>
        <a:buChar char="»"/>
        <a:defRPr sz="2000">
          <a:solidFill>
            <a:schemeClr val="tx1"/>
          </a:solidFill>
          <a:latin typeface="Times New Roman" pitchFamily="18" charset="0"/>
        </a:defRPr>
      </a:lvl7pPr>
      <a:lvl8pPr marL="3428846" indent="-228590" algn="l" rtl="0" fontAlgn="base">
        <a:spcBef>
          <a:spcPct val="20000"/>
        </a:spcBef>
        <a:spcAft>
          <a:spcPct val="0"/>
        </a:spcAft>
        <a:buChar char="»"/>
        <a:defRPr sz="2000">
          <a:solidFill>
            <a:schemeClr val="tx1"/>
          </a:solidFill>
          <a:latin typeface="Times New Roman" pitchFamily="18" charset="0"/>
        </a:defRPr>
      </a:lvl8pPr>
      <a:lvl9pPr marL="3886026" indent="-22859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359" rtl="0" eaLnBrk="1" latinLnBrk="0" hangingPunct="1">
        <a:defRPr sz="1800" kern="1200">
          <a:solidFill>
            <a:schemeClr val="tx1"/>
          </a:solidFill>
          <a:latin typeface="+mn-lt"/>
          <a:ea typeface="+mn-ea"/>
          <a:cs typeface="+mn-cs"/>
        </a:defRPr>
      </a:lvl1pPr>
      <a:lvl2pPr marL="457180" algn="l" defTabSz="914359" rtl="0" eaLnBrk="1" latinLnBrk="0" hangingPunct="1">
        <a:defRPr sz="1800" kern="1200">
          <a:solidFill>
            <a:schemeClr val="tx1"/>
          </a:solidFill>
          <a:latin typeface="+mn-lt"/>
          <a:ea typeface="+mn-ea"/>
          <a:cs typeface="+mn-cs"/>
        </a:defRPr>
      </a:lvl2pPr>
      <a:lvl3pPr marL="914359" algn="l" defTabSz="914359" rtl="0" eaLnBrk="1" latinLnBrk="0" hangingPunct="1">
        <a:defRPr sz="1800" kern="1200">
          <a:solidFill>
            <a:schemeClr val="tx1"/>
          </a:solidFill>
          <a:latin typeface="+mn-lt"/>
          <a:ea typeface="+mn-ea"/>
          <a:cs typeface="+mn-cs"/>
        </a:defRPr>
      </a:lvl3pPr>
      <a:lvl4pPr marL="1371539" algn="l" defTabSz="914359" rtl="0" eaLnBrk="1" latinLnBrk="0" hangingPunct="1">
        <a:defRPr sz="1800" kern="1200">
          <a:solidFill>
            <a:schemeClr val="tx1"/>
          </a:solidFill>
          <a:latin typeface="+mn-lt"/>
          <a:ea typeface="+mn-ea"/>
          <a:cs typeface="+mn-cs"/>
        </a:defRPr>
      </a:lvl4pPr>
      <a:lvl5pPr marL="1828718" algn="l" defTabSz="914359" rtl="0" eaLnBrk="1" latinLnBrk="0" hangingPunct="1">
        <a:defRPr sz="1800" kern="1200">
          <a:solidFill>
            <a:schemeClr val="tx1"/>
          </a:solidFill>
          <a:latin typeface="+mn-lt"/>
          <a:ea typeface="+mn-ea"/>
          <a:cs typeface="+mn-cs"/>
        </a:defRPr>
      </a:lvl5pPr>
      <a:lvl6pPr marL="2285898" algn="l" defTabSz="914359" rtl="0" eaLnBrk="1" latinLnBrk="0" hangingPunct="1">
        <a:defRPr sz="1800" kern="1200">
          <a:solidFill>
            <a:schemeClr val="tx1"/>
          </a:solidFill>
          <a:latin typeface="+mn-lt"/>
          <a:ea typeface="+mn-ea"/>
          <a:cs typeface="+mn-cs"/>
        </a:defRPr>
      </a:lvl6pPr>
      <a:lvl7pPr marL="2743077" algn="l" defTabSz="914359" rtl="0" eaLnBrk="1" latinLnBrk="0" hangingPunct="1">
        <a:defRPr sz="1800" kern="1200">
          <a:solidFill>
            <a:schemeClr val="tx1"/>
          </a:solidFill>
          <a:latin typeface="+mn-lt"/>
          <a:ea typeface="+mn-ea"/>
          <a:cs typeface="+mn-cs"/>
        </a:defRPr>
      </a:lvl7pPr>
      <a:lvl8pPr marL="3200257" algn="l" defTabSz="914359" rtl="0" eaLnBrk="1" latinLnBrk="0" hangingPunct="1">
        <a:defRPr sz="1800" kern="1200">
          <a:solidFill>
            <a:schemeClr val="tx1"/>
          </a:solidFill>
          <a:latin typeface="+mn-lt"/>
          <a:ea typeface="+mn-ea"/>
          <a:cs typeface="+mn-cs"/>
        </a:defRPr>
      </a:lvl8pPr>
      <a:lvl9pPr marL="3657436" algn="l" defTabSz="914359"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design02_bgpage1.jpg                                           00000094 CRDCSHARE                      0000000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7200" y="304800"/>
            <a:ext cx="6477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685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solidFill>
                <a:srgbClr val="000000"/>
              </a:solidFill>
              <a:latin typeface="Time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solidFill>
                <a:srgbClr val="000000"/>
              </a:solidFill>
              <a:latin typeface="Time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E6FC409-A9D4-4008-9FD8-F0B18E844A36}" type="slidenum">
              <a:rPr lang="en-US">
                <a:solidFill>
                  <a:srgbClr val="000000"/>
                </a:solidFill>
                <a:latin typeface="Times"/>
              </a:rPr>
              <a:pPr>
                <a:defRPr/>
              </a:pPr>
              <a:t>‹#›</a:t>
            </a:fld>
            <a:endParaRPr lang="en-US">
              <a:solidFill>
                <a:srgbClr val="000000"/>
              </a:solidFill>
              <a:latin typeface="Times"/>
            </a:endParaRPr>
          </a:p>
        </p:txBody>
      </p:sp>
    </p:spTree>
    <p:extLst>
      <p:ext uri="{BB962C8B-B14F-4D97-AF65-F5344CB8AC3E}">
        <p14:creationId xmlns:p14="http://schemas.microsoft.com/office/powerpoint/2010/main" val="2462799093"/>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Lst>
  <p:txStyles>
    <p:titleStyle>
      <a:lvl1pPr algn="ctr" rtl="0" eaLnBrk="0" fontAlgn="base" hangingPunct="0">
        <a:spcBef>
          <a:spcPct val="0"/>
        </a:spcBef>
        <a:spcAft>
          <a:spcPct val="0"/>
        </a:spcAft>
        <a:defRPr sz="3600" b="1">
          <a:solidFill>
            <a:srgbClr val="03084F"/>
          </a:solidFill>
          <a:latin typeface="+mj-lt"/>
          <a:ea typeface="+mj-ea"/>
          <a:cs typeface="+mj-cs"/>
        </a:defRPr>
      </a:lvl1pPr>
      <a:lvl2pPr algn="ctr" rtl="0" eaLnBrk="0" fontAlgn="base" hangingPunct="0">
        <a:spcBef>
          <a:spcPct val="0"/>
        </a:spcBef>
        <a:spcAft>
          <a:spcPct val="0"/>
        </a:spcAft>
        <a:defRPr sz="3600" b="1">
          <a:solidFill>
            <a:srgbClr val="03084F"/>
          </a:solidFill>
          <a:latin typeface="Arial" charset="0"/>
        </a:defRPr>
      </a:lvl2pPr>
      <a:lvl3pPr algn="ctr" rtl="0" eaLnBrk="0" fontAlgn="base" hangingPunct="0">
        <a:spcBef>
          <a:spcPct val="0"/>
        </a:spcBef>
        <a:spcAft>
          <a:spcPct val="0"/>
        </a:spcAft>
        <a:defRPr sz="3600" b="1">
          <a:solidFill>
            <a:srgbClr val="03084F"/>
          </a:solidFill>
          <a:latin typeface="Arial" charset="0"/>
        </a:defRPr>
      </a:lvl3pPr>
      <a:lvl4pPr algn="ctr" rtl="0" eaLnBrk="0" fontAlgn="base" hangingPunct="0">
        <a:spcBef>
          <a:spcPct val="0"/>
        </a:spcBef>
        <a:spcAft>
          <a:spcPct val="0"/>
        </a:spcAft>
        <a:defRPr sz="3600" b="1">
          <a:solidFill>
            <a:srgbClr val="03084F"/>
          </a:solidFill>
          <a:latin typeface="Arial" charset="0"/>
        </a:defRPr>
      </a:lvl4pPr>
      <a:lvl5pPr algn="ctr" rtl="0" eaLnBrk="0" fontAlgn="base" hangingPunct="0">
        <a:spcBef>
          <a:spcPct val="0"/>
        </a:spcBef>
        <a:spcAft>
          <a:spcPct val="0"/>
        </a:spcAft>
        <a:defRPr sz="3600" b="1">
          <a:solidFill>
            <a:srgbClr val="03084F"/>
          </a:solidFill>
          <a:latin typeface="Arial" charset="0"/>
        </a:defRPr>
      </a:lvl5pPr>
      <a:lvl6pPr marL="457200" algn="ctr" rtl="0" eaLnBrk="1" fontAlgn="base" hangingPunct="1">
        <a:spcBef>
          <a:spcPct val="0"/>
        </a:spcBef>
        <a:spcAft>
          <a:spcPct val="0"/>
        </a:spcAft>
        <a:defRPr sz="3600" b="1">
          <a:solidFill>
            <a:srgbClr val="03084F"/>
          </a:solidFill>
          <a:latin typeface="Arial" charset="0"/>
        </a:defRPr>
      </a:lvl6pPr>
      <a:lvl7pPr marL="914400" algn="ctr" rtl="0" eaLnBrk="1" fontAlgn="base" hangingPunct="1">
        <a:spcBef>
          <a:spcPct val="0"/>
        </a:spcBef>
        <a:spcAft>
          <a:spcPct val="0"/>
        </a:spcAft>
        <a:defRPr sz="3600" b="1">
          <a:solidFill>
            <a:srgbClr val="03084F"/>
          </a:solidFill>
          <a:latin typeface="Arial" charset="0"/>
        </a:defRPr>
      </a:lvl7pPr>
      <a:lvl8pPr marL="1371600" algn="ctr" rtl="0" eaLnBrk="1" fontAlgn="base" hangingPunct="1">
        <a:spcBef>
          <a:spcPct val="0"/>
        </a:spcBef>
        <a:spcAft>
          <a:spcPct val="0"/>
        </a:spcAft>
        <a:defRPr sz="3600" b="1">
          <a:solidFill>
            <a:srgbClr val="03084F"/>
          </a:solidFill>
          <a:latin typeface="Arial" charset="0"/>
        </a:defRPr>
      </a:lvl8pPr>
      <a:lvl9pPr marL="1828800" algn="ctr" rtl="0" eaLnBrk="1" fontAlgn="base" hangingPunct="1">
        <a:spcBef>
          <a:spcPct val="0"/>
        </a:spcBef>
        <a:spcAft>
          <a:spcPct val="0"/>
        </a:spcAft>
        <a:defRPr sz="3600" b="1">
          <a:solidFill>
            <a:srgbClr val="03084F"/>
          </a:solidFill>
          <a:latin typeface="Arial" charset="0"/>
        </a:defRPr>
      </a:lvl9pPr>
    </p:titleStyle>
    <p:bodyStyle>
      <a:lvl1pPr marL="342900" indent="-342900" algn="l" rtl="0" eaLnBrk="0" fontAlgn="base" hangingPunct="0">
        <a:spcBef>
          <a:spcPct val="20000"/>
        </a:spcBef>
        <a:spcAft>
          <a:spcPct val="0"/>
        </a:spcAft>
        <a:buChar char="•"/>
        <a:defRPr sz="2800">
          <a:solidFill>
            <a:srgbClr val="03084F"/>
          </a:solidFill>
          <a:latin typeface="+mn-lt"/>
          <a:ea typeface="+mn-ea"/>
          <a:cs typeface="+mn-cs"/>
        </a:defRPr>
      </a:lvl1pPr>
      <a:lvl2pPr marL="742950" indent="-285750" algn="l" rtl="0" eaLnBrk="0" fontAlgn="base" hangingPunct="0">
        <a:spcBef>
          <a:spcPct val="20000"/>
        </a:spcBef>
        <a:spcAft>
          <a:spcPct val="0"/>
        </a:spcAft>
        <a:buChar char="–"/>
        <a:defRPr sz="2800">
          <a:solidFill>
            <a:srgbClr val="03084F"/>
          </a:solidFill>
          <a:latin typeface="+mn-lt"/>
        </a:defRPr>
      </a:lvl2pPr>
      <a:lvl3pPr marL="1143000" indent="-228600" algn="l" rtl="0" eaLnBrk="0" fontAlgn="base" hangingPunct="0">
        <a:spcBef>
          <a:spcPct val="20000"/>
        </a:spcBef>
        <a:spcAft>
          <a:spcPct val="0"/>
        </a:spcAft>
        <a:buChar char="•"/>
        <a:defRPr sz="2400">
          <a:solidFill>
            <a:srgbClr val="03084F"/>
          </a:solidFill>
          <a:latin typeface="+mn-lt"/>
        </a:defRPr>
      </a:lvl3pPr>
      <a:lvl4pPr marL="1600200" indent="-228600" algn="l" rtl="0" eaLnBrk="0" fontAlgn="base" hangingPunct="0">
        <a:spcBef>
          <a:spcPct val="20000"/>
        </a:spcBef>
        <a:spcAft>
          <a:spcPct val="0"/>
        </a:spcAft>
        <a:buChar char="–"/>
        <a:defRPr sz="2000">
          <a:solidFill>
            <a:srgbClr val="03084F"/>
          </a:solidFill>
          <a:latin typeface="+mn-lt"/>
        </a:defRPr>
      </a:lvl4pPr>
      <a:lvl5pPr marL="2057400" indent="-228600" algn="l" rtl="0" eaLnBrk="0" fontAlgn="base" hangingPunct="0">
        <a:spcBef>
          <a:spcPct val="20000"/>
        </a:spcBef>
        <a:spcAft>
          <a:spcPct val="0"/>
        </a:spcAft>
        <a:buChar char="»"/>
        <a:defRPr sz="2000">
          <a:solidFill>
            <a:srgbClr val="03084F"/>
          </a:solidFill>
          <a:latin typeface="+mn-lt"/>
        </a:defRPr>
      </a:lvl5pPr>
      <a:lvl6pPr marL="2514600" indent="-228600" algn="l" rtl="0" eaLnBrk="1" fontAlgn="base" hangingPunct="1">
        <a:spcBef>
          <a:spcPct val="20000"/>
        </a:spcBef>
        <a:spcAft>
          <a:spcPct val="0"/>
        </a:spcAft>
        <a:buChar char="»"/>
        <a:defRPr sz="2000">
          <a:solidFill>
            <a:srgbClr val="03084F"/>
          </a:solidFill>
          <a:latin typeface="+mn-lt"/>
        </a:defRPr>
      </a:lvl6pPr>
      <a:lvl7pPr marL="2971800" indent="-228600" algn="l" rtl="0" eaLnBrk="1" fontAlgn="base" hangingPunct="1">
        <a:spcBef>
          <a:spcPct val="20000"/>
        </a:spcBef>
        <a:spcAft>
          <a:spcPct val="0"/>
        </a:spcAft>
        <a:buChar char="»"/>
        <a:defRPr sz="2000">
          <a:solidFill>
            <a:srgbClr val="03084F"/>
          </a:solidFill>
          <a:latin typeface="+mn-lt"/>
        </a:defRPr>
      </a:lvl7pPr>
      <a:lvl8pPr marL="3429000" indent="-228600" algn="l" rtl="0" eaLnBrk="1" fontAlgn="base" hangingPunct="1">
        <a:spcBef>
          <a:spcPct val="20000"/>
        </a:spcBef>
        <a:spcAft>
          <a:spcPct val="0"/>
        </a:spcAft>
        <a:buChar char="»"/>
        <a:defRPr sz="2000">
          <a:solidFill>
            <a:srgbClr val="03084F"/>
          </a:solidFill>
          <a:latin typeface="+mn-lt"/>
        </a:defRPr>
      </a:lvl8pPr>
      <a:lvl9pPr marL="3886200" indent="-228600" algn="l" rtl="0" eaLnBrk="1" fontAlgn="base" hangingPunct="1">
        <a:spcBef>
          <a:spcPct val="20000"/>
        </a:spcBef>
        <a:spcAft>
          <a:spcPct val="0"/>
        </a:spcAft>
        <a:buChar char="»"/>
        <a:defRPr sz="2000">
          <a:solidFill>
            <a:srgbClr val="03084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design02_bgpage1.jpg                                           00000094 CRDCSHARE                      0000000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7200" y="304800"/>
            <a:ext cx="6477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685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solidFill>
                <a:srgbClr val="000000"/>
              </a:solidFill>
              <a:latin typeface="Time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solidFill>
                <a:srgbClr val="000000"/>
              </a:solidFill>
              <a:latin typeface="Time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E6FC409-A9D4-4008-9FD8-F0B18E844A36}" type="slidenum">
              <a:rPr lang="en-US">
                <a:solidFill>
                  <a:srgbClr val="000000"/>
                </a:solidFill>
                <a:latin typeface="Times"/>
              </a:rPr>
              <a:pPr>
                <a:defRPr/>
              </a:pPr>
              <a:t>‹#›</a:t>
            </a:fld>
            <a:endParaRPr lang="en-US">
              <a:solidFill>
                <a:srgbClr val="000000"/>
              </a:solidFill>
              <a:latin typeface="Times"/>
            </a:endParaRPr>
          </a:p>
        </p:txBody>
      </p:sp>
    </p:spTree>
    <p:extLst>
      <p:ext uri="{BB962C8B-B14F-4D97-AF65-F5344CB8AC3E}">
        <p14:creationId xmlns:p14="http://schemas.microsoft.com/office/powerpoint/2010/main" val="839288168"/>
      </p:ext>
    </p:extLst>
  </p:cSld>
  <p:clrMap bg1="lt1" tx1="dk1" bg2="lt2" tx2="dk2" accent1="accent1" accent2="accent2" accent3="accent3" accent4="accent4" accent5="accent5" accent6="accent6" hlink="hlink" folHlink="folHlink"/>
  <p:sldLayoutIdLst>
    <p:sldLayoutId id="2147483952" r:id="rId1"/>
    <p:sldLayoutId id="2147483953" r:id="rId2"/>
    <p:sldLayoutId id="2147483954" r:id="rId3"/>
    <p:sldLayoutId id="2147483955" r:id="rId4"/>
    <p:sldLayoutId id="2147483956" r:id="rId5"/>
    <p:sldLayoutId id="2147483957" r:id="rId6"/>
    <p:sldLayoutId id="2147483958" r:id="rId7"/>
    <p:sldLayoutId id="2147483959" r:id="rId8"/>
    <p:sldLayoutId id="2147483960" r:id="rId9"/>
    <p:sldLayoutId id="2147483961" r:id="rId10"/>
    <p:sldLayoutId id="2147483962" r:id="rId11"/>
  </p:sldLayoutIdLst>
  <p:txStyles>
    <p:titleStyle>
      <a:lvl1pPr algn="ctr" rtl="0" eaLnBrk="0" fontAlgn="base" hangingPunct="0">
        <a:spcBef>
          <a:spcPct val="0"/>
        </a:spcBef>
        <a:spcAft>
          <a:spcPct val="0"/>
        </a:spcAft>
        <a:defRPr sz="3600" b="1">
          <a:solidFill>
            <a:srgbClr val="03084F"/>
          </a:solidFill>
          <a:latin typeface="+mj-lt"/>
          <a:ea typeface="+mj-ea"/>
          <a:cs typeface="+mj-cs"/>
        </a:defRPr>
      </a:lvl1pPr>
      <a:lvl2pPr algn="ctr" rtl="0" eaLnBrk="0" fontAlgn="base" hangingPunct="0">
        <a:spcBef>
          <a:spcPct val="0"/>
        </a:spcBef>
        <a:spcAft>
          <a:spcPct val="0"/>
        </a:spcAft>
        <a:defRPr sz="3600" b="1">
          <a:solidFill>
            <a:srgbClr val="03084F"/>
          </a:solidFill>
          <a:latin typeface="Arial" charset="0"/>
        </a:defRPr>
      </a:lvl2pPr>
      <a:lvl3pPr algn="ctr" rtl="0" eaLnBrk="0" fontAlgn="base" hangingPunct="0">
        <a:spcBef>
          <a:spcPct val="0"/>
        </a:spcBef>
        <a:spcAft>
          <a:spcPct val="0"/>
        </a:spcAft>
        <a:defRPr sz="3600" b="1">
          <a:solidFill>
            <a:srgbClr val="03084F"/>
          </a:solidFill>
          <a:latin typeface="Arial" charset="0"/>
        </a:defRPr>
      </a:lvl3pPr>
      <a:lvl4pPr algn="ctr" rtl="0" eaLnBrk="0" fontAlgn="base" hangingPunct="0">
        <a:spcBef>
          <a:spcPct val="0"/>
        </a:spcBef>
        <a:spcAft>
          <a:spcPct val="0"/>
        </a:spcAft>
        <a:defRPr sz="3600" b="1">
          <a:solidFill>
            <a:srgbClr val="03084F"/>
          </a:solidFill>
          <a:latin typeface="Arial" charset="0"/>
        </a:defRPr>
      </a:lvl4pPr>
      <a:lvl5pPr algn="ctr" rtl="0" eaLnBrk="0" fontAlgn="base" hangingPunct="0">
        <a:spcBef>
          <a:spcPct val="0"/>
        </a:spcBef>
        <a:spcAft>
          <a:spcPct val="0"/>
        </a:spcAft>
        <a:defRPr sz="3600" b="1">
          <a:solidFill>
            <a:srgbClr val="03084F"/>
          </a:solidFill>
          <a:latin typeface="Arial" charset="0"/>
        </a:defRPr>
      </a:lvl5pPr>
      <a:lvl6pPr marL="457200" algn="ctr" rtl="0" eaLnBrk="1" fontAlgn="base" hangingPunct="1">
        <a:spcBef>
          <a:spcPct val="0"/>
        </a:spcBef>
        <a:spcAft>
          <a:spcPct val="0"/>
        </a:spcAft>
        <a:defRPr sz="3600" b="1">
          <a:solidFill>
            <a:srgbClr val="03084F"/>
          </a:solidFill>
          <a:latin typeface="Arial" charset="0"/>
        </a:defRPr>
      </a:lvl6pPr>
      <a:lvl7pPr marL="914400" algn="ctr" rtl="0" eaLnBrk="1" fontAlgn="base" hangingPunct="1">
        <a:spcBef>
          <a:spcPct val="0"/>
        </a:spcBef>
        <a:spcAft>
          <a:spcPct val="0"/>
        </a:spcAft>
        <a:defRPr sz="3600" b="1">
          <a:solidFill>
            <a:srgbClr val="03084F"/>
          </a:solidFill>
          <a:latin typeface="Arial" charset="0"/>
        </a:defRPr>
      </a:lvl7pPr>
      <a:lvl8pPr marL="1371600" algn="ctr" rtl="0" eaLnBrk="1" fontAlgn="base" hangingPunct="1">
        <a:spcBef>
          <a:spcPct val="0"/>
        </a:spcBef>
        <a:spcAft>
          <a:spcPct val="0"/>
        </a:spcAft>
        <a:defRPr sz="3600" b="1">
          <a:solidFill>
            <a:srgbClr val="03084F"/>
          </a:solidFill>
          <a:latin typeface="Arial" charset="0"/>
        </a:defRPr>
      </a:lvl8pPr>
      <a:lvl9pPr marL="1828800" algn="ctr" rtl="0" eaLnBrk="1" fontAlgn="base" hangingPunct="1">
        <a:spcBef>
          <a:spcPct val="0"/>
        </a:spcBef>
        <a:spcAft>
          <a:spcPct val="0"/>
        </a:spcAft>
        <a:defRPr sz="3600" b="1">
          <a:solidFill>
            <a:srgbClr val="03084F"/>
          </a:solidFill>
          <a:latin typeface="Arial" charset="0"/>
        </a:defRPr>
      </a:lvl9pPr>
    </p:titleStyle>
    <p:bodyStyle>
      <a:lvl1pPr marL="342900" indent="-342900" algn="l" rtl="0" eaLnBrk="0" fontAlgn="base" hangingPunct="0">
        <a:spcBef>
          <a:spcPct val="20000"/>
        </a:spcBef>
        <a:spcAft>
          <a:spcPct val="0"/>
        </a:spcAft>
        <a:buChar char="•"/>
        <a:defRPr sz="2800">
          <a:solidFill>
            <a:srgbClr val="03084F"/>
          </a:solidFill>
          <a:latin typeface="+mn-lt"/>
          <a:ea typeface="+mn-ea"/>
          <a:cs typeface="+mn-cs"/>
        </a:defRPr>
      </a:lvl1pPr>
      <a:lvl2pPr marL="742950" indent="-285750" algn="l" rtl="0" eaLnBrk="0" fontAlgn="base" hangingPunct="0">
        <a:spcBef>
          <a:spcPct val="20000"/>
        </a:spcBef>
        <a:spcAft>
          <a:spcPct val="0"/>
        </a:spcAft>
        <a:buChar char="–"/>
        <a:defRPr sz="2800">
          <a:solidFill>
            <a:srgbClr val="03084F"/>
          </a:solidFill>
          <a:latin typeface="+mn-lt"/>
        </a:defRPr>
      </a:lvl2pPr>
      <a:lvl3pPr marL="1143000" indent="-228600" algn="l" rtl="0" eaLnBrk="0" fontAlgn="base" hangingPunct="0">
        <a:spcBef>
          <a:spcPct val="20000"/>
        </a:spcBef>
        <a:spcAft>
          <a:spcPct val="0"/>
        </a:spcAft>
        <a:buChar char="•"/>
        <a:defRPr sz="2400">
          <a:solidFill>
            <a:srgbClr val="03084F"/>
          </a:solidFill>
          <a:latin typeface="+mn-lt"/>
        </a:defRPr>
      </a:lvl3pPr>
      <a:lvl4pPr marL="1600200" indent="-228600" algn="l" rtl="0" eaLnBrk="0" fontAlgn="base" hangingPunct="0">
        <a:spcBef>
          <a:spcPct val="20000"/>
        </a:spcBef>
        <a:spcAft>
          <a:spcPct val="0"/>
        </a:spcAft>
        <a:buChar char="–"/>
        <a:defRPr sz="2000">
          <a:solidFill>
            <a:srgbClr val="03084F"/>
          </a:solidFill>
          <a:latin typeface="+mn-lt"/>
        </a:defRPr>
      </a:lvl4pPr>
      <a:lvl5pPr marL="2057400" indent="-228600" algn="l" rtl="0" eaLnBrk="0" fontAlgn="base" hangingPunct="0">
        <a:spcBef>
          <a:spcPct val="20000"/>
        </a:spcBef>
        <a:spcAft>
          <a:spcPct val="0"/>
        </a:spcAft>
        <a:buChar char="»"/>
        <a:defRPr sz="2000">
          <a:solidFill>
            <a:srgbClr val="03084F"/>
          </a:solidFill>
          <a:latin typeface="+mn-lt"/>
        </a:defRPr>
      </a:lvl5pPr>
      <a:lvl6pPr marL="2514600" indent="-228600" algn="l" rtl="0" eaLnBrk="1" fontAlgn="base" hangingPunct="1">
        <a:spcBef>
          <a:spcPct val="20000"/>
        </a:spcBef>
        <a:spcAft>
          <a:spcPct val="0"/>
        </a:spcAft>
        <a:buChar char="»"/>
        <a:defRPr sz="2000">
          <a:solidFill>
            <a:srgbClr val="03084F"/>
          </a:solidFill>
          <a:latin typeface="+mn-lt"/>
        </a:defRPr>
      </a:lvl6pPr>
      <a:lvl7pPr marL="2971800" indent="-228600" algn="l" rtl="0" eaLnBrk="1" fontAlgn="base" hangingPunct="1">
        <a:spcBef>
          <a:spcPct val="20000"/>
        </a:spcBef>
        <a:spcAft>
          <a:spcPct val="0"/>
        </a:spcAft>
        <a:buChar char="»"/>
        <a:defRPr sz="2000">
          <a:solidFill>
            <a:srgbClr val="03084F"/>
          </a:solidFill>
          <a:latin typeface="+mn-lt"/>
        </a:defRPr>
      </a:lvl7pPr>
      <a:lvl8pPr marL="3429000" indent="-228600" algn="l" rtl="0" eaLnBrk="1" fontAlgn="base" hangingPunct="1">
        <a:spcBef>
          <a:spcPct val="20000"/>
        </a:spcBef>
        <a:spcAft>
          <a:spcPct val="0"/>
        </a:spcAft>
        <a:buChar char="»"/>
        <a:defRPr sz="2000">
          <a:solidFill>
            <a:srgbClr val="03084F"/>
          </a:solidFill>
          <a:latin typeface="+mn-lt"/>
        </a:defRPr>
      </a:lvl8pPr>
      <a:lvl9pPr marL="3886200" indent="-228600" algn="l" rtl="0" eaLnBrk="1" fontAlgn="base" hangingPunct="1">
        <a:spcBef>
          <a:spcPct val="20000"/>
        </a:spcBef>
        <a:spcAft>
          <a:spcPct val="0"/>
        </a:spcAft>
        <a:buChar char="»"/>
        <a:defRPr sz="2000">
          <a:solidFill>
            <a:srgbClr val="03084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C6CECE"/>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0" name="Rectangle 4"/>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endParaRPr lang="en-US" smtClean="0">
              <a:solidFill>
                <a:srgbClr val="000000"/>
              </a:solidFill>
              <a:latin typeface="Verdana" pitchFamily="34" charset="0"/>
            </a:endParaRPr>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smtClean="0">
              <a:solidFill>
                <a:srgbClr val="000000"/>
              </a:solidFill>
              <a:latin typeface="Verdana" pitchFamily="34" charset="0"/>
            </a:endParaRPr>
          </a:p>
        </p:txBody>
      </p:sp>
      <p:sp>
        <p:nvSpPr>
          <p:cNvPr id="4102"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600"/>
            </a:lvl1pPr>
          </a:lstStyle>
          <a:p>
            <a:fld id="{8918621D-271A-4D46-A117-5B98D4AE972C}" type="slidenum">
              <a:rPr lang="en-US" smtClean="0">
                <a:solidFill>
                  <a:srgbClr val="000000"/>
                </a:solidFill>
                <a:latin typeface="Verdana" pitchFamily="34" charset="0"/>
              </a:rPr>
              <a:pPr/>
              <a:t>‹#›</a:t>
            </a:fld>
            <a:endParaRPr lang="en-US" smtClean="0">
              <a:solidFill>
                <a:srgbClr val="000000"/>
              </a:solidFill>
              <a:latin typeface="Verdana" pitchFamily="34" charset="0"/>
            </a:endParaRPr>
          </a:p>
        </p:txBody>
      </p:sp>
      <p:sp>
        <p:nvSpPr>
          <p:cNvPr id="4103" name="Rectangle 7"/>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smtClean="0">
              <a:solidFill>
                <a:srgbClr val="000000"/>
              </a:solidFill>
              <a:latin typeface="Times New Roman" pitchFamily="18" charset="0"/>
            </a:endParaRPr>
          </a:p>
        </p:txBody>
      </p:sp>
      <p:sp>
        <p:nvSpPr>
          <p:cNvPr id="4104" name="Line 8"/>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latin typeface="Verdana" pitchFamily="34" charset="0"/>
            </a:endParaRPr>
          </a:p>
        </p:txBody>
      </p:sp>
      <p:sp>
        <p:nvSpPr>
          <p:cNvPr id="4105" name="Rectangle 9"/>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smtClean="0">
              <a:solidFill>
                <a:srgbClr val="000000"/>
              </a:solidFill>
              <a:latin typeface="Times New Roman" pitchFamily="18" charset="0"/>
            </a:endParaRPr>
          </a:p>
        </p:txBody>
      </p:sp>
      <p:sp>
        <p:nvSpPr>
          <p:cNvPr id="4106" name="Rectangle 10"/>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smtClean="0">
              <a:solidFill>
                <a:srgbClr val="000000"/>
              </a:solidFill>
              <a:latin typeface="Times New Roman" pitchFamily="18" charset="0"/>
            </a:endParaRPr>
          </a:p>
        </p:txBody>
      </p:sp>
    </p:spTree>
    <p:extLst>
      <p:ext uri="{BB962C8B-B14F-4D97-AF65-F5344CB8AC3E}">
        <p14:creationId xmlns:p14="http://schemas.microsoft.com/office/powerpoint/2010/main" val="1847424287"/>
      </p:ext>
    </p:extLst>
  </p:cSld>
  <p:clrMap bg1="lt1" tx1="dk1" bg2="lt2" tx2="dk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 id="2147483975" r:id="rId12"/>
  </p:sldLayoutIdLst>
  <p:timing>
    <p:tnLst>
      <p:par>
        <p:cTn id="1" dur="indefinite" restart="never" nodeType="tmRoot"/>
      </p:par>
    </p:tnLst>
  </p:timing>
  <p:hf hdr="0" ft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itchFamily="18" charset="0"/>
        </a:defRPr>
      </a:lvl2pPr>
      <a:lvl3pPr algn="l" rtl="0" fontAlgn="base">
        <a:spcBef>
          <a:spcPct val="0"/>
        </a:spcBef>
        <a:spcAft>
          <a:spcPct val="0"/>
        </a:spcAft>
        <a:defRPr sz="4400">
          <a:solidFill>
            <a:schemeClr val="tx2"/>
          </a:solidFill>
          <a:latin typeface="Garamond" pitchFamily="18" charset="0"/>
        </a:defRPr>
      </a:lvl3pPr>
      <a:lvl4pPr algn="l" rtl="0" fontAlgn="base">
        <a:spcBef>
          <a:spcPct val="0"/>
        </a:spcBef>
        <a:spcAft>
          <a:spcPct val="0"/>
        </a:spcAft>
        <a:defRPr sz="4400">
          <a:solidFill>
            <a:schemeClr val="tx2"/>
          </a:solidFill>
          <a:latin typeface="Garamond" pitchFamily="18" charset="0"/>
        </a:defRPr>
      </a:lvl4pPr>
      <a:lvl5pPr algn="l" rtl="0" fontAlgn="base">
        <a:spcBef>
          <a:spcPct val="0"/>
        </a:spcBef>
        <a:spcAft>
          <a:spcPct val="0"/>
        </a:spcAft>
        <a:defRPr sz="4400">
          <a:solidFill>
            <a:schemeClr val="tx2"/>
          </a:solidFill>
          <a:latin typeface="Garamond" pitchFamily="18" charset="0"/>
        </a:defRPr>
      </a:lvl5pPr>
      <a:lvl6pPr marL="457200" algn="l" rtl="0" fontAlgn="base">
        <a:spcBef>
          <a:spcPct val="0"/>
        </a:spcBef>
        <a:spcAft>
          <a:spcPct val="0"/>
        </a:spcAft>
        <a:defRPr sz="4400">
          <a:solidFill>
            <a:schemeClr val="tx2"/>
          </a:solidFill>
          <a:latin typeface="Garamond" pitchFamily="18" charset="0"/>
        </a:defRPr>
      </a:lvl6pPr>
      <a:lvl7pPr marL="914400" algn="l" rtl="0" fontAlgn="base">
        <a:spcBef>
          <a:spcPct val="0"/>
        </a:spcBef>
        <a:spcAft>
          <a:spcPct val="0"/>
        </a:spcAft>
        <a:defRPr sz="4400">
          <a:solidFill>
            <a:schemeClr val="tx2"/>
          </a:solidFill>
          <a:latin typeface="Garamond" pitchFamily="18" charset="0"/>
        </a:defRPr>
      </a:lvl7pPr>
      <a:lvl8pPr marL="1371600" algn="l" rtl="0" fontAlgn="base">
        <a:spcBef>
          <a:spcPct val="0"/>
        </a:spcBef>
        <a:spcAft>
          <a:spcPct val="0"/>
        </a:spcAft>
        <a:defRPr sz="4400">
          <a:solidFill>
            <a:schemeClr val="tx2"/>
          </a:solidFill>
          <a:latin typeface="Garamond" pitchFamily="18" charset="0"/>
        </a:defRPr>
      </a:lvl8pPr>
      <a:lvl9pPr marL="1828800" algn="l" rtl="0" fontAlgn="base">
        <a:spcBef>
          <a:spcPct val="0"/>
        </a:spcBef>
        <a:spcAft>
          <a:spcPct val="0"/>
        </a:spcAft>
        <a:defRPr sz="4400">
          <a:solidFill>
            <a:schemeClr val="tx2"/>
          </a:solidFill>
          <a:latin typeface="Garamond" pitchFamily="18" charset="0"/>
        </a:defRPr>
      </a:lvl9pPr>
    </p:titleStyle>
    <p:bodyStyle>
      <a:lvl1pPr marL="342900" indent="-342900" algn="l" rtl="0" fontAlgn="base">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fontAlgn="base">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fontAlgn="base">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06400" y="228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b" anchorCtr="0" compatLnSpc="1">
            <a:prstTxWarp prst="textNoShape">
              <a:avLst/>
            </a:prstTxWarp>
          </a:bodyPr>
          <a:lstStyle/>
          <a:p>
            <a:pPr lvl="0"/>
            <a:r>
              <a:rPr lang="en-US" smtClean="0"/>
              <a:t>Click to edit aster title style</a:t>
            </a:r>
          </a:p>
        </p:txBody>
      </p:sp>
      <p:sp>
        <p:nvSpPr>
          <p:cNvPr id="1027" name="Rectangle 3"/>
          <p:cNvSpPr>
            <a:spLocks noGrp="1" noChangeArrowheads="1"/>
          </p:cNvSpPr>
          <p:nvPr>
            <p:ph type="body" idx="1"/>
          </p:nvPr>
        </p:nvSpPr>
        <p:spPr bwMode="auto">
          <a:xfrm>
            <a:off x="457200" y="1885950"/>
            <a:ext cx="817880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881655617"/>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Lst>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Black" pitchFamily="34" charset="0"/>
        </a:defRPr>
      </a:lvl2pPr>
      <a:lvl3pPr algn="l" rtl="0" eaLnBrk="0" fontAlgn="base" hangingPunct="0">
        <a:spcBef>
          <a:spcPct val="0"/>
        </a:spcBef>
        <a:spcAft>
          <a:spcPct val="0"/>
        </a:spcAft>
        <a:defRPr sz="3200">
          <a:solidFill>
            <a:schemeClr val="tx2"/>
          </a:solidFill>
          <a:latin typeface="Arial Black" pitchFamily="34" charset="0"/>
        </a:defRPr>
      </a:lvl3pPr>
      <a:lvl4pPr algn="l" rtl="0" eaLnBrk="0" fontAlgn="base" hangingPunct="0">
        <a:spcBef>
          <a:spcPct val="0"/>
        </a:spcBef>
        <a:spcAft>
          <a:spcPct val="0"/>
        </a:spcAft>
        <a:defRPr sz="3200">
          <a:solidFill>
            <a:schemeClr val="tx2"/>
          </a:solidFill>
          <a:latin typeface="Arial Black" pitchFamily="34" charset="0"/>
        </a:defRPr>
      </a:lvl4pPr>
      <a:lvl5pPr algn="l" rtl="0" eaLnBrk="0" fontAlgn="base" hangingPunct="0">
        <a:spcBef>
          <a:spcPct val="0"/>
        </a:spcBef>
        <a:spcAft>
          <a:spcPct val="0"/>
        </a:spcAft>
        <a:defRPr sz="3200">
          <a:solidFill>
            <a:schemeClr val="tx2"/>
          </a:solidFill>
          <a:latin typeface="Arial Black" pitchFamily="34" charset="0"/>
        </a:defRPr>
      </a:lvl5pPr>
      <a:lvl6pPr marL="457200" algn="l" rtl="0" eaLnBrk="0" fontAlgn="base" hangingPunct="0">
        <a:spcBef>
          <a:spcPct val="0"/>
        </a:spcBef>
        <a:spcAft>
          <a:spcPct val="0"/>
        </a:spcAft>
        <a:defRPr sz="3200">
          <a:solidFill>
            <a:schemeClr val="tx2"/>
          </a:solidFill>
          <a:latin typeface="Arial Black" pitchFamily="34" charset="0"/>
        </a:defRPr>
      </a:lvl6pPr>
      <a:lvl7pPr marL="914400" algn="l" rtl="0" eaLnBrk="0" fontAlgn="base" hangingPunct="0">
        <a:spcBef>
          <a:spcPct val="0"/>
        </a:spcBef>
        <a:spcAft>
          <a:spcPct val="0"/>
        </a:spcAft>
        <a:defRPr sz="3200">
          <a:solidFill>
            <a:schemeClr val="tx2"/>
          </a:solidFill>
          <a:latin typeface="Arial Black" pitchFamily="34" charset="0"/>
        </a:defRPr>
      </a:lvl7pPr>
      <a:lvl8pPr marL="1371600" algn="l" rtl="0" eaLnBrk="0" fontAlgn="base" hangingPunct="0">
        <a:spcBef>
          <a:spcPct val="0"/>
        </a:spcBef>
        <a:spcAft>
          <a:spcPct val="0"/>
        </a:spcAft>
        <a:defRPr sz="3200">
          <a:solidFill>
            <a:schemeClr val="tx2"/>
          </a:solidFill>
          <a:latin typeface="Arial Black" pitchFamily="34" charset="0"/>
        </a:defRPr>
      </a:lvl8pPr>
      <a:lvl9pPr marL="1828800" algn="l" rtl="0" eaLnBrk="0" fontAlgn="base" hangingPunct="0">
        <a:spcBef>
          <a:spcPct val="0"/>
        </a:spcBef>
        <a:spcAft>
          <a:spcPct val="0"/>
        </a:spcAft>
        <a:defRPr sz="32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accent2"/>
        </a:buClr>
        <a:buSzPct val="100000"/>
        <a:buFont typeface="Monotype Sorts" pitchFamily="2" charset="2"/>
        <a:buChar char="z"/>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100000"/>
        <a:buFont typeface="Monotype Sorts" pitchFamily="2" charset="2"/>
        <a:buChar char="y"/>
        <a:defRPr sz="2400">
          <a:solidFill>
            <a:schemeClr val="tx1"/>
          </a:solidFill>
          <a:latin typeface="+mn-lt"/>
        </a:defRPr>
      </a:lvl2pPr>
      <a:lvl3pPr marL="1085850" indent="-228600" algn="l" rtl="0" eaLnBrk="0" fontAlgn="base" hangingPunct="0">
        <a:spcBef>
          <a:spcPct val="20000"/>
        </a:spcBef>
        <a:spcAft>
          <a:spcPct val="0"/>
        </a:spcAft>
        <a:buClr>
          <a:schemeClr val="accent2"/>
        </a:buClr>
        <a:buSzPct val="100000"/>
        <a:buFont typeface="Monotype Sorts" pitchFamily="2" charset="2"/>
        <a:buChar char="x"/>
        <a:defRPr sz="2000">
          <a:solidFill>
            <a:schemeClr val="tx1"/>
          </a:solidFill>
          <a:latin typeface="+mn-lt"/>
        </a:defRPr>
      </a:lvl3pPr>
      <a:lvl4pPr marL="1428750" indent="-228600" algn="l" rtl="0" eaLnBrk="0" fontAlgn="base" hangingPunct="0">
        <a:spcBef>
          <a:spcPct val="20000"/>
        </a:spcBef>
        <a:spcAft>
          <a:spcPct val="0"/>
        </a:spcAft>
        <a:buClr>
          <a:schemeClr val="accent2"/>
        </a:buClr>
        <a:buSzPct val="100000"/>
        <a:buChar char="•"/>
        <a:defRPr sz="1600">
          <a:solidFill>
            <a:schemeClr val="tx1"/>
          </a:solidFill>
          <a:latin typeface="+mn-lt"/>
        </a:defRPr>
      </a:lvl4pPr>
      <a:lvl5pPr marL="1771650" indent="-228600" algn="l" rtl="0" eaLnBrk="0" fontAlgn="base" hangingPunct="0">
        <a:spcBef>
          <a:spcPct val="20000"/>
        </a:spcBef>
        <a:spcAft>
          <a:spcPct val="0"/>
        </a:spcAft>
        <a:buClr>
          <a:schemeClr val="accent2"/>
        </a:buClr>
        <a:buSzPct val="100000"/>
        <a:buChar char="–"/>
        <a:defRPr sz="1400">
          <a:solidFill>
            <a:schemeClr val="tx1"/>
          </a:solidFill>
          <a:latin typeface="+mn-lt"/>
        </a:defRPr>
      </a:lvl5pPr>
      <a:lvl6pPr marL="2228850" indent="-228600" algn="l" rtl="0" eaLnBrk="0" fontAlgn="base" hangingPunct="0">
        <a:spcBef>
          <a:spcPct val="20000"/>
        </a:spcBef>
        <a:spcAft>
          <a:spcPct val="0"/>
        </a:spcAft>
        <a:buClr>
          <a:schemeClr val="accent2"/>
        </a:buClr>
        <a:buSzPct val="100000"/>
        <a:buChar char="–"/>
        <a:defRPr sz="1400">
          <a:solidFill>
            <a:schemeClr val="tx1"/>
          </a:solidFill>
          <a:latin typeface="+mn-lt"/>
        </a:defRPr>
      </a:lvl6pPr>
      <a:lvl7pPr marL="2686050" indent="-228600" algn="l" rtl="0" eaLnBrk="0" fontAlgn="base" hangingPunct="0">
        <a:spcBef>
          <a:spcPct val="20000"/>
        </a:spcBef>
        <a:spcAft>
          <a:spcPct val="0"/>
        </a:spcAft>
        <a:buClr>
          <a:schemeClr val="accent2"/>
        </a:buClr>
        <a:buSzPct val="100000"/>
        <a:buChar char="–"/>
        <a:defRPr sz="1400">
          <a:solidFill>
            <a:schemeClr val="tx1"/>
          </a:solidFill>
          <a:latin typeface="+mn-lt"/>
        </a:defRPr>
      </a:lvl7pPr>
      <a:lvl8pPr marL="3143250" indent="-228600" algn="l" rtl="0" eaLnBrk="0" fontAlgn="base" hangingPunct="0">
        <a:spcBef>
          <a:spcPct val="20000"/>
        </a:spcBef>
        <a:spcAft>
          <a:spcPct val="0"/>
        </a:spcAft>
        <a:buClr>
          <a:schemeClr val="accent2"/>
        </a:buClr>
        <a:buSzPct val="100000"/>
        <a:buChar char="–"/>
        <a:defRPr sz="1400">
          <a:solidFill>
            <a:schemeClr val="tx1"/>
          </a:solidFill>
          <a:latin typeface="+mn-lt"/>
        </a:defRPr>
      </a:lvl8pPr>
      <a:lvl9pPr marL="3600450" indent="-228600" algn="l" rtl="0" eaLnBrk="0" fontAlgn="base" hangingPunct="0">
        <a:spcBef>
          <a:spcPct val="20000"/>
        </a:spcBef>
        <a:spcAft>
          <a:spcPct val="0"/>
        </a:spcAft>
        <a:buClr>
          <a:schemeClr val="accent2"/>
        </a:buClr>
        <a:buSzPct val="10000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Freeform 2"/>
          <p:cNvSpPr>
            <a:spLocks/>
          </p:cNvSpPr>
          <p:nvPr/>
        </p:nvSpPr>
        <p:spPr bwMode="hidden">
          <a:xfrm>
            <a:off x="6627814" y="6429375"/>
            <a:ext cx="285750" cy="209550"/>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2"/>
              </a:gs>
              <a:gs pos="100000">
                <a:schemeClr val="accent2">
                  <a:gamma/>
                  <a:shade val="87843"/>
                  <a:invGamma/>
                </a:schemeClr>
              </a:gs>
            </a:gsLst>
            <a:lin ang="18900000" scaled="1"/>
          </a:gradFill>
          <a:ln w="9525">
            <a:noFill/>
            <a:round/>
            <a:headEnd/>
            <a:tailEnd/>
          </a:ln>
        </p:spPr>
        <p:txBody>
          <a:bodyPr lIns="91435" tIns="45718" rIns="91435" bIns="45718"/>
          <a:lstStyle/>
          <a:p>
            <a:pPr>
              <a:defRPr/>
            </a:pPr>
            <a:endParaRPr lang="en-GB">
              <a:solidFill>
                <a:srgbClr val="FFFFFF"/>
              </a:solidFill>
            </a:endParaRPr>
          </a:p>
        </p:txBody>
      </p:sp>
      <p:grpSp>
        <p:nvGrpSpPr>
          <p:cNvPr id="13315" name="Group 3"/>
          <p:cNvGrpSpPr>
            <a:grpSpLocks/>
          </p:cNvGrpSpPr>
          <p:nvPr/>
        </p:nvGrpSpPr>
        <p:grpSpPr bwMode="auto">
          <a:xfrm>
            <a:off x="3176" y="4267200"/>
            <a:ext cx="9140826" cy="2590800"/>
            <a:chOff x="2" y="2688"/>
            <a:chExt cx="5758" cy="1632"/>
          </a:xfrm>
        </p:grpSpPr>
        <p:sp>
          <p:nvSpPr>
            <p:cNvPr id="133124" name="Freeform 4"/>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GB">
                <a:solidFill>
                  <a:srgbClr val="FFFFFF"/>
                </a:solidFill>
              </a:endParaRPr>
            </a:p>
          </p:txBody>
        </p:sp>
        <p:grpSp>
          <p:nvGrpSpPr>
            <p:cNvPr id="13322" name="Group 5"/>
            <p:cNvGrpSpPr>
              <a:grpSpLocks/>
            </p:cNvGrpSpPr>
            <p:nvPr userDrawn="1"/>
          </p:nvGrpSpPr>
          <p:grpSpPr bwMode="auto">
            <a:xfrm>
              <a:off x="3528" y="3715"/>
              <a:ext cx="792" cy="521"/>
              <a:chOff x="3527" y="3715"/>
              <a:chExt cx="792" cy="521"/>
            </a:xfrm>
          </p:grpSpPr>
          <p:sp>
            <p:nvSpPr>
              <p:cNvPr id="133126" name="Oval 6"/>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a:defRPr/>
                </a:pPr>
                <a:endParaRPr lang="en-GB">
                  <a:solidFill>
                    <a:srgbClr val="FFFFFF"/>
                  </a:solidFill>
                </a:endParaRPr>
              </a:p>
            </p:txBody>
          </p:sp>
          <p:sp>
            <p:nvSpPr>
              <p:cNvPr id="133127" name="Oval 7"/>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a:defRPr/>
                </a:pPr>
                <a:endParaRPr lang="en-GB">
                  <a:solidFill>
                    <a:srgbClr val="FFFFFF"/>
                  </a:solidFill>
                </a:endParaRPr>
              </a:p>
            </p:txBody>
          </p:sp>
          <p:sp>
            <p:nvSpPr>
              <p:cNvPr id="133128" name="Oval 8"/>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solidFill>
                    <a:srgbClr val="FFFFFF"/>
                  </a:solidFill>
                </a:endParaRPr>
              </a:p>
            </p:txBody>
          </p:sp>
          <p:sp>
            <p:nvSpPr>
              <p:cNvPr id="133129" name="Oval 9"/>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n-GB">
                  <a:solidFill>
                    <a:srgbClr val="FFFFFF"/>
                  </a:solidFill>
                </a:endParaRPr>
              </a:p>
            </p:txBody>
          </p:sp>
          <p:sp>
            <p:nvSpPr>
              <p:cNvPr id="133130" name="Oval 10"/>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solidFill>
                    <a:srgbClr val="FFFFFF"/>
                  </a:solidFill>
                </a:endParaRPr>
              </a:p>
            </p:txBody>
          </p:sp>
          <p:sp>
            <p:nvSpPr>
              <p:cNvPr id="133131" name="Freeform 11"/>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a:defRPr/>
                </a:pPr>
                <a:endParaRPr lang="en-GB">
                  <a:solidFill>
                    <a:srgbClr val="FFFFFF"/>
                  </a:solidFill>
                </a:endParaRPr>
              </a:p>
            </p:txBody>
          </p:sp>
          <p:sp>
            <p:nvSpPr>
              <p:cNvPr id="133132" name="Freeform 12"/>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a:defRPr/>
                </a:pPr>
                <a:endParaRPr lang="en-GB">
                  <a:solidFill>
                    <a:srgbClr val="FFFFFF"/>
                  </a:solidFill>
                </a:endParaRPr>
              </a:p>
            </p:txBody>
          </p:sp>
          <p:sp>
            <p:nvSpPr>
              <p:cNvPr id="133133" name="Freeform 13"/>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solidFill>
                    <a:srgbClr val="FFFFFF"/>
                  </a:solidFill>
                </a:endParaRPr>
              </a:p>
            </p:txBody>
          </p:sp>
          <p:sp>
            <p:nvSpPr>
              <p:cNvPr id="133134" name="Freeform 14"/>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a:defRPr/>
                </a:pPr>
                <a:endParaRPr lang="en-GB">
                  <a:solidFill>
                    <a:srgbClr val="FFFFFF"/>
                  </a:solidFill>
                </a:endParaRPr>
              </a:p>
            </p:txBody>
          </p:sp>
          <p:sp>
            <p:nvSpPr>
              <p:cNvPr id="133135" name="Freeform 15"/>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a:defRPr/>
                </a:pPr>
                <a:endParaRPr lang="en-GB">
                  <a:solidFill>
                    <a:srgbClr val="FFFFFF"/>
                  </a:solidFill>
                </a:endParaRPr>
              </a:p>
            </p:txBody>
          </p:sp>
          <p:sp>
            <p:nvSpPr>
              <p:cNvPr id="133136" name="Oval 16"/>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GB">
                  <a:solidFill>
                    <a:srgbClr val="FFFFFF"/>
                  </a:solidFill>
                </a:endParaRPr>
              </a:p>
            </p:txBody>
          </p:sp>
        </p:grpSp>
        <p:grpSp>
          <p:nvGrpSpPr>
            <p:cNvPr id="13323" name="Group 17"/>
            <p:cNvGrpSpPr>
              <a:grpSpLocks/>
            </p:cNvGrpSpPr>
            <p:nvPr userDrawn="1"/>
          </p:nvGrpSpPr>
          <p:grpSpPr bwMode="auto">
            <a:xfrm>
              <a:off x="1776" y="3631"/>
              <a:ext cx="1626" cy="683"/>
              <a:chOff x="1776" y="3631"/>
              <a:chExt cx="1626" cy="683"/>
            </a:xfrm>
          </p:grpSpPr>
          <p:sp>
            <p:nvSpPr>
              <p:cNvPr id="133138" name="Oval 18"/>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a:defRPr/>
                </a:pPr>
                <a:endParaRPr lang="en-GB">
                  <a:solidFill>
                    <a:srgbClr val="FFFFFF"/>
                  </a:solidFill>
                </a:endParaRPr>
              </a:p>
            </p:txBody>
          </p:sp>
          <p:sp>
            <p:nvSpPr>
              <p:cNvPr id="133139" name="Oval 19"/>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a:defRPr/>
                </a:pPr>
                <a:endParaRPr lang="en-GB">
                  <a:solidFill>
                    <a:srgbClr val="FFFFFF"/>
                  </a:solidFill>
                </a:endParaRPr>
              </a:p>
            </p:txBody>
          </p:sp>
          <p:sp>
            <p:nvSpPr>
              <p:cNvPr id="133140" name="Oval 20"/>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a:defRPr/>
                </a:pPr>
                <a:endParaRPr lang="en-GB">
                  <a:solidFill>
                    <a:srgbClr val="FFFFFF"/>
                  </a:solidFill>
                </a:endParaRPr>
              </a:p>
            </p:txBody>
          </p:sp>
          <p:sp>
            <p:nvSpPr>
              <p:cNvPr id="133141" name="Oval 21"/>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n-GB">
                  <a:solidFill>
                    <a:srgbClr val="FFFFFF"/>
                  </a:solidFill>
                </a:endParaRPr>
              </a:p>
            </p:txBody>
          </p:sp>
          <p:sp>
            <p:nvSpPr>
              <p:cNvPr id="133142" name="Oval 22"/>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GB">
                  <a:solidFill>
                    <a:srgbClr val="FFFFFF"/>
                  </a:solidFill>
                </a:endParaRPr>
              </a:p>
            </p:txBody>
          </p:sp>
          <p:sp>
            <p:nvSpPr>
              <p:cNvPr id="133143" name="Oval 23"/>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n-GB">
                  <a:solidFill>
                    <a:srgbClr val="FFFFFF"/>
                  </a:solidFill>
                </a:endParaRPr>
              </a:p>
            </p:txBody>
          </p:sp>
          <p:sp>
            <p:nvSpPr>
              <p:cNvPr id="133144" name="Oval 24"/>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a:defRPr/>
                </a:pPr>
                <a:endParaRPr lang="en-GB">
                  <a:solidFill>
                    <a:srgbClr val="FFFFFF"/>
                  </a:solidFill>
                </a:endParaRPr>
              </a:p>
            </p:txBody>
          </p:sp>
          <p:sp>
            <p:nvSpPr>
              <p:cNvPr id="133145" name="Oval 25"/>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a:defRPr/>
                </a:pPr>
                <a:endParaRPr lang="en-GB">
                  <a:solidFill>
                    <a:srgbClr val="FFFFFF"/>
                  </a:solidFill>
                </a:endParaRPr>
              </a:p>
            </p:txBody>
          </p:sp>
          <p:sp>
            <p:nvSpPr>
              <p:cNvPr id="133146" name="Freeform 26"/>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a:defRPr/>
                </a:pPr>
                <a:endParaRPr lang="en-GB">
                  <a:solidFill>
                    <a:srgbClr val="FFFFFF"/>
                  </a:solidFill>
                </a:endParaRPr>
              </a:p>
            </p:txBody>
          </p:sp>
          <p:sp>
            <p:nvSpPr>
              <p:cNvPr id="133147" name="Freeform 27"/>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a:defRPr/>
                </a:pPr>
                <a:endParaRPr lang="en-GB">
                  <a:solidFill>
                    <a:srgbClr val="FFFFFF"/>
                  </a:solidFill>
                </a:endParaRPr>
              </a:p>
            </p:txBody>
          </p:sp>
          <p:sp>
            <p:nvSpPr>
              <p:cNvPr id="133148" name="Freeform 28"/>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a:defRPr/>
                </a:pPr>
                <a:endParaRPr lang="en-GB">
                  <a:solidFill>
                    <a:srgbClr val="FFFFFF"/>
                  </a:solidFill>
                </a:endParaRPr>
              </a:p>
            </p:txBody>
          </p:sp>
          <p:sp>
            <p:nvSpPr>
              <p:cNvPr id="133149" name="Freeform 29"/>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a:defRPr/>
                </a:pPr>
                <a:endParaRPr lang="en-GB">
                  <a:solidFill>
                    <a:srgbClr val="FFFFFF"/>
                  </a:solidFill>
                </a:endParaRPr>
              </a:p>
            </p:txBody>
          </p:sp>
          <p:sp>
            <p:nvSpPr>
              <p:cNvPr id="133150" name="Freeform 30"/>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w="9525">
                <a:noFill/>
                <a:round/>
                <a:headEnd/>
                <a:tailEnd/>
              </a:ln>
            </p:spPr>
            <p:txBody>
              <a:bodyPr/>
              <a:lstStyle/>
              <a:p>
                <a:pPr>
                  <a:defRPr/>
                </a:pPr>
                <a:endParaRPr lang="en-GB">
                  <a:solidFill>
                    <a:srgbClr val="FFFFFF"/>
                  </a:solidFill>
                </a:endParaRPr>
              </a:p>
            </p:txBody>
          </p:sp>
          <p:sp>
            <p:nvSpPr>
              <p:cNvPr id="133151" name="Freeform 31"/>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w="9525">
                <a:noFill/>
                <a:round/>
                <a:headEnd/>
                <a:tailEnd/>
              </a:ln>
            </p:spPr>
            <p:txBody>
              <a:bodyPr/>
              <a:lstStyle/>
              <a:p>
                <a:pPr>
                  <a:defRPr/>
                </a:pPr>
                <a:endParaRPr lang="en-GB">
                  <a:solidFill>
                    <a:srgbClr val="FFFFFF"/>
                  </a:solidFill>
                </a:endParaRPr>
              </a:p>
            </p:txBody>
          </p:sp>
          <p:sp>
            <p:nvSpPr>
              <p:cNvPr id="133152" name="Freeform 32"/>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solidFill>
                    <a:srgbClr val="FFFFFF"/>
                  </a:solidFill>
                </a:endParaRPr>
              </a:p>
            </p:txBody>
          </p:sp>
          <p:sp>
            <p:nvSpPr>
              <p:cNvPr id="133153" name="Freeform 33"/>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solidFill>
                    <a:srgbClr val="FFFFFF"/>
                  </a:solidFill>
                </a:endParaRPr>
              </a:p>
            </p:txBody>
          </p:sp>
          <p:sp>
            <p:nvSpPr>
              <p:cNvPr id="133154" name="Freeform 34"/>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solidFill>
                    <a:srgbClr val="FFFFFF"/>
                  </a:solidFill>
                </a:endParaRPr>
              </a:p>
            </p:txBody>
          </p:sp>
          <p:sp>
            <p:nvSpPr>
              <p:cNvPr id="133155" name="Freeform 35"/>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w="9525">
                <a:noFill/>
                <a:round/>
                <a:headEnd/>
                <a:tailEnd/>
              </a:ln>
            </p:spPr>
            <p:txBody>
              <a:bodyPr/>
              <a:lstStyle/>
              <a:p>
                <a:pPr>
                  <a:defRPr/>
                </a:pPr>
                <a:endParaRPr lang="en-GB">
                  <a:solidFill>
                    <a:srgbClr val="FFFFFF"/>
                  </a:solidFill>
                </a:endParaRPr>
              </a:p>
            </p:txBody>
          </p:sp>
        </p:grpSp>
        <p:grpSp>
          <p:nvGrpSpPr>
            <p:cNvPr id="13324" name="Group 36"/>
            <p:cNvGrpSpPr>
              <a:grpSpLocks/>
            </p:cNvGrpSpPr>
            <p:nvPr userDrawn="1"/>
          </p:nvGrpSpPr>
          <p:grpSpPr bwMode="auto">
            <a:xfrm>
              <a:off x="4128" y="3360"/>
              <a:ext cx="1351" cy="821"/>
              <a:chOff x="4128" y="3360"/>
              <a:chExt cx="1351" cy="821"/>
            </a:xfrm>
          </p:grpSpPr>
          <p:sp>
            <p:nvSpPr>
              <p:cNvPr id="133157" name="Freeform 37"/>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solidFill>
                    <a:srgbClr val="FFFFFF"/>
                  </a:solidFill>
                </a:endParaRPr>
              </a:p>
            </p:txBody>
          </p:sp>
          <p:sp>
            <p:nvSpPr>
              <p:cNvPr id="133158" name="Freeform 38"/>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solidFill>
                    <a:srgbClr val="FFFFFF"/>
                  </a:solidFill>
                </a:endParaRPr>
              </a:p>
            </p:txBody>
          </p:sp>
          <p:sp>
            <p:nvSpPr>
              <p:cNvPr id="133159" name="Freeform 39"/>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a:defRPr/>
                </a:pPr>
                <a:endParaRPr lang="en-GB">
                  <a:solidFill>
                    <a:srgbClr val="FFFFFF"/>
                  </a:solidFill>
                </a:endParaRPr>
              </a:p>
            </p:txBody>
          </p:sp>
          <p:sp>
            <p:nvSpPr>
              <p:cNvPr id="133160" name="Freeform 40"/>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solidFill>
                    <a:srgbClr val="FFFFFF"/>
                  </a:solidFill>
                </a:endParaRPr>
              </a:p>
            </p:txBody>
          </p:sp>
          <p:sp>
            <p:nvSpPr>
              <p:cNvPr id="133161" name="Freeform 41"/>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solidFill>
                    <a:srgbClr val="FFFFFF"/>
                  </a:solidFill>
                </a:endParaRPr>
              </a:p>
            </p:txBody>
          </p:sp>
          <p:sp>
            <p:nvSpPr>
              <p:cNvPr id="133162" name="Freeform 42"/>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solidFill>
                    <a:srgbClr val="FFFFFF"/>
                  </a:solidFill>
                </a:endParaRPr>
              </a:p>
            </p:txBody>
          </p:sp>
          <p:sp>
            <p:nvSpPr>
              <p:cNvPr id="133163" name="Freeform 43"/>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solidFill>
                    <a:srgbClr val="FFFFFF"/>
                  </a:solidFill>
                </a:endParaRPr>
              </a:p>
            </p:txBody>
          </p:sp>
          <p:sp>
            <p:nvSpPr>
              <p:cNvPr id="133164" name="Freeform 44"/>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w="9525">
                <a:noFill/>
                <a:round/>
                <a:headEnd/>
                <a:tailEnd/>
              </a:ln>
            </p:spPr>
            <p:txBody>
              <a:bodyPr/>
              <a:lstStyle/>
              <a:p>
                <a:pPr>
                  <a:defRPr/>
                </a:pPr>
                <a:endParaRPr lang="en-GB">
                  <a:solidFill>
                    <a:srgbClr val="FFFFFF"/>
                  </a:solidFill>
                </a:endParaRPr>
              </a:p>
            </p:txBody>
          </p:sp>
          <p:sp>
            <p:nvSpPr>
              <p:cNvPr id="133165" name="Freeform 45"/>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a:defRPr/>
                </a:pPr>
                <a:endParaRPr lang="en-GB">
                  <a:solidFill>
                    <a:srgbClr val="FFFFFF"/>
                  </a:solidFill>
                </a:endParaRPr>
              </a:p>
            </p:txBody>
          </p:sp>
          <p:sp>
            <p:nvSpPr>
              <p:cNvPr id="133166" name="Freeform 46"/>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solidFill>
                    <a:srgbClr val="FFFFFF"/>
                  </a:solidFill>
                </a:endParaRPr>
              </a:p>
            </p:txBody>
          </p:sp>
          <p:sp>
            <p:nvSpPr>
              <p:cNvPr id="133167" name="Freeform 47"/>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solidFill>
                    <a:srgbClr val="FFFFFF"/>
                  </a:solidFill>
                </a:endParaRPr>
              </a:p>
            </p:txBody>
          </p:sp>
          <p:sp>
            <p:nvSpPr>
              <p:cNvPr id="133168" name="Oval 48"/>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a:defRPr/>
                </a:pPr>
                <a:endParaRPr lang="en-GB">
                  <a:solidFill>
                    <a:srgbClr val="FFFFFF"/>
                  </a:solidFill>
                </a:endParaRPr>
              </a:p>
            </p:txBody>
          </p:sp>
          <p:sp>
            <p:nvSpPr>
              <p:cNvPr id="133169" name="Oval 49"/>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a:defRPr/>
                </a:pPr>
                <a:endParaRPr lang="en-GB">
                  <a:solidFill>
                    <a:srgbClr val="FFFFFF"/>
                  </a:solidFill>
                </a:endParaRPr>
              </a:p>
            </p:txBody>
          </p:sp>
          <p:sp>
            <p:nvSpPr>
              <p:cNvPr id="133170" name="Oval 50"/>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solidFill>
                    <a:srgbClr val="FFFFFF"/>
                  </a:solidFill>
                </a:endParaRPr>
              </a:p>
            </p:txBody>
          </p:sp>
          <p:sp>
            <p:nvSpPr>
              <p:cNvPr id="133171" name="Oval 51"/>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GB">
                  <a:solidFill>
                    <a:srgbClr val="FFFFFF"/>
                  </a:solidFill>
                </a:endParaRPr>
              </a:p>
            </p:txBody>
          </p:sp>
          <p:sp>
            <p:nvSpPr>
              <p:cNvPr id="133172" name="Oval 52"/>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solidFill>
                    <a:srgbClr val="FFFFFF"/>
                  </a:solidFill>
                </a:endParaRPr>
              </a:p>
            </p:txBody>
          </p:sp>
          <p:sp>
            <p:nvSpPr>
              <p:cNvPr id="133173" name="Oval 53"/>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n-GB">
                  <a:solidFill>
                    <a:srgbClr val="FFFFFF"/>
                  </a:solidFill>
                </a:endParaRPr>
              </a:p>
            </p:txBody>
          </p:sp>
        </p:grpSp>
        <p:grpSp>
          <p:nvGrpSpPr>
            <p:cNvPr id="13325" name="Group 54"/>
            <p:cNvGrpSpPr>
              <a:grpSpLocks/>
            </p:cNvGrpSpPr>
            <p:nvPr userDrawn="1"/>
          </p:nvGrpSpPr>
          <p:grpSpPr bwMode="auto">
            <a:xfrm>
              <a:off x="5280" y="3024"/>
              <a:ext cx="425" cy="258"/>
              <a:chOff x="5280" y="3024"/>
              <a:chExt cx="425" cy="258"/>
            </a:xfrm>
          </p:grpSpPr>
          <p:sp>
            <p:nvSpPr>
              <p:cNvPr id="133175" name="Freeform 55"/>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solidFill>
                    <a:srgbClr val="FFFFFF"/>
                  </a:solidFill>
                </a:endParaRPr>
              </a:p>
            </p:txBody>
          </p:sp>
          <p:sp>
            <p:nvSpPr>
              <p:cNvPr id="133176" name="Freeform 56"/>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solidFill>
                    <a:srgbClr val="FFFFFF"/>
                  </a:solidFill>
                </a:endParaRPr>
              </a:p>
            </p:txBody>
          </p:sp>
          <p:sp>
            <p:nvSpPr>
              <p:cNvPr id="133177" name="Freeform 57"/>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solidFill>
                    <a:srgbClr val="FFFFFF"/>
                  </a:solidFill>
                </a:endParaRPr>
              </a:p>
            </p:txBody>
          </p:sp>
          <p:sp>
            <p:nvSpPr>
              <p:cNvPr id="133178" name="Freeform 58"/>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solidFill>
                    <a:srgbClr val="FFFFFF"/>
                  </a:solidFill>
                </a:endParaRPr>
              </a:p>
            </p:txBody>
          </p:sp>
          <p:sp>
            <p:nvSpPr>
              <p:cNvPr id="133179" name="Freeform 59"/>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GB">
                  <a:solidFill>
                    <a:srgbClr val="FFFFFF"/>
                  </a:solidFill>
                </a:endParaRPr>
              </a:p>
            </p:txBody>
          </p:sp>
          <p:sp>
            <p:nvSpPr>
              <p:cNvPr id="133180" name="Freeform 60"/>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GB">
                  <a:solidFill>
                    <a:srgbClr val="FFFFFF"/>
                  </a:solidFill>
                </a:endParaRPr>
              </a:p>
            </p:txBody>
          </p:sp>
          <p:sp>
            <p:nvSpPr>
              <p:cNvPr id="133181" name="Freeform 61"/>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solidFill>
                    <a:srgbClr val="FFFFFF"/>
                  </a:solidFill>
                </a:endParaRPr>
              </a:p>
            </p:txBody>
          </p:sp>
          <p:grpSp>
            <p:nvGrpSpPr>
              <p:cNvPr id="13333" name="Group 62"/>
              <p:cNvGrpSpPr>
                <a:grpSpLocks/>
              </p:cNvGrpSpPr>
              <p:nvPr/>
            </p:nvGrpSpPr>
            <p:grpSpPr bwMode="auto">
              <a:xfrm>
                <a:off x="5381" y="3085"/>
                <a:ext cx="227" cy="132"/>
                <a:chOff x="5381" y="3085"/>
                <a:chExt cx="227" cy="132"/>
              </a:xfrm>
            </p:grpSpPr>
            <p:sp>
              <p:nvSpPr>
                <p:cNvPr id="133183" name="Oval 63"/>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defRPr/>
                  </a:pPr>
                  <a:endParaRPr lang="en-GB">
                    <a:solidFill>
                      <a:srgbClr val="FFFFFF"/>
                    </a:solidFill>
                  </a:endParaRPr>
                </a:p>
              </p:txBody>
            </p:sp>
            <p:sp>
              <p:nvSpPr>
                <p:cNvPr id="133184" name="Oval 64"/>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defRPr/>
                  </a:pPr>
                  <a:endParaRPr lang="en-GB">
                    <a:solidFill>
                      <a:srgbClr val="FFFFFF"/>
                    </a:solidFill>
                  </a:endParaRPr>
                </a:p>
              </p:txBody>
            </p:sp>
            <p:sp>
              <p:nvSpPr>
                <p:cNvPr id="133185" name="Oval 65"/>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defRPr/>
                  </a:pPr>
                  <a:endParaRPr lang="en-GB">
                    <a:solidFill>
                      <a:srgbClr val="FFFFFF"/>
                    </a:solidFill>
                  </a:endParaRPr>
                </a:p>
              </p:txBody>
            </p:sp>
            <p:sp>
              <p:nvSpPr>
                <p:cNvPr id="133186" name="Oval 66"/>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defRPr/>
                  </a:pPr>
                  <a:endParaRPr lang="en-GB">
                    <a:solidFill>
                      <a:srgbClr val="FFFFFF"/>
                    </a:solidFill>
                  </a:endParaRPr>
                </a:p>
              </p:txBody>
            </p:sp>
          </p:grpSp>
        </p:grpSp>
      </p:grpSp>
      <p:sp>
        <p:nvSpPr>
          <p:cNvPr id="133187" name="Rectangle 67"/>
          <p:cNvSpPr>
            <a:spLocks noGrp="1" noChangeArrowheads="1"/>
          </p:cNvSpPr>
          <p:nvPr>
            <p:ph type="title"/>
          </p:nvPr>
        </p:nvSpPr>
        <p:spPr bwMode="auto">
          <a:xfrm>
            <a:off x="457200" y="277814"/>
            <a:ext cx="8229600" cy="1139825"/>
          </a:xfrm>
          <a:prstGeom prst="rect">
            <a:avLst/>
          </a:prstGeom>
          <a:noFill/>
          <a:ln w="9525">
            <a:noFill/>
            <a:miter lim="800000"/>
            <a:headEnd/>
            <a:tailEnd/>
          </a:ln>
          <a:effectLst/>
        </p:spPr>
        <p:txBody>
          <a:bodyPr vert="horz" wrap="square" lIns="91435" tIns="45718" rIns="91435" bIns="45718" numCol="1" anchor="ctr" anchorCtr="1" compatLnSpc="1">
            <a:prstTxWarp prst="textNoShape">
              <a:avLst/>
            </a:prstTxWarp>
          </a:bodyPr>
          <a:lstStyle/>
          <a:p>
            <a:pPr lvl="0"/>
            <a:r>
              <a:rPr lang="en-US" smtClean="0"/>
              <a:t>Click to edit Master title style</a:t>
            </a:r>
          </a:p>
        </p:txBody>
      </p:sp>
      <p:sp>
        <p:nvSpPr>
          <p:cNvPr id="133188" name="Rectangle 68"/>
          <p:cNvSpPr>
            <a:spLocks noGrp="1" noChangeArrowheads="1"/>
          </p:cNvSpPr>
          <p:nvPr>
            <p:ph type="body" idx="1"/>
          </p:nvPr>
        </p:nvSpPr>
        <p:spPr bwMode="auto">
          <a:xfrm>
            <a:off x="457200" y="1600202"/>
            <a:ext cx="8229600" cy="4525963"/>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3189" name="Rectangle 69"/>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35" tIns="45718" rIns="91435" bIns="45718" numCol="1" anchor="b" anchorCtr="0" compatLnSpc="1">
            <a:prstTxWarp prst="textNoShape">
              <a:avLst/>
            </a:prstTxWarp>
          </a:bodyPr>
          <a:lstStyle>
            <a:lvl1pPr eaLnBrk="1" hangingPunct="1">
              <a:defRPr sz="1400">
                <a:effectLst>
                  <a:outerShdw blurRad="38100" dist="38100" dir="2700000" algn="tl">
                    <a:srgbClr val="000000"/>
                  </a:outerShdw>
                </a:effectLst>
              </a:defRPr>
            </a:lvl1pPr>
          </a:lstStyle>
          <a:p>
            <a:pPr>
              <a:defRPr/>
            </a:pPr>
            <a:endParaRPr lang="en-US">
              <a:solidFill>
                <a:srgbClr val="FFFFFF"/>
              </a:solidFill>
            </a:endParaRPr>
          </a:p>
        </p:txBody>
      </p:sp>
      <p:sp>
        <p:nvSpPr>
          <p:cNvPr id="133190" name="Rectangle 70"/>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35" tIns="45718" rIns="91435" bIns="45718" numCol="1" anchor="b" anchorCtr="0" compatLnSpc="1">
            <a:prstTxWarp prst="textNoShape">
              <a:avLst/>
            </a:prstTxWarp>
          </a:bodyPr>
          <a:lstStyle>
            <a:lvl1pPr algn="ctr" eaLnBrk="1" hangingPunct="1">
              <a:defRPr sz="1400">
                <a:effectLst>
                  <a:outerShdw blurRad="38100" dist="38100" dir="2700000" algn="tl">
                    <a:srgbClr val="000000"/>
                  </a:outerShdw>
                </a:effectLst>
              </a:defRPr>
            </a:lvl1pPr>
          </a:lstStyle>
          <a:p>
            <a:pPr>
              <a:defRPr/>
            </a:pPr>
            <a:r>
              <a:rPr lang="en-US">
                <a:solidFill>
                  <a:srgbClr val="FFFFFF"/>
                </a:solidFill>
              </a:rPr>
              <a:t>CS211 ICT- Chapter 1</a:t>
            </a:r>
          </a:p>
        </p:txBody>
      </p:sp>
      <p:sp>
        <p:nvSpPr>
          <p:cNvPr id="133191" name="Rectangle 71"/>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35" tIns="45718" rIns="91435" bIns="45718" numCol="1" anchor="b" anchorCtr="0" compatLnSpc="1">
            <a:prstTxWarp prst="textNoShape">
              <a:avLst/>
            </a:prstTxWarp>
          </a:bodyPr>
          <a:lstStyle>
            <a:lvl1pPr algn="r" eaLnBrk="1" hangingPunct="1">
              <a:defRPr sz="1400">
                <a:effectLst>
                  <a:outerShdw blurRad="38100" dist="38100" dir="2700000" algn="tl">
                    <a:srgbClr val="000000"/>
                  </a:outerShdw>
                </a:effectLst>
              </a:defRPr>
            </a:lvl1pPr>
          </a:lstStyle>
          <a:p>
            <a:pPr>
              <a:defRPr/>
            </a:pPr>
            <a:fld id="{3BC93BC3-C9CD-4A31-9EB3-126C63F29973}"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934760565"/>
      </p:ext>
    </p:extLst>
  </p:cSld>
  <p:clrMap bg1="dk2" tx1="lt1" bg2="dk1" tx2="lt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Lst>
  <p:timing>
    <p:tnLst>
      <p:par>
        <p:cTn id="1" dur="indefinite" restart="never" nodeType="tmRoot"/>
      </p:par>
    </p:tnLst>
  </p:timing>
  <p:hf hdr="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18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359"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539"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718"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885" indent="-342885" algn="l" rtl="0" eaLnBrk="0" fontAlgn="base" hangingPunct="0">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17" indent="-285737" algn="l" rtl="0" eaLnBrk="0" fontAlgn="base" hangingPunct="0">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defRPr>
      </a:lvl2pPr>
      <a:lvl3pPr marL="1142949" indent="-22859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defRPr>
      </a:lvl3pPr>
      <a:lvl4pPr marL="1600128" indent="-228590" algn="l" rtl="0" eaLnBrk="0" fontAlgn="base" hangingPunct="0">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defRPr>
      </a:lvl4pPr>
      <a:lvl5pPr marL="2057308" indent="-22859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5pPr>
      <a:lvl6pPr marL="2514487" indent="-22859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6pPr>
      <a:lvl7pPr marL="2971667" indent="-22859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7pPr>
      <a:lvl8pPr marL="3428846" indent="-22859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8pPr>
      <a:lvl9pPr marL="3886026" indent="-22859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359" rtl="0" eaLnBrk="1" latinLnBrk="0" hangingPunct="1">
        <a:defRPr sz="1800" kern="1200">
          <a:solidFill>
            <a:schemeClr val="tx1"/>
          </a:solidFill>
          <a:latin typeface="+mn-lt"/>
          <a:ea typeface="+mn-ea"/>
          <a:cs typeface="+mn-cs"/>
        </a:defRPr>
      </a:lvl1pPr>
      <a:lvl2pPr marL="457180" algn="l" defTabSz="914359" rtl="0" eaLnBrk="1" latinLnBrk="0" hangingPunct="1">
        <a:defRPr sz="1800" kern="1200">
          <a:solidFill>
            <a:schemeClr val="tx1"/>
          </a:solidFill>
          <a:latin typeface="+mn-lt"/>
          <a:ea typeface="+mn-ea"/>
          <a:cs typeface="+mn-cs"/>
        </a:defRPr>
      </a:lvl2pPr>
      <a:lvl3pPr marL="914359" algn="l" defTabSz="914359" rtl="0" eaLnBrk="1" latinLnBrk="0" hangingPunct="1">
        <a:defRPr sz="1800" kern="1200">
          <a:solidFill>
            <a:schemeClr val="tx1"/>
          </a:solidFill>
          <a:latin typeface="+mn-lt"/>
          <a:ea typeface="+mn-ea"/>
          <a:cs typeface="+mn-cs"/>
        </a:defRPr>
      </a:lvl3pPr>
      <a:lvl4pPr marL="1371539" algn="l" defTabSz="914359" rtl="0" eaLnBrk="1" latinLnBrk="0" hangingPunct="1">
        <a:defRPr sz="1800" kern="1200">
          <a:solidFill>
            <a:schemeClr val="tx1"/>
          </a:solidFill>
          <a:latin typeface="+mn-lt"/>
          <a:ea typeface="+mn-ea"/>
          <a:cs typeface="+mn-cs"/>
        </a:defRPr>
      </a:lvl4pPr>
      <a:lvl5pPr marL="1828718" algn="l" defTabSz="914359" rtl="0" eaLnBrk="1" latinLnBrk="0" hangingPunct="1">
        <a:defRPr sz="1800" kern="1200">
          <a:solidFill>
            <a:schemeClr val="tx1"/>
          </a:solidFill>
          <a:latin typeface="+mn-lt"/>
          <a:ea typeface="+mn-ea"/>
          <a:cs typeface="+mn-cs"/>
        </a:defRPr>
      </a:lvl5pPr>
      <a:lvl6pPr marL="2285898" algn="l" defTabSz="914359" rtl="0" eaLnBrk="1" latinLnBrk="0" hangingPunct="1">
        <a:defRPr sz="1800" kern="1200">
          <a:solidFill>
            <a:schemeClr val="tx1"/>
          </a:solidFill>
          <a:latin typeface="+mn-lt"/>
          <a:ea typeface="+mn-ea"/>
          <a:cs typeface="+mn-cs"/>
        </a:defRPr>
      </a:lvl6pPr>
      <a:lvl7pPr marL="2743077" algn="l" defTabSz="914359" rtl="0" eaLnBrk="1" latinLnBrk="0" hangingPunct="1">
        <a:defRPr sz="1800" kern="1200">
          <a:solidFill>
            <a:schemeClr val="tx1"/>
          </a:solidFill>
          <a:latin typeface="+mn-lt"/>
          <a:ea typeface="+mn-ea"/>
          <a:cs typeface="+mn-cs"/>
        </a:defRPr>
      </a:lvl7pPr>
      <a:lvl8pPr marL="3200257" algn="l" defTabSz="914359" rtl="0" eaLnBrk="1" latinLnBrk="0" hangingPunct="1">
        <a:defRPr sz="1800" kern="1200">
          <a:solidFill>
            <a:schemeClr val="tx1"/>
          </a:solidFill>
          <a:latin typeface="+mn-lt"/>
          <a:ea typeface="+mn-ea"/>
          <a:cs typeface="+mn-cs"/>
        </a:defRPr>
      </a:lvl8pPr>
      <a:lvl9pPr marL="3657436" algn="l" defTabSz="91435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8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94.xml"/><Relationship Id="rId1" Type="http://schemas.openxmlformats.org/officeDocument/2006/relationships/vmlDrawing" Target="../drawings/vmlDrawing2.vml"/><Relationship Id="rId5" Type="http://schemas.openxmlformats.org/officeDocument/2006/relationships/image" Target="../media/image13.png"/><Relationship Id="rId4" Type="http://schemas.openxmlformats.org/officeDocument/2006/relationships/oleObject" Target="../embeddings/oleObject2.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1.xml"/></Relationships>
</file>

<file path=ppt/slides/_rels/slide4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6.xml"/><Relationship Id="rId1" Type="http://schemas.openxmlformats.org/officeDocument/2006/relationships/slideLayout" Target="../slideLayouts/slideLayout7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5.png"/><Relationship Id="rId4" Type="http://schemas.openxmlformats.org/officeDocument/2006/relationships/oleObject" Target="../embeddings/oleObject3.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b="1" dirty="0" smtClean="0"/>
              <a:t/>
            </a:r>
            <a:br>
              <a:rPr lang="en-GB" b="1" dirty="0" smtClean="0"/>
            </a:br>
            <a:r>
              <a:rPr lang="en-GB" b="1" dirty="0" smtClean="0"/>
              <a:t>Chapter 1:  Introduction</a:t>
            </a:r>
            <a:r>
              <a:rPr lang="en-GB" dirty="0" smtClean="0"/>
              <a:t/>
            </a:r>
            <a:br>
              <a:rPr lang="en-GB" dirty="0" smtClean="0"/>
            </a:br>
            <a:endParaRPr lang="en-GB" dirty="0"/>
          </a:p>
        </p:txBody>
      </p:sp>
      <p:sp>
        <p:nvSpPr>
          <p:cNvPr id="3" name="Content Placeholder 2"/>
          <p:cNvSpPr>
            <a:spLocks noGrp="1"/>
          </p:cNvSpPr>
          <p:nvPr>
            <p:ph idx="1"/>
          </p:nvPr>
        </p:nvSpPr>
        <p:spPr>
          <a:xfrm>
            <a:off x="457200" y="1265237"/>
            <a:ext cx="8382000" cy="4525963"/>
          </a:xfrm>
        </p:spPr>
        <p:txBody>
          <a:bodyPr/>
          <a:lstStyle/>
          <a:p>
            <a:pPr marL="457180" lvl="1" indent="0" algn="just" eaLnBrk="1" hangingPunct="1">
              <a:lnSpc>
                <a:spcPct val="90000"/>
              </a:lnSpc>
              <a:buNone/>
              <a:defRPr/>
            </a:pPr>
            <a:endParaRPr lang="en-GB" sz="2400" dirty="0"/>
          </a:p>
          <a:p>
            <a:pPr lvl="1" eaLnBrk="1" hangingPunct="1">
              <a:lnSpc>
                <a:spcPct val="90000"/>
              </a:lnSpc>
              <a:defRPr/>
            </a:pPr>
            <a:r>
              <a:rPr lang="en-GB" sz="3200" dirty="0"/>
              <a:t>Overview of </a:t>
            </a:r>
            <a:r>
              <a:rPr lang="en-GB" sz="3200" dirty="0" smtClean="0"/>
              <a:t>ICT and Computer Science</a:t>
            </a:r>
          </a:p>
          <a:p>
            <a:pPr lvl="1" eaLnBrk="1" hangingPunct="1">
              <a:lnSpc>
                <a:spcPct val="90000"/>
              </a:lnSpc>
              <a:defRPr/>
            </a:pPr>
            <a:endParaRPr lang="en-GB" sz="1100" dirty="0"/>
          </a:p>
          <a:p>
            <a:pPr lvl="1" eaLnBrk="1" hangingPunct="1">
              <a:lnSpc>
                <a:spcPct val="90000"/>
              </a:lnSpc>
              <a:defRPr/>
            </a:pPr>
            <a:r>
              <a:rPr lang="en-GB" sz="3200" dirty="0"/>
              <a:t>Knowledge </a:t>
            </a:r>
            <a:r>
              <a:rPr lang="en-GB" sz="3200" dirty="0" smtClean="0"/>
              <a:t>Hierarchy (Data, </a:t>
            </a:r>
            <a:r>
              <a:rPr lang="en-GB" sz="3200" dirty="0"/>
              <a:t>Information, Knowledge and wisdom) </a:t>
            </a:r>
            <a:endParaRPr lang="en-GB" sz="3200" dirty="0" smtClean="0"/>
          </a:p>
          <a:p>
            <a:pPr lvl="1" eaLnBrk="1" hangingPunct="1">
              <a:lnSpc>
                <a:spcPct val="90000"/>
              </a:lnSpc>
              <a:defRPr/>
            </a:pPr>
            <a:endParaRPr lang="en-US" sz="1100" dirty="0"/>
          </a:p>
          <a:p>
            <a:pPr lvl="1" eaLnBrk="1" hangingPunct="1">
              <a:lnSpc>
                <a:spcPct val="90000"/>
              </a:lnSpc>
              <a:spcAft>
                <a:spcPts val="1200"/>
              </a:spcAft>
              <a:defRPr/>
            </a:pPr>
            <a:r>
              <a:rPr lang="en-US" sz="3200" dirty="0" smtClean="0"/>
              <a:t>What is an Information System?</a:t>
            </a:r>
          </a:p>
          <a:p>
            <a:pPr lvl="1" eaLnBrk="1" hangingPunct="1">
              <a:lnSpc>
                <a:spcPct val="90000"/>
              </a:lnSpc>
              <a:defRPr/>
            </a:pPr>
            <a:r>
              <a:rPr lang="en-US" sz="3200" dirty="0" smtClean="0"/>
              <a:t>Components of Information Systems</a:t>
            </a:r>
          </a:p>
          <a:p>
            <a:pPr lvl="1" eaLnBrk="1" hangingPunct="1">
              <a:lnSpc>
                <a:spcPct val="90000"/>
              </a:lnSpc>
              <a:defRPr/>
            </a:pPr>
            <a:endParaRPr lang="en-US" sz="1100" dirty="0"/>
          </a:p>
          <a:p>
            <a:pPr lvl="1" eaLnBrk="1" hangingPunct="1">
              <a:lnSpc>
                <a:spcPct val="90000"/>
              </a:lnSpc>
              <a:defRPr/>
            </a:pPr>
            <a:r>
              <a:rPr lang="en-US" sz="3200" dirty="0"/>
              <a:t>Applications of IS/ICT</a:t>
            </a:r>
          </a:p>
          <a:p>
            <a:pPr algn="just">
              <a:defRPr/>
            </a:pPr>
            <a:endParaRPr lang="en-GB" dirty="0"/>
          </a:p>
        </p:txBody>
      </p:sp>
      <p:sp>
        <p:nvSpPr>
          <p:cNvPr id="6" name="Slide Number Placeholder 5"/>
          <p:cNvSpPr>
            <a:spLocks noGrp="1"/>
          </p:cNvSpPr>
          <p:nvPr>
            <p:ph type="sldNum" sz="quarter" idx="12"/>
          </p:nvPr>
        </p:nvSpPr>
        <p:spPr/>
        <p:txBody>
          <a:bodyPr/>
          <a:lstStyle/>
          <a:p>
            <a:pPr>
              <a:defRPr/>
            </a:pPr>
            <a:fld id="{0B1681F0-4B72-4EE7-B936-E8FDC21FD6EF}" type="slidenum">
              <a:rPr lang="en-US" smtClean="0"/>
              <a:pPr>
                <a:defRPr/>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39825"/>
          </a:xfrm>
        </p:spPr>
        <p:txBody>
          <a:bodyPr/>
          <a:lstStyle/>
          <a:p>
            <a:pPr>
              <a:defRPr/>
            </a:pPr>
            <a:r>
              <a:rPr lang="en-US" b="1" dirty="0" smtClean="0"/>
              <a:t>Information</a:t>
            </a:r>
            <a:endParaRPr lang="en-GB" dirty="0"/>
          </a:p>
        </p:txBody>
      </p:sp>
      <p:sp>
        <p:nvSpPr>
          <p:cNvPr id="3" name="Content Placeholder 2"/>
          <p:cNvSpPr>
            <a:spLocks noGrp="1"/>
          </p:cNvSpPr>
          <p:nvPr>
            <p:ph idx="1"/>
          </p:nvPr>
        </p:nvSpPr>
        <p:spPr/>
        <p:txBody>
          <a:bodyPr/>
          <a:lstStyle/>
          <a:p>
            <a:pPr algn="just" eaLnBrk="1" hangingPunct="1">
              <a:defRPr/>
            </a:pPr>
            <a:r>
              <a:rPr lang="en-US" sz="2400" b="1" dirty="0"/>
              <a:t>Information:</a:t>
            </a:r>
            <a:r>
              <a:rPr lang="en-US" sz="2400" dirty="0"/>
              <a:t> collection of facts organized in such a way that they have value beyond the facts themselves</a:t>
            </a:r>
          </a:p>
          <a:p>
            <a:pPr lvl="1" algn="just" eaLnBrk="1" hangingPunct="1">
              <a:defRPr/>
            </a:pPr>
            <a:r>
              <a:rPr lang="en-US" sz="2000" dirty="0"/>
              <a:t>It is data that has been refined and organized by processing and purposeful intelligence;</a:t>
            </a:r>
          </a:p>
          <a:p>
            <a:pPr lvl="1" algn="just" eaLnBrk="1" hangingPunct="1">
              <a:defRPr/>
            </a:pPr>
            <a:r>
              <a:rPr lang="en-US" sz="2000" dirty="0"/>
              <a:t>It is a resource created from a data to serve the management decision making needs of </a:t>
            </a:r>
            <a:r>
              <a:rPr lang="en-US" sz="2000" dirty="0" smtClean="0"/>
              <a:t>a </a:t>
            </a:r>
            <a:r>
              <a:rPr lang="en-US" sz="2000" dirty="0"/>
              <a:t>business.</a:t>
            </a:r>
          </a:p>
          <a:p>
            <a:pPr lvl="1" algn="just" eaLnBrk="1" hangingPunct="1">
              <a:defRPr/>
            </a:pPr>
            <a:r>
              <a:rPr lang="en-US" sz="2000" dirty="0"/>
              <a:t>Sets of Data + meaning     </a:t>
            </a:r>
            <a:r>
              <a:rPr lang="en-US" sz="2000" b="1" dirty="0">
                <a:solidFill>
                  <a:srgbClr val="FFFF00"/>
                </a:solidFill>
                <a:effectLst/>
              </a:rPr>
              <a:t>(</a:t>
            </a:r>
            <a:r>
              <a:rPr lang="en-US" sz="2000" b="1" dirty="0" smtClean="0">
                <a:solidFill>
                  <a:srgbClr val="FFFF00"/>
                </a:solidFill>
                <a:effectLst/>
              </a:rPr>
              <a:t>Semantics)</a:t>
            </a:r>
            <a:endParaRPr lang="en-US" sz="2000" dirty="0"/>
          </a:p>
          <a:p>
            <a:pPr lvl="1" algn="just" eaLnBrk="1" hangingPunct="1">
              <a:defRPr/>
            </a:pPr>
            <a:r>
              <a:rPr lang="en-US" sz="2000" dirty="0"/>
              <a:t>(Sets of data) + (relational connection among data sets)</a:t>
            </a:r>
          </a:p>
          <a:p>
            <a:pPr lvl="1" algn="just" eaLnBrk="1" hangingPunct="1">
              <a:defRPr/>
            </a:pPr>
            <a:r>
              <a:rPr lang="en-US" sz="2000" dirty="0"/>
              <a:t>A red </a:t>
            </a:r>
            <a:r>
              <a:rPr lang="en-US" sz="2000" dirty="0" smtClean="0"/>
              <a:t>light </a:t>
            </a:r>
            <a:r>
              <a:rPr lang="en-US" sz="2000" dirty="0"/>
              <a:t>is a form of data.  But when we attach </a:t>
            </a:r>
            <a:r>
              <a:rPr lang="en-US" sz="2000" dirty="0" smtClean="0"/>
              <a:t>road traffic context </a:t>
            </a:r>
            <a:r>
              <a:rPr lang="en-US" sz="2000" dirty="0"/>
              <a:t>to it, it becomes (i.e., </a:t>
            </a:r>
            <a:r>
              <a:rPr lang="en-US" sz="2000" dirty="0">
                <a:solidFill>
                  <a:srgbClr val="FF0000"/>
                </a:solidFill>
              </a:rPr>
              <a:t>STOP</a:t>
            </a:r>
            <a:r>
              <a:rPr lang="en-US" sz="2000" dirty="0"/>
              <a:t>) information </a:t>
            </a:r>
            <a:r>
              <a:rPr lang="en-US" sz="2000" dirty="0" smtClean="0"/>
              <a:t>: </a:t>
            </a:r>
            <a:r>
              <a:rPr lang="en-US" sz="2000" dirty="0" smtClean="0">
                <a:solidFill>
                  <a:srgbClr val="FFFF00"/>
                </a:solidFill>
              </a:rPr>
              <a:t>Data + Context + Experience</a:t>
            </a:r>
            <a:endParaRPr lang="en-US" sz="2000" dirty="0">
              <a:solidFill>
                <a:srgbClr val="FFFF00"/>
              </a:solidFill>
            </a:endParaRPr>
          </a:p>
          <a:p>
            <a:pPr lvl="1" algn="just" eaLnBrk="1" hangingPunct="1">
              <a:defRPr/>
            </a:pPr>
            <a:r>
              <a:rPr lang="en-US" sz="2000" dirty="0"/>
              <a:t>“What we </a:t>
            </a:r>
            <a:r>
              <a:rPr lang="en-US" sz="2000" dirty="0" smtClean="0"/>
              <a:t>collectively know</a:t>
            </a:r>
            <a:r>
              <a:rPr lang="en-US" sz="2000" dirty="0"/>
              <a:t>”</a:t>
            </a:r>
          </a:p>
          <a:p>
            <a:pPr lvl="1" algn="just" eaLnBrk="1" hangingPunct="1">
              <a:defRPr/>
            </a:pPr>
            <a:r>
              <a:rPr lang="en-US" sz="2000" dirty="0"/>
              <a:t>Cognitive state of awareness</a:t>
            </a:r>
          </a:p>
          <a:p>
            <a:pPr algn="just">
              <a:defRPr/>
            </a:pPr>
            <a:endParaRPr lang="en-GB" dirty="0"/>
          </a:p>
        </p:txBody>
      </p:sp>
      <p:sp>
        <p:nvSpPr>
          <p:cNvPr id="6" name="Slide Number Placeholder 5"/>
          <p:cNvSpPr>
            <a:spLocks noGrp="1"/>
          </p:cNvSpPr>
          <p:nvPr>
            <p:ph type="sldNum" sz="quarter" idx="12"/>
          </p:nvPr>
        </p:nvSpPr>
        <p:spPr/>
        <p:txBody>
          <a:bodyPr/>
          <a:lstStyle/>
          <a:p>
            <a:pPr>
              <a:defRPr/>
            </a:pPr>
            <a:fld id="{E9F68BB4-D516-4843-9699-F8631B352CD8}"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6EB079E3-D27F-4558-B20C-C64B4450D0DD}" type="slidenum">
              <a:rPr lang="en-US">
                <a:solidFill>
                  <a:srgbClr val="000000"/>
                </a:solidFill>
              </a:rPr>
              <a:pPr/>
              <a:t>11</a:t>
            </a:fld>
            <a:endParaRPr lang="en-US" dirty="0">
              <a:solidFill>
                <a:srgbClr val="000000"/>
              </a:solidFill>
            </a:endParaRPr>
          </a:p>
        </p:txBody>
      </p:sp>
      <p:sp>
        <p:nvSpPr>
          <p:cNvPr id="112642" name="Rectangle 2"/>
          <p:cNvSpPr>
            <a:spLocks noGrp="1" noChangeArrowheads="1"/>
          </p:cNvSpPr>
          <p:nvPr>
            <p:ph type="title"/>
          </p:nvPr>
        </p:nvSpPr>
        <p:spPr>
          <a:xfrm>
            <a:off x="533400" y="228601"/>
            <a:ext cx="8229600" cy="1139825"/>
          </a:xfrm>
        </p:spPr>
        <p:txBody>
          <a:bodyPr/>
          <a:lstStyle/>
          <a:p>
            <a:r>
              <a:rPr lang="en-US" dirty="0"/>
              <a:t>Data versus Information</a:t>
            </a:r>
          </a:p>
        </p:txBody>
      </p:sp>
      <p:sp>
        <p:nvSpPr>
          <p:cNvPr id="112643" name="Rectangle 3"/>
          <p:cNvSpPr>
            <a:spLocks noGrp="1" noChangeArrowheads="1"/>
          </p:cNvSpPr>
          <p:nvPr>
            <p:ph type="body" idx="1"/>
          </p:nvPr>
        </p:nvSpPr>
        <p:spPr>
          <a:xfrm>
            <a:off x="228600" y="1600200"/>
            <a:ext cx="8915400" cy="3048000"/>
          </a:xfrm>
        </p:spPr>
        <p:txBody>
          <a:bodyPr/>
          <a:lstStyle/>
          <a:p>
            <a:pPr>
              <a:lnSpc>
                <a:spcPct val="80000"/>
              </a:lnSpc>
            </a:pPr>
            <a:r>
              <a:rPr lang="en-US" sz="2000" dirty="0"/>
              <a:t>Data = raw facts that represent the characteristics of an event</a:t>
            </a:r>
          </a:p>
          <a:p>
            <a:pPr lvl="1">
              <a:lnSpc>
                <a:spcPct val="80000"/>
              </a:lnSpc>
            </a:pPr>
            <a:r>
              <a:rPr lang="en-US" sz="1800" dirty="0"/>
              <a:t>Example 1:</a:t>
            </a:r>
          </a:p>
          <a:p>
            <a:pPr lvl="2">
              <a:lnSpc>
                <a:spcPct val="80000"/>
              </a:lnSpc>
            </a:pPr>
            <a:r>
              <a:rPr lang="en-US" sz="1600" dirty="0"/>
              <a:t>Event: </a:t>
            </a:r>
            <a:r>
              <a:rPr lang="en-US" sz="1600" dirty="0" smtClean="0"/>
              <a:t>Air </a:t>
            </a:r>
            <a:r>
              <a:rPr lang="en-US" sz="1600" dirty="0"/>
              <a:t>temperature</a:t>
            </a:r>
          </a:p>
          <a:p>
            <a:pPr lvl="2">
              <a:lnSpc>
                <a:spcPct val="80000"/>
              </a:lnSpc>
            </a:pPr>
            <a:r>
              <a:rPr lang="en-US" sz="1600" dirty="0"/>
              <a:t>Data: 22</a:t>
            </a:r>
            <a:r>
              <a:rPr lang="en-US" sz="1600" dirty="0">
                <a:cs typeface="Times New Roman" pitchFamily="18" charset="0"/>
              </a:rPr>
              <a:t>° C</a:t>
            </a:r>
          </a:p>
          <a:p>
            <a:pPr lvl="1">
              <a:lnSpc>
                <a:spcPct val="80000"/>
              </a:lnSpc>
            </a:pPr>
            <a:r>
              <a:rPr lang="en-US" sz="1800" dirty="0">
                <a:cs typeface="Times New Roman" pitchFamily="18" charset="0"/>
              </a:rPr>
              <a:t>Example 2:</a:t>
            </a:r>
          </a:p>
          <a:p>
            <a:pPr lvl="2">
              <a:lnSpc>
                <a:spcPct val="80000"/>
              </a:lnSpc>
            </a:pPr>
            <a:r>
              <a:rPr lang="en-US" sz="1600" dirty="0">
                <a:cs typeface="Times New Roman" pitchFamily="18" charset="0"/>
              </a:rPr>
              <a:t>Event: Sale</a:t>
            </a:r>
          </a:p>
          <a:p>
            <a:pPr lvl="2">
              <a:lnSpc>
                <a:spcPct val="80000"/>
              </a:lnSpc>
            </a:pPr>
            <a:r>
              <a:rPr lang="en-US" sz="1600" dirty="0">
                <a:cs typeface="Times New Roman" pitchFamily="18" charset="0"/>
              </a:rPr>
              <a:t>Data: Sale’s date, item number, item description, etc.</a:t>
            </a:r>
          </a:p>
          <a:p>
            <a:pPr>
              <a:lnSpc>
                <a:spcPct val="80000"/>
              </a:lnSpc>
            </a:pPr>
            <a:r>
              <a:rPr lang="en-US" sz="2000" dirty="0"/>
              <a:t>Information = facts within a given context</a:t>
            </a:r>
          </a:p>
          <a:p>
            <a:pPr lvl="1">
              <a:lnSpc>
                <a:spcPct val="80000"/>
              </a:lnSpc>
            </a:pPr>
            <a:r>
              <a:rPr lang="en-US" sz="1800" dirty="0"/>
              <a:t>Information results from transforming data by adding context </a:t>
            </a:r>
            <a:r>
              <a:rPr lang="en-US" sz="1800" dirty="0" smtClean="0"/>
              <a:t>to </a:t>
            </a:r>
            <a:r>
              <a:rPr lang="en-US" sz="1800" dirty="0"/>
              <a:t>make it more useful.</a:t>
            </a:r>
          </a:p>
          <a:p>
            <a:pPr lvl="1">
              <a:lnSpc>
                <a:spcPct val="80000"/>
              </a:lnSpc>
            </a:pPr>
            <a:r>
              <a:rPr lang="en-US" sz="1800" dirty="0"/>
              <a:t>The temperature </a:t>
            </a:r>
            <a:r>
              <a:rPr lang="en-US" sz="1800" dirty="0">
                <a:solidFill>
                  <a:srgbClr val="0000FF"/>
                </a:solidFill>
              </a:rPr>
              <a:t>today</a:t>
            </a:r>
            <a:r>
              <a:rPr lang="en-US" sz="1800" dirty="0"/>
              <a:t> at </a:t>
            </a:r>
            <a:r>
              <a:rPr lang="en-US" sz="1800" dirty="0">
                <a:solidFill>
                  <a:srgbClr val="0000FF"/>
                </a:solidFill>
              </a:rPr>
              <a:t>noon</a:t>
            </a:r>
            <a:r>
              <a:rPr lang="en-US" sz="1800" dirty="0"/>
              <a:t> in </a:t>
            </a:r>
            <a:r>
              <a:rPr lang="en-US" sz="1800" dirty="0">
                <a:solidFill>
                  <a:srgbClr val="0000FF"/>
                </a:solidFill>
              </a:rPr>
              <a:t>Addis </a:t>
            </a:r>
            <a:r>
              <a:rPr lang="en-US" sz="1800" dirty="0" smtClean="0"/>
              <a:t>was </a:t>
            </a:r>
            <a:r>
              <a:rPr lang="en-US" sz="1800" dirty="0">
                <a:solidFill>
                  <a:srgbClr val="002060"/>
                </a:solidFill>
              </a:rPr>
              <a:t>22</a:t>
            </a:r>
            <a:r>
              <a:rPr lang="en-US" sz="1800" dirty="0">
                <a:solidFill>
                  <a:srgbClr val="002060"/>
                </a:solidFill>
                <a:cs typeface="Times New Roman" pitchFamily="18" charset="0"/>
              </a:rPr>
              <a:t>°</a:t>
            </a:r>
            <a:r>
              <a:rPr lang="en-US" sz="1800" dirty="0">
                <a:solidFill>
                  <a:srgbClr val="0000FF"/>
                </a:solidFill>
                <a:cs typeface="Times New Roman" pitchFamily="18" charset="0"/>
              </a:rPr>
              <a:t> C</a:t>
            </a:r>
          </a:p>
        </p:txBody>
      </p:sp>
      <p:grpSp>
        <p:nvGrpSpPr>
          <p:cNvPr id="112644" name="Group 4"/>
          <p:cNvGrpSpPr>
            <a:grpSpLocks/>
          </p:cNvGrpSpPr>
          <p:nvPr/>
        </p:nvGrpSpPr>
        <p:grpSpPr bwMode="auto">
          <a:xfrm>
            <a:off x="1371600" y="4876800"/>
            <a:ext cx="6400800" cy="1524000"/>
            <a:chOff x="864" y="2592"/>
            <a:chExt cx="4032" cy="1296"/>
          </a:xfrm>
        </p:grpSpPr>
        <p:sp>
          <p:nvSpPr>
            <p:cNvPr id="112645" name="Rectangle 5"/>
            <p:cNvSpPr>
              <a:spLocks noChangeArrowheads="1"/>
            </p:cNvSpPr>
            <p:nvPr/>
          </p:nvSpPr>
          <p:spPr bwMode="auto">
            <a:xfrm>
              <a:off x="864" y="2832"/>
              <a:ext cx="96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00"/>
                  </a:solidFill>
                  <a:latin typeface="Verdana" pitchFamily="34" charset="0"/>
                </a:rPr>
                <a:t>I</a:t>
              </a:r>
            </a:p>
          </p:txBody>
        </p:sp>
        <p:sp>
          <p:nvSpPr>
            <p:cNvPr id="112646" name="Rectangle 6"/>
            <p:cNvSpPr>
              <a:spLocks noChangeArrowheads="1"/>
            </p:cNvSpPr>
            <p:nvPr/>
          </p:nvSpPr>
          <p:spPr bwMode="auto">
            <a:xfrm>
              <a:off x="2256" y="2592"/>
              <a:ext cx="1248" cy="1296"/>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00"/>
                  </a:solidFill>
                  <a:latin typeface="Verdana" pitchFamily="34" charset="0"/>
                </a:rPr>
                <a:t>P</a:t>
              </a:r>
            </a:p>
          </p:txBody>
        </p:sp>
        <p:sp>
          <p:nvSpPr>
            <p:cNvPr id="112647" name="Rectangle 7"/>
            <p:cNvSpPr>
              <a:spLocks noChangeArrowheads="1"/>
            </p:cNvSpPr>
            <p:nvPr/>
          </p:nvSpPr>
          <p:spPr bwMode="auto">
            <a:xfrm>
              <a:off x="3936" y="2832"/>
              <a:ext cx="960" cy="81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00"/>
                  </a:solidFill>
                  <a:latin typeface="Verdana" pitchFamily="34" charset="0"/>
                </a:rPr>
                <a:t>O</a:t>
              </a:r>
            </a:p>
          </p:txBody>
        </p:sp>
        <p:sp>
          <p:nvSpPr>
            <p:cNvPr id="112648" name="Line 8"/>
            <p:cNvSpPr>
              <a:spLocks noChangeShapeType="1"/>
            </p:cNvSpPr>
            <p:nvPr/>
          </p:nvSpPr>
          <p:spPr bwMode="auto">
            <a:xfrm>
              <a:off x="1824" y="3216"/>
              <a:ext cx="4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srgbClr val="000000"/>
                </a:solidFill>
                <a:latin typeface="Verdana" pitchFamily="34" charset="0"/>
              </a:endParaRPr>
            </a:p>
          </p:txBody>
        </p:sp>
        <p:sp>
          <p:nvSpPr>
            <p:cNvPr id="112649" name="Line 9"/>
            <p:cNvSpPr>
              <a:spLocks noChangeShapeType="1"/>
            </p:cNvSpPr>
            <p:nvPr/>
          </p:nvSpPr>
          <p:spPr bwMode="auto">
            <a:xfrm>
              <a:off x="3504" y="3216"/>
              <a:ext cx="4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srgbClr val="000000"/>
                </a:solidFill>
                <a:latin typeface="Verdana" pitchFamily="34" charset="0"/>
              </a:endParaRPr>
            </a:p>
          </p:txBody>
        </p:sp>
      </p:grpSp>
    </p:spTree>
    <p:extLst>
      <p:ext uri="{BB962C8B-B14F-4D97-AF65-F5344CB8AC3E}">
        <p14:creationId xmlns:p14="http://schemas.microsoft.com/office/powerpoint/2010/main" val="20959884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A3C464E-462E-4D56-AEF3-09994CD9B3B8}" type="slidenum">
              <a:rPr lang="en-US"/>
              <a:pPr>
                <a:defRPr/>
              </a:pPr>
              <a:t>12</a:t>
            </a:fld>
            <a:endParaRPr lang="en-US" dirty="0"/>
          </a:p>
        </p:txBody>
      </p:sp>
      <p:sp>
        <p:nvSpPr>
          <p:cNvPr id="16386" name="Rectangle 2"/>
          <p:cNvSpPr>
            <a:spLocks noGrp="1" noChangeArrowheads="1"/>
          </p:cNvSpPr>
          <p:nvPr>
            <p:ph type="title"/>
          </p:nvPr>
        </p:nvSpPr>
        <p:spPr/>
        <p:txBody>
          <a:bodyPr/>
          <a:lstStyle/>
          <a:p>
            <a:pPr eaLnBrk="1" hangingPunct="1">
              <a:defRPr/>
            </a:pPr>
            <a:r>
              <a:rPr lang="en-US" sz="4000" b="1" dirty="0"/>
              <a:t> </a:t>
            </a:r>
            <a:r>
              <a:rPr lang="en-US" sz="3200" b="1" dirty="0"/>
              <a:t>The Process of Transforming Data into Information</a:t>
            </a:r>
          </a:p>
        </p:txBody>
      </p:sp>
      <p:pic>
        <p:nvPicPr>
          <p:cNvPr id="32773" name="Picture 9" descr="Fig01-02"/>
          <p:cNvPicPr>
            <a:picLocks noGrp="1" noChangeAspect="1" noChangeArrowheads="1"/>
          </p:cNvPicPr>
          <p:nvPr>
            <p:ph idx="1"/>
          </p:nvPr>
        </p:nvPicPr>
        <p:blipFill>
          <a:blip r:embed="rId3"/>
          <a:srcRect/>
          <a:stretch>
            <a:fillRect/>
          </a:stretch>
        </p:blipFill>
        <p:spPr>
          <a:xfrm>
            <a:off x="685800" y="2438400"/>
            <a:ext cx="7391400" cy="1754188"/>
          </a:xfr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A6A44D8-19E5-4FAE-AAD0-58B12A3DD228}" type="slidenum">
              <a:rPr lang="en-US"/>
              <a:pPr>
                <a:defRPr/>
              </a:pPr>
              <a:t>13</a:t>
            </a:fld>
            <a:endParaRPr lang="en-US" dirty="0"/>
          </a:p>
        </p:txBody>
      </p:sp>
      <p:sp>
        <p:nvSpPr>
          <p:cNvPr id="129026" name="Rectangle 2"/>
          <p:cNvSpPr>
            <a:spLocks noGrp="1" noChangeArrowheads="1"/>
          </p:cNvSpPr>
          <p:nvPr>
            <p:ph type="title"/>
          </p:nvPr>
        </p:nvSpPr>
        <p:spPr>
          <a:xfrm>
            <a:off x="228600" y="228601"/>
            <a:ext cx="8229600" cy="1079500"/>
          </a:xfrm>
        </p:spPr>
        <p:txBody>
          <a:bodyPr/>
          <a:lstStyle/>
          <a:p>
            <a:pPr eaLnBrk="1" hangingPunct="1">
              <a:defRPr/>
            </a:pPr>
            <a:r>
              <a:rPr lang="en-US" dirty="0" smtClean="0"/>
              <a:t>Cont..</a:t>
            </a:r>
          </a:p>
        </p:txBody>
      </p:sp>
      <p:sp>
        <p:nvSpPr>
          <p:cNvPr id="129027" name="Rectangle 3"/>
          <p:cNvSpPr>
            <a:spLocks noGrp="1" noChangeArrowheads="1"/>
          </p:cNvSpPr>
          <p:nvPr>
            <p:ph type="body" idx="1"/>
          </p:nvPr>
        </p:nvSpPr>
        <p:spPr>
          <a:xfrm>
            <a:off x="228600" y="1371600"/>
            <a:ext cx="8610600" cy="5029200"/>
          </a:xfrm>
        </p:spPr>
        <p:txBody>
          <a:bodyPr/>
          <a:lstStyle/>
          <a:p>
            <a:pPr marL="609573" indent="-609573" eaLnBrk="1" hangingPunct="1">
              <a:defRPr/>
            </a:pPr>
            <a:r>
              <a:rPr lang="en-US" b="1" dirty="0" smtClean="0"/>
              <a:t>Knowledge</a:t>
            </a:r>
          </a:p>
          <a:p>
            <a:pPr marL="990555" lvl="1" indent="-533376" eaLnBrk="1" hangingPunct="1">
              <a:defRPr/>
            </a:pPr>
            <a:r>
              <a:rPr lang="en-US" sz="2000" dirty="0"/>
              <a:t>Once you spend some time interpreting and understanding a body of information, then you have knowledge</a:t>
            </a:r>
            <a:r>
              <a:rPr lang="en-US" dirty="0" smtClean="0"/>
              <a:t> </a:t>
            </a:r>
          </a:p>
          <a:p>
            <a:pPr marL="990555" lvl="1" indent="-533376" eaLnBrk="1" hangingPunct="1">
              <a:defRPr/>
            </a:pPr>
            <a:r>
              <a:rPr lang="en-US" sz="2000" dirty="0"/>
              <a:t>Information + understanding pattern</a:t>
            </a:r>
          </a:p>
          <a:p>
            <a:pPr marL="990555" lvl="1" indent="-533376" eaLnBrk="1" hangingPunct="1">
              <a:defRPr/>
            </a:pPr>
            <a:r>
              <a:rPr lang="en-US" sz="2700" dirty="0" smtClean="0"/>
              <a:t>“What we individually know”, “Your Know-how”</a:t>
            </a:r>
          </a:p>
          <a:p>
            <a:pPr marL="990555" lvl="1" indent="-533376" eaLnBrk="1" hangingPunct="1">
              <a:spcBef>
                <a:spcPts val="0"/>
              </a:spcBef>
              <a:defRPr/>
            </a:pPr>
            <a:r>
              <a:rPr lang="en-US" sz="2000" dirty="0"/>
              <a:t>There is information in a telephone book. The knowledge is understanding: Name - referring to a person (telephone subscriber), Number - referring to code enabling to operate the machine, How to use a telephone, How telephone </a:t>
            </a:r>
            <a:r>
              <a:rPr lang="en-US" sz="2000" dirty="0" smtClean="0"/>
              <a:t>circuit operates</a:t>
            </a:r>
            <a:r>
              <a:rPr lang="en-US" sz="2000" dirty="0"/>
              <a:t>, etc</a:t>
            </a:r>
            <a:r>
              <a:rPr lang="en-US" dirty="0" smtClean="0"/>
              <a:t> </a:t>
            </a:r>
          </a:p>
          <a:p>
            <a:pPr marL="990555" lvl="1" indent="-533376" eaLnBrk="1" hangingPunct="1">
              <a:defRPr/>
            </a:pPr>
            <a:r>
              <a:rPr lang="en-US" dirty="0" smtClean="0"/>
              <a:t>Information with Experience</a:t>
            </a:r>
          </a:p>
          <a:p>
            <a:pPr marL="990555" lvl="1" indent="-533376" eaLnBrk="1" hangingPunct="1">
              <a:defRPr/>
            </a:pPr>
            <a:r>
              <a:rPr lang="en-US" dirty="0" smtClean="0"/>
              <a:t>Cognitive state beyond awareness</a:t>
            </a:r>
          </a:p>
          <a:p>
            <a:pPr marL="990555" lvl="1" indent="-533376" eaLnBrk="1" hangingPunct="1">
              <a:defRPr/>
            </a:pP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512C53F-38D2-42B6-B475-F09B27B8D341}" type="slidenum">
              <a:rPr lang="en-US"/>
              <a:pPr>
                <a:defRPr/>
              </a:pPr>
              <a:t>14</a:t>
            </a:fld>
            <a:endParaRPr lang="en-US" dirty="0"/>
          </a:p>
        </p:txBody>
      </p:sp>
      <p:sp>
        <p:nvSpPr>
          <p:cNvPr id="155650" name="Rectangle 2"/>
          <p:cNvSpPr>
            <a:spLocks noGrp="1" noChangeArrowheads="1"/>
          </p:cNvSpPr>
          <p:nvPr>
            <p:ph type="title"/>
          </p:nvPr>
        </p:nvSpPr>
        <p:spPr>
          <a:xfrm>
            <a:off x="457200" y="152400"/>
            <a:ext cx="8229600" cy="731839"/>
          </a:xfrm>
        </p:spPr>
        <p:txBody>
          <a:bodyPr/>
          <a:lstStyle/>
          <a:p>
            <a:pPr eaLnBrk="1" hangingPunct="1">
              <a:defRPr/>
            </a:pPr>
            <a:r>
              <a:rPr lang="en-US" dirty="0" err="1" smtClean="0"/>
              <a:t>Cont</a:t>
            </a:r>
            <a:r>
              <a:rPr lang="en-US" dirty="0" smtClean="0"/>
              <a:t>…</a:t>
            </a:r>
          </a:p>
        </p:txBody>
      </p:sp>
      <p:sp>
        <p:nvSpPr>
          <p:cNvPr id="155651" name="Rectangle 3"/>
          <p:cNvSpPr>
            <a:spLocks noGrp="1" noChangeArrowheads="1"/>
          </p:cNvSpPr>
          <p:nvPr>
            <p:ph type="body" idx="1"/>
          </p:nvPr>
        </p:nvSpPr>
        <p:spPr>
          <a:xfrm>
            <a:off x="457200" y="990600"/>
            <a:ext cx="8229600" cy="5334000"/>
          </a:xfrm>
        </p:spPr>
        <p:txBody>
          <a:bodyPr/>
          <a:lstStyle/>
          <a:p>
            <a:pPr eaLnBrk="1" hangingPunct="1">
              <a:lnSpc>
                <a:spcPct val="90000"/>
              </a:lnSpc>
              <a:defRPr/>
            </a:pPr>
            <a:r>
              <a:rPr lang="en-US" dirty="0" smtClean="0">
                <a:latin typeface="Times New Roman" pitchFamily="18" charset="0"/>
              </a:rPr>
              <a:t>The process of creating knowledge is time taking. Technology has greatly reduced the cost involved in </a:t>
            </a:r>
            <a:r>
              <a:rPr lang="en-US" b="1" dirty="0" smtClean="0">
                <a:latin typeface="Times New Roman" pitchFamily="18" charset="0"/>
              </a:rPr>
              <a:t>assembling</a:t>
            </a:r>
            <a:r>
              <a:rPr lang="en-US" dirty="0" smtClean="0">
                <a:latin typeface="Times New Roman" pitchFamily="18" charset="0"/>
              </a:rPr>
              <a:t> and </a:t>
            </a:r>
            <a:r>
              <a:rPr lang="en-US" b="1" dirty="0" smtClean="0">
                <a:latin typeface="Times New Roman" pitchFamily="18" charset="0"/>
              </a:rPr>
              <a:t>storing data,</a:t>
            </a:r>
            <a:r>
              <a:rPr lang="en-US" dirty="0" smtClean="0">
                <a:latin typeface="Times New Roman" pitchFamily="18" charset="0"/>
              </a:rPr>
              <a:t> and in </a:t>
            </a:r>
            <a:r>
              <a:rPr lang="en-US" b="1" dirty="0" smtClean="0">
                <a:latin typeface="Times New Roman" pitchFamily="18" charset="0"/>
              </a:rPr>
              <a:t>transferring</a:t>
            </a:r>
            <a:r>
              <a:rPr lang="en-US" dirty="0" smtClean="0">
                <a:latin typeface="Times New Roman" pitchFamily="18" charset="0"/>
              </a:rPr>
              <a:t> and </a:t>
            </a:r>
            <a:r>
              <a:rPr lang="en-US" b="1" dirty="0" smtClean="0">
                <a:latin typeface="Times New Roman" pitchFamily="18" charset="0"/>
              </a:rPr>
              <a:t>storing </a:t>
            </a:r>
            <a:r>
              <a:rPr lang="en-US" dirty="0" smtClean="0">
                <a:latin typeface="Times New Roman" pitchFamily="18" charset="0"/>
              </a:rPr>
              <a:t>information. </a:t>
            </a:r>
            <a:r>
              <a:rPr lang="en-US" b="1" dirty="0" smtClean="0">
                <a:solidFill>
                  <a:srgbClr val="FFC000"/>
                </a:solidFill>
                <a:latin typeface="Times New Roman" pitchFamily="18" charset="0"/>
              </a:rPr>
              <a:t>Creating knowledge still takes human brain</a:t>
            </a:r>
            <a:r>
              <a:rPr lang="en-US" b="1" dirty="0" smtClean="0">
                <a:latin typeface="Times New Roman" pitchFamily="18" charset="0"/>
              </a:rPr>
              <a:t>,</a:t>
            </a:r>
            <a:r>
              <a:rPr lang="en-US" dirty="0" smtClean="0">
                <a:latin typeface="Times New Roman" pitchFamily="18" charset="0"/>
              </a:rPr>
              <a:t> human </a:t>
            </a:r>
            <a:r>
              <a:rPr lang="en-US" b="1" dirty="0" smtClean="0">
                <a:latin typeface="Times New Roman" pitchFamily="18" charset="0"/>
              </a:rPr>
              <a:t>thoughts</a:t>
            </a:r>
            <a:r>
              <a:rPr lang="en-US" dirty="0" smtClean="0">
                <a:latin typeface="Times New Roman" pitchFamily="18" charset="0"/>
              </a:rPr>
              <a:t> and </a:t>
            </a:r>
            <a:r>
              <a:rPr lang="en-US" b="1" dirty="0" smtClean="0">
                <a:latin typeface="Times New Roman" pitchFamily="18" charset="0"/>
              </a:rPr>
              <a:t>time</a:t>
            </a:r>
            <a:r>
              <a:rPr lang="en-US" dirty="0" smtClean="0">
                <a:latin typeface="Times New Roman" pitchFamily="18" charset="0"/>
              </a:rPr>
              <a:t> - especially today when there is too much information available</a:t>
            </a:r>
          </a:p>
        </p:txBody>
      </p:sp>
      <p:sp>
        <p:nvSpPr>
          <p:cNvPr id="2" name="Rectangle 1"/>
          <p:cNvSpPr/>
          <p:nvPr/>
        </p:nvSpPr>
        <p:spPr>
          <a:xfrm>
            <a:off x="838200" y="4495800"/>
            <a:ext cx="8153400" cy="1569660"/>
          </a:xfrm>
          <a:prstGeom prst="rect">
            <a:avLst/>
          </a:prstGeom>
        </p:spPr>
        <p:txBody>
          <a:bodyPr wrap="square">
            <a:spAutoFit/>
          </a:bodyPr>
          <a:lstStyle/>
          <a:p>
            <a:r>
              <a:rPr lang="en-US" sz="2400" dirty="0"/>
              <a:t>"You don't just learn knowledge; you have to create</a:t>
            </a:r>
          </a:p>
          <a:p>
            <a:r>
              <a:rPr lang="en-US" sz="2400" dirty="0"/>
              <a:t>it. Get in the driver's seat, don't just be a passenger.</a:t>
            </a:r>
          </a:p>
          <a:p>
            <a:r>
              <a:rPr lang="en-US" sz="2400" dirty="0">
                <a:solidFill>
                  <a:srgbClr val="FFC000"/>
                </a:solidFill>
              </a:rPr>
              <a:t>You have to contribute to it </a:t>
            </a:r>
            <a:r>
              <a:rPr lang="en-US" sz="2400" dirty="0"/>
              <a:t>or you don't understand</a:t>
            </a:r>
          </a:p>
          <a:p>
            <a:r>
              <a:rPr lang="en-US" sz="2400" dirty="0"/>
              <a:t>it." </a:t>
            </a:r>
            <a:r>
              <a:rPr lang="en-US" sz="2400" dirty="0" smtClean="0"/>
              <a:t>  (</a:t>
            </a:r>
            <a:r>
              <a:rPr lang="en-US" sz="2400" dirty="0"/>
              <a:t>Dr. W. Edwards Deming)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66831359-B607-4F98-9EE4-674F54219C94}" type="slidenum">
              <a:rPr lang="en-US"/>
              <a:pPr>
                <a:defRPr/>
              </a:pPr>
              <a:t>15</a:t>
            </a:fld>
            <a:endParaRPr lang="en-US"/>
          </a:p>
        </p:txBody>
      </p:sp>
      <p:sp>
        <p:nvSpPr>
          <p:cNvPr id="131074" name="Rectangle 2"/>
          <p:cNvSpPr>
            <a:spLocks noGrp="1" noChangeArrowheads="1"/>
          </p:cNvSpPr>
          <p:nvPr>
            <p:ph type="title"/>
          </p:nvPr>
        </p:nvSpPr>
        <p:spPr>
          <a:xfrm>
            <a:off x="457200" y="277813"/>
            <a:ext cx="8229600" cy="712787"/>
          </a:xfrm>
        </p:spPr>
        <p:txBody>
          <a:bodyPr/>
          <a:lstStyle/>
          <a:p>
            <a:pPr eaLnBrk="1" hangingPunct="1">
              <a:defRPr/>
            </a:pPr>
            <a:r>
              <a:rPr lang="en-US" dirty="0" smtClean="0"/>
              <a:t>Cont…</a:t>
            </a:r>
          </a:p>
        </p:txBody>
      </p:sp>
      <p:sp>
        <p:nvSpPr>
          <p:cNvPr id="131075" name="Rectangle 3"/>
          <p:cNvSpPr>
            <a:spLocks noGrp="1" noChangeArrowheads="1"/>
          </p:cNvSpPr>
          <p:nvPr>
            <p:ph type="body" idx="1"/>
          </p:nvPr>
        </p:nvSpPr>
        <p:spPr>
          <a:xfrm>
            <a:off x="457200" y="990602"/>
            <a:ext cx="8229600" cy="5135563"/>
          </a:xfrm>
        </p:spPr>
        <p:txBody>
          <a:bodyPr/>
          <a:lstStyle/>
          <a:p>
            <a:pPr marL="609573" indent="-609573" algn="just" eaLnBrk="1" hangingPunct="1">
              <a:defRPr/>
            </a:pPr>
            <a:r>
              <a:rPr lang="en-US" b="1" dirty="0" smtClean="0"/>
              <a:t>Wisdom</a:t>
            </a:r>
          </a:p>
          <a:p>
            <a:pPr marL="990555" lvl="1" indent="-533376" algn="just" eaLnBrk="1" hangingPunct="1">
              <a:defRPr/>
            </a:pPr>
            <a:r>
              <a:rPr lang="en-US" dirty="0" smtClean="0"/>
              <a:t>The state of being wise: </a:t>
            </a:r>
            <a:r>
              <a:rPr lang="en-US" sz="2400" dirty="0"/>
              <a:t>Acting based on broader perspective, From self-interest towards social contribution, to create a better future grounded on the past experience; </a:t>
            </a:r>
          </a:p>
          <a:p>
            <a:pPr marL="990555" lvl="1" indent="-533376" algn="just" eaLnBrk="1" hangingPunct="1">
              <a:defRPr/>
            </a:pPr>
            <a:r>
              <a:rPr lang="en-US" sz="2400" dirty="0"/>
              <a:t>Informed by </a:t>
            </a:r>
            <a:r>
              <a:rPr lang="en-US" sz="2400" dirty="0">
                <a:solidFill>
                  <a:srgbClr val="FF0000"/>
                </a:solidFill>
              </a:rPr>
              <a:t>multiple forms of intelligence</a:t>
            </a:r>
            <a:r>
              <a:rPr lang="en-US" sz="2400" dirty="0"/>
              <a:t> : </a:t>
            </a:r>
            <a:r>
              <a:rPr lang="en-US" sz="2400" dirty="0">
                <a:solidFill>
                  <a:srgbClr val="FFFF00"/>
                </a:solidFill>
              </a:rPr>
              <a:t>Reason, Intuition, Spirit, Values </a:t>
            </a:r>
          </a:p>
          <a:p>
            <a:pPr marL="990555" lvl="1" indent="-533376" algn="just" eaLnBrk="1" hangingPunct="1">
              <a:defRPr/>
            </a:pPr>
            <a:r>
              <a:rPr lang="en-US" sz="2400" dirty="0"/>
              <a:t>Knowledge + Principles (ethics, Values)</a:t>
            </a:r>
          </a:p>
          <a:p>
            <a:pPr marL="990555" lvl="1" indent="-533376" algn="just" eaLnBrk="1" hangingPunct="1">
              <a:defRPr/>
            </a:pPr>
            <a:r>
              <a:rPr lang="en-US" sz="2400" dirty="0"/>
              <a:t>What do we mean by Ethics?</a:t>
            </a:r>
          </a:p>
          <a:p>
            <a:pPr marL="990555" lvl="1" indent="-533376" algn="just" eaLnBrk="1" hangingPunct="1">
              <a:defRPr/>
            </a:pPr>
            <a:r>
              <a:rPr lang="en-US" sz="2400" dirty="0"/>
              <a:t>Is there any possible knowledge hierarchy beyond wisdom?</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543B331-165A-4021-AA41-F3FA90C85EA5}" type="slidenum">
              <a:rPr lang="en-US" smtClean="0">
                <a:solidFill>
                  <a:srgbClr val="FFFFFF"/>
                </a:solidFill>
              </a:rPr>
              <a:pPr>
                <a:defRPr/>
              </a:pPr>
              <a:t>16</a:t>
            </a:fld>
            <a:endParaRPr lang="en-US">
              <a:solidFill>
                <a:srgbClr val="FFFFFF"/>
              </a:solidFill>
            </a:endParaRPr>
          </a:p>
        </p:txBody>
      </p:sp>
      <p:sp>
        <p:nvSpPr>
          <p:cNvPr id="7" name="Isosceles Triangle 6"/>
          <p:cNvSpPr/>
          <p:nvPr/>
        </p:nvSpPr>
        <p:spPr bwMode="auto">
          <a:xfrm>
            <a:off x="152400" y="152400"/>
            <a:ext cx="7696200" cy="6096000"/>
          </a:xfrm>
          <a:prstGeom prst="triangl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35" tIns="45718" rIns="91435" bIns="45718" numCol="1" rtlCol="0" anchor="t" anchorCtr="0" compatLnSpc="1">
            <a:prstTxWarp prst="textNoShape">
              <a:avLst/>
            </a:prstTxWarp>
          </a:bodyPr>
          <a:lstStyle/>
          <a:p>
            <a:endParaRPr lang="en-US" dirty="0" smtClean="0">
              <a:solidFill>
                <a:srgbClr val="FFFFFF"/>
              </a:solidFill>
            </a:endParaRPr>
          </a:p>
        </p:txBody>
      </p:sp>
      <p:cxnSp>
        <p:nvCxnSpPr>
          <p:cNvPr id="9" name="Straight Connector 8"/>
          <p:cNvCxnSpPr/>
          <p:nvPr/>
        </p:nvCxnSpPr>
        <p:spPr bwMode="auto">
          <a:xfrm>
            <a:off x="609600" y="5562600"/>
            <a:ext cx="6858000" cy="0"/>
          </a:xfrm>
          <a:prstGeom prst="line">
            <a:avLst/>
          </a:prstGeom>
          <a:solidFill>
            <a:schemeClr val="accent1"/>
          </a:solidFill>
          <a:ln w="9525" cap="flat" cmpd="sng" algn="ctr">
            <a:solidFill>
              <a:srgbClr val="000000"/>
            </a:solidFill>
            <a:prstDash val="solid"/>
            <a:round/>
            <a:headEnd type="none" w="med" len="med"/>
            <a:tailEnd type="none" w="med" len="med"/>
          </a:ln>
          <a:effectLst/>
        </p:spPr>
      </p:cxnSp>
      <p:cxnSp>
        <p:nvCxnSpPr>
          <p:cNvPr id="11" name="Straight Connector 10"/>
          <p:cNvCxnSpPr/>
          <p:nvPr/>
        </p:nvCxnSpPr>
        <p:spPr bwMode="auto">
          <a:xfrm>
            <a:off x="1143000" y="4610100"/>
            <a:ext cx="5715000" cy="38100"/>
          </a:xfrm>
          <a:prstGeom prst="line">
            <a:avLst/>
          </a:prstGeom>
          <a:solidFill>
            <a:schemeClr val="accent1"/>
          </a:solidFill>
          <a:ln w="9525" cap="flat" cmpd="sng" algn="ctr">
            <a:solidFill>
              <a:srgbClr val="000000"/>
            </a:solidFill>
            <a:prstDash val="solid"/>
            <a:round/>
            <a:headEnd type="none" w="med" len="med"/>
            <a:tailEnd type="none" w="med" len="med"/>
          </a:ln>
          <a:effectLst/>
        </p:spPr>
      </p:cxnSp>
      <p:cxnSp>
        <p:nvCxnSpPr>
          <p:cNvPr id="14" name="Straight Connector 13"/>
          <p:cNvCxnSpPr/>
          <p:nvPr/>
        </p:nvCxnSpPr>
        <p:spPr bwMode="auto">
          <a:xfrm>
            <a:off x="1828800" y="3581400"/>
            <a:ext cx="4419600" cy="19050"/>
          </a:xfrm>
          <a:prstGeom prst="line">
            <a:avLst/>
          </a:prstGeom>
          <a:solidFill>
            <a:schemeClr val="accent1"/>
          </a:solidFill>
          <a:ln w="9525" cap="flat" cmpd="sng" algn="ctr">
            <a:solidFill>
              <a:srgbClr val="000000"/>
            </a:solidFill>
            <a:prstDash val="solid"/>
            <a:round/>
            <a:headEnd type="none" w="med" len="med"/>
            <a:tailEnd type="none" w="med" len="med"/>
          </a:ln>
          <a:effectLst/>
        </p:spPr>
      </p:cxnSp>
      <p:cxnSp>
        <p:nvCxnSpPr>
          <p:cNvPr id="22" name="Straight Connector 21"/>
          <p:cNvCxnSpPr/>
          <p:nvPr/>
        </p:nvCxnSpPr>
        <p:spPr bwMode="auto">
          <a:xfrm>
            <a:off x="2438400" y="2590800"/>
            <a:ext cx="3124200" cy="0"/>
          </a:xfrm>
          <a:prstGeom prst="line">
            <a:avLst/>
          </a:prstGeom>
          <a:solidFill>
            <a:schemeClr val="accent1"/>
          </a:solidFill>
          <a:ln w="9525" cap="flat" cmpd="sng" algn="ctr">
            <a:solidFill>
              <a:srgbClr val="000000"/>
            </a:solidFill>
            <a:prstDash val="solid"/>
            <a:round/>
            <a:headEnd type="none" w="med" len="med"/>
            <a:tailEnd type="none" w="med" len="med"/>
          </a:ln>
          <a:effectLst/>
        </p:spPr>
      </p:cxnSp>
      <p:sp>
        <p:nvSpPr>
          <p:cNvPr id="34" name="TextBox 33"/>
          <p:cNvSpPr txBox="1"/>
          <p:nvPr/>
        </p:nvSpPr>
        <p:spPr>
          <a:xfrm>
            <a:off x="457200" y="5715001"/>
            <a:ext cx="7010400" cy="369328"/>
          </a:xfrm>
          <a:prstGeom prst="rect">
            <a:avLst/>
          </a:prstGeom>
          <a:noFill/>
        </p:spPr>
        <p:txBody>
          <a:bodyPr wrap="square" lIns="91435" tIns="45718" rIns="91435" bIns="45718" rtlCol="0">
            <a:spAutoFit/>
          </a:bodyPr>
          <a:lstStyle/>
          <a:p>
            <a:r>
              <a:rPr lang="en-US" b="1" dirty="0" smtClean="0">
                <a:solidFill>
                  <a:srgbClr val="C00000"/>
                </a:solidFill>
                <a:latin typeface="Verdana" pitchFamily="34" charset="0"/>
              </a:rPr>
              <a:t>Noise</a:t>
            </a:r>
            <a:r>
              <a:rPr lang="en-US" dirty="0" smtClean="0">
                <a:solidFill>
                  <a:srgbClr val="000000"/>
                </a:solidFill>
                <a:latin typeface="Verdana" pitchFamily="34" charset="0"/>
              </a:rPr>
              <a:t>:   May contain irrelevant items which obscure data</a:t>
            </a:r>
            <a:endParaRPr lang="en-US" dirty="0">
              <a:solidFill>
                <a:srgbClr val="000000"/>
              </a:solidFill>
              <a:latin typeface="Verdana" pitchFamily="34" charset="0"/>
            </a:endParaRPr>
          </a:p>
        </p:txBody>
      </p:sp>
      <p:sp>
        <p:nvSpPr>
          <p:cNvPr id="35" name="TextBox 34"/>
          <p:cNvSpPr txBox="1"/>
          <p:nvPr/>
        </p:nvSpPr>
        <p:spPr>
          <a:xfrm>
            <a:off x="914400" y="4800600"/>
            <a:ext cx="6248400" cy="646327"/>
          </a:xfrm>
          <a:prstGeom prst="rect">
            <a:avLst/>
          </a:prstGeom>
          <a:noFill/>
        </p:spPr>
        <p:txBody>
          <a:bodyPr wrap="square" lIns="91435" tIns="45718" rIns="91435" bIns="45718" rtlCol="0">
            <a:spAutoFit/>
          </a:bodyPr>
          <a:lstStyle/>
          <a:p>
            <a:r>
              <a:rPr lang="en-US" b="1" dirty="0" smtClean="0">
                <a:solidFill>
                  <a:srgbClr val="C00000"/>
                </a:solidFill>
                <a:latin typeface="Verdana" pitchFamily="34" charset="0"/>
              </a:rPr>
              <a:t>Data:</a:t>
            </a:r>
            <a:r>
              <a:rPr lang="en-US" dirty="0" smtClean="0">
                <a:solidFill>
                  <a:srgbClr val="000000"/>
                </a:solidFill>
                <a:latin typeface="Verdana" pitchFamily="34" charset="0"/>
              </a:rPr>
              <a:t> Large volume, low value, usually no meaning </a:t>
            </a:r>
            <a:br>
              <a:rPr lang="en-US" dirty="0" smtClean="0">
                <a:solidFill>
                  <a:srgbClr val="000000"/>
                </a:solidFill>
                <a:latin typeface="Verdana" pitchFamily="34" charset="0"/>
              </a:rPr>
            </a:br>
            <a:r>
              <a:rPr lang="en-US" dirty="0" smtClean="0">
                <a:solidFill>
                  <a:srgbClr val="000000"/>
                </a:solidFill>
                <a:latin typeface="Verdana" pitchFamily="34" charset="0"/>
              </a:rPr>
              <a:t>         or context</a:t>
            </a:r>
            <a:endParaRPr lang="en-US" dirty="0">
              <a:solidFill>
                <a:srgbClr val="000000"/>
              </a:solidFill>
              <a:latin typeface="Verdana" pitchFamily="34" charset="0"/>
            </a:endParaRPr>
          </a:p>
        </p:txBody>
      </p:sp>
      <p:sp>
        <p:nvSpPr>
          <p:cNvPr id="36" name="TextBox 35"/>
          <p:cNvSpPr txBox="1"/>
          <p:nvPr/>
        </p:nvSpPr>
        <p:spPr>
          <a:xfrm>
            <a:off x="1676400" y="3733800"/>
            <a:ext cx="4876800" cy="923326"/>
          </a:xfrm>
          <a:prstGeom prst="rect">
            <a:avLst/>
          </a:prstGeom>
          <a:noFill/>
        </p:spPr>
        <p:txBody>
          <a:bodyPr wrap="square" lIns="91435" tIns="45718" rIns="91435" bIns="45718" rtlCol="0">
            <a:spAutoFit/>
          </a:bodyPr>
          <a:lstStyle/>
          <a:p>
            <a:r>
              <a:rPr lang="en-US" b="1" dirty="0" smtClean="0">
                <a:solidFill>
                  <a:srgbClr val="C00000"/>
                </a:solidFill>
                <a:latin typeface="Verdana" pitchFamily="34" charset="0"/>
              </a:rPr>
              <a:t>Information:</a:t>
            </a:r>
            <a:r>
              <a:rPr lang="en-US" dirty="0" smtClean="0">
                <a:solidFill>
                  <a:srgbClr val="000000"/>
                </a:solidFill>
                <a:latin typeface="Verdana" pitchFamily="34" charset="0"/>
              </a:rPr>
              <a:t> Lower volume, higher </a:t>
            </a:r>
          </a:p>
          <a:p>
            <a:r>
              <a:rPr lang="en-US" dirty="0" smtClean="0">
                <a:solidFill>
                  <a:srgbClr val="000000"/>
                </a:solidFill>
                <a:latin typeface="Verdana" pitchFamily="34" charset="0"/>
              </a:rPr>
              <a:t>value, with context and associated </a:t>
            </a:r>
          </a:p>
          <a:p>
            <a:r>
              <a:rPr lang="en-US" dirty="0" smtClean="0">
                <a:solidFill>
                  <a:srgbClr val="000000"/>
                </a:solidFill>
                <a:latin typeface="Verdana" pitchFamily="34" charset="0"/>
              </a:rPr>
              <a:t>meanings </a:t>
            </a:r>
            <a:endParaRPr lang="en-US" dirty="0">
              <a:solidFill>
                <a:srgbClr val="000000"/>
              </a:solidFill>
              <a:latin typeface="Verdana" pitchFamily="34" charset="0"/>
            </a:endParaRPr>
          </a:p>
        </p:txBody>
      </p:sp>
      <p:sp>
        <p:nvSpPr>
          <p:cNvPr id="37" name="TextBox 36"/>
          <p:cNvSpPr txBox="1"/>
          <p:nvPr/>
        </p:nvSpPr>
        <p:spPr>
          <a:xfrm>
            <a:off x="2286000" y="2667000"/>
            <a:ext cx="3810000" cy="923326"/>
          </a:xfrm>
          <a:prstGeom prst="rect">
            <a:avLst/>
          </a:prstGeom>
          <a:noFill/>
        </p:spPr>
        <p:txBody>
          <a:bodyPr wrap="square" lIns="91435" tIns="45718" rIns="91435" bIns="45718" rtlCol="0">
            <a:spAutoFit/>
          </a:bodyPr>
          <a:lstStyle/>
          <a:p>
            <a:r>
              <a:rPr lang="en-US" b="1" dirty="0" smtClean="0">
                <a:solidFill>
                  <a:srgbClr val="C00000"/>
                </a:solidFill>
                <a:latin typeface="Verdana" pitchFamily="34" charset="0"/>
              </a:rPr>
              <a:t>Knowledge:</a:t>
            </a:r>
            <a:r>
              <a:rPr lang="en-US" dirty="0" smtClean="0">
                <a:solidFill>
                  <a:srgbClr val="000000"/>
                </a:solidFill>
                <a:latin typeface="Verdana" pitchFamily="34" charset="0"/>
              </a:rPr>
              <a:t> Understanding </a:t>
            </a:r>
          </a:p>
          <a:p>
            <a:r>
              <a:rPr lang="en-US" dirty="0" smtClean="0">
                <a:solidFill>
                  <a:srgbClr val="000000"/>
                </a:solidFill>
                <a:latin typeface="Verdana" pitchFamily="34" charset="0"/>
              </a:rPr>
              <a:t>of a domain can be applied to</a:t>
            </a:r>
          </a:p>
          <a:p>
            <a:r>
              <a:rPr lang="en-US" dirty="0" smtClean="0">
                <a:solidFill>
                  <a:srgbClr val="000000"/>
                </a:solidFill>
                <a:latin typeface="Verdana" pitchFamily="34" charset="0"/>
              </a:rPr>
              <a:t> solve problems  (</a:t>
            </a:r>
            <a:r>
              <a:rPr lang="en-US" b="1" dirty="0" smtClean="0">
                <a:solidFill>
                  <a:srgbClr val="002060"/>
                </a:solidFill>
                <a:latin typeface="Verdana" pitchFamily="34" charset="0"/>
              </a:rPr>
              <a:t>Pragmatics</a:t>
            </a:r>
            <a:r>
              <a:rPr lang="en-US" dirty="0" smtClean="0">
                <a:solidFill>
                  <a:srgbClr val="000000"/>
                </a:solidFill>
                <a:latin typeface="Verdana" pitchFamily="34" charset="0"/>
              </a:rPr>
              <a:t>)</a:t>
            </a:r>
            <a:endParaRPr lang="en-US" dirty="0">
              <a:solidFill>
                <a:srgbClr val="000000"/>
              </a:solidFill>
              <a:latin typeface="Verdana" pitchFamily="34" charset="0"/>
            </a:endParaRPr>
          </a:p>
        </p:txBody>
      </p:sp>
      <p:sp>
        <p:nvSpPr>
          <p:cNvPr id="40" name="TextBox 39"/>
          <p:cNvSpPr txBox="1"/>
          <p:nvPr/>
        </p:nvSpPr>
        <p:spPr>
          <a:xfrm>
            <a:off x="2819400" y="1295401"/>
            <a:ext cx="2362200" cy="923326"/>
          </a:xfrm>
          <a:prstGeom prst="rect">
            <a:avLst/>
          </a:prstGeom>
          <a:noFill/>
        </p:spPr>
        <p:txBody>
          <a:bodyPr wrap="square" lIns="91435" tIns="45718" rIns="91435" bIns="45718" rtlCol="0">
            <a:spAutoFit/>
          </a:bodyPr>
          <a:lstStyle/>
          <a:p>
            <a:r>
              <a:rPr lang="en-US" b="1" dirty="0" smtClean="0">
                <a:solidFill>
                  <a:srgbClr val="C00000"/>
                </a:solidFill>
                <a:latin typeface="Verdana" pitchFamily="34" charset="0"/>
              </a:rPr>
              <a:t>      Wisdom </a:t>
            </a:r>
          </a:p>
          <a:p>
            <a:r>
              <a:rPr lang="en-US" b="1" dirty="0">
                <a:solidFill>
                  <a:srgbClr val="C00000"/>
                </a:solidFill>
                <a:latin typeface="Verdana" pitchFamily="34" charset="0"/>
              </a:rPr>
              <a:t> </a:t>
            </a:r>
            <a:r>
              <a:rPr lang="en-US" b="1" dirty="0" smtClean="0">
                <a:solidFill>
                  <a:srgbClr val="C00000"/>
                </a:solidFill>
                <a:latin typeface="Verdana" pitchFamily="34" charset="0"/>
              </a:rPr>
              <a:t>          or </a:t>
            </a:r>
          </a:p>
          <a:p>
            <a:r>
              <a:rPr lang="en-US" b="1" dirty="0" smtClean="0">
                <a:solidFill>
                  <a:srgbClr val="C00000"/>
                </a:solidFill>
                <a:latin typeface="Verdana" pitchFamily="34" charset="0"/>
              </a:rPr>
              <a:t>Meta-Knowledge</a:t>
            </a:r>
            <a:endParaRPr lang="en-US" dirty="0">
              <a:solidFill>
                <a:srgbClr val="000000"/>
              </a:solidFill>
              <a:latin typeface="Verdana" pitchFamily="34" charset="0"/>
            </a:endParaRPr>
          </a:p>
        </p:txBody>
      </p:sp>
      <p:sp>
        <p:nvSpPr>
          <p:cNvPr id="41" name="Rounded Rectangular Callout 40"/>
          <p:cNvSpPr/>
          <p:nvPr/>
        </p:nvSpPr>
        <p:spPr bwMode="auto">
          <a:xfrm>
            <a:off x="4495800" y="76200"/>
            <a:ext cx="4648200" cy="838200"/>
          </a:xfrm>
          <a:prstGeom prst="wedgeRoundRectCallout">
            <a:avLst>
              <a:gd name="adj1" fmla="val -43899"/>
              <a:gd name="adj2" fmla="val 110985"/>
              <a:gd name="adj3" fmla="val 16667"/>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35" tIns="45718" rIns="91435" bIns="45718" numCol="1" rtlCol="0" anchor="t" anchorCtr="0" compatLnSpc="1">
            <a:prstTxWarp prst="textNoShape">
              <a:avLst/>
            </a:prstTxWarp>
          </a:bodyPr>
          <a:lstStyle/>
          <a:p>
            <a:r>
              <a:rPr lang="en-US" dirty="0" smtClean="0">
                <a:solidFill>
                  <a:srgbClr val="000000"/>
                </a:solidFill>
              </a:rPr>
              <a:t>Knowledge on Knowledge</a:t>
            </a:r>
            <a:r>
              <a:rPr lang="en-US" b="1" dirty="0" smtClean="0">
                <a:solidFill>
                  <a:srgbClr val="000000"/>
                </a:solidFill>
              </a:rPr>
              <a:t>;</a:t>
            </a:r>
          </a:p>
          <a:p>
            <a:r>
              <a:rPr lang="en-US" dirty="0" smtClean="0">
                <a:solidFill>
                  <a:srgbClr val="000000"/>
                </a:solidFill>
              </a:rPr>
              <a:t>How, when, and where to apply knowledge</a:t>
            </a:r>
          </a:p>
        </p:txBody>
      </p:sp>
      <p:sp>
        <p:nvSpPr>
          <p:cNvPr id="43" name="Rounded Rectangle 42"/>
          <p:cNvSpPr/>
          <p:nvPr/>
        </p:nvSpPr>
        <p:spPr bwMode="auto">
          <a:xfrm>
            <a:off x="152400" y="152401"/>
            <a:ext cx="2971800" cy="990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35" tIns="45718" rIns="91435" bIns="45718" numCol="1" rtlCol="0" anchor="t" anchorCtr="0" compatLnSpc="1">
            <a:prstTxWarp prst="textNoShape">
              <a:avLst/>
            </a:prstTxWarp>
          </a:bodyPr>
          <a:lstStyle/>
          <a:p>
            <a:pPr algn="ctr"/>
            <a:r>
              <a:rPr lang="en-US" sz="2400" b="1" dirty="0">
                <a:solidFill>
                  <a:srgbClr val="FFFFFF"/>
                </a:solidFill>
                <a:latin typeface="Verdana" pitchFamily="34" charset="0"/>
              </a:rPr>
              <a:t>The Knowledge </a:t>
            </a:r>
          </a:p>
          <a:p>
            <a:pPr algn="ctr"/>
            <a:r>
              <a:rPr lang="en-US" sz="2400" b="1" dirty="0">
                <a:solidFill>
                  <a:srgbClr val="FFFFFF"/>
                </a:solidFill>
                <a:latin typeface="Verdana" pitchFamily="34" charset="0"/>
              </a:rPr>
              <a:t>Hierarchy</a:t>
            </a:r>
          </a:p>
        </p:txBody>
      </p:sp>
    </p:spTree>
    <p:extLst>
      <p:ext uri="{BB962C8B-B14F-4D97-AF65-F5344CB8AC3E}">
        <p14:creationId xmlns:p14="http://schemas.microsoft.com/office/powerpoint/2010/main" val="8146452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F27E94E-99A4-41BF-A3B6-F3B5EF646BA9}" type="slidenum">
              <a:rPr lang="en-US"/>
              <a:pPr/>
              <a:t>17</a:t>
            </a:fld>
            <a:endParaRPr lang="en-US"/>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990601"/>
            <a:ext cx="6705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06577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62000" y="0"/>
            <a:ext cx="7772400" cy="1736725"/>
          </a:xfrm>
        </p:spPr>
        <p:txBody>
          <a:bodyPr/>
          <a:lstStyle/>
          <a:p>
            <a:r>
              <a:rPr lang="en-US" b="1" dirty="0">
                <a:solidFill>
                  <a:srgbClr val="C00000"/>
                </a:solidFill>
                <a:latin typeface="Arial" charset="0"/>
              </a:rPr>
              <a:t>From Facts to Wisdom</a:t>
            </a:r>
            <a:br>
              <a:rPr lang="en-US" b="1" dirty="0">
                <a:solidFill>
                  <a:srgbClr val="C00000"/>
                </a:solidFill>
                <a:latin typeface="Arial" charset="0"/>
              </a:rPr>
            </a:br>
            <a:r>
              <a:rPr lang="en-US" sz="3200" b="1" dirty="0" smtClean="0">
                <a:solidFill>
                  <a:srgbClr val="C00000"/>
                </a:solidFill>
                <a:latin typeface="Arial" charset="0"/>
              </a:rPr>
              <a:t>another form </a:t>
            </a:r>
            <a:r>
              <a:rPr lang="en-US" sz="3200" b="1" dirty="0">
                <a:solidFill>
                  <a:srgbClr val="C00000"/>
                </a:solidFill>
                <a:latin typeface="Arial" charset="0"/>
              </a:rPr>
              <a:t>of the hierarchy</a:t>
            </a:r>
            <a:endParaRPr lang="en-US" b="1" dirty="0">
              <a:solidFill>
                <a:srgbClr val="C00000"/>
              </a:solidFill>
              <a:latin typeface="Arial" charset="0"/>
            </a:endParaRPr>
          </a:p>
        </p:txBody>
      </p:sp>
      <p:graphicFrame>
        <p:nvGraphicFramePr>
          <p:cNvPr id="15363" name="Object 3"/>
          <p:cNvGraphicFramePr>
            <a:graphicFrameLocks noChangeAspect="1"/>
          </p:cNvGraphicFramePr>
          <p:nvPr>
            <p:extLst>
              <p:ext uri="{D42A27DB-BD31-4B8C-83A1-F6EECF244321}">
                <p14:modId xmlns:p14="http://schemas.microsoft.com/office/powerpoint/2010/main" val="4169304021"/>
              </p:ext>
            </p:extLst>
          </p:nvPr>
        </p:nvGraphicFramePr>
        <p:xfrm>
          <a:off x="990600" y="1752600"/>
          <a:ext cx="6781800" cy="4953000"/>
        </p:xfrm>
        <a:graphic>
          <a:graphicData uri="http://schemas.openxmlformats.org/presentationml/2006/ole">
            <mc:AlternateContent xmlns:mc="http://schemas.openxmlformats.org/markup-compatibility/2006">
              <mc:Choice xmlns:v="urn:schemas-microsoft-com:vml" Requires="v">
                <p:oleObj spid="_x0000_s28716" name="Slide" r:id="rId4" imgW="4548526" imgH="3407297" progId="PowerPoint.Slide.8">
                  <p:embed/>
                </p:oleObj>
              </mc:Choice>
              <mc:Fallback>
                <p:oleObj name="Slide" r:id="rId4" imgW="4548526" imgH="3407297" progId="PowerPoint.Slid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752600"/>
                        <a:ext cx="6781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p:nvPr/>
        </p:nvSpPr>
        <p:spPr>
          <a:xfrm>
            <a:off x="5486400" y="2895600"/>
            <a:ext cx="1143000" cy="369328"/>
          </a:xfrm>
          <a:prstGeom prst="rect">
            <a:avLst/>
          </a:prstGeom>
          <a:solidFill>
            <a:schemeClr val="tx1"/>
          </a:solidFill>
        </p:spPr>
        <p:txBody>
          <a:bodyPr wrap="square" lIns="91435" tIns="45718" rIns="91435" bIns="45718" rtlCol="0">
            <a:spAutoFit/>
          </a:bodyPr>
          <a:lstStyle/>
          <a:p>
            <a:endParaRPr lang="en-US"/>
          </a:p>
        </p:txBody>
      </p:sp>
      <p:sp>
        <p:nvSpPr>
          <p:cNvPr id="3" name="TextBox 2"/>
          <p:cNvSpPr txBox="1"/>
          <p:nvPr/>
        </p:nvSpPr>
        <p:spPr>
          <a:xfrm>
            <a:off x="7086600" y="3260379"/>
            <a:ext cx="1600200" cy="646331"/>
          </a:xfrm>
          <a:prstGeom prst="rect">
            <a:avLst/>
          </a:prstGeom>
          <a:noFill/>
        </p:spPr>
        <p:txBody>
          <a:bodyPr wrap="square" rtlCol="0">
            <a:spAutoFit/>
          </a:bodyPr>
          <a:lstStyle/>
          <a:p>
            <a:r>
              <a:rPr lang="en-US" dirty="0" smtClean="0">
                <a:solidFill>
                  <a:srgbClr val="C00000"/>
                </a:solidFill>
              </a:rPr>
              <a:t>Increases as we go up</a:t>
            </a:r>
            <a:endParaRPr lang="en-US" dirty="0">
              <a:solidFill>
                <a:srgbClr val="C00000"/>
              </a:solidFill>
            </a:endParaRPr>
          </a:p>
        </p:txBody>
      </p:sp>
      <p:sp>
        <p:nvSpPr>
          <p:cNvPr id="7" name="TextBox 6"/>
          <p:cNvSpPr txBox="1"/>
          <p:nvPr/>
        </p:nvSpPr>
        <p:spPr>
          <a:xfrm>
            <a:off x="381000" y="3260378"/>
            <a:ext cx="1600200" cy="646331"/>
          </a:xfrm>
          <a:prstGeom prst="rect">
            <a:avLst/>
          </a:prstGeom>
          <a:noFill/>
        </p:spPr>
        <p:txBody>
          <a:bodyPr wrap="square" rtlCol="0">
            <a:spAutoFit/>
          </a:bodyPr>
          <a:lstStyle/>
          <a:p>
            <a:r>
              <a:rPr lang="en-US" dirty="0" smtClean="0">
                <a:solidFill>
                  <a:srgbClr val="C00000"/>
                </a:solidFill>
              </a:rPr>
              <a:t>Increases as we go down</a:t>
            </a:r>
            <a:endParaRPr lang="en-US" dirty="0">
              <a:solidFill>
                <a:srgbClr val="C00000"/>
              </a:solidFill>
            </a:endParaRPr>
          </a:p>
        </p:txBody>
      </p:sp>
    </p:spTree>
    <p:extLst>
      <p:ext uri="{BB962C8B-B14F-4D97-AF65-F5344CB8AC3E}">
        <p14:creationId xmlns:p14="http://schemas.microsoft.com/office/powerpoint/2010/main" val="17815282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64963A39-7858-4B8C-8778-E3224810F23B}" type="slidenum">
              <a:rPr lang="en-US"/>
              <a:pPr>
                <a:defRPr/>
              </a:pPr>
              <a:t>19</a:t>
            </a:fld>
            <a:endParaRPr lang="en-US"/>
          </a:p>
        </p:txBody>
      </p:sp>
      <p:sp>
        <p:nvSpPr>
          <p:cNvPr id="17410" name="Rectangle 2"/>
          <p:cNvSpPr>
            <a:spLocks noGrp="1" noChangeArrowheads="1"/>
          </p:cNvSpPr>
          <p:nvPr>
            <p:ph type="title"/>
          </p:nvPr>
        </p:nvSpPr>
        <p:spPr>
          <a:xfrm>
            <a:off x="381000" y="1"/>
            <a:ext cx="8229600" cy="790575"/>
          </a:xfrm>
        </p:spPr>
        <p:txBody>
          <a:bodyPr/>
          <a:lstStyle/>
          <a:p>
            <a:pPr eaLnBrk="1" hangingPunct="1">
              <a:defRPr/>
            </a:pPr>
            <a:r>
              <a:rPr lang="en-US" sz="4000" b="1" dirty="0"/>
              <a:t> </a:t>
            </a:r>
            <a:r>
              <a:rPr lang="en-US" sz="3200" b="1" dirty="0"/>
              <a:t>Characteristics of Valuable Information</a:t>
            </a:r>
          </a:p>
        </p:txBody>
      </p:sp>
      <p:pic>
        <p:nvPicPr>
          <p:cNvPr id="38917" name="Picture 7" descr="Tbl01-02"/>
          <p:cNvPicPr>
            <a:picLocks noGrp="1" noChangeAspect="1" noChangeArrowheads="1"/>
          </p:cNvPicPr>
          <p:nvPr>
            <p:ph idx="1"/>
          </p:nvPr>
        </p:nvPicPr>
        <p:blipFill>
          <a:blip r:embed="rId3"/>
          <a:srcRect/>
          <a:stretch>
            <a:fillRect/>
          </a:stretch>
        </p:blipFill>
        <p:spPr>
          <a:xfrm>
            <a:off x="609600" y="762000"/>
            <a:ext cx="8153400" cy="5715000"/>
          </a:xfrm>
          <a:noFill/>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543B331-165A-4021-AA41-F3FA90C85EA5}" type="slidenum">
              <a:rPr lang="en-US" smtClean="0">
                <a:solidFill>
                  <a:srgbClr val="FFFFFF"/>
                </a:solidFill>
              </a:rPr>
              <a:pPr>
                <a:defRPr/>
              </a:pPr>
              <a:t>2</a:t>
            </a:fld>
            <a:endParaRPr lang="en-US" dirty="0">
              <a:solidFill>
                <a:srgbClr val="FFFFFF"/>
              </a:solidFill>
            </a:endParaRPr>
          </a:p>
        </p:txBody>
      </p:sp>
      <p:sp>
        <p:nvSpPr>
          <p:cNvPr id="8" name="Rectangle 7"/>
          <p:cNvSpPr/>
          <p:nvPr/>
        </p:nvSpPr>
        <p:spPr>
          <a:xfrm>
            <a:off x="299258" y="1524000"/>
            <a:ext cx="8616142" cy="1292658"/>
          </a:xfrm>
          <a:prstGeom prst="rect">
            <a:avLst/>
          </a:prstGeom>
        </p:spPr>
        <p:txBody>
          <a:bodyPr wrap="square" lIns="91435" tIns="45718" rIns="91435" bIns="45718">
            <a:spAutoFit/>
          </a:bodyPr>
          <a:lstStyle/>
          <a:p>
            <a:pPr algn="just"/>
            <a:r>
              <a:rPr lang="en-US" sz="2600" b="1" dirty="0">
                <a:solidFill>
                  <a:srgbClr val="FFFF00"/>
                </a:solidFill>
              </a:rPr>
              <a:t>Computers and Communications: </a:t>
            </a:r>
            <a:r>
              <a:rPr lang="en-US" sz="2600" dirty="0"/>
              <a:t>“These are the parents of the information age,” says one writer. “When they meet the fireworks begin</a:t>
            </a:r>
            <a:r>
              <a:rPr lang="en-US" sz="2600" dirty="0" smtClean="0"/>
              <a:t>.”</a:t>
            </a:r>
            <a:endParaRPr lang="en-US" sz="2600" dirty="0"/>
          </a:p>
        </p:txBody>
      </p:sp>
      <p:sp>
        <p:nvSpPr>
          <p:cNvPr id="7" name="Title 1"/>
          <p:cNvSpPr>
            <a:spLocks noGrp="1"/>
          </p:cNvSpPr>
          <p:nvPr>
            <p:ph type="title"/>
          </p:nvPr>
        </p:nvSpPr>
        <p:spPr>
          <a:xfrm>
            <a:off x="457200" y="277815"/>
            <a:ext cx="8229600" cy="1139825"/>
          </a:xfrm>
        </p:spPr>
        <p:txBody>
          <a:bodyPr/>
          <a:lstStyle/>
          <a:p>
            <a:pPr>
              <a:defRPr/>
            </a:pPr>
            <a:r>
              <a:rPr lang="en-GB" b="1" dirty="0" smtClean="0"/>
              <a:t/>
            </a:r>
            <a:br>
              <a:rPr lang="en-GB" b="1" dirty="0" smtClean="0"/>
            </a:br>
            <a:r>
              <a:rPr lang="en-GB" b="1" dirty="0" smtClean="0"/>
              <a:t>Chapter 1</a:t>
            </a:r>
            <a:r>
              <a:rPr lang="en-GB" dirty="0" smtClean="0"/>
              <a:t/>
            </a:r>
            <a:br>
              <a:rPr lang="en-GB" dirty="0" smtClean="0"/>
            </a:br>
            <a:endParaRPr lang="en-GB" dirty="0"/>
          </a:p>
        </p:txBody>
      </p:sp>
      <p:sp>
        <p:nvSpPr>
          <p:cNvPr id="10" name="Rectangle 9"/>
          <p:cNvSpPr/>
          <p:nvPr/>
        </p:nvSpPr>
        <p:spPr>
          <a:xfrm>
            <a:off x="266700" y="3352800"/>
            <a:ext cx="8610600" cy="2492990"/>
          </a:xfrm>
          <a:prstGeom prst="rect">
            <a:avLst/>
          </a:prstGeom>
        </p:spPr>
        <p:txBody>
          <a:bodyPr wrap="square">
            <a:spAutoFit/>
          </a:bodyPr>
          <a:lstStyle/>
          <a:p>
            <a:pPr lvl="0" algn="just"/>
            <a:r>
              <a:rPr lang="en-US" sz="2600" b="1" dirty="0">
                <a:solidFill>
                  <a:srgbClr val="FFFF00"/>
                </a:solidFill>
              </a:rPr>
              <a:t>Computer Technology:</a:t>
            </a:r>
            <a:r>
              <a:rPr lang="en-US" sz="2600" dirty="0">
                <a:solidFill>
                  <a:srgbClr val="FFFFFF"/>
                </a:solidFill>
              </a:rPr>
              <a:t> A Computer is a programmable, multiuse machine that accepts data, raw facts, and figures, and processes or manipulates it into information we can use, such as </a:t>
            </a:r>
            <a:r>
              <a:rPr lang="en-US" sz="2600" b="1" dirty="0">
                <a:solidFill>
                  <a:srgbClr val="FFC000"/>
                </a:solidFill>
              </a:rPr>
              <a:t>summaries,</a:t>
            </a:r>
            <a:r>
              <a:rPr lang="en-US" sz="2600" dirty="0">
                <a:solidFill>
                  <a:srgbClr val="FFFFFF"/>
                </a:solidFill>
              </a:rPr>
              <a:t> </a:t>
            </a:r>
            <a:r>
              <a:rPr lang="en-US" sz="2600" b="1" dirty="0">
                <a:solidFill>
                  <a:srgbClr val="FFC000"/>
                </a:solidFill>
              </a:rPr>
              <a:t>totals, or reports</a:t>
            </a:r>
            <a:r>
              <a:rPr lang="en-US" sz="2600" dirty="0">
                <a:solidFill>
                  <a:srgbClr val="FFFFFF"/>
                </a:solidFill>
              </a:rPr>
              <a:t>. Its purpose is to speed up problem solving and increase productivity.</a:t>
            </a:r>
          </a:p>
        </p:txBody>
      </p:sp>
    </p:spTree>
    <p:extLst>
      <p:ext uri="{BB962C8B-B14F-4D97-AF65-F5344CB8AC3E}">
        <p14:creationId xmlns:p14="http://schemas.microsoft.com/office/powerpoint/2010/main" val="42652578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4175"/>
            <a:ext cx="8229600" cy="1139825"/>
          </a:xfrm>
        </p:spPr>
        <p:txBody>
          <a:bodyPr/>
          <a:lstStyle/>
          <a:p>
            <a:r>
              <a:rPr lang="en-US" b="1" dirty="0" smtClean="0">
                <a:solidFill>
                  <a:srgbClr val="FFFF00"/>
                </a:solidFill>
                <a:effectLst/>
              </a:rPr>
              <a:t>Reading Assignment</a:t>
            </a:r>
            <a:endParaRPr lang="en-US" b="1" dirty="0">
              <a:solidFill>
                <a:srgbClr val="FFFF00"/>
              </a:solidFill>
              <a:effectLst/>
            </a:endParaRPr>
          </a:p>
        </p:txBody>
      </p:sp>
      <p:sp>
        <p:nvSpPr>
          <p:cNvPr id="3" name="Content Placeholder 2"/>
          <p:cNvSpPr>
            <a:spLocks noGrp="1"/>
          </p:cNvSpPr>
          <p:nvPr>
            <p:ph idx="1"/>
          </p:nvPr>
        </p:nvSpPr>
        <p:spPr>
          <a:xfrm>
            <a:off x="228600" y="1981202"/>
            <a:ext cx="8763000" cy="1828798"/>
          </a:xfrm>
        </p:spPr>
        <p:txBody>
          <a:bodyPr/>
          <a:lstStyle/>
          <a:p>
            <a:r>
              <a:rPr lang="en-US" dirty="0" smtClean="0"/>
              <a:t>Read about </a:t>
            </a:r>
            <a:r>
              <a:rPr lang="en-US" b="1" dirty="0" smtClean="0">
                <a:solidFill>
                  <a:srgbClr val="FFFF00"/>
                </a:solidFill>
              </a:rPr>
              <a:t>tacit</a:t>
            </a:r>
            <a:r>
              <a:rPr lang="en-US" dirty="0" smtClean="0"/>
              <a:t> and </a:t>
            </a:r>
            <a:r>
              <a:rPr lang="en-US" b="1" dirty="0" smtClean="0">
                <a:solidFill>
                  <a:srgbClr val="FFFF00"/>
                </a:solidFill>
              </a:rPr>
              <a:t>explicit</a:t>
            </a:r>
            <a:r>
              <a:rPr lang="en-US" dirty="0" smtClean="0"/>
              <a:t> knowledge.</a:t>
            </a:r>
          </a:p>
          <a:p>
            <a:r>
              <a:rPr lang="en-US" dirty="0" smtClean="0"/>
              <a:t>Read about </a:t>
            </a:r>
            <a:r>
              <a:rPr lang="en-US" b="1" dirty="0" smtClean="0">
                <a:solidFill>
                  <a:srgbClr val="FFFF00"/>
                </a:solidFill>
              </a:rPr>
              <a:t>knowledge management</a:t>
            </a:r>
            <a:r>
              <a:rPr lang="en-US" dirty="0" smtClean="0"/>
              <a:t>.</a:t>
            </a:r>
            <a:endParaRPr lang="en-US" dirty="0"/>
          </a:p>
        </p:txBody>
      </p:sp>
      <p:sp>
        <p:nvSpPr>
          <p:cNvPr id="6" name="Slide Number Placeholder 5"/>
          <p:cNvSpPr>
            <a:spLocks noGrp="1"/>
          </p:cNvSpPr>
          <p:nvPr>
            <p:ph type="sldNum" sz="quarter" idx="12"/>
          </p:nvPr>
        </p:nvSpPr>
        <p:spPr/>
        <p:txBody>
          <a:bodyPr/>
          <a:lstStyle/>
          <a:p>
            <a:pPr>
              <a:defRPr/>
            </a:pPr>
            <a:fld id="{8543B331-165A-4021-AA41-F3FA90C85EA5}" type="slidenum">
              <a:rPr lang="en-US" smtClean="0"/>
              <a:pPr>
                <a:defRPr/>
              </a:pPr>
              <a:t>20</a:t>
            </a:fld>
            <a:endParaRPr lang="en-US"/>
          </a:p>
        </p:txBody>
      </p:sp>
    </p:spTree>
    <p:extLst>
      <p:ext uri="{BB962C8B-B14F-4D97-AF65-F5344CB8AC3E}">
        <p14:creationId xmlns:p14="http://schemas.microsoft.com/office/powerpoint/2010/main" val="15604173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b="1" dirty="0" smtClean="0"/>
              <a:t/>
            </a:r>
            <a:br>
              <a:rPr lang="en-GB" b="1" dirty="0" smtClean="0"/>
            </a:br>
            <a:r>
              <a:rPr lang="en-GB" b="1" dirty="0" smtClean="0"/>
              <a:t>Chapter 1:  Introduction</a:t>
            </a:r>
            <a:r>
              <a:rPr lang="en-GB" dirty="0" smtClean="0"/>
              <a:t/>
            </a:r>
            <a:br>
              <a:rPr lang="en-GB" dirty="0" smtClean="0"/>
            </a:br>
            <a:endParaRPr lang="en-GB" dirty="0"/>
          </a:p>
        </p:txBody>
      </p:sp>
      <p:sp>
        <p:nvSpPr>
          <p:cNvPr id="3" name="Content Placeholder 2"/>
          <p:cNvSpPr>
            <a:spLocks noGrp="1"/>
          </p:cNvSpPr>
          <p:nvPr>
            <p:ph idx="1"/>
          </p:nvPr>
        </p:nvSpPr>
        <p:spPr/>
        <p:txBody>
          <a:bodyPr/>
          <a:lstStyle/>
          <a:p>
            <a:pPr lvl="1" algn="just" eaLnBrk="1" hangingPunct="1">
              <a:lnSpc>
                <a:spcPct val="90000"/>
              </a:lnSpc>
              <a:buFont typeface="Wingdings" pitchFamily="2" charset="2"/>
              <a:buNone/>
              <a:defRPr/>
            </a:pPr>
            <a:endParaRPr lang="en-GB" sz="2400" dirty="0"/>
          </a:p>
          <a:p>
            <a:pPr lvl="1" algn="just" eaLnBrk="1" hangingPunct="1">
              <a:lnSpc>
                <a:spcPct val="90000"/>
              </a:lnSpc>
              <a:defRPr/>
            </a:pPr>
            <a:r>
              <a:rPr lang="en-GB" sz="2400" dirty="0">
                <a:solidFill>
                  <a:schemeClr val="accent1">
                    <a:lumMod val="60000"/>
                    <a:lumOff val="40000"/>
                  </a:schemeClr>
                </a:solidFill>
              </a:rPr>
              <a:t>Overview of </a:t>
            </a:r>
            <a:r>
              <a:rPr lang="en-GB" sz="2400" dirty="0" smtClean="0">
                <a:solidFill>
                  <a:schemeClr val="accent1">
                    <a:lumMod val="60000"/>
                    <a:lumOff val="40000"/>
                  </a:schemeClr>
                </a:solidFill>
              </a:rPr>
              <a:t>ICT, CS, and Software Engineering</a:t>
            </a:r>
            <a:endParaRPr lang="en-GB" sz="2400" dirty="0">
              <a:solidFill>
                <a:schemeClr val="accent1">
                  <a:lumMod val="60000"/>
                  <a:lumOff val="40000"/>
                </a:schemeClr>
              </a:solidFill>
            </a:endParaRPr>
          </a:p>
          <a:p>
            <a:pPr lvl="1" algn="just" eaLnBrk="1" hangingPunct="1">
              <a:lnSpc>
                <a:spcPct val="90000"/>
              </a:lnSpc>
              <a:defRPr/>
            </a:pPr>
            <a:r>
              <a:rPr lang="en-GB" sz="2400" dirty="0">
                <a:solidFill>
                  <a:schemeClr val="accent1">
                    <a:lumMod val="60000"/>
                    <a:lumOff val="40000"/>
                  </a:schemeClr>
                </a:solidFill>
              </a:rPr>
              <a:t>Knowledge </a:t>
            </a:r>
            <a:r>
              <a:rPr lang="en-GB" sz="2400" dirty="0" smtClean="0">
                <a:solidFill>
                  <a:schemeClr val="accent1">
                    <a:lumMod val="60000"/>
                    <a:lumOff val="40000"/>
                  </a:schemeClr>
                </a:solidFill>
              </a:rPr>
              <a:t>Hierarchy (Data </a:t>
            </a:r>
            <a:r>
              <a:rPr lang="en-GB" sz="2400" dirty="0">
                <a:solidFill>
                  <a:schemeClr val="accent1">
                    <a:lumMod val="60000"/>
                    <a:lumOff val="40000"/>
                  </a:schemeClr>
                </a:solidFill>
              </a:rPr>
              <a:t>, Information, Knowledge and wisdom) </a:t>
            </a:r>
            <a:r>
              <a:rPr lang="en-GB" sz="2400" dirty="0" smtClean="0">
                <a:solidFill>
                  <a:schemeClr val="accent1">
                    <a:lumMod val="60000"/>
                    <a:lumOff val="40000"/>
                  </a:schemeClr>
                </a:solidFill>
              </a:rPr>
              <a:t>and Knowledge Management</a:t>
            </a:r>
            <a:endParaRPr lang="en-GB" sz="2400" dirty="0">
              <a:solidFill>
                <a:schemeClr val="accent1">
                  <a:lumMod val="60000"/>
                  <a:lumOff val="40000"/>
                </a:schemeClr>
              </a:solidFill>
            </a:endParaRPr>
          </a:p>
          <a:p>
            <a:pPr lvl="1" algn="just" eaLnBrk="1" hangingPunct="1">
              <a:lnSpc>
                <a:spcPct val="90000"/>
              </a:lnSpc>
              <a:defRPr/>
            </a:pPr>
            <a:endParaRPr lang="en-GB" sz="1000" dirty="0">
              <a:solidFill>
                <a:schemeClr val="accent1">
                  <a:lumMod val="60000"/>
                  <a:lumOff val="40000"/>
                </a:schemeClr>
              </a:solidFill>
            </a:endParaRPr>
          </a:p>
          <a:p>
            <a:pPr lvl="1" algn="just" eaLnBrk="1" hangingPunct="1">
              <a:lnSpc>
                <a:spcPct val="90000"/>
              </a:lnSpc>
              <a:defRPr/>
            </a:pPr>
            <a:r>
              <a:rPr lang="en-US" b="1" dirty="0" smtClean="0">
                <a:solidFill>
                  <a:srgbClr val="FFFF00"/>
                </a:solidFill>
              </a:rPr>
              <a:t>What is a System</a:t>
            </a:r>
            <a:r>
              <a:rPr lang="en-US" b="1" dirty="0">
                <a:solidFill>
                  <a:srgbClr val="FFFF00"/>
                </a:solidFill>
              </a:rPr>
              <a:t>? What is </a:t>
            </a:r>
            <a:r>
              <a:rPr lang="en-US" b="1" dirty="0" smtClean="0">
                <a:solidFill>
                  <a:srgbClr val="FFFF00"/>
                </a:solidFill>
              </a:rPr>
              <a:t>an Information System?</a:t>
            </a:r>
          </a:p>
          <a:p>
            <a:pPr lvl="1" algn="just" eaLnBrk="1" hangingPunct="1">
              <a:lnSpc>
                <a:spcPct val="90000"/>
              </a:lnSpc>
              <a:defRPr/>
            </a:pPr>
            <a:endParaRPr lang="en-US" sz="1000" b="1" dirty="0">
              <a:solidFill>
                <a:srgbClr val="FFFF00"/>
              </a:solidFill>
            </a:endParaRPr>
          </a:p>
          <a:p>
            <a:pPr lvl="1" algn="just" eaLnBrk="1" hangingPunct="1">
              <a:lnSpc>
                <a:spcPct val="90000"/>
              </a:lnSpc>
              <a:defRPr/>
            </a:pPr>
            <a:r>
              <a:rPr lang="en-US" b="1" dirty="0" smtClean="0"/>
              <a:t>Applications of IS/ICT</a:t>
            </a:r>
          </a:p>
          <a:p>
            <a:pPr lvl="1" algn="just" eaLnBrk="1" hangingPunct="1">
              <a:lnSpc>
                <a:spcPct val="90000"/>
              </a:lnSpc>
              <a:defRPr/>
            </a:pPr>
            <a:endParaRPr lang="en-US" sz="1000" dirty="0"/>
          </a:p>
          <a:p>
            <a:pPr lvl="1" algn="just" eaLnBrk="1" hangingPunct="1">
              <a:lnSpc>
                <a:spcPct val="90000"/>
              </a:lnSpc>
              <a:defRPr/>
            </a:pPr>
            <a:endParaRPr lang="en-US" sz="1000" dirty="0"/>
          </a:p>
          <a:p>
            <a:pPr lvl="1" algn="just" eaLnBrk="1" hangingPunct="1">
              <a:lnSpc>
                <a:spcPct val="90000"/>
              </a:lnSpc>
              <a:defRPr/>
            </a:pPr>
            <a:r>
              <a:rPr lang="en-US" b="1" dirty="0" smtClean="0"/>
              <a:t>Why study CS?</a:t>
            </a:r>
            <a:endParaRPr lang="en-GB" b="1" dirty="0" smtClean="0"/>
          </a:p>
          <a:p>
            <a:pPr algn="just">
              <a:defRPr/>
            </a:pPr>
            <a:endParaRPr lang="en-GB" dirty="0"/>
          </a:p>
        </p:txBody>
      </p:sp>
      <p:sp>
        <p:nvSpPr>
          <p:cNvPr id="6" name="Slide Number Placeholder 5"/>
          <p:cNvSpPr>
            <a:spLocks noGrp="1"/>
          </p:cNvSpPr>
          <p:nvPr>
            <p:ph type="sldNum" sz="quarter" idx="12"/>
          </p:nvPr>
        </p:nvSpPr>
        <p:spPr/>
        <p:txBody>
          <a:bodyPr/>
          <a:lstStyle/>
          <a:p>
            <a:pPr>
              <a:defRPr/>
            </a:pPr>
            <a:fld id="{43FC2644-AA30-498A-9E4F-07C0FDE215E0}" type="slidenum">
              <a:rPr lang="en-US" smtClean="0"/>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195CAFC1-FB20-4754-B58F-5D4A37E804EF}" type="slidenum">
              <a:rPr lang="en-US"/>
              <a:pPr>
                <a:defRPr/>
              </a:pPr>
              <a:t>22</a:t>
            </a:fld>
            <a:endParaRPr lang="en-US" dirty="0"/>
          </a:p>
        </p:txBody>
      </p:sp>
      <p:sp>
        <p:nvSpPr>
          <p:cNvPr id="136194" name="Rectangle 2"/>
          <p:cNvSpPr>
            <a:spLocks noGrp="1" noChangeArrowheads="1"/>
          </p:cNvSpPr>
          <p:nvPr>
            <p:ph type="title"/>
          </p:nvPr>
        </p:nvSpPr>
        <p:spPr>
          <a:xfrm>
            <a:off x="457200" y="29029"/>
            <a:ext cx="8229600" cy="809171"/>
          </a:xfrm>
        </p:spPr>
        <p:txBody>
          <a:bodyPr/>
          <a:lstStyle/>
          <a:p>
            <a:pPr eaLnBrk="1" hangingPunct="1">
              <a:defRPr/>
            </a:pPr>
            <a:r>
              <a:rPr lang="en-US" dirty="0" smtClean="0"/>
              <a:t>What is a system?</a:t>
            </a:r>
          </a:p>
        </p:txBody>
      </p:sp>
      <p:sp>
        <p:nvSpPr>
          <p:cNvPr id="136195" name="Rectangle 3"/>
          <p:cNvSpPr>
            <a:spLocks noGrp="1" noChangeArrowheads="1"/>
          </p:cNvSpPr>
          <p:nvPr>
            <p:ph type="body" idx="1"/>
          </p:nvPr>
        </p:nvSpPr>
        <p:spPr>
          <a:xfrm>
            <a:off x="228600" y="838200"/>
            <a:ext cx="8534400" cy="2819400"/>
          </a:xfrm>
        </p:spPr>
        <p:txBody>
          <a:bodyPr/>
          <a:lstStyle/>
          <a:p>
            <a:pPr algn="just" eaLnBrk="1" hangingPunct="1">
              <a:defRPr/>
            </a:pPr>
            <a:r>
              <a:rPr lang="en-US" sz="2800" dirty="0"/>
              <a:t>Is a </a:t>
            </a:r>
            <a:r>
              <a:rPr lang="en-US" sz="2800" dirty="0">
                <a:solidFill>
                  <a:srgbClr val="FFFF00"/>
                </a:solidFill>
              </a:rPr>
              <a:t>set of interrelated components </a:t>
            </a:r>
            <a:r>
              <a:rPr lang="en-US" sz="2800" dirty="0"/>
              <a:t>interacting together to achieve a common goal</a:t>
            </a:r>
            <a:r>
              <a:rPr lang="en-US" sz="2800" dirty="0" smtClean="0"/>
              <a:t>.</a:t>
            </a:r>
          </a:p>
          <a:p>
            <a:pPr algn="just" eaLnBrk="1" hangingPunct="1">
              <a:defRPr/>
            </a:pPr>
            <a:r>
              <a:rPr lang="en-US" sz="2800" dirty="0" smtClean="0"/>
              <a:t>Is a </a:t>
            </a:r>
            <a:r>
              <a:rPr lang="en-US" sz="2800" b="1" dirty="0" smtClean="0">
                <a:solidFill>
                  <a:srgbClr val="FFC000"/>
                </a:solidFill>
              </a:rPr>
              <a:t>whole</a:t>
            </a:r>
            <a:r>
              <a:rPr lang="en-US" sz="2800" dirty="0" smtClean="0">
                <a:solidFill>
                  <a:srgbClr val="FFC000"/>
                </a:solidFill>
              </a:rPr>
              <a:t> </a:t>
            </a:r>
            <a:r>
              <a:rPr lang="en-US" sz="2800" dirty="0" smtClean="0"/>
              <a:t>containing two or more interacting parts that each of which can affect the properties or behavior of the whole </a:t>
            </a:r>
            <a:endParaRPr lang="en-US" sz="1000" dirty="0"/>
          </a:p>
          <a:p>
            <a:pPr algn="just" eaLnBrk="1" hangingPunct="1">
              <a:defRPr/>
            </a:pPr>
            <a:r>
              <a:rPr lang="en-US" sz="2800" dirty="0"/>
              <a:t>Basic  </a:t>
            </a:r>
            <a:r>
              <a:rPr lang="en-US" sz="2800" dirty="0">
                <a:solidFill>
                  <a:srgbClr val="FF0000"/>
                </a:solidFill>
              </a:rPr>
              <a:t>characteristics</a:t>
            </a:r>
            <a:r>
              <a:rPr lang="en-US" sz="2800" dirty="0"/>
              <a:t> </a:t>
            </a:r>
            <a:r>
              <a:rPr lang="en-US" sz="2800" dirty="0" smtClean="0"/>
              <a:t>:</a:t>
            </a:r>
            <a:endParaRPr lang="en-US" sz="1100" dirty="0" smtClean="0"/>
          </a:p>
          <a:p>
            <a:pPr lvl="1" algn="just" eaLnBrk="1" hangingPunct="1">
              <a:defRPr/>
            </a:pPr>
            <a:r>
              <a:rPr lang="en-US" sz="2400" dirty="0" smtClean="0">
                <a:solidFill>
                  <a:srgbClr val="FFFF00"/>
                </a:solidFill>
              </a:rPr>
              <a:t>Emergent properties or behaviors, Hierarchy, Communications, Monitoring and Control Mechanisms</a:t>
            </a:r>
          </a:p>
          <a:p>
            <a:pPr lvl="1" algn="just" eaLnBrk="1" hangingPunct="1">
              <a:defRPr/>
            </a:pPr>
            <a:r>
              <a:rPr lang="en-US" sz="2400" dirty="0"/>
              <a:t>Input, output, </a:t>
            </a:r>
            <a:r>
              <a:rPr lang="en-US" sz="2400" dirty="0" smtClean="0"/>
              <a:t>environment, process, scope or boundary, </a:t>
            </a:r>
            <a:r>
              <a:rPr lang="en-US" sz="2400" dirty="0"/>
              <a:t>objectives, sub-systems, interface, HW, SW, equipment, users</a:t>
            </a:r>
            <a:r>
              <a:rPr lang="en-US" sz="2400" dirty="0" smtClean="0"/>
              <a:t>;</a:t>
            </a:r>
          </a:p>
          <a:p>
            <a:pPr lvl="1" algn="just" eaLnBrk="1" hangingPunct="1">
              <a:defRPr/>
            </a:pPr>
            <a:r>
              <a:rPr lang="en-US" sz="2400" dirty="0" smtClean="0"/>
              <a:t>No property of the Whole can be attributed to only single  component of a system.</a:t>
            </a:r>
            <a:endParaRPr lang="en-US" sz="2400" dirty="0"/>
          </a:p>
          <a:p>
            <a:pPr lvl="1" algn="just" eaLnBrk="1" hangingPunct="1">
              <a:defRPr/>
            </a:pPr>
            <a:endParaRPr lang="en-US" sz="2400" dirty="0">
              <a:solidFill>
                <a:srgbClr val="FFFF00"/>
              </a:solidFill>
            </a:endParaRPr>
          </a:p>
          <a:p>
            <a:pPr lvl="1" algn="just" eaLnBrk="1" hangingPunct="1">
              <a:buFont typeface="Wingdings" pitchFamily="2" charset="2"/>
              <a:buNone/>
              <a:defRPr/>
            </a:pPr>
            <a:endParaRPr lang="en-US" sz="1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B5FB613-372C-4C32-8A0D-7BB2AACC93FC}" type="slidenum">
              <a:rPr lang="en-US"/>
              <a:pPr>
                <a:defRPr/>
              </a:pPr>
              <a:t>23</a:t>
            </a:fld>
            <a:endParaRPr lang="en-US" dirty="0"/>
          </a:p>
        </p:txBody>
      </p:sp>
      <p:sp>
        <p:nvSpPr>
          <p:cNvPr id="137218" name="Rectangle 2"/>
          <p:cNvSpPr>
            <a:spLocks noGrp="1" noChangeArrowheads="1"/>
          </p:cNvSpPr>
          <p:nvPr>
            <p:ph type="title"/>
          </p:nvPr>
        </p:nvSpPr>
        <p:spPr/>
        <p:txBody>
          <a:bodyPr/>
          <a:lstStyle/>
          <a:p>
            <a:pPr eaLnBrk="1" hangingPunct="1">
              <a:defRPr/>
            </a:pPr>
            <a:r>
              <a:rPr lang="en-US" dirty="0" smtClean="0"/>
              <a:t>Systems Thinking</a:t>
            </a:r>
          </a:p>
        </p:txBody>
      </p:sp>
      <p:sp>
        <p:nvSpPr>
          <p:cNvPr id="137219" name="Rectangle 3"/>
          <p:cNvSpPr>
            <a:spLocks noGrp="1" noChangeArrowheads="1"/>
          </p:cNvSpPr>
          <p:nvPr>
            <p:ph type="body" idx="1"/>
          </p:nvPr>
        </p:nvSpPr>
        <p:spPr/>
        <p:txBody>
          <a:bodyPr/>
          <a:lstStyle/>
          <a:p>
            <a:pPr algn="just" eaLnBrk="1" hangingPunct="1">
              <a:lnSpc>
                <a:spcPct val="80000"/>
              </a:lnSpc>
              <a:defRPr/>
            </a:pPr>
            <a:r>
              <a:rPr lang="en-US" sz="2800" dirty="0">
                <a:solidFill>
                  <a:srgbClr val="FFFF00"/>
                </a:solidFill>
              </a:rPr>
              <a:t>A system is bigger than the sum of its components;</a:t>
            </a:r>
            <a:endParaRPr lang="en-US" sz="2800" dirty="0"/>
          </a:p>
          <a:p>
            <a:pPr algn="just" eaLnBrk="1" hangingPunct="1">
              <a:lnSpc>
                <a:spcPct val="80000"/>
              </a:lnSpc>
              <a:defRPr/>
            </a:pPr>
            <a:r>
              <a:rPr lang="en-US" sz="2800" dirty="0"/>
              <a:t>It’s a mind set or way of thinking </a:t>
            </a:r>
            <a:r>
              <a:rPr lang="en-US" sz="2800" b="1" dirty="0">
                <a:solidFill>
                  <a:srgbClr val="92D050"/>
                </a:solidFill>
              </a:rPr>
              <a:t>to view </a:t>
            </a:r>
            <a:r>
              <a:rPr lang="en-US" sz="2800" dirty="0"/>
              <a:t>the world</a:t>
            </a:r>
            <a:r>
              <a:rPr lang="en-US" sz="2800" dirty="0">
                <a:solidFill>
                  <a:srgbClr val="92D050"/>
                </a:solidFill>
              </a:rPr>
              <a:t> </a:t>
            </a:r>
            <a:r>
              <a:rPr lang="en-US" sz="2800" dirty="0"/>
              <a:t>(</a:t>
            </a:r>
            <a:r>
              <a:rPr lang="en-US" sz="2800" b="1" dirty="0">
                <a:solidFill>
                  <a:srgbClr val="92D050"/>
                </a:solidFill>
              </a:rPr>
              <a:t>everything </a:t>
            </a:r>
            <a:r>
              <a:rPr lang="en-US" sz="2800" dirty="0"/>
              <a:t>in the world) </a:t>
            </a:r>
            <a:r>
              <a:rPr lang="en-US" sz="2800" b="1" dirty="0">
                <a:solidFill>
                  <a:srgbClr val="92D050"/>
                </a:solidFill>
              </a:rPr>
              <a:t>as a system</a:t>
            </a:r>
            <a:r>
              <a:rPr lang="en-US" sz="2800" dirty="0"/>
              <a:t>. </a:t>
            </a:r>
          </a:p>
          <a:p>
            <a:pPr algn="just" eaLnBrk="1" hangingPunct="1">
              <a:lnSpc>
                <a:spcPct val="80000"/>
              </a:lnSpc>
              <a:defRPr/>
            </a:pPr>
            <a:r>
              <a:rPr lang="en-US" sz="2800" dirty="0"/>
              <a:t>It emphasizes on interaction that keeps the system alive.</a:t>
            </a:r>
          </a:p>
          <a:p>
            <a:pPr algn="just" eaLnBrk="1" hangingPunct="1">
              <a:lnSpc>
                <a:spcPct val="80000"/>
              </a:lnSpc>
              <a:defRPr/>
            </a:pPr>
            <a:r>
              <a:rPr lang="en-US" sz="2800" dirty="0" smtClean="0"/>
              <a:t>Before changing the part, you have to demonstrate it improves the whole (</a:t>
            </a:r>
            <a:r>
              <a:rPr lang="en-US" sz="2800" dirty="0" smtClean="0">
                <a:solidFill>
                  <a:srgbClr val="FFC000"/>
                </a:solidFill>
              </a:rPr>
              <a:t>Systemic thinking or systemic principle</a:t>
            </a:r>
            <a:r>
              <a:rPr lang="en-US" sz="2800" dirty="0" smtClean="0"/>
              <a:t>).</a:t>
            </a:r>
          </a:p>
          <a:p>
            <a:pPr algn="just" eaLnBrk="1" hangingPunct="1">
              <a:lnSpc>
                <a:spcPct val="80000"/>
              </a:lnSpc>
              <a:defRPr/>
            </a:pPr>
            <a:r>
              <a:rPr lang="en-US" sz="2800" dirty="0" smtClean="0"/>
              <a:t>Today’s problems are the results of yesterday’s solutions.</a:t>
            </a:r>
          </a:p>
          <a:p>
            <a:pPr algn="just" eaLnBrk="1" hangingPunct="1">
              <a:lnSpc>
                <a:spcPct val="80000"/>
              </a:lnSpc>
              <a:defRPr/>
            </a:pPr>
            <a:r>
              <a:rPr lang="en-US" sz="2800" dirty="0" smtClean="0"/>
              <a:t>Every solution creates new problems.</a:t>
            </a:r>
            <a:endParaRPr lang="en-US" sz="2800" dirty="0"/>
          </a:p>
          <a:p>
            <a:pPr algn="just" eaLnBrk="1" hangingPunct="1">
              <a:lnSpc>
                <a:spcPct val="80000"/>
              </a:lnSpc>
              <a:buFont typeface="Wingdings" pitchFamily="2" charset="2"/>
              <a:buNone/>
              <a:defRPr/>
            </a:pPr>
            <a:endParaRPr lang="en-US" sz="2800" dirty="0"/>
          </a:p>
        </p:txBody>
      </p:sp>
    </p:spTree>
    <p:extLst>
      <p:ext uri="{BB962C8B-B14F-4D97-AF65-F5344CB8AC3E}">
        <p14:creationId xmlns:p14="http://schemas.microsoft.com/office/powerpoint/2010/main" val="39707104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C3B4CFF1-F5EE-4B44-9CBD-414105C204F4}" type="slidenum">
              <a:rPr lang="en-US"/>
              <a:pPr>
                <a:defRPr/>
              </a:pPr>
              <a:t>24</a:t>
            </a:fld>
            <a:endParaRPr lang="en-US" dirty="0"/>
          </a:p>
        </p:txBody>
      </p:sp>
      <p:sp>
        <p:nvSpPr>
          <p:cNvPr id="156674" name="Rectangle 2"/>
          <p:cNvSpPr>
            <a:spLocks noGrp="1" noChangeArrowheads="1"/>
          </p:cNvSpPr>
          <p:nvPr>
            <p:ph type="title"/>
          </p:nvPr>
        </p:nvSpPr>
        <p:spPr/>
        <p:txBody>
          <a:bodyPr/>
          <a:lstStyle/>
          <a:p>
            <a:pPr eaLnBrk="1" hangingPunct="1">
              <a:defRPr/>
            </a:pPr>
            <a:r>
              <a:rPr lang="en-US" dirty="0" smtClean="0"/>
              <a:t>Information systems </a:t>
            </a:r>
          </a:p>
        </p:txBody>
      </p:sp>
      <p:sp>
        <p:nvSpPr>
          <p:cNvPr id="156675" name="Rectangle 3"/>
          <p:cNvSpPr>
            <a:spLocks noGrp="1" noChangeArrowheads="1"/>
          </p:cNvSpPr>
          <p:nvPr>
            <p:ph type="body" idx="1"/>
          </p:nvPr>
        </p:nvSpPr>
        <p:spPr>
          <a:xfrm>
            <a:off x="457200" y="1600203"/>
            <a:ext cx="8229600" cy="4267198"/>
          </a:xfrm>
        </p:spPr>
        <p:txBody>
          <a:bodyPr/>
          <a:lstStyle/>
          <a:p>
            <a:pPr eaLnBrk="1" hangingPunct="1">
              <a:lnSpc>
                <a:spcPct val="90000"/>
              </a:lnSpc>
              <a:defRPr/>
            </a:pPr>
            <a:r>
              <a:rPr lang="en-US" dirty="0" smtClean="0"/>
              <a:t>Are arrangement of </a:t>
            </a:r>
            <a:r>
              <a:rPr lang="en-US" dirty="0" smtClean="0">
                <a:solidFill>
                  <a:srgbClr val="FFFF00"/>
                </a:solidFill>
              </a:rPr>
              <a:t>people</a:t>
            </a:r>
            <a:r>
              <a:rPr lang="en-US" dirty="0" smtClean="0"/>
              <a:t>, </a:t>
            </a:r>
            <a:r>
              <a:rPr lang="en-US" dirty="0" smtClean="0">
                <a:solidFill>
                  <a:srgbClr val="FFFF00"/>
                </a:solidFill>
              </a:rPr>
              <a:t>data</a:t>
            </a:r>
            <a:r>
              <a:rPr lang="en-US" dirty="0" smtClean="0"/>
              <a:t>, </a:t>
            </a:r>
            <a:r>
              <a:rPr lang="en-US" dirty="0" smtClean="0">
                <a:solidFill>
                  <a:srgbClr val="FFFF00"/>
                </a:solidFill>
              </a:rPr>
              <a:t>process</a:t>
            </a:r>
            <a:r>
              <a:rPr lang="en-US" dirty="0" smtClean="0"/>
              <a:t>, </a:t>
            </a:r>
            <a:r>
              <a:rPr lang="en-US" dirty="0" smtClean="0">
                <a:solidFill>
                  <a:srgbClr val="FFFF00"/>
                </a:solidFill>
              </a:rPr>
              <a:t>interface</a:t>
            </a:r>
            <a:r>
              <a:rPr lang="en-US" dirty="0" smtClean="0"/>
              <a:t>, </a:t>
            </a:r>
            <a:r>
              <a:rPr lang="en-US" dirty="0" smtClean="0">
                <a:solidFill>
                  <a:srgbClr val="FFFF00"/>
                </a:solidFill>
              </a:rPr>
              <a:t>communication</a:t>
            </a:r>
            <a:r>
              <a:rPr lang="en-US" dirty="0" smtClean="0"/>
              <a:t> and </a:t>
            </a:r>
            <a:r>
              <a:rPr lang="en-US" dirty="0" smtClean="0">
                <a:solidFill>
                  <a:srgbClr val="FFFF00"/>
                </a:solidFill>
              </a:rPr>
              <a:t>IT</a:t>
            </a:r>
            <a:r>
              <a:rPr lang="en-US" dirty="0" smtClean="0"/>
              <a:t> that interact</a:t>
            </a:r>
          </a:p>
          <a:p>
            <a:pPr lvl="1" algn="just" eaLnBrk="1" hangingPunct="1">
              <a:lnSpc>
                <a:spcPct val="90000"/>
              </a:lnSpc>
              <a:defRPr/>
            </a:pPr>
            <a:r>
              <a:rPr lang="en-US" dirty="0" smtClean="0"/>
              <a:t>to support and improve</a:t>
            </a:r>
            <a:r>
              <a:rPr lang="en-US" dirty="0" smtClean="0">
                <a:solidFill>
                  <a:srgbClr val="FF0000"/>
                </a:solidFill>
              </a:rPr>
              <a:t> day-to-day operations </a:t>
            </a:r>
            <a:r>
              <a:rPr lang="en-US" dirty="0" smtClean="0"/>
              <a:t>in business </a:t>
            </a:r>
          </a:p>
          <a:p>
            <a:pPr lvl="1" algn="just" eaLnBrk="1" hangingPunct="1">
              <a:lnSpc>
                <a:spcPct val="90000"/>
              </a:lnSpc>
              <a:defRPr/>
            </a:pPr>
            <a:r>
              <a:rPr lang="en-US" dirty="0" smtClean="0"/>
              <a:t>support the </a:t>
            </a:r>
            <a:r>
              <a:rPr lang="en-US" dirty="0" smtClean="0">
                <a:solidFill>
                  <a:srgbClr val="FF0000"/>
                </a:solidFill>
              </a:rPr>
              <a:t>problem solving and decision making</a:t>
            </a:r>
            <a:r>
              <a:rPr lang="en-US" dirty="0" smtClean="0"/>
              <a:t> needs of management and users</a:t>
            </a:r>
          </a:p>
          <a:p>
            <a:pPr algn="just" eaLnBrk="1" hangingPunct="1">
              <a:lnSpc>
                <a:spcPct val="90000"/>
              </a:lnSpc>
              <a:defRPr/>
            </a:pPr>
            <a:r>
              <a:rPr lang="en-US" dirty="0" smtClean="0"/>
              <a:t>Can exist with or without computers</a:t>
            </a:r>
          </a:p>
          <a:p>
            <a:pPr algn="just" eaLnBrk="1" hangingPunct="1">
              <a:lnSpc>
                <a:spcPct val="90000"/>
              </a:lnSpc>
              <a:defRPr/>
            </a:pPr>
            <a:r>
              <a:rPr lang="en-US" dirty="0" smtClean="0"/>
              <a:t>Transform data in to useful information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5"/>
            <a:ext cx="8229600" cy="712786"/>
          </a:xfrm>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457200" y="1600203"/>
            <a:ext cx="8229600" cy="3809998"/>
          </a:xfrm>
        </p:spPr>
        <p:txBody>
          <a:bodyPr/>
          <a:lstStyle/>
          <a:p>
            <a:pPr algn="just"/>
            <a:r>
              <a:rPr lang="en-US" dirty="0">
                <a:solidFill>
                  <a:srgbClr val="FFFF00"/>
                </a:solidFill>
              </a:rPr>
              <a:t>Information technology</a:t>
            </a:r>
            <a:r>
              <a:rPr lang="en-US" dirty="0"/>
              <a:t> can help all kinds </a:t>
            </a:r>
            <a:r>
              <a:rPr lang="en-US" dirty="0" smtClean="0"/>
              <a:t>of businesses </a:t>
            </a:r>
            <a:r>
              <a:rPr lang="en-US" dirty="0"/>
              <a:t>improve the </a:t>
            </a:r>
            <a:r>
              <a:rPr lang="en-US" dirty="0">
                <a:solidFill>
                  <a:srgbClr val="FFC000"/>
                </a:solidFill>
              </a:rPr>
              <a:t>efficiency</a:t>
            </a:r>
            <a:r>
              <a:rPr lang="en-US" dirty="0"/>
              <a:t> and </a:t>
            </a:r>
            <a:r>
              <a:rPr lang="en-US" dirty="0">
                <a:solidFill>
                  <a:srgbClr val="FFC000"/>
                </a:solidFill>
              </a:rPr>
              <a:t>effectiveness</a:t>
            </a:r>
            <a:r>
              <a:rPr lang="en-US" dirty="0"/>
              <a:t> of their business processes, </a:t>
            </a:r>
            <a:r>
              <a:rPr lang="en-US" dirty="0" smtClean="0"/>
              <a:t>managerial decision </a:t>
            </a:r>
            <a:r>
              <a:rPr lang="en-US" dirty="0"/>
              <a:t>making, and </a:t>
            </a:r>
            <a:r>
              <a:rPr lang="en-US" dirty="0" smtClean="0"/>
              <a:t>workgroup collaboration</a:t>
            </a:r>
            <a:r>
              <a:rPr lang="en-US" dirty="0"/>
              <a:t>, which strengthens their </a:t>
            </a:r>
            <a:r>
              <a:rPr lang="en-US" dirty="0" smtClean="0">
                <a:solidFill>
                  <a:srgbClr val="FFC000"/>
                </a:solidFill>
              </a:rPr>
              <a:t>competitive positions</a:t>
            </a:r>
            <a:r>
              <a:rPr lang="en-US" dirty="0" smtClean="0"/>
              <a:t> </a:t>
            </a:r>
            <a:r>
              <a:rPr lang="en-US" dirty="0"/>
              <a:t>in rapidly changing marketplaces.</a:t>
            </a:r>
          </a:p>
          <a:p>
            <a:pPr algn="just"/>
            <a:endParaRPr lang="en-US" dirty="0"/>
          </a:p>
        </p:txBody>
      </p:sp>
      <p:sp>
        <p:nvSpPr>
          <p:cNvPr id="6" name="Slide Number Placeholder 5"/>
          <p:cNvSpPr>
            <a:spLocks noGrp="1"/>
          </p:cNvSpPr>
          <p:nvPr>
            <p:ph type="sldNum" sz="quarter" idx="12"/>
          </p:nvPr>
        </p:nvSpPr>
        <p:spPr/>
        <p:txBody>
          <a:bodyPr/>
          <a:lstStyle/>
          <a:p>
            <a:pPr>
              <a:defRPr/>
            </a:pPr>
            <a:fld id="{8543B331-165A-4021-AA41-F3FA90C85EA5}" type="slidenum">
              <a:rPr lang="en-US" smtClean="0"/>
              <a:pPr>
                <a:defRPr/>
              </a:pPr>
              <a:t>25</a:t>
            </a:fld>
            <a:endParaRPr lang="en-US"/>
          </a:p>
        </p:txBody>
      </p:sp>
    </p:spTree>
    <p:extLst>
      <p:ext uri="{BB962C8B-B14F-4D97-AF65-F5344CB8AC3E}">
        <p14:creationId xmlns:p14="http://schemas.microsoft.com/office/powerpoint/2010/main" val="2923885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169D8C99-1B3E-47B9-A077-BEA701F4B090}" type="slidenum">
              <a:rPr lang="en-US"/>
              <a:pPr>
                <a:defRPr/>
              </a:pPr>
              <a:t>26</a:t>
            </a:fld>
            <a:endParaRPr lang="en-US"/>
          </a:p>
        </p:txBody>
      </p:sp>
      <p:sp>
        <p:nvSpPr>
          <p:cNvPr id="27650" name="Rectangle 2"/>
          <p:cNvSpPr>
            <a:spLocks noGrp="1" noChangeArrowheads="1"/>
          </p:cNvSpPr>
          <p:nvPr>
            <p:ph type="title"/>
          </p:nvPr>
        </p:nvSpPr>
        <p:spPr>
          <a:xfrm>
            <a:off x="495300" y="14514"/>
            <a:ext cx="8229600" cy="1139825"/>
          </a:xfrm>
        </p:spPr>
        <p:txBody>
          <a:bodyPr/>
          <a:lstStyle/>
          <a:p>
            <a:pPr eaLnBrk="1" hangingPunct="1">
              <a:defRPr/>
            </a:pPr>
            <a:r>
              <a:rPr lang="en-US" sz="3600" b="1" dirty="0"/>
              <a:t> </a:t>
            </a:r>
            <a:r>
              <a:rPr lang="en-US" sz="3200" b="1" dirty="0" smtClean="0"/>
              <a:t>Simplified Information Systems  diagram </a:t>
            </a:r>
            <a:endParaRPr lang="en-US" sz="3200" dirty="0"/>
          </a:p>
        </p:txBody>
      </p:sp>
      <p:pic>
        <p:nvPicPr>
          <p:cNvPr id="44037" name="Picture 9" descr="Fig01-07"/>
          <p:cNvPicPr>
            <a:picLocks noGrp="1" noChangeAspect="1" noChangeArrowheads="1"/>
          </p:cNvPicPr>
          <p:nvPr>
            <p:ph idx="1"/>
          </p:nvPr>
        </p:nvPicPr>
        <p:blipFill>
          <a:blip r:embed="rId3"/>
          <a:srcRect/>
          <a:stretch>
            <a:fillRect/>
          </a:stretch>
        </p:blipFill>
        <p:spPr>
          <a:xfrm>
            <a:off x="1295400" y="1524000"/>
            <a:ext cx="6151563" cy="1673225"/>
          </a:xfrm>
          <a:noFill/>
        </p:spPr>
      </p:pic>
      <p:sp>
        <p:nvSpPr>
          <p:cNvPr id="2" name="TextBox 1"/>
          <p:cNvSpPr txBox="1"/>
          <p:nvPr/>
        </p:nvSpPr>
        <p:spPr>
          <a:xfrm>
            <a:off x="304800" y="3581400"/>
            <a:ext cx="8610600" cy="830997"/>
          </a:xfrm>
          <a:prstGeom prst="rect">
            <a:avLst/>
          </a:prstGeom>
          <a:noFill/>
        </p:spPr>
        <p:txBody>
          <a:bodyPr wrap="square" rtlCol="0">
            <a:spAutoFit/>
          </a:bodyPr>
          <a:lstStyle/>
          <a:p>
            <a:pPr marL="457200" indent="-457200">
              <a:buFont typeface="Arial" pitchFamily="34" charset="0"/>
              <a:buChar char="•"/>
            </a:pPr>
            <a:r>
              <a:rPr lang="en-US" sz="3200" dirty="0" smtClean="0">
                <a:solidFill>
                  <a:srgbClr val="FFFF00"/>
                </a:solidFill>
              </a:rPr>
              <a:t>A System is an adaptive Whole.</a:t>
            </a:r>
          </a:p>
          <a:p>
            <a:endParaRPr lang="en-US" sz="800" dirty="0" smtClean="0">
              <a:solidFill>
                <a:srgbClr val="FFFF00"/>
              </a:solidFill>
            </a:endParaRPr>
          </a:p>
          <a:p>
            <a:endParaRPr lang="en-US" sz="800" dirty="0" smtClean="0">
              <a:solidFill>
                <a:srgbClr val="FFFF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84380B5-2FCD-4E83-9671-968A8FD4FE4D}" type="slidenum">
              <a:rPr lang="en-US"/>
              <a:pPr>
                <a:defRPr/>
              </a:pPr>
              <a:t>27</a:t>
            </a:fld>
            <a:endParaRPr lang="en-US"/>
          </a:p>
        </p:txBody>
      </p:sp>
      <p:sp>
        <p:nvSpPr>
          <p:cNvPr id="149506" name="Rectangle 2"/>
          <p:cNvSpPr>
            <a:spLocks noGrp="1" noChangeArrowheads="1"/>
          </p:cNvSpPr>
          <p:nvPr>
            <p:ph type="title"/>
          </p:nvPr>
        </p:nvSpPr>
        <p:spPr>
          <a:xfrm>
            <a:off x="457200" y="122237"/>
            <a:ext cx="8229600" cy="1139825"/>
          </a:xfrm>
        </p:spPr>
        <p:txBody>
          <a:bodyPr/>
          <a:lstStyle/>
          <a:p>
            <a:pPr eaLnBrk="1" hangingPunct="1">
              <a:defRPr/>
            </a:pPr>
            <a:r>
              <a:rPr lang="en-US" sz="4000" dirty="0"/>
              <a:t>Components of Computer Based Information Systems</a:t>
            </a:r>
          </a:p>
        </p:txBody>
      </p:sp>
      <p:sp>
        <p:nvSpPr>
          <p:cNvPr id="149507" name="Rectangle 3"/>
          <p:cNvSpPr>
            <a:spLocks noGrp="1" noChangeArrowheads="1"/>
          </p:cNvSpPr>
          <p:nvPr>
            <p:ph type="body" idx="1"/>
          </p:nvPr>
        </p:nvSpPr>
        <p:spPr>
          <a:xfrm>
            <a:off x="457200" y="1417637"/>
            <a:ext cx="8229600" cy="4525963"/>
          </a:xfrm>
        </p:spPr>
        <p:txBody>
          <a:bodyPr/>
          <a:lstStyle/>
          <a:p>
            <a:pPr algn="just" eaLnBrk="1" hangingPunct="1">
              <a:lnSpc>
                <a:spcPct val="90000"/>
              </a:lnSpc>
              <a:buFont typeface="Wingdings" pitchFamily="2" charset="2"/>
              <a:buNone/>
              <a:defRPr/>
            </a:pPr>
            <a:r>
              <a:rPr lang="en-US" dirty="0" smtClean="0"/>
              <a:t>   </a:t>
            </a:r>
            <a:r>
              <a:rPr lang="en-US" sz="2800" dirty="0" smtClean="0"/>
              <a:t>Consider a system for email exchange and list the components participating in the process</a:t>
            </a:r>
            <a:r>
              <a:rPr lang="en-US" dirty="0">
                <a:solidFill>
                  <a:srgbClr val="FFC000"/>
                </a:solidFill>
              </a:rPr>
              <a:t>!</a:t>
            </a:r>
            <a:endParaRPr lang="en-US" dirty="0" smtClean="0">
              <a:solidFill>
                <a:srgbClr val="FFC000"/>
              </a:solidFill>
            </a:endParaRPr>
          </a:p>
          <a:p>
            <a:pPr algn="just" eaLnBrk="1" hangingPunct="1">
              <a:lnSpc>
                <a:spcPct val="90000"/>
              </a:lnSpc>
              <a:buFont typeface="Wingdings" pitchFamily="2" charset="2"/>
              <a:buNone/>
              <a:defRPr/>
            </a:pPr>
            <a:endParaRPr lang="en-US" sz="1100" dirty="0" smtClean="0"/>
          </a:p>
          <a:p>
            <a:pPr algn="just" eaLnBrk="1" hangingPunct="1">
              <a:lnSpc>
                <a:spcPct val="90000"/>
              </a:lnSpc>
              <a:defRPr/>
            </a:pPr>
            <a:r>
              <a:rPr lang="en-US" sz="3000" dirty="0" smtClean="0"/>
              <a:t>Computer Based Information Systems (CBIS) consist of the following components:</a:t>
            </a:r>
          </a:p>
          <a:p>
            <a:pPr lvl="2" algn="just" eaLnBrk="1" hangingPunct="1">
              <a:lnSpc>
                <a:spcPct val="90000"/>
              </a:lnSpc>
              <a:defRPr/>
            </a:pPr>
            <a:r>
              <a:rPr lang="en-US" dirty="0" smtClean="0"/>
              <a:t> Hardware </a:t>
            </a:r>
          </a:p>
          <a:p>
            <a:pPr lvl="2" algn="just" eaLnBrk="1" hangingPunct="1">
              <a:lnSpc>
                <a:spcPct val="90000"/>
              </a:lnSpc>
              <a:defRPr/>
            </a:pPr>
            <a:r>
              <a:rPr lang="en-US" dirty="0" smtClean="0"/>
              <a:t> Software </a:t>
            </a:r>
          </a:p>
          <a:p>
            <a:pPr lvl="2" algn="just" eaLnBrk="1" hangingPunct="1">
              <a:lnSpc>
                <a:spcPct val="90000"/>
              </a:lnSpc>
              <a:defRPr/>
            </a:pPr>
            <a:r>
              <a:rPr lang="en-US" dirty="0" smtClean="0"/>
              <a:t> Databases (data / information)</a:t>
            </a:r>
          </a:p>
          <a:p>
            <a:pPr lvl="2" algn="just" eaLnBrk="1" hangingPunct="1">
              <a:lnSpc>
                <a:spcPct val="90000"/>
              </a:lnSpc>
              <a:defRPr/>
            </a:pPr>
            <a:r>
              <a:rPr lang="en-US" dirty="0" smtClean="0"/>
              <a:t> Human resources (people )</a:t>
            </a:r>
          </a:p>
          <a:p>
            <a:pPr lvl="2" algn="just" eaLnBrk="1" hangingPunct="1">
              <a:lnSpc>
                <a:spcPct val="90000"/>
              </a:lnSpc>
              <a:defRPr/>
            </a:pPr>
            <a:r>
              <a:rPr lang="en-US" dirty="0" smtClean="0"/>
              <a:t> Procedures (Process)</a:t>
            </a:r>
          </a:p>
          <a:p>
            <a:pPr lvl="2" algn="just" eaLnBrk="1" hangingPunct="1">
              <a:lnSpc>
                <a:spcPct val="90000"/>
              </a:lnSpc>
              <a:defRPr/>
            </a:pPr>
            <a:r>
              <a:rPr lang="en-US" dirty="0" smtClean="0"/>
              <a:t> Telecommunications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50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950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950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950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950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950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95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9629B177-30F2-41C0-A774-D19816701F04}" type="slidenum">
              <a:rPr lang="en-US"/>
              <a:pPr>
                <a:defRPr/>
              </a:pPr>
              <a:t>28</a:t>
            </a:fld>
            <a:endParaRPr lang="en-US"/>
          </a:p>
        </p:txBody>
      </p:sp>
      <p:sp>
        <p:nvSpPr>
          <p:cNvPr id="28674" name="Rectangle 2"/>
          <p:cNvSpPr>
            <a:spLocks noGrp="1" noChangeArrowheads="1"/>
          </p:cNvSpPr>
          <p:nvPr>
            <p:ph type="title"/>
          </p:nvPr>
        </p:nvSpPr>
        <p:spPr>
          <a:xfrm>
            <a:off x="457200" y="277815"/>
            <a:ext cx="8229600" cy="560387"/>
          </a:xfrm>
        </p:spPr>
        <p:txBody>
          <a:bodyPr/>
          <a:lstStyle/>
          <a:p>
            <a:pPr eaLnBrk="1" hangingPunct="1">
              <a:defRPr/>
            </a:pPr>
            <a:r>
              <a:rPr lang="en-US" sz="3600" b="1" dirty="0"/>
              <a:t>Components of a CBIS</a:t>
            </a:r>
          </a:p>
        </p:txBody>
      </p:sp>
      <p:pic>
        <p:nvPicPr>
          <p:cNvPr id="46085" name="Picture 7" descr="Fig01-08"/>
          <p:cNvPicPr>
            <a:picLocks noGrp="1" noChangeAspect="1" noChangeArrowheads="1"/>
          </p:cNvPicPr>
          <p:nvPr>
            <p:ph idx="1"/>
          </p:nvPr>
        </p:nvPicPr>
        <p:blipFill>
          <a:blip r:embed="rId3"/>
          <a:srcRect/>
          <a:stretch>
            <a:fillRect/>
          </a:stretch>
        </p:blipFill>
        <p:spPr>
          <a:xfrm>
            <a:off x="914400" y="1371600"/>
            <a:ext cx="7467600" cy="4114800"/>
          </a:xfr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543B331-165A-4021-AA41-F3FA90C85EA5}" type="slidenum">
              <a:rPr lang="en-US" smtClean="0"/>
              <a:pPr>
                <a:defRPr/>
              </a:pPr>
              <a:t>29</a:t>
            </a:fld>
            <a:endParaRPr lang="en-US"/>
          </a:p>
        </p:txBody>
      </p:sp>
      <p:sp>
        <p:nvSpPr>
          <p:cNvPr id="9" name="Rectangle 8"/>
          <p:cNvSpPr/>
          <p:nvPr/>
        </p:nvSpPr>
        <p:spPr>
          <a:xfrm>
            <a:off x="533400" y="609600"/>
            <a:ext cx="8153400" cy="6124754"/>
          </a:xfrm>
          <a:prstGeom prst="rect">
            <a:avLst/>
          </a:prstGeom>
        </p:spPr>
        <p:txBody>
          <a:bodyPr wrap="square">
            <a:spAutoFit/>
          </a:bodyPr>
          <a:lstStyle/>
          <a:p>
            <a:pPr marL="342900" lvl="0" indent="-342900" eaLnBrk="1" hangingPunct="1">
              <a:spcBef>
                <a:spcPct val="20000"/>
              </a:spcBef>
            </a:pPr>
            <a:r>
              <a:rPr lang="en-CA" altLang="en-US" sz="2800" b="1" kern="0" dirty="0" smtClean="0">
                <a:latin typeface="Arial"/>
              </a:rPr>
              <a:t>Procedures: </a:t>
            </a:r>
            <a:r>
              <a:rPr lang="en-CA" altLang="en-US" sz="2800" kern="0" dirty="0" smtClean="0">
                <a:latin typeface="Arial"/>
              </a:rPr>
              <a:t>Strategies</a:t>
            </a:r>
            <a:r>
              <a:rPr lang="en-CA" altLang="en-US" sz="2800" kern="0" dirty="0">
                <a:latin typeface="Arial"/>
              </a:rPr>
              <a:t>, policies, methods, </a:t>
            </a:r>
            <a:r>
              <a:rPr lang="en-CA" altLang="en-US" sz="2800" kern="0" dirty="0" smtClean="0">
                <a:latin typeface="Arial"/>
              </a:rPr>
              <a:t>and</a:t>
            </a:r>
          </a:p>
          <a:p>
            <a:pPr marL="342900" lvl="0" indent="-342900" eaLnBrk="1" hangingPunct="1">
              <a:spcBef>
                <a:spcPct val="20000"/>
              </a:spcBef>
            </a:pPr>
            <a:r>
              <a:rPr lang="en-CA" altLang="en-US" sz="2800" kern="0" dirty="0" smtClean="0">
                <a:latin typeface="Arial"/>
              </a:rPr>
              <a:t>			    rules </a:t>
            </a:r>
            <a:r>
              <a:rPr lang="en-CA" altLang="en-US" sz="2800" kern="0" dirty="0">
                <a:latin typeface="Arial"/>
              </a:rPr>
              <a:t>for using a CBIS</a:t>
            </a:r>
            <a:r>
              <a:rPr lang="en-CA" altLang="en-US" sz="2800" kern="0" dirty="0" smtClean="0">
                <a:latin typeface="Arial"/>
              </a:rPr>
              <a:t>.</a:t>
            </a:r>
          </a:p>
          <a:p>
            <a:pPr marL="342900" lvl="0" indent="-342900" eaLnBrk="1" hangingPunct="1">
              <a:spcBef>
                <a:spcPct val="20000"/>
              </a:spcBef>
            </a:pPr>
            <a:endParaRPr lang="en-CA" altLang="en-US" sz="1400" kern="0" dirty="0" smtClean="0">
              <a:solidFill>
                <a:srgbClr val="03084F"/>
              </a:solidFill>
              <a:latin typeface="Arial"/>
            </a:endParaRPr>
          </a:p>
          <a:p>
            <a:pPr eaLnBrk="1" hangingPunct="1">
              <a:buFontTx/>
              <a:buNone/>
            </a:pPr>
            <a:r>
              <a:rPr lang="en-CA" altLang="en-US" sz="2800" b="1" dirty="0" smtClean="0"/>
              <a:t>Telecommunications: </a:t>
            </a:r>
            <a:r>
              <a:rPr lang="en-CA" altLang="en-US" sz="2800" dirty="0" smtClean="0"/>
              <a:t>Electronic </a:t>
            </a:r>
            <a:r>
              <a:rPr lang="en-CA" altLang="en-US" sz="2800" dirty="0"/>
              <a:t>transmission of </a:t>
            </a:r>
            <a:r>
              <a:rPr lang="en-CA" altLang="en-US" sz="2800" dirty="0" smtClean="0"/>
              <a:t>				 signals for communication</a:t>
            </a:r>
          </a:p>
          <a:p>
            <a:pPr eaLnBrk="1" hangingPunct="1">
              <a:buFontTx/>
              <a:buNone/>
            </a:pPr>
            <a:endParaRPr lang="en-CA" altLang="en-US" sz="1400" dirty="0" smtClean="0"/>
          </a:p>
          <a:p>
            <a:pPr eaLnBrk="1" hangingPunct="1">
              <a:buFontTx/>
              <a:buNone/>
            </a:pPr>
            <a:r>
              <a:rPr lang="en-CA" altLang="en-US" sz="2800" b="1" dirty="0" smtClean="0"/>
              <a:t>Hardware:  </a:t>
            </a:r>
            <a:r>
              <a:rPr lang="en-CA" altLang="en-US" sz="2800" dirty="0" smtClean="0"/>
              <a:t>Computer </a:t>
            </a:r>
            <a:r>
              <a:rPr lang="en-CA" altLang="en-US" sz="2800" dirty="0"/>
              <a:t>Equipment</a:t>
            </a:r>
          </a:p>
          <a:p>
            <a:pPr eaLnBrk="1" hangingPunct="1">
              <a:buFontTx/>
              <a:buNone/>
            </a:pPr>
            <a:endParaRPr lang="en-CA" altLang="en-US" sz="1400" dirty="0"/>
          </a:p>
          <a:p>
            <a:pPr eaLnBrk="1" hangingPunct="1">
              <a:buFontTx/>
              <a:buNone/>
            </a:pPr>
            <a:r>
              <a:rPr lang="en-CA" altLang="en-US" sz="2800" b="1" dirty="0" smtClean="0"/>
              <a:t>Software:  </a:t>
            </a:r>
            <a:r>
              <a:rPr lang="en-CA" altLang="en-US" sz="2800" dirty="0" smtClean="0"/>
              <a:t>Computer </a:t>
            </a:r>
            <a:r>
              <a:rPr lang="en-CA" altLang="en-US" sz="2800" dirty="0"/>
              <a:t>Programs</a:t>
            </a:r>
          </a:p>
          <a:p>
            <a:pPr eaLnBrk="1" hangingPunct="1">
              <a:buFontTx/>
              <a:buNone/>
            </a:pPr>
            <a:endParaRPr lang="en-CA" altLang="en-US" sz="1400" dirty="0"/>
          </a:p>
          <a:p>
            <a:pPr eaLnBrk="1" hangingPunct="1">
              <a:buFontTx/>
              <a:buNone/>
            </a:pPr>
            <a:r>
              <a:rPr lang="en-CA" altLang="en-US" sz="2800" b="1" dirty="0" smtClean="0"/>
              <a:t>Databases:  </a:t>
            </a:r>
            <a:r>
              <a:rPr lang="en-CA" altLang="en-US" sz="2800" dirty="0" smtClean="0"/>
              <a:t>An organized collections of facts</a:t>
            </a:r>
          </a:p>
          <a:p>
            <a:pPr eaLnBrk="1" hangingPunct="1">
              <a:buFontTx/>
              <a:buNone/>
            </a:pPr>
            <a:endParaRPr lang="en-CA" altLang="en-US" sz="1400" dirty="0"/>
          </a:p>
          <a:p>
            <a:pPr eaLnBrk="1" hangingPunct="1">
              <a:buFontTx/>
              <a:buNone/>
            </a:pPr>
            <a:r>
              <a:rPr lang="en-CA" altLang="en-US" sz="2800" b="1" dirty="0" smtClean="0"/>
              <a:t>People:  </a:t>
            </a:r>
            <a:r>
              <a:rPr lang="en-CA" altLang="en-US" sz="2800" dirty="0" smtClean="0"/>
              <a:t>Users, system analysts, programmers, 	      CIO, etc.</a:t>
            </a:r>
            <a:endParaRPr lang="en-US" altLang="en-US" sz="2800" dirty="0" smtClean="0"/>
          </a:p>
          <a:p>
            <a:pPr eaLnBrk="1" hangingPunct="1">
              <a:buFontTx/>
              <a:buNone/>
            </a:pPr>
            <a:endParaRPr lang="en-CA" altLang="en-US" sz="2800" dirty="0"/>
          </a:p>
          <a:p>
            <a:pPr marL="342900" lvl="0" indent="-342900" eaLnBrk="1" hangingPunct="1">
              <a:spcBef>
                <a:spcPct val="20000"/>
              </a:spcBef>
            </a:pPr>
            <a:r>
              <a:rPr lang="en-US" altLang="en-US" sz="2800" kern="0" dirty="0" smtClean="0">
                <a:solidFill>
                  <a:srgbClr val="03084F"/>
                </a:solidFill>
                <a:latin typeface="Arial"/>
              </a:rPr>
              <a:t>                               </a:t>
            </a:r>
            <a:endParaRPr lang="en-US" altLang="en-US" sz="2800" kern="0" dirty="0">
              <a:solidFill>
                <a:srgbClr val="03084F"/>
              </a:solidFill>
              <a:latin typeface="Arial"/>
            </a:endParaRPr>
          </a:p>
        </p:txBody>
      </p:sp>
    </p:spTree>
    <p:extLst>
      <p:ext uri="{BB962C8B-B14F-4D97-AF65-F5344CB8AC3E}">
        <p14:creationId xmlns:p14="http://schemas.microsoft.com/office/powerpoint/2010/main" val="3553380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543B331-165A-4021-AA41-F3FA90C85EA5}" type="slidenum">
              <a:rPr lang="en-US" smtClean="0"/>
              <a:pPr>
                <a:defRPr/>
              </a:pPr>
              <a:t>3</a:t>
            </a:fld>
            <a:endParaRPr lang="en-US" dirty="0"/>
          </a:p>
        </p:txBody>
      </p:sp>
      <p:sp>
        <p:nvSpPr>
          <p:cNvPr id="8" name="Rectangle 7"/>
          <p:cNvSpPr/>
          <p:nvPr/>
        </p:nvSpPr>
        <p:spPr>
          <a:xfrm>
            <a:off x="381000" y="3143071"/>
            <a:ext cx="8610600" cy="1200329"/>
          </a:xfrm>
          <a:prstGeom prst="rect">
            <a:avLst/>
          </a:prstGeom>
        </p:spPr>
        <p:txBody>
          <a:bodyPr wrap="square">
            <a:spAutoFit/>
          </a:bodyPr>
          <a:lstStyle/>
          <a:p>
            <a:pPr lvl="0" algn="just"/>
            <a:r>
              <a:rPr lang="en-US" sz="2400" b="1" dirty="0">
                <a:solidFill>
                  <a:srgbClr val="FFFF00"/>
                </a:solidFill>
              </a:rPr>
              <a:t>Information Technology (IT)</a:t>
            </a:r>
            <a:r>
              <a:rPr lang="en-US" sz="2400" b="1" dirty="0">
                <a:solidFill>
                  <a:srgbClr val="FFFFFF"/>
                </a:solidFill>
              </a:rPr>
              <a:t> </a:t>
            </a:r>
            <a:r>
              <a:rPr lang="en-US" sz="2400" dirty="0">
                <a:solidFill>
                  <a:srgbClr val="FFFFFF"/>
                </a:solidFill>
              </a:rPr>
              <a:t>is technology that merges </a:t>
            </a:r>
            <a:r>
              <a:rPr lang="en-US" sz="2400" b="1" dirty="0">
                <a:solidFill>
                  <a:srgbClr val="FFC000"/>
                </a:solidFill>
              </a:rPr>
              <a:t>computing</a:t>
            </a:r>
            <a:r>
              <a:rPr lang="en-US" sz="2400" dirty="0">
                <a:solidFill>
                  <a:srgbClr val="FFFFFF"/>
                </a:solidFill>
              </a:rPr>
              <a:t> with </a:t>
            </a:r>
            <a:r>
              <a:rPr lang="en-US" sz="2400" b="1" dirty="0">
                <a:solidFill>
                  <a:srgbClr val="FFC000"/>
                </a:solidFill>
              </a:rPr>
              <a:t>high speed communication</a:t>
            </a:r>
            <a:r>
              <a:rPr lang="en-US" sz="2400" dirty="0">
                <a:solidFill>
                  <a:srgbClr val="FFFFFF"/>
                </a:solidFill>
              </a:rPr>
              <a:t> links carrying data, sound, video,  and other forms of multimedia. </a:t>
            </a:r>
          </a:p>
        </p:txBody>
      </p:sp>
      <p:sp>
        <p:nvSpPr>
          <p:cNvPr id="9" name="Rectangle 8"/>
          <p:cNvSpPr/>
          <p:nvPr/>
        </p:nvSpPr>
        <p:spPr>
          <a:xfrm>
            <a:off x="304800" y="4738708"/>
            <a:ext cx="8610600" cy="1585892"/>
          </a:xfrm>
          <a:prstGeom prst="rect">
            <a:avLst/>
          </a:prstGeom>
        </p:spPr>
        <p:txBody>
          <a:bodyPr wrap="square" lIns="91435" tIns="45718" rIns="91435" bIns="45718">
            <a:spAutoFit/>
          </a:bodyPr>
          <a:lstStyle/>
          <a:p>
            <a:pPr algn="just"/>
            <a:r>
              <a:rPr lang="en-ZW" sz="2400" b="1" dirty="0">
                <a:solidFill>
                  <a:srgbClr val="FFFF00"/>
                </a:solidFill>
              </a:rPr>
              <a:t>Information </a:t>
            </a:r>
            <a:r>
              <a:rPr lang="en-ZW" sz="2400" b="1" dirty="0" smtClean="0">
                <a:solidFill>
                  <a:srgbClr val="FFFF00"/>
                </a:solidFill>
              </a:rPr>
              <a:t>Communications </a:t>
            </a:r>
            <a:r>
              <a:rPr lang="en-ZW" sz="2400" b="1" dirty="0">
                <a:solidFill>
                  <a:srgbClr val="FFFF00"/>
                </a:solidFill>
              </a:rPr>
              <a:t>Technology (ICT)</a:t>
            </a:r>
            <a:r>
              <a:rPr lang="en-ZW" sz="2400" b="1" dirty="0">
                <a:solidFill>
                  <a:srgbClr val="FF0000"/>
                </a:solidFill>
              </a:rPr>
              <a:t> </a:t>
            </a:r>
            <a:r>
              <a:rPr lang="en-ZW" sz="2400" dirty="0"/>
              <a:t>is a generic name used to describe a </a:t>
            </a:r>
            <a:r>
              <a:rPr lang="en-ZW" sz="2400" b="1" dirty="0">
                <a:solidFill>
                  <a:srgbClr val="FFC000"/>
                </a:solidFill>
              </a:rPr>
              <a:t>range of technologies</a:t>
            </a:r>
            <a:r>
              <a:rPr lang="en-ZW" sz="2400" dirty="0"/>
              <a:t> for </a:t>
            </a:r>
            <a:r>
              <a:rPr lang="en-ZW" sz="2400" dirty="0" smtClean="0"/>
              <a:t>creating, finding, storing, gathering</a:t>
            </a:r>
            <a:r>
              <a:rPr lang="en-ZW" sz="2400" dirty="0"/>
              <a:t>, </a:t>
            </a:r>
            <a:r>
              <a:rPr lang="en-ZW" sz="2400" dirty="0" smtClean="0"/>
              <a:t>retrieving</a:t>
            </a:r>
            <a:r>
              <a:rPr lang="en-ZW" sz="2400" dirty="0"/>
              <a:t>, processing, </a:t>
            </a:r>
            <a:r>
              <a:rPr lang="en-ZW" sz="2400" dirty="0" smtClean="0"/>
              <a:t>analysing, sharing, </a:t>
            </a:r>
            <a:r>
              <a:rPr lang="en-ZW" sz="2400" dirty="0"/>
              <a:t>and transmitting information</a:t>
            </a:r>
            <a:endParaRPr lang="en-US" sz="2400" dirty="0"/>
          </a:p>
        </p:txBody>
      </p:sp>
      <p:sp>
        <p:nvSpPr>
          <p:cNvPr id="10" name="Rectangle 9"/>
          <p:cNvSpPr/>
          <p:nvPr/>
        </p:nvSpPr>
        <p:spPr>
          <a:xfrm>
            <a:off x="304800" y="381000"/>
            <a:ext cx="8610600" cy="2492990"/>
          </a:xfrm>
          <a:prstGeom prst="rect">
            <a:avLst/>
          </a:prstGeom>
        </p:spPr>
        <p:txBody>
          <a:bodyPr wrap="square">
            <a:spAutoFit/>
          </a:bodyPr>
          <a:lstStyle/>
          <a:p>
            <a:pPr lvl="0" algn="just"/>
            <a:r>
              <a:rPr lang="en-US" sz="2600" b="1" dirty="0">
                <a:solidFill>
                  <a:srgbClr val="FFFF00"/>
                </a:solidFill>
              </a:rPr>
              <a:t>Communications Technology:</a:t>
            </a:r>
            <a:r>
              <a:rPr lang="en-US" sz="2600" dirty="0">
                <a:solidFill>
                  <a:srgbClr val="FFFF00"/>
                </a:solidFill>
              </a:rPr>
              <a:t> </a:t>
            </a:r>
            <a:r>
              <a:rPr lang="en-US" sz="2600" dirty="0">
                <a:solidFill>
                  <a:srgbClr val="FFFFFF"/>
                </a:solidFill>
              </a:rPr>
              <a:t>Communications, or Telecommunications technologies consist of electromagnetic devices and systems for communicating information over long distances. The principal examples are telephone, radio, broadcast television, cable TV, and other telecom technologies.</a:t>
            </a:r>
          </a:p>
        </p:txBody>
      </p:sp>
    </p:spTree>
    <p:extLst>
      <p:ext uri="{BB962C8B-B14F-4D97-AF65-F5344CB8AC3E}">
        <p14:creationId xmlns:p14="http://schemas.microsoft.com/office/powerpoint/2010/main" val="42020704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effectLst/>
      </p:bgPr>
    </p:bg>
    <p:spTree>
      <p:nvGrpSpPr>
        <p:cNvPr id="1" name=""/>
        <p:cNvGrpSpPr/>
        <p:nvPr/>
      </p:nvGrpSpPr>
      <p:grpSpPr>
        <a:xfrm>
          <a:off x="0" y="0"/>
          <a:ext cx="0" cy="0"/>
          <a:chOff x="0" y="0"/>
          <a:chExt cx="0" cy="0"/>
        </a:xfrm>
      </p:grpSpPr>
      <p:sp>
        <p:nvSpPr>
          <p:cNvPr id="7" name="Rectangle 6"/>
          <p:cNvSpPr>
            <a:spLocks noChangeArrowheads="1"/>
          </p:cNvSpPr>
          <p:nvPr/>
        </p:nvSpPr>
        <p:spPr bwMode="auto">
          <a:xfrm>
            <a:off x="457200" y="3500438"/>
            <a:ext cx="1071562" cy="500062"/>
          </a:xfrm>
          <a:prstGeom prst="rect">
            <a:avLst/>
          </a:prstGeom>
          <a:solidFill>
            <a:schemeClr val="accent1"/>
          </a:solidFill>
          <a:ln w="9525" algn="ctr">
            <a:solidFill>
              <a:schemeClr val="tx1"/>
            </a:solidFill>
            <a:round/>
            <a:headEnd/>
            <a:tailEnd/>
          </a:ln>
        </p:spPr>
        <p:txBody>
          <a:bodyPr/>
          <a:lstStyle/>
          <a:p>
            <a:r>
              <a:rPr lang="en-CA" altLang="en-US" sz="2800" dirty="0" smtClean="0">
                <a:solidFill>
                  <a:srgbClr val="0D0D0D"/>
                </a:solidFill>
                <a:latin typeface="Times"/>
              </a:rPr>
              <a:t> Data</a:t>
            </a:r>
            <a:endParaRPr lang="en-US" altLang="en-US" sz="2800" dirty="0" smtClean="0">
              <a:solidFill>
                <a:srgbClr val="0D0D0D"/>
              </a:solidFill>
              <a:latin typeface="Times"/>
            </a:endParaRPr>
          </a:p>
        </p:txBody>
      </p:sp>
      <p:sp>
        <p:nvSpPr>
          <p:cNvPr id="8" name="Rectangle 7"/>
          <p:cNvSpPr>
            <a:spLocks noChangeArrowheads="1"/>
          </p:cNvSpPr>
          <p:nvPr/>
        </p:nvSpPr>
        <p:spPr bwMode="auto">
          <a:xfrm>
            <a:off x="2071688" y="3500438"/>
            <a:ext cx="1000125" cy="500062"/>
          </a:xfrm>
          <a:prstGeom prst="rect">
            <a:avLst/>
          </a:prstGeom>
          <a:solidFill>
            <a:schemeClr val="accent1"/>
          </a:solidFill>
          <a:ln w="9525" algn="ctr">
            <a:solidFill>
              <a:schemeClr val="tx1"/>
            </a:solidFill>
            <a:round/>
            <a:headEnd/>
            <a:tailEnd/>
          </a:ln>
        </p:spPr>
        <p:txBody>
          <a:bodyPr/>
          <a:lstStyle/>
          <a:p>
            <a:r>
              <a:rPr lang="en-CA" altLang="en-US" sz="2800" dirty="0" smtClean="0">
                <a:solidFill>
                  <a:srgbClr val="0D0D0D"/>
                </a:solidFill>
                <a:latin typeface="Times"/>
              </a:rPr>
              <a:t>Input</a:t>
            </a:r>
            <a:endParaRPr lang="en-US" altLang="en-US" sz="2800" dirty="0" smtClean="0">
              <a:solidFill>
                <a:srgbClr val="0D0D0D"/>
              </a:solidFill>
              <a:latin typeface="Times"/>
            </a:endParaRPr>
          </a:p>
        </p:txBody>
      </p:sp>
      <p:sp>
        <p:nvSpPr>
          <p:cNvPr id="9" name="Rectangle 8"/>
          <p:cNvSpPr>
            <a:spLocks noChangeArrowheads="1"/>
          </p:cNvSpPr>
          <p:nvPr/>
        </p:nvSpPr>
        <p:spPr bwMode="auto">
          <a:xfrm>
            <a:off x="4767263" y="5819775"/>
            <a:ext cx="1785937" cy="504825"/>
          </a:xfrm>
          <a:prstGeom prst="rect">
            <a:avLst/>
          </a:prstGeom>
          <a:solidFill>
            <a:schemeClr val="accent1"/>
          </a:solidFill>
          <a:ln w="9525" algn="ctr">
            <a:solidFill>
              <a:schemeClr val="tx1"/>
            </a:solidFill>
            <a:round/>
            <a:headEnd/>
            <a:tailEnd/>
          </a:ln>
        </p:spPr>
        <p:txBody>
          <a:bodyPr/>
          <a:lstStyle/>
          <a:p>
            <a:r>
              <a:rPr lang="en-CA" altLang="en-US" sz="2800" dirty="0" smtClean="0">
                <a:solidFill>
                  <a:srgbClr val="0D0D0D"/>
                </a:solidFill>
                <a:latin typeface="Times"/>
              </a:rPr>
              <a:t> Feedback</a:t>
            </a:r>
            <a:endParaRPr lang="en-US" altLang="en-US" sz="2800" dirty="0" smtClean="0">
              <a:solidFill>
                <a:srgbClr val="0D0D0D"/>
              </a:solidFill>
              <a:latin typeface="Times"/>
            </a:endParaRPr>
          </a:p>
        </p:txBody>
      </p:sp>
      <p:sp>
        <p:nvSpPr>
          <p:cNvPr id="10" name="Rectangle 9"/>
          <p:cNvSpPr>
            <a:spLocks noChangeArrowheads="1"/>
          </p:cNvSpPr>
          <p:nvPr/>
        </p:nvSpPr>
        <p:spPr bwMode="auto">
          <a:xfrm>
            <a:off x="3269457" y="4456508"/>
            <a:ext cx="1531143" cy="877492"/>
          </a:xfrm>
          <a:prstGeom prst="rect">
            <a:avLst/>
          </a:prstGeom>
          <a:solidFill>
            <a:schemeClr val="accent1"/>
          </a:solidFill>
          <a:ln w="9525" algn="ctr">
            <a:solidFill>
              <a:schemeClr val="tx1"/>
            </a:solidFill>
            <a:round/>
            <a:headEnd/>
            <a:tailEnd/>
          </a:ln>
        </p:spPr>
        <p:txBody>
          <a:bodyPr/>
          <a:lstStyle/>
          <a:p>
            <a:pPr algn="ctr"/>
            <a:r>
              <a:rPr lang="en-CA" altLang="en-US" sz="2200" dirty="0" smtClean="0">
                <a:solidFill>
                  <a:srgbClr val="0D0D0D"/>
                </a:solidFill>
                <a:latin typeface="Times"/>
              </a:rPr>
              <a:t>Monitoring</a:t>
            </a:r>
          </a:p>
          <a:p>
            <a:pPr algn="ctr"/>
            <a:r>
              <a:rPr lang="en-CA" altLang="en-US" sz="2200" dirty="0" smtClean="0">
                <a:solidFill>
                  <a:srgbClr val="0D0D0D"/>
                </a:solidFill>
                <a:latin typeface="Times"/>
              </a:rPr>
              <a:t>&amp; Control</a:t>
            </a:r>
            <a:endParaRPr lang="en-US" altLang="en-US" sz="2200" dirty="0" smtClean="0">
              <a:solidFill>
                <a:srgbClr val="0D0D0D"/>
              </a:solidFill>
              <a:latin typeface="Times"/>
            </a:endParaRPr>
          </a:p>
        </p:txBody>
      </p:sp>
      <p:sp>
        <p:nvSpPr>
          <p:cNvPr id="11" name="Rectangle 10"/>
          <p:cNvSpPr>
            <a:spLocks noChangeArrowheads="1"/>
          </p:cNvSpPr>
          <p:nvPr/>
        </p:nvSpPr>
        <p:spPr bwMode="auto">
          <a:xfrm>
            <a:off x="6877050" y="3219450"/>
            <a:ext cx="2143125" cy="1009054"/>
          </a:xfrm>
          <a:prstGeom prst="rect">
            <a:avLst/>
          </a:prstGeom>
          <a:solidFill>
            <a:schemeClr val="accent1"/>
          </a:solidFill>
          <a:ln w="9525" algn="ctr">
            <a:solidFill>
              <a:schemeClr val="tx1"/>
            </a:solidFill>
            <a:round/>
            <a:headEnd/>
            <a:tailEnd/>
          </a:ln>
        </p:spPr>
        <p:txBody>
          <a:bodyPr/>
          <a:lstStyle/>
          <a:p>
            <a:pPr algn="ctr"/>
            <a:r>
              <a:rPr lang="en-CA" altLang="en-US" sz="2800" dirty="0" smtClean="0">
                <a:solidFill>
                  <a:srgbClr val="0D0D0D"/>
                </a:solidFill>
                <a:latin typeface="Times"/>
              </a:rPr>
              <a:t> Information</a:t>
            </a:r>
          </a:p>
          <a:p>
            <a:pPr algn="ctr"/>
            <a:r>
              <a:rPr lang="en-CA" altLang="en-US" sz="2800" dirty="0" smtClean="0">
                <a:solidFill>
                  <a:srgbClr val="0D0D0D"/>
                </a:solidFill>
                <a:latin typeface="Times"/>
              </a:rPr>
              <a:t>Used</a:t>
            </a:r>
            <a:endParaRPr lang="en-US" altLang="en-US" sz="2800" dirty="0" smtClean="0">
              <a:solidFill>
                <a:srgbClr val="0D0D0D"/>
              </a:solidFill>
              <a:latin typeface="Times"/>
            </a:endParaRPr>
          </a:p>
        </p:txBody>
      </p:sp>
      <p:sp>
        <p:nvSpPr>
          <p:cNvPr id="12" name="Rectangle 11"/>
          <p:cNvSpPr>
            <a:spLocks noChangeArrowheads="1"/>
          </p:cNvSpPr>
          <p:nvPr/>
        </p:nvSpPr>
        <p:spPr bwMode="auto">
          <a:xfrm>
            <a:off x="6715126" y="1214438"/>
            <a:ext cx="2305050" cy="1000125"/>
          </a:xfrm>
          <a:prstGeom prst="rect">
            <a:avLst/>
          </a:prstGeom>
          <a:solidFill>
            <a:schemeClr val="accent1"/>
          </a:solidFill>
          <a:ln w="9525" algn="ctr">
            <a:solidFill>
              <a:schemeClr val="tx1"/>
            </a:solidFill>
            <a:round/>
            <a:headEnd/>
            <a:tailEnd/>
          </a:ln>
        </p:spPr>
        <p:txBody>
          <a:bodyPr/>
          <a:lstStyle/>
          <a:p>
            <a:pPr algn="ctr"/>
            <a:r>
              <a:rPr lang="en-CA" altLang="en-US" sz="2800" dirty="0" smtClean="0">
                <a:solidFill>
                  <a:srgbClr val="0D0D0D"/>
                </a:solidFill>
                <a:latin typeface="Times"/>
              </a:rPr>
              <a:t>Management Decisions</a:t>
            </a:r>
            <a:endParaRPr lang="en-US" altLang="en-US" sz="2800" dirty="0" smtClean="0">
              <a:solidFill>
                <a:srgbClr val="0D0D0D"/>
              </a:solidFill>
              <a:latin typeface="Times"/>
            </a:endParaRPr>
          </a:p>
        </p:txBody>
      </p:sp>
      <p:sp>
        <p:nvSpPr>
          <p:cNvPr id="13" name="Rectangle 12"/>
          <p:cNvSpPr>
            <a:spLocks noChangeArrowheads="1"/>
          </p:cNvSpPr>
          <p:nvPr/>
        </p:nvSpPr>
        <p:spPr bwMode="auto">
          <a:xfrm>
            <a:off x="5072063" y="3500438"/>
            <a:ext cx="1285875" cy="500062"/>
          </a:xfrm>
          <a:prstGeom prst="rect">
            <a:avLst/>
          </a:prstGeom>
          <a:solidFill>
            <a:schemeClr val="accent1"/>
          </a:solidFill>
          <a:ln w="9525" algn="ctr">
            <a:solidFill>
              <a:schemeClr val="tx1"/>
            </a:solidFill>
            <a:round/>
            <a:headEnd/>
            <a:tailEnd/>
          </a:ln>
        </p:spPr>
        <p:txBody>
          <a:bodyPr/>
          <a:lstStyle/>
          <a:p>
            <a:r>
              <a:rPr lang="en-CA" altLang="en-US" sz="2800" dirty="0" smtClean="0">
                <a:solidFill>
                  <a:srgbClr val="0D0D0D"/>
                </a:solidFill>
                <a:latin typeface="Times"/>
              </a:rPr>
              <a:t>Output</a:t>
            </a:r>
            <a:endParaRPr lang="en-US" altLang="en-US" sz="2800" dirty="0" smtClean="0">
              <a:solidFill>
                <a:srgbClr val="0D0D0D"/>
              </a:solidFill>
              <a:latin typeface="Times"/>
            </a:endParaRPr>
          </a:p>
        </p:txBody>
      </p:sp>
      <p:sp>
        <p:nvSpPr>
          <p:cNvPr id="14" name="Rectangle 13"/>
          <p:cNvSpPr>
            <a:spLocks noChangeArrowheads="1"/>
          </p:cNvSpPr>
          <p:nvPr/>
        </p:nvSpPr>
        <p:spPr bwMode="auto">
          <a:xfrm>
            <a:off x="3286125" y="3500438"/>
            <a:ext cx="1500188" cy="500062"/>
          </a:xfrm>
          <a:prstGeom prst="rect">
            <a:avLst/>
          </a:prstGeom>
          <a:solidFill>
            <a:schemeClr val="accent1"/>
          </a:solidFill>
          <a:ln w="9525" algn="ctr">
            <a:solidFill>
              <a:schemeClr val="tx1"/>
            </a:solidFill>
            <a:round/>
            <a:headEnd/>
            <a:tailEnd/>
          </a:ln>
        </p:spPr>
        <p:txBody>
          <a:bodyPr/>
          <a:lstStyle/>
          <a:p>
            <a:r>
              <a:rPr lang="en-CA" altLang="en-US" sz="2800" dirty="0" smtClean="0">
                <a:solidFill>
                  <a:srgbClr val="0D0D0D"/>
                </a:solidFill>
                <a:latin typeface="Times"/>
              </a:rPr>
              <a:t> Process</a:t>
            </a:r>
            <a:endParaRPr lang="en-US" altLang="en-US" sz="2800" dirty="0" smtClean="0">
              <a:solidFill>
                <a:srgbClr val="0D0D0D"/>
              </a:solidFill>
              <a:latin typeface="Times"/>
            </a:endParaRPr>
          </a:p>
        </p:txBody>
      </p:sp>
      <p:cxnSp>
        <p:nvCxnSpPr>
          <p:cNvPr id="27660" name="Elbow Connector 18"/>
          <p:cNvCxnSpPr>
            <a:cxnSpLocks noChangeShapeType="1"/>
            <a:stCxn id="8" idx="3"/>
            <a:endCxn id="14" idx="1"/>
          </p:cNvCxnSpPr>
          <p:nvPr/>
        </p:nvCxnSpPr>
        <p:spPr bwMode="auto">
          <a:xfrm>
            <a:off x="3071813" y="3751263"/>
            <a:ext cx="214312" cy="1587"/>
          </a:xfrm>
          <a:prstGeom prst="bent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7661" name="Elbow Connector 28"/>
          <p:cNvCxnSpPr>
            <a:cxnSpLocks noChangeShapeType="1"/>
            <a:stCxn id="14" idx="3"/>
            <a:endCxn id="13" idx="1"/>
          </p:cNvCxnSpPr>
          <p:nvPr/>
        </p:nvCxnSpPr>
        <p:spPr bwMode="auto">
          <a:xfrm>
            <a:off x="4786313" y="3751263"/>
            <a:ext cx="285750" cy="1587"/>
          </a:xfrm>
          <a:prstGeom prst="bent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7663" name="Rectangle 39"/>
          <p:cNvSpPr>
            <a:spLocks noChangeArrowheads="1"/>
          </p:cNvSpPr>
          <p:nvPr/>
        </p:nvSpPr>
        <p:spPr bwMode="auto">
          <a:xfrm>
            <a:off x="1755774" y="2286000"/>
            <a:ext cx="4768851" cy="3352800"/>
          </a:xfrm>
          <a:prstGeom prst="rect">
            <a:avLst/>
          </a:prstGeom>
          <a:noFill/>
          <a:ln w="222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sz="2400" smtClean="0">
              <a:solidFill>
                <a:srgbClr val="000000"/>
              </a:solidFill>
              <a:latin typeface="Times"/>
            </a:endParaRPr>
          </a:p>
        </p:txBody>
      </p:sp>
      <p:cxnSp>
        <p:nvCxnSpPr>
          <p:cNvPr id="27664" name="Shape 42"/>
          <p:cNvCxnSpPr>
            <a:cxnSpLocks noChangeShapeType="1"/>
            <a:endCxn id="10" idx="3"/>
          </p:cNvCxnSpPr>
          <p:nvPr/>
        </p:nvCxnSpPr>
        <p:spPr bwMode="auto">
          <a:xfrm rot="10800000" flipV="1">
            <a:off x="4800600" y="4019548"/>
            <a:ext cx="942976" cy="875706"/>
          </a:xfrm>
          <a:prstGeom prst="bentConnector3">
            <a:avLst>
              <a:gd name="adj1" fmla="val 1515"/>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7665" name="Shape 44"/>
          <p:cNvCxnSpPr>
            <a:cxnSpLocks noChangeShapeType="1"/>
            <a:stCxn id="10" idx="1"/>
            <a:endCxn id="8" idx="2"/>
          </p:cNvCxnSpPr>
          <p:nvPr/>
        </p:nvCxnSpPr>
        <p:spPr bwMode="auto">
          <a:xfrm rot="10800000">
            <a:off x="2571751" y="4000500"/>
            <a:ext cx="697706" cy="894754"/>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7668" name="Elbow Connector 57"/>
          <p:cNvCxnSpPr>
            <a:cxnSpLocks noChangeShapeType="1"/>
            <a:stCxn id="11" idx="0"/>
          </p:cNvCxnSpPr>
          <p:nvPr/>
        </p:nvCxnSpPr>
        <p:spPr bwMode="auto">
          <a:xfrm rot="5400000" flipH="1" flipV="1">
            <a:off x="7446171" y="2717006"/>
            <a:ext cx="1004887" cy="3"/>
          </a:xfrm>
          <a:prstGeom prst="bent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6645" name="TextBox 61"/>
          <p:cNvSpPr txBox="1">
            <a:spLocks noChangeArrowheads="1"/>
          </p:cNvSpPr>
          <p:nvPr/>
        </p:nvSpPr>
        <p:spPr bwMode="auto">
          <a:xfrm>
            <a:off x="1571625" y="3571875"/>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endParaRPr lang="en-US" altLang="en-US" smtClean="0">
              <a:solidFill>
                <a:srgbClr val="000000"/>
              </a:solidFill>
            </a:endParaRPr>
          </a:p>
        </p:txBody>
      </p:sp>
      <p:sp>
        <p:nvSpPr>
          <p:cNvPr id="27670" name="Rectangle 62"/>
          <p:cNvSpPr>
            <a:spLocks noChangeArrowheads="1"/>
          </p:cNvSpPr>
          <p:nvPr/>
        </p:nvSpPr>
        <p:spPr bwMode="auto">
          <a:xfrm>
            <a:off x="1905000" y="1524000"/>
            <a:ext cx="44291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algn="ctr"/>
            <a:r>
              <a:rPr lang="en-CA" altLang="en-US" sz="2800" dirty="0" smtClean="0">
                <a:solidFill>
                  <a:srgbClr val="000000"/>
                </a:solidFill>
                <a:latin typeface="Times"/>
              </a:rPr>
              <a:t>(Environment)</a:t>
            </a:r>
            <a:endParaRPr lang="en-US" altLang="en-US" sz="2800" dirty="0" smtClean="0">
              <a:solidFill>
                <a:srgbClr val="000000"/>
              </a:solidFill>
              <a:latin typeface="Times"/>
            </a:endParaRPr>
          </a:p>
        </p:txBody>
      </p:sp>
      <p:sp>
        <p:nvSpPr>
          <p:cNvPr id="25" name="TextBox 24"/>
          <p:cNvSpPr txBox="1">
            <a:spLocks noChangeArrowheads="1"/>
          </p:cNvSpPr>
          <p:nvPr/>
        </p:nvSpPr>
        <p:spPr bwMode="auto">
          <a:xfrm>
            <a:off x="714375" y="428625"/>
            <a:ext cx="7786688"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pPr algn="ctr"/>
            <a:r>
              <a:rPr lang="en-CA" altLang="en-US" sz="3800" dirty="0" smtClean="0">
                <a:solidFill>
                  <a:srgbClr val="000000"/>
                </a:solidFill>
              </a:rPr>
              <a:t>General Information Systems Diagram</a:t>
            </a:r>
            <a:endParaRPr lang="en-US" altLang="en-US" sz="3800" dirty="0" smtClean="0">
              <a:solidFill>
                <a:srgbClr val="000000"/>
              </a:solidFill>
            </a:endParaRPr>
          </a:p>
        </p:txBody>
      </p:sp>
      <p:cxnSp>
        <p:nvCxnSpPr>
          <p:cNvPr id="26" name="Shape 44"/>
          <p:cNvCxnSpPr>
            <a:cxnSpLocks noChangeShapeType="1"/>
            <a:endCxn id="10" idx="2"/>
          </p:cNvCxnSpPr>
          <p:nvPr/>
        </p:nvCxnSpPr>
        <p:spPr bwMode="auto">
          <a:xfrm flipV="1">
            <a:off x="4035028" y="5334000"/>
            <a:ext cx="1" cy="735011"/>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7" name="Shape 42"/>
          <p:cNvCxnSpPr>
            <a:cxnSpLocks noChangeShapeType="1"/>
          </p:cNvCxnSpPr>
          <p:nvPr/>
        </p:nvCxnSpPr>
        <p:spPr bwMode="auto">
          <a:xfrm flipH="1">
            <a:off x="6553200" y="6092823"/>
            <a:ext cx="1395412" cy="317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0" name="Straight Connector 59"/>
          <p:cNvCxnSpPr>
            <a:stCxn id="11" idx="2"/>
          </p:cNvCxnSpPr>
          <p:nvPr/>
        </p:nvCxnSpPr>
        <p:spPr bwMode="auto">
          <a:xfrm>
            <a:off x="7948613" y="4228504"/>
            <a:ext cx="0" cy="18674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629" name="Straight Connector 26628"/>
          <p:cNvCxnSpPr>
            <a:endCxn id="9" idx="1"/>
          </p:cNvCxnSpPr>
          <p:nvPr/>
        </p:nvCxnSpPr>
        <p:spPr bwMode="auto">
          <a:xfrm>
            <a:off x="4036219" y="6069011"/>
            <a:ext cx="731044" cy="317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634" name="Straight Arrow Connector 26633"/>
          <p:cNvCxnSpPr>
            <a:stCxn id="10" idx="0"/>
            <a:endCxn id="14" idx="2"/>
          </p:cNvCxnSpPr>
          <p:nvPr/>
        </p:nvCxnSpPr>
        <p:spPr bwMode="auto">
          <a:xfrm flipV="1">
            <a:off x="4035029" y="4000500"/>
            <a:ext cx="1190" cy="45600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6656" name="Straight Arrow Connector 26655"/>
          <p:cNvCxnSpPr>
            <a:stCxn id="7" idx="3"/>
            <a:endCxn id="8" idx="1"/>
          </p:cNvCxnSpPr>
          <p:nvPr/>
        </p:nvCxnSpPr>
        <p:spPr bwMode="auto">
          <a:xfrm>
            <a:off x="1528762" y="3750469"/>
            <a:ext cx="542926"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6" name="Straight Arrow Connector 45"/>
          <p:cNvCxnSpPr/>
          <p:nvPr/>
        </p:nvCxnSpPr>
        <p:spPr bwMode="auto">
          <a:xfrm>
            <a:off x="6334125" y="3733800"/>
            <a:ext cx="5334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8" name="Rectangle 47"/>
          <p:cNvSpPr>
            <a:spLocks noChangeArrowheads="1"/>
          </p:cNvSpPr>
          <p:nvPr/>
        </p:nvSpPr>
        <p:spPr bwMode="auto">
          <a:xfrm>
            <a:off x="3276600" y="2438400"/>
            <a:ext cx="1500188" cy="500062"/>
          </a:xfrm>
          <a:prstGeom prst="rect">
            <a:avLst/>
          </a:prstGeom>
          <a:solidFill>
            <a:schemeClr val="accent1"/>
          </a:solidFill>
          <a:ln w="9525" algn="ctr">
            <a:solidFill>
              <a:schemeClr val="tx1"/>
            </a:solidFill>
            <a:round/>
            <a:headEnd/>
            <a:tailEnd/>
          </a:ln>
        </p:spPr>
        <p:txBody>
          <a:bodyPr/>
          <a:lstStyle/>
          <a:p>
            <a:r>
              <a:rPr lang="en-CA" altLang="en-US" sz="2800" dirty="0" smtClean="0">
                <a:solidFill>
                  <a:srgbClr val="0D0D0D"/>
                </a:solidFill>
                <a:latin typeface="Times"/>
              </a:rPr>
              <a:t>Database</a:t>
            </a:r>
            <a:endParaRPr lang="en-US" altLang="en-US" sz="2800" dirty="0" smtClean="0">
              <a:solidFill>
                <a:srgbClr val="0D0D0D"/>
              </a:solidFill>
              <a:latin typeface="Times"/>
            </a:endParaRPr>
          </a:p>
        </p:txBody>
      </p:sp>
      <p:cxnSp>
        <p:nvCxnSpPr>
          <p:cNvPr id="26659" name="Straight Arrow Connector 26658"/>
          <p:cNvCxnSpPr>
            <a:stCxn id="48" idx="2"/>
            <a:endCxn id="14" idx="0"/>
          </p:cNvCxnSpPr>
          <p:nvPr/>
        </p:nvCxnSpPr>
        <p:spPr bwMode="auto">
          <a:xfrm>
            <a:off x="4026694" y="2938462"/>
            <a:ext cx="9525" cy="561976"/>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2" name="TextBox 1"/>
          <p:cNvSpPr txBox="1"/>
          <p:nvPr/>
        </p:nvSpPr>
        <p:spPr>
          <a:xfrm rot="20066753">
            <a:off x="4664812" y="2615731"/>
            <a:ext cx="1992334" cy="323165"/>
          </a:xfrm>
          <a:prstGeom prst="rect">
            <a:avLst/>
          </a:prstGeom>
          <a:noFill/>
        </p:spPr>
        <p:txBody>
          <a:bodyPr wrap="square" rtlCol="0">
            <a:spAutoFit/>
          </a:bodyPr>
          <a:lstStyle/>
          <a:p>
            <a:pPr algn="ctr"/>
            <a:r>
              <a:rPr lang="en-US" sz="1500" dirty="0" smtClean="0"/>
              <a:t>Information System</a:t>
            </a:r>
            <a:endParaRPr lang="en-US" sz="1500" dirty="0"/>
          </a:p>
        </p:txBody>
      </p:sp>
    </p:spTree>
    <p:extLst>
      <p:ext uri="{BB962C8B-B14F-4D97-AF65-F5344CB8AC3E}">
        <p14:creationId xmlns:p14="http://schemas.microsoft.com/office/powerpoint/2010/main" val="13403471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9049D49-F182-4072-AC97-FE5C802AEA11}" type="slidenum">
              <a:rPr lang="en-US"/>
              <a:pPr>
                <a:defRPr/>
              </a:pPr>
              <a:t>31</a:t>
            </a:fld>
            <a:endParaRPr lang="en-US"/>
          </a:p>
        </p:txBody>
      </p:sp>
      <p:sp>
        <p:nvSpPr>
          <p:cNvPr id="12290" name="Rectangle 2"/>
          <p:cNvSpPr>
            <a:spLocks noGrp="1" noChangeArrowheads="1"/>
          </p:cNvSpPr>
          <p:nvPr>
            <p:ph type="title"/>
          </p:nvPr>
        </p:nvSpPr>
        <p:spPr>
          <a:xfrm>
            <a:off x="457200" y="277815"/>
            <a:ext cx="8229600" cy="712787"/>
          </a:xfrm>
        </p:spPr>
        <p:txBody>
          <a:bodyPr/>
          <a:lstStyle/>
          <a:p>
            <a:pPr eaLnBrk="1" hangingPunct="1">
              <a:defRPr/>
            </a:pPr>
            <a:r>
              <a:rPr lang="en-US" sz="3600" b="1" dirty="0"/>
              <a:t>Information Systems</a:t>
            </a:r>
            <a:endParaRPr lang="en-US" dirty="0" smtClean="0"/>
          </a:p>
        </p:txBody>
      </p:sp>
      <p:sp>
        <p:nvSpPr>
          <p:cNvPr id="12291" name="Rectangle 3"/>
          <p:cNvSpPr>
            <a:spLocks noGrp="1" noChangeArrowheads="1"/>
          </p:cNvSpPr>
          <p:nvPr>
            <p:ph type="body" idx="1"/>
          </p:nvPr>
        </p:nvSpPr>
        <p:spPr>
          <a:xfrm>
            <a:off x="457200" y="1371602"/>
            <a:ext cx="8229600" cy="4754563"/>
          </a:xfrm>
        </p:spPr>
        <p:txBody>
          <a:bodyPr/>
          <a:lstStyle/>
          <a:p>
            <a:pPr algn="just" eaLnBrk="1" hangingPunct="1">
              <a:lnSpc>
                <a:spcPct val="80000"/>
              </a:lnSpc>
              <a:defRPr/>
            </a:pPr>
            <a:r>
              <a:rPr lang="en-US" sz="2400" dirty="0">
                <a:solidFill>
                  <a:srgbClr val="FF0000"/>
                </a:solidFill>
              </a:rPr>
              <a:t>The objectives of a system are realized in its outputs</a:t>
            </a:r>
            <a:r>
              <a:rPr lang="en-US" sz="2400" dirty="0"/>
              <a:t>. </a:t>
            </a:r>
          </a:p>
          <a:p>
            <a:pPr algn="just" eaLnBrk="1" hangingPunct="1">
              <a:lnSpc>
                <a:spcPct val="80000"/>
              </a:lnSpc>
              <a:defRPr/>
            </a:pPr>
            <a:endParaRPr lang="en-US" sz="1000" dirty="0"/>
          </a:p>
          <a:p>
            <a:pPr algn="just" eaLnBrk="1" hangingPunct="1">
              <a:lnSpc>
                <a:spcPct val="80000"/>
              </a:lnSpc>
              <a:defRPr/>
            </a:pPr>
            <a:r>
              <a:rPr lang="en-US" sz="2400" dirty="0"/>
              <a:t>Outputs meet requirements of its stakeholders;</a:t>
            </a:r>
          </a:p>
          <a:p>
            <a:pPr algn="just" eaLnBrk="1" hangingPunct="1">
              <a:lnSpc>
                <a:spcPct val="80000"/>
              </a:lnSpc>
              <a:defRPr/>
            </a:pPr>
            <a:endParaRPr lang="en-US" sz="1000" dirty="0"/>
          </a:p>
          <a:p>
            <a:pPr algn="just" eaLnBrk="1" hangingPunct="1">
              <a:lnSpc>
                <a:spcPct val="80000"/>
              </a:lnSpc>
              <a:defRPr/>
            </a:pPr>
            <a:endParaRPr lang="en-US" sz="1000" dirty="0"/>
          </a:p>
          <a:p>
            <a:pPr algn="just" eaLnBrk="1" hangingPunct="1">
              <a:lnSpc>
                <a:spcPct val="80000"/>
              </a:lnSpc>
              <a:defRPr/>
            </a:pPr>
            <a:r>
              <a:rPr lang="en-US" sz="2400" dirty="0"/>
              <a:t>The components collect, process or transform, and </a:t>
            </a:r>
            <a:r>
              <a:rPr lang="en-US" sz="2400" dirty="0">
                <a:solidFill>
                  <a:srgbClr val="FFFF00"/>
                </a:solidFill>
              </a:rPr>
              <a:t>disseminate data and information.</a:t>
            </a:r>
            <a:endParaRPr lang="en-US" sz="2400" dirty="0"/>
          </a:p>
          <a:p>
            <a:pPr algn="just" eaLnBrk="1" hangingPunct="1">
              <a:lnSpc>
                <a:spcPct val="80000"/>
              </a:lnSpc>
              <a:defRPr/>
            </a:pPr>
            <a:endParaRPr lang="en-US" sz="1000" dirty="0"/>
          </a:p>
          <a:p>
            <a:pPr lvl="2" algn="just" eaLnBrk="1" hangingPunct="1">
              <a:lnSpc>
                <a:spcPct val="80000"/>
              </a:lnSpc>
              <a:defRPr/>
            </a:pPr>
            <a:r>
              <a:rPr lang="en-US" b="1" dirty="0" smtClean="0">
                <a:solidFill>
                  <a:srgbClr val="FF0000"/>
                </a:solidFill>
              </a:rPr>
              <a:t>Manual or automated</a:t>
            </a:r>
          </a:p>
          <a:p>
            <a:pPr lvl="2" algn="just" eaLnBrk="1" hangingPunct="1">
              <a:lnSpc>
                <a:spcPct val="80000"/>
              </a:lnSpc>
              <a:defRPr/>
            </a:pPr>
            <a:endParaRPr lang="en-US" sz="1000" b="1" dirty="0">
              <a:solidFill>
                <a:srgbClr val="FF0000"/>
              </a:solidFill>
            </a:endParaRPr>
          </a:p>
          <a:p>
            <a:pPr algn="just" eaLnBrk="1" hangingPunct="1">
              <a:lnSpc>
                <a:spcPct val="80000"/>
              </a:lnSpc>
              <a:defRPr/>
            </a:pPr>
            <a:r>
              <a:rPr lang="en-US" sz="2400" b="1" dirty="0">
                <a:solidFill>
                  <a:srgbClr val="FF0000"/>
                </a:solidFill>
              </a:rPr>
              <a:t>Examples</a:t>
            </a:r>
          </a:p>
          <a:p>
            <a:pPr algn="just" eaLnBrk="1" hangingPunct="1">
              <a:lnSpc>
                <a:spcPct val="80000"/>
              </a:lnSpc>
              <a:defRPr/>
            </a:pPr>
            <a:endParaRPr lang="en-US" sz="1000" b="1" dirty="0">
              <a:solidFill>
                <a:srgbClr val="7030A0"/>
              </a:solidFill>
            </a:endParaRPr>
          </a:p>
          <a:p>
            <a:pPr algn="just" eaLnBrk="1" hangingPunct="1">
              <a:lnSpc>
                <a:spcPct val="80000"/>
              </a:lnSpc>
              <a:buFont typeface="Wingdings" pitchFamily="2" charset="2"/>
              <a:buNone/>
              <a:defRPr/>
            </a:pPr>
            <a:r>
              <a:rPr lang="en-US" sz="2400" b="1" dirty="0">
                <a:solidFill>
                  <a:srgbClr val="7030A0"/>
                </a:solidFill>
              </a:rPr>
              <a:t>	</a:t>
            </a:r>
            <a:r>
              <a:rPr lang="en-US" sz="2400" dirty="0"/>
              <a:t>Banking Systems, ERP, DSS/MIS; Airline Reservation Systems; </a:t>
            </a:r>
            <a:r>
              <a:rPr lang="en-US" sz="2400" dirty="0" smtClean="0"/>
              <a:t>Student </a:t>
            </a:r>
            <a:r>
              <a:rPr lang="en-US" sz="2400" dirty="0"/>
              <a:t>Management Systems, </a:t>
            </a:r>
            <a:r>
              <a:rPr lang="en-US" sz="2400" dirty="0" smtClean="0"/>
              <a:t>HRM, </a:t>
            </a:r>
            <a:r>
              <a:rPr lang="en-US" sz="2400" dirty="0"/>
              <a:t>Library Systems, Scheduler, </a:t>
            </a:r>
            <a:r>
              <a:rPr lang="en-US" sz="2400" dirty="0" smtClean="0"/>
              <a:t>SCM, TPS, Expert Systems, POS </a:t>
            </a:r>
            <a:r>
              <a:rPr lang="en-US" sz="2400" dirty="0"/>
              <a:t>in </a:t>
            </a:r>
            <a:r>
              <a:rPr lang="en-US" sz="2400" dirty="0" smtClean="0"/>
              <a:t>groceries, GIS…</a:t>
            </a:r>
            <a:endParaRPr lang="en-US"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C3234480-5F21-40CF-A940-A7F5838A28B9}" type="slidenum">
              <a:rPr lang="en-US"/>
              <a:pPr>
                <a:defRPr/>
              </a:pPr>
              <a:t>32</a:t>
            </a:fld>
            <a:endParaRPr lang="en-US"/>
          </a:p>
        </p:txBody>
      </p:sp>
      <p:sp>
        <p:nvSpPr>
          <p:cNvPr id="144386" name="Rectangle 2"/>
          <p:cNvSpPr>
            <a:spLocks noGrp="1" noChangeArrowheads="1"/>
          </p:cNvSpPr>
          <p:nvPr>
            <p:ph type="title"/>
          </p:nvPr>
        </p:nvSpPr>
        <p:spPr>
          <a:xfrm>
            <a:off x="304800" y="228600"/>
            <a:ext cx="8229600" cy="762000"/>
          </a:xfrm>
        </p:spPr>
        <p:txBody>
          <a:bodyPr/>
          <a:lstStyle/>
          <a:p>
            <a:pPr eaLnBrk="1" hangingPunct="1">
              <a:defRPr/>
            </a:pPr>
            <a:r>
              <a:rPr lang="en-US" dirty="0" smtClean="0"/>
              <a:t>Information systems </a:t>
            </a:r>
          </a:p>
        </p:txBody>
      </p:sp>
      <p:sp>
        <p:nvSpPr>
          <p:cNvPr id="144387" name="Rectangle 3"/>
          <p:cNvSpPr>
            <a:spLocks noGrp="1" noChangeArrowheads="1"/>
          </p:cNvSpPr>
          <p:nvPr>
            <p:ph type="body" idx="1"/>
          </p:nvPr>
        </p:nvSpPr>
        <p:spPr>
          <a:xfrm>
            <a:off x="381000" y="1295402"/>
            <a:ext cx="8229600" cy="4525963"/>
          </a:xfrm>
        </p:spPr>
        <p:txBody>
          <a:bodyPr/>
          <a:lstStyle/>
          <a:p>
            <a:pPr algn="just" eaLnBrk="1" hangingPunct="1">
              <a:lnSpc>
                <a:spcPct val="90000"/>
              </a:lnSpc>
              <a:defRPr/>
            </a:pPr>
            <a:r>
              <a:rPr lang="en-US" sz="2400" dirty="0">
                <a:solidFill>
                  <a:srgbClr val="FFFF00"/>
                </a:solidFill>
              </a:rPr>
              <a:t>Information systems use data stored in computer databases </a:t>
            </a:r>
            <a:r>
              <a:rPr lang="en-US" sz="2400" dirty="0"/>
              <a:t>to provide needed information.</a:t>
            </a:r>
          </a:p>
          <a:p>
            <a:pPr algn="just" eaLnBrk="1" hangingPunct="1">
              <a:lnSpc>
                <a:spcPct val="90000"/>
              </a:lnSpc>
              <a:defRPr/>
            </a:pPr>
            <a:r>
              <a:rPr lang="en-US" sz="2400" dirty="0"/>
              <a:t>A </a:t>
            </a:r>
            <a:r>
              <a:rPr lang="en-US" sz="2400" dirty="0">
                <a:solidFill>
                  <a:srgbClr val="FF0000"/>
                </a:solidFill>
              </a:rPr>
              <a:t>database is an organized collection of interrelated data </a:t>
            </a:r>
            <a:r>
              <a:rPr lang="en-US" sz="2400" dirty="0"/>
              <a:t>reflecting a major aspect of a firm's activities. </a:t>
            </a:r>
          </a:p>
          <a:p>
            <a:pPr lvl="1" algn="just" eaLnBrk="1" hangingPunct="1">
              <a:lnSpc>
                <a:spcPct val="90000"/>
              </a:lnSpc>
              <a:defRPr/>
            </a:pPr>
            <a:r>
              <a:rPr lang="en-US" sz="2000" dirty="0"/>
              <a:t>Information systems </a:t>
            </a:r>
            <a:r>
              <a:rPr lang="en-US" sz="2000" b="1" dirty="0">
                <a:solidFill>
                  <a:srgbClr val="00B050"/>
                </a:solidFill>
              </a:rPr>
              <a:t>capture data from the organization </a:t>
            </a:r>
            <a:r>
              <a:rPr lang="en-US" sz="2000" dirty="0"/>
              <a:t>(internal data) and its environment (external data). </a:t>
            </a:r>
          </a:p>
          <a:p>
            <a:pPr lvl="1" algn="just" eaLnBrk="1" hangingPunct="1">
              <a:lnSpc>
                <a:spcPct val="90000"/>
              </a:lnSpc>
              <a:defRPr/>
            </a:pPr>
            <a:r>
              <a:rPr lang="en-US" sz="2000" dirty="0">
                <a:solidFill>
                  <a:srgbClr val="FF0000"/>
                </a:solidFill>
              </a:rPr>
              <a:t>Store the database items </a:t>
            </a:r>
            <a:r>
              <a:rPr lang="en-US" sz="2000" dirty="0"/>
              <a:t>over an extensive period of time. </a:t>
            </a:r>
          </a:p>
          <a:p>
            <a:pPr lvl="1" algn="just" eaLnBrk="1" hangingPunct="1">
              <a:lnSpc>
                <a:spcPct val="90000"/>
              </a:lnSpc>
              <a:defRPr/>
            </a:pPr>
            <a:r>
              <a:rPr lang="en-US" sz="2000" dirty="0"/>
              <a:t>When specific information is needed, the appropriate </a:t>
            </a:r>
            <a:r>
              <a:rPr lang="en-US" sz="2000" dirty="0">
                <a:solidFill>
                  <a:srgbClr val="FF0000"/>
                </a:solidFill>
              </a:rPr>
              <a:t>data items are manipulated</a:t>
            </a:r>
            <a:r>
              <a:rPr lang="en-US" sz="2000" dirty="0"/>
              <a:t> as necessary, and the </a:t>
            </a:r>
            <a:r>
              <a:rPr lang="en-US" sz="2000" dirty="0">
                <a:solidFill>
                  <a:srgbClr val="FF0000"/>
                </a:solidFill>
              </a:rPr>
              <a:t>user receives the resulting information</a:t>
            </a:r>
            <a:r>
              <a:rPr lang="en-US" sz="2000" dirty="0"/>
              <a:t>. </a:t>
            </a:r>
          </a:p>
          <a:p>
            <a:pPr lvl="1" algn="just" eaLnBrk="1" hangingPunct="1">
              <a:lnSpc>
                <a:spcPct val="90000"/>
              </a:lnSpc>
              <a:defRPr/>
            </a:pPr>
            <a:r>
              <a:rPr lang="en-US" sz="2000" dirty="0"/>
              <a:t>Depending on the type of information system, </a:t>
            </a:r>
            <a:r>
              <a:rPr lang="en-US" sz="2000" dirty="0">
                <a:solidFill>
                  <a:srgbClr val="FFFF00"/>
                </a:solidFill>
              </a:rPr>
              <a:t>the information </a:t>
            </a:r>
            <a:r>
              <a:rPr lang="en-US" sz="2000" b="1" dirty="0">
                <a:solidFill>
                  <a:srgbClr val="FFFF00"/>
                </a:solidFill>
              </a:rPr>
              <a:t>output</a:t>
            </a:r>
            <a:r>
              <a:rPr lang="en-US" sz="2000" dirty="0">
                <a:solidFill>
                  <a:srgbClr val="FFFF00"/>
                </a:solidFill>
              </a:rPr>
              <a:t> may take the form </a:t>
            </a:r>
            <a:r>
              <a:rPr lang="en-US" sz="2000" dirty="0" smtClean="0">
                <a:solidFill>
                  <a:srgbClr val="FFFF00"/>
                </a:solidFill>
              </a:rPr>
              <a:t>of a </a:t>
            </a:r>
            <a:r>
              <a:rPr lang="en-US" sz="2000" b="1" dirty="0">
                <a:solidFill>
                  <a:srgbClr val="FFFF00"/>
                </a:solidFill>
              </a:rPr>
              <a:t>query</a:t>
            </a:r>
            <a:r>
              <a:rPr lang="en-US" sz="2000" dirty="0">
                <a:solidFill>
                  <a:srgbClr val="FFFF00"/>
                </a:solidFill>
              </a:rPr>
              <a:t> response, decision outcome, </a:t>
            </a:r>
            <a:r>
              <a:rPr lang="en-US" sz="2000" b="1" dirty="0">
                <a:solidFill>
                  <a:srgbClr val="FFFF00"/>
                </a:solidFill>
              </a:rPr>
              <a:t>expert-system</a:t>
            </a:r>
            <a:r>
              <a:rPr lang="en-US" sz="2000" dirty="0">
                <a:solidFill>
                  <a:srgbClr val="FFFF00"/>
                </a:solidFill>
              </a:rPr>
              <a:t> advice, </a:t>
            </a:r>
            <a:r>
              <a:rPr lang="en-US" sz="2000" b="1" dirty="0">
                <a:solidFill>
                  <a:srgbClr val="FFFF00"/>
                </a:solidFill>
              </a:rPr>
              <a:t>transaction</a:t>
            </a:r>
            <a:r>
              <a:rPr lang="en-US" sz="2000" dirty="0">
                <a:solidFill>
                  <a:srgbClr val="FFFF00"/>
                </a:solidFill>
              </a:rPr>
              <a:t> document, or a </a:t>
            </a:r>
            <a:r>
              <a:rPr lang="en-US" sz="2000" b="1" dirty="0">
                <a:solidFill>
                  <a:srgbClr val="FFFF00"/>
                </a:solidFill>
              </a:rPr>
              <a:t>report</a:t>
            </a:r>
            <a:r>
              <a:rPr lang="en-US" sz="2000" dirty="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9CFC857F-AF28-43BE-AAFA-C936D7068CA2}" type="slidenum">
              <a:rPr lang="en-US"/>
              <a:pPr>
                <a:defRPr/>
              </a:pPr>
              <a:t>33</a:t>
            </a:fld>
            <a:endParaRPr lang="en-US"/>
          </a:p>
        </p:txBody>
      </p:sp>
      <p:sp>
        <p:nvSpPr>
          <p:cNvPr id="146434" name="Rectangle 2"/>
          <p:cNvSpPr>
            <a:spLocks noGrp="1" noChangeArrowheads="1"/>
          </p:cNvSpPr>
          <p:nvPr>
            <p:ph type="title"/>
          </p:nvPr>
        </p:nvSpPr>
        <p:spPr>
          <a:xfrm>
            <a:off x="457200" y="258761"/>
            <a:ext cx="8229600" cy="1036639"/>
          </a:xfrm>
        </p:spPr>
        <p:txBody>
          <a:bodyPr/>
          <a:lstStyle/>
          <a:p>
            <a:pPr eaLnBrk="1" hangingPunct="1">
              <a:defRPr/>
            </a:pPr>
            <a:r>
              <a:rPr lang="en-US" dirty="0" err="1" smtClean="0"/>
              <a:t>Cont</a:t>
            </a:r>
            <a:r>
              <a:rPr lang="en-US" dirty="0" smtClean="0"/>
              <a:t>…</a:t>
            </a:r>
          </a:p>
        </p:txBody>
      </p:sp>
      <p:sp>
        <p:nvSpPr>
          <p:cNvPr id="146435" name="Rectangle 3"/>
          <p:cNvSpPr>
            <a:spLocks noGrp="1" noChangeArrowheads="1"/>
          </p:cNvSpPr>
          <p:nvPr>
            <p:ph type="body" idx="1"/>
          </p:nvPr>
        </p:nvSpPr>
        <p:spPr>
          <a:xfrm>
            <a:off x="457200" y="1371600"/>
            <a:ext cx="8229600" cy="5486400"/>
          </a:xfrm>
        </p:spPr>
        <p:txBody>
          <a:bodyPr/>
          <a:lstStyle/>
          <a:p>
            <a:pPr algn="just" eaLnBrk="1" hangingPunct="1">
              <a:lnSpc>
                <a:spcPct val="80000"/>
              </a:lnSpc>
              <a:defRPr/>
            </a:pPr>
            <a:r>
              <a:rPr lang="en-US" sz="2800" dirty="0">
                <a:solidFill>
                  <a:srgbClr val="FF0000"/>
                </a:solidFill>
              </a:rPr>
              <a:t>Data captured by information systems </a:t>
            </a:r>
            <a:r>
              <a:rPr lang="en-US" sz="2800" dirty="0"/>
              <a:t>relates </a:t>
            </a:r>
            <a:r>
              <a:rPr lang="en-US" sz="2800" dirty="0" smtClean="0"/>
              <a:t>to</a:t>
            </a:r>
            <a:endParaRPr lang="en-US" sz="2800" dirty="0"/>
          </a:p>
          <a:p>
            <a:pPr lvl="1" algn="just" eaLnBrk="1" hangingPunct="1">
              <a:lnSpc>
                <a:spcPct val="80000"/>
              </a:lnSpc>
              <a:defRPr/>
            </a:pPr>
            <a:r>
              <a:rPr lang="en-US" dirty="0" smtClean="0"/>
              <a:t>The </a:t>
            </a:r>
            <a:r>
              <a:rPr lang="en-US" b="1" dirty="0" smtClean="0">
                <a:solidFill>
                  <a:srgbClr val="00B050"/>
                </a:solidFill>
              </a:rPr>
              <a:t>operations of the organization </a:t>
            </a:r>
            <a:r>
              <a:rPr lang="en-US" dirty="0" smtClean="0">
                <a:solidFill>
                  <a:srgbClr val="FFFF00"/>
                </a:solidFill>
              </a:rPr>
              <a:t>internal information</a:t>
            </a:r>
            <a:r>
              <a:rPr lang="en-US" dirty="0" smtClean="0"/>
              <a:t>. </a:t>
            </a:r>
          </a:p>
          <a:p>
            <a:pPr lvl="1" algn="just" eaLnBrk="1" hangingPunct="1">
              <a:lnSpc>
                <a:spcPct val="80000"/>
              </a:lnSpc>
              <a:defRPr/>
            </a:pPr>
            <a:r>
              <a:rPr lang="en-US" dirty="0" smtClean="0">
                <a:solidFill>
                  <a:srgbClr val="FFFF00"/>
                </a:solidFill>
              </a:rPr>
              <a:t>In a competitive market place, </a:t>
            </a:r>
            <a:r>
              <a:rPr lang="en-US" dirty="0" smtClean="0"/>
              <a:t>firms need to access more and more </a:t>
            </a:r>
            <a:r>
              <a:rPr lang="en-US" dirty="0" smtClean="0">
                <a:solidFill>
                  <a:srgbClr val="FFFF00"/>
                </a:solidFill>
              </a:rPr>
              <a:t>external information</a:t>
            </a:r>
            <a:r>
              <a:rPr lang="en-US" dirty="0" smtClean="0"/>
              <a:t>. </a:t>
            </a:r>
          </a:p>
          <a:p>
            <a:pPr algn="just" eaLnBrk="1" hangingPunct="1">
              <a:lnSpc>
                <a:spcPct val="80000"/>
              </a:lnSpc>
              <a:defRPr/>
            </a:pPr>
            <a:endParaRPr lang="en-US" sz="2800" dirty="0"/>
          </a:p>
          <a:p>
            <a:pPr algn="just" eaLnBrk="1" hangingPunct="1">
              <a:lnSpc>
                <a:spcPct val="80000"/>
              </a:lnSpc>
              <a:defRPr/>
            </a:pPr>
            <a:r>
              <a:rPr lang="en-US" sz="2800" dirty="0"/>
              <a:t>Environment (external data) </a:t>
            </a:r>
          </a:p>
          <a:p>
            <a:pPr lvl="1" algn="just" eaLnBrk="1" hangingPunct="1">
              <a:lnSpc>
                <a:spcPct val="80000"/>
              </a:lnSpc>
              <a:defRPr/>
            </a:pPr>
            <a:r>
              <a:rPr lang="en-US" dirty="0" smtClean="0"/>
              <a:t>the </a:t>
            </a:r>
            <a:r>
              <a:rPr lang="en-US" b="1" dirty="0" smtClean="0">
                <a:solidFill>
                  <a:srgbClr val="FF0000"/>
                </a:solidFill>
              </a:rPr>
              <a:t>stakeholders</a:t>
            </a:r>
            <a:r>
              <a:rPr lang="en-US" dirty="0" smtClean="0"/>
              <a:t> of a firm, which includes extended partners and external stakeholders.</a:t>
            </a:r>
          </a:p>
          <a:p>
            <a:pPr lvl="1" algn="just" eaLnBrk="1" hangingPunct="1">
              <a:lnSpc>
                <a:spcPct val="80000"/>
              </a:lnSpc>
              <a:defRPr/>
            </a:pPr>
            <a:r>
              <a:rPr lang="en-US" dirty="0" smtClean="0"/>
              <a:t>Who are the </a:t>
            </a:r>
            <a:r>
              <a:rPr lang="en-US" b="1" dirty="0" smtClean="0">
                <a:solidFill>
                  <a:srgbClr val="FF0000"/>
                </a:solidFill>
              </a:rPr>
              <a:t>stakeholders</a:t>
            </a:r>
            <a:r>
              <a:rPr lang="en-US" dirty="0" smtClean="0"/>
              <a:t> of a school?</a:t>
            </a:r>
          </a:p>
          <a:p>
            <a:pPr lvl="1" algn="just" eaLnBrk="1" hangingPunct="1">
              <a:lnSpc>
                <a:spcPct val="80000"/>
              </a:lnSpc>
              <a:defRPr/>
            </a:pPr>
            <a:endParaRPr lang="en-US" sz="8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933AC6BD-BE43-4A55-AA4D-0AB599D246FB}" type="slidenum">
              <a:rPr lang="en-US"/>
              <a:pPr>
                <a:defRPr/>
              </a:pPr>
              <a:t>34</a:t>
            </a:fld>
            <a:endParaRPr lang="en-US" dirty="0"/>
          </a:p>
        </p:txBody>
      </p:sp>
      <p:sp>
        <p:nvSpPr>
          <p:cNvPr id="147458" name="Rectangle 2"/>
          <p:cNvSpPr>
            <a:spLocks noGrp="1" noChangeArrowheads="1"/>
          </p:cNvSpPr>
          <p:nvPr>
            <p:ph type="title"/>
          </p:nvPr>
        </p:nvSpPr>
        <p:spPr>
          <a:xfrm>
            <a:off x="457200" y="277815"/>
            <a:ext cx="8229600" cy="560387"/>
          </a:xfrm>
        </p:spPr>
        <p:txBody>
          <a:bodyPr/>
          <a:lstStyle/>
          <a:p>
            <a:pPr eaLnBrk="1" hangingPunct="1">
              <a:defRPr/>
            </a:pPr>
            <a:r>
              <a:rPr lang="en-US" dirty="0" smtClean="0"/>
              <a:t>Cont…</a:t>
            </a:r>
          </a:p>
        </p:txBody>
      </p:sp>
      <p:sp>
        <p:nvSpPr>
          <p:cNvPr id="147459" name="Rectangle 3"/>
          <p:cNvSpPr>
            <a:spLocks noGrp="1" noChangeArrowheads="1"/>
          </p:cNvSpPr>
          <p:nvPr>
            <p:ph type="body" idx="1"/>
          </p:nvPr>
        </p:nvSpPr>
        <p:spPr>
          <a:xfrm>
            <a:off x="381000" y="1143000"/>
            <a:ext cx="8458200" cy="5029200"/>
          </a:xfrm>
        </p:spPr>
        <p:txBody>
          <a:bodyPr/>
          <a:lstStyle/>
          <a:p>
            <a:pPr algn="just" eaLnBrk="1" hangingPunct="1">
              <a:lnSpc>
                <a:spcPct val="80000"/>
              </a:lnSpc>
              <a:defRPr/>
            </a:pPr>
            <a:r>
              <a:rPr lang="en-US" dirty="0" smtClean="0"/>
              <a:t>Effectiveness and Efficiency</a:t>
            </a:r>
          </a:p>
          <a:p>
            <a:pPr lvl="1" algn="just" eaLnBrk="1" hangingPunct="1">
              <a:lnSpc>
                <a:spcPct val="80000"/>
              </a:lnSpc>
              <a:defRPr/>
            </a:pPr>
            <a:r>
              <a:rPr lang="en-US" dirty="0" smtClean="0">
                <a:solidFill>
                  <a:srgbClr val="FF0000"/>
                </a:solidFill>
              </a:rPr>
              <a:t>The quality of the system may be evaluated in terms of its effectiveness and efficiency</a:t>
            </a:r>
          </a:p>
          <a:p>
            <a:pPr lvl="1" algn="just" eaLnBrk="1" hangingPunct="1">
              <a:lnSpc>
                <a:spcPct val="80000"/>
              </a:lnSpc>
              <a:defRPr/>
            </a:pPr>
            <a:endParaRPr lang="en-US" sz="1000" dirty="0"/>
          </a:p>
          <a:p>
            <a:pPr lvl="1" algn="just" eaLnBrk="1" hangingPunct="1">
              <a:lnSpc>
                <a:spcPct val="80000"/>
              </a:lnSpc>
              <a:defRPr/>
            </a:pPr>
            <a:r>
              <a:rPr lang="en-US" b="1" dirty="0" smtClean="0">
                <a:solidFill>
                  <a:srgbClr val="FFFF00"/>
                </a:solidFill>
              </a:rPr>
              <a:t>Effectiveness</a:t>
            </a:r>
            <a:r>
              <a:rPr lang="en-US" dirty="0" smtClean="0"/>
              <a:t> measures the extent to which a system meets its objectives. </a:t>
            </a:r>
          </a:p>
          <a:p>
            <a:pPr lvl="1" algn="just" eaLnBrk="1" hangingPunct="1">
              <a:lnSpc>
                <a:spcPct val="80000"/>
              </a:lnSpc>
              <a:defRPr/>
            </a:pPr>
            <a:endParaRPr lang="en-US" sz="1000" dirty="0"/>
          </a:p>
          <a:p>
            <a:pPr lvl="1" algn="just" eaLnBrk="1" hangingPunct="1">
              <a:lnSpc>
                <a:spcPct val="80000"/>
              </a:lnSpc>
              <a:defRPr/>
            </a:pPr>
            <a:r>
              <a:rPr lang="en-US" b="1" dirty="0" smtClean="0">
                <a:solidFill>
                  <a:srgbClr val="FFFF00"/>
                </a:solidFill>
              </a:rPr>
              <a:t>Efficiency</a:t>
            </a:r>
            <a:r>
              <a:rPr lang="en-US" dirty="0" smtClean="0"/>
              <a:t> is a measure of resources consumed to produce given outputs. The fewer resources a system consumes in producing given outputs, the more efficient it is. </a:t>
            </a:r>
          </a:p>
          <a:p>
            <a:pPr lvl="1" algn="just" eaLnBrk="1" hangingPunct="1">
              <a:lnSpc>
                <a:spcPct val="80000"/>
              </a:lnSpc>
              <a:defRPr/>
            </a:pPr>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543B331-165A-4021-AA41-F3FA90C85EA5}" type="slidenum">
              <a:rPr lang="en-US" smtClean="0"/>
              <a:pPr>
                <a:defRPr/>
              </a:pPr>
              <a:t>35</a:t>
            </a:fld>
            <a:endParaRPr lang="en-US" dirty="0"/>
          </a:p>
        </p:txBody>
      </p:sp>
      <p:sp>
        <p:nvSpPr>
          <p:cNvPr id="7" name="Rectangle 6"/>
          <p:cNvSpPr/>
          <p:nvPr/>
        </p:nvSpPr>
        <p:spPr>
          <a:xfrm>
            <a:off x="457200" y="897553"/>
            <a:ext cx="8382000" cy="5401479"/>
          </a:xfrm>
          <a:prstGeom prst="rect">
            <a:avLst/>
          </a:prstGeom>
        </p:spPr>
        <p:txBody>
          <a:bodyPr wrap="square">
            <a:spAutoFit/>
          </a:bodyPr>
          <a:lstStyle/>
          <a:p>
            <a:pPr marL="457200" indent="-457200" algn="just">
              <a:buFont typeface="+mj-lt"/>
              <a:buAutoNum type="arabicPeriod"/>
            </a:pPr>
            <a:r>
              <a:rPr lang="en-US" sz="2400" dirty="0" smtClean="0"/>
              <a:t>What </a:t>
            </a:r>
            <a:r>
              <a:rPr lang="en-US" sz="2400" dirty="0"/>
              <a:t>are the </a:t>
            </a:r>
            <a:r>
              <a:rPr lang="en-US" sz="2400" dirty="0" smtClean="0"/>
              <a:t>characteristics </a:t>
            </a:r>
            <a:r>
              <a:rPr lang="en-US" sz="2400" dirty="0"/>
              <a:t>that make </a:t>
            </a:r>
            <a:r>
              <a:rPr lang="en-US" sz="2400" dirty="0" smtClean="0"/>
              <a:t>information valuable</a:t>
            </a:r>
            <a:r>
              <a:rPr lang="en-US" sz="2400" dirty="0"/>
              <a:t>? Why is each a critical attribute of information</a:t>
            </a:r>
            <a:r>
              <a:rPr lang="en-US" sz="2400" dirty="0" smtClean="0"/>
              <a:t>?</a:t>
            </a:r>
          </a:p>
          <a:p>
            <a:pPr marL="457200" indent="-457200" algn="just">
              <a:buFont typeface="+mj-lt"/>
              <a:buAutoNum type="arabicPeriod"/>
            </a:pPr>
            <a:endParaRPr lang="en-US" sz="1600" dirty="0" smtClean="0">
              <a:solidFill>
                <a:srgbClr val="FFC000"/>
              </a:solidFill>
            </a:endParaRPr>
          </a:p>
          <a:p>
            <a:pPr marL="457200" indent="-457200" algn="just">
              <a:buFont typeface="+mj-lt"/>
              <a:buAutoNum type="arabicPeriod"/>
            </a:pPr>
            <a:endParaRPr lang="en-US" sz="900" dirty="0"/>
          </a:p>
          <a:p>
            <a:pPr marL="457200" indent="-457200" algn="just">
              <a:buFont typeface="+mj-lt"/>
              <a:buAutoNum type="arabicPeriod"/>
            </a:pPr>
            <a:r>
              <a:rPr lang="en-US" sz="2400" dirty="0" smtClean="0">
                <a:latin typeface="TimesNewRoman"/>
              </a:rPr>
              <a:t>We </a:t>
            </a:r>
            <a:r>
              <a:rPr lang="en-US" sz="2400" dirty="0">
                <a:latin typeface="TimesNewRoman"/>
              </a:rPr>
              <a:t>all interact with various information systems every </a:t>
            </a:r>
            <a:r>
              <a:rPr lang="en-US" sz="2400" dirty="0" smtClean="0">
                <a:latin typeface="TimesNewRoman"/>
              </a:rPr>
              <a:t>day; </a:t>
            </a:r>
            <a:r>
              <a:rPr lang="en-US" sz="2400" dirty="0">
                <a:latin typeface="TimesNewRoman"/>
              </a:rPr>
              <a:t>at the </a:t>
            </a:r>
            <a:r>
              <a:rPr lang="en-US" sz="2400" dirty="0" smtClean="0">
                <a:latin typeface="TimesNewRoman"/>
              </a:rPr>
              <a:t>supermarkets, </a:t>
            </a:r>
            <a:r>
              <a:rPr lang="en-US" sz="2400" dirty="0">
                <a:latin typeface="TimesNewRoman"/>
              </a:rPr>
              <a:t>at </a:t>
            </a:r>
            <a:r>
              <a:rPr lang="en-US" sz="2400" dirty="0" smtClean="0">
                <a:latin typeface="TimesNewRoman"/>
              </a:rPr>
              <a:t>different organizations, at school</a:t>
            </a:r>
            <a:r>
              <a:rPr lang="en-US" sz="2400" dirty="0">
                <a:latin typeface="TimesNewRoman"/>
              </a:rPr>
              <a:t>, even in </a:t>
            </a:r>
            <a:r>
              <a:rPr lang="en-US" sz="2400" dirty="0" smtClean="0">
                <a:latin typeface="TimesNewRoman"/>
              </a:rPr>
              <a:t>cars. </a:t>
            </a:r>
            <a:r>
              <a:rPr lang="en-US" sz="2400" dirty="0">
                <a:latin typeface="TimesNewRoman"/>
              </a:rPr>
              <a:t>Make a list of the different information systems </a:t>
            </a:r>
            <a:r>
              <a:rPr lang="en-US" sz="2400" dirty="0" smtClean="0">
                <a:latin typeface="TimesNewRoman"/>
              </a:rPr>
              <a:t>you interact </a:t>
            </a:r>
            <a:r>
              <a:rPr lang="en-US" sz="2400" dirty="0">
                <a:latin typeface="TimesNewRoman"/>
              </a:rPr>
              <a:t>with every day. See if you can </a:t>
            </a:r>
            <a:r>
              <a:rPr lang="en-US" sz="2400" dirty="0" smtClean="0">
                <a:latin typeface="TimesNewRoman"/>
              </a:rPr>
              <a:t>identify the </a:t>
            </a:r>
            <a:r>
              <a:rPr lang="en-US" sz="2400" dirty="0">
                <a:latin typeface="TimesNewRoman"/>
              </a:rPr>
              <a:t>technologies, people, and processes </a:t>
            </a:r>
            <a:r>
              <a:rPr lang="en-US" sz="2400" dirty="0" smtClean="0">
                <a:latin typeface="TimesNewRoman"/>
              </a:rPr>
              <a:t>involved in </a:t>
            </a:r>
            <a:r>
              <a:rPr lang="en-US" sz="2400" dirty="0">
                <a:latin typeface="TimesNewRoman"/>
              </a:rPr>
              <a:t>making these systems work</a:t>
            </a:r>
            <a:r>
              <a:rPr lang="en-US" sz="2400" dirty="0" smtClean="0">
                <a:latin typeface="TimesNewRoman"/>
              </a:rPr>
              <a:t>.</a:t>
            </a:r>
          </a:p>
          <a:p>
            <a:pPr marL="457200" indent="-457200" algn="just">
              <a:buFont typeface="+mj-lt"/>
              <a:buAutoNum type="arabicPeriod"/>
            </a:pPr>
            <a:endParaRPr lang="en-US" sz="2400" dirty="0" smtClean="0"/>
          </a:p>
          <a:p>
            <a:pPr marL="457200" indent="-457200" algn="just">
              <a:buFont typeface="+mj-lt"/>
              <a:buAutoNum type="arabicPeriod"/>
            </a:pPr>
            <a:r>
              <a:rPr lang="en-US" sz="2400" dirty="0" smtClean="0"/>
              <a:t>What </a:t>
            </a:r>
            <a:r>
              <a:rPr lang="en-US" sz="2400" dirty="0"/>
              <a:t>are the six primary roles that information </a:t>
            </a:r>
            <a:r>
              <a:rPr lang="en-US" sz="2400" dirty="0" smtClean="0"/>
              <a:t>systems play </a:t>
            </a:r>
            <a:r>
              <a:rPr lang="en-US" sz="2400" dirty="0"/>
              <a:t>in organizations? How are information </a:t>
            </a:r>
            <a:r>
              <a:rPr lang="en-US" sz="2400" dirty="0" smtClean="0"/>
              <a:t>systems used </a:t>
            </a:r>
            <a:r>
              <a:rPr lang="en-US" sz="2400" dirty="0"/>
              <a:t>in each context</a:t>
            </a:r>
            <a:r>
              <a:rPr lang="en-US" sz="2400" dirty="0" smtClean="0"/>
              <a:t>? Refer to Introduction to information systems, Patricia Wallace, 2</a:t>
            </a:r>
            <a:r>
              <a:rPr lang="en-US" sz="2400" baseline="30000" dirty="0" smtClean="0"/>
              <a:t>nd</a:t>
            </a:r>
            <a:r>
              <a:rPr lang="en-US" sz="2400" dirty="0" smtClean="0"/>
              <a:t> edition.</a:t>
            </a:r>
            <a:endParaRPr lang="en-US" sz="2400" dirty="0"/>
          </a:p>
        </p:txBody>
      </p:sp>
      <p:sp>
        <p:nvSpPr>
          <p:cNvPr id="8" name="TextBox 7"/>
          <p:cNvSpPr txBox="1"/>
          <p:nvPr/>
        </p:nvSpPr>
        <p:spPr>
          <a:xfrm>
            <a:off x="3048000" y="115669"/>
            <a:ext cx="3733800" cy="646331"/>
          </a:xfrm>
          <a:prstGeom prst="rect">
            <a:avLst/>
          </a:prstGeom>
          <a:noFill/>
        </p:spPr>
        <p:txBody>
          <a:bodyPr wrap="square" rtlCol="0">
            <a:spAutoFit/>
          </a:bodyPr>
          <a:lstStyle/>
          <a:p>
            <a:r>
              <a:rPr lang="en-US" sz="3600" b="1" dirty="0" smtClean="0">
                <a:solidFill>
                  <a:srgbClr val="FFFF00"/>
                </a:solidFill>
              </a:rPr>
              <a:t>Assignment   1</a:t>
            </a:r>
            <a:endParaRPr lang="en-US" sz="3600" b="1" dirty="0">
              <a:solidFill>
                <a:srgbClr val="FFFF00"/>
              </a:solidFill>
            </a:endParaRPr>
          </a:p>
        </p:txBody>
      </p:sp>
    </p:spTree>
    <p:extLst>
      <p:ext uri="{BB962C8B-B14F-4D97-AF65-F5344CB8AC3E}">
        <p14:creationId xmlns:p14="http://schemas.microsoft.com/office/powerpoint/2010/main" val="3427014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543B331-165A-4021-AA41-F3FA90C85EA5}" type="slidenum">
              <a:rPr lang="en-US" smtClean="0">
                <a:solidFill>
                  <a:srgbClr val="FFFFFF"/>
                </a:solidFill>
              </a:rPr>
              <a:pPr>
                <a:defRPr/>
              </a:pPr>
              <a:t>36</a:t>
            </a:fld>
            <a:endParaRPr lang="en-US" dirty="0">
              <a:solidFill>
                <a:srgbClr val="FFFFFF"/>
              </a:solidFill>
            </a:endParaRPr>
          </a:p>
        </p:txBody>
      </p:sp>
      <p:sp>
        <p:nvSpPr>
          <p:cNvPr id="7" name="Rectangle 6"/>
          <p:cNvSpPr/>
          <p:nvPr/>
        </p:nvSpPr>
        <p:spPr>
          <a:xfrm>
            <a:off x="457200" y="885885"/>
            <a:ext cx="8382000" cy="4524315"/>
          </a:xfrm>
          <a:prstGeom prst="rect">
            <a:avLst/>
          </a:prstGeom>
        </p:spPr>
        <p:txBody>
          <a:bodyPr wrap="square">
            <a:spAutoFit/>
          </a:bodyPr>
          <a:lstStyle/>
          <a:p>
            <a:pPr marL="457200" indent="-457200" algn="just">
              <a:buFont typeface="+mj-lt"/>
              <a:buAutoNum type="arabicPeriod" startAt="4"/>
            </a:pPr>
            <a:r>
              <a:rPr lang="en-US" sz="2400" dirty="0" smtClean="0">
                <a:solidFill>
                  <a:srgbClr val="FFFFFF"/>
                </a:solidFill>
              </a:rPr>
              <a:t>Moodle is an open source learning management system that is  used by millions of people worldwide.  It is also known as a course management system (CMS) or a virtual learning environment (VLE). Make investigations and write a short paragraph about Moodle.  Do you think you can install, configure, and run </a:t>
            </a:r>
            <a:r>
              <a:rPr lang="en-US" sz="2400" dirty="0">
                <a:solidFill>
                  <a:srgbClr val="FFFFFF"/>
                </a:solidFill>
              </a:rPr>
              <a:t>M</a:t>
            </a:r>
            <a:r>
              <a:rPr lang="en-US" sz="2400" dirty="0" smtClean="0">
                <a:solidFill>
                  <a:srgbClr val="FFFFFF"/>
                </a:solidFill>
              </a:rPr>
              <a:t>oodle at this level of your knowledge? If you manage to do it you can show me and earn </a:t>
            </a:r>
            <a:r>
              <a:rPr lang="en-US" sz="2400" dirty="0">
                <a:solidFill>
                  <a:srgbClr val="FFFFFF"/>
                </a:solidFill>
              </a:rPr>
              <a:t>bonus</a:t>
            </a:r>
            <a:r>
              <a:rPr lang="en-US" sz="2400" dirty="0" smtClean="0">
                <a:solidFill>
                  <a:srgbClr val="FFFFFF"/>
                </a:solidFill>
              </a:rPr>
              <a:t>!</a:t>
            </a:r>
          </a:p>
          <a:p>
            <a:pPr marL="457200" indent="-457200" algn="just">
              <a:buFont typeface="+mj-lt"/>
              <a:buAutoNum type="arabicPeriod" startAt="4"/>
            </a:pPr>
            <a:endParaRPr lang="en-US" sz="2400" dirty="0" smtClean="0">
              <a:solidFill>
                <a:srgbClr val="FFFFFF"/>
              </a:solidFill>
            </a:endParaRPr>
          </a:p>
          <a:p>
            <a:pPr marL="457200" indent="-457200" algn="just">
              <a:buFont typeface="+mj-lt"/>
              <a:buAutoNum type="arabicPeriod" startAt="4"/>
            </a:pPr>
            <a:r>
              <a:rPr lang="en-US" sz="2400" dirty="0" smtClean="0">
                <a:solidFill>
                  <a:srgbClr val="FFFFFF"/>
                </a:solidFill>
              </a:rPr>
              <a:t>Make investigations about ERP and Electronic Commerce Systems and write a couple of paragraphs explaining them.</a:t>
            </a:r>
            <a:endParaRPr lang="en-US" sz="2400" dirty="0">
              <a:solidFill>
                <a:srgbClr val="FFFFFF"/>
              </a:solidFill>
            </a:endParaRPr>
          </a:p>
        </p:txBody>
      </p:sp>
      <p:sp>
        <p:nvSpPr>
          <p:cNvPr id="8" name="TextBox 7"/>
          <p:cNvSpPr txBox="1"/>
          <p:nvPr/>
        </p:nvSpPr>
        <p:spPr>
          <a:xfrm>
            <a:off x="2133600" y="163354"/>
            <a:ext cx="4572000" cy="646331"/>
          </a:xfrm>
          <a:prstGeom prst="rect">
            <a:avLst/>
          </a:prstGeom>
          <a:noFill/>
        </p:spPr>
        <p:txBody>
          <a:bodyPr wrap="square" rtlCol="0">
            <a:spAutoFit/>
          </a:bodyPr>
          <a:lstStyle/>
          <a:p>
            <a:r>
              <a:rPr lang="en-US" sz="3600" b="1" dirty="0" smtClean="0">
                <a:solidFill>
                  <a:srgbClr val="FFFF00"/>
                </a:solidFill>
              </a:rPr>
              <a:t>Exercises  </a:t>
            </a:r>
            <a:r>
              <a:rPr lang="en-US" sz="3600" b="1" dirty="0" err="1" smtClean="0">
                <a:solidFill>
                  <a:srgbClr val="FFFF00"/>
                </a:solidFill>
              </a:rPr>
              <a:t>Cont</a:t>
            </a:r>
            <a:r>
              <a:rPr lang="en-US" sz="3600" b="1" dirty="0" smtClean="0">
                <a:solidFill>
                  <a:srgbClr val="FFFF00"/>
                </a:solidFill>
              </a:rPr>
              <a:t> …</a:t>
            </a:r>
            <a:endParaRPr lang="en-US" sz="3600" b="1" dirty="0">
              <a:solidFill>
                <a:srgbClr val="FFFF00"/>
              </a:solidFill>
            </a:endParaRPr>
          </a:p>
        </p:txBody>
      </p:sp>
    </p:spTree>
    <p:extLst>
      <p:ext uri="{BB962C8B-B14F-4D97-AF65-F5344CB8AC3E}">
        <p14:creationId xmlns:p14="http://schemas.microsoft.com/office/powerpoint/2010/main" val="1994383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543B331-165A-4021-AA41-F3FA90C85EA5}" type="slidenum">
              <a:rPr lang="en-US" smtClean="0"/>
              <a:pPr>
                <a:defRPr/>
              </a:pPr>
              <a:t>37</a:t>
            </a:fld>
            <a:endParaRPr lang="en-US"/>
          </a:p>
        </p:txBody>
      </p:sp>
      <p:sp>
        <p:nvSpPr>
          <p:cNvPr id="7" name="TextBox 6"/>
          <p:cNvSpPr txBox="1"/>
          <p:nvPr/>
        </p:nvSpPr>
        <p:spPr>
          <a:xfrm>
            <a:off x="914400" y="1295400"/>
            <a:ext cx="8153400" cy="5447645"/>
          </a:xfrm>
          <a:prstGeom prst="rect">
            <a:avLst/>
          </a:prstGeom>
          <a:noFill/>
        </p:spPr>
        <p:txBody>
          <a:bodyPr wrap="square" rtlCol="0">
            <a:spAutoFit/>
          </a:bodyPr>
          <a:lstStyle/>
          <a:p>
            <a:pPr marL="342900" indent="-342900">
              <a:spcBef>
                <a:spcPct val="30000"/>
              </a:spcBef>
              <a:buFont typeface="Wingdings" panose="05000000000000000000" pitchFamily="2" charset="2"/>
              <a:buChar char="Ø"/>
              <a:defRPr/>
            </a:pPr>
            <a:r>
              <a:rPr lang="en-US" sz="2400" b="1" dirty="0" smtClean="0">
                <a:solidFill>
                  <a:srgbClr val="FFFFFF"/>
                </a:solidFill>
                <a:latin typeface="Arial"/>
                <a:cs typeface="Times New Roman" panose="02020603050405020304" pitchFamily="18" charset="0"/>
              </a:rPr>
              <a:t>Use </a:t>
            </a:r>
            <a:r>
              <a:rPr lang="en-US" sz="2400" b="1" dirty="0">
                <a:solidFill>
                  <a:srgbClr val="FFFFFF"/>
                </a:solidFill>
                <a:latin typeface="Arial"/>
                <a:cs typeface="Times New Roman" panose="02020603050405020304" pitchFamily="18" charset="0"/>
              </a:rPr>
              <a:t>Microsoft word or other composing </a:t>
            </a:r>
            <a:r>
              <a:rPr lang="en-US" sz="2400" b="1" dirty="0" smtClean="0">
                <a:solidFill>
                  <a:srgbClr val="FFFFFF"/>
                </a:solidFill>
                <a:latin typeface="Arial"/>
                <a:cs typeface="Times New Roman" panose="02020603050405020304" pitchFamily="18" charset="0"/>
              </a:rPr>
              <a:t>tools </a:t>
            </a:r>
            <a:r>
              <a:rPr lang="en-US" sz="2400" b="1" dirty="0">
                <a:solidFill>
                  <a:srgbClr val="FFFFFF"/>
                </a:solidFill>
                <a:latin typeface="Arial"/>
                <a:cs typeface="Times New Roman" panose="02020603050405020304" pitchFamily="18" charset="0"/>
              </a:rPr>
              <a:t>to write your answers and submit a </a:t>
            </a:r>
            <a:r>
              <a:rPr lang="en-US" sz="2400" b="1" dirty="0" smtClean="0">
                <a:solidFill>
                  <a:srgbClr val="FFFFFF"/>
                </a:solidFill>
                <a:latin typeface="Arial"/>
                <a:cs typeface="Times New Roman" panose="02020603050405020304" pitchFamily="18" charset="0"/>
              </a:rPr>
              <a:t>soft </a:t>
            </a:r>
            <a:r>
              <a:rPr lang="en-US" sz="2400" b="1" dirty="0">
                <a:solidFill>
                  <a:srgbClr val="FFFFFF"/>
                </a:solidFill>
                <a:latin typeface="Arial"/>
                <a:cs typeface="Times New Roman" panose="02020603050405020304" pitchFamily="18" charset="0"/>
              </a:rPr>
              <a:t>copy of your </a:t>
            </a:r>
            <a:r>
              <a:rPr lang="en-US" sz="2400" b="1" dirty="0" smtClean="0">
                <a:solidFill>
                  <a:srgbClr val="FFFFFF"/>
                </a:solidFill>
                <a:latin typeface="Arial"/>
                <a:cs typeface="Times New Roman" panose="02020603050405020304" pitchFamily="18" charset="0"/>
              </a:rPr>
              <a:t>work to </a:t>
            </a:r>
            <a:r>
              <a:rPr lang="en-US" sz="2400" b="1" dirty="0" smtClean="0">
                <a:solidFill>
                  <a:srgbClr val="FFFF00"/>
                </a:solidFill>
                <a:latin typeface="Arial"/>
                <a:cs typeface="Times New Roman" panose="02020603050405020304" pitchFamily="18" charset="0"/>
              </a:rPr>
              <a:t>abedris@yahoo.com</a:t>
            </a:r>
            <a:r>
              <a:rPr lang="en-US" sz="2400" b="1" dirty="0" smtClean="0">
                <a:solidFill>
                  <a:srgbClr val="FFFFFF"/>
                </a:solidFill>
                <a:latin typeface="Arial"/>
                <a:cs typeface="Times New Roman" panose="02020603050405020304" pitchFamily="18" charset="0"/>
              </a:rPr>
              <a:t>.</a:t>
            </a:r>
            <a:endParaRPr lang="en-US" sz="2400" b="1" dirty="0">
              <a:solidFill>
                <a:srgbClr val="FFFFFF"/>
              </a:solidFill>
              <a:latin typeface="Arial"/>
              <a:cs typeface="Times New Roman" panose="02020603050405020304" pitchFamily="18" charset="0"/>
            </a:endParaRPr>
          </a:p>
          <a:p>
            <a:pPr marL="342900" indent="-342900">
              <a:spcBef>
                <a:spcPct val="30000"/>
              </a:spcBef>
              <a:buFont typeface="Wingdings" panose="05000000000000000000" pitchFamily="2" charset="2"/>
              <a:buChar char="Ø"/>
              <a:defRPr/>
            </a:pPr>
            <a:r>
              <a:rPr lang="en-US" sz="2400" b="1" dirty="0">
                <a:solidFill>
                  <a:srgbClr val="FFFFFF"/>
                </a:solidFill>
                <a:latin typeface="Arial"/>
                <a:cs typeface="Times New Roman" panose="02020603050405020304" pitchFamily="18" charset="0"/>
              </a:rPr>
              <a:t>Use header and footer, for example, to make </a:t>
            </a:r>
            <a:r>
              <a:rPr lang="en-US" sz="2400" b="1" dirty="0" smtClean="0">
                <a:solidFill>
                  <a:srgbClr val="FFFFFF"/>
                </a:solidFill>
                <a:latin typeface="Arial"/>
                <a:cs typeface="Times New Roman" panose="02020603050405020304" pitchFamily="18" charset="0"/>
              </a:rPr>
              <a:t>your document </a:t>
            </a:r>
            <a:r>
              <a:rPr lang="en-US" sz="2400" b="1" dirty="0">
                <a:solidFill>
                  <a:srgbClr val="FFFFFF"/>
                </a:solidFill>
                <a:latin typeface="Arial"/>
                <a:cs typeface="Times New Roman" panose="02020603050405020304" pitchFamily="18" charset="0"/>
              </a:rPr>
              <a:t>more attractive and </a:t>
            </a:r>
            <a:r>
              <a:rPr lang="en-US" sz="2400" b="1" dirty="0" smtClean="0">
                <a:solidFill>
                  <a:srgbClr val="FFFFFF"/>
                </a:solidFill>
                <a:latin typeface="Arial"/>
                <a:cs typeface="Times New Roman" panose="02020603050405020304" pitchFamily="18" charset="0"/>
              </a:rPr>
              <a:t>standards based.</a:t>
            </a:r>
          </a:p>
          <a:p>
            <a:pPr marL="342900" indent="-342900">
              <a:spcBef>
                <a:spcPct val="30000"/>
              </a:spcBef>
              <a:buFont typeface="Wingdings" panose="05000000000000000000" pitchFamily="2" charset="2"/>
              <a:buChar char="Ø"/>
              <a:defRPr/>
            </a:pPr>
            <a:r>
              <a:rPr lang="en-US" sz="2400" b="1" dirty="0" smtClean="0">
                <a:solidFill>
                  <a:srgbClr val="FFFFFF"/>
                </a:solidFill>
                <a:latin typeface="Arial"/>
                <a:cs typeface="Times New Roman" panose="02020603050405020304" pitchFamily="18" charset="0"/>
              </a:rPr>
              <a:t>Copying others’ work is not allowed. Refer to resources and discuss ideas with others but submit your own answers.</a:t>
            </a:r>
          </a:p>
          <a:p>
            <a:pPr marL="342900" indent="-342900">
              <a:spcBef>
                <a:spcPct val="30000"/>
              </a:spcBef>
              <a:buFont typeface="Wingdings" panose="05000000000000000000" pitchFamily="2" charset="2"/>
              <a:buChar char="Ø"/>
              <a:defRPr/>
            </a:pPr>
            <a:r>
              <a:rPr lang="en-US" sz="2400" b="1" dirty="0" smtClean="0">
                <a:solidFill>
                  <a:srgbClr val="FFFFFF"/>
                </a:solidFill>
                <a:latin typeface="Arial"/>
                <a:cs typeface="Times New Roman" panose="02020603050405020304" pitchFamily="18" charset="0"/>
              </a:rPr>
              <a:t>Concise and Precise answers are adequate and recommended.</a:t>
            </a:r>
          </a:p>
          <a:p>
            <a:pPr marL="342900" indent="-342900">
              <a:spcBef>
                <a:spcPct val="30000"/>
              </a:spcBef>
              <a:buFont typeface="Wingdings" panose="05000000000000000000" pitchFamily="2" charset="2"/>
              <a:buChar char="Ø"/>
              <a:defRPr/>
            </a:pPr>
            <a:endParaRPr lang="en-US" sz="2400" b="1" dirty="0">
              <a:solidFill>
                <a:srgbClr val="FFFFFF"/>
              </a:solidFill>
              <a:latin typeface="Arial"/>
              <a:cs typeface="Times New Roman" panose="02020603050405020304" pitchFamily="18" charset="0"/>
            </a:endParaRPr>
          </a:p>
          <a:p>
            <a:pPr algn="ctr">
              <a:spcBef>
                <a:spcPct val="30000"/>
              </a:spcBef>
              <a:defRPr/>
            </a:pPr>
            <a:r>
              <a:rPr lang="en-US" sz="2400" b="1" dirty="0" smtClean="0">
                <a:solidFill>
                  <a:srgbClr val="FFFF00"/>
                </a:solidFill>
                <a:effectLst>
                  <a:outerShdw blurRad="38100" dist="38100" dir="2700000" algn="tl">
                    <a:srgbClr val="000000">
                      <a:alpha val="43137"/>
                    </a:srgbClr>
                  </a:outerShdw>
                </a:effectLst>
                <a:latin typeface="Arial"/>
                <a:cs typeface="Times New Roman" panose="02020603050405020304" pitchFamily="18" charset="0"/>
                <a:sym typeface="Wingdings" panose="05000000000000000000" pitchFamily="2" charset="2"/>
              </a:rPr>
              <a:t>Due date : Saturday 21 November 2020.</a:t>
            </a:r>
            <a:endParaRPr lang="en-US" sz="2400" b="1" dirty="0">
              <a:solidFill>
                <a:srgbClr val="FFFF00"/>
              </a:solidFill>
              <a:effectLst>
                <a:outerShdw blurRad="38100" dist="38100" dir="2700000" algn="tl">
                  <a:srgbClr val="000000">
                    <a:alpha val="43137"/>
                  </a:srgbClr>
                </a:outerShdw>
              </a:effectLst>
              <a:latin typeface="Arial"/>
              <a:cs typeface="Times New Roman" panose="02020603050405020304" pitchFamily="18" charset="0"/>
            </a:endParaRPr>
          </a:p>
          <a:p>
            <a:pPr marL="342900" indent="-342900">
              <a:buFont typeface="Wingdings" panose="05000000000000000000" pitchFamily="2" charset="2"/>
              <a:buChar char="Ø"/>
            </a:pPr>
            <a:endParaRPr lang="en-US" sz="2400" b="1" dirty="0">
              <a:solidFill>
                <a:srgbClr val="FFFFFF"/>
              </a:solidFill>
              <a:effectLst>
                <a:outerShdw blurRad="38100" dist="38100" dir="2700000" algn="tl">
                  <a:srgbClr val="000000">
                    <a:alpha val="43137"/>
                  </a:srgbClr>
                </a:outerShdw>
              </a:effectLst>
              <a:latin typeface="Arial"/>
              <a:cs typeface="Times New Roman" panose="02020603050405020304" pitchFamily="18" charset="0"/>
            </a:endParaRPr>
          </a:p>
        </p:txBody>
      </p:sp>
      <p:sp>
        <p:nvSpPr>
          <p:cNvPr id="8" name="TextBox 7"/>
          <p:cNvSpPr txBox="1"/>
          <p:nvPr/>
        </p:nvSpPr>
        <p:spPr>
          <a:xfrm>
            <a:off x="228600" y="1307068"/>
            <a:ext cx="838200" cy="400110"/>
          </a:xfrm>
          <a:prstGeom prst="rect">
            <a:avLst/>
          </a:prstGeom>
          <a:noFill/>
        </p:spPr>
        <p:txBody>
          <a:bodyPr wrap="square" rtlCol="0">
            <a:spAutoFit/>
          </a:bodyPr>
          <a:lstStyle/>
          <a:p>
            <a:r>
              <a:rPr lang="en-US" sz="2000" b="1" dirty="0" smtClean="0">
                <a:solidFill>
                  <a:srgbClr val="FFFFFF"/>
                </a:solidFill>
              </a:rPr>
              <a:t>N.B.</a:t>
            </a:r>
            <a:endParaRPr lang="en-US" sz="2000" b="1" dirty="0">
              <a:solidFill>
                <a:srgbClr val="FFFFFF"/>
              </a:solidFill>
            </a:endParaRPr>
          </a:p>
        </p:txBody>
      </p:sp>
      <p:sp>
        <p:nvSpPr>
          <p:cNvPr id="9" name="TextBox 8"/>
          <p:cNvSpPr txBox="1"/>
          <p:nvPr/>
        </p:nvSpPr>
        <p:spPr>
          <a:xfrm>
            <a:off x="2133600" y="268069"/>
            <a:ext cx="4572000" cy="646331"/>
          </a:xfrm>
          <a:prstGeom prst="rect">
            <a:avLst/>
          </a:prstGeom>
          <a:noFill/>
        </p:spPr>
        <p:txBody>
          <a:bodyPr wrap="square" rtlCol="0">
            <a:spAutoFit/>
          </a:bodyPr>
          <a:lstStyle/>
          <a:p>
            <a:r>
              <a:rPr lang="en-US" sz="3600" b="1" dirty="0" smtClean="0">
                <a:solidFill>
                  <a:srgbClr val="FFFF00"/>
                </a:solidFill>
              </a:rPr>
              <a:t>Exercises  </a:t>
            </a:r>
            <a:r>
              <a:rPr lang="en-US" sz="3600" b="1" dirty="0" err="1" smtClean="0">
                <a:solidFill>
                  <a:srgbClr val="FFFF00"/>
                </a:solidFill>
              </a:rPr>
              <a:t>Cont</a:t>
            </a:r>
            <a:r>
              <a:rPr lang="en-US" sz="3600" b="1" dirty="0" smtClean="0">
                <a:solidFill>
                  <a:srgbClr val="FFFF00"/>
                </a:solidFill>
              </a:rPr>
              <a:t> …</a:t>
            </a:r>
            <a:endParaRPr lang="en-US" sz="3600" b="1" dirty="0">
              <a:solidFill>
                <a:srgbClr val="FFFF00"/>
              </a:solidFill>
            </a:endParaRPr>
          </a:p>
        </p:txBody>
      </p:sp>
    </p:spTree>
    <p:extLst>
      <p:ext uri="{BB962C8B-B14F-4D97-AF65-F5344CB8AC3E}">
        <p14:creationId xmlns:p14="http://schemas.microsoft.com/office/powerpoint/2010/main" val="3184626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b="1" dirty="0" smtClean="0"/>
              <a:t/>
            </a:r>
            <a:br>
              <a:rPr lang="en-GB" b="1" dirty="0" smtClean="0"/>
            </a:br>
            <a:r>
              <a:rPr lang="en-GB" b="1" dirty="0" smtClean="0"/>
              <a:t>Chapter 1:  Introduction</a:t>
            </a:r>
            <a:r>
              <a:rPr lang="en-GB" dirty="0" smtClean="0"/>
              <a:t/>
            </a:r>
            <a:br>
              <a:rPr lang="en-GB" dirty="0" smtClean="0"/>
            </a:br>
            <a:endParaRPr lang="en-GB" dirty="0"/>
          </a:p>
        </p:txBody>
      </p:sp>
      <p:sp>
        <p:nvSpPr>
          <p:cNvPr id="3" name="Content Placeholder 2"/>
          <p:cNvSpPr>
            <a:spLocks noGrp="1"/>
          </p:cNvSpPr>
          <p:nvPr>
            <p:ph idx="1"/>
          </p:nvPr>
        </p:nvSpPr>
        <p:spPr/>
        <p:txBody>
          <a:bodyPr/>
          <a:lstStyle/>
          <a:p>
            <a:pPr lvl="1" algn="just" eaLnBrk="1" hangingPunct="1">
              <a:lnSpc>
                <a:spcPct val="90000"/>
              </a:lnSpc>
              <a:buFont typeface="Wingdings" pitchFamily="2" charset="2"/>
              <a:buNone/>
              <a:defRPr/>
            </a:pPr>
            <a:endParaRPr lang="en-GB" sz="2400" dirty="0"/>
          </a:p>
          <a:p>
            <a:pPr lvl="1" algn="just" eaLnBrk="1" hangingPunct="1">
              <a:lnSpc>
                <a:spcPct val="90000"/>
              </a:lnSpc>
              <a:defRPr/>
            </a:pPr>
            <a:r>
              <a:rPr lang="en-GB" sz="2400" dirty="0">
                <a:solidFill>
                  <a:schemeClr val="accent1">
                    <a:lumMod val="60000"/>
                    <a:lumOff val="40000"/>
                  </a:schemeClr>
                </a:solidFill>
              </a:rPr>
              <a:t>Overview of </a:t>
            </a:r>
            <a:r>
              <a:rPr lang="en-GB" sz="2400" dirty="0" smtClean="0">
                <a:solidFill>
                  <a:schemeClr val="accent1">
                    <a:lumMod val="60000"/>
                    <a:lumOff val="40000"/>
                  </a:schemeClr>
                </a:solidFill>
              </a:rPr>
              <a:t>ICT, CS, and Software Engineering</a:t>
            </a:r>
            <a:endParaRPr lang="en-GB" sz="2400" dirty="0">
              <a:solidFill>
                <a:schemeClr val="accent1">
                  <a:lumMod val="60000"/>
                  <a:lumOff val="40000"/>
                </a:schemeClr>
              </a:solidFill>
            </a:endParaRPr>
          </a:p>
          <a:p>
            <a:pPr lvl="1" algn="just" eaLnBrk="1" hangingPunct="1">
              <a:lnSpc>
                <a:spcPct val="90000"/>
              </a:lnSpc>
              <a:defRPr/>
            </a:pPr>
            <a:r>
              <a:rPr lang="en-GB" sz="2400" dirty="0">
                <a:solidFill>
                  <a:schemeClr val="accent1">
                    <a:lumMod val="60000"/>
                    <a:lumOff val="40000"/>
                  </a:schemeClr>
                </a:solidFill>
              </a:rPr>
              <a:t>Knowledge Hierarchy( Data , Information, Knowledge and wisdom) </a:t>
            </a:r>
            <a:r>
              <a:rPr lang="en-GB" sz="2400" dirty="0" smtClean="0">
                <a:solidFill>
                  <a:schemeClr val="accent1">
                    <a:lumMod val="60000"/>
                    <a:lumOff val="40000"/>
                  </a:schemeClr>
                </a:solidFill>
              </a:rPr>
              <a:t>and Knowledge Management</a:t>
            </a:r>
            <a:endParaRPr lang="en-GB" sz="2400" dirty="0">
              <a:solidFill>
                <a:schemeClr val="accent1">
                  <a:lumMod val="60000"/>
                  <a:lumOff val="40000"/>
                </a:schemeClr>
              </a:solidFill>
            </a:endParaRPr>
          </a:p>
          <a:p>
            <a:pPr lvl="1" algn="just" eaLnBrk="1" hangingPunct="1">
              <a:lnSpc>
                <a:spcPct val="90000"/>
              </a:lnSpc>
              <a:defRPr/>
            </a:pPr>
            <a:endParaRPr lang="en-GB" sz="1000" dirty="0">
              <a:solidFill>
                <a:schemeClr val="accent1">
                  <a:lumMod val="60000"/>
                  <a:lumOff val="40000"/>
                </a:schemeClr>
              </a:solidFill>
            </a:endParaRPr>
          </a:p>
          <a:p>
            <a:pPr lvl="1" algn="just" eaLnBrk="1" hangingPunct="1">
              <a:lnSpc>
                <a:spcPct val="90000"/>
              </a:lnSpc>
              <a:defRPr/>
            </a:pPr>
            <a:r>
              <a:rPr lang="en-US" sz="2400" dirty="0" smtClean="0">
                <a:solidFill>
                  <a:schemeClr val="accent1">
                    <a:lumMod val="60000"/>
                    <a:lumOff val="40000"/>
                  </a:schemeClr>
                </a:solidFill>
              </a:rPr>
              <a:t>What is a System</a:t>
            </a:r>
            <a:r>
              <a:rPr lang="en-US" sz="2400" dirty="0">
                <a:solidFill>
                  <a:schemeClr val="accent1">
                    <a:lumMod val="60000"/>
                    <a:lumOff val="40000"/>
                  </a:schemeClr>
                </a:solidFill>
              </a:rPr>
              <a:t>? What is </a:t>
            </a:r>
            <a:r>
              <a:rPr lang="en-US" sz="2400" dirty="0" smtClean="0">
                <a:solidFill>
                  <a:schemeClr val="accent1">
                    <a:lumMod val="60000"/>
                    <a:lumOff val="40000"/>
                  </a:schemeClr>
                </a:solidFill>
              </a:rPr>
              <a:t>an Information System?</a:t>
            </a:r>
          </a:p>
          <a:p>
            <a:pPr lvl="1" algn="just" eaLnBrk="1" hangingPunct="1">
              <a:lnSpc>
                <a:spcPct val="90000"/>
              </a:lnSpc>
              <a:defRPr/>
            </a:pPr>
            <a:endParaRPr lang="en-US" sz="1000" b="1" dirty="0">
              <a:solidFill>
                <a:srgbClr val="FFFF00"/>
              </a:solidFill>
            </a:endParaRPr>
          </a:p>
          <a:p>
            <a:pPr lvl="1" algn="just" eaLnBrk="1" hangingPunct="1">
              <a:lnSpc>
                <a:spcPct val="90000"/>
              </a:lnSpc>
              <a:defRPr/>
            </a:pPr>
            <a:r>
              <a:rPr lang="en-US" b="1" dirty="0" smtClean="0">
                <a:solidFill>
                  <a:srgbClr val="FFFF00"/>
                </a:solidFill>
              </a:rPr>
              <a:t>Applications of IS/ICT</a:t>
            </a:r>
          </a:p>
          <a:p>
            <a:pPr lvl="1" algn="just" eaLnBrk="1" hangingPunct="1">
              <a:lnSpc>
                <a:spcPct val="90000"/>
              </a:lnSpc>
              <a:defRPr/>
            </a:pPr>
            <a:endParaRPr lang="en-US" sz="1000" dirty="0"/>
          </a:p>
          <a:p>
            <a:pPr lvl="1" algn="just" eaLnBrk="1" hangingPunct="1">
              <a:lnSpc>
                <a:spcPct val="90000"/>
              </a:lnSpc>
              <a:defRPr/>
            </a:pPr>
            <a:endParaRPr lang="en-US" sz="1000" dirty="0"/>
          </a:p>
          <a:p>
            <a:pPr lvl="1" algn="just" eaLnBrk="1" hangingPunct="1">
              <a:lnSpc>
                <a:spcPct val="90000"/>
              </a:lnSpc>
              <a:defRPr/>
            </a:pPr>
            <a:r>
              <a:rPr lang="en-US" b="1" dirty="0" smtClean="0"/>
              <a:t>Why study CS / SW Engineering?</a:t>
            </a:r>
            <a:endParaRPr lang="en-GB" b="1" dirty="0" smtClean="0"/>
          </a:p>
          <a:p>
            <a:pPr algn="just">
              <a:defRPr/>
            </a:pPr>
            <a:endParaRPr lang="en-GB" dirty="0"/>
          </a:p>
        </p:txBody>
      </p:sp>
      <p:sp>
        <p:nvSpPr>
          <p:cNvPr id="6" name="Slide Number Placeholder 5"/>
          <p:cNvSpPr>
            <a:spLocks noGrp="1"/>
          </p:cNvSpPr>
          <p:nvPr>
            <p:ph type="sldNum" sz="quarter" idx="12"/>
          </p:nvPr>
        </p:nvSpPr>
        <p:spPr/>
        <p:txBody>
          <a:bodyPr/>
          <a:lstStyle/>
          <a:p>
            <a:pPr>
              <a:defRPr/>
            </a:pPr>
            <a:fld id="{43FC2644-AA30-498A-9E4F-07C0FDE215E0}" type="slidenum">
              <a:rPr lang="en-US" smtClean="0">
                <a:solidFill>
                  <a:srgbClr val="FFFFFF"/>
                </a:solidFill>
              </a:rPr>
              <a:pPr>
                <a:defRPr/>
              </a:pPr>
              <a:t>38</a:t>
            </a:fld>
            <a:endParaRPr lang="en-US">
              <a:solidFill>
                <a:srgbClr val="FFFFFF"/>
              </a:solidFill>
            </a:endParaRPr>
          </a:p>
        </p:txBody>
      </p:sp>
    </p:spTree>
    <p:extLst>
      <p:ext uri="{BB962C8B-B14F-4D97-AF65-F5344CB8AC3E}">
        <p14:creationId xmlns:p14="http://schemas.microsoft.com/office/powerpoint/2010/main" val="20354633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304800" y="1524000"/>
            <a:ext cx="8610600" cy="4724400"/>
          </a:xfrm>
        </p:spPr>
        <p:txBody>
          <a:bodyPr/>
          <a:lstStyle/>
          <a:p>
            <a:r>
              <a:rPr lang="en-US" dirty="0" smtClean="0"/>
              <a:t>Business functions (</a:t>
            </a:r>
            <a:r>
              <a:rPr lang="en-US" sz="2400" dirty="0" smtClean="0"/>
              <a:t>horizontal</a:t>
            </a:r>
            <a:r>
              <a:rPr lang="en-US" dirty="0" smtClean="0"/>
              <a:t>)</a:t>
            </a:r>
          </a:p>
          <a:p>
            <a:pPr lvl="1"/>
            <a:r>
              <a:rPr lang="en-US" dirty="0" smtClean="0"/>
              <a:t>Buy, Make, Sale, Keep track, support, financial matters, people matters, etc.</a:t>
            </a:r>
          </a:p>
          <a:p>
            <a:r>
              <a:rPr lang="en-US" dirty="0" smtClean="0"/>
              <a:t>Business processes</a:t>
            </a:r>
          </a:p>
          <a:p>
            <a:pPr lvl="1"/>
            <a:r>
              <a:rPr lang="en-US" dirty="0" smtClean="0"/>
              <a:t>A series of interrelated activities through which work is organized and focused to produce a product or service</a:t>
            </a:r>
          </a:p>
          <a:p>
            <a:r>
              <a:rPr lang="en-US" dirty="0" smtClean="0"/>
              <a:t>Business levels (</a:t>
            </a:r>
            <a:r>
              <a:rPr lang="en-US" sz="2400" dirty="0" smtClean="0"/>
              <a:t>vertical</a:t>
            </a:r>
            <a:r>
              <a:rPr lang="en-US" dirty="0" smtClean="0"/>
              <a:t>)</a:t>
            </a:r>
            <a:endParaRPr lang="en-US" dirty="0"/>
          </a:p>
          <a:p>
            <a:pPr lvl="1"/>
            <a:r>
              <a:rPr lang="en-US" dirty="0"/>
              <a:t>Strategic </a:t>
            </a:r>
            <a:r>
              <a:rPr lang="en-US" dirty="0" smtClean="0"/>
              <a:t>(lead people, long term </a:t>
            </a:r>
            <a:r>
              <a:rPr lang="en-US" dirty="0"/>
              <a:t>planning</a:t>
            </a:r>
            <a:r>
              <a:rPr lang="en-US" dirty="0" smtClean="0"/>
              <a:t>)</a:t>
            </a:r>
            <a:endParaRPr lang="en-US" dirty="0"/>
          </a:p>
          <a:p>
            <a:pPr lvl="1"/>
            <a:r>
              <a:rPr lang="en-US" dirty="0"/>
              <a:t>Tactical </a:t>
            </a:r>
            <a:r>
              <a:rPr lang="en-US" dirty="0" smtClean="0"/>
              <a:t>(coordinate , short to medium term planning)</a:t>
            </a:r>
            <a:endParaRPr lang="en-US" dirty="0"/>
          </a:p>
          <a:p>
            <a:pPr lvl="1"/>
            <a:r>
              <a:rPr lang="en-US" dirty="0"/>
              <a:t>Operational </a:t>
            </a:r>
            <a:r>
              <a:rPr lang="en-US" dirty="0" smtClean="0"/>
              <a:t>(supervise, monitor, and customer services)</a:t>
            </a:r>
            <a:endParaRPr lang="en-US" dirty="0"/>
          </a:p>
        </p:txBody>
      </p:sp>
      <p:sp>
        <p:nvSpPr>
          <p:cNvPr id="4" name="TextBox 3"/>
          <p:cNvSpPr txBox="1"/>
          <p:nvPr/>
        </p:nvSpPr>
        <p:spPr>
          <a:xfrm>
            <a:off x="381000" y="141982"/>
            <a:ext cx="8382000" cy="1077218"/>
          </a:xfrm>
          <a:prstGeom prst="rect">
            <a:avLst/>
          </a:prstGeom>
          <a:noFill/>
        </p:spPr>
        <p:txBody>
          <a:bodyPr wrap="square" rtlCol="0">
            <a:spAutoFit/>
          </a:bodyPr>
          <a:lstStyle/>
          <a:p>
            <a:pPr algn="ctr"/>
            <a:r>
              <a:rPr lang="en-US" sz="3200" b="1" dirty="0"/>
              <a:t>Information Systems in Business </a:t>
            </a:r>
            <a:br>
              <a:rPr lang="en-US" sz="3200" b="1" dirty="0"/>
            </a:br>
            <a:r>
              <a:rPr lang="en-US" sz="3200" b="1" dirty="0" smtClean="0">
                <a:solidFill>
                  <a:srgbClr val="0070C0"/>
                </a:solidFill>
              </a:rPr>
              <a:t>IS supports Businesses (Organizations)</a:t>
            </a:r>
            <a:endParaRPr lang="en-US" sz="3200" b="1" dirty="0">
              <a:solidFill>
                <a:srgbClr val="0070C0"/>
              </a:solidFill>
            </a:endParaRPr>
          </a:p>
        </p:txBody>
      </p:sp>
    </p:spTree>
    <p:extLst>
      <p:ext uri="{BB962C8B-B14F-4D97-AF65-F5344CB8AC3E}">
        <p14:creationId xmlns:p14="http://schemas.microsoft.com/office/powerpoint/2010/main" val="3528226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543B331-165A-4021-AA41-F3FA90C85EA5}" type="slidenum">
              <a:rPr lang="en-US" smtClean="0">
                <a:solidFill>
                  <a:srgbClr val="FFFFFF"/>
                </a:solidFill>
              </a:rPr>
              <a:pPr>
                <a:defRPr/>
              </a:pPr>
              <a:t>4</a:t>
            </a:fld>
            <a:endParaRPr lang="en-US" dirty="0">
              <a:solidFill>
                <a:srgbClr val="FFFFFF"/>
              </a:solidFill>
            </a:endParaRPr>
          </a:p>
        </p:txBody>
      </p:sp>
      <p:sp>
        <p:nvSpPr>
          <p:cNvPr id="8" name="Rectangle 7"/>
          <p:cNvSpPr/>
          <p:nvPr/>
        </p:nvSpPr>
        <p:spPr>
          <a:xfrm>
            <a:off x="152400" y="838200"/>
            <a:ext cx="8763000" cy="2308320"/>
          </a:xfrm>
          <a:prstGeom prst="rect">
            <a:avLst/>
          </a:prstGeom>
        </p:spPr>
        <p:txBody>
          <a:bodyPr wrap="square" lIns="91435" tIns="45718" rIns="91435" bIns="45718">
            <a:spAutoFit/>
          </a:bodyPr>
          <a:lstStyle/>
          <a:p>
            <a:pPr algn="just"/>
            <a:r>
              <a:rPr lang="en-US" sz="2400" dirty="0" smtClean="0">
                <a:solidFill>
                  <a:srgbClr val="FFFFFF"/>
                </a:solidFill>
              </a:rPr>
              <a:t>The </a:t>
            </a:r>
            <a:r>
              <a:rPr lang="en-US" sz="2400" dirty="0">
                <a:solidFill>
                  <a:srgbClr val="FFFFFF"/>
                </a:solidFill>
              </a:rPr>
              <a:t>two technologies were developing independently, before they gradually fused together. </a:t>
            </a:r>
          </a:p>
          <a:p>
            <a:pPr algn="just"/>
            <a:endParaRPr lang="en-US" sz="2400" b="1" dirty="0">
              <a:solidFill>
                <a:srgbClr val="FFFFFF"/>
              </a:solidFill>
            </a:endParaRPr>
          </a:p>
          <a:p>
            <a:pPr algn="just"/>
            <a:r>
              <a:rPr lang="en-US" sz="2400" b="1" dirty="0" smtClean="0">
                <a:solidFill>
                  <a:srgbClr val="FFC000"/>
                </a:solidFill>
              </a:rPr>
              <a:t>Why </a:t>
            </a:r>
            <a:r>
              <a:rPr lang="en-US" sz="2400" b="1" dirty="0">
                <a:solidFill>
                  <a:srgbClr val="FFC000"/>
                </a:solidFill>
              </a:rPr>
              <a:t>have the worlds of computers and telecommunications remained so long </a:t>
            </a:r>
            <a:r>
              <a:rPr lang="en-US" sz="2400" b="1" dirty="0" smtClean="0">
                <a:solidFill>
                  <a:srgbClr val="FFC000"/>
                </a:solidFill>
              </a:rPr>
              <a:t>before </a:t>
            </a:r>
            <a:r>
              <a:rPr lang="en-US" sz="2400" b="1" dirty="0">
                <a:solidFill>
                  <a:srgbClr val="FFC000"/>
                </a:solidFill>
              </a:rPr>
              <a:t>coming together?</a:t>
            </a:r>
          </a:p>
        </p:txBody>
      </p:sp>
      <p:sp>
        <p:nvSpPr>
          <p:cNvPr id="7" name="Title 1"/>
          <p:cNvSpPr>
            <a:spLocks noGrp="1"/>
          </p:cNvSpPr>
          <p:nvPr>
            <p:ph type="title"/>
          </p:nvPr>
        </p:nvSpPr>
        <p:spPr>
          <a:xfrm>
            <a:off x="457200" y="76201"/>
            <a:ext cx="8229600" cy="788985"/>
          </a:xfrm>
        </p:spPr>
        <p:txBody>
          <a:bodyPr/>
          <a:lstStyle/>
          <a:p>
            <a:pPr>
              <a:defRPr/>
            </a:pPr>
            <a:r>
              <a:rPr lang="en-GB" b="1" dirty="0" smtClean="0"/>
              <a:t/>
            </a:r>
            <a:br>
              <a:rPr lang="en-GB" b="1" dirty="0" smtClean="0"/>
            </a:br>
            <a:r>
              <a:rPr lang="en-GB" b="1" dirty="0" smtClean="0"/>
              <a:t>Cont…</a:t>
            </a:r>
            <a:r>
              <a:rPr lang="en-GB" dirty="0" smtClean="0"/>
              <a:t/>
            </a:r>
            <a:br>
              <a:rPr lang="en-GB" dirty="0" smtClean="0"/>
            </a:br>
            <a:endParaRPr lang="en-GB" dirty="0"/>
          </a:p>
        </p:txBody>
      </p:sp>
      <p:sp>
        <p:nvSpPr>
          <p:cNvPr id="9" name="Content Placeholder 2"/>
          <p:cNvSpPr>
            <a:spLocks noGrp="1"/>
          </p:cNvSpPr>
          <p:nvPr>
            <p:ph idx="1"/>
          </p:nvPr>
        </p:nvSpPr>
        <p:spPr>
          <a:xfrm>
            <a:off x="304800" y="3429000"/>
            <a:ext cx="8534400" cy="2438400"/>
          </a:xfrm>
        </p:spPr>
        <p:txBody>
          <a:bodyPr/>
          <a:lstStyle/>
          <a:p>
            <a:pPr marL="0" lvl="0" indent="0" algn="just">
              <a:spcBef>
                <a:spcPct val="0"/>
              </a:spcBef>
              <a:buClrTx/>
              <a:buSzTx/>
              <a:buNone/>
            </a:pPr>
            <a:r>
              <a:rPr lang="en-US" sz="2600" b="1" kern="1200" dirty="0">
                <a:solidFill>
                  <a:srgbClr val="FFFF00"/>
                </a:solidFill>
                <a:effectLst/>
                <a:latin typeface="Arial" charset="0"/>
              </a:rPr>
              <a:t>Technological Convergence</a:t>
            </a:r>
            <a:r>
              <a:rPr lang="en-US" sz="2400" kern="1200" dirty="0">
                <a:solidFill>
                  <a:srgbClr val="FFFFFF"/>
                </a:solidFill>
                <a:effectLst/>
                <a:latin typeface="Arial" charset="0"/>
              </a:rPr>
              <a:t>, also known as digital convergence, is the technological merger of several industries through various devices that exchange information in the electronic, or </a:t>
            </a:r>
            <a:r>
              <a:rPr lang="en-US" sz="2400" kern="1200" dirty="0" smtClean="0">
                <a:solidFill>
                  <a:srgbClr val="FFFFFF"/>
                </a:solidFill>
                <a:effectLst/>
                <a:latin typeface="Arial" charset="0"/>
              </a:rPr>
              <a:t>digital </a:t>
            </a:r>
            <a:r>
              <a:rPr lang="en-US" sz="2400" kern="1200" dirty="0">
                <a:solidFill>
                  <a:srgbClr val="FFFFFF"/>
                </a:solidFill>
                <a:effectLst/>
                <a:latin typeface="Arial" charset="0"/>
              </a:rPr>
              <a:t>format used by computers. The industries used are Computers, Communications, Consumer Electronics, Entertainment, and Mass media. </a:t>
            </a:r>
          </a:p>
        </p:txBody>
      </p:sp>
      <p:sp>
        <p:nvSpPr>
          <p:cNvPr id="2" name="Rectangle 1"/>
          <p:cNvSpPr/>
          <p:nvPr/>
        </p:nvSpPr>
        <p:spPr>
          <a:xfrm>
            <a:off x="304800" y="5867400"/>
            <a:ext cx="8382000" cy="646331"/>
          </a:xfrm>
          <a:prstGeom prst="rect">
            <a:avLst/>
          </a:prstGeom>
        </p:spPr>
        <p:txBody>
          <a:bodyPr wrap="square">
            <a:spAutoFit/>
          </a:bodyPr>
          <a:lstStyle/>
          <a:p>
            <a:r>
              <a:rPr lang="en-US" b="1" dirty="0">
                <a:solidFill>
                  <a:srgbClr val="FFC000"/>
                </a:solidFill>
              </a:rPr>
              <a:t>What are five developments growing out of the fusion of computers and communications? (</a:t>
            </a:r>
            <a:r>
              <a:rPr lang="en-US" sz="1200" b="1" dirty="0">
                <a:solidFill>
                  <a:srgbClr val="FFC000"/>
                </a:solidFill>
              </a:rPr>
              <a:t>refer to using information technology, 9</a:t>
            </a:r>
            <a:r>
              <a:rPr lang="en-US" sz="1200" b="1" baseline="30000" dirty="0">
                <a:solidFill>
                  <a:srgbClr val="FFC000"/>
                </a:solidFill>
              </a:rPr>
              <a:t>th</a:t>
            </a:r>
            <a:r>
              <a:rPr lang="en-US" sz="1200" b="1" dirty="0">
                <a:solidFill>
                  <a:srgbClr val="FFC000"/>
                </a:solidFill>
              </a:rPr>
              <a:t> edition, Williams/Sawyer</a:t>
            </a:r>
            <a:r>
              <a:rPr lang="en-US" b="1" dirty="0">
                <a:solidFill>
                  <a:srgbClr val="FFC000"/>
                </a:solidFill>
              </a:rPr>
              <a:t>)</a:t>
            </a:r>
            <a:endParaRPr lang="en-US" dirty="0">
              <a:solidFill>
                <a:srgbClr val="FFC000"/>
              </a:solidFill>
            </a:endParaRPr>
          </a:p>
        </p:txBody>
      </p:sp>
    </p:spTree>
    <p:extLst>
      <p:ext uri="{BB962C8B-B14F-4D97-AF65-F5344CB8AC3E}">
        <p14:creationId xmlns:p14="http://schemas.microsoft.com/office/powerpoint/2010/main" val="5272138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838200"/>
            <a:ext cx="8534399" cy="6019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8600" y="0"/>
            <a:ext cx="8839201" cy="892552"/>
          </a:xfrm>
          <a:prstGeom prst="rect">
            <a:avLst/>
          </a:prstGeom>
        </p:spPr>
        <p:txBody>
          <a:bodyPr wrap="square">
            <a:spAutoFit/>
          </a:bodyPr>
          <a:lstStyle/>
          <a:p>
            <a:r>
              <a:rPr lang="en-US" sz="2500" b="1" i="1" dirty="0">
                <a:solidFill>
                  <a:srgbClr val="FF0000"/>
                </a:solidFill>
              </a:rPr>
              <a:t>S</a:t>
            </a:r>
            <a:r>
              <a:rPr lang="en-US" sz="2500" b="1" i="1" dirty="0" smtClean="0">
                <a:solidFill>
                  <a:srgbClr val="FF0000"/>
                </a:solidFill>
              </a:rPr>
              <a:t>ix</a:t>
            </a:r>
            <a:r>
              <a:rPr lang="en-US" sz="2500" b="1" i="1" dirty="0" smtClean="0">
                <a:solidFill>
                  <a:srgbClr val="00B050"/>
                </a:solidFill>
              </a:rPr>
              <a:t> </a:t>
            </a:r>
            <a:r>
              <a:rPr lang="en-US" sz="2500" b="1" i="1" dirty="0">
                <a:solidFill>
                  <a:srgbClr val="00B050"/>
                </a:solidFill>
              </a:rPr>
              <a:t>departments and </a:t>
            </a:r>
            <a:r>
              <a:rPr lang="en-US" sz="2500" b="1" i="1" dirty="0" smtClean="0">
                <a:solidFill>
                  <a:srgbClr val="FF0000"/>
                </a:solidFill>
              </a:rPr>
              <a:t>Three</a:t>
            </a:r>
            <a:r>
              <a:rPr lang="en-US" sz="2500" b="1" i="1" dirty="0" smtClean="0">
                <a:solidFill>
                  <a:srgbClr val="00B050"/>
                </a:solidFill>
              </a:rPr>
              <a:t> </a:t>
            </a:r>
            <a:r>
              <a:rPr lang="en-US" sz="2500" b="1" i="1" dirty="0">
                <a:solidFill>
                  <a:srgbClr val="00B050"/>
                </a:solidFill>
              </a:rPr>
              <a:t>management levels </a:t>
            </a:r>
            <a:r>
              <a:rPr lang="en-US" sz="2500" b="1" i="1" dirty="0" smtClean="0">
                <a:solidFill>
                  <a:srgbClr val="00B050"/>
                </a:solidFill>
              </a:rPr>
              <a:t>to which </a:t>
            </a:r>
            <a:r>
              <a:rPr lang="en-US" sz="2500" b="1" i="1" dirty="0">
                <a:solidFill>
                  <a:srgbClr val="00B050"/>
                </a:solidFill>
              </a:rPr>
              <a:t>information must </a:t>
            </a:r>
            <a:r>
              <a:rPr lang="en-US" sz="2500" b="1" i="1" dirty="0" smtClean="0">
                <a:solidFill>
                  <a:srgbClr val="00B050"/>
                </a:solidFill>
              </a:rPr>
              <a:t>flow in an Organization </a:t>
            </a:r>
            <a:endParaRPr lang="en-US" sz="2500" dirty="0">
              <a:solidFill>
                <a:srgbClr val="00B050"/>
              </a:solidFill>
            </a:endParaRPr>
          </a:p>
        </p:txBody>
      </p:sp>
    </p:spTree>
    <p:extLst>
      <p:ext uri="{BB962C8B-B14F-4D97-AF65-F5344CB8AC3E}">
        <p14:creationId xmlns:p14="http://schemas.microsoft.com/office/powerpoint/2010/main" val="11181755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5" name="Isosceles Triangle 3"/>
          <p:cNvSpPr>
            <a:spLocks noChangeArrowheads="1"/>
          </p:cNvSpPr>
          <p:nvPr/>
        </p:nvSpPr>
        <p:spPr bwMode="auto">
          <a:xfrm>
            <a:off x="2928938" y="1928813"/>
            <a:ext cx="4714875" cy="4143375"/>
          </a:xfrm>
          <a:prstGeom prst="triangle">
            <a:avLst>
              <a:gd name="adj" fmla="val 50000"/>
            </a:avLst>
          </a:prstGeom>
          <a:solidFill>
            <a:schemeClr val="accent1"/>
          </a:solidFill>
          <a:ln w="9525" algn="ctr">
            <a:solidFill>
              <a:schemeClr val="tx1"/>
            </a:solidFill>
            <a:round/>
            <a:headEnd/>
            <a:tailEnd/>
          </a:ln>
        </p:spPr>
        <p:txBody>
          <a:bodyPr/>
          <a:lstStyle/>
          <a:p>
            <a:endParaRPr lang="en-US" altLang="en-US" sz="2400" smtClean="0">
              <a:solidFill>
                <a:srgbClr val="000000"/>
              </a:solidFill>
              <a:latin typeface="Times"/>
            </a:endParaRPr>
          </a:p>
        </p:txBody>
      </p:sp>
      <p:cxnSp>
        <p:nvCxnSpPr>
          <p:cNvPr id="33796" name="Straight Connector 5"/>
          <p:cNvCxnSpPr>
            <a:cxnSpLocks noChangeShapeType="1"/>
            <a:stCxn id="33795" idx="0"/>
          </p:cNvCxnSpPr>
          <p:nvPr/>
        </p:nvCxnSpPr>
        <p:spPr bwMode="auto">
          <a:xfrm rot="-5400000" flipH="1" flipV="1">
            <a:off x="2643187" y="3429001"/>
            <a:ext cx="4143375" cy="1143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3797" name="Straight Connector 7"/>
          <p:cNvCxnSpPr>
            <a:cxnSpLocks noChangeShapeType="1"/>
            <a:stCxn id="33795" idx="0"/>
          </p:cNvCxnSpPr>
          <p:nvPr/>
        </p:nvCxnSpPr>
        <p:spPr bwMode="auto">
          <a:xfrm rot="16200000" flipH="1">
            <a:off x="3786187" y="3429001"/>
            <a:ext cx="4143375" cy="1143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3798" name="Straight Connector 9"/>
          <p:cNvCxnSpPr>
            <a:cxnSpLocks noChangeShapeType="1"/>
            <a:stCxn id="33795" idx="0"/>
            <a:endCxn id="33795" idx="3"/>
          </p:cNvCxnSpPr>
          <p:nvPr/>
        </p:nvCxnSpPr>
        <p:spPr bwMode="auto">
          <a:xfrm rot="16200000" flipH="1">
            <a:off x="3214688" y="4000500"/>
            <a:ext cx="4144962"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3799" name="Straight Connector 11"/>
          <p:cNvCxnSpPr>
            <a:cxnSpLocks noChangeShapeType="1"/>
          </p:cNvCxnSpPr>
          <p:nvPr/>
        </p:nvCxnSpPr>
        <p:spPr bwMode="auto">
          <a:xfrm>
            <a:off x="3429000" y="5214938"/>
            <a:ext cx="3714750"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3800" name="Straight Connector 13"/>
          <p:cNvCxnSpPr>
            <a:cxnSpLocks noChangeShapeType="1"/>
          </p:cNvCxnSpPr>
          <p:nvPr/>
        </p:nvCxnSpPr>
        <p:spPr bwMode="auto">
          <a:xfrm>
            <a:off x="3929063" y="4357688"/>
            <a:ext cx="2714625"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3801" name="Straight Connector 15"/>
          <p:cNvCxnSpPr>
            <a:cxnSpLocks noChangeShapeType="1"/>
          </p:cNvCxnSpPr>
          <p:nvPr/>
        </p:nvCxnSpPr>
        <p:spPr bwMode="auto">
          <a:xfrm>
            <a:off x="4357688" y="3500438"/>
            <a:ext cx="1785937"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3802" name="Straight Connector 17"/>
          <p:cNvCxnSpPr>
            <a:cxnSpLocks noChangeShapeType="1"/>
          </p:cNvCxnSpPr>
          <p:nvPr/>
        </p:nvCxnSpPr>
        <p:spPr bwMode="auto">
          <a:xfrm>
            <a:off x="4857750" y="2714625"/>
            <a:ext cx="85725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3803" name="Rectangle 18"/>
          <p:cNvSpPr>
            <a:spLocks noChangeArrowheads="1"/>
          </p:cNvSpPr>
          <p:nvPr/>
        </p:nvSpPr>
        <p:spPr bwMode="auto">
          <a:xfrm>
            <a:off x="304800" y="1357313"/>
            <a:ext cx="1285875" cy="357187"/>
          </a:xfrm>
          <a:prstGeom prst="rect">
            <a:avLst/>
          </a:prstGeom>
          <a:solidFill>
            <a:schemeClr val="accent1"/>
          </a:solidFill>
          <a:ln w="9525" algn="ctr">
            <a:solidFill>
              <a:schemeClr val="tx1"/>
            </a:solidFill>
            <a:round/>
            <a:headEnd/>
            <a:tailEnd/>
          </a:ln>
        </p:spPr>
        <p:txBody>
          <a:bodyPr/>
          <a:lstStyle/>
          <a:p>
            <a:r>
              <a:rPr lang="en-CA" altLang="en-US" dirty="0" smtClean="0">
                <a:solidFill>
                  <a:srgbClr val="000000"/>
                </a:solidFill>
                <a:latin typeface="Times"/>
              </a:rPr>
              <a:t>Decisions</a:t>
            </a:r>
            <a:endParaRPr lang="en-US" altLang="en-US" dirty="0" smtClean="0">
              <a:solidFill>
                <a:srgbClr val="000000"/>
              </a:solidFill>
              <a:latin typeface="Times"/>
            </a:endParaRPr>
          </a:p>
        </p:txBody>
      </p:sp>
      <p:sp>
        <p:nvSpPr>
          <p:cNvPr id="33804" name="Rectangle 19"/>
          <p:cNvSpPr>
            <a:spLocks noChangeArrowheads="1"/>
          </p:cNvSpPr>
          <p:nvPr/>
        </p:nvSpPr>
        <p:spPr bwMode="auto">
          <a:xfrm>
            <a:off x="7215188" y="4572000"/>
            <a:ext cx="642937"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algn="ctr"/>
            <a:r>
              <a:rPr lang="en-CA" altLang="en-US" smtClean="0">
                <a:solidFill>
                  <a:srgbClr val="000000"/>
                </a:solidFill>
                <a:latin typeface="Times"/>
              </a:rPr>
              <a:t>TPS</a:t>
            </a:r>
            <a:endParaRPr lang="en-US" altLang="en-US" smtClean="0">
              <a:solidFill>
                <a:srgbClr val="000000"/>
              </a:solidFill>
              <a:latin typeface="Times"/>
            </a:endParaRPr>
          </a:p>
        </p:txBody>
      </p:sp>
      <p:sp>
        <p:nvSpPr>
          <p:cNvPr id="33805" name="Rectangle 20"/>
          <p:cNvSpPr>
            <a:spLocks noChangeArrowheads="1"/>
          </p:cNvSpPr>
          <p:nvPr/>
        </p:nvSpPr>
        <p:spPr bwMode="auto">
          <a:xfrm>
            <a:off x="6750844" y="3786188"/>
            <a:ext cx="892969"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algn="ctr"/>
            <a:r>
              <a:rPr lang="en-CA" altLang="en-US" b="1" dirty="0" smtClean="0">
                <a:solidFill>
                  <a:srgbClr val="000000"/>
                </a:solidFill>
                <a:latin typeface="Times"/>
              </a:rPr>
              <a:t>MIS</a:t>
            </a:r>
            <a:endParaRPr lang="en-US" altLang="en-US" b="1" dirty="0" smtClean="0">
              <a:solidFill>
                <a:srgbClr val="000000"/>
              </a:solidFill>
              <a:latin typeface="Times"/>
            </a:endParaRPr>
          </a:p>
        </p:txBody>
      </p:sp>
      <p:sp>
        <p:nvSpPr>
          <p:cNvPr id="33806" name="Rectangle 21"/>
          <p:cNvSpPr>
            <a:spLocks noChangeArrowheads="1"/>
          </p:cNvSpPr>
          <p:nvPr/>
        </p:nvSpPr>
        <p:spPr bwMode="auto">
          <a:xfrm>
            <a:off x="6357938" y="2928938"/>
            <a:ext cx="18573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algn="ctr"/>
            <a:r>
              <a:rPr lang="en-CA" altLang="en-US" dirty="0" smtClean="0">
                <a:solidFill>
                  <a:srgbClr val="000000"/>
                </a:solidFill>
                <a:latin typeface="Times"/>
              </a:rPr>
              <a:t>GIS, CAD/CAM </a:t>
            </a:r>
            <a:endParaRPr lang="en-US" altLang="en-US" dirty="0" smtClean="0">
              <a:solidFill>
                <a:srgbClr val="000000"/>
              </a:solidFill>
              <a:latin typeface="Times"/>
            </a:endParaRPr>
          </a:p>
        </p:txBody>
      </p:sp>
      <p:sp>
        <p:nvSpPr>
          <p:cNvPr id="33807" name="Rectangle 22"/>
          <p:cNvSpPr>
            <a:spLocks noChangeArrowheads="1"/>
          </p:cNvSpPr>
          <p:nvPr/>
        </p:nvSpPr>
        <p:spPr bwMode="auto">
          <a:xfrm>
            <a:off x="6215063" y="5286375"/>
            <a:ext cx="107156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algn="ctr"/>
            <a:r>
              <a:rPr lang="en-CA" altLang="en-US" smtClean="0">
                <a:solidFill>
                  <a:srgbClr val="000000"/>
                </a:solidFill>
                <a:latin typeface="Times"/>
              </a:rPr>
              <a:t>Keep</a:t>
            </a:r>
          </a:p>
          <a:p>
            <a:pPr algn="ctr"/>
            <a:r>
              <a:rPr lang="en-CA" altLang="en-US" smtClean="0">
                <a:solidFill>
                  <a:srgbClr val="000000"/>
                </a:solidFill>
                <a:latin typeface="Times"/>
              </a:rPr>
              <a:t>   Track</a:t>
            </a:r>
            <a:endParaRPr lang="en-US" altLang="en-US" smtClean="0">
              <a:solidFill>
                <a:srgbClr val="000000"/>
              </a:solidFill>
              <a:latin typeface="Times"/>
            </a:endParaRPr>
          </a:p>
        </p:txBody>
      </p:sp>
      <p:sp>
        <p:nvSpPr>
          <p:cNvPr id="33808" name="Rectangle 23"/>
          <p:cNvSpPr>
            <a:spLocks noChangeArrowheads="1"/>
          </p:cNvSpPr>
          <p:nvPr/>
        </p:nvSpPr>
        <p:spPr bwMode="auto">
          <a:xfrm>
            <a:off x="5286375" y="5286375"/>
            <a:ext cx="928688"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algn="ctr"/>
            <a:r>
              <a:rPr lang="en-CA" altLang="en-US" smtClean="0">
                <a:solidFill>
                  <a:srgbClr val="000000"/>
                </a:solidFill>
                <a:latin typeface="Times"/>
              </a:rPr>
              <a:t>Sell</a:t>
            </a:r>
            <a:endParaRPr lang="en-US" altLang="en-US" smtClean="0">
              <a:solidFill>
                <a:srgbClr val="000000"/>
              </a:solidFill>
              <a:latin typeface="Times"/>
            </a:endParaRPr>
          </a:p>
        </p:txBody>
      </p:sp>
      <p:sp>
        <p:nvSpPr>
          <p:cNvPr id="33809" name="Rectangle 24"/>
          <p:cNvSpPr>
            <a:spLocks noChangeArrowheads="1"/>
          </p:cNvSpPr>
          <p:nvPr/>
        </p:nvSpPr>
        <p:spPr bwMode="auto">
          <a:xfrm>
            <a:off x="4429125" y="5286375"/>
            <a:ext cx="8572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algn="ctr"/>
            <a:r>
              <a:rPr lang="en-CA" altLang="en-US" smtClean="0">
                <a:solidFill>
                  <a:srgbClr val="000000"/>
                </a:solidFill>
                <a:latin typeface="Times"/>
              </a:rPr>
              <a:t>Make</a:t>
            </a:r>
            <a:endParaRPr lang="en-US" altLang="en-US" smtClean="0">
              <a:solidFill>
                <a:srgbClr val="000000"/>
              </a:solidFill>
              <a:latin typeface="Times"/>
            </a:endParaRPr>
          </a:p>
        </p:txBody>
      </p:sp>
      <p:sp>
        <p:nvSpPr>
          <p:cNvPr id="33810" name="Rectangle 25"/>
          <p:cNvSpPr>
            <a:spLocks noChangeArrowheads="1"/>
          </p:cNvSpPr>
          <p:nvPr/>
        </p:nvSpPr>
        <p:spPr bwMode="auto">
          <a:xfrm>
            <a:off x="6357938" y="1295400"/>
            <a:ext cx="2143125" cy="685800"/>
          </a:xfrm>
          <a:prstGeom prst="rect">
            <a:avLst/>
          </a:prstGeom>
          <a:solidFill>
            <a:schemeClr val="accent1"/>
          </a:solidFill>
          <a:ln w="9525" algn="ctr">
            <a:solidFill>
              <a:schemeClr val="tx1"/>
            </a:solidFill>
            <a:round/>
            <a:headEnd/>
            <a:tailEnd/>
          </a:ln>
        </p:spPr>
        <p:txBody>
          <a:bodyPr/>
          <a:lstStyle/>
          <a:p>
            <a:pPr algn="ctr"/>
            <a:r>
              <a:rPr lang="en-CA" altLang="en-US" dirty="0" smtClean="0">
                <a:solidFill>
                  <a:srgbClr val="000000"/>
                </a:solidFill>
                <a:latin typeface="Times"/>
              </a:rPr>
              <a:t>Types of Information Systems</a:t>
            </a:r>
            <a:endParaRPr lang="en-US" altLang="en-US" dirty="0" smtClean="0">
              <a:solidFill>
                <a:srgbClr val="000000"/>
              </a:solidFill>
              <a:latin typeface="Times"/>
            </a:endParaRPr>
          </a:p>
        </p:txBody>
      </p:sp>
      <p:sp>
        <p:nvSpPr>
          <p:cNvPr id="33811" name="Rectangle 26"/>
          <p:cNvSpPr>
            <a:spLocks noChangeArrowheads="1"/>
          </p:cNvSpPr>
          <p:nvPr/>
        </p:nvSpPr>
        <p:spPr bwMode="auto">
          <a:xfrm>
            <a:off x="2214563" y="1357313"/>
            <a:ext cx="2357437" cy="357187"/>
          </a:xfrm>
          <a:prstGeom prst="rect">
            <a:avLst/>
          </a:prstGeom>
          <a:solidFill>
            <a:schemeClr val="accent1"/>
          </a:solidFill>
          <a:ln w="9525" algn="ctr">
            <a:solidFill>
              <a:schemeClr val="tx1"/>
            </a:solidFill>
            <a:round/>
            <a:headEnd/>
            <a:tailEnd/>
          </a:ln>
        </p:spPr>
        <p:txBody>
          <a:bodyPr/>
          <a:lstStyle/>
          <a:p>
            <a:pPr algn="ctr"/>
            <a:r>
              <a:rPr lang="en-CA" altLang="en-US" dirty="0" smtClean="0">
                <a:solidFill>
                  <a:srgbClr val="000000"/>
                </a:solidFill>
                <a:latin typeface="Times"/>
              </a:rPr>
              <a:t>Management Levels</a:t>
            </a:r>
            <a:endParaRPr lang="en-US" altLang="en-US" dirty="0" smtClean="0">
              <a:solidFill>
                <a:srgbClr val="000000"/>
              </a:solidFill>
              <a:latin typeface="Times"/>
            </a:endParaRPr>
          </a:p>
        </p:txBody>
      </p:sp>
      <p:sp>
        <p:nvSpPr>
          <p:cNvPr id="33812" name="Rectangle 27"/>
          <p:cNvSpPr>
            <a:spLocks noChangeArrowheads="1"/>
          </p:cNvSpPr>
          <p:nvPr/>
        </p:nvSpPr>
        <p:spPr bwMode="auto">
          <a:xfrm>
            <a:off x="714375" y="3371850"/>
            <a:ext cx="11430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r>
              <a:rPr lang="en-CA" altLang="en-US" dirty="0" smtClean="0">
                <a:solidFill>
                  <a:srgbClr val="000000"/>
                </a:solidFill>
                <a:latin typeface="Times"/>
              </a:rPr>
              <a:t>Tactical</a:t>
            </a:r>
            <a:endParaRPr lang="en-US" altLang="en-US" dirty="0" smtClean="0">
              <a:solidFill>
                <a:srgbClr val="000000"/>
              </a:solidFill>
              <a:latin typeface="Times"/>
            </a:endParaRPr>
          </a:p>
        </p:txBody>
      </p:sp>
      <p:sp>
        <p:nvSpPr>
          <p:cNvPr id="33813" name="Rectangle 28"/>
          <p:cNvSpPr>
            <a:spLocks noChangeArrowheads="1"/>
          </p:cNvSpPr>
          <p:nvPr/>
        </p:nvSpPr>
        <p:spPr bwMode="auto">
          <a:xfrm>
            <a:off x="714375" y="4929188"/>
            <a:ext cx="12858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r>
              <a:rPr lang="en-CA" altLang="en-US" dirty="0" smtClean="0">
                <a:solidFill>
                  <a:srgbClr val="000000"/>
                </a:solidFill>
                <a:latin typeface="Times"/>
              </a:rPr>
              <a:t>Technical</a:t>
            </a:r>
          </a:p>
          <a:p>
            <a:r>
              <a:rPr lang="en-CA" altLang="en-US" sz="1400" dirty="0" smtClean="0">
                <a:solidFill>
                  <a:srgbClr val="000000"/>
                </a:solidFill>
                <a:latin typeface="Times"/>
              </a:rPr>
              <a:t>(Operational)</a:t>
            </a:r>
            <a:endParaRPr lang="en-US" altLang="en-US" sz="1400" dirty="0" smtClean="0">
              <a:solidFill>
                <a:srgbClr val="000000"/>
              </a:solidFill>
              <a:latin typeface="Times"/>
            </a:endParaRPr>
          </a:p>
        </p:txBody>
      </p:sp>
      <p:sp>
        <p:nvSpPr>
          <p:cNvPr id="33814" name="Rectangle 29"/>
          <p:cNvSpPr>
            <a:spLocks noChangeArrowheads="1"/>
          </p:cNvSpPr>
          <p:nvPr/>
        </p:nvSpPr>
        <p:spPr bwMode="auto">
          <a:xfrm>
            <a:off x="714375" y="2286000"/>
            <a:ext cx="11430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r>
              <a:rPr lang="en-CA" altLang="en-US" dirty="0" smtClean="0">
                <a:solidFill>
                  <a:srgbClr val="000000"/>
                </a:solidFill>
                <a:latin typeface="Times"/>
              </a:rPr>
              <a:t>Strategic</a:t>
            </a:r>
            <a:endParaRPr lang="en-US" altLang="en-US" dirty="0" smtClean="0">
              <a:solidFill>
                <a:srgbClr val="000000"/>
              </a:solidFill>
              <a:latin typeface="Times"/>
            </a:endParaRPr>
          </a:p>
        </p:txBody>
      </p:sp>
      <p:sp>
        <p:nvSpPr>
          <p:cNvPr id="33815" name="Rectangle 30"/>
          <p:cNvSpPr>
            <a:spLocks noChangeArrowheads="1"/>
          </p:cNvSpPr>
          <p:nvPr/>
        </p:nvSpPr>
        <p:spPr bwMode="auto">
          <a:xfrm>
            <a:off x="-57150" y="5643563"/>
            <a:ext cx="13573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r>
              <a:rPr lang="en-CA" altLang="en-US" dirty="0" smtClean="0">
                <a:solidFill>
                  <a:srgbClr val="000000"/>
                </a:solidFill>
                <a:latin typeface="Times"/>
              </a:rPr>
              <a:t>Structured</a:t>
            </a:r>
            <a:endParaRPr lang="en-US" altLang="en-US" dirty="0" smtClean="0">
              <a:solidFill>
                <a:srgbClr val="000000"/>
              </a:solidFill>
              <a:latin typeface="Times"/>
            </a:endParaRPr>
          </a:p>
        </p:txBody>
      </p:sp>
      <p:sp>
        <p:nvSpPr>
          <p:cNvPr id="33816" name="Rectangle 31"/>
          <p:cNvSpPr>
            <a:spLocks noChangeArrowheads="1"/>
          </p:cNvSpPr>
          <p:nvPr/>
        </p:nvSpPr>
        <p:spPr bwMode="auto">
          <a:xfrm>
            <a:off x="-57150" y="1828800"/>
            <a:ext cx="14287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r>
              <a:rPr lang="en-CA" altLang="en-US" sz="1600" dirty="0" smtClean="0">
                <a:solidFill>
                  <a:srgbClr val="000000"/>
                </a:solidFill>
                <a:latin typeface="Times"/>
              </a:rPr>
              <a:t>Unstructured</a:t>
            </a:r>
            <a:endParaRPr lang="en-US" altLang="en-US" sz="1600" dirty="0" smtClean="0">
              <a:solidFill>
                <a:srgbClr val="000000"/>
              </a:solidFill>
              <a:latin typeface="Times"/>
            </a:endParaRPr>
          </a:p>
        </p:txBody>
      </p:sp>
      <p:cxnSp>
        <p:nvCxnSpPr>
          <p:cNvPr id="33817" name="Straight Arrow Connector 33"/>
          <p:cNvCxnSpPr>
            <a:cxnSpLocks noChangeShapeType="1"/>
          </p:cNvCxnSpPr>
          <p:nvPr/>
        </p:nvCxnSpPr>
        <p:spPr bwMode="auto">
          <a:xfrm rot="5400000">
            <a:off x="-1333500" y="3929063"/>
            <a:ext cx="3429000" cy="0"/>
          </a:xfrm>
          <a:prstGeom prst="straightConnector1">
            <a:avLst/>
          </a:prstGeom>
          <a:noFill/>
          <a:ln w="12700"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33818" name="Rectangle 39"/>
          <p:cNvSpPr>
            <a:spLocks noChangeArrowheads="1"/>
          </p:cNvSpPr>
          <p:nvPr/>
        </p:nvSpPr>
        <p:spPr bwMode="auto">
          <a:xfrm>
            <a:off x="3429000" y="5286375"/>
            <a:ext cx="8572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algn="ctr"/>
            <a:r>
              <a:rPr lang="en-CA" altLang="en-US" smtClean="0">
                <a:solidFill>
                  <a:srgbClr val="000000"/>
                </a:solidFill>
                <a:latin typeface="Times"/>
              </a:rPr>
              <a:t>Buy</a:t>
            </a:r>
            <a:endParaRPr lang="en-US" altLang="en-US" smtClean="0">
              <a:solidFill>
                <a:srgbClr val="000000"/>
              </a:solidFill>
              <a:latin typeface="Times"/>
            </a:endParaRPr>
          </a:p>
        </p:txBody>
      </p:sp>
      <p:sp>
        <p:nvSpPr>
          <p:cNvPr id="33819" name="Rectangle 40"/>
          <p:cNvSpPr>
            <a:spLocks noChangeArrowheads="1"/>
          </p:cNvSpPr>
          <p:nvPr/>
        </p:nvSpPr>
        <p:spPr bwMode="auto">
          <a:xfrm>
            <a:off x="2000250" y="5429250"/>
            <a:ext cx="1214438"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r>
              <a:rPr lang="en-CA" altLang="en-US" smtClean="0">
                <a:solidFill>
                  <a:srgbClr val="000000"/>
                </a:solidFill>
                <a:latin typeface="Times"/>
              </a:rPr>
              <a:t>Functions</a:t>
            </a:r>
            <a:endParaRPr lang="en-US" altLang="en-US" smtClean="0">
              <a:solidFill>
                <a:srgbClr val="000000"/>
              </a:solidFill>
              <a:latin typeface="Times"/>
            </a:endParaRPr>
          </a:p>
        </p:txBody>
      </p:sp>
      <p:sp>
        <p:nvSpPr>
          <p:cNvPr id="33820" name="Rectangle 41"/>
          <p:cNvSpPr>
            <a:spLocks noChangeArrowheads="1"/>
          </p:cNvSpPr>
          <p:nvPr/>
        </p:nvSpPr>
        <p:spPr bwMode="auto">
          <a:xfrm>
            <a:off x="2000250" y="4429125"/>
            <a:ext cx="15716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algn="ctr"/>
            <a:r>
              <a:rPr lang="en-CA" altLang="en-US" smtClean="0">
                <a:solidFill>
                  <a:srgbClr val="000000"/>
                </a:solidFill>
                <a:latin typeface="Times"/>
              </a:rPr>
              <a:t>Lower</a:t>
            </a:r>
          </a:p>
          <a:p>
            <a:pPr algn="ctr"/>
            <a:r>
              <a:rPr lang="en-CA" altLang="en-US" smtClean="0">
                <a:solidFill>
                  <a:srgbClr val="000000"/>
                </a:solidFill>
                <a:latin typeface="Times"/>
              </a:rPr>
              <a:t>Management</a:t>
            </a:r>
            <a:endParaRPr lang="en-US" altLang="en-US" smtClean="0">
              <a:solidFill>
                <a:srgbClr val="000000"/>
              </a:solidFill>
              <a:latin typeface="Times"/>
            </a:endParaRPr>
          </a:p>
        </p:txBody>
      </p:sp>
      <p:sp>
        <p:nvSpPr>
          <p:cNvPr id="33821" name="Rectangle 42"/>
          <p:cNvSpPr>
            <a:spLocks noChangeArrowheads="1"/>
          </p:cNvSpPr>
          <p:nvPr/>
        </p:nvSpPr>
        <p:spPr bwMode="auto">
          <a:xfrm>
            <a:off x="2143125" y="3571875"/>
            <a:ext cx="164306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algn="ctr"/>
            <a:r>
              <a:rPr lang="en-CA" altLang="en-US" smtClean="0">
                <a:solidFill>
                  <a:srgbClr val="000000"/>
                </a:solidFill>
                <a:latin typeface="Times"/>
              </a:rPr>
              <a:t>Middle</a:t>
            </a:r>
          </a:p>
          <a:p>
            <a:pPr algn="ctr"/>
            <a:r>
              <a:rPr lang="en-CA" altLang="en-US" smtClean="0">
                <a:solidFill>
                  <a:srgbClr val="000000"/>
                </a:solidFill>
                <a:latin typeface="Times"/>
              </a:rPr>
              <a:t>Management</a:t>
            </a:r>
            <a:endParaRPr lang="en-US" altLang="en-US" smtClean="0">
              <a:solidFill>
                <a:srgbClr val="000000"/>
              </a:solidFill>
              <a:latin typeface="Times"/>
            </a:endParaRPr>
          </a:p>
        </p:txBody>
      </p:sp>
      <p:sp>
        <p:nvSpPr>
          <p:cNvPr id="33822" name="Rectangle 43"/>
          <p:cNvSpPr>
            <a:spLocks noChangeArrowheads="1"/>
          </p:cNvSpPr>
          <p:nvPr/>
        </p:nvSpPr>
        <p:spPr bwMode="auto">
          <a:xfrm>
            <a:off x="2143125" y="2786063"/>
            <a:ext cx="2071688"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algn="ctr"/>
            <a:r>
              <a:rPr lang="en-CA" altLang="en-US" dirty="0" smtClean="0">
                <a:solidFill>
                  <a:srgbClr val="000000"/>
                </a:solidFill>
                <a:latin typeface="Times"/>
              </a:rPr>
              <a:t>Knowledge and Data Workers</a:t>
            </a:r>
            <a:endParaRPr lang="en-US" altLang="en-US" dirty="0" smtClean="0">
              <a:solidFill>
                <a:srgbClr val="000000"/>
              </a:solidFill>
              <a:latin typeface="Times"/>
            </a:endParaRPr>
          </a:p>
        </p:txBody>
      </p:sp>
      <p:sp>
        <p:nvSpPr>
          <p:cNvPr id="33823" name="Rectangle 44"/>
          <p:cNvSpPr>
            <a:spLocks noChangeArrowheads="1"/>
          </p:cNvSpPr>
          <p:nvPr/>
        </p:nvSpPr>
        <p:spPr bwMode="auto">
          <a:xfrm>
            <a:off x="2143125" y="2071688"/>
            <a:ext cx="1714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algn="ctr"/>
            <a:r>
              <a:rPr lang="en-CA" altLang="en-US" dirty="0" smtClean="0">
                <a:solidFill>
                  <a:srgbClr val="000000"/>
                </a:solidFill>
                <a:latin typeface="Times"/>
              </a:rPr>
              <a:t>Senior Management</a:t>
            </a:r>
            <a:endParaRPr lang="en-US" altLang="en-US" dirty="0" smtClean="0">
              <a:solidFill>
                <a:srgbClr val="000000"/>
              </a:solidFill>
              <a:latin typeface="Times"/>
            </a:endParaRPr>
          </a:p>
        </p:txBody>
      </p:sp>
      <p:sp>
        <p:nvSpPr>
          <p:cNvPr id="33824" name="Rectangle 51"/>
          <p:cNvSpPr>
            <a:spLocks noChangeArrowheads="1"/>
          </p:cNvSpPr>
          <p:nvPr/>
        </p:nvSpPr>
        <p:spPr bwMode="auto">
          <a:xfrm>
            <a:off x="6072188" y="2500313"/>
            <a:ext cx="71437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algn="ctr"/>
            <a:r>
              <a:rPr lang="en-CA" altLang="en-US" smtClean="0">
                <a:solidFill>
                  <a:srgbClr val="000000"/>
                </a:solidFill>
                <a:latin typeface="Times"/>
              </a:rPr>
              <a:t>DSS</a:t>
            </a:r>
            <a:endParaRPr lang="en-US" altLang="en-US" smtClean="0">
              <a:solidFill>
                <a:srgbClr val="000000"/>
              </a:solidFill>
              <a:latin typeface="Times"/>
            </a:endParaRPr>
          </a:p>
        </p:txBody>
      </p:sp>
      <p:sp>
        <p:nvSpPr>
          <p:cNvPr id="33825" name="Rectangle 52"/>
          <p:cNvSpPr>
            <a:spLocks noChangeArrowheads="1"/>
          </p:cNvSpPr>
          <p:nvPr/>
        </p:nvSpPr>
        <p:spPr bwMode="auto">
          <a:xfrm>
            <a:off x="6572250" y="2143124"/>
            <a:ext cx="1069974" cy="355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algn="ctr"/>
            <a:r>
              <a:rPr lang="en-CA" altLang="en-US" dirty="0" smtClean="0">
                <a:solidFill>
                  <a:srgbClr val="000000"/>
                </a:solidFill>
                <a:latin typeface="Times"/>
              </a:rPr>
              <a:t>ESS, EIS</a:t>
            </a:r>
            <a:endParaRPr lang="en-US" altLang="en-US" dirty="0" smtClean="0">
              <a:solidFill>
                <a:srgbClr val="000000"/>
              </a:solidFill>
              <a:latin typeface="Times"/>
            </a:endParaRPr>
          </a:p>
        </p:txBody>
      </p:sp>
      <p:cxnSp>
        <p:nvCxnSpPr>
          <p:cNvPr id="33826" name="Straight Connector 54"/>
          <p:cNvCxnSpPr>
            <a:cxnSpLocks noChangeShapeType="1"/>
          </p:cNvCxnSpPr>
          <p:nvPr/>
        </p:nvCxnSpPr>
        <p:spPr bwMode="auto">
          <a:xfrm rot="10800000">
            <a:off x="2214563" y="5214938"/>
            <a:ext cx="1214437" cy="1587"/>
          </a:xfrm>
          <a:prstGeom prst="line">
            <a:avLst/>
          </a:prstGeom>
          <a:noFill/>
          <a:ln w="12700"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33827" name="Straight Connector 58"/>
          <p:cNvCxnSpPr>
            <a:cxnSpLocks noChangeShapeType="1"/>
          </p:cNvCxnSpPr>
          <p:nvPr/>
        </p:nvCxnSpPr>
        <p:spPr bwMode="auto">
          <a:xfrm>
            <a:off x="7143750" y="5214938"/>
            <a:ext cx="1071563" cy="1587"/>
          </a:xfrm>
          <a:prstGeom prst="line">
            <a:avLst/>
          </a:prstGeom>
          <a:noFill/>
          <a:ln w="12700"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33828" name="Straight Connector 60"/>
          <p:cNvCxnSpPr>
            <a:cxnSpLocks noChangeShapeType="1"/>
          </p:cNvCxnSpPr>
          <p:nvPr/>
        </p:nvCxnSpPr>
        <p:spPr bwMode="auto">
          <a:xfrm>
            <a:off x="6572250" y="4357688"/>
            <a:ext cx="1500188" cy="1587"/>
          </a:xfrm>
          <a:prstGeom prst="line">
            <a:avLst/>
          </a:prstGeom>
          <a:noFill/>
          <a:ln w="12700"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33829" name="Straight Connector 63"/>
          <p:cNvCxnSpPr>
            <a:cxnSpLocks noChangeShapeType="1"/>
          </p:cNvCxnSpPr>
          <p:nvPr/>
        </p:nvCxnSpPr>
        <p:spPr bwMode="auto">
          <a:xfrm>
            <a:off x="6143625" y="3500438"/>
            <a:ext cx="1928813" cy="1587"/>
          </a:xfrm>
          <a:prstGeom prst="line">
            <a:avLst/>
          </a:prstGeom>
          <a:noFill/>
          <a:ln w="12700"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33830" name="Straight Connector 67"/>
          <p:cNvCxnSpPr>
            <a:cxnSpLocks noChangeShapeType="1"/>
          </p:cNvCxnSpPr>
          <p:nvPr/>
        </p:nvCxnSpPr>
        <p:spPr bwMode="auto">
          <a:xfrm>
            <a:off x="5715000" y="2714625"/>
            <a:ext cx="357188" cy="1588"/>
          </a:xfrm>
          <a:prstGeom prst="line">
            <a:avLst/>
          </a:prstGeom>
          <a:noFill/>
          <a:ln w="12700"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33831" name="Straight Connector 69"/>
          <p:cNvCxnSpPr>
            <a:cxnSpLocks noChangeShapeType="1"/>
          </p:cNvCxnSpPr>
          <p:nvPr/>
        </p:nvCxnSpPr>
        <p:spPr bwMode="auto">
          <a:xfrm rot="10800000">
            <a:off x="2143125" y="2714625"/>
            <a:ext cx="2714625" cy="1588"/>
          </a:xfrm>
          <a:prstGeom prst="line">
            <a:avLst/>
          </a:prstGeom>
          <a:noFill/>
          <a:ln w="12700"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33832" name="Straight Connector 71"/>
          <p:cNvCxnSpPr>
            <a:cxnSpLocks noChangeShapeType="1"/>
          </p:cNvCxnSpPr>
          <p:nvPr/>
        </p:nvCxnSpPr>
        <p:spPr bwMode="auto">
          <a:xfrm rot="10800000">
            <a:off x="2214563" y="3500438"/>
            <a:ext cx="2143125" cy="1587"/>
          </a:xfrm>
          <a:prstGeom prst="line">
            <a:avLst/>
          </a:prstGeom>
          <a:noFill/>
          <a:ln w="12700"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33833" name="Straight Connector 74"/>
          <p:cNvCxnSpPr>
            <a:cxnSpLocks noChangeShapeType="1"/>
          </p:cNvCxnSpPr>
          <p:nvPr/>
        </p:nvCxnSpPr>
        <p:spPr bwMode="auto">
          <a:xfrm rot="10800000">
            <a:off x="2143125" y="4357688"/>
            <a:ext cx="1785938" cy="1587"/>
          </a:xfrm>
          <a:prstGeom prst="line">
            <a:avLst/>
          </a:prstGeom>
          <a:noFill/>
          <a:ln w="12700"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33834" name="Straight Connector 80"/>
          <p:cNvCxnSpPr>
            <a:cxnSpLocks noChangeShapeType="1"/>
          </p:cNvCxnSpPr>
          <p:nvPr/>
        </p:nvCxnSpPr>
        <p:spPr bwMode="auto">
          <a:xfrm>
            <a:off x="5929313" y="2500313"/>
            <a:ext cx="214312" cy="158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3835" name="Straight Connector 81"/>
          <p:cNvCxnSpPr>
            <a:cxnSpLocks noChangeShapeType="1"/>
          </p:cNvCxnSpPr>
          <p:nvPr/>
        </p:nvCxnSpPr>
        <p:spPr bwMode="auto">
          <a:xfrm>
            <a:off x="5929313" y="2928938"/>
            <a:ext cx="214312" cy="158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3836" name="Straight Connector 84"/>
          <p:cNvCxnSpPr>
            <a:cxnSpLocks noChangeShapeType="1"/>
          </p:cNvCxnSpPr>
          <p:nvPr/>
        </p:nvCxnSpPr>
        <p:spPr bwMode="auto">
          <a:xfrm rot="5400000">
            <a:off x="5930106" y="2713832"/>
            <a:ext cx="428625"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3837" name="Straight Connector 86"/>
          <p:cNvCxnSpPr>
            <a:cxnSpLocks noChangeShapeType="1"/>
          </p:cNvCxnSpPr>
          <p:nvPr/>
        </p:nvCxnSpPr>
        <p:spPr bwMode="auto">
          <a:xfrm>
            <a:off x="1928813" y="4357688"/>
            <a:ext cx="214312" cy="158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3838" name="Straight Connector 87"/>
          <p:cNvCxnSpPr>
            <a:cxnSpLocks noChangeShapeType="1"/>
          </p:cNvCxnSpPr>
          <p:nvPr/>
        </p:nvCxnSpPr>
        <p:spPr bwMode="auto">
          <a:xfrm>
            <a:off x="1928813" y="2714625"/>
            <a:ext cx="214312"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3839" name="Straight Connector 89"/>
          <p:cNvCxnSpPr>
            <a:cxnSpLocks noChangeShapeType="1"/>
          </p:cNvCxnSpPr>
          <p:nvPr/>
        </p:nvCxnSpPr>
        <p:spPr bwMode="auto">
          <a:xfrm rot="5400000">
            <a:off x="1105694" y="3536156"/>
            <a:ext cx="164465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96" name="Rectangle 95"/>
          <p:cNvSpPr/>
          <p:nvPr/>
        </p:nvSpPr>
        <p:spPr bwMode="auto">
          <a:xfrm>
            <a:off x="76200" y="357188"/>
            <a:ext cx="8991600" cy="642937"/>
          </a:xfrm>
          <a:prstGeom prst="rect">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a:lstStyle/>
          <a:p>
            <a:pPr algn="ctr">
              <a:defRPr/>
            </a:pPr>
            <a:r>
              <a:rPr lang="en-CA" sz="3200" dirty="0" smtClean="0">
                <a:solidFill>
                  <a:srgbClr val="000000"/>
                </a:solidFill>
                <a:latin typeface="Times"/>
              </a:rPr>
              <a:t>Information Systems </a:t>
            </a:r>
            <a:r>
              <a:rPr lang="en-CA" sz="3200" dirty="0">
                <a:solidFill>
                  <a:srgbClr val="000000"/>
                </a:solidFill>
                <a:latin typeface="Times"/>
              </a:rPr>
              <a:t>Applications in </a:t>
            </a:r>
            <a:r>
              <a:rPr lang="en-CA" sz="3200" dirty="0" smtClean="0">
                <a:solidFill>
                  <a:srgbClr val="000000"/>
                </a:solidFill>
                <a:latin typeface="Times"/>
              </a:rPr>
              <a:t>an </a:t>
            </a:r>
            <a:r>
              <a:rPr lang="en-CA" sz="3200" dirty="0">
                <a:solidFill>
                  <a:srgbClr val="000000"/>
                </a:solidFill>
                <a:latin typeface="Times"/>
              </a:rPr>
              <a:t>Organization</a:t>
            </a:r>
            <a:endParaRPr lang="en-US" sz="3200" dirty="0">
              <a:solidFill>
                <a:srgbClr val="000000"/>
              </a:solidFill>
              <a:latin typeface="Times"/>
            </a:endParaRPr>
          </a:p>
        </p:txBody>
      </p:sp>
      <p:sp>
        <p:nvSpPr>
          <p:cNvPr id="2" name="TextBox 1"/>
          <p:cNvSpPr txBox="1"/>
          <p:nvPr/>
        </p:nvSpPr>
        <p:spPr>
          <a:xfrm>
            <a:off x="3575601" y="5987812"/>
            <a:ext cx="3784599" cy="369332"/>
          </a:xfrm>
          <a:prstGeom prst="rect">
            <a:avLst/>
          </a:prstGeom>
          <a:noFill/>
        </p:spPr>
        <p:txBody>
          <a:bodyPr wrap="square" rtlCol="0">
            <a:spAutoFit/>
          </a:bodyPr>
          <a:lstStyle/>
          <a:p>
            <a:r>
              <a:rPr lang="en-US" dirty="0" smtClean="0"/>
              <a:t>Non management Employees</a:t>
            </a:r>
            <a:endParaRPr lang="en-US" dirty="0"/>
          </a:p>
        </p:txBody>
      </p:sp>
      <p:cxnSp>
        <p:nvCxnSpPr>
          <p:cNvPr id="49" name="Straight Arrow Connector 33"/>
          <p:cNvCxnSpPr>
            <a:cxnSpLocks noChangeShapeType="1"/>
          </p:cNvCxnSpPr>
          <p:nvPr/>
        </p:nvCxnSpPr>
        <p:spPr bwMode="auto">
          <a:xfrm>
            <a:off x="8991599" y="2214563"/>
            <a:ext cx="1" cy="3857625"/>
          </a:xfrm>
          <a:prstGeom prst="straightConnector1">
            <a:avLst/>
          </a:prstGeom>
          <a:noFill/>
          <a:ln w="12700"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50" name="Rectangle 52"/>
          <p:cNvSpPr>
            <a:spLocks noChangeArrowheads="1"/>
          </p:cNvSpPr>
          <p:nvPr/>
        </p:nvSpPr>
        <p:spPr bwMode="auto">
          <a:xfrm>
            <a:off x="8140149" y="4071939"/>
            <a:ext cx="841926"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algn="ctr"/>
            <a:r>
              <a:rPr lang="en-US" altLang="en-US" b="1" dirty="0" smtClean="0">
                <a:solidFill>
                  <a:srgbClr val="00B050"/>
                </a:solidFill>
                <a:latin typeface="Times"/>
              </a:rPr>
              <a:t>OAS </a:t>
            </a:r>
          </a:p>
          <a:p>
            <a:pPr algn="ctr"/>
            <a:endParaRPr lang="en-US" altLang="en-US" b="1" dirty="0" smtClean="0">
              <a:solidFill>
                <a:srgbClr val="00B050"/>
              </a:solidFill>
              <a:latin typeface="Times"/>
            </a:endParaRPr>
          </a:p>
          <a:p>
            <a:pPr algn="ctr"/>
            <a:endParaRPr lang="en-US" altLang="en-US" b="1" dirty="0" smtClean="0">
              <a:solidFill>
                <a:srgbClr val="00B050"/>
              </a:solidFill>
              <a:latin typeface="Times"/>
            </a:endParaRPr>
          </a:p>
        </p:txBody>
      </p:sp>
      <p:sp>
        <p:nvSpPr>
          <p:cNvPr id="52" name="Slide Number Placeholder 5"/>
          <p:cNvSpPr>
            <a:spLocks noGrp="1"/>
          </p:cNvSpPr>
          <p:nvPr>
            <p:ph type="sldNum" sz="quarter" idx="12"/>
          </p:nvPr>
        </p:nvSpPr>
        <p:spPr>
          <a:xfrm>
            <a:off x="6705600" y="6381750"/>
            <a:ext cx="2133600" cy="476250"/>
          </a:xfrm>
        </p:spPr>
        <p:txBody>
          <a:bodyPr/>
          <a:lstStyle/>
          <a:p>
            <a:pPr>
              <a:defRPr/>
            </a:pPr>
            <a:fld id="{865DE9BA-9F65-46C1-9FAF-B796AC6C7BBD}" type="slidenum">
              <a:rPr lang="en-US" b="1">
                <a:effectLst>
                  <a:outerShdw blurRad="38100" dist="38100" dir="2700000" algn="tl">
                    <a:srgbClr val="000000">
                      <a:alpha val="43137"/>
                    </a:srgbClr>
                  </a:outerShdw>
                </a:effectLst>
              </a:rPr>
              <a:pPr>
                <a:defRPr/>
              </a:pPr>
              <a:t>41</a:t>
            </a:fld>
            <a:endParaRPr lang="en-US" b="1" dirty="0">
              <a:effectLst>
                <a:outerShdw blurRad="38100" dist="38100" dir="2700000" algn="tl">
                  <a:srgbClr val="000000">
                    <a:alpha val="43137"/>
                  </a:srgbClr>
                </a:outerShdw>
              </a:effectLst>
            </a:endParaRPr>
          </a:p>
        </p:txBody>
      </p:sp>
      <p:sp>
        <p:nvSpPr>
          <p:cNvPr id="53" name="Rectangle 30"/>
          <p:cNvSpPr>
            <a:spLocks noChangeArrowheads="1"/>
          </p:cNvSpPr>
          <p:nvPr/>
        </p:nvSpPr>
        <p:spPr bwMode="auto">
          <a:xfrm rot="16200000">
            <a:off x="-703088" y="3701518"/>
            <a:ext cx="1661406" cy="354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r>
              <a:rPr lang="en-CA" altLang="en-US" dirty="0" smtClean="0">
                <a:solidFill>
                  <a:srgbClr val="000000"/>
                </a:solidFill>
                <a:latin typeface="Times"/>
              </a:rPr>
              <a:t>Semi-structured</a:t>
            </a:r>
            <a:endParaRPr lang="en-US" altLang="en-US" dirty="0" smtClean="0">
              <a:solidFill>
                <a:srgbClr val="000000"/>
              </a:solidFill>
              <a:latin typeface="Times"/>
            </a:endParaRPr>
          </a:p>
        </p:txBody>
      </p:sp>
    </p:spTree>
    <p:extLst>
      <p:ext uri="{BB962C8B-B14F-4D97-AF65-F5344CB8AC3E}">
        <p14:creationId xmlns:p14="http://schemas.microsoft.com/office/powerpoint/2010/main" val="31804577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990600" y="304800"/>
            <a:ext cx="6934200" cy="150810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dirty="0" smtClean="0">
                <a:ln>
                  <a:noFill/>
                </a:ln>
                <a:solidFill>
                  <a:srgbClr val="DADADA">
                    <a:lumMod val="10000"/>
                  </a:srgbClr>
                </a:solidFill>
                <a:effectLst/>
                <a:uLnTx/>
                <a:uFillTx/>
              </a:rPr>
              <a:t>GIS</a:t>
            </a:r>
          </a:p>
          <a:p>
            <a:pPr marL="0" marR="0" lvl="1" indent="0" defTabSz="91440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dirty="0" smtClean="0">
                <a:ln>
                  <a:noFill/>
                </a:ln>
                <a:solidFill>
                  <a:srgbClr val="DADADA">
                    <a:lumMod val="10000"/>
                  </a:srgbClr>
                </a:solidFill>
                <a:effectLst/>
                <a:uLnTx/>
                <a:uFillTx/>
              </a:rPr>
              <a:t>DSS that uses geographic databases to construct and display maps and other </a:t>
            </a:r>
            <a:r>
              <a:rPr kumimoji="0" lang="en-US" altLang="en-US" sz="1800" b="0" i="0" u="none" strike="noStrike" kern="0" cap="none" spc="0" normalizeH="0" baseline="0" noProof="0" smtClean="0">
                <a:ln>
                  <a:noFill/>
                </a:ln>
                <a:solidFill>
                  <a:srgbClr val="DADADA">
                    <a:lumMod val="10000"/>
                  </a:srgbClr>
                </a:solidFill>
                <a:effectLst/>
                <a:uLnTx/>
                <a:uFillTx/>
              </a:rPr>
              <a:t>graphics displays</a:t>
            </a:r>
            <a:r>
              <a:rPr kumimoji="0" lang="en-US" altLang="en-US" sz="1800" b="0" i="0" u="none" strike="noStrike" kern="0" cap="none" spc="0" normalizeH="0" noProof="0" smtClean="0">
                <a:ln>
                  <a:noFill/>
                </a:ln>
                <a:solidFill>
                  <a:srgbClr val="DADADA">
                    <a:lumMod val="10000"/>
                  </a:srgbClr>
                </a:solidFill>
                <a:effectLst/>
                <a:uLnTx/>
                <a:uFillTx/>
              </a:rPr>
              <a:t> t</a:t>
            </a:r>
            <a:r>
              <a:rPr kumimoji="0" lang="en-US" altLang="en-US" sz="2000" b="0" i="0" u="none" strike="noStrike" kern="0" cap="none" spc="0" normalizeH="0" baseline="0" noProof="0" smtClean="0">
                <a:ln>
                  <a:noFill/>
                </a:ln>
                <a:solidFill>
                  <a:srgbClr val="DADADA">
                    <a:lumMod val="10000"/>
                  </a:srgbClr>
                </a:solidFill>
                <a:effectLst/>
                <a:uLnTx/>
                <a:uFillTx/>
              </a:rPr>
              <a:t>hat</a:t>
            </a:r>
            <a:r>
              <a:rPr kumimoji="0" lang="en-US" altLang="en-US" sz="1800" b="0" i="0" u="none" strike="noStrike" kern="0" cap="none" spc="0" normalizeH="0" baseline="0" noProof="0" smtClean="0">
                <a:ln>
                  <a:noFill/>
                </a:ln>
                <a:solidFill>
                  <a:srgbClr val="DADADA">
                    <a:lumMod val="10000"/>
                  </a:srgbClr>
                </a:solidFill>
                <a:effectLst/>
                <a:uLnTx/>
                <a:uFillTx/>
              </a:rPr>
              <a:t> </a:t>
            </a:r>
            <a:r>
              <a:rPr kumimoji="0" lang="en-US" altLang="en-US" sz="1800" b="0" i="0" u="none" strike="noStrike" kern="0" cap="none" spc="0" normalizeH="0" baseline="0" noProof="0" dirty="0" smtClean="0">
                <a:ln>
                  <a:noFill/>
                </a:ln>
                <a:solidFill>
                  <a:srgbClr val="DADADA">
                    <a:lumMod val="10000"/>
                  </a:srgbClr>
                </a:solidFill>
                <a:effectLst/>
                <a:uLnTx/>
                <a:uFillTx/>
              </a:rPr>
              <a:t>support decisions affecting the geographic distribution of people and other resources</a:t>
            </a:r>
          </a:p>
          <a:p>
            <a:pPr marL="0" marR="0" lvl="1" indent="0" defTabSz="91440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dirty="0" smtClean="0">
                <a:ln>
                  <a:noFill/>
                </a:ln>
                <a:solidFill>
                  <a:srgbClr val="DADADA">
                    <a:lumMod val="10000"/>
                  </a:srgbClr>
                </a:solidFill>
                <a:effectLst/>
                <a:uLnTx/>
                <a:uFillTx/>
              </a:rPr>
              <a:t>Often used with Global Position Systems (GPS) devices</a:t>
            </a:r>
          </a:p>
        </p:txBody>
      </p:sp>
      <p:sp>
        <p:nvSpPr>
          <p:cNvPr id="4" name="Rectangle 3"/>
          <p:cNvSpPr/>
          <p:nvPr/>
        </p:nvSpPr>
        <p:spPr>
          <a:xfrm>
            <a:off x="228600" y="2590800"/>
            <a:ext cx="8763000" cy="2862322"/>
          </a:xfrm>
          <a:prstGeom prst="rect">
            <a:avLst/>
          </a:prstGeom>
        </p:spPr>
        <p:txBody>
          <a:bodyPr wrap="square">
            <a:spAutoFit/>
          </a:bodyPr>
          <a:lstStyle/>
          <a:p>
            <a:r>
              <a:rPr lang="en-US" b="1" i="1" dirty="0">
                <a:solidFill>
                  <a:srgbClr val="000000"/>
                </a:solidFill>
                <a:latin typeface="NewAsterLTStd-BoldIt"/>
              </a:rPr>
              <a:t>Office information systems (OISs), </a:t>
            </a:r>
            <a:r>
              <a:rPr lang="en-US" b="1" dirty="0">
                <a:solidFill>
                  <a:srgbClr val="000000"/>
                </a:solidFill>
                <a:latin typeface="NewAsterLTStd-Bold"/>
              </a:rPr>
              <a:t>also called </a:t>
            </a:r>
            <a:r>
              <a:rPr lang="en-US" b="1" i="1" dirty="0">
                <a:solidFill>
                  <a:srgbClr val="000000"/>
                </a:solidFill>
                <a:latin typeface="NewAsterLTStd-BoldIt"/>
              </a:rPr>
              <a:t>office automation systems</a:t>
            </a:r>
          </a:p>
          <a:p>
            <a:r>
              <a:rPr lang="en-US" b="1" i="1" dirty="0">
                <a:solidFill>
                  <a:srgbClr val="000000"/>
                </a:solidFill>
                <a:latin typeface="NewAsterLTStd-BoldIt"/>
              </a:rPr>
              <a:t>(OASs), </a:t>
            </a:r>
            <a:r>
              <a:rPr lang="en-US" b="1" dirty="0">
                <a:solidFill>
                  <a:srgbClr val="000000"/>
                </a:solidFill>
                <a:latin typeface="NewAsterLTStd-Bold"/>
              </a:rPr>
              <a:t>combine various technologies to reduce the manual </a:t>
            </a:r>
            <a:r>
              <a:rPr lang="en-US" b="1" dirty="0" smtClean="0">
                <a:solidFill>
                  <a:srgbClr val="000000"/>
                </a:solidFill>
                <a:latin typeface="NewAsterLTStd-Bold"/>
              </a:rPr>
              <a:t>labor required </a:t>
            </a:r>
            <a:r>
              <a:rPr lang="en-US" b="1" dirty="0">
                <a:solidFill>
                  <a:srgbClr val="000000"/>
                </a:solidFill>
                <a:latin typeface="NewAsterLTStd-Bold"/>
              </a:rPr>
              <a:t>in operating an efficient office environment and to </a:t>
            </a:r>
            <a:r>
              <a:rPr lang="en-US" b="1" dirty="0" smtClean="0">
                <a:solidFill>
                  <a:srgbClr val="000000"/>
                </a:solidFill>
                <a:latin typeface="NewAsterLTStd-Bold"/>
              </a:rPr>
              <a:t>increase productivity</a:t>
            </a:r>
            <a:r>
              <a:rPr lang="en-US" b="1" dirty="0">
                <a:solidFill>
                  <a:srgbClr val="000000"/>
                </a:solidFill>
                <a:latin typeface="NewAsterLTStd-Bold"/>
              </a:rPr>
              <a:t>. </a:t>
            </a:r>
            <a:r>
              <a:rPr lang="en-US" dirty="0">
                <a:solidFill>
                  <a:srgbClr val="000000"/>
                </a:solidFill>
                <a:latin typeface="NewAsterLTStd"/>
              </a:rPr>
              <a:t>Used throughout all levels of an organization, OIS </a:t>
            </a:r>
            <a:r>
              <a:rPr lang="en-US" dirty="0" smtClean="0">
                <a:solidFill>
                  <a:srgbClr val="000000"/>
                </a:solidFill>
                <a:latin typeface="NewAsterLTStd"/>
              </a:rPr>
              <a:t>technologies include </a:t>
            </a:r>
            <a:r>
              <a:rPr lang="en-US" dirty="0">
                <a:solidFill>
                  <a:srgbClr val="000000"/>
                </a:solidFill>
                <a:latin typeface="NewAsterLTStd"/>
              </a:rPr>
              <a:t>fax, voice mail, email, scheduling software, word processing, </a:t>
            </a:r>
            <a:r>
              <a:rPr lang="en-US" dirty="0" smtClean="0">
                <a:solidFill>
                  <a:srgbClr val="000000"/>
                </a:solidFill>
                <a:latin typeface="NewAsterLTStd"/>
              </a:rPr>
              <a:t>and desktop </a:t>
            </a:r>
            <a:r>
              <a:rPr lang="en-US" dirty="0">
                <a:solidFill>
                  <a:srgbClr val="000000"/>
                </a:solidFill>
                <a:latin typeface="NewAsterLTStd"/>
              </a:rPr>
              <a:t>publishing, </a:t>
            </a:r>
            <a:r>
              <a:rPr lang="en-US" dirty="0" smtClean="0">
                <a:solidFill>
                  <a:srgbClr val="000000"/>
                </a:solidFill>
                <a:latin typeface="NewAsterLTStd"/>
              </a:rPr>
              <a:t>among others.</a:t>
            </a:r>
          </a:p>
          <a:p>
            <a:endParaRPr lang="en-US" i="1" dirty="0">
              <a:solidFill>
                <a:srgbClr val="000000"/>
              </a:solidFill>
              <a:latin typeface="NewAsterLTStd-It"/>
            </a:endParaRPr>
          </a:p>
          <a:p>
            <a:r>
              <a:rPr lang="en-US" dirty="0">
                <a:solidFill>
                  <a:srgbClr val="000000"/>
                </a:solidFill>
                <a:latin typeface="NewAsterLTStd"/>
              </a:rPr>
              <a:t>The backbone of an OIS is a network—LAN, intranet, extranet—that connects</a:t>
            </a:r>
          </a:p>
          <a:p>
            <a:r>
              <a:rPr lang="en-US" dirty="0">
                <a:solidFill>
                  <a:srgbClr val="000000"/>
                </a:solidFill>
                <a:latin typeface="NewAsterLTStd"/>
              </a:rPr>
              <a:t>everything. All office functions—dictation, typing, filing, </a:t>
            </a:r>
            <a:r>
              <a:rPr lang="en-US" dirty="0" smtClean="0">
                <a:solidFill>
                  <a:srgbClr val="000000"/>
                </a:solidFill>
                <a:latin typeface="NewAsterLTStd"/>
              </a:rPr>
              <a:t>copying, fax</a:t>
            </a:r>
            <a:r>
              <a:rPr lang="en-US" dirty="0">
                <a:solidFill>
                  <a:srgbClr val="000000"/>
                </a:solidFill>
                <a:latin typeface="NewAsterLTStd"/>
              </a:rPr>
              <a:t>, microfilm and records management, telephone calls and </a:t>
            </a:r>
            <a:r>
              <a:rPr lang="en-US" dirty="0" smtClean="0">
                <a:solidFill>
                  <a:srgbClr val="000000"/>
                </a:solidFill>
                <a:latin typeface="NewAsterLTStd"/>
              </a:rPr>
              <a:t>switchboard operations—are </a:t>
            </a:r>
            <a:r>
              <a:rPr lang="en-US" dirty="0">
                <a:solidFill>
                  <a:srgbClr val="000000"/>
                </a:solidFill>
                <a:latin typeface="NewAsterLTStd"/>
              </a:rPr>
              <a:t>candidates for integration into the network.</a:t>
            </a:r>
            <a:endParaRPr lang="en-US" dirty="0"/>
          </a:p>
        </p:txBody>
      </p:sp>
    </p:spTree>
    <p:extLst>
      <p:ext uri="{BB962C8B-B14F-4D97-AF65-F5344CB8AC3E}">
        <p14:creationId xmlns:p14="http://schemas.microsoft.com/office/powerpoint/2010/main" val="1785366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65DE9BA-9F65-46C1-9FAF-B796AC6C7BBD}" type="slidenum">
              <a:rPr lang="en-US">
                <a:solidFill>
                  <a:srgbClr val="FFFFFF"/>
                </a:solidFill>
              </a:rPr>
              <a:pPr>
                <a:defRPr/>
              </a:pPr>
              <a:t>43</a:t>
            </a:fld>
            <a:endParaRPr lang="en-US" dirty="0">
              <a:solidFill>
                <a:srgbClr val="FFFFFF"/>
              </a:solidFill>
            </a:endParaRPr>
          </a:p>
        </p:txBody>
      </p:sp>
      <p:sp>
        <p:nvSpPr>
          <p:cNvPr id="163842" name="Rectangle 2"/>
          <p:cNvSpPr>
            <a:spLocks noGrp="1" noChangeArrowheads="1"/>
          </p:cNvSpPr>
          <p:nvPr>
            <p:ph type="title"/>
          </p:nvPr>
        </p:nvSpPr>
        <p:spPr/>
        <p:txBody>
          <a:bodyPr/>
          <a:lstStyle/>
          <a:p>
            <a:pPr eaLnBrk="1" hangingPunct="1">
              <a:defRPr/>
            </a:pPr>
            <a:r>
              <a:rPr lang="en-US" sz="3200" b="1"/>
              <a:t>TPS, MIS/DSS, and Special-Purpose Information Systems</a:t>
            </a:r>
          </a:p>
        </p:txBody>
      </p:sp>
      <p:graphicFrame>
        <p:nvGraphicFramePr>
          <p:cNvPr id="12290" name="Object 3" descr="Fig09-01"/>
          <p:cNvGraphicFramePr>
            <a:graphicFrameLocks noGrp="1" noChangeAspect="1"/>
          </p:cNvGraphicFramePr>
          <p:nvPr>
            <p:ph idx="1"/>
          </p:nvPr>
        </p:nvGraphicFramePr>
        <p:xfrm>
          <a:off x="609600" y="2209801"/>
          <a:ext cx="7848600" cy="2513013"/>
        </p:xfrm>
        <a:graphic>
          <a:graphicData uri="http://schemas.openxmlformats.org/presentationml/2006/ole">
            <mc:AlternateContent xmlns:mc="http://schemas.openxmlformats.org/markup-compatibility/2006">
              <mc:Choice xmlns:v="urn:schemas-microsoft-com:vml" Requires="v">
                <p:oleObj spid="_x0000_s15274" name="Image" r:id="rId4" imgW="5794564" imgH="1855277" progId="">
                  <p:embed/>
                </p:oleObj>
              </mc:Choice>
              <mc:Fallback>
                <p:oleObj name="Image" r:id="rId4" imgW="5794564" imgH="1855277"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209801"/>
                        <a:ext cx="7848600" cy="2513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4843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0B84192-1712-4C49-B5BE-57E0E9582354}" type="slidenum">
              <a:rPr lang="en-US">
                <a:solidFill>
                  <a:srgbClr val="000000"/>
                </a:solidFill>
              </a:rPr>
              <a:pPr/>
              <a:t>44</a:t>
            </a:fld>
            <a:endParaRPr lang="en-US">
              <a:solidFill>
                <a:srgbClr val="000000"/>
              </a:solidFill>
            </a:endParaRPr>
          </a:p>
        </p:txBody>
      </p:sp>
      <p:sp>
        <p:nvSpPr>
          <p:cNvPr id="113666" name="Rectangle 2"/>
          <p:cNvSpPr>
            <a:spLocks noGrp="1" noChangeArrowheads="1"/>
          </p:cNvSpPr>
          <p:nvPr>
            <p:ph type="title"/>
          </p:nvPr>
        </p:nvSpPr>
        <p:spPr>
          <a:xfrm>
            <a:off x="457200" y="685800"/>
            <a:ext cx="8229600" cy="731838"/>
          </a:xfrm>
        </p:spPr>
        <p:txBody>
          <a:bodyPr/>
          <a:lstStyle/>
          <a:p>
            <a:r>
              <a:rPr lang="en-US" dirty="0">
                <a:solidFill>
                  <a:srgbClr val="0000FF"/>
                </a:solidFill>
              </a:rPr>
              <a:t>Administrative</a:t>
            </a:r>
            <a:r>
              <a:rPr lang="en-US" dirty="0"/>
              <a:t> Information Systems</a:t>
            </a:r>
          </a:p>
        </p:txBody>
      </p:sp>
      <p:sp>
        <p:nvSpPr>
          <p:cNvPr id="113667" name="Rectangle 3"/>
          <p:cNvSpPr>
            <a:spLocks noGrp="1" noChangeArrowheads="1"/>
          </p:cNvSpPr>
          <p:nvPr>
            <p:ph type="body" idx="1"/>
          </p:nvPr>
        </p:nvSpPr>
        <p:spPr>
          <a:xfrm>
            <a:off x="457200" y="1447800"/>
            <a:ext cx="8229600" cy="5410200"/>
          </a:xfrm>
        </p:spPr>
        <p:txBody>
          <a:bodyPr/>
          <a:lstStyle/>
          <a:p>
            <a:pPr>
              <a:lnSpc>
                <a:spcPct val="80000"/>
              </a:lnSpc>
              <a:spcAft>
                <a:spcPct val="10000"/>
              </a:spcAft>
            </a:pPr>
            <a:r>
              <a:rPr lang="en-US" sz="2400" dirty="0"/>
              <a:t>Transaction Processing Systems (TPS)</a:t>
            </a:r>
          </a:p>
          <a:p>
            <a:pPr lvl="1">
              <a:lnSpc>
                <a:spcPct val="80000"/>
              </a:lnSpc>
              <a:spcAft>
                <a:spcPct val="10000"/>
              </a:spcAft>
            </a:pPr>
            <a:r>
              <a:rPr lang="en-US" sz="2000" dirty="0"/>
              <a:t>Basic business system that serves the </a:t>
            </a:r>
            <a:r>
              <a:rPr lang="en-US" sz="2000" dirty="0">
                <a:solidFill>
                  <a:srgbClr val="0000FF"/>
                </a:solidFill>
              </a:rPr>
              <a:t>operational level</a:t>
            </a:r>
            <a:r>
              <a:rPr lang="en-US" sz="2000" dirty="0"/>
              <a:t> </a:t>
            </a:r>
            <a:r>
              <a:rPr lang="en-US" sz="2000" dirty="0" smtClean="0"/>
              <a:t>in </a:t>
            </a:r>
            <a:r>
              <a:rPr lang="en-US" sz="2000" dirty="0"/>
              <a:t>an organization</a:t>
            </a:r>
          </a:p>
          <a:p>
            <a:pPr>
              <a:lnSpc>
                <a:spcPct val="80000"/>
              </a:lnSpc>
              <a:spcAft>
                <a:spcPct val="10000"/>
              </a:spcAft>
            </a:pPr>
            <a:r>
              <a:rPr lang="en-US" sz="2400" dirty="0"/>
              <a:t>Office Automation Systems (OAS</a:t>
            </a:r>
            <a:r>
              <a:rPr lang="en-US" sz="2400" dirty="0" smtClean="0"/>
              <a:t>) also OIS</a:t>
            </a:r>
            <a:endParaRPr lang="en-US" sz="2400" dirty="0"/>
          </a:p>
          <a:p>
            <a:pPr lvl="1">
              <a:lnSpc>
                <a:spcPct val="80000"/>
              </a:lnSpc>
              <a:spcAft>
                <a:spcPct val="10000"/>
              </a:spcAft>
            </a:pPr>
            <a:r>
              <a:rPr lang="en-US" sz="2000" dirty="0"/>
              <a:t>Systems designed to help </a:t>
            </a:r>
            <a:r>
              <a:rPr lang="en-US" sz="2000" dirty="0">
                <a:solidFill>
                  <a:srgbClr val="0000FF"/>
                </a:solidFill>
              </a:rPr>
              <a:t>office workers</a:t>
            </a:r>
            <a:r>
              <a:rPr lang="en-US" sz="2000" dirty="0"/>
              <a:t> in doing their </a:t>
            </a:r>
            <a:r>
              <a:rPr lang="en-US" sz="2000" dirty="0" smtClean="0"/>
              <a:t>job (fax, voicemail, email, document processing, etc.)</a:t>
            </a:r>
            <a:endParaRPr lang="en-US" sz="2000" dirty="0"/>
          </a:p>
          <a:p>
            <a:pPr>
              <a:lnSpc>
                <a:spcPct val="80000"/>
              </a:lnSpc>
              <a:spcAft>
                <a:spcPct val="10000"/>
              </a:spcAft>
            </a:pPr>
            <a:r>
              <a:rPr lang="en-US" sz="2400" dirty="0"/>
              <a:t>Decision Support Systems (DSS)</a:t>
            </a:r>
          </a:p>
          <a:p>
            <a:pPr lvl="1">
              <a:lnSpc>
                <a:spcPct val="80000"/>
              </a:lnSpc>
              <a:spcAft>
                <a:spcPct val="10000"/>
              </a:spcAft>
            </a:pPr>
            <a:r>
              <a:rPr lang="en-US" sz="2000" dirty="0"/>
              <a:t>Systems designed to support </a:t>
            </a:r>
            <a:r>
              <a:rPr lang="en-US" sz="2000" dirty="0">
                <a:solidFill>
                  <a:srgbClr val="0000FF"/>
                </a:solidFill>
              </a:rPr>
              <a:t>middle managers</a:t>
            </a:r>
            <a:r>
              <a:rPr lang="en-US" sz="2000" dirty="0"/>
              <a:t> and business professionals during the decision-making process</a:t>
            </a:r>
            <a:endParaRPr lang="en-US" dirty="0"/>
          </a:p>
          <a:p>
            <a:pPr>
              <a:lnSpc>
                <a:spcPct val="80000"/>
              </a:lnSpc>
              <a:spcAft>
                <a:spcPct val="10000"/>
              </a:spcAft>
            </a:pPr>
            <a:r>
              <a:rPr lang="en-US" sz="2400" dirty="0"/>
              <a:t>Executive Information Systems (EIS) or Executive Support Systems (ESS)</a:t>
            </a:r>
          </a:p>
          <a:p>
            <a:pPr lvl="1">
              <a:lnSpc>
                <a:spcPct val="80000"/>
              </a:lnSpc>
              <a:spcAft>
                <a:spcPct val="10000"/>
              </a:spcAft>
            </a:pPr>
            <a:r>
              <a:rPr lang="en-US" sz="2000" dirty="0"/>
              <a:t>Specialized DSS that help senior level </a:t>
            </a:r>
            <a:r>
              <a:rPr lang="en-US" sz="2000" dirty="0">
                <a:solidFill>
                  <a:srgbClr val="0000FF"/>
                </a:solidFill>
              </a:rPr>
              <a:t>executives</a:t>
            </a:r>
            <a:r>
              <a:rPr lang="en-US" sz="2000" dirty="0"/>
              <a:t> make decisions.</a:t>
            </a:r>
          </a:p>
          <a:p>
            <a:pPr>
              <a:lnSpc>
                <a:spcPct val="80000"/>
              </a:lnSpc>
              <a:spcAft>
                <a:spcPct val="10000"/>
              </a:spcAft>
            </a:pPr>
            <a:r>
              <a:rPr lang="en-US" sz="2400" dirty="0"/>
              <a:t>GDSS: computer-based systems that facilitate solving of unstructured problems by </a:t>
            </a:r>
            <a:r>
              <a:rPr lang="en-US" sz="2400" dirty="0">
                <a:solidFill>
                  <a:srgbClr val="0000FF"/>
                </a:solidFill>
              </a:rPr>
              <a:t>set of decision makers</a:t>
            </a:r>
            <a:r>
              <a:rPr lang="en-US" sz="2400" dirty="0"/>
              <a:t> </a:t>
            </a:r>
          </a:p>
        </p:txBody>
      </p:sp>
    </p:spTree>
    <p:extLst>
      <p:ext uri="{BB962C8B-B14F-4D97-AF65-F5344CB8AC3E}">
        <p14:creationId xmlns:p14="http://schemas.microsoft.com/office/powerpoint/2010/main" val="3402922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a:xfrm>
            <a:off x="6553200" y="6400800"/>
            <a:ext cx="2133600" cy="457200"/>
          </a:xfrm>
        </p:spPr>
        <p:txBody>
          <a:bodyPr/>
          <a:lstStyle/>
          <a:p>
            <a:fld id="{7F0F76C5-90F9-4B97-B1DF-155C13D4DE66}" type="slidenum">
              <a:rPr lang="en-US">
                <a:solidFill>
                  <a:srgbClr val="000000"/>
                </a:solidFill>
              </a:rPr>
              <a:pPr/>
              <a:t>45</a:t>
            </a:fld>
            <a:endParaRPr lang="en-US" dirty="0">
              <a:solidFill>
                <a:srgbClr val="000000"/>
              </a:solidFill>
            </a:endParaRPr>
          </a:p>
        </p:txBody>
      </p:sp>
      <p:sp>
        <p:nvSpPr>
          <p:cNvPr id="114690" name="Rectangle 2"/>
          <p:cNvSpPr>
            <a:spLocks noGrp="1" noChangeArrowheads="1"/>
          </p:cNvSpPr>
          <p:nvPr>
            <p:ph type="title"/>
          </p:nvPr>
        </p:nvSpPr>
        <p:spPr/>
        <p:txBody>
          <a:bodyPr/>
          <a:lstStyle/>
          <a:p>
            <a:r>
              <a:rPr lang="en-US" dirty="0"/>
              <a:t>DSS structure</a:t>
            </a:r>
          </a:p>
        </p:txBody>
      </p:sp>
      <p:sp>
        <p:nvSpPr>
          <p:cNvPr id="114691" name="Rectangle 3"/>
          <p:cNvSpPr>
            <a:spLocks noGrp="1" noChangeArrowheads="1"/>
          </p:cNvSpPr>
          <p:nvPr>
            <p:ph type="body" idx="1"/>
          </p:nvPr>
        </p:nvSpPr>
        <p:spPr>
          <a:xfrm>
            <a:off x="152400" y="1600200"/>
            <a:ext cx="6019800" cy="4530725"/>
          </a:xfrm>
        </p:spPr>
        <p:txBody>
          <a:bodyPr/>
          <a:lstStyle/>
          <a:p>
            <a:pPr>
              <a:lnSpc>
                <a:spcPct val="90000"/>
              </a:lnSpc>
            </a:pPr>
            <a:r>
              <a:rPr lang="en-US" sz="2400"/>
              <a:t>Systems designed to help middle managers make decisions</a:t>
            </a:r>
          </a:p>
          <a:p>
            <a:pPr>
              <a:lnSpc>
                <a:spcPct val="90000"/>
              </a:lnSpc>
            </a:pPr>
            <a:r>
              <a:rPr lang="en-US" sz="2400"/>
              <a:t>Major components</a:t>
            </a:r>
          </a:p>
          <a:p>
            <a:pPr lvl="1">
              <a:lnSpc>
                <a:spcPct val="90000"/>
              </a:lnSpc>
            </a:pPr>
            <a:r>
              <a:rPr lang="en-US" sz="2000"/>
              <a:t>Data management subsystem</a:t>
            </a:r>
          </a:p>
          <a:p>
            <a:pPr lvl="2">
              <a:lnSpc>
                <a:spcPct val="90000"/>
              </a:lnSpc>
            </a:pPr>
            <a:r>
              <a:rPr lang="en-US" sz="1800"/>
              <a:t>Internal and external data sources</a:t>
            </a:r>
          </a:p>
          <a:p>
            <a:pPr lvl="1">
              <a:lnSpc>
                <a:spcPct val="90000"/>
              </a:lnSpc>
            </a:pPr>
            <a:r>
              <a:rPr lang="en-US" sz="2000"/>
              <a:t>Analysis subsystem</a:t>
            </a:r>
          </a:p>
          <a:p>
            <a:pPr lvl="2">
              <a:lnSpc>
                <a:spcPct val="90000"/>
              </a:lnSpc>
            </a:pPr>
            <a:r>
              <a:rPr lang="en-US" sz="1800"/>
              <a:t>Typically mathematical in nature</a:t>
            </a:r>
          </a:p>
          <a:p>
            <a:pPr lvl="1">
              <a:lnSpc>
                <a:spcPct val="90000"/>
              </a:lnSpc>
            </a:pPr>
            <a:r>
              <a:rPr lang="en-US" sz="2000"/>
              <a:t>User interface</a:t>
            </a:r>
          </a:p>
          <a:p>
            <a:pPr lvl="2">
              <a:lnSpc>
                <a:spcPct val="90000"/>
              </a:lnSpc>
            </a:pPr>
            <a:r>
              <a:rPr lang="en-US" sz="1800"/>
              <a:t>How the people interact with the DSS</a:t>
            </a:r>
          </a:p>
          <a:p>
            <a:pPr lvl="2">
              <a:lnSpc>
                <a:spcPct val="90000"/>
              </a:lnSpc>
            </a:pPr>
            <a:r>
              <a:rPr lang="en-US" sz="1800"/>
              <a:t>Data visualization is the key</a:t>
            </a:r>
          </a:p>
          <a:p>
            <a:pPr lvl="3">
              <a:lnSpc>
                <a:spcPct val="90000"/>
              </a:lnSpc>
            </a:pPr>
            <a:r>
              <a:rPr lang="en-US" sz="1600"/>
              <a:t>Text</a:t>
            </a:r>
          </a:p>
          <a:p>
            <a:pPr lvl="3">
              <a:lnSpc>
                <a:spcPct val="90000"/>
              </a:lnSpc>
            </a:pPr>
            <a:r>
              <a:rPr lang="en-US" sz="1600"/>
              <a:t>Graphs</a:t>
            </a:r>
          </a:p>
          <a:p>
            <a:pPr lvl="3">
              <a:lnSpc>
                <a:spcPct val="90000"/>
              </a:lnSpc>
            </a:pPr>
            <a:r>
              <a:rPr lang="en-US" sz="1600"/>
              <a:t>Charts</a:t>
            </a:r>
          </a:p>
          <a:p>
            <a:pPr lvl="1">
              <a:lnSpc>
                <a:spcPct val="90000"/>
              </a:lnSpc>
              <a:buFont typeface="Wingdings" pitchFamily="2" charset="2"/>
              <a:buNone/>
            </a:pPr>
            <a:endParaRPr lang="en-US" sz="2000"/>
          </a:p>
        </p:txBody>
      </p:sp>
      <p:sp>
        <p:nvSpPr>
          <p:cNvPr id="114692" name="Rectangle 4"/>
          <p:cNvSpPr>
            <a:spLocks noChangeArrowheads="1"/>
          </p:cNvSpPr>
          <p:nvPr/>
        </p:nvSpPr>
        <p:spPr bwMode="auto">
          <a:xfrm>
            <a:off x="6858000" y="914400"/>
            <a:ext cx="1295400" cy="685800"/>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dirty="0" smtClean="0">
                <a:solidFill>
                  <a:srgbClr val="000000"/>
                </a:solidFill>
                <a:latin typeface="Verdana" pitchFamily="34" charset="0"/>
              </a:rPr>
              <a:t>User</a:t>
            </a:r>
            <a:br>
              <a:rPr lang="en-US" b="1" dirty="0" smtClean="0">
                <a:solidFill>
                  <a:srgbClr val="000000"/>
                </a:solidFill>
                <a:latin typeface="Verdana" pitchFamily="34" charset="0"/>
              </a:rPr>
            </a:br>
            <a:r>
              <a:rPr lang="en-US" b="1" dirty="0" smtClean="0">
                <a:solidFill>
                  <a:srgbClr val="000000"/>
                </a:solidFill>
                <a:latin typeface="Verdana" pitchFamily="34" charset="0"/>
              </a:rPr>
              <a:t>Interface</a:t>
            </a:r>
          </a:p>
        </p:txBody>
      </p:sp>
      <p:sp>
        <p:nvSpPr>
          <p:cNvPr id="114693" name="Text Box 5"/>
          <p:cNvSpPr txBox="1">
            <a:spLocks noChangeArrowheads="1"/>
          </p:cNvSpPr>
          <p:nvPr/>
        </p:nvSpPr>
        <p:spPr bwMode="auto">
          <a:xfrm>
            <a:off x="6096000" y="2286000"/>
            <a:ext cx="2895600" cy="1652588"/>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dirty="0" smtClean="0">
                <a:solidFill>
                  <a:srgbClr val="000000"/>
                </a:solidFill>
                <a:latin typeface="Verdana" pitchFamily="34" charset="0"/>
              </a:rPr>
              <a:t>Analysis</a:t>
            </a:r>
          </a:p>
          <a:p>
            <a:r>
              <a:rPr lang="en-US" sz="1400" dirty="0" smtClean="0">
                <a:solidFill>
                  <a:srgbClr val="000000"/>
                </a:solidFill>
                <a:latin typeface="Verdana" pitchFamily="34" charset="0"/>
              </a:rPr>
              <a:t>- Sensitivity Analysis</a:t>
            </a:r>
            <a:br>
              <a:rPr lang="en-US" sz="1400" dirty="0" smtClean="0">
                <a:solidFill>
                  <a:srgbClr val="000000"/>
                </a:solidFill>
                <a:latin typeface="Verdana" pitchFamily="34" charset="0"/>
              </a:rPr>
            </a:br>
            <a:r>
              <a:rPr lang="en-US" sz="1400" dirty="0" smtClean="0">
                <a:solidFill>
                  <a:srgbClr val="000000"/>
                </a:solidFill>
                <a:latin typeface="Verdana" pitchFamily="34" charset="0"/>
              </a:rPr>
              <a:t>     -&gt; What-if Analysis</a:t>
            </a:r>
          </a:p>
          <a:p>
            <a:r>
              <a:rPr lang="en-US" sz="1400" dirty="0" smtClean="0">
                <a:solidFill>
                  <a:srgbClr val="000000"/>
                </a:solidFill>
                <a:latin typeface="Verdana" pitchFamily="34" charset="0"/>
              </a:rPr>
              <a:t>     -&gt; Goal-seeking Analysis</a:t>
            </a:r>
          </a:p>
          <a:p>
            <a:pPr>
              <a:buFontTx/>
              <a:buChar char="-"/>
            </a:pPr>
            <a:r>
              <a:rPr lang="en-US" sz="1400" dirty="0" smtClean="0">
                <a:solidFill>
                  <a:srgbClr val="000000"/>
                </a:solidFill>
                <a:latin typeface="Verdana" pitchFamily="34" charset="0"/>
              </a:rPr>
              <a:t>Data-driven tools</a:t>
            </a:r>
          </a:p>
          <a:p>
            <a:r>
              <a:rPr lang="en-US" sz="1400" dirty="0" smtClean="0">
                <a:solidFill>
                  <a:srgbClr val="000000"/>
                </a:solidFill>
                <a:latin typeface="Verdana" pitchFamily="34" charset="0"/>
              </a:rPr>
              <a:t>     -&gt; Data mining</a:t>
            </a:r>
          </a:p>
          <a:p>
            <a:r>
              <a:rPr lang="en-US" sz="1400" dirty="0" smtClean="0">
                <a:solidFill>
                  <a:srgbClr val="000000"/>
                </a:solidFill>
                <a:latin typeface="Verdana" pitchFamily="34" charset="0"/>
              </a:rPr>
              <a:t>     -&gt; OLAP*</a:t>
            </a:r>
          </a:p>
        </p:txBody>
      </p:sp>
      <p:sp>
        <p:nvSpPr>
          <p:cNvPr id="114694" name="AutoShape 6"/>
          <p:cNvSpPr>
            <a:spLocks noChangeArrowheads="1"/>
          </p:cNvSpPr>
          <p:nvPr/>
        </p:nvSpPr>
        <p:spPr bwMode="auto">
          <a:xfrm>
            <a:off x="6096000" y="4648200"/>
            <a:ext cx="2971800" cy="1676400"/>
          </a:xfrm>
          <a:prstGeom prst="flowChartMagneticDisk">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mtClean="0">
              <a:solidFill>
                <a:srgbClr val="000000"/>
              </a:solidFill>
              <a:latin typeface="Verdana" pitchFamily="34" charset="0"/>
            </a:endParaRPr>
          </a:p>
        </p:txBody>
      </p:sp>
      <p:sp>
        <p:nvSpPr>
          <p:cNvPr id="114695" name="Text Box 7"/>
          <p:cNvSpPr txBox="1">
            <a:spLocks noChangeArrowheads="1"/>
          </p:cNvSpPr>
          <p:nvPr/>
        </p:nvSpPr>
        <p:spPr bwMode="auto">
          <a:xfrm>
            <a:off x="6324600" y="4721225"/>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smtClean="0">
                <a:solidFill>
                  <a:srgbClr val="000000"/>
                </a:solidFill>
                <a:latin typeface="Verdana" pitchFamily="34" charset="0"/>
              </a:rPr>
              <a:t>Data Management</a:t>
            </a:r>
          </a:p>
        </p:txBody>
      </p:sp>
      <p:sp>
        <p:nvSpPr>
          <p:cNvPr id="114696" name="Text Box 8"/>
          <p:cNvSpPr txBox="1">
            <a:spLocks noChangeArrowheads="1"/>
          </p:cNvSpPr>
          <p:nvPr/>
        </p:nvSpPr>
        <p:spPr bwMode="auto">
          <a:xfrm>
            <a:off x="6248400" y="5178425"/>
            <a:ext cx="27432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dirty="0" smtClean="0">
                <a:solidFill>
                  <a:srgbClr val="000000"/>
                </a:solidFill>
                <a:latin typeface="Verdana" pitchFamily="34" charset="0"/>
              </a:rPr>
              <a:t>- Transactional Data</a:t>
            </a:r>
            <a:br>
              <a:rPr lang="en-US" sz="1600" dirty="0" smtClean="0">
                <a:solidFill>
                  <a:srgbClr val="000000"/>
                </a:solidFill>
                <a:latin typeface="Verdana" pitchFamily="34" charset="0"/>
              </a:rPr>
            </a:br>
            <a:r>
              <a:rPr lang="en-US" sz="1600" dirty="0" smtClean="0">
                <a:solidFill>
                  <a:srgbClr val="000000"/>
                </a:solidFill>
                <a:latin typeface="Verdana" pitchFamily="34" charset="0"/>
              </a:rPr>
              <a:t>- Data warehouse</a:t>
            </a:r>
            <a:br>
              <a:rPr lang="en-US" sz="1600" dirty="0" smtClean="0">
                <a:solidFill>
                  <a:srgbClr val="000000"/>
                </a:solidFill>
                <a:latin typeface="Verdana" pitchFamily="34" charset="0"/>
              </a:rPr>
            </a:br>
            <a:r>
              <a:rPr lang="en-US" sz="1600" dirty="0" smtClean="0">
                <a:solidFill>
                  <a:srgbClr val="000000"/>
                </a:solidFill>
                <a:latin typeface="Verdana" pitchFamily="34" charset="0"/>
              </a:rPr>
              <a:t>- Business partners data</a:t>
            </a:r>
            <a:br>
              <a:rPr lang="en-US" sz="1600" dirty="0" smtClean="0">
                <a:solidFill>
                  <a:srgbClr val="000000"/>
                </a:solidFill>
                <a:latin typeface="Verdana" pitchFamily="34" charset="0"/>
              </a:rPr>
            </a:br>
            <a:r>
              <a:rPr lang="en-US" sz="1600" dirty="0" smtClean="0">
                <a:solidFill>
                  <a:srgbClr val="000000"/>
                </a:solidFill>
                <a:latin typeface="Verdana" pitchFamily="34" charset="0"/>
              </a:rPr>
              <a:t>- Economic data</a:t>
            </a:r>
          </a:p>
        </p:txBody>
      </p:sp>
      <p:sp>
        <p:nvSpPr>
          <p:cNvPr id="114697" name="Line 9"/>
          <p:cNvSpPr>
            <a:spLocks noChangeShapeType="1"/>
          </p:cNvSpPr>
          <p:nvPr/>
        </p:nvSpPr>
        <p:spPr bwMode="auto">
          <a:xfrm flipV="1">
            <a:off x="7543800" y="4038600"/>
            <a:ext cx="0" cy="5334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latin typeface="Verdana" pitchFamily="34" charset="0"/>
            </a:endParaRPr>
          </a:p>
        </p:txBody>
      </p:sp>
      <p:sp>
        <p:nvSpPr>
          <p:cNvPr id="114698" name="Line 10"/>
          <p:cNvSpPr>
            <a:spLocks noChangeShapeType="1"/>
          </p:cNvSpPr>
          <p:nvPr/>
        </p:nvSpPr>
        <p:spPr bwMode="auto">
          <a:xfrm>
            <a:off x="7543800" y="1676400"/>
            <a:ext cx="0" cy="5334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latin typeface="Verdana" pitchFamily="34" charset="0"/>
            </a:endParaRPr>
          </a:p>
        </p:txBody>
      </p:sp>
      <p:sp>
        <p:nvSpPr>
          <p:cNvPr id="114699" name="Text Box 11"/>
          <p:cNvSpPr txBox="1">
            <a:spLocks noChangeArrowheads="1"/>
          </p:cNvSpPr>
          <p:nvPr/>
        </p:nvSpPr>
        <p:spPr bwMode="auto">
          <a:xfrm>
            <a:off x="685800" y="6248400"/>
            <a:ext cx="5867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dirty="0" smtClean="0">
                <a:solidFill>
                  <a:srgbClr val="000000"/>
                </a:solidFill>
                <a:latin typeface="Verdana" pitchFamily="34" charset="0"/>
              </a:rPr>
              <a:t>* OLAP: </a:t>
            </a:r>
            <a:r>
              <a:rPr lang="en-US" sz="1200" dirty="0" err="1" smtClean="0">
                <a:solidFill>
                  <a:srgbClr val="000000"/>
                </a:solidFill>
                <a:latin typeface="Verdana" pitchFamily="34" charset="0"/>
              </a:rPr>
              <a:t>OnLine</a:t>
            </a:r>
            <a:r>
              <a:rPr lang="en-US" sz="1200" dirty="0" smtClean="0">
                <a:solidFill>
                  <a:srgbClr val="000000"/>
                </a:solidFill>
                <a:latin typeface="Verdana" pitchFamily="34" charset="0"/>
              </a:rPr>
              <a:t> Analytical Processing</a:t>
            </a:r>
          </a:p>
        </p:txBody>
      </p:sp>
    </p:spTree>
    <p:extLst>
      <p:ext uri="{BB962C8B-B14F-4D97-AF65-F5344CB8AC3E}">
        <p14:creationId xmlns:p14="http://schemas.microsoft.com/office/powerpoint/2010/main" val="27082647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92B79D07-EC4E-4035-A742-07049A1EEE5C}" type="slidenum">
              <a:rPr lang="en-US">
                <a:solidFill>
                  <a:srgbClr val="000000"/>
                </a:solidFill>
              </a:rPr>
              <a:pPr/>
              <a:t>46</a:t>
            </a:fld>
            <a:endParaRPr lang="en-US">
              <a:solidFill>
                <a:srgbClr val="000000"/>
              </a:solidFill>
            </a:endParaRPr>
          </a:p>
        </p:txBody>
      </p:sp>
      <p:sp>
        <p:nvSpPr>
          <p:cNvPr id="64514" name="Rectangle 2"/>
          <p:cNvSpPr>
            <a:spLocks noGrp="1" noChangeArrowheads="1"/>
          </p:cNvSpPr>
          <p:nvPr>
            <p:ph type="title"/>
          </p:nvPr>
        </p:nvSpPr>
        <p:spPr/>
        <p:txBody>
          <a:bodyPr/>
          <a:lstStyle/>
          <a:p>
            <a:r>
              <a:rPr lang="en-US" dirty="0"/>
              <a:t>DSS’ Model Management Tools</a:t>
            </a:r>
          </a:p>
        </p:txBody>
      </p:sp>
      <p:sp>
        <p:nvSpPr>
          <p:cNvPr id="64515" name="Rectangle 3"/>
          <p:cNvSpPr>
            <a:spLocks noGrp="1" noChangeArrowheads="1"/>
          </p:cNvSpPr>
          <p:nvPr>
            <p:ph type="body" idx="1"/>
          </p:nvPr>
        </p:nvSpPr>
        <p:spPr>
          <a:xfrm>
            <a:off x="457200" y="1447800"/>
            <a:ext cx="8229600" cy="2971800"/>
          </a:xfrm>
        </p:spPr>
        <p:txBody>
          <a:bodyPr/>
          <a:lstStyle/>
          <a:p>
            <a:pPr>
              <a:lnSpc>
                <a:spcPct val="90000"/>
              </a:lnSpc>
            </a:pPr>
            <a:r>
              <a:rPr lang="en-US" sz="2400" dirty="0"/>
              <a:t>Simulation is used to examine proposed solutions and their impact</a:t>
            </a:r>
          </a:p>
          <a:p>
            <a:pPr lvl="2">
              <a:lnSpc>
                <a:spcPct val="90000"/>
              </a:lnSpc>
            </a:pPr>
            <a:r>
              <a:rPr lang="en-US" sz="1800" dirty="0" smtClean="0"/>
              <a:t>Sensitivity analysis</a:t>
            </a:r>
          </a:p>
          <a:p>
            <a:pPr lvl="2">
              <a:lnSpc>
                <a:spcPct val="90000"/>
              </a:lnSpc>
            </a:pPr>
            <a:r>
              <a:rPr lang="en-US" sz="1800" dirty="0" smtClean="0"/>
              <a:t>Determine how changes in one part of the model influence other parts of the model</a:t>
            </a:r>
          </a:p>
          <a:p>
            <a:pPr lvl="3">
              <a:lnSpc>
                <a:spcPct val="90000"/>
              </a:lnSpc>
            </a:pPr>
            <a:r>
              <a:rPr lang="en-US" sz="1600" dirty="0" smtClean="0"/>
              <a:t>What-if </a:t>
            </a:r>
            <a:r>
              <a:rPr lang="en-US" sz="1600" dirty="0"/>
              <a:t>analysis</a:t>
            </a:r>
          </a:p>
          <a:p>
            <a:pPr lvl="4">
              <a:lnSpc>
                <a:spcPct val="90000"/>
              </a:lnSpc>
            </a:pPr>
            <a:r>
              <a:rPr lang="en-US" sz="1600" dirty="0"/>
              <a:t>Manipulate variables to see what would happen in given scenarios</a:t>
            </a:r>
          </a:p>
          <a:p>
            <a:pPr lvl="3">
              <a:lnSpc>
                <a:spcPct val="90000"/>
              </a:lnSpc>
            </a:pPr>
            <a:r>
              <a:rPr lang="en-US" sz="1600" dirty="0"/>
              <a:t>Goal-seeking analysis</a:t>
            </a:r>
          </a:p>
          <a:p>
            <a:pPr lvl="4">
              <a:lnSpc>
                <a:spcPct val="90000"/>
              </a:lnSpc>
            </a:pPr>
            <a:r>
              <a:rPr lang="en-US" sz="1600" dirty="0"/>
              <a:t>Work backward from desired outcome</a:t>
            </a:r>
          </a:p>
        </p:txBody>
      </p:sp>
      <p:pic>
        <p:nvPicPr>
          <p:cNvPr id="64516" name="Picture 4" descr="Figure8-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343400"/>
            <a:ext cx="4457700" cy="2133600"/>
          </a:xfrm>
          <a:prstGeom prst="rect">
            <a:avLst/>
          </a:prstGeom>
          <a:noFill/>
          <a:extLst>
            <a:ext uri="{909E8E84-426E-40DD-AFC4-6F175D3DCCD1}">
              <a14:hiddenFill xmlns:a14="http://schemas.microsoft.com/office/drawing/2010/main">
                <a:solidFill>
                  <a:srgbClr val="FFFFFF"/>
                </a:solidFill>
              </a14:hiddenFill>
            </a:ext>
          </a:extLst>
        </p:spPr>
      </p:pic>
      <p:sp>
        <p:nvSpPr>
          <p:cNvPr id="64518" name="Text Box 6"/>
          <p:cNvSpPr txBox="1">
            <a:spLocks noChangeArrowheads="1"/>
          </p:cNvSpPr>
          <p:nvPr/>
        </p:nvSpPr>
        <p:spPr bwMode="auto">
          <a:xfrm>
            <a:off x="0" y="6292850"/>
            <a:ext cx="4572000" cy="488950"/>
          </a:xfrm>
          <a:prstGeom prst="rect">
            <a:avLst/>
          </a:prstGeom>
          <a:solidFill>
            <a:srgbClr val="C6CEC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300" dirty="0" smtClean="0">
                <a:solidFill>
                  <a:srgbClr val="000000"/>
                </a:solidFill>
                <a:latin typeface="Verdana" pitchFamily="34" charset="0"/>
              </a:rPr>
              <a:t>Determine monthly payment given various interest rates.</a:t>
            </a:r>
          </a:p>
        </p:txBody>
      </p:sp>
    </p:spTree>
    <p:extLst>
      <p:ext uri="{BB962C8B-B14F-4D97-AF65-F5344CB8AC3E}">
        <p14:creationId xmlns:p14="http://schemas.microsoft.com/office/powerpoint/2010/main" val="13950134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laceholder 5"/>
          <p:cNvSpPr>
            <a:spLocks noGrp="1"/>
          </p:cNvSpPr>
          <p:nvPr>
            <p:ph type="sldNum" sz="quarter" idx="12"/>
          </p:nvPr>
        </p:nvSpPr>
        <p:spPr/>
        <p:txBody>
          <a:bodyPr/>
          <a:lstStyle/>
          <a:p>
            <a:fld id="{ACB1D72F-FB60-4713-9F98-F107AFCDC627}" type="slidenum">
              <a:rPr lang="en-US">
                <a:solidFill>
                  <a:srgbClr val="000000"/>
                </a:solidFill>
              </a:rPr>
              <a:pPr/>
              <a:t>47</a:t>
            </a:fld>
            <a:endParaRPr lang="en-US">
              <a:solidFill>
                <a:srgbClr val="000000"/>
              </a:solidFill>
            </a:endParaRPr>
          </a:p>
        </p:txBody>
      </p:sp>
      <p:sp>
        <p:nvSpPr>
          <p:cNvPr id="66562" name="Rectangle 2"/>
          <p:cNvSpPr>
            <a:spLocks noGrp="1" noChangeArrowheads="1"/>
          </p:cNvSpPr>
          <p:nvPr>
            <p:ph type="title"/>
          </p:nvPr>
        </p:nvSpPr>
        <p:spPr>
          <a:xfrm>
            <a:off x="457200" y="152400"/>
            <a:ext cx="8229600" cy="1219200"/>
          </a:xfrm>
        </p:spPr>
        <p:txBody>
          <a:bodyPr/>
          <a:lstStyle/>
          <a:p>
            <a:r>
              <a:rPr lang="en-US" dirty="0"/>
              <a:t>Expert Systems </a:t>
            </a:r>
            <a:r>
              <a:rPr lang="en-US" dirty="0" smtClean="0"/>
              <a:t>Components</a:t>
            </a:r>
            <a:br>
              <a:rPr lang="en-US" dirty="0" smtClean="0"/>
            </a:br>
            <a:r>
              <a:rPr lang="en-US" sz="1400" dirty="0" smtClean="0">
                <a:solidFill>
                  <a:schemeClr val="tx1"/>
                </a:solidFill>
                <a:latin typeface="+mn-lt"/>
              </a:rPr>
              <a:t>(a set of interactive computer programs that helps users solve problems that would otherwise require the assistance of a human expert </a:t>
            </a:r>
            <a:r>
              <a:rPr lang="en-US" sz="1400" b="1" dirty="0" smtClean="0">
                <a:solidFill>
                  <a:srgbClr val="0070C0"/>
                </a:solidFill>
                <a:latin typeface="+mn-lt"/>
              </a:rPr>
              <a:t>in a given problem domain</a:t>
            </a:r>
            <a:r>
              <a:rPr lang="en-US" sz="1400" dirty="0" smtClean="0">
                <a:solidFill>
                  <a:schemeClr val="tx1"/>
                </a:solidFill>
                <a:latin typeface="+mn-lt"/>
              </a:rPr>
              <a:t>)</a:t>
            </a:r>
            <a:endParaRPr lang="en-US" dirty="0">
              <a:solidFill>
                <a:schemeClr val="tx1"/>
              </a:solidFill>
            </a:endParaRPr>
          </a:p>
        </p:txBody>
      </p:sp>
      <p:sp>
        <p:nvSpPr>
          <p:cNvPr id="66563" name="Rectangle 3"/>
          <p:cNvSpPr>
            <a:spLocks noGrp="1" noChangeArrowheads="1"/>
          </p:cNvSpPr>
          <p:nvPr>
            <p:ph type="body" idx="1"/>
          </p:nvPr>
        </p:nvSpPr>
        <p:spPr>
          <a:xfrm>
            <a:off x="457200" y="1524000"/>
            <a:ext cx="8686800" cy="1295400"/>
          </a:xfrm>
        </p:spPr>
        <p:txBody>
          <a:bodyPr/>
          <a:lstStyle/>
          <a:p>
            <a:pPr>
              <a:lnSpc>
                <a:spcPct val="80000"/>
              </a:lnSpc>
            </a:pPr>
            <a:r>
              <a:rPr lang="en-US" sz="1600" dirty="0"/>
              <a:t>Knowledge base:</a:t>
            </a:r>
            <a:r>
              <a:rPr lang="en-US" sz="1400" dirty="0"/>
              <a:t> database of the expertise, often in IF THEN </a:t>
            </a:r>
            <a:r>
              <a:rPr lang="en-US" sz="1400" dirty="0" smtClean="0"/>
              <a:t>rules</a:t>
            </a:r>
            <a:r>
              <a:rPr lang="en-US" sz="1400" dirty="0"/>
              <a:t>. </a:t>
            </a:r>
          </a:p>
          <a:p>
            <a:pPr>
              <a:lnSpc>
                <a:spcPct val="80000"/>
              </a:lnSpc>
            </a:pPr>
            <a:r>
              <a:rPr lang="en-US" sz="1600" dirty="0"/>
              <a:t>Inference engine: derives recommendations from knowledge base and problem-specific data </a:t>
            </a:r>
          </a:p>
          <a:p>
            <a:pPr>
              <a:lnSpc>
                <a:spcPct val="80000"/>
              </a:lnSpc>
            </a:pPr>
            <a:r>
              <a:rPr lang="en-US" sz="1600" dirty="0"/>
              <a:t>User interface: </a:t>
            </a:r>
            <a:r>
              <a:rPr lang="en-US" sz="1400" dirty="0"/>
              <a:t>controls the dialog between the user and the system </a:t>
            </a:r>
          </a:p>
          <a:p>
            <a:pPr>
              <a:lnSpc>
                <a:spcPct val="80000"/>
              </a:lnSpc>
            </a:pPr>
            <a:r>
              <a:rPr lang="en-US" sz="1600" dirty="0"/>
              <a:t>Explanation system:</a:t>
            </a:r>
            <a:r>
              <a:rPr lang="en-US" sz="1400" dirty="0"/>
              <a:t> </a:t>
            </a:r>
            <a:r>
              <a:rPr lang="en-US" sz="1400" dirty="0" smtClean="0"/>
              <a:t>Explains </a:t>
            </a:r>
            <a:r>
              <a:rPr lang="en-US" sz="1400" dirty="0"/>
              <a:t>the </a:t>
            </a:r>
            <a:r>
              <a:rPr lang="en-US" sz="1400" i="1" dirty="0"/>
              <a:t>how</a:t>
            </a:r>
            <a:r>
              <a:rPr lang="en-US" sz="1400" dirty="0"/>
              <a:t> and </a:t>
            </a:r>
            <a:r>
              <a:rPr lang="en-US" sz="1400" i="1" dirty="0"/>
              <a:t>why</a:t>
            </a:r>
            <a:r>
              <a:rPr lang="en-US" sz="1400" dirty="0"/>
              <a:t> of recommendations</a:t>
            </a:r>
          </a:p>
        </p:txBody>
      </p:sp>
      <p:grpSp>
        <p:nvGrpSpPr>
          <p:cNvPr id="66564" name="Group 4"/>
          <p:cNvGrpSpPr>
            <a:grpSpLocks/>
          </p:cNvGrpSpPr>
          <p:nvPr/>
        </p:nvGrpSpPr>
        <p:grpSpPr bwMode="auto">
          <a:xfrm>
            <a:off x="381000" y="3124200"/>
            <a:ext cx="304800" cy="609600"/>
            <a:chOff x="480" y="2208"/>
            <a:chExt cx="192" cy="384"/>
          </a:xfrm>
        </p:grpSpPr>
        <p:sp>
          <p:nvSpPr>
            <p:cNvPr id="66565" name="Oval 5"/>
            <p:cNvSpPr>
              <a:spLocks noChangeArrowheads="1"/>
            </p:cNvSpPr>
            <p:nvPr/>
          </p:nvSpPr>
          <p:spPr bwMode="auto">
            <a:xfrm>
              <a:off x="480" y="2208"/>
              <a:ext cx="192" cy="96"/>
            </a:xfrm>
            <a:prstGeom prst="ellipse">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latin typeface="Verdana" pitchFamily="34" charset="0"/>
              </a:endParaRPr>
            </a:p>
          </p:txBody>
        </p:sp>
        <p:grpSp>
          <p:nvGrpSpPr>
            <p:cNvPr id="66566" name="Group 6"/>
            <p:cNvGrpSpPr>
              <a:grpSpLocks/>
            </p:cNvGrpSpPr>
            <p:nvPr/>
          </p:nvGrpSpPr>
          <p:grpSpPr bwMode="auto">
            <a:xfrm>
              <a:off x="480" y="2448"/>
              <a:ext cx="144" cy="144"/>
              <a:chOff x="480" y="2592"/>
              <a:chExt cx="144" cy="144"/>
            </a:xfrm>
          </p:grpSpPr>
          <p:sp>
            <p:nvSpPr>
              <p:cNvPr id="66567" name="Line 7"/>
              <p:cNvSpPr>
                <a:spLocks noChangeShapeType="1"/>
              </p:cNvSpPr>
              <p:nvPr/>
            </p:nvSpPr>
            <p:spPr bwMode="auto">
              <a:xfrm flipH="1">
                <a:off x="480" y="2592"/>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latin typeface="Verdana" pitchFamily="34" charset="0"/>
                </a:endParaRPr>
              </a:p>
            </p:txBody>
          </p:sp>
          <p:sp>
            <p:nvSpPr>
              <p:cNvPr id="66568" name="Line 8"/>
              <p:cNvSpPr>
                <a:spLocks noChangeShapeType="1"/>
              </p:cNvSpPr>
              <p:nvPr/>
            </p:nvSpPr>
            <p:spPr bwMode="auto">
              <a:xfrm>
                <a:off x="576" y="2592"/>
                <a:ext cx="4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latin typeface="Verdana" pitchFamily="34" charset="0"/>
                </a:endParaRPr>
              </a:p>
            </p:txBody>
          </p:sp>
        </p:grpSp>
        <p:grpSp>
          <p:nvGrpSpPr>
            <p:cNvPr id="66569" name="Group 9"/>
            <p:cNvGrpSpPr>
              <a:grpSpLocks/>
            </p:cNvGrpSpPr>
            <p:nvPr/>
          </p:nvGrpSpPr>
          <p:grpSpPr bwMode="auto">
            <a:xfrm>
              <a:off x="480" y="2304"/>
              <a:ext cx="192" cy="144"/>
              <a:chOff x="480" y="2304"/>
              <a:chExt cx="192" cy="144"/>
            </a:xfrm>
          </p:grpSpPr>
          <p:sp>
            <p:nvSpPr>
              <p:cNvPr id="66570" name="Line 10"/>
              <p:cNvSpPr>
                <a:spLocks noChangeShapeType="1"/>
              </p:cNvSpPr>
              <p:nvPr/>
            </p:nvSpPr>
            <p:spPr bwMode="auto">
              <a:xfrm>
                <a:off x="576" y="230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latin typeface="Verdana" pitchFamily="34" charset="0"/>
                </a:endParaRPr>
              </a:p>
            </p:txBody>
          </p:sp>
          <p:sp>
            <p:nvSpPr>
              <p:cNvPr id="66571" name="Line 11"/>
              <p:cNvSpPr>
                <a:spLocks noChangeShapeType="1"/>
              </p:cNvSpPr>
              <p:nvPr/>
            </p:nvSpPr>
            <p:spPr bwMode="auto">
              <a:xfrm>
                <a:off x="480" y="240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latin typeface="Verdana" pitchFamily="34" charset="0"/>
                </a:endParaRPr>
              </a:p>
            </p:txBody>
          </p:sp>
        </p:grpSp>
      </p:grpSp>
      <p:grpSp>
        <p:nvGrpSpPr>
          <p:cNvPr id="66572" name="Group 12"/>
          <p:cNvGrpSpPr>
            <a:grpSpLocks/>
          </p:cNvGrpSpPr>
          <p:nvPr/>
        </p:nvGrpSpPr>
        <p:grpSpPr bwMode="auto">
          <a:xfrm>
            <a:off x="1905000" y="4419600"/>
            <a:ext cx="304800" cy="609600"/>
            <a:chOff x="480" y="2208"/>
            <a:chExt cx="192" cy="384"/>
          </a:xfrm>
        </p:grpSpPr>
        <p:sp>
          <p:nvSpPr>
            <p:cNvPr id="66573" name="Oval 13"/>
            <p:cNvSpPr>
              <a:spLocks noChangeArrowheads="1"/>
            </p:cNvSpPr>
            <p:nvPr/>
          </p:nvSpPr>
          <p:spPr bwMode="auto">
            <a:xfrm>
              <a:off x="480" y="2208"/>
              <a:ext cx="192" cy="96"/>
            </a:xfrm>
            <a:prstGeom prst="ellipse">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latin typeface="Verdana" pitchFamily="34" charset="0"/>
              </a:endParaRPr>
            </a:p>
          </p:txBody>
        </p:sp>
        <p:grpSp>
          <p:nvGrpSpPr>
            <p:cNvPr id="66574" name="Group 14"/>
            <p:cNvGrpSpPr>
              <a:grpSpLocks/>
            </p:cNvGrpSpPr>
            <p:nvPr/>
          </p:nvGrpSpPr>
          <p:grpSpPr bwMode="auto">
            <a:xfrm>
              <a:off x="480" y="2448"/>
              <a:ext cx="144" cy="144"/>
              <a:chOff x="480" y="2592"/>
              <a:chExt cx="144" cy="144"/>
            </a:xfrm>
          </p:grpSpPr>
          <p:sp>
            <p:nvSpPr>
              <p:cNvPr id="66575" name="Line 15"/>
              <p:cNvSpPr>
                <a:spLocks noChangeShapeType="1"/>
              </p:cNvSpPr>
              <p:nvPr/>
            </p:nvSpPr>
            <p:spPr bwMode="auto">
              <a:xfrm flipH="1">
                <a:off x="480" y="2592"/>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latin typeface="Verdana" pitchFamily="34" charset="0"/>
                </a:endParaRPr>
              </a:p>
            </p:txBody>
          </p:sp>
          <p:sp>
            <p:nvSpPr>
              <p:cNvPr id="66576" name="Line 16"/>
              <p:cNvSpPr>
                <a:spLocks noChangeShapeType="1"/>
              </p:cNvSpPr>
              <p:nvPr/>
            </p:nvSpPr>
            <p:spPr bwMode="auto">
              <a:xfrm>
                <a:off x="576" y="2592"/>
                <a:ext cx="4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latin typeface="Verdana" pitchFamily="34" charset="0"/>
                </a:endParaRPr>
              </a:p>
            </p:txBody>
          </p:sp>
        </p:grpSp>
        <p:grpSp>
          <p:nvGrpSpPr>
            <p:cNvPr id="66577" name="Group 17"/>
            <p:cNvGrpSpPr>
              <a:grpSpLocks/>
            </p:cNvGrpSpPr>
            <p:nvPr/>
          </p:nvGrpSpPr>
          <p:grpSpPr bwMode="auto">
            <a:xfrm>
              <a:off x="480" y="2304"/>
              <a:ext cx="192" cy="144"/>
              <a:chOff x="480" y="2304"/>
              <a:chExt cx="192" cy="144"/>
            </a:xfrm>
          </p:grpSpPr>
          <p:sp>
            <p:nvSpPr>
              <p:cNvPr id="66578" name="Line 18"/>
              <p:cNvSpPr>
                <a:spLocks noChangeShapeType="1"/>
              </p:cNvSpPr>
              <p:nvPr/>
            </p:nvSpPr>
            <p:spPr bwMode="auto">
              <a:xfrm>
                <a:off x="576" y="230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latin typeface="Verdana" pitchFamily="34" charset="0"/>
                </a:endParaRPr>
              </a:p>
            </p:txBody>
          </p:sp>
          <p:sp>
            <p:nvSpPr>
              <p:cNvPr id="66579" name="Line 19"/>
              <p:cNvSpPr>
                <a:spLocks noChangeShapeType="1"/>
              </p:cNvSpPr>
              <p:nvPr/>
            </p:nvSpPr>
            <p:spPr bwMode="auto">
              <a:xfrm>
                <a:off x="480" y="240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latin typeface="Verdana" pitchFamily="34" charset="0"/>
                </a:endParaRPr>
              </a:p>
            </p:txBody>
          </p:sp>
        </p:grpSp>
      </p:grpSp>
      <p:sp>
        <p:nvSpPr>
          <p:cNvPr id="66580" name="Line 20"/>
          <p:cNvSpPr>
            <a:spLocks noChangeShapeType="1"/>
          </p:cNvSpPr>
          <p:nvPr/>
        </p:nvSpPr>
        <p:spPr bwMode="auto">
          <a:xfrm>
            <a:off x="533400" y="38862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latin typeface="Verdana" pitchFamily="34" charset="0"/>
            </a:endParaRPr>
          </a:p>
        </p:txBody>
      </p:sp>
      <p:sp>
        <p:nvSpPr>
          <p:cNvPr id="66581" name="Line 21"/>
          <p:cNvSpPr>
            <a:spLocks noChangeShapeType="1"/>
          </p:cNvSpPr>
          <p:nvPr/>
        </p:nvSpPr>
        <p:spPr bwMode="auto">
          <a:xfrm>
            <a:off x="685800" y="4953000"/>
            <a:ext cx="609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latin typeface="Verdana" pitchFamily="34" charset="0"/>
            </a:endParaRPr>
          </a:p>
        </p:txBody>
      </p:sp>
      <p:sp>
        <p:nvSpPr>
          <p:cNvPr id="66582" name="Rectangle 22"/>
          <p:cNvSpPr>
            <a:spLocks noChangeArrowheads="1"/>
          </p:cNvSpPr>
          <p:nvPr/>
        </p:nvSpPr>
        <p:spPr bwMode="auto">
          <a:xfrm>
            <a:off x="1371600" y="5257800"/>
            <a:ext cx="1219200" cy="533400"/>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smtClean="0">
                <a:solidFill>
                  <a:srgbClr val="000000"/>
                </a:solidFill>
                <a:latin typeface="Verdana" pitchFamily="34" charset="0"/>
              </a:rPr>
              <a:t>Knowledge</a:t>
            </a:r>
            <a:br>
              <a:rPr lang="en-US" sz="1600" smtClean="0">
                <a:solidFill>
                  <a:srgbClr val="000000"/>
                </a:solidFill>
                <a:latin typeface="Verdana" pitchFamily="34" charset="0"/>
              </a:rPr>
            </a:br>
            <a:r>
              <a:rPr lang="en-US" sz="1600" smtClean="0">
                <a:solidFill>
                  <a:srgbClr val="000000"/>
                </a:solidFill>
                <a:latin typeface="Verdana" pitchFamily="34" charset="0"/>
              </a:rPr>
              <a:t>base</a:t>
            </a:r>
          </a:p>
        </p:txBody>
      </p:sp>
      <p:sp>
        <p:nvSpPr>
          <p:cNvPr id="66583" name="Text Box 23"/>
          <p:cNvSpPr txBox="1">
            <a:spLocks noChangeArrowheads="1"/>
          </p:cNvSpPr>
          <p:nvPr/>
        </p:nvSpPr>
        <p:spPr bwMode="auto">
          <a:xfrm>
            <a:off x="838200" y="32766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smtClean="0">
                <a:solidFill>
                  <a:srgbClr val="000000"/>
                </a:solidFill>
                <a:latin typeface="Verdana" pitchFamily="34" charset="0"/>
              </a:rPr>
              <a:t>Domain Expert</a:t>
            </a:r>
          </a:p>
        </p:txBody>
      </p:sp>
      <p:sp>
        <p:nvSpPr>
          <p:cNvPr id="66584" name="Text Box 24"/>
          <p:cNvSpPr txBox="1">
            <a:spLocks noChangeArrowheads="1"/>
          </p:cNvSpPr>
          <p:nvPr/>
        </p:nvSpPr>
        <p:spPr bwMode="auto">
          <a:xfrm>
            <a:off x="838200" y="45720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smtClean="0">
                <a:solidFill>
                  <a:srgbClr val="000000"/>
                </a:solidFill>
                <a:latin typeface="Verdana" pitchFamily="34" charset="0"/>
              </a:rPr>
              <a:t>Knowledge Engineer</a:t>
            </a:r>
          </a:p>
        </p:txBody>
      </p:sp>
      <p:sp>
        <p:nvSpPr>
          <p:cNvPr id="66585" name="Text Box 25"/>
          <p:cNvSpPr txBox="1">
            <a:spLocks noChangeArrowheads="1"/>
          </p:cNvSpPr>
          <p:nvPr/>
        </p:nvSpPr>
        <p:spPr bwMode="auto">
          <a:xfrm>
            <a:off x="838200" y="3886200"/>
            <a:ext cx="914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smtClean="0">
                <a:solidFill>
                  <a:srgbClr val="000000"/>
                </a:solidFill>
                <a:latin typeface="Verdana" pitchFamily="34" charset="0"/>
              </a:rPr>
              <a:t>Expertise</a:t>
            </a:r>
          </a:p>
        </p:txBody>
      </p:sp>
      <p:sp>
        <p:nvSpPr>
          <p:cNvPr id="66586" name="Rectangle 26"/>
          <p:cNvSpPr>
            <a:spLocks noChangeArrowheads="1"/>
          </p:cNvSpPr>
          <p:nvPr/>
        </p:nvSpPr>
        <p:spPr bwMode="auto">
          <a:xfrm>
            <a:off x="3124200" y="5257800"/>
            <a:ext cx="1447800" cy="533400"/>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smtClean="0">
                <a:solidFill>
                  <a:srgbClr val="000000"/>
                </a:solidFill>
                <a:latin typeface="Verdana" pitchFamily="34" charset="0"/>
              </a:rPr>
              <a:t>Explanation</a:t>
            </a:r>
            <a:br>
              <a:rPr lang="en-US" sz="1600" dirty="0" smtClean="0">
                <a:solidFill>
                  <a:srgbClr val="000000"/>
                </a:solidFill>
                <a:latin typeface="Verdana" pitchFamily="34" charset="0"/>
              </a:rPr>
            </a:br>
            <a:r>
              <a:rPr lang="en-US" sz="1600" dirty="0">
                <a:solidFill>
                  <a:srgbClr val="000000"/>
                </a:solidFill>
                <a:latin typeface="Verdana" pitchFamily="34" charset="0"/>
              </a:rPr>
              <a:t>S</a:t>
            </a:r>
            <a:r>
              <a:rPr lang="en-US" sz="1600" dirty="0" smtClean="0">
                <a:solidFill>
                  <a:srgbClr val="000000"/>
                </a:solidFill>
                <a:latin typeface="Verdana" pitchFamily="34" charset="0"/>
              </a:rPr>
              <a:t>ub-System</a:t>
            </a:r>
          </a:p>
        </p:txBody>
      </p:sp>
      <p:sp>
        <p:nvSpPr>
          <p:cNvPr id="66587" name="Rectangle 27"/>
          <p:cNvSpPr>
            <a:spLocks noChangeArrowheads="1"/>
          </p:cNvSpPr>
          <p:nvPr/>
        </p:nvSpPr>
        <p:spPr bwMode="auto">
          <a:xfrm>
            <a:off x="2438400" y="4419600"/>
            <a:ext cx="1219200" cy="533400"/>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smtClean="0">
                <a:solidFill>
                  <a:srgbClr val="000000"/>
                </a:solidFill>
                <a:latin typeface="Verdana" pitchFamily="34" charset="0"/>
              </a:rPr>
              <a:t>Inference</a:t>
            </a:r>
            <a:br>
              <a:rPr lang="en-US" sz="1600" smtClean="0">
                <a:solidFill>
                  <a:srgbClr val="000000"/>
                </a:solidFill>
                <a:latin typeface="Verdana" pitchFamily="34" charset="0"/>
              </a:rPr>
            </a:br>
            <a:r>
              <a:rPr lang="en-US" sz="1600" smtClean="0">
                <a:solidFill>
                  <a:srgbClr val="000000"/>
                </a:solidFill>
                <a:latin typeface="Verdana" pitchFamily="34" charset="0"/>
              </a:rPr>
              <a:t>Engine</a:t>
            </a:r>
          </a:p>
        </p:txBody>
      </p:sp>
      <p:sp>
        <p:nvSpPr>
          <p:cNvPr id="66588" name="Rectangle 28"/>
          <p:cNvSpPr>
            <a:spLocks noChangeArrowheads="1"/>
          </p:cNvSpPr>
          <p:nvPr/>
        </p:nvSpPr>
        <p:spPr bwMode="auto">
          <a:xfrm>
            <a:off x="2438400" y="3505200"/>
            <a:ext cx="1219200" cy="533400"/>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smtClean="0">
                <a:solidFill>
                  <a:srgbClr val="000000"/>
                </a:solidFill>
                <a:latin typeface="Verdana" pitchFamily="34" charset="0"/>
              </a:rPr>
              <a:t>User</a:t>
            </a:r>
            <a:br>
              <a:rPr lang="en-US" sz="1600" smtClean="0">
                <a:solidFill>
                  <a:srgbClr val="000000"/>
                </a:solidFill>
                <a:latin typeface="Verdana" pitchFamily="34" charset="0"/>
              </a:rPr>
            </a:br>
            <a:r>
              <a:rPr lang="en-US" sz="1600" smtClean="0">
                <a:solidFill>
                  <a:srgbClr val="000000"/>
                </a:solidFill>
                <a:latin typeface="Verdana" pitchFamily="34" charset="0"/>
              </a:rPr>
              <a:t>Interface</a:t>
            </a:r>
          </a:p>
        </p:txBody>
      </p:sp>
      <p:sp>
        <p:nvSpPr>
          <p:cNvPr id="66590" name="Line 30"/>
          <p:cNvSpPr>
            <a:spLocks noChangeShapeType="1"/>
          </p:cNvSpPr>
          <p:nvPr/>
        </p:nvSpPr>
        <p:spPr bwMode="auto">
          <a:xfrm>
            <a:off x="3352800" y="4953000"/>
            <a:ext cx="304800" cy="3048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latin typeface="Verdana" pitchFamily="34" charset="0"/>
            </a:endParaRPr>
          </a:p>
        </p:txBody>
      </p:sp>
      <p:sp>
        <p:nvSpPr>
          <p:cNvPr id="66591" name="Line 31"/>
          <p:cNvSpPr>
            <a:spLocks noChangeShapeType="1"/>
          </p:cNvSpPr>
          <p:nvPr/>
        </p:nvSpPr>
        <p:spPr bwMode="auto">
          <a:xfrm>
            <a:off x="3048000" y="4038600"/>
            <a:ext cx="0" cy="3810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latin typeface="Verdana" pitchFamily="34" charset="0"/>
            </a:endParaRPr>
          </a:p>
        </p:txBody>
      </p:sp>
      <p:grpSp>
        <p:nvGrpSpPr>
          <p:cNvPr id="66592" name="Group 32"/>
          <p:cNvGrpSpPr>
            <a:grpSpLocks/>
          </p:cNvGrpSpPr>
          <p:nvPr/>
        </p:nvGrpSpPr>
        <p:grpSpPr bwMode="auto">
          <a:xfrm>
            <a:off x="2819400" y="2819400"/>
            <a:ext cx="304800" cy="457200"/>
            <a:chOff x="480" y="2208"/>
            <a:chExt cx="192" cy="384"/>
          </a:xfrm>
        </p:grpSpPr>
        <p:sp>
          <p:nvSpPr>
            <p:cNvPr id="66593" name="Oval 33"/>
            <p:cNvSpPr>
              <a:spLocks noChangeArrowheads="1"/>
            </p:cNvSpPr>
            <p:nvPr/>
          </p:nvSpPr>
          <p:spPr bwMode="auto">
            <a:xfrm>
              <a:off x="480" y="2208"/>
              <a:ext cx="192" cy="96"/>
            </a:xfrm>
            <a:prstGeom prst="ellipse">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latin typeface="Verdana" pitchFamily="34" charset="0"/>
              </a:endParaRPr>
            </a:p>
          </p:txBody>
        </p:sp>
        <p:grpSp>
          <p:nvGrpSpPr>
            <p:cNvPr id="66594" name="Group 34"/>
            <p:cNvGrpSpPr>
              <a:grpSpLocks/>
            </p:cNvGrpSpPr>
            <p:nvPr/>
          </p:nvGrpSpPr>
          <p:grpSpPr bwMode="auto">
            <a:xfrm>
              <a:off x="480" y="2448"/>
              <a:ext cx="144" cy="144"/>
              <a:chOff x="480" y="2592"/>
              <a:chExt cx="144" cy="144"/>
            </a:xfrm>
          </p:grpSpPr>
          <p:sp>
            <p:nvSpPr>
              <p:cNvPr id="66595" name="Line 35"/>
              <p:cNvSpPr>
                <a:spLocks noChangeShapeType="1"/>
              </p:cNvSpPr>
              <p:nvPr/>
            </p:nvSpPr>
            <p:spPr bwMode="auto">
              <a:xfrm flipH="1">
                <a:off x="480" y="2592"/>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latin typeface="Verdana" pitchFamily="34" charset="0"/>
                </a:endParaRPr>
              </a:p>
            </p:txBody>
          </p:sp>
          <p:sp>
            <p:nvSpPr>
              <p:cNvPr id="66596" name="Line 36"/>
              <p:cNvSpPr>
                <a:spLocks noChangeShapeType="1"/>
              </p:cNvSpPr>
              <p:nvPr/>
            </p:nvSpPr>
            <p:spPr bwMode="auto">
              <a:xfrm>
                <a:off x="576" y="2592"/>
                <a:ext cx="4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latin typeface="Verdana" pitchFamily="34" charset="0"/>
                </a:endParaRPr>
              </a:p>
            </p:txBody>
          </p:sp>
        </p:grpSp>
        <p:grpSp>
          <p:nvGrpSpPr>
            <p:cNvPr id="66597" name="Group 37"/>
            <p:cNvGrpSpPr>
              <a:grpSpLocks/>
            </p:cNvGrpSpPr>
            <p:nvPr/>
          </p:nvGrpSpPr>
          <p:grpSpPr bwMode="auto">
            <a:xfrm>
              <a:off x="480" y="2304"/>
              <a:ext cx="192" cy="144"/>
              <a:chOff x="480" y="2304"/>
              <a:chExt cx="192" cy="144"/>
            </a:xfrm>
          </p:grpSpPr>
          <p:sp>
            <p:nvSpPr>
              <p:cNvPr id="66598" name="Line 38"/>
              <p:cNvSpPr>
                <a:spLocks noChangeShapeType="1"/>
              </p:cNvSpPr>
              <p:nvPr/>
            </p:nvSpPr>
            <p:spPr bwMode="auto">
              <a:xfrm>
                <a:off x="576" y="230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latin typeface="Verdana" pitchFamily="34" charset="0"/>
                </a:endParaRPr>
              </a:p>
            </p:txBody>
          </p:sp>
          <p:sp>
            <p:nvSpPr>
              <p:cNvPr id="66599" name="Line 39"/>
              <p:cNvSpPr>
                <a:spLocks noChangeShapeType="1"/>
              </p:cNvSpPr>
              <p:nvPr/>
            </p:nvSpPr>
            <p:spPr bwMode="auto">
              <a:xfrm>
                <a:off x="480" y="240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latin typeface="Verdana" pitchFamily="34" charset="0"/>
                </a:endParaRPr>
              </a:p>
            </p:txBody>
          </p:sp>
        </p:grpSp>
      </p:grpSp>
      <p:sp>
        <p:nvSpPr>
          <p:cNvPr id="66600" name="Text Box 40"/>
          <p:cNvSpPr txBox="1">
            <a:spLocks noChangeArrowheads="1"/>
          </p:cNvSpPr>
          <p:nvPr/>
        </p:nvSpPr>
        <p:spPr bwMode="auto">
          <a:xfrm>
            <a:off x="3124200" y="29718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dirty="0" smtClean="0">
                <a:solidFill>
                  <a:srgbClr val="000000"/>
                </a:solidFill>
                <a:latin typeface="Verdana" pitchFamily="34" charset="0"/>
              </a:rPr>
              <a:t>User</a:t>
            </a:r>
          </a:p>
        </p:txBody>
      </p:sp>
      <p:sp>
        <p:nvSpPr>
          <p:cNvPr id="66601" name="Line 41"/>
          <p:cNvSpPr>
            <a:spLocks noChangeShapeType="1"/>
          </p:cNvSpPr>
          <p:nvPr/>
        </p:nvSpPr>
        <p:spPr bwMode="auto">
          <a:xfrm>
            <a:off x="2667000" y="32766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latin typeface="Verdana" pitchFamily="34" charset="0"/>
            </a:endParaRPr>
          </a:p>
        </p:txBody>
      </p:sp>
      <p:sp>
        <p:nvSpPr>
          <p:cNvPr id="66602" name="Line 42"/>
          <p:cNvSpPr>
            <a:spLocks noChangeShapeType="1"/>
          </p:cNvSpPr>
          <p:nvPr/>
        </p:nvSpPr>
        <p:spPr bwMode="auto">
          <a:xfrm flipV="1">
            <a:off x="3200400" y="32766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latin typeface="Verdana" pitchFamily="34" charset="0"/>
            </a:endParaRPr>
          </a:p>
        </p:txBody>
      </p:sp>
      <p:grpSp>
        <p:nvGrpSpPr>
          <p:cNvPr id="66603" name="Group 43"/>
          <p:cNvGrpSpPr>
            <a:grpSpLocks/>
          </p:cNvGrpSpPr>
          <p:nvPr/>
        </p:nvGrpSpPr>
        <p:grpSpPr bwMode="auto">
          <a:xfrm>
            <a:off x="4419600" y="4191000"/>
            <a:ext cx="304800" cy="609600"/>
            <a:chOff x="480" y="2208"/>
            <a:chExt cx="192" cy="384"/>
          </a:xfrm>
        </p:grpSpPr>
        <p:sp>
          <p:nvSpPr>
            <p:cNvPr id="66604" name="Oval 44"/>
            <p:cNvSpPr>
              <a:spLocks noChangeArrowheads="1"/>
            </p:cNvSpPr>
            <p:nvPr/>
          </p:nvSpPr>
          <p:spPr bwMode="auto">
            <a:xfrm>
              <a:off x="480" y="2208"/>
              <a:ext cx="192" cy="96"/>
            </a:xfrm>
            <a:prstGeom prst="ellipse">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latin typeface="Verdana" pitchFamily="34" charset="0"/>
              </a:endParaRPr>
            </a:p>
          </p:txBody>
        </p:sp>
        <p:grpSp>
          <p:nvGrpSpPr>
            <p:cNvPr id="66605" name="Group 45"/>
            <p:cNvGrpSpPr>
              <a:grpSpLocks/>
            </p:cNvGrpSpPr>
            <p:nvPr/>
          </p:nvGrpSpPr>
          <p:grpSpPr bwMode="auto">
            <a:xfrm>
              <a:off x="480" y="2448"/>
              <a:ext cx="144" cy="144"/>
              <a:chOff x="480" y="2592"/>
              <a:chExt cx="144" cy="144"/>
            </a:xfrm>
          </p:grpSpPr>
          <p:sp>
            <p:nvSpPr>
              <p:cNvPr id="66606" name="Line 46"/>
              <p:cNvSpPr>
                <a:spLocks noChangeShapeType="1"/>
              </p:cNvSpPr>
              <p:nvPr/>
            </p:nvSpPr>
            <p:spPr bwMode="auto">
              <a:xfrm flipH="1">
                <a:off x="480" y="2592"/>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latin typeface="Verdana" pitchFamily="34" charset="0"/>
                </a:endParaRPr>
              </a:p>
            </p:txBody>
          </p:sp>
          <p:sp>
            <p:nvSpPr>
              <p:cNvPr id="66607" name="Line 47"/>
              <p:cNvSpPr>
                <a:spLocks noChangeShapeType="1"/>
              </p:cNvSpPr>
              <p:nvPr/>
            </p:nvSpPr>
            <p:spPr bwMode="auto">
              <a:xfrm>
                <a:off x="576" y="2592"/>
                <a:ext cx="4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latin typeface="Verdana" pitchFamily="34" charset="0"/>
                </a:endParaRPr>
              </a:p>
            </p:txBody>
          </p:sp>
        </p:grpSp>
        <p:grpSp>
          <p:nvGrpSpPr>
            <p:cNvPr id="66608" name="Group 48"/>
            <p:cNvGrpSpPr>
              <a:grpSpLocks/>
            </p:cNvGrpSpPr>
            <p:nvPr/>
          </p:nvGrpSpPr>
          <p:grpSpPr bwMode="auto">
            <a:xfrm>
              <a:off x="480" y="2304"/>
              <a:ext cx="192" cy="144"/>
              <a:chOff x="480" y="2304"/>
              <a:chExt cx="192" cy="144"/>
            </a:xfrm>
          </p:grpSpPr>
          <p:sp>
            <p:nvSpPr>
              <p:cNvPr id="66609" name="Line 49"/>
              <p:cNvSpPr>
                <a:spLocks noChangeShapeType="1"/>
              </p:cNvSpPr>
              <p:nvPr/>
            </p:nvSpPr>
            <p:spPr bwMode="auto">
              <a:xfrm>
                <a:off x="576" y="230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latin typeface="Verdana" pitchFamily="34" charset="0"/>
                </a:endParaRPr>
              </a:p>
            </p:txBody>
          </p:sp>
          <p:sp>
            <p:nvSpPr>
              <p:cNvPr id="66610" name="Line 50"/>
              <p:cNvSpPr>
                <a:spLocks noChangeShapeType="1"/>
              </p:cNvSpPr>
              <p:nvPr/>
            </p:nvSpPr>
            <p:spPr bwMode="auto">
              <a:xfrm>
                <a:off x="480" y="240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latin typeface="Verdana" pitchFamily="34" charset="0"/>
                </a:endParaRPr>
              </a:p>
            </p:txBody>
          </p:sp>
        </p:grpSp>
      </p:grpSp>
      <p:sp>
        <p:nvSpPr>
          <p:cNvPr id="66611" name="Text Box 51"/>
          <p:cNvSpPr txBox="1">
            <a:spLocks noChangeArrowheads="1"/>
          </p:cNvSpPr>
          <p:nvPr/>
        </p:nvSpPr>
        <p:spPr bwMode="auto">
          <a:xfrm>
            <a:off x="4724400" y="4191000"/>
            <a:ext cx="1066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200" dirty="0" smtClean="0">
                <a:solidFill>
                  <a:srgbClr val="000000"/>
                </a:solidFill>
                <a:latin typeface="Verdana" pitchFamily="34" charset="0"/>
              </a:rPr>
              <a:t>System    Engineer/          System Developer</a:t>
            </a:r>
          </a:p>
        </p:txBody>
      </p:sp>
      <p:sp>
        <p:nvSpPr>
          <p:cNvPr id="66612" name="Line 52"/>
          <p:cNvSpPr>
            <a:spLocks noChangeShapeType="1"/>
          </p:cNvSpPr>
          <p:nvPr/>
        </p:nvSpPr>
        <p:spPr bwMode="auto">
          <a:xfrm flipH="1" flipV="1">
            <a:off x="3733800" y="4038600"/>
            <a:ext cx="609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latin typeface="Verdana" pitchFamily="34" charset="0"/>
            </a:endParaRPr>
          </a:p>
        </p:txBody>
      </p:sp>
      <p:sp>
        <p:nvSpPr>
          <p:cNvPr id="66613" name="Line 53"/>
          <p:cNvSpPr>
            <a:spLocks noChangeShapeType="1"/>
          </p:cNvSpPr>
          <p:nvPr/>
        </p:nvSpPr>
        <p:spPr bwMode="auto">
          <a:xfrm flipH="1">
            <a:off x="3810000" y="45720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latin typeface="Verdana" pitchFamily="34" charset="0"/>
            </a:endParaRPr>
          </a:p>
        </p:txBody>
      </p:sp>
      <p:sp>
        <p:nvSpPr>
          <p:cNvPr id="66614" name="Line 54"/>
          <p:cNvSpPr>
            <a:spLocks noChangeShapeType="1"/>
          </p:cNvSpPr>
          <p:nvPr/>
        </p:nvSpPr>
        <p:spPr bwMode="auto">
          <a:xfrm flipH="1">
            <a:off x="3886200" y="4572000"/>
            <a:ext cx="457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latin typeface="Verdana" pitchFamily="34" charset="0"/>
            </a:endParaRPr>
          </a:p>
        </p:txBody>
      </p:sp>
      <p:sp>
        <p:nvSpPr>
          <p:cNvPr id="66615" name="Text Box 55"/>
          <p:cNvSpPr txBox="1">
            <a:spLocks noChangeArrowheads="1"/>
          </p:cNvSpPr>
          <p:nvPr/>
        </p:nvSpPr>
        <p:spPr bwMode="auto">
          <a:xfrm>
            <a:off x="381000" y="53340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dirty="0" smtClean="0">
                <a:solidFill>
                  <a:srgbClr val="000000"/>
                </a:solidFill>
                <a:latin typeface="Verdana" pitchFamily="34" charset="0"/>
              </a:rPr>
              <a:t>Encoded expertise</a:t>
            </a:r>
          </a:p>
        </p:txBody>
      </p:sp>
      <p:grpSp>
        <p:nvGrpSpPr>
          <p:cNvPr id="66616" name="Group 56"/>
          <p:cNvGrpSpPr>
            <a:grpSpLocks/>
          </p:cNvGrpSpPr>
          <p:nvPr/>
        </p:nvGrpSpPr>
        <p:grpSpPr bwMode="auto">
          <a:xfrm>
            <a:off x="5715000" y="3048000"/>
            <a:ext cx="3276600" cy="2120900"/>
            <a:chOff x="3552" y="1920"/>
            <a:chExt cx="2064" cy="1336"/>
          </a:xfrm>
        </p:grpSpPr>
        <p:sp>
          <p:nvSpPr>
            <p:cNvPr id="66617" name="Text Box 57"/>
            <p:cNvSpPr txBox="1">
              <a:spLocks noChangeArrowheads="1"/>
            </p:cNvSpPr>
            <p:nvPr/>
          </p:nvSpPr>
          <p:spPr bwMode="auto">
            <a:xfrm>
              <a:off x="3552" y="2112"/>
              <a:ext cx="2064" cy="1144"/>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dirty="0"/>
                <a:t>IF </a:t>
              </a:r>
              <a:r>
                <a:rPr lang="en-US" sz="1400" dirty="0" smtClean="0"/>
                <a:t>temperature </a:t>
              </a:r>
              <a:r>
                <a:rPr lang="en-US" sz="1400" dirty="0"/>
                <a:t>is below 35 degrees </a:t>
              </a:r>
              <a:br>
                <a:rPr lang="en-US" sz="1400" dirty="0"/>
              </a:br>
              <a:r>
                <a:rPr lang="en-US" sz="1400" dirty="0"/>
                <a:t>AND the </a:t>
              </a:r>
              <a:r>
                <a:rPr lang="en-US" sz="1400" dirty="0" smtClean="0"/>
                <a:t>dew point </a:t>
              </a:r>
              <a:r>
                <a:rPr lang="en-US" sz="1400" dirty="0"/>
                <a:t>is below 28 degrees </a:t>
              </a:r>
              <a:br>
                <a:rPr lang="en-US" sz="1400" dirty="0"/>
              </a:br>
              <a:r>
                <a:rPr lang="en-US" sz="1400" dirty="0"/>
                <a:t>AND it is 3am or later </a:t>
              </a:r>
              <a:br>
                <a:rPr lang="en-US" sz="1400" dirty="0"/>
              </a:br>
              <a:r>
                <a:rPr lang="en-US" sz="1400" dirty="0"/>
                <a:t>THEN turn on cold protection </a:t>
              </a:r>
              <a:r>
                <a:rPr lang="en-US" sz="1400" dirty="0" smtClean="0"/>
                <a:t>devices</a:t>
              </a:r>
            </a:p>
            <a:p>
              <a:endParaRPr lang="en-US" sz="1400" dirty="0"/>
            </a:p>
            <a:p>
              <a:r>
                <a:rPr lang="en-US" sz="1400" dirty="0"/>
                <a:t>IF temperature &lt; 25 </a:t>
              </a:r>
              <a:br>
                <a:rPr lang="en-US" sz="1400" dirty="0"/>
              </a:br>
              <a:r>
                <a:rPr lang="en-US" sz="1400" dirty="0"/>
                <a:t>THEN issue warning </a:t>
              </a:r>
              <a:r>
                <a:rPr lang="en-US" sz="1400" dirty="0" smtClean="0"/>
                <a:t>messages</a:t>
              </a:r>
              <a:endParaRPr lang="en-US" sz="1400" dirty="0"/>
            </a:p>
          </p:txBody>
        </p:sp>
        <p:sp>
          <p:nvSpPr>
            <p:cNvPr id="66618" name="Text Box 58"/>
            <p:cNvSpPr txBox="1">
              <a:spLocks noChangeArrowheads="1"/>
            </p:cNvSpPr>
            <p:nvPr/>
          </p:nvSpPr>
          <p:spPr bwMode="auto">
            <a:xfrm>
              <a:off x="3552" y="1920"/>
              <a:ext cx="2064" cy="231"/>
            </a:xfrm>
            <a:prstGeom prst="rect">
              <a:avLst/>
            </a:prstGeom>
            <a:solidFill>
              <a:srgbClr val="C5C69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b="1" smtClean="0">
                  <a:solidFill>
                    <a:srgbClr val="000000"/>
                  </a:solidFill>
                  <a:latin typeface="Verdana" pitchFamily="34" charset="0"/>
                </a:rPr>
                <a:t>Example of rules</a:t>
              </a:r>
            </a:p>
          </p:txBody>
        </p:sp>
      </p:grpSp>
      <p:sp>
        <p:nvSpPr>
          <p:cNvPr id="66619" name="Text Box 59"/>
          <p:cNvSpPr txBox="1">
            <a:spLocks noChangeArrowheads="1"/>
          </p:cNvSpPr>
          <p:nvPr/>
        </p:nvSpPr>
        <p:spPr bwMode="auto">
          <a:xfrm>
            <a:off x="457200" y="5943600"/>
            <a:ext cx="76962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dirty="0" smtClean="0">
                <a:solidFill>
                  <a:srgbClr val="000000"/>
                </a:solidFill>
                <a:latin typeface="Verdana" pitchFamily="34" charset="0"/>
              </a:rPr>
              <a:t>- Knowledge engineer codify the human expert’s expertise into the systems’ knowledge base.</a:t>
            </a:r>
            <a:br>
              <a:rPr lang="en-US" sz="1400" dirty="0" smtClean="0">
                <a:solidFill>
                  <a:srgbClr val="000000"/>
                </a:solidFill>
                <a:latin typeface="Verdana" pitchFamily="34" charset="0"/>
              </a:rPr>
            </a:br>
            <a:r>
              <a:rPr lang="en-US" sz="1400" dirty="0" smtClean="0">
                <a:solidFill>
                  <a:srgbClr val="000000"/>
                </a:solidFill>
                <a:latin typeface="Verdana" pitchFamily="34" charset="0"/>
              </a:rPr>
              <a:t>- System engineer is the IT professional who develop the user interface, the inference engine, and the explanation system.</a:t>
            </a:r>
          </a:p>
        </p:txBody>
      </p:sp>
      <p:sp>
        <p:nvSpPr>
          <p:cNvPr id="61" name="Line 30"/>
          <p:cNvSpPr>
            <a:spLocks noChangeShapeType="1"/>
          </p:cNvSpPr>
          <p:nvPr/>
        </p:nvSpPr>
        <p:spPr bwMode="auto">
          <a:xfrm flipH="1">
            <a:off x="2419350" y="4933950"/>
            <a:ext cx="342900" cy="3429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latin typeface="Verdana" pitchFamily="34" charset="0"/>
            </a:endParaRPr>
          </a:p>
        </p:txBody>
      </p:sp>
    </p:spTree>
    <p:extLst>
      <p:ext uri="{BB962C8B-B14F-4D97-AF65-F5344CB8AC3E}">
        <p14:creationId xmlns:p14="http://schemas.microsoft.com/office/powerpoint/2010/main" val="23523338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A7FA4A3-6A0C-41D1-873C-0B7886D36AA4}" type="slidenum">
              <a:rPr lang="en-US">
                <a:solidFill>
                  <a:srgbClr val="FFFFFF"/>
                </a:solidFill>
              </a:rPr>
              <a:pPr>
                <a:defRPr/>
              </a:pPr>
              <a:t>48</a:t>
            </a:fld>
            <a:endParaRPr lang="en-US">
              <a:solidFill>
                <a:srgbClr val="FFFFFF"/>
              </a:solidFill>
            </a:endParaRPr>
          </a:p>
        </p:txBody>
      </p:sp>
      <p:sp>
        <p:nvSpPr>
          <p:cNvPr id="190466" name="Rectangle 2"/>
          <p:cNvSpPr>
            <a:spLocks noGrp="1" noChangeArrowheads="1"/>
          </p:cNvSpPr>
          <p:nvPr>
            <p:ph type="title"/>
          </p:nvPr>
        </p:nvSpPr>
        <p:spPr>
          <a:xfrm>
            <a:off x="457200" y="277814"/>
            <a:ext cx="8229600" cy="714375"/>
          </a:xfrm>
        </p:spPr>
        <p:txBody>
          <a:bodyPr/>
          <a:lstStyle/>
          <a:p>
            <a:pPr eaLnBrk="1" hangingPunct="1">
              <a:defRPr/>
            </a:pPr>
            <a:r>
              <a:rPr lang="en-US" sz="3200" b="1"/>
              <a:t>Components of an Expert System</a:t>
            </a:r>
          </a:p>
        </p:txBody>
      </p:sp>
      <p:graphicFrame>
        <p:nvGraphicFramePr>
          <p:cNvPr id="5122" name="Object 3" descr="Fig11-03"/>
          <p:cNvGraphicFramePr>
            <a:graphicFrameLocks noGrp="1" noChangeAspect="1"/>
          </p:cNvGraphicFramePr>
          <p:nvPr>
            <p:ph idx="1"/>
          </p:nvPr>
        </p:nvGraphicFramePr>
        <p:xfrm>
          <a:off x="1876425" y="1143001"/>
          <a:ext cx="5400676" cy="5041900"/>
        </p:xfrm>
        <a:graphic>
          <a:graphicData uri="http://schemas.openxmlformats.org/presentationml/2006/ole">
            <mc:AlternateContent xmlns:mc="http://schemas.openxmlformats.org/markup-compatibility/2006">
              <mc:Choice xmlns:v="urn:schemas-microsoft-com:vml" Requires="v">
                <p:oleObj spid="_x0000_s15785" name="Image" r:id="rId4" imgW="4231557" imgH="3951994" progId="">
                  <p:embed/>
                </p:oleObj>
              </mc:Choice>
              <mc:Fallback>
                <p:oleObj name="Image" r:id="rId4" imgW="4231557" imgH="3951994"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6425" y="1143001"/>
                        <a:ext cx="5400676" cy="504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82480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64AEF20D-1DC8-4A66-9417-ABC1BD13E93B}" type="slidenum">
              <a:rPr lang="en-US"/>
              <a:pPr>
                <a:defRPr/>
              </a:pPr>
              <a:t>49</a:t>
            </a:fld>
            <a:endParaRPr lang="en-US" dirty="0"/>
          </a:p>
        </p:txBody>
      </p:sp>
      <p:sp>
        <p:nvSpPr>
          <p:cNvPr id="229378" name="Rectangle 2"/>
          <p:cNvSpPr>
            <a:spLocks noGrp="1" noChangeArrowheads="1"/>
          </p:cNvSpPr>
          <p:nvPr>
            <p:ph type="title"/>
          </p:nvPr>
        </p:nvSpPr>
        <p:spPr/>
        <p:txBody>
          <a:bodyPr/>
          <a:lstStyle/>
          <a:p>
            <a:pPr algn="l" eaLnBrk="1" hangingPunct="1">
              <a:defRPr/>
            </a:pPr>
            <a:r>
              <a:rPr lang="en-US" sz="3600" b="1" dirty="0"/>
              <a:t>Why Learn </a:t>
            </a:r>
            <a:r>
              <a:rPr lang="en-US" sz="3600" b="1" dirty="0" smtClean="0"/>
              <a:t>Computer Science and Information </a:t>
            </a:r>
            <a:r>
              <a:rPr lang="en-US" sz="3600" b="1" dirty="0"/>
              <a:t>Systems?</a:t>
            </a:r>
            <a:endParaRPr lang="en-US" dirty="0" smtClean="0"/>
          </a:p>
        </p:txBody>
      </p:sp>
      <p:sp>
        <p:nvSpPr>
          <p:cNvPr id="229379" name="Rectangle 3"/>
          <p:cNvSpPr>
            <a:spLocks noGrp="1" noChangeArrowheads="1"/>
          </p:cNvSpPr>
          <p:nvPr>
            <p:ph type="body" idx="1"/>
          </p:nvPr>
        </p:nvSpPr>
        <p:spPr>
          <a:xfrm>
            <a:off x="457200" y="1905000"/>
            <a:ext cx="8229600" cy="3840163"/>
          </a:xfrm>
        </p:spPr>
        <p:txBody>
          <a:bodyPr/>
          <a:lstStyle/>
          <a:p>
            <a:pPr eaLnBrk="1" hangingPunct="1">
              <a:defRPr/>
            </a:pPr>
            <a:r>
              <a:rPr lang="en-US" sz="2800" dirty="0"/>
              <a:t>Advance in your </a:t>
            </a:r>
            <a:r>
              <a:rPr lang="en-US" sz="2800" dirty="0" smtClean="0"/>
              <a:t>career</a:t>
            </a:r>
            <a:endParaRPr lang="en-US" sz="2800" dirty="0"/>
          </a:p>
          <a:p>
            <a:pPr eaLnBrk="1" hangingPunct="1">
              <a:defRPr/>
            </a:pPr>
            <a:r>
              <a:rPr lang="en-US" sz="2800" dirty="0"/>
              <a:t>Solve </a:t>
            </a:r>
            <a:r>
              <a:rPr lang="en-US" sz="2800" dirty="0" smtClean="0"/>
              <a:t>problems</a:t>
            </a:r>
            <a:endParaRPr lang="en-US" sz="2800" dirty="0"/>
          </a:p>
          <a:p>
            <a:pPr eaLnBrk="1" hangingPunct="1">
              <a:defRPr/>
            </a:pPr>
            <a:r>
              <a:rPr lang="en-US" sz="2800" dirty="0"/>
              <a:t>Realize opportunities and </a:t>
            </a:r>
            <a:r>
              <a:rPr lang="en-US" sz="2800" dirty="0" smtClean="0"/>
              <a:t>change</a:t>
            </a:r>
            <a:endParaRPr lang="en-US" sz="2800" dirty="0"/>
          </a:p>
          <a:p>
            <a:pPr eaLnBrk="1" hangingPunct="1">
              <a:defRPr/>
            </a:pPr>
            <a:r>
              <a:rPr lang="en-US" sz="2800" dirty="0"/>
              <a:t>Meet your career </a:t>
            </a:r>
            <a:r>
              <a:rPr lang="en-US" sz="2800" dirty="0" smtClean="0"/>
              <a:t>goals</a:t>
            </a:r>
          </a:p>
          <a:p>
            <a:pPr algn="just"/>
            <a:r>
              <a:rPr lang="en-US" sz="2800" dirty="0"/>
              <a:t>Information </a:t>
            </a:r>
            <a:r>
              <a:rPr lang="en-US" sz="2800" dirty="0" smtClean="0"/>
              <a:t>systems and </a:t>
            </a:r>
            <a:r>
              <a:rPr lang="en-US" sz="2800" dirty="0"/>
              <a:t>technologies are vital components of successful businesses and </a:t>
            </a:r>
            <a:r>
              <a:rPr lang="en-US" sz="2800" dirty="0" smtClean="0"/>
              <a:t>organizations -- some would </a:t>
            </a:r>
            <a:r>
              <a:rPr lang="en-US" sz="2800" dirty="0"/>
              <a:t>say they are business imperatives.</a:t>
            </a:r>
          </a:p>
          <a:p>
            <a:pPr eaLnBrk="1" hangingPunct="1">
              <a:defRPr/>
            </a:pPr>
            <a:endParaRPr lang="en-US" sz="2800" dirty="0"/>
          </a:p>
        </p:txBody>
      </p:sp>
    </p:spTree>
    <p:extLst>
      <p:ext uri="{BB962C8B-B14F-4D97-AF65-F5344CB8AC3E}">
        <p14:creationId xmlns:p14="http://schemas.microsoft.com/office/powerpoint/2010/main" val="2370773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69" name="Rectangle 7"/>
          <p:cNvSpPr>
            <a:spLocks noChangeArrowheads="1"/>
          </p:cNvSpPr>
          <p:nvPr/>
        </p:nvSpPr>
        <p:spPr bwMode="auto">
          <a:xfrm>
            <a:off x="533400" y="1371600"/>
            <a:ext cx="4343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pPr eaLnBrk="1" hangingPunct="1">
              <a:spcBef>
                <a:spcPct val="20000"/>
              </a:spcBef>
            </a:pPr>
            <a:r>
              <a:rPr lang="en-US" sz="2800" dirty="0">
                <a:solidFill>
                  <a:srgbClr val="000000"/>
                </a:solidFill>
                <a:latin typeface="Arial" pitchFamily="34" charset="0"/>
              </a:rPr>
              <a:t>CS is </a:t>
            </a:r>
            <a:r>
              <a:rPr lang="en-US" sz="3600" b="1" dirty="0">
                <a:solidFill>
                  <a:srgbClr val="E57D15"/>
                </a:solidFill>
                <a:latin typeface="Arial" pitchFamily="34" charset="0"/>
              </a:rPr>
              <a:t>designing </a:t>
            </a:r>
            <a:r>
              <a:rPr lang="en-US" sz="2800" b="1" dirty="0">
                <a:solidFill>
                  <a:srgbClr val="00B050"/>
                </a:solidFill>
                <a:latin typeface="Arial" pitchFamily="34" charset="0"/>
              </a:rPr>
              <a:t>computing devices</a:t>
            </a:r>
            <a:r>
              <a:rPr lang="en-US" sz="2800" b="1" dirty="0">
                <a:solidFill>
                  <a:srgbClr val="000000"/>
                </a:solidFill>
                <a:latin typeface="Arial" pitchFamily="34" charset="0"/>
              </a:rPr>
              <a:t> </a:t>
            </a:r>
            <a:r>
              <a:rPr lang="en-US" sz="2800" dirty="0">
                <a:solidFill>
                  <a:srgbClr val="000000"/>
                </a:solidFill>
                <a:latin typeface="Arial" pitchFamily="34" charset="0"/>
              </a:rPr>
              <a:t>and </a:t>
            </a:r>
            <a:r>
              <a:rPr lang="en-US" sz="3600" b="1" dirty="0">
                <a:solidFill>
                  <a:srgbClr val="E57D15"/>
                </a:solidFill>
                <a:latin typeface="Arial" pitchFamily="34" charset="0"/>
              </a:rPr>
              <a:t>programming </a:t>
            </a:r>
            <a:r>
              <a:rPr lang="en-US" sz="2800" dirty="0">
                <a:solidFill>
                  <a:srgbClr val="000000"/>
                </a:solidFill>
                <a:latin typeface="Arial" pitchFamily="34" charset="0"/>
              </a:rPr>
              <a:t>them </a:t>
            </a:r>
            <a:endParaRPr lang="en-US" sz="1600" dirty="0">
              <a:solidFill>
                <a:srgbClr val="000000"/>
              </a:solidFill>
              <a:latin typeface="Arial" pitchFamily="34" charset="0"/>
            </a:endParaRPr>
          </a:p>
          <a:p>
            <a:pPr eaLnBrk="1" hangingPunct="1">
              <a:spcBef>
                <a:spcPct val="20000"/>
              </a:spcBef>
            </a:pPr>
            <a:endParaRPr lang="en-US" sz="2400" dirty="0">
              <a:solidFill>
                <a:srgbClr val="000000"/>
              </a:solidFill>
              <a:latin typeface="Arial" pitchFamily="34" charset="0"/>
            </a:endParaRPr>
          </a:p>
        </p:txBody>
      </p:sp>
      <p:sp>
        <p:nvSpPr>
          <p:cNvPr id="32770" name="Rectangle 8"/>
          <p:cNvSpPr>
            <a:spLocks noGrp="1" noChangeArrowheads="1"/>
          </p:cNvSpPr>
          <p:nvPr>
            <p:ph type="title"/>
          </p:nvPr>
        </p:nvSpPr>
        <p:spPr>
          <a:xfrm>
            <a:off x="457200" y="76200"/>
            <a:ext cx="7772400" cy="1143000"/>
          </a:xfrm>
        </p:spPr>
        <p:txBody>
          <a:bodyPr/>
          <a:lstStyle/>
          <a:p>
            <a:pPr algn="l" eaLnBrk="1" hangingPunct="1"/>
            <a:r>
              <a:rPr lang="en-US" sz="4000" dirty="0"/>
              <a:t>What is Computer Science?</a:t>
            </a:r>
          </a:p>
        </p:txBody>
      </p:sp>
      <p:pic>
        <p:nvPicPr>
          <p:cNvPr id="32771" name="Picture 1" descr="SmartPhoneFascinati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990601"/>
            <a:ext cx="2339976" cy="563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Oval 2"/>
          <p:cNvSpPr/>
          <p:nvPr/>
        </p:nvSpPr>
        <p:spPr bwMode="auto">
          <a:xfrm>
            <a:off x="4419600" y="6096002"/>
            <a:ext cx="4191000" cy="616977"/>
          </a:xfrm>
          <a:prstGeom prst="ellipse">
            <a:avLst/>
          </a:prstGeom>
          <a:solidFill>
            <a:schemeClr val="bg2">
              <a:alpha val="24000"/>
            </a:schemeClr>
          </a:solidFill>
          <a:ln w="9525" cap="flat" cmpd="sng" algn="ctr">
            <a:noFill/>
            <a:prstDash val="solid"/>
            <a:round/>
            <a:headEnd type="none" w="med" len="med"/>
            <a:tailEnd type="none" w="med" len="med"/>
          </a:ln>
          <a:effectLst>
            <a:innerShdw blurRad="63500" dist="50800">
              <a:prstClr val="black">
                <a:alpha val="50000"/>
              </a:prstClr>
            </a:innerShdw>
          </a:effectLst>
        </p:spPr>
        <p:txBody>
          <a:bodyPr lIns="91435" tIns="45718" rIns="91435" bIns="45718"/>
          <a:lstStyle/>
          <a:p>
            <a:pPr>
              <a:defRPr/>
            </a:pPr>
            <a:endParaRPr lang="en-US" sz="2400" dirty="0">
              <a:solidFill>
                <a:srgbClr val="000000"/>
              </a:solidFill>
              <a:cs typeface="ＭＳ Ｐゴシック" charset="-128"/>
            </a:endParaRPr>
          </a:p>
        </p:txBody>
      </p:sp>
      <p:sp>
        <p:nvSpPr>
          <p:cNvPr id="32775"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84" charset="-128"/>
              </a:defRPr>
            </a:lvl1pPr>
            <a:lvl2pPr marL="742917" indent="-285737" eaLnBrk="0" hangingPunct="0">
              <a:defRPr sz="2400">
                <a:solidFill>
                  <a:schemeClr val="tx1"/>
                </a:solidFill>
                <a:latin typeface="Arial" pitchFamily="34" charset="0"/>
                <a:ea typeface="ＭＳ Ｐゴシック" pitchFamily="-84" charset="-128"/>
              </a:defRPr>
            </a:lvl2pPr>
            <a:lvl3pPr marL="1142949" indent="-228590" eaLnBrk="0" hangingPunct="0">
              <a:defRPr sz="2400">
                <a:solidFill>
                  <a:schemeClr val="tx1"/>
                </a:solidFill>
                <a:latin typeface="Arial" pitchFamily="34" charset="0"/>
                <a:ea typeface="ＭＳ Ｐゴシック" pitchFamily="-84" charset="-128"/>
              </a:defRPr>
            </a:lvl3pPr>
            <a:lvl4pPr marL="1600128" indent="-228590" eaLnBrk="0" hangingPunct="0">
              <a:defRPr sz="2400">
                <a:solidFill>
                  <a:schemeClr val="tx1"/>
                </a:solidFill>
                <a:latin typeface="Arial" pitchFamily="34" charset="0"/>
                <a:ea typeface="ＭＳ Ｐゴシック" pitchFamily="-84" charset="-128"/>
              </a:defRPr>
            </a:lvl4pPr>
            <a:lvl5pPr marL="2057308" indent="-228590" eaLnBrk="0" hangingPunct="0">
              <a:defRPr sz="2400">
                <a:solidFill>
                  <a:schemeClr val="tx1"/>
                </a:solidFill>
                <a:latin typeface="Arial" pitchFamily="34" charset="0"/>
                <a:ea typeface="ＭＳ Ｐゴシック" pitchFamily="-84" charset="-128"/>
              </a:defRPr>
            </a:lvl5pPr>
            <a:lvl6pPr marL="2514487" indent="-228590" eaLnBrk="0" fontAlgn="base" hangingPunct="0">
              <a:spcBef>
                <a:spcPct val="0"/>
              </a:spcBef>
              <a:spcAft>
                <a:spcPct val="0"/>
              </a:spcAft>
              <a:defRPr sz="2400">
                <a:solidFill>
                  <a:schemeClr val="tx1"/>
                </a:solidFill>
                <a:latin typeface="Arial" pitchFamily="34" charset="0"/>
                <a:ea typeface="ＭＳ Ｐゴシック" pitchFamily="-84" charset="-128"/>
              </a:defRPr>
            </a:lvl6pPr>
            <a:lvl7pPr marL="2971667" indent="-228590" eaLnBrk="0" fontAlgn="base" hangingPunct="0">
              <a:spcBef>
                <a:spcPct val="0"/>
              </a:spcBef>
              <a:spcAft>
                <a:spcPct val="0"/>
              </a:spcAft>
              <a:defRPr sz="2400">
                <a:solidFill>
                  <a:schemeClr val="tx1"/>
                </a:solidFill>
                <a:latin typeface="Arial" pitchFamily="34" charset="0"/>
                <a:ea typeface="ＭＳ Ｐゴシック" pitchFamily="-84" charset="-128"/>
              </a:defRPr>
            </a:lvl7pPr>
            <a:lvl8pPr marL="3428846" indent="-228590" eaLnBrk="0" fontAlgn="base" hangingPunct="0">
              <a:spcBef>
                <a:spcPct val="0"/>
              </a:spcBef>
              <a:spcAft>
                <a:spcPct val="0"/>
              </a:spcAft>
              <a:defRPr sz="2400">
                <a:solidFill>
                  <a:schemeClr val="tx1"/>
                </a:solidFill>
                <a:latin typeface="Arial" pitchFamily="34" charset="0"/>
                <a:ea typeface="ＭＳ Ｐゴシック" pitchFamily="-84" charset="-128"/>
              </a:defRPr>
            </a:lvl8pPr>
            <a:lvl9pPr marL="3886026" indent="-228590" eaLnBrk="0" fontAlgn="base" hangingPunct="0">
              <a:spcBef>
                <a:spcPct val="0"/>
              </a:spcBef>
              <a:spcAft>
                <a:spcPct val="0"/>
              </a:spcAft>
              <a:defRPr sz="2400">
                <a:solidFill>
                  <a:schemeClr val="tx1"/>
                </a:solidFill>
                <a:latin typeface="Arial" pitchFamily="34" charset="0"/>
                <a:ea typeface="ＭＳ Ｐゴシック" pitchFamily="-84" charset="-128"/>
              </a:defRPr>
            </a:lvl9pPr>
          </a:lstStyle>
          <a:p>
            <a:fld id="{4AFF057A-D6E4-4DA0-87D4-E116AD96A71E}" type="slidenum">
              <a:rPr lang="en-US" sz="1400">
                <a:solidFill>
                  <a:srgbClr val="000000"/>
                </a:solidFill>
              </a:rPr>
              <a:pPr/>
              <a:t>5</a:t>
            </a:fld>
            <a:endParaRPr lang="en-US" sz="1400" dirty="0">
              <a:solidFill>
                <a:srgbClr val="000000"/>
              </a:solidFill>
            </a:endParaRPr>
          </a:p>
        </p:txBody>
      </p:sp>
      <p:sp>
        <p:nvSpPr>
          <p:cNvPr id="2" name="Rectangle 1"/>
          <p:cNvSpPr/>
          <p:nvPr/>
        </p:nvSpPr>
        <p:spPr>
          <a:xfrm>
            <a:off x="304800" y="4620165"/>
            <a:ext cx="5703662" cy="1323435"/>
          </a:xfrm>
          <a:prstGeom prst="rect">
            <a:avLst/>
          </a:prstGeom>
        </p:spPr>
        <p:txBody>
          <a:bodyPr wrap="square" lIns="91435" tIns="45718" rIns="91435" bIns="45718">
            <a:spAutoFit/>
          </a:bodyPr>
          <a:lstStyle/>
          <a:p>
            <a:pPr algn="just" eaLnBrk="1" hangingPunct="1"/>
            <a:r>
              <a:rPr lang="en-US" sz="2000" i="1" dirty="0">
                <a:solidFill>
                  <a:srgbClr val="000000"/>
                </a:solidFill>
                <a:latin typeface="Arial" pitchFamily="34" charset="0"/>
              </a:rPr>
              <a:t>A lot of computer science is about improving technology-- making it </a:t>
            </a:r>
            <a:r>
              <a:rPr lang="en-US" sz="2000" b="1" i="1" dirty="0">
                <a:solidFill>
                  <a:srgbClr val="00B050"/>
                </a:solidFill>
                <a:latin typeface="Arial" pitchFamily="34" charset="0"/>
              </a:rPr>
              <a:t>faster</a:t>
            </a:r>
            <a:r>
              <a:rPr lang="en-US" sz="2000" i="1" dirty="0">
                <a:solidFill>
                  <a:srgbClr val="000000"/>
                </a:solidFill>
                <a:latin typeface="Arial" pitchFamily="34" charset="0"/>
              </a:rPr>
              <a:t>, </a:t>
            </a:r>
            <a:r>
              <a:rPr lang="en-US" sz="2000" b="1" i="1" dirty="0" smtClean="0">
                <a:solidFill>
                  <a:srgbClr val="00B050"/>
                </a:solidFill>
                <a:latin typeface="Arial" pitchFamily="34" charset="0"/>
              </a:rPr>
              <a:t>smaller, cheaper </a:t>
            </a:r>
            <a:r>
              <a:rPr lang="en-US" sz="2000" i="1" dirty="0">
                <a:solidFill>
                  <a:srgbClr val="000000"/>
                </a:solidFill>
                <a:latin typeface="Arial" pitchFamily="34" charset="0"/>
              </a:rPr>
              <a:t>or able to do </a:t>
            </a:r>
            <a:r>
              <a:rPr lang="en-US" sz="2000" b="1" i="1" dirty="0">
                <a:solidFill>
                  <a:srgbClr val="00B050"/>
                </a:solidFill>
                <a:latin typeface="Arial" pitchFamily="34" charset="0"/>
              </a:rPr>
              <a:t>new </a:t>
            </a:r>
            <a:r>
              <a:rPr lang="en-US" sz="2000" b="1" i="1" dirty="0" smtClean="0">
                <a:solidFill>
                  <a:srgbClr val="00B050"/>
                </a:solidFill>
                <a:latin typeface="Arial" pitchFamily="34" charset="0"/>
              </a:rPr>
              <a:t>things</a:t>
            </a:r>
            <a:r>
              <a:rPr lang="en-US" sz="2000" i="1" dirty="0">
                <a:solidFill>
                  <a:srgbClr val="000000"/>
                </a:solidFill>
                <a:latin typeface="Arial" pitchFamily="34" charset="0"/>
              </a:rPr>
              <a:t> </a:t>
            </a:r>
            <a:r>
              <a:rPr lang="en-US" sz="2000" i="1" dirty="0" smtClean="0">
                <a:solidFill>
                  <a:srgbClr val="000000"/>
                </a:solidFill>
                <a:latin typeface="Arial" pitchFamily="34" charset="0"/>
              </a:rPr>
              <a:t>through developing new theories.</a:t>
            </a:r>
            <a:endParaRPr lang="en-US" sz="2000" i="1" dirty="0">
              <a:solidFill>
                <a:srgbClr val="000000"/>
              </a:solidFill>
              <a:latin typeface="Arial" pitchFamily="34" charset="0"/>
            </a:endParaRPr>
          </a:p>
        </p:txBody>
      </p:sp>
      <p:sp>
        <p:nvSpPr>
          <p:cNvPr id="4" name="Rectangle 3"/>
          <p:cNvSpPr/>
          <p:nvPr/>
        </p:nvSpPr>
        <p:spPr>
          <a:xfrm>
            <a:off x="228600" y="3200400"/>
            <a:ext cx="5410200" cy="341628"/>
          </a:xfrm>
          <a:prstGeom prst="rect">
            <a:avLst/>
          </a:prstGeom>
        </p:spPr>
        <p:txBody>
          <a:bodyPr wrap="square" lIns="91435" tIns="45718" rIns="91435" bIns="45718">
            <a:spAutoFit/>
          </a:bodyPr>
          <a:lstStyle/>
          <a:p>
            <a:pPr>
              <a:lnSpc>
                <a:spcPct val="90000"/>
              </a:lnSpc>
            </a:pPr>
            <a:r>
              <a:rPr lang="en-US" b="1" dirty="0"/>
              <a:t>A lot of work in CS is done with pen and paper!</a:t>
            </a:r>
          </a:p>
        </p:txBody>
      </p:sp>
      <p:sp>
        <p:nvSpPr>
          <p:cNvPr id="7" name="Rectangle 6"/>
          <p:cNvSpPr/>
          <p:nvPr/>
        </p:nvSpPr>
        <p:spPr>
          <a:xfrm>
            <a:off x="228600" y="3809208"/>
            <a:ext cx="6286500" cy="738660"/>
          </a:xfrm>
          <a:prstGeom prst="rect">
            <a:avLst/>
          </a:prstGeom>
        </p:spPr>
        <p:txBody>
          <a:bodyPr wrap="square" lIns="91435" tIns="45718" rIns="91435" bIns="45718">
            <a:spAutoFit/>
          </a:bodyPr>
          <a:lstStyle/>
          <a:p>
            <a:r>
              <a:rPr lang="en-US" sz="2100" b="1" dirty="0">
                <a:solidFill>
                  <a:srgbClr val="FF0000"/>
                </a:solidFill>
              </a:rPr>
              <a:t>Computer science is the study of </a:t>
            </a:r>
            <a:r>
              <a:rPr lang="en-US" sz="2100" b="1" dirty="0" smtClean="0">
                <a:solidFill>
                  <a:srgbClr val="FF0000"/>
                </a:solidFill>
              </a:rPr>
              <a:t>algorithms and much more than that …</a:t>
            </a:r>
            <a:endParaRPr lang="en-US" sz="2100" b="1" dirty="0">
              <a:solidFill>
                <a:srgbClr val="FF0000"/>
              </a:solidFill>
            </a:endParaRPr>
          </a:p>
        </p:txBody>
      </p:sp>
    </p:spTree>
    <p:extLst>
      <p:ext uri="{BB962C8B-B14F-4D97-AF65-F5344CB8AC3E}">
        <p14:creationId xmlns:p14="http://schemas.microsoft.com/office/powerpoint/2010/main" val="27503728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543B331-165A-4021-AA41-F3FA90C85EA5}" type="slidenum">
              <a:rPr lang="en-US" smtClean="0"/>
              <a:pPr>
                <a:defRPr/>
              </a:pPr>
              <a:t>50</a:t>
            </a:fld>
            <a:endParaRPr lang="en-US"/>
          </a:p>
        </p:txBody>
      </p:sp>
      <p:sp>
        <p:nvSpPr>
          <p:cNvPr id="8" name="Rectangle 7"/>
          <p:cNvSpPr/>
          <p:nvPr/>
        </p:nvSpPr>
        <p:spPr>
          <a:xfrm>
            <a:off x="228600" y="1076265"/>
            <a:ext cx="8686800" cy="5324535"/>
          </a:xfrm>
          <a:prstGeom prst="rect">
            <a:avLst/>
          </a:prstGeom>
        </p:spPr>
        <p:txBody>
          <a:bodyPr wrap="square">
            <a:spAutoFit/>
          </a:bodyPr>
          <a:lstStyle/>
          <a:p>
            <a:pPr marL="457200" indent="-457200" algn="just">
              <a:buFont typeface="+mj-lt"/>
              <a:buAutoNum type="arabicPeriod"/>
            </a:pPr>
            <a:r>
              <a:rPr lang="en-US" sz="2000" dirty="0" smtClean="0">
                <a:latin typeface="TimesNewRomanMTStd"/>
              </a:rPr>
              <a:t>What </a:t>
            </a:r>
            <a:r>
              <a:rPr lang="en-US" sz="2000" dirty="0">
                <a:latin typeface="TimesNewRomanMTStd"/>
              </a:rPr>
              <a:t>is supply chain </a:t>
            </a:r>
            <a:r>
              <a:rPr lang="en-US" sz="2000" dirty="0" smtClean="0">
                <a:latin typeface="TimesNewRomanMTStd"/>
              </a:rPr>
              <a:t>management (SCM)? </a:t>
            </a:r>
            <a:r>
              <a:rPr lang="en-US" sz="2000" dirty="0">
                <a:latin typeface="TimesNewRomanMTStd"/>
              </a:rPr>
              <a:t>What is the </a:t>
            </a:r>
            <a:r>
              <a:rPr lang="en-US" sz="2000" dirty="0" smtClean="0">
                <a:latin typeface="TimesNewRomanMTStd"/>
              </a:rPr>
              <a:t>most important </a:t>
            </a:r>
            <a:r>
              <a:rPr lang="en-US" sz="2000" dirty="0">
                <a:latin typeface="TimesNewRomanMTStd"/>
              </a:rPr>
              <a:t>metric in supply chain management? </a:t>
            </a:r>
            <a:r>
              <a:rPr lang="en-US" sz="2000" dirty="0" smtClean="0">
                <a:latin typeface="TimesNewRomanMTStd"/>
              </a:rPr>
              <a:t>What does </a:t>
            </a:r>
            <a:r>
              <a:rPr lang="en-US" sz="2000" dirty="0">
                <a:latin typeface="TimesNewRomanMTStd"/>
              </a:rPr>
              <a:t>it measure? What are examples of supply </a:t>
            </a:r>
            <a:r>
              <a:rPr lang="en-US" sz="2000" dirty="0" smtClean="0">
                <a:latin typeface="TimesNewRomanMTStd"/>
              </a:rPr>
              <a:t>chain management </a:t>
            </a:r>
            <a:r>
              <a:rPr lang="en-US" sz="2000" dirty="0">
                <a:latin typeface="TimesNewRomanMTStd"/>
              </a:rPr>
              <a:t>software? How is each used to </a:t>
            </a:r>
            <a:r>
              <a:rPr lang="en-US" sz="2000" dirty="0" smtClean="0">
                <a:latin typeface="TimesNewRomanMTStd"/>
              </a:rPr>
              <a:t>support supply </a:t>
            </a:r>
            <a:r>
              <a:rPr lang="en-US" sz="2000" dirty="0">
                <a:latin typeface="TimesNewRomanMTStd"/>
              </a:rPr>
              <a:t>chain processes?</a:t>
            </a:r>
          </a:p>
          <a:p>
            <a:pPr marL="457200" indent="-457200" algn="just">
              <a:buFont typeface="+mj-lt"/>
              <a:buAutoNum type="arabicPeriod"/>
            </a:pPr>
            <a:endParaRPr lang="en-US" sz="2000" b="1" dirty="0" smtClean="0">
              <a:latin typeface="TimesNewRomanMTStd-Bold"/>
            </a:endParaRPr>
          </a:p>
          <a:p>
            <a:pPr marL="457200" indent="-457200" algn="just">
              <a:buFont typeface="+mj-lt"/>
              <a:buAutoNum type="arabicPeriod"/>
            </a:pPr>
            <a:r>
              <a:rPr lang="en-US" sz="2000" dirty="0" smtClean="0">
                <a:latin typeface="TimesNewRomanMTStd"/>
              </a:rPr>
              <a:t>What </a:t>
            </a:r>
            <a:r>
              <a:rPr lang="en-US" sz="2000" dirty="0">
                <a:latin typeface="TimesNewRomanMTStd"/>
              </a:rPr>
              <a:t>is customer relationship management (CRM</a:t>
            </a:r>
            <a:r>
              <a:rPr lang="en-US" sz="2000" dirty="0" smtClean="0">
                <a:latin typeface="TimesNewRomanMTStd"/>
              </a:rPr>
              <a:t>)? What </a:t>
            </a:r>
            <a:r>
              <a:rPr lang="en-US" sz="2000" dirty="0">
                <a:latin typeface="TimesNewRomanMTStd"/>
              </a:rPr>
              <a:t>are the objectives of CRM? How do </a:t>
            </a:r>
            <a:r>
              <a:rPr lang="en-US" sz="2000" dirty="0" smtClean="0">
                <a:latin typeface="TimesNewRomanMTStd"/>
              </a:rPr>
              <a:t>organizations measure </a:t>
            </a:r>
            <a:r>
              <a:rPr lang="en-US" sz="2000" dirty="0">
                <a:latin typeface="TimesNewRomanMTStd"/>
              </a:rPr>
              <a:t>their customer relationship? How do </a:t>
            </a:r>
            <a:r>
              <a:rPr lang="en-US" sz="2000" dirty="0" smtClean="0">
                <a:latin typeface="TimesNewRomanMTStd"/>
              </a:rPr>
              <a:t>information systems </a:t>
            </a:r>
            <a:r>
              <a:rPr lang="en-US" sz="2000" dirty="0">
                <a:latin typeface="TimesNewRomanMTStd"/>
              </a:rPr>
              <a:t>support each objective of CRM? What </a:t>
            </a:r>
            <a:r>
              <a:rPr lang="en-US" sz="2000" dirty="0" smtClean="0">
                <a:latin typeface="TimesNewRomanMTStd"/>
              </a:rPr>
              <a:t>are three </a:t>
            </a:r>
            <a:r>
              <a:rPr lang="en-US" sz="2000" dirty="0">
                <a:latin typeface="TimesNewRomanMTStd"/>
              </a:rPr>
              <a:t>basic categories of CRM technologies? How </a:t>
            </a:r>
            <a:r>
              <a:rPr lang="en-US" sz="2000" dirty="0" smtClean="0">
                <a:latin typeface="TimesNewRomanMTStd"/>
              </a:rPr>
              <a:t>do information </a:t>
            </a:r>
            <a:r>
              <a:rPr lang="en-US" sz="2000" dirty="0">
                <a:latin typeface="TimesNewRomanMTStd"/>
              </a:rPr>
              <a:t>systems support activities in each area</a:t>
            </a:r>
            <a:r>
              <a:rPr lang="en-US" sz="2000" dirty="0" smtClean="0">
                <a:latin typeface="TimesNewRomanMTStd"/>
              </a:rPr>
              <a:t>?</a:t>
            </a:r>
          </a:p>
          <a:p>
            <a:pPr marL="457200" indent="-457200" algn="just">
              <a:buFont typeface="+mj-lt"/>
              <a:buAutoNum type="arabicPeriod"/>
            </a:pPr>
            <a:endParaRPr lang="en-US" sz="2000" dirty="0">
              <a:latin typeface="TimesNewRomanMTStd"/>
            </a:endParaRPr>
          </a:p>
          <a:p>
            <a:pPr marL="457200" indent="-457200" algn="just">
              <a:buFont typeface="+mj-lt"/>
              <a:buAutoNum type="arabicPeriod"/>
            </a:pPr>
            <a:r>
              <a:rPr lang="en-US" sz="2000" dirty="0" smtClean="0">
                <a:latin typeface="TimesNewRomanMTStd"/>
              </a:rPr>
              <a:t>Why </a:t>
            </a:r>
            <a:r>
              <a:rPr lang="en-US" sz="2000" dirty="0">
                <a:latin typeface="TimesNewRomanMTStd"/>
              </a:rPr>
              <a:t>are ERP systems important to organizations? </a:t>
            </a:r>
            <a:r>
              <a:rPr lang="en-US" sz="2000" dirty="0" smtClean="0">
                <a:latin typeface="TimesNewRomanMTStd"/>
              </a:rPr>
              <a:t>What are </a:t>
            </a:r>
            <a:r>
              <a:rPr lang="en-US" sz="2000" dirty="0">
                <a:latin typeface="TimesNewRomanMTStd"/>
              </a:rPr>
              <a:t>the typical components of an ERP system? What </a:t>
            </a:r>
            <a:r>
              <a:rPr lang="en-US" sz="2000" dirty="0" smtClean="0">
                <a:latin typeface="TimesNewRomanMTStd"/>
              </a:rPr>
              <a:t>is meant </a:t>
            </a:r>
            <a:r>
              <a:rPr lang="en-US" sz="2000" dirty="0">
                <a:latin typeface="TimesNewRomanMTStd"/>
              </a:rPr>
              <a:t>by the term “a suite of suites”? What are </a:t>
            </a:r>
            <a:r>
              <a:rPr lang="en-US" sz="2000" dirty="0" smtClean="0">
                <a:latin typeface="TimesNewRomanMTStd"/>
              </a:rPr>
              <a:t>three approaches </a:t>
            </a:r>
            <a:r>
              <a:rPr lang="en-US" sz="2000" dirty="0">
                <a:latin typeface="TimesNewRomanMTStd"/>
              </a:rPr>
              <a:t>to ERP integration? What are some of </a:t>
            </a:r>
            <a:r>
              <a:rPr lang="en-US" sz="2000" dirty="0" smtClean="0">
                <a:latin typeface="TimesNewRomanMTStd"/>
              </a:rPr>
              <a:t>the issues </a:t>
            </a:r>
            <a:r>
              <a:rPr lang="en-US" sz="2000" dirty="0">
                <a:latin typeface="TimesNewRomanMTStd"/>
              </a:rPr>
              <a:t>associated with an ERP implementation? What </a:t>
            </a:r>
            <a:r>
              <a:rPr lang="en-US" sz="2000" dirty="0" smtClean="0">
                <a:latin typeface="TimesNewRomanMTStd"/>
              </a:rPr>
              <a:t>is the </a:t>
            </a:r>
            <a:r>
              <a:rPr lang="en-US" sz="2000" dirty="0">
                <a:latin typeface="TimesNewRomanMTStd"/>
              </a:rPr>
              <a:t>success rate for ERP implementation? What is </a:t>
            </a:r>
            <a:r>
              <a:rPr lang="en-US" sz="2000" dirty="0" smtClean="0">
                <a:latin typeface="TimesNewRomanMTStd"/>
              </a:rPr>
              <a:t>the primary </a:t>
            </a:r>
            <a:r>
              <a:rPr lang="en-US" sz="2000" dirty="0">
                <a:latin typeface="TimesNewRomanMTStd"/>
              </a:rPr>
              <a:t>benefit of a successful ERP implementation?</a:t>
            </a:r>
            <a:endParaRPr lang="en-US" sz="2000" dirty="0"/>
          </a:p>
        </p:txBody>
      </p:sp>
      <p:sp>
        <p:nvSpPr>
          <p:cNvPr id="11" name="TextBox 10"/>
          <p:cNvSpPr txBox="1"/>
          <p:nvPr/>
        </p:nvSpPr>
        <p:spPr>
          <a:xfrm>
            <a:off x="2667000" y="228600"/>
            <a:ext cx="3962400" cy="707886"/>
          </a:xfrm>
          <a:prstGeom prst="rect">
            <a:avLst/>
          </a:prstGeom>
          <a:noFill/>
        </p:spPr>
        <p:txBody>
          <a:bodyPr wrap="square" rtlCol="0">
            <a:spAutoFit/>
          </a:bodyPr>
          <a:lstStyle/>
          <a:p>
            <a:pPr algn="ctr"/>
            <a:r>
              <a:rPr lang="en-US" sz="4000" b="1" dirty="0" smtClean="0">
                <a:solidFill>
                  <a:srgbClr val="FFC000"/>
                </a:solidFill>
              </a:rPr>
              <a:t>Exercises</a:t>
            </a:r>
            <a:endParaRPr lang="en-US" sz="4000" b="1" dirty="0">
              <a:solidFill>
                <a:srgbClr val="FFC000"/>
              </a:solidFill>
            </a:endParaRPr>
          </a:p>
        </p:txBody>
      </p:sp>
    </p:spTree>
    <p:extLst>
      <p:ext uri="{BB962C8B-B14F-4D97-AF65-F5344CB8AC3E}">
        <p14:creationId xmlns:p14="http://schemas.microsoft.com/office/powerpoint/2010/main" val="10643855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96F3C10-67C0-48FC-8EBC-6710A7A6A3B3}" type="slidenum">
              <a:rPr lang="en-US" smtClean="0">
                <a:solidFill>
                  <a:srgbClr val="000000"/>
                </a:solidFill>
              </a:rPr>
              <a:pPr/>
              <a:t>6</a:t>
            </a:fld>
            <a:endParaRPr lang="en-US" dirty="0">
              <a:solidFill>
                <a:srgbClr val="000000"/>
              </a:solidFill>
            </a:endParaRPr>
          </a:p>
        </p:txBody>
      </p:sp>
      <p:sp>
        <p:nvSpPr>
          <p:cNvPr id="8" name="AutoShape 10" descr="Image result for google glass pictur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000"/>
            <a:ext cx="9144000" cy="6058525"/>
          </a:xfrm>
          <a:prstGeom prst="rect">
            <a:avLst/>
          </a:prstGeom>
        </p:spPr>
      </p:pic>
    </p:spTree>
    <p:extLst>
      <p:ext uri="{BB962C8B-B14F-4D97-AF65-F5344CB8AC3E}">
        <p14:creationId xmlns:p14="http://schemas.microsoft.com/office/powerpoint/2010/main" val="733850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idx="12"/>
          </p:nvPr>
        </p:nvSpPr>
        <p:spPr/>
        <p:txBody>
          <a:bodyPr/>
          <a:lstStyle/>
          <a:p>
            <a:fld id="{1A30FBF1-D03D-42F8-A861-BCE4AF4607C0}" type="slidenum">
              <a:rPr lang="en-US"/>
              <a:pPr/>
              <a:t>7</a:t>
            </a:fld>
            <a:endParaRPr lang="en-US" dirty="0"/>
          </a:p>
        </p:txBody>
      </p:sp>
      <p:sp>
        <p:nvSpPr>
          <p:cNvPr id="6146" name="Rectangle 2"/>
          <p:cNvSpPr>
            <a:spLocks noChangeArrowheads="1"/>
          </p:cNvSpPr>
          <p:nvPr/>
        </p:nvSpPr>
        <p:spPr bwMode="auto">
          <a:xfrm>
            <a:off x="152400" y="1066800"/>
            <a:ext cx="4572000" cy="4419600"/>
          </a:xfrm>
          <a:prstGeom prst="rect">
            <a:avLst/>
          </a:prstGeom>
          <a:noFill/>
          <a:ln w="9525">
            <a:noFill/>
            <a:round/>
            <a:headEnd/>
            <a:tailEnd/>
          </a:ln>
          <a:effectLst/>
        </p:spPr>
        <p:txBody>
          <a:bodyPr lIns="89996" tIns="46798" rIns="89996" bIns="46798"/>
          <a:lstStyle/>
          <a:p>
            <a:pPr marL="341298" indent="-341298" eaLnBrk="1" hangingPunct="1">
              <a:spcBef>
                <a:spcPts val="700"/>
              </a:spcBef>
              <a:buClr>
                <a:schemeClr val="tx1"/>
              </a:buClr>
              <a:buSzPct val="8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800" dirty="0"/>
              <a:t>Computer science is </a:t>
            </a:r>
            <a:r>
              <a:rPr lang="en-US" sz="2800" b="1" dirty="0">
                <a:solidFill>
                  <a:srgbClr val="FFFF00"/>
                </a:solidFill>
              </a:rPr>
              <a:t>programming intensive</a:t>
            </a:r>
          </a:p>
          <a:p>
            <a:pPr marL="341298" indent="-341298" eaLnBrk="1" hangingPunct="1">
              <a:spcBef>
                <a:spcPts val="700"/>
              </a:spcBef>
              <a:buClr>
                <a:schemeClr val="tx1"/>
              </a:buClr>
              <a:buSzPct val="8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800" dirty="0"/>
              <a:t>Involves</a:t>
            </a:r>
          </a:p>
          <a:p>
            <a:pPr marL="741330" lvl="1" indent="-284150" eaLnBrk="1" hangingPunct="1">
              <a:spcBef>
                <a:spcPts val="599"/>
              </a:spcBef>
              <a:buClr>
                <a:schemeClr val="tx1"/>
              </a:buClr>
              <a:buSzPct val="7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600" dirty="0"/>
              <a:t>system architecture</a:t>
            </a:r>
          </a:p>
          <a:p>
            <a:pPr marL="741330" lvl="1" indent="-284150" eaLnBrk="1" hangingPunct="1">
              <a:spcBef>
                <a:spcPts val="599"/>
              </a:spcBef>
              <a:buClr>
                <a:schemeClr val="tx1"/>
              </a:buClr>
              <a:buSzPct val="7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600" dirty="0"/>
              <a:t>software engineering</a:t>
            </a:r>
          </a:p>
          <a:p>
            <a:pPr marL="741330" lvl="1" indent="-284150" eaLnBrk="1" hangingPunct="1">
              <a:spcBef>
                <a:spcPts val="599"/>
              </a:spcBef>
              <a:buClr>
                <a:schemeClr val="tx1"/>
              </a:buClr>
              <a:buSzPct val="7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600" dirty="0"/>
              <a:t>application programming</a:t>
            </a:r>
          </a:p>
          <a:p>
            <a:pPr marL="741330" lvl="1" indent="-284150" eaLnBrk="1" hangingPunct="1">
              <a:spcBef>
                <a:spcPts val="599"/>
              </a:spcBef>
              <a:buClr>
                <a:schemeClr val="tx1"/>
              </a:buClr>
              <a:buSzPct val="7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600" dirty="0"/>
              <a:t>hardware </a:t>
            </a:r>
            <a:r>
              <a:rPr lang="en-US" sz="2600" dirty="0" smtClean="0"/>
              <a:t>engineering</a:t>
            </a:r>
            <a:endParaRPr lang="en-US" sz="2600" dirty="0"/>
          </a:p>
          <a:p>
            <a:pPr marL="741330" lvl="1" indent="-284150" eaLnBrk="1" hangingPunct="1">
              <a:spcBef>
                <a:spcPts val="599"/>
              </a:spcBef>
              <a:buClr>
                <a:schemeClr val="tx1"/>
              </a:buClr>
              <a:buSzPct val="7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600" dirty="0"/>
              <a:t>theory</a:t>
            </a:r>
          </a:p>
        </p:txBody>
      </p:sp>
      <p:sp>
        <p:nvSpPr>
          <p:cNvPr id="6147" name="Rectangle 3"/>
          <p:cNvSpPr>
            <a:spLocks noChangeArrowheads="1"/>
          </p:cNvSpPr>
          <p:nvPr/>
        </p:nvSpPr>
        <p:spPr bwMode="auto">
          <a:xfrm>
            <a:off x="4800600" y="1066800"/>
            <a:ext cx="4267200" cy="4419600"/>
          </a:xfrm>
          <a:prstGeom prst="rect">
            <a:avLst/>
          </a:prstGeom>
          <a:noFill/>
          <a:ln w="9525">
            <a:noFill/>
            <a:round/>
            <a:headEnd/>
            <a:tailEnd/>
          </a:ln>
          <a:effectLst/>
        </p:spPr>
        <p:txBody>
          <a:bodyPr lIns="89996" tIns="46798" rIns="89996" bIns="46798"/>
          <a:lstStyle/>
          <a:p>
            <a:pPr marL="341298" indent="-341298" eaLnBrk="1" hangingPunct="1">
              <a:spcBef>
                <a:spcPts val="700"/>
              </a:spcBef>
              <a:buClr>
                <a:schemeClr val="tx1"/>
              </a:buClr>
              <a:buSzPct val="8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800" dirty="0">
                <a:solidFill>
                  <a:schemeClr val="accent1">
                    <a:lumMod val="20000"/>
                    <a:lumOff val="80000"/>
                  </a:schemeClr>
                </a:solidFill>
              </a:rPr>
              <a:t>Information Technology is </a:t>
            </a:r>
            <a:r>
              <a:rPr lang="en-US" sz="2800" dirty="0" smtClean="0">
                <a:solidFill>
                  <a:schemeClr val="accent1">
                    <a:lumMod val="20000"/>
                    <a:lumOff val="80000"/>
                  </a:schemeClr>
                </a:solidFill>
              </a:rPr>
              <a:t>associated to </a:t>
            </a:r>
            <a:r>
              <a:rPr lang="en-US" sz="2800" b="1" dirty="0" smtClean="0">
                <a:solidFill>
                  <a:srgbClr val="FFFF00"/>
                </a:solidFill>
              </a:rPr>
              <a:t>organization </a:t>
            </a:r>
            <a:r>
              <a:rPr lang="en-US" sz="2800" b="1" dirty="0">
                <a:solidFill>
                  <a:srgbClr val="FFFF00"/>
                </a:solidFill>
              </a:rPr>
              <a:t>related applications</a:t>
            </a:r>
          </a:p>
          <a:p>
            <a:pPr marL="741330" lvl="1" indent="-284150" eaLnBrk="1" hangingPunct="1">
              <a:spcBef>
                <a:spcPts val="650"/>
              </a:spcBef>
              <a:buClr>
                <a:schemeClr val="tx1"/>
              </a:buClr>
              <a:buSzPct val="7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600" dirty="0"/>
              <a:t>business related</a:t>
            </a:r>
          </a:p>
          <a:p>
            <a:pPr marL="741330" lvl="1" indent="-284150" eaLnBrk="1" hangingPunct="1">
              <a:spcBef>
                <a:spcPts val="650"/>
              </a:spcBef>
              <a:buClr>
                <a:schemeClr val="tx1"/>
              </a:buClr>
              <a:buSzPct val="7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600" dirty="0"/>
              <a:t>organizational </a:t>
            </a:r>
            <a:r>
              <a:rPr lang="en-US" sz="2600" dirty="0" smtClean="0"/>
              <a:t>automation</a:t>
            </a:r>
          </a:p>
          <a:p>
            <a:pPr marL="741330" lvl="1" indent="-284150" eaLnBrk="1" hangingPunct="1">
              <a:spcBef>
                <a:spcPts val="650"/>
              </a:spcBef>
              <a:buClr>
                <a:schemeClr val="tx1"/>
              </a:buClr>
              <a:buSzPct val="7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600" dirty="0"/>
              <a:t>ICT is a Change </a:t>
            </a:r>
            <a:r>
              <a:rPr lang="en-US" sz="2600" dirty="0" smtClean="0"/>
              <a:t>Agent (Enabler)</a:t>
            </a:r>
            <a:endParaRPr lang="en-US" sz="2600" dirty="0"/>
          </a:p>
          <a:p>
            <a:pPr marL="741330" lvl="1" indent="-284150" eaLnBrk="1" hangingPunct="1">
              <a:spcBef>
                <a:spcPts val="650"/>
              </a:spcBef>
              <a:buClr>
                <a:schemeClr val="tx1"/>
              </a:buClr>
              <a:buSzPct val="7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endParaRPr lang="en-US" sz="2600" dirty="0"/>
          </a:p>
          <a:p>
            <a:pPr marL="341298" indent="-341298" eaLnBrk="1" hangingPunct="1">
              <a:spcBef>
                <a:spcPts val="700"/>
              </a:spcBef>
              <a:buClr>
                <a:srgbClr val="996666"/>
              </a:buClr>
              <a:buSzPct val="80000"/>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endParaRPr lang="en-US" sz="2800" dirty="0">
              <a:solidFill>
                <a:srgbClr val="000000"/>
              </a:solidFill>
            </a:endParaRPr>
          </a:p>
          <a:p>
            <a:pPr marL="341298" indent="-341298" eaLnBrk="1" hangingPunct="1">
              <a:spcBef>
                <a:spcPts val="700"/>
              </a:spcBef>
              <a:buClr>
                <a:srgbClr val="996666"/>
              </a:buClr>
              <a:buSzPct val="80000"/>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endParaRPr lang="en-US" sz="2800" dirty="0">
              <a:solidFill>
                <a:srgbClr val="000000"/>
              </a:solidFill>
            </a:endParaRPr>
          </a:p>
        </p:txBody>
      </p:sp>
    </p:spTree>
    <p:extLst>
      <p:ext uri="{BB962C8B-B14F-4D97-AF65-F5344CB8AC3E}">
        <p14:creationId xmlns:p14="http://schemas.microsoft.com/office/powerpoint/2010/main" val="22355842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4"/>
          <p:cNvSpPr>
            <a:spLocks noGrp="1" noChangeArrowheads="1"/>
          </p:cNvSpPr>
          <p:nvPr>
            <p:ph type="ctrTitle"/>
          </p:nvPr>
        </p:nvSpPr>
        <p:spPr/>
        <p:txBody>
          <a:bodyPr/>
          <a:lstStyle/>
          <a:p>
            <a:pPr eaLnBrk="1" hangingPunct="1">
              <a:defRPr/>
            </a:pPr>
            <a:r>
              <a:rPr lang="en-US" b="1" dirty="0" smtClean="0"/>
              <a:t>Information Concepts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F4C134A-0396-47C2-9DC0-95F2E33C1ECB}" type="slidenum">
              <a:rPr lang="en-US"/>
              <a:pPr>
                <a:defRPr/>
              </a:pPr>
              <a:t>9</a:t>
            </a:fld>
            <a:endParaRPr lang="en-US" dirty="0"/>
          </a:p>
        </p:txBody>
      </p:sp>
      <p:sp>
        <p:nvSpPr>
          <p:cNvPr id="14338" name="Rectangle 2"/>
          <p:cNvSpPr>
            <a:spLocks noGrp="1" noChangeArrowheads="1"/>
          </p:cNvSpPr>
          <p:nvPr>
            <p:ph type="title"/>
          </p:nvPr>
        </p:nvSpPr>
        <p:spPr/>
        <p:txBody>
          <a:bodyPr/>
          <a:lstStyle/>
          <a:p>
            <a:pPr eaLnBrk="1" hangingPunct="1">
              <a:defRPr/>
            </a:pPr>
            <a:r>
              <a:rPr lang="en-US" sz="3600" b="1" dirty="0"/>
              <a:t>Data vs. Information</a:t>
            </a:r>
            <a:endParaRPr lang="en-US" dirty="0" smtClean="0"/>
          </a:p>
        </p:txBody>
      </p:sp>
      <p:sp>
        <p:nvSpPr>
          <p:cNvPr id="14339" name="Rectangle 3"/>
          <p:cNvSpPr>
            <a:spLocks noGrp="1" noChangeArrowheads="1"/>
          </p:cNvSpPr>
          <p:nvPr>
            <p:ph type="body" idx="1"/>
          </p:nvPr>
        </p:nvSpPr>
        <p:spPr>
          <a:xfrm>
            <a:off x="381000" y="1295400"/>
            <a:ext cx="8229600" cy="5105400"/>
          </a:xfrm>
        </p:spPr>
        <p:txBody>
          <a:bodyPr/>
          <a:lstStyle/>
          <a:p>
            <a:pPr algn="just" eaLnBrk="1" hangingPunct="1">
              <a:defRPr/>
            </a:pPr>
            <a:r>
              <a:rPr lang="en-US" sz="2400" b="1" dirty="0"/>
              <a:t>Data:</a:t>
            </a:r>
            <a:r>
              <a:rPr lang="en-US" sz="2400" dirty="0"/>
              <a:t> raw facts and figures</a:t>
            </a:r>
          </a:p>
          <a:p>
            <a:pPr lvl="1" algn="just" eaLnBrk="1" hangingPunct="1">
              <a:defRPr/>
            </a:pPr>
            <a:r>
              <a:rPr lang="en-US" sz="2000" dirty="0"/>
              <a:t>Symbols + Rules    </a:t>
            </a:r>
            <a:r>
              <a:rPr lang="en-US" sz="2000" b="1" dirty="0" smtClean="0">
                <a:solidFill>
                  <a:srgbClr val="FFFF00"/>
                </a:solidFill>
                <a:effectLst/>
              </a:rPr>
              <a:t>(Syntax)</a:t>
            </a:r>
            <a:endParaRPr lang="en-US" sz="2000" dirty="0"/>
          </a:p>
          <a:p>
            <a:pPr lvl="1" algn="just" eaLnBrk="1" hangingPunct="1">
              <a:defRPr/>
            </a:pPr>
            <a:r>
              <a:rPr lang="en-US" sz="2000" dirty="0"/>
              <a:t>Representing events and/or objects or organization</a:t>
            </a:r>
          </a:p>
          <a:p>
            <a:pPr lvl="1" algn="just" eaLnBrk="1" hangingPunct="1">
              <a:defRPr/>
            </a:pPr>
            <a:r>
              <a:rPr lang="en-US" sz="2400" dirty="0"/>
              <a:t>has no meaning </a:t>
            </a:r>
          </a:p>
          <a:p>
            <a:pPr lvl="1" algn="just" eaLnBrk="1" hangingPunct="1">
              <a:defRPr/>
            </a:pPr>
            <a:r>
              <a:rPr lang="en-US" sz="2400" dirty="0"/>
              <a:t>By-product of doing business/transaction</a:t>
            </a:r>
          </a:p>
          <a:p>
            <a:pPr lvl="1" algn="just" eaLnBrk="1" hangingPunct="1">
              <a:defRPr/>
            </a:pPr>
            <a:r>
              <a:rPr lang="en-US" sz="2400" dirty="0"/>
              <a:t>Types of Data</a:t>
            </a:r>
          </a:p>
          <a:p>
            <a:pPr lvl="2" algn="just" eaLnBrk="1" hangingPunct="1">
              <a:defRPr/>
            </a:pPr>
            <a:r>
              <a:rPr lang="en-US" sz="1600" dirty="0"/>
              <a:t>Quantitative (Structured) /material</a:t>
            </a:r>
          </a:p>
          <a:p>
            <a:pPr lvl="2" algn="just" eaLnBrk="1" hangingPunct="1">
              <a:defRPr/>
            </a:pPr>
            <a:r>
              <a:rPr lang="en-US" sz="1600" dirty="0"/>
              <a:t>Qualitative (Unstructured) /textual, image, voice</a:t>
            </a:r>
          </a:p>
          <a:p>
            <a:pPr lvl="2" algn="just" eaLnBrk="1" hangingPunct="1">
              <a:defRPr/>
            </a:pPr>
            <a:r>
              <a:rPr lang="en-US" sz="1600" dirty="0" smtClean="0"/>
              <a:t>Financial </a:t>
            </a:r>
            <a:endParaRPr lang="en-US" sz="1600" dirty="0"/>
          </a:p>
          <a:p>
            <a:pPr lvl="1" algn="just" eaLnBrk="1" hangingPunct="1">
              <a:defRPr/>
            </a:pPr>
            <a:r>
              <a:rPr lang="en-US" sz="2000" dirty="0"/>
              <a:t>Forms of Data</a:t>
            </a:r>
          </a:p>
          <a:p>
            <a:pPr lvl="2" algn="just" eaLnBrk="1" hangingPunct="1">
              <a:defRPr/>
            </a:pPr>
            <a:r>
              <a:rPr lang="en-US" dirty="0" smtClean="0"/>
              <a:t>Quantity – weight in KG, volume in liter, …</a:t>
            </a:r>
          </a:p>
          <a:p>
            <a:pPr lvl="2" algn="just" eaLnBrk="1" hangingPunct="1">
              <a:defRPr/>
            </a:pPr>
            <a:r>
              <a:rPr lang="en-US" dirty="0" smtClean="0"/>
              <a:t>Quality – taste, choice, …</a:t>
            </a:r>
          </a:p>
          <a:p>
            <a:pPr lvl="2" algn="just" eaLnBrk="1" hangingPunct="1">
              <a:defRPr/>
            </a:pPr>
            <a:r>
              <a:rPr lang="en-US" dirty="0" smtClean="0"/>
              <a:t>Currency – Finance in birr, dollar,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ipple">
  <a:themeElements>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fontScheme name="Rip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ipple 1">
        <a:dk1>
          <a:srgbClr val="2B2B85"/>
        </a:dk1>
        <a:lt1>
          <a:srgbClr val="FFFFFF"/>
        </a:lt1>
        <a:dk2>
          <a:srgbClr val="00254A"/>
        </a:dk2>
        <a:lt2>
          <a:srgbClr val="C0C0C0"/>
        </a:lt2>
        <a:accent1>
          <a:srgbClr val="0099FF"/>
        </a:accent1>
        <a:accent2>
          <a:srgbClr val="006699"/>
        </a:accent2>
        <a:accent3>
          <a:srgbClr val="AAACB1"/>
        </a:accent3>
        <a:accent4>
          <a:srgbClr val="DADADA"/>
        </a:accent4>
        <a:accent5>
          <a:srgbClr val="AACAFF"/>
        </a:accent5>
        <a:accent6>
          <a:srgbClr val="005C8A"/>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Ripple 2">
        <a:dk1>
          <a:srgbClr val="3B4B5D"/>
        </a:dk1>
        <a:lt1>
          <a:srgbClr val="FFFFFF"/>
        </a:lt1>
        <a:dk2>
          <a:srgbClr val="466886"/>
        </a:dk2>
        <a:lt2>
          <a:srgbClr val="CCECFF"/>
        </a:lt2>
        <a:accent1>
          <a:srgbClr val="6D9D97"/>
        </a:accent1>
        <a:accent2>
          <a:srgbClr val="53718C"/>
        </a:accent2>
        <a:accent3>
          <a:srgbClr val="B0B9C3"/>
        </a:accent3>
        <a:accent4>
          <a:srgbClr val="DADADA"/>
        </a:accent4>
        <a:accent5>
          <a:srgbClr val="BACCC9"/>
        </a:accent5>
        <a:accent6>
          <a:srgbClr val="4A667E"/>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Ripple 4">
        <a:dk1>
          <a:srgbClr val="9B69FF"/>
        </a:dk1>
        <a:lt1>
          <a:srgbClr val="FFFFFF"/>
        </a:lt1>
        <a:dk2>
          <a:srgbClr val="666699"/>
        </a:dk2>
        <a:lt2>
          <a:srgbClr val="D9D9FF"/>
        </a:lt2>
        <a:accent1>
          <a:srgbClr val="66CCFF"/>
        </a:accent1>
        <a:accent2>
          <a:srgbClr val="9966FF"/>
        </a:accent2>
        <a:accent3>
          <a:srgbClr val="B8B8CA"/>
        </a:accent3>
        <a:accent4>
          <a:srgbClr val="DADADA"/>
        </a:accent4>
        <a:accent5>
          <a:srgbClr val="B8E2FF"/>
        </a:accent5>
        <a:accent6>
          <a:srgbClr val="8A5CE7"/>
        </a:accent6>
        <a:hlink>
          <a:srgbClr val="0099CC"/>
        </a:hlink>
        <a:folHlink>
          <a:srgbClr val="003399"/>
        </a:folHlink>
      </a:clrScheme>
      <a:clrMap bg1="dk2" tx1="lt1" bg2="dk1" tx2="lt2" accent1="accent1" accent2="accent2" accent3="accent3" accent4="accent4" accent5="accent5" accent6="accent6" hlink="hlink" folHlink="folHlink"/>
    </a:extraClrScheme>
    <a:extraClrScheme>
      <a:clrScheme name="Ripple 5">
        <a:dk1>
          <a:srgbClr val="008080"/>
        </a:dk1>
        <a:lt1>
          <a:srgbClr val="FFFFFF"/>
        </a:lt1>
        <a:dk2>
          <a:srgbClr val="006666"/>
        </a:dk2>
        <a:lt2>
          <a:srgbClr val="FFFFCC"/>
        </a:lt2>
        <a:accent1>
          <a:srgbClr val="0099FF"/>
        </a:accent1>
        <a:accent2>
          <a:srgbClr val="008080"/>
        </a:accent2>
        <a:accent3>
          <a:srgbClr val="AAB8B8"/>
        </a:accent3>
        <a:accent4>
          <a:srgbClr val="DADADA"/>
        </a:accent4>
        <a:accent5>
          <a:srgbClr val="AACAFF"/>
        </a:accent5>
        <a:accent6>
          <a:srgbClr val="007373"/>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Ripple 6">
        <a:dk1>
          <a:srgbClr val="CDD9D1"/>
        </a:dk1>
        <a:lt1>
          <a:srgbClr val="FFFFFF"/>
        </a:lt1>
        <a:dk2>
          <a:srgbClr val="A3BBA9"/>
        </a:dk2>
        <a:lt2>
          <a:srgbClr val="007D80"/>
        </a:lt2>
        <a:accent1>
          <a:srgbClr val="9CA8A4"/>
        </a:accent1>
        <a:accent2>
          <a:srgbClr val="CBD7CE"/>
        </a:accent2>
        <a:accent3>
          <a:srgbClr val="CEDAD1"/>
        </a:accent3>
        <a:accent4>
          <a:srgbClr val="DADADA"/>
        </a:accent4>
        <a:accent5>
          <a:srgbClr val="CBD1CF"/>
        </a:accent5>
        <a:accent6>
          <a:srgbClr val="B8C3BA"/>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Ripple 7">
        <a:dk1>
          <a:srgbClr val="686B5D"/>
        </a:dk1>
        <a:lt1>
          <a:srgbClr val="DCDAD0"/>
        </a:lt1>
        <a:dk2>
          <a:srgbClr val="525040"/>
        </a:dk2>
        <a:lt2>
          <a:srgbClr val="D3D2A6"/>
        </a:lt2>
        <a:accent1>
          <a:srgbClr val="5D8770"/>
        </a:accent1>
        <a:accent2>
          <a:srgbClr val="686B5D"/>
        </a:accent2>
        <a:accent3>
          <a:srgbClr val="B3B3AF"/>
        </a:accent3>
        <a:accent4>
          <a:srgbClr val="BCBAB1"/>
        </a:accent4>
        <a:accent5>
          <a:srgbClr val="B6C3BB"/>
        </a:accent5>
        <a:accent6>
          <a:srgbClr val="5E6053"/>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Ripple 8">
        <a:dk1>
          <a:srgbClr val="000000"/>
        </a:dk1>
        <a:lt1>
          <a:srgbClr val="EAEAEA"/>
        </a:lt1>
        <a:dk2>
          <a:srgbClr val="000000"/>
        </a:dk2>
        <a:lt2>
          <a:srgbClr val="B2B2B2"/>
        </a:lt2>
        <a:accent1>
          <a:srgbClr val="A4BCC4"/>
        </a:accent1>
        <a:accent2>
          <a:srgbClr val="FFFFFF"/>
        </a:accent2>
        <a:accent3>
          <a:srgbClr val="F3F3F3"/>
        </a:accent3>
        <a:accent4>
          <a:srgbClr val="000000"/>
        </a:accent4>
        <a:accent5>
          <a:srgbClr val="CFDADE"/>
        </a:accent5>
        <a:accent6>
          <a:srgbClr val="E7E7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Ripple 9">
        <a:dk1>
          <a:srgbClr val="000000"/>
        </a:dk1>
        <a:lt1>
          <a:srgbClr val="D7D1B9"/>
        </a:lt1>
        <a:dk2>
          <a:srgbClr val="B39257"/>
        </a:dk2>
        <a:lt2>
          <a:srgbClr val="B1A887"/>
        </a:lt2>
        <a:accent1>
          <a:srgbClr val="FFCC66"/>
        </a:accent1>
        <a:accent2>
          <a:srgbClr val="E6E3AC"/>
        </a:accent2>
        <a:accent3>
          <a:srgbClr val="E8E5D9"/>
        </a:accent3>
        <a:accent4>
          <a:srgbClr val="000000"/>
        </a:accent4>
        <a:accent5>
          <a:srgbClr val="FFE2B8"/>
        </a:accent5>
        <a:accent6>
          <a:srgbClr val="D0CE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8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80"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Sample PPT">
  <a:themeElements>
    <a:clrScheme name="Sample PPT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Sample PP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lnDef>
  </a:objectDefaults>
  <a:extraClrSchemeLst>
    <a:extraClrScheme>
      <a:clrScheme name="Sample PP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ample PP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ample PP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ample PP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ample PP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ample PP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ample PP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ample PPT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ss_bl_corner">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ss_bl_corner">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Contemporary Portrait">
  <a:themeElements>
    <a:clrScheme name="">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emporary Portrait">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ntemporary Portrai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ntemporary Portrai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ntemporary Portrai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_Ripple">
  <a:themeElements>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fontScheme name="Rip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ipple 1">
        <a:dk1>
          <a:srgbClr val="2B2B85"/>
        </a:dk1>
        <a:lt1>
          <a:srgbClr val="FFFFFF"/>
        </a:lt1>
        <a:dk2>
          <a:srgbClr val="00254A"/>
        </a:dk2>
        <a:lt2>
          <a:srgbClr val="C0C0C0"/>
        </a:lt2>
        <a:accent1>
          <a:srgbClr val="0099FF"/>
        </a:accent1>
        <a:accent2>
          <a:srgbClr val="006699"/>
        </a:accent2>
        <a:accent3>
          <a:srgbClr val="AAACB1"/>
        </a:accent3>
        <a:accent4>
          <a:srgbClr val="DADADA"/>
        </a:accent4>
        <a:accent5>
          <a:srgbClr val="AACAFF"/>
        </a:accent5>
        <a:accent6>
          <a:srgbClr val="005C8A"/>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Ripple 2">
        <a:dk1>
          <a:srgbClr val="3B4B5D"/>
        </a:dk1>
        <a:lt1>
          <a:srgbClr val="FFFFFF"/>
        </a:lt1>
        <a:dk2>
          <a:srgbClr val="466886"/>
        </a:dk2>
        <a:lt2>
          <a:srgbClr val="CCECFF"/>
        </a:lt2>
        <a:accent1>
          <a:srgbClr val="6D9D97"/>
        </a:accent1>
        <a:accent2>
          <a:srgbClr val="53718C"/>
        </a:accent2>
        <a:accent3>
          <a:srgbClr val="B0B9C3"/>
        </a:accent3>
        <a:accent4>
          <a:srgbClr val="DADADA"/>
        </a:accent4>
        <a:accent5>
          <a:srgbClr val="BACCC9"/>
        </a:accent5>
        <a:accent6>
          <a:srgbClr val="4A667E"/>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Ripple 4">
        <a:dk1>
          <a:srgbClr val="9B69FF"/>
        </a:dk1>
        <a:lt1>
          <a:srgbClr val="FFFFFF"/>
        </a:lt1>
        <a:dk2>
          <a:srgbClr val="666699"/>
        </a:dk2>
        <a:lt2>
          <a:srgbClr val="D9D9FF"/>
        </a:lt2>
        <a:accent1>
          <a:srgbClr val="66CCFF"/>
        </a:accent1>
        <a:accent2>
          <a:srgbClr val="9966FF"/>
        </a:accent2>
        <a:accent3>
          <a:srgbClr val="B8B8CA"/>
        </a:accent3>
        <a:accent4>
          <a:srgbClr val="DADADA"/>
        </a:accent4>
        <a:accent5>
          <a:srgbClr val="B8E2FF"/>
        </a:accent5>
        <a:accent6>
          <a:srgbClr val="8A5CE7"/>
        </a:accent6>
        <a:hlink>
          <a:srgbClr val="0099CC"/>
        </a:hlink>
        <a:folHlink>
          <a:srgbClr val="003399"/>
        </a:folHlink>
      </a:clrScheme>
      <a:clrMap bg1="dk2" tx1="lt1" bg2="dk1" tx2="lt2" accent1="accent1" accent2="accent2" accent3="accent3" accent4="accent4" accent5="accent5" accent6="accent6" hlink="hlink" folHlink="folHlink"/>
    </a:extraClrScheme>
    <a:extraClrScheme>
      <a:clrScheme name="Ripple 5">
        <a:dk1>
          <a:srgbClr val="008080"/>
        </a:dk1>
        <a:lt1>
          <a:srgbClr val="FFFFFF"/>
        </a:lt1>
        <a:dk2>
          <a:srgbClr val="006666"/>
        </a:dk2>
        <a:lt2>
          <a:srgbClr val="FFFFCC"/>
        </a:lt2>
        <a:accent1>
          <a:srgbClr val="0099FF"/>
        </a:accent1>
        <a:accent2>
          <a:srgbClr val="008080"/>
        </a:accent2>
        <a:accent3>
          <a:srgbClr val="AAB8B8"/>
        </a:accent3>
        <a:accent4>
          <a:srgbClr val="DADADA"/>
        </a:accent4>
        <a:accent5>
          <a:srgbClr val="AACAFF"/>
        </a:accent5>
        <a:accent6>
          <a:srgbClr val="007373"/>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Ripple 6">
        <a:dk1>
          <a:srgbClr val="CDD9D1"/>
        </a:dk1>
        <a:lt1>
          <a:srgbClr val="FFFFFF"/>
        </a:lt1>
        <a:dk2>
          <a:srgbClr val="A3BBA9"/>
        </a:dk2>
        <a:lt2>
          <a:srgbClr val="007D80"/>
        </a:lt2>
        <a:accent1>
          <a:srgbClr val="9CA8A4"/>
        </a:accent1>
        <a:accent2>
          <a:srgbClr val="CBD7CE"/>
        </a:accent2>
        <a:accent3>
          <a:srgbClr val="CEDAD1"/>
        </a:accent3>
        <a:accent4>
          <a:srgbClr val="DADADA"/>
        </a:accent4>
        <a:accent5>
          <a:srgbClr val="CBD1CF"/>
        </a:accent5>
        <a:accent6>
          <a:srgbClr val="B8C3BA"/>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Ripple 7">
        <a:dk1>
          <a:srgbClr val="686B5D"/>
        </a:dk1>
        <a:lt1>
          <a:srgbClr val="DCDAD0"/>
        </a:lt1>
        <a:dk2>
          <a:srgbClr val="525040"/>
        </a:dk2>
        <a:lt2>
          <a:srgbClr val="D3D2A6"/>
        </a:lt2>
        <a:accent1>
          <a:srgbClr val="5D8770"/>
        </a:accent1>
        <a:accent2>
          <a:srgbClr val="686B5D"/>
        </a:accent2>
        <a:accent3>
          <a:srgbClr val="B3B3AF"/>
        </a:accent3>
        <a:accent4>
          <a:srgbClr val="BCBAB1"/>
        </a:accent4>
        <a:accent5>
          <a:srgbClr val="B6C3BB"/>
        </a:accent5>
        <a:accent6>
          <a:srgbClr val="5E6053"/>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Ripple 8">
        <a:dk1>
          <a:srgbClr val="000000"/>
        </a:dk1>
        <a:lt1>
          <a:srgbClr val="EAEAEA"/>
        </a:lt1>
        <a:dk2>
          <a:srgbClr val="000000"/>
        </a:dk2>
        <a:lt2>
          <a:srgbClr val="B2B2B2"/>
        </a:lt2>
        <a:accent1>
          <a:srgbClr val="A4BCC4"/>
        </a:accent1>
        <a:accent2>
          <a:srgbClr val="FFFFFF"/>
        </a:accent2>
        <a:accent3>
          <a:srgbClr val="F3F3F3"/>
        </a:accent3>
        <a:accent4>
          <a:srgbClr val="000000"/>
        </a:accent4>
        <a:accent5>
          <a:srgbClr val="CFDADE"/>
        </a:accent5>
        <a:accent6>
          <a:srgbClr val="E7E7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Ripple 9">
        <a:dk1>
          <a:srgbClr val="000000"/>
        </a:dk1>
        <a:lt1>
          <a:srgbClr val="D7D1B9"/>
        </a:lt1>
        <a:dk2>
          <a:srgbClr val="B39257"/>
        </a:dk2>
        <a:lt2>
          <a:srgbClr val="B1A887"/>
        </a:lt2>
        <a:accent1>
          <a:srgbClr val="FFCC66"/>
        </a:accent1>
        <a:accent2>
          <a:srgbClr val="E6E3AC"/>
        </a:accent2>
        <a:accent3>
          <a:srgbClr val="E8E5D9"/>
        </a:accent3>
        <a:accent4>
          <a:srgbClr val="000000"/>
        </a:accent4>
        <a:accent5>
          <a:srgbClr val="FFE2B8"/>
        </a:accent5>
        <a:accent6>
          <a:srgbClr val="D0CE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Ripple</Template>
  <TotalTime>19304</TotalTime>
  <Words>7248</Words>
  <Application>Microsoft Office PowerPoint</Application>
  <PresentationFormat>On-screen Show (4:3)</PresentationFormat>
  <Paragraphs>846</Paragraphs>
  <Slides>50</Slides>
  <Notes>50</Notes>
  <HiddenSlides>1</HiddenSlides>
  <MMClips>0</MMClips>
  <ScaleCrop>false</ScaleCrop>
  <HeadingPairs>
    <vt:vector size="8" baseType="variant">
      <vt:variant>
        <vt:lpstr>Fonts Used</vt:lpstr>
      </vt:variant>
      <vt:variant>
        <vt:i4>17</vt:i4>
      </vt:variant>
      <vt:variant>
        <vt:lpstr>Theme</vt:lpstr>
      </vt:variant>
      <vt:variant>
        <vt:i4>9</vt:i4>
      </vt:variant>
      <vt:variant>
        <vt:lpstr>Embedded OLE Servers</vt:lpstr>
      </vt:variant>
      <vt:variant>
        <vt:i4>2</vt:i4>
      </vt:variant>
      <vt:variant>
        <vt:lpstr>Slide Titles</vt:lpstr>
      </vt:variant>
      <vt:variant>
        <vt:i4>50</vt:i4>
      </vt:variant>
    </vt:vector>
  </HeadingPairs>
  <TitlesOfParts>
    <vt:vector size="78" baseType="lpstr">
      <vt:lpstr>ＭＳ Ｐゴシック</vt:lpstr>
      <vt:lpstr>Arial</vt:lpstr>
      <vt:lpstr>Arial Black</vt:lpstr>
      <vt:lpstr>Garamond</vt:lpstr>
      <vt:lpstr>Monotype Sorts</vt:lpstr>
      <vt:lpstr>NewAsterLTStd</vt:lpstr>
      <vt:lpstr>NewAsterLTStd-Bold</vt:lpstr>
      <vt:lpstr>NewAsterLTStd-BoldIt</vt:lpstr>
      <vt:lpstr>NewAsterLTStd-It</vt:lpstr>
      <vt:lpstr>Tahoma</vt:lpstr>
      <vt:lpstr>Times</vt:lpstr>
      <vt:lpstr>Times New Roman</vt:lpstr>
      <vt:lpstr>TimesNewRoman</vt:lpstr>
      <vt:lpstr>TimesNewRomanMTStd</vt:lpstr>
      <vt:lpstr>TimesNewRomanMTStd-Bold</vt:lpstr>
      <vt:lpstr>Verdana</vt:lpstr>
      <vt:lpstr>Wingdings</vt:lpstr>
      <vt:lpstr>Ripple</vt:lpstr>
      <vt:lpstr>2_Blank Presentation</vt:lpstr>
      <vt:lpstr>Level</vt:lpstr>
      <vt:lpstr>Sample PPT</vt:lpstr>
      <vt:lpstr>ss_bl_corner</vt:lpstr>
      <vt:lpstr>1_ss_bl_corner</vt:lpstr>
      <vt:lpstr>1_Level</vt:lpstr>
      <vt:lpstr>Contemporary Portrait</vt:lpstr>
      <vt:lpstr>1_Ripple</vt:lpstr>
      <vt:lpstr>Slide</vt:lpstr>
      <vt:lpstr>Image</vt:lpstr>
      <vt:lpstr> Chapter 1:  Introduction </vt:lpstr>
      <vt:lpstr> Chapter 1 </vt:lpstr>
      <vt:lpstr>PowerPoint Presentation</vt:lpstr>
      <vt:lpstr> Cont… </vt:lpstr>
      <vt:lpstr>What is Computer Science?</vt:lpstr>
      <vt:lpstr>PowerPoint Presentation</vt:lpstr>
      <vt:lpstr>PowerPoint Presentation</vt:lpstr>
      <vt:lpstr>Information Concepts</vt:lpstr>
      <vt:lpstr>Data vs. Information</vt:lpstr>
      <vt:lpstr>Information</vt:lpstr>
      <vt:lpstr>Data versus Information</vt:lpstr>
      <vt:lpstr> The Process of Transforming Data into Information</vt:lpstr>
      <vt:lpstr>Cont..</vt:lpstr>
      <vt:lpstr>Cont…</vt:lpstr>
      <vt:lpstr>Cont…</vt:lpstr>
      <vt:lpstr>PowerPoint Presentation</vt:lpstr>
      <vt:lpstr>PowerPoint Presentation</vt:lpstr>
      <vt:lpstr>From Facts to Wisdom another form of the hierarchy</vt:lpstr>
      <vt:lpstr> Characteristics of Valuable Information</vt:lpstr>
      <vt:lpstr>Reading Assignment</vt:lpstr>
      <vt:lpstr> Chapter 1:  Introduction </vt:lpstr>
      <vt:lpstr>What is a system?</vt:lpstr>
      <vt:lpstr>Systems Thinking</vt:lpstr>
      <vt:lpstr>Information systems </vt:lpstr>
      <vt:lpstr>Cont…</vt:lpstr>
      <vt:lpstr> Simplified Information Systems  diagram </vt:lpstr>
      <vt:lpstr>Components of Computer Based Information Systems</vt:lpstr>
      <vt:lpstr>Components of a CBIS</vt:lpstr>
      <vt:lpstr>PowerPoint Presentation</vt:lpstr>
      <vt:lpstr>PowerPoint Presentation</vt:lpstr>
      <vt:lpstr>Information Systems</vt:lpstr>
      <vt:lpstr>Information systems </vt:lpstr>
      <vt:lpstr>Cont…</vt:lpstr>
      <vt:lpstr>Cont…</vt:lpstr>
      <vt:lpstr>PowerPoint Presentation</vt:lpstr>
      <vt:lpstr>PowerPoint Presentation</vt:lpstr>
      <vt:lpstr>PowerPoint Presentation</vt:lpstr>
      <vt:lpstr> Chapter 1:  Introduction </vt:lpstr>
      <vt:lpstr>PowerPoint Presentation</vt:lpstr>
      <vt:lpstr>PowerPoint Presentation</vt:lpstr>
      <vt:lpstr>PowerPoint Presentation</vt:lpstr>
      <vt:lpstr>PowerPoint Presentation</vt:lpstr>
      <vt:lpstr>TPS, MIS/DSS, and Special-Purpose Information Systems</vt:lpstr>
      <vt:lpstr>Administrative Information Systems</vt:lpstr>
      <vt:lpstr>DSS structure</vt:lpstr>
      <vt:lpstr>DSS’ Model Management Tools</vt:lpstr>
      <vt:lpstr>Expert Systems Components (a set of interactive computer programs that helps users solve problems that would otherwise require the assistance of a human expert in a given problem domain)</vt:lpstr>
      <vt:lpstr>Components of an Expert System</vt:lpstr>
      <vt:lpstr>Why Learn Computer Science and Information Systems?</vt:lpstr>
      <vt:lpstr>PowerPoint Presentation</vt:lpstr>
    </vt:vector>
  </TitlesOfParts>
  <Company>x</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dc:title>
  <dc:creator>remma</dc:creator>
  <cp:lastModifiedBy>ahmed</cp:lastModifiedBy>
  <cp:revision>1188</cp:revision>
  <dcterms:created xsi:type="dcterms:W3CDTF">2003-01-07T05:23:47Z</dcterms:created>
  <dcterms:modified xsi:type="dcterms:W3CDTF">2020-11-23T08:58:10Z</dcterms:modified>
</cp:coreProperties>
</file>