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 id="2147483859" r:id="rId2"/>
    <p:sldMasterId id="2147483872" r:id="rId3"/>
    <p:sldMasterId id="2147483885" r:id="rId4"/>
  </p:sldMasterIdLst>
  <p:notesMasterIdLst>
    <p:notesMasterId r:id="rId25"/>
  </p:notesMasterIdLst>
  <p:sldIdLst>
    <p:sldId id="437" r:id="rId5"/>
    <p:sldId id="511" r:id="rId6"/>
    <p:sldId id="553" r:id="rId7"/>
    <p:sldId id="513" r:id="rId8"/>
    <p:sldId id="514" r:id="rId9"/>
    <p:sldId id="541" r:id="rId10"/>
    <p:sldId id="516" r:id="rId11"/>
    <p:sldId id="322" r:id="rId12"/>
    <p:sldId id="263" r:id="rId13"/>
    <p:sldId id="439" r:id="rId14"/>
    <p:sldId id="518" r:id="rId15"/>
    <p:sldId id="442" r:id="rId16"/>
    <p:sldId id="328" r:id="rId17"/>
    <p:sldId id="349" r:id="rId18"/>
    <p:sldId id="330" r:id="rId19"/>
    <p:sldId id="519" r:id="rId20"/>
    <p:sldId id="520" r:id="rId21"/>
    <p:sldId id="517" r:id="rId22"/>
    <p:sldId id="265" r:id="rId23"/>
    <p:sldId id="539"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180" algn="l" rtl="0" eaLnBrk="0" fontAlgn="base" hangingPunct="0">
      <a:spcBef>
        <a:spcPct val="0"/>
      </a:spcBef>
      <a:spcAft>
        <a:spcPct val="0"/>
      </a:spcAft>
      <a:defRPr kern="1200">
        <a:solidFill>
          <a:schemeClr val="tx1"/>
        </a:solidFill>
        <a:latin typeface="Arial" charset="0"/>
        <a:ea typeface="+mn-ea"/>
        <a:cs typeface="+mn-cs"/>
      </a:defRPr>
    </a:lvl2pPr>
    <a:lvl3pPr marL="914359" algn="l" rtl="0" eaLnBrk="0" fontAlgn="base" hangingPunct="0">
      <a:spcBef>
        <a:spcPct val="0"/>
      </a:spcBef>
      <a:spcAft>
        <a:spcPct val="0"/>
      </a:spcAft>
      <a:defRPr kern="1200">
        <a:solidFill>
          <a:schemeClr val="tx1"/>
        </a:solidFill>
        <a:latin typeface="Arial" charset="0"/>
        <a:ea typeface="+mn-ea"/>
        <a:cs typeface="+mn-cs"/>
      </a:defRPr>
    </a:lvl3pPr>
    <a:lvl4pPr marL="1371539" algn="l" rtl="0" eaLnBrk="0" fontAlgn="base" hangingPunct="0">
      <a:spcBef>
        <a:spcPct val="0"/>
      </a:spcBef>
      <a:spcAft>
        <a:spcPct val="0"/>
      </a:spcAft>
      <a:defRPr kern="1200">
        <a:solidFill>
          <a:schemeClr val="tx1"/>
        </a:solidFill>
        <a:latin typeface="Arial" charset="0"/>
        <a:ea typeface="+mn-ea"/>
        <a:cs typeface="+mn-cs"/>
      </a:defRPr>
    </a:lvl4pPr>
    <a:lvl5pPr marL="1828718" algn="l" rtl="0" eaLnBrk="0" fontAlgn="base" hangingPunct="0">
      <a:spcBef>
        <a:spcPct val="0"/>
      </a:spcBef>
      <a:spcAft>
        <a:spcPct val="0"/>
      </a:spcAft>
      <a:defRPr kern="1200">
        <a:solidFill>
          <a:schemeClr val="tx1"/>
        </a:solidFill>
        <a:latin typeface="Arial" charset="0"/>
        <a:ea typeface="+mn-ea"/>
        <a:cs typeface="+mn-cs"/>
      </a:defRPr>
    </a:lvl5pPr>
    <a:lvl6pPr marL="2285898" algn="l" defTabSz="914359" rtl="0" eaLnBrk="1" latinLnBrk="0" hangingPunct="1">
      <a:defRPr kern="1200">
        <a:solidFill>
          <a:schemeClr val="tx1"/>
        </a:solidFill>
        <a:latin typeface="Arial" charset="0"/>
        <a:ea typeface="+mn-ea"/>
        <a:cs typeface="+mn-cs"/>
      </a:defRPr>
    </a:lvl6pPr>
    <a:lvl7pPr marL="2743077" algn="l" defTabSz="914359" rtl="0" eaLnBrk="1" latinLnBrk="0" hangingPunct="1">
      <a:defRPr kern="1200">
        <a:solidFill>
          <a:schemeClr val="tx1"/>
        </a:solidFill>
        <a:latin typeface="Arial" charset="0"/>
        <a:ea typeface="+mn-ea"/>
        <a:cs typeface="+mn-cs"/>
      </a:defRPr>
    </a:lvl7pPr>
    <a:lvl8pPr marL="3200257" algn="l" defTabSz="914359" rtl="0" eaLnBrk="1" latinLnBrk="0" hangingPunct="1">
      <a:defRPr kern="1200">
        <a:solidFill>
          <a:schemeClr val="tx1"/>
        </a:solidFill>
        <a:latin typeface="Arial" charset="0"/>
        <a:ea typeface="+mn-ea"/>
        <a:cs typeface="+mn-cs"/>
      </a:defRPr>
    </a:lvl8pPr>
    <a:lvl9pPr marL="3657436" algn="l" defTabSz="914359"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57271" autoAdjust="0"/>
  </p:normalViewPr>
  <p:slideViewPr>
    <p:cSldViewPr>
      <p:cViewPr varScale="1">
        <p:scale>
          <a:sx n="42" d="100"/>
          <a:sy n="42" d="100"/>
        </p:scale>
        <p:origin x="225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239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4CAFA32-C424-4F10-96BC-C5184CB3A6F2}" type="slidenum">
              <a:rPr lang="en-US"/>
              <a:pPr>
                <a:defRPr/>
              </a:pPr>
              <a:t>‹#›</a:t>
            </a:fld>
            <a:endParaRPr lang="en-US"/>
          </a:p>
        </p:txBody>
      </p:sp>
    </p:spTree>
    <p:extLst>
      <p:ext uri="{BB962C8B-B14F-4D97-AF65-F5344CB8AC3E}">
        <p14:creationId xmlns:p14="http://schemas.microsoft.com/office/powerpoint/2010/main" val="37676758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80" algn="l" rtl="0" eaLnBrk="0" fontAlgn="base" hangingPunct="0">
      <a:spcBef>
        <a:spcPct val="30000"/>
      </a:spcBef>
      <a:spcAft>
        <a:spcPct val="0"/>
      </a:spcAft>
      <a:defRPr sz="1200" kern="1200">
        <a:solidFill>
          <a:schemeClr val="tx1"/>
        </a:solidFill>
        <a:latin typeface="Arial" charset="0"/>
        <a:ea typeface="+mn-ea"/>
        <a:cs typeface="+mn-cs"/>
      </a:defRPr>
    </a:lvl2pPr>
    <a:lvl3pPr marL="914359" algn="l" rtl="0" eaLnBrk="0" fontAlgn="base" hangingPunct="0">
      <a:spcBef>
        <a:spcPct val="30000"/>
      </a:spcBef>
      <a:spcAft>
        <a:spcPct val="0"/>
      </a:spcAft>
      <a:defRPr sz="1200" kern="1200">
        <a:solidFill>
          <a:schemeClr val="tx1"/>
        </a:solidFill>
        <a:latin typeface="Arial" charset="0"/>
        <a:ea typeface="+mn-ea"/>
        <a:cs typeface="+mn-cs"/>
      </a:defRPr>
    </a:lvl3pPr>
    <a:lvl4pPr marL="1371539" algn="l" rtl="0" eaLnBrk="0" fontAlgn="base" hangingPunct="0">
      <a:spcBef>
        <a:spcPct val="30000"/>
      </a:spcBef>
      <a:spcAft>
        <a:spcPct val="0"/>
      </a:spcAft>
      <a:defRPr sz="1200" kern="1200">
        <a:solidFill>
          <a:schemeClr val="tx1"/>
        </a:solidFill>
        <a:latin typeface="Arial" charset="0"/>
        <a:ea typeface="+mn-ea"/>
        <a:cs typeface="+mn-cs"/>
      </a:defRPr>
    </a:lvl4pPr>
    <a:lvl5pPr marL="1828718" algn="l" rtl="0" eaLnBrk="0" fontAlgn="base" hangingPunct="0">
      <a:spcBef>
        <a:spcPct val="30000"/>
      </a:spcBef>
      <a:spcAft>
        <a:spcPct val="0"/>
      </a:spcAft>
      <a:defRPr sz="1200" kern="1200">
        <a:solidFill>
          <a:schemeClr val="tx1"/>
        </a:solidFill>
        <a:latin typeface="Arial" charset="0"/>
        <a:ea typeface="+mn-ea"/>
        <a:cs typeface="+mn-cs"/>
      </a:defRPr>
    </a:lvl5pPr>
    <a:lvl6pPr marL="2285898" algn="l" defTabSz="914359" rtl="0" eaLnBrk="1" latinLnBrk="0" hangingPunct="1">
      <a:defRPr sz="1200" kern="1200">
        <a:solidFill>
          <a:schemeClr val="tx1"/>
        </a:solidFill>
        <a:latin typeface="+mn-lt"/>
        <a:ea typeface="+mn-ea"/>
        <a:cs typeface="+mn-cs"/>
      </a:defRPr>
    </a:lvl6pPr>
    <a:lvl7pPr marL="2743077" algn="l" defTabSz="914359" rtl="0" eaLnBrk="1" latinLnBrk="0" hangingPunct="1">
      <a:defRPr sz="1200" kern="1200">
        <a:solidFill>
          <a:schemeClr val="tx1"/>
        </a:solidFill>
        <a:latin typeface="+mn-lt"/>
        <a:ea typeface="+mn-ea"/>
        <a:cs typeface="+mn-cs"/>
      </a:defRPr>
    </a:lvl7pPr>
    <a:lvl8pPr marL="3200257" algn="l" defTabSz="914359" rtl="0" eaLnBrk="1" latinLnBrk="0" hangingPunct="1">
      <a:defRPr sz="1200" kern="1200">
        <a:solidFill>
          <a:schemeClr val="tx1"/>
        </a:solidFill>
        <a:latin typeface="+mn-lt"/>
        <a:ea typeface="+mn-ea"/>
        <a:cs typeface="+mn-cs"/>
      </a:defRPr>
    </a:lvl8pPr>
    <a:lvl9pPr marL="3657436" algn="l" defTabSz="9143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xfrm>
            <a:off x="1143000" y="685800"/>
            <a:ext cx="4572000" cy="3429000"/>
          </a:xfrm>
          <a:ln/>
        </p:spPr>
      </p:sp>
      <p:sp>
        <p:nvSpPr>
          <p:cNvPr id="137219" name="Notes Placeholder 2"/>
          <p:cNvSpPr>
            <a:spLocks noGrp="1"/>
          </p:cNvSpPr>
          <p:nvPr>
            <p:ph type="body" idx="1"/>
          </p:nvPr>
        </p:nvSpPr>
        <p:spPr>
          <a:noFill/>
          <a:ln/>
        </p:spPr>
        <p:txBody>
          <a:bodyPr/>
          <a:lstStyle/>
          <a:p>
            <a:endParaRPr lang="en-GB" dirty="0" smtClean="0"/>
          </a:p>
        </p:txBody>
      </p:sp>
      <p:sp>
        <p:nvSpPr>
          <p:cNvPr id="137220" name="Slide Number Placeholder 3"/>
          <p:cNvSpPr>
            <a:spLocks noGrp="1"/>
          </p:cNvSpPr>
          <p:nvPr>
            <p:ph type="sldNum" sz="quarter" idx="5"/>
          </p:nvPr>
        </p:nvSpPr>
        <p:spPr>
          <a:noFill/>
        </p:spPr>
        <p:txBody>
          <a:bodyPr/>
          <a:lstStyle/>
          <a:p>
            <a:fld id="{E9EDA971-DECF-4AD1-8F7E-363CBBFDCC5F}" type="slidenum">
              <a:rPr lang="en-US" smtClean="0"/>
              <a:pPr/>
              <a:t>1</a:t>
            </a:fld>
            <a:endParaRPr lang="en-US" smtClean="0"/>
          </a:p>
        </p:txBody>
      </p:sp>
    </p:spTree>
    <p:extLst>
      <p:ext uri="{BB962C8B-B14F-4D97-AF65-F5344CB8AC3E}">
        <p14:creationId xmlns:p14="http://schemas.microsoft.com/office/powerpoint/2010/main" val="1230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xfrm>
            <a:off x="1143000" y="685800"/>
            <a:ext cx="4572000" cy="3429000"/>
          </a:xfrm>
          <a:ln/>
        </p:spPr>
      </p:sp>
      <p:sp>
        <p:nvSpPr>
          <p:cNvPr id="141315"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Semantics = Syntax + meaning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Cognition : The mental action or process of acquiring knowledge through thought, experience, and the senses.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Cognition : Mastewal (Amharic)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b="1" i="0" u="none" strike="noStrike" kern="1200" baseline="0" dirty="0" smtClean="0">
              <a:solidFill>
                <a:schemeClr val="tx1"/>
              </a:solidFill>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smtClean="0">
                <a:solidFill>
                  <a:schemeClr val="tx1"/>
                </a:solidFill>
                <a:latin typeface="Arial" charset="0"/>
                <a:ea typeface="+mn-ea"/>
                <a:cs typeface="+mn-cs"/>
              </a:rPr>
              <a:t>We can make decisions based on information we produce or acquire.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smtClean="0"/>
          </a:p>
          <a:p>
            <a:r>
              <a:rPr lang="en-GB" dirty="0" smtClean="0"/>
              <a:t>People provide the purpose and the intelligence that produces the true information.</a:t>
            </a:r>
          </a:p>
          <a:p>
            <a:r>
              <a:rPr lang="en-US" sz="1200" b="0" i="0" u="none" strike="noStrike" kern="1200" baseline="0" dirty="0" smtClean="0">
                <a:solidFill>
                  <a:schemeClr val="tx1"/>
                </a:solidFill>
                <a:latin typeface="Arial" charset="0"/>
                <a:ea typeface="+mn-ea"/>
                <a:cs typeface="+mn-cs"/>
              </a:rPr>
              <a:t>The data element “29-01-1986”, for example, may be seen as a string; in a particular context it may, however, be interpreted as the birthdate of a person, and people may use this information to congratulate this person on his birthdate.</a:t>
            </a:r>
          </a:p>
        </p:txBody>
      </p:sp>
      <p:sp>
        <p:nvSpPr>
          <p:cNvPr id="141316" name="Slide Number Placeholder 3"/>
          <p:cNvSpPr>
            <a:spLocks noGrp="1"/>
          </p:cNvSpPr>
          <p:nvPr>
            <p:ph type="sldNum" sz="quarter" idx="5"/>
          </p:nvPr>
        </p:nvSpPr>
        <p:spPr>
          <a:noFill/>
        </p:spPr>
        <p:txBody>
          <a:bodyPr/>
          <a:lstStyle/>
          <a:p>
            <a:fld id="{2104DC49-B19E-49E0-B641-D2686BD41917}" type="slidenum">
              <a:rPr lang="en-US" smtClean="0"/>
              <a:pPr/>
              <a:t>10</a:t>
            </a:fld>
            <a:endParaRPr lang="en-US" smtClean="0"/>
          </a:p>
        </p:txBody>
      </p:sp>
    </p:spTree>
    <p:extLst>
      <p:ext uri="{BB962C8B-B14F-4D97-AF65-F5344CB8AC3E}">
        <p14:creationId xmlns:p14="http://schemas.microsoft.com/office/powerpoint/2010/main" val="3431964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Information can answer the questions what?, when?, where?, who?.</a:t>
            </a:r>
            <a:r>
              <a:rPr lang="en-US" b="1" baseline="0" dirty="0" smtClean="0"/>
              <a:t> But not how?</a:t>
            </a:r>
          </a:p>
          <a:p>
            <a:r>
              <a:rPr lang="en-US" b="1" baseline="0" dirty="0" smtClean="0"/>
              <a:t>If we consider ourselves as a living computer, what is our IPO?</a:t>
            </a:r>
          </a:p>
          <a:p>
            <a:r>
              <a:rPr lang="en-US" b="1" baseline="0" dirty="0" smtClean="0"/>
              <a:t>Context = setting/background/environment</a:t>
            </a:r>
          </a:p>
          <a:p>
            <a:endParaRPr lang="en-US" b="1" baseline="0" dirty="0" smtClean="0"/>
          </a:p>
          <a:p>
            <a:r>
              <a:rPr lang="en-US" b="1" baseline="0" dirty="0" smtClean="0"/>
              <a:t>The basic (main) operations (work flow activities) of computing : Input, Processing, Output, and storage.</a:t>
            </a:r>
          </a:p>
          <a:p>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11</a:t>
            </a:fld>
            <a:endParaRPr lang="en-US"/>
          </a:p>
        </p:txBody>
      </p:sp>
    </p:spTree>
    <p:extLst>
      <p:ext uri="{BB962C8B-B14F-4D97-AF65-F5344CB8AC3E}">
        <p14:creationId xmlns:p14="http://schemas.microsoft.com/office/powerpoint/2010/main" val="3620228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xfrm>
            <a:off x="1143000" y="685800"/>
            <a:ext cx="4572000" cy="3429000"/>
          </a:xfrm>
          <a:ln/>
        </p:spPr>
      </p:sp>
      <p:sp>
        <p:nvSpPr>
          <p:cNvPr id="142339" name="Notes Placeholder 2"/>
          <p:cNvSpPr>
            <a:spLocks noGrp="1"/>
          </p:cNvSpPr>
          <p:nvPr>
            <p:ph type="body" idx="1"/>
          </p:nvPr>
        </p:nvSpPr>
        <p:spPr>
          <a:noFill/>
          <a:ln/>
        </p:spPr>
        <p:txBody>
          <a:bodyPr/>
          <a:lstStyle/>
          <a:p>
            <a:pPr eaLnBrk="1" hangingPunct="1"/>
            <a:r>
              <a:rPr lang="en-GB" b="1" dirty="0" smtClean="0"/>
              <a:t>Information is data that is processed using intelligence.</a:t>
            </a:r>
          </a:p>
          <a:p>
            <a:pPr eaLnBrk="1" hangingPunct="1"/>
            <a:r>
              <a:rPr lang="en-GB" b="1" dirty="0" smtClean="0"/>
              <a:t>An ounce of Information is worth a pound of data.</a:t>
            </a:r>
          </a:p>
          <a:p>
            <a:pPr eaLnBrk="1" hangingPunct="1"/>
            <a:r>
              <a:rPr lang="en-GB" b="1" dirty="0" smtClean="0"/>
              <a:t>A pound is approximately equal to 12 ounces.</a:t>
            </a:r>
          </a:p>
        </p:txBody>
      </p:sp>
      <p:sp>
        <p:nvSpPr>
          <p:cNvPr id="142340" name="Slide Number Placeholder 3"/>
          <p:cNvSpPr>
            <a:spLocks noGrp="1"/>
          </p:cNvSpPr>
          <p:nvPr>
            <p:ph type="sldNum" sz="quarter" idx="5"/>
          </p:nvPr>
        </p:nvSpPr>
        <p:spPr>
          <a:noFill/>
        </p:spPr>
        <p:txBody>
          <a:bodyPr/>
          <a:lstStyle/>
          <a:p>
            <a:fld id="{14D38B39-A1D8-4B08-B724-4C63E961B620}" type="slidenum">
              <a:rPr lang="en-US" smtClean="0"/>
              <a:pPr/>
              <a:t>12</a:t>
            </a:fld>
            <a:endParaRPr lang="en-US" smtClean="0"/>
          </a:p>
        </p:txBody>
      </p:sp>
    </p:spTree>
    <p:extLst>
      <p:ext uri="{BB962C8B-B14F-4D97-AF65-F5344CB8AC3E}">
        <p14:creationId xmlns:p14="http://schemas.microsoft.com/office/powerpoint/2010/main" val="241830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xfrm>
            <a:off x="1143000" y="685800"/>
            <a:ext cx="4572000" cy="3429000"/>
          </a:xfrm>
          <a:ln/>
        </p:spPr>
      </p:sp>
      <p:sp>
        <p:nvSpPr>
          <p:cNvPr id="143363" name="Notes Placeholder 2"/>
          <p:cNvSpPr>
            <a:spLocks noGrp="1"/>
          </p:cNvSpPr>
          <p:nvPr>
            <p:ph type="body" idx="1"/>
          </p:nvPr>
        </p:nvSpPr>
        <p:spPr>
          <a:noFill/>
          <a:ln/>
        </p:spPr>
        <p:txBody>
          <a:bodyPr/>
          <a:lstStyle/>
          <a:p>
            <a:pPr eaLnBrk="1" hangingPunct="1"/>
            <a:r>
              <a:rPr lang="en-GB" b="1" dirty="0" smtClean="0"/>
              <a:t>Knowledge</a:t>
            </a:r>
            <a:r>
              <a:rPr lang="en-GB" b="1" baseline="0" dirty="0" smtClean="0"/>
              <a:t> can answer the question How?</a:t>
            </a:r>
          </a:p>
          <a:p>
            <a:pPr eaLnBrk="1" hangingPunct="1"/>
            <a:r>
              <a:rPr lang="en-GB" b="1" baseline="0" dirty="0" smtClean="0"/>
              <a:t>Knowledge is about doing things right, but falls short of doing the right thing.</a:t>
            </a:r>
          </a:p>
          <a:p>
            <a:pPr eaLnBrk="1" hangingPunct="1"/>
            <a:r>
              <a:rPr lang="en-GB" b="1" baseline="0" dirty="0" smtClean="0"/>
              <a:t>The sum of what is known.</a:t>
            </a:r>
          </a:p>
          <a:p>
            <a:pPr eaLnBrk="1" hangingPunct="1"/>
            <a:endParaRPr lang="en-GB" b="1" baseline="0" dirty="0" smtClean="0"/>
          </a:p>
          <a:p>
            <a:pPr eaLnBrk="1" hangingPunct="1"/>
            <a:r>
              <a:rPr lang="en-US" sz="1200" b="1" i="0" kern="1200" dirty="0" smtClean="0">
                <a:solidFill>
                  <a:schemeClr val="tx1"/>
                </a:solidFill>
                <a:effectLst/>
                <a:latin typeface="Arial" charset="0"/>
                <a:ea typeface="+mn-ea"/>
                <a:cs typeface="+mn-cs"/>
              </a:rPr>
              <a:t>Facts, information, and skills acquired through </a:t>
            </a:r>
            <a:r>
              <a:rPr lang="en-US" sz="1200" b="1" i="0" u="sng" kern="1200" dirty="0" smtClean="0">
                <a:solidFill>
                  <a:schemeClr val="tx1"/>
                </a:solidFill>
                <a:effectLst/>
                <a:latin typeface="Arial" charset="0"/>
                <a:ea typeface="+mn-ea"/>
                <a:cs typeface="+mn-cs"/>
              </a:rPr>
              <a:t>experience or education</a:t>
            </a:r>
            <a:r>
              <a:rPr lang="en-US" sz="1200" b="1" i="0" kern="1200" dirty="0" smtClean="0">
                <a:solidFill>
                  <a:schemeClr val="tx1"/>
                </a:solidFill>
                <a:effectLst/>
                <a:latin typeface="Arial" charset="0"/>
                <a:ea typeface="+mn-ea"/>
                <a:cs typeface="+mn-cs"/>
              </a:rPr>
              <a:t>; </a:t>
            </a:r>
          </a:p>
          <a:p>
            <a:pPr eaLnBrk="1" hangingPunct="1"/>
            <a:r>
              <a:rPr lang="en-US" sz="1200" b="1" i="0" kern="1200" dirty="0" smtClean="0">
                <a:solidFill>
                  <a:schemeClr val="tx1"/>
                </a:solidFill>
                <a:effectLst/>
                <a:latin typeface="Arial" charset="0"/>
                <a:ea typeface="+mn-ea"/>
                <a:cs typeface="+mn-cs"/>
              </a:rPr>
              <a:t>The theoretical or practical </a:t>
            </a:r>
            <a:r>
              <a:rPr lang="en-US" sz="1200" b="1" i="0" u="sng" kern="1200" dirty="0" smtClean="0">
                <a:solidFill>
                  <a:schemeClr val="tx1"/>
                </a:solidFill>
                <a:effectLst/>
                <a:latin typeface="Arial" charset="0"/>
                <a:ea typeface="+mn-ea"/>
                <a:cs typeface="+mn-cs"/>
              </a:rPr>
              <a:t>understanding</a:t>
            </a:r>
            <a:r>
              <a:rPr lang="en-US" sz="1200" b="1" i="0" kern="1200" dirty="0" smtClean="0">
                <a:solidFill>
                  <a:schemeClr val="tx1"/>
                </a:solidFill>
                <a:effectLst/>
                <a:latin typeface="Arial" charset="0"/>
                <a:ea typeface="+mn-ea"/>
                <a:cs typeface="+mn-cs"/>
              </a:rPr>
              <a:t> of a subject.</a:t>
            </a:r>
          </a:p>
          <a:p>
            <a:pPr eaLnBrk="1" hangingPunct="1"/>
            <a:r>
              <a:rPr lang="en-US" sz="1200" b="1" i="0" kern="1200" dirty="0" smtClean="0">
                <a:solidFill>
                  <a:schemeClr val="tx1"/>
                </a:solidFill>
                <a:effectLst/>
                <a:latin typeface="Arial" charset="0"/>
                <a:ea typeface="+mn-ea"/>
                <a:cs typeface="+mn-cs"/>
              </a:rPr>
              <a:t>Information held on a computer system. (Knowledge-base, Database)  </a:t>
            </a:r>
          </a:p>
          <a:p>
            <a:pPr eaLnBrk="1" hangingPunct="1"/>
            <a:endParaRPr lang="en-US" sz="1200" b="1" i="0" kern="1200" baseline="0" dirty="0" smtClean="0">
              <a:solidFill>
                <a:schemeClr val="tx1"/>
              </a:solidFill>
              <a:effectLst/>
              <a:latin typeface="Arial" charset="0"/>
              <a:ea typeface="+mn-ea"/>
              <a:cs typeface="+mn-cs"/>
            </a:endParaRPr>
          </a:p>
          <a:p>
            <a:pPr eaLnBrk="1" hangingPunct="1"/>
            <a:r>
              <a:rPr lang="en-US" b="1" dirty="0" smtClean="0"/>
              <a:t>Knowledge is dynamic. Depends on memory, expertise, exposure, past experiences, opportunities, and the transfer mechanisms</a:t>
            </a:r>
            <a:r>
              <a:rPr lang="en-US" sz="1200" b="0" i="0" kern="1200" dirty="0" smtClean="0">
                <a:solidFill>
                  <a:schemeClr val="tx1"/>
                </a:solidFill>
                <a:effectLst/>
                <a:latin typeface="Arial" charset="0"/>
                <a:ea typeface="+mn-ea"/>
                <a:cs typeface="+mn-cs"/>
              </a:rPr>
              <a:t/>
            </a:r>
            <a:br>
              <a:rPr lang="en-US" sz="1200" b="0" i="0" kern="1200" dirty="0" smtClean="0">
                <a:solidFill>
                  <a:schemeClr val="tx1"/>
                </a:solidFill>
                <a:effectLst/>
                <a:latin typeface="Arial" charset="0"/>
                <a:ea typeface="+mn-ea"/>
                <a:cs typeface="+mn-cs"/>
              </a:rPr>
            </a:br>
            <a:endParaRPr lang="en-GB" b="1" baseline="0" dirty="0" smtClean="0"/>
          </a:p>
          <a:p>
            <a:r>
              <a:rPr lang="en-US" b="1" dirty="0" smtClean="0"/>
              <a:t>Cognition</a:t>
            </a:r>
            <a:r>
              <a:rPr lang="en-US" b="1" baseline="0" dirty="0" smtClean="0"/>
              <a:t> : Mastewal++  (Amharic)</a:t>
            </a:r>
            <a:endParaRPr lang="en-US" b="1" dirty="0" smtClean="0"/>
          </a:p>
          <a:p>
            <a:r>
              <a:rPr lang="en-US" b="1" dirty="0" smtClean="0"/>
              <a:t>Pattern : a recurring regular form or sequence</a:t>
            </a:r>
          </a:p>
          <a:p>
            <a:r>
              <a:rPr lang="en-US" b="1" dirty="0" smtClean="0"/>
              <a:t>Recurring : Occurring again and again</a:t>
            </a:r>
          </a:p>
        </p:txBody>
      </p:sp>
      <p:sp>
        <p:nvSpPr>
          <p:cNvPr id="143364" name="Slide Number Placeholder 3"/>
          <p:cNvSpPr>
            <a:spLocks noGrp="1"/>
          </p:cNvSpPr>
          <p:nvPr>
            <p:ph type="sldNum" sz="quarter" idx="5"/>
          </p:nvPr>
        </p:nvSpPr>
        <p:spPr>
          <a:noFill/>
        </p:spPr>
        <p:txBody>
          <a:bodyPr/>
          <a:lstStyle/>
          <a:p>
            <a:fld id="{B4200F01-7E2F-4988-8A7B-B0E6EDA96115}" type="slidenum">
              <a:rPr lang="en-US" smtClean="0"/>
              <a:pPr/>
              <a:t>13</a:t>
            </a:fld>
            <a:endParaRPr lang="en-US" smtClean="0"/>
          </a:p>
        </p:txBody>
      </p:sp>
    </p:spTree>
    <p:extLst>
      <p:ext uri="{BB962C8B-B14F-4D97-AF65-F5344CB8AC3E}">
        <p14:creationId xmlns:p14="http://schemas.microsoft.com/office/powerpoint/2010/main" val="98383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xfrm>
            <a:off x="1143000" y="685800"/>
            <a:ext cx="4572000" cy="3429000"/>
          </a:xfrm>
          <a:ln/>
        </p:spPr>
      </p:sp>
      <p:sp>
        <p:nvSpPr>
          <p:cNvPr id="145411" name="Notes Placeholder 2"/>
          <p:cNvSpPr>
            <a:spLocks noGrp="1"/>
          </p:cNvSpPr>
          <p:nvPr>
            <p:ph type="body" idx="1"/>
          </p:nvPr>
        </p:nvSpPr>
        <p:spPr>
          <a:noFill/>
          <a:ln/>
        </p:spPr>
        <p:txBody>
          <a:bodyPr/>
          <a:lstStyle/>
          <a:p>
            <a:pPr eaLnBrk="1" hangingPunct="1"/>
            <a:r>
              <a:rPr lang="en-US" dirty="0" smtClean="0">
                <a:latin typeface="Times New Roman" pitchFamily="18" charset="0"/>
              </a:rPr>
              <a:t>Technology has not done anything to make the </a:t>
            </a:r>
            <a:r>
              <a:rPr lang="en-US" b="1" dirty="0" smtClean="0">
                <a:latin typeface="Times New Roman" pitchFamily="18" charset="0"/>
              </a:rPr>
              <a:t>process of creating knowledge</a:t>
            </a:r>
            <a:r>
              <a:rPr lang="en-US" dirty="0" smtClean="0">
                <a:latin typeface="Times New Roman" pitchFamily="18" charset="0"/>
              </a:rPr>
              <a:t> any quicker or cheaper. </a:t>
            </a:r>
          </a:p>
          <a:p>
            <a:pPr eaLnBrk="1" hangingPunct="1"/>
            <a:r>
              <a:rPr lang="en-US" b="1" dirty="0" smtClean="0">
                <a:latin typeface="Times New Roman" pitchFamily="18" charset="0"/>
              </a:rPr>
              <a:t>You have to ask</a:t>
            </a:r>
            <a:r>
              <a:rPr lang="en-US" b="1" baseline="0" dirty="0" smtClean="0">
                <a:latin typeface="Times New Roman" pitchFamily="18" charset="0"/>
              </a:rPr>
              <a:t> and debate to contribute.</a:t>
            </a:r>
            <a:endParaRPr lang="en-GB" b="1" dirty="0" smtClean="0"/>
          </a:p>
        </p:txBody>
      </p:sp>
      <p:sp>
        <p:nvSpPr>
          <p:cNvPr id="145412" name="Slide Number Placeholder 3"/>
          <p:cNvSpPr>
            <a:spLocks noGrp="1"/>
          </p:cNvSpPr>
          <p:nvPr>
            <p:ph type="sldNum" sz="quarter" idx="5"/>
          </p:nvPr>
        </p:nvSpPr>
        <p:spPr>
          <a:noFill/>
        </p:spPr>
        <p:txBody>
          <a:bodyPr/>
          <a:lstStyle/>
          <a:p>
            <a:fld id="{E249815C-1078-4D13-A149-DB81E81A5668}" type="slidenum">
              <a:rPr lang="en-US" smtClean="0"/>
              <a:pPr/>
              <a:t>14</a:t>
            </a:fld>
            <a:endParaRPr lang="en-US" smtClean="0"/>
          </a:p>
        </p:txBody>
      </p:sp>
    </p:spTree>
    <p:extLst>
      <p:ext uri="{BB962C8B-B14F-4D97-AF65-F5344CB8AC3E}">
        <p14:creationId xmlns:p14="http://schemas.microsoft.com/office/powerpoint/2010/main" val="1567957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xfrm>
            <a:off x="1143000" y="685800"/>
            <a:ext cx="4572000" cy="3429000"/>
          </a:xfrm>
          <a:ln/>
        </p:spPr>
      </p:sp>
      <p:sp>
        <p:nvSpPr>
          <p:cNvPr id="146435" name="Notes Placeholder 2"/>
          <p:cNvSpPr>
            <a:spLocks noGrp="1"/>
          </p:cNvSpPr>
          <p:nvPr>
            <p:ph type="body" idx="1"/>
          </p:nvPr>
        </p:nvSpPr>
        <p:spPr>
          <a:noFill/>
          <a:ln/>
        </p:spPr>
        <p:txBody>
          <a:bodyPr/>
          <a:lstStyle/>
          <a:p>
            <a:pPr eaLnBrk="1" hangingPunct="1"/>
            <a:r>
              <a:rPr lang="en-US" b="1" dirty="0" smtClean="0"/>
              <a:t>(not to be narrow minded) i.e. thinking out of the box</a:t>
            </a:r>
          </a:p>
          <a:p>
            <a:pPr eaLnBrk="1" hangingPunct="1"/>
            <a:r>
              <a:rPr lang="en-US" b="1" dirty="0" smtClean="0"/>
              <a:t>What type of questions can Wisdom answer?</a:t>
            </a:r>
            <a:r>
              <a:rPr lang="en-US" b="1" baseline="0" dirty="0" smtClean="0"/>
              <a:t> All types of questions including Why?</a:t>
            </a:r>
          </a:p>
          <a:p>
            <a:pPr eaLnBrk="1" hangingPunct="1"/>
            <a:r>
              <a:rPr lang="en-US" b="1" baseline="0" dirty="0" smtClean="0"/>
              <a:t>Ethics: The moral principle governing or influencing conduct. Moral: Concerned with the principles of right and wrong behavior</a:t>
            </a:r>
          </a:p>
          <a:p>
            <a:pPr eaLnBrk="1" hangingPunct="1"/>
            <a:r>
              <a:rPr lang="en-US" b="1" baseline="0" dirty="0" smtClean="0"/>
              <a:t>The highest form of common sense.</a:t>
            </a:r>
          </a:p>
          <a:p>
            <a:pPr eaLnBrk="1" hangingPunct="1"/>
            <a:r>
              <a:rPr lang="en-US" b="1" baseline="0" dirty="0" smtClean="0"/>
              <a:t>To be socially responsible (to be careful about the effects of your actions on other people).</a:t>
            </a:r>
          </a:p>
          <a:p>
            <a:pPr eaLnBrk="1" hangingPunct="1"/>
            <a:endParaRPr lang="en-US" b="1" baseline="0" dirty="0" smtClean="0"/>
          </a:p>
          <a:p>
            <a:pPr eaLnBrk="1" hangingPunct="1"/>
            <a:r>
              <a:rPr lang="en-US" sz="1200" b="1" i="0" kern="1200" dirty="0" smtClean="0">
                <a:solidFill>
                  <a:schemeClr val="tx1"/>
                </a:solidFill>
                <a:effectLst/>
                <a:latin typeface="Arial" charset="0"/>
                <a:ea typeface="+mn-ea"/>
                <a:cs typeface="+mn-cs"/>
              </a:rPr>
              <a:t>Having or showing experience, knowledge, and good judgement.</a:t>
            </a:r>
          </a:p>
          <a:p>
            <a:pPr eaLnBrk="1" hangingPunct="1"/>
            <a:r>
              <a:rPr lang="en-US" sz="1200" b="1" i="0" kern="1200" dirty="0" smtClean="0">
                <a:solidFill>
                  <a:schemeClr val="tx1"/>
                </a:solidFill>
                <a:effectLst/>
                <a:latin typeface="Arial" charset="0"/>
                <a:ea typeface="+mn-ea"/>
                <a:cs typeface="+mn-cs"/>
              </a:rPr>
              <a:t>Not being biased!</a:t>
            </a:r>
          </a:p>
          <a:p>
            <a:pPr eaLnBrk="1" hangingPunct="1"/>
            <a:endParaRPr lang="en-US" sz="1200" b="1" i="0" kern="1200" dirty="0" smtClean="0">
              <a:solidFill>
                <a:schemeClr val="tx1"/>
              </a:solidFill>
              <a:effectLst/>
              <a:latin typeface="Arial" charset="0"/>
              <a:ea typeface="+mn-ea"/>
              <a:cs typeface="+mn-cs"/>
            </a:endParaRPr>
          </a:p>
          <a:p>
            <a:pPr eaLnBrk="1" hangingPunct="1"/>
            <a:r>
              <a:rPr lang="en-US" sz="1200" b="1" i="0" kern="1200" dirty="0" smtClean="0">
                <a:solidFill>
                  <a:schemeClr val="tx1"/>
                </a:solidFill>
                <a:effectLst/>
                <a:latin typeface="Arial" charset="0"/>
                <a:ea typeface="+mn-ea"/>
                <a:cs typeface="+mn-cs"/>
              </a:rPr>
              <a:t>Can an evil person be wise?  No! According to definitions of wisdom.</a:t>
            </a:r>
          </a:p>
          <a:p>
            <a:pPr eaLnBrk="1" hangingPunct="1"/>
            <a:endParaRPr lang="en-US" sz="1200" b="1" i="0" kern="1200" dirty="0" smtClean="0">
              <a:solidFill>
                <a:schemeClr val="tx1"/>
              </a:solidFill>
              <a:effectLst/>
              <a:latin typeface="Arial" charset="0"/>
              <a:ea typeface="+mn-ea"/>
              <a:cs typeface="+mn-cs"/>
            </a:endParaRPr>
          </a:p>
          <a:p>
            <a:pPr eaLnBrk="1" hangingPunct="1"/>
            <a:r>
              <a:rPr lang="en-US" sz="1200" b="1" i="0" kern="1200" dirty="0" smtClean="0">
                <a:solidFill>
                  <a:schemeClr val="tx1"/>
                </a:solidFill>
                <a:effectLst/>
                <a:latin typeface="Arial" charset="0"/>
                <a:ea typeface="+mn-ea"/>
                <a:cs typeface="+mn-cs"/>
              </a:rPr>
              <a:t>Value:</a:t>
            </a:r>
            <a:r>
              <a:rPr lang="en-US" sz="1200" b="1" i="0" kern="1200" baseline="0" dirty="0" smtClean="0">
                <a:solidFill>
                  <a:schemeClr val="tx1"/>
                </a:solidFill>
                <a:effectLst/>
                <a:latin typeface="Arial" charset="0"/>
                <a:ea typeface="+mn-ea"/>
                <a:cs typeface="+mn-cs"/>
              </a:rPr>
              <a:t> </a:t>
            </a:r>
            <a:r>
              <a:rPr lang="en-US" sz="1200" b="1" i="0" kern="1200" dirty="0" smtClean="0">
                <a:solidFill>
                  <a:schemeClr val="tx1"/>
                </a:solidFill>
                <a:effectLst/>
                <a:latin typeface="Arial" charset="0"/>
                <a:ea typeface="+mn-ea"/>
                <a:cs typeface="+mn-cs"/>
              </a:rPr>
              <a:t>principles or standards of </a:t>
            </a:r>
            <a:r>
              <a:rPr lang="en-US" sz="1200" b="1" i="0" kern="1200" dirty="0" err="1" smtClean="0">
                <a:solidFill>
                  <a:schemeClr val="tx1"/>
                </a:solidFill>
                <a:effectLst/>
                <a:latin typeface="Arial" charset="0"/>
                <a:ea typeface="+mn-ea"/>
                <a:cs typeface="+mn-cs"/>
              </a:rPr>
              <a:t>behaviour</a:t>
            </a:r>
            <a:r>
              <a:rPr lang="en-US" sz="1200" b="1" i="0" kern="1200" dirty="0" smtClean="0">
                <a:solidFill>
                  <a:schemeClr val="tx1"/>
                </a:solidFill>
                <a:effectLst/>
                <a:latin typeface="Arial" charset="0"/>
                <a:ea typeface="+mn-ea"/>
                <a:cs typeface="+mn-cs"/>
              </a:rPr>
              <a:t>; one's judgement of what is important in life</a:t>
            </a:r>
          </a:p>
          <a:p>
            <a:pPr eaLnBrk="1" hangingPunct="1"/>
            <a:r>
              <a:rPr lang="en-US" sz="1200" b="1" i="0" kern="1200" dirty="0" smtClean="0">
                <a:solidFill>
                  <a:schemeClr val="tx1"/>
                </a:solidFill>
                <a:effectLst/>
                <a:latin typeface="Arial" charset="0"/>
                <a:ea typeface="+mn-ea"/>
                <a:cs typeface="+mn-cs"/>
              </a:rPr>
              <a:t>:Consider something to be important or beneficial</a:t>
            </a:r>
            <a:endParaRPr lang="en-GB" b="1" dirty="0" smtClean="0"/>
          </a:p>
        </p:txBody>
      </p:sp>
      <p:sp>
        <p:nvSpPr>
          <p:cNvPr id="146436" name="Slide Number Placeholder 3"/>
          <p:cNvSpPr>
            <a:spLocks noGrp="1"/>
          </p:cNvSpPr>
          <p:nvPr>
            <p:ph type="sldNum" sz="quarter" idx="5"/>
          </p:nvPr>
        </p:nvSpPr>
        <p:spPr>
          <a:noFill/>
        </p:spPr>
        <p:txBody>
          <a:bodyPr/>
          <a:lstStyle/>
          <a:p>
            <a:fld id="{A9075780-F5B2-4751-ABA7-BCCA8F408438}" type="slidenum">
              <a:rPr lang="en-US" smtClean="0"/>
              <a:pPr/>
              <a:t>15</a:t>
            </a:fld>
            <a:endParaRPr lang="en-US" smtClean="0"/>
          </a:p>
        </p:txBody>
      </p:sp>
    </p:spTree>
    <p:extLst>
      <p:ext uri="{BB962C8B-B14F-4D97-AF65-F5344CB8AC3E}">
        <p14:creationId xmlns:p14="http://schemas.microsoft.com/office/powerpoint/2010/main" val="2238045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Wisdom is about doing the right thing without blindly following rules!</a:t>
            </a:r>
          </a:p>
          <a:p>
            <a:r>
              <a:rPr lang="en-US" b="1" dirty="0" smtClean="0"/>
              <a:t>Information answers what? Knowledge answers How? Wisdom</a:t>
            </a:r>
            <a:r>
              <a:rPr lang="en-US" b="1" baseline="0" dirty="0" smtClean="0"/>
              <a:t> answers all the others including Why?</a:t>
            </a:r>
            <a:r>
              <a:rPr lang="en-US" b="1" dirty="0" smtClean="0"/>
              <a:t> </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16</a:t>
            </a:fld>
            <a:endParaRPr lang="en-US"/>
          </a:p>
        </p:txBody>
      </p:sp>
    </p:spTree>
    <p:extLst>
      <p:ext uri="{BB962C8B-B14F-4D97-AF65-F5344CB8AC3E}">
        <p14:creationId xmlns:p14="http://schemas.microsoft.com/office/powerpoint/2010/main" val="224870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C9790C-96A9-4BBA-9FE9-864DDD347333}" type="slidenum">
              <a:rPr lang="en-US">
                <a:solidFill>
                  <a:prstClr val="black"/>
                </a:solidFill>
              </a:rPr>
              <a:pPr/>
              <a:t>17</a:t>
            </a:fld>
            <a:endParaRPr lang="en-US">
              <a:solidFill>
                <a:prstClr val="black"/>
              </a:solidFill>
            </a:endParaRPr>
          </a:p>
        </p:txBody>
      </p:sp>
      <p:sp>
        <p:nvSpPr>
          <p:cNvPr id="78850" name="Rectangle 2"/>
          <p:cNvSpPr>
            <a:spLocks noGrp="1" noRot="1" noChangeAspect="1" noChangeArrowheads="1" noTextEdit="1"/>
          </p:cNvSpPr>
          <p:nvPr>
            <p:ph type="sldImg"/>
          </p:nvPr>
        </p:nvSpPr>
        <p:spPr>
          <a:xfrm>
            <a:off x="1143000" y="685800"/>
            <a:ext cx="4572000" cy="3429000"/>
          </a:xfrm>
          <a:ln/>
        </p:spPr>
      </p:sp>
      <p:sp>
        <p:nvSpPr>
          <p:cNvPr id="78851" name="Rectangle 3"/>
          <p:cNvSpPr>
            <a:spLocks noGrp="1" noChangeArrowheads="1"/>
          </p:cNvSpPr>
          <p:nvPr>
            <p:ph type="body" idx="1"/>
          </p:nvPr>
        </p:nvSpPr>
        <p:spPr>
          <a:xfrm>
            <a:off x="914400" y="4343400"/>
            <a:ext cx="5029200" cy="4114800"/>
          </a:xfrm>
        </p:spPr>
        <p:txBody>
          <a:bodyPr/>
          <a:lstStyle/>
          <a:p>
            <a:r>
              <a:rPr lang="en-US" b="1" dirty="0" smtClean="0"/>
              <a:t>As we go up, value increases and volume decreases.</a:t>
            </a:r>
          </a:p>
          <a:p>
            <a:r>
              <a:rPr lang="en-US" b="1" dirty="0" smtClean="0"/>
              <a:t>Pattern : a recurring regular form or sequence</a:t>
            </a:r>
          </a:p>
          <a:p>
            <a:r>
              <a:rPr lang="en-US" b="1" dirty="0" smtClean="0"/>
              <a:t>Recurring : Occurring again and again</a:t>
            </a:r>
            <a:endParaRPr lang="en-US" b="1" dirty="0"/>
          </a:p>
        </p:txBody>
      </p:sp>
    </p:spTree>
    <p:extLst>
      <p:ext uri="{BB962C8B-B14F-4D97-AF65-F5344CB8AC3E}">
        <p14:creationId xmlns:p14="http://schemas.microsoft.com/office/powerpoint/2010/main" val="2268934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Less is more : Compare Sand and Gold</a:t>
            </a:r>
          </a:p>
          <a:p>
            <a:r>
              <a:rPr lang="en-US" b="1" dirty="0" smtClean="0"/>
              <a:t>Intelligence : </a:t>
            </a:r>
            <a:r>
              <a:rPr lang="en-US" sz="1200" b="1" i="0" kern="1200" dirty="0" smtClean="0">
                <a:solidFill>
                  <a:schemeClr val="tx1"/>
                </a:solidFill>
                <a:effectLst/>
                <a:latin typeface="Arial" charset="0"/>
                <a:ea typeface="+mn-ea"/>
                <a:cs typeface="+mn-cs"/>
              </a:rPr>
              <a:t>The ability to acquire and apply knowledge and skills</a:t>
            </a:r>
          </a:p>
          <a:p>
            <a:r>
              <a:rPr lang="en-US" sz="1200" b="1" i="0" kern="1200" dirty="0" smtClean="0">
                <a:solidFill>
                  <a:schemeClr val="tx1"/>
                </a:solidFill>
                <a:effectLst/>
                <a:latin typeface="Arial" charset="0"/>
                <a:ea typeface="+mn-ea"/>
                <a:cs typeface="+mn-cs"/>
              </a:rPr>
              <a:t>Intelligent : Capable of learning</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18</a:t>
            </a:fld>
            <a:endParaRPr lang="en-US"/>
          </a:p>
        </p:txBody>
      </p:sp>
    </p:spTree>
    <p:extLst>
      <p:ext uri="{BB962C8B-B14F-4D97-AF65-F5344CB8AC3E}">
        <p14:creationId xmlns:p14="http://schemas.microsoft.com/office/powerpoint/2010/main" val="87738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xfrm>
            <a:off x="1143000" y="685800"/>
            <a:ext cx="4572000" cy="3429000"/>
          </a:xfrm>
          <a:ln/>
        </p:spPr>
      </p:sp>
      <p:sp>
        <p:nvSpPr>
          <p:cNvPr id="148483" name="Notes Placeholder 2"/>
          <p:cNvSpPr>
            <a:spLocks noGrp="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Reproducibility and Transparency can be added to this list, for example.</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Transparency : Obvious or evident; Open to public scrutiny.</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1"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1"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Ask questions about smaller, faster, and new things?</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All that work goes into making technology that works for us.   </a:t>
            </a:r>
            <a:r>
              <a:rPr kumimoji="0" lang="en-US" alt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t>
            </a:r>
            <a:r>
              <a:rPr kumimoji="0" 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CS is designing…</a:t>
            </a:r>
            <a:r>
              <a:rPr kumimoji="0" lang="en-US" alt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t>
            </a:r>
            <a:r>
              <a:rPr kumimoji="0" 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Think about cell phones. They are just tiny computers. Any time you change the ring tone or screen background or launch an app you are running a computer program. A layer of software a human programmer wrote interprets your key strokes so the computer changes how it operates.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Have any of you ever wanted to make a phone work better or differently? </a:t>
            </a:r>
            <a:r>
              <a:rPr kumimoji="0" lang="en-US" sz="1200" b="0" i="0"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[responses]. </a:t>
            </a: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 lot of computer science is about improving technology-- making it faster, smaller or able to do new things. It</a:t>
            </a:r>
            <a:r>
              <a:rPr kumimoji="0" lang="en-US" alt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a:t>
            </a:r>
            <a:r>
              <a:rPr kumimoji="0" lang="en-US" sz="1200" b="0" i="1" u="none" strike="noStrike" kern="1200" cap="none" spc="0" normalizeH="0" baseline="0" noProof="0" dirty="0" smtClean="0">
                <a:ln>
                  <a:noFill/>
                </a:ln>
                <a:solidFill>
                  <a:srgbClr val="000000"/>
                </a:solidFill>
                <a:effectLst/>
                <a:uLnTx/>
                <a:uFillTx/>
                <a:latin typeface="Arial" pitchFamily="34" charset="0"/>
                <a:ea typeface="ＭＳ Ｐゴシック" pitchFamily="-84" charset="-128"/>
                <a:cs typeface="+mn-cs"/>
              </a:rPr>
              <a:t>s powerful!</a:t>
            </a:r>
          </a:p>
        </p:txBody>
      </p:sp>
      <p:sp>
        <p:nvSpPr>
          <p:cNvPr id="148484" name="Slide Number Placeholder 3"/>
          <p:cNvSpPr>
            <a:spLocks noGrp="1"/>
          </p:cNvSpPr>
          <p:nvPr>
            <p:ph type="sldNum" sz="quarter" idx="5"/>
          </p:nvPr>
        </p:nvSpPr>
        <p:spPr>
          <a:noFill/>
        </p:spPr>
        <p:txBody>
          <a:bodyPr/>
          <a:lstStyle/>
          <a:p>
            <a:fld id="{C3CC8B00-0838-4A31-941B-FDA49382E28B}" type="slidenum">
              <a:rPr lang="en-US" smtClean="0"/>
              <a:pPr/>
              <a:t>19</a:t>
            </a:fld>
            <a:endParaRPr lang="en-US" smtClean="0"/>
          </a:p>
        </p:txBody>
      </p:sp>
    </p:spTree>
    <p:extLst>
      <p:ext uri="{BB962C8B-B14F-4D97-AF65-F5344CB8AC3E}">
        <p14:creationId xmlns:p14="http://schemas.microsoft.com/office/powerpoint/2010/main" val="2308912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Can you give examples of </a:t>
            </a:r>
            <a:r>
              <a:rPr lang="en-US" b="1" baseline="0" dirty="0" smtClean="0"/>
              <a:t>communication </a:t>
            </a:r>
            <a:r>
              <a:rPr lang="en-US" b="1" dirty="0" smtClean="0"/>
              <a:t>devices (technologies)</a:t>
            </a:r>
            <a:r>
              <a:rPr lang="en-US" b="1" baseline="0" dirty="0" smtClean="0"/>
              <a:t> used to transmit large amounts of data through long distances?</a:t>
            </a:r>
          </a:p>
          <a:p>
            <a:endParaRPr lang="en-US" b="1"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strike="noStrike" dirty="0" smtClean="0">
                <a:solidFill>
                  <a:srgbClr val="000000"/>
                </a:solidFill>
              </a:rPr>
              <a:t>ICT can give countries something else to sell.</a:t>
            </a:r>
            <a:r>
              <a:rPr lang="en-GB" altLang="en-US" b="1" strike="noStrike" baseline="0" dirty="0" smtClean="0">
                <a:solidFill>
                  <a:srgbClr val="000000"/>
                </a:solidFill>
              </a:rPr>
              <a:t> What do you think it is?</a:t>
            </a:r>
          </a:p>
          <a:p>
            <a:pPr marL="0" marR="0" indent="0" algn="l" defTabSz="914400" rtl="0" eaLnBrk="0" fontAlgn="base" latinLnBrk="0" hangingPunct="0">
              <a:lnSpc>
                <a:spcPct val="100000"/>
              </a:lnSpc>
              <a:spcBef>
                <a:spcPct val="30000"/>
              </a:spcBef>
              <a:spcAft>
                <a:spcPct val="0"/>
              </a:spcAft>
              <a:buClrTx/>
              <a:buSzTx/>
              <a:buFontTx/>
              <a:buNone/>
              <a:tabLst/>
              <a:defRPr/>
            </a:pPr>
            <a:r>
              <a:rPr lang="en-GB" altLang="en-US" b="1" strike="noStrike" dirty="0" smtClean="0">
                <a:solidFill>
                  <a:srgbClr val="000000"/>
                </a:solidFill>
              </a:rPr>
              <a:t>Skilled man</a:t>
            </a:r>
            <a:r>
              <a:rPr lang="en-GB" altLang="en-US" b="1" strike="noStrike" baseline="0" dirty="0" smtClean="0">
                <a:solidFill>
                  <a:srgbClr val="000000"/>
                </a:solidFill>
              </a:rPr>
              <a:t> power</a:t>
            </a:r>
            <a:r>
              <a:rPr lang="en-GB" altLang="en-US" b="1" strike="noStrike" dirty="0" smtClean="0">
                <a:solidFill>
                  <a:srgbClr val="000000"/>
                </a:solidFill>
              </a:rPr>
              <a:t> as well as products and software!</a:t>
            </a:r>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a:t>
            </a:fld>
            <a:endParaRPr lang="en-US"/>
          </a:p>
        </p:txBody>
      </p:sp>
    </p:spTree>
    <p:extLst>
      <p:ext uri="{BB962C8B-B14F-4D97-AF65-F5344CB8AC3E}">
        <p14:creationId xmlns:p14="http://schemas.microsoft.com/office/powerpoint/2010/main" val="2583232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Tacit &amp; Codified Knowledge.</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20</a:t>
            </a:fld>
            <a:endParaRPr lang="en-US"/>
          </a:p>
        </p:txBody>
      </p:sp>
    </p:spTree>
    <p:extLst>
      <p:ext uri="{BB962C8B-B14F-4D97-AF65-F5344CB8AC3E}">
        <p14:creationId xmlns:p14="http://schemas.microsoft.com/office/powerpoint/2010/main" val="19323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 can say that ICT is about using IT for the benefits of society</a:t>
            </a:r>
            <a:r>
              <a:rPr lang="en-US" b="1" baseline="0" dirty="0" smtClean="0"/>
              <a:t> or groups of people. </a:t>
            </a:r>
          </a:p>
          <a:p>
            <a:r>
              <a:rPr lang="en-US" b="1" baseline="0" dirty="0" smtClean="0"/>
              <a:t>We may consider IT as the infrastructure and ICT as applied on top to bring change: they are like body and soul. </a:t>
            </a:r>
          </a:p>
          <a:p>
            <a:r>
              <a:rPr lang="en-US" b="1" baseline="0" dirty="0" smtClean="0"/>
              <a:t>ICT is an agent of change and IT is the tool embedded in it!</a:t>
            </a:r>
          </a:p>
          <a:p>
            <a:endParaRPr lang="en-US" b="1" baseline="0" dirty="0" smtClean="0"/>
          </a:p>
          <a:p>
            <a:r>
              <a:rPr lang="en-US" b="1" baseline="0" dirty="0" smtClean="0"/>
              <a:t>Sometimes we may loosely take IT and ICT as synonyms (another name for the other): as though both are referring to the same thing</a:t>
            </a:r>
          </a:p>
          <a:p>
            <a:r>
              <a:rPr lang="en-US" b="1" baseline="0" dirty="0" smtClean="0"/>
              <a:t>Thus, we use them interchangeably as they fit right based on intellectual experience</a:t>
            </a:r>
          </a:p>
          <a:p>
            <a:endParaRPr lang="en-US" b="1" baseline="0" dirty="0" smtClean="0"/>
          </a:p>
          <a:p>
            <a:r>
              <a:rPr lang="en-US" b="1" dirty="0" smtClean="0"/>
              <a:t>ICT can be considered to be built on the 4Cs</a:t>
            </a:r>
            <a:r>
              <a:rPr lang="en-US" b="1" baseline="0" dirty="0" smtClean="0"/>
              <a:t>, Computing, Communications (Connectivity), Content (multimedia), and (human) Capacity</a:t>
            </a:r>
          </a:p>
          <a:p>
            <a:endParaRPr lang="en-US" b="1" baseline="0" dirty="0" smtClean="0"/>
          </a:p>
          <a:p>
            <a:r>
              <a:rPr lang="en-US" b="1" baseline="0" dirty="0" smtClean="0"/>
              <a:t>In my view, if we consider large areas and large groups of people (schools for example) ICT comes to the front, </a:t>
            </a:r>
          </a:p>
          <a:p>
            <a:r>
              <a:rPr lang="en-US" b="1" baseline="0" dirty="0" smtClean="0"/>
              <a:t>while we consider organizations and industries IT comes to the front. </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3</a:t>
            </a:fld>
            <a:endParaRPr lang="en-US"/>
          </a:p>
        </p:txBody>
      </p:sp>
    </p:spTree>
    <p:extLst>
      <p:ext uri="{BB962C8B-B14F-4D97-AF65-F5344CB8AC3E}">
        <p14:creationId xmlns:p14="http://schemas.microsoft.com/office/powerpoint/2010/main" val="969465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Clr>
                <a:srgbClr val="FFFF00"/>
              </a:buClr>
              <a:buFont typeface="Wingdings" panose="05000000000000000000" pitchFamily="2" charset="2"/>
              <a:buNone/>
            </a:pPr>
            <a:r>
              <a:rPr lang="en-US" sz="1200" b="1" i="1" u="none" strike="noStrike" kern="1200" baseline="0" dirty="0" smtClean="0">
                <a:solidFill>
                  <a:schemeClr val="tx1"/>
                </a:solidFill>
                <a:latin typeface="Arial" charset="0"/>
                <a:ea typeface="+mn-ea"/>
                <a:cs typeface="+mn-cs"/>
              </a:rPr>
              <a:t>Convergence </a:t>
            </a:r>
            <a:r>
              <a:rPr lang="en-US" sz="1200" b="1" i="0" u="none" strike="noStrike" kern="1200" baseline="0" dirty="0" smtClean="0">
                <a:solidFill>
                  <a:schemeClr val="tx1"/>
                </a:solidFill>
                <a:latin typeface="Arial" charset="0"/>
                <a:ea typeface="+mn-ea"/>
                <a:cs typeface="+mn-cs"/>
              </a:rPr>
              <a:t>describes the combining of several industries through various devices that exchange data in the format used by computers.</a:t>
            </a:r>
            <a:endParaRPr lang="en-US" b="1" dirty="0" smtClean="0"/>
          </a:p>
          <a:p>
            <a:endParaRPr lang="en-US" b="1" dirty="0" smtClean="0"/>
          </a:p>
          <a:p>
            <a:r>
              <a:rPr lang="en-US" b="1" dirty="0" smtClean="0"/>
              <a:t>[Q] Can you give some examples of technologies that are results of convergence?</a:t>
            </a:r>
          </a:p>
          <a:p>
            <a:r>
              <a:rPr lang="en-US" b="1" dirty="0" smtClean="0"/>
              <a:t>The Cloud, Internet telephony, and Internet through sets are some examples of convergence.</a:t>
            </a:r>
          </a:p>
          <a:p>
            <a:endParaRPr lang="en-US" b="1" dirty="0" smtClean="0"/>
          </a:p>
          <a:p>
            <a:r>
              <a:rPr lang="en-US" b="1" dirty="0" smtClean="0"/>
              <a:t>Other telecom services:</a:t>
            </a:r>
            <a:r>
              <a:rPr lang="en-US" b="1" baseline="0" dirty="0" smtClean="0"/>
              <a:t> such as broadband, VPN, etc.</a:t>
            </a:r>
            <a:endParaRPr lang="en-US" b="1" dirty="0" smtClean="0"/>
          </a:p>
          <a:p>
            <a:r>
              <a:rPr lang="en-US" dirty="0" smtClean="0"/>
              <a:t>Mass media: Television, Radio, and Newspapers.</a:t>
            </a:r>
          </a:p>
          <a:p>
            <a:r>
              <a:rPr lang="en-US" dirty="0" smtClean="0"/>
              <a:t>The answer to the question is:</a:t>
            </a:r>
            <a:r>
              <a:rPr lang="en-US" baseline="0" dirty="0" smtClean="0"/>
              <a:t> Computers were digital while most of the world was analog.</a:t>
            </a:r>
            <a:endParaRPr lang="en-US"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503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84" charset="-128"/>
              </a:defRPr>
            </a:lvl1pPr>
            <a:lvl2pPr marL="742950" indent="-285750" eaLnBrk="0" hangingPunct="0">
              <a:defRPr sz="2400">
                <a:solidFill>
                  <a:schemeClr val="tx1"/>
                </a:solidFill>
                <a:latin typeface="Arial" pitchFamily="34" charset="0"/>
                <a:ea typeface="ＭＳ Ｐゴシック" pitchFamily="-84" charset="-128"/>
              </a:defRPr>
            </a:lvl2pPr>
            <a:lvl3pPr marL="1143000" indent="-228600" eaLnBrk="0" hangingPunct="0">
              <a:defRPr sz="2400">
                <a:solidFill>
                  <a:schemeClr val="tx1"/>
                </a:solidFill>
                <a:latin typeface="Arial" pitchFamily="34" charset="0"/>
                <a:ea typeface="ＭＳ Ｐゴシック" pitchFamily="-84" charset="-128"/>
              </a:defRPr>
            </a:lvl3pPr>
            <a:lvl4pPr marL="1600200" indent="-228600" eaLnBrk="0" hangingPunct="0">
              <a:defRPr sz="2400">
                <a:solidFill>
                  <a:schemeClr val="tx1"/>
                </a:solidFill>
                <a:latin typeface="Arial" pitchFamily="34" charset="0"/>
                <a:ea typeface="ＭＳ Ｐゴシック" pitchFamily="-84" charset="-128"/>
              </a:defRPr>
            </a:lvl4pPr>
            <a:lvl5pPr marL="2057400" indent="-228600" eaLnBrk="0" hangingPunct="0">
              <a:defRPr sz="2400">
                <a:solidFill>
                  <a:schemeClr val="tx1"/>
                </a:solidFill>
                <a:latin typeface="Arial" pitchFamily="34"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84" charset="-128"/>
              </a:defRPr>
            </a:lvl9pPr>
          </a:lstStyle>
          <a:p>
            <a:fld id="{67CABE14-5A9B-4515-9E92-F3F4F664E32C}" type="slidenum">
              <a:rPr lang="en-US" sz="1200">
                <a:solidFill>
                  <a:prstClr val="black"/>
                </a:solidFill>
              </a:rPr>
              <a:pPr/>
              <a:t>5</a:t>
            </a:fld>
            <a:endParaRPr lang="en-US" sz="1200">
              <a:solidFill>
                <a:prstClr val="black"/>
              </a:solidFill>
            </a:endParaRPr>
          </a:p>
        </p:txBody>
      </p:sp>
      <p:sp>
        <p:nvSpPr>
          <p:cNvPr id="61442" name="Rectangle 2"/>
          <p:cNvSpPr>
            <a:spLocks noGrp="1" noRot="1" noChangeAspect="1" noChangeArrowheads="1" noTextEdit="1"/>
          </p:cNvSpPr>
          <p:nvPr>
            <p:ph type="sldImg"/>
          </p:nvPr>
        </p:nvSpPr>
        <p:spPr>
          <a:xfrm>
            <a:off x="1143000" y="685800"/>
            <a:ext cx="4572000" cy="3429000"/>
          </a:xfrm>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latin typeface="Arial" pitchFamily="34" charset="0"/>
                <a:ea typeface="ＭＳ Ｐゴシック" pitchFamily="-84" charset="-128"/>
              </a:rPr>
              <a:t>It is about architecture and abstraction of complex reality.</a:t>
            </a:r>
            <a:endParaRPr lang="en-US" b="1" dirty="0" smtClean="0">
              <a:latin typeface="Arial" pitchFamily="34" charset="0"/>
              <a:ea typeface="ＭＳ Ｐゴシック" pitchFamily="-84" charset="-128"/>
            </a:endParaRPr>
          </a:p>
          <a:p>
            <a:pPr eaLnBrk="1" hangingPunct="1"/>
            <a:r>
              <a:rPr lang="en-US" b="1" dirty="0" smtClean="0">
                <a:latin typeface="Arial" pitchFamily="34" charset="0"/>
                <a:ea typeface="ＭＳ Ｐゴシック" pitchFamily="-84" charset="-128"/>
              </a:rPr>
              <a:t>It is about developing new theories, as a result new</a:t>
            </a:r>
            <a:r>
              <a:rPr lang="en-US" b="1" baseline="0" dirty="0" smtClean="0">
                <a:latin typeface="Arial" pitchFamily="34" charset="0"/>
                <a:ea typeface="ＭＳ Ｐゴシック" pitchFamily="-84" charset="-128"/>
              </a:rPr>
              <a:t> technologies can be developed.</a:t>
            </a:r>
          </a:p>
          <a:p>
            <a:pPr eaLnBrk="1" hangingPunct="1"/>
            <a:r>
              <a:rPr lang="en-US" b="1" baseline="0" dirty="0" smtClean="0">
                <a:latin typeface="Arial" pitchFamily="34" charset="0"/>
                <a:ea typeface="ＭＳ Ｐゴシック" pitchFamily="-84" charset="-128"/>
              </a:rPr>
              <a:t>Software Engineering is a branch of Computer Science.</a:t>
            </a:r>
            <a:endParaRPr lang="en-US" b="0" baseline="0" dirty="0" smtClean="0">
              <a:latin typeface="Arial" pitchFamily="34" charset="0"/>
              <a:ea typeface="ＭＳ Ｐゴシック" pitchFamily="-84" charset="-128"/>
            </a:endParaRPr>
          </a:p>
          <a:p>
            <a:pPr eaLnBrk="1" hangingPunct="1"/>
            <a:endParaRPr lang="en-US" b="1" baseline="0" dirty="0" smtClean="0">
              <a:latin typeface="Arial" pitchFamily="34" charset="0"/>
              <a:ea typeface="ＭＳ Ｐゴシック" pitchFamily="-84" charset="-128"/>
            </a:endParaRPr>
          </a:p>
          <a:p>
            <a:pPr eaLnBrk="1" hangingPunct="1"/>
            <a:r>
              <a:rPr lang="en-US" b="1" baseline="0" dirty="0" smtClean="0">
                <a:latin typeface="Arial" pitchFamily="34" charset="0"/>
                <a:ea typeface="ＭＳ Ｐゴシック" pitchFamily="-84" charset="-128"/>
              </a:rPr>
              <a:t>Principles (theories) have a long lifetime while technology tends to change every decade or so.</a:t>
            </a:r>
          </a:p>
          <a:p>
            <a:pPr eaLnBrk="1" hangingPunct="1"/>
            <a:endParaRPr lang="en-US" b="1" dirty="0" smtClean="0">
              <a:latin typeface="Arial" pitchFamily="34" charset="0"/>
              <a:ea typeface="ＭＳ Ｐゴシック" pitchFamily="-84" charset="-128"/>
            </a:endParaRPr>
          </a:p>
          <a:p>
            <a:pPr eaLnBrk="1" hangingPunct="1"/>
            <a:r>
              <a:rPr lang="en-US" b="1" dirty="0" smtClean="0">
                <a:latin typeface="Arial" pitchFamily="34" charset="0"/>
                <a:ea typeface="ＭＳ Ｐゴシック" pitchFamily="-84" charset="-128"/>
              </a:rPr>
              <a:t>Algorithms are high level abstractions of computer programs.</a:t>
            </a:r>
          </a:p>
        </p:txBody>
      </p:sp>
    </p:spTree>
    <p:extLst>
      <p:ext uri="{BB962C8B-B14F-4D97-AF65-F5344CB8AC3E}">
        <p14:creationId xmlns:p14="http://schemas.microsoft.com/office/powerpoint/2010/main" val="29381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IOT</a:t>
            </a:r>
            <a:r>
              <a:rPr lang="en-US" b="1" baseline="0" dirty="0" smtClean="0"/>
              <a:t> and cars! when you approach home the air conditioner will start working …</a:t>
            </a:r>
          </a:p>
          <a:p>
            <a:r>
              <a:rPr lang="en-US" b="1" baseline="0" dirty="0" smtClean="0"/>
              <a:t>Trouble shooting through the internet.</a:t>
            </a:r>
          </a:p>
          <a:p>
            <a:r>
              <a:rPr lang="en-US" b="1" baseline="0" dirty="0" smtClean="0"/>
              <a:t>Smart fridges, smart cars, smart homes;</a:t>
            </a:r>
          </a:p>
          <a:p>
            <a:endParaRPr lang="en-US" b="1" baseline="0" dirty="0" smtClean="0"/>
          </a:p>
          <a:p>
            <a:r>
              <a:rPr lang="en-US" b="1" baseline="0" dirty="0" smtClean="0"/>
              <a:t>Thinking is done in the left, Practical application (of Computers and other Technologies) in the right side</a:t>
            </a:r>
          </a:p>
          <a:p>
            <a:r>
              <a:rPr lang="en-US" b="1" baseline="0" dirty="0" smtClean="0"/>
              <a:t>At the overlapping region the two fields work together (through programming).</a:t>
            </a:r>
          </a:p>
          <a:p>
            <a:r>
              <a:rPr lang="en-US" b="1" baseline="0" dirty="0" smtClean="0"/>
              <a:t>Successful software development is achieved through Software Engineering principles.</a:t>
            </a:r>
            <a:endParaRPr lang="en-US" b="1" dirty="0"/>
          </a:p>
        </p:txBody>
      </p:sp>
      <p:sp>
        <p:nvSpPr>
          <p:cNvPr id="4" name="Slide Number Placeholder 3"/>
          <p:cNvSpPr>
            <a:spLocks noGrp="1"/>
          </p:cNvSpPr>
          <p:nvPr>
            <p:ph type="sldNum" sz="quarter" idx="10"/>
          </p:nvPr>
        </p:nvSpPr>
        <p:spPr/>
        <p:txBody>
          <a:bodyPr/>
          <a:lstStyle/>
          <a:p>
            <a:pPr>
              <a:defRPr/>
            </a:pPr>
            <a:fld id="{84CAFA32-C424-4F10-96BC-C5184CB3A6F2}" type="slidenum">
              <a:rPr lang="en-US" smtClean="0"/>
              <a:pPr>
                <a:defRPr/>
              </a:pPr>
              <a:t>6</a:t>
            </a:fld>
            <a:endParaRPr lang="en-US"/>
          </a:p>
        </p:txBody>
      </p:sp>
    </p:spTree>
    <p:extLst>
      <p:ext uri="{BB962C8B-B14F-4D97-AF65-F5344CB8AC3E}">
        <p14:creationId xmlns:p14="http://schemas.microsoft.com/office/powerpoint/2010/main" val="2967380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C131DAA-6454-4261-BA6A-E92553A00F58}" type="slidenum">
              <a:rPr lang="en-US"/>
              <a:pPr/>
              <a:t>7</a:t>
            </a:fld>
            <a:endParaRPr lang="en-US"/>
          </a:p>
        </p:txBody>
      </p:sp>
      <p:sp>
        <p:nvSpPr>
          <p:cNvPr id="3686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6866" name="Rectangle 2"/>
          <p:cNvSpPr txBox="1">
            <a:spLocks noGrp="1" noChangeArrowheads="1"/>
          </p:cNvSpPr>
          <p:nvPr>
            <p:ph type="body"/>
          </p:nvPr>
        </p:nvSpPr>
        <p:spPr bwMode="auto">
          <a:xfrm>
            <a:off x="685800" y="4343400"/>
            <a:ext cx="5486400" cy="4114800"/>
          </a:xfrm>
          <a:prstGeom prst="rect">
            <a:avLst/>
          </a:prstGeom>
          <a:noFill/>
          <a:ln>
            <a:round/>
            <a:headEnd/>
            <a:tailEnd/>
          </a:ln>
        </p:spPr>
        <p:txBody>
          <a:bodyPr wrap="none" anchor="ctr"/>
          <a:lstStyle/>
          <a:p>
            <a:r>
              <a:rPr lang="en-US" b="1" dirty="0" smtClean="0"/>
              <a:t>Architecture: The art or practice of designing and constructing</a:t>
            </a:r>
          </a:p>
          <a:p>
            <a:endParaRPr lang="en-US" b="1" dirty="0" smtClean="0"/>
          </a:p>
          <a:p>
            <a:r>
              <a:rPr lang="en-US" b="1" dirty="0" smtClean="0"/>
              <a:t>IT (HW &amp; SW) supports organization processes!</a:t>
            </a:r>
          </a:p>
          <a:p>
            <a:r>
              <a:rPr lang="en-US" b="1" dirty="0" smtClean="0"/>
              <a:t>Process </a:t>
            </a:r>
            <a:r>
              <a:rPr lang="en-US" b="1" dirty="0" smtClean="0">
                <a:sym typeface="Wingdings" pitchFamily="2" charset="2"/>
              </a:rPr>
              <a:t> Activities (phases)  Tasks  techniques</a:t>
            </a:r>
            <a:endParaRPr lang="en-US" b="1" dirty="0" smtClean="0"/>
          </a:p>
          <a:p>
            <a:r>
              <a:rPr lang="en-US" b="1" dirty="0" smtClean="0"/>
              <a:t>Actually HW supports SW,</a:t>
            </a:r>
            <a:r>
              <a:rPr lang="en-US" b="1" baseline="0" dirty="0" smtClean="0"/>
              <a:t> and SW supports Processes (People and their activities)</a:t>
            </a:r>
          </a:p>
          <a:p>
            <a:endParaRPr lang="en-US" b="1" baseline="0" dirty="0" smtClean="0"/>
          </a:p>
          <a:p>
            <a:r>
              <a:rPr lang="en-US" b="1" baseline="0" dirty="0" smtClean="0"/>
              <a:t>Computer Science is about analytical thinking and logical reasoning.</a:t>
            </a:r>
            <a:endParaRPr lang="en-US" b="1" dirty="0"/>
          </a:p>
        </p:txBody>
      </p:sp>
    </p:spTree>
    <p:extLst>
      <p:ext uri="{BB962C8B-B14F-4D97-AF65-F5344CB8AC3E}">
        <p14:creationId xmlns:p14="http://schemas.microsoft.com/office/powerpoint/2010/main" val="1662940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1143000" y="685800"/>
            <a:ext cx="4572000" cy="3429000"/>
          </a:xfrm>
          <a:ln/>
        </p:spPr>
      </p:sp>
      <p:sp>
        <p:nvSpPr>
          <p:cNvPr id="139267" name="Notes Placeholder 2"/>
          <p:cNvSpPr>
            <a:spLocks noGrp="1"/>
          </p:cNvSpPr>
          <p:nvPr>
            <p:ph type="body" idx="1"/>
          </p:nvPr>
        </p:nvSpPr>
        <p:spPr>
          <a:noFill/>
          <a:ln/>
        </p:spPr>
        <p:txBody>
          <a:bodyPr/>
          <a:lstStyle/>
          <a:p>
            <a:r>
              <a:rPr lang="en-US" sz="1200" b="1" i="0" u="none" strike="noStrike" kern="1200" baseline="0" dirty="0" smtClean="0">
                <a:solidFill>
                  <a:schemeClr val="tx1"/>
                </a:solidFill>
                <a:latin typeface="Arial" charset="0"/>
                <a:ea typeface="+mn-ea"/>
                <a:cs typeface="+mn-cs"/>
              </a:rPr>
              <a:t>Information technology (IT) is a general term that describes any technology that helps to produce, manipulate, store, communicate, and/or disseminate information. </a:t>
            </a:r>
          </a:p>
          <a:p>
            <a:r>
              <a:rPr lang="en-US" sz="1200" b="1" i="0" u="none" strike="noStrike" kern="1200" baseline="0" dirty="0" smtClean="0">
                <a:solidFill>
                  <a:schemeClr val="tx1"/>
                </a:solidFill>
                <a:latin typeface="Arial" charset="0"/>
                <a:ea typeface="+mn-ea"/>
                <a:cs typeface="+mn-cs"/>
              </a:rPr>
              <a:t>IT merges computing with high-speed communications links carrying data, sound, and video.</a:t>
            </a:r>
          </a:p>
          <a:p>
            <a:pPr eaLnBrk="1" hangingPunct="1"/>
            <a:endParaRPr lang="en-GB" b="1" dirty="0" smtClean="0"/>
          </a:p>
          <a:p>
            <a:pPr eaLnBrk="1" hangingPunct="1"/>
            <a:r>
              <a:rPr lang="en-GB" b="1" dirty="0" smtClean="0"/>
              <a:t>Usually Data and information are used interchangeably.</a:t>
            </a:r>
          </a:p>
          <a:p>
            <a:pPr eaLnBrk="1" hangingPunct="1"/>
            <a:r>
              <a:rPr lang="en-GB" b="1" dirty="0" smtClean="0"/>
              <a:t>Sometimes Depending on type of recipient.</a:t>
            </a:r>
          </a:p>
        </p:txBody>
      </p:sp>
      <p:sp>
        <p:nvSpPr>
          <p:cNvPr id="139268" name="Slide Number Placeholder 3"/>
          <p:cNvSpPr>
            <a:spLocks noGrp="1"/>
          </p:cNvSpPr>
          <p:nvPr>
            <p:ph type="sldNum" sz="quarter" idx="5"/>
          </p:nvPr>
        </p:nvSpPr>
        <p:spPr>
          <a:noFill/>
        </p:spPr>
        <p:txBody>
          <a:bodyPr/>
          <a:lstStyle/>
          <a:p>
            <a:fld id="{96ED910E-D76E-411A-8CD7-D542920CFFE1}" type="slidenum">
              <a:rPr lang="en-US" smtClean="0"/>
              <a:pPr/>
              <a:t>8</a:t>
            </a:fld>
            <a:endParaRPr lang="en-US" smtClean="0"/>
          </a:p>
        </p:txBody>
      </p:sp>
    </p:spTree>
    <p:extLst>
      <p:ext uri="{BB962C8B-B14F-4D97-AF65-F5344CB8AC3E}">
        <p14:creationId xmlns:p14="http://schemas.microsoft.com/office/powerpoint/2010/main" val="353665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02897039-D87C-44AF-AB54-92DE8111A0C4}" type="slidenum">
              <a:rPr lang="en-US" smtClean="0"/>
              <a:pPr/>
              <a:t>9</a:t>
            </a:fld>
            <a:endParaRPr lang="en-US" smtClean="0"/>
          </a:p>
        </p:txBody>
      </p:sp>
      <p:sp>
        <p:nvSpPr>
          <p:cNvPr id="140291" name="Rectangle 2"/>
          <p:cNvSpPr>
            <a:spLocks noGrp="1" noRot="1" noChangeAspect="1" noChangeArrowheads="1" noTextEdit="1"/>
          </p:cNvSpPr>
          <p:nvPr>
            <p:ph type="sldImg"/>
          </p:nvPr>
        </p:nvSpPr>
        <p:spPr>
          <a:xfrm>
            <a:off x="1143000" y="685800"/>
            <a:ext cx="4572000" cy="3429000"/>
          </a:xfrm>
          <a:ln/>
        </p:spPr>
      </p:sp>
      <p:sp>
        <p:nvSpPr>
          <p:cNvPr id="140292" name="Rectangle 3"/>
          <p:cNvSpPr>
            <a:spLocks noGrp="1" noChangeArrowheads="1"/>
          </p:cNvSpPr>
          <p:nvPr>
            <p:ph type="body" idx="1"/>
          </p:nvPr>
        </p:nvSpPr>
        <p:spPr>
          <a:xfrm>
            <a:off x="914400" y="4343400"/>
            <a:ext cx="5029200" cy="4114800"/>
          </a:xfrm>
          <a:noFill/>
          <a:ln/>
        </p:spPr>
        <p:txBody>
          <a:bodyPr/>
          <a:lstStyle/>
          <a:p>
            <a:pPr eaLnBrk="1" hangingPunct="1"/>
            <a:r>
              <a:rPr lang="en-US" b="1" dirty="0" smtClean="0"/>
              <a:t>[Q]</a:t>
            </a:r>
            <a:r>
              <a:rPr lang="en-US" b="1" baseline="0" dirty="0" smtClean="0"/>
              <a:t> </a:t>
            </a:r>
            <a:r>
              <a:rPr lang="en-US" b="1" dirty="0" smtClean="0"/>
              <a:t>In an organizational setup lower position people use structured data (objective) </a:t>
            </a:r>
          </a:p>
          <a:p>
            <a:pPr eaLnBrk="1" hangingPunct="1"/>
            <a:r>
              <a:rPr lang="en-US" b="1" dirty="0" smtClean="0"/>
              <a:t>while at higher levels unstructured data (subjective) is used. Why is that?</a:t>
            </a:r>
          </a:p>
          <a:p>
            <a:pPr eaLnBrk="1" hangingPunct="1"/>
            <a:endParaRPr lang="en-US" b="1" dirty="0" smtClean="0"/>
          </a:p>
          <a:p>
            <a:pPr eaLnBrk="1" hangingPunct="1"/>
            <a:r>
              <a:rPr lang="en-US" dirty="0" smtClean="0"/>
              <a:t>The terms data &amp; information are often used interchangeably.  However, there is an important distinction:  information is value-added data.  Data is processed, organized or transformed to become information.</a:t>
            </a:r>
          </a:p>
          <a:p>
            <a:pPr eaLnBrk="1" hangingPunct="1"/>
            <a:r>
              <a:rPr lang="en-US" dirty="0" smtClean="0"/>
              <a:t>Data are raw facts.  For example, if you write down your age &amp; grade on an English test  &amp; hand it to me, I see 2 numbers – raw data. However, if you include the average age and average test score for your class, the data would have some meaning to me as a teacher… it would become information. Interestingly, your name and grade – data to me- could very well be information to you.  In the context of your life or experiences, those 2 numbers alone would most likely have meaning.</a:t>
            </a:r>
          </a:p>
          <a:p>
            <a:pPr eaLnBrk="1" hangingPunct="1"/>
            <a:r>
              <a:rPr lang="en-US" dirty="0" smtClean="0"/>
              <a:t>Similarly, a grocery store manager would most likely find a list of every item sold today to be of little use – it is data.  However, the amount that the store’s total sales are over or under planned sales would be information.</a:t>
            </a:r>
          </a:p>
          <a:p>
            <a:pPr eaLnBrk="1" hangingPunct="1"/>
            <a:r>
              <a:rPr lang="en-US" dirty="0" smtClean="0"/>
              <a:t>Business transactions are events that serve the mission of the business.</a:t>
            </a:r>
          </a:p>
        </p:txBody>
      </p:sp>
    </p:spTree>
    <p:extLst>
      <p:ext uri="{BB962C8B-B14F-4D97-AF65-F5344CB8AC3E}">
        <p14:creationId xmlns:p14="http://schemas.microsoft.com/office/powerpoint/2010/main" val="50794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6" y="4267200"/>
            <a:ext cx="9140826"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grpSp>
        </p:grpSp>
      </p:grpSp>
      <p:sp>
        <p:nvSpPr>
          <p:cNvPr id="134210" name="Rectangle 66"/>
          <p:cNvSpPr>
            <a:spLocks noGrp="1" noChangeArrowheads="1"/>
          </p:cNvSpPr>
          <p:nvPr>
            <p:ph type="ctrTitle" sz="quarter"/>
          </p:nvPr>
        </p:nvSpPr>
        <p:spPr>
          <a:xfrm>
            <a:off x="685800" y="1692276"/>
            <a:ext cx="7772400" cy="1736725"/>
          </a:xfrm>
        </p:spPr>
        <p:txBody>
          <a:bodyPr anchor="b"/>
          <a:lstStyle>
            <a:lvl1pPr>
              <a:defRPr sz="5400"/>
            </a:lvl1pPr>
          </a:lstStyle>
          <a:p>
            <a:r>
              <a:rPr lang="en-US"/>
              <a:t>Click to edit Master title style</a:t>
            </a:r>
          </a:p>
        </p:txBody>
      </p:sp>
      <p:sp>
        <p:nvSpPr>
          <p:cNvPr id="134211"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r>
              <a:rPr lang="en-US"/>
              <a:t>CS211 ICT- Chapter 1</a:t>
            </a:r>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506043F8-92BD-41C0-BE5C-2BCEEEE82AE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20B4C611-60E6-4EF8-9AD0-7B95452E478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F467C99E-EA85-4028-862D-C578CDF905C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80" indent="0" algn="ctr">
              <a:buNone/>
              <a:defRPr/>
            </a:lvl2pPr>
            <a:lvl3pPr marL="914359" indent="0" algn="ctr">
              <a:buNone/>
              <a:defRPr/>
            </a:lvl3pPr>
            <a:lvl4pPr marL="1371539" indent="0" algn="ctr">
              <a:buNone/>
              <a:defRPr/>
            </a:lvl4pPr>
            <a:lvl5pPr marL="1828718" indent="0" algn="ctr">
              <a:buNone/>
              <a:defRPr/>
            </a:lvl5pPr>
            <a:lvl6pPr marL="2285898" indent="0" algn="ctr">
              <a:buNone/>
              <a:defRPr/>
            </a:lvl6pPr>
            <a:lvl7pPr marL="2743077" indent="0" algn="ctr">
              <a:buNone/>
              <a:defRPr/>
            </a:lvl7pPr>
            <a:lvl8pPr marL="3200257" indent="0" algn="ctr">
              <a:buNone/>
              <a:defRPr/>
            </a:lvl8pPr>
            <a:lvl9pPr marL="3657436"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p:txBody>
          <a:bodyPr/>
          <a:lstStyle>
            <a:lvl1pPr>
              <a:defRPr/>
            </a:lvl1pPr>
          </a:lstStyle>
          <a:p>
            <a:fld id="{8460231D-BA63-4CD3-8341-C526C9B229B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7141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996F3C10-67C0-48FC-8EBC-6710A7A6A3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6626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p:txBody>
          <a:bodyPr/>
          <a:lstStyle>
            <a:lvl1pPr>
              <a:defRPr/>
            </a:lvl1pPr>
          </a:lstStyle>
          <a:p>
            <a:fld id="{E87BF50A-61DA-4E74-BB80-2657FAD7DC1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36882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fld id="{A3C0AC44-C8AC-4541-A99F-2C7FD51591E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1521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p:txBody>
          <a:bodyPr/>
          <a:lstStyle>
            <a:lvl1pPr>
              <a:defRPr/>
            </a:lvl1pPr>
          </a:lstStyle>
          <a:p>
            <a:fld id="{B635A0B8-08A5-410F-9868-780F55EF30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43144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p:txBody>
          <a:bodyPr/>
          <a:lstStyle>
            <a:lvl1pPr>
              <a:defRPr/>
            </a:lvl1pPr>
          </a:lstStyle>
          <a:p>
            <a:fld id="{E9CEB271-9860-426D-B77B-16EE897C48C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5829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fld id="{3AEAF57D-5269-4649-B95A-8F687BAB79A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00934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3727FA6D-68C1-4C12-9BFC-09EB8A796EA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2671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8543B331-165A-4021-AA41-F3FA90C85EA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p:txBody>
          <a:bodyPr/>
          <a:lstStyle>
            <a:lvl1pPr>
              <a:defRPr/>
            </a:lvl1pPr>
          </a:lstStyle>
          <a:p>
            <a:fld id="{C5A77107-E645-4F35-89CC-1580D9CAE67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07156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A24294BA-2C0B-4651-A1B5-1BFBBE8177B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27427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p:txBody>
          <a:bodyPr/>
          <a:lstStyle>
            <a:lvl1pPr>
              <a:defRPr/>
            </a:lvl1pPr>
          </a:lstStyle>
          <a:p>
            <a:fld id="{86C65162-4B4C-49BD-8D35-C93364AD2F2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88139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fld id="{E4B62714-0597-4C12-AEB3-A9F9363195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54851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85801"/>
            <a:ext cx="7772400" cy="2127250"/>
          </a:xfrm>
        </p:spPr>
        <p:txBody>
          <a:bodyPr/>
          <a:lstStyle>
            <a:lvl1pPr algn="ctr">
              <a:defRPr sz="5800"/>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en-US" noProof="0" smtClean="0"/>
              <a:t>Click to edit Master subtitle style</a:t>
            </a:r>
          </a:p>
        </p:txBody>
      </p:sp>
      <p:sp>
        <p:nvSpPr>
          <p:cNvPr id="5124" name="Rectangle 4"/>
          <p:cNvSpPr>
            <a:spLocks noGrp="1" noChangeArrowheads="1"/>
          </p:cNvSpPr>
          <p:nvPr>
            <p:ph type="dt" sz="half" idx="2"/>
          </p:nvPr>
        </p:nvSpPr>
        <p:spPr/>
        <p:txBody>
          <a:bodyPr/>
          <a:lstStyle>
            <a:lvl1pPr>
              <a:defRPr/>
            </a:lvl1pPr>
          </a:lstStyle>
          <a:p>
            <a:endParaRPr lang="en-US">
              <a:solidFill>
                <a:srgbClr val="000000"/>
              </a:solidFill>
            </a:endParaRPr>
          </a:p>
        </p:txBody>
      </p:sp>
      <p:sp>
        <p:nvSpPr>
          <p:cNvPr id="5125" name="Rectangle 5"/>
          <p:cNvSpPr>
            <a:spLocks noGrp="1" noChangeArrowheads="1"/>
          </p:cNvSpPr>
          <p:nvPr>
            <p:ph type="ftr" sz="quarter" idx="3"/>
          </p:nvPr>
        </p:nvSpPr>
        <p:spPr/>
        <p:txBody>
          <a:bodyPr/>
          <a:lstStyle>
            <a:lvl1pPr>
              <a:defRPr/>
            </a:lvl1pPr>
          </a:lstStyle>
          <a:p>
            <a:endParaRPr lang="en-US">
              <a:solidFill>
                <a:srgbClr val="000000"/>
              </a:solidFill>
            </a:endParaRPr>
          </a:p>
        </p:txBody>
      </p:sp>
      <p:sp>
        <p:nvSpPr>
          <p:cNvPr id="5126" name="Rectangle 6"/>
          <p:cNvSpPr>
            <a:spLocks noGrp="1" noChangeArrowheads="1"/>
          </p:cNvSpPr>
          <p:nvPr>
            <p:ph type="sldNum" sz="quarter" idx="4"/>
          </p:nvPr>
        </p:nvSpPr>
        <p:spPr/>
        <p:txBody>
          <a:bodyPr/>
          <a:lstStyle>
            <a:lvl1pPr>
              <a:defRPr/>
            </a:lvl1pPr>
          </a:lstStyle>
          <a:p>
            <a:fld id="{029BB165-9615-40A0-9525-72E4E914E2E3}" type="slidenum">
              <a:rPr lang="en-US">
                <a:solidFill>
                  <a:srgbClr val="000000"/>
                </a:solidFill>
              </a:rPr>
              <a:pPr/>
              <a:t>‹#›</a:t>
            </a:fld>
            <a:endParaRPr lang="en-US">
              <a:solidFill>
                <a:srgbClr val="000000"/>
              </a:solidFill>
            </a:endParaRPr>
          </a:p>
        </p:txBody>
      </p:sp>
      <p:grpSp>
        <p:nvGrpSpPr>
          <p:cNvPr id="5127" name="Group 7"/>
          <p:cNvGrpSpPr>
            <a:grpSpLocks/>
          </p:cNvGrpSpPr>
          <p:nvPr/>
        </p:nvGrpSpPr>
        <p:grpSpPr bwMode="auto">
          <a:xfrm>
            <a:off x="228600" y="2889251"/>
            <a:ext cx="8610600" cy="201613"/>
            <a:chOff x="144" y="1680"/>
            <a:chExt cx="5424" cy="144"/>
          </a:xfrm>
        </p:grpSpPr>
        <p:sp>
          <p:nvSpPr>
            <p:cNvPr id="5128"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Verdana" pitchFamily="34" charset="0"/>
              </a:endParaRPr>
            </a:p>
          </p:txBody>
        </p:sp>
        <p:sp>
          <p:nvSpPr>
            <p:cNvPr id="5129"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Verdana" pitchFamily="34" charset="0"/>
              </a:endParaRPr>
            </a:p>
          </p:txBody>
        </p:sp>
        <p:sp>
          <p:nvSpPr>
            <p:cNvPr id="5130"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latin typeface="Verdana" pitchFamily="34" charset="0"/>
              </a:endParaRPr>
            </a:p>
          </p:txBody>
        </p:sp>
      </p:grpSp>
    </p:spTree>
    <p:extLst>
      <p:ext uri="{BB962C8B-B14F-4D97-AF65-F5344CB8AC3E}">
        <p14:creationId xmlns:p14="http://schemas.microsoft.com/office/powerpoint/2010/main" val="281218173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C25F15E-688C-46C2-9596-7A1833308EA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49713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A040F36-340A-422D-AB91-3A73B736FC7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72067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42E6BAC-B6D3-4625-AC07-DAFAA68A0EE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93562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C83465A9-5AF3-4D1A-ABDA-E4AA2F1A605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33290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8A24FCCD-63A1-4212-90FD-6BB745FFACA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5583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6" name="Rectangle 71"/>
          <p:cNvSpPr>
            <a:spLocks noGrp="1" noChangeArrowheads="1"/>
          </p:cNvSpPr>
          <p:nvPr>
            <p:ph type="sldNum" sz="quarter" idx="12"/>
          </p:nvPr>
        </p:nvSpPr>
        <p:spPr>
          <a:ln/>
        </p:spPr>
        <p:txBody>
          <a:bodyPr/>
          <a:lstStyle>
            <a:lvl1pPr>
              <a:defRPr/>
            </a:lvl1pPr>
          </a:lstStyle>
          <a:p>
            <a:pPr>
              <a:defRPr/>
            </a:pPr>
            <a:fld id="{5FE4DF92-E88C-46F4-9BD8-87A036E17028}"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7266D285-D959-45E9-BD9F-A55CA5CA83C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15240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0C6662C-0E43-4DD4-8E6B-A1C56E167DD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710827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42FFEC3-A40C-4B8F-8AA6-B458C0A4A9F7}"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8217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263D85B-8B7E-4126-B582-58540A9826A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685663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5563034-F695-4EE1-AF72-45FC298721A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441414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4"/>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1"/>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E8ECE0A-3738-4C34-9383-8C8EC45E369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84769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ctrTitle"/>
          </p:nvPr>
        </p:nvSpPr>
        <p:spPr>
          <a:xfrm>
            <a:off x="381000" y="1981200"/>
            <a:ext cx="8305800" cy="1219200"/>
          </a:xfrm>
        </p:spPr>
        <p:txBody>
          <a:bodyPr/>
          <a:lstStyle>
            <a:lvl1pPr>
              <a:defRPr sz="4400"/>
            </a:lvl1pPr>
          </a:lstStyle>
          <a:p>
            <a:pPr lvl="0"/>
            <a:r>
              <a:rPr lang="en-US" noProof="0" smtClean="0"/>
              <a:t>Click to edit Master title style</a:t>
            </a:r>
          </a:p>
        </p:txBody>
      </p:sp>
      <p:sp>
        <p:nvSpPr>
          <p:cNvPr id="244739" name="Rectangle 3"/>
          <p:cNvSpPr>
            <a:spLocks noGrp="1" noChangeArrowheads="1"/>
          </p:cNvSpPr>
          <p:nvPr>
            <p:ph type="subTitle" idx="1"/>
          </p:nvPr>
        </p:nvSpPr>
        <p:spPr>
          <a:xfrm>
            <a:off x="762000" y="4419600"/>
            <a:ext cx="7696200" cy="990600"/>
          </a:xfrm>
        </p:spPr>
        <p:txBody>
          <a:bodyPr/>
          <a:lstStyle>
            <a:lvl1pPr marL="0" indent="0" algn="ctr">
              <a:buFontTx/>
              <a:buNone/>
              <a:defRPr sz="3400" i="1"/>
            </a:lvl1pPr>
          </a:lstStyle>
          <a:p>
            <a:pPr lvl="0"/>
            <a:r>
              <a:rPr lang="en-US" noProof="0" smtClean="0"/>
              <a:t>Click to edit Master subtitle style</a:t>
            </a:r>
          </a:p>
        </p:txBody>
      </p:sp>
      <p:sp>
        <p:nvSpPr>
          <p:cNvPr id="244740" name="Rectangle 4"/>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defRPr sz="1400">
                <a:solidFill>
                  <a:srgbClr val="222222"/>
                </a:solidFill>
              </a:defRPr>
            </a:lvl1pPr>
          </a:lstStyle>
          <a:p>
            <a:pPr eaLnBrk="1" hangingPunct="1"/>
            <a:endParaRPr lang="en-US">
              <a:latin typeface="Times New Roman" pitchFamily="18" charset="0"/>
            </a:endParaRPr>
          </a:p>
        </p:txBody>
      </p:sp>
      <p:sp>
        <p:nvSpPr>
          <p:cNvPr id="244741" name="Rectangle 5"/>
          <p:cNvSpPr>
            <a:spLocks noGrp="1" noChangeArrowheads="1"/>
          </p:cNvSpPr>
          <p:nvPr>
            <p:ph type="ftr" sz="quarter" idx="3"/>
          </p:nvPr>
        </p:nvSpPr>
        <p:spPr>
          <a:xfrm>
            <a:off x="3124200" y="6248400"/>
            <a:ext cx="2895600" cy="457200"/>
          </a:xfrm>
        </p:spPr>
        <p:txBody>
          <a:bodyPr/>
          <a:lstStyle>
            <a:lvl1pPr algn="ctr">
              <a:defRPr>
                <a:latin typeface="Times New Roman" pitchFamily="18" charset="0"/>
              </a:defRPr>
            </a:lvl1pPr>
          </a:lstStyle>
          <a:p>
            <a:r>
              <a:rPr lang="en-US"/>
              <a:t>Principles of Information Systems, Eighth Edition</a:t>
            </a:r>
          </a:p>
        </p:txBody>
      </p:sp>
      <p:sp>
        <p:nvSpPr>
          <p:cNvPr id="244742" name="Rectangle 6"/>
          <p:cNvSpPr>
            <a:spLocks noGrp="1" noChangeArrowheads="1"/>
          </p:cNvSpPr>
          <p:nvPr>
            <p:ph type="sldNum" sz="quarter" idx="4"/>
          </p:nvPr>
        </p:nvSpPr>
        <p:spPr>
          <a:xfrm>
            <a:off x="6553200" y="6248400"/>
            <a:ext cx="1905000" cy="457200"/>
          </a:xfrm>
        </p:spPr>
        <p:txBody>
          <a:bodyPr/>
          <a:lstStyle>
            <a:lvl1pPr>
              <a:defRPr>
                <a:latin typeface="Times New Roman" pitchFamily="18" charset="0"/>
              </a:defRPr>
            </a:lvl1pPr>
          </a:lstStyle>
          <a:p>
            <a:fld id="{D24EE26E-D956-47D2-AB3A-3281907120F4}" type="slidenum">
              <a:rPr lang="en-US"/>
              <a:pPr/>
              <a:t>‹#›</a:t>
            </a:fld>
            <a:endParaRPr lang="en-US"/>
          </a:p>
        </p:txBody>
      </p:sp>
    </p:spTree>
    <p:extLst>
      <p:ext uri="{BB962C8B-B14F-4D97-AF65-F5344CB8AC3E}">
        <p14:creationId xmlns:p14="http://schemas.microsoft.com/office/powerpoint/2010/main" val="42034676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CD13EA7A-2FCE-4EC6-896B-434CB6E81E07}" type="slidenum">
              <a:rPr lang="en-US"/>
              <a:pPr/>
              <a:t>‹#›</a:t>
            </a:fld>
            <a:endParaRPr lang="en-US"/>
          </a:p>
        </p:txBody>
      </p:sp>
    </p:spTree>
    <p:extLst>
      <p:ext uri="{BB962C8B-B14F-4D97-AF65-F5344CB8AC3E}">
        <p14:creationId xmlns:p14="http://schemas.microsoft.com/office/powerpoint/2010/main" val="16998443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0" indent="0">
              <a:buNone/>
              <a:defRPr sz="1800"/>
            </a:lvl2pPr>
            <a:lvl3pPr marL="914359" indent="0">
              <a:buNone/>
              <a:defRPr sz="1600"/>
            </a:lvl3pPr>
            <a:lvl4pPr marL="1371539" indent="0">
              <a:buNone/>
              <a:defRPr sz="1400"/>
            </a:lvl4pPr>
            <a:lvl5pPr marL="1828718" indent="0">
              <a:buNone/>
              <a:defRPr sz="1400"/>
            </a:lvl5pPr>
            <a:lvl6pPr marL="2285898" indent="0">
              <a:buNone/>
              <a:defRPr sz="1400"/>
            </a:lvl6pPr>
            <a:lvl7pPr marL="2743077" indent="0">
              <a:buNone/>
              <a:defRPr sz="1400"/>
            </a:lvl7pPr>
            <a:lvl8pPr marL="3200257" indent="0">
              <a:buNone/>
              <a:defRPr sz="1400"/>
            </a:lvl8pPr>
            <a:lvl9pPr marL="3657436"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71AF43FF-349C-4C24-BA84-1C27542EBE01}" type="slidenum">
              <a:rPr lang="en-US"/>
              <a:pPr/>
              <a:t>‹#›</a:t>
            </a:fld>
            <a:endParaRPr lang="en-US"/>
          </a:p>
        </p:txBody>
      </p:sp>
    </p:spTree>
    <p:extLst>
      <p:ext uri="{BB962C8B-B14F-4D97-AF65-F5344CB8AC3E}">
        <p14:creationId xmlns:p14="http://schemas.microsoft.com/office/powerpoint/2010/main" val="39349802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p:txBody>
          <a:bodyPr/>
          <a:lstStyle>
            <a:lvl1pPr>
              <a:defRPr/>
            </a:lvl1pPr>
          </a:lstStyle>
          <a:p>
            <a:fld id="{ABE9949B-5EAC-492B-92BD-4F0D7D9AD09A}" type="slidenum">
              <a:rPr lang="en-US"/>
              <a:pPr/>
              <a:t>‹#›</a:t>
            </a:fld>
            <a:endParaRPr lang="en-US"/>
          </a:p>
        </p:txBody>
      </p:sp>
    </p:spTree>
    <p:extLst>
      <p:ext uri="{BB962C8B-B14F-4D97-AF65-F5344CB8AC3E}">
        <p14:creationId xmlns:p14="http://schemas.microsoft.com/office/powerpoint/2010/main" val="362354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F219D0C8-1DE9-479A-A62A-832D396619F1}"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Principles of Information Systems, Eighth Edition</a:t>
            </a:r>
          </a:p>
        </p:txBody>
      </p:sp>
      <p:sp>
        <p:nvSpPr>
          <p:cNvPr id="8" name="Slide Number Placeholder 7"/>
          <p:cNvSpPr>
            <a:spLocks noGrp="1"/>
          </p:cNvSpPr>
          <p:nvPr>
            <p:ph type="sldNum" sz="quarter" idx="11"/>
          </p:nvPr>
        </p:nvSpPr>
        <p:spPr/>
        <p:txBody>
          <a:bodyPr/>
          <a:lstStyle>
            <a:lvl1pPr>
              <a:defRPr/>
            </a:lvl1pPr>
          </a:lstStyle>
          <a:p>
            <a:fld id="{3853C491-5B7F-44BD-843C-AAE8207CFF09}" type="slidenum">
              <a:rPr lang="en-US"/>
              <a:pPr/>
              <a:t>‹#›</a:t>
            </a:fld>
            <a:endParaRPr lang="en-US"/>
          </a:p>
        </p:txBody>
      </p:sp>
    </p:spTree>
    <p:extLst>
      <p:ext uri="{BB962C8B-B14F-4D97-AF65-F5344CB8AC3E}">
        <p14:creationId xmlns:p14="http://schemas.microsoft.com/office/powerpoint/2010/main" val="21795775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Principles of Information Systems, Eighth Edition</a:t>
            </a:r>
          </a:p>
        </p:txBody>
      </p:sp>
      <p:sp>
        <p:nvSpPr>
          <p:cNvPr id="4" name="Slide Number Placeholder 3"/>
          <p:cNvSpPr>
            <a:spLocks noGrp="1"/>
          </p:cNvSpPr>
          <p:nvPr>
            <p:ph type="sldNum" sz="quarter" idx="11"/>
          </p:nvPr>
        </p:nvSpPr>
        <p:spPr/>
        <p:txBody>
          <a:bodyPr/>
          <a:lstStyle>
            <a:lvl1pPr>
              <a:defRPr/>
            </a:lvl1pPr>
          </a:lstStyle>
          <a:p>
            <a:fld id="{E8C0C785-4CE6-4C1A-9499-82B8847A6215}" type="slidenum">
              <a:rPr lang="en-US"/>
              <a:pPr/>
              <a:t>‹#›</a:t>
            </a:fld>
            <a:endParaRPr lang="en-US"/>
          </a:p>
        </p:txBody>
      </p:sp>
    </p:spTree>
    <p:extLst>
      <p:ext uri="{BB962C8B-B14F-4D97-AF65-F5344CB8AC3E}">
        <p14:creationId xmlns:p14="http://schemas.microsoft.com/office/powerpoint/2010/main" val="2359572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Principles of Information Systems, Eighth Edition</a:t>
            </a:r>
          </a:p>
        </p:txBody>
      </p:sp>
      <p:sp>
        <p:nvSpPr>
          <p:cNvPr id="3" name="Slide Number Placeholder 2"/>
          <p:cNvSpPr>
            <a:spLocks noGrp="1"/>
          </p:cNvSpPr>
          <p:nvPr>
            <p:ph type="sldNum" sz="quarter" idx="11"/>
          </p:nvPr>
        </p:nvSpPr>
        <p:spPr/>
        <p:txBody>
          <a:bodyPr/>
          <a:lstStyle>
            <a:lvl1pPr>
              <a:defRPr/>
            </a:lvl1pPr>
          </a:lstStyle>
          <a:p>
            <a:fld id="{A972DF47-8EAD-4098-86B9-F94E5D8767DE}" type="slidenum">
              <a:rPr lang="en-US"/>
              <a:pPr/>
              <a:t>‹#›</a:t>
            </a:fld>
            <a:endParaRPr lang="en-US"/>
          </a:p>
        </p:txBody>
      </p:sp>
    </p:spTree>
    <p:extLst>
      <p:ext uri="{BB962C8B-B14F-4D97-AF65-F5344CB8AC3E}">
        <p14:creationId xmlns:p14="http://schemas.microsoft.com/office/powerpoint/2010/main" val="34979308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p:txBody>
          <a:bodyPr/>
          <a:lstStyle>
            <a:lvl1pPr>
              <a:defRPr/>
            </a:lvl1pPr>
          </a:lstStyle>
          <a:p>
            <a:fld id="{DB464C98-7F8F-4A76-8E3E-DC03BD7E49FD}" type="slidenum">
              <a:rPr lang="en-US"/>
              <a:pPr/>
              <a:t>‹#›</a:t>
            </a:fld>
            <a:endParaRPr lang="en-US"/>
          </a:p>
        </p:txBody>
      </p:sp>
    </p:spTree>
    <p:extLst>
      <p:ext uri="{BB962C8B-B14F-4D97-AF65-F5344CB8AC3E}">
        <p14:creationId xmlns:p14="http://schemas.microsoft.com/office/powerpoint/2010/main" val="12704787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p:txBody>
          <a:bodyPr/>
          <a:lstStyle>
            <a:lvl1pPr>
              <a:defRPr/>
            </a:lvl1pPr>
          </a:lstStyle>
          <a:p>
            <a:fld id="{7132235F-3B8F-4C83-BF12-DF3E36CAA41B}" type="slidenum">
              <a:rPr lang="en-US"/>
              <a:pPr/>
              <a:t>‹#›</a:t>
            </a:fld>
            <a:endParaRPr lang="en-US"/>
          </a:p>
        </p:txBody>
      </p:sp>
    </p:spTree>
    <p:extLst>
      <p:ext uri="{BB962C8B-B14F-4D97-AF65-F5344CB8AC3E}">
        <p14:creationId xmlns:p14="http://schemas.microsoft.com/office/powerpoint/2010/main" val="18974170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CCF26091-DC69-4000-97EA-8D8FAB1C786C}" type="slidenum">
              <a:rPr lang="en-US"/>
              <a:pPr/>
              <a:t>‹#›</a:t>
            </a:fld>
            <a:endParaRPr lang="en-US"/>
          </a:p>
        </p:txBody>
      </p:sp>
    </p:spTree>
    <p:extLst>
      <p:ext uri="{BB962C8B-B14F-4D97-AF65-F5344CB8AC3E}">
        <p14:creationId xmlns:p14="http://schemas.microsoft.com/office/powerpoint/2010/main" val="3714109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Principles of Information Systems, Eighth Edition</a:t>
            </a:r>
          </a:p>
        </p:txBody>
      </p:sp>
      <p:sp>
        <p:nvSpPr>
          <p:cNvPr id="5" name="Slide Number Placeholder 4"/>
          <p:cNvSpPr>
            <a:spLocks noGrp="1"/>
          </p:cNvSpPr>
          <p:nvPr>
            <p:ph type="sldNum" sz="quarter" idx="11"/>
          </p:nvPr>
        </p:nvSpPr>
        <p:spPr/>
        <p:txBody>
          <a:bodyPr/>
          <a:lstStyle>
            <a:lvl1pPr>
              <a:defRPr/>
            </a:lvl1pPr>
          </a:lstStyle>
          <a:p>
            <a:fld id="{3B2D1F67-1FA8-4F25-9C12-99E338F1BF8D}" type="slidenum">
              <a:rPr lang="en-US"/>
              <a:pPr/>
              <a:t>‹#›</a:t>
            </a:fld>
            <a:endParaRPr lang="en-US"/>
          </a:p>
        </p:txBody>
      </p:sp>
    </p:spTree>
    <p:extLst>
      <p:ext uri="{BB962C8B-B14F-4D97-AF65-F5344CB8AC3E}">
        <p14:creationId xmlns:p14="http://schemas.microsoft.com/office/powerpoint/2010/main" val="29994971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8077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38600"/>
            <a:ext cx="80772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533400" y="6324600"/>
            <a:ext cx="5867400" cy="381000"/>
          </a:xfrm>
        </p:spPr>
        <p:txBody>
          <a:bodyPr/>
          <a:lstStyle>
            <a:lvl1pPr>
              <a:defRPr/>
            </a:lvl1pPr>
          </a:lstStyle>
          <a:p>
            <a:r>
              <a:rPr lang="en-US"/>
              <a:t>Principles of Information Systems, Eighth Edition</a:t>
            </a:r>
          </a:p>
        </p:txBody>
      </p:sp>
      <p:sp>
        <p:nvSpPr>
          <p:cNvPr id="6" name="Slide Number Placeholder 5"/>
          <p:cNvSpPr>
            <a:spLocks noGrp="1"/>
          </p:cNvSpPr>
          <p:nvPr>
            <p:ph type="sldNum" sz="quarter" idx="11"/>
          </p:nvPr>
        </p:nvSpPr>
        <p:spPr>
          <a:xfrm>
            <a:off x="6553200" y="6324600"/>
            <a:ext cx="2057400" cy="381000"/>
          </a:xfrm>
        </p:spPr>
        <p:txBody>
          <a:bodyPr/>
          <a:lstStyle>
            <a:lvl1pPr>
              <a:defRPr/>
            </a:lvl1pPr>
          </a:lstStyle>
          <a:p>
            <a:fld id="{1D4D85AD-4E1E-4D17-A9E3-26D397D395D1}" type="slidenum">
              <a:rPr lang="en-US"/>
              <a:pPr/>
              <a:t>‹#›</a:t>
            </a:fld>
            <a:endParaRPr lang="en-US"/>
          </a:p>
        </p:txBody>
      </p:sp>
    </p:spTree>
    <p:extLst>
      <p:ext uri="{BB962C8B-B14F-4D97-AF65-F5344CB8AC3E}">
        <p14:creationId xmlns:p14="http://schemas.microsoft.com/office/powerpoint/2010/main" val="261914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2"/>
            <a:ext cx="4040188"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2"/>
            <a:ext cx="4041776" cy="639762"/>
          </a:xfrm>
        </p:spPr>
        <p:txBody>
          <a:bodyPr anchor="b"/>
          <a:lstStyle>
            <a:lvl1pPr marL="0" indent="0">
              <a:buNone/>
              <a:defRPr sz="2400" b="1"/>
            </a:lvl1pPr>
            <a:lvl2pPr marL="457180" indent="0">
              <a:buNone/>
              <a:defRPr sz="2000" b="1"/>
            </a:lvl2pPr>
            <a:lvl3pPr marL="914359" indent="0">
              <a:buNone/>
              <a:defRPr sz="1800" b="1"/>
            </a:lvl3pPr>
            <a:lvl4pPr marL="1371539" indent="0">
              <a:buNone/>
              <a:defRPr sz="1600" b="1"/>
            </a:lvl4pPr>
            <a:lvl5pPr marL="1828718" indent="0">
              <a:buNone/>
              <a:defRPr sz="1600" b="1"/>
            </a:lvl5pPr>
            <a:lvl6pPr marL="2285898" indent="0">
              <a:buNone/>
              <a:defRPr sz="1600" b="1"/>
            </a:lvl6pPr>
            <a:lvl7pPr marL="2743077" indent="0">
              <a:buNone/>
              <a:defRPr sz="1600" b="1"/>
            </a:lvl7pPr>
            <a:lvl8pPr marL="3200257" indent="0">
              <a:buNone/>
              <a:defRPr sz="1600" b="1"/>
            </a:lvl8pPr>
            <a:lvl9pPr marL="365743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4"/>
            <a:ext cx="40417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9"/>
          <p:cNvSpPr>
            <a:spLocks noGrp="1" noChangeArrowheads="1"/>
          </p:cNvSpPr>
          <p:nvPr>
            <p:ph type="dt" sz="half" idx="10"/>
          </p:nvPr>
        </p:nvSpPr>
        <p:spPr>
          <a:ln/>
        </p:spPr>
        <p:txBody>
          <a:bodyPr/>
          <a:lstStyle>
            <a:lvl1pPr>
              <a:defRPr/>
            </a:lvl1pPr>
          </a:lstStyle>
          <a:p>
            <a:pPr>
              <a:defRPr/>
            </a:pPr>
            <a:endParaRPr lang="en-US"/>
          </a:p>
        </p:txBody>
      </p:sp>
      <p:sp>
        <p:nvSpPr>
          <p:cNvPr id="8"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9" name="Rectangle 71"/>
          <p:cNvSpPr>
            <a:spLocks noGrp="1" noChangeArrowheads="1"/>
          </p:cNvSpPr>
          <p:nvPr>
            <p:ph type="sldNum" sz="quarter" idx="12"/>
          </p:nvPr>
        </p:nvSpPr>
        <p:spPr>
          <a:ln/>
        </p:spPr>
        <p:txBody>
          <a:bodyPr/>
          <a:lstStyle>
            <a:lvl1pPr>
              <a:defRPr/>
            </a:lvl1pPr>
          </a:lstStyle>
          <a:p>
            <a:pPr>
              <a:defRPr/>
            </a:pPr>
            <a:fld id="{CB2E1E7C-99E2-47E7-A265-B336983E913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9"/>
          <p:cNvSpPr>
            <a:spLocks noGrp="1" noChangeArrowheads="1"/>
          </p:cNvSpPr>
          <p:nvPr>
            <p:ph type="dt" sz="half" idx="10"/>
          </p:nvPr>
        </p:nvSpPr>
        <p:spPr>
          <a:ln/>
        </p:spPr>
        <p:txBody>
          <a:bodyPr/>
          <a:lstStyle>
            <a:lvl1pPr>
              <a:defRPr/>
            </a:lvl1pPr>
          </a:lstStyle>
          <a:p>
            <a:pPr>
              <a:defRPr/>
            </a:pPr>
            <a:endParaRPr lang="en-US"/>
          </a:p>
        </p:txBody>
      </p:sp>
      <p:sp>
        <p:nvSpPr>
          <p:cNvPr id="4"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5" name="Rectangle 71"/>
          <p:cNvSpPr>
            <a:spLocks noGrp="1" noChangeArrowheads="1"/>
          </p:cNvSpPr>
          <p:nvPr>
            <p:ph type="sldNum" sz="quarter" idx="12"/>
          </p:nvPr>
        </p:nvSpPr>
        <p:spPr>
          <a:ln/>
        </p:spPr>
        <p:txBody>
          <a:bodyPr/>
          <a:lstStyle>
            <a:lvl1pPr>
              <a:defRPr/>
            </a:lvl1pPr>
          </a:lstStyle>
          <a:p>
            <a:pPr>
              <a:defRPr/>
            </a:pPr>
            <a:fld id="{F69143FB-B3AC-4545-BDF3-92C9CA1E91A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p>
        </p:txBody>
      </p:sp>
      <p:sp>
        <p:nvSpPr>
          <p:cNvPr id="3"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4" name="Rectangle 71"/>
          <p:cNvSpPr>
            <a:spLocks noGrp="1" noChangeArrowheads="1"/>
          </p:cNvSpPr>
          <p:nvPr>
            <p:ph type="sldNum" sz="quarter" idx="12"/>
          </p:nvPr>
        </p:nvSpPr>
        <p:spPr>
          <a:ln/>
        </p:spPr>
        <p:txBody>
          <a:bodyPr/>
          <a:lstStyle>
            <a:lvl1pPr>
              <a:defRPr/>
            </a:lvl1pPr>
          </a:lstStyle>
          <a:p>
            <a:pPr>
              <a:defRPr/>
            </a:pPr>
            <a:fld id="{844C53FE-77EB-46AD-B8B4-B68E40123B7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95E922A6-EA44-49E2-A079-4AF74AE008A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0" indent="0">
              <a:buNone/>
              <a:defRPr sz="2800"/>
            </a:lvl2pPr>
            <a:lvl3pPr marL="914359" indent="0">
              <a:buNone/>
              <a:defRPr sz="2400"/>
            </a:lvl3pPr>
            <a:lvl4pPr marL="1371539" indent="0">
              <a:buNone/>
              <a:defRPr sz="2000"/>
            </a:lvl4pPr>
            <a:lvl5pPr marL="1828718" indent="0">
              <a:buNone/>
              <a:defRPr sz="2000"/>
            </a:lvl5pPr>
            <a:lvl6pPr marL="2285898" indent="0">
              <a:buNone/>
              <a:defRPr sz="2000"/>
            </a:lvl6pPr>
            <a:lvl7pPr marL="2743077" indent="0">
              <a:buNone/>
              <a:defRPr sz="2000"/>
            </a:lvl7pPr>
            <a:lvl8pPr marL="3200257" indent="0">
              <a:buNone/>
              <a:defRPr sz="2000"/>
            </a:lvl8pPr>
            <a:lvl9pPr marL="3657436" indent="0">
              <a:buNone/>
              <a:defRPr sz="2000"/>
            </a:lvl9pPr>
          </a:lstStyle>
          <a:p>
            <a:pPr lvl="0"/>
            <a:endParaRPr lang="en-GB"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0" indent="0">
              <a:buNone/>
              <a:defRPr sz="1200"/>
            </a:lvl2pPr>
            <a:lvl3pPr marL="914359" indent="0">
              <a:buNone/>
              <a:defRPr sz="1000"/>
            </a:lvl3pPr>
            <a:lvl4pPr marL="1371539" indent="0">
              <a:buNone/>
              <a:defRPr sz="900"/>
            </a:lvl4pPr>
            <a:lvl5pPr marL="1828718" indent="0">
              <a:buNone/>
              <a:defRPr sz="900"/>
            </a:lvl5pPr>
            <a:lvl6pPr marL="2285898" indent="0">
              <a:buNone/>
              <a:defRPr sz="900"/>
            </a:lvl6pPr>
            <a:lvl7pPr marL="2743077" indent="0">
              <a:buNone/>
              <a:defRPr sz="900"/>
            </a:lvl7pPr>
            <a:lvl8pPr marL="3200257" indent="0">
              <a:buNone/>
              <a:defRPr sz="900"/>
            </a:lvl8pPr>
            <a:lvl9pPr marL="3657436"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r>
              <a:rPr lang="en-US"/>
              <a:t>CS211 ICT- Chapter 1</a:t>
            </a:r>
          </a:p>
        </p:txBody>
      </p:sp>
      <p:sp>
        <p:nvSpPr>
          <p:cNvPr id="7" name="Rectangle 71"/>
          <p:cNvSpPr>
            <a:spLocks noGrp="1" noChangeArrowheads="1"/>
          </p:cNvSpPr>
          <p:nvPr>
            <p:ph type="sldNum" sz="quarter" idx="12"/>
          </p:nvPr>
        </p:nvSpPr>
        <p:spPr>
          <a:ln/>
        </p:spPr>
        <p:txBody>
          <a:bodyPr/>
          <a:lstStyle>
            <a:lvl1pPr>
              <a:defRPr/>
            </a:lvl1pPr>
          </a:lstStyle>
          <a:p>
            <a:pPr>
              <a:defRPr/>
            </a:pPr>
            <a:fld id="{7A38BE12-F4CA-4FE9-BE89-31742B34195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Freeform 2"/>
          <p:cNvSpPr>
            <a:spLocks/>
          </p:cNvSpPr>
          <p:nvPr/>
        </p:nvSpPr>
        <p:spPr bwMode="hidden">
          <a:xfrm>
            <a:off x="6627814"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lIns="91435" tIns="45718" rIns="91435" bIns="45718"/>
          <a:lstStyle/>
          <a:p>
            <a:pPr>
              <a:defRPr/>
            </a:pPr>
            <a:endParaRPr lang="en-GB"/>
          </a:p>
        </p:txBody>
      </p:sp>
      <p:grpSp>
        <p:nvGrpSpPr>
          <p:cNvPr id="13315" name="Group 3"/>
          <p:cNvGrpSpPr>
            <a:grpSpLocks/>
          </p:cNvGrpSpPr>
          <p:nvPr/>
        </p:nvGrpSpPr>
        <p:grpSpPr bwMode="auto">
          <a:xfrm>
            <a:off x="3176" y="4267200"/>
            <a:ext cx="9140826" cy="2590800"/>
            <a:chOff x="2" y="2688"/>
            <a:chExt cx="5758" cy="1632"/>
          </a:xfrm>
        </p:grpSpPr>
        <p:sp>
          <p:nvSpPr>
            <p:cNvPr id="133124"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grpSp>
          <p:nvGrpSpPr>
            <p:cNvPr id="13322" name="Group 5"/>
            <p:cNvGrpSpPr>
              <a:grpSpLocks/>
            </p:cNvGrpSpPr>
            <p:nvPr userDrawn="1"/>
          </p:nvGrpSpPr>
          <p:grpSpPr bwMode="auto">
            <a:xfrm>
              <a:off x="3528" y="3715"/>
              <a:ext cx="792" cy="521"/>
              <a:chOff x="3527" y="3715"/>
              <a:chExt cx="792" cy="521"/>
            </a:xfrm>
          </p:grpSpPr>
          <p:sp>
            <p:nvSpPr>
              <p:cNvPr id="133126"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GB"/>
              </a:p>
            </p:txBody>
          </p:sp>
          <p:sp>
            <p:nvSpPr>
              <p:cNvPr id="133127"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GB"/>
              </a:p>
            </p:txBody>
          </p:sp>
          <p:sp>
            <p:nvSpPr>
              <p:cNvPr id="133128"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29"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30"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31"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GB"/>
              </a:p>
            </p:txBody>
          </p:sp>
          <p:sp>
            <p:nvSpPr>
              <p:cNvPr id="133132"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GB"/>
              </a:p>
            </p:txBody>
          </p:sp>
          <p:sp>
            <p:nvSpPr>
              <p:cNvPr id="133133"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34"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GB"/>
              </a:p>
            </p:txBody>
          </p:sp>
          <p:sp>
            <p:nvSpPr>
              <p:cNvPr id="133135"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GB"/>
              </a:p>
            </p:txBody>
          </p:sp>
          <p:sp>
            <p:nvSpPr>
              <p:cNvPr id="133136"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13323" name="Group 17"/>
            <p:cNvGrpSpPr>
              <a:grpSpLocks/>
            </p:cNvGrpSpPr>
            <p:nvPr userDrawn="1"/>
          </p:nvGrpSpPr>
          <p:grpSpPr bwMode="auto">
            <a:xfrm>
              <a:off x="1776" y="3631"/>
              <a:ext cx="1626" cy="683"/>
              <a:chOff x="1776" y="3631"/>
              <a:chExt cx="1626" cy="683"/>
            </a:xfrm>
          </p:grpSpPr>
          <p:sp>
            <p:nvSpPr>
              <p:cNvPr id="133138"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GB"/>
              </a:p>
            </p:txBody>
          </p:sp>
          <p:sp>
            <p:nvSpPr>
              <p:cNvPr id="133139"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GB"/>
              </a:p>
            </p:txBody>
          </p:sp>
          <p:sp>
            <p:nvSpPr>
              <p:cNvPr id="133140"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GB"/>
              </a:p>
            </p:txBody>
          </p:sp>
          <p:sp>
            <p:nvSpPr>
              <p:cNvPr id="133141"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2"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3"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44"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GB"/>
              </a:p>
            </p:txBody>
          </p:sp>
          <p:sp>
            <p:nvSpPr>
              <p:cNvPr id="133145"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GB"/>
              </a:p>
            </p:txBody>
          </p:sp>
          <p:sp>
            <p:nvSpPr>
              <p:cNvPr id="133146"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GB"/>
              </a:p>
            </p:txBody>
          </p:sp>
          <p:sp>
            <p:nvSpPr>
              <p:cNvPr id="133147"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GB"/>
              </a:p>
            </p:txBody>
          </p:sp>
          <p:sp>
            <p:nvSpPr>
              <p:cNvPr id="133148"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GB"/>
              </a:p>
            </p:txBody>
          </p:sp>
          <p:sp>
            <p:nvSpPr>
              <p:cNvPr id="133149"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GB"/>
              </a:p>
            </p:txBody>
          </p:sp>
          <p:sp>
            <p:nvSpPr>
              <p:cNvPr id="133150"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GB"/>
              </a:p>
            </p:txBody>
          </p:sp>
          <p:sp>
            <p:nvSpPr>
              <p:cNvPr id="133151"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GB"/>
              </a:p>
            </p:txBody>
          </p:sp>
          <p:sp>
            <p:nvSpPr>
              <p:cNvPr id="133152"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3"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4"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GB"/>
              </a:p>
            </p:txBody>
          </p:sp>
          <p:sp>
            <p:nvSpPr>
              <p:cNvPr id="133155"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GB"/>
              </a:p>
            </p:txBody>
          </p:sp>
        </p:grpSp>
        <p:grpSp>
          <p:nvGrpSpPr>
            <p:cNvPr id="13324" name="Group 36"/>
            <p:cNvGrpSpPr>
              <a:grpSpLocks/>
            </p:cNvGrpSpPr>
            <p:nvPr userDrawn="1"/>
          </p:nvGrpSpPr>
          <p:grpSpPr bwMode="auto">
            <a:xfrm>
              <a:off x="4128" y="3360"/>
              <a:ext cx="1351" cy="821"/>
              <a:chOff x="4128" y="3360"/>
              <a:chExt cx="1351" cy="821"/>
            </a:xfrm>
          </p:grpSpPr>
          <p:sp>
            <p:nvSpPr>
              <p:cNvPr id="133157"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58"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59"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GB"/>
              </a:p>
            </p:txBody>
          </p:sp>
          <p:sp>
            <p:nvSpPr>
              <p:cNvPr id="133160"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1"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2"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3"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GB"/>
              </a:p>
            </p:txBody>
          </p:sp>
          <p:sp>
            <p:nvSpPr>
              <p:cNvPr id="133164"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GB"/>
              </a:p>
            </p:txBody>
          </p:sp>
          <p:sp>
            <p:nvSpPr>
              <p:cNvPr id="133165"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GB"/>
              </a:p>
            </p:txBody>
          </p:sp>
          <p:sp>
            <p:nvSpPr>
              <p:cNvPr id="133166"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67"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GB"/>
              </a:p>
            </p:txBody>
          </p:sp>
          <p:sp>
            <p:nvSpPr>
              <p:cNvPr id="133168"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GB"/>
              </a:p>
            </p:txBody>
          </p:sp>
          <p:sp>
            <p:nvSpPr>
              <p:cNvPr id="133169"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GB"/>
              </a:p>
            </p:txBody>
          </p:sp>
          <p:sp>
            <p:nvSpPr>
              <p:cNvPr id="133170"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71"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GB"/>
              </a:p>
            </p:txBody>
          </p:sp>
          <p:sp>
            <p:nvSpPr>
              <p:cNvPr id="133172"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GB"/>
              </a:p>
            </p:txBody>
          </p:sp>
          <p:sp>
            <p:nvSpPr>
              <p:cNvPr id="133173"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GB"/>
              </a:p>
            </p:txBody>
          </p:sp>
        </p:grpSp>
        <p:grpSp>
          <p:nvGrpSpPr>
            <p:cNvPr id="13325" name="Group 54"/>
            <p:cNvGrpSpPr>
              <a:grpSpLocks/>
            </p:cNvGrpSpPr>
            <p:nvPr userDrawn="1"/>
          </p:nvGrpSpPr>
          <p:grpSpPr bwMode="auto">
            <a:xfrm>
              <a:off x="5280" y="3024"/>
              <a:ext cx="425" cy="258"/>
              <a:chOff x="5280" y="3024"/>
              <a:chExt cx="425" cy="258"/>
            </a:xfrm>
          </p:grpSpPr>
          <p:sp>
            <p:nvSpPr>
              <p:cNvPr id="133175"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6"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7"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8"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sp>
            <p:nvSpPr>
              <p:cNvPr id="133179"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33180"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GB"/>
              </a:p>
            </p:txBody>
          </p:sp>
          <p:sp>
            <p:nvSpPr>
              <p:cNvPr id="133181"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GB"/>
              </a:p>
            </p:txBody>
          </p:sp>
          <p:grpSp>
            <p:nvGrpSpPr>
              <p:cNvPr id="13333" name="Group 62"/>
              <p:cNvGrpSpPr>
                <a:grpSpLocks/>
              </p:cNvGrpSpPr>
              <p:nvPr/>
            </p:nvGrpSpPr>
            <p:grpSpPr bwMode="auto">
              <a:xfrm>
                <a:off x="5381" y="3085"/>
                <a:ext cx="227" cy="132"/>
                <a:chOff x="5381" y="3085"/>
                <a:chExt cx="227" cy="132"/>
              </a:xfrm>
            </p:grpSpPr>
            <p:sp>
              <p:nvSpPr>
                <p:cNvPr id="133183"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33184"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sp>
              <p:nvSpPr>
                <p:cNvPr id="133185"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GB"/>
                </a:p>
              </p:txBody>
            </p:sp>
            <p:sp>
              <p:nvSpPr>
                <p:cNvPr id="133186"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GB"/>
                </a:p>
              </p:txBody>
            </p:sp>
          </p:grpSp>
        </p:grpSp>
      </p:grpSp>
      <p:sp>
        <p:nvSpPr>
          <p:cNvPr id="133187" name="Rectangle 67"/>
          <p:cNvSpPr>
            <a:spLocks noGrp="1" noChangeArrowheads="1"/>
          </p:cNvSpPr>
          <p:nvPr>
            <p:ph type="title"/>
          </p:nvPr>
        </p:nvSpPr>
        <p:spPr bwMode="auto">
          <a:xfrm>
            <a:off x="457200" y="277814"/>
            <a:ext cx="8229600" cy="1139825"/>
          </a:xfrm>
          <a:prstGeom prst="rect">
            <a:avLst/>
          </a:prstGeom>
          <a:noFill/>
          <a:ln w="9525">
            <a:noFill/>
            <a:miter lim="800000"/>
            <a:headEnd/>
            <a:tailEnd/>
          </a:ln>
          <a:effectLst/>
        </p:spPr>
        <p:txBody>
          <a:bodyPr vert="horz" wrap="square" lIns="91435" tIns="45718" rIns="91435" bIns="45718" numCol="1" anchor="ctr" anchorCtr="1" compatLnSpc="1">
            <a:prstTxWarp prst="textNoShape">
              <a:avLst/>
            </a:prstTxWarp>
          </a:bodyPr>
          <a:lstStyle/>
          <a:p>
            <a:pPr lvl="0"/>
            <a:r>
              <a:rPr lang="en-US" smtClean="0"/>
              <a:t>Click to edit Master title style</a:t>
            </a:r>
          </a:p>
        </p:txBody>
      </p:sp>
      <p:sp>
        <p:nvSpPr>
          <p:cNvPr id="133188" name="Rectangle 68"/>
          <p:cNvSpPr>
            <a:spLocks noGrp="1" noChangeArrowheads="1"/>
          </p:cNvSpPr>
          <p:nvPr>
            <p:ph type="body" idx="1"/>
          </p:nvPr>
        </p:nvSpPr>
        <p:spPr bwMode="auto">
          <a:xfrm>
            <a:off x="457200" y="1600202"/>
            <a:ext cx="8229600" cy="4525963"/>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9"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eaLnBrk="1" hangingPunct="1">
              <a:defRPr sz="1400">
                <a:effectLst>
                  <a:outerShdw blurRad="38100" dist="38100" dir="2700000" algn="tl">
                    <a:srgbClr val="000000"/>
                  </a:outerShdw>
                </a:effectLst>
              </a:defRPr>
            </a:lvl1pPr>
          </a:lstStyle>
          <a:p>
            <a:pPr>
              <a:defRPr/>
            </a:pPr>
            <a:endParaRPr lang="en-US"/>
          </a:p>
        </p:txBody>
      </p:sp>
      <p:sp>
        <p:nvSpPr>
          <p:cNvPr id="133190"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ctr" eaLnBrk="1" hangingPunct="1">
              <a:defRPr sz="1400">
                <a:effectLst>
                  <a:outerShdw blurRad="38100" dist="38100" dir="2700000" algn="tl">
                    <a:srgbClr val="000000"/>
                  </a:outerShdw>
                </a:effectLst>
              </a:defRPr>
            </a:lvl1pPr>
          </a:lstStyle>
          <a:p>
            <a:pPr>
              <a:defRPr/>
            </a:pPr>
            <a:r>
              <a:rPr lang="en-US"/>
              <a:t>CS211 ICT- Chapter 1</a:t>
            </a:r>
          </a:p>
        </p:txBody>
      </p:sp>
      <p:sp>
        <p:nvSpPr>
          <p:cNvPr id="133191"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35" tIns="45718" rIns="91435" bIns="45718" numCol="1" anchor="b"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3BC93BC3-C9CD-4A31-9EB3-126C63F29973}"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858"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18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35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539"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718"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885" indent="-342885"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17" indent="-285737"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2949" indent="-22859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128" indent="-22859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308" indent="-22859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48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667"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884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026" indent="-22859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7239000" y="6248400"/>
            <a:ext cx="1219200" cy="381000"/>
          </a:xfrm>
          <a:prstGeom prst="rect">
            <a:avLst/>
          </a:prstGeom>
          <a:noFill/>
          <a:ln w="9525">
            <a:noFill/>
            <a:miter lim="800000"/>
            <a:headEnd/>
            <a:tailEnd/>
          </a:ln>
        </p:spPr>
        <p:txBody>
          <a:bodyPr vert="horz" wrap="square" lIns="91435" tIns="45718" rIns="91435" bIns="45718" numCol="1" anchor="t" anchorCtr="0" compatLnSpc="1">
            <a:prstTxWarp prst="textNoShape">
              <a:avLst/>
            </a:prstTxWarp>
          </a:bodyPr>
          <a:lstStyle>
            <a:lvl1pPr algn="r" eaLnBrk="0" hangingPunct="0">
              <a:defRPr sz="1400"/>
            </a:lvl1pPr>
          </a:lstStyle>
          <a:p>
            <a:fld id="{502911DB-3895-40ED-BB2F-D4B09FA02254}" type="slidenum">
              <a:rPr lang="en-US" smtClean="0">
                <a:solidFill>
                  <a:srgbClr val="000000"/>
                </a:solidFill>
                <a:latin typeface="Arial" pitchFamily="34" charset="0"/>
              </a:rPr>
              <a:pPr/>
              <a:t>‹#›</a:t>
            </a:fld>
            <a:endParaRPr lang="en-US" smtClean="0">
              <a:solidFill>
                <a:srgbClr val="000000"/>
              </a:solidFill>
              <a:latin typeface="Arial" pitchFamily="34" charset="0"/>
            </a:endParaRPr>
          </a:p>
        </p:txBody>
      </p:sp>
    </p:spTree>
    <p:extLst>
      <p:ext uri="{BB962C8B-B14F-4D97-AF65-F5344CB8AC3E}">
        <p14:creationId xmlns:p14="http://schemas.microsoft.com/office/powerpoint/2010/main" val="4287080823"/>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pitchFamily="80" charset="-128"/>
          <a:cs typeface="ＭＳ Ｐゴシック" charset="-128"/>
        </a:defRPr>
      </a:lvl5pPr>
      <a:lvl6pPr marL="457180" algn="ctr" rtl="0" fontAlgn="base">
        <a:spcBef>
          <a:spcPct val="0"/>
        </a:spcBef>
        <a:spcAft>
          <a:spcPct val="0"/>
        </a:spcAft>
        <a:defRPr sz="4400">
          <a:solidFill>
            <a:schemeClr val="tx2"/>
          </a:solidFill>
          <a:latin typeface="Arial" charset="0"/>
          <a:ea typeface="ＭＳ Ｐゴシック" pitchFamily="80" charset="-128"/>
        </a:defRPr>
      </a:lvl6pPr>
      <a:lvl7pPr marL="914359" algn="ctr" rtl="0" fontAlgn="base">
        <a:spcBef>
          <a:spcPct val="0"/>
        </a:spcBef>
        <a:spcAft>
          <a:spcPct val="0"/>
        </a:spcAft>
        <a:defRPr sz="4400">
          <a:solidFill>
            <a:schemeClr val="tx2"/>
          </a:solidFill>
          <a:latin typeface="Arial" charset="0"/>
          <a:ea typeface="ＭＳ Ｐゴシック" pitchFamily="80" charset="-128"/>
        </a:defRPr>
      </a:lvl7pPr>
      <a:lvl8pPr marL="1371539" algn="ctr" rtl="0" fontAlgn="base">
        <a:spcBef>
          <a:spcPct val="0"/>
        </a:spcBef>
        <a:spcAft>
          <a:spcPct val="0"/>
        </a:spcAft>
        <a:defRPr sz="4400">
          <a:solidFill>
            <a:schemeClr val="tx2"/>
          </a:solidFill>
          <a:latin typeface="Arial" charset="0"/>
          <a:ea typeface="ＭＳ Ｐゴシック" pitchFamily="80" charset="-128"/>
        </a:defRPr>
      </a:lvl8pPr>
      <a:lvl9pPr marL="1828718" algn="ctr" rtl="0" fontAlgn="base">
        <a:spcBef>
          <a:spcPct val="0"/>
        </a:spcBef>
        <a:spcAft>
          <a:spcPct val="0"/>
        </a:spcAft>
        <a:defRPr sz="4400">
          <a:solidFill>
            <a:schemeClr val="tx2"/>
          </a:solidFill>
          <a:latin typeface="Arial" charset="0"/>
          <a:ea typeface="ＭＳ Ｐゴシック" pitchFamily="80" charset="-128"/>
        </a:defRPr>
      </a:lvl9pPr>
    </p:titleStyle>
    <p:bodyStyle>
      <a:lvl1pPr marL="342885" indent="-342885" algn="l" rtl="0" eaLnBrk="0" fontAlgn="base" hangingPunct="0">
        <a:spcBef>
          <a:spcPct val="20000"/>
        </a:spcBef>
        <a:spcAft>
          <a:spcPct val="0"/>
        </a:spcAft>
        <a:buChar char="•"/>
        <a:defRPr sz="3200">
          <a:solidFill>
            <a:schemeClr val="tx1"/>
          </a:solidFill>
          <a:latin typeface="+mn-lt"/>
          <a:ea typeface="+mn-ea"/>
          <a:cs typeface="ＭＳ Ｐゴシック" charset="-128"/>
        </a:defRPr>
      </a:lvl1pPr>
      <a:lvl2pPr marL="742917" indent="-285737" algn="l" rtl="0" eaLnBrk="0" fontAlgn="base" hangingPunct="0">
        <a:spcBef>
          <a:spcPct val="20000"/>
        </a:spcBef>
        <a:spcAft>
          <a:spcPct val="0"/>
        </a:spcAft>
        <a:buChar char="–"/>
        <a:defRPr sz="2800">
          <a:solidFill>
            <a:schemeClr val="tx1"/>
          </a:solidFill>
          <a:latin typeface="+mn-lt"/>
          <a:ea typeface="+mn-ea"/>
        </a:defRPr>
      </a:lvl2pPr>
      <a:lvl3pPr marL="1142949" indent="-228590" algn="l" rtl="0" eaLnBrk="0" fontAlgn="base" hangingPunct="0">
        <a:spcBef>
          <a:spcPct val="20000"/>
        </a:spcBef>
        <a:spcAft>
          <a:spcPct val="0"/>
        </a:spcAft>
        <a:buChar char="•"/>
        <a:defRPr sz="2400">
          <a:solidFill>
            <a:schemeClr val="tx1"/>
          </a:solidFill>
          <a:latin typeface="+mn-lt"/>
          <a:ea typeface="+mn-ea"/>
        </a:defRPr>
      </a:lvl3pPr>
      <a:lvl4pPr marL="1600128" indent="-228590" algn="l" rtl="0" eaLnBrk="0" fontAlgn="base" hangingPunct="0">
        <a:spcBef>
          <a:spcPct val="20000"/>
        </a:spcBef>
        <a:spcAft>
          <a:spcPct val="0"/>
        </a:spcAft>
        <a:buChar char="–"/>
        <a:defRPr sz="2000">
          <a:solidFill>
            <a:schemeClr val="tx1"/>
          </a:solidFill>
          <a:latin typeface="+mn-lt"/>
          <a:ea typeface="+mn-ea"/>
        </a:defRPr>
      </a:lvl4pPr>
      <a:lvl5pPr marL="2057308" indent="-228590" algn="l" rtl="0" eaLnBrk="0" fontAlgn="base" hangingPunct="0">
        <a:spcBef>
          <a:spcPct val="20000"/>
        </a:spcBef>
        <a:spcAft>
          <a:spcPct val="0"/>
        </a:spcAft>
        <a:buChar char="»"/>
        <a:defRPr sz="2000">
          <a:solidFill>
            <a:schemeClr val="tx1"/>
          </a:solidFill>
          <a:latin typeface="+mn-lt"/>
          <a:ea typeface="+mn-ea"/>
        </a:defRPr>
      </a:lvl5pPr>
      <a:lvl6pPr marL="2514487" indent="-228590" algn="l" rtl="0" fontAlgn="base">
        <a:spcBef>
          <a:spcPct val="20000"/>
        </a:spcBef>
        <a:spcAft>
          <a:spcPct val="0"/>
        </a:spcAft>
        <a:buChar char="»"/>
        <a:defRPr sz="2000">
          <a:solidFill>
            <a:schemeClr val="tx1"/>
          </a:solidFill>
          <a:latin typeface="+mn-lt"/>
          <a:ea typeface="+mn-ea"/>
        </a:defRPr>
      </a:lvl6pPr>
      <a:lvl7pPr marL="2971667" indent="-228590" algn="l" rtl="0" fontAlgn="base">
        <a:spcBef>
          <a:spcPct val="20000"/>
        </a:spcBef>
        <a:spcAft>
          <a:spcPct val="0"/>
        </a:spcAft>
        <a:buChar char="»"/>
        <a:defRPr sz="2000">
          <a:solidFill>
            <a:schemeClr val="tx1"/>
          </a:solidFill>
          <a:latin typeface="+mn-lt"/>
          <a:ea typeface="+mn-ea"/>
        </a:defRPr>
      </a:lvl7pPr>
      <a:lvl8pPr marL="3428846" indent="-228590" algn="l" rtl="0" fontAlgn="base">
        <a:spcBef>
          <a:spcPct val="20000"/>
        </a:spcBef>
        <a:spcAft>
          <a:spcPct val="0"/>
        </a:spcAft>
        <a:buChar char="»"/>
        <a:defRPr sz="2000">
          <a:solidFill>
            <a:schemeClr val="tx1"/>
          </a:solidFill>
          <a:latin typeface="+mn-lt"/>
          <a:ea typeface="+mn-ea"/>
        </a:defRPr>
      </a:lvl8pPr>
      <a:lvl9pPr marL="3886026" indent="-22859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6CECE"/>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1"/>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eaLnBrk="1" hangingPunct="1">
              <a:defRPr sz="1000"/>
            </a:lvl1pPr>
          </a:lstStyle>
          <a:p>
            <a:endParaRPr lang="en-US">
              <a:solidFill>
                <a:srgbClr val="000000"/>
              </a:solidFill>
              <a:latin typeface="Verdana" pitchFamily="34" charset="0"/>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ctr" eaLnBrk="1" hangingPunct="1">
              <a:defRPr sz="1000"/>
            </a:lvl1pPr>
          </a:lstStyle>
          <a:p>
            <a:endParaRPr lang="en-US">
              <a:solidFill>
                <a:srgbClr val="000000"/>
              </a:solidFill>
              <a:latin typeface="Verdana" pitchFamily="34" charset="0"/>
            </a:endParaRPr>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r" eaLnBrk="1" hangingPunct="1">
              <a:defRPr sz="1600"/>
            </a:lvl1pPr>
          </a:lstStyle>
          <a:p>
            <a:fld id="{BFCEF8AC-B3FC-43EB-A9D3-14ED97C69093}" type="slidenum">
              <a:rPr lang="en-US">
                <a:solidFill>
                  <a:srgbClr val="000000"/>
                </a:solidFill>
                <a:latin typeface="Verdana" pitchFamily="34" charset="0"/>
              </a:rPr>
              <a:pPr/>
              <a:t>‹#›</a:t>
            </a:fld>
            <a:endParaRPr lang="en-US">
              <a:solidFill>
                <a:srgbClr val="000000"/>
              </a:solidFill>
              <a:latin typeface="Verdana" pitchFamily="34" charset="0"/>
            </a:endParaRPr>
          </a:p>
        </p:txBody>
      </p:sp>
      <p:sp>
        <p:nvSpPr>
          <p:cNvPr id="4103"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eaLnBrk="1" hangingPunct="1"/>
            <a:endParaRPr lang="en-US" sz="2400">
              <a:solidFill>
                <a:srgbClr val="000000"/>
              </a:solidFill>
              <a:latin typeface="Times New Roman" pitchFamily="18" charset="0"/>
            </a:endParaRPr>
          </a:p>
        </p:txBody>
      </p:sp>
      <p:sp>
        <p:nvSpPr>
          <p:cNvPr id="4104"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5" tIns="45718" rIns="91435" bIns="45718"/>
          <a:lstStyle/>
          <a:p>
            <a:endParaRPr lang="en-US">
              <a:solidFill>
                <a:srgbClr val="000000"/>
              </a:solidFill>
              <a:latin typeface="Verdana" pitchFamily="34" charset="0"/>
            </a:endParaRPr>
          </a:p>
        </p:txBody>
      </p:sp>
      <p:sp>
        <p:nvSpPr>
          <p:cNvPr id="4105"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eaLnBrk="1" hangingPunct="1"/>
            <a:endParaRPr lang="en-US" sz="2400">
              <a:solidFill>
                <a:srgbClr val="000000"/>
              </a:solidFill>
              <a:latin typeface="Times New Roman" pitchFamily="18" charset="0"/>
            </a:endParaRPr>
          </a:p>
        </p:txBody>
      </p:sp>
      <p:sp>
        <p:nvSpPr>
          <p:cNvPr id="4106"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5" tIns="45718" rIns="91435" bIns="45718" anchor="ctr"/>
          <a:lstStyle/>
          <a:p>
            <a:pPr algn="ctr" eaLnBrk="1" hangingPunct="1"/>
            <a:endParaRPr lang="en-US" sz="2400">
              <a:solidFill>
                <a:srgbClr val="000000"/>
              </a:solidFill>
              <a:latin typeface="Times New Roman" pitchFamily="18" charset="0"/>
            </a:endParaRPr>
          </a:p>
        </p:txBody>
      </p:sp>
    </p:spTree>
    <p:extLst>
      <p:ext uri="{BB962C8B-B14F-4D97-AF65-F5344CB8AC3E}">
        <p14:creationId xmlns:p14="http://schemas.microsoft.com/office/powerpoint/2010/main" val="822533070"/>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Lst>
  <p:timing>
    <p:tnLst>
      <p:par>
        <p:cTn id="1" dur="indefinite" restart="never" nodeType="tmRoot"/>
      </p:par>
    </p:tnLst>
  </p:timing>
  <p:hf hdr="0" ft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Garamond" pitchFamily="18" charset="0"/>
        </a:defRPr>
      </a:lvl2pPr>
      <a:lvl3pPr algn="l" rtl="0" fontAlgn="base">
        <a:spcBef>
          <a:spcPct val="0"/>
        </a:spcBef>
        <a:spcAft>
          <a:spcPct val="0"/>
        </a:spcAft>
        <a:defRPr sz="4400">
          <a:solidFill>
            <a:schemeClr val="tx2"/>
          </a:solidFill>
          <a:latin typeface="Garamond" pitchFamily="18" charset="0"/>
        </a:defRPr>
      </a:lvl3pPr>
      <a:lvl4pPr algn="l" rtl="0" fontAlgn="base">
        <a:spcBef>
          <a:spcPct val="0"/>
        </a:spcBef>
        <a:spcAft>
          <a:spcPct val="0"/>
        </a:spcAft>
        <a:defRPr sz="4400">
          <a:solidFill>
            <a:schemeClr val="tx2"/>
          </a:solidFill>
          <a:latin typeface="Garamond" pitchFamily="18" charset="0"/>
        </a:defRPr>
      </a:lvl4pPr>
      <a:lvl5pPr algn="l" rtl="0" fontAlgn="base">
        <a:spcBef>
          <a:spcPct val="0"/>
        </a:spcBef>
        <a:spcAft>
          <a:spcPct val="0"/>
        </a:spcAft>
        <a:defRPr sz="4400">
          <a:solidFill>
            <a:schemeClr val="tx2"/>
          </a:solidFill>
          <a:latin typeface="Garamond" pitchFamily="18" charset="0"/>
        </a:defRPr>
      </a:lvl5pPr>
      <a:lvl6pPr marL="457180" algn="l" rtl="0" fontAlgn="base">
        <a:spcBef>
          <a:spcPct val="0"/>
        </a:spcBef>
        <a:spcAft>
          <a:spcPct val="0"/>
        </a:spcAft>
        <a:defRPr sz="4400">
          <a:solidFill>
            <a:schemeClr val="tx2"/>
          </a:solidFill>
          <a:latin typeface="Garamond" pitchFamily="18" charset="0"/>
        </a:defRPr>
      </a:lvl6pPr>
      <a:lvl7pPr marL="914359" algn="l" rtl="0" fontAlgn="base">
        <a:spcBef>
          <a:spcPct val="0"/>
        </a:spcBef>
        <a:spcAft>
          <a:spcPct val="0"/>
        </a:spcAft>
        <a:defRPr sz="4400">
          <a:solidFill>
            <a:schemeClr val="tx2"/>
          </a:solidFill>
          <a:latin typeface="Garamond" pitchFamily="18" charset="0"/>
        </a:defRPr>
      </a:lvl7pPr>
      <a:lvl8pPr marL="1371539" algn="l" rtl="0" fontAlgn="base">
        <a:spcBef>
          <a:spcPct val="0"/>
        </a:spcBef>
        <a:spcAft>
          <a:spcPct val="0"/>
        </a:spcAft>
        <a:defRPr sz="4400">
          <a:solidFill>
            <a:schemeClr val="tx2"/>
          </a:solidFill>
          <a:latin typeface="Garamond" pitchFamily="18" charset="0"/>
        </a:defRPr>
      </a:lvl8pPr>
      <a:lvl9pPr marL="1828718" algn="l" rtl="0" fontAlgn="base">
        <a:spcBef>
          <a:spcPct val="0"/>
        </a:spcBef>
        <a:spcAft>
          <a:spcPct val="0"/>
        </a:spcAft>
        <a:defRPr sz="4400">
          <a:solidFill>
            <a:schemeClr val="tx2"/>
          </a:solidFill>
          <a:latin typeface="Garamond" pitchFamily="18" charset="0"/>
        </a:defRPr>
      </a:lvl9pPr>
    </p:titleStyle>
    <p:bodyStyle>
      <a:lvl1pPr marL="342885" indent="-342885" algn="l" rtl="0" fontAlgn="base">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17" indent="-285737" algn="l" rtl="0" fontAlgn="base">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2949" indent="-228590" algn="l" rtl="0" fontAlgn="base">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128" indent="-228590" algn="l" rtl="0" fontAlgn="base">
        <a:spcBef>
          <a:spcPct val="20000"/>
        </a:spcBef>
        <a:spcAft>
          <a:spcPct val="0"/>
        </a:spcAft>
        <a:buClr>
          <a:schemeClr val="bg2"/>
        </a:buClr>
        <a:buFont typeface="Wingdings" pitchFamily="2" charset="2"/>
        <a:buChar char="§"/>
        <a:defRPr>
          <a:solidFill>
            <a:schemeClr val="tx1"/>
          </a:solidFill>
          <a:latin typeface="+mn-lt"/>
        </a:defRPr>
      </a:lvl4pPr>
      <a:lvl5pPr marL="2057308"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5pPr>
      <a:lvl6pPr marL="2514487"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667"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8846"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026" indent="-22859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bwMode="auto">
          <a:xfrm>
            <a:off x="533400" y="381000"/>
            <a:ext cx="807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ctr" anchorCtr="0" compatLnSpc="1">
            <a:prstTxWarp prst="textNoShape">
              <a:avLst/>
            </a:prstTxWarp>
          </a:bodyPr>
          <a:lstStyle/>
          <a:p>
            <a:pPr lvl="0"/>
            <a:r>
              <a:rPr lang="en-US" smtClean="0"/>
              <a:t>Click to edit Master title style</a:t>
            </a:r>
          </a:p>
        </p:txBody>
      </p:sp>
      <p:sp>
        <p:nvSpPr>
          <p:cNvPr id="243715" name="Rectangle 3"/>
          <p:cNvSpPr>
            <a:spLocks noGrp="1" noChangeArrowheads="1"/>
          </p:cNvSpPr>
          <p:nvPr>
            <p:ph type="body" idx="1"/>
          </p:nvPr>
        </p:nvSpPr>
        <p:spPr bwMode="auto">
          <a:xfrm>
            <a:off x="533400" y="1676400"/>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3716" name="Rectangle 4"/>
          <p:cNvSpPr>
            <a:spLocks noGrp="1" noChangeArrowheads="1"/>
          </p:cNvSpPr>
          <p:nvPr>
            <p:ph type="ftr" sz="quarter" idx="3"/>
          </p:nvPr>
        </p:nvSpPr>
        <p:spPr bwMode="auto">
          <a:xfrm>
            <a:off x="533400" y="632460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defRPr sz="1400">
                <a:solidFill>
                  <a:srgbClr val="222222"/>
                </a:solidFill>
                <a:latin typeface="+mn-lt"/>
              </a:defRPr>
            </a:lvl1pPr>
          </a:lstStyle>
          <a:p>
            <a:pPr eaLnBrk="1" hangingPunct="1"/>
            <a:r>
              <a:rPr lang="en-US"/>
              <a:t>Principles of Information Systems, Eighth Edition</a:t>
            </a:r>
          </a:p>
        </p:txBody>
      </p:sp>
      <p:sp>
        <p:nvSpPr>
          <p:cNvPr id="243717" name="Rectangle 5"/>
          <p:cNvSpPr>
            <a:spLocks noGrp="1" noChangeArrowheads="1"/>
          </p:cNvSpPr>
          <p:nvPr>
            <p:ph type="sldNum" sz="quarter" idx="4"/>
          </p:nvPr>
        </p:nvSpPr>
        <p:spPr bwMode="auto">
          <a:xfrm>
            <a:off x="6553200" y="6324600"/>
            <a:ext cx="205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5" tIns="45718" rIns="91435" bIns="45718" numCol="1" anchor="t" anchorCtr="0" compatLnSpc="1">
            <a:prstTxWarp prst="textNoShape">
              <a:avLst/>
            </a:prstTxWarp>
          </a:bodyPr>
          <a:lstStyle>
            <a:lvl1pPr algn="r">
              <a:defRPr sz="1400">
                <a:solidFill>
                  <a:srgbClr val="222222"/>
                </a:solidFill>
                <a:latin typeface="+mn-lt"/>
              </a:defRPr>
            </a:lvl1pPr>
          </a:lstStyle>
          <a:p>
            <a:pPr eaLnBrk="1" hangingPunct="1"/>
            <a:fld id="{3CA675B3-9465-43C8-BDD4-7F518E925C76}" type="slidenum">
              <a:rPr lang="en-US"/>
              <a:pPr eaLnBrk="1" hangingPunct="1"/>
              <a:t>‹#›</a:t>
            </a:fld>
            <a:endParaRPr lang="en-US"/>
          </a:p>
        </p:txBody>
      </p:sp>
    </p:spTree>
    <p:extLst>
      <p:ext uri="{BB962C8B-B14F-4D97-AF65-F5344CB8AC3E}">
        <p14:creationId xmlns:p14="http://schemas.microsoft.com/office/powerpoint/2010/main" val="309476268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Lst>
  <p:hf hdr="0" dt="0"/>
  <p:txStyles>
    <p:titleStyle>
      <a:lvl1pPr algn="ctr" rtl="0" fontAlgn="base">
        <a:spcBef>
          <a:spcPct val="0"/>
        </a:spcBef>
        <a:spcAft>
          <a:spcPct val="0"/>
        </a:spcAft>
        <a:defRPr sz="3600">
          <a:solidFill>
            <a:srgbClr val="222222"/>
          </a:solidFill>
          <a:latin typeface="+mj-lt"/>
          <a:ea typeface="+mj-ea"/>
          <a:cs typeface="+mj-cs"/>
        </a:defRPr>
      </a:lvl1pPr>
      <a:lvl2pPr algn="ctr" rtl="0" fontAlgn="base">
        <a:spcBef>
          <a:spcPct val="0"/>
        </a:spcBef>
        <a:spcAft>
          <a:spcPct val="0"/>
        </a:spcAft>
        <a:defRPr sz="3600">
          <a:solidFill>
            <a:srgbClr val="222222"/>
          </a:solidFill>
          <a:latin typeface="Arial" charset="0"/>
        </a:defRPr>
      </a:lvl2pPr>
      <a:lvl3pPr algn="ctr" rtl="0" fontAlgn="base">
        <a:spcBef>
          <a:spcPct val="0"/>
        </a:spcBef>
        <a:spcAft>
          <a:spcPct val="0"/>
        </a:spcAft>
        <a:defRPr sz="3600">
          <a:solidFill>
            <a:srgbClr val="222222"/>
          </a:solidFill>
          <a:latin typeface="Arial" charset="0"/>
        </a:defRPr>
      </a:lvl3pPr>
      <a:lvl4pPr algn="ctr" rtl="0" fontAlgn="base">
        <a:spcBef>
          <a:spcPct val="0"/>
        </a:spcBef>
        <a:spcAft>
          <a:spcPct val="0"/>
        </a:spcAft>
        <a:defRPr sz="3600">
          <a:solidFill>
            <a:srgbClr val="222222"/>
          </a:solidFill>
          <a:latin typeface="Arial" charset="0"/>
        </a:defRPr>
      </a:lvl4pPr>
      <a:lvl5pPr algn="ctr" rtl="0" fontAlgn="base">
        <a:spcBef>
          <a:spcPct val="0"/>
        </a:spcBef>
        <a:spcAft>
          <a:spcPct val="0"/>
        </a:spcAft>
        <a:defRPr sz="3600">
          <a:solidFill>
            <a:srgbClr val="222222"/>
          </a:solidFill>
          <a:latin typeface="Arial" charset="0"/>
        </a:defRPr>
      </a:lvl5pPr>
      <a:lvl6pPr marL="457180" algn="ctr" rtl="0" fontAlgn="base">
        <a:spcBef>
          <a:spcPct val="0"/>
        </a:spcBef>
        <a:spcAft>
          <a:spcPct val="0"/>
        </a:spcAft>
        <a:defRPr sz="3600">
          <a:solidFill>
            <a:srgbClr val="222222"/>
          </a:solidFill>
          <a:latin typeface="Arial" charset="0"/>
        </a:defRPr>
      </a:lvl6pPr>
      <a:lvl7pPr marL="914359" algn="ctr" rtl="0" fontAlgn="base">
        <a:spcBef>
          <a:spcPct val="0"/>
        </a:spcBef>
        <a:spcAft>
          <a:spcPct val="0"/>
        </a:spcAft>
        <a:defRPr sz="3600">
          <a:solidFill>
            <a:srgbClr val="222222"/>
          </a:solidFill>
          <a:latin typeface="Arial" charset="0"/>
        </a:defRPr>
      </a:lvl7pPr>
      <a:lvl8pPr marL="1371539" algn="ctr" rtl="0" fontAlgn="base">
        <a:spcBef>
          <a:spcPct val="0"/>
        </a:spcBef>
        <a:spcAft>
          <a:spcPct val="0"/>
        </a:spcAft>
        <a:defRPr sz="3600">
          <a:solidFill>
            <a:srgbClr val="222222"/>
          </a:solidFill>
          <a:latin typeface="Arial" charset="0"/>
        </a:defRPr>
      </a:lvl8pPr>
      <a:lvl9pPr marL="1828718" algn="ctr" rtl="0" fontAlgn="base">
        <a:spcBef>
          <a:spcPct val="0"/>
        </a:spcBef>
        <a:spcAft>
          <a:spcPct val="0"/>
        </a:spcAft>
        <a:defRPr sz="3600">
          <a:solidFill>
            <a:srgbClr val="222222"/>
          </a:solidFill>
          <a:latin typeface="Arial" charset="0"/>
        </a:defRPr>
      </a:lvl9pPr>
    </p:titleStyle>
    <p:bodyStyle>
      <a:lvl1pPr marL="342885" indent="-342885" algn="l" rtl="0" fontAlgn="base">
        <a:spcBef>
          <a:spcPct val="20000"/>
        </a:spcBef>
        <a:spcAft>
          <a:spcPct val="0"/>
        </a:spcAft>
        <a:buChar char="•"/>
        <a:defRPr sz="2600">
          <a:solidFill>
            <a:srgbClr val="222222"/>
          </a:solidFill>
          <a:latin typeface="+mn-lt"/>
          <a:ea typeface="+mn-ea"/>
          <a:cs typeface="+mn-cs"/>
        </a:defRPr>
      </a:lvl1pPr>
      <a:lvl2pPr marL="742917" indent="-285737" algn="l" rtl="0" fontAlgn="base">
        <a:spcBef>
          <a:spcPct val="20000"/>
        </a:spcBef>
        <a:spcAft>
          <a:spcPct val="0"/>
        </a:spcAft>
        <a:buChar char="–"/>
        <a:defRPr sz="2400">
          <a:solidFill>
            <a:srgbClr val="222222"/>
          </a:solidFill>
          <a:latin typeface="+mn-lt"/>
        </a:defRPr>
      </a:lvl2pPr>
      <a:lvl3pPr marL="1142949" indent="-228590" algn="l" rtl="0" fontAlgn="base">
        <a:spcBef>
          <a:spcPct val="20000"/>
        </a:spcBef>
        <a:spcAft>
          <a:spcPct val="0"/>
        </a:spcAft>
        <a:buChar char="•"/>
        <a:defRPr sz="2100">
          <a:solidFill>
            <a:srgbClr val="222222"/>
          </a:solidFill>
          <a:latin typeface="+mn-lt"/>
        </a:defRPr>
      </a:lvl3pPr>
      <a:lvl4pPr marL="1600128" indent="-228590" algn="l" rtl="0" fontAlgn="base">
        <a:spcBef>
          <a:spcPct val="20000"/>
        </a:spcBef>
        <a:spcAft>
          <a:spcPct val="0"/>
        </a:spcAft>
        <a:buChar char="–"/>
        <a:defRPr sz="2100">
          <a:solidFill>
            <a:srgbClr val="222222"/>
          </a:solidFill>
          <a:latin typeface="+mn-lt"/>
        </a:defRPr>
      </a:lvl4pPr>
      <a:lvl5pPr marL="2057308" indent="-228590" algn="l" rtl="0" fontAlgn="base">
        <a:spcBef>
          <a:spcPct val="20000"/>
        </a:spcBef>
        <a:spcAft>
          <a:spcPct val="0"/>
        </a:spcAft>
        <a:buChar char="»"/>
        <a:defRPr sz="2000">
          <a:solidFill>
            <a:schemeClr val="tx1"/>
          </a:solidFill>
          <a:latin typeface="Times New Roman" pitchFamily="18" charset="0"/>
        </a:defRPr>
      </a:lvl5pPr>
      <a:lvl6pPr marL="2514487" indent="-228590" algn="l" rtl="0" fontAlgn="base">
        <a:spcBef>
          <a:spcPct val="20000"/>
        </a:spcBef>
        <a:spcAft>
          <a:spcPct val="0"/>
        </a:spcAft>
        <a:buChar char="»"/>
        <a:defRPr sz="2000">
          <a:solidFill>
            <a:schemeClr val="tx1"/>
          </a:solidFill>
          <a:latin typeface="Times New Roman" pitchFamily="18" charset="0"/>
        </a:defRPr>
      </a:lvl6pPr>
      <a:lvl7pPr marL="2971667" indent="-228590" algn="l" rtl="0" fontAlgn="base">
        <a:spcBef>
          <a:spcPct val="20000"/>
        </a:spcBef>
        <a:spcAft>
          <a:spcPct val="0"/>
        </a:spcAft>
        <a:buChar char="»"/>
        <a:defRPr sz="2000">
          <a:solidFill>
            <a:schemeClr val="tx1"/>
          </a:solidFill>
          <a:latin typeface="Times New Roman" pitchFamily="18" charset="0"/>
        </a:defRPr>
      </a:lvl7pPr>
      <a:lvl8pPr marL="3428846" indent="-228590" algn="l" rtl="0" fontAlgn="base">
        <a:spcBef>
          <a:spcPct val="20000"/>
        </a:spcBef>
        <a:spcAft>
          <a:spcPct val="0"/>
        </a:spcAft>
        <a:buChar char="»"/>
        <a:defRPr sz="2000">
          <a:solidFill>
            <a:schemeClr val="tx1"/>
          </a:solidFill>
          <a:latin typeface="Times New Roman" pitchFamily="18" charset="0"/>
        </a:defRPr>
      </a:lvl8pPr>
      <a:lvl9pPr marL="3886026" indent="-22859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b="1" dirty="0" smtClean="0"/>
              <a:t/>
            </a:r>
            <a:br>
              <a:rPr lang="en-GB" b="1" dirty="0" smtClean="0"/>
            </a:br>
            <a:r>
              <a:rPr lang="en-GB" b="1" dirty="0" smtClean="0"/>
              <a:t>Chapter 1:  Introduction</a:t>
            </a:r>
            <a:r>
              <a:rPr lang="en-GB" dirty="0" smtClean="0"/>
              <a:t/>
            </a:r>
            <a:br>
              <a:rPr lang="en-GB" dirty="0" smtClean="0"/>
            </a:br>
            <a:endParaRPr lang="en-GB" dirty="0"/>
          </a:p>
        </p:txBody>
      </p:sp>
      <p:sp>
        <p:nvSpPr>
          <p:cNvPr id="3" name="Content Placeholder 2"/>
          <p:cNvSpPr>
            <a:spLocks noGrp="1"/>
          </p:cNvSpPr>
          <p:nvPr>
            <p:ph idx="1"/>
          </p:nvPr>
        </p:nvSpPr>
        <p:spPr>
          <a:xfrm>
            <a:off x="457200" y="1265237"/>
            <a:ext cx="8382000" cy="4525963"/>
          </a:xfrm>
        </p:spPr>
        <p:txBody>
          <a:bodyPr/>
          <a:lstStyle/>
          <a:p>
            <a:pPr marL="457180" lvl="1" indent="0" algn="just" eaLnBrk="1" hangingPunct="1">
              <a:lnSpc>
                <a:spcPct val="90000"/>
              </a:lnSpc>
              <a:buNone/>
              <a:defRPr/>
            </a:pPr>
            <a:endParaRPr lang="en-GB" sz="2400" dirty="0"/>
          </a:p>
          <a:p>
            <a:pPr lvl="1" eaLnBrk="1" hangingPunct="1">
              <a:lnSpc>
                <a:spcPct val="90000"/>
              </a:lnSpc>
              <a:defRPr/>
            </a:pPr>
            <a:r>
              <a:rPr lang="en-GB" sz="3200" dirty="0"/>
              <a:t>Overview of </a:t>
            </a:r>
            <a:r>
              <a:rPr lang="en-GB" sz="3200" dirty="0" smtClean="0"/>
              <a:t>ICT and Computer Science</a:t>
            </a:r>
          </a:p>
          <a:p>
            <a:pPr lvl="1" eaLnBrk="1" hangingPunct="1">
              <a:lnSpc>
                <a:spcPct val="90000"/>
              </a:lnSpc>
              <a:defRPr/>
            </a:pPr>
            <a:endParaRPr lang="en-GB" sz="1100" dirty="0"/>
          </a:p>
          <a:p>
            <a:pPr lvl="1" eaLnBrk="1" hangingPunct="1">
              <a:lnSpc>
                <a:spcPct val="90000"/>
              </a:lnSpc>
              <a:defRPr/>
            </a:pPr>
            <a:r>
              <a:rPr lang="en-GB" sz="3200" dirty="0"/>
              <a:t>Knowledge </a:t>
            </a:r>
            <a:r>
              <a:rPr lang="en-GB" sz="3200" dirty="0" smtClean="0"/>
              <a:t>Hierarchy (Data, </a:t>
            </a:r>
            <a:r>
              <a:rPr lang="en-GB" sz="3200" dirty="0"/>
              <a:t>Information, Knowledge and wisdom) </a:t>
            </a:r>
            <a:endParaRPr lang="en-GB" sz="3200" dirty="0" smtClean="0"/>
          </a:p>
          <a:p>
            <a:pPr lvl="1" eaLnBrk="1" hangingPunct="1">
              <a:lnSpc>
                <a:spcPct val="90000"/>
              </a:lnSpc>
              <a:defRPr/>
            </a:pPr>
            <a:endParaRPr lang="en-US" sz="1100" dirty="0"/>
          </a:p>
          <a:p>
            <a:pPr lvl="1" eaLnBrk="1" hangingPunct="1">
              <a:lnSpc>
                <a:spcPct val="90000"/>
              </a:lnSpc>
              <a:spcAft>
                <a:spcPts val="1200"/>
              </a:spcAft>
              <a:defRPr/>
            </a:pPr>
            <a:r>
              <a:rPr lang="en-US" sz="3200" dirty="0" smtClean="0"/>
              <a:t>What is an Information System?</a:t>
            </a:r>
          </a:p>
          <a:p>
            <a:pPr lvl="1" eaLnBrk="1" hangingPunct="1">
              <a:lnSpc>
                <a:spcPct val="90000"/>
              </a:lnSpc>
              <a:defRPr/>
            </a:pPr>
            <a:r>
              <a:rPr lang="en-US" sz="3200" dirty="0" smtClean="0"/>
              <a:t>Components of Information Systems</a:t>
            </a:r>
          </a:p>
          <a:p>
            <a:pPr lvl="1" eaLnBrk="1" hangingPunct="1">
              <a:lnSpc>
                <a:spcPct val="90000"/>
              </a:lnSpc>
              <a:defRPr/>
            </a:pPr>
            <a:endParaRPr lang="en-US" sz="1100" dirty="0"/>
          </a:p>
          <a:p>
            <a:pPr lvl="1" eaLnBrk="1" hangingPunct="1">
              <a:lnSpc>
                <a:spcPct val="90000"/>
              </a:lnSpc>
              <a:defRPr/>
            </a:pPr>
            <a:r>
              <a:rPr lang="en-US" sz="3200" dirty="0"/>
              <a:t>Applications of IS/ICT</a:t>
            </a:r>
          </a:p>
          <a:p>
            <a:pPr algn="just">
              <a:defRPr/>
            </a:pPr>
            <a:endParaRPr lang="en-GB" dirty="0"/>
          </a:p>
        </p:txBody>
      </p:sp>
      <p:sp>
        <p:nvSpPr>
          <p:cNvPr id="6" name="Slide Number Placeholder 5"/>
          <p:cNvSpPr>
            <a:spLocks noGrp="1"/>
          </p:cNvSpPr>
          <p:nvPr>
            <p:ph type="sldNum" sz="quarter" idx="12"/>
          </p:nvPr>
        </p:nvSpPr>
        <p:spPr/>
        <p:txBody>
          <a:bodyPr/>
          <a:lstStyle/>
          <a:p>
            <a:pPr>
              <a:defRPr/>
            </a:pPr>
            <a:fld id="{0B1681F0-4B72-4EE7-B936-E8FDC21FD6EF}"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39825"/>
          </a:xfrm>
        </p:spPr>
        <p:txBody>
          <a:bodyPr/>
          <a:lstStyle/>
          <a:p>
            <a:pPr>
              <a:defRPr/>
            </a:pPr>
            <a:r>
              <a:rPr lang="en-US" b="1" dirty="0" smtClean="0"/>
              <a:t>Information</a:t>
            </a:r>
            <a:endParaRPr lang="en-GB" dirty="0"/>
          </a:p>
        </p:txBody>
      </p:sp>
      <p:sp>
        <p:nvSpPr>
          <p:cNvPr id="3" name="Content Placeholder 2"/>
          <p:cNvSpPr>
            <a:spLocks noGrp="1"/>
          </p:cNvSpPr>
          <p:nvPr>
            <p:ph idx="1"/>
          </p:nvPr>
        </p:nvSpPr>
        <p:spPr/>
        <p:txBody>
          <a:bodyPr/>
          <a:lstStyle/>
          <a:p>
            <a:pPr algn="just" eaLnBrk="1" hangingPunct="1">
              <a:defRPr/>
            </a:pPr>
            <a:r>
              <a:rPr lang="en-US" sz="2400" b="1" dirty="0"/>
              <a:t>Information:</a:t>
            </a:r>
            <a:r>
              <a:rPr lang="en-US" sz="2400" dirty="0"/>
              <a:t> collection of facts organized in such a way that they have value beyond the facts themselves</a:t>
            </a:r>
          </a:p>
          <a:p>
            <a:pPr lvl="1" algn="just" eaLnBrk="1" hangingPunct="1">
              <a:defRPr/>
            </a:pPr>
            <a:r>
              <a:rPr lang="en-US" sz="2000" dirty="0"/>
              <a:t>It is data that has been refined and organized by processing and purposeful intelligence;</a:t>
            </a:r>
          </a:p>
          <a:p>
            <a:pPr lvl="1" algn="just" eaLnBrk="1" hangingPunct="1">
              <a:defRPr/>
            </a:pPr>
            <a:r>
              <a:rPr lang="en-US" sz="2000" dirty="0"/>
              <a:t>It is a resource created from a data to serve the management decision making needs of </a:t>
            </a:r>
            <a:r>
              <a:rPr lang="en-US" sz="2000" dirty="0" smtClean="0"/>
              <a:t>a </a:t>
            </a:r>
            <a:r>
              <a:rPr lang="en-US" sz="2000" dirty="0"/>
              <a:t>business.</a:t>
            </a:r>
          </a:p>
          <a:p>
            <a:pPr lvl="1" algn="just" eaLnBrk="1" hangingPunct="1">
              <a:defRPr/>
            </a:pPr>
            <a:r>
              <a:rPr lang="en-US" sz="2000" dirty="0"/>
              <a:t>Sets of Data + meaning     </a:t>
            </a:r>
            <a:r>
              <a:rPr lang="en-US" sz="2000" b="1" dirty="0">
                <a:solidFill>
                  <a:srgbClr val="FFFF00"/>
                </a:solidFill>
                <a:effectLst/>
              </a:rPr>
              <a:t>(</a:t>
            </a:r>
            <a:r>
              <a:rPr lang="en-US" sz="2000" b="1" dirty="0" smtClean="0">
                <a:solidFill>
                  <a:srgbClr val="FFFF00"/>
                </a:solidFill>
                <a:effectLst/>
              </a:rPr>
              <a:t>Semantics)</a:t>
            </a:r>
            <a:endParaRPr lang="en-US" sz="2000" dirty="0"/>
          </a:p>
          <a:p>
            <a:pPr lvl="1" algn="just" eaLnBrk="1" hangingPunct="1">
              <a:defRPr/>
            </a:pPr>
            <a:r>
              <a:rPr lang="en-US" sz="2000" dirty="0"/>
              <a:t>(Sets of data) + (relational connection among data sets)</a:t>
            </a:r>
          </a:p>
          <a:p>
            <a:pPr lvl="1" algn="just" eaLnBrk="1" hangingPunct="1">
              <a:defRPr/>
            </a:pPr>
            <a:r>
              <a:rPr lang="en-US" sz="2000" dirty="0"/>
              <a:t>A red </a:t>
            </a:r>
            <a:r>
              <a:rPr lang="en-US" sz="2000" dirty="0" smtClean="0"/>
              <a:t>light </a:t>
            </a:r>
            <a:r>
              <a:rPr lang="en-US" sz="2000" dirty="0"/>
              <a:t>is a form of data.  But when we attach </a:t>
            </a:r>
            <a:r>
              <a:rPr lang="en-US" sz="2000" dirty="0" smtClean="0"/>
              <a:t>road traffic context </a:t>
            </a:r>
            <a:r>
              <a:rPr lang="en-US" sz="2000" dirty="0"/>
              <a:t>to it, it becomes (i.e., </a:t>
            </a:r>
            <a:r>
              <a:rPr lang="en-US" sz="2000" dirty="0">
                <a:solidFill>
                  <a:srgbClr val="FF0000"/>
                </a:solidFill>
              </a:rPr>
              <a:t>STOP</a:t>
            </a:r>
            <a:r>
              <a:rPr lang="en-US" sz="2000" dirty="0"/>
              <a:t>) information </a:t>
            </a:r>
            <a:r>
              <a:rPr lang="en-US" sz="2000" dirty="0" smtClean="0"/>
              <a:t>: </a:t>
            </a:r>
            <a:r>
              <a:rPr lang="en-US" sz="2000" dirty="0" smtClean="0">
                <a:solidFill>
                  <a:srgbClr val="FFFF00"/>
                </a:solidFill>
              </a:rPr>
              <a:t>Data + Context + Experience</a:t>
            </a:r>
            <a:endParaRPr lang="en-US" sz="2000" dirty="0">
              <a:solidFill>
                <a:srgbClr val="FFFF00"/>
              </a:solidFill>
            </a:endParaRPr>
          </a:p>
          <a:p>
            <a:pPr lvl="1" algn="just" eaLnBrk="1" hangingPunct="1">
              <a:defRPr/>
            </a:pPr>
            <a:r>
              <a:rPr lang="en-US" sz="2000" dirty="0"/>
              <a:t>“What we </a:t>
            </a:r>
            <a:r>
              <a:rPr lang="en-US" sz="2000" dirty="0" smtClean="0"/>
              <a:t>collectively know</a:t>
            </a:r>
            <a:r>
              <a:rPr lang="en-US" sz="2000" dirty="0"/>
              <a:t>”</a:t>
            </a:r>
          </a:p>
          <a:p>
            <a:pPr lvl="1" algn="just" eaLnBrk="1" hangingPunct="1">
              <a:defRPr/>
            </a:pPr>
            <a:r>
              <a:rPr lang="en-US" sz="2000" dirty="0"/>
              <a:t>Cognitive state of awareness</a:t>
            </a:r>
          </a:p>
          <a:p>
            <a:pPr algn="just">
              <a:defRPr/>
            </a:pPr>
            <a:endParaRPr lang="en-GB" dirty="0"/>
          </a:p>
        </p:txBody>
      </p:sp>
      <p:sp>
        <p:nvSpPr>
          <p:cNvPr id="5" name="Footer Placeholder 4"/>
          <p:cNvSpPr>
            <a:spLocks noGrp="1"/>
          </p:cNvSpPr>
          <p:nvPr>
            <p:ph type="ftr" sz="quarter" idx="11"/>
          </p:nvPr>
        </p:nvSpPr>
        <p:spPr/>
        <p:txBody>
          <a:bodyPr/>
          <a:lstStyle/>
          <a:p>
            <a:pPr>
              <a:defRPr/>
            </a:pPr>
            <a:r>
              <a:rPr lang="en-US"/>
              <a:t>CS211 ICT- Chapter 1</a:t>
            </a:r>
          </a:p>
        </p:txBody>
      </p:sp>
      <p:sp>
        <p:nvSpPr>
          <p:cNvPr id="6" name="Slide Number Placeholder 5"/>
          <p:cNvSpPr>
            <a:spLocks noGrp="1"/>
          </p:cNvSpPr>
          <p:nvPr>
            <p:ph type="sldNum" sz="quarter" idx="12"/>
          </p:nvPr>
        </p:nvSpPr>
        <p:spPr/>
        <p:txBody>
          <a:bodyPr/>
          <a:lstStyle/>
          <a:p>
            <a:pPr>
              <a:defRPr/>
            </a:pPr>
            <a:fld id="{E9F68BB4-D516-4843-9699-F8631B352CD8}"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6EB079E3-D27F-4558-B20C-C64B4450D0DD}" type="slidenum">
              <a:rPr lang="en-US">
                <a:solidFill>
                  <a:srgbClr val="000000"/>
                </a:solidFill>
              </a:rPr>
              <a:pPr/>
              <a:t>11</a:t>
            </a:fld>
            <a:endParaRPr lang="en-US">
              <a:solidFill>
                <a:srgbClr val="000000"/>
              </a:solidFill>
            </a:endParaRPr>
          </a:p>
        </p:txBody>
      </p:sp>
      <p:sp>
        <p:nvSpPr>
          <p:cNvPr id="112642" name="Rectangle 2"/>
          <p:cNvSpPr>
            <a:spLocks noGrp="1" noChangeArrowheads="1"/>
          </p:cNvSpPr>
          <p:nvPr>
            <p:ph type="title"/>
          </p:nvPr>
        </p:nvSpPr>
        <p:spPr>
          <a:xfrm>
            <a:off x="533400" y="228601"/>
            <a:ext cx="8229600" cy="1139825"/>
          </a:xfrm>
        </p:spPr>
        <p:txBody>
          <a:bodyPr/>
          <a:lstStyle/>
          <a:p>
            <a:r>
              <a:rPr lang="en-US"/>
              <a:t>Data versus Information</a:t>
            </a:r>
          </a:p>
        </p:txBody>
      </p:sp>
      <p:sp>
        <p:nvSpPr>
          <p:cNvPr id="112643" name="Rectangle 3"/>
          <p:cNvSpPr>
            <a:spLocks noGrp="1" noChangeArrowheads="1"/>
          </p:cNvSpPr>
          <p:nvPr>
            <p:ph type="body" idx="1"/>
          </p:nvPr>
        </p:nvSpPr>
        <p:spPr>
          <a:xfrm>
            <a:off x="228600" y="1600200"/>
            <a:ext cx="8915400" cy="3048000"/>
          </a:xfrm>
        </p:spPr>
        <p:txBody>
          <a:bodyPr/>
          <a:lstStyle/>
          <a:p>
            <a:pPr>
              <a:lnSpc>
                <a:spcPct val="80000"/>
              </a:lnSpc>
            </a:pPr>
            <a:r>
              <a:rPr lang="en-US" sz="2000" dirty="0"/>
              <a:t>Data = raw facts that represent the characteristics of an event</a:t>
            </a:r>
          </a:p>
          <a:p>
            <a:pPr lvl="1">
              <a:lnSpc>
                <a:spcPct val="80000"/>
              </a:lnSpc>
            </a:pPr>
            <a:r>
              <a:rPr lang="en-US" sz="1800" dirty="0"/>
              <a:t>Example 1:</a:t>
            </a:r>
          </a:p>
          <a:p>
            <a:pPr lvl="2">
              <a:lnSpc>
                <a:spcPct val="80000"/>
              </a:lnSpc>
            </a:pPr>
            <a:r>
              <a:rPr lang="en-US" sz="1600" dirty="0"/>
              <a:t>Event: </a:t>
            </a:r>
            <a:r>
              <a:rPr lang="en-US" sz="1600" dirty="0" smtClean="0"/>
              <a:t>High </a:t>
            </a:r>
            <a:r>
              <a:rPr lang="en-US" sz="1600" dirty="0"/>
              <a:t>temperature</a:t>
            </a:r>
          </a:p>
          <a:p>
            <a:pPr lvl="2">
              <a:lnSpc>
                <a:spcPct val="80000"/>
              </a:lnSpc>
            </a:pPr>
            <a:r>
              <a:rPr lang="en-US" sz="1600" dirty="0"/>
              <a:t>Data: 22</a:t>
            </a:r>
            <a:r>
              <a:rPr lang="en-US" sz="1600" dirty="0">
                <a:cs typeface="Times New Roman" pitchFamily="18" charset="0"/>
              </a:rPr>
              <a:t>° C</a:t>
            </a:r>
          </a:p>
          <a:p>
            <a:pPr lvl="1">
              <a:lnSpc>
                <a:spcPct val="80000"/>
              </a:lnSpc>
            </a:pPr>
            <a:r>
              <a:rPr lang="en-US" sz="1800" dirty="0">
                <a:cs typeface="Times New Roman" pitchFamily="18" charset="0"/>
              </a:rPr>
              <a:t>Example 2:</a:t>
            </a:r>
          </a:p>
          <a:p>
            <a:pPr lvl="2">
              <a:lnSpc>
                <a:spcPct val="80000"/>
              </a:lnSpc>
            </a:pPr>
            <a:r>
              <a:rPr lang="en-US" sz="1600" dirty="0">
                <a:cs typeface="Times New Roman" pitchFamily="18" charset="0"/>
              </a:rPr>
              <a:t>Event: Sale</a:t>
            </a:r>
          </a:p>
          <a:p>
            <a:pPr lvl="2">
              <a:lnSpc>
                <a:spcPct val="80000"/>
              </a:lnSpc>
            </a:pPr>
            <a:r>
              <a:rPr lang="en-US" sz="1600" dirty="0">
                <a:cs typeface="Times New Roman" pitchFamily="18" charset="0"/>
              </a:rPr>
              <a:t>Data: Sale’s date, item number, item description, etc.</a:t>
            </a:r>
          </a:p>
          <a:p>
            <a:pPr>
              <a:lnSpc>
                <a:spcPct val="80000"/>
              </a:lnSpc>
            </a:pPr>
            <a:r>
              <a:rPr lang="en-US" sz="2000" dirty="0"/>
              <a:t>Information = facts within a given context</a:t>
            </a:r>
          </a:p>
          <a:p>
            <a:pPr lvl="1">
              <a:lnSpc>
                <a:spcPct val="80000"/>
              </a:lnSpc>
            </a:pPr>
            <a:r>
              <a:rPr lang="en-US" sz="1800" dirty="0"/>
              <a:t>Information results from transforming data by adding context </a:t>
            </a:r>
            <a:r>
              <a:rPr lang="en-US" sz="1800" dirty="0" smtClean="0"/>
              <a:t>to </a:t>
            </a:r>
            <a:r>
              <a:rPr lang="en-US" sz="1800" dirty="0"/>
              <a:t>make it more useful.</a:t>
            </a:r>
          </a:p>
          <a:p>
            <a:pPr lvl="1">
              <a:lnSpc>
                <a:spcPct val="80000"/>
              </a:lnSpc>
            </a:pPr>
            <a:r>
              <a:rPr lang="en-US" sz="1800" dirty="0"/>
              <a:t>The temperature </a:t>
            </a:r>
            <a:r>
              <a:rPr lang="en-US" sz="1800" dirty="0">
                <a:solidFill>
                  <a:srgbClr val="0000FF"/>
                </a:solidFill>
              </a:rPr>
              <a:t>today</a:t>
            </a:r>
            <a:r>
              <a:rPr lang="en-US" sz="1800" dirty="0"/>
              <a:t> at </a:t>
            </a:r>
            <a:r>
              <a:rPr lang="en-US" sz="1800" dirty="0">
                <a:solidFill>
                  <a:srgbClr val="0000FF"/>
                </a:solidFill>
              </a:rPr>
              <a:t>noon</a:t>
            </a:r>
            <a:r>
              <a:rPr lang="en-US" sz="1800" dirty="0"/>
              <a:t> in </a:t>
            </a:r>
            <a:r>
              <a:rPr lang="en-US" sz="1800" dirty="0">
                <a:solidFill>
                  <a:srgbClr val="0000FF"/>
                </a:solidFill>
              </a:rPr>
              <a:t>Addis </a:t>
            </a:r>
            <a:r>
              <a:rPr lang="en-US" sz="1800" dirty="0" smtClean="0"/>
              <a:t>was </a:t>
            </a:r>
            <a:r>
              <a:rPr lang="en-US" sz="1800" dirty="0">
                <a:solidFill>
                  <a:srgbClr val="002060"/>
                </a:solidFill>
              </a:rPr>
              <a:t>22</a:t>
            </a:r>
            <a:r>
              <a:rPr lang="en-US" sz="1800" dirty="0">
                <a:solidFill>
                  <a:srgbClr val="002060"/>
                </a:solidFill>
                <a:cs typeface="Times New Roman" pitchFamily="18" charset="0"/>
              </a:rPr>
              <a:t>°</a:t>
            </a:r>
            <a:r>
              <a:rPr lang="en-US" sz="1800" dirty="0">
                <a:solidFill>
                  <a:srgbClr val="0000FF"/>
                </a:solidFill>
                <a:cs typeface="Times New Roman" pitchFamily="18" charset="0"/>
              </a:rPr>
              <a:t> C</a:t>
            </a:r>
          </a:p>
        </p:txBody>
      </p:sp>
      <p:grpSp>
        <p:nvGrpSpPr>
          <p:cNvPr id="112644" name="Group 4"/>
          <p:cNvGrpSpPr>
            <a:grpSpLocks/>
          </p:cNvGrpSpPr>
          <p:nvPr/>
        </p:nvGrpSpPr>
        <p:grpSpPr bwMode="auto">
          <a:xfrm>
            <a:off x="1371600" y="4876800"/>
            <a:ext cx="6400800" cy="1524000"/>
            <a:chOff x="864" y="2592"/>
            <a:chExt cx="4032" cy="1296"/>
          </a:xfrm>
        </p:grpSpPr>
        <p:sp>
          <p:nvSpPr>
            <p:cNvPr id="112645" name="Rectangle 5"/>
            <p:cNvSpPr>
              <a:spLocks noChangeArrowheads="1"/>
            </p:cNvSpPr>
            <p:nvPr/>
          </p:nvSpPr>
          <p:spPr bwMode="auto">
            <a:xfrm>
              <a:off x="864" y="2832"/>
              <a:ext cx="960" cy="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latin typeface="Verdana" pitchFamily="34" charset="0"/>
                </a:rPr>
                <a:t>I</a:t>
              </a:r>
            </a:p>
          </p:txBody>
        </p:sp>
        <p:sp>
          <p:nvSpPr>
            <p:cNvPr id="112646" name="Rectangle 6"/>
            <p:cNvSpPr>
              <a:spLocks noChangeArrowheads="1"/>
            </p:cNvSpPr>
            <p:nvPr/>
          </p:nvSpPr>
          <p:spPr bwMode="auto">
            <a:xfrm>
              <a:off x="2256" y="2592"/>
              <a:ext cx="1248" cy="1296"/>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latin typeface="Verdana" pitchFamily="34" charset="0"/>
                </a:rPr>
                <a:t>P</a:t>
              </a:r>
            </a:p>
          </p:txBody>
        </p:sp>
        <p:sp>
          <p:nvSpPr>
            <p:cNvPr id="112647" name="Rectangle 7"/>
            <p:cNvSpPr>
              <a:spLocks noChangeArrowheads="1"/>
            </p:cNvSpPr>
            <p:nvPr/>
          </p:nvSpPr>
          <p:spPr bwMode="auto">
            <a:xfrm>
              <a:off x="3936" y="2832"/>
              <a:ext cx="960" cy="81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latin typeface="Verdana" pitchFamily="34" charset="0"/>
                </a:rPr>
                <a:t>O</a:t>
              </a:r>
            </a:p>
          </p:txBody>
        </p:sp>
        <p:sp>
          <p:nvSpPr>
            <p:cNvPr id="112648" name="Line 8"/>
            <p:cNvSpPr>
              <a:spLocks noChangeShapeType="1"/>
            </p:cNvSpPr>
            <p:nvPr/>
          </p:nvSpPr>
          <p:spPr bwMode="auto">
            <a:xfrm>
              <a:off x="1824" y="3216"/>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Verdana" pitchFamily="34" charset="0"/>
              </a:endParaRPr>
            </a:p>
          </p:txBody>
        </p:sp>
        <p:sp>
          <p:nvSpPr>
            <p:cNvPr id="112649" name="Line 9"/>
            <p:cNvSpPr>
              <a:spLocks noChangeShapeType="1"/>
            </p:cNvSpPr>
            <p:nvPr/>
          </p:nvSpPr>
          <p:spPr bwMode="auto">
            <a:xfrm>
              <a:off x="3504" y="3216"/>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latin typeface="Verdana" pitchFamily="34" charset="0"/>
              </a:endParaRPr>
            </a:p>
          </p:txBody>
        </p:sp>
      </p:grpSp>
    </p:spTree>
    <p:extLst>
      <p:ext uri="{BB962C8B-B14F-4D97-AF65-F5344CB8AC3E}">
        <p14:creationId xmlns:p14="http://schemas.microsoft.com/office/powerpoint/2010/main" val="20959884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CS211 ICT- Chapter 1</a:t>
            </a:r>
          </a:p>
        </p:txBody>
      </p:sp>
      <p:sp>
        <p:nvSpPr>
          <p:cNvPr id="6" name="Slide Number Placeholder 5"/>
          <p:cNvSpPr>
            <a:spLocks noGrp="1"/>
          </p:cNvSpPr>
          <p:nvPr>
            <p:ph type="sldNum" sz="quarter" idx="12"/>
          </p:nvPr>
        </p:nvSpPr>
        <p:spPr/>
        <p:txBody>
          <a:bodyPr/>
          <a:lstStyle/>
          <a:p>
            <a:pPr>
              <a:defRPr/>
            </a:pPr>
            <a:fld id="{4A3C464E-462E-4D56-AEF3-09994CD9B3B8}" type="slidenum">
              <a:rPr lang="en-US"/>
              <a:pPr>
                <a:defRPr/>
              </a:pPr>
              <a:t>12</a:t>
            </a:fld>
            <a:endParaRPr lang="en-US"/>
          </a:p>
        </p:txBody>
      </p:sp>
      <p:sp>
        <p:nvSpPr>
          <p:cNvPr id="16386" name="Rectangle 2"/>
          <p:cNvSpPr>
            <a:spLocks noGrp="1" noChangeArrowheads="1"/>
          </p:cNvSpPr>
          <p:nvPr>
            <p:ph type="title"/>
          </p:nvPr>
        </p:nvSpPr>
        <p:spPr/>
        <p:txBody>
          <a:bodyPr/>
          <a:lstStyle/>
          <a:p>
            <a:pPr eaLnBrk="1" hangingPunct="1">
              <a:defRPr/>
            </a:pPr>
            <a:r>
              <a:rPr lang="en-US" sz="4000" b="1"/>
              <a:t> </a:t>
            </a:r>
            <a:r>
              <a:rPr lang="en-US" sz="3200" b="1"/>
              <a:t>The Process of Transforming Data into Information</a:t>
            </a:r>
          </a:p>
        </p:txBody>
      </p:sp>
      <p:pic>
        <p:nvPicPr>
          <p:cNvPr id="32773" name="Picture 9" descr="Fig01-02"/>
          <p:cNvPicPr>
            <a:picLocks noGrp="1" noChangeAspect="1" noChangeArrowheads="1"/>
          </p:cNvPicPr>
          <p:nvPr>
            <p:ph idx="1"/>
          </p:nvPr>
        </p:nvPicPr>
        <p:blipFill>
          <a:blip r:embed="rId3"/>
          <a:srcRect/>
          <a:stretch>
            <a:fillRect/>
          </a:stretch>
        </p:blipFill>
        <p:spPr>
          <a:xfrm>
            <a:off x="685800" y="2438400"/>
            <a:ext cx="7391400" cy="1754188"/>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CS211 ICT- Chapter 1</a:t>
            </a:r>
          </a:p>
        </p:txBody>
      </p:sp>
      <p:sp>
        <p:nvSpPr>
          <p:cNvPr id="6" name="Slide Number Placeholder 5"/>
          <p:cNvSpPr>
            <a:spLocks noGrp="1"/>
          </p:cNvSpPr>
          <p:nvPr>
            <p:ph type="sldNum" sz="quarter" idx="12"/>
          </p:nvPr>
        </p:nvSpPr>
        <p:spPr/>
        <p:txBody>
          <a:bodyPr/>
          <a:lstStyle/>
          <a:p>
            <a:pPr>
              <a:defRPr/>
            </a:pPr>
            <a:fld id="{4A6A44D8-19E5-4FAE-AAD0-58B12A3DD228}" type="slidenum">
              <a:rPr lang="en-US"/>
              <a:pPr>
                <a:defRPr/>
              </a:pPr>
              <a:t>13</a:t>
            </a:fld>
            <a:endParaRPr lang="en-US"/>
          </a:p>
        </p:txBody>
      </p:sp>
      <p:sp>
        <p:nvSpPr>
          <p:cNvPr id="129026" name="Rectangle 2"/>
          <p:cNvSpPr>
            <a:spLocks noGrp="1" noChangeArrowheads="1"/>
          </p:cNvSpPr>
          <p:nvPr>
            <p:ph type="title"/>
          </p:nvPr>
        </p:nvSpPr>
        <p:spPr>
          <a:xfrm>
            <a:off x="228600" y="228601"/>
            <a:ext cx="8229600" cy="1079500"/>
          </a:xfrm>
        </p:spPr>
        <p:txBody>
          <a:bodyPr/>
          <a:lstStyle/>
          <a:p>
            <a:pPr eaLnBrk="1" hangingPunct="1">
              <a:defRPr/>
            </a:pPr>
            <a:r>
              <a:rPr lang="en-US" dirty="0" smtClean="0"/>
              <a:t>Cont..</a:t>
            </a:r>
          </a:p>
        </p:txBody>
      </p:sp>
      <p:sp>
        <p:nvSpPr>
          <p:cNvPr id="129027" name="Rectangle 3"/>
          <p:cNvSpPr>
            <a:spLocks noGrp="1" noChangeArrowheads="1"/>
          </p:cNvSpPr>
          <p:nvPr>
            <p:ph type="body" idx="1"/>
          </p:nvPr>
        </p:nvSpPr>
        <p:spPr>
          <a:xfrm>
            <a:off x="228600" y="1371600"/>
            <a:ext cx="8610600" cy="5029200"/>
          </a:xfrm>
        </p:spPr>
        <p:txBody>
          <a:bodyPr/>
          <a:lstStyle/>
          <a:p>
            <a:pPr marL="609573" indent="-609573" eaLnBrk="1" hangingPunct="1">
              <a:defRPr/>
            </a:pPr>
            <a:r>
              <a:rPr lang="en-US" b="1" dirty="0" smtClean="0"/>
              <a:t>Knowledge</a:t>
            </a:r>
          </a:p>
          <a:p>
            <a:pPr marL="990555" lvl="1" indent="-533376" eaLnBrk="1" hangingPunct="1">
              <a:defRPr/>
            </a:pPr>
            <a:r>
              <a:rPr lang="en-US" sz="2000" dirty="0"/>
              <a:t>Once you spend some time interpreting and understanding a body of information, then you have knowledge</a:t>
            </a:r>
            <a:r>
              <a:rPr lang="en-US" dirty="0" smtClean="0"/>
              <a:t> </a:t>
            </a:r>
          </a:p>
          <a:p>
            <a:pPr marL="990555" lvl="1" indent="-533376" eaLnBrk="1" hangingPunct="1">
              <a:defRPr/>
            </a:pPr>
            <a:r>
              <a:rPr lang="en-US" sz="2000" dirty="0"/>
              <a:t>Information + understanding pattern</a:t>
            </a:r>
          </a:p>
          <a:p>
            <a:pPr marL="990555" lvl="1" indent="-533376" eaLnBrk="1" hangingPunct="1">
              <a:defRPr/>
            </a:pPr>
            <a:r>
              <a:rPr lang="en-US" sz="2700" dirty="0" smtClean="0"/>
              <a:t>“What we individually know”, “Your Know-how”</a:t>
            </a:r>
          </a:p>
          <a:p>
            <a:pPr marL="990555" lvl="1" indent="-533376" eaLnBrk="1" hangingPunct="1">
              <a:spcBef>
                <a:spcPts val="0"/>
              </a:spcBef>
              <a:defRPr/>
            </a:pPr>
            <a:r>
              <a:rPr lang="en-US" sz="2000" dirty="0"/>
              <a:t>There is information in a telephone book. The knowledge is understanding: Name - referring to a person (telephone subscriber), Number - referring to code enabling to operate the machine, How to use a telephone, How telephone </a:t>
            </a:r>
            <a:r>
              <a:rPr lang="en-US" sz="2000" dirty="0" smtClean="0"/>
              <a:t>circuit operates</a:t>
            </a:r>
            <a:r>
              <a:rPr lang="en-US" sz="2000" dirty="0"/>
              <a:t>, etc</a:t>
            </a:r>
            <a:r>
              <a:rPr lang="en-US" dirty="0" smtClean="0"/>
              <a:t> </a:t>
            </a:r>
          </a:p>
          <a:p>
            <a:pPr marL="990555" lvl="1" indent="-533376" eaLnBrk="1" hangingPunct="1">
              <a:defRPr/>
            </a:pPr>
            <a:r>
              <a:rPr lang="en-US" dirty="0" smtClean="0"/>
              <a:t>Information with Experience</a:t>
            </a:r>
          </a:p>
          <a:p>
            <a:pPr marL="990555" lvl="1" indent="-533376" eaLnBrk="1" hangingPunct="1">
              <a:defRPr/>
            </a:pPr>
            <a:r>
              <a:rPr lang="en-US" dirty="0" smtClean="0"/>
              <a:t>Cognitive state beyond awareness</a:t>
            </a:r>
          </a:p>
          <a:p>
            <a:pPr marL="990555" lvl="1" indent="-533376" eaLnBrk="1" hangingPunct="1">
              <a:defRPr/>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CS211 ICT- Chapter 1</a:t>
            </a:r>
          </a:p>
        </p:txBody>
      </p:sp>
      <p:sp>
        <p:nvSpPr>
          <p:cNvPr id="6" name="Slide Number Placeholder 5"/>
          <p:cNvSpPr>
            <a:spLocks noGrp="1"/>
          </p:cNvSpPr>
          <p:nvPr>
            <p:ph type="sldNum" sz="quarter" idx="12"/>
          </p:nvPr>
        </p:nvSpPr>
        <p:spPr/>
        <p:txBody>
          <a:bodyPr/>
          <a:lstStyle/>
          <a:p>
            <a:pPr>
              <a:defRPr/>
            </a:pPr>
            <a:fld id="{2512C53F-38D2-42B6-B475-F09B27B8D341}" type="slidenum">
              <a:rPr lang="en-US"/>
              <a:pPr>
                <a:defRPr/>
              </a:pPr>
              <a:t>14</a:t>
            </a:fld>
            <a:endParaRPr lang="en-US" dirty="0"/>
          </a:p>
        </p:txBody>
      </p:sp>
      <p:sp>
        <p:nvSpPr>
          <p:cNvPr id="155650" name="Rectangle 2"/>
          <p:cNvSpPr>
            <a:spLocks noGrp="1" noChangeArrowheads="1"/>
          </p:cNvSpPr>
          <p:nvPr>
            <p:ph type="title"/>
          </p:nvPr>
        </p:nvSpPr>
        <p:spPr>
          <a:xfrm>
            <a:off x="457200" y="152400"/>
            <a:ext cx="8229600" cy="731839"/>
          </a:xfrm>
        </p:spPr>
        <p:txBody>
          <a:bodyPr/>
          <a:lstStyle/>
          <a:p>
            <a:pPr eaLnBrk="1" hangingPunct="1">
              <a:defRPr/>
            </a:pPr>
            <a:r>
              <a:rPr lang="en-US" dirty="0" err="1" smtClean="0"/>
              <a:t>Cont</a:t>
            </a:r>
            <a:r>
              <a:rPr lang="en-US" dirty="0" smtClean="0"/>
              <a:t>…</a:t>
            </a:r>
          </a:p>
        </p:txBody>
      </p:sp>
      <p:sp>
        <p:nvSpPr>
          <p:cNvPr id="155651" name="Rectangle 3"/>
          <p:cNvSpPr>
            <a:spLocks noGrp="1" noChangeArrowheads="1"/>
          </p:cNvSpPr>
          <p:nvPr>
            <p:ph type="body" idx="1"/>
          </p:nvPr>
        </p:nvSpPr>
        <p:spPr>
          <a:xfrm>
            <a:off x="457200" y="990600"/>
            <a:ext cx="8229600" cy="5334000"/>
          </a:xfrm>
        </p:spPr>
        <p:txBody>
          <a:bodyPr/>
          <a:lstStyle/>
          <a:p>
            <a:pPr eaLnBrk="1" hangingPunct="1">
              <a:lnSpc>
                <a:spcPct val="90000"/>
              </a:lnSpc>
              <a:defRPr/>
            </a:pPr>
            <a:r>
              <a:rPr lang="en-US" dirty="0" smtClean="0">
                <a:latin typeface="Times New Roman" pitchFamily="18" charset="0"/>
              </a:rPr>
              <a:t>The process of creating knowledge is time taking. Technology has greatly reduced the cost involved in </a:t>
            </a:r>
            <a:r>
              <a:rPr lang="en-US" b="1" dirty="0" smtClean="0">
                <a:latin typeface="Times New Roman" pitchFamily="18" charset="0"/>
              </a:rPr>
              <a:t>assembling</a:t>
            </a:r>
            <a:r>
              <a:rPr lang="en-US" dirty="0" smtClean="0">
                <a:latin typeface="Times New Roman" pitchFamily="18" charset="0"/>
              </a:rPr>
              <a:t> and </a:t>
            </a:r>
            <a:r>
              <a:rPr lang="en-US" b="1" dirty="0" smtClean="0">
                <a:latin typeface="Times New Roman" pitchFamily="18" charset="0"/>
              </a:rPr>
              <a:t>storing data,</a:t>
            </a:r>
            <a:r>
              <a:rPr lang="en-US" dirty="0" smtClean="0">
                <a:latin typeface="Times New Roman" pitchFamily="18" charset="0"/>
              </a:rPr>
              <a:t> and in </a:t>
            </a:r>
            <a:r>
              <a:rPr lang="en-US" b="1" dirty="0" smtClean="0">
                <a:latin typeface="Times New Roman" pitchFamily="18" charset="0"/>
              </a:rPr>
              <a:t>transferring</a:t>
            </a:r>
            <a:r>
              <a:rPr lang="en-US" dirty="0" smtClean="0">
                <a:latin typeface="Times New Roman" pitchFamily="18" charset="0"/>
              </a:rPr>
              <a:t> and </a:t>
            </a:r>
            <a:r>
              <a:rPr lang="en-US" b="1" dirty="0" smtClean="0">
                <a:latin typeface="Times New Roman" pitchFamily="18" charset="0"/>
              </a:rPr>
              <a:t>storing </a:t>
            </a:r>
            <a:r>
              <a:rPr lang="en-US" dirty="0" smtClean="0">
                <a:latin typeface="Times New Roman" pitchFamily="18" charset="0"/>
              </a:rPr>
              <a:t>information. </a:t>
            </a:r>
            <a:r>
              <a:rPr lang="en-US" b="1" dirty="0" smtClean="0">
                <a:solidFill>
                  <a:srgbClr val="FFC000"/>
                </a:solidFill>
                <a:latin typeface="Times New Roman" pitchFamily="18" charset="0"/>
              </a:rPr>
              <a:t>Creating knowledge still takes human brain</a:t>
            </a:r>
            <a:r>
              <a:rPr lang="en-US" b="1" dirty="0" smtClean="0">
                <a:latin typeface="Times New Roman" pitchFamily="18" charset="0"/>
              </a:rPr>
              <a:t>,</a:t>
            </a:r>
            <a:r>
              <a:rPr lang="en-US" dirty="0" smtClean="0">
                <a:latin typeface="Times New Roman" pitchFamily="18" charset="0"/>
              </a:rPr>
              <a:t> human </a:t>
            </a:r>
            <a:r>
              <a:rPr lang="en-US" b="1" dirty="0" smtClean="0">
                <a:latin typeface="Times New Roman" pitchFamily="18" charset="0"/>
              </a:rPr>
              <a:t>thoughts</a:t>
            </a:r>
            <a:r>
              <a:rPr lang="en-US" dirty="0" smtClean="0">
                <a:latin typeface="Times New Roman" pitchFamily="18" charset="0"/>
              </a:rPr>
              <a:t> and </a:t>
            </a:r>
            <a:r>
              <a:rPr lang="en-US" b="1" dirty="0" smtClean="0">
                <a:latin typeface="Times New Roman" pitchFamily="18" charset="0"/>
              </a:rPr>
              <a:t>time</a:t>
            </a:r>
            <a:r>
              <a:rPr lang="en-US" dirty="0" smtClean="0">
                <a:latin typeface="Times New Roman" pitchFamily="18" charset="0"/>
              </a:rPr>
              <a:t> - especially today when there is too much information available</a:t>
            </a:r>
          </a:p>
        </p:txBody>
      </p:sp>
      <p:sp>
        <p:nvSpPr>
          <p:cNvPr id="2" name="Rectangle 1"/>
          <p:cNvSpPr/>
          <p:nvPr/>
        </p:nvSpPr>
        <p:spPr>
          <a:xfrm>
            <a:off x="838200" y="4495800"/>
            <a:ext cx="8153400" cy="1569660"/>
          </a:xfrm>
          <a:prstGeom prst="rect">
            <a:avLst/>
          </a:prstGeom>
        </p:spPr>
        <p:txBody>
          <a:bodyPr wrap="square">
            <a:spAutoFit/>
          </a:bodyPr>
          <a:lstStyle/>
          <a:p>
            <a:r>
              <a:rPr lang="en-US" sz="2400" dirty="0"/>
              <a:t>"You don't just learn knowledge; you have to create</a:t>
            </a:r>
          </a:p>
          <a:p>
            <a:r>
              <a:rPr lang="en-US" sz="2400" dirty="0"/>
              <a:t>it. Get in the driver's seat, don't just be a passenger.</a:t>
            </a:r>
          </a:p>
          <a:p>
            <a:r>
              <a:rPr lang="en-US" sz="2400" dirty="0">
                <a:solidFill>
                  <a:srgbClr val="FFC000"/>
                </a:solidFill>
              </a:rPr>
              <a:t>You have to contribute to it </a:t>
            </a:r>
            <a:r>
              <a:rPr lang="en-US" sz="2400" dirty="0"/>
              <a:t>or you don't understand</a:t>
            </a:r>
          </a:p>
          <a:p>
            <a:r>
              <a:rPr lang="en-US" sz="2400" dirty="0"/>
              <a:t>it." </a:t>
            </a:r>
            <a:r>
              <a:rPr lang="en-US" sz="2400" dirty="0" smtClean="0"/>
              <a:t>  (</a:t>
            </a:r>
            <a:r>
              <a:rPr lang="en-US" sz="2400" dirty="0"/>
              <a:t>Dr. W. Edwards Deming)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dirty="0"/>
              <a:t>CS211 ICT- Chapter 1</a:t>
            </a:r>
          </a:p>
        </p:txBody>
      </p:sp>
      <p:sp>
        <p:nvSpPr>
          <p:cNvPr id="6" name="Slide Number Placeholder 5"/>
          <p:cNvSpPr>
            <a:spLocks noGrp="1"/>
          </p:cNvSpPr>
          <p:nvPr>
            <p:ph type="sldNum" sz="quarter" idx="12"/>
          </p:nvPr>
        </p:nvSpPr>
        <p:spPr/>
        <p:txBody>
          <a:bodyPr/>
          <a:lstStyle/>
          <a:p>
            <a:pPr>
              <a:defRPr/>
            </a:pPr>
            <a:fld id="{66831359-B607-4F98-9EE4-674F54219C94}" type="slidenum">
              <a:rPr lang="en-US"/>
              <a:pPr>
                <a:defRPr/>
              </a:pPr>
              <a:t>15</a:t>
            </a:fld>
            <a:endParaRPr lang="en-US"/>
          </a:p>
        </p:txBody>
      </p:sp>
      <p:sp>
        <p:nvSpPr>
          <p:cNvPr id="131074" name="Rectangle 2"/>
          <p:cNvSpPr>
            <a:spLocks noGrp="1" noChangeArrowheads="1"/>
          </p:cNvSpPr>
          <p:nvPr>
            <p:ph type="title"/>
          </p:nvPr>
        </p:nvSpPr>
        <p:spPr>
          <a:xfrm>
            <a:off x="457200" y="277813"/>
            <a:ext cx="8229600" cy="712787"/>
          </a:xfrm>
        </p:spPr>
        <p:txBody>
          <a:bodyPr/>
          <a:lstStyle/>
          <a:p>
            <a:pPr eaLnBrk="1" hangingPunct="1">
              <a:defRPr/>
            </a:pPr>
            <a:r>
              <a:rPr lang="en-US" dirty="0" smtClean="0"/>
              <a:t>Cont…</a:t>
            </a:r>
          </a:p>
        </p:txBody>
      </p:sp>
      <p:sp>
        <p:nvSpPr>
          <p:cNvPr id="131075" name="Rectangle 3"/>
          <p:cNvSpPr>
            <a:spLocks noGrp="1" noChangeArrowheads="1"/>
          </p:cNvSpPr>
          <p:nvPr>
            <p:ph type="body" idx="1"/>
          </p:nvPr>
        </p:nvSpPr>
        <p:spPr>
          <a:xfrm>
            <a:off x="457200" y="990602"/>
            <a:ext cx="8229600" cy="5135563"/>
          </a:xfrm>
        </p:spPr>
        <p:txBody>
          <a:bodyPr/>
          <a:lstStyle/>
          <a:p>
            <a:pPr marL="609573" indent="-609573" algn="just" eaLnBrk="1" hangingPunct="1">
              <a:defRPr/>
            </a:pPr>
            <a:r>
              <a:rPr lang="en-US" b="1" dirty="0" smtClean="0"/>
              <a:t>Wisdom</a:t>
            </a:r>
          </a:p>
          <a:p>
            <a:pPr marL="990555" lvl="1" indent="-533376" algn="just" eaLnBrk="1" hangingPunct="1">
              <a:defRPr/>
            </a:pPr>
            <a:r>
              <a:rPr lang="en-US" dirty="0" smtClean="0"/>
              <a:t>The state of being wise: </a:t>
            </a:r>
            <a:r>
              <a:rPr lang="en-US" sz="2400" dirty="0"/>
              <a:t>Acting based on broader perspective, From self-interest towards social contribution, to create a better future grounded on the past experience; </a:t>
            </a:r>
          </a:p>
          <a:p>
            <a:pPr marL="990555" lvl="1" indent="-533376" algn="just" eaLnBrk="1" hangingPunct="1">
              <a:defRPr/>
            </a:pPr>
            <a:r>
              <a:rPr lang="en-US" sz="2400" dirty="0"/>
              <a:t>Informed by </a:t>
            </a:r>
            <a:r>
              <a:rPr lang="en-US" sz="2400" dirty="0">
                <a:solidFill>
                  <a:srgbClr val="FF0000"/>
                </a:solidFill>
              </a:rPr>
              <a:t>multiple forms of intelligence</a:t>
            </a:r>
            <a:r>
              <a:rPr lang="en-US" sz="2400" dirty="0"/>
              <a:t> : </a:t>
            </a:r>
            <a:r>
              <a:rPr lang="en-US" sz="2400" dirty="0">
                <a:solidFill>
                  <a:srgbClr val="FFFF00"/>
                </a:solidFill>
              </a:rPr>
              <a:t>Reason, Intuition, Spirit, Values </a:t>
            </a:r>
          </a:p>
          <a:p>
            <a:pPr marL="990555" lvl="1" indent="-533376" algn="just" eaLnBrk="1" hangingPunct="1">
              <a:defRPr/>
            </a:pPr>
            <a:r>
              <a:rPr lang="en-US" sz="2400" dirty="0"/>
              <a:t>Knowledge + Principles (ethics, Values)</a:t>
            </a:r>
          </a:p>
          <a:p>
            <a:pPr marL="990555" lvl="1" indent="-533376" algn="just" eaLnBrk="1" hangingPunct="1">
              <a:defRPr/>
            </a:pPr>
            <a:r>
              <a:rPr lang="en-US" sz="2400" dirty="0"/>
              <a:t>What do we mean by Ethics?</a:t>
            </a:r>
          </a:p>
          <a:p>
            <a:pPr marL="990555" lvl="1" indent="-533376" algn="just" eaLnBrk="1" hangingPunct="1">
              <a:defRPr/>
            </a:pPr>
            <a:r>
              <a:rPr lang="en-US" sz="2400" dirty="0"/>
              <a:t>Is there any possible knowledge hierarchy beyond wisdom?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solidFill>
                  <a:srgbClr val="FFFFFF"/>
                </a:solidFill>
              </a:rPr>
              <a:t>CS211 ICT- Chapter 1</a:t>
            </a:r>
            <a:endParaRPr lang="en-US">
              <a:solidFill>
                <a:srgbClr val="FFFFFF"/>
              </a:solidFill>
            </a:endParaRPr>
          </a:p>
        </p:txBody>
      </p:sp>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16</a:t>
            </a:fld>
            <a:endParaRPr lang="en-US">
              <a:solidFill>
                <a:srgbClr val="FFFFFF"/>
              </a:solidFill>
            </a:endParaRPr>
          </a:p>
        </p:txBody>
      </p:sp>
      <p:sp>
        <p:nvSpPr>
          <p:cNvPr id="7" name="Isosceles Triangle 6"/>
          <p:cNvSpPr/>
          <p:nvPr/>
        </p:nvSpPr>
        <p:spPr bwMode="auto">
          <a:xfrm>
            <a:off x="152400" y="152400"/>
            <a:ext cx="7696200" cy="6096000"/>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endParaRPr lang="en-US" dirty="0" smtClean="0">
              <a:solidFill>
                <a:srgbClr val="FFFFFF"/>
              </a:solidFill>
            </a:endParaRPr>
          </a:p>
        </p:txBody>
      </p:sp>
      <p:cxnSp>
        <p:nvCxnSpPr>
          <p:cNvPr id="9" name="Straight Connector 8"/>
          <p:cNvCxnSpPr/>
          <p:nvPr/>
        </p:nvCxnSpPr>
        <p:spPr bwMode="auto">
          <a:xfrm>
            <a:off x="609600" y="5562600"/>
            <a:ext cx="6858000"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1" name="Straight Connector 10"/>
          <p:cNvCxnSpPr/>
          <p:nvPr/>
        </p:nvCxnSpPr>
        <p:spPr bwMode="auto">
          <a:xfrm>
            <a:off x="1143000" y="4610100"/>
            <a:ext cx="5715000" cy="3810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4" name="Straight Connector 13"/>
          <p:cNvCxnSpPr/>
          <p:nvPr/>
        </p:nvCxnSpPr>
        <p:spPr bwMode="auto">
          <a:xfrm>
            <a:off x="1828800" y="3581400"/>
            <a:ext cx="4419600" cy="19050"/>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2" name="Straight Connector 21"/>
          <p:cNvCxnSpPr/>
          <p:nvPr/>
        </p:nvCxnSpPr>
        <p:spPr bwMode="auto">
          <a:xfrm>
            <a:off x="2438400" y="2590800"/>
            <a:ext cx="3124200" cy="0"/>
          </a:xfrm>
          <a:prstGeom prst="line">
            <a:avLst/>
          </a:prstGeom>
          <a:solidFill>
            <a:schemeClr val="accent1"/>
          </a:solidFill>
          <a:ln w="9525" cap="flat" cmpd="sng" algn="ctr">
            <a:solidFill>
              <a:srgbClr val="000000"/>
            </a:solidFill>
            <a:prstDash val="solid"/>
            <a:round/>
            <a:headEnd type="none" w="med" len="med"/>
            <a:tailEnd type="none" w="med" len="med"/>
          </a:ln>
          <a:effectLst/>
        </p:spPr>
      </p:cxnSp>
      <p:sp>
        <p:nvSpPr>
          <p:cNvPr id="34" name="TextBox 33"/>
          <p:cNvSpPr txBox="1"/>
          <p:nvPr/>
        </p:nvSpPr>
        <p:spPr>
          <a:xfrm>
            <a:off x="457200" y="5715001"/>
            <a:ext cx="7010400" cy="369328"/>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Noise</a:t>
            </a:r>
            <a:r>
              <a:rPr lang="en-US" dirty="0" smtClean="0">
                <a:solidFill>
                  <a:srgbClr val="000000"/>
                </a:solidFill>
                <a:latin typeface="Verdana" pitchFamily="34" charset="0"/>
              </a:rPr>
              <a:t>:   May contain irrelevant items which obscure data</a:t>
            </a:r>
            <a:endParaRPr lang="en-US" dirty="0">
              <a:solidFill>
                <a:srgbClr val="000000"/>
              </a:solidFill>
              <a:latin typeface="Verdana" pitchFamily="34" charset="0"/>
            </a:endParaRPr>
          </a:p>
        </p:txBody>
      </p:sp>
      <p:sp>
        <p:nvSpPr>
          <p:cNvPr id="35" name="TextBox 34"/>
          <p:cNvSpPr txBox="1"/>
          <p:nvPr/>
        </p:nvSpPr>
        <p:spPr>
          <a:xfrm>
            <a:off x="914400" y="4800600"/>
            <a:ext cx="6248400" cy="646327"/>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Data:</a:t>
            </a:r>
            <a:r>
              <a:rPr lang="en-US" dirty="0" smtClean="0">
                <a:solidFill>
                  <a:srgbClr val="000000"/>
                </a:solidFill>
                <a:latin typeface="Verdana" pitchFamily="34" charset="0"/>
              </a:rPr>
              <a:t> Large volume, low value, usually no meaning </a:t>
            </a:r>
            <a:br>
              <a:rPr lang="en-US" dirty="0" smtClean="0">
                <a:solidFill>
                  <a:srgbClr val="000000"/>
                </a:solidFill>
                <a:latin typeface="Verdana" pitchFamily="34" charset="0"/>
              </a:rPr>
            </a:br>
            <a:r>
              <a:rPr lang="en-US" dirty="0" smtClean="0">
                <a:solidFill>
                  <a:srgbClr val="000000"/>
                </a:solidFill>
                <a:latin typeface="Verdana" pitchFamily="34" charset="0"/>
              </a:rPr>
              <a:t>         or context</a:t>
            </a:r>
            <a:endParaRPr lang="en-US" dirty="0">
              <a:solidFill>
                <a:srgbClr val="000000"/>
              </a:solidFill>
              <a:latin typeface="Verdana" pitchFamily="34" charset="0"/>
            </a:endParaRPr>
          </a:p>
        </p:txBody>
      </p:sp>
      <p:sp>
        <p:nvSpPr>
          <p:cNvPr id="36" name="TextBox 35"/>
          <p:cNvSpPr txBox="1"/>
          <p:nvPr/>
        </p:nvSpPr>
        <p:spPr>
          <a:xfrm>
            <a:off x="1676400" y="3733800"/>
            <a:ext cx="4876800" cy="923326"/>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Information:</a:t>
            </a:r>
            <a:r>
              <a:rPr lang="en-US" dirty="0" smtClean="0">
                <a:solidFill>
                  <a:srgbClr val="000000"/>
                </a:solidFill>
                <a:latin typeface="Verdana" pitchFamily="34" charset="0"/>
              </a:rPr>
              <a:t> Lower volume, higher </a:t>
            </a:r>
          </a:p>
          <a:p>
            <a:r>
              <a:rPr lang="en-US" dirty="0" smtClean="0">
                <a:solidFill>
                  <a:srgbClr val="000000"/>
                </a:solidFill>
                <a:latin typeface="Verdana" pitchFamily="34" charset="0"/>
              </a:rPr>
              <a:t>value, with context and associated </a:t>
            </a:r>
          </a:p>
          <a:p>
            <a:r>
              <a:rPr lang="en-US" dirty="0" smtClean="0">
                <a:solidFill>
                  <a:srgbClr val="000000"/>
                </a:solidFill>
                <a:latin typeface="Verdana" pitchFamily="34" charset="0"/>
              </a:rPr>
              <a:t>meanings </a:t>
            </a:r>
            <a:endParaRPr lang="en-US" dirty="0">
              <a:solidFill>
                <a:srgbClr val="000000"/>
              </a:solidFill>
              <a:latin typeface="Verdana" pitchFamily="34" charset="0"/>
            </a:endParaRPr>
          </a:p>
        </p:txBody>
      </p:sp>
      <p:sp>
        <p:nvSpPr>
          <p:cNvPr id="37" name="TextBox 36"/>
          <p:cNvSpPr txBox="1"/>
          <p:nvPr/>
        </p:nvSpPr>
        <p:spPr>
          <a:xfrm>
            <a:off x="2286000" y="2667000"/>
            <a:ext cx="3810000" cy="923326"/>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Knowledge:</a:t>
            </a:r>
            <a:r>
              <a:rPr lang="en-US" dirty="0" smtClean="0">
                <a:solidFill>
                  <a:srgbClr val="000000"/>
                </a:solidFill>
                <a:latin typeface="Verdana" pitchFamily="34" charset="0"/>
              </a:rPr>
              <a:t> Understanding </a:t>
            </a:r>
          </a:p>
          <a:p>
            <a:r>
              <a:rPr lang="en-US" dirty="0" smtClean="0">
                <a:solidFill>
                  <a:srgbClr val="000000"/>
                </a:solidFill>
                <a:latin typeface="Verdana" pitchFamily="34" charset="0"/>
              </a:rPr>
              <a:t>of a domain can be applied to</a:t>
            </a:r>
          </a:p>
          <a:p>
            <a:r>
              <a:rPr lang="en-US" dirty="0" smtClean="0">
                <a:solidFill>
                  <a:srgbClr val="000000"/>
                </a:solidFill>
                <a:latin typeface="Verdana" pitchFamily="34" charset="0"/>
              </a:rPr>
              <a:t> solve problems  (</a:t>
            </a:r>
            <a:r>
              <a:rPr lang="en-US" b="1" dirty="0" smtClean="0">
                <a:solidFill>
                  <a:srgbClr val="002060"/>
                </a:solidFill>
                <a:latin typeface="Verdana" pitchFamily="34" charset="0"/>
              </a:rPr>
              <a:t>Pragmatics</a:t>
            </a:r>
            <a:r>
              <a:rPr lang="en-US" dirty="0" smtClean="0">
                <a:solidFill>
                  <a:srgbClr val="000000"/>
                </a:solidFill>
                <a:latin typeface="Verdana" pitchFamily="34" charset="0"/>
              </a:rPr>
              <a:t>)</a:t>
            </a:r>
            <a:endParaRPr lang="en-US" dirty="0">
              <a:solidFill>
                <a:srgbClr val="000000"/>
              </a:solidFill>
              <a:latin typeface="Verdana" pitchFamily="34" charset="0"/>
            </a:endParaRPr>
          </a:p>
        </p:txBody>
      </p:sp>
      <p:sp>
        <p:nvSpPr>
          <p:cNvPr id="40" name="TextBox 39"/>
          <p:cNvSpPr txBox="1"/>
          <p:nvPr/>
        </p:nvSpPr>
        <p:spPr>
          <a:xfrm>
            <a:off x="2819400" y="1295401"/>
            <a:ext cx="2362200" cy="923326"/>
          </a:xfrm>
          <a:prstGeom prst="rect">
            <a:avLst/>
          </a:prstGeom>
          <a:noFill/>
        </p:spPr>
        <p:txBody>
          <a:bodyPr wrap="square" lIns="91435" tIns="45718" rIns="91435" bIns="45718" rtlCol="0">
            <a:spAutoFit/>
          </a:bodyPr>
          <a:lstStyle/>
          <a:p>
            <a:r>
              <a:rPr lang="en-US" b="1" dirty="0" smtClean="0">
                <a:solidFill>
                  <a:srgbClr val="C00000"/>
                </a:solidFill>
                <a:latin typeface="Verdana" pitchFamily="34" charset="0"/>
              </a:rPr>
              <a:t>      Wisdom </a:t>
            </a:r>
          </a:p>
          <a:p>
            <a:r>
              <a:rPr lang="en-US" b="1" dirty="0">
                <a:solidFill>
                  <a:srgbClr val="C00000"/>
                </a:solidFill>
                <a:latin typeface="Verdana" pitchFamily="34" charset="0"/>
              </a:rPr>
              <a:t> </a:t>
            </a:r>
            <a:r>
              <a:rPr lang="en-US" b="1" dirty="0" smtClean="0">
                <a:solidFill>
                  <a:srgbClr val="C00000"/>
                </a:solidFill>
                <a:latin typeface="Verdana" pitchFamily="34" charset="0"/>
              </a:rPr>
              <a:t>          or </a:t>
            </a:r>
          </a:p>
          <a:p>
            <a:r>
              <a:rPr lang="en-US" b="1" dirty="0" smtClean="0">
                <a:solidFill>
                  <a:srgbClr val="C00000"/>
                </a:solidFill>
                <a:latin typeface="Verdana" pitchFamily="34" charset="0"/>
              </a:rPr>
              <a:t>Meta-Knowledge</a:t>
            </a:r>
            <a:endParaRPr lang="en-US" dirty="0">
              <a:solidFill>
                <a:srgbClr val="000000"/>
              </a:solidFill>
              <a:latin typeface="Verdana" pitchFamily="34" charset="0"/>
            </a:endParaRPr>
          </a:p>
        </p:txBody>
      </p:sp>
      <p:sp>
        <p:nvSpPr>
          <p:cNvPr id="41" name="Rounded Rectangular Callout 40"/>
          <p:cNvSpPr/>
          <p:nvPr/>
        </p:nvSpPr>
        <p:spPr bwMode="auto">
          <a:xfrm>
            <a:off x="4495800" y="76200"/>
            <a:ext cx="4648200" cy="838200"/>
          </a:xfrm>
          <a:prstGeom prst="wedgeRoundRectCallout">
            <a:avLst>
              <a:gd name="adj1" fmla="val -43899"/>
              <a:gd name="adj2" fmla="val 110985"/>
              <a:gd name="adj3" fmla="val 16667"/>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r>
              <a:rPr lang="en-US" dirty="0" smtClean="0">
                <a:solidFill>
                  <a:srgbClr val="000000"/>
                </a:solidFill>
              </a:rPr>
              <a:t>Knowledge on Knowledge</a:t>
            </a:r>
            <a:r>
              <a:rPr lang="en-US" b="1" dirty="0" smtClean="0">
                <a:solidFill>
                  <a:srgbClr val="000000"/>
                </a:solidFill>
              </a:rPr>
              <a:t>;</a:t>
            </a:r>
          </a:p>
          <a:p>
            <a:r>
              <a:rPr lang="en-US" dirty="0" smtClean="0">
                <a:solidFill>
                  <a:srgbClr val="000000"/>
                </a:solidFill>
              </a:rPr>
              <a:t>How, when, and where to apply knowledge</a:t>
            </a:r>
          </a:p>
        </p:txBody>
      </p:sp>
      <p:sp>
        <p:nvSpPr>
          <p:cNvPr id="43" name="Rounded Rectangle 42"/>
          <p:cNvSpPr/>
          <p:nvPr/>
        </p:nvSpPr>
        <p:spPr bwMode="auto">
          <a:xfrm>
            <a:off x="152400" y="152401"/>
            <a:ext cx="2971800" cy="9906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35" tIns="45718" rIns="91435" bIns="45718" numCol="1" rtlCol="0" anchor="t" anchorCtr="0" compatLnSpc="1">
            <a:prstTxWarp prst="textNoShape">
              <a:avLst/>
            </a:prstTxWarp>
          </a:bodyPr>
          <a:lstStyle/>
          <a:p>
            <a:pPr algn="ctr"/>
            <a:r>
              <a:rPr lang="en-US" sz="2400" b="1" dirty="0">
                <a:solidFill>
                  <a:srgbClr val="FFFFFF"/>
                </a:solidFill>
                <a:latin typeface="Verdana" pitchFamily="34" charset="0"/>
              </a:rPr>
              <a:t>The Knowledge </a:t>
            </a:r>
          </a:p>
          <a:p>
            <a:pPr algn="ctr"/>
            <a:r>
              <a:rPr lang="en-US" sz="2400" b="1" dirty="0">
                <a:solidFill>
                  <a:srgbClr val="FFFFFF"/>
                </a:solidFill>
                <a:latin typeface="Verdana" pitchFamily="34" charset="0"/>
              </a:rPr>
              <a:t>Hierarchy</a:t>
            </a:r>
          </a:p>
        </p:txBody>
      </p:sp>
    </p:spTree>
    <p:extLst>
      <p:ext uri="{BB962C8B-B14F-4D97-AF65-F5344CB8AC3E}">
        <p14:creationId xmlns:p14="http://schemas.microsoft.com/office/powerpoint/2010/main" val="814645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F27E94E-99A4-41BF-A3B6-F3B5EF646BA9}" type="slidenum">
              <a:rPr lang="en-US"/>
              <a:pPr/>
              <a:t>17</a:t>
            </a:fld>
            <a:endParaRPr lang="en-US"/>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1"/>
            <a:ext cx="6705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657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0"/>
            <a:ext cx="7772400" cy="1736725"/>
          </a:xfrm>
        </p:spPr>
        <p:txBody>
          <a:bodyPr/>
          <a:lstStyle/>
          <a:p>
            <a:r>
              <a:rPr lang="en-US" b="1" dirty="0">
                <a:solidFill>
                  <a:srgbClr val="C00000"/>
                </a:solidFill>
                <a:latin typeface="Arial" charset="0"/>
              </a:rPr>
              <a:t>From Facts to Wisdom</a:t>
            </a:r>
            <a:br>
              <a:rPr lang="en-US" b="1" dirty="0">
                <a:solidFill>
                  <a:srgbClr val="C00000"/>
                </a:solidFill>
                <a:latin typeface="Arial" charset="0"/>
              </a:rPr>
            </a:br>
            <a:r>
              <a:rPr lang="en-US" sz="3200" b="1" dirty="0" smtClean="0">
                <a:solidFill>
                  <a:srgbClr val="C00000"/>
                </a:solidFill>
                <a:latin typeface="Arial" charset="0"/>
              </a:rPr>
              <a:t>another form </a:t>
            </a:r>
            <a:r>
              <a:rPr lang="en-US" sz="3200" b="1" dirty="0">
                <a:solidFill>
                  <a:srgbClr val="C00000"/>
                </a:solidFill>
                <a:latin typeface="Arial" charset="0"/>
              </a:rPr>
              <a:t>of the hierarchy</a:t>
            </a:r>
            <a:endParaRPr lang="en-US" b="1" dirty="0">
              <a:solidFill>
                <a:srgbClr val="C00000"/>
              </a:solidFill>
              <a:latin typeface="Arial" charset="0"/>
            </a:endParaRPr>
          </a:p>
        </p:txBody>
      </p:sp>
      <p:graphicFrame>
        <p:nvGraphicFramePr>
          <p:cNvPr id="15363" name="Object 3"/>
          <p:cNvGraphicFramePr>
            <a:graphicFrameLocks noChangeAspect="1"/>
          </p:cNvGraphicFramePr>
          <p:nvPr>
            <p:extLst>
              <p:ext uri="{D42A27DB-BD31-4B8C-83A1-F6EECF244321}">
                <p14:modId xmlns:p14="http://schemas.microsoft.com/office/powerpoint/2010/main" val="4169304021"/>
              </p:ext>
            </p:extLst>
          </p:nvPr>
        </p:nvGraphicFramePr>
        <p:xfrm>
          <a:off x="990600" y="1752600"/>
          <a:ext cx="6781800" cy="4953000"/>
        </p:xfrm>
        <a:graphic>
          <a:graphicData uri="http://schemas.openxmlformats.org/presentationml/2006/ole">
            <mc:AlternateContent xmlns:mc="http://schemas.openxmlformats.org/markup-compatibility/2006">
              <mc:Choice xmlns:v="urn:schemas-microsoft-com:vml" Requires="v">
                <p:oleObj spid="_x0000_s14296" name="Slide" r:id="rId4" imgW="4548526" imgH="3407297" progId="PowerPoint.Slide.8">
                  <p:embed/>
                </p:oleObj>
              </mc:Choice>
              <mc:Fallback>
                <p:oleObj name="Slide" r:id="rId4" imgW="4548526" imgH="3407297" progId="PowerPoint.Slid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52600"/>
                        <a:ext cx="6781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5486400" y="2895600"/>
            <a:ext cx="1143000" cy="369328"/>
          </a:xfrm>
          <a:prstGeom prst="rect">
            <a:avLst/>
          </a:prstGeom>
          <a:solidFill>
            <a:schemeClr val="tx1"/>
          </a:solidFill>
        </p:spPr>
        <p:txBody>
          <a:bodyPr wrap="square" lIns="91435" tIns="45718" rIns="91435" bIns="45718" rtlCol="0">
            <a:spAutoFit/>
          </a:bodyPr>
          <a:lstStyle/>
          <a:p>
            <a:endParaRPr lang="en-US"/>
          </a:p>
        </p:txBody>
      </p:sp>
      <p:sp>
        <p:nvSpPr>
          <p:cNvPr id="3" name="TextBox 2"/>
          <p:cNvSpPr txBox="1"/>
          <p:nvPr/>
        </p:nvSpPr>
        <p:spPr>
          <a:xfrm>
            <a:off x="7086600" y="3260379"/>
            <a:ext cx="1600200" cy="646331"/>
          </a:xfrm>
          <a:prstGeom prst="rect">
            <a:avLst/>
          </a:prstGeom>
          <a:noFill/>
        </p:spPr>
        <p:txBody>
          <a:bodyPr wrap="square" rtlCol="0">
            <a:spAutoFit/>
          </a:bodyPr>
          <a:lstStyle/>
          <a:p>
            <a:r>
              <a:rPr lang="en-US" dirty="0" smtClean="0">
                <a:solidFill>
                  <a:srgbClr val="C00000"/>
                </a:solidFill>
              </a:rPr>
              <a:t>Increases as we go up</a:t>
            </a:r>
            <a:endParaRPr lang="en-US" dirty="0">
              <a:solidFill>
                <a:srgbClr val="C00000"/>
              </a:solidFill>
            </a:endParaRPr>
          </a:p>
        </p:txBody>
      </p:sp>
      <p:sp>
        <p:nvSpPr>
          <p:cNvPr id="7" name="TextBox 6"/>
          <p:cNvSpPr txBox="1"/>
          <p:nvPr/>
        </p:nvSpPr>
        <p:spPr>
          <a:xfrm>
            <a:off x="381000" y="3260378"/>
            <a:ext cx="1600200" cy="646331"/>
          </a:xfrm>
          <a:prstGeom prst="rect">
            <a:avLst/>
          </a:prstGeom>
          <a:noFill/>
        </p:spPr>
        <p:txBody>
          <a:bodyPr wrap="square" rtlCol="0">
            <a:spAutoFit/>
          </a:bodyPr>
          <a:lstStyle/>
          <a:p>
            <a:r>
              <a:rPr lang="en-US" dirty="0" smtClean="0">
                <a:solidFill>
                  <a:srgbClr val="C00000"/>
                </a:solidFill>
              </a:rPr>
              <a:t>Increases as we go down</a:t>
            </a:r>
            <a:endParaRPr lang="en-US" dirty="0">
              <a:solidFill>
                <a:srgbClr val="C00000"/>
              </a:solidFill>
            </a:endParaRPr>
          </a:p>
        </p:txBody>
      </p:sp>
    </p:spTree>
    <p:extLst>
      <p:ext uri="{BB962C8B-B14F-4D97-AF65-F5344CB8AC3E}">
        <p14:creationId xmlns:p14="http://schemas.microsoft.com/office/powerpoint/2010/main" val="1781528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CS211 ICT- Chapter 1</a:t>
            </a:r>
          </a:p>
        </p:txBody>
      </p:sp>
      <p:sp>
        <p:nvSpPr>
          <p:cNvPr id="6" name="Slide Number Placeholder 5"/>
          <p:cNvSpPr>
            <a:spLocks noGrp="1"/>
          </p:cNvSpPr>
          <p:nvPr>
            <p:ph type="sldNum" sz="quarter" idx="12"/>
          </p:nvPr>
        </p:nvSpPr>
        <p:spPr/>
        <p:txBody>
          <a:bodyPr/>
          <a:lstStyle/>
          <a:p>
            <a:pPr>
              <a:defRPr/>
            </a:pPr>
            <a:fld id="{64963A39-7858-4B8C-8778-E3224810F23B}" type="slidenum">
              <a:rPr lang="en-US"/>
              <a:pPr>
                <a:defRPr/>
              </a:pPr>
              <a:t>19</a:t>
            </a:fld>
            <a:endParaRPr lang="en-US"/>
          </a:p>
        </p:txBody>
      </p:sp>
      <p:sp>
        <p:nvSpPr>
          <p:cNvPr id="17410" name="Rectangle 2"/>
          <p:cNvSpPr>
            <a:spLocks noGrp="1" noChangeArrowheads="1"/>
          </p:cNvSpPr>
          <p:nvPr>
            <p:ph type="title"/>
          </p:nvPr>
        </p:nvSpPr>
        <p:spPr>
          <a:xfrm>
            <a:off x="381000" y="1"/>
            <a:ext cx="8229600" cy="790575"/>
          </a:xfrm>
        </p:spPr>
        <p:txBody>
          <a:bodyPr/>
          <a:lstStyle/>
          <a:p>
            <a:pPr eaLnBrk="1" hangingPunct="1">
              <a:defRPr/>
            </a:pPr>
            <a:r>
              <a:rPr lang="en-US" sz="4000" b="1"/>
              <a:t> </a:t>
            </a:r>
            <a:r>
              <a:rPr lang="en-US" sz="3200" b="1"/>
              <a:t>Characteristics of Valuable Information</a:t>
            </a:r>
          </a:p>
        </p:txBody>
      </p:sp>
      <p:pic>
        <p:nvPicPr>
          <p:cNvPr id="38917" name="Picture 7" descr="Tbl01-02"/>
          <p:cNvPicPr>
            <a:picLocks noGrp="1" noChangeAspect="1" noChangeArrowheads="1"/>
          </p:cNvPicPr>
          <p:nvPr>
            <p:ph idx="1"/>
          </p:nvPr>
        </p:nvPicPr>
        <p:blipFill>
          <a:blip r:embed="rId3"/>
          <a:srcRect/>
          <a:stretch>
            <a:fillRect/>
          </a:stretch>
        </p:blipFill>
        <p:spPr>
          <a:xfrm>
            <a:off x="609600" y="762000"/>
            <a:ext cx="8153400" cy="5715000"/>
          </a:xfr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2</a:t>
            </a:fld>
            <a:endParaRPr lang="en-US" dirty="0">
              <a:solidFill>
                <a:srgbClr val="FFFFFF"/>
              </a:solidFill>
            </a:endParaRPr>
          </a:p>
        </p:txBody>
      </p:sp>
      <p:sp>
        <p:nvSpPr>
          <p:cNvPr id="8" name="Rectangle 7"/>
          <p:cNvSpPr/>
          <p:nvPr/>
        </p:nvSpPr>
        <p:spPr>
          <a:xfrm>
            <a:off x="299258" y="1524000"/>
            <a:ext cx="8616142" cy="1292658"/>
          </a:xfrm>
          <a:prstGeom prst="rect">
            <a:avLst/>
          </a:prstGeom>
        </p:spPr>
        <p:txBody>
          <a:bodyPr wrap="square" lIns="91435" tIns="45718" rIns="91435" bIns="45718">
            <a:spAutoFit/>
          </a:bodyPr>
          <a:lstStyle/>
          <a:p>
            <a:pPr algn="just"/>
            <a:r>
              <a:rPr lang="en-US" sz="2600" b="1" dirty="0">
                <a:solidFill>
                  <a:srgbClr val="FFFF00"/>
                </a:solidFill>
              </a:rPr>
              <a:t>Computers and Communications: </a:t>
            </a:r>
            <a:r>
              <a:rPr lang="en-US" sz="2600" dirty="0"/>
              <a:t>“These are the parents of the information age,” says one writer. “When they meet the fireworks begin</a:t>
            </a:r>
            <a:r>
              <a:rPr lang="en-US" sz="2600" dirty="0" smtClean="0"/>
              <a:t>.”</a:t>
            </a:r>
            <a:endParaRPr lang="en-US" sz="2600" dirty="0"/>
          </a:p>
        </p:txBody>
      </p:sp>
      <p:sp>
        <p:nvSpPr>
          <p:cNvPr id="7" name="Title 1"/>
          <p:cNvSpPr>
            <a:spLocks noGrp="1"/>
          </p:cNvSpPr>
          <p:nvPr>
            <p:ph type="title"/>
          </p:nvPr>
        </p:nvSpPr>
        <p:spPr>
          <a:xfrm>
            <a:off x="457200" y="277815"/>
            <a:ext cx="8229600" cy="1139825"/>
          </a:xfrm>
        </p:spPr>
        <p:txBody>
          <a:bodyPr/>
          <a:lstStyle/>
          <a:p>
            <a:pPr>
              <a:defRPr/>
            </a:pPr>
            <a:r>
              <a:rPr lang="en-GB" b="1" dirty="0" smtClean="0"/>
              <a:t/>
            </a:r>
            <a:br>
              <a:rPr lang="en-GB" b="1" dirty="0" smtClean="0"/>
            </a:br>
            <a:r>
              <a:rPr lang="en-GB" b="1" dirty="0" smtClean="0"/>
              <a:t>Chapter 1</a:t>
            </a:r>
            <a:r>
              <a:rPr lang="en-GB" dirty="0" smtClean="0"/>
              <a:t/>
            </a:r>
            <a:br>
              <a:rPr lang="en-GB" dirty="0" smtClean="0"/>
            </a:br>
            <a:endParaRPr lang="en-GB" dirty="0"/>
          </a:p>
        </p:txBody>
      </p:sp>
      <p:sp>
        <p:nvSpPr>
          <p:cNvPr id="10" name="Rectangle 9"/>
          <p:cNvSpPr/>
          <p:nvPr/>
        </p:nvSpPr>
        <p:spPr>
          <a:xfrm>
            <a:off x="266700" y="3352800"/>
            <a:ext cx="8610600" cy="2492990"/>
          </a:xfrm>
          <a:prstGeom prst="rect">
            <a:avLst/>
          </a:prstGeom>
        </p:spPr>
        <p:txBody>
          <a:bodyPr wrap="square">
            <a:spAutoFit/>
          </a:bodyPr>
          <a:lstStyle/>
          <a:p>
            <a:pPr lvl="0" algn="just"/>
            <a:r>
              <a:rPr lang="en-US" sz="2600" b="1" dirty="0">
                <a:solidFill>
                  <a:srgbClr val="FFFF00"/>
                </a:solidFill>
              </a:rPr>
              <a:t>Computer Technology:</a:t>
            </a:r>
            <a:r>
              <a:rPr lang="en-US" sz="2600" dirty="0">
                <a:solidFill>
                  <a:srgbClr val="FFFFFF"/>
                </a:solidFill>
              </a:rPr>
              <a:t> A Computer is a programmable, multiuse machine that accepts data, raw facts, and figures, and processes or manipulates it into information we can use, such as </a:t>
            </a:r>
            <a:r>
              <a:rPr lang="en-US" sz="2600" b="1" dirty="0">
                <a:solidFill>
                  <a:srgbClr val="FFC000"/>
                </a:solidFill>
              </a:rPr>
              <a:t>summaries,</a:t>
            </a:r>
            <a:r>
              <a:rPr lang="en-US" sz="2600" dirty="0">
                <a:solidFill>
                  <a:srgbClr val="FFFFFF"/>
                </a:solidFill>
              </a:rPr>
              <a:t> </a:t>
            </a:r>
            <a:r>
              <a:rPr lang="en-US" sz="2600" b="1" dirty="0">
                <a:solidFill>
                  <a:srgbClr val="FFC000"/>
                </a:solidFill>
              </a:rPr>
              <a:t>totals, or reports</a:t>
            </a:r>
            <a:r>
              <a:rPr lang="en-US" sz="2600" dirty="0">
                <a:solidFill>
                  <a:srgbClr val="FFFFFF"/>
                </a:solidFill>
              </a:rPr>
              <a:t>. Its purpose is to speed up problem solving and increase productivity.</a:t>
            </a:r>
          </a:p>
        </p:txBody>
      </p:sp>
    </p:spTree>
    <p:extLst>
      <p:ext uri="{BB962C8B-B14F-4D97-AF65-F5344CB8AC3E}">
        <p14:creationId xmlns:p14="http://schemas.microsoft.com/office/powerpoint/2010/main" val="4265257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4175"/>
            <a:ext cx="8229600" cy="1139825"/>
          </a:xfrm>
        </p:spPr>
        <p:txBody>
          <a:bodyPr/>
          <a:lstStyle/>
          <a:p>
            <a:r>
              <a:rPr lang="en-US" b="1" dirty="0" smtClean="0">
                <a:solidFill>
                  <a:srgbClr val="FFFF00"/>
                </a:solidFill>
                <a:effectLst/>
              </a:rPr>
              <a:t>Reading Assignment</a:t>
            </a:r>
            <a:endParaRPr lang="en-US" b="1" dirty="0">
              <a:solidFill>
                <a:srgbClr val="FFFF00"/>
              </a:solidFill>
              <a:effectLst/>
            </a:endParaRPr>
          </a:p>
        </p:txBody>
      </p:sp>
      <p:sp>
        <p:nvSpPr>
          <p:cNvPr id="3" name="Content Placeholder 2"/>
          <p:cNvSpPr>
            <a:spLocks noGrp="1"/>
          </p:cNvSpPr>
          <p:nvPr>
            <p:ph idx="1"/>
          </p:nvPr>
        </p:nvSpPr>
        <p:spPr>
          <a:xfrm>
            <a:off x="228600" y="1981202"/>
            <a:ext cx="8763000" cy="1828798"/>
          </a:xfrm>
        </p:spPr>
        <p:txBody>
          <a:bodyPr/>
          <a:lstStyle/>
          <a:p>
            <a:r>
              <a:rPr lang="en-US" dirty="0" smtClean="0"/>
              <a:t>Read about </a:t>
            </a:r>
            <a:r>
              <a:rPr lang="en-US" b="1" dirty="0" smtClean="0">
                <a:solidFill>
                  <a:srgbClr val="FFFF00"/>
                </a:solidFill>
              </a:rPr>
              <a:t>tacit</a:t>
            </a:r>
            <a:r>
              <a:rPr lang="en-US" dirty="0" smtClean="0"/>
              <a:t> and </a:t>
            </a:r>
            <a:r>
              <a:rPr lang="en-US" b="1" dirty="0" smtClean="0">
                <a:solidFill>
                  <a:srgbClr val="FFFF00"/>
                </a:solidFill>
              </a:rPr>
              <a:t>explicit</a:t>
            </a:r>
            <a:r>
              <a:rPr lang="en-US" dirty="0" smtClean="0"/>
              <a:t> knowledge.</a:t>
            </a:r>
          </a:p>
          <a:p>
            <a:r>
              <a:rPr lang="en-US" dirty="0" smtClean="0"/>
              <a:t>Read about </a:t>
            </a:r>
            <a:r>
              <a:rPr lang="en-US" b="1" dirty="0" smtClean="0">
                <a:solidFill>
                  <a:srgbClr val="FFFF00"/>
                </a:solidFill>
              </a:rPr>
              <a:t>knowledge management</a:t>
            </a:r>
            <a:r>
              <a:rPr lang="en-US" dirty="0" smtClean="0"/>
              <a:t>.</a:t>
            </a:r>
            <a:endParaRPr lang="en-US" dirty="0"/>
          </a:p>
        </p:txBody>
      </p:sp>
      <p:sp>
        <p:nvSpPr>
          <p:cNvPr id="5" name="Footer Placeholder 4"/>
          <p:cNvSpPr>
            <a:spLocks noGrp="1"/>
          </p:cNvSpPr>
          <p:nvPr>
            <p:ph type="ftr" sz="quarter" idx="11"/>
          </p:nvPr>
        </p:nvSpPr>
        <p:spPr/>
        <p:txBody>
          <a:bodyPr/>
          <a:lstStyle/>
          <a:p>
            <a:pPr>
              <a:defRPr/>
            </a:pPr>
            <a:r>
              <a:rPr lang="en-US" smtClean="0"/>
              <a:t>CS211 ICT- Chapter 1</a:t>
            </a:r>
            <a:endParaRPr lang="en-US"/>
          </a:p>
        </p:txBody>
      </p:sp>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20</a:t>
            </a:fld>
            <a:endParaRPr lang="en-US"/>
          </a:p>
        </p:txBody>
      </p:sp>
    </p:spTree>
    <p:extLst>
      <p:ext uri="{BB962C8B-B14F-4D97-AF65-F5344CB8AC3E}">
        <p14:creationId xmlns:p14="http://schemas.microsoft.com/office/powerpoint/2010/main" val="1560417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pPr>
                <a:defRPr/>
              </a:pPr>
              <a:t>3</a:t>
            </a:fld>
            <a:endParaRPr lang="en-US"/>
          </a:p>
        </p:txBody>
      </p:sp>
      <p:sp>
        <p:nvSpPr>
          <p:cNvPr id="8" name="Rectangle 7"/>
          <p:cNvSpPr/>
          <p:nvPr/>
        </p:nvSpPr>
        <p:spPr>
          <a:xfrm>
            <a:off x="381000" y="3143071"/>
            <a:ext cx="8610600" cy="1200329"/>
          </a:xfrm>
          <a:prstGeom prst="rect">
            <a:avLst/>
          </a:prstGeom>
        </p:spPr>
        <p:txBody>
          <a:bodyPr wrap="square">
            <a:spAutoFit/>
          </a:bodyPr>
          <a:lstStyle/>
          <a:p>
            <a:pPr lvl="0" algn="just"/>
            <a:r>
              <a:rPr lang="en-US" sz="2400" b="1" dirty="0">
                <a:solidFill>
                  <a:srgbClr val="FFFF00"/>
                </a:solidFill>
              </a:rPr>
              <a:t>Information Technology (IT)</a:t>
            </a:r>
            <a:r>
              <a:rPr lang="en-US" sz="2400" b="1" dirty="0">
                <a:solidFill>
                  <a:srgbClr val="FFFFFF"/>
                </a:solidFill>
              </a:rPr>
              <a:t> </a:t>
            </a:r>
            <a:r>
              <a:rPr lang="en-US" sz="2400" dirty="0">
                <a:solidFill>
                  <a:srgbClr val="FFFFFF"/>
                </a:solidFill>
              </a:rPr>
              <a:t>is technology that merges </a:t>
            </a:r>
            <a:r>
              <a:rPr lang="en-US" sz="2400" b="1" dirty="0">
                <a:solidFill>
                  <a:srgbClr val="FFC000"/>
                </a:solidFill>
              </a:rPr>
              <a:t>computing</a:t>
            </a:r>
            <a:r>
              <a:rPr lang="en-US" sz="2400" dirty="0">
                <a:solidFill>
                  <a:srgbClr val="FFFFFF"/>
                </a:solidFill>
              </a:rPr>
              <a:t> with </a:t>
            </a:r>
            <a:r>
              <a:rPr lang="en-US" sz="2400" b="1" dirty="0">
                <a:solidFill>
                  <a:srgbClr val="FFC000"/>
                </a:solidFill>
              </a:rPr>
              <a:t>high speed communication</a:t>
            </a:r>
            <a:r>
              <a:rPr lang="en-US" sz="2400" dirty="0">
                <a:solidFill>
                  <a:srgbClr val="FFFFFF"/>
                </a:solidFill>
              </a:rPr>
              <a:t> links carrying data, sound, video,  and other forms of multimedia. </a:t>
            </a:r>
          </a:p>
        </p:txBody>
      </p:sp>
      <p:sp>
        <p:nvSpPr>
          <p:cNvPr id="9" name="Rectangle 8"/>
          <p:cNvSpPr/>
          <p:nvPr/>
        </p:nvSpPr>
        <p:spPr>
          <a:xfrm>
            <a:off x="304800" y="4738708"/>
            <a:ext cx="8610600" cy="1585892"/>
          </a:xfrm>
          <a:prstGeom prst="rect">
            <a:avLst/>
          </a:prstGeom>
        </p:spPr>
        <p:txBody>
          <a:bodyPr wrap="square" lIns="91435" tIns="45718" rIns="91435" bIns="45718">
            <a:spAutoFit/>
          </a:bodyPr>
          <a:lstStyle/>
          <a:p>
            <a:pPr algn="just"/>
            <a:r>
              <a:rPr lang="en-ZW" sz="2400" b="1" dirty="0">
                <a:solidFill>
                  <a:srgbClr val="FFFF00"/>
                </a:solidFill>
              </a:rPr>
              <a:t>Information </a:t>
            </a:r>
            <a:r>
              <a:rPr lang="en-ZW" sz="2400" b="1" dirty="0" smtClean="0">
                <a:solidFill>
                  <a:srgbClr val="FFFF00"/>
                </a:solidFill>
              </a:rPr>
              <a:t>Communications </a:t>
            </a:r>
            <a:r>
              <a:rPr lang="en-ZW" sz="2400" b="1" dirty="0">
                <a:solidFill>
                  <a:srgbClr val="FFFF00"/>
                </a:solidFill>
              </a:rPr>
              <a:t>Technology (ICT)</a:t>
            </a:r>
            <a:r>
              <a:rPr lang="en-ZW" sz="2400" b="1" dirty="0">
                <a:solidFill>
                  <a:srgbClr val="FF0000"/>
                </a:solidFill>
              </a:rPr>
              <a:t> </a:t>
            </a:r>
            <a:r>
              <a:rPr lang="en-ZW" sz="2400" dirty="0"/>
              <a:t>is a generic name used to describe a </a:t>
            </a:r>
            <a:r>
              <a:rPr lang="en-ZW" sz="2400" b="1" dirty="0">
                <a:solidFill>
                  <a:srgbClr val="FFC000"/>
                </a:solidFill>
              </a:rPr>
              <a:t>range of technologies</a:t>
            </a:r>
            <a:r>
              <a:rPr lang="en-ZW" sz="2400" dirty="0"/>
              <a:t> for </a:t>
            </a:r>
            <a:r>
              <a:rPr lang="en-ZW" sz="2400" dirty="0" smtClean="0"/>
              <a:t>creating, finding, storing, gathering</a:t>
            </a:r>
            <a:r>
              <a:rPr lang="en-ZW" sz="2400" dirty="0"/>
              <a:t>, </a:t>
            </a:r>
            <a:r>
              <a:rPr lang="en-ZW" sz="2400" dirty="0" smtClean="0"/>
              <a:t>retrieving</a:t>
            </a:r>
            <a:r>
              <a:rPr lang="en-ZW" sz="2400" dirty="0"/>
              <a:t>, processing, </a:t>
            </a:r>
            <a:r>
              <a:rPr lang="en-ZW" sz="2400" dirty="0" smtClean="0"/>
              <a:t>analysing, sharing, </a:t>
            </a:r>
            <a:r>
              <a:rPr lang="en-ZW" sz="2400" dirty="0"/>
              <a:t>and transmitting information</a:t>
            </a:r>
            <a:endParaRPr lang="en-US" sz="2400" dirty="0"/>
          </a:p>
        </p:txBody>
      </p:sp>
      <p:sp>
        <p:nvSpPr>
          <p:cNvPr id="10" name="Rectangle 9"/>
          <p:cNvSpPr/>
          <p:nvPr/>
        </p:nvSpPr>
        <p:spPr>
          <a:xfrm>
            <a:off x="304800" y="381000"/>
            <a:ext cx="8610600" cy="2492990"/>
          </a:xfrm>
          <a:prstGeom prst="rect">
            <a:avLst/>
          </a:prstGeom>
        </p:spPr>
        <p:txBody>
          <a:bodyPr wrap="square">
            <a:spAutoFit/>
          </a:bodyPr>
          <a:lstStyle/>
          <a:p>
            <a:pPr lvl="0" algn="just"/>
            <a:r>
              <a:rPr lang="en-US" sz="2600" b="1" dirty="0">
                <a:solidFill>
                  <a:srgbClr val="FFFF00"/>
                </a:solidFill>
              </a:rPr>
              <a:t>Communications Technology:</a:t>
            </a:r>
            <a:r>
              <a:rPr lang="en-US" sz="2600" dirty="0">
                <a:solidFill>
                  <a:srgbClr val="FFFF00"/>
                </a:solidFill>
              </a:rPr>
              <a:t> </a:t>
            </a:r>
            <a:r>
              <a:rPr lang="en-US" sz="2600" dirty="0">
                <a:solidFill>
                  <a:srgbClr val="FFFFFF"/>
                </a:solidFill>
              </a:rPr>
              <a:t>Communications, or Telecommunications technologies consist of electromagnetic devices and systems for communicating information over long distances. The principal examples are telephone, radio, broadcast television, cable TV, and other telecom technologies.</a:t>
            </a:r>
          </a:p>
        </p:txBody>
      </p:sp>
    </p:spTree>
    <p:extLst>
      <p:ext uri="{BB962C8B-B14F-4D97-AF65-F5344CB8AC3E}">
        <p14:creationId xmlns:p14="http://schemas.microsoft.com/office/powerpoint/2010/main" val="4202070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543B331-165A-4021-AA41-F3FA90C85EA5}" type="slidenum">
              <a:rPr lang="en-US" smtClean="0">
                <a:solidFill>
                  <a:srgbClr val="FFFFFF"/>
                </a:solidFill>
              </a:rPr>
              <a:pPr>
                <a:defRPr/>
              </a:pPr>
              <a:t>4</a:t>
            </a:fld>
            <a:endParaRPr lang="en-US">
              <a:solidFill>
                <a:srgbClr val="FFFFFF"/>
              </a:solidFill>
            </a:endParaRPr>
          </a:p>
        </p:txBody>
      </p:sp>
      <p:sp>
        <p:nvSpPr>
          <p:cNvPr id="8" name="Rectangle 7"/>
          <p:cNvSpPr/>
          <p:nvPr/>
        </p:nvSpPr>
        <p:spPr>
          <a:xfrm>
            <a:off x="152400" y="838200"/>
            <a:ext cx="8763000" cy="2308320"/>
          </a:xfrm>
          <a:prstGeom prst="rect">
            <a:avLst/>
          </a:prstGeom>
        </p:spPr>
        <p:txBody>
          <a:bodyPr wrap="square" lIns="91435" tIns="45718" rIns="91435" bIns="45718">
            <a:spAutoFit/>
          </a:bodyPr>
          <a:lstStyle/>
          <a:p>
            <a:pPr algn="just"/>
            <a:r>
              <a:rPr lang="en-US" sz="2400" dirty="0" smtClean="0">
                <a:solidFill>
                  <a:srgbClr val="FFFFFF"/>
                </a:solidFill>
              </a:rPr>
              <a:t>The </a:t>
            </a:r>
            <a:r>
              <a:rPr lang="en-US" sz="2400" dirty="0">
                <a:solidFill>
                  <a:srgbClr val="FFFFFF"/>
                </a:solidFill>
              </a:rPr>
              <a:t>two technologies were developing independently, before they gradually fused together. </a:t>
            </a:r>
          </a:p>
          <a:p>
            <a:pPr algn="just"/>
            <a:endParaRPr lang="en-US" sz="2400" b="1" dirty="0">
              <a:solidFill>
                <a:srgbClr val="FFFFFF"/>
              </a:solidFill>
            </a:endParaRPr>
          </a:p>
          <a:p>
            <a:pPr algn="just"/>
            <a:r>
              <a:rPr lang="en-US" sz="2400" b="1" dirty="0" smtClean="0">
                <a:solidFill>
                  <a:srgbClr val="FFC000"/>
                </a:solidFill>
              </a:rPr>
              <a:t>Why </a:t>
            </a:r>
            <a:r>
              <a:rPr lang="en-US" sz="2400" b="1" dirty="0">
                <a:solidFill>
                  <a:srgbClr val="FFC000"/>
                </a:solidFill>
              </a:rPr>
              <a:t>have the worlds of computers and telecommunications remained so long </a:t>
            </a:r>
            <a:r>
              <a:rPr lang="en-US" sz="2400" b="1" dirty="0" smtClean="0">
                <a:solidFill>
                  <a:srgbClr val="FFC000"/>
                </a:solidFill>
              </a:rPr>
              <a:t>before </a:t>
            </a:r>
            <a:r>
              <a:rPr lang="en-US" sz="2400" b="1" dirty="0">
                <a:solidFill>
                  <a:srgbClr val="FFC000"/>
                </a:solidFill>
              </a:rPr>
              <a:t>coming together?</a:t>
            </a:r>
          </a:p>
        </p:txBody>
      </p:sp>
      <p:sp>
        <p:nvSpPr>
          <p:cNvPr id="7" name="Title 1"/>
          <p:cNvSpPr>
            <a:spLocks noGrp="1"/>
          </p:cNvSpPr>
          <p:nvPr>
            <p:ph type="title"/>
          </p:nvPr>
        </p:nvSpPr>
        <p:spPr>
          <a:xfrm>
            <a:off x="457200" y="76201"/>
            <a:ext cx="8229600" cy="788985"/>
          </a:xfrm>
        </p:spPr>
        <p:txBody>
          <a:bodyPr/>
          <a:lstStyle/>
          <a:p>
            <a:pPr>
              <a:defRPr/>
            </a:pPr>
            <a:r>
              <a:rPr lang="en-GB" b="1" dirty="0" smtClean="0"/>
              <a:t/>
            </a:r>
            <a:br>
              <a:rPr lang="en-GB" b="1" dirty="0" smtClean="0"/>
            </a:br>
            <a:r>
              <a:rPr lang="en-GB" b="1" dirty="0" smtClean="0"/>
              <a:t>Cont…</a:t>
            </a:r>
            <a:r>
              <a:rPr lang="en-GB" dirty="0" smtClean="0"/>
              <a:t/>
            </a:r>
            <a:br>
              <a:rPr lang="en-GB" dirty="0" smtClean="0"/>
            </a:br>
            <a:endParaRPr lang="en-GB" dirty="0"/>
          </a:p>
        </p:txBody>
      </p:sp>
      <p:sp>
        <p:nvSpPr>
          <p:cNvPr id="9" name="Content Placeholder 2"/>
          <p:cNvSpPr>
            <a:spLocks noGrp="1"/>
          </p:cNvSpPr>
          <p:nvPr>
            <p:ph idx="1"/>
          </p:nvPr>
        </p:nvSpPr>
        <p:spPr>
          <a:xfrm>
            <a:off x="304800" y="3429000"/>
            <a:ext cx="8534400" cy="2438400"/>
          </a:xfrm>
        </p:spPr>
        <p:txBody>
          <a:bodyPr/>
          <a:lstStyle/>
          <a:p>
            <a:pPr marL="0" lvl="0" indent="0" algn="just">
              <a:spcBef>
                <a:spcPct val="0"/>
              </a:spcBef>
              <a:buClrTx/>
              <a:buSzTx/>
              <a:buNone/>
            </a:pPr>
            <a:r>
              <a:rPr lang="en-US" sz="2600" b="1" kern="1200" dirty="0">
                <a:solidFill>
                  <a:srgbClr val="FFFF00"/>
                </a:solidFill>
                <a:effectLst/>
                <a:latin typeface="Arial" charset="0"/>
              </a:rPr>
              <a:t>Technological Convergence</a:t>
            </a:r>
            <a:r>
              <a:rPr lang="en-US" sz="2400" kern="1200" dirty="0">
                <a:solidFill>
                  <a:srgbClr val="FFFFFF"/>
                </a:solidFill>
                <a:effectLst/>
                <a:latin typeface="Arial" charset="0"/>
              </a:rPr>
              <a:t>, also known as digital convergence, is the technological merger of several industries through various devices that exchange information in the electronic, or digital, format used by computers. The industries used are Computers, Communications, Consumer Electronics, Entertainment, and Mass media. </a:t>
            </a:r>
          </a:p>
        </p:txBody>
      </p:sp>
      <p:sp>
        <p:nvSpPr>
          <p:cNvPr id="2" name="Rectangle 1"/>
          <p:cNvSpPr/>
          <p:nvPr/>
        </p:nvSpPr>
        <p:spPr>
          <a:xfrm>
            <a:off x="304800" y="5867400"/>
            <a:ext cx="8382000" cy="646331"/>
          </a:xfrm>
          <a:prstGeom prst="rect">
            <a:avLst/>
          </a:prstGeom>
        </p:spPr>
        <p:txBody>
          <a:bodyPr wrap="square">
            <a:spAutoFit/>
          </a:bodyPr>
          <a:lstStyle/>
          <a:p>
            <a:r>
              <a:rPr lang="en-US" b="1" dirty="0">
                <a:solidFill>
                  <a:srgbClr val="FFC000"/>
                </a:solidFill>
              </a:rPr>
              <a:t>What are five developments growing out of the fusion of computers and communications? (</a:t>
            </a:r>
            <a:r>
              <a:rPr lang="en-US" sz="1200" b="1" dirty="0">
                <a:solidFill>
                  <a:srgbClr val="FFC000"/>
                </a:solidFill>
              </a:rPr>
              <a:t>refer to using information technology, 9</a:t>
            </a:r>
            <a:r>
              <a:rPr lang="en-US" sz="1200" b="1" baseline="30000" dirty="0">
                <a:solidFill>
                  <a:srgbClr val="FFC000"/>
                </a:solidFill>
              </a:rPr>
              <a:t>th</a:t>
            </a:r>
            <a:r>
              <a:rPr lang="en-US" sz="1200" b="1" dirty="0">
                <a:solidFill>
                  <a:srgbClr val="FFC000"/>
                </a:solidFill>
              </a:rPr>
              <a:t> edition, Williams/Sawyer</a:t>
            </a:r>
            <a:r>
              <a:rPr lang="en-US" b="1" dirty="0">
                <a:solidFill>
                  <a:srgbClr val="FFC000"/>
                </a:solidFill>
              </a:rPr>
              <a:t>)</a:t>
            </a:r>
            <a:endParaRPr lang="en-US" dirty="0">
              <a:solidFill>
                <a:srgbClr val="FFC000"/>
              </a:solidFill>
            </a:endParaRPr>
          </a:p>
        </p:txBody>
      </p:sp>
    </p:spTree>
    <p:extLst>
      <p:ext uri="{BB962C8B-B14F-4D97-AF65-F5344CB8AC3E}">
        <p14:creationId xmlns:p14="http://schemas.microsoft.com/office/powerpoint/2010/main" val="527213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9" name="Rectangle 7"/>
          <p:cNvSpPr>
            <a:spLocks noChangeArrowheads="1"/>
          </p:cNvSpPr>
          <p:nvPr/>
        </p:nvSpPr>
        <p:spPr bwMode="auto">
          <a:xfrm>
            <a:off x="533400" y="1371600"/>
            <a:ext cx="4343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p>
            <a:pPr eaLnBrk="1" hangingPunct="1">
              <a:spcBef>
                <a:spcPct val="20000"/>
              </a:spcBef>
            </a:pPr>
            <a:r>
              <a:rPr lang="en-US" sz="2800" dirty="0">
                <a:solidFill>
                  <a:srgbClr val="000000"/>
                </a:solidFill>
                <a:latin typeface="Arial" pitchFamily="34" charset="0"/>
              </a:rPr>
              <a:t>CS is </a:t>
            </a:r>
            <a:r>
              <a:rPr lang="en-US" sz="3600" b="1" dirty="0">
                <a:solidFill>
                  <a:srgbClr val="E57D15"/>
                </a:solidFill>
                <a:latin typeface="Arial" pitchFamily="34" charset="0"/>
              </a:rPr>
              <a:t>designing </a:t>
            </a:r>
            <a:r>
              <a:rPr lang="en-US" sz="2800" b="1" dirty="0">
                <a:solidFill>
                  <a:srgbClr val="00B050"/>
                </a:solidFill>
                <a:latin typeface="Arial" pitchFamily="34" charset="0"/>
              </a:rPr>
              <a:t>computing devices</a:t>
            </a:r>
            <a:r>
              <a:rPr lang="en-US" sz="2800" b="1" dirty="0">
                <a:solidFill>
                  <a:srgbClr val="000000"/>
                </a:solidFill>
                <a:latin typeface="Arial" pitchFamily="34" charset="0"/>
              </a:rPr>
              <a:t> </a:t>
            </a:r>
            <a:r>
              <a:rPr lang="en-US" sz="2800" dirty="0">
                <a:solidFill>
                  <a:srgbClr val="000000"/>
                </a:solidFill>
                <a:latin typeface="Arial" pitchFamily="34" charset="0"/>
              </a:rPr>
              <a:t>and </a:t>
            </a:r>
            <a:r>
              <a:rPr lang="en-US" sz="3600" b="1" dirty="0">
                <a:solidFill>
                  <a:srgbClr val="E57D15"/>
                </a:solidFill>
                <a:latin typeface="Arial" pitchFamily="34" charset="0"/>
              </a:rPr>
              <a:t>programming </a:t>
            </a:r>
            <a:r>
              <a:rPr lang="en-US" sz="2800" dirty="0">
                <a:solidFill>
                  <a:srgbClr val="000000"/>
                </a:solidFill>
                <a:latin typeface="Arial" pitchFamily="34" charset="0"/>
              </a:rPr>
              <a:t>them </a:t>
            </a:r>
            <a:endParaRPr lang="en-US" sz="1600" dirty="0">
              <a:solidFill>
                <a:srgbClr val="000000"/>
              </a:solidFill>
              <a:latin typeface="Arial" pitchFamily="34" charset="0"/>
            </a:endParaRPr>
          </a:p>
          <a:p>
            <a:pPr eaLnBrk="1" hangingPunct="1">
              <a:spcBef>
                <a:spcPct val="20000"/>
              </a:spcBef>
            </a:pPr>
            <a:endParaRPr lang="en-US" sz="2400" dirty="0">
              <a:solidFill>
                <a:srgbClr val="000000"/>
              </a:solidFill>
              <a:latin typeface="Arial" pitchFamily="34" charset="0"/>
            </a:endParaRPr>
          </a:p>
        </p:txBody>
      </p:sp>
      <p:sp>
        <p:nvSpPr>
          <p:cNvPr id="32770" name="Rectangle 8"/>
          <p:cNvSpPr>
            <a:spLocks noGrp="1" noChangeArrowheads="1"/>
          </p:cNvSpPr>
          <p:nvPr>
            <p:ph type="title"/>
          </p:nvPr>
        </p:nvSpPr>
        <p:spPr>
          <a:xfrm>
            <a:off x="457200" y="76200"/>
            <a:ext cx="7772400" cy="1143000"/>
          </a:xfrm>
        </p:spPr>
        <p:txBody>
          <a:bodyPr/>
          <a:lstStyle/>
          <a:p>
            <a:pPr algn="l" eaLnBrk="1" hangingPunct="1"/>
            <a:r>
              <a:rPr lang="en-US" sz="4000" dirty="0"/>
              <a:t>What is Computer Science?</a:t>
            </a:r>
          </a:p>
        </p:txBody>
      </p:sp>
      <p:pic>
        <p:nvPicPr>
          <p:cNvPr id="32771" name="Picture 1" descr="SmartPhoneFascinati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990601"/>
            <a:ext cx="2339976" cy="563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bwMode="auto">
          <a:xfrm>
            <a:off x="4419600" y="6096002"/>
            <a:ext cx="4191000" cy="616977"/>
          </a:xfrm>
          <a:prstGeom prst="ellipse">
            <a:avLst/>
          </a:prstGeom>
          <a:solidFill>
            <a:schemeClr val="bg2">
              <a:alpha val="24000"/>
            </a:schemeClr>
          </a:solidFill>
          <a:ln w="9525" cap="flat" cmpd="sng" algn="ctr">
            <a:noFill/>
            <a:prstDash val="solid"/>
            <a:round/>
            <a:headEnd type="none" w="med" len="med"/>
            <a:tailEnd type="none" w="med" len="med"/>
          </a:ln>
          <a:effectLst>
            <a:innerShdw blurRad="63500" dist="50800">
              <a:prstClr val="black">
                <a:alpha val="50000"/>
              </a:prstClr>
            </a:innerShdw>
          </a:effectLst>
        </p:spPr>
        <p:txBody>
          <a:bodyPr lIns="91435" tIns="45718" rIns="91435" bIns="45718"/>
          <a:lstStyle/>
          <a:p>
            <a:pPr>
              <a:defRPr/>
            </a:pPr>
            <a:endParaRPr lang="en-US" sz="2400">
              <a:solidFill>
                <a:srgbClr val="000000"/>
              </a:solidFill>
              <a:cs typeface="ＭＳ Ｐゴシック" charset="-128"/>
            </a:endParaRPr>
          </a:p>
        </p:txBody>
      </p:sp>
      <p:sp>
        <p:nvSpPr>
          <p:cNvPr id="3277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84" charset="-128"/>
              </a:defRPr>
            </a:lvl1pPr>
            <a:lvl2pPr marL="742917" indent="-285737" eaLnBrk="0" hangingPunct="0">
              <a:defRPr sz="2400">
                <a:solidFill>
                  <a:schemeClr val="tx1"/>
                </a:solidFill>
                <a:latin typeface="Arial" pitchFamily="34" charset="0"/>
                <a:ea typeface="ＭＳ Ｐゴシック" pitchFamily="-84" charset="-128"/>
              </a:defRPr>
            </a:lvl2pPr>
            <a:lvl3pPr marL="1142949" indent="-228590" eaLnBrk="0" hangingPunct="0">
              <a:defRPr sz="2400">
                <a:solidFill>
                  <a:schemeClr val="tx1"/>
                </a:solidFill>
                <a:latin typeface="Arial" pitchFamily="34" charset="0"/>
                <a:ea typeface="ＭＳ Ｐゴシック" pitchFamily="-84" charset="-128"/>
              </a:defRPr>
            </a:lvl3pPr>
            <a:lvl4pPr marL="1600128" indent="-228590" eaLnBrk="0" hangingPunct="0">
              <a:defRPr sz="2400">
                <a:solidFill>
                  <a:schemeClr val="tx1"/>
                </a:solidFill>
                <a:latin typeface="Arial" pitchFamily="34" charset="0"/>
                <a:ea typeface="ＭＳ Ｐゴシック" pitchFamily="-84" charset="-128"/>
              </a:defRPr>
            </a:lvl4pPr>
            <a:lvl5pPr marL="2057308" indent="-228590" eaLnBrk="0" hangingPunct="0">
              <a:defRPr sz="2400">
                <a:solidFill>
                  <a:schemeClr val="tx1"/>
                </a:solidFill>
                <a:latin typeface="Arial" pitchFamily="34" charset="0"/>
                <a:ea typeface="ＭＳ Ｐゴシック" pitchFamily="-84" charset="-128"/>
              </a:defRPr>
            </a:lvl5pPr>
            <a:lvl6pPr marL="2514487" indent="-228590" eaLnBrk="0" fontAlgn="base" hangingPunct="0">
              <a:spcBef>
                <a:spcPct val="0"/>
              </a:spcBef>
              <a:spcAft>
                <a:spcPct val="0"/>
              </a:spcAft>
              <a:defRPr sz="2400">
                <a:solidFill>
                  <a:schemeClr val="tx1"/>
                </a:solidFill>
                <a:latin typeface="Arial" pitchFamily="34" charset="0"/>
                <a:ea typeface="ＭＳ Ｐゴシック" pitchFamily="-84" charset="-128"/>
              </a:defRPr>
            </a:lvl6pPr>
            <a:lvl7pPr marL="2971667" indent="-228590" eaLnBrk="0" fontAlgn="base" hangingPunct="0">
              <a:spcBef>
                <a:spcPct val="0"/>
              </a:spcBef>
              <a:spcAft>
                <a:spcPct val="0"/>
              </a:spcAft>
              <a:defRPr sz="2400">
                <a:solidFill>
                  <a:schemeClr val="tx1"/>
                </a:solidFill>
                <a:latin typeface="Arial" pitchFamily="34" charset="0"/>
                <a:ea typeface="ＭＳ Ｐゴシック" pitchFamily="-84" charset="-128"/>
              </a:defRPr>
            </a:lvl7pPr>
            <a:lvl8pPr marL="3428846" indent="-228590" eaLnBrk="0" fontAlgn="base" hangingPunct="0">
              <a:spcBef>
                <a:spcPct val="0"/>
              </a:spcBef>
              <a:spcAft>
                <a:spcPct val="0"/>
              </a:spcAft>
              <a:defRPr sz="2400">
                <a:solidFill>
                  <a:schemeClr val="tx1"/>
                </a:solidFill>
                <a:latin typeface="Arial" pitchFamily="34" charset="0"/>
                <a:ea typeface="ＭＳ Ｐゴシック" pitchFamily="-84" charset="-128"/>
              </a:defRPr>
            </a:lvl8pPr>
            <a:lvl9pPr marL="3886026" indent="-228590" eaLnBrk="0" fontAlgn="base" hangingPunct="0">
              <a:spcBef>
                <a:spcPct val="0"/>
              </a:spcBef>
              <a:spcAft>
                <a:spcPct val="0"/>
              </a:spcAft>
              <a:defRPr sz="2400">
                <a:solidFill>
                  <a:schemeClr val="tx1"/>
                </a:solidFill>
                <a:latin typeface="Arial" pitchFamily="34" charset="0"/>
                <a:ea typeface="ＭＳ Ｐゴシック" pitchFamily="-84" charset="-128"/>
              </a:defRPr>
            </a:lvl9pPr>
          </a:lstStyle>
          <a:p>
            <a:fld id="{4AFF057A-D6E4-4DA0-87D4-E116AD96A71E}" type="slidenum">
              <a:rPr lang="en-US" sz="1400">
                <a:solidFill>
                  <a:srgbClr val="000000"/>
                </a:solidFill>
              </a:rPr>
              <a:pPr/>
              <a:t>5</a:t>
            </a:fld>
            <a:endParaRPr lang="en-US" sz="1400">
              <a:solidFill>
                <a:srgbClr val="000000"/>
              </a:solidFill>
            </a:endParaRPr>
          </a:p>
        </p:txBody>
      </p:sp>
      <p:sp>
        <p:nvSpPr>
          <p:cNvPr id="2" name="Rectangle 1"/>
          <p:cNvSpPr/>
          <p:nvPr/>
        </p:nvSpPr>
        <p:spPr>
          <a:xfrm>
            <a:off x="304800" y="4620165"/>
            <a:ext cx="5703662" cy="1323435"/>
          </a:xfrm>
          <a:prstGeom prst="rect">
            <a:avLst/>
          </a:prstGeom>
        </p:spPr>
        <p:txBody>
          <a:bodyPr wrap="square" lIns="91435" tIns="45718" rIns="91435" bIns="45718">
            <a:spAutoFit/>
          </a:bodyPr>
          <a:lstStyle/>
          <a:p>
            <a:pPr algn="just" eaLnBrk="1" hangingPunct="1"/>
            <a:r>
              <a:rPr lang="en-US" sz="2000" i="1" dirty="0">
                <a:solidFill>
                  <a:srgbClr val="000000"/>
                </a:solidFill>
                <a:latin typeface="Arial" pitchFamily="34" charset="0"/>
              </a:rPr>
              <a:t>A lot of computer science is about improving technology-- making it </a:t>
            </a:r>
            <a:r>
              <a:rPr lang="en-US" sz="2000" b="1" i="1" dirty="0">
                <a:solidFill>
                  <a:srgbClr val="00B050"/>
                </a:solidFill>
                <a:latin typeface="Arial" pitchFamily="34" charset="0"/>
              </a:rPr>
              <a:t>faster</a:t>
            </a:r>
            <a:r>
              <a:rPr lang="en-US" sz="2000" i="1" dirty="0">
                <a:solidFill>
                  <a:srgbClr val="000000"/>
                </a:solidFill>
                <a:latin typeface="Arial" pitchFamily="34" charset="0"/>
              </a:rPr>
              <a:t>, </a:t>
            </a:r>
            <a:r>
              <a:rPr lang="en-US" sz="2000" b="1" i="1" dirty="0" smtClean="0">
                <a:solidFill>
                  <a:srgbClr val="00B050"/>
                </a:solidFill>
                <a:latin typeface="Arial" pitchFamily="34" charset="0"/>
              </a:rPr>
              <a:t>smaller, cheaper </a:t>
            </a:r>
            <a:r>
              <a:rPr lang="en-US" sz="2000" i="1" dirty="0">
                <a:solidFill>
                  <a:srgbClr val="000000"/>
                </a:solidFill>
                <a:latin typeface="Arial" pitchFamily="34" charset="0"/>
              </a:rPr>
              <a:t>or able to do </a:t>
            </a:r>
            <a:r>
              <a:rPr lang="en-US" sz="2000" b="1" i="1" dirty="0">
                <a:solidFill>
                  <a:srgbClr val="00B050"/>
                </a:solidFill>
                <a:latin typeface="Arial" pitchFamily="34" charset="0"/>
              </a:rPr>
              <a:t>new </a:t>
            </a:r>
            <a:r>
              <a:rPr lang="en-US" sz="2000" b="1" i="1" dirty="0" smtClean="0">
                <a:solidFill>
                  <a:srgbClr val="00B050"/>
                </a:solidFill>
                <a:latin typeface="Arial" pitchFamily="34" charset="0"/>
              </a:rPr>
              <a:t>things</a:t>
            </a:r>
            <a:r>
              <a:rPr lang="en-US" sz="2000" i="1" dirty="0">
                <a:solidFill>
                  <a:srgbClr val="000000"/>
                </a:solidFill>
                <a:latin typeface="Arial" pitchFamily="34" charset="0"/>
              </a:rPr>
              <a:t> </a:t>
            </a:r>
            <a:r>
              <a:rPr lang="en-US" sz="2000" i="1" dirty="0" smtClean="0">
                <a:solidFill>
                  <a:srgbClr val="000000"/>
                </a:solidFill>
                <a:latin typeface="Arial" pitchFamily="34" charset="0"/>
              </a:rPr>
              <a:t>through developing new theories.</a:t>
            </a:r>
            <a:endParaRPr lang="en-US" sz="2000" i="1" dirty="0">
              <a:solidFill>
                <a:srgbClr val="000000"/>
              </a:solidFill>
              <a:latin typeface="Arial" pitchFamily="34" charset="0"/>
            </a:endParaRPr>
          </a:p>
        </p:txBody>
      </p:sp>
      <p:sp>
        <p:nvSpPr>
          <p:cNvPr id="4" name="Rectangle 3"/>
          <p:cNvSpPr/>
          <p:nvPr/>
        </p:nvSpPr>
        <p:spPr>
          <a:xfrm>
            <a:off x="228600" y="3200400"/>
            <a:ext cx="5410200" cy="341628"/>
          </a:xfrm>
          <a:prstGeom prst="rect">
            <a:avLst/>
          </a:prstGeom>
        </p:spPr>
        <p:txBody>
          <a:bodyPr wrap="square" lIns="91435" tIns="45718" rIns="91435" bIns="45718">
            <a:spAutoFit/>
          </a:bodyPr>
          <a:lstStyle/>
          <a:p>
            <a:pPr>
              <a:lnSpc>
                <a:spcPct val="90000"/>
              </a:lnSpc>
            </a:pPr>
            <a:r>
              <a:rPr lang="en-US" b="1" dirty="0"/>
              <a:t>A lot of work in CS is done with pen and paper!</a:t>
            </a:r>
          </a:p>
        </p:txBody>
      </p:sp>
      <p:sp>
        <p:nvSpPr>
          <p:cNvPr id="7" name="Rectangle 6"/>
          <p:cNvSpPr/>
          <p:nvPr/>
        </p:nvSpPr>
        <p:spPr>
          <a:xfrm>
            <a:off x="228600" y="3809208"/>
            <a:ext cx="6286500" cy="738660"/>
          </a:xfrm>
          <a:prstGeom prst="rect">
            <a:avLst/>
          </a:prstGeom>
        </p:spPr>
        <p:txBody>
          <a:bodyPr wrap="square" lIns="91435" tIns="45718" rIns="91435" bIns="45718">
            <a:spAutoFit/>
          </a:bodyPr>
          <a:lstStyle/>
          <a:p>
            <a:r>
              <a:rPr lang="en-US" sz="2100" b="1" dirty="0">
                <a:solidFill>
                  <a:srgbClr val="FF0000"/>
                </a:solidFill>
              </a:rPr>
              <a:t>Computer science is the study of </a:t>
            </a:r>
            <a:r>
              <a:rPr lang="en-US" sz="2100" b="1" dirty="0" smtClean="0">
                <a:solidFill>
                  <a:srgbClr val="FF0000"/>
                </a:solidFill>
              </a:rPr>
              <a:t>algorithms and much more than this …</a:t>
            </a:r>
            <a:endParaRPr lang="en-US" sz="2100" b="1" dirty="0">
              <a:solidFill>
                <a:srgbClr val="FF0000"/>
              </a:solidFill>
            </a:endParaRPr>
          </a:p>
        </p:txBody>
      </p:sp>
    </p:spTree>
    <p:extLst>
      <p:ext uri="{BB962C8B-B14F-4D97-AF65-F5344CB8AC3E}">
        <p14:creationId xmlns:p14="http://schemas.microsoft.com/office/powerpoint/2010/main" val="2750372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96F3C10-67C0-48FC-8EBC-6710A7A6A3B3}" type="slidenum">
              <a:rPr lang="en-US" smtClean="0">
                <a:solidFill>
                  <a:srgbClr val="000000"/>
                </a:solidFill>
              </a:rPr>
              <a:pPr/>
              <a:t>6</a:t>
            </a:fld>
            <a:endParaRPr lang="en-US">
              <a:solidFill>
                <a:srgbClr val="000000"/>
              </a:solidFill>
            </a:endParaRPr>
          </a:p>
        </p:txBody>
      </p:sp>
      <p:sp>
        <p:nvSpPr>
          <p:cNvPr id="8" name="AutoShape 10" descr="Image result for google glass pictur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0"/>
            <a:ext cx="9144000" cy="6058525"/>
          </a:xfrm>
          <a:prstGeom prst="rect">
            <a:avLst/>
          </a:prstGeom>
        </p:spPr>
      </p:pic>
    </p:spTree>
    <p:extLst>
      <p:ext uri="{BB962C8B-B14F-4D97-AF65-F5344CB8AC3E}">
        <p14:creationId xmlns:p14="http://schemas.microsoft.com/office/powerpoint/2010/main" val="733850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idx="12"/>
          </p:nvPr>
        </p:nvSpPr>
        <p:spPr/>
        <p:txBody>
          <a:bodyPr/>
          <a:lstStyle/>
          <a:p>
            <a:fld id="{1A30FBF1-D03D-42F8-A861-BCE4AF4607C0}" type="slidenum">
              <a:rPr lang="en-US"/>
              <a:pPr/>
              <a:t>7</a:t>
            </a:fld>
            <a:endParaRPr lang="en-US" dirty="0"/>
          </a:p>
        </p:txBody>
      </p:sp>
      <p:sp>
        <p:nvSpPr>
          <p:cNvPr id="6146" name="Rectangle 2"/>
          <p:cNvSpPr>
            <a:spLocks noChangeArrowheads="1"/>
          </p:cNvSpPr>
          <p:nvPr/>
        </p:nvSpPr>
        <p:spPr bwMode="auto">
          <a:xfrm>
            <a:off x="152400" y="1066800"/>
            <a:ext cx="4572000" cy="4419600"/>
          </a:xfrm>
          <a:prstGeom prst="rect">
            <a:avLst/>
          </a:prstGeom>
          <a:noFill/>
          <a:ln w="9525">
            <a:noFill/>
            <a:round/>
            <a:headEnd/>
            <a:tailEnd/>
          </a:ln>
          <a:effectLst/>
        </p:spPr>
        <p:txBody>
          <a:bodyPr lIns="89996" tIns="46798" rIns="89996" bIns="46798"/>
          <a:lstStyle/>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t>Computer science is </a:t>
            </a:r>
            <a:r>
              <a:rPr lang="en-US" sz="2800" b="1" dirty="0">
                <a:solidFill>
                  <a:srgbClr val="FFFF00"/>
                </a:solidFill>
              </a:rPr>
              <a:t>programming intensive</a:t>
            </a:r>
          </a:p>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t>Involves</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system architecture</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software engineering</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application programming</a:t>
            </a:r>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hardware </a:t>
            </a:r>
            <a:r>
              <a:rPr lang="en-US" sz="2600" dirty="0" smtClean="0"/>
              <a:t>engineering</a:t>
            </a:r>
            <a:endParaRPr lang="en-US" sz="2600" dirty="0"/>
          </a:p>
          <a:p>
            <a:pPr marL="741330" lvl="1" indent="-284150" eaLnBrk="1" hangingPunct="1">
              <a:spcBef>
                <a:spcPts val="599"/>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theory</a:t>
            </a:r>
          </a:p>
        </p:txBody>
      </p:sp>
      <p:sp>
        <p:nvSpPr>
          <p:cNvPr id="6147" name="Rectangle 3"/>
          <p:cNvSpPr>
            <a:spLocks noChangeArrowheads="1"/>
          </p:cNvSpPr>
          <p:nvPr/>
        </p:nvSpPr>
        <p:spPr bwMode="auto">
          <a:xfrm>
            <a:off x="4800600" y="1066800"/>
            <a:ext cx="4267200" cy="4419600"/>
          </a:xfrm>
          <a:prstGeom prst="rect">
            <a:avLst/>
          </a:prstGeom>
          <a:noFill/>
          <a:ln w="9525">
            <a:noFill/>
            <a:round/>
            <a:headEnd/>
            <a:tailEnd/>
          </a:ln>
          <a:effectLst/>
        </p:spPr>
        <p:txBody>
          <a:bodyPr lIns="89996" tIns="46798" rIns="89996" bIns="46798"/>
          <a:lstStyle/>
          <a:p>
            <a:pPr marL="341298" indent="-341298" eaLnBrk="1" hangingPunct="1">
              <a:spcBef>
                <a:spcPts val="700"/>
              </a:spcBef>
              <a:buClr>
                <a:schemeClr val="tx1"/>
              </a:buClr>
              <a:buSzPct val="8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800" dirty="0">
                <a:solidFill>
                  <a:schemeClr val="accent1">
                    <a:lumMod val="20000"/>
                    <a:lumOff val="80000"/>
                  </a:schemeClr>
                </a:solidFill>
              </a:rPr>
              <a:t>Information Technology is </a:t>
            </a:r>
            <a:r>
              <a:rPr lang="en-US" sz="2800" dirty="0" smtClean="0">
                <a:solidFill>
                  <a:schemeClr val="accent1">
                    <a:lumMod val="20000"/>
                    <a:lumOff val="80000"/>
                  </a:schemeClr>
                </a:solidFill>
              </a:rPr>
              <a:t>associated to </a:t>
            </a:r>
            <a:r>
              <a:rPr lang="en-US" sz="2800" b="1" dirty="0" smtClean="0">
                <a:solidFill>
                  <a:srgbClr val="FFFF00"/>
                </a:solidFill>
              </a:rPr>
              <a:t>organization </a:t>
            </a:r>
            <a:r>
              <a:rPr lang="en-US" sz="2800" b="1" dirty="0">
                <a:solidFill>
                  <a:srgbClr val="FFFF00"/>
                </a:solidFill>
              </a:rPr>
              <a:t>related applications</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business related</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organizational </a:t>
            </a:r>
            <a:r>
              <a:rPr lang="en-US" sz="2600" dirty="0" smtClean="0"/>
              <a:t>automation</a:t>
            </a:r>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r>
              <a:rPr lang="en-US" sz="2600" dirty="0"/>
              <a:t>ICT is a Change </a:t>
            </a:r>
            <a:r>
              <a:rPr lang="en-US" sz="2600" dirty="0" smtClean="0"/>
              <a:t>Agent (Enabler)</a:t>
            </a:r>
            <a:endParaRPr lang="en-US" sz="2600" dirty="0"/>
          </a:p>
          <a:p>
            <a:pPr marL="741330" lvl="1" indent="-284150" eaLnBrk="1" hangingPunct="1">
              <a:spcBef>
                <a:spcPts val="650"/>
              </a:spcBef>
              <a:buClr>
                <a:schemeClr val="tx1"/>
              </a:buClr>
              <a:buSzPct val="70000"/>
              <a:buFont typeface="Wingdings" pitchFamily="2" charset="2"/>
              <a:buChar char=""/>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600" dirty="0"/>
          </a:p>
          <a:p>
            <a:pPr marL="341298" indent="-341298" eaLnBrk="1" hangingPunct="1">
              <a:spcBef>
                <a:spcPts val="700"/>
              </a:spcBef>
              <a:buClr>
                <a:srgbClr val="996666"/>
              </a:buClr>
              <a:buSzPct val="80000"/>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800" dirty="0">
              <a:solidFill>
                <a:srgbClr val="000000"/>
              </a:solidFill>
            </a:endParaRPr>
          </a:p>
          <a:p>
            <a:pPr marL="341298" indent="-341298" eaLnBrk="1" hangingPunct="1">
              <a:spcBef>
                <a:spcPts val="700"/>
              </a:spcBef>
              <a:buClr>
                <a:srgbClr val="996666"/>
              </a:buClr>
              <a:buSzPct val="80000"/>
              <a:tabLst>
                <a:tab pos="341298" algn="l"/>
                <a:tab pos="1255657" algn="l"/>
                <a:tab pos="2170016" algn="l"/>
                <a:tab pos="3084375" algn="l"/>
                <a:tab pos="3998734" algn="l"/>
                <a:tab pos="4913093" algn="l"/>
                <a:tab pos="5827452" algn="l"/>
                <a:tab pos="6741811" algn="l"/>
                <a:tab pos="7656171" algn="l"/>
                <a:tab pos="8570530" algn="l"/>
                <a:tab pos="9484889" algn="l"/>
                <a:tab pos="10399248" algn="l"/>
              </a:tabLst>
            </a:pPr>
            <a:endParaRPr lang="en-US" sz="2800" dirty="0">
              <a:solidFill>
                <a:srgbClr val="000000"/>
              </a:solidFill>
            </a:endParaRPr>
          </a:p>
        </p:txBody>
      </p:sp>
    </p:spTree>
    <p:extLst>
      <p:ext uri="{BB962C8B-B14F-4D97-AF65-F5344CB8AC3E}">
        <p14:creationId xmlns:p14="http://schemas.microsoft.com/office/powerpoint/2010/main" val="22355842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4"/>
          <p:cNvSpPr>
            <a:spLocks noGrp="1" noChangeArrowheads="1"/>
          </p:cNvSpPr>
          <p:nvPr>
            <p:ph type="ctrTitle"/>
          </p:nvPr>
        </p:nvSpPr>
        <p:spPr/>
        <p:txBody>
          <a:bodyPr/>
          <a:lstStyle/>
          <a:p>
            <a:pPr eaLnBrk="1" hangingPunct="1">
              <a:defRPr/>
            </a:pPr>
            <a:r>
              <a:rPr lang="en-US" b="1" smtClean="0"/>
              <a:t>Information Concepts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CS211 ICT- Chapter 1</a:t>
            </a:r>
          </a:p>
        </p:txBody>
      </p:sp>
      <p:sp>
        <p:nvSpPr>
          <p:cNvPr id="6" name="Slide Number Placeholder 5"/>
          <p:cNvSpPr>
            <a:spLocks noGrp="1"/>
          </p:cNvSpPr>
          <p:nvPr>
            <p:ph type="sldNum" sz="quarter" idx="12"/>
          </p:nvPr>
        </p:nvSpPr>
        <p:spPr/>
        <p:txBody>
          <a:bodyPr/>
          <a:lstStyle/>
          <a:p>
            <a:pPr>
              <a:defRPr/>
            </a:pPr>
            <a:fld id="{3F4C134A-0396-47C2-9DC0-95F2E33C1ECB}" type="slidenum">
              <a:rPr lang="en-US"/>
              <a:pPr>
                <a:defRPr/>
              </a:pPr>
              <a:t>9</a:t>
            </a:fld>
            <a:endParaRPr lang="en-US"/>
          </a:p>
        </p:txBody>
      </p:sp>
      <p:sp>
        <p:nvSpPr>
          <p:cNvPr id="14338" name="Rectangle 2"/>
          <p:cNvSpPr>
            <a:spLocks noGrp="1" noChangeArrowheads="1"/>
          </p:cNvSpPr>
          <p:nvPr>
            <p:ph type="title"/>
          </p:nvPr>
        </p:nvSpPr>
        <p:spPr/>
        <p:txBody>
          <a:bodyPr/>
          <a:lstStyle/>
          <a:p>
            <a:pPr eaLnBrk="1" hangingPunct="1">
              <a:defRPr/>
            </a:pPr>
            <a:r>
              <a:rPr lang="en-US" sz="3600" b="1" dirty="0"/>
              <a:t>Data vs. Information</a:t>
            </a:r>
            <a:endParaRPr lang="en-US" dirty="0" smtClean="0"/>
          </a:p>
        </p:txBody>
      </p:sp>
      <p:sp>
        <p:nvSpPr>
          <p:cNvPr id="14339" name="Rectangle 3"/>
          <p:cNvSpPr>
            <a:spLocks noGrp="1" noChangeArrowheads="1"/>
          </p:cNvSpPr>
          <p:nvPr>
            <p:ph type="body" idx="1"/>
          </p:nvPr>
        </p:nvSpPr>
        <p:spPr>
          <a:xfrm>
            <a:off x="381000" y="1295400"/>
            <a:ext cx="8229600" cy="5105400"/>
          </a:xfrm>
        </p:spPr>
        <p:txBody>
          <a:bodyPr/>
          <a:lstStyle/>
          <a:p>
            <a:pPr algn="just" eaLnBrk="1" hangingPunct="1">
              <a:defRPr/>
            </a:pPr>
            <a:r>
              <a:rPr lang="en-US" sz="2400" b="1" dirty="0"/>
              <a:t>Data:</a:t>
            </a:r>
            <a:r>
              <a:rPr lang="en-US" sz="2400" dirty="0"/>
              <a:t> raw facts and figures</a:t>
            </a:r>
          </a:p>
          <a:p>
            <a:pPr lvl="1" algn="just" eaLnBrk="1" hangingPunct="1">
              <a:defRPr/>
            </a:pPr>
            <a:r>
              <a:rPr lang="en-US" sz="2000" dirty="0"/>
              <a:t>Symbols + Rules    </a:t>
            </a:r>
            <a:r>
              <a:rPr lang="en-US" sz="2000" b="1" dirty="0" smtClean="0">
                <a:solidFill>
                  <a:srgbClr val="FFFF00"/>
                </a:solidFill>
                <a:effectLst/>
              </a:rPr>
              <a:t>(Syntax)</a:t>
            </a:r>
            <a:endParaRPr lang="en-US" sz="2000" dirty="0"/>
          </a:p>
          <a:p>
            <a:pPr lvl="1" algn="just" eaLnBrk="1" hangingPunct="1">
              <a:defRPr/>
            </a:pPr>
            <a:r>
              <a:rPr lang="en-US" sz="2000" dirty="0"/>
              <a:t>Representing events and/or objects or organization</a:t>
            </a:r>
          </a:p>
          <a:p>
            <a:pPr lvl="1" algn="just" eaLnBrk="1" hangingPunct="1">
              <a:defRPr/>
            </a:pPr>
            <a:r>
              <a:rPr lang="en-US" sz="2400" dirty="0"/>
              <a:t>has no meaning </a:t>
            </a:r>
          </a:p>
          <a:p>
            <a:pPr lvl="1" algn="just" eaLnBrk="1" hangingPunct="1">
              <a:defRPr/>
            </a:pPr>
            <a:r>
              <a:rPr lang="en-US" sz="2400" dirty="0"/>
              <a:t>By-product of doing business/transaction</a:t>
            </a:r>
          </a:p>
          <a:p>
            <a:pPr lvl="1" algn="just" eaLnBrk="1" hangingPunct="1">
              <a:defRPr/>
            </a:pPr>
            <a:r>
              <a:rPr lang="en-US" sz="2400" dirty="0"/>
              <a:t>Types of Data</a:t>
            </a:r>
          </a:p>
          <a:p>
            <a:pPr lvl="2" algn="just" eaLnBrk="1" hangingPunct="1">
              <a:defRPr/>
            </a:pPr>
            <a:r>
              <a:rPr lang="en-US" sz="1600" dirty="0"/>
              <a:t>Quantitative (Structured) /material</a:t>
            </a:r>
          </a:p>
          <a:p>
            <a:pPr lvl="2" algn="just" eaLnBrk="1" hangingPunct="1">
              <a:defRPr/>
            </a:pPr>
            <a:r>
              <a:rPr lang="en-US" sz="1600" dirty="0"/>
              <a:t>Qualitative (Unstructured) /textual, image, voice</a:t>
            </a:r>
          </a:p>
          <a:p>
            <a:pPr lvl="2" algn="just" eaLnBrk="1" hangingPunct="1">
              <a:defRPr/>
            </a:pPr>
            <a:r>
              <a:rPr lang="en-US" sz="1600" dirty="0" smtClean="0"/>
              <a:t>Financial </a:t>
            </a:r>
            <a:endParaRPr lang="en-US" sz="1600" dirty="0"/>
          </a:p>
          <a:p>
            <a:pPr lvl="1" algn="just" eaLnBrk="1" hangingPunct="1">
              <a:defRPr/>
            </a:pPr>
            <a:r>
              <a:rPr lang="en-US" sz="2000" dirty="0"/>
              <a:t>Forms of Data</a:t>
            </a:r>
          </a:p>
          <a:p>
            <a:pPr lvl="2" algn="just" eaLnBrk="1" hangingPunct="1">
              <a:defRPr/>
            </a:pPr>
            <a:r>
              <a:rPr lang="en-US" dirty="0" smtClean="0"/>
              <a:t>Quantity – weight in KG, volume in liter, …</a:t>
            </a:r>
          </a:p>
          <a:p>
            <a:pPr lvl="2" algn="just" eaLnBrk="1" hangingPunct="1">
              <a:defRPr/>
            </a:pPr>
            <a:r>
              <a:rPr lang="en-US" dirty="0" smtClean="0"/>
              <a:t>Quality – taste, choice, …</a:t>
            </a:r>
          </a:p>
          <a:p>
            <a:pPr lvl="2" algn="just" eaLnBrk="1" hangingPunct="1">
              <a:defRPr/>
            </a:pPr>
            <a:r>
              <a:rPr lang="en-US" dirty="0" smtClean="0"/>
              <a:t>Currency – Finance in birr, dollar,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ample PPT">
  <a:themeElements>
    <a:clrScheme name="Sample PPT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Sample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Sample PP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le PP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 PP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 PP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 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 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le 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le PPT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Ripple</Template>
  <TotalTime>17155</TotalTime>
  <Words>2571</Words>
  <Application>Microsoft Office PowerPoint</Application>
  <PresentationFormat>On-screen Show (4:3)</PresentationFormat>
  <Paragraphs>283</Paragraphs>
  <Slides>20</Slides>
  <Notes>20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31" baseType="lpstr">
      <vt:lpstr>ＭＳ Ｐゴシック</vt:lpstr>
      <vt:lpstr>Arial</vt:lpstr>
      <vt:lpstr>Garamond</vt:lpstr>
      <vt:lpstr>Times New Roman</vt:lpstr>
      <vt:lpstr>Verdana</vt:lpstr>
      <vt:lpstr>Wingdings</vt:lpstr>
      <vt:lpstr>Ripple</vt:lpstr>
      <vt:lpstr>2_Blank Presentation</vt:lpstr>
      <vt:lpstr>Level</vt:lpstr>
      <vt:lpstr>Sample PPT</vt:lpstr>
      <vt:lpstr>Slide</vt:lpstr>
      <vt:lpstr> Chapter 1:  Introduction </vt:lpstr>
      <vt:lpstr> Chapter 1 </vt:lpstr>
      <vt:lpstr>PowerPoint Presentation</vt:lpstr>
      <vt:lpstr> Cont… </vt:lpstr>
      <vt:lpstr>What is Computer Science?</vt:lpstr>
      <vt:lpstr>PowerPoint Presentation</vt:lpstr>
      <vt:lpstr>PowerPoint Presentation</vt:lpstr>
      <vt:lpstr>Information Concepts</vt:lpstr>
      <vt:lpstr>Data vs. Information</vt:lpstr>
      <vt:lpstr>Information</vt:lpstr>
      <vt:lpstr>Data versus Information</vt:lpstr>
      <vt:lpstr> The Process of Transforming Data into Information</vt:lpstr>
      <vt:lpstr>Cont..</vt:lpstr>
      <vt:lpstr>Cont…</vt:lpstr>
      <vt:lpstr>Cont…</vt:lpstr>
      <vt:lpstr>PowerPoint Presentation</vt:lpstr>
      <vt:lpstr>PowerPoint Presentation</vt:lpstr>
      <vt:lpstr>From Facts to Wisdom another form of the hierarchy</vt:lpstr>
      <vt:lpstr> Characteristics of Valuable Information</vt:lpstr>
      <vt:lpstr>Reading Assignment</vt:lpstr>
    </vt:vector>
  </TitlesOfParts>
  <Company>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c:title>
  <dc:creator>remma</dc:creator>
  <cp:lastModifiedBy>ahmed</cp:lastModifiedBy>
  <cp:revision>1085</cp:revision>
  <dcterms:created xsi:type="dcterms:W3CDTF">2003-01-07T05:23:47Z</dcterms:created>
  <dcterms:modified xsi:type="dcterms:W3CDTF">2020-11-10T11:07:27Z</dcterms:modified>
</cp:coreProperties>
</file>