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 id="2147483859" r:id="rId2"/>
  </p:sldMasterIdLst>
  <p:notesMasterIdLst>
    <p:notesMasterId r:id="rId10"/>
  </p:notesMasterIdLst>
  <p:sldIdLst>
    <p:sldId id="437" r:id="rId3"/>
    <p:sldId id="511" r:id="rId4"/>
    <p:sldId id="553" r:id="rId5"/>
    <p:sldId id="513" r:id="rId6"/>
    <p:sldId id="514" r:id="rId7"/>
    <p:sldId id="541" r:id="rId8"/>
    <p:sldId id="516" r:id="rId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180" algn="l" rtl="0" eaLnBrk="0" fontAlgn="base" hangingPunct="0">
      <a:spcBef>
        <a:spcPct val="0"/>
      </a:spcBef>
      <a:spcAft>
        <a:spcPct val="0"/>
      </a:spcAft>
      <a:defRPr kern="1200">
        <a:solidFill>
          <a:schemeClr val="tx1"/>
        </a:solidFill>
        <a:latin typeface="Arial" charset="0"/>
        <a:ea typeface="+mn-ea"/>
        <a:cs typeface="+mn-cs"/>
      </a:defRPr>
    </a:lvl2pPr>
    <a:lvl3pPr marL="914359" algn="l" rtl="0" eaLnBrk="0" fontAlgn="base" hangingPunct="0">
      <a:spcBef>
        <a:spcPct val="0"/>
      </a:spcBef>
      <a:spcAft>
        <a:spcPct val="0"/>
      </a:spcAft>
      <a:defRPr kern="1200">
        <a:solidFill>
          <a:schemeClr val="tx1"/>
        </a:solidFill>
        <a:latin typeface="Arial" charset="0"/>
        <a:ea typeface="+mn-ea"/>
        <a:cs typeface="+mn-cs"/>
      </a:defRPr>
    </a:lvl3pPr>
    <a:lvl4pPr marL="1371539" algn="l" rtl="0" eaLnBrk="0" fontAlgn="base" hangingPunct="0">
      <a:spcBef>
        <a:spcPct val="0"/>
      </a:spcBef>
      <a:spcAft>
        <a:spcPct val="0"/>
      </a:spcAft>
      <a:defRPr kern="1200">
        <a:solidFill>
          <a:schemeClr val="tx1"/>
        </a:solidFill>
        <a:latin typeface="Arial" charset="0"/>
        <a:ea typeface="+mn-ea"/>
        <a:cs typeface="+mn-cs"/>
      </a:defRPr>
    </a:lvl4pPr>
    <a:lvl5pPr marL="1828718" algn="l" rtl="0" eaLnBrk="0" fontAlgn="base" hangingPunct="0">
      <a:spcBef>
        <a:spcPct val="0"/>
      </a:spcBef>
      <a:spcAft>
        <a:spcPct val="0"/>
      </a:spcAft>
      <a:defRPr kern="1200">
        <a:solidFill>
          <a:schemeClr val="tx1"/>
        </a:solidFill>
        <a:latin typeface="Arial" charset="0"/>
        <a:ea typeface="+mn-ea"/>
        <a:cs typeface="+mn-cs"/>
      </a:defRPr>
    </a:lvl5pPr>
    <a:lvl6pPr marL="2285898" algn="l" defTabSz="914359" rtl="0" eaLnBrk="1" latinLnBrk="0" hangingPunct="1">
      <a:defRPr kern="1200">
        <a:solidFill>
          <a:schemeClr val="tx1"/>
        </a:solidFill>
        <a:latin typeface="Arial" charset="0"/>
        <a:ea typeface="+mn-ea"/>
        <a:cs typeface="+mn-cs"/>
      </a:defRPr>
    </a:lvl6pPr>
    <a:lvl7pPr marL="2743077" algn="l" defTabSz="914359" rtl="0" eaLnBrk="1" latinLnBrk="0" hangingPunct="1">
      <a:defRPr kern="1200">
        <a:solidFill>
          <a:schemeClr val="tx1"/>
        </a:solidFill>
        <a:latin typeface="Arial" charset="0"/>
        <a:ea typeface="+mn-ea"/>
        <a:cs typeface="+mn-cs"/>
      </a:defRPr>
    </a:lvl7pPr>
    <a:lvl8pPr marL="3200257" algn="l" defTabSz="914359" rtl="0" eaLnBrk="1" latinLnBrk="0" hangingPunct="1">
      <a:defRPr kern="1200">
        <a:solidFill>
          <a:schemeClr val="tx1"/>
        </a:solidFill>
        <a:latin typeface="Arial" charset="0"/>
        <a:ea typeface="+mn-ea"/>
        <a:cs typeface="+mn-cs"/>
      </a:defRPr>
    </a:lvl8pPr>
    <a:lvl9pPr marL="3657436" algn="l" defTabSz="914359"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59605" autoAdjust="0"/>
  </p:normalViewPr>
  <p:slideViewPr>
    <p:cSldViewPr>
      <p:cViewPr varScale="1">
        <p:scale>
          <a:sx n="44" d="100"/>
          <a:sy n="44" d="100"/>
        </p:scale>
        <p:origin x="21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239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4CAFA32-C424-4F10-96BC-C5184CB3A6F2}" type="slidenum">
              <a:rPr lang="en-US"/>
              <a:pPr>
                <a:defRPr/>
              </a:pPr>
              <a:t>‹#›</a:t>
            </a:fld>
            <a:endParaRPr lang="en-US"/>
          </a:p>
        </p:txBody>
      </p:sp>
    </p:spTree>
    <p:extLst>
      <p:ext uri="{BB962C8B-B14F-4D97-AF65-F5344CB8AC3E}">
        <p14:creationId xmlns:p14="http://schemas.microsoft.com/office/powerpoint/2010/main" val="37676758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80" algn="l" rtl="0" eaLnBrk="0" fontAlgn="base" hangingPunct="0">
      <a:spcBef>
        <a:spcPct val="30000"/>
      </a:spcBef>
      <a:spcAft>
        <a:spcPct val="0"/>
      </a:spcAft>
      <a:defRPr sz="1200" kern="1200">
        <a:solidFill>
          <a:schemeClr val="tx1"/>
        </a:solidFill>
        <a:latin typeface="Arial" charset="0"/>
        <a:ea typeface="+mn-ea"/>
        <a:cs typeface="+mn-cs"/>
      </a:defRPr>
    </a:lvl2pPr>
    <a:lvl3pPr marL="914359" algn="l" rtl="0" eaLnBrk="0" fontAlgn="base" hangingPunct="0">
      <a:spcBef>
        <a:spcPct val="30000"/>
      </a:spcBef>
      <a:spcAft>
        <a:spcPct val="0"/>
      </a:spcAft>
      <a:defRPr sz="1200" kern="1200">
        <a:solidFill>
          <a:schemeClr val="tx1"/>
        </a:solidFill>
        <a:latin typeface="Arial" charset="0"/>
        <a:ea typeface="+mn-ea"/>
        <a:cs typeface="+mn-cs"/>
      </a:defRPr>
    </a:lvl3pPr>
    <a:lvl4pPr marL="1371539" algn="l" rtl="0" eaLnBrk="0" fontAlgn="base" hangingPunct="0">
      <a:spcBef>
        <a:spcPct val="30000"/>
      </a:spcBef>
      <a:spcAft>
        <a:spcPct val="0"/>
      </a:spcAft>
      <a:defRPr sz="1200" kern="1200">
        <a:solidFill>
          <a:schemeClr val="tx1"/>
        </a:solidFill>
        <a:latin typeface="Arial" charset="0"/>
        <a:ea typeface="+mn-ea"/>
        <a:cs typeface="+mn-cs"/>
      </a:defRPr>
    </a:lvl4pPr>
    <a:lvl5pPr marL="1828718" algn="l" rtl="0" eaLnBrk="0" fontAlgn="base" hangingPunct="0">
      <a:spcBef>
        <a:spcPct val="30000"/>
      </a:spcBef>
      <a:spcAft>
        <a:spcPct val="0"/>
      </a:spcAft>
      <a:defRPr sz="1200" kern="1200">
        <a:solidFill>
          <a:schemeClr val="tx1"/>
        </a:solidFill>
        <a:latin typeface="Arial" charset="0"/>
        <a:ea typeface="+mn-ea"/>
        <a:cs typeface="+mn-cs"/>
      </a:defRPr>
    </a:lvl5pPr>
    <a:lvl6pPr marL="2285898" algn="l" defTabSz="914359" rtl="0" eaLnBrk="1" latinLnBrk="0" hangingPunct="1">
      <a:defRPr sz="1200" kern="1200">
        <a:solidFill>
          <a:schemeClr val="tx1"/>
        </a:solidFill>
        <a:latin typeface="+mn-lt"/>
        <a:ea typeface="+mn-ea"/>
        <a:cs typeface="+mn-cs"/>
      </a:defRPr>
    </a:lvl6pPr>
    <a:lvl7pPr marL="2743077" algn="l" defTabSz="914359" rtl="0" eaLnBrk="1" latinLnBrk="0" hangingPunct="1">
      <a:defRPr sz="1200" kern="1200">
        <a:solidFill>
          <a:schemeClr val="tx1"/>
        </a:solidFill>
        <a:latin typeface="+mn-lt"/>
        <a:ea typeface="+mn-ea"/>
        <a:cs typeface="+mn-cs"/>
      </a:defRPr>
    </a:lvl7pPr>
    <a:lvl8pPr marL="3200257" algn="l" defTabSz="914359" rtl="0" eaLnBrk="1" latinLnBrk="0" hangingPunct="1">
      <a:defRPr sz="1200" kern="1200">
        <a:solidFill>
          <a:schemeClr val="tx1"/>
        </a:solidFill>
        <a:latin typeface="+mn-lt"/>
        <a:ea typeface="+mn-ea"/>
        <a:cs typeface="+mn-cs"/>
      </a:defRPr>
    </a:lvl8pPr>
    <a:lvl9pPr marL="3657436" algn="l" defTabSz="9143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xfrm>
            <a:off x="1143000" y="685800"/>
            <a:ext cx="4572000" cy="3429000"/>
          </a:xfrm>
          <a:ln/>
        </p:spPr>
      </p:sp>
      <p:sp>
        <p:nvSpPr>
          <p:cNvPr id="137219" name="Notes Placeholder 2"/>
          <p:cNvSpPr>
            <a:spLocks noGrp="1"/>
          </p:cNvSpPr>
          <p:nvPr>
            <p:ph type="body" idx="1"/>
          </p:nvPr>
        </p:nvSpPr>
        <p:spPr>
          <a:noFill/>
          <a:ln/>
        </p:spPr>
        <p:txBody>
          <a:bodyPr/>
          <a:lstStyle/>
          <a:p>
            <a:endParaRPr lang="en-GB" dirty="0" smtClean="0"/>
          </a:p>
        </p:txBody>
      </p:sp>
      <p:sp>
        <p:nvSpPr>
          <p:cNvPr id="137220" name="Slide Number Placeholder 3"/>
          <p:cNvSpPr>
            <a:spLocks noGrp="1"/>
          </p:cNvSpPr>
          <p:nvPr>
            <p:ph type="sldNum" sz="quarter" idx="5"/>
          </p:nvPr>
        </p:nvSpPr>
        <p:spPr>
          <a:noFill/>
        </p:spPr>
        <p:txBody>
          <a:bodyPr/>
          <a:lstStyle/>
          <a:p>
            <a:fld id="{E9EDA971-DECF-4AD1-8F7E-363CBBFDCC5F}" type="slidenum">
              <a:rPr lang="en-US" smtClean="0"/>
              <a:pPr/>
              <a:t>1</a:t>
            </a:fld>
            <a:endParaRPr lang="en-US" smtClean="0"/>
          </a:p>
        </p:txBody>
      </p:sp>
    </p:spTree>
    <p:extLst>
      <p:ext uri="{BB962C8B-B14F-4D97-AF65-F5344CB8AC3E}">
        <p14:creationId xmlns:p14="http://schemas.microsoft.com/office/powerpoint/2010/main" val="12307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Can you give examples of </a:t>
            </a:r>
            <a:r>
              <a:rPr lang="en-US" b="1" baseline="0" dirty="0" smtClean="0"/>
              <a:t>communication </a:t>
            </a:r>
            <a:r>
              <a:rPr lang="en-US" b="1" dirty="0" smtClean="0"/>
              <a:t>devices (technologies)</a:t>
            </a:r>
            <a:r>
              <a:rPr lang="en-US" b="1" baseline="0" dirty="0" smtClean="0"/>
              <a:t> used to transmit large amounts of data through long distances?</a:t>
            </a:r>
          </a:p>
          <a:p>
            <a:endParaRPr lang="en-US" b="1"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b="1" strike="noStrike" dirty="0" smtClean="0">
                <a:solidFill>
                  <a:srgbClr val="000000"/>
                </a:solidFill>
              </a:rPr>
              <a:t>ICT can give countries something else to sell.</a:t>
            </a:r>
            <a:r>
              <a:rPr lang="en-GB" altLang="en-US" b="1" strike="noStrike" baseline="0" dirty="0" smtClean="0">
                <a:solidFill>
                  <a:srgbClr val="000000"/>
                </a:solidFill>
              </a:rPr>
              <a:t> What do you think it is?</a:t>
            </a:r>
          </a:p>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b="1" strike="noStrike" dirty="0" smtClean="0">
                <a:solidFill>
                  <a:srgbClr val="000000"/>
                </a:solidFill>
              </a:rPr>
              <a:t>Skilled man</a:t>
            </a:r>
            <a:r>
              <a:rPr lang="en-GB" altLang="en-US" b="1" strike="noStrike" baseline="0" dirty="0" smtClean="0">
                <a:solidFill>
                  <a:srgbClr val="000000"/>
                </a:solidFill>
              </a:rPr>
              <a:t> power</a:t>
            </a:r>
            <a:r>
              <a:rPr lang="en-GB" altLang="en-US" b="1" strike="noStrike" dirty="0" smtClean="0">
                <a:solidFill>
                  <a:srgbClr val="000000"/>
                </a:solidFill>
              </a:rPr>
              <a:t> as well as products and software!</a:t>
            </a:r>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2</a:t>
            </a:fld>
            <a:endParaRPr lang="en-US"/>
          </a:p>
        </p:txBody>
      </p:sp>
    </p:spTree>
    <p:extLst>
      <p:ext uri="{BB962C8B-B14F-4D97-AF65-F5344CB8AC3E}">
        <p14:creationId xmlns:p14="http://schemas.microsoft.com/office/powerpoint/2010/main" val="2583232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 can say that ICT is about using IT for the benefits of society</a:t>
            </a:r>
            <a:r>
              <a:rPr lang="en-US" b="1" baseline="0" dirty="0" smtClean="0"/>
              <a:t> or groups of people. </a:t>
            </a:r>
          </a:p>
          <a:p>
            <a:r>
              <a:rPr lang="en-US" b="1" baseline="0" dirty="0" smtClean="0"/>
              <a:t>We may consider IT as the infrastructure and ICT as applied on top to bring change: they are like body and soul. </a:t>
            </a:r>
          </a:p>
          <a:p>
            <a:endParaRPr lang="en-US" b="1" baseline="0" dirty="0" smtClean="0"/>
          </a:p>
          <a:p>
            <a:r>
              <a:rPr lang="en-US" b="1" baseline="0" dirty="0" smtClean="0"/>
              <a:t>Sometimes we may loosely take IT and ICT as synonyms (as another name for the other): as though both are referring to the same thing</a:t>
            </a:r>
          </a:p>
          <a:p>
            <a:r>
              <a:rPr lang="en-US" b="1" baseline="0" dirty="0" smtClean="0"/>
              <a:t>Thus, we use them interchangeably as they fit right based on industry practice</a:t>
            </a:r>
          </a:p>
          <a:p>
            <a:endParaRPr lang="en-US" b="1" baseline="0" dirty="0" smtClean="0"/>
          </a:p>
          <a:p>
            <a:r>
              <a:rPr lang="en-US" b="1" dirty="0" smtClean="0"/>
              <a:t>ICT can be considered to be built on the 4Cs</a:t>
            </a:r>
            <a:r>
              <a:rPr lang="en-US" b="1" baseline="0" dirty="0" smtClean="0"/>
              <a:t>, Computing, Communications (Connectivity), Content, and (human) Capacity</a:t>
            </a:r>
          </a:p>
          <a:p>
            <a:endParaRPr lang="en-US" b="1" baseline="0" dirty="0" smtClean="0"/>
          </a:p>
          <a:p>
            <a:r>
              <a:rPr lang="en-US" b="1" baseline="0" dirty="0" smtClean="0"/>
              <a:t>In my view, if we consider large areas and large groups of people (schools for example) ICT comes to the front, </a:t>
            </a:r>
          </a:p>
          <a:p>
            <a:r>
              <a:rPr lang="en-US" b="1" baseline="0" dirty="0" smtClean="0"/>
              <a:t>while we consider organizations and industries IT comes to the front. </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3</a:t>
            </a:fld>
            <a:endParaRPr lang="en-US"/>
          </a:p>
        </p:txBody>
      </p:sp>
    </p:spTree>
    <p:extLst>
      <p:ext uri="{BB962C8B-B14F-4D97-AF65-F5344CB8AC3E}">
        <p14:creationId xmlns:p14="http://schemas.microsoft.com/office/powerpoint/2010/main" val="969465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Clr>
                <a:srgbClr val="FFFF00"/>
              </a:buClr>
              <a:buFont typeface="Wingdings" panose="05000000000000000000" pitchFamily="2" charset="2"/>
              <a:buNone/>
            </a:pPr>
            <a:r>
              <a:rPr lang="en-US" sz="1200" b="1" i="1" u="none" strike="noStrike" kern="1200" baseline="0" dirty="0" smtClean="0">
                <a:solidFill>
                  <a:schemeClr val="tx1"/>
                </a:solidFill>
                <a:latin typeface="Arial" charset="0"/>
                <a:ea typeface="+mn-ea"/>
                <a:cs typeface="+mn-cs"/>
              </a:rPr>
              <a:t>Convergence </a:t>
            </a:r>
            <a:r>
              <a:rPr lang="en-US" sz="1200" b="1" i="0" u="none" strike="noStrike" kern="1200" baseline="0" dirty="0" smtClean="0">
                <a:solidFill>
                  <a:schemeClr val="tx1"/>
                </a:solidFill>
                <a:latin typeface="Arial" charset="0"/>
                <a:ea typeface="+mn-ea"/>
                <a:cs typeface="+mn-cs"/>
              </a:rPr>
              <a:t>describes the combining of several industries through various devices that exchange data in the format used by computers.</a:t>
            </a:r>
            <a:endParaRPr lang="en-US" b="1" dirty="0" smtClean="0"/>
          </a:p>
          <a:p>
            <a:endParaRPr lang="en-US" b="1" dirty="0" smtClean="0"/>
          </a:p>
          <a:p>
            <a:r>
              <a:rPr lang="en-US" b="1" dirty="0" smtClean="0"/>
              <a:t>[Q] Can you give some examples of technologies that are results of convergence?</a:t>
            </a:r>
          </a:p>
          <a:p>
            <a:r>
              <a:rPr lang="en-US" b="1" dirty="0" smtClean="0"/>
              <a:t>The Cloud, Internet telephony, and Internet through sets are some examples of convergence.</a:t>
            </a:r>
          </a:p>
          <a:p>
            <a:endParaRPr lang="en-US" b="1" dirty="0" smtClean="0"/>
          </a:p>
          <a:p>
            <a:r>
              <a:rPr lang="en-US" b="1" dirty="0" smtClean="0"/>
              <a:t>Other telecom services:</a:t>
            </a:r>
            <a:r>
              <a:rPr lang="en-US" b="1" baseline="0" dirty="0" smtClean="0"/>
              <a:t> such as broadband, VPN, etc.</a:t>
            </a:r>
            <a:endParaRPr lang="en-US" b="1" dirty="0" smtClean="0"/>
          </a:p>
          <a:p>
            <a:r>
              <a:rPr lang="en-US" dirty="0" smtClean="0"/>
              <a:t>Mass media: Television, Radio, and Newspapers.</a:t>
            </a:r>
          </a:p>
          <a:p>
            <a:r>
              <a:rPr lang="en-US" dirty="0" smtClean="0"/>
              <a:t>The answer to the question is:</a:t>
            </a:r>
            <a:r>
              <a:rPr lang="en-US" baseline="0" dirty="0" smtClean="0"/>
              <a:t> Computers were digital while most of the world was analog.</a:t>
            </a:r>
            <a:endParaRPr lang="en-US"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solidFill>
                  <a:prstClr val="black"/>
                </a:solidFill>
              </a:rPr>
              <a:pPr>
                <a:defRPr/>
              </a:pPr>
              <a:t>4</a:t>
            </a:fld>
            <a:endParaRPr lang="en-US">
              <a:solidFill>
                <a:prstClr val="black"/>
              </a:solidFill>
            </a:endParaRPr>
          </a:p>
        </p:txBody>
      </p:sp>
    </p:spTree>
    <p:extLst>
      <p:ext uri="{BB962C8B-B14F-4D97-AF65-F5344CB8AC3E}">
        <p14:creationId xmlns:p14="http://schemas.microsoft.com/office/powerpoint/2010/main" val="503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84" charset="-128"/>
              </a:defRPr>
            </a:lvl1pPr>
            <a:lvl2pPr marL="742950" indent="-285750" eaLnBrk="0" hangingPunct="0">
              <a:defRPr sz="2400">
                <a:solidFill>
                  <a:schemeClr val="tx1"/>
                </a:solidFill>
                <a:latin typeface="Arial" pitchFamily="34" charset="0"/>
                <a:ea typeface="ＭＳ Ｐゴシック" pitchFamily="-84" charset="-128"/>
              </a:defRPr>
            </a:lvl2pPr>
            <a:lvl3pPr marL="1143000" indent="-228600" eaLnBrk="0" hangingPunct="0">
              <a:defRPr sz="2400">
                <a:solidFill>
                  <a:schemeClr val="tx1"/>
                </a:solidFill>
                <a:latin typeface="Arial" pitchFamily="34" charset="0"/>
                <a:ea typeface="ＭＳ Ｐゴシック" pitchFamily="-84" charset="-128"/>
              </a:defRPr>
            </a:lvl3pPr>
            <a:lvl4pPr marL="1600200" indent="-228600" eaLnBrk="0" hangingPunct="0">
              <a:defRPr sz="2400">
                <a:solidFill>
                  <a:schemeClr val="tx1"/>
                </a:solidFill>
                <a:latin typeface="Arial" pitchFamily="34" charset="0"/>
                <a:ea typeface="ＭＳ Ｐゴシック" pitchFamily="-84" charset="-128"/>
              </a:defRPr>
            </a:lvl4pPr>
            <a:lvl5pPr marL="2057400" indent="-228600" eaLnBrk="0" hangingPunct="0">
              <a:defRPr sz="2400">
                <a:solidFill>
                  <a:schemeClr val="tx1"/>
                </a:solidFill>
                <a:latin typeface="Arial"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84" charset="-128"/>
              </a:defRPr>
            </a:lvl9pPr>
          </a:lstStyle>
          <a:p>
            <a:fld id="{67CABE14-5A9B-4515-9E92-F3F4F664E32C}" type="slidenum">
              <a:rPr lang="en-US" sz="1200">
                <a:solidFill>
                  <a:prstClr val="black"/>
                </a:solidFill>
              </a:rPr>
              <a:pPr/>
              <a:t>5</a:t>
            </a:fld>
            <a:endParaRPr lang="en-US" sz="1200">
              <a:solidFill>
                <a:prstClr val="black"/>
              </a:solidFill>
            </a:endParaRPr>
          </a:p>
        </p:txBody>
      </p:sp>
      <p:sp>
        <p:nvSpPr>
          <p:cNvPr id="61442" name="Rectangle 2"/>
          <p:cNvSpPr>
            <a:spLocks noGrp="1" noRot="1" noChangeAspect="1" noChangeArrowheads="1" noTextEdit="1"/>
          </p:cNvSpPr>
          <p:nvPr>
            <p:ph type="sldImg"/>
          </p:nvPr>
        </p:nvSpPr>
        <p:spPr>
          <a:xfrm>
            <a:off x="1143000" y="685800"/>
            <a:ext cx="4572000" cy="3429000"/>
          </a:xfrm>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1" baseline="0" dirty="0" smtClean="0">
                <a:latin typeface="Arial" pitchFamily="34" charset="0"/>
                <a:ea typeface="ＭＳ Ｐゴシック" pitchFamily="-84" charset="-128"/>
              </a:rPr>
              <a:t>It is about architecture and abstraction of complex reality.</a:t>
            </a:r>
            <a:endParaRPr lang="en-US" b="1" dirty="0" smtClean="0">
              <a:latin typeface="Arial" pitchFamily="34" charset="0"/>
              <a:ea typeface="ＭＳ Ｐゴシック" pitchFamily="-84" charset="-128"/>
            </a:endParaRPr>
          </a:p>
          <a:p>
            <a:pPr eaLnBrk="1" hangingPunct="1"/>
            <a:r>
              <a:rPr lang="en-US" b="1" dirty="0" smtClean="0">
                <a:latin typeface="Arial" pitchFamily="34" charset="0"/>
                <a:ea typeface="ＭＳ Ｐゴシック" pitchFamily="-84" charset="-128"/>
              </a:rPr>
              <a:t>It is about developing new theories, as a result new</a:t>
            </a:r>
            <a:r>
              <a:rPr lang="en-US" b="1" baseline="0" dirty="0" smtClean="0">
                <a:latin typeface="Arial" pitchFamily="34" charset="0"/>
                <a:ea typeface="ＭＳ Ｐゴシック" pitchFamily="-84" charset="-128"/>
              </a:rPr>
              <a:t> technologies can be developed.</a:t>
            </a:r>
          </a:p>
          <a:p>
            <a:pPr eaLnBrk="1" hangingPunct="1"/>
            <a:r>
              <a:rPr lang="en-US" b="1" baseline="0" dirty="0" smtClean="0">
                <a:latin typeface="Arial" pitchFamily="34" charset="0"/>
                <a:ea typeface="ＭＳ Ｐゴシック" pitchFamily="-84" charset="-128"/>
              </a:rPr>
              <a:t>Software Engineering is a branch of Computer Science.</a:t>
            </a:r>
            <a:endParaRPr lang="en-US" b="0" baseline="0" dirty="0" smtClean="0">
              <a:latin typeface="Arial" pitchFamily="34" charset="0"/>
              <a:ea typeface="ＭＳ Ｐゴシック" pitchFamily="-84" charset="-128"/>
            </a:endParaRPr>
          </a:p>
          <a:p>
            <a:pPr eaLnBrk="1" hangingPunct="1"/>
            <a:endParaRPr lang="en-US" b="1" baseline="0" dirty="0" smtClean="0">
              <a:latin typeface="Arial" pitchFamily="34" charset="0"/>
              <a:ea typeface="ＭＳ Ｐゴシック" pitchFamily="-84" charset="-128"/>
            </a:endParaRPr>
          </a:p>
          <a:p>
            <a:pPr eaLnBrk="1" hangingPunct="1"/>
            <a:r>
              <a:rPr lang="en-US" b="1" baseline="0" dirty="0" smtClean="0">
                <a:latin typeface="Arial" pitchFamily="34" charset="0"/>
                <a:ea typeface="ＭＳ Ｐゴシック" pitchFamily="-84" charset="-128"/>
              </a:rPr>
              <a:t>Principles (theories) have a long lifetime while technology tends to change every decade or so.</a:t>
            </a:r>
          </a:p>
          <a:p>
            <a:pPr eaLnBrk="1" hangingPunct="1"/>
            <a:endParaRPr lang="en-US" b="1" dirty="0" smtClean="0">
              <a:latin typeface="Arial" pitchFamily="34" charset="0"/>
              <a:ea typeface="ＭＳ Ｐゴシック" pitchFamily="-84" charset="-128"/>
            </a:endParaRPr>
          </a:p>
          <a:p>
            <a:pPr eaLnBrk="1" hangingPunct="1"/>
            <a:r>
              <a:rPr lang="en-US" b="1" dirty="0" smtClean="0">
                <a:latin typeface="Arial" pitchFamily="34" charset="0"/>
                <a:ea typeface="ＭＳ Ｐゴシック" pitchFamily="-84" charset="-128"/>
              </a:rPr>
              <a:t>Algorithms are high level abstractions of computer programs.</a:t>
            </a:r>
          </a:p>
        </p:txBody>
      </p:sp>
    </p:spTree>
    <p:extLst>
      <p:ext uri="{BB962C8B-B14F-4D97-AF65-F5344CB8AC3E}">
        <p14:creationId xmlns:p14="http://schemas.microsoft.com/office/powerpoint/2010/main" val="293812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IOT</a:t>
            </a:r>
            <a:r>
              <a:rPr lang="en-US" b="1" baseline="0" dirty="0" smtClean="0"/>
              <a:t> and cars! when you approach home the air conditioner will start working …</a:t>
            </a:r>
          </a:p>
          <a:p>
            <a:r>
              <a:rPr lang="en-US" b="1" baseline="0" dirty="0" smtClean="0"/>
              <a:t>Trouble shooting through the internet.</a:t>
            </a:r>
          </a:p>
          <a:p>
            <a:r>
              <a:rPr lang="en-US" b="1" baseline="0" dirty="0" smtClean="0"/>
              <a:t>Smart fridges, smart cars, smart homes;</a:t>
            </a:r>
          </a:p>
          <a:p>
            <a:endParaRPr lang="en-US" b="1" baseline="0" dirty="0" smtClean="0"/>
          </a:p>
          <a:p>
            <a:r>
              <a:rPr lang="en-US" b="1" baseline="0" dirty="0" smtClean="0"/>
              <a:t>Thinking is done in the left, Practical application (of Computers and other Technologies) in the right side</a:t>
            </a:r>
          </a:p>
          <a:p>
            <a:r>
              <a:rPr lang="en-US" b="1" baseline="0" dirty="0" smtClean="0"/>
              <a:t>At the overlapping region the two fields work together (through programming).</a:t>
            </a:r>
          </a:p>
          <a:p>
            <a:r>
              <a:rPr lang="en-US" b="1" baseline="0" dirty="0" smtClean="0"/>
              <a:t>Successful software development is achieved through Software Engineering principles.</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6</a:t>
            </a:fld>
            <a:endParaRPr lang="en-US"/>
          </a:p>
        </p:txBody>
      </p:sp>
    </p:spTree>
    <p:extLst>
      <p:ext uri="{BB962C8B-B14F-4D97-AF65-F5344CB8AC3E}">
        <p14:creationId xmlns:p14="http://schemas.microsoft.com/office/powerpoint/2010/main" val="296738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C131DAA-6454-4261-BA6A-E92553A00F58}" type="slidenum">
              <a:rPr lang="en-US"/>
              <a:pPr/>
              <a:t>7</a:t>
            </a:fld>
            <a:endParaRPr lang="en-US"/>
          </a:p>
        </p:txBody>
      </p:sp>
      <p:sp>
        <p:nvSpPr>
          <p:cNvPr id="3686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36866" name="Rectangle 2"/>
          <p:cNvSpPr txBox="1">
            <a:spLocks noGrp="1" noChangeArrowheads="1"/>
          </p:cNvSpPr>
          <p:nvPr>
            <p:ph type="body"/>
          </p:nvPr>
        </p:nvSpPr>
        <p:spPr bwMode="auto">
          <a:xfrm>
            <a:off x="685800" y="4343400"/>
            <a:ext cx="5486400" cy="4114800"/>
          </a:xfrm>
          <a:prstGeom prst="rect">
            <a:avLst/>
          </a:prstGeom>
          <a:noFill/>
          <a:ln>
            <a:round/>
            <a:headEnd/>
            <a:tailEnd/>
          </a:ln>
        </p:spPr>
        <p:txBody>
          <a:bodyPr wrap="none" anchor="ctr"/>
          <a:lstStyle/>
          <a:p>
            <a:r>
              <a:rPr lang="en-US" b="1" dirty="0" smtClean="0"/>
              <a:t>Architecture: The art or practice of designing and constructing</a:t>
            </a:r>
          </a:p>
          <a:p>
            <a:endParaRPr lang="en-US" b="1" dirty="0" smtClean="0"/>
          </a:p>
          <a:p>
            <a:r>
              <a:rPr lang="en-US" b="1" dirty="0" smtClean="0"/>
              <a:t>IT (HW &amp; SW) supports organization processes!</a:t>
            </a:r>
          </a:p>
          <a:p>
            <a:r>
              <a:rPr lang="en-US" b="1" dirty="0" smtClean="0"/>
              <a:t>Process </a:t>
            </a:r>
            <a:r>
              <a:rPr lang="en-US" b="1" dirty="0" smtClean="0">
                <a:sym typeface="Wingdings" pitchFamily="2" charset="2"/>
              </a:rPr>
              <a:t> Activities (phases)  Tasks  techniques</a:t>
            </a:r>
            <a:endParaRPr lang="en-US" b="1" dirty="0" smtClean="0"/>
          </a:p>
          <a:p>
            <a:r>
              <a:rPr lang="en-US" b="1" dirty="0" smtClean="0"/>
              <a:t>Actually HW supports SW,</a:t>
            </a:r>
            <a:r>
              <a:rPr lang="en-US" b="1" baseline="0" dirty="0" smtClean="0"/>
              <a:t> and SW supports Processes (People and their activities)</a:t>
            </a:r>
          </a:p>
          <a:p>
            <a:endParaRPr lang="en-US" b="1" baseline="0" dirty="0" smtClean="0"/>
          </a:p>
          <a:p>
            <a:r>
              <a:rPr lang="en-US" b="1" baseline="0" dirty="0" smtClean="0"/>
              <a:t>Computer Science is about analytical thinking and logical reasoning.</a:t>
            </a:r>
            <a:endParaRPr lang="en-US" b="1" dirty="0"/>
          </a:p>
        </p:txBody>
      </p:sp>
    </p:spTree>
    <p:extLst>
      <p:ext uri="{BB962C8B-B14F-4D97-AF65-F5344CB8AC3E}">
        <p14:creationId xmlns:p14="http://schemas.microsoft.com/office/powerpoint/2010/main" val="1662940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6" y="4267200"/>
            <a:ext cx="9140826"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GB"/>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GB"/>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GB"/>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GB"/>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GB"/>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GB"/>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GB"/>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GB"/>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GB"/>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GB"/>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GB"/>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GB"/>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GB"/>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GB"/>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GB"/>
              </a:p>
            </p:txBody>
          </p:sp>
          <p:sp>
            <p:nvSpPr>
              <p:cNvPr id="5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en-GB"/>
              </a:p>
            </p:txBody>
          </p:sp>
          <p:sp>
            <p:nvSpPr>
              <p:cNvPr id="5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en-GB"/>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5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en-GB"/>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GB"/>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29" name="Freeform 43"/>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en-GB"/>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GB"/>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GB"/>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GB"/>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1" name="Freeform 55"/>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2" name="Freeform 56"/>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 name="Freeform 57"/>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4" name="Freeform 58"/>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sp>
            <p:nvSpPr>
              <p:cNvPr id="15" name="Freeform 59"/>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sp>
            <p:nvSpPr>
              <p:cNvPr id="16" name="Freeform 60"/>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p>
              </p:txBody>
            </p:sp>
          </p:grpSp>
        </p:grpSp>
      </p:grpSp>
      <p:sp>
        <p:nvSpPr>
          <p:cNvPr id="134210" name="Rectangle 66"/>
          <p:cNvSpPr>
            <a:spLocks noGrp="1" noChangeArrowheads="1"/>
          </p:cNvSpPr>
          <p:nvPr>
            <p:ph type="ctrTitle" sz="quarter"/>
          </p:nvPr>
        </p:nvSpPr>
        <p:spPr>
          <a:xfrm>
            <a:off x="685800" y="1692276"/>
            <a:ext cx="7772400" cy="1736725"/>
          </a:xfrm>
        </p:spPr>
        <p:txBody>
          <a:bodyPr anchor="b"/>
          <a:lstStyle>
            <a:lvl1pPr>
              <a:defRPr sz="5400"/>
            </a:lvl1pPr>
          </a:lstStyle>
          <a:p>
            <a:r>
              <a:rPr lang="en-US"/>
              <a:t>Click to edit Master title style</a:t>
            </a:r>
          </a:p>
        </p:txBody>
      </p:sp>
      <p:sp>
        <p:nvSpPr>
          <p:cNvPr id="1342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8" name="Rectangle 68"/>
          <p:cNvSpPr>
            <a:spLocks noGrp="1" noChangeArrowheads="1"/>
          </p:cNvSpPr>
          <p:nvPr>
            <p:ph type="dt" sz="quarter" idx="10"/>
          </p:nvPr>
        </p:nvSpPr>
        <p:spPr>
          <a:xfrm>
            <a:off x="457200" y="6248400"/>
            <a:ext cx="2133600" cy="457200"/>
          </a:xfrm>
        </p:spPr>
        <p:txBody>
          <a:bodyPr/>
          <a:lstStyle>
            <a:lvl1pPr>
              <a:defRPr/>
            </a:lvl1pPr>
          </a:lstStyle>
          <a:p>
            <a:pPr>
              <a:defRPr/>
            </a:pPr>
            <a:endParaRPr lang="en-US"/>
          </a:p>
        </p:txBody>
      </p:sp>
      <p:sp>
        <p:nvSpPr>
          <p:cNvPr id="69" name="Rectangle 69"/>
          <p:cNvSpPr>
            <a:spLocks noGrp="1" noChangeArrowheads="1"/>
          </p:cNvSpPr>
          <p:nvPr>
            <p:ph type="ftr" sz="quarter" idx="11"/>
          </p:nvPr>
        </p:nvSpPr>
        <p:spPr>
          <a:xfrm>
            <a:off x="3124200" y="6248400"/>
            <a:ext cx="2895600" cy="457200"/>
          </a:xfrm>
        </p:spPr>
        <p:txBody>
          <a:bodyPr/>
          <a:lstStyle>
            <a:lvl1pPr>
              <a:defRPr/>
            </a:lvl1pPr>
          </a:lstStyle>
          <a:p>
            <a:pPr>
              <a:defRPr/>
            </a:pPr>
            <a:r>
              <a:rPr lang="en-US"/>
              <a:t>CS211 ICT- Chapter 1</a:t>
            </a:r>
          </a:p>
        </p:txBody>
      </p:sp>
      <p:sp>
        <p:nvSpPr>
          <p:cNvPr id="70" name="Rectangle 70"/>
          <p:cNvSpPr>
            <a:spLocks noGrp="1" noChangeArrowheads="1"/>
          </p:cNvSpPr>
          <p:nvPr>
            <p:ph type="sldNum" sz="quarter" idx="12"/>
          </p:nvPr>
        </p:nvSpPr>
        <p:spPr>
          <a:xfrm>
            <a:off x="6553200" y="6248400"/>
            <a:ext cx="2133600" cy="457200"/>
          </a:xfrm>
        </p:spPr>
        <p:txBody>
          <a:bodyPr/>
          <a:lstStyle>
            <a:lvl1pPr>
              <a:defRPr/>
            </a:lvl1pPr>
          </a:lstStyle>
          <a:p>
            <a:pPr>
              <a:defRPr/>
            </a:pPr>
            <a:fld id="{506043F8-92BD-41C0-BE5C-2BCEEEE82AE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20B4C611-60E6-4EF8-9AD0-7B95452E478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F467C99E-EA85-4028-862D-C578CDF905C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80" indent="0" algn="ctr">
              <a:buNone/>
              <a:defRPr/>
            </a:lvl2pPr>
            <a:lvl3pPr marL="914359" indent="0" algn="ctr">
              <a:buNone/>
              <a:defRPr/>
            </a:lvl3pPr>
            <a:lvl4pPr marL="1371539" indent="0" algn="ctr">
              <a:buNone/>
              <a:defRPr/>
            </a:lvl4pPr>
            <a:lvl5pPr marL="1828718" indent="0" algn="ctr">
              <a:buNone/>
              <a:defRPr/>
            </a:lvl5pPr>
            <a:lvl6pPr marL="2285898" indent="0" algn="ctr">
              <a:buNone/>
              <a:defRPr/>
            </a:lvl6pPr>
            <a:lvl7pPr marL="2743077" indent="0" algn="ctr">
              <a:buNone/>
              <a:defRPr/>
            </a:lvl7pPr>
            <a:lvl8pPr marL="3200257" indent="0" algn="ctr">
              <a:buNone/>
              <a:defRPr/>
            </a:lvl8pPr>
            <a:lvl9pPr marL="3657436"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p:txBody>
          <a:bodyPr/>
          <a:lstStyle>
            <a:lvl1pPr>
              <a:defRPr/>
            </a:lvl1pPr>
          </a:lstStyle>
          <a:p>
            <a:fld id="{8460231D-BA63-4CD3-8341-C526C9B229B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7141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fld id="{996F3C10-67C0-48FC-8EBC-6710A7A6A3B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66626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0" indent="0">
              <a:buNone/>
              <a:defRPr sz="1800"/>
            </a:lvl2pPr>
            <a:lvl3pPr marL="914359" indent="0">
              <a:buNone/>
              <a:defRPr sz="1600"/>
            </a:lvl3pPr>
            <a:lvl4pPr marL="1371539" indent="0">
              <a:buNone/>
              <a:defRPr sz="1400"/>
            </a:lvl4pPr>
            <a:lvl5pPr marL="1828718" indent="0">
              <a:buNone/>
              <a:defRPr sz="1400"/>
            </a:lvl5pPr>
            <a:lvl6pPr marL="2285898" indent="0">
              <a:buNone/>
              <a:defRPr sz="1400"/>
            </a:lvl6pPr>
            <a:lvl7pPr marL="2743077" indent="0">
              <a:buNone/>
              <a:defRPr sz="1400"/>
            </a:lvl7pPr>
            <a:lvl8pPr marL="3200257" indent="0">
              <a:buNone/>
              <a:defRPr sz="1400"/>
            </a:lvl8pPr>
            <a:lvl9pPr marL="3657436"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p:txBody>
          <a:bodyPr/>
          <a:lstStyle>
            <a:lvl1pPr>
              <a:defRPr/>
            </a:lvl1pPr>
          </a:lstStyle>
          <a:p>
            <a:fld id="{E87BF50A-61DA-4E74-BB80-2657FAD7DC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36882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fld id="{A3C0AC44-C8AC-4541-A99F-2C7FD51591E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15219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2"/>
            <a:ext cx="4041776"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4"/>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p:txBody>
          <a:bodyPr/>
          <a:lstStyle>
            <a:lvl1pPr>
              <a:defRPr/>
            </a:lvl1pPr>
          </a:lstStyle>
          <a:p>
            <a:fld id="{B635A0B8-08A5-410F-9868-780F55EF306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43144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p:txBody>
          <a:bodyPr/>
          <a:lstStyle>
            <a:lvl1pPr>
              <a:defRPr/>
            </a:lvl1pPr>
          </a:lstStyle>
          <a:p>
            <a:fld id="{E9CEB271-9860-426D-B77B-16EE897C48C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75829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fld id="{3AEAF57D-5269-4649-B95A-8F687BAB79A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00934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fld id="{3727FA6D-68C1-4C12-9BFC-09EB8A796EA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2671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8543B331-165A-4021-AA41-F3FA90C85EA5}"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0" indent="0">
              <a:buNone/>
              <a:defRPr sz="2800"/>
            </a:lvl2pPr>
            <a:lvl3pPr marL="914359" indent="0">
              <a:buNone/>
              <a:defRPr sz="2400"/>
            </a:lvl3pPr>
            <a:lvl4pPr marL="1371539" indent="0">
              <a:buNone/>
              <a:defRPr sz="2000"/>
            </a:lvl4pPr>
            <a:lvl5pPr marL="1828718" indent="0">
              <a:buNone/>
              <a:defRPr sz="2000"/>
            </a:lvl5pPr>
            <a:lvl6pPr marL="2285898" indent="0">
              <a:buNone/>
              <a:defRPr sz="2000"/>
            </a:lvl6pPr>
            <a:lvl7pPr marL="2743077" indent="0">
              <a:buNone/>
              <a:defRPr sz="2000"/>
            </a:lvl7pPr>
            <a:lvl8pPr marL="3200257" indent="0">
              <a:buNone/>
              <a:defRPr sz="2000"/>
            </a:lvl8pPr>
            <a:lvl9pPr marL="3657436"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fld id="{C5A77107-E645-4F35-89CC-1580D9CAE67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07156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fld id="{A24294BA-2C0B-4651-A1B5-1BFBBE8177B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27427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fld id="{86C65162-4B4C-49BD-8D35-C93364AD2F2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88139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p:txBody>
          <a:bodyPr/>
          <a:lstStyle>
            <a:lvl1pPr>
              <a:defRPr/>
            </a:lvl1pPr>
          </a:lstStyle>
          <a:p>
            <a:fld id="{E4B62714-0597-4C12-AEB3-A9F93631952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5485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0" indent="0">
              <a:buNone/>
              <a:defRPr sz="1800"/>
            </a:lvl2pPr>
            <a:lvl3pPr marL="914359" indent="0">
              <a:buNone/>
              <a:defRPr sz="1600"/>
            </a:lvl3pPr>
            <a:lvl4pPr marL="1371539" indent="0">
              <a:buNone/>
              <a:defRPr sz="1400"/>
            </a:lvl4pPr>
            <a:lvl5pPr marL="1828718" indent="0">
              <a:buNone/>
              <a:defRPr sz="1400"/>
            </a:lvl5pPr>
            <a:lvl6pPr marL="2285898" indent="0">
              <a:buNone/>
              <a:defRPr sz="1400"/>
            </a:lvl6pPr>
            <a:lvl7pPr marL="2743077" indent="0">
              <a:buNone/>
              <a:defRPr sz="1400"/>
            </a:lvl7pPr>
            <a:lvl8pPr marL="3200257" indent="0">
              <a:buNone/>
              <a:defRPr sz="1400"/>
            </a:lvl8pPr>
            <a:lvl9pPr marL="3657436" indent="0">
              <a:buNone/>
              <a:defRPr sz="1400"/>
            </a:lvl9pPr>
          </a:lstStyle>
          <a:p>
            <a:pPr lvl="0"/>
            <a:r>
              <a:rPr lang="en-US" smtClean="0"/>
              <a:t>Click to edit Master text styles</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5FE4DF92-E88C-46F4-9BD8-87A036E1702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9"/>
          <p:cNvSpPr>
            <a:spLocks noGrp="1" noChangeArrowheads="1"/>
          </p:cNvSpPr>
          <p:nvPr>
            <p:ph type="dt" sz="half" idx="10"/>
          </p:nvPr>
        </p:nvSpPr>
        <p:spPr>
          <a:ln/>
        </p:spPr>
        <p:txBody>
          <a:bodyPr/>
          <a:lstStyle>
            <a:lvl1pPr>
              <a:defRPr/>
            </a:lvl1pPr>
          </a:lstStyle>
          <a:p>
            <a:pPr>
              <a:defRPr/>
            </a:pPr>
            <a:endParaRPr lang="en-US"/>
          </a:p>
        </p:txBody>
      </p:sp>
      <p:sp>
        <p:nvSpPr>
          <p:cNvPr id="6"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F219D0C8-1DE9-479A-A62A-832D396619F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2"/>
            <a:ext cx="4040188"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2"/>
            <a:ext cx="4041776"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9"/>
          <p:cNvSpPr>
            <a:spLocks noGrp="1" noChangeArrowheads="1"/>
          </p:cNvSpPr>
          <p:nvPr>
            <p:ph type="dt" sz="half" idx="10"/>
          </p:nvPr>
        </p:nvSpPr>
        <p:spPr>
          <a:ln/>
        </p:spPr>
        <p:txBody>
          <a:bodyPr/>
          <a:lstStyle>
            <a:lvl1pPr>
              <a:defRPr/>
            </a:lvl1pPr>
          </a:lstStyle>
          <a:p>
            <a:pPr>
              <a:defRPr/>
            </a:pPr>
            <a:endParaRPr lang="en-US"/>
          </a:p>
        </p:txBody>
      </p:sp>
      <p:sp>
        <p:nvSpPr>
          <p:cNvPr id="8"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9" name="Rectangle 71"/>
          <p:cNvSpPr>
            <a:spLocks noGrp="1" noChangeArrowheads="1"/>
          </p:cNvSpPr>
          <p:nvPr>
            <p:ph type="sldNum" sz="quarter" idx="12"/>
          </p:nvPr>
        </p:nvSpPr>
        <p:spPr>
          <a:ln/>
        </p:spPr>
        <p:txBody>
          <a:bodyPr/>
          <a:lstStyle>
            <a:lvl1pPr>
              <a:defRPr/>
            </a:lvl1pPr>
          </a:lstStyle>
          <a:p>
            <a:pPr>
              <a:defRPr/>
            </a:pPr>
            <a:fld id="{CB2E1E7C-99E2-47E7-A265-B336983E913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9"/>
          <p:cNvSpPr>
            <a:spLocks noGrp="1" noChangeArrowheads="1"/>
          </p:cNvSpPr>
          <p:nvPr>
            <p:ph type="dt" sz="half" idx="10"/>
          </p:nvPr>
        </p:nvSpPr>
        <p:spPr>
          <a:ln/>
        </p:spPr>
        <p:txBody>
          <a:bodyPr/>
          <a:lstStyle>
            <a:lvl1pPr>
              <a:defRPr/>
            </a:lvl1pPr>
          </a:lstStyle>
          <a:p>
            <a:pPr>
              <a:defRPr/>
            </a:pPr>
            <a:endParaRPr lang="en-US"/>
          </a:p>
        </p:txBody>
      </p:sp>
      <p:sp>
        <p:nvSpPr>
          <p:cNvPr id="4"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5" name="Rectangle 71"/>
          <p:cNvSpPr>
            <a:spLocks noGrp="1" noChangeArrowheads="1"/>
          </p:cNvSpPr>
          <p:nvPr>
            <p:ph type="sldNum" sz="quarter" idx="12"/>
          </p:nvPr>
        </p:nvSpPr>
        <p:spPr>
          <a:ln/>
        </p:spPr>
        <p:txBody>
          <a:bodyPr/>
          <a:lstStyle>
            <a:lvl1pPr>
              <a:defRPr/>
            </a:lvl1pPr>
          </a:lstStyle>
          <a:p>
            <a:pPr>
              <a:defRPr/>
            </a:pPr>
            <a:fld id="{F69143FB-B3AC-4545-BDF3-92C9CA1E91A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endParaRPr lang="en-US"/>
          </a:p>
        </p:txBody>
      </p:sp>
      <p:sp>
        <p:nvSpPr>
          <p:cNvPr id="3"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4" name="Rectangle 71"/>
          <p:cNvSpPr>
            <a:spLocks noGrp="1" noChangeArrowheads="1"/>
          </p:cNvSpPr>
          <p:nvPr>
            <p:ph type="sldNum" sz="quarter" idx="12"/>
          </p:nvPr>
        </p:nvSpPr>
        <p:spPr>
          <a:ln/>
        </p:spPr>
        <p:txBody>
          <a:bodyPr/>
          <a:lstStyle>
            <a:lvl1pPr>
              <a:defRPr/>
            </a:lvl1pPr>
          </a:lstStyle>
          <a:p>
            <a:pPr>
              <a:defRPr/>
            </a:pPr>
            <a:fld id="{844C53FE-77EB-46AD-B8B4-B68E40123B7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p>
        </p:txBody>
      </p:sp>
      <p:sp>
        <p:nvSpPr>
          <p:cNvPr id="6"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95E922A6-EA44-49E2-A079-4AF74AE008A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0" indent="0">
              <a:buNone/>
              <a:defRPr sz="2800"/>
            </a:lvl2pPr>
            <a:lvl3pPr marL="914359" indent="0">
              <a:buNone/>
              <a:defRPr sz="2400"/>
            </a:lvl3pPr>
            <a:lvl4pPr marL="1371539" indent="0">
              <a:buNone/>
              <a:defRPr sz="2000"/>
            </a:lvl4pPr>
            <a:lvl5pPr marL="1828718" indent="0">
              <a:buNone/>
              <a:defRPr sz="2000"/>
            </a:lvl5pPr>
            <a:lvl6pPr marL="2285898" indent="0">
              <a:buNone/>
              <a:defRPr sz="2000"/>
            </a:lvl6pPr>
            <a:lvl7pPr marL="2743077" indent="0">
              <a:buNone/>
              <a:defRPr sz="2000"/>
            </a:lvl7pPr>
            <a:lvl8pPr marL="3200257" indent="0">
              <a:buNone/>
              <a:defRPr sz="2000"/>
            </a:lvl8pPr>
            <a:lvl9pPr marL="3657436" indent="0">
              <a:buNone/>
              <a:defRPr sz="2000"/>
            </a:lvl9pPr>
          </a:lstStyle>
          <a:p>
            <a:pPr lvl="0"/>
            <a:endParaRPr lang="en-GB"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p>
        </p:txBody>
      </p:sp>
      <p:sp>
        <p:nvSpPr>
          <p:cNvPr id="6"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7A38BE12-F4CA-4FE9-BE89-31742B3419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Freeform 2"/>
          <p:cNvSpPr>
            <a:spLocks/>
          </p:cNvSpPr>
          <p:nvPr/>
        </p:nvSpPr>
        <p:spPr bwMode="hidden">
          <a:xfrm>
            <a:off x="6627814"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lIns="91435" tIns="45718" rIns="91435" bIns="45718"/>
          <a:lstStyle/>
          <a:p>
            <a:pPr>
              <a:defRPr/>
            </a:pPr>
            <a:endParaRPr lang="en-GB"/>
          </a:p>
        </p:txBody>
      </p:sp>
      <p:grpSp>
        <p:nvGrpSpPr>
          <p:cNvPr id="13315" name="Group 3"/>
          <p:cNvGrpSpPr>
            <a:grpSpLocks/>
          </p:cNvGrpSpPr>
          <p:nvPr/>
        </p:nvGrpSpPr>
        <p:grpSpPr bwMode="auto">
          <a:xfrm>
            <a:off x="3176" y="4267200"/>
            <a:ext cx="9140826" cy="2590800"/>
            <a:chOff x="2" y="2688"/>
            <a:chExt cx="5758" cy="1632"/>
          </a:xfrm>
        </p:grpSpPr>
        <p:sp>
          <p:nvSpPr>
            <p:cNvPr id="133124" name="Freeform 4"/>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grpSp>
          <p:nvGrpSpPr>
            <p:cNvPr id="13322" name="Group 5"/>
            <p:cNvGrpSpPr>
              <a:grpSpLocks/>
            </p:cNvGrpSpPr>
            <p:nvPr userDrawn="1"/>
          </p:nvGrpSpPr>
          <p:grpSpPr bwMode="auto">
            <a:xfrm>
              <a:off x="3528" y="3715"/>
              <a:ext cx="792" cy="521"/>
              <a:chOff x="3527" y="3715"/>
              <a:chExt cx="792" cy="521"/>
            </a:xfrm>
          </p:grpSpPr>
          <p:sp>
            <p:nvSpPr>
              <p:cNvPr id="133126"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GB"/>
              </a:p>
            </p:txBody>
          </p:sp>
          <p:sp>
            <p:nvSpPr>
              <p:cNvPr id="133127"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GB"/>
              </a:p>
            </p:txBody>
          </p:sp>
          <p:sp>
            <p:nvSpPr>
              <p:cNvPr id="133128"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133129"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p>
            </p:txBody>
          </p:sp>
          <p:sp>
            <p:nvSpPr>
              <p:cNvPr id="133130"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133131"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GB"/>
              </a:p>
            </p:txBody>
          </p:sp>
          <p:sp>
            <p:nvSpPr>
              <p:cNvPr id="133132"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GB"/>
              </a:p>
            </p:txBody>
          </p:sp>
          <p:sp>
            <p:nvSpPr>
              <p:cNvPr id="133133"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133134"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GB"/>
              </a:p>
            </p:txBody>
          </p:sp>
          <p:sp>
            <p:nvSpPr>
              <p:cNvPr id="133135"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GB"/>
              </a:p>
            </p:txBody>
          </p:sp>
          <p:sp>
            <p:nvSpPr>
              <p:cNvPr id="133136"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grpSp>
        <p:grpSp>
          <p:nvGrpSpPr>
            <p:cNvPr id="13323" name="Group 17"/>
            <p:cNvGrpSpPr>
              <a:grpSpLocks/>
            </p:cNvGrpSpPr>
            <p:nvPr userDrawn="1"/>
          </p:nvGrpSpPr>
          <p:grpSpPr bwMode="auto">
            <a:xfrm>
              <a:off x="1776" y="3631"/>
              <a:ext cx="1626" cy="683"/>
              <a:chOff x="1776" y="3631"/>
              <a:chExt cx="1626" cy="683"/>
            </a:xfrm>
          </p:grpSpPr>
          <p:sp>
            <p:nvSpPr>
              <p:cNvPr id="133138"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GB"/>
              </a:p>
            </p:txBody>
          </p:sp>
          <p:sp>
            <p:nvSpPr>
              <p:cNvPr id="133139"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GB"/>
              </a:p>
            </p:txBody>
          </p:sp>
          <p:sp>
            <p:nvSpPr>
              <p:cNvPr id="133140"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GB"/>
              </a:p>
            </p:txBody>
          </p:sp>
          <p:sp>
            <p:nvSpPr>
              <p:cNvPr id="133141"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p>
            </p:txBody>
          </p:sp>
          <p:sp>
            <p:nvSpPr>
              <p:cNvPr id="133142"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sp>
            <p:nvSpPr>
              <p:cNvPr id="133143"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p>
            </p:txBody>
          </p:sp>
          <p:sp>
            <p:nvSpPr>
              <p:cNvPr id="133144"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GB"/>
              </a:p>
            </p:txBody>
          </p:sp>
          <p:sp>
            <p:nvSpPr>
              <p:cNvPr id="133145"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GB"/>
              </a:p>
            </p:txBody>
          </p:sp>
          <p:sp>
            <p:nvSpPr>
              <p:cNvPr id="133146"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GB"/>
              </a:p>
            </p:txBody>
          </p:sp>
          <p:sp>
            <p:nvSpPr>
              <p:cNvPr id="133147"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GB"/>
              </a:p>
            </p:txBody>
          </p:sp>
          <p:sp>
            <p:nvSpPr>
              <p:cNvPr id="133148"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GB"/>
              </a:p>
            </p:txBody>
          </p:sp>
          <p:sp>
            <p:nvSpPr>
              <p:cNvPr id="133149"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GB"/>
              </a:p>
            </p:txBody>
          </p:sp>
          <p:sp>
            <p:nvSpPr>
              <p:cNvPr id="133150" name="Freeform 30"/>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en-GB"/>
              </a:p>
            </p:txBody>
          </p:sp>
          <p:sp>
            <p:nvSpPr>
              <p:cNvPr id="133151" name="Freeform 31"/>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en-GB"/>
              </a:p>
            </p:txBody>
          </p:sp>
          <p:sp>
            <p:nvSpPr>
              <p:cNvPr id="133152"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133153"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133154"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133155" name="Freeform 35"/>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en-GB"/>
              </a:p>
            </p:txBody>
          </p:sp>
        </p:grpSp>
        <p:grpSp>
          <p:nvGrpSpPr>
            <p:cNvPr id="13324" name="Group 36"/>
            <p:cNvGrpSpPr>
              <a:grpSpLocks/>
            </p:cNvGrpSpPr>
            <p:nvPr userDrawn="1"/>
          </p:nvGrpSpPr>
          <p:grpSpPr bwMode="auto">
            <a:xfrm>
              <a:off x="4128" y="3360"/>
              <a:ext cx="1351" cy="821"/>
              <a:chOff x="4128" y="3360"/>
              <a:chExt cx="1351" cy="821"/>
            </a:xfrm>
          </p:grpSpPr>
          <p:sp>
            <p:nvSpPr>
              <p:cNvPr id="133157"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133158"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133159"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GB"/>
              </a:p>
            </p:txBody>
          </p:sp>
          <p:sp>
            <p:nvSpPr>
              <p:cNvPr id="133160"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133161"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133162"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133163"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133164" name="Freeform 44"/>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en-GB"/>
              </a:p>
            </p:txBody>
          </p:sp>
          <p:sp>
            <p:nvSpPr>
              <p:cNvPr id="133165"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GB"/>
              </a:p>
            </p:txBody>
          </p:sp>
          <p:sp>
            <p:nvSpPr>
              <p:cNvPr id="133166"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133167"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133168"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GB"/>
              </a:p>
            </p:txBody>
          </p:sp>
          <p:sp>
            <p:nvSpPr>
              <p:cNvPr id="133169"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GB"/>
              </a:p>
            </p:txBody>
          </p:sp>
          <p:sp>
            <p:nvSpPr>
              <p:cNvPr id="133170"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133171"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sp>
            <p:nvSpPr>
              <p:cNvPr id="133172"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133173"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p>
            </p:txBody>
          </p:sp>
        </p:grpSp>
        <p:grpSp>
          <p:nvGrpSpPr>
            <p:cNvPr id="13325" name="Group 54"/>
            <p:cNvGrpSpPr>
              <a:grpSpLocks/>
            </p:cNvGrpSpPr>
            <p:nvPr userDrawn="1"/>
          </p:nvGrpSpPr>
          <p:grpSpPr bwMode="auto">
            <a:xfrm>
              <a:off x="5280" y="3024"/>
              <a:ext cx="425" cy="258"/>
              <a:chOff x="5280" y="3024"/>
              <a:chExt cx="425" cy="258"/>
            </a:xfrm>
          </p:grpSpPr>
          <p:sp>
            <p:nvSpPr>
              <p:cNvPr id="133175" name="Freeform 55"/>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3176" name="Freeform 56"/>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3177" name="Freeform 57"/>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3178" name="Freeform 58"/>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3179" name="Freeform 59"/>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sp>
            <p:nvSpPr>
              <p:cNvPr id="133180" name="Freeform 60"/>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sp>
            <p:nvSpPr>
              <p:cNvPr id="133181" name="Freeform 61"/>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grpSp>
            <p:nvGrpSpPr>
              <p:cNvPr id="13333" name="Group 62"/>
              <p:cNvGrpSpPr>
                <a:grpSpLocks/>
              </p:cNvGrpSpPr>
              <p:nvPr/>
            </p:nvGrpSpPr>
            <p:grpSpPr bwMode="auto">
              <a:xfrm>
                <a:off x="5381" y="3085"/>
                <a:ext cx="227" cy="132"/>
                <a:chOff x="5381" y="3085"/>
                <a:chExt cx="227" cy="132"/>
              </a:xfrm>
            </p:grpSpPr>
            <p:sp>
              <p:nvSpPr>
                <p:cNvPr id="133183"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p>
              </p:txBody>
            </p:sp>
            <p:sp>
              <p:nvSpPr>
                <p:cNvPr id="133184"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p>
              </p:txBody>
            </p:sp>
            <p:sp>
              <p:nvSpPr>
                <p:cNvPr id="133185"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p>
              </p:txBody>
            </p:sp>
            <p:sp>
              <p:nvSpPr>
                <p:cNvPr id="133186"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p>
              </p:txBody>
            </p:sp>
          </p:grpSp>
        </p:grpSp>
      </p:grpSp>
      <p:sp>
        <p:nvSpPr>
          <p:cNvPr id="133187" name="Rectangle 67"/>
          <p:cNvSpPr>
            <a:spLocks noGrp="1" noChangeArrowheads="1"/>
          </p:cNvSpPr>
          <p:nvPr>
            <p:ph type="title"/>
          </p:nvPr>
        </p:nvSpPr>
        <p:spPr bwMode="auto">
          <a:xfrm>
            <a:off x="457200" y="277814"/>
            <a:ext cx="8229600" cy="1139825"/>
          </a:xfrm>
          <a:prstGeom prst="rect">
            <a:avLst/>
          </a:prstGeom>
          <a:noFill/>
          <a:ln w="9525">
            <a:noFill/>
            <a:miter lim="800000"/>
            <a:headEnd/>
            <a:tailEnd/>
          </a:ln>
          <a:effectLst/>
        </p:spPr>
        <p:txBody>
          <a:bodyPr vert="horz" wrap="square" lIns="91435" tIns="45718" rIns="91435" bIns="45718" numCol="1" anchor="ctr" anchorCtr="1" compatLnSpc="1">
            <a:prstTxWarp prst="textNoShape">
              <a:avLst/>
            </a:prstTxWarp>
          </a:bodyPr>
          <a:lstStyle/>
          <a:p>
            <a:pPr lvl="0"/>
            <a:r>
              <a:rPr lang="en-US" smtClean="0"/>
              <a:t>Click to edit Master title style</a:t>
            </a:r>
          </a:p>
        </p:txBody>
      </p:sp>
      <p:sp>
        <p:nvSpPr>
          <p:cNvPr id="133188" name="Rectangle 68"/>
          <p:cNvSpPr>
            <a:spLocks noGrp="1" noChangeArrowheads="1"/>
          </p:cNvSpPr>
          <p:nvPr>
            <p:ph type="body" idx="1"/>
          </p:nvPr>
        </p:nvSpPr>
        <p:spPr bwMode="auto">
          <a:xfrm>
            <a:off x="457200" y="1600202"/>
            <a:ext cx="8229600" cy="4525963"/>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9" name="Rectangle 6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eaLnBrk="1" hangingPunct="1">
              <a:defRPr sz="1400">
                <a:effectLst>
                  <a:outerShdw blurRad="38100" dist="38100" dir="2700000" algn="tl">
                    <a:srgbClr val="000000"/>
                  </a:outerShdw>
                </a:effectLst>
              </a:defRPr>
            </a:lvl1pPr>
          </a:lstStyle>
          <a:p>
            <a:pPr>
              <a:defRPr/>
            </a:pPr>
            <a:endParaRPr lang="en-US"/>
          </a:p>
        </p:txBody>
      </p:sp>
      <p:sp>
        <p:nvSpPr>
          <p:cNvPr id="133190"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lgn="ctr" eaLnBrk="1" hangingPunct="1">
              <a:defRPr sz="1400">
                <a:effectLst>
                  <a:outerShdw blurRad="38100" dist="38100" dir="2700000" algn="tl">
                    <a:srgbClr val="000000"/>
                  </a:outerShdw>
                </a:effectLst>
              </a:defRPr>
            </a:lvl1pPr>
          </a:lstStyle>
          <a:p>
            <a:pPr>
              <a:defRPr/>
            </a:pPr>
            <a:r>
              <a:rPr lang="en-US"/>
              <a:t>CS211 ICT- Chapter 1</a:t>
            </a:r>
          </a:p>
        </p:txBody>
      </p:sp>
      <p:sp>
        <p:nvSpPr>
          <p:cNvPr id="133191"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a:defRPr/>
            </a:pPr>
            <a:fld id="{3BC93BC3-C9CD-4A31-9EB3-126C63F29973}"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858"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iming>
    <p:tnLst>
      <p:par>
        <p:cTn id="1" dur="indefinite" restart="never" nodeType="tmRoot"/>
      </p:par>
    </p:tnLst>
  </p:timing>
  <p:hf hd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18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359"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539"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718"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885" indent="-342885"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17" indent="-285737"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2949" indent="-22859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128" indent="-22859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308" indent="-22859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487"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667"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8846"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026"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7239000" y="6248400"/>
            <a:ext cx="1219200" cy="381000"/>
          </a:xfrm>
          <a:prstGeom prst="rect">
            <a:avLst/>
          </a:prstGeom>
          <a:noFill/>
          <a:ln w="9525">
            <a:noFill/>
            <a:miter lim="800000"/>
            <a:headEnd/>
            <a:tailEnd/>
          </a:ln>
        </p:spPr>
        <p:txBody>
          <a:bodyPr vert="horz" wrap="square" lIns="91435" tIns="45718" rIns="91435" bIns="45718" numCol="1" anchor="t" anchorCtr="0" compatLnSpc="1">
            <a:prstTxWarp prst="textNoShape">
              <a:avLst/>
            </a:prstTxWarp>
          </a:bodyPr>
          <a:lstStyle>
            <a:lvl1pPr algn="r" eaLnBrk="0" hangingPunct="0">
              <a:defRPr sz="1400"/>
            </a:lvl1pPr>
          </a:lstStyle>
          <a:p>
            <a:fld id="{502911DB-3895-40ED-BB2F-D4B09FA02254}" type="slidenum">
              <a:rPr lang="en-US" smtClean="0">
                <a:solidFill>
                  <a:srgbClr val="000000"/>
                </a:solidFill>
                <a:latin typeface="Arial" pitchFamily="34" charset="0"/>
              </a:rPr>
              <a:pPr/>
              <a:t>‹#›</a:t>
            </a:fld>
            <a:endParaRPr lang="en-US" smtClean="0">
              <a:solidFill>
                <a:srgbClr val="000000"/>
              </a:solidFill>
              <a:latin typeface="Arial" pitchFamily="34" charset="0"/>
            </a:endParaRPr>
          </a:p>
        </p:txBody>
      </p:sp>
    </p:spTree>
    <p:extLst>
      <p:ext uri="{BB962C8B-B14F-4D97-AF65-F5344CB8AC3E}">
        <p14:creationId xmlns:p14="http://schemas.microsoft.com/office/powerpoint/2010/main" val="4287080823"/>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pitchFamily="80"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pitchFamily="80"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pitchFamily="80"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pitchFamily="80" charset="-128"/>
          <a:cs typeface="ＭＳ Ｐゴシック" charset="-128"/>
        </a:defRPr>
      </a:lvl5pPr>
      <a:lvl6pPr marL="457180" algn="ctr" rtl="0" fontAlgn="base">
        <a:spcBef>
          <a:spcPct val="0"/>
        </a:spcBef>
        <a:spcAft>
          <a:spcPct val="0"/>
        </a:spcAft>
        <a:defRPr sz="4400">
          <a:solidFill>
            <a:schemeClr val="tx2"/>
          </a:solidFill>
          <a:latin typeface="Arial" charset="0"/>
          <a:ea typeface="ＭＳ Ｐゴシック" pitchFamily="80" charset="-128"/>
        </a:defRPr>
      </a:lvl6pPr>
      <a:lvl7pPr marL="914359" algn="ctr" rtl="0" fontAlgn="base">
        <a:spcBef>
          <a:spcPct val="0"/>
        </a:spcBef>
        <a:spcAft>
          <a:spcPct val="0"/>
        </a:spcAft>
        <a:defRPr sz="4400">
          <a:solidFill>
            <a:schemeClr val="tx2"/>
          </a:solidFill>
          <a:latin typeface="Arial" charset="0"/>
          <a:ea typeface="ＭＳ Ｐゴシック" pitchFamily="80" charset="-128"/>
        </a:defRPr>
      </a:lvl7pPr>
      <a:lvl8pPr marL="1371539" algn="ctr" rtl="0" fontAlgn="base">
        <a:spcBef>
          <a:spcPct val="0"/>
        </a:spcBef>
        <a:spcAft>
          <a:spcPct val="0"/>
        </a:spcAft>
        <a:defRPr sz="4400">
          <a:solidFill>
            <a:schemeClr val="tx2"/>
          </a:solidFill>
          <a:latin typeface="Arial" charset="0"/>
          <a:ea typeface="ＭＳ Ｐゴシック" pitchFamily="80" charset="-128"/>
        </a:defRPr>
      </a:lvl8pPr>
      <a:lvl9pPr marL="1828718" algn="ctr" rtl="0" fontAlgn="base">
        <a:spcBef>
          <a:spcPct val="0"/>
        </a:spcBef>
        <a:spcAft>
          <a:spcPct val="0"/>
        </a:spcAft>
        <a:defRPr sz="4400">
          <a:solidFill>
            <a:schemeClr val="tx2"/>
          </a:solidFill>
          <a:latin typeface="Arial" charset="0"/>
          <a:ea typeface="ＭＳ Ｐゴシック" pitchFamily="80" charset="-128"/>
        </a:defRPr>
      </a:lvl9pPr>
    </p:titleStyle>
    <p:bodyStyle>
      <a:lvl1pPr marL="342885" indent="-342885" algn="l" rtl="0" eaLnBrk="0" fontAlgn="base" hangingPunct="0">
        <a:spcBef>
          <a:spcPct val="20000"/>
        </a:spcBef>
        <a:spcAft>
          <a:spcPct val="0"/>
        </a:spcAft>
        <a:buChar char="•"/>
        <a:defRPr sz="3200">
          <a:solidFill>
            <a:schemeClr val="tx1"/>
          </a:solidFill>
          <a:latin typeface="+mn-lt"/>
          <a:ea typeface="+mn-ea"/>
          <a:cs typeface="ＭＳ Ｐゴシック" charset="-128"/>
        </a:defRPr>
      </a:lvl1pPr>
      <a:lvl2pPr marL="742917" indent="-285737" algn="l" rtl="0" eaLnBrk="0" fontAlgn="base" hangingPunct="0">
        <a:spcBef>
          <a:spcPct val="20000"/>
        </a:spcBef>
        <a:spcAft>
          <a:spcPct val="0"/>
        </a:spcAft>
        <a:buChar char="–"/>
        <a:defRPr sz="2800">
          <a:solidFill>
            <a:schemeClr val="tx1"/>
          </a:solidFill>
          <a:latin typeface="+mn-lt"/>
          <a:ea typeface="+mn-ea"/>
        </a:defRPr>
      </a:lvl2pPr>
      <a:lvl3pPr marL="1142949" indent="-228590" algn="l" rtl="0" eaLnBrk="0" fontAlgn="base" hangingPunct="0">
        <a:spcBef>
          <a:spcPct val="20000"/>
        </a:spcBef>
        <a:spcAft>
          <a:spcPct val="0"/>
        </a:spcAft>
        <a:buChar char="•"/>
        <a:defRPr sz="2400">
          <a:solidFill>
            <a:schemeClr val="tx1"/>
          </a:solidFill>
          <a:latin typeface="+mn-lt"/>
          <a:ea typeface="+mn-ea"/>
        </a:defRPr>
      </a:lvl3pPr>
      <a:lvl4pPr marL="1600128" indent="-228590" algn="l" rtl="0" eaLnBrk="0" fontAlgn="base" hangingPunct="0">
        <a:spcBef>
          <a:spcPct val="20000"/>
        </a:spcBef>
        <a:spcAft>
          <a:spcPct val="0"/>
        </a:spcAft>
        <a:buChar char="–"/>
        <a:defRPr sz="2000">
          <a:solidFill>
            <a:schemeClr val="tx1"/>
          </a:solidFill>
          <a:latin typeface="+mn-lt"/>
          <a:ea typeface="+mn-ea"/>
        </a:defRPr>
      </a:lvl4pPr>
      <a:lvl5pPr marL="2057308" indent="-228590" algn="l" rtl="0" eaLnBrk="0" fontAlgn="base" hangingPunct="0">
        <a:spcBef>
          <a:spcPct val="20000"/>
        </a:spcBef>
        <a:spcAft>
          <a:spcPct val="0"/>
        </a:spcAft>
        <a:buChar char="»"/>
        <a:defRPr sz="2000">
          <a:solidFill>
            <a:schemeClr val="tx1"/>
          </a:solidFill>
          <a:latin typeface="+mn-lt"/>
          <a:ea typeface="+mn-ea"/>
        </a:defRPr>
      </a:lvl5pPr>
      <a:lvl6pPr marL="2514487" indent="-228590" algn="l" rtl="0" fontAlgn="base">
        <a:spcBef>
          <a:spcPct val="20000"/>
        </a:spcBef>
        <a:spcAft>
          <a:spcPct val="0"/>
        </a:spcAft>
        <a:buChar char="»"/>
        <a:defRPr sz="2000">
          <a:solidFill>
            <a:schemeClr val="tx1"/>
          </a:solidFill>
          <a:latin typeface="+mn-lt"/>
          <a:ea typeface="+mn-ea"/>
        </a:defRPr>
      </a:lvl6pPr>
      <a:lvl7pPr marL="2971667" indent="-228590" algn="l" rtl="0" fontAlgn="base">
        <a:spcBef>
          <a:spcPct val="20000"/>
        </a:spcBef>
        <a:spcAft>
          <a:spcPct val="0"/>
        </a:spcAft>
        <a:buChar char="»"/>
        <a:defRPr sz="2000">
          <a:solidFill>
            <a:schemeClr val="tx1"/>
          </a:solidFill>
          <a:latin typeface="+mn-lt"/>
          <a:ea typeface="+mn-ea"/>
        </a:defRPr>
      </a:lvl7pPr>
      <a:lvl8pPr marL="3428846" indent="-228590" algn="l" rtl="0" fontAlgn="base">
        <a:spcBef>
          <a:spcPct val="20000"/>
        </a:spcBef>
        <a:spcAft>
          <a:spcPct val="0"/>
        </a:spcAft>
        <a:buChar char="»"/>
        <a:defRPr sz="2000">
          <a:solidFill>
            <a:schemeClr val="tx1"/>
          </a:solidFill>
          <a:latin typeface="+mn-lt"/>
          <a:ea typeface="+mn-ea"/>
        </a:defRPr>
      </a:lvl8pPr>
      <a:lvl9pPr marL="3886026" indent="-22859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b="1" dirty="0" smtClean="0"/>
              <a:t/>
            </a:r>
            <a:br>
              <a:rPr lang="en-GB" b="1" dirty="0" smtClean="0"/>
            </a:br>
            <a:r>
              <a:rPr lang="en-GB" b="1" dirty="0" smtClean="0"/>
              <a:t>Chapter 1:  Introduction</a:t>
            </a:r>
            <a:r>
              <a:rPr lang="en-GB" dirty="0" smtClean="0"/>
              <a:t/>
            </a:r>
            <a:br>
              <a:rPr lang="en-GB" dirty="0" smtClean="0"/>
            </a:br>
            <a:endParaRPr lang="en-GB" dirty="0"/>
          </a:p>
        </p:txBody>
      </p:sp>
      <p:sp>
        <p:nvSpPr>
          <p:cNvPr id="3" name="Content Placeholder 2"/>
          <p:cNvSpPr>
            <a:spLocks noGrp="1"/>
          </p:cNvSpPr>
          <p:nvPr>
            <p:ph idx="1"/>
          </p:nvPr>
        </p:nvSpPr>
        <p:spPr>
          <a:xfrm>
            <a:off x="457200" y="1265237"/>
            <a:ext cx="8382000" cy="4525963"/>
          </a:xfrm>
        </p:spPr>
        <p:txBody>
          <a:bodyPr/>
          <a:lstStyle/>
          <a:p>
            <a:pPr marL="457180" lvl="1" indent="0" algn="just" eaLnBrk="1" hangingPunct="1">
              <a:lnSpc>
                <a:spcPct val="90000"/>
              </a:lnSpc>
              <a:buNone/>
              <a:defRPr/>
            </a:pPr>
            <a:endParaRPr lang="en-GB" sz="2400" dirty="0"/>
          </a:p>
          <a:p>
            <a:pPr lvl="1" eaLnBrk="1" hangingPunct="1">
              <a:lnSpc>
                <a:spcPct val="90000"/>
              </a:lnSpc>
              <a:defRPr/>
            </a:pPr>
            <a:r>
              <a:rPr lang="en-GB" sz="3200" dirty="0"/>
              <a:t>Overview of </a:t>
            </a:r>
            <a:r>
              <a:rPr lang="en-GB" sz="3200" dirty="0" smtClean="0"/>
              <a:t>ICT and Computer Science</a:t>
            </a:r>
          </a:p>
          <a:p>
            <a:pPr lvl="1" eaLnBrk="1" hangingPunct="1">
              <a:lnSpc>
                <a:spcPct val="90000"/>
              </a:lnSpc>
              <a:defRPr/>
            </a:pPr>
            <a:endParaRPr lang="en-GB" sz="1100" dirty="0"/>
          </a:p>
          <a:p>
            <a:pPr lvl="1" eaLnBrk="1" hangingPunct="1">
              <a:lnSpc>
                <a:spcPct val="90000"/>
              </a:lnSpc>
              <a:defRPr/>
            </a:pPr>
            <a:r>
              <a:rPr lang="en-GB" sz="3200" dirty="0"/>
              <a:t>Knowledge </a:t>
            </a:r>
            <a:r>
              <a:rPr lang="en-GB" sz="3200" dirty="0" smtClean="0"/>
              <a:t>Hierarchy (Data, </a:t>
            </a:r>
            <a:r>
              <a:rPr lang="en-GB" sz="3200" dirty="0"/>
              <a:t>Information, Knowledge and wisdom) </a:t>
            </a:r>
            <a:endParaRPr lang="en-GB" sz="3200" dirty="0" smtClean="0"/>
          </a:p>
          <a:p>
            <a:pPr lvl="1" eaLnBrk="1" hangingPunct="1">
              <a:lnSpc>
                <a:spcPct val="90000"/>
              </a:lnSpc>
              <a:defRPr/>
            </a:pPr>
            <a:endParaRPr lang="en-US" sz="1100" dirty="0"/>
          </a:p>
          <a:p>
            <a:pPr lvl="1" eaLnBrk="1" hangingPunct="1">
              <a:lnSpc>
                <a:spcPct val="90000"/>
              </a:lnSpc>
              <a:spcAft>
                <a:spcPts val="1200"/>
              </a:spcAft>
              <a:defRPr/>
            </a:pPr>
            <a:r>
              <a:rPr lang="en-US" sz="3200" dirty="0" smtClean="0"/>
              <a:t>What is an Information System?</a:t>
            </a:r>
          </a:p>
          <a:p>
            <a:pPr lvl="1" eaLnBrk="1" hangingPunct="1">
              <a:lnSpc>
                <a:spcPct val="90000"/>
              </a:lnSpc>
              <a:defRPr/>
            </a:pPr>
            <a:r>
              <a:rPr lang="en-US" sz="3200" dirty="0" smtClean="0"/>
              <a:t>Components of Information Systems</a:t>
            </a:r>
          </a:p>
          <a:p>
            <a:pPr lvl="1" eaLnBrk="1" hangingPunct="1">
              <a:lnSpc>
                <a:spcPct val="90000"/>
              </a:lnSpc>
              <a:defRPr/>
            </a:pPr>
            <a:endParaRPr lang="en-US" sz="1100" dirty="0"/>
          </a:p>
          <a:p>
            <a:pPr lvl="1" eaLnBrk="1" hangingPunct="1">
              <a:lnSpc>
                <a:spcPct val="90000"/>
              </a:lnSpc>
              <a:defRPr/>
            </a:pPr>
            <a:r>
              <a:rPr lang="en-US" sz="3200" dirty="0"/>
              <a:t>Applications of IS/ICT</a:t>
            </a:r>
          </a:p>
          <a:p>
            <a:pPr algn="just">
              <a:defRPr/>
            </a:pPr>
            <a:endParaRPr lang="en-GB" dirty="0"/>
          </a:p>
        </p:txBody>
      </p:sp>
      <p:sp>
        <p:nvSpPr>
          <p:cNvPr id="6" name="Slide Number Placeholder 5"/>
          <p:cNvSpPr>
            <a:spLocks noGrp="1"/>
          </p:cNvSpPr>
          <p:nvPr>
            <p:ph type="sldNum" sz="quarter" idx="12"/>
          </p:nvPr>
        </p:nvSpPr>
        <p:spPr/>
        <p:txBody>
          <a:bodyPr/>
          <a:lstStyle/>
          <a:p>
            <a:pPr>
              <a:defRPr/>
            </a:pPr>
            <a:fld id="{0B1681F0-4B72-4EE7-B936-E8FDC21FD6EF}"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solidFill>
                  <a:srgbClr val="FFFFFF"/>
                </a:solidFill>
              </a:rPr>
              <a:pPr>
                <a:defRPr/>
              </a:pPr>
              <a:t>2</a:t>
            </a:fld>
            <a:endParaRPr lang="en-US" dirty="0">
              <a:solidFill>
                <a:srgbClr val="FFFFFF"/>
              </a:solidFill>
            </a:endParaRPr>
          </a:p>
        </p:txBody>
      </p:sp>
      <p:sp>
        <p:nvSpPr>
          <p:cNvPr id="8" name="Rectangle 7"/>
          <p:cNvSpPr/>
          <p:nvPr/>
        </p:nvSpPr>
        <p:spPr>
          <a:xfrm>
            <a:off x="299258" y="1524000"/>
            <a:ext cx="8616142" cy="1292658"/>
          </a:xfrm>
          <a:prstGeom prst="rect">
            <a:avLst/>
          </a:prstGeom>
        </p:spPr>
        <p:txBody>
          <a:bodyPr wrap="square" lIns="91435" tIns="45718" rIns="91435" bIns="45718">
            <a:spAutoFit/>
          </a:bodyPr>
          <a:lstStyle/>
          <a:p>
            <a:pPr algn="just"/>
            <a:r>
              <a:rPr lang="en-US" sz="2600" b="1" dirty="0">
                <a:solidFill>
                  <a:srgbClr val="FFFF00"/>
                </a:solidFill>
              </a:rPr>
              <a:t>Computers and Communications: </a:t>
            </a:r>
            <a:r>
              <a:rPr lang="en-US" sz="2600" dirty="0"/>
              <a:t>“These are the parents of the information age,” says one writer. “When they meet the fireworks begin</a:t>
            </a:r>
            <a:r>
              <a:rPr lang="en-US" sz="2600" dirty="0" smtClean="0"/>
              <a:t>.”</a:t>
            </a:r>
            <a:endParaRPr lang="en-US" sz="2600" dirty="0"/>
          </a:p>
        </p:txBody>
      </p:sp>
      <p:sp>
        <p:nvSpPr>
          <p:cNvPr id="7" name="Title 1"/>
          <p:cNvSpPr>
            <a:spLocks noGrp="1"/>
          </p:cNvSpPr>
          <p:nvPr>
            <p:ph type="title"/>
          </p:nvPr>
        </p:nvSpPr>
        <p:spPr>
          <a:xfrm>
            <a:off x="457200" y="277815"/>
            <a:ext cx="8229600" cy="1139825"/>
          </a:xfrm>
        </p:spPr>
        <p:txBody>
          <a:bodyPr/>
          <a:lstStyle/>
          <a:p>
            <a:pPr>
              <a:defRPr/>
            </a:pPr>
            <a:r>
              <a:rPr lang="en-GB" b="1" dirty="0" smtClean="0"/>
              <a:t/>
            </a:r>
            <a:br>
              <a:rPr lang="en-GB" b="1" dirty="0" smtClean="0"/>
            </a:br>
            <a:r>
              <a:rPr lang="en-GB" b="1" dirty="0" smtClean="0"/>
              <a:t>Chapter 1</a:t>
            </a:r>
            <a:r>
              <a:rPr lang="en-GB" dirty="0" smtClean="0"/>
              <a:t/>
            </a:r>
            <a:br>
              <a:rPr lang="en-GB" dirty="0" smtClean="0"/>
            </a:br>
            <a:endParaRPr lang="en-GB" dirty="0"/>
          </a:p>
        </p:txBody>
      </p:sp>
      <p:sp>
        <p:nvSpPr>
          <p:cNvPr id="10" name="Rectangle 9"/>
          <p:cNvSpPr/>
          <p:nvPr/>
        </p:nvSpPr>
        <p:spPr>
          <a:xfrm>
            <a:off x="266700" y="3352800"/>
            <a:ext cx="8610600" cy="2492990"/>
          </a:xfrm>
          <a:prstGeom prst="rect">
            <a:avLst/>
          </a:prstGeom>
        </p:spPr>
        <p:txBody>
          <a:bodyPr wrap="square">
            <a:spAutoFit/>
          </a:bodyPr>
          <a:lstStyle/>
          <a:p>
            <a:pPr lvl="0" algn="just"/>
            <a:r>
              <a:rPr lang="en-US" sz="2600" b="1" dirty="0">
                <a:solidFill>
                  <a:srgbClr val="FFFF00"/>
                </a:solidFill>
              </a:rPr>
              <a:t>Computer Technology:</a:t>
            </a:r>
            <a:r>
              <a:rPr lang="en-US" sz="2600" dirty="0">
                <a:solidFill>
                  <a:srgbClr val="FFFFFF"/>
                </a:solidFill>
              </a:rPr>
              <a:t> A Computer is a programmable, multiuse machine that accepts data, raw facts, and figures, and processes or manipulates it into information we can use, such as </a:t>
            </a:r>
            <a:r>
              <a:rPr lang="en-US" sz="2600" b="1" dirty="0">
                <a:solidFill>
                  <a:srgbClr val="FFC000"/>
                </a:solidFill>
              </a:rPr>
              <a:t>summaries,</a:t>
            </a:r>
            <a:r>
              <a:rPr lang="en-US" sz="2600" dirty="0">
                <a:solidFill>
                  <a:srgbClr val="FFFFFF"/>
                </a:solidFill>
              </a:rPr>
              <a:t> </a:t>
            </a:r>
            <a:r>
              <a:rPr lang="en-US" sz="2600" b="1" dirty="0">
                <a:solidFill>
                  <a:srgbClr val="FFC000"/>
                </a:solidFill>
              </a:rPr>
              <a:t>totals, or reports</a:t>
            </a:r>
            <a:r>
              <a:rPr lang="en-US" sz="2600" dirty="0">
                <a:solidFill>
                  <a:srgbClr val="FFFFFF"/>
                </a:solidFill>
              </a:rPr>
              <a:t>. Its purpose is to speed up problem solving and increase productivity.</a:t>
            </a:r>
          </a:p>
        </p:txBody>
      </p:sp>
    </p:spTree>
    <p:extLst>
      <p:ext uri="{BB962C8B-B14F-4D97-AF65-F5344CB8AC3E}">
        <p14:creationId xmlns:p14="http://schemas.microsoft.com/office/powerpoint/2010/main" val="4265257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pPr>
                <a:defRPr/>
              </a:pPr>
              <a:t>3</a:t>
            </a:fld>
            <a:endParaRPr lang="en-US"/>
          </a:p>
        </p:txBody>
      </p:sp>
      <p:sp>
        <p:nvSpPr>
          <p:cNvPr id="8" name="Rectangle 7"/>
          <p:cNvSpPr/>
          <p:nvPr/>
        </p:nvSpPr>
        <p:spPr>
          <a:xfrm>
            <a:off x="381000" y="3143071"/>
            <a:ext cx="8610600" cy="1200329"/>
          </a:xfrm>
          <a:prstGeom prst="rect">
            <a:avLst/>
          </a:prstGeom>
        </p:spPr>
        <p:txBody>
          <a:bodyPr wrap="square">
            <a:spAutoFit/>
          </a:bodyPr>
          <a:lstStyle/>
          <a:p>
            <a:pPr lvl="0" algn="just"/>
            <a:r>
              <a:rPr lang="en-US" sz="2400" b="1" dirty="0">
                <a:solidFill>
                  <a:srgbClr val="FFFF00"/>
                </a:solidFill>
              </a:rPr>
              <a:t>Information Technology (IT)</a:t>
            </a:r>
            <a:r>
              <a:rPr lang="en-US" sz="2400" b="1" dirty="0">
                <a:solidFill>
                  <a:srgbClr val="FFFFFF"/>
                </a:solidFill>
              </a:rPr>
              <a:t> </a:t>
            </a:r>
            <a:r>
              <a:rPr lang="en-US" sz="2400" dirty="0">
                <a:solidFill>
                  <a:srgbClr val="FFFFFF"/>
                </a:solidFill>
              </a:rPr>
              <a:t>is technology that merges </a:t>
            </a:r>
            <a:r>
              <a:rPr lang="en-US" sz="2400" b="1" dirty="0">
                <a:solidFill>
                  <a:srgbClr val="FFC000"/>
                </a:solidFill>
              </a:rPr>
              <a:t>computing</a:t>
            </a:r>
            <a:r>
              <a:rPr lang="en-US" sz="2400" dirty="0">
                <a:solidFill>
                  <a:srgbClr val="FFFFFF"/>
                </a:solidFill>
              </a:rPr>
              <a:t> with </a:t>
            </a:r>
            <a:r>
              <a:rPr lang="en-US" sz="2400" b="1" dirty="0">
                <a:solidFill>
                  <a:srgbClr val="FFC000"/>
                </a:solidFill>
              </a:rPr>
              <a:t>high speed communication</a:t>
            </a:r>
            <a:r>
              <a:rPr lang="en-US" sz="2400" dirty="0">
                <a:solidFill>
                  <a:srgbClr val="FFFFFF"/>
                </a:solidFill>
              </a:rPr>
              <a:t> links carrying data, sound, video,  and other forms of multimedia. </a:t>
            </a:r>
          </a:p>
        </p:txBody>
      </p:sp>
      <p:sp>
        <p:nvSpPr>
          <p:cNvPr id="9" name="Rectangle 8"/>
          <p:cNvSpPr/>
          <p:nvPr/>
        </p:nvSpPr>
        <p:spPr>
          <a:xfrm>
            <a:off x="304800" y="4738708"/>
            <a:ext cx="8610600" cy="1585892"/>
          </a:xfrm>
          <a:prstGeom prst="rect">
            <a:avLst/>
          </a:prstGeom>
        </p:spPr>
        <p:txBody>
          <a:bodyPr wrap="square" lIns="91435" tIns="45718" rIns="91435" bIns="45718">
            <a:spAutoFit/>
          </a:bodyPr>
          <a:lstStyle/>
          <a:p>
            <a:pPr algn="just"/>
            <a:r>
              <a:rPr lang="en-ZW" sz="2400" b="1" dirty="0">
                <a:solidFill>
                  <a:srgbClr val="FFFF00"/>
                </a:solidFill>
              </a:rPr>
              <a:t>Information </a:t>
            </a:r>
            <a:r>
              <a:rPr lang="en-ZW" sz="2400" b="1" dirty="0" smtClean="0">
                <a:solidFill>
                  <a:srgbClr val="FFFF00"/>
                </a:solidFill>
              </a:rPr>
              <a:t>Communications </a:t>
            </a:r>
            <a:r>
              <a:rPr lang="en-ZW" sz="2400" b="1" dirty="0">
                <a:solidFill>
                  <a:srgbClr val="FFFF00"/>
                </a:solidFill>
              </a:rPr>
              <a:t>Technology (ICT)</a:t>
            </a:r>
            <a:r>
              <a:rPr lang="en-ZW" sz="2400" b="1" dirty="0">
                <a:solidFill>
                  <a:srgbClr val="FF0000"/>
                </a:solidFill>
              </a:rPr>
              <a:t> </a:t>
            </a:r>
            <a:r>
              <a:rPr lang="en-ZW" sz="2400" dirty="0"/>
              <a:t>is a generic name used to describe a </a:t>
            </a:r>
            <a:r>
              <a:rPr lang="en-ZW" sz="2400" b="1" dirty="0">
                <a:solidFill>
                  <a:srgbClr val="FFC000"/>
                </a:solidFill>
              </a:rPr>
              <a:t>range of technologies</a:t>
            </a:r>
            <a:r>
              <a:rPr lang="en-ZW" sz="2400" dirty="0"/>
              <a:t> for </a:t>
            </a:r>
            <a:r>
              <a:rPr lang="en-ZW" sz="2400" dirty="0" smtClean="0"/>
              <a:t>creating, finding, storing, gathering</a:t>
            </a:r>
            <a:r>
              <a:rPr lang="en-ZW" sz="2400" dirty="0"/>
              <a:t>, </a:t>
            </a:r>
            <a:r>
              <a:rPr lang="en-ZW" sz="2400" dirty="0" smtClean="0"/>
              <a:t>retrieving</a:t>
            </a:r>
            <a:r>
              <a:rPr lang="en-ZW" sz="2400" dirty="0"/>
              <a:t>, processing, </a:t>
            </a:r>
            <a:r>
              <a:rPr lang="en-ZW" sz="2400" dirty="0" smtClean="0"/>
              <a:t>analysing, sharing, </a:t>
            </a:r>
            <a:r>
              <a:rPr lang="en-ZW" sz="2400" dirty="0"/>
              <a:t>and transmitting information</a:t>
            </a:r>
            <a:endParaRPr lang="en-US" sz="2400" dirty="0"/>
          </a:p>
        </p:txBody>
      </p:sp>
      <p:sp>
        <p:nvSpPr>
          <p:cNvPr id="10" name="Rectangle 9"/>
          <p:cNvSpPr/>
          <p:nvPr/>
        </p:nvSpPr>
        <p:spPr>
          <a:xfrm>
            <a:off x="304800" y="381000"/>
            <a:ext cx="8610600" cy="2492990"/>
          </a:xfrm>
          <a:prstGeom prst="rect">
            <a:avLst/>
          </a:prstGeom>
        </p:spPr>
        <p:txBody>
          <a:bodyPr wrap="square">
            <a:spAutoFit/>
          </a:bodyPr>
          <a:lstStyle/>
          <a:p>
            <a:pPr lvl="0" algn="just"/>
            <a:r>
              <a:rPr lang="en-US" sz="2600" b="1" dirty="0">
                <a:solidFill>
                  <a:srgbClr val="FFFF00"/>
                </a:solidFill>
              </a:rPr>
              <a:t>Communications Technology:</a:t>
            </a:r>
            <a:r>
              <a:rPr lang="en-US" sz="2600" dirty="0">
                <a:solidFill>
                  <a:srgbClr val="FFFF00"/>
                </a:solidFill>
              </a:rPr>
              <a:t> </a:t>
            </a:r>
            <a:r>
              <a:rPr lang="en-US" sz="2600" dirty="0">
                <a:solidFill>
                  <a:srgbClr val="FFFFFF"/>
                </a:solidFill>
              </a:rPr>
              <a:t>Communications, or Telecommunications technologies consist of electromagnetic devices and systems for communicating information over long distances. The principal examples are telephone, radio, broadcast television, cable TV, and other telecom technologies.</a:t>
            </a:r>
          </a:p>
        </p:txBody>
      </p:sp>
    </p:spTree>
    <p:extLst>
      <p:ext uri="{BB962C8B-B14F-4D97-AF65-F5344CB8AC3E}">
        <p14:creationId xmlns:p14="http://schemas.microsoft.com/office/powerpoint/2010/main" val="4202070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solidFill>
                  <a:srgbClr val="FFFFFF"/>
                </a:solidFill>
              </a:rPr>
              <a:pPr>
                <a:defRPr/>
              </a:pPr>
              <a:t>4</a:t>
            </a:fld>
            <a:endParaRPr lang="en-US">
              <a:solidFill>
                <a:srgbClr val="FFFFFF"/>
              </a:solidFill>
            </a:endParaRPr>
          </a:p>
        </p:txBody>
      </p:sp>
      <p:sp>
        <p:nvSpPr>
          <p:cNvPr id="8" name="Rectangle 7"/>
          <p:cNvSpPr/>
          <p:nvPr/>
        </p:nvSpPr>
        <p:spPr>
          <a:xfrm>
            <a:off x="152400" y="838200"/>
            <a:ext cx="8763000" cy="2308320"/>
          </a:xfrm>
          <a:prstGeom prst="rect">
            <a:avLst/>
          </a:prstGeom>
        </p:spPr>
        <p:txBody>
          <a:bodyPr wrap="square" lIns="91435" tIns="45718" rIns="91435" bIns="45718">
            <a:spAutoFit/>
          </a:bodyPr>
          <a:lstStyle/>
          <a:p>
            <a:pPr algn="just"/>
            <a:r>
              <a:rPr lang="en-US" sz="2400" dirty="0" smtClean="0">
                <a:solidFill>
                  <a:srgbClr val="FFFFFF"/>
                </a:solidFill>
              </a:rPr>
              <a:t>The </a:t>
            </a:r>
            <a:r>
              <a:rPr lang="en-US" sz="2400" dirty="0">
                <a:solidFill>
                  <a:srgbClr val="FFFFFF"/>
                </a:solidFill>
              </a:rPr>
              <a:t>two technologies were developing independently, before they gradually fused together. </a:t>
            </a:r>
          </a:p>
          <a:p>
            <a:pPr algn="just"/>
            <a:endParaRPr lang="en-US" sz="2400" b="1" dirty="0">
              <a:solidFill>
                <a:srgbClr val="FFFFFF"/>
              </a:solidFill>
            </a:endParaRPr>
          </a:p>
          <a:p>
            <a:pPr algn="just"/>
            <a:r>
              <a:rPr lang="en-US" sz="2400" b="1" dirty="0" smtClean="0">
                <a:solidFill>
                  <a:srgbClr val="FFC000"/>
                </a:solidFill>
              </a:rPr>
              <a:t>Why </a:t>
            </a:r>
            <a:r>
              <a:rPr lang="en-US" sz="2400" b="1" dirty="0">
                <a:solidFill>
                  <a:srgbClr val="FFC000"/>
                </a:solidFill>
              </a:rPr>
              <a:t>have the worlds of computers and telecommunications remained so long </a:t>
            </a:r>
            <a:r>
              <a:rPr lang="en-US" sz="2400" b="1" dirty="0" smtClean="0">
                <a:solidFill>
                  <a:srgbClr val="FFC000"/>
                </a:solidFill>
              </a:rPr>
              <a:t>before </a:t>
            </a:r>
            <a:r>
              <a:rPr lang="en-US" sz="2400" b="1" dirty="0">
                <a:solidFill>
                  <a:srgbClr val="FFC000"/>
                </a:solidFill>
              </a:rPr>
              <a:t>coming together?</a:t>
            </a:r>
          </a:p>
        </p:txBody>
      </p:sp>
      <p:sp>
        <p:nvSpPr>
          <p:cNvPr id="7" name="Title 1"/>
          <p:cNvSpPr>
            <a:spLocks noGrp="1"/>
          </p:cNvSpPr>
          <p:nvPr>
            <p:ph type="title"/>
          </p:nvPr>
        </p:nvSpPr>
        <p:spPr>
          <a:xfrm>
            <a:off x="457200" y="76201"/>
            <a:ext cx="8229600" cy="788985"/>
          </a:xfrm>
        </p:spPr>
        <p:txBody>
          <a:bodyPr/>
          <a:lstStyle/>
          <a:p>
            <a:pPr>
              <a:defRPr/>
            </a:pPr>
            <a:r>
              <a:rPr lang="en-GB" b="1" dirty="0" smtClean="0"/>
              <a:t/>
            </a:r>
            <a:br>
              <a:rPr lang="en-GB" b="1" dirty="0" smtClean="0"/>
            </a:br>
            <a:r>
              <a:rPr lang="en-GB" b="1" dirty="0" smtClean="0"/>
              <a:t>Cont…</a:t>
            </a:r>
            <a:r>
              <a:rPr lang="en-GB" dirty="0" smtClean="0"/>
              <a:t/>
            </a:r>
            <a:br>
              <a:rPr lang="en-GB" dirty="0" smtClean="0"/>
            </a:br>
            <a:endParaRPr lang="en-GB" dirty="0"/>
          </a:p>
        </p:txBody>
      </p:sp>
      <p:sp>
        <p:nvSpPr>
          <p:cNvPr id="9" name="Content Placeholder 2"/>
          <p:cNvSpPr>
            <a:spLocks noGrp="1"/>
          </p:cNvSpPr>
          <p:nvPr>
            <p:ph idx="1"/>
          </p:nvPr>
        </p:nvSpPr>
        <p:spPr>
          <a:xfrm>
            <a:off x="304800" y="3429000"/>
            <a:ext cx="8534400" cy="2438400"/>
          </a:xfrm>
        </p:spPr>
        <p:txBody>
          <a:bodyPr/>
          <a:lstStyle/>
          <a:p>
            <a:pPr marL="0" lvl="0" indent="0" algn="just">
              <a:spcBef>
                <a:spcPct val="0"/>
              </a:spcBef>
              <a:buClrTx/>
              <a:buSzTx/>
              <a:buNone/>
            </a:pPr>
            <a:r>
              <a:rPr lang="en-US" sz="2600" b="1" kern="1200" dirty="0">
                <a:solidFill>
                  <a:srgbClr val="FFFF00"/>
                </a:solidFill>
                <a:effectLst/>
                <a:latin typeface="Arial" charset="0"/>
              </a:rPr>
              <a:t>Technological Convergence</a:t>
            </a:r>
            <a:r>
              <a:rPr lang="en-US" sz="2400" kern="1200" dirty="0">
                <a:solidFill>
                  <a:srgbClr val="FFFFFF"/>
                </a:solidFill>
                <a:effectLst/>
                <a:latin typeface="Arial" charset="0"/>
              </a:rPr>
              <a:t>, also known as digital convergence, is the technological merger of several industries through various devices that exchange information in the electronic, or digital, format used by computers. The industries used are Computers, Communications, Consumer Electronics, Entertainment, and Mass media. </a:t>
            </a:r>
          </a:p>
        </p:txBody>
      </p:sp>
      <p:sp>
        <p:nvSpPr>
          <p:cNvPr id="2" name="Rectangle 1"/>
          <p:cNvSpPr/>
          <p:nvPr/>
        </p:nvSpPr>
        <p:spPr>
          <a:xfrm>
            <a:off x="304800" y="5867400"/>
            <a:ext cx="8382000" cy="646331"/>
          </a:xfrm>
          <a:prstGeom prst="rect">
            <a:avLst/>
          </a:prstGeom>
        </p:spPr>
        <p:txBody>
          <a:bodyPr wrap="square">
            <a:spAutoFit/>
          </a:bodyPr>
          <a:lstStyle/>
          <a:p>
            <a:r>
              <a:rPr lang="en-US" b="1" dirty="0">
                <a:solidFill>
                  <a:srgbClr val="FFC000"/>
                </a:solidFill>
              </a:rPr>
              <a:t>What are five developments growing out of the fusion of computers and communications? (</a:t>
            </a:r>
            <a:r>
              <a:rPr lang="en-US" sz="1200" b="1" dirty="0">
                <a:solidFill>
                  <a:srgbClr val="FFC000"/>
                </a:solidFill>
              </a:rPr>
              <a:t>refer to using information technology, 9</a:t>
            </a:r>
            <a:r>
              <a:rPr lang="en-US" sz="1200" b="1" baseline="30000" dirty="0">
                <a:solidFill>
                  <a:srgbClr val="FFC000"/>
                </a:solidFill>
              </a:rPr>
              <a:t>th</a:t>
            </a:r>
            <a:r>
              <a:rPr lang="en-US" sz="1200" b="1" dirty="0">
                <a:solidFill>
                  <a:srgbClr val="FFC000"/>
                </a:solidFill>
              </a:rPr>
              <a:t> edition, Williams/Sawyer</a:t>
            </a:r>
            <a:r>
              <a:rPr lang="en-US" b="1" dirty="0">
                <a:solidFill>
                  <a:srgbClr val="FFC000"/>
                </a:solidFill>
              </a:rPr>
              <a:t>)</a:t>
            </a:r>
            <a:endParaRPr lang="en-US" dirty="0">
              <a:solidFill>
                <a:srgbClr val="FFC000"/>
              </a:solidFill>
            </a:endParaRPr>
          </a:p>
        </p:txBody>
      </p:sp>
    </p:spTree>
    <p:extLst>
      <p:ext uri="{BB962C8B-B14F-4D97-AF65-F5344CB8AC3E}">
        <p14:creationId xmlns:p14="http://schemas.microsoft.com/office/powerpoint/2010/main" val="527213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9" name="Rectangle 7"/>
          <p:cNvSpPr>
            <a:spLocks noChangeArrowheads="1"/>
          </p:cNvSpPr>
          <p:nvPr/>
        </p:nvSpPr>
        <p:spPr bwMode="auto">
          <a:xfrm>
            <a:off x="533400" y="1371600"/>
            <a:ext cx="4343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eaLnBrk="1" hangingPunct="1">
              <a:spcBef>
                <a:spcPct val="20000"/>
              </a:spcBef>
            </a:pPr>
            <a:r>
              <a:rPr lang="en-US" sz="2800" dirty="0">
                <a:solidFill>
                  <a:srgbClr val="000000"/>
                </a:solidFill>
                <a:latin typeface="Arial" pitchFamily="34" charset="0"/>
              </a:rPr>
              <a:t>CS is </a:t>
            </a:r>
            <a:r>
              <a:rPr lang="en-US" sz="3600" b="1" dirty="0">
                <a:solidFill>
                  <a:srgbClr val="E57D15"/>
                </a:solidFill>
                <a:latin typeface="Arial" pitchFamily="34" charset="0"/>
              </a:rPr>
              <a:t>designing </a:t>
            </a:r>
            <a:r>
              <a:rPr lang="en-US" sz="2800" b="1" dirty="0">
                <a:solidFill>
                  <a:srgbClr val="00B050"/>
                </a:solidFill>
                <a:latin typeface="Arial" pitchFamily="34" charset="0"/>
              </a:rPr>
              <a:t>computing devices</a:t>
            </a:r>
            <a:r>
              <a:rPr lang="en-US" sz="2800" b="1" dirty="0">
                <a:solidFill>
                  <a:srgbClr val="000000"/>
                </a:solidFill>
                <a:latin typeface="Arial" pitchFamily="34" charset="0"/>
              </a:rPr>
              <a:t> </a:t>
            </a:r>
            <a:r>
              <a:rPr lang="en-US" sz="2800" dirty="0">
                <a:solidFill>
                  <a:srgbClr val="000000"/>
                </a:solidFill>
                <a:latin typeface="Arial" pitchFamily="34" charset="0"/>
              </a:rPr>
              <a:t>and </a:t>
            </a:r>
            <a:r>
              <a:rPr lang="en-US" sz="3600" b="1" dirty="0">
                <a:solidFill>
                  <a:srgbClr val="E57D15"/>
                </a:solidFill>
                <a:latin typeface="Arial" pitchFamily="34" charset="0"/>
              </a:rPr>
              <a:t>programming </a:t>
            </a:r>
            <a:r>
              <a:rPr lang="en-US" sz="2800" dirty="0">
                <a:solidFill>
                  <a:srgbClr val="000000"/>
                </a:solidFill>
                <a:latin typeface="Arial" pitchFamily="34" charset="0"/>
              </a:rPr>
              <a:t>them </a:t>
            </a:r>
            <a:endParaRPr lang="en-US" sz="1600" dirty="0">
              <a:solidFill>
                <a:srgbClr val="000000"/>
              </a:solidFill>
              <a:latin typeface="Arial" pitchFamily="34" charset="0"/>
            </a:endParaRPr>
          </a:p>
          <a:p>
            <a:pPr eaLnBrk="1" hangingPunct="1">
              <a:spcBef>
                <a:spcPct val="20000"/>
              </a:spcBef>
            </a:pPr>
            <a:endParaRPr lang="en-US" sz="2400" dirty="0">
              <a:solidFill>
                <a:srgbClr val="000000"/>
              </a:solidFill>
              <a:latin typeface="Arial" pitchFamily="34" charset="0"/>
            </a:endParaRPr>
          </a:p>
        </p:txBody>
      </p:sp>
      <p:sp>
        <p:nvSpPr>
          <p:cNvPr id="32770" name="Rectangle 8"/>
          <p:cNvSpPr>
            <a:spLocks noGrp="1" noChangeArrowheads="1"/>
          </p:cNvSpPr>
          <p:nvPr>
            <p:ph type="title"/>
          </p:nvPr>
        </p:nvSpPr>
        <p:spPr>
          <a:xfrm>
            <a:off x="457200" y="76200"/>
            <a:ext cx="7772400" cy="1143000"/>
          </a:xfrm>
        </p:spPr>
        <p:txBody>
          <a:bodyPr/>
          <a:lstStyle/>
          <a:p>
            <a:pPr algn="l" eaLnBrk="1" hangingPunct="1"/>
            <a:r>
              <a:rPr lang="en-US" sz="4000" dirty="0"/>
              <a:t>What is Computer Science?</a:t>
            </a:r>
          </a:p>
        </p:txBody>
      </p:sp>
      <p:pic>
        <p:nvPicPr>
          <p:cNvPr id="32771" name="Picture 1" descr="SmartPhoneFascina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990601"/>
            <a:ext cx="2339976" cy="563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p:nvSpPr>
        <p:spPr bwMode="auto">
          <a:xfrm>
            <a:off x="4419600" y="6096002"/>
            <a:ext cx="4191000" cy="616977"/>
          </a:xfrm>
          <a:prstGeom prst="ellipse">
            <a:avLst/>
          </a:prstGeom>
          <a:solidFill>
            <a:schemeClr val="bg2">
              <a:alpha val="24000"/>
            </a:schemeClr>
          </a:solidFill>
          <a:ln w="9525" cap="flat" cmpd="sng" algn="ctr">
            <a:noFill/>
            <a:prstDash val="solid"/>
            <a:round/>
            <a:headEnd type="none" w="med" len="med"/>
            <a:tailEnd type="none" w="med" len="med"/>
          </a:ln>
          <a:effectLst>
            <a:innerShdw blurRad="63500" dist="50800">
              <a:prstClr val="black">
                <a:alpha val="50000"/>
              </a:prstClr>
            </a:innerShdw>
          </a:effectLst>
        </p:spPr>
        <p:txBody>
          <a:bodyPr lIns="91435" tIns="45718" rIns="91435" bIns="45718"/>
          <a:lstStyle/>
          <a:p>
            <a:pPr>
              <a:defRPr/>
            </a:pPr>
            <a:endParaRPr lang="en-US" sz="2400">
              <a:solidFill>
                <a:srgbClr val="000000"/>
              </a:solidFill>
              <a:cs typeface="ＭＳ Ｐゴシック" charset="-128"/>
            </a:endParaRPr>
          </a:p>
        </p:txBody>
      </p:sp>
      <p:sp>
        <p:nvSpPr>
          <p:cNvPr id="3277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84" charset="-128"/>
              </a:defRPr>
            </a:lvl1pPr>
            <a:lvl2pPr marL="742917" indent="-285737" eaLnBrk="0" hangingPunct="0">
              <a:defRPr sz="2400">
                <a:solidFill>
                  <a:schemeClr val="tx1"/>
                </a:solidFill>
                <a:latin typeface="Arial" pitchFamily="34" charset="0"/>
                <a:ea typeface="ＭＳ Ｐゴシック" pitchFamily="-84" charset="-128"/>
              </a:defRPr>
            </a:lvl2pPr>
            <a:lvl3pPr marL="1142949" indent="-228590" eaLnBrk="0" hangingPunct="0">
              <a:defRPr sz="2400">
                <a:solidFill>
                  <a:schemeClr val="tx1"/>
                </a:solidFill>
                <a:latin typeface="Arial" pitchFamily="34" charset="0"/>
                <a:ea typeface="ＭＳ Ｐゴシック" pitchFamily="-84" charset="-128"/>
              </a:defRPr>
            </a:lvl3pPr>
            <a:lvl4pPr marL="1600128" indent="-228590" eaLnBrk="0" hangingPunct="0">
              <a:defRPr sz="2400">
                <a:solidFill>
                  <a:schemeClr val="tx1"/>
                </a:solidFill>
                <a:latin typeface="Arial" pitchFamily="34" charset="0"/>
                <a:ea typeface="ＭＳ Ｐゴシック" pitchFamily="-84" charset="-128"/>
              </a:defRPr>
            </a:lvl4pPr>
            <a:lvl5pPr marL="2057308" indent="-228590" eaLnBrk="0" hangingPunct="0">
              <a:defRPr sz="2400">
                <a:solidFill>
                  <a:schemeClr val="tx1"/>
                </a:solidFill>
                <a:latin typeface="Arial" pitchFamily="34" charset="0"/>
                <a:ea typeface="ＭＳ Ｐゴシック" pitchFamily="-84" charset="-128"/>
              </a:defRPr>
            </a:lvl5pPr>
            <a:lvl6pPr marL="2514487" indent="-228590" eaLnBrk="0" fontAlgn="base" hangingPunct="0">
              <a:spcBef>
                <a:spcPct val="0"/>
              </a:spcBef>
              <a:spcAft>
                <a:spcPct val="0"/>
              </a:spcAft>
              <a:defRPr sz="2400">
                <a:solidFill>
                  <a:schemeClr val="tx1"/>
                </a:solidFill>
                <a:latin typeface="Arial" pitchFamily="34" charset="0"/>
                <a:ea typeface="ＭＳ Ｐゴシック" pitchFamily="-84" charset="-128"/>
              </a:defRPr>
            </a:lvl6pPr>
            <a:lvl7pPr marL="2971667" indent="-228590" eaLnBrk="0" fontAlgn="base" hangingPunct="0">
              <a:spcBef>
                <a:spcPct val="0"/>
              </a:spcBef>
              <a:spcAft>
                <a:spcPct val="0"/>
              </a:spcAft>
              <a:defRPr sz="2400">
                <a:solidFill>
                  <a:schemeClr val="tx1"/>
                </a:solidFill>
                <a:latin typeface="Arial" pitchFamily="34" charset="0"/>
                <a:ea typeface="ＭＳ Ｐゴシック" pitchFamily="-84" charset="-128"/>
              </a:defRPr>
            </a:lvl7pPr>
            <a:lvl8pPr marL="3428846" indent="-228590" eaLnBrk="0" fontAlgn="base" hangingPunct="0">
              <a:spcBef>
                <a:spcPct val="0"/>
              </a:spcBef>
              <a:spcAft>
                <a:spcPct val="0"/>
              </a:spcAft>
              <a:defRPr sz="2400">
                <a:solidFill>
                  <a:schemeClr val="tx1"/>
                </a:solidFill>
                <a:latin typeface="Arial" pitchFamily="34" charset="0"/>
                <a:ea typeface="ＭＳ Ｐゴシック" pitchFamily="-84" charset="-128"/>
              </a:defRPr>
            </a:lvl8pPr>
            <a:lvl9pPr marL="3886026" indent="-228590" eaLnBrk="0" fontAlgn="base" hangingPunct="0">
              <a:spcBef>
                <a:spcPct val="0"/>
              </a:spcBef>
              <a:spcAft>
                <a:spcPct val="0"/>
              </a:spcAft>
              <a:defRPr sz="2400">
                <a:solidFill>
                  <a:schemeClr val="tx1"/>
                </a:solidFill>
                <a:latin typeface="Arial" pitchFamily="34" charset="0"/>
                <a:ea typeface="ＭＳ Ｐゴシック" pitchFamily="-84" charset="-128"/>
              </a:defRPr>
            </a:lvl9pPr>
          </a:lstStyle>
          <a:p>
            <a:fld id="{4AFF057A-D6E4-4DA0-87D4-E116AD96A71E}" type="slidenum">
              <a:rPr lang="en-US" sz="1400">
                <a:solidFill>
                  <a:srgbClr val="000000"/>
                </a:solidFill>
              </a:rPr>
              <a:pPr/>
              <a:t>5</a:t>
            </a:fld>
            <a:endParaRPr lang="en-US" sz="1400">
              <a:solidFill>
                <a:srgbClr val="000000"/>
              </a:solidFill>
            </a:endParaRPr>
          </a:p>
        </p:txBody>
      </p:sp>
      <p:sp>
        <p:nvSpPr>
          <p:cNvPr id="2" name="Rectangle 1"/>
          <p:cNvSpPr/>
          <p:nvPr/>
        </p:nvSpPr>
        <p:spPr>
          <a:xfrm>
            <a:off x="304800" y="4620165"/>
            <a:ext cx="5703662" cy="1323435"/>
          </a:xfrm>
          <a:prstGeom prst="rect">
            <a:avLst/>
          </a:prstGeom>
        </p:spPr>
        <p:txBody>
          <a:bodyPr wrap="square" lIns="91435" tIns="45718" rIns="91435" bIns="45718">
            <a:spAutoFit/>
          </a:bodyPr>
          <a:lstStyle/>
          <a:p>
            <a:pPr algn="just" eaLnBrk="1" hangingPunct="1"/>
            <a:r>
              <a:rPr lang="en-US" sz="2000" i="1" dirty="0">
                <a:solidFill>
                  <a:srgbClr val="000000"/>
                </a:solidFill>
                <a:latin typeface="Arial" pitchFamily="34" charset="0"/>
              </a:rPr>
              <a:t>A lot of computer science is about improving technology-- making it </a:t>
            </a:r>
            <a:r>
              <a:rPr lang="en-US" sz="2000" b="1" i="1" dirty="0">
                <a:solidFill>
                  <a:srgbClr val="00B050"/>
                </a:solidFill>
                <a:latin typeface="Arial" pitchFamily="34" charset="0"/>
              </a:rPr>
              <a:t>faster</a:t>
            </a:r>
            <a:r>
              <a:rPr lang="en-US" sz="2000" i="1" dirty="0">
                <a:solidFill>
                  <a:srgbClr val="000000"/>
                </a:solidFill>
                <a:latin typeface="Arial" pitchFamily="34" charset="0"/>
              </a:rPr>
              <a:t>, </a:t>
            </a:r>
            <a:r>
              <a:rPr lang="en-US" sz="2000" b="1" i="1" dirty="0" smtClean="0">
                <a:solidFill>
                  <a:srgbClr val="00B050"/>
                </a:solidFill>
                <a:latin typeface="Arial" pitchFamily="34" charset="0"/>
              </a:rPr>
              <a:t>smaller, cheaper </a:t>
            </a:r>
            <a:r>
              <a:rPr lang="en-US" sz="2000" i="1" dirty="0">
                <a:solidFill>
                  <a:srgbClr val="000000"/>
                </a:solidFill>
                <a:latin typeface="Arial" pitchFamily="34" charset="0"/>
              </a:rPr>
              <a:t>or able to do </a:t>
            </a:r>
            <a:r>
              <a:rPr lang="en-US" sz="2000" b="1" i="1" dirty="0">
                <a:solidFill>
                  <a:srgbClr val="00B050"/>
                </a:solidFill>
                <a:latin typeface="Arial" pitchFamily="34" charset="0"/>
              </a:rPr>
              <a:t>new </a:t>
            </a:r>
            <a:r>
              <a:rPr lang="en-US" sz="2000" b="1" i="1" dirty="0" smtClean="0">
                <a:solidFill>
                  <a:srgbClr val="00B050"/>
                </a:solidFill>
                <a:latin typeface="Arial" pitchFamily="34" charset="0"/>
              </a:rPr>
              <a:t>things</a:t>
            </a:r>
            <a:r>
              <a:rPr lang="en-US" sz="2000" i="1" dirty="0">
                <a:solidFill>
                  <a:srgbClr val="000000"/>
                </a:solidFill>
                <a:latin typeface="Arial" pitchFamily="34" charset="0"/>
              </a:rPr>
              <a:t> </a:t>
            </a:r>
            <a:r>
              <a:rPr lang="en-US" sz="2000" i="1" dirty="0" smtClean="0">
                <a:solidFill>
                  <a:srgbClr val="000000"/>
                </a:solidFill>
                <a:latin typeface="Arial" pitchFamily="34" charset="0"/>
              </a:rPr>
              <a:t>through developing new theories.</a:t>
            </a:r>
            <a:endParaRPr lang="en-US" sz="2000" i="1" dirty="0">
              <a:solidFill>
                <a:srgbClr val="000000"/>
              </a:solidFill>
              <a:latin typeface="Arial" pitchFamily="34" charset="0"/>
            </a:endParaRPr>
          </a:p>
        </p:txBody>
      </p:sp>
      <p:sp>
        <p:nvSpPr>
          <p:cNvPr id="4" name="Rectangle 3"/>
          <p:cNvSpPr/>
          <p:nvPr/>
        </p:nvSpPr>
        <p:spPr>
          <a:xfrm>
            <a:off x="228600" y="3200400"/>
            <a:ext cx="5410200" cy="341628"/>
          </a:xfrm>
          <a:prstGeom prst="rect">
            <a:avLst/>
          </a:prstGeom>
        </p:spPr>
        <p:txBody>
          <a:bodyPr wrap="square" lIns="91435" tIns="45718" rIns="91435" bIns="45718">
            <a:spAutoFit/>
          </a:bodyPr>
          <a:lstStyle/>
          <a:p>
            <a:pPr>
              <a:lnSpc>
                <a:spcPct val="90000"/>
              </a:lnSpc>
            </a:pPr>
            <a:r>
              <a:rPr lang="en-US" b="1" dirty="0"/>
              <a:t>A lot of work in CS is done with pen and paper!</a:t>
            </a:r>
          </a:p>
        </p:txBody>
      </p:sp>
      <p:sp>
        <p:nvSpPr>
          <p:cNvPr id="7" name="Rectangle 6"/>
          <p:cNvSpPr/>
          <p:nvPr/>
        </p:nvSpPr>
        <p:spPr>
          <a:xfrm>
            <a:off x="228600" y="3809208"/>
            <a:ext cx="6286500" cy="738660"/>
          </a:xfrm>
          <a:prstGeom prst="rect">
            <a:avLst/>
          </a:prstGeom>
        </p:spPr>
        <p:txBody>
          <a:bodyPr wrap="square" lIns="91435" tIns="45718" rIns="91435" bIns="45718">
            <a:spAutoFit/>
          </a:bodyPr>
          <a:lstStyle/>
          <a:p>
            <a:r>
              <a:rPr lang="en-US" sz="2100" b="1" dirty="0">
                <a:solidFill>
                  <a:srgbClr val="FF0000"/>
                </a:solidFill>
              </a:rPr>
              <a:t>Computer science is the study of </a:t>
            </a:r>
            <a:r>
              <a:rPr lang="en-US" sz="2100" b="1" dirty="0" smtClean="0">
                <a:solidFill>
                  <a:srgbClr val="FF0000"/>
                </a:solidFill>
              </a:rPr>
              <a:t>algorithms and much more than this …</a:t>
            </a:r>
            <a:endParaRPr lang="en-US" sz="2100" b="1" dirty="0">
              <a:solidFill>
                <a:srgbClr val="FF0000"/>
              </a:solidFill>
            </a:endParaRPr>
          </a:p>
        </p:txBody>
      </p:sp>
    </p:spTree>
    <p:extLst>
      <p:ext uri="{BB962C8B-B14F-4D97-AF65-F5344CB8AC3E}">
        <p14:creationId xmlns:p14="http://schemas.microsoft.com/office/powerpoint/2010/main" val="2750372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96F3C10-67C0-48FC-8EBC-6710A7A6A3B3}" type="slidenum">
              <a:rPr lang="en-US" smtClean="0">
                <a:solidFill>
                  <a:srgbClr val="000000"/>
                </a:solidFill>
              </a:rPr>
              <a:pPr/>
              <a:t>6</a:t>
            </a:fld>
            <a:endParaRPr lang="en-US">
              <a:solidFill>
                <a:srgbClr val="000000"/>
              </a:solidFill>
            </a:endParaRPr>
          </a:p>
        </p:txBody>
      </p:sp>
      <p:sp>
        <p:nvSpPr>
          <p:cNvPr id="8" name="AutoShape 10" descr="Image result for google glass pictur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9144000" cy="6058525"/>
          </a:xfrm>
          <a:prstGeom prst="rect">
            <a:avLst/>
          </a:prstGeom>
        </p:spPr>
      </p:pic>
    </p:spTree>
    <p:extLst>
      <p:ext uri="{BB962C8B-B14F-4D97-AF65-F5344CB8AC3E}">
        <p14:creationId xmlns:p14="http://schemas.microsoft.com/office/powerpoint/2010/main" val="733850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idx="12"/>
          </p:nvPr>
        </p:nvSpPr>
        <p:spPr/>
        <p:txBody>
          <a:bodyPr/>
          <a:lstStyle/>
          <a:p>
            <a:fld id="{1A30FBF1-D03D-42F8-A861-BCE4AF4607C0}" type="slidenum">
              <a:rPr lang="en-US"/>
              <a:pPr/>
              <a:t>7</a:t>
            </a:fld>
            <a:endParaRPr lang="en-US" dirty="0"/>
          </a:p>
        </p:txBody>
      </p:sp>
      <p:sp>
        <p:nvSpPr>
          <p:cNvPr id="6146" name="Rectangle 2"/>
          <p:cNvSpPr>
            <a:spLocks noChangeArrowheads="1"/>
          </p:cNvSpPr>
          <p:nvPr/>
        </p:nvSpPr>
        <p:spPr bwMode="auto">
          <a:xfrm>
            <a:off x="152400" y="1066800"/>
            <a:ext cx="4572000" cy="4419600"/>
          </a:xfrm>
          <a:prstGeom prst="rect">
            <a:avLst/>
          </a:prstGeom>
          <a:noFill/>
          <a:ln w="9525">
            <a:noFill/>
            <a:round/>
            <a:headEnd/>
            <a:tailEnd/>
          </a:ln>
          <a:effectLst/>
        </p:spPr>
        <p:txBody>
          <a:bodyPr lIns="89996" tIns="46798" rIns="89996" bIns="46798"/>
          <a:lstStyle/>
          <a:p>
            <a:pPr marL="341298" indent="-341298" eaLnBrk="1" hangingPunct="1">
              <a:spcBef>
                <a:spcPts val="700"/>
              </a:spcBef>
              <a:buClr>
                <a:schemeClr val="tx1"/>
              </a:buClr>
              <a:buSzPct val="8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800" dirty="0"/>
              <a:t>Computer science is </a:t>
            </a:r>
            <a:r>
              <a:rPr lang="en-US" sz="2800" b="1" dirty="0">
                <a:solidFill>
                  <a:srgbClr val="FFFF00"/>
                </a:solidFill>
              </a:rPr>
              <a:t>programming intensive</a:t>
            </a:r>
          </a:p>
          <a:p>
            <a:pPr marL="341298" indent="-341298" eaLnBrk="1" hangingPunct="1">
              <a:spcBef>
                <a:spcPts val="700"/>
              </a:spcBef>
              <a:buClr>
                <a:schemeClr val="tx1"/>
              </a:buClr>
              <a:buSzPct val="8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800" dirty="0"/>
              <a:t>Involves</a:t>
            </a:r>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system architecture</a:t>
            </a:r>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software engineering</a:t>
            </a:r>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application programming</a:t>
            </a:r>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hardware </a:t>
            </a:r>
            <a:r>
              <a:rPr lang="en-US" sz="2600" dirty="0" smtClean="0"/>
              <a:t>engineering</a:t>
            </a:r>
            <a:endParaRPr lang="en-US" sz="2600" dirty="0"/>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theory</a:t>
            </a:r>
          </a:p>
        </p:txBody>
      </p:sp>
      <p:sp>
        <p:nvSpPr>
          <p:cNvPr id="6147" name="Rectangle 3"/>
          <p:cNvSpPr>
            <a:spLocks noChangeArrowheads="1"/>
          </p:cNvSpPr>
          <p:nvPr/>
        </p:nvSpPr>
        <p:spPr bwMode="auto">
          <a:xfrm>
            <a:off x="4800600" y="1066800"/>
            <a:ext cx="4267200" cy="4419600"/>
          </a:xfrm>
          <a:prstGeom prst="rect">
            <a:avLst/>
          </a:prstGeom>
          <a:noFill/>
          <a:ln w="9525">
            <a:noFill/>
            <a:round/>
            <a:headEnd/>
            <a:tailEnd/>
          </a:ln>
          <a:effectLst/>
        </p:spPr>
        <p:txBody>
          <a:bodyPr lIns="89996" tIns="46798" rIns="89996" bIns="46798"/>
          <a:lstStyle/>
          <a:p>
            <a:pPr marL="341298" indent="-341298" eaLnBrk="1" hangingPunct="1">
              <a:spcBef>
                <a:spcPts val="700"/>
              </a:spcBef>
              <a:buClr>
                <a:schemeClr val="tx1"/>
              </a:buClr>
              <a:buSzPct val="8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800" dirty="0">
                <a:solidFill>
                  <a:schemeClr val="accent1">
                    <a:lumMod val="20000"/>
                    <a:lumOff val="80000"/>
                  </a:schemeClr>
                </a:solidFill>
              </a:rPr>
              <a:t>Information Technology is </a:t>
            </a:r>
            <a:r>
              <a:rPr lang="en-US" sz="2800" dirty="0" smtClean="0">
                <a:solidFill>
                  <a:schemeClr val="accent1">
                    <a:lumMod val="20000"/>
                    <a:lumOff val="80000"/>
                  </a:schemeClr>
                </a:solidFill>
              </a:rPr>
              <a:t>associated to </a:t>
            </a:r>
            <a:r>
              <a:rPr lang="en-US" sz="2800" b="1" dirty="0" smtClean="0">
                <a:solidFill>
                  <a:srgbClr val="FFFF00"/>
                </a:solidFill>
              </a:rPr>
              <a:t>organization </a:t>
            </a:r>
            <a:r>
              <a:rPr lang="en-US" sz="2800" b="1" dirty="0">
                <a:solidFill>
                  <a:srgbClr val="FFFF00"/>
                </a:solidFill>
              </a:rPr>
              <a:t>related applications</a:t>
            </a:r>
          </a:p>
          <a:p>
            <a:pPr marL="741330" lvl="1" indent="-284150" eaLnBrk="1" hangingPunct="1">
              <a:spcBef>
                <a:spcPts val="650"/>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business related</a:t>
            </a:r>
          </a:p>
          <a:p>
            <a:pPr marL="741330" lvl="1" indent="-284150" eaLnBrk="1" hangingPunct="1">
              <a:spcBef>
                <a:spcPts val="650"/>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organizational </a:t>
            </a:r>
            <a:r>
              <a:rPr lang="en-US" sz="2600" dirty="0" smtClean="0"/>
              <a:t>automation</a:t>
            </a:r>
          </a:p>
          <a:p>
            <a:pPr marL="741330" lvl="1" indent="-284150" eaLnBrk="1" hangingPunct="1">
              <a:spcBef>
                <a:spcPts val="650"/>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ICT is a Change </a:t>
            </a:r>
            <a:r>
              <a:rPr lang="en-US" sz="2600" dirty="0" smtClean="0"/>
              <a:t>Agent (Enabler)</a:t>
            </a:r>
            <a:endParaRPr lang="en-US" sz="2600" dirty="0"/>
          </a:p>
          <a:p>
            <a:pPr marL="741330" lvl="1" indent="-284150" eaLnBrk="1" hangingPunct="1">
              <a:spcBef>
                <a:spcPts val="650"/>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endParaRPr lang="en-US" sz="2600" dirty="0"/>
          </a:p>
          <a:p>
            <a:pPr marL="341298" indent="-341298" eaLnBrk="1" hangingPunct="1">
              <a:spcBef>
                <a:spcPts val="700"/>
              </a:spcBef>
              <a:buClr>
                <a:srgbClr val="996666"/>
              </a:buClr>
              <a:buSzPct val="80000"/>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endParaRPr lang="en-US" sz="2800" dirty="0">
              <a:solidFill>
                <a:srgbClr val="000000"/>
              </a:solidFill>
            </a:endParaRPr>
          </a:p>
          <a:p>
            <a:pPr marL="341298" indent="-341298" eaLnBrk="1" hangingPunct="1">
              <a:spcBef>
                <a:spcPts val="700"/>
              </a:spcBef>
              <a:buClr>
                <a:srgbClr val="996666"/>
              </a:buClr>
              <a:buSzPct val="80000"/>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endParaRPr lang="en-US" sz="2800" dirty="0">
              <a:solidFill>
                <a:srgbClr val="000000"/>
              </a:solidFill>
            </a:endParaRPr>
          </a:p>
        </p:txBody>
      </p:sp>
    </p:spTree>
    <p:extLst>
      <p:ext uri="{BB962C8B-B14F-4D97-AF65-F5344CB8AC3E}">
        <p14:creationId xmlns:p14="http://schemas.microsoft.com/office/powerpoint/2010/main" val="22355842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Ripple</Template>
  <TotalTime>16882</TotalTime>
  <Words>909</Words>
  <Application>Microsoft Office PowerPoint</Application>
  <PresentationFormat>On-screen Show (4:3)</PresentationFormat>
  <Paragraphs>96</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ＭＳ Ｐゴシック</vt:lpstr>
      <vt:lpstr>Arial</vt:lpstr>
      <vt:lpstr>Wingdings</vt:lpstr>
      <vt:lpstr>Ripple</vt:lpstr>
      <vt:lpstr>2_Blank Presentation</vt:lpstr>
      <vt:lpstr> Chapter 1:  Introduction </vt:lpstr>
      <vt:lpstr> Chapter 1 </vt:lpstr>
      <vt:lpstr>PowerPoint Presentation</vt:lpstr>
      <vt:lpstr> Cont… </vt:lpstr>
      <vt:lpstr>What is Computer Science?</vt:lpstr>
      <vt:lpstr>PowerPoint Presentation</vt:lpstr>
      <vt:lpstr>PowerPoint Presentation</vt:lpstr>
    </vt:vector>
  </TitlesOfParts>
  <Company>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c:title>
  <dc:creator>remma</dc:creator>
  <cp:lastModifiedBy>ahmed</cp:lastModifiedBy>
  <cp:revision>1069</cp:revision>
  <dcterms:created xsi:type="dcterms:W3CDTF">2003-01-07T05:23:47Z</dcterms:created>
  <dcterms:modified xsi:type="dcterms:W3CDTF">2020-11-06T10:03:50Z</dcterms:modified>
</cp:coreProperties>
</file>