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7" r:id="rId3"/>
    <p:sldMasterId id="2147483721" r:id="rId4"/>
    <p:sldMasterId id="2147483747" r:id="rId5"/>
    <p:sldMasterId id="2147483761" r:id="rId6"/>
    <p:sldMasterId id="2147483797" r:id="rId7"/>
  </p:sldMasterIdLst>
  <p:notesMasterIdLst>
    <p:notesMasterId r:id="rId33"/>
  </p:notesMasterIdLst>
  <p:sldIdLst>
    <p:sldId id="260" r:id="rId8"/>
    <p:sldId id="256" r:id="rId9"/>
    <p:sldId id="379" r:id="rId10"/>
    <p:sldId id="378" r:id="rId11"/>
    <p:sldId id="380" r:id="rId12"/>
    <p:sldId id="381" r:id="rId13"/>
    <p:sldId id="280" r:id="rId14"/>
    <p:sldId id="281" r:id="rId15"/>
    <p:sldId id="356" r:id="rId16"/>
    <p:sldId id="282" r:id="rId17"/>
    <p:sldId id="283" r:id="rId18"/>
    <p:sldId id="376" r:id="rId19"/>
    <p:sldId id="330" r:id="rId20"/>
    <p:sldId id="285" r:id="rId21"/>
    <p:sldId id="382" r:id="rId22"/>
    <p:sldId id="369" r:id="rId23"/>
    <p:sldId id="366" r:id="rId24"/>
    <p:sldId id="333" r:id="rId25"/>
    <p:sldId id="362" r:id="rId26"/>
    <p:sldId id="328" r:id="rId27"/>
    <p:sldId id="331" r:id="rId28"/>
    <p:sldId id="318" r:id="rId29"/>
    <p:sldId id="319" r:id="rId30"/>
    <p:sldId id="320" r:id="rId31"/>
    <p:sldId id="37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FAA"/>
    <a:srgbClr val="0B2F7C"/>
    <a:srgbClr val="1E1E7C"/>
    <a:srgbClr val="1A1CD2"/>
    <a:srgbClr val="1A2FD2"/>
    <a:srgbClr val="0B2FD2"/>
    <a:srgbClr val="0B2FF3"/>
    <a:srgbClr val="0B2FC2"/>
    <a:srgbClr val="0B2F9A"/>
    <a:srgbClr val="181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52246" autoAdjust="0"/>
  </p:normalViewPr>
  <p:slideViewPr>
    <p:cSldViewPr>
      <p:cViewPr varScale="1">
        <p:scale>
          <a:sx n="39" d="100"/>
          <a:sy n="39" d="100"/>
        </p:scale>
        <p:origin x="228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35116-86F5-4ED9-A99A-63691C06FDB9}" type="doc">
      <dgm:prSet loTypeId="urn:microsoft.com/office/officeart/2005/8/layout/default#3" loCatId="list" qsTypeId="urn:microsoft.com/office/officeart/2005/8/quickstyle/simple3" qsCatId="simple" csTypeId="urn:microsoft.com/office/officeart/2005/8/colors/accent4_4" csCatId="accent4" phldr="1"/>
      <dgm:spPr/>
      <dgm:t>
        <a:bodyPr/>
        <a:lstStyle/>
        <a:p>
          <a:endParaRPr lang="en-US"/>
        </a:p>
      </dgm:t>
    </dgm:pt>
    <dgm:pt modelId="{7D02BE84-72D2-494A-A658-C86D3001F19D}">
      <dgm:prSet phldrT="[Text]"/>
      <dgm:spPr/>
      <dgm:t>
        <a:bodyPr/>
        <a:lstStyle/>
        <a:p>
          <a:r>
            <a:rPr lang="en-US" dirty="0" smtClean="0"/>
            <a:t>Start and shut down a computer</a:t>
          </a:r>
          <a:endParaRPr lang="en-US" dirty="0"/>
        </a:p>
      </dgm:t>
    </dgm:pt>
    <dgm:pt modelId="{B648E2DC-8AF5-408D-9146-3121BA8F2E6E}" type="parTrans" cxnId="{A63D8F05-122A-49F7-814D-85FCDF32F2FE}">
      <dgm:prSet/>
      <dgm:spPr/>
      <dgm:t>
        <a:bodyPr/>
        <a:lstStyle/>
        <a:p>
          <a:endParaRPr lang="en-US"/>
        </a:p>
      </dgm:t>
    </dgm:pt>
    <dgm:pt modelId="{7B7BB452-F82D-4621-8591-1703A90B56DB}" type="sibTrans" cxnId="{A63D8F05-122A-49F7-814D-85FCDF32F2FE}">
      <dgm:prSet/>
      <dgm:spPr/>
      <dgm:t>
        <a:bodyPr/>
        <a:lstStyle/>
        <a:p>
          <a:endParaRPr lang="en-US"/>
        </a:p>
      </dgm:t>
    </dgm:pt>
    <dgm:pt modelId="{F30768BA-92F1-4F08-B7C3-55845BCCB324}">
      <dgm:prSet phldrT="[Text]"/>
      <dgm:spPr/>
      <dgm:t>
        <a:bodyPr/>
        <a:lstStyle/>
        <a:p>
          <a:r>
            <a:rPr lang="en-US" dirty="0" smtClean="0"/>
            <a:t>Provide a user interface</a:t>
          </a:r>
          <a:endParaRPr lang="en-US" dirty="0"/>
        </a:p>
      </dgm:t>
    </dgm:pt>
    <dgm:pt modelId="{A1E66015-72A6-40F1-A696-841C3F31ADC0}" type="parTrans" cxnId="{15B423F6-CBF9-4876-98B9-4AF9CEF8F4C6}">
      <dgm:prSet/>
      <dgm:spPr/>
      <dgm:t>
        <a:bodyPr/>
        <a:lstStyle/>
        <a:p>
          <a:endParaRPr lang="en-US"/>
        </a:p>
      </dgm:t>
    </dgm:pt>
    <dgm:pt modelId="{EFC706B9-A171-4ADF-BEC4-83508FC09766}" type="sibTrans" cxnId="{15B423F6-CBF9-4876-98B9-4AF9CEF8F4C6}">
      <dgm:prSet/>
      <dgm:spPr/>
      <dgm:t>
        <a:bodyPr/>
        <a:lstStyle/>
        <a:p>
          <a:endParaRPr lang="en-US"/>
        </a:p>
      </dgm:t>
    </dgm:pt>
    <dgm:pt modelId="{F943564C-C0CF-43B1-95F1-FE05623014C1}">
      <dgm:prSet phldrT="[Text]"/>
      <dgm:spPr/>
      <dgm:t>
        <a:bodyPr/>
        <a:lstStyle/>
        <a:p>
          <a:r>
            <a:rPr lang="en-US" dirty="0" smtClean="0"/>
            <a:t>Manage programs</a:t>
          </a:r>
          <a:endParaRPr lang="en-US" dirty="0"/>
        </a:p>
      </dgm:t>
    </dgm:pt>
    <dgm:pt modelId="{CE52C849-EE96-4433-8752-8CC3FBA900D9}" type="parTrans" cxnId="{933AD5A0-AFE8-4F84-8B87-7EA95648C598}">
      <dgm:prSet/>
      <dgm:spPr/>
      <dgm:t>
        <a:bodyPr/>
        <a:lstStyle/>
        <a:p>
          <a:endParaRPr lang="en-US"/>
        </a:p>
      </dgm:t>
    </dgm:pt>
    <dgm:pt modelId="{1BC763A7-81C2-48FD-88DC-FC47AE8EE2E6}" type="sibTrans" cxnId="{933AD5A0-AFE8-4F84-8B87-7EA95648C598}">
      <dgm:prSet/>
      <dgm:spPr/>
      <dgm:t>
        <a:bodyPr/>
        <a:lstStyle/>
        <a:p>
          <a:endParaRPr lang="en-US"/>
        </a:p>
      </dgm:t>
    </dgm:pt>
    <dgm:pt modelId="{4240CC52-E9BA-4E92-9D89-A7C8277C16F3}">
      <dgm:prSet phldrT="[Text]"/>
      <dgm:spPr/>
      <dgm:t>
        <a:bodyPr/>
        <a:lstStyle/>
        <a:p>
          <a:r>
            <a:rPr lang="en-US" dirty="0" smtClean="0"/>
            <a:t>Manage memory</a:t>
          </a:r>
          <a:endParaRPr lang="en-US" dirty="0"/>
        </a:p>
      </dgm:t>
    </dgm:pt>
    <dgm:pt modelId="{09D710A7-3660-4E0D-9D56-B5026D1C7A35}" type="parTrans" cxnId="{AA39817B-CE7F-46E9-9CFA-895CAA82CB11}">
      <dgm:prSet/>
      <dgm:spPr/>
      <dgm:t>
        <a:bodyPr/>
        <a:lstStyle/>
        <a:p>
          <a:endParaRPr lang="en-US"/>
        </a:p>
      </dgm:t>
    </dgm:pt>
    <dgm:pt modelId="{EFA66925-4A81-465E-843C-35DF3DDB2535}" type="sibTrans" cxnId="{AA39817B-CE7F-46E9-9CFA-895CAA82CB11}">
      <dgm:prSet/>
      <dgm:spPr/>
      <dgm:t>
        <a:bodyPr/>
        <a:lstStyle/>
        <a:p>
          <a:endParaRPr lang="en-US"/>
        </a:p>
      </dgm:t>
    </dgm:pt>
    <dgm:pt modelId="{01110615-C13F-499C-B817-0FD6AADB1E6A}">
      <dgm:prSet phldrT="[Text]"/>
      <dgm:spPr/>
      <dgm:t>
        <a:bodyPr/>
        <a:lstStyle/>
        <a:p>
          <a:r>
            <a:rPr lang="en-US" dirty="0" smtClean="0"/>
            <a:t>Coordinate tasks</a:t>
          </a:r>
          <a:endParaRPr lang="en-US" dirty="0"/>
        </a:p>
      </dgm:t>
    </dgm:pt>
    <dgm:pt modelId="{6051EF1A-BB48-46CB-A984-2B609F6E900E}" type="parTrans" cxnId="{069B472A-9A3C-4210-8520-C64633E965E7}">
      <dgm:prSet/>
      <dgm:spPr/>
      <dgm:t>
        <a:bodyPr/>
        <a:lstStyle/>
        <a:p>
          <a:endParaRPr lang="en-US"/>
        </a:p>
      </dgm:t>
    </dgm:pt>
    <dgm:pt modelId="{BF534C2D-2F7F-45DB-84B5-9B4BD635D7FA}" type="sibTrans" cxnId="{069B472A-9A3C-4210-8520-C64633E965E7}">
      <dgm:prSet/>
      <dgm:spPr/>
      <dgm:t>
        <a:bodyPr/>
        <a:lstStyle/>
        <a:p>
          <a:endParaRPr lang="en-US"/>
        </a:p>
      </dgm:t>
    </dgm:pt>
    <dgm:pt modelId="{54665117-E495-4CDB-8DFB-8B73A9970C8C}">
      <dgm:prSet phldrT="[Text]"/>
      <dgm:spPr/>
      <dgm:t>
        <a:bodyPr/>
        <a:lstStyle/>
        <a:p>
          <a:r>
            <a:rPr lang="en-US" dirty="0" smtClean="0"/>
            <a:t>Configure devices</a:t>
          </a:r>
          <a:endParaRPr lang="en-US" dirty="0"/>
        </a:p>
      </dgm:t>
    </dgm:pt>
    <dgm:pt modelId="{F00FE3DA-A469-40D8-BD67-62632E119C19}" type="parTrans" cxnId="{E5EDBDCD-2461-41E1-9A9A-319D28B41C5D}">
      <dgm:prSet/>
      <dgm:spPr/>
      <dgm:t>
        <a:bodyPr/>
        <a:lstStyle/>
        <a:p>
          <a:endParaRPr lang="en-US"/>
        </a:p>
      </dgm:t>
    </dgm:pt>
    <dgm:pt modelId="{BE6C358B-7F54-413D-BF8B-6C45BD33735F}" type="sibTrans" cxnId="{E5EDBDCD-2461-41E1-9A9A-319D28B41C5D}">
      <dgm:prSet/>
      <dgm:spPr/>
      <dgm:t>
        <a:bodyPr/>
        <a:lstStyle/>
        <a:p>
          <a:endParaRPr lang="en-US"/>
        </a:p>
      </dgm:t>
    </dgm:pt>
    <dgm:pt modelId="{AD9944F6-89C4-4466-A62B-F07D2C4C3D0E}">
      <dgm:prSet phldrT="[Text]"/>
      <dgm:spPr/>
      <dgm:t>
        <a:bodyPr/>
        <a:lstStyle/>
        <a:p>
          <a:r>
            <a:rPr lang="en-US" dirty="0" smtClean="0"/>
            <a:t>Establish an Internet connection</a:t>
          </a:r>
          <a:endParaRPr lang="en-US" dirty="0"/>
        </a:p>
      </dgm:t>
    </dgm:pt>
    <dgm:pt modelId="{CAA37415-16D8-42E0-992B-4E0752F2FA85}" type="parTrans" cxnId="{B0DADD79-8D0A-4F53-8B17-572237936802}">
      <dgm:prSet/>
      <dgm:spPr/>
      <dgm:t>
        <a:bodyPr/>
        <a:lstStyle/>
        <a:p>
          <a:endParaRPr lang="en-US"/>
        </a:p>
      </dgm:t>
    </dgm:pt>
    <dgm:pt modelId="{19AF0E7C-CF69-4345-BFA7-31AF491771E4}" type="sibTrans" cxnId="{B0DADD79-8D0A-4F53-8B17-572237936802}">
      <dgm:prSet/>
      <dgm:spPr/>
      <dgm:t>
        <a:bodyPr/>
        <a:lstStyle/>
        <a:p>
          <a:endParaRPr lang="en-US"/>
        </a:p>
      </dgm:t>
    </dgm:pt>
    <dgm:pt modelId="{90F06852-2412-4EDA-8201-9BD51122B938}">
      <dgm:prSet phldrT="[Text]"/>
      <dgm:spPr/>
      <dgm:t>
        <a:bodyPr/>
        <a:lstStyle/>
        <a:p>
          <a:r>
            <a:rPr lang="en-US" dirty="0" smtClean="0"/>
            <a:t>Monitor performance</a:t>
          </a:r>
          <a:endParaRPr lang="en-US" dirty="0"/>
        </a:p>
      </dgm:t>
    </dgm:pt>
    <dgm:pt modelId="{3B4BD790-164B-4FC5-BAB4-16D0B7372F4F}" type="parTrans" cxnId="{E686476A-D5E1-4DF0-81B1-A8230765C3B9}">
      <dgm:prSet/>
      <dgm:spPr/>
      <dgm:t>
        <a:bodyPr/>
        <a:lstStyle/>
        <a:p>
          <a:endParaRPr lang="en-US"/>
        </a:p>
      </dgm:t>
    </dgm:pt>
    <dgm:pt modelId="{1844C8D7-CF35-426B-AAAD-07A409C4F9F6}" type="sibTrans" cxnId="{E686476A-D5E1-4DF0-81B1-A8230765C3B9}">
      <dgm:prSet/>
      <dgm:spPr/>
      <dgm:t>
        <a:bodyPr/>
        <a:lstStyle/>
        <a:p>
          <a:endParaRPr lang="en-US"/>
        </a:p>
      </dgm:t>
    </dgm:pt>
    <dgm:pt modelId="{050979E1-8463-4278-A14A-B49CCC32A0B6}">
      <dgm:prSet phldrT="[Text]"/>
      <dgm:spPr/>
      <dgm:t>
        <a:bodyPr/>
        <a:lstStyle/>
        <a:p>
          <a:r>
            <a:rPr lang="en-US" dirty="0" smtClean="0"/>
            <a:t>Provide utilities</a:t>
          </a:r>
          <a:endParaRPr lang="en-US" dirty="0"/>
        </a:p>
      </dgm:t>
    </dgm:pt>
    <dgm:pt modelId="{871CF587-95F2-4288-A342-A1F1F0BF50C9}" type="parTrans" cxnId="{30C0C8E7-E33D-44BA-82B7-CF0FD42D7354}">
      <dgm:prSet/>
      <dgm:spPr/>
      <dgm:t>
        <a:bodyPr/>
        <a:lstStyle/>
        <a:p>
          <a:endParaRPr lang="en-US"/>
        </a:p>
      </dgm:t>
    </dgm:pt>
    <dgm:pt modelId="{B2314192-F723-46CD-9690-6C02FED91687}" type="sibTrans" cxnId="{30C0C8E7-E33D-44BA-82B7-CF0FD42D7354}">
      <dgm:prSet/>
      <dgm:spPr/>
      <dgm:t>
        <a:bodyPr/>
        <a:lstStyle/>
        <a:p>
          <a:endParaRPr lang="en-US"/>
        </a:p>
      </dgm:t>
    </dgm:pt>
    <dgm:pt modelId="{FCF3FCC5-76B3-47DB-A918-27D3A83C122E}">
      <dgm:prSet phldrT="[Text]"/>
      <dgm:spPr/>
      <dgm:t>
        <a:bodyPr/>
        <a:lstStyle/>
        <a:p>
          <a:r>
            <a:rPr lang="en-US" dirty="0" smtClean="0"/>
            <a:t>Automatic update</a:t>
          </a:r>
          <a:endParaRPr lang="en-US" dirty="0"/>
        </a:p>
      </dgm:t>
    </dgm:pt>
    <dgm:pt modelId="{4A697D1E-1ED5-48F2-A53E-ACE41702662C}" type="parTrans" cxnId="{03F76919-44D7-4104-9FA2-A1C692CDEDD2}">
      <dgm:prSet/>
      <dgm:spPr/>
      <dgm:t>
        <a:bodyPr/>
        <a:lstStyle/>
        <a:p>
          <a:endParaRPr lang="en-US"/>
        </a:p>
      </dgm:t>
    </dgm:pt>
    <dgm:pt modelId="{CCB35D04-5551-4B24-9E86-2DC4069829C4}" type="sibTrans" cxnId="{03F76919-44D7-4104-9FA2-A1C692CDEDD2}">
      <dgm:prSet/>
      <dgm:spPr/>
      <dgm:t>
        <a:bodyPr/>
        <a:lstStyle/>
        <a:p>
          <a:endParaRPr lang="en-US"/>
        </a:p>
      </dgm:t>
    </dgm:pt>
    <dgm:pt modelId="{279AFD18-AAAC-41CD-9BE4-F30F27F6C207}">
      <dgm:prSet phldrT="[Text]"/>
      <dgm:spPr/>
      <dgm:t>
        <a:bodyPr/>
        <a:lstStyle/>
        <a:p>
          <a:r>
            <a:rPr lang="en-US" dirty="0" smtClean="0"/>
            <a:t>Control a network</a:t>
          </a:r>
          <a:endParaRPr lang="en-US" dirty="0"/>
        </a:p>
      </dgm:t>
    </dgm:pt>
    <dgm:pt modelId="{1CDEBEFA-584A-49C5-AC5C-12FFF486B623}" type="parTrans" cxnId="{31AFF2C6-CC6A-4203-B965-E59C50389550}">
      <dgm:prSet/>
      <dgm:spPr/>
      <dgm:t>
        <a:bodyPr/>
        <a:lstStyle/>
        <a:p>
          <a:endParaRPr lang="en-US"/>
        </a:p>
      </dgm:t>
    </dgm:pt>
    <dgm:pt modelId="{3CC517CC-56CC-4F49-BC8D-67D90CA283DB}" type="sibTrans" cxnId="{31AFF2C6-CC6A-4203-B965-E59C50389550}">
      <dgm:prSet/>
      <dgm:spPr/>
      <dgm:t>
        <a:bodyPr/>
        <a:lstStyle/>
        <a:p>
          <a:endParaRPr lang="en-US"/>
        </a:p>
      </dgm:t>
    </dgm:pt>
    <dgm:pt modelId="{EB4EBF78-CDDF-4B98-A705-84EF15903717}">
      <dgm:prSet phldrT="[Text]"/>
      <dgm:spPr/>
      <dgm:t>
        <a:bodyPr/>
        <a:lstStyle/>
        <a:p>
          <a:r>
            <a:rPr lang="en-US" dirty="0" smtClean="0"/>
            <a:t>Administer security</a:t>
          </a:r>
          <a:endParaRPr lang="en-US" dirty="0"/>
        </a:p>
      </dgm:t>
    </dgm:pt>
    <dgm:pt modelId="{5800ED96-28F8-47AE-ACF0-C97F84FE983C}" type="parTrans" cxnId="{C011753C-49BA-4250-A58D-96BF1BB3544D}">
      <dgm:prSet/>
      <dgm:spPr/>
      <dgm:t>
        <a:bodyPr/>
        <a:lstStyle/>
        <a:p>
          <a:endParaRPr lang="en-US"/>
        </a:p>
      </dgm:t>
    </dgm:pt>
    <dgm:pt modelId="{89962A86-2161-4FAB-8754-18C87E997CE2}" type="sibTrans" cxnId="{C011753C-49BA-4250-A58D-96BF1BB3544D}">
      <dgm:prSet/>
      <dgm:spPr/>
      <dgm:t>
        <a:bodyPr/>
        <a:lstStyle/>
        <a:p>
          <a:endParaRPr lang="en-US"/>
        </a:p>
      </dgm:t>
    </dgm:pt>
    <dgm:pt modelId="{FA93D46C-9B31-4E19-9CCC-891638FAA5C6}" type="pres">
      <dgm:prSet presAssocID="{62235116-86F5-4ED9-A99A-63691C06FDB9}" presName="diagram" presStyleCnt="0">
        <dgm:presLayoutVars>
          <dgm:dir/>
          <dgm:resizeHandles val="exact"/>
        </dgm:presLayoutVars>
      </dgm:prSet>
      <dgm:spPr/>
      <dgm:t>
        <a:bodyPr/>
        <a:lstStyle/>
        <a:p>
          <a:endParaRPr lang="en-US"/>
        </a:p>
      </dgm:t>
    </dgm:pt>
    <dgm:pt modelId="{C3F51301-56CD-4DC2-9166-70B7979B232E}" type="pres">
      <dgm:prSet presAssocID="{7D02BE84-72D2-494A-A658-C86D3001F19D}" presName="node" presStyleLbl="node1" presStyleIdx="0" presStyleCnt="12">
        <dgm:presLayoutVars>
          <dgm:bulletEnabled val="1"/>
        </dgm:presLayoutVars>
      </dgm:prSet>
      <dgm:spPr>
        <a:prstGeom prst="roundRect">
          <a:avLst/>
        </a:prstGeom>
      </dgm:spPr>
      <dgm:t>
        <a:bodyPr/>
        <a:lstStyle/>
        <a:p>
          <a:endParaRPr lang="en-US"/>
        </a:p>
      </dgm:t>
    </dgm:pt>
    <dgm:pt modelId="{85BBC6FD-C98E-4109-A91C-F4BAEC6504AF}" type="pres">
      <dgm:prSet presAssocID="{7B7BB452-F82D-4621-8591-1703A90B56DB}" presName="sibTrans" presStyleCnt="0"/>
      <dgm:spPr/>
    </dgm:pt>
    <dgm:pt modelId="{5F78F0EB-1D3D-49E9-A075-DA1C2B0B087C}" type="pres">
      <dgm:prSet presAssocID="{F30768BA-92F1-4F08-B7C3-55845BCCB324}" presName="node" presStyleLbl="node1" presStyleIdx="1" presStyleCnt="12">
        <dgm:presLayoutVars>
          <dgm:bulletEnabled val="1"/>
        </dgm:presLayoutVars>
      </dgm:prSet>
      <dgm:spPr>
        <a:prstGeom prst="roundRect">
          <a:avLst/>
        </a:prstGeom>
      </dgm:spPr>
      <dgm:t>
        <a:bodyPr/>
        <a:lstStyle/>
        <a:p>
          <a:endParaRPr lang="en-US"/>
        </a:p>
      </dgm:t>
    </dgm:pt>
    <dgm:pt modelId="{C85C5F87-4AD6-4595-B128-51DCEA5B9733}" type="pres">
      <dgm:prSet presAssocID="{EFC706B9-A171-4ADF-BEC4-83508FC09766}" presName="sibTrans" presStyleCnt="0"/>
      <dgm:spPr/>
    </dgm:pt>
    <dgm:pt modelId="{C2D35DD1-9ACB-431A-8AED-DC83903728AB}" type="pres">
      <dgm:prSet presAssocID="{F943564C-C0CF-43B1-95F1-FE05623014C1}" presName="node" presStyleLbl="node1" presStyleIdx="2" presStyleCnt="12">
        <dgm:presLayoutVars>
          <dgm:bulletEnabled val="1"/>
        </dgm:presLayoutVars>
      </dgm:prSet>
      <dgm:spPr>
        <a:prstGeom prst="roundRect">
          <a:avLst/>
        </a:prstGeom>
      </dgm:spPr>
      <dgm:t>
        <a:bodyPr/>
        <a:lstStyle/>
        <a:p>
          <a:endParaRPr lang="en-US"/>
        </a:p>
      </dgm:t>
    </dgm:pt>
    <dgm:pt modelId="{28CC19D1-0CB1-49C9-AE8A-A3E95D82453E}" type="pres">
      <dgm:prSet presAssocID="{1BC763A7-81C2-48FD-88DC-FC47AE8EE2E6}" presName="sibTrans" presStyleCnt="0"/>
      <dgm:spPr/>
    </dgm:pt>
    <dgm:pt modelId="{9208C6FD-EB52-49F8-8A91-967A39F1083E}" type="pres">
      <dgm:prSet presAssocID="{4240CC52-E9BA-4E92-9D89-A7C8277C16F3}" presName="node" presStyleLbl="node1" presStyleIdx="3" presStyleCnt="12">
        <dgm:presLayoutVars>
          <dgm:bulletEnabled val="1"/>
        </dgm:presLayoutVars>
      </dgm:prSet>
      <dgm:spPr>
        <a:prstGeom prst="roundRect">
          <a:avLst/>
        </a:prstGeom>
      </dgm:spPr>
      <dgm:t>
        <a:bodyPr/>
        <a:lstStyle/>
        <a:p>
          <a:endParaRPr lang="en-US"/>
        </a:p>
      </dgm:t>
    </dgm:pt>
    <dgm:pt modelId="{5E4F1AB7-7968-44BE-AB7B-AB8A8903D926}" type="pres">
      <dgm:prSet presAssocID="{EFA66925-4A81-465E-843C-35DF3DDB2535}" presName="sibTrans" presStyleCnt="0"/>
      <dgm:spPr/>
    </dgm:pt>
    <dgm:pt modelId="{25EBB903-9C38-479C-A60E-428584639E29}" type="pres">
      <dgm:prSet presAssocID="{01110615-C13F-499C-B817-0FD6AADB1E6A}" presName="node" presStyleLbl="node1" presStyleIdx="4" presStyleCnt="12">
        <dgm:presLayoutVars>
          <dgm:bulletEnabled val="1"/>
        </dgm:presLayoutVars>
      </dgm:prSet>
      <dgm:spPr>
        <a:prstGeom prst="roundRect">
          <a:avLst/>
        </a:prstGeom>
      </dgm:spPr>
      <dgm:t>
        <a:bodyPr/>
        <a:lstStyle/>
        <a:p>
          <a:endParaRPr lang="en-US"/>
        </a:p>
      </dgm:t>
    </dgm:pt>
    <dgm:pt modelId="{51FD4D09-4874-439F-8388-215EC859FFB8}" type="pres">
      <dgm:prSet presAssocID="{BF534C2D-2F7F-45DB-84B5-9B4BD635D7FA}" presName="sibTrans" presStyleCnt="0"/>
      <dgm:spPr/>
    </dgm:pt>
    <dgm:pt modelId="{60955569-A30E-4A3F-957A-07852ED12309}" type="pres">
      <dgm:prSet presAssocID="{54665117-E495-4CDB-8DFB-8B73A9970C8C}" presName="node" presStyleLbl="node1" presStyleIdx="5" presStyleCnt="12">
        <dgm:presLayoutVars>
          <dgm:bulletEnabled val="1"/>
        </dgm:presLayoutVars>
      </dgm:prSet>
      <dgm:spPr>
        <a:prstGeom prst="roundRect">
          <a:avLst/>
        </a:prstGeom>
      </dgm:spPr>
      <dgm:t>
        <a:bodyPr/>
        <a:lstStyle/>
        <a:p>
          <a:endParaRPr lang="en-US"/>
        </a:p>
      </dgm:t>
    </dgm:pt>
    <dgm:pt modelId="{4FB78B4E-A298-48FD-A2E9-DC84692FC7EC}" type="pres">
      <dgm:prSet presAssocID="{BE6C358B-7F54-413D-BF8B-6C45BD33735F}" presName="sibTrans" presStyleCnt="0"/>
      <dgm:spPr/>
    </dgm:pt>
    <dgm:pt modelId="{57388318-03DB-4BDF-A303-A993F92C829E}" type="pres">
      <dgm:prSet presAssocID="{AD9944F6-89C4-4466-A62B-F07D2C4C3D0E}" presName="node" presStyleLbl="node1" presStyleIdx="6" presStyleCnt="12">
        <dgm:presLayoutVars>
          <dgm:bulletEnabled val="1"/>
        </dgm:presLayoutVars>
      </dgm:prSet>
      <dgm:spPr>
        <a:prstGeom prst="roundRect">
          <a:avLst/>
        </a:prstGeom>
      </dgm:spPr>
      <dgm:t>
        <a:bodyPr/>
        <a:lstStyle/>
        <a:p>
          <a:endParaRPr lang="en-US"/>
        </a:p>
      </dgm:t>
    </dgm:pt>
    <dgm:pt modelId="{350B1865-D23E-4F7F-88A3-2365F1CDC98F}" type="pres">
      <dgm:prSet presAssocID="{19AF0E7C-CF69-4345-BFA7-31AF491771E4}" presName="sibTrans" presStyleCnt="0"/>
      <dgm:spPr/>
    </dgm:pt>
    <dgm:pt modelId="{AF562479-5CBE-4F46-9367-9B29C9349CCA}" type="pres">
      <dgm:prSet presAssocID="{90F06852-2412-4EDA-8201-9BD51122B938}" presName="node" presStyleLbl="node1" presStyleIdx="7" presStyleCnt="12">
        <dgm:presLayoutVars>
          <dgm:bulletEnabled val="1"/>
        </dgm:presLayoutVars>
      </dgm:prSet>
      <dgm:spPr>
        <a:prstGeom prst="roundRect">
          <a:avLst/>
        </a:prstGeom>
      </dgm:spPr>
      <dgm:t>
        <a:bodyPr/>
        <a:lstStyle/>
        <a:p>
          <a:endParaRPr lang="en-US"/>
        </a:p>
      </dgm:t>
    </dgm:pt>
    <dgm:pt modelId="{229E5FDA-9C01-4B15-B66B-1770F930574F}" type="pres">
      <dgm:prSet presAssocID="{1844C8D7-CF35-426B-AAAD-07A409C4F9F6}" presName="sibTrans" presStyleCnt="0"/>
      <dgm:spPr/>
    </dgm:pt>
    <dgm:pt modelId="{6AF31FB4-A620-4F5F-AA6A-CEBC89873331}" type="pres">
      <dgm:prSet presAssocID="{050979E1-8463-4278-A14A-B49CCC32A0B6}" presName="node" presStyleLbl="node1" presStyleIdx="8" presStyleCnt="12">
        <dgm:presLayoutVars>
          <dgm:bulletEnabled val="1"/>
        </dgm:presLayoutVars>
      </dgm:prSet>
      <dgm:spPr>
        <a:prstGeom prst="roundRect">
          <a:avLst/>
        </a:prstGeom>
      </dgm:spPr>
      <dgm:t>
        <a:bodyPr/>
        <a:lstStyle/>
        <a:p>
          <a:endParaRPr lang="en-US"/>
        </a:p>
      </dgm:t>
    </dgm:pt>
    <dgm:pt modelId="{6252CC7A-8B20-4EAF-A73A-D9A52B857758}" type="pres">
      <dgm:prSet presAssocID="{B2314192-F723-46CD-9690-6C02FED91687}" presName="sibTrans" presStyleCnt="0"/>
      <dgm:spPr/>
    </dgm:pt>
    <dgm:pt modelId="{A6505D82-75AA-4E62-8C11-F72FF038E790}" type="pres">
      <dgm:prSet presAssocID="{FCF3FCC5-76B3-47DB-A918-27D3A83C122E}" presName="node" presStyleLbl="node1" presStyleIdx="9" presStyleCnt="12">
        <dgm:presLayoutVars>
          <dgm:bulletEnabled val="1"/>
        </dgm:presLayoutVars>
      </dgm:prSet>
      <dgm:spPr>
        <a:prstGeom prst="roundRect">
          <a:avLst/>
        </a:prstGeom>
      </dgm:spPr>
      <dgm:t>
        <a:bodyPr/>
        <a:lstStyle/>
        <a:p>
          <a:endParaRPr lang="en-US"/>
        </a:p>
      </dgm:t>
    </dgm:pt>
    <dgm:pt modelId="{36E04F60-4221-406C-8059-3641FF081520}" type="pres">
      <dgm:prSet presAssocID="{CCB35D04-5551-4B24-9E86-2DC4069829C4}" presName="sibTrans" presStyleCnt="0"/>
      <dgm:spPr/>
    </dgm:pt>
    <dgm:pt modelId="{835AEB78-9258-4204-B8E8-F57A98DDDC34}" type="pres">
      <dgm:prSet presAssocID="{279AFD18-AAAC-41CD-9BE4-F30F27F6C207}" presName="node" presStyleLbl="node1" presStyleIdx="10" presStyleCnt="12">
        <dgm:presLayoutVars>
          <dgm:bulletEnabled val="1"/>
        </dgm:presLayoutVars>
      </dgm:prSet>
      <dgm:spPr>
        <a:prstGeom prst="roundRect">
          <a:avLst/>
        </a:prstGeom>
      </dgm:spPr>
      <dgm:t>
        <a:bodyPr/>
        <a:lstStyle/>
        <a:p>
          <a:endParaRPr lang="en-US"/>
        </a:p>
      </dgm:t>
    </dgm:pt>
    <dgm:pt modelId="{627D23C2-906F-47AF-BE6D-C02B2E4FEF13}" type="pres">
      <dgm:prSet presAssocID="{3CC517CC-56CC-4F49-BC8D-67D90CA283DB}" presName="sibTrans" presStyleCnt="0"/>
      <dgm:spPr/>
    </dgm:pt>
    <dgm:pt modelId="{38723709-A0F5-46C8-9137-61F819BAD77C}" type="pres">
      <dgm:prSet presAssocID="{EB4EBF78-CDDF-4B98-A705-84EF15903717}" presName="node" presStyleLbl="node1" presStyleIdx="11" presStyleCnt="12">
        <dgm:presLayoutVars>
          <dgm:bulletEnabled val="1"/>
        </dgm:presLayoutVars>
      </dgm:prSet>
      <dgm:spPr>
        <a:prstGeom prst="roundRect">
          <a:avLst/>
        </a:prstGeom>
      </dgm:spPr>
      <dgm:t>
        <a:bodyPr/>
        <a:lstStyle/>
        <a:p>
          <a:endParaRPr lang="en-US"/>
        </a:p>
      </dgm:t>
    </dgm:pt>
  </dgm:ptLst>
  <dgm:cxnLst>
    <dgm:cxn modelId="{20D421CF-7B00-4F39-8F10-C30C11A07DC5}" type="presOf" srcId="{F30768BA-92F1-4F08-B7C3-55845BCCB324}" destId="{5F78F0EB-1D3D-49E9-A075-DA1C2B0B087C}" srcOrd="0" destOrd="0" presId="urn:microsoft.com/office/officeart/2005/8/layout/default#3"/>
    <dgm:cxn modelId="{069B472A-9A3C-4210-8520-C64633E965E7}" srcId="{62235116-86F5-4ED9-A99A-63691C06FDB9}" destId="{01110615-C13F-499C-B817-0FD6AADB1E6A}" srcOrd="4" destOrd="0" parTransId="{6051EF1A-BB48-46CB-A984-2B609F6E900E}" sibTransId="{BF534C2D-2F7F-45DB-84B5-9B4BD635D7FA}"/>
    <dgm:cxn modelId="{E686476A-D5E1-4DF0-81B1-A8230765C3B9}" srcId="{62235116-86F5-4ED9-A99A-63691C06FDB9}" destId="{90F06852-2412-4EDA-8201-9BD51122B938}" srcOrd="7" destOrd="0" parTransId="{3B4BD790-164B-4FC5-BAB4-16D0B7372F4F}" sibTransId="{1844C8D7-CF35-426B-AAAD-07A409C4F9F6}"/>
    <dgm:cxn modelId="{E5618C0C-4198-44FA-BF8B-7015BC3CE3C9}" type="presOf" srcId="{EB4EBF78-CDDF-4B98-A705-84EF15903717}" destId="{38723709-A0F5-46C8-9137-61F819BAD77C}" srcOrd="0" destOrd="0" presId="urn:microsoft.com/office/officeart/2005/8/layout/default#3"/>
    <dgm:cxn modelId="{AA39817B-CE7F-46E9-9CFA-895CAA82CB11}" srcId="{62235116-86F5-4ED9-A99A-63691C06FDB9}" destId="{4240CC52-E9BA-4E92-9D89-A7C8277C16F3}" srcOrd="3" destOrd="0" parTransId="{09D710A7-3660-4E0D-9D56-B5026D1C7A35}" sibTransId="{EFA66925-4A81-465E-843C-35DF3DDB2535}"/>
    <dgm:cxn modelId="{7702E367-E017-4B28-80E5-616E3C90A576}" type="presOf" srcId="{279AFD18-AAAC-41CD-9BE4-F30F27F6C207}" destId="{835AEB78-9258-4204-B8E8-F57A98DDDC34}" srcOrd="0" destOrd="0" presId="urn:microsoft.com/office/officeart/2005/8/layout/default#3"/>
    <dgm:cxn modelId="{C011753C-49BA-4250-A58D-96BF1BB3544D}" srcId="{62235116-86F5-4ED9-A99A-63691C06FDB9}" destId="{EB4EBF78-CDDF-4B98-A705-84EF15903717}" srcOrd="11" destOrd="0" parTransId="{5800ED96-28F8-47AE-ACF0-C97F84FE983C}" sibTransId="{89962A86-2161-4FAB-8754-18C87E997CE2}"/>
    <dgm:cxn modelId="{04700942-D02A-4385-885F-FD9C5C7DB455}" type="presOf" srcId="{F943564C-C0CF-43B1-95F1-FE05623014C1}" destId="{C2D35DD1-9ACB-431A-8AED-DC83903728AB}" srcOrd="0" destOrd="0" presId="urn:microsoft.com/office/officeart/2005/8/layout/default#3"/>
    <dgm:cxn modelId="{15B423F6-CBF9-4876-98B9-4AF9CEF8F4C6}" srcId="{62235116-86F5-4ED9-A99A-63691C06FDB9}" destId="{F30768BA-92F1-4F08-B7C3-55845BCCB324}" srcOrd="1" destOrd="0" parTransId="{A1E66015-72A6-40F1-A696-841C3F31ADC0}" sibTransId="{EFC706B9-A171-4ADF-BEC4-83508FC09766}"/>
    <dgm:cxn modelId="{E5EDBDCD-2461-41E1-9A9A-319D28B41C5D}" srcId="{62235116-86F5-4ED9-A99A-63691C06FDB9}" destId="{54665117-E495-4CDB-8DFB-8B73A9970C8C}" srcOrd="5" destOrd="0" parTransId="{F00FE3DA-A469-40D8-BD67-62632E119C19}" sibTransId="{BE6C358B-7F54-413D-BF8B-6C45BD33735F}"/>
    <dgm:cxn modelId="{0225C6F3-91B5-4F42-A883-BCCF4F1F1F83}" type="presOf" srcId="{FCF3FCC5-76B3-47DB-A918-27D3A83C122E}" destId="{A6505D82-75AA-4E62-8C11-F72FF038E790}" srcOrd="0" destOrd="0" presId="urn:microsoft.com/office/officeart/2005/8/layout/default#3"/>
    <dgm:cxn modelId="{B0DADD79-8D0A-4F53-8B17-572237936802}" srcId="{62235116-86F5-4ED9-A99A-63691C06FDB9}" destId="{AD9944F6-89C4-4466-A62B-F07D2C4C3D0E}" srcOrd="6" destOrd="0" parTransId="{CAA37415-16D8-42E0-992B-4E0752F2FA85}" sibTransId="{19AF0E7C-CF69-4345-BFA7-31AF491771E4}"/>
    <dgm:cxn modelId="{7CCBB094-EEDE-4ABF-B81D-197C322FE1A0}" type="presOf" srcId="{62235116-86F5-4ED9-A99A-63691C06FDB9}" destId="{FA93D46C-9B31-4E19-9CCC-891638FAA5C6}" srcOrd="0" destOrd="0" presId="urn:microsoft.com/office/officeart/2005/8/layout/default#3"/>
    <dgm:cxn modelId="{1B3C28C4-0820-413E-AB49-73886611FAAF}" type="presOf" srcId="{54665117-E495-4CDB-8DFB-8B73A9970C8C}" destId="{60955569-A30E-4A3F-957A-07852ED12309}" srcOrd="0" destOrd="0" presId="urn:microsoft.com/office/officeart/2005/8/layout/default#3"/>
    <dgm:cxn modelId="{3C0B9F39-F100-41EF-9CA5-1ACA2BB72B50}" type="presOf" srcId="{050979E1-8463-4278-A14A-B49CCC32A0B6}" destId="{6AF31FB4-A620-4F5F-AA6A-CEBC89873331}" srcOrd="0" destOrd="0" presId="urn:microsoft.com/office/officeart/2005/8/layout/default#3"/>
    <dgm:cxn modelId="{1627B328-CC20-4ECD-94A9-48136280F0FC}" type="presOf" srcId="{7D02BE84-72D2-494A-A658-C86D3001F19D}" destId="{C3F51301-56CD-4DC2-9166-70B7979B232E}" srcOrd="0" destOrd="0" presId="urn:microsoft.com/office/officeart/2005/8/layout/default#3"/>
    <dgm:cxn modelId="{4D389127-6B56-4816-B412-DC3EA51BE576}" type="presOf" srcId="{90F06852-2412-4EDA-8201-9BD51122B938}" destId="{AF562479-5CBE-4F46-9367-9B29C9349CCA}" srcOrd="0" destOrd="0" presId="urn:microsoft.com/office/officeart/2005/8/layout/default#3"/>
    <dgm:cxn modelId="{B6C7DAFD-EF21-4FE2-8A58-C7676FD82E9C}" type="presOf" srcId="{01110615-C13F-499C-B817-0FD6AADB1E6A}" destId="{25EBB903-9C38-479C-A60E-428584639E29}" srcOrd="0" destOrd="0" presId="urn:microsoft.com/office/officeart/2005/8/layout/default#3"/>
    <dgm:cxn modelId="{30C0C8E7-E33D-44BA-82B7-CF0FD42D7354}" srcId="{62235116-86F5-4ED9-A99A-63691C06FDB9}" destId="{050979E1-8463-4278-A14A-B49CCC32A0B6}" srcOrd="8" destOrd="0" parTransId="{871CF587-95F2-4288-A342-A1F1F0BF50C9}" sibTransId="{B2314192-F723-46CD-9690-6C02FED91687}"/>
    <dgm:cxn modelId="{AB03D896-5312-44E5-8D87-16A6A2699A5E}" type="presOf" srcId="{4240CC52-E9BA-4E92-9D89-A7C8277C16F3}" destId="{9208C6FD-EB52-49F8-8A91-967A39F1083E}" srcOrd="0" destOrd="0" presId="urn:microsoft.com/office/officeart/2005/8/layout/default#3"/>
    <dgm:cxn modelId="{31AFF2C6-CC6A-4203-B965-E59C50389550}" srcId="{62235116-86F5-4ED9-A99A-63691C06FDB9}" destId="{279AFD18-AAAC-41CD-9BE4-F30F27F6C207}" srcOrd="10" destOrd="0" parTransId="{1CDEBEFA-584A-49C5-AC5C-12FFF486B623}" sibTransId="{3CC517CC-56CC-4F49-BC8D-67D90CA283DB}"/>
    <dgm:cxn modelId="{933AD5A0-AFE8-4F84-8B87-7EA95648C598}" srcId="{62235116-86F5-4ED9-A99A-63691C06FDB9}" destId="{F943564C-C0CF-43B1-95F1-FE05623014C1}" srcOrd="2" destOrd="0" parTransId="{CE52C849-EE96-4433-8752-8CC3FBA900D9}" sibTransId="{1BC763A7-81C2-48FD-88DC-FC47AE8EE2E6}"/>
    <dgm:cxn modelId="{03F76919-44D7-4104-9FA2-A1C692CDEDD2}" srcId="{62235116-86F5-4ED9-A99A-63691C06FDB9}" destId="{FCF3FCC5-76B3-47DB-A918-27D3A83C122E}" srcOrd="9" destOrd="0" parTransId="{4A697D1E-1ED5-48F2-A53E-ACE41702662C}" sibTransId="{CCB35D04-5551-4B24-9E86-2DC4069829C4}"/>
    <dgm:cxn modelId="{A63D8F05-122A-49F7-814D-85FCDF32F2FE}" srcId="{62235116-86F5-4ED9-A99A-63691C06FDB9}" destId="{7D02BE84-72D2-494A-A658-C86D3001F19D}" srcOrd="0" destOrd="0" parTransId="{B648E2DC-8AF5-408D-9146-3121BA8F2E6E}" sibTransId="{7B7BB452-F82D-4621-8591-1703A90B56DB}"/>
    <dgm:cxn modelId="{FA17F680-93FF-49A2-A384-7511F8C4016A}" type="presOf" srcId="{AD9944F6-89C4-4466-A62B-F07D2C4C3D0E}" destId="{57388318-03DB-4BDF-A303-A993F92C829E}" srcOrd="0" destOrd="0" presId="urn:microsoft.com/office/officeart/2005/8/layout/default#3"/>
    <dgm:cxn modelId="{4134ED18-B9D0-4B8F-8DAB-ED87D1C54AF0}" type="presParOf" srcId="{FA93D46C-9B31-4E19-9CCC-891638FAA5C6}" destId="{C3F51301-56CD-4DC2-9166-70B7979B232E}" srcOrd="0" destOrd="0" presId="urn:microsoft.com/office/officeart/2005/8/layout/default#3"/>
    <dgm:cxn modelId="{C0B3B9AB-189C-481C-86B9-CABD8D14B519}" type="presParOf" srcId="{FA93D46C-9B31-4E19-9CCC-891638FAA5C6}" destId="{85BBC6FD-C98E-4109-A91C-F4BAEC6504AF}" srcOrd="1" destOrd="0" presId="urn:microsoft.com/office/officeart/2005/8/layout/default#3"/>
    <dgm:cxn modelId="{5700954D-6A74-4F2A-809E-9125493C4598}" type="presParOf" srcId="{FA93D46C-9B31-4E19-9CCC-891638FAA5C6}" destId="{5F78F0EB-1D3D-49E9-A075-DA1C2B0B087C}" srcOrd="2" destOrd="0" presId="urn:microsoft.com/office/officeart/2005/8/layout/default#3"/>
    <dgm:cxn modelId="{F29D26CC-550C-4592-87A4-1E7BBD58096B}" type="presParOf" srcId="{FA93D46C-9B31-4E19-9CCC-891638FAA5C6}" destId="{C85C5F87-4AD6-4595-B128-51DCEA5B9733}" srcOrd="3" destOrd="0" presId="urn:microsoft.com/office/officeart/2005/8/layout/default#3"/>
    <dgm:cxn modelId="{A2397B93-3F53-4A31-B79C-43732EF7F4E7}" type="presParOf" srcId="{FA93D46C-9B31-4E19-9CCC-891638FAA5C6}" destId="{C2D35DD1-9ACB-431A-8AED-DC83903728AB}" srcOrd="4" destOrd="0" presId="urn:microsoft.com/office/officeart/2005/8/layout/default#3"/>
    <dgm:cxn modelId="{850D57CA-40AC-40F9-8F21-B7665DE6612D}" type="presParOf" srcId="{FA93D46C-9B31-4E19-9CCC-891638FAA5C6}" destId="{28CC19D1-0CB1-49C9-AE8A-A3E95D82453E}" srcOrd="5" destOrd="0" presId="urn:microsoft.com/office/officeart/2005/8/layout/default#3"/>
    <dgm:cxn modelId="{5A3A8FF6-6699-46B0-8896-17DA81F9997E}" type="presParOf" srcId="{FA93D46C-9B31-4E19-9CCC-891638FAA5C6}" destId="{9208C6FD-EB52-49F8-8A91-967A39F1083E}" srcOrd="6" destOrd="0" presId="urn:microsoft.com/office/officeart/2005/8/layout/default#3"/>
    <dgm:cxn modelId="{34F490D4-61A0-4134-8CCC-6C75260F3D78}" type="presParOf" srcId="{FA93D46C-9B31-4E19-9CCC-891638FAA5C6}" destId="{5E4F1AB7-7968-44BE-AB7B-AB8A8903D926}" srcOrd="7" destOrd="0" presId="urn:microsoft.com/office/officeart/2005/8/layout/default#3"/>
    <dgm:cxn modelId="{BA132B9B-A80E-4706-BD16-6086B0EB9AEB}" type="presParOf" srcId="{FA93D46C-9B31-4E19-9CCC-891638FAA5C6}" destId="{25EBB903-9C38-479C-A60E-428584639E29}" srcOrd="8" destOrd="0" presId="urn:microsoft.com/office/officeart/2005/8/layout/default#3"/>
    <dgm:cxn modelId="{0A97E699-AE84-4D7A-8BAD-D41B489D13D2}" type="presParOf" srcId="{FA93D46C-9B31-4E19-9CCC-891638FAA5C6}" destId="{51FD4D09-4874-439F-8388-215EC859FFB8}" srcOrd="9" destOrd="0" presId="urn:microsoft.com/office/officeart/2005/8/layout/default#3"/>
    <dgm:cxn modelId="{7F72276E-7441-4849-A1DC-0F32F9A7D7DC}" type="presParOf" srcId="{FA93D46C-9B31-4E19-9CCC-891638FAA5C6}" destId="{60955569-A30E-4A3F-957A-07852ED12309}" srcOrd="10" destOrd="0" presId="urn:microsoft.com/office/officeart/2005/8/layout/default#3"/>
    <dgm:cxn modelId="{847EFC1C-9090-49AD-87F6-95A3BD8B6C39}" type="presParOf" srcId="{FA93D46C-9B31-4E19-9CCC-891638FAA5C6}" destId="{4FB78B4E-A298-48FD-A2E9-DC84692FC7EC}" srcOrd="11" destOrd="0" presId="urn:microsoft.com/office/officeart/2005/8/layout/default#3"/>
    <dgm:cxn modelId="{1ABBE317-C58C-4ACD-A849-48D60D299D8E}" type="presParOf" srcId="{FA93D46C-9B31-4E19-9CCC-891638FAA5C6}" destId="{57388318-03DB-4BDF-A303-A993F92C829E}" srcOrd="12" destOrd="0" presId="urn:microsoft.com/office/officeart/2005/8/layout/default#3"/>
    <dgm:cxn modelId="{A15578E8-4E6D-4513-9AA2-224316EEB852}" type="presParOf" srcId="{FA93D46C-9B31-4E19-9CCC-891638FAA5C6}" destId="{350B1865-D23E-4F7F-88A3-2365F1CDC98F}" srcOrd="13" destOrd="0" presId="urn:microsoft.com/office/officeart/2005/8/layout/default#3"/>
    <dgm:cxn modelId="{FAED0723-ECAE-487B-BE60-1FF290084730}" type="presParOf" srcId="{FA93D46C-9B31-4E19-9CCC-891638FAA5C6}" destId="{AF562479-5CBE-4F46-9367-9B29C9349CCA}" srcOrd="14" destOrd="0" presId="urn:microsoft.com/office/officeart/2005/8/layout/default#3"/>
    <dgm:cxn modelId="{A0984880-DA3F-46B7-B3A3-A7249EED2593}" type="presParOf" srcId="{FA93D46C-9B31-4E19-9CCC-891638FAA5C6}" destId="{229E5FDA-9C01-4B15-B66B-1770F930574F}" srcOrd="15" destOrd="0" presId="urn:microsoft.com/office/officeart/2005/8/layout/default#3"/>
    <dgm:cxn modelId="{4C6659DF-A02D-48C3-ADB5-B1AB35886E3E}" type="presParOf" srcId="{FA93D46C-9B31-4E19-9CCC-891638FAA5C6}" destId="{6AF31FB4-A620-4F5F-AA6A-CEBC89873331}" srcOrd="16" destOrd="0" presId="urn:microsoft.com/office/officeart/2005/8/layout/default#3"/>
    <dgm:cxn modelId="{6AE79303-E4C5-415D-8014-322863526283}" type="presParOf" srcId="{FA93D46C-9B31-4E19-9CCC-891638FAA5C6}" destId="{6252CC7A-8B20-4EAF-A73A-D9A52B857758}" srcOrd="17" destOrd="0" presId="urn:microsoft.com/office/officeart/2005/8/layout/default#3"/>
    <dgm:cxn modelId="{2DC429E6-8318-4F33-B2CF-854292E2563F}" type="presParOf" srcId="{FA93D46C-9B31-4E19-9CCC-891638FAA5C6}" destId="{A6505D82-75AA-4E62-8C11-F72FF038E790}" srcOrd="18" destOrd="0" presId="urn:microsoft.com/office/officeart/2005/8/layout/default#3"/>
    <dgm:cxn modelId="{AB623CDA-74C6-4135-919D-B6A1A5028DF7}" type="presParOf" srcId="{FA93D46C-9B31-4E19-9CCC-891638FAA5C6}" destId="{36E04F60-4221-406C-8059-3641FF081520}" srcOrd="19" destOrd="0" presId="urn:microsoft.com/office/officeart/2005/8/layout/default#3"/>
    <dgm:cxn modelId="{CCE31933-B4A1-480C-B853-B8045278FB3B}" type="presParOf" srcId="{FA93D46C-9B31-4E19-9CCC-891638FAA5C6}" destId="{835AEB78-9258-4204-B8E8-F57A98DDDC34}" srcOrd="20" destOrd="0" presId="urn:microsoft.com/office/officeart/2005/8/layout/default#3"/>
    <dgm:cxn modelId="{81AB8D18-A35E-4601-BDFF-79CC8644B1E4}" type="presParOf" srcId="{FA93D46C-9B31-4E19-9CCC-891638FAA5C6}" destId="{627D23C2-906F-47AF-BE6D-C02B2E4FEF13}" srcOrd="21" destOrd="0" presId="urn:microsoft.com/office/officeart/2005/8/layout/default#3"/>
    <dgm:cxn modelId="{E879695E-510F-454E-B998-FA0204C2534C}" type="presParOf" srcId="{FA93D46C-9B31-4E19-9CCC-891638FAA5C6}" destId="{38723709-A0F5-46C8-9137-61F819BAD77C}" srcOrd="22"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51301-56CD-4DC2-9166-70B7979B232E}">
      <dsp:nvSpPr>
        <dsp:cNvPr id="0" name=""/>
        <dsp:cNvSpPr/>
      </dsp:nvSpPr>
      <dsp:spPr>
        <a:xfrm>
          <a:off x="819179" y="1785"/>
          <a:ext cx="1674614" cy="1004768"/>
        </a:xfrm>
        <a:prstGeom prst="roundRect">
          <a:avLst/>
        </a:prstGeom>
        <a:gradFill rotWithShape="0">
          <a:gsLst>
            <a:gs pos="0">
              <a:schemeClr val="accent4">
                <a:shade val="50000"/>
                <a:hueOff val="0"/>
                <a:satOff val="0"/>
                <a:lumOff val="0"/>
                <a:alphaOff val="0"/>
                <a:tint val="50000"/>
                <a:satMod val="300000"/>
              </a:schemeClr>
            </a:gs>
            <a:gs pos="35000">
              <a:schemeClr val="accent4">
                <a:shade val="50000"/>
                <a:hueOff val="0"/>
                <a:satOff val="0"/>
                <a:lumOff val="0"/>
                <a:alphaOff val="0"/>
                <a:tint val="37000"/>
                <a:satMod val="300000"/>
              </a:schemeClr>
            </a:gs>
            <a:gs pos="100000">
              <a:schemeClr val="accent4">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Start and shut down a computer</a:t>
          </a:r>
          <a:endParaRPr lang="en-US" sz="1800" kern="1200" dirty="0"/>
        </a:p>
      </dsp:txBody>
      <dsp:txXfrm>
        <a:off x="868228" y="50834"/>
        <a:ext cx="1576516" cy="906670"/>
      </dsp:txXfrm>
    </dsp:sp>
    <dsp:sp modelId="{5F78F0EB-1D3D-49E9-A075-DA1C2B0B087C}">
      <dsp:nvSpPr>
        <dsp:cNvPr id="0" name=""/>
        <dsp:cNvSpPr/>
      </dsp:nvSpPr>
      <dsp:spPr>
        <a:xfrm>
          <a:off x="2661255" y="1785"/>
          <a:ext cx="1674614" cy="1004768"/>
        </a:xfrm>
        <a:prstGeom prst="roundRect">
          <a:avLst/>
        </a:prstGeom>
        <a:gradFill rotWithShape="0">
          <a:gsLst>
            <a:gs pos="0">
              <a:schemeClr val="accent4">
                <a:shade val="50000"/>
                <a:hueOff val="-34906"/>
                <a:satOff val="-1056"/>
                <a:lumOff val="6935"/>
                <a:alphaOff val="0"/>
                <a:tint val="50000"/>
                <a:satMod val="300000"/>
              </a:schemeClr>
            </a:gs>
            <a:gs pos="35000">
              <a:schemeClr val="accent4">
                <a:shade val="50000"/>
                <a:hueOff val="-34906"/>
                <a:satOff val="-1056"/>
                <a:lumOff val="6935"/>
                <a:alphaOff val="0"/>
                <a:tint val="37000"/>
                <a:satMod val="300000"/>
              </a:schemeClr>
            </a:gs>
            <a:gs pos="100000">
              <a:schemeClr val="accent4">
                <a:shade val="50000"/>
                <a:hueOff val="-34906"/>
                <a:satOff val="-1056"/>
                <a:lumOff val="69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Provide a user interface</a:t>
          </a:r>
          <a:endParaRPr lang="en-US" sz="1800" kern="1200" dirty="0"/>
        </a:p>
      </dsp:txBody>
      <dsp:txXfrm>
        <a:off x="2710304" y="50834"/>
        <a:ext cx="1576516" cy="906670"/>
      </dsp:txXfrm>
    </dsp:sp>
    <dsp:sp modelId="{C2D35DD1-9ACB-431A-8AED-DC83903728AB}">
      <dsp:nvSpPr>
        <dsp:cNvPr id="0" name=""/>
        <dsp:cNvSpPr/>
      </dsp:nvSpPr>
      <dsp:spPr>
        <a:xfrm>
          <a:off x="4503330" y="1785"/>
          <a:ext cx="1674614" cy="1004768"/>
        </a:xfrm>
        <a:prstGeom prst="roundRect">
          <a:avLst/>
        </a:prstGeom>
        <a:gradFill rotWithShape="0">
          <a:gsLst>
            <a:gs pos="0">
              <a:schemeClr val="accent4">
                <a:shade val="50000"/>
                <a:hueOff val="-69811"/>
                <a:satOff val="-2112"/>
                <a:lumOff val="13871"/>
                <a:alphaOff val="0"/>
                <a:tint val="50000"/>
                <a:satMod val="300000"/>
              </a:schemeClr>
            </a:gs>
            <a:gs pos="35000">
              <a:schemeClr val="accent4">
                <a:shade val="50000"/>
                <a:hueOff val="-69811"/>
                <a:satOff val="-2112"/>
                <a:lumOff val="13871"/>
                <a:alphaOff val="0"/>
                <a:tint val="37000"/>
                <a:satMod val="300000"/>
              </a:schemeClr>
            </a:gs>
            <a:gs pos="100000">
              <a:schemeClr val="accent4">
                <a:shade val="50000"/>
                <a:hueOff val="-69811"/>
                <a:satOff val="-2112"/>
                <a:lumOff val="138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Manage programs</a:t>
          </a:r>
          <a:endParaRPr lang="en-US" sz="1800" kern="1200" dirty="0"/>
        </a:p>
      </dsp:txBody>
      <dsp:txXfrm>
        <a:off x="4552379" y="50834"/>
        <a:ext cx="1576516" cy="906670"/>
      </dsp:txXfrm>
    </dsp:sp>
    <dsp:sp modelId="{9208C6FD-EB52-49F8-8A91-967A39F1083E}">
      <dsp:nvSpPr>
        <dsp:cNvPr id="0" name=""/>
        <dsp:cNvSpPr/>
      </dsp:nvSpPr>
      <dsp:spPr>
        <a:xfrm>
          <a:off x="6345406" y="1785"/>
          <a:ext cx="1674614" cy="1004768"/>
        </a:xfrm>
        <a:prstGeom prst="roundRect">
          <a:avLst/>
        </a:prstGeom>
        <a:gradFill rotWithShape="0">
          <a:gsLst>
            <a:gs pos="0">
              <a:schemeClr val="accent4">
                <a:shade val="50000"/>
                <a:hueOff val="-104717"/>
                <a:satOff val="-3169"/>
                <a:lumOff val="20806"/>
                <a:alphaOff val="0"/>
                <a:tint val="50000"/>
                <a:satMod val="300000"/>
              </a:schemeClr>
            </a:gs>
            <a:gs pos="35000">
              <a:schemeClr val="accent4">
                <a:shade val="50000"/>
                <a:hueOff val="-104717"/>
                <a:satOff val="-3169"/>
                <a:lumOff val="20806"/>
                <a:alphaOff val="0"/>
                <a:tint val="37000"/>
                <a:satMod val="300000"/>
              </a:schemeClr>
            </a:gs>
            <a:gs pos="100000">
              <a:schemeClr val="accent4">
                <a:shade val="50000"/>
                <a:hueOff val="-104717"/>
                <a:satOff val="-3169"/>
                <a:lumOff val="2080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Manage memory</a:t>
          </a:r>
          <a:endParaRPr lang="en-US" sz="1800" kern="1200" dirty="0"/>
        </a:p>
      </dsp:txBody>
      <dsp:txXfrm>
        <a:off x="6394455" y="50834"/>
        <a:ext cx="1576516" cy="906670"/>
      </dsp:txXfrm>
    </dsp:sp>
    <dsp:sp modelId="{25EBB903-9C38-479C-A60E-428584639E29}">
      <dsp:nvSpPr>
        <dsp:cNvPr id="0" name=""/>
        <dsp:cNvSpPr/>
      </dsp:nvSpPr>
      <dsp:spPr>
        <a:xfrm>
          <a:off x="819179" y="1174015"/>
          <a:ext cx="1674614" cy="1004768"/>
        </a:xfrm>
        <a:prstGeom prst="roundRect">
          <a:avLst/>
        </a:prstGeom>
        <a:gradFill rotWithShape="0">
          <a:gsLst>
            <a:gs pos="0">
              <a:schemeClr val="accent4">
                <a:shade val="50000"/>
                <a:hueOff val="-139623"/>
                <a:satOff val="-4225"/>
                <a:lumOff val="27741"/>
                <a:alphaOff val="0"/>
                <a:tint val="50000"/>
                <a:satMod val="300000"/>
              </a:schemeClr>
            </a:gs>
            <a:gs pos="35000">
              <a:schemeClr val="accent4">
                <a:shade val="50000"/>
                <a:hueOff val="-139623"/>
                <a:satOff val="-4225"/>
                <a:lumOff val="27741"/>
                <a:alphaOff val="0"/>
                <a:tint val="37000"/>
                <a:satMod val="300000"/>
              </a:schemeClr>
            </a:gs>
            <a:gs pos="100000">
              <a:schemeClr val="accent4">
                <a:shade val="50000"/>
                <a:hueOff val="-139623"/>
                <a:satOff val="-4225"/>
                <a:lumOff val="277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Coordinate tasks</a:t>
          </a:r>
          <a:endParaRPr lang="en-US" sz="1800" kern="1200" dirty="0"/>
        </a:p>
      </dsp:txBody>
      <dsp:txXfrm>
        <a:off x="868228" y="1223064"/>
        <a:ext cx="1576516" cy="906670"/>
      </dsp:txXfrm>
    </dsp:sp>
    <dsp:sp modelId="{60955569-A30E-4A3F-957A-07852ED12309}">
      <dsp:nvSpPr>
        <dsp:cNvPr id="0" name=""/>
        <dsp:cNvSpPr/>
      </dsp:nvSpPr>
      <dsp:spPr>
        <a:xfrm>
          <a:off x="2661255" y="1174015"/>
          <a:ext cx="1674614" cy="1004768"/>
        </a:xfrm>
        <a:prstGeom prst="roundRect">
          <a:avLst/>
        </a:prstGeom>
        <a:gradFill rotWithShape="0">
          <a:gsLst>
            <a:gs pos="0">
              <a:schemeClr val="accent4">
                <a:shade val="50000"/>
                <a:hueOff val="-174528"/>
                <a:satOff val="-5281"/>
                <a:lumOff val="34677"/>
                <a:alphaOff val="0"/>
                <a:tint val="50000"/>
                <a:satMod val="300000"/>
              </a:schemeClr>
            </a:gs>
            <a:gs pos="35000">
              <a:schemeClr val="accent4">
                <a:shade val="50000"/>
                <a:hueOff val="-174528"/>
                <a:satOff val="-5281"/>
                <a:lumOff val="34677"/>
                <a:alphaOff val="0"/>
                <a:tint val="37000"/>
                <a:satMod val="300000"/>
              </a:schemeClr>
            </a:gs>
            <a:gs pos="100000">
              <a:schemeClr val="accent4">
                <a:shade val="50000"/>
                <a:hueOff val="-174528"/>
                <a:satOff val="-5281"/>
                <a:lumOff val="346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Configure devices</a:t>
          </a:r>
          <a:endParaRPr lang="en-US" sz="1800" kern="1200" dirty="0"/>
        </a:p>
      </dsp:txBody>
      <dsp:txXfrm>
        <a:off x="2710304" y="1223064"/>
        <a:ext cx="1576516" cy="906670"/>
      </dsp:txXfrm>
    </dsp:sp>
    <dsp:sp modelId="{57388318-03DB-4BDF-A303-A993F92C829E}">
      <dsp:nvSpPr>
        <dsp:cNvPr id="0" name=""/>
        <dsp:cNvSpPr/>
      </dsp:nvSpPr>
      <dsp:spPr>
        <a:xfrm>
          <a:off x="4503330" y="1174015"/>
          <a:ext cx="1674614" cy="1004768"/>
        </a:xfrm>
        <a:prstGeom prst="roundRect">
          <a:avLst/>
        </a:prstGeom>
        <a:gradFill rotWithShape="0">
          <a:gsLst>
            <a:gs pos="0">
              <a:schemeClr val="accent4">
                <a:shade val="50000"/>
                <a:hueOff val="-209434"/>
                <a:satOff val="-6337"/>
                <a:lumOff val="41612"/>
                <a:alphaOff val="0"/>
                <a:tint val="50000"/>
                <a:satMod val="300000"/>
              </a:schemeClr>
            </a:gs>
            <a:gs pos="35000">
              <a:schemeClr val="accent4">
                <a:shade val="50000"/>
                <a:hueOff val="-209434"/>
                <a:satOff val="-6337"/>
                <a:lumOff val="41612"/>
                <a:alphaOff val="0"/>
                <a:tint val="37000"/>
                <a:satMod val="300000"/>
              </a:schemeClr>
            </a:gs>
            <a:gs pos="100000">
              <a:schemeClr val="accent4">
                <a:shade val="50000"/>
                <a:hueOff val="-209434"/>
                <a:satOff val="-6337"/>
                <a:lumOff val="416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Establish an Internet connection</a:t>
          </a:r>
          <a:endParaRPr lang="en-US" sz="1800" kern="1200" dirty="0"/>
        </a:p>
      </dsp:txBody>
      <dsp:txXfrm>
        <a:off x="4552379" y="1223064"/>
        <a:ext cx="1576516" cy="906670"/>
      </dsp:txXfrm>
    </dsp:sp>
    <dsp:sp modelId="{AF562479-5CBE-4F46-9367-9B29C9349CCA}">
      <dsp:nvSpPr>
        <dsp:cNvPr id="0" name=""/>
        <dsp:cNvSpPr/>
      </dsp:nvSpPr>
      <dsp:spPr>
        <a:xfrm>
          <a:off x="6345406" y="1174015"/>
          <a:ext cx="1674614" cy="1004768"/>
        </a:xfrm>
        <a:prstGeom prst="roundRect">
          <a:avLst/>
        </a:prstGeom>
        <a:gradFill rotWithShape="0">
          <a:gsLst>
            <a:gs pos="0">
              <a:schemeClr val="accent4">
                <a:shade val="50000"/>
                <a:hueOff val="-174528"/>
                <a:satOff val="-5281"/>
                <a:lumOff val="34677"/>
                <a:alphaOff val="0"/>
                <a:tint val="50000"/>
                <a:satMod val="300000"/>
              </a:schemeClr>
            </a:gs>
            <a:gs pos="35000">
              <a:schemeClr val="accent4">
                <a:shade val="50000"/>
                <a:hueOff val="-174528"/>
                <a:satOff val="-5281"/>
                <a:lumOff val="34677"/>
                <a:alphaOff val="0"/>
                <a:tint val="37000"/>
                <a:satMod val="300000"/>
              </a:schemeClr>
            </a:gs>
            <a:gs pos="100000">
              <a:schemeClr val="accent4">
                <a:shade val="50000"/>
                <a:hueOff val="-174528"/>
                <a:satOff val="-5281"/>
                <a:lumOff val="3467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Monitor performance</a:t>
          </a:r>
          <a:endParaRPr lang="en-US" sz="1800" kern="1200" dirty="0"/>
        </a:p>
      </dsp:txBody>
      <dsp:txXfrm>
        <a:off x="6394455" y="1223064"/>
        <a:ext cx="1576516" cy="906670"/>
      </dsp:txXfrm>
    </dsp:sp>
    <dsp:sp modelId="{6AF31FB4-A620-4F5F-AA6A-CEBC89873331}">
      <dsp:nvSpPr>
        <dsp:cNvPr id="0" name=""/>
        <dsp:cNvSpPr/>
      </dsp:nvSpPr>
      <dsp:spPr>
        <a:xfrm>
          <a:off x="819179" y="2346245"/>
          <a:ext cx="1674614" cy="1004768"/>
        </a:xfrm>
        <a:prstGeom prst="roundRect">
          <a:avLst/>
        </a:prstGeom>
        <a:gradFill rotWithShape="0">
          <a:gsLst>
            <a:gs pos="0">
              <a:schemeClr val="accent4">
                <a:shade val="50000"/>
                <a:hueOff val="-139623"/>
                <a:satOff val="-4225"/>
                <a:lumOff val="27741"/>
                <a:alphaOff val="0"/>
                <a:tint val="50000"/>
                <a:satMod val="300000"/>
              </a:schemeClr>
            </a:gs>
            <a:gs pos="35000">
              <a:schemeClr val="accent4">
                <a:shade val="50000"/>
                <a:hueOff val="-139623"/>
                <a:satOff val="-4225"/>
                <a:lumOff val="27741"/>
                <a:alphaOff val="0"/>
                <a:tint val="37000"/>
                <a:satMod val="300000"/>
              </a:schemeClr>
            </a:gs>
            <a:gs pos="100000">
              <a:schemeClr val="accent4">
                <a:shade val="50000"/>
                <a:hueOff val="-139623"/>
                <a:satOff val="-4225"/>
                <a:lumOff val="2774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Provide utilities</a:t>
          </a:r>
          <a:endParaRPr lang="en-US" sz="1800" kern="1200" dirty="0"/>
        </a:p>
      </dsp:txBody>
      <dsp:txXfrm>
        <a:off x="868228" y="2395294"/>
        <a:ext cx="1576516" cy="906670"/>
      </dsp:txXfrm>
    </dsp:sp>
    <dsp:sp modelId="{A6505D82-75AA-4E62-8C11-F72FF038E790}">
      <dsp:nvSpPr>
        <dsp:cNvPr id="0" name=""/>
        <dsp:cNvSpPr/>
      </dsp:nvSpPr>
      <dsp:spPr>
        <a:xfrm>
          <a:off x="2661255" y="2346245"/>
          <a:ext cx="1674614" cy="1004768"/>
        </a:xfrm>
        <a:prstGeom prst="roundRect">
          <a:avLst/>
        </a:prstGeom>
        <a:gradFill rotWithShape="0">
          <a:gsLst>
            <a:gs pos="0">
              <a:schemeClr val="accent4">
                <a:shade val="50000"/>
                <a:hueOff val="-104717"/>
                <a:satOff val="-3169"/>
                <a:lumOff val="20806"/>
                <a:alphaOff val="0"/>
                <a:tint val="50000"/>
                <a:satMod val="300000"/>
              </a:schemeClr>
            </a:gs>
            <a:gs pos="35000">
              <a:schemeClr val="accent4">
                <a:shade val="50000"/>
                <a:hueOff val="-104717"/>
                <a:satOff val="-3169"/>
                <a:lumOff val="20806"/>
                <a:alphaOff val="0"/>
                <a:tint val="37000"/>
                <a:satMod val="300000"/>
              </a:schemeClr>
            </a:gs>
            <a:gs pos="100000">
              <a:schemeClr val="accent4">
                <a:shade val="50000"/>
                <a:hueOff val="-104717"/>
                <a:satOff val="-3169"/>
                <a:lumOff val="2080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Automatic update</a:t>
          </a:r>
          <a:endParaRPr lang="en-US" sz="1800" kern="1200" dirty="0"/>
        </a:p>
      </dsp:txBody>
      <dsp:txXfrm>
        <a:off x="2710304" y="2395294"/>
        <a:ext cx="1576516" cy="906670"/>
      </dsp:txXfrm>
    </dsp:sp>
    <dsp:sp modelId="{835AEB78-9258-4204-B8E8-F57A98DDDC34}">
      <dsp:nvSpPr>
        <dsp:cNvPr id="0" name=""/>
        <dsp:cNvSpPr/>
      </dsp:nvSpPr>
      <dsp:spPr>
        <a:xfrm>
          <a:off x="4503330" y="2346245"/>
          <a:ext cx="1674614" cy="1004768"/>
        </a:xfrm>
        <a:prstGeom prst="roundRect">
          <a:avLst/>
        </a:prstGeom>
        <a:gradFill rotWithShape="0">
          <a:gsLst>
            <a:gs pos="0">
              <a:schemeClr val="accent4">
                <a:shade val="50000"/>
                <a:hueOff val="-69811"/>
                <a:satOff val="-2112"/>
                <a:lumOff val="13871"/>
                <a:alphaOff val="0"/>
                <a:tint val="50000"/>
                <a:satMod val="300000"/>
              </a:schemeClr>
            </a:gs>
            <a:gs pos="35000">
              <a:schemeClr val="accent4">
                <a:shade val="50000"/>
                <a:hueOff val="-69811"/>
                <a:satOff val="-2112"/>
                <a:lumOff val="13871"/>
                <a:alphaOff val="0"/>
                <a:tint val="37000"/>
                <a:satMod val="300000"/>
              </a:schemeClr>
            </a:gs>
            <a:gs pos="100000">
              <a:schemeClr val="accent4">
                <a:shade val="50000"/>
                <a:hueOff val="-69811"/>
                <a:satOff val="-2112"/>
                <a:lumOff val="138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Control a network</a:t>
          </a:r>
          <a:endParaRPr lang="en-US" sz="1800" kern="1200" dirty="0"/>
        </a:p>
      </dsp:txBody>
      <dsp:txXfrm>
        <a:off x="4552379" y="2395294"/>
        <a:ext cx="1576516" cy="906670"/>
      </dsp:txXfrm>
    </dsp:sp>
    <dsp:sp modelId="{38723709-A0F5-46C8-9137-61F819BAD77C}">
      <dsp:nvSpPr>
        <dsp:cNvPr id="0" name=""/>
        <dsp:cNvSpPr/>
      </dsp:nvSpPr>
      <dsp:spPr>
        <a:xfrm>
          <a:off x="6345406" y="2346245"/>
          <a:ext cx="1674614" cy="1004768"/>
        </a:xfrm>
        <a:prstGeom prst="roundRect">
          <a:avLst/>
        </a:prstGeom>
        <a:gradFill rotWithShape="0">
          <a:gsLst>
            <a:gs pos="0">
              <a:schemeClr val="accent4">
                <a:shade val="50000"/>
                <a:hueOff val="-34906"/>
                <a:satOff val="-1056"/>
                <a:lumOff val="6935"/>
                <a:alphaOff val="0"/>
                <a:tint val="50000"/>
                <a:satMod val="300000"/>
              </a:schemeClr>
            </a:gs>
            <a:gs pos="35000">
              <a:schemeClr val="accent4">
                <a:shade val="50000"/>
                <a:hueOff val="-34906"/>
                <a:satOff val="-1056"/>
                <a:lumOff val="6935"/>
                <a:alphaOff val="0"/>
                <a:tint val="37000"/>
                <a:satMod val="300000"/>
              </a:schemeClr>
            </a:gs>
            <a:gs pos="100000">
              <a:schemeClr val="accent4">
                <a:shade val="50000"/>
                <a:hueOff val="-34906"/>
                <a:satOff val="-1056"/>
                <a:lumOff val="69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Administer security</a:t>
          </a:r>
          <a:endParaRPr lang="en-US" sz="1800" kern="1200" dirty="0"/>
        </a:p>
      </dsp:txBody>
      <dsp:txXfrm>
        <a:off x="6394455" y="2395294"/>
        <a:ext cx="1576516" cy="9066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01630-82E9-4DF5-9A05-AFC0F75D100E}" type="datetimeFigureOut">
              <a:rPr lang="en-US" smtClean="0"/>
              <a:t>12-Jan-21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8A91F-48F9-4840-BB75-E2339BAFBEC3}" type="slidenum">
              <a:rPr lang="en-US" smtClean="0"/>
              <a:t>‹#›</a:t>
            </a:fld>
            <a:endParaRPr lang="en-US"/>
          </a:p>
        </p:txBody>
      </p:sp>
    </p:spTree>
    <p:extLst>
      <p:ext uri="{BB962C8B-B14F-4D97-AF65-F5344CB8AC3E}">
        <p14:creationId xmlns:p14="http://schemas.microsoft.com/office/powerpoint/2010/main" val="13021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758AE34-62ED-47EB-B7D2-E86E464817C9}" type="slidenum">
              <a:rPr lang="en-US" smtClean="0">
                <a:solidFill>
                  <a:prstClr val="black"/>
                </a:solidFill>
              </a:rPr>
              <a:pPr/>
              <a:t>1</a:t>
            </a:fld>
            <a:endParaRPr lang="en-US" dirty="0" smtClean="0">
              <a:solidFill>
                <a:prstClr val="black"/>
              </a:solidFill>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p:spPr>
        <p:txBody>
          <a:bodyPr/>
          <a:lstStyle/>
          <a:p>
            <a:pPr eaLnBrk="1" hangingPunct="1"/>
            <a:r>
              <a:rPr lang="en-US" b="1" dirty="0" smtClean="0"/>
              <a:t>Computer Organization &amp; Architecture:</a:t>
            </a:r>
            <a:r>
              <a:rPr lang="en-US" b="1" baseline="0" dirty="0" smtClean="0"/>
              <a:t> Hardware and Software Organization. Actually they always go together.</a:t>
            </a:r>
            <a:endParaRPr lang="en-US" b="1" dirty="0" smtClean="0"/>
          </a:p>
          <a:p>
            <a:pPr eaLnBrk="1" hangingPunct="1"/>
            <a:r>
              <a:rPr lang="en-US" b="1" dirty="0" smtClean="0"/>
              <a:t>And</a:t>
            </a:r>
            <a:r>
              <a:rPr lang="en-US" b="1" baseline="0" dirty="0" smtClean="0"/>
              <a:t> Programming Concepts!</a:t>
            </a:r>
            <a:endParaRPr lang="en-US" b="1" dirty="0" smtClean="0"/>
          </a:p>
        </p:txBody>
      </p:sp>
    </p:spTree>
    <p:extLst>
      <p:ext uri="{BB962C8B-B14F-4D97-AF65-F5344CB8AC3E}">
        <p14:creationId xmlns:p14="http://schemas.microsoft.com/office/powerpoint/2010/main" val="3802461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Control: halt, jump, branch, return</a:t>
            </a:r>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11</a:t>
            </a:fld>
            <a:endParaRPr lang="en-US" dirty="0"/>
          </a:p>
        </p:txBody>
      </p:sp>
    </p:spTree>
    <p:extLst>
      <p:ext uri="{BB962C8B-B14F-4D97-AF65-F5344CB8AC3E}">
        <p14:creationId xmlns:p14="http://schemas.microsoft.com/office/powerpoint/2010/main" val="2033414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00D3"/>
                </a:solidFill>
                <a:latin typeface="REYAQ B+ Palatino"/>
              </a:rPr>
              <a:t>Every new hardware installed should</a:t>
            </a:r>
            <a:r>
              <a:rPr lang="en-US" sz="1200" b="1" baseline="0" dirty="0" smtClean="0">
                <a:solidFill>
                  <a:srgbClr val="0000D3"/>
                </a:solidFill>
                <a:latin typeface="REYAQ B+ Palatino"/>
              </a:rPr>
              <a:t> connect to the three busses and may need a device driver.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0000D3"/>
                </a:solidFill>
                <a:latin typeface="REYAQ B+ Palatino"/>
              </a:rPr>
              <a:t>A kind of system software that interfaces the HW with the OS.</a:t>
            </a:r>
            <a:endParaRPr lang="en-US" sz="1200" b="1" dirty="0" smtClean="0">
              <a:solidFill>
                <a:srgbClr val="0000D3"/>
              </a:solidFill>
              <a:latin typeface="REYAQ B+ Palatino"/>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0000D3"/>
              </a:solidFill>
              <a:latin typeface="REYAQ B+ Palatino"/>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00D3"/>
                </a:solidFill>
                <a:latin typeface="REYAQ B+ Palatino"/>
              </a:rPr>
              <a:t>Address bus width: Limits the amount of memory that can be installed in a computer.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With</a:t>
            </a:r>
            <a:r>
              <a:rPr lang="en-US" b="1" baseline="0" dirty="0" smtClean="0"/>
              <a:t> N address bus lines, 2</a:t>
            </a:r>
            <a:r>
              <a:rPr lang="en-US" b="1" baseline="30000" dirty="0" smtClean="0"/>
              <a:t>N </a:t>
            </a:r>
            <a:r>
              <a:rPr lang="en-US" b="1" baseline="0" dirty="0" smtClean="0"/>
              <a:t>amount of memory can be installed.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Control bus: Read, Write, Reset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r>
              <a:rPr lang="en-US" sz="1200" b="1" i="0" u="none" strike="noStrike" kern="1200" baseline="0" dirty="0" smtClean="0">
                <a:solidFill>
                  <a:schemeClr val="tx1"/>
                </a:solidFill>
                <a:latin typeface="+mn-lt"/>
                <a:ea typeface="+mn-ea"/>
                <a:cs typeface="+mn-cs"/>
              </a:rPr>
              <a:t>Applications of information technology have so far very much relied on the von Neumann paradigm of sequential computing. This paradigm is not appropriate for embedded systems, in particular those with real-time requirements, since there is no notion of time in von Neumann computing. </a:t>
            </a:r>
            <a:r>
              <a:rPr lang="en-US" sz="1200" b="0" i="0" u="none" strike="noStrike" kern="1200" baseline="0" dirty="0" smtClean="0">
                <a:solidFill>
                  <a:schemeClr val="tx1"/>
                </a:solidFill>
                <a:latin typeface="+mn-lt"/>
                <a:ea typeface="+mn-ea"/>
                <a:cs typeface="+mn-cs"/>
              </a:rPr>
              <a:t>Embedded Systems Design, page 16.</a:t>
            </a:r>
            <a:endParaRPr lang="en-US" sz="1200" b="1" i="0" u="none" strike="noStrike" kern="1200" baseline="0" dirty="0" smtClean="0">
              <a:solidFill>
                <a:schemeClr val="tx1"/>
              </a:solidFill>
              <a:latin typeface="+mn-lt"/>
              <a:ea typeface="+mn-ea"/>
              <a:cs typeface="+mn-cs"/>
            </a:endParaRPr>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30000" dirty="0" smtClean="0"/>
          </a:p>
        </p:txBody>
      </p:sp>
      <p:sp>
        <p:nvSpPr>
          <p:cNvPr id="4" name="Slide Number Placeholder 3"/>
          <p:cNvSpPr>
            <a:spLocks noGrp="1"/>
          </p:cNvSpPr>
          <p:nvPr>
            <p:ph type="sldNum" sz="quarter" idx="10"/>
          </p:nvPr>
        </p:nvSpPr>
        <p:spPr/>
        <p:txBody>
          <a:bodyPr/>
          <a:lstStyle/>
          <a:p>
            <a:fld id="{90F8A91F-48F9-4840-BB75-E2339BAFBEC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43560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Context switching : an essential feature of a multitasking operating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Can you see any drawbacks here because of context switching?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Lost CPU time in switching between processes in a Queue.</a:t>
            </a:r>
          </a:p>
          <a:p>
            <a:r>
              <a:rPr lang="en-US" sz="1200" b="1" i="0" u="none" strike="noStrike" kern="1200" baseline="0" dirty="0" smtClean="0">
                <a:solidFill>
                  <a:schemeClr val="tx1"/>
                </a:solidFill>
                <a:latin typeface="+mn-lt"/>
                <a:ea typeface="+mn-ea"/>
                <a:cs typeface="+mn-cs"/>
              </a:rPr>
              <a:t>Context-switch time should be small fraction of the time quantum (time slice of execution).</a:t>
            </a:r>
            <a:endParaRPr lang="en-US" b="1" dirty="0" smtClean="0"/>
          </a:p>
          <a:p>
            <a:endParaRPr lang="en-US" b="1" dirty="0" smtClean="0"/>
          </a:p>
          <a:p>
            <a:r>
              <a:rPr lang="en-US" b="1" dirty="0" smtClean="0"/>
              <a:t>What happens when a user double clicks on an icon</a:t>
            </a:r>
            <a:r>
              <a:rPr lang="en-US" b="1" baseline="0" dirty="0" smtClean="0"/>
              <a:t> of a program?</a:t>
            </a:r>
          </a:p>
          <a:p>
            <a:r>
              <a:rPr lang="en-US" b="1" baseline="0" dirty="0" smtClean="0"/>
              <a:t>Queuing; </a:t>
            </a:r>
          </a:p>
          <a:p>
            <a:r>
              <a:rPr lang="en-US" b="1" baseline="0" dirty="0" smtClean="0"/>
              <a:t>The OS may interrupt a running program by sending an interrupt signal to the CPU when a high priority program wants CPU time.</a:t>
            </a:r>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13</a:t>
            </a:fld>
            <a:endParaRPr lang="en-US" dirty="0"/>
          </a:p>
        </p:txBody>
      </p:sp>
    </p:spTree>
    <p:extLst>
      <p:ext uri="{BB962C8B-B14F-4D97-AF65-F5344CB8AC3E}">
        <p14:creationId xmlns:p14="http://schemas.microsoft.com/office/powerpoint/2010/main" val="3136632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Intel</a:t>
            </a:r>
            <a:r>
              <a:rPr lang="en-US" dirty="0" smtClean="0"/>
              <a:t> and </a:t>
            </a:r>
            <a:r>
              <a:rPr lang="en-US" b="1" dirty="0" smtClean="0"/>
              <a:t>AMD</a:t>
            </a:r>
            <a:r>
              <a:rPr lang="en-US" dirty="0" smtClean="0"/>
              <a:t> may </a:t>
            </a:r>
            <a:r>
              <a:rPr lang="en-US" b="1" dirty="0" smtClean="0"/>
              <a:t>implement </a:t>
            </a:r>
            <a:r>
              <a:rPr lang="en-US" dirty="0" smtClean="0"/>
              <a:t>the same </a:t>
            </a:r>
            <a:r>
              <a:rPr lang="en-US" b="1" dirty="0" smtClean="0"/>
              <a:t>instruction set</a:t>
            </a:r>
            <a:r>
              <a:rPr lang="en-US" dirty="0" smtClean="0"/>
              <a:t> differently.</a:t>
            </a:r>
          </a:p>
          <a:p>
            <a:r>
              <a:rPr lang="en-US" b="1" dirty="0" smtClean="0"/>
              <a:t>In some processors</a:t>
            </a:r>
            <a:r>
              <a:rPr lang="en-US" b="1" baseline="0" dirty="0" smtClean="0"/>
              <a:t> 50% of the CPU is cache memory</a:t>
            </a:r>
          </a:p>
          <a:p>
            <a:r>
              <a:rPr lang="en-US" b="1" baseline="0" dirty="0" smtClean="0"/>
              <a:t>CISC and RISC can be discussed here</a:t>
            </a:r>
          </a:p>
          <a:p>
            <a:endParaRPr lang="en-US" b="1" baseline="0" dirty="0" smtClean="0"/>
          </a:p>
          <a:p>
            <a:r>
              <a:rPr lang="en-US" sz="1200" b="1" i="0" kern="1200" dirty="0" smtClean="0">
                <a:solidFill>
                  <a:schemeClr val="tx1"/>
                </a:solidFill>
                <a:effectLst/>
                <a:latin typeface="+mn-lt"/>
                <a:ea typeface="+mn-ea"/>
                <a:cs typeface="+mn-cs"/>
              </a:rPr>
              <a:t>Abstraction: the quality of dealing with ideas rather than events.</a:t>
            </a:r>
          </a:p>
          <a:p>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something which exists only as an idea</a:t>
            </a:r>
          </a:p>
          <a:p>
            <a:r>
              <a:rPr lang="en-US" b="1" i="1" dirty="0" smtClean="0">
                <a:effectLst/>
              </a:rPr>
              <a:t>synonyms: </a:t>
            </a:r>
            <a:r>
              <a:rPr lang="en-US" sz="1200" b="1" kern="1200" dirty="0" smtClean="0">
                <a:solidFill>
                  <a:schemeClr val="tx1"/>
                </a:solidFill>
                <a:effectLst/>
                <a:latin typeface="+mn-lt"/>
                <a:ea typeface="+mn-ea"/>
                <a:cs typeface="+mn-cs"/>
              </a:rPr>
              <a:t>concept</a:t>
            </a:r>
            <a:r>
              <a:rPr lang="en-US" b="1" dirty="0" smtClean="0">
                <a:effectLst/>
              </a:rPr>
              <a:t>, </a:t>
            </a:r>
            <a:r>
              <a:rPr lang="en-US" sz="1200" b="1" kern="1200" dirty="0" smtClean="0">
                <a:solidFill>
                  <a:schemeClr val="tx1"/>
                </a:solidFill>
                <a:effectLst/>
                <a:latin typeface="+mn-lt"/>
                <a:ea typeface="+mn-ea"/>
                <a:cs typeface="+mn-cs"/>
              </a:rPr>
              <a:t>idea</a:t>
            </a:r>
            <a:r>
              <a:rPr lang="en-US" b="1" dirty="0" smtClean="0">
                <a:effectLst/>
              </a:rPr>
              <a:t>, </a:t>
            </a:r>
            <a:r>
              <a:rPr lang="en-US" sz="1200" b="1" kern="1200" dirty="0" smtClean="0">
                <a:solidFill>
                  <a:schemeClr val="tx1"/>
                </a:solidFill>
                <a:effectLst/>
                <a:latin typeface="+mn-lt"/>
                <a:ea typeface="+mn-ea"/>
                <a:cs typeface="+mn-cs"/>
              </a:rPr>
              <a:t>notion</a:t>
            </a:r>
            <a:r>
              <a:rPr lang="en-US" b="1" dirty="0" smtClean="0">
                <a:effectLst/>
              </a:rPr>
              <a:t>, </a:t>
            </a:r>
            <a:r>
              <a:rPr lang="en-US" sz="1200" b="1" kern="1200" dirty="0" smtClean="0">
                <a:solidFill>
                  <a:schemeClr val="tx1"/>
                </a:solidFill>
                <a:effectLst/>
                <a:latin typeface="+mn-lt"/>
                <a:ea typeface="+mn-ea"/>
                <a:cs typeface="+mn-cs"/>
              </a:rPr>
              <a:t>thought</a:t>
            </a:r>
            <a:r>
              <a:rPr lang="en-US" b="1" dirty="0" smtClean="0">
                <a:effectLst/>
              </a:rPr>
              <a:t>, </a:t>
            </a:r>
            <a:r>
              <a:rPr lang="en-US" sz="1200" b="1" kern="1200" dirty="0" smtClean="0">
                <a:solidFill>
                  <a:schemeClr val="tx1"/>
                </a:solidFill>
                <a:effectLst/>
                <a:latin typeface="+mn-lt"/>
                <a:ea typeface="+mn-ea"/>
                <a:cs typeface="+mn-cs"/>
              </a:rPr>
              <a:t>generality</a:t>
            </a:r>
            <a:r>
              <a:rPr lang="en-US" b="1" dirty="0" smtClean="0">
                <a:effectLst/>
              </a:rPr>
              <a:t>, </a:t>
            </a:r>
            <a:r>
              <a:rPr lang="en-US" sz="1200" b="1" kern="1200" dirty="0" smtClean="0">
                <a:solidFill>
                  <a:schemeClr val="tx1"/>
                </a:solidFill>
                <a:effectLst/>
                <a:latin typeface="+mn-lt"/>
                <a:ea typeface="+mn-ea"/>
                <a:cs typeface="+mn-cs"/>
              </a:rPr>
              <a:t>generalization</a:t>
            </a:r>
            <a:r>
              <a:rPr lang="en-US" b="1" dirty="0" smtClean="0">
                <a:effectLst/>
              </a:rPr>
              <a:t>, </a:t>
            </a:r>
            <a:r>
              <a:rPr lang="en-US" sz="1200" b="1" kern="1200" dirty="0" smtClean="0">
                <a:solidFill>
                  <a:schemeClr val="tx1"/>
                </a:solidFill>
                <a:effectLst/>
                <a:latin typeface="+mn-lt"/>
                <a:ea typeface="+mn-ea"/>
                <a:cs typeface="+mn-cs"/>
              </a:rPr>
              <a:t>theory</a:t>
            </a:r>
            <a:r>
              <a:rPr lang="en-US" b="1" dirty="0" smtClean="0">
                <a:effectLst/>
              </a:rPr>
              <a:t>, </a:t>
            </a:r>
            <a:r>
              <a:rPr lang="en-US" sz="1200" b="1" kern="1200" dirty="0" smtClean="0">
                <a:solidFill>
                  <a:schemeClr val="tx1"/>
                </a:solidFill>
                <a:effectLst/>
                <a:latin typeface="+mn-lt"/>
                <a:ea typeface="+mn-ea"/>
                <a:cs typeface="+mn-cs"/>
              </a:rPr>
              <a:t>theorem</a:t>
            </a:r>
            <a:r>
              <a:rPr lang="en-US" b="1" dirty="0" smtClean="0">
                <a:effectLst/>
              </a:rPr>
              <a:t>, </a:t>
            </a:r>
            <a:r>
              <a:rPr lang="en-US" sz="1200" b="1" kern="1200" dirty="0" smtClean="0">
                <a:solidFill>
                  <a:schemeClr val="tx1"/>
                </a:solidFill>
                <a:effectLst/>
                <a:latin typeface="+mn-lt"/>
                <a:ea typeface="+mn-ea"/>
                <a:cs typeface="+mn-cs"/>
              </a:rPr>
              <a:t>formula</a:t>
            </a:r>
            <a:r>
              <a:rPr lang="en-US" b="1" dirty="0" smtClean="0">
                <a:effectLst/>
              </a:rPr>
              <a:t>, </a:t>
            </a:r>
          </a:p>
          <a:p>
            <a:r>
              <a:rPr lang="en-US" sz="1200" b="1" kern="1200" dirty="0" smtClean="0">
                <a:solidFill>
                  <a:schemeClr val="tx1"/>
                </a:solidFill>
                <a:effectLst/>
                <a:latin typeface="+mn-lt"/>
                <a:ea typeface="+mn-ea"/>
                <a:cs typeface="+mn-cs"/>
              </a:rPr>
              <a:t>	hypothesis</a:t>
            </a:r>
            <a:r>
              <a:rPr lang="en-US" b="1" dirty="0" smtClean="0">
                <a:effectLst/>
              </a:rPr>
              <a:t>, </a:t>
            </a:r>
            <a:r>
              <a:rPr lang="en-US" sz="1200" b="1" kern="1200" dirty="0" smtClean="0">
                <a:solidFill>
                  <a:schemeClr val="tx1"/>
                </a:solidFill>
                <a:effectLst/>
                <a:latin typeface="+mn-lt"/>
                <a:ea typeface="+mn-ea"/>
                <a:cs typeface="+mn-cs"/>
              </a:rPr>
              <a:t>speculation</a:t>
            </a:r>
            <a:r>
              <a:rPr lang="en-US" b="1" dirty="0" smtClean="0">
                <a:effectLst/>
              </a:rPr>
              <a:t>, </a:t>
            </a:r>
            <a:r>
              <a:rPr lang="en-US" sz="1200" b="1" kern="1200" dirty="0" smtClean="0">
                <a:solidFill>
                  <a:schemeClr val="tx1"/>
                </a:solidFill>
                <a:effectLst/>
                <a:latin typeface="+mn-lt"/>
                <a:ea typeface="+mn-ea"/>
                <a:cs typeface="+mn-cs"/>
              </a:rPr>
              <a:t>conjecture</a:t>
            </a:r>
            <a:r>
              <a:rPr lang="en-US" b="1" dirty="0" smtClean="0">
                <a:effectLst/>
              </a:rPr>
              <a:t>, </a:t>
            </a:r>
            <a:r>
              <a:rPr lang="en-US" sz="1200" b="1" kern="1200" dirty="0" smtClean="0">
                <a:solidFill>
                  <a:schemeClr val="tx1"/>
                </a:solidFill>
                <a:effectLst/>
                <a:latin typeface="+mn-lt"/>
                <a:ea typeface="+mn-ea"/>
                <a:cs typeface="+mn-cs"/>
              </a:rPr>
              <a:t>supposition</a:t>
            </a:r>
            <a:r>
              <a:rPr lang="en-US" b="1" dirty="0" smtClean="0">
                <a:effectLst/>
              </a:rPr>
              <a:t>, </a:t>
            </a:r>
            <a:r>
              <a:rPr lang="en-US" sz="1200" b="1" kern="1200" dirty="0" smtClean="0">
                <a:solidFill>
                  <a:schemeClr val="tx1"/>
                </a:solidFill>
                <a:effectLst/>
                <a:latin typeface="+mn-lt"/>
                <a:ea typeface="+mn-ea"/>
                <a:cs typeface="+mn-cs"/>
              </a:rPr>
              <a:t>presumption</a:t>
            </a:r>
          </a:p>
          <a:p>
            <a:endParaRPr lang="en-US" b="1" dirty="0" smtClean="0"/>
          </a:p>
          <a:p>
            <a:r>
              <a:rPr lang="en-US" sz="1200" b="1" i="0" u="none" strike="noStrike" kern="1200" baseline="0" dirty="0" smtClean="0">
                <a:solidFill>
                  <a:schemeClr val="tx1"/>
                </a:solidFill>
                <a:latin typeface="+mn-lt"/>
                <a:ea typeface="+mn-ea"/>
                <a:cs typeface="+mn-cs"/>
              </a:rPr>
              <a:t>Simple processors running interpreters. Thus a complex hardware design could be</a:t>
            </a:r>
          </a:p>
          <a:p>
            <a:r>
              <a:rPr lang="en-US" sz="1200" b="1" i="0" u="none" strike="noStrike" kern="1200" baseline="0" dirty="0" smtClean="0">
                <a:solidFill>
                  <a:schemeClr val="tx1"/>
                </a:solidFill>
                <a:latin typeface="+mn-lt"/>
                <a:ea typeface="+mn-ea"/>
                <a:cs typeface="+mn-cs"/>
              </a:rPr>
              <a:t>turned into a complex software design, CISC.</a:t>
            </a:r>
            <a:endParaRPr lang="en-US" b="1" baseline="0" dirty="0" smtClean="0"/>
          </a:p>
          <a:p>
            <a:r>
              <a:rPr lang="en-US" b="1" dirty="0" smtClean="0"/>
              <a:t>RISC uses VLSI advantage most instruction set is implemented in hardware.</a:t>
            </a:r>
          </a:p>
          <a:p>
            <a:endParaRPr lang="en-US" b="1" dirty="0" smtClean="0"/>
          </a:p>
          <a:p>
            <a:r>
              <a:rPr lang="en-US" b="1" dirty="0" smtClean="0"/>
              <a:t>Processor Implementation : For example</a:t>
            </a:r>
            <a:r>
              <a:rPr lang="en-US" b="1" baseline="0" dirty="0" smtClean="0"/>
              <a:t>; Is pipelining used? Or whether other techniques are used.</a:t>
            </a:r>
          </a:p>
          <a:p>
            <a:r>
              <a:rPr lang="en-US" b="1" baseline="0" dirty="0" smtClean="0"/>
              <a:t>VLIW : Very Long Instruction Word</a:t>
            </a:r>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14</a:t>
            </a:fld>
            <a:endParaRPr lang="en-US" dirty="0"/>
          </a:p>
        </p:txBody>
      </p:sp>
    </p:spTree>
    <p:extLst>
      <p:ext uri="{BB962C8B-B14F-4D97-AF65-F5344CB8AC3E}">
        <p14:creationId xmlns:p14="http://schemas.microsoft.com/office/powerpoint/2010/main" val="248485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hierarchy</a:t>
            </a:r>
            <a:r>
              <a:rPr lang="en-US" b="1" baseline="0" dirty="0" smtClean="0"/>
              <a:t> of levels of computer system organization.</a:t>
            </a:r>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15</a:t>
            </a:fld>
            <a:endParaRPr lang="en-US"/>
          </a:p>
        </p:txBody>
      </p:sp>
    </p:spTree>
    <p:extLst>
      <p:ext uri="{BB962C8B-B14F-4D97-AF65-F5344CB8AC3E}">
        <p14:creationId xmlns:p14="http://schemas.microsoft.com/office/powerpoint/2010/main" val="1327620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1" u="none" strike="noStrike" kern="1200" baseline="0" dirty="0" smtClean="0">
                <a:solidFill>
                  <a:schemeClr val="tx1"/>
                </a:solidFill>
                <a:latin typeface="+mn-lt"/>
                <a:ea typeface="+mn-ea"/>
                <a:cs typeface="+mn-cs"/>
              </a:rPr>
              <a:t>Hardware and software are logically equivalent.</a:t>
            </a:r>
          </a:p>
          <a:p>
            <a:r>
              <a:rPr lang="en-US" sz="900" b="1" i="0" u="none" strike="noStrike" kern="1200" baseline="0" dirty="0" smtClean="0">
                <a:solidFill>
                  <a:schemeClr val="tx1"/>
                </a:solidFill>
                <a:latin typeface="+mn-lt"/>
                <a:ea typeface="+mn-ea"/>
                <a:cs typeface="+mn-cs"/>
              </a:rPr>
              <a:t>Hardware is just petrified (fossilized, solidified) software.</a:t>
            </a:r>
          </a:p>
          <a:p>
            <a:r>
              <a:rPr lang="en-US" sz="900" b="1" i="0" u="none" strike="noStrike" kern="1200" baseline="0" dirty="0" smtClean="0">
                <a:solidFill>
                  <a:schemeClr val="tx1"/>
                </a:solidFill>
                <a:latin typeface="+mn-lt"/>
                <a:ea typeface="+mn-ea"/>
                <a:cs typeface="+mn-cs"/>
              </a:rPr>
              <a:t>Layer 3, System Software (OS Library Code) : Linking, Loading, and running.</a:t>
            </a:r>
            <a:endParaRPr lang="en-US" sz="900" b="1" i="1" u="none" strike="noStrike" kern="1200" baseline="0" dirty="0" smtClean="0">
              <a:solidFill>
                <a:schemeClr val="tx1"/>
              </a:solidFill>
              <a:latin typeface="+mn-lt"/>
              <a:ea typeface="+mn-ea"/>
              <a:cs typeface="+mn-cs"/>
            </a:endParaRPr>
          </a:p>
          <a:p>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t>CISC and RISC can be discussed here or at next slide</a:t>
            </a:r>
          </a:p>
          <a:p>
            <a:r>
              <a:rPr lang="en-US" sz="1200" b="1" i="0" kern="1200" dirty="0" smtClean="0">
                <a:solidFill>
                  <a:schemeClr val="tx1"/>
                </a:solidFill>
                <a:effectLst/>
                <a:latin typeface="+mn-lt"/>
                <a:ea typeface="+mn-ea"/>
                <a:cs typeface="+mn-cs"/>
              </a:rPr>
              <a:t>Abstraction: the quality of dealing with ideas rather than events.</a:t>
            </a:r>
          </a:p>
          <a:p>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something which exists as an idea [ and can be realized later on]  </a:t>
            </a:r>
          </a:p>
          <a:p>
            <a:r>
              <a:rPr lang="en-US" sz="1200" b="1"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sym typeface="Wingdings" panose="05000000000000000000" pitchFamily="2" charset="2"/>
              </a:rPr>
              <a:t> Abstraction is used to simplify design at different levels of representation;</a:t>
            </a:r>
          </a:p>
          <a:p>
            <a:r>
              <a:rPr lang="en-US" sz="1200" b="1"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sym typeface="Wingdings" panose="05000000000000000000" pitchFamily="2" charset="2"/>
              </a:rPr>
              <a:t></a:t>
            </a:r>
            <a:r>
              <a:rPr lang="en-US" sz="1200" b="1" i="0" u="none" strike="noStrike" kern="1200" baseline="0" dirty="0" smtClean="0">
                <a:solidFill>
                  <a:schemeClr val="tx1"/>
                </a:solidFill>
                <a:latin typeface="+mn-lt"/>
                <a:ea typeface="+mn-ea"/>
                <a:cs typeface="+mn-cs"/>
              </a:rPr>
              <a:t> lower-level details are hidden to offer a simpler model at higher levels.</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400" b="1" dirty="0" smtClean="0">
                <a:solidFill>
                  <a:srgbClr val="CF0000"/>
                </a:solidFill>
                <a:latin typeface="Arial-BoldMT"/>
              </a:rPr>
              <a:t>Microarchitecture</a:t>
            </a:r>
          </a:p>
          <a:p>
            <a:r>
              <a:rPr lang="en-US" sz="1200" dirty="0" smtClean="0">
                <a:solidFill>
                  <a:srgbClr val="000000"/>
                </a:solidFill>
                <a:latin typeface="ArialMT"/>
              </a:rPr>
              <a:t>• </a:t>
            </a:r>
            <a:r>
              <a:rPr lang="en-US" sz="1200" b="1" dirty="0" smtClean="0">
                <a:solidFill>
                  <a:srgbClr val="000000"/>
                </a:solidFill>
                <a:latin typeface="Arial-BoldMT"/>
              </a:rPr>
              <a:t>detailed organization of a processor implementation</a:t>
            </a:r>
          </a:p>
          <a:p>
            <a:r>
              <a:rPr lang="en-US" sz="1200" dirty="0" smtClean="0">
                <a:solidFill>
                  <a:srgbClr val="000000"/>
                </a:solidFill>
                <a:latin typeface="ArialMT"/>
              </a:rPr>
              <a:t>• </a:t>
            </a:r>
            <a:r>
              <a:rPr lang="en-US" sz="1200" b="1" dirty="0" smtClean="0">
                <a:solidFill>
                  <a:srgbClr val="000000"/>
                </a:solidFill>
                <a:latin typeface="Arial-BoldMT"/>
              </a:rPr>
              <a:t>different implementations of a single ISA</a:t>
            </a:r>
          </a:p>
          <a:p>
            <a:endParaRPr lang="en-US" sz="1200" b="1" i="0" kern="1200" dirty="0" smtClean="0">
              <a:solidFill>
                <a:schemeClr val="tx1"/>
              </a:solidFill>
              <a:effectLst/>
              <a:latin typeface="+mn-lt"/>
              <a:ea typeface="+mn-ea"/>
              <a:cs typeface="+mn-cs"/>
            </a:endParaRPr>
          </a:p>
          <a:p>
            <a:pPr marL="171450" indent="-171450">
              <a:buFont typeface="Wingdings"/>
              <a:buChar char="è"/>
            </a:pPr>
            <a:r>
              <a:rPr lang="en-US" sz="1200" b="1" i="0" kern="1200" dirty="0" smtClean="0">
                <a:solidFill>
                  <a:schemeClr val="tx1"/>
                </a:solidFill>
                <a:effectLst/>
                <a:latin typeface="+mn-lt"/>
                <a:ea typeface="+mn-ea"/>
                <a:cs typeface="+mn-cs"/>
              </a:rPr>
              <a:t>Discuss about translation and interpretation. Always a machine interprets</a:t>
            </a:r>
            <a:r>
              <a:rPr lang="en-US" sz="1200" b="1" i="0" kern="1200" baseline="0" dirty="0" smtClean="0">
                <a:solidFill>
                  <a:schemeClr val="tx1"/>
                </a:solidFill>
                <a:effectLst/>
                <a:latin typeface="+mn-lt"/>
                <a:ea typeface="+mn-ea"/>
                <a:cs typeface="+mn-cs"/>
              </a:rPr>
              <a:t> to the level below.</a:t>
            </a:r>
          </a:p>
          <a:p>
            <a:pPr marL="171450" indent="-171450">
              <a:buFont typeface="Wingdings"/>
              <a:buChar char="è"/>
            </a:pPr>
            <a:r>
              <a:rPr lang="en-US" sz="1200" b="1" i="0" kern="1200" baseline="0" dirty="0" smtClean="0">
                <a:solidFill>
                  <a:schemeClr val="tx1"/>
                </a:solidFill>
                <a:effectLst/>
                <a:latin typeface="+mn-lt"/>
                <a:ea typeface="+mn-ea"/>
                <a:cs typeface="+mn-cs"/>
              </a:rPr>
              <a:t> Compiling and Assembling are translations.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F8A91F-48F9-4840-BB75-E2339BAFBEC3}" type="slidenum">
              <a:rPr lang="en-US" smtClean="0"/>
              <a:t>16</a:t>
            </a:fld>
            <a:endParaRPr lang="en-US"/>
          </a:p>
        </p:txBody>
      </p:sp>
    </p:spTree>
    <p:extLst>
      <p:ext uri="{BB962C8B-B14F-4D97-AF65-F5344CB8AC3E}">
        <p14:creationId xmlns:p14="http://schemas.microsoft.com/office/powerpoint/2010/main" val="73933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dirty="0" smtClean="0"/>
              <a:t>Structured computer organization, 6</a:t>
            </a:r>
            <a:r>
              <a:rPr lang="en-US" sz="2000" b="0" baseline="30000" dirty="0" smtClean="0"/>
              <a:t>th</a:t>
            </a:r>
            <a:r>
              <a:rPr lang="en-US" sz="2000" b="0" dirty="0" smtClean="0"/>
              <a:t> edition, page 5.</a:t>
            </a:r>
          </a:p>
          <a:p>
            <a:r>
              <a:rPr lang="en-US" sz="2000" b="1" dirty="0" smtClean="0"/>
              <a:t>ISA is a kind of Software</a:t>
            </a:r>
            <a:r>
              <a:rPr lang="en-US" sz="2000" b="1" baseline="0" dirty="0" smtClean="0"/>
              <a:t> instruction to Hardware execution component mapper (my definition)!</a:t>
            </a:r>
            <a:endParaRPr lang="en-US" sz="2000" b="1" dirty="0" smtClean="0"/>
          </a:p>
          <a:p>
            <a:r>
              <a:rPr lang="en-US" sz="2000" b="1" dirty="0" smtClean="0"/>
              <a:t>Contemporary multilevel machine</a:t>
            </a:r>
          </a:p>
          <a:p>
            <a:r>
              <a:rPr lang="en-US" sz="2000" b="1" dirty="0" smtClean="0"/>
              <a:t>Microcomputer architecture or </a:t>
            </a:r>
            <a:r>
              <a:rPr lang="en-US" sz="2000" b="1" u="sng" dirty="0" smtClean="0"/>
              <a:t>Microarchitecture level</a:t>
            </a:r>
            <a:r>
              <a:rPr lang="en-US" sz="2000" b="1" u="none" dirty="0" smtClean="0"/>
              <a:t> </a:t>
            </a:r>
            <a:r>
              <a:rPr lang="en-US" sz="2000" b="1" dirty="0" smtClean="0"/>
              <a:t>=&gt; consists of Registers, ALU, and other CPU components </a:t>
            </a:r>
          </a:p>
          <a:p>
            <a:endParaRPr lang="en-US" sz="1200" b="1" i="0" u="none" strike="noStrike" kern="1200" baseline="0" dirty="0" smtClean="0">
              <a:solidFill>
                <a:schemeClr val="tx1"/>
              </a:solidFill>
              <a:latin typeface="+mn-lt"/>
              <a:ea typeface="+mn-ea"/>
              <a:cs typeface="+mn-cs"/>
            </a:endParaRPr>
          </a:p>
          <a:p>
            <a:r>
              <a:rPr lang="en-US" sz="1200" b="1" i="1" u="none" strike="noStrike" kern="1200" baseline="0" dirty="0" smtClean="0">
                <a:solidFill>
                  <a:schemeClr val="tx1"/>
                </a:solidFill>
                <a:latin typeface="+mn-lt"/>
                <a:ea typeface="+mn-ea"/>
                <a:cs typeface="+mn-cs"/>
              </a:rPr>
              <a:t>Hardware and software are logically equivalent.</a:t>
            </a:r>
          </a:p>
          <a:p>
            <a:r>
              <a:rPr lang="en-US" sz="1200" b="1" i="0" u="none" strike="noStrike" kern="1200" baseline="0" dirty="0" smtClean="0">
                <a:solidFill>
                  <a:schemeClr val="tx1"/>
                </a:solidFill>
                <a:latin typeface="+mn-lt"/>
                <a:ea typeface="+mn-ea"/>
                <a:cs typeface="+mn-cs"/>
              </a:rPr>
              <a:t>Hardware is just petrified (fossilized, solidified) software.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interpreter is written in low-level instructions called </a:t>
            </a:r>
            <a:r>
              <a:rPr lang="en-US" sz="1200" b="1" i="1" u="none" strike="noStrike" kern="1200" baseline="0" dirty="0" smtClean="0">
                <a:solidFill>
                  <a:schemeClr val="tx1"/>
                </a:solidFill>
                <a:latin typeface="+mn-lt"/>
                <a:ea typeface="+mn-ea"/>
                <a:cs typeface="+mn-cs"/>
              </a:rPr>
              <a:t>microcode </a:t>
            </a:r>
            <a:r>
              <a:rPr lang="en-US" sz="1200" b="1" i="0" u="none" strike="noStrike" kern="1200" baseline="0" dirty="0" smtClean="0">
                <a:solidFill>
                  <a:schemeClr val="tx1"/>
                </a:solidFill>
                <a:latin typeface="+mn-lt"/>
                <a:ea typeface="+mn-ea"/>
                <a:cs typeface="+mn-cs"/>
              </a:rPr>
              <a:t>(or </a:t>
            </a:r>
            <a:r>
              <a:rPr lang="en-US" sz="1200" b="1" i="1" u="none" strike="noStrike" kern="1200" baseline="0" dirty="0" smtClean="0">
                <a:solidFill>
                  <a:schemeClr val="tx1"/>
                </a:solidFill>
                <a:latin typeface="+mn-lt"/>
                <a:ea typeface="+mn-ea"/>
                <a:cs typeface="+mn-cs"/>
              </a:rPr>
              <a:t>firmware</a:t>
            </a:r>
            <a:r>
              <a:rPr lang="en-US" sz="1200" b="1" i="0" u="none" strike="noStrike" kern="1200" baseline="0" dirty="0" smtClean="0">
                <a:solidFill>
                  <a:schemeClr val="tx1"/>
                </a:solidFill>
                <a:latin typeface="+mn-lt"/>
                <a:ea typeface="+mn-ea"/>
                <a:cs typeface="+mn-cs"/>
              </a:rPr>
              <a:t>), which is stored in read-only memory and executed by the hardware.</a:t>
            </a:r>
            <a:endParaRPr lang="en-US" sz="1200" b="1" i="1" u="none" strike="noStrike" kern="1200" baseline="0" dirty="0" smtClean="0">
              <a:solidFill>
                <a:schemeClr val="tx1"/>
              </a:solidFill>
              <a:latin typeface="+mn-lt"/>
              <a:ea typeface="+mn-ea"/>
              <a:cs typeface="+mn-cs"/>
            </a:endParaRPr>
          </a:p>
          <a:p>
            <a:endParaRPr lang="en-US" sz="20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baseline="0" dirty="0" smtClean="0"/>
              <a:t>CISC and RISC can be discussed here or at next slide [CISC cost effective and slow, RISC expensive and fast]</a:t>
            </a:r>
          </a:p>
          <a:p>
            <a:r>
              <a:rPr lang="en-US" sz="2000" b="1" i="0" kern="1200" dirty="0" smtClean="0">
                <a:solidFill>
                  <a:schemeClr val="tx1"/>
                </a:solidFill>
                <a:effectLst/>
                <a:latin typeface="+mn-lt"/>
                <a:ea typeface="+mn-ea"/>
                <a:cs typeface="+mn-cs"/>
              </a:rPr>
              <a:t>Abstraction: the quality of dealing with ideas rather than events.</a:t>
            </a:r>
          </a:p>
          <a:p>
            <a:r>
              <a:rPr lang="en-US" sz="2000" b="1" i="0" kern="1200" baseline="0" dirty="0" smtClean="0">
                <a:solidFill>
                  <a:schemeClr val="tx1"/>
                </a:solidFill>
                <a:effectLst/>
                <a:latin typeface="+mn-lt"/>
                <a:ea typeface="+mn-ea"/>
                <a:cs typeface="+mn-cs"/>
              </a:rPr>
              <a:t>                    : </a:t>
            </a:r>
            <a:r>
              <a:rPr lang="en-US" sz="2000" b="1" i="0" kern="1200" dirty="0" smtClean="0">
                <a:solidFill>
                  <a:schemeClr val="tx1"/>
                </a:solidFill>
                <a:effectLst/>
                <a:latin typeface="+mn-lt"/>
                <a:ea typeface="+mn-ea"/>
                <a:cs typeface="+mn-cs"/>
              </a:rPr>
              <a:t>something which exists as an idea [ and can be realized later on]</a:t>
            </a:r>
          </a:p>
          <a:p>
            <a:r>
              <a:rPr lang="en-US" sz="2000" b="1" i="0" kern="1200" baseline="0" dirty="0" smtClean="0">
                <a:solidFill>
                  <a:schemeClr val="tx1"/>
                </a:solidFill>
                <a:effectLst/>
                <a:latin typeface="+mn-lt"/>
                <a:ea typeface="+mn-ea"/>
                <a:cs typeface="+mn-cs"/>
              </a:rPr>
              <a:t>                    </a:t>
            </a:r>
            <a:r>
              <a:rPr lang="en-US" sz="2000" b="1" i="0" kern="1200" baseline="0" dirty="0" smtClean="0">
                <a:solidFill>
                  <a:schemeClr val="tx1"/>
                </a:solidFill>
                <a:effectLst/>
                <a:latin typeface="+mn-lt"/>
                <a:ea typeface="+mn-ea"/>
                <a:cs typeface="+mn-cs"/>
                <a:sym typeface="Wingdings" panose="05000000000000000000" pitchFamily="2" charset="2"/>
              </a:rPr>
              <a:t> Abstraction is used to simplify design at different levels of representation</a:t>
            </a:r>
          </a:p>
          <a:p>
            <a:r>
              <a:rPr lang="en-US" sz="2000" b="1" i="0" u="none" strike="noStrike" kern="1200" baseline="0" dirty="0" smtClean="0">
                <a:solidFill>
                  <a:schemeClr val="tx1"/>
                </a:solidFill>
                <a:latin typeface="+mn-lt"/>
                <a:ea typeface="+mn-ea"/>
                <a:cs typeface="+mn-cs"/>
              </a:rPr>
              <a:t> 	   </a:t>
            </a:r>
            <a:r>
              <a:rPr lang="en-US" sz="2000" b="1" i="0" u="none" strike="noStrike" kern="1200" baseline="0" dirty="0" smtClean="0">
                <a:solidFill>
                  <a:schemeClr val="tx1"/>
                </a:solidFill>
                <a:latin typeface="+mn-lt"/>
                <a:ea typeface="+mn-ea"/>
                <a:cs typeface="+mn-cs"/>
                <a:sym typeface="Wingdings" panose="05000000000000000000" pitchFamily="2" charset="2"/>
              </a:rPr>
              <a:t></a:t>
            </a:r>
            <a:r>
              <a:rPr lang="en-US" sz="2000" b="1" i="0" u="none" strike="noStrike" kern="1200" baseline="0" dirty="0" smtClean="0">
                <a:solidFill>
                  <a:schemeClr val="tx1"/>
                </a:solidFill>
                <a:latin typeface="+mn-lt"/>
                <a:ea typeface="+mn-ea"/>
                <a:cs typeface="+mn-cs"/>
              </a:rPr>
              <a:t> lower-level details are hidden to offer a simpler model at higher levels.</a:t>
            </a:r>
            <a:endParaRPr lang="en-US" sz="2000" b="1" i="0" kern="1200" dirty="0" smtClean="0">
              <a:solidFill>
                <a:schemeClr val="tx1"/>
              </a:solidFill>
              <a:effectLst/>
              <a:latin typeface="+mn-lt"/>
              <a:ea typeface="+mn-ea"/>
              <a:cs typeface="+mn-cs"/>
            </a:endParaRPr>
          </a:p>
          <a:p>
            <a:endParaRPr lang="en-US" sz="2000" b="1" dirty="0" smtClean="0"/>
          </a:p>
          <a:p>
            <a:r>
              <a:rPr lang="en-US" sz="2000" b="1" i="0" u="none" strike="noStrike" kern="1200" baseline="0" dirty="0" smtClean="0">
                <a:solidFill>
                  <a:schemeClr val="tx1"/>
                </a:solidFill>
                <a:latin typeface="+mn-lt"/>
                <a:ea typeface="+mn-ea"/>
                <a:cs typeface="+mn-cs"/>
              </a:rPr>
              <a:t>Simple processors running interpreters. Thus a complex hardware design could be</a:t>
            </a:r>
          </a:p>
          <a:p>
            <a:r>
              <a:rPr lang="en-US" sz="2000" b="1" i="0" u="none" strike="noStrike" kern="1200" baseline="0" dirty="0" smtClean="0">
                <a:solidFill>
                  <a:schemeClr val="tx1"/>
                </a:solidFill>
                <a:latin typeface="+mn-lt"/>
                <a:ea typeface="+mn-ea"/>
                <a:cs typeface="+mn-cs"/>
              </a:rPr>
              <a:t>turned into a complex software design. CISC</a:t>
            </a:r>
            <a:endParaRPr lang="en-US" sz="2000" b="1" baseline="0" dirty="0" smtClean="0"/>
          </a:p>
          <a:p>
            <a:r>
              <a:rPr lang="en-US" sz="2000" b="1" dirty="0" smtClean="0"/>
              <a:t>RISC uses VLSI advantage most instruction set is implemented in hardware.    </a:t>
            </a:r>
          </a:p>
          <a:p>
            <a:endParaRPr lang="en-US" sz="2000" b="1" dirty="0" smtClean="0"/>
          </a:p>
          <a:p>
            <a:r>
              <a:rPr lang="en-US" sz="2000" b="1" i="0" u="none" strike="noStrike" kern="1200" baseline="0" dirty="0" err="1" smtClean="0">
                <a:solidFill>
                  <a:schemeClr val="tx1"/>
                </a:solidFill>
                <a:latin typeface="+mn-lt"/>
                <a:ea typeface="+mn-ea"/>
                <a:cs typeface="+mn-cs"/>
              </a:rPr>
              <a:t>microprogram</a:t>
            </a:r>
            <a:r>
              <a:rPr lang="en-US" sz="2000" b="1" i="0" u="none" strike="noStrike" kern="1200" baseline="0" dirty="0" smtClean="0">
                <a:solidFill>
                  <a:schemeClr val="tx1"/>
                </a:solidFill>
                <a:latin typeface="+mn-lt"/>
                <a:ea typeface="+mn-ea"/>
                <a:cs typeface="+mn-cs"/>
              </a:rPr>
              <a:t> or hardware execution circuits</a:t>
            </a:r>
          </a:p>
          <a:p>
            <a:r>
              <a:rPr lang="en-US" sz="2000" b="1" i="0" u="none" strike="noStrike" kern="1200" baseline="0" dirty="0" err="1" smtClean="0">
                <a:solidFill>
                  <a:schemeClr val="tx1"/>
                </a:solidFill>
                <a:latin typeface="+mn-lt"/>
                <a:ea typeface="+mn-ea"/>
                <a:cs typeface="+mn-cs"/>
              </a:rPr>
              <a:t>Microprogram</a:t>
            </a:r>
            <a:r>
              <a:rPr lang="en-US" sz="2000" b="1" i="0" u="none" strike="noStrike" kern="1200" baseline="0" dirty="0" smtClean="0">
                <a:solidFill>
                  <a:schemeClr val="tx1"/>
                </a:solidFill>
                <a:latin typeface="+mn-lt"/>
                <a:ea typeface="+mn-ea"/>
                <a:cs typeface="+mn-cs"/>
              </a:rPr>
              <a:t> is software,  hardware execution circuits are hardwired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baseline="0" dirty="0" smtClean="0"/>
              <a:t>Examples are : CISC and RISC can be discussed here</a:t>
            </a:r>
            <a:endParaRPr lang="en-US" sz="20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0F8A91F-48F9-4840-BB75-E2339BAFBEC3}" type="slidenum">
              <a:rPr lang="en-US" smtClean="0"/>
              <a:t>17</a:t>
            </a:fld>
            <a:endParaRPr lang="en-US"/>
          </a:p>
        </p:txBody>
      </p:sp>
    </p:spTree>
    <p:extLst>
      <p:ext uri="{BB962C8B-B14F-4D97-AF65-F5344CB8AC3E}">
        <p14:creationId xmlns:p14="http://schemas.microsoft.com/office/powerpoint/2010/main" val="2291419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Anatomy : study of the structure of something</a:t>
            </a:r>
          </a:p>
          <a:p>
            <a:r>
              <a:rPr lang="en-US" b="1" dirty="0" smtClean="0"/>
              <a:t>Lexicon = Vocabulary</a:t>
            </a:r>
          </a:p>
          <a:p>
            <a:r>
              <a:rPr lang="en-US" b="1" dirty="0" smtClean="0"/>
              <a:t>Syntax = grammatical structure</a:t>
            </a:r>
          </a:p>
          <a:p>
            <a:endParaRPr lang="en-US" dirty="0" smtClean="0"/>
          </a:p>
          <a:p>
            <a:r>
              <a:rPr lang="en-US" b="1" dirty="0" smtClean="0"/>
              <a:t>Lexical Analyzer : Checks if character stream or source code content in in the vocabulary of the programming language.</a:t>
            </a:r>
          </a:p>
          <a:p>
            <a:r>
              <a:rPr lang="en-US" b="1" dirty="0" smtClean="0"/>
              <a:t>Syntax Analyzer : Checks the Grammatical correctness of the source code (token stream) … </a:t>
            </a:r>
          </a:p>
          <a:p>
            <a:r>
              <a:rPr lang="en-US" b="1" dirty="0" smtClean="0"/>
              <a:t>Semantic Analyzer : Determines the intent (meaning) of the program without ambiguity.</a:t>
            </a:r>
          </a:p>
          <a:p>
            <a:endParaRPr lang="en-US" b="1" dirty="0" smtClean="0"/>
          </a:p>
          <a:p>
            <a:r>
              <a:rPr lang="en-US" b="1" dirty="0" smtClean="0"/>
              <a:t>Compilation and Interpretation difference can be explained here.</a:t>
            </a:r>
          </a:p>
          <a:p>
            <a:r>
              <a:rPr lang="en-US" b="1" dirty="0" smtClean="0"/>
              <a:t>During execution, a compiled program is in</a:t>
            </a:r>
            <a:r>
              <a:rPr lang="en-US" b="1" baseline="0" dirty="0" smtClean="0"/>
              <a:t> </a:t>
            </a:r>
            <a:r>
              <a:rPr lang="en-US" b="1" dirty="0" smtClean="0"/>
              <a:t>control</a:t>
            </a:r>
            <a:r>
              <a:rPr lang="en-US" b="1" baseline="0" dirty="0" smtClean="0"/>
              <a:t> of</a:t>
            </a:r>
            <a:r>
              <a:rPr lang="en-US" b="1" dirty="0" smtClean="0"/>
              <a:t> the computer (or machine below).</a:t>
            </a:r>
          </a:p>
          <a:p>
            <a:r>
              <a:rPr lang="en-US" b="1" dirty="0" smtClean="0"/>
              <a:t>While in interpretation,</a:t>
            </a:r>
            <a:r>
              <a:rPr lang="en-US" b="1" baseline="0" dirty="0" smtClean="0"/>
              <a:t> the interpreter controls the computer (or machine).</a:t>
            </a:r>
          </a:p>
          <a:p>
            <a:endParaRPr lang="en-US" b="1" baseline="0" dirty="0" smtClean="0"/>
          </a:p>
          <a:p>
            <a:r>
              <a:rPr lang="en-US" b="1" baseline="0" dirty="0" smtClean="0"/>
              <a:t>Smallest Individual Element of a Program is called a token.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222222"/>
                </a:solidFill>
                <a:latin typeface="Source Sans Pro"/>
              </a:rPr>
              <a:t>A token is the smallest meaningful unit in a computer program. </a:t>
            </a:r>
          </a:p>
          <a:p>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18</a:t>
            </a:fld>
            <a:endParaRPr lang="en-US"/>
          </a:p>
        </p:txBody>
      </p:sp>
    </p:spTree>
    <p:extLst>
      <p:ext uri="{BB962C8B-B14F-4D97-AF65-F5344CB8AC3E}">
        <p14:creationId xmlns:p14="http://schemas.microsoft.com/office/powerpoint/2010/main" val="31378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 process of starting or restarting a computer is called </a:t>
            </a:r>
            <a:r>
              <a:rPr lang="en-US" b="1" dirty="0" smtClean="0">
                <a:solidFill>
                  <a:srgbClr val="67588E"/>
                </a:solidFill>
              </a:rPr>
              <a:t>booting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Cold boot : Turning on a computer that has been powered off completely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Warm boot : Using the operating system to restart a computer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Utility programs : File manager</a:t>
            </a:r>
            <a:r>
              <a:rPr lang="en-US" b="1" baseline="0" dirty="0" smtClean="0"/>
              <a:t> =&gt;</a:t>
            </a:r>
            <a:r>
              <a:rPr lang="en-US" b="1" dirty="0" smtClean="0"/>
              <a:t> Copying, renaming, deleting, moving, and sorting files and </a:t>
            </a:r>
            <a:r>
              <a:rPr lang="en-US" b="1" dirty="0" smtClean="0">
                <a:solidFill>
                  <a:srgbClr val="67588E"/>
                </a:solidFill>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solidFill>
                  <a:srgbClr val="67588E"/>
                </a:solidFill>
              </a:rPr>
              <a:t>                                                       </a:t>
            </a:r>
            <a:r>
              <a:rPr lang="en-US" b="1" dirty="0" smtClean="0"/>
              <a:t>=&gt;</a:t>
            </a:r>
            <a:r>
              <a:rPr lang="en-US" b="1" baseline="0" dirty="0" smtClean="0"/>
              <a:t> </a:t>
            </a:r>
            <a:r>
              <a:rPr lang="en-US" b="1" dirty="0" smtClean="0"/>
              <a:t>Displaying a list of files, Organizing files in folders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67588E"/>
                </a:solidFill>
              </a:rPr>
              <a:t>: Search utility, Image viewer, Uninstaller,</a:t>
            </a:r>
            <a:r>
              <a:rPr lang="en-US" dirty="0" smtClean="0">
                <a:solidFill>
                  <a:srgbClr val="67588E"/>
                </a:solidFill>
              </a:rPr>
              <a:t> </a:t>
            </a:r>
            <a:r>
              <a:rPr lang="en-US" b="1" dirty="0" smtClean="0">
                <a:solidFill>
                  <a:srgbClr val="67588E"/>
                </a:solidFill>
              </a:rPr>
              <a:t>Defragmenter, Backup &amp; Restore Utility, Firewall, Antivirus, File</a:t>
            </a:r>
            <a:r>
              <a:rPr lang="en-US" b="1" baseline="0" dirty="0" smtClean="0">
                <a:solidFill>
                  <a:srgbClr val="67588E"/>
                </a:solidFill>
              </a:rPr>
              <a:t> Compression, Media Player, </a:t>
            </a:r>
            <a:r>
              <a:rPr lang="en-US" b="1" baseline="0" smtClean="0">
                <a:solidFill>
                  <a:srgbClr val="67588E"/>
                </a:solidFill>
              </a:rPr>
              <a:t>CD Burner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 disk cleanup utility searches for and removes unnecessary files : Downloaded program</a:t>
            </a:r>
            <a:r>
              <a:rPr lang="en-US" b="1" baseline="0" dirty="0" smtClean="0"/>
              <a:t> </a:t>
            </a:r>
            <a:r>
              <a:rPr lang="en-US" b="1" dirty="0" smtClean="0"/>
              <a:t>files,</a:t>
            </a:r>
            <a:r>
              <a:rPr lang="en-US" b="1"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                                                         </a:t>
            </a:r>
            <a:r>
              <a:rPr lang="en-US" b="1" dirty="0" smtClean="0"/>
              <a:t>Temporary Internet</a:t>
            </a:r>
            <a:r>
              <a:rPr lang="en-US" b="1" baseline="0" dirty="0" smtClean="0"/>
              <a:t> </a:t>
            </a:r>
            <a:r>
              <a:rPr lang="en-US" b="1" dirty="0" smtClean="0"/>
              <a:t>files,</a:t>
            </a:r>
            <a:r>
              <a:rPr lang="en-US" b="1" baseline="0" dirty="0" smtClean="0"/>
              <a:t> </a:t>
            </a:r>
            <a:r>
              <a:rPr lang="en-US" b="1" dirty="0" smtClean="0"/>
              <a:t>Deleted files,</a:t>
            </a:r>
            <a:r>
              <a:rPr lang="en-US" b="1" baseline="0" dirty="0" smtClean="0"/>
              <a:t> </a:t>
            </a:r>
            <a:r>
              <a:rPr lang="en-US" b="1" dirty="0" smtClean="0"/>
              <a:t>Unused program</a:t>
            </a:r>
            <a:r>
              <a:rPr lang="en-US" b="1" baseline="0" dirty="0" smtClean="0"/>
              <a:t> </a:t>
            </a:r>
            <a:r>
              <a:rPr lang="en-US" b="1" dirty="0" smtClean="0"/>
              <a:t>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b="1" dirty="0">
              <a:solidFill>
                <a:srgbClr val="67588E"/>
              </a:solidFill>
            </a:endParaRPr>
          </a:p>
        </p:txBody>
      </p:sp>
      <p:sp>
        <p:nvSpPr>
          <p:cNvPr id="4" name="Slide Number Placeholder 3"/>
          <p:cNvSpPr>
            <a:spLocks noGrp="1"/>
          </p:cNvSpPr>
          <p:nvPr>
            <p:ph type="sldNum" sz="quarter" idx="10"/>
          </p:nvPr>
        </p:nvSpPr>
        <p:spPr/>
        <p:txBody>
          <a:bodyPr/>
          <a:lstStyle/>
          <a:p>
            <a:fld id="{5C881F64-38B6-442F-BAD6-2D03BCFD5B11}"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889640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1200" b="1"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rPr>
              <a:t>An operating system is best described as a System Management Program.</a:t>
            </a:r>
          </a:p>
          <a:p>
            <a:endParaRPr lang="en-US" dirty="0" smtClean="0"/>
          </a:p>
          <a:p>
            <a:r>
              <a:rPr lang="en-US" b="1" dirty="0" smtClean="0"/>
              <a:t>Can you give me an example of server operating systems?</a:t>
            </a:r>
          </a:p>
          <a:p>
            <a:r>
              <a:rPr lang="en-US" b="1" dirty="0" smtClean="0"/>
              <a:t>What makes the server operating system different?</a:t>
            </a:r>
          </a:p>
          <a:p>
            <a:r>
              <a:rPr lang="en-US" b="1" dirty="0" smtClean="0"/>
              <a:t>Can serve thousands of users or</a:t>
            </a:r>
            <a:r>
              <a:rPr lang="en-US" b="1" baseline="0" dirty="0" smtClean="0"/>
              <a:t> computers </a:t>
            </a:r>
            <a:r>
              <a:rPr lang="en-US" b="1" dirty="0" smtClean="0"/>
              <a:t>at the</a:t>
            </a:r>
            <a:r>
              <a:rPr lang="en-US" b="1" baseline="0" dirty="0" smtClean="0"/>
              <a:t> same time. Should be installed on a special hardware to work to full capacity.</a:t>
            </a:r>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20</a:t>
            </a:fld>
            <a:endParaRPr lang="en-US"/>
          </a:p>
        </p:txBody>
      </p:sp>
    </p:spTree>
    <p:extLst>
      <p:ext uri="{BB962C8B-B14F-4D97-AF65-F5344CB8AC3E}">
        <p14:creationId xmlns:p14="http://schemas.microsoft.com/office/powerpoint/2010/main" val="39464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00B1F1"/>
                </a:solidFill>
              </a:rPr>
              <a:t>Hierarchical Organization : Conceptual abstraction or Conceptual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Computer Organization: The components of a computer and their interconnection</a:t>
            </a:r>
            <a:endParaRPr lang="en-US" sz="1200" b="1" dirty="0" smtClean="0">
              <a:solidFill>
                <a:srgbClr val="00B1F1"/>
              </a:solidFill>
            </a:endParaRPr>
          </a:p>
          <a:p>
            <a:endParaRPr lang="en-US" sz="1200" b="1" dirty="0" smtClean="0">
              <a:solidFill>
                <a:srgbClr val="00B1F1"/>
              </a:solidFill>
            </a:endParaRPr>
          </a:p>
          <a:p>
            <a:r>
              <a:rPr lang="en-US" sz="1200" b="1" dirty="0" smtClean="0">
                <a:solidFill>
                  <a:srgbClr val="00B1F1"/>
                </a:solidFill>
              </a:rPr>
              <a:t>What can you say about architecture of a building? Good architecture and bad architecture?</a:t>
            </a:r>
          </a:p>
          <a:p>
            <a:r>
              <a:rPr lang="en-US" sz="1200" b="1" dirty="0" smtClean="0">
                <a:solidFill>
                  <a:srgbClr val="00B1F1"/>
                </a:solidFill>
              </a:rPr>
              <a:t>It is about</a:t>
            </a:r>
            <a:r>
              <a:rPr lang="en-US" sz="1200" b="1" baseline="0" dirty="0" smtClean="0">
                <a:solidFill>
                  <a:srgbClr val="00B1F1"/>
                </a:solidFill>
              </a:rPr>
              <a:t> good design. It is a design time decision. </a:t>
            </a:r>
          </a:p>
          <a:p>
            <a:r>
              <a:rPr lang="en-US" sz="1200" b="1" baseline="0" dirty="0" smtClean="0">
                <a:solidFill>
                  <a:srgbClr val="00B1F1"/>
                </a:solidFill>
              </a:rPr>
              <a:t>It is about providing quality service to users of a system, not only about providing functions.</a:t>
            </a:r>
            <a:endParaRPr lang="en-US" sz="1200" b="1" dirty="0" smtClean="0">
              <a:solidFill>
                <a:srgbClr val="00B1F1"/>
              </a:solidFill>
            </a:endParaRPr>
          </a:p>
          <a:p>
            <a:endParaRPr lang="en-US" sz="1200" b="1" dirty="0" smtClean="0">
              <a:solidFill>
                <a:srgbClr val="00B1F1"/>
              </a:solidFill>
            </a:endParaRPr>
          </a:p>
          <a:p>
            <a:r>
              <a:rPr lang="en-US" sz="1200" b="1" dirty="0" smtClean="0">
                <a:solidFill>
                  <a:srgbClr val="00B1F1"/>
                </a:solidFill>
              </a:rPr>
              <a:t>Architecture is strongly related to Quality.</a:t>
            </a:r>
          </a:p>
          <a:p>
            <a:r>
              <a:rPr lang="en-US" sz="1200" b="1" dirty="0" smtClean="0">
                <a:solidFill>
                  <a:srgbClr val="00B1F1"/>
                </a:solidFill>
              </a:rPr>
              <a:t>Monolithic, Component</a:t>
            </a:r>
            <a:r>
              <a:rPr lang="en-US" sz="1200" b="1" baseline="0" dirty="0" smtClean="0">
                <a:solidFill>
                  <a:srgbClr val="00B1F1"/>
                </a:solidFill>
              </a:rPr>
              <a:t> or Module based, or Layered.     Example of Component or Module based architecture is Expert System.</a:t>
            </a:r>
          </a:p>
          <a:p>
            <a:r>
              <a:rPr lang="en-US" sz="1200" b="1" baseline="0" dirty="0" smtClean="0">
                <a:solidFill>
                  <a:srgbClr val="00B1F1"/>
                </a:solidFill>
              </a:rPr>
              <a:t>Monolithic : (Uniform or Solid), Shapeless, Poor Quality.</a:t>
            </a:r>
            <a:endParaRPr lang="en-US" dirty="0"/>
          </a:p>
        </p:txBody>
      </p:sp>
      <p:sp>
        <p:nvSpPr>
          <p:cNvPr id="4" name="Slide Number Placeholder 3"/>
          <p:cNvSpPr>
            <a:spLocks noGrp="1"/>
          </p:cNvSpPr>
          <p:nvPr>
            <p:ph type="sldNum" sz="quarter" idx="10"/>
          </p:nvPr>
        </p:nvSpPr>
        <p:spPr/>
        <p:txBody>
          <a:bodyPr/>
          <a:lstStyle/>
          <a:p>
            <a:fld id="{90F8A91F-48F9-4840-BB75-E2339BAFBEC3}" type="slidenum">
              <a:rPr lang="en-US" smtClean="0"/>
              <a:t>2</a:t>
            </a:fld>
            <a:endParaRPr lang="en-US" dirty="0"/>
          </a:p>
        </p:txBody>
      </p:sp>
    </p:spTree>
    <p:extLst>
      <p:ext uri="{BB962C8B-B14F-4D97-AF65-F5344CB8AC3E}">
        <p14:creationId xmlns:p14="http://schemas.microsoft.com/office/powerpoint/2010/main" val="1048364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System calls are Interfaces between the kernel and other components of the computer</a:t>
            </a:r>
            <a:r>
              <a:rPr lang="en-US" b="1" baseline="0" dirty="0" smtClean="0"/>
              <a:t> system.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 Linux Kernel and Windows 10</a:t>
            </a:r>
            <a:r>
              <a:rPr lang="en-US" b="1" baseline="0" dirty="0" smtClean="0"/>
              <a:t> : It is said that latest version of Windows 10 is Developed using Linux Kernel!</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Utility programs : File manager</a:t>
            </a:r>
            <a:r>
              <a:rPr lang="en-US" b="1" baseline="0" dirty="0" smtClean="0"/>
              <a:t> =&gt;</a:t>
            </a:r>
            <a:r>
              <a:rPr lang="en-US" b="1" dirty="0" smtClean="0"/>
              <a:t> Copying, renaming, deleting, moving, and sorting files and </a:t>
            </a:r>
            <a:r>
              <a:rPr lang="en-US" b="1" dirty="0" smtClean="0">
                <a:solidFill>
                  <a:srgbClr val="67588E"/>
                </a:solidFill>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solidFill>
                  <a:srgbClr val="67588E"/>
                </a:solidFill>
              </a:rPr>
              <a:t>                                                       </a:t>
            </a:r>
            <a:r>
              <a:rPr lang="en-US" b="1" dirty="0" smtClean="0"/>
              <a:t>=&gt;</a:t>
            </a:r>
            <a:r>
              <a:rPr lang="en-US" b="1" baseline="0" dirty="0" smtClean="0"/>
              <a:t> </a:t>
            </a:r>
            <a:r>
              <a:rPr lang="en-US" b="1" dirty="0" smtClean="0"/>
              <a:t>Displaying a list of files, Organizing files in folders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67588E"/>
                </a:solidFill>
              </a:rPr>
              <a:t>: Search utility, Image viewer, Uninstaller,</a:t>
            </a:r>
            <a:r>
              <a:rPr lang="en-US" dirty="0" smtClean="0">
                <a:solidFill>
                  <a:srgbClr val="67588E"/>
                </a:solidFill>
              </a:rPr>
              <a:t> </a:t>
            </a:r>
            <a:r>
              <a:rPr lang="en-US" b="1" dirty="0" smtClean="0">
                <a:solidFill>
                  <a:srgbClr val="67588E"/>
                </a:solidFill>
              </a:rPr>
              <a:t>Defragmenter, Backup &amp; Restore Utility, Firewall, Antivirus, File</a:t>
            </a:r>
            <a:r>
              <a:rPr lang="en-US" b="1" baseline="0" dirty="0" smtClean="0">
                <a:solidFill>
                  <a:srgbClr val="67588E"/>
                </a:solidFill>
              </a:rPr>
              <a:t> Compression, Media Player, CD Burner</a:t>
            </a:r>
            <a:endParaRPr lang="en-US"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 disk cleanup utility searches for and removes unnecessary files : Downloaded program</a:t>
            </a:r>
            <a:r>
              <a:rPr lang="en-US" b="1" baseline="0" dirty="0" smtClean="0"/>
              <a:t> </a:t>
            </a:r>
            <a:r>
              <a:rPr lang="en-US" b="1" dirty="0" smtClean="0"/>
              <a:t>files, Temporary Internet</a:t>
            </a:r>
            <a:r>
              <a:rPr lang="en-US" b="1" baseline="0" dirty="0" smtClean="0"/>
              <a:t> </a:t>
            </a:r>
            <a:r>
              <a:rPr lang="en-US" b="1" dirty="0" smtClean="0"/>
              <a:t>files,</a:t>
            </a:r>
            <a:r>
              <a:rPr lang="en-US" b="1" baseline="0" dirty="0" smtClean="0"/>
              <a:t> </a:t>
            </a:r>
            <a:r>
              <a:rPr lang="en-US" b="1" dirty="0" smtClean="0"/>
              <a:t>Deleted files,</a:t>
            </a:r>
            <a:r>
              <a:rPr lang="en-US" b="1" baseline="0" dirty="0" smtClean="0"/>
              <a:t> </a:t>
            </a:r>
            <a:r>
              <a:rPr lang="en-US" b="1" dirty="0" smtClean="0"/>
              <a:t>Unused program</a:t>
            </a:r>
            <a:r>
              <a:rPr lang="en-US" b="1" baseline="0" dirty="0" smtClean="0"/>
              <a:t> </a:t>
            </a:r>
            <a:r>
              <a:rPr lang="en-US" b="1" dirty="0" smtClean="0"/>
              <a:t>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90F8A91F-48F9-4840-BB75-E2339BAFBEC3}" type="slidenum">
              <a:rPr lang="en-US" smtClean="0"/>
              <a:t>21</a:t>
            </a:fld>
            <a:endParaRPr lang="en-US"/>
          </a:p>
        </p:txBody>
      </p:sp>
    </p:spTree>
    <p:extLst>
      <p:ext uri="{BB962C8B-B14F-4D97-AF65-F5344CB8AC3E}">
        <p14:creationId xmlns:p14="http://schemas.microsoft.com/office/powerpoint/2010/main" val="1741679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ln>
            <a:miter lim="800000"/>
            <a:headEnd/>
            <a:tailEnd/>
          </a:ln>
        </p:spPr>
        <p:txBody>
          <a:bodyPr/>
          <a:lstStyle/>
          <a:p>
            <a:fld id="{694F4E61-8F2A-4984-A805-261A5B587F80}" type="slidenum">
              <a:rPr lang="en-US" smtClean="0"/>
              <a:pPr/>
              <a:t>22</a:t>
            </a:fld>
            <a:endParaRPr lang="en-US" smtClean="0"/>
          </a:p>
        </p:txBody>
      </p:sp>
      <p:sp>
        <p:nvSpPr>
          <p:cNvPr id="2048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20484" name="Rectangle 1027"/>
          <p:cNvSpPr>
            <a:spLocks noGrp="1" noChangeArrowheads="1"/>
          </p:cNvSpPr>
          <p:nvPr>
            <p:ph type="body" idx="1"/>
          </p:nvPr>
        </p:nvSpPr>
        <p:spPr bwMode="auto">
          <a:noFill/>
        </p:spPr>
        <p:txBody>
          <a:bodyPr wrap="square" numCol="1" anchor="t" anchorCtr="0" compatLnSpc="1">
            <a:prstTxWarp prst="textNoShape">
              <a:avLst/>
            </a:prstTxWarp>
          </a:bodyPr>
          <a:lstStyle/>
          <a:p>
            <a:r>
              <a:rPr lang="en-US" b="1" dirty="0" smtClean="0">
                <a:solidFill>
                  <a:srgbClr val="0B2F7C"/>
                </a:solidFill>
              </a:rPr>
              <a:t>Programming languages are the bridge between programmers and machines. It is in them that algorithms must be represented for execution.</a:t>
            </a:r>
            <a:endParaRPr lang="en-US" b="1" dirty="0" smtClean="0"/>
          </a:p>
          <a:p>
            <a:endParaRPr lang="en-US" b="1" dirty="0" smtClean="0"/>
          </a:p>
          <a:p>
            <a:r>
              <a:rPr lang="en-US" b="1" dirty="0" smtClean="0"/>
              <a:t>What does</a:t>
            </a:r>
            <a:r>
              <a:rPr lang="en-US" b="1" baseline="0" dirty="0" smtClean="0"/>
              <a:t> the red arrows represent in this diagram?</a:t>
            </a:r>
          </a:p>
          <a:p>
            <a:r>
              <a:rPr lang="en-US" b="1" baseline="0" dirty="0" smtClean="0"/>
              <a:t>Input and Output (IPO)</a:t>
            </a:r>
            <a:endParaRPr lang="en-US" b="1" dirty="0" smtClean="0"/>
          </a:p>
          <a:p>
            <a:endParaRPr lang="en-US" b="1" dirty="0" smtClean="0"/>
          </a:p>
          <a:p>
            <a:r>
              <a:rPr lang="en-US" b="1" dirty="0" smtClean="0"/>
              <a:t>Compilation and Interpretation difference can be explained here.</a:t>
            </a:r>
          </a:p>
          <a:p>
            <a:r>
              <a:rPr lang="en-US" b="1" dirty="0" smtClean="0"/>
              <a:t>During execution, a compiled program is in</a:t>
            </a:r>
            <a:r>
              <a:rPr lang="en-US" b="1" baseline="0" dirty="0" smtClean="0"/>
              <a:t> </a:t>
            </a:r>
            <a:r>
              <a:rPr lang="en-US" b="1" dirty="0" smtClean="0"/>
              <a:t>control</a:t>
            </a:r>
            <a:r>
              <a:rPr lang="en-US" b="1" baseline="0" dirty="0" smtClean="0"/>
              <a:t> of</a:t>
            </a:r>
            <a:r>
              <a:rPr lang="en-US" b="1" dirty="0" smtClean="0"/>
              <a:t> the computer (or machine below).</a:t>
            </a:r>
          </a:p>
          <a:p>
            <a:r>
              <a:rPr lang="en-US" b="1" dirty="0" smtClean="0"/>
              <a:t>While in interpretation,</a:t>
            </a:r>
            <a:r>
              <a:rPr lang="en-US" b="1" baseline="0" dirty="0" smtClean="0"/>
              <a:t> the interpreter controls the computer (or machine).</a:t>
            </a:r>
            <a:endParaRPr lang="en-US" b="1" dirty="0" smtClean="0"/>
          </a:p>
          <a:p>
            <a:pPr eaLnBrk="1" hangingPunct="1">
              <a:spcBef>
                <a:spcPct val="0"/>
              </a:spcBef>
            </a:pPr>
            <a:endParaRPr lang="en-US" dirty="0" smtClean="0"/>
          </a:p>
        </p:txBody>
      </p:sp>
    </p:spTree>
    <p:extLst>
      <p:ext uri="{BB962C8B-B14F-4D97-AF65-F5344CB8AC3E}">
        <p14:creationId xmlns:p14="http://schemas.microsoft.com/office/powerpoint/2010/main" val="1498807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Java</a:t>
            </a:r>
            <a:r>
              <a:rPr lang="en-US" dirty="0" smtClean="0"/>
              <a:t> is an OOP programming </a:t>
            </a:r>
            <a:r>
              <a:rPr lang="en-US" b="1" dirty="0" smtClean="0"/>
              <a:t>language</a:t>
            </a:r>
            <a:r>
              <a:rPr lang="en-US" dirty="0" smtClean="0"/>
              <a:t> while </a:t>
            </a:r>
            <a:r>
              <a:rPr lang="en-US" b="1" dirty="0" smtClean="0"/>
              <a:t>JavaScript</a:t>
            </a:r>
            <a:r>
              <a:rPr lang="en-US" dirty="0" smtClean="0"/>
              <a:t> is an OOP </a:t>
            </a:r>
            <a:r>
              <a:rPr lang="en-US" b="1" dirty="0" smtClean="0"/>
              <a:t>scripting language</a:t>
            </a:r>
            <a:r>
              <a:rPr lang="en-US" dirty="0" smtClean="0"/>
              <a:t>. </a:t>
            </a:r>
          </a:p>
          <a:p>
            <a:r>
              <a:rPr lang="en-US" b="1" dirty="0" smtClean="0"/>
              <a:t>Java</a:t>
            </a:r>
            <a:r>
              <a:rPr lang="en-US" dirty="0" smtClean="0"/>
              <a:t> creates applications that run in a virtual machine or browser while JavaScript code is run on a browser only. </a:t>
            </a:r>
          </a:p>
          <a:p>
            <a:r>
              <a:rPr lang="en-US" b="1" dirty="0" smtClean="0"/>
              <a:t>Procedural</a:t>
            </a:r>
            <a:r>
              <a:rPr lang="en-US" dirty="0" smtClean="0"/>
              <a:t> (3</a:t>
            </a:r>
            <a:r>
              <a:rPr lang="en-US" baseline="30000" dirty="0" smtClean="0"/>
              <a:t>rd</a:t>
            </a:r>
            <a:r>
              <a:rPr lang="en-US" baseline="0" dirty="0" smtClean="0"/>
              <a:t> </a:t>
            </a:r>
            <a:r>
              <a:rPr lang="en-US" dirty="0" smtClean="0"/>
              <a:t>generation), </a:t>
            </a:r>
            <a:r>
              <a:rPr lang="en-US" b="1" dirty="0" smtClean="0"/>
              <a:t>object Oriented </a:t>
            </a:r>
            <a:r>
              <a:rPr lang="en-US" dirty="0" smtClean="0"/>
              <a:t>(4</a:t>
            </a:r>
            <a:r>
              <a:rPr lang="en-US" baseline="30000" dirty="0" smtClean="0"/>
              <a:t>th</a:t>
            </a:r>
            <a:r>
              <a:rPr lang="en-US" baseline="0" dirty="0" smtClean="0"/>
              <a:t> </a:t>
            </a:r>
            <a:r>
              <a:rPr lang="en-US" dirty="0" smtClean="0"/>
              <a:t>generation), and </a:t>
            </a:r>
            <a:r>
              <a:rPr lang="en-US" b="1" dirty="0" smtClean="0"/>
              <a:t>Scripting</a:t>
            </a:r>
            <a:r>
              <a:rPr lang="en-US" dirty="0" smtClean="0"/>
              <a:t> (5</a:t>
            </a:r>
            <a:r>
              <a:rPr lang="en-US" baseline="30000" dirty="0" smtClean="0"/>
              <a:t>th</a:t>
            </a:r>
            <a:r>
              <a:rPr lang="en-US" dirty="0" smtClean="0"/>
              <a:t> generation)</a:t>
            </a:r>
          </a:p>
          <a:p>
            <a:endParaRPr lang="en-US" dirty="0" smtClean="0"/>
          </a:p>
          <a:p>
            <a:r>
              <a:rPr lang="en-US" sz="1200" b="1" i="0" kern="1200" dirty="0" smtClean="0">
                <a:solidFill>
                  <a:schemeClr val="tx1"/>
                </a:solidFill>
                <a:effectLst/>
                <a:latin typeface="+mn-lt"/>
                <a:ea typeface="+mn-ea"/>
                <a:cs typeface="+mn-cs"/>
              </a:rPr>
              <a:t>XSLT : eXtensible Stylesheet Language Transformations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In prolog, logic is expressed as relations (called as Facts and Rules).</a:t>
            </a:r>
            <a:endParaRPr lang="en-US" b="1" dirty="0" smtClean="0"/>
          </a:p>
          <a:p>
            <a:r>
              <a:rPr lang="en-US" sz="1200" b="1" i="0" kern="1200" dirty="0" smtClean="0">
                <a:solidFill>
                  <a:schemeClr val="tx1"/>
                </a:solidFill>
                <a:effectLst/>
                <a:latin typeface="+mn-lt"/>
                <a:ea typeface="+mn-ea"/>
                <a:cs typeface="+mn-cs"/>
              </a:rPr>
              <a:t>Prolog is a logic programming language. It has important role in artificial intelligence.</a:t>
            </a:r>
          </a:p>
          <a:p>
            <a:r>
              <a:rPr lang="en-US" sz="1200" b="1" i="0" kern="1200" dirty="0" smtClean="0">
                <a:solidFill>
                  <a:schemeClr val="tx1"/>
                </a:solidFill>
                <a:effectLst/>
                <a:latin typeface="+mn-lt"/>
                <a:ea typeface="+mn-ea"/>
                <a:cs typeface="+mn-cs"/>
              </a:rPr>
              <a:t>SML : Standard</a:t>
            </a:r>
            <a:r>
              <a:rPr lang="en-US" sz="1200" b="1" i="0" kern="1200" baseline="0" dirty="0" smtClean="0">
                <a:solidFill>
                  <a:schemeClr val="tx1"/>
                </a:solidFill>
                <a:effectLst/>
                <a:latin typeface="+mn-lt"/>
                <a:ea typeface="+mn-ea"/>
                <a:cs typeface="+mn-cs"/>
              </a:rPr>
              <a:t> ML , Lisp : </a:t>
            </a:r>
            <a:r>
              <a:rPr lang="en-US" sz="1200" b="1" i="0" kern="1200" baseline="0" dirty="0" err="1" smtClean="0">
                <a:solidFill>
                  <a:schemeClr val="tx1"/>
                </a:solidFill>
                <a:effectLst/>
                <a:latin typeface="+mn-lt"/>
                <a:ea typeface="+mn-ea"/>
                <a:cs typeface="+mn-cs"/>
              </a:rPr>
              <a:t>LISt</a:t>
            </a:r>
            <a:r>
              <a:rPr lang="en-US" sz="1200" b="1" i="0" kern="1200" baseline="0" dirty="0" smtClean="0">
                <a:solidFill>
                  <a:schemeClr val="tx1"/>
                </a:solidFill>
                <a:effectLst/>
                <a:latin typeface="+mn-lt"/>
                <a:ea typeface="+mn-ea"/>
                <a:cs typeface="+mn-cs"/>
              </a:rPr>
              <a:t> Processor (uses linked lists as its data structures)</a:t>
            </a:r>
            <a:endParaRPr lang="en-US" sz="1200" b="1" i="0" kern="1200" dirty="0" smtClean="0">
              <a:solidFill>
                <a:schemeClr val="tx1"/>
              </a:solidFill>
              <a:effectLst/>
              <a:latin typeface="+mn-lt"/>
              <a:ea typeface="+mn-ea"/>
              <a:cs typeface="+mn-cs"/>
            </a:endParaRPr>
          </a:p>
          <a:p>
            <a:endParaRPr lang="en-US" sz="1200" b="1" i="0" strike="sngStrike" kern="1200" dirty="0" smtClean="0">
              <a:solidFill>
                <a:schemeClr val="tx1"/>
              </a:solidFill>
              <a:effectLst/>
              <a:latin typeface="+mn-lt"/>
              <a:ea typeface="+mn-ea"/>
              <a:cs typeface="+mn-cs"/>
            </a:endParaRPr>
          </a:p>
          <a:p>
            <a:r>
              <a:rPr lang="en-US" b="1" strike="sngStrike" dirty="0" smtClean="0"/>
              <a:t>Java</a:t>
            </a:r>
            <a:r>
              <a:rPr lang="en-US" strike="sngStrike" dirty="0" smtClean="0"/>
              <a:t> code needs to be compiled while JavaScript code are all in text.</a:t>
            </a:r>
          </a:p>
        </p:txBody>
      </p:sp>
      <p:sp>
        <p:nvSpPr>
          <p:cNvPr id="4" name="Slide Number Placeholder 3"/>
          <p:cNvSpPr>
            <a:spLocks noGrp="1"/>
          </p:cNvSpPr>
          <p:nvPr>
            <p:ph type="sldNum" sz="quarter" idx="10"/>
          </p:nvPr>
        </p:nvSpPr>
        <p:spPr/>
        <p:txBody>
          <a:bodyPr/>
          <a:lstStyle/>
          <a:p>
            <a:fld id="{90F8A91F-48F9-4840-BB75-E2339BAFBEC3}" type="slidenum">
              <a:rPr lang="en-US" smtClean="0"/>
              <a:t>23</a:t>
            </a:fld>
            <a:endParaRPr lang="en-US"/>
          </a:p>
        </p:txBody>
      </p:sp>
    </p:spTree>
    <p:extLst>
      <p:ext uri="{BB962C8B-B14F-4D97-AF65-F5344CB8AC3E}">
        <p14:creationId xmlns:p14="http://schemas.microsoft.com/office/powerpoint/2010/main" val="2028235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00B050"/>
                </a:solidFill>
                <a:effectLst>
                  <a:outerShdw blurRad="38100" dist="38100" dir="2700000" algn="tl">
                    <a:srgbClr val="000000">
                      <a:alpha val="43137"/>
                    </a:srgbClr>
                  </a:outerShdw>
                </a:effectLst>
                <a:latin typeface="Arial"/>
              </a:rPr>
              <a:t>Why are there so many programming languages?</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Some programming languages are much easier to learn than others</a:t>
            </a:r>
            <a:r>
              <a:rPr lang="en-US" sz="1200" b="1" i="0" kern="1200" baseline="0" dirty="0" smtClean="0">
                <a:solidFill>
                  <a:schemeClr val="tx1"/>
                </a:solidFill>
                <a:effectLst/>
                <a:latin typeface="+mn-lt"/>
                <a:ea typeface="+mn-ea"/>
                <a:cs typeface="+mn-cs"/>
              </a:rPr>
              <a:t> (learning curve)</a:t>
            </a:r>
          </a:p>
          <a:p>
            <a:r>
              <a:rPr lang="en-US" sz="1200" b="1" i="0" kern="1200" dirty="0" smtClean="0">
                <a:solidFill>
                  <a:schemeClr val="tx1"/>
                </a:solidFill>
                <a:effectLst/>
                <a:latin typeface="+mn-lt"/>
                <a:ea typeface="+mn-ea"/>
                <a:cs typeface="+mn-cs"/>
              </a:rPr>
              <a:t>Some languages are much better suited to certain tasks than others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There is no best programming language in all aspects</a:t>
            </a:r>
          </a:p>
          <a:p>
            <a:endParaRPr lang="en-US" sz="1200" b="1"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A hypothesis that explains why applications use several different programming languages is that the “problem space” of the application is broader than the “solution space” of individual programming languages.</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XSLT (eXtensible Stylesheet Language Transformations) is a language for transforming XML documents into other XML documents, or other formats such as HTML for web pages, plain text or XSL Formatting Objects, which may subsequently be converted to other formats, such as PDF, PostScript and PNG</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F8A91F-48F9-4840-BB75-E2339BAFBEC3}" type="slidenum">
              <a:rPr lang="en-US" smtClean="0"/>
              <a:t>24</a:t>
            </a:fld>
            <a:endParaRPr lang="en-US"/>
          </a:p>
        </p:txBody>
      </p:sp>
    </p:spTree>
    <p:extLst>
      <p:ext uri="{BB962C8B-B14F-4D97-AF65-F5344CB8AC3E}">
        <p14:creationId xmlns:p14="http://schemas.microsoft.com/office/powerpoint/2010/main" val="105297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Output, Processor, Memory,</a:t>
            </a:r>
            <a:r>
              <a:rPr lang="en-US" baseline="0" dirty="0" smtClean="0"/>
              <a:t> and Data-path (Connectors, the arrowed lines) </a:t>
            </a:r>
            <a:endParaRPr lang="en-US" dirty="0"/>
          </a:p>
        </p:txBody>
      </p:sp>
      <p:sp>
        <p:nvSpPr>
          <p:cNvPr id="4" name="Slide Number Placeholder 3"/>
          <p:cNvSpPr>
            <a:spLocks noGrp="1"/>
          </p:cNvSpPr>
          <p:nvPr>
            <p:ph type="sldNum" sz="quarter" idx="10"/>
          </p:nvPr>
        </p:nvSpPr>
        <p:spPr/>
        <p:txBody>
          <a:bodyPr/>
          <a:lstStyle/>
          <a:p>
            <a:fld id="{90F8A91F-48F9-4840-BB75-E2339BAFBEC3}" type="slidenum">
              <a:rPr lang="en-US" smtClean="0"/>
              <a:t>3</a:t>
            </a:fld>
            <a:endParaRPr lang="en-US"/>
          </a:p>
        </p:txBody>
      </p:sp>
    </p:spTree>
    <p:extLst>
      <p:ext uri="{BB962C8B-B14F-4D97-AF65-F5344CB8AC3E}">
        <p14:creationId xmlns:p14="http://schemas.microsoft.com/office/powerpoint/2010/main" val="34791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Von Neumann introduced and popularized the Stored Program concept : </a:t>
            </a:r>
            <a:endParaRPr lang="en-US"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smtClean="0"/>
              <a:t>The</a:t>
            </a:r>
            <a:r>
              <a:rPr lang="en-US" b="1" baseline="0" dirty="0" smtClean="0"/>
              <a:t> architecture is as shown and was first proposed by Von Neumann.</a:t>
            </a:r>
            <a:endParaRPr lang="en-US"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t>Store both data and programs in single (same) Memory together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smtClean="0"/>
              <a:t>Harvard Architecture = Stores data and instructions in separate memory.</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strike="sngStrike" dirty="0" smtClean="0"/>
              <a:t>What are control structures in programming (in C++)?</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1"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2400" b="1" dirty="0" smtClean="0"/>
              <a:t>Central Processing Unit (CPU) loads program instructions from memory and executes them in sequence.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dirty="0" smtClean="0"/>
              <a:t>Interact with the user via Input / Output devices </a:t>
            </a:r>
          </a:p>
        </p:txBody>
      </p:sp>
      <p:sp>
        <p:nvSpPr>
          <p:cNvPr id="4" name="Slide Number Placeholder 3"/>
          <p:cNvSpPr>
            <a:spLocks noGrp="1"/>
          </p:cNvSpPr>
          <p:nvPr>
            <p:ph type="sldNum" sz="quarter" idx="10"/>
          </p:nvPr>
        </p:nvSpPr>
        <p:spPr/>
        <p:txBody>
          <a:bodyPr/>
          <a:lstStyle/>
          <a:p>
            <a:fld id="{C3DD1A50-C17F-4447-9DD2-19EC02AB553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76217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This is essentially the Von</a:t>
            </a:r>
            <a:r>
              <a:rPr lang="en-US" b="1" baseline="0" dirty="0" smtClean="0"/>
              <a:t> </a:t>
            </a:r>
            <a:r>
              <a:rPr lang="en-US" b="1" dirty="0" smtClean="0"/>
              <a:t>Neumann architecture.</a:t>
            </a:r>
            <a:endParaRPr lang="en-US" b="1" dirty="0"/>
          </a:p>
        </p:txBody>
      </p:sp>
      <p:sp>
        <p:nvSpPr>
          <p:cNvPr id="4" name="Slide Number Placeholder 3"/>
          <p:cNvSpPr>
            <a:spLocks noGrp="1"/>
          </p:cNvSpPr>
          <p:nvPr>
            <p:ph type="sldNum" sz="quarter" idx="10"/>
          </p:nvPr>
        </p:nvSpPr>
        <p:spPr/>
        <p:txBody>
          <a:bodyPr/>
          <a:lstStyle/>
          <a:p>
            <a:fld id="{90F8A91F-48F9-4840-BB75-E2339BAFBEC3}" type="slidenum">
              <a:rPr lang="en-US" smtClean="0"/>
              <a:t>6</a:t>
            </a:fld>
            <a:endParaRPr lang="en-US"/>
          </a:p>
        </p:txBody>
      </p:sp>
    </p:spTree>
    <p:extLst>
      <p:ext uri="{BB962C8B-B14F-4D97-AF65-F5344CB8AC3E}">
        <p14:creationId xmlns:p14="http://schemas.microsoft.com/office/powerpoint/2010/main" val="60520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the end of a program, the CPU will return control to the OS.</a:t>
            </a:r>
          </a:p>
          <a:p>
            <a:r>
              <a:rPr lang="en-US" b="1" dirty="0" smtClean="0"/>
              <a:t>The OS may send an interrupt signal to the CPU to execute high priority tasks or programs.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effectLst/>
                <a:latin typeface="Times New Roman"/>
                <a:ea typeface="Times New Roman"/>
              </a:rPr>
              <a:t>Just as a conceptual analogy, if not exactly same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effectLst/>
                <a:latin typeface="Times New Roman"/>
                <a:ea typeface="Times New Roman"/>
              </a:rPr>
              <a:t>An engine runs in a cycle: intake, compression, ignition, and exhaust;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effectLst/>
                <a:latin typeface="Times New Roman"/>
                <a:ea typeface="Times New Roman"/>
              </a:rPr>
              <a:t>So does a computer's CPU: fetch, decode, execute, memory access and write</a:t>
            </a:r>
            <a:endParaRPr lang="en-US" b="1" dirty="0" smtClean="0"/>
          </a:p>
          <a:p>
            <a:endParaRPr lang="en-US" b="1" dirty="0" smtClean="0"/>
          </a:p>
          <a:p>
            <a:r>
              <a:rPr lang="en-US" sz="1200" b="1" i="0" u="none" strike="noStrike" kern="1200" baseline="0" dirty="0" smtClean="0">
                <a:solidFill>
                  <a:schemeClr val="tx1"/>
                </a:solidFill>
                <a:latin typeface="+mn-lt"/>
                <a:ea typeface="+mn-ea"/>
                <a:cs typeface="+mn-cs"/>
              </a:rPr>
              <a:t>Machine languages are typically specified in two flavors: symbolic and binary. One way to cope with this complexity is to document machine instructions using an agreed-upon syntax, say LOAD R3,7 rather than 110000101000000110000000000000111. The elements of computing systems</a:t>
            </a:r>
            <a:r>
              <a:rPr lang="en-US" sz="1200" b="1" i="0" u="none" strike="noStrike" kern="1200" baseline="0" smtClean="0">
                <a:solidFill>
                  <a:schemeClr val="tx1"/>
                </a:solidFill>
                <a:latin typeface="+mn-lt"/>
                <a:ea typeface="+mn-ea"/>
                <a:cs typeface="+mn-cs"/>
              </a:rPr>
              <a:t>, page 128.</a:t>
            </a: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b="1" dirty="0" smtClean="0"/>
          </a:p>
          <a:p>
            <a:r>
              <a:rPr lang="en-US" b="1" strike="sngStrike" dirty="0" smtClean="0"/>
              <a:t>Everything is data to the CPU.</a:t>
            </a:r>
            <a:r>
              <a:rPr lang="en-US" b="1" strike="sngStrike" baseline="0" dirty="0" smtClean="0"/>
              <a:t> Data and programs are both stored in memory as data!</a:t>
            </a:r>
          </a:p>
          <a:p>
            <a:endParaRPr lang="en-US" b="1" dirty="0" smtClean="0"/>
          </a:p>
        </p:txBody>
      </p:sp>
      <p:sp>
        <p:nvSpPr>
          <p:cNvPr id="4" name="Slide Number Placeholder 3"/>
          <p:cNvSpPr>
            <a:spLocks noGrp="1"/>
          </p:cNvSpPr>
          <p:nvPr>
            <p:ph type="sldNum" sz="quarter" idx="10"/>
          </p:nvPr>
        </p:nvSpPr>
        <p:spPr/>
        <p:txBody>
          <a:bodyPr/>
          <a:lstStyle/>
          <a:p>
            <a:fld id="{90F8A91F-48F9-4840-BB75-E2339BAFBEC3}" type="slidenum">
              <a:rPr lang="en-US" smtClean="0"/>
              <a:t>7</a:t>
            </a:fld>
            <a:endParaRPr lang="en-US"/>
          </a:p>
        </p:txBody>
      </p:sp>
    </p:spTree>
    <p:extLst>
      <p:ext uri="{BB962C8B-B14F-4D97-AF65-F5344CB8AC3E}">
        <p14:creationId xmlns:p14="http://schemas.microsoft.com/office/powerpoint/2010/main" val="268643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All components of the CPU follow the speed of the clock (need to have</a:t>
            </a:r>
            <a:r>
              <a:rPr lang="en-US" b="1" baseline="0" dirty="0" smtClean="0"/>
              <a:t> comparable speed</a:t>
            </a:r>
            <a:r>
              <a:rPr lang="en-US" b="1" dirty="0" smtClean="0"/>
              <a:t>) as current technology allows.</a:t>
            </a:r>
          </a:p>
          <a:p>
            <a:endParaRPr lang="en-US" b="1" dirty="0" smtClean="0"/>
          </a:p>
          <a:p>
            <a:r>
              <a:rPr lang="en-US" b="1" dirty="0" smtClean="0"/>
              <a:t>Everything is done in fetch-Decode-Execute cycle.</a:t>
            </a:r>
            <a:r>
              <a:rPr lang="en-US" b="1" baseline="0" dirty="0" smtClean="0"/>
              <a:t> </a:t>
            </a:r>
            <a:r>
              <a:rPr lang="en-US" b="1" dirty="0" smtClean="0"/>
              <a:t>Fetch : </a:t>
            </a:r>
            <a:r>
              <a:rPr lang="en-US" sz="1200" b="1" i="0" kern="1200" dirty="0" smtClean="0">
                <a:solidFill>
                  <a:schemeClr val="tx1"/>
                </a:solidFill>
                <a:effectLst/>
                <a:latin typeface="+mn-lt"/>
                <a:ea typeface="+mn-ea"/>
                <a:cs typeface="+mn-cs"/>
              </a:rPr>
              <a:t>go for and bring (something) for someone. </a:t>
            </a:r>
          </a:p>
          <a:p>
            <a:r>
              <a:rPr lang="en-US" sz="1200" b="1" i="0" kern="1200" dirty="0" smtClean="0">
                <a:solidFill>
                  <a:schemeClr val="tx1"/>
                </a:solidFill>
                <a:effectLst/>
                <a:latin typeface="+mn-lt"/>
                <a:ea typeface="+mn-ea"/>
                <a:cs typeface="+mn-cs"/>
              </a:rPr>
              <a:t>Go</a:t>
            </a:r>
            <a:r>
              <a:rPr lang="en-US" sz="1200" b="1" i="0" kern="1200" baseline="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Get the value pointed by IP, and load to IR</a:t>
            </a:r>
          </a:p>
          <a:p>
            <a:endParaRPr lang="en-US" sz="1200" b="1" i="0" kern="1200" dirty="0" smtClean="0">
              <a:solidFill>
                <a:schemeClr val="tx1"/>
              </a:solidFill>
              <a:effectLst/>
              <a:latin typeface="+mn-lt"/>
              <a:ea typeface="+mn-ea"/>
              <a:cs typeface="+mn-cs"/>
            </a:endParaRPr>
          </a:p>
          <a:p>
            <a:r>
              <a:rPr lang="en-US" b="1" dirty="0" smtClean="0"/>
              <a:t>The Clock</a:t>
            </a:r>
            <a:r>
              <a:rPr lang="en-US" b="1" baseline="0" dirty="0" smtClean="0"/>
              <a:t> is used for Synchronization and/or Scheduling of activities to be Executed at the right time and Sequence (Scheduling, Timing and Sequencing)).</a:t>
            </a:r>
            <a:endParaRPr lang="en-US" b="1" dirty="0" smtClean="0"/>
          </a:p>
          <a:p>
            <a:r>
              <a:rPr lang="en-US" b="1" dirty="0" smtClean="0"/>
              <a:t>Synchronizing</a:t>
            </a:r>
            <a:r>
              <a:rPr lang="en-US" b="1" baseline="0" dirty="0" smtClean="0"/>
              <a:t>: make to occur at the same time (simultaneously) according to some rule (protocol) or strict Schedule.</a:t>
            </a:r>
          </a:p>
          <a:p>
            <a:r>
              <a:rPr lang="en-US" b="1" baseline="0" dirty="0" smtClean="0"/>
              <a:t>Coordination ;</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Decode : determine what to do (</a:t>
            </a:r>
            <a:r>
              <a:rPr lang="en-US" sz="1200" b="1" i="0" kern="1200" dirty="0" err="1" smtClean="0">
                <a:solidFill>
                  <a:schemeClr val="tx1"/>
                </a:solidFill>
                <a:effectLst/>
                <a:latin typeface="+mn-lt"/>
                <a:ea typeface="+mn-ea"/>
                <a:cs typeface="+mn-cs"/>
              </a:rPr>
              <a:t>opcode</a:t>
            </a:r>
            <a:r>
              <a:rPr lang="en-US" sz="1200" b="1" i="0" kern="1200" dirty="0" smtClean="0">
                <a:solidFill>
                  <a:schemeClr val="tx1"/>
                </a:solidFill>
                <a:effectLst/>
                <a:latin typeface="+mn-lt"/>
                <a:ea typeface="+mn-ea"/>
                <a:cs typeface="+mn-cs"/>
              </a:rPr>
              <a:t> is mapped to action); for example the opcode for </a:t>
            </a:r>
            <a:r>
              <a:rPr lang="en-US" sz="1200" b="1" i="0" kern="1200" dirty="0" err="1" smtClean="0">
                <a:solidFill>
                  <a:schemeClr val="tx1"/>
                </a:solidFill>
                <a:effectLst/>
                <a:latin typeface="+mn-lt"/>
                <a:ea typeface="+mn-ea"/>
                <a:cs typeface="+mn-cs"/>
              </a:rPr>
              <a:t>mov</a:t>
            </a:r>
            <a:r>
              <a:rPr lang="en-US" sz="1200" b="1" i="0" kern="1200" dirty="0" smtClean="0">
                <a:solidFill>
                  <a:schemeClr val="tx1"/>
                </a:solidFill>
                <a:effectLst/>
                <a:latin typeface="+mn-lt"/>
                <a:ea typeface="+mn-ea"/>
                <a:cs typeface="+mn-cs"/>
              </a:rPr>
              <a:t> is 1011 for intel 8088 CPU</a:t>
            </a:r>
          </a:p>
          <a:p>
            <a:r>
              <a:rPr lang="en-US" sz="1200" b="1" i="0" u="none" strike="noStrike" kern="1200" baseline="0" dirty="0" smtClean="0">
                <a:solidFill>
                  <a:schemeClr val="tx1"/>
                </a:solidFill>
                <a:latin typeface="+mn-lt"/>
                <a:ea typeface="+mn-ea"/>
                <a:cs typeface="+mn-cs"/>
              </a:rPr>
              <a:t>The first field of every instruction is the opcode (short for operation code), which identifies the instruction,</a:t>
            </a:r>
          </a:p>
          <a:p>
            <a:r>
              <a:rPr lang="en-US" sz="1200" b="1" i="0" u="none" strike="noStrike" kern="1200" baseline="0" dirty="0" smtClean="0">
                <a:solidFill>
                  <a:schemeClr val="tx1"/>
                </a:solidFill>
                <a:latin typeface="+mn-lt"/>
                <a:ea typeface="+mn-ea"/>
                <a:cs typeface="+mn-cs"/>
              </a:rPr>
              <a:t>telling whether it is an ADD or a BRANCH, or something else.</a:t>
            </a:r>
          </a:p>
          <a:p>
            <a:r>
              <a:rPr lang="en-US" sz="1200" b="1" i="0" u="none" strike="noStrike" kern="1200" baseline="0" dirty="0" smtClean="0">
                <a:solidFill>
                  <a:schemeClr val="tx1"/>
                </a:solidFill>
                <a:latin typeface="+mn-lt"/>
                <a:ea typeface="+mn-ea"/>
                <a:cs typeface="+mn-cs"/>
              </a:rPr>
              <a:t>Many instructions have an additional field, which specifies the operand.</a:t>
            </a:r>
            <a:endParaRPr lang="en-US" sz="1200" b="1" i="0" kern="1200" dirty="0" smtClean="0">
              <a:solidFill>
                <a:schemeClr val="tx1"/>
              </a:solidFill>
              <a:effectLst/>
              <a:latin typeface="+mn-lt"/>
              <a:ea typeface="+mn-ea"/>
              <a:cs typeface="+mn-cs"/>
            </a:endParaRPr>
          </a:p>
          <a:p>
            <a:r>
              <a:rPr lang="en-US" b="1" dirty="0" smtClean="0"/>
              <a:t>IP or Program counter (PC), Instruction Register (IR) is also another register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Execute can be: halt, jump, branch, loop, read, write, print, or break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 (real) work is done by the CPU and the underlying HW according to the (sequence) of instructions given by the 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 OS is a</a:t>
            </a:r>
            <a:r>
              <a:rPr lang="en-US" b="1" baseline="0" dirty="0" smtClean="0"/>
              <a:t> System Software composed of many supporting sub-system software components.</a:t>
            </a:r>
            <a:endParaRPr lang="en-US" b="1" dirty="0" smtClean="0"/>
          </a:p>
        </p:txBody>
      </p:sp>
      <p:sp>
        <p:nvSpPr>
          <p:cNvPr id="4" name="Slide Number Placeholder 3"/>
          <p:cNvSpPr>
            <a:spLocks noGrp="1"/>
          </p:cNvSpPr>
          <p:nvPr>
            <p:ph type="sldNum" sz="quarter" idx="10"/>
          </p:nvPr>
        </p:nvSpPr>
        <p:spPr/>
        <p:txBody>
          <a:bodyPr/>
          <a:lstStyle/>
          <a:p>
            <a:fld id="{90F8A91F-48F9-4840-BB75-E2339BAFBEC3}" type="slidenum">
              <a:rPr lang="en-US" smtClean="0"/>
              <a:t>8</a:t>
            </a:fld>
            <a:endParaRPr lang="en-US"/>
          </a:p>
        </p:txBody>
      </p:sp>
    </p:spTree>
    <p:extLst>
      <p:ext uri="{BB962C8B-B14F-4D97-AF65-F5344CB8AC3E}">
        <p14:creationId xmlns:p14="http://schemas.microsoft.com/office/powerpoint/2010/main" val="302278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FETCH</a:t>
            </a:r>
            <a:r>
              <a:rPr lang="en-US" dirty="0" smtClean="0"/>
              <a:t>. The first </a:t>
            </a:r>
            <a:r>
              <a:rPr lang="en-US" b="1" dirty="0" smtClean="0"/>
              <a:t>step</a:t>
            </a:r>
            <a:r>
              <a:rPr lang="en-US" dirty="0" smtClean="0"/>
              <a:t> the CPU carries out is to </a:t>
            </a:r>
            <a:r>
              <a:rPr lang="en-US" b="1" dirty="0" smtClean="0"/>
              <a:t>fetch</a:t>
            </a:r>
            <a:r>
              <a:rPr lang="en-US" dirty="0" smtClean="0"/>
              <a:t> some data and instructions (program) from main memory then store them in its own internal temporary memory areas. These memory areas are called 'registers'. This is called the '</a:t>
            </a:r>
            <a:r>
              <a:rPr lang="en-US" b="1" dirty="0" smtClean="0"/>
              <a:t>fetch</a:t>
            </a:r>
            <a:r>
              <a:rPr lang="en-US" dirty="0" smtClean="0"/>
              <a:t>' part of the </a:t>
            </a:r>
            <a:r>
              <a:rPr lang="en-US" b="1" dirty="0" smtClean="0"/>
              <a:t>cycle</a:t>
            </a:r>
            <a:r>
              <a:rPr lang="en-US" dirty="0" smtClean="0"/>
              <a:t>.</a:t>
            </a:r>
          </a:p>
          <a:p>
            <a:r>
              <a:rPr lang="en-US" b="1" dirty="0" smtClean="0"/>
              <a:t>DECODE.</a:t>
            </a:r>
            <a:r>
              <a:rPr lang="en-US" b="1" baseline="0" dirty="0" smtClean="0"/>
              <a:t> </a:t>
            </a:r>
          </a:p>
          <a:p>
            <a:r>
              <a:rPr lang="en-US" dirty="0" smtClean="0"/>
              <a:t>The next step is for the CPU to make sense of the instruction it has just fetched. This process is called 'decode'. The CPU is designed to</a:t>
            </a:r>
            <a:r>
              <a:rPr lang="en-US" baseline="0" dirty="0" smtClean="0"/>
              <a:t> </a:t>
            </a:r>
            <a:r>
              <a:rPr lang="en-US" dirty="0" smtClean="0"/>
              <a:t>understand a specific set of commands. These are called the 'instruction set' of the CPU. Each make of CPU has a different instruction set.</a:t>
            </a:r>
            <a:r>
              <a:rPr lang="en-US" baseline="0" dirty="0" smtClean="0"/>
              <a:t> </a:t>
            </a:r>
            <a:r>
              <a:rPr lang="en-US" dirty="0" smtClean="0"/>
              <a:t>The CPU decodes the instruction and prepares various areas within the chip in readiness of the next step.</a:t>
            </a:r>
          </a:p>
          <a:p>
            <a:r>
              <a:rPr lang="en-US" b="1" dirty="0" smtClean="0"/>
              <a:t>EXECUTE.</a:t>
            </a:r>
            <a:r>
              <a:rPr lang="en-US" b="1" baseline="0" dirty="0" smtClean="0"/>
              <a:t> </a:t>
            </a:r>
          </a:p>
          <a:p>
            <a:r>
              <a:rPr lang="en-US" dirty="0" smtClean="0"/>
              <a:t>This is the part of the cycle when data processing actually takes place. The instruction is carried out upon the data (executed). The result of this processing is stored in yet another register. Once the execute stage is complete, the CPU sets itself up to begin another cycle once more. </a:t>
            </a:r>
          </a:p>
          <a:p>
            <a:endParaRPr lang="en-US" dirty="0"/>
          </a:p>
        </p:txBody>
      </p:sp>
      <p:sp>
        <p:nvSpPr>
          <p:cNvPr id="4" name="Slide Number Placeholder 3"/>
          <p:cNvSpPr>
            <a:spLocks noGrp="1"/>
          </p:cNvSpPr>
          <p:nvPr>
            <p:ph type="sldNum" sz="quarter" idx="10"/>
          </p:nvPr>
        </p:nvSpPr>
        <p:spPr/>
        <p:txBody>
          <a:bodyPr/>
          <a:lstStyle/>
          <a:p>
            <a:fld id="{90F8A91F-48F9-4840-BB75-E2339BAFBEC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02570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Fetch – Decode – Execute </a:t>
            </a:r>
            <a:r>
              <a:rPr lang="en-US" dirty="0" smtClean="0"/>
              <a:t>is sometimes called </a:t>
            </a:r>
            <a:r>
              <a:rPr lang="en-US" b="1" dirty="0" smtClean="0"/>
              <a:t>Fetch – Execute   </a:t>
            </a:r>
          </a:p>
          <a:p>
            <a:r>
              <a:rPr lang="en-US" b="1" dirty="0" smtClean="0"/>
              <a:t>[Read might be more appropriate than fetch in this</a:t>
            </a:r>
            <a:r>
              <a:rPr lang="en-US" b="1" baseline="0" dirty="0" smtClean="0"/>
              <a:t> case, because in reading there is decoding</a:t>
            </a:r>
            <a:r>
              <a:rPr lang="en-US" b="1" dirty="0" smtClean="0"/>
              <a:t>] (my view)</a:t>
            </a:r>
          </a:p>
          <a:p>
            <a:endParaRPr lang="en-US" b="1" dirty="0"/>
          </a:p>
          <a:p>
            <a:r>
              <a:rPr lang="en-US" b="1" dirty="0" smtClean="0"/>
              <a:t>Some literatures : Fetch</a:t>
            </a:r>
            <a:r>
              <a:rPr lang="en-US" b="1" baseline="0" dirty="0" smtClean="0"/>
              <a:t> </a:t>
            </a:r>
            <a:r>
              <a:rPr lang="en-US" b="1" baseline="0" dirty="0" smtClean="0">
                <a:sym typeface="Wingdings" panose="05000000000000000000" pitchFamily="2" charset="2"/>
              </a:rPr>
              <a:t> Decode  Dispatch  Execute</a:t>
            </a:r>
          </a:p>
          <a:p>
            <a:endParaRPr lang="en-US" b="1" baseline="0" dirty="0" smtClean="0">
              <a:sym typeface="Wingdings" panose="05000000000000000000" pitchFamily="2" charset="2"/>
            </a:endParaRPr>
          </a:p>
          <a:p>
            <a:r>
              <a:rPr lang="en-US" b="1" baseline="0" dirty="0" smtClean="0">
                <a:sym typeface="Wingdings" panose="05000000000000000000" pitchFamily="2" charset="2"/>
              </a:rPr>
              <a:t>Dispatch : </a:t>
            </a:r>
            <a:r>
              <a:rPr lang="en-US" sz="1200" b="1" i="0" kern="1200" dirty="0" smtClean="0">
                <a:solidFill>
                  <a:schemeClr val="tx1"/>
                </a:solidFill>
                <a:effectLst/>
                <a:latin typeface="+mn-lt"/>
                <a:ea typeface="+mn-ea"/>
                <a:cs typeface="+mn-cs"/>
              </a:rPr>
              <a:t>send off to a destination or for a purpose.</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 strongly believe, it is the instruction set that makes the decoding.]</a:t>
            </a:r>
          </a:p>
          <a:p>
            <a:endParaRPr lang="en-US" sz="1200" b="1" i="0" kern="1200" dirty="0" smtClean="0">
              <a:solidFill>
                <a:schemeClr val="tx1"/>
              </a:solidFill>
              <a:effectLst/>
              <a:latin typeface="+mn-lt"/>
              <a:ea typeface="+mn-ea"/>
              <a:cs typeface="+mn-cs"/>
            </a:endParaRPr>
          </a:p>
          <a:p>
            <a:endParaRPr lang="en-US" b="1" dirty="0" smtClean="0"/>
          </a:p>
        </p:txBody>
      </p:sp>
      <p:sp>
        <p:nvSpPr>
          <p:cNvPr id="4" name="Slide Number Placeholder 3"/>
          <p:cNvSpPr>
            <a:spLocks noGrp="1"/>
          </p:cNvSpPr>
          <p:nvPr>
            <p:ph type="sldNum" sz="quarter" idx="10"/>
          </p:nvPr>
        </p:nvSpPr>
        <p:spPr/>
        <p:txBody>
          <a:bodyPr/>
          <a:lstStyle/>
          <a:p>
            <a:fld id="{90F8A91F-48F9-4840-BB75-E2339BAFBEC3}" type="slidenum">
              <a:rPr lang="en-US" smtClean="0"/>
              <a:t>10</a:t>
            </a:fld>
            <a:endParaRPr lang="en-US" dirty="0"/>
          </a:p>
        </p:txBody>
      </p:sp>
    </p:spTree>
    <p:extLst>
      <p:ext uri="{BB962C8B-B14F-4D97-AF65-F5344CB8AC3E}">
        <p14:creationId xmlns:p14="http://schemas.microsoft.com/office/powerpoint/2010/main" val="189375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grpSp>
        </p:grpSp>
      </p:grpSp>
      <p:sp>
        <p:nvSpPr>
          <p:cNvPr id="1342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342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solidFill>
                <a:srgbClr val="FFFFFF"/>
              </a:solidFill>
            </a:endParaRPr>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r>
              <a:rPr lang="en-US">
                <a:solidFill>
                  <a:srgbClr val="FFFFFF"/>
                </a:solidFill>
              </a:rPr>
              <a:t>CS211 ICT- Chapter 1</a:t>
            </a: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506043F8-92BD-41C0-BE5C-2BCEEEE82AE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7881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8543B331-165A-4021-AA41-F3FA90C85EA5}"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23134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5FE4DF92-E88C-46F4-9BD8-87A036E17028}"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7355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F219D0C8-1DE9-479A-A62A-832D396619F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33889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9" name="Rectangle 71"/>
          <p:cNvSpPr>
            <a:spLocks noGrp="1" noChangeArrowheads="1"/>
          </p:cNvSpPr>
          <p:nvPr>
            <p:ph type="sldNum" sz="quarter" idx="12"/>
          </p:nvPr>
        </p:nvSpPr>
        <p:spPr>
          <a:ln/>
        </p:spPr>
        <p:txBody>
          <a:bodyPr/>
          <a:lstStyle>
            <a:lvl1pPr>
              <a:defRPr/>
            </a:lvl1pPr>
          </a:lstStyle>
          <a:p>
            <a:pPr>
              <a:defRPr/>
            </a:pPr>
            <a:fld id="{CB2E1E7C-99E2-47E7-A265-B336983E91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996698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5" name="Rectangle 71"/>
          <p:cNvSpPr>
            <a:spLocks noGrp="1" noChangeArrowheads="1"/>
          </p:cNvSpPr>
          <p:nvPr>
            <p:ph type="sldNum" sz="quarter" idx="12"/>
          </p:nvPr>
        </p:nvSpPr>
        <p:spPr>
          <a:ln/>
        </p:spPr>
        <p:txBody>
          <a:bodyPr/>
          <a:lstStyle>
            <a:lvl1pPr>
              <a:defRPr/>
            </a:lvl1pPr>
          </a:lstStyle>
          <a:p>
            <a:pPr>
              <a:defRPr/>
            </a:pPr>
            <a:fld id="{F69143FB-B3AC-4545-BDF3-92C9CA1E91A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135396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4" name="Rectangle 71"/>
          <p:cNvSpPr>
            <a:spLocks noGrp="1" noChangeArrowheads="1"/>
          </p:cNvSpPr>
          <p:nvPr>
            <p:ph type="sldNum" sz="quarter" idx="12"/>
          </p:nvPr>
        </p:nvSpPr>
        <p:spPr>
          <a:ln/>
        </p:spPr>
        <p:txBody>
          <a:bodyPr/>
          <a:lstStyle>
            <a:lvl1pPr>
              <a:defRPr/>
            </a:lvl1pPr>
          </a:lstStyle>
          <a:p>
            <a:pPr>
              <a:defRPr/>
            </a:pPr>
            <a:fld id="{844C53FE-77EB-46AD-B8B4-B68E40123B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446521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95E922A6-EA44-49E2-A079-4AF74AE008AC}"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92443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7A38BE12-F4CA-4FE9-BE89-31742B34195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443159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20B4C611-60E6-4EF8-9AD0-7B95452E478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267681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solidFill>
                  <a:srgbClr val="FFFFFF"/>
                </a:solidFill>
              </a:rPr>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F467C99E-EA85-4028-862D-C578CDF905C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01962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2472AF-302E-45F1-813A-188537BDE1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94278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F4E2C59-3FBF-4488-8531-72F5B919D7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614295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1FB88C3-80C8-4C53-A04C-4207FAF0908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8933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7D0C5C5-3B4C-455B-9417-DA1AB86822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9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AA98AFC-9C81-4FE0-8BCB-9F6CF34EBD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05332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EFB38AE-D317-43AC-9B58-CF2CE99EEE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623332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C57DA54-03B3-4132-8973-7CD22BE110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108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8A760D7-1F6F-4AC6-8D27-FC9C36F0B5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11278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3621B88-1DD7-49DF-ACB6-87D875D87C4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36363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7388794-B1E6-4DC3-B44B-AAD626E8D5F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486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E1D2FBF-F584-48EE-81E9-AACEB58825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175925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9DA80F-6492-4726-94B2-14E08FB9B0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95233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3ECA5F9-61B4-4364-84C3-5347665D74A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27192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B8FA9E-B907-4CE5-9102-C568D3093E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966735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FCC5003-ECE7-472A-BF4A-96D2A11C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6086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005E01D-FA45-4C2F-82FC-84E1AEDF00E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95686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09119C-36E4-41D9-8C31-D93884FD942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660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2B1B1A5-CF1A-422E-A7F0-DD667516681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317929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3814710-46CD-4F5C-B641-9317F097A9F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112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00F983C-7497-4E3E-B385-6F3B2142842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18482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5342B9-FA7D-4FFE-84D7-78977382FC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9251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FF1FF6-F841-4DFD-9F16-D935C0AC03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06181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BC371EE-7EA9-4F85-A14A-25386EA1F2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8550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9DA80F-6492-4726-94B2-14E08FB9B0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474839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3ECA5F9-61B4-4364-84C3-5347665D74A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8772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B8FA9E-B907-4CE5-9102-C568D3093E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58676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FCC5003-ECE7-472A-BF4A-96D2A11C10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068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005E01D-FA45-4C2F-82FC-84E1AEDF00E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16102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09119C-36E4-41D9-8C31-D93884FD942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889662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2B1B1A5-CF1A-422E-A7F0-DD667516681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5018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3814710-46CD-4F5C-B641-9317F097A9F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27962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00F983C-7497-4E3E-B385-6F3B2142842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2388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5342B9-FA7D-4FFE-84D7-78977382FC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58977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FF1FF6-F841-4DFD-9F16-D935C0AC03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99378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Georgia Institute of Technology</a:t>
            </a:r>
          </a:p>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BC371EE-7EA9-4F85-A14A-25386EA1F2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24690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srcRect/>
          <a:stretch>
            <a:fillRect/>
          </a:stretch>
        </p:blipFill>
        <p:spPr bwMode="auto">
          <a:xfrm>
            <a:off x="5102823" y="3200400"/>
            <a:ext cx="4041177" cy="3657600"/>
          </a:xfrm>
          <a:prstGeom prst="rect">
            <a:avLst/>
          </a:prstGeom>
          <a:noFill/>
          <a:ln w="9525">
            <a:noFill/>
            <a:miter lim="800000"/>
            <a:headEnd/>
            <a:tailEnd/>
          </a:ln>
          <a:effectLst/>
        </p:spPr>
      </p:pic>
      <p:sp>
        <p:nvSpPr>
          <p:cNvPr id="6" name="Title 1"/>
          <p:cNvSpPr txBox="1">
            <a:spLocks/>
          </p:cNvSpPr>
          <p:nvPr userDrawn="1"/>
        </p:nvSpPr>
        <p:spPr>
          <a:xfrm>
            <a:off x="1219200" y="5486400"/>
            <a:ext cx="3581400" cy="685800"/>
          </a:xfrm>
          <a:prstGeom prst="rect">
            <a:avLst/>
          </a:prstGeom>
        </p:spPr>
        <p:txBody>
          <a:bodyPr vert="horz" lIns="91440" tIns="45720" rIns="91440" bIns="45720" rtlCol="0" anchor="ctr">
            <a:normAutofit lnSpcReduction="10000"/>
          </a:bodyPr>
          <a:lstStyle>
            <a:lvl1pPr algn="l">
              <a:defRPr sz="4800">
                <a:latin typeface="Arial Black" pitchFamily="34" charset="0"/>
              </a:defRPr>
            </a:lvl1pPr>
          </a:lstStyle>
          <a:p>
            <a:pPr algn="ctr">
              <a:spcBef>
                <a:spcPct val="0"/>
              </a:spcBef>
              <a:defRPr/>
            </a:pPr>
            <a:r>
              <a:rPr lang="en-US" sz="2000" dirty="0" smtClean="0">
                <a:solidFill>
                  <a:prstClr val="black"/>
                </a:solidFill>
              </a:rPr>
              <a:t>Your Interactive Guide to the Digital World</a:t>
            </a:r>
          </a:p>
        </p:txBody>
      </p:sp>
      <p:sp>
        <p:nvSpPr>
          <p:cNvPr id="7" name="Rectangle 6"/>
          <p:cNvSpPr/>
          <p:nvPr userDrawn="1"/>
        </p:nvSpPr>
        <p:spPr>
          <a:xfrm>
            <a:off x="0" y="4267200"/>
            <a:ext cx="4876800" cy="1077218"/>
          </a:xfrm>
          <a:prstGeom prst="rect">
            <a:avLst/>
          </a:prstGeom>
        </p:spPr>
        <p:txBody>
          <a:bodyPr wrap="square">
            <a:spAutoFit/>
          </a:bodyPr>
          <a:lstStyle/>
          <a:p>
            <a:r>
              <a:rPr lang="en-US" sz="3200" dirty="0" smtClean="0">
                <a:solidFill>
                  <a:prstClr val="black"/>
                </a:solidFill>
                <a:latin typeface="Arial Black" pitchFamily="34" charset="0"/>
              </a:rPr>
              <a:t>Discovering </a:t>
            </a:r>
            <a:br>
              <a:rPr lang="en-US" sz="3200" dirty="0" smtClean="0">
                <a:solidFill>
                  <a:prstClr val="black"/>
                </a:solidFill>
                <a:latin typeface="Arial Black" pitchFamily="34" charset="0"/>
              </a:rPr>
            </a:br>
            <a:r>
              <a:rPr lang="en-US" sz="3200" dirty="0" smtClean="0">
                <a:solidFill>
                  <a:prstClr val="black"/>
                </a:solidFill>
                <a:latin typeface="Arial Black" pitchFamily="34" charset="0"/>
              </a:rPr>
              <a:t>	Computers 2012</a:t>
            </a:r>
            <a:endParaRPr lang="en-US" sz="3200" dirty="0">
              <a:solidFill>
                <a:prstClr val="black"/>
              </a:solidFill>
              <a:latin typeface="Arial Black" pitchFamily="34" charset="0"/>
            </a:endParaRPr>
          </a:p>
        </p:txBody>
      </p:sp>
      <p:sp>
        <p:nvSpPr>
          <p:cNvPr id="8" name="Rectangle 6"/>
          <p:cNvSpPr/>
          <p:nvPr userDrawn="1"/>
        </p:nvSpPr>
        <p:spPr>
          <a:xfrm>
            <a:off x="145868" y="76200"/>
            <a:ext cx="8845731" cy="1569660"/>
          </a:xfrm>
          <a:prstGeom prst="rect">
            <a:avLst/>
          </a:prstGeom>
        </p:spPr>
        <p:txBody>
          <a:bodyPr wrap="square">
            <a:spAutoFit/>
          </a:bodyPr>
          <a:lstStyle/>
          <a:p>
            <a:r>
              <a:rPr lang="en-US" sz="3200" dirty="0" smtClean="0">
                <a:solidFill>
                  <a:prstClr val="black"/>
                </a:solidFill>
                <a:latin typeface="Arial Black" pitchFamily="34" charset="0"/>
              </a:rPr>
              <a:t>Chapter 8</a:t>
            </a:r>
          </a:p>
          <a:p>
            <a:r>
              <a:rPr lang="en-US" sz="3200" dirty="0" smtClean="0">
                <a:solidFill>
                  <a:prstClr val="black"/>
                </a:solidFill>
                <a:latin typeface="Arial Black" pitchFamily="34" charset="0"/>
              </a:rPr>
              <a:t>Types of Utility Programs and Operating Systems</a:t>
            </a:r>
            <a:endParaRPr lang="en-US" sz="3200" dirty="0">
              <a:solidFill>
                <a:prstClr val="black"/>
              </a:solidFill>
              <a:latin typeface="Arial Black" pitchFamily="34" charset="0"/>
            </a:endParaRPr>
          </a:p>
        </p:txBody>
      </p:sp>
    </p:spTree>
    <p:extLst>
      <p:ext uri="{BB962C8B-B14F-4D97-AF65-F5344CB8AC3E}">
        <p14:creationId xmlns:p14="http://schemas.microsoft.com/office/powerpoint/2010/main" val="329889297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743200" y="6324600"/>
            <a:ext cx="3810000" cy="457200"/>
          </a:xfrm>
          <a:prstGeom prst="rect">
            <a:avLst/>
          </a:prstGeom>
        </p:spPr>
        <p:txBody>
          <a:bodyPr/>
          <a:lstStyle/>
          <a:p>
            <a:r>
              <a:rPr lang="en-US" smtClean="0">
                <a:solidFill>
                  <a:prstClr val="black"/>
                </a:solidFill>
              </a:rPr>
              <a:t>Discovering Computers 2012: Chapter 8</a:t>
            </a:r>
            <a:endParaRPr lang="en-US" dirty="0">
              <a:solidFill>
                <a:prstClr val="black"/>
              </a:solidFill>
            </a:endParaRP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897349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139620065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2743200" y="6400800"/>
            <a:ext cx="3810000" cy="457200"/>
          </a:xfrm>
          <a:prstGeom prst="rect">
            <a:avLst/>
          </a:prstGeom>
        </p:spPr>
        <p:txBody>
          <a:bodyPr/>
          <a:lstStyle/>
          <a:p>
            <a:r>
              <a:rPr lang="en-US" smtClean="0">
                <a:solidFill>
                  <a:prstClr val="black"/>
                </a:solidFill>
              </a:rPr>
              <a:t>Discovering Computers 2012: Chapter 8</a:t>
            </a:r>
            <a:endParaRPr lang="en-US" dirty="0" smtClean="0">
              <a:solidFill>
                <a:prstClr val="black"/>
              </a:solidFill>
            </a:endParaRP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353992553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2743200" y="6400800"/>
            <a:ext cx="3810000" cy="457200"/>
          </a:xfrm>
          <a:prstGeom prst="rect">
            <a:avLst/>
          </a:prstGeom>
        </p:spPr>
        <p:txBody>
          <a:bodyPr/>
          <a:lstStyle/>
          <a:p>
            <a:r>
              <a:rPr lang="en-US" smtClean="0">
                <a:solidFill>
                  <a:prstClr val="black"/>
                </a:solidFill>
              </a:rPr>
              <a:t>Discovering Computers 2012: Chapter 8</a:t>
            </a:r>
            <a:endParaRPr lang="en-US" dirty="0">
              <a:solidFill>
                <a:prstClr val="black"/>
              </a:solidFill>
            </a:endParaRPr>
          </a:p>
        </p:txBody>
      </p:sp>
      <p:sp>
        <p:nvSpPr>
          <p:cNvPr id="9" name="Slide Number Placeholder 8"/>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
        <p:nvSpPr>
          <p:cNvPr id="10"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135862192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4" name="Footer Placeholder 3"/>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5" name="Slide Number Placeholder 4"/>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29784704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3" name="Footer Placeholder 2"/>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4" name="Slide Number Placeholder 3"/>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103782985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6" name="Footer Placeholder 5"/>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391854876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6" name="Footer Placeholder 5"/>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219762829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293254037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solidFill>
                <a:prstClr val="black"/>
              </a:solidFill>
            </a:endParaRPr>
          </a:p>
        </p:txBody>
      </p:sp>
      <p:sp>
        <p:nvSpPr>
          <p:cNvPr id="5" name="Footer Placeholder 4"/>
          <p:cNvSpPr>
            <a:spLocks noGrp="1"/>
          </p:cNvSpPr>
          <p:nvPr>
            <p:ph type="ftr" sz="quarter" idx="11"/>
          </p:nvPr>
        </p:nvSpPr>
        <p:spPr>
          <a:xfrm>
            <a:off x="2743200" y="6356350"/>
            <a:ext cx="3810000" cy="365125"/>
          </a:xfrm>
          <a:prstGeom prst="rect">
            <a:avLst/>
          </a:prstGeom>
        </p:spPr>
        <p:txBody>
          <a:bodyPr/>
          <a:lstStyle/>
          <a:p>
            <a:r>
              <a:rPr lang="en-US" smtClean="0">
                <a:solidFill>
                  <a:prstClr val="black"/>
                </a:solidFill>
              </a:rPr>
              <a:t>Discovering Computers 2012: Chapter 8</a:t>
            </a:r>
            <a:endParaRPr lang="en-US">
              <a:solidFill>
                <a:prstClr val="black"/>
              </a:solidFill>
            </a:endParaRPr>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pPr/>
              <a:t>‹#›</a:t>
            </a:fld>
            <a:endParaRPr lang="en-US"/>
          </a:p>
        </p:txBody>
      </p:sp>
    </p:spTree>
    <p:extLst>
      <p:ext uri="{BB962C8B-B14F-4D97-AF65-F5344CB8AC3E}">
        <p14:creationId xmlns:p14="http://schemas.microsoft.com/office/powerpoint/2010/main" val="47903049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308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9757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12349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2577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99747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37148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92879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15366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90730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4924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47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9DB8057-3700-45E4-9993-9B8C9AD52FF9}"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1068499"/>
      </p:ext>
    </p:extLst>
  </p:cSld>
  <p:clrMapOvr>
    <a:masterClrMapping/>
  </p:clrMapOvr>
  <p:transition>
    <p:cover di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1E3C434-885D-4BAB-BDC3-357ECC0DCB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4067576"/>
      </p:ext>
    </p:extLst>
  </p:cSld>
  <p:clrMapOvr>
    <a:masterClrMapping/>
  </p:clrMapOvr>
  <p:transition>
    <p:cover dir="d"/>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US">
              <a:solidFill>
                <a:prstClr val="black">
                  <a:tint val="75000"/>
                </a:prstClr>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solidFill>
                <a:prstClr val="black">
                  <a:tint val="75000"/>
                </a:prstClr>
              </a:solidFill>
            </a:endParaRPr>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100FC455-D27B-47B8-B275-1057065A51EB}"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322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theme" Target="../theme/theme7.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nvGrpSpPr>
          <p:cNvPr id="13315" name="Group 3"/>
          <p:cNvGrpSpPr>
            <a:grpSpLocks/>
          </p:cNvGrpSpPr>
          <p:nvPr/>
        </p:nvGrpSpPr>
        <p:grpSpPr bwMode="auto">
          <a:xfrm>
            <a:off x="3175" y="4267200"/>
            <a:ext cx="9140825" cy="2590800"/>
            <a:chOff x="2" y="2688"/>
            <a:chExt cx="5758" cy="1632"/>
          </a:xfrm>
        </p:grpSpPr>
        <p:sp>
          <p:nvSpPr>
            <p:cNvPr id="13312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nvGrpSpPr>
            <p:cNvPr id="13322" name="Group 5"/>
            <p:cNvGrpSpPr>
              <a:grpSpLocks/>
            </p:cNvGrpSpPr>
            <p:nvPr userDrawn="1"/>
          </p:nvGrpSpPr>
          <p:grpSpPr bwMode="auto">
            <a:xfrm>
              <a:off x="3528" y="3715"/>
              <a:ext cx="792" cy="521"/>
              <a:chOff x="3527" y="3715"/>
              <a:chExt cx="792" cy="521"/>
            </a:xfrm>
          </p:grpSpPr>
          <p:sp>
            <p:nvSpPr>
              <p:cNvPr id="13312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2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2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2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3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3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3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3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3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3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3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grpSp>
        <p:grpSp>
          <p:nvGrpSpPr>
            <p:cNvPr id="13323" name="Group 17"/>
            <p:cNvGrpSpPr>
              <a:grpSpLocks/>
            </p:cNvGrpSpPr>
            <p:nvPr userDrawn="1"/>
          </p:nvGrpSpPr>
          <p:grpSpPr bwMode="auto">
            <a:xfrm>
              <a:off x="1776" y="3631"/>
              <a:ext cx="1626" cy="683"/>
              <a:chOff x="1776" y="3631"/>
              <a:chExt cx="1626" cy="683"/>
            </a:xfrm>
          </p:grpSpPr>
          <p:sp>
            <p:nvSpPr>
              <p:cNvPr id="13313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3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4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4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4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4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grpSp>
          <p:nvGrpSpPr>
            <p:cNvPr id="13324" name="Group 36"/>
            <p:cNvGrpSpPr>
              <a:grpSpLocks/>
            </p:cNvGrpSpPr>
            <p:nvPr userDrawn="1"/>
          </p:nvGrpSpPr>
          <p:grpSpPr bwMode="auto">
            <a:xfrm>
              <a:off x="4128" y="3360"/>
              <a:ext cx="1351" cy="821"/>
              <a:chOff x="4128" y="3360"/>
              <a:chExt cx="1351" cy="821"/>
            </a:xfrm>
          </p:grpSpPr>
          <p:sp>
            <p:nvSpPr>
              <p:cNvPr id="13315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5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6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6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7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7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7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7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grpSp>
        <p:grpSp>
          <p:nvGrpSpPr>
            <p:cNvPr id="13325" name="Group 54"/>
            <p:cNvGrpSpPr>
              <a:grpSpLocks/>
            </p:cNvGrpSpPr>
            <p:nvPr userDrawn="1"/>
          </p:nvGrpSpPr>
          <p:grpSpPr bwMode="auto">
            <a:xfrm>
              <a:off x="5280" y="3024"/>
              <a:ext cx="425" cy="258"/>
              <a:chOff x="5280" y="3024"/>
              <a:chExt cx="425" cy="258"/>
            </a:xfrm>
          </p:grpSpPr>
          <p:sp>
            <p:nvSpPr>
              <p:cNvPr id="13317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7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7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7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7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8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sp>
            <p:nvSpPr>
              <p:cNvPr id="13318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eaLnBrk="0" fontAlgn="base" hangingPunct="0">
                  <a:spcBef>
                    <a:spcPct val="0"/>
                  </a:spcBef>
                  <a:spcAft>
                    <a:spcPct val="0"/>
                  </a:spcAft>
                  <a:defRPr/>
                </a:pPr>
                <a:endParaRPr lang="en-GB">
                  <a:solidFill>
                    <a:srgbClr val="FFFFFF"/>
                  </a:solidFill>
                </a:endParaRPr>
              </a:p>
            </p:txBody>
          </p:sp>
          <p:grpSp>
            <p:nvGrpSpPr>
              <p:cNvPr id="13333" name="Group 62"/>
              <p:cNvGrpSpPr>
                <a:grpSpLocks/>
              </p:cNvGrpSpPr>
              <p:nvPr/>
            </p:nvGrpSpPr>
            <p:grpSpPr bwMode="auto">
              <a:xfrm>
                <a:off x="5381" y="3085"/>
                <a:ext cx="227" cy="132"/>
                <a:chOff x="5381" y="3085"/>
                <a:chExt cx="227" cy="132"/>
              </a:xfrm>
            </p:grpSpPr>
            <p:sp>
              <p:nvSpPr>
                <p:cNvPr id="13318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8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8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sp>
              <p:nvSpPr>
                <p:cNvPr id="13318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eaLnBrk="0" fontAlgn="base" hangingPunct="0">
                    <a:spcBef>
                      <a:spcPct val="0"/>
                    </a:spcBef>
                    <a:spcAft>
                      <a:spcPct val="0"/>
                    </a:spcAft>
                    <a:defRPr/>
                  </a:pPr>
                  <a:endParaRPr lang="en-GB">
                    <a:solidFill>
                      <a:srgbClr val="FFFFFF"/>
                    </a:solidFill>
                  </a:endParaRPr>
                </a:p>
              </p:txBody>
            </p:sp>
          </p:grpSp>
        </p:grpSp>
      </p:grpSp>
      <p:sp>
        <p:nvSpPr>
          <p:cNvPr id="133187"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33188"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fontAlgn="base">
              <a:spcBef>
                <a:spcPct val="0"/>
              </a:spcBef>
              <a:spcAft>
                <a:spcPct val="0"/>
              </a:spcAft>
              <a:defRPr/>
            </a:pPr>
            <a:endParaRPr lang="en-US">
              <a:solidFill>
                <a:srgbClr val="FFFFFF"/>
              </a:solidFill>
            </a:endParaRPr>
          </a:p>
        </p:txBody>
      </p:sp>
      <p:sp>
        <p:nvSpPr>
          <p:cNvPr id="13319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fontAlgn="base">
              <a:spcBef>
                <a:spcPct val="0"/>
              </a:spcBef>
              <a:spcAft>
                <a:spcPct val="0"/>
              </a:spcAft>
              <a:defRPr/>
            </a:pPr>
            <a:r>
              <a:rPr lang="en-US">
                <a:solidFill>
                  <a:srgbClr val="FFFFFF"/>
                </a:solidFill>
              </a:rPr>
              <a:t>CS211 ICT- Chapter 1</a:t>
            </a:r>
          </a:p>
        </p:txBody>
      </p:sp>
      <p:sp>
        <p:nvSpPr>
          <p:cNvPr id="13319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fontAlgn="base">
              <a:spcBef>
                <a:spcPct val="0"/>
              </a:spcBef>
              <a:spcAft>
                <a:spcPct val="0"/>
              </a:spcAft>
              <a:defRPr/>
            </a:pPr>
            <a:fld id="{3BC93BC3-C9CD-4A31-9EB3-126C63F29973}" type="slidenum">
              <a:rPr lang="en-US">
                <a:solidFill>
                  <a:srgbClr val="FFFFFF"/>
                </a:solidFill>
              </a:rPr>
              <a:pPr fontAlgn="base">
                <a:spcBef>
                  <a:spcPct val="0"/>
                </a:spcBef>
                <a:spcAft>
                  <a:spcPct val="0"/>
                </a:spcAft>
                <a:defRPr/>
              </a:pPr>
              <a:t>‹#›</a:t>
            </a:fld>
            <a:endParaRPr lang="en-US">
              <a:solidFill>
                <a:srgbClr val="FFFFFF"/>
              </a:solidFill>
            </a:endParaRPr>
          </a:p>
        </p:txBody>
      </p:sp>
    </p:spTree>
    <p:extLst>
      <p:ext uri="{BB962C8B-B14F-4D97-AF65-F5344CB8AC3E}">
        <p14:creationId xmlns:p14="http://schemas.microsoft.com/office/powerpoint/2010/main" val="21320683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pPr>
            <a:fld id="{9085E6F1-DF21-4E8C-B345-DEE389BB540E}" type="slidenum">
              <a:rPr lang="en-US" smtClean="0">
                <a:solidFill>
                  <a:srgbClr val="000000"/>
                </a:solidFill>
              </a:rPr>
              <a:pPr eaLnBrk="0" fontAlgn="base" hangingPunct="0">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35897037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r>
              <a:rPr lang="en-US">
                <a:solidFill>
                  <a:srgbClr val="000000"/>
                </a:solidFill>
              </a:rPr>
              <a:t>Georgia Institute of Technology</a:t>
            </a:r>
          </a:p>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1837063D-8539-4F8C-A0F6-A941085B3C14}"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08576270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r>
              <a:rPr lang="en-US">
                <a:solidFill>
                  <a:srgbClr val="000000"/>
                </a:solidFill>
              </a:rPr>
              <a:t>Georgia Institute of Technology</a:t>
            </a:r>
          </a:p>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1837063D-8539-4F8C-A0F6-A941085B3C14}"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86264702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hf sldNum="0"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charset="0"/>
        </a:defRPr>
      </a:lvl2pPr>
      <a:lvl3pPr algn="ctr" rtl="0" eaLnBrk="0" fontAlgn="base" hangingPunct="0">
        <a:spcBef>
          <a:spcPct val="0"/>
        </a:spcBef>
        <a:spcAft>
          <a:spcPct val="0"/>
        </a:spcAft>
        <a:defRPr sz="4400">
          <a:solidFill>
            <a:schemeClr val="accent2"/>
          </a:solidFill>
          <a:latin typeface="Arial" charset="0"/>
        </a:defRPr>
      </a:lvl3pPr>
      <a:lvl4pPr algn="ctr" rtl="0" eaLnBrk="0" fontAlgn="base" hangingPunct="0">
        <a:spcBef>
          <a:spcPct val="0"/>
        </a:spcBef>
        <a:spcAft>
          <a:spcPct val="0"/>
        </a:spcAft>
        <a:defRPr sz="4400">
          <a:solidFill>
            <a:schemeClr val="accent2"/>
          </a:solidFill>
          <a:latin typeface="Arial" charset="0"/>
        </a:defRPr>
      </a:lvl4pPr>
      <a:lvl5pPr algn="ctr" rtl="0" eaLnBrk="0" fontAlgn="base" hangingPunct="0">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64999">
              <a:srgbClr val="F0EBD5"/>
            </a:gs>
            <a:gs pos="100000">
              <a:srgbClr val="D1C39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52400"/>
            <a:ext cx="88392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1600200"/>
            <a:ext cx="8839200" cy="4648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1219200"/>
            <a:ext cx="9144000" cy="457200"/>
          </a:xfrm>
          <a:prstGeom prst="rect">
            <a:avLst/>
          </a:prstGeom>
          <a:gradFill flip="none" rotWithShape="1">
            <a:gsLst>
              <a:gs pos="0">
                <a:srgbClr val="67588E"/>
              </a:gs>
              <a:gs pos="64999">
                <a:srgbClr val="F0EBD5"/>
              </a:gs>
              <a:gs pos="100000">
                <a:srgbClr val="D1C39F"/>
              </a:gs>
            </a:gsLst>
            <a:lin ang="2700000" scaled="1"/>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8534400" y="6248400"/>
            <a:ext cx="609600" cy="609600"/>
          </a:xfrm>
          <a:prstGeom prst="rect">
            <a:avLst/>
          </a:prstGeom>
          <a:solidFill>
            <a:srgbClr val="67588E"/>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Slide Number Placeholder 5"/>
          <p:cNvSpPr>
            <a:spLocks noGrp="1"/>
          </p:cNvSpPr>
          <p:nvPr>
            <p:ph type="sldNum" sz="quarter" idx="4"/>
          </p:nvPr>
        </p:nvSpPr>
        <p:spPr>
          <a:xfrm>
            <a:off x="8534400" y="6248400"/>
            <a:ext cx="609600" cy="609600"/>
          </a:xfrm>
          <a:prstGeom prst="rect">
            <a:avLst/>
          </a:prstGeom>
        </p:spPr>
        <p:txBody>
          <a:bodyPr vert="horz" lIns="91440" tIns="45720" rIns="91440" bIns="45720" rtlCol="0" anchor="ctr"/>
          <a:lstStyle>
            <a:lvl1pPr algn="ctr">
              <a:defRPr sz="1200" b="1">
                <a:solidFill>
                  <a:srgbClr val="EEEBCA"/>
                </a:solidFill>
              </a:defRPr>
            </a:lvl1pPr>
          </a:lstStyle>
          <a:p>
            <a:fld id="{E1920792-1FFE-4123-96E7-9B6DC9FF0B06}" type="slidenum">
              <a:rPr lang="en-US" smtClean="0"/>
              <a:pPr/>
              <a:t>‹#›</a:t>
            </a:fld>
            <a:endParaRPr lang="en-US" dirty="0"/>
          </a:p>
        </p:txBody>
      </p:sp>
      <p:sp>
        <p:nvSpPr>
          <p:cNvPr id="8"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prstClr val="black"/>
                </a:solidFill>
              </a:rPr>
              <a:t>Discovering Computers 2012: Chapter 8</a:t>
            </a:r>
            <a:endParaRPr lang="en-US" dirty="0">
              <a:solidFill>
                <a:prstClr val="black"/>
              </a:solidFill>
            </a:endParaRPr>
          </a:p>
        </p:txBody>
      </p:sp>
    </p:spTree>
    <p:extLst>
      <p:ext uri="{BB962C8B-B14F-4D97-AF65-F5344CB8AC3E}">
        <p14:creationId xmlns:p14="http://schemas.microsoft.com/office/powerpoint/2010/main" val="245446226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4000" b="1" kern="1200">
          <a:solidFill>
            <a:schemeClr val="accent4">
              <a:lumMod val="75000"/>
            </a:schemeClr>
          </a:solidFill>
          <a:latin typeface="+mj-lt"/>
          <a:ea typeface="+mj-ea"/>
          <a:cs typeface="Arial" pitchFamily="34" charset="0"/>
        </a:defRPr>
      </a:lvl1pPr>
    </p:titleStyle>
    <p:bodyStyle>
      <a:lvl1pPr marL="342900" indent="-342900" algn="l" defTabSz="914400" rtl="0" eaLnBrk="1" latinLnBrk="0" hangingPunct="1">
        <a:spcBef>
          <a:spcPct val="20000"/>
        </a:spcBef>
        <a:buClr>
          <a:schemeClr val="accent4">
            <a:lumMod val="75000"/>
          </a:schemeClr>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lumMod val="75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4">
            <a:lumMod val="75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751552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5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895600"/>
            <a:ext cx="7848600" cy="1600200"/>
          </a:xfrm>
        </p:spPr>
        <p:txBody>
          <a:bodyPr/>
          <a:lstStyle/>
          <a:p>
            <a:pPr eaLnBrk="1" hangingPunct="1">
              <a:defRPr/>
            </a:pPr>
            <a:r>
              <a:rPr lang="en-US" sz="4800" b="1" dirty="0" smtClean="0">
                <a:solidFill>
                  <a:schemeClr val="tx1"/>
                </a:solidFill>
                <a:effectLst/>
              </a:rPr>
              <a:t>Computer Organization and Architecture</a:t>
            </a:r>
            <a:endParaRPr lang="en-US" dirty="0" smtClean="0">
              <a:solidFill>
                <a:schemeClr val="tx1"/>
              </a:solidFill>
              <a:effectLst/>
            </a:endParaRPr>
          </a:p>
        </p:txBody>
      </p:sp>
      <p:sp>
        <p:nvSpPr>
          <p:cNvPr id="4099" name="Rectangle 3"/>
          <p:cNvSpPr>
            <a:spLocks noGrp="1" noChangeArrowheads="1"/>
          </p:cNvSpPr>
          <p:nvPr>
            <p:ph type="subTitle" idx="1"/>
          </p:nvPr>
        </p:nvSpPr>
        <p:spPr>
          <a:xfrm>
            <a:off x="1219200" y="990600"/>
            <a:ext cx="6400800" cy="838200"/>
          </a:xfrm>
        </p:spPr>
        <p:txBody>
          <a:bodyPr/>
          <a:lstStyle/>
          <a:p>
            <a:pPr eaLnBrk="1" hangingPunct="1">
              <a:defRPr/>
            </a:pPr>
            <a:r>
              <a:rPr lang="en-US" sz="5400" b="1" dirty="0" smtClean="0"/>
              <a:t>Chapter 4</a:t>
            </a:r>
          </a:p>
          <a:p>
            <a:pPr eaLnBrk="1" hangingPunct="1">
              <a:defRPr/>
            </a:pPr>
            <a:r>
              <a:rPr lang="en-US" sz="5400" b="1" dirty="0" smtClean="0"/>
              <a:t> </a:t>
            </a:r>
          </a:p>
        </p:txBody>
      </p:sp>
    </p:spTree>
    <p:extLst>
      <p:ext uri="{BB962C8B-B14F-4D97-AF65-F5344CB8AC3E}">
        <p14:creationId xmlns:p14="http://schemas.microsoft.com/office/powerpoint/2010/main" val="1076194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534400" cy="1384995"/>
          </a:xfrm>
          <a:prstGeom prst="rect">
            <a:avLst/>
          </a:prstGeom>
        </p:spPr>
        <p:txBody>
          <a:bodyPr wrap="square">
            <a:spAutoFit/>
          </a:bodyPr>
          <a:lstStyle/>
          <a:p>
            <a:pPr marL="457200" indent="-457200">
              <a:buFont typeface="Symbol"/>
              <a:buChar char="·"/>
            </a:pPr>
            <a:r>
              <a:rPr lang="en-US" sz="2800" dirty="0" smtClean="0">
                <a:latin typeface="Arial"/>
              </a:rPr>
              <a:t>Processing </a:t>
            </a:r>
            <a:r>
              <a:rPr lang="en-US" sz="2800" dirty="0">
                <a:latin typeface="Arial"/>
              </a:rPr>
              <a:t>required for a single instruction </a:t>
            </a:r>
            <a:r>
              <a:rPr lang="en-US" sz="2800" dirty="0" smtClean="0">
                <a:latin typeface="Arial"/>
              </a:rPr>
              <a:t>is</a:t>
            </a:r>
          </a:p>
          <a:p>
            <a:r>
              <a:rPr lang="en-US" sz="2800" dirty="0">
                <a:latin typeface="Arial"/>
              </a:rPr>
              <a:t> </a:t>
            </a:r>
            <a:r>
              <a:rPr lang="en-US" sz="2800" dirty="0" smtClean="0">
                <a:latin typeface="Arial"/>
              </a:rPr>
              <a:t>    </a:t>
            </a:r>
            <a:r>
              <a:rPr lang="en-US" sz="2800" dirty="0">
                <a:latin typeface="Arial"/>
              </a:rPr>
              <a:t>called an </a:t>
            </a:r>
            <a:r>
              <a:rPr lang="en-US" sz="2800" dirty="0">
                <a:solidFill>
                  <a:srgbClr val="FF0000"/>
                </a:solidFill>
                <a:latin typeface="Arial"/>
              </a:rPr>
              <a:t>instruction </a:t>
            </a:r>
            <a:r>
              <a:rPr lang="en-US" sz="2800" dirty="0" smtClean="0">
                <a:solidFill>
                  <a:srgbClr val="FF0000"/>
                </a:solidFill>
                <a:latin typeface="Arial"/>
              </a:rPr>
              <a:t>cycle (</a:t>
            </a:r>
            <a:r>
              <a:rPr lang="en-US" sz="2800" dirty="0" smtClean="0">
                <a:solidFill>
                  <a:srgbClr val="00B050"/>
                </a:solidFill>
                <a:latin typeface="Arial"/>
              </a:rPr>
              <a:t>Fetch-Execute Cycle</a:t>
            </a:r>
            <a:r>
              <a:rPr lang="en-US" sz="2800" dirty="0" smtClean="0">
                <a:solidFill>
                  <a:srgbClr val="FF0000"/>
                </a:solidFill>
                <a:latin typeface="Arial"/>
              </a:rPr>
              <a:t>),</a:t>
            </a:r>
          </a:p>
          <a:p>
            <a:r>
              <a:rPr lang="en-US" sz="2800" dirty="0">
                <a:solidFill>
                  <a:srgbClr val="FF0000"/>
                </a:solidFill>
                <a:latin typeface="Arial"/>
              </a:rPr>
              <a:t> </a:t>
            </a:r>
            <a:r>
              <a:rPr lang="en-US" sz="2800" dirty="0" smtClean="0">
                <a:solidFill>
                  <a:srgbClr val="FF0000"/>
                </a:solidFill>
                <a:latin typeface="Arial"/>
              </a:rPr>
              <a:t>    </a:t>
            </a:r>
            <a:r>
              <a:rPr lang="en-US" sz="2800" dirty="0" smtClean="0">
                <a:latin typeface="Arial"/>
              </a:rPr>
              <a:t>and can be viewed as shown below: </a:t>
            </a:r>
            <a:r>
              <a:rPr lang="en-US" sz="2800" b="1" dirty="0" smtClean="0">
                <a:solidFill>
                  <a:srgbClr val="FF0000"/>
                </a:solidFill>
                <a:latin typeface="Arial"/>
              </a:rPr>
              <a:t>2 Steps</a:t>
            </a:r>
            <a:endParaRPr lang="en-US" sz="2800" b="1" dirty="0">
              <a:solidFill>
                <a:srgbClr val="FF0000"/>
              </a:solidFill>
              <a:latin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81526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19400" y="3135868"/>
            <a:ext cx="3657600" cy="369332"/>
          </a:xfrm>
          <a:prstGeom prst="rect">
            <a:avLst/>
          </a:prstGeom>
          <a:noFill/>
        </p:spPr>
        <p:txBody>
          <a:bodyPr wrap="square" rtlCol="0">
            <a:spAutoFit/>
          </a:bodyPr>
          <a:lstStyle/>
          <a:p>
            <a:r>
              <a:rPr lang="en-US" b="1" dirty="0" smtClean="0">
                <a:solidFill>
                  <a:srgbClr val="C00000"/>
                </a:solidFill>
              </a:rPr>
              <a:t>Fetch Cycle	     Execute Cycle</a:t>
            </a:r>
            <a:endParaRPr lang="en-US" b="1" dirty="0">
              <a:solidFill>
                <a:srgbClr val="C00000"/>
              </a:solidFill>
            </a:endParaRPr>
          </a:p>
        </p:txBody>
      </p:sp>
      <p:sp>
        <p:nvSpPr>
          <p:cNvPr id="6" name="Rectangle 5"/>
          <p:cNvSpPr/>
          <p:nvPr/>
        </p:nvSpPr>
        <p:spPr>
          <a:xfrm>
            <a:off x="228600" y="3651409"/>
            <a:ext cx="8915400" cy="2215991"/>
          </a:xfrm>
          <a:prstGeom prst="rect">
            <a:avLst/>
          </a:prstGeom>
        </p:spPr>
        <p:txBody>
          <a:bodyPr wrap="square">
            <a:spAutoFit/>
          </a:bodyPr>
          <a:lstStyle/>
          <a:p>
            <a:pPr marL="342900" indent="-342900">
              <a:buFont typeface="Wingdings" pitchFamily="2" charset="2"/>
              <a:buChar char="q"/>
            </a:pPr>
            <a:r>
              <a:rPr lang="en-US" sz="2300" dirty="0" smtClean="0">
                <a:solidFill>
                  <a:srgbClr val="FF0000"/>
                </a:solidFill>
                <a:latin typeface="Arial"/>
              </a:rPr>
              <a:t>Fetch</a:t>
            </a:r>
            <a:r>
              <a:rPr lang="en-US" sz="2300" dirty="0" smtClean="0">
                <a:latin typeface="Arial"/>
              </a:rPr>
              <a:t> – </a:t>
            </a:r>
            <a:r>
              <a:rPr lang="en-US" sz="2300" dirty="0" smtClean="0">
                <a:solidFill>
                  <a:srgbClr val="0070C0"/>
                </a:solidFill>
                <a:latin typeface="Arial"/>
              </a:rPr>
              <a:t>CPU(</a:t>
            </a:r>
            <a:r>
              <a:rPr lang="en-US" sz="2300" dirty="0" smtClean="0">
                <a:solidFill>
                  <a:srgbClr val="FF0000"/>
                </a:solidFill>
                <a:latin typeface="Arial"/>
              </a:rPr>
              <a:t>CU</a:t>
            </a:r>
            <a:r>
              <a:rPr lang="en-US" sz="2300" dirty="0" smtClean="0">
                <a:solidFill>
                  <a:srgbClr val="0070C0"/>
                </a:solidFill>
                <a:latin typeface="Arial"/>
              </a:rPr>
              <a:t>) </a:t>
            </a:r>
            <a:r>
              <a:rPr lang="en-US" sz="2300" dirty="0">
                <a:solidFill>
                  <a:srgbClr val="FF0000"/>
                </a:solidFill>
                <a:latin typeface="Arial"/>
              </a:rPr>
              <a:t>reads</a:t>
            </a:r>
            <a:r>
              <a:rPr lang="en-US" sz="2300" dirty="0">
                <a:solidFill>
                  <a:srgbClr val="0070C0"/>
                </a:solidFill>
                <a:latin typeface="Arial"/>
              </a:rPr>
              <a:t> an instruction from a location in </a:t>
            </a:r>
            <a:r>
              <a:rPr lang="en-US" sz="2300" dirty="0" smtClean="0">
                <a:solidFill>
                  <a:srgbClr val="0070C0"/>
                </a:solidFill>
                <a:latin typeface="Arial"/>
              </a:rPr>
              <a:t>memory and </a:t>
            </a:r>
            <a:r>
              <a:rPr lang="en-US" sz="2300" dirty="0" smtClean="0">
                <a:solidFill>
                  <a:srgbClr val="FF0000"/>
                </a:solidFill>
                <a:latin typeface="Arial"/>
              </a:rPr>
              <a:t>decodes the instruction </a:t>
            </a:r>
            <a:r>
              <a:rPr lang="en-US" sz="2300" dirty="0" smtClean="0">
                <a:solidFill>
                  <a:srgbClr val="0070C0"/>
                </a:solidFill>
                <a:latin typeface="Arial"/>
              </a:rPr>
              <a:t>(determine what it means)</a:t>
            </a:r>
            <a:endParaRPr lang="en-US" sz="2300" dirty="0">
              <a:solidFill>
                <a:srgbClr val="0070C0"/>
              </a:solidFill>
              <a:latin typeface="Arial"/>
            </a:endParaRPr>
          </a:p>
          <a:p>
            <a:pPr marL="800100" lvl="1" indent="-342900">
              <a:buFont typeface="Wingdings" pitchFamily="2" charset="2"/>
              <a:buChar char="§"/>
            </a:pPr>
            <a:r>
              <a:rPr lang="en-US" sz="2300" dirty="0" smtClean="0">
                <a:latin typeface="Arial"/>
              </a:rPr>
              <a:t>Program </a:t>
            </a:r>
            <a:r>
              <a:rPr lang="en-US" sz="2300" dirty="0">
                <a:latin typeface="Arial"/>
              </a:rPr>
              <a:t>counter (</a:t>
            </a:r>
            <a:r>
              <a:rPr lang="en-US" sz="2300" dirty="0" smtClean="0">
                <a:latin typeface="Arial"/>
              </a:rPr>
              <a:t>PC/Instruction Pointer) </a:t>
            </a:r>
            <a:r>
              <a:rPr lang="en-US" sz="2300" dirty="0">
                <a:latin typeface="Arial"/>
              </a:rPr>
              <a:t>register </a:t>
            </a:r>
            <a:r>
              <a:rPr lang="en-US" sz="2300" dirty="0" smtClean="0">
                <a:latin typeface="Arial"/>
              </a:rPr>
              <a:t>keeps</a:t>
            </a:r>
          </a:p>
          <a:p>
            <a:pPr lvl="1"/>
            <a:r>
              <a:rPr lang="en-US" sz="2300" dirty="0">
                <a:latin typeface="Arial"/>
              </a:rPr>
              <a:t> </a:t>
            </a:r>
            <a:r>
              <a:rPr lang="en-US" sz="2300" dirty="0" smtClean="0">
                <a:latin typeface="Arial"/>
              </a:rPr>
              <a:t>    </a:t>
            </a:r>
            <a:r>
              <a:rPr lang="en-US" sz="2300" dirty="0">
                <a:latin typeface="Arial"/>
              </a:rPr>
              <a:t>track of </a:t>
            </a:r>
            <a:r>
              <a:rPr lang="en-US" sz="2300" dirty="0" smtClean="0">
                <a:latin typeface="Arial"/>
              </a:rPr>
              <a:t>which instruction executes next</a:t>
            </a:r>
          </a:p>
          <a:p>
            <a:pPr marL="800100" lvl="1" indent="-342900">
              <a:buFont typeface="Wingdings" pitchFamily="2" charset="2"/>
              <a:buChar char="§"/>
            </a:pPr>
            <a:r>
              <a:rPr lang="en-US" sz="2300" dirty="0">
                <a:latin typeface="Arial"/>
              </a:rPr>
              <a:t>Fetched instruction is loaded into the instruction register (IR</a:t>
            </a:r>
            <a:r>
              <a:rPr lang="en-US" sz="2300" dirty="0" smtClean="0">
                <a:latin typeface="Arial"/>
              </a:rPr>
              <a:t>)</a:t>
            </a:r>
            <a:endParaRPr lang="en-US" sz="2300" dirty="0">
              <a:latin typeface="Arial"/>
            </a:endParaRPr>
          </a:p>
          <a:p>
            <a:pPr marL="800100" lvl="1" indent="-342900">
              <a:buFont typeface="Wingdings" pitchFamily="2" charset="2"/>
              <a:buChar char="§"/>
            </a:pPr>
            <a:r>
              <a:rPr lang="en-US" sz="2300" dirty="0" smtClean="0">
                <a:latin typeface="Arial"/>
              </a:rPr>
              <a:t>Normally</a:t>
            </a:r>
            <a:r>
              <a:rPr lang="en-US" sz="2300" dirty="0">
                <a:latin typeface="Arial"/>
              </a:rPr>
              <a:t>, CPU increments PC after each </a:t>
            </a:r>
            <a:r>
              <a:rPr lang="en-US" sz="2300" dirty="0" smtClean="0">
                <a:latin typeface="Arial"/>
              </a:rPr>
              <a:t>fetch</a:t>
            </a:r>
          </a:p>
        </p:txBody>
      </p:sp>
    </p:spTree>
    <p:extLst>
      <p:ext uri="{BB962C8B-B14F-4D97-AF65-F5344CB8AC3E}">
        <p14:creationId xmlns:p14="http://schemas.microsoft.com/office/powerpoint/2010/main" val="384463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381000"/>
            <a:ext cx="9067800" cy="4893647"/>
          </a:xfrm>
          <a:prstGeom prst="rect">
            <a:avLst/>
          </a:prstGeom>
        </p:spPr>
        <p:txBody>
          <a:bodyPr wrap="square">
            <a:spAutoFit/>
          </a:bodyPr>
          <a:lstStyle/>
          <a:p>
            <a:pPr marL="342900" indent="-342900">
              <a:buFont typeface="Wingdings" pitchFamily="2" charset="2"/>
              <a:buChar char="q"/>
            </a:pPr>
            <a:r>
              <a:rPr lang="en-US" sz="2600" dirty="0">
                <a:solidFill>
                  <a:srgbClr val="FF0000"/>
                </a:solidFill>
                <a:latin typeface="Arial"/>
              </a:rPr>
              <a:t>Execute</a:t>
            </a:r>
            <a:r>
              <a:rPr lang="en-US" sz="2600" dirty="0">
                <a:latin typeface="Arial"/>
              </a:rPr>
              <a:t> - CPU executes the instruction</a:t>
            </a:r>
          </a:p>
          <a:p>
            <a:pPr lvl="1"/>
            <a:r>
              <a:rPr lang="en-US" sz="2600" dirty="0">
                <a:latin typeface="Wingdings"/>
              </a:rPr>
              <a:t>§ </a:t>
            </a:r>
            <a:r>
              <a:rPr lang="en-US" sz="2600" dirty="0">
                <a:latin typeface="Arial"/>
              </a:rPr>
              <a:t>May involve several operations</a:t>
            </a:r>
          </a:p>
          <a:p>
            <a:pPr lvl="1"/>
            <a:r>
              <a:rPr lang="en-US" sz="2600" dirty="0">
                <a:latin typeface="Wingdings"/>
              </a:rPr>
              <a:t>§ </a:t>
            </a:r>
            <a:r>
              <a:rPr lang="en-US" sz="2600" dirty="0">
                <a:latin typeface="Arial"/>
              </a:rPr>
              <a:t>May utilize previously changed state of </a:t>
            </a:r>
            <a:r>
              <a:rPr lang="en-US" sz="2600" dirty="0" smtClean="0">
                <a:latin typeface="Arial"/>
              </a:rPr>
              <a:t>CPU</a:t>
            </a:r>
            <a:endParaRPr lang="en-US" sz="2600" dirty="0">
              <a:latin typeface="Arial"/>
            </a:endParaRPr>
          </a:p>
          <a:p>
            <a:pPr lvl="1"/>
            <a:r>
              <a:rPr lang="en-US" sz="2600" dirty="0">
                <a:latin typeface="Wingdings"/>
              </a:rPr>
              <a:t>§ </a:t>
            </a:r>
            <a:r>
              <a:rPr lang="en-US" sz="2600" dirty="0">
                <a:latin typeface="Arial"/>
              </a:rPr>
              <a:t>General categories:</a:t>
            </a:r>
          </a:p>
          <a:p>
            <a:pPr marL="1257300" lvl="2" indent="-342900">
              <a:buFont typeface="Arial" pitchFamily="34" charset="0"/>
              <a:buChar char="•"/>
            </a:pPr>
            <a:r>
              <a:rPr lang="en-US" sz="2600" dirty="0" smtClean="0">
                <a:solidFill>
                  <a:srgbClr val="00B050"/>
                </a:solidFill>
                <a:latin typeface="Arial"/>
              </a:rPr>
              <a:t>CPU-Memory</a:t>
            </a:r>
            <a:r>
              <a:rPr lang="en-US" sz="2600" dirty="0">
                <a:latin typeface="Arial"/>
              </a:rPr>
              <a:t>: Data may be transferred from CPU </a:t>
            </a:r>
            <a:r>
              <a:rPr lang="en-US" sz="2600" dirty="0" smtClean="0">
                <a:latin typeface="Arial"/>
              </a:rPr>
              <a:t>to memory </a:t>
            </a:r>
            <a:r>
              <a:rPr lang="en-US" sz="2600" dirty="0">
                <a:latin typeface="Arial"/>
              </a:rPr>
              <a:t>or vice-versa</a:t>
            </a:r>
          </a:p>
          <a:p>
            <a:pPr marL="1257300" lvl="2" indent="-342900">
              <a:buFont typeface="Arial" pitchFamily="34" charset="0"/>
              <a:buChar char="•"/>
            </a:pPr>
            <a:r>
              <a:rPr lang="en-US" sz="2600" dirty="0" smtClean="0">
                <a:solidFill>
                  <a:srgbClr val="00B050"/>
                </a:solidFill>
                <a:latin typeface="Arial"/>
              </a:rPr>
              <a:t>CPU-IO</a:t>
            </a:r>
            <a:r>
              <a:rPr lang="en-US" sz="2600" dirty="0">
                <a:latin typeface="Arial"/>
              </a:rPr>
              <a:t>: Data may be transferred between CPU and </a:t>
            </a:r>
            <a:r>
              <a:rPr lang="en-US" sz="2600" dirty="0" smtClean="0">
                <a:latin typeface="Arial"/>
              </a:rPr>
              <a:t>an I/O </a:t>
            </a:r>
            <a:r>
              <a:rPr lang="en-US" sz="2600" dirty="0">
                <a:latin typeface="Arial"/>
              </a:rPr>
              <a:t>module</a:t>
            </a:r>
          </a:p>
          <a:p>
            <a:pPr marL="1257300" lvl="2" indent="-342900">
              <a:buFont typeface="Arial" pitchFamily="34" charset="0"/>
              <a:buChar char="•"/>
            </a:pPr>
            <a:r>
              <a:rPr lang="en-US" sz="2600" dirty="0" smtClean="0">
                <a:solidFill>
                  <a:srgbClr val="00B050"/>
                </a:solidFill>
                <a:latin typeface="Arial"/>
              </a:rPr>
              <a:t>Data </a:t>
            </a:r>
            <a:r>
              <a:rPr lang="en-US" sz="2600" dirty="0">
                <a:solidFill>
                  <a:srgbClr val="00B050"/>
                </a:solidFill>
                <a:latin typeface="Arial"/>
              </a:rPr>
              <a:t>Processing</a:t>
            </a:r>
            <a:r>
              <a:rPr lang="en-US" sz="2600" dirty="0">
                <a:latin typeface="Arial"/>
              </a:rPr>
              <a:t>: </a:t>
            </a:r>
            <a:r>
              <a:rPr lang="en-US" sz="2600" dirty="0" smtClean="0">
                <a:latin typeface="Arial"/>
              </a:rPr>
              <a:t>CPU (</a:t>
            </a:r>
            <a:r>
              <a:rPr lang="en-US" sz="2600" dirty="0" smtClean="0">
                <a:solidFill>
                  <a:srgbClr val="FF0000"/>
                </a:solidFill>
                <a:latin typeface="Arial"/>
              </a:rPr>
              <a:t>ALU</a:t>
            </a:r>
            <a:r>
              <a:rPr lang="en-US" sz="2600" dirty="0" smtClean="0">
                <a:latin typeface="Arial"/>
              </a:rPr>
              <a:t>) may </a:t>
            </a:r>
            <a:r>
              <a:rPr lang="en-US" sz="2600" dirty="0">
                <a:latin typeface="Arial"/>
              </a:rPr>
              <a:t>perform some </a:t>
            </a:r>
            <a:r>
              <a:rPr lang="en-US" sz="2600" dirty="0" smtClean="0">
                <a:latin typeface="Arial"/>
              </a:rPr>
              <a:t>arithmetic</a:t>
            </a:r>
            <a:r>
              <a:rPr lang="en-US" sz="2600" dirty="0">
                <a:latin typeface="Arial"/>
              </a:rPr>
              <a:t> </a:t>
            </a:r>
            <a:r>
              <a:rPr lang="en-US" sz="2600" dirty="0" smtClean="0">
                <a:latin typeface="Arial"/>
              </a:rPr>
              <a:t>or </a:t>
            </a:r>
            <a:r>
              <a:rPr lang="en-US" sz="2600" dirty="0">
                <a:latin typeface="Arial"/>
              </a:rPr>
              <a:t>logic operation on </a:t>
            </a:r>
            <a:r>
              <a:rPr lang="en-US" sz="2600" dirty="0" smtClean="0">
                <a:latin typeface="Arial"/>
              </a:rPr>
              <a:t>the data</a:t>
            </a:r>
            <a:endParaRPr lang="en-US" sz="2600" dirty="0">
              <a:latin typeface="Arial"/>
            </a:endParaRPr>
          </a:p>
          <a:p>
            <a:pPr marL="1257300" lvl="2" indent="-342900">
              <a:buFont typeface="Arial" pitchFamily="34" charset="0"/>
              <a:buChar char="•"/>
            </a:pPr>
            <a:r>
              <a:rPr lang="en-US" sz="2600" dirty="0" smtClean="0">
                <a:solidFill>
                  <a:srgbClr val="00B050"/>
                </a:solidFill>
                <a:latin typeface="Arial"/>
              </a:rPr>
              <a:t>Control</a:t>
            </a:r>
            <a:r>
              <a:rPr lang="en-US" sz="2600" dirty="0">
                <a:latin typeface="Arial"/>
              </a:rPr>
              <a:t>: An instruction may specify that the sequence </a:t>
            </a:r>
            <a:r>
              <a:rPr lang="en-US" sz="2600" dirty="0" smtClean="0">
                <a:latin typeface="Arial"/>
              </a:rPr>
              <a:t>of execution </a:t>
            </a:r>
            <a:r>
              <a:rPr lang="en-US" sz="2600" dirty="0">
                <a:latin typeface="Arial"/>
              </a:rPr>
              <a:t>be altered</a:t>
            </a:r>
          </a:p>
        </p:txBody>
      </p:sp>
    </p:spTree>
    <p:extLst>
      <p:ext uri="{BB962C8B-B14F-4D97-AF65-F5344CB8AC3E}">
        <p14:creationId xmlns:p14="http://schemas.microsoft.com/office/powerpoint/2010/main" val="1085593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4267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43000" y="329625"/>
            <a:ext cx="7366312" cy="646331"/>
          </a:xfrm>
          <a:prstGeom prst="rect">
            <a:avLst/>
          </a:prstGeom>
        </p:spPr>
        <p:txBody>
          <a:bodyPr wrap="none">
            <a:spAutoFit/>
          </a:bodyPr>
          <a:lstStyle/>
          <a:p>
            <a:r>
              <a:rPr lang="en-US" sz="3600" dirty="0">
                <a:solidFill>
                  <a:srgbClr val="002060"/>
                </a:solidFill>
                <a:effectLst>
                  <a:outerShdw blurRad="38100" dist="38100" dir="2700000" algn="tl">
                    <a:srgbClr val="000000">
                      <a:alpha val="43137"/>
                    </a:srgbClr>
                  </a:outerShdw>
                </a:effectLst>
                <a:latin typeface="Helvetica"/>
              </a:rPr>
              <a:t>Block Diagram of a </a:t>
            </a:r>
            <a:r>
              <a:rPr lang="en-US" sz="3600" dirty="0" smtClean="0">
                <a:solidFill>
                  <a:srgbClr val="002060"/>
                </a:solidFill>
                <a:effectLst>
                  <a:outerShdw blurRad="38100" dist="38100" dir="2700000" algn="tl">
                    <a:srgbClr val="000000">
                      <a:alpha val="43137"/>
                    </a:srgbClr>
                  </a:outerShdw>
                </a:effectLst>
                <a:latin typeface="Helvetica"/>
              </a:rPr>
              <a:t>Microcomputer</a:t>
            </a:r>
            <a:endParaRPr lang="en-US" sz="3600" dirty="0">
              <a:solidFill>
                <a:srgbClr val="002060"/>
              </a:solidFill>
              <a:effectLst>
                <a:outerShdw blurRad="38100" dist="38100" dir="2700000" algn="tl">
                  <a:srgbClr val="000000">
                    <a:alpha val="43137"/>
                  </a:srgbClr>
                </a:outerShdw>
              </a:effectLst>
              <a:latin typeface="Helvetica"/>
            </a:endParaRPr>
          </a:p>
        </p:txBody>
      </p:sp>
      <p:sp>
        <p:nvSpPr>
          <p:cNvPr id="3" name="Rectangle 2"/>
          <p:cNvSpPr/>
          <p:nvPr/>
        </p:nvSpPr>
        <p:spPr>
          <a:xfrm>
            <a:off x="533400" y="5029200"/>
            <a:ext cx="8229600" cy="954107"/>
          </a:xfrm>
          <a:prstGeom prst="rect">
            <a:avLst/>
          </a:prstGeom>
        </p:spPr>
        <p:txBody>
          <a:bodyPr wrap="square">
            <a:spAutoFit/>
          </a:bodyPr>
          <a:lstStyle/>
          <a:p>
            <a:pPr marL="457200" indent="-457200">
              <a:buFont typeface="Wingdings" pitchFamily="2" charset="2"/>
              <a:buChar char="§"/>
            </a:pPr>
            <a:r>
              <a:rPr lang="en-US" sz="2800" dirty="0">
                <a:solidFill>
                  <a:srgbClr val="0000D3"/>
                </a:solidFill>
                <a:latin typeface="REYAQ B+ Palatino"/>
              </a:rPr>
              <a:t>Address bus </a:t>
            </a:r>
            <a:r>
              <a:rPr lang="en-US" sz="2800" dirty="0" smtClean="0">
                <a:solidFill>
                  <a:srgbClr val="0000D3"/>
                </a:solidFill>
                <a:latin typeface="REYAQ B+ Palatino"/>
              </a:rPr>
              <a:t>width limits </a:t>
            </a:r>
            <a:r>
              <a:rPr lang="en-US" sz="2800" dirty="0">
                <a:solidFill>
                  <a:srgbClr val="0000D3"/>
                </a:solidFill>
                <a:latin typeface="REYAQ B+ Palatino"/>
              </a:rPr>
              <a:t>the amount of memory that can be installed in the computer </a:t>
            </a:r>
          </a:p>
        </p:txBody>
      </p:sp>
      <p:pic>
        <p:nvPicPr>
          <p:cNvPr id="5" name="Picture 4" descr="C:\Users\Paul\Desktop\Fetch-Decode-Execute\main-qimg-2b2b5fad8ee73e4479b6a270b1c75c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61756"/>
            <a:ext cx="4294517" cy="268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12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76200"/>
            <a:ext cx="7772400" cy="685800"/>
          </a:xfrm>
        </p:spPr>
        <p:txBody>
          <a:bodyPr/>
          <a:lstStyle/>
          <a:p>
            <a:pPr eaLnBrk="1" hangingPunct="1"/>
            <a:r>
              <a:rPr lang="en-US" dirty="0" smtClean="0"/>
              <a:t>Programs Execution</a:t>
            </a:r>
          </a:p>
        </p:txBody>
      </p:sp>
      <p:sp>
        <p:nvSpPr>
          <p:cNvPr id="10244" name="Rectangle 3"/>
          <p:cNvSpPr>
            <a:spLocks noGrp="1" noChangeArrowheads="1"/>
          </p:cNvSpPr>
          <p:nvPr>
            <p:ph type="body" idx="1"/>
          </p:nvPr>
        </p:nvSpPr>
        <p:spPr>
          <a:xfrm>
            <a:off x="457200" y="1066800"/>
            <a:ext cx="8229600" cy="4800600"/>
          </a:xfrm>
        </p:spPr>
        <p:txBody>
          <a:bodyPr/>
          <a:lstStyle/>
          <a:p>
            <a:pPr eaLnBrk="1" hangingPunct="1"/>
            <a:r>
              <a:rPr lang="en-US" sz="2800" dirty="0" smtClean="0"/>
              <a:t>The operating system reads the program into memory</a:t>
            </a:r>
          </a:p>
          <a:p>
            <a:pPr lvl="1" eaLnBrk="1" hangingPunct="1"/>
            <a:r>
              <a:rPr lang="en-US" sz="2400" dirty="0" smtClean="0"/>
              <a:t>adds it to a list of programs that want to execute</a:t>
            </a:r>
          </a:p>
          <a:p>
            <a:pPr eaLnBrk="1" hangingPunct="1"/>
            <a:r>
              <a:rPr lang="en-US" sz="2800" dirty="0" smtClean="0"/>
              <a:t>It gives it a time slice of the CPU</a:t>
            </a:r>
          </a:p>
          <a:p>
            <a:pPr lvl="1" eaLnBrk="1" hangingPunct="1"/>
            <a:r>
              <a:rPr lang="en-US" sz="2400" dirty="0" smtClean="0"/>
              <a:t>adds it to a list of programs that are executing</a:t>
            </a:r>
          </a:p>
          <a:p>
            <a:pPr eaLnBrk="1" hangingPunct="1"/>
            <a:r>
              <a:rPr lang="en-US" sz="2800" dirty="0" smtClean="0"/>
              <a:t>It saves the current state of the CPU when it gives another program a time slice of the CPU</a:t>
            </a:r>
          </a:p>
          <a:p>
            <a:pPr lvl="1" eaLnBrk="1" hangingPunct="1"/>
            <a:r>
              <a:rPr lang="en-US" sz="2400" dirty="0" smtClean="0"/>
              <a:t>Context switching</a:t>
            </a:r>
          </a:p>
          <a:p>
            <a:pPr eaLnBrk="1" hangingPunct="1"/>
            <a:r>
              <a:rPr lang="en-US" sz="2800" dirty="0" smtClean="0"/>
              <a:t>It restores the state of the CPU when a stopped program resumes execution.</a:t>
            </a:r>
          </a:p>
        </p:txBody>
      </p:sp>
    </p:spTree>
    <p:extLst>
      <p:ext uri="{BB962C8B-B14F-4D97-AF65-F5344CB8AC3E}">
        <p14:creationId xmlns:p14="http://schemas.microsoft.com/office/powerpoint/2010/main" val="2056231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0"/>
            <a:ext cx="6553200" cy="923330"/>
          </a:xfrm>
          <a:prstGeom prst="rect">
            <a:avLst/>
          </a:prstGeom>
          <a:noFill/>
        </p:spPr>
        <p:txBody>
          <a:bodyPr wrap="square" rtlCol="0">
            <a:spAutoFit/>
          </a:bodyPr>
          <a:lstStyle/>
          <a:p>
            <a:pPr algn="ctr"/>
            <a:r>
              <a:rPr lang="en-US" sz="5400" b="1" dirty="0" smtClean="0">
                <a:solidFill>
                  <a:srgbClr val="00B050"/>
                </a:solidFill>
              </a:rPr>
              <a:t>CPU Speed</a:t>
            </a:r>
            <a:endParaRPr lang="en-US" sz="5400" b="1" dirty="0">
              <a:solidFill>
                <a:srgbClr val="00B050"/>
              </a:solidFill>
            </a:endParaRPr>
          </a:p>
        </p:txBody>
      </p:sp>
      <p:sp>
        <p:nvSpPr>
          <p:cNvPr id="3" name="TextBox 2"/>
          <p:cNvSpPr txBox="1"/>
          <p:nvPr/>
        </p:nvSpPr>
        <p:spPr>
          <a:xfrm>
            <a:off x="838200" y="879931"/>
            <a:ext cx="7391400" cy="5139869"/>
          </a:xfrm>
          <a:prstGeom prst="rect">
            <a:avLst/>
          </a:prstGeom>
          <a:noFill/>
        </p:spPr>
        <p:txBody>
          <a:bodyPr wrap="square" rtlCol="0">
            <a:spAutoFit/>
          </a:bodyPr>
          <a:lstStyle/>
          <a:p>
            <a:r>
              <a:rPr lang="en-US" sz="4000" dirty="0" smtClean="0"/>
              <a:t>Processor speed depends on:</a:t>
            </a:r>
          </a:p>
          <a:p>
            <a:endParaRPr lang="en-US" sz="800" dirty="0" smtClean="0"/>
          </a:p>
          <a:p>
            <a:pPr marL="800100" lvl="1" indent="-342900">
              <a:buFont typeface="Arial" pitchFamily="34" charset="0"/>
              <a:buChar char="•"/>
            </a:pPr>
            <a:r>
              <a:rPr lang="en-US" sz="4000" dirty="0" smtClean="0"/>
              <a:t>Internal Clock Speed</a:t>
            </a:r>
          </a:p>
          <a:p>
            <a:pPr marL="800100" lvl="1" indent="-342900">
              <a:buFont typeface="Arial" pitchFamily="34" charset="0"/>
              <a:buChar char="•"/>
            </a:pPr>
            <a:r>
              <a:rPr lang="en-US" sz="4000" dirty="0" smtClean="0"/>
              <a:t>Type of Instruction Set</a:t>
            </a:r>
          </a:p>
          <a:p>
            <a:pPr marL="800100" lvl="1" indent="-342900">
              <a:buFont typeface="Arial" pitchFamily="34" charset="0"/>
              <a:buChar char="•"/>
            </a:pPr>
            <a:r>
              <a:rPr lang="en-US" sz="4000" dirty="0" smtClean="0"/>
              <a:t>Processor Implementation </a:t>
            </a:r>
          </a:p>
          <a:p>
            <a:pPr marL="800100" lvl="1" indent="-342900">
              <a:buFont typeface="Arial" pitchFamily="34" charset="0"/>
              <a:buChar char="•"/>
            </a:pPr>
            <a:r>
              <a:rPr lang="en-US" sz="4000" dirty="0" smtClean="0"/>
              <a:t>Compiler Design (efficient binary executable) </a:t>
            </a:r>
          </a:p>
          <a:p>
            <a:pPr marL="800100" lvl="1" indent="-342900">
              <a:buFont typeface="Arial" pitchFamily="34" charset="0"/>
              <a:buChar char="•"/>
            </a:pPr>
            <a:r>
              <a:rPr lang="en-US" sz="4000" dirty="0" smtClean="0"/>
              <a:t>Cache and Memory Hierarchy</a:t>
            </a:r>
          </a:p>
          <a:p>
            <a:pPr marL="800100" lvl="1" indent="-342900">
              <a:buFont typeface="Arial" pitchFamily="34" charset="0"/>
              <a:buChar char="•"/>
            </a:pPr>
            <a:r>
              <a:rPr lang="en-US" sz="4000" dirty="0"/>
              <a:t>e</a:t>
            </a:r>
            <a:r>
              <a:rPr lang="en-US" sz="4000" dirty="0" smtClean="0"/>
              <a:t>tc…</a:t>
            </a:r>
            <a:endParaRPr lang="en-US" sz="4000" dirty="0"/>
          </a:p>
        </p:txBody>
      </p:sp>
      <p:sp>
        <p:nvSpPr>
          <p:cNvPr id="4" name="TextBox 3"/>
          <p:cNvSpPr txBox="1"/>
          <p:nvPr/>
        </p:nvSpPr>
        <p:spPr>
          <a:xfrm>
            <a:off x="0" y="5968425"/>
            <a:ext cx="9144000" cy="584775"/>
          </a:xfrm>
          <a:prstGeom prst="rect">
            <a:avLst/>
          </a:prstGeom>
          <a:noFill/>
        </p:spPr>
        <p:txBody>
          <a:bodyPr wrap="square" rtlCol="0">
            <a:spAutoFit/>
          </a:bodyPr>
          <a:lstStyle/>
          <a:p>
            <a:pPr algn="ctr"/>
            <a:r>
              <a:rPr lang="en-US" sz="3200" b="1" dirty="0" smtClean="0">
                <a:solidFill>
                  <a:srgbClr val="C00000"/>
                </a:solidFill>
              </a:rPr>
              <a:t>Reading Assignment:  </a:t>
            </a:r>
            <a:r>
              <a:rPr lang="en-US" sz="3200" b="1" dirty="0" smtClean="0">
                <a:solidFill>
                  <a:srgbClr val="00B050"/>
                </a:solidFill>
              </a:rPr>
              <a:t>CISC &amp; RISC</a:t>
            </a:r>
            <a:endParaRPr lang="en-US" sz="3200" b="1" dirty="0">
              <a:solidFill>
                <a:srgbClr val="00B050"/>
              </a:solidFill>
            </a:endParaRPr>
          </a:p>
        </p:txBody>
      </p:sp>
    </p:spTree>
    <p:extLst>
      <p:ext uri="{BB962C8B-B14F-4D97-AF65-F5344CB8AC3E}">
        <p14:creationId xmlns:p14="http://schemas.microsoft.com/office/powerpoint/2010/main" val="2365690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The hierarchy of </a:t>
            </a:r>
            <a:r>
              <a:rPr lang="en-US" b="1" dirty="0" smtClean="0">
                <a:solidFill>
                  <a:srgbClr val="00B050"/>
                </a:solidFill>
              </a:rPr>
              <a:t>levels</a:t>
            </a:r>
            <a:endParaRPr lang="en-US" b="1" dirty="0">
              <a:solidFill>
                <a:srgbClr val="00B050"/>
              </a:solidFill>
            </a:endParaRPr>
          </a:p>
        </p:txBody>
      </p:sp>
      <p:sp>
        <p:nvSpPr>
          <p:cNvPr id="4" name="Rectangle 3"/>
          <p:cNvSpPr/>
          <p:nvPr/>
        </p:nvSpPr>
        <p:spPr>
          <a:xfrm>
            <a:off x="304800" y="1676400"/>
            <a:ext cx="8686800" cy="3554819"/>
          </a:xfrm>
          <a:prstGeom prst="rect">
            <a:avLst/>
          </a:prstGeom>
        </p:spPr>
        <p:txBody>
          <a:bodyPr wrap="square">
            <a:spAutoFit/>
          </a:bodyPr>
          <a:lstStyle/>
          <a:p>
            <a:pPr marL="457200" indent="-457200">
              <a:buFont typeface="+mj-lt"/>
              <a:buAutoNum type="arabicPeriod"/>
            </a:pPr>
            <a:r>
              <a:rPr lang="en-US" sz="2500" b="1" dirty="0" smtClean="0">
                <a:solidFill>
                  <a:srgbClr val="0B2FAA"/>
                </a:solidFill>
              </a:rPr>
              <a:t>Digital </a:t>
            </a:r>
            <a:r>
              <a:rPr lang="en-US" sz="2500" b="1" dirty="0">
                <a:solidFill>
                  <a:srgbClr val="0B2FAA"/>
                </a:solidFill>
              </a:rPr>
              <a:t>logic</a:t>
            </a:r>
            <a:r>
              <a:rPr lang="en-US" sz="2500" dirty="0"/>
              <a:t>: The implementation of computation by digital devices.</a:t>
            </a:r>
          </a:p>
          <a:p>
            <a:pPr marL="457200" indent="-457200">
              <a:buFont typeface="+mj-lt"/>
              <a:buAutoNum type="arabicPeriod"/>
            </a:pPr>
            <a:r>
              <a:rPr lang="en-US" sz="2500" b="1" dirty="0" smtClean="0">
                <a:solidFill>
                  <a:srgbClr val="0B2FAA"/>
                </a:solidFill>
              </a:rPr>
              <a:t>Microarchitecture</a:t>
            </a:r>
            <a:r>
              <a:rPr lang="en-US" sz="2500" dirty="0"/>
              <a:t>: The structure of a computer processor.</a:t>
            </a:r>
          </a:p>
          <a:p>
            <a:pPr marL="457200" indent="-457200">
              <a:buFont typeface="+mj-lt"/>
              <a:buAutoNum type="arabicPeriod"/>
            </a:pPr>
            <a:r>
              <a:rPr lang="en-US" sz="2500" b="1" dirty="0" smtClean="0">
                <a:solidFill>
                  <a:srgbClr val="0B2FAA"/>
                </a:solidFill>
              </a:rPr>
              <a:t>Instruction </a:t>
            </a:r>
            <a:r>
              <a:rPr lang="en-US" sz="2500" b="1" dirty="0">
                <a:solidFill>
                  <a:srgbClr val="0B2FAA"/>
                </a:solidFill>
              </a:rPr>
              <a:t>set architecture</a:t>
            </a:r>
            <a:r>
              <a:rPr lang="en-US" sz="2500" dirty="0"/>
              <a:t>: The operations provided by a computer processor.</a:t>
            </a:r>
          </a:p>
          <a:p>
            <a:pPr marL="457200" indent="-457200">
              <a:buFont typeface="+mj-lt"/>
              <a:buAutoNum type="arabicPeriod"/>
            </a:pPr>
            <a:r>
              <a:rPr lang="en-US" sz="2500" b="1" dirty="0" smtClean="0">
                <a:solidFill>
                  <a:srgbClr val="0B2FAA"/>
                </a:solidFill>
              </a:rPr>
              <a:t>Operating </a:t>
            </a:r>
            <a:r>
              <a:rPr lang="en-US" sz="2500" b="1" dirty="0">
                <a:solidFill>
                  <a:srgbClr val="0B2FAA"/>
                </a:solidFill>
              </a:rPr>
              <a:t>system</a:t>
            </a:r>
            <a:r>
              <a:rPr lang="en-US" sz="2500" dirty="0"/>
              <a:t>: The extension of the instruction set by additional services.</a:t>
            </a:r>
          </a:p>
          <a:p>
            <a:pPr marL="457200" indent="-457200">
              <a:buFont typeface="+mj-lt"/>
              <a:buAutoNum type="arabicPeriod"/>
            </a:pPr>
            <a:r>
              <a:rPr lang="en-US" sz="2500" b="1" dirty="0" smtClean="0">
                <a:solidFill>
                  <a:srgbClr val="0B2FAA"/>
                </a:solidFill>
              </a:rPr>
              <a:t>Assembly </a:t>
            </a:r>
            <a:r>
              <a:rPr lang="en-US" sz="2500" b="1" dirty="0">
                <a:solidFill>
                  <a:srgbClr val="0B2FAA"/>
                </a:solidFill>
              </a:rPr>
              <a:t>language</a:t>
            </a:r>
            <a:r>
              <a:rPr lang="en-US" sz="2500" dirty="0"/>
              <a:t>: The </a:t>
            </a:r>
            <a:r>
              <a:rPr lang="en-US" sz="2500" dirty="0" smtClean="0"/>
              <a:t>representation </a:t>
            </a:r>
            <a:r>
              <a:rPr lang="en-US" sz="2500" dirty="0"/>
              <a:t>of executable program </a:t>
            </a:r>
            <a:r>
              <a:rPr lang="en-US" sz="2500" dirty="0" smtClean="0"/>
              <a:t>by textual </a:t>
            </a:r>
            <a:r>
              <a:rPr lang="en-US" sz="2500" dirty="0"/>
              <a:t>descriptions.</a:t>
            </a:r>
          </a:p>
        </p:txBody>
      </p:sp>
    </p:spTree>
    <p:extLst>
      <p:ext uri="{BB962C8B-B14F-4D97-AF65-F5344CB8AC3E}">
        <p14:creationId xmlns:p14="http://schemas.microsoft.com/office/powerpoint/2010/main" val="3458511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47800" y="381000"/>
            <a:ext cx="6324600" cy="5948555"/>
          </a:xfrm>
          <a:prstGeom prst="rect">
            <a:avLst/>
          </a:prstGeom>
        </p:spPr>
      </p:pic>
    </p:spTree>
    <p:extLst>
      <p:ext uri="{BB962C8B-B14F-4D97-AF65-F5344CB8AC3E}">
        <p14:creationId xmlns:p14="http://schemas.microsoft.com/office/powerpoint/2010/main" val="1981702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1999" y="325519"/>
            <a:ext cx="7772401" cy="5846681"/>
          </a:xfrm>
          <a:prstGeom prst="rect">
            <a:avLst/>
          </a:prstGeom>
        </p:spPr>
      </p:pic>
      <p:sp>
        <p:nvSpPr>
          <p:cNvPr id="5" name="Rectangle 4"/>
          <p:cNvSpPr/>
          <p:nvPr/>
        </p:nvSpPr>
        <p:spPr>
          <a:xfrm>
            <a:off x="0" y="6121319"/>
            <a:ext cx="9144001" cy="646331"/>
          </a:xfrm>
          <a:prstGeom prst="rect">
            <a:avLst/>
          </a:prstGeom>
        </p:spPr>
        <p:txBody>
          <a:bodyPr wrap="square">
            <a:spAutoFit/>
          </a:bodyPr>
          <a:lstStyle/>
          <a:p>
            <a:pPr algn="ctr"/>
            <a:r>
              <a:rPr lang="en-US" b="1" dirty="0">
                <a:latin typeface="Times-Roman--Identity-H"/>
              </a:rPr>
              <a:t>A six-level computer. The support method for each level is </a:t>
            </a:r>
            <a:r>
              <a:rPr lang="en-US" b="1" dirty="0" smtClean="0">
                <a:latin typeface="Times-Roman--Identity-H"/>
              </a:rPr>
              <a:t>indicated below </a:t>
            </a:r>
            <a:r>
              <a:rPr lang="en-US" b="1" dirty="0">
                <a:latin typeface="Times-Roman--Identity-H"/>
              </a:rPr>
              <a:t>it (along with the name of the supporting program)</a:t>
            </a:r>
            <a:endParaRPr lang="en-US" b="1" dirty="0"/>
          </a:p>
        </p:txBody>
      </p:sp>
      <p:sp>
        <p:nvSpPr>
          <p:cNvPr id="6" name="Rectangle 5"/>
          <p:cNvSpPr/>
          <p:nvPr/>
        </p:nvSpPr>
        <p:spPr>
          <a:xfrm>
            <a:off x="4876800" y="11668"/>
            <a:ext cx="4260718" cy="400110"/>
          </a:xfrm>
          <a:prstGeom prst="rect">
            <a:avLst/>
          </a:prstGeom>
        </p:spPr>
        <p:txBody>
          <a:bodyPr wrap="none">
            <a:spAutoFit/>
          </a:bodyPr>
          <a:lstStyle/>
          <a:p>
            <a:r>
              <a:rPr lang="en-US" sz="2000" b="1" dirty="0" smtClean="0">
                <a:solidFill>
                  <a:srgbClr val="00B050"/>
                </a:solidFill>
                <a:effectLst>
                  <a:outerShdw blurRad="38100" dist="38100" dir="2700000" algn="tl">
                    <a:srgbClr val="000000">
                      <a:alpha val="43137"/>
                    </a:srgbClr>
                  </a:outerShdw>
                </a:effectLst>
              </a:rPr>
              <a:t>The Computer as a multilevel </a:t>
            </a:r>
            <a:r>
              <a:rPr lang="en-US" sz="2000" b="1" dirty="0">
                <a:solidFill>
                  <a:srgbClr val="00B050"/>
                </a:solidFill>
                <a:effectLst>
                  <a:outerShdw blurRad="38100" dist="38100" dir="2700000" algn="tl">
                    <a:srgbClr val="000000">
                      <a:alpha val="43137"/>
                    </a:srgbClr>
                  </a:outerShdw>
                </a:effectLst>
              </a:rPr>
              <a:t>machine</a:t>
            </a:r>
          </a:p>
        </p:txBody>
      </p:sp>
    </p:spTree>
    <p:extLst>
      <p:ext uri="{BB962C8B-B14F-4D97-AF65-F5344CB8AC3E}">
        <p14:creationId xmlns:p14="http://schemas.microsoft.com/office/powerpoint/2010/main" val="843478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solidFill>
            <a:srgbClr val="181BE7"/>
          </a:solidFill>
          <a:ln>
            <a:noFill/>
          </a:ln>
          <a:effectLst/>
        </p:spPr>
      </p:pic>
      <p:sp>
        <p:nvSpPr>
          <p:cNvPr id="4" name="TextBox 3"/>
          <p:cNvSpPr txBox="1"/>
          <p:nvPr/>
        </p:nvSpPr>
        <p:spPr>
          <a:xfrm>
            <a:off x="4724400" y="0"/>
            <a:ext cx="2895600" cy="769441"/>
          </a:xfrm>
          <a:prstGeom prst="rect">
            <a:avLst/>
          </a:prstGeom>
          <a:solidFill>
            <a:srgbClr val="1A1CD2"/>
          </a:solidFill>
        </p:spPr>
        <p:txBody>
          <a:bodyPr wrap="square" rtlCol="0">
            <a:spAutoFit/>
          </a:bodyPr>
          <a:lstStyle/>
          <a:p>
            <a:r>
              <a:rPr lang="en-US" sz="4400" dirty="0" smtClean="0">
                <a:solidFill>
                  <a:srgbClr val="FFFFFF"/>
                </a:solidFill>
              </a:rPr>
              <a:t>Compiler</a:t>
            </a:r>
            <a:endParaRPr lang="en-US" sz="4400" dirty="0">
              <a:solidFill>
                <a:srgbClr val="FFFFFF"/>
              </a:solidFill>
            </a:endParaRPr>
          </a:p>
        </p:txBody>
      </p:sp>
    </p:spTree>
    <p:extLst>
      <p:ext uri="{BB962C8B-B14F-4D97-AF65-F5344CB8AC3E}">
        <p14:creationId xmlns:p14="http://schemas.microsoft.com/office/powerpoint/2010/main" val="1566232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Systems</a:t>
            </a:r>
            <a:endParaRPr lang="en-US" dirty="0"/>
          </a:p>
        </p:txBody>
      </p:sp>
      <p:sp>
        <p:nvSpPr>
          <p:cNvPr id="3" name="Content Placeholder 2"/>
          <p:cNvSpPr>
            <a:spLocks noGrp="1"/>
          </p:cNvSpPr>
          <p:nvPr>
            <p:ph idx="1"/>
          </p:nvPr>
        </p:nvSpPr>
        <p:spPr/>
        <p:txBody>
          <a:bodyPr>
            <a:normAutofit/>
          </a:bodyPr>
          <a:lstStyle/>
          <a:p>
            <a:r>
              <a:rPr lang="en-US" sz="2800" dirty="0" smtClean="0"/>
              <a:t>An </a:t>
            </a:r>
            <a:r>
              <a:rPr lang="en-US" sz="2800" b="1" dirty="0" smtClean="0">
                <a:solidFill>
                  <a:srgbClr val="67588E"/>
                </a:solidFill>
              </a:rPr>
              <a:t>operating system</a:t>
            </a:r>
            <a:r>
              <a:rPr lang="en-US" sz="2800" dirty="0" smtClean="0">
                <a:solidFill>
                  <a:srgbClr val="67588E"/>
                </a:solidFill>
              </a:rPr>
              <a:t> </a:t>
            </a:r>
            <a:r>
              <a:rPr lang="en-US" sz="2800" dirty="0" smtClean="0"/>
              <a:t>(</a:t>
            </a:r>
            <a:r>
              <a:rPr lang="en-US" sz="2800" b="1" dirty="0" smtClean="0">
                <a:solidFill>
                  <a:srgbClr val="67588E"/>
                </a:solidFill>
              </a:rPr>
              <a:t>OS</a:t>
            </a:r>
            <a:r>
              <a:rPr lang="en-US" sz="2800" dirty="0" smtClean="0"/>
              <a:t>) is a set of programs containing instructions that work together to coordinate all the activities among computer hardware resources</a:t>
            </a:r>
            <a:endParaRPr lang="en-US" sz="2800"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19</a:t>
            </a:fld>
            <a:endParaRPr lang="en-US"/>
          </a:p>
        </p:txBody>
      </p:sp>
      <p:graphicFrame>
        <p:nvGraphicFramePr>
          <p:cNvPr id="8" name="Diagram 7"/>
          <p:cNvGraphicFramePr/>
          <p:nvPr>
            <p:extLst>
              <p:ext uri="{D42A27DB-BD31-4B8C-83A1-F6EECF244321}">
                <p14:modId xmlns:p14="http://schemas.microsoft.com/office/powerpoint/2010/main" val="2688904046"/>
              </p:ext>
            </p:extLst>
          </p:nvPr>
        </p:nvGraphicFramePr>
        <p:xfrm>
          <a:off x="152400" y="2971800"/>
          <a:ext cx="88392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9355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295400"/>
            <a:ext cx="8915400" cy="3970318"/>
          </a:xfrm>
          <a:prstGeom prst="rect">
            <a:avLst/>
          </a:prstGeom>
        </p:spPr>
        <p:txBody>
          <a:bodyPr wrap="square">
            <a:spAutoFit/>
          </a:bodyPr>
          <a:lstStyle/>
          <a:p>
            <a:pPr marL="336550" indent="-336550">
              <a:buFont typeface="Arial" pitchFamily="34" charset="0"/>
              <a:buChar char="•"/>
            </a:pPr>
            <a:r>
              <a:rPr lang="en-US" sz="4200" b="1" dirty="0" smtClean="0">
                <a:solidFill>
                  <a:srgbClr val="00B1F1"/>
                </a:solidFill>
              </a:rPr>
              <a:t>Von Neumann Computer Architecture</a:t>
            </a:r>
          </a:p>
          <a:p>
            <a:pPr marL="336550" indent="-336550">
              <a:buFont typeface="Arial" pitchFamily="34" charset="0"/>
              <a:buChar char="•"/>
            </a:pPr>
            <a:r>
              <a:rPr lang="en-US" sz="4200" b="1" dirty="0" smtClean="0">
                <a:solidFill>
                  <a:srgbClr val="00B1F1"/>
                </a:solidFill>
              </a:rPr>
              <a:t>Hierarchical Organization of the Computer System (Architecture)</a:t>
            </a:r>
          </a:p>
          <a:p>
            <a:pPr marL="336550" indent="-336550">
              <a:buFont typeface="Arial" pitchFamily="34" charset="0"/>
              <a:buChar char="•"/>
            </a:pPr>
            <a:r>
              <a:rPr lang="en-US" sz="4200" b="1" dirty="0" smtClean="0">
                <a:solidFill>
                  <a:srgbClr val="00B1F1"/>
                </a:solidFill>
              </a:rPr>
              <a:t>The Operating System Components and Functions</a:t>
            </a:r>
          </a:p>
          <a:p>
            <a:pPr marL="336550" indent="-336550">
              <a:buFont typeface="Arial" pitchFamily="34" charset="0"/>
              <a:buChar char="•"/>
            </a:pPr>
            <a:r>
              <a:rPr lang="en-US" sz="4200" b="1" dirty="0" smtClean="0">
                <a:solidFill>
                  <a:srgbClr val="00B1F1"/>
                </a:solidFill>
              </a:rPr>
              <a:t>Programming Language Concepts*</a:t>
            </a:r>
          </a:p>
        </p:txBody>
      </p:sp>
      <p:sp>
        <p:nvSpPr>
          <p:cNvPr id="5" name="Rectangle 4"/>
          <p:cNvSpPr/>
          <p:nvPr/>
        </p:nvSpPr>
        <p:spPr>
          <a:xfrm>
            <a:off x="3171502" y="152400"/>
            <a:ext cx="2565126" cy="1015663"/>
          </a:xfrm>
          <a:prstGeom prst="rect">
            <a:avLst/>
          </a:prstGeom>
        </p:spPr>
        <p:txBody>
          <a:bodyPr wrap="none">
            <a:spAutoFit/>
          </a:bodyPr>
          <a:lstStyle/>
          <a:p>
            <a:r>
              <a:rPr lang="en-US" sz="6000" b="1" dirty="0">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1683783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mtClean="0"/>
              <a:t>Operating System - Organizer</a:t>
            </a:r>
          </a:p>
        </p:txBody>
      </p:sp>
      <p:sp>
        <p:nvSpPr>
          <p:cNvPr id="3076" name="Rectangle 3"/>
          <p:cNvSpPr>
            <a:spLocks noGrp="1" noChangeArrowheads="1"/>
          </p:cNvSpPr>
          <p:nvPr>
            <p:ph type="body" sz="half" idx="1"/>
          </p:nvPr>
        </p:nvSpPr>
        <p:spPr>
          <a:xfrm>
            <a:off x="457200" y="1600200"/>
            <a:ext cx="4038600" cy="4800600"/>
          </a:xfrm>
        </p:spPr>
        <p:txBody>
          <a:bodyPr/>
          <a:lstStyle/>
          <a:p>
            <a:pPr eaLnBrk="1" hangingPunct="1">
              <a:lnSpc>
                <a:spcPct val="80000"/>
              </a:lnSpc>
            </a:pPr>
            <a:r>
              <a:rPr lang="en-US" sz="2000" dirty="0" smtClean="0"/>
              <a:t>Keep track of executing programs</a:t>
            </a:r>
          </a:p>
          <a:p>
            <a:pPr lvl="1" eaLnBrk="1" hangingPunct="1">
              <a:lnSpc>
                <a:spcPct val="80000"/>
              </a:lnSpc>
            </a:pPr>
            <a:r>
              <a:rPr lang="en-US" sz="1800" dirty="0" smtClean="0"/>
              <a:t>Give them time with the CPU</a:t>
            </a:r>
          </a:p>
          <a:p>
            <a:pPr lvl="1" eaLnBrk="1" hangingPunct="1">
              <a:lnSpc>
                <a:spcPct val="80000"/>
              </a:lnSpc>
            </a:pPr>
            <a:r>
              <a:rPr lang="en-US" sz="1800" dirty="0" smtClean="0"/>
              <a:t>A program gets a slice of time with the CPU</a:t>
            </a:r>
          </a:p>
          <a:p>
            <a:pPr eaLnBrk="1" hangingPunct="1">
              <a:lnSpc>
                <a:spcPct val="80000"/>
              </a:lnSpc>
            </a:pPr>
            <a:r>
              <a:rPr lang="en-US" sz="2000" dirty="0" smtClean="0"/>
              <a:t>Keep track of memory	</a:t>
            </a:r>
          </a:p>
          <a:p>
            <a:pPr lvl="1" eaLnBrk="1" hangingPunct="1">
              <a:lnSpc>
                <a:spcPct val="80000"/>
              </a:lnSpc>
            </a:pPr>
            <a:r>
              <a:rPr lang="en-US" sz="1800" dirty="0" smtClean="0"/>
              <a:t>Decide when to move some data to disk (virtual memory)</a:t>
            </a:r>
          </a:p>
          <a:p>
            <a:pPr eaLnBrk="1" hangingPunct="1">
              <a:lnSpc>
                <a:spcPct val="80000"/>
              </a:lnSpc>
            </a:pPr>
            <a:r>
              <a:rPr lang="en-US" sz="2000" dirty="0" smtClean="0"/>
              <a:t>Keep track of disk space</a:t>
            </a:r>
          </a:p>
          <a:p>
            <a:pPr lvl="1" eaLnBrk="1" hangingPunct="1">
              <a:lnSpc>
                <a:spcPct val="80000"/>
              </a:lnSpc>
            </a:pPr>
            <a:r>
              <a:rPr lang="en-US" sz="1800" dirty="0" smtClean="0"/>
              <a:t>Decide where to store stuff</a:t>
            </a:r>
          </a:p>
          <a:p>
            <a:pPr eaLnBrk="1" hangingPunct="1">
              <a:lnSpc>
                <a:spcPct val="80000"/>
              </a:lnSpc>
            </a:pPr>
            <a:r>
              <a:rPr lang="en-US" sz="2000" dirty="0" smtClean="0"/>
              <a:t>Interface with the user</a:t>
            </a:r>
          </a:p>
          <a:p>
            <a:pPr lvl="1" eaLnBrk="1" hangingPunct="1">
              <a:lnSpc>
                <a:spcPct val="80000"/>
              </a:lnSpc>
            </a:pPr>
            <a:r>
              <a:rPr lang="en-US" sz="1800" dirty="0" smtClean="0"/>
              <a:t>Accept input via keyboard and mouse</a:t>
            </a:r>
          </a:p>
          <a:p>
            <a:pPr eaLnBrk="1" hangingPunct="1">
              <a:lnSpc>
                <a:spcPct val="80000"/>
              </a:lnSpc>
            </a:pPr>
            <a:r>
              <a:rPr lang="en-US" sz="2000" dirty="0" smtClean="0"/>
              <a:t>Keep track of devices</a:t>
            </a:r>
          </a:p>
          <a:p>
            <a:pPr lvl="1" eaLnBrk="1" hangingPunct="1">
              <a:lnSpc>
                <a:spcPct val="80000"/>
              </a:lnSpc>
            </a:pPr>
            <a:r>
              <a:rPr lang="en-US" sz="1800" dirty="0" smtClean="0"/>
              <a:t>USB drives, cameras, </a:t>
            </a:r>
            <a:r>
              <a:rPr lang="en-US" sz="1800" dirty="0" err="1" smtClean="0"/>
              <a:t>etc</a:t>
            </a:r>
            <a:endParaRPr lang="en-US" sz="1800" dirty="0" smtClean="0"/>
          </a:p>
          <a:p>
            <a:pPr eaLnBrk="1" hangingPunct="1">
              <a:lnSpc>
                <a:spcPct val="80000"/>
              </a:lnSpc>
            </a:pPr>
            <a:r>
              <a:rPr lang="en-US" sz="2000" dirty="0" smtClean="0"/>
              <a:t>Provides networking capabilities</a:t>
            </a:r>
          </a:p>
        </p:txBody>
      </p:sp>
      <p:pic>
        <p:nvPicPr>
          <p:cNvPr id="3077" name="Picture 5" descr="organize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2260600"/>
            <a:ext cx="4038600" cy="3203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3119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8437"/>
            <a:ext cx="8382000" cy="6663363"/>
          </a:xfrm>
          <a:prstGeom prst="rect">
            <a:avLst/>
          </a:prstGeom>
        </p:spPr>
        <p:txBody>
          <a:bodyPr wrap="square">
            <a:spAutoFit/>
          </a:bodyPr>
          <a:lstStyle/>
          <a:p>
            <a:pPr algn="ctr"/>
            <a:r>
              <a:rPr lang="en-US" sz="3600" b="1" dirty="0">
                <a:solidFill>
                  <a:srgbClr val="002060"/>
                </a:solidFill>
                <a:effectLst>
                  <a:outerShdw blurRad="38100" dist="38100" dir="2700000" algn="tl">
                    <a:srgbClr val="000000">
                      <a:alpha val="43137"/>
                    </a:srgbClr>
                  </a:outerShdw>
                </a:effectLst>
              </a:rPr>
              <a:t>The Operating System and the </a:t>
            </a:r>
            <a:r>
              <a:rPr lang="en-US" sz="3600" b="1" dirty="0" smtClean="0">
                <a:solidFill>
                  <a:srgbClr val="002060"/>
                </a:solidFill>
                <a:effectLst>
                  <a:outerShdw blurRad="38100" dist="38100" dir="2700000" algn="tl">
                    <a:srgbClr val="000000">
                      <a:alpha val="43137"/>
                    </a:srgbClr>
                  </a:outerShdw>
                </a:effectLst>
              </a:rPr>
              <a:t>Kernel</a:t>
            </a:r>
          </a:p>
          <a:p>
            <a:endParaRPr lang="en-US" b="1" dirty="0"/>
          </a:p>
          <a:p>
            <a:r>
              <a:rPr lang="en-US" sz="2800" b="1" dirty="0" smtClean="0">
                <a:effectLst>
                  <a:outerShdw blurRad="38100" dist="38100" dir="2700000" algn="tl">
                    <a:srgbClr val="000000">
                      <a:alpha val="43137"/>
                    </a:srgbClr>
                  </a:outerShdw>
                </a:effectLst>
              </a:rPr>
              <a:t>kernel</a:t>
            </a:r>
            <a:r>
              <a:rPr lang="en-US" sz="2800" b="1" dirty="0"/>
              <a:t>: </a:t>
            </a:r>
            <a:r>
              <a:rPr lang="en-US" sz="2800" dirty="0"/>
              <a:t>The operating system kernel is the part of </a:t>
            </a:r>
            <a:r>
              <a:rPr lang="en-US" sz="2800" dirty="0" smtClean="0"/>
              <a:t>the</a:t>
            </a:r>
          </a:p>
          <a:p>
            <a:r>
              <a:rPr lang="en-US" sz="2800" dirty="0"/>
              <a:t> </a:t>
            </a:r>
            <a:r>
              <a:rPr lang="en-US" sz="2800" dirty="0" smtClean="0"/>
              <a:t>             </a:t>
            </a:r>
            <a:r>
              <a:rPr lang="en-US" sz="2800" dirty="0"/>
              <a:t>operating system </a:t>
            </a:r>
            <a:r>
              <a:rPr lang="en-US" sz="2800" dirty="0" smtClean="0"/>
              <a:t>that responds </a:t>
            </a:r>
            <a:r>
              <a:rPr lang="en-US" sz="2800" dirty="0"/>
              <a:t>to system calls</a:t>
            </a:r>
            <a:r>
              <a:rPr lang="en-US" sz="2800" dirty="0" smtClean="0"/>
              <a:t>,</a:t>
            </a:r>
          </a:p>
          <a:p>
            <a:r>
              <a:rPr lang="en-US" sz="2800" dirty="0"/>
              <a:t> </a:t>
            </a:r>
            <a:r>
              <a:rPr lang="en-US" sz="2800" dirty="0" smtClean="0"/>
              <a:t>             </a:t>
            </a:r>
            <a:r>
              <a:rPr lang="en-US" sz="2800" dirty="0"/>
              <a:t>interrupts and exceptions</a:t>
            </a:r>
            <a:r>
              <a:rPr lang="en-US" sz="2800" dirty="0" smtClean="0"/>
              <a:t>.  </a:t>
            </a:r>
          </a:p>
          <a:p>
            <a:r>
              <a:rPr lang="en-US" sz="2800" dirty="0" smtClean="0"/>
              <a:t>	   </a:t>
            </a:r>
            <a:r>
              <a:rPr lang="en-US" sz="2400" dirty="0" smtClean="0"/>
              <a:t>Ex.  system(“</a:t>
            </a:r>
            <a:r>
              <a:rPr lang="en-US" sz="2400" dirty="0" err="1" smtClean="0"/>
              <a:t>cls</a:t>
            </a:r>
            <a:r>
              <a:rPr lang="en-US" sz="2400" dirty="0" smtClean="0"/>
              <a:t>”);  from C++ source, in &lt;</a:t>
            </a:r>
            <a:r>
              <a:rPr lang="en-US" sz="2400" dirty="0" err="1" smtClean="0"/>
              <a:t>stdlib.h</a:t>
            </a:r>
            <a:r>
              <a:rPr lang="en-US" sz="2400" dirty="0" smtClean="0"/>
              <a:t>&gt;</a:t>
            </a:r>
          </a:p>
          <a:p>
            <a:endParaRPr lang="en-US" sz="900" dirty="0"/>
          </a:p>
          <a:p>
            <a:r>
              <a:rPr lang="en-US" sz="2800" b="1" dirty="0">
                <a:effectLst>
                  <a:outerShdw blurRad="38100" dist="38100" dir="2700000" algn="tl">
                    <a:srgbClr val="000000">
                      <a:alpha val="43137"/>
                    </a:srgbClr>
                  </a:outerShdw>
                </a:effectLst>
              </a:rPr>
              <a:t>operating system</a:t>
            </a:r>
            <a:r>
              <a:rPr lang="en-US" sz="2800" b="1" dirty="0"/>
              <a:t>: </a:t>
            </a:r>
            <a:r>
              <a:rPr lang="en-US" sz="2800" dirty="0"/>
              <a:t>The operating system as a whole </a:t>
            </a:r>
            <a:endParaRPr lang="en-US" sz="2800" dirty="0" smtClean="0"/>
          </a:p>
          <a:p>
            <a:r>
              <a:rPr lang="en-US" sz="2800" dirty="0"/>
              <a:t> </a:t>
            </a:r>
            <a:r>
              <a:rPr lang="en-US" sz="2800" dirty="0" smtClean="0"/>
              <a:t>             includes </a:t>
            </a:r>
            <a:r>
              <a:rPr lang="en-US" sz="2800" dirty="0"/>
              <a:t>the kernel, </a:t>
            </a:r>
            <a:r>
              <a:rPr lang="en-US" sz="2800" dirty="0" smtClean="0"/>
              <a:t>and may </a:t>
            </a:r>
            <a:r>
              <a:rPr lang="en-US" sz="2800" dirty="0"/>
              <a:t>include </a:t>
            </a:r>
            <a:r>
              <a:rPr lang="en-US" sz="2800" dirty="0" smtClean="0"/>
              <a:t>other </a:t>
            </a:r>
          </a:p>
          <a:p>
            <a:r>
              <a:rPr lang="en-US" sz="2800" dirty="0"/>
              <a:t> </a:t>
            </a:r>
            <a:r>
              <a:rPr lang="en-US" sz="2800" dirty="0" smtClean="0"/>
              <a:t>             related </a:t>
            </a:r>
            <a:r>
              <a:rPr lang="en-US" sz="2800" dirty="0"/>
              <a:t>programs that provide services for </a:t>
            </a:r>
            <a:endParaRPr lang="en-US" sz="2800" dirty="0" smtClean="0"/>
          </a:p>
          <a:p>
            <a:r>
              <a:rPr lang="en-US" sz="2800" dirty="0"/>
              <a:t> </a:t>
            </a:r>
            <a:r>
              <a:rPr lang="en-US" sz="2800" dirty="0" smtClean="0"/>
              <a:t>             applications</a:t>
            </a:r>
            <a:r>
              <a:rPr lang="en-US" sz="2800" dirty="0"/>
              <a:t>.</a:t>
            </a:r>
          </a:p>
          <a:p>
            <a:r>
              <a:rPr lang="en-US" sz="2800" dirty="0"/>
              <a:t> </a:t>
            </a:r>
            <a:r>
              <a:rPr lang="en-US" sz="2800" dirty="0" smtClean="0"/>
              <a:t>             This </a:t>
            </a:r>
            <a:r>
              <a:rPr lang="en-US" sz="2800" dirty="0"/>
              <a:t>may include things like:</a:t>
            </a:r>
          </a:p>
          <a:p>
            <a:r>
              <a:rPr lang="en-US" sz="2800" b="1" dirty="0" smtClean="0"/>
              <a:t>		– </a:t>
            </a:r>
            <a:r>
              <a:rPr lang="en-US" sz="2800" dirty="0"/>
              <a:t>utility programs</a:t>
            </a:r>
          </a:p>
          <a:p>
            <a:r>
              <a:rPr lang="en-US" sz="2800" b="1" dirty="0" smtClean="0"/>
              <a:t>		– </a:t>
            </a:r>
            <a:r>
              <a:rPr lang="en-US" sz="2800" dirty="0"/>
              <a:t>command interpreters</a:t>
            </a:r>
          </a:p>
          <a:p>
            <a:r>
              <a:rPr lang="en-US" sz="2800" b="1" dirty="0" smtClean="0"/>
              <a:t>		– </a:t>
            </a:r>
            <a:r>
              <a:rPr lang="en-US" sz="2800" dirty="0"/>
              <a:t>programming </a:t>
            </a:r>
            <a:r>
              <a:rPr lang="en-US" sz="2800" dirty="0" smtClean="0"/>
              <a:t>libraries</a:t>
            </a:r>
          </a:p>
          <a:p>
            <a:r>
              <a:rPr lang="en-US" sz="2800" b="1" dirty="0" smtClean="0"/>
              <a:t>		– </a:t>
            </a:r>
            <a:r>
              <a:rPr lang="en-US" sz="2800" dirty="0" smtClean="0"/>
              <a:t>device drivers, etc.</a:t>
            </a:r>
          </a:p>
        </p:txBody>
      </p:sp>
    </p:spTree>
    <p:extLst>
      <p:ext uri="{BB962C8B-B14F-4D97-AF65-F5344CB8AC3E}">
        <p14:creationId xmlns:p14="http://schemas.microsoft.com/office/powerpoint/2010/main" val="3349136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0" name="AutoShape 46"/>
          <p:cNvSpPr>
            <a:spLocks noChangeArrowheads="1"/>
          </p:cNvSpPr>
          <p:nvPr/>
        </p:nvSpPr>
        <p:spPr bwMode="auto">
          <a:xfrm rot="16200000" flipH="1">
            <a:off x="1257300" y="4838700"/>
            <a:ext cx="9906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99FF"/>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11267" name="Rectangle 2"/>
          <p:cNvSpPr>
            <a:spLocks noGrp="1" noChangeArrowheads="1"/>
          </p:cNvSpPr>
          <p:nvPr>
            <p:ph type="title"/>
          </p:nvPr>
        </p:nvSpPr>
        <p:spPr>
          <a:xfrm>
            <a:off x="762000" y="115888"/>
            <a:ext cx="7772400" cy="1027112"/>
          </a:xfrm>
        </p:spPr>
        <p:txBody>
          <a:bodyPr/>
          <a:lstStyle/>
          <a:p>
            <a:r>
              <a:rPr lang="en-GB" sz="4000" dirty="0" smtClean="0"/>
              <a:t>Programs can be executed in different ways.</a:t>
            </a:r>
          </a:p>
        </p:txBody>
      </p:sp>
      <p:sp>
        <p:nvSpPr>
          <p:cNvPr id="6156" name="AutoShape 12"/>
          <p:cNvSpPr>
            <a:spLocks noChangeArrowheads="1"/>
          </p:cNvSpPr>
          <p:nvPr/>
        </p:nvSpPr>
        <p:spPr bwMode="auto">
          <a:xfrm>
            <a:off x="762000" y="5562600"/>
            <a:ext cx="1905000" cy="990600"/>
          </a:xfrm>
          <a:prstGeom prst="foldedCorner">
            <a:avLst/>
          </a:prstGeom>
          <a:solidFill>
            <a:srgbClr val="33CC33"/>
          </a:solidFill>
          <a:ln w="9525">
            <a:solidFill>
              <a:schemeClr val="tx1"/>
            </a:solidFill>
            <a:miter lim="800000"/>
            <a:headEnd/>
            <a:tailEnd/>
          </a:ln>
        </p:spPr>
        <p:txBody>
          <a:bodyPr wrap="none" tIns="91440" bIns="0" anchor="ctr" anchorCtr="1"/>
          <a:lstStyle/>
          <a:p>
            <a:pPr algn="ctr" eaLnBrk="0" hangingPunct="0">
              <a:defRPr/>
            </a:pPr>
            <a:r>
              <a:rPr lang="en-GB" sz="2400" dirty="0">
                <a:latin typeface="+mn-lt"/>
                <a:cs typeface="Arial" pitchFamily="-108" charset="0"/>
              </a:rPr>
              <a:t>Machine</a:t>
            </a:r>
          </a:p>
          <a:p>
            <a:pPr algn="ctr" eaLnBrk="0" hangingPunct="0">
              <a:defRPr/>
            </a:pPr>
            <a:r>
              <a:rPr lang="en-GB" sz="2400" dirty="0">
                <a:latin typeface="+mn-lt"/>
                <a:cs typeface="Arial" pitchFamily="-108" charset="0"/>
              </a:rPr>
              <a:t>Language</a:t>
            </a:r>
          </a:p>
        </p:txBody>
      </p:sp>
      <p:sp>
        <p:nvSpPr>
          <p:cNvPr id="6159" name="AutoShape 15"/>
          <p:cNvSpPr>
            <a:spLocks noChangeArrowheads="1"/>
          </p:cNvSpPr>
          <p:nvPr/>
        </p:nvSpPr>
        <p:spPr bwMode="auto">
          <a:xfrm>
            <a:off x="4800600" y="1295400"/>
            <a:ext cx="304800" cy="381000"/>
          </a:xfrm>
          <a:prstGeom prst="downArrow">
            <a:avLst>
              <a:gd name="adj1" fmla="val 50000"/>
              <a:gd name="adj2" fmla="val 31250"/>
            </a:avLst>
          </a:prstGeom>
          <a:solidFill>
            <a:srgbClr val="FF0000"/>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60" name="AutoShape 16"/>
          <p:cNvSpPr>
            <a:spLocks noChangeArrowheads="1"/>
          </p:cNvSpPr>
          <p:nvPr/>
        </p:nvSpPr>
        <p:spPr bwMode="auto">
          <a:xfrm rot="16200000">
            <a:off x="419100" y="5905500"/>
            <a:ext cx="304800" cy="381000"/>
          </a:xfrm>
          <a:prstGeom prst="downArrow">
            <a:avLst>
              <a:gd name="adj1" fmla="val 50000"/>
              <a:gd name="adj2" fmla="val 31250"/>
            </a:avLst>
          </a:prstGeom>
          <a:solidFill>
            <a:srgbClr val="FF0000"/>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79" name="AutoShape 35"/>
          <p:cNvSpPr>
            <a:spLocks noChangeArrowheads="1"/>
          </p:cNvSpPr>
          <p:nvPr/>
        </p:nvSpPr>
        <p:spPr bwMode="auto">
          <a:xfrm rot="10800000" flipH="1">
            <a:off x="2667000" y="1905000"/>
            <a:ext cx="15240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33"/>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80" name="AutoShape 36"/>
          <p:cNvSpPr>
            <a:spLocks noChangeArrowheads="1"/>
          </p:cNvSpPr>
          <p:nvPr/>
        </p:nvSpPr>
        <p:spPr bwMode="auto">
          <a:xfrm rot="16200000" flipH="1">
            <a:off x="1181100" y="2933700"/>
            <a:ext cx="11430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33"/>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89" name="AutoShape 45"/>
          <p:cNvSpPr>
            <a:spLocks noChangeArrowheads="1"/>
          </p:cNvSpPr>
          <p:nvPr/>
        </p:nvSpPr>
        <p:spPr bwMode="auto">
          <a:xfrm rot="13607947" flipH="1">
            <a:off x="2344738" y="2679700"/>
            <a:ext cx="11430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33"/>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54" name="AutoShape 10"/>
          <p:cNvSpPr>
            <a:spLocks noChangeArrowheads="1"/>
          </p:cNvSpPr>
          <p:nvPr/>
        </p:nvSpPr>
        <p:spPr bwMode="auto">
          <a:xfrm>
            <a:off x="762000" y="1676400"/>
            <a:ext cx="1905000" cy="914400"/>
          </a:xfrm>
          <a:prstGeom prst="foldedCorner">
            <a:avLst>
              <a:gd name="adj" fmla="val 12500"/>
            </a:avLst>
          </a:prstGeom>
          <a:solidFill>
            <a:srgbClr val="99CC00"/>
          </a:solidFill>
          <a:ln w="9525">
            <a:solidFill>
              <a:schemeClr val="tx1"/>
            </a:solidFill>
            <a:round/>
            <a:headEnd/>
            <a:tailEnd/>
          </a:ln>
        </p:spPr>
        <p:txBody>
          <a:bodyPr wrap="none" anchor="ctr"/>
          <a:lstStyle/>
          <a:p>
            <a:pPr algn="ctr" eaLnBrk="0" hangingPunct="0">
              <a:defRPr/>
            </a:pPr>
            <a:r>
              <a:rPr lang="en-GB" sz="2400" dirty="0">
                <a:latin typeface="+mn-lt"/>
                <a:cs typeface="Arial" pitchFamily="-108" charset="0"/>
              </a:rPr>
              <a:t>Source</a:t>
            </a:r>
          </a:p>
          <a:p>
            <a:pPr algn="ctr" eaLnBrk="0" hangingPunct="0">
              <a:defRPr/>
            </a:pPr>
            <a:r>
              <a:rPr lang="en-GB" sz="2400" dirty="0">
                <a:latin typeface="+mn-lt"/>
                <a:cs typeface="Arial" pitchFamily="-108" charset="0"/>
              </a:rPr>
              <a:t>Program</a:t>
            </a:r>
          </a:p>
        </p:txBody>
      </p:sp>
      <p:sp>
        <p:nvSpPr>
          <p:cNvPr id="6152" name="Rectangle 8"/>
          <p:cNvSpPr>
            <a:spLocks noChangeArrowheads="1"/>
          </p:cNvSpPr>
          <p:nvPr/>
        </p:nvSpPr>
        <p:spPr bwMode="auto">
          <a:xfrm>
            <a:off x="914400" y="3733800"/>
            <a:ext cx="1600200" cy="838200"/>
          </a:xfrm>
          <a:prstGeom prst="rect">
            <a:avLst/>
          </a:prstGeom>
          <a:solidFill>
            <a:schemeClr val="bg2"/>
          </a:solidFill>
          <a:ln w="9525">
            <a:solidFill>
              <a:schemeClr val="tx1"/>
            </a:solidFill>
            <a:miter lim="800000"/>
            <a:headEnd/>
            <a:tailEnd/>
          </a:ln>
        </p:spPr>
        <p:txBody>
          <a:bodyPr wrap="none" anchor="ctr"/>
          <a:lstStyle/>
          <a:p>
            <a:pPr algn="ctr" eaLnBrk="0" hangingPunct="0">
              <a:defRPr/>
            </a:pPr>
            <a:r>
              <a:rPr lang="en-GB" sz="2400" b="1">
                <a:latin typeface="+mn-lt"/>
                <a:cs typeface="Arial" pitchFamily="-108" charset="0"/>
              </a:rPr>
              <a:t>Compiler</a:t>
            </a:r>
          </a:p>
        </p:txBody>
      </p:sp>
      <p:sp>
        <p:nvSpPr>
          <p:cNvPr id="6181" name="Rectangle 37"/>
          <p:cNvSpPr>
            <a:spLocks noChangeArrowheads="1"/>
          </p:cNvSpPr>
          <p:nvPr/>
        </p:nvSpPr>
        <p:spPr bwMode="auto">
          <a:xfrm>
            <a:off x="4191000" y="1676400"/>
            <a:ext cx="1600200" cy="838200"/>
          </a:xfrm>
          <a:prstGeom prst="rect">
            <a:avLst/>
          </a:prstGeom>
          <a:solidFill>
            <a:schemeClr val="bg2"/>
          </a:solidFill>
          <a:ln w="9525">
            <a:solidFill>
              <a:schemeClr val="tx1"/>
            </a:solidFill>
            <a:miter lim="800000"/>
            <a:headEnd/>
            <a:tailEnd/>
          </a:ln>
        </p:spPr>
        <p:txBody>
          <a:bodyPr wrap="none" anchor="ctr"/>
          <a:lstStyle/>
          <a:p>
            <a:pPr algn="ctr" eaLnBrk="0" hangingPunct="0">
              <a:defRPr/>
            </a:pPr>
            <a:r>
              <a:rPr lang="en-GB" sz="2400" b="1" dirty="0">
                <a:latin typeface="+mn-lt"/>
                <a:cs typeface="Arial" pitchFamily="-108" charset="0"/>
              </a:rPr>
              <a:t>Interpreter</a:t>
            </a:r>
          </a:p>
        </p:txBody>
      </p:sp>
      <p:sp>
        <p:nvSpPr>
          <p:cNvPr id="6192" name="AutoShape 48"/>
          <p:cNvSpPr>
            <a:spLocks noChangeArrowheads="1"/>
          </p:cNvSpPr>
          <p:nvPr/>
        </p:nvSpPr>
        <p:spPr bwMode="auto">
          <a:xfrm>
            <a:off x="3200400" y="4876800"/>
            <a:ext cx="1905000" cy="914400"/>
          </a:xfrm>
          <a:prstGeom prst="foldedCorner">
            <a:avLst>
              <a:gd name="adj" fmla="val 16667"/>
            </a:avLst>
          </a:prstGeom>
          <a:solidFill>
            <a:srgbClr val="33CC33"/>
          </a:solidFill>
          <a:ln w="9525">
            <a:solidFill>
              <a:schemeClr val="tx1"/>
            </a:solidFill>
            <a:miter lim="800000"/>
            <a:headEnd/>
            <a:tailEnd/>
          </a:ln>
        </p:spPr>
        <p:txBody>
          <a:bodyPr wrap="none" tIns="91440" bIns="0" anchor="ctr" anchorCtr="1"/>
          <a:lstStyle/>
          <a:p>
            <a:pPr algn="ctr" eaLnBrk="0" hangingPunct="0">
              <a:spcAft>
                <a:spcPts val="600"/>
              </a:spcAft>
            </a:pPr>
            <a:r>
              <a:rPr lang="en-GB" sz="2400"/>
              <a:t>Bytecode</a:t>
            </a:r>
          </a:p>
        </p:txBody>
      </p:sp>
      <p:sp>
        <p:nvSpPr>
          <p:cNvPr id="6193" name="AutoShape 49"/>
          <p:cNvSpPr>
            <a:spLocks noChangeArrowheads="1"/>
          </p:cNvSpPr>
          <p:nvPr/>
        </p:nvSpPr>
        <p:spPr bwMode="auto">
          <a:xfrm rot="16200000" flipH="1">
            <a:off x="3657600" y="4191000"/>
            <a:ext cx="9144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99FF"/>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94" name="AutoShape 50"/>
          <p:cNvSpPr>
            <a:spLocks noChangeArrowheads="1"/>
          </p:cNvSpPr>
          <p:nvPr/>
        </p:nvSpPr>
        <p:spPr bwMode="auto">
          <a:xfrm rot="10800000" flipH="1">
            <a:off x="5105400" y="5105400"/>
            <a:ext cx="1524000"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33"/>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95" name="AutoShape 51"/>
          <p:cNvSpPr>
            <a:spLocks noChangeArrowheads="1"/>
          </p:cNvSpPr>
          <p:nvPr/>
        </p:nvSpPr>
        <p:spPr bwMode="auto">
          <a:xfrm>
            <a:off x="7239000" y="4572000"/>
            <a:ext cx="304800" cy="381000"/>
          </a:xfrm>
          <a:prstGeom prst="downArrow">
            <a:avLst>
              <a:gd name="adj1" fmla="val 50000"/>
              <a:gd name="adj2" fmla="val 31250"/>
            </a:avLst>
          </a:prstGeom>
          <a:solidFill>
            <a:srgbClr val="FF0000"/>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6196" name="Rectangle 52"/>
          <p:cNvSpPr>
            <a:spLocks noChangeArrowheads="1"/>
          </p:cNvSpPr>
          <p:nvPr/>
        </p:nvSpPr>
        <p:spPr bwMode="auto">
          <a:xfrm>
            <a:off x="6629400" y="4953000"/>
            <a:ext cx="1600200" cy="838200"/>
          </a:xfrm>
          <a:prstGeom prst="rect">
            <a:avLst/>
          </a:prstGeom>
          <a:solidFill>
            <a:schemeClr val="bg2"/>
          </a:solidFill>
          <a:ln w="9525">
            <a:solidFill>
              <a:schemeClr val="tx1"/>
            </a:solidFill>
            <a:miter lim="800000"/>
            <a:headEnd/>
            <a:tailEnd/>
          </a:ln>
        </p:spPr>
        <p:txBody>
          <a:bodyPr wrap="none" anchor="ctr"/>
          <a:lstStyle/>
          <a:p>
            <a:pPr algn="ctr" eaLnBrk="0" hangingPunct="0">
              <a:defRPr/>
            </a:pPr>
            <a:r>
              <a:rPr lang="en-GB" sz="2400" b="1" dirty="0" err="1">
                <a:latin typeface="+mn-lt"/>
                <a:cs typeface="Arial" pitchFamily="-108" charset="0"/>
              </a:rPr>
              <a:t>Bytecode</a:t>
            </a:r>
            <a:endParaRPr lang="en-GB" sz="2400" b="1" dirty="0">
              <a:latin typeface="+mn-lt"/>
              <a:cs typeface="Arial" pitchFamily="-108" charset="0"/>
            </a:endParaRPr>
          </a:p>
          <a:p>
            <a:pPr algn="ctr" eaLnBrk="0" hangingPunct="0">
              <a:defRPr/>
            </a:pPr>
            <a:r>
              <a:rPr lang="en-GB" sz="2400" b="1" dirty="0">
                <a:latin typeface="+mn-lt"/>
                <a:cs typeface="Arial" pitchFamily="-108" charset="0"/>
              </a:rPr>
              <a:t>Interpreter</a:t>
            </a:r>
          </a:p>
        </p:txBody>
      </p:sp>
      <p:sp>
        <p:nvSpPr>
          <p:cNvPr id="6175" name="Rectangle 31"/>
          <p:cNvSpPr>
            <a:spLocks noChangeArrowheads="1"/>
          </p:cNvSpPr>
          <p:nvPr/>
        </p:nvSpPr>
        <p:spPr bwMode="auto">
          <a:xfrm>
            <a:off x="3352800" y="3124200"/>
            <a:ext cx="1600200" cy="841375"/>
          </a:xfrm>
          <a:prstGeom prst="rect">
            <a:avLst/>
          </a:prstGeom>
          <a:solidFill>
            <a:schemeClr val="bg2"/>
          </a:solidFill>
          <a:ln w="9525">
            <a:solidFill>
              <a:schemeClr val="tx1"/>
            </a:solidFill>
            <a:miter lim="800000"/>
            <a:headEnd/>
            <a:tailEnd/>
          </a:ln>
        </p:spPr>
        <p:txBody>
          <a:bodyPr wrap="none" anchor="ctr"/>
          <a:lstStyle/>
          <a:p>
            <a:pPr algn="ctr" eaLnBrk="0" hangingPunct="0">
              <a:defRPr/>
            </a:pPr>
            <a:r>
              <a:rPr lang="en-GB" sz="2400" b="1" dirty="0" err="1">
                <a:latin typeface="+mn-lt"/>
                <a:cs typeface="Arial" pitchFamily="-108" charset="0"/>
              </a:rPr>
              <a:t>Bytecode</a:t>
            </a:r>
            <a:endParaRPr lang="en-GB" sz="2400" b="1" dirty="0">
              <a:latin typeface="+mn-lt"/>
              <a:cs typeface="Arial" pitchFamily="-108" charset="0"/>
            </a:endParaRPr>
          </a:p>
          <a:p>
            <a:pPr algn="ctr" eaLnBrk="0" hangingPunct="0">
              <a:defRPr/>
            </a:pPr>
            <a:r>
              <a:rPr lang="en-GB" sz="2400" b="1" dirty="0">
                <a:latin typeface="+mn-lt"/>
                <a:cs typeface="Arial" pitchFamily="-108" charset="0"/>
              </a:rPr>
              <a:t>Compiler</a:t>
            </a:r>
          </a:p>
        </p:txBody>
      </p:sp>
      <p:sp>
        <p:nvSpPr>
          <p:cNvPr id="19" name="AutoShape 51"/>
          <p:cNvSpPr>
            <a:spLocks noChangeArrowheads="1"/>
          </p:cNvSpPr>
          <p:nvPr/>
        </p:nvSpPr>
        <p:spPr bwMode="auto">
          <a:xfrm>
            <a:off x="7239000" y="5791200"/>
            <a:ext cx="304800" cy="381000"/>
          </a:xfrm>
          <a:prstGeom prst="downArrow">
            <a:avLst>
              <a:gd name="adj1" fmla="val 50000"/>
              <a:gd name="adj2" fmla="val 31250"/>
            </a:avLst>
          </a:prstGeom>
          <a:solidFill>
            <a:srgbClr val="FF0000"/>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20" name="AutoShape 51"/>
          <p:cNvSpPr>
            <a:spLocks noChangeArrowheads="1"/>
          </p:cNvSpPr>
          <p:nvPr/>
        </p:nvSpPr>
        <p:spPr bwMode="auto">
          <a:xfrm>
            <a:off x="4800600" y="2514600"/>
            <a:ext cx="304800" cy="381000"/>
          </a:xfrm>
          <a:prstGeom prst="downArrow">
            <a:avLst>
              <a:gd name="adj1" fmla="val 50000"/>
              <a:gd name="adj2" fmla="val 31250"/>
            </a:avLst>
          </a:prstGeom>
          <a:solidFill>
            <a:srgbClr val="FF0000"/>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
        <p:nvSpPr>
          <p:cNvPr id="21" name="AutoShape 16"/>
          <p:cNvSpPr>
            <a:spLocks noChangeArrowheads="1"/>
          </p:cNvSpPr>
          <p:nvPr/>
        </p:nvSpPr>
        <p:spPr bwMode="auto">
          <a:xfrm rot="16200000">
            <a:off x="2705100" y="5905500"/>
            <a:ext cx="304800" cy="381000"/>
          </a:xfrm>
          <a:prstGeom prst="downArrow">
            <a:avLst>
              <a:gd name="adj1" fmla="val 50000"/>
              <a:gd name="adj2" fmla="val 31250"/>
            </a:avLst>
          </a:prstGeom>
          <a:solidFill>
            <a:srgbClr val="FF0000"/>
          </a:solidFill>
          <a:ln w="9525">
            <a:solidFill>
              <a:schemeClr val="tx1"/>
            </a:solidFill>
            <a:miter lim="800000"/>
            <a:headEnd/>
            <a:tailEnd/>
          </a:ln>
        </p:spPr>
        <p:txBody>
          <a:bodyPr wrap="none" anchor="ctr"/>
          <a:lstStyle/>
          <a:p>
            <a:pPr>
              <a:defRPr/>
            </a:pPr>
            <a:endParaRPr lang="en-US">
              <a:latin typeface="+mn-lt"/>
              <a:cs typeface="Arial" pitchFamily="-108" charset="0"/>
            </a:endParaRPr>
          </a:p>
        </p:txBody>
      </p:sp>
    </p:spTree>
    <p:extLst>
      <p:ext uri="{BB962C8B-B14F-4D97-AF65-F5344CB8AC3E}">
        <p14:creationId xmlns:p14="http://schemas.microsoft.com/office/powerpoint/2010/main" val="3196241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381000"/>
            <a:ext cx="9067800" cy="5586145"/>
          </a:xfrm>
          <a:prstGeom prst="rect">
            <a:avLst/>
          </a:prstGeom>
        </p:spPr>
        <p:txBody>
          <a:bodyPr wrap="square">
            <a:spAutoFit/>
          </a:bodyPr>
          <a:lstStyle/>
          <a:p>
            <a:pPr algn="ctr"/>
            <a:r>
              <a:rPr lang="en-US" sz="3600" dirty="0">
                <a:solidFill>
                  <a:srgbClr val="00B050"/>
                </a:solidFill>
                <a:effectLst>
                  <a:outerShdw blurRad="38100" dist="38100" dir="2700000" algn="tl">
                    <a:srgbClr val="000000">
                      <a:alpha val="43137"/>
                    </a:srgbClr>
                  </a:outerShdw>
                </a:effectLst>
                <a:latin typeface="Arial"/>
              </a:rPr>
              <a:t>Classification of programming </a:t>
            </a:r>
            <a:r>
              <a:rPr lang="en-US" sz="3600" dirty="0" smtClean="0">
                <a:solidFill>
                  <a:srgbClr val="00B050"/>
                </a:solidFill>
                <a:effectLst>
                  <a:outerShdw blurRad="38100" dist="38100" dir="2700000" algn="tl">
                    <a:srgbClr val="000000">
                      <a:alpha val="43137"/>
                    </a:srgbClr>
                  </a:outerShdw>
                </a:effectLst>
                <a:latin typeface="Arial"/>
              </a:rPr>
              <a:t>languages</a:t>
            </a:r>
          </a:p>
          <a:p>
            <a:pPr algn="ctr"/>
            <a:endParaRPr lang="en-US" sz="900" dirty="0">
              <a:solidFill>
                <a:srgbClr val="000000"/>
              </a:solidFill>
              <a:latin typeface="XYCIRC10"/>
            </a:endParaRPr>
          </a:p>
          <a:p>
            <a:r>
              <a:rPr lang="en-US" sz="1600" dirty="0">
                <a:solidFill>
                  <a:srgbClr val="808080"/>
                </a:solidFill>
                <a:latin typeface="MSAM10"/>
              </a:rPr>
              <a:t> </a:t>
            </a:r>
            <a:endParaRPr lang="en-US" sz="1600" dirty="0" smtClean="0">
              <a:solidFill>
                <a:srgbClr val="808080"/>
              </a:solidFill>
              <a:latin typeface="MSAM10"/>
            </a:endParaRPr>
          </a:p>
          <a:p>
            <a:r>
              <a:rPr lang="en-US" sz="3600" dirty="0" smtClean="0">
                <a:solidFill>
                  <a:srgbClr val="000000"/>
                </a:solidFill>
                <a:latin typeface="Arial"/>
              </a:rPr>
              <a:t> Imperative</a:t>
            </a:r>
            <a:endParaRPr lang="en-US" sz="3600" dirty="0">
              <a:solidFill>
                <a:srgbClr val="000000"/>
              </a:solidFill>
              <a:latin typeface="Arial"/>
            </a:endParaRPr>
          </a:p>
          <a:p>
            <a:pPr marL="914400" lvl="1" indent="-457200">
              <a:buFont typeface="Wingdings" pitchFamily="2" charset="2"/>
              <a:buChar char="§"/>
            </a:pPr>
            <a:r>
              <a:rPr lang="en-US" sz="2400" dirty="0" smtClean="0">
                <a:solidFill>
                  <a:srgbClr val="0000FF"/>
                </a:solidFill>
                <a:latin typeface="Arial"/>
              </a:rPr>
              <a:t>Procedural: </a:t>
            </a:r>
            <a:r>
              <a:rPr lang="en-US" sz="2400" dirty="0">
                <a:solidFill>
                  <a:srgbClr val="0000FF"/>
                </a:solidFill>
                <a:latin typeface="Arial"/>
              </a:rPr>
              <a:t>C, Ada, </a:t>
            </a:r>
            <a:r>
              <a:rPr lang="en-US" sz="2400" b="1" dirty="0">
                <a:solidFill>
                  <a:srgbClr val="0000FF"/>
                </a:solidFill>
                <a:latin typeface="Arial"/>
              </a:rPr>
              <a:t>Pascal</a:t>
            </a:r>
            <a:r>
              <a:rPr lang="en-US" sz="2400" dirty="0">
                <a:solidFill>
                  <a:srgbClr val="0000FF"/>
                </a:solidFill>
                <a:latin typeface="Arial"/>
              </a:rPr>
              <a:t>, </a:t>
            </a:r>
            <a:r>
              <a:rPr lang="en-US" sz="2400" b="1" dirty="0" err="1">
                <a:solidFill>
                  <a:srgbClr val="0000FF"/>
                </a:solidFill>
                <a:latin typeface="Arial"/>
              </a:rPr>
              <a:t>Algol</a:t>
            </a:r>
            <a:r>
              <a:rPr lang="en-US" sz="2400" dirty="0">
                <a:solidFill>
                  <a:srgbClr val="0000FF"/>
                </a:solidFill>
                <a:latin typeface="Arial"/>
              </a:rPr>
              <a:t>, </a:t>
            </a:r>
            <a:r>
              <a:rPr lang="en-US" sz="2400" b="1" dirty="0">
                <a:solidFill>
                  <a:srgbClr val="0000FF"/>
                </a:solidFill>
                <a:latin typeface="Arial"/>
              </a:rPr>
              <a:t>FORTRAN</a:t>
            </a:r>
            <a:r>
              <a:rPr lang="en-US" sz="2400" dirty="0">
                <a:solidFill>
                  <a:srgbClr val="0000FF"/>
                </a:solidFill>
                <a:latin typeface="Arial"/>
              </a:rPr>
              <a:t>, . . .</a:t>
            </a:r>
          </a:p>
          <a:p>
            <a:pPr marL="914400" lvl="1" indent="-457200">
              <a:buFont typeface="Wingdings" pitchFamily="2" charset="2"/>
              <a:buChar char="§"/>
            </a:pPr>
            <a:r>
              <a:rPr lang="en-US" sz="2400" dirty="0" smtClean="0">
                <a:solidFill>
                  <a:srgbClr val="0000FF"/>
                </a:solidFill>
                <a:latin typeface="Arial"/>
              </a:rPr>
              <a:t>Object oriented: </a:t>
            </a:r>
            <a:r>
              <a:rPr lang="en-US" sz="2400" b="1" dirty="0" err="1">
                <a:solidFill>
                  <a:srgbClr val="0000FF"/>
                </a:solidFill>
                <a:latin typeface="Arial"/>
              </a:rPr>
              <a:t>Scala</a:t>
            </a:r>
            <a:r>
              <a:rPr lang="en-US" sz="2400" dirty="0">
                <a:solidFill>
                  <a:srgbClr val="0000FF"/>
                </a:solidFill>
                <a:latin typeface="Arial"/>
              </a:rPr>
              <a:t>, C</a:t>
            </a:r>
            <a:r>
              <a:rPr lang="en-US" sz="2400" dirty="0" smtClean="0">
                <a:solidFill>
                  <a:srgbClr val="0000FF"/>
                </a:solidFill>
                <a:latin typeface="Arial"/>
              </a:rPr>
              <a:t>#, Java</a:t>
            </a:r>
            <a:r>
              <a:rPr lang="en-US" sz="2400" dirty="0">
                <a:solidFill>
                  <a:srgbClr val="0000FF"/>
                </a:solidFill>
                <a:latin typeface="Arial"/>
              </a:rPr>
              <a:t>, </a:t>
            </a:r>
            <a:r>
              <a:rPr lang="en-US" sz="2400" b="1" dirty="0">
                <a:solidFill>
                  <a:srgbClr val="0000FF"/>
                </a:solidFill>
                <a:latin typeface="Arial"/>
              </a:rPr>
              <a:t>Smalltalk</a:t>
            </a:r>
            <a:r>
              <a:rPr lang="en-US" sz="2400" dirty="0">
                <a:solidFill>
                  <a:srgbClr val="0000FF"/>
                </a:solidFill>
                <a:latin typeface="Arial"/>
              </a:rPr>
              <a:t>, </a:t>
            </a:r>
            <a:r>
              <a:rPr lang="en-US" sz="2400" b="1" dirty="0">
                <a:solidFill>
                  <a:srgbClr val="0000FF"/>
                </a:solidFill>
                <a:latin typeface="Arial"/>
              </a:rPr>
              <a:t>SIMULA</a:t>
            </a:r>
            <a:r>
              <a:rPr lang="en-US" sz="2400" dirty="0">
                <a:solidFill>
                  <a:srgbClr val="0000FF"/>
                </a:solidFill>
                <a:latin typeface="Arial"/>
              </a:rPr>
              <a:t>, . . .</a:t>
            </a:r>
          </a:p>
          <a:p>
            <a:pPr marL="914400" lvl="1" indent="-457200">
              <a:buFont typeface="Wingdings" pitchFamily="2" charset="2"/>
              <a:buChar char="§"/>
            </a:pPr>
            <a:r>
              <a:rPr lang="en-US" sz="2400" dirty="0" smtClean="0">
                <a:solidFill>
                  <a:srgbClr val="0000FF"/>
                </a:solidFill>
                <a:latin typeface="Arial"/>
              </a:rPr>
              <a:t>Scripting: </a:t>
            </a:r>
            <a:r>
              <a:rPr lang="en-US" sz="2400" dirty="0">
                <a:solidFill>
                  <a:srgbClr val="0000FF"/>
                </a:solidFill>
                <a:latin typeface="Arial"/>
              </a:rPr>
              <a:t>Perl, Python, PHP, </a:t>
            </a:r>
            <a:r>
              <a:rPr lang="en-US" sz="2400" dirty="0" err="1" smtClean="0">
                <a:solidFill>
                  <a:srgbClr val="0000FF"/>
                </a:solidFill>
                <a:latin typeface="Arial"/>
              </a:rPr>
              <a:t>javascript</a:t>
            </a:r>
            <a:r>
              <a:rPr lang="en-US" sz="2400" dirty="0" smtClean="0">
                <a:solidFill>
                  <a:srgbClr val="0000FF"/>
                </a:solidFill>
                <a:latin typeface="Arial"/>
              </a:rPr>
              <a:t>, . </a:t>
            </a:r>
            <a:r>
              <a:rPr lang="en-US" sz="2400" dirty="0">
                <a:solidFill>
                  <a:srgbClr val="0000FF"/>
                </a:solidFill>
                <a:latin typeface="Arial"/>
              </a:rPr>
              <a:t>. </a:t>
            </a:r>
            <a:r>
              <a:rPr lang="en-US" sz="2400" dirty="0" smtClean="0">
                <a:solidFill>
                  <a:srgbClr val="0000FF"/>
                </a:solidFill>
                <a:latin typeface="Arial"/>
              </a:rPr>
              <a:t>.</a:t>
            </a:r>
          </a:p>
          <a:p>
            <a:pPr lvl="1"/>
            <a:endParaRPr lang="en-US" sz="2400" dirty="0">
              <a:solidFill>
                <a:srgbClr val="0000FF"/>
              </a:solidFill>
              <a:latin typeface="Arial"/>
            </a:endParaRPr>
          </a:p>
          <a:p>
            <a:r>
              <a:rPr lang="en-US" sz="1600" dirty="0">
                <a:solidFill>
                  <a:srgbClr val="808080"/>
                </a:solidFill>
                <a:latin typeface="MSAM10"/>
              </a:rPr>
              <a:t> </a:t>
            </a:r>
            <a:r>
              <a:rPr lang="en-US" sz="1600" dirty="0" smtClean="0">
                <a:solidFill>
                  <a:srgbClr val="808080"/>
                </a:solidFill>
                <a:latin typeface="MSAM10"/>
              </a:rPr>
              <a:t> </a:t>
            </a:r>
            <a:r>
              <a:rPr lang="en-US" sz="3600" dirty="0" smtClean="0">
                <a:solidFill>
                  <a:srgbClr val="000000"/>
                </a:solidFill>
                <a:latin typeface="Arial"/>
              </a:rPr>
              <a:t>Declarative</a:t>
            </a:r>
            <a:endParaRPr lang="en-US" sz="3600" dirty="0">
              <a:solidFill>
                <a:srgbClr val="000000"/>
              </a:solidFill>
              <a:latin typeface="Arial"/>
            </a:endParaRPr>
          </a:p>
          <a:p>
            <a:pPr marL="914400" lvl="1" indent="-457200">
              <a:buFont typeface="Wingdings" pitchFamily="2" charset="2"/>
              <a:buChar char="§"/>
            </a:pPr>
            <a:r>
              <a:rPr lang="en-US" sz="2400" dirty="0" smtClean="0">
                <a:solidFill>
                  <a:srgbClr val="0000FF"/>
                </a:solidFill>
                <a:latin typeface="Arial"/>
              </a:rPr>
              <a:t>Functional: </a:t>
            </a:r>
            <a:r>
              <a:rPr lang="en-US" sz="2400" dirty="0">
                <a:solidFill>
                  <a:srgbClr val="0000FF"/>
                </a:solidFill>
                <a:latin typeface="Arial"/>
              </a:rPr>
              <a:t>Haskell, SML, Lisp, Scheme, . . .</a:t>
            </a:r>
          </a:p>
          <a:p>
            <a:pPr marL="914400" lvl="1" indent="-457200">
              <a:buFont typeface="Wingdings" pitchFamily="2" charset="2"/>
              <a:buChar char="§"/>
            </a:pPr>
            <a:r>
              <a:rPr lang="en-US" sz="2400" dirty="0" smtClean="0">
                <a:solidFill>
                  <a:srgbClr val="0000FF"/>
                </a:solidFill>
                <a:latin typeface="Arial"/>
              </a:rPr>
              <a:t>Logic: </a:t>
            </a:r>
            <a:r>
              <a:rPr lang="en-US" sz="2400" dirty="0">
                <a:solidFill>
                  <a:srgbClr val="0000FF"/>
                </a:solidFill>
                <a:latin typeface="Arial"/>
              </a:rPr>
              <a:t>Prolog</a:t>
            </a:r>
          </a:p>
          <a:p>
            <a:pPr marL="914400" lvl="1" indent="-457200">
              <a:buFont typeface="Wingdings" pitchFamily="2" charset="2"/>
              <a:buChar char="§"/>
            </a:pPr>
            <a:r>
              <a:rPr lang="en-US" sz="2400" dirty="0" smtClean="0">
                <a:solidFill>
                  <a:srgbClr val="0000FF"/>
                </a:solidFill>
                <a:latin typeface="Arial"/>
              </a:rPr>
              <a:t>Dataflow: </a:t>
            </a:r>
            <a:r>
              <a:rPr lang="en-US" sz="2400" dirty="0">
                <a:solidFill>
                  <a:srgbClr val="0000FF"/>
                </a:solidFill>
                <a:latin typeface="Arial"/>
              </a:rPr>
              <a:t>Id, Val</a:t>
            </a:r>
          </a:p>
          <a:p>
            <a:pPr marL="914400" lvl="1" indent="-457200">
              <a:buFont typeface="Wingdings" pitchFamily="2" charset="2"/>
              <a:buChar char="§"/>
            </a:pPr>
            <a:r>
              <a:rPr lang="en-US" sz="2400" dirty="0">
                <a:solidFill>
                  <a:srgbClr val="0000FF"/>
                </a:solidFill>
                <a:latin typeface="Arial"/>
              </a:rPr>
              <a:t>C</a:t>
            </a:r>
            <a:r>
              <a:rPr lang="en-US" sz="2400" dirty="0" smtClean="0">
                <a:solidFill>
                  <a:srgbClr val="0000FF"/>
                </a:solidFill>
                <a:latin typeface="Arial"/>
              </a:rPr>
              <a:t>onstraint-based: spreadsheets, SQL</a:t>
            </a:r>
            <a:endParaRPr lang="en-US" sz="2400" dirty="0">
              <a:solidFill>
                <a:srgbClr val="0000FF"/>
              </a:solidFill>
              <a:latin typeface="Arial"/>
            </a:endParaRPr>
          </a:p>
          <a:p>
            <a:pPr marL="914400" lvl="1" indent="-457200">
              <a:buFont typeface="Wingdings" pitchFamily="2" charset="2"/>
              <a:buChar char="§"/>
            </a:pPr>
            <a:r>
              <a:rPr lang="en-US" sz="2400" dirty="0" smtClean="0">
                <a:solidFill>
                  <a:srgbClr val="0000FF"/>
                </a:solidFill>
                <a:latin typeface="Arial"/>
              </a:rPr>
              <a:t>Template-based: </a:t>
            </a:r>
            <a:r>
              <a:rPr lang="en-US" sz="2400" dirty="0">
                <a:solidFill>
                  <a:srgbClr val="0000FF"/>
                </a:solidFill>
                <a:latin typeface="Arial"/>
              </a:rPr>
              <a:t>XSLT</a:t>
            </a:r>
          </a:p>
          <a:p>
            <a:endParaRPr lang="en-US" sz="800" dirty="0">
              <a:solidFill>
                <a:srgbClr val="000000"/>
              </a:solidFill>
              <a:latin typeface="Arial"/>
            </a:endParaRPr>
          </a:p>
        </p:txBody>
      </p:sp>
    </p:spTree>
    <p:extLst>
      <p:ext uri="{BB962C8B-B14F-4D97-AF65-F5344CB8AC3E}">
        <p14:creationId xmlns:p14="http://schemas.microsoft.com/office/powerpoint/2010/main" val="2331310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8458200" cy="2554545"/>
          </a:xfrm>
          <a:prstGeom prst="rect">
            <a:avLst/>
          </a:prstGeom>
        </p:spPr>
        <p:txBody>
          <a:bodyPr wrap="square">
            <a:spAutoFit/>
          </a:bodyPr>
          <a:lstStyle/>
          <a:p>
            <a:r>
              <a:rPr lang="en-US" sz="3200" dirty="0" smtClean="0">
                <a:solidFill>
                  <a:srgbClr val="00B050"/>
                </a:solidFill>
                <a:effectLst>
                  <a:outerShdw blurRad="38100" dist="38100" dir="2700000" algn="tl">
                    <a:srgbClr val="000000">
                      <a:alpha val="43137"/>
                    </a:srgbClr>
                  </a:outerShdw>
                </a:effectLst>
                <a:latin typeface="Arial"/>
              </a:rPr>
              <a:t>Why are there so many languages?</a:t>
            </a:r>
          </a:p>
          <a:p>
            <a:endParaRPr lang="en-US" sz="3200" dirty="0">
              <a:solidFill>
                <a:srgbClr val="000000"/>
              </a:solidFill>
              <a:latin typeface="Arial"/>
            </a:endParaRPr>
          </a:p>
          <a:p>
            <a:pPr marL="914400" lvl="1" indent="-457200">
              <a:buFont typeface="Wingdings" pitchFamily="2" charset="2"/>
              <a:buChar char="Ø"/>
            </a:pPr>
            <a:r>
              <a:rPr lang="en-US" sz="3200" dirty="0">
                <a:solidFill>
                  <a:srgbClr val="808080"/>
                </a:solidFill>
                <a:latin typeface="MSAM10"/>
              </a:rPr>
              <a:t> </a:t>
            </a:r>
            <a:r>
              <a:rPr lang="en-US" sz="3200" dirty="0">
                <a:solidFill>
                  <a:srgbClr val="000000"/>
                </a:solidFill>
                <a:latin typeface="Arial"/>
              </a:rPr>
              <a:t>Evolution.</a:t>
            </a:r>
          </a:p>
          <a:p>
            <a:pPr marL="914400" lvl="1" indent="-457200">
              <a:buFont typeface="Wingdings" pitchFamily="2" charset="2"/>
              <a:buChar char="Ø"/>
            </a:pPr>
            <a:r>
              <a:rPr lang="en-US" sz="3200" dirty="0">
                <a:solidFill>
                  <a:srgbClr val="808080"/>
                </a:solidFill>
                <a:latin typeface="MSAM10"/>
              </a:rPr>
              <a:t> </a:t>
            </a:r>
            <a:r>
              <a:rPr lang="en-US" sz="3200" dirty="0">
                <a:solidFill>
                  <a:srgbClr val="000000"/>
                </a:solidFill>
                <a:latin typeface="Arial"/>
              </a:rPr>
              <a:t>Special purposes.</a:t>
            </a:r>
          </a:p>
          <a:p>
            <a:pPr marL="914400" lvl="1" indent="-457200">
              <a:buFont typeface="Wingdings" pitchFamily="2" charset="2"/>
              <a:buChar char="Ø"/>
            </a:pPr>
            <a:r>
              <a:rPr lang="en-US" sz="3200" dirty="0">
                <a:solidFill>
                  <a:srgbClr val="808080"/>
                </a:solidFill>
                <a:latin typeface="MSAM10"/>
              </a:rPr>
              <a:t> </a:t>
            </a:r>
            <a:r>
              <a:rPr lang="en-US" sz="3200" dirty="0">
                <a:solidFill>
                  <a:srgbClr val="000000"/>
                </a:solidFill>
                <a:latin typeface="Arial"/>
              </a:rPr>
              <a:t>Personal preference.</a:t>
            </a:r>
          </a:p>
        </p:txBody>
      </p:sp>
    </p:spTree>
    <p:extLst>
      <p:ext uri="{BB962C8B-B14F-4D97-AF65-F5344CB8AC3E}">
        <p14:creationId xmlns:p14="http://schemas.microsoft.com/office/powerpoint/2010/main" val="362787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89770"/>
            <a:ext cx="8458200" cy="3108543"/>
          </a:xfrm>
          <a:prstGeom prst="rect">
            <a:avLst/>
          </a:prstGeom>
          <a:noFill/>
        </p:spPr>
        <p:txBody>
          <a:bodyPr wrap="square" rtlCol="0">
            <a:spAutoFit/>
          </a:bodyPr>
          <a:lstStyle/>
          <a:p>
            <a:pPr algn="just"/>
            <a:r>
              <a:rPr lang="en-US" sz="2800" b="1" dirty="0" smtClean="0"/>
              <a:t>Carry out investigations about types and functions of operating systems, and CPU scheduling algorithms</a:t>
            </a:r>
            <a:r>
              <a:rPr lang="en-US" sz="2800" b="1" dirty="0"/>
              <a:t>. </a:t>
            </a:r>
            <a:r>
              <a:rPr lang="en-US" sz="2800" b="1" dirty="0" smtClean="0"/>
              <a:t>Include </a:t>
            </a:r>
            <a:r>
              <a:rPr lang="en-US" sz="2800" b="1" dirty="0"/>
              <a:t>server operating systems in your </a:t>
            </a:r>
            <a:r>
              <a:rPr lang="en-US" sz="2800" b="1" dirty="0" smtClean="0"/>
              <a:t>enquiry. Give more emphasis to CPU scheduling algorithms. </a:t>
            </a:r>
          </a:p>
          <a:p>
            <a:pPr algn="just"/>
            <a:endParaRPr lang="en-US" sz="2800" b="1" dirty="0" smtClean="0"/>
          </a:p>
          <a:p>
            <a:pPr algn="just"/>
            <a:r>
              <a:rPr lang="en-US" sz="2800" b="1" dirty="0" smtClean="0"/>
              <a:t>Work in groups of two students and submit </a:t>
            </a:r>
            <a:r>
              <a:rPr lang="en-US" sz="2800" b="1" dirty="0"/>
              <a:t>your findings in printed copies.</a:t>
            </a:r>
            <a:endParaRPr lang="en-US" sz="2800" b="1" dirty="0" smtClean="0"/>
          </a:p>
        </p:txBody>
      </p:sp>
      <p:sp>
        <p:nvSpPr>
          <p:cNvPr id="5" name="Title 1"/>
          <p:cNvSpPr>
            <a:spLocks noGrp="1"/>
          </p:cNvSpPr>
          <p:nvPr>
            <p:ph type="title"/>
          </p:nvPr>
        </p:nvSpPr>
        <p:spPr>
          <a:xfrm>
            <a:off x="457200" y="304800"/>
            <a:ext cx="8229600" cy="1143000"/>
          </a:xfrm>
        </p:spPr>
        <p:txBody>
          <a:bodyPr>
            <a:normAutofit/>
          </a:bodyPr>
          <a:lstStyle/>
          <a:p>
            <a:pPr algn="l"/>
            <a:r>
              <a:rPr lang="en-US" sz="4800" dirty="0" smtClean="0">
                <a:solidFill>
                  <a:srgbClr val="FF0000"/>
                </a:solidFill>
                <a:effectLst>
                  <a:outerShdw blurRad="38100" dist="38100" dir="2700000" algn="tl">
                    <a:srgbClr val="000000">
                      <a:alpha val="43137"/>
                    </a:srgbClr>
                  </a:outerShdw>
                </a:effectLst>
              </a:rPr>
              <a:t>Assignment:</a:t>
            </a:r>
            <a:endParaRPr lang="en-US" sz="48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1806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9550"/>
            <a:ext cx="6476999"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3886200"/>
            <a:ext cx="8610600" cy="2677656"/>
          </a:xfrm>
          <a:prstGeom prst="rect">
            <a:avLst/>
          </a:prstGeom>
        </p:spPr>
        <p:txBody>
          <a:bodyPr wrap="square">
            <a:spAutoFit/>
          </a:bodyPr>
          <a:lstStyle/>
          <a:p>
            <a:pPr algn="ctr"/>
            <a:r>
              <a:rPr lang="en-US" sz="2800" b="1" dirty="0">
                <a:solidFill>
                  <a:srgbClr val="FF0000"/>
                </a:solidFill>
                <a:latin typeface="TimesNewRomanNormale"/>
              </a:rPr>
              <a:t>The von Neumann architecture (conceptual</a:t>
            </a:r>
            <a:r>
              <a:rPr lang="en-US" sz="2800" b="1" dirty="0" smtClean="0">
                <a:solidFill>
                  <a:srgbClr val="FF0000"/>
                </a:solidFill>
                <a:latin typeface="TimesNewRomanNormale"/>
              </a:rPr>
              <a:t>)</a:t>
            </a:r>
            <a:endParaRPr lang="en-US" sz="2800" dirty="0" smtClean="0">
              <a:latin typeface="TimesNewRomanNormale"/>
            </a:endParaRPr>
          </a:p>
          <a:p>
            <a:pPr algn="just"/>
            <a:r>
              <a:rPr lang="en-US" sz="2800" dirty="0" smtClean="0">
                <a:latin typeface="TimesNewRomanNormale"/>
              </a:rPr>
              <a:t>At </a:t>
            </a:r>
            <a:r>
              <a:rPr lang="en-US" sz="2800" dirty="0">
                <a:latin typeface="TimesNewRomanNormale"/>
              </a:rPr>
              <a:t>this level of detail, this model describes </a:t>
            </a:r>
            <a:r>
              <a:rPr lang="en-US" sz="2800" dirty="0" smtClean="0">
                <a:latin typeface="TimesNewRomanNormale"/>
              </a:rPr>
              <a:t>the architecture </a:t>
            </a:r>
            <a:r>
              <a:rPr lang="en-US" sz="2800" dirty="0">
                <a:latin typeface="TimesNewRomanNormale"/>
              </a:rPr>
              <a:t>of almost all digital computers. The program that operates the computer resides in </a:t>
            </a:r>
            <a:r>
              <a:rPr lang="en-US" sz="2800" dirty="0" smtClean="0">
                <a:latin typeface="TimesNewRomanNormale"/>
              </a:rPr>
              <a:t>its memory</a:t>
            </a:r>
            <a:r>
              <a:rPr lang="en-US" sz="2800" dirty="0">
                <a:latin typeface="TimesNewRomanNormale"/>
              </a:rPr>
              <a:t>, in accordance with the “stored program” concept.</a:t>
            </a:r>
          </a:p>
        </p:txBody>
      </p:sp>
    </p:spTree>
    <p:extLst>
      <p:ext uri="{BB962C8B-B14F-4D97-AF65-F5344CB8AC3E}">
        <p14:creationId xmlns:p14="http://schemas.microsoft.com/office/powerpoint/2010/main" val="94097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1pPr>
            <a:lvl2pPr marL="742950" indent="-285750" eaLnBrk="0" hangingPunct="0">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2pPr>
            <a:lvl3pPr marL="1143000" indent="-228600" eaLnBrk="0" hangingPunct="0">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3pPr>
            <a:lvl4pPr marL="1600200" indent="-228600" eaLnBrk="0" hangingPunct="0">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4pPr>
            <a:lvl5pPr marL="2057400" indent="-228600" eaLnBrk="0" hangingPunct="0">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5pPr>
            <a:lvl6pPr marL="2514600" indent="-228600" eaLnBrk="0" fontAlgn="base" hangingPunct="0">
              <a:spcBef>
                <a:spcPct val="0"/>
              </a:spcBef>
              <a:spcAft>
                <a:spcPct val="0"/>
              </a:spcAft>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6pPr>
            <a:lvl7pPr marL="2971800" indent="-228600" eaLnBrk="0" fontAlgn="base" hangingPunct="0">
              <a:spcBef>
                <a:spcPct val="0"/>
              </a:spcBef>
              <a:spcAft>
                <a:spcPct val="0"/>
              </a:spcAft>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7pPr>
            <a:lvl8pPr marL="3429000" indent="-228600" eaLnBrk="0" fontAlgn="base" hangingPunct="0">
              <a:spcBef>
                <a:spcPct val="0"/>
              </a:spcBef>
              <a:spcAft>
                <a:spcPct val="0"/>
              </a:spcAft>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8pPr>
            <a:lvl9pPr marL="3886200" indent="-228600" eaLnBrk="0" fontAlgn="base" hangingPunct="0">
              <a:spcBef>
                <a:spcPct val="0"/>
              </a:spcBef>
              <a:spcAft>
                <a:spcPct val="0"/>
              </a:spcAft>
              <a:defRPr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Verdana" pitchFamily="34" charset="0"/>
                <a:ea typeface="ＭＳ Ｐゴシック" charset="-128"/>
              </a:defRPr>
            </a:lvl9pPr>
          </a:lstStyle>
          <a:p>
            <a:pPr eaLnBrk="1" hangingPunct="1"/>
            <a:fld id="{47D7B35D-AFF5-47D9-9B27-F580CABB5D5D}" type="slidenum">
              <a:rPr lang="en-US" sz="1400">
                <a:solidFill>
                  <a:srgbClr val="FF0000"/>
                </a:solidFill>
                <a:effectLst/>
              </a:rPr>
              <a:pPr eaLnBrk="1" hangingPunct="1"/>
              <a:t>4</a:t>
            </a:fld>
            <a:endParaRPr lang="en-US" sz="1400">
              <a:solidFill>
                <a:srgbClr val="FF0000"/>
              </a:solidFill>
              <a:effectLst/>
            </a:endParaRPr>
          </a:p>
        </p:txBody>
      </p:sp>
      <p:sp>
        <p:nvSpPr>
          <p:cNvPr id="9219" name="Rectangle 2"/>
          <p:cNvSpPr>
            <a:spLocks noGrp="1" noChangeArrowheads="1"/>
          </p:cNvSpPr>
          <p:nvPr>
            <p:ph type="title"/>
          </p:nvPr>
        </p:nvSpPr>
        <p:spPr/>
        <p:txBody>
          <a:bodyPr/>
          <a:lstStyle/>
          <a:p>
            <a:pPr eaLnBrk="1" hangingPunct="1"/>
            <a:r>
              <a:rPr lang="en-US" dirty="0" smtClean="0"/>
              <a:t>von Neumann Architecture</a:t>
            </a:r>
          </a:p>
        </p:txBody>
      </p:sp>
      <p:pic>
        <p:nvPicPr>
          <p:cNvPr id="922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67200"/>
            <a:ext cx="59817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457200" y="1371600"/>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FF0000"/>
              </a:buClr>
              <a:buSzPct val="65000"/>
              <a:buFont typeface="Wingdings" pitchFamily="2" charset="2"/>
              <a:buChar char="p"/>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SzPct val="80000"/>
              <a:buFont typeface="Wingdings" pitchFamily="2" charset="2"/>
              <a:defRPr sz="16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SzPct val="80000"/>
              <a:buFont typeface="Wingdings" charset="2"/>
              <a:defRPr sz="16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SzPct val="80000"/>
              <a:buFont typeface="Wingdings" charset="2"/>
              <a:defRPr sz="16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SzPct val="80000"/>
              <a:buFont typeface="Wingdings" charset="2"/>
              <a:defRPr sz="16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SzPct val="80000"/>
              <a:buFont typeface="Wingdings" charset="2"/>
              <a:defRPr sz="1600">
                <a:solidFill>
                  <a:schemeClr val="tx1"/>
                </a:solidFill>
                <a:latin typeface="+mn-lt"/>
                <a:ea typeface="ＭＳ Ｐゴシック" charset="-128"/>
              </a:defRPr>
            </a:lvl9pPr>
          </a:lstStyle>
          <a:p>
            <a:pPr marL="0" indent="-457200" eaLnBrk="1" hangingPunct="1">
              <a:lnSpc>
                <a:spcPct val="90000"/>
              </a:lnSpc>
              <a:spcBef>
                <a:spcPts val="0"/>
              </a:spcBef>
              <a:buClr>
                <a:srgbClr val="38ABED"/>
              </a:buClr>
              <a:defRPr/>
            </a:pPr>
            <a:r>
              <a:rPr lang="en-US" sz="1600" kern="0" dirty="0" smtClean="0">
                <a:solidFill>
                  <a:sysClr val="windowText" lastClr="000000"/>
                </a:solidFill>
                <a:latin typeface="Verdana"/>
              </a:rPr>
              <a:t>although specific components may vary, virtually all modern computers have</a:t>
            </a:r>
            <a:r>
              <a:rPr lang="en-US" sz="1600" kern="0" dirty="0">
                <a:solidFill>
                  <a:sysClr val="windowText" lastClr="000000"/>
                </a:solidFill>
                <a:latin typeface="Verdana"/>
              </a:rPr>
              <a:t> </a:t>
            </a:r>
            <a:r>
              <a:rPr lang="en-US" sz="1600" kern="0" dirty="0" smtClean="0">
                <a:solidFill>
                  <a:sysClr val="windowText" lastClr="000000"/>
                </a:solidFill>
                <a:latin typeface="Verdana"/>
              </a:rPr>
              <a:t>the same underlying structure</a:t>
            </a:r>
          </a:p>
          <a:p>
            <a:pPr marL="838200" lvl="1" indent="-266700" eaLnBrk="1" hangingPunct="1">
              <a:lnSpc>
                <a:spcPct val="90000"/>
              </a:lnSpc>
              <a:buClr>
                <a:srgbClr val="38ABED"/>
              </a:buClr>
              <a:defRPr/>
            </a:pPr>
            <a:r>
              <a:rPr lang="en-US" sz="1400" kern="0" dirty="0" smtClean="0">
                <a:solidFill>
                  <a:sysClr val="windowText" lastClr="000000"/>
                </a:solidFill>
                <a:latin typeface="Verdana"/>
              </a:rPr>
              <a:t>known as the </a:t>
            </a:r>
            <a:r>
              <a:rPr lang="en-US" sz="1400" i="1" kern="0" dirty="0" smtClean="0">
                <a:solidFill>
                  <a:sysClr val="windowText" lastClr="000000"/>
                </a:solidFill>
                <a:latin typeface="Verdana"/>
              </a:rPr>
              <a:t>von Neumann architecture</a:t>
            </a:r>
            <a:r>
              <a:rPr lang="en-US" sz="1400" kern="0" dirty="0" smtClean="0">
                <a:solidFill>
                  <a:sysClr val="windowText" lastClr="000000"/>
                </a:solidFill>
                <a:latin typeface="Verdana"/>
              </a:rPr>
              <a:t> </a:t>
            </a:r>
          </a:p>
          <a:p>
            <a:pPr marL="838200" lvl="1" indent="-266700" eaLnBrk="1" hangingPunct="1">
              <a:lnSpc>
                <a:spcPct val="90000"/>
              </a:lnSpc>
              <a:buClr>
                <a:srgbClr val="38ABED"/>
              </a:buClr>
              <a:defRPr/>
            </a:pPr>
            <a:r>
              <a:rPr lang="en-US" sz="1400" kern="0" dirty="0" smtClean="0">
                <a:solidFill>
                  <a:sysClr val="windowText" lastClr="000000"/>
                </a:solidFill>
                <a:latin typeface="Verdana"/>
              </a:rPr>
              <a:t>named after computer pioneer, John von Neumann, who popularized the design in the early 1950's</a:t>
            </a:r>
          </a:p>
          <a:p>
            <a:pPr marL="838200" lvl="1" indent="-266700" eaLnBrk="1" hangingPunct="1">
              <a:lnSpc>
                <a:spcPct val="90000"/>
              </a:lnSpc>
              <a:buClr>
                <a:srgbClr val="38ABED"/>
              </a:buClr>
              <a:defRPr/>
            </a:pPr>
            <a:endParaRPr lang="en-US" sz="1400" kern="0" dirty="0" smtClean="0">
              <a:solidFill>
                <a:sysClr val="windowText" lastClr="000000"/>
              </a:solidFill>
              <a:latin typeface="Verdana"/>
            </a:endParaRPr>
          </a:p>
          <a:p>
            <a:pPr marL="457200" indent="-457200" eaLnBrk="1" hangingPunct="1">
              <a:lnSpc>
                <a:spcPct val="90000"/>
              </a:lnSpc>
              <a:buClr>
                <a:srgbClr val="38ABED"/>
              </a:buClr>
              <a:defRPr/>
            </a:pPr>
            <a:r>
              <a:rPr lang="en-US" sz="1600" kern="0" dirty="0" smtClean="0">
                <a:solidFill>
                  <a:sysClr val="windowText" lastClr="000000"/>
                </a:solidFill>
                <a:latin typeface="Verdana"/>
              </a:rPr>
              <a:t>the von Neumann architecture identifies 3 essential components</a:t>
            </a:r>
          </a:p>
          <a:p>
            <a:pPr marL="838200" lvl="1" indent="-266700" eaLnBrk="1" hangingPunct="1">
              <a:lnSpc>
                <a:spcPct val="90000"/>
              </a:lnSpc>
              <a:buClr>
                <a:srgbClr val="38ABED"/>
              </a:buClr>
              <a:buFont typeface="Wingdings" pitchFamily="2" charset="2"/>
              <a:buAutoNum type="arabicPeriod"/>
              <a:defRPr/>
            </a:pPr>
            <a:r>
              <a:rPr lang="en-US" sz="1400" i="1" kern="0" dirty="0" err="1" smtClean="0">
                <a:solidFill>
                  <a:sysClr val="windowText" lastClr="000000"/>
                </a:solidFill>
                <a:latin typeface="Verdana"/>
              </a:rPr>
              <a:t>Input/Output</a:t>
            </a:r>
            <a:r>
              <a:rPr lang="en-US" sz="1400" i="1" kern="0" dirty="0" smtClean="0">
                <a:solidFill>
                  <a:sysClr val="windowText" lastClr="000000"/>
                </a:solidFill>
                <a:latin typeface="Verdana"/>
              </a:rPr>
              <a:t> Devices (I/O)</a:t>
            </a:r>
            <a:r>
              <a:rPr lang="en-US" sz="1400" kern="0" dirty="0" smtClean="0">
                <a:solidFill>
                  <a:sysClr val="windowText" lastClr="000000"/>
                </a:solidFill>
                <a:latin typeface="Verdana"/>
              </a:rPr>
              <a:t> allow the user to interact with the computer</a:t>
            </a:r>
          </a:p>
          <a:p>
            <a:pPr marL="838200" lvl="1" indent="-266700" eaLnBrk="1" hangingPunct="1">
              <a:lnSpc>
                <a:spcPct val="90000"/>
              </a:lnSpc>
              <a:buClr>
                <a:srgbClr val="38ABED"/>
              </a:buClr>
              <a:buFont typeface="Wingdings" pitchFamily="2" charset="2"/>
              <a:buAutoNum type="arabicPeriod"/>
              <a:defRPr/>
            </a:pPr>
            <a:r>
              <a:rPr lang="en-US" sz="1400" i="1" kern="0" dirty="0" smtClean="0">
                <a:solidFill>
                  <a:sysClr val="windowText" lastClr="000000"/>
                </a:solidFill>
                <a:latin typeface="Verdana"/>
              </a:rPr>
              <a:t>Memory</a:t>
            </a:r>
            <a:r>
              <a:rPr lang="en-US" sz="1400" kern="0" dirty="0" smtClean="0">
                <a:solidFill>
                  <a:sysClr val="windowText" lastClr="000000"/>
                </a:solidFill>
                <a:latin typeface="Verdana"/>
              </a:rPr>
              <a:t> stores information to be processed as well as programs (instructions specifying the steps necessary to complete specific tasks)</a:t>
            </a:r>
            <a:endParaRPr lang="en-US" sz="14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838200" lvl="1" indent="-266700" eaLnBrk="1" hangingPunct="1">
              <a:lnSpc>
                <a:spcPct val="90000"/>
              </a:lnSpc>
              <a:buClr>
                <a:srgbClr val="38ABED"/>
              </a:buClr>
              <a:buFont typeface="Wingdings" pitchFamily="2" charset="2"/>
              <a:buAutoNum type="arabicPeriod"/>
              <a:defRPr/>
            </a:pPr>
            <a:r>
              <a:rPr lang="en-US" sz="1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Central </a:t>
            </a: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Processing Unit (CPU) </a:t>
            </a:r>
            <a:r>
              <a:rPr lang="en-US" sz="1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loads </a:t>
            </a: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program instructions </a:t>
            </a:r>
            <a:r>
              <a:rPr lang="en-US" sz="14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from memory and executes them in sequence.</a:t>
            </a:r>
            <a:endParaRPr lang="en-US" sz="1400" kern="0" dirty="0" smtClean="0">
              <a:solidFill>
                <a:sysClr val="windowText" lastClr="000000"/>
              </a:solidFill>
              <a:latin typeface="Verdana"/>
            </a:endParaRPr>
          </a:p>
        </p:txBody>
      </p:sp>
    </p:spTree>
    <p:extLst>
      <p:ext uri="{BB962C8B-B14F-4D97-AF65-F5344CB8AC3E}">
        <p14:creationId xmlns:p14="http://schemas.microsoft.com/office/powerpoint/2010/main" val="1346176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915400" cy="1676400"/>
          </a:xfrm>
        </p:spPr>
        <p:txBody>
          <a:bodyPr>
            <a:normAutofit/>
          </a:bodyPr>
          <a:lstStyle/>
          <a:p>
            <a:pPr>
              <a:spcAft>
                <a:spcPts val="600"/>
              </a:spcAft>
            </a:pPr>
            <a:r>
              <a:rPr lang="en-US" sz="3600" b="1" dirty="0" smtClean="0">
                <a:solidFill>
                  <a:srgbClr val="00B050"/>
                </a:solidFill>
              </a:rPr>
              <a:t>Reading Assignment </a:t>
            </a:r>
            <a:br>
              <a:rPr lang="en-US" sz="3600" b="1" dirty="0" smtClean="0">
                <a:solidFill>
                  <a:srgbClr val="00B050"/>
                </a:solidFill>
              </a:rPr>
            </a:br>
            <a:r>
              <a:rPr lang="en-US" sz="3600" b="1" dirty="0" smtClean="0">
                <a:solidFill>
                  <a:srgbClr val="00B050"/>
                </a:solidFill>
              </a:rPr>
              <a:t> </a:t>
            </a:r>
            <a:r>
              <a:rPr lang="en-US" sz="2800" b="1" dirty="0" smtClean="0"/>
              <a:t>For more </a:t>
            </a:r>
            <a:r>
              <a:rPr lang="en-US" sz="2800" b="1" dirty="0"/>
              <a:t>information about Von Neumann </a:t>
            </a:r>
            <a:r>
              <a:rPr lang="en-US" sz="2800" b="1" dirty="0" smtClean="0"/>
              <a:t>Architecture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5" name="TextBox 4"/>
          <p:cNvSpPr txBox="1"/>
          <p:nvPr/>
        </p:nvSpPr>
        <p:spPr>
          <a:xfrm>
            <a:off x="533400" y="2286000"/>
            <a:ext cx="8382000" cy="2308324"/>
          </a:xfrm>
          <a:prstGeom prst="rect">
            <a:avLst/>
          </a:prstGeom>
          <a:noFill/>
        </p:spPr>
        <p:txBody>
          <a:bodyPr wrap="square" rtlCol="0">
            <a:spAutoFit/>
          </a:bodyPr>
          <a:lstStyle/>
          <a:p>
            <a:pPr marL="342900" indent="-342900">
              <a:buFont typeface="+mj-lt"/>
              <a:buAutoNum type="arabicPeriod"/>
            </a:pPr>
            <a:r>
              <a:rPr lang="en-US" sz="2400" dirty="0" smtClean="0"/>
              <a:t>Read </a:t>
            </a:r>
            <a:r>
              <a:rPr lang="en-US" sz="2400" b="1" dirty="0">
                <a:solidFill>
                  <a:srgbClr val="FF0000"/>
                </a:solidFill>
              </a:rPr>
              <a:t>The elements of computing systems</a:t>
            </a:r>
            <a:r>
              <a:rPr lang="en-US" sz="2400" dirty="0"/>
              <a:t>, pages 100 – 105</a:t>
            </a:r>
            <a:r>
              <a:rPr lang="en-US" sz="2400" dirty="0" smtClean="0"/>
              <a:t>.</a:t>
            </a:r>
            <a:br>
              <a:rPr lang="en-US" sz="2400" dirty="0" smtClean="0"/>
            </a:br>
            <a:endParaRPr lang="en-US" sz="2400" dirty="0"/>
          </a:p>
          <a:p>
            <a:pPr marL="342900" indent="-342900">
              <a:buFont typeface="+mj-lt"/>
              <a:buAutoNum type="arabicPeriod"/>
            </a:pPr>
            <a:r>
              <a:rPr lang="en-US" sz="2400" dirty="0" smtClean="0"/>
              <a:t>Read </a:t>
            </a:r>
            <a:r>
              <a:rPr lang="en-US" sz="2400" b="1" dirty="0">
                <a:solidFill>
                  <a:srgbClr val="FF0000"/>
                </a:solidFill>
              </a:rPr>
              <a:t>Concepts of programming languages</a:t>
            </a:r>
            <a:r>
              <a:rPr lang="en-US" sz="2400" dirty="0"/>
              <a:t>, Sebesta, Section 1.4.1 (Computer architecture), pages 18 – 20</a:t>
            </a:r>
            <a:r>
              <a:rPr lang="en-US" sz="2400" dirty="0" smtClean="0"/>
              <a:t>.</a:t>
            </a:r>
          </a:p>
          <a:p>
            <a:pPr marL="342900" indent="-342900">
              <a:buFont typeface="+mj-lt"/>
              <a:buAutoNum type="arabicPeriod"/>
            </a:pPr>
            <a:endParaRPr lang="en-US" sz="2400" dirty="0" smtClean="0"/>
          </a:p>
          <a:p>
            <a:r>
              <a:rPr lang="en-US" sz="2400" dirty="0" smtClean="0"/>
              <a:t>	      Both books are uploaded on </a:t>
            </a:r>
            <a:r>
              <a:rPr lang="en-US" sz="2400" dirty="0" err="1" smtClean="0"/>
              <a:t>github</a:t>
            </a:r>
            <a:r>
              <a:rPr lang="en-US" sz="2400" dirty="0" smtClean="0"/>
              <a:t>/</a:t>
            </a:r>
            <a:r>
              <a:rPr lang="en-US" sz="2400" dirty="0" err="1" smtClean="0"/>
              <a:t>abedris</a:t>
            </a:r>
            <a:r>
              <a:rPr lang="en-US" sz="2400" dirty="0" smtClean="0"/>
              <a:t>.</a:t>
            </a:r>
            <a:endParaRPr lang="en-US" sz="2400" dirty="0"/>
          </a:p>
        </p:txBody>
      </p:sp>
    </p:spTree>
    <p:extLst>
      <p:ext uri="{BB962C8B-B14F-4D97-AF65-F5344CB8AC3E}">
        <p14:creationId xmlns:p14="http://schemas.microsoft.com/office/powerpoint/2010/main" val="3463210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791200"/>
            <a:ext cx="8991600" cy="381000"/>
          </a:xfrm>
        </p:spPr>
        <p:txBody>
          <a:bodyPr>
            <a:noAutofit/>
          </a:bodyPr>
          <a:lstStyle/>
          <a:p>
            <a:pPr algn="l"/>
            <a:r>
              <a:rPr lang="en-US" sz="2000" b="1" dirty="0" smtClean="0"/>
              <a:t>Figure from </a:t>
            </a:r>
            <a:r>
              <a:rPr lang="en-US" sz="2000" b="1" dirty="0" smtClean="0">
                <a:solidFill>
                  <a:srgbClr val="00B050"/>
                </a:solidFill>
              </a:rPr>
              <a:t>Computer Organization and Architecture</a:t>
            </a:r>
            <a:r>
              <a:rPr lang="en-US" sz="2000" b="1" dirty="0" smtClean="0"/>
              <a:t>, Stallings, 9</a:t>
            </a:r>
            <a:r>
              <a:rPr lang="en-US" sz="2000" b="1" baseline="30000" dirty="0" smtClean="0"/>
              <a:t>th</a:t>
            </a:r>
            <a:r>
              <a:rPr lang="en-US" sz="2000" b="1" dirty="0" smtClean="0"/>
              <a:t> edition, page 13.</a:t>
            </a: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a:solidFill>
                <a:prstClr val="black">
                  <a:tint val="75000"/>
                </a:prst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3837"/>
            <a:ext cx="51816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454400" y="4281101"/>
            <a:ext cx="190500" cy="138499"/>
          </a:xfrm>
          <a:prstGeom prst="rect">
            <a:avLst/>
          </a:prstGeom>
          <a:solidFill>
            <a:schemeClr val="bg1"/>
          </a:solidFill>
        </p:spPr>
        <p:txBody>
          <a:bodyPr wrap="square" rtlCol="0">
            <a:spAutoFit/>
          </a:bodyPr>
          <a:lstStyle/>
          <a:p>
            <a:endParaRPr lang="en-US" sz="300" dirty="0"/>
          </a:p>
        </p:txBody>
      </p:sp>
      <p:sp>
        <p:nvSpPr>
          <p:cNvPr id="9" name="TextBox 8"/>
          <p:cNvSpPr txBox="1"/>
          <p:nvPr/>
        </p:nvSpPr>
        <p:spPr>
          <a:xfrm>
            <a:off x="4953000" y="457200"/>
            <a:ext cx="3886200" cy="400110"/>
          </a:xfrm>
          <a:prstGeom prst="rect">
            <a:avLst/>
          </a:prstGeom>
          <a:noFill/>
        </p:spPr>
        <p:txBody>
          <a:bodyPr wrap="square" rtlCol="0">
            <a:spAutoFit/>
          </a:bodyPr>
          <a:lstStyle/>
          <a:p>
            <a:r>
              <a:rPr lang="en-US" sz="2000" b="1" dirty="0" smtClean="0"/>
              <a:t>The Computer Top Level Structure </a:t>
            </a:r>
            <a:endParaRPr lang="en-US" sz="2000" b="1" dirty="0"/>
          </a:p>
        </p:txBody>
      </p:sp>
    </p:spTree>
    <p:extLst>
      <p:ext uri="{BB962C8B-B14F-4D97-AF65-F5344CB8AC3E}">
        <p14:creationId xmlns:p14="http://schemas.microsoft.com/office/powerpoint/2010/main" val="524067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763000" cy="6509474"/>
          </a:xfrm>
          <a:prstGeom prst="rect">
            <a:avLst/>
          </a:prstGeom>
        </p:spPr>
        <p:txBody>
          <a:bodyPr wrap="square">
            <a:spAutoFit/>
          </a:bodyPr>
          <a:lstStyle/>
          <a:p>
            <a:pPr algn="just"/>
            <a:r>
              <a:rPr lang="en-US" sz="2900" b="1" dirty="0">
                <a:solidFill>
                  <a:srgbClr val="002060"/>
                </a:solidFill>
                <a:effectLst>
                  <a:outerShdw blurRad="38100" dist="38100" dir="2700000" algn="tl">
                    <a:srgbClr val="000000">
                      <a:alpha val="43137"/>
                    </a:srgbClr>
                  </a:outerShdw>
                </a:effectLst>
              </a:rPr>
              <a:t>When you </a:t>
            </a:r>
            <a:r>
              <a:rPr lang="en-US" sz="2900" b="1" dirty="0">
                <a:solidFill>
                  <a:srgbClr val="FF0000"/>
                </a:solidFill>
                <a:effectLst>
                  <a:outerShdw blurRad="38100" dist="38100" dir="2700000" algn="tl">
                    <a:srgbClr val="000000">
                      <a:alpha val="43137"/>
                    </a:srgbClr>
                  </a:outerShdw>
                </a:effectLst>
              </a:rPr>
              <a:t>double click </a:t>
            </a:r>
            <a:r>
              <a:rPr lang="en-US" sz="2900" b="1" dirty="0">
                <a:solidFill>
                  <a:srgbClr val="002060"/>
                </a:solidFill>
                <a:effectLst>
                  <a:outerShdw blurRad="38100" dist="38100" dir="2700000" algn="tl">
                    <a:srgbClr val="000000">
                      <a:alpha val="43137"/>
                    </a:srgbClr>
                  </a:outerShdw>
                </a:effectLst>
              </a:rPr>
              <a:t>on an icon to run a program, here is what happens</a:t>
            </a:r>
            <a:r>
              <a:rPr lang="en-US" sz="2900" b="1" dirty="0" smtClean="0">
                <a:solidFill>
                  <a:srgbClr val="002060"/>
                </a:solidFill>
                <a:effectLst>
                  <a:outerShdw blurRad="38100" dist="38100" dir="2700000" algn="tl">
                    <a:srgbClr val="000000">
                      <a:alpha val="43137"/>
                    </a:srgbClr>
                  </a:outerShdw>
                </a:effectLst>
              </a:rPr>
              <a:t>:</a:t>
            </a:r>
          </a:p>
          <a:p>
            <a:pPr algn="just"/>
            <a:endParaRPr lang="en-US" sz="800" b="1" dirty="0" smtClean="0">
              <a:solidFill>
                <a:srgbClr val="002060"/>
              </a:solidFill>
            </a:endParaRPr>
          </a:p>
          <a:p>
            <a:pPr algn="just"/>
            <a:endParaRPr lang="en-US" sz="800" b="1" dirty="0"/>
          </a:p>
          <a:p>
            <a:pPr marL="514350" indent="-514350" algn="just">
              <a:buFont typeface="+mj-lt"/>
              <a:buAutoNum type="arabicPeriod"/>
            </a:pPr>
            <a:r>
              <a:rPr lang="en-US" sz="2900" dirty="0" smtClean="0"/>
              <a:t>The </a:t>
            </a:r>
            <a:r>
              <a:rPr lang="en-US" sz="2900" dirty="0"/>
              <a:t>program, which is stored inside the hard disk drive, is transferred to the RAM memory. </a:t>
            </a:r>
            <a:endParaRPr lang="en-US" sz="2900" dirty="0" smtClean="0">
              <a:solidFill>
                <a:srgbClr val="FF0000"/>
              </a:solidFill>
            </a:endParaRPr>
          </a:p>
          <a:p>
            <a:pPr marL="514350" indent="-514350" algn="just">
              <a:buFont typeface="+mj-lt"/>
              <a:buAutoNum type="arabicPeriod"/>
            </a:pPr>
            <a:endParaRPr lang="en-US" sz="800" dirty="0" smtClean="0"/>
          </a:p>
          <a:p>
            <a:pPr marL="514350" indent="-514350" algn="just">
              <a:buFont typeface="+mj-lt"/>
              <a:buAutoNum type="arabicPeriod"/>
            </a:pPr>
            <a:r>
              <a:rPr lang="en-US" sz="2900" dirty="0" smtClean="0"/>
              <a:t>The </a:t>
            </a:r>
            <a:r>
              <a:rPr lang="en-US" sz="2900" dirty="0"/>
              <a:t>CPU, using a circuit called memory controller, loads the program data from the RAM </a:t>
            </a:r>
            <a:r>
              <a:rPr lang="en-US" sz="2900" dirty="0" smtClean="0"/>
              <a:t>memory as directed by the OS. </a:t>
            </a:r>
          </a:p>
          <a:p>
            <a:pPr marL="514350" indent="-514350" algn="just">
              <a:buFont typeface="+mj-lt"/>
              <a:buAutoNum type="arabicPeriod"/>
            </a:pPr>
            <a:endParaRPr lang="en-US" sz="800" dirty="0" smtClean="0"/>
          </a:p>
          <a:p>
            <a:pPr marL="514350" indent="-514350" algn="just">
              <a:buFont typeface="+mj-lt"/>
              <a:buAutoNum type="arabicPeriod"/>
            </a:pPr>
            <a:r>
              <a:rPr lang="en-US" sz="2900" dirty="0" smtClean="0"/>
              <a:t>The </a:t>
            </a:r>
            <a:r>
              <a:rPr lang="en-US" sz="2900" dirty="0"/>
              <a:t>data, now inside the CPU, is </a:t>
            </a:r>
            <a:r>
              <a:rPr lang="en-US" sz="2900" dirty="0">
                <a:solidFill>
                  <a:srgbClr val="FF0000"/>
                </a:solidFill>
              </a:rPr>
              <a:t>processed</a:t>
            </a:r>
            <a:r>
              <a:rPr lang="en-US" sz="2900" dirty="0" smtClean="0"/>
              <a:t>. </a:t>
            </a:r>
            <a:r>
              <a:rPr lang="en-US" sz="2900" dirty="0"/>
              <a:t>A program</a:t>
            </a:r>
            <a:r>
              <a:rPr lang="en-US" sz="2900" dirty="0">
                <a:solidFill>
                  <a:srgbClr val="FF0000"/>
                </a:solidFill>
              </a:rPr>
              <a:t> </a:t>
            </a:r>
            <a:r>
              <a:rPr lang="en-US" sz="2900" dirty="0"/>
              <a:t>is a</a:t>
            </a:r>
            <a:r>
              <a:rPr lang="en-US" sz="2900" dirty="0">
                <a:solidFill>
                  <a:srgbClr val="FF0000"/>
                </a:solidFill>
              </a:rPr>
              <a:t> </a:t>
            </a:r>
            <a:r>
              <a:rPr lang="en-US" sz="2900" dirty="0" smtClean="0">
                <a:solidFill>
                  <a:srgbClr val="FF0000"/>
                </a:solidFill>
              </a:rPr>
              <a:t>sequence </a:t>
            </a:r>
            <a:r>
              <a:rPr lang="en-US" sz="2900" dirty="0">
                <a:solidFill>
                  <a:srgbClr val="FF0000"/>
                </a:solidFill>
              </a:rPr>
              <a:t>of instructions to the CPU.</a:t>
            </a:r>
            <a:endParaRPr lang="en-US" sz="2900" dirty="0" smtClean="0"/>
          </a:p>
          <a:p>
            <a:pPr marL="514350" indent="-514350" algn="just">
              <a:buFont typeface="+mj-lt"/>
              <a:buAutoNum type="arabicPeriod"/>
            </a:pPr>
            <a:endParaRPr lang="en-US" sz="800" dirty="0" smtClean="0"/>
          </a:p>
          <a:p>
            <a:pPr marL="514350" indent="-514350" algn="just">
              <a:buFont typeface="+mj-lt"/>
              <a:buAutoNum type="arabicPeriod"/>
            </a:pPr>
            <a:r>
              <a:rPr lang="en-US" sz="2900" dirty="0" smtClean="0"/>
              <a:t>What </a:t>
            </a:r>
            <a:r>
              <a:rPr lang="en-US" sz="2900" dirty="0"/>
              <a:t>happens next will depend on the program. The CPU could </a:t>
            </a:r>
            <a:r>
              <a:rPr lang="en-US" sz="2900" dirty="0">
                <a:solidFill>
                  <a:srgbClr val="FF0000"/>
                </a:solidFill>
              </a:rPr>
              <a:t>continue to load and </a:t>
            </a:r>
            <a:r>
              <a:rPr lang="en-US" sz="2900" dirty="0" smtClean="0">
                <a:solidFill>
                  <a:srgbClr val="FF0000"/>
                </a:solidFill>
              </a:rPr>
              <a:t>execute </a:t>
            </a:r>
            <a:r>
              <a:rPr lang="en-US" sz="2900" dirty="0">
                <a:solidFill>
                  <a:srgbClr val="FF0000"/>
                </a:solidFill>
              </a:rPr>
              <a:t>the program </a:t>
            </a:r>
            <a:r>
              <a:rPr lang="en-US" sz="2900" dirty="0"/>
              <a:t>or could </a:t>
            </a:r>
            <a:r>
              <a:rPr lang="en-US" sz="2900" dirty="0">
                <a:solidFill>
                  <a:srgbClr val="FF0000"/>
                </a:solidFill>
              </a:rPr>
              <a:t>do something with the processed data</a:t>
            </a:r>
            <a:r>
              <a:rPr lang="en-US" sz="2900" dirty="0"/>
              <a:t>, like </a:t>
            </a:r>
            <a:r>
              <a:rPr lang="en-US" sz="2900" dirty="0">
                <a:solidFill>
                  <a:srgbClr val="FF0000"/>
                </a:solidFill>
              </a:rPr>
              <a:t>displaying something on the screen</a:t>
            </a:r>
            <a:r>
              <a:rPr lang="en-US" sz="2900" dirty="0"/>
              <a:t>.</a:t>
            </a:r>
          </a:p>
        </p:txBody>
      </p:sp>
    </p:spTree>
    <p:extLst>
      <p:ext uri="{BB962C8B-B14F-4D97-AF65-F5344CB8AC3E}">
        <p14:creationId xmlns:p14="http://schemas.microsoft.com/office/powerpoint/2010/main" val="252704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439847"/>
            <a:ext cx="9067800" cy="4185761"/>
          </a:xfrm>
          <a:prstGeom prst="rect">
            <a:avLst/>
          </a:prstGeom>
        </p:spPr>
        <p:txBody>
          <a:bodyPr wrap="square">
            <a:spAutoFit/>
          </a:bodyPr>
          <a:lstStyle/>
          <a:p>
            <a:r>
              <a:rPr lang="en-US" sz="2500" dirty="0">
                <a:effectLst>
                  <a:outerShdw blurRad="38100" dist="38100" dir="2700000" algn="tl">
                    <a:srgbClr val="000000">
                      <a:alpha val="43137"/>
                    </a:srgbClr>
                  </a:outerShdw>
                </a:effectLst>
                <a:latin typeface="Times-Roman"/>
              </a:rPr>
              <a:t>The sequence of </a:t>
            </a:r>
            <a:r>
              <a:rPr lang="en-US" sz="2500" dirty="0" smtClean="0">
                <a:solidFill>
                  <a:srgbClr val="FF0000"/>
                </a:solidFill>
                <a:effectLst>
                  <a:outerShdw blurRad="38100" dist="38100" dir="2700000" algn="tl">
                    <a:srgbClr val="000000">
                      <a:alpha val="43137"/>
                    </a:srgbClr>
                  </a:outerShdw>
                </a:effectLst>
                <a:latin typeface="Times-Roman"/>
              </a:rPr>
              <a:t>CPU steps </a:t>
            </a:r>
            <a:r>
              <a:rPr lang="en-US" sz="2500" dirty="0">
                <a:effectLst>
                  <a:outerShdw blurRad="38100" dist="38100" dir="2700000" algn="tl">
                    <a:srgbClr val="000000">
                      <a:alpha val="43137"/>
                    </a:srgbClr>
                  </a:outerShdw>
                </a:effectLst>
                <a:latin typeface="Times-Roman"/>
              </a:rPr>
              <a:t>can be expressed </a:t>
            </a:r>
            <a:r>
              <a:rPr lang="en-US" sz="2500" dirty="0" smtClean="0">
                <a:effectLst>
                  <a:outerShdw blurRad="38100" dist="38100" dir="2700000" algn="tl">
                    <a:srgbClr val="000000">
                      <a:alpha val="43137"/>
                    </a:srgbClr>
                  </a:outerShdw>
                </a:effectLst>
                <a:latin typeface="Times-Roman"/>
              </a:rPr>
              <a:t>in </a:t>
            </a:r>
            <a:r>
              <a:rPr lang="en-US" sz="2500" dirty="0">
                <a:effectLst>
                  <a:outerShdw blurRad="38100" dist="38100" dir="2700000" algn="tl">
                    <a:srgbClr val="000000">
                      <a:alpha val="43137"/>
                    </a:srgbClr>
                  </a:outerShdw>
                </a:effectLst>
                <a:latin typeface="Times-Roman"/>
              </a:rPr>
              <a:t>pseudocode</a:t>
            </a:r>
            <a:r>
              <a:rPr lang="en-US" sz="2500" dirty="0" smtClean="0">
                <a:effectLst>
                  <a:outerShdw blurRad="38100" dist="38100" dir="2700000" algn="tl">
                    <a:srgbClr val="000000">
                      <a:alpha val="43137"/>
                    </a:srgbClr>
                  </a:outerShdw>
                </a:effectLst>
                <a:latin typeface="Times-Roman"/>
              </a:rPr>
              <a:t>:</a:t>
            </a:r>
          </a:p>
          <a:p>
            <a:r>
              <a:rPr lang="en-US" sz="2500" b="1" dirty="0">
                <a:latin typeface="Times-Roman"/>
              </a:rPr>
              <a:t>b</a:t>
            </a:r>
            <a:r>
              <a:rPr lang="en-US" sz="2500" b="1" dirty="0" smtClean="0">
                <a:latin typeface="Times-Roman"/>
              </a:rPr>
              <a:t>y the following algorithm</a:t>
            </a:r>
          </a:p>
          <a:p>
            <a:endParaRPr lang="en-US" sz="2000" dirty="0" smtClean="0">
              <a:latin typeface="Times-Roman"/>
            </a:endParaRPr>
          </a:p>
          <a:p>
            <a:r>
              <a:rPr lang="en-US" sz="2800" dirty="0" smtClean="0">
                <a:latin typeface="Courier-Oblique"/>
              </a:rPr>
              <a:t>Initialize the program counter (IP or PC)</a:t>
            </a:r>
            <a:endParaRPr lang="en-US" sz="2800" dirty="0">
              <a:latin typeface="Courier-Oblique"/>
            </a:endParaRPr>
          </a:p>
          <a:p>
            <a:r>
              <a:rPr lang="en-US" sz="2800" i="1" dirty="0">
                <a:latin typeface="Courier-Oblique"/>
              </a:rPr>
              <a:t>loop</a:t>
            </a:r>
          </a:p>
          <a:p>
            <a:r>
              <a:rPr lang="en-US" sz="2800" i="1" dirty="0" smtClean="0">
                <a:latin typeface="Courier-Oblique"/>
              </a:rPr>
              <a:t>     </a:t>
            </a:r>
            <a:r>
              <a:rPr lang="en-US" sz="2800" i="1" dirty="0" smtClean="0">
                <a:solidFill>
                  <a:srgbClr val="FF0000"/>
                </a:solidFill>
                <a:latin typeface="Courier-Oblique"/>
              </a:rPr>
              <a:t>fetch</a:t>
            </a:r>
            <a:r>
              <a:rPr lang="en-US" sz="2800" i="1" dirty="0" smtClean="0">
                <a:latin typeface="Courier-Oblique"/>
              </a:rPr>
              <a:t> the instruction pointed by (the value in) IP</a:t>
            </a:r>
            <a:endParaRPr lang="en-US" sz="2800" i="1" dirty="0">
              <a:latin typeface="Courier-Oblique"/>
            </a:endParaRPr>
          </a:p>
          <a:p>
            <a:r>
              <a:rPr lang="en-US" sz="2800" i="1" dirty="0" smtClean="0">
                <a:latin typeface="Courier-Oblique"/>
              </a:rPr>
              <a:t>     advance </a:t>
            </a:r>
            <a:r>
              <a:rPr lang="en-US" sz="2800" i="1" dirty="0">
                <a:latin typeface="Courier-Oblique"/>
              </a:rPr>
              <a:t>the instruction pointer (</a:t>
            </a:r>
            <a:r>
              <a:rPr lang="en-US" sz="2800" i="1" dirty="0" smtClean="0">
                <a:latin typeface="Courier-Oblique"/>
              </a:rPr>
              <a:t>IP++)</a:t>
            </a:r>
            <a:endParaRPr lang="en-US" sz="2800" i="1" dirty="0">
              <a:latin typeface="Courier-Oblique"/>
            </a:endParaRPr>
          </a:p>
          <a:p>
            <a:r>
              <a:rPr lang="en-US" sz="2800" i="1" dirty="0" smtClean="0">
                <a:latin typeface="Courier-Oblique"/>
              </a:rPr>
              <a:t>     </a:t>
            </a:r>
            <a:r>
              <a:rPr lang="en-US" sz="2800" i="1" dirty="0" smtClean="0">
                <a:solidFill>
                  <a:srgbClr val="FF0000"/>
                </a:solidFill>
                <a:latin typeface="Courier-Oblique"/>
              </a:rPr>
              <a:t>decode</a:t>
            </a:r>
            <a:r>
              <a:rPr lang="en-US" sz="2800" i="1" dirty="0" smtClean="0">
                <a:latin typeface="Courier-Oblique"/>
              </a:rPr>
              <a:t> </a:t>
            </a:r>
            <a:r>
              <a:rPr lang="en-US" sz="2800" i="1" dirty="0">
                <a:latin typeface="Courier-Oblique"/>
              </a:rPr>
              <a:t>the </a:t>
            </a:r>
            <a:r>
              <a:rPr lang="en-US" sz="2800" i="1" dirty="0" smtClean="0">
                <a:latin typeface="Courier-Oblique"/>
              </a:rPr>
              <a:t>instruction (in IR)</a:t>
            </a:r>
            <a:endParaRPr lang="en-US" sz="2800" i="1" dirty="0">
              <a:latin typeface="Courier-Oblique"/>
            </a:endParaRPr>
          </a:p>
          <a:p>
            <a:r>
              <a:rPr lang="en-US" sz="2800" i="1" dirty="0" smtClean="0">
                <a:latin typeface="Courier-Oblique"/>
              </a:rPr>
              <a:t>     </a:t>
            </a:r>
            <a:r>
              <a:rPr lang="en-US" sz="2800" i="1" dirty="0" smtClean="0">
                <a:solidFill>
                  <a:srgbClr val="FF0000"/>
                </a:solidFill>
                <a:latin typeface="Courier-Oblique"/>
              </a:rPr>
              <a:t>execute</a:t>
            </a:r>
            <a:r>
              <a:rPr lang="en-US" sz="2800" i="1" dirty="0" smtClean="0">
                <a:latin typeface="Courier-Oblique"/>
              </a:rPr>
              <a:t> </a:t>
            </a:r>
            <a:r>
              <a:rPr lang="en-US" sz="2800" i="1" dirty="0">
                <a:latin typeface="Courier-Oblique"/>
              </a:rPr>
              <a:t>the </a:t>
            </a:r>
            <a:r>
              <a:rPr lang="en-US" sz="2800" i="1" dirty="0" smtClean="0">
                <a:latin typeface="Courier-Oblique"/>
              </a:rPr>
              <a:t>instruction      </a:t>
            </a:r>
          </a:p>
          <a:p>
            <a:r>
              <a:rPr lang="en-US" sz="2800" i="1" dirty="0" smtClean="0">
                <a:latin typeface="Courier-Oblique"/>
              </a:rPr>
              <a:t>continue </a:t>
            </a:r>
            <a:r>
              <a:rPr lang="en-US" sz="2800" i="1" dirty="0">
                <a:latin typeface="Courier-Oblique"/>
              </a:rPr>
              <a:t>loop</a:t>
            </a:r>
            <a:endParaRPr lang="en-US" sz="2800" dirty="0">
              <a:latin typeface="Times-Roman"/>
            </a:endParaRPr>
          </a:p>
        </p:txBody>
      </p:sp>
      <p:grpSp>
        <p:nvGrpSpPr>
          <p:cNvPr id="3" name="Group 4"/>
          <p:cNvGrpSpPr>
            <a:grpSpLocks/>
          </p:cNvGrpSpPr>
          <p:nvPr/>
        </p:nvGrpSpPr>
        <p:grpSpPr bwMode="auto">
          <a:xfrm>
            <a:off x="5489915" y="4343400"/>
            <a:ext cx="3196885" cy="2362200"/>
            <a:chOff x="144" y="1488"/>
            <a:chExt cx="3120" cy="1920"/>
          </a:xfrm>
        </p:grpSpPr>
        <p:sp>
          <p:nvSpPr>
            <p:cNvPr id="4" name="Rectangle 5"/>
            <p:cNvSpPr>
              <a:spLocks noChangeArrowheads="1"/>
            </p:cNvSpPr>
            <p:nvPr/>
          </p:nvSpPr>
          <p:spPr bwMode="auto">
            <a:xfrm>
              <a:off x="144" y="1488"/>
              <a:ext cx="3120" cy="19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kern="0" noProof="0" dirty="0">
                <a:solidFill>
                  <a:sysClr val="windowText" lastClr="000000"/>
                </a:solidFill>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Processor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6" name="Rectangle 6"/>
            <p:cNvSpPr>
              <a:spLocks noChangeArrowheads="1"/>
            </p:cNvSpPr>
            <p:nvPr/>
          </p:nvSpPr>
          <p:spPr bwMode="auto">
            <a:xfrm>
              <a:off x="1392" y="1853"/>
              <a:ext cx="624" cy="192"/>
            </a:xfrm>
            <a:prstGeom prst="rect">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Clock</a:t>
              </a:r>
            </a:p>
          </p:txBody>
        </p:sp>
        <p:sp>
          <p:nvSpPr>
            <p:cNvPr id="7" name="Rectangle 7"/>
            <p:cNvSpPr>
              <a:spLocks noChangeArrowheads="1"/>
            </p:cNvSpPr>
            <p:nvPr/>
          </p:nvSpPr>
          <p:spPr bwMode="auto">
            <a:xfrm>
              <a:off x="240" y="2208"/>
              <a:ext cx="1200" cy="480"/>
            </a:xfrm>
            <a:prstGeom prst="rect">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Control Unit</a:t>
              </a:r>
            </a:p>
          </p:txBody>
        </p:sp>
        <p:sp>
          <p:nvSpPr>
            <p:cNvPr id="8" name="Rectangle 8"/>
            <p:cNvSpPr>
              <a:spLocks noChangeArrowheads="1"/>
            </p:cNvSpPr>
            <p:nvPr/>
          </p:nvSpPr>
          <p:spPr bwMode="auto">
            <a:xfrm>
              <a:off x="1968" y="2208"/>
              <a:ext cx="1200" cy="480"/>
            </a:xfrm>
            <a:prstGeom prst="rect">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Arithmetic </a:t>
              </a:r>
              <a:br>
                <a:rPr kumimoji="0" lang="en-US" sz="1600" b="0" i="0" u="none" strike="noStrike" kern="0" cap="none" spc="0" normalizeH="0" baseline="0" noProof="0" dirty="0" smtClean="0">
                  <a:ln>
                    <a:noFill/>
                  </a:ln>
                  <a:solidFill>
                    <a:sysClr val="windowText" lastClr="000000"/>
                  </a:solidFill>
                  <a:effectLst/>
                  <a:uLnTx/>
                  <a:uFillTx/>
                </a:rPr>
              </a:br>
              <a:r>
                <a:rPr kumimoji="0" lang="en-US" sz="1600" b="0" i="0" u="none" strike="noStrike" kern="0" cap="none" spc="0" normalizeH="0" baseline="0" noProof="0" dirty="0" smtClean="0">
                  <a:ln>
                    <a:noFill/>
                  </a:ln>
                  <a:solidFill>
                    <a:sysClr val="windowText" lastClr="000000"/>
                  </a:solidFill>
                  <a:effectLst/>
                  <a:uLnTx/>
                  <a:uFillTx/>
                </a:rPr>
                <a:t>Logic Unit</a:t>
              </a:r>
            </a:p>
          </p:txBody>
        </p:sp>
        <p:sp>
          <p:nvSpPr>
            <p:cNvPr id="9" name="Rectangle 9"/>
            <p:cNvSpPr>
              <a:spLocks noChangeArrowheads="1"/>
            </p:cNvSpPr>
            <p:nvPr/>
          </p:nvSpPr>
          <p:spPr bwMode="auto">
            <a:xfrm>
              <a:off x="288" y="2976"/>
              <a:ext cx="2832" cy="240"/>
            </a:xfrm>
            <a:prstGeom prst="rect">
              <a:avLst/>
            </a:prstGeom>
            <a:solidFill>
              <a:srgbClr val="99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Registers</a:t>
              </a:r>
            </a:p>
          </p:txBody>
        </p:sp>
      </p:grpSp>
    </p:spTree>
    <p:extLst>
      <p:ext uri="{BB962C8B-B14F-4D97-AF65-F5344CB8AC3E}">
        <p14:creationId xmlns:p14="http://schemas.microsoft.com/office/powerpoint/2010/main" val="397642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aul\Desktop\Fetch-Decode-Execute\6sKfY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990600"/>
            <a:ext cx="6543675" cy="40052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0"/>
            <a:ext cx="9144000" cy="1015663"/>
          </a:xfrm>
          <a:prstGeom prst="rect">
            <a:avLst/>
          </a:prstGeom>
          <a:noFill/>
        </p:spPr>
        <p:txBody>
          <a:bodyPr wrap="square" rtlCol="0">
            <a:spAutoFit/>
          </a:bodyPr>
          <a:lstStyle/>
          <a:p>
            <a:pPr algn="ctr"/>
            <a:r>
              <a:rPr lang="en-US" sz="6000" dirty="0" smtClean="0">
                <a:solidFill>
                  <a:srgbClr val="002060"/>
                </a:solidFill>
                <a:effectLst>
                  <a:outerShdw blurRad="38100" dist="38100" dir="2700000" algn="tl">
                    <a:srgbClr val="000000">
                      <a:alpha val="43137"/>
                    </a:srgbClr>
                  </a:outerShdw>
                </a:effectLst>
              </a:rPr>
              <a:t>The CPU Fetch-Execute Cycle</a:t>
            </a:r>
            <a:endParaRPr lang="en-US" sz="6000" dirty="0">
              <a:solidFill>
                <a:srgbClr val="002060"/>
              </a:solidFill>
              <a:effectLst>
                <a:outerShdw blurRad="38100" dist="38100" dir="2700000" algn="tl">
                  <a:srgbClr val="000000">
                    <a:alpha val="43137"/>
                  </a:srgbClr>
                </a:outerShdw>
              </a:effectLst>
            </a:endParaRPr>
          </a:p>
        </p:txBody>
      </p:sp>
      <p:sp>
        <p:nvSpPr>
          <p:cNvPr id="2" name="Rectangle 1"/>
          <p:cNvSpPr/>
          <p:nvPr/>
        </p:nvSpPr>
        <p:spPr>
          <a:xfrm>
            <a:off x="76200" y="4953000"/>
            <a:ext cx="8991600" cy="1815882"/>
          </a:xfrm>
          <a:prstGeom prst="rect">
            <a:avLst/>
          </a:prstGeom>
        </p:spPr>
        <p:txBody>
          <a:bodyPr wrap="square">
            <a:spAutoFit/>
          </a:bodyPr>
          <a:lstStyle/>
          <a:p>
            <a:pPr algn="just"/>
            <a:r>
              <a:rPr lang="en-US" sz="2800" b="1" dirty="0">
                <a:solidFill>
                  <a:prstClr val="black"/>
                </a:solidFill>
                <a:effectLst>
                  <a:outerShdw blurRad="38100" dist="38100" dir="2700000" algn="tl">
                    <a:srgbClr val="000000">
                      <a:alpha val="43137"/>
                    </a:srgbClr>
                  </a:outerShdw>
                </a:effectLst>
              </a:rPr>
              <a:t>The CPU consists </a:t>
            </a:r>
            <a:r>
              <a:rPr lang="en-US" sz="2800" b="1" dirty="0" smtClean="0">
                <a:solidFill>
                  <a:prstClr val="black"/>
                </a:solidFill>
                <a:effectLst>
                  <a:outerShdw blurRad="38100" dist="38100" dir="2700000" algn="tl">
                    <a:srgbClr val="000000">
                      <a:alpha val="43137"/>
                    </a:srgbClr>
                  </a:outerShdw>
                </a:effectLst>
              </a:rPr>
              <a:t>of a </a:t>
            </a:r>
            <a:r>
              <a:rPr lang="en-US" sz="2800" b="1" dirty="0" smtClean="0">
                <a:solidFill>
                  <a:srgbClr val="FF0000"/>
                </a:solidFill>
                <a:effectLst>
                  <a:outerShdw blurRad="38100" dist="38100" dir="2700000" algn="tl">
                    <a:srgbClr val="000000">
                      <a:alpha val="43137"/>
                    </a:srgbClr>
                  </a:outerShdw>
                </a:effectLst>
              </a:rPr>
              <a:t>control </a:t>
            </a:r>
            <a:r>
              <a:rPr lang="en-US" sz="2800" b="1" dirty="0">
                <a:solidFill>
                  <a:srgbClr val="FF0000"/>
                </a:solidFill>
                <a:effectLst>
                  <a:outerShdw blurRad="38100" dist="38100" dir="2700000" algn="tl">
                    <a:srgbClr val="000000">
                      <a:alpha val="43137"/>
                    </a:srgbClr>
                  </a:outerShdw>
                </a:effectLst>
              </a:rPr>
              <a:t>unit</a:t>
            </a:r>
            <a:r>
              <a:rPr lang="en-US" sz="2800" b="1" dirty="0">
                <a:solidFill>
                  <a:prstClr val="black"/>
                </a:solidFill>
                <a:effectLst>
                  <a:outerShdw blurRad="38100" dist="38100" dir="2700000" algn="tl">
                    <a:srgbClr val="000000">
                      <a:alpha val="43137"/>
                    </a:srgbClr>
                  </a:outerShdw>
                </a:effectLst>
              </a:rPr>
              <a:t>, </a:t>
            </a:r>
            <a:r>
              <a:rPr lang="en-US" sz="2800" b="1" dirty="0">
                <a:solidFill>
                  <a:srgbClr val="FF0000"/>
                </a:solidFill>
                <a:effectLst>
                  <a:outerShdw blurRad="38100" dist="38100" dir="2700000" algn="tl">
                    <a:srgbClr val="000000">
                      <a:alpha val="43137"/>
                    </a:srgbClr>
                  </a:outerShdw>
                </a:effectLst>
              </a:rPr>
              <a:t>registers</a:t>
            </a:r>
            <a:r>
              <a:rPr lang="en-US" sz="2800" b="1" dirty="0">
                <a:solidFill>
                  <a:prstClr val="black"/>
                </a:solidFill>
                <a:effectLst>
                  <a:outerShdw blurRad="38100" dist="38100" dir="2700000" algn="tl">
                    <a:srgbClr val="000000">
                      <a:alpha val="43137"/>
                    </a:srgbClr>
                  </a:outerShdw>
                </a:effectLst>
              </a:rPr>
              <a:t>, </a:t>
            </a:r>
            <a:r>
              <a:rPr lang="en-US" sz="2800" b="1" dirty="0" smtClean="0">
                <a:solidFill>
                  <a:prstClr val="black"/>
                </a:solidFill>
                <a:effectLst>
                  <a:outerShdw blurRad="38100" dist="38100" dir="2700000" algn="tl">
                    <a:srgbClr val="000000">
                      <a:alpha val="43137"/>
                    </a:srgbClr>
                  </a:outerShdw>
                </a:effectLst>
              </a:rPr>
              <a:t>the </a:t>
            </a:r>
            <a:r>
              <a:rPr lang="en-US" sz="2800" b="1" dirty="0" smtClean="0">
                <a:solidFill>
                  <a:srgbClr val="FF0000"/>
                </a:solidFill>
                <a:effectLst>
                  <a:outerShdw blurRad="38100" dist="38100" dir="2700000" algn="tl">
                    <a:srgbClr val="000000">
                      <a:alpha val="43137"/>
                    </a:srgbClr>
                  </a:outerShdw>
                </a:effectLst>
              </a:rPr>
              <a:t>arithmetic </a:t>
            </a:r>
            <a:r>
              <a:rPr lang="en-US" sz="2800" b="1" dirty="0">
                <a:solidFill>
                  <a:srgbClr val="FF0000"/>
                </a:solidFill>
                <a:effectLst>
                  <a:outerShdw blurRad="38100" dist="38100" dir="2700000" algn="tl">
                    <a:srgbClr val="000000">
                      <a:alpha val="43137"/>
                    </a:srgbClr>
                  </a:outerShdw>
                </a:effectLst>
              </a:rPr>
              <a:t>and logic unit</a:t>
            </a:r>
            <a:r>
              <a:rPr lang="en-US" sz="2800" b="1" dirty="0">
                <a:solidFill>
                  <a:prstClr val="black"/>
                </a:solidFill>
                <a:effectLst>
                  <a:outerShdw blurRad="38100" dist="38100" dir="2700000" algn="tl">
                    <a:srgbClr val="000000">
                      <a:alpha val="43137"/>
                    </a:srgbClr>
                  </a:outerShdw>
                </a:effectLst>
              </a:rPr>
              <a:t>, the </a:t>
            </a:r>
            <a:r>
              <a:rPr lang="en-US" sz="2800" b="1" dirty="0">
                <a:solidFill>
                  <a:srgbClr val="FF0000"/>
                </a:solidFill>
                <a:effectLst>
                  <a:outerShdw blurRad="38100" dist="38100" dir="2700000" algn="tl">
                    <a:srgbClr val="000000">
                      <a:alpha val="43137"/>
                    </a:srgbClr>
                  </a:outerShdw>
                </a:effectLst>
              </a:rPr>
              <a:t>instruction execution unit</a:t>
            </a:r>
            <a:r>
              <a:rPr lang="en-US" sz="2800" b="1" dirty="0">
                <a:solidFill>
                  <a:prstClr val="black"/>
                </a:solidFill>
                <a:effectLst>
                  <a:outerShdw blurRad="38100" dist="38100" dir="2700000" algn="tl">
                    <a:srgbClr val="000000">
                      <a:alpha val="43137"/>
                    </a:srgbClr>
                  </a:outerShdw>
                </a:effectLst>
              </a:rPr>
              <a:t>, and the </a:t>
            </a:r>
            <a:r>
              <a:rPr lang="en-US" sz="2800" b="1" dirty="0">
                <a:solidFill>
                  <a:srgbClr val="FF0000"/>
                </a:solidFill>
                <a:effectLst>
                  <a:outerShdw blurRad="38100" dist="38100" dir="2700000" algn="tl">
                    <a:srgbClr val="000000">
                      <a:alpha val="43137"/>
                    </a:srgbClr>
                  </a:outerShdw>
                </a:effectLst>
              </a:rPr>
              <a:t>interconnections</a:t>
            </a:r>
            <a:r>
              <a:rPr lang="en-US" sz="2800" b="1" dirty="0">
                <a:solidFill>
                  <a:prstClr val="black"/>
                </a:solidFill>
                <a:effectLst>
                  <a:outerShdw blurRad="38100" dist="38100" dir="2700000" algn="tl">
                    <a:srgbClr val="000000">
                      <a:alpha val="43137"/>
                    </a:srgbClr>
                  </a:outerShdw>
                </a:effectLst>
              </a:rPr>
              <a:t> </a:t>
            </a:r>
            <a:r>
              <a:rPr lang="en-US" sz="2800" b="1" dirty="0" smtClean="0">
                <a:solidFill>
                  <a:srgbClr val="FF0000"/>
                </a:solidFill>
                <a:effectLst>
                  <a:outerShdw blurRad="38100" dist="38100" dir="2700000" algn="tl">
                    <a:srgbClr val="000000">
                      <a:alpha val="43137"/>
                    </a:srgbClr>
                  </a:outerShdw>
                </a:effectLst>
              </a:rPr>
              <a:t>(internal buses)</a:t>
            </a:r>
            <a:r>
              <a:rPr lang="en-US" sz="2800" b="1" dirty="0" smtClean="0">
                <a:solidFill>
                  <a:prstClr val="black"/>
                </a:solidFill>
                <a:effectLst>
                  <a:outerShdw blurRad="38100" dist="38100" dir="2700000" algn="tl">
                    <a:srgbClr val="000000">
                      <a:alpha val="43137"/>
                    </a:srgbClr>
                  </a:outerShdw>
                </a:effectLst>
              </a:rPr>
              <a:t> among these components and </a:t>
            </a:r>
            <a:r>
              <a:rPr lang="en-US" sz="2800" b="1" dirty="0" smtClean="0">
                <a:effectLst>
                  <a:outerShdw blurRad="38100" dist="38100" dir="2700000" algn="tl">
                    <a:srgbClr val="000000">
                      <a:alpha val="43137"/>
                    </a:srgbClr>
                  </a:outerShdw>
                </a:effectLst>
              </a:rPr>
              <a:t>the </a:t>
            </a:r>
            <a:r>
              <a:rPr lang="en-US" sz="2800" b="1" dirty="0" smtClean="0">
                <a:solidFill>
                  <a:srgbClr val="FF0000"/>
                </a:solidFill>
                <a:effectLst>
                  <a:outerShdw blurRad="38100" dist="38100" dir="2700000" algn="tl">
                    <a:srgbClr val="000000">
                      <a:alpha val="43137"/>
                    </a:srgbClr>
                  </a:outerShdw>
                </a:effectLst>
              </a:rPr>
              <a:t>clock</a:t>
            </a:r>
            <a:r>
              <a:rPr lang="en-US" sz="2800" b="1" dirty="0" smtClean="0">
                <a:effectLst>
                  <a:outerShdw blurRad="38100" dist="38100" dir="2700000" algn="tl">
                    <a:srgbClr val="000000">
                      <a:alpha val="43137"/>
                    </a:srgbClr>
                  </a:outerShdw>
                </a:effectLst>
              </a:rPr>
              <a:t>, of course</a:t>
            </a:r>
            <a:r>
              <a:rPr lang="en-US" sz="2800" b="1" dirty="0" smtClean="0">
                <a:solidFill>
                  <a:srgbClr val="FF0000"/>
                </a:solidFill>
                <a:effectLst>
                  <a:outerShdw blurRad="38100" dist="38100" dir="2700000" algn="tl">
                    <a:srgbClr val="000000">
                      <a:alpha val="43137"/>
                    </a:srgbClr>
                  </a:outerShdw>
                </a:effectLst>
              </a:rPr>
              <a:t> </a:t>
            </a:r>
            <a:r>
              <a:rPr lang="en-US" sz="2800" b="1" dirty="0" smtClean="0">
                <a:solidFill>
                  <a:prstClr val="black"/>
                </a:solidFill>
                <a:effectLst>
                  <a:outerShdw blurRad="38100" dist="38100" dir="2700000" algn="tl">
                    <a:srgbClr val="000000">
                      <a:alpha val="43137"/>
                    </a:srgbClr>
                  </a:outerShdw>
                </a:effectLst>
              </a:rPr>
              <a:t>.</a:t>
            </a:r>
            <a:endParaRPr lang="en-US" sz="28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63293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17218</TotalTime>
  <Words>3162</Words>
  <Application>Microsoft Office PowerPoint</Application>
  <PresentationFormat>On-screen Show (4:3)</PresentationFormat>
  <Paragraphs>418</Paragraphs>
  <Slides>25</Slides>
  <Notes>23</Notes>
  <HiddenSlides>0</HiddenSlides>
  <MMClips>0</MMClips>
  <ScaleCrop>false</ScaleCrop>
  <HeadingPairs>
    <vt:vector size="6" baseType="variant">
      <vt:variant>
        <vt:lpstr>Fonts Used</vt:lpstr>
      </vt:variant>
      <vt:variant>
        <vt:i4>19</vt:i4>
      </vt:variant>
      <vt:variant>
        <vt:lpstr>Theme</vt:lpstr>
      </vt:variant>
      <vt:variant>
        <vt:i4>7</vt:i4>
      </vt:variant>
      <vt:variant>
        <vt:lpstr>Slide Titles</vt:lpstr>
      </vt:variant>
      <vt:variant>
        <vt:i4>25</vt:i4>
      </vt:variant>
    </vt:vector>
  </HeadingPairs>
  <TitlesOfParts>
    <vt:vector size="51" baseType="lpstr">
      <vt:lpstr>ＭＳ Ｐゴシック</vt:lpstr>
      <vt:lpstr>Arial</vt:lpstr>
      <vt:lpstr>Arial Black</vt:lpstr>
      <vt:lpstr>Arial-BoldMT</vt:lpstr>
      <vt:lpstr>ArialMT</vt:lpstr>
      <vt:lpstr>Calibri</vt:lpstr>
      <vt:lpstr>Courier-Oblique</vt:lpstr>
      <vt:lpstr>Helvetica</vt:lpstr>
      <vt:lpstr>MSAM10</vt:lpstr>
      <vt:lpstr>REYAQ B+ Palatino</vt:lpstr>
      <vt:lpstr>Source Sans Pro</vt:lpstr>
      <vt:lpstr>Symbol</vt:lpstr>
      <vt:lpstr>Times New Roman</vt:lpstr>
      <vt:lpstr>TimesNewRomanNormale</vt:lpstr>
      <vt:lpstr>Times-Roman</vt:lpstr>
      <vt:lpstr>Times-Roman--Identity-H</vt:lpstr>
      <vt:lpstr>Verdana</vt:lpstr>
      <vt:lpstr>Wingdings</vt:lpstr>
      <vt:lpstr>XYCIRC10</vt:lpstr>
      <vt:lpstr>Office Theme</vt:lpstr>
      <vt:lpstr>Ripple</vt:lpstr>
      <vt:lpstr>Blank Presentation</vt:lpstr>
      <vt:lpstr>Default Design</vt:lpstr>
      <vt:lpstr>2_Default Design</vt:lpstr>
      <vt:lpstr>1_Office Theme</vt:lpstr>
      <vt:lpstr>4_Office Theme</vt:lpstr>
      <vt:lpstr>Computer Organization and Architecture</vt:lpstr>
      <vt:lpstr>PowerPoint Presentation</vt:lpstr>
      <vt:lpstr>PowerPoint Presentation</vt:lpstr>
      <vt:lpstr>von Neumann Architecture</vt:lpstr>
      <vt:lpstr>Reading Assignment   For more information about Von Neumann Architecture</vt:lpstr>
      <vt:lpstr>Figure from Computer Organization and Architecture, Stallings, 9th edition, page 13.</vt:lpstr>
      <vt:lpstr>PowerPoint Presentation</vt:lpstr>
      <vt:lpstr>PowerPoint Presentation</vt:lpstr>
      <vt:lpstr>PowerPoint Presentation</vt:lpstr>
      <vt:lpstr>PowerPoint Presentation</vt:lpstr>
      <vt:lpstr>PowerPoint Presentation</vt:lpstr>
      <vt:lpstr>PowerPoint Presentation</vt:lpstr>
      <vt:lpstr>Programs Execution</vt:lpstr>
      <vt:lpstr>PowerPoint Presentation</vt:lpstr>
      <vt:lpstr>The hierarchy of levels</vt:lpstr>
      <vt:lpstr>PowerPoint Presentation</vt:lpstr>
      <vt:lpstr>PowerPoint Presentation</vt:lpstr>
      <vt:lpstr>PowerPoint Presentation</vt:lpstr>
      <vt:lpstr>Operating Systems</vt:lpstr>
      <vt:lpstr>Operating System - Organizer</vt:lpstr>
      <vt:lpstr>PowerPoint Presentation</vt:lpstr>
      <vt:lpstr>Programs can be executed in different ways.</vt:lpstr>
      <vt:lpstr>PowerPoint Presentation</vt:lpstr>
      <vt:lpstr>PowerPoint Presentation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AbdellaE</dc:creator>
  <cp:lastModifiedBy>ahmed</cp:lastModifiedBy>
  <cp:revision>953</cp:revision>
  <dcterms:created xsi:type="dcterms:W3CDTF">2006-08-16T00:00:00Z</dcterms:created>
  <dcterms:modified xsi:type="dcterms:W3CDTF">2021-01-12T11:01:41Z</dcterms:modified>
</cp:coreProperties>
</file>