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2.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3.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4.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5.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6.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7.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8.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heme/themeOverride1.xml" ContentType="application/vnd.openxmlformats-officedocument.themeOverride+xml"/>
  <Override PartName="/ppt/notesSlides/notesSlide52.xml" ContentType="application/vnd.openxmlformats-officedocument.presentationml.notesSlide+xml"/>
  <Override PartName="/ppt/theme/themeOverride2.xml" ContentType="application/vnd.openxmlformats-officedocument.themeOverride+xml"/>
  <Override PartName="/ppt/notesSlides/notesSlide53.xml" ContentType="application/vnd.openxmlformats-officedocument.presentationml.notesSlide+xml"/>
  <Override PartName="/ppt/theme/themeOverride3.xml" ContentType="application/vnd.openxmlformats-officedocument.themeOverride+xml"/>
  <Override PartName="/ppt/notesSlides/notesSlide54.xml" ContentType="application/vnd.openxmlformats-officedocument.presentationml.notesSlide+xml"/>
  <Override PartName="/ppt/theme/themeOverride4.xml" ContentType="application/vnd.openxmlformats-officedocument.themeOverride+xml"/>
  <Override PartName="/ppt/notesSlides/notesSlide55.xml" ContentType="application/vnd.openxmlformats-officedocument.presentationml.notesSlide+xml"/>
  <Override PartName="/ppt/theme/themeOverride5.xml" ContentType="application/vnd.openxmlformats-officedocument.themeOverride+xml"/>
  <Override PartName="/ppt/notesSlides/notesSlide56.xml" ContentType="application/vnd.openxmlformats-officedocument.presentationml.notesSlide+xml"/>
  <Override PartName="/ppt/theme/themeOverride6.xml" ContentType="application/vnd.openxmlformats-officedocument.themeOverride+xml"/>
  <Override PartName="/ppt/notesSlides/notesSlide57.xml" ContentType="application/vnd.openxmlformats-officedocument.presentationml.notesSlide+xml"/>
  <Override PartName="/ppt/theme/themeOverride7.xml" ContentType="application/vnd.openxmlformats-officedocument.themeOverride+xml"/>
  <Override PartName="/ppt/notesSlides/notesSlide58.xml" ContentType="application/vnd.openxmlformats-officedocument.presentationml.notesSlide+xml"/>
  <Override PartName="/ppt/theme/themeOverride8.xml" ContentType="application/vnd.openxmlformats-officedocument.themeOverr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5" r:id="rId4"/>
    <p:sldMasterId id="2147483698" r:id="rId5"/>
    <p:sldMasterId id="2147483711" r:id="rId6"/>
    <p:sldMasterId id="2147483724" r:id="rId7"/>
    <p:sldMasterId id="2147483748" r:id="rId8"/>
    <p:sldMasterId id="2147483772" r:id="rId9"/>
    <p:sldMasterId id="2147483784" r:id="rId10"/>
    <p:sldMasterId id="2147483796" r:id="rId11"/>
    <p:sldMasterId id="2147483808" r:id="rId12"/>
    <p:sldMasterId id="2147483820" r:id="rId13"/>
    <p:sldMasterId id="2147483832" r:id="rId14"/>
    <p:sldMasterId id="2147483844" r:id="rId15"/>
    <p:sldMasterId id="2147483858" r:id="rId16"/>
    <p:sldMasterId id="2147483872" r:id="rId17"/>
    <p:sldMasterId id="2147483886" r:id="rId18"/>
    <p:sldMasterId id="2147483898" r:id="rId19"/>
  </p:sldMasterIdLst>
  <p:notesMasterIdLst>
    <p:notesMasterId r:id="rId94"/>
  </p:notesMasterIdLst>
  <p:sldIdLst>
    <p:sldId id="292" r:id="rId20"/>
    <p:sldId id="293" r:id="rId21"/>
    <p:sldId id="294" r:id="rId22"/>
    <p:sldId id="260" r:id="rId23"/>
    <p:sldId id="295" r:id="rId24"/>
    <p:sldId id="297" r:id="rId25"/>
    <p:sldId id="296" r:id="rId26"/>
    <p:sldId id="377" r:id="rId27"/>
    <p:sldId id="298" r:id="rId28"/>
    <p:sldId id="383" r:id="rId29"/>
    <p:sldId id="300" r:id="rId30"/>
    <p:sldId id="301" r:id="rId31"/>
    <p:sldId id="302" r:id="rId32"/>
    <p:sldId id="303" r:id="rId33"/>
    <p:sldId id="304" r:id="rId34"/>
    <p:sldId id="305" r:id="rId35"/>
    <p:sldId id="312" r:id="rId36"/>
    <p:sldId id="313" r:id="rId37"/>
    <p:sldId id="314" r:id="rId38"/>
    <p:sldId id="315" r:id="rId39"/>
    <p:sldId id="308" r:id="rId40"/>
    <p:sldId id="307" r:id="rId41"/>
    <p:sldId id="309" r:id="rId42"/>
    <p:sldId id="310" r:id="rId43"/>
    <p:sldId id="316" r:id="rId44"/>
    <p:sldId id="320" r:id="rId45"/>
    <p:sldId id="322" r:id="rId46"/>
    <p:sldId id="323" r:id="rId47"/>
    <p:sldId id="382" r:id="rId48"/>
    <p:sldId id="326" r:id="rId49"/>
    <p:sldId id="328" r:id="rId50"/>
    <p:sldId id="329" r:id="rId51"/>
    <p:sldId id="330" r:id="rId52"/>
    <p:sldId id="331" r:id="rId53"/>
    <p:sldId id="332" r:id="rId54"/>
    <p:sldId id="333" r:id="rId55"/>
    <p:sldId id="334" r:id="rId56"/>
    <p:sldId id="336" r:id="rId57"/>
    <p:sldId id="381" r:id="rId58"/>
    <p:sldId id="339" r:id="rId59"/>
    <p:sldId id="341" r:id="rId60"/>
    <p:sldId id="342" r:id="rId61"/>
    <p:sldId id="344" r:id="rId62"/>
    <p:sldId id="345" r:id="rId63"/>
    <p:sldId id="347" r:id="rId64"/>
    <p:sldId id="348" r:id="rId65"/>
    <p:sldId id="349" r:id="rId66"/>
    <p:sldId id="350" r:id="rId67"/>
    <p:sldId id="361" r:id="rId68"/>
    <p:sldId id="352" r:id="rId69"/>
    <p:sldId id="380" r:id="rId70"/>
    <p:sldId id="353" r:id="rId71"/>
    <p:sldId id="362" r:id="rId72"/>
    <p:sldId id="354" r:id="rId73"/>
    <p:sldId id="379" r:id="rId74"/>
    <p:sldId id="355" r:id="rId75"/>
    <p:sldId id="356" r:id="rId76"/>
    <p:sldId id="357" r:id="rId77"/>
    <p:sldId id="360" r:id="rId78"/>
    <p:sldId id="358" r:id="rId79"/>
    <p:sldId id="371" r:id="rId80"/>
    <p:sldId id="372" r:id="rId81"/>
    <p:sldId id="373" r:id="rId82"/>
    <p:sldId id="374" r:id="rId83"/>
    <p:sldId id="375" r:id="rId84"/>
    <p:sldId id="368" r:id="rId85"/>
    <p:sldId id="369" r:id="rId86"/>
    <p:sldId id="370" r:id="rId87"/>
    <p:sldId id="364" r:id="rId88"/>
    <p:sldId id="365" r:id="rId89"/>
    <p:sldId id="366" r:id="rId90"/>
    <p:sldId id="367" r:id="rId91"/>
    <p:sldId id="363" r:id="rId92"/>
    <p:sldId id="376"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72352" autoAdjust="0"/>
  </p:normalViewPr>
  <p:slideViewPr>
    <p:cSldViewPr>
      <p:cViewPr varScale="1">
        <p:scale>
          <a:sx n="54" d="100"/>
          <a:sy n="54" d="100"/>
        </p:scale>
        <p:origin x="199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84" Type="http://schemas.openxmlformats.org/officeDocument/2006/relationships/slide" Target="slides/slide65.xml"/><Relationship Id="rId89" Type="http://schemas.openxmlformats.org/officeDocument/2006/relationships/slide" Target="slides/slide70.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5" Type="http://schemas.openxmlformats.org/officeDocument/2006/relationships/slideMaster" Target="slideMasters/slideMaster5.xml"/><Relationship Id="rId90" Type="http://schemas.openxmlformats.org/officeDocument/2006/relationships/slide" Target="slides/slide71.xml"/><Relationship Id="rId95" Type="http://schemas.openxmlformats.org/officeDocument/2006/relationships/presProps" Target="presProps.xml"/><Relationship Id="rId22" Type="http://schemas.openxmlformats.org/officeDocument/2006/relationships/slide" Target="slides/slide3.xml"/><Relationship Id="rId27" Type="http://schemas.openxmlformats.org/officeDocument/2006/relationships/slide" Target="slides/slide8.xml"/><Relationship Id="rId43" Type="http://schemas.openxmlformats.org/officeDocument/2006/relationships/slide" Target="slides/slide24.xml"/><Relationship Id="rId48" Type="http://schemas.openxmlformats.org/officeDocument/2006/relationships/slide" Target="slides/slide29.xml"/><Relationship Id="rId64" Type="http://schemas.openxmlformats.org/officeDocument/2006/relationships/slide" Target="slides/slide45.xml"/><Relationship Id="rId69" Type="http://schemas.openxmlformats.org/officeDocument/2006/relationships/slide" Target="slides/slide50.xml"/><Relationship Id="rId80" Type="http://schemas.openxmlformats.org/officeDocument/2006/relationships/slide" Target="slides/slide61.xml"/><Relationship Id="rId85"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slide" Target="slides/slide56.xml"/><Relationship Id="rId83" Type="http://schemas.openxmlformats.org/officeDocument/2006/relationships/slide" Target="slides/slide64.xml"/><Relationship Id="rId88" Type="http://schemas.openxmlformats.org/officeDocument/2006/relationships/slide" Target="slides/slide69.xml"/><Relationship Id="rId91" Type="http://schemas.openxmlformats.org/officeDocument/2006/relationships/slide" Target="slides/slide72.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slide" Target="slides/slide67.xml"/><Relationship Id="rId9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52.xml"/><Relationship Id="rId92" Type="http://schemas.openxmlformats.org/officeDocument/2006/relationships/slide" Target="slides/slide73.xml"/><Relationship Id="rId2" Type="http://schemas.openxmlformats.org/officeDocument/2006/relationships/slideMaster" Target="slideMasters/slideMaster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87" Type="http://schemas.openxmlformats.org/officeDocument/2006/relationships/slide" Target="slides/slide68.xml"/><Relationship Id="rId61" Type="http://schemas.openxmlformats.org/officeDocument/2006/relationships/slide" Target="slides/slide42.xml"/><Relationship Id="rId82" Type="http://schemas.openxmlformats.org/officeDocument/2006/relationships/slide" Target="slides/slide6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11.xml"/><Relationship Id="rId35" Type="http://schemas.openxmlformats.org/officeDocument/2006/relationships/slide" Target="slides/slide16.xml"/><Relationship Id="rId56" Type="http://schemas.openxmlformats.org/officeDocument/2006/relationships/slide" Target="slides/slide37.xml"/><Relationship Id="rId77"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93" Type="http://schemas.openxmlformats.org/officeDocument/2006/relationships/slide" Target="slides/slide74.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76EEB0-F49F-4661-95BA-04A7576BB8F6}" type="datetimeFigureOut">
              <a:rPr lang="en-US" smtClean="0"/>
              <a:pPr/>
              <a:t>10-Dec-20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61E15-452C-435A-A77B-A92D642E3C4A}" type="slidenum">
              <a:rPr lang="en-US" smtClean="0"/>
              <a:pPr/>
              <a:t>‹#›</a:t>
            </a:fld>
            <a:endParaRPr lang="en-US"/>
          </a:p>
        </p:txBody>
      </p:sp>
    </p:spTree>
    <p:extLst>
      <p:ext uri="{BB962C8B-B14F-4D97-AF65-F5344CB8AC3E}">
        <p14:creationId xmlns:p14="http://schemas.microsoft.com/office/powerpoint/2010/main" val="303412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Arithmetic </a:t>
            </a:r>
            <a:r>
              <a:rPr lang="en-US" sz="1100" b="1" baseline="0" dirty="0" smtClean="0"/>
              <a:t>: </a:t>
            </a:r>
            <a:r>
              <a:rPr lang="en-US" sz="1100" baseline="0" dirty="0" smtClean="0"/>
              <a:t> </a:t>
            </a:r>
            <a:r>
              <a:rPr lang="en-US" sz="1200" b="1" i="0" kern="1200" dirty="0" smtClean="0">
                <a:solidFill>
                  <a:schemeClr val="tx1"/>
                </a:solidFill>
                <a:effectLst/>
                <a:latin typeface="+mn-lt"/>
                <a:ea typeface="+mn-ea"/>
                <a:cs typeface="+mn-cs"/>
              </a:rPr>
              <a:t>the branch of mathematics dealing with the properties and manipulation of numbers.</a:t>
            </a:r>
          </a:p>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endParaRPr lang="en-US" sz="1100"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1</a:t>
            </a:fld>
            <a:endParaRPr lang="en-US"/>
          </a:p>
        </p:txBody>
      </p:sp>
    </p:spTree>
    <p:extLst>
      <p:ext uri="{BB962C8B-B14F-4D97-AF65-F5344CB8AC3E}">
        <p14:creationId xmlns:p14="http://schemas.microsoft.com/office/powerpoint/2010/main" val="2638115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Negative zero and positive zero;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0000000000000000 and 1000000000000000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-2</a:t>
            </a:r>
            <a:r>
              <a:rPr lang="en-US" b="1" baseline="30000" dirty="0" smtClean="0"/>
              <a:t>n-1</a:t>
            </a:r>
            <a:r>
              <a:rPr lang="en-US" b="1" baseline="0" dirty="0" smtClean="0"/>
              <a:t> – 1 </a:t>
            </a:r>
            <a:r>
              <a:rPr lang="en-US" b="1" baseline="0" dirty="0" err="1" smtClean="0"/>
              <a:t>upto</a:t>
            </a:r>
            <a:r>
              <a:rPr lang="en-US" b="1" baseline="0" dirty="0" smtClean="0"/>
              <a:t> 2</a:t>
            </a:r>
            <a:r>
              <a:rPr lang="en-US" b="1" baseline="30000" dirty="0" smtClean="0"/>
              <a:t>n-1</a:t>
            </a:r>
            <a:r>
              <a:rPr lang="en-US" b="1" baseline="0" dirty="0" smtClean="0"/>
              <a:t> – 1 are represented.  (Sign and Magnitude Representation)</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-2</a:t>
            </a:r>
            <a:r>
              <a:rPr lang="en-US" b="1" baseline="30000" dirty="0" smtClean="0"/>
              <a:t>15</a:t>
            </a:r>
            <a:r>
              <a:rPr lang="en-US" b="1" baseline="0" dirty="0" smtClean="0"/>
              <a:t> – 1 </a:t>
            </a:r>
            <a:r>
              <a:rPr lang="en-US" b="1" baseline="0" dirty="0" err="1" smtClean="0"/>
              <a:t>upto</a:t>
            </a:r>
            <a:r>
              <a:rPr lang="en-US" b="1" baseline="0" dirty="0" smtClean="0"/>
              <a:t> 2</a:t>
            </a:r>
            <a:r>
              <a:rPr lang="en-US" b="1" baseline="30000" dirty="0" smtClean="0"/>
              <a:t>15</a:t>
            </a:r>
            <a:r>
              <a:rPr lang="en-US" b="1" baseline="0" dirty="0" smtClean="0"/>
              <a:t> – 1 are represented using 16 bits storage space. (Sign and Magnitude Representation)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Use code blocks for overflow demonstration.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2</a:t>
            </a:r>
            <a:r>
              <a:rPr lang="en-US" b="1" baseline="30000" dirty="0" smtClean="0"/>
              <a:t>31</a:t>
            </a:r>
            <a:r>
              <a:rPr lang="en-US" b="1" baseline="0" dirty="0" smtClean="0"/>
              <a:t> – 1 = 2147483647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-2</a:t>
            </a:r>
            <a:r>
              <a:rPr lang="en-US" b="1" baseline="30000" dirty="0" smtClean="0"/>
              <a:t>31</a:t>
            </a:r>
            <a:r>
              <a:rPr lang="en-US" b="1" baseline="0" dirty="0" smtClean="0"/>
              <a:t> = – 2147483648</a:t>
            </a:r>
            <a:r>
              <a:rPr lang="en-US" b="1" baseline="30000" dirty="0" smtClean="0"/>
              <a:t>     </a:t>
            </a:r>
            <a:r>
              <a:rPr lang="en-US" b="1" baseline="0" dirty="0" smtClean="0"/>
              <a:t> </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16</a:t>
            </a:fld>
            <a:endParaRPr lang="en-US"/>
          </a:p>
        </p:txBody>
      </p:sp>
    </p:spTree>
    <p:extLst>
      <p:ext uri="{BB962C8B-B14F-4D97-AF65-F5344CB8AC3E}">
        <p14:creationId xmlns:p14="http://schemas.microsoft.com/office/powerpoint/2010/main" val="4133991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Negative zero and positive zero;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0000000000000000 and 1000000000000000</a:t>
            </a:r>
          </a:p>
          <a:p>
            <a:r>
              <a:rPr lang="en-US" b="1" dirty="0" smtClean="0"/>
              <a:t>Remember</a:t>
            </a:r>
            <a:r>
              <a:rPr lang="en-US" b="1" baseline="0" dirty="0" smtClean="0"/>
              <a:t> the first bit is a sign bit!</a:t>
            </a:r>
            <a:endParaRPr lang="en-US" b="1" dirty="0" smtClean="0"/>
          </a:p>
        </p:txBody>
      </p:sp>
      <p:sp>
        <p:nvSpPr>
          <p:cNvPr id="4" name="Slide Number Placeholder 3"/>
          <p:cNvSpPr>
            <a:spLocks noGrp="1"/>
          </p:cNvSpPr>
          <p:nvPr>
            <p:ph type="sldNum" sz="quarter" idx="10"/>
          </p:nvPr>
        </p:nvSpPr>
        <p:spPr/>
        <p:txBody>
          <a:bodyPr/>
          <a:lstStyle/>
          <a:p>
            <a:fld id="{1CC61E15-452C-435A-A77B-A92D642E3C4A}" type="slidenum">
              <a:rPr lang="en-US" smtClean="0"/>
              <a:pPr/>
              <a:t>18</a:t>
            </a:fld>
            <a:endParaRPr lang="en-US"/>
          </a:p>
        </p:txBody>
      </p:sp>
    </p:spTree>
    <p:extLst>
      <p:ext uri="{BB962C8B-B14F-4D97-AF65-F5344CB8AC3E}">
        <p14:creationId xmlns:p14="http://schemas.microsoft.com/office/powerpoint/2010/main" val="238042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Show them using 7 in 4 bits. Thus, 7 = 0111 both in 2’s complement and Sign and Magnitude.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But, -7 = 1111 in Sign and Magnitude; and -7 = 2</a:t>
            </a:r>
            <a:r>
              <a:rPr kumimoji="0" lang="en-US" sz="1200" b="1" i="0" u="none" strike="noStrike" kern="1200" cap="none" spc="0" normalizeH="0" baseline="30000" noProof="0" dirty="0" smtClean="0">
                <a:ln>
                  <a:noFill/>
                </a:ln>
                <a:solidFill>
                  <a:prstClr val="black"/>
                </a:solidFill>
                <a:effectLst/>
                <a:uLnTx/>
                <a:uFillTx/>
                <a:latin typeface="+mn-lt"/>
                <a:ea typeface="+mn-ea"/>
                <a:cs typeface="+mn-cs"/>
              </a:rPr>
              <a:t>4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- 0111 = 10000 – 0111 = 1001 in 2’s Complement.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Or simply flip all bits and add 1 to </a:t>
            </a:r>
            <a:r>
              <a:rPr kumimoji="0" lang="en-US" sz="1200" b="1" i="0" u="none" strike="noStrike" kern="1200" cap="none" spc="0" normalizeH="0" baseline="0" noProof="0" smtClean="0">
                <a:ln>
                  <a:noFill/>
                </a:ln>
                <a:solidFill>
                  <a:prstClr val="black"/>
                </a:solidFill>
                <a:effectLst/>
                <a:uLnTx/>
                <a:uFillTx/>
                <a:latin typeface="+mn-lt"/>
                <a:ea typeface="+mn-ea"/>
                <a:cs typeface="+mn-cs"/>
              </a:rPr>
              <a:t>get the 2’s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complement of a number.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Radix is the base of the number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For example, the radix complement of 99 in base 10 is 10</a:t>
            </a:r>
            <a:r>
              <a:rPr kumimoji="0" lang="en-US" sz="1200" b="1" i="0" u="none" strike="noStrike" kern="1200" cap="none" spc="0" normalizeH="0" baseline="30000" noProof="0" dirty="0" smtClean="0">
                <a:ln>
                  <a:noFill/>
                </a:ln>
                <a:solidFill>
                  <a:prstClr val="black"/>
                </a:solidFill>
                <a:effectLst/>
                <a:uLnTx/>
                <a:uFillTx/>
                <a:latin typeface="+mn-lt"/>
                <a:ea typeface="+mn-ea"/>
                <a:cs typeface="+mn-cs"/>
              </a:rPr>
              <a:t>2</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 99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1’s complement = </a:t>
            </a:r>
            <a:r>
              <a:rPr kumimoji="0" lang="en-US" sz="1200" b="1" i="0" u="none" strike="noStrike" kern="1200" cap="none" spc="0" normalizeH="0" baseline="0" noProof="0" dirty="0" err="1" smtClean="0">
                <a:ln>
                  <a:noFill/>
                </a:ln>
                <a:solidFill>
                  <a:prstClr val="black"/>
                </a:solidFill>
                <a:effectLst/>
                <a:uLnTx/>
                <a:uFillTx/>
                <a:latin typeface="+mn-lt"/>
                <a:ea typeface="+mn-ea"/>
                <a:cs typeface="+mn-cs"/>
              </a:rPr>
              <a:t>r</a:t>
            </a:r>
            <a:r>
              <a:rPr kumimoji="0" lang="en-US" sz="1200" b="1" i="0" u="none" strike="noStrike" kern="1200" cap="none" spc="0" normalizeH="0" baseline="30000" noProof="0" dirty="0" err="1" smtClean="0">
                <a:ln>
                  <a:noFill/>
                </a:ln>
                <a:solidFill>
                  <a:prstClr val="black"/>
                </a:solidFill>
                <a:effectLst/>
                <a:uLnTx/>
                <a:uFillTx/>
                <a:latin typeface="+mn-lt"/>
                <a:ea typeface="+mn-ea"/>
                <a:cs typeface="+mn-cs"/>
              </a:rPr>
              <a:t>n</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 number – 1 = 2’s complement -1 = or simply flip the bits with out adding 1</a:t>
            </a:r>
          </a:p>
          <a:p>
            <a:endParaRPr lang="en-US"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19</a:t>
            </a:fld>
            <a:endParaRPr lang="en-US"/>
          </a:p>
        </p:txBody>
      </p:sp>
    </p:spTree>
    <p:extLst>
      <p:ext uri="{BB962C8B-B14F-4D97-AF65-F5344CB8AC3E}">
        <p14:creationId xmlns:p14="http://schemas.microsoft.com/office/powerpoint/2010/main" val="16973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9A5A9C-97CD-4493-AF23-9D3309559319}" type="slidenum">
              <a:rPr lang="en-GB" smtClean="0">
                <a:latin typeface="Times New Roman" charset="0"/>
              </a:rPr>
              <a:pPr/>
              <a:t>21</a:t>
            </a:fld>
            <a:endParaRPr lang="en-GB" smtClean="0">
              <a:latin typeface="Times New Roman" charset="0"/>
            </a:endParaRPr>
          </a:p>
        </p:txBody>
      </p:sp>
      <p:sp>
        <p:nvSpPr>
          <p:cNvPr id="116739" name="Rectangle 2"/>
          <p:cNvSpPr>
            <a:spLocks noGrp="1" noRot="1" noChangeAspect="1" noChangeArrowheads="1" noTextEdit="1"/>
          </p:cNvSpPr>
          <p:nvPr>
            <p:ph type="sldImg"/>
          </p:nvPr>
        </p:nvSpPr>
        <p:spPr>
          <a:xfrm>
            <a:off x="1143000" y="685800"/>
            <a:ext cx="4572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7210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C569A99-0EF1-4490-8A5A-CEC671413C48}" type="slidenum">
              <a:rPr lang="en-GB" smtClean="0">
                <a:latin typeface="Times New Roman" charset="0"/>
              </a:rPr>
              <a:pPr/>
              <a:t>22</a:t>
            </a:fld>
            <a:endParaRPr lang="en-GB" smtClean="0">
              <a:latin typeface="Times New Roman" charset="0"/>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Using</a:t>
            </a:r>
            <a:r>
              <a:rPr lang="en-US" b="1" baseline="0" dirty="0" smtClean="0"/>
              <a:t> n bits, -2</a:t>
            </a:r>
            <a:r>
              <a:rPr lang="en-US" b="1" baseline="30000" dirty="0" smtClean="0"/>
              <a:t>n-1</a:t>
            </a:r>
            <a:r>
              <a:rPr lang="en-US" b="1" baseline="0" dirty="0" smtClean="0"/>
              <a:t> </a:t>
            </a:r>
            <a:r>
              <a:rPr lang="en-US" b="1" baseline="0" dirty="0" err="1" smtClean="0"/>
              <a:t>upto</a:t>
            </a:r>
            <a:r>
              <a:rPr lang="en-US" b="1" baseline="0" dirty="0" smtClean="0"/>
              <a:t> 2</a:t>
            </a:r>
            <a:r>
              <a:rPr lang="en-US" b="1" baseline="30000" dirty="0" smtClean="0"/>
              <a:t>n-1</a:t>
            </a:r>
            <a:r>
              <a:rPr lang="en-US" b="1" baseline="0" dirty="0" smtClean="0"/>
              <a:t> – 1 are represented. </a:t>
            </a:r>
            <a:endParaRPr lang="en-US" b="1" dirty="0" smtClean="0"/>
          </a:p>
        </p:txBody>
      </p:sp>
    </p:spTree>
    <p:extLst>
      <p:ext uri="{BB962C8B-B14F-4D97-AF65-F5344CB8AC3E}">
        <p14:creationId xmlns:p14="http://schemas.microsoft.com/office/powerpoint/2010/main" val="2716929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B0D59A-1E98-4BE6-862D-4607E7A0B4B6}" type="slidenum">
              <a:rPr lang="en-GB" smtClean="0">
                <a:latin typeface="Times New Roman" charset="0"/>
              </a:rPr>
              <a:pPr/>
              <a:t>23</a:t>
            </a:fld>
            <a:endParaRPr lang="en-GB" smtClean="0">
              <a:latin typeface="Times New Roman" charset="0"/>
            </a:endParaRPr>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16/4 : 16 – 4 – 4 – 4 – 4 = 0 ; Count the # of subtracted 4s (devisor) and that will be the result.</a:t>
            </a:r>
          </a:p>
          <a:p>
            <a:pPr eaLnBrk="1" hangingPunct="1"/>
            <a:r>
              <a:rPr lang="en-US" b="1" dirty="0" smtClean="0"/>
              <a:t>Remember, subtraction is two’s complement addition.</a:t>
            </a:r>
          </a:p>
          <a:p>
            <a:pPr eaLnBrk="1" hangingPunct="1"/>
            <a:endParaRPr lang="en-US" b="1" dirty="0" smtClean="0"/>
          </a:p>
          <a:p>
            <a:pPr eaLnBrk="1" hangingPunct="1"/>
            <a:r>
              <a:rPr lang="en-US" b="1" dirty="0" smtClean="0"/>
              <a:t>4</a:t>
            </a:r>
            <a:r>
              <a:rPr lang="en-US" b="1" baseline="0" dirty="0" smtClean="0"/>
              <a:t> * 4 = Adding 4, four times;</a:t>
            </a:r>
            <a:endParaRPr lang="en-US" b="1" dirty="0" smtClean="0"/>
          </a:p>
        </p:txBody>
      </p:sp>
    </p:spTree>
    <p:extLst>
      <p:ext uri="{BB962C8B-B14F-4D97-AF65-F5344CB8AC3E}">
        <p14:creationId xmlns:p14="http://schemas.microsoft.com/office/powerpoint/2010/main" val="286550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Excess notation,</a:t>
            </a:r>
            <a:r>
              <a:rPr lang="en-US" b="1" baseline="0" dirty="0" smtClean="0"/>
              <a:t> we read the value as unsigned number.</a:t>
            </a:r>
          </a:p>
          <a:p>
            <a:r>
              <a:rPr lang="en-US" b="1" baseline="0" dirty="0" smtClean="0"/>
              <a:t>Then we subtract the excess value to get the actual value.</a:t>
            </a:r>
            <a:endParaRPr lang="en-US"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24</a:t>
            </a:fld>
            <a:endParaRPr lang="en-US"/>
          </a:p>
        </p:txBody>
      </p:sp>
    </p:spTree>
    <p:extLst>
      <p:ext uri="{BB962C8B-B14F-4D97-AF65-F5344CB8AC3E}">
        <p14:creationId xmlns:p14="http://schemas.microsoft.com/office/powerpoint/2010/main" val="50861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Use previous slide (slide 24) or slide 22 to explain this by adding 1 starting from -8 (1000);</a:t>
            </a:r>
          </a:p>
          <a:p>
            <a:r>
              <a:rPr lang="en-US" b="1" dirty="0" smtClean="0"/>
              <a:t>With 4 bits,</a:t>
            </a:r>
            <a:r>
              <a:rPr lang="en-US" b="1" baseline="0" dirty="0" smtClean="0"/>
              <a:t> 7 (0111) plus 1 (0001) is overflow because the result’s sign is different from the sign of the addends (operands);</a:t>
            </a:r>
            <a:endParaRPr lang="en-US"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25</a:t>
            </a:fld>
            <a:endParaRPr lang="en-US"/>
          </a:p>
        </p:txBody>
      </p:sp>
    </p:spTree>
    <p:extLst>
      <p:ext uri="{BB962C8B-B14F-4D97-AF65-F5344CB8AC3E}">
        <p14:creationId xmlns:p14="http://schemas.microsoft.com/office/powerpoint/2010/main" val="2993190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43000" y="685800"/>
            <a:ext cx="4572000" cy="3429000"/>
          </a:xfrm>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dirty="0" smtClean="0"/>
          </a:p>
        </p:txBody>
      </p:sp>
    </p:spTree>
    <p:extLst>
      <p:ext uri="{BB962C8B-B14F-4D97-AF65-F5344CB8AC3E}">
        <p14:creationId xmlns:p14="http://schemas.microsoft.com/office/powerpoint/2010/main" val="356933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DEBB1FA8-A423-4EF5-A48D-7035FFD18262}" type="slidenum">
              <a:rPr lang="ar-SA" sz="1200" b="0" i="0" baseline="0" smtClean="0"/>
              <a:pPr/>
              <a:t>27</a:t>
            </a:fld>
            <a:endParaRPr lang="en-US" sz="1200" b="0" i="0" baseline="0" smtClean="0"/>
          </a:p>
        </p:txBody>
      </p:sp>
      <p:sp>
        <p:nvSpPr>
          <p:cNvPr id="109571" name="Rectangle 2"/>
          <p:cNvSpPr>
            <a:spLocks noGrp="1" noRot="1" noChangeAspect="1" noChangeArrowheads="1" noTextEdit="1"/>
          </p:cNvSpPr>
          <p:nvPr>
            <p:ph type="sldImg"/>
          </p:nvPr>
        </p:nvSpPr>
        <p:spPr>
          <a:xfrm>
            <a:off x="1143000" y="685800"/>
            <a:ext cx="4572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371440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Show how to convert Decimal 1-15 to Binary,</a:t>
            </a:r>
            <a:r>
              <a:rPr lang="en-US" b="1" baseline="0" dirty="0" smtClean="0"/>
              <a:t> to Octal, to Hexadecimal, in a row.</a:t>
            </a:r>
            <a:endParaRPr lang="en-US"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2</a:t>
            </a:fld>
            <a:endParaRPr lang="en-US"/>
          </a:p>
        </p:txBody>
      </p:sp>
    </p:spTree>
    <p:extLst>
      <p:ext uri="{BB962C8B-B14F-4D97-AF65-F5344CB8AC3E}">
        <p14:creationId xmlns:p14="http://schemas.microsoft.com/office/powerpoint/2010/main" val="97519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5DE267D2-BC10-4F26-A048-E5EA59D1D20E}" type="slidenum">
              <a:rPr lang="ar-SA" sz="1200" b="0" i="0" baseline="0" smtClean="0"/>
              <a:pPr/>
              <a:t>28</a:t>
            </a:fld>
            <a:endParaRPr lang="en-US" sz="1200" b="0" i="0" baseline="0" smtClean="0"/>
          </a:p>
        </p:txBody>
      </p:sp>
      <p:sp>
        <p:nvSpPr>
          <p:cNvPr id="111619" name="Rectangle 2"/>
          <p:cNvSpPr>
            <a:spLocks noGrp="1" noRot="1" noChangeAspect="1" noChangeArrowheads="1" noTextEdit="1"/>
          </p:cNvSpPr>
          <p:nvPr>
            <p:ph type="sldImg"/>
          </p:nvPr>
        </p:nvSpPr>
        <p:spPr>
          <a:xfrm>
            <a:off x="1143000" y="685800"/>
            <a:ext cx="4572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198944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6FF95B94-E19D-4832-A39B-08665EF1A585}" type="slidenum">
              <a:rPr lang="ar-SA" sz="1200" b="0" i="0" baseline="0">
                <a:solidFill>
                  <a:prstClr val="black"/>
                </a:solidFill>
              </a:rPr>
              <a:pPr/>
              <a:t>29</a:t>
            </a:fld>
            <a:endParaRPr lang="en-US" sz="1200" b="0" i="0" baseline="0">
              <a:solidFill>
                <a:prstClr val="black"/>
              </a:solidFill>
            </a:endParaRPr>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The radix point is an assumed</a:t>
            </a:r>
            <a:r>
              <a:rPr lang="en-US" b="1" baseline="0" dirty="0" smtClean="0"/>
              <a:t> </a:t>
            </a:r>
            <a:r>
              <a:rPr lang="en-US" b="1" dirty="0" smtClean="0"/>
              <a:t>position that divides the whole and the fractional parts of a real number.</a:t>
            </a:r>
            <a:endParaRPr lang="ar-SA" b="1" dirty="0" smtClean="0"/>
          </a:p>
        </p:txBody>
      </p:sp>
    </p:spTree>
    <p:extLst>
      <p:ext uri="{BB962C8B-B14F-4D97-AF65-F5344CB8AC3E}">
        <p14:creationId xmlns:p14="http://schemas.microsoft.com/office/powerpoint/2010/main" val="3097051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CA9FF72E-5A4D-4E26-BCF0-7916062C545D}" type="slidenum">
              <a:rPr lang="ar-SA" sz="1200" b="0" i="0" baseline="0">
                <a:solidFill>
                  <a:prstClr val="black"/>
                </a:solidFill>
              </a:rPr>
              <a:pPr/>
              <a:t>30</a:t>
            </a:fld>
            <a:endParaRPr lang="en-US" sz="1200" b="0" i="0" baseline="0">
              <a:solidFill>
                <a:prstClr val="black"/>
              </a:solidFill>
            </a:endParaRPr>
          </a:p>
        </p:txBody>
      </p:sp>
      <p:sp>
        <p:nvSpPr>
          <p:cNvPr id="87043" name="Rectangle 2"/>
          <p:cNvSpPr>
            <a:spLocks noGrp="1" noRot="1" noChangeAspect="1" noChangeArrowheads="1" noTextEdit="1"/>
          </p:cNvSpPr>
          <p:nvPr>
            <p:ph type="sldImg"/>
          </p:nvPr>
        </p:nvSpPr>
        <p:spPr>
          <a:xfrm>
            <a:off x="1143000" y="685800"/>
            <a:ext cx="4572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Floating point </a:t>
            </a:r>
            <a:r>
              <a:rPr lang="en-US" b="0" dirty="0" smtClean="0"/>
              <a:t>representation is used for </a:t>
            </a:r>
            <a:r>
              <a:rPr lang="en-US" b="1" dirty="0" smtClean="0"/>
              <a:t>very large </a:t>
            </a:r>
            <a:r>
              <a:rPr lang="en-US" b="0" dirty="0" smtClean="0"/>
              <a:t>and </a:t>
            </a:r>
            <a:r>
              <a:rPr lang="en-US" b="1" dirty="0" smtClean="0"/>
              <a:t>very small </a:t>
            </a:r>
            <a:r>
              <a:rPr lang="en-US" b="0" dirty="0" smtClean="0"/>
              <a:t>real number representation</a:t>
            </a:r>
          </a:p>
          <a:p>
            <a:pPr eaLnBrk="1" hangingPunct="1"/>
            <a:endParaRPr lang="en-US" b="1" dirty="0" smtClean="0"/>
          </a:p>
          <a:p>
            <a:pPr eaLnBrk="1" hangingPunct="1"/>
            <a:r>
              <a:rPr lang="en-US" b="1" dirty="0" smtClean="0"/>
              <a:t>Text in computer memory is stored</a:t>
            </a:r>
            <a:r>
              <a:rPr lang="en-US" b="1" baseline="0" dirty="0" smtClean="0"/>
              <a:t> (encoded) using integers.</a:t>
            </a:r>
            <a:endParaRPr lang="ar-SA" b="1" dirty="0" smtClean="0"/>
          </a:p>
        </p:txBody>
      </p:sp>
    </p:spTree>
    <p:extLst>
      <p:ext uri="{BB962C8B-B14F-4D97-AF65-F5344CB8AC3E}">
        <p14:creationId xmlns:p14="http://schemas.microsoft.com/office/powerpoint/2010/main" val="3264391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E88CFFC4-57BC-43C4-B510-FF8D50ECAD94}" type="slidenum">
              <a:rPr lang="ar-SA" sz="1200" b="0" i="0" baseline="0">
                <a:solidFill>
                  <a:prstClr val="black"/>
                </a:solidFill>
              </a:rPr>
              <a:pPr/>
              <a:t>31</a:t>
            </a:fld>
            <a:endParaRPr lang="en-US" sz="1200" b="0" i="0" baseline="0">
              <a:solidFill>
                <a:prstClr val="black"/>
              </a:solidFill>
            </a:endParaRPr>
          </a:p>
        </p:txBody>
      </p:sp>
      <p:sp>
        <p:nvSpPr>
          <p:cNvPr id="112643" name="Rectangle 2"/>
          <p:cNvSpPr>
            <a:spLocks noGrp="1" noRot="1" noChangeAspect="1" noChangeArrowheads="1" noTextEdit="1"/>
          </p:cNvSpPr>
          <p:nvPr>
            <p:ph type="sldImg"/>
          </p:nvPr>
        </p:nvSpPr>
        <p:spPr>
          <a:xfrm>
            <a:off x="1143000" y="685800"/>
            <a:ext cx="4572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366328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1EC57A6E-D6A8-462D-866A-6A40F3AD03F7}" type="slidenum">
              <a:rPr lang="ar-SA" sz="1200" b="0" i="0" baseline="0">
                <a:solidFill>
                  <a:prstClr val="black"/>
                </a:solidFill>
              </a:rPr>
              <a:pPr/>
              <a:t>32</a:t>
            </a:fld>
            <a:endParaRPr lang="en-US" sz="1200" b="0" i="0" baseline="0">
              <a:solidFill>
                <a:prstClr val="black"/>
              </a:solidFill>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Here we assume fixed point representation,</a:t>
            </a:r>
            <a:r>
              <a:rPr lang="en-US" b="1" baseline="0" dirty="0" smtClean="0"/>
              <a:t> which is not the case in actual use.</a:t>
            </a:r>
            <a:endParaRPr lang="ar-SA" b="1" dirty="0" smtClean="0"/>
          </a:p>
        </p:txBody>
      </p:sp>
    </p:spTree>
    <p:extLst>
      <p:ext uri="{BB962C8B-B14F-4D97-AF65-F5344CB8AC3E}">
        <p14:creationId xmlns:p14="http://schemas.microsoft.com/office/powerpoint/2010/main" val="4121653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8222E849-7F1A-421E-902A-CBF8E4EBC2D9}" type="slidenum">
              <a:rPr lang="ar-SA" sz="1200" b="0" i="0" baseline="0">
                <a:solidFill>
                  <a:prstClr val="black"/>
                </a:solidFill>
              </a:rPr>
              <a:pPr/>
              <a:t>33</a:t>
            </a:fld>
            <a:endParaRPr lang="en-US" sz="1200" b="0" i="0" baseline="0">
              <a:solidFill>
                <a:prstClr val="black"/>
              </a:solidFill>
            </a:endParaRPr>
          </a:p>
        </p:txBody>
      </p:sp>
      <p:sp>
        <p:nvSpPr>
          <p:cNvPr id="114691" name="Rectangle 2"/>
          <p:cNvSpPr>
            <a:spLocks noGrp="1" noRot="1" noChangeAspect="1" noChangeArrowheads="1" noTextEdit="1"/>
          </p:cNvSpPr>
          <p:nvPr>
            <p:ph type="sldImg"/>
          </p:nvPr>
        </p:nvSpPr>
        <p:spPr>
          <a:xfrm>
            <a:off x="1143000" y="685800"/>
            <a:ext cx="45720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For example, +9.65 x</a:t>
            </a:r>
            <a:r>
              <a:rPr lang="en-US" b="1" baseline="0" dirty="0" smtClean="0"/>
              <a:t> 10</a:t>
            </a:r>
            <a:r>
              <a:rPr lang="en-US" b="1" baseline="30000" dirty="0" smtClean="0"/>
              <a:t>34</a:t>
            </a:r>
            <a:endParaRPr lang="ar-SA" b="1" baseline="30000" dirty="0" smtClean="0"/>
          </a:p>
        </p:txBody>
      </p:sp>
    </p:spTree>
    <p:extLst>
      <p:ext uri="{BB962C8B-B14F-4D97-AF65-F5344CB8AC3E}">
        <p14:creationId xmlns:p14="http://schemas.microsoft.com/office/powerpoint/2010/main" val="1007296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9F6DA722-CC32-413B-823A-DE66667B7591}" type="slidenum">
              <a:rPr lang="ar-SA" sz="1200" b="0" i="0" baseline="0" smtClean="0"/>
              <a:pPr/>
              <a:t>34</a:t>
            </a:fld>
            <a:endParaRPr lang="en-US" sz="1200" b="0" i="0" baseline="0" smtClean="0"/>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1704367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45CC8161-9360-498D-B937-8041179B6F63}" type="slidenum">
              <a:rPr lang="ar-SA" sz="1200" b="0" i="0" baseline="0" smtClean="0"/>
              <a:pPr/>
              <a:t>35</a:t>
            </a:fld>
            <a:endParaRPr lang="en-US" sz="1200" b="0" i="0" baseline="0" smtClean="0"/>
          </a:p>
        </p:txBody>
      </p:sp>
      <p:sp>
        <p:nvSpPr>
          <p:cNvPr id="116739" name="Rectangle 2"/>
          <p:cNvSpPr>
            <a:spLocks noGrp="1" noRot="1" noChangeAspect="1" noChangeArrowheads="1" noTextEdit="1"/>
          </p:cNvSpPr>
          <p:nvPr>
            <p:ph type="sldImg"/>
          </p:nvPr>
        </p:nvSpPr>
        <p:spPr>
          <a:xfrm>
            <a:off x="1143000" y="685800"/>
            <a:ext cx="45720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3554260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D372777D-7EDD-4E60-95E0-BEDC60E6621F}" type="slidenum">
              <a:rPr lang="ar-SA" sz="1200" b="0" i="0" baseline="0" smtClean="0"/>
              <a:pPr/>
              <a:t>36</a:t>
            </a:fld>
            <a:endParaRPr lang="en-US" sz="1200" b="0" i="0" baseline="0" smtClean="0"/>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2522156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AEDF7BD1-E84C-45BA-BAB3-6BAADCE3B134}" type="slidenum">
              <a:rPr lang="ar-SA" sz="1200" b="0" i="0" baseline="0" smtClean="0"/>
              <a:pPr/>
              <a:t>37</a:t>
            </a:fld>
            <a:endParaRPr lang="en-US" sz="1200" b="0" i="0" baseline="0" smtClean="0"/>
          </a:p>
        </p:txBody>
      </p:sp>
      <p:sp>
        <p:nvSpPr>
          <p:cNvPr id="118787" name="Rectangle 2"/>
          <p:cNvSpPr>
            <a:spLocks noGrp="1" noRot="1" noChangeAspect="1" noChangeArrowheads="1" noTextEdit="1"/>
          </p:cNvSpPr>
          <p:nvPr>
            <p:ph type="sldImg"/>
          </p:nvPr>
        </p:nvSpPr>
        <p:spPr>
          <a:xfrm>
            <a:off x="1143000" y="685800"/>
            <a:ext cx="45720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185697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1110100</a:t>
            </a:r>
            <a:r>
              <a:rPr lang="en-US" b="1" baseline="-25000" dirty="0" smtClean="0"/>
              <a:t>2 </a:t>
            </a:r>
            <a:r>
              <a:rPr lang="en-US" b="1" baseline="0" dirty="0" smtClean="0"/>
              <a:t> =  116</a:t>
            </a:r>
            <a:r>
              <a:rPr lang="en-US" b="1" baseline="-25000" dirty="0" smtClean="0"/>
              <a:t>10</a:t>
            </a:r>
            <a:r>
              <a:rPr lang="en-US" b="1" baseline="0" dirty="0" smtClean="0"/>
              <a:t> </a:t>
            </a:r>
          </a:p>
          <a:p>
            <a:r>
              <a:rPr lang="en-US" b="1" baseline="0" dirty="0" smtClean="0"/>
              <a:t>101101.1101</a:t>
            </a:r>
            <a:r>
              <a:rPr lang="en-US" b="1" baseline="-25000" dirty="0" smtClean="0"/>
              <a:t>2</a:t>
            </a:r>
            <a:r>
              <a:rPr lang="en-US" b="1" baseline="0" dirty="0" smtClean="0"/>
              <a:t>  =  45.8125</a:t>
            </a:r>
            <a:r>
              <a:rPr lang="en-US" b="1" baseline="-25000" dirty="0" smtClean="0"/>
              <a:t>10</a:t>
            </a:r>
          </a:p>
          <a:p>
            <a:endParaRPr lang="en-US" b="1" baseline="-25000" dirty="0" smtClean="0"/>
          </a:p>
          <a:p>
            <a:r>
              <a:rPr lang="en-US" b="1" baseline="0" dirty="0" smtClean="0"/>
              <a:t>The base is shown in the subscript.</a:t>
            </a:r>
          </a:p>
          <a:p>
            <a:endParaRPr lang="en-US" b="1" baseline="0" dirty="0" smtClean="0"/>
          </a:p>
          <a:p>
            <a:r>
              <a:rPr lang="en-US" b="1" baseline="0" dirty="0" smtClean="0"/>
              <a:t>The raising power is shown in the superscript.</a:t>
            </a:r>
          </a:p>
        </p:txBody>
      </p:sp>
      <p:sp>
        <p:nvSpPr>
          <p:cNvPr id="4" name="Slide Number Placeholder 3"/>
          <p:cNvSpPr>
            <a:spLocks noGrp="1"/>
          </p:cNvSpPr>
          <p:nvPr>
            <p:ph type="sldNum" sz="quarter" idx="10"/>
          </p:nvPr>
        </p:nvSpPr>
        <p:spPr/>
        <p:txBody>
          <a:bodyPr/>
          <a:lstStyle/>
          <a:p>
            <a:fld id="{1CC61E15-452C-435A-A77B-A92D642E3C4A}" type="slidenum">
              <a:rPr lang="en-US" smtClean="0"/>
              <a:pPr/>
              <a:t>7</a:t>
            </a:fld>
            <a:endParaRPr lang="en-US"/>
          </a:p>
        </p:txBody>
      </p:sp>
    </p:spTree>
    <p:extLst>
      <p:ext uri="{BB962C8B-B14F-4D97-AF65-F5344CB8AC3E}">
        <p14:creationId xmlns:p14="http://schemas.microsoft.com/office/powerpoint/2010/main" val="788670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F17A533D-EE5A-4E76-8F4F-6F5BF6DB1335}" type="slidenum">
              <a:rPr lang="ar-SA" sz="1200" b="0" i="0" baseline="0">
                <a:solidFill>
                  <a:prstClr val="black"/>
                </a:solidFill>
              </a:rPr>
              <a:pPr/>
              <a:t>38</a:t>
            </a:fld>
            <a:endParaRPr lang="en-US" sz="1200" b="0" i="0" baseline="0">
              <a:solidFill>
                <a:prstClr val="black"/>
              </a:solidFill>
            </a:endParaRPr>
          </a:p>
        </p:txBody>
      </p:sp>
      <p:sp>
        <p:nvSpPr>
          <p:cNvPr id="119811" name="Rectangle 2"/>
          <p:cNvSpPr>
            <a:spLocks noGrp="1" noRot="1" noChangeAspect="1" noChangeArrowheads="1" noTextEdit="1"/>
          </p:cNvSpPr>
          <p:nvPr>
            <p:ph type="sldImg"/>
          </p:nvPr>
        </p:nvSpPr>
        <p:spPr>
          <a:xfrm>
            <a:off x="1143000" y="685800"/>
            <a:ext cx="4572000" cy="34290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dirty="0" smtClean="0"/>
          </a:p>
        </p:txBody>
      </p:sp>
    </p:spTree>
    <p:extLst>
      <p:ext uri="{BB962C8B-B14F-4D97-AF65-F5344CB8AC3E}">
        <p14:creationId xmlns:p14="http://schemas.microsoft.com/office/powerpoint/2010/main" val="124960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8C6D884D-F034-4A63-B24B-770FC5F9B2D4}" type="slidenum">
              <a:rPr lang="ar-SA" sz="1200" b="0" i="0" baseline="0">
                <a:solidFill>
                  <a:prstClr val="black"/>
                </a:solidFill>
              </a:rPr>
              <a:pPr/>
              <a:t>39</a:t>
            </a:fld>
            <a:endParaRPr lang="en-US" sz="1200" b="0" i="0" baseline="0">
              <a:solidFill>
                <a:prstClr val="black"/>
              </a:solidFill>
            </a:endParaRPr>
          </a:p>
        </p:txBody>
      </p:sp>
      <p:sp>
        <p:nvSpPr>
          <p:cNvPr id="120835" name="Rectangle 2"/>
          <p:cNvSpPr>
            <a:spLocks noGrp="1" noRot="1" noChangeAspect="1" noChangeArrowheads="1" noTextEdit="1"/>
          </p:cNvSpPr>
          <p:nvPr>
            <p:ph type="sldImg"/>
          </p:nvPr>
        </p:nvSpPr>
        <p:spPr>
          <a:xfrm>
            <a:off x="1143000" y="685800"/>
            <a:ext cx="4572000" cy="34290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We want to store 1000111.0101 </a:t>
            </a:r>
            <a:r>
              <a:rPr lang="en-US" baseline="0" dirty="0" smtClean="0"/>
              <a:t> in memory.</a:t>
            </a:r>
          </a:p>
          <a:p>
            <a:pPr eaLnBrk="1" hangingPunct="1"/>
            <a:r>
              <a:rPr lang="en-US" baseline="0" dirty="0" smtClean="0"/>
              <a:t>Using floating point representation, it equals to 1.0001110101 * 2</a:t>
            </a:r>
            <a:r>
              <a:rPr lang="en-US" b="1" baseline="30000" dirty="0" smtClean="0"/>
              <a:t>6</a:t>
            </a:r>
          </a:p>
          <a:p>
            <a:pPr eaLnBrk="1" hangingPunct="1"/>
            <a:r>
              <a:rPr lang="en-US" b="0" baseline="0" dirty="0" smtClean="0"/>
              <a:t>Sign is </a:t>
            </a:r>
            <a:r>
              <a:rPr lang="en-US" b="1" baseline="0" dirty="0" smtClean="0"/>
              <a:t>+ or 0</a:t>
            </a:r>
            <a:r>
              <a:rPr lang="en-US" b="0" baseline="0" dirty="0" smtClean="0"/>
              <a:t>, Exponent or Shifter is </a:t>
            </a:r>
            <a:r>
              <a:rPr lang="en-US" b="1" baseline="0" dirty="0" smtClean="0"/>
              <a:t>6</a:t>
            </a:r>
            <a:r>
              <a:rPr lang="en-US" b="0" baseline="0" dirty="0" smtClean="0"/>
              <a:t>, and Fixed point part or Mantissa is </a:t>
            </a:r>
            <a:r>
              <a:rPr lang="en-US" b="1" baseline="0" dirty="0" smtClean="0"/>
              <a:t>0001110101</a:t>
            </a:r>
            <a:endParaRPr lang="ar-SA" b="1" baseline="0" dirty="0" smtClean="0"/>
          </a:p>
        </p:txBody>
      </p:sp>
    </p:spTree>
    <p:extLst>
      <p:ext uri="{BB962C8B-B14F-4D97-AF65-F5344CB8AC3E}">
        <p14:creationId xmlns:p14="http://schemas.microsoft.com/office/powerpoint/2010/main" val="4082344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4E88675E-C19B-4CE7-8820-038522EEFCCE}" type="slidenum">
              <a:rPr lang="ar-SA" sz="1200" b="0" i="0" baseline="0" smtClean="0"/>
              <a:pPr/>
              <a:t>40</a:t>
            </a:fld>
            <a:endParaRPr lang="en-US" sz="1200" b="0" i="0" baseline="0" smtClean="0"/>
          </a:p>
        </p:txBody>
      </p:sp>
      <p:sp>
        <p:nvSpPr>
          <p:cNvPr id="121859" name="Rectangle 2"/>
          <p:cNvSpPr>
            <a:spLocks noGrp="1" noRot="1" noChangeAspect="1" noChangeArrowheads="1" noTextEdit="1"/>
          </p:cNvSpPr>
          <p:nvPr>
            <p:ph type="sldImg"/>
          </p:nvPr>
        </p:nvSpPr>
        <p:spPr>
          <a:xfrm>
            <a:off x="1143000" y="685800"/>
            <a:ext cx="4572000"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3413690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DED9D3AD-A757-4D5B-8EC3-307E9D36B310}" type="slidenum">
              <a:rPr lang="ar-SA" sz="1200" b="0" i="0" baseline="0" smtClean="0"/>
              <a:pPr/>
              <a:t>41</a:t>
            </a:fld>
            <a:endParaRPr lang="en-US" sz="1200" b="0" i="0" baseline="0" smtClean="0"/>
          </a:p>
        </p:txBody>
      </p:sp>
      <p:sp>
        <p:nvSpPr>
          <p:cNvPr id="122883" name="Rectangle 2"/>
          <p:cNvSpPr>
            <a:spLocks noGrp="1" noRot="1" noChangeAspect="1" noChangeArrowheads="1" noTextEdit="1"/>
          </p:cNvSpPr>
          <p:nvPr>
            <p:ph type="sldImg"/>
          </p:nvPr>
        </p:nvSpPr>
        <p:spPr>
          <a:xfrm>
            <a:off x="1143000" y="685800"/>
            <a:ext cx="4572000" cy="34290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smtClean="0"/>
          </a:p>
        </p:txBody>
      </p:sp>
    </p:spTree>
    <p:extLst>
      <p:ext uri="{BB962C8B-B14F-4D97-AF65-F5344CB8AC3E}">
        <p14:creationId xmlns:p14="http://schemas.microsoft.com/office/powerpoint/2010/main" val="1011006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C9C97BDF-9625-4646-8794-A04020410E76}" type="slidenum">
              <a:rPr lang="ar-SA" sz="1200" b="0" i="0" baseline="0" smtClean="0"/>
              <a:pPr/>
              <a:t>42</a:t>
            </a:fld>
            <a:endParaRPr lang="en-US" sz="1200" b="0" i="0" baseline="0" smtClean="0"/>
          </a:p>
        </p:txBody>
      </p:sp>
      <p:sp>
        <p:nvSpPr>
          <p:cNvPr id="123907" name="Rectangle 2"/>
          <p:cNvSpPr>
            <a:spLocks noGrp="1" noRot="1" noChangeAspect="1" noChangeArrowheads="1" noTextEdit="1"/>
          </p:cNvSpPr>
          <p:nvPr>
            <p:ph type="sldImg"/>
          </p:nvPr>
        </p:nvSpPr>
        <p:spPr>
          <a:xfrm>
            <a:off x="1143000" y="685800"/>
            <a:ext cx="45720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IEEE: Institute for Electrical and Electronic Engineers </a:t>
            </a:r>
          </a:p>
          <a:p>
            <a:pPr eaLnBrk="1" hangingPunct="1"/>
            <a:endParaRPr lang="en-US" b="1" dirty="0" smtClean="0"/>
          </a:p>
          <a:p>
            <a:r>
              <a:rPr lang="en-US" sz="1200" b="1" i="0" u="none" strike="noStrike" kern="1200" baseline="0" dirty="0" smtClean="0">
                <a:solidFill>
                  <a:schemeClr val="tx1"/>
                </a:solidFill>
                <a:latin typeface="+mn-lt"/>
                <a:ea typeface="+mn-ea"/>
                <a:cs typeface="+mn-cs"/>
              </a:rPr>
              <a:t>Developed in response to divergence of representations </a:t>
            </a:r>
          </a:p>
          <a:p>
            <a:pPr marL="171450" indent="-171450">
              <a:buFont typeface="Wingdings" panose="05000000000000000000" pitchFamily="2" charset="2"/>
              <a:buChar char="§"/>
            </a:pPr>
            <a:r>
              <a:rPr lang="en-US" sz="1200" b="1" i="0" u="none" strike="noStrike" kern="1200" baseline="0" dirty="0" smtClean="0">
                <a:solidFill>
                  <a:schemeClr val="tx1"/>
                </a:solidFill>
                <a:latin typeface="+mn-lt"/>
                <a:ea typeface="+mn-ea"/>
                <a:cs typeface="+mn-cs"/>
              </a:rPr>
              <a:t>Portability issues for scientific code </a:t>
            </a:r>
          </a:p>
          <a:p>
            <a:pPr marL="171450" indent="-171450">
              <a:buFont typeface="Wingdings" panose="05000000000000000000" pitchFamily="2" charset="2"/>
              <a:buChar char="§"/>
            </a:pPr>
            <a:r>
              <a:rPr lang="en-US" sz="1200" b="1" i="0" u="none" strike="noStrike" kern="1200" baseline="0" dirty="0" smtClean="0">
                <a:solidFill>
                  <a:schemeClr val="tx1"/>
                </a:solidFill>
                <a:latin typeface="+mn-lt"/>
                <a:ea typeface="+mn-ea"/>
                <a:cs typeface="+mn-cs"/>
              </a:rPr>
              <a:t>Now almost universally adopted </a:t>
            </a:r>
          </a:p>
          <a:p>
            <a:pPr eaLnBrk="1" hangingPunct="1"/>
            <a:endParaRPr lang="ar-SA" b="1" dirty="0" smtClean="0"/>
          </a:p>
        </p:txBody>
      </p:sp>
    </p:spTree>
    <p:extLst>
      <p:ext uri="{BB962C8B-B14F-4D97-AF65-F5344CB8AC3E}">
        <p14:creationId xmlns:p14="http://schemas.microsoft.com/office/powerpoint/2010/main" val="2940183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DDF335C2-D3D4-4F70-BF51-6FD44B258720}" type="slidenum">
              <a:rPr lang="ar-SA" sz="1200" b="0" i="0" baseline="0" smtClean="0"/>
              <a:pPr/>
              <a:t>43</a:t>
            </a:fld>
            <a:endParaRPr lang="en-US" sz="1200" b="0" i="0" baseline="0" smtClean="0"/>
          </a:p>
        </p:txBody>
      </p:sp>
      <p:sp>
        <p:nvSpPr>
          <p:cNvPr id="124931" name="Rectangle 2"/>
          <p:cNvSpPr>
            <a:spLocks noGrp="1" noRot="1" noChangeAspect="1" noChangeArrowheads="1" noTextEdit="1"/>
          </p:cNvSpPr>
          <p:nvPr>
            <p:ph type="sldImg"/>
          </p:nvPr>
        </p:nvSpPr>
        <p:spPr>
          <a:xfrm>
            <a:off x="1143000" y="685800"/>
            <a:ext cx="45720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Normalize : Put it in scientific notation in base 2!</a:t>
            </a:r>
            <a:endParaRPr lang="ar-SA" b="1" dirty="0" smtClean="0"/>
          </a:p>
        </p:txBody>
      </p:sp>
    </p:spTree>
    <p:extLst>
      <p:ext uri="{BB962C8B-B14F-4D97-AF65-F5344CB8AC3E}">
        <p14:creationId xmlns:p14="http://schemas.microsoft.com/office/powerpoint/2010/main" val="1139786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C8E1BC54-7268-42F2-95A0-DDA7006BB38A}" type="slidenum">
              <a:rPr lang="ar-SA" sz="1200" b="0" i="0" baseline="0" smtClean="0"/>
              <a:pPr/>
              <a:t>44</a:t>
            </a:fld>
            <a:endParaRPr lang="en-US" sz="1200" b="0" i="0" baseline="0" smtClean="0"/>
          </a:p>
        </p:txBody>
      </p:sp>
      <p:sp>
        <p:nvSpPr>
          <p:cNvPr id="125955" name="Rectangle 2"/>
          <p:cNvSpPr>
            <a:spLocks noGrp="1" noRot="1" noChangeAspect="1" noChangeArrowheads="1" noTextEdit="1"/>
          </p:cNvSpPr>
          <p:nvPr>
            <p:ph type="sldImg"/>
          </p:nvPr>
        </p:nvSpPr>
        <p:spPr>
          <a:xfrm>
            <a:off x="1143000" y="685800"/>
            <a:ext cx="45720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This value in hexadecimal equals to : 40b80000</a:t>
            </a:r>
          </a:p>
          <a:p>
            <a:pPr eaLnBrk="1" hangingPunct="1"/>
            <a:endParaRPr lang="en-US" b="1" dirty="0" smtClean="0"/>
          </a:p>
          <a:p>
            <a:pPr eaLnBrk="1" hangingPunct="1"/>
            <a:r>
              <a:rPr lang="en-US" b="1" dirty="0" smtClean="0"/>
              <a:t>All bits zero and All bits one (for the exponent), is not allowed, it is</a:t>
            </a:r>
            <a:r>
              <a:rPr lang="en-US" b="1" baseline="0" dirty="0" smtClean="0"/>
              <a:t> </a:t>
            </a:r>
            <a:r>
              <a:rPr lang="en-US" b="1" baseline="0" dirty="0" err="1" smtClean="0"/>
              <a:t>NaN</a:t>
            </a:r>
            <a:r>
              <a:rPr lang="en-US" b="1"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Can zero(0) be represented in this numbering</a:t>
            </a:r>
            <a:r>
              <a:rPr lang="en-US" b="1" baseline="0" dirty="0" smtClean="0"/>
              <a:t> scheme</a:t>
            </a:r>
            <a:r>
              <a:rPr lang="en-US" b="1" dirty="0" smtClean="0"/>
              <a:t>?</a:t>
            </a:r>
            <a:r>
              <a:rPr lang="en-US" b="1" baseline="0" dirty="0" smtClean="0"/>
              <a:t> How?</a:t>
            </a:r>
            <a:endParaRPr lang="ar-SA" b="1" dirty="0" smtClean="0"/>
          </a:p>
          <a:p>
            <a:pPr eaLnBrk="1" hangingPunct="1"/>
            <a:endParaRPr lang="ar-SA" b="1" dirty="0" smtClean="0"/>
          </a:p>
        </p:txBody>
      </p:sp>
    </p:spTree>
    <p:extLst>
      <p:ext uri="{BB962C8B-B14F-4D97-AF65-F5344CB8AC3E}">
        <p14:creationId xmlns:p14="http://schemas.microsoft.com/office/powerpoint/2010/main" val="1516212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EDADC4D3-D79A-4297-8913-6AF9403B52B9}" type="slidenum">
              <a:rPr lang="ar-SA" sz="1200" b="0" i="0" baseline="0" smtClean="0"/>
              <a:pPr/>
              <a:t>45</a:t>
            </a:fld>
            <a:endParaRPr lang="en-US" sz="1200" b="0" i="0" baseline="0" smtClean="0"/>
          </a:p>
        </p:txBody>
      </p:sp>
      <p:sp>
        <p:nvSpPr>
          <p:cNvPr id="126979" name="Rectangle 2"/>
          <p:cNvSpPr>
            <a:spLocks noGrp="1" noRot="1" noChangeAspect="1" noChangeArrowheads="1" noTextEdit="1"/>
          </p:cNvSpPr>
          <p:nvPr>
            <p:ph type="sldImg"/>
          </p:nvPr>
        </p:nvSpPr>
        <p:spPr>
          <a:xfrm>
            <a:off x="1143000" y="685800"/>
            <a:ext cx="45720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This value in hex equals to : c321e000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All bits zero and All bits one (for the exponent), is not allowed, it is</a:t>
            </a:r>
            <a:r>
              <a:rPr lang="en-US" b="1" baseline="0" dirty="0" smtClean="0"/>
              <a:t> </a:t>
            </a:r>
            <a:r>
              <a:rPr lang="en-US" b="1" baseline="0" dirty="0" err="1" smtClean="0"/>
              <a:t>NaN</a:t>
            </a:r>
            <a:r>
              <a:rPr lang="en-US" b="1" baseline="0" dirty="0" smtClean="0"/>
              <a:t>.</a:t>
            </a:r>
            <a:endParaRPr lang="ar-SA" b="1" dirty="0" smtClean="0"/>
          </a:p>
          <a:p>
            <a:pPr eaLnBrk="1" hangingPunct="1"/>
            <a:r>
              <a:rPr lang="en-US" b="1" dirty="0" smtClean="0"/>
              <a:t>Can zero(0) be represented here?</a:t>
            </a:r>
            <a:r>
              <a:rPr lang="en-US" b="1" baseline="0" dirty="0" smtClean="0"/>
              <a:t> How?</a:t>
            </a:r>
            <a:endParaRPr lang="ar-SA" b="1" dirty="0" smtClean="0"/>
          </a:p>
        </p:txBody>
      </p:sp>
    </p:spTree>
    <p:extLst>
      <p:ext uri="{BB962C8B-B14F-4D97-AF65-F5344CB8AC3E}">
        <p14:creationId xmlns:p14="http://schemas.microsoft.com/office/powerpoint/2010/main" val="3257925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D5857B6A-52DE-42AB-94B8-21EC794C3DB6}" type="slidenum">
              <a:rPr lang="ar-SA" sz="1200" b="0" i="0" baseline="0" smtClean="0"/>
              <a:pPr/>
              <a:t>46</a:t>
            </a:fld>
            <a:endParaRPr lang="en-US" sz="1200" b="0" i="0" baseline="0" smtClean="0"/>
          </a:p>
        </p:txBody>
      </p:sp>
      <p:sp>
        <p:nvSpPr>
          <p:cNvPr id="128003" name="Rectangle 2"/>
          <p:cNvSpPr>
            <a:spLocks noGrp="1" noRot="1" noChangeAspect="1" noChangeArrowheads="1" noTextEdit="1"/>
          </p:cNvSpPr>
          <p:nvPr>
            <p:ph type="sldImg"/>
          </p:nvPr>
        </p:nvSpPr>
        <p:spPr>
          <a:xfrm>
            <a:off x="1143000" y="685800"/>
            <a:ext cx="45720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This value in hex equals to : bcc00000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All bits zero and All bits one (for the exponent), is not allowed, it is</a:t>
            </a:r>
            <a:r>
              <a:rPr lang="en-US" b="1" baseline="0" dirty="0" smtClean="0"/>
              <a:t> </a:t>
            </a:r>
            <a:r>
              <a:rPr lang="en-US" b="1" baseline="0" dirty="0" err="1" smtClean="0"/>
              <a:t>NaN</a:t>
            </a:r>
            <a:r>
              <a:rPr lang="en-US" b="1" baseline="0" dirty="0" smtClean="0"/>
              <a:t>.</a:t>
            </a:r>
            <a:endParaRPr lang="ar-SA"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Can zero(0) be represented in this numbering</a:t>
            </a:r>
            <a:r>
              <a:rPr lang="en-US" b="1" baseline="0" dirty="0" smtClean="0"/>
              <a:t> scheme</a:t>
            </a:r>
            <a:r>
              <a:rPr lang="en-US" b="1" dirty="0" smtClean="0"/>
              <a:t>?</a:t>
            </a:r>
            <a:r>
              <a:rPr lang="en-US" b="1" baseline="0" dirty="0" smtClean="0"/>
              <a:t> How? Answer is on following slides.</a:t>
            </a:r>
            <a:endParaRPr lang="ar-SA" b="1" dirty="0" smtClean="0"/>
          </a:p>
          <a:p>
            <a:pPr eaLnBrk="1" hangingPunct="1"/>
            <a:endParaRPr lang="ar-SA" dirty="0" smtClean="0"/>
          </a:p>
        </p:txBody>
      </p:sp>
    </p:spTree>
    <p:extLst>
      <p:ext uri="{BB962C8B-B14F-4D97-AF65-F5344CB8AC3E}">
        <p14:creationId xmlns:p14="http://schemas.microsoft.com/office/powerpoint/2010/main" val="3197370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47</a:t>
            </a:fld>
            <a:endParaRPr lang="en-US"/>
          </a:p>
        </p:txBody>
      </p:sp>
    </p:spTree>
    <p:extLst>
      <p:ext uri="{BB962C8B-B14F-4D97-AF65-F5344CB8AC3E}">
        <p14:creationId xmlns:p14="http://schemas.microsoft.com/office/powerpoint/2010/main" val="578886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Divide the right side by 2 (integer division) and write the result, write the remainder at </a:t>
            </a:r>
            <a:r>
              <a:rPr kumimoji="0" lang="en-US" sz="1200" b="1" i="0" u="none" strike="noStrike" kern="1200" cap="none" spc="0" normalizeH="0" baseline="0" noProof="0" smtClean="0">
                <a:ln>
                  <a:noFill/>
                </a:ln>
                <a:solidFill>
                  <a:prstClr val="black"/>
                </a:solidFill>
                <a:effectLst/>
                <a:uLnTx/>
                <a:uFillTx/>
                <a:latin typeface="+mn-lt"/>
                <a:ea typeface="+mn-ea"/>
                <a:cs typeface="+mn-cs"/>
              </a:rPr>
              <a:t>the left.</a:t>
            </a: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Show Remainder division 637 % 2 = 1 and Integer division  637 / 2 = 318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Using python, print (637%2) = 1, and </a:t>
            </a:r>
            <a:r>
              <a:rPr kumimoji="0" lang="en-US" sz="1200" b="1" i="0" u="none" strike="noStrike" kern="1200" cap="none" spc="0" normalizeH="0" baseline="0" noProof="0" dirty="0" err="1" smtClean="0">
                <a:ln>
                  <a:noFill/>
                </a:ln>
                <a:solidFill>
                  <a:prstClr val="black"/>
                </a:solidFill>
                <a:effectLst/>
                <a:uLnTx/>
                <a:uFillTx/>
                <a:latin typeface="+mn-lt"/>
                <a:ea typeface="+mn-ea"/>
                <a:cs typeface="+mn-cs"/>
              </a:rPr>
              <a:t>int</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(637 / 2) = 318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789</a:t>
            </a:r>
            <a:r>
              <a:rPr kumimoji="0" lang="en-US" sz="1200" b="1" i="0" u="none" strike="noStrike" kern="1200" cap="none" spc="0" normalizeH="0" baseline="-25000" noProof="0" dirty="0" smtClean="0">
                <a:ln>
                  <a:noFill/>
                </a:ln>
                <a:solidFill>
                  <a:prstClr val="black"/>
                </a:solidFill>
                <a:effectLst/>
                <a:uLnTx/>
                <a:uFillTx/>
                <a:latin typeface="+mn-lt"/>
                <a:ea typeface="+mn-ea"/>
                <a:cs typeface="+mn-cs"/>
              </a:rPr>
              <a:t>10</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 1100010101</a:t>
            </a:r>
            <a:r>
              <a:rPr kumimoji="0" lang="en-US" sz="1200" b="1" i="0" u="none" strike="noStrike" kern="1200" cap="none" spc="0" normalizeH="0" baseline="-25000" noProof="0" dirty="0" smtClean="0">
                <a:ln>
                  <a:noFill/>
                </a:ln>
                <a:solidFill>
                  <a:prstClr val="black"/>
                </a:solidFill>
                <a:effectLst/>
                <a:uLnTx/>
                <a:uFillTx/>
                <a:latin typeface="+mn-lt"/>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2500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Can you write this in 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We can use the same technique for other bases.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637</a:t>
            </a:r>
            <a:r>
              <a:rPr kumimoji="0" lang="en-US" sz="1200" b="1" i="0" u="none" strike="noStrike" kern="1200" cap="none" spc="0" normalizeH="0" baseline="-25000" noProof="0" dirty="0" smtClean="0">
                <a:ln>
                  <a:noFill/>
                </a:ln>
                <a:solidFill>
                  <a:prstClr val="black"/>
                </a:solidFill>
                <a:effectLst/>
                <a:uLnTx/>
                <a:uFillTx/>
                <a:latin typeface="+mn-lt"/>
                <a:ea typeface="+mn-ea"/>
                <a:cs typeface="+mn-cs"/>
              </a:rPr>
              <a:t>10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 27D</a:t>
            </a:r>
            <a:r>
              <a:rPr kumimoji="0" lang="en-US" sz="1200" b="1" i="0" u="none" strike="noStrike" kern="1200" cap="none" spc="0" normalizeH="0" baseline="-25000" noProof="0" dirty="0" smtClean="0">
                <a:ln>
                  <a:noFill/>
                </a:ln>
                <a:solidFill>
                  <a:prstClr val="black"/>
                </a:solidFill>
                <a:effectLst/>
                <a:uLnTx/>
                <a:uFillTx/>
                <a:latin typeface="+mn-lt"/>
                <a:ea typeface="+mn-ea"/>
                <a:cs typeface="+mn-cs"/>
              </a:rPr>
              <a:t>16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1175</a:t>
            </a:r>
            <a:r>
              <a:rPr kumimoji="0" lang="en-US" sz="1200" b="1" i="0" u="none" strike="noStrike" kern="1200" cap="none" spc="0" normalizeH="0" baseline="-25000" noProof="0" dirty="0" smtClean="0">
                <a:ln>
                  <a:noFill/>
                </a:ln>
                <a:solidFill>
                  <a:prstClr val="black"/>
                </a:solidFill>
                <a:effectLst/>
                <a:uLnTx/>
                <a:uFillTx/>
                <a:latin typeface="+mn-lt"/>
                <a:ea typeface="+mn-ea"/>
                <a:cs typeface="+mn-cs"/>
              </a:rPr>
              <a:t>8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Check this using the same technique used here!</a:t>
            </a:r>
            <a:r>
              <a:rPr kumimoji="0" lang="en-US" sz="1200" b="1" i="0" u="none" strike="noStrike" kern="1200" cap="none" spc="0" normalizeH="0" baseline="-25000" noProof="0" dirty="0" smtClean="0">
                <a:ln>
                  <a:noFill/>
                </a:ln>
                <a:solidFill>
                  <a:prstClr val="black"/>
                </a:solidFill>
                <a:effectLst/>
                <a:uLnTx/>
                <a:uFillTx/>
                <a:latin typeface="+mn-lt"/>
                <a:ea typeface="+mn-ea"/>
                <a:cs typeface="+mn-cs"/>
              </a:rPr>
              <a:t>        </a:t>
            </a:r>
            <a:endParaRPr kumimoji="0" lang="en-US" sz="1200" b="1" i="0" u="none" strike="noStrike" kern="1200" cap="none" spc="0" normalizeH="0" baseline="-2500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1CC61E15-452C-435A-A77B-A92D642E3C4A}" type="slidenum">
              <a:rPr lang="en-US" smtClean="0"/>
              <a:pPr/>
              <a:t>8</a:t>
            </a:fld>
            <a:endParaRPr lang="en-US"/>
          </a:p>
        </p:txBody>
      </p:sp>
    </p:spTree>
    <p:extLst>
      <p:ext uri="{BB962C8B-B14F-4D97-AF65-F5344CB8AC3E}">
        <p14:creationId xmlns:p14="http://schemas.microsoft.com/office/powerpoint/2010/main" val="1701442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fld id="{ACACBBBD-7AF6-4A01-8F1D-AB40EC5FA6FE}" type="slidenum">
              <a:rPr lang="ar-SA" sz="1200" b="0" i="0" baseline="0" smtClean="0"/>
              <a:pPr/>
              <a:t>48</a:t>
            </a:fld>
            <a:endParaRPr lang="en-US" sz="1200" b="0" i="0" baseline="0" smtClean="0"/>
          </a:p>
        </p:txBody>
      </p:sp>
      <p:sp>
        <p:nvSpPr>
          <p:cNvPr id="129027" name="Rectangle 2"/>
          <p:cNvSpPr>
            <a:spLocks noGrp="1" noRot="1" noChangeAspect="1" noChangeArrowheads="1" noTextEdit="1"/>
          </p:cNvSpPr>
          <p:nvPr>
            <p:ph type="sldImg"/>
          </p:nvPr>
        </p:nvSpPr>
        <p:spPr>
          <a:xfrm>
            <a:off x="1143000" y="685800"/>
            <a:ext cx="45720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i="0" baseline="0" dirty="0" smtClean="0">
                <a:solidFill>
                  <a:srgbClr val="660066"/>
                </a:solidFill>
              </a:rPr>
              <a:t>Storing Zero:</a:t>
            </a:r>
          </a:p>
          <a:p>
            <a:r>
              <a:rPr lang="en-US" sz="1200" b="1" i="0" baseline="0" dirty="0" smtClean="0">
                <a:effectLst>
                  <a:outerShdw blurRad="38100" dist="38100" dir="2700000" algn="tl">
                    <a:srgbClr val="C0C0C0"/>
                  </a:outerShdw>
                </a:effectLst>
              </a:rPr>
              <a:t>A real number with an integral part and the fractional part set to zero, that is, 0.0, cannot be stored using the steps discussed above. To handle this special case, it is agreed that in this case the sign, exponent and the mantissa are set to 0s.</a:t>
            </a:r>
            <a:endParaRPr lang="ar-SA" b="1" dirty="0" smtClean="0"/>
          </a:p>
        </p:txBody>
      </p:sp>
    </p:spTree>
    <p:extLst>
      <p:ext uri="{BB962C8B-B14F-4D97-AF65-F5344CB8AC3E}">
        <p14:creationId xmlns:p14="http://schemas.microsoft.com/office/powerpoint/2010/main" val="4168926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BCBFF5-E551-47C4-9B5B-6BF82DA72844}" type="slidenum">
              <a:rPr lang="en-GB">
                <a:solidFill>
                  <a:prstClr val="black"/>
                </a:solidFill>
                <a:latin typeface="Times New Roman" pitchFamily="18" charset="0"/>
              </a:rPr>
              <a:pPr/>
              <a:t>50</a:t>
            </a:fld>
            <a:endParaRPr lang="en-GB">
              <a:solidFill>
                <a:prstClr val="black"/>
              </a:solidFill>
              <a:latin typeface="Times New Roman" pitchFamily="18" charset="0"/>
            </a:endParaRPr>
          </a:p>
        </p:txBody>
      </p:sp>
      <p:sp>
        <p:nvSpPr>
          <p:cNvPr id="165891" name="Rectangle 2"/>
          <p:cNvSpPr>
            <a:spLocks noGrp="1" noRot="1" noChangeAspect="1" noChangeArrowheads="1" noTextEdit="1"/>
          </p:cNvSpPr>
          <p:nvPr>
            <p:ph type="sldImg"/>
          </p:nvPr>
        </p:nvSpPr>
        <p:spPr>
          <a:xfrm>
            <a:off x="1143000" y="685800"/>
            <a:ext cx="4572000" cy="34290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latin typeface="Times New Roman" pitchFamily="18" charset="0"/>
              </a:rPr>
              <a:t>Significand: Significant Digits (all the bits including the implicit 1 before the radix point)</a:t>
            </a:r>
          </a:p>
          <a:p>
            <a:pPr eaLnBrk="1" hangingPunct="1"/>
            <a:endParaRPr lang="en-US" b="1" dirty="0" smtClean="0">
              <a:latin typeface="Times New Roman" pitchFamily="18" charset="0"/>
            </a:endParaRPr>
          </a:p>
          <a:p>
            <a:pPr eaLnBrk="1" hangingPunct="1"/>
            <a:r>
              <a:rPr lang="en-US" b="1" dirty="0" smtClean="0">
                <a:latin typeface="Times New Roman" pitchFamily="18" charset="0"/>
              </a:rPr>
              <a:t>0.8</a:t>
            </a:r>
            <a:r>
              <a:rPr lang="en-US" b="1" baseline="-25000" dirty="0" smtClean="0">
                <a:latin typeface="Times New Roman" pitchFamily="18" charset="0"/>
              </a:rPr>
              <a:t>10</a:t>
            </a:r>
            <a:r>
              <a:rPr lang="en-US" b="1" dirty="0" smtClean="0">
                <a:latin typeface="Times New Roman" pitchFamily="18" charset="0"/>
              </a:rPr>
              <a:t> = 0.110011</a:t>
            </a:r>
            <a:r>
              <a:rPr lang="en-US" b="1" baseline="-25000" dirty="0" smtClean="0">
                <a:latin typeface="Times New Roman" pitchFamily="18" charset="0"/>
              </a:rPr>
              <a:t>2  </a:t>
            </a:r>
            <a:r>
              <a:rPr lang="en-US" b="1" baseline="0" dirty="0" smtClean="0">
                <a:latin typeface="Times New Roman" pitchFamily="18" charset="0"/>
              </a:rPr>
              <a:t>= 1.10011 * 2</a:t>
            </a:r>
            <a:r>
              <a:rPr lang="en-US" b="1" baseline="30000" dirty="0" smtClean="0">
                <a:latin typeface="Times New Roman" pitchFamily="18" charset="0"/>
              </a:rPr>
              <a:t>-1</a:t>
            </a:r>
            <a:r>
              <a:rPr lang="en-US" b="1" baseline="-25000" dirty="0" smtClean="0">
                <a:latin typeface="Times New Roman" pitchFamily="18" charset="0"/>
              </a:rPr>
              <a:t>  </a:t>
            </a:r>
            <a:r>
              <a:rPr lang="en-US" b="1" baseline="0" dirty="0" smtClean="0">
                <a:latin typeface="Times New Roman" pitchFamily="18" charset="0"/>
              </a:rPr>
              <a:t>=&gt;  E=</a:t>
            </a:r>
            <a:r>
              <a:rPr lang="en-US" b="1" baseline="-25000" dirty="0" smtClean="0">
                <a:latin typeface="Times New Roman" pitchFamily="18" charset="0"/>
              </a:rPr>
              <a:t> </a:t>
            </a:r>
            <a:r>
              <a:rPr lang="en-US" b="1" baseline="0" dirty="0" smtClean="0">
                <a:latin typeface="Times New Roman" pitchFamily="18" charset="0"/>
              </a:rPr>
              <a:t>-1+7; Where Excess = 2</a:t>
            </a:r>
            <a:r>
              <a:rPr lang="en-US" b="1" baseline="30000" dirty="0" smtClean="0">
                <a:latin typeface="Times New Roman" pitchFamily="18" charset="0"/>
              </a:rPr>
              <a:t>4-1 </a:t>
            </a:r>
            <a:r>
              <a:rPr lang="en-US" b="1" baseline="0" dirty="0" smtClean="0">
                <a:latin typeface="Times New Roman" pitchFamily="18" charset="0"/>
              </a:rPr>
              <a:t> - 1; </a:t>
            </a:r>
            <a:r>
              <a:rPr lang="en-US" b="1" baseline="30000" dirty="0" smtClean="0">
                <a:latin typeface="Times New Roman" pitchFamily="18" charset="0"/>
              </a:rPr>
              <a:t>  </a:t>
            </a:r>
          </a:p>
          <a:p>
            <a:pPr eaLnBrk="1" hangingPunct="1"/>
            <a:endParaRPr lang="en-US" b="1" baseline="30000" dirty="0" smtClean="0">
              <a:latin typeface="Times New Roman" pitchFamily="18" charset="0"/>
            </a:endParaRPr>
          </a:p>
          <a:p>
            <a:pPr eaLnBrk="1" hangingPunct="1"/>
            <a:r>
              <a:rPr lang="en-US" baseline="0" dirty="0" smtClean="0">
                <a:latin typeface="Times New Roman" pitchFamily="18" charset="0"/>
              </a:rPr>
              <a:t>Thus,  the answer to (1) is : </a:t>
            </a:r>
            <a:r>
              <a:rPr lang="en-US" b="1" baseline="0" dirty="0" smtClean="0">
                <a:latin typeface="Times New Roman" pitchFamily="18" charset="0"/>
              </a:rPr>
              <a:t>0 0110 100110;   </a:t>
            </a:r>
            <a:r>
              <a:rPr lang="en-US" b="0" baseline="0" dirty="0" smtClean="0">
                <a:latin typeface="Times New Roman" pitchFamily="18" charset="0"/>
              </a:rPr>
              <a:t>(2) is : </a:t>
            </a:r>
            <a:r>
              <a:rPr lang="en-US" b="1" baseline="0" dirty="0" smtClean="0">
                <a:latin typeface="Times New Roman" pitchFamily="18" charset="0"/>
              </a:rPr>
              <a:t>0.796875</a:t>
            </a:r>
            <a:r>
              <a:rPr lang="en-US" b="0" baseline="0" dirty="0" smtClean="0">
                <a:latin typeface="Times New Roman" pitchFamily="18" charset="0"/>
              </a:rPr>
              <a:t>;  (3) is : </a:t>
            </a:r>
            <a:r>
              <a:rPr lang="en-US" b="1" baseline="0" dirty="0" smtClean="0">
                <a:latin typeface="Times New Roman" pitchFamily="18" charset="0"/>
              </a:rPr>
              <a:t>0.003125</a:t>
            </a:r>
          </a:p>
          <a:p>
            <a:pPr eaLnBrk="1" hangingPunct="1"/>
            <a:endParaRPr lang="en-US" b="1" baseline="0" dirty="0" smtClean="0">
              <a:latin typeface="Times New Roman" pitchFamily="18" charset="0"/>
            </a:endParaRPr>
          </a:p>
          <a:p>
            <a:pPr eaLnBrk="1" hangingPunct="1"/>
            <a:r>
              <a:rPr lang="en-US" b="1" baseline="0" dirty="0" smtClean="0">
                <a:latin typeface="Times New Roman" pitchFamily="18" charset="0"/>
              </a:rPr>
              <a:t>Relative error = (0.8 – 0.796875)/0.796875; </a:t>
            </a:r>
            <a:r>
              <a:rPr lang="en-US" b="0" baseline="0" dirty="0" smtClean="0">
                <a:latin typeface="Times New Roman" pitchFamily="18" charset="0"/>
              </a:rPr>
              <a:t>We can also put this in percent by multiplying it by 100%</a:t>
            </a:r>
          </a:p>
          <a:p>
            <a:pPr eaLnBrk="1" hangingPunct="1"/>
            <a:r>
              <a:rPr lang="en-US" b="1" baseline="0" dirty="0" smtClean="0">
                <a:latin typeface="Times New Roman" pitchFamily="18" charset="0"/>
              </a:rPr>
              <a:t>0.8 – 0.796875 is absolute error</a:t>
            </a:r>
            <a:endParaRPr lang="en-US" b="1" dirty="0" smtClean="0">
              <a:latin typeface="Times New Roman" pitchFamily="18" charset="0"/>
            </a:endParaRPr>
          </a:p>
        </p:txBody>
      </p:sp>
    </p:spTree>
    <p:extLst>
      <p:ext uri="{BB962C8B-B14F-4D97-AF65-F5344CB8AC3E}">
        <p14:creationId xmlns:p14="http://schemas.microsoft.com/office/powerpoint/2010/main" val="10599260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Coding is the process of altering the characteristics of information to make it more suitable for intended application (storage or transmission).</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Decoding is the process of reconstructing (source) information from the encoded information.</a:t>
            </a:r>
          </a:p>
          <a:p>
            <a:endParaRPr lang="en-US" sz="1200" b="1" i="0" u="none" strike="noStrike" kern="1200" baseline="0" dirty="0" smtClean="0">
              <a:solidFill>
                <a:schemeClr val="tx1"/>
              </a:solidFill>
              <a:latin typeface="+mn-lt"/>
              <a:ea typeface="+mn-ea"/>
              <a:cs typeface="+mn-cs"/>
            </a:endParaRPr>
          </a:p>
          <a:p>
            <a:r>
              <a:rPr lang="en-US" b="1" dirty="0" smtClean="0"/>
              <a:t>Text = Alphanumeric and Non-alphanumeric characters</a:t>
            </a:r>
          </a:p>
          <a:p>
            <a:r>
              <a:rPr lang="en-US" b="1" dirty="0" smtClean="0"/>
              <a:t>         = Alphabets,</a:t>
            </a:r>
            <a:r>
              <a:rPr lang="en-US" b="1" baseline="0" dirty="0" smtClean="0"/>
              <a:t> numeric characters, non-alphanumeric characters (engineering symbols, emoji symbols, etc.) </a:t>
            </a:r>
          </a:p>
          <a:p>
            <a:r>
              <a:rPr lang="en-US" b="1" baseline="0" dirty="0" smtClean="0"/>
              <a:t>         = Technical notations (symbols)</a:t>
            </a:r>
            <a:endParaRPr lang="en-US"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51</a:t>
            </a:fld>
            <a:endParaRPr lang="en-US"/>
          </a:p>
        </p:txBody>
      </p:sp>
    </p:spTree>
    <p:extLst>
      <p:ext uri="{BB962C8B-B14F-4D97-AF65-F5344CB8AC3E}">
        <p14:creationId xmlns:p14="http://schemas.microsoft.com/office/powerpoint/2010/main" val="1216324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643DC-6681-48A5-B94A-E006827BA332}" type="slidenum">
              <a:rPr lang="en-GB" smtClean="0">
                <a:latin typeface="Times New Roman" pitchFamily="18" charset="0"/>
              </a:rPr>
              <a:pPr/>
              <a:t>52</a:t>
            </a:fld>
            <a:endParaRPr lang="en-GB" smtClean="0">
              <a:latin typeface="Times New Roman" pitchFamily="18" charset="0"/>
            </a:endParaRPr>
          </a:p>
        </p:txBody>
      </p:sp>
      <p:sp>
        <p:nvSpPr>
          <p:cNvPr id="148483" name="Rectangle 2"/>
          <p:cNvSpPr>
            <a:spLocks noGrp="1" noRot="1" noChangeAspect="1" noChangeArrowheads="1" noTextEdit="1"/>
          </p:cNvSpPr>
          <p:nvPr>
            <p:ph type="sldImg"/>
          </p:nvPr>
        </p:nvSpPr>
        <p:spPr>
          <a:xfrm>
            <a:off x="1143000" y="685800"/>
            <a:ext cx="4572000" cy="342900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1" i="0" u="none" strike="noStrike" kern="1200" baseline="0" dirty="0" smtClean="0">
                <a:solidFill>
                  <a:schemeClr val="tx1"/>
                </a:solidFill>
                <a:latin typeface="+mn-lt"/>
                <a:ea typeface="+mn-ea"/>
                <a:cs typeface="+mn-cs"/>
              </a:rPr>
              <a:t>Letters of the Latin-1 Supplement: U+00C0 – U+00FF</a:t>
            </a:r>
            <a:endParaRPr lang="en-US" b="1" i="0" dirty="0" smtClean="0">
              <a:latin typeface="Times New Roman" pitchFamily="18" charset="0"/>
            </a:endParaRPr>
          </a:p>
          <a:p>
            <a:pPr eaLnBrk="1" hangingPunct="1"/>
            <a:endParaRPr lang="en-US" b="1" dirty="0" smtClean="0">
              <a:latin typeface="Times New Roman" pitchFamily="18" charset="0"/>
            </a:endParaRPr>
          </a:p>
          <a:p>
            <a:pPr eaLnBrk="1" hangingPunct="1"/>
            <a:r>
              <a:rPr lang="en-US" b="1" dirty="0" smtClean="0">
                <a:latin typeface="Times New Roman" pitchFamily="18" charset="0"/>
              </a:rPr>
              <a:t>Morse Code!</a:t>
            </a:r>
          </a:p>
        </p:txBody>
      </p:sp>
    </p:spTree>
    <p:extLst>
      <p:ext uri="{BB962C8B-B14F-4D97-AF65-F5344CB8AC3E}">
        <p14:creationId xmlns:p14="http://schemas.microsoft.com/office/powerpoint/2010/main" val="1810344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Alphanumeric  and</a:t>
            </a:r>
            <a:r>
              <a:rPr lang="en-US" b="1" baseline="0" dirty="0" smtClean="0"/>
              <a:t> Non Alphanumeric Codes</a:t>
            </a:r>
            <a:endParaRPr lang="en-US"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53</a:t>
            </a:fld>
            <a:endParaRPr lang="en-US"/>
          </a:p>
        </p:txBody>
      </p:sp>
    </p:spTree>
    <p:extLst>
      <p:ext uri="{BB962C8B-B14F-4D97-AF65-F5344CB8AC3E}">
        <p14:creationId xmlns:p14="http://schemas.microsoft.com/office/powerpoint/2010/main" val="2903829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F47FE2-D737-4E39-BE33-698023F53CFB}" type="slidenum">
              <a:rPr lang="en-GB">
                <a:solidFill>
                  <a:prstClr val="black"/>
                </a:solidFill>
                <a:latin typeface="Times New Roman" pitchFamily="18" charset="0"/>
              </a:rPr>
              <a:pPr/>
              <a:t>54</a:t>
            </a:fld>
            <a:endParaRPr lang="en-GB">
              <a:solidFill>
                <a:prstClr val="black"/>
              </a:solidFill>
              <a:latin typeface="Times New Roman" pitchFamily="18" charset="0"/>
            </a:endParaRPr>
          </a:p>
        </p:txBody>
      </p:sp>
      <p:sp>
        <p:nvSpPr>
          <p:cNvPr id="149507" name="Rectangle 2"/>
          <p:cNvSpPr>
            <a:spLocks noGrp="1" noRot="1" noChangeAspect="1" noChangeArrowheads="1" noTextEdit="1"/>
          </p:cNvSpPr>
          <p:nvPr>
            <p:ph type="sldImg"/>
          </p:nvPr>
        </p:nvSpPr>
        <p:spPr>
          <a:xfrm>
            <a:off x="1143000" y="685800"/>
            <a:ext cx="4572000" cy="342900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latin typeface="Times New Roman" pitchFamily="18" charset="0"/>
              </a:rPr>
              <a:t>Use the Code-blocks Debugger to demonstrate content</a:t>
            </a:r>
            <a:r>
              <a:rPr lang="en-US" b="1" baseline="0" dirty="0" smtClean="0">
                <a:latin typeface="Times New Roman" pitchFamily="18" charset="0"/>
              </a:rPr>
              <a:t> in memory!</a:t>
            </a:r>
          </a:p>
          <a:p>
            <a:pPr eaLnBrk="1" hangingPunct="1"/>
            <a:r>
              <a:rPr lang="en-US" b="1" baseline="0" dirty="0" smtClean="0">
                <a:latin typeface="Times New Roman" pitchFamily="18" charset="0"/>
              </a:rPr>
              <a:t>To trace a source code (to debug), it has to be in a project. </a:t>
            </a:r>
            <a:endParaRPr lang="en-US" b="1" dirty="0" smtClean="0">
              <a:latin typeface="Times New Roman" pitchFamily="18" charset="0"/>
            </a:endParaRPr>
          </a:p>
        </p:txBody>
      </p:sp>
    </p:spTree>
    <p:extLst>
      <p:ext uri="{BB962C8B-B14F-4D97-AF65-F5344CB8AC3E}">
        <p14:creationId xmlns:p14="http://schemas.microsoft.com/office/powerpoint/2010/main" val="3864287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C++</a:t>
            </a:r>
            <a:r>
              <a:rPr lang="en-US" b="1" baseline="0" dirty="0" smtClean="0"/>
              <a:t> use, </a:t>
            </a:r>
            <a:r>
              <a:rPr lang="en-US" b="1" baseline="0" dirty="0" err="1" smtClean="0"/>
              <a:t>cout</a:t>
            </a:r>
            <a:r>
              <a:rPr lang="en-US" b="1" baseline="0" dirty="0" smtClean="0"/>
              <a:t> &lt;&lt; char(7); to hear the audible sound.</a:t>
            </a:r>
            <a:endParaRPr lang="en-US"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55</a:t>
            </a:fld>
            <a:endParaRPr lang="en-US"/>
          </a:p>
        </p:txBody>
      </p:sp>
    </p:spTree>
    <p:extLst>
      <p:ext uri="{BB962C8B-B14F-4D97-AF65-F5344CB8AC3E}">
        <p14:creationId xmlns:p14="http://schemas.microsoft.com/office/powerpoint/2010/main" val="5149330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BE3594F-AD81-4B69-9736-D879EB58ADC7}" type="slidenum">
              <a:rPr lang="en-GB" smtClean="0">
                <a:latin typeface="Times New Roman" pitchFamily="18" charset="0"/>
              </a:rPr>
              <a:pPr/>
              <a:t>56</a:t>
            </a:fld>
            <a:endParaRPr lang="en-GB" smtClean="0">
              <a:latin typeface="Times New Roman" pitchFamily="18" charset="0"/>
            </a:endParaRPr>
          </a:p>
        </p:txBody>
      </p:sp>
      <p:sp>
        <p:nvSpPr>
          <p:cNvPr id="152579"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52580" name="Rectangle 3"/>
          <p:cNvSpPr>
            <a:spLocks noGrp="1" noChangeArrowheads="1"/>
          </p:cNvSpPr>
          <p:nvPr>
            <p:ph type="body" idx="1"/>
          </p:nvPr>
        </p:nvSpPr>
        <p:spPr>
          <a:xfrm>
            <a:off x="913420" y="4343179"/>
            <a:ext cx="5031160" cy="4114358"/>
          </a:xfrm>
          <a:solidFill>
            <a:srgbClr val="FFFFFF"/>
          </a:solidFill>
          <a:ln>
            <a:solidFill>
              <a:srgbClr val="000000"/>
            </a:solidFill>
          </a:ln>
        </p:spPr>
        <p:txBody>
          <a:bodyPr/>
          <a:lstStyle/>
          <a:p>
            <a:pPr eaLnBrk="1" hangingPunct="1"/>
            <a:r>
              <a:rPr lang="en-US" b="1" dirty="0" smtClean="0">
                <a:latin typeface="Times New Roman" pitchFamily="18" charset="0"/>
              </a:rPr>
              <a:t>Mapping</a:t>
            </a:r>
            <a:r>
              <a:rPr lang="en-US" b="1" baseline="0" dirty="0" smtClean="0">
                <a:latin typeface="Times New Roman" pitchFamily="18" charset="0"/>
              </a:rPr>
              <a:t> or Lookup table is used between these layers (at least).</a:t>
            </a:r>
            <a:endParaRPr lang="en-US" b="1" dirty="0" smtClean="0">
              <a:latin typeface="Times New Roman" pitchFamily="18" charset="0"/>
            </a:endParaRPr>
          </a:p>
          <a:p>
            <a:pPr eaLnBrk="1" hangingPunct="1"/>
            <a:endParaRPr lang="en-US" b="1" dirty="0" smtClean="0">
              <a:latin typeface="Times New Roman" pitchFamily="18" charset="0"/>
            </a:endParaRPr>
          </a:p>
          <a:p>
            <a:pPr eaLnBrk="1" hangingPunct="1"/>
            <a:r>
              <a:rPr lang="en-US" b="1" dirty="0" smtClean="0">
                <a:latin typeface="Times New Roman" pitchFamily="18" charset="0"/>
              </a:rPr>
              <a:t>Please put this in its hexadecimal equivalent.</a:t>
            </a:r>
          </a:p>
          <a:p>
            <a:pPr eaLnBrk="1" hangingPunct="1"/>
            <a:endParaRPr lang="en-US" b="1" dirty="0" smtClean="0">
              <a:latin typeface="Times New Roman" pitchFamily="18" charset="0"/>
            </a:endParaRPr>
          </a:p>
          <a:p>
            <a:pPr eaLnBrk="1" hangingPunct="1"/>
            <a:r>
              <a:rPr lang="en-US" b="1" dirty="0" smtClean="0">
                <a:latin typeface="Times New Roman" pitchFamily="18" charset="0"/>
              </a:rPr>
              <a:t>NEED TO PROVIDE PRINTED ASCII TABLES</a:t>
            </a:r>
          </a:p>
          <a:p>
            <a:pPr eaLnBrk="1" hangingPunct="1"/>
            <a:r>
              <a:rPr lang="en-US" b="1" dirty="0" smtClean="0">
                <a:latin typeface="Times New Roman" pitchFamily="18" charset="0"/>
              </a:rPr>
              <a:t>Use Code Blocks debugger to demonstrate this situation!</a:t>
            </a:r>
          </a:p>
          <a:p>
            <a:pPr eaLnBrk="1" hangingPunct="1"/>
            <a:endParaRPr lang="en-US" b="1" dirty="0" smtClean="0">
              <a:latin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latin typeface="Times New Roman" pitchFamily="18" charset="0"/>
              </a:rPr>
              <a:t>To trace a source code (to debug it), it has to be in a project. </a:t>
            </a:r>
            <a:endParaRPr lang="en-US" b="1" dirty="0" smtClean="0">
              <a:latin typeface="Times New Roman" pitchFamily="18" charset="0"/>
            </a:endParaRPr>
          </a:p>
          <a:p>
            <a:pPr eaLnBrk="1" hangingPunct="1"/>
            <a:endParaRPr lang="en-US" b="1" dirty="0" smtClean="0">
              <a:latin typeface="Times New Roman" pitchFamily="18" charset="0"/>
            </a:endParaRPr>
          </a:p>
        </p:txBody>
      </p:sp>
    </p:spTree>
    <p:extLst>
      <p:ext uri="{BB962C8B-B14F-4D97-AF65-F5344CB8AC3E}">
        <p14:creationId xmlns:p14="http://schemas.microsoft.com/office/powerpoint/2010/main" val="3464999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7A67DF-0522-447A-8E13-B73A0CBF59FF}" type="slidenum">
              <a:rPr lang="en-GB" smtClean="0">
                <a:latin typeface="Times New Roman" pitchFamily="18" charset="0"/>
              </a:rPr>
              <a:pPr/>
              <a:t>57</a:t>
            </a:fld>
            <a:endParaRPr lang="en-GB" smtClean="0">
              <a:latin typeface="Times New Roman" pitchFamily="18" charset="0"/>
            </a:endParaRPr>
          </a:p>
        </p:txBody>
      </p:sp>
      <p:sp>
        <p:nvSpPr>
          <p:cNvPr id="154627" name="Rectangle 2"/>
          <p:cNvSpPr>
            <a:spLocks noGrp="1" noRot="1" noChangeAspect="1" noChangeArrowheads="1" noTextEdit="1"/>
          </p:cNvSpPr>
          <p:nvPr>
            <p:ph type="sldImg"/>
          </p:nvPr>
        </p:nvSpPr>
        <p:spPr>
          <a:xfrm>
            <a:off x="1143000" y="685800"/>
            <a:ext cx="4572000" cy="34290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2060"/>
                </a:solidFill>
              </a:rPr>
              <a:t>Demonstration of C++ debugger </a:t>
            </a:r>
            <a:r>
              <a:rPr lang="en-US" sz="1200" b="1" smtClean="0">
                <a:solidFill>
                  <a:srgbClr val="002060"/>
                </a:solidFill>
              </a:rPr>
              <a:t>can also go </a:t>
            </a:r>
            <a:r>
              <a:rPr lang="en-US" sz="1200" b="1" dirty="0" smtClean="0">
                <a:solidFill>
                  <a:srgbClr val="002060"/>
                </a:solidFill>
              </a:rPr>
              <a:t>here!</a:t>
            </a:r>
          </a:p>
          <a:p>
            <a:pPr eaLnBrk="1" hangingPunct="1"/>
            <a:endParaRPr lang="en-US" dirty="0" smtClean="0">
              <a:latin typeface="Times New Roman" pitchFamily="18" charset="0"/>
            </a:endParaRPr>
          </a:p>
        </p:txBody>
      </p:sp>
    </p:spTree>
    <p:extLst>
      <p:ext uri="{BB962C8B-B14F-4D97-AF65-F5344CB8AC3E}">
        <p14:creationId xmlns:p14="http://schemas.microsoft.com/office/powerpoint/2010/main" val="668857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6B5CDC-D89F-45D9-821F-65796C65BD4C}" type="slidenum">
              <a:rPr lang="en-GB" smtClean="0">
                <a:latin typeface="Times New Roman" pitchFamily="18" charset="0"/>
              </a:rPr>
              <a:pPr/>
              <a:t>58</a:t>
            </a:fld>
            <a:endParaRPr lang="en-GB" smtClean="0">
              <a:latin typeface="Times New Roman" pitchFamily="18" charset="0"/>
            </a:endParaRPr>
          </a:p>
        </p:txBody>
      </p:sp>
      <p:sp>
        <p:nvSpPr>
          <p:cNvPr id="155651" name="Rectangle 2"/>
          <p:cNvSpPr>
            <a:spLocks noGrp="1" noRot="1" noChangeAspect="1" noChangeArrowheads="1" noTextEdit="1"/>
          </p:cNvSpPr>
          <p:nvPr>
            <p:ph type="sldImg"/>
          </p:nvPr>
        </p:nvSpPr>
        <p:spPr>
          <a:xfrm>
            <a:off x="1143000" y="685800"/>
            <a:ext cx="4572000" cy="3429000"/>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mn-lt"/>
                <a:ea typeface="+mn-ea"/>
                <a:cs typeface="+mn-cs"/>
              </a:rPr>
              <a:t>The first 256 codes follow precisely the arrangement of ISO/IEC 8859-1 (Latin 1), of which 7-bit ASCII (ISO/IEC 646 IRV) accounts for the first 128 code positions.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0000-00FF ASCII &amp; Latin-1 Compatibility Area</a:t>
            </a:r>
            <a:endParaRPr lang="en-US" b="1" dirty="0" smtClean="0">
              <a:latin typeface="Times New Roman" pitchFamily="18" charset="0"/>
            </a:endParaRPr>
          </a:p>
        </p:txBody>
      </p:sp>
    </p:spTree>
    <p:extLst>
      <p:ext uri="{BB962C8B-B14F-4D97-AF65-F5344CB8AC3E}">
        <p14:creationId xmlns:p14="http://schemas.microsoft.com/office/powerpoint/2010/main" val="350705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 we convert the result back to decimal fraction,</a:t>
            </a:r>
            <a:r>
              <a:rPr lang="en-US" b="1" baseline="0" dirty="0" smtClean="0"/>
              <a:t> we might get little </a:t>
            </a:r>
          </a:p>
          <a:p>
            <a:r>
              <a:rPr lang="en-US" b="1" baseline="0" dirty="0" smtClean="0"/>
              <a:t>difference depending on the number </a:t>
            </a:r>
            <a:r>
              <a:rPr lang="en-US" b="1" baseline="0" dirty="0" smtClean="0"/>
              <a:t>of bit </a:t>
            </a:r>
            <a:r>
              <a:rPr lang="en-US" b="1" baseline="0" dirty="0" smtClean="0"/>
              <a:t>precision we have decided to use.</a:t>
            </a:r>
          </a:p>
          <a:p>
            <a:r>
              <a:rPr lang="en-US" b="1" baseline="0" dirty="0" smtClean="0"/>
              <a:t>That is, the answer </a:t>
            </a:r>
            <a:r>
              <a:rPr lang="en-US" b="1" dirty="0" smtClean="0"/>
              <a:t>0.10100011</a:t>
            </a:r>
            <a:r>
              <a:rPr lang="en-US" b="1" baseline="-25000" dirty="0" smtClean="0"/>
              <a:t>2</a:t>
            </a:r>
            <a:r>
              <a:rPr lang="en-US" b="1" dirty="0" smtClean="0"/>
              <a:t> = 0.63671875</a:t>
            </a:r>
            <a:r>
              <a:rPr lang="en-US" b="1" baseline="-25000" dirty="0" smtClean="0"/>
              <a:t>10   </a:t>
            </a:r>
            <a:r>
              <a:rPr lang="en-US" b="1" baseline="0" dirty="0" smtClean="0"/>
              <a:t>for 0.637;  </a:t>
            </a:r>
            <a:endParaRPr lang="en-US" b="1" baseline="0" dirty="0" smtClean="0"/>
          </a:p>
          <a:p>
            <a:r>
              <a:rPr lang="en-US" b="1" baseline="0" dirty="0" smtClean="0"/>
              <a:t>0.325</a:t>
            </a:r>
            <a:r>
              <a:rPr lang="en-US" b="1" baseline="-25000" dirty="0" smtClean="0"/>
              <a:t>10</a:t>
            </a:r>
            <a:r>
              <a:rPr lang="en-US" b="1" baseline="0" dirty="0" smtClean="0"/>
              <a:t> = 0.01010011</a:t>
            </a:r>
            <a:r>
              <a:rPr lang="en-US" b="1" baseline="-25000" dirty="0" smtClean="0"/>
              <a:t>2</a:t>
            </a:r>
            <a:r>
              <a:rPr lang="en-US" b="1" baseline="0" dirty="0" smtClean="0"/>
              <a:t>    </a:t>
            </a:r>
            <a:endParaRPr lang="en-US" b="1" baseline="-25000" dirty="0" smtClean="0"/>
          </a:p>
          <a:p>
            <a:endParaRPr lang="en-US" b="1" baseline="-25000" dirty="0" smtClean="0"/>
          </a:p>
          <a:p>
            <a:endParaRPr lang="en-US"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9</a:t>
            </a:fld>
            <a:endParaRPr lang="en-US"/>
          </a:p>
        </p:txBody>
      </p:sp>
    </p:spTree>
    <p:extLst>
      <p:ext uri="{BB962C8B-B14F-4D97-AF65-F5344CB8AC3E}">
        <p14:creationId xmlns:p14="http://schemas.microsoft.com/office/powerpoint/2010/main" val="2457347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chr</a:t>
            </a:r>
            <a:r>
              <a:rPr lang="en-US" b="1" dirty="0" smtClean="0"/>
              <a:t> (0x1200)</a:t>
            </a:r>
            <a:r>
              <a:rPr lang="en-US" b="1" baseline="0" dirty="0" smtClean="0"/>
              <a:t> = Ha in Amharic, 0x for hex; 0o for </a:t>
            </a:r>
            <a:r>
              <a:rPr lang="en-US" b="1" baseline="0" dirty="0" err="1" smtClean="0"/>
              <a:t>oct</a:t>
            </a:r>
            <a:r>
              <a:rPr lang="en-US" b="1" baseline="0" dirty="0" smtClean="0"/>
              <a:t>; 0b for binary; nothing for decimal</a:t>
            </a:r>
          </a:p>
          <a:p>
            <a:r>
              <a:rPr lang="en-US" b="1" baseline="0" dirty="0" smtClean="0"/>
              <a:t>Amharic from 4608 – 4988 in decimal.</a:t>
            </a:r>
          </a:p>
          <a:p>
            <a:r>
              <a:rPr lang="en-US" b="1" baseline="0" dirty="0" smtClean="0"/>
              <a:t>print (</a:t>
            </a:r>
            <a:r>
              <a:rPr lang="en-US" b="1" baseline="0" dirty="0" err="1" smtClean="0"/>
              <a:t>chr</a:t>
            </a:r>
            <a:r>
              <a:rPr lang="en-US" b="1" baseline="0" dirty="0" smtClean="0"/>
              <a:t>(0x1200)) in Python.</a:t>
            </a:r>
          </a:p>
        </p:txBody>
      </p:sp>
      <p:sp>
        <p:nvSpPr>
          <p:cNvPr id="4" name="Slide Number Placeholder 3"/>
          <p:cNvSpPr>
            <a:spLocks noGrp="1"/>
          </p:cNvSpPr>
          <p:nvPr>
            <p:ph type="sldNum" sz="quarter" idx="10"/>
          </p:nvPr>
        </p:nvSpPr>
        <p:spPr/>
        <p:txBody>
          <a:bodyPr/>
          <a:lstStyle/>
          <a:p>
            <a:fld id="{1CC61E15-452C-435A-A77B-A92D642E3C4A}" type="slidenum">
              <a:rPr lang="en-US" smtClean="0"/>
              <a:pPr/>
              <a:t>59</a:t>
            </a:fld>
            <a:endParaRPr lang="en-US"/>
          </a:p>
        </p:txBody>
      </p:sp>
    </p:spTree>
    <p:extLst>
      <p:ext uri="{BB962C8B-B14F-4D97-AF65-F5344CB8AC3E}">
        <p14:creationId xmlns:p14="http://schemas.microsoft.com/office/powerpoint/2010/main" val="3411554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7A67DF-0522-447A-8E13-B73A0CBF59FF}" type="slidenum">
              <a:rPr lang="en-GB" smtClean="0">
                <a:latin typeface="Times New Roman" pitchFamily="18" charset="0"/>
              </a:rPr>
              <a:pPr/>
              <a:t>60</a:t>
            </a:fld>
            <a:endParaRPr lang="en-GB" smtClean="0">
              <a:latin typeface="Times New Roman" pitchFamily="18" charset="0"/>
            </a:endParaRPr>
          </a:p>
        </p:txBody>
      </p:sp>
      <p:sp>
        <p:nvSpPr>
          <p:cNvPr id="154627" name="Rectangle 2"/>
          <p:cNvSpPr>
            <a:spLocks noGrp="1" noRot="1" noChangeAspect="1" noChangeArrowheads="1" noTextEdit="1"/>
          </p:cNvSpPr>
          <p:nvPr>
            <p:ph type="sldImg"/>
          </p:nvPr>
        </p:nvSpPr>
        <p:spPr>
          <a:xfrm>
            <a:off x="1143000" y="685800"/>
            <a:ext cx="4572000" cy="34290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25665373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0359F32-6A5D-4DAE-82E5-308F7EFBD3B1}" type="slidenum">
              <a:rPr lang="en-US">
                <a:solidFill>
                  <a:prstClr val="black"/>
                </a:solidFill>
              </a:rPr>
              <a:pPr/>
              <a:t>61</a:t>
            </a:fld>
            <a:endParaRPr lang="en-US">
              <a:solidFill>
                <a:prstClr val="black"/>
              </a:solidFill>
            </a:endParaRPr>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r>
              <a:rPr lang="en-US" sz="1200" b="1" i="0" kern="1200" dirty="0" smtClean="0">
                <a:solidFill>
                  <a:schemeClr val="tx1"/>
                </a:solidFill>
                <a:effectLst/>
                <a:latin typeface="+mn-lt"/>
                <a:ea typeface="+mn-ea"/>
                <a:cs typeface="+mn-cs"/>
              </a:rPr>
              <a:t>Abstraction: the quality of dealing with ideas rather than events.</a:t>
            </a:r>
          </a:p>
          <a:p>
            <a:r>
              <a:rPr lang="en-US" sz="1200" b="1" i="0" kern="1200" dirty="0" smtClean="0">
                <a:solidFill>
                  <a:schemeClr val="tx1"/>
                </a:solidFill>
                <a:effectLst/>
                <a:latin typeface="+mn-lt"/>
                <a:ea typeface="+mn-ea"/>
                <a:cs typeface="+mn-cs"/>
              </a:rPr>
              <a:t>	: the quality or process of treating something</a:t>
            </a:r>
            <a:r>
              <a:rPr lang="en-US" sz="1200" b="1" i="0" kern="1200" baseline="0" dirty="0" smtClean="0">
                <a:solidFill>
                  <a:schemeClr val="tx1"/>
                </a:solidFill>
                <a:effectLst/>
                <a:latin typeface="+mn-lt"/>
                <a:ea typeface="+mn-ea"/>
                <a:cs typeface="+mn-cs"/>
              </a:rPr>
              <a:t> in theoretical way.</a:t>
            </a:r>
            <a:endParaRPr lang="en-US" sz="1200" b="1" i="0" kern="120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something which exists only as an idea</a:t>
            </a:r>
          </a:p>
          <a:p>
            <a:r>
              <a:rPr lang="en-US" b="1" i="1" dirty="0" smtClean="0">
                <a:effectLst/>
              </a:rPr>
              <a:t>synonyms: </a:t>
            </a:r>
            <a:r>
              <a:rPr lang="en-US" sz="1200" b="1" kern="1200" dirty="0" smtClean="0">
                <a:solidFill>
                  <a:schemeClr val="tx1"/>
                </a:solidFill>
                <a:effectLst/>
                <a:latin typeface="+mn-lt"/>
                <a:ea typeface="+mn-ea"/>
                <a:cs typeface="+mn-cs"/>
              </a:rPr>
              <a:t>concept</a:t>
            </a:r>
            <a:r>
              <a:rPr lang="en-US" b="1" dirty="0" smtClean="0">
                <a:effectLst/>
              </a:rPr>
              <a:t>, </a:t>
            </a:r>
            <a:r>
              <a:rPr lang="en-US" sz="1200" b="1" kern="1200" dirty="0" smtClean="0">
                <a:solidFill>
                  <a:schemeClr val="tx1"/>
                </a:solidFill>
                <a:effectLst/>
                <a:latin typeface="+mn-lt"/>
                <a:ea typeface="+mn-ea"/>
                <a:cs typeface="+mn-cs"/>
              </a:rPr>
              <a:t>idea</a:t>
            </a:r>
            <a:r>
              <a:rPr lang="en-US" b="1" dirty="0" smtClean="0">
                <a:effectLst/>
              </a:rPr>
              <a:t>, </a:t>
            </a:r>
            <a:r>
              <a:rPr lang="en-US" sz="1200" b="1" kern="1200" dirty="0" smtClean="0">
                <a:solidFill>
                  <a:schemeClr val="tx1"/>
                </a:solidFill>
                <a:effectLst/>
                <a:latin typeface="+mn-lt"/>
                <a:ea typeface="+mn-ea"/>
                <a:cs typeface="+mn-cs"/>
              </a:rPr>
              <a:t>notion</a:t>
            </a:r>
            <a:r>
              <a:rPr lang="en-US" b="1" dirty="0" smtClean="0">
                <a:effectLst/>
              </a:rPr>
              <a:t>, </a:t>
            </a:r>
            <a:r>
              <a:rPr lang="en-US" sz="1200" b="1" kern="1200" dirty="0" smtClean="0">
                <a:solidFill>
                  <a:schemeClr val="tx1"/>
                </a:solidFill>
                <a:effectLst/>
                <a:latin typeface="+mn-lt"/>
                <a:ea typeface="+mn-ea"/>
                <a:cs typeface="+mn-cs"/>
              </a:rPr>
              <a:t>thought</a:t>
            </a:r>
            <a:r>
              <a:rPr lang="en-US" b="1" dirty="0" smtClean="0">
                <a:effectLst/>
              </a:rPr>
              <a:t>, </a:t>
            </a:r>
            <a:r>
              <a:rPr lang="en-US" sz="1200" b="1" kern="1200" dirty="0" smtClean="0">
                <a:solidFill>
                  <a:schemeClr val="tx1"/>
                </a:solidFill>
                <a:effectLst/>
                <a:latin typeface="+mn-lt"/>
                <a:ea typeface="+mn-ea"/>
                <a:cs typeface="+mn-cs"/>
              </a:rPr>
              <a:t>generality</a:t>
            </a:r>
            <a:r>
              <a:rPr lang="en-US" b="1" dirty="0" smtClean="0">
                <a:effectLst/>
              </a:rPr>
              <a:t>, </a:t>
            </a:r>
            <a:r>
              <a:rPr lang="en-US" sz="1200" b="1" kern="1200" dirty="0" smtClean="0">
                <a:solidFill>
                  <a:schemeClr val="tx1"/>
                </a:solidFill>
                <a:effectLst/>
                <a:latin typeface="+mn-lt"/>
                <a:ea typeface="+mn-ea"/>
                <a:cs typeface="+mn-cs"/>
              </a:rPr>
              <a:t>generalization</a:t>
            </a:r>
            <a:r>
              <a:rPr lang="en-US" b="1" dirty="0" smtClean="0">
                <a:effectLst/>
              </a:rPr>
              <a:t>, </a:t>
            </a:r>
            <a:r>
              <a:rPr lang="en-US" sz="1200" b="1" kern="1200" dirty="0" smtClean="0">
                <a:solidFill>
                  <a:schemeClr val="tx1"/>
                </a:solidFill>
                <a:effectLst/>
                <a:latin typeface="+mn-lt"/>
                <a:ea typeface="+mn-ea"/>
                <a:cs typeface="+mn-cs"/>
              </a:rPr>
              <a:t>theory</a:t>
            </a:r>
            <a:r>
              <a:rPr lang="en-US" b="1" dirty="0" smtClean="0">
                <a:effectLst/>
              </a:rPr>
              <a:t>, </a:t>
            </a:r>
            <a:r>
              <a:rPr lang="en-US" sz="1200" b="1" kern="1200" dirty="0" smtClean="0">
                <a:solidFill>
                  <a:schemeClr val="tx1"/>
                </a:solidFill>
                <a:effectLst/>
                <a:latin typeface="+mn-lt"/>
                <a:ea typeface="+mn-ea"/>
                <a:cs typeface="+mn-cs"/>
              </a:rPr>
              <a:t>theorem</a:t>
            </a:r>
            <a:r>
              <a:rPr lang="en-US" b="1" dirty="0" smtClean="0">
                <a:effectLst/>
              </a:rPr>
              <a:t>, </a:t>
            </a:r>
            <a:r>
              <a:rPr lang="en-US" sz="1200" b="1" kern="1200" dirty="0" smtClean="0">
                <a:solidFill>
                  <a:schemeClr val="tx1"/>
                </a:solidFill>
                <a:effectLst/>
                <a:latin typeface="+mn-lt"/>
                <a:ea typeface="+mn-ea"/>
                <a:cs typeface="+mn-cs"/>
              </a:rPr>
              <a:t>formula</a:t>
            </a:r>
            <a:r>
              <a:rPr lang="en-US" b="1" dirty="0" smtClean="0">
                <a:effectLst/>
              </a:rPr>
              <a:t>, </a:t>
            </a:r>
          </a:p>
          <a:p>
            <a:r>
              <a:rPr lang="en-US" sz="1200" b="1" kern="1200" dirty="0" smtClean="0">
                <a:solidFill>
                  <a:schemeClr val="tx1"/>
                </a:solidFill>
                <a:effectLst/>
                <a:latin typeface="+mn-lt"/>
                <a:ea typeface="+mn-ea"/>
                <a:cs typeface="+mn-cs"/>
              </a:rPr>
              <a:t>	hypothesis</a:t>
            </a:r>
            <a:r>
              <a:rPr lang="en-US" b="1" dirty="0" smtClean="0">
                <a:effectLst/>
              </a:rPr>
              <a:t>, </a:t>
            </a:r>
            <a:r>
              <a:rPr lang="en-US" sz="1200" b="1" kern="1200" dirty="0" smtClean="0">
                <a:solidFill>
                  <a:schemeClr val="tx1"/>
                </a:solidFill>
                <a:effectLst/>
                <a:latin typeface="+mn-lt"/>
                <a:ea typeface="+mn-ea"/>
                <a:cs typeface="+mn-cs"/>
              </a:rPr>
              <a:t>speculation</a:t>
            </a:r>
            <a:r>
              <a:rPr lang="en-US" b="1" dirty="0" smtClean="0">
                <a:effectLst/>
              </a:rPr>
              <a:t>, </a:t>
            </a:r>
            <a:r>
              <a:rPr lang="en-US" sz="1200" b="1" kern="1200" dirty="0" smtClean="0">
                <a:solidFill>
                  <a:schemeClr val="tx1"/>
                </a:solidFill>
                <a:effectLst/>
                <a:latin typeface="+mn-lt"/>
                <a:ea typeface="+mn-ea"/>
                <a:cs typeface="+mn-cs"/>
              </a:rPr>
              <a:t>conjecture</a:t>
            </a:r>
            <a:r>
              <a:rPr lang="en-US" b="1" dirty="0" smtClean="0">
                <a:effectLst/>
              </a:rPr>
              <a:t>, </a:t>
            </a:r>
            <a:r>
              <a:rPr lang="en-US" sz="1200" b="1" kern="1200" dirty="0" smtClean="0">
                <a:solidFill>
                  <a:schemeClr val="tx1"/>
                </a:solidFill>
                <a:effectLst/>
                <a:latin typeface="+mn-lt"/>
                <a:ea typeface="+mn-ea"/>
                <a:cs typeface="+mn-cs"/>
              </a:rPr>
              <a:t>supposition</a:t>
            </a:r>
            <a:r>
              <a:rPr lang="en-US" b="1" dirty="0" smtClean="0">
                <a:effectLst/>
              </a:rPr>
              <a:t>, </a:t>
            </a:r>
            <a:r>
              <a:rPr lang="en-US" sz="1200" b="1" kern="1200" dirty="0" smtClean="0">
                <a:solidFill>
                  <a:schemeClr val="tx1"/>
                </a:solidFill>
                <a:effectLst/>
                <a:latin typeface="+mn-lt"/>
                <a:ea typeface="+mn-ea"/>
                <a:cs typeface="+mn-cs"/>
              </a:rPr>
              <a:t>presumption</a:t>
            </a:r>
          </a:p>
          <a:p>
            <a:endParaRPr lang="en-US" sz="1200" b="1"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Expression : a collection of symbols that jointly express a quantity.</a:t>
            </a:r>
          </a:p>
          <a:p>
            <a:r>
              <a:rPr lang="en-US" sz="1200" b="1" i="0" kern="1200" dirty="0" smtClean="0">
                <a:solidFill>
                  <a:schemeClr val="tx1"/>
                </a:solidFill>
                <a:effectLst/>
                <a:latin typeface="+mn-lt"/>
                <a:ea typeface="+mn-ea"/>
                <a:cs typeface="+mn-cs"/>
              </a:rPr>
              <a:t>	"the expression for the circumference of a circle is 2πr"</a:t>
            </a:r>
          </a:p>
          <a:p>
            <a:endParaRPr lang="en-US" b="1" dirty="0" smtClean="0"/>
          </a:p>
          <a:p>
            <a:r>
              <a:rPr lang="en-US" sz="1200" b="1" i="0" kern="1200" dirty="0" smtClean="0">
                <a:solidFill>
                  <a:schemeClr val="tx1"/>
                </a:solidFill>
                <a:effectLst/>
                <a:latin typeface="+mn-lt"/>
                <a:ea typeface="+mn-ea"/>
                <a:cs typeface="+mn-cs"/>
              </a:rPr>
              <a:t>Logic : reasoning conducted or assessed according to strict principles of validity.</a:t>
            </a:r>
          </a:p>
          <a:p>
            <a:r>
              <a:rPr lang="en-US" sz="1200" b="1" i="0" kern="1200" dirty="0" smtClean="0">
                <a:solidFill>
                  <a:schemeClr val="tx1"/>
                </a:solidFill>
                <a:effectLst/>
                <a:latin typeface="+mn-lt"/>
                <a:ea typeface="+mn-ea"/>
                <a:cs typeface="+mn-cs"/>
              </a:rPr>
              <a:t>	"experience is a better guide to this than deductive logic"</a:t>
            </a:r>
          </a:p>
          <a:p>
            <a:endParaRPr lang="en-US" b="1" dirty="0"/>
          </a:p>
        </p:txBody>
      </p:sp>
    </p:spTree>
    <p:extLst>
      <p:ext uri="{BB962C8B-B14F-4D97-AF65-F5344CB8AC3E}">
        <p14:creationId xmlns:p14="http://schemas.microsoft.com/office/powerpoint/2010/main" val="2086633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C5CEB85-D3A9-43D2-94E4-9C1561162689}" type="slidenum">
              <a:rPr lang="en-US">
                <a:solidFill>
                  <a:prstClr val="black"/>
                </a:solidFill>
              </a:rPr>
              <a:pPr/>
              <a:t>62</a:t>
            </a:fld>
            <a:endParaRPr lang="en-US">
              <a:solidFill>
                <a:prstClr val="black"/>
              </a:solidFill>
            </a:endParaRPr>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r>
              <a:rPr lang="en-US" b="1" dirty="0" smtClean="0"/>
              <a:t>X AND</a:t>
            </a:r>
            <a:r>
              <a:rPr lang="en-US" b="1" baseline="0" dirty="0" smtClean="0"/>
              <a:t> Y = X.Y;  X OR Y = X + Y</a:t>
            </a:r>
          </a:p>
          <a:p>
            <a:endParaRPr lang="en-US" b="1" dirty="0" smtClean="0"/>
          </a:p>
          <a:p>
            <a:r>
              <a:rPr lang="en-US" b="1" dirty="0" smtClean="0"/>
              <a:t>Show examples</a:t>
            </a:r>
            <a:r>
              <a:rPr lang="en-US" b="1" baseline="0" dirty="0" smtClean="0"/>
              <a:t> using switches and lamps.</a:t>
            </a:r>
          </a:p>
          <a:p>
            <a:r>
              <a:rPr lang="en-US" b="1" baseline="0" dirty="0" smtClean="0"/>
              <a:t>Show them the electrical circuit equivalent.</a:t>
            </a:r>
            <a:endParaRPr lang="en-US" b="1" dirty="0"/>
          </a:p>
        </p:txBody>
      </p:sp>
    </p:spTree>
    <p:extLst>
      <p:ext uri="{BB962C8B-B14F-4D97-AF65-F5344CB8AC3E}">
        <p14:creationId xmlns:p14="http://schemas.microsoft.com/office/powerpoint/2010/main" val="2370099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818262C-7A01-4055-97B6-AFF0D3DD9466}" type="slidenum">
              <a:rPr lang="en-US">
                <a:solidFill>
                  <a:prstClr val="black"/>
                </a:solidFill>
              </a:rPr>
              <a:pPr/>
              <a:t>63</a:t>
            </a:fld>
            <a:endParaRPr lang="en-US">
              <a:solidFill>
                <a:prstClr val="black"/>
              </a:solidFill>
            </a:endParaRPr>
          </a:p>
        </p:txBody>
      </p:sp>
      <p:sp>
        <p:nvSpPr>
          <p:cNvPr id="402434" name="Rectangle 1026"/>
          <p:cNvSpPr>
            <a:spLocks noGrp="1" noRot="1" noChangeAspect="1" noChangeArrowheads="1" noTextEdit="1"/>
          </p:cNvSpPr>
          <p:nvPr>
            <p:ph type="sldImg"/>
          </p:nvPr>
        </p:nvSpPr>
        <p:spPr>
          <a:ln/>
        </p:spPr>
      </p:sp>
      <p:sp>
        <p:nvSpPr>
          <p:cNvPr id="402435" name="Rectangle 1027"/>
          <p:cNvSpPr>
            <a:spLocks noGrp="1" noChangeArrowheads="1"/>
          </p:cNvSpPr>
          <p:nvPr>
            <p:ph type="body" idx="1"/>
          </p:nvPr>
        </p:nvSpPr>
        <p:spPr/>
        <p:txBody>
          <a:bodyPr/>
          <a:lstStyle/>
          <a:p>
            <a:r>
              <a:rPr lang="en-US" b="1" dirty="0" smtClean="0"/>
              <a:t>Unary operator</a:t>
            </a:r>
          </a:p>
          <a:p>
            <a:r>
              <a:rPr lang="en-US" b="1" dirty="0" smtClean="0"/>
              <a:t>The NOT gate is an inverter.   (It may not be negate)  </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Show them the electrical circuit equivalent.</a:t>
            </a:r>
            <a:endParaRPr lang="en-US" b="1" dirty="0" smtClean="0"/>
          </a:p>
        </p:txBody>
      </p:sp>
    </p:spTree>
    <p:extLst>
      <p:ext uri="{BB962C8B-B14F-4D97-AF65-F5344CB8AC3E}">
        <p14:creationId xmlns:p14="http://schemas.microsoft.com/office/powerpoint/2010/main" val="28756403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42E0A23-9C11-4420-8984-045FEF1DA575}" type="slidenum">
              <a:rPr lang="en-US">
                <a:solidFill>
                  <a:prstClr val="black"/>
                </a:solidFill>
              </a:rPr>
              <a:pPr/>
              <a:t>64</a:t>
            </a:fld>
            <a:endParaRPr lang="en-US">
              <a:solidFill>
                <a:prstClr val="black"/>
              </a:solidFill>
            </a:endParaRPr>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CC3300"/>
                </a:solidFill>
              </a:rPr>
              <a:t>This possibly will indicate why the binary numbering system is so handy in digital systems</a:t>
            </a:r>
            <a:r>
              <a:rPr lang="en-US" sz="1200" dirty="0" smtClean="0">
                <a:solidFill>
                  <a:srgbClr val="000000"/>
                </a:solidFill>
              </a:rPr>
              <a:t>.</a:t>
            </a:r>
            <a:endParaRPr lang="en-US" sz="1100" dirty="0" smtClean="0">
              <a:solidFill>
                <a:srgbClr val="000000"/>
              </a:solidFill>
            </a:endParaRPr>
          </a:p>
          <a:p>
            <a:endParaRPr lang="en-US" dirty="0"/>
          </a:p>
        </p:txBody>
      </p:sp>
    </p:spTree>
    <p:extLst>
      <p:ext uri="{BB962C8B-B14F-4D97-AF65-F5344CB8AC3E}">
        <p14:creationId xmlns:p14="http://schemas.microsoft.com/office/powerpoint/2010/main" val="11381636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DE0D523-AA65-4A0C-8939-9DEDEF485CF4}" type="slidenum">
              <a:rPr lang="en-US">
                <a:solidFill>
                  <a:prstClr val="black"/>
                </a:solidFill>
              </a:rPr>
              <a:pPr/>
              <a:t>65</a:t>
            </a:fld>
            <a:endParaRPr lang="en-US">
              <a:solidFill>
                <a:prstClr val="black"/>
              </a:solidFill>
            </a:endParaRPr>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r>
              <a:rPr lang="en-US" sz="1200" b="1" i="0" kern="1200" dirty="0" smtClean="0">
                <a:solidFill>
                  <a:schemeClr val="tx1"/>
                </a:solidFill>
                <a:effectLst/>
                <a:latin typeface="+mn-lt"/>
                <a:ea typeface="+mn-ea"/>
                <a:cs typeface="+mn-cs"/>
              </a:rPr>
              <a:t>Function : a relation or expression involving one or more variables.</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"the function (</a:t>
            </a:r>
            <a:r>
              <a:rPr lang="en-US" sz="1200" b="1" i="0" kern="1200" dirty="0" err="1" smtClean="0">
                <a:solidFill>
                  <a:schemeClr val="tx1"/>
                </a:solidFill>
                <a:effectLst/>
                <a:latin typeface="+mn-lt"/>
                <a:ea typeface="+mn-ea"/>
                <a:cs typeface="+mn-cs"/>
              </a:rPr>
              <a:t>bx</a:t>
            </a:r>
            <a:r>
              <a:rPr lang="en-US" sz="1200" b="1" i="0" kern="1200" dirty="0" smtClean="0">
                <a:solidFill>
                  <a:schemeClr val="tx1"/>
                </a:solidFill>
                <a:effectLst/>
                <a:latin typeface="+mn-lt"/>
                <a:ea typeface="+mn-ea"/>
                <a:cs typeface="+mn-cs"/>
              </a:rPr>
              <a:t> + c)"</a:t>
            </a:r>
          </a:p>
          <a:p>
            <a:pPr marL="171450" indent="-171450">
              <a:buFont typeface="Wingdings" panose="05000000000000000000" pitchFamily="2" charset="2"/>
              <a:buChar char="§"/>
            </a:pPr>
            <a:r>
              <a:rPr lang="en-US" sz="1200" b="1" i="0" kern="1200" dirty="0" smtClean="0">
                <a:solidFill>
                  <a:schemeClr val="tx1"/>
                </a:solidFill>
                <a:effectLst/>
                <a:latin typeface="+mn-lt"/>
                <a:ea typeface="+mn-ea"/>
                <a:cs typeface="+mn-cs"/>
              </a:rPr>
              <a:t>a variable quantity regarded in relation to one or more other variables in terms of which it may be </a:t>
            </a:r>
          </a:p>
          <a:p>
            <a:pPr marL="0" indent="0">
              <a:buFont typeface="Wingdings" panose="05000000000000000000" pitchFamily="2" charset="2"/>
              <a:buNone/>
            </a:pPr>
            <a:r>
              <a:rPr lang="en-US" sz="1200" b="1" i="0" kern="1200" dirty="0" smtClean="0">
                <a:solidFill>
                  <a:schemeClr val="tx1"/>
                </a:solidFill>
                <a:effectLst/>
                <a:latin typeface="+mn-lt"/>
                <a:ea typeface="+mn-ea"/>
                <a:cs typeface="+mn-cs"/>
              </a:rPr>
              <a:t>     expressed or on which its value depends.</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"the magnetic field has varied as a function of time"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Most modern programming Languages include the </a:t>
            </a:r>
            <a:r>
              <a:rPr lang="en-US" sz="1200" b="1" dirty="0" smtClean="0">
                <a:solidFill>
                  <a:srgbClr val="0070C0"/>
                </a:solidFill>
              </a:rPr>
              <a:t>Boolean</a:t>
            </a:r>
            <a:r>
              <a:rPr lang="en-US" sz="1200" b="1" dirty="0" smtClean="0">
                <a:solidFill>
                  <a:srgbClr val="FF0000"/>
                </a:solidFill>
              </a:rPr>
              <a:t> data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 Students asked me about precedence.</a:t>
            </a:r>
            <a:r>
              <a:rPr lang="en-US" sz="1200" b="1" baseline="0" dirty="0" smtClean="0">
                <a:solidFill>
                  <a:srgbClr val="FF0000"/>
                </a:solidFill>
              </a:rPr>
              <a:t> I think operation precedence has no relevance here (We don’t go that far)!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rgbClr val="FF0000"/>
                </a:solidFill>
              </a:rPr>
              <a:t>(</a:t>
            </a:r>
            <a:r>
              <a:rPr lang="en-US" sz="1200" b="1" baseline="0" dirty="0" err="1" smtClean="0">
                <a:solidFill>
                  <a:srgbClr val="FF0000"/>
                </a:solidFill>
              </a:rPr>
              <a:t>Nahom</a:t>
            </a:r>
            <a:r>
              <a:rPr lang="en-US" sz="1200" b="1" baseline="0" dirty="0" smtClean="0">
                <a:solidFill>
                  <a:srgbClr val="FF0000"/>
                </a:solidFill>
              </a:rPr>
              <a:t> </a:t>
            </a:r>
            <a:r>
              <a:rPr lang="en-US" sz="1200" b="1" baseline="0" dirty="0" err="1" smtClean="0">
                <a:solidFill>
                  <a:srgbClr val="FF0000"/>
                </a:solidFill>
              </a:rPr>
              <a:t>Alemayehu</a:t>
            </a:r>
            <a:r>
              <a:rPr lang="en-US" sz="1200" b="1" baseline="0" dirty="0" smtClean="0">
                <a:solidFill>
                  <a:srgbClr val="FF0000"/>
                </a:solidFill>
              </a:rPr>
              <a:t>)</a:t>
            </a:r>
            <a:endParaRPr lang="en-US" sz="1200" b="1" dirty="0" smtClean="0">
              <a:solidFill>
                <a:srgbClr val="FF0000"/>
              </a:solidFill>
            </a:endParaRPr>
          </a:p>
          <a:p>
            <a:endParaRPr lang="en-US" dirty="0"/>
          </a:p>
        </p:txBody>
      </p:sp>
    </p:spTree>
    <p:extLst>
      <p:ext uri="{BB962C8B-B14F-4D97-AF65-F5344CB8AC3E}">
        <p14:creationId xmlns:p14="http://schemas.microsoft.com/office/powerpoint/2010/main" val="28056906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70FA020-A8CA-4D9E-B75A-AB65961CD4F8}" type="slidenum">
              <a:rPr lang="en-US">
                <a:solidFill>
                  <a:prstClr val="black"/>
                </a:solidFill>
              </a:rPr>
              <a:pPr/>
              <a:t>66</a:t>
            </a:fld>
            <a:endParaRPr lang="en-US">
              <a:solidFill>
                <a:prstClr val="black"/>
              </a:solidFill>
            </a:endParaRP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r>
              <a:rPr lang="en-US" sz="1200" b="1" i="0" kern="1200" dirty="0" smtClean="0">
                <a:solidFill>
                  <a:schemeClr val="tx1"/>
                </a:solidFill>
                <a:effectLst/>
                <a:latin typeface="+mn-lt"/>
                <a:ea typeface="+mn-ea"/>
                <a:cs typeface="+mn-cs"/>
              </a:rPr>
              <a:t>Abstraction: the quality of dealing with ideas rather than events.</a:t>
            </a:r>
          </a:p>
          <a:p>
            <a:r>
              <a:rPr lang="en-US" sz="1200" b="1" i="0" kern="1200" dirty="0" smtClean="0">
                <a:solidFill>
                  <a:schemeClr val="tx1"/>
                </a:solidFill>
                <a:effectLst/>
                <a:latin typeface="+mn-lt"/>
                <a:ea typeface="+mn-ea"/>
                <a:cs typeface="+mn-cs"/>
              </a:rPr>
              <a:t>	: the quality or process of treating something</a:t>
            </a:r>
            <a:r>
              <a:rPr lang="en-US" sz="1200" b="1" i="0" kern="1200" baseline="0" dirty="0" smtClean="0">
                <a:solidFill>
                  <a:schemeClr val="tx1"/>
                </a:solidFill>
                <a:effectLst/>
                <a:latin typeface="+mn-lt"/>
                <a:ea typeface="+mn-ea"/>
                <a:cs typeface="+mn-cs"/>
              </a:rPr>
              <a:t> in theoretical way.</a:t>
            </a:r>
            <a:endParaRPr lang="en-US" sz="1200" b="1" i="0" kern="120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something which exists only as an idea</a:t>
            </a:r>
          </a:p>
          <a:p>
            <a:r>
              <a:rPr lang="en-US" b="1" i="1" dirty="0" smtClean="0">
                <a:effectLst/>
              </a:rPr>
              <a:t>synonyms: </a:t>
            </a:r>
            <a:r>
              <a:rPr lang="en-US" sz="1200" b="1" kern="1200" dirty="0" smtClean="0">
                <a:solidFill>
                  <a:schemeClr val="tx1"/>
                </a:solidFill>
                <a:effectLst/>
                <a:latin typeface="+mn-lt"/>
                <a:ea typeface="+mn-ea"/>
                <a:cs typeface="+mn-cs"/>
              </a:rPr>
              <a:t>concept</a:t>
            </a:r>
            <a:r>
              <a:rPr lang="en-US" b="1" dirty="0" smtClean="0">
                <a:effectLst/>
              </a:rPr>
              <a:t>, </a:t>
            </a:r>
            <a:r>
              <a:rPr lang="en-US" sz="1200" b="1" kern="1200" dirty="0" smtClean="0">
                <a:solidFill>
                  <a:schemeClr val="tx1"/>
                </a:solidFill>
                <a:effectLst/>
                <a:latin typeface="+mn-lt"/>
                <a:ea typeface="+mn-ea"/>
                <a:cs typeface="+mn-cs"/>
              </a:rPr>
              <a:t>idea</a:t>
            </a:r>
            <a:r>
              <a:rPr lang="en-US" b="1" dirty="0" smtClean="0">
                <a:effectLst/>
              </a:rPr>
              <a:t>, </a:t>
            </a:r>
            <a:r>
              <a:rPr lang="en-US" sz="1200" b="1" kern="1200" dirty="0" smtClean="0">
                <a:solidFill>
                  <a:schemeClr val="tx1"/>
                </a:solidFill>
                <a:effectLst/>
                <a:latin typeface="+mn-lt"/>
                <a:ea typeface="+mn-ea"/>
                <a:cs typeface="+mn-cs"/>
              </a:rPr>
              <a:t>notion</a:t>
            </a:r>
            <a:r>
              <a:rPr lang="en-US" b="1" dirty="0" smtClean="0">
                <a:effectLst/>
              </a:rPr>
              <a:t>, </a:t>
            </a:r>
            <a:r>
              <a:rPr lang="en-US" sz="1200" b="1" kern="1200" dirty="0" smtClean="0">
                <a:solidFill>
                  <a:schemeClr val="tx1"/>
                </a:solidFill>
                <a:effectLst/>
                <a:latin typeface="+mn-lt"/>
                <a:ea typeface="+mn-ea"/>
                <a:cs typeface="+mn-cs"/>
              </a:rPr>
              <a:t>thought</a:t>
            </a:r>
            <a:r>
              <a:rPr lang="en-US" b="1" dirty="0" smtClean="0">
                <a:effectLst/>
              </a:rPr>
              <a:t>, </a:t>
            </a:r>
            <a:r>
              <a:rPr lang="en-US" sz="1200" b="1" kern="1200" dirty="0" smtClean="0">
                <a:solidFill>
                  <a:schemeClr val="tx1"/>
                </a:solidFill>
                <a:effectLst/>
                <a:latin typeface="+mn-lt"/>
                <a:ea typeface="+mn-ea"/>
                <a:cs typeface="+mn-cs"/>
              </a:rPr>
              <a:t>generality</a:t>
            </a:r>
            <a:r>
              <a:rPr lang="en-US" b="1" dirty="0" smtClean="0">
                <a:effectLst/>
              </a:rPr>
              <a:t>, </a:t>
            </a:r>
            <a:r>
              <a:rPr lang="en-US" sz="1200" b="1" kern="1200" dirty="0" smtClean="0">
                <a:solidFill>
                  <a:schemeClr val="tx1"/>
                </a:solidFill>
                <a:effectLst/>
                <a:latin typeface="+mn-lt"/>
                <a:ea typeface="+mn-ea"/>
                <a:cs typeface="+mn-cs"/>
              </a:rPr>
              <a:t>generalization</a:t>
            </a:r>
            <a:r>
              <a:rPr lang="en-US" b="1" dirty="0" smtClean="0">
                <a:effectLst/>
              </a:rPr>
              <a:t>, </a:t>
            </a:r>
            <a:r>
              <a:rPr lang="en-US" sz="1200" b="1" kern="1200" dirty="0" smtClean="0">
                <a:solidFill>
                  <a:schemeClr val="tx1"/>
                </a:solidFill>
                <a:effectLst/>
                <a:latin typeface="+mn-lt"/>
                <a:ea typeface="+mn-ea"/>
                <a:cs typeface="+mn-cs"/>
              </a:rPr>
              <a:t>theory</a:t>
            </a:r>
            <a:r>
              <a:rPr lang="en-US" b="1" dirty="0" smtClean="0">
                <a:effectLst/>
              </a:rPr>
              <a:t>, </a:t>
            </a:r>
            <a:r>
              <a:rPr lang="en-US" sz="1200" b="1" kern="1200" dirty="0" smtClean="0">
                <a:solidFill>
                  <a:schemeClr val="tx1"/>
                </a:solidFill>
                <a:effectLst/>
                <a:latin typeface="+mn-lt"/>
                <a:ea typeface="+mn-ea"/>
                <a:cs typeface="+mn-cs"/>
              </a:rPr>
              <a:t>theorem</a:t>
            </a:r>
            <a:r>
              <a:rPr lang="en-US" b="1" dirty="0" smtClean="0">
                <a:effectLst/>
              </a:rPr>
              <a:t>, </a:t>
            </a:r>
            <a:r>
              <a:rPr lang="en-US" sz="1200" b="1" kern="1200" dirty="0" smtClean="0">
                <a:solidFill>
                  <a:schemeClr val="tx1"/>
                </a:solidFill>
                <a:effectLst/>
                <a:latin typeface="+mn-lt"/>
                <a:ea typeface="+mn-ea"/>
                <a:cs typeface="+mn-cs"/>
              </a:rPr>
              <a:t>formula</a:t>
            </a:r>
            <a:r>
              <a:rPr lang="en-US" b="1" dirty="0" smtClean="0">
                <a:effectLst/>
              </a:rPr>
              <a:t>, </a:t>
            </a:r>
          </a:p>
          <a:p>
            <a:r>
              <a:rPr lang="en-US" sz="1200" b="1" kern="1200" dirty="0" smtClean="0">
                <a:solidFill>
                  <a:schemeClr val="tx1"/>
                </a:solidFill>
                <a:effectLst/>
                <a:latin typeface="+mn-lt"/>
                <a:ea typeface="+mn-ea"/>
                <a:cs typeface="+mn-cs"/>
              </a:rPr>
              <a:t>	hypothesis</a:t>
            </a:r>
            <a:r>
              <a:rPr lang="en-US" b="1" dirty="0" smtClean="0">
                <a:effectLst/>
              </a:rPr>
              <a:t>, </a:t>
            </a:r>
            <a:r>
              <a:rPr lang="en-US" sz="1200" b="1" kern="1200" dirty="0" smtClean="0">
                <a:solidFill>
                  <a:schemeClr val="tx1"/>
                </a:solidFill>
                <a:effectLst/>
                <a:latin typeface="+mn-lt"/>
                <a:ea typeface="+mn-ea"/>
                <a:cs typeface="+mn-cs"/>
              </a:rPr>
              <a:t>speculation</a:t>
            </a:r>
            <a:r>
              <a:rPr lang="en-US" b="1" dirty="0" smtClean="0">
                <a:effectLst/>
              </a:rPr>
              <a:t>, </a:t>
            </a:r>
            <a:r>
              <a:rPr lang="en-US" sz="1200" b="1" kern="1200" dirty="0" smtClean="0">
                <a:solidFill>
                  <a:schemeClr val="tx1"/>
                </a:solidFill>
                <a:effectLst/>
                <a:latin typeface="+mn-lt"/>
                <a:ea typeface="+mn-ea"/>
                <a:cs typeface="+mn-cs"/>
              </a:rPr>
              <a:t>conjecture</a:t>
            </a:r>
            <a:r>
              <a:rPr lang="en-US" b="1" dirty="0" smtClean="0">
                <a:effectLst/>
              </a:rPr>
              <a:t>, </a:t>
            </a:r>
            <a:r>
              <a:rPr lang="en-US" sz="1200" b="1" kern="1200" dirty="0" smtClean="0">
                <a:solidFill>
                  <a:schemeClr val="tx1"/>
                </a:solidFill>
                <a:effectLst/>
                <a:latin typeface="+mn-lt"/>
                <a:ea typeface="+mn-ea"/>
                <a:cs typeface="+mn-cs"/>
              </a:rPr>
              <a:t>supposition</a:t>
            </a:r>
            <a:r>
              <a:rPr lang="en-US" b="1" dirty="0" smtClean="0">
                <a:effectLst/>
              </a:rPr>
              <a:t>, </a:t>
            </a:r>
            <a:r>
              <a:rPr lang="en-US" sz="1200" b="1" kern="1200" dirty="0" smtClean="0">
                <a:solidFill>
                  <a:schemeClr val="tx1"/>
                </a:solidFill>
                <a:effectLst/>
                <a:latin typeface="+mn-lt"/>
                <a:ea typeface="+mn-ea"/>
                <a:cs typeface="+mn-cs"/>
              </a:rPr>
              <a:t>presumption</a:t>
            </a:r>
            <a:endParaRPr lang="en-US" b="1" dirty="0" smtClean="0"/>
          </a:p>
          <a:p>
            <a:endParaRPr lang="en-US" b="1" dirty="0" smtClean="0"/>
          </a:p>
          <a:p>
            <a:r>
              <a:rPr lang="en-US" b="1" dirty="0" err="1" smtClean="0"/>
              <a:t>Modelling</a:t>
            </a:r>
            <a:r>
              <a:rPr lang="en-US" b="1" dirty="0" smtClean="0"/>
              <a:t> and Implementation</a:t>
            </a:r>
          </a:p>
          <a:p>
            <a:r>
              <a:rPr lang="en-US" b="1" dirty="0" smtClean="0"/>
              <a:t>Modelled using symbols</a:t>
            </a:r>
            <a:r>
              <a:rPr lang="en-US" b="1" baseline="0" dirty="0" smtClean="0"/>
              <a:t> and Implemented using electronics</a:t>
            </a:r>
            <a:endParaRPr lang="en-US" b="1" dirty="0"/>
          </a:p>
        </p:txBody>
      </p:sp>
    </p:spTree>
    <p:extLst>
      <p:ext uri="{BB962C8B-B14F-4D97-AF65-F5344CB8AC3E}">
        <p14:creationId xmlns:p14="http://schemas.microsoft.com/office/powerpoint/2010/main" val="8533584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B6EBF5A-AB06-4EB3-8FE6-5808A14488D4}" type="slidenum">
              <a:rPr lang="en-US">
                <a:solidFill>
                  <a:prstClr val="black"/>
                </a:solidFill>
              </a:rPr>
              <a:pPr/>
              <a:t>67</a:t>
            </a:fld>
            <a:endParaRPr lang="en-US">
              <a:solidFill>
                <a:prstClr val="black"/>
              </a:solidFill>
            </a:endParaRP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551074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F28267A-85E0-4E43-8D67-C9B023E8D774}" type="slidenum">
              <a:rPr lang="en-US">
                <a:solidFill>
                  <a:prstClr val="black"/>
                </a:solidFill>
              </a:rPr>
              <a:pPr/>
              <a:t>68</a:t>
            </a:fld>
            <a:endParaRPr lang="en-US">
              <a:solidFill>
                <a:prstClr val="black"/>
              </a:solidFill>
            </a:endParaRPr>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US" b="1" dirty="0" smtClean="0"/>
              <a:t>F(</a:t>
            </a:r>
            <a:r>
              <a:rPr lang="en-US" b="1" dirty="0" err="1" smtClean="0"/>
              <a:t>x,y</a:t>
            </a:r>
            <a:r>
              <a:rPr lang="en-US" b="1" dirty="0" smtClean="0"/>
              <a:t>) = </a:t>
            </a:r>
            <a:r>
              <a:rPr lang="en-US" b="1" dirty="0" err="1" smtClean="0"/>
              <a:t>xy</a:t>
            </a:r>
            <a:r>
              <a:rPr lang="en-US" b="1" dirty="0" smtClean="0"/>
              <a:t>’ + </a:t>
            </a:r>
            <a:r>
              <a:rPr lang="en-US" b="1" dirty="0" err="1" smtClean="0"/>
              <a:t>x’y</a:t>
            </a:r>
            <a:r>
              <a:rPr lang="en-US" b="1" dirty="0" smtClean="0"/>
              <a:t>         </a:t>
            </a:r>
          </a:p>
          <a:p>
            <a:r>
              <a:rPr lang="en-US" b="1" dirty="0" smtClean="0"/>
              <a:t>Draw the logic circuit for XOR</a:t>
            </a:r>
          </a:p>
          <a:p>
            <a:endParaRPr lang="en-US" b="1" dirty="0" smtClean="0"/>
          </a:p>
          <a:p>
            <a:r>
              <a:rPr lang="en-US" b="1" strike="sngStrike" dirty="0" smtClean="0"/>
              <a:t>Draw the logic circuit for the function F(</a:t>
            </a:r>
            <a:r>
              <a:rPr lang="en-US" b="1" strike="sngStrike" dirty="0" err="1" smtClean="0"/>
              <a:t>x,y,z</a:t>
            </a:r>
            <a:r>
              <a:rPr lang="en-US" b="1" strike="sngStrike" dirty="0" smtClean="0"/>
              <a:t>) = </a:t>
            </a:r>
            <a:r>
              <a:rPr lang="en-US" b="1" strike="sngStrike" dirty="0" err="1" smtClean="0"/>
              <a:t>xz</a:t>
            </a:r>
            <a:r>
              <a:rPr lang="en-US" b="1" strike="sngStrike" dirty="0" smtClean="0"/>
              <a:t>’ + y </a:t>
            </a:r>
            <a:endParaRPr lang="en-US" b="1" strike="sngStrike" dirty="0"/>
          </a:p>
        </p:txBody>
      </p:sp>
    </p:spTree>
    <p:extLst>
      <p:ext uri="{BB962C8B-B14F-4D97-AF65-F5344CB8AC3E}">
        <p14:creationId xmlns:p14="http://schemas.microsoft.com/office/powerpoint/2010/main" val="335084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C61E15-452C-435A-A77B-A92D642E3C4A}"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7991214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This is the truth table for the half adder,</a:t>
            </a:r>
            <a:r>
              <a:rPr lang="en-US" b="1" baseline="0" dirty="0" smtClean="0"/>
              <a:t> A + B</a:t>
            </a:r>
            <a:endParaRPr lang="en-US"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70</a:t>
            </a:fld>
            <a:endParaRPr lang="en-US"/>
          </a:p>
        </p:txBody>
      </p:sp>
    </p:spTree>
    <p:extLst>
      <p:ext uri="{BB962C8B-B14F-4D97-AF65-F5344CB8AC3E}">
        <p14:creationId xmlns:p14="http://schemas.microsoft.com/office/powerpoint/2010/main" val="15842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DF.E8 =  (13*</a:t>
            </a:r>
            <a:r>
              <a:rPr lang="en-US" b="1" baseline="0" dirty="0" smtClean="0"/>
              <a:t>16 + 15 + 14/16 + 8/(16*16))</a:t>
            </a:r>
            <a:r>
              <a:rPr lang="en-US" b="1" baseline="-25000" dirty="0" smtClean="0"/>
              <a:t>10  </a:t>
            </a:r>
            <a:r>
              <a:rPr lang="en-US" b="1" baseline="0" dirty="0" smtClean="0"/>
              <a:t>= 223.90625</a:t>
            </a:r>
            <a:r>
              <a:rPr lang="en-US" b="1" baseline="-25000" dirty="0" smtClean="0"/>
              <a:t>10</a:t>
            </a:r>
            <a:endParaRPr lang="en-US" b="1" baseline="-25000"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12</a:t>
            </a:fld>
            <a:endParaRPr lang="en-US"/>
          </a:p>
        </p:txBody>
      </p:sp>
    </p:spTree>
    <p:extLst>
      <p:ext uri="{BB962C8B-B14F-4D97-AF65-F5344CB8AC3E}">
        <p14:creationId xmlns:p14="http://schemas.microsoft.com/office/powerpoint/2010/main" val="239649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Show overflow by adding two unsigned four bit numbers: 1111 + 0101, for example</a:t>
            </a:r>
          </a:p>
          <a:p>
            <a:endParaRPr lang="en-US" b="1" dirty="0" smtClean="0"/>
          </a:p>
          <a:p>
            <a:r>
              <a:rPr lang="en-US" sz="1200" b="1" i="0" kern="1200" dirty="0" smtClean="0">
                <a:solidFill>
                  <a:schemeClr val="tx1"/>
                </a:solidFill>
                <a:effectLst/>
                <a:latin typeface="+mn-lt"/>
                <a:ea typeface="+mn-ea"/>
                <a:cs typeface="+mn-cs"/>
              </a:rPr>
              <a:t>Underflow</a:t>
            </a:r>
            <a:r>
              <a:rPr lang="en-US" sz="1200" b="0" i="0" kern="1200" dirty="0" smtClean="0">
                <a:solidFill>
                  <a:schemeClr val="tx1"/>
                </a:solidFill>
                <a:effectLst/>
                <a:latin typeface="+mn-lt"/>
                <a:ea typeface="+mn-ea"/>
                <a:cs typeface="+mn-cs"/>
              </a:rPr>
              <a:t> is a condition which occurs in a </a:t>
            </a:r>
            <a:r>
              <a:rPr lang="en-US" sz="1200" b="1" i="0" kern="1200" dirty="0" smtClean="0">
                <a:solidFill>
                  <a:schemeClr val="tx1"/>
                </a:solidFill>
                <a:effectLst/>
                <a:latin typeface="+mn-lt"/>
                <a:ea typeface="+mn-ea"/>
                <a:cs typeface="+mn-cs"/>
              </a:rPr>
              <a:t>computer</a:t>
            </a:r>
            <a:r>
              <a:rPr lang="en-US" sz="1200" b="0" i="0" kern="1200" dirty="0" smtClean="0">
                <a:solidFill>
                  <a:schemeClr val="tx1"/>
                </a:solidFill>
                <a:effectLst/>
                <a:latin typeface="+mn-lt"/>
                <a:ea typeface="+mn-ea"/>
                <a:cs typeface="+mn-cs"/>
              </a:rPr>
              <a:t> or similar device when a mathematical operation </a:t>
            </a:r>
          </a:p>
          <a:p>
            <a:r>
              <a:rPr lang="en-US" sz="1200" b="0" i="0" kern="1200" dirty="0" smtClean="0">
                <a:solidFill>
                  <a:schemeClr val="tx1"/>
                </a:solidFill>
                <a:effectLst/>
                <a:latin typeface="+mn-lt"/>
                <a:ea typeface="+mn-ea"/>
                <a:cs typeface="+mn-cs"/>
              </a:rPr>
              <a:t>results in a number which is smaller than what the device is capable of storing. ... </a:t>
            </a:r>
          </a:p>
          <a:p>
            <a:r>
              <a:rPr lang="en-US" sz="1200" b="0" i="0" kern="1200" dirty="0" smtClean="0">
                <a:solidFill>
                  <a:schemeClr val="tx1"/>
                </a:solidFill>
                <a:effectLst/>
                <a:latin typeface="+mn-lt"/>
                <a:ea typeface="+mn-ea"/>
                <a:cs typeface="+mn-cs"/>
              </a:rPr>
              <a:t>Similar to </a:t>
            </a:r>
            <a:r>
              <a:rPr lang="en-US" sz="1200" b="1" i="0" kern="1200" dirty="0" smtClean="0">
                <a:solidFill>
                  <a:schemeClr val="tx1"/>
                </a:solidFill>
                <a:effectLst/>
                <a:latin typeface="+mn-lt"/>
                <a:ea typeface="+mn-ea"/>
                <a:cs typeface="+mn-cs"/>
              </a:rPr>
              <a:t>overflow</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underflow</a:t>
            </a:r>
            <a:r>
              <a:rPr lang="en-US" sz="1200" b="0" i="0" kern="1200" dirty="0" smtClean="0">
                <a:solidFill>
                  <a:schemeClr val="tx1"/>
                </a:solidFill>
                <a:effectLst/>
                <a:latin typeface="+mn-lt"/>
                <a:ea typeface="+mn-ea"/>
                <a:cs typeface="+mn-cs"/>
              </a:rPr>
              <a:t> can cause significant errors.</a:t>
            </a:r>
          </a:p>
        </p:txBody>
      </p:sp>
      <p:sp>
        <p:nvSpPr>
          <p:cNvPr id="4" name="Slide Number Placeholder 3"/>
          <p:cNvSpPr>
            <a:spLocks noGrp="1"/>
          </p:cNvSpPr>
          <p:nvPr>
            <p:ph type="sldNum" sz="quarter" idx="10"/>
          </p:nvPr>
        </p:nvSpPr>
        <p:spPr/>
        <p:txBody>
          <a:bodyPr/>
          <a:lstStyle/>
          <a:p>
            <a:fld id="{1CC61E15-452C-435A-A77B-A92D642E3C4A}" type="slidenum">
              <a:rPr lang="en-US" smtClean="0"/>
              <a:pPr/>
              <a:t>14</a:t>
            </a:fld>
            <a:endParaRPr lang="en-US"/>
          </a:p>
        </p:txBody>
      </p:sp>
    </p:spTree>
    <p:extLst>
      <p:ext uri="{BB962C8B-B14F-4D97-AF65-F5344CB8AC3E}">
        <p14:creationId xmlns:p14="http://schemas.microsoft.com/office/powerpoint/2010/main" val="132474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For unsigned integer representation</a:t>
            </a:r>
            <a:r>
              <a:rPr lang="en-US" b="1" baseline="0" dirty="0" smtClean="0"/>
              <a:t> : 0 up to 2</a:t>
            </a:r>
            <a:r>
              <a:rPr lang="en-US" b="1" baseline="30000" dirty="0" smtClean="0"/>
              <a:t>n</a:t>
            </a:r>
            <a:r>
              <a:rPr lang="en-US" b="1" baseline="0" dirty="0" smtClean="0"/>
              <a:t> – 1 are represented using n bits memory.</a:t>
            </a:r>
          </a:p>
          <a:p>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b="1" dirty="0" smtClean="0"/>
              <a:t>Demonstrate overflow using code blocks</a:t>
            </a:r>
            <a:r>
              <a:rPr lang="en-US" b="1" baseline="0" dirty="0" smtClean="0"/>
              <a:t> and </a:t>
            </a:r>
            <a:r>
              <a:rPr lang="en-US" b="1" baseline="0" dirty="0" err="1" smtClean="0"/>
              <a:t>int</a:t>
            </a:r>
            <a:r>
              <a:rPr lang="en-US" b="1" baseline="0" dirty="0" smtClean="0"/>
              <a:t> datatype! (Signed)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b="1" baseline="0" dirty="0" smtClean="0">
                <a:sym typeface="Wingdings" panose="05000000000000000000" pitchFamily="2" charset="2"/>
              </a:rPr>
              <a:t>Also show them tracing (Debugging).</a:t>
            </a:r>
            <a:endParaRPr lang="en-US" b="1" dirty="0" smtClean="0"/>
          </a:p>
          <a:p>
            <a:endParaRPr lang="en-US" b="1" dirty="0" smtClean="0"/>
          </a:p>
          <a:p>
            <a:r>
              <a:rPr lang="en-US" b="1" dirty="0" smtClean="0"/>
              <a:t>[QQ]</a:t>
            </a:r>
            <a:r>
              <a:rPr lang="en-US" b="1" baseline="0" dirty="0" smtClean="0"/>
              <a:t>  You can try overflow for unsigned </a:t>
            </a:r>
            <a:r>
              <a:rPr lang="en-US" b="1" baseline="0" dirty="0" err="1" smtClean="0"/>
              <a:t>int</a:t>
            </a:r>
            <a:r>
              <a:rPr lang="en-US" b="1" baseline="0" dirty="0" smtClean="0"/>
              <a:t>!</a:t>
            </a:r>
            <a:endParaRPr lang="en-US" b="1" dirty="0"/>
          </a:p>
        </p:txBody>
      </p:sp>
      <p:sp>
        <p:nvSpPr>
          <p:cNvPr id="4" name="Slide Number Placeholder 3"/>
          <p:cNvSpPr>
            <a:spLocks noGrp="1"/>
          </p:cNvSpPr>
          <p:nvPr>
            <p:ph type="sldNum" sz="quarter" idx="10"/>
          </p:nvPr>
        </p:nvSpPr>
        <p:spPr/>
        <p:txBody>
          <a:bodyPr/>
          <a:lstStyle/>
          <a:p>
            <a:fld id="{1CC61E15-452C-435A-A77B-A92D642E3C4A}" type="slidenum">
              <a:rPr lang="en-US" smtClean="0"/>
              <a:pPr/>
              <a:t>15</a:t>
            </a:fld>
            <a:endParaRPr lang="en-US"/>
          </a:p>
        </p:txBody>
      </p:sp>
    </p:spTree>
    <p:extLst>
      <p:ext uri="{BB962C8B-B14F-4D97-AF65-F5344CB8AC3E}">
        <p14:creationId xmlns:p14="http://schemas.microsoft.com/office/powerpoint/2010/main" val="273798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7357EBA-10F9-4CCC-B610-5BEC03F8A91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03836296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AF59E78-E599-4F22-8FDF-F726265B6B8C}"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4221348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3330A00-A02F-423E-9420-B4800464810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2555039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6C452D0-D8DC-441D-AADA-B0446C0F47DB}"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20529076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0EF82EA8-7FB7-4A81-9889-3E53E8E434D4}"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34863441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6EC45FD-334A-4E5B-86D2-F8F66B89C9C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0818747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84BE32A-31F5-4CDF-91CF-90007EDB89B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14766719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6776FD53-F95A-4946-8B97-CD437B29056A}"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21558966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7AFD12D-5C2A-490A-AAB0-40F04A346331}"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17913400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8B67DA7-72B2-4801-88E5-AD6BEA5BE9B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30043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34D6008-435F-4BB7-92AD-31A6D360088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32982240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7357EBA-10F9-4CCC-B610-5BEC03F8A91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4521722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AF59E78-E599-4F22-8FDF-F726265B6B8C}"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56343656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3330A00-A02F-423E-9420-B4800464810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6654702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6C452D0-D8DC-441D-AADA-B0446C0F47DB}"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14041855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0EF82EA8-7FB7-4A81-9889-3E53E8E434D4}"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9074783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6EC45FD-334A-4E5B-86D2-F8F66B89C9C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52989939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84BE32A-31F5-4CDF-91CF-90007EDB89B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0381792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6776FD53-F95A-4946-8B97-CD437B29056A}"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1630984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7AFD12D-5C2A-490A-AAB0-40F04A346331}"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04667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6" name="Rectangle 6"/>
          <p:cNvSpPr>
            <a:spLocks noGrp="1" noChangeArrowheads="1"/>
          </p:cNvSpPr>
          <p:nvPr>
            <p:ph type="sldNum" sz="quarter" idx="12"/>
          </p:nvPr>
        </p:nvSpPr>
        <p:spPr>
          <a:ln/>
        </p:spPr>
        <p:txBody>
          <a:bodyPr/>
          <a:lstStyle>
            <a:lvl1pPr>
              <a:defRPr/>
            </a:lvl1pPr>
          </a:lstStyle>
          <a:p>
            <a:pPr>
              <a:defRPr/>
            </a:pPr>
            <a:fld id="{88AA0B45-CDF8-4575-86BA-717BA8641D4A}" type="slidenum">
              <a:rPr lang="en-US"/>
              <a:pPr>
                <a:defRPr/>
              </a:pPr>
              <a:t>‹#›</a:t>
            </a:fld>
            <a:endParaRPr lang="en-US"/>
          </a:p>
        </p:txBody>
      </p:sp>
    </p:spTree>
    <p:extLst>
      <p:ext uri="{BB962C8B-B14F-4D97-AF65-F5344CB8AC3E}">
        <p14:creationId xmlns:p14="http://schemas.microsoft.com/office/powerpoint/2010/main" val="34591779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8B67DA7-72B2-4801-88E5-AD6BEA5BE9B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24284265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34D6008-435F-4BB7-92AD-31A6D360088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04285565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7357EBA-10F9-4CCC-B610-5BEC03F8A91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421116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AF59E78-E599-4F22-8FDF-F726265B6B8C}"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6911753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3330A00-A02F-423E-9420-B4800464810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9299155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6C452D0-D8DC-441D-AADA-B0446C0F47DB}"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46009192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27D6DC66-40D0-47DE-A6D3-17392BB5B2FF}"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11338013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1770EA5A-8D38-4B88-82F0-2B645CD0A8D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3180526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C2E7EF7B-B3F8-42C8-BB07-5F90DB2ED7C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12716093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89DE7B1F-4D49-41D8-B6BE-0FC2FCA7157A}"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119045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6" name="Rectangle 6"/>
          <p:cNvSpPr>
            <a:spLocks noGrp="1" noChangeArrowheads="1"/>
          </p:cNvSpPr>
          <p:nvPr>
            <p:ph type="sldNum" sz="quarter" idx="12"/>
          </p:nvPr>
        </p:nvSpPr>
        <p:spPr>
          <a:ln/>
        </p:spPr>
        <p:txBody>
          <a:bodyPr/>
          <a:lstStyle>
            <a:lvl1pPr>
              <a:defRPr/>
            </a:lvl1pPr>
          </a:lstStyle>
          <a:p>
            <a:pPr>
              <a:defRPr/>
            </a:pPr>
            <a:fld id="{4EA7DD59-89C7-45FA-A070-7462AE9241A9}" type="slidenum">
              <a:rPr lang="en-US"/>
              <a:pPr>
                <a:defRPr/>
              </a:pPr>
              <a:t>‹#›</a:t>
            </a:fld>
            <a:endParaRPr lang="en-US"/>
          </a:p>
        </p:txBody>
      </p:sp>
    </p:spTree>
    <p:extLst>
      <p:ext uri="{BB962C8B-B14F-4D97-AF65-F5344CB8AC3E}">
        <p14:creationId xmlns:p14="http://schemas.microsoft.com/office/powerpoint/2010/main" val="310853310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BB8082C8-266F-4C58-A2D8-B23AD4AC2C0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70543725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EECD8EA-E1FB-4C2B-9132-50AB80D86993}"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40049780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ED479107-C2EE-43C3-8F50-8746FB3662D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56420933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B0D8ECE-2C29-4620-99EA-6A2431A7349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5935225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B461708-CAB2-4B27-A4E7-194B2F5EEB0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79984665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1B2E0C2-FA5A-4739-B863-E144C2721F78}"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9247962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FE83AE6C-2E33-4B60-9BF1-A8A53391FE96}"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96950565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27D6DC66-40D0-47DE-A6D3-17392BB5B2FF}"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79674283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1770EA5A-8D38-4B88-82F0-2B645CD0A8D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6819872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C2E7EF7B-B3F8-42C8-BB07-5F90DB2ED7C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983589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6" name="Rectangle 6"/>
          <p:cNvSpPr>
            <a:spLocks noGrp="1" noChangeArrowheads="1"/>
          </p:cNvSpPr>
          <p:nvPr>
            <p:ph type="sldNum" sz="quarter" idx="12"/>
          </p:nvPr>
        </p:nvSpPr>
        <p:spPr>
          <a:ln/>
        </p:spPr>
        <p:txBody>
          <a:bodyPr/>
          <a:lstStyle>
            <a:lvl1pPr>
              <a:defRPr/>
            </a:lvl1pPr>
          </a:lstStyle>
          <a:p>
            <a:pPr>
              <a:defRPr/>
            </a:pPr>
            <a:fld id="{87CB7252-CE48-466E-9A67-CD9C39C9CAF6}" type="slidenum">
              <a:rPr lang="en-US"/>
              <a:pPr>
                <a:defRPr/>
              </a:pPr>
              <a:t>‹#›</a:t>
            </a:fld>
            <a:endParaRPr lang="en-US"/>
          </a:p>
        </p:txBody>
      </p:sp>
    </p:spTree>
    <p:extLst>
      <p:ext uri="{BB962C8B-B14F-4D97-AF65-F5344CB8AC3E}">
        <p14:creationId xmlns:p14="http://schemas.microsoft.com/office/powerpoint/2010/main" val="100671071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89DE7B1F-4D49-41D8-B6BE-0FC2FCA7157A}"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12149264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BB8082C8-266F-4C58-A2D8-B23AD4AC2C0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47641118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EECD8EA-E1FB-4C2B-9132-50AB80D86993}"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08265438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ED479107-C2EE-43C3-8F50-8746FB3662D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38451176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B0D8ECE-2C29-4620-99EA-6A2431A7349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073624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B461708-CAB2-4B27-A4E7-194B2F5EEB0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55289144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1B2E0C2-FA5A-4739-B863-E144C2721F78}"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68250255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FE83AE6C-2E33-4B60-9BF1-A8A53391FE96}"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75681992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27D6DC66-40D0-47DE-A6D3-17392BB5B2FF}"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66067043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1770EA5A-8D38-4B88-82F0-2B645CD0A8D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79886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7" name="Rectangle 6"/>
          <p:cNvSpPr>
            <a:spLocks noGrp="1" noChangeArrowheads="1"/>
          </p:cNvSpPr>
          <p:nvPr>
            <p:ph type="sldNum" sz="quarter" idx="12"/>
          </p:nvPr>
        </p:nvSpPr>
        <p:spPr>
          <a:ln/>
        </p:spPr>
        <p:txBody>
          <a:bodyPr/>
          <a:lstStyle>
            <a:lvl1pPr>
              <a:defRPr/>
            </a:lvl1pPr>
          </a:lstStyle>
          <a:p>
            <a:pPr>
              <a:defRPr/>
            </a:pPr>
            <a:fld id="{C5269218-CEF4-4996-8B08-D4DD77CB7580}" type="slidenum">
              <a:rPr lang="en-US"/>
              <a:pPr>
                <a:defRPr/>
              </a:pPr>
              <a:t>‹#›</a:t>
            </a:fld>
            <a:endParaRPr lang="en-US"/>
          </a:p>
        </p:txBody>
      </p:sp>
    </p:spTree>
    <p:extLst>
      <p:ext uri="{BB962C8B-B14F-4D97-AF65-F5344CB8AC3E}">
        <p14:creationId xmlns:p14="http://schemas.microsoft.com/office/powerpoint/2010/main" val="282521324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C2E7EF7B-B3F8-42C8-BB07-5F90DB2ED7C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29377157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89DE7B1F-4D49-41D8-B6BE-0FC2FCA7157A}"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0584852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BB8082C8-266F-4C58-A2D8-B23AD4AC2C0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55402436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EECD8EA-E1FB-4C2B-9132-50AB80D86993}"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1035226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ED479107-C2EE-43C3-8F50-8746FB3662D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00207894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B0D8ECE-2C29-4620-99EA-6A2431A7349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06636260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B461708-CAB2-4B27-A4E7-194B2F5EEB0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12236125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1B2E0C2-FA5A-4739-B863-E144C2721F78}"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88915519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FE83AE6C-2E33-4B60-9BF1-A8A53391FE96}"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10352120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5" name="AutoShape 3"/>
          <p:cNvSpPr>
            <a:spLocks noChangeArrowheads="1"/>
          </p:cNvSpPr>
          <p:nvPr/>
        </p:nvSpPr>
        <p:spPr bwMode="white">
          <a:xfrm>
            <a:off x="327034" y="488950"/>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fontAlgn="base">
              <a:spcBef>
                <a:spcPct val="0"/>
              </a:spcBef>
              <a:spcAft>
                <a:spcPct val="0"/>
              </a:spcAft>
            </a:pPr>
            <a:endParaRPr lang="en-US" smtClean="0">
              <a:solidFill>
                <a:srgbClr val="000000"/>
              </a:solidFill>
            </a:endParaRPr>
          </a:p>
        </p:txBody>
      </p:sp>
      <p:sp>
        <p:nvSpPr>
          <p:cNvPr id="209925"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209926"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p:cNvSpPr>
            <a:spLocks noGrp="1" noChangeArrowheads="1"/>
          </p:cNvSpPr>
          <p:nvPr>
            <p:ph type="dt" sz="half" idx="10"/>
          </p:nvPr>
        </p:nvSpPr>
        <p:spPr/>
        <p:txBody>
          <a:bodyPr/>
          <a:lstStyle>
            <a:lvl1pPr>
              <a:defRPr/>
            </a:lvl1pPr>
          </a:lstStyle>
          <a:p>
            <a:pPr>
              <a:defRPr/>
            </a:pPr>
            <a:fld id="{6405A21A-A540-4BF5-B350-7C7187F3DEF8}" type="datetime1">
              <a:rPr lang="en-GB">
                <a:solidFill>
                  <a:srgbClr val="000000"/>
                </a:solidFill>
              </a:rPr>
              <a:pPr>
                <a:defRPr/>
              </a:pPr>
              <a:t>10/12/2020</a:t>
            </a:fld>
            <a:endParaRPr lang="en-US">
              <a:solidFill>
                <a:srgbClr val="000000"/>
              </a:solidFill>
            </a:endParaRPr>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r>
              <a:rPr lang="en-US">
                <a:solidFill>
                  <a:srgbClr val="000000"/>
                </a:solidFill>
              </a:rPr>
              <a:t>Chapter 5</a:t>
            </a:r>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96C425FB-F61E-444C-AABE-1A7C24A8104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2591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9" name="Rectangle 6"/>
          <p:cNvSpPr>
            <a:spLocks noGrp="1" noChangeArrowheads="1"/>
          </p:cNvSpPr>
          <p:nvPr>
            <p:ph type="sldNum" sz="quarter" idx="12"/>
          </p:nvPr>
        </p:nvSpPr>
        <p:spPr>
          <a:ln/>
        </p:spPr>
        <p:txBody>
          <a:bodyPr/>
          <a:lstStyle>
            <a:lvl1pPr>
              <a:defRPr/>
            </a:lvl1pPr>
          </a:lstStyle>
          <a:p>
            <a:pPr>
              <a:defRPr/>
            </a:pPr>
            <a:fld id="{5CBEE9E9-B6B3-4DB2-82F2-8CF3067B423E}" type="slidenum">
              <a:rPr lang="en-US"/>
              <a:pPr>
                <a:defRPr/>
              </a:pPr>
              <a:t>‹#›</a:t>
            </a:fld>
            <a:endParaRPr lang="en-US"/>
          </a:p>
        </p:txBody>
      </p:sp>
    </p:spTree>
    <p:extLst>
      <p:ext uri="{BB962C8B-B14F-4D97-AF65-F5344CB8AC3E}">
        <p14:creationId xmlns:p14="http://schemas.microsoft.com/office/powerpoint/2010/main" val="29357675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185EB90-03C6-4593-9901-599247504DB5}"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CFC32CB0-29A4-43CE-9DC8-8F82F2C127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189231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F2C6DDB-9BC9-416D-A8B6-4D2D522FC1CF}"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AE11AE59-5D6E-46BF-B9E8-4F74247D66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645408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C5F7464-2B5E-42ED-95C1-FC1B1492241A}"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A48B53A6-51E0-457E-8AEF-ABF1F73B9E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3950756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3100D782-FA1D-46F7-83E8-BC84EA1B2D82}" type="datetime1">
              <a:rPr lang="en-GB">
                <a:solidFill>
                  <a:srgbClr val="000000"/>
                </a:solidFill>
              </a:rPr>
              <a:pPr>
                <a:defRPr/>
              </a:pPr>
              <a:t>10/12/2020</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9" name="Rectangle 6"/>
          <p:cNvSpPr>
            <a:spLocks noGrp="1" noChangeArrowheads="1"/>
          </p:cNvSpPr>
          <p:nvPr>
            <p:ph type="sldNum" sz="quarter" idx="12"/>
          </p:nvPr>
        </p:nvSpPr>
        <p:spPr>
          <a:ln/>
        </p:spPr>
        <p:txBody>
          <a:bodyPr/>
          <a:lstStyle>
            <a:lvl1pPr>
              <a:defRPr/>
            </a:lvl1pPr>
          </a:lstStyle>
          <a:p>
            <a:pPr>
              <a:defRPr/>
            </a:pPr>
            <a:fld id="{7FA61C9B-F49B-4E32-B72E-EA960E24287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7421639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18BF0B6F-298A-4B75-9D2F-9329B4B6AF6B}" type="datetime1">
              <a:rPr lang="en-GB">
                <a:solidFill>
                  <a:srgbClr val="000000"/>
                </a:solidFill>
              </a:rPr>
              <a:pPr>
                <a:defRPr/>
              </a:pPr>
              <a:t>10/12/2020</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5" name="Rectangle 6"/>
          <p:cNvSpPr>
            <a:spLocks noGrp="1" noChangeArrowheads="1"/>
          </p:cNvSpPr>
          <p:nvPr>
            <p:ph type="sldNum" sz="quarter" idx="12"/>
          </p:nvPr>
        </p:nvSpPr>
        <p:spPr>
          <a:ln/>
        </p:spPr>
        <p:txBody>
          <a:bodyPr/>
          <a:lstStyle>
            <a:lvl1pPr>
              <a:defRPr/>
            </a:lvl1pPr>
          </a:lstStyle>
          <a:p>
            <a:pPr>
              <a:defRPr/>
            </a:pPr>
            <a:fld id="{0761ED85-1A76-4BE7-9DD3-EBAB85E995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887133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C425E06-8B33-40C2-BDDC-5294BDCA801E}" type="datetime1">
              <a:rPr lang="en-GB">
                <a:solidFill>
                  <a:srgbClr val="000000"/>
                </a:solidFill>
              </a:rPr>
              <a:pPr>
                <a:defRPr/>
              </a:pPr>
              <a:t>10/12/2020</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4" name="Rectangle 6"/>
          <p:cNvSpPr>
            <a:spLocks noGrp="1" noChangeArrowheads="1"/>
          </p:cNvSpPr>
          <p:nvPr>
            <p:ph type="sldNum" sz="quarter" idx="12"/>
          </p:nvPr>
        </p:nvSpPr>
        <p:spPr>
          <a:ln/>
        </p:spPr>
        <p:txBody>
          <a:bodyPr/>
          <a:lstStyle>
            <a:lvl1pPr>
              <a:defRPr/>
            </a:lvl1pPr>
          </a:lstStyle>
          <a:p>
            <a:pPr>
              <a:defRPr/>
            </a:pPr>
            <a:fld id="{23F4606E-8C10-490B-A208-87A712A5EA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141255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01539BE-0BC8-47A8-82B8-699250F93F15}"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EF242438-144A-4DCA-98B3-69CB77917A6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8430354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EBACC21-D8C9-4306-8ABE-A4DFBFBC2690}"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4AAD4AC8-698A-44CA-BEC3-3B3D0F1DAB5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2494204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90C1FD4-2867-437E-925F-7652D59BEDFD}"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C98582E8-2572-4A9E-BF76-4D14435DB8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620765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88E2FAB-61FC-4401-ABC4-CAD51927606A}"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AF08FBE1-F32D-4C68-B6A9-02CD63B2D4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78671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5" name="Rectangle 6"/>
          <p:cNvSpPr>
            <a:spLocks noGrp="1" noChangeArrowheads="1"/>
          </p:cNvSpPr>
          <p:nvPr>
            <p:ph type="sldNum" sz="quarter" idx="12"/>
          </p:nvPr>
        </p:nvSpPr>
        <p:spPr>
          <a:ln/>
        </p:spPr>
        <p:txBody>
          <a:bodyPr/>
          <a:lstStyle>
            <a:lvl1pPr>
              <a:defRPr/>
            </a:lvl1pPr>
          </a:lstStyle>
          <a:p>
            <a:pPr>
              <a:defRPr/>
            </a:pPr>
            <a:fld id="{B4CEC6CF-4D46-4418-AAFF-E59A22832FDE}" type="slidenum">
              <a:rPr lang="en-US"/>
              <a:pPr>
                <a:defRPr/>
              </a:pPr>
              <a:t>‹#›</a:t>
            </a:fld>
            <a:endParaRPr lang="en-US"/>
          </a:p>
        </p:txBody>
      </p:sp>
    </p:spTree>
    <p:extLst>
      <p:ext uri="{BB962C8B-B14F-4D97-AF65-F5344CB8AC3E}">
        <p14:creationId xmlns:p14="http://schemas.microsoft.com/office/powerpoint/2010/main" val="259242614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905000"/>
            <a:ext cx="7696200" cy="40386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DEE409CE-4BDF-4153-8CBF-8A69AFC04ADC}"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0ABE2E55-DA0C-4EBD-AFE5-A05263CAE5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565042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76962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2000" y="4000500"/>
            <a:ext cx="76962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57800FF-CDC7-4AB2-B682-463976D8FFD3}"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12191664-1893-4151-8BAD-493CF13AF5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905734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5" name="AutoShape 3"/>
          <p:cNvSpPr>
            <a:spLocks noChangeArrowheads="1"/>
          </p:cNvSpPr>
          <p:nvPr/>
        </p:nvSpPr>
        <p:spPr bwMode="white">
          <a:xfrm>
            <a:off x="327034" y="488950"/>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p:spPr>
        <p:txBody>
          <a:bodyPr wrap="none" anchor="ctr"/>
          <a:lstStyle/>
          <a:p>
            <a:pPr algn="ctr" fontAlgn="base">
              <a:spcBef>
                <a:spcPct val="0"/>
              </a:spcBef>
              <a:spcAft>
                <a:spcPct val="0"/>
              </a:spcAft>
            </a:pPr>
            <a:endParaRPr lang="en-US" smtClean="0">
              <a:solidFill>
                <a:srgbClr val="000000"/>
              </a:solidFill>
            </a:endParaRPr>
          </a:p>
        </p:txBody>
      </p:sp>
      <p:sp>
        <p:nvSpPr>
          <p:cNvPr id="209925"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209926"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p:cNvSpPr>
            <a:spLocks noGrp="1" noChangeArrowheads="1"/>
          </p:cNvSpPr>
          <p:nvPr>
            <p:ph type="dt" sz="half" idx="10"/>
          </p:nvPr>
        </p:nvSpPr>
        <p:spPr/>
        <p:txBody>
          <a:bodyPr/>
          <a:lstStyle>
            <a:lvl1pPr>
              <a:defRPr/>
            </a:lvl1pPr>
          </a:lstStyle>
          <a:p>
            <a:pPr>
              <a:defRPr/>
            </a:pPr>
            <a:fld id="{6405A21A-A540-4BF5-B350-7C7187F3DEF8}" type="datetime1">
              <a:rPr lang="en-GB">
                <a:solidFill>
                  <a:srgbClr val="000000"/>
                </a:solidFill>
              </a:rPr>
              <a:pPr>
                <a:defRPr/>
              </a:pPr>
              <a:t>10/12/2020</a:t>
            </a:fld>
            <a:endParaRPr lang="en-US">
              <a:solidFill>
                <a:srgbClr val="000000"/>
              </a:solidFill>
            </a:endParaRPr>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r>
              <a:rPr lang="en-US">
                <a:solidFill>
                  <a:srgbClr val="000000"/>
                </a:solidFill>
              </a:rPr>
              <a:t>Chapter 5</a:t>
            </a:r>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96C425FB-F61E-444C-AABE-1A7C24A8104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838351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185EB90-03C6-4593-9901-599247504DB5}"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CFC32CB0-29A4-43CE-9DC8-8F82F2C127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258152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F2C6DDB-9BC9-416D-A8B6-4D2D522FC1CF}"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AE11AE59-5D6E-46BF-B9E8-4F74247D66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9610213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C5F7464-2B5E-42ED-95C1-FC1B1492241A}"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A48B53A6-51E0-457E-8AEF-ABF1F73B9E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056001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3100D782-FA1D-46F7-83E8-BC84EA1B2D82}" type="datetime1">
              <a:rPr lang="en-GB">
                <a:solidFill>
                  <a:srgbClr val="000000"/>
                </a:solidFill>
              </a:rPr>
              <a:pPr>
                <a:defRPr/>
              </a:pPr>
              <a:t>10/12/2020</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9" name="Rectangle 6"/>
          <p:cNvSpPr>
            <a:spLocks noGrp="1" noChangeArrowheads="1"/>
          </p:cNvSpPr>
          <p:nvPr>
            <p:ph type="sldNum" sz="quarter" idx="12"/>
          </p:nvPr>
        </p:nvSpPr>
        <p:spPr>
          <a:ln/>
        </p:spPr>
        <p:txBody>
          <a:bodyPr/>
          <a:lstStyle>
            <a:lvl1pPr>
              <a:defRPr/>
            </a:lvl1pPr>
          </a:lstStyle>
          <a:p>
            <a:pPr>
              <a:defRPr/>
            </a:pPr>
            <a:fld id="{7FA61C9B-F49B-4E32-B72E-EA960E24287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4235840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18BF0B6F-298A-4B75-9D2F-9329B4B6AF6B}" type="datetime1">
              <a:rPr lang="en-GB">
                <a:solidFill>
                  <a:srgbClr val="000000"/>
                </a:solidFill>
              </a:rPr>
              <a:pPr>
                <a:defRPr/>
              </a:pPr>
              <a:t>10/12/2020</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5" name="Rectangle 6"/>
          <p:cNvSpPr>
            <a:spLocks noGrp="1" noChangeArrowheads="1"/>
          </p:cNvSpPr>
          <p:nvPr>
            <p:ph type="sldNum" sz="quarter" idx="12"/>
          </p:nvPr>
        </p:nvSpPr>
        <p:spPr>
          <a:ln/>
        </p:spPr>
        <p:txBody>
          <a:bodyPr/>
          <a:lstStyle>
            <a:lvl1pPr>
              <a:defRPr/>
            </a:lvl1pPr>
          </a:lstStyle>
          <a:p>
            <a:pPr>
              <a:defRPr/>
            </a:pPr>
            <a:fld id="{0761ED85-1A76-4BE7-9DD3-EBAB85E995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474589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C425E06-8B33-40C2-BDDC-5294BDCA801E}" type="datetime1">
              <a:rPr lang="en-GB">
                <a:solidFill>
                  <a:srgbClr val="000000"/>
                </a:solidFill>
              </a:rPr>
              <a:pPr>
                <a:defRPr/>
              </a:pPr>
              <a:t>10/12/2020</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4" name="Rectangle 6"/>
          <p:cNvSpPr>
            <a:spLocks noGrp="1" noChangeArrowheads="1"/>
          </p:cNvSpPr>
          <p:nvPr>
            <p:ph type="sldNum" sz="quarter" idx="12"/>
          </p:nvPr>
        </p:nvSpPr>
        <p:spPr>
          <a:ln/>
        </p:spPr>
        <p:txBody>
          <a:bodyPr/>
          <a:lstStyle>
            <a:lvl1pPr>
              <a:defRPr/>
            </a:lvl1pPr>
          </a:lstStyle>
          <a:p>
            <a:pPr>
              <a:defRPr/>
            </a:pPr>
            <a:fld id="{23F4606E-8C10-490B-A208-87A712A5EA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0802800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01539BE-0BC8-47A8-82B8-699250F93F15}"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EF242438-144A-4DCA-98B3-69CB77917A6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9756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4" name="Rectangle 6"/>
          <p:cNvSpPr>
            <a:spLocks noGrp="1" noChangeArrowheads="1"/>
          </p:cNvSpPr>
          <p:nvPr>
            <p:ph type="sldNum" sz="quarter" idx="12"/>
          </p:nvPr>
        </p:nvSpPr>
        <p:spPr>
          <a:ln/>
        </p:spPr>
        <p:txBody>
          <a:bodyPr/>
          <a:lstStyle>
            <a:lvl1pPr>
              <a:defRPr/>
            </a:lvl1pPr>
          </a:lstStyle>
          <a:p>
            <a:pPr>
              <a:defRPr/>
            </a:pPr>
            <a:fld id="{2BF4D095-E929-47B2-A418-1731BF410585}" type="slidenum">
              <a:rPr lang="en-US"/>
              <a:pPr>
                <a:defRPr/>
              </a:pPr>
              <a:t>‹#›</a:t>
            </a:fld>
            <a:endParaRPr lang="en-US"/>
          </a:p>
        </p:txBody>
      </p:sp>
    </p:spTree>
    <p:extLst>
      <p:ext uri="{BB962C8B-B14F-4D97-AF65-F5344CB8AC3E}">
        <p14:creationId xmlns:p14="http://schemas.microsoft.com/office/powerpoint/2010/main" val="304554361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EBACC21-D8C9-4306-8ABE-A4DFBFBC2690}"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4AAD4AC8-698A-44CA-BEC3-3B3D0F1DAB5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443097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90C1FD4-2867-437E-925F-7652D59BEDFD}"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C98582E8-2572-4A9E-BF76-4D14435DB8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731859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88E2FAB-61FC-4401-ABC4-CAD51927606A}"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AF08FBE1-F32D-4C68-B6A9-02CD63B2D4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0050643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905000"/>
            <a:ext cx="7696200" cy="40386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DEE409CE-4BDF-4153-8CBF-8A69AFC04ADC}" type="datetime1">
              <a:rPr lang="en-GB">
                <a:solidFill>
                  <a:srgbClr val="000000"/>
                </a:solidFill>
              </a:rPr>
              <a:pPr>
                <a:defRPr/>
              </a:pPr>
              <a:t>10/12/2020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6" name="Rectangle 6"/>
          <p:cNvSpPr>
            <a:spLocks noGrp="1" noChangeArrowheads="1"/>
          </p:cNvSpPr>
          <p:nvPr>
            <p:ph type="sldNum" sz="quarter" idx="12"/>
          </p:nvPr>
        </p:nvSpPr>
        <p:spPr>
          <a:ln/>
        </p:spPr>
        <p:txBody>
          <a:bodyPr/>
          <a:lstStyle>
            <a:lvl1pPr>
              <a:defRPr/>
            </a:lvl1pPr>
          </a:lstStyle>
          <a:p>
            <a:pPr>
              <a:defRPr/>
            </a:pPr>
            <a:fld id="{0ABE2E55-DA0C-4EBD-AFE5-A05263CAE5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0908297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76962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2000" y="4000500"/>
            <a:ext cx="76962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57800FF-CDC7-4AB2-B682-463976D8FFD3}" type="datetime1">
              <a:rPr lang="en-GB">
                <a:solidFill>
                  <a:srgbClr val="000000"/>
                </a:solidFill>
              </a:rPr>
              <a:pPr>
                <a:defRPr/>
              </a:pPr>
              <a:t>10/12/2020</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Chapter 5</a:t>
            </a:r>
          </a:p>
        </p:txBody>
      </p:sp>
      <p:sp>
        <p:nvSpPr>
          <p:cNvPr id="7" name="Rectangle 6"/>
          <p:cNvSpPr>
            <a:spLocks noGrp="1" noChangeArrowheads="1"/>
          </p:cNvSpPr>
          <p:nvPr>
            <p:ph type="sldNum" sz="quarter" idx="12"/>
          </p:nvPr>
        </p:nvSpPr>
        <p:spPr>
          <a:ln/>
        </p:spPr>
        <p:txBody>
          <a:bodyPr/>
          <a:lstStyle>
            <a:lvl1pPr>
              <a:defRPr/>
            </a:lvl1pPr>
          </a:lstStyle>
          <a:p>
            <a:pPr>
              <a:defRPr/>
            </a:pPr>
            <a:fld id="{12191664-1893-4151-8BAD-493CF13AF5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3602033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074"/>
          <p:cNvGrpSpPr>
            <a:grpSpLocks/>
          </p:cNvGrpSpPr>
          <p:nvPr/>
        </p:nvGrpSpPr>
        <p:grpSpPr bwMode="auto">
          <a:xfrm>
            <a:off x="1" y="547688"/>
            <a:ext cx="9009063" cy="1052512"/>
            <a:chOff x="0" y="1536"/>
            <a:chExt cx="5675" cy="663"/>
          </a:xfrm>
        </p:grpSpPr>
        <p:grpSp>
          <p:nvGrpSpPr>
            <p:cNvPr id="5" name="Group 3075"/>
            <p:cNvGrpSpPr>
              <a:grpSpLocks/>
            </p:cNvGrpSpPr>
            <p:nvPr/>
          </p:nvGrpSpPr>
          <p:grpSpPr bwMode="auto">
            <a:xfrm>
              <a:off x="185" y="1604"/>
              <a:ext cx="449" cy="299"/>
              <a:chOff x="720" y="336"/>
              <a:chExt cx="624" cy="432"/>
            </a:xfrm>
          </p:grpSpPr>
          <p:sp>
            <p:nvSpPr>
              <p:cNvPr id="12" name="Rectangle 3076"/>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charset="0"/>
                </a:endParaRPr>
              </a:p>
            </p:txBody>
          </p:sp>
          <p:sp>
            <p:nvSpPr>
              <p:cNvPr id="13" name="Rectangle 3077"/>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charset="0"/>
                </a:endParaRPr>
              </a:p>
            </p:txBody>
          </p:sp>
        </p:grpSp>
        <p:grpSp>
          <p:nvGrpSpPr>
            <p:cNvPr id="6" name="Group 3078"/>
            <p:cNvGrpSpPr>
              <a:grpSpLocks/>
            </p:cNvGrpSpPr>
            <p:nvPr/>
          </p:nvGrpSpPr>
          <p:grpSpPr bwMode="auto">
            <a:xfrm>
              <a:off x="263" y="1870"/>
              <a:ext cx="466" cy="299"/>
              <a:chOff x="912" y="2640"/>
              <a:chExt cx="672" cy="432"/>
            </a:xfrm>
          </p:grpSpPr>
          <p:sp>
            <p:nvSpPr>
              <p:cNvPr id="10" name="Rectangle 3079"/>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charset="0"/>
                </a:endParaRPr>
              </a:p>
            </p:txBody>
          </p:sp>
          <p:sp>
            <p:nvSpPr>
              <p:cNvPr id="11" name="Rectangle 3080"/>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charset="0"/>
                </a:endParaRPr>
              </a:p>
            </p:txBody>
          </p:sp>
        </p:grpSp>
        <p:sp>
          <p:nvSpPr>
            <p:cNvPr id="7" name="Rectangle 3081"/>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charset="0"/>
              </a:endParaRPr>
            </a:p>
          </p:txBody>
        </p:sp>
        <p:sp>
          <p:nvSpPr>
            <p:cNvPr id="8" name="Rectangle 3082"/>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charset="0"/>
              </a:endParaRPr>
            </a:p>
          </p:txBody>
        </p:sp>
        <p:sp>
          <p:nvSpPr>
            <p:cNvPr id="9" name="Rectangle 3083"/>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charset="0"/>
              </a:endParaRPr>
            </a:p>
          </p:txBody>
        </p:sp>
      </p:grpSp>
      <p:sp>
        <p:nvSpPr>
          <p:cNvPr id="289804" name="Rectangle 3084"/>
          <p:cNvSpPr>
            <a:spLocks noGrp="1" noChangeArrowheads="1"/>
          </p:cNvSpPr>
          <p:nvPr>
            <p:ph type="ctrTitle"/>
          </p:nvPr>
        </p:nvSpPr>
        <p:spPr>
          <a:xfrm>
            <a:off x="990600" y="1828800"/>
            <a:ext cx="7772400" cy="1143000"/>
          </a:xfrm>
        </p:spPr>
        <p:txBody>
          <a:bodyPr/>
          <a:lstStyle>
            <a:lvl1pPr>
              <a:defRPr/>
            </a:lvl1pPr>
          </a:lstStyle>
          <a:p>
            <a:r>
              <a:rPr lang="de-DE"/>
              <a:t>Click to edit Master title style</a:t>
            </a:r>
          </a:p>
        </p:txBody>
      </p:sp>
      <p:sp>
        <p:nvSpPr>
          <p:cNvPr id="289805" name="Rectangle 308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de-DE"/>
              <a:t>Click to edit Master subtitle style</a:t>
            </a:r>
          </a:p>
        </p:txBody>
      </p:sp>
      <p:sp>
        <p:nvSpPr>
          <p:cNvPr id="14" name="Rectangle 3086"/>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buClrTx/>
              <a:buSzTx/>
              <a:buFontTx/>
              <a:buNone/>
              <a:defRPr sz="1400">
                <a:solidFill>
                  <a:schemeClr val="bg2"/>
                </a:solidFill>
                <a:latin typeface="Tahoma" pitchFamily="34" charset="0"/>
                <a:cs typeface="Arial" charset="0"/>
              </a:defRPr>
            </a:lvl1pPr>
          </a:lstStyle>
          <a:p>
            <a:pPr fontAlgn="base">
              <a:spcAft>
                <a:spcPct val="0"/>
              </a:spcAft>
              <a:defRPr/>
            </a:pPr>
            <a:endParaRPr lang="de-DE">
              <a:solidFill>
                <a:srgbClr val="1C1C1C"/>
              </a:solidFill>
            </a:endParaRPr>
          </a:p>
        </p:txBody>
      </p:sp>
      <p:sp>
        <p:nvSpPr>
          <p:cNvPr id="15" name="Rectangle 3087"/>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a:solidFill>
                  <a:schemeClr val="bg2"/>
                </a:solidFill>
                <a:latin typeface="Tahoma" pitchFamily="34" charset="0"/>
                <a:cs typeface="Arial" pitchFamily="34" charset="0"/>
              </a:defRPr>
            </a:lvl1pPr>
          </a:lstStyle>
          <a:p>
            <a:pPr fontAlgn="base">
              <a:spcAft>
                <a:spcPct val="0"/>
              </a:spcAft>
              <a:defRPr/>
            </a:pPr>
            <a:endParaRPr lang="de-DE">
              <a:solidFill>
                <a:srgbClr val="1C1C1C"/>
              </a:solidFill>
            </a:endParaRPr>
          </a:p>
        </p:txBody>
      </p:sp>
      <p:sp>
        <p:nvSpPr>
          <p:cNvPr id="16" name="Rectangle 3088"/>
          <p:cNvSpPr>
            <a:spLocks noGrp="1" noChangeArrowheads="1"/>
          </p:cNvSpPr>
          <p:nvPr>
            <p:ph type="sldNum" sz="quarter" idx="12"/>
          </p:nvPr>
        </p:nvSpPr>
        <p:spPr>
          <a:xfrm>
            <a:off x="6858000" y="6248400"/>
            <a:ext cx="1905000" cy="457200"/>
          </a:xfrm>
        </p:spPr>
        <p:txBody>
          <a:bodyPr/>
          <a:lstStyle>
            <a:lvl1pPr>
              <a:defRPr sz="1400" b="0"/>
            </a:lvl1pPr>
          </a:lstStyle>
          <a:p>
            <a:pPr>
              <a:defRPr/>
            </a:pPr>
            <a:fld id="{84417717-96A8-424E-B8F8-B6F8B79CC20C}"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235841523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A8B40236-ACAA-49D8-8070-0F4C65653CA5}"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381683119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sldNum" sz="quarter" idx="10"/>
          </p:nvPr>
        </p:nvSpPr>
        <p:spPr>
          <a:ln/>
        </p:spPr>
        <p:txBody>
          <a:bodyPr/>
          <a:lstStyle>
            <a:lvl1pPr>
              <a:defRPr/>
            </a:lvl1pPr>
          </a:lstStyle>
          <a:p>
            <a:pPr>
              <a:defRPr/>
            </a:pPr>
            <a:fld id="{888FCA93-4D23-48B8-929F-D69927EC33EF}"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103561144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sldNum" sz="quarter" idx="10"/>
          </p:nvPr>
        </p:nvSpPr>
        <p:spPr>
          <a:ln/>
        </p:spPr>
        <p:txBody>
          <a:bodyPr/>
          <a:lstStyle>
            <a:lvl1pPr>
              <a:defRPr/>
            </a:lvl1pPr>
          </a:lstStyle>
          <a:p>
            <a:pPr>
              <a:defRPr/>
            </a:pPr>
            <a:fld id="{E23347BD-3CDF-4E4B-8C27-97391962BEC2}"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11654004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sldNum" sz="quarter" idx="10"/>
          </p:nvPr>
        </p:nvSpPr>
        <p:spPr>
          <a:ln/>
        </p:spPr>
        <p:txBody>
          <a:bodyPr/>
          <a:lstStyle>
            <a:lvl1pPr>
              <a:defRPr/>
            </a:lvl1pPr>
          </a:lstStyle>
          <a:p>
            <a:pPr>
              <a:defRPr/>
            </a:pPr>
            <a:fld id="{004AA6CD-623C-4A5A-9478-7F4EE1847A94}"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3741600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7" name="Rectangle 6"/>
          <p:cNvSpPr>
            <a:spLocks noGrp="1" noChangeArrowheads="1"/>
          </p:cNvSpPr>
          <p:nvPr>
            <p:ph type="sldNum" sz="quarter" idx="12"/>
          </p:nvPr>
        </p:nvSpPr>
        <p:spPr>
          <a:ln/>
        </p:spPr>
        <p:txBody>
          <a:bodyPr/>
          <a:lstStyle>
            <a:lvl1pPr>
              <a:defRPr/>
            </a:lvl1pPr>
          </a:lstStyle>
          <a:p>
            <a:pPr>
              <a:defRPr/>
            </a:pPr>
            <a:fld id="{1FB15C9C-D948-425F-B947-D49130CEC29E}" type="slidenum">
              <a:rPr lang="en-US"/>
              <a:pPr>
                <a:defRPr/>
              </a:pPr>
              <a:t>‹#›</a:t>
            </a:fld>
            <a:endParaRPr lang="en-US"/>
          </a:p>
        </p:txBody>
      </p:sp>
    </p:spTree>
    <p:extLst>
      <p:ext uri="{BB962C8B-B14F-4D97-AF65-F5344CB8AC3E}">
        <p14:creationId xmlns:p14="http://schemas.microsoft.com/office/powerpoint/2010/main" val="276768047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
          <p:cNvSpPr>
            <a:spLocks noGrp="1" noChangeArrowheads="1"/>
          </p:cNvSpPr>
          <p:nvPr>
            <p:ph type="sldNum" sz="quarter" idx="10"/>
          </p:nvPr>
        </p:nvSpPr>
        <p:spPr>
          <a:ln/>
        </p:spPr>
        <p:txBody>
          <a:bodyPr/>
          <a:lstStyle>
            <a:lvl1pPr>
              <a:defRPr/>
            </a:lvl1pPr>
          </a:lstStyle>
          <a:p>
            <a:pPr>
              <a:defRPr/>
            </a:pPr>
            <a:fld id="{939DD5D5-8751-489A-AD83-653F8A438C42}"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418195707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8C3CC375-1A7F-4BAF-9863-D216D714699A}"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209790492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E74F735B-328A-430F-888B-A5CA4836FBCD}"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38838682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95979DCD-9448-467D-AB0A-1657B301DE3F}"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66852388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EBC55C99-6BE8-4A61-9DE8-751D1036FD4D}"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95702883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73065"/>
            <a:ext cx="1943100" cy="5722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73065"/>
            <a:ext cx="5676900" cy="5722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defRPr/>
            </a:pPr>
            <a:fld id="{E63B17FE-7E75-42AC-A8C8-BACFD614C645}" type="slidenum">
              <a:rPr lang="de-DE">
                <a:solidFill>
                  <a:srgbClr val="1C1C1C"/>
                </a:solidFill>
              </a:rPr>
              <a:pPr>
                <a:defRPr/>
              </a:pPr>
              <a:t>‹#›</a:t>
            </a:fld>
            <a:endParaRPr lang="de-DE">
              <a:solidFill>
                <a:srgbClr val="1C1C1C"/>
              </a:solidFill>
            </a:endParaRPr>
          </a:p>
        </p:txBody>
      </p:sp>
    </p:spTree>
    <p:extLst>
      <p:ext uri="{BB962C8B-B14F-4D97-AF65-F5344CB8AC3E}">
        <p14:creationId xmlns:p14="http://schemas.microsoft.com/office/powerpoint/2010/main" val="336583599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2"/>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a:prstGeom prst="rect">
            <a:avLst/>
          </a:prstGeom>
        </p:spPr>
        <p:txBody>
          <a:bodyPr/>
          <a:lstStyle>
            <a:lvl1pPr>
              <a:defRPr/>
            </a:lvl1pP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pitchFamily="34" charset="0"/>
            </a:endParaRPr>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pitchFamily="34" charset="0"/>
            </a:endParaRPr>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E0A0FEFC-1892-46F7-82A1-00A9705E569F}"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82135165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vl1pP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pitchFamily="34" charset="0"/>
            </a:endParaRPr>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pPr fontAlgn="base">
              <a:spcBef>
                <a:spcPct val="20000"/>
              </a:spcBef>
              <a:spcAft>
                <a:spcPct val="0"/>
              </a:spcAft>
              <a:buClr>
                <a:srgbClr val="FF0000"/>
              </a:buClr>
              <a:buSzPct val="55000"/>
              <a:buFont typeface="Wingdings" pitchFamily="2" charset="2"/>
              <a:buChar char="n"/>
              <a:defRPr/>
            </a:pPr>
            <a:endParaRPr lang="en-US">
              <a:solidFill>
                <a:srgbClr val="000000"/>
              </a:solidFill>
              <a:cs typeface="Arial" pitchFamily="34" charset="0"/>
            </a:endParaRP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3E936EFC-1B56-4288-BD28-131584A049BA}"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86583011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D35FAB-A193-413C-8637-ED76E664797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3056610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EB91207-234E-4727-8D38-05050DE5DE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911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7" name="Rectangle 6"/>
          <p:cNvSpPr>
            <a:spLocks noGrp="1" noChangeArrowheads="1"/>
          </p:cNvSpPr>
          <p:nvPr>
            <p:ph type="sldNum" sz="quarter" idx="12"/>
          </p:nvPr>
        </p:nvSpPr>
        <p:spPr>
          <a:ln/>
        </p:spPr>
        <p:txBody>
          <a:bodyPr/>
          <a:lstStyle>
            <a:lvl1pPr>
              <a:defRPr/>
            </a:lvl1pPr>
          </a:lstStyle>
          <a:p>
            <a:pPr>
              <a:defRPr/>
            </a:pPr>
            <a:fld id="{2786082A-DDC7-4CFB-BAD8-429E1DD7D883}" type="slidenum">
              <a:rPr lang="en-US"/>
              <a:pPr>
                <a:defRPr/>
              </a:pPr>
              <a:t>‹#›</a:t>
            </a:fld>
            <a:endParaRPr lang="en-US"/>
          </a:p>
        </p:txBody>
      </p:sp>
    </p:spTree>
    <p:extLst>
      <p:ext uri="{BB962C8B-B14F-4D97-AF65-F5344CB8AC3E}">
        <p14:creationId xmlns:p14="http://schemas.microsoft.com/office/powerpoint/2010/main" val="68022170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2CC8BA7-9CDA-4A9B-A305-070AF8C879E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1143156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C144668-DD06-4A31-98C1-81DBC3BB7CC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666850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3DBCBB5-14DB-4829-BCA7-5262F2C8826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9272976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3F1EB2A-3924-44A5-B745-868C1D2BA54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6793791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648A05B-E3C2-495C-9594-E9A9CF8DB5E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686027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DAF52FE-E7F3-4EFF-8D07-11594D0CF2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9787782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BCCD5ED-F012-4D79-AC9B-C9EC07996D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3936372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6D597C8-C90C-4958-8EDA-8C17AA476D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213960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1E44E2-761F-49A5-AFFB-6A90C910D2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3090372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D35FAB-A193-413C-8637-ED76E664797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90103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6" name="Rectangle 6"/>
          <p:cNvSpPr>
            <a:spLocks noGrp="1" noChangeArrowheads="1"/>
          </p:cNvSpPr>
          <p:nvPr>
            <p:ph type="sldNum" sz="quarter" idx="12"/>
          </p:nvPr>
        </p:nvSpPr>
        <p:spPr>
          <a:ln/>
        </p:spPr>
        <p:txBody>
          <a:bodyPr/>
          <a:lstStyle>
            <a:lvl1pPr>
              <a:defRPr/>
            </a:lvl1pPr>
          </a:lstStyle>
          <a:p>
            <a:pPr>
              <a:defRPr/>
            </a:pPr>
            <a:fld id="{1A3D51C2-7B73-4E26-AA4F-05C0C881518B}" type="slidenum">
              <a:rPr lang="en-US"/>
              <a:pPr>
                <a:defRPr/>
              </a:pPr>
              <a:t>‹#›</a:t>
            </a:fld>
            <a:endParaRPr lang="en-US"/>
          </a:p>
        </p:txBody>
      </p:sp>
    </p:spTree>
    <p:extLst>
      <p:ext uri="{BB962C8B-B14F-4D97-AF65-F5344CB8AC3E}">
        <p14:creationId xmlns:p14="http://schemas.microsoft.com/office/powerpoint/2010/main" val="142199465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EB91207-234E-4727-8D38-05050DE5DE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518817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2CC8BA7-9CDA-4A9B-A305-070AF8C879E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8076253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C144668-DD06-4A31-98C1-81DBC3BB7CC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9622258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3DBCBB5-14DB-4829-BCA7-5262F2C8826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5015701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3F1EB2A-3924-44A5-B745-868C1D2BA54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452708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648A05B-E3C2-495C-9594-E9A9CF8DB5E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3978799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DAF52FE-E7F3-4EFF-8D07-11594D0CF2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869486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BCCD5ED-F012-4D79-AC9B-C9EC07996D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031061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6D597C8-C90C-4958-8EDA-8C17AA476D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590800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1E44E2-761F-49A5-AFFB-6A90C910D2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37897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CMPUT101 Introduction to Computing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 Yngvi Bjornsson</a:t>
            </a:r>
          </a:p>
        </p:txBody>
      </p:sp>
      <p:sp>
        <p:nvSpPr>
          <p:cNvPr id="6" name="Rectangle 6"/>
          <p:cNvSpPr>
            <a:spLocks noGrp="1" noChangeArrowheads="1"/>
          </p:cNvSpPr>
          <p:nvPr>
            <p:ph type="sldNum" sz="quarter" idx="12"/>
          </p:nvPr>
        </p:nvSpPr>
        <p:spPr>
          <a:ln/>
        </p:spPr>
        <p:txBody>
          <a:bodyPr/>
          <a:lstStyle>
            <a:lvl1pPr>
              <a:defRPr/>
            </a:lvl1pPr>
          </a:lstStyle>
          <a:p>
            <a:pPr>
              <a:defRPr/>
            </a:pPr>
            <a:fld id="{3D67FE3E-802E-4B4A-B1C7-9DF05B05EB71}" type="slidenum">
              <a:rPr lang="en-US"/>
              <a:pPr>
                <a:defRPr/>
              </a:pPr>
              <a:t>‹#›</a:t>
            </a:fld>
            <a:endParaRPr lang="en-US"/>
          </a:p>
        </p:txBody>
      </p:sp>
    </p:spTree>
    <p:extLst>
      <p:ext uri="{BB962C8B-B14F-4D97-AF65-F5344CB8AC3E}">
        <p14:creationId xmlns:p14="http://schemas.microsoft.com/office/powerpoint/2010/main" val="2045899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5E988BA-665A-4415-AFF1-920AC001EA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92251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C49F20-6847-4CE8-A87A-0617967FBF6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691427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CFC0252-4468-4494-A06E-9B5A032D69B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0807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06E135A-F23A-44E7-BE65-AA6600E6B5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80787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934F675-95A9-4ADD-80DE-F5F365FA718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2135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B81F1A7-5D63-4A83-9791-2CDAB42FF3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02295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307842D-E1C3-4FA3-BA52-2C2301D6C0E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056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87803BC-BF93-4778-8C58-490F30A860E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845358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7C2AA90-EA2C-4FBD-96C9-D80E64FB0ED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519290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669C72-739F-42A2-AAAA-6FD4FA7DDA0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4369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8420C8A-AAEC-4144-9E27-41849F72447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03294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44E4AD-4CAB-47BF-ABBD-618B985CE3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87727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D4CBBC5-E16F-458D-BD77-C627C402E2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45478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B3828DA-DE1C-4259-B491-16A8A029EA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09160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C2E43C-1652-43D3-8503-2ECB16E2A0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78606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F1E454D-421A-4604-83AB-DD794F4719E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634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93B6984-E557-41F6-B787-A8D64D1DBE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273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EEB7593-3282-42C6-9B78-97580C073E7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92351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B643A3-8638-4252-9D03-7A0A61FF5D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81093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E5E8F1-D113-432F-9D27-3BC493C85C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949267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37095A-1C3E-4FB6-B65F-5D4159C40B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79230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F13857-12A5-4751-98D6-68C95B0C856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21419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45CFC3-C6FC-48AF-820A-F6FC05BB0C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302545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8FAB966-C6EC-4307-88D7-EBF269AFDC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45708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D4CBBC5-E16F-458D-BD77-C627C402E2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81565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B3828DA-DE1C-4259-B491-16A8A029EA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91038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C2E43C-1652-43D3-8503-2ECB16E2A0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8222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F1E454D-421A-4604-83AB-DD794F4719E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91951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93B6984-E557-41F6-B787-A8D64D1DBE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556688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EEB7593-3282-42C6-9B78-97580C073E7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35436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B643A3-8638-4252-9D03-7A0A61FF5D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406044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E5E8F1-D113-432F-9D27-3BC493C85C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318824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37095A-1C3E-4FB6-B65F-5D4159C40B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65679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F13857-12A5-4751-98D6-68C95B0C856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280245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45CFC3-C6FC-48AF-820A-F6FC05BB0C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233687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8FAB966-C6EC-4307-88D7-EBF269AFDC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16185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D4CBBC5-E16F-458D-BD77-C627C402E2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9477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B3828DA-DE1C-4259-B491-16A8A029EA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53842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6C2E43C-1652-43D3-8503-2ECB16E2A0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13694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F1E454D-421A-4604-83AB-DD794F4719E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72418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93B6984-E557-41F6-B787-A8D64D1DBE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818925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EEB7593-3282-42C6-9B78-97580C073E7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52136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B643A3-8638-4252-9D03-7A0A61FF5D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384755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E5E8F1-D113-432F-9D27-3BC493C85C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597533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437095A-1C3E-4FB6-B65F-5D4159C40B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25174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4F13857-12A5-4751-98D6-68C95B0C856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328907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D45CFC3-C6FC-48AF-820A-F6FC05BB0CC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144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8FAB966-C6EC-4307-88D7-EBF269AFDC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50551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3CAA0308-8E9E-49F7-B023-64411A21EC7D}"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10059320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F6E7C55-CA3A-4645-9B1F-381CF3614C8F}"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7077373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2004AD0-3B9A-429C-9D9B-FA35F4ED70D8}"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3273186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6AFE5E33-5D91-43AE-A9AB-ACA38B70357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824991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BB132084-0D5F-45C6-BFBC-E1BD5B3AEB5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2068645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3C54E2A-70D0-4E1E-9D16-BD01C9506007}"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6314961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8E67A69-9F52-44C7-8DCB-9BD39CF4E9BD}"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0107014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C1E4FD5-4D39-4E78-A95C-1E4480B39D6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2196561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CEE419D-B8B2-4BB1-B425-93434BAD5846}"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09575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8E0A0E3B-3751-4D04-B99B-05E80D0F1C86}"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6251481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45A38EE-0A74-4515-9563-A1733E436097}"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2175679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ar-SA" sz="2800" b="1" i="1" baseline="-18000" smtClean="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ar-SA" sz="2800" b="1" i="1" baseline="-18000" smtClean="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ar-SA" sz="2800" b="1" i="1" baseline="-18000" smtClean="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ar-SA" sz="2800" b="1" i="1" baseline="-18000" smtClean="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ar-SA" sz="2800" b="1" i="1" baseline="-18000" smtClean="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ar-SA" sz="2800" b="1" i="1" baseline="-18000" smtClean="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ar-SA" sz="2800" b="1" i="1" baseline="-18000" smtClean="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fontAlgn="base">
              <a:spcBef>
                <a:spcPct val="50000"/>
              </a:spcBef>
              <a:spcAft>
                <a:spcPct val="0"/>
              </a:spcAft>
            </a:pPr>
            <a:r>
              <a:rPr lang="en-US" altLang="en-US" sz="1400" b="0" i="0" baseline="0" smtClean="0">
                <a:solidFill>
                  <a:srgbClr val="000000"/>
                </a:solidFill>
                <a:latin typeface="McGrawHill-Italic" pitchFamily="2" charset="0"/>
              </a:rPr>
              <a:t>McGraw-Hill</a:t>
            </a:r>
            <a:endParaRPr lang="en-US" altLang="en-US" sz="2400" b="0" i="0" baseline="0" smtClean="0">
              <a:solidFill>
                <a:srgbClr val="000000"/>
              </a:solidFill>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algn="r" fontAlgn="base">
              <a:spcBef>
                <a:spcPct val="50000"/>
              </a:spcBef>
              <a:spcAft>
                <a:spcPct val="0"/>
              </a:spcAft>
              <a:buFontTx/>
              <a:buChar char="©"/>
            </a:pPr>
            <a:r>
              <a:rPr lang="en-US" altLang="en-US" sz="1400" b="0" i="0" baseline="0" smtClean="0">
                <a:solidFill>
                  <a:srgbClr val="000000"/>
                </a:solidFill>
                <a:latin typeface="McGrawHill-Italic" pitchFamily="2" charset="0"/>
              </a:rPr>
              <a:t>The McGraw-Hill Companies, Inc., 2000</a:t>
            </a:r>
            <a:endParaRPr lang="en-US" altLang="en-US" sz="2400" b="0" i="0" baseline="0" smtClean="0">
              <a:solidFill>
                <a:srgbClr val="000000"/>
              </a:solidFill>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4E1A881C-6196-429F-8483-A206EAD67806}"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1158219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1B007A51-A3C0-497A-B3AB-A8F472FAB49B}"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1734087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9EEF092-029E-4663-B7DD-05BE57B2FB8F}"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2084760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F7DDECF1-712F-4CDE-8230-A5F5350022DA}"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41597842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457AB69-F996-4BA4-8BE4-CD416918F150}"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8861186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AB5E698-4679-4B69-84C7-A1B5F669279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0040870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56B349D6-0500-4F47-ACA4-F699963AF831}"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904378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68"/>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51E84E3-EA66-4F2A-A5BE-50F8D0040DE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66546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CE78C9D-5AD1-4A36-8A66-8EC9A71B20E5}"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632642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6"/>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C152E96-7E72-4DD3-8CC2-71AA0EBA4B74}"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37718661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56"/>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5B2849E-87DA-4740-8E84-9315C79B3D43}"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0435107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 y="2438418"/>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0" fontAlgn="base" hangingPunct="0">
                <a:spcBef>
                  <a:spcPct val="0"/>
                </a:spcBef>
                <a:spcAft>
                  <a:spcPct val="0"/>
                </a:spcAft>
                <a:defRPr/>
              </a:pPr>
              <a:endParaRPr lang="ar-SA" sz="2800" b="1" i="1" baseline="-18000">
                <a:solidFill>
                  <a:srgbClr val="000000"/>
                </a:solidFill>
                <a:latin typeface="Times New Roman" pitchFamily="18" charset="0"/>
              </a:endParaRPr>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fontAlgn="base">
              <a:spcBef>
                <a:spcPct val="0"/>
              </a:spcBef>
              <a:spcAft>
                <a:spcPct val="0"/>
              </a:spcAft>
              <a:defRPr/>
            </a:pPr>
            <a:r>
              <a:rPr lang="en-US">
                <a:solidFill>
                  <a:srgbClr val="1C1C1C"/>
                </a:solidFill>
              </a:rPr>
              <a:t>3.#</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cs typeface="Tahoma" pitchFamily="34" charset="0"/>
              </a:defRPr>
            </a:lvl1pPr>
          </a:lstStyle>
          <a:p>
            <a:pPr>
              <a:defRPr/>
            </a:pPr>
            <a:fld id="{0EF82EA8-7FB7-4A81-9889-3E53E8E434D4}" type="slidenum">
              <a:rPr lang="ar-SA">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71509294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96EC45FD-334A-4E5B-86D2-F8F66B89C9C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0326103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484BE32A-31F5-4CDF-91CF-90007EDB89B9}"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15492041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6776FD53-F95A-4946-8B97-CD437B29056A}"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9826456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34"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A7AFD12D-5C2A-490A-AAB0-40F04A346331}"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42417998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08B67DA7-72B2-4801-88E5-AD6BEA5BE9B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27325636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solidFill>
                  <a:srgbClr val="000000"/>
                </a:solidFill>
              </a:rPr>
              <a:t>3.</a:t>
            </a:r>
            <a:fld id="{234D6008-435F-4BB7-92AD-31A6D360088E}" type="slidenum">
              <a:rPr lang="ar-SA">
                <a:solidFill>
                  <a:srgbClr val="000000"/>
                </a:solidFill>
                <a:cs typeface="Arial" pitchFamily="34" charset="0"/>
              </a:rPr>
              <a:pPr>
                <a:defRPr/>
              </a:pPr>
              <a:t>‹#›</a:t>
            </a:fld>
            <a:endParaRPr lang="en-US">
              <a:solidFill>
                <a:srgbClr val="000000"/>
              </a:solidFill>
            </a:endParaRPr>
          </a:p>
        </p:txBody>
      </p:sp>
    </p:spTree>
    <p:extLst>
      <p:ext uri="{BB962C8B-B14F-4D97-AF65-F5344CB8AC3E}">
        <p14:creationId xmlns:p14="http://schemas.microsoft.com/office/powerpoint/2010/main" val="128168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10.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3.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theme" Target="../theme/theme12.xml"/><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theme" Target="../theme/theme13.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5.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theme" Target="../theme/theme14.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5" Type="http://schemas.openxmlformats.org/officeDocument/2006/relationships/slideLayout" Target="../slideLayouts/slideLayout176.xml"/><Relationship Id="rId10" Type="http://schemas.openxmlformats.org/officeDocument/2006/relationships/slideLayout" Target="../slideLayouts/slideLayout181.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slideLayout" Target="../slideLayouts/slideLayout197.xml"/><Relationship Id="rId3" Type="http://schemas.openxmlformats.org/officeDocument/2006/relationships/slideLayout" Target="../slideLayouts/slideLayout187.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5" Type="http://schemas.openxmlformats.org/officeDocument/2006/relationships/slideLayout" Target="../slideLayouts/slideLayout189.xml"/><Relationship Id="rId10" Type="http://schemas.openxmlformats.org/officeDocument/2006/relationships/slideLayout" Target="../slideLayouts/slideLayout194.xml"/><Relationship Id="rId4" Type="http://schemas.openxmlformats.org/officeDocument/2006/relationships/slideLayout" Target="../slideLayouts/slideLayout188.xml"/><Relationship Id="rId9" Type="http://schemas.openxmlformats.org/officeDocument/2006/relationships/slideLayout" Target="../slideLayouts/slideLayout193.xml"/><Relationship Id="rId14"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image" Target="../media/image1.jpeg"/><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8.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image" Target="../media/image1.jpeg"/><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9.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theme" Target="../theme/theme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00">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6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10-Dec-20</a:t>
            </a:fld>
            <a:endParaRPr lang="en-US"/>
          </a:p>
        </p:txBody>
      </p:sp>
      <p:sp>
        <p:nvSpPr>
          <p:cNvPr id="5" name="Footer Placeholder 4"/>
          <p:cNvSpPr>
            <a:spLocks noGrp="1"/>
          </p:cNvSpPr>
          <p:nvPr>
            <p:ph type="ftr" sz="quarter" idx="3"/>
          </p:nvPr>
        </p:nvSpPr>
        <p:spPr>
          <a:xfrm>
            <a:off x="3124200" y="635636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EFBBA535-3E3B-4999-98D0-2EC676585D24}"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300418761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EFBBA535-3E3B-4999-98D0-2EC676585D24}"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107731817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2D009916-8417-4E51-BFE2-28BF91AACAEC}"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297353893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2D009916-8417-4E51-BFE2-28BF91AACAEC}"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134112469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2D009916-8417-4E51-BFE2-28BF91AACAEC}"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73047154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8900"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fld id="{5A14548E-A89C-4B36-96B2-9BCE79C44421}" type="datetime1">
              <a:rPr lang="en-GB">
                <a:solidFill>
                  <a:srgbClr val="000000"/>
                </a:solidFill>
              </a:rPr>
              <a:pPr fontAlgn="base">
                <a:spcBef>
                  <a:spcPct val="0"/>
                </a:spcBef>
                <a:spcAft>
                  <a:spcPct val="0"/>
                </a:spcAft>
                <a:defRPr/>
              </a:pPr>
              <a:t>10/12/2020</a:t>
            </a:fld>
            <a:endParaRPr lang="en-US">
              <a:solidFill>
                <a:srgbClr val="000000"/>
              </a:solidFill>
            </a:endParaRPr>
          </a:p>
        </p:txBody>
      </p:sp>
      <p:sp>
        <p:nvSpPr>
          <p:cNvPr id="208901"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r>
              <a:rPr lang="en-US">
                <a:solidFill>
                  <a:srgbClr val="000000"/>
                </a:solidFill>
              </a:rPr>
              <a:t>Chapter 5</a:t>
            </a:r>
          </a:p>
        </p:txBody>
      </p:sp>
      <p:sp>
        <p:nvSpPr>
          <p:cNvPr id="208902"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fld id="{3019E925-E503-43DB-8DE7-F3E062837EA2}" type="slidenum">
              <a:rPr lang="en-US">
                <a:solidFill>
                  <a:srgbClr val="000000"/>
                </a:solidFill>
              </a:rPr>
              <a:pPr fontAlgn="base">
                <a:spcBef>
                  <a:spcPct val="0"/>
                </a:spcBef>
                <a:spcAft>
                  <a:spcPct val="0"/>
                </a:spcAft>
                <a:defRPr/>
              </a:pPr>
              <a:t>‹#›</a:t>
            </a:fld>
            <a:endParaRPr lang="en-US">
              <a:solidFill>
                <a:srgbClr val="000000"/>
              </a:solidFill>
            </a:endParaRPr>
          </a:p>
        </p:txBody>
      </p:sp>
      <p:grpSp>
        <p:nvGrpSpPr>
          <p:cNvPr id="1031" name="Group 7"/>
          <p:cNvGrpSpPr>
            <a:grpSpLocks/>
          </p:cNvGrpSpPr>
          <p:nvPr/>
        </p:nvGrpSpPr>
        <p:grpSpPr bwMode="auto">
          <a:xfrm>
            <a:off x="168284"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val="371767786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hf hdr="0" ft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8900"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fld id="{5A14548E-A89C-4B36-96B2-9BCE79C44421}" type="datetime1">
              <a:rPr lang="en-GB">
                <a:solidFill>
                  <a:srgbClr val="000000"/>
                </a:solidFill>
              </a:rPr>
              <a:pPr fontAlgn="base">
                <a:spcBef>
                  <a:spcPct val="0"/>
                </a:spcBef>
                <a:spcAft>
                  <a:spcPct val="0"/>
                </a:spcAft>
                <a:defRPr/>
              </a:pPr>
              <a:t>10/12/2020</a:t>
            </a:fld>
            <a:endParaRPr lang="en-US">
              <a:solidFill>
                <a:srgbClr val="000000"/>
              </a:solidFill>
            </a:endParaRPr>
          </a:p>
        </p:txBody>
      </p:sp>
      <p:sp>
        <p:nvSpPr>
          <p:cNvPr id="208901"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r>
              <a:rPr lang="en-US">
                <a:solidFill>
                  <a:srgbClr val="000000"/>
                </a:solidFill>
              </a:rPr>
              <a:t>Chapter 5</a:t>
            </a:r>
          </a:p>
        </p:txBody>
      </p:sp>
      <p:sp>
        <p:nvSpPr>
          <p:cNvPr id="208902"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fld id="{3019E925-E503-43DB-8DE7-F3E062837EA2}" type="slidenum">
              <a:rPr lang="en-US">
                <a:solidFill>
                  <a:srgbClr val="000000"/>
                </a:solidFill>
              </a:rPr>
              <a:pPr fontAlgn="base">
                <a:spcBef>
                  <a:spcPct val="0"/>
                </a:spcBef>
                <a:spcAft>
                  <a:spcPct val="0"/>
                </a:spcAft>
                <a:defRPr/>
              </a:pPr>
              <a:t>‹#›</a:t>
            </a:fld>
            <a:endParaRPr lang="en-US">
              <a:solidFill>
                <a:srgbClr val="000000"/>
              </a:solidFill>
            </a:endParaRPr>
          </a:p>
        </p:txBody>
      </p:sp>
      <p:grpSp>
        <p:nvGrpSpPr>
          <p:cNvPr id="1031" name="Group 7"/>
          <p:cNvGrpSpPr>
            <a:grpSpLocks/>
          </p:cNvGrpSpPr>
          <p:nvPr/>
        </p:nvGrpSpPr>
        <p:grpSpPr bwMode="auto">
          <a:xfrm>
            <a:off x="168284"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val="164751637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hf hdr="0" ft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CC"/>
            </a:gs>
            <a:gs pos="100000">
              <a:srgbClr val="FFFFF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427164" y="373065"/>
            <a:ext cx="6802437" cy="6175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smtClean="0"/>
              <a:t>Click to edit Master title style</a:t>
            </a:r>
          </a:p>
        </p:txBody>
      </p:sp>
      <p:sp>
        <p:nvSpPr>
          <p:cNvPr id="1027" name="Rectangle 10"/>
          <p:cNvSpPr>
            <a:spLocks noGrp="1" noChangeArrowheads="1"/>
          </p:cNvSpPr>
          <p:nvPr>
            <p:ph type="body" idx="1"/>
          </p:nvPr>
        </p:nvSpPr>
        <p:spPr bwMode="auto">
          <a:xfrm>
            <a:off x="12192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p>
        </p:txBody>
      </p:sp>
      <p:sp>
        <p:nvSpPr>
          <p:cNvPr id="288789" name="Rectangle 21"/>
          <p:cNvSpPr>
            <a:spLocks noGrp="1" noChangeArrowheads="1"/>
          </p:cNvSpPr>
          <p:nvPr>
            <p:ph type="sldNum" sz="quarter" idx="4"/>
          </p:nvPr>
        </p:nvSpPr>
        <p:spPr bwMode="auto">
          <a:xfrm>
            <a:off x="8534400" y="6629400"/>
            <a:ext cx="533400" cy="152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b="1">
                <a:solidFill>
                  <a:schemeClr val="bg2"/>
                </a:solidFill>
                <a:latin typeface="Tahoma" pitchFamily="34" charset="0"/>
                <a:cs typeface="Arial" charset="0"/>
              </a:defRPr>
            </a:lvl1pPr>
          </a:lstStyle>
          <a:p>
            <a:pPr fontAlgn="base">
              <a:spcAft>
                <a:spcPct val="0"/>
              </a:spcAft>
              <a:defRPr/>
            </a:pPr>
            <a:fld id="{2E90A3BA-7DAC-40A0-9514-58BA4FE574C3}" type="slidenum">
              <a:rPr lang="de-DE">
                <a:solidFill>
                  <a:srgbClr val="1C1C1C"/>
                </a:solidFill>
              </a:rPr>
              <a:pPr fontAlgn="base">
                <a:spcAft>
                  <a:spcPct val="0"/>
                </a:spcAft>
                <a:defRPr/>
              </a:pPr>
              <a:t>‹#›</a:t>
            </a:fld>
            <a:endParaRPr lang="de-DE">
              <a:solidFill>
                <a:srgbClr val="1C1C1C"/>
              </a:solidFill>
            </a:endParaRPr>
          </a:p>
        </p:txBody>
      </p:sp>
    </p:spTree>
    <p:extLst>
      <p:ext uri="{BB962C8B-B14F-4D97-AF65-F5344CB8AC3E}">
        <p14:creationId xmlns:p14="http://schemas.microsoft.com/office/powerpoint/2010/main" val="524413495"/>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itchFamily="34" charset="0"/>
        </a:defRPr>
      </a:lvl2pPr>
      <a:lvl3pPr algn="l" rtl="0" eaLnBrk="0" fontAlgn="base" hangingPunct="0">
        <a:spcBef>
          <a:spcPct val="0"/>
        </a:spcBef>
        <a:spcAft>
          <a:spcPct val="0"/>
        </a:spcAft>
        <a:defRPr sz="3600">
          <a:solidFill>
            <a:schemeClr val="tx2"/>
          </a:solidFill>
          <a:latin typeface="Arial" pitchFamily="34" charset="0"/>
        </a:defRPr>
      </a:lvl3pPr>
      <a:lvl4pPr algn="l" rtl="0" eaLnBrk="0" fontAlgn="base" hangingPunct="0">
        <a:spcBef>
          <a:spcPct val="0"/>
        </a:spcBef>
        <a:spcAft>
          <a:spcPct val="0"/>
        </a:spcAft>
        <a:defRPr sz="3600">
          <a:solidFill>
            <a:schemeClr val="tx2"/>
          </a:solidFill>
          <a:latin typeface="Arial" pitchFamily="34" charset="0"/>
        </a:defRPr>
      </a:lvl4pPr>
      <a:lvl5pPr algn="l" rtl="0" eaLnBrk="0" fontAlgn="base" hangingPunct="0">
        <a:spcBef>
          <a:spcPct val="0"/>
        </a:spcBef>
        <a:spcAft>
          <a:spcPct val="0"/>
        </a:spcAft>
        <a:defRPr sz="3600">
          <a:solidFill>
            <a:schemeClr val="tx2"/>
          </a:solidFill>
          <a:latin typeface="Arial" pitchFamily="34" charset="0"/>
        </a:defRPr>
      </a:lvl5pPr>
      <a:lvl6pPr marL="457200" algn="l" rtl="0" fontAlgn="base">
        <a:spcBef>
          <a:spcPct val="0"/>
        </a:spcBef>
        <a:spcAft>
          <a:spcPct val="0"/>
        </a:spcAft>
        <a:defRPr sz="3600">
          <a:solidFill>
            <a:schemeClr val="tx2"/>
          </a:solidFill>
          <a:latin typeface="Arial" pitchFamily="34" charset="0"/>
        </a:defRPr>
      </a:lvl6pPr>
      <a:lvl7pPr marL="914400" algn="l" rtl="0" fontAlgn="base">
        <a:spcBef>
          <a:spcPct val="0"/>
        </a:spcBef>
        <a:spcAft>
          <a:spcPct val="0"/>
        </a:spcAft>
        <a:defRPr sz="3600">
          <a:solidFill>
            <a:schemeClr val="tx2"/>
          </a:solidFill>
          <a:latin typeface="Arial" pitchFamily="34" charset="0"/>
        </a:defRPr>
      </a:lvl7pPr>
      <a:lvl8pPr marL="1371600" algn="l" rtl="0" fontAlgn="base">
        <a:spcBef>
          <a:spcPct val="0"/>
        </a:spcBef>
        <a:spcAft>
          <a:spcPct val="0"/>
        </a:spcAft>
        <a:defRPr sz="3600">
          <a:solidFill>
            <a:schemeClr val="tx2"/>
          </a:solidFill>
          <a:latin typeface="Arial" pitchFamily="34" charset="0"/>
        </a:defRPr>
      </a:lvl8pPr>
      <a:lvl9pPr marL="1828800" algn="l" rtl="0" fontAlgn="base">
        <a:spcBef>
          <a:spcPct val="0"/>
        </a:spcBef>
        <a:spcAft>
          <a:spcPct val="0"/>
        </a:spcAft>
        <a:defRPr sz="3600">
          <a:solidFill>
            <a:schemeClr val="tx2"/>
          </a:solidFill>
          <a:latin typeface="Arial" pitchFamily="34" charset="0"/>
        </a:defRPr>
      </a:lvl9pPr>
    </p:titleStyle>
    <p:bodyStyle>
      <a:lvl1pPr marL="254000" indent="-254000" algn="l" rtl="0" eaLnBrk="0" fontAlgn="base" hangingPunct="0">
        <a:spcBef>
          <a:spcPct val="50000"/>
        </a:spcBef>
        <a:spcAft>
          <a:spcPct val="0"/>
        </a:spcAft>
        <a:buClr>
          <a:schemeClr val="folHlink"/>
        </a:buClr>
        <a:buFont typeface="Wingdings" pitchFamily="2" charset="2"/>
        <a:buChar char="n"/>
        <a:defRPr sz="2400">
          <a:solidFill>
            <a:schemeClr val="tx1"/>
          </a:solidFill>
          <a:latin typeface="+mn-lt"/>
          <a:ea typeface="+mn-ea"/>
          <a:cs typeface="+mn-cs"/>
        </a:defRPr>
      </a:lvl1pPr>
      <a:lvl2pPr marL="533400" indent="-277813" algn="l" rtl="0" eaLnBrk="0" fontAlgn="base" hangingPunct="0">
        <a:spcBef>
          <a:spcPct val="20000"/>
        </a:spcBef>
        <a:spcAft>
          <a:spcPct val="0"/>
        </a:spcAft>
        <a:buClr>
          <a:schemeClr val="hlink"/>
        </a:buClr>
        <a:buFont typeface="Wingdings" pitchFamily="2" charset="2"/>
        <a:buChar char="n"/>
        <a:defRPr sz="2000">
          <a:solidFill>
            <a:schemeClr val="tx1"/>
          </a:solidFill>
          <a:latin typeface="+mn-lt"/>
        </a:defRPr>
      </a:lvl2pPr>
      <a:lvl3pPr marL="812800" indent="-277813" algn="l" rtl="0" eaLnBrk="0" fontAlgn="base" hangingPunct="0">
        <a:spcBef>
          <a:spcPct val="20000"/>
        </a:spcBef>
        <a:spcAft>
          <a:spcPct val="0"/>
        </a:spcAft>
        <a:buClr>
          <a:schemeClr val="folHlink"/>
        </a:buClr>
        <a:buFont typeface="Wingdings" pitchFamily="2" charset="2"/>
        <a:buChar char="n"/>
        <a:defRPr sz="2400">
          <a:solidFill>
            <a:schemeClr val="tx1"/>
          </a:solidFill>
          <a:latin typeface="Tahoma" pitchFamily="34" charset="0"/>
        </a:defRPr>
      </a:lvl3pPr>
      <a:lvl4pPr marL="1066800" indent="-252413" algn="l" rtl="0" eaLnBrk="0" fontAlgn="base" hangingPunct="0">
        <a:spcBef>
          <a:spcPct val="20000"/>
        </a:spcBef>
        <a:spcAft>
          <a:spcPct val="0"/>
        </a:spcAft>
        <a:buClr>
          <a:schemeClr val="accent2"/>
        </a:buClr>
        <a:buFont typeface="Wingdings" pitchFamily="2" charset="2"/>
        <a:buChar char="n"/>
        <a:defRPr sz="1600">
          <a:solidFill>
            <a:schemeClr val="tx1"/>
          </a:solidFill>
          <a:latin typeface="Tahoma" pitchFamily="34" charset="0"/>
        </a:defRPr>
      </a:lvl4pPr>
      <a:lvl5pPr marL="1270000" indent="-201613" algn="l" rtl="0" eaLnBrk="0" fontAlgn="base" hangingPunct="0">
        <a:spcBef>
          <a:spcPct val="20000"/>
        </a:spcBef>
        <a:spcAft>
          <a:spcPct val="0"/>
        </a:spcAft>
        <a:buClr>
          <a:schemeClr val="accent1"/>
        </a:buClr>
        <a:buFont typeface="Wingdings" pitchFamily="2" charset="2"/>
        <a:buChar char="n"/>
        <a:defRPr sz="1400">
          <a:solidFill>
            <a:schemeClr val="tx1"/>
          </a:solidFill>
          <a:latin typeface="Tahoma" pitchFamily="34" charset="0"/>
        </a:defRPr>
      </a:lvl5pPr>
      <a:lvl6pPr marL="17272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6pPr>
      <a:lvl7pPr marL="21844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7pPr>
      <a:lvl8pPr marL="26416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8pPr>
      <a:lvl9pPr marL="30988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aseline="0"/>
            </a:lvl1pPr>
          </a:lstStyle>
          <a:p>
            <a:pPr eaLnBrk="0" fontAlgn="base" hangingPunct="0">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aseline="0"/>
            </a:lvl1pPr>
          </a:lstStyle>
          <a:p>
            <a:pPr eaLnBrk="0" fontAlgn="base" hangingPunct="0">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aseline="0"/>
            </a:lvl1pPr>
          </a:lstStyle>
          <a:p>
            <a:pPr eaLnBrk="0" fontAlgn="base" hangingPunct="0">
              <a:spcAft>
                <a:spcPct val="0"/>
              </a:spcAft>
            </a:pPr>
            <a:fld id="{E60EB5A3-29C7-44CD-8C52-EAEEAD039C32}" type="slidenum">
              <a:rPr lang="en-US" smtClean="0">
                <a:solidFill>
                  <a:srgbClr val="000000"/>
                </a:solidFill>
              </a:rPr>
              <a:pPr eaLnBrk="0" fontAlgn="base" hangingPunct="0">
                <a:spcAft>
                  <a:spcPct val="0"/>
                </a:spcAft>
              </a:pPr>
              <a:t>‹#›</a:t>
            </a:fld>
            <a:endParaRPr lang="en-US" smtClean="0">
              <a:solidFill>
                <a:srgbClr val="000000"/>
              </a:solidFill>
            </a:endParaRPr>
          </a:p>
        </p:txBody>
      </p:sp>
    </p:spTree>
    <p:extLst>
      <p:ext uri="{BB962C8B-B14F-4D97-AF65-F5344CB8AC3E}">
        <p14:creationId xmlns:p14="http://schemas.microsoft.com/office/powerpoint/2010/main" val="241022136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aseline="0"/>
            </a:lvl1pPr>
          </a:lstStyle>
          <a:p>
            <a:pPr eaLnBrk="0" fontAlgn="base" hangingPunct="0">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aseline="0"/>
            </a:lvl1pPr>
          </a:lstStyle>
          <a:p>
            <a:pPr eaLnBrk="0" fontAlgn="base" hangingPunct="0">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aseline="0"/>
            </a:lvl1pPr>
          </a:lstStyle>
          <a:p>
            <a:pPr eaLnBrk="0" fontAlgn="base" hangingPunct="0">
              <a:spcAft>
                <a:spcPct val="0"/>
              </a:spcAft>
            </a:pPr>
            <a:fld id="{E60EB5A3-29C7-44CD-8C52-EAEEAD039C32}" type="slidenum">
              <a:rPr lang="en-US" smtClean="0">
                <a:solidFill>
                  <a:srgbClr val="000000"/>
                </a:solidFill>
              </a:rPr>
              <a:pPr eaLnBrk="0" fontAlgn="base" hangingPunct="0">
                <a:spcAft>
                  <a:spcPct val="0"/>
                </a:spcAft>
              </a:pPr>
              <a:t>‹#›</a:t>
            </a:fld>
            <a:endParaRPr lang="en-US" smtClean="0">
              <a:solidFill>
                <a:srgbClr val="000000"/>
              </a:solidFill>
            </a:endParaRPr>
          </a:p>
        </p:txBody>
      </p:sp>
    </p:spTree>
    <p:extLst>
      <p:ext uri="{BB962C8B-B14F-4D97-AF65-F5344CB8AC3E}">
        <p14:creationId xmlns:p14="http://schemas.microsoft.com/office/powerpoint/2010/main" val="2143060151"/>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600">
            <a:alpha val="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477000"/>
            <a:ext cx="3200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rgbClr val="008000"/>
                </a:solidFill>
                <a:latin typeface="Arial" charset="0"/>
              </a:defRPr>
            </a:lvl1pPr>
          </a:lstStyle>
          <a:p>
            <a:pPr fontAlgn="base">
              <a:spcBef>
                <a:spcPct val="0"/>
              </a:spcBef>
              <a:spcAft>
                <a:spcPct val="0"/>
              </a:spcAft>
              <a:defRPr/>
            </a:pPr>
            <a:r>
              <a:rPr lang="en-US"/>
              <a:t>CMPUT101 Introduction to Computing</a:t>
            </a:r>
          </a:p>
        </p:txBody>
      </p:sp>
      <p:sp>
        <p:nvSpPr>
          <p:cNvPr id="1029" name="Rectangle 5"/>
          <p:cNvSpPr>
            <a:spLocks noGrp="1" noChangeArrowheads="1"/>
          </p:cNvSpPr>
          <p:nvPr>
            <p:ph type="ftr" sz="quarter" idx="3"/>
          </p:nvPr>
        </p:nvSpPr>
        <p:spPr bwMode="auto">
          <a:xfrm>
            <a:off x="4191000" y="647700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solidFill>
                  <a:srgbClr val="008000"/>
                </a:solidFill>
                <a:latin typeface="Arial" charset="0"/>
              </a:defRPr>
            </a:lvl1pPr>
          </a:lstStyle>
          <a:p>
            <a:pPr fontAlgn="base">
              <a:spcBef>
                <a:spcPct val="0"/>
              </a:spcBef>
              <a:spcAft>
                <a:spcPct val="0"/>
              </a:spcAft>
              <a:defRPr/>
            </a:pPr>
            <a:r>
              <a:rPr lang="en-US"/>
              <a:t>(c) Yngvi Bjornsson</a:t>
            </a:r>
          </a:p>
        </p:txBody>
      </p:sp>
      <p:sp>
        <p:nvSpPr>
          <p:cNvPr id="1030" name="Rectangle 6"/>
          <p:cNvSpPr>
            <a:spLocks noGrp="1" noChangeArrowheads="1"/>
          </p:cNvSpPr>
          <p:nvPr>
            <p:ph type="sldNum" sz="quarter" idx="4"/>
          </p:nvPr>
        </p:nvSpPr>
        <p:spPr bwMode="auto">
          <a:xfrm>
            <a:off x="7772400" y="6477000"/>
            <a:ext cx="685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009900"/>
                </a:solidFill>
                <a:latin typeface="Arial" charset="0"/>
              </a:defRPr>
            </a:lvl1pPr>
          </a:lstStyle>
          <a:p>
            <a:pPr fontAlgn="base">
              <a:spcBef>
                <a:spcPct val="0"/>
              </a:spcBef>
              <a:spcAft>
                <a:spcPct val="0"/>
              </a:spcAft>
              <a:defRPr/>
            </a:pPr>
            <a:fld id="{E6E647FB-3DA6-47F6-BDD1-75A607EFD172}" type="slidenum">
              <a:rPr lang="en-US"/>
              <a:pPr fontAlgn="base">
                <a:spcBef>
                  <a:spcPct val="0"/>
                </a:spcBef>
                <a:spcAft>
                  <a:spcPct val="0"/>
                </a:spcAft>
                <a:defRPr/>
              </a:pPr>
              <a:t>‹#›</a:t>
            </a:fld>
            <a:endParaRPr lang="en-US"/>
          </a:p>
        </p:txBody>
      </p:sp>
    </p:spTree>
    <p:extLst>
      <p:ext uri="{BB962C8B-B14F-4D97-AF65-F5344CB8AC3E}">
        <p14:creationId xmlns:p14="http://schemas.microsoft.com/office/powerpoint/2010/main" val="3674766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000">
          <a:solidFill>
            <a:srgbClr val="FF99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2pPr>
      <a:lvl3pPr algn="ctr" rtl="0" eaLnBrk="0" fontAlgn="base" hangingPunct="0">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3pPr>
      <a:lvl4pPr algn="ctr" rtl="0" eaLnBrk="0" fontAlgn="base" hangingPunct="0">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4pPr>
      <a:lvl5pPr algn="ctr" rtl="0" eaLnBrk="0" fontAlgn="base" hangingPunct="0">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5pPr>
      <a:lvl6pPr marL="457200" algn="ctr" rtl="0" fontAlgn="base">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6pPr>
      <a:lvl7pPr marL="914400" algn="ctr" rtl="0" fontAlgn="base">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7pPr>
      <a:lvl8pPr marL="1371600" algn="ctr" rtl="0" fontAlgn="base">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8pPr>
      <a:lvl9pPr marL="1828800" algn="ctr" rtl="0" fontAlgn="base">
        <a:spcBef>
          <a:spcPct val="0"/>
        </a:spcBef>
        <a:spcAft>
          <a:spcPct val="0"/>
        </a:spcAft>
        <a:defRPr sz="4000">
          <a:solidFill>
            <a:srgbClr val="FF9900"/>
          </a:solidFill>
          <a:effectLst>
            <a:outerShdw blurRad="38100" dist="38100" dir="2700000" algn="tl">
              <a:srgbClr val="000000"/>
            </a:outerShdw>
          </a:effectLst>
          <a:latin typeface="Haettenschweiler" pitchFamily="34" charset="0"/>
        </a:defRPr>
      </a:lvl9pPr>
    </p:titleStyle>
    <p:bodyStyle>
      <a:lvl1pPr marL="342900" indent="-342900" algn="l" rtl="0" eaLnBrk="0" fontAlgn="base" hangingPunct="0">
        <a:spcBef>
          <a:spcPct val="20000"/>
        </a:spcBef>
        <a:spcAft>
          <a:spcPct val="0"/>
        </a:spcAft>
        <a:buChar char="•"/>
        <a:defRPr sz="3200">
          <a:solidFill>
            <a:srgbClr val="FFFF9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6600">
            <a:alpha val="0"/>
          </a:srgbClr>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pitchFamily="18"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Times New Roman" pitchFamily="18"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Times New Roman" pitchFamily="18" charset="0"/>
              </a:defRPr>
            </a:lvl1pPr>
          </a:lstStyle>
          <a:p>
            <a:pPr fontAlgn="base">
              <a:spcBef>
                <a:spcPct val="0"/>
              </a:spcBef>
              <a:spcAft>
                <a:spcPct val="0"/>
              </a:spcAft>
              <a:defRPr/>
            </a:pPr>
            <a:fld id="{2677752F-1730-4BAA-9F51-BEBB4E07DBAC}"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1970714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FFFC72D5-E182-4AA1-B33A-FF703BEFFA7E}"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22879258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FFFC72D5-E182-4AA1-B33A-FF703BEFFA7E}"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23058686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FFFC72D5-E182-4AA1-B33A-FF703BEFFA7E}"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8438512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85F305D9-B2CC-48E5-A8EF-3A710A5E5861}"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5816874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79B5764B-AE9B-4793-BEAC-43AF5134BAE6}"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377315443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baseline="0">
                <a:latin typeface="Arial" pitchFamily="34" charset="0"/>
              </a:defRPr>
            </a:lvl1pPr>
          </a:lstStyle>
          <a:p>
            <a:pPr fontAlgn="base">
              <a:spcBef>
                <a:spcPct val="0"/>
              </a:spcBef>
              <a:spcAft>
                <a:spcPct val="0"/>
              </a:spcAft>
              <a:defRPr/>
            </a:pPr>
            <a:r>
              <a:rPr lang="en-US" b="1">
                <a:solidFill>
                  <a:srgbClr val="000000"/>
                </a:solidFill>
              </a:rPr>
              <a:t>3.</a:t>
            </a:r>
            <a:fld id="{EFBBA535-3E3B-4999-98D0-2EC676585D24}" type="slidenum">
              <a:rPr lang="ar-SA" b="1">
                <a:solidFill>
                  <a:srgbClr val="000000"/>
                </a:solidFill>
                <a:cs typeface="Arial" pitchFamily="34" charset="0"/>
              </a:rPr>
              <a:pPr fontAlgn="base">
                <a:spcBef>
                  <a:spcPct val="0"/>
                </a:spcBef>
                <a:spcAft>
                  <a:spcPct val="0"/>
                </a:spcAft>
                <a:defRPr/>
              </a:pPr>
              <a:t>‹#›</a:t>
            </a:fld>
            <a:endParaRPr lang="en-US" b="1">
              <a:solidFill>
                <a:srgbClr val="000000"/>
              </a:solidFill>
            </a:endParaRPr>
          </a:p>
        </p:txBody>
      </p:sp>
    </p:spTree>
    <p:extLst>
      <p:ext uri="{BB962C8B-B14F-4D97-AF65-F5344CB8AC3E}">
        <p14:creationId xmlns:p14="http://schemas.microsoft.com/office/powerpoint/2010/main" val="117586392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7.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77.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7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8.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0.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21.xml"/></Relationships>
</file>

<file path=ppt/slides/_rels/slide3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12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21.xml"/></Relationships>
</file>

<file path=ppt/slides/_rels/slide3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121.xml"/></Relationships>
</file>

<file path=ppt/slides/_rels/slide3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9.xml"/><Relationship Id="rId1" Type="http://schemas.openxmlformats.org/officeDocument/2006/relationships/slideLayout" Target="../slideLayouts/slideLayout12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32.xml"/></Relationships>
</file>

<file path=ppt/slides/_rels/slide3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1.xml"/><Relationship Id="rId1" Type="http://schemas.openxmlformats.org/officeDocument/2006/relationships/slideLayout" Target="../slideLayouts/slideLayout13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4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43.xml"/></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5.xml"/><Relationship Id="rId1" Type="http://schemas.openxmlformats.org/officeDocument/2006/relationships/slideLayout" Target="../slideLayouts/slideLayout143.xml"/></Relationships>
</file>

<file path=ppt/slides/_rels/slide4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6.xml"/><Relationship Id="rId1" Type="http://schemas.openxmlformats.org/officeDocument/2006/relationships/slideLayout" Target="../slideLayouts/slideLayout143.xml"/></Relationships>
</file>

<file path=ppt/slides/_rels/slide4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7.xml"/><Relationship Id="rId1" Type="http://schemas.openxmlformats.org/officeDocument/2006/relationships/slideLayout" Target="../slideLayouts/slideLayout154.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5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4.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5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3.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4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9.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18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10.xml"/><Relationship Id="rId1" Type="http://schemas.openxmlformats.org/officeDocument/2006/relationships/themeOverride" Target="../theme/themeOverride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10.xml"/><Relationship Id="rId1" Type="http://schemas.openxmlformats.org/officeDocument/2006/relationships/themeOverride" Target="../theme/themeOverride2.xml"/><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10.xml"/><Relationship Id="rId1" Type="http://schemas.openxmlformats.org/officeDocument/2006/relationships/themeOverride" Target="../theme/themeOverride3.xml"/><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10.xml"/><Relationship Id="rId1" Type="http://schemas.openxmlformats.org/officeDocument/2006/relationships/themeOverride" Target="../theme/themeOverride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10.xml"/><Relationship Id="rId1" Type="http://schemas.openxmlformats.org/officeDocument/2006/relationships/themeOverride" Target="../theme/themeOverride5.xml"/><Relationship Id="rId5" Type="http://schemas.openxmlformats.org/officeDocument/2006/relationships/image" Target="../media/image31.png"/><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99.xml"/><Relationship Id="rId1" Type="http://schemas.openxmlformats.org/officeDocument/2006/relationships/themeOverride" Target="../theme/themeOverride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99.xml"/><Relationship Id="rId1" Type="http://schemas.openxmlformats.org/officeDocument/2006/relationships/themeOverride" Target="../theme/themeOverride7.xml"/><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99.xml"/><Relationship Id="rId1" Type="http://schemas.openxmlformats.org/officeDocument/2006/relationships/themeOverride" Target="../theme/themeOverride8.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149.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9.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9.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18182"/>
            <a:ext cx="8153400" cy="1077218"/>
          </a:xfrm>
          <a:prstGeom prst="rect">
            <a:avLst/>
          </a:prstGeom>
        </p:spPr>
        <p:txBody>
          <a:bodyPr wrap="square">
            <a:spAutoFit/>
          </a:bodyPr>
          <a:lstStyle/>
          <a:p>
            <a:r>
              <a:rPr lang="en-US" sz="3200" dirty="0" smtClean="0">
                <a:solidFill>
                  <a:srgbClr val="00B050"/>
                </a:solidFill>
                <a:effectLst>
                  <a:outerShdw blurRad="38100" dist="38100" dir="2700000" algn="tl">
                    <a:srgbClr val="000000">
                      <a:alpha val="43137"/>
                    </a:srgbClr>
                  </a:outerShdw>
                </a:effectLst>
              </a:rPr>
              <a:t>	                Chapter </a:t>
            </a:r>
            <a:r>
              <a:rPr lang="en-US" sz="3200" dirty="0">
                <a:solidFill>
                  <a:srgbClr val="00B050"/>
                </a:solidFill>
                <a:effectLst>
                  <a:outerShdw blurRad="38100" dist="38100" dir="2700000" algn="tl">
                    <a:srgbClr val="000000">
                      <a:alpha val="43137"/>
                    </a:srgbClr>
                  </a:outerShdw>
                </a:effectLst>
              </a:rPr>
              <a:t>Three</a:t>
            </a:r>
          </a:p>
          <a:p>
            <a:r>
              <a:rPr lang="en-US" sz="3200" dirty="0">
                <a:solidFill>
                  <a:srgbClr val="00B050"/>
                </a:solidFill>
                <a:effectLst>
                  <a:outerShdw blurRad="38100" dist="38100" dir="2700000" algn="tl">
                    <a:srgbClr val="000000">
                      <a:alpha val="43137"/>
                    </a:srgbClr>
                  </a:outerShdw>
                </a:effectLst>
              </a:rPr>
              <a:t>Data Representation and Computer Arithmetic</a:t>
            </a:r>
          </a:p>
        </p:txBody>
      </p:sp>
      <p:sp>
        <p:nvSpPr>
          <p:cNvPr id="5" name="Rectangle 4"/>
          <p:cNvSpPr/>
          <p:nvPr/>
        </p:nvSpPr>
        <p:spPr>
          <a:xfrm>
            <a:off x="609600" y="1642170"/>
            <a:ext cx="7924800" cy="3539430"/>
          </a:xfrm>
          <a:prstGeom prst="rect">
            <a:avLst/>
          </a:prstGeom>
        </p:spPr>
        <p:txBody>
          <a:bodyPr wrap="square">
            <a:spAutoFit/>
          </a:bodyPr>
          <a:lstStyle/>
          <a:p>
            <a:pPr lvl="1"/>
            <a:r>
              <a:rPr lang="en-US" sz="3200" dirty="0"/>
              <a:t>• Number Systems and Conversion</a:t>
            </a:r>
          </a:p>
          <a:p>
            <a:pPr lvl="1"/>
            <a:r>
              <a:rPr lang="en-US" sz="3200" dirty="0"/>
              <a:t>• Units of Data Representation</a:t>
            </a:r>
          </a:p>
          <a:p>
            <a:pPr lvl="1"/>
            <a:r>
              <a:rPr lang="en-US" sz="3200" dirty="0"/>
              <a:t>• Coding Methods</a:t>
            </a:r>
          </a:p>
          <a:p>
            <a:pPr lvl="1"/>
            <a:r>
              <a:rPr lang="en-US" sz="3200" dirty="0"/>
              <a:t>• Binary Arithmetic</a:t>
            </a:r>
          </a:p>
          <a:p>
            <a:pPr lvl="1"/>
            <a:r>
              <a:rPr lang="en-US" sz="3200" dirty="0"/>
              <a:t>• Complements</a:t>
            </a:r>
          </a:p>
          <a:p>
            <a:pPr lvl="1"/>
            <a:r>
              <a:rPr lang="en-US" sz="3200" dirty="0"/>
              <a:t>• Fixed and Floating points representation</a:t>
            </a:r>
          </a:p>
          <a:p>
            <a:pPr lvl="1"/>
            <a:r>
              <a:rPr lang="en-US" sz="3200" dirty="0"/>
              <a:t>• </a:t>
            </a:r>
            <a:r>
              <a:rPr lang="en-US" sz="3200" dirty="0" smtClean="0"/>
              <a:t>(Boolean Algebra) </a:t>
            </a:r>
            <a:r>
              <a:rPr lang="en-US" sz="3200" dirty="0"/>
              <a:t>and Logic </a:t>
            </a:r>
            <a:r>
              <a:rPr lang="en-US" sz="3200" dirty="0" smtClean="0"/>
              <a:t>Circuits </a:t>
            </a:r>
            <a:endParaRPr lang="en-US" sz="3200" dirty="0"/>
          </a:p>
        </p:txBody>
      </p:sp>
    </p:spTree>
    <p:extLst>
      <p:ext uri="{BB962C8B-B14F-4D97-AF65-F5344CB8AC3E}">
        <p14:creationId xmlns:p14="http://schemas.microsoft.com/office/powerpoint/2010/main" val="441576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84582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352800" y="4126468"/>
            <a:ext cx="533400" cy="369332"/>
          </a:xfrm>
          <a:prstGeom prst="rect">
            <a:avLst/>
          </a:prstGeom>
          <a:noFill/>
        </p:spPr>
        <p:txBody>
          <a:bodyPr wrap="square" rtlCol="0">
            <a:spAutoFit/>
          </a:bodyPr>
          <a:lstStyle/>
          <a:p>
            <a:r>
              <a:rPr lang="en-US" b="1" dirty="0" smtClean="0">
                <a:solidFill>
                  <a:srgbClr val="002060"/>
                </a:solidFill>
              </a:rPr>
              <a:t>10</a:t>
            </a:r>
            <a:endParaRPr lang="en-US" b="1" dirty="0">
              <a:solidFill>
                <a:srgbClr val="002060"/>
              </a:solidFill>
            </a:endParaRPr>
          </a:p>
        </p:txBody>
      </p:sp>
    </p:spTree>
    <p:extLst>
      <p:ext uri="{BB962C8B-B14F-4D97-AF65-F5344CB8AC3E}">
        <p14:creationId xmlns:p14="http://schemas.microsoft.com/office/powerpoint/2010/main" val="2266330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86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0" y="4126468"/>
            <a:ext cx="457200" cy="338554"/>
          </a:xfrm>
          <a:prstGeom prst="rect">
            <a:avLst/>
          </a:prstGeom>
          <a:noFill/>
        </p:spPr>
        <p:txBody>
          <a:bodyPr wrap="square" rtlCol="0">
            <a:spAutoFit/>
          </a:bodyPr>
          <a:lstStyle/>
          <a:p>
            <a:r>
              <a:rPr lang="en-US" sz="1600" b="1" dirty="0" smtClean="0">
                <a:solidFill>
                  <a:srgbClr val="0070C0"/>
                </a:solidFill>
              </a:rPr>
              <a:t>10</a:t>
            </a:r>
            <a:endParaRPr lang="en-US" sz="1600" b="1" dirty="0">
              <a:solidFill>
                <a:srgbClr val="0070C0"/>
              </a:solidFill>
            </a:endParaRPr>
          </a:p>
        </p:txBody>
      </p:sp>
      <p:sp>
        <p:nvSpPr>
          <p:cNvPr id="3" name="TextBox 2"/>
          <p:cNvSpPr txBox="1"/>
          <p:nvPr/>
        </p:nvSpPr>
        <p:spPr>
          <a:xfrm>
            <a:off x="304800" y="5334000"/>
            <a:ext cx="8763000" cy="12954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583737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Exercise – Convert ...</a:t>
            </a:r>
          </a:p>
        </p:txBody>
      </p:sp>
      <p:graphicFrame>
        <p:nvGraphicFramePr>
          <p:cNvPr id="10" name="Group 47"/>
          <p:cNvGraphicFramePr>
            <a:graphicFrameLocks noGrp="1"/>
          </p:cNvGraphicFramePr>
          <p:nvPr>
            <p:extLst>
              <p:ext uri="{D42A27DB-BD31-4B8C-83A1-F6EECF244321}">
                <p14:modId xmlns:p14="http://schemas.microsoft.com/office/powerpoint/2010/main" val="218305591"/>
              </p:ext>
            </p:extLst>
          </p:nvPr>
        </p:nvGraphicFramePr>
        <p:xfrm>
          <a:off x="609600" y="1625600"/>
          <a:ext cx="8153400" cy="3175000"/>
        </p:xfrm>
        <a:graphic>
          <a:graphicData uri="http://schemas.openxmlformats.org/drawingml/2006/table">
            <a:tbl>
              <a:tblPr/>
              <a:tblGrid>
                <a:gridCol w="1997075"/>
                <a:gridCol w="2765425"/>
                <a:gridCol w="1352550"/>
                <a:gridCol w="2038350"/>
              </a:tblGrid>
              <a:tr h="1041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Decimal</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Binary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Octal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Hexa-</a:t>
                      </a:r>
                      <a:br>
                        <a:rPr kumimoji="0" lang="en-US" sz="2800" b="0" i="0" u="none" strike="noStrike" cap="none" normalizeH="0" baseline="0" smtClean="0">
                          <a:ln>
                            <a:noFill/>
                          </a:ln>
                          <a:solidFill>
                            <a:schemeClr val="tx1"/>
                          </a:solidFill>
                          <a:effectLst/>
                          <a:latin typeface="Times New Roman" pitchFamily="18" charset="0"/>
                        </a:rPr>
                      </a:br>
                      <a:r>
                        <a:rPr kumimoji="0" lang="en-US" sz="2800" b="0" i="0" u="none" strike="noStrike" cap="none" normalizeH="0" baseline="0" smtClean="0">
                          <a:ln>
                            <a:noFill/>
                          </a:ln>
                          <a:solidFill>
                            <a:schemeClr val="tx1"/>
                          </a:solidFill>
                          <a:effectLst/>
                          <a:latin typeface="Times New Roman" pitchFamily="18" charset="0"/>
                        </a:rPr>
                        <a:t>decimal</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29.8</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101.1101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DF.E8</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r>
            </a:tbl>
          </a:graphicData>
        </a:graphic>
      </p:graphicFrame>
    </p:spTree>
    <p:extLst>
      <p:ext uri="{BB962C8B-B14F-4D97-AF65-F5344CB8AC3E}">
        <p14:creationId xmlns:p14="http://schemas.microsoft.com/office/powerpoint/2010/main" val="956260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Exercise – Convert …</a:t>
            </a:r>
          </a:p>
        </p:txBody>
      </p:sp>
      <p:sp>
        <p:nvSpPr>
          <p:cNvPr id="187443" name="AutoShape 51"/>
          <p:cNvSpPr>
            <a:spLocks noChangeArrowheads="1"/>
          </p:cNvSpPr>
          <p:nvPr/>
        </p:nvSpPr>
        <p:spPr bwMode="auto">
          <a:xfrm>
            <a:off x="292101" y="1538266"/>
            <a:ext cx="8699500" cy="306467"/>
          </a:xfrm>
          <a:prstGeom prst="roundRect">
            <a:avLst>
              <a:gd name="adj" fmla="val 16667"/>
            </a:avLst>
          </a:prstGeom>
          <a:solidFill>
            <a:srgbClr val="FFCC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algn="ctr"/>
            <a:r>
              <a:rPr lang="en-US" sz="1800"/>
              <a:t>Answer</a:t>
            </a:r>
          </a:p>
        </p:txBody>
      </p:sp>
      <p:graphicFrame>
        <p:nvGraphicFramePr>
          <p:cNvPr id="6" name="Group 47"/>
          <p:cNvGraphicFramePr>
            <a:graphicFrameLocks noGrp="1"/>
          </p:cNvGraphicFramePr>
          <p:nvPr>
            <p:extLst>
              <p:ext uri="{D42A27DB-BD31-4B8C-83A1-F6EECF244321}">
                <p14:modId xmlns:p14="http://schemas.microsoft.com/office/powerpoint/2010/main" val="165749849"/>
              </p:ext>
            </p:extLst>
          </p:nvPr>
        </p:nvGraphicFramePr>
        <p:xfrm>
          <a:off x="533400" y="2311400"/>
          <a:ext cx="8153400" cy="3175000"/>
        </p:xfrm>
        <a:graphic>
          <a:graphicData uri="http://schemas.openxmlformats.org/drawingml/2006/table">
            <a:tbl>
              <a:tblPr/>
              <a:tblGrid>
                <a:gridCol w="1997075"/>
                <a:gridCol w="2765425"/>
                <a:gridCol w="1352550"/>
                <a:gridCol w="2038350"/>
              </a:tblGrid>
              <a:tr h="1041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Decimal</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Binary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Octal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Hexa-</a:t>
                      </a:r>
                      <a:br>
                        <a:rPr kumimoji="0" lang="en-US" sz="2800" b="0" i="0" u="none" strike="noStrike" cap="none" normalizeH="0" baseline="0" smtClean="0">
                          <a:ln>
                            <a:noFill/>
                          </a:ln>
                          <a:solidFill>
                            <a:schemeClr val="tx1"/>
                          </a:solidFill>
                          <a:effectLst/>
                          <a:latin typeface="Times New Roman" pitchFamily="18" charset="0"/>
                        </a:rPr>
                      </a:br>
                      <a:r>
                        <a:rPr kumimoji="0" lang="en-US" sz="2800" b="0" i="0" u="none" strike="noStrike" cap="none" normalizeH="0" baseline="0" smtClean="0">
                          <a:ln>
                            <a:noFill/>
                          </a:ln>
                          <a:solidFill>
                            <a:schemeClr val="tx1"/>
                          </a:solidFill>
                          <a:effectLst/>
                          <a:latin typeface="Times New Roman" pitchFamily="18" charset="0"/>
                        </a:rPr>
                        <a:t>decimal</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29.8</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11101.110011…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35.63…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1D.CC…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5.8125</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101.1101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5.64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5.D</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3.109375</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11.000111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3.1C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12.5078125</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1100.10000010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14.404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C.82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CCFF"/>
                    </a:solidFill>
                  </a:tcPr>
                </a:tc>
              </a:tr>
            </a:tbl>
          </a:graphicData>
        </a:graphic>
      </p:graphicFrame>
    </p:spTree>
    <p:extLst>
      <p:ext uri="{BB962C8B-B14F-4D97-AF65-F5344CB8AC3E}">
        <p14:creationId xmlns:p14="http://schemas.microsoft.com/office/powerpoint/2010/main" val="36862492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FB54DA5-7242-40D7-96D7-F4B93B5D74EA}" type="slidenum">
              <a:rPr lang="en-US" sz="1200">
                <a:solidFill>
                  <a:srgbClr val="009900"/>
                </a:solidFill>
                <a:latin typeface="Arial" pitchFamily="34" charset="0"/>
              </a:rPr>
              <a:pPr eaLnBrk="1" hangingPunct="1"/>
              <a:t>14</a:t>
            </a:fld>
            <a:endParaRPr lang="en-US" sz="1200">
              <a:solidFill>
                <a:srgbClr val="009900"/>
              </a:solidFill>
              <a:latin typeface="Arial" pitchFamily="34" charset="0"/>
            </a:endParaRPr>
          </a:p>
        </p:txBody>
      </p:sp>
      <p:sp>
        <p:nvSpPr>
          <p:cNvPr id="32770" name="Rectangle 2"/>
          <p:cNvSpPr>
            <a:spLocks noGrp="1" noChangeArrowheads="1"/>
          </p:cNvSpPr>
          <p:nvPr>
            <p:ph type="title"/>
          </p:nvPr>
        </p:nvSpPr>
        <p:spPr>
          <a:xfrm>
            <a:off x="685800" y="0"/>
            <a:ext cx="7772400" cy="990600"/>
          </a:xfrm>
        </p:spPr>
        <p:txBody>
          <a:bodyPr/>
          <a:lstStyle/>
          <a:p>
            <a:pPr eaLnBrk="1" hangingPunct="1">
              <a:defRPr/>
            </a:pPr>
            <a:r>
              <a:rPr lang="en-US" sz="4400" dirty="0" smtClean="0">
                <a:solidFill>
                  <a:schemeClr val="tx1"/>
                </a:solidFill>
                <a:latin typeface="Calibri" pitchFamily="34" charset="0"/>
                <a:cs typeface="Calibri" pitchFamily="34" charset="0"/>
              </a:rPr>
              <a:t>Storage Memory Bits</a:t>
            </a:r>
            <a:endParaRPr lang="en-US" sz="4400" dirty="0" smtClean="0">
              <a:solidFill>
                <a:schemeClr val="tx1"/>
              </a:solidFill>
              <a:latin typeface="Calibri" pitchFamily="34" charset="0"/>
              <a:cs typeface="Calibri" pitchFamily="34" charset="0"/>
            </a:endParaRPr>
          </a:p>
        </p:txBody>
      </p:sp>
      <p:sp>
        <p:nvSpPr>
          <p:cNvPr id="32771" name="Rectangle 3"/>
          <p:cNvSpPr>
            <a:spLocks noGrp="1" noChangeArrowheads="1"/>
          </p:cNvSpPr>
          <p:nvPr>
            <p:ph type="body" idx="1"/>
          </p:nvPr>
        </p:nvSpPr>
        <p:spPr>
          <a:xfrm>
            <a:off x="533400" y="914400"/>
            <a:ext cx="8077200" cy="5791200"/>
          </a:xfrm>
        </p:spPr>
        <p:txBody>
          <a:bodyPr/>
          <a:lstStyle/>
          <a:p>
            <a:pPr eaLnBrk="1" hangingPunct="1">
              <a:lnSpc>
                <a:spcPct val="120000"/>
              </a:lnSpc>
              <a:defRPr/>
            </a:pPr>
            <a:r>
              <a:rPr lang="en-US" dirty="0" smtClean="0">
                <a:solidFill>
                  <a:schemeClr val="tx1"/>
                </a:solidFill>
                <a:effectLst/>
              </a:rPr>
              <a:t>How many bits does a computer use to store an integer?</a:t>
            </a:r>
          </a:p>
          <a:p>
            <a:pPr lvl="1" eaLnBrk="1" hangingPunct="1">
              <a:lnSpc>
                <a:spcPct val="120000"/>
              </a:lnSpc>
              <a:defRPr/>
            </a:pPr>
            <a:r>
              <a:rPr lang="en-US" dirty="0" smtClean="0">
                <a:solidFill>
                  <a:schemeClr val="tx1"/>
                </a:solidFill>
                <a:effectLst/>
              </a:rPr>
              <a:t>Some models	= 32 bits </a:t>
            </a:r>
          </a:p>
          <a:p>
            <a:pPr lvl="1" eaLnBrk="1" hangingPunct="1">
              <a:lnSpc>
                <a:spcPct val="120000"/>
              </a:lnSpc>
              <a:defRPr/>
            </a:pPr>
            <a:r>
              <a:rPr lang="en-US" dirty="0" smtClean="0">
                <a:solidFill>
                  <a:schemeClr val="tx1"/>
                </a:solidFill>
                <a:effectLst/>
              </a:rPr>
              <a:t>Other models	= 64 bits </a:t>
            </a:r>
          </a:p>
          <a:p>
            <a:pPr eaLnBrk="1" hangingPunct="1">
              <a:lnSpc>
                <a:spcPct val="120000"/>
              </a:lnSpc>
              <a:defRPr/>
            </a:pPr>
            <a:r>
              <a:rPr lang="en-US" dirty="0" smtClean="0">
                <a:solidFill>
                  <a:schemeClr val="tx1"/>
                </a:solidFill>
                <a:effectLst/>
              </a:rPr>
              <a:t>What if we try to compute or store a larger integer?</a:t>
            </a:r>
          </a:p>
          <a:p>
            <a:pPr lvl="1" eaLnBrk="1" hangingPunct="1">
              <a:lnSpc>
                <a:spcPct val="120000"/>
              </a:lnSpc>
              <a:defRPr/>
            </a:pPr>
            <a:r>
              <a:rPr lang="en-US" dirty="0" smtClean="0">
                <a:solidFill>
                  <a:schemeClr val="tx1"/>
                </a:solidFill>
                <a:effectLst/>
              </a:rPr>
              <a:t>If we try to compute a value larger than the computer can store, we get an </a:t>
            </a:r>
            <a:r>
              <a:rPr lang="en-US" u="sng" dirty="0" smtClean="0">
                <a:solidFill>
                  <a:schemeClr val="tx1"/>
                </a:solidFill>
                <a:effectLst/>
              </a:rPr>
              <a:t>arithmetic overflow</a:t>
            </a:r>
            <a:r>
              <a:rPr lang="en-US" dirty="0" smtClean="0">
                <a:solidFill>
                  <a:schemeClr val="tx1"/>
                </a:solidFill>
                <a:effectLst/>
              </a:rPr>
              <a:t> error.</a:t>
            </a:r>
          </a:p>
        </p:txBody>
      </p:sp>
    </p:spTree>
    <p:extLst>
      <p:ext uri="{BB962C8B-B14F-4D97-AF65-F5344CB8AC3E}">
        <p14:creationId xmlns:p14="http://schemas.microsoft.com/office/powerpoint/2010/main" val="2401886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2"/>
          </p:nvPr>
        </p:nvSpPr>
        <p:spPr>
          <a:xfrm>
            <a:off x="8229600" y="6477000"/>
            <a:ext cx="6858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4F280E4-4FA9-4181-8DD4-FD8A189EBFBB}" type="slidenum">
              <a:rPr lang="en-US" sz="1200">
                <a:solidFill>
                  <a:srgbClr val="009900"/>
                </a:solidFill>
                <a:latin typeface="Arial" pitchFamily="34" charset="0"/>
              </a:rPr>
              <a:pPr eaLnBrk="1" hangingPunct="1"/>
              <a:t>15</a:t>
            </a:fld>
            <a:endParaRPr lang="en-US" sz="1200">
              <a:solidFill>
                <a:srgbClr val="009900"/>
              </a:solidFill>
              <a:latin typeface="Arial" pitchFamily="34" charset="0"/>
            </a:endParaRPr>
          </a:p>
        </p:txBody>
      </p:sp>
      <p:sp>
        <p:nvSpPr>
          <p:cNvPr id="33794" name="Rectangle 2"/>
          <p:cNvSpPr>
            <a:spLocks noGrp="1" noChangeArrowheads="1"/>
          </p:cNvSpPr>
          <p:nvPr>
            <p:ph type="title"/>
          </p:nvPr>
        </p:nvSpPr>
        <p:spPr>
          <a:xfrm>
            <a:off x="685800" y="381000"/>
            <a:ext cx="7772400" cy="762000"/>
          </a:xfrm>
        </p:spPr>
        <p:txBody>
          <a:bodyPr/>
          <a:lstStyle/>
          <a:p>
            <a:pPr eaLnBrk="1" hangingPunct="1">
              <a:defRPr/>
            </a:pPr>
            <a:r>
              <a:rPr lang="en-US"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Representing Unsigned Integers</a:t>
            </a:r>
          </a:p>
        </p:txBody>
      </p:sp>
      <p:sp>
        <p:nvSpPr>
          <p:cNvPr id="33795" name="Rectangle 3"/>
          <p:cNvSpPr>
            <a:spLocks noGrp="1" noChangeArrowheads="1"/>
          </p:cNvSpPr>
          <p:nvPr>
            <p:ph type="body" idx="1"/>
          </p:nvPr>
        </p:nvSpPr>
        <p:spPr>
          <a:xfrm>
            <a:off x="381000" y="1752600"/>
            <a:ext cx="8610600" cy="3429000"/>
          </a:xfrm>
        </p:spPr>
        <p:txBody>
          <a:bodyPr/>
          <a:lstStyle/>
          <a:p>
            <a:pPr eaLnBrk="1" hangingPunct="1">
              <a:lnSpc>
                <a:spcPct val="90000"/>
              </a:lnSpc>
              <a:defRPr/>
            </a:pPr>
            <a:r>
              <a:rPr lang="en-US" dirty="0" smtClean="0">
                <a:solidFill>
                  <a:schemeClr val="tx1"/>
                </a:solidFill>
                <a:effectLst/>
              </a:rPr>
              <a:t>How does a 16-bit computer represent the value 14?</a:t>
            </a:r>
            <a:br>
              <a:rPr lang="en-US" dirty="0" smtClean="0">
                <a:solidFill>
                  <a:schemeClr val="tx1"/>
                </a:solidFill>
                <a:effectLst/>
              </a:rPr>
            </a:br>
            <a:r>
              <a:rPr lang="en-US" dirty="0" smtClean="0">
                <a:solidFill>
                  <a:schemeClr val="tx1"/>
                </a:solidFill>
                <a:effectLst/>
              </a:rPr>
              <a:t/>
            </a:r>
            <a:br>
              <a:rPr lang="en-US" dirty="0" smtClean="0">
                <a:solidFill>
                  <a:schemeClr val="tx1"/>
                </a:solidFill>
                <a:effectLst/>
              </a:rPr>
            </a:br>
            <a:r>
              <a:rPr lang="en-US" dirty="0" smtClean="0">
                <a:solidFill>
                  <a:schemeClr val="tx1"/>
                </a:solidFill>
                <a:effectLst/>
              </a:rPr>
              <a:t/>
            </a:r>
            <a:br>
              <a:rPr lang="en-US" dirty="0" smtClean="0">
                <a:solidFill>
                  <a:schemeClr val="tx1"/>
                </a:solidFill>
                <a:effectLst/>
              </a:rPr>
            </a:br>
            <a:endParaRPr lang="en-US" dirty="0" smtClean="0">
              <a:solidFill>
                <a:schemeClr val="tx1"/>
              </a:solidFill>
              <a:effectLst/>
            </a:endParaRPr>
          </a:p>
          <a:p>
            <a:pPr eaLnBrk="1" hangingPunct="1">
              <a:lnSpc>
                <a:spcPct val="90000"/>
              </a:lnSpc>
              <a:defRPr/>
            </a:pPr>
            <a:r>
              <a:rPr lang="en-US" dirty="0" smtClean="0">
                <a:solidFill>
                  <a:schemeClr val="tx1"/>
                </a:solidFill>
                <a:effectLst/>
              </a:rPr>
              <a:t>What is the largest 16-bit integer?</a:t>
            </a:r>
            <a:br>
              <a:rPr lang="en-US" dirty="0" smtClean="0">
                <a:solidFill>
                  <a:schemeClr val="tx1"/>
                </a:solidFill>
                <a:effectLst/>
              </a:rPr>
            </a:br>
            <a:r>
              <a:rPr lang="en-US" dirty="0" smtClean="0">
                <a:solidFill>
                  <a:schemeClr val="tx1"/>
                </a:solidFill>
                <a:effectLst/>
              </a:rPr>
              <a:t/>
            </a:r>
            <a:br>
              <a:rPr lang="en-US" dirty="0" smtClean="0">
                <a:solidFill>
                  <a:schemeClr val="tx1"/>
                </a:solidFill>
                <a:effectLst/>
              </a:rPr>
            </a:br>
            <a:endParaRPr lang="en-US" dirty="0" smtClean="0">
              <a:solidFill>
                <a:schemeClr val="tx1"/>
              </a:solidFill>
              <a:effectLst/>
            </a:endParaRPr>
          </a:p>
        </p:txBody>
      </p:sp>
      <p:graphicFrame>
        <p:nvGraphicFramePr>
          <p:cNvPr id="33926" name="Group 134"/>
          <p:cNvGraphicFramePr>
            <a:graphicFrameLocks noGrp="1"/>
          </p:cNvGraphicFramePr>
          <p:nvPr>
            <p:extLst>
              <p:ext uri="{D42A27DB-BD31-4B8C-83A1-F6EECF244321}">
                <p14:modId xmlns:p14="http://schemas.microsoft.com/office/powerpoint/2010/main" val="185678087"/>
              </p:ext>
            </p:extLst>
          </p:nvPr>
        </p:nvGraphicFramePr>
        <p:xfrm>
          <a:off x="1981200" y="2667000"/>
          <a:ext cx="6096000" cy="518048"/>
        </p:xfrm>
        <a:graphic>
          <a:graphicData uri="http://schemas.openxmlformats.org/drawingml/2006/table">
            <a:tbl>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r>
            </a:tbl>
          </a:graphicData>
        </a:graphic>
      </p:graphicFrame>
      <p:graphicFrame>
        <p:nvGraphicFramePr>
          <p:cNvPr id="33927" name="Group 135"/>
          <p:cNvGraphicFramePr>
            <a:graphicFrameLocks noGrp="1"/>
          </p:cNvGraphicFramePr>
          <p:nvPr>
            <p:extLst>
              <p:ext uri="{D42A27DB-BD31-4B8C-83A1-F6EECF244321}">
                <p14:modId xmlns:p14="http://schemas.microsoft.com/office/powerpoint/2010/main" val="573717119"/>
              </p:ext>
            </p:extLst>
          </p:nvPr>
        </p:nvGraphicFramePr>
        <p:xfrm>
          <a:off x="2057400" y="4495800"/>
          <a:ext cx="6096000" cy="518048"/>
        </p:xfrm>
        <a:graphic>
          <a:graphicData uri="http://schemas.openxmlformats.org/drawingml/2006/table">
            <a:tbl>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r>
            </a:tbl>
          </a:graphicData>
        </a:graphic>
      </p:graphicFrame>
      <p:sp>
        <p:nvSpPr>
          <p:cNvPr id="33963" name="Text Box 171"/>
          <p:cNvSpPr txBox="1">
            <a:spLocks noChangeArrowheads="1"/>
          </p:cNvSpPr>
          <p:nvPr/>
        </p:nvSpPr>
        <p:spPr bwMode="auto">
          <a:xfrm>
            <a:off x="822332" y="5257800"/>
            <a:ext cx="6320961" cy="523220"/>
          </a:xfrm>
          <a:prstGeom prst="rect">
            <a:avLst/>
          </a:prstGeom>
          <a:noFill/>
          <a:ln w="9525">
            <a:noFill/>
            <a:miter lim="800000"/>
            <a:headEnd/>
            <a:tailEnd/>
          </a:ln>
          <a:effectLst/>
        </p:spPr>
        <p:txBody>
          <a:bodyPr wrap="none">
            <a:spAutoFit/>
          </a:bodyPr>
          <a:lstStyle/>
          <a:p>
            <a:pPr lvl="1" fontAlgn="base">
              <a:spcBef>
                <a:spcPct val="20000"/>
              </a:spcBef>
              <a:spcAft>
                <a:spcPct val="0"/>
              </a:spcAft>
              <a:defRPr/>
            </a:pPr>
            <a:r>
              <a:rPr lang="en-US" sz="2800" dirty="0"/>
              <a:t>= 1x2</a:t>
            </a:r>
            <a:r>
              <a:rPr lang="en-US" sz="2800" baseline="30000" dirty="0"/>
              <a:t>15</a:t>
            </a:r>
            <a:r>
              <a:rPr lang="en-US" sz="2800" dirty="0"/>
              <a:t> + 1x2</a:t>
            </a:r>
            <a:r>
              <a:rPr lang="en-US" sz="2800" baseline="30000" dirty="0"/>
              <a:t>14</a:t>
            </a:r>
            <a:r>
              <a:rPr lang="en-US" sz="2800" dirty="0"/>
              <a:t> + … + 1x2</a:t>
            </a:r>
            <a:r>
              <a:rPr lang="en-US" sz="2800" baseline="30000" dirty="0"/>
              <a:t>1</a:t>
            </a:r>
            <a:r>
              <a:rPr lang="en-US" sz="2800" dirty="0"/>
              <a:t> + 1x2</a:t>
            </a:r>
            <a:r>
              <a:rPr lang="en-US" sz="2800" baseline="30000" dirty="0"/>
              <a:t>0</a:t>
            </a:r>
            <a:r>
              <a:rPr lang="en-US" sz="2800" dirty="0"/>
              <a:t> = 65,535</a:t>
            </a:r>
            <a:endParaRPr lang="en-US" sz="2400" dirty="0">
              <a:latin typeface="Times New Roman" charset="0"/>
            </a:endParaRPr>
          </a:p>
        </p:txBody>
      </p:sp>
      <p:sp>
        <p:nvSpPr>
          <p:cNvPr id="2" name="TextBox 1"/>
          <p:cNvSpPr txBox="1"/>
          <p:nvPr/>
        </p:nvSpPr>
        <p:spPr>
          <a:xfrm>
            <a:off x="381000" y="6096000"/>
            <a:ext cx="8458200" cy="369332"/>
          </a:xfrm>
          <a:prstGeom prst="rect">
            <a:avLst/>
          </a:prstGeom>
          <a:noFill/>
        </p:spPr>
        <p:txBody>
          <a:bodyPr wrap="square" rtlCol="0">
            <a:spAutoFit/>
          </a:bodyPr>
          <a:lstStyle/>
          <a:p>
            <a:r>
              <a:rPr lang="en-US" b="1" dirty="0" smtClean="0">
                <a:solidFill>
                  <a:schemeClr val="tx2"/>
                </a:solidFill>
                <a:effectLst>
                  <a:outerShdw blurRad="38100" dist="38100" dir="2700000" algn="tl">
                    <a:srgbClr val="000000">
                      <a:alpha val="43137"/>
                    </a:srgbClr>
                  </a:outerShdw>
                </a:effectLst>
              </a:rPr>
              <a:t>If we just add 1 to this number, for example, overflow will occur. We will get a wrong result.</a:t>
            </a:r>
            <a:endParaRPr lang="en-US"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5944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9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9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9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63" grpId="0" autoUpdateAnimBg="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6A5C1E9-0374-42D7-8B2F-9339254C78C6}" type="slidenum">
              <a:rPr lang="en-US" sz="1200">
                <a:solidFill>
                  <a:srgbClr val="009900"/>
                </a:solidFill>
                <a:latin typeface="Arial" pitchFamily="34" charset="0"/>
              </a:rPr>
              <a:pPr eaLnBrk="1" hangingPunct="1"/>
              <a:t>16</a:t>
            </a:fld>
            <a:endParaRPr lang="en-US" sz="1200">
              <a:solidFill>
                <a:srgbClr val="009900"/>
              </a:solidFill>
              <a:latin typeface="Arial" pitchFamily="34" charset="0"/>
            </a:endParaRPr>
          </a:p>
        </p:txBody>
      </p:sp>
      <p:sp>
        <p:nvSpPr>
          <p:cNvPr id="46082" name="Rectangle 2"/>
          <p:cNvSpPr>
            <a:spLocks noGrp="1" noChangeArrowheads="1"/>
          </p:cNvSpPr>
          <p:nvPr>
            <p:ph type="title"/>
          </p:nvPr>
        </p:nvSpPr>
        <p:spPr>
          <a:xfrm>
            <a:off x="685800" y="304800"/>
            <a:ext cx="7772400" cy="609600"/>
          </a:xfrm>
        </p:spPr>
        <p:txBody>
          <a:bodyPr/>
          <a:lstStyle/>
          <a:p>
            <a:pPr eaLnBrk="1" hangingPunct="1">
              <a:defRPr/>
            </a:pPr>
            <a:r>
              <a:rPr lang="en-US" dirty="0" smtClean="0">
                <a:solidFill>
                  <a:schemeClr val="tx1"/>
                </a:solidFill>
                <a:effectLst/>
                <a:latin typeface="Calibri" pitchFamily="34" charset="0"/>
                <a:cs typeface="Calibri" pitchFamily="34" charset="0"/>
              </a:rPr>
              <a:t>Representing Signed Integers</a:t>
            </a:r>
          </a:p>
        </p:txBody>
      </p:sp>
      <p:sp>
        <p:nvSpPr>
          <p:cNvPr id="46083" name="Rectangle 3"/>
          <p:cNvSpPr>
            <a:spLocks noGrp="1" noChangeArrowheads="1"/>
          </p:cNvSpPr>
          <p:nvPr>
            <p:ph type="body" idx="1"/>
          </p:nvPr>
        </p:nvSpPr>
        <p:spPr>
          <a:xfrm>
            <a:off x="457200" y="1143000"/>
            <a:ext cx="8458200" cy="3124200"/>
          </a:xfrm>
        </p:spPr>
        <p:txBody>
          <a:bodyPr/>
          <a:lstStyle/>
          <a:p>
            <a:pPr eaLnBrk="1" hangingPunct="1">
              <a:lnSpc>
                <a:spcPct val="90000"/>
              </a:lnSpc>
              <a:defRPr/>
            </a:pPr>
            <a:r>
              <a:rPr lang="en-US" sz="2800" dirty="0" smtClean="0">
                <a:solidFill>
                  <a:schemeClr val="tx1"/>
                </a:solidFill>
                <a:effectLst/>
              </a:rPr>
              <a:t>How does a 16 bit computer represent the value -14?</a:t>
            </a:r>
            <a:br>
              <a:rPr lang="en-US" sz="2800" dirty="0" smtClean="0">
                <a:solidFill>
                  <a:schemeClr val="tx1"/>
                </a:solidFill>
                <a:effectLst/>
              </a:rPr>
            </a:br>
            <a:r>
              <a:rPr lang="en-US" sz="2800" dirty="0" smtClean="0">
                <a:solidFill>
                  <a:schemeClr val="tx1"/>
                </a:solidFill>
                <a:effectLst/>
              </a:rPr>
              <a:t/>
            </a:r>
            <a:br>
              <a:rPr lang="en-US" sz="2800" dirty="0" smtClean="0">
                <a:solidFill>
                  <a:schemeClr val="tx1"/>
                </a:solidFill>
                <a:effectLst/>
              </a:rPr>
            </a:br>
            <a:r>
              <a:rPr lang="en-US" sz="2800" dirty="0" smtClean="0">
                <a:solidFill>
                  <a:schemeClr val="tx1"/>
                </a:solidFill>
                <a:effectLst/>
              </a:rPr>
              <a:t/>
            </a:r>
            <a:br>
              <a:rPr lang="en-US" sz="2800" dirty="0" smtClean="0">
                <a:solidFill>
                  <a:schemeClr val="tx1"/>
                </a:solidFill>
                <a:effectLst/>
              </a:rPr>
            </a:br>
            <a:endParaRPr lang="en-US" sz="2800" dirty="0" smtClean="0">
              <a:solidFill>
                <a:schemeClr val="tx1"/>
              </a:solidFill>
              <a:effectLst/>
            </a:endParaRPr>
          </a:p>
          <a:p>
            <a:pPr eaLnBrk="1" hangingPunct="1">
              <a:lnSpc>
                <a:spcPct val="90000"/>
              </a:lnSpc>
              <a:defRPr/>
            </a:pPr>
            <a:endParaRPr lang="en-US" sz="2800" dirty="0" smtClean="0">
              <a:solidFill>
                <a:schemeClr val="tx1"/>
              </a:solidFill>
              <a:effectLst/>
            </a:endParaRPr>
          </a:p>
          <a:p>
            <a:pPr eaLnBrk="1" hangingPunct="1">
              <a:lnSpc>
                <a:spcPct val="90000"/>
              </a:lnSpc>
              <a:defRPr/>
            </a:pPr>
            <a:r>
              <a:rPr lang="en-US" sz="2800" dirty="0" smtClean="0">
                <a:solidFill>
                  <a:schemeClr val="tx1"/>
                </a:solidFill>
                <a:effectLst/>
              </a:rPr>
              <a:t>What is the largest 16-bit signed integer?</a:t>
            </a:r>
            <a:br>
              <a:rPr lang="en-US" sz="2800" dirty="0" smtClean="0">
                <a:solidFill>
                  <a:schemeClr val="tx1"/>
                </a:solidFill>
                <a:effectLst/>
              </a:rPr>
            </a:br>
            <a:r>
              <a:rPr lang="en-US" sz="2800" dirty="0" smtClean="0">
                <a:solidFill>
                  <a:schemeClr val="tx1"/>
                </a:solidFill>
                <a:effectLst/>
              </a:rPr>
              <a:t/>
            </a:r>
            <a:br>
              <a:rPr lang="en-US" sz="2800" dirty="0" smtClean="0">
                <a:solidFill>
                  <a:schemeClr val="tx1"/>
                </a:solidFill>
                <a:effectLst/>
              </a:rPr>
            </a:br>
            <a:endParaRPr lang="en-US" sz="2800" dirty="0" smtClean="0">
              <a:solidFill>
                <a:schemeClr val="tx1"/>
              </a:solidFill>
              <a:effectLst/>
            </a:endParaRPr>
          </a:p>
          <a:p>
            <a:pPr lvl="1" eaLnBrk="1" hangingPunct="1">
              <a:lnSpc>
                <a:spcPct val="90000"/>
              </a:lnSpc>
              <a:buFontTx/>
              <a:buNone/>
              <a:defRPr/>
            </a:pPr>
            <a:endParaRPr lang="en-US" sz="2400" dirty="0" smtClean="0">
              <a:solidFill>
                <a:schemeClr val="tx1"/>
              </a:solidFill>
              <a:effectLst/>
            </a:endParaRPr>
          </a:p>
        </p:txBody>
      </p:sp>
      <p:graphicFrame>
        <p:nvGraphicFramePr>
          <p:cNvPr id="46164" name="Group 84"/>
          <p:cNvGraphicFramePr>
            <a:graphicFrameLocks noGrp="1"/>
          </p:cNvGraphicFramePr>
          <p:nvPr>
            <p:extLst>
              <p:ext uri="{D42A27DB-BD31-4B8C-83A1-F6EECF244321}">
                <p14:modId xmlns:p14="http://schemas.microsoft.com/office/powerpoint/2010/main" val="1526916543"/>
              </p:ext>
            </p:extLst>
          </p:nvPr>
        </p:nvGraphicFramePr>
        <p:xfrm>
          <a:off x="1981200" y="1768475"/>
          <a:ext cx="6096000" cy="518048"/>
        </p:xfrm>
        <a:graphic>
          <a:graphicData uri="http://schemas.openxmlformats.org/drawingml/2006/table">
            <a:tbl>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solidFill>
                      <a:srgbClr val="00E6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r>
            </a:tbl>
          </a:graphicData>
        </a:graphic>
      </p:graphicFrame>
      <p:graphicFrame>
        <p:nvGraphicFramePr>
          <p:cNvPr id="46169" name="Group 89"/>
          <p:cNvGraphicFramePr>
            <a:graphicFrameLocks noGrp="1"/>
          </p:cNvGraphicFramePr>
          <p:nvPr>
            <p:extLst>
              <p:ext uri="{D42A27DB-BD31-4B8C-83A1-F6EECF244321}">
                <p14:modId xmlns:p14="http://schemas.microsoft.com/office/powerpoint/2010/main" val="2881152150"/>
              </p:ext>
            </p:extLst>
          </p:nvPr>
        </p:nvGraphicFramePr>
        <p:xfrm>
          <a:off x="1981200" y="3886200"/>
          <a:ext cx="6096000" cy="518048"/>
        </p:xfrm>
        <a:graphic>
          <a:graphicData uri="http://schemas.openxmlformats.org/drawingml/2006/table">
            <a:tbl>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0</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solidFill>
                      <a:srgbClr val="00E699">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Narrow" pitchFamily="34" charset="0"/>
                        </a:rPr>
                        <a:t>1</a:t>
                      </a:r>
                    </a:p>
                  </a:txBody>
                  <a:tcPr marT="45664" marB="45664" horzOverflow="overflow">
                    <a:lnL w="12700" cap="flat" cmpd="sng" algn="ctr">
                      <a:solidFill>
                        <a:srgbClr val="00E699"/>
                      </a:solidFill>
                      <a:prstDash val="solid"/>
                      <a:round/>
                      <a:headEnd type="none" w="med" len="med"/>
                      <a:tailEnd type="none" w="med" len="med"/>
                    </a:lnL>
                    <a:lnR w="12700" cap="flat" cmpd="sng" algn="ctr">
                      <a:solidFill>
                        <a:srgbClr val="00E699"/>
                      </a:solidFill>
                      <a:prstDash val="solid"/>
                      <a:round/>
                      <a:headEnd type="none" w="med" len="med"/>
                      <a:tailEnd type="none" w="med" len="med"/>
                    </a:lnR>
                    <a:lnT w="12700" cap="flat" cmpd="sng" algn="ctr">
                      <a:solidFill>
                        <a:srgbClr val="00E699"/>
                      </a:solidFill>
                      <a:prstDash val="solid"/>
                      <a:round/>
                      <a:headEnd type="none" w="med" len="med"/>
                      <a:tailEnd type="none" w="med" len="med"/>
                    </a:lnT>
                    <a:lnB w="12700" cap="flat" cmpd="sng" algn="ctr">
                      <a:solidFill>
                        <a:srgbClr val="00E699"/>
                      </a:solidFill>
                      <a:prstDash val="solid"/>
                      <a:round/>
                      <a:headEnd type="none" w="med" len="med"/>
                      <a:tailEnd type="none" w="med" len="med"/>
                    </a:lnB>
                    <a:lnTlToBr>
                      <a:noFill/>
                    </a:lnTlToBr>
                    <a:lnBlToTr>
                      <a:noFill/>
                    </a:lnBlToTr>
                    <a:noFill/>
                  </a:tcPr>
                </a:tc>
              </a:tr>
            </a:tbl>
          </a:graphicData>
        </a:graphic>
      </p:graphicFrame>
      <p:grpSp>
        <p:nvGrpSpPr>
          <p:cNvPr id="2" name="Group 94"/>
          <p:cNvGrpSpPr>
            <a:grpSpLocks/>
          </p:cNvGrpSpPr>
          <p:nvPr/>
        </p:nvGrpSpPr>
        <p:grpSpPr bwMode="auto">
          <a:xfrm>
            <a:off x="1981200" y="2165351"/>
            <a:ext cx="5246688" cy="949324"/>
            <a:chOff x="1152" y="1223"/>
            <a:chExt cx="3305" cy="598"/>
          </a:xfrm>
        </p:grpSpPr>
        <p:sp>
          <p:nvSpPr>
            <p:cNvPr id="14418" name="Text Box 90"/>
            <p:cNvSpPr txBox="1">
              <a:spLocks noChangeArrowheads="1"/>
            </p:cNvSpPr>
            <p:nvPr/>
          </p:nvSpPr>
          <p:spPr bwMode="auto">
            <a:xfrm>
              <a:off x="1152" y="1491"/>
              <a:ext cx="330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2800" dirty="0" smtClean="0">
                  <a:solidFill>
                    <a:srgbClr val="FF0000"/>
                  </a:solidFill>
                  <a:latin typeface="Arial Narrow" pitchFamily="34" charset="0"/>
                </a:rPr>
                <a:t>Sign bit.   </a:t>
              </a:r>
              <a:r>
                <a:rPr lang="en-US" sz="2800" dirty="0" smtClean="0">
                  <a:solidFill>
                    <a:srgbClr val="FFFFFF"/>
                  </a:solidFill>
                  <a:latin typeface="Arial Narrow" pitchFamily="34" charset="0"/>
                </a:rPr>
                <a:t>0: + (positive), 1: - (negative)</a:t>
              </a:r>
            </a:p>
          </p:txBody>
        </p:sp>
        <p:cxnSp>
          <p:nvCxnSpPr>
            <p:cNvPr id="14419" name="AutoShape 91"/>
            <p:cNvCxnSpPr>
              <a:cxnSpLocks noChangeShapeType="1"/>
              <a:stCxn id="14418" idx="1"/>
            </p:cNvCxnSpPr>
            <p:nvPr/>
          </p:nvCxnSpPr>
          <p:spPr bwMode="auto">
            <a:xfrm rot="10800000" flipH="1">
              <a:off x="1152" y="1223"/>
              <a:ext cx="48" cy="433"/>
            </a:xfrm>
            <a:prstGeom prst="bentConnector4">
              <a:avLst>
                <a:gd name="adj1" fmla="val -300000"/>
                <a:gd name="adj2" fmla="val 69053"/>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cxnSp>
      </p:grpSp>
      <p:sp>
        <p:nvSpPr>
          <p:cNvPr id="46172" name="Text Box 92"/>
          <p:cNvSpPr txBox="1">
            <a:spLocks noChangeArrowheads="1"/>
          </p:cNvSpPr>
          <p:nvPr/>
        </p:nvSpPr>
        <p:spPr bwMode="auto">
          <a:xfrm>
            <a:off x="1295405" y="4648217"/>
            <a:ext cx="6320961" cy="480131"/>
          </a:xfrm>
          <a:prstGeom prst="rect">
            <a:avLst/>
          </a:prstGeom>
          <a:noFill/>
          <a:ln w="9525">
            <a:noFill/>
            <a:miter lim="800000"/>
            <a:headEnd/>
            <a:tailEnd/>
          </a:ln>
          <a:effectLst/>
        </p:spPr>
        <p:txBody>
          <a:bodyPr wrap="none">
            <a:spAutoFit/>
          </a:bodyPr>
          <a:lstStyle/>
          <a:p>
            <a:pPr lvl="1" fontAlgn="base">
              <a:lnSpc>
                <a:spcPct val="90000"/>
              </a:lnSpc>
              <a:spcBef>
                <a:spcPct val="20000"/>
              </a:spcBef>
              <a:spcAft>
                <a:spcPct val="0"/>
              </a:spcAft>
              <a:defRPr/>
            </a:pPr>
            <a:r>
              <a:rPr lang="en-US" sz="2800" dirty="0"/>
              <a:t>= 1x2</a:t>
            </a:r>
            <a:r>
              <a:rPr lang="en-US" sz="2800" baseline="30000" dirty="0"/>
              <a:t>14</a:t>
            </a:r>
            <a:r>
              <a:rPr lang="en-US" sz="2800" dirty="0"/>
              <a:t> + 1x2</a:t>
            </a:r>
            <a:r>
              <a:rPr lang="en-US" sz="2800" baseline="30000" dirty="0"/>
              <a:t>13</a:t>
            </a:r>
            <a:r>
              <a:rPr lang="en-US" sz="2800" dirty="0"/>
              <a:t> + … + 1x2</a:t>
            </a:r>
            <a:r>
              <a:rPr lang="en-US" sz="2800" baseline="30000" dirty="0"/>
              <a:t>1</a:t>
            </a:r>
            <a:r>
              <a:rPr lang="en-US" sz="2800" dirty="0"/>
              <a:t> + 1x2</a:t>
            </a:r>
            <a:r>
              <a:rPr lang="en-US" sz="2800" baseline="30000" dirty="0"/>
              <a:t>0</a:t>
            </a:r>
            <a:r>
              <a:rPr lang="en-US" sz="2800" dirty="0"/>
              <a:t> = 32,767</a:t>
            </a:r>
            <a:endParaRPr lang="en-US" sz="2400" dirty="0">
              <a:latin typeface="Times New Roman" charset="0"/>
            </a:endParaRPr>
          </a:p>
        </p:txBody>
      </p:sp>
      <p:sp>
        <p:nvSpPr>
          <p:cNvPr id="46173" name="Rectangle 93"/>
          <p:cNvSpPr>
            <a:spLocks noChangeArrowheads="1"/>
          </p:cNvSpPr>
          <p:nvPr/>
        </p:nvSpPr>
        <p:spPr bwMode="auto">
          <a:xfrm>
            <a:off x="533400" y="5257800"/>
            <a:ext cx="8458200" cy="1295400"/>
          </a:xfrm>
          <a:prstGeom prst="rect">
            <a:avLst/>
          </a:prstGeom>
          <a:noFill/>
          <a:ln w="9525">
            <a:noFill/>
            <a:miter lim="800000"/>
            <a:headEnd/>
            <a:tailEnd/>
          </a:ln>
          <a:effectLst/>
        </p:spPr>
        <p:txBody>
          <a:bodyPr/>
          <a:lstStyle/>
          <a:p>
            <a:pPr marL="342900" indent="-342900" fontAlgn="base">
              <a:lnSpc>
                <a:spcPct val="90000"/>
              </a:lnSpc>
              <a:spcBef>
                <a:spcPct val="20000"/>
              </a:spcBef>
              <a:spcAft>
                <a:spcPct val="0"/>
              </a:spcAft>
              <a:buFontTx/>
              <a:buChar char="•"/>
              <a:defRPr/>
            </a:pPr>
            <a:r>
              <a:rPr lang="en-US" sz="2800" dirty="0"/>
              <a:t>Problem </a:t>
            </a:r>
            <a:r>
              <a:rPr lang="en-US" sz="2800" dirty="0">
                <a:sym typeface="Wingdings" pitchFamily="2" charset="2"/>
              </a:rPr>
              <a:t> the value 0 is represented twice!</a:t>
            </a:r>
            <a:endParaRPr lang="en-US" sz="2800" dirty="0"/>
          </a:p>
          <a:p>
            <a:pPr marL="742950" lvl="1" indent="-285750" fontAlgn="base">
              <a:lnSpc>
                <a:spcPct val="90000"/>
              </a:lnSpc>
              <a:spcBef>
                <a:spcPct val="20000"/>
              </a:spcBef>
              <a:spcAft>
                <a:spcPct val="0"/>
              </a:spcAft>
              <a:buFontTx/>
              <a:buChar char="–"/>
              <a:defRPr/>
            </a:pPr>
            <a:r>
              <a:rPr lang="en-US" sz="2400" dirty="0"/>
              <a:t>Most computers use a different representation, called </a:t>
            </a:r>
            <a:r>
              <a:rPr lang="en-US" sz="2400" u="sng" dirty="0"/>
              <a:t>two’s complement</a:t>
            </a:r>
            <a:r>
              <a:rPr lang="en-US" sz="2400" dirty="0"/>
              <a:t>.</a:t>
            </a:r>
          </a:p>
        </p:txBody>
      </p:sp>
    </p:spTree>
    <p:extLst>
      <p:ext uri="{BB962C8B-B14F-4D97-AF65-F5344CB8AC3E}">
        <p14:creationId xmlns:p14="http://schemas.microsoft.com/office/powerpoint/2010/main" val="2689433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61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1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172" grpId="0" autoUpdateAnimBg="0"/>
      <p:bldP spid="4617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0" y="0"/>
            <a:ext cx="9144000" cy="1752600"/>
          </a:xfrm>
          <a:solidFill>
            <a:schemeClr val="accent5">
              <a:lumMod val="20000"/>
              <a:lumOff val="80000"/>
            </a:schemeClr>
          </a:solidFill>
        </p:spPr>
        <p:txBody>
          <a:bodyPr/>
          <a:lstStyle/>
          <a:p>
            <a:pPr eaLnBrk="1" hangingPunct="1">
              <a:defRPr/>
            </a:pPr>
            <a:r>
              <a:rPr lang="en-US" sz="6000" b="1" dirty="0" smtClean="0">
                <a:solidFill>
                  <a:schemeClr val="tx1"/>
                </a:solidFill>
              </a:rPr>
              <a:t>Signed-magnitude representation</a:t>
            </a:r>
          </a:p>
        </p:txBody>
      </p:sp>
      <p:sp>
        <p:nvSpPr>
          <p:cNvPr id="44035" name="Rectangle 3"/>
          <p:cNvSpPr>
            <a:spLocks noGrp="1" noChangeArrowheads="1"/>
          </p:cNvSpPr>
          <p:nvPr>
            <p:ph type="body" idx="4294967295"/>
          </p:nvPr>
        </p:nvSpPr>
        <p:spPr/>
        <p:txBody>
          <a:bodyPr/>
          <a:lstStyle/>
          <a:p>
            <a:pPr eaLnBrk="1" hangingPunct="1"/>
            <a:r>
              <a:rPr lang="en-US" sz="2800" dirty="0" smtClean="0"/>
              <a:t>Also called, “sign-and-magnitude representation”</a:t>
            </a:r>
          </a:p>
          <a:p>
            <a:pPr eaLnBrk="1" hangingPunct="1"/>
            <a:r>
              <a:rPr lang="en-US" sz="2800" dirty="0" smtClean="0"/>
              <a:t>A number consists of a magnitude and a symbol representing the sign</a:t>
            </a:r>
          </a:p>
          <a:p>
            <a:pPr eaLnBrk="1" hangingPunct="1"/>
            <a:r>
              <a:rPr lang="en-US" sz="2800" dirty="0" smtClean="0"/>
              <a:t>Usually 0 means positive, 1 negative</a:t>
            </a:r>
          </a:p>
          <a:p>
            <a:pPr lvl="1" eaLnBrk="1" hangingPunct="1"/>
            <a:r>
              <a:rPr lang="en-US" sz="2400" dirty="0" smtClean="0"/>
              <a:t>Sign bit</a:t>
            </a:r>
          </a:p>
          <a:p>
            <a:pPr lvl="1" eaLnBrk="1" hangingPunct="1"/>
            <a:r>
              <a:rPr lang="en-US" sz="2400" dirty="0" smtClean="0"/>
              <a:t>The number is represented with 1 sign bit to the left, followed by magnitude bits</a:t>
            </a:r>
          </a:p>
          <a:p>
            <a:pPr eaLnBrk="1" hangingPunct="1">
              <a:buFontTx/>
              <a:buNone/>
            </a:pPr>
            <a:endParaRPr lang="en-US" sz="2800" dirty="0" smtClean="0"/>
          </a:p>
        </p:txBody>
      </p:sp>
    </p:spTree>
    <p:extLst>
      <p:ext uri="{BB962C8B-B14F-4D97-AF65-F5344CB8AC3E}">
        <p14:creationId xmlns:p14="http://schemas.microsoft.com/office/powerpoint/2010/main" val="4040526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81000" y="152400"/>
            <a:ext cx="8534400" cy="1371600"/>
          </a:xfrm>
          <a:solidFill>
            <a:schemeClr val="accent5">
              <a:lumMod val="20000"/>
              <a:lumOff val="80000"/>
            </a:schemeClr>
          </a:solidFill>
        </p:spPr>
        <p:txBody>
          <a:bodyPr/>
          <a:lstStyle/>
          <a:p>
            <a:pPr eaLnBrk="1" hangingPunct="1"/>
            <a:r>
              <a:rPr lang="en-US" sz="4800" dirty="0" smtClean="0"/>
              <a:t>Machine arithmetic with signed-magnitude representation</a:t>
            </a:r>
          </a:p>
        </p:txBody>
      </p:sp>
      <p:sp>
        <p:nvSpPr>
          <p:cNvPr id="45059" name="Rectangle 3"/>
          <p:cNvSpPr>
            <a:spLocks noGrp="1" noChangeArrowheads="1"/>
          </p:cNvSpPr>
          <p:nvPr>
            <p:ph type="body" idx="4294967295"/>
          </p:nvPr>
        </p:nvSpPr>
        <p:spPr>
          <a:xfrm>
            <a:off x="685800" y="1676400"/>
            <a:ext cx="7772400" cy="4114800"/>
          </a:xfrm>
        </p:spPr>
        <p:txBody>
          <a:bodyPr/>
          <a:lstStyle/>
          <a:p>
            <a:pPr eaLnBrk="1" hangingPunct="1">
              <a:lnSpc>
                <a:spcPct val="90000"/>
              </a:lnSpc>
            </a:pPr>
            <a:r>
              <a:rPr lang="en-US" sz="2800" dirty="0" smtClean="0"/>
              <a:t>Takes several steps to add a pair of numbers</a:t>
            </a:r>
          </a:p>
          <a:p>
            <a:pPr lvl="1" eaLnBrk="1" hangingPunct="1">
              <a:lnSpc>
                <a:spcPct val="90000"/>
              </a:lnSpc>
            </a:pPr>
            <a:r>
              <a:rPr lang="en-US" sz="2400" dirty="0" smtClean="0"/>
              <a:t>Examine signs of the addends</a:t>
            </a:r>
          </a:p>
          <a:p>
            <a:pPr lvl="1" eaLnBrk="1" hangingPunct="1">
              <a:lnSpc>
                <a:spcPct val="90000"/>
              </a:lnSpc>
            </a:pPr>
            <a:r>
              <a:rPr lang="en-US" sz="2400" dirty="0" smtClean="0"/>
              <a:t>If same, add magnitudes and give the result the same sign as the operands</a:t>
            </a:r>
          </a:p>
          <a:p>
            <a:pPr lvl="1" eaLnBrk="1" hangingPunct="1">
              <a:lnSpc>
                <a:spcPct val="90000"/>
              </a:lnSpc>
            </a:pPr>
            <a:r>
              <a:rPr lang="en-US" sz="2400" dirty="0" smtClean="0"/>
              <a:t>If different, must…</a:t>
            </a:r>
          </a:p>
          <a:p>
            <a:pPr lvl="2" eaLnBrk="1" hangingPunct="1">
              <a:lnSpc>
                <a:spcPct val="90000"/>
              </a:lnSpc>
            </a:pPr>
            <a:r>
              <a:rPr lang="en-US" sz="2000" dirty="0" smtClean="0"/>
              <a:t>Compare magnitude of the two operands</a:t>
            </a:r>
          </a:p>
          <a:p>
            <a:pPr lvl="2" eaLnBrk="1" hangingPunct="1">
              <a:lnSpc>
                <a:spcPct val="90000"/>
              </a:lnSpc>
            </a:pPr>
            <a:r>
              <a:rPr lang="en-US" sz="2000" dirty="0" smtClean="0"/>
              <a:t>Subtract smaller number from larger</a:t>
            </a:r>
          </a:p>
          <a:p>
            <a:pPr lvl="2" eaLnBrk="1" hangingPunct="1">
              <a:lnSpc>
                <a:spcPct val="90000"/>
              </a:lnSpc>
            </a:pPr>
            <a:r>
              <a:rPr lang="en-US" sz="2000" dirty="0" smtClean="0"/>
              <a:t>Give the result the sign of the larger magnitude operand</a:t>
            </a:r>
          </a:p>
          <a:p>
            <a:pPr lvl="1" eaLnBrk="1" hangingPunct="1">
              <a:lnSpc>
                <a:spcPct val="90000"/>
              </a:lnSpc>
            </a:pPr>
            <a:r>
              <a:rPr lang="en-US" sz="2400" dirty="0" smtClean="0"/>
              <a:t>If magnitudes are equal and sign is different; two representations of zero problem</a:t>
            </a:r>
            <a:endParaRPr lang="en-US" sz="900" dirty="0" smtClean="0"/>
          </a:p>
          <a:p>
            <a:pPr eaLnBrk="1" hangingPunct="1">
              <a:lnSpc>
                <a:spcPct val="90000"/>
              </a:lnSpc>
            </a:pPr>
            <a:r>
              <a:rPr lang="en-US" sz="2600" dirty="0" smtClean="0"/>
              <a:t>For this reason the signed-magnitude representation is not as popular as one might think because of its “naturalness”</a:t>
            </a:r>
          </a:p>
        </p:txBody>
      </p:sp>
    </p:spTree>
    <p:extLst>
      <p:ext uri="{BB962C8B-B14F-4D97-AF65-F5344CB8AC3E}">
        <p14:creationId xmlns:p14="http://schemas.microsoft.com/office/powerpoint/2010/main" val="1757970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685800" y="228600"/>
            <a:ext cx="7772400" cy="762000"/>
          </a:xfrm>
          <a:solidFill>
            <a:schemeClr val="accent5">
              <a:lumMod val="20000"/>
              <a:lumOff val="80000"/>
            </a:schemeClr>
          </a:solidFill>
        </p:spPr>
        <p:txBody>
          <a:bodyPr/>
          <a:lstStyle/>
          <a:p>
            <a:pPr eaLnBrk="1" hangingPunct="1"/>
            <a:r>
              <a:rPr lang="en-US" sz="4800" dirty="0" smtClean="0"/>
              <a:t>Complement number systems</a:t>
            </a:r>
          </a:p>
        </p:txBody>
      </p:sp>
      <p:sp>
        <p:nvSpPr>
          <p:cNvPr id="46083" name="Rectangle 3"/>
          <p:cNvSpPr>
            <a:spLocks noGrp="1" noChangeArrowheads="1"/>
          </p:cNvSpPr>
          <p:nvPr>
            <p:ph type="body" idx="4294967295"/>
          </p:nvPr>
        </p:nvSpPr>
        <p:spPr>
          <a:xfrm>
            <a:off x="381000" y="1219200"/>
            <a:ext cx="8458200" cy="5029200"/>
          </a:xfrm>
        </p:spPr>
        <p:txBody>
          <a:bodyPr/>
          <a:lstStyle/>
          <a:p>
            <a:pPr eaLnBrk="1" hangingPunct="1">
              <a:lnSpc>
                <a:spcPct val="90000"/>
              </a:lnSpc>
            </a:pPr>
            <a:r>
              <a:rPr lang="en-US" sz="2800" dirty="0" smtClean="0"/>
              <a:t>Negates a number by </a:t>
            </a:r>
            <a:r>
              <a:rPr lang="en-US" sz="2800" i="1" dirty="0" smtClean="0"/>
              <a:t>taking its complement</a:t>
            </a:r>
            <a:r>
              <a:rPr lang="en-US" sz="2800" dirty="0" smtClean="0"/>
              <a:t> instead of negating the sign</a:t>
            </a:r>
          </a:p>
          <a:p>
            <a:pPr eaLnBrk="1" hangingPunct="1">
              <a:lnSpc>
                <a:spcPct val="90000"/>
              </a:lnSpc>
            </a:pPr>
            <a:endParaRPr lang="en-US" sz="900" dirty="0" smtClean="0"/>
          </a:p>
          <a:p>
            <a:pPr eaLnBrk="1" hangingPunct="1">
              <a:lnSpc>
                <a:spcPct val="90000"/>
              </a:lnSpc>
            </a:pPr>
            <a:r>
              <a:rPr lang="en-US" sz="2800" dirty="0" smtClean="0"/>
              <a:t>Not natural for humans, but better for machine arithmetic</a:t>
            </a:r>
          </a:p>
          <a:p>
            <a:pPr eaLnBrk="1" hangingPunct="1">
              <a:lnSpc>
                <a:spcPct val="90000"/>
              </a:lnSpc>
            </a:pPr>
            <a:endParaRPr lang="en-US" sz="900" dirty="0" smtClean="0"/>
          </a:p>
          <a:p>
            <a:pPr eaLnBrk="1" hangingPunct="1">
              <a:lnSpc>
                <a:spcPct val="90000"/>
              </a:lnSpc>
            </a:pPr>
            <a:r>
              <a:rPr lang="en-US" sz="2800" dirty="0" smtClean="0"/>
              <a:t>Will describe 2 complement number systems</a:t>
            </a:r>
          </a:p>
          <a:p>
            <a:pPr lvl="1" eaLnBrk="1" hangingPunct="1">
              <a:lnSpc>
                <a:spcPct val="90000"/>
              </a:lnSpc>
              <a:buFont typeface="Wingdings" pitchFamily="2" charset="2"/>
              <a:buChar char="Ø"/>
            </a:pPr>
            <a:r>
              <a:rPr lang="en-US" sz="2400" i="1" dirty="0" smtClean="0"/>
              <a:t>Radix complement – very popular in real computers</a:t>
            </a:r>
          </a:p>
          <a:p>
            <a:pPr lvl="2" eaLnBrk="1" hangingPunct="1">
              <a:lnSpc>
                <a:spcPct val="90000"/>
              </a:lnSpc>
              <a:buFont typeface="Wingdings" pitchFamily="2" charset="2"/>
              <a:buChar char="§"/>
            </a:pPr>
            <a:r>
              <a:rPr lang="en-US" sz="2000" dirty="0" smtClean="0"/>
              <a:t>Must first decide how many bits to represent the number – say n.</a:t>
            </a:r>
          </a:p>
          <a:p>
            <a:pPr lvl="2" eaLnBrk="1" hangingPunct="1">
              <a:lnSpc>
                <a:spcPct val="90000"/>
              </a:lnSpc>
              <a:buFont typeface="Wingdings" pitchFamily="2" charset="2"/>
              <a:buChar char="§"/>
            </a:pPr>
            <a:r>
              <a:rPr lang="en-US" sz="2000" dirty="0" smtClean="0"/>
              <a:t>Complement of a number = </a:t>
            </a:r>
            <a:r>
              <a:rPr lang="en-US" sz="2000" dirty="0" err="1" smtClean="0"/>
              <a:t>r</a:t>
            </a:r>
            <a:r>
              <a:rPr lang="en-US" sz="2000" baseline="30000" dirty="0" err="1" smtClean="0"/>
              <a:t>n</a:t>
            </a:r>
            <a:r>
              <a:rPr lang="en-US" sz="2000" dirty="0" smtClean="0"/>
              <a:t> – number</a:t>
            </a:r>
          </a:p>
          <a:p>
            <a:pPr lvl="2" eaLnBrk="1" hangingPunct="1">
              <a:lnSpc>
                <a:spcPct val="90000"/>
              </a:lnSpc>
              <a:buFont typeface="Wingdings" pitchFamily="2" charset="2"/>
              <a:buChar char="§"/>
            </a:pPr>
            <a:r>
              <a:rPr lang="en-US" sz="2000" dirty="0" smtClean="0">
                <a:solidFill>
                  <a:srgbClr val="FF0000"/>
                </a:solidFill>
              </a:rPr>
              <a:t>Example: 2’s Complement</a:t>
            </a:r>
          </a:p>
          <a:p>
            <a:pPr marL="857250" lvl="1" indent="-342900" eaLnBrk="1" hangingPunct="1">
              <a:lnSpc>
                <a:spcPct val="90000"/>
              </a:lnSpc>
              <a:buFont typeface="Wingdings" pitchFamily="2" charset="2"/>
              <a:buChar char="Ø"/>
            </a:pPr>
            <a:r>
              <a:rPr lang="en-US" sz="2400" i="1" dirty="0" smtClean="0"/>
              <a:t>Diminished radix-complement – not very useful, may skip it or not spend much time on it </a:t>
            </a:r>
          </a:p>
          <a:p>
            <a:pPr lvl="2" eaLnBrk="1" hangingPunct="1">
              <a:lnSpc>
                <a:spcPct val="90000"/>
              </a:lnSpc>
              <a:buFont typeface="Wingdings" pitchFamily="2" charset="2"/>
              <a:buChar char="§"/>
            </a:pPr>
            <a:r>
              <a:rPr lang="en-US" sz="2000" i="1" dirty="0" smtClean="0">
                <a:solidFill>
                  <a:srgbClr val="FF0000"/>
                </a:solidFill>
              </a:rPr>
              <a:t>Example: 1’s Complement</a:t>
            </a:r>
            <a:r>
              <a:rPr lang="en-US" sz="2000" i="1" dirty="0"/>
              <a:t>: </a:t>
            </a:r>
            <a:r>
              <a:rPr lang="en-US" sz="2000" dirty="0" err="1"/>
              <a:t>r</a:t>
            </a:r>
            <a:r>
              <a:rPr lang="en-US" sz="2000" baseline="30000" dirty="0" err="1"/>
              <a:t>n</a:t>
            </a:r>
            <a:r>
              <a:rPr lang="en-US" sz="2000" dirty="0"/>
              <a:t> - number - 1</a:t>
            </a:r>
            <a:endParaRPr lang="en-US" sz="2000" i="1" dirty="0"/>
          </a:p>
          <a:p>
            <a:pPr lvl="2" eaLnBrk="1" hangingPunct="1">
              <a:lnSpc>
                <a:spcPct val="90000"/>
              </a:lnSpc>
              <a:buFont typeface="Wingdings" pitchFamily="2" charset="2"/>
              <a:buChar char="§"/>
            </a:pPr>
            <a:endParaRPr lang="en-US" sz="2000" i="1" dirty="0" smtClean="0">
              <a:solidFill>
                <a:srgbClr val="FF0000"/>
              </a:solidFill>
            </a:endParaRPr>
          </a:p>
        </p:txBody>
      </p:sp>
    </p:spTree>
    <p:extLst>
      <p:ext uri="{BB962C8B-B14F-4D97-AF65-F5344CB8AC3E}">
        <p14:creationId xmlns:p14="http://schemas.microsoft.com/office/powerpoint/2010/main" val="1516572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457200"/>
            <a:ext cx="6929526" cy="707886"/>
          </a:xfrm>
          <a:prstGeom prst="rect">
            <a:avLst/>
          </a:prstGeom>
        </p:spPr>
        <p:txBody>
          <a:bodyPr wrap="none">
            <a:spAutoFit/>
          </a:bodyPr>
          <a:lstStyle/>
          <a:p>
            <a:r>
              <a:rPr lang="en-US" sz="4000" dirty="0">
                <a:solidFill>
                  <a:srgbClr val="00B050"/>
                </a:solidFill>
                <a:effectLst>
                  <a:outerShdw blurRad="38100" dist="38100" dir="2700000" algn="tl">
                    <a:srgbClr val="000000">
                      <a:alpha val="43137"/>
                    </a:srgbClr>
                  </a:outerShdw>
                </a:effectLst>
              </a:rPr>
              <a:t>Number systems and conversion</a:t>
            </a:r>
          </a:p>
        </p:txBody>
      </p:sp>
      <p:sp>
        <p:nvSpPr>
          <p:cNvPr id="5" name="Rectangle 4"/>
          <p:cNvSpPr/>
          <p:nvPr/>
        </p:nvSpPr>
        <p:spPr>
          <a:xfrm>
            <a:off x="1524000" y="1600200"/>
            <a:ext cx="5257800" cy="3785652"/>
          </a:xfrm>
          <a:prstGeom prst="rect">
            <a:avLst/>
          </a:prstGeom>
        </p:spPr>
        <p:txBody>
          <a:bodyPr wrap="square">
            <a:spAutoFit/>
          </a:bodyPr>
          <a:lstStyle/>
          <a:p>
            <a:r>
              <a:rPr lang="en-US" sz="4000" dirty="0">
                <a:solidFill>
                  <a:srgbClr val="00B050"/>
                </a:solidFill>
              </a:rPr>
              <a:t>• Number Systems</a:t>
            </a:r>
          </a:p>
          <a:p>
            <a:pPr lvl="2"/>
            <a:r>
              <a:rPr lang="en-US" sz="4000" dirty="0">
                <a:solidFill>
                  <a:srgbClr val="0070C0"/>
                </a:solidFill>
              </a:rPr>
              <a:t>• Decimal</a:t>
            </a:r>
          </a:p>
          <a:p>
            <a:pPr lvl="2"/>
            <a:r>
              <a:rPr lang="en-US" sz="4000" dirty="0">
                <a:solidFill>
                  <a:srgbClr val="0070C0"/>
                </a:solidFill>
              </a:rPr>
              <a:t>• Binary</a:t>
            </a:r>
          </a:p>
          <a:p>
            <a:pPr lvl="2"/>
            <a:r>
              <a:rPr lang="en-US" sz="4000" dirty="0">
                <a:solidFill>
                  <a:srgbClr val="0070C0"/>
                </a:solidFill>
              </a:rPr>
              <a:t>• Octal</a:t>
            </a:r>
          </a:p>
          <a:p>
            <a:pPr lvl="2"/>
            <a:r>
              <a:rPr lang="en-US" sz="4000" dirty="0">
                <a:solidFill>
                  <a:srgbClr val="0070C0"/>
                </a:solidFill>
              </a:rPr>
              <a:t>• Hexadecimal</a:t>
            </a:r>
          </a:p>
          <a:p>
            <a:r>
              <a:rPr lang="en-US" sz="4000" dirty="0">
                <a:solidFill>
                  <a:srgbClr val="00B050"/>
                </a:solidFill>
              </a:rPr>
              <a:t>• Conversion</a:t>
            </a:r>
          </a:p>
        </p:txBody>
      </p:sp>
    </p:spTree>
    <p:extLst>
      <p:ext uri="{BB962C8B-B14F-4D97-AF65-F5344CB8AC3E}">
        <p14:creationId xmlns:p14="http://schemas.microsoft.com/office/powerpoint/2010/main" val="12958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0" y="0"/>
            <a:ext cx="9144000" cy="990600"/>
          </a:xfrm>
          <a:solidFill>
            <a:schemeClr val="accent5">
              <a:lumMod val="20000"/>
              <a:lumOff val="80000"/>
            </a:schemeClr>
          </a:solidFill>
        </p:spPr>
        <p:txBody>
          <a:bodyPr/>
          <a:lstStyle/>
          <a:p>
            <a:pPr eaLnBrk="1" hangingPunct="1">
              <a:defRPr/>
            </a:pPr>
            <a:r>
              <a:rPr lang="en-US" sz="4800" b="1" dirty="0" smtClean="0">
                <a:solidFill>
                  <a:srgbClr val="FF0066"/>
                </a:solidFill>
              </a:rPr>
              <a:t>Two’s-complement representation</a:t>
            </a:r>
          </a:p>
        </p:txBody>
      </p:sp>
      <p:sp>
        <p:nvSpPr>
          <p:cNvPr id="48131" name="Rectangle 3"/>
          <p:cNvSpPr>
            <a:spLocks noGrp="1" noChangeArrowheads="1"/>
          </p:cNvSpPr>
          <p:nvPr>
            <p:ph type="body" idx="4294967295"/>
          </p:nvPr>
        </p:nvSpPr>
        <p:spPr>
          <a:xfrm>
            <a:off x="685800" y="1219200"/>
            <a:ext cx="8229600" cy="5334000"/>
          </a:xfrm>
        </p:spPr>
        <p:txBody>
          <a:bodyPr/>
          <a:lstStyle/>
          <a:p>
            <a:pPr eaLnBrk="1" hangingPunct="1">
              <a:lnSpc>
                <a:spcPct val="90000"/>
              </a:lnSpc>
            </a:pPr>
            <a:r>
              <a:rPr lang="en-US" dirty="0" smtClean="0"/>
              <a:t>Just </a:t>
            </a:r>
            <a:r>
              <a:rPr lang="en-US" dirty="0" smtClean="0">
                <a:solidFill>
                  <a:srgbClr val="00B050"/>
                </a:solidFill>
              </a:rPr>
              <a:t>radix-complement</a:t>
            </a:r>
            <a:r>
              <a:rPr lang="en-US" dirty="0" smtClean="0"/>
              <a:t> when </a:t>
            </a:r>
            <a:r>
              <a:rPr lang="en-US" dirty="0" smtClean="0">
                <a:solidFill>
                  <a:srgbClr val="00B050"/>
                </a:solidFill>
              </a:rPr>
              <a:t>radix = 2</a:t>
            </a:r>
          </a:p>
          <a:p>
            <a:pPr eaLnBrk="1" hangingPunct="1">
              <a:lnSpc>
                <a:spcPct val="90000"/>
              </a:lnSpc>
            </a:pPr>
            <a:r>
              <a:rPr lang="en-US" dirty="0" smtClean="0"/>
              <a:t>The most used representation of integers in </a:t>
            </a:r>
            <a:r>
              <a:rPr lang="en-US" dirty="0" smtClean="0">
                <a:solidFill>
                  <a:srgbClr val="FF0000"/>
                </a:solidFill>
              </a:rPr>
              <a:t>computers</a:t>
            </a:r>
            <a:r>
              <a:rPr lang="en-US" dirty="0" smtClean="0"/>
              <a:t> and other </a:t>
            </a:r>
            <a:r>
              <a:rPr lang="en-US" dirty="0" smtClean="0">
                <a:solidFill>
                  <a:srgbClr val="FF0000"/>
                </a:solidFill>
              </a:rPr>
              <a:t>digital arithmetic circuits</a:t>
            </a:r>
          </a:p>
          <a:p>
            <a:pPr eaLnBrk="1" hangingPunct="1">
              <a:lnSpc>
                <a:spcPct val="90000"/>
              </a:lnSpc>
            </a:pPr>
            <a:r>
              <a:rPr lang="en-US" dirty="0" smtClean="0">
                <a:solidFill>
                  <a:srgbClr val="00B050"/>
                </a:solidFill>
              </a:rPr>
              <a:t>0</a:t>
            </a:r>
            <a:r>
              <a:rPr lang="en-US" dirty="0" smtClean="0"/>
              <a:t> and </a:t>
            </a:r>
            <a:r>
              <a:rPr lang="en-US" dirty="0" smtClean="0">
                <a:solidFill>
                  <a:srgbClr val="00B050"/>
                </a:solidFill>
              </a:rPr>
              <a:t>positive numbers</a:t>
            </a:r>
            <a:r>
              <a:rPr lang="en-US" dirty="0" smtClean="0"/>
              <a:t>: leftmost bit = 0</a:t>
            </a:r>
          </a:p>
          <a:p>
            <a:pPr eaLnBrk="1" hangingPunct="1">
              <a:lnSpc>
                <a:spcPct val="90000"/>
              </a:lnSpc>
            </a:pPr>
            <a:r>
              <a:rPr lang="en-US" dirty="0" smtClean="0">
                <a:solidFill>
                  <a:srgbClr val="00B050"/>
                </a:solidFill>
              </a:rPr>
              <a:t>Negative numbers</a:t>
            </a:r>
            <a:r>
              <a:rPr lang="en-US" dirty="0" smtClean="0"/>
              <a:t>: leftmost bit = 1</a:t>
            </a:r>
          </a:p>
          <a:p>
            <a:pPr eaLnBrk="1" hangingPunct="1">
              <a:buFont typeface="Arial" pitchFamily="34" charset="0"/>
              <a:buChar char="•"/>
            </a:pPr>
            <a:r>
              <a:rPr lang="en-GB" dirty="0" smtClean="0"/>
              <a:t>Representation of zero</a:t>
            </a:r>
          </a:p>
          <a:p>
            <a:pPr lvl="1" eaLnBrk="1" hangingPunct="1">
              <a:buFont typeface="Arial" pitchFamily="34" charset="0"/>
              <a:buChar char="•"/>
            </a:pPr>
            <a:r>
              <a:rPr lang="en-GB" dirty="0" smtClean="0"/>
              <a:t>i.e.  </a:t>
            </a:r>
            <a:r>
              <a:rPr lang="en-GB" dirty="0" smtClean="0">
                <a:solidFill>
                  <a:srgbClr val="FF0000"/>
                </a:solidFill>
              </a:rPr>
              <a:t>0</a:t>
            </a:r>
            <a:r>
              <a:rPr lang="en-GB" dirty="0" smtClean="0"/>
              <a:t> is represented as </a:t>
            </a:r>
            <a:r>
              <a:rPr lang="en-GB" dirty="0" smtClean="0">
                <a:solidFill>
                  <a:srgbClr val="DD2C0F"/>
                </a:solidFill>
              </a:rPr>
              <a:t>0000 </a:t>
            </a:r>
            <a:r>
              <a:rPr lang="en-GB" dirty="0" smtClean="0"/>
              <a:t>using  </a:t>
            </a:r>
            <a:r>
              <a:rPr lang="en-GB" dirty="0" smtClean="0">
                <a:solidFill>
                  <a:srgbClr val="DD2C0F"/>
                </a:solidFill>
              </a:rPr>
              <a:t>4-bit </a:t>
            </a:r>
            <a:r>
              <a:rPr lang="en-GB" dirty="0" smtClean="0"/>
              <a:t>binary sequence.</a:t>
            </a:r>
            <a:endParaRPr lang="en-US" dirty="0" smtClean="0"/>
          </a:p>
          <a:p>
            <a:pPr eaLnBrk="1" hangingPunct="1">
              <a:lnSpc>
                <a:spcPct val="90000"/>
              </a:lnSpc>
            </a:pPr>
            <a:r>
              <a:rPr lang="en-US" dirty="0" smtClean="0"/>
              <a:t>To find a number’s </a:t>
            </a:r>
            <a:r>
              <a:rPr lang="en-US" dirty="0" smtClean="0">
                <a:solidFill>
                  <a:srgbClr val="00B050"/>
                </a:solidFill>
              </a:rPr>
              <a:t>2’s-complement</a:t>
            </a:r>
            <a:r>
              <a:rPr lang="en-US" dirty="0" smtClean="0"/>
              <a:t> – just flip all the bits and </a:t>
            </a:r>
            <a:r>
              <a:rPr lang="en-US" dirty="0" smtClean="0">
                <a:solidFill>
                  <a:srgbClr val="00B050"/>
                </a:solidFill>
              </a:rPr>
              <a:t>add 1</a:t>
            </a:r>
          </a:p>
          <a:p>
            <a:pPr eaLnBrk="1" hangingPunct="1">
              <a:lnSpc>
                <a:spcPct val="90000"/>
              </a:lnSpc>
              <a:buFontTx/>
              <a:buNone/>
            </a:pPr>
            <a:endParaRPr lang="en-US" dirty="0" smtClean="0"/>
          </a:p>
        </p:txBody>
      </p:sp>
    </p:spTree>
    <p:extLst>
      <p:ext uri="{BB962C8B-B14F-4D97-AF65-F5344CB8AC3E}">
        <p14:creationId xmlns:p14="http://schemas.microsoft.com/office/powerpoint/2010/main" val="3946386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67CEB0-657F-4C26-9C8C-F47BEBF0C501}" type="slidenum">
              <a:rPr lang="en-US" smtClean="0"/>
              <a:pPr/>
              <a:t>21</a:t>
            </a:fld>
            <a:endParaRPr lang="en-US" smtClean="0"/>
          </a:p>
        </p:txBody>
      </p:sp>
      <p:sp>
        <p:nvSpPr>
          <p:cNvPr id="33795" name="Rectangle 2"/>
          <p:cNvSpPr>
            <a:spLocks noGrp="1" noChangeArrowheads="1"/>
          </p:cNvSpPr>
          <p:nvPr>
            <p:ph type="title"/>
          </p:nvPr>
        </p:nvSpPr>
        <p:spPr>
          <a:xfrm>
            <a:off x="685800" y="381000"/>
            <a:ext cx="7772400" cy="1295400"/>
          </a:xfrm>
          <a:solidFill>
            <a:schemeClr val="accent5">
              <a:lumMod val="20000"/>
              <a:lumOff val="80000"/>
            </a:schemeClr>
          </a:solidFill>
        </p:spPr>
        <p:txBody>
          <a:bodyPr>
            <a:normAutofit fontScale="90000"/>
          </a:bodyPr>
          <a:lstStyle/>
          <a:p>
            <a:pPr eaLnBrk="1" hangingPunct="1"/>
            <a:r>
              <a:rPr lang="en-GB" dirty="0" smtClean="0"/>
              <a:t>Properties of Two’s Complement Notation</a:t>
            </a:r>
          </a:p>
        </p:txBody>
      </p:sp>
      <p:sp>
        <p:nvSpPr>
          <p:cNvPr id="33796" name="Rectangle 3"/>
          <p:cNvSpPr>
            <a:spLocks noGrp="1" noChangeArrowheads="1"/>
          </p:cNvSpPr>
          <p:nvPr>
            <p:ph type="body" idx="1"/>
          </p:nvPr>
        </p:nvSpPr>
        <p:spPr>
          <a:xfrm>
            <a:off x="838200" y="1905000"/>
            <a:ext cx="7772400" cy="4114800"/>
          </a:xfrm>
        </p:spPr>
        <p:txBody>
          <a:bodyPr>
            <a:normAutofit/>
          </a:bodyPr>
          <a:lstStyle/>
          <a:p>
            <a:pPr eaLnBrk="1" hangingPunct="1">
              <a:lnSpc>
                <a:spcPct val="90000"/>
              </a:lnSpc>
            </a:pPr>
            <a:r>
              <a:rPr lang="en-GB" dirty="0" smtClean="0"/>
              <a:t>Relationship between </a:t>
            </a:r>
            <a:r>
              <a:rPr lang="en-GB" dirty="0" smtClean="0">
                <a:solidFill>
                  <a:schemeClr val="hlink"/>
                </a:solidFill>
              </a:rPr>
              <a:t>+n</a:t>
            </a:r>
            <a:r>
              <a:rPr lang="en-GB" dirty="0" smtClean="0"/>
              <a:t> and </a:t>
            </a:r>
            <a:r>
              <a:rPr lang="en-GB" dirty="0" smtClean="0">
                <a:solidFill>
                  <a:schemeClr val="hlink"/>
                </a:solidFill>
              </a:rPr>
              <a:t>–n</a:t>
            </a:r>
            <a:r>
              <a:rPr lang="en-GB" dirty="0" smtClean="0"/>
              <a:t>.</a:t>
            </a:r>
          </a:p>
          <a:p>
            <a:pPr eaLnBrk="1" hangingPunct="1">
              <a:lnSpc>
                <a:spcPct val="90000"/>
              </a:lnSpc>
              <a:buFont typeface="Wingdings" pitchFamily="2" charset="2"/>
              <a:buNone/>
            </a:pPr>
            <a:endParaRPr lang="en-GB" dirty="0" smtClean="0"/>
          </a:p>
          <a:p>
            <a:pPr lvl="1">
              <a:lnSpc>
                <a:spcPct val="90000"/>
              </a:lnSpc>
              <a:buClr>
                <a:srgbClr val="00B050"/>
              </a:buClr>
              <a:buFont typeface="Wingdings" pitchFamily="2" charset="2"/>
              <a:buChar char="Ø"/>
            </a:pPr>
            <a:r>
              <a:rPr lang="en-GB" dirty="0" smtClean="0"/>
              <a:t>  0 1 0 0     +4           0 0 0 1 0 0 1 0     +18</a:t>
            </a:r>
          </a:p>
          <a:p>
            <a:pPr lvl="1">
              <a:lnSpc>
                <a:spcPct val="90000"/>
              </a:lnSpc>
              <a:buClr>
                <a:srgbClr val="00B050"/>
              </a:buClr>
              <a:buFont typeface="Wingdings" pitchFamily="2" charset="2"/>
              <a:buChar char="Ø"/>
            </a:pPr>
            <a:endParaRPr lang="en-GB" dirty="0" smtClean="0"/>
          </a:p>
          <a:p>
            <a:pPr lvl="1">
              <a:lnSpc>
                <a:spcPct val="90000"/>
              </a:lnSpc>
              <a:buClr>
                <a:srgbClr val="00B050"/>
              </a:buClr>
              <a:buFont typeface="Wingdings" pitchFamily="2" charset="2"/>
              <a:buChar char="Ø"/>
            </a:pPr>
            <a:r>
              <a:rPr lang="en-GB" dirty="0" smtClean="0"/>
              <a:t>  1 1 0 0      -</a:t>
            </a:r>
            <a:r>
              <a:rPr lang="en-GB" smtClean="0"/>
              <a:t>4           1 </a:t>
            </a:r>
            <a:r>
              <a:rPr lang="en-GB" dirty="0" smtClean="0"/>
              <a:t>1 1 0 1 1 1 0     -18</a:t>
            </a:r>
          </a:p>
        </p:txBody>
      </p:sp>
      <p:sp>
        <p:nvSpPr>
          <p:cNvPr id="33797" name="Line 4"/>
          <p:cNvSpPr>
            <a:spLocks noChangeShapeType="1"/>
          </p:cNvSpPr>
          <p:nvPr/>
        </p:nvSpPr>
        <p:spPr bwMode="auto">
          <a:xfrm>
            <a:off x="1905000" y="3352800"/>
            <a:ext cx="0" cy="609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4"/>
          <p:cNvSpPr>
            <a:spLocks noChangeShapeType="1"/>
          </p:cNvSpPr>
          <p:nvPr/>
        </p:nvSpPr>
        <p:spPr bwMode="auto">
          <a:xfrm>
            <a:off x="4495800" y="3352800"/>
            <a:ext cx="0" cy="609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84509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3898190-EC46-4628-A5ED-DFF74F5AE6D3}" type="slidenum">
              <a:rPr lang="en-US" smtClean="0"/>
              <a:pPr/>
              <a:t>22</a:t>
            </a:fld>
            <a:endParaRPr lang="en-US" smtClean="0"/>
          </a:p>
        </p:txBody>
      </p:sp>
      <p:sp>
        <p:nvSpPr>
          <p:cNvPr id="32771" name="Rectangle 2"/>
          <p:cNvSpPr>
            <a:spLocks noGrp="1" noChangeArrowheads="1"/>
          </p:cNvSpPr>
          <p:nvPr>
            <p:ph type="title"/>
          </p:nvPr>
        </p:nvSpPr>
        <p:spPr>
          <a:xfrm>
            <a:off x="457200" y="228618"/>
            <a:ext cx="8382000" cy="1211263"/>
          </a:xfrm>
          <a:solidFill>
            <a:schemeClr val="accent5">
              <a:lumMod val="20000"/>
              <a:lumOff val="80000"/>
            </a:schemeClr>
          </a:solidFill>
        </p:spPr>
        <p:txBody>
          <a:bodyPr>
            <a:normAutofit/>
          </a:bodyPr>
          <a:lstStyle/>
          <a:p>
            <a:pPr eaLnBrk="1" hangingPunct="1"/>
            <a:r>
              <a:rPr lang="en-GB" sz="3600" b="1" dirty="0" smtClean="0"/>
              <a:t> Two’s Complement Notation  with 4-bits</a:t>
            </a:r>
          </a:p>
        </p:txBody>
      </p:sp>
      <p:sp>
        <p:nvSpPr>
          <p:cNvPr id="32772" name="Rectangle 3"/>
          <p:cNvSpPr>
            <a:spLocks noGrp="1" noChangeArrowheads="1"/>
          </p:cNvSpPr>
          <p:nvPr>
            <p:ph type="body" idx="4294967295"/>
          </p:nvPr>
        </p:nvSpPr>
        <p:spPr>
          <a:xfrm>
            <a:off x="457200" y="1600200"/>
            <a:ext cx="7924800" cy="5181600"/>
          </a:xfrm>
          <a:ln>
            <a:solidFill>
              <a:schemeClr val="bg1"/>
            </a:solidFill>
            <a:miter lim="800000"/>
            <a:headEnd/>
            <a:tailEnd/>
          </a:ln>
        </p:spPr>
        <p:txBody>
          <a:bodyPr/>
          <a:lstStyle/>
          <a:p>
            <a:pPr algn="ctr" eaLnBrk="1" hangingPunct="1">
              <a:buFont typeface="Wingdings" pitchFamily="2" charset="2"/>
              <a:buNone/>
            </a:pPr>
            <a:r>
              <a:rPr lang="en-GB" sz="1800" b="1" dirty="0" smtClean="0"/>
              <a:t> </a:t>
            </a:r>
            <a:endParaRPr lang="en-GB" sz="1600" b="1" dirty="0" smtClean="0"/>
          </a:p>
          <a:p>
            <a:pPr algn="ctr" eaLnBrk="1" hangingPunct="1">
              <a:buFont typeface="Wingdings" pitchFamily="2" charset="2"/>
              <a:buNone/>
            </a:pPr>
            <a:r>
              <a:rPr lang="en-GB" sz="1600" b="1" dirty="0" smtClean="0"/>
              <a:t>0  1  1  1				7</a:t>
            </a:r>
          </a:p>
          <a:p>
            <a:pPr algn="ctr" eaLnBrk="1" hangingPunct="1">
              <a:buFont typeface="Wingdings" pitchFamily="2" charset="2"/>
              <a:buNone/>
            </a:pPr>
            <a:r>
              <a:rPr lang="en-GB" sz="1600" b="1" dirty="0" smtClean="0"/>
              <a:t>0  1  1  0				6</a:t>
            </a:r>
          </a:p>
          <a:p>
            <a:pPr algn="ctr" eaLnBrk="1" hangingPunct="1">
              <a:buFont typeface="Wingdings" pitchFamily="2" charset="2"/>
              <a:buNone/>
            </a:pPr>
            <a:r>
              <a:rPr lang="en-GB" sz="1600" b="1" dirty="0" smtClean="0"/>
              <a:t>0  1  0 1				5</a:t>
            </a:r>
          </a:p>
          <a:p>
            <a:pPr algn="ctr" eaLnBrk="1" hangingPunct="1">
              <a:buFont typeface="Wingdings" pitchFamily="2" charset="2"/>
              <a:buNone/>
            </a:pPr>
            <a:r>
              <a:rPr lang="en-GB" sz="1600" b="1" dirty="0" smtClean="0"/>
              <a:t>0  1  0  0				4</a:t>
            </a:r>
          </a:p>
          <a:p>
            <a:pPr algn="ctr" eaLnBrk="1" hangingPunct="1">
              <a:buFont typeface="Wingdings" pitchFamily="2" charset="2"/>
              <a:buNone/>
            </a:pPr>
            <a:r>
              <a:rPr lang="en-GB" sz="1600" b="1" dirty="0" smtClean="0"/>
              <a:t>0  0  1  1				3</a:t>
            </a:r>
          </a:p>
          <a:p>
            <a:pPr algn="ctr" eaLnBrk="1" hangingPunct="1">
              <a:buFont typeface="Wingdings" pitchFamily="2" charset="2"/>
              <a:buNone/>
            </a:pPr>
            <a:r>
              <a:rPr lang="en-GB" sz="1600" b="1" dirty="0" smtClean="0"/>
              <a:t>0  0  1  0				2</a:t>
            </a:r>
          </a:p>
          <a:p>
            <a:pPr algn="ctr" eaLnBrk="1" hangingPunct="1">
              <a:buFont typeface="Wingdings" pitchFamily="2" charset="2"/>
              <a:buNone/>
            </a:pPr>
            <a:r>
              <a:rPr lang="en-GB" sz="1600" b="1" dirty="0" smtClean="0"/>
              <a:t>0  0  0  1				1</a:t>
            </a:r>
          </a:p>
          <a:p>
            <a:pPr algn="ctr" eaLnBrk="1" hangingPunct="1">
              <a:buFont typeface="Wingdings" pitchFamily="2" charset="2"/>
              <a:buNone/>
            </a:pPr>
            <a:r>
              <a:rPr lang="en-GB" sz="1600" b="1" dirty="0" smtClean="0">
                <a:solidFill>
                  <a:schemeClr val="hlink"/>
                </a:solidFill>
              </a:rPr>
              <a:t>0  0  0  0				0</a:t>
            </a:r>
          </a:p>
          <a:p>
            <a:pPr algn="ctr" eaLnBrk="1" hangingPunct="1">
              <a:buFont typeface="Wingdings" pitchFamily="2" charset="2"/>
              <a:buNone/>
            </a:pPr>
            <a:r>
              <a:rPr lang="en-GB" sz="1600" b="1" dirty="0" smtClean="0"/>
              <a:t> 1  1  1  1				-1   </a:t>
            </a:r>
          </a:p>
          <a:p>
            <a:pPr algn="ctr" eaLnBrk="1" hangingPunct="1">
              <a:buFont typeface="Wingdings" pitchFamily="2" charset="2"/>
              <a:buNone/>
            </a:pPr>
            <a:r>
              <a:rPr lang="en-GB" sz="1600" b="1" dirty="0" smtClean="0"/>
              <a:t> 1  1  1  0				-2</a:t>
            </a:r>
          </a:p>
          <a:p>
            <a:pPr algn="ctr" eaLnBrk="1" hangingPunct="1">
              <a:buFont typeface="Wingdings" pitchFamily="2" charset="2"/>
              <a:buNone/>
            </a:pPr>
            <a:r>
              <a:rPr lang="en-GB" sz="1600" b="1" dirty="0" smtClean="0"/>
              <a:t> 1  1  0  1				-3</a:t>
            </a:r>
          </a:p>
          <a:p>
            <a:pPr algn="ctr" eaLnBrk="1" hangingPunct="1">
              <a:buFont typeface="Wingdings" pitchFamily="2" charset="2"/>
              <a:buNone/>
            </a:pPr>
            <a:r>
              <a:rPr lang="en-GB" sz="1600" b="1" dirty="0" smtClean="0"/>
              <a:t> 1  1  0  0				-4</a:t>
            </a:r>
          </a:p>
          <a:p>
            <a:pPr algn="ctr" eaLnBrk="1" hangingPunct="1">
              <a:buFont typeface="Wingdings" pitchFamily="2" charset="2"/>
              <a:buNone/>
            </a:pPr>
            <a:r>
              <a:rPr lang="en-GB" sz="1600" b="1" dirty="0" smtClean="0"/>
              <a:t> 1  0  1  1				-5</a:t>
            </a:r>
          </a:p>
          <a:p>
            <a:pPr algn="ctr" eaLnBrk="1" hangingPunct="1">
              <a:buFont typeface="Wingdings" pitchFamily="2" charset="2"/>
              <a:buNone/>
            </a:pPr>
            <a:r>
              <a:rPr lang="en-GB" sz="1600" b="1" dirty="0" smtClean="0"/>
              <a:t> 1  0  1  0				-6</a:t>
            </a:r>
          </a:p>
          <a:p>
            <a:pPr algn="ctr" eaLnBrk="1" hangingPunct="1">
              <a:buFont typeface="Wingdings" pitchFamily="2" charset="2"/>
              <a:buNone/>
            </a:pPr>
            <a:r>
              <a:rPr lang="en-GB" sz="1600" b="1" dirty="0" smtClean="0"/>
              <a:t> 1  0  0  1				-7</a:t>
            </a:r>
          </a:p>
          <a:p>
            <a:pPr algn="ctr" eaLnBrk="1" hangingPunct="1">
              <a:buFont typeface="Wingdings" pitchFamily="2" charset="2"/>
              <a:buNone/>
            </a:pPr>
            <a:r>
              <a:rPr lang="en-GB" sz="1600" b="1" dirty="0" smtClean="0"/>
              <a:t> 1  0  0  0				-8</a:t>
            </a:r>
          </a:p>
          <a:p>
            <a:pPr algn="ctr" eaLnBrk="1" hangingPunct="1">
              <a:buFont typeface="Wingdings" pitchFamily="2" charset="2"/>
              <a:buNone/>
            </a:pPr>
            <a:endParaRPr lang="en-GB" sz="1600" b="1" dirty="0" smtClean="0"/>
          </a:p>
          <a:p>
            <a:pPr algn="ctr" eaLnBrk="1" hangingPunct="1">
              <a:buFont typeface="Wingdings" pitchFamily="2" charset="2"/>
              <a:buNone/>
            </a:pPr>
            <a:endParaRPr lang="en-GB" sz="1800" b="1" dirty="0" smtClean="0"/>
          </a:p>
          <a:p>
            <a:pPr eaLnBrk="1" hangingPunct="1">
              <a:buFont typeface="Wingdings" pitchFamily="2" charset="2"/>
              <a:buNone/>
            </a:pPr>
            <a:endParaRPr lang="en-GB" sz="2700" dirty="0" smtClean="0"/>
          </a:p>
        </p:txBody>
      </p:sp>
      <p:sp>
        <p:nvSpPr>
          <p:cNvPr id="32773" name="Line 4"/>
          <p:cNvSpPr>
            <a:spLocks noChangeShapeType="1"/>
          </p:cNvSpPr>
          <p:nvPr/>
        </p:nvSpPr>
        <p:spPr bwMode="auto">
          <a:xfrm>
            <a:off x="304800" y="3962400"/>
            <a:ext cx="85344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5"/>
          <p:cNvSpPr>
            <a:spLocks noChangeShapeType="1"/>
          </p:cNvSpPr>
          <p:nvPr/>
        </p:nvSpPr>
        <p:spPr bwMode="auto">
          <a:xfrm>
            <a:off x="304800" y="4267200"/>
            <a:ext cx="85344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5016978" y="1566446"/>
            <a:ext cx="2508640" cy="338554"/>
          </a:xfrm>
          <a:prstGeom prst="rect">
            <a:avLst/>
          </a:prstGeom>
          <a:noFill/>
        </p:spPr>
        <p:txBody>
          <a:bodyPr wrap="square" rtlCol="0">
            <a:spAutoFit/>
          </a:bodyPr>
          <a:lstStyle/>
          <a:p>
            <a:r>
              <a:rPr lang="en-GB" sz="1600" b="1" dirty="0"/>
              <a:t> Value in 2’s complement.</a:t>
            </a:r>
            <a:endParaRPr lang="en-US" sz="1600" dirty="0"/>
          </a:p>
        </p:txBody>
      </p:sp>
      <p:sp>
        <p:nvSpPr>
          <p:cNvPr id="3" name="TextBox 2"/>
          <p:cNvSpPr txBox="1"/>
          <p:nvPr/>
        </p:nvSpPr>
        <p:spPr>
          <a:xfrm>
            <a:off x="2209800" y="1535668"/>
            <a:ext cx="2209800" cy="338554"/>
          </a:xfrm>
          <a:prstGeom prst="rect">
            <a:avLst/>
          </a:prstGeom>
          <a:noFill/>
        </p:spPr>
        <p:txBody>
          <a:bodyPr wrap="square" rtlCol="0">
            <a:spAutoFit/>
          </a:bodyPr>
          <a:lstStyle/>
          <a:p>
            <a:r>
              <a:rPr lang="en-US" sz="1600" b="1" dirty="0" smtClean="0"/>
              <a:t>Binary Pattern</a:t>
            </a:r>
            <a:endParaRPr lang="en-US" sz="1600" b="1" dirty="0"/>
          </a:p>
        </p:txBody>
      </p:sp>
    </p:spTree>
    <p:extLst>
      <p:ext uri="{BB962C8B-B14F-4D97-AF65-F5344CB8AC3E}">
        <p14:creationId xmlns:p14="http://schemas.microsoft.com/office/powerpoint/2010/main" val="730545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390B9C-4D53-49CA-B878-7CC16D746DDF}" type="slidenum">
              <a:rPr lang="en-US" smtClean="0"/>
              <a:pPr/>
              <a:t>23</a:t>
            </a:fld>
            <a:endParaRPr lang="en-US" smtClean="0"/>
          </a:p>
        </p:txBody>
      </p:sp>
      <p:sp>
        <p:nvSpPr>
          <p:cNvPr id="34819" name="Rectangle 2"/>
          <p:cNvSpPr>
            <a:spLocks noGrp="1" noChangeArrowheads="1"/>
          </p:cNvSpPr>
          <p:nvPr>
            <p:ph type="title"/>
          </p:nvPr>
        </p:nvSpPr>
        <p:spPr/>
        <p:txBody>
          <a:bodyPr>
            <a:normAutofit fontScale="90000"/>
          </a:bodyPr>
          <a:lstStyle/>
          <a:p>
            <a:pPr eaLnBrk="1" hangingPunct="1"/>
            <a:r>
              <a:rPr lang="en-GB" smtClean="0"/>
              <a:t>Advantages of Two’s Complement Notation</a:t>
            </a:r>
          </a:p>
        </p:txBody>
      </p:sp>
      <p:sp>
        <p:nvSpPr>
          <p:cNvPr id="34820" name="Rectangle 3"/>
          <p:cNvSpPr>
            <a:spLocks noGrp="1" noChangeArrowheads="1"/>
          </p:cNvSpPr>
          <p:nvPr>
            <p:ph type="body" idx="1"/>
          </p:nvPr>
        </p:nvSpPr>
        <p:spPr>
          <a:xfrm>
            <a:off x="533400" y="2017713"/>
            <a:ext cx="8421688" cy="4114800"/>
          </a:xfrm>
        </p:spPr>
        <p:txBody>
          <a:bodyPr/>
          <a:lstStyle/>
          <a:p>
            <a:pPr eaLnBrk="1" hangingPunct="1"/>
            <a:r>
              <a:rPr lang="en-GB" dirty="0" smtClean="0"/>
              <a:t>It is easy to add two numbers.</a:t>
            </a:r>
          </a:p>
          <a:p>
            <a:pPr lvl="2" eaLnBrk="1" hangingPunct="1">
              <a:buFontTx/>
              <a:buNone/>
            </a:pPr>
            <a:r>
              <a:rPr lang="en-GB" dirty="0" smtClean="0"/>
              <a:t>0 0 0 1    +1                      1 0 0 0     -8</a:t>
            </a:r>
          </a:p>
          <a:p>
            <a:pPr lvl="2" eaLnBrk="1" hangingPunct="1">
              <a:buFontTx/>
              <a:buNone/>
            </a:pPr>
            <a:r>
              <a:rPr lang="en-GB" dirty="0" smtClean="0"/>
              <a:t>0 1 0 1    +5                      0 1 0 1    +5</a:t>
            </a:r>
          </a:p>
        </p:txBody>
      </p:sp>
      <p:sp>
        <p:nvSpPr>
          <p:cNvPr id="34821" name="Line 4"/>
          <p:cNvSpPr>
            <a:spLocks noChangeShapeType="1"/>
          </p:cNvSpPr>
          <p:nvPr/>
        </p:nvSpPr>
        <p:spPr bwMode="auto">
          <a:xfrm>
            <a:off x="1371600" y="3429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5"/>
          <p:cNvSpPr>
            <a:spLocks noChangeShapeType="1"/>
          </p:cNvSpPr>
          <p:nvPr/>
        </p:nvSpPr>
        <p:spPr bwMode="auto">
          <a:xfrm>
            <a:off x="4356100" y="3500438"/>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Text Box 6"/>
          <p:cNvSpPr txBox="1">
            <a:spLocks noChangeArrowheads="1"/>
          </p:cNvSpPr>
          <p:nvPr/>
        </p:nvSpPr>
        <p:spPr bwMode="auto">
          <a:xfrm>
            <a:off x="1143000" y="2819417"/>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400" b="1">
                <a:latin typeface="Times New Roman" charset="0"/>
              </a:rPr>
              <a:t>+</a:t>
            </a:r>
          </a:p>
        </p:txBody>
      </p:sp>
      <p:sp>
        <p:nvSpPr>
          <p:cNvPr id="34824" name="Text Box 7"/>
          <p:cNvSpPr txBox="1">
            <a:spLocks noChangeArrowheads="1"/>
          </p:cNvSpPr>
          <p:nvPr/>
        </p:nvSpPr>
        <p:spPr bwMode="auto">
          <a:xfrm>
            <a:off x="4114800" y="2819417"/>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400" b="1" dirty="0">
                <a:latin typeface="Times New Roman" charset="0"/>
              </a:rPr>
              <a:t>+</a:t>
            </a:r>
          </a:p>
        </p:txBody>
      </p:sp>
      <p:sp>
        <p:nvSpPr>
          <p:cNvPr id="34825" name="Text Box 8"/>
          <p:cNvSpPr txBox="1">
            <a:spLocks noChangeArrowheads="1"/>
          </p:cNvSpPr>
          <p:nvPr/>
        </p:nvSpPr>
        <p:spPr bwMode="auto">
          <a:xfrm>
            <a:off x="1371600" y="3505200"/>
            <a:ext cx="542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400" b="1" dirty="0">
                <a:latin typeface="Times New Roman" charset="0"/>
              </a:rPr>
              <a:t> 0 1 1 0   </a:t>
            </a:r>
            <a:r>
              <a:rPr lang="en-GB" sz="2400" b="1" dirty="0" smtClean="0">
                <a:latin typeface="Times New Roman" charset="0"/>
              </a:rPr>
              <a:t>+</a:t>
            </a:r>
            <a:r>
              <a:rPr lang="en-GB" sz="2400" b="1" dirty="0">
                <a:latin typeface="Times New Roman" charset="0"/>
              </a:rPr>
              <a:t>6                    1 1 0 1   </a:t>
            </a:r>
            <a:r>
              <a:rPr lang="en-GB" sz="2400" b="1" dirty="0" smtClean="0">
                <a:latin typeface="Times New Roman" charset="0"/>
              </a:rPr>
              <a:t> </a:t>
            </a:r>
            <a:r>
              <a:rPr lang="en-GB" sz="2400" dirty="0" smtClean="0">
                <a:latin typeface="Times New Roman" charset="0"/>
              </a:rPr>
              <a:t>-</a:t>
            </a:r>
            <a:r>
              <a:rPr lang="en-GB" sz="2400" b="1" dirty="0">
                <a:latin typeface="Times New Roman" charset="0"/>
              </a:rPr>
              <a:t>3</a:t>
            </a:r>
          </a:p>
        </p:txBody>
      </p:sp>
      <p:sp>
        <p:nvSpPr>
          <p:cNvPr id="34826" name="Rectangle 10"/>
          <p:cNvSpPr>
            <a:spLocks noChangeArrowheads="1"/>
          </p:cNvSpPr>
          <p:nvPr/>
        </p:nvSpPr>
        <p:spPr bwMode="auto">
          <a:xfrm>
            <a:off x="609601" y="3941764"/>
            <a:ext cx="7848046" cy="272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20000"/>
              </a:spcBef>
              <a:buFontTx/>
              <a:buChar char="•"/>
            </a:pPr>
            <a:r>
              <a:rPr lang="en-GB" sz="3200" dirty="0">
                <a:latin typeface="Times New Roman" charset="0"/>
              </a:rPr>
              <a:t> </a:t>
            </a:r>
            <a:r>
              <a:rPr lang="en-GB" sz="2800" dirty="0">
                <a:latin typeface="Times New Roman" charset="0"/>
              </a:rPr>
              <a:t>Subtraction </a:t>
            </a:r>
            <a:r>
              <a:rPr lang="en-GB" sz="2800" dirty="0" smtClean="0">
                <a:latin typeface="Times New Roman" charset="0"/>
              </a:rPr>
              <a:t>is 2’s complement addition</a:t>
            </a:r>
            <a:endParaRPr lang="en-GB" sz="2800" dirty="0">
              <a:latin typeface="Times New Roman" charset="0"/>
            </a:endParaRPr>
          </a:p>
          <a:p>
            <a:pPr eaLnBrk="1" hangingPunct="1">
              <a:spcBef>
                <a:spcPct val="20000"/>
              </a:spcBef>
              <a:buFontTx/>
              <a:buChar char="•"/>
            </a:pPr>
            <a:r>
              <a:rPr lang="en-GB" sz="2800" dirty="0">
                <a:latin typeface="Times New Roman" charset="0"/>
              </a:rPr>
              <a:t> Multiplication is just a repeated </a:t>
            </a:r>
            <a:r>
              <a:rPr lang="en-GB" sz="2800" dirty="0" smtClean="0">
                <a:latin typeface="Times New Roman" charset="0"/>
              </a:rPr>
              <a:t>addition</a:t>
            </a:r>
            <a:endParaRPr lang="en-GB" sz="2800" dirty="0">
              <a:latin typeface="Times New Roman" charset="0"/>
            </a:endParaRPr>
          </a:p>
          <a:p>
            <a:pPr>
              <a:spcBef>
                <a:spcPct val="20000"/>
              </a:spcBef>
              <a:buFontTx/>
              <a:buChar char="•"/>
            </a:pPr>
            <a:r>
              <a:rPr lang="en-GB" sz="2800" dirty="0">
                <a:latin typeface="Times New Roman" charset="0"/>
              </a:rPr>
              <a:t> Division is just a repeated 2’s complement addition </a:t>
            </a:r>
            <a:endParaRPr lang="en-GB" sz="2800" dirty="0" smtClean="0">
              <a:latin typeface="Times New Roman" charset="0"/>
            </a:endParaRPr>
          </a:p>
          <a:p>
            <a:pPr>
              <a:spcBef>
                <a:spcPct val="20000"/>
              </a:spcBef>
              <a:buFontTx/>
              <a:buChar char="•"/>
            </a:pPr>
            <a:r>
              <a:rPr lang="en-GB" sz="2800" dirty="0" smtClean="0">
                <a:latin typeface="Times New Roman" charset="0"/>
              </a:rPr>
              <a:t> Two’s </a:t>
            </a:r>
            <a:r>
              <a:rPr lang="en-GB" sz="2800" dirty="0">
                <a:latin typeface="Times New Roman" charset="0"/>
              </a:rPr>
              <a:t>complement is widely used in </a:t>
            </a:r>
            <a:r>
              <a:rPr lang="en-GB" sz="2800" b="1" i="1" dirty="0">
                <a:solidFill>
                  <a:schemeClr val="hlink"/>
                </a:solidFill>
                <a:latin typeface="Times New Roman" charset="0"/>
              </a:rPr>
              <a:t>ALU</a:t>
            </a:r>
          </a:p>
          <a:p>
            <a:pPr eaLnBrk="1" hangingPunct="1">
              <a:spcBef>
                <a:spcPct val="20000"/>
              </a:spcBef>
              <a:buFontTx/>
              <a:buChar char="•"/>
            </a:pPr>
            <a:endParaRPr lang="en-GB" sz="3200" b="1" i="1" dirty="0">
              <a:latin typeface="Times New Roman" charset="0"/>
            </a:endParaRPr>
          </a:p>
        </p:txBody>
      </p:sp>
    </p:spTree>
    <p:extLst>
      <p:ext uri="{BB962C8B-B14F-4D97-AF65-F5344CB8AC3E}">
        <p14:creationId xmlns:p14="http://schemas.microsoft.com/office/powerpoint/2010/main" val="428602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Tab 02-06p"/>
          <p:cNvPicPr>
            <a:picLocks noChangeAspect="1" noChangeArrowheads="1"/>
          </p:cNvPicPr>
          <p:nvPr/>
        </p:nvPicPr>
        <p:blipFill>
          <a:blip r:embed="rId3">
            <a:extLst>
              <a:ext uri="{28A0092B-C50C-407E-A947-70E740481C1C}">
                <a14:useLocalDpi xmlns:a14="http://schemas.microsoft.com/office/drawing/2010/main" val="0"/>
              </a:ext>
            </a:extLst>
          </a:blip>
          <a:srcRect l="20000" t="9334" r="17999" b="13333"/>
          <a:stretch>
            <a:fillRect/>
          </a:stretch>
        </p:blipFill>
        <p:spPr bwMode="auto">
          <a:xfrm>
            <a:off x="0" y="1212856"/>
            <a:ext cx="5943600" cy="556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6"/>
          <p:cNvSpPr txBox="1">
            <a:spLocks noChangeArrowheads="1"/>
          </p:cNvSpPr>
          <p:nvPr/>
        </p:nvSpPr>
        <p:spPr bwMode="auto">
          <a:xfrm>
            <a:off x="0" y="18"/>
            <a:ext cx="9144000" cy="1190625"/>
          </a:xfrm>
          <a:prstGeom prst="rect">
            <a:avLst/>
          </a:prstGeom>
          <a:solidFill>
            <a:schemeClr val="accent5">
              <a:lumMod val="20000"/>
              <a:lumOff val="80000"/>
            </a:schemeClr>
          </a:solidFill>
          <a:ln w="9525">
            <a:noFill/>
            <a:miter lim="800000"/>
            <a:headEnd/>
            <a:tailEnd/>
          </a:ln>
          <a:effectLst/>
        </p:spPr>
        <p:txBody>
          <a:bodyPr>
            <a:spAutoFit/>
          </a:bodyPr>
          <a:lstStyle/>
          <a:p>
            <a:pPr algn="ctr" fontAlgn="base">
              <a:spcBef>
                <a:spcPct val="50000"/>
              </a:spcBef>
              <a:spcAft>
                <a:spcPct val="0"/>
              </a:spcAft>
              <a:defRPr/>
            </a:pPr>
            <a:r>
              <a:rPr lang="en-US" sz="3600" b="1" dirty="0"/>
              <a:t>Comparison of decimal and 4-bit </a:t>
            </a:r>
            <a:r>
              <a:rPr lang="en-US" sz="3600" b="1" dirty="0" smtClean="0"/>
              <a:t>numbers Complements and other Notations</a:t>
            </a:r>
            <a:endParaRPr lang="en-US" sz="3600" b="1" dirty="0"/>
          </a:p>
        </p:txBody>
      </p:sp>
      <p:sp>
        <p:nvSpPr>
          <p:cNvPr id="10247" name="Text Box 7"/>
          <p:cNvSpPr txBox="1">
            <a:spLocks noChangeArrowheads="1"/>
          </p:cNvSpPr>
          <p:nvPr/>
        </p:nvSpPr>
        <p:spPr bwMode="auto">
          <a:xfrm>
            <a:off x="5715000" y="2556808"/>
            <a:ext cx="3352800" cy="1938992"/>
          </a:xfrm>
          <a:prstGeom prst="rect">
            <a:avLst/>
          </a:prstGeom>
          <a:solidFill>
            <a:schemeClr val="accent5">
              <a:lumMod val="20000"/>
              <a:lumOff val="80000"/>
            </a:schemeClr>
          </a:solidFill>
          <a:ln w="9525">
            <a:noFill/>
            <a:miter lim="800000"/>
            <a:headEnd/>
            <a:tailEnd/>
          </a:ln>
          <a:effectLst/>
        </p:spPr>
        <p:txBody>
          <a:bodyPr wrap="square">
            <a:spAutoFit/>
          </a:bodyPr>
          <a:lstStyle/>
          <a:p>
            <a:pPr fontAlgn="base">
              <a:spcBef>
                <a:spcPct val="50000"/>
              </a:spcBef>
              <a:spcAft>
                <a:spcPct val="0"/>
              </a:spcAft>
              <a:defRPr/>
            </a:pPr>
            <a:r>
              <a:rPr lang="en-US" sz="2400" b="1" dirty="0"/>
              <a:t>Decimal numbers, their two’s complements, ones’ complements, signed </a:t>
            </a:r>
            <a:r>
              <a:rPr lang="en-US" sz="2400" b="1" dirty="0" smtClean="0"/>
              <a:t>magnitude </a:t>
            </a:r>
            <a:r>
              <a:rPr lang="en-US" sz="2400" b="1" dirty="0"/>
              <a:t>and excess 2</a:t>
            </a:r>
            <a:r>
              <a:rPr lang="en-US" sz="2400" b="1" baseline="30000" dirty="0"/>
              <a:t>m-1</a:t>
            </a:r>
            <a:r>
              <a:rPr lang="en-US" sz="2400" b="1" dirty="0"/>
              <a:t> binary codes</a:t>
            </a:r>
          </a:p>
        </p:txBody>
      </p:sp>
      <p:sp>
        <p:nvSpPr>
          <p:cNvPr id="43013" name="Text Box 8"/>
          <p:cNvSpPr txBox="1">
            <a:spLocks noChangeArrowheads="1"/>
          </p:cNvSpPr>
          <p:nvPr/>
        </p:nvSpPr>
        <p:spPr bwMode="auto">
          <a:xfrm>
            <a:off x="3962400" y="6267458"/>
            <a:ext cx="1828800" cy="584775"/>
          </a:xfrm>
          <a:prstGeom prst="rect">
            <a:avLst/>
          </a:prstGeom>
          <a:solidFill>
            <a:schemeClr val="accent5">
              <a:lumMod val="20000"/>
              <a:lumOff val="80000"/>
            </a:schemeClr>
          </a:solidFill>
          <a:ln w="9525">
            <a:solidFill>
              <a:schemeClr val="accent1"/>
            </a:solidFill>
            <a:miter lim="800000"/>
            <a:headEnd/>
            <a:tailEnd/>
          </a:ln>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fontAlgn="base" hangingPunct="1">
              <a:spcBef>
                <a:spcPct val="50000"/>
              </a:spcBef>
              <a:spcAft>
                <a:spcPct val="0"/>
              </a:spcAft>
            </a:pPr>
            <a:r>
              <a:rPr lang="en-US" sz="1600" dirty="0" smtClean="0">
                <a:solidFill>
                  <a:srgbClr val="000000"/>
                </a:solidFill>
              </a:rPr>
              <a:t>Existence of two zeros!</a:t>
            </a:r>
          </a:p>
        </p:txBody>
      </p:sp>
      <p:sp>
        <p:nvSpPr>
          <p:cNvPr id="43014" name="Rectangle 9"/>
          <p:cNvSpPr>
            <a:spLocks noChangeArrowheads="1"/>
          </p:cNvSpPr>
          <p:nvPr/>
        </p:nvSpPr>
        <p:spPr bwMode="auto">
          <a:xfrm>
            <a:off x="5029200" y="3810000"/>
            <a:ext cx="76200" cy="2057400"/>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smtClean="0">
              <a:solidFill>
                <a:srgbClr val="000000"/>
              </a:solidFill>
            </a:endParaRPr>
          </a:p>
        </p:txBody>
      </p:sp>
      <p:sp>
        <p:nvSpPr>
          <p:cNvPr id="43015" name="Text Box 10"/>
          <p:cNvSpPr txBox="1">
            <a:spLocks noChangeArrowheads="1"/>
          </p:cNvSpPr>
          <p:nvPr/>
        </p:nvSpPr>
        <p:spPr bwMode="auto">
          <a:xfrm>
            <a:off x="6400800" y="5867418"/>
            <a:ext cx="1828800" cy="346075"/>
          </a:xfrm>
          <a:prstGeom prst="rect">
            <a:avLst/>
          </a:prstGeom>
          <a:solidFill>
            <a:schemeClr val="accent5">
              <a:lumMod val="20000"/>
              <a:lumOff val="80000"/>
            </a:schemeClr>
          </a:solidFill>
          <a:ln w="9525">
            <a:solidFill>
              <a:schemeClr val="accent1"/>
            </a:solidFill>
            <a:miter lim="800000"/>
            <a:headEnd/>
            <a:tailEnd/>
          </a:ln>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fontAlgn="base" hangingPunct="1">
              <a:spcBef>
                <a:spcPct val="50000"/>
              </a:spcBef>
              <a:spcAft>
                <a:spcPct val="0"/>
              </a:spcAft>
            </a:pPr>
            <a:r>
              <a:rPr lang="en-US" sz="1600" dirty="0" smtClean="0">
                <a:solidFill>
                  <a:srgbClr val="000000"/>
                </a:solidFill>
              </a:rPr>
              <a:t>EXPLAIN  </a:t>
            </a:r>
          </a:p>
        </p:txBody>
      </p:sp>
      <p:sp>
        <p:nvSpPr>
          <p:cNvPr id="43016" name="Line 11"/>
          <p:cNvSpPr>
            <a:spLocks noChangeShapeType="1"/>
          </p:cNvSpPr>
          <p:nvPr/>
        </p:nvSpPr>
        <p:spPr bwMode="auto">
          <a:xfrm flipH="1" flipV="1">
            <a:off x="2971800" y="4038600"/>
            <a:ext cx="1295400" cy="222885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43017" name="Line 12"/>
          <p:cNvSpPr>
            <a:spLocks noChangeShapeType="1"/>
          </p:cNvSpPr>
          <p:nvPr/>
        </p:nvSpPr>
        <p:spPr bwMode="auto">
          <a:xfrm flipH="1" flipV="1">
            <a:off x="4343400" y="4038600"/>
            <a:ext cx="304800" cy="2228850"/>
          </a:xfrm>
          <a:prstGeom prst="line">
            <a:avLst/>
          </a:prstGeom>
          <a:noFill/>
          <a:ln w="9525">
            <a:solidFill>
              <a:schemeClr val="accent1"/>
            </a:solidFill>
            <a:prstDash val="lgDash"/>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43018" name="Line 13"/>
          <p:cNvSpPr>
            <a:spLocks noChangeShapeType="1"/>
          </p:cNvSpPr>
          <p:nvPr/>
        </p:nvSpPr>
        <p:spPr bwMode="auto">
          <a:xfrm flipH="1" flipV="1">
            <a:off x="5105400" y="5029200"/>
            <a:ext cx="1600200" cy="838200"/>
          </a:xfrm>
          <a:prstGeom prst="line">
            <a:avLst/>
          </a:prstGeom>
          <a:noFill/>
          <a:ln w="952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smtClean="0">
              <a:solidFill>
                <a:srgbClr val="000000"/>
              </a:solidFill>
            </a:endParaRPr>
          </a:p>
        </p:txBody>
      </p:sp>
      <p:sp>
        <p:nvSpPr>
          <p:cNvPr id="2" name="TextBox 1"/>
          <p:cNvSpPr txBox="1"/>
          <p:nvPr/>
        </p:nvSpPr>
        <p:spPr>
          <a:xfrm>
            <a:off x="1600200" y="6135487"/>
            <a:ext cx="2362200" cy="646331"/>
          </a:xfrm>
          <a:prstGeom prst="rect">
            <a:avLst/>
          </a:prstGeom>
          <a:solidFill>
            <a:schemeClr val="bg1"/>
          </a:solidFill>
        </p:spPr>
        <p:txBody>
          <a:bodyPr wrap="square" rtlCol="0">
            <a:spAutoFit/>
          </a:bodyPr>
          <a:lstStyle/>
          <a:p>
            <a:r>
              <a:rPr lang="en-US" dirty="0" smtClean="0">
                <a:solidFill>
                  <a:schemeClr val="bg1"/>
                </a:solidFill>
              </a:rPr>
              <a:t>XXXXXXXXXXXXXXXXXXXXXXXXXX</a:t>
            </a:r>
            <a:endParaRPr lang="en-US" dirty="0">
              <a:solidFill>
                <a:schemeClr val="bg1"/>
              </a:solidFill>
            </a:endParaRPr>
          </a:p>
        </p:txBody>
      </p:sp>
      <p:sp>
        <p:nvSpPr>
          <p:cNvPr id="3" name="Rounded Rectangular Callout 2"/>
          <p:cNvSpPr/>
          <p:nvPr/>
        </p:nvSpPr>
        <p:spPr>
          <a:xfrm>
            <a:off x="5867400" y="1295400"/>
            <a:ext cx="3276600" cy="1073150"/>
          </a:xfrm>
          <a:prstGeom prst="wedgeRoundRectCallout">
            <a:avLst>
              <a:gd name="adj1" fmla="val -63612"/>
              <a:gd name="adj2" fmla="val -1831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rgbClr val="002060"/>
                </a:solidFill>
              </a:rPr>
              <a:t>Excess is  2</a:t>
            </a:r>
            <a:r>
              <a:rPr lang="en-US" sz="1900" baseline="30000" dirty="0" smtClean="0">
                <a:solidFill>
                  <a:srgbClr val="002060"/>
                </a:solidFill>
              </a:rPr>
              <a:t>4-1 </a:t>
            </a:r>
            <a:r>
              <a:rPr lang="en-US" sz="1900" dirty="0" smtClean="0">
                <a:solidFill>
                  <a:srgbClr val="002060"/>
                </a:solidFill>
              </a:rPr>
              <a:t>= 8</a:t>
            </a:r>
            <a:r>
              <a:rPr lang="en-US" sz="1900" dirty="0">
                <a:solidFill>
                  <a:srgbClr val="002060"/>
                </a:solidFill>
              </a:rPr>
              <a:t>;</a:t>
            </a:r>
            <a:r>
              <a:rPr lang="en-US" sz="1900" dirty="0" smtClean="0">
                <a:solidFill>
                  <a:srgbClr val="002060"/>
                </a:solidFill>
              </a:rPr>
              <a:t> Thus, retrieved value=stored value-8</a:t>
            </a:r>
            <a:endParaRPr lang="en-US" sz="1900" dirty="0">
              <a:solidFill>
                <a:srgbClr val="002060"/>
              </a:solidFill>
            </a:endParaRPr>
          </a:p>
        </p:txBody>
      </p:sp>
    </p:spTree>
    <p:extLst>
      <p:ext uri="{BB962C8B-B14F-4D97-AF65-F5344CB8AC3E}">
        <p14:creationId xmlns:p14="http://schemas.microsoft.com/office/powerpoint/2010/main" val="1114431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76200"/>
            <a:ext cx="9144000" cy="1143000"/>
          </a:xfrm>
          <a:solidFill>
            <a:schemeClr val="accent5">
              <a:lumMod val="20000"/>
              <a:lumOff val="80000"/>
            </a:schemeClr>
          </a:solidFill>
        </p:spPr>
        <p:txBody>
          <a:bodyPr/>
          <a:lstStyle/>
          <a:p>
            <a:pPr eaLnBrk="1" hangingPunct="1"/>
            <a:r>
              <a:rPr lang="en-US" dirty="0" smtClean="0">
                <a:solidFill>
                  <a:srgbClr val="FF0000"/>
                </a:solidFill>
              </a:rPr>
              <a:t>Two’s-Comp</a:t>
            </a:r>
            <a:r>
              <a:rPr lang="en-US" dirty="0" smtClean="0"/>
              <a:t> Addition and Subtraction Rules</a:t>
            </a:r>
          </a:p>
        </p:txBody>
      </p:sp>
      <p:sp>
        <p:nvSpPr>
          <p:cNvPr id="49155" name="Rectangle 3"/>
          <p:cNvSpPr>
            <a:spLocks noGrp="1" noChangeArrowheads="1"/>
          </p:cNvSpPr>
          <p:nvPr>
            <p:ph type="body" idx="4294967295"/>
          </p:nvPr>
        </p:nvSpPr>
        <p:spPr>
          <a:xfrm>
            <a:off x="342900" y="1249680"/>
            <a:ext cx="8458200" cy="5105400"/>
          </a:xfrm>
        </p:spPr>
        <p:txBody>
          <a:bodyPr/>
          <a:lstStyle/>
          <a:p>
            <a:pPr eaLnBrk="1" hangingPunct="1">
              <a:lnSpc>
                <a:spcPct val="90000"/>
              </a:lnSpc>
            </a:pPr>
            <a:r>
              <a:rPr lang="en-US" sz="2800" dirty="0" smtClean="0"/>
              <a:t>Starting from 1000 (-8) on up, each successive 2’s comp number all the way to 0111 (+7) can be obtained by adding 1 to the previous one, ignoring any carries beyond the 4</a:t>
            </a:r>
            <a:r>
              <a:rPr lang="en-US" sz="2800" baseline="30000" dirty="0" smtClean="0"/>
              <a:t>th</a:t>
            </a:r>
            <a:r>
              <a:rPr lang="en-US" sz="2800" dirty="0" smtClean="0"/>
              <a:t> bit position</a:t>
            </a:r>
          </a:p>
          <a:p>
            <a:pPr eaLnBrk="1" hangingPunct="1">
              <a:lnSpc>
                <a:spcPct val="90000"/>
              </a:lnSpc>
            </a:pPr>
            <a:r>
              <a:rPr lang="en-US" sz="2800" dirty="0" smtClean="0">
                <a:solidFill>
                  <a:srgbClr val="00B050"/>
                </a:solidFill>
              </a:rPr>
              <a:t>Since addition is just an extension of ordinary counting, 2’s comp numbers can be added  by ordinary binary addition!</a:t>
            </a:r>
          </a:p>
          <a:p>
            <a:pPr eaLnBrk="1" hangingPunct="1">
              <a:lnSpc>
                <a:spcPct val="90000"/>
              </a:lnSpc>
            </a:pPr>
            <a:r>
              <a:rPr lang="en-US" sz="2800" dirty="0" smtClean="0"/>
              <a:t>No different cases based on operands’ signs!</a:t>
            </a:r>
          </a:p>
          <a:p>
            <a:pPr eaLnBrk="1" hangingPunct="1">
              <a:lnSpc>
                <a:spcPct val="90000"/>
              </a:lnSpc>
            </a:pPr>
            <a:r>
              <a:rPr lang="en-US" sz="2800" dirty="0" smtClean="0"/>
              <a:t>Overflow possible </a:t>
            </a:r>
          </a:p>
          <a:p>
            <a:pPr lvl="1" eaLnBrk="1" hangingPunct="1">
              <a:lnSpc>
                <a:spcPct val="90000"/>
              </a:lnSpc>
              <a:buFont typeface="Wingdings" pitchFamily="2" charset="2"/>
              <a:buChar char="Ø"/>
            </a:pPr>
            <a:r>
              <a:rPr lang="en-US" sz="2400" dirty="0" smtClean="0"/>
              <a:t>Occurs if result is out of range</a:t>
            </a:r>
          </a:p>
          <a:p>
            <a:pPr lvl="1" eaLnBrk="1" hangingPunct="1">
              <a:lnSpc>
                <a:spcPct val="90000"/>
              </a:lnSpc>
              <a:buFont typeface="Wingdings" pitchFamily="2" charset="2"/>
              <a:buChar char="Ø"/>
            </a:pPr>
            <a:r>
              <a:rPr lang="en-US" sz="2400" dirty="0" smtClean="0">
                <a:solidFill>
                  <a:srgbClr val="00B050"/>
                </a:solidFill>
              </a:rPr>
              <a:t>if operands are the same sign</a:t>
            </a:r>
            <a:r>
              <a:rPr lang="en-US" sz="2400" dirty="0" smtClean="0"/>
              <a:t> but </a:t>
            </a:r>
            <a:r>
              <a:rPr lang="en-US" sz="2400" b="1" dirty="0" smtClean="0">
                <a:solidFill>
                  <a:srgbClr val="FF0000"/>
                </a:solidFill>
              </a:rPr>
              <a:t>sum is a different sign</a:t>
            </a:r>
            <a:r>
              <a:rPr lang="en-US" sz="2400" dirty="0" smtClean="0"/>
              <a:t> of that of the operands, overflow has occurred.</a:t>
            </a:r>
          </a:p>
        </p:txBody>
      </p:sp>
    </p:spTree>
    <p:extLst>
      <p:ext uri="{BB962C8B-B14F-4D97-AF65-F5344CB8AC3E}">
        <p14:creationId xmlns:p14="http://schemas.microsoft.com/office/powerpoint/2010/main" val="319825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81000" y="228609"/>
            <a:ext cx="8382000" cy="5539978"/>
          </a:xfrm>
          <a:prstGeom prst="rect">
            <a:avLst/>
          </a:prstGeom>
          <a:noFill/>
          <a:ln w="9525">
            <a:noFill/>
            <a:miter lim="800000"/>
            <a:headEnd/>
            <a:tailEnd/>
          </a:ln>
          <a:effectLst/>
        </p:spPr>
        <p:txBody>
          <a:bodyPr wrap="square" anchor="ctr">
            <a:spAutoFit/>
          </a:bodyPr>
          <a:lstStyle/>
          <a:p>
            <a:pPr algn="just" fontAlgn="base">
              <a:spcBef>
                <a:spcPct val="0"/>
              </a:spcBef>
              <a:spcAft>
                <a:spcPct val="0"/>
              </a:spcAft>
              <a:defRPr/>
            </a:pPr>
            <a:r>
              <a:rPr lang="en-US" sz="2800" b="1" dirty="0">
                <a:solidFill>
                  <a:srgbClr val="FF0000"/>
                </a:solidFill>
                <a:latin typeface="Arial" pitchFamily="34" charset="0"/>
                <a:cs typeface="Arial" pitchFamily="34" charset="0"/>
              </a:rPr>
              <a:t>Storing an integer in two’s complement format</a:t>
            </a:r>
            <a:r>
              <a:rPr lang="en-US" sz="2800" b="1" dirty="0" smtClean="0">
                <a:solidFill>
                  <a:srgbClr val="FF0000"/>
                </a:solidFill>
                <a:latin typeface="Arial" pitchFamily="34" charset="0"/>
                <a:cs typeface="Arial" pitchFamily="34" charset="0"/>
              </a:rPr>
              <a:t>:</a:t>
            </a:r>
          </a:p>
          <a:p>
            <a:pPr algn="just" fontAlgn="base">
              <a:spcBef>
                <a:spcPct val="0"/>
              </a:spcBef>
              <a:spcAft>
                <a:spcPct val="0"/>
              </a:spcAft>
              <a:defRPr/>
            </a:pPr>
            <a:endParaRPr lang="en-US" sz="900" b="1" dirty="0">
              <a:solidFill>
                <a:srgbClr val="FF0000"/>
              </a:solidFill>
              <a:latin typeface="Arial" pitchFamily="34" charset="0"/>
              <a:cs typeface="Arial" pitchFamily="34" charset="0"/>
            </a:endParaRPr>
          </a:p>
          <a:p>
            <a:pPr marL="363538" indent="-363538" algn="just" fontAlgn="base">
              <a:spcBef>
                <a:spcPct val="0"/>
              </a:spcBef>
              <a:spcAft>
                <a:spcPct val="0"/>
              </a:spcAft>
              <a:buFont typeface="Arial" pitchFamily="34" charset="0"/>
              <a:buChar char="•"/>
              <a:defRPr/>
            </a:pPr>
            <a:r>
              <a:rPr lang="en-US" sz="2800" dirty="0" smtClean="0">
                <a:solidFill>
                  <a:srgbClr val="000000"/>
                </a:solidFill>
                <a:latin typeface="Times New Roman" pitchFamily="18" charset="0"/>
              </a:rPr>
              <a:t>Convert the </a:t>
            </a:r>
            <a:r>
              <a:rPr lang="en-US" sz="2800" dirty="0">
                <a:solidFill>
                  <a:srgbClr val="000000"/>
                </a:solidFill>
                <a:latin typeface="Times New Roman" pitchFamily="18" charset="0"/>
              </a:rPr>
              <a:t>integer </a:t>
            </a:r>
            <a:r>
              <a:rPr lang="en-US" sz="2800" dirty="0" smtClean="0">
                <a:solidFill>
                  <a:srgbClr val="000000"/>
                </a:solidFill>
                <a:latin typeface="Times New Roman" pitchFamily="18" charset="0"/>
              </a:rPr>
              <a:t>to </a:t>
            </a:r>
            <a:r>
              <a:rPr lang="en-US" sz="2800" dirty="0">
                <a:solidFill>
                  <a:srgbClr val="000000"/>
                </a:solidFill>
                <a:latin typeface="Times New Roman" pitchFamily="18" charset="0"/>
              </a:rPr>
              <a:t>an n-bit binary.</a:t>
            </a:r>
          </a:p>
          <a:p>
            <a:pPr marL="363538" indent="-363538" algn="just" fontAlgn="base">
              <a:spcBef>
                <a:spcPct val="0"/>
              </a:spcBef>
              <a:spcAft>
                <a:spcPct val="0"/>
              </a:spcAft>
              <a:buFont typeface="Arial" pitchFamily="34" charset="0"/>
              <a:buChar char="•"/>
              <a:defRPr/>
            </a:pPr>
            <a:r>
              <a:rPr lang="en-US" sz="2800" dirty="0">
                <a:solidFill>
                  <a:srgbClr val="000000"/>
                </a:solidFill>
                <a:latin typeface="Times New Roman" pitchFamily="18" charset="0"/>
              </a:rPr>
              <a:t>If it is </a:t>
            </a:r>
            <a:r>
              <a:rPr lang="en-US" sz="2800" b="1" dirty="0">
                <a:solidFill>
                  <a:srgbClr val="00B050"/>
                </a:solidFill>
                <a:latin typeface="Times New Roman" pitchFamily="18" charset="0"/>
              </a:rPr>
              <a:t>positive</a:t>
            </a:r>
            <a:r>
              <a:rPr lang="en-US" sz="2800" dirty="0">
                <a:solidFill>
                  <a:srgbClr val="000000"/>
                </a:solidFill>
                <a:latin typeface="Times New Roman" pitchFamily="18" charset="0"/>
              </a:rPr>
              <a:t> or </a:t>
            </a:r>
            <a:r>
              <a:rPr lang="en-US" sz="2800" b="1" dirty="0">
                <a:solidFill>
                  <a:srgbClr val="00B050"/>
                </a:solidFill>
                <a:latin typeface="Times New Roman" pitchFamily="18" charset="0"/>
              </a:rPr>
              <a:t>zero</a:t>
            </a:r>
            <a:r>
              <a:rPr lang="en-US" sz="2800" dirty="0">
                <a:solidFill>
                  <a:srgbClr val="000000"/>
                </a:solidFill>
                <a:latin typeface="Times New Roman" pitchFamily="18" charset="0"/>
              </a:rPr>
              <a:t>, it is stored as it is. If it is </a:t>
            </a:r>
            <a:r>
              <a:rPr lang="en-US" sz="2800" b="1" dirty="0">
                <a:solidFill>
                  <a:srgbClr val="00B050"/>
                </a:solidFill>
                <a:latin typeface="Times New Roman" pitchFamily="18" charset="0"/>
              </a:rPr>
              <a:t>negative</a:t>
            </a:r>
            <a:r>
              <a:rPr lang="en-US" sz="2800" dirty="0">
                <a:solidFill>
                  <a:srgbClr val="000000"/>
                </a:solidFill>
                <a:latin typeface="Times New Roman" pitchFamily="18" charset="0"/>
              </a:rPr>
              <a:t>, take the two’s complement and then </a:t>
            </a:r>
            <a:r>
              <a:rPr lang="en-US" sz="2800" dirty="0" smtClean="0">
                <a:solidFill>
                  <a:srgbClr val="000000"/>
                </a:solidFill>
                <a:latin typeface="Times New Roman" pitchFamily="18" charset="0"/>
              </a:rPr>
              <a:t>store </a:t>
            </a:r>
            <a:r>
              <a:rPr lang="en-US" sz="2800" dirty="0">
                <a:solidFill>
                  <a:srgbClr val="000000"/>
                </a:solidFill>
                <a:latin typeface="Times New Roman" pitchFamily="18" charset="0"/>
              </a:rPr>
              <a:t>it.</a:t>
            </a:r>
          </a:p>
          <a:p>
            <a:pPr algn="just" fontAlgn="base">
              <a:spcBef>
                <a:spcPct val="0"/>
              </a:spcBef>
              <a:spcAft>
                <a:spcPct val="0"/>
              </a:spcAft>
              <a:defRPr/>
            </a:pPr>
            <a:endParaRPr lang="en-US" sz="2800" dirty="0">
              <a:solidFill>
                <a:srgbClr val="000000"/>
              </a:solidFill>
              <a:effectLst>
                <a:outerShdw blurRad="38100" dist="38100" dir="2700000" algn="tl">
                  <a:srgbClr val="C0C0C0"/>
                </a:outerShdw>
              </a:effectLst>
              <a:latin typeface="Times New Roman" pitchFamily="18" charset="0"/>
            </a:endParaRPr>
          </a:p>
          <a:p>
            <a:pPr algn="just" fontAlgn="base">
              <a:spcBef>
                <a:spcPct val="0"/>
              </a:spcBef>
              <a:spcAft>
                <a:spcPct val="0"/>
              </a:spcAft>
              <a:defRPr/>
            </a:pPr>
            <a:r>
              <a:rPr lang="en-US" sz="2800" b="1" dirty="0">
                <a:solidFill>
                  <a:srgbClr val="FF0000"/>
                </a:solidFill>
                <a:latin typeface="Arial" pitchFamily="34" charset="0"/>
                <a:cs typeface="Arial" pitchFamily="34" charset="0"/>
              </a:rPr>
              <a:t>Retrieving an integer in two’s complement format</a:t>
            </a:r>
            <a:r>
              <a:rPr lang="en-US" sz="2800" b="1" dirty="0" smtClean="0">
                <a:solidFill>
                  <a:srgbClr val="FF0000"/>
                </a:solidFill>
                <a:latin typeface="Arial" pitchFamily="34" charset="0"/>
                <a:cs typeface="Arial" pitchFamily="34" charset="0"/>
              </a:rPr>
              <a:t>:</a:t>
            </a:r>
          </a:p>
          <a:p>
            <a:pPr algn="just" fontAlgn="base">
              <a:spcBef>
                <a:spcPct val="0"/>
              </a:spcBef>
              <a:spcAft>
                <a:spcPct val="0"/>
              </a:spcAft>
              <a:defRPr/>
            </a:pPr>
            <a:endParaRPr lang="en-US" sz="900" b="1" dirty="0">
              <a:solidFill>
                <a:srgbClr val="FF0000"/>
              </a:solidFill>
              <a:latin typeface="Arial" pitchFamily="34" charset="0"/>
              <a:cs typeface="Arial" pitchFamily="34" charset="0"/>
            </a:endParaRPr>
          </a:p>
          <a:p>
            <a:pPr marL="363538" indent="-363538" algn="just" fontAlgn="base">
              <a:spcBef>
                <a:spcPct val="0"/>
              </a:spcBef>
              <a:spcAft>
                <a:spcPct val="0"/>
              </a:spcAft>
              <a:buFont typeface="Arial" pitchFamily="34" charset="0"/>
              <a:buChar char="•"/>
              <a:defRPr/>
            </a:pPr>
            <a:r>
              <a:rPr lang="en-US" sz="2800" dirty="0">
                <a:solidFill>
                  <a:srgbClr val="000000"/>
                </a:solidFill>
                <a:latin typeface="Times New Roman" pitchFamily="18" charset="0"/>
              </a:rPr>
              <a:t>If the </a:t>
            </a:r>
            <a:r>
              <a:rPr lang="en-US" sz="2800" b="1" dirty="0">
                <a:solidFill>
                  <a:srgbClr val="00B050"/>
                </a:solidFill>
                <a:latin typeface="Times New Roman" pitchFamily="18" charset="0"/>
              </a:rPr>
              <a:t>leftmost bit</a:t>
            </a:r>
            <a:r>
              <a:rPr lang="en-US" sz="2800" dirty="0">
                <a:solidFill>
                  <a:srgbClr val="000000"/>
                </a:solidFill>
                <a:latin typeface="Times New Roman" pitchFamily="18" charset="0"/>
              </a:rPr>
              <a:t> is 1, the computer applies the two’s complement operation to the </a:t>
            </a:r>
            <a:r>
              <a:rPr lang="en-US" sz="2800" dirty="0" smtClean="0">
                <a:solidFill>
                  <a:srgbClr val="000000"/>
                </a:solidFill>
                <a:latin typeface="Times New Roman" pitchFamily="18" charset="0"/>
              </a:rPr>
              <a:t>n-bit binary. </a:t>
            </a:r>
            <a:r>
              <a:rPr lang="en-US" sz="2800" dirty="0">
                <a:solidFill>
                  <a:srgbClr val="000000"/>
                </a:solidFill>
                <a:latin typeface="Times New Roman" pitchFamily="18" charset="0"/>
              </a:rPr>
              <a:t>If the leftmost bit is 0, no operation is applied.</a:t>
            </a:r>
          </a:p>
          <a:p>
            <a:pPr marL="363538" indent="-363538" algn="just" fontAlgn="base">
              <a:spcBef>
                <a:spcPct val="0"/>
              </a:spcBef>
              <a:spcAft>
                <a:spcPct val="0"/>
              </a:spcAft>
              <a:buFont typeface="Arial" pitchFamily="34" charset="0"/>
              <a:buChar char="•"/>
              <a:defRPr/>
            </a:pPr>
            <a:r>
              <a:rPr lang="en-US" sz="2800" dirty="0">
                <a:solidFill>
                  <a:srgbClr val="000000"/>
                </a:solidFill>
                <a:latin typeface="Times New Roman" pitchFamily="18" charset="0"/>
              </a:rPr>
              <a:t>The computer changes the </a:t>
            </a:r>
            <a:r>
              <a:rPr lang="en-US" sz="2800" dirty="0" smtClean="0">
                <a:solidFill>
                  <a:srgbClr val="000000"/>
                </a:solidFill>
                <a:latin typeface="Times New Roman" pitchFamily="18" charset="0"/>
              </a:rPr>
              <a:t>binary </a:t>
            </a:r>
            <a:r>
              <a:rPr lang="en-US" sz="2800" dirty="0">
                <a:solidFill>
                  <a:srgbClr val="000000"/>
                </a:solidFill>
                <a:latin typeface="Times New Roman" pitchFamily="18" charset="0"/>
              </a:rPr>
              <a:t>to </a:t>
            </a:r>
            <a:r>
              <a:rPr lang="en-US" sz="2800" dirty="0" smtClean="0">
                <a:solidFill>
                  <a:srgbClr val="000000"/>
                </a:solidFill>
                <a:latin typeface="Times New Roman" pitchFamily="18" charset="0"/>
              </a:rPr>
              <a:t>decimal (integer) and corresponding sign is added.</a:t>
            </a:r>
            <a:endParaRPr lang="en-US" sz="2800" dirty="0">
              <a:solidFill>
                <a:srgbClr val="000000"/>
              </a:solidFill>
              <a:latin typeface="Times New Roman" pitchFamily="18" charset="0"/>
            </a:endParaRPr>
          </a:p>
        </p:txBody>
      </p:sp>
      <p:pic>
        <p:nvPicPr>
          <p:cNvPr id="2050" name="Picture 2" descr="C:\Documents and Settings\Administrator\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3" y="6059505"/>
            <a:ext cx="8602663" cy="64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69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76200" y="152418"/>
            <a:ext cx="1449436"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a:t>
            </a:r>
            <a:endParaRPr lang="en-US" sz="2000" baseline="0" dirty="0">
              <a:solidFill>
                <a:schemeClr val="bg1"/>
              </a:solidFill>
            </a:endParaRPr>
          </a:p>
        </p:txBody>
      </p:sp>
      <p:sp>
        <p:nvSpPr>
          <p:cNvPr id="1289219" name="Rectangle 3"/>
          <p:cNvSpPr>
            <a:spLocks noChangeArrowheads="1"/>
          </p:cNvSpPr>
          <p:nvPr/>
        </p:nvSpPr>
        <p:spPr bwMode="auto">
          <a:xfrm>
            <a:off x="76200" y="589765"/>
            <a:ext cx="8686800" cy="954107"/>
          </a:xfrm>
          <a:prstGeom prst="rect">
            <a:avLst/>
          </a:prstGeom>
          <a:noFill/>
          <a:ln w="9525">
            <a:noFill/>
            <a:miter lim="800000"/>
            <a:headEnd/>
            <a:tailEnd/>
          </a:ln>
          <a:effectLst/>
        </p:spPr>
        <p:txBody>
          <a:bodyPr wrap="square" anchor="ctr">
            <a:spAutoFit/>
          </a:bodyPr>
          <a:lstStyle/>
          <a:p>
            <a:pPr algn="just" eaLnBrk="1" hangingPunct="1">
              <a:defRPr/>
            </a:pPr>
            <a:r>
              <a:rPr lang="en-US" sz="2800" b="0" i="0" baseline="0" dirty="0"/>
              <a:t>Retrieve the integer that is stored as 11100110 in memory using two’s complement format.</a:t>
            </a:r>
          </a:p>
        </p:txBody>
      </p:sp>
      <p:sp>
        <p:nvSpPr>
          <p:cNvPr id="1289220" name="Rectangle 4"/>
          <p:cNvSpPr>
            <a:spLocks noChangeArrowheads="1"/>
          </p:cNvSpPr>
          <p:nvPr/>
        </p:nvSpPr>
        <p:spPr bwMode="auto">
          <a:xfrm>
            <a:off x="76200" y="1697156"/>
            <a:ext cx="8686800" cy="1815882"/>
          </a:xfrm>
          <a:prstGeom prst="rect">
            <a:avLst/>
          </a:prstGeom>
          <a:noFill/>
          <a:ln w="9525">
            <a:noFill/>
            <a:miter lim="800000"/>
            <a:headEnd/>
            <a:tailEnd/>
          </a:ln>
          <a:effectLst/>
        </p:spPr>
        <p:txBody>
          <a:bodyPr wrap="square" anchor="ctr">
            <a:spAutoFit/>
          </a:bodyPr>
          <a:lstStyle/>
          <a:p>
            <a:pPr algn="just" eaLnBrk="1" hangingPunct="1">
              <a:defRPr/>
            </a:pPr>
            <a:r>
              <a:rPr lang="en-US" sz="2800" b="1" i="0" baseline="0" dirty="0" smtClean="0">
                <a:solidFill>
                  <a:schemeClr val="folHlink"/>
                </a:solidFill>
              </a:rPr>
              <a:t>Solution:</a:t>
            </a:r>
            <a:endParaRPr lang="en-US" sz="2800" b="1" i="0" baseline="0" dirty="0">
              <a:solidFill>
                <a:schemeClr val="folHlink"/>
              </a:solidFill>
            </a:endParaRPr>
          </a:p>
          <a:p>
            <a:pPr algn="just" eaLnBrk="1" hangingPunct="1">
              <a:defRPr/>
            </a:pPr>
            <a:r>
              <a:rPr lang="en-US" sz="2800" b="0" i="0" baseline="0" dirty="0"/>
              <a:t>The leftmost bit is 1, so the integer is negative. The integer needs to be two’s complemented before changing to decimal.</a:t>
            </a:r>
          </a:p>
        </p:txBody>
      </p:sp>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9" y="3717943"/>
            <a:ext cx="8520112"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768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0" y="3"/>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i="0" baseline="0">
                <a:solidFill>
                  <a:srgbClr val="660066"/>
                </a:solidFill>
              </a:rPr>
              <a:t>Comparison</a:t>
            </a:r>
          </a:p>
        </p:txBody>
      </p:sp>
      <p:pic>
        <p:nvPicPr>
          <p:cNvPr id="3686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10" y="609600"/>
            <a:ext cx="7619999"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66800" y="609600"/>
            <a:ext cx="1143000" cy="230832"/>
          </a:xfrm>
          <a:prstGeom prst="rect">
            <a:avLst/>
          </a:prstGeom>
          <a:solidFill>
            <a:schemeClr val="bg1"/>
          </a:solidFill>
        </p:spPr>
        <p:txBody>
          <a:bodyPr wrap="square" rtlCol="0">
            <a:spAutoFit/>
          </a:bodyPr>
          <a:lstStyle/>
          <a:p>
            <a:r>
              <a:rPr lang="en-US" sz="900" dirty="0" smtClean="0">
                <a:solidFill>
                  <a:schemeClr val="bg1"/>
                </a:solidFill>
              </a:rPr>
              <a:t>XXXXXXXXX</a:t>
            </a:r>
            <a:endParaRPr lang="en-US" sz="900" dirty="0">
              <a:solidFill>
                <a:schemeClr val="bg1"/>
              </a:solidFill>
            </a:endParaRPr>
          </a:p>
        </p:txBody>
      </p:sp>
    </p:spTree>
    <p:extLst>
      <p:ext uri="{BB962C8B-B14F-4D97-AF65-F5344CB8AC3E}">
        <p14:creationId xmlns:p14="http://schemas.microsoft.com/office/powerpoint/2010/main" val="2440520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9586" name="Rectangle 2"/>
          <p:cNvSpPr>
            <a:spLocks noChangeArrowheads="1"/>
          </p:cNvSpPr>
          <p:nvPr/>
        </p:nvSpPr>
        <p:spPr bwMode="auto">
          <a:xfrm>
            <a:off x="0" y="0"/>
            <a:ext cx="9144000" cy="1219200"/>
          </a:xfrm>
          <a:prstGeom prst="rect">
            <a:avLst/>
          </a:prstGeom>
          <a:solidFill>
            <a:srgbClr val="33CCFF"/>
          </a:solidFill>
          <a:ln w="9525">
            <a:solidFill>
              <a:schemeClr val="tx1"/>
            </a:solidFill>
            <a:miter lim="800000"/>
            <a:headEnd/>
            <a:tailEnd/>
          </a:ln>
          <a:effectLst/>
        </p:spPr>
        <p:txBody>
          <a:bodyPr wrap="none" anchor="ctr"/>
          <a:lstStyle/>
          <a:p>
            <a:pPr algn="ctr" eaLnBrk="0" fontAlgn="base" hangingPunct="0">
              <a:spcBef>
                <a:spcPct val="0"/>
              </a:spcBef>
              <a:spcAft>
                <a:spcPct val="0"/>
              </a:spcAft>
              <a:defRPr/>
            </a:pPr>
            <a:endParaRPr lang="ar-SA" sz="3200" b="1" dirty="0">
              <a:solidFill>
                <a:srgbClr val="000000"/>
              </a:solidFill>
              <a:latin typeface="Times New Roman" pitchFamily="18" charset="0"/>
            </a:endParaRPr>
          </a:p>
        </p:txBody>
      </p:sp>
      <p:sp>
        <p:nvSpPr>
          <p:cNvPr id="1219587" name="Text Box 3"/>
          <p:cNvSpPr txBox="1">
            <a:spLocks noChangeArrowheads="1"/>
          </p:cNvSpPr>
          <p:nvPr/>
        </p:nvSpPr>
        <p:spPr bwMode="auto">
          <a:xfrm>
            <a:off x="539352" y="76201"/>
            <a:ext cx="8071248" cy="830997"/>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4800" b="1" dirty="0" smtClean="0">
                <a:solidFill>
                  <a:srgbClr val="000000"/>
                </a:solidFill>
                <a:latin typeface="Times" pitchFamily="18" charset="0"/>
              </a:rPr>
              <a:t>STORING REAL NUMBERS</a:t>
            </a:r>
            <a:endParaRPr lang="en-US" sz="4800" b="1" dirty="0">
              <a:solidFill>
                <a:srgbClr val="000000"/>
              </a:solidFill>
              <a:latin typeface="Times" pitchFamily="18" charset="0"/>
            </a:endParaRPr>
          </a:p>
        </p:txBody>
      </p:sp>
      <p:sp>
        <p:nvSpPr>
          <p:cNvPr id="10245" name="Text Box 4"/>
          <p:cNvSpPr txBox="1">
            <a:spLocks noChangeArrowheads="1"/>
          </p:cNvSpPr>
          <p:nvPr/>
        </p:nvSpPr>
        <p:spPr bwMode="auto">
          <a:xfrm>
            <a:off x="8229609" y="640080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0" fontAlgn="base" hangingPunct="0">
              <a:spcBef>
                <a:spcPct val="0"/>
              </a:spcBef>
              <a:spcAft>
                <a:spcPct val="0"/>
              </a:spcAft>
            </a:pPr>
            <a:endParaRPr lang="ar-SA" sz="1800" i="0" baseline="0" smtClean="0">
              <a:solidFill>
                <a:srgbClr val="000000"/>
              </a:solidFill>
            </a:endParaRPr>
          </a:p>
        </p:txBody>
      </p:sp>
      <p:sp>
        <p:nvSpPr>
          <p:cNvPr id="1219589" name="Rectangle 5"/>
          <p:cNvSpPr>
            <a:spLocks noChangeArrowheads="1"/>
          </p:cNvSpPr>
          <p:nvPr/>
        </p:nvSpPr>
        <p:spPr bwMode="auto">
          <a:xfrm>
            <a:off x="76200" y="1211382"/>
            <a:ext cx="8839200" cy="1815882"/>
          </a:xfrm>
          <a:prstGeom prst="rect">
            <a:avLst/>
          </a:prstGeom>
          <a:noFill/>
          <a:ln w="9525">
            <a:noFill/>
            <a:miter lim="800000"/>
            <a:headEnd/>
            <a:tailEnd/>
          </a:ln>
          <a:effectLst/>
        </p:spPr>
        <p:txBody>
          <a:bodyPr anchor="ctr">
            <a:spAutoFit/>
          </a:bodyPr>
          <a:lstStyle/>
          <a:p>
            <a:pPr algn="just" fontAlgn="base">
              <a:spcBef>
                <a:spcPct val="0"/>
              </a:spcBef>
              <a:spcAft>
                <a:spcPct val="0"/>
              </a:spcAft>
              <a:defRPr/>
            </a:pPr>
            <a:r>
              <a:rPr lang="en-US" sz="2800" dirty="0">
                <a:solidFill>
                  <a:srgbClr val="000000"/>
                </a:solidFill>
                <a:effectLst>
                  <a:outerShdw blurRad="38100" dist="38100" dir="2700000" algn="tl">
                    <a:srgbClr val="C0C0C0"/>
                  </a:outerShdw>
                </a:effectLst>
                <a:latin typeface="Times New Roman" pitchFamily="18" charset="0"/>
              </a:rPr>
              <a:t>A </a:t>
            </a:r>
            <a:r>
              <a:rPr lang="en-US" sz="2800" b="1" dirty="0">
                <a:solidFill>
                  <a:srgbClr val="3333CC"/>
                </a:solidFill>
                <a:effectLst>
                  <a:outerShdw blurRad="38100" dist="38100" dir="2700000" algn="tl">
                    <a:srgbClr val="C0C0C0"/>
                  </a:outerShdw>
                </a:effectLst>
                <a:latin typeface="Times New Roman" pitchFamily="18" charset="0"/>
              </a:rPr>
              <a:t>number</a:t>
            </a:r>
            <a:r>
              <a:rPr lang="en-US" sz="2800" dirty="0">
                <a:solidFill>
                  <a:srgbClr val="000000"/>
                </a:solidFill>
                <a:effectLst>
                  <a:outerShdw blurRad="38100" dist="38100" dir="2700000" algn="tl">
                    <a:srgbClr val="C0C0C0"/>
                  </a:outerShdw>
                </a:effectLst>
                <a:latin typeface="Times New Roman" pitchFamily="18" charset="0"/>
              </a:rPr>
              <a:t> is changed to </a:t>
            </a:r>
            <a:r>
              <a:rPr lang="en-US" sz="2800" dirty="0" smtClean="0">
                <a:solidFill>
                  <a:srgbClr val="000000"/>
                </a:solidFill>
                <a:effectLst>
                  <a:outerShdw blurRad="38100" dist="38100" dir="2700000" algn="tl">
                    <a:srgbClr val="C0C0C0"/>
                  </a:outerShdw>
                </a:effectLst>
                <a:latin typeface="Times New Roman" pitchFamily="18" charset="0"/>
              </a:rPr>
              <a:t>binary before </a:t>
            </a:r>
            <a:r>
              <a:rPr lang="en-US" sz="2800" dirty="0">
                <a:solidFill>
                  <a:srgbClr val="000000"/>
                </a:solidFill>
                <a:effectLst>
                  <a:outerShdw blurRad="38100" dist="38100" dir="2700000" algn="tl">
                    <a:srgbClr val="C0C0C0"/>
                  </a:outerShdw>
                </a:effectLst>
                <a:latin typeface="Times New Roman" pitchFamily="18" charset="0"/>
              </a:rPr>
              <a:t>being stored </a:t>
            </a:r>
            <a:r>
              <a:rPr lang="en-US" sz="2800" dirty="0" smtClean="0">
                <a:solidFill>
                  <a:srgbClr val="000000"/>
                </a:solidFill>
                <a:effectLst>
                  <a:outerShdw blurRad="38100" dist="38100" dir="2700000" algn="tl">
                    <a:srgbClr val="C0C0C0"/>
                  </a:outerShdw>
                </a:effectLst>
                <a:latin typeface="Times New Roman" pitchFamily="18" charset="0"/>
              </a:rPr>
              <a:t>in  computer </a:t>
            </a:r>
            <a:r>
              <a:rPr lang="en-US" sz="2800" dirty="0">
                <a:solidFill>
                  <a:srgbClr val="000000"/>
                </a:solidFill>
                <a:effectLst>
                  <a:outerShdw blurRad="38100" dist="38100" dir="2700000" algn="tl">
                    <a:srgbClr val="C0C0C0"/>
                  </a:outerShdw>
                </a:effectLst>
                <a:latin typeface="Times New Roman" pitchFamily="18" charset="0"/>
              </a:rPr>
              <a:t>memory, as described </a:t>
            </a:r>
            <a:r>
              <a:rPr lang="en-US" sz="2800" dirty="0" smtClean="0">
                <a:solidFill>
                  <a:srgbClr val="000000"/>
                </a:solidFill>
                <a:effectLst>
                  <a:outerShdw blurRad="38100" dist="38100" dir="2700000" algn="tl">
                    <a:srgbClr val="C0C0C0"/>
                  </a:outerShdw>
                </a:effectLst>
                <a:latin typeface="Times New Roman" pitchFamily="18" charset="0"/>
              </a:rPr>
              <a:t>earlier. There </a:t>
            </a:r>
            <a:r>
              <a:rPr lang="en-US" sz="2800" dirty="0">
                <a:solidFill>
                  <a:srgbClr val="000000"/>
                </a:solidFill>
                <a:effectLst>
                  <a:outerShdw blurRad="38100" dist="38100" dir="2700000" algn="tl">
                    <a:srgbClr val="C0C0C0"/>
                  </a:outerShdw>
                </a:effectLst>
                <a:latin typeface="Times New Roman" pitchFamily="18" charset="0"/>
              </a:rPr>
              <a:t>are </a:t>
            </a:r>
            <a:r>
              <a:rPr lang="en-US" sz="2800" dirty="0" smtClean="0">
                <a:solidFill>
                  <a:srgbClr val="000000"/>
                </a:solidFill>
                <a:effectLst>
                  <a:outerShdw blurRad="38100" dist="38100" dir="2700000" algn="tl">
                    <a:srgbClr val="C0C0C0"/>
                  </a:outerShdw>
                </a:effectLst>
                <a:latin typeface="Times New Roman" pitchFamily="18" charset="0"/>
              </a:rPr>
              <a:t>two </a:t>
            </a:r>
            <a:r>
              <a:rPr lang="en-US" sz="2800" dirty="0">
                <a:solidFill>
                  <a:srgbClr val="000000"/>
                </a:solidFill>
                <a:effectLst>
                  <a:outerShdw blurRad="38100" dist="38100" dir="2700000" algn="tl">
                    <a:srgbClr val="C0C0C0"/>
                  </a:outerShdw>
                </a:effectLst>
                <a:latin typeface="Times New Roman" pitchFamily="18" charset="0"/>
              </a:rPr>
              <a:t>issues that need to be handled:</a:t>
            </a:r>
          </a:p>
          <a:p>
            <a:pPr algn="just" fontAlgn="base">
              <a:spcBef>
                <a:spcPct val="0"/>
              </a:spcBef>
              <a:spcAft>
                <a:spcPct val="0"/>
              </a:spcAft>
              <a:defRPr/>
            </a:pPr>
            <a:endParaRPr lang="en-US" sz="2800" dirty="0">
              <a:solidFill>
                <a:srgbClr val="000000"/>
              </a:solidFill>
              <a:effectLst>
                <a:outerShdw blurRad="38100" dist="38100" dir="2700000" algn="tl">
                  <a:srgbClr val="C0C0C0"/>
                </a:outerShdw>
              </a:effectLst>
              <a:latin typeface="Times New Roman" pitchFamily="18" charset="0"/>
            </a:endParaRPr>
          </a:p>
        </p:txBody>
      </p:sp>
      <p:sp>
        <p:nvSpPr>
          <p:cNvPr id="1219590" name="Rectangle 6"/>
          <p:cNvSpPr>
            <a:spLocks noChangeArrowheads="1"/>
          </p:cNvSpPr>
          <p:nvPr/>
        </p:nvSpPr>
        <p:spPr bwMode="auto">
          <a:xfrm>
            <a:off x="76200" y="2674253"/>
            <a:ext cx="8915400" cy="1815882"/>
          </a:xfrm>
          <a:prstGeom prst="rect">
            <a:avLst/>
          </a:prstGeom>
          <a:noFill/>
          <a:ln w="9525">
            <a:noFill/>
            <a:miter lim="800000"/>
            <a:headEnd/>
            <a:tailEnd/>
          </a:ln>
          <a:effectLst/>
        </p:spPr>
        <p:txBody>
          <a:bodyPr wrap="square" anchor="ctr">
            <a:spAutoFit/>
          </a:bodyPr>
          <a:lstStyle/>
          <a:p>
            <a:pPr marL="457200" indent="-457200" algn="just" fontAlgn="base">
              <a:spcBef>
                <a:spcPct val="0"/>
              </a:spcBef>
              <a:spcAft>
                <a:spcPct val="0"/>
              </a:spcAft>
              <a:buFontTx/>
              <a:buAutoNum type="arabicPeriod"/>
              <a:defRPr/>
            </a:pPr>
            <a:r>
              <a:rPr lang="en-US" sz="2800" dirty="0">
                <a:solidFill>
                  <a:srgbClr val="000000"/>
                </a:solidFill>
                <a:effectLst>
                  <a:outerShdw blurRad="38100" dist="38100" dir="2700000" algn="tl">
                    <a:srgbClr val="C0C0C0"/>
                  </a:outerShdw>
                </a:effectLst>
                <a:latin typeface="Times New Roman" pitchFamily="18" charset="0"/>
              </a:rPr>
              <a:t>How to store the sign of the </a:t>
            </a:r>
            <a:r>
              <a:rPr lang="en-US" sz="2800" dirty="0" smtClean="0">
                <a:solidFill>
                  <a:srgbClr val="000000"/>
                </a:solidFill>
                <a:effectLst>
                  <a:outerShdw blurRad="38100" dist="38100" dir="2700000" algn="tl">
                    <a:srgbClr val="C0C0C0"/>
                  </a:outerShdw>
                </a:effectLst>
                <a:latin typeface="Times New Roman" pitchFamily="18" charset="0"/>
              </a:rPr>
              <a:t>number (</a:t>
            </a:r>
            <a:r>
              <a:rPr lang="en-US" sz="2800" dirty="0" smtClean="0">
                <a:solidFill>
                  <a:srgbClr val="00B050"/>
                </a:solidFill>
                <a:latin typeface="Times New Roman" pitchFamily="18" charset="0"/>
              </a:rPr>
              <a:t>we already know this</a:t>
            </a:r>
            <a:r>
              <a:rPr lang="en-US" sz="2800" dirty="0" smtClean="0">
                <a:solidFill>
                  <a:srgbClr val="000000"/>
                </a:solidFill>
                <a:effectLst>
                  <a:outerShdw blurRad="38100" dist="38100" dir="2700000" algn="tl">
                    <a:srgbClr val="C0C0C0"/>
                  </a:outerShdw>
                </a:effectLst>
                <a:latin typeface="Times New Roman" pitchFamily="18" charset="0"/>
              </a:rPr>
              <a:t>).</a:t>
            </a:r>
            <a:endParaRPr lang="en-US" sz="2800" dirty="0">
              <a:solidFill>
                <a:srgbClr val="000000"/>
              </a:solidFill>
              <a:effectLst>
                <a:outerShdw blurRad="38100" dist="38100" dir="2700000" algn="tl">
                  <a:srgbClr val="C0C0C0"/>
                </a:outerShdw>
              </a:effectLst>
              <a:latin typeface="Times New Roman" pitchFamily="18" charset="0"/>
            </a:endParaRPr>
          </a:p>
          <a:p>
            <a:pPr marL="457200" indent="-457200" algn="just" fontAlgn="base">
              <a:spcBef>
                <a:spcPct val="0"/>
              </a:spcBef>
              <a:spcAft>
                <a:spcPct val="0"/>
              </a:spcAft>
              <a:buFontTx/>
              <a:buAutoNum type="arabicPeriod"/>
              <a:defRPr/>
            </a:pPr>
            <a:r>
              <a:rPr lang="en-US" sz="2800" dirty="0">
                <a:solidFill>
                  <a:srgbClr val="000000"/>
                </a:solidFill>
                <a:effectLst>
                  <a:outerShdw blurRad="38100" dist="38100" dir="2700000" algn="tl">
                    <a:srgbClr val="C0C0C0"/>
                  </a:outerShdw>
                </a:effectLst>
                <a:latin typeface="Times New Roman" pitchFamily="18" charset="0"/>
              </a:rPr>
              <a:t>How to show the </a:t>
            </a:r>
            <a:r>
              <a:rPr lang="en-US" sz="2800" dirty="0" smtClean="0">
                <a:solidFill>
                  <a:srgbClr val="000000"/>
                </a:solidFill>
                <a:effectLst>
                  <a:outerShdw blurRad="38100" dist="38100" dir="2700000" algn="tl">
                    <a:srgbClr val="C0C0C0"/>
                  </a:outerShdw>
                </a:effectLst>
                <a:latin typeface="Times New Roman" pitchFamily="18" charset="0"/>
              </a:rPr>
              <a:t>(radix) </a:t>
            </a:r>
            <a:r>
              <a:rPr lang="en-US" sz="2800" dirty="0">
                <a:solidFill>
                  <a:srgbClr val="000000"/>
                </a:solidFill>
                <a:effectLst>
                  <a:outerShdw blurRad="38100" dist="38100" dir="2700000" algn="tl">
                    <a:srgbClr val="C0C0C0"/>
                  </a:outerShdw>
                </a:effectLst>
                <a:latin typeface="Times New Roman" pitchFamily="18" charset="0"/>
              </a:rPr>
              <a:t>point</a:t>
            </a:r>
            <a:r>
              <a:rPr lang="en-US" sz="2800" dirty="0" smtClean="0">
                <a:solidFill>
                  <a:srgbClr val="000000"/>
                </a:solidFill>
                <a:effectLst>
                  <a:outerShdw blurRad="38100" dist="38100" dir="2700000" algn="tl">
                    <a:srgbClr val="C0C0C0"/>
                  </a:outerShdw>
                </a:effectLst>
                <a:latin typeface="Times New Roman" pitchFamily="18" charset="0"/>
              </a:rPr>
              <a:t>.</a:t>
            </a:r>
          </a:p>
          <a:p>
            <a:pPr marL="457200" indent="-457200" algn="just" fontAlgn="base">
              <a:spcBef>
                <a:spcPct val="0"/>
              </a:spcBef>
              <a:spcAft>
                <a:spcPct val="0"/>
              </a:spcAft>
              <a:buFontTx/>
              <a:buAutoNum type="arabicPeriod"/>
              <a:defRPr/>
            </a:pPr>
            <a:endParaRPr lang="en-US" sz="2800" dirty="0">
              <a:solidFill>
                <a:srgbClr val="000000"/>
              </a:solidFill>
              <a:effectLst>
                <a:outerShdw blurRad="38100" dist="38100" dir="2700000" algn="tl">
                  <a:srgbClr val="C0C0C0"/>
                </a:outerShdw>
              </a:effectLst>
              <a:latin typeface="Times New Roman" pitchFamily="18" charset="0"/>
            </a:endParaRPr>
          </a:p>
        </p:txBody>
      </p:sp>
      <p:sp>
        <p:nvSpPr>
          <p:cNvPr id="8" name="Rectangle 6"/>
          <p:cNvSpPr>
            <a:spLocks noChangeArrowheads="1"/>
          </p:cNvSpPr>
          <p:nvPr/>
        </p:nvSpPr>
        <p:spPr bwMode="auto">
          <a:xfrm>
            <a:off x="152400" y="4343181"/>
            <a:ext cx="8839200" cy="2246769"/>
          </a:xfrm>
          <a:prstGeom prst="rect">
            <a:avLst/>
          </a:prstGeom>
          <a:noFill/>
          <a:ln w="9525">
            <a:noFill/>
            <a:miter lim="800000"/>
            <a:headEnd/>
            <a:tailEnd/>
          </a:ln>
          <a:effectLst/>
        </p:spPr>
        <p:txBody>
          <a:bodyPr anchor="ctr">
            <a:spAutoFit/>
          </a:bodyPr>
          <a:lstStyle/>
          <a:p>
            <a:pPr algn="just" fontAlgn="base">
              <a:spcBef>
                <a:spcPct val="0"/>
              </a:spcBef>
              <a:spcAft>
                <a:spcPct val="0"/>
              </a:spcAft>
              <a:defRPr/>
            </a:pPr>
            <a:r>
              <a:rPr lang="en-US" sz="2800" dirty="0" smtClean="0">
                <a:solidFill>
                  <a:srgbClr val="000000"/>
                </a:solidFill>
                <a:latin typeface="Times New Roman" pitchFamily="18" charset="0"/>
              </a:rPr>
              <a:t>For the (radix) point, computers use two different representations: </a:t>
            </a:r>
            <a:r>
              <a:rPr lang="en-US" sz="2800" b="1" dirty="0" smtClean="0">
                <a:solidFill>
                  <a:srgbClr val="FF0000"/>
                </a:solidFill>
                <a:latin typeface="Times New Roman" pitchFamily="18" charset="0"/>
              </a:rPr>
              <a:t>fixed-point</a:t>
            </a:r>
            <a:r>
              <a:rPr lang="en-US" sz="2800" dirty="0" smtClean="0">
                <a:solidFill>
                  <a:srgbClr val="000000"/>
                </a:solidFill>
                <a:latin typeface="Times New Roman" pitchFamily="18" charset="0"/>
              </a:rPr>
              <a:t> and </a:t>
            </a:r>
            <a:r>
              <a:rPr lang="en-US" sz="2800" b="1" dirty="0" smtClean="0">
                <a:solidFill>
                  <a:srgbClr val="00B050"/>
                </a:solidFill>
                <a:latin typeface="Times New Roman" pitchFamily="18" charset="0"/>
              </a:rPr>
              <a:t>floating-point</a:t>
            </a:r>
            <a:r>
              <a:rPr lang="en-US" sz="2800" dirty="0" smtClean="0">
                <a:solidFill>
                  <a:srgbClr val="000000"/>
                </a:solidFill>
                <a:latin typeface="Times New Roman" pitchFamily="18" charset="0"/>
              </a:rPr>
              <a:t>. </a:t>
            </a:r>
            <a:r>
              <a:rPr lang="en-US" sz="2800" dirty="0" smtClean="0">
                <a:solidFill>
                  <a:srgbClr val="FF0000"/>
                </a:solidFill>
                <a:latin typeface="Times New Roman" pitchFamily="18" charset="0"/>
              </a:rPr>
              <a:t>The first is used to store a number as an integer</a:t>
            </a:r>
            <a:r>
              <a:rPr lang="en-US" sz="2800" dirty="0" smtClean="0">
                <a:solidFill>
                  <a:srgbClr val="000000"/>
                </a:solidFill>
                <a:latin typeface="Times New Roman" pitchFamily="18" charset="0"/>
              </a:rPr>
              <a:t>, </a:t>
            </a:r>
            <a:r>
              <a:rPr lang="en-US" sz="2800" dirty="0" smtClean="0">
                <a:solidFill>
                  <a:srgbClr val="FF0000"/>
                </a:solidFill>
                <a:latin typeface="Times New Roman" pitchFamily="18" charset="0"/>
              </a:rPr>
              <a:t>without a fraction part</a:t>
            </a:r>
            <a:r>
              <a:rPr lang="en-US" sz="2800" dirty="0" smtClean="0">
                <a:solidFill>
                  <a:srgbClr val="000000"/>
                </a:solidFill>
                <a:latin typeface="Times New Roman" pitchFamily="18" charset="0"/>
              </a:rPr>
              <a:t>. </a:t>
            </a:r>
            <a:r>
              <a:rPr lang="en-US" sz="2800" dirty="0" smtClean="0">
                <a:solidFill>
                  <a:srgbClr val="00B050"/>
                </a:solidFill>
                <a:latin typeface="Times New Roman" pitchFamily="18" charset="0"/>
              </a:rPr>
              <a:t>The second is used to store a number as a real number, with a fractional part.</a:t>
            </a:r>
            <a:endParaRPr lang="en-US" sz="2800" dirty="0">
              <a:solidFill>
                <a:srgbClr val="00B050"/>
              </a:solidFill>
              <a:latin typeface="Times New Roman" pitchFamily="18" charset="0"/>
            </a:endParaRPr>
          </a:p>
        </p:txBody>
      </p:sp>
    </p:spTree>
    <p:extLst>
      <p:ext uri="{BB962C8B-B14F-4D97-AF65-F5344CB8AC3E}">
        <p14:creationId xmlns:p14="http://schemas.microsoft.com/office/powerpoint/2010/main" val="328359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28600"/>
            <a:ext cx="8686800" cy="5170646"/>
          </a:xfrm>
          <a:prstGeom prst="rect">
            <a:avLst/>
          </a:prstGeom>
        </p:spPr>
        <p:txBody>
          <a:bodyPr wrap="square">
            <a:spAutoFit/>
          </a:bodyPr>
          <a:lstStyle/>
          <a:p>
            <a:r>
              <a:rPr lang="en-US" dirty="0" smtClean="0"/>
              <a:t>		        </a:t>
            </a:r>
            <a:r>
              <a:rPr lang="en-US" sz="3600" dirty="0" smtClean="0">
                <a:solidFill>
                  <a:srgbClr val="00B050"/>
                </a:solidFill>
                <a:effectLst>
                  <a:outerShdw blurRad="38100" dist="38100" dir="2700000" algn="tl">
                    <a:srgbClr val="000000">
                      <a:alpha val="43137"/>
                    </a:srgbClr>
                  </a:outerShdw>
                </a:effectLst>
              </a:rPr>
              <a:t>Decimal systems</a:t>
            </a:r>
          </a:p>
          <a:p>
            <a:endParaRPr lang="en-US" dirty="0"/>
          </a:p>
          <a:p>
            <a:r>
              <a:rPr lang="en-US" sz="3200" dirty="0"/>
              <a:t>• </a:t>
            </a:r>
            <a:r>
              <a:rPr lang="en-US" sz="3200" b="1" dirty="0">
                <a:solidFill>
                  <a:srgbClr val="00B050"/>
                </a:solidFill>
              </a:rPr>
              <a:t>The decimal </a:t>
            </a:r>
            <a:r>
              <a:rPr lang="en-US" sz="3200" b="1" dirty="0" smtClean="0">
                <a:solidFill>
                  <a:srgbClr val="00B050"/>
                </a:solidFill>
              </a:rPr>
              <a:t>system</a:t>
            </a:r>
            <a:r>
              <a:rPr lang="en-US" sz="3200" dirty="0" smtClean="0">
                <a:solidFill>
                  <a:srgbClr val="00B050"/>
                </a:solidFill>
              </a:rPr>
              <a:t/>
            </a:r>
            <a:br>
              <a:rPr lang="en-US" sz="3200" dirty="0" smtClean="0">
                <a:solidFill>
                  <a:srgbClr val="00B050"/>
                </a:solidFill>
              </a:rPr>
            </a:br>
            <a:endParaRPr lang="en-US" sz="900" dirty="0">
              <a:solidFill>
                <a:srgbClr val="00B050"/>
              </a:solidFill>
            </a:endParaRPr>
          </a:p>
          <a:p>
            <a:pPr marL="914400" lvl="1" indent="-457200">
              <a:buFont typeface="Wingdings" pitchFamily="2" charset="2"/>
              <a:buChar char="Ø"/>
            </a:pPr>
            <a:r>
              <a:rPr lang="en-US" sz="3200" dirty="0" smtClean="0"/>
              <a:t>Base </a:t>
            </a:r>
            <a:r>
              <a:rPr lang="en-US" sz="3200" dirty="0"/>
              <a:t>10 with ten distinct digits (0, 1, 2, …, 9)</a:t>
            </a:r>
          </a:p>
          <a:p>
            <a:pPr marL="914400" lvl="1" indent="-457200">
              <a:buFont typeface="Wingdings" pitchFamily="2" charset="2"/>
              <a:buChar char="Ø"/>
            </a:pPr>
            <a:r>
              <a:rPr lang="en-US" sz="3200" dirty="0" smtClean="0"/>
              <a:t>Any </a:t>
            </a:r>
            <a:r>
              <a:rPr lang="en-US" sz="3200" dirty="0"/>
              <a:t>number greater than 9 is represented </a:t>
            </a:r>
            <a:r>
              <a:rPr lang="en-US" sz="3200" dirty="0" smtClean="0"/>
              <a:t>by</a:t>
            </a:r>
            <a:r>
              <a:rPr lang="en-US" sz="3200" dirty="0"/>
              <a:t> </a:t>
            </a:r>
            <a:r>
              <a:rPr lang="en-US" sz="3200" dirty="0" smtClean="0"/>
              <a:t>a combination </a:t>
            </a:r>
            <a:r>
              <a:rPr lang="en-US" sz="3200" dirty="0"/>
              <a:t>of these digits</a:t>
            </a:r>
          </a:p>
          <a:p>
            <a:pPr marL="914400" lvl="1" indent="-457200">
              <a:buFont typeface="Wingdings" pitchFamily="2" charset="2"/>
              <a:buChar char="Ø"/>
            </a:pPr>
            <a:r>
              <a:rPr lang="en-US" sz="3200" dirty="0" smtClean="0"/>
              <a:t>The </a:t>
            </a:r>
            <a:r>
              <a:rPr lang="en-US" sz="3200" dirty="0"/>
              <a:t>weight of a digit </a:t>
            </a:r>
            <a:r>
              <a:rPr lang="en-US" sz="3200" dirty="0" smtClean="0"/>
              <a:t>is based </a:t>
            </a:r>
            <a:r>
              <a:rPr lang="en-US" sz="3200" dirty="0"/>
              <a:t>on power of </a:t>
            </a:r>
            <a:r>
              <a:rPr lang="en-US" sz="3200" dirty="0" smtClean="0"/>
              <a:t>10</a:t>
            </a:r>
            <a:br>
              <a:rPr lang="en-US" sz="3200" dirty="0" smtClean="0"/>
            </a:br>
            <a:endParaRPr lang="en-US" sz="1100" dirty="0"/>
          </a:p>
          <a:p>
            <a:r>
              <a:rPr lang="en-US" sz="3200" b="1" dirty="0" smtClean="0">
                <a:solidFill>
                  <a:srgbClr val="0070C0"/>
                </a:solidFill>
              </a:rPr>
              <a:t>Example</a:t>
            </a:r>
            <a:r>
              <a:rPr lang="en-US" sz="3200" b="1" dirty="0">
                <a:solidFill>
                  <a:srgbClr val="0070C0"/>
                </a:solidFill>
              </a:rPr>
              <a:t>:</a:t>
            </a:r>
          </a:p>
          <a:p>
            <a:pPr marL="914400" lvl="1" indent="-457200">
              <a:buFont typeface="Wingdings" pitchFamily="2" charset="2"/>
              <a:buChar char="Ø"/>
            </a:pPr>
            <a:r>
              <a:rPr lang="en-US" sz="3200" dirty="0" smtClean="0"/>
              <a:t>The </a:t>
            </a:r>
            <a:r>
              <a:rPr lang="en-US" sz="3200" dirty="0"/>
              <a:t>number 81924 is actually </a:t>
            </a:r>
            <a:r>
              <a:rPr lang="en-US" sz="3200" dirty="0" smtClean="0"/>
              <a:t>the </a:t>
            </a:r>
            <a:r>
              <a:rPr lang="en-US" sz="3200" dirty="0"/>
              <a:t>sum of</a:t>
            </a:r>
            <a:r>
              <a:rPr lang="en-US" sz="3200" dirty="0" smtClean="0"/>
              <a:t>:</a:t>
            </a:r>
          </a:p>
          <a:p>
            <a:pPr lvl="2"/>
            <a:r>
              <a:rPr lang="en-US" sz="3200" dirty="0" smtClean="0"/>
              <a:t>(8X10</a:t>
            </a:r>
            <a:r>
              <a:rPr lang="en-US" sz="3200" baseline="30000" dirty="0" smtClean="0"/>
              <a:t>4</a:t>
            </a:r>
            <a:r>
              <a:rPr lang="en-US" sz="3200" dirty="0" smtClean="0"/>
              <a:t>)+(1X10</a:t>
            </a:r>
            <a:r>
              <a:rPr lang="en-US" sz="3200" baseline="30000" dirty="0" smtClean="0"/>
              <a:t>3</a:t>
            </a:r>
            <a:r>
              <a:rPr lang="en-US" sz="3200" dirty="0" smtClean="0"/>
              <a:t>)+(9X10</a:t>
            </a:r>
            <a:r>
              <a:rPr lang="en-US" sz="3200" baseline="30000" dirty="0" smtClean="0"/>
              <a:t>2</a:t>
            </a:r>
            <a:r>
              <a:rPr lang="en-US" sz="3200" dirty="0" smtClean="0"/>
              <a:t>)+(2X10</a:t>
            </a:r>
            <a:r>
              <a:rPr lang="en-US" sz="3200" baseline="30000" dirty="0" smtClean="0"/>
              <a:t>1</a:t>
            </a:r>
            <a:r>
              <a:rPr lang="en-US" sz="3200" dirty="0" smtClean="0"/>
              <a:t>)+(4X10</a:t>
            </a:r>
            <a:r>
              <a:rPr lang="en-US" sz="3200" baseline="30000" dirty="0" smtClean="0"/>
              <a:t>0</a:t>
            </a:r>
            <a:r>
              <a:rPr lang="en-US" sz="3200" dirty="0" smtClean="0"/>
              <a:t>)</a:t>
            </a:r>
            <a:endParaRPr lang="en-US" sz="3200" dirty="0"/>
          </a:p>
        </p:txBody>
      </p:sp>
    </p:spTree>
    <p:extLst>
      <p:ext uri="{BB962C8B-B14F-4D97-AF65-F5344CB8AC3E}">
        <p14:creationId xmlns:p14="http://schemas.microsoft.com/office/powerpoint/2010/main" val="3722782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1295400" y="2037217"/>
            <a:ext cx="4287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0" fontAlgn="base" hangingPunct="0">
              <a:spcBef>
                <a:spcPct val="0"/>
              </a:spcBef>
              <a:spcAft>
                <a:spcPct val="0"/>
              </a:spcAft>
            </a:pPr>
            <a:r>
              <a:rPr lang="en-US" sz="2000" i="0" baseline="0" dirty="0" smtClean="0">
                <a:solidFill>
                  <a:srgbClr val="000000"/>
                </a:solidFill>
              </a:rPr>
              <a:t>Fixed point representation of integers</a:t>
            </a:r>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685800"/>
            <a:ext cx="7907337"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6"/>
          <p:cNvSpPr>
            <a:spLocks noChangeArrowheads="1"/>
          </p:cNvSpPr>
          <p:nvPr/>
        </p:nvSpPr>
        <p:spPr bwMode="auto">
          <a:xfrm>
            <a:off x="442415" y="2971805"/>
            <a:ext cx="8382000" cy="954107"/>
          </a:xfrm>
          <a:prstGeom prst="rect">
            <a:avLst/>
          </a:prstGeom>
          <a:solidFill>
            <a:srgbClr val="99FF33"/>
          </a:solidFill>
          <a:ln w="76200" algn="ctr">
            <a:solidFill>
              <a:srgbClr val="00CC00"/>
            </a:solidFill>
            <a:miter lim="800000"/>
            <a:headEnd/>
            <a:tailEnd/>
          </a:ln>
        </p:spPr>
        <p:txBody>
          <a:bodyPr>
            <a:spAutoFit/>
          </a:bodyPr>
          <a:lstStyle/>
          <a:p>
            <a:pPr algn="ctr" eaLnBrk="0" fontAlgn="base" hangingPunct="0">
              <a:spcBef>
                <a:spcPct val="0"/>
              </a:spcBef>
              <a:spcAft>
                <a:spcPct val="0"/>
              </a:spcAft>
            </a:pPr>
            <a:r>
              <a:rPr lang="en-US" sz="2800" b="1" dirty="0" smtClean="0">
                <a:solidFill>
                  <a:srgbClr val="000000"/>
                </a:solidFill>
                <a:latin typeface="Times New Roman" pitchFamily="18" charset="0"/>
              </a:rPr>
              <a:t>An integer is normally stored in memory using </a:t>
            </a:r>
            <a:br>
              <a:rPr lang="en-US" sz="2800" b="1" dirty="0" smtClean="0">
                <a:solidFill>
                  <a:srgbClr val="000000"/>
                </a:solidFill>
                <a:latin typeface="Times New Roman" pitchFamily="18" charset="0"/>
              </a:rPr>
            </a:br>
            <a:r>
              <a:rPr lang="en-US" sz="2800" b="1" dirty="0" smtClean="0">
                <a:solidFill>
                  <a:srgbClr val="000000"/>
                </a:solidFill>
                <a:latin typeface="Times New Roman" pitchFamily="18" charset="0"/>
              </a:rPr>
              <a:t>fixed-point representation.</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8" y="4572018"/>
            <a:ext cx="8305801"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00" y="1447800"/>
            <a:ext cx="1600200" cy="338554"/>
          </a:xfrm>
          <a:prstGeom prst="rect">
            <a:avLst/>
          </a:prstGeom>
          <a:noFill/>
        </p:spPr>
        <p:txBody>
          <a:bodyPr wrap="square" rtlCol="0">
            <a:spAutoFit/>
          </a:bodyPr>
          <a:lstStyle/>
          <a:p>
            <a:r>
              <a:rPr lang="en-US" sz="1600" b="1" dirty="0" smtClean="0">
                <a:solidFill>
                  <a:srgbClr val="FF0000"/>
                </a:solidFill>
              </a:rPr>
              <a:t> /Radix point</a:t>
            </a:r>
            <a:endParaRPr lang="en-US" sz="1600" b="1" dirty="0">
              <a:solidFill>
                <a:srgbClr val="FF0000"/>
              </a:solidFill>
            </a:endParaRPr>
          </a:p>
        </p:txBody>
      </p:sp>
    </p:spTree>
    <p:extLst>
      <p:ext uri="{BB962C8B-B14F-4D97-AF65-F5344CB8AC3E}">
        <p14:creationId xmlns:p14="http://schemas.microsoft.com/office/powerpoint/2010/main" val="32751294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0" y="0"/>
            <a:ext cx="7696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0" fontAlgn="base" hangingPunct="0">
              <a:spcBef>
                <a:spcPct val="0"/>
              </a:spcBef>
              <a:spcAft>
                <a:spcPct val="0"/>
              </a:spcAft>
            </a:pPr>
            <a:r>
              <a:rPr lang="en-US" sz="4000" i="0" baseline="0" dirty="0" smtClean="0">
                <a:solidFill>
                  <a:srgbClr val="FF0000"/>
                </a:solidFill>
              </a:rPr>
              <a:t>Storing real numbers   Continued</a:t>
            </a:r>
          </a:p>
        </p:txBody>
      </p:sp>
      <p:sp>
        <p:nvSpPr>
          <p:cNvPr id="37892" name="Rectangle 3"/>
          <p:cNvSpPr>
            <a:spLocks noChangeArrowheads="1"/>
          </p:cNvSpPr>
          <p:nvPr/>
        </p:nvSpPr>
        <p:spPr bwMode="auto">
          <a:xfrm>
            <a:off x="76200" y="774701"/>
            <a:ext cx="8915400" cy="2677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fontAlgn="base" hangingPunct="0">
              <a:spcBef>
                <a:spcPct val="0"/>
              </a:spcBef>
              <a:spcAft>
                <a:spcPct val="0"/>
              </a:spcAft>
            </a:pPr>
            <a:r>
              <a:rPr lang="en-US" sz="2800" dirty="0" smtClean="0">
                <a:solidFill>
                  <a:srgbClr val="000000"/>
                </a:solidFill>
                <a:latin typeface="Times New Roman" pitchFamily="18" charset="0"/>
              </a:rPr>
              <a:t>A real number is a number with an integral part and a fractional part. For example, 23.7 is a real number—the integral part is 23 and the fractional part is 7/10. Although a fixed-point representation can be used to represent a real number, the result may not be accurate or it may not have the required precision. The next two examples explain why.</a:t>
            </a:r>
          </a:p>
        </p:txBody>
      </p:sp>
      <p:sp>
        <p:nvSpPr>
          <p:cNvPr id="37893" name="Rectangle 4"/>
          <p:cNvSpPr>
            <a:spLocks noChangeArrowheads="1"/>
          </p:cNvSpPr>
          <p:nvPr/>
        </p:nvSpPr>
        <p:spPr bwMode="auto">
          <a:xfrm>
            <a:off x="381000" y="4343418"/>
            <a:ext cx="8382000" cy="1384995"/>
          </a:xfrm>
          <a:prstGeom prst="rect">
            <a:avLst/>
          </a:prstGeom>
          <a:solidFill>
            <a:srgbClr val="99FF33"/>
          </a:solidFill>
          <a:ln w="76200" algn="ctr">
            <a:solidFill>
              <a:srgbClr val="00CC00"/>
            </a:solidFill>
            <a:miter lim="800000"/>
            <a:headEnd/>
            <a:tailEnd/>
          </a:ln>
        </p:spPr>
        <p:txBody>
          <a:bodyPr>
            <a:spAutoFit/>
          </a:bodyPr>
          <a:lstStyle/>
          <a:p>
            <a:pPr algn="ctr" eaLnBrk="0" fontAlgn="base" hangingPunct="0">
              <a:spcBef>
                <a:spcPct val="0"/>
              </a:spcBef>
              <a:spcAft>
                <a:spcPct val="0"/>
              </a:spcAft>
            </a:pPr>
            <a:r>
              <a:rPr lang="en-US" sz="2800" b="1" smtClean="0">
                <a:solidFill>
                  <a:srgbClr val="000000"/>
                </a:solidFill>
                <a:latin typeface="Times New Roman" pitchFamily="18" charset="0"/>
              </a:rPr>
              <a:t>Real numbers with very large integral parts or very small fractional parts should not be stored in fixed-point representation.</a:t>
            </a:r>
          </a:p>
        </p:txBody>
      </p:sp>
    </p:spTree>
    <p:extLst>
      <p:ext uri="{BB962C8B-B14F-4D97-AF65-F5344CB8AC3E}">
        <p14:creationId xmlns:p14="http://schemas.microsoft.com/office/powerpoint/2010/main" val="679427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2"/>
          <p:cNvSpPr txBox="1">
            <a:spLocks noChangeArrowheads="1"/>
          </p:cNvSpPr>
          <p:nvPr/>
        </p:nvSpPr>
        <p:spPr bwMode="auto">
          <a:xfrm>
            <a:off x="226964" y="228601"/>
            <a:ext cx="168026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0" fontAlgn="base" hangingPunct="0">
              <a:spcBef>
                <a:spcPct val="0"/>
              </a:spcBef>
              <a:spcAft>
                <a:spcPct val="0"/>
              </a:spcAft>
            </a:pPr>
            <a:r>
              <a:rPr lang="en-US" sz="2400" i="0" baseline="0" dirty="0" smtClean="0">
                <a:solidFill>
                  <a:srgbClr val="FFFFFF"/>
                </a:solidFill>
              </a:rPr>
              <a:t>Example 1:</a:t>
            </a:r>
            <a:endParaRPr lang="en-US" sz="2000" baseline="0" dirty="0" smtClean="0">
              <a:solidFill>
                <a:srgbClr val="FFFFFF"/>
              </a:solidFill>
            </a:endParaRPr>
          </a:p>
        </p:txBody>
      </p:sp>
      <p:sp>
        <p:nvSpPr>
          <p:cNvPr id="1297411" name="Rectangle 3"/>
          <p:cNvSpPr>
            <a:spLocks noChangeArrowheads="1"/>
          </p:cNvSpPr>
          <p:nvPr/>
        </p:nvSpPr>
        <p:spPr bwMode="auto">
          <a:xfrm>
            <a:off x="152400" y="733118"/>
            <a:ext cx="8763000" cy="2492990"/>
          </a:xfrm>
          <a:prstGeom prst="rect">
            <a:avLst/>
          </a:prstGeom>
          <a:noFill/>
          <a:ln w="9525">
            <a:noFill/>
            <a:miter lim="800000"/>
            <a:headEnd/>
            <a:tailEnd/>
          </a:ln>
          <a:effectLst/>
        </p:spPr>
        <p:txBody>
          <a:bodyPr wrap="square" anchor="ctr">
            <a:spAutoFit/>
          </a:bodyPr>
          <a:lstStyle/>
          <a:p>
            <a:pPr algn="just" fontAlgn="base">
              <a:spcBef>
                <a:spcPct val="0"/>
              </a:spcBef>
              <a:spcAft>
                <a:spcPct val="0"/>
              </a:spcAft>
              <a:defRPr/>
            </a:pPr>
            <a:r>
              <a:rPr lang="en-US" sz="2600" dirty="0">
                <a:solidFill>
                  <a:srgbClr val="000000"/>
                </a:solidFill>
                <a:latin typeface="Times New Roman" pitchFamily="18" charset="0"/>
              </a:rPr>
              <a:t>In the decimal system, assume that we use a fixed-point representation with </a:t>
            </a:r>
            <a:r>
              <a:rPr lang="en-US" sz="2600" b="1" dirty="0">
                <a:solidFill>
                  <a:srgbClr val="FF0000"/>
                </a:solidFill>
                <a:latin typeface="Times New Roman" pitchFamily="18" charset="0"/>
              </a:rPr>
              <a:t>two digits </a:t>
            </a:r>
            <a:r>
              <a:rPr lang="en-US" sz="2600" b="1" dirty="0" smtClean="0">
                <a:solidFill>
                  <a:srgbClr val="FF0000"/>
                </a:solidFill>
                <a:latin typeface="Times New Roman" pitchFamily="18" charset="0"/>
              </a:rPr>
              <a:t>to </a:t>
            </a:r>
            <a:r>
              <a:rPr lang="en-US" sz="2600" b="1" dirty="0">
                <a:solidFill>
                  <a:srgbClr val="FF0000"/>
                </a:solidFill>
                <a:latin typeface="Times New Roman" pitchFamily="18" charset="0"/>
              </a:rPr>
              <a:t>the right</a:t>
            </a:r>
            <a:r>
              <a:rPr lang="en-US" sz="2600" dirty="0">
                <a:solidFill>
                  <a:srgbClr val="000000"/>
                </a:solidFill>
                <a:latin typeface="Times New Roman" pitchFamily="18" charset="0"/>
              </a:rPr>
              <a:t> of the decimal point and </a:t>
            </a:r>
            <a:r>
              <a:rPr lang="en-US" sz="2600" b="1" dirty="0">
                <a:solidFill>
                  <a:srgbClr val="FF0000"/>
                </a:solidFill>
                <a:latin typeface="Times New Roman" pitchFamily="18" charset="0"/>
              </a:rPr>
              <a:t>fourteen digits </a:t>
            </a:r>
            <a:r>
              <a:rPr lang="en-US" sz="2600" b="1" dirty="0" smtClean="0">
                <a:solidFill>
                  <a:srgbClr val="FF0000"/>
                </a:solidFill>
                <a:latin typeface="Times New Roman" pitchFamily="18" charset="0"/>
              </a:rPr>
              <a:t>to </a:t>
            </a:r>
            <a:r>
              <a:rPr lang="en-US" sz="2600" b="1" dirty="0">
                <a:solidFill>
                  <a:srgbClr val="FF0000"/>
                </a:solidFill>
                <a:latin typeface="Times New Roman" pitchFamily="18" charset="0"/>
              </a:rPr>
              <a:t>the left</a:t>
            </a:r>
            <a:r>
              <a:rPr lang="en-US" sz="2600" dirty="0">
                <a:solidFill>
                  <a:srgbClr val="000000"/>
                </a:solidFill>
                <a:latin typeface="Times New Roman" pitchFamily="18" charset="0"/>
              </a:rPr>
              <a:t> of the decimal point, for a total of sixteen digits. The precision of a real number in this system is lost if we try to represent a decimal number such as 1.00234: the system stores the number as </a:t>
            </a:r>
            <a:r>
              <a:rPr lang="en-US" sz="2600" dirty="0" smtClean="0">
                <a:solidFill>
                  <a:srgbClr val="000000"/>
                </a:solidFill>
                <a:latin typeface="Times New Roman" pitchFamily="18" charset="0"/>
              </a:rPr>
              <a:t>1.00</a:t>
            </a:r>
            <a:endParaRPr lang="en-US" sz="2600" dirty="0">
              <a:solidFill>
                <a:srgbClr val="000000"/>
              </a:solidFill>
              <a:latin typeface="Times New Roman" pitchFamily="18" charset="0"/>
            </a:endParaRPr>
          </a:p>
        </p:txBody>
      </p:sp>
      <p:sp>
        <p:nvSpPr>
          <p:cNvPr id="38917" name="Text Box 6"/>
          <p:cNvSpPr txBox="1">
            <a:spLocks noChangeArrowheads="1"/>
          </p:cNvSpPr>
          <p:nvPr/>
        </p:nvSpPr>
        <p:spPr bwMode="auto">
          <a:xfrm>
            <a:off x="228608" y="3355975"/>
            <a:ext cx="168026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0" fontAlgn="base" hangingPunct="0">
              <a:spcBef>
                <a:spcPct val="0"/>
              </a:spcBef>
              <a:spcAft>
                <a:spcPct val="0"/>
              </a:spcAft>
            </a:pPr>
            <a:r>
              <a:rPr lang="en-US" sz="2400" i="0" baseline="0" dirty="0" smtClean="0">
                <a:solidFill>
                  <a:srgbClr val="FFFFFF"/>
                </a:solidFill>
              </a:rPr>
              <a:t>Example 2:</a:t>
            </a:r>
            <a:endParaRPr lang="en-US" sz="2000" baseline="0" dirty="0" smtClean="0">
              <a:solidFill>
                <a:srgbClr val="FFFFFF"/>
              </a:solidFill>
            </a:endParaRPr>
          </a:p>
        </p:txBody>
      </p:sp>
      <p:sp>
        <p:nvSpPr>
          <p:cNvPr id="1297415" name="Rectangle 7"/>
          <p:cNvSpPr>
            <a:spLocks noChangeArrowheads="1"/>
          </p:cNvSpPr>
          <p:nvPr/>
        </p:nvSpPr>
        <p:spPr bwMode="auto">
          <a:xfrm>
            <a:off x="152400" y="3836536"/>
            <a:ext cx="8763000" cy="2785378"/>
          </a:xfrm>
          <a:prstGeom prst="rect">
            <a:avLst/>
          </a:prstGeom>
          <a:noFill/>
          <a:ln w="9525">
            <a:noFill/>
            <a:miter lim="800000"/>
            <a:headEnd/>
            <a:tailEnd/>
          </a:ln>
          <a:effectLst/>
        </p:spPr>
        <p:txBody>
          <a:bodyPr wrap="square" anchor="ctr">
            <a:spAutoFit/>
          </a:bodyPr>
          <a:lstStyle/>
          <a:p>
            <a:pPr algn="just" fontAlgn="base">
              <a:spcBef>
                <a:spcPct val="0"/>
              </a:spcBef>
              <a:spcAft>
                <a:spcPct val="0"/>
              </a:spcAft>
              <a:defRPr/>
            </a:pPr>
            <a:r>
              <a:rPr lang="en-US" sz="2500" dirty="0">
                <a:solidFill>
                  <a:srgbClr val="000000"/>
                </a:solidFill>
                <a:latin typeface="Times New Roman" pitchFamily="18" charset="0"/>
              </a:rPr>
              <a:t>In the decimal system, assume that we use a fixed-point representation with </a:t>
            </a:r>
            <a:r>
              <a:rPr lang="en-US" sz="2500" b="1" dirty="0">
                <a:solidFill>
                  <a:srgbClr val="FF0000"/>
                </a:solidFill>
                <a:latin typeface="Times New Roman" pitchFamily="18" charset="0"/>
              </a:rPr>
              <a:t>six digits to the right </a:t>
            </a:r>
            <a:r>
              <a:rPr lang="en-US" sz="2500" dirty="0">
                <a:solidFill>
                  <a:srgbClr val="000000"/>
                </a:solidFill>
                <a:latin typeface="Times New Roman" pitchFamily="18" charset="0"/>
              </a:rPr>
              <a:t>of the decimal point and </a:t>
            </a:r>
            <a:r>
              <a:rPr lang="en-US" sz="2500" b="1" dirty="0">
                <a:solidFill>
                  <a:srgbClr val="FF0000"/>
                </a:solidFill>
                <a:latin typeface="Times New Roman" pitchFamily="18" charset="0"/>
              </a:rPr>
              <a:t>ten digits </a:t>
            </a:r>
            <a:r>
              <a:rPr lang="en-US" sz="2500" b="1" dirty="0" smtClean="0">
                <a:solidFill>
                  <a:srgbClr val="FF0000"/>
                </a:solidFill>
                <a:latin typeface="Times New Roman" pitchFamily="18" charset="0"/>
              </a:rPr>
              <a:t>to </a:t>
            </a:r>
            <a:r>
              <a:rPr lang="en-US" sz="2500" b="1" dirty="0">
                <a:solidFill>
                  <a:srgbClr val="FF0000"/>
                </a:solidFill>
                <a:latin typeface="Times New Roman" pitchFamily="18" charset="0"/>
              </a:rPr>
              <a:t>the left </a:t>
            </a:r>
            <a:r>
              <a:rPr lang="en-US" sz="2500" dirty="0">
                <a:solidFill>
                  <a:srgbClr val="000000"/>
                </a:solidFill>
                <a:latin typeface="Times New Roman" pitchFamily="18" charset="0"/>
              </a:rPr>
              <a:t>of the decimal point, for a total of sixteen digits. The accuracy of a real number in this system is lost if we try to represent a decimal number such as </a:t>
            </a:r>
            <a:r>
              <a:rPr lang="en-US" sz="2500" dirty="0" smtClean="0">
                <a:solidFill>
                  <a:srgbClr val="000000"/>
                </a:solidFill>
                <a:latin typeface="Times New Roman" pitchFamily="18" charset="0"/>
              </a:rPr>
              <a:t>236154302345.00 </a:t>
            </a:r>
            <a:r>
              <a:rPr lang="en-US" sz="2500" dirty="0">
                <a:solidFill>
                  <a:srgbClr val="000000"/>
                </a:solidFill>
                <a:latin typeface="Times New Roman" pitchFamily="18" charset="0"/>
              </a:rPr>
              <a:t>The system stores the number as </a:t>
            </a:r>
            <a:r>
              <a:rPr lang="en-US" sz="2500" dirty="0" smtClean="0">
                <a:solidFill>
                  <a:srgbClr val="000000"/>
                </a:solidFill>
                <a:latin typeface="Times New Roman" pitchFamily="18" charset="0"/>
              </a:rPr>
              <a:t>6154302345.00 </a:t>
            </a:r>
            <a:r>
              <a:rPr lang="en-US" sz="2500" dirty="0">
                <a:solidFill>
                  <a:srgbClr val="000000"/>
                </a:solidFill>
                <a:latin typeface="Times New Roman" pitchFamily="18" charset="0"/>
              </a:rPr>
              <a:t>T</a:t>
            </a:r>
            <a:r>
              <a:rPr lang="en-US" sz="2500" dirty="0" smtClean="0">
                <a:solidFill>
                  <a:srgbClr val="000000"/>
                </a:solidFill>
                <a:latin typeface="Times New Roman" pitchFamily="18" charset="0"/>
              </a:rPr>
              <a:t>he </a:t>
            </a:r>
            <a:r>
              <a:rPr lang="en-US" sz="2500" dirty="0">
                <a:solidFill>
                  <a:srgbClr val="000000"/>
                </a:solidFill>
                <a:latin typeface="Times New Roman" pitchFamily="18" charset="0"/>
              </a:rPr>
              <a:t>integral part is much smaller than it should be.</a:t>
            </a:r>
          </a:p>
        </p:txBody>
      </p:sp>
    </p:spTree>
    <p:extLst>
      <p:ext uri="{BB962C8B-B14F-4D97-AF65-F5344CB8AC3E}">
        <p14:creationId xmlns:p14="http://schemas.microsoft.com/office/powerpoint/2010/main" val="1198182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0" y="3"/>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0" fontAlgn="base" hangingPunct="0">
              <a:spcBef>
                <a:spcPct val="0"/>
              </a:spcBef>
              <a:spcAft>
                <a:spcPct val="0"/>
              </a:spcAft>
            </a:pPr>
            <a:r>
              <a:rPr lang="en-US" i="0" baseline="0" dirty="0" smtClean="0">
                <a:solidFill>
                  <a:srgbClr val="660066"/>
                </a:solidFill>
              </a:rPr>
              <a:t>Floating-point representation</a:t>
            </a:r>
          </a:p>
        </p:txBody>
      </p:sp>
      <p:sp>
        <p:nvSpPr>
          <p:cNvPr id="39940" name="Rectangle 3"/>
          <p:cNvSpPr>
            <a:spLocks noChangeArrowheads="1"/>
          </p:cNvSpPr>
          <p:nvPr/>
        </p:nvSpPr>
        <p:spPr bwMode="auto">
          <a:xfrm>
            <a:off x="76200" y="533400"/>
            <a:ext cx="8915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fontAlgn="base" hangingPunct="0">
              <a:spcBef>
                <a:spcPct val="0"/>
              </a:spcBef>
              <a:spcAft>
                <a:spcPct val="0"/>
              </a:spcAft>
            </a:pPr>
            <a:r>
              <a:rPr lang="en-US" sz="2800" dirty="0" smtClean="0">
                <a:solidFill>
                  <a:srgbClr val="000000"/>
                </a:solidFill>
                <a:latin typeface="Times New Roman" pitchFamily="18" charset="0"/>
              </a:rPr>
              <a:t>The solution for maintaining accuracy or precision is to use </a:t>
            </a:r>
            <a:r>
              <a:rPr lang="en-US" sz="2800" b="1" dirty="0" smtClean="0">
                <a:solidFill>
                  <a:srgbClr val="3333CC"/>
                </a:solidFill>
                <a:latin typeface="Times New Roman" pitchFamily="18" charset="0"/>
              </a:rPr>
              <a:t>floating-point representation</a:t>
            </a:r>
            <a:r>
              <a:rPr lang="en-US" sz="2800" dirty="0" smtClean="0">
                <a:solidFill>
                  <a:srgbClr val="000000"/>
                </a:solidFill>
                <a:latin typeface="Times New Roman" pitchFamily="18" charset="0"/>
              </a:rPr>
              <a:t>. </a:t>
            </a:r>
          </a:p>
        </p:txBody>
      </p:sp>
      <p:pic>
        <p:nvPicPr>
          <p:cNvPr id="399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27" y="1614505"/>
            <a:ext cx="7397750"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9"/>
          <p:cNvSpPr>
            <a:spLocks noChangeArrowheads="1"/>
          </p:cNvSpPr>
          <p:nvPr/>
        </p:nvSpPr>
        <p:spPr bwMode="auto">
          <a:xfrm>
            <a:off x="381000" y="3886218"/>
            <a:ext cx="8382000" cy="830997"/>
          </a:xfrm>
          <a:prstGeom prst="rect">
            <a:avLst/>
          </a:prstGeom>
          <a:solidFill>
            <a:srgbClr val="99FF33"/>
          </a:solidFill>
          <a:ln w="76200" algn="ctr">
            <a:solidFill>
              <a:srgbClr val="00CC00"/>
            </a:solidFill>
            <a:miter lim="800000"/>
            <a:headEnd/>
            <a:tailEnd/>
          </a:ln>
        </p:spPr>
        <p:txBody>
          <a:bodyPr>
            <a:spAutoFit/>
          </a:bodyPr>
          <a:lstStyle/>
          <a:p>
            <a:pPr algn="ctr" eaLnBrk="0" fontAlgn="base" hangingPunct="0">
              <a:spcBef>
                <a:spcPct val="0"/>
              </a:spcBef>
              <a:spcAft>
                <a:spcPct val="0"/>
              </a:spcAft>
            </a:pPr>
            <a:r>
              <a:rPr lang="en-US" sz="2400" b="1" dirty="0" smtClean="0">
                <a:solidFill>
                  <a:srgbClr val="000000"/>
                </a:solidFill>
                <a:latin typeface="Times New Roman" pitchFamily="18" charset="0"/>
              </a:rPr>
              <a:t>A floating point representation of a number is made up of three parts: a sign, a shifter and a fixed-point number.</a:t>
            </a:r>
          </a:p>
        </p:txBody>
      </p:sp>
      <p:sp>
        <p:nvSpPr>
          <p:cNvPr id="39944" name="Rectangle 3"/>
          <p:cNvSpPr>
            <a:spLocks noChangeArrowheads="1"/>
          </p:cNvSpPr>
          <p:nvPr/>
        </p:nvSpPr>
        <p:spPr bwMode="auto">
          <a:xfrm>
            <a:off x="76200" y="5029209"/>
            <a:ext cx="8915400" cy="1569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fontAlgn="base" hangingPunct="0">
              <a:spcBef>
                <a:spcPct val="0"/>
              </a:spcBef>
              <a:spcAft>
                <a:spcPct val="0"/>
              </a:spcAft>
            </a:pPr>
            <a:r>
              <a:rPr lang="en-US" sz="2400" dirty="0" smtClean="0">
                <a:solidFill>
                  <a:srgbClr val="000000"/>
                </a:solidFill>
                <a:latin typeface="Times New Roman" pitchFamily="18" charset="0"/>
              </a:rPr>
              <a:t>Floating-point representation is used in science to represent very small or very large decimal numbers. In this representation called </a:t>
            </a:r>
            <a:r>
              <a:rPr lang="en-US" sz="2400" b="1" dirty="0" smtClean="0">
                <a:solidFill>
                  <a:srgbClr val="002060"/>
                </a:solidFill>
                <a:latin typeface="Times New Roman" pitchFamily="18" charset="0"/>
              </a:rPr>
              <a:t>scientific notation</a:t>
            </a:r>
            <a:r>
              <a:rPr lang="en-US" sz="2400" dirty="0" smtClean="0">
                <a:solidFill>
                  <a:srgbClr val="000000"/>
                </a:solidFill>
                <a:latin typeface="Times New Roman" pitchFamily="18" charset="0"/>
              </a:rPr>
              <a:t>, the fixed-point section has only one digit to the left of point and the shifter is the power of 10.</a:t>
            </a:r>
          </a:p>
        </p:txBody>
      </p:sp>
    </p:spTree>
    <p:extLst>
      <p:ext uri="{BB962C8B-B14F-4D97-AF65-F5344CB8AC3E}">
        <p14:creationId xmlns:p14="http://schemas.microsoft.com/office/powerpoint/2010/main" val="940444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76200" y="228601"/>
            <a:ext cx="1449436"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a:t>
            </a:r>
            <a:endParaRPr lang="en-US" sz="2000" baseline="0" dirty="0">
              <a:solidFill>
                <a:schemeClr val="bg1"/>
              </a:solidFill>
            </a:endParaRPr>
          </a:p>
        </p:txBody>
      </p:sp>
      <p:sp>
        <p:nvSpPr>
          <p:cNvPr id="1303555" name="Rectangle 3"/>
          <p:cNvSpPr>
            <a:spLocks noChangeArrowheads="1"/>
          </p:cNvSpPr>
          <p:nvPr/>
        </p:nvSpPr>
        <p:spPr bwMode="auto">
          <a:xfrm>
            <a:off x="76200" y="838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a:effectLst>
                  <a:outerShdw blurRad="38100" dist="38100" dir="2700000" algn="tl">
                    <a:srgbClr val="C0C0C0"/>
                  </a:outerShdw>
                </a:effectLst>
              </a:rPr>
              <a:t>The following shows the decimal number</a:t>
            </a:r>
          </a:p>
        </p:txBody>
      </p:sp>
      <p:sp>
        <p:nvSpPr>
          <p:cNvPr id="1303558" name="Rectangle 6"/>
          <p:cNvSpPr>
            <a:spLocks noChangeArrowheads="1"/>
          </p:cNvSpPr>
          <p:nvPr/>
        </p:nvSpPr>
        <p:spPr bwMode="auto">
          <a:xfrm>
            <a:off x="2133600" y="1447800"/>
            <a:ext cx="5257800" cy="457200"/>
          </a:xfrm>
          <a:prstGeom prst="rect">
            <a:avLst/>
          </a:prstGeom>
          <a:noFill/>
          <a:ln w="9525">
            <a:noFill/>
            <a:miter lim="800000"/>
            <a:headEnd/>
            <a:tailEnd/>
          </a:ln>
          <a:effectLst/>
        </p:spPr>
        <p:txBody>
          <a:bodyPr wrap="square" anchor="ctr">
            <a:spAutoFit/>
          </a:bodyPr>
          <a:lstStyle/>
          <a:p>
            <a:pPr algn="just" eaLnBrk="1" hangingPunct="1">
              <a:defRPr/>
            </a:pPr>
            <a:r>
              <a:rPr lang="en-US" sz="2400" i="0" baseline="0" dirty="0" smtClean="0">
                <a:effectLst>
                  <a:outerShdw blurRad="38100" dist="38100" dir="2700000" algn="tl">
                    <a:srgbClr val="C0C0C0"/>
                  </a:outerShdw>
                </a:effectLst>
              </a:rPr>
              <a:t>7,425,000,000,000,000,000,000.00</a:t>
            </a:r>
            <a:endParaRPr lang="en-US" sz="2400" i="0" baseline="0" dirty="0">
              <a:effectLst>
                <a:outerShdw blurRad="38100" dist="38100" dir="2700000" algn="tl">
                  <a:srgbClr val="C0C0C0"/>
                </a:outerShdw>
              </a:effectLst>
            </a:endParaRPr>
          </a:p>
        </p:txBody>
      </p:sp>
      <p:sp>
        <p:nvSpPr>
          <p:cNvPr id="1303559" name="Rectangle 7"/>
          <p:cNvSpPr>
            <a:spLocks noChangeArrowheads="1"/>
          </p:cNvSpPr>
          <p:nvPr/>
        </p:nvSpPr>
        <p:spPr bwMode="auto">
          <a:xfrm>
            <a:off x="76200" y="2209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in scientific notation (floating-point representation).</a:t>
            </a:r>
          </a:p>
        </p:txBody>
      </p:sp>
      <p:pic>
        <p:nvPicPr>
          <p:cNvPr id="4096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5" y="3048002"/>
            <a:ext cx="7678737"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3561" name="Rectangle 9"/>
          <p:cNvSpPr>
            <a:spLocks noChangeArrowheads="1"/>
          </p:cNvSpPr>
          <p:nvPr/>
        </p:nvSpPr>
        <p:spPr bwMode="auto">
          <a:xfrm>
            <a:off x="152400" y="4463733"/>
            <a:ext cx="8229600" cy="1938992"/>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The three sections are the </a:t>
            </a:r>
            <a:r>
              <a:rPr lang="en-US" sz="2400" i="0" baseline="0" dirty="0">
                <a:solidFill>
                  <a:schemeClr val="folHlink"/>
                </a:solidFill>
                <a:effectLst>
                  <a:outerShdw blurRad="38100" dist="38100" dir="2700000" algn="tl">
                    <a:srgbClr val="C0C0C0"/>
                  </a:outerShdw>
                </a:effectLst>
              </a:rPr>
              <a:t>sign</a:t>
            </a:r>
            <a:r>
              <a:rPr lang="en-US" sz="2400" b="0" i="0" baseline="0" dirty="0">
                <a:effectLst>
                  <a:outerShdw blurRad="38100" dist="38100" dir="2700000" algn="tl">
                    <a:srgbClr val="C0C0C0"/>
                  </a:outerShdw>
                </a:effectLst>
              </a:rPr>
              <a:t> (+), the </a:t>
            </a:r>
            <a:r>
              <a:rPr lang="en-US" sz="2400" i="0" baseline="0" dirty="0">
                <a:solidFill>
                  <a:schemeClr val="folHlink"/>
                </a:solidFill>
                <a:effectLst>
                  <a:outerShdw blurRad="38100" dist="38100" dir="2700000" algn="tl">
                    <a:srgbClr val="C0C0C0"/>
                  </a:outerShdw>
                </a:effectLst>
              </a:rPr>
              <a:t>shifter</a:t>
            </a:r>
            <a:r>
              <a:rPr lang="en-US" sz="2400" b="0" i="0" baseline="0" dirty="0">
                <a:effectLst>
                  <a:outerShdw blurRad="38100" dist="38100" dir="2700000" algn="tl">
                    <a:srgbClr val="C0C0C0"/>
                  </a:outerShdw>
                </a:effectLst>
              </a:rPr>
              <a:t> (21) and the </a:t>
            </a:r>
            <a:r>
              <a:rPr lang="en-US" sz="2400" i="0" baseline="0" dirty="0">
                <a:solidFill>
                  <a:schemeClr val="folHlink"/>
                </a:solidFill>
                <a:effectLst>
                  <a:outerShdw blurRad="38100" dist="38100" dir="2700000" algn="tl">
                    <a:srgbClr val="C0C0C0"/>
                  </a:outerShdw>
                </a:effectLst>
              </a:rPr>
              <a:t>fixed-point part</a:t>
            </a:r>
            <a:r>
              <a:rPr lang="en-US" sz="2400" b="0" i="0" baseline="0" dirty="0">
                <a:effectLst>
                  <a:outerShdw blurRad="38100" dist="38100" dir="2700000" algn="tl">
                    <a:srgbClr val="C0C0C0"/>
                  </a:outerShdw>
                </a:effectLst>
              </a:rPr>
              <a:t> (7.425). Note that the shifter is the exponent.</a:t>
            </a:r>
          </a:p>
          <a:p>
            <a:pPr algn="just" eaLnBrk="1" hangingPunct="1">
              <a:defRPr/>
            </a:pPr>
            <a:r>
              <a:rPr lang="en-US" sz="2400" b="0" i="0" baseline="0" dirty="0">
                <a:effectLst>
                  <a:outerShdw blurRad="38100" dist="38100" dir="2700000" algn="tl">
                    <a:srgbClr val="C0C0C0"/>
                  </a:outerShdw>
                </a:effectLst>
              </a:rPr>
              <a:t>Some </a:t>
            </a:r>
            <a:r>
              <a:rPr lang="en-US" sz="2400" b="0" i="0" baseline="0" dirty="0" smtClean="0">
                <a:effectLst>
                  <a:outerShdw blurRad="38100" dist="38100" dir="2700000" algn="tl">
                    <a:srgbClr val="C0C0C0"/>
                  </a:outerShdw>
                </a:effectLst>
              </a:rPr>
              <a:t>programming </a:t>
            </a:r>
            <a:r>
              <a:rPr lang="en-US" sz="2400" b="0" i="0" baseline="0" dirty="0">
                <a:effectLst>
                  <a:outerShdw blurRad="38100" dist="38100" dir="2700000" algn="tl">
                    <a:srgbClr val="C0C0C0"/>
                  </a:outerShdw>
                </a:effectLst>
              </a:rPr>
              <a:t>languages and calculators shows the number as +7.425E21</a:t>
            </a:r>
          </a:p>
        </p:txBody>
      </p:sp>
    </p:spTree>
    <p:extLst>
      <p:ext uri="{BB962C8B-B14F-4D97-AF65-F5344CB8AC3E}">
        <p14:creationId xmlns:p14="http://schemas.microsoft.com/office/powerpoint/2010/main" val="350761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
          <p:cNvSpPr txBox="1">
            <a:spLocks noChangeArrowheads="1"/>
          </p:cNvSpPr>
          <p:nvPr/>
        </p:nvSpPr>
        <p:spPr bwMode="auto">
          <a:xfrm>
            <a:off x="76200" y="228601"/>
            <a:ext cx="1449436"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a:t>
            </a:r>
            <a:endParaRPr lang="en-US" sz="2000" baseline="0" dirty="0">
              <a:solidFill>
                <a:schemeClr val="bg1"/>
              </a:solidFill>
            </a:endParaRPr>
          </a:p>
        </p:txBody>
      </p:sp>
      <p:sp>
        <p:nvSpPr>
          <p:cNvPr id="1305603" name="Rectangle 3"/>
          <p:cNvSpPr>
            <a:spLocks noChangeArrowheads="1"/>
          </p:cNvSpPr>
          <p:nvPr/>
        </p:nvSpPr>
        <p:spPr bwMode="auto">
          <a:xfrm>
            <a:off x="76200" y="838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Show the number</a:t>
            </a:r>
          </a:p>
        </p:txBody>
      </p:sp>
      <p:sp>
        <p:nvSpPr>
          <p:cNvPr id="1305604" name="Rectangle 4"/>
          <p:cNvSpPr>
            <a:spLocks noChangeArrowheads="1"/>
          </p:cNvSpPr>
          <p:nvPr/>
        </p:nvSpPr>
        <p:spPr bwMode="auto">
          <a:xfrm>
            <a:off x="2819400" y="838200"/>
            <a:ext cx="3657600" cy="457200"/>
          </a:xfrm>
          <a:prstGeom prst="rect">
            <a:avLst/>
          </a:prstGeom>
          <a:noFill/>
          <a:ln w="9525">
            <a:noFill/>
            <a:miter lim="800000"/>
            <a:headEnd/>
            <a:tailEnd/>
          </a:ln>
          <a:effectLst/>
        </p:spPr>
        <p:txBody>
          <a:bodyPr wrap="square" anchor="ctr">
            <a:spAutoFit/>
          </a:bodyPr>
          <a:lstStyle/>
          <a:p>
            <a:pPr algn="just" eaLnBrk="1" hangingPunct="1">
              <a:defRPr/>
            </a:pPr>
            <a:r>
              <a:rPr lang="en-US" sz="2400" i="0" baseline="0" dirty="0">
                <a:effectLst>
                  <a:outerShdw blurRad="38100" dist="38100" dir="2700000" algn="tl">
                    <a:srgbClr val="C0C0C0"/>
                  </a:outerShdw>
                </a:effectLst>
              </a:rPr>
              <a:t>−0.0000000000000232</a:t>
            </a:r>
          </a:p>
        </p:txBody>
      </p:sp>
      <p:sp>
        <p:nvSpPr>
          <p:cNvPr id="1305605" name="Rectangle 5"/>
          <p:cNvSpPr>
            <a:spLocks noChangeArrowheads="1"/>
          </p:cNvSpPr>
          <p:nvPr/>
        </p:nvSpPr>
        <p:spPr bwMode="auto">
          <a:xfrm>
            <a:off x="76200" y="1524000"/>
            <a:ext cx="7162800" cy="457200"/>
          </a:xfrm>
          <a:prstGeom prst="rect">
            <a:avLst/>
          </a:prstGeom>
          <a:noFill/>
          <a:ln w="9525">
            <a:noFill/>
            <a:miter lim="800000"/>
            <a:headEnd/>
            <a:tailEnd/>
          </a:ln>
          <a:effectLst/>
        </p:spPr>
        <p:txBody>
          <a:bodyPr wrap="square" anchor="ctr">
            <a:spAutoFit/>
          </a:bodyPr>
          <a:lstStyle/>
          <a:p>
            <a:pPr algn="just" eaLnBrk="1" hangingPunct="1">
              <a:defRPr/>
            </a:pPr>
            <a:r>
              <a:rPr lang="en-US" sz="2400" b="0" i="0" baseline="0" dirty="0">
                <a:effectLst>
                  <a:outerShdw blurRad="38100" dist="38100" dir="2700000" algn="tl">
                    <a:srgbClr val="C0C0C0"/>
                  </a:outerShdw>
                </a:effectLst>
              </a:rPr>
              <a:t>in scientific notation (floating-point representation).</a:t>
            </a:r>
          </a:p>
        </p:txBody>
      </p:sp>
      <p:sp>
        <p:nvSpPr>
          <p:cNvPr id="1305607" name="Rectangle 7"/>
          <p:cNvSpPr>
            <a:spLocks noChangeArrowheads="1"/>
          </p:cNvSpPr>
          <p:nvPr/>
        </p:nvSpPr>
        <p:spPr bwMode="auto">
          <a:xfrm>
            <a:off x="152400" y="5068816"/>
            <a:ext cx="8229600" cy="1200329"/>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The three sections are the </a:t>
            </a:r>
            <a:r>
              <a:rPr lang="en-US" sz="2400" i="0" baseline="0" dirty="0">
                <a:solidFill>
                  <a:schemeClr val="folHlink"/>
                </a:solidFill>
                <a:effectLst>
                  <a:outerShdw blurRad="38100" dist="38100" dir="2700000" algn="tl">
                    <a:srgbClr val="C0C0C0"/>
                  </a:outerShdw>
                </a:effectLst>
              </a:rPr>
              <a:t>sign</a:t>
            </a:r>
            <a:r>
              <a:rPr lang="en-US" sz="2400" b="0" i="0" baseline="0" dirty="0">
                <a:effectLst>
                  <a:outerShdw blurRad="38100" dist="38100" dir="2700000" algn="tl">
                    <a:srgbClr val="C0C0C0"/>
                  </a:outerShdw>
                </a:effectLst>
              </a:rPr>
              <a:t> (</a:t>
            </a:r>
            <a:r>
              <a:rPr lang="en-US" sz="2400" b="0" i="0" baseline="0" dirty="0">
                <a:effectLst>
                  <a:outerShdw blurRad="38100" dist="38100" dir="2700000" algn="tl">
                    <a:srgbClr val="C0C0C0"/>
                  </a:outerShdw>
                </a:effectLst>
                <a:latin typeface="Symbol" pitchFamily="18" charset="2"/>
              </a:rPr>
              <a:t>-</a:t>
            </a:r>
            <a:r>
              <a:rPr lang="en-US" sz="2400" b="0" i="0" baseline="0" dirty="0">
                <a:effectLst>
                  <a:outerShdw blurRad="38100" dist="38100" dir="2700000" algn="tl">
                    <a:srgbClr val="C0C0C0"/>
                  </a:outerShdw>
                </a:effectLst>
              </a:rPr>
              <a:t>), the </a:t>
            </a:r>
            <a:r>
              <a:rPr lang="en-US" sz="2400" i="0" baseline="0" dirty="0">
                <a:solidFill>
                  <a:schemeClr val="folHlink"/>
                </a:solidFill>
                <a:effectLst>
                  <a:outerShdw blurRad="38100" dist="38100" dir="2700000" algn="tl">
                    <a:srgbClr val="C0C0C0"/>
                  </a:outerShdw>
                </a:effectLst>
              </a:rPr>
              <a:t>shifter</a:t>
            </a:r>
            <a:r>
              <a:rPr lang="en-US" sz="2400" b="0" i="0" baseline="0" dirty="0">
                <a:effectLst>
                  <a:outerShdw blurRad="38100" dist="38100" dir="2700000" algn="tl">
                    <a:srgbClr val="C0C0C0"/>
                  </a:outerShdw>
                </a:effectLst>
              </a:rPr>
              <a:t> (</a:t>
            </a:r>
            <a:r>
              <a:rPr lang="en-US" sz="2400" b="0" i="0" baseline="0" dirty="0">
                <a:effectLst>
                  <a:outerShdw blurRad="38100" dist="38100" dir="2700000" algn="tl">
                    <a:srgbClr val="C0C0C0"/>
                  </a:outerShdw>
                </a:effectLst>
                <a:latin typeface="Symbol" pitchFamily="18" charset="2"/>
              </a:rPr>
              <a:t>-</a:t>
            </a:r>
            <a:r>
              <a:rPr lang="en-US" sz="2400" b="0" i="0" baseline="0" dirty="0">
                <a:effectLst>
                  <a:outerShdw blurRad="38100" dist="38100" dir="2700000" algn="tl">
                    <a:srgbClr val="C0C0C0"/>
                  </a:outerShdw>
                </a:effectLst>
              </a:rPr>
              <a:t>14) and the </a:t>
            </a:r>
            <a:r>
              <a:rPr lang="en-US" sz="2400" i="0" baseline="0" dirty="0">
                <a:solidFill>
                  <a:schemeClr val="folHlink"/>
                </a:solidFill>
                <a:effectLst>
                  <a:outerShdw blurRad="38100" dist="38100" dir="2700000" algn="tl">
                    <a:srgbClr val="C0C0C0"/>
                  </a:outerShdw>
                </a:effectLst>
              </a:rPr>
              <a:t>fixed-point part</a:t>
            </a:r>
            <a:r>
              <a:rPr lang="en-US" sz="2400" b="0" i="0" baseline="0" dirty="0">
                <a:effectLst>
                  <a:outerShdw blurRad="38100" dist="38100" dir="2700000" algn="tl">
                    <a:srgbClr val="C0C0C0"/>
                  </a:outerShdw>
                </a:effectLst>
              </a:rPr>
              <a:t> (2.32). Note that the shifter is the exponent.</a:t>
            </a:r>
          </a:p>
        </p:txBody>
      </p:sp>
      <p:sp>
        <p:nvSpPr>
          <p:cNvPr id="1305608" name="Rectangle 8"/>
          <p:cNvSpPr>
            <a:spLocks noChangeArrowheads="1"/>
          </p:cNvSpPr>
          <p:nvPr/>
        </p:nvSpPr>
        <p:spPr bwMode="auto">
          <a:xfrm>
            <a:off x="76200" y="2203378"/>
            <a:ext cx="8229600" cy="1200329"/>
          </a:xfrm>
          <a:prstGeom prst="rect">
            <a:avLst/>
          </a:prstGeom>
          <a:noFill/>
          <a:ln w="9525">
            <a:noFill/>
            <a:miter lim="800000"/>
            <a:headEnd/>
            <a:tailEnd/>
          </a:ln>
          <a:effectLst/>
        </p:spPr>
        <p:txBody>
          <a:bodyPr anchor="ctr">
            <a:spAutoFit/>
          </a:bodyPr>
          <a:lstStyle/>
          <a:p>
            <a:pPr algn="just" eaLnBrk="1" hangingPunct="1">
              <a:defRPr/>
            </a:pPr>
            <a:r>
              <a:rPr lang="en-US" sz="2400" i="0" baseline="0" dirty="0">
                <a:solidFill>
                  <a:schemeClr val="folHlink"/>
                </a:solidFill>
                <a:effectLst>
                  <a:outerShdw blurRad="38100" dist="38100" dir="2700000" algn="tl">
                    <a:srgbClr val="C0C0C0"/>
                  </a:outerShdw>
                </a:effectLst>
              </a:rPr>
              <a:t>Solution</a:t>
            </a:r>
            <a:r>
              <a:rPr lang="en-US" sz="2400" b="0" i="0" baseline="0" dirty="0">
                <a:effectLst>
                  <a:outerShdw blurRad="38100" dist="38100" dir="2700000" algn="tl">
                    <a:srgbClr val="C0C0C0"/>
                  </a:outerShdw>
                </a:effectLst>
              </a:rPr>
              <a:t/>
            </a:r>
            <a:br>
              <a:rPr lang="en-US" sz="2400" b="0" i="0" baseline="0" dirty="0">
                <a:effectLst>
                  <a:outerShdw blurRad="38100" dist="38100" dir="2700000" algn="tl">
                    <a:srgbClr val="C0C0C0"/>
                  </a:outerShdw>
                </a:effectLst>
              </a:rPr>
            </a:br>
            <a:r>
              <a:rPr lang="en-US" sz="2400" b="0" i="0" baseline="0" dirty="0">
                <a:effectLst>
                  <a:outerShdw blurRad="38100" dist="38100" dir="2700000" algn="tl">
                    <a:srgbClr val="C0C0C0"/>
                  </a:outerShdw>
                </a:effectLst>
              </a:rPr>
              <a:t>We use the same approach as in the previous example—we move the decimal point after the digit 2, as shown below:</a:t>
            </a:r>
          </a:p>
        </p:txBody>
      </p:sp>
      <p:pic>
        <p:nvPicPr>
          <p:cNvPr id="4199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9" y="3429000"/>
            <a:ext cx="8091487"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707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p:cNvSpPr txBox="1">
            <a:spLocks noChangeArrowheads="1"/>
          </p:cNvSpPr>
          <p:nvPr/>
        </p:nvSpPr>
        <p:spPr bwMode="auto">
          <a:xfrm>
            <a:off x="76200" y="228601"/>
            <a:ext cx="1449436"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a:t>
            </a:r>
            <a:endParaRPr lang="en-US" sz="2000" baseline="0" dirty="0">
              <a:solidFill>
                <a:schemeClr val="bg1"/>
              </a:solidFill>
            </a:endParaRPr>
          </a:p>
        </p:txBody>
      </p:sp>
      <p:sp>
        <p:nvSpPr>
          <p:cNvPr id="1307651" name="Rectangle 3"/>
          <p:cNvSpPr>
            <a:spLocks noChangeArrowheads="1"/>
          </p:cNvSpPr>
          <p:nvPr/>
        </p:nvSpPr>
        <p:spPr bwMode="auto">
          <a:xfrm>
            <a:off x="76200" y="838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Show the </a:t>
            </a:r>
            <a:r>
              <a:rPr lang="en-US" sz="2400" b="0" i="0" baseline="0" dirty="0" smtClean="0">
                <a:effectLst>
                  <a:outerShdw blurRad="38100" dist="38100" dir="2700000" algn="tl">
                    <a:srgbClr val="C0C0C0"/>
                  </a:outerShdw>
                </a:effectLst>
              </a:rPr>
              <a:t>number,</a:t>
            </a:r>
            <a:endParaRPr lang="en-US" sz="2400" b="0" i="0" baseline="0" dirty="0">
              <a:effectLst>
                <a:outerShdw blurRad="38100" dist="38100" dir="2700000" algn="tl">
                  <a:srgbClr val="C0C0C0"/>
                </a:outerShdw>
              </a:effectLst>
            </a:endParaRPr>
          </a:p>
        </p:txBody>
      </p:sp>
      <p:sp>
        <p:nvSpPr>
          <p:cNvPr id="1307652" name="Rectangle 4"/>
          <p:cNvSpPr>
            <a:spLocks noChangeArrowheads="1"/>
          </p:cNvSpPr>
          <p:nvPr/>
        </p:nvSpPr>
        <p:spPr bwMode="auto">
          <a:xfrm>
            <a:off x="1676400" y="1295400"/>
            <a:ext cx="7239000" cy="457200"/>
          </a:xfrm>
          <a:prstGeom prst="rect">
            <a:avLst/>
          </a:prstGeom>
          <a:noFill/>
          <a:ln w="9525">
            <a:noFill/>
            <a:miter lim="800000"/>
            <a:headEnd/>
            <a:tailEnd/>
          </a:ln>
          <a:effectLst/>
        </p:spPr>
        <p:txBody>
          <a:bodyPr wrap="square" anchor="ctr">
            <a:spAutoFit/>
          </a:bodyPr>
          <a:lstStyle/>
          <a:p>
            <a:pPr algn="just" eaLnBrk="1" hangingPunct="1">
              <a:defRPr/>
            </a:pPr>
            <a:r>
              <a:rPr lang="en-US" sz="2400" i="0" baseline="0" dirty="0">
                <a:effectLst>
                  <a:outerShdw blurRad="38100" dist="38100" dir="2700000" algn="tl">
                    <a:srgbClr val="C0C0C0"/>
                  </a:outerShdw>
                </a:effectLst>
              </a:rPr>
              <a:t>(101001000000000000000000000000000.00)</a:t>
            </a:r>
            <a:r>
              <a:rPr lang="en-US" sz="2400" i="0" baseline="-25000" dirty="0">
                <a:effectLst>
                  <a:outerShdw blurRad="38100" dist="38100" dir="2700000" algn="tl">
                    <a:srgbClr val="C0C0C0"/>
                  </a:outerShdw>
                </a:effectLst>
              </a:rPr>
              <a:t>2</a:t>
            </a:r>
          </a:p>
        </p:txBody>
      </p:sp>
      <p:sp>
        <p:nvSpPr>
          <p:cNvPr id="1307653" name="Rectangle 5"/>
          <p:cNvSpPr>
            <a:spLocks noChangeArrowheads="1"/>
          </p:cNvSpPr>
          <p:nvPr/>
        </p:nvSpPr>
        <p:spPr bwMode="auto">
          <a:xfrm>
            <a:off x="76200" y="1828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a:effectLst>
                  <a:outerShdw blurRad="38100" dist="38100" dir="2700000" algn="tl">
                    <a:srgbClr val="C0C0C0"/>
                  </a:outerShdw>
                </a:effectLst>
              </a:rPr>
              <a:t>in floating-point representation.</a:t>
            </a:r>
          </a:p>
        </p:txBody>
      </p:sp>
      <p:sp>
        <p:nvSpPr>
          <p:cNvPr id="1307655" name="Rectangle 7"/>
          <p:cNvSpPr>
            <a:spLocks noChangeArrowheads="1"/>
          </p:cNvSpPr>
          <p:nvPr/>
        </p:nvSpPr>
        <p:spPr bwMode="auto">
          <a:xfrm>
            <a:off x="76200" y="2493890"/>
            <a:ext cx="8229600" cy="1200329"/>
          </a:xfrm>
          <a:prstGeom prst="rect">
            <a:avLst/>
          </a:prstGeom>
          <a:noFill/>
          <a:ln w="9525">
            <a:noFill/>
            <a:miter lim="800000"/>
            <a:headEnd/>
            <a:tailEnd/>
          </a:ln>
          <a:effectLst/>
        </p:spPr>
        <p:txBody>
          <a:bodyPr anchor="ctr">
            <a:spAutoFit/>
          </a:bodyPr>
          <a:lstStyle/>
          <a:p>
            <a:pPr algn="just" eaLnBrk="1" hangingPunct="1">
              <a:defRPr/>
            </a:pPr>
            <a:r>
              <a:rPr lang="en-US" sz="2400" i="0" baseline="0" dirty="0">
                <a:solidFill>
                  <a:schemeClr val="folHlink"/>
                </a:solidFill>
                <a:effectLst>
                  <a:outerShdw blurRad="38100" dist="38100" dir="2700000" algn="tl">
                    <a:srgbClr val="C0C0C0"/>
                  </a:outerShdw>
                </a:effectLst>
              </a:rPr>
              <a:t>Solution</a:t>
            </a:r>
            <a:r>
              <a:rPr lang="en-US" sz="2400" b="0" i="0" baseline="0" dirty="0">
                <a:effectLst>
                  <a:outerShdw blurRad="38100" dist="38100" dir="2700000" algn="tl">
                    <a:srgbClr val="C0C0C0"/>
                  </a:outerShdw>
                </a:effectLst>
              </a:rPr>
              <a:t/>
            </a:r>
            <a:br>
              <a:rPr lang="en-US" sz="2400" b="0" i="0" baseline="0" dirty="0">
                <a:effectLst>
                  <a:outerShdw blurRad="38100" dist="38100" dir="2700000" algn="tl">
                    <a:srgbClr val="C0C0C0"/>
                  </a:outerShdw>
                </a:effectLst>
              </a:rPr>
            </a:br>
            <a:r>
              <a:rPr lang="en-US" sz="2400" b="0" i="0" baseline="0" dirty="0">
                <a:effectLst>
                  <a:outerShdw blurRad="38100" dist="38100" dir="2700000" algn="tl">
                    <a:srgbClr val="C0C0C0"/>
                  </a:outerShdw>
                </a:effectLst>
              </a:rPr>
              <a:t>We use the same idea, keeping only one digit to the left of the </a:t>
            </a:r>
            <a:r>
              <a:rPr lang="en-US" sz="2400" b="0" i="0" baseline="0" dirty="0" smtClean="0">
                <a:effectLst>
                  <a:outerShdw blurRad="38100" dist="38100" dir="2700000" algn="tl">
                    <a:srgbClr val="C0C0C0"/>
                  </a:outerShdw>
                </a:effectLst>
              </a:rPr>
              <a:t>radix (decimal) point</a:t>
            </a:r>
            <a:r>
              <a:rPr lang="en-US" sz="2400" b="0" i="0" baseline="0" dirty="0">
                <a:effectLst>
                  <a:outerShdw blurRad="38100" dist="38100" dir="2700000" algn="tl">
                    <a:srgbClr val="C0C0C0"/>
                  </a:outerShdw>
                </a:effectLst>
              </a:rPr>
              <a:t>.</a:t>
            </a:r>
          </a:p>
        </p:txBody>
      </p:sp>
      <p:pic>
        <p:nvPicPr>
          <p:cNvPr id="4301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75143"/>
            <a:ext cx="9144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385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76200" y="228601"/>
            <a:ext cx="1449436"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a:t>
            </a:r>
            <a:endParaRPr lang="en-US" sz="2000" baseline="0" dirty="0">
              <a:solidFill>
                <a:schemeClr val="bg1"/>
              </a:solidFill>
            </a:endParaRPr>
          </a:p>
        </p:txBody>
      </p:sp>
      <p:sp>
        <p:nvSpPr>
          <p:cNvPr id="1309699" name="Rectangle 3"/>
          <p:cNvSpPr>
            <a:spLocks noChangeArrowheads="1"/>
          </p:cNvSpPr>
          <p:nvPr/>
        </p:nvSpPr>
        <p:spPr bwMode="auto">
          <a:xfrm>
            <a:off x="76200" y="838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a:effectLst>
                  <a:outerShdw blurRad="38100" dist="38100" dir="2700000" algn="tl">
                    <a:srgbClr val="C0C0C0"/>
                  </a:outerShdw>
                </a:effectLst>
              </a:rPr>
              <a:t>Show the number</a:t>
            </a:r>
          </a:p>
        </p:txBody>
      </p:sp>
      <p:sp>
        <p:nvSpPr>
          <p:cNvPr id="1309700" name="Rectangle 4"/>
          <p:cNvSpPr>
            <a:spLocks noChangeArrowheads="1"/>
          </p:cNvSpPr>
          <p:nvPr/>
        </p:nvSpPr>
        <p:spPr bwMode="auto">
          <a:xfrm>
            <a:off x="1676400" y="1295400"/>
            <a:ext cx="6019800" cy="457200"/>
          </a:xfrm>
          <a:prstGeom prst="rect">
            <a:avLst/>
          </a:prstGeom>
          <a:noFill/>
          <a:ln w="9525">
            <a:noFill/>
            <a:miter lim="800000"/>
            <a:headEnd/>
            <a:tailEnd/>
          </a:ln>
          <a:effectLst/>
        </p:spPr>
        <p:txBody>
          <a:bodyPr anchor="ctr">
            <a:spAutoFit/>
          </a:bodyPr>
          <a:lstStyle/>
          <a:p>
            <a:pPr algn="just" eaLnBrk="1" hangingPunct="1">
              <a:defRPr/>
            </a:pPr>
            <a:r>
              <a:rPr lang="en-US" sz="2400" i="0" baseline="0">
                <a:effectLst>
                  <a:outerShdw blurRad="38100" dist="38100" dir="2700000" algn="tl">
                    <a:srgbClr val="C0C0C0"/>
                  </a:outerShdw>
                </a:effectLst>
              </a:rPr>
              <a:t>−(0.00000000000000000000000101)</a:t>
            </a:r>
            <a:r>
              <a:rPr lang="en-US" sz="2400" i="0" baseline="-25000">
                <a:effectLst>
                  <a:outerShdw blurRad="38100" dist="38100" dir="2700000" algn="tl">
                    <a:srgbClr val="C0C0C0"/>
                  </a:outerShdw>
                </a:effectLst>
              </a:rPr>
              <a:t>2</a:t>
            </a:r>
          </a:p>
        </p:txBody>
      </p:sp>
      <p:sp>
        <p:nvSpPr>
          <p:cNvPr id="1309701" name="Rectangle 5"/>
          <p:cNvSpPr>
            <a:spLocks noChangeArrowheads="1"/>
          </p:cNvSpPr>
          <p:nvPr/>
        </p:nvSpPr>
        <p:spPr bwMode="auto">
          <a:xfrm>
            <a:off x="76200" y="1828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a:effectLst>
                  <a:outerShdw blurRad="38100" dist="38100" dir="2700000" algn="tl">
                    <a:srgbClr val="C0C0C0"/>
                  </a:outerShdw>
                </a:effectLst>
              </a:rPr>
              <a:t>in floating-point representation.</a:t>
            </a:r>
          </a:p>
        </p:txBody>
      </p:sp>
      <p:sp>
        <p:nvSpPr>
          <p:cNvPr id="1309702" name="Rectangle 6"/>
          <p:cNvSpPr>
            <a:spLocks noChangeArrowheads="1"/>
          </p:cNvSpPr>
          <p:nvPr/>
        </p:nvSpPr>
        <p:spPr bwMode="auto">
          <a:xfrm>
            <a:off x="76200" y="2493890"/>
            <a:ext cx="8229600" cy="1200329"/>
          </a:xfrm>
          <a:prstGeom prst="rect">
            <a:avLst/>
          </a:prstGeom>
          <a:noFill/>
          <a:ln w="9525">
            <a:noFill/>
            <a:miter lim="800000"/>
            <a:headEnd/>
            <a:tailEnd/>
          </a:ln>
          <a:effectLst/>
        </p:spPr>
        <p:txBody>
          <a:bodyPr anchor="ctr">
            <a:spAutoFit/>
          </a:bodyPr>
          <a:lstStyle/>
          <a:p>
            <a:pPr algn="just" eaLnBrk="1" hangingPunct="1">
              <a:defRPr/>
            </a:pPr>
            <a:r>
              <a:rPr lang="en-US" sz="2400" i="0" baseline="0">
                <a:solidFill>
                  <a:schemeClr val="folHlink"/>
                </a:solidFill>
                <a:effectLst>
                  <a:outerShdw blurRad="38100" dist="38100" dir="2700000" algn="tl">
                    <a:srgbClr val="C0C0C0"/>
                  </a:outerShdw>
                </a:effectLst>
              </a:rPr>
              <a:t>Solution</a:t>
            </a:r>
            <a:r>
              <a:rPr lang="en-US" sz="2400" b="0" i="0" baseline="0">
                <a:effectLst>
                  <a:outerShdw blurRad="38100" dist="38100" dir="2700000" algn="tl">
                    <a:srgbClr val="C0C0C0"/>
                  </a:outerShdw>
                </a:effectLst>
              </a:rPr>
              <a:t/>
            </a:r>
            <a:br>
              <a:rPr lang="en-US" sz="2400" b="0" i="0" baseline="0">
                <a:effectLst>
                  <a:outerShdw blurRad="38100" dist="38100" dir="2700000" algn="tl">
                    <a:srgbClr val="C0C0C0"/>
                  </a:outerShdw>
                </a:effectLst>
              </a:rPr>
            </a:br>
            <a:r>
              <a:rPr lang="en-US" sz="2400" b="0" i="0" baseline="0">
                <a:effectLst>
                  <a:outerShdw blurRad="38100" dist="38100" dir="2700000" algn="tl">
                    <a:srgbClr val="C0C0C0"/>
                  </a:outerShdw>
                </a:effectLst>
              </a:rPr>
              <a:t>We use the same idea, keeping only one digit to the left of the decimal point.</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76688"/>
            <a:ext cx="914400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915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0" y="76200"/>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0" fontAlgn="base" hangingPunct="0">
              <a:spcBef>
                <a:spcPct val="0"/>
              </a:spcBef>
              <a:spcAft>
                <a:spcPct val="0"/>
              </a:spcAft>
            </a:pPr>
            <a:r>
              <a:rPr lang="en-US" i="0" baseline="0" dirty="0">
                <a:solidFill>
                  <a:srgbClr val="660066"/>
                </a:solidFill>
              </a:rPr>
              <a:t> </a:t>
            </a:r>
            <a:r>
              <a:rPr lang="en-US" i="0" baseline="0" dirty="0" smtClean="0">
                <a:solidFill>
                  <a:srgbClr val="660066"/>
                </a:solidFill>
              </a:rPr>
              <a:t>Normalization</a:t>
            </a:r>
          </a:p>
        </p:txBody>
      </p:sp>
      <p:sp>
        <p:nvSpPr>
          <p:cNvPr id="45060" name="Rectangle 3"/>
          <p:cNvSpPr>
            <a:spLocks noChangeArrowheads="1"/>
          </p:cNvSpPr>
          <p:nvPr/>
        </p:nvSpPr>
        <p:spPr bwMode="auto">
          <a:xfrm>
            <a:off x="76200" y="880170"/>
            <a:ext cx="8915400" cy="35394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fontAlgn="base" hangingPunct="0">
              <a:spcBef>
                <a:spcPct val="0"/>
              </a:spcBef>
              <a:spcAft>
                <a:spcPct val="0"/>
              </a:spcAft>
            </a:pPr>
            <a:r>
              <a:rPr lang="en-US" sz="2800" dirty="0" smtClean="0">
                <a:solidFill>
                  <a:srgbClr val="000000"/>
                </a:solidFill>
                <a:latin typeface="Times New Roman" pitchFamily="18" charset="0"/>
              </a:rPr>
              <a:t>To make the </a:t>
            </a:r>
            <a:r>
              <a:rPr lang="en-US" sz="2800" b="1" dirty="0" smtClean="0">
                <a:solidFill>
                  <a:srgbClr val="FF0000"/>
                </a:solidFill>
                <a:latin typeface="Times New Roman" pitchFamily="18" charset="0"/>
              </a:rPr>
              <a:t>fixed part</a:t>
            </a:r>
            <a:r>
              <a:rPr lang="en-US" sz="2800" dirty="0" smtClean="0">
                <a:solidFill>
                  <a:srgbClr val="000000"/>
                </a:solidFill>
                <a:latin typeface="Times New Roman" pitchFamily="18" charset="0"/>
              </a:rPr>
              <a:t> of the representation </a:t>
            </a:r>
            <a:r>
              <a:rPr lang="en-US" sz="2800" b="1" dirty="0" smtClean="0">
                <a:solidFill>
                  <a:srgbClr val="FF0000"/>
                </a:solidFill>
                <a:latin typeface="Times New Roman" pitchFamily="18" charset="0"/>
              </a:rPr>
              <a:t>uniform</a:t>
            </a:r>
            <a:r>
              <a:rPr lang="en-US" sz="2800" dirty="0" smtClean="0">
                <a:solidFill>
                  <a:srgbClr val="000000"/>
                </a:solidFill>
                <a:latin typeface="Times New Roman" pitchFamily="18" charset="0"/>
              </a:rPr>
              <a:t>, both the scientific method (for the decimal system) and the floating-point method (for the binary system) </a:t>
            </a:r>
            <a:r>
              <a:rPr lang="en-US" sz="2800" dirty="0" smtClean="0">
                <a:solidFill>
                  <a:srgbClr val="00B050"/>
                </a:solidFill>
                <a:latin typeface="Times New Roman" pitchFamily="18" charset="0"/>
              </a:rPr>
              <a:t>use only one non-zero digit on the left of the decimal point</a:t>
            </a:r>
            <a:r>
              <a:rPr lang="en-US" sz="2800" dirty="0" smtClean="0">
                <a:solidFill>
                  <a:srgbClr val="000000"/>
                </a:solidFill>
                <a:latin typeface="Times New Roman" pitchFamily="18" charset="0"/>
              </a:rPr>
              <a:t>. This is called </a:t>
            </a:r>
            <a:r>
              <a:rPr lang="en-US" sz="2800" b="1" dirty="0" smtClean="0">
                <a:solidFill>
                  <a:srgbClr val="3333CC"/>
                </a:solidFill>
                <a:latin typeface="Times New Roman" pitchFamily="18" charset="0"/>
              </a:rPr>
              <a:t>normalization</a:t>
            </a:r>
            <a:r>
              <a:rPr lang="en-US" sz="2800" dirty="0" smtClean="0">
                <a:solidFill>
                  <a:srgbClr val="000000"/>
                </a:solidFill>
                <a:latin typeface="Times New Roman" pitchFamily="18" charset="0"/>
              </a:rPr>
              <a:t>.</a:t>
            </a:r>
            <a:r>
              <a:rPr lang="en-US" sz="2800" b="1" dirty="0" smtClean="0">
                <a:solidFill>
                  <a:srgbClr val="3333CC"/>
                </a:solidFill>
                <a:latin typeface="Times New Roman" pitchFamily="18" charset="0"/>
              </a:rPr>
              <a:t> </a:t>
            </a:r>
            <a:r>
              <a:rPr lang="en-US" sz="2800" dirty="0" smtClean="0">
                <a:solidFill>
                  <a:srgbClr val="000000"/>
                </a:solidFill>
                <a:latin typeface="Times New Roman" pitchFamily="18" charset="0"/>
              </a:rPr>
              <a:t>In the decimal system this digit can be 1 to 9, while in the binary system it can only be 1. In the following, </a:t>
            </a:r>
            <a:r>
              <a:rPr lang="en-US" sz="2800" i="1" dirty="0" smtClean="0">
                <a:solidFill>
                  <a:srgbClr val="000000"/>
                </a:solidFill>
                <a:latin typeface="Times New Roman" pitchFamily="18" charset="0"/>
              </a:rPr>
              <a:t>d</a:t>
            </a:r>
            <a:r>
              <a:rPr lang="en-US" sz="2800" dirty="0" smtClean="0">
                <a:solidFill>
                  <a:srgbClr val="000000"/>
                </a:solidFill>
                <a:latin typeface="Times New Roman" pitchFamily="18" charset="0"/>
              </a:rPr>
              <a:t> is a non-zero digit, </a:t>
            </a:r>
            <a:r>
              <a:rPr lang="en-US" sz="2800" i="1" dirty="0" smtClean="0">
                <a:solidFill>
                  <a:srgbClr val="000000"/>
                </a:solidFill>
                <a:latin typeface="Times New Roman" pitchFamily="18" charset="0"/>
              </a:rPr>
              <a:t>x</a:t>
            </a:r>
            <a:r>
              <a:rPr lang="en-US" sz="2800" dirty="0" smtClean="0">
                <a:solidFill>
                  <a:srgbClr val="000000"/>
                </a:solidFill>
                <a:latin typeface="Times New Roman" pitchFamily="18" charset="0"/>
              </a:rPr>
              <a:t> is a digit, and </a:t>
            </a:r>
            <a:r>
              <a:rPr lang="en-US" sz="2800" i="1" dirty="0" smtClean="0">
                <a:solidFill>
                  <a:srgbClr val="000000"/>
                </a:solidFill>
                <a:latin typeface="Times New Roman" pitchFamily="18" charset="0"/>
              </a:rPr>
              <a:t>y</a:t>
            </a:r>
            <a:r>
              <a:rPr lang="en-US" sz="2800" dirty="0" smtClean="0">
                <a:solidFill>
                  <a:srgbClr val="000000"/>
                </a:solidFill>
                <a:latin typeface="Times New Roman" pitchFamily="18" charset="0"/>
              </a:rPr>
              <a:t> is either 0 or 1.</a:t>
            </a:r>
          </a:p>
        </p:txBody>
      </p:sp>
      <p:pic>
        <p:nvPicPr>
          <p:cNvPr id="4506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72" y="4864100"/>
            <a:ext cx="842803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441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147" y="2286000"/>
            <a:ext cx="64357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6"/>
          <p:cNvSpPr>
            <a:spLocks noChangeArrowheads="1"/>
          </p:cNvSpPr>
          <p:nvPr/>
        </p:nvSpPr>
        <p:spPr bwMode="auto">
          <a:xfrm>
            <a:off x="381000" y="4876800"/>
            <a:ext cx="8382000" cy="1384995"/>
          </a:xfrm>
          <a:prstGeom prst="rect">
            <a:avLst/>
          </a:prstGeom>
          <a:solidFill>
            <a:srgbClr val="99FF33"/>
          </a:solidFill>
          <a:ln w="76200" algn="ctr">
            <a:solidFill>
              <a:srgbClr val="00CC00"/>
            </a:solidFill>
            <a:miter lim="800000"/>
            <a:headEnd/>
            <a:tailEnd/>
          </a:ln>
        </p:spPr>
        <p:txBody>
          <a:bodyPr>
            <a:spAutoFit/>
          </a:bodyPr>
          <a:lstStyle/>
          <a:p>
            <a:pPr algn="ctr" eaLnBrk="0" fontAlgn="base" hangingPunct="0">
              <a:spcBef>
                <a:spcPct val="0"/>
              </a:spcBef>
              <a:spcAft>
                <a:spcPct val="0"/>
              </a:spcAft>
            </a:pPr>
            <a:r>
              <a:rPr lang="en-US" sz="2800" b="1" dirty="0" smtClean="0">
                <a:solidFill>
                  <a:srgbClr val="000000"/>
                </a:solidFill>
                <a:latin typeface="Times New Roman" pitchFamily="18" charset="0"/>
              </a:rPr>
              <a:t>Note that the point and the bit 1 to the left of the fixed-point section (Mantissa) are not stored; </a:t>
            </a:r>
            <a:r>
              <a:rPr lang="en-US" sz="2800" b="1" dirty="0" smtClean="0">
                <a:solidFill>
                  <a:srgbClr val="002060"/>
                </a:solidFill>
                <a:latin typeface="Times New Roman" pitchFamily="18" charset="0"/>
              </a:rPr>
              <a:t>They are implicit (hidden or not shown)</a:t>
            </a:r>
            <a:r>
              <a:rPr lang="en-US" sz="2800" b="1" dirty="0" smtClean="0">
                <a:solidFill>
                  <a:srgbClr val="000000"/>
                </a:solidFill>
                <a:latin typeface="Times New Roman" pitchFamily="18" charset="0"/>
              </a:rPr>
              <a:t>.</a:t>
            </a:r>
          </a:p>
        </p:txBody>
      </p:sp>
      <p:sp>
        <p:nvSpPr>
          <p:cNvPr id="2" name="Rectangle 1"/>
          <p:cNvSpPr/>
          <p:nvPr/>
        </p:nvSpPr>
        <p:spPr>
          <a:xfrm>
            <a:off x="152400" y="533400"/>
            <a:ext cx="8763000" cy="1200329"/>
          </a:xfrm>
          <a:prstGeom prst="rect">
            <a:avLst/>
          </a:prstGeom>
        </p:spPr>
        <p:txBody>
          <a:bodyPr wrap="square">
            <a:spAutoFit/>
          </a:bodyPr>
          <a:lstStyle/>
          <a:p>
            <a:pPr algn="just"/>
            <a:r>
              <a:rPr lang="en-US" sz="2400" b="1" dirty="0" smtClean="0">
                <a:solidFill>
                  <a:srgbClr val="000000"/>
                </a:solidFill>
              </a:rPr>
              <a:t>To </a:t>
            </a:r>
            <a:r>
              <a:rPr lang="en-US" sz="2400" b="1">
                <a:solidFill>
                  <a:srgbClr val="000000"/>
                </a:solidFill>
              </a:rPr>
              <a:t>store </a:t>
            </a:r>
            <a:r>
              <a:rPr lang="en-US" sz="2400" b="1" smtClean="0">
                <a:solidFill>
                  <a:srgbClr val="000000"/>
                </a:solidFill>
              </a:rPr>
              <a:t>1000111.0101</a:t>
            </a:r>
            <a:r>
              <a:rPr lang="en-US" sz="2400" b="1" baseline="-25000" smtClean="0">
                <a:solidFill>
                  <a:srgbClr val="000000"/>
                </a:solidFill>
              </a:rPr>
              <a:t>2 </a:t>
            </a:r>
            <a:r>
              <a:rPr lang="en-US" sz="2400" b="1" smtClean="0">
                <a:solidFill>
                  <a:srgbClr val="000000"/>
                </a:solidFill>
              </a:rPr>
              <a:t>in </a:t>
            </a:r>
            <a:r>
              <a:rPr lang="en-US" sz="2400" b="1" dirty="0" smtClean="0">
                <a:solidFill>
                  <a:srgbClr val="000000"/>
                </a:solidFill>
              </a:rPr>
              <a:t>memory, using </a:t>
            </a:r>
            <a:r>
              <a:rPr lang="en-US" sz="2400" b="1" dirty="0">
                <a:solidFill>
                  <a:srgbClr val="000000"/>
                </a:solidFill>
              </a:rPr>
              <a:t>floating point </a:t>
            </a:r>
            <a:r>
              <a:rPr lang="en-US" sz="2400" b="1" dirty="0" smtClean="0">
                <a:solidFill>
                  <a:srgbClr val="000000"/>
                </a:solidFill>
              </a:rPr>
              <a:t>representation; First we put it in normalized form 1.0001110101 </a:t>
            </a:r>
            <a:r>
              <a:rPr lang="en-US" sz="2400" b="1" dirty="0">
                <a:solidFill>
                  <a:srgbClr val="000000"/>
                </a:solidFill>
              </a:rPr>
              <a:t>* </a:t>
            </a:r>
            <a:r>
              <a:rPr lang="en-US" sz="2400" b="1" dirty="0" smtClean="0">
                <a:solidFill>
                  <a:srgbClr val="000000"/>
                </a:solidFill>
              </a:rPr>
              <a:t>2</a:t>
            </a:r>
            <a:r>
              <a:rPr lang="en-US" sz="2400" b="1" baseline="30000" dirty="0" smtClean="0">
                <a:solidFill>
                  <a:srgbClr val="000000"/>
                </a:solidFill>
              </a:rPr>
              <a:t>6 </a:t>
            </a:r>
            <a:r>
              <a:rPr lang="en-US" sz="2400" b="1" dirty="0" smtClean="0">
                <a:solidFill>
                  <a:srgbClr val="000000"/>
                </a:solidFill>
              </a:rPr>
              <a:t>, and then store it as shown below</a:t>
            </a:r>
            <a:endParaRPr lang="en-US" sz="2400" b="1" baseline="30000" dirty="0">
              <a:solidFill>
                <a:srgbClr val="000000"/>
              </a:solidFill>
            </a:endParaRPr>
          </a:p>
        </p:txBody>
      </p:sp>
    </p:spTree>
    <p:extLst>
      <p:ext uri="{BB962C8B-B14F-4D97-AF65-F5344CB8AC3E}">
        <p14:creationId xmlns:p14="http://schemas.microsoft.com/office/powerpoint/2010/main" val="3425755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66800" y="2286000"/>
            <a:ext cx="6958012" cy="3871912"/>
          </a:xfrm>
          <a:prstGeom prst="rect">
            <a:avLst/>
          </a:prstGeom>
          <a:noFill/>
          <a:ln w="9525">
            <a:noFill/>
            <a:miter lim="800000"/>
            <a:headEnd/>
            <a:tailEnd/>
          </a:ln>
          <a:effectLst/>
        </p:spPr>
      </p:pic>
      <p:sp>
        <p:nvSpPr>
          <p:cNvPr id="3" name="Rectangle 2"/>
          <p:cNvSpPr/>
          <p:nvPr/>
        </p:nvSpPr>
        <p:spPr>
          <a:xfrm>
            <a:off x="1066800" y="1066809"/>
            <a:ext cx="7848600" cy="954107"/>
          </a:xfrm>
          <a:prstGeom prst="rect">
            <a:avLst/>
          </a:prstGeom>
        </p:spPr>
        <p:txBody>
          <a:bodyPr wrap="square">
            <a:spAutoFit/>
          </a:bodyPr>
          <a:lstStyle/>
          <a:p>
            <a:r>
              <a:rPr lang="en-US" sz="2800" b="1" dirty="0" smtClean="0"/>
              <a:t>Computers use the binary system to store and compute numbers.</a:t>
            </a:r>
          </a:p>
        </p:txBody>
      </p:sp>
      <p:sp>
        <p:nvSpPr>
          <p:cNvPr id="4" name="Rectangle 3"/>
          <p:cNvSpPr/>
          <p:nvPr/>
        </p:nvSpPr>
        <p:spPr>
          <a:xfrm>
            <a:off x="2895600" y="228618"/>
            <a:ext cx="2961388" cy="646331"/>
          </a:xfrm>
          <a:prstGeom prst="rect">
            <a:avLst/>
          </a:prstGeom>
        </p:spPr>
        <p:txBody>
          <a:bodyPr wrap="none">
            <a:spAutoFit/>
          </a:bodyPr>
          <a:lstStyle/>
          <a:p>
            <a:r>
              <a:rPr lang="en-US" sz="3600" dirty="0">
                <a:solidFill>
                  <a:srgbClr val="00B050"/>
                </a:solidFill>
                <a:effectLst>
                  <a:outerShdw blurRad="38100" dist="38100" dir="2700000" algn="tl">
                    <a:srgbClr val="000000">
                      <a:alpha val="43137"/>
                    </a:srgbClr>
                  </a:outerShdw>
                </a:effectLst>
              </a:rPr>
              <a:t>Binary systems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850" name="Rectangle 10"/>
          <p:cNvSpPr>
            <a:spLocks noChangeArrowheads="1"/>
          </p:cNvSpPr>
          <p:nvPr/>
        </p:nvSpPr>
        <p:spPr bwMode="auto">
          <a:xfrm>
            <a:off x="76200" y="762000"/>
            <a:ext cx="8839200" cy="5509200"/>
          </a:xfrm>
          <a:prstGeom prst="rect">
            <a:avLst/>
          </a:prstGeom>
          <a:noFill/>
          <a:ln w="9525">
            <a:noFill/>
            <a:miter lim="800000"/>
            <a:headEnd/>
            <a:tailEnd/>
          </a:ln>
          <a:effectLst/>
        </p:spPr>
        <p:txBody>
          <a:bodyPr wrap="square" anchor="ctr">
            <a:spAutoFit/>
          </a:bodyPr>
          <a:lstStyle/>
          <a:p>
            <a:pPr marL="342900" indent="-342900" algn="just" eaLnBrk="1" hangingPunct="1">
              <a:buFont typeface="Wingdings" pitchFamily="2" charset="2"/>
              <a:buChar char="Ø"/>
              <a:defRPr/>
            </a:pPr>
            <a:r>
              <a:rPr lang="en-US" sz="2500" b="0" i="0" baseline="0" dirty="0">
                <a:effectLst>
                  <a:outerShdw blurRad="38100" dist="38100" dir="2700000" algn="tl">
                    <a:srgbClr val="C0C0C0"/>
                  </a:outerShdw>
                </a:effectLst>
              </a:rPr>
              <a:t>The </a:t>
            </a:r>
            <a:r>
              <a:rPr lang="en-US" sz="2500" b="1" i="0" baseline="0" dirty="0">
                <a:solidFill>
                  <a:srgbClr val="FF0000"/>
                </a:solidFill>
                <a:effectLst>
                  <a:outerShdw blurRad="38100" dist="38100" dir="2700000" algn="tl">
                    <a:srgbClr val="C0C0C0"/>
                  </a:outerShdw>
                </a:effectLst>
              </a:rPr>
              <a:t>exponent</a:t>
            </a:r>
            <a:r>
              <a:rPr lang="en-US" sz="2500" b="0" i="0" baseline="0" dirty="0">
                <a:effectLst>
                  <a:outerShdw blurRad="38100" dist="38100" dir="2700000" algn="tl">
                    <a:srgbClr val="C0C0C0"/>
                  </a:outerShdw>
                </a:effectLst>
              </a:rPr>
              <a:t>, the power that shows how many bits the decimal point should be moved to the left or right, is a signed number. </a:t>
            </a:r>
            <a:endParaRPr lang="en-US" sz="2500" b="0" i="0" baseline="0" dirty="0" smtClean="0">
              <a:effectLst>
                <a:outerShdw blurRad="38100" dist="38100" dir="2700000" algn="tl">
                  <a:srgbClr val="C0C0C0"/>
                </a:outerShdw>
              </a:effectLst>
            </a:endParaRPr>
          </a:p>
          <a:p>
            <a:pPr marL="342900" indent="-342900" algn="just" eaLnBrk="1" hangingPunct="1">
              <a:buFont typeface="Wingdings" pitchFamily="2" charset="2"/>
              <a:buChar char="Ø"/>
              <a:defRPr/>
            </a:pPr>
            <a:endParaRPr lang="en-US" sz="900" b="0" i="0" baseline="0" dirty="0" smtClean="0">
              <a:effectLst>
                <a:outerShdw blurRad="38100" dist="38100" dir="2700000" algn="tl">
                  <a:srgbClr val="C0C0C0"/>
                </a:outerShdw>
              </a:effectLst>
            </a:endParaRPr>
          </a:p>
          <a:p>
            <a:pPr marL="342900" indent="-342900" algn="just" eaLnBrk="1" hangingPunct="1">
              <a:buFont typeface="Wingdings" pitchFamily="2" charset="2"/>
              <a:buChar char="Ø"/>
              <a:defRPr/>
            </a:pPr>
            <a:r>
              <a:rPr lang="en-US" sz="2500" b="0" i="0" baseline="0" dirty="0" smtClean="0">
                <a:effectLst>
                  <a:outerShdw blurRad="38100" dist="38100" dir="2700000" algn="tl">
                    <a:srgbClr val="C0C0C0"/>
                  </a:outerShdw>
                </a:effectLst>
              </a:rPr>
              <a:t>Although </a:t>
            </a:r>
            <a:r>
              <a:rPr lang="en-US" sz="2500" b="0" i="0" baseline="0" dirty="0">
                <a:effectLst>
                  <a:outerShdw blurRad="38100" dist="38100" dir="2700000" algn="tl">
                    <a:srgbClr val="C0C0C0"/>
                  </a:outerShdw>
                </a:effectLst>
              </a:rPr>
              <a:t>this could have been stored using </a:t>
            </a:r>
            <a:r>
              <a:rPr lang="en-US" sz="2500" b="0" i="0" baseline="0" dirty="0">
                <a:solidFill>
                  <a:srgbClr val="FF0000"/>
                </a:solidFill>
                <a:effectLst>
                  <a:outerShdw blurRad="38100" dist="38100" dir="2700000" algn="tl">
                    <a:srgbClr val="C0C0C0"/>
                  </a:outerShdw>
                </a:effectLst>
              </a:rPr>
              <a:t>two’s complement representation</a:t>
            </a:r>
            <a:r>
              <a:rPr lang="en-US" sz="2500" b="0" i="0" baseline="0" dirty="0">
                <a:effectLst>
                  <a:outerShdw blurRad="38100" dist="38100" dir="2700000" algn="tl">
                    <a:srgbClr val="C0C0C0"/>
                  </a:outerShdw>
                </a:effectLst>
              </a:rPr>
              <a:t>, a new representation, called the </a:t>
            </a:r>
            <a:r>
              <a:rPr lang="en-US" sz="2500" i="0" baseline="0" dirty="0">
                <a:solidFill>
                  <a:srgbClr val="FF0000"/>
                </a:solidFill>
                <a:effectLst>
                  <a:outerShdw blurRad="38100" dist="38100" dir="2700000" algn="tl">
                    <a:srgbClr val="C0C0C0"/>
                  </a:outerShdw>
                </a:effectLst>
              </a:rPr>
              <a:t>Excess </a:t>
            </a:r>
            <a:r>
              <a:rPr lang="en-US" sz="2500" i="0" baseline="0" dirty="0" smtClean="0">
                <a:solidFill>
                  <a:srgbClr val="FF0000"/>
                </a:solidFill>
                <a:effectLst>
                  <a:outerShdw blurRad="38100" dist="38100" dir="2700000" algn="tl">
                    <a:srgbClr val="C0C0C0"/>
                  </a:outerShdw>
                </a:effectLst>
              </a:rPr>
              <a:t>notation</a:t>
            </a:r>
            <a:r>
              <a:rPr lang="en-US" sz="2500" b="0" i="0" baseline="0" dirty="0" smtClean="0">
                <a:effectLst>
                  <a:outerShdw blurRad="38100" dist="38100" dir="2700000" algn="tl">
                    <a:srgbClr val="C0C0C0"/>
                  </a:outerShdw>
                </a:effectLst>
              </a:rPr>
              <a:t>, </a:t>
            </a:r>
            <a:r>
              <a:rPr lang="en-US" sz="2500" b="0" i="0" baseline="0" dirty="0">
                <a:effectLst>
                  <a:outerShdw blurRad="38100" dist="38100" dir="2700000" algn="tl">
                    <a:srgbClr val="C0C0C0"/>
                  </a:outerShdw>
                </a:effectLst>
              </a:rPr>
              <a:t>is used instead. </a:t>
            </a:r>
            <a:endParaRPr lang="en-US" sz="2500" b="0" i="0" baseline="0" dirty="0" smtClean="0">
              <a:effectLst>
                <a:outerShdw blurRad="38100" dist="38100" dir="2700000" algn="tl">
                  <a:srgbClr val="C0C0C0"/>
                </a:outerShdw>
              </a:effectLst>
            </a:endParaRPr>
          </a:p>
          <a:p>
            <a:pPr marL="342900" indent="-342900" algn="just" eaLnBrk="1" hangingPunct="1">
              <a:buFont typeface="Wingdings" pitchFamily="2" charset="2"/>
              <a:buChar char="Ø"/>
              <a:defRPr/>
            </a:pPr>
            <a:endParaRPr lang="en-US" sz="900" b="0" i="0" baseline="0" dirty="0" smtClean="0">
              <a:effectLst>
                <a:outerShdw blurRad="38100" dist="38100" dir="2700000" algn="tl">
                  <a:srgbClr val="C0C0C0"/>
                </a:outerShdw>
              </a:effectLst>
            </a:endParaRPr>
          </a:p>
          <a:p>
            <a:pPr marL="342900" indent="-342900" algn="just" eaLnBrk="1" hangingPunct="1">
              <a:buFont typeface="Wingdings" pitchFamily="2" charset="2"/>
              <a:buChar char="Ø"/>
              <a:defRPr/>
            </a:pPr>
            <a:r>
              <a:rPr lang="en-US" sz="2500" b="0" i="0" baseline="0" dirty="0" smtClean="0"/>
              <a:t>In </a:t>
            </a:r>
            <a:r>
              <a:rPr lang="en-US" sz="2500" b="0" i="0" baseline="0" dirty="0"/>
              <a:t>the Excess </a:t>
            </a:r>
            <a:r>
              <a:rPr lang="en-US" sz="2500" b="0" i="0" baseline="0" dirty="0" smtClean="0"/>
              <a:t>notation, </a:t>
            </a:r>
            <a:r>
              <a:rPr lang="en-US" sz="2500" b="1" i="0" baseline="0" dirty="0">
                <a:solidFill>
                  <a:srgbClr val="00B050"/>
                </a:solidFill>
              </a:rPr>
              <a:t>both positive and negative integers are stored as unsigned integers</a:t>
            </a:r>
            <a:r>
              <a:rPr lang="en-US" sz="2500" b="0" i="0" baseline="0" dirty="0"/>
              <a:t>. </a:t>
            </a:r>
            <a:endParaRPr lang="en-US" sz="2500" b="0" i="0" baseline="0" dirty="0" smtClean="0"/>
          </a:p>
          <a:p>
            <a:pPr marL="342900" indent="-342900" algn="just" eaLnBrk="1" hangingPunct="1">
              <a:buFont typeface="Wingdings" pitchFamily="2" charset="2"/>
              <a:buChar char="Ø"/>
              <a:defRPr/>
            </a:pPr>
            <a:endParaRPr lang="en-US" sz="900" b="0" i="0" baseline="0" dirty="0" smtClean="0"/>
          </a:p>
          <a:p>
            <a:pPr marL="342900" indent="-342900" algn="just" eaLnBrk="1" hangingPunct="1">
              <a:buFont typeface="Wingdings" pitchFamily="2" charset="2"/>
              <a:buChar char="Ø"/>
              <a:defRPr/>
            </a:pPr>
            <a:r>
              <a:rPr lang="en-US" sz="2500" b="0" i="0" baseline="0" dirty="0" smtClean="0">
                <a:effectLst>
                  <a:outerShdw blurRad="38100" dist="38100" dir="2700000" algn="tl">
                    <a:srgbClr val="C0C0C0"/>
                  </a:outerShdw>
                </a:effectLst>
              </a:rPr>
              <a:t>To </a:t>
            </a:r>
            <a:r>
              <a:rPr lang="en-US" sz="2500" b="0" i="0" baseline="0" dirty="0">
                <a:effectLst>
                  <a:outerShdw blurRad="38100" dist="38100" dir="2700000" algn="tl">
                    <a:srgbClr val="C0C0C0"/>
                  </a:outerShdw>
                </a:effectLst>
              </a:rPr>
              <a:t>represent a positive or negative integer, a positive integer (called a bias) is added to each number to shift them uniformly to the non-negative side. The value of this bias is </a:t>
            </a:r>
            <a:r>
              <a:rPr lang="en-US" sz="2500" b="1" i="0" baseline="0" dirty="0" smtClean="0">
                <a:solidFill>
                  <a:srgbClr val="00B050"/>
                </a:solidFill>
              </a:rPr>
              <a:t>2</a:t>
            </a:r>
            <a:r>
              <a:rPr lang="en-US" sz="2500" b="1" baseline="30000" dirty="0" smtClean="0">
                <a:solidFill>
                  <a:srgbClr val="00B050"/>
                </a:solidFill>
              </a:rPr>
              <a:t>m-</a:t>
            </a:r>
            <a:r>
              <a:rPr lang="en-US" sz="2500" b="1" i="0" baseline="30000" dirty="0" smtClean="0">
                <a:solidFill>
                  <a:srgbClr val="00B050"/>
                </a:solidFill>
              </a:rPr>
              <a:t>1</a:t>
            </a:r>
            <a:r>
              <a:rPr lang="en-US" sz="2500" b="1" i="0" baseline="0" dirty="0" smtClean="0">
                <a:solidFill>
                  <a:srgbClr val="00B050"/>
                </a:solidFill>
              </a:rPr>
              <a:t> - 1</a:t>
            </a:r>
            <a:r>
              <a:rPr lang="en-US" sz="2500" b="0" i="0" baseline="0" dirty="0">
                <a:effectLst>
                  <a:outerShdw blurRad="38100" dist="38100" dir="2700000" algn="tl">
                    <a:srgbClr val="C0C0C0"/>
                  </a:outerShdw>
                </a:effectLst>
              </a:rPr>
              <a:t>, where </a:t>
            </a:r>
            <a:r>
              <a:rPr lang="en-US" sz="2500" b="0" baseline="0" dirty="0">
                <a:effectLst>
                  <a:outerShdw blurRad="38100" dist="38100" dir="2700000" algn="tl">
                    <a:srgbClr val="C0C0C0"/>
                  </a:outerShdw>
                </a:effectLst>
              </a:rPr>
              <a:t>m</a:t>
            </a:r>
            <a:r>
              <a:rPr lang="en-US" sz="2500" b="0" i="0" baseline="0" dirty="0">
                <a:effectLst>
                  <a:outerShdw blurRad="38100" dist="38100" dir="2700000" algn="tl">
                    <a:srgbClr val="C0C0C0"/>
                  </a:outerShdw>
                </a:effectLst>
              </a:rPr>
              <a:t> is the size of the memory </a:t>
            </a:r>
            <a:r>
              <a:rPr lang="en-US" sz="2500" b="0" i="0" baseline="0" dirty="0" smtClean="0">
                <a:effectLst>
                  <a:outerShdw blurRad="38100" dist="38100" dir="2700000" algn="tl">
                    <a:srgbClr val="C0C0C0"/>
                  </a:outerShdw>
                </a:effectLst>
              </a:rPr>
              <a:t>to </a:t>
            </a:r>
            <a:r>
              <a:rPr lang="en-US" sz="2500" b="0" i="0" baseline="0" dirty="0">
                <a:effectLst>
                  <a:outerShdw blurRad="38100" dist="38100" dir="2700000" algn="tl">
                    <a:srgbClr val="C0C0C0"/>
                  </a:outerShdw>
                </a:effectLst>
              </a:rPr>
              <a:t>store the exponent.</a:t>
            </a:r>
          </a:p>
        </p:txBody>
      </p:sp>
      <p:sp>
        <p:nvSpPr>
          <p:cNvPr id="47108" name="Text Box 11"/>
          <p:cNvSpPr txBox="1">
            <a:spLocks noChangeArrowheads="1"/>
          </p:cNvSpPr>
          <p:nvPr/>
        </p:nvSpPr>
        <p:spPr bwMode="auto">
          <a:xfrm>
            <a:off x="0" y="0"/>
            <a:ext cx="6705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4000" i="0" baseline="0" dirty="0" smtClean="0">
                <a:solidFill>
                  <a:srgbClr val="660066"/>
                </a:solidFill>
              </a:rPr>
              <a:t>			Excess Notation</a:t>
            </a:r>
            <a:endParaRPr lang="en-US" sz="4000" i="0" baseline="0" dirty="0">
              <a:solidFill>
                <a:srgbClr val="660066"/>
              </a:solidFill>
            </a:endParaRPr>
          </a:p>
        </p:txBody>
      </p:sp>
    </p:spTree>
    <p:extLst>
      <p:ext uri="{BB962C8B-B14F-4D97-AF65-F5344CB8AC3E}">
        <p14:creationId xmlns:p14="http://schemas.microsoft.com/office/powerpoint/2010/main" val="3574236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2709246" y="6153090"/>
            <a:ext cx="3767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000" i="0" baseline="0" dirty="0" smtClean="0"/>
              <a:t>Shifting </a:t>
            </a:r>
            <a:r>
              <a:rPr lang="en-US" sz="2000" i="0" baseline="0" dirty="0"/>
              <a:t>in Excess representation</a:t>
            </a:r>
          </a:p>
        </p:txBody>
      </p:sp>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3965593"/>
            <a:ext cx="800735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4"/>
          <p:cNvSpPr txBox="1">
            <a:spLocks noChangeArrowheads="1"/>
          </p:cNvSpPr>
          <p:nvPr/>
        </p:nvSpPr>
        <p:spPr bwMode="auto">
          <a:xfrm>
            <a:off x="76200" y="152418"/>
            <a:ext cx="1449436"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a:t>
            </a:r>
            <a:endParaRPr lang="en-US" sz="2000" baseline="0" dirty="0">
              <a:solidFill>
                <a:schemeClr val="bg1"/>
              </a:solidFill>
            </a:endParaRPr>
          </a:p>
        </p:txBody>
      </p:sp>
      <p:sp>
        <p:nvSpPr>
          <p:cNvPr id="1369093" name="Rectangle 5"/>
          <p:cNvSpPr>
            <a:spLocks noChangeArrowheads="1"/>
          </p:cNvSpPr>
          <p:nvPr/>
        </p:nvSpPr>
        <p:spPr bwMode="auto">
          <a:xfrm>
            <a:off x="76200" y="747147"/>
            <a:ext cx="8686800" cy="2677656"/>
          </a:xfrm>
          <a:prstGeom prst="rect">
            <a:avLst/>
          </a:prstGeom>
          <a:noFill/>
          <a:ln w="9525">
            <a:noFill/>
            <a:miter lim="800000"/>
            <a:headEnd/>
            <a:tailEnd/>
          </a:ln>
          <a:effectLst/>
        </p:spPr>
        <p:txBody>
          <a:bodyPr wrap="square" anchor="ctr">
            <a:spAutoFit/>
          </a:bodyPr>
          <a:lstStyle/>
          <a:p>
            <a:pPr algn="just" eaLnBrk="1" hangingPunct="1">
              <a:defRPr/>
            </a:pPr>
            <a:r>
              <a:rPr lang="en-US" sz="2400" b="0" i="0" baseline="0" dirty="0"/>
              <a:t>We can express </a:t>
            </a:r>
            <a:r>
              <a:rPr lang="en-US" sz="2400" i="0" baseline="0" dirty="0">
                <a:solidFill>
                  <a:srgbClr val="FF0000"/>
                </a:solidFill>
              </a:rPr>
              <a:t>sixteen integers</a:t>
            </a:r>
            <a:r>
              <a:rPr lang="en-US" sz="2400" b="0" i="0" baseline="0" dirty="0"/>
              <a:t> in a number system with </a:t>
            </a:r>
            <a:r>
              <a:rPr lang="en-US" sz="2400" b="0" i="0" baseline="0" dirty="0">
                <a:solidFill>
                  <a:srgbClr val="FF0000"/>
                </a:solidFill>
              </a:rPr>
              <a:t>4-bit allocation</a:t>
            </a:r>
            <a:r>
              <a:rPr lang="en-US" sz="2400" b="0" i="0" baseline="0" dirty="0"/>
              <a:t>. By adding seven units to each integer in this range, we can uniformly translate all integers to the right and make all of them positive without changing the relative position of the integers with respect to each other, as shown in the figure. The new system is referred to as Excess-7, or biased representation with biasing value of 7.</a:t>
            </a:r>
          </a:p>
        </p:txBody>
      </p:sp>
    </p:spTree>
    <p:extLst>
      <p:ext uri="{BB962C8B-B14F-4D97-AF65-F5344CB8AC3E}">
        <p14:creationId xmlns:p14="http://schemas.microsoft.com/office/powerpoint/2010/main" val="4204668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1752609" y="5486400"/>
            <a:ext cx="5536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000" i="0" baseline="0" dirty="0" smtClean="0"/>
              <a:t>IEEE </a:t>
            </a:r>
            <a:r>
              <a:rPr lang="en-US" sz="2000" i="0" baseline="0" dirty="0"/>
              <a:t>standards for floating-point representation</a:t>
            </a:r>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1447818"/>
            <a:ext cx="82359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5"/>
          <p:cNvSpPr txBox="1">
            <a:spLocks noChangeArrowheads="1"/>
          </p:cNvSpPr>
          <p:nvPr/>
        </p:nvSpPr>
        <p:spPr bwMode="auto">
          <a:xfrm>
            <a:off x="0" y="18"/>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3600" i="0" baseline="0" dirty="0">
                <a:solidFill>
                  <a:srgbClr val="660066"/>
                </a:solidFill>
              </a:rPr>
              <a:t>IEEE Standard</a:t>
            </a:r>
          </a:p>
        </p:txBody>
      </p:sp>
    </p:spTree>
    <p:extLst>
      <p:ext uri="{BB962C8B-B14F-4D97-AF65-F5344CB8AC3E}">
        <p14:creationId xmlns:p14="http://schemas.microsoft.com/office/powerpoint/2010/main" val="839035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0" y="18"/>
            <a:ext cx="815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3600" i="0" baseline="0" dirty="0" smtClean="0">
                <a:solidFill>
                  <a:srgbClr val="660066"/>
                </a:solidFill>
              </a:rPr>
              <a:t>			IEEE </a:t>
            </a:r>
            <a:r>
              <a:rPr lang="en-US" sz="3600" i="0" baseline="0" dirty="0">
                <a:solidFill>
                  <a:srgbClr val="660066"/>
                </a:solidFill>
              </a:rPr>
              <a:t>Specifications</a:t>
            </a:r>
          </a:p>
        </p:txBody>
      </p:sp>
      <p:pic>
        <p:nvPicPr>
          <p:cNvPr id="501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9" y="750905"/>
            <a:ext cx="8520113"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4035" name="Rectangle 3"/>
          <p:cNvSpPr>
            <a:spLocks noChangeArrowheads="1"/>
          </p:cNvSpPr>
          <p:nvPr/>
        </p:nvSpPr>
        <p:spPr bwMode="auto">
          <a:xfrm>
            <a:off x="381000" y="4410027"/>
            <a:ext cx="8229600" cy="2308324"/>
          </a:xfrm>
          <a:prstGeom prst="rect">
            <a:avLst/>
          </a:prstGeom>
          <a:noFill/>
          <a:ln w="9525">
            <a:noFill/>
            <a:miter lim="800000"/>
            <a:headEnd/>
            <a:tailEnd/>
          </a:ln>
          <a:effectLst/>
        </p:spPr>
        <p:txBody>
          <a:bodyPr anchor="ctr">
            <a:spAutoFit/>
          </a:bodyPr>
          <a:lstStyle/>
          <a:p>
            <a:pPr marL="533400" indent="-533400" algn="just" eaLnBrk="1" hangingPunct="1">
              <a:defRPr/>
            </a:pPr>
            <a:r>
              <a:rPr lang="en-US" sz="2400" i="0" baseline="0" dirty="0">
                <a:solidFill>
                  <a:schemeClr val="hlink"/>
                </a:solidFill>
                <a:effectLst>
                  <a:outerShdw blurRad="38100" dist="38100" dir="2700000" algn="tl">
                    <a:srgbClr val="C0C0C0"/>
                  </a:outerShdw>
                </a:effectLst>
              </a:rPr>
              <a:t>Storage of IEEE standard floating point numbers:</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Store the sign in S (0 or 1).</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Change the number to binary.</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Normalize.</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Find the values of E and M.</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Concatenate S, E, and M.</a:t>
            </a:r>
          </a:p>
        </p:txBody>
      </p:sp>
      <p:sp>
        <p:nvSpPr>
          <p:cNvPr id="2" name="TextBox 1"/>
          <p:cNvSpPr txBox="1"/>
          <p:nvPr/>
        </p:nvSpPr>
        <p:spPr>
          <a:xfrm>
            <a:off x="304800" y="750887"/>
            <a:ext cx="1066800" cy="369332"/>
          </a:xfrm>
          <a:prstGeom prst="rect">
            <a:avLst/>
          </a:prstGeom>
          <a:solidFill>
            <a:schemeClr val="bg1"/>
          </a:solidFill>
        </p:spPr>
        <p:txBody>
          <a:bodyPr wrap="square" rtlCol="0">
            <a:spAutoFit/>
          </a:bodyPr>
          <a:lstStyle/>
          <a:p>
            <a:r>
              <a:rPr lang="en-US" dirty="0" smtClean="0">
                <a:solidFill>
                  <a:schemeClr val="bg1"/>
                </a:solidFill>
              </a:rPr>
              <a:t>XXXXXX</a:t>
            </a:r>
            <a:endParaRPr lang="en-US" dirty="0">
              <a:solidFill>
                <a:schemeClr val="bg1"/>
              </a:solidFill>
            </a:endParaRPr>
          </a:p>
        </p:txBody>
      </p:sp>
    </p:spTree>
    <p:extLst>
      <p:ext uri="{BB962C8B-B14F-4D97-AF65-F5344CB8AC3E}">
        <p14:creationId xmlns:p14="http://schemas.microsoft.com/office/powerpoint/2010/main" val="5496315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
          <p:cNvSpPr txBox="1">
            <a:spLocks noChangeArrowheads="1"/>
          </p:cNvSpPr>
          <p:nvPr/>
        </p:nvSpPr>
        <p:spPr bwMode="auto">
          <a:xfrm>
            <a:off x="76200" y="2"/>
            <a:ext cx="168026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 1:</a:t>
            </a:r>
            <a:endParaRPr lang="en-US" sz="2000" baseline="0" dirty="0">
              <a:solidFill>
                <a:schemeClr val="bg1"/>
              </a:solidFill>
            </a:endParaRPr>
          </a:p>
        </p:txBody>
      </p:sp>
      <p:sp>
        <p:nvSpPr>
          <p:cNvPr id="1324035" name="Rectangle 3"/>
          <p:cNvSpPr>
            <a:spLocks noChangeArrowheads="1"/>
          </p:cNvSpPr>
          <p:nvPr/>
        </p:nvSpPr>
        <p:spPr bwMode="auto">
          <a:xfrm>
            <a:off x="76200" y="452868"/>
            <a:ext cx="8229600" cy="830997"/>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Show the Excess_127 (single precision) representation of the decimal </a:t>
            </a:r>
            <a:r>
              <a:rPr lang="en-US" sz="2400" b="0" i="0" baseline="0" dirty="0" smtClean="0">
                <a:effectLst>
                  <a:outerShdw blurRad="38100" dist="38100" dir="2700000" algn="tl">
                    <a:srgbClr val="C0C0C0"/>
                  </a:outerShdw>
                </a:effectLst>
              </a:rPr>
              <a:t>number 5.75</a:t>
            </a:r>
            <a:endParaRPr lang="en-US" sz="2400" b="0" i="0" baseline="0" dirty="0">
              <a:effectLst>
                <a:outerShdw blurRad="38100" dist="38100" dir="2700000" algn="tl">
                  <a:srgbClr val="C0C0C0"/>
                </a:outerShdw>
              </a:effectLst>
            </a:endParaRPr>
          </a:p>
        </p:txBody>
      </p:sp>
      <p:sp>
        <p:nvSpPr>
          <p:cNvPr id="1324038" name="Rectangle 6"/>
          <p:cNvSpPr>
            <a:spLocks noChangeArrowheads="1"/>
          </p:cNvSpPr>
          <p:nvPr/>
        </p:nvSpPr>
        <p:spPr bwMode="auto">
          <a:xfrm>
            <a:off x="228600" y="1295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baseline="0" dirty="0">
                <a:solidFill>
                  <a:schemeClr val="folHlink"/>
                </a:solidFill>
                <a:effectLst>
                  <a:outerShdw blurRad="38100" dist="38100" dir="2700000" algn="tl">
                    <a:srgbClr val="C0C0C0"/>
                  </a:outerShdw>
                </a:effectLst>
              </a:rPr>
              <a:t>Solution</a:t>
            </a:r>
            <a:endParaRPr lang="en-US" sz="2400" b="0" i="0" baseline="0" dirty="0">
              <a:effectLst>
                <a:outerShdw blurRad="38100" dist="38100" dir="2700000" algn="tl">
                  <a:srgbClr val="C0C0C0"/>
                </a:outerShdw>
              </a:effectLst>
            </a:endParaRPr>
          </a:p>
        </p:txBody>
      </p:sp>
      <p:sp>
        <p:nvSpPr>
          <p:cNvPr id="1324040" name="Rectangle 8"/>
          <p:cNvSpPr>
            <a:spLocks noChangeArrowheads="1"/>
          </p:cNvSpPr>
          <p:nvPr/>
        </p:nvSpPr>
        <p:spPr bwMode="auto">
          <a:xfrm>
            <a:off x="304800" y="1631386"/>
            <a:ext cx="8229600" cy="2677656"/>
          </a:xfrm>
          <a:prstGeom prst="rect">
            <a:avLst/>
          </a:prstGeom>
          <a:noFill/>
          <a:ln w="9525">
            <a:noFill/>
            <a:miter lim="800000"/>
            <a:headEnd/>
            <a:tailEnd/>
          </a:ln>
          <a:effectLst/>
        </p:spPr>
        <p:txBody>
          <a:bodyPr anchor="ctr">
            <a:spAutoFit/>
          </a:bodyPr>
          <a:lstStyle/>
          <a:p>
            <a:pPr marL="457200" indent="-457200" algn="just" eaLnBrk="1" hangingPunct="1">
              <a:buFontTx/>
              <a:buAutoNum type="alphaLcPeriod"/>
              <a:defRPr/>
            </a:pPr>
            <a:r>
              <a:rPr lang="en-US" sz="2400" b="0" i="0" baseline="0" dirty="0">
                <a:effectLst>
                  <a:outerShdw blurRad="38100" dist="38100" dir="2700000" algn="tl">
                    <a:srgbClr val="C0C0C0"/>
                  </a:outerShdw>
                </a:effectLst>
              </a:rPr>
              <a:t>The sign is positive, so S = 0.</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Decimal to binary transformation: 5.75 = (101.11)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Normalization: (101.11)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 (</a:t>
            </a:r>
            <a:r>
              <a:rPr lang="en-US" sz="2400" b="0" i="0" baseline="0" dirty="0" smtClean="0">
                <a:effectLst>
                  <a:outerShdw blurRad="38100" dist="38100" dir="2700000" algn="tl">
                    <a:srgbClr val="C0C0C0"/>
                  </a:outerShdw>
                </a:effectLst>
              </a:rPr>
              <a:t>1.0111)</a:t>
            </a:r>
            <a:r>
              <a:rPr lang="en-US" sz="2400" b="0" i="0" baseline="-25000" dirty="0" smtClean="0">
                <a:effectLst>
                  <a:outerShdw blurRad="38100" dist="38100" dir="2700000" algn="tl">
                    <a:srgbClr val="C0C0C0"/>
                  </a:outerShdw>
                </a:effectLst>
              </a:rPr>
              <a:t>2</a:t>
            </a:r>
            <a:r>
              <a:rPr lang="en-US" sz="2400" b="0" i="0" baseline="0" dirty="0" smtClean="0">
                <a:effectLst>
                  <a:outerShdw blurRad="38100" dist="38100" dir="2700000" algn="tl">
                    <a:srgbClr val="C0C0C0"/>
                  </a:outerShdw>
                </a:effectLst>
              </a:rPr>
              <a:t> </a:t>
            </a:r>
            <a:r>
              <a:rPr lang="en-US" sz="2400" b="0" i="0" baseline="0" dirty="0">
                <a:effectLst>
                  <a:outerShdw blurRad="38100" dist="38100" dir="2700000" algn="tl">
                    <a:srgbClr val="C0C0C0"/>
                  </a:outerShdw>
                </a:effectLst>
              </a:rPr>
              <a:t>× 2</a:t>
            </a:r>
            <a:r>
              <a:rPr lang="en-US" sz="2400" b="0" i="0" baseline="30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E = 2 + 127 = 129 = (10000001)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M = </a:t>
            </a:r>
            <a:r>
              <a:rPr lang="en-US" sz="2400" b="0" i="0" baseline="0" dirty="0" smtClean="0">
                <a:effectLst>
                  <a:outerShdw blurRad="38100" dist="38100" dir="2700000" algn="tl">
                    <a:srgbClr val="C0C0C0"/>
                  </a:outerShdw>
                </a:effectLst>
              </a:rPr>
              <a:t>0111</a:t>
            </a:r>
            <a:r>
              <a:rPr lang="en-US" sz="2400" b="0" i="0" baseline="0" dirty="0">
                <a:effectLst>
                  <a:outerShdw blurRad="38100" dist="38100" dir="2700000" algn="tl">
                    <a:srgbClr val="C0C0C0"/>
                  </a:outerShdw>
                </a:effectLst>
              </a:rPr>
              <a:t>. We need to add nineteen zeros at the right of M to make it 23 bits. </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The </a:t>
            </a:r>
            <a:r>
              <a:rPr lang="en-US" sz="2400" b="0" i="0" baseline="0" dirty="0" smtClean="0">
                <a:effectLst>
                  <a:outerShdw blurRad="38100" dist="38100" dir="2700000" algn="tl">
                    <a:srgbClr val="C0C0C0"/>
                  </a:outerShdw>
                </a:effectLst>
              </a:rPr>
              <a:t>representation </a:t>
            </a:r>
            <a:r>
              <a:rPr lang="en-US" sz="2400" b="0" i="0" baseline="0" dirty="0">
                <a:effectLst>
                  <a:outerShdw blurRad="38100" dist="38100" dir="2700000" algn="tl">
                    <a:srgbClr val="C0C0C0"/>
                  </a:outerShdw>
                </a:effectLst>
              </a:rPr>
              <a:t>is shown below:</a:t>
            </a:r>
          </a:p>
        </p:txBody>
      </p:sp>
      <p:pic>
        <p:nvPicPr>
          <p:cNvPr id="512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4" y="4267200"/>
            <a:ext cx="7154863"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4042" name="Rectangle 10"/>
          <p:cNvSpPr>
            <a:spLocks noChangeArrowheads="1"/>
          </p:cNvSpPr>
          <p:nvPr/>
        </p:nvSpPr>
        <p:spPr bwMode="auto">
          <a:xfrm>
            <a:off x="228600" y="544036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The number is stored in the computer as</a:t>
            </a:r>
          </a:p>
        </p:txBody>
      </p:sp>
      <p:sp>
        <p:nvSpPr>
          <p:cNvPr id="51209" name="Rectangle 11"/>
          <p:cNvSpPr>
            <a:spLocks noChangeArrowheads="1"/>
          </p:cNvSpPr>
          <p:nvPr/>
        </p:nvSpPr>
        <p:spPr bwMode="auto">
          <a:xfrm>
            <a:off x="1676400" y="6017585"/>
            <a:ext cx="5791200"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just" eaLnBrk="1" hangingPunct="1"/>
            <a:r>
              <a:rPr lang="en-US" sz="2400" i="0" baseline="0" dirty="0" smtClean="0">
                <a:solidFill>
                  <a:schemeClr val="folHlink"/>
                </a:solidFill>
              </a:rPr>
              <a:t>0</a:t>
            </a:r>
            <a:r>
              <a:rPr lang="en-US" sz="2400" i="0" baseline="0" dirty="0" smtClean="0">
                <a:solidFill>
                  <a:srgbClr val="FF0000"/>
                </a:solidFill>
              </a:rPr>
              <a:t>10000001</a:t>
            </a:r>
            <a:r>
              <a:rPr lang="en-US" sz="2400" i="0" baseline="0" dirty="0" smtClean="0">
                <a:solidFill>
                  <a:schemeClr val="folHlink"/>
                </a:solidFill>
              </a:rPr>
              <a:t>01110000000000000000000</a:t>
            </a:r>
            <a:endParaRPr lang="en-US" sz="2400" i="0" baseline="0" dirty="0">
              <a:solidFill>
                <a:schemeClr val="folHlink"/>
              </a:solidFill>
            </a:endParaRPr>
          </a:p>
        </p:txBody>
      </p:sp>
      <p:sp>
        <p:nvSpPr>
          <p:cNvPr id="2" name="TextBox 1"/>
          <p:cNvSpPr txBox="1"/>
          <p:nvPr/>
        </p:nvSpPr>
        <p:spPr>
          <a:xfrm>
            <a:off x="4038600" y="4343400"/>
            <a:ext cx="3581400" cy="369332"/>
          </a:xfrm>
          <a:prstGeom prst="rect">
            <a:avLst/>
          </a:prstGeom>
          <a:solidFill>
            <a:schemeClr val="bg1">
              <a:lumMod val="95000"/>
            </a:schemeClr>
          </a:solidFill>
        </p:spPr>
        <p:txBody>
          <a:bodyPr wrap="square" rtlCol="0">
            <a:spAutoFit/>
          </a:bodyPr>
          <a:lstStyle/>
          <a:p>
            <a:r>
              <a:rPr lang="en-US" b="1" dirty="0" smtClean="0"/>
              <a:t>01110000000000000000000</a:t>
            </a:r>
            <a:endParaRPr lang="en-US" b="1" dirty="0"/>
          </a:p>
        </p:txBody>
      </p:sp>
    </p:spTree>
    <p:extLst>
      <p:ext uri="{BB962C8B-B14F-4D97-AF65-F5344CB8AC3E}">
        <p14:creationId xmlns:p14="http://schemas.microsoft.com/office/powerpoint/2010/main" val="9169538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2"/>
          <p:cNvSpPr txBox="1">
            <a:spLocks noChangeArrowheads="1"/>
          </p:cNvSpPr>
          <p:nvPr/>
        </p:nvSpPr>
        <p:spPr bwMode="auto">
          <a:xfrm>
            <a:off x="76200" y="2"/>
            <a:ext cx="168026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 2:</a:t>
            </a:r>
            <a:endParaRPr lang="en-US" sz="2000" baseline="0" dirty="0">
              <a:solidFill>
                <a:schemeClr val="bg1"/>
              </a:solidFill>
            </a:endParaRPr>
          </a:p>
        </p:txBody>
      </p:sp>
      <p:sp>
        <p:nvSpPr>
          <p:cNvPr id="1326083" name="Rectangle 3"/>
          <p:cNvSpPr>
            <a:spLocks noChangeArrowheads="1"/>
          </p:cNvSpPr>
          <p:nvPr/>
        </p:nvSpPr>
        <p:spPr bwMode="auto">
          <a:xfrm>
            <a:off x="76200" y="452868"/>
            <a:ext cx="8229600" cy="830997"/>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Show the Excess_127 (single precision) representation of the decimal number –</a:t>
            </a:r>
            <a:r>
              <a:rPr lang="en-US" sz="2400" b="0" i="0" baseline="0" dirty="0" smtClean="0">
                <a:effectLst>
                  <a:outerShdw blurRad="38100" dist="38100" dir="2700000" algn="tl">
                    <a:srgbClr val="C0C0C0"/>
                  </a:outerShdw>
                </a:effectLst>
              </a:rPr>
              <a:t>161.875</a:t>
            </a:r>
            <a:endParaRPr lang="en-US" sz="2400" b="0" i="0" baseline="0" dirty="0">
              <a:effectLst>
                <a:outerShdw blurRad="38100" dist="38100" dir="2700000" algn="tl">
                  <a:srgbClr val="C0C0C0"/>
                </a:outerShdw>
              </a:effectLst>
            </a:endParaRPr>
          </a:p>
        </p:txBody>
      </p:sp>
      <p:sp>
        <p:nvSpPr>
          <p:cNvPr id="1326084" name="Rectangle 4"/>
          <p:cNvSpPr>
            <a:spLocks noChangeArrowheads="1"/>
          </p:cNvSpPr>
          <p:nvPr/>
        </p:nvSpPr>
        <p:spPr bwMode="auto">
          <a:xfrm>
            <a:off x="228600" y="1295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baseline="0">
                <a:solidFill>
                  <a:schemeClr val="folHlink"/>
                </a:solidFill>
                <a:effectLst>
                  <a:outerShdw blurRad="38100" dist="38100" dir="2700000" algn="tl">
                    <a:srgbClr val="C0C0C0"/>
                  </a:outerShdw>
                </a:effectLst>
              </a:rPr>
              <a:t>Solution</a:t>
            </a:r>
            <a:endParaRPr lang="en-US" sz="2400" b="0" i="0" baseline="0">
              <a:effectLst>
                <a:outerShdw blurRad="38100" dist="38100" dir="2700000" algn="tl">
                  <a:srgbClr val="C0C0C0"/>
                </a:outerShdw>
              </a:effectLst>
            </a:endParaRPr>
          </a:p>
        </p:txBody>
      </p:sp>
      <p:sp>
        <p:nvSpPr>
          <p:cNvPr id="1326085" name="Rectangle 5"/>
          <p:cNvSpPr>
            <a:spLocks noChangeArrowheads="1"/>
          </p:cNvSpPr>
          <p:nvPr/>
        </p:nvSpPr>
        <p:spPr bwMode="auto">
          <a:xfrm>
            <a:off x="304800" y="1631385"/>
            <a:ext cx="8534400" cy="2677656"/>
          </a:xfrm>
          <a:prstGeom prst="rect">
            <a:avLst/>
          </a:prstGeom>
          <a:noFill/>
          <a:ln w="9525">
            <a:noFill/>
            <a:miter lim="800000"/>
            <a:headEnd/>
            <a:tailEnd/>
          </a:ln>
          <a:effectLst/>
        </p:spPr>
        <p:txBody>
          <a:bodyPr anchor="ctr">
            <a:spAutoFit/>
          </a:bodyPr>
          <a:lstStyle/>
          <a:p>
            <a:pPr marL="457200" indent="-457200" algn="just" eaLnBrk="1" hangingPunct="1">
              <a:buFontTx/>
              <a:buAutoNum type="alphaLcPeriod"/>
              <a:defRPr/>
            </a:pPr>
            <a:r>
              <a:rPr lang="en-US" sz="2400" b="0" i="0" baseline="0" dirty="0">
                <a:effectLst>
                  <a:outerShdw blurRad="38100" dist="38100" dir="2700000" algn="tl">
                    <a:srgbClr val="C0C0C0"/>
                  </a:outerShdw>
                </a:effectLst>
              </a:rPr>
              <a:t>The sign is negative, so S = 1.</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Decimal to binary transformation: 161.875= (10100001.111)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Normalization: (10100001.111)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 (1.0100001111)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 2</a:t>
            </a:r>
            <a:r>
              <a:rPr lang="en-US" sz="2400" b="0" i="0" baseline="30000" dirty="0">
                <a:effectLst>
                  <a:outerShdw blurRad="38100" dist="38100" dir="2700000" algn="tl">
                    <a:srgbClr val="C0C0C0"/>
                  </a:outerShdw>
                </a:effectLst>
              </a:rPr>
              <a:t>7</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E = 7 + 127 = 134 = (10000110)</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and M = (0100001111)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Representation:</a:t>
            </a:r>
          </a:p>
        </p:txBody>
      </p:sp>
      <p:sp>
        <p:nvSpPr>
          <p:cNvPr id="1326087" name="Rectangle 7"/>
          <p:cNvSpPr>
            <a:spLocks noChangeArrowheads="1"/>
          </p:cNvSpPr>
          <p:nvPr/>
        </p:nvSpPr>
        <p:spPr bwMode="auto">
          <a:xfrm>
            <a:off x="228600" y="551431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a:effectLst>
                  <a:outerShdw blurRad="38100" dist="38100" dir="2700000" algn="tl">
                    <a:srgbClr val="C0C0C0"/>
                  </a:outerShdw>
                </a:effectLst>
              </a:rPr>
              <a:t>The number is stored in the computer as</a:t>
            </a:r>
          </a:p>
        </p:txBody>
      </p:sp>
      <p:sp>
        <p:nvSpPr>
          <p:cNvPr id="52232" name="Rectangle 8"/>
          <p:cNvSpPr>
            <a:spLocks noChangeArrowheads="1"/>
          </p:cNvSpPr>
          <p:nvPr/>
        </p:nvSpPr>
        <p:spPr bwMode="auto">
          <a:xfrm>
            <a:off x="1371600" y="6091535"/>
            <a:ext cx="5715000"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just" eaLnBrk="1" hangingPunct="1"/>
            <a:r>
              <a:rPr lang="en-US" sz="2400" i="0" baseline="0" dirty="0" smtClean="0">
                <a:solidFill>
                  <a:schemeClr val="folHlink"/>
                </a:solidFill>
              </a:rPr>
              <a:t>1</a:t>
            </a:r>
            <a:r>
              <a:rPr lang="en-US" sz="2400" i="0" baseline="0" dirty="0" smtClean="0">
                <a:solidFill>
                  <a:srgbClr val="FF0000"/>
                </a:solidFill>
              </a:rPr>
              <a:t>10000110</a:t>
            </a:r>
            <a:r>
              <a:rPr lang="en-US" sz="2400" i="0" baseline="0" dirty="0" smtClean="0">
                <a:solidFill>
                  <a:schemeClr val="folHlink"/>
                </a:solidFill>
              </a:rPr>
              <a:t>010000111100000000000000</a:t>
            </a:r>
            <a:endParaRPr lang="en-US" sz="2400" i="0" baseline="0" dirty="0">
              <a:solidFill>
                <a:schemeClr val="folHlink"/>
              </a:solidFill>
            </a:endParaRPr>
          </a:p>
        </p:txBody>
      </p:sp>
      <p:pic>
        <p:nvPicPr>
          <p:cNvPr id="522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2" y="4262438"/>
            <a:ext cx="72263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31723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2"/>
          <p:cNvSpPr txBox="1">
            <a:spLocks noChangeArrowheads="1"/>
          </p:cNvSpPr>
          <p:nvPr/>
        </p:nvSpPr>
        <p:spPr bwMode="auto">
          <a:xfrm>
            <a:off x="76200" y="2"/>
            <a:ext cx="168026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 3:</a:t>
            </a:r>
            <a:endParaRPr lang="en-US" sz="2000" baseline="0" dirty="0">
              <a:solidFill>
                <a:schemeClr val="bg1"/>
              </a:solidFill>
            </a:endParaRPr>
          </a:p>
        </p:txBody>
      </p:sp>
      <p:sp>
        <p:nvSpPr>
          <p:cNvPr id="1328131" name="Rectangle 3"/>
          <p:cNvSpPr>
            <a:spLocks noChangeArrowheads="1"/>
          </p:cNvSpPr>
          <p:nvPr/>
        </p:nvSpPr>
        <p:spPr bwMode="auto">
          <a:xfrm>
            <a:off x="76200" y="452868"/>
            <a:ext cx="8229600" cy="830997"/>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Show the Excess_127 (single precision) representation of the decimal number –</a:t>
            </a:r>
            <a:r>
              <a:rPr lang="en-US" sz="2400" b="0" i="0" baseline="0" dirty="0" smtClean="0">
                <a:effectLst>
                  <a:outerShdw blurRad="38100" dist="38100" dir="2700000" algn="tl">
                    <a:srgbClr val="C0C0C0"/>
                  </a:outerShdw>
                </a:effectLst>
              </a:rPr>
              <a:t>0.0234375</a:t>
            </a:r>
            <a:endParaRPr lang="en-US" sz="2400" b="0" i="0" baseline="0" dirty="0">
              <a:effectLst>
                <a:outerShdw blurRad="38100" dist="38100" dir="2700000" algn="tl">
                  <a:srgbClr val="C0C0C0"/>
                </a:outerShdw>
              </a:effectLst>
            </a:endParaRPr>
          </a:p>
        </p:txBody>
      </p:sp>
      <p:sp>
        <p:nvSpPr>
          <p:cNvPr id="1328132" name="Rectangle 4"/>
          <p:cNvSpPr>
            <a:spLocks noChangeArrowheads="1"/>
          </p:cNvSpPr>
          <p:nvPr/>
        </p:nvSpPr>
        <p:spPr bwMode="auto">
          <a:xfrm>
            <a:off x="228600" y="15240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baseline="0">
                <a:solidFill>
                  <a:schemeClr val="folHlink"/>
                </a:solidFill>
                <a:effectLst>
                  <a:outerShdw blurRad="38100" dist="38100" dir="2700000" algn="tl">
                    <a:srgbClr val="C0C0C0"/>
                  </a:outerShdw>
                </a:effectLst>
              </a:rPr>
              <a:t>Solution</a:t>
            </a:r>
            <a:endParaRPr lang="en-US" sz="2400" b="0" i="0" baseline="0">
              <a:effectLst>
                <a:outerShdw blurRad="38100" dist="38100" dir="2700000" algn="tl">
                  <a:srgbClr val="C0C0C0"/>
                </a:outerShdw>
              </a:effectLst>
            </a:endParaRPr>
          </a:p>
        </p:txBody>
      </p:sp>
      <p:sp>
        <p:nvSpPr>
          <p:cNvPr id="1328133" name="Rectangle 5"/>
          <p:cNvSpPr>
            <a:spLocks noChangeArrowheads="1"/>
          </p:cNvSpPr>
          <p:nvPr/>
        </p:nvSpPr>
        <p:spPr bwMode="auto">
          <a:xfrm>
            <a:off x="304800" y="1816051"/>
            <a:ext cx="8534400" cy="2308324"/>
          </a:xfrm>
          <a:prstGeom prst="rect">
            <a:avLst/>
          </a:prstGeom>
          <a:noFill/>
          <a:ln w="9525">
            <a:noFill/>
            <a:miter lim="800000"/>
            <a:headEnd/>
            <a:tailEnd/>
          </a:ln>
          <a:effectLst/>
        </p:spPr>
        <p:txBody>
          <a:bodyPr anchor="ctr">
            <a:spAutoFit/>
          </a:bodyPr>
          <a:lstStyle/>
          <a:p>
            <a:pPr marL="457200" indent="-457200" algn="just" eaLnBrk="1" hangingPunct="1">
              <a:buFontTx/>
              <a:buAutoNum type="alphaLcPeriod"/>
              <a:defRPr/>
            </a:pPr>
            <a:r>
              <a:rPr lang="en-US" sz="2400" b="0" i="0" baseline="0" dirty="0">
                <a:effectLst>
                  <a:outerShdw blurRad="38100" dist="38100" dir="2700000" algn="tl">
                    <a:srgbClr val="C0C0C0"/>
                  </a:outerShdw>
                </a:effectLst>
              </a:rPr>
              <a:t>S = 1 (the number is negative).</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Decimal to binary </a:t>
            </a:r>
            <a:r>
              <a:rPr lang="en-US" sz="2400" b="0" i="0" baseline="0" dirty="0" smtClean="0">
                <a:effectLst>
                  <a:outerShdw blurRad="38100" dist="38100" dir="2700000" algn="tl">
                    <a:srgbClr val="C0C0C0"/>
                  </a:outerShdw>
                </a:effectLst>
              </a:rPr>
              <a:t>transformation: 0.0234375 </a:t>
            </a:r>
            <a:r>
              <a:rPr lang="en-US" sz="2400" b="0" i="0" baseline="0" dirty="0">
                <a:effectLst>
                  <a:outerShdw blurRad="38100" dist="38100" dir="2700000" algn="tl">
                    <a:srgbClr val="C0C0C0"/>
                  </a:outerShdw>
                </a:effectLst>
              </a:rPr>
              <a:t>= (0.0000011)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Normalization: (0.0000011)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 (1.1)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 2</a:t>
            </a:r>
            <a:r>
              <a:rPr lang="en-US" sz="2400" b="0" i="0" baseline="30000" dirty="0">
                <a:effectLst>
                  <a:outerShdw blurRad="38100" dist="38100" dir="2700000" algn="tl">
                    <a:srgbClr val="C0C0C0"/>
                  </a:outerShdw>
                </a:effectLst>
              </a:rPr>
              <a:t>−6</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E = –6 + 127 = 121 = (01111001)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and M = (1)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a:t>
            </a:r>
          </a:p>
          <a:p>
            <a:pPr marL="457200" indent="-457200" algn="just" eaLnBrk="1" hangingPunct="1">
              <a:buFontTx/>
              <a:buAutoNum type="alphaLcPeriod"/>
              <a:defRPr/>
            </a:pPr>
            <a:r>
              <a:rPr lang="en-US" sz="2400" b="0" i="0" baseline="0" dirty="0">
                <a:effectLst>
                  <a:outerShdw blurRad="38100" dist="38100" dir="2700000" algn="tl">
                    <a:srgbClr val="C0C0C0"/>
                  </a:outerShdw>
                </a:effectLst>
              </a:rPr>
              <a:t>Representation:</a:t>
            </a:r>
          </a:p>
        </p:txBody>
      </p:sp>
      <p:sp>
        <p:nvSpPr>
          <p:cNvPr id="1328134" name="Rectangle 6"/>
          <p:cNvSpPr>
            <a:spLocks noChangeArrowheads="1"/>
          </p:cNvSpPr>
          <p:nvPr/>
        </p:nvSpPr>
        <p:spPr bwMode="auto">
          <a:xfrm>
            <a:off x="228600" y="544036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b="0" i="0" baseline="0">
                <a:effectLst>
                  <a:outerShdw blurRad="38100" dist="38100" dir="2700000" algn="tl">
                    <a:srgbClr val="C0C0C0"/>
                  </a:outerShdw>
                </a:effectLst>
              </a:rPr>
              <a:t>The number is stored in the computer as</a:t>
            </a:r>
          </a:p>
        </p:txBody>
      </p:sp>
      <p:sp>
        <p:nvSpPr>
          <p:cNvPr id="53256" name="Rectangle 7"/>
          <p:cNvSpPr>
            <a:spLocks noChangeArrowheads="1"/>
          </p:cNvSpPr>
          <p:nvPr/>
        </p:nvSpPr>
        <p:spPr bwMode="auto">
          <a:xfrm>
            <a:off x="1752600" y="6017586"/>
            <a:ext cx="5638800" cy="46166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just" eaLnBrk="1" hangingPunct="1"/>
            <a:r>
              <a:rPr lang="en-US" sz="2400" i="0" baseline="0" dirty="0">
                <a:solidFill>
                  <a:schemeClr val="folHlink"/>
                </a:solidFill>
              </a:rPr>
              <a:t>1</a:t>
            </a:r>
            <a:r>
              <a:rPr lang="en-US" sz="2400" i="0" baseline="0" dirty="0">
                <a:solidFill>
                  <a:srgbClr val="FF0000"/>
                </a:solidFill>
              </a:rPr>
              <a:t>01111001</a:t>
            </a:r>
            <a:r>
              <a:rPr lang="en-US" sz="2400" i="0" baseline="0" dirty="0">
                <a:solidFill>
                  <a:schemeClr val="folHlink"/>
                </a:solidFill>
              </a:rPr>
              <a:t>10000000000000000000000</a:t>
            </a:r>
          </a:p>
        </p:txBody>
      </p:sp>
      <p:pic>
        <p:nvPicPr>
          <p:cNvPr id="532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7" y="4114800"/>
            <a:ext cx="7370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7689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381000" y="573408"/>
            <a:ext cx="8229600" cy="4539704"/>
          </a:xfrm>
          <a:prstGeom prst="rect">
            <a:avLst/>
          </a:prstGeom>
          <a:noFill/>
          <a:ln w="9525">
            <a:noFill/>
            <a:miter lim="800000"/>
            <a:headEnd/>
            <a:tailEnd/>
          </a:ln>
          <a:effectLst/>
        </p:spPr>
        <p:txBody>
          <a:bodyPr anchor="ctr">
            <a:spAutoFit/>
          </a:bodyPr>
          <a:lstStyle/>
          <a:p>
            <a:pPr marL="533400" indent="-533400" algn="just" eaLnBrk="1" hangingPunct="1">
              <a:defRPr/>
            </a:pPr>
            <a:r>
              <a:rPr lang="en-US" sz="2400" i="0" baseline="0" dirty="0" smtClean="0">
                <a:solidFill>
                  <a:schemeClr val="hlink"/>
                </a:solidFill>
                <a:effectLst>
                  <a:outerShdw blurRad="38100" dist="38100" dir="2700000" algn="tl">
                    <a:srgbClr val="C0C0C0"/>
                  </a:outerShdw>
                </a:effectLst>
              </a:rPr>
              <a:t>     </a:t>
            </a:r>
            <a:r>
              <a:rPr lang="en-US" sz="3200" i="0" baseline="0" dirty="0" smtClean="0">
                <a:solidFill>
                  <a:schemeClr val="hlink"/>
                </a:solidFill>
              </a:rPr>
              <a:t>Retrieving </a:t>
            </a:r>
            <a:r>
              <a:rPr lang="en-US" sz="3200" i="0" baseline="0" dirty="0">
                <a:solidFill>
                  <a:schemeClr val="hlink"/>
                </a:solidFill>
              </a:rPr>
              <a:t>numbers stored in </a:t>
            </a:r>
            <a:r>
              <a:rPr lang="en-US" sz="3200" i="0" baseline="0" dirty="0" smtClean="0">
                <a:solidFill>
                  <a:schemeClr val="hlink"/>
                </a:solidFill>
              </a:rPr>
              <a:t>IEEE</a:t>
            </a:r>
            <a:r>
              <a:rPr lang="en-US" sz="3200" i="0" dirty="0" smtClean="0">
                <a:solidFill>
                  <a:schemeClr val="hlink"/>
                </a:solidFill>
              </a:rPr>
              <a:t> </a:t>
            </a:r>
            <a:r>
              <a:rPr lang="en-US" sz="3200" i="0" baseline="0" dirty="0" smtClean="0">
                <a:solidFill>
                  <a:schemeClr val="hlink"/>
                </a:solidFill>
              </a:rPr>
              <a:t>standard </a:t>
            </a:r>
            <a:r>
              <a:rPr lang="en-US" sz="3200" i="0" baseline="0" dirty="0">
                <a:solidFill>
                  <a:schemeClr val="hlink"/>
                </a:solidFill>
              </a:rPr>
              <a:t>floating </a:t>
            </a:r>
            <a:r>
              <a:rPr lang="en-US" sz="3200" i="0" baseline="0" dirty="0" smtClean="0">
                <a:solidFill>
                  <a:schemeClr val="hlink"/>
                </a:solidFill>
              </a:rPr>
              <a:t>point</a:t>
            </a:r>
            <a:r>
              <a:rPr lang="en-US" sz="3200" dirty="0">
                <a:solidFill>
                  <a:schemeClr val="hlink"/>
                </a:solidFill>
              </a:rPr>
              <a:t> </a:t>
            </a:r>
            <a:r>
              <a:rPr lang="en-US" sz="3200" i="0" baseline="0" dirty="0" smtClean="0">
                <a:solidFill>
                  <a:schemeClr val="hlink"/>
                </a:solidFill>
              </a:rPr>
              <a:t>format:</a:t>
            </a:r>
          </a:p>
          <a:p>
            <a:pPr marL="533400" indent="-533400" algn="just" eaLnBrk="1" hangingPunct="1">
              <a:defRPr/>
            </a:pPr>
            <a:endParaRPr lang="en-US" sz="2400" i="0" baseline="0" dirty="0" smtClean="0">
              <a:solidFill>
                <a:schemeClr val="hlink"/>
              </a:solidFill>
              <a:effectLst>
                <a:outerShdw blurRad="38100" dist="38100" dir="2700000" algn="tl">
                  <a:srgbClr val="C0C0C0"/>
                </a:outerShdw>
              </a:effectLst>
            </a:endParaRPr>
          </a:p>
          <a:p>
            <a:pPr marL="533400" indent="-533400" algn="just" eaLnBrk="1" hangingPunct="1">
              <a:defRPr/>
            </a:pPr>
            <a:endParaRPr lang="en-US" sz="900" i="0" baseline="0" dirty="0">
              <a:solidFill>
                <a:schemeClr val="hlink"/>
              </a:solidFill>
              <a:effectLst>
                <a:outerShdw blurRad="38100" dist="38100" dir="2700000" algn="tl">
                  <a:srgbClr val="C0C0C0"/>
                </a:outerShdw>
              </a:effectLst>
            </a:endParaRPr>
          </a:p>
          <a:p>
            <a:pPr marL="533400" indent="-533400" algn="just" eaLnBrk="1" hangingPunct="1">
              <a:buFontTx/>
              <a:buAutoNum type="arabicPeriod"/>
              <a:defRPr/>
            </a:pPr>
            <a:r>
              <a:rPr lang="en-US" sz="2400" b="0" i="0" baseline="0" dirty="0">
                <a:effectLst>
                  <a:outerShdw blurRad="38100" dist="38100" dir="2700000" algn="tl">
                    <a:srgbClr val="C0C0C0"/>
                  </a:outerShdw>
                </a:effectLst>
              </a:rPr>
              <a:t>Find the value of S,E, and M.</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If S=0, set the sign to positive, otherwise set the sign to negative.</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Find the shifter (E-127).</a:t>
            </a:r>
          </a:p>
          <a:p>
            <a:pPr marL="533400" indent="-533400" algn="just" eaLnBrk="1" hangingPunct="1">
              <a:buFontTx/>
              <a:buAutoNum type="arabicPeriod"/>
              <a:defRPr/>
            </a:pPr>
            <a:r>
              <a:rPr lang="en-US" sz="2400" b="0" i="0" baseline="0" dirty="0" smtClean="0">
                <a:effectLst>
                  <a:outerShdw blurRad="38100" dist="38100" dir="2700000" algn="tl">
                    <a:srgbClr val="C0C0C0"/>
                  </a:outerShdw>
                </a:effectLst>
              </a:rPr>
              <a:t>De-normalize </a:t>
            </a:r>
            <a:r>
              <a:rPr lang="en-US" sz="2400" b="0" i="0" baseline="0" dirty="0">
                <a:effectLst>
                  <a:outerShdw blurRad="38100" dist="38100" dir="2700000" algn="tl">
                    <a:srgbClr val="C0C0C0"/>
                  </a:outerShdw>
                </a:effectLst>
              </a:rPr>
              <a:t>the mantissa.</a:t>
            </a:r>
          </a:p>
          <a:p>
            <a:pPr marL="533400" indent="-533400" algn="just" eaLnBrk="1" hangingPunct="1">
              <a:buFontTx/>
              <a:buAutoNum type="arabicPeriod"/>
              <a:defRPr/>
            </a:pPr>
            <a:r>
              <a:rPr lang="en-US" sz="2400" b="0" i="0" baseline="0" dirty="0">
                <a:effectLst>
                  <a:outerShdw blurRad="38100" dist="38100" dir="2700000" algn="tl">
                    <a:srgbClr val="C0C0C0"/>
                  </a:outerShdw>
                </a:effectLst>
              </a:rPr>
              <a:t>Change the </a:t>
            </a:r>
            <a:r>
              <a:rPr lang="en-US" sz="2400" b="0" i="0" baseline="0" dirty="0" smtClean="0">
                <a:effectLst>
                  <a:outerShdw blurRad="38100" dist="38100" dir="2700000" algn="tl">
                    <a:srgbClr val="C0C0C0"/>
                  </a:outerShdw>
                </a:effectLst>
              </a:rPr>
              <a:t>de-normalized </a:t>
            </a:r>
            <a:r>
              <a:rPr lang="en-US" sz="2400" b="0" i="0" baseline="0" dirty="0">
                <a:effectLst>
                  <a:outerShdw blurRad="38100" dist="38100" dir="2700000" algn="tl">
                    <a:srgbClr val="C0C0C0"/>
                  </a:outerShdw>
                </a:effectLst>
              </a:rPr>
              <a:t>number </a:t>
            </a:r>
            <a:r>
              <a:rPr lang="en-US" sz="2400" b="0" i="0" baseline="0" dirty="0" smtClean="0">
                <a:effectLst>
                  <a:outerShdw blurRad="38100" dist="38100" dir="2700000" algn="tl">
                    <a:srgbClr val="C0C0C0"/>
                  </a:outerShdw>
                </a:effectLst>
              </a:rPr>
              <a:t>and </a:t>
            </a:r>
            <a:r>
              <a:rPr lang="en-US" sz="2400" b="0" i="0" baseline="0" dirty="0">
                <a:effectLst>
                  <a:outerShdw blurRad="38100" dist="38100" dir="2700000" algn="tl">
                    <a:srgbClr val="C0C0C0"/>
                  </a:outerShdw>
                </a:effectLst>
              </a:rPr>
              <a:t>find the absolute </a:t>
            </a:r>
            <a:r>
              <a:rPr lang="en-US" sz="2400" b="0" i="0" baseline="0" dirty="0" smtClean="0">
                <a:effectLst>
                  <a:outerShdw blurRad="38100" dist="38100" dir="2700000" algn="tl">
                    <a:srgbClr val="C0C0C0"/>
                  </a:outerShdw>
                </a:effectLst>
              </a:rPr>
              <a:t>value (in decimal).</a:t>
            </a:r>
            <a:endParaRPr lang="en-US" sz="2400" b="0" i="0" baseline="0" dirty="0">
              <a:effectLst>
                <a:outerShdw blurRad="38100" dist="38100" dir="2700000" algn="tl">
                  <a:srgbClr val="C0C0C0"/>
                </a:outerShdw>
              </a:effectLst>
            </a:endParaRPr>
          </a:p>
          <a:p>
            <a:pPr marL="533400" indent="-533400" algn="just" eaLnBrk="1" hangingPunct="1">
              <a:buFontTx/>
              <a:buAutoNum type="arabicPeriod"/>
              <a:defRPr/>
            </a:pPr>
            <a:r>
              <a:rPr lang="en-US" sz="2400" b="0" i="0" baseline="0" dirty="0">
                <a:effectLst>
                  <a:outerShdw blurRad="38100" dist="38100" dir="2700000" algn="tl">
                    <a:srgbClr val="C0C0C0"/>
                  </a:outerShdw>
                </a:effectLst>
              </a:rPr>
              <a:t>Add </a:t>
            </a:r>
            <a:r>
              <a:rPr lang="en-US" sz="2400" b="0" i="0" baseline="0" dirty="0" smtClean="0">
                <a:effectLst>
                  <a:outerShdw blurRad="38100" dist="38100" dir="2700000" algn="tl">
                    <a:srgbClr val="C0C0C0"/>
                  </a:outerShdw>
                </a:effectLst>
              </a:rPr>
              <a:t>sign</a:t>
            </a:r>
            <a:r>
              <a:rPr lang="en-US" sz="2400" b="0" i="0" baseline="0" dirty="0">
                <a:effectLst>
                  <a:outerShdw blurRad="38100" dist="38100" dir="2700000" algn="tl">
                    <a:srgbClr val="C0C0C0"/>
                  </a:outerShdw>
                </a:effectLst>
              </a:rPr>
              <a:t>.</a:t>
            </a:r>
          </a:p>
        </p:txBody>
      </p:sp>
    </p:spTree>
    <p:extLst>
      <p:ext uri="{BB962C8B-B14F-4D97-AF65-F5344CB8AC3E}">
        <p14:creationId xmlns:p14="http://schemas.microsoft.com/office/powerpoint/2010/main" val="33446395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2"/>
          <p:cNvSpPr txBox="1">
            <a:spLocks noChangeArrowheads="1"/>
          </p:cNvSpPr>
          <p:nvPr/>
        </p:nvSpPr>
        <p:spPr bwMode="auto">
          <a:xfrm>
            <a:off x="76200" y="2"/>
            <a:ext cx="1680268" cy="4616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r>
              <a:rPr lang="en-US" sz="2400" i="0" baseline="0" dirty="0" smtClean="0">
                <a:solidFill>
                  <a:schemeClr val="bg1"/>
                </a:solidFill>
              </a:rPr>
              <a:t>Example 4:</a:t>
            </a:r>
            <a:endParaRPr lang="en-US" sz="2000" baseline="0" dirty="0">
              <a:solidFill>
                <a:schemeClr val="bg1"/>
              </a:solidFill>
            </a:endParaRPr>
          </a:p>
        </p:txBody>
      </p:sp>
      <p:sp>
        <p:nvSpPr>
          <p:cNvPr id="1330179" name="Rectangle 3"/>
          <p:cNvSpPr>
            <a:spLocks noChangeArrowheads="1"/>
          </p:cNvSpPr>
          <p:nvPr/>
        </p:nvSpPr>
        <p:spPr bwMode="auto">
          <a:xfrm>
            <a:off x="533400" y="476071"/>
            <a:ext cx="8229600" cy="1200329"/>
          </a:xfrm>
          <a:prstGeom prst="rect">
            <a:avLst/>
          </a:prstGeom>
          <a:noFill/>
          <a:ln w="9525">
            <a:noFill/>
            <a:miter lim="800000"/>
            <a:headEnd/>
            <a:tailEnd/>
          </a:ln>
          <a:effectLst/>
        </p:spPr>
        <p:txBody>
          <a:bodyPr anchor="ctr">
            <a:spAutoFit/>
          </a:bodyPr>
          <a:lstStyle/>
          <a:p>
            <a:pPr algn="just" eaLnBrk="1" hangingPunct="1">
              <a:defRPr/>
            </a:pPr>
            <a:r>
              <a:rPr lang="en-US" sz="2400" b="0" i="0" baseline="0" dirty="0">
                <a:effectLst>
                  <a:outerShdw blurRad="38100" dist="38100" dir="2700000" algn="tl">
                    <a:srgbClr val="C0C0C0"/>
                  </a:outerShdw>
                </a:effectLst>
              </a:rPr>
              <a:t>The bit pattern (</a:t>
            </a:r>
            <a:r>
              <a:rPr lang="en-US" sz="2400" b="0" i="0" baseline="0" dirty="0" smtClean="0">
                <a:effectLst>
                  <a:outerShdw blurRad="38100" dist="38100" dir="2700000" algn="tl">
                    <a:srgbClr val="C0C0C0"/>
                  </a:outerShdw>
                </a:effectLst>
              </a:rPr>
              <a:t>1</a:t>
            </a:r>
            <a:r>
              <a:rPr lang="en-US" sz="2400" b="0" i="0" baseline="0" dirty="0" smtClean="0">
                <a:solidFill>
                  <a:srgbClr val="FF0000"/>
                </a:solidFill>
                <a:effectLst>
                  <a:outerShdw blurRad="38100" dist="38100" dir="2700000" algn="tl">
                    <a:srgbClr val="C0C0C0"/>
                  </a:outerShdw>
                </a:effectLst>
              </a:rPr>
              <a:t>10010100</a:t>
            </a:r>
            <a:r>
              <a:rPr lang="en-US" sz="2400" b="0" i="0" baseline="0" dirty="0" smtClean="0">
                <a:effectLst>
                  <a:outerShdw blurRad="38100" dist="38100" dir="2700000" algn="tl">
                    <a:srgbClr val="C0C0C0"/>
                  </a:outerShdw>
                </a:effectLst>
              </a:rPr>
              <a:t>00000000111000100001111)</a:t>
            </a:r>
            <a:r>
              <a:rPr lang="en-US" sz="2400" b="0" i="0" baseline="-25000" dirty="0" smtClean="0">
                <a:effectLst>
                  <a:outerShdw blurRad="38100" dist="38100" dir="2700000" algn="tl">
                    <a:srgbClr val="C0C0C0"/>
                  </a:outerShdw>
                </a:effectLst>
              </a:rPr>
              <a:t>2</a:t>
            </a:r>
            <a:r>
              <a:rPr lang="en-US" sz="2400" b="0" i="0" baseline="0" dirty="0" smtClean="0">
                <a:effectLst>
                  <a:outerShdw blurRad="38100" dist="38100" dir="2700000" algn="tl">
                    <a:srgbClr val="C0C0C0"/>
                  </a:outerShdw>
                </a:effectLst>
              </a:rPr>
              <a:t> </a:t>
            </a:r>
            <a:r>
              <a:rPr lang="en-US" sz="2400" b="0" i="0" baseline="0" dirty="0">
                <a:effectLst>
                  <a:outerShdw blurRad="38100" dist="38100" dir="2700000" algn="tl">
                    <a:srgbClr val="C0C0C0"/>
                  </a:outerShdw>
                </a:effectLst>
              </a:rPr>
              <a:t>is stored in Excess_127 </a:t>
            </a:r>
            <a:r>
              <a:rPr lang="en-US" sz="2400" b="0" i="0" baseline="0" dirty="0" smtClean="0">
                <a:effectLst>
                  <a:outerShdw blurRad="38100" dist="38100" dir="2700000" algn="tl">
                    <a:srgbClr val="C0C0C0"/>
                  </a:outerShdw>
                </a:effectLst>
              </a:rPr>
              <a:t>format, in memory. </a:t>
            </a:r>
            <a:r>
              <a:rPr lang="en-US" sz="2400" b="0" i="0" baseline="0" dirty="0">
                <a:effectLst>
                  <a:outerShdw blurRad="38100" dist="38100" dir="2700000" algn="tl">
                    <a:srgbClr val="C0C0C0"/>
                  </a:outerShdw>
                </a:effectLst>
              </a:rPr>
              <a:t>Show the </a:t>
            </a:r>
            <a:r>
              <a:rPr lang="en-US" sz="2400" b="0" i="0" baseline="0" dirty="0" smtClean="0">
                <a:effectLst>
                  <a:outerShdw blurRad="38100" dist="38100" dir="2700000" algn="tl">
                    <a:srgbClr val="C0C0C0"/>
                  </a:outerShdw>
                </a:effectLst>
              </a:rPr>
              <a:t>retrieved value </a:t>
            </a:r>
            <a:r>
              <a:rPr lang="en-US" sz="2400" b="0" i="0" baseline="0" dirty="0">
                <a:effectLst>
                  <a:outerShdw blurRad="38100" dist="38100" dir="2700000" algn="tl">
                    <a:srgbClr val="C0C0C0"/>
                  </a:outerShdw>
                </a:effectLst>
              </a:rPr>
              <a:t>in decimal.</a:t>
            </a:r>
          </a:p>
        </p:txBody>
      </p:sp>
      <p:sp>
        <p:nvSpPr>
          <p:cNvPr id="1330180" name="Rectangle 4"/>
          <p:cNvSpPr>
            <a:spLocks noChangeArrowheads="1"/>
          </p:cNvSpPr>
          <p:nvPr/>
        </p:nvSpPr>
        <p:spPr bwMode="auto">
          <a:xfrm>
            <a:off x="228600" y="1976846"/>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baseline="0">
                <a:solidFill>
                  <a:schemeClr val="folHlink"/>
                </a:solidFill>
                <a:effectLst>
                  <a:outerShdw blurRad="38100" dist="38100" dir="2700000" algn="tl">
                    <a:srgbClr val="C0C0C0"/>
                  </a:outerShdw>
                </a:effectLst>
              </a:rPr>
              <a:t>Solution</a:t>
            </a:r>
            <a:endParaRPr lang="en-US" sz="2400" b="0" i="0" baseline="0">
              <a:effectLst>
                <a:outerShdw blurRad="38100" dist="38100" dir="2700000" algn="tl">
                  <a:srgbClr val="C0C0C0"/>
                </a:outerShdw>
              </a:effectLst>
            </a:endParaRPr>
          </a:p>
        </p:txBody>
      </p:sp>
      <p:sp>
        <p:nvSpPr>
          <p:cNvPr id="1330181" name="Rectangle 5"/>
          <p:cNvSpPr>
            <a:spLocks noChangeArrowheads="1"/>
          </p:cNvSpPr>
          <p:nvPr/>
        </p:nvSpPr>
        <p:spPr bwMode="auto">
          <a:xfrm>
            <a:off x="228600" y="2369403"/>
            <a:ext cx="8534400" cy="830997"/>
          </a:xfrm>
          <a:prstGeom prst="rect">
            <a:avLst/>
          </a:prstGeom>
          <a:noFill/>
          <a:ln w="9525">
            <a:noFill/>
            <a:miter lim="800000"/>
            <a:headEnd/>
            <a:tailEnd/>
          </a:ln>
          <a:effectLst/>
        </p:spPr>
        <p:txBody>
          <a:bodyPr anchor="ctr">
            <a:spAutoFit/>
          </a:bodyPr>
          <a:lstStyle/>
          <a:p>
            <a:pPr marL="457200" indent="-457200" algn="just" eaLnBrk="1" hangingPunct="1">
              <a:buFontTx/>
              <a:buAutoNum type="alphaLcPeriod"/>
              <a:defRPr/>
            </a:pPr>
            <a:r>
              <a:rPr lang="en-US" sz="2400" b="0" i="0" baseline="0" dirty="0">
                <a:effectLst>
                  <a:outerShdw blurRad="38100" dist="38100" dir="2700000" algn="tl">
                    <a:srgbClr val="C0C0C0"/>
                  </a:outerShdw>
                </a:effectLst>
              </a:rPr>
              <a:t>The first bit represents S, the next eight bits, E and the remaining 23 bits, M.</a:t>
            </a:r>
          </a:p>
        </p:txBody>
      </p:sp>
      <p:pic>
        <p:nvPicPr>
          <p:cNvPr id="5530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232150"/>
            <a:ext cx="59880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0187" name="Rectangle 11"/>
          <p:cNvSpPr>
            <a:spLocks noChangeArrowheads="1"/>
          </p:cNvSpPr>
          <p:nvPr/>
        </p:nvSpPr>
        <p:spPr bwMode="auto">
          <a:xfrm>
            <a:off x="304800" y="4321076"/>
            <a:ext cx="8534400" cy="2308324"/>
          </a:xfrm>
          <a:prstGeom prst="rect">
            <a:avLst/>
          </a:prstGeom>
          <a:noFill/>
          <a:ln w="9525">
            <a:noFill/>
            <a:miter lim="800000"/>
            <a:headEnd/>
            <a:tailEnd/>
          </a:ln>
          <a:effectLst/>
        </p:spPr>
        <p:txBody>
          <a:bodyPr anchor="ctr">
            <a:spAutoFit/>
          </a:bodyPr>
          <a:lstStyle/>
          <a:p>
            <a:pPr marL="457200" indent="-457200" algn="just" eaLnBrk="1" hangingPunct="1">
              <a:buFontTx/>
              <a:buAutoNum type="alphaLcPeriod" startAt="2"/>
              <a:defRPr/>
            </a:pPr>
            <a:r>
              <a:rPr lang="en-US" sz="2400" b="0" i="0" baseline="0" dirty="0">
                <a:effectLst>
                  <a:outerShdw blurRad="38100" dist="38100" dir="2700000" algn="tl">
                    <a:srgbClr val="C0C0C0"/>
                  </a:outerShdw>
                </a:effectLst>
              </a:rPr>
              <a:t>The sign is negative.</a:t>
            </a:r>
          </a:p>
          <a:p>
            <a:pPr marL="457200" indent="-457200" algn="just" eaLnBrk="1" hangingPunct="1">
              <a:buFontTx/>
              <a:buAutoNum type="alphaLcPeriod" startAt="2"/>
              <a:defRPr/>
            </a:pPr>
            <a:r>
              <a:rPr lang="en-US" sz="2400" b="0" i="0" baseline="0" dirty="0">
                <a:effectLst>
                  <a:outerShdw blurRad="38100" dist="38100" dir="2700000" algn="tl">
                    <a:srgbClr val="C0C0C0"/>
                  </a:outerShdw>
                </a:effectLst>
              </a:rPr>
              <a:t>The shifter = E − 127 = </a:t>
            </a:r>
            <a:r>
              <a:rPr lang="en-US" sz="2400" b="0" i="0" baseline="0" dirty="0" smtClean="0">
                <a:effectLst>
                  <a:outerShdw blurRad="38100" dist="38100" dir="2700000" algn="tl">
                    <a:srgbClr val="C0C0C0"/>
                  </a:outerShdw>
                </a:effectLst>
              </a:rPr>
              <a:t>148 </a:t>
            </a:r>
            <a:r>
              <a:rPr lang="en-US" sz="2400" b="0" i="0" baseline="0" dirty="0">
                <a:effectLst>
                  <a:outerShdw blurRad="38100" dist="38100" dir="2700000" algn="tl">
                    <a:srgbClr val="C0C0C0"/>
                  </a:outerShdw>
                </a:effectLst>
              </a:rPr>
              <a:t>− 127 = </a:t>
            </a:r>
            <a:r>
              <a:rPr lang="en-US" sz="2400" b="0" i="0" baseline="0" dirty="0" smtClean="0">
                <a:effectLst>
                  <a:outerShdw blurRad="38100" dist="38100" dir="2700000" algn="tl">
                    <a:srgbClr val="C0C0C0"/>
                  </a:outerShdw>
                </a:effectLst>
              </a:rPr>
              <a:t>21.</a:t>
            </a:r>
            <a:endParaRPr lang="en-US" sz="2400" b="0" i="0" baseline="0" dirty="0">
              <a:effectLst>
                <a:outerShdw blurRad="38100" dist="38100" dir="2700000" algn="tl">
                  <a:srgbClr val="C0C0C0"/>
                </a:outerShdw>
              </a:effectLst>
            </a:endParaRPr>
          </a:p>
          <a:p>
            <a:pPr marL="457200" indent="-457200" algn="just" eaLnBrk="1" hangingPunct="1">
              <a:buFontTx/>
              <a:buAutoNum type="alphaLcPeriod" startAt="2"/>
              <a:defRPr/>
            </a:pPr>
            <a:r>
              <a:rPr lang="en-US" sz="2400" b="0" i="0" baseline="0" dirty="0">
                <a:effectLst>
                  <a:outerShdw blurRad="38100" dist="38100" dir="2700000" algn="tl">
                    <a:srgbClr val="C0C0C0"/>
                  </a:outerShdw>
                </a:effectLst>
              </a:rPr>
              <a:t>This  gives us (1.00000000111000100001111)</a:t>
            </a:r>
            <a:r>
              <a:rPr lang="en-US" sz="2400" b="0" i="0" baseline="-25000" dirty="0">
                <a:effectLst>
                  <a:outerShdw blurRad="38100" dist="38100" dir="2700000" algn="tl">
                    <a:srgbClr val="C0C0C0"/>
                  </a:outerShdw>
                </a:effectLst>
              </a:rPr>
              <a:t>2</a:t>
            </a:r>
            <a:r>
              <a:rPr lang="en-US" sz="2400" b="0" i="0" baseline="0" dirty="0">
                <a:effectLst>
                  <a:outerShdw blurRad="38100" dist="38100" dir="2700000" algn="tl">
                    <a:srgbClr val="C0C0C0"/>
                  </a:outerShdw>
                </a:effectLst>
              </a:rPr>
              <a:t> × </a:t>
            </a:r>
            <a:r>
              <a:rPr lang="en-US" sz="2400" b="0" i="0" baseline="0" dirty="0" smtClean="0">
                <a:effectLst>
                  <a:outerShdw blurRad="38100" dist="38100" dir="2700000" algn="tl">
                    <a:srgbClr val="C0C0C0"/>
                  </a:outerShdw>
                </a:effectLst>
              </a:rPr>
              <a:t>2</a:t>
            </a:r>
            <a:r>
              <a:rPr lang="en-US" sz="2400" b="0" i="0" baseline="30000" dirty="0" smtClean="0">
                <a:effectLst>
                  <a:outerShdw blurRad="38100" dist="38100" dir="2700000" algn="tl">
                    <a:srgbClr val="C0C0C0"/>
                  </a:outerShdw>
                </a:effectLst>
              </a:rPr>
              <a:t>21</a:t>
            </a:r>
            <a:endParaRPr lang="en-US" sz="2400" b="0" i="0" baseline="0" dirty="0">
              <a:effectLst>
                <a:outerShdw blurRad="38100" dist="38100" dir="2700000" algn="tl">
                  <a:srgbClr val="C0C0C0"/>
                </a:outerShdw>
              </a:effectLst>
            </a:endParaRPr>
          </a:p>
          <a:p>
            <a:pPr marL="457200" indent="-457200" algn="just" eaLnBrk="1" hangingPunct="1">
              <a:buFontTx/>
              <a:buAutoNum type="alphaLcPeriod" startAt="2"/>
              <a:defRPr/>
            </a:pPr>
            <a:r>
              <a:rPr lang="en-US" sz="2400" b="0" i="0" baseline="0" dirty="0">
                <a:effectLst>
                  <a:outerShdw blurRad="38100" dist="38100" dir="2700000" algn="tl">
                    <a:srgbClr val="C0C0C0"/>
                  </a:outerShdw>
                </a:effectLst>
              </a:rPr>
              <a:t>The binary number is (</a:t>
            </a:r>
            <a:r>
              <a:rPr lang="en-US" sz="2400" b="0" i="0" baseline="0" dirty="0" smtClean="0">
                <a:effectLst>
                  <a:outerShdw blurRad="38100" dist="38100" dir="2700000" algn="tl">
                    <a:srgbClr val="C0C0C0"/>
                  </a:outerShdw>
                </a:effectLst>
              </a:rPr>
              <a:t>1000000001110001000011.11)</a:t>
            </a:r>
            <a:r>
              <a:rPr lang="en-US" sz="2400" b="0" i="0" baseline="-25000" dirty="0" smtClean="0">
                <a:effectLst>
                  <a:outerShdw blurRad="38100" dist="38100" dir="2700000" algn="tl">
                    <a:srgbClr val="C0C0C0"/>
                  </a:outerShdw>
                </a:effectLst>
              </a:rPr>
              <a:t>2</a:t>
            </a:r>
            <a:endParaRPr lang="en-US" sz="2400" b="0" i="0" baseline="0" dirty="0">
              <a:effectLst>
                <a:outerShdw blurRad="38100" dist="38100" dir="2700000" algn="tl">
                  <a:srgbClr val="C0C0C0"/>
                </a:outerShdw>
              </a:effectLst>
            </a:endParaRPr>
          </a:p>
          <a:p>
            <a:pPr marL="457200" indent="-457200" algn="just" eaLnBrk="1" hangingPunct="1">
              <a:buFontTx/>
              <a:buAutoNum type="alphaLcPeriod" startAt="2"/>
              <a:defRPr/>
            </a:pPr>
            <a:r>
              <a:rPr lang="en-US" sz="2400" b="0" i="0" baseline="0" dirty="0">
                <a:effectLst>
                  <a:outerShdw blurRad="38100" dist="38100" dir="2700000" algn="tl">
                    <a:srgbClr val="C0C0C0"/>
                  </a:outerShdw>
                </a:effectLst>
              </a:rPr>
              <a:t>The absolute value is </a:t>
            </a:r>
            <a:r>
              <a:rPr lang="en-US" sz="2400" b="0" i="0" baseline="0" dirty="0" smtClean="0">
                <a:effectLst>
                  <a:outerShdw blurRad="38100" dist="38100" dir="2700000" algn="tl">
                    <a:srgbClr val="C0C0C0"/>
                  </a:outerShdw>
                </a:effectLst>
              </a:rPr>
              <a:t>2,104,387.75</a:t>
            </a:r>
            <a:endParaRPr lang="en-US" sz="2400" b="0" i="0" baseline="0" dirty="0">
              <a:effectLst>
                <a:outerShdw blurRad="38100" dist="38100" dir="2700000" algn="tl">
                  <a:srgbClr val="C0C0C0"/>
                </a:outerShdw>
              </a:effectLst>
            </a:endParaRPr>
          </a:p>
          <a:p>
            <a:pPr marL="457200" indent="-457200" algn="just" eaLnBrk="1" hangingPunct="1">
              <a:buFontTx/>
              <a:buAutoNum type="alphaLcPeriod" startAt="2"/>
              <a:defRPr/>
            </a:pPr>
            <a:r>
              <a:rPr lang="en-US" sz="2400" b="0" i="0" baseline="0" dirty="0">
                <a:effectLst>
                  <a:outerShdw blurRad="38100" dist="38100" dir="2700000" algn="tl">
                    <a:srgbClr val="C0C0C0"/>
                  </a:outerShdw>
                </a:effectLst>
              </a:rPr>
              <a:t>The number is </a:t>
            </a:r>
            <a:r>
              <a:rPr lang="en-US" sz="2400" i="0" baseline="0" dirty="0">
                <a:solidFill>
                  <a:schemeClr val="folHlink"/>
                </a:solidFill>
                <a:effectLst>
                  <a:outerShdw blurRad="38100" dist="38100" dir="2700000" algn="tl">
                    <a:srgbClr val="C0C0C0"/>
                  </a:outerShdw>
                </a:effectLst>
              </a:rPr>
              <a:t>−</a:t>
            </a:r>
            <a:r>
              <a:rPr lang="en-US" sz="2400" i="0" baseline="0" dirty="0" smtClean="0">
                <a:solidFill>
                  <a:schemeClr val="folHlink"/>
                </a:solidFill>
                <a:effectLst>
                  <a:outerShdw blurRad="38100" dist="38100" dir="2700000" algn="tl">
                    <a:srgbClr val="C0C0C0"/>
                  </a:outerShdw>
                </a:effectLst>
              </a:rPr>
              <a:t>2,104,387.75</a:t>
            </a:r>
            <a:endParaRPr lang="en-US" sz="2400" b="0" i="0" baseline="0" dirty="0">
              <a:effectLst>
                <a:outerShdw blurRad="38100" dist="38100" dir="2700000" algn="tl">
                  <a:srgbClr val="C0C0C0"/>
                </a:outerShdw>
              </a:effectLst>
            </a:endParaRPr>
          </a:p>
        </p:txBody>
      </p:sp>
    </p:spTree>
    <p:extLst>
      <p:ext uri="{BB962C8B-B14F-4D97-AF65-F5344CB8AC3E}">
        <p14:creationId xmlns:p14="http://schemas.microsoft.com/office/powerpoint/2010/main" val="4114228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lgn="ctr"/>
            <a:r>
              <a:rPr lang="en-US" dirty="0" smtClean="0"/>
              <a:t>Example 5</a:t>
            </a:r>
            <a:endParaRPr lang="en-US" dirty="0"/>
          </a:p>
        </p:txBody>
      </p:sp>
      <p:sp>
        <p:nvSpPr>
          <p:cNvPr id="267267" name="Rectangle 3"/>
          <p:cNvSpPr>
            <a:spLocks noGrp="1" noChangeArrowheads="1"/>
          </p:cNvSpPr>
          <p:nvPr>
            <p:ph type="body" idx="1"/>
          </p:nvPr>
        </p:nvSpPr>
        <p:spPr/>
        <p:txBody>
          <a:bodyPr/>
          <a:lstStyle/>
          <a:p>
            <a:r>
              <a:rPr lang="en-US"/>
              <a:t>Single precision</a:t>
            </a:r>
          </a:p>
        </p:txBody>
      </p:sp>
      <p:sp>
        <p:nvSpPr>
          <p:cNvPr id="267268" name="Text Box 4"/>
          <p:cNvSpPr txBox="1">
            <a:spLocks noChangeArrowheads="1"/>
          </p:cNvSpPr>
          <p:nvPr/>
        </p:nvSpPr>
        <p:spPr bwMode="auto">
          <a:xfrm>
            <a:off x="990600" y="2133600"/>
            <a:ext cx="7086600" cy="4572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190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latin typeface="Courier New" pitchFamily="49" charset="0"/>
              </a:rPr>
              <a:t>0 10000010 11000000000000000000000</a:t>
            </a:r>
          </a:p>
        </p:txBody>
      </p:sp>
      <p:grpSp>
        <p:nvGrpSpPr>
          <p:cNvPr id="267282" name="Group 18"/>
          <p:cNvGrpSpPr>
            <a:grpSpLocks/>
          </p:cNvGrpSpPr>
          <p:nvPr/>
        </p:nvGrpSpPr>
        <p:grpSpPr bwMode="auto">
          <a:xfrm>
            <a:off x="1371600" y="2590800"/>
            <a:ext cx="7239000" cy="2438400"/>
            <a:chOff x="864" y="1632"/>
            <a:chExt cx="4560" cy="1536"/>
          </a:xfrm>
        </p:grpSpPr>
        <p:sp>
          <p:nvSpPr>
            <p:cNvPr id="267269" name="Line 5"/>
            <p:cNvSpPr>
              <a:spLocks noChangeShapeType="1"/>
            </p:cNvSpPr>
            <p:nvPr/>
          </p:nvSpPr>
          <p:spPr bwMode="auto">
            <a:xfrm>
              <a:off x="864" y="1632"/>
              <a:ext cx="192" cy="0"/>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270" name="Line 6"/>
            <p:cNvSpPr>
              <a:spLocks noChangeShapeType="1"/>
            </p:cNvSpPr>
            <p:nvPr/>
          </p:nvSpPr>
          <p:spPr bwMode="auto">
            <a:xfrm>
              <a:off x="1104" y="1632"/>
              <a:ext cx="960" cy="0"/>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271" name="Line 7"/>
            <p:cNvSpPr>
              <a:spLocks noChangeShapeType="1"/>
            </p:cNvSpPr>
            <p:nvPr/>
          </p:nvSpPr>
          <p:spPr bwMode="auto">
            <a:xfrm>
              <a:off x="2160" y="1632"/>
              <a:ext cx="2688" cy="0"/>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7273" name="Text Box 9"/>
            <p:cNvSpPr txBox="1">
              <a:spLocks noChangeArrowheads="1"/>
            </p:cNvSpPr>
            <p:nvPr/>
          </p:nvSpPr>
          <p:spPr bwMode="auto">
            <a:xfrm>
              <a:off x="3024" y="1968"/>
              <a:ext cx="2400" cy="300"/>
            </a:xfrm>
            <a:prstGeom prst="rect">
              <a:avLst/>
            </a:prstGeom>
            <a:solidFill>
              <a:schemeClr val="accent3">
                <a:lumMod val="9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t>1.11</a:t>
              </a:r>
              <a:r>
                <a:rPr lang="en-US" sz="2400" baseline="-25000" dirty="0"/>
                <a:t>2</a:t>
              </a:r>
            </a:p>
          </p:txBody>
        </p:sp>
        <p:sp>
          <p:nvSpPr>
            <p:cNvPr id="267274" name="Text Box 10"/>
            <p:cNvSpPr txBox="1">
              <a:spLocks noChangeArrowheads="1"/>
            </p:cNvSpPr>
            <p:nvPr/>
          </p:nvSpPr>
          <p:spPr bwMode="auto">
            <a:xfrm>
              <a:off x="3024" y="2400"/>
              <a:ext cx="2400" cy="300"/>
            </a:xfrm>
            <a:prstGeom prst="rect">
              <a:avLst/>
            </a:prstGeom>
            <a:solidFill>
              <a:schemeClr val="accent3">
                <a:lumMod val="9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130 – 127 = 3</a:t>
              </a:r>
            </a:p>
          </p:txBody>
        </p:sp>
        <p:sp>
          <p:nvSpPr>
            <p:cNvPr id="267275" name="Text Box 11"/>
            <p:cNvSpPr txBox="1">
              <a:spLocks noChangeArrowheads="1"/>
            </p:cNvSpPr>
            <p:nvPr/>
          </p:nvSpPr>
          <p:spPr bwMode="auto">
            <a:xfrm>
              <a:off x="3024" y="2868"/>
              <a:ext cx="2400" cy="300"/>
            </a:xfrm>
            <a:prstGeom prst="rect">
              <a:avLst/>
            </a:prstGeom>
            <a:solidFill>
              <a:schemeClr val="accent3">
                <a:lumMod val="9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0 = positive mantissa</a:t>
              </a:r>
            </a:p>
          </p:txBody>
        </p:sp>
        <p:sp>
          <p:nvSpPr>
            <p:cNvPr id="267277" name="Freeform 13"/>
            <p:cNvSpPr>
              <a:spLocks/>
            </p:cNvSpPr>
            <p:nvPr/>
          </p:nvSpPr>
          <p:spPr bwMode="auto">
            <a:xfrm>
              <a:off x="2496" y="1680"/>
              <a:ext cx="528" cy="432"/>
            </a:xfrm>
            <a:custGeom>
              <a:avLst/>
              <a:gdLst>
                <a:gd name="T0" fmla="*/ 0 w 528"/>
                <a:gd name="T1" fmla="*/ 0 h 432"/>
                <a:gd name="T2" fmla="*/ 0 w 528"/>
                <a:gd name="T3" fmla="*/ 432 h 432"/>
                <a:gd name="T4" fmla="*/ 528 w 528"/>
                <a:gd name="T5" fmla="*/ 432 h 432"/>
              </a:gdLst>
              <a:ahLst/>
              <a:cxnLst>
                <a:cxn ang="0">
                  <a:pos x="T0" y="T1"/>
                </a:cxn>
                <a:cxn ang="0">
                  <a:pos x="T2" y="T3"/>
                </a:cxn>
                <a:cxn ang="0">
                  <a:pos x="T4" y="T5"/>
                </a:cxn>
              </a:cxnLst>
              <a:rect l="0" t="0" r="r" b="b"/>
              <a:pathLst>
                <a:path w="528" h="432">
                  <a:moveTo>
                    <a:pt x="0" y="0"/>
                  </a:moveTo>
                  <a:lnTo>
                    <a:pt x="0" y="432"/>
                  </a:lnTo>
                  <a:lnTo>
                    <a:pt x="528" y="432"/>
                  </a:lnTo>
                </a:path>
              </a:pathLst>
            </a:custGeom>
            <a:noFill/>
            <a:ln w="19050">
              <a:solidFill>
                <a:schemeClr val="tx1"/>
              </a:solidFill>
              <a:round/>
              <a:headEnd type="none" w="med" len="med"/>
              <a:tailEnd type="triangle" w="med" len="med"/>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7278" name="Freeform 14"/>
            <p:cNvSpPr>
              <a:spLocks/>
            </p:cNvSpPr>
            <p:nvPr/>
          </p:nvSpPr>
          <p:spPr bwMode="auto">
            <a:xfrm>
              <a:off x="1488" y="1632"/>
              <a:ext cx="1536" cy="912"/>
            </a:xfrm>
            <a:custGeom>
              <a:avLst/>
              <a:gdLst>
                <a:gd name="T0" fmla="*/ 0 w 1536"/>
                <a:gd name="T1" fmla="*/ 0 h 912"/>
                <a:gd name="T2" fmla="*/ 0 w 1536"/>
                <a:gd name="T3" fmla="*/ 912 h 912"/>
                <a:gd name="T4" fmla="*/ 1536 w 1536"/>
                <a:gd name="T5" fmla="*/ 912 h 912"/>
              </a:gdLst>
              <a:ahLst/>
              <a:cxnLst>
                <a:cxn ang="0">
                  <a:pos x="T0" y="T1"/>
                </a:cxn>
                <a:cxn ang="0">
                  <a:pos x="T2" y="T3"/>
                </a:cxn>
                <a:cxn ang="0">
                  <a:pos x="T4" y="T5"/>
                </a:cxn>
              </a:cxnLst>
              <a:rect l="0" t="0" r="r" b="b"/>
              <a:pathLst>
                <a:path w="1536" h="912">
                  <a:moveTo>
                    <a:pt x="0" y="0"/>
                  </a:moveTo>
                  <a:lnTo>
                    <a:pt x="0" y="912"/>
                  </a:lnTo>
                  <a:lnTo>
                    <a:pt x="1536" y="912"/>
                  </a:lnTo>
                </a:path>
              </a:pathLst>
            </a:custGeom>
            <a:noFill/>
            <a:ln w="19050">
              <a:solidFill>
                <a:schemeClr val="tx1"/>
              </a:solidFill>
              <a:round/>
              <a:headEnd type="none" w="med" len="med"/>
              <a:tailEnd type="triangle" w="med" len="med"/>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7279" name="Freeform 15"/>
            <p:cNvSpPr>
              <a:spLocks/>
            </p:cNvSpPr>
            <p:nvPr/>
          </p:nvSpPr>
          <p:spPr bwMode="auto">
            <a:xfrm>
              <a:off x="960" y="1632"/>
              <a:ext cx="2064" cy="1392"/>
            </a:xfrm>
            <a:custGeom>
              <a:avLst/>
              <a:gdLst>
                <a:gd name="T0" fmla="*/ 0 w 2064"/>
                <a:gd name="T1" fmla="*/ 0 h 1392"/>
                <a:gd name="T2" fmla="*/ 0 w 2064"/>
                <a:gd name="T3" fmla="*/ 1392 h 1392"/>
                <a:gd name="T4" fmla="*/ 2064 w 2064"/>
                <a:gd name="T5" fmla="*/ 1392 h 1392"/>
              </a:gdLst>
              <a:ahLst/>
              <a:cxnLst>
                <a:cxn ang="0">
                  <a:pos x="T0" y="T1"/>
                </a:cxn>
                <a:cxn ang="0">
                  <a:pos x="T2" y="T3"/>
                </a:cxn>
                <a:cxn ang="0">
                  <a:pos x="T4" y="T5"/>
                </a:cxn>
              </a:cxnLst>
              <a:rect l="0" t="0" r="r" b="b"/>
              <a:pathLst>
                <a:path w="2064" h="1392">
                  <a:moveTo>
                    <a:pt x="0" y="0"/>
                  </a:moveTo>
                  <a:lnTo>
                    <a:pt x="0" y="1392"/>
                  </a:lnTo>
                  <a:lnTo>
                    <a:pt x="2064" y="1392"/>
                  </a:lnTo>
                </a:path>
              </a:pathLst>
            </a:custGeom>
            <a:noFill/>
            <a:ln w="19050">
              <a:solidFill>
                <a:schemeClr val="tx1"/>
              </a:solidFill>
              <a:round/>
              <a:headEnd type="none" w="med" len="med"/>
              <a:tailEnd type="triangle" w="med" len="med"/>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67285" name="Group 21"/>
          <p:cNvGrpSpPr>
            <a:grpSpLocks/>
          </p:cNvGrpSpPr>
          <p:nvPr/>
        </p:nvGrpSpPr>
        <p:grpSpPr bwMode="auto">
          <a:xfrm>
            <a:off x="1219200" y="5486400"/>
            <a:ext cx="7772400" cy="519113"/>
            <a:chOff x="768" y="3456"/>
            <a:chExt cx="4368" cy="327"/>
          </a:xfrm>
        </p:grpSpPr>
        <p:sp>
          <p:nvSpPr>
            <p:cNvPr id="267280" name="Text Box 16"/>
            <p:cNvSpPr txBox="1">
              <a:spLocks noChangeArrowheads="1"/>
            </p:cNvSpPr>
            <p:nvPr/>
          </p:nvSpPr>
          <p:spPr bwMode="auto">
            <a:xfrm>
              <a:off x="1947" y="3456"/>
              <a:ext cx="3189" cy="32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1905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t>+1.11</a:t>
              </a:r>
              <a:r>
                <a:rPr lang="en-US" sz="2800" baseline="-25000" dirty="0"/>
                <a:t>2</a:t>
              </a:r>
              <a:r>
                <a:rPr lang="en-US" sz="2800" dirty="0"/>
                <a:t> x 2</a:t>
              </a:r>
              <a:r>
                <a:rPr lang="en-US" sz="2800" baseline="30000" dirty="0"/>
                <a:t>3</a:t>
              </a:r>
              <a:r>
                <a:rPr lang="en-US" sz="2800" dirty="0"/>
                <a:t> = 1110.0</a:t>
              </a:r>
              <a:r>
                <a:rPr lang="en-US" sz="2800" baseline="-25000" dirty="0"/>
                <a:t>2</a:t>
              </a:r>
              <a:r>
                <a:rPr lang="en-US" sz="2800" dirty="0"/>
                <a:t> = 14.0</a:t>
              </a:r>
              <a:r>
                <a:rPr lang="en-US" sz="2800" baseline="-25000" dirty="0"/>
                <a:t>10</a:t>
              </a:r>
            </a:p>
          </p:txBody>
        </p:sp>
        <p:sp>
          <p:nvSpPr>
            <p:cNvPr id="267281" name="AutoShape 17"/>
            <p:cNvSpPr>
              <a:spLocks noChangeArrowheads="1"/>
            </p:cNvSpPr>
            <p:nvPr/>
          </p:nvSpPr>
          <p:spPr bwMode="auto">
            <a:xfrm>
              <a:off x="768" y="3456"/>
              <a:ext cx="1067" cy="288"/>
            </a:xfrm>
            <a:prstGeom prst="rightArrow">
              <a:avLst>
                <a:gd name="adj1" fmla="val 50000"/>
                <a:gd name="adj2" fmla="val 92622"/>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extLst>
      <p:ext uri="{BB962C8B-B14F-4D97-AF65-F5344CB8AC3E}">
        <p14:creationId xmlns:p14="http://schemas.microsoft.com/office/powerpoint/2010/main" val="483599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7282"/>
                                        </p:tgtEl>
                                        <p:attrNameLst>
                                          <p:attrName>style.visibility</p:attrName>
                                        </p:attrNameLst>
                                      </p:cBhvr>
                                      <p:to>
                                        <p:strVal val="visible"/>
                                      </p:to>
                                    </p:set>
                                    <p:animEffect transition="in" filter="wipe(left)">
                                      <p:cBhvr>
                                        <p:cTn id="7" dur="500"/>
                                        <p:tgtEl>
                                          <p:spTgt spid="267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7285"/>
                                        </p:tgtEl>
                                        <p:attrNameLst>
                                          <p:attrName>style.visibility</p:attrName>
                                        </p:attrNameLst>
                                      </p:cBhvr>
                                      <p:to>
                                        <p:strVal val="visible"/>
                                      </p:to>
                                    </p:set>
                                    <p:animEffect transition="in" filter="wipe(left)">
                                      <p:cBhvr>
                                        <p:cTn id="12" dur="500"/>
                                        <p:tgtEl>
                                          <p:spTgt spid="26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9"/>
            <a:ext cx="8839200" cy="6294031"/>
          </a:xfrm>
          <a:prstGeom prst="rect">
            <a:avLst/>
          </a:prstGeom>
        </p:spPr>
        <p:txBody>
          <a:bodyPr wrap="square">
            <a:spAutoFit/>
          </a:bodyPr>
          <a:lstStyle/>
          <a:p>
            <a:r>
              <a:rPr lang="en-US" dirty="0" smtClean="0"/>
              <a:t>			</a:t>
            </a:r>
            <a:r>
              <a:rPr lang="en-US" sz="3600" dirty="0" smtClean="0">
                <a:solidFill>
                  <a:srgbClr val="00B050"/>
                </a:solidFill>
                <a:effectLst>
                  <a:outerShdw blurRad="38100" dist="38100" dir="2700000" algn="tl">
                    <a:srgbClr val="000000">
                      <a:alpha val="43137"/>
                    </a:srgbClr>
                  </a:outerShdw>
                </a:effectLst>
              </a:rPr>
              <a:t>Binary systems</a:t>
            </a:r>
          </a:p>
          <a:p>
            <a:endParaRPr lang="en-US" dirty="0">
              <a:solidFill>
                <a:srgbClr val="00B050"/>
              </a:solidFill>
              <a:effectLst>
                <a:outerShdw blurRad="38100" dist="38100" dir="2700000" algn="tl">
                  <a:srgbClr val="000000">
                    <a:alpha val="43137"/>
                  </a:srgbClr>
                </a:outerShdw>
              </a:effectLst>
            </a:endParaRPr>
          </a:p>
          <a:p>
            <a:r>
              <a:rPr lang="en-US" sz="3200" b="1" dirty="0">
                <a:solidFill>
                  <a:srgbClr val="00B050"/>
                </a:solidFill>
              </a:rPr>
              <a:t>• The binary system (0 &amp; 1)</a:t>
            </a:r>
          </a:p>
          <a:p>
            <a:pPr marL="914400" lvl="1" indent="-457200">
              <a:buFont typeface="Wingdings" pitchFamily="2" charset="2"/>
              <a:buChar char="Ø"/>
            </a:pPr>
            <a:r>
              <a:rPr lang="en-US" sz="3000" dirty="0" smtClean="0"/>
              <a:t>The </a:t>
            </a:r>
            <a:r>
              <a:rPr lang="en-US" sz="3000" dirty="0"/>
              <a:t>two digits representation is called a binary system</a:t>
            </a:r>
          </a:p>
          <a:p>
            <a:pPr marL="914400" lvl="1" indent="-457200">
              <a:buFont typeface="Wingdings" pitchFamily="2" charset="2"/>
              <a:buChar char="Ø"/>
            </a:pPr>
            <a:r>
              <a:rPr lang="en-US" sz="3000" dirty="0" smtClean="0"/>
              <a:t>Two </a:t>
            </a:r>
            <a:r>
              <a:rPr lang="en-US" sz="3000" dirty="0"/>
              <a:t>electrical states – </a:t>
            </a:r>
            <a:r>
              <a:rPr lang="en-US" sz="3000" b="1" dirty="0"/>
              <a:t>on (1) &amp; off (0)</a:t>
            </a:r>
          </a:p>
          <a:p>
            <a:pPr marL="914400" lvl="1" indent="-457200">
              <a:buFont typeface="Wingdings" pitchFamily="2" charset="2"/>
              <a:buChar char="Ø"/>
            </a:pPr>
            <a:r>
              <a:rPr lang="en-US" sz="3000" dirty="0" smtClean="0"/>
              <a:t>The </a:t>
            </a:r>
            <a:r>
              <a:rPr lang="en-US" sz="3000" dirty="0"/>
              <a:t>position weights are based on the </a:t>
            </a:r>
            <a:r>
              <a:rPr lang="en-US" sz="3000" b="1" dirty="0"/>
              <a:t>power of 2</a:t>
            </a:r>
          </a:p>
          <a:p>
            <a:pPr marL="914400" lvl="1" indent="-457200">
              <a:buFont typeface="Wingdings" pitchFamily="2" charset="2"/>
              <a:buChar char="Ø"/>
            </a:pPr>
            <a:r>
              <a:rPr lang="en-US" sz="3000" dirty="0" smtClean="0"/>
              <a:t>The </a:t>
            </a:r>
            <a:r>
              <a:rPr lang="en-US" sz="3000" dirty="0"/>
              <a:t>various combination of the two </a:t>
            </a:r>
            <a:r>
              <a:rPr lang="en-US" sz="3000" dirty="0" smtClean="0"/>
              <a:t>digits</a:t>
            </a:r>
            <a:br>
              <a:rPr lang="en-US" sz="3000" dirty="0" smtClean="0"/>
            </a:br>
            <a:r>
              <a:rPr lang="en-US" sz="3000" dirty="0" smtClean="0"/>
              <a:t> representation gives us the final value</a:t>
            </a:r>
          </a:p>
          <a:p>
            <a:pPr marL="914400" lvl="1" indent="-457200">
              <a:buFont typeface="Wingdings" pitchFamily="2" charset="2"/>
              <a:buChar char="Ø"/>
            </a:pPr>
            <a:endParaRPr lang="en-US" sz="900" dirty="0"/>
          </a:p>
          <a:p>
            <a:r>
              <a:rPr lang="en-US" sz="3200" b="1" dirty="0" smtClean="0">
                <a:solidFill>
                  <a:srgbClr val="002060"/>
                </a:solidFill>
              </a:rPr>
              <a:t>Examples :</a:t>
            </a:r>
            <a:endParaRPr lang="en-US" sz="3200" b="1" dirty="0">
              <a:solidFill>
                <a:srgbClr val="002060"/>
              </a:solidFill>
            </a:endParaRPr>
          </a:p>
          <a:p>
            <a:pPr lvl="1">
              <a:lnSpc>
                <a:spcPct val="150000"/>
              </a:lnSpc>
            </a:pPr>
            <a:r>
              <a:rPr lang="en-US" sz="3200" dirty="0"/>
              <a:t>i) 1011011 in binary = 91 in decimal</a:t>
            </a:r>
          </a:p>
          <a:p>
            <a:pPr lvl="1">
              <a:lnSpc>
                <a:spcPct val="150000"/>
              </a:lnSpc>
            </a:pPr>
            <a:r>
              <a:rPr lang="en-US" sz="3200" dirty="0"/>
              <a:t>i</a:t>
            </a:r>
            <a:r>
              <a:rPr lang="en-US" sz="3200" dirty="0" smtClean="0"/>
              <a:t>i</a:t>
            </a:r>
            <a:r>
              <a:rPr lang="en-US" sz="3200" dirty="0"/>
              <a:t>) 1101.01 in binary = 13.25 in decimal</a:t>
            </a:r>
          </a:p>
        </p:txBody>
      </p:sp>
    </p:spTree>
    <p:extLst>
      <p:ext uri="{BB962C8B-B14F-4D97-AF65-F5344CB8AC3E}">
        <p14:creationId xmlns:p14="http://schemas.microsoft.com/office/powerpoint/2010/main" val="4162706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9B6081-0998-4589-9214-C209A9BC60F0}" type="slidenum">
              <a:rPr lang="en-US" smtClean="0">
                <a:solidFill>
                  <a:srgbClr val="000000"/>
                </a:solidFill>
              </a:rPr>
              <a:pPr/>
              <a:t>50</a:t>
            </a:fld>
            <a:endParaRPr lang="en-US" smtClean="0">
              <a:solidFill>
                <a:srgbClr val="000000"/>
              </a:solidFill>
            </a:endParaRPr>
          </a:p>
        </p:txBody>
      </p:sp>
      <p:sp>
        <p:nvSpPr>
          <p:cNvPr id="83971" name="Rectangle 2"/>
          <p:cNvSpPr>
            <a:spLocks noGrp="1" noChangeArrowheads="1"/>
          </p:cNvSpPr>
          <p:nvPr>
            <p:ph type="title"/>
          </p:nvPr>
        </p:nvSpPr>
        <p:spPr/>
        <p:txBody>
          <a:bodyPr/>
          <a:lstStyle/>
          <a:p>
            <a:pPr eaLnBrk="1" hangingPunct="1"/>
            <a:r>
              <a:rPr lang="en-GB" dirty="0" smtClean="0"/>
              <a:t>Exercise</a:t>
            </a:r>
          </a:p>
        </p:txBody>
      </p:sp>
      <p:sp>
        <p:nvSpPr>
          <p:cNvPr id="83972" name="Rectangle 3"/>
          <p:cNvSpPr>
            <a:spLocks noGrp="1" noChangeArrowheads="1"/>
          </p:cNvSpPr>
          <p:nvPr>
            <p:ph type="body" idx="1"/>
          </p:nvPr>
        </p:nvSpPr>
        <p:spPr>
          <a:xfrm>
            <a:off x="762000" y="1905000"/>
            <a:ext cx="7696200" cy="4038600"/>
          </a:xfrm>
        </p:spPr>
        <p:txBody>
          <a:bodyPr/>
          <a:lstStyle/>
          <a:p>
            <a:pPr marL="533400" indent="-533400" eaLnBrk="1" hangingPunct="1">
              <a:lnSpc>
                <a:spcPct val="90000"/>
              </a:lnSpc>
              <a:buClr>
                <a:srgbClr val="C00000"/>
              </a:buClr>
              <a:buSzPct val="100000"/>
              <a:buFont typeface="+mj-lt"/>
              <a:buAutoNum type="arabicPeriod"/>
            </a:pPr>
            <a:r>
              <a:rPr lang="en-GB" sz="2700" dirty="0" smtClean="0"/>
              <a:t>Represent +0.8 in the following floating-point representation:</a:t>
            </a:r>
          </a:p>
          <a:p>
            <a:pPr lvl="2" eaLnBrk="1" hangingPunct="1">
              <a:lnSpc>
                <a:spcPct val="90000"/>
              </a:lnSpc>
              <a:buClr>
                <a:srgbClr val="C00000"/>
              </a:buClr>
              <a:buFont typeface="Wingdings" pitchFamily="2" charset="2"/>
              <a:buChar char="§"/>
            </a:pPr>
            <a:r>
              <a:rPr lang="en-GB" sz="2400" dirty="0" smtClean="0"/>
              <a:t>1-bit sign</a:t>
            </a:r>
          </a:p>
          <a:p>
            <a:pPr lvl="2" eaLnBrk="1" hangingPunct="1">
              <a:lnSpc>
                <a:spcPct val="90000"/>
              </a:lnSpc>
              <a:buClr>
                <a:srgbClr val="C00000"/>
              </a:buClr>
              <a:buFont typeface="Wingdings" pitchFamily="2" charset="2"/>
              <a:buChar char="§"/>
            </a:pPr>
            <a:r>
              <a:rPr lang="en-GB" sz="2400" dirty="0" smtClean="0"/>
              <a:t>4-bit exponent</a:t>
            </a:r>
          </a:p>
          <a:p>
            <a:pPr lvl="2" eaLnBrk="1" hangingPunct="1">
              <a:lnSpc>
                <a:spcPct val="90000"/>
              </a:lnSpc>
              <a:buClr>
                <a:srgbClr val="C00000"/>
              </a:buClr>
              <a:buFont typeface="Wingdings" pitchFamily="2" charset="2"/>
              <a:buChar char="§"/>
            </a:pPr>
            <a:r>
              <a:rPr lang="en-GB" sz="2400" dirty="0" smtClean="0"/>
              <a:t>6-bit normalised mantissa (significand).</a:t>
            </a:r>
          </a:p>
          <a:p>
            <a:pPr marL="533400" indent="-533400" eaLnBrk="1" hangingPunct="1">
              <a:lnSpc>
                <a:spcPct val="90000"/>
              </a:lnSpc>
              <a:buClr>
                <a:srgbClr val="C00000"/>
              </a:buClr>
              <a:buSzPct val="100000"/>
              <a:buFont typeface="+mj-lt"/>
              <a:buAutoNum type="arabicPeriod"/>
            </a:pPr>
            <a:r>
              <a:rPr lang="en-GB" sz="2700" dirty="0" smtClean="0"/>
              <a:t>Convert the value represented back to decimal.</a:t>
            </a:r>
          </a:p>
          <a:p>
            <a:pPr marL="533400" indent="-533400" eaLnBrk="1" hangingPunct="1">
              <a:lnSpc>
                <a:spcPct val="90000"/>
              </a:lnSpc>
              <a:buClr>
                <a:srgbClr val="C00000"/>
              </a:buClr>
              <a:buSzPct val="100000"/>
              <a:buFont typeface="+mj-lt"/>
              <a:buAutoNum type="arabicPeriod"/>
            </a:pPr>
            <a:r>
              <a:rPr lang="en-GB" sz="2700" dirty="0" smtClean="0"/>
              <a:t>Calculate the relative error of the representation.</a:t>
            </a:r>
          </a:p>
          <a:p>
            <a:pPr marL="533400" indent="-533400" eaLnBrk="1" hangingPunct="1">
              <a:lnSpc>
                <a:spcPct val="90000"/>
              </a:lnSpc>
              <a:buClr>
                <a:srgbClr val="C00000"/>
              </a:buClr>
              <a:buSzPct val="100000"/>
              <a:buFont typeface="+mj-lt"/>
              <a:buAutoNum type="arabicPeriod"/>
            </a:pPr>
            <a:endParaRPr lang="en-GB" sz="2700" dirty="0" smtClean="0"/>
          </a:p>
          <a:p>
            <a:pPr marL="533400" indent="-533400" eaLnBrk="1" hangingPunct="1">
              <a:lnSpc>
                <a:spcPct val="90000"/>
              </a:lnSpc>
              <a:buFont typeface="Wingdings" pitchFamily="2" charset="2"/>
              <a:buAutoNum type="arabicPeriod"/>
            </a:pPr>
            <a:endParaRPr lang="en-GB" sz="2700" dirty="0" smtClean="0"/>
          </a:p>
        </p:txBody>
      </p:sp>
    </p:spTree>
    <p:extLst>
      <p:ext uri="{BB962C8B-B14F-4D97-AF65-F5344CB8AC3E}">
        <p14:creationId xmlns:p14="http://schemas.microsoft.com/office/powerpoint/2010/main" val="4119925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838200"/>
            <a:ext cx="8763000" cy="5632311"/>
          </a:xfrm>
          <a:prstGeom prst="rect">
            <a:avLst/>
          </a:prstGeom>
        </p:spPr>
        <p:txBody>
          <a:bodyPr wrap="square">
            <a:spAutoFit/>
          </a:bodyPr>
          <a:lstStyle/>
          <a:p>
            <a:pPr marL="457200" marR="18190" indent="-457200">
              <a:buFont typeface="Arial" pitchFamily="34" charset="0"/>
              <a:buChar char="•"/>
            </a:pPr>
            <a:r>
              <a:rPr lang="en-US" sz="2800" b="1" dirty="0" smtClean="0">
                <a:solidFill>
                  <a:srgbClr val="000000"/>
                </a:solidFill>
                <a:latin typeface="Times New Roman"/>
              </a:rPr>
              <a:t>Computers </a:t>
            </a:r>
            <a:r>
              <a:rPr lang="en-US" sz="2800" b="1" dirty="0">
                <a:solidFill>
                  <a:srgbClr val="000000"/>
                </a:solidFill>
                <a:latin typeface="Times New Roman"/>
              </a:rPr>
              <a:t>also use binary </a:t>
            </a:r>
            <a:r>
              <a:rPr lang="en-US" sz="2800" b="1" dirty="0" smtClean="0">
                <a:solidFill>
                  <a:srgbClr val="000000"/>
                </a:solidFill>
                <a:latin typeface="Times New Roman"/>
              </a:rPr>
              <a:t>numbers (integers) </a:t>
            </a:r>
            <a:r>
              <a:rPr lang="en-US" sz="2800" b="1" dirty="0">
                <a:solidFill>
                  <a:srgbClr val="000000"/>
                </a:solidFill>
                <a:latin typeface="Times New Roman"/>
              </a:rPr>
              <a:t>to represent non-numeric information, such as text or </a:t>
            </a:r>
            <a:r>
              <a:rPr lang="en-US" sz="2800" b="1" dirty="0" smtClean="0">
                <a:solidFill>
                  <a:srgbClr val="000000"/>
                </a:solidFill>
                <a:latin typeface="Times New Roman"/>
              </a:rPr>
              <a:t>graphics (images).</a:t>
            </a:r>
          </a:p>
          <a:p>
            <a:pPr marL="457200" marR="18190" indent="-457200">
              <a:buFont typeface="Arial" pitchFamily="34" charset="0"/>
              <a:buChar char="•"/>
            </a:pPr>
            <a:endParaRPr lang="en-US" sz="800" dirty="0">
              <a:solidFill>
                <a:srgbClr val="000000"/>
              </a:solidFill>
              <a:latin typeface="Times New Roman"/>
            </a:endParaRPr>
          </a:p>
          <a:p>
            <a:pPr marL="457200" marR="12540" indent="-457200">
              <a:buFont typeface="Arial" pitchFamily="34" charset="0"/>
              <a:buChar char="•"/>
            </a:pPr>
            <a:r>
              <a:rPr lang="en-US" sz="2800" b="1" dirty="0" smtClean="0">
                <a:solidFill>
                  <a:srgbClr val="3131CC"/>
                </a:solidFill>
                <a:latin typeface="Times New Roman"/>
              </a:rPr>
              <a:t>Binary </a:t>
            </a:r>
            <a:r>
              <a:rPr lang="en-US" sz="2800" b="1" dirty="0">
                <a:solidFill>
                  <a:srgbClr val="3131CC"/>
                </a:solidFill>
                <a:latin typeface="Times New Roman"/>
              </a:rPr>
              <a:t>representations of text, (letters, </a:t>
            </a:r>
            <a:r>
              <a:rPr lang="en-US" sz="2800" b="1" dirty="0" smtClean="0">
                <a:solidFill>
                  <a:srgbClr val="3131CC"/>
                </a:solidFill>
                <a:latin typeface="Times New Roman"/>
              </a:rPr>
              <a:t>textual numbers, punctuation </a:t>
            </a:r>
            <a:r>
              <a:rPr lang="en-US" sz="2800" b="1" dirty="0">
                <a:solidFill>
                  <a:srgbClr val="3131CC"/>
                </a:solidFill>
                <a:latin typeface="Times New Roman"/>
              </a:rPr>
              <a:t>symbols, etc.) are called codes</a:t>
            </a:r>
            <a:r>
              <a:rPr lang="en-US" sz="2800" b="1" dirty="0" smtClean="0">
                <a:solidFill>
                  <a:srgbClr val="3131CC"/>
                </a:solidFill>
                <a:latin typeface="Times New Roman"/>
              </a:rPr>
              <a:t>.</a:t>
            </a:r>
          </a:p>
          <a:p>
            <a:pPr marL="457200" marR="12540" indent="-457200">
              <a:buFont typeface="Arial" pitchFamily="34" charset="0"/>
              <a:buChar char="•"/>
            </a:pPr>
            <a:endParaRPr lang="en-US" sz="800" dirty="0">
              <a:solidFill>
                <a:srgbClr val="000000"/>
              </a:solidFill>
              <a:latin typeface="Times New Roman"/>
            </a:endParaRPr>
          </a:p>
          <a:p>
            <a:pPr marL="457200" marR="9910" indent="-457200">
              <a:buFont typeface="Arial" pitchFamily="34" charset="0"/>
              <a:buChar char="•"/>
            </a:pPr>
            <a:r>
              <a:rPr lang="en-US" sz="2800" b="1" dirty="0" smtClean="0">
                <a:solidFill>
                  <a:srgbClr val="008000"/>
                </a:solidFill>
                <a:latin typeface="Times New Roman"/>
              </a:rPr>
              <a:t>In </a:t>
            </a:r>
            <a:r>
              <a:rPr lang="en-US" sz="2800" b="1" dirty="0">
                <a:solidFill>
                  <a:srgbClr val="008000"/>
                </a:solidFill>
                <a:latin typeface="Times New Roman"/>
              </a:rPr>
              <a:t>a binary code, the binary number </a:t>
            </a:r>
            <a:r>
              <a:rPr lang="en-US" sz="2800" b="1" dirty="0" smtClean="0">
                <a:solidFill>
                  <a:srgbClr val="008000"/>
                </a:solidFill>
                <a:latin typeface="Times New Roman"/>
              </a:rPr>
              <a:t>is </a:t>
            </a:r>
            <a:r>
              <a:rPr lang="en-US" sz="2800" b="1" dirty="0">
                <a:solidFill>
                  <a:srgbClr val="008000"/>
                </a:solidFill>
                <a:latin typeface="Times New Roman"/>
              </a:rPr>
              <a:t>a symbol and </a:t>
            </a:r>
            <a:r>
              <a:rPr lang="en-US" sz="2800" b="1" dirty="0" smtClean="0">
                <a:solidFill>
                  <a:srgbClr val="008000"/>
                </a:solidFill>
                <a:latin typeface="Times New Roman"/>
              </a:rPr>
              <a:t>does not </a:t>
            </a:r>
            <a:r>
              <a:rPr lang="en-US" sz="2800" b="1" dirty="0">
                <a:solidFill>
                  <a:srgbClr val="008000"/>
                </a:solidFill>
                <a:latin typeface="Times New Roman"/>
              </a:rPr>
              <a:t>represent an actual number</a:t>
            </a:r>
            <a:r>
              <a:rPr lang="en-US" sz="2800" b="1" dirty="0" smtClean="0">
                <a:solidFill>
                  <a:srgbClr val="008000"/>
                </a:solidFill>
                <a:latin typeface="Times New Roman"/>
              </a:rPr>
              <a:t>.</a:t>
            </a:r>
          </a:p>
          <a:p>
            <a:pPr marL="457200" marR="9910" indent="-457200">
              <a:buFont typeface="Arial" pitchFamily="34" charset="0"/>
              <a:buChar char="•"/>
            </a:pPr>
            <a:endParaRPr lang="en-US" sz="800" dirty="0">
              <a:solidFill>
                <a:srgbClr val="000000"/>
              </a:solidFill>
              <a:latin typeface="Times New Roman"/>
            </a:endParaRPr>
          </a:p>
          <a:p>
            <a:pPr marL="457200" marR="11510" indent="-457200">
              <a:buFont typeface="Arial" pitchFamily="34" charset="0"/>
              <a:buChar char="•"/>
            </a:pPr>
            <a:r>
              <a:rPr lang="en-US" sz="2800" b="1" dirty="0" smtClean="0">
                <a:solidFill>
                  <a:srgbClr val="C00000"/>
                </a:solidFill>
                <a:latin typeface="Times New Roman"/>
              </a:rPr>
              <a:t>A </a:t>
            </a:r>
            <a:r>
              <a:rPr lang="en-US" sz="2800" b="1" dirty="0">
                <a:solidFill>
                  <a:srgbClr val="C00000"/>
                </a:solidFill>
                <a:latin typeface="Times New Roman"/>
              </a:rPr>
              <a:t>code normally cannot be “operated on” in the </a:t>
            </a:r>
            <a:r>
              <a:rPr lang="en-US" sz="2800" b="1" dirty="0" smtClean="0">
                <a:solidFill>
                  <a:srgbClr val="C00000"/>
                </a:solidFill>
                <a:latin typeface="Times New Roman"/>
              </a:rPr>
              <a:t>usual fashion </a:t>
            </a:r>
            <a:r>
              <a:rPr lang="en-US" sz="2800" b="1" dirty="0">
                <a:solidFill>
                  <a:srgbClr val="C00000"/>
                </a:solidFill>
                <a:latin typeface="Times New Roman"/>
              </a:rPr>
              <a:t>– mathematical, logical, etc. That is, one </a:t>
            </a:r>
            <a:r>
              <a:rPr lang="en-US" sz="2800" b="1" dirty="0" smtClean="0">
                <a:solidFill>
                  <a:srgbClr val="C00000"/>
                </a:solidFill>
                <a:latin typeface="Times New Roman"/>
              </a:rPr>
              <a:t>can not usually </a:t>
            </a:r>
            <a:r>
              <a:rPr lang="en-US" sz="2800" b="1" dirty="0">
                <a:solidFill>
                  <a:srgbClr val="C00000"/>
                </a:solidFill>
                <a:latin typeface="Times New Roman"/>
              </a:rPr>
              <a:t>add up, for example, two binary codes. It </a:t>
            </a:r>
            <a:r>
              <a:rPr lang="en-US" sz="2800" b="1" dirty="0" smtClean="0">
                <a:solidFill>
                  <a:srgbClr val="C00000"/>
                </a:solidFill>
                <a:latin typeface="Times New Roman"/>
              </a:rPr>
              <a:t>would be </a:t>
            </a:r>
            <a:r>
              <a:rPr lang="en-US" sz="2800" b="1" dirty="0">
                <a:solidFill>
                  <a:srgbClr val="C00000"/>
                </a:solidFill>
                <a:latin typeface="Times New Roman"/>
              </a:rPr>
              <a:t>like attempting to add </a:t>
            </a:r>
            <a:r>
              <a:rPr lang="en-US" sz="2800" b="1" dirty="0" smtClean="0">
                <a:solidFill>
                  <a:srgbClr val="C00000"/>
                </a:solidFill>
                <a:latin typeface="Times New Roman"/>
              </a:rPr>
              <a:t>text </a:t>
            </a:r>
            <a:r>
              <a:rPr lang="en-US" sz="2800" b="1" dirty="0">
                <a:solidFill>
                  <a:srgbClr val="C00000"/>
                </a:solidFill>
                <a:latin typeface="Times New Roman"/>
              </a:rPr>
              <a:t>and </a:t>
            </a:r>
            <a:r>
              <a:rPr lang="en-US" sz="2800" b="1" dirty="0" smtClean="0">
                <a:solidFill>
                  <a:srgbClr val="C00000"/>
                </a:solidFill>
                <a:latin typeface="Times New Roman"/>
              </a:rPr>
              <a:t>graphics!</a:t>
            </a:r>
            <a:endParaRPr lang="en-US" sz="2800" dirty="0">
              <a:solidFill>
                <a:srgbClr val="C00000"/>
              </a:solidFill>
              <a:latin typeface="Times New Roman"/>
            </a:endParaRPr>
          </a:p>
        </p:txBody>
      </p:sp>
      <p:sp>
        <p:nvSpPr>
          <p:cNvPr id="6" name="Rectangle 5"/>
          <p:cNvSpPr/>
          <p:nvPr/>
        </p:nvSpPr>
        <p:spPr>
          <a:xfrm>
            <a:off x="2514600" y="54114"/>
            <a:ext cx="3700052" cy="707886"/>
          </a:xfrm>
          <a:prstGeom prst="rect">
            <a:avLst/>
          </a:prstGeom>
        </p:spPr>
        <p:txBody>
          <a:bodyPr wrap="none">
            <a:spAutoFit/>
          </a:bodyPr>
          <a:lstStyle/>
          <a:p>
            <a:r>
              <a:rPr lang="en-US" sz="4000" b="1" dirty="0">
                <a:solidFill>
                  <a:srgbClr val="FF0000"/>
                </a:solidFill>
              </a:rPr>
              <a:t>Binary Codes </a:t>
            </a:r>
            <a:endParaRPr lang="en-US" sz="4000" dirty="0">
              <a:solidFill>
                <a:srgbClr val="FF0000"/>
              </a:solidFill>
            </a:endParaRPr>
          </a:p>
        </p:txBody>
      </p:sp>
    </p:spTree>
    <p:extLst>
      <p:ext uri="{BB962C8B-B14F-4D97-AF65-F5344CB8AC3E}">
        <p14:creationId xmlns:p14="http://schemas.microsoft.com/office/powerpoint/2010/main" val="36805997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4294967295"/>
          </p:nvPr>
        </p:nvSpPr>
        <p:spPr>
          <a:xfrm>
            <a:off x="6858000" y="6400800"/>
            <a:ext cx="1600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30BF68-1B01-4513-AC37-D200EDB06FAC}" type="slidenum">
              <a:rPr lang="en-US" smtClean="0"/>
              <a:pPr/>
              <a:t>52</a:t>
            </a:fld>
            <a:endParaRPr lang="en-US" smtClean="0"/>
          </a:p>
        </p:txBody>
      </p:sp>
      <p:sp>
        <p:nvSpPr>
          <p:cNvPr id="66563" name="Rectangle 2"/>
          <p:cNvSpPr>
            <a:spLocks noGrp="1" noChangeArrowheads="1"/>
          </p:cNvSpPr>
          <p:nvPr>
            <p:ph type="title"/>
          </p:nvPr>
        </p:nvSpPr>
        <p:spPr>
          <a:xfrm>
            <a:off x="457200" y="427038"/>
            <a:ext cx="8229600" cy="868362"/>
          </a:xfrm>
        </p:spPr>
        <p:txBody>
          <a:bodyPr/>
          <a:lstStyle/>
          <a:p>
            <a:pPr eaLnBrk="1" hangingPunct="1"/>
            <a:r>
              <a:rPr lang="en-GB" dirty="0" smtClean="0"/>
              <a:t>Character representation- ASCII</a:t>
            </a:r>
          </a:p>
        </p:txBody>
      </p:sp>
      <p:sp>
        <p:nvSpPr>
          <p:cNvPr id="66564" name="Rectangle 3"/>
          <p:cNvSpPr>
            <a:spLocks noGrp="1" noChangeArrowheads="1"/>
          </p:cNvSpPr>
          <p:nvPr>
            <p:ph type="body" idx="1"/>
          </p:nvPr>
        </p:nvSpPr>
        <p:spPr>
          <a:xfrm>
            <a:off x="457200" y="1722437"/>
            <a:ext cx="8229600" cy="4525963"/>
          </a:xfrm>
        </p:spPr>
        <p:txBody>
          <a:bodyPr/>
          <a:lstStyle/>
          <a:p>
            <a:pPr eaLnBrk="1" hangingPunct="1">
              <a:lnSpc>
                <a:spcPct val="90000"/>
              </a:lnSpc>
              <a:buFont typeface="Courier New" pitchFamily="49" charset="0"/>
              <a:buChar char="o"/>
            </a:pPr>
            <a:r>
              <a:rPr lang="en-GB" sz="2400" dirty="0" smtClean="0">
                <a:solidFill>
                  <a:schemeClr val="hlink"/>
                </a:solidFill>
              </a:rPr>
              <a:t>ASCII</a:t>
            </a:r>
            <a:r>
              <a:rPr lang="en-GB" sz="2400" dirty="0" smtClean="0"/>
              <a:t> (American Standard Code for Information Interchange) - </a:t>
            </a:r>
            <a:r>
              <a:rPr lang="en-US" sz="2400" b="1" dirty="0" smtClean="0">
                <a:solidFill>
                  <a:srgbClr val="00B050"/>
                </a:solidFill>
              </a:rPr>
              <a:t>Binary </a:t>
            </a:r>
            <a:r>
              <a:rPr lang="en-US" sz="2400" b="1" dirty="0">
                <a:solidFill>
                  <a:srgbClr val="00B050"/>
                </a:solidFill>
              </a:rPr>
              <a:t>Codes </a:t>
            </a:r>
          </a:p>
          <a:p>
            <a:pPr eaLnBrk="1" hangingPunct="1">
              <a:lnSpc>
                <a:spcPct val="90000"/>
              </a:lnSpc>
              <a:buFont typeface="Courier New" pitchFamily="49" charset="0"/>
              <a:buChar char="o"/>
            </a:pPr>
            <a:endParaRPr lang="en-GB" sz="2400" dirty="0" smtClean="0"/>
          </a:p>
          <a:p>
            <a:pPr eaLnBrk="1" hangingPunct="1">
              <a:lnSpc>
                <a:spcPct val="90000"/>
              </a:lnSpc>
              <a:buFont typeface="Courier New" pitchFamily="49" charset="0"/>
              <a:buChar char="o"/>
            </a:pPr>
            <a:r>
              <a:rPr lang="en-GB" sz="2400" dirty="0" smtClean="0"/>
              <a:t>It is the scheme used to represent characters.</a:t>
            </a:r>
          </a:p>
          <a:p>
            <a:pPr eaLnBrk="1" hangingPunct="1">
              <a:lnSpc>
                <a:spcPct val="90000"/>
              </a:lnSpc>
              <a:buFont typeface="Courier New" pitchFamily="49" charset="0"/>
              <a:buChar char="o"/>
            </a:pPr>
            <a:endParaRPr lang="en-GB" sz="2400" dirty="0" smtClean="0"/>
          </a:p>
          <a:p>
            <a:pPr eaLnBrk="1" hangingPunct="1">
              <a:lnSpc>
                <a:spcPct val="90000"/>
              </a:lnSpc>
              <a:buFont typeface="Courier New" pitchFamily="49" charset="0"/>
              <a:buChar char="o"/>
            </a:pPr>
            <a:r>
              <a:rPr lang="en-GB" sz="2400" dirty="0" smtClean="0"/>
              <a:t>Each character is represented using </a:t>
            </a:r>
            <a:r>
              <a:rPr lang="en-GB" sz="2400" dirty="0" smtClean="0">
                <a:solidFill>
                  <a:schemeClr val="hlink"/>
                </a:solidFill>
              </a:rPr>
              <a:t>7-bit</a:t>
            </a:r>
            <a:r>
              <a:rPr lang="en-GB" sz="2400" dirty="0" smtClean="0"/>
              <a:t> binary code.</a:t>
            </a:r>
          </a:p>
          <a:p>
            <a:pPr eaLnBrk="1" hangingPunct="1">
              <a:lnSpc>
                <a:spcPct val="90000"/>
              </a:lnSpc>
              <a:buFont typeface="Courier New" pitchFamily="49" charset="0"/>
              <a:buChar char="o"/>
            </a:pPr>
            <a:endParaRPr lang="en-GB" sz="2400" dirty="0" smtClean="0"/>
          </a:p>
          <a:p>
            <a:pPr eaLnBrk="1" hangingPunct="1">
              <a:lnSpc>
                <a:spcPct val="90000"/>
              </a:lnSpc>
              <a:buFont typeface="Courier New" pitchFamily="49" charset="0"/>
              <a:buChar char="o"/>
            </a:pPr>
            <a:r>
              <a:rPr lang="en-GB" sz="2400" dirty="0" smtClean="0"/>
              <a:t>If </a:t>
            </a:r>
            <a:r>
              <a:rPr lang="en-GB" sz="2400" dirty="0" smtClean="0">
                <a:solidFill>
                  <a:schemeClr val="hlink"/>
                </a:solidFill>
              </a:rPr>
              <a:t>8-bits</a:t>
            </a:r>
            <a:r>
              <a:rPr lang="en-GB" sz="2400" dirty="0" smtClean="0"/>
              <a:t> are used, the first bit is always set to </a:t>
            </a:r>
            <a:r>
              <a:rPr lang="en-GB" sz="2400" dirty="0" smtClean="0">
                <a:solidFill>
                  <a:schemeClr val="hlink"/>
                </a:solidFill>
              </a:rPr>
              <a:t>0</a:t>
            </a:r>
          </a:p>
          <a:p>
            <a:pPr eaLnBrk="1" hangingPunct="1">
              <a:lnSpc>
                <a:spcPct val="90000"/>
              </a:lnSpc>
              <a:buFont typeface="Courier New" pitchFamily="49" charset="0"/>
              <a:buChar char="o"/>
            </a:pPr>
            <a:endParaRPr lang="en-GB" sz="2400" dirty="0" smtClean="0"/>
          </a:p>
        </p:txBody>
      </p:sp>
    </p:spTree>
    <p:extLst>
      <p:ext uri="{BB962C8B-B14F-4D97-AF65-F5344CB8AC3E}">
        <p14:creationId xmlns:p14="http://schemas.microsoft.com/office/powerpoint/2010/main" val="1046869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57200" y="152400"/>
            <a:ext cx="8229600" cy="792162"/>
          </a:xfrm>
        </p:spPr>
        <p:txBody>
          <a:bodyPr/>
          <a:lstStyle/>
          <a:p>
            <a:r>
              <a:rPr lang="en-US" dirty="0"/>
              <a:t>Numeric and Alphabetic Codes</a:t>
            </a:r>
          </a:p>
        </p:txBody>
      </p:sp>
      <p:sp>
        <p:nvSpPr>
          <p:cNvPr id="416771" name="Rectangle 3"/>
          <p:cNvSpPr>
            <a:spLocks noGrp="1" noChangeArrowheads="1"/>
          </p:cNvSpPr>
          <p:nvPr>
            <p:ph type="body" idx="1"/>
          </p:nvPr>
        </p:nvSpPr>
        <p:spPr>
          <a:xfrm>
            <a:off x="381000" y="1066800"/>
            <a:ext cx="8367713" cy="5486400"/>
          </a:xfrm>
        </p:spPr>
        <p:txBody>
          <a:bodyPr/>
          <a:lstStyle/>
          <a:p>
            <a:pPr>
              <a:lnSpc>
                <a:spcPct val="110000"/>
              </a:lnSpc>
            </a:pPr>
            <a:r>
              <a:rPr lang="en-US" b="1" dirty="0">
                <a:solidFill>
                  <a:srgbClr val="0000FF"/>
                </a:solidFill>
              </a:rPr>
              <a:t>ASCII code</a:t>
            </a:r>
          </a:p>
          <a:p>
            <a:pPr lvl="1">
              <a:lnSpc>
                <a:spcPct val="110000"/>
              </a:lnSpc>
            </a:pPr>
            <a:r>
              <a:rPr lang="en-US" b="1" dirty="0">
                <a:solidFill>
                  <a:srgbClr val="0000FF"/>
                </a:solidFill>
              </a:rPr>
              <a:t>A</a:t>
            </a:r>
            <a:r>
              <a:rPr lang="en-US" dirty="0"/>
              <a:t>merican </a:t>
            </a:r>
            <a:r>
              <a:rPr lang="en-US" b="1" dirty="0">
                <a:solidFill>
                  <a:srgbClr val="0000FF"/>
                </a:solidFill>
              </a:rPr>
              <a:t>S</a:t>
            </a:r>
            <a:r>
              <a:rPr lang="en-US" dirty="0"/>
              <a:t>tandard </a:t>
            </a:r>
            <a:r>
              <a:rPr lang="en-US" b="1" dirty="0">
                <a:solidFill>
                  <a:srgbClr val="0000FF"/>
                </a:solidFill>
              </a:rPr>
              <a:t>C</a:t>
            </a:r>
            <a:r>
              <a:rPr lang="en-US" dirty="0"/>
              <a:t>ode for </a:t>
            </a:r>
            <a:r>
              <a:rPr lang="en-US" b="1" dirty="0">
                <a:solidFill>
                  <a:srgbClr val="0000FF"/>
                </a:solidFill>
              </a:rPr>
              <a:t>I</a:t>
            </a:r>
            <a:r>
              <a:rPr lang="en-US" dirty="0"/>
              <a:t>nformation </a:t>
            </a:r>
            <a:r>
              <a:rPr lang="en-US" b="1" dirty="0">
                <a:solidFill>
                  <a:srgbClr val="0000FF"/>
                </a:solidFill>
              </a:rPr>
              <a:t>I</a:t>
            </a:r>
            <a:r>
              <a:rPr lang="en-US" dirty="0"/>
              <a:t>nterchange</a:t>
            </a:r>
          </a:p>
          <a:p>
            <a:pPr lvl="1">
              <a:lnSpc>
                <a:spcPct val="110000"/>
              </a:lnSpc>
            </a:pPr>
            <a:r>
              <a:rPr lang="en-US" dirty="0"/>
              <a:t>an </a:t>
            </a:r>
            <a:r>
              <a:rPr lang="en-US" b="1" dirty="0">
                <a:solidFill>
                  <a:srgbClr val="0000FF"/>
                </a:solidFill>
              </a:rPr>
              <a:t>alphanumeric code</a:t>
            </a:r>
          </a:p>
          <a:p>
            <a:pPr lvl="1">
              <a:lnSpc>
                <a:spcPct val="110000"/>
              </a:lnSpc>
            </a:pPr>
            <a:r>
              <a:rPr lang="en-US" dirty="0"/>
              <a:t>each character represented by a 7-bit code</a:t>
            </a:r>
          </a:p>
          <a:p>
            <a:pPr lvl="2">
              <a:lnSpc>
                <a:spcPct val="110000"/>
              </a:lnSpc>
            </a:pPr>
            <a:r>
              <a:rPr lang="en-US" dirty="0"/>
              <a:t>gives 128 possible characters</a:t>
            </a:r>
          </a:p>
          <a:p>
            <a:pPr lvl="2">
              <a:lnSpc>
                <a:spcPct val="110000"/>
              </a:lnSpc>
            </a:pPr>
            <a:r>
              <a:rPr lang="en-US" dirty="0"/>
              <a:t>codes defined for upper and lower-case alphabetic </a:t>
            </a:r>
            <a:r>
              <a:rPr lang="en-US" dirty="0" smtClean="0"/>
              <a:t>characters, digits </a:t>
            </a:r>
            <a:r>
              <a:rPr lang="en-US" dirty="0"/>
              <a:t>0 – 9, punctuation marks and various non-printing control characters (such as carriage-return and backspace)</a:t>
            </a:r>
          </a:p>
          <a:p>
            <a:pPr>
              <a:lnSpc>
                <a:spcPct val="90000"/>
              </a:lnSpc>
            </a:pPr>
            <a:endParaRPr lang="en-US" dirty="0"/>
          </a:p>
        </p:txBody>
      </p:sp>
    </p:spTree>
    <p:extLst>
      <p:ext uri="{BB962C8B-B14F-4D97-AF65-F5344CB8AC3E}">
        <p14:creationId xmlns:p14="http://schemas.microsoft.com/office/powerpoint/2010/main" val="33803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614B13-2BA7-49D0-9522-B6312050E524}" type="slidenum">
              <a:rPr lang="en-US" smtClean="0">
                <a:solidFill>
                  <a:srgbClr val="000000"/>
                </a:solidFill>
              </a:rPr>
              <a:pPr/>
              <a:t>54</a:t>
            </a:fld>
            <a:endParaRPr lang="en-US" smtClean="0">
              <a:solidFill>
                <a:srgbClr val="000000"/>
              </a:solidFill>
            </a:endParaRPr>
          </a:p>
        </p:txBody>
      </p:sp>
      <p:sp>
        <p:nvSpPr>
          <p:cNvPr id="67587" name="Rectangle 2"/>
          <p:cNvSpPr>
            <a:spLocks noGrp="1" noChangeArrowheads="1"/>
          </p:cNvSpPr>
          <p:nvPr>
            <p:ph type="title"/>
          </p:nvPr>
        </p:nvSpPr>
        <p:spPr>
          <a:xfrm>
            <a:off x="762000" y="557808"/>
            <a:ext cx="7696200" cy="1143000"/>
          </a:xfrm>
        </p:spPr>
        <p:txBody>
          <a:bodyPr/>
          <a:lstStyle/>
          <a:p>
            <a:pPr eaLnBrk="1" hangingPunct="1"/>
            <a:r>
              <a:rPr lang="en-US" dirty="0" smtClean="0"/>
              <a:t>ASCII – examples</a:t>
            </a:r>
          </a:p>
        </p:txBody>
      </p:sp>
      <p:sp>
        <p:nvSpPr>
          <p:cNvPr id="67588" name="Rectangle 3"/>
          <p:cNvSpPr>
            <a:spLocks noGrp="1" noChangeArrowheads="1"/>
          </p:cNvSpPr>
          <p:nvPr>
            <p:ph type="body" idx="1"/>
          </p:nvPr>
        </p:nvSpPr>
        <p:spPr>
          <a:xfrm>
            <a:off x="762000" y="1773238"/>
            <a:ext cx="5105400" cy="4464074"/>
          </a:xfrm>
          <a:solidFill>
            <a:schemeClr val="bg1"/>
          </a:solidFill>
          <a:ln>
            <a:solidFill>
              <a:schemeClr val="tx1"/>
            </a:solidFill>
            <a:miter lim="800000"/>
            <a:headEnd/>
            <a:tailEnd/>
          </a:ln>
        </p:spPr>
        <p:txBody>
          <a:bodyPr/>
          <a:lstStyle/>
          <a:p>
            <a:pPr eaLnBrk="1" hangingPunct="1">
              <a:buFont typeface="Wingdings" pitchFamily="2" charset="2"/>
              <a:buNone/>
            </a:pPr>
            <a:r>
              <a:rPr lang="en-US" sz="1600" b="1" dirty="0" smtClean="0">
                <a:latin typeface="Courier New" pitchFamily="49" charset="0"/>
              </a:rPr>
              <a:t>Symbol    decimal      Binary</a:t>
            </a:r>
          </a:p>
          <a:p>
            <a:pPr eaLnBrk="1" hangingPunct="1">
              <a:buFont typeface="Wingdings" pitchFamily="2" charset="2"/>
              <a:buNone/>
            </a:pPr>
            <a:r>
              <a:rPr lang="en-US" sz="1600" b="1" dirty="0" smtClean="0">
                <a:latin typeface="Courier New" pitchFamily="49" charset="0"/>
              </a:rPr>
              <a:t>	    </a:t>
            </a:r>
          </a:p>
          <a:p>
            <a:pPr eaLnBrk="1" hangingPunct="1">
              <a:buFont typeface="Wingdings" pitchFamily="2" charset="2"/>
              <a:buNone/>
            </a:pPr>
            <a:r>
              <a:rPr lang="en-US" sz="1600" b="1" dirty="0" smtClean="0">
                <a:latin typeface="Courier New" pitchFamily="49" charset="0"/>
              </a:rPr>
              <a:t>7      </a:t>
            </a:r>
            <a:r>
              <a:rPr lang="en-US" sz="800" b="1" dirty="0" smtClean="0">
                <a:latin typeface="Courier New" pitchFamily="49" charset="0"/>
              </a:rPr>
              <a:t> </a:t>
            </a:r>
            <a:r>
              <a:rPr lang="en-US" sz="1600" b="1" dirty="0" smtClean="0">
                <a:latin typeface="Courier New" pitchFamily="49" charset="0"/>
              </a:rPr>
              <a:t>   55   	00110111</a:t>
            </a:r>
          </a:p>
          <a:p>
            <a:pPr eaLnBrk="1" hangingPunct="1">
              <a:buFont typeface="Wingdings" pitchFamily="2" charset="2"/>
              <a:buNone/>
            </a:pPr>
            <a:r>
              <a:rPr lang="en-US" sz="1600" b="1" dirty="0" smtClean="0">
                <a:latin typeface="Courier New" pitchFamily="49" charset="0"/>
              </a:rPr>
              <a:t>8		   56   	00111000</a:t>
            </a:r>
          </a:p>
          <a:p>
            <a:pPr eaLnBrk="1" hangingPunct="1">
              <a:buFont typeface="Wingdings" pitchFamily="2" charset="2"/>
              <a:buNone/>
            </a:pPr>
            <a:r>
              <a:rPr lang="en-US" sz="1600" b="1" dirty="0" smtClean="0">
                <a:latin typeface="Courier New" pitchFamily="49" charset="0"/>
              </a:rPr>
              <a:t>9		   57   	00111001</a:t>
            </a:r>
          </a:p>
          <a:p>
            <a:pPr eaLnBrk="1" hangingPunct="1">
              <a:buFont typeface="Wingdings" pitchFamily="2" charset="2"/>
              <a:buNone/>
            </a:pPr>
            <a:r>
              <a:rPr lang="en-US" sz="1600" b="1" dirty="0" smtClean="0">
                <a:latin typeface="Courier New" pitchFamily="49" charset="0"/>
              </a:rPr>
              <a:t>:		   58   	00111010</a:t>
            </a:r>
          </a:p>
          <a:p>
            <a:pPr eaLnBrk="1" hangingPunct="1">
              <a:buFont typeface="Wingdings" pitchFamily="2" charset="2"/>
              <a:buNone/>
            </a:pPr>
            <a:r>
              <a:rPr lang="en-US" sz="1600" b="1" dirty="0" smtClean="0">
                <a:latin typeface="Courier New" pitchFamily="49" charset="0"/>
              </a:rPr>
              <a:t>;		   59   	00111011</a:t>
            </a:r>
          </a:p>
          <a:p>
            <a:pPr eaLnBrk="1" hangingPunct="1">
              <a:buFont typeface="Wingdings" pitchFamily="2" charset="2"/>
              <a:buNone/>
            </a:pPr>
            <a:r>
              <a:rPr lang="en-US" sz="1600" b="1" dirty="0" smtClean="0">
                <a:latin typeface="Courier New" pitchFamily="49" charset="0"/>
              </a:rPr>
              <a:t>&lt;		   60   	00111100</a:t>
            </a:r>
          </a:p>
          <a:p>
            <a:pPr eaLnBrk="1" hangingPunct="1">
              <a:buFont typeface="Wingdings" pitchFamily="2" charset="2"/>
              <a:buNone/>
            </a:pPr>
            <a:r>
              <a:rPr lang="en-US" sz="1600" b="1" dirty="0" smtClean="0">
                <a:latin typeface="Courier New" pitchFamily="49" charset="0"/>
              </a:rPr>
              <a:t>=		   61   	00111101</a:t>
            </a:r>
          </a:p>
          <a:p>
            <a:pPr eaLnBrk="1" hangingPunct="1">
              <a:buFont typeface="Wingdings" pitchFamily="2" charset="2"/>
              <a:buNone/>
            </a:pPr>
            <a:r>
              <a:rPr lang="en-US" sz="1600" b="1" dirty="0" smtClean="0">
                <a:latin typeface="Courier New" pitchFamily="49" charset="0"/>
              </a:rPr>
              <a:t>&gt;		   62   	00111110</a:t>
            </a:r>
          </a:p>
          <a:p>
            <a:pPr eaLnBrk="1" hangingPunct="1">
              <a:buFont typeface="Wingdings" pitchFamily="2" charset="2"/>
              <a:buNone/>
            </a:pPr>
            <a:r>
              <a:rPr lang="en-US" sz="1600" b="1" dirty="0" smtClean="0">
                <a:latin typeface="Courier New" pitchFamily="49" charset="0"/>
              </a:rPr>
              <a:t>?		   63   	00111111</a:t>
            </a:r>
          </a:p>
          <a:p>
            <a:pPr eaLnBrk="1" hangingPunct="1">
              <a:buFont typeface="Wingdings" pitchFamily="2" charset="2"/>
              <a:buNone/>
            </a:pPr>
            <a:r>
              <a:rPr lang="en-US" sz="1600" b="1" dirty="0" smtClean="0">
                <a:latin typeface="Courier New" pitchFamily="49" charset="0"/>
              </a:rPr>
              <a:t>@		   64   	01000000</a:t>
            </a:r>
          </a:p>
          <a:p>
            <a:pPr eaLnBrk="1" hangingPunct="1">
              <a:buFont typeface="Wingdings" pitchFamily="2" charset="2"/>
              <a:buNone/>
            </a:pPr>
            <a:r>
              <a:rPr lang="en-US" sz="1600" b="1" dirty="0" smtClean="0">
                <a:latin typeface="Courier New" pitchFamily="49" charset="0"/>
              </a:rPr>
              <a:t>A		   65   	01000001</a:t>
            </a:r>
          </a:p>
          <a:p>
            <a:pPr eaLnBrk="1" hangingPunct="1">
              <a:buFont typeface="Wingdings" pitchFamily="2" charset="2"/>
              <a:buNone/>
            </a:pPr>
            <a:r>
              <a:rPr lang="en-US" sz="1600" b="1" dirty="0" smtClean="0">
                <a:latin typeface="Courier New" pitchFamily="49" charset="0"/>
              </a:rPr>
              <a:t>B		   66   	01000010</a:t>
            </a:r>
          </a:p>
          <a:p>
            <a:pPr eaLnBrk="1" hangingPunct="1">
              <a:buFont typeface="Wingdings" pitchFamily="2" charset="2"/>
              <a:buNone/>
            </a:pPr>
            <a:r>
              <a:rPr lang="en-US" sz="1600" b="1" dirty="0" smtClean="0">
                <a:latin typeface="Courier New" pitchFamily="49" charset="0"/>
              </a:rPr>
              <a:t>C		   67   	01000011</a:t>
            </a:r>
          </a:p>
        </p:txBody>
      </p:sp>
      <p:sp>
        <p:nvSpPr>
          <p:cNvPr id="67589" name="Line 5"/>
          <p:cNvSpPr>
            <a:spLocks noChangeShapeType="1"/>
          </p:cNvSpPr>
          <p:nvPr/>
        </p:nvSpPr>
        <p:spPr bwMode="auto">
          <a:xfrm>
            <a:off x="762000" y="2204864"/>
            <a:ext cx="426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0" rIns="0">
            <a:spAutoFit/>
          </a:bodyP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30813859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0"/>
            <a:ext cx="7543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545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4294967295"/>
          </p:nvPr>
        </p:nvSpPr>
        <p:spPr>
          <a:xfrm>
            <a:off x="6858000" y="6400800"/>
            <a:ext cx="1600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34D7A0-8DCB-4B61-B36C-1CCD007024E0}" type="slidenum">
              <a:rPr lang="en-US" smtClean="0"/>
              <a:pPr/>
              <a:t>56</a:t>
            </a:fld>
            <a:endParaRPr lang="en-US" smtClean="0"/>
          </a:p>
        </p:txBody>
      </p:sp>
      <p:sp>
        <p:nvSpPr>
          <p:cNvPr id="70660" name="Rectangle 3"/>
          <p:cNvSpPr>
            <a:spLocks noGrp="1" noChangeArrowheads="1"/>
          </p:cNvSpPr>
          <p:nvPr>
            <p:ph type="body" idx="1"/>
          </p:nvPr>
        </p:nvSpPr>
        <p:spPr>
          <a:xfrm>
            <a:off x="457200" y="304801"/>
            <a:ext cx="8229600" cy="4038600"/>
          </a:xfrm>
        </p:spPr>
        <p:txBody>
          <a:bodyPr/>
          <a:lstStyle/>
          <a:p>
            <a:pPr eaLnBrk="1" hangingPunct="1">
              <a:lnSpc>
                <a:spcPct val="90000"/>
              </a:lnSpc>
            </a:pPr>
            <a:r>
              <a:rPr lang="en-US" sz="2700" dirty="0" smtClean="0"/>
              <a:t>Representation schemes:</a:t>
            </a:r>
          </a:p>
          <a:p>
            <a:pPr lvl="1" eaLnBrk="1" hangingPunct="1">
              <a:lnSpc>
                <a:spcPct val="90000"/>
              </a:lnSpc>
            </a:pPr>
            <a:r>
              <a:rPr lang="en-US" sz="2200" b="1" dirty="0" smtClean="0"/>
              <a:t>Top layers - Character string to character sequence</a:t>
            </a:r>
            <a:r>
              <a:rPr lang="en-US" sz="2200" dirty="0" smtClean="0"/>
              <a:t>: </a:t>
            </a:r>
            <a:br>
              <a:rPr lang="en-US" sz="2200" dirty="0" smtClean="0"/>
            </a:br>
            <a:r>
              <a:rPr lang="en-US" sz="2200" dirty="0" smtClean="0"/>
              <a:t>Write each letter separately, enclosed in quotes.  End string with ‘\0’.</a:t>
            </a:r>
          </a:p>
          <a:p>
            <a:pPr marL="0" indent="0" eaLnBrk="1" hangingPunct="1">
              <a:lnSpc>
                <a:spcPct val="90000"/>
              </a:lnSpc>
              <a:buNone/>
            </a:pPr>
            <a:r>
              <a:rPr lang="en-US" sz="2700" dirty="0" smtClean="0"/>
              <a:t>       Notation: enclose strings in double quotes</a:t>
            </a:r>
          </a:p>
          <a:p>
            <a:pPr marL="457200" lvl="1" indent="0" eaLnBrk="1" hangingPunct="1">
              <a:lnSpc>
                <a:spcPct val="90000"/>
              </a:lnSpc>
              <a:buNone/>
            </a:pPr>
            <a:r>
              <a:rPr lang="en-US" sz="2200" dirty="0" smtClean="0"/>
              <a:t>    "</a:t>
            </a:r>
            <a:r>
              <a:rPr lang="en-US" sz="2200" dirty="0" smtClean="0">
                <a:solidFill>
                  <a:schemeClr val="folHlink"/>
                </a:solidFill>
              </a:rPr>
              <a:t>Hello world</a:t>
            </a:r>
            <a:r>
              <a:rPr lang="en-US" sz="2200" dirty="0" smtClean="0"/>
              <a:t>"</a:t>
            </a:r>
          </a:p>
          <a:p>
            <a:pPr marL="457200" lvl="1" indent="0" eaLnBrk="1" hangingPunct="1">
              <a:lnSpc>
                <a:spcPct val="90000"/>
              </a:lnSpc>
              <a:buNone/>
            </a:pPr>
            <a:r>
              <a:rPr lang="en-US" sz="2200" dirty="0"/>
              <a:t>	</a:t>
            </a:r>
            <a:endParaRPr lang="en-US" sz="2200" dirty="0" smtClean="0"/>
          </a:p>
          <a:p>
            <a:pPr lvl="1" eaLnBrk="1" hangingPunct="1">
              <a:lnSpc>
                <a:spcPct val="90000"/>
              </a:lnSpc>
            </a:pPr>
            <a:endParaRPr lang="en-US" sz="2200" dirty="0" smtClean="0"/>
          </a:p>
          <a:p>
            <a:pPr lvl="1" eaLnBrk="1" hangingPunct="1">
              <a:lnSpc>
                <a:spcPct val="90000"/>
              </a:lnSpc>
            </a:pPr>
            <a:r>
              <a:rPr lang="en-US" sz="2200" b="1" dirty="0" smtClean="0"/>
              <a:t>Bottom layer - Character to bit-string</a:t>
            </a:r>
            <a:r>
              <a:rPr lang="en-US" sz="2200" dirty="0" smtClean="0"/>
              <a:t>:</a:t>
            </a:r>
            <a:br>
              <a:rPr lang="en-US" sz="2200" dirty="0" smtClean="0"/>
            </a:br>
            <a:r>
              <a:rPr lang="en-US" sz="2200" dirty="0" smtClean="0"/>
              <a:t>Represent a character using the binary equivalent according to the ASCII table provided.</a:t>
            </a:r>
          </a:p>
        </p:txBody>
      </p:sp>
      <p:sp>
        <p:nvSpPr>
          <p:cNvPr id="6" name="Rectangle 4"/>
          <p:cNvSpPr>
            <a:spLocks noChangeArrowheads="1"/>
          </p:cNvSpPr>
          <p:nvPr/>
        </p:nvSpPr>
        <p:spPr bwMode="auto">
          <a:xfrm>
            <a:off x="1406534" y="2574273"/>
            <a:ext cx="7569381" cy="397545"/>
          </a:xfrm>
          <a:prstGeom prst="rect">
            <a:avLst/>
          </a:prstGeom>
          <a:solidFill>
            <a:schemeClr val="folHlink"/>
          </a:solidFill>
          <a:ln w="12700">
            <a:solidFill>
              <a:schemeClr val="tx1"/>
            </a:solidFill>
            <a:miter lim="800000"/>
            <a:headEnd/>
            <a:tailEnd/>
          </a:ln>
        </p:spPr>
        <p:txBody>
          <a:bodyPr wrap="none" lIns="90488" tIns="44450" rIns="90488" bIns="44450">
            <a:spAutoFit/>
          </a:bodyPr>
          <a:lstStyle/>
          <a:p>
            <a:r>
              <a:rPr lang="en-US" sz="2000" b="1" dirty="0">
                <a:solidFill>
                  <a:schemeClr val="bg1"/>
                </a:solidFill>
                <a:latin typeface="Courier New" pitchFamily="49" charset="0"/>
              </a:rPr>
              <a:t>'H' 'e' 'l' 'l' </a:t>
            </a:r>
            <a:r>
              <a:rPr lang="en-US" sz="2000" b="1" dirty="0" smtClean="0">
                <a:solidFill>
                  <a:schemeClr val="bg1"/>
                </a:solidFill>
                <a:latin typeface="Courier New" pitchFamily="49" charset="0"/>
              </a:rPr>
              <a:t>'o</a:t>
            </a:r>
            <a:r>
              <a:rPr lang="en-US" sz="2000" b="1" dirty="0">
                <a:solidFill>
                  <a:schemeClr val="bg1"/>
                </a:solidFill>
                <a:latin typeface="Courier New" pitchFamily="49" charset="0"/>
              </a:rPr>
              <a:t>' ' ' 'W' 'o' 'r' 'l' 'd' '\0'</a:t>
            </a:r>
          </a:p>
        </p:txBody>
      </p:sp>
      <p:sp>
        <p:nvSpPr>
          <p:cNvPr id="3" name="Rectangle 2"/>
          <p:cNvSpPr/>
          <p:nvPr/>
        </p:nvSpPr>
        <p:spPr>
          <a:xfrm>
            <a:off x="838200" y="4859703"/>
            <a:ext cx="7620000" cy="1769715"/>
          </a:xfrm>
          <a:prstGeom prst="rect">
            <a:avLst/>
          </a:prstGeom>
          <a:solidFill>
            <a:schemeClr val="accent3">
              <a:lumMod val="85000"/>
            </a:schemeClr>
          </a:solidFill>
        </p:spPr>
        <p:txBody>
          <a:bodyPr wrap="square">
            <a:spAutoFit/>
          </a:bodyPr>
          <a:lstStyle/>
          <a:p>
            <a:r>
              <a:rPr lang="en-US" sz="2000" b="1" dirty="0" smtClean="0"/>
              <a:t>"SI"</a:t>
            </a:r>
          </a:p>
          <a:p>
            <a:r>
              <a:rPr lang="en-US" sz="2000" b="1" dirty="0"/>
              <a:t>'</a:t>
            </a:r>
            <a:r>
              <a:rPr lang="en-US" sz="2000" b="1" dirty="0" smtClean="0"/>
              <a:t>S</a:t>
            </a:r>
            <a:r>
              <a:rPr lang="en-US" sz="2000" b="1" dirty="0"/>
              <a:t>'</a:t>
            </a:r>
            <a:r>
              <a:rPr lang="en-US" sz="2000" b="1" dirty="0" smtClean="0"/>
              <a:t> </a:t>
            </a:r>
            <a:r>
              <a:rPr lang="en-US" sz="2000" b="1" dirty="0"/>
              <a:t>'</a:t>
            </a:r>
            <a:r>
              <a:rPr lang="en-US" sz="2000" b="1" dirty="0" smtClean="0"/>
              <a:t>I</a:t>
            </a:r>
            <a:r>
              <a:rPr lang="en-US" sz="2000" b="1" dirty="0"/>
              <a:t>'</a:t>
            </a:r>
            <a:r>
              <a:rPr lang="en-US" sz="2000" b="1" dirty="0" smtClean="0"/>
              <a:t> </a:t>
            </a:r>
            <a:r>
              <a:rPr lang="en-US" sz="2000" b="1" dirty="0"/>
              <a:t>'</a:t>
            </a:r>
            <a:r>
              <a:rPr lang="en-US" sz="2000" b="1" dirty="0" smtClean="0"/>
              <a:t>\0</a:t>
            </a:r>
            <a:r>
              <a:rPr lang="en-US" sz="2000" b="1" dirty="0" smtClean="0">
                <a:latin typeface="Tahoma"/>
                <a:cs typeface="Tahoma"/>
              </a:rPr>
              <a:t>'</a:t>
            </a:r>
            <a:endParaRPr lang="en-US" sz="2000" b="1" dirty="0" smtClean="0"/>
          </a:p>
          <a:p>
            <a:r>
              <a:rPr lang="en-US" sz="2000" b="1" dirty="0" smtClean="0"/>
              <a:t>01010011</a:t>
            </a:r>
            <a:r>
              <a:rPr lang="en-US" sz="2000" b="1" dirty="0" smtClean="0">
                <a:solidFill>
                  <a:schemeClr val="hlink"/>
                </a:solidFill>
              </a:rPr>
              <a:t>01001001</a:t>
            </a:r>
            <a:r>
              <a:rPr lang="en-US" sz="2000" b="1" dirty="0" smtClean="0"/>
              <a:t>00000000</a:t>
            </a:r>
            <a:endParaRPr lang="en-US" sz="2000" b="1" dirty="0">
              <a:solidFill>
                <a:srgbClr val="FFCC66"/>
              </a:solidFill>
            </a:endParaRPr>
          </a:p>
          <a:p>
            <a:pPr lvl="1"/>
            <a:endParaRPr lang="en-US" sz="900" b="1" dirty="0"/>
          </a:p>
          <a:p>
            <a:pPr lvl="1"/>
            <a:r>
              <a:rPr lang="en-US" sz="2000" b="1" dirty="0"/>
              <a:t>The colors are intended to help you read it; computers don’t care that all the bits run together.</a:t>
            </a:r>
            <a:endParaRPr lang="en-US" sz="2000" dirty="0"/>
          </a:p>
        </p:txBody>
      </p:sp>
    </p:spTree>
    <p:extLst>
      <p:ext uri="{BB962C8B-B14F-4D97-AF65-F5344CB8AC3E}">
        <p14:creationId xmlns:p14="http://schemas.microsoft.com/office/powerpoint/2010/main" val="22305981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4294967295"/>
          </p:nvPr>
        </p:nvSpPr>
        <p:spPr>
          <a:xfrm>
            <a:off x="7391400" y="6248400"/>
            <a:ext cx="1600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DF9F83B4-C7AC-4DC4-820E-25BB9DA91742}" type="slidenum">
              <a:rPr lang="en-US" smtClean="0"/>
              <a:pPr algn="r"/>
              <a:t>57</a:t>
            </a:fld>
            <a:endParaRPr lang="en-US" dirty="0" smtClean="0"/>
          </a:p>
        </p:txBody>
      </p:sp>
      <p:sp>
        <p:nvSpPr>
          <p:cNvPr id="72707" name="Rectangle 2"/>
          <p:cNvSpPr>
            <a:spLocks noGrp="1" noChangeArrowheads="1"/>
          </p:cNvSpPr>
          <p:nvPr>
            <p:ph type="title"/>
          </p:nvPr>
        </p:nvSpPr>
        <p:spPr/>
        <p:txBody>
          <a:bodyPr/>
          <a:lstStyle/>
          <a:p>
            <a:pPr eaLnBrk="1" hangingPunct="1"/>
            <a:r>
              <a:rPr lang="en-GB" b="1" dirty="0" smtClean="0"/>
              <a:t>exercise</a:t>
            </a:r>
          </a:p>
        </p:txBody>
      </p:sp>
      <p:sp>
        <p:nvSpPr>
          <p:cNvPr id="72708" name="Rectangle 3"/>
          <p:cNvSpPr>
            <a:spLocks noGrp="1" noChangeArrowheads="1"/>
          </p:cNvSpPr>
          <p:nvPr>
            <p:ph type="body" idx="1"/>
          </p:nvPr>
        </p:nvSpPr>
        <p:spPr>
          <a:xfrm>
            <a:off x="457200" y="1600206"/>
            <a:ext cx="8229600" cy="3581393"/>
          </a:xfrm>
        </p:spPr>
        <p:txBody>
          <a:bodyPr/>
          <a:lstStyle/>
          <a:p>
            <a:pPr eaLnBrk="1" hangingPunct="1"/>
            <a:r>
              <a:rPr lang="en-GB" dirty="0" smtClean="0"/>
              <a:t>Use the ASCII table to write the ASCII code for the following string of characters:</a:t>
            </a:r>
            <a:br>
              <a:rPr lang="en-GB" dirty="0" smtClean="0"/>
            </a:br>
            <a:endParaRPr lang="en-GB" sz="2000" dirty="0" smtClean="0"/>
          </a:p>
          <a:p>
            <a:pPr lvl="1" eaLnBrk="1" hangingPunct="1"/>
            <a:r>
              <a:rPr lang="en-GB" dirty="0" smtClean="0"/>
              <a:t>CIS110</a:t>
            </a:r>
          </a:p>
          <a:p>
            <a:pPr lvl="1" eaLnBrk="1" hangingPunct="1"/>
            <a:r>
              <a:rPr lang="en-GB" dirty="0" smtClean="0"/>
              <a:t>6=2*3</a:t>
            </a:r>
          </a:p>
          <a:p>
            <a:pPr lvl="1" eaLnBrk="1" hangingPunct="1"/>
            <a:r>
              <a:rPr lang="en-GB" dirty="0" smtClean="0"/>
              <a:t>Write your name in hexadecimal.</a:t>
            </a:r>
          </a:p>
        </p:txBody>
      </p:sp>
    </p:spTree>
    <p:extLst>
      <p:ext uri="{BB962C8B-B14F-4D97-AF65-F5344CB8AC3E}">
        <p14:creationId xmlns:p14="http://schemas.microsoft.com/office/powerpoint/2010/main" val="23521549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4294967295"/>
          </p:nvPr>
        </p:nvSpPr>
        <p:spPr>
          <a:xfrm>
            <a:off x="6858000" y="6400800"/>
            <a:ext cx="1600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C258D53-C4AD-418F-99DF-F6EC04062619}" type="slidenum">
              <a:rPr lang="en-US" smtClean="0"/>
              <a:pPr/>
              <a:t>58</a:t>
            </a:fld>
            <a:endParaRPr lang="en-US" smtClean="0"/>
          </a:p>
        </p:txBody>
      </p:sp>
      <p:sp>
        <p:nvSpPr>
          <p:cNvPr id="73731" name="Rectangle 2"/>
          <p:cNvSpPr>
            <a:spLocks noGrp="1" noChangeArrowheads="1"/>
          </p:cNvSpPr>
          <p:nvPr>
            <p:ph type="title"/>
          </p:nvPr>
        </p:nvSpPr>
        <p:spPr/>
        <p:txBody>
          <a:bodyPr/>
          <a:lstStyle/>
          <a:p>
            <a:pPr eaLnBrk="1" hangingPunct="1"/>
            <a:r>
              <a:rPr lang="en-GB" dirty="0" smtClean="0"/>
              <a:t>Unicode - representation</a:t>
            </a:r>
          </a:p>
        </p:txBody>
      </p:sp>
      <p:sp>
        <p:nvSpPr>
          <p:cNvPr id="73732" name="Rectangle 3"/>
          <p:cNvSpPr>
            <a:spLocks noGrp="1" noChangeArrowheads="1"/>
          </p:cNvSpPr>
          <p:nvPr>
            <p:ph type="body" idx="1"/>
          </p:nvPr>
        </p:nvSpPr>
        <p:spPr>
          <a:xfrm>
            <a:off x="457200" y="1447800"/>
            <a:ext cx="8229600" cy="4876800"/>
          </a:xfrm>
        </p:spPr>
        <p:txBody>
          <a:bodyPr/>
          <a:lstStyle/>
          <a:p>
            <a:pPr eaLnBrk="1" hangingPunct="1">
              <a:lnSpc>
                <a:spcPct val="90000"/>
              </a:lnSpc>
            </a:pPr>
            <a:r>
              <a:rPr lang="en-GB" sz="2800" b="1" dirty="0" smtClean="0">
                <a:solidFill>
                  <a:schemeClr val="folHlink"/>
                </a:solidFill>
              </a:rPr>
              <a:t>ASCII</a:t>
            </a:r>
            <a:r>
              <a:rPr lang="en-GB" sz="2800" dirty="0" smtClean="0"/>
              <a:t> code can represent only  </a:t>
            </a:r>
            <a:r>
              <a:rPr lang="en-GB" sz="2800" dirty="0" smtClean="0">
                <a:solidFill>
                  <a:schemeClr val="folHlink"/>
                </a:solidFill>
              </a:rPr>
              <a:t>128 = 2</a:t>
            </a:r>
            <a:r>
              <a:rPr lang="en-GB" sz="2800" baseline="30000" dirty="0" smtClean="0">
                <a:solidFill>
                  <a:schemeClr val="folHlink"/>
                </a:solidFill>
              </a:rPr>
              <a:t>7</a:t>
            </a:r>
            <a:r>
              <a:rPr lang="en-GB" sz="2800" dirty="0" smtClean="0"/>
              <a:t> characters.</a:t>
            </a:r>
          </a:p>
          <a:p>
            <a:pPr eaLnBrk="1" hangingPunct="1">
              <a:lnSpc>
                <a:spcPct val="90000"/>
              </a:lnSpc>
            </a:pPr>
            <a:r>
              <a:rPr lang="en-GB" sz="2800" dirty="0" smtClean="0"/>
              <a:t>It only represents the English Alphabet, numeric characters, few other characters plus some control characters.</a:t>
            </a:r>
            <a:endParaRPr lang="en-GB" sz="2800" b="1" dirty="0" smtClean="0"/>
          </a:p>
          <a:p>
            <a:pPr eaLnBrk="1" hangingPunct="1">
              <a:lnSpc>
                <a:spcPct val="90000"/>
              </a:lnSpc>
            </a:pPr>
            <a:r>
              <a:rPr lang="en-GB" sz="2800" b="1" dirty="0" smtClean="0">
                <a:solidFill>
                  <a:schemeClr val="folHlink"/>
                </a:solidFill>
              </a:rPr>
              <a:t>Unicode</a:t>
            </a:r>
            <a:r>
              <a:rPr lang="en-GB" sz="2800" dirty="0" smtClean="0"/>
              <a:t> is designed to represent the worldwide printable and non printable characters.</a:t>
            </a:r>
          </a:p>
          <a:p>
            <a:pPr eaLnBrk="1" hangingPunct="1">
              <a:lnSpc>
                <a:spcPct val="90000"/>
              </a:lnSpc>
            </a:pPr>
            <a:r>
              <a:rPr lang="en-GB" sz="2800" dirty="0" smtClean="0"/>
              <a:t>It uses </a:t>
            </a:r>
            <a:r>
              <a:rPr lang="en-GB" sz="2800" b="1" dirty="0" smtClean="0">
                <a:solidFill>
                  <a:srgbClr val="00359E"/>
                </a:solidFill>
              </a:rPr>
              <a:t>32</a:t>
            </a:r>
            <a:r>
              <a:rPr lang="en-GB" sz="2800" dirty="0" smtClean="0"/>
              <a:t> bits and can represent</a:t>
            </a:r>
            <a:r>
              <a:rPr lang="en-GB" sz="2800" b="1" dirty="0" smtClean="0">
                <a:solidFill>
                  <a:schemeClr val="folHlink"/>
                </a:solidFill>
              </a:rPr>
              <a:t> 2</a:t>
            </a:r>
            <a:r>
              <a:rPr lang="en-GB" sz="2800" b="1" baseline="30000" dirty="0" smtClean="0">
                <a:solidFill>
                  <a:schemeClr val="folHlink"/>
                </a:solidFill>
              </a:rPr>
              <a:t>32 </a:t>
            </a:r>
            <a:r>
              <a:rPr lang="en-GB" sz="2800" dirty="0" smtClean="0"/>
              <a:t>characters. </a:t>
            </a:r>
          </a:p>
          <a:p>
            <a:pPr eaLnBrk="1" hangingPunct="1">
              <a:lnSpc>
                <a:spcPct val="90000"/>
              </a:lnSpc>
            </a:pPr>
            <a:r>
              <a:rPr lang="en-GB" sz="2800" dirty="0" smtClean="0"/>
              <a:t>For compatibility, the first </a:t>
            </a:r>
            <a:r>
              <a:rPr lang="en-GB" sz="2800" dirty="0" smtClean="0">
                <a:solidFill>
                  <a:schemeClr val="folHlink"/>
                </a:solidFill>
              </a:rPr>
              <a:t>128 Unicode</a:t>
            </a:r>
            <a:r>
              <a:rPr lang="en-GB" sz="2800" dirty="0" smtClean="0"/>
              <a:t> are the same as that of the </a:t>
            </a:r>
            <a:r>
              <a:rPr lang="en-GB" sz="2800" b="1" dirty="0" smtClean="0">
                <a:solidFill>
                  <a:schemeClr val="folHlink"/>
                </a:solidFill>
              </a:rPr>
              <a:t>ASCII </a:t>
            </a:r>
            <a:r>
              <a:rPr lang="en-GB" sz="2800" dirty="0" smtClean="0"/>
              <a:t>characters</a:t>
            </a:r>
            <a:r>
              <a:rPr lang="en-GB" sz="2800" dirty="0" smtClean="0">
                <a:solidFill>
                  <a:schemeClr val="folHlink"/>
                </a:solidFill>
              </a:rPr>
              <a:t>.</a:t>
            </a:r>
          </a:p>
          <a:p>
            <a:pPr eaLnBrk="1" hangingPunct="1">
              <a:lnSpc>
                <a:spcPct val="90000"/>
              </a:lnSpc>
              <a:buFont typeface="Wingdings" pitchFamily="2" charset="2"/>
              <a:buNone/>
            </a:pPr>
            <a:r>
              <a:rPr lang="en-GB" sz="2800" dirty="0" smtClean="0"/>
              <a:t>  </a:t>
            </a:r>
          </a:p>
        </p:txBody>
      </p:sp>
    </p:spTree>
    <p:extLst>
      <p:ext uri="{BB962C8B-B14F-4D97-AF65-F5344CB8AC3E}">
        <p14:creationId xmlns:p14="http://schemas.microsoft.com/office/powerpoint/2010/main" val="15367394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397" y="0"/>
            <a:ext cx="6802437" cy="617537"/>
          </a:xfrm>
        </p:spPr>
        <p:txBody>
          <a:bodyPr/>
          <a:lstStyle/>
          <a:p>
            <a:r>
              <a:rPr lang="en-US" b="1" dirty="0" smtClean="0"/>
              <a:t>Unicode cont’d..</a:t>
            </a:r>
            <a:endParaRPr lang="en-US" dirty="0"/>
          </a:p>
        </p:txBody>
      </p:sp>
      <p:sp>
        <p:nvSpPr>
          <p:cNvPr id="3" name="Content Placeholder 2"/>
          <p:cNvSpPr>
            <a:spLocks noGrp="1"/>
          </p:cNvSpPr>
          <p:nvPr>
            <p:ph idx="1"/>
          </p:nvPr>
        </p:nvSpPr>
        <p:spPr>
          <a:xfrm>
            <a:off x="76200" y="533504"/>
            <a:ext cx="8255374" cy="5638696"/>
          </a:xfrm>
        </p:spPr>
        <p:txBody>
          <a:bodyPr/>
          <a:lstStyle/>
          <a:p>
            <a:r>
              <a:rPr lang="en-US" dirty="0"/>
              <a:t>Let’s consider how Ethiopia’s character </a:t>
            </a:r>
            <a:r>
              <a:rPr lang="en-US" dirty="0" smtClean="0"/>
              <a:t>sets </a:t>
            </a:r>
            <a:r>
              <a:rPr lang="en-US" dirty="0"/>
              <a:t>are represented 	</a:t>
            </a:r>
          </a:p>
          <a:p>
            <a:r>
              <a:rPr lang="en-US" dirty="0" smtClean="0"/>
              <a:t>The </a:t>
            </a:r>
            <a:r>
              <a:rPr lang="en-US" dirty="0"/>
              <a:t>character set is called Ethiopic</a:t>
            </a:r>
          </a:p>
          <a:p>
            <a:r>
              <a:rPr lang="en-US" dirty="0" smtClean="0"/>
              <a:t>Range</a:t>
            </a:r>
            <a:r>
              <a:rPr lang="en-US" dirty="0"/>
              <a:t>: 1200-1378 (in </a:t>
            </a:r>
            <a:r>
              <a:rPr lang="en-US" dirty="0" smtClean="0"/>
              <a:t>hexadecimal)</a:t>
            </a:r>
            <a:endParaRPr lang="en-US" dirty="0"/>
          </a:p>
          <a:p>
            <a:r>
              <a:rPr lang="en-US" dirty="0" smtClean="0">
                <a:solidFill>
                  <a:srgbClr val="0070C0"/>
                </a:solidFill>
              </a:rPr>
              <a:t>Example </a:t>
            </a:r>
            <a:r>
              <a:rPr lang="en-US" dirty="0">
                <a:solidFill>
                  <a:srgbClr val="0070C0"/>
                </a:solidFill>
              </a:rPr>
              <a:t>character sets </a:t>
            </a:r>
          </a:p>
          <a:p>
            <a:endParaRPr lang="en-US" dirty="0"/>
          </a:p>
        </p:txBody>
      </p:sp>
      <p:sp>
        <p:nvSpPr>
          <p:cNvPr id="4" name="Slide Number Placeholder 3"/>
          <p:cNvSpPr>
            <a:spLocks noGrp="1"/>
          </p:cNvSpPr>
          <p:nvPr>
            <p:ph type="sldNum" sz="quarter" idx="10"/>
          </p:nvPr>
        </p:nvSpPr>
        <p:spPr/>
        <p:txBody>
          <a:bodyPr/>
          <a:lstStyle/>
          <a:p>
            <a:pPr>
              <a:defRPr/>
            </a:pPr>
            <a:fld id="{A8B40236-ACAA-49D8-8070-0F4C65653CA5}" type="slidenum">
              <a:rPr lang="de-DE" smtClean="0">
                <a:solidFill>
                  <a:srgbClr val="1C1C1C"/>
                </a:solidFill>
              </a:rPr>
              <a:pPr>
                <a:defRPr/>
              </a:pPr>
              <a:t>59</a:t>
            </a:fld>
            <a:endParaRPr lang="de-DE">
              <a:solidFill>
                <a:srgbClr val="1C1C1C"/>
              </a:solidFill>
            </a:endParaRPr>
          </a:p>
        </p:txBody>
      </p:sp>
      <p:pic>
        <p:nvPicPr>
          <p:cNvPr id="6" name="Picture 5"/>
          <p:cNvPicPr>
            <a:picLocks noChangeAspect="1"/>
          </p:cNvPicPr>
          <p:nvPr/>
        </p:nvPicPr>
        <p:blipFill>
          <a:blip r:embed="rId3"/>
          <a:stretch>
            <a:fillRect/>
          </a:stretch>
        </p:blipFill>
        <p:spPr>
          <a:xfrm>
            <a:off x="2873116" y="2917608"/>
            <a:ext cx="6270884" cy="3940392"/>
          </a:xfrm>
          <a:prstGeom prst="rect">
            <a:avLst/>
          </a:prstGeom>
        </p:spPr>
      </p:pic>
    </p:spTree>
    <p:extLst>
      <p:ext uri="{BB962C8B-B14F-4D97-AF65-F5344CB8AC3E}">
        <p14:creationId xmlns:p14="http://schemas.microsoft.com/office/powerpoint/2010/main" val="3380795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8229600" cy="4231928"/>
          </a:xfrm>
          <a:prstGeom prst="rect">
            <a:avLst/>
          </a:prstGeom>
        </p:spPr>
        <p:txBody>
          <a:bodyPr wrap="square">
            <a:spAutoFit/>
          </a:bodyPr>
          <a:lstStyle/>
          <a:p>
            <a:r>
              <a:rPr lang="en-US" sz="3600" dirty="0" smtClean="0">
                <a:solidFill>
                  <a:srgbClr val="00B050"/>
                </a:solidFill>
                <a:effectLst>
                  <a:outerShdw blurRad="38100" dist="38100" dir="2700000" algn="tl">
                    <a:srgbClr val="000000">
                      <a:alpha val="43137"/>
                    </a:srgbClr>
                  </a:outerShdw>
                </a:effectLst>
              </a:rPr>
              <a:t>		Binary Fractions</a:t>
            </a:r>
          </a:p>
          <a:p>
            <a:endParaRPr lang="en-US" sz="1600" dirty="0">
              <a:solidFill>
                <a:srgbClr val="00B050"/>
              </a:solidFill>
              <a:effectLst>
                <a:outerShdw blurRad="38100" dist="38100" dir="2700000" algn="tl">
                  <a:srgbClr val="000000">
                    <a:alpha val="43137"/>
                  </a:srgbClr>
                </a:outerShdw>
              </a:effectLst>
            </a:endParaRPr>
          </a:p>
          <a:p>
            <a:r>
              <a:rPr lang="en-US" sz="3200" dirty="0" smtClean="0">
                <a:solidFill>
                  <a:srgbClr val="00B050"/>
                </a:solidFill>
              </a:rPr>
              <a:t>   Binary </a:t>
            </a:r>
            <a:r>
              <a:rPr lang="en-US" sz="3200" dirty="0">
                <a:solidFill>
                  <a:srgbClr val="00B050"/>
                </a:solidFill>
              </a:rPr>
              <a:t>fractions can also be represented</a:t>
            </a:r>
            <a:r>
              <a:rPr lang="en-US" sz="3200" dirty="0" smtClean="0">
                <a:solidFill>
                  <a:srgbClr val="00B050"/>
                </a:solidFill>
              </a:rPr>
              <a:t>:</a:t>
            </a:r>
          </a:p>
          <a:p>
            <a:endParaRPr lang="en-US" sz="900" dirty="0">
              <a:solidFill>
                <a:srgbClr val="00B050"/>
              </a:solidFill>
            </a:endParaRPr>
          </a:p>
          <a:p>
            <a:pPr lvl="1">
              <a:lnSpc>
                <a:spcPct val="150000"/>
              </a:lnSpc>
            </a:pPr>
            <a:r>
              <a:rPr lang="en-US" sz="3200" dirty="0"/>
              <a:t>Position Value: </a:t>
            </a:r>
            <a:r>
              <a:rPr lang="en-US" sz="3200" dirty="0" smtClean="0"/>
              <a:t>2</a:t>
            </a:r>
            <a:r>
              <a:rPr lang="en-US" sz="3200" baseline="30000" dirty="0" smtClean="0"/>
              <a:t>-1</a:t>
            </a:r>
            <a:r>
              <a:rPr lang="en-US" sz="3200" dirty="0" smtClean="0"/>
              <a:t>   2</a:t>
            </a:r>
            <a:r>
              <a:rPr lang="en-US" sz="3200" baseline="30000" dirty="0" smtClean="0"/>
              <a:t>-2</a:t>
            </a:r>
            <a:r>
              <a:rPr lang="en-US" sz="3200" dirty="0" smtClean="0"/>
              <a:t>   2</a:t>
            </a:r>
            <a:r>
              <a:rPr lang="en-US" sz="3200" baseline="30000" dirty="0" smtClean="0"/>
              <a:t>-3</a:t>
            </a:r>
            <a:r>
              <a:rPr lang="en-US" sz="3200" dirty="0" smtClean="0"/>
              <a:t>   2</a:t>
            </a:r>
            <a:r>
              <a:rPr lang="en-US" sz="3200" baseline="30000" dirty="0" smtClean="0"/>
              <a:t>-4</a:t>
            </a:r>
            <a:r>
              <a:rPr lang="en-US" sz="3200" dirty="0" smtClean="0"/>
              <a:t>   2</a:t>
            </a:r>
            <a:r>
              <a:rPr lang="en-US" sz="3200" baseline="30000" dirty="0" smtClean="0"/>
              <a:t>-5</a:t>
            </a:r>
            <a:r>
              <a:rPr lang="en-US" sz="3200" dirty="0" smtClean="0"/>
              <a:t>  etc.</a:t>
            </a:r>
            <a:endParaRPr lang="en-US" sz="3200" dirty="0"/>
          </a:p>
          <a:p>
            <a:pPr lvl="1">
              <a:lnSpc>
                <a:spcPct val="150000"/>
              </a:lnSpc>
            </a:pPr>
            <a:r>
              <a:rPr lang="fr-FR" sz="3200" dirty="0" smtClean="0"/>
              <a:t>Fractions:	   </a:t>
            </a:r>
            <a:r>
              <a:rPr lang="fr-FR" sz="2000" b="1" dirty="0" smtClean="0"/>
              <a:t>1/2     1/4     1/8      1/16    1/32</a:t>
            </a:r>
          </a:p>
          <a:p>
            <a:pPr lvl="1">
              <a:lnSpc>
                <a:spcPct val="150000"/>
              </a:lnSpc>
            </a:pPr>
            <a:r>
              <a:rPr lang="en-US" sz="3200" dirty="0" smtClean="0"/>
              <a:t>Decimal:	   </a:t>
            </a:r>
            <a:r>
              <a:rPr lang="en-US" sz="2400" b="1" dirty="0" smtClean="0"/>
              <a:t>.</a:t>
            </a:r>
            <a:r>
              <a:rPr lang="en-US" sz="2400" b="1" dirty="0"/>
              <a:t>5 </a:t>
            </a:r>
            <a:r>
              <a:rPr lang="en-US" sz="2400" b="1" dirty="0" smtClean="0"/>
              <a:t>    .</a:t>
            </a:r>
            <a:r>
              <a:rPr lang="en-US" sz="2400" b="1" dirty="0"/>
              <a:t>25 </a:t>
            </a:r>
            <a:r>
              <a:rPr lang="en-US" sz="2400" b="1" dirty="0" smtClean="0"/>
              <a:t>  .</a:t>
            </a:r>
            <a:r>
              <a:rPr lang="en-US" sz="2400" b="1" dirty="0"/>
              <a:t>125 </a:t>
            </a:r>
            <a:r>
              <a:rPr lang="en-US" sz="2400" b="1" dirty="0" smtClean="0"/>
              <a:t>   .</a:t>
            </a:r>
            <a:r>
              <a:rPr lang="en-US" sz="2400" b="1" dirty="0"/>
              <a:t>0625 </a:t>
            </a:r>
            <a:r>
              <a:rPr lang="en-US" sz="2400" b="1" dirty="0" smtClean="0"/>
              <a:t> .</a:t>
            </a:r>
            <a:r>
              <a:rPr lang="en-US" sz="2400" b="1" dirty="0"/>
              <a:t>03125</a:t>
            </a:r>
          </a:p>
          <a:p>
            <a:endParaRPr lang="fr-FR" sz="3200" dirty="0"/>
          </a:p>
        </p:txBody>
      </p:sp>
    </p:spTree>
    <p:extLst>
      <p:ext uri="{BB962C8B-B14F-4D97-AF65-F5344CB8AC3E}">
        <p14:creationId xmlns:p14="http://schemas.microsoft.com/office/powerpoint/2010/main" val="36920543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4294967295"/>
          </p:nvPr>
        </p:nvSpPr>
        <p:spPr>
          <a:xfrm>
            <a:off x="6858000" y="6400800"/>
            <a:ext cx="1600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9F83B4-C7AC-4DC4-820E-25BB9DA91742}" type="slidenum">
              <a:rPr lang="en-US" smtClean="0"/>
              <a:pPr/>
              <a:t>60</a:t>
            </a:fld>
            <a:endParaRPr lang="en-US" smtClean="0"/>
          </a:p>
        </p:txBody>
      </p:sp>
      <p:sp>
        <p:nvSpPr>
          <p:cNvPr id="72707" name="Rectangle 2"/>
          <p:cNvSpPr>
            <a:spLocks noGrp="1" noChangeArrowheads="1"/>
          </p:cNvSpPr>
          <p:nvPr>
            <p:ph type="title"/>
          </p:nvPr>
        </p:nvSpPr>
        <p:spPr/>
        <p:txBody>
          <a:bodyPr/>
          <a:lstStyle/>
          <a:p>
            <a:pPr eaLnBrk="1" hangingPunct="1"/>
            <a:r>
              <a:rPr lang="en-GB" b="1" dirty="0" smtClean="0"/>
              <a:t>exercise</a:t>
            </a:r>
          </a:p>
        </p:txBody>
      </p:sp>
      <p:sp>
        <p:nvSpPr>
          <p:cNvPr id="72708" name="Rectangle 3"/>
          <p:cNvSpPr>
            <a:spLocks noGrp="1" noChangeArrowheads="1"/>
          </p:cNvSpPr>
          <p:nvPr>
            <p:ph type="body" idx="1"/>
          </p:nvPr>
        </p:nvSpPr>
        <p:spPr>
          <a:xfrm>
            <a:off x="457200" y="1600206"/>
            <a:ext cx="8458200" cy="4525963"/>
          </a:xfrm>
        </p:spPr>
        <p:txBody>
          <a:bodyPr/>
          <a:lstStyle/>
          <a:p>
            <a:pPr eaLnBrk="1" hangingPunct="1"/>
            <a:r>
              <a:rPr lang="en-GB" dirty="0" smtClean="0"/>
              <a:t>Use UNICODE </a:t>
            </a:r>
            <a:r>
              <a:rPr lang="en-GB" dirty="0" smtClean="0">
                <a:latin typeface="Tahoma"/>
                <a:cs typeface="Tahoma"/>
              </a:rPr>
              <a:t>character representation </a:t>
            </a:r>
            <a:r>
              <a:rPr lang="en-GB" dirty="0" smtClean="0"/>
              <a:t>to write the following:</a:t>
            </a:r>
          </a:p>
          <a:p>
            <a:pPr marL="457200" lvl="1" indent="0" eaLnBrk="1" hangingPunct="1">
              <a:lnSpc>
                <a:spcPct val="200000"/>
              </a:lnSpc>
              <a:buClr>
                <a:srgbClr val="002060"/>
              </a:buClr>
              <a:buNone/>
            </a:pPr>
            <a:r>
              <a:rPr lang="en-GB" sz="3200" dirty="0" smtClean="0">
                <a:latin typeface="Ge'ez-1"/>
              </a:rPr>
              <a:t>G G&lt; H&gt; H </a:t>
            </a:r>
            <a:r>
              <a:rPr lang="en-GB" sz="3200" dirty="0" err="1" smtClean="0">
                <a:latin typeface="Ge'ez-1"/>
              </a:rPr>
              <a:t>H</a:t>
            </a:r>
            <a:r>
              <a:rPr lang="en-GB" sz="3200" dirty="0" smtClean="0">
                <a:latin typeface="Ge'ez-1"/>
              </a:rPr>
              <a:t>@ I J</a:t>
            </a:r>
          </a:p>
          <a:p>
            <a:pPr lvl="1" eaLnBrk="1" hangingPunct="1">
              <a:buClr>
                <a:srgbClr val="002060"/>
              </a:buClr>
              <a:buFont typeface="Wingdings" pitchFamily="2" charset="2"/>
              <a:buChar char="Ø"/>
            </a:pPr>
            <a:endParaRPr lang="en-GB" sz="3200" dirty="0" smtClean="0"/>
          </a:p>
        </p:txBody>
      </p:sp>
    </p:spTree>
    <p:extLst>
      <p:ext uri="{BB962C8B-B14F-4D97-AF65-F5344CB8AC3E}">
        <p14:creationId xmlns:p14="http://schemas.microsoft.com/office/powerpoint/2010/main" val="39176947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7239000" y="6400800"/>
            <a:ext cx="1905000" cy="457200"/>
          </a:xfrm>
        </p:spPr>
        <p:txBody>
          <a:bodyPr/>
          <a:lstStyle/>
          <a:p>
            <a:fld id="{9BE68B9A-B74E-409B-A133-3AB761645224}" type="slidenum">
              <a:rPr lang="en-US">
                <a:solidFill>
                  <a:srgbClr val="000000"/>
                </a:solidFill>
              </a:rPr>
              <a:pPr/>
              <a:t>61</a:t>
            </a:fld>
            <a:endParaRPr lang="en-US" dirty="0">
              <a:solidFill>
                <a:srgbClr val="000000"/>
              </a:solidFill>
            </a:endParaRPr>
          </a:p>
        </p:txBody>
      </p:sp>
      <p:sp>
        <p:nvSpPr>
          <p:cNvPr id="391170" name="Rectangle 2"/>
          <p:cNvSpPr>
            <a:spLocks noGrp="1" noChangeArrowheads="1"/>
          </p:cNvSpPr>
          <p:nvPr>
            <p:ph type="title"/>
          </p:nvPr>
        </p:nvSpPr>
        <p:spPr>
          <a:xfrm>
            <a:off x="685800" y="382588"/>
            <a:ext cx="8001000" cy="547687"/>
          </a:xfrm>
        </p:spPr>
        <p:txBody>
          <a:bodyPr/>
          <a:lstStyle/>
          <a:p>
            <a:r>
              <a:rPr lang="en-US" sz="3400" b="1" dirty="0" smtClean="0">
                <a:solidFill>
                  <a:srgbClr val="FFFFFF"/>
                </a:solidFill>
                <a:latin typeface="Arial" charset="0"/>
              </a:rPr>
              <a:t>Boolean Algebra &amp; Digital Logic </a:t>
            </a:r>
            <a:endParaRPr lang="en-US" sz="3400" dirty="0">
              <a:latin typeface="Arial" charset="0"/>
            </a:endParaRPr>
          </a:p>
        </p:txBody>
      </p:sp>
      <p:sp>
        <p:nvSpPr>
          <p:cNvPr id="391171" name="Rectangle 3"/>
          <p:cNvSpPr>
            <a:spLocks noGrp="1" noChangeArrowheads="1"/>
          </p:cNvSpPr>
          <p:nvPr>
            <p:ph type="body" idx="1"/>
          </p:nvPr>
        </p:nvSpPr>
        <p:spPr>
          <a:xfrm>
            <a:off x="609600" y="1600200"/>
            <a:ext cx="7239000" cy="4572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sz="2600" dirty="0">
                <a:latin typeface="Arial" charset="0"/>
              </a:rPr>
              <a:t>Boolean algebra is a mathematical system for the manipulation of variables that can have one of two values.</a:t>
            </a:r>
          </a:p>
          <a:p>
            <a:pPr lvl="1">
              <a:spcBef>
                <a:spcPct val="10000"/>
              </a:spcBef>
            </a:pPr>
            <a:r>
              <a:rPr lang="en-US" sz="2400" dirty="0"/>
              <a:t>In formal logic, these values are “true” and “false.”</a:t>
            </a:r>
          </a:p>
          <a:p>
            <a:pPr lvl="1">
              <a:spcBef>
                <a:spcPct val="10000"/>
              </a:spcBef>
            </a:pPr>
            <a:r>
              <a:rPr lang="en-US" sz="2400" dirty="0"/>
              <a:t>In digital systems, these values are “on” and “off,” 1 and 0, or “high” and “low.”</a:t>
            </a:r>
            <a:endParaRPr lang="en-US" sz="2200" dirty="0">
              <a:latin typeface="Arial" charset="0"/>
            </a:endParaRPr>
          </a:p>
          <a:p>
            <a:pPr>
              <a:spcBef>
                <a:spcPct val="40000"/>
              </a:spcBef>
            </a:pPr>
            <a:r>
              <a:rPr lang="en-US" sz="2600" dirty="0">
                <a:latin typeface="Arial" charset="0"/>
              </a:rPr>
              <a:t>Boolean expressions are created by performing operations on Boolean variables.</a:t>
            </a:r>
          </a:p>
          <a:p>
            <a:pPr lvl="1">
              <a:spcBef>
                <a:spcPct val="10000"/>
              </a:spcBef>
            </a:pPr>
            <a:r>
              <a:rPr lang="en-US" sz="2400" dirty="0" smtClean="0"/>
              <a:t>(Common </a:t>
            </a:r>
            <a:r>
              <a:rPr lang="en-US" sz="2400" dirty="0"/>
              <a:t>Boolean operators include </a:t>
            </a:r>
            <a:r>
              <a:rPr lang="en-US" sz="2400" b="1" dirty="0"/>
              <a:t>AND</a:t>
            </a:r>
            <a:r>
              <a:rPr lang="en-US" sz="2400" dirty="0"/>
              <a:t>, </a:t>
            </a:r>
            <a:r>
              <a:rPr lang="en-US" sz="2400" b="1" dirty="0"/>
              <a:t>OR</a:t>
            </a:r>
            <a:r>
              <a:rPr lang="en-US" sz="2400" dirty="0"/>
              <a:t>, and </a:t>
            </a:r>
            <a:r>
              <a:rPr lang="en-US" sz="2400" b="1" dirty="0"/>
              <a:t>NOT</a:t>
            </a:r>
            <a:r>
              <a:rPr lang="en-US" sz="2400" dirty="0" smtClean="0"/>
              <a:t>.)</a:t>
            </a:r>
            <a:endParaRPr lang="en-US" sz="2400" dirty="0"/>
          </a:p>
        </p:txBody>
      </p:sp>
      <p:sp>
        <p:nvSpPr>
          <p:cNvPr id="2" name="Rectangle 1"/>
          <p:cNvSpPr/>
          <p:nvPr/>
        </p:nvSpPr>
        <p:spPr>
          <a:xfrm>
            <a:off x="762000" y="5943600"/>
            <a:ext cx="7467600" cy="707886"/>
          </a:xfrm>
          <a:prstGeom prst="rect">
            <a:avLst/>
          </a:prstGeom>
        </p:spPr>
        <p:txBody>
          <a:bodyPr wrap="square">
            <a:spAutoFit/>
          </a:bodyPr>
          <a:lstStyle/>
          <a:p>
            <a:r>
              <a:rPr lang="en-US" sz="2000" b="1" dirty="0"/>
              <a:t>one unary operator </a:t>
            </a:r>
            <a:r>
              <a:rPr lang="en-US" sz="2000" b="1" dirty="0" smtClean="0"/>
              <a:t>“not” (symbolized </a:t>
            </a:r>
            <a:r>
              <a:rPr lang="en-US" sz="2000" b="1" dirty="0"/>
              <a:t>by an over </a:t>
            </a:r>
            <a:r>
              <a:rPr lang="en-US" sz="2000" b="1" dirty="0" smtClean="0"/>
              <a:t>bar), two </a:t>
            </a:r>
            <a:r>
              <a:rPr lang="en-US" sz="2000" b="1" dirty="0"/>
              <a:t>binary operators "+" and "."</a:t>
            </a:r>
          </a:p>
        </p:txBody>
      </p:sp>
    </p:spTree>
    <p:extLst>
      <p:ext uri="{BB962C8B-B14F-4D97-AF65-F5344CB8AC3E}">
        <p14:creationId xmlns:p14="http://schemas.microsoft.com/office/powerpoint/2010/main" val="841733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17D89D-D7D6-470E-B89B-11D623F6846D}" type="slidenum">
              <a:rPr lang="en-US">
                <a:solidFill>
                  <a:srgbClr val="000000"/>
                </a:solidFill>
              </a:rPr>
              <a:pPr/>
              <a:t>62</a:t>
            </a:fld>
            <a:endParaRPr lang="en-US">
              <a:solidFill>
                <a:srgbClr val="000000"/>
              </a:solidFill>
            </a:endParaRPr>
          </a:p>
        </p:txBody>
      </p:sp>
      <p:pic>
        <p:nvPicPr>
          <p:cNvPr id="399367" name="Picture 7" descr="C:\idraw20\1.TIF"/>
          <p:cNvPicPr>
            <a:picLocks noChangeAspect="1" noChangeArrowheads="1"/>
          </p:cNvPicPr>
          <p:nvPr/>
        </p:nvPicPr>
        <p:blipFill>
          <a:blip r:embed="rId4">
            <a:extLst>
              <a:ext uri="{28A0092B-C50C-407E-A947-70E740481C1C}">
                <a14:useLocalDpi xmlns:a14="http://schemas.microsoft.com/office/drawing/2010/main" val="0"/>
              </a:ext>
            </a:extLst>
          </a:blip>
          <a:srcRect b="2258"/>
          <a:stretch>
            <a:fillRect/>
          </a:stretch>
        </p:blipFill>
        <p:spPr bwMode="auto">
          <a:xfrm>
            <a:off x="6248400" y="1371600"/>
            <a:ext cx="2211387" cy="4876800"/>
          </a:xfrm>
          <a:prstGeom prst="rect">
            <a:avLst/>
          </a:prstGeom>
          <a:noFill/>
          <a:extLst>
            <a:ext uri="{909E8E84-426E-40DD-AFC4-6F175D3DCCD1}">
              <a14:hiddenFill xmlns:a14="http://schemas.microsoft.com/office/drawing/2010/main">
                <a:solidFill>
                  <a:srgbClr val="FFFFFF"/>
                </a:solidFill>
              </a14:hiddenFill>
            </a:ext>
          </a:extLst>
        </p:spPr>
      </p:pic>
      <p:sp>
        <p:nvSpPr>
          <p:cNvPr id="399362" name="Rectangle 2"/>
          <p:cNvSpPr>
            <a:spLocks noGrp="1" noChangeArrowheads="1"/>
          </p:cNvSpPr>
          <p:nvPr>
            <p:ph type="title"/>
          </p:nvPr>
        </p:nvSpPr>
        <p:spPr>
          <a:xfrm>
            <a:off x="685800" y="382588"/>
            <a:ext cx="5943600" cy="547687"/>
          </a:xfrm>
        </p:spPr>
        <p:txBody>
          <a:bodyPr/>
          <a:lstStyle/>
          <a:p>
            <a:r>
              <a:rPr lang="en-US" sz="3400" b="1" dirty="0" smtClean="0">
                <a:solidFill>
                  <a:srgbClr val="FFFFFF"/>
                </a:solidFill>
                <a:latin typeface="Arial" charset="0"/>
              </a:rPr>
              <a:t>Boolean </a:t>
            </a:r>
            <a:r>
              <a:rPr lang="en-US" sz="3400" b="1" dirty="0">
                <a:solidFill>
                  <a:srgbClr val="FFFFFF"/>
                </a:solidFill>
                <a:latin typeface="Arial" charset="0"/>
              </a:rPr>
              <a:t>Algebra</a:t>
            </a:r>
            <a:endParaRPr lang="en-US" sz="3400" dirty="0">
              <a:latin typeface="Arial" charset="0"/>
            </a:endParaRPr>
          </a:p>
        </p:txBody>
      </p:sp>
      <p:sp>
        <p:nvSpPr>
          <p:cNvPr id="399363" name="Rectangle 3"/>
          <p:cNvSpPr>
            <a:spLocks noGrp="1" noChangeArrowheads="1"/>
          </p:cNvSpPr>
          <p:nvPr>
            <p:ph type="body" idx="1"/>
          </p:nvPr>
        </p:nvSpPr>
        <p:spPr>
          <a:xfrm>
            <a:off x="609600" y="1600200"/>
            <a:ext cx="5486400" cy="4191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sz="2600" dirty="0">
                <a:latin typeface="Arial" charset="0"/>
              </a:rPr>
              <a:t>A Boolean </a:t>
            </a:r>
            <a:r>
              <a:rPr lang="en-US" sz="2600" dirty="0" smtClean="0">
                <a:latin typeface="Arial" charset="0"/>
              </a:rPr>
              <a:t>operation </a:t>
            </a:r>
            <a:r>
              <a:rPr lang="en-US" sz="2600" dirty="0">
                <a:latin typeface="Arial" charset="0"/>
              </a:rPr>
              <a:t>can be completely described using a truth table.</a:t>
            </a:r>
          </a:p>
          <a:p>
            <a:pPr>
              <a:spcBef>
                <a:spcPct val="40000"/>
              </a:spcBef>
            </a:pPr>
            <a:r>
              <a:rPr lang="en-US" sz="2600" dirty="0">
                <a:latin typeface="Arial" charset="0"/>
              </a:rPr>
              <a:t>The truth table for the Boolean operators AND and OR are shown at the right.</a:t>
            </a:r>
          </a:p>
          <a:p>
            <a:pPr>
              <a:spcBef>
                <a:spcPct val="40000"/>
              </a:spcBef>
            </a:pPr>
            <a:r>
              <a:rPr lang="en-US" sz="2600" dirty="0">
                <a:latin typeface="Arial" charset="0"/>
              </a:rPr>
              <a:t>The AND </a:t>
            </a:r>
            <a:r>
              <a:rPr lang="en-US" sz="2600" dirty="0" smtClean="0">
                <a:latin typeface="Arial" charset="0"/>
              </a:rPr>
              <a:t>operation </a:t>
            </a:r>
            <a:r>
              <a:rPr lang="en-US" sz="2600" dirty="0">
                <a:latin typeface="Arial" charset="0"/>
              </a:rPr>
              <a:t>is also known as a Boolean product.  The OR </a:t>
            </a:r>
            <a:r>
              <a:rPr lang="en-US" sz="2600" dirty="0" smtClean="0">
                <a:latin typeface="Arial" charset="0"/>
              </a:rPr>
              <a:t>operation </a:t>
            </a:r>
            <a:r>
              <a:rPr lang="en-US" sz="2600" dirty="0">
                <a:latin typeface="Arial" charset="0"/>
              </a:rPr>
              <a:t>is the Boolean sum.</a:t>
            </a:r>
          </a:p>
        </p:txBody>
      </p:sp>
    </p:spTree>
    <p:extLst>
      <p:ext uri="{BB962C8B-B14F-4D97-AF65-F5344CB8AC3E}">
        <p14:creationId xmlns:p14="http://schemas.microsoft.com/office/powerpoint/2010/main" val="14147052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D9FC199-7F08-4164-98F5-593C8D73F38D}" type="slidenum">
              <a:rPr lang="en-US">
                <a:solidFill>
                  <a:srgbClr val="000000"/>
                </a:solidFill>
              </a:rPr>
              <a:pPr/>
              <a:t>63</a:t>
            </a:fld>
            <a:endParaRPr lang="en-US">
              <a:solidFill>
                <a:srgbClr val="000000"/>
              </a:solidFill>
            </a:endParaRPr>
          </a:p>
        </p:txBody>
      </p:sp>
      <p:pic>
        <p:nvPicPr>
          <p:cNvPr id="401415" name="Picture 1031" descr="C:\idraw20\2A.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850" y="1676400"/>
            <a:ext cx="1809750" cy="2073275"/>
          </a:xfrm>
          <a:prstGeom prst="rect">
            <a:avLst/>
          </a:prstGeom>
          <a:noFill/>
          <a:extLst>
            <a:ext uri="{909E8E84-426E-40DD-AFC4-6F175D3DCCD1}">
              <a14:hiddenFill xmlns:a14="http://schemas.microsoft.com/office/drawing/2010/main">
                <a:solidFill>
                  <a:srgbClr val="FFFFFF"/>
                </a:solidFill>
              </a14:hiddenFill>
            </a:ext>
          </a:extLst>
        </p:spPr>
      </p:pic>
      <p:sp>
        <p:nvSpPr>
          <p:cNvPr id="401410" name="Rectangle 1026"/>
          <p:cNvSpPr>
            <a:spLocks noGrp="1" noChangeArrowheads="1"/>
          </p:cNvSpPr>
          <p:nvPr>
            <p:ph type="title"/>
          </p:nvPr>
        </p:nvSpPr>
        <p:spPr>
          <a:xfrm>
            <a:off x="685800" y="382588"/>
            <a:ext cx="5943600" cy="547687"/>
          </a:xfrm>
        </p:spPr>
        <p:txBody>
          <a:bodyPr/>
          <a:lstStyle/>
          <a:p>
            <a:r>
              <a:rPr lang="en-US" sz="3400" b="1" dirty="0" smtClean="0">
                <a:solidFill>
                  <a:srgbClr val="FFFFFF"/>
                </a:solidFill>
                <a:latin typeface="Arial" charset="0"/>
              </a:rPr>
              <a:t>Boolean </a:t>
            </a:r>
            <a:r>
              <a:rPr lang="en-US" sz="3400" b="1" dirty="0">
                <a:solidFill>
                  <a:srgbClr val="FFFFFF"/>
                </a:solidFill>
                <a:latin typeface="Arial" charset="0"/>
              </a:rPr>
              <a:t>Algebra</a:t>
            </a:r>
            <a:endParaRPr lang="en-US" sz="3400" dirty="0">
              <a:latin typeface="Arial" charset="0"/>
            </a:endParaRPr>
          </a:p>
        </p:txBody>
      </p:sp>
      <p:sp>
        <p:nvSpPr>
          <p:cNvPr id="401411" name="Rectangle 1027"/>
          <p:cNvSpPr>
            <a:spLocks noGrp="1" noChangeArrowheads="1"/>
          </p:cNvSpPr>
          <p:nvPr>
            <p:ph type="body" idx="1"/>
          </p:nvPr>
        </p:nvSpPr>
        <p:spPr>
          <a:xfrm>
            <a:off x="609600" y="1600200"/>
            <a:ext cx="4495800" cy="4038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sz="2600" dirty="0">
                <a:latin typeface="Arial" charset="0"/>
              </a:rPr>
              <a:t>The truth table for the Boolean NOT operator is shown at the right.</a:t>
            </a:r>
          </a:p>
          <a:p>
            <a:pPr>
              <a:spcBef>
                <a:spcPct val="40000"/>
              </a:spcBef>
            </a:pPr>
            <a:r>
              <a:rPr lang="en-US" sz="2600" dirty="0">
                <a:latin typeface="Arial" charset="0"/>
              </a:rPr>
              <a:t>The NOT operation is most often designated by an overbar. It is sometimes indicated by a prime mark ( ‘ ) or an “elbow” (</a:t>
            </a:r>
            <a:r>
              <a:rPr lang="en-US" sz="3000" baseline="30000" dirty="0">
                <a:latin typeface="Arial" charset="0"/>
                <a:sym typeface="Symbol" pitchFamily="18" charset="2"/>
              </a:rPr>
              <a:t></a:t>
            </a:r>
            <a:r>
              <a:rPr lang="en-US" sz="2600" dirty="0">
                <a:latin typeface="Arial" charset="0"/>
              </a:rPr>
              <a:t>).</a:t>
            </a:r>
          </a:p>
        </p:txBody>
      </p:sp>
    </p:spTree>
    <p:extLst>
      <p:ext uri="{BB962C8B-B14F-4D97-AF65-F5344CB8AC3E}">
        <p14:creationId xmlns:p14="http://schemas.microsoft.com/office/powerpoint/2010/main" val="28690936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95678E1-8D1E-4AE1-8344-98303130C32D}" type="slidenum">
              <a:rPr lang="en-US">
                <a:solidFill>
                  <a:srgbClr val="000000"/>
                </a:solidFill>
              </a:rPr>
              <a:pPr/>
              <a:t>64</a:t>
            </a:fld>
            <a:endParaRPr lang="en-US">
              <a:solidFill>
                <a:srgbClr val="000000"/>
              </a:solidFill>
            </a:endParaRPr>
          </a:p>
        </p:txBody>
      </p:sp>
      <p:sp>
        <p:nvSpPr>
          <p:cNvPr id="397314" name="Rectangle 2"/>
          <p:cNvSpPr>
            <a:spLocks noGrp="1" noChangeArrowheads="1"/>
          </p:cNvSpPr>
          <p:nvPr>
            <p:ph type="title"/>
          </p:nvPr>
        </p:nvSpPr>
        <p:spPr>
          <a:xfrm>
            <a:off x="685800" y="382588"/>
            <a:ext cx="5943600" cy="547687"/>
          </a:xfrm>
        </p:spPr>
        <p:txBody>
          <a:bodyPr/>
          <a:lstStyle/>
          <a:p>
            <a:r>
              <a:rPr lang="en-US" sz="3400" b="1" dirty="0" smtClean="0">
                <a:solidFill>
                  <a:srgbClr val="FFFFFF"/>
                </a:solidFill>
                <a:latin typeface="Arial" charset="0"/>
              </a:rPr>
              <a:t>Boolean </a:t>
            </a:r>
            <a:r>
              <a:rPr lang="en-US" sz="3400" b="1" dirty="0">
                <a:solidFill>
                  <a:srgbClr val="FFFFFF"/>
                </a:solidFill>
                <a:latin typeface="Arial" charset="0"/>
              </a:rPr>
              <a:t>Algebra</a:t>
            </a:r>
            <a:endParaRPr lang="en-US" sz="3400" dirty="0">
              <a:latin typeface="Arial" charset="0"/>
            </a:endParaRPr>
          </a:p>
        </p:txBody>
      </p:sp>
      <p:sp>
        <p:nvSpPr>
          <p:cNvPr id="397315" name="Rectangle 3"/>
          <p:cNvSpPr>
            <a:spLocks noGrp="1" noChangeArrowheads="1"/>
          </p:cNvSpPr>
          <p:nvPr>
            <p:ph type="body" idx="1"/>
          </p:nvPr>
        </p:nvSpPr>
        <p:spPr>
          <a:xfrm>
            <a:off x="609600" y="1600200"/>
            <a:ext cx="7391400" cy="2971800"/>
          </a:xfrm>
          <a:noFill/>
          <a:extLst>
            <a:ext uri="{909E8E84-426E-40DD-AFC4-6F175D3DCCD1}">
              <a14:hiddenFill xmlns:a14="http://schemas.microsoft.com/office/drawing/2010/main">
                <a:solidFill>
                  <a:srgbClr val="E4F5FF"/>
                </a:solidFill>
              </a14:hiddenFill>
            </a:ext>
          </a:extLst>
        </p:spPr>
        <p:txBody>
          <a:bodyPr/>
          <a:lstStyle/>
          <a:p>
            <a:r>
              <a:rPr lang="en-US" dirty="0">
                <a:latin typeface="Arial" charset="0"/>
              </a:rPr>
              <a:t>A Boolean function has:</a:t>
            </a:r>
          </a:p>
          <a:p>
            <a:pPr lvl="1">
              <a:buSzPct val="80000"/>
              <a:buFontTx/>
              <a:buChar char="•"/>
            </a:pPr>
            <a:r>
              <a:rPr lang="en-US" sz="3200" dirty="0">
                <a:latin typeface="Arial" charset="0"/>
              </a:rPr>
              <a:t>At least one Boolean variable, </a:t>
            </a:r>
          </a:p>
          <a:p>
            <a:pPr lvl="1">
              <a:buSzPct val="80000"/>
              <a:buFontTx/>
              <a:buChar char="•"/>
            </a:pPr>
            <a:r>
              <a:rPr lang="en-US" sz="3200" dirty="0">
                <a:latin typeface="Arial" charset="0"/>
              </a:rPr>
              <a:t>At least one Boolean operator, and </a:t>
            </a:r>
          </a:p>
          <a:p>
            <a:pPr lvl="1">
              <a:buSzPct val="80000"/>
              <a:buFontTx/>
              <a:buChar char="•"/>
            </a:pPr>
            <a:r>
              <a:rPr lang="en-US" sz="3200" dirty="0">
                <a:latin typeface="Arial" charset="0"/>
              </a:rPr>
              <a:t>At least one input from the set {0,1}.  </a:t>
            </a:r>
          </a:p>
          <a:p>
            <a:pPr>
              <a:spcBef>
                <a:spcPct val="40000"/>
              </a:spcBef>
            </a:pPr>
            <a:r>
              <a:rPr lang="en-US" dirty="0">
                <a:latin typeface="Arial" charset="0"/>
              </a:rPr>
              <a:t>It produces an output that is also a member of the set {0,1}.</a:t>
            </a:r>
          </a:p>
        </p:txBody>
      </p:sp>
      <p:sp>
        <p:nvSpPr>
          <p:cNvPr id="2" name="TextBox 1"/>
          <p:cNvSpPr txBox="1"/>
          <p:nvPr/>
        </p:nvSpPr>
        <p:spPr>
          <a:xfrm>
            <a:off x="3657600" y="5265003"/>
            <a:ext cx="5334000" cy="830997"/>
          </a:xfrm>
          <a:prstGeom prst="rect">
            <a:avLst/>
          </a:prstGeom>
          <a:noFill/>
        </p:spPr>
        <p:txBody>
          <a:bodyPr wrap="square" rtlCol="0">
            <a:spAutoFit/>
          </a:bodyPr>
          <a:lstStyle/>
          <a:p>
            <a:r>
              <a:rPr lang="en-US" sz="2400" dirty="0" smtClean="0">
                <a:solidFill>
                  <a:srgbClr val="FF0000"/>
                </a:solidFill>
              </a:rPr>
              <a:t>Most modern programming Languages include the </a:t>
            </a:r>
            <a:r>
              <a:rPr lang="en-US" sz="2400" b="1" dirty="0" smtClean="0">
                <a:solidFill>
                  <a:srgbClr val="0070C0"/>
                </a:solidFill>
              </a:rPr>
              <a:t>Boolean</a:t>
            </a:r>
            <a:r>
              <a:rPr lang="en-US" sz="2400" dirty="0" smtClean="0">
                <a:solidFill>
                  <a:srgbClr val="FF0000"/>
                </a:solidFill>
              </a:rPr>
              <a:t> data type.</a:t>
            </a:r>
            <a:endParaRPr lang="en-US" sz="2400" dirty="0">
              <a:solidFill>
                <a:srgbClr val="FF0000"/>
              </a:solidFill>
            </a:endParaRPr>
          </a:p>
        </p:txBody>
      </p:sp>
    </p:spTree>
    <p:extLst>
      <p:ext uri="{BB962C8B-B14F-4D97-AF65-F5344CB8AC3E}">
        <p14:creationId xmlns:p14="http://schemas.microsoft.com/office/powerpoint/2010/main" val="24265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EC4296D-601B-45B3-BB1F-337CA18A1708}" type="slidenum">
              <a:rPr lang="en-US">
                <a:solidFill>
                  <a:srgbClr val="000000"/>
                </a:solidFill>
              </a:rPr>
              <a:pPr/>
              <a:t>65</a:t>
            </a:fld>
            <a:endParaRPr lang="en-US">
              <a:solidFill>
                <a:srgbClr val="000000"/>
              </a:solidFill>
            </a:endParaRPr>
          </a:p>
        </p:txBody>
      </p:sp>
      <p:pic>
        <p:nvPicPr>
          <p:cNvPr id="403463" name="Picture 7" descr="C:\idraw20\3B.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1739900"/>
            <a:ext cx="4013200" cy="3594100"/>
          </a:xfrm>
          <a:prstGeom prst="rect">
            <a:avLst/>
          </a:prstGeom>
          <a:noFill/>
          <a:extLst>
            <a:ext uri="{909E8E84-426E-40DD-AFC4-6F175D3DCCD1}">
              <a14:hiddenFill xmlns:a14="http://schemas.microsoft.com/office/drawing/2010/main">
                <a:solidFill>
                  <a:srgbClr val="FFFFFF"/>
                </a:solidFill>
              </a14:hiddenFill>
            </a:ext>
          </a:extLst>
        </p:spPr>
      </p:pic>
      <p:sp>
        <p:nvSpPr>
          <p:cNvPr id="403458" name="Rectangle 2"/>
          <p:cNvSpPr>
            <a:spLocks noGrp="1" noChangeArrowheads="1"/>
          </p:cNvSpPr>
          <p:nvPr>
            <p:ph type="title"/>
          </p:nvPr>
        </p:nvSpPr>
        <p:spPr>
          <a:xfrm>
            <a:off x="685800" y="382588"/>
            <a:ext cx="5943600" cy="547687"/>
          </a:xfrm>
        </p:spPr>
        <p:txBody>
          <a:bodyPr/>
          <a:lstStyle/>
          <a:p>
            <a:r>
              <a:rPr lang="en-US" sz="3400" b="1" dirty="0" smtClean="0">
                <a:solidFill>
                  <a:srgbClr val="FFFFFF"/>
                </a:solidFill>
                <a:latin typeface="Arial" charset="0"/>
              </a:rPr>
              <a:t>Boolean </a:t>
            </a:r>
            <a:r>
              <a:rPr lang="en-US" sz="3400" b="1" dirty="0">
                <a:solidFill>
                  <a:srgbClr val="FFFFFF"/>
                </a:solidFill>
                <a:latin typeface="Arial" charset="0"/>
              </a:rPr>
              <a:t>Algebra</a:t>
            </a:r>
            <a:endParaRPr lang="en-US" sz="3400" dirty="0">
              <a:latin typeface="Arial" charset="0"/>
            </a:endParaRPr>
          </a:p>
        </p:txBody>
      </p:sp>
      <p:sp>
        <p:nvSpPr>
          <p:cNvPr id="403459" name="Rectangle 3"/>
          <p:cNvSpPr>
            <a:spLocks noGrp="1" noChangeArrowheads="1"/>
          </p:cNvSpPr>
          <p:nvPr>
            <p:ph type="body" idx="1"/>
          </p:nvPr>
        </p:nvSpPr>
        <p:spPr>
          <a:xfrm>
            <a:off x="609600" y="1600200"/>
            <a:ext cx="4267200" cy="4343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sz="2500" dirty="0">
                <a:latin typeface="Arial" charset="0"/>
              </a:rPr>
              <a:t>The truth table for the Boolean function:</a:t>
            </a:r>
            <a:r>
              <a:rPr lang="en-US" sz="2600" dirty="0">
                <a:latin typeface="Arial" charset="0"/>
              </a:rPr>
              <a:t> </a:t>
            </a:r>
          </a:p>
          <a:p>
            <a:pPr lvl="1">
              <a:spcBef>
                <a:spcPct val="10000"/>
              </a:spcBef>
              <a:buFontTx/>
              <a:buNone/>
            </a:pPr>
            <a:r>
              <a:rPr lang="en-US" sz="2200" dirty="0">
                <a:latin typeface="Arial" charset="0"/>
              </a:rPr>
              <a:t>   </a:t>
            </a:r>
          </a:p>
          <a:p>
            <a:pPr lvl="1">
              <a:spcBef>
                <a:spcPct val="10000"/>
              </a:spcBef>
              <a:buFontTx/>
              <a:buNone/>
            </a:pPr>
            <a:endParaRPr lang="en-US" sz="2200" dirty="0">
              <a:latin typeface="Arial" charset="0"/>
            </a:endParaRPr>
          </a:p>
          <a:p>
            <a:pPr>
              <a:spcBef>
                <a:spcPct val="10000"/>
              </a:spcBef>
              <a:buFontTx/>
              <a:buNone/>
            </a:pPr>
            <a:r>
              <a:rPr lang="en-US" sz="2500" dirty="0">
                <a:latin typeface="Arial" charset="0"/>
              </a:rPr>
              <a:t>    is shown at the right.</a:t>
            </a:r>
          </a:p>
          <a:p>
            <a:pPr>
              <a:spcBef>
                <a:spcPct val="40000"/>
              </a:spcBef>
            </a:pPr>
            <a:r>
              <a:rPr lang="en-US" sz="2500" dirty="0">
                <a:latin typeface="Arial" charset="0"/>
              </a:rPr>
              <a:t>To make evaluation of the Boolean function easier, the truth table contains extra (shaded) columns to hold evaluations of subparts of the function.</a:t>
            </a:r>
            <a:endParaRPr lang="en-US" sz="2600" dirty="0">
              <a:latin typeface="Arial" charset="0"/>
            </a:endParaRPr>
          </a:p>
        </p:txBody>
      </p:sp>
      <p:pic>
        <p:nvPicPr>
          <p:cNvPr id="403462" name="Picture 6" descr="C:\idraw20\3A.T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54288"/>
            <a:ext cx="3227388" cy="56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891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180D5A-4115-487F-9745-8A2CDD78A424}" type="slidenum">
              <a:rPr lang="en-US">
                <a:solidFill>
                  <a:srgbClr val="000000"/>
                </a:solidFill>
              </a:rPr>
              <a:pPr/>
              <a:t>66</a:t>
            </a:fld>
            <a:endParaRPr lang="en-US">
              <a:solidFill>
                <a:srgbClr val="000000"/>
              </a:solidFill>
            </a:endParaRPr>
          </a:p>
        </p:txBody>
      </p:sp>
      <p:sp>
        <p:nvSpPr>
          <p:cNvPr id="434179" name="Rectangle 3"/>
          <p:cNvSpPr>
            <a:spLocks noGrp="1" noChangeArrowheads="1"/>
          </p:cNvSpPr>
          <p:nvPr>
            <p:ph type="body" idx="1"/>
          </p:nvPr>
        </p:nvSpPr>
        <p:spPr>
          <a:xfrm>
            <a:off x="609600" y="1600200"/>
            <a:ext cx="8153400" cy="4038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sz="2500">
                <a:latin typeface="Arial" charset="0"/>
              </a:rPr>
              <a:t>We have looked at Boolean functions in abstract terms</a:t>
            </a:r>
            <a:r>
              <a:rPr lang="en-US" sz="2500"/>
              <a:t>.</a:t>
            </a:r>
          </a:p>
          <a:p>
            <a:pPr>
              <a:spcBef>
                <a:spcPct val="10000"/>
              </a:spcBef>
            </a:pPr>
            <a:r>
              <a:rPr lang="en-US" sz="2500">
                <a:latin typeface="Arial" charset="0"/>
              </a:rPr>
              <a:t>In this section, we see that Boolean functions are implemented in digital computer circuits called gates.</a:t>
            </a:r>
          </a:p>
          <a:p>
            <a:pPr>
              <a:spcBef>
                <a:spcPct val="10000"/>
              </a:spcBef>
            </a:pPr>
            <a:r>
              <a:rPr lang="en-US" sz="2500">
                <a:latin typeface="Arial" charset="0"/>
              </a:rPr>
              <a:t>A gate is an electronic device that produces a result based on two or more input values.</a:t>
            </a:r>
            <a:endParaRPr lang="en-US" sz="2600">
              <a:latin typeface="Arial" charset="0"/>
            </a:endParaRPr>
          </a:p>
          <a:p>
            <a:pPr lvl="1"/>
            <a:r>
              <a:rPr lang="en-US" sz="2400"/>
              <a:t>In reality, gates consist of one to six transistors, but digital designers think of them as a single unit</a:t>
            </a:r>
            <a:r>
              <a:rPr lang="en-US" sz="2200">
                <a:latin typeface="Arial" charset="0"/>
              </a:rPr>
              <a:t>.</a:t>
            </a:r>
          </a:p>
          <a:p>
            <a:pPr lvl="1"/>
            <a:r>
              <a:rPr lang="en-US" sz="2400"/>
              <a:t>Integrated circuits contain collections of gates suited to a particular purpose.</a:t>
            </a:r>
          </a:p>
        </p:txBody>
      </p:sp>
      <p:sp>
        <p:nvSpPr>
          <p:cNvPr id="434181" name="Rectangle 5"/>
          <p:cNvSpPr>
            <a:spLocks noGrp="1" noChangeArrowheads="1"/>
          </p:cNvSpPr>
          <p:nvPr>
            <p:ph type="title"/>
          </p:nvPr>
        </p:nvSpPr>
        <p:spPr>
          <a:xfrm>
            <a:off x="685800" y="382588"/>
            <a:ext cx="5943600" cy="547687"/>
          </a:xfrm>
          <a:noFill/>
          <a:ln/>
        </p:spPr>
        <p:txBody>
          <a:bodyPr/>
          <a:lstStyle/>
          <a:p>
            <a:r>
              <a:rPr lang="en-US" sz="3400" b="1" dirty="0" smtClean="0">
                <a:solidFill>
                  <a:srgbClr val="FFFFFF"/>
                </a:solidFill>
                <a:latin typeface="Arial" charset="0"/>
              </a:rPr>
              <a:t>Logic </a:t>
            </a:r>
            <a:r>
              <a:rPr lang="en-US" sz="3400" b="1" dirty="0">
                <a:solidFill>
                  <a:srgbClr val="FFFFFF"/>
                </a:solidFill>
                <a:latin typeface="Arial" charset="0"/>
              </a:rPr>
              <a:t>Gates</a:t>
            </a:r>
            <a:endParaRPr lang="en-US" sz="3400" dirty="0">
              <a:latin typeface="Arial" charset="0"/>
            </a:endParaRPr>
          </a:p>
        </p:txBody>
      </p:sp>
    </p:spTree>
    <p:extLst>
      <p:ext uri="{BB962C8B-B14F-4D97-AF65-F5344CB8AC3E}">
        <p14:creationId xmlns:p14="http://schemas.microsoft.com/office/powerpoint/2010/main" val="3905635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0135D09-7E72-4EA7-B8C2-0F75294E06A4}" type="slidenum">
              <a:rPr lang="en-US">
                <a:solidFill>
                  <a:srgbClr val="000000"/>
                </a:solidFill>
              </a:rPr>
              <a:pPr/>
              <a:t>67</a:t>
            </a:fld>
            <a:endParaRPr lang="en-US">
              <a:solidFill>
                <a:srgbClr val="000000"/>
              </a:solidFill>
            </a:endParaRPr>
          </a:p>
        </p:txBody>
      </p:sp>
      <p:sp>
        <p:nvSpPr>
          <p:cNvPr id="436226" name="Rectangle 2"/>
          <p:cNvSpPr>
            <a:spLocks noGrp="1" noChangeArrowheads="1"/>
          </p:cNvSpPr>
          <p:nvPr>
            <p:ph type="body" idx="1"/>
          </p:nvPr>
        </p:nvSpPr>
        <p:spPr>
          <a:xfrm>
            <a:off x="609600" y="1600200"/>
            <a:ext cx="8077200" cy="4724400"/>
          </a:xfrm>
          <a:noFill/>
          <a:extLst>
            <a:ext uri="{909E8E84-426E-40DD-AFC4-6F175D3DCCD1}">
              <a14:hiddenFill xmlns:a14="http://schemas.microsoft.com/office/drawing/2010/main">
                <a:solidFill>
                  <a:srgbClr val="E4F5FF"/>
                </a:solidFill>
              </a14:hiddenFill>
            </a:ext>
          </a:extLst>
        </p:spPr>
        <p:txBody>
          <a:bodyPr/>
          <a:lstStyle/>
          <a:p>
            <a:r>
              <a:rPr lang="en-US" sz="2500">
                <a:latin typeface="Arial" charset="0"/>
              </a:rPr>
              <a:t>The three simplest gates are the AND, OR, and NOT gates.</a:t>
            </a:r>
            <a:endParaRPr lang="en-US" sz="2600">
              <a:latin typeface="Arial" charset="0"/>
            </a:endParaRPr>
          </a:p>
          <a:p>
            <a:endParaRPr lang="en-US" sz="2600">
              <a:latin typeface="Arial" charset="0"/>
            </a:endParaRPr>
          </a:p>
          <a:p>
            <a:endParaRPr lang="en-US" sz="2600">
              <a:latin typeface="Arial" charset="0"/>
            </a:endParaRPr>
          </a:p>
          <a:p>
            <a:endParaRPr lang="en-US" sz="2600">
              <a:latin typeface="Arial" charset="0"/>
            </a:endParaRPr>
          </a:p>
          <a:p>
            <a:endParaRPr lang="en-US" sz="2600">
              <a:latin typeface="Arial" charset="0"/>
            </a:endParaRPr>
          </a:p>
          <a:p>
            <a:endParaRPr lang="en-US" sz="2600">
              <a:latin typeface="Arial" charset="0"/>
            </a:endParaRPr>
          </a:p>
          <a:p>
            <a:endParaRPr lang="en-US" sz="2600">
              <a:latin typeface="Arial" charset="0"/>
            </a:endParaRPr>
          </a:p>
          <a:p>
            <a:r>
              <a:rPr lang="en-US" sz="2500">
                <a:latin typeface="Arial" charset="0"/>
              </a:rPr>
              <a:t>They correspond directly to their respective Boolean operations, as you can see by their truth tables.</a:t>
            </a:r>
          </a:p>
        </p:txBody>
      </p:sp>
      <p:sp>
        <p:nvSpPr>
          <p:cNvPr id="436227" name="Rectangle 3"/>
          <p:cNvSpPr>
            <a:spLocks noGrp="1" noChangeArrowheads="1"/>
          </p:cNvSpPr>
          <p:nvPr>
            <p:ph type="title"/>
          </p:nvPr>
        </p:nvSpPr>
        <p:spPr>
          <a:xfrm>
            <a:off x="685800" y="382588"/>
            <a:ext cx="5943600" cy="547687"/>
          </a:xfrm>
          <a:noFill/>
          <a:ln/>
        </p:spPr>
        <p:txBody>
          <a:bodyPr/>
          <a:lstStyle/>
          <a:p>
            <a:r>
              <a:rPr lang="en-US" sz="3400" b="1" dirty="0" smtClean="0">
                <a:solidFill>
                  <a:srgbClr val="FFFFFF"/>
                </a:solidFill>
                <a:latin typeface="Arial" charset="0"/>
              </a:rPr>
              <a:t>Logic </a:t>
            </a:r>
            <a:r>
              <a:rPr lang="en-US" sz="3400" b="1" dirty="0">
                <a:solidFill>
                  <a:srgbClr val="FFFFFF"/>
                </a:solidFill>
                <a:latin typeface="Arial" charset="0"/>
              </a:rPr>
              <a:t>Gates</a:t>
            </a:r>
            <a:endParaRPr lang="en-US" sz="3400" dirty="0">
              <a:latin typeface="Arial" charset="0"/>
            </a:endParaRPr>
          </a:p>
        </p:txBody>
      </p:sp>
      <p:pic>
        <p:nvPicPr>
          <p:cNvPr id="436228" name="Picture 4" descr="C:\idraw20\17.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0275"/>
            <a:ext cx="59055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0558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F22DB6-1339-4A55-BC52-6794953AB357}" type="slidenum">
              <a:rPr lang="en-US">
                <a:solidFill>
                  <a:srgbClr val="000000"/>
                </a:solidFill>
              </a:rPr>
              <a:pPr/>
              <a:t>68</a:t>
            </a:fld>
            <a:endParaRPr lang="en-US">
              <a:solidFill>
                <a:srgbClr val="000000"/>
              </a:solidFill>
            </a:endParaRPr>
          </a:p>
        </p:txBody>
      </p:sp>
      <p:sp>
        <p:nvSpPr>
          <p:cNvPr id="438274" name="Rectangle 2"/>
          <p:cNvSpPr>
            <a:spLocks noGrp="1" noChangeArrowheads="1"/>
          </p:cNvSpPr>
          <p:nvPr>
            <p:ph type="body" idx="1"/>
          </p:nvPr>
        </p:nvSpPr>
        <p:spPr>
          <a:xfrm>
            <a:off x="609600" y="1600200"/>
            <a:ext cx="8001000" cy="1905000"/>
          </a:xfrm>
          <a:noFill/>
          <a:extLst>
            <a:ext uri="{909E8E84-426E-40DD-AFC4-6F175D3DCCD1}">
              <a14:hiddenFill xmlns:a14="http://schemas.microsoft.com/office/drawing/2010/main">
                <a:solidFill>
                  <a:srgbClr val="E4F5FF"/>
                </a:solidFill>
              </a14:hiddenFill>
            </a:ext>
          </a:extLst>
        </p:spPr>
        <p:txBody>
          <a:bodyPr/>
          <a:lstStyle/>
          <a:p>
            <a:r>
              <a:rPr lang="en-US" sz="2600">
                <a:latin typeface="Arial" charset="0"/>
              </a:rPr>
              <a:t>Another very useful gate is the exclusive OR (XOR) gate.  </a:t>
            </a:r>
          </a:p>
          <a:p>
            <a:r>
              <a:rPr lang="en-US" sz="2600">
                <a:latin typeface="Arial" charset="0"/>
              </a:rPr>
              <a:t>The output of the XOR operation is true only when the values of the inputs differ.</a:t>
            </a:r>
            <a:endParaRPr lang="en-US" sz="2500">
              <a:latin typeface="Arial" charset="0"/>
            </a:endParaRPr>
          </a:p>
        </p:txBody>
      </p:sp>
      <p:sp>
        <p:nvSpPr>
          <p:cNvPr id="438275" name="Rectangle 3"/>
          <p:cNvSpPr>
            <a:spLocks noGrp="1" noChangeArrowheads="1"/>
          </p:cNvSpPr>
          <p:nvPr>
            <p:ph type="title"/>
          </p:nvPr>
        </p:nvSpPr>
        <p:spPr>
          <a:xfrm>
            <a:off x="685800" y="382588"/>
            <a:ext cx="5943600" cy="547687"/>
          </a:xfrm>
          <a:noFill/>
          <a:ln/>
        </p:spPr>
        <p:txBody>
          <a:bodyPr/>
          <a:lstStyle/>
          <a:p>
            <a:r>
              <a:rPr lang="en-US" sz="3400" b="1" dirty="0" smtClean="0">
                <a:solidFill>
                  <a:srgbClr val="FFFFFF"/>
                </a:solidFill>
                <a:latin typeface="Arial" charset="0"/>
              </a:rPr>
              <a:t>Logic </a:t>
            </a:r>
            <a:r>
              <a:rPr lang="en-US" sz="3400" b="1" dirty="0">
                <a:solidFill>
                  <a:srgbClr val="FFFFFF"/>
                </a:solidFill>
                <a:latin typeface="Arial" charset="0"/>
              </a:rPr>
              <a:t>Gates</a:t>
            </a:r>
            <a:endParaRPr lang="en-US" sz="3400" dirty="0">
              <a:latin typeface="Arial" charset="0"/>
            </a:endParaRPr>
          </a:p>
        </p:txBody>
      </p:sp>
      <p:pic>
        <p:nvPicPr>
          <p:cNvPr id="438277" name="Picture 5" descr="C:\idraw20\18.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429000"/>
            <a:ext cx="4287838" cy="2085975"/>
          </a:xfrm>
          <a:prstGeom prst="rect">
            <a:avLst/>
          </a:prstGeom>
          <a:noFill/>
          <a:extLst>
            <a:ext uri="{909E8E84-426E-40DD-AFC4-6F175D3DCCD1}">
              <a14:hiddenFill xmlns:a14="http://schemas.microsoft.com/office/drawing/2010/main">
                <a:solidFill>
                  <a:srgbClr val="FFFFFF"/>
                </a:solidFill>
              </a14:hiddenFill>
            </a:ext>
          </a:extLst>
        </p:spPr>
      </p:pic>
      <p:sp>
        <p:nvSpPr>
          <p:cNvPr id="438278" name="Text Box 6"/>
          <p:cNvSpPr txBox="1">
            <a:spLocks noChangeArrowheads="1"/>
          </p:cNvSpPr>
          <p:nvPr/>
        </p:nvSpPr>
        <p:spPr bwMode="auto">
          <a:xfrm>
            <a:off x="5105400" y="5181600"/>
            <a:ext cx="3429000" cy="762000"/>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15000"/>
              </a:spcBef>
              <a:spcAft>
                <a:spcPct val="0"/>
              </a:spcAft>
            </a:pPr>
            <a:r>
              <a:rPr lang="en-US" sz="2200" b="1" smtClean="0">
                <a:solidFill>
                  <a:srgbClr val="CC3300"/>
                </a:solidFill>
              </a:rPr>
              <a:t>Note the special symbol </a:t>
            </a:r>
            <a:r>
              <a:rPr lang="en-US" sz="2200" b="1" smtClean="0">
                <a:solidFill>
                  <a:srgbClr val="CC3300"/>
                </a:solidFill>
                <a:sym typeface="Symbol" pitchFamily="18" charset="2"/>
              </a:rPr>
              <a:t> </a:t>
            </a:r>
            <a:r>
              <a:rPr lang="en-US" sz="2200" b="1" smtClean="0">
                <a:solidFill>
                  <a:srgbClr val="CC3300"/>
                </a:solidFill>
              </a:rPr>
              <a:t>for the XOR operation.</a:t>
            </a:r>
            <a:endParaRPr lang="en-US" sz="2000" smtClean="0">
              <a:solidFill>
                <a:srgbClr val="000000"/>
              </a:solidFill>
            </a:endParaRPr>
          </a:p>
        </p:txBody>
      </p:sp>
    </p:spTree>
    <p:extLst>
      <p:ext uri="{BB962C8B-B14F-4D97-AF65-F5344CB8AC3E}">
        <p14:creationId xmlns:p14="http://schemas.microsoft.com/office/powerpoint/2010/main" val="34648134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6" name="Rectangle 10"/>
          <p:cNvSpPr>
            <a:spLocks noGrp="1" noChangeArrowheads="1"/>
          </p:cNvSpPr>
          <p:nvPr>
            <p:ph type="title"/>
          </p:nvPr>
        </p:nvSpPr>
        <p:spPr/>
        <p:txBody>
          <a:bodyPr/>
          <a:lstStyle/>
          <a:p>
            <a:r>
              <a:rPr lang="en-US" altLang="en-US"/>
              <a:t>Adders</a:t>
            </a:r>
          </a:p>
        </p:txBody>
      </p:sp>
      <p:sp>
        <p:nvSpPr>
          <p:cNvPr id="152587" name="Rectangle 11"/>
          <p:cNvSpPr>
            <a:spLocks noGrp="1" noChangeArrowheads="1"/>
          </p:cNvSpPr>
          <p:nvPr>
            <p:ph type="body" idx="1"/>
          </p:nvPr>
        </p:nvSpPr>
        <p:spPr/>
        <p:txBody>
          <a:bodyPr/>
          <a:lstStyle/>
          <a:p>
            <a:r>
              <a:rPr lang="en-US" altLang="en-US"/>
              <a:t>At the digital logic level, addition is performed in binary </a:t>
            </a:r>
          </a:p>
          <a:p>
            <a:r>
              <a:rPr lang="en-US" altLang="en-US"/>
              <a:t>Addition operations are carried out </a:t>
            </a:r>
            <a:br>
              <a:rPr lang="en-US" altLang="en-US"/>
            </a:br>
            <a:r>
              <a:rPr lang="en-US" altLang="en-US"/>
              <a:t>by special circuits called, appropriately, </a:t>
            </a:r>
            <a:r>
              <a:rPr lang="en-US" altLang="en-US" b="1"/>
              <a:t>adders</a:t>
            </a:r>
            <a:endParaRPr lang="en-US" altLang="en-US"/>
          </a:p>
        </p:txBody>
      </p:sp>
    </p:spTree>
    <p:extLst>
      <p:ext uri="{BB962C8B-B14F-4D97-AF65-F5344CB8AC3E}">
        <p14:creationId xmlns:p14="http://schemas.microsoft.com/office/powerpoint/2010/main" val="274846004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90909"/>
            <a:ext cx="8534400" cy="5919569"/>
          </a:xfrm>
          <a:prstGeom prst="rect">
            <a:avLst/>
          </a:prstGeom>
        </p:spPr>
        <p:txBody>
          <a:bodyPr wrap="square">
            <a:spAutoFit/>
          </a:bodyPr>
          <a:lstStyle/>
          <a:p>
            <a:r>
              <a:rPr lang="en-US" dirty="0" smtClean="0"/>
              <a:t>		   </a:t>
            </a:r>
            <a:r>
              <a:rPr lang="en-US" sz="3200" dirty="0" smtClean="0">
                <a:solidFill>
                  <a:srgbClr val="00B050"/>
                </a:solidFill>
                <a:effectLst>
                  <a:outerShdw blurRad="38100" dist="38100" dir="2700000" algn="tl">
                    <a:srgbClr val="000000">
                      <a:alpha val="43137"/>
                    </a:srgbClr>
                  </a:outerShdw>
                </a:effectLst>
              </a:rPr>
              <a:t>Binary into </a:t>
            </a:r>
            <a:r>
              <a:rPr lang="en-US" sz="3200" dirty="0">
                <a:solidFill>
                  <a:srgbClr val="00B050"/>
                </a:solidFill>
                <a:effectLst>
                  <a:outerShdw blurRad="38100" dist="38100" dir="2700000" algn="tl">
                    <a:srgbClr val="000000">
                      <a:alpha val="43137"/>
                    </a:srgbClr>
                  </a:outerShdw>
                </a:effectLst>
              </a:rPr>
              <a:t>Decimal </a:t>
            </a:r>
            <a:r>
              <a:rPr lang="en-US" sz="3200" dirty="0" smtClean="0">
                <a:solidFill>
                  <a:srgbClr val="00B050"/>
                </a:solidFill>
                <a:effectLst>
                  <a:outerShdw blurRad="38100" dist="38100" dir="2700000" algn="tl">
                    <a:srgbClr val="000000">
                      <a:alpha val="43137"/>
                    </a:srgbClr>
                  </a:outerShdw>
                </a:effectLst>
              </a:rPr>
              <a:t>conversion</a:t>
            </a:r>
          </a:p>
          <a:p>
            <a:endParaRPr lang="en-US" sz="3200" dirty="0">
              <a:solidFill>
                <a:srgbClr val="00B050"/>
              </a:solidFill>
              <a:effectLst>
                <a:outerShdw blurRad="38100" dist="38100" dir="2700000" algn="tl">
                  <a:srgbClr val="000000">
                    <a:alpha val="43137"/>
                  </a:srgbClr>
                </a:outerShdw>
              </a:effectLst>
            </a:endParaRPr>
          </a:p>
          <a:p>
            <a:r>
              <a:rPr lang="en-US" sz="1600" b="1" dirty="0" smtClean="0">
                <a:solidFill>
                  <a:srgbClr val="FFC000"/>
                </a:solidFill>
              </a:rPr>
              <a:t> </a:t>
            </a:r>
            <a:r>
              <a:rPr lang="en-US" sz="1700" b="1" dirty="0" smtClean="0">
                <a:solidFill>
                  <a:srgbClr val="FF0000"/>
                </a:solidFill>
              </a:rPr>
              <a:t>5</a:t>
            </a:r>
            <a:r>
              <a:rPr lang="en-US" sz="1700" b="1" baseline="30000" dirty="0" smtClean="0">
                <a:solidFill>
                  <a:srgbClr val="FF0000"/>
                </a:solidFill>
              </a:rPr>
              <a:t>th</a:t>
            </a:r>
            <a:r>
              <a:rPr lang="en-US" sz="1700" b="1" dirty="0" smtClean="0">
                <a:solidFill>
                  <a:srgbClr val="FF0000"/>
                </a:solidFill>
              </a:rPr>
              <a:t>4</a:t>
            </a:r>
            <a:r>
              <a:rPr lang="en-US" sz="1700" b="1" baseline="30000" dirty="0" smtClean="0">
                <a:solidFill>
                  <a:srgbClr val="FF0000"/>
                </a:solidFill>
              </a:rPr>
              <a:t>th</a:t>
            </a:r>
            <a:r>
              <a:rPr lang="en-US" sz="1700" b="1" dirty="0" smtClean="0">
                <a:solidFill>
                  <a:srgbClr val="FF0000"/>
                </a:solidFill>
              </a:rPr>
              <a:t>3</a:t>
            </a:r>
            <a:r>
              <a:rPr lang="en-US" sz="1700" b="1" baseline="30000" dirty="0" smtClean="0">
                <a:solidFill>
                  <a:srgbClr val="FF0000"/>
                </a:solidFill>
              </a:rPr>
              <a:t>rd</a:t>
            </a:r>
            <a:r>
              <a:rPr lang="en-US" sz="1700" b="1" dirty="0" smtClean="0">
                <a:solidFill>
                  <a:srgbClr val="FF0000"/>
                </a:solidFill>
              </a:rPr>
              <a:t>2</a:t>
            </a:r>
            <a:r>
              <a:rPr lang="en-US" sz="1700" b="1" baseline="30000" dirty="0" smtClean="0">
                <a:solidFill>
                  <a:srgbClr val="FF0000"/>
                </a:solidFill>
              </a:rPr>
              <a:t>nd</a:t>
            </a:r>
            <a:r>
              <a:rPr lang="en-US" sz="1700" b="1" dirty="0" smtClean="0">
                <a:solidFill>
                  <a:srgbClr val="FF0000"/>
                </a:solidFill>
              </a:rPr>
              <a:t>1</a:t>
            </a:r>
            <a:r>
              <a:rPr lang="en-US" sz="1700" b="1" baseline="30000" dirty="0" smtClean="0">
                <a:solidFill>
                  <a:srgbClr val="FF0000"/>
                </a:solidFill>
              </a:rPr>
              <a:t>st</a:t>
            </a:r>
            <a:r>
              <a:rPr lang="en-US" sz="1700" b="1" dirty="0" smtClean="0">
                <a:solidFill>
                  <a:srgbClr val="FF0000"/>
                </a:solidFill>
              </a:rPr>
              <a:t>0</a:t>
            </a:r>
            <a:r>
              <a:rPr lang="en-US" sz="1700" b="1" baseline="30000" dirty="0" smtClean="0">
                <a:solidFill>
                  <a:srgbClr val="FF0000"/>
                </a:solidFill>
              </a:rPr>
              <a:t>th</a:t>
            </a:r>
            <a:endParaRPr lang="en-US" sz="1700" b="1" baseline="30000" dirty="0">
              <a:solidFill>
                <a:srgbClr val="FF0000"/>
              </a:solidFill>
            </a:endParaRPr>
          </a:p>
          <a:p>
            <a:r>
              <a:rPr lang="en-US" sz="2700" b="1" dirty="0" smtClean="0"/>
              <a:t>1 0 1 1 1 1</a:t>
            </a:r>
            <a:r>
              <a:rPr lang="en-US" sz="2700" b="1" baseline="-25000" dirty="0" smtClean="0"/>
              <a:t>2</a:t>
            </a:r>
            <a:r>
              <a:rPr lang="en-US" sz="2600" b="1" dirty="0" smtClean="0"/>
              <a:t> = </a:t>
            </a:r>
            <a:r>
              <a:rPr lang="en-US" sz="2600" b="1" dirty="0"/>
              <a:t>(</a:t>
            </a:r>
            <a:r>
              <a:rPr lang="en-US" sz="2600" b="1" dirty="0" smtClean="0"/>
              <a:t>1X2</a:t>
            </a:r>
            <a:r>
              <a:rPr lang="en-US" sz="2600" b="1" baseline="30000" dirty="0" smtClean="0"/>
              <a:t>5</a:t>
            </a:r>
            <a:r>
              <a:rPr lang="en-US" sz="2600" b="1" dirty="0"/>
              <a:t>)+(</a:t>
            </a:r>
            <a:r>
              <a:rPr lang="en-US" sz="2600" b="1" dirty="0" smtClean="0"/>
              <a:t>0X2</a:t>
            </a:r>
            <a:r>
              <a:rPr lang="en-US" sz="2600" b="1" baseline="30000" dirty="0" smtClean="0"/>
              <a:t>4</a:t>
            </a:r>
            <a:r>
              <a:rPr lang="en-US" sz="2600" b="1" dirty="0"/>
              <a:t>)+(</a:t>
            </a:r>
            <a:r>
              <a:rPr lang="en-US" sz="2600" b="1" dirty="0" smtClean="0"/>
              <a:t>1X2</a:t>
            </a:r>
            <a:r>
              <a:rPr lang="en-US" sz="2600" b="1" baseline="30000" dirty="0" smtClean="0"/>
              <a:t>3</a:t>
            </a:r>
            <a:r>
              <a:rPr lang="en-US" sz="2600" b="1" dirty="0"/>
              <a:t>)+(</a:t>
            </a:r>
            <a:r>
              <a:rPr lang="en-US" sz="2600" b="1" dirty="0" smtClean="0"/>
              <a:t>1X2</a:t>
            </a:r>
            <a:r>
              <a:rPr lang="en-US" sz="2600" b="1" baseline="30000" dirty="0" smtClean="0"/>
              <a:t>2</a:t>
            </a:r>
            <a:r>
              <a:rPr lang="en-US" sz="2600" b="1" dirty="0"/>
              <a:t>)+(</a:t>
            </a:r>
            <a:r>
              <a:rPr lang="en-US" sz="2600" b="1" dirty="0" smtClean="0"/>
              <a:t>1X2</a:t>
            </a:r>
            <a:r>
              <a:rPr lang="en-US" sz="2600" b="1" baseline="30000" dirty="0" smtClean="0"/>
              <a:t>1</a:t>
            </a:r>
            <a:r>
              <a:rPr lang="en-US" sz="2600" b="1" dirty="0"/>
              <a:t>)+(</a:t>
            </a:r>
            <a:r>
              <a:rPr lang="en-US" sz="2600" b="1" dirty="0" smtClean="0"/>
              <a:t>1X2</a:t>
            </a:r>
            <a:r>
              <a:rPr lang="en-US" sz="2600" b="1" baseline="30000" dirty="0" smtClean="0"/>
              <a:t>0</a:t>
            </a:r>
            <a:r>
              <a:rPr lang="en-US" sz="2600" b="1" dirty="0"/>
              <a:t>)</a:t>
            </a:r>
          </a:p>
          <a:p>
            <a:r>
              <a:rPr lang="en-US" sz="2800" b="1" dirty="0"/>
              <a:t> </a:t>
            </a:r>
            <a:r>
              <a:rPr lang="en-US" sz="2800" b="1" dirty="0" smtClean="0"/>
              <a:t>                  = </a:t>
            </a:r>
            <a:r>
              <a:rPr lang="en-US" sz="2800" b="1" dirty="0"/>
              <a:t>32+8+4+2+1</a:t>
            </a:r>
          </a:p>
          <a:p>
            <a:r>
              <a:rPr lang="en-US" sz="2800" b="1" dirty="0" smtClean="0"/>
              <a:t>                   = 47</a:t>
            </a:r>
            <a:r>
              <a:rPr lang="en-US" sz="1600" b="1" dirty="0" smtClean="0"/>
              <a:t>10</a:t>
            </a:r>
            <a:endParaRPr lang="en-US" sz="2800" b="1" dirty="0" smtClean="0"/>
          </a:p>
          <a:p>
            <a:endParaRPr lang="en-US" sz="2800" b="1" dirty="0"/>
          </a:p>
          <a:p>
            <a:r>
              <a:rPr lang="en-US" sz="2800" b="1" dirty="0" smtClean="0"/>
              <a:t>1011001</a:t>
            </a:r>
            <a:r>
              <a:rPr lang="en-US" sz="2800" b="1" baseline="-25000" dirty="0" smtClean="0"/>
              <a:t>2 </a:t>
            </a:r>
            <a:r>
              <a:rPr lang="en-US" sz="2800" b="1" dirty="0" smtClean="0"/>
              <a:t> </a:t>
            </a:r>
            <a:r>
              <a:rPr lang="en-US" sz="2800" b="1" dirty="0"/>
              <a:t>= </a:t>
            </a:r>
            <a:r>
              <a:rPr lang="en-US" sz="2800" b="1" dirty="0" smtClean="0"/>
              <a:t> 89</a:t>
            </a:r>
            <a:r>
              <a:rPr lang="en-US" sz="2800" b="1" baseline="-25000" dirty="0" smtClean="0"/>
              <a:t>10</a:t>
            </a:r>
          </a:p>
          <a:p>
            <a:endParaRPr lang="en-US" sz="2800" b="1" baseline="-25000" dirty="0"/>
          </a:p>
          <a:p>
            <a:r>
              <a:rPr lang="en-US" sz="2800" b="1" dirty="0" smtClean="0">
                <a:solidFill>
                  <a:srgbClr val="0070C0"/>
                </a:solidFill>
              </a:rPr>
              <a:t>Exercise :</a:t>
            </a:r>
            <a:endParaRPr lang="en-US" sz="2800" b="1" dirty="0">
              <a:solidFill>
                <a:srgbClr val="0070C0"/>
              </a:solidFill>
            </a:endParaRPr>
          </a:p>
          <a:p>
            <a:r>
              <a:rPr lang="en-US" sz="2800" dirty="0" smtClean="0"/>
              <a:t>Convert </a:t>
            </a:r>
            <a:r>
              <a:rPr lang="en-US" sz="2800" dirty="0"/>
              <a:t>the following binary numbers into </a:t>
            </a:r>
            <a:r>
              <a:rPr lang="en-US" sz="2800" dirty="0" smtClean="0"/>
              <a:t>their </a:t>
            </a:r>
            <a:r>
              <a:rPr lang="en-US" sz="2800" dirty="0"/>
              <a:t>decimal equivalent</a:t>
            </a:r>
          </a:p>
          <a:p>
            <a:pPr lvl="1"/>
            <a:r>
              <a:rPr lang="en-US" sz="2800" dirty="0"/>
              <a:t>• 1110100</a:t>
            </a:r>
            <a:r>
              <a:rPr lang="en-US" sz="2800" baseline="-25000" dirty="0"/>
              <a:t>2</a:t>
            </a:r>
            <a:r>
              <a:rPr lang="en-US" sz="2800" dirty="0"/>
              <a:t> = (?)</a:t>
            </a:r>
            <a:r>
              <a:rPr lang="en-US" sz="2800" baseline="-25000" dirty="0"/>
              <a:t>10</a:t>
            </a:r>
          </a:p>
          <a:p>
            <a:pPr lvl="1"/>
            <a:r>
              <a:rPr lang="en-US" sz="2800" dirty="0"/>
              <a:t>• 101101.1101</a:t>
            </a:r>
            <a:r>
              <a:rPr lang="en-US" sz="2800" baseline="-25000" dirty="0"/>
              <a:t>2</a:t>
            </a:r>
            <a:r>
              <a:rPr lang="en-US" sz="2800" dirty="0"/>
              <a:t> = (?)</a:t>
            </a:r>
            <a:r>
              <a:rPr lang="en-US" sz="2800" baseline="-25000" dirty="0"/>
              <a:t>10</a:t>
            </a:r>
          </a:p>
        </p:txBody>
      </p:sp>
    </p:spTree>
    <p:extLst>
      <p:ext uri="{BB962C8B-B14F-4D97-AF65-F5344CB8AC3E}">
        <p14:creationId xmlns:p14="http://schemas.microsoft.com/office/powerpoint/2010/main" val="42203986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Adders</a:t>
            </a:r>
          </a:p>
        </p:txBody>
      </p:sp>
      <p:sp>
        <p:nvSpPr>
          <p:cNvPr id="176131" name="Rectangle 3"/>
          <p:cNvSpPr>
            <a:spLocks noGrp="1" noChangeArrowheads="1"/>
          </p:cNvSpPr>
          <p:nvPr>
            <p:ph type="body" idx="1"/>
          </p:nvPr>
        </p:nvSpPr>
        <p:spPr>
          <a:xfrm>
            <a:off x="457200" y="1676400"/>
            <a:ext cx="3657600" cy="4572000"/>
          </a:xfrm>
        </p:spPr>
        <p:txBody>
          <a:bodyPr/>
          <a:lstStyle/>
          <a:p>
            <a:r>
              <a:rPr lang="en-US" altLang="en-US" sz="2400" dirty="0"/>
              <a:t>The result of adding two binary digits could produce a </a:t>
            </a:r>
            <a:r>
              <a:rPr lang="en-US" altLang="en-US" sz="2400" i="1" dirty="0"/>
              <a:t>carry value</a:t>
            </a:r>
            <a:endParaRPr lang="en-US" altLang="en-US" sz="2400" dirty="0"/>
          </a:p>
          <a:p>
            <a:r>
              <a:rPr lang="en-US" altLang="en-US" sz="2400" dirty="0"/>
              <a:t>Recall that 1 + 1 = 10 </a:t>
            </a:r>
            <a:br>
              <a:rPr lang="en-US" altLang="en-US" sz="2400" dirty="0"/>
            </a:br>
            <a:r>
              <a:rPr lang="en-US" altLang="en-US" sz="2400" dirty="0"/>
              <a:t>in base two </a:t>
            </a:r>
          </a:p>
          <a:p>
            <a:r>
              <a:rPr lang="en-US" altLang="en-US" sz="2400" dirty="0"/>
              <a:t>A circuit that computes the </a:t>
            </a:r>
            <a:r>
              <a:rPr lang="en-US" altLang="en-US" sz="2400" b="1" dirty="0"/>
              <a:t>sum</a:t>
            </a:r>
            <a:r>
              <a:rPr lang="en-US" altLang="en-US" sz="2400" dirty="0"/>
              <a:t> of two bits </a:t>
            </a:r>
            <a:br>
              <a:rPr lang="en-US" altLang="en-US" sz="2400" dirty="0"/>
            </a:br>
            <a:r>
              <a:rPr lang="en-US" altLang="en-US" sz="2400" dirty="0"/>
              <a:t>and produces the correct carry bit is called a </a:t>
            </a:r>
            <a:r>
              <a:rPr lang="en-US" altLang="en-US" sz="2400" b="1" dirty="0"/>
              <a:t>half adder</a:t>
            </a:r>
            <a:endParaRPr lang="en-US" altLang="en-US" sz="2400" dirty="0"/>
          </a:p>
        </p:txBody>
      </p:sp>
      <p:pic>
        <p:nvPicPr>
          <p:cNvPr id="176132" name="Picture 4" descr="c04p103a"/>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514600"/>
            <a:ext cx="4686300"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841969"/>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7" name="Picture 5" descr="c04p103b"/>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4813"/>
            <a:ext cx="4533900"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60" name="Rectangle 8"/>
          <p:cNvSpPr>
            <a:spLocks noGrp="1" noChangeArrowheads="1"/>
          </p:cNvSpPr>
          <p:nvPr>
            <p:ph type="title"/>
          </p:nvPr>
        </p:nvSpPr>
        <p:spPr/>
        <p:txBody>
          <a:bodyPr/>
          <a:lstStyle/>
          <a:p>
            <a:r>
              <a:rPr lang="en-US" altLang="en-US" dirty="0"/>
              <a:t>Adders</a:t>
            </a:r>
          </a:p>
        </p:txBody>
      </p:sp>
      <p:sp>
        <p:nvSpPr>
          <p:cNvPr id="177161" name="Rectangle 9"/>
          <p:cNvSpPr>
            <a:spLocks noGrp="1" noChangeArrowheads="1"/>
          </p:cNvSpPr>
          <p:nvPr>
            <p:ph type="body" idx="1"/>
          </p:nvPr>
        </p:nvSpPr>
        <p:spPr>
          <a:xfrm>
            <a:off x="5334000" y="912813"/>
            <a:ext cx="3657600" cy="4268787"/>
          </a:xfrm>
        </p:spPr>
        <p:txBody>
          <a:bodyPr/>
          <a:lstStyle/>
          <a:p>
            <a:r>
              <a:rPr lang="en-US" altLang="en-US" sz="2800" dirty="0"/>
              <a:t>Circuit diagram representing </a:t>
            </a:r>
            <a:br>
              <a:rPr lang="en-US" altLang="en-US" sz="2800" dirty="0"/>
            </a:br>
            <a:r>
              <a:rPr lang="en-US" altLang="en-US" sz="2800" dirty="0"/>
              <a:t>a </a:t>
            </a:r>
            <a:r>
              <a:rPr lang="en-US" altLang="en-US" sz="2800" b="1" dirty="0"/>
              <a:t>half </a:t>
            </a:r>
            <a:r>
              <a:rPr lang="en-US" altLang="en-US" sz="2800" b="1" dirty="0" smtClean="0"/>
              <a:t>adder</a:t>
            </a:r>
          </a:p>
          <a:p>
            <a:endParaRPr lang="en-US" altLang="en-US" sz="2800" b="1" dirty="0"/>
          </a:p>
          <a:p>
            <a:r>
              <a:rPr lang="en-US" altLang="en-US" sz="2800" dirty="0" smtClean="0"/>
              <a:t>Two </a:t>
            </a:r>
            <a:r>
              <a:rPr lang="en-US" altLang="en-US" sz="2800" dirty="0"/>
              <a:t>Boolean expressions:</a:t>
            </a:r>
          </a:p>
          <a:p>
            <a:pPr>
              <a:buFontTx/>
              <a:buNone/>
            </a:pPr>
            <a:r>
              <a:rPr lang="en-US" altLang="en-US" dirty="0">
                <a:latin typeface="Times New Roman" charset="0"/>
              </a:rPr>
              <a:t>	</a:t>
            </a:r>
            <a:r>
              <a:rPr lang="en-US" altLang="en-US" dirty="0" smtClean="0">
                <a:latin typeface="Times New Roman" charset="0"/>
              </a:rPr>
              <a:t>sum = A </a:t>
            </a:r>
            <a:r>
              <a:rPr lang="en-US" altLang="en-US" dirty="0" smtClean="0">
                <a:latin typeface="Times New Roman" charset="0"/>
                <a:sym typeface="Symbol" pitchFamily="18" charset="2"/>
              </a:rPr>
              <a:t></a:t>
            </a:r>
            <a:r>
              <a:rPr lang="en-US" altLang="en-US" dirty="0" smtClean="0">
                <a:latin typeface="Times New Roman" charset="0"/>
              </a:rPr>
              <a:t> B</a:t>
            </a:r>
          </a:p>
          <a:p>
            <a:pPr>
              <a:spcBef>
                <a:spcPct val="0"/>
              </a:spcBef>
              <a:buFontTx/>
              <a:buNone/>
            </a:pPr>
            <a:r>
              <a:rPr lang="en-US" altLang="en-US" dirty="0">
                <a:latin typeface="Times New Roman" charset="0"/>
              </a:rPr>
              <a:t>	carry = AB</a:t>
            </a:r>
          </a:p>
        </p:txBody>
      </p:sp>
    </p:spTree>
    <p:extLst>
      <p:ext uri="{BB962C8B-B14F-4D97-AF65-F5344CB8AC3E}">
        <p14:creationId xmlns:p14="http://schemas.microsoft.com/office/powerpoint/2010/main" val="107353395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74638"/>
            <a:ext cx="8229600" cy="792162"/>
          </a:xfrm>
        </p:spPr>
        <p:txBody>
          <a:bodyPr/>
          <a:lstStyle/>
          <a:p>
            <a:r>
              <a:rPr lang="en-US" altLang="en-US" dirty="0"/>
              <a:t>Adders</a:t>
            </a:r>
          </a:p>
        </p:txBody>
      </p:sp>
      <p:sp>
        <p:nvSpPr>
          <p:cNvPr id="180227" name="Rectangle 3"/>
          <p:cNvSpPr>
            <a:spLocks noGrp="1" noChangeArrowheads="1"/>
          </p:cNvSpPr>
          <p:nvPr>
            <p:ph type="body" idx="1"/>
          </p:nvPr>
        </p:nvSpPr>
        <p:spPr>
          <a:xfrm>
            <a:off x="457200" y="1676400"/>
            <a:ext cx="8229600" cy="1198563"/>
          </a:xfrm>
        </p:spPr>
        <p:txBody>
          <a:bodyPr/>
          <a:lstStyle/>
          <a:p>
            <a:r>
              <a:rPr lang="en-US" altLang="en-US" dirty="0"/>
              <a:t>A circuit called a </a:t>
            </a:r>
            <a:r>
              <a:rPr lang="en-US" altLang="en-US" b="1" dirty="0"/>
              <a:t>full adder</a:t>
            </a:r>
            <a:r>
              <a:rPr lang="en-US" altLang="en-US" dirty="0"/>
              <a:t> takes the carry-in value into account</a:t>
            </a:r>
          </a:p>
        </p:txBody>
      </p:sp>
      <p:pic>
        <p:nvPicPr>
          <p:cNvPr id="180228" name="Picture 4" descr="c04f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874963"/>
            <a:ext cx="8763000"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6550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0228"/>
                                        </p:tgtEl>
                                        <p:attrNameLst>
                                          <p:attrName>style.visibility</p:attrName>
                                        </p:attrNameLst>
                                      </p:cBhvr>
                                      <p:to>
                                        <p:strVal val="visible"/>
                                      </p:to>
                                    </p:set>
                                    <p:animEffect transition="in" filter="wipe(left)">
                                      <p:cBhvr>
                                        <p:cTn id="7" dur="500"/>
                                        <p:tgtEl>
                                          <p:spTgt spid="180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b="1" dirty="0" smtClean="0"/>
              <a:t>Full Adder</a:t>
            </a:r>
            <a:endParaRPr lang="en-US" b="1" dirty="0"/>
          </a:p>
        </p:txBody>
      </p:sp>
      <p:sp>
        <p:nvSpPr>
          <p:cNvPr id="414723" name="Rectangle 3"/>
          <p:cNvSpPr>
            <a:spLocks noGrp="1" noChangeArrowheads="1"/>
          </p:cNvSpPr>
          <p:nvPr>
            <p:ph type="body" idx="1"/>
          </p:nvPr>
        </p:nvSpPr>
        <p:spPr>
          <a:xfrm>
            <a:off x="457200" y="1295400"/>
            <a:ext cx="8229600" cy="4525963"/>
          </a:xfrm>
        </p:spPr>
        <p:txBody>
          <a:bodyPr/>
          <a:lstStyle/>
          <a:p>
            <a:r>
              <a:rPr lang="en-GB" sz="3000" dirty="0"/>
              <a:t>More complex circuits can add digital words</a:t>
            </a:r>
          </a:p>
        </p:txBody>
      </p:sp>
      <p:pic>
        <p:nvPicPr>
          <p:cNvPr id="414724" name="Picture 4" descr="C09NF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2209800"/>
            <a:ext cx="3670300" cy="3887787"/>
          </a:xfrm>
          <a:prstGeom prst="rect">
            <a:avLst/>
          </a:prstGeom>
          <a:noFill/>
          <a:extLst>
            <a:ext uri="{909E8E84-426E-40DD-AFC4-6F175D3DCCD1}">
              <a14:hiddenFill xmlns:a14="http://schemas.microsoft.com/office/drawing/2010/main">
                <a:solidFill>
                  <a:srgbClr val="FFFFFF"/>
                </a:solidFill>
              </a14:hiddenFill>
            </a:ext>
          </a:extLst>
        </p:spPr>
      </p:pic>
      <p:sp>
        <p:nvSpPr>
          <p:cNvPr id="414725" name="Rectangle 5"/>
          <p:cNvSpPr>
            <a:spLocks noChangeArrowheads="1"/>
          </p:cNvSpPr>
          <p:nvPr/>
        </p:nvSpPr>
        <p:spPr bwMode="auto">
          <a:xfrm>
            <a:off x="4679950" y="2362200"/>
            <a:ext cx="4262438"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rgbClr val="E30000"/>
              </a:buClr>
              <a:buFont typeface="Wingdings" pitchFamily="2" charset="2"/>
              <a:buChar char="§"/>
            </a:pPr>
            <a:r>
              <a:rPr lang="en-GB" sz="2200" dirty="0">
                <a:latin typeface="Arial" charset="0"/>
              </a:rPr>
              <a:t>Similar circuits can be constructed to perform subtraction </a:t>
            </a:r>
          </a:p>
          <a:p>
            <a:pPr marL="342900" indent="-342900" eaLnBrk="1" hangingPunct="1">
              <a:spcBef>
                <a:spcPct val="20000"/>
              </a:spcBef>
              <a:buClr>
                <a:srgbClr val="E30000"/>
              </a:buClr>
              <a:buFont typeface="Wingdings" pitchFamily="2" charset="2"/>
              <a:buChar char="§"/>
            </a:pPr>
            <a:r>
              <a:rPr lang="en-GB" sz="2200" dirty="0">
                <a:latin typeface="Arial" charset="0"/>
              </a:rPr>
              <a:t>More complex arithmetic (such as multiplication and division) </a:t>
            </a:r>
            <a:r>
              <a:rPr lang="en-GB" sz="2200" i="1" dirty="0">
                <a:latin typeface="Arial" charset="0"/>
              </a:rPr>
              <a:t>can</a:t>
            </a:r>
            <a:r>
              <a:rPr lang="en-GB" sz="2200" dirty="0">
                <a:latin typeface="Arial" charset="0"/>
              </a:rPr>
              <a:t> be done by dedicated hardware but is more often performed using a microcomputer or complex logic device</a:t>
            </a:r>
          </a:p>
        </p:txBody>
      </p:sp>
    </p:spTree>
    <p:extLst>
      <p:ext uri="{BB962C8B-B14F-4D97-AF65-F5344CB8AC3E}">
        <p14:creationId xmlns:p14="http://schemas.microsoft.com/office/powerpoint/2010/main" val="31278737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1143000"/>
          </a:xfrm>
        </p:spPr>
        <p:txBody>
          <a:bodyPr/>
          <a:lstStyle/>
          <a:p>
            <a:r>
              <a:rPr lang="en-US" dirty="0" smtClean="0"/>
              <a:t>Assignment:</a:t>
            </a:r>
            <a:endParaRPr lang="en-US" dirty="0"/>
          </a:p>
        </p:txBody>
      </p:sp>
      <p:sp>
        <p:nvSpPr>
          <p:cNvPr id="3" name="Content Placeholder 2"/>
          <p:cNvSpPr>
            <a:spLocks noGrp="1"/>
          </p:cNvSpPr>
          <p:nvPr>
            <p:ph idx="1"/>
          </p:nvPr>
        </p:nvSpPr>
        <p:spPr>
          <a:xfrm>
            <a:off x="609600" y="1524000"/>
            <a:ext cx="8229600" cy="4648200"/>
          </a:xfrm>
        </p:spPr>
        <p:txBody>
          <a:bodyPr/>
          <a:lstStyle/>
          <a:p>
            <a:pPr algn="just"/>
            <a:r>
              <a:rPr lang="en-US" dirty="0" smtClean="0"/>
              <a:t>Construct a digital circuit that takes a 4-bit binary number as an input and outputs the 2’s complement of the entered number.</a:t>
            </a:r>
          </a:p>
        </p:txBody>
      </p:sp>
    </p:spTree>
    <p:extLst>
      <p:ext uri="{BB962C8B-B14F-4D97-AF65-F5344CB8AC3E}">
        <p14:creationId xmlns:p14="http://schemas.microsoft.com/office/powerpoint/2010/main" val="1919021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b="1" dirty="0" smtClean="0">
                <a:solidFill>
                  <a:srgbClr val="00B050"/>
                </a:solidFill>
              </a:rPr>
              <a:t>Conversion of Decimal to Binary</a:t>
            </a:r>
            <a:endParaRPr lang="en-US" b="1" dirty="0">
              <a:solidFill>
                <a:srgbClr val="00B050"/>
              </a:solidFill>
            </a:endParaRPr>
          </a:p>
        </p:txBody>
      </p:sp>
      <p:sp>
        <p:nvSpPr>
          <p:cNvPr id="3" name="Content Placeholder 2"/>
          <p:cNvSpPr>
            <a:spLocks noGrp="1"/>
          </p:cNvSpPr>
          <p:nvPr>
            <p:ph idx="1"/>
          </p:nvPr>
        </p:nvSpPr>
        <p:spPr>
          <a:xfrm>
            <a:off x="228600" y="685800"/>
            <a:ext cx="8763000" cy="990600"/>
          </a:xfrm>
        </p:spPr>
        <p:txBody>
          <a:bodyPr>
            <a:noAutofit/>
          </a:bodyPr>
          <a:lstStyle/>
          <a:p>
            <a:pPr marL="0" indent="0">
              <a:buNone/>
            </a:pPr>
            <a:r>
              <a:rPr lang="en-US" sz="2800" dirty="0" smtClean="0"/>
              <a:t>Divide by 2 (</a:t>
            </a:r>
            <a:r>
              <a:rPr lang="en-US" sz="2800" dirty="0" smtClean="0">
                <a:solidFill>
                  <a:srgbClr val="FF0000"/>
                </a:solidFill>
              </a:rPr>
              <a:t>remainder division</a:t>
            </a:r>
            <a:r>
              <a:rPr lang="en-US" sz="2800" dirty="0" smtClean="0"/>
              <a:t>) till the dividend is zero and read remainders in reverse order. The right column shows result of integer division</a:t>
            </a:r>
          </a:p>
          <a:p>
            <a:pPr marL="0" indent="0">
              <a:buNone/>
            </a:pPr>
            <a:endParaRPr lang="en-US" sz="800" dirty="0" smtClean="0"/>
          </a:p>
          <a:p>
            <a:pPr marL="0" indent="0">
              <a:spcBef>
                <a:spcPts val="0"/>
              </a:spcBef>
              <a:buNone/>
            </a:pPr>
            <a:r>
              <a:rPr lang="en-US" sz="2800" dirty="0"/>
              <a:t> </a:t>
            </a:r>
            <a:r>
              <a:rPr lang="en-US" sz="1600" dirty="0" smtClean="0"/>
              <a:t>  		                  </a:t>
            </a:r>
            <a:r>
              <a:rPr lang="en-US" sz="2400" b="1" dirty="0" smtClean="0"/>
              <a:t>mod 2    637/2</a:t>
            </a:r>
          </a:p>
          <a:p>
            <a:pPr marL="0" indent="0">
              <a:spcBef>
                <a:spcPts val="0"/>
              </a:spcBef>
              <a:buNone/>
            </a:pPr>
            <a:r>
              <a:rPr lang="en-US" sz="2400" b="1" dirty="0" smtClean="0"/>
              <a:t>  			        1	 318</a:t>
            </a:r>
          </a:p>
          <a:p>
            <a:pPr marL="0" indent="0">
              <a:spcBef>
                <a:spcPts val="0"/>
              </a:spcBef>
              <a:buNone/>
            </a:pPr>
            <a:r>
              <a:rPr lang="en-US" sz="2400" b="1" dirty="0" smtClean="0"/>
              <a:t>			        0	 159</a:t>
            </a:r>
          </a:p>
          <a:p>
            <a:pPr marL="0" indent="0">
              <a:spcBef>
                <a:spcPts val="0"/>
              </a:spcBef>
              <a:buNone/>
            </a:pPr>
            <a:r>
              <a:rPr lang="en-US" sz="2400" b="1" dirty="0"/>
              <a:t>	</a:t>
            </a:r>
            <a:r>
              <a:rPr lang="en-US" sz="2400" b="1" dirty="0" smtClean="0"/>
              <a:t>		        1	 79</a:t>
            </a:r>
          </a:p>
          <a:p>
            <a:pPr marL="0" indent="0">
              <a:spcBef>
                <a:spcPts val="0"/>
              </a:spcBef>
              <a:buNone/>
            </a:pPr>
            <a:r>
              <a:rPr lang="en-US" sz="2400" b="1" dirty="0"/>
              <a:t>	</a:t>
            </a:r>
            <a:r>
              <a:rPr lang="en-US" sz="2400" b="1" dirty="0" smtClean="0"/>
              <a:t>		        1    39</a:t>
            </a:r>
          </a:p>
          <a:p>
            <a:pPr marL="0" indent="0">
              <a:spcBef>
                <a:spcPts val="0"/>
              </a:spcBef>
              <a:buNone/>
            </a:pPr>
            <a:r>
              <a:rPr lang="en-US" sz="2400" b="1" dirty="0"/>
              <a:t>	</a:t>
            </a:r>
            <a:r>
              <a:rPr lang="en-US" sz="2400" b="1" dirty="0" smtClean="0"/>
              <a:t>		        1    19</a:t>
            </a:r>
          </a:p>
          <a:p>
            <a:pPr marL="0" indent="0">
              <a:spcBef>
                <a:spcPts val="0"/>
              </a:spcBef>
              <a:buNone/>
            </a:pPr>
            <a:r>
              <a:rPr lang="en-US" sz="2400" b="1" dirty="0"/>
              <a:t>	</a:t>
            </a:r>
            <a:r>
              <a:rPr lang="en-US" sz="2400" b="1" dirty="0" smtClean="0"/>
              <a:t>		        1    9</a:t>
            </a:r>
          </a:p>
          <a:p>
            <a:pPr marL="0" indent="0">
              <a:spcBef>
                <a:spcPts val="0"/>
              </a:spcBef>
              <a:buNone/>
            </a:pPr>
            <a:r>
              <a:rPr lang="en-US" sz="2400" b="1" dirty="0"/>
              <a:t>	</a:t>
            </a:r>
            <a:r>
              <a:rPr lang="en-US" sz="2400" b="1" dirty="0" smtClean="0"/>
              <a:t>		        1    4</a:t>
            </a:r>
          </a:p>
          <a:p>
            <a:pPr marL="0" indent="0">
              <a:spcBef>
                <a:spcPts val="0"/>
              </a:spcBef>
              <a:buNone/>
            </a:pPr>
            <a:r>
              <a:rPr lang="en-US" sz="2400" b="1" dirty="0"/>
              <a:t>	</a:t>
            </a:r>
            <a:r>
              <a:rPr lang="en-US" sz="2400" b="1" dirty="0" smtClean="0"/>
              <a:t>		        0    2</a:t>
            </a:r>
          </a:p>
          <a:p>
            <a:pPr marL="0" indent="0">
              <a:spcBef>
                <a:spcPts val="0"/>
              </a:spcBef>
              <a:buNone/>
            </a:pPr>
            <a:r>
              <a:rPr lang="en-US" sz="2400" b="1" dirty="0"/>
              <a:t>	</a:t>
            </a:r>
            <a:r>
              <a:rPr lang="en-US" sz="2400" b="1" dirty="0" smtClean="0"/>
              <a:t>		        0    1</a:t>
            </a:r>
          </a:p>
          <a:p>
            <a:pPr marL="0" indent="0">
              <a:spcBef>
                <a:spcPts val="0"/>
              </a:spcBef>
              <a:buNone/>
            </a:pPr>
            <a:r>
              <a:rPr lang="en-US" sz="2400" b="1" dirty="0"/>
              <a:t>	</a:t>
            </a:r>
            <a:r>
              <a:rPr lang="en-US" sz="2400" b="1" dirty="0" smtClean="0"/>
              <a:t>		        1    0</a:t>
            </a:r>
            <a:endParaRPr lang="en-US" sz="2400" b="1" dirty="0"/>
          </a:p>
        </p:txBody>
      </p:sp>
      <p:cxnSp>
        <p:nvCxnSpPr>
          <p:cNvPr id="6" name="Straight Connector 5"/>
          <p:cNvCxnSpPr/>
          <p:nvPr/>
        </p:nvCxnSpPr>
        <p:spPr>
          <a:xfrm>
            <a:off x="3886200" y="2286000"/>
            <a:ext cx="0" cy="3962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971800" y="25908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048000" y="2667000"/>
            <a:ext cx="0" cy="3505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 y="3006804"/>
            <a:ext cx="2514600" cy="1107996"/>
          </a:xfrm>
          <a:prstGeom prst="rect">
            <a:avLst/>
          </a:prstGeom>
          <a:noFill/>
        </p:spPr>
        <p:txBody>
          <a:bodyPr wrap="square" rtlCol="0">
            <a:spAutoFit/>
          </a:bodyPr>
          <a:lstStyle/>
          <a:p>
            <a:r>
              <a:rPr lang="en-US" sz="2200" b="1" dirty="0" smtClean="0">
                <a:solidFill>
                  <a:srgbClr val="002060"/>
                </a:solidFill>
              </a:rPr>
              <a:t>Read answer in this direction,  </a:t>
            </a:r>
            <a:r>
              <a:rPr lang="en-US" sz="2200" b="1" dirty="0" smtClean="0">
                <a:solidFill>
                  <a:srgbClr val="00B050"/>
                </a:solidFill>
              </a:rPr>
              <a:t>Write answer left to right</a:t>
            </a:r>
            <a:endParaRPr lang="en-US" sz="2200" b="1" dirty="0">
              <a:solidFill>
                <a:srgbClr val="00B050"/>
              </a:solidFill>
            </a:endParaRPr>
          </a:p>
        </p:txBody>
      </p:sp>
      <p:sp>
        <p:nvSpPr>
          <p:cNvPr id="15" name="TextBox 14"/>
          <p:cNvSpPr txBox="1"/>
          <p:nvPr/>
        </p:nvSpPr>
        <p:spPr>
          <a:xfrm>
            <a:off x="5410200" y="3361491"/>
            <a:ext cx="2819400" cy="430887"/>
          </a:xfrm>
          <a:prstGeom prst="rect">
            <a:avLst/>
          </a:prstGeom>
          <a:noFill/>
        </p:spPr>
        <p:txBody>
          <a:bodyPr wrap="square" rtlCol="0">
            <a:spAutoFit/>
          </a:bodyPr>
          <a:lstStyle/>
          <a:p>
            <a:r>
              <a:rPr lang="en-US" sz="2200" b="1" dirty="0" smtClean="0"/>
              <a:t>637</a:t>
            </a:r>
            <a:r>
              <a:rPr lang="en-US" sz="2200" b="1" baseline="-25000" dirty="0" smtClean="0"/>
              <a:t>10</a:t>
            </a:r>
            <a:r>
              <a:rPr lang="en-US" sz="2200" b="1" dirty="0" smtClean="0"/>
              <a:t> = 1001111101</a:t>
            </a:r>
            <a:r>
              <a:rPr lang="en-US" sz="2200" b="1" baseline="-25000" dirty="0" smtClean="0"/>
              <a:t> 2</a:t>
            </a:r>
            <a:endParaRPr lang="en-US" sz="2200" b="1" dirty="0"/>
          </a:p>
        </p:txBody>
      </p:sp>
      <p:sp>
        <p:nvSpPr>
          <p:cNvPr id="10" name="TextBox 9"/>
          <p:cNvSpPr txBox="1"/>
          <p:nvPr/>
        </p:nvSpPr>
        <p:spPr>
          <a:xfrm>
            <a:off x="4800600" y="5496580"/>
            <a:ext cx="4191000" cy="523220"/>
          </a:xfrm>
          <a:prstGeom prst="rect">
            <a:avLst/>
          </a:prstGeom>
          <a:noFill/>
        </p:spPr>
        <p:txBody>
          <a:bodyPr wrap="square" rtlCol="0">
            <a:spAutoFit/>
          </a:bodyPr>
          <a:lstStyle/>
          <a:p>
            <a:pPr marL="457200" indent="-457200">
              <a:buFont typeface="Wingdings" pitchFamily="2" charset="2"/>
              <a:buChar char="Ø"/>
            </a:pPr>
            <a:r>
              <a:rPr lang="en-US" sz="2800" dirty="0" smtClean="0">
                <a:solidFill>
                  <a:srgbClr val="FF0000"/>
                </a:solidFill>
              </a:rPr>
              <a:t>Convert  789</a:t>
            </a:r>
            <a:r>
              <a:rPr lang="en-US" sz="2800" baseline="-25000" dirty="0" smtClean="0">
                <a:solidFill>
                  <a:srgbClr val="FF0000"/>
                </a:solidFill>
              </a:rPr>
              <a:t>10</a:t>
            </a:r>
            <a:r>
              <a:rPr lang="en-US" sz="2800" dirty="0" smtClean="0">
                <a:solidFill>
                  <a:srgbClr val="FF0000"/>
                </a:solidFill>
              </a:rPr>
              <a:t> to base 2</a:t>
            </a:r>
            <a:endParaRPr lang="en-US" sz="2800" dirty="0">
              <a:solidFill>
                <a:srgbClr val="FF0000"/>
              </a:solidFill>
            </a:endParaRPr>
          </a:p>
        </p:txBody>
      </p:sp>
    </p:spTree>
    <p:extLst>
      <p:ext uri="{BB962C8B-B14F-4D97-AF65-F5344CB8AC3E}">
        <p14:creationId xmlns:p14="http://schemas.microsoft.com/office/powerpoint/2010/main" val="3776963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7924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90600" y="152400"/>
            <a:ext cx="7162800" cy="707886"/>
          </a:xfrm>
          <a:prstGeom prst="rect">
            <a:avLst/>
          </a:prstGeom>
        </p:spPr>
        <p:txBody>
          <a:bodyPr wrap="square">
            <a:spAutoFit/>
          </a:bodyPr>
          <a:lstStyle/>
          <a:p>
            <a:r>
              <a:rPr lang="en-US" sz="4000" dirty="0" smtClean="0">
                <a:solidFill>
                  <a:srgbClr val="00B050"/>
                </a:solidFill>
                <a:effectLst>
                  <a:outerShdw blurRad="38100" dist="38100" dir="2700000" algn="tl">
                    <a:srgbClr val="000000">
                      <a:alpha val="43137"/>
                    </a:srgbClr>
                  </a:outerShdw>
                </a:effectLst>
              </a:rPr>
              <a:t>To Binary </a:t>
            </a:r>
            <a:r>
              <a:rPr lang="en-US" sz="4000" dirty="0">
                <a:solidFill>
                  <a:srgbClr val="00B050"/>
                </a:solidFill>
                <a:effectLst>
                  <a:outerShdw blurRad="38100" dist="38100" dir="2700000" algn="tl">
                    <a:srgbClr val="000000">
                      <a:alpha val="43137"/>
                    </a:srgbClr>
                  </a:outerShdw>
                </a:effectLst>
              </a:rPr>
              <a:t>Fractions - Conversions</a:t>
            </a:r>
          </a:p>
        </p:txBody>
      </p:sp>
      <p:sp>
        <p:nvSpPr>
          <p:cNvPr id="7" name="TextBox 6"/>
          <p:cNvSpPr txBox="1"/>
          <p:nvPr/>
        </p:nvSpPr>
        <p:spPr>
          <a:xfrm>
            <a:off x="1371600" y="6019800"/>
            <a:ext cx="5943600" cy="523220"/>
          </a:xfrm>
          <a:prstGeom prst="rect">
            <a:avLst/>
          </a:prstGeom>
          <a:noFill/>
        </p:spPr>
        <p:txBody>
          <a:bodyPr wrap="square" rtlCol="0">
            <a:spAutoFit/>
          </a:bodyPr>
          <a:lstStyle/>
          <a:p>
            <a:pPr marL="457200" indent="-457200">
              <a:buFont typeface="Wingdings" pitchFamily="2" charset="2"/>
              <a:buChar char="Ø"/>
            </a:pPr>
            <a:r>
              <a:rPr lang="en-US" sz="2800" dirty="0" smtClean="0">
                <a:solidFill>
                  <a:srgbClr val="FF0000"/>
                </a:solidFill>
              </a:rPr>
              <a:t>Convert  0.325</a:t>
            </a:r>
            <a:r>
              <a:rPr lang="en-US" sz="2800" baseline="-25000" dirty="0" smtClean="0">
                <a:solidFill>
                  <a:srgbClr val="FF0000"/>
                </a:solidFill>
              </a:rPr>
              <a:t>10</a:t>
            </a:r>
            <a:r>
              <a:rPr lang="en-US" sz="2800" dirty="0" smtClean="0">
                <a:solidFill>
                  <a:srgbClr val="FF0000"/>
                </a:solidFill>
              </a:rPr>
              <a:t> to base 2</a:t>
            </a:r>
            <a:endParaRPr lang="en-US" sz="2800" dirty="0">
              <a:solidFill>
                <a:srgbClr val="FF0000"/>
              </a:solidFill>
            </a:endParaRPr>
          </a:p>
        </p:txBody>
      </p:sp>
    </p:spTree>
    <p:extLst>
      <p:ext uri="{BB962C8B-B14F-4D97-AF65-F5344CB8AC3E}">
        <p14:creationId xmlns:p14="http://schemas.microsoft.com/office/powerpoint/2010/main" val="387540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ECOA_Mstr">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_ECOA_Mstr">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sz="2000" b="0" i="0" u="none" strike="noStrike" cap="none" normalizeH="0" baseline="30000" smtClean="0">
            <a:ln>
              <a:noFill/>
            </a:ln>
            <a:solidFill>
              <a:schemeClr val="tx1"/>
            </a:solidFill>
            <a:effectLst/>
            <a:latin typeface="Times New Roman"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aettenschweiler"/>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19528</TotalTime>
  <Words>5130</Words>
  <Application>Microsoft Office PowerPoint</Application>
  <PresentationFormat>On-screen Show (4:3)</PresentationFormat>
  <Paragraphs>821</Paragraphs>
  <Slides>74</Slides>
  <Notes>60</Notes>
  <HiddenSlides>2</HiddenSlides>
  <MMClips>0</MMClips>
  <ScaleCrop>false</ScaleCrop>
  <HeadingPairs>
    <vt:vector size="6" baseType="variant">
      <vt:variant>
        <vt:lpstr>Fonts Used</vt:lpstr>
      </vt:variant>
      <vt:variant>
        <vt:i4>13</vt:i4>
      </vt:variant>
      <vt:variant>
        <vt:lpstr>Theme</vt:lpstr>
      </vt:variant>
      <vt:variant>
        <vt:i4>19</vt:i4>
      </vt:variant>
      <vt:variant>
        <vt:lpstr>Slide Titles</vt:lpstr>
      </vt:variant>
      <vt:variant>
        <vt:i4>74</vt:i4>
      </vt:variant>
    </vt:vector>
  </HeadingPairs>
  <TitlesOfParts>
    <vt:vector size="106" baseType="lpstr">
      <vt:lpstr>Arial</vt:lpstr>
      <vt:lpstr>Arial Black</vt:lpstr>
      <vt:lpstr>Arial Narrow</vt:lpstr>
      <vt:lpstr>Calibri</vt:lpstr>
      <vt:lpstr>Courier New</vt:lpstr>
      <vt:lpstr>Ge'ez-1</vt:lpstr>
      <vt:lpstr>Haettenschweiler</vt:lpstr>
      <vt:lpstr>McGrawHill-Italic</vt:lpstr>
      <vt:lpstr>Symbol</vt:lpstr>
      <vt:lpstr>Tahoma</vt:lpstr>
      <vt:lpstr>Times</vt:lpstr>
      <vt:lpstr>Times New Roman</vt:lpstr>
      <vt:lpstr>Wingdings</vt:lpstr>
      <vt:lpstr>Office Theme</vt:lpstr>
      <vt:lpstr>Default Design</vt:lpstr>
      <vt:lpstr>1_Default Design</vt:lpstr>
      <vt:lpstr>2_Default Design</vt:lpstr>
      <vt:lpstr>3_Default Design</vt:lpstr>
      <vt:lpstr>4_Default Design</vt:lpstr>
      <vt:lpstr>Blends</vt:lpstr>
      <vt:lpstr>2_Blends</vt:lpstr>
      <vt:lpstr>4_Blends</vt:lpstr>
      <vt:lpstr>5_Blends</vt:lpstr>
      <vt:lpstr>3_Blends</vt:lpstr>
      <vt:lpstr>6_Blends</vt:lpstr>
      <vt:lpstr>7_Blends</vt:lpstr>
      <vt:lpstr>8_Blends</vt:lpstr>
      <vt:lpstr>Studio</vt:lpstr>
      <vt:lpstr>1_Studio</vt:lpstr>
      <vt:lpstr>9_Blends</vt:lpstr>
      <vt:lpstr>ECOA_Mstr</vt:lpstr>
      <vt:lpstr>1_ECOA_Mstr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Conversion of Decimal to Binary</vt:lpstr>
      <vt:lpstr>PowerPoint Presentation</vt:lpstr>
      <vt:lpstr>PowerPoint Presentation</vt:lpstr>
      <vt:lpstr>PowerPoint Presentation</vt:lpstr>
      <vt:lpstr>Exercise – Convert ...</vt:lpstr>
      <vt:lpstr>Exercise – Convert …</vt:lpstr>
      <vt:lpstr>Storage Memory Bits</vt:lpstr>
      <vt:lpstr>Representing Unsigned Integers</vt:lpstr>
      <vt:lpstr>Representing Signed Integers</vt:lpstr>
      <vt:lpstr>Signed-magnitude representation</vt:lpstr>
      <vt:lpstr>Machine arithmetic with signed-magnitude representation</vt:lpstr>
      <vt:lpstr>Complement number systems</vt:lpstr>
      <vt:lpstr>Two’s-complement representation</vt:lpstr>
      <vt:lpstr>Properties of Two’s Complement Notation</vt:lpstr>
      <vt:lpstr> Two’s Complement Notation  with 4-bits</vt:lpstr>
      <vt:lpstr>Advantages of Two’s Complement Notation</vt:lpstr>
      <vt:lpstr>PowerPoint Presentation</vt:lpstr>
      <vt:lpstr>Two’s-Comp Addition and Subtraction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5</vt:lpstr>
      <vt:lpstr>Exercise</vt:lpstr>
      <vt:lpstr>PowerPoint Presentation</vt:lpstr>
      <vt:lpstr>Character representation- ASCII</vt:lpstr>
      <vt:lpstr>Numeric and Alphabetic Codes</vt:lpstr>
      <vt:lpstr>ASCII – examples</vt:lpstr>
      <vt:lpstr>PowerPoint Presentation</vt:lpstr>
      <vt:lpstr>PowerPoint Presentation</vt:lpstr>
      <vt:lpstr>exercise</vt:lpstr>
      <vt:lpstr>Unicode - representation</vt:lpstr>
      <vt:lpstr>Unicode cont’d..</vt:lpstr>
      <vt:lpstr>exercise</vt:lpstr>
      <vt:lpstr>Boolean Algebra &amp; Digital Logic </vt:lpstr>
      <vt:lpstr>Boolean Algebra</vt:lpstr>
      <vt:lpstr>Boolean Algebra</vt:lpstr>
      <vt:lpstr>Boolean Algebra</vt:lpstr>
      <vt:lpstr>Boolean Algebra</vt:lpstr>
      <vt:lpstr>Logic Gates</vt:lpstr>
      <vt:lpstr>Logic Gates</vt:lpstr>
      <vt:lpstr>Logic Gates</vt:lpstr>
      <vt:lpstr>Adders</vt:lpstr>
      <vt:lpstr>Adders</vt:lpstr>
      <vt:lpstr>Adders</vt:lpstr>
      <vt:lpstr>Adders</vt:lpstr>
      <vt:lpstr>Full Adder</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Hilcoe</dc:creator>
  <cp:lastModifiedBy>ahmed</cp:lastModifiedBy>
  <cp:revision>747</cp:revision>
  <dcterms:created xsi:type="dcterms:W3CDTF">2006-08-16T00:00:00Z</dcterms:created>
  <dcterms:modified xsi:type="dcterms:W3CDTF">2020-12-10T13:49:38Z</dcterms:modified>
</cp:coreProperties>
</file>