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4" r:id="rId7"/>
    <p:sldId id="265" r:id="rId8"/>
    <p:sldId id="290" r:id="rId9"/>
    <p:sldId id="261" r:id="rId10"/>
    <p:sldId id="266" r:id="rId11"/>
    <p:sldId id="301" r:id="rId12"/>
    <p:sldId id="279" r:id="rId13"/>
    <p:sldId id="268" r:id="rId14"/>
    <p:sldId id="267" r:id="rId15"/>
    <p:sldId id="273" r:id="rId16"/>
    <p:sldId id="274" r:id="rId17"/>
    <p:sldId id="280" r:id="rId18"/>
    <p:sldId id="281" r:id="rId19"/>
    <p:sldId id="282" r:id="rId20"/>
    <p:sldId id="283" r:id="rId21"/>
    <p:sldId id="284" r:id="rId22"/>
    <p:sldId id="285" r:id="rId23"/>
    <p:sldId id="297" r:id="rId24"/>
    <p:sldId id="286" r:id="rId25"/>
    <p:sldId id="287" r:id="rId26"/>
    <p:sldId id="30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58525" autoAdjust="0"/>
  </p:normalViewPr>
  <p:slideViewPr>
    <p:cSldViewPr>
      <p:cViewPr varScale="1">
        <p:scale>
          <a:sx n="49" d="100"/>
          <a:sy n="49" d="100"/>
        </p:scale>
        <p:origin x="-2022" y="-84"/>
      </p:cViewPr>
      <p:guideLst>
        <p:guide orient="horz" pos="2160"/>
        <p:guide pos="2880"/>
      </p:guideLst>
    </p:cSldViewPr>
  </p:slideViewPr>
  <p:outlineViewPr>
    <p:cViewPr>
      <p:scale>
        <a:sx n="33" d="100"/>
        <a:sy n="33" d="100"/>
      </p:scale>
      <p:origin x="0" y="-10638"/>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958E10-9A44-405B-8E8F-D20F6C1E4F16}" type="datetimeFigureOut">
              <a:rPr lang="en-US" smtClean="0"/>
              <a:t>21-Jan-21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5FAB63-0E5D-40B7-86E7-82387D7DC55D}" type="slidenum">
              <a:rPr lang="en-US" smtClean="0"/>
              <a:t>‹#›</a:t>
            </a:fld>
            <a:endParaRPr lang="en-US"/>
          </a:p>
        </p:txBody>
      </p:sp>
    </p:spTree>
    <p:extLst>
      <p:ext uri="{BB962C8B-B14F-4D97-AF65-F5344CB8AC3E}">
        <p14:creationId xmlns:p14="http://schemas.microsoft.com/office/powerpoint/2010/main" val="841014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Business : Work done for serving customers in a commercial or non-commercial activity</a:t>
            </a:r>
            <a:endParaRPr lang="en-US" sz="800" b="1" dirty="0" smtClean="0"/>
          </a:p>
          <a:p>
            <a:endParaRPr lang="en-US" sz="800" b="1" dirty="0" smtClean="0"/>
          </a:p>
          <a:p>
            <a:r>
              <a:rPr lang="en-US" b="1" dirty="0" smtClean="0"/>
              <a:t>Process : A series of actions or steps towards</a:t>
            </a:r>
            <a:r>
              <a:rPr lang="en-US" b="1" baseline="0" dirty="0" smtClean="0"/>
              <a:t> achieving a particular end. [in this case the end is business goal]; Some processes may take very long time to complete.</a:t>
            </a:r>
            <a:endParaRPr lang="en-US" b="1" dirty="0" smtClean="0"/>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Engineering is the application of science in the planning, design, construction, and maintenance of buildings, machines, and other manufactured things.</a:t>
            </a:r>
            <a:r>
              <a:rPr lang="en-US" sz="1200" b="1" kern="1200" baseline="0" dirty="0" smtClean="0">
                <a:solidFill>
                  <a:schemeClr val="tx1"/>
                </a:solidFill>
                <a:effectLst/>
                <a:latin typeface="+mn-lt"/>
                <a:ea typeface="+mn-ea"/>
                <a:cs typeface="+mn-cs"/>
              </a:rPr>
              <a:t> </a:t>
            </a:r>
            <a:r>
              <a:rPr lang="en-US" b="1" dirty="0" smtClean="0"/>
              <a:t>Engineering is about getting results of the required quality and functionality within schedule and budget.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about finding appropriate solutions to business problems.</a:t>
            </a:r>
          </a:p>
          <a:p>
            <a:endParaRPr lang="en-US" b="1" dirty="0" smtClean="0"/>
          </a:p>
          <a:p>
            <a:r>
              <a:rPr lang="en-US" b="1" dirty="0" smtClean="0"/>
              <a:t>All three require time, space, human effort, and money</a:t>
            </a:r>
            <a:r>
              <a:rPr lang="en-US" b="1" baseline="0" dirty="0" smtClean="0"/>
              <a:t> to fulfill requirements of customers.</a:t>
            </a:r>
          </a:p>
          <a:p>
            <a:r>
              <a:rPr lang="en-US" b="1" baseline="0" dirty="0" smtClean="0"/>
              <a:t>The objective of this chapter is learning about the delivery of software products using engineering; Software Engineering.</a:t>
            </a:r>
          </a:p>
          <a:p>
            <a:r>
              <a:rPr lang="en-US" b="1" baseline="0" dirty="0" smtClean="0"/>
              <a:t>It is about solving business problems with software by applying principles of science (engineering).</a:t>
            </a:r>
            <a:endParaRPr lang="en-US" b="1" dirty="0"/>
          </a:p>
        </p:txBody>
      </p:sp>
      <p:sp>
        <p:nvSpPr>
          <p:cNvPr id="4" name="Slide Number Placeholder 3"/>
          <p:cNvSpPr>
            <a:spLocks noGrp="1"/>
          </p:cNvSpPr>
          <p:nvPr>
            <p:ph type="sldNum" sz="quarter" idx="10"/>
          </p:nvPr>
        </p:nvSpPr>
        <p:spPr/>
        <p:txBody>
          <a:bodyPr/>
          <a:lstStyle/>
          <a:p>
            <a:fld id="{EF5FAB63-0E5D-40B7-86E7-82387D7DC55D}" type="slidenum">
              <a:rPr lang="en-US" smtClean="0"/>
              <a:t>1</a:t>
            </a:fld>
            <a:endParaRPr lang="en-US"/>
          </a:p>
        </p:txBody>
      </p:sp>
    </p:spTree>
    <p:extLst>
      <p:ext uri="{BB962C8B-B14F-4D97-AF65-F5344CB8AC3E}">
        <p14:creationId xmlns:p14="http://schemas.microsoft.com/office/powerpoint/2010/main" val="191432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 Understand the problem before you build a solution.</a:t>
            </a:r>
          </a:p>
          <a:p>
            <a:r>
              <a:rPr lang="en-US" sz="1200" b="1" i="0" u="none" strike="noStrike" kern="1200" baseline="0" dirty="0" smtClean="0">
                <a:solidFill>
                  <a:schemeClr val="tx1"/>
                </a:solidFill>
                <a:latin typeface="+mn-lt"/>
                <a:ea typeface="+mn-ea"/>
                <a:cs typeface="+mn-cs"/>
              </a:rPr>
              <a:t>Engineer (verb): skillfully arrange for something to occur </a:t>
            </a:r>
            <a:r>
              <a:rPr lang="en-US" sz="1200" b="1" i="0" u="none" strike="noStrike" kern="1200" baseline="0" dirty="0" smtClean="0">
                <a:solidFill>
                  <a:schemeClr val="tx1"/>
                </a:solidFill>
                <a:latin typeface="+mn-lt"/>
                <a:ea typeface="+mn-ea"/>
                <a:cs typeface="+mn-cs"/>
                <a:sym typeface="Wingdings" pitchFamily="2" charset="2"/>
              </a:rPr>
              <a:t> skillfully extract user requirements</a:t>
            </a: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Life Cycle : </a:t>
            </a:r>
            <a:r>
              <a:rPr lang="en-US" sz="1200" b="1" kern="1200" dirty="0" smtClean="0">
                <a:solidFill>
                  <a:schemeClr val="tx1"/>
                </a:solidFill>
                <a:effectLst/>
                <a:latin typeface="+mn-lt"/>
                <a:ea typeface="+mn-ea"/>
                <a:cs typeface="+mn-cs"/>
              </a:rPr>
              <a:t>the complete process of </a:t>
            </a:r>
            <a:r>
              <a:rPr lang="en-US" sz="1200" b="1" u="sng" kern="1200" dirty="0" smtClean="0">
                <a:solidFill>
                  <a:schemeClr val="tx1"/>
                </a:solidFill>
                <a:effectLst/>
                <a:latin typeface="+mn-lt"/>
                <a:ea typeface="+mn-ea"/>
                <a:cs typeface="+mn-cs"/>
              </a:rPr>
              <a:t>development</a:t>
            </a:r>
            <a:r>
              <a:rPr lang="en-US" sz="1200" b="1" u="none"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and </a:t>
            </a:r>
            <a:r>
              <a:rPr lang="en-US" sz="1200" b="1" u="sng" kern="1200" dirty="0" smtClean="0">
                <a:solidFill>
                  <a:schemeClr val="tx1"/>
                </a:solidFill>
                <a:effectLst/>
                <a:latin typeface="+mn-lt"/>
                <a:ea typeface="+mn-ea"/>
                <a:cs typeface="+mn-cs"/>
              </a:rPr>
              <a:t>change</a:t>
            </a:r>
            <a:r>
              <a:rPr lang="en-US" sz="1200" b="1" u="none"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during something's lifetime.</a:t>
            </a:r>
            <a:endParaRPr lang="en-US" dirty="0" smtClean="0"/>
          </a:p>
          <a:p>
            <a:endParaRPr lang="en-US" dirty="0" smtClean="0"/>
          </a:p>
          <a:p>
            <a:r>
              <a:rPr lang="en-US" dirty="0" smtClean="0"/>
              <a:t>This </a:t>
            </a:r>
            <a:r>
              <a:rPr lang="en-US" b="1" dirty="0" smtClean="0"/>
              <a:t>phase</a:t>
            </a:r>
            <a:r>
              <a:rPr lang="en-US" dirty="0" smtClean="0"/>
              <a:t> is done by the </a:t>
            </a:r>
            <a:r>
              <a:rPr lang="en-US" b="1" dirty="0" smtClean="0"/>
              <a:t>system analyst</a:t>
            </a:r>
            <a:r>
              <a:rPr lang="en-US" dirty="0" smtClean="0"/>
              <a:t> or </a:t>
            </a:r>
            <a:r>
              <a:rPr lang="en-US" b="1" dirty="0" smtClean="0"/>
              <a:t>software engineer</a:t>
            </a:r>
            <a:r>
              <a:rPr lang="en-US" dirty="0" smtClean="0"/>
              <a:t>.</a:t>
            </a:r>
          </a:p>
          <a:p>
            <a:r>
              <a:rPr lang="en-US" dirty="0" smtClean="0"/>
              <a:t>Also called </a:t>
            </a:r>
            <a:r>
              <a:rPr lang="en-US" b="1" dirty="0" smtClean="0"/>
              <a:t>requirements elicitation and analysis</a:t>
            </a:r>
            <a:r>
              <a:rPr lang="en-US" dirty="0" smtClean="0"/>
              <a:t>.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Software solutions</a:t>
            </a:r>
            <a:r>
              <a:rPr lang="en-US" b="1" baseline="0" dirty="0" smtClean="0"/>
              <a:t> to business problems</a:t>
            </a: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F5FAB63-0E5D-40B7-86E7-82387D7DC55D}" type="slidenum">
              <a:rPr lang="en-US" smtClean="0"/>
              <a:t>10</a:t>
            </a:fld>
            <a:endParaRPr lang="en-US"/>
          </a:p>
        </p:txBody>
      </p:sp>
    </p:spTree>
    <p:extLst>
      <p:ext uri="{BB962C8B-B14F-4D97-AF65-F5344CB8AC3E}">
        <p14:creationId xmlns:p14="http://schemas.microsoft.com/office/powerpoint/2010/main" val="215045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Sign off / Sign up;</a:t>
            </a:r>
            <a:endParaRPr lang="en-US" dirty="0"/>
          </a:p>
        </p:txBody>
      </p:sp>
      <p:sp>
        <p:nvSpPr>
          <p:cNvPr id="4" name="Slide Number Placeholder 3"/>
          <p:cNvSpPr>
            <a:spLocks noGrp="1"/>
          </p:cNvSpPr>
          <p:nvPr>
            <p:ph type="sldNum" sz="quarter" idx="10"/>
          </p:nvPr>
        </p:nvSpPr>
        <p:spPr/>
        <p:txBody>
          <a:bodyPr/>
          <a:lstStyle/>
          <a:p>
            <a:fld id="{EF5FAB63-0E5D-40B7-86E7-82387D7DC55D}" type="slidenum">
              <a:rPr lang="en-US" smtClean="0"/>
              <a:t>11</a:t>
            </a:fld>
            <a:endParaRPr lang="en-US"/>
          </a:p>
        </p:txBody>
      </p:sp>
    </p:spTree>
    <p:extLst>
      <p:ext uri="{BB962C8B-B14F-4D97-AF65-F5344CB8AC3E}">
        <p14:creationId xmlns:p14="http://schemas.microsoft.com/office/powerpoint/2010/main" val="3340913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early you can find a problem in your development, the cheaper, easier, and less disruptive it will be to fix.</a:t>
            </a:r>
            <a:endParaRPr lang="en-US" b="1" dirty="0"/>
          </a:p>
        </p:txBody>
      </p:sp>
      <p:sp>
        <p:nvSpPr>
          <p:cNvPr id="4" name="Slide Number Placeholder 3"/>
          <p:cNvSpPr>
            <a:spLocks noGrp="1"/>
          </p:cNvSpPr>
          <p:nvPr>
            <p:ph type="sldNum" sz="quarter" idx="10"/>
          </p:nvPr>
        </p:nvSpPr>
        <p:spPr/>
        <p:txBody>
          <a:bodyPr/>
          <a:lstStyle/>
          <a:p>
            <a:fld id="{EF5FAB63-0E5D-40B7-86E7-82387D7DC55D}" type="slidenum">
              <a:rPr lang="en-US" smtClean="0"/>
              <a:t>12</a:t>
            </a:fld>
            <a:endParaRPr lang="en-US"/>
          </a:p>
        </p:txBody>
      </p:sp>
    </p:spTree>
    <p:extLst>
      <p:ext uri="{BB962C8B-B14F-4D97-AF65-F5344CB8AC3E}">
        <p14:creationId xmlns:p14="http://schemas.microsoft.com/office/powerpoint/2010/main" val="2451816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Since cost of</a:t>
            </a:r>
            <a:r>
              <a:rPr lang="en-US" b="1" baseline="0" dirty="0" smtClean="0"/>
              <a:t> change is expensive, we need appropriate process models like agile process, in that respect at least for some problem domains (application types).</a:t>
            </a:r>
          </a:p>
          <a:p>
            <a:endParaRPr lang="en-US" b="1" dirty="0" smtClean="0"/>
          </a:p>
          <a:p>
            <a:r>
              <a:rPr lang="en-US" b="1" dirty="0" smtClean="0"/>
              <a:t>Agility is the ability to change easily. The ability to quickly adapt to changes.</a:t>
            </a:r>
          </a:p>
          <a:p>
            <a:r>
              <a:rPr lang="en-US" b="1" dirty="0" smtClean="0"/>
              <a:t>Agile process</a:t>
            </a:r>
            <a:r>
              <a:rPr lang="en-US" b="1" baseline="0" dirty="0" smtClean="0"/>
              <a:t> </a:t>
            </a:r>
            <a:r>
              <a:rPr lang="en-US" b="0" baseline="0" dirty="0" smtClean="0"/>
              <a:t>is one of the</a:t>
            </a:r>
            <a:r>
              <a:rPr lang="en-US" b="1" baseline="0" dirty="0" smtClean="0"/>
              <a:t> process models.</a:t>
            </a:r>
            <a:endParaRPr lang="en-US" b="1" dirty="0"/>
          </a:p>
        </p:txBody>
      </p:sp>
      <p:sp>
        <p:nvSpPr>
          <p:cNvPr id="4" name="Slide Number Placeholder 3"/>
          <p:cNvSpPr>
            <a:spLocks noGrp="1"/>
          </p:cNvSpPr>
          <p:nvPr>
            <p:ph type="sldNum" sz="quarter" idx="10"/>
          </p:nvPr>
        </p:nvSpPr>
        <p:spPr/>
        <p:txBody>
          <a:bodyPr/>
          <a:lstStyle/>
          <a:p>
            <a:fld id="{EF5FAB63-0E5D-40B7-86E7-82387D7DC55D}" type="slidenum">
              <a:rPr lang="en-US" smtClean="0"/>
              <a:t>13</a:t>
            </a:fld>
            <a:endParaRPr lang="en-US"/>
          </a:p>
        </p:txBody>
      </p:sp>
    </p:spTree>
    <p:extLst>
      <p:ext uri="{BB962C8B-B14F-4D97-AF65-F5344CB8AC3E}">
        <p14:creationId xmlns:p14="http://schemas.microsoft.com/office/powerpoint/2010/main" val="3681745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Brainstorming: Produce an idea or solution by having a group discussion</a:t>
            </a: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Products or deliverables are the outcomes of a process activity</a:t>
            </a:r>
            <a:endParaRPr lang="en-US" b="1" dirty="0" smtClean="0"/>
          </a:p>
          <a:p>
            <a:r>
              <a:rPr lang="en-US" b="1" dirty="0" smtClean="0"/>
              <a:t>Prototype: Showing only few functionalities (samples),</a:t>
            </a:r>
            <a:r>
              <a:rPr lang="en-US" b="1" baseline="0" dirty="0" smtClean="0"/>
              <a:t> scaled down version of something</a:t>
            </a:r>
          </a:p>
          <a:p>
            <a:r>
              <a:rPr lang="en-US" b="1" baseline="0" dirty="0" smtClean="0"/>
              <a:t>There are two flavors: Disposable and Evolutionary (here we most likely mean the disposable) </a:t>
            </a:r>
            <a:endParaRPr lang="en-US" b="1" dirty="0" smtClean="0"/>
          </a:p>
          <a:p>
            <a:endParaRPr lang="en-US" b="1" baseline="0" dirty="0" smtClean="0"/>
          </a:p>
          <a:p>
            <a:r>
              <a:rPr lang="en-US" b="1" baseline="0" dirty="0" smtClean="0"/>
              <a:t>Elicitation : Extracting, Obtaining;</a:t>
            </a:r>
          </a:p>
          <a:p>
            <a:r>
              <a:rPr lang="en-US" b="1" baseline="0" dirty="0" smtClean="0"/>
              <a:t>Artifacts, and Deliverables; </a:t>
            </a:r>
            <a:r>
              <a:rPr lang="en-US" b="1" baseline="0" dirty="0" smtClean="0">
                <a:sym typeface="Wingdings" panose="05000000000000000000" pitchFamily="2" charset="2"/>
              </a:rPr>
              <a:t> For example in OOSE, use case, sequence, and class diagrams</a:t>
            </a:r>
          </a:p>
          <a:p>
            <a:endParaRPr lang="en-US" b="1" baseline="0" dirty="0" smtClean="0">
              <a:sym typeface="Wingdings" panose="05000000000000000000" pitchFamily="2" charset="2"/>
            </a:endParaRPr>
          </a:p>
          <a:p>
            <a:r>
              <a:rPr lang="en-US" b="1" baseline="0" dirty="0" smtClean="0">
                <a:sym typeface="Wingdings" panose="05000000000000000000" pitchFamily="2" charset="2"/>
              </a:rPr>
              <a:t>Survey: Investigate the opinions or experience of a group of people by asking them questions</a:t>
            </a:r>
            <a:endParaRPr lang="en-US" b="1" baseline="0" dirty="0" smtClean="0"/>
          </a:p>
          <a:p>
            <a:endParaRPr lang="en-US" b="1" baseline="0" dirty="0" smtClean="0"/>
          </a:p>
          <a:p>
            <a:r>
              <a:rPr lang="en-US" b="1" baseline="0" dirty="0" smtClean="0"/>
              <a:t>Functional and nonfunctional (quality) requirements may be good to be discussed here!</a:t>
            </a:r>
          </a:p>
          <a:p>
            <a:r>
              <a:rPr lang="en-US" b="1" baseline="0" dirty="0" smtClean="0"/>
              <a:t>Performance, security, usability, agility, availability, recoverability, portability, and so 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Model: A simplified view,</a:t>
            </a:r>
            <a:r>
              <a:rPr lang="en-US" b="1" baseline="0" dirty="0" smtClean="0"/>
              <a:t> Abstract view of something complex.</a:t>
            </a:r>
          </a:p>
        </p:txBody>
      </p:sp>
      <p:sp>
        <p:nvSpPr>
          <p:cNvPr id="4" name="Slide Number Placeholder 3"/>
          <p:cNvSpPr>
            <a:spLocks noGrp="1"/>
          </p:cNvSpPr>
          <p:nvPr>
            <p:ph type="sldNum" sz="quarter" idx="10"/>
          </p:nvPr>
        </p:nvSpPr>
        <p:spPr/>
        <p:txBody>
          <a:bodyPr/>
          <a:lstStyle/>
          <a:p>
            <a:fld id="{EF5FAB63-0E5D-40B7-86E7-82387D7DC55D}" type="slidenum">
              <a:rPr lang="en-US" smtClean="0"/>
              <a:t>14</a:t>
            </a:fld>
            <a:endParaRPr lang="en-US"/>
          </a:p>
        </p:txBody>
      </p:sp>
    </p:spTree>
    <p:extLst>
      <p:ext uri="{BB962C8B-B14F-4D97-AF65-F5344CB8AC3E}">
        <p14:creationId xmlns:p14="http://schemas.microsoft.com/office/powerpoint/2010/main" val="2293460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Analysis: Detailed examination of the elements or structure of something. (contrast with synthesis)</a:t>
            </a:r>
          </a:p>
          <a:p>
            <a:endParaRPr lang="en-US" b="1" dirty="0" smtClean="0"/>
          </a:p>
          <a:p>
            <a:r>
              <a:rPr lang="en-US" b="1" dirty="0" smtClean="0"/>
              <a:t>Validated to make sure that they are complete,</a:t>
            </a:r>
            <a:r>
              <a:rPr lang="en-US" b="1" baseline="0" dirty="0" smtClean="0"/>
              <a:t> consistent, and no redundancy (no duplication).</a:t>
            </a:r>
          </a:p>
          <a:p>
            <a:endParaRPr lang="en-US" b="1" baseline="0" dirty="0" smtClean="0"/>
          </a:p>
          <a:p>
            <a:r>
              <a:rPr lang="en-US" b="1" baseline="0" dirty="0" smtClean="0"/>
              <a:t>SRS: Software requirements specification</a:t>
            </a:r>
          </a:p>
          <a:p>
            <a:endParaRPr lang="en-US" b="1" baseline="0" dirty="0" smtClean="0"/>
          </a:p>
          <a:p>
            <a:r>
              <a:rPr lang="en-US" b="1" baseline="0" dirty="0" smtClean="0"/>
              <a:t>There shall be a sign off : Agreement should be signed before proceeding</a:t>
            </a:r>
          </a:p>
          <a:p>
            <a:endParaRPr lang="en-US" b="1" baseline="0" dirty="0" smtClean="0"/>
          </a:p>
          <a:p>
            <a:r>
              <a:rPr lang="en-US" sz="1200" b="0" i="0" u="none" strike="noStrike" kern="1200" baseline="0" dirty="0" smtClean="0">
                <a:solidFill>
                  <a:schemeClr val="tx1"/>
                </a:solidFill>
                <a:latin typeface="+mn-lt"/>
                <a:ea typeface="+mn-ea"/>
                <a:cs typeface="+mn-cs"/>
              </a:rPr>
              <a:t>The analysis phase is concerned with </a:t>
            </a:r>
            <a:r>
              <a:rPr lang="en-US" sz="1200" b="1" i="0" u="none" strike="noStrike" kern="1200" baseline="0" dirty="0" smtClean="0">
                <a:solidFill>
                  <a:schemeClr val="tx1"/>
                </a:solidFill>
                <a:latin typeface="+mn-lt"/>
                <a:ea typeface="+mn-ea"/>
                <a:cs typeface="+mn-cs"/>
              </a:rPr>
              <a:t>what</a:t>
            </a:r>
            <a:r>
              <a:rPr lang="en-US" sz="1200" b="0" i="0" u="none" strike="noStrike" kern="1200" baseline="0" dirty="0" smtClean="0">
                <a:solidFill>
                  <a:schemeClr val="tx1"/>
                </a:solidFill>
                <a:latin typeface="+mn-lt"/>
                <a:ea typeface="+mn-ea"/>
                <a:cs typeface="+mn-cs"/>
              </a:rPr>
              <a:t> must be done,</a:t>
            </a:r>
          </a:p>
          <a:p>
            <a:r>
              <a:rPr lang="en-US" sz="1200" b="0" i="0" u="none" strike="noStrike" kern="1200" baseline="0" dirty="0" smtClean="0">
                <a:solidFill>
                  <a:schemeClr val="tx1"/>
                </a:solidFill>
                <a:latin typeface="+mn-lt"/>
                <a:ea typeface="+mn-ea"/>
                <a:cs typeface="+mn-cs"/>
              </a:rPr>
              <a:t>and the design phase is concerned with </a:t>
            </a:r>
            <a:r>
              <a:rPr lang="en-US" sz="1200" b="1" i="0" u="none" strike="noStrike" kern="1200" baseline="0" dirty="0" smtClean="0">
                <a:solidFill>
                  <a:schemeClr val="tx1"/>
                </a:solidFill>
                <a:latin typeface="+mn-lt"/>
                <a:ea typeface="+mn-ea"/>
                <a:cs typeface="+mn-cs"/>
              </a:rPr>
              <a:t>how</a:t>
            </a:r>
            <a:r>
              <a:rPr lang="en-US" sz="1200" b="0" i="0" u="none" strike="noStrike" kern="1200" baseline="0" dirty="0" smtClean="0">
                <a:solidFill>
                  <a:schemeClr val="tx1"/>
                </a:solidFill>
                <a:latin typeface="+mn-lt"/>
                <a:ea typeface="+mn-ea"/>
                <a:cs typeface="+mn-cs"/>
              </a:rPr>
              <a:t> it will be done.</a:t>
            </a:r>
          </a:p>
          <a:p>
            <a:r>
              <a:rPr lang="en-US" sz="1200" b="1" kern="1200" dirty="0" smtClean="0">
                <a:solidFill>
                  <a:schemeClr val="tx1"/>
                </a:solidFill>
                <a:effectLst/>
                <a:latin typeface="+mn-lt"/>
                <a:ea typeface="+mn-ea"/>
                <a:cs typeface="+mn-cs"/>
              </a:rPr>
              <a:t>Consistence: coherence: </a:t>
            </a:r>
            <a:r>
              <a:rPr lang="en-US" sz="1200" kern="1200" dirty="0" smtClean="0">
                <a:solidFill>
                  <a:schemeClr val="tx1"/>
                </a:solidFill>
                <a:effectLst/>
                <a:latin typeface="+mn-lt"/>
                <a:ea typeface="+mn-ea"/>
                <a:cs typeface="+mn-cs"/>
              </a:rPr>
              <a:t>reasonably or logically harmonious.</a:t>
            </a:r>
          </a:p>
          <a:p>
            <a:endParaRPr lang="en-US" sz="1200" kern="1200" dirty="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What makes software engineering different from problem solving in other sciences is that change occurs in the application and the solution domain while the problem is being solved. (</a:t>
            </a:r>
            <a:r>
              <a:rPr lang="en-US" sz="1200" b="0" i="0" u="none" strike="noStrike" kern="1200" baseline="0" dirty="0" err="1" smtClean="0">
                <a:solidFill>
                  <a:schemeClr val="tx1"/>
                </a:solidFill>
                <a:latin typeface="+mn-lt"/>
                <a:ea typeface="+mn-ea"/>
                <a:cs typeface="+mn-cs"/>
              </a:rPr>
              <a:t>Bruegge</a:t>
            </a:r>
            <a:r>
              <a:rPr lang="en-US" sz="1200" b="0" i="0" u="none" strike="noStrike" kern="1200" baseline="0" dirty="0" smtClean="0">
                <a:solidFill>
                  <a:schemeClr val="tx1"/>
                </a:solidFill>
                <a:latin typeface="+mn-lt"/>
                <a:ea typeface="+mn-ea"/>
                <a:cs typeface="+mn-cs"/>
              </a:rPr>
              <a:t>)</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5FAB63-0E5D-40B7-86E7-82387D7DC55D}" type="slidenum">
              <a:rPr lang="en-US" smtClean="0"/>
              <a:t>15</a:t>
            </a:fld>
            <a:endParaRPr lang="en-US"/>
          </a:p>
        </p:txBody>
      </p:sp>
    </p:spTree>
    <p:extLst>
      <p:ext uri="{BB962C8B-B14F-4D97-AF65-F5344CB8AC3E}">
        <p14:creationId xmlns:p14="http://schemas.microsoft.com/office/powerpoint/2010/main" val="2077428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baseline="0" dirty="0" smtClean="0">
                <a:solidFill>
                  <a:schemeClr val="tx1"/>
                </a:solidFill>
                <a:latin typeface="+mn-lt"/>
                <a:ea typeface="+mn-ea"/>
                <a:cs typeface="+mn-cs"/>
              </a:rPr>
              <a:t>The </a:t>
            </a:r>
            <a:r>
              <a:rPr lang="en-US" sz="800" b="1" i="0" u="none" strike="noStrike" kern="1200" baseline="0" dirty="0" smtClean="0">
                <a:solidFill>
                  <a:schemeClr val="tx1"/>
                </a:solidFill>
                <a:latin typeface="+mn-lt"/>
                <a:ea typeface="+mn-ea"/>
                <a:cs typeface="+mn-cs"/>
              </a:rPr>
              <a:t>analysis phase</a:t>
            </a:r>
            <a:r>
              <a:rPr lang="en-US" sz="800" b="0" i="0" u="none" strike="noStrike" kern="1200" baseline="0" dirty="0" smtClean="0">
                <a:solidFill>
                  <a:schemeClr val="tx1"/>
                </a:solidFill>
                <a:latin typeface="+mn-lt"/>
                <a:ea typeface="+mn-ea"/>
                <a:cs typeface="+mn-cs"/>
              </a:rPr>
              <a:t> is concerned with </a:t>
            </a:r>
            <a:r>
              <a:rPr lang="en-US" sz="800" b="1" i="0" u="none" strike="noStrike" kern="1200" baseline="0" dirty="0" smtClean="0">
                <a:solidFill>
                  <a:schemeClr val="tx1"/>
                </a:solidFill>
                <a:latin typeface="+mn-lt"/>
                <a:ea typeface="+mn-ea"/>
                <a:cs typeface="+mn-cs"/>
              </a:rPr>
              <a:t>what</a:t>
            </a:r>
            <a:r>
              <a:rPr lang="en-US" sz="800" b="0" i="0" u="none" strike="noStrike" kern="1200" baseline="0" dirty="0" smtClean="0">
                <a:solidFill>
                  <a:schemeClr val="tx1"/>
                </a:solidFill>
                <a:latin typeface="+mn-lt"/>
                <a:ea typeface="+mn-ea"/>
                <a:cs typeface="+mn-cs"/>
              </a:rPr>
              <a:t> must be done, and the </a:t>
            </a:r>
            <a:r>
              <a:rPr lang="en-US" sz="800" b="1" i="0" u="none" strike="noStrike" kern="1200" baseline="0" dirty="0" smtClean="0">
                <a:solidFill>
                  <a:schemeClr val="tx1"/>
                </a:solidFill>
                <a:latin typeface="+mn-lt"/>
                <a:ea typeface="+mn-ea"/>
                <a:cs typeface="+mn-cs"/>
              </a:rPr>
              <a:t>design phase </a:t>
            </a:r>
            <a:r>
              <a:rPr lang="en-US" sz="800" b="0" i="0" u="none" strike="noStrike" kern="1200" baseline="0" dirty="0" smtClean="0">
                <a:solidFill>
                  <a:schemeClr val="tx1"/>
                </a:solidFill>
                <a:latin typeface="+mn-lt"/>
                <a:ea typeface="+mn-ea"/>
                <a:cs typeface="+mn-cs"/>
              </a:rPr>
              <a:t>is concerned with </a:t>
            </a:r>
            <a:r>
              <a:rPr lang="en-US" sz="800" b="1" i="0" u="none" strike="noStrike" kern="1200" baseline="0" dirty="0" smtClean="0">
                <a:solidFill>
                  <a:schemeClr val="tx1"/>
                </a:solidFill>
                <a:latin typeface="+mn-lt"/>
                <a:ea typeface="+mn-ea"/>
                <a:cs typeface="+mn-cs"/>
              </a:rPr>
              <a:t>how</a:t>
            </a:r>
            <a:r>
              <a:rPr lang="en-US" sz="800" b="0" i="0" u="none" strike="noStrike" kern="1200" baseline="0" dirty="0" smtClean="0">
                <a:solidFill>
                  <a:schemeClr val="tx1"/>
                </a:solidFill>
                <a:latin typeface="+mn-lt"/>
                <a:ea typeface="+mn-ea"/>
                <a:cs typeface="+mn-cs"/>
              </a:rPr>
              <a:t> it should be done.</a:t>
            </a:r>
          </a:p>
          <a:p>
            <a:r>
              <a:rPr lang="en-US" sz="800" b="1" i="0" u="none" strike="noStrike" kern="1200" baseline="0" dirty="0" smtClean="0">
                <a:solidFill>
                  <a:schemeClr val="tx1"/>
                </a:solidFill>
                <a:latin typeface="+mn-lt"/>
                <a:ea typeface="+mn-ea"/>
                <a:cs typeface="+mn-cs"/>
              </a:rPr>
              <a:t>Design goal decisions, access control lists, and design classes might be considered as Software Design specifications.</a:t>
            </a:r>
            <a:endParaRPr lang="en-US" sz="800" b="0" i="0" u="none" strike="noStrike" kern="1200" baseline="0" dirty="0" smtClean="0">
              <a:solidFill>
                <a:schemeClr val="tx1"/>
              </a:solidFill>
              <a:latin typeface="+mn-lt"/>
              <a:ea typeface="+mn-ea"/>
              <a:cs typeface="+mn-cs"/>
            </a:endParaRPr>
          </a:p>
          <a:p>
            <a:r>
              <a:rPr lang="en-US" sz="800" b="1" i="0" u="none" strike="noStrike" kern="1200" baseline="0" dirty="0" smtClean="0">
                <a:solidFill>
                  <a:schemeClr val="tx1"/>
                </a:solidFill>
                <a:latin typeface="+mn-lt"/>
                <a:ea typeface="+mn-ea"/>
                <a:cs typeface="+mn-cs"/>
              </a:rPr>
              <a:t>What is the name for the internal structure and organization of a system? Architecture.</a:t>
            </a:r>
          </a:p>
          <a:p>
            <a:endParaRPr lang="en-US" sz="800" b="1" i="0" u="none" strike="noStrike" kern="1200" baseline="0" dirty="0" smtClean="0">
              <a:solidFill>
                <a:schemeClr val="tx1"/>
              </a:solidFill>
              <a:latin typeface="+mn-lt"/>
              <a:ea typeface="+mn-ea"/>
              <a:cs typeface="+mn-cs"/>
            </a:endParaRPr>
          </a:p>
          <a:p>
            <a:r>
              <a:rPr lang="en-US" sz="800" b="1" i="0" u="none" strike="noStrike" kern="1200" baseline="0" dirty="0" smtClean="0">
                <a:solidFill>
                  <a:schemeClr val="tx1"/>
                </a:solidFill>
                <a:latin typeface="+mn-lt"/>
                <a:ea typeface="+mn-ea"/>
                <a:cs typeface="+mn-cs"/>
              </a:rPr>
              <a:t>Organization: Systematic arrangement of elements (components)</a:t>
            </a:r>
          </a:p>
          <a:p>
            <a:r>
              <a:rPr lang="en-US" sz="800" b="1" i="0" u="none" strike="noStrike" kern="1200" baseline="0" dirty="0" smtClean="0">
                <a:solidFill>
                  <a:schemeClr val="tx1"/>
                </a:solidFill>
                <a:latin typeface="+mn-lt"/>
                <a:ea typeface="+mn-ea"/>
                <a:cs typeface="+mn-cs"/>
              </a:rPr>
              <a:t>Abstract specification: a written summary of specifications</a:t>
            </a:r>
          </a:p>
          <a:p>
            <a:endParaRPr lang="en-US" sz="8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800" b="1" i="0" u="none" strike="noStrike" kern="1200" baseline="0" dirty="0" smtClean="0">
                <a:solidFill>
                  <a:schemeClr val="tx1"/>
                </a:solidFill>
                <a:latin typeface="+mn-lt"/>
                <a:ea typeface="+mn-ea"/>
                <a:cs typeface="+mn-cs"/>
              </a:rPr>
              <a:t>Class diagrams, HW/SW mapping diagrams, Architecture diagrams, etc.</a:t>
            </a:r>
          </a:p>
          <a:p>
            <a:endParaRPr lang="en-US" b="1"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Both software architecture and the architecture of buildings are concerned largely with structural issues. However, software architecture is even more complicated than building architecture because software applications are not static once they are constructed. They grow continuously at about 8 percent per year as new features are added. This is much faster than buildings grow once complete. Also, software applications have no value unless they are operating.</a:t>
            </a:r>
          </a:p>
          <a:p>
            <a:endParaRPr lang="en-US" b="1" dirty="0">
              <a:solidFill>
                <a:srgbClr val="FF0000"/>
              </a:solidFill>
            </a:endParaRPr>
          </a:p>
        </p:txBody>
      </p:sp>
      <p:sp>
        <p:nvSpPr>
          <p:cNvPr id="4" name="Slide Number Placeholder 3"/>
          <p:cNvSpPr>
            <a:spLocks noGrp="1"/>
          </p:cNvSpPr>
          <p:nvPr>
            <p:ph type="sldNum" sz="quarter" idx="10"/>
          </p:nvPr>
        </p:nvSpPr>
        <p:spPr/>
        <p:txBody>
          <a:bodyPr/>
          <a:lstStyle/>
          <a:p>
            <a:fld id="{EF5FAB63-0E5D-40B7-86E7-82387D7DC55D}" type="slidenum">
              <a:rPr lang="en-US" smtClean="0"/>
              <a:t>16</a:t>
            </a:fld>
            <a:endParaRPr lang="en-US"/>
          </a:p>
        </p:txBody>
      </p:sp>
    </p:spTree>
    <p:extLst>
      <p:ext uri="{BB962C8B-B14F-4D97-AF65-F5344CB8AC3E}">
        <p14:creationId xmlns:p14="http://schemas.microsoft.com/office/powerpoint/2010/main" val="3900584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Implementation:</a:t>
            </a:r>
            <a:r>
              <a:rPr lang="en-US" b="1" baseline="0" dirty="0" smtClean="0"/>
              <a:t> Construction</a:t>
            </a:r>
          </a:p>
          <a:p>
            <a:r>
              <a:rPr lang="en-US" b="1" baseline="0" dirty="0" smtClean="0"/>
              <a:t>Reduction of complexity aims to build software that is easier to understand and use.</a:t>
            </a:r>
          </a:p>
          <a:p>
            <a:r>
              <a:rPr lang="en-US" sz="1200" b="1" i="0" u="none" strike="noStrike" kern="1200" baseline="0" dirty="0" smtClean="0">
                <a:solidFill>
                  <a:schemeClr val="tx1"/>
                </a:solidFill>
                <a:latin typeface="+mn-lt"/>
                <a:ea typeface="+mn-ea"/>
                <a:cs typeface="+mn-cs"/>
              </a:rPr>
              <a:t>Usability : </a:t>
            </a:r>
            <a:r>
              <a:rPr lang="en-US" sz="1200" b="1" i="0" u="none" strike="noStrike" kern="1200" baseline="0" dirty="0" smtClean="0">
                <a:solidFill>
                  <a:schemeClr val="tx1"/>
                </a:solidFill>
                <a:latin typeface="+mn-lt"/>
                <a:ea typeface="+mn-ea"/>
                <a:cs typeface="+mn-cs"/>
                <a:sym typeface="Wingdings" panose="05000000000000000000" pitchFamily="2" charset="2"/>
              </a:rPr>
              <a:t> </a:t>
            </a:r>
            <a:r>
              <a:rPr lang="en-US" sz="1200" b="1" i="0" u="none" strike="noStrike" kern="1200" baseline="0" dirty="0" smtClean="0">
                <a:solidFill>
                  <a:schemeClr val="tx1"/>
                </a:solidFill>
                <a:latin typeface="+mn-lt"/>
                <a:ea typeface="+mn-ea"/>
                <a:cs typeface="+mn-cs"/>
              </a:rPr>
              <a:t>How easy it is for end users to learn and to use the software (Learnability)</a:t>
            </a:r>
            <a:endParaRPr lang="en-US" b="1" baseline="0" dirty="0" smtClean="0"/>
          </a:p>
          <a:p>
            <a:endParaRPr lang="en-US" b="1" baseline="0" dirty="0" smtClean="0"/>
          </a:p>
          <a:p>
            <a:r>
              <a:rPr lang="en-US" b="1" baseline="0" dirty="0" smtClean="0"/>
              <a:t>Agility takes into account future changes, that SW evolves.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Agility is the ability to change easily. The ability to quickly adapt to changes.</a:t>
            </a:r>
          </a:p>
          <a:p>
            <a:endParaRPr lang="en-US" b="1" baseline="0" dirty="0" smtClean="0"/>
          </a:p>
          <a:p>
            <a:r>
              <a:rPr lang="en-US" b="1" baseline="0" dirty="0" smtClean="0"/>
              <a:t>Structuring for validation also called Design for testability.</a:t>
            </a:r>
          </a:p>
          <a:p>
            <a:endParaRPr lang="en-US" b="1" baseline="0" dirty="0" smtClean="0"/>
          </a:p>
          <a:p>
            <a:r>
              <a:rPr lang="en-US" b="1" dirty="0" smtClean="0"/>
              <a:t>That the SW </a:t>
            </a:r>
            <a:r>
              <a:rPr lang="en-US" b="1" dirty="0" smtClean="0">
                <a:solidFill>
                  <a:srgbClr val="FF0000"/>
                </a:solidFill>
                <a:effectLst>
                  <a:outerShdw blurRad="38100" dist="38100" dir="2700000" algn="tl">
                    <a:srgbClr val="000000">
                      <a:alpha val="43137"/>
                    </a:srgbClr>
                  </a:outerShdw>
                </a:effectLst>
              </a:rPr>
              <a:t>conforms </a:t>
            </a:r>
            <a:r>
              <a:rPr lang="en-US" b="1" baseline="0" dirty="0" smtClean="0"/>
              <a:t>To internal and external standards, Organization and Government standards (quality standards in addition to the above).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Coding </a:t>
            </a:r>
            <a:r>
              <a:rPr lang="en-US" b="0" dirty="0" smtClean="0"/>
              <a:t>and</a:t>
            </a:r>
            <a:r>
              <a:rPr lang="en-US" b="1" dirty="0" smtClean="0"/>
              <a:t> Documentation standards, user interface standards, SW and HW platforms</a:t>
            </a:r>
            <a:r>
              <a:rPr lang="en-US" b="1" baseline="0" dirty="0" smtClean="0"/>
              <a:t> to work on (OS types), </a:t>
            </a:r>
            <a:r>
              <a:rPr lang="en-US" b="1" strike="sngStrike" baseline="0" dirty="0" smtClean="0"/>
              <a:t>type of programing language to be used</a:t>
            </a:r>
            <a:endParaRPr lang="en-US" b="1" strike="sngStrike" dirty="0" smtClean="0"/>
          </a:p>
        </p:txBody>
      </p:sp>
      <p:sp>
        <p:nvSpPr>
          <p:cNvPr id="4" name="Slide Number Placeholder 3"/>
          <p:cNvSpPr>
            <a:spLocks noGrp="1"/>
          </p:cNvSpPr>
          <p:nvPr>
            <p:ph type="sldNum" sz="quarter" idx="10"/>
          </p:nvPr>
        </p:nvSpPr>
        <p:spPr/>
        <p:txBody>
          <a:bodyPr/>
          <a:lstStyle/>
          <a:p>
            <a:fld id="{EF5FAB63-0E5D-40B7-86E7-82387D7DC55D}" type="slidenum">
              <a:rPr lang="en-US" smtClean="0"/>
              <a:t>17</a:t>
            </a:fld>
            <a:endParaRPr lang="en-US"/>
          </a:p>
        </p:txBody>
      </p:sp>
    </p:spTree>
    <p:extLst>
      <p:ext uri="{BB962C8B-B14F-4D97-AF65-F5344CB8AC3E}">
        <p14:creationId xmlns:p14="http://schemas.microsoft.com/office/powerpoint/2010/main" val="2582425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Verification:</a:t>
            </a:r>
            <a:r>
              <a:rPr lang="en-US" b="1" baseline="0" dirty="0" smtClean="0"/>
              <a:t> Proof of correctness</a:t>
            </a:r>
            <a:endParaRPr lang="en-US" b="1" dirty="0" smtClean="0"/>
          </a:p>
          <a:p>
            <a:r>
              <a:rPr lang="en-US" b="1" dirty="0" smtClean="0"/>
              <a:t>Validation is abut true value of the system (The aggregate result)</a:t>
            </a:r>
          </a:p>
          <a:p>
            <a:endParaRPr lang="en-US" b="1" dirty="0" smtClean="0"/>
          </a:p>
          <a:p>
            <a:r>
              <a:rPr lang="en-US" b="1" dirty="0" smtClean="0"/>
              <a:t>Unit level (Procedure or object level), Integration level (component/module), and System (Service level)</a:t>
            </a:r>
          </a:p>
          <a:p>
            <a:endParaRPr lang="en-US" b="1" dirty="0" smtClean="0"/>
          </a:p>
        </p:txBody>
      </p:sp>
      <p:sp>
        <p:nvSpPr>
          <p:cNvPr id="4" name="Slide Number Placeholder 3"/>
          <p:cNvSpPr>
            <a:spLocks noGrp="1"/>
          </p:cNvSpPr>
          <p:nvPr>
            <p:ph type="sldNum" sz="quarter" idx="10"/>
          </p:nvPr>
        </p:nvSpPr>
        <p:spPr/>
        <p:txBody>
          <a:bodyPr/>
          <a:lstStyle/>
          <a:p>
            <a:fld id="{EF5FAB63-0E5D-40B7-86E7-82387D7DC55D}"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582425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Robustness testing =</a:t>
            </a:r>
            <a:r>
              <a:rPr lang="en-US" b="1" baseline="0" dirty="0" smtClean="0"/>
              <a:t> </a:t>
            </a:r>
            <a:r>
              <a:rPr lang="en-US" dirty="0" smtClean="0"/>
              <a:t>stress testing : </a:t>
            </a:r>
            <a:r>
              <a:rPr lang="en-US" b="1" dirty="0" smtClean="0"/>
              <a:t>testing with</a:t>
            </a:r>
            <a:r>
              <a:rPr lang="en-US" b="1" baseline="0" dirty="0" smtClean="0"/>
              <a:t> a set of invalid inputs to check if it crashes</a:t>
            </a:r>
          </a:p>
          <a:p>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Robustness : </a:t>
            </a:r>
            <a:r>
              <a:rPr lang="en-US" sz="1200" b="1" i="0" kern="1200" dirty="0" smtClean="0">
                <a:solidFill>
                  <a:schemeClr val="tx1"/>
                </a:solidFill>
                <a:effectLst/>
                <a:latin typeface="+mn-lt"/>
                <a:ea typeface="+mn-ea"/>
                <a:cs typeface="+mn-cs"/>
              </a:rPr>
              <a:t>able to withstand or overcome adverse conditions.</a:t>
            </a:r>
            <a:endParaRPr lang="en-US" b="1" baseline="0" dirty="0" smtClean="0"/>
          </a:p>
          <a:p>
            <a:endParaRPr lang="en-US" b="1" baseline="0" dirty="0" smtClean="0"/>
          </a:p>
          <a:p>
            <a:r>
              <a:rPr lang="en-US" sz="1200" b="0" i="0" u="none" strike="noStrike" kern="1200" baseline="0" dirty="0" smtClean="0">
                <a:solidFill>
                  <a:schemeClr val="tx1"/>
                </a:solidFill>
                <a:latin typeface="+mn-lt"/>
                <a:ea typeface="+mn-ea"/>
                <a:cs typeface="+mn-cs"/>
              </a:rPr>
              <a:t>Use stress testing in message passing systems. This means that you should design tests that generate </a:t>
            </a:r>
          </a:p>
          <a:p>
            <a:r>
              <a:rPr lang="en-US" sz="1200" b="0" i="0" u="none" strike="noStrike" kern="1200" baseline="0" dirty="0" smtClean="0">
                <a:solidFill>
                  <a:schemeClr val="tx1"/>
                </a:solidFill>
                <a:latin typeface="+mn-lt"/>
                <a:ea typeface="+mn-ea"/>
                <a:cs typeface="+mn-cs"/>
              </a:rPr>
              <a:t>many more messages than are likely to occur in practice.</a:t>
            </a:r>
          </a:p>
          <a:p>
            <a:r>
              <a:rPr lang="en-US" sz="1200" b="0" i="0" u="none" strike="noStrike" kern="1200" baseline="0" dirty="0" smtClean="0">
                <a:solidFill>
                  <a:schemeClr val="tx1"/>
                </a:solidFill>
                <a:latin typeface="+mn-lt"/>
                <a:ea typeface="+mn-ea"/>
                <a:cs typeface="+mn-cs"/>
              </a:rPr>
              <a:t>This is an effective way of revealing timing problems.</a:t>
            </a:r>
          </a:p>
          <a:p>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F5FAB63-0E5D-40B7-86E7-82387D7DC55D}"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58242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Life Cycle : </a:t>
            </a:r>
            <a:r>
              <a:rPr lang="en-US" sz="1200" b="1" kern="1200" dirty="0" smtClean="0">
                <a:solidFill>
                  <a:schemeClr val="tx1"/>
                </a:solidFill>
                <a:effectLst/>
                <a:latin typeface="+mn-lt"/>
                <a:ea typeface="+mn-ea"/>
                <a:cs typeface="+mn-cs"/>
              </a:rPr>
              <a:t>the complete process of </a:t>
            </a:r>
            <a:r>
              <a:rPr lang="en-US" sz="1200" b="1" u="sng" kern="1200" dirty="0" smtClean="0">
                <a:solidFill>
                  <a:schemeClr val="tx1"/>
                </a:solidFill>
                <a:effectLst/>
                <a:latin typeface="+mn-lt"/>
                <a:ea typeface="+mn-ea"/>
                <a:cs typeface="+mn-cs"/>
              </a:rPr>
              <a:t>development</a:t>
            </a:r>
            <a:r>
              <a:rPr lang="en-US" sz="1200" b="1" u="none"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and </a:t>
            </a:r>
            <a:r>
              <a:rPr lang="en-US" sz="1200" b="1" u="sng" kern="1200" dirty="0" smtClean="0">
                <a:solidFill>
                  <a:schemeClr val="tx1"/>
                </a:solidFill>
                <a:effectLst/>
                <a:latin typeface="+mn-lt"/>
                <a:ea typeface="+mn-ea"/>
                <a:cs typeface="+mn-cs"/>
              </a:rPr>
              <a:t>change</a:t>
            </a:r>
            <a:r>
              <a:rPr lang="en-US" sz="1200" b="1" u="none"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during something's lifetime.</a:t>
            </a:r>
            <a:endParaRPr lang="en-US" b="1" dirty="0" smtClean="0"/>
          </a:p>
          <a:p>
            <a:endParaRPr lang="en-US" sz="800" b="1" dirty="0" smtClean="0"/>
          </a:p>
          <a:p>
            <a:r>
              <a:rPr lang="en-US" b="1" dirty="0" smtClean="0"/>
              <a:t>What is a model? An abstraction of a complex phenomena (that some one might follow as a good practice).</a:t>
            </a:r>
          </a:p>
          <a:p>
            <a:r>
              <a:rPr lang="en-US" b="1" dirty="0" smtClean="0"/>
              <a:t>A</a:t>
            </a:r>
            <a:r>
              <a:rPr lang="en-US" b="1" baseline="0" dirty="0" smtClean="0"/>
              <a:t> simplified view of complex reality.</a:t>
            </a:r>
          </a:p>
          <a:p>
            <a:endParaRPr lang="en-US" b="1" baseline="0" dirty="0" smtClean="0"/>
          </a:p>
          <a:p>
            <a:r>
              <a:rPr lang="en-US" b="1" baseline="0" dirty="0" smtClean="0"/>
              <a:t>SDLC models : Simplified views of SW development processes that SW developers choose to follow.</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Process -&gt; activities (phases) -&gt; tasks -&gt; techniques </a:t>
            </a:r>
            <a:r>
              <a:rPr lang="en-US" sz="1200" b="0" i="0" u="none" strike="noStrike" kern="1200" baseline="0" dirty="0" smtClean="0">
                <a:solidFill>
                  <a:schemeClr val="tx1"/>
                </a:solidFill>
                <a:latin typeface="+mn-lt"/>
                <a:ea typeface="+mn-ea"/>
                <a:cs typeface="+mn-cs"/>
              </a:rPr>
              <a:t>(and tools)</a:t>
            </a:r>
          </a:p>
          <a:p>
            <a:endParaRPr lang="en-US" b="1" baseline="0" dirty="0" smtClean="0"/>
          </a:p>
        </p:txBody>
      </p:sp>
      <p:sp>
        <p:nvSpPr>
          <p:cNvPr id="4" name="Slide Number Placeholder 3"/>
          <p:cNvSpPr>
            <a:spLocks noGrp="1"/>
          </p:cNvSpPr>
          <p:nvPr>
            <p:ph type="sldNum" sz="quarter" idx="10"/>
          </p:nvPr>
        </p:nvSpPr>
        <p:spPr/>
        <p:txBody>
          <a:bodyPr/>
          <a:lstStyle/>
          <a:p>
            <a:fld id="{EF5FAB63-0E5D-40B7-86E7-82387D7DC55D}" type="slidenum">
              <a:rPr lang="en-US" smtClean="0"/>
              <a:t>2</a:t>
            </a:fld>
            <a:endParaRPr lang="en-US"/>
          </a:p>
        </p:txBody>
      </p:sp>
    </p:spTree>
    <p:extLst>
      <p:ext uri="{BB962C8B-B14F-4D97-AF65-F5344CB8AC3E}">
        <p14:creationId xmlns:p14="http://schemas.microsoft.com/office/powerpoint/2010/main" val="2109864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rgbClr val="FF0000"/>
                </a:solidFill>
                <a:latin typeface="+mn-lt"/>
                <a:ea typeface="+mn-ea"/>
                <a:cs typeface="+mn-cs"/>
              </a:rPr>
              <a:t>Surveys confirmed that maintenance costs outweigh development costs.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Adaptive maintenance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Perfective maintenance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Corrective maintenance</a:t>
            </a:r>
          </a:p>
          <a:p>
            <a:endParaRPr lang="en-US" b="1" dirty="0" smtClean="0"/>
          </a:p>
          <a:p>
            <a:r>
              <a:rPr lang="en-US" b="1" dirty="0" smtClean="0"/>
              <a:t>Feature: </a:t>
            </a:r>
            <a:r>
              <a:rPr lang="en-US" b="1" dirty="0" err="1" smtClean="0"/>
              <a:t>Bahri</a:t>
            </a:r>
            <a:r>
              <a:rPr lang="en-US" b="1" dirty="0" smtClean="0"/>
              <a:t>;</a:t>
            </a:r>
            <a:r>
              <a:rPr lang="en-US" b="1" baseline="0" dirty="0" smtClean="0"/>
              <a:t>   Function: </a:t>
            </a:r>
            <a:r>
              <a:rPr lang="en-US" b="1" baseline="0" dirty="0" err="1" smtClean="0"/>
              <a:t>Tegbar</a:t>
            </a:r>
            <a:endParaRPr lang="en-US" b="1" dirty="0" smtClean="0"/>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is a goal that can be accomplished with a product, service, process, practice, system, application, document, component, machine or environment. ... A </a:t>
            </a:r>
            <a:r>
              <a:rPr lang="en-US" sz="1200" b="1" i="0" kern="1200" dirty="0" smtClean="0">
                <a:solidFill>
                  <a:schemeClr val="tx1"/>
                </a:solidFill>
                <a:effectLst/>
                <a:latin typeface="+mn-lt"/>
                <a:ea typeface="+mn-ea"/>
                <a:cs typeface="+mn-cs"/>
              </a:rPr>
              <a:t>feature</a:t>
            </a:r>
            <a:r>
              <a:rPr lang="en-US" sz="1200" b="0" i="0" kern="1200" dirty="0" smtClean="0">
                <a:solidFill>
                  <a:schemeClr val="tx1"/>
                </a:solidFill>
                <a:effectLst/>
                <a:latin typeface="+mn-lt"/>
                <a:ea typeface="+mn-ea"/>
                <a:cs typeface="+mn-cs"/>
              </a:rPr>
              <a:t> is a tool that helps to accomplish </a:t>
            </a:r>
            <a:r>
              <a:rPr lang="en-US" sz="1200" b="1" i="0" kern="1200" dirty="0" smtClean="0">
                <a:solidFill>
                  <a:schemeClr val="tx1"/>
                </a:solidFill>
                <a:effectLst/>
                <a:latin typeface="+mn-lt"/>
                <a:ea typeface="+mn-ea"/>
                <a:cs typeface="+mn-cs"/>
              </a:rPr>
              <a:t>functions</a:t>
            </a:r>
            <a:r>
              <a:rPr lang="en-US" sz="1200" b="0" i="0" kern="1200" dirty="0" smtClean="0">
                <a:solidFill>
                  <a:schemeClr val="tx1"/>
                </a:solidFill>
                <a:effectLst/>
                <a:latin typeface="+mn-lt"/>
                <a:ea typeface="+mn-ea"/>
                <a:cs typeface="+mn-cs"/>
              </a:rPr>
              <a:t>. For example, the wheels of an aircraft are </a:t>
            </a:r>
            <a:r>
              <a:rPr lang="en-US" sz="1200" b="1" i="0" kern="1200" dirty="0" smtClean="0">
                <a:solidFill>
                  <a:schemeClr val="tx1"/>
                </a:solidFill>
                <a:effectLst/>
                <a:latin typeface="+mn-lt"/>
                <a:ea typeface="+mn-ea"/>
                <a:cs typeface="+mn-cs"/>
              </a:rPr>
              <a:t>features</a:t>
            </a:r>
            <a:r>
              <a:rPr lang="en-US" sz="1200" b="0" i="0" kern="1200" dirty="0" smtClean="0">
                <a:solidFill>
                  <a:schemeClr val="tx1"/>
                </a:solidFill>
                <a:effectLst/>
                <a:latin typeface="+mn-lt"/>
                <a:ea typeface="+mn-ea"/>
                <a:cs typeface="+mn-cs"/>
              </a:rPr>
              <a:t> that support </a:t>
            </a:r>
            <a:r>
              <a:rPr lang="en-US" sz="1200" b="1" i="0" kern="1200" dirty="0" smtClean="0">
                <a:solidFill>
                  <a:schemeClr val="tx1"/>
                </a:solidFill>
                <a:effectLst/>
                <a:latin typeface="+mn-lt"/>
                <a:ea typeface="+mn-ea"/>
                <a:cs typeface="+mn-cs"/>
              </a:rPr>
              <a:t>functions</a:t>
            </a:r>
            <a:r>
              <a:rPr lang="en-US" sz="1200" b="0" i="0" kern="1200" dirty="0" smtClean="0">
                <a:solidFill>
                  <a:schemeClr val="tx1"/>
                </a:solidFill>
                <a:effectLst/>
                <a:latin typeface="+mn-lt"/>
                <a:ea typeface="+mn-ea"/>
                <a:cs typeface="+mn-cs"/>
              </a:rPr>
              <a:t> such as landing and taking off.</a:t>
            </a:r>
          </a:p>
          <a:p>
            <a:endParaRPr lang="en-US" b="1" dirty="0" smtClean="0"/>
          </a:p>
          <a:p>
            <a:r>
              <a:rPr lang="en-US" sz="1200" b="0" i="0" u="none" strike="noStrike" kern="1200" baseline="0" dirty="0" smtClean="0">
                <a:solidFill>
                  <a:schemeClr val="tx1"/>
                </a:solidFill>
                <a:latin typeface="+mn-lt"/>
                <a:ea typeface="+mn-ea"/>
                <a:cs typeface="+mn-cs"/>
              </a:rPr>
              <a:t>Both software architecture and the architecture of buildings are concerned largely with structural issues. However, software architecture is even more complicated than building architecture because software applications are not static once they are constructed. They grow continuously at about 8 percent per year as new features are added. This is much faster than buildings grow once complete. Also, software applications have no value unless they are operating.</a:t>
            </a: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EF5FAB63-0E5D-40B7-86E7-82387D7DC55D}"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582425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Refactoring is a kind of Perfective maintenance.</a:t>
            </a:r>
          </a:p>
          <a:p>
            <a:r>
              <a:rPr lang="en-US" sz="1200" b="1" i="0" u="none" strike="noStrike" kern="1200" baseline="0" dirty="0" smtClean="0">
                <a:solidFill>
                  <a:schemeClr val="tx1"/>
                </a:solidFill>
                <a:latin typeface="+mn-lt"/>
                <a:ea typeface="+mn-ea"/>
                <a:cs typeface="+mn-cs"/>
              </a:rPr>
              <a:t>Refactoring is changing piece of code or algorithm to tweak a program.</a:t>
            </a:r>
          </a:p>
          <a:p>
            <a:r>
              <a:rPr lang="en-US" sz="1200" b="1" i="0" u="none" strike="noStrike" kern="1200" baseline="0" dirty="0" smtClean="0">
                <a:solidFill>
                  <a:schemeClr val="tx1"/>
                </a:solidFill>
                <a:latin typeface="+mn-lt"/>
                <a:ea typeface="+mn-ea"/>
                <a:cs typeface="+mn-cs"/>
              </a:rPr>
              <a:t>Refactoring techniques can be used during minor changes.</a:t>
            </a:r>
          </a:p>
          <a:p>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Patch - Publicly released update to fix a known bug/issue.</a:t>
            </a:r>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Software Maintenance Categories</a:t>
            </a:r>
          </a:p>
          <a:p>
            <a:r>
              <a:rPr lang="en-US" sz="1200" b="1" i="0" u="none" strike="noStrike" kern="1200" baseline="0" dirty="0" smtClean="0">
                <a:solidFill>
                  <a:schemeClr val="tx1"/>
                </a:solidFill>
                <a:latin typeface="+mn-lt"/>
                <a:ea typeface="+mn-ea"/>
                <a:cs typeface="+mn-cs"/>
              </a:rPr>
              <a:t>Correction               Enhancement</a:t>
            </a:r>
          </a:p>
          <a:p>
            <a:r>
              <a:rPr lang="en-US" sz="1200" b="1" i="0" u="none" strike="noStrike" kern="1200" baseline="0" dirty="0" smtClean="0">
                <a:solidFill>
                  <a:schemeClr val="tx1"/>
                </a:solidFill>
                <a:latin typeface="+mn-lt"/>
                <a:ea typeface="+mn-ea"/>
                <a:cs typeface="+mn-cs"/>
              </a:rPr>
              <a:t>Proactive         Preventive 	Perfective</a:t>
            </a:r>
          </a:p>
          <a:p>
            <a:r>
              <a:rPr lang="en-US" sz="1200" b="1" i="0" u="none" strike="noStrike" kern="1200" baseline="0" dirty="0" smtClean="0">
                <a:solidFill>
                  <a:schemeClr val="tx1"/>
                </a:solidFill>
                <a:latin typeface="+mn-lt"/>
                <a:ea typeface="+mn-ea"/>
                <a:cs typeface="+mn-cs"/>
              </a:rPr>
              <a:t>Reactive 	 Corrective 	Adaptive</a:t>
            </a:r>
          </a:p>
          <a:p>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F5FAB63-0E5D-40B7-86E7-82387D7DC55D}"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582425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rgbClr val="FF0000"/>
                </a:solidFill>
                <a:latin typeface="+mn-lt"/>
                <a:ea typeface="+mn-ea"/>
                <a:cs typeface="+mn-cs"/>
              </a:rPr>
              <a:t>Surveys confirmed that maintenance costs outweigh development costs.</a:t>
            </a:r>
          </a:p>
          <a:p>
            <a:endParaRPr lang="en-US" sz="1200" b="1" i="0" u="none" strike="noStrike" kern="1200" baseline="0" dirty="0" smtClean="0">
              <a:solidFill>
                <a:srgbClr val="FF0000"/>
              </a:solidFill>
              <a:latin typeface="+mn-lt"/>
              <a:ea typeface="+mn-ea"/>
              <a:cs typeface="+mn-cs"/>
            </a:endParaRPr>
          </a:p>
          <a:p>
            <a:r>
              <a:rPr lang="en-US" sz="1200" b="1" i="0" u="none" strike="noStrike" kern="1200" baseline="0" dirty="0" smtClean="0">
                <a:solidFill>
                  <a:srgbClr val="FF0000"/>
                </a:solidFill>
                <a:latin typeface="+mn-lt"/>
                <a:ea typeface="+mn-ea"/>
                <a:cs typeface="+mn-cs"/>
              </a:rPr>
              <a:t>What does change to its parts introduce to a system? Side-effects</a:t>
            </a:r>
          </a:p>
          <a:p>
            <a:endParaRPr lang="en-US" sz="1200" b="1" i="0" u="none" strike="noStrike" kern="1200" baseline="0" dirty="0" smtClean="0">
              <a:solidFill>
                <a:srgbClr val="FF0000"/>
              </a:solidFill>
              <a:latin typeface="+mn-lt"/>
              <a:ea typeface="+mn-ea"/>
              <a:cs typeface="+mn-cs"/>
            </a:endParaRPr>
          </a:p>
          <a:p>
            <a:r>
              <a:rPr lang="en-US" sz="1200" b="1" i="0" u="none" strike="noStrike" kern="1200" baseline="0" dirty="0" smtClean="0">
                <a:solidFill>
                  <a:srgbClr val="FF0000"/>
                </a:solidFill>
                <a:latin typeface="+mn-lt"/>
                <a:ea typeface="+mn-ea"/>
                <a:cs typeface="+mn-cs"/>
              </a:rPr>
              <a:t>Regression testing — re-running previous tests to check that changes to the program have not introduced new bugs. (Checking for side effects)</a:t>
            </a:r>
          </a:p>
          <a:p>
            <a:endParaRPr lang="en-US" sz="1200" b="1" i="0" u="none" strike="noStrike" kern="1200" baseline="0" dirty="0" smtClean="0">
              <a:solidFill>
                <a:srgbClr val="FF0000"/>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Patch - Publicly released update to fix a known bug/issue.</a:t>
            </a:r>
            <a:endParaRPr lang="en-US" sz="1200" b="1" i="0" u="none" strike="noStrike" kern="1200" baseline="0" dirty="0" smtClean="0">
              <a:solidFill>
                <a:srgbClr val="FF0000"/>
              </a:solidFill>
              <a:latin typeface="+mn-lt"/>
              <a:ea typeface="+mn-ea"/>
              <a:cs typeface="+mn-cs"/>
            </a:endParaRPr>
          </a:p>
          <a:p>
            <a:endParaRPr lang="en-US" sz="1200" b="1" i="0" u="none" strike="noStrike" kern="1200" baseline="0" dirty="0" smtClean="0">
              <a:solidFill>
                <a:srgbClr val="FF0000"/>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rgbClr val="FF0000"/>
                </a:solidFill>
                <a:latin typeface="+mn-lt"/>
                <a:ea typeface="+mn-ea"/>
                <a:cs typeface="+mn-cs"/>
              </a:rPr>
              <a:t>Version &amp; Release &amp; Product</a:t>
            </a:r>
          </a:p>
          <a:p>
            <a:endParaRPr lang="en-US" b="1" dirty="0">
              <a:solidFill>
                <a:srgbClr val="FF0000"/>
              </a:solidFill>
            </a:endParaRPr>
          </a:p>
        </p:txBody>
      </p:sp>
      <p:sp>
        <p:nvSpPr>
          <p:cNvPr id="4" name="Slide Number Placeholder 3"/>
          <p:cNvSpPr>
            <a:spLocks noGrp="1"/>
          </p:cNvSpPr>
          <p:nvPr>
            <p:ph type="sldNum" sz="quarter" idx="10"/>
          </p:nvPr>
        </p:nvSpPr>
        <p:spPr/>
        <p:txBody>
          <a:bodyPr/>
          <a:lstStyle/>
          <a:p>
            <a:fld id="{EF5FAB63-0E5D-40B7-86E7-82387D7DC55D}"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582425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Mock-ups : </a:t>
            </a:r>
            <a:r>
              <a:rPr lang="en-US" sz="1200" b="1" i="0" kern="1200" dirty="0" smtClean="0">
                <a:solidFill>
                  <a:schemeClr val="tx1"/>
                </a:solidFill>
                <a:effectLst/>
                <a:latin typeface="+mn-lt"/>
                <a:ea typeface="+mn-ea"/>
                <a:cs typeface="+mn-cs"/>
              </a:rPr>
              <a:t>a model or replica of a machine or structure, used for instructional or experimental purposes</a:t>
            </a:r>
          </a:p>
          <a:p>
            <a:r>
              <a:rPr lang="en-US" sz="1200" b="1" i="0" kern="1200" dirty="0" smtClean="0">
                <a:solidFill>
                  <a:schemeClr val="tx1"/>
                </a:solidFill>
                <a:effectLst/>
                <a:latin typeface="+mn-lt"/>
                <a:ea typeface="+mn-ea"/>
                <a:cs typeface="+mn-cs"/>
              </a:rPr>
              <a:t>Mock-ups : User Interface sketches</a:t>
            </a:r>
          </a:p>
          <a:p>
            <a:endParaRPr lang="en-US" sz="1200" b="1" i="0" kern="1200" dirty="0" smtClean="0">
              <a:solidFill>
                <a:schemeClr val="tx1"/>
              </a:solidFill>
              <a:effectLst/>
              <a:latin typeface="+mn-lt"/>
              <a:ea typeface="+mn-ea"/>
              <a:cs typeface="+mn-cs"/>
            </a:endParaRPr>
          </a:p>
          <a:p>
            <a:r>
              <a:rPr lang="en-US" sz="1200" b="1" i="0" u="none" strike="noStrike" kern="1200" baseline="0" dirty="0" smtClean="0">
                <a:solidFill>
                  <a:schemeClr val="tx1"/>
                </a:solidFill>
                <a:latin typeface="+mn-lt"/>
                <a:ea typeface="+mn-ea"/>
                <a:cs typeface="+mn-cs"/>
              </a:rPr>
              <a:t>There is a wide range of prototyping techniques—from paper mockups of screen designs to beta-test </a:t>
            </a:r>
            <a:r>
              <a:rPr lang="en-US" sz="1200" b="1" i="0" u="none" strike="noStrike" kern="1200" baseline="0" smtClean="0">
                <a:solidFill>
                  <a:schemeClr val="tx1"/>
                </a:solidFill>
                <a:latin typeface="+mn-lt"/>
                <a:ea typeface="+mn-ea"/>
                <a:cs typeface="+mn-cs"/>
              </a:rPr>
              <a:t>versions of software </a:t>
            </a:r>
            <a:r>
              <a:rPr lang="en-US" sz="1200" b="1" i="0" u="none" strike="noStrike" kern="1200" baseline="0" dirty="0" smtClean="0">
                <a:solidFill>
                  <a:schemeClr val="tx1"/>
                </a:solidFill>
                <a:latin typeface="+mn-lt"/>
                <a:ea typeface="+mn-ea"/>
                <a:cs typeface="+mn-cs"/>
              </a:rPr>
              <a:t>products—and a strong overlap of their separate uses for requirements elicitation and for requirements validation</a:t>
            </a:r>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b="1" dirty="0" smtClean="0"/>
              <a:t>CVS : </a:t>
            </a:r>
            <a:r>
              <a:rPr lang="en-US" sz="1200" b="1" i="0" kern="1200" dirty="0" smtClean="0">
                <a:solidFill>
                  <a:schemeClr val="tx1"/>
                </a:solidFill>
                <a:effectLst/>
                <a:latin typeface="+mn-lt"/>
                <a:ea typeface="+mn-ea"/>
                <a:cs typeface="+mn-cs"/>
              </a:rPr>
              <a:t>Concurrent Versioning System</a:t>
            </a:r>
            <a:r>
              <a:rPr lang="en-US" sz="1200" b="0" i="0" kern="1200" dirty="0" smtClean="0">
                <a:solidFill>
                  <a:schemeClr val="tx1"/>
                </a:solidFill>
                <a:effectLst/>
                <a:latin typeface="+mn-lt"/>
                <a:ea typeface="+mn-ea"/>
                <a:cs typeface="+mn-cs"/>
              </a:rPr>
              <a:t>, </a:t>
            </a:r>
            <a:r>
              <a:rPr lang="en-US" sz="1200" b="1" i="0" u="none" kern="1200" dirty="0" smtClean="0">
                <a:solidFill>
                  <a:schemeClr val="tx1"/>
                </a:solidFill>
                <a:effectLst/>
                <a:latin typeface="+mn-lt"/>
                <a:ea typeface="+mn-ea"/>
                <a:cs typeface="+mn-cs"/>
              </a:rPr>
              <a:t>is a free client-server revision control system in the field of software development.</a:t>
            </a:r>
          </a:p>
          <a:p>
            <a:r>
              <a:rPr lang="en-US" sz="1200" b="1" i="0" u="none" kern="1200" baseline="0" dirty="0" smtClean="0">
                <a:solidFill>
                  <a:schemeClr val="tx1"/>
                </a:solidFill>
                <a:effectLst/>
                <a:latin typeface="+mn-lt"/>
                <a:ea typeface="+mn-ea"/>
                <a:cs typeface="+mn-cs"/>
              </a:rPr>
              <a:t>          </a:t>
            </a:r>
            <a:r>
              <a:rPr lang="en-US" sz="1200" b="1" i="0" u="none" kern="1200" baseline="0" dirty="0" smtClean="0">
                <a:solidFill>
                  <a:schemeClr val="tx1"/>
                </a:solidFill>
                <a:effectLst/>
                <a:latin typeface="+mn-lt"/>
                <a:ea typeface="+mn-ea"/>
                <a:cs typeface="+mn-cs"/>
                <a:sym typeface="Wingdings" panose="05000000000000000000" pitchFamily="2" charset="2"/>
              </a:rPr>
              <a:t> A collaboration tool</a:t>
            </a:r>
            <a:endParaRPr lang="en-US" b="1" u="none" dirty="0" smtClean="0"/>
          </a:p>
          <a:p>
            <a:r>
              <a:rPr lang="en-US" b="1" dirty="0" smtClean="0"/>
              <a:t>Wiki :</a:t>
            </a:r>
            <a:r>
              <a:rPr lang="en-US" sz="1200" b="1" i="0" kern="1200" dirty="0" smtClean="0">
                <a:solidFill>
                  <a:schemeClr val="tx1"/>
                </a:solidFill>
                <a:effectLst/>
                <a:latin typeface="+mn-lt"/>
                <a:ea typeface="+mn-ea"/>
                <a:cs typeface="+mn-cs"/>
              </a:rPr>
              <a:t> A website or database developed collaboratively by a community of users, allowing any user to add and edit content. </a:t>
            </a:r>
          </a:p>
          <a:p>
            <a:r>
              <a:rPr lang="en-US" sz="1200" b="1"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sym typeface="Wingdings" panose="05000000000000000000" pitchFamily="2" charset="2"/>
              </a:rPr>
              <a:t> Example Wikipedia</a:t>
            </a:r>
            <a:r>
              <a:rPr lang="en-US" sz="1200" b="1" i="0" kern="1200" dirty="0" smtClean="0">
                <a:solidFill>
                  <a:schemeClr val="tx1"/>
                </a:solidFill>
                <a:effectLst/>
                <a:latin typeface="+mn-lt"/>
                <a:ea typeface="+mn-ea"/>
                <a:cs typeface="+mn-cs"/>
              </a:rPr>
              <a:t>  </a:t>
            </a:r>
          </a:p>
          <a:p>
            <a:r>
              <a:rPr lang="en-US" sz="1200" b="1"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sym typeface="Wingdings" panose="05000000000000000000" pitchFamily="2" charset="2"/>
              </a:rPr>
              <a:t> </a:t>
            </a:r>
            <a:r>
              <a:rPr lang="en-US" b="1" dirty="0" smtClean="0"/>
              <a:t>A kind of collaboration</a:t>
            </a:r>
            <a:r>
              <a:rPr lang="en-US" b="1" baseline="0" dirty="0" smtClean="0"/>
              <a:t> platform.</a:t>
            </a:r>
            <a:endParaRPr lang="en-US" b="1" dirty="0"/>
          </a:p>
        </p:txBody>
      </p:sp>
      <p:sp>
        <p:nvSpPr>
          <p:cNvPr id="4" name="Slide Number Placeholder 3"/>
          <p:cNvSpPr>
            <a:spLocks noGrp="1"/>
          </p:cNvSpPr>
          <p:nvPr>
            <p:ph type="sldNum" sz="quarter" idx="10"/>
          </p:nvPr>
        </p:nvSpPr>
        <p:spPr/>
        <p:txBody>
          <a:bodyPr/>
          <a:lstStyle/>
          <a:p>
            <a:fld id="{EF5FAB63-0E5D-40B7-86E7-82387D7DC55D}" type="slidenum">
              <a:rPr lang="en-US" smtClean="0"/>
              <a:t>23</a:t>
            </a:fld>
            <a:endParaRPr lang="en-US"/>
          </a:p>
        </p:txBody>
      </p:sp>
    </p:spTree>
    <p:extLst>
      <p:ext uri="{BB962C8B-B14F-4D97-AF65-F5344CB8AC3E}">
        <p14:creationId xmlns:p14="http://schemas.microsoft.com/office/powerpoint/2010/main" val="58913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Software process models </a:t>
            </a:r>
          </a:p>
          <a:p>
            <a:r>
              <a:rPr lang="en-US" b="1" dirty="0" smtClean="0"/>
              <a:t>1. Determine the order of phases;</a:t>
            </a:r>
          </a:p>
          <a:p>
            <a:r>
              <a:rPr lang="en-US" b="1" dirty="0" smtClean="0"/>
              <a:t>X </a:t>
            </a:r>
            <a:r>
              <a:rPr lang="en-US" b="1" dirty="0" smtClean="0">
                <a:sym typeface="Wingdings" pitchFamily="2" charset="2"/>
              </a:rPr>
              <a:t> Y  Z    or    Y</a:t>
            </a:r>
            <a:r>
              <a:rPr lang="en-US" b="1" baseline="0" dirty="0" smtClean="0">
                <a:sym typeface="Wingdings" pitchFamily="2" charset="2"/>
              </a:rPr>
              <a:t>  Z  X   and </a:t>
            </a:r>
          </a:p>
          <a:p>
            <a:r>
              <a:rPr lang="en-US" b="1" baseline="0" dirty="0" smtClean="0">
                <a:sym typeface="Wingdings" pitchFamily="2" charset="2"/>
              </a:rPr>
              <a:t> </a:t>
            </a:r>
          </a:p>
          <a:p>
            <a:r>
              <a:rPr lang="en-US" b="1" baseline="0" dirty="0" smtClean="0">
                <a:sym typeface="Wingdings" pitchFamily="2" charset="2"/>
              </a:rPr>
              <a:t>2. Establish the transition criteria  X </a:t>
            </a:r>
            <a:r>
              <a:rPr lang="en-US" b="1" baseline="-25000" dirty="0" smtClean="0">
                <a:sym typeface="Wingdings" pitchFamily="2" charset="2"/>
              </a:rPr>
              <a:t></a:t>
            </a:r>
            <a:r>
              <a:rPr lang="en-US" b="1" baseline="0" dirty="0" smtClean="0">
                <a:sym typeface="Wingdings" pitchFamily="2" charset="2"/>
              </a:rPr>
              <a:t>?</a:t>
            </a:r>
            <a:r>
              <a:rPr lang="en-US" b="1" baseline="-25000" dirty="0" smtClean="0">
                <a:sym typeface="Wingdings" pitchFamily="2" charset="2"/>
              </a:rPr>
              <a:t>  </a:t>
            </a:r>
            <a:r>
              <a:rPr lang="en-US" b="1" baseline="0" dirty="0" smtClean="0">
                <a:sym typeface="Wingdings" pitchFamily="2" charset="2"/>
              </a:rPr>
              <a:t>Z as prescribed by the model; </a:t>
            </a:r>
          </a:p>
          <a:p>
            <a:r>
              <a:rPr lang="en-US" b="1" baseline="0" dirty="0" smtClean="0">
                <a:sym typeface="Wingdings" pitchFamily="2" charset="2"/>
              </a:rPr>
              <a:t>     Entry criteria and Exit criteria</a:t>
            </a:r>
          </a:p>
          <a:p>
            <a:endParaRPr lang="en-US" b="1" baseline="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sym typeface="Wingdings" pitchFamily="2" charset="2"/>
              </a:rPr>
              <a:t>Is there any deliverable? Can they go in parallel somewhere? Any pre and post conditions?</a:t>
            </a:r>
          </a:p>
        </p:txBody>
      </p:sp>
      <p:sp>
        <p:nvSpPr>
          <p:cNvPr id="4" name="Slide Number Placeholder 3"/>
          <p:cNvSpPr>
            <a:spLocks noGrp="1"/>
          </p:cNvSpPr>
          <p:nvPr>
            <p:ph type="sldNum" sz="quarter" idx="10"/>
          </p:nvPr>
        </p:nvSpPr>
        <p:spPr/>
        <p:txBody>
          <a:bodyPr/>
          <a:lstStyle/>
          <a:p>
            <a:fld id="{EF5FAB63-0E5D-40B7-86E7-82387D7DC55D}" type="slidenum">
              <a:rPr lang="en-US" smtClean="0"/>
              <a:t>24</a:t>
            </a:fld>
            <a:endParaRPr lang="en-US"/>
          </a:p>
        </p:txBody>
      </p:sp>
    </p:spTree>
    <p:extLst>
      <p:ext uri="{BB962C8B-B14F-4D97-AF65-F5344CB8AC3E}">
        <p14:creationId xmlns:p14="http://schemas.microsoft.com/office/powerpoint/2010/main" val="1219694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Other possible phases are risk assessment (part of Spiral model) and prototype</a:t>
            </a:r>
          </a:p>
          <a:p>
            <a:r>
              <a:rPr lang="en-US" b="1" dirty="0" smtClean="0"/>
              <a:t>Prototyping:</a:t>
            </a:r>
            <a:r>
              <a:rPr lang="en-US" b="1" baseline="0" dirty="0" smtClean="0"/>
              <a:t> Making a quick and diminished version of a SW product </a:t>
            </a:r>
          </a:p>
          <a:p>
            <a:r>
              <a:rPr lang="en-US" b="1" baseline="0" dirty="0" smtClean="0"/>
              <a:t>    &gt;&gt; Can be used to guide design decisions</a:t>
            </a:r>
          </a:p>
          <a:p>
            <a:endParaRPr lang="en-US" b="1" dirty="0" smtClean="0"/>
          </a:p>
          <a:p>
            <a:r>
              <a:rPr lang="en-US" b="1" dirty="0" smtClean="0"/>
              <a:t>A Prototype can be used for </a:t>
            </a:r>
            <a:r>
              <a:rPr lang="en-US" b="1" dirty="0" smtClean="0">
                <a:sym typeface="Wingdings" panose="05000000000000000000" pitchFamily="2" charset="2"/>
              </a:rPr>
              <a:t> Requirements elicitation and also for</a:t>
            </a:r>
          </a:p>
          <a:p>
            <a:r>
              <a:rPr lang="en-US" b="1" dirty="0" smtClean="0">
                <a:sym typeface="Wingdings" panose="05000000000000000000" pitchFamily="2" charset="2"/>
              </a:rPr>
              <a:t>		  Testing : Beta versions are released</a:t>
            </a:r>
            <a:r>
              <a:rPr lang="en-US" b="1" baseline="0" dirty="0" smtClean="0">
                <a:sym typeface="Wingdings" panose="05000000000000000000" pitchFamily="2" charset="2"/>
              </a:rPr>
              <a:t> before full versions.</a:t>
            </a:r>
          </a:p>
          <a:p>
            <a:r>
              <a:rPr lang="en-US" b="1" baseline="0" dirty="0" smtClean="0">
                <a:sym typeface="Wingdings" panose="05000000000000000000" pitchFamily="2" charset="2"/>
              </a:rPr>
              <a:t>		  Alpha testing (given to small groups) and Beta testing (given for large groups)</a:t>
            </a:r>
          </a:p>
          <a:p>
            <a:endParaRPr lang="en-US" b="1" dirty="0" smtClean="0"/>
          </a:p>
          <a:p>
            <a:pPr marL="171450" indent="-171450">
              <a:buFont typeface="Wingdings" panose="05000000000000000000" pitchFamily="2" charset="2"/>
              <a:buChar char="à"/>
            </a:pPr>
            <a:r>
              <a:rPr lang="en-US" b="1" dirty="0" smtClean="0"/>
              <a:t>Can be taken as a possible phase of other models (to gather requirements)</a:t>
            </a:r>
          </a:p>
          <a:p>
            <a:pPr marL="171450" indent="-171450">
              <a:buFont typeface="Wingdings" panose="05000000000000000000" pitchFamily="2" charset="2"/>
              <a:buChar char="à"/>
            </a:pPr>
            <a:endParaRPr lang="en-US" b="1" dirty="0" smtClean="0"/>
          </a:p>
          <a:p>
            <a:pPr marL="171450" indent="-171450">
              <a:buFont typeface="Wingdings" panose="05000000000000000000" pitchFamily="2" charset="2"/>
              <a:buChar char="à"/>
            </a:pPr>
            <a:r>
              <a:rPr lang="en-US" b="1" dirty="0" smtClean="0"/>
              <a:t>2.1.5</a:t>
            </a:r>
            <a:r>
              <a:rPr lang="en-US" b="1" baseline="0" dirty="0" smtClean="0"/>
              <a:t>  one major difference and 5 minor features from 2.0</a:t>
            </a:r>
          </a:p>
          <a:p>
            <a:pPr marL="171450" indent="-171450">
              <a:buFont typeface="Wingdings" panose="05000000000000000000" pitchFamily="2" charset="2"/>
              <a:buChar char="à"/>
            </a:pPr>
            <a:endParaRPr lang="en-US" b="1" baseline="0" dirty="0" smtClean="0"/>
          </a:p>
          <a:p>
            <a:pPr marL="0" indent="0">
              <a:buFont typeface="Wingdings" panose="05000000000000000000" pitchFamily="2" charset="2"/>
              <a:buNone/>
            </a:pPr>
            <a:r>
              <a:rPr lang="en-US" b="1" baseline="0" dirty="0" smtClean="0"/>
              <a:t>*Disposable and Evolutionary Prototype</a:t>
            </a:r>
            <a:endParaRPr lang="en-US" b="1" dirty="0" smtClean="0"/>
          </a:p>
        </p:txBody>
      </p:sp>
      <p:sp>
        <p:nvSpPr>
          <p:cNvPr id="4" name="Slide Number Placeholder 3"/>
          <p:cNvSpPr>
            <a:spLocks noGrp="1"/>
          </p:cNvSpPr>
          <p:nvPr>
            <p:ph type="sldNum" sz="quarter" idx="10"/>
          </p:nvPr>
        </p:nvSpPr>
        <p:spPr/>
        <p:txBody>
          <a:bodyPr/>
          <a:lstStyle/>
          <a:p>
            <a:fld id="{EF5FAB63-0E5D-40B7-86E7-82387D7DC55D}" type="slidenum">
              <a:rPr lang="en-US" smtClean="0"/>
              <a:t>25</a:t>
            </a:fld>
            <a:endParaRPr lang="en-US"/>
          </a:p>
        </p:txBody>
      </p:sp>
    </p:spTree>
    <p:extLst>
      <p:ext uri="{BB962C8B-B14F-4D97-AF65-F5344CB8AC3E}">
        <p14:creationId xmlns:p14="http://schemas.microsoft.com/office/powerpoint/2010/main" val="4154133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Work in groups of three.</a:t>
            </a:r>
            <a:endParaRPr lang="en-US" b="1" dirty="0"/>
          </a:p>
        </p:txBody>
      </p:sp>
      <p:sp>
        <p:nvSpPr>
          <p:cNvPr id="4" name="Slide Number Placeholder 3"/>
          <p:cNvSpPr>
            <a:spLocks noGrp="1"/>
          </p:cNvSpPr>
          <p:nvPr>
            <p:ph type="sldNum" sz="quarter" idx="10"/>
          </p:nvPr>
        </p:nvSpPr>
        <p:spPr/>
        <p:txBody>
          <a:bodyPr/>
          <a:lstStyle/>
          <a:p>
            <a:fld id="{EF5FAB63-0E5D-40B7-86E7-82387D7DC55D}"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1091254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Process tells us what and when work activities are to be done in some endeavor (attempt).</a:t>
            </a:r>
          </a:p>
          <a:p>
            <a:r>
              <a:rPr lang="en-US" sz="1200" b="1" i="0" u="none" strike="sngStrike" kern="1200" baseline="0" dirty="0" smtClean="0">
                <a:solidFill>
                  <a:schemeClr val="tx1"/>
                </a:solidFill>
                <a:latin typeface="+mn-lt"/>
                <a:ea typeface="+mn-ea"/>
                <a:cs typeface="+mn-cs"/>
              </a:rPr>
              <a:t>Supporting or underling structure: Framework</a:t>
            </a:r>
          </a:p>
          <a:p>
            <a:r>
              <a:rPr lang="en-US" sz="1200" b="1" i="0" u="none" strike="noStrike" kern="1200" baseline="0" dirty="0" smtClean="0">
                <a:solidFill>
                  <a:schemeClr val="tx1"/>
                </a:solidFill>
                <a:latin typeface="+mn-lt"/>
                <a:ea typeface="+mn-ea"/>
                <a:cs typeface="+mn-cs"/>
              </a:rPr>
              <a:t>Software process—a coherent set of activities for software production.</a:t>
            </a:r>
          </a:p>
          <a:p>
            <a:r>
              <a:rPr lang="en-US" sz="1200" b="1" i="0" u="none" strike="noStrike" kern="1200" baseline="0" dirty="0" smtClean="0">
                <a:solidFill>
                  <a:schemeClr val="tx1"/>
                </a:solidFill>
                <a:latin typeface="+mn-lt"/>
                <a:ea typeface="+mn-ea"/>
                <a:cs typeface="+mn-cs"/>
              </a:rPr>
              <a:t>Process -&gt; activities (phases) -&gt; tasks -&gt; techniques </a:t>
            </a:r>
            <a:r>
              <a:rPr lang="en-US" sz="1200" b="0" i="0" u="none" strike="noStrike" kern="1200" baseline="0" dirty="0" smtClean="0">
                <a:solidFill>
                  <a:schemeClr val="tx1"/>
                </a:solidFill>
                <a:latin typeface="+mn-lt"/>
                <a:ea typeface="+mn-ea"/>
                <a:cs typeface="+mn-cs"/>
              </a:rPr>
              <a:t>(and tools)</a:t>
            </a:r>
          </a:p>
          <a:p>
            <a:endParaRPr lang="en-US" b="1" dirty="0" smtClean="0"/>
          </a:p>
          <a:p>
            <a:r>
              <a:rPr lang="en-US" b="1" dirty="0" smtClean="0"/>
              <a:t>Organizational DNA gives leverage over competitors because it is done differently.</a:t>
            </a:r>
          </a:p>
          <a:p>
            <a:r>
              <a:rPr lang="en-US" b="1" dirty="0" smtClean="0"/>
              <a:t>If</a:t>
            </a:r>
            <a:r>
              <a:rPr lang="en-US" b="1" baseline="0" dirty="0" smtClean="0"/>
              <a:t> done efficiently, in less time, lower cost, in a different way that adds value to the service.</a:t>
            </a:r>
          </a:p>
          <a:p>
            <a:r>
              <a:rPr lang="en-US" b="1" baseline="0" dirty="0" smtClean="0"/>
              <a:t>Coherent : holding together to form a whole</a:t>
            </a:r>
          </a:p>
          <a:p>
            <a:endParaRPr lang="en-US" b="1" baseline="0" dirty="0" smtClean="0"/>
          </a:p>
          <a:p>
            <a:r>
              <a:rPr lang="en-US" b="1" baseline="0" dirty="0" smtClean="0"/>
              <a:t>Logical : Expected or reasonable under the circumstances</a:t>
            </a:r>
            <a:endParaRPr lang="en-US" b="1" dirty="0"/>
          </a:p>
        </p:txBody>
      </p:sp>
      <p:sp>
        <p:nvSpPr>
          <p:cNvPr id="4" name="Slide Number Placeholder 3"/>
          <p:cNvSpPr>
            <a:spLocks noGrp="1"/>
          </p:cNvSpPr>
          <p:nvPr>
            <p:ph type="sldNum" sz="quarter" idx="10"/>
          </p:nvPr>
        </p:nvSpPr>
        <p:spPr/>
        <p:txBody>
          <a:bodyPr/>
          <a:lstStyle/>
          <a:p>
            <a:fld id="{EF5FAB63-0E5D-40B7-86E7-82387D7DC55D}" type="slidenum">
              <a:rPr lang="en-US" smtClean="0"/>
              <a:t>3</a:t>
            </a:fld>
            <a:endParaRPr lang="en-US"/>
          </a:p>
        </p:txBody>
      </p:sp>
    </p:spTree>
    <p:extLst>
      <p:ext uri="{BB962C8B-B14F-4D97-AF65-F5344CB8AC3E}">
        <p14:creationId xmlns:p14="http://schemas.microsoft.com/office/powerpoint/2010/main" val="3835285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Control accounts to umbrella activities like project management.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Engineering is about getting the work done within schedule,</a:t>
            </a:r>
            <a:r>
              <a:rPr lang="en-US" b="1" baseline="0" dirty="0" smtClean="0"/>
              <a:t> </a:t>
            </a:r>
            <a:r>
              <a:rPr lang="en-US" b="1" dirty="0" smtClean="0"/>
              <a:t>budget and scope through following well proven scientific techniques and good practices (lessons learned).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Individual approaches to software development did not scale up to large and complex software systems.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will result to </a:t>
            </a:r>
            <a:r>
              <a:rPr lang="en-US" b="1" dirty="0" smtClean="0"/>
              <a:t>unreliable </a:t>
            </a:r>
            <a:r>
              <a:rPr lang="en-US" b="0" dirty="0" smtClean="0"/>
              <a:t>product</a:t>
            </a:r>
            <a:r>
              <a:rPr lang="en-US" dirty="0" smtClean="0"/>
              <a:t>, to </a:t>
            </a:r>
            <a:r>
              <a:rPr lang="en-US" b="1" dirty="0" smtClean="0"/>
              <a:t>cost more than expected</a:t>
            </a:r>
            <a:r>
              <a:rPr lang="en-US" dirty="0" smtClean="0"/>
              <a:t>, and to be </a:t>
            </a:r>
            <a:r>
              <a:rPr lang="en-US" b="1" dirty="0" smtClean="0"/>
              <a:t>delivered late</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Application of science to designing things ::&gt; the application of science in the planning, design, control, construction, and maintenance of buildings, machines, and other manufactured things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Optimization : Make the best or effective use of a resource.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The triple constraint!</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Process engineering involves translating the needs of the customer into typically production facilities that convert raw materials into value added components that are transported to the next stage of the supply chain.</a:t>
            </a:r>
          </a:p>
          <a:p>
            <a:endParaRPr lang="en-US" dirty="0"/>
          </a:p>
        </p:txBody>
      </p:sp>
      <p:sp>
        <p:nvSpPr>
          <p:cNvPr id="4" name="Slide Number Placeholder 3"/>
          <p:cNvSpPr>
            <a:spLocks noGrp="1"/>
          </p:cNvSpPr>
          <p:nvPr>
            <p:ph type="sldNum" sz="quarter" idx="10"/>
          </p:nvPr>
        </p:nvSpPr>
        <p:spPr/>
        <p:txBody>
          <a:bodyPr/>
          <a:lstStyle/>
          <a:p>
            <a:fld id="{EF5FAB63-0E5D-40B7-86E7-82387D7DC55D}" type="slidenum">
              <a:rPr lang="en-US" smtClean="0"/>
              <a:t>4</a:t>
            </a:fld>
            <a:endParaRPr lang="en-US"/>
          </a:p>
        </p:txBody>
      </p:sp>
    </p:spTree>
    <p:extLst>
      <p:ext uri="{BB962C8B-B14F-4D97-AF65-F5344CB8AC3E}">
        <p14:creationId xmlns:p14="http://schemas.microsoft.com/office/powerpoint/2010/main" val="740384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Systematic : methodical,</a:t>
            </a:r>
            <a:r>
              <a:rPr lang="en-US" b="1" baseline="0" dirty="0" smtClean="0"/>
              <a:t> according to a well thought plan, well organized.</a:t>
            </a:r>
            <a:endParaRPr lang="en-US" b="1" dirty="0" smtClean="0"/>
          </a:p>
          <a:p>
            <a:r>
              <a:rPr lang="en-US" dirty="0" smtClean="0"/>
              <a:t>Software </a:t>
            </a:r>
            <a:r>
              <a:rPr lang="en-US" b="1" dirty="0" smtClean="0"/>
              <a:t>product</a:t>
            </a:r>
            <a:r>
              <a:rPr lang="en-US" dirty="0" smtClean="0"/>
              <a:t> and development</a:t>
            </a:r>
            <a:r>
              <a:rPr lang="en-US" baseline="0" dirty="0" smtClean="0"/>
              <a:t> </a:t>
            </a:r>
            <a:r>
              <a:rPr lang="en-US" b="1" baseline="0" dirty="0" smtClean="0"/>
              <a:t>process</a:t>
            </a:r>
            <a:r>
              <a:rPr lang="en-US" baseline="0" dirty="0" smtClean="0"/>
              <a:t>.  </a:t>
            </a:r>
            <a:r>
              <a:rPr lang="en-US" b="1" baseline="0" dirty="0" smtClean="0"/>
              <a:t>Deliverables (also called Artifacts)</a:t>
            </a:r>
          </a:p>
          <a:p>
            <a:r>
              <a:rPr lang="en-US" b="1" baseline="0" dirty="0" smtClean="0"/>
              <a:t>Triple constraint: Cost, Scope, and Time; [Budget, Tasks, and Schedule]</a:t>
            </a:r>
          </a:p>
          <a:p>
            <a:r>
              <a:rPr lang="en-US" b="1" baseline="0" dirty="0" smtClean="0"/>
              <a:t>There are always tradeoffs to be made under several practical situations.</a:t>
            </a:r>
          </a:p>
          <a:p>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Cost-effective : Effective or productive in relation to its cost.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b="1" dirty="0" smtClean="0"/>
              <a:t>Software engineering is an engineering discipline which is concerned with all aspects of software production.</a:t>
            </a:r>
          </a:p>
        </p:txBody>
      </p:sp>
      <p:sp>
        <p:nvSpPr>
          <p:cNvPr id="4" name="Slide Number Placeholder 3"/>
          <p:cNvSpPr>
            <a:spLocks noGrp="1"/>
          </p:cNvSpPr>
          <p:nvPr>
            <p:ph type="sldNum" sz="quarter" idx="10"/>
          </p:nvPr>
        </p:nvSpPr>
        <p:spPr/>
        <p:txBody>
          <a:bodyPr/>
          <a:lstStyle/>
          <a:p>
            <a:fld id="{EF5FAB63-0E5D-40B7-86E7-82387D7DC55D}" type="slidenum">
              <a:rPr lang="en-US" smtClean="0"/>
              <a:t>5</a:t>
            </a:fld>
            <a:endParaRPr lang="en-US"/>
          </a:p>
        </p:txBody>
      </p:sp>
    </p:spTree>
    <p:extLst>
      <p:ext uri="{BB962C8B-B14F-4D97-AF65-F5344CB8AC3E}">
        <p14:creationId xmlns:p14="http://schemas.microsoft.com/office/powerpoint/2010/main" val="3248562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All aspects of software production: Software engineering is not just concerned with the technical processes of software development.  It also includes activities such as software project management and the development of tools, methods, and theories to support software development.</a:t>
            </a:r>
          </a:p>
          <a:p>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Systematic : methodical,</a:t>
            </a:r>
            <a:r>
              <a:rPr lang="en-US" b="1" baseline="0" dirty="0" smtClean="0"/>
              <a:t> according to a well thought plan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Disciplined : </a:t>
            </a:r>
            <a:r>
              <a:rPr lang="en-US" sz="1200" b="1" i="0" kern="1200" baseline="0" dirty="0" smtClean="0">
                <a:solidFill>
                  <a:schemeClr val="tx1"/>
                </a:solidFill>
                <a:effectLst/>
                <a:latin typeface="+mn-lt"/>
                <a:ea typeface="+mn-ea"/>
                <a:cs typeface="+mn-cs"/>
              </a:rPr>
              <a:t>S</a:t>
            </a:r>
            <a:r>
              <a:rPr lang="en-US" sz="1200" b="1" i="0" kern="1200" dirty="0" smtClean="0">
                <a:solidFill>
                  <a:schemeClr val="tx1"/>
                </a:solidFill>
                <a:effectLst/>
                <a:latin typeface="+mn-lt"/>
                <a:ea typeface="+mn-ea"/>
                <a:cs typeface="+mn-cs"/>
              </a:rPr>
              <a:t>howing a controlled form of behavior or way of working.</a:t>
            </a:r>
            <a:r>
              <a:rPr lang="en-US" b="1"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r>
              <a:rPr lang="en-US" sz="1200" b="1" i="0" u="none" strike="noStrike" kern="1200" baseline="0" dirty="0" smtClean="0">
                <a:solidFill>
                  <a:schemeClr val="tx1"/>
                </a:solidFill>
                <a:latin typeface="+mn-lt"/>
                <a:ea typeface="+mn-ea"/>
                <a:cs typeface="+mn-cs"/>
              </a:rPr>
              <a:t>Software engineering is the art (creativity) and science of developing reliable software systems that address customer needs, subject to resource, business, and societal constraints.</a:t>
            </a:r>
          </a:p>
          <a:p>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effectLst>
                  <a:outerShdw blurRad="38100" dist="38100" dir="2700000" algn="tl">
                    <a:srgbClr val="000000">
                      <a:alpha val="43137"/>
                    </a:srgbClr>
                  </a:outerShdw>
                </a:effectLst>
              </a:rPr>
              <a:t>Programming without following software engineering rules is hacking!     Hack = somehow manage or get along</a:t>
            </a: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r>
              <a:rPr lang="en-US" b="1" dirty="0" smtClean="0"/>
              <a:t>SSAD: Structured Systems Analysis and Design</a:t>
            </a:r>
          </a:p>
          <a:p>
            <a:r>
              <a:rPr lang="en-US" b="1" dirty="0" smtClean="0"/>
              <a:t>OOSE: Object Oriented Software Engineering (OOA,</a:t>
            </a:r>
            <a:r>
              <a:rPr lang="en-US" b="1" baseline="0" dirty="0" smtClean="0"/>
              <a:t> OOD, OOP, OOT)   </a:t>
            </a:r>
            <a:endParaRPr lang="en-US" b="1" dirty="0" smtClean="0"/>
          </a:p>
          <a:p>
            <a:r>
              <a:rPr lang="en-US" b="1" dirty="0" smtClean="0"/>
              <a:t>CASE tools: Computer aided</a:t>
            </a:r>
            <a:r>
              <a:rPr lang="en-US" b="1" baseline="0" dirty="0" smtClean="0"/>
              <a:t> Software Engineering tools </a:t>
            </a:r>
          </a:p>
          <a:p>
            <a:r>
              <a:rPr lang="en-US" b="1" baseline="0" dirty="0" smtClean="0"/>
              <a:t>MDE: Model driven engineering &amp; BPEL</a:t>
            </a:r>
          </a:p>
          <a:p>
            <a:r>
              <a:rPr lang="en-US" b="1" baseline="0" dirty="0" smtClean="0"/>
              <a:t>N.B. : MS Visual Studio and J2EE are Graphical (Windows) IDEs and Enterprise Application Platforms.</a:t>
            </a:r>
          </a:p>
          <a:p>
            <a:r>
              <a:rPr lang="en-US" b="1" baseline="0" dirty="0" smtClean="0"/>
              <a:t>They are lower-CASE Tools! Have some features: Programming, Debugging, and a few more services.</a:t>
            </a:r>
          </a:p>
          <a:p>
            <a:r>
              <a:rPr lang="en-US" b="1" dirty="0" smtClean="0"/>
              <a:t>Systemic : result of the interaction between the components of a system</a:t>
            </a:r>
            <a:r>
              <a:rPr lang="en-US" b="1" baseline="0" dirty="0" smtClean="0"/>
              <a:t> (me)</a:t>
            </a:r>
          </a:p>
          <a:p>
            <a:r>
              <a:rPr lang="en-US" b="1" baseline="0" dirty="0" smtClean="0"/>
              <a:t>                 : built-in, inherent, Structural</a:t>
            </a:r>
            <a:endParaRPr lang="en-US" b="1" dirty="0"/>
          </a:p>
        </p:txBody>
      </p:sp>
      <p:sp>
        <p:nvSpPr>
          <p:cNvPr id="4" name="Slide Number Placeholder 3"/>
          <p:cNvSpPr>
            <a:spLocks noGrp="1"/>
          </p:cNvSpPr>
          <p:nvPr>
            <p:ph type="sldNum" sz="quarter" idx="10"/>
          </p:nvPr>
        </p:nvSpPr>
        <p:spPr/>
        <p:txBody>
          <a:bodyPr/>
          <a:lstStyle/>
          <a:p>
            <a:fld id="{EF5FAB63-0E5D-40B7-86E7-82387D7DC55D}" type="slidenum">
              <a:rPr lang="en-US" smtClean="0"/>
              <a:t>6</a:t>
            </a:fld>
            <a:endParaRPr lang="en-US"/>
          </a:p>
        </p:txBody>
      </p:sp>
    </p:spTree>
    <p:extLst>
      <p:ext uri="{BB962C8B-B14F-4D97-AF65-F5344CB8AC3E}">
        <p14:creationId xmlns:p14="http://schemas.microsoft.com/office/powerpoint/2010/main" val="3358383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According to Pressman</a:t>
            </a:r>
            <a:r>
              <a:rPr lang="en-US" b="1" baseline="0" dirty="0" smtClean="0">
                <a:solidFill>
                  <a:srgbClr val="FF0000"/>
                </a:solidFill>
              </a:rPr>
              <a:t> Software Engineering is seen as a Layered Technology</a:t>
            </a:r>
          </a:p>
          <a:p>
            <a:r>
              <a:rPr lang="en-US" b="1" baseline="0" dirty="0" smtClean="0"/>
              <a:t>The bedrock is Organizational commitment to quality. A Continuous process improvement organizational culture. (Six Sigma, Kaizen) [Architecture, Framework, Container]</a:t>
            </a:r>
          </a:p>
          <a:p>
            <a:r>
              <a:rPr lang="en-US" b="1" baseline="0" dirty="0" smtClean="0"/>
              <a:t>The foundation for SW engineering is the process layer represented by an appropriate process model.</a:t>
            </a:r>
          </a:p>
          <a:p>
            <a:r>
              <a:rPr lang="en-US" sz="1200" b="1" i="0" u="none" strike="noStrike" kern="1200" baseline="0" dirty="0" smtClean="0">
                <a:solidFill>
                  <a:schemeClr val="tx1"/>
                </a:solidFill>
                <a:latin typeface="+mn-lt"/>
                <a:ea typeface="+mn-ea"/>
                <a:cs typeface="+mn-cs"/>
              </a:rPr>
              <a:t>Methods provide the technical how-to(s) for building software.</a:t>
            </a:r>
          </a:p>
          <a:p>
            <a:r>
              <a:rPr lang="en-US" sz="1200" b="1" i="0" u="none" strike="noStrike" kern="1200" baseline="0" dirty="0" smtClean="0">
                <a:solidFill>
                  <a:schemeClr val="tx1"/>
                </a:solidFill>
                <a:latin typeface="+mn-lt"/>
                <a:ea typeface="+mn-ea"/>
                <a:cs typeface="+mn-cs"/>
              </a:rPr>
              <a:t>Software engineering </a:t>
            </a:r>
            <a:r>
              <a:rPr lang="en-US" sz="1200" b="1" i="1" u="none" strike="noStrike" kern="1200" baseline="0" dirty="0" smtClean="0">
                <a:solidFill>
                  <a:schemeClr val="tx1"/>
                </a:solidFill>
                <a:latin typeface="+mn-lt"/>
                <a:ea typeface="+mn-ea"/>
                <a:cs typeface="+mn-cs"/>
              </a:rPr>
              <a:t>tools </a:t>
            </a:r>
            <a:r>
              <a:rPr lang="en-US" sz="1200" b="1" i="0" u="none" strike="noStrike" kern="1200" baseline="0" dirty="0" smtClean="0">
                <a:solidFill>
                  <a:schemeClr val="tx1"/>
                </a:solidFill>
                <a:latin typeface="+mn-lt"/>
                <a:ea typeface="+mn-ea"/>
                <a:cs typeface="+mn-cs"/>
              </a:rPr>
              <a:t>provide automated or semi-automated support for the process and the methods.</a:t>
            </a:r>
          </a:p>
          <a:p>
            <a:endParaRPr lang="en-US" b="1" dirty="0" smtClean="0"/>
          </a:p>
          <a:p>
            <a:r>
              <a:rPr lang="en-US" b="1" dirty="0" smtClean="0"/>
              <a:t>Tools</a:t>
            </a:r>
            <a:r>
              <a:rPr lang="en-US" b="1" baseline="0" dirty="0" smtClean="0"/>
              <a:t>: for example, CASE tools;     Methods: A set of well tested and proven techniques</a:t>
            </a:r>
          </a:p>
          <a:p>
            <a:r>
              <a:rPr lang="en-US" b="1" baseline="0" dirty="0" smtClean="0"/>
              <a:t>Process model (framework): waterfall, spiral, agile, open source</a:t>
            </a:r>
          </a:p>
          <a:p>
            <a:endParaRPr lang="en-US" b="1" baseline="0" dirty="0" smtClean="0">
              <a:effectLst>
                <a:outerShdw blurRad="38100" dist="38100" dir="2700000" algn="tl">
                  <a:srgbClr val="000000">
                    <a:alpha val="43137"/>
                  </a:srgbClr>
                </a:outerShdw>
              </a:effectLst>
            </a:endParaRPr>
          </a:p>
          <a:p>
            <a:r>
              <a:rPr lang="en-US" b="1" baseline="0" dirty="0" smtClean="0">
                <a:effectLst>
                  <a:outerShdw blurRad="38100" dist="38100" dir="2700000" algn="tl">
                    <a:srgbClr val="000000">
                      <a:alpha val="43137"/>
                    </a:srgbClr>
                  </a:outerShdw>
                </a:effectLst>
              </a:rPr>
              <a:t>Programming without software engineering is hacking!     Hack = somehow manage or get along</a:t>
            </a:r>
          </a:p>
          <a:p>
            <a:endParaRPr lang="en-US" b="1" baseline="0" dirty="0" smtClean="0">
              <a:effectLst>
                <a:outerShdw blurRad="38100" dist="38100" dir="2700000" algn="tl">
                  <a:srgbClr val="000000">
                    <a:alpha val="43137"/>
                  </a:srgbClr>
                </a:outerShdw>
              </a:effectLst>
            </a:endParaRPr>
          </a:p>
          <a:p>
            <a:r>
              <a:rPr lang="en-US" b="1" baseline="0" dirty="0" smtClean="0"/>
              <a:t>??Methodology (process model + methods + tools) example </a:t>
            </a:r>
            <a:r>
              <a:rPr lang="en-US" b="1" baseline="0" dirty="0" smtClean="0">
                <a:effectLst>
                  <a:outerShdw blurRad="38100" dist="38100" dir="2700000" algn="tl">
                    <a:srgbClr val="000000">
                      <a:alpha val="43137"/>
                    </a:srgbClr>
                  </a:outerShdw>
                </a:effectLst>
              </a:rPr>
              <a:t>OOSE??</a:t>
            </a:r>
          </a:p>
          <a:p>
            <a:r>
              <a:rPr lang="en-US" sz="1200" b="0" i="0" u="none" strike="noStrike" kern="1200" baseline="0" dirty="0" smtClean="0">
                <a:solidFill>
                  <a:schemeClr val="tx1"/>
                </a:solidFill>
                <a:latin typeface="+mn-lt"/>
                <a:ea typeface="+mn-ea"/>
                <a:cs typeface="+mn-cs"/>
              </a:rPr>
              <a:t>UML provides the visual modeling syntax for OO modeling, and UP provides the software engineering process framework that tells us how we perform OO analysis and design. (UML and UP book preface)</a:t>
            </a:r>
            <a:endParaRPr lang="en-US" b="1" baseline="0" dirty="0" smtClean="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0"/>
          </p:nvPr>
        </p:nvSpPr>
        <p:spPr/>
        <p:txBody>
          <a:bodyPr/>
          <a:lstStyle/>
          <a:p>
            <a:fld id="{EF5FAB63-0E5D-40B7-86E7-82387D7DC55D}" type="slidenum">
              <a:rPr lang="en-US" smtClean="0"/>
              <a:t>7</a:t>
            </a:fld>
            <a:endParaRPr lang="en-US"/>
          </a:p>
        </p:txBody>
      </p:sp>
    </p:spTree>
    <p:extLst>
      <p:ext uri="{BB962C8B-B14F-4D97-AF65-F5344CB8AC3E}">
        <p14:creationId xmlns:p14="http://schemas.microsoft.com/office/powerpoint/2010/main" val="4182985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These are software tools that make the life of the developer easy and facilitate the development process.</a:t>
            </a:r>
          </a:p>
          <a:p>
            <a:r>
              <a:rPr lang="en-US" b="1" dirty="0" smtClean="0"/>
              <a:t>CASE tools</a:t>
            </a:r>
            <a:r>
              <a:rPr lang="en-US" b="0" dirty="0" smtClean="0"/>
              <a:t>,</a:t>
            </a:r>
            <a:r>
              <a:rPr lang="en-US" b="0" baseline="0" dirty="0" smtClean="0"/>
              <a:t> Example</a:t>
            </a:r>
            <a:r>
              <a:rPr lang="en-US" baseline="0" dirty="0" smtClean="0"/>
              <a:t> </a:t>
            </a:r>
            <a:r>
              <a:rPr lang="en-US" b="1" baseline="0" dirty="0" smtClean="0"/>
              <a:t>IDEs</a:t>
            </a:r>
          </a:p>
          <a:p>
            <a:r>
              <a:rPr lang="en-US" b="1" baseline="0" dirty="0" smtClean="0"/>
              <a:t>What tools are integrated in programming IDEs like Code-blocks or Dev C++?</a:t>
            </a:r>
          </a:p>
          <a:p>
            <a:r>
              <a:rPr lang="en-US" b="1" baseline="0" dirty="0" smtClean="0"/>
              <a:t>Editor, Compiler, Debugger, Linker, and Loader?</a:t>
            </a:r>
          </a:p>
          <a:p>
            <a:r>
              <a:rPr lang="en-US" b="1" baseline="0" dirty="0" smtClean="0"/>
              <a:t>What does the loader do?</a:t>
            </a:r>
          </a:p>
          <a:p>
            <a:endParaRPr lang="en-US" b="1" baseline="0" dirty="0" smtClean="0"/>
          </a:p>
          <a:p>
            <a:r>
              <a:rPr lang="en-US" b="1" baseline="0" dirty="0" smtClean="0"/>
              <a:t>Upper CASE tools : Microsoft project, Microsoft VISIO, IBM’s Rational rose, etc.</a:t>
            </a:r>
          </a:p>
          <a:p>
            <a:r>
              <a:rPr lang="en-US" b="1" baseline="0" dirty="0" smtClean="0"/>
              <a:t>Lower CASE tools : J2EE, Microsoft Visual Studio, etc.</a:t>
            </a:r>
          </a:p>
          <a:p>
            <a:r>
              <a:rPr lang="en-US" b="1" baseline="0" dirty="0" smtClean="0"/>
              <a:t>Microsoft word and Excel can be considered as upper case tools (or Documentation tools)</a:t>
            </a:r>
          </a:p>
          <a:p>
            <a:r>
              <a:rPr lang="en-US" b="1" baseline="0" dirty="0" smtClean="0"/>
              <a:t>CASE </a:t>
            </a:r>
            <a:r>
              <a:rPr lang="en-US" b="0" baseline="0" dirty="0" smtClean="0"/>
              <a:t>can also be called</a:t>
            </a:r>
            <a:r>
              <a:rPr lang="en-US" b="1" baseline="0" dirty="0" smtClean="0"/>
              <a:t> Computer-Assisted Software Engineering</a:t>
            </a:r>
            <a:endParaRPr lang="en-US" b="1" dirty="0"/>
          </a:p>
        </p:txBody>
      </p:sp>
      <p:sp>
        <p:nvSpPr>
          <p:cNvPr id="4" name="Slide Number Placeholder 3"/>
          <p:cNvSpPr>
            <a:spLocks noGrp="1"/>
          </p:cNvSpPr>
          <p:nvPr>
            <p:ph type="sldNum" sz="quarter" idx="10"/>
          </p:nvPr>
        </p:nvSpPr>
        <p:spPr/>
        <p:txBody>
          <a:bodyPr/>
          <a:lstStyle/>
          <a:p>
            <a:fld id="{EF5FAB63-0E5D-40B7-86E7-82387D7DC55D}" type="slidenum">
              <a:rPr lang="en-US" smtClean="0"/>
              <a:t>8</a:t>
            </a:fld>
            <a:endParaRPr lang="en-US"/>
          </a:p>
        </p:txBody>
      </p:sp>
    </p:spTree>
    <p:extLst>
      <p:ext uri="{BB962C8B-B14F-4D97-AF65-F5344CB8AC3E}">
        <p14:creationId xmlns:p14="http://schemas.microsoft.com/office/powerpoint/2010/main" val="1151953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The What and When of Software</a:t>
            </a:r>
            <a:r>
              <a:rPr lang="en-US" b="1" baseline="0" dirty="0" smtClean="0"/>
              <a:t> Development phases. Who does what and when?</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Entry and Exit criteria / Preconditions and Post-conditions for each phase.</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Sequencing or Ordering of phases.</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So what can you say about System Design?</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You remember, a system contains many interacting components.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Software </a:t>
            </a:r>
            <a:r>
              <a:rPr lang="en-US" b="1" dirty="0" smtClean="0"/>
              <a:t>product</a:t>
            </a:r>
            <a:r>
              <a:rPr lang="en-US" dirty="0" smtClean="0"/>
              <a:t> and development</a:t>
            </a:r>
            <a:r>
              <a:rPr lang="en-US" baseline="0" dirty="0" smtClean="0"/>
              <a:t> </a:t>
            </a:r>
            <a:r>
              <a:rPr lang="en-US" b="1" baseline="0" dirty="0" smtClean="0"/>
              <a:t>process</a:t>
            </a:r>
            <a:r>
              <a:rPr lang="en-US" baseline="0" dirty="0" smtClean="0"/>
              <a:t>.  </a:t>
            </a:r>
            <a:r>
              <a:rPr lang="en-US" b="1" baseline="0" dirty="0" smtClean="0"/>
              <a:t>Deliverables (also called Artifacts)</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Deliverables are products or outputs </a:t>
            </a:r>
            <a:r>
              <a:rPr lang="en-US" b="0" baseline="0" dirty="0" smtClean="0"/>
              <a:t>and</a:t>
            </a:r>
            <a:r>
              <a:rPr lang="en-US" b="1" baseline="0" dirty="0" smtClean="0"/>
              <a:t> can be inputs to the next phase.</a:t>
            </a:r>
          </a:p>
          <a:p>
            <a:endParaRPr lang="en-US" dirty="0" smtClean="0"/>
          </a:p>
          <a:p>
            <a:r>
              <a:rPr lang="en-US" b="1" dirty="0" smtClean="0"/>
              <a:t>Fundamental : General (Generic)</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What is a model? An abstraction of a complex phenomena (that some one might follow as a good practice).</a:t>
            </a:r>
            <a:r>
              <a:rPr lang="en-US" b="1" baseline="0" dirty="0" smtClean="0"/>
              <a:t> </a:t>
            </a:r>
            <a:r>
              <a:rPr lang="en-US" b="1" dirty="0" smtClean="0"/>
              <a:t>A</a:t>
            </a:r>
            <a:r>
              <a:rPr lang="en-US" b="1" baseline="0" dirty="0" smtClean="0"/>
              <a:t> simplified view of complex reality.</a:t>
            </a:r>
          </a:p>
          <a:p>
            <a:endParaRPr lang="en-US" dirty="0"/>
          </a:p>
        </p:txBody>
      </p:sp>
      <p:sp>
        <p:nvSpPr>
          <p:cNvPr id="4" name="Slide Number Placeholder 3"/>
          <p:cNvSpPr>
            <a:spLocks noGrp="1"/>
          </p:cNvSpPr>
          <p:nvPr>
            <p:ph type="sldNum" sz="quarter" idx="10"/>
          </p:nvPr>
        </p:nvSpPr>
        <p:spPr/>
        <p:txBody>
          <a:bodyPr/>
          <a:lstStyle/>
          <a:p>
            <a:fld id="{EF5FAB63-0E5D-40B7-86E7-82387D7DC55D}"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747844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21-Jan-21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21-Jan-21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21-Jan-21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21-Jan-21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1447800"/>
            <a:ext cx="6553200" cy="2985433"/>
          </a:xfrm>
          <a:prstGeom prst="rect">
            <a:avLst/>
          </a:prstGeom>
        </p:spPr>
        <p:txBody>
          <a:bodyPr wrap="square">
            <a:spAutoFit/>
          </a:bodyPr>
          <a:lstStyle/>
          <a:p>
            <a:pPr algn="ctr"/>
            <a:r>
              <a:rPr lang="en-US" sz="6000" b="1" dirty="0">
                <a:solidFill>
                  <a:srgbClr val="00B050"/>
                </a:solidFill>
                <a:effectLst>
                  <a:outerShdw blurRad="38100" dist="38100" dir="2700000" algn="tl">
                    <a:srgbClr val="000000">
                      <a:alpha val="43137"/>
                    </a:srgbClr>
                  </a:outerShdw>
                </a:effectLst>
              </a:rPr>
              <a:t>Chapter </a:t>
            </a:r>
            <a:r>
              <a:rPr lang="en-US" sz="6000" b="1" dirty="0" smtClean="0">
                <a:solidFill>
                  <a:srgbClr val="00B050"/>
                </a:solidFill>
                <a:effectLst>
                  <a:outerShdw blurRad="38100" dist="38100" dir="2700000" algn="tl">
                    <a:srgbClr val="000000">
                      <a:alpha val="43137"/>
                    </a:srgbClr>
                  </a:outerShdw>
                </a:effectLst>
              </a:rPr>
              <a:t>Five</a:t>
            </a:r>
          </a:p>
          <a:p>
            <a:pPr algn="ctr"/>
            <a:endParaRPr lang="en-US" sz="3200" b="1" dirty="0">
              <a:solidFill>
                <a:srgbClr val="00B050"/>
              </a:solidFill>
            </a:endParaRPr>
          </a:p>
          <a:p>
            <a:pPr algn="ctr"/>
            <a:r>
              <a:rPr lang="en-US" sz="4800" b="1" dirty="0">
                <a:solidFill>
                  <a:schemeClr val="accent2">
                    <a:lumMod val="50000"/>
                  </a:schemeClr>
                </a:solidFill>
                <a:effectLst>
                  <a:outerShdw blurRad="38100" dist="38100" dir="2700000" algn="tl">
                    <a:srgbClr val="000000">
                      <a:alpha val="43137"/>
                    </a:srgbClr>
                  </a:outerShdw>
                </a:effectLst>
              </a:rPr>
              <a:t>Business</a:t>
            </a:r>
            <a:r>
              <a:rPr lang="en-US" sz="4800" b="1" dirty="0">
                <a:solidFill>
                  <a:srgbClr val="00B050"/>
                </a:solidFill>
                <a:effectLst>
                  <a:outerShdw blurRad="38100" dist="38100" dir="2700000" algn="tl">
                    <a:srgbClr val="000000">
                      <a:alpha val="43137"/>
                    </a:srgbClr>
                  </a:outerShdw>
                </a:effectLst>
              </a:rPr>
              <a:t> </a:t>
            </a:r>
            <a:r>
              <a:rPr lang="en-US" sz="4800" b="1" dirty="0">
                <a:solidFill>
                  <a:srgbClr val="FF0000"/>
                </a:solidFill>
                <a:effectLst>
                  <a:outerShdw blurRad="38100" dist="38100" dir="2700000" algn="tl">
                    <a:srgbClr val="000000">
                      <a:alpha val="43137"/>
                    </a:srgbClr>
                  </a:outerShdw>
                </a:effectLst>
              </a:rPr>
              <a:t>Process</a:t>
            </a:r>
            <a:r>
              <a:rPr lang="en-US" sz="4800" b="1" dirty="0">
                <a:solidFill>
                  <a:srgbClr val="00B050"/>
                </a:solidFill>
                <a:effectLst>
                  <a:outerShdw blurRad="38100" dist="38100" dir="2700000" algn="tl">
                    <a:srgbClr val="000000">
                      <a:alpha val="43137"/>
                    </a:srgbClr>
                  </a:outerShdw>
                </a:effectLst>
              </a:rPr>
              <a:t> </a:t>
            </a:r>
            <a:r>
              <a:rPr lang="en-US" sz="4800" b="1" dirty="0">
                <a:solidFill>
                  <a:srgbClr val="0070C0"/>
                </a:solidFill>
                <a:effectLst>
                  <a:outerShdw blurRad="38100" dist="38100" dir="2700000" algn="tl">
                    <a:srgbClr val="000000">
                      <a:alpha val="43137"/>
                    </a:srgbClr>
                  </a:outerShdw>
                </a:effectLst>
              </a:rPr>
              <a:t>Engineering</a:t>
            </a:r>
          </a:p>
        </p:txBody>
      </p:sp>
    </p:spTree>
    <p:extLst>
      <p:ext uri="{BB962C8B-B14F-4D97-AF65-F5344CB8AC3E}">
        <p14:creationId xmlns:p14="http://schemas.microsoft.com/office/powerpoint/2010/main" val="4095234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600200"/>
            <a:ext cx="8915400" cy="4525963"/>
          </a:xfrm>
        </p:spPr>
        <p:txBody>
          <a:bodyPr>
            <a:normAutofit lnSpcReduction="10000"/>
          </a:bodyPr>
          <a:lstStyle/>
          <a:p>
            <a:pPr marL="514350" indent="-514350" algn="just">
              <a:buClr>
                <a:schemeClr val="tx1"/>
              </a:buClr>
              <a:buFont typeface="+mj-lt"/>
              <a:buAutoNum type="arabicParenR"/>
            </a:pPr>
            <a:r>
              <a:rPr lang="en-US" dirty="0" smtClean="0">
                <a:solidFill>
                  <a:srgbClr val="FF0000"/>
                </a:solidFill>
              </a:rPr>
              <a:t>Requirements Engineering: </a:t>
            </a:r>
            <a:r>
              <a:rPr lang="en-US" dirty="0" smtClean="0"/>
              <a:t>is the process of establishing the </a:t>
            </a:r>
            <a:r>
              <a:rPr lang="en-US" dirty="0" smtClean="0">
                <a:solidFill>
                  <a:srgbClr val="FF0000"/>
                </a:solidFill>
              </a:rPr>
              <a:t>needs of stakeholders </a:t>
            </a:r>
            <a:r>
              <a:rPr lang="en-US" dirty="0" smtClean="0"/>
              <a:t>that are </a:t>
            </a:r>
            <a:r>
              <a:rPr lang="en-US" dirty="0" smtClean="0">
                <a:solidFill>
                  <a:srgbClr val="FF0000"/>
                </a:solidFill>
              </a:rPr>
              <a:t>to be solved by software</a:t>
            </a:r>
            <a:r>
              <a:rPr lang="en-US" dirty="0" smtClean="0"/>
              <a:t>. </a:t>
            </a:r>
          </a:p>
          <a:p>
            <a:pPr marL="0" indent="0" algn="just">
              <a:spcBef>
                <a:spcPts val="0"/>
              </a:spcBef>
              <a:buClr>
                <a:schemeClr val="tx1"/>
              </a:buClr>
              <a:buNone/>
            </a:pPr>
            <a:r>
              <a:rPr lang="en-US" dirty="0" smtClean="0">
                <a:solidFill>
                  <a:srgbClr val="FF0000"/>
                </a:solidFill>
              </a:rPr>
              <a:t>      </a:t>
            </a:r>
            <a:r>
              <a:rPr lang="en-US" dirty="0" smtClean="0">
                <a:solidFill>
                  <a:srgbClr val="002060"/>
                </a:solidFill>
                <a:effectLst>
                  <a:outerShdw blurRad="38100" dist="38100" dir="2700000" algn="tl">
                    <a:srgbClr val="000000">
                      <a:alpha val="43137"/>
                    </a:srgbClr>
                  </a:outerShdw>
                </a:effectLst>
              </a:rPr>
              <a:t>Why is this phase so important?</a:t>
            </a:r>
            <a:r>
              <a:rPr lang="en-US" dirty="0" smtClean="0">
                <a:effectLst>
                  <a:outerShdw blurRad="38100" dist="38100" dir="2700000" algn="tl">
                    <a:srgbClr val="000000">
                      <a:alpha val="43137"/>
                    </a:srgbClr>
                  </a:outerShdw>
                </a:effectLst>
              </a:rPr>
              <a:t> </a:t>
            </a:r>
            <a:r>
              <a:rPr lang="en-US" dirty="0" smtClean="0"/>
              <a:t>In general the </a:t>
            </a:r>
          </a:p>
          <a:p>
            <a:pPr marL="0" indent="0" algn="just">
              <a:spcBef>
                <a:spcPts val="0"/>
              </a:spcBef>
              <a:buClr>
                <a:schemeClr val="tx1"/>
              </a:buClr>
              <a:buNone/>
            </a:pPr>
            <a:r>
              <a:rPr lang="en-US" dirty="0"/>
              <a:t> </a:t>
            </a:r>
            <a:r>
              <a:rPr lang="en-US" dirty="0" smtClean="0"/>
              <a:t>     </a:t>
            </a:r>
            <a:r>
              <a:rPr lang="en-US" dirty="0" smtClean="0">
                <a:solidFill>
                  <a:srgbClr val="FF0000"/>
                </a:solidFill>
              </a:rPr>
              <a:t>cost of correcting an error</a:t>
            </a:r>
            <a:r>
              <a:rPr lang="en-US" dirty="0" smtClean="0"/>
              <a:t> depends on the</a:t>
            </a:r>
            <a:br>
              <a:rPr lang="en-US" dirty="0" smtClean="0"/>
            </a:br>
            <a:r>
              <a:rPr lang="en-US" dirty="0" smtClean="0"/>
              <a:t>      number of subsequent decisions that are based</a:t>
            </a:r>
            <a:br>
              <a:rPr lang="en-US" dirty="0" smtClean="0"/>
            </a:br>
            <a:r>
              <a:rPr lang="en-US" dirty="0" smtClean="0"/>
              <a:t>      on it. Therefore, </a:t>
            </a:r>
            <a:r>
              <a:rPr lang="en-US" dirty="0" smtClean="0">
                <a:solidFill>
                  <a:srgbClr val="FF0000"/>
                </a:solidFill>
              </a:rPr>
              <a:t>error made in understanding</a:t>
            </a:r>
            <a:br>
              <a:rPr lang="en-US" dirty="0" smtClean="0">
                <a:solidFill>
                  <a:srgbClr val="FF0000"/>
                </a:solidFill>
              </a:rPr>
            </a:br>
            <a:r>
              <a:rPr lang="en-US" dirty="0" smtClean="0">
                <a:solidFill>
                  <a:srgbClr val="FF0000"/>
                </a:solidFill>
              </a:rPr>
              <a:t>      requirements</a:t>
            </a:r>
            <a:r>
              <a:rPr lang="en-US" dirty="0" smtClean="0"/>
              <a:t> have the potential for greater cost</a:t>
            </a:r>
            <a:br>
              <a:rPr lang="en-US" dirty="0" smtClean="0"/>
            </a:br>
            <a:r>
              <a:rPr lang="en-US" dirty="0" smtClean="0"/>
              <a:t>      because many </a:t>
            </a:r>
            <a:r>
              <a:rPr lang="en-US" dirty="0" smtClean="0">
                <a:solidFill>
                  <a:srgbClr val="FF0000"/>
                </a:solidFill>
              </a:rPr>
              <a:t>design</a:t>
            </a:r>
            <a:r>
              <a:rPr lang="en-US" dirty="0" smtClean="0"/>
              <a:t> and other following phase</a:t>
            </a:r>
          </a:p>
          <a:p>
            <a:pPr marL="0" indent="0" algn="just">
              <a:spcBef>
                <a:spcPts val="0"/>
              </a:spcBef>
              <a:buClr>
                <a:schemeClr val="tx1"/>
              </a:buClr>
              <a:buNone/>
            </a:pPr>
            <a:r>
              <a:rPr lang="en-US" dirty="0"/>
              <a:t> </a:t>
            </a:r>
            <a:r>
              <a:rPr lang="en-US" dirty="0" smtClean="0"/>
              <a:t>     decisions depend on </a:t>
            </a:r>
            <a:r>
              <a:rPr lang="en-US" dirty="0" smtClean="0">
                <a:solidFill>
                  <a:srgbClr val="FF0000"/>
                </a:solidFill>
              </a:rPr>
              <a:t>RE</a:t>
            </a:r>
            <a:r>
              <a:rPr lang="en-US" dirty="0" smtClean="0"/>
              <a:t> results. </a:t>
            </a:r>
            <a:endParaRPr lang="en-US" dirty="0"/>
          </a:p>
        </p:txBody>
      </p:sp>
      <p:sp>
        <p:nvSpPr>
          <p:cNvPr id="4" name="Title 1"/>
          <p:cNvSpPr>
            <a:spLocks noGrp="1"/>
          </p:cNvSpPr>
          <p:nvPr>
            <p:ph type="title"/>
          </p:nvPr>
        </p:nvSpPr>
        <p:spPr>
          <a:xfrm>
            <a:off x="533400" y="228600"/>
            <a:ext cx="8229600" cy="1143000"/>
          </a:xfrm>
        </p:spPr>
        <p:txBody>
          <a:bodyPr>
            <a:normAutofit fontScale="90000"/>
          </a:bodyPr>
          <a:lstStyle/>
          <a:p>
            <a:r>
              <a:rPr lang="en-US" b="1" dirty="0" smtClean="0">
                <a:solidFill>
                  <a:srgbClr val="00B050"/>
                </a:solidFill>
                <a:effectLst>
                  <a:outerShdw blurRad="38100" dist="38100" dir="2700000" algn="tl">
                    <a:srgbClr val="000000">
                      <a:alpha val="43137"/>
                    </a:srgbClr>
                  </a:outerShdw>
                </a:effectLst>
              </a:rPr>
              <a:t>Software System development process phases: SDLC phases</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63748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2924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14400" y="381000"/>
            <a:ext cx="6553200" cy="6172200"/>
          </a:xfrm>
          <a:prstGeom prst="rect">
            <a:avLst/>
          </a:prstGeom>
        </p:spPr>
      </p:pic>
    </p:spTree>
    <p:extLst>
      <p:ext uri="{BB962C8B-B14F-4D97-AF65-F5344CB8AC3E}">
        <p14:creationId xmlns:p14="http://schemas.microsoft.com/office/powerpoint/2010/main" val="1649735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762000"/>
            <a:ext cx="85344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611279" y="157316"/>
            <a:ext cx="5932521" cy="646331"/>
          </a:xfrm>
          <a:prstGeom prst="rect">
            <a:avLst/>
          </a:prstGeom>
        </p:spPr>
        <p:txBody>
          <a:bodyPr wrap="none">
            <a:spAutoFit/>
          </a:bodyPr>
          <a:lstStyle/>
          <a:p>
            <a:r>
              <a:rPr lang="en-US" sz="3600" b="1" dirty="0">
                <a:solidFill>
                  <a:srgbClr val="002060"/>
                </a:solidFill>
                <a:effectLst>
                  <a:outerShdw blurRad="38100" dist="38100" dir="2700000" algn="tl">
                    <a:srgbClr val="000000">
                      <a:alpha val="43137"/>
                    </a:srgbClr>
                  </a:outerShdw>
                </a:effectLst>
              </a:rPr>
              <a:t>Agility and the Cost of Change</a:t>
            </a:r>
            <a:endParaRPr lang="en-US" sz="3600"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5995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solidFill>
                  <a:srgbClr val="00B050"/>
                </a:solidFill>
                <a:effectLst>
                  <a:outerShdw blurRad="38100" dist="38100" dir="2700000" algn="tl">
                    <a:srgbClr val="000000">
                      <a:alpha val="43137"/>
                    </a:srgbClr>
                  </a:outerShdw>
                </a:effectLst>
              </a:rPr>
              <a:t>Requirements </a:t>
            </a:r>
            <a:r>
              <a:rPr lang="en-US" dirty="0" smtClean="0">
                <a:solidFill>
                  <a:srgbClr val="00B050"/>
                </a:solidFill>
                <a:effectLst>
                  <a:outerShdw blurRad="38100" dist="38100" dir="2700000" algn="tl">
                    <a:srgbClr val="000000">
                      <a:alpha val="43137"/>
                    </a:srgbClr>
                  </a:outerShdw>
                </a:effectLst>
              </a:rPr>
              <a:t>Engineering  </a:t>
            </a:r>
            <a:r>
              <a:rPr lang="en-US" dirty="0" err="1" smtClean="0">
                <a:solidFill>
                  <a:srgbClr val="00B050"/>
                </a:solidFill>
                <a:effectLst>
                  <a:outerShdw blurRad="38100" dist="38100" dir="2700000" algn="tl">
                    <a:srgbClr val="000000">
                      <a:alpha val="43137"/>
                    </a:srgbClr>
                  </a:outerShdw>
                </a:effectLst>
              </a:rPr>
              <a:t>Cont</a:t>
            </a:r>
            <a:r>
              <a:rPr lang="en-US" dirty="0" smtClean="0">
                <a:solidFill>
                  <a:srgbClr val="00B050"/>
                </a:solidFill>
                <a:effectLst>
                  <a:outerShdw blurRad="38100" dist="38100" dir="2700000" algn="tl">
                    <a:srgbClr val="000000">
                      <a:alpha val="43137"/>
                    </a:srgbClr>
                  </a:outerShdw>
                </a:effectLst>
              </a:rPr>
              <a:t>…</a:t>
            </a:r>
            <a:endParaRPr lang="en-US"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19200"/>
            <a:ext cx="8763000" cy="5181600"/>
          </a:xfrm>
        </p:spPr>
        <p:txBody>
          <a:bodyPr>
            <a:normAutofit/>
          </a:bodyPr>
          <a:lstStyle/>
          <a:p>
            <a:r>
              <a:rPr lang="en-US" dirty="0" smtClean="0"/>
              <a:t>Also called </a:t>
            </a:r>
            <a:r>
              <a:rPr lang="en-US" dirty="0" smtClean="0">
                <a:solidFill>
                  <a:srgbClr val="FF0000"/>
                </a:solidFill>
                <a:effectLst>
                  <a:outerShdw blurRad="38100" dist="38100" dir="2700000" algn="tl">
                    <a:srgbClr val="000000">
                      <a:alpha val="43137"/>
                    </a:srgbClr>
                  </a:outerShdw>
                </a:effectLst>
              </a:rPr>
              <a:t>requirements elicitation and analysis</a:t>
            </a:r>
          </a:p>
          <a:p>
            <a:pPr algn="just">
              <a:buClr>
                <a:schemeClr val="tx1">
                  <a:lumMod val="95000"/>
                  <a:lumOff val="5000"/>
                </a:schemeClr>
              </a:buClr>
            </a:pPr>
            <a:r>
              <a:rPr lang="en-US" dirty="0" smtClean="0">
                <a:solidFill>
                  <a:srgbClr val="00B050"/>
                </a:solidFill>
              </a:rPr>
              <a:t>How can we collect the right requirements? </a:t>
            </a:r>
            <a:r>
              <a:rPr lang="en-US" dirty="0" smtClean="0"/>
              <a:t>Traditional requirements engineering does so through a set of steps: The first step is </a:t>
            </a:r>
            <a:r>
              <a:rPr lang="en-US" dirty="0" smtClean="0">
                <a:solidFill>
                  <a:srgbClr val="FF0000"/>
                </a:solidFill>
                <a:effectLst>
                  <a:outerShdw blurRad="38100" dist="38100" dir="2700000" algn="tl">
                    <a:srgbClr val="000000">
                      <a:alpha val="43137"/>
                    </a:srgbClr>
                  </a:outerShdw>
                </a:effectLst>
              </a:rPr>
              <a:t>Elicitation</a:t>
            </a:r>
            <a:r>
              <a:rPr lang="en-US" dirty="0" smtClean="0">
                <a:effectLst>
                  <a:outerShdw blurRad="38100" dist="38100" dir="2700000" algn="tl">
                    <a:srgbClr val="000000">
                      <a:alpha val="43137"/>
                    </a:srgbClr>
                  </a:outerShdw>
                </a:effectLst>
              </a:rPr>
              <a:t> </a:t>
            </a:r>
            <a:r>
              <a:rPr lang="en-US" dirty="0" smtClean="0"/>
              <a:t>which is the collection of requirements from stakeholders and other sources and can be done in a variety of ways (</a:t>
            </a:r>
            <a:r>
              <a:rPr lang="en-US" dirty="0" smtClean="0">
                <a:solidFill>
                  <a:srgbClr val="FF0000"/>
                </a:solidFill>
                <a:effectLst>
                  <a:outerShdw blurRad="38100" dist="38100" dir="2700000" algn="tl">
                    <a:srgbClr val="000000">
                      <a:alpha val="43137"/>
                    </a:srgbClr>
                  </a:outerShdw>
                </a:effectLst>
              </a:rPr>
              <a:t>methods</a:t>
            </a:r>
            <a:r>
              <a:rPr lang="en-US" dirty="0" smtClean="0"/>
              <a:t>) [through </a:t>
            </a:r>
            <a:r>
              <a:rPr lang="en-US" dirty="0" smtClean="0">
                <a:solidFill>
                  <a:srgbClr val="FF0000"/>
                </a:solidFill>
              </a:rPr>
              <a:t>questionnaire survey</a:t>
            </a:r>
            <a:r>
              <a:rPr lang="en-US" dirty="0" smtClean="0"/>
              <a:t>, </a:t>
            </a:r>
            <a:r>
              <a:rPr lang="en-US" dirty="0" smtClean="0">
                <a:solidFill>
                  <a:srgbClr val="00B050"/>
                </a:solidFill>
              </a:rPr>
              <a:t>interview</a:t>
            </a:r>
            <a:r>
              <a:rPr lang="en-US" dirty="0" smtClean="0"/>
              <a:t>, </a:t>
            </a:r>
            <a:r>
              <a:rPr lang="en-US" dirty="0" smtClean="0">
                <a:solidFill>
                  <a:srgbClr val="FF0000"/>
                </a:solidFill>
              </a:rPr>
              <a:t>brainstorming</a:t>
            </a:r>
            <a:r>
              <a:rPr lang="en-US" dirty="0" smtClean="0"/>
              <a:t>, using </a:t>
            </a:r>
            <a:r>
              <a:rPr lang="en-US" dirty="0" smtClean="0">
                <a:solidFill>
                  <a:srgbClr val="00B050"/>
                </a:solidFill>
              </a:rPr>
              <a:t>prototype</a:t>
            </a:r>
            <a:r>
              <a:rPr lang="en-US" dirty="0" smtClean="0"/>
              <a:t>, </a:t>
            </a:r>
            <a:r>
              <a:rPr lang="en-US" dirty="0" smtClean="0">
                <a:solidFill>
                  <a:srgbClr val="FF0000"/>
                </a:solidFill>
              </a:rPr>
              <a:t>document analysis</a:t>
            </a:r>
            <a:r>
              <a:rPr lang="en-US" dirty="0" smtClean="0"/>
              <a:t>, </a:t>
            </a:r>
            <a:r>
              <a:rPr lang="en-US" dirty="0" smtClean="0">
                <a:solidFill>
                  <a:srgbClr val="00B050"/>
                </a:solidFill>
              </a:rPr>
              <a:t>work place observation</a:t>
            </a:r>
            <a:r>
              <a:rPr lang="en-US" dirty="0" smtClean="0"/>
              <a:t>, and so on]</a:t>
            </a:r>
            <a:endParaRPr lang="en-US" dirty="0"/>
          </a:p>
        </p:txBody>
      </p:sp>
    </p:spTree>
    <p:extLst>
      <p:ext uri="{BB962C8B-B14F-4D97-AF65-F5344CB8AC3E}">
        <p14:creationId xmlns:p14="http://schemas.microsoft.com/office/powerpoint/2010/main" val="3132924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normAutofit fontScale="90000"/>
          </a:bodyPr>
          <a:lstStyle/>
          <a:p>
            <a:r>
              <a:rPr lang="en-US" dirty="0">
                <a:solidFill>
                  <a:srgbClr val="00B050"/>
                </a:solidFill>
                <a:effectLst>
                  <a:outerShdw blurRad="38100" dist="38100" dir="2700000" algn="tl">
                    <a:srgbClr val="000000">
                      <a:alpha val="43137"/>
                    </a:srgbClr>
                  </a:outerShdw>
                </a:effectLst>
              </a:rPr>
              <a:t>Requirements </a:t>
            </a:r>
            <a:r>
              <a:rPr lang="en-US" dirty="0" smtClean="0">
                <a:solidFill>
                  <a:srgbClr val="00B050"/>
                </a:solidFill>
                <a:effectLst>
                  <a:outerShdw blurRad="38100" dist="38100" dir="2700000" algn="tl">
                    <a:srgbClr val="000000">
                      <a:alpha val="43137"/>
                    </a:srgbClr>
                  </a:outerShdw>
                </a:effectLst>
              </a:rPr>
              <a:t>Engineering</a:t>
            </a:r>
            <a:br>
              <a:rPr lang="en-US" dirty="0" smtClean="0">
                <a:solidFill>
                  <a:srgbClr val="00B050"/>
                </a:solidFill>
                <a:effectLst>
                  <a:outerShdw blurRad="38100" dist="38100" dir="2700000" algn="tl">
                    <a:srgbClr val="000000">
                      <a:alpha val="43137"/>
                    </a:srgbClr>
                  </a:outerShdw>
                </a:effectLst>
              </a:rPr>
            </a:br>
            <a:r>
              <a:rPr lang="en-US" dirty="0" err="1" smtClean="0">
                <a:solidFill>
                  <a:srgbClr val="00B050"/>
                </a:solidFill>
                <a:effectLst>
                  <a:outerShdw blurRad="38100" dist="38100" dir="2700000" algn="tl">
                    <a:srgbClr val="000000">
                      <a:alpha val="43137"/>
                    </a:srgbClr>
                  </a:outerShdw>
                </a:effectLst>
              </a:rPr>
              <a:t>Cont</a:t>
            </a:r>
            <a:r>
              <a:rPr lang="en-US" dirty="0" smtClean="0">
                <a:solidFill>
                  <a:srgbClr val="00B050"/>
                </a:solidFill>
                <a:effectLst>
                  <a:outerShdw blurRad="38100" dist="38100" dir="2700000" algn="tl">
                    <a:srgbClr val="000000">
                      <a:alpha val="43137"/>
                    </a:srgbClr>
                  </a:outerShdw>
                </a:effectLst>
              </a:rPr>
              <a:t>…</a:t>
            </a:r>
            <a:endParaRPr lang="en-US"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798637"/>
            <a:ext cx="8915400" cy="4525963"/>
          </a:xfrm>
        </p:spPr>
        <p:txBody>
          <a:bodyPr>
            <a:normAutofit fontScale="77500" lnSpcReduction="20000"/>
          </a:bodyPr>
          <a:lstStyle/>
          <a:p>
            <a:pPr algn="just">
              <a:buClr>
                <a:schemeClr val="tx1">
                  <a:lumMod val="95000"/>
                  <a:lumOff val="5000"/>
                </a:schemeClr>
              </a:buClr>
            </a:pPr>
            <a:r>
              <a:rPr lang="en-US" dirty="0" smtClean="0"/>
              <a:t>The </a:t>
            </a:r>
            <a:r>
              <a:rPr lang="en-US" dirty="0" smtClean="0">
                <a:solidFill>
                  <a:srgbClr val="FF0000"/>
                </a:solidFill>
                <a:effectLst>
                  <a:outerShdw blurRad="38100" dist="38100" dir="2700000" algn="tl">
                    <a:srgbClr val="000000">
                      <a:alpha val="43137"/>
                    </a:srgbClr>
                  </a:outerShdw>
                </a:effectLst>
              </a:rPr>
              <a:t>second</a:t>
            </a:r>
            <a:r>
              <a:rPr lang="en-US" dirty="0" smtClean="0"/>
              <a:t> step is </a:t>
            </a:r>
            <a:r>
              <a:rPr lang="en-US" dirty="0" smtClean="0">
                <a:solidFill>
                  <a:srgbClr val="FF0000"/>
                </a:solidFill>
                <a:effectLst>
                  <a:outerShdw blurRad="38100" dist="38100" dir="2700000" algn="tl">
                    <a:srgbClr val="000000">
                      <a:alpha val="43137"/>
                    </a:srgbClr>
                  </a:outerShdw>
                </a:effectLst>
              </a:rPr>
              <a:t>requirements analysis</a:t>
            </a:r>
            <a:r>
              <a:rPr lang="en-US" dirty="0" smtClean="0">
                <a:effectLst>
                  <a:outerShdw blurRad="38100" dist="38100" dir="2700000" algn="tl">
                    <a:srgbClr val="000000">
                      <a:alpha val="43137"/>
                    </a:srgbClr>
                  </a:outerShdw>
                </a:effectLst>
              </a:rPr>
              <a:t> </a:t>
            </a:r>
            <a:r>
              <a:rPr lang="en-US" dirty="0" smtClean="0"/>
              <a:t>which involves the study and deeper understanding of the collected requirements.</a:t>
            </a:r>
          </a:p>
          <a:p>
            <a:pPr algn="just">
              <a:buClr>
                <a:schemeClr val="tx1">
                  <a:lumMod val="95000"/>
                  <a:lumOff val="5000"/>
                </a:schemeClr>
              </a:buClr>
            </a:pPr>
            <a:endParaRPr lang="en-US" sz="900" dirty="0" smtClean="0"/>
          </a:p>
          <a:p>
            <a:r>
              <a:rPr lang="en-US" dirty="0"/>
              <a:t>Structuring (</a:t>
            </a:r>
            <a:r>
              <a:rPr lang="en-US" dirty="0">
                <a:solidFill>
                  <a:srgbClr val="FF0000"/>
                </a:solidFill>
                <a:effectLst>
                  <a:outerShdw blurRad="38100" dist="38100" dir="2700000" algn="tl">
                    <a:srgbClr val="000000">
                      <a:alpha val="43137"/>
                    </a:srgbClr>
                  </a:outerShdw>
                </a:effectLst>
              </a:rPr>
              <a:t>modeling</a:t>
            </a:r>
            <a:r>
              <a:rPr lang="en-US" dirty="0"/>
              <a:t>) of system requirements is also </a:t>
            </a:r>
            <a:r>
              <a:rPr lang="en-US" dirty="0" smtClean="0"/>
              <a:t>part of </a:t>
            </a:r>
            <a:r>
              <a:rPr lang="en-US" dirty="0"/>
              <a:t>this activity</a:t>
            </a:r>
            <a:r>
              <a:rPr lang="en-US" dirty="0" smtClean="0"/>
              <a:t>.</a:t>
            </a:r>
          </a:p>
          <a:p>
            <a:endParaRPr lang="en-US" sz="900" dirty="0" smtClean="0"/>
          </a:p>
          <a:p>
            <a:pPr algn="just">
              <a:buClr>
                <a:schemeClr val="tx1">
                  <a:lumMod val="95000"/>
                  <a:lumOff val="5000"/>
                </a:schemeClr>
              </a:buClr>
            </a:pPr>
            <a:r>
              <a:rPr lang="en-US" dirty="0" smtClean="0"/>
              <a:t>The </a:t>
            </a:r>
            <a:r>
              <a:rPr lang="en-US" dirty="0" smtClean="0">
                <a:solidFill>
                  <a:srgbClr val="FF0000"/>
                </a:solidFill>
                <a:effectLst>
                  <a:outerShdw blurRad="38100" dist="38100" dir="2700000" algn="tl">
                    <a:srgbClr val="000000">
                      <a:alpha val="43137"/>
                    </a:srgbClr>
                  </a:outerShdw>
                </a:effectLst>
              </a:rPr>
              <a:t>third</a:t>
            </a:r>
            <a:r>
              <a:rPr lang="en-US" dirty="0" smtClean="0"/>
              <a:t> one is the </a:t>
            </a:r>
            <a:r>
              <a:rPr lang="en-US" dirty="0" smtClean="0">
                <a:solidFill>
                  <a:srgbClr val="FF0000"/>
                </a:solidFill>
                <a:effectLst>
                  <a:outerShdw blurRad="38100" dist="38100" dir="2700000" algn="tl">
                    <a:srgbClr val="000000">
                      <a:alpha val="43137"/>
                    </a:srgbClr>
                  </a:outerShdw>
                </a:effectLst>
              </a:rPr>
              <a:t>specification of requirements </a:t>
            </a:r>
            <a:r>
              <a:rPr lang="en-US" dirty="0" smtClean="0"/>
              <a:t>in which the collected requirements are suitably represented organized and saved so that they can be </a:t>
            </a:r>
            <a:r>
              <a:rPr lang="en-US" dirty="0" smtClean="0">
                <a:solidFill>
                  <a:srgbClr val="FF0000"/>
                </a:solidFill>
                <a:effectLst>
                  <a:outerShdw blurRad="38100" dist="38100" dir="2700000" algn="tl">
                    <a:srgbClr val="000000">
                      <a:alpha val="43137"/>
                    </a:srgbClr>
                  </a:outerShdw>
                </a:effectLst>
              </a:rPr>
              <a:t>shared (</a:t>
            </a:r>
            <a:r>
              <a:rPr lang="en-US" b="1" dirty="0" smtClean="0">
                <a:solidFill>
                  <a:srgbClr val="FF0000"/>
                </a:solidFill>
                <a:effectLst>
                  <a:outerShdw blurRad="38100" dist="38100" dir="2700000" algn="tl">
                    <a:srgbClr val="000000">
                      <a:alpha val="43137"/>
                    </a:srgbClr>
                  </a:outerShdw>
                </a:effectLst>
              </a:rPr>
              <a:t>SRS</a:t>
            </a:r>
            <a:r>
              <a:rPr lang="en-US" dirty="0" smtClean="0">
                <a:solidFill>
                  <a:srgbClr val="FF0000"/>
                </a:solidFill>
                <a:effectLst>
                  <a:outerShdw blurRad="38100" dist="38100" dir="2700000" algn="tl">
                    <a:srgbClr val="000000">
                      <a:alpha val="43137"/>
                    </a:srgbClr>
                  </a:outerShdw>
                </a:effectLst>
              </a:rPr>
              <a:t>)</a:t>
            </a:r>
            <a:r>
              <a:rPr lang="en-US" dirty="0" smtClean="0"/>
              <a:t>. </a:t>
            </a:r>
          </a:p>
          <a:p>
            <a:pPr algn="just">
              <a:buClr>
                <a:schemeClr val="tx1">
                  <a:lumMod val="95000"/>
                  <a:lumOff val="5000"/>
                </a:schemeClr>
              </a:buClr>
            </a:pPr>
            <a:endParaRPr lang="en-US" sz="900" dirty="0" smtClean="0"/>
          </a:p>
          <a:p>
            <a:pPr algn="just">
              <a:buClr>
                <a:schemeClr val="tx1">
                  <a:lumMod val="95000"/>
                  <a:lumOff val="5000"/>
                </a:schemeClr>
              </a:buClr>
            </a:pPr>
            <a:r>
              <a:rPr lang="en-US" dirty="0" smtClean="0"/>
              <a:t>They can be </a:t>
            </a:r>
            <a:r>
              <a:rPr lang="en-US" dirty="0" smtClean="0">
                <a:solidFill>
                  <a:srgbClr val="FF0000"/>
                </a:solidFill>
                <a:effectLst>
                  <a:outerShdw blurRad="38100" dist="38100" dir="2700000" algn="tl">
                    <a:srgbClr val="000000">
                      <a:alpha val="43137"/>
                    </a:srgbClr>
                  </a:outerShdw>
                </a:effectLst>
              </a:rPr>
              <a:t>validated</a:t>
            </a:r>
            <a:r>
              <a:rPr lang="en-US" dirty="0" smtClean="0"/>
              <a:t> and </a:t>
            </a:r>
            <a:r>
              <a:rPr lang="en-US" dirty="0" smtClean="0">
                <a:solidFill>
                  <a:srgbClr val="FF0000"/>
                </a:solidFill>
                <a:effectLst>
                  <a:outerShdw blurRad="38100" dist="38100" dir="2700000" algn="tl">
                    <a:srgbClr val="000000">
                      <a:alpha val="43137"/>
                    </a:srgbClr>
                  </a:outerShdw>
                </a:effectLst>
              </a:rPr>
              <a:t>delivered (as </a:t>
            </a:r>
            <a:r>
              <a:rPr lang="en-US" b="1" dirty="0" smtClean="0">
                <a:solidFill>
                  <a:srgbClr val="FF0000"/>
                </a:solidFill>
                <a:effectLst>
                  <a:outerShdw blurRad="38100" dist="38100" dir="2700000" algn="tl">
                    <a:srgbClr val="000000">
                      <a:alpha val="43137"/>
                    </a:srgbClr>
                  </a:outerShdw>
                </a:effectLst>
              </a:rPr>
              <a:t>SRS</a:t>
            </a:r>
            <a:r>
              <a:rPr lang="en-US" dirty="0" smtClean="0">
                <a:solidFill>
                  <a:srgbClr val="FF0000"/>
                </a:solidFill>
                <a:effectLst>
                  <a:outerShdw blurRad="38100" dist="38100" dir="2700000" algn="tl">
                    <a:srgbClr val="000000">
                      <a:alpha val="43137"/>
                    </a:srgbClr>
                  </a:outerShdw>
                </a:effectLst>
              </a:rPr>
              <a:t>)</a:t>
            </a:r>
            <a:r>
              <a:rPr lang="en-US" dirty="0" smtClean="0"/>
              <a:t>.</a:t>
            </a:r>
          </a:p>
          <a:p>
            <a:pPr algn="just">
              <a:buClr>
                <a:schemeClr val="tx1">
                  <a:lumMod val="95000"/>
                  <a:lumOff val="5000"/>
                </a:schemeClr>
              </a:buClr>
            </a:pPr>
            <a:endParaRPr lang="en-US" sz="1000" dirty="0" smtClean="0"/>
          </a:p>
          <a:p>
            <a:pPr algn="just">
              <a:buClr>
                <a:schemeClr val="tx1">
                  <a:lumMod val="95000"/>
                  <a:lumOff val="5000"/>
                </a:schemeClr>
              </a:buClr>
            </a:pPr>
            <a:r>
              <a:rPr lang="en-US" dirty="0" smtClean="0">
                <a:solidFill>
                  <a:srgbClr val="FF0000"/>
                </a:solidFill>
                <a:effectLst>
                  <a:outerShdw blurRad="38100" dist="38100" dir="2700000" algn="tl">
                    <a:srgbClr val="000000">
                      <a:alpha val="43137"/>
                    </a:srgbClr>
                  </a:outerShdw>
                </a:effectLst>
              </a:rPr>
              <a:t>Requirements management</a:t>
            </a:r>
            <a:r>
              <a:rPr lang="en-US" dirty="0" smtClean="0"/>
              <a:t> may account to changes to requirements during the life time of the project.</a:t>
            </a:r>
          </a:p>
          <a:p>
            <a:pPr algn="just">
              <a:buClr>
                <a:schemeClr val="tx1">
                  <a:lumMod val="95000"/>
                  <a:lumOff val="5000"/>
                </a:schemeClr>
              </a:buClr>
            </a:pPr>
            <a:endParaRPr lang="en-US" dirty="0"/>
          </a:p>
          <a:p>
            <a:pPr algn="just">
              <a:buClr>
                <a:schemeClr val="tx1">
                  <a:lumMod val="95000"/>
                  <a:lumOff val="5000"/>
                </a:schemeClr>
              </a:buClr>
            </a:pPr>
            <a:endParaRPr lang="en-US" dirty="0"/>
          </a:p>
        </p:txBody>
      </p:sp>
    </p:spTree>
    <p:extLst>
      <p:ext uri="{BB962C8B-B14F-4D97-AF65-F5344CB8AC3E}">
        <p14:creationId xmlns:p14="http://schemas.microsoft.com/office/powerpoint/2010/main" val="438272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solidFill>
                  <a:srgbClr val="00B050"/>
                </a:solidFill>
                <a:effectLst>
                  <a:outerShdw blurRad="38100" dist="38100" dir="2700000" algn="tl">
                    <a:srgbClr val="000000">
                      <a:alpha val="43137"/>
                    </a:srgbClr>
                  </a:outerShdw>
                </a:effectLst>
              </a:rPr>
              <a:t>System Design</a:t>
            </a:r>
            <a:endParaRPr lang="en-US"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066800"/>
            <a:ext cx="8915400" cy="5791200"/>
          </a:xfrm>
        </p:spPr>
        <p:txBody>
          <a:bodyPr>
            <a:noAutofit/>
          </a:bodyPr>
          <a:lstStyle/>
          <a:p>
            <a:pPr algn="just"/>
            <a:r>
              <a:rPr lang="en-US" dirty="0" smtClean="0"/>
              <a:t>It is the phase where the description of the </a:t>
            </a:r>
            <a:r>
              <a:rPr lang="en-US" b="1" dirty="0" smtClean="0">
                <a:solidFill>
                  <a:srgbClr val="FF0000"/>
                </a:solidFill>
                <a:effectLst>
                  <a:outerShdw blurRad="38100" dist="38100" dir="2700000" algn="tl">
                    <a:srgbClr val="000000">
                      <a:alpha val="43137"/>
                    </a:srgbClr>
                  </a:outerShdw>
                </a:effectLst>
              </a:rPr>
              <a:t>internal structure </a:t>
            </a:r>
            <a:r>
              <a:rPr lang="en-US" dirty="0" smtClean="0"/>
              <a:t>and </a:t>
            </a:r>
            <a:r>
              <a:rPr lang="en-US" b="1" dirty="0" smtClean="0">
                <a:solidFill>
                  <a:srgbClr val="FF0000"/>
                </a:solidFill>
                <a:effectLst>
                  <a:outerShdw blurRad="38100" dist="38100" dir="2700000" algn="tl">
                    <a:srgbClr val="000000">
                      <a:alpha val="43137"/>
                    </a:srgbClr>
                  </a:outerShdw>
                </a:effectLst>
              </a:rPr>
              <a:t>organization of the system</a:t>
            </a:r>
            <a:r>
              <a:rPr lang="en-US" b="1" dirty="0" smtClean="0">
                <a:effectLst>
                  <a:outerShdw blurRad="38100" dist="38100" dir="2700000" algn="tl">
                    <a:srgbClr val="000000">
                      <a:alpha val="43137"/>
                    </a:srgbClr>
                  </a:outerShdw>
                </a:effectLst>
              </a:rPr>
              <a:t> </a:t>
            </a:r>
            <a:r>
              <a:rPr lang="en-US" dirty="0" smtClean="0"/>
              <a:t>are produced and this description will serve as the basis for the </a:t>
            </a:r>
            <a:r>
              <a:rPr lang="en-US" b="1" dirty="0" smtClean="0">
                <a:solidFill>
                  <a:srgbClr val="FF0000"/>
                </a:solidFill>
              </a:rPr>
              <a:t>construction</a:t>
            </a:r>
            <a:r>
              <a:rPr lang="en-US" dirty="0" smtClean="0"/>
              <a:t> of the actual system.</a:t>
            </a:r>
          </a:p>
          <a:p>
            <a:pPr algn="just"/>
            <a:r>
              <a:rPr lang="en-US" dirty="0" smtClean="0"/>
              <a:t>Design activities normally consist of </a:t>
            </a:r>
            <a:r>
              <a:rPr lang="en-US" dirty="0" smtClean="0">
                <a:solidFill>
                  <a:srgbClr val="FF0000"/>
                </a:solidFill>
                <a:effectLst>
                  <a:outerShdw blurRad="38100" dist="38100" dir="2700000" algn="tl">
                    <a:srgbClr val="000000">
                      <a:alpha val="43137"/>
                    </a:srgbClr>
                  </a:outerShdw>
                </a:effectLst>
              </a:rPr>
              <a:t>architectural design</a:t>
            </a:r>
            <a:r>
              <a:rPr lang="en-US" dirty="0" smtClean="0"/>
              <a:t>, </a:t>
            </a:r>
            <a:r>
              <a:rPr lang="en-US" dirty="0" smtClean="0">
                <a:solidFill>
                  <a:srgbClr val="FF0000"/>
                </a:solidFill>
                <a:effectLst>
                  <a:outerShdw blurRad="38100" dist="38100" dir="2700000" algn="tl">
                    <a:srgbClr val="000000">
                      <a:alpha val="43137"/>
                    </a:srgbClr>
                  </a:outerShdw>
                </a:effectLst>
              </a:rPr>
              <a:t>abstract specification</a:t>
            </a:r>
            <a:r>
              <a:rPr lang="en-US" dirty="0" smtClean="0"/>
              <a:t>, </a:t>
            </a:r>
            <a:r>
              <a:rPr lang="en-US" dirty="0" smtClean="0">
                <a:solidFill>
                  <a:srgbClr val="FF0000"/>
                </a:solidFill>
                <a:effectLst>
                  <a:outerShdw blurRad="38100" dist="38100" dir="2700000" algn="tl">
                    <a:srgbClr val="000000">
                      <a:alpha val="43137"/>
                    </a:srgbClr>
                  </a:outerShdw>
                </a:effectLst>
              </a:rPr>
              <a:t>interface design</a:t>
            </a:r>
            <a:r>
              <a:rPr lang="en-US" dirty="0" smtClean="0"/>
              <a:t>, </a:t>
            </a:r>
            <a:r>
              <a:rPr lang="en-US" dirty="0" smtClean="0">
                <a:solidFill>
                  <a:srgbClr val="FF0000"/>
                </a:solidFill>
                <a:effectLst>
                  <a:outerShdw blurRad="38100" dist="38100" dir="2700000" algn="tl">
                    <a:srgbClr val="000000">
                      <a:alpha val="43137"/>
                    </a:srgbClr>
                  </a:outerShdw>
                </a:effectLst>
              </a:rPr>
              <a:t>component </a:t>
            </a:r>
            <a:r>
              <a:rPr lang="en-US" dirty="0" smtClean="0"/>
              <a:t>or</a:t>
            </a:r>
            <a:r>
              <a:rPr lang="en-US" dirty="0" smtClean="0">
                <a:solidFill>
                  <a:srgbClr val="FF0000"/>
                </a:solidFill>
                <a:effectLst>
                  <a:outerShdw blurRad="38100" dist="38100" dir="2700000" algn="tl">
                    <a:srgbClr val="000000">
                      <a:alpha val="43137"/>
                    </a:srgbClr>
                  </a:outerShdw>
                </a:effectLst>
              </a:rPr>
              <a:t> subsystem design</a:t>
            </a:r>
            <a:r>
              <a:rPr lang="en-US" dirty="0" smtClean="0"/>
              <a:t>, </a:t>
            </a:r>
            <a:r>
              <a:rPr lang="en-US" dirty="0" smtClean="0">
                <a:solidFill>
                  <a:srgbClr val="FF0000"/>
                </a:solidFill>
                <a:effectLst>
                  <a:outerShdw blurRad="38100" dist="38100" dir="2700000" algn="tl">
                    <a:srgbClr val="000000">
                      <a:alpha val="43137"/>
                    </a:srgbClr>
                  </a:outerShdw>
                </a:effectLst>
              </a:rPr>
              <a:t>persistent data management</a:t>
            </a:r>
            <a:r>
              <a:rPr lang="en-US" dirty="0" smtClean="0"/>
              <a:t>, and so on.</a:t>
            </a:r>
          </a:p>
          <a:p>
            <a:pPr algn="just"/>
            <a:r>
              <a:rPr lang="en-US" dirty="0" smtClean="0"/>
              <a:t>These activities result in a set of </a:t>
            </a:r>
            <a:r>
              <a:rPr lang="en-US" dirty="0" smtClean="0">
                <a:solidFill>
                  <a:srgbClr val="FF0000"/>
                </a:solidFill>
                <a:effectLst>
                  <a:outerShdw blurRad="38100" dist="38100" dir="2700000" algn="tl">
                    <a:srgbClr val="000000">
                      <a:alpha val="43137"/>
                    </a:srgbClr>
                  </a:outerShdw>
                </a:effectLst>
              </a:rPr>
              <a:t>design products</a:t>
            </a:r>
            <a:r>
              <a:rPr lang="en-US" dirty="0" smtClean="0"/>
              <a:t>  which describe various characteristics of the system.</a:t>
            </a:r>
          </a:p>
          <a:p>
            <a:pPr algn="just"/>
            <a:endParaRPr lang="en-US" dirty="0" smtClean="0"/>
          </a:p>
          <a:p>
            <a:pPr algn="just">
              <a:buClr>
                <a:schemeClr val="tx1">
                  <a:lumMod val="95000"/>
                  <a:lumOff val="5000"/>
                </a:schemeClr>
              </a:buClr>
            </a:pPr>
            <a:endParaRPr lang="en-US" dirty="0"/>
          </a:p>
        </p:txBody>
      </p:sp>
    </p:spTree>
    <p:extLst>
      <p:ext uri="{BB962C8B-B14F-4D97-AF65-F5344CB8AC3E}">
        <p14:creationId xmlns:p14="http://schemas.microsoft.com/office/powerpoint/2010/main" val="1736913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dirty="0" smtClean="0">
                <a:solidFill>
                  <a:srgbClr val="00B050"/>
                </a:solidFill>
                <a:effectLst>
                  <a:outerShdw blurRad="38100" dist="38100" dir="2700000" algn="tl">
                    <a:srgbClr val="000000">
                      <a:alpha val="43137"/>
                    </a:srgbClr>
                  </a:outerShdw>
                </a:effectLst>
              </a:rPr>
              <a:t>Implementation</a:t>
            </a:r>
            <a:endParaRPr lang="en-US"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762000"/>
            <a:ext cx="8915400" cy="5867400"/>
          </a:xfrm>
        </p:spPr>
        <p:txBody>
          <a:bodyPr>
            <a:noAutofit/>
          </a:bodyPr>
          <a:lstStyle/>
          <a:p>
            <a:pPr algn="just"/>
            <a:r>
              <a:rPr lang="en-US" dirty="0" smtClean="0"/>
              <a:t>Here what we do is basically realizing the design of the system that we just created and </a:t>
            </a:r>
            <a:r>
              <a:rPr lang="en-US" dirty="0" smtClean="0">
                <a:solidFill>
                  <a:srgbClr val="FF0000"/>
                </a:solidFill>
                <a:effectLst>
                  <a:outerShdw blurRad="38100" dist="38100" dir="2700000" algn="tl">
                    <a:srgbClr val="000000">
                      <a:alpha val="43137"/>
                    </a:srgbClr>
                  </a:outerShdw>
                </a:effectLst>
              </a:rPr>
              <a:t>create an actual software system</a:t>
            </a:r>
            <a:r>
              <a:rPr lang="en-US" dirty="0" smtClean="0"/>
              <a:t>.</a:t>
            </a:r>
          </a:p>
          <a:p>
            <a:pPr algn="just"/>
            <a:r>
              <a:rPr lang="en-US" dirty="0" smtClean="0"/>
              <a:t>There are </a:t>
            </a:r>
            <a:r>
              <a:rPr lang="en-US" dirty="0" smtClean="0">
                <a:solidFill>
                  <a:srgbClr val="FF0000"/>
                </a:solidFill>
                <a:effectLst>
                  <a:outerShdw blurRad="38100" dist="38100" dir="2700000" algn="tl">
                    <a:srgbClr val="000000">
                      <a:alpha val="43137"/>
                    </a:srgbClr>
                  </a:outerShdw>
                </a:effectLst>
              </a:rPr>
              <a:t>four fundamental principles</a:t>
            </a:r>
            <a:r>
              <a:rPr lang="en-US" dirty="0" smtClean="0"/>
              <a:t> or pillars that can affect the way software is constructed.</a:t>
            </a:r>
          </a:p>
          <a:p>
            <a:pPr algn="just">
              <a:buClr>
                <a:schemeClr val="tx1">
                  <a:lumMod val="95000"/>
                  <a:lumOff val="5000"/>
                </a:schemeClr>
              </a:buClr>
            </a:pPr>
            <a:r>
              <a:rPr lang="en-US" dirty="0" smtClean="0"/>
              <a:t>The first is the </a:t>
            </a:r>
            <a:r>
              <a:rPr lang="en-US" dirty="0" smtClean="0">
                <a:solidFill>
                  <a:srgbClr val="FF0000"/>
                </a:solidFill>
                <a:effectLst>
                  <a:outerShdw blurRad="38100" dist="38100" dir="2700000" algn="tl">
                    <a:srgbClr val="000000">
                      <a:alpha val="43137"/>
                    </a:srgbClr>
                  </a:outerShdw>
                </a:effectLst>
              </a:rPr>
              <a:t>reduction of complexity (</a:t>
            </a:r>
            <a:r>
              <a:rPr lang="en-US" dirty="0" smtClean="0">
                <a:solidFill>
                  <a:srgbClr val="002060"/>
                </a:solidFill>
                <a:effectLst>
                  <a:outerShdw blurRad="38100" dist="38100" dir="2700000" algn="tl">
                    <a:srgbClr val="000000">
                      <a:alpha val="43137"/>
                    </a:srgbClr>
                  </a:outerShdw>
                </a:effectLst>
              </a:rPr>
              <a:t>Usability</a:t>
            </a:r>
            <a:r>
              <a:rPr lang="en-US" dirty="0" smtClean="0">
                <a:solidFill>
                  <a:srgbClr val="FF0000"/>
                </a:solidFill>
                <a:effectLst>
                  <a:outerShdw blurRad="38100" dist="38100" dir="2700000" algn="tl">
                    <a:srgbClr val="000000">
                      <a:alpha val="43137"/>
                    </a:srgbClr>
                  </a:outerShdw>
                </a:effectLst>
              </a:rPr>
              <a:t>)</a:t>
            </a:r>
            <a:r>
              <a:rPr lang="en-US" dirty="0" smtClean="0"/>
              <a:t>.</a:t>
            </a:r>
          </a:p>
          <a:p>
            <a:pPr algn="just">
              <a:buClr>
                <a:schemeClr val="tx1">
                  <a:lumMod val="95000"/>
                  <a:lumOff val="5000"/>
                </a:schemeClr>
              </a:buClr>
            </a:pPr>
            <a:r>
              <a:rPr lang="en-US" dirty="0" smtClean="0"/>
              <a:t>The second is the </a:t>
            </a:r>
            <a:r>
              <a:rPr lang="en-US" dirty="0" smtClean="0">
                <a:solidFill>
                  <a:srgbClr val="FF0000"/>
                </a:solidFill>
                <a:effectLst>
                  <a:outerShdw blurRad="38100" dist="38100" dir="2700000" algn="tl">
                    <a:srgbClr val="000000">
                      <a:alpha val="43137"/>
                    </a:srgbClr>
                  </a:outerShdw>
                </a:effectLst>
              </a:rPr>
              <a:t>anticipation of diversity </a:t>
            </a:r>
            <a:r>
              <a:rPr lang="en-US" dirty="0" smtClean="0">
                <a:solidFill>
                  <a:srgbClr val="FF0000"/>
                </a:solidFill>
              </a:rPr>
              <a:t>(</a:t>
            </a:r>
            <a:r>
              <a:rPr lang="en-US" dirty="0">
                <a:solidFill>
                  <a:srgbClr val="002060"/>
                </a:solidFill>
                <a:effectLst>
                  <a:outerShdw blurRad="38100" dist="38100" dir="2700000" algn="tl">
                    <a:srgbClr val="000000">
                      <a:alpha val="43137"/>
                    </a:srgbClr>
                  </a:outerShdw>
                </a:effectLst>
              </a:rPr>
              <a:t>A</a:t>
            </a:r>
            <a:r>
              <a:rPr lang="en-US" dirty="0" smtClean="0">
                <a:solidFill>
                  <a:srgbClr val="002060"/>
                </a:solidFill>
                <a:effectLst>
                  <a:outerShdw blurRad="38100" dist="38100" dir="2700000" algn="tl">
                    <a:srgbClr val="000000">
                      <a:alpha val="43137"/>
                    </a:srgbClr>
                  </a:outerShdw>
                </a:effectLst>
              </a:rPr>
              <a:t>gility</a:t>
            </a:r>
            <a:r>
              <a:rPr lang="en-US" dirty="0" smtClean="0">
                <a:solidFill>
                  <a:srgbClr val="FF0000"/>
                </a:solidFill>
              </a:rPr>
              <a:t>)</a:t>
            </a:r>
            <a:r>
              <a:rPr lang="en-US" dirty="0" smtClean="0"/>
              <a:t>.</a:t>
            </a:r>
          </a:p>
          <a:p>
            <a:pPr algn="just">
              <a:buClr>
                <a:schemeClr val="tx1">
                  <a:lumMod val="95000"/>
                  <a:lumOff val="5000"/>
                </a:schemeClr>
              </a:buClr>
            </a:pPr>
            <a:r>
              <a:rPr lang="en-US" dirty="0" smtClean="0"/>
              <a:t>The third pillar is the </a:t>
            </a:r>
            <a:r>
              <a:rPr lang="en-US" dirty="0" smtClean="0">
                <a:solidFill>
                  <a:srgbClr val="FF0000"/>
                </a:solidFill>
                <a:effectLst>
                  <a:outerShdw blurRad="38100" dist="38100" dir="2700000" algn="tl">
                    <a:srgbClr val="000000">
                      <a:alpha val="43137"/>
                    </a:srgbClr>
                  </a:outerShdw>
                </a:effectLst>
              </a:rPr>
              <a:t>structuring for validation (</a:t>
            </a:r>
            <a:r>
              <a:rPr lang="en-US" dirty="0" smtClean="0">
                <a:solidFill>
                  <a:srgbClr val="002060"/>
                </a:solidFill>
                <a:effectLst>
                  <a:outerShdw blurRad="38100" dist="38100" dir="2700000" algn="tl">
                    <a:srgbClr val="000000">
                      <a:alpha val="43137"/>
                    </a:srgbClr>
                  </a:outerShdw>
                </a:effectLst>
              </a:rPr>
              <a:t>Testability</a:t>
            </a:r>
            <a:r>
              <a:rPr lang="en-US" dirty="0" smtClean="0">
                <a:solidFill>
                  <a:srgbClr val="FF0000"/>
                </a:solidFill>
                <a:effectLst>
                  <a:outerShdw blurRad="38100" dist="38100" dir="2700000" algn="tl">
                    <a:srgbClr val="000000">
                      <a:alpha val="43137"/>
                    </a:srgbClr>
                  </a:outerShdw>
                </a:effectLst>
              </a:rPr>
              <a:t>)</a:t>
            </a:r>
            <a:r>
              <a:rPr lang="en-US" dirty="0" smtClean="0"/>
              <a:t>.</a:t>
            </a:r>
          </a:p>
          <a:p>
            <a:pPr algn="just">
              <a:buClr>
                <a:schemeClr val="tx1">
                  <a:lumMod val="95000"/>
                  <a:lumOff val="5000"/>
                </a:schemeClr>
              </a:buClr>
            </a:pPr>
            <a:r>
              <a:rPr lang="en-US" dirty="0" smtClean="0"/>
              <a:t>Finally it is important that the SW </a:t>
            </a:r>
            <a:r>
              <a:rPr lang="en-US" dirty="0" smtClean="0">
                <a:solidFill>
                  <a:srgbClr val="FF0000"/>
                </a:solidFill>
                <a:effectLst>
                  <a:outerShdw blurRad="38100" dist="38100" dir="2700000" algn="tl">
                    <a:srgbClr val="000000">
                      <a:alpha val="43137"/>
                    </a:srgbClr>
                  </a:outerShdw>
                </a:effectLst>
              </a:rPr>
              <a:t>conforms to standards (</a:t>
            </a:r>
            <a:r>
              <a:rPr lang="en-US" dirty="0" smtClean="0">
                <a:solidFill>
                  <a:srgbClr val="002060"/>
                </a:solidFill>
                <a:effectLst>
                  <a:outerShdw blurRad="38100" dist="38100" dir="2700000" algn="tl">
                    <a:srgbClr val="000000">
                      <a:alpha val="43137"/>
                    </a:srgbClr>
                  </a:outerShdw>
                </a:effectLst>
              </a:rPr>
              <a:t>Interoperability and other issues</a:t>
            </a:r>
            <a:r>
              <a:rPr lang="en-US" dirty="0" smtClean="0">
                <a:solidFill>
                  <a:srgbClr val="FF0000"/>
                </a:solidFill>
                <a:effectLst>
                  <a:outerShdw blurRad="38100" dist="38100" dir="2700000" algn="tl">
                    <a:srgbClr val="000000">
                      <a:alpha val="43137"/>
                    </a:srgbClr>
                  </a:outerShdw>
                </a:effectLst>
              </a:rPr>
              <a:t>)</a:t>
            </a:r>
            <a:r>
              <a:rPr lang="en-US" dirty="0" smtClean="0">
                <a:solidFill>
                  <a:srgbClr val="002060"/>
                </a:solidFill>
              </a:rPr>
              <a:t>.</a:t>
            </a:r>
            <a:endParaRPr lang="en-US" dirty="0">
              <a:solidFill>
                <a:srgbClr val="002060"/>
              </a:solidFill>
            </a:endParaRPr>
          </a:p>
        </p:txBody>
      </p:sp>
      <p:sp>
        <p:nvSpPr>
          <p:cNvPr id="4" name="Rectangle 3"/>
          <p:cNvSpPr/>
          <p:nvPr/>
        </p:nvSpPr>
        <p:spPr>
          <a:xfrm>
            <a:off x="152400" y="838200"/>
            <a:ext cx="89154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3513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68867"/>
          </a:xfrm>
        </p:spPr>
        <p:txBody>
          <a:bodyPr>
            <a:normAutofit fontScale="90000"/>
          </a:bodyPr>
          <a:lstStyle/>
          <a:p>
            <a:r>
              <a:rPr lang="en-US" dirty="0" smtClean="0">
                <a:solidFill>
                  <a:srgbClr val="00B050"/>
                </a:solidFill>
                <a:effectLst>
                  <a:outerShdw blurRad="38100" dist="38100" dir="2700000" algn="tl">
                    <a:srgbClr val="000000">
                      <a:alpha val="43137"/>
                    </a:srgbClr>
                  </a:outerShdw>
                </a:effectLst>
              </a:rPr>
              <a:t>Verification and Validation</a:t>
            </a:r>
            <a:endParaRPr lang="en-US"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838200"/>
            <a:ext cx="8915400" cy="6019800"/>
          </a:xfrm>
        </p:spPr>
        <p:txBody>
          <a:bodyPr>
            <a:noAutofit/>
          </a:bodyPr>
          <a:lstStyle/>
          <a:p>
            <a:pPr algn="just">
              <a:spcBef>
                <a:spcPts val="0"/>
              </a:spcBef>
            </a:pPr>
            <a:r>
              <a:rPr lang="en-US" dirty="0" smtClean="0"/>
              <a:t>After we have built the system, here is the phase where we check that the software system </a:t>
            </a:r>
            <a:r>
              <a:rPr lang="en-US" dirty="0" smtClean="0">
                <a:solidFill>
                  <a:srgbClr val="FF0000"/>
                </a:solidFill>
              </a:rPr>
              <a:t>meets its specification </a:t>
            </a:r>
            <a:r>
              <a:rPr lang="en-US" dirty="0" smtClean="0"/>
              <a:t>and fulfills </a:t>
            </a:r>
            <a:r>
              <a:rPr lang="en-US" dirty="0" smtClean="0">
                <a:solidFill>
                  <a:srgbClr val="FF0000"/>
                </a:solidFill>
              </a:rPr>
              <a:t>its intended purpose</a:t>
            </a:r>
            <a:r>
              <a:rPr lang="en-US" dirty="0" smtClean="0"/>
              <a:t>. </a:t>
            </a:r>
          </a:p>
          <a:p>
            <a:pPr algn="just">
              <a:spcBef>
                <a:spcPts val="0"/>
              </a:spcBef>
              <a:buClr>
                <a:schemeClr val="tx1"/>
              </a:buClr>
            </a:pPr>
            <a:r>
              <a:rPr lang="en-US" dirty="0" smtClean="0">
                <a:solidFill>
                  <a:srgbClr val="FF0000"/>
                </a:solidFill>
              </a:rPr>
              <a:t>Validation</a:t>
            </a:r>
            <a:r>
              <a:rPr lang="en-US" dirty="0" smtClean="0"/>
              <a:t> is the activity that answers the question, </a:t>
            </a:r>
            <a:r>
              <a:rPr lang="en-US" dirty="0" smtClean="0">
                <a:solidFill>
                  <a:srgbClr val="FF0000"/>
                </a:solidFill>
              </a:rPr>
              <a:t>did we build the right system</a:t>
            </a:r>
            <a:r>
              <a:rPr lang="en-US" dirty="0" smtClean="0"/>
              <a:t>? </a:t>
            </a:r>
          </a:p>
          <a:p>
            <a:pPr algn="just">
              <a:spcBef>
                <a:spcPts val="0"/>
              </a:spcBef>
              <a:buClr>
                <a:schemeClr val="tx1"/>
              </a:buClr>
            </a:pPr>
            <a:r>
              <a:rPr lang="en-US" dirty="0" smtClean="0">
                <a:solidFill>
                  <a:srgbClr val="FF0000"/>
                </a:solidFill>
                <a:effectLst>
                  <a:outerShdw blurRad="38100" dist="38100" dir="2700000" algn="tl">
                    <a:srgbClr val="000000">
                      <a:alpha val="43137"/>
                    </a:srgbClr>
                  </a:outerShdw>
                </a:effectLst>
              </a:rPr>
              <a:t>Verification</a:t>
            </a:r>
            <a:r>
              <a:rPr lang="en-US" dirty="0" smtClean="0"/>
              <a:t> answers a different question, </a:t>
            </a:r>
            <a:r>
              <a:rPr lang="en-US" dirty="0" smtClean="0">
                <a:solidFill>
                  <a:srgbClr val="FF0000"/>
                </a:solidFill>
              </a:rPr>
              <a:t>did we build the system right</a:t>
            </a:r>
            <a:r>
              <a:rPr lang="en-US" dirty="0" smtClean="0"/>
              <a:t>? Did we build the system that actually implement the specification that we defined?</a:t>
            </a:r>
          </a:p>
          <a:p>
            <a:pPr algn="just">
              <a:spcBef>
                <a:spcPts val="0"/>
              </a:spcBef>
              <a:buClr>
                <a:schemeClr val="tx1"/>
              </a:buClr>
            </a:pPr>
            <a:r>
              <a:rPr lang="en-US" dirty="0" smtClean="0">
                <a:solidFill>
                  <a:srgbClr val="FF0000"/>
                </a:solidFill>
                <a:effectLst>
                  <a:outerShdw blurRad="38100" dist="38100" dir="2700000" algn="tl">
                    <a:srgbClr val="000000">
                      <a:alpha val="43137"/>
                    </a:srgbClr>
                  </a:outerShdw>
                </a:effectLst>
              </a:rPr>
              <a:t>Verification</a:t>
            </a:r>
            <a:r>
              <a:rPr lang="en-US" dirty="0" smtClean="0"/>
              <a:t> can be performed at the </a:t>
            </a:r>
            <a:r>
              <a:rPr lang="en-US" dirty="0" smtClean="0">
                <a:solidFill>
                  <a:srgbClr val="FF0000"/>
                </a:solidFill>
              </a:rPr>
              <a:t>unit level</a:t>
            </a:r>
            <a:r>
              <a:rPr lang="en-US" dirty="0" smtClean="0"/>
              <a:t>, </a:t>
            </a:r>
            <a:r>
              <a:rPr lang="en-US" dirty="0" smtClean="0">
                <a:solidFill>
                  <a:srgbClr val="FF0000"/>
                </a:solidFill>
              </a:rPr>
              <a:t>integration level</a:t>
            </a:r>
            <a:r>
              <a:rPr lang="en-US" dirty="0" smtClean="0"/>
              <a:t>, and finally the </a:t>
            </a:r>
            <a:r>
              <a:rPr lang="en-US" dirty="0" smtClean="0">
                <a:solidFill>
                  <a:srgbClr val="FF0000"/>
                </a:solidFill>
              </a:rPr>
              <a:t>system as a whole.</a:t>
            </a:r>
          </a:p>
        </p:txBody>
      </p:sp>
    </p:spTree>
    <p:extLst>
      <p:ext uri="{BB962C8B-B14F-4D97-AF65-F5344CB8AC3E}">
        <p14:creationId xmlns:p14="http://schemas.microsoft.com/office/powerpoint/2010/main" val="1162044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solidFill>
                  <a:srgbClr val="00B050"/>
                </a:solidFill>
                <a:effectLst>
                  <a:outerShdw blurRad="38100" dist="38100" dir="2700000" algn="tl">
                    <a:srgbClr val="000000">
                      <a:alpha val="43137"/>
                    </a:srgbClr>
                  </a:outerShdw>
                </a:effectLst>
              </a:rPr>
              <a:t>Verification and Validation Cont.</a:t>
            </a:r>
            <a:endParaRPr lang="en-US"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066800"/>
            <a:ext cx="8915400" cy="5181600"/>
          </a:xfrm>
        </p:spPr>
        <p:txBody>
          <a:bodyPr>
            <a:noAutofit/>
          </a:bodyPr>
          <a:lstStyle/>
          <a:p>
            <a:pPr algn="just">
              <a:spcBef>
                <a:spcPts val="0"/>
              </a:spcBef>
            </a:pPr>
            <a:r>
              <a:rPr lang="en-US" dirty="0" smtClean="0"/>
              <a:t>Thus, in </a:t>
            </a:r>
            <a:r>
              <a:rPr lang="en-US" dirty="0" smtClean="0">
                <a:solidFill>
                  <a:srgbClr val="FF0000"/>
                </a:solidFill>
                <a:effectLst>
                  <a:outerShdw blurRad="38100" dist="38100" dir="2700000" algn="tl">
                    <a:srgbClr val="000000">
                      <a:alpha val="43137"/>
                    </a:srgbClr>
                  </a:outerShdw>
                </a:effectLst>
              </a:rPr>
              <a:t>verification</a:t>
            </a:r>
            <a:r>
              <a:rPr lang="en-US" dirty="0" smtClean="0"/>
              <a:t>, we want to make sure that the different modules talk to each other in the right way.</a:t>
            </a:r>
          </a:p>
          <a:p>
            <a:pPr algn="just">
              <a:spcBef>
                <a:spcPts val="0"/>
              </a:spcBef>
            </a:pPr>
            <a:r>
              <a:rPr lang="en-US" dirty="0" smtClean="0"/>
              <a:t>During </a:t>
            </a:r>
            <a:r>
              <a:rPr lang="en-US" dirty="0" smtClean="0">
                <a:solidFill>
                  <a:srgbClr val="FF0000"/>
                </a:solidFill>
                <a:effectLst>
                  <a:outerShdw blurRad="38100" dist="38100" dir="2700000" algn="tl">
                    <a:srgbClr val="000000">
                      <a:alpha val="43137"/>
                    </a:srgbClr>
                  </a:outerShdw>
                </a:effectLst>
              </a:rPr>
              <a:t>system testing</a:t>
            </a:r>
            <a:r>
              <a:rPr lang="en-US" dirty="0" smtClean="0"/>
              <a:t>, we test the system as a </a:t>
            </a:r>
            <a:r>
              <a:rPr lang="en-US" b="1" dirty="0" smtClean="0">
                <a:solidFill>
                  <a:srgbClr val="00B050"/>
                </a:solidFill>
              </a:rPr>
              <a:t>whole</a:t>
            </a:r>
            <a:r>
              <a:rPr lang="en-US" b="1" dirty="0" smtClean="0"/>
              <a:t> </a:t>
            </a:r>
            <a:r>
              <a:rPr lang="en-US" dirty="0" smtClean="0"/>
              <a:t>and want to make sure all the system, all the different pieces of the system work together in the right way. This is also the level at which we apply </a:t>
            </a:r>
            <a:r>
              <a:rPr lang="en-US" dirty="0" smtClean="0">
                <a:solidFill>
                  <a:srgbClr val="FF0000"/>
                </a:solidFill>
                <a:effectLst>
                  <a:outerShdw blurRad="38100" dist="38100" dir="2700000" algn="tl">
                    <a:srgbClr val="000000">
                      <a:alpha val="43137"/>
                    </a:srgbClr>
                  </a:outerShdw>
                </a:effectLst>
              </a:rPr>
              <a:t>validation</a:t>
            </a:r>
            <a:r>
              <a:rPr lang="en-US" dirty="0" smtClean="0"/>
              <a:t> and some other testing techniques like </a:t>
            </a:r>
            <a:r>
              <a:rPr lang="en-US" dirty="0" smtClean="0">
                <a:solidFill>
                  <a:srgbClr val="FF0000"/>
                </a:solidFill>
              </a:rPr>
              <a:t>stress testing </a:t>
            </a:r>
            <a:r>
              <a:rPr lang="en-US" dirty="0" smtClean="0"/>
              <a:t>or </a:t>
            </a:r>
            <a:r>
              <a:rPr lang="en-US" dirty="0" smtClean="0">
                <a:solidFill>
                  <a:srgbClr val="FF0000"/>
                </a:solidFill>
              </a:rPr>
              <a:t>robustness testing </a:t>
            </a:r>
            <a:r>
              <a:rPr lang="en-US" dirty="0" smtClean="0"/>
              <a:t>and so on.</a:t>
            </a:r>
          </a:p>
          <a:p>
            <a:pPr marL="0" indent="0" algn="just">
              <a:spcBef>
                <a:spcPts val="0"/>
              </a:spcBef>
              <a:buNone/>
            </a:pPr>
            <a:endParaRPr lang="en-US" dirty="0" smtClean="0"/>
          </a:p>
        </p:txBody>
      </p:sp>
    </p:spTree>
    <p:extLst>
      <p:ext uri="{BB962C8B-B14F-4D97-AF65-F5344CB8AC3E}">
        <p14:creationId xmlns:p14="http://schemas.microsoft.com/office/powerpoint/2010/main" val="26165917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741706"/>
            <a:ext cx="8839200" cy="4278094"/>
          </a:xfrm>
          <a:prstGeom prst="rect">
            <a:avLst/>
          </a:prstGeom>
        </p:spPr>
        <p:txBody>
          <a:bodyPr wrap="square">
            <a:spAutoFit/>
          </a:bodyPr>
          <a:lstStyle/>
          <a:p>
            <a:pPr marL="685800" indent="-685800">
              <a:buFont typeface="Wingdings" pitchFamily="2" charset="2"/>
              <a:buChar char="Ø"/>
            </a:pPr>
            <a:r>
              <a:rPr lang="en-US" sz="4800" b="1" dirty="0" smtClean="0">
                <a:solidFill>
                  <a:srgbClr val="00B050"/>
                </a:solidFill>
              </a:rPr>
              <a:t>Definitions</a:t>
            </a:r>
          </a:p>
          <a:p>
            <a:pPr marL="685800" indent="-685800">
              <a:buFont typeface="Wingdings" pitchFamily="2" charset="2"/>
              <a:buChar char="Ø"/>
            </a:pPr>
            <a:endParaRPr lang="en-US" sz="1600" b="1" dirty="0">
              <a:solidFill>
                <a:srgbClr val="00B050"/>
              </a:solidFill>
            </a:endParaRPr>
          </a:p>
          <a:p>
            <a:pPr marL="685800" indent="-685800">
              <a:buFont typeface="Wingdings" pitchFamily="2" charset="2"/>
              <a:buChar char="Ø"/>
            </a:pPr>
            <a:r>
              <a:rPr lang="en-US" sz="4800" b="1" dirty="0" smtClean="0">
                <a:solidFill>
                  <a:srgbClr val="00B050"/>
                </a:solidFill>
              </a:rPr>
              <a:t>Phases of Software Development Life Cycle</a:t>
            </a:r>
          </a:p>
          <a:p>
            <a:pPr marL="685800" indent="-685800">
              <a:buFont typeface="Wingdings" pitchFamily="2" charset="2"/>
              <a:buChar char="Ø"/>
            </a:pPr>
            <a:endParaRPr lang="en-US" sz="1600" b="1" dirty="0">
              <a:solidFill>
                <a:srgbClr val="00B050"/>
              </a:solidFill>
            </a:endParaRPr>
          </a:p>
          <a:p>
            <a:pPr marL="685800" indent="-685800">
              <a:buFont typeface="Wingdings" pitchFamily="2" charset="2"/>
              <a:buChar char="Ø"/>
            </a:pPr>
            <a:r>
              <a:rPr lang="en-US" sz="4800" b="1" dirty="0" smtClean="0">
                <a:solidFill>
                  <a:srgbClr val="00B050"/>
                </a:solidFill>
              </a:rPr>
              <a:t>SDLC Models (Software Development Process Models)</a:t>
            </a:r>
            <a:endParaRPr lang="en-US" sz="4800" b="1" dirty="0">
              <a:solidFill>
                <a:srgbClr val="00B050"/>
              </a:solidFill>
            </a:endParaRPr>
          </a:p>
        </p:txBody>
      </p:sp>
      <p:sp>
        <p:nvSpPr>
          <p:cNvPr id="2" name="TextBox 1"/>
          <p:cNvSpPr txBox="1"/>
          <p:nvPr/>
        </p:nvSpPr>
        <p:spPr>
          <a:xfrm>
            <a:off x="3200400" y="533400"/>
            <a:ext cx="3048000" cy="1015663"/>
          </a:xfrm>
          <a:prstGeom prst="rect">
            <a:avLst/>
          </a:prstGeom>
          <a:noFill/>
        </p:spPr>
        <p:txBody>
          <a:bodyPr wrap="square" rtlCol="0">
            <a:spAutoFit/>
          </a:bodyPr>
          <a:lstStyle/>
          <a:p>
            <a:pPr algn="ctr"/>
            <a:r>
              <a:rPr lang="en-US" sz="6000" b="1" dirty="0" smtClean="0">
                <a:solidFill>
                  <a:srgbClr val="002060"/>
                </a:solidFill>
                <a:effectLst>
                  <a:outerShdw blurRad="38100" dist="38100" dir="2700000" algn="tl">
                    <a:srgbClr val="000000">
                      <a:alpha val="43137"/>
                    </a:srgbClr>
                  </a:outerShdw>
                </a:effectLst>
              </a:rPr>
              <a:t>Outline</a:t>
            </a:r>
            <a:endParaRPr lang="en-US" sz="6000"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223789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Autofit/>
          </a:bodyPr>
          <a:lstStyle/>
          <a:p>
            <a:r>
              <a:rPr lang="en-US" sz="4800" dirty="0" smtClean="0">
                <a:solidFill>
                  <a:srgbClr val="00B050"/>
                </a:solidFill>
                <a:effectLst>
                  <a:outerShdw blurRad="38100" dist="38100" dir="2700000" algn="tl">
                    <a:srgbClr val="000000">
                      <a:alpha val="43137"/>
                    </a:srgbClr>
                  </a:outerShdw>
                </a:effectLst>
              </a:rPr>
              <a:t>Maintenance</a:t>
            </a:r>
            <a:endParaRPr lang="en-US" sz="4800"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838200"/>
            <a:ext cx="8915400" cy="5867400"/>
          </a:xfrm>
        </p:spPr>
        <p:txBody>
          <a:bodyPr>
            <a:noAutofit/>
          </a:bodyPr>
          <a:lstStyle/>
          <a:p>
            <a:pPr algn="just">
              <a:spcBef>
                <a:spcPts val="0"/>
              </a:spcBef>
            </a:pPr>
            <a:r>
              <a:rPr lang="en-US" dirty="0" smtClean="0"/>
              <a:t>Software development effort normally result in the delivery of a software product </a:t>
            </a:r>
            <a:r>
              <a:rPr lang="en-US" dirty="0" smtClean="0">
                <a:solidFill>
                  <a:srgbClr val="FF0000"/>
                </a:solidFill>
                <a:effectLst>
                  <a:outerShdw blurRad="38100" dist="38100" dir="2700000" algn="tl">
                    <a:srgbClr val="000000">
                      <a:alpha val="43137"/>
                    </a:srgbClr>
                  </a:outerShdw>
                </a:effectLst>
              </a:rPr>
              <a:t>that satisfies the user requirements</a:t>
            </a:r>
            <a:r>
              <a:rPr lang="en-US" dirty="0" smtClean="0"/>
              <a:t>. However, when the software is in operation many things can happen.</a:t>
            </a:r>
          </a:p>
          <a:p>
            <a:pPr algn="just">
              <a:spcBef>
                <a:spcPts val="0"/>
              </a:spcBef>
            </a:pPr>
            <a:r>
              <a:rPr lang="en-US" dirty="0" smtClean="0"/>
              <a:t>The </a:t>
            </a:r>
            <a:r>
              <a:rPr lang="en-US" dirty="0" smtClean="0">
                <a:solidFill>
                  <a:srgbClr val="FF0000"/>
                </a:solidFill>
                <a:effectLst>
                  <a:outerShdw blurRad="38100" dist="38100" dir="2700000" algn="tl">
                    <a:srgbClr val="000000">
                      <a:alpha val="43137"/>
                    </a:srgbClr>
                  </a:outerShdw>
                </a:effectLst>
              </a:rPr>
              <a:t>environment might change </a:t>
            </a:r>
            <a:r>
              <a:rPr lang="en-US" dirty="0" smtClean="0"/>
              <a:t>(there might be new libraries, new operating systems) in which our software system has to operate.</a:t>
            </a:r>
          </a:p>
          <a:p>
            <a:pPr algn="just">
              <a:spcBef>
                <a:spcPts val="0"/>
              </a:spcBef>
            </a:pPr>
            <a:r>
              <a:rPr lang="en-US" dirty="0" smtClean="0"/>
              <a:t>There may be </a:t>
            </a:r>
            <a:r>
              <a:rPr lang="en-US" dirty="0" smtClean="0">
                <a:solidFill>
                  <a:srgbClr val="FF0000"/>
                </a:solidFill>
                <a:effectLst>
                  <a:outerShdw blurRad="38100" dist="38100" dir="2700000" algn="tl">
                    <a:srgbClr val="000000">
                      <a:alpha val="43137"/>
                    </a:srgbClr>
                  </a:outerShdw>
                </a:effectLst>
              </a:rPr>
              <a:t>feature request </a:t>
            </a:r>
            <a:r>
              <a:rPr lang="en-US" dirty="0" smtClean="0"/>
              <a:t>that the users might want to do something different with the product that we gave them.</a:t>
            </a:r>
          </a:p>
          <a:p>
            <a:pPr algn="just">
              <a:spcBef>
                <a:spcPts val="0"/>
              </a:spcBef>
            </a:pPr>
            <a:r>
              <a:rPr lang="en-US" dirty="0" smtClean="0"/>
              <a:t>Or users might have </a:t>
            </a:r>
            <a:r>
              <a:rPr lang="en-US" dirty="0" smtClean="0">
                <a:solidFill>
                  <a:srgbClr val="FF0000"/>
                </a:solidFill>
                <a:effectLst>
                  <a:outerShdw blurRad="38100" dist="38100" dir="2700000" algn="tl">
                    <a:srgbClr val="000000">
                      <a:alpha val="43137"/>
                    </a:srgbClr>
                  </a:outerShdw>
                </a:effectLst>
              </a:rPr>
              <a:t>problems with the software </a:t>
            </a:r>
            <a:r>
              <a:rPr lang="en-US" dirty="0" smtClean="0"/>
              <a:t>and</a:t>
            </a:r>
            <a:r>
              <a:rPr lang="en-US" dirty="0" smtClean="0">
                <a:solidFill>
                  <a:srgbClr val="FF0000"/>
                </a:solidFill>
                <a:effectLst>
                  <a:outerShdw blurRad="38100" dist="38100" dir="2700000" algn="tl">
                    <a:srgbClr val="000000">
                      <a:alpha val="43137"/>
                    </a:srgbClr>
                  </a:outerShdw>
                </a:effectLst>
              </a:rPr>
              <a:t> </a:t>
            </a:r>
            <a:r>
              <a:rPr lang="en-US" dirty="0" smtClean="0"/>
              <a:t>may file </a:t>
            </a:r>
            <a:r>
              <a:rPr lang="en-US" b="1" dirty="0" smtClean="0">
                <a:solidFill>
                  <a:srgbClr val="00B050"/>
                </a:solidFill>
              </a:rPr>
              <a:t>bug report</a:t>
            </a:r>
            <a:r>
              <a:rPr lang="en-US" dirty="0" smtClean="0"/>
              <a:t>.</a:t>
            </a:r>
          </a:p>
          <a:p>
            <a:pPr marL="0" indent="0" algn="just">
              <a:spcBef>
                <a:spcPts val="0"/>
              </a:spcBef>
              <a:buNone/>
            </a:pPr>
            <a:endParaRPr lang="en-US" dirty="0" smtClean="0"/>
          </a:p>
        </p:txBody>
      </p:sp>
    </p:spTree>
    <p:extLst>
      <p:ext uri="{BB962C8B-B14F-4D97-AF65-F5344CB8AC3E}">
        <p14:creationId xmlns:p14="http://schemas.microsoft.com/office/powerpoint/2010/main" val="293037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Autofit/>
          </a:bodyPr>
          <a:lstStyle/>
          <a:p>
            <a:r>
              <a:rPr lang="en-US" sz="4800" dirty="0" smtClean="0">
                <a:solidFill>
                  <a:srgbClr val="00B050"/>
                </a:solidFill>
                <a:effectLst>
                  <a:outerShdw blurRad="38100" dist="38100" dir="2700000" algn="tl">
                    <a:srgbClr val="000000">
                      <a:alpha val="43137"/>
                    </a:srgbClr>
                  </a:outerShdw>
                </a:effectLst>
              </a:rPr>
              <a:t>Maintenance Cont.</a:t>
            </a:r>
            <a:endParaRPr lang="en-US" sz="4800"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838200"/>
            <a:ext cx="8915400" cy="5867400"/>
          </a:xfrm>
        </p:spPr>
        <p:txBody>
          <a:bodyPr>
            <a:noAutofit/>
          </a:bodyPr>
          <a:lstStyle/>
          <a:p>
            <a:pPr algn="just">
              <a:spcBef>
                <a:spcPts val="0"/>
              </a:spcBef>
            </a:pPr>
            <a:r>
              <a:rPr lang="en-US" dirty="0" smtClean="0"/>
              <a:t>Software maintenance is the activity that sustains the software product as it </a:t>
            </a:r>
            <a:r>
              <a:rPr lang="en-US" dirty="0" smtClean="0">
                <a:solidFill>
                  <a:srgbClr val="FF0000"/>
                </a:solidFill>
                <a:effectLst>
                  <a:outerShdw blurRad="38100" dist="38100" dir="2700000" algn="tl">
                    <a:srgbClr val="000000">
                      <a:alpha val="43137"/>
                    </a:srgbClr>
                  </a:outerShdw>
                </a:effectLst>
              </a:rPr>
              <a:t>evolves throughout its lifecycle</a:t>
            </a:r>
            <a:r>
              <a:rPr lang="en-US" dirty="0" smtClean="0"/>
              <a:t>.</a:t>
            </a:r>
          </a:p>
          <a:p>
            <a:pPr algn="just">
              <a:spcBef>
                <a:spcPts val="0"/>
              </a:spcBef>
            </a:pPr>
            <a:r>
              <a:rPr lang="en-US" dirty="0" smtClean="0"/>
              <a:t>Development organizations should perform three kinds of maintenance activities:</a:t>
            </a:r>
          </a:p>
          <a:p>
            <a:pPr lvl="1" algn="just">
              <a:spcBef>
                <a:spcPts val="0"/>
              </a:spcBef>
              <a:buClr>
                <a:schemeClr val="tx1"/>
              </a:buClr>
            </a:pPr>
            <a:r>
              <a:rPr lang="en-US" dirty="0" smtClean="0">
                <a:solidFill>
                  <a:srgbClr val="FF0000"/>
                </a:solidFill>
                <a:effectLst>
                  <a:outerShdw blurRad="38100" dist="38100" dir="2700000" algn="tl">
                    <a:srgbClr val="000000">
                      <a:alpha val="43137"/>
                    </a:srgbClr>
                  </a:outerShdw>
                </a:effectLst>
              </a:rPr>
              <a:t>Corrective maintenance </a:t>
            </a:r>
            <a:r>
              <a:rPr lang="en-US" dirty="0" smtClean="0"/>
              <a:t>to eliminate problems with the code (bug).</a:t>
            </a:r>
          </a:p>
          <a:p>
            <a:pPr lvl="1" algn="just">
              <a:spcBef>
                <a:spcPts val="0"/>
              </a:spcBef>
              <a:buClr>
                <a:schemeClr val="tx1"/>
              </a:buClr>
            </a:pPr>
            <a:r>
              <a:rPr lang="en-US" dirty="0" smtClean="0">
                <a:solidFill>
                  <a:srgbClr val="FF0000"/>
                </a:solidFill>
                <a:effectLst>
                  <a:outerShdw blurRad="38100" dist="38100" dir="2700000" algn="tl">
                    <a:srgbClr val="000000">
                      <a:alpha val="43137"/>
                    </a:srgbClr>
                  </a:outerShdw>
                </a:effectLst>
              </a:rPr>
              <a:t>Perfective maintenance </a:t>
            </a:r>
            <a:r>
              <a:rPr lang="en-US" dirty="0" smtClean="0"/>
              <a:t>to accommodate feature requests (and in some cases just to improve the software for example to make it more efficient, </a:t>
            </a:r>
            <a:r>
              <a:rPr lang="en-US" b="1" dirty="0" smtClean="0">
                <a:solidFill>
                  <a:srgbClr val="00B050"/>
                </a:solidFill>
              </a:rPr>
              <a:t>refactoring</a:t>
            </a:r>
            <a:r>
              <a:rPr lang="en-US" dirty="0" smtClean="0"/>
              <a:t>).</a:t>
            </a:r>
          </a:p>
          <a:p>
            <a:pPr lvl="1" algn="just">
              <a:spcBef>
                <a:spcPts val="0"/>
              </a:spcBef>
              <a:buClr>
                <a:schemeClr val="tx1"/>
              </a:buClr>
            </a:pPr>
            <a:r>
              <a:rPr lang="en-US" dirty="0" smtClean="0">
                <a:solidFill>
                  <a:srgbClr val="FF0000"/>
                </a:solidFill>
                <a:effectLst>
                  <a:outerShdw blurRad="38100" dist="38100" dir="2700000" algn="tl">
                    <a:srgbClr val="000000">
                      <a:alpha val="43137"/>
                    </a:srgbClr>
                  </a:outerShdw>
                </a:effectLst>
              </a:rPr>
              <a:t>Adaptive maintenance </a:t>
            </a:r>
            <a:r>
              <a:rPr lang="en-US" dirty="0" smtClean="0"/>
              <a:t>to take care of  environment changes.</a:t>
            </a:r>
          </a:p>
          <a:p>
            <a:pPr marL="0" indent="0" algn="just">
              <a:spcBef>
                <a:spcPts val="0"/>
              </a:spcBef>
              <a:buNone/>
            </a:pPr>
            <a:endParaRPr lang="en-US" dirty="0" smtClean="0"/>
          </a:p>
        </p:txBody>
      </p:sp>
    </p:spTree>
    <p:extLst>
      <p:ext uri="{BB962C8B-B14F-4D97-AF65-F5344CB8AC3E}">
        <p14:creationId xmlns:p14="http://schemas.microsoft.com/office/powerpoint/2010/main" val="28573308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Autofit/>
          </a:bodyPr>
          <a:lstStyle/>
          <a:p>
            <a:r>
              <a:rPr lang="en-US" sz="4800" dirty="0" smtClean="0">
                <a:solidFill>
                  <a:srgbClr val="00B050"/>
                </a:solidFill>
                <a:effectLst>
                  <a:outerShdw blurRad="38100" dist="38100" dir="2700000" algn="tl">
                    <a:srgbClr val="000000">
                      <a:alpha val="43137"/>
                    </a:srgbClr>
                  </a:outerShdw>
                </a:effectLst>
              </a:rPr>
              <a:t>Maintenance Cont.</a:t>
            </a:r>
            <a:endParaRPr lang="en-US" sz="4800"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838200"/>
            <a:ext cx="8915400" cy="5867400"/>
          </a:xfrm>
        </p:spPr>
        <p:txBody>
          <a:bodyPr>
            <a:noAutofit/>
          </a:bodyPr>
          <a:lstStyle/>
          <a:p>
            <a:pPr algn="just">
              <a:spcBef>
                <a:spcPts val="0"/>
              </a:spcBef>
            </a:pPr>
            <a:r>
              <a:rPr lang="en-US" dirty="0" smtClean="0"/>
              <a:t>And after these activities have been performed, the software developer will produce a </a:t>
            </a:r>
            <a:r>
              <a:rPr lang="en-US" dirty="0" smtClean="0">
                <a:solidFill>
                  <a:srgbClr val="FF0000"/>
                </a:solidFill>
                <a:effectLst>
                  <a:outerShdw blurRad="38100" dist="38100" dir="2700000" algn="tl">
                    <a:srgbClr val="000000">
                      <a:alpha val="43137"/>
                    </a:srgbClr>
                  </a:outerShdw>
                </a:effectLst>
              </a:rPr>
              <a:t>new version of the application</a:t>
            </a:r>
            <a:r>
              <a:rPr lang="en-US" dirty="0" smtClean="0"/>
              <a:t> and will release it and the cycle will continue throughout the lifetime of the software.</a:t>
            </a:r>
          </a:p>
          <a:p>
            <a:pPr algn="just">
              <a:spcBef>
                <a:spcPts val="0"/>
              </a:spcBef>
            </a:pPr>
            <a:r>
              <a:rPr lang="en-US" dirty="0" smtClean="0"/>
              <a:t>That is why </a:t>
            </a:r>
            <a:r>
              <a:rPr lang="en-US" dirty="0" smtClean="0">
                <a:solidFill>
                  <a:srgbClr val="FF0000"/>
                </a:solidFill>
                <a:effectLst>
                  <a:outerShdw blurRad="38100" dist="38100" dir="2700000" algn="tl">
                    <a:srgbClr val="000000">
                      <a:alpha val="43137"/>
                    </a:srgbClr>
                  </a:outerShdw>
                </a:effectLst>
              </a:rPr>
              <a:t>maintenance is a fundamental activity and very expensive one</a:t>
            </a:r>
            <a:r>
              <a:rPr lang="en-US" dirty="0" smtClean="0"/>
              <a:t>.</a:t>
            </a:r>
          </a:p>
          <a:p>
            <a:pPr algn="just">
              <a:spcBef>
                <a:spcPts val="0"/>
              </a:spcBef>
            </a:pPr>
            <a:r>
              <a:rPr lang="en-US" dirty="0" smtClean="0"/>
              <a:t>One of the reasons, in addition to the reasons in the previous slide, why maintenance is expensive is </a:t>
            </a:r>
            <a:r>
              <a:rPr lang="en-US" dirty="0" smtClean="0">
                <a:solidFill>
                  <a:srgbClr val="FF0000"/>
                </a:solidFill>
                <a:effectLst>
                  <a:outerShdw blurRad="38100" dist="38100" dir="2700000" algn="tl">
                    <a:srgbClr val="000000">
                      <a:alpha val="43137"/>
                    </a:srgbClr>
                  </a:outerShdw>
                </a:effectLst>
              </a:rPr>
              <a:t>regression testing</a:t>
            </a:r>
            <a:r>
              <a:rPr lang="en-US" dirty="0" smtClean="0"/>
              <a:t>. Regression testing is the activity of retesting software after it has been modified.</a:t>
            </a:r>
          </a:p>
          <a:p>
            <a:pPr marL="0" indent="0" algn="just">
              <a:spcBef>
                <a:spcPts val="0"/>
              </a:spcBef>
              <a:buNone/>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6172200"/>
            <a:ext cx="1695450" cy="685800"/>
          </a:xfrm>
          <a:prstGeom prst="rect">
            <a:avLst/>
          </a:prstGeom>
        </p:spPr>
      </p:pic>
    </p:spTree>
    <p:extLst>
      <p:ext uri="{BB962C8B-B14F-4D97-AF65-F5344CB8AC3E}">
        <p14:creationId xmlns:p14="http://schemas.microsoft.com/office/powerpoint/2010/main" val="17391769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97" y="381000"/>
            <a:ext cx="9143999" cy="5715001"/>
          </a:xfrm>
          <a:prstGeom prst="rect">
            <a:avLst/>
          </a:prstGeom>
        </p:spPr>
      </p:pic>
    </p:spTree>
    <p:extLst>
      <p:ext uri="{BB962C8B-B14F-4D97-AF65-F5344CB8AC3E}">
        <p14:creationId xmlns:p14="http://schemas.microsoft.com/office/powerpoint/2010/main" val="3899708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9144000" cy="6858000"/>
          </a:xfrm>
          <a:prstGeom prst="rect">
            <a:avLst/>
          </a:prstGeom>
        </p:spPr>
      </p:pic>
      <p:sp>
        <p:nvSpPr>
          <p:cNvPr id="5" name="TextBox 4"/>
          <p:cNvSpPr txBox="1"/>
          <p:nvPr/>
        </p:nvSpPr>
        <p:spPr>
          <a:xfrm>
            <a:off x="5867400" y="4334470"/>
            <a:ext cx="3276600" cy="923330"/>
          </a:xfrm>
          <a:prstGeom prst="rect">
            <a:avLst/>
          </a:prstGeom>
          <a:solidFill>
            <a:schemeClr val="bg1">
              <a:lumMod val="85000"/>
            </a:schemeClr>
          </a:solidFill>
        </p:spPr>
        <p:txBody>
          <a:bodyPr wrap="square" rtlCol="0">
            <a:spAutoFit/>
          </a:bodyPr>
          <a:lstStyle/>
          <a:p>
            <a:r>
              <a:rPr lang="en-US" b="1" dirty="0" smtClean="0">
                <a:solidFill>
                  <a:srgbClr val="002060"/>
                </a:solidFill>
                <a:effectLst>
                  <a:outerShdw blurRad="38100" dist="38100" dir="2700000" algn="tl">
                    <a:srgbClr val="000000">
                      <a:alpha val="43137"/>
                    </a:srgbClr>
                  </a:outerShdw>
                </a:effectLst>
              </a:rPr>
              <a:t>Process flow is determined by the process model or framework  that we choose for development</a:t>
            </a:r>
            <a:endParaRPr lang="en-US" b="1" dirty="0">
              <a:solidFill>
                <a:srgbClr val="002060"/>
              </a:solidFill>
              <a:effectLst>
                <a:outerShdw blurRad="38100" dist="38100" dir="2700000" algn="tl">
                  <a:srgbClr val="000000">
                    <a:alpha val="43137"/>
                  </a:srgbClr>
                </a:outerShdw>
              </a:effectLst>
            </a:endParaRPr>
          </a:p>
        </p:txBody>
      </p:sp>
      <p:sp>
        <p:nvSpPr>
          <p:cNvPr id="6" name="TextBox 5"/>
          <p:cNvSpPr txBox="1"/>
          <p:nvPr/>
        </p:nvSpPr>
        <p:spPr>
          <a:xfrm>
            <a:off x="0" y="6457890"/>
            <a:ext cx="2209800" cy="400110"/>
          </a:xfrm>
          <a:prstGeom prst="rect">
            <a:avLst/>
          </a:prstGeom>
          <a:noFill/>
        </p:spPr>
        <p:txBody>
          <a:bodyPr wrap="square" rtlCol="0">
            <a:spAutoFit/>
          </a:bodyPr>
          <a:lstStyle/>
          <a:p>
            <a:r>
              <a:rPr lang="en-US" sz="2000" b="1" dirty="0" smtClean="0"/>
              <a:t>Roger S. Pressman</a:t>
            </a:r>
            <a:endParaRPr lang="en-US" sz="2000" b="1" dirty="0"/>
          </a:p>
        </p:txBody>
      </p:sp>
    </p:spTree>
    <p:extLst>
      <p:ext uri="{BB962C8B-B14F-4D97-AF65-F5344CB8AC3E}">
        <p14:creationId xmlns:p14="http://schemas.microsoft.com/office/powerpoint/2010/main" val="5002746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95400" y="1295400"/>
            <a:ext cx="6476999" cy="5486400"/>
          </a:xfrm>
          <a:prstGeom prst="rect">
            <a:avLst/>
          </a:prstGeom>
        </p:spPr>
      </p:pic>
      <p:sp>
        <p:nvSpPr>
          <p:cNvPr id="5" name="TextBox 4"/>
          <p:cNvSpPr txBox="1"/>
          <p:nvPr/>
        </p:nvSpPr>
        <p:spPr>
          <a:xfrm>
            <a:off x="304800" y="228600"/>
            <a:ext cx="5715000" cy="1323439"/>
          </a:xfrm>
          <a:prstGeom prst="rect">
            <a:avLst/>
          </a:prstGeom>
          <a:noFill/>
        </p:spPr>
        <p:txBody>
          <a:bodyPr wrap="square" rtlCol="0">
            <a:spAutoFit/>
          </a:bodyPr>
          <a:lstStyle/>
          <a:p>
            <a:r>
              <a:rPr lang="en-US" sz="4000" b="1" dirty="0" smtClean="0">
                <a:effectLst>
                  <a:outerShdw blurRad="38100" dist="38100" dir="2700000" algn="tl">
                    <a:srgbClr val="000000">
                      <a:alpha val="43137"/>
                    </a:srgbClr>
                  </a:outerShdw>
                </a:effectLst>
              </a:rPr>
              <a:t>The Prototyping Paradigm or model</a:t>
            </a:r>
            <a:endParaRPr 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995369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pPr algn="l"/>
            <a:r>
              <a:rPr lang="en-US" sz="4800" dirty="0" smtClean="0">
                <a:solidFill>
                  <a:srgbClr val="FF0000"/>
                </a:solidFill>
                <a:effectLst>
                  <a:outerShdw blurRad="38100" dist="38100" dir="2700000" algn="tl">
                    <a:srgbClr val="000000">
                      <a:alpha val="43137"/>
                    </a:srgbClr>
                  </a:outerShdw>
                </a:effectLst>
              </a:rPr>
              <a:t>Assignment:</a:t>
            </a:r>
            <a:endParaRPr lang="en-US" sz="4800"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9200"/>
            <a:ext cx="8382000" cy="3916363"/>
          </a:xfrm>
        </p:spPr>
        <p:txBody>
          <a:bodyPr>
            <a:normAutofit fontScale="85000" lnSpcReduction="10000"/>
          </a:bodyPr>
          <a:lstStyle/>
          <a:p>
            <a:pPr marL="514350" indent="-514350" algn="just">
              <a:buFont typeface="+mj-lt"/>
              <a:buAutoNum type="arabicPeriod"/>
            </a:pPr>
            <a:r>
              <a:rPr lang="en-US" dirty="0" smtClean="0"/>
              <a:t>Make a research on SDLC process models and write your findings. Specify the advantages and disadvantages of each model. Identify and list artifacts produced in phases of each model, and describe entry and exit criteria. You should include the open source model in your discussion.</a:t>
            </a:r>
          </a:p>
          <a:p>
            <a:pPr marL="514350" indent="-514350" algn="just">
              <a:buFont typeface="+mj-lt"/>
              <a:buAutoNum type="arabicPeriod"/>
            </a:pPr>
            <a:endParaRPr lang="en-US" dirty="0" smtClean="0"/>
          </a:p>
          <a:p>
            <a:pPr marL="514350" indent="-514350" algn="just">
              <a:buFont typeface="+mj-lt"/>
              <a:buAutoNum type="arabicPeriod"/>
            </a:pPr>
            <a:r>
              <a:rPr lang="en-US" dirty="0" smtClean="0"/>
              <a:t>Make a thorough investigation about software CASE tools and write your findings.</a:t>
            </a:r>
          </a:p>
          <a:p>
            <a:pPr marL="514350" indent="-514350" algn="just">
              <a:buFont typeface="+mj-lt"/>
              <a:buAutoNum type="arabicPeriod"/>
            </a:pPr>
            <a:endParaRPr lang="en-US" dirty="0" smtClean="0"/>
          </a:p>
          <a:p>
            <a:pPr marL="0" indent="0" algn="just">
              <a:buNone/>
            </a:pPr>
            <a:endParaRPr lang="en-US" dirty="0"/>
          </a:p>
        </p:txBody>
      </p:sp>
      <p:sp>
        <p:nvSpPr>
          <p:cNvPr id="4" name="TextBox 3"/>
          <p:cNvSpPr txBox="1"/>
          <p:nvPr/>
        </p:nvSpPr>
        <p:spPr>
          <a:xfrm>
            <a:off x="762000" y="5181600"/>
            <a:ext cx="8001000" cy="1384995"/>
          </a:xfrm>
          <a:prstGeom prst="rect">
            <a:avLst/>
          </a:prstGeom>
          <a:noFill/>
        </p:spPr>
        <p:txBody>
          <a:bodyPr wrap="square" rtlCol="0">
            <a:spAutoFit/>
          </a:bodyPr>
          <a:lstStyle/>
          <a:p>
            <a:r>
              <a:rPr lang="en-US" sz="2900" b="1" dirty="0" smtClean="0">
                <a:solidFill>
                  <a:srgbClr val="FF0000"/>
                </a:solidFill>
              </a:rPr>
              <a:t>Reading Assignment:</a:t>
            </a:r>
          </a:p>
          <a:p>
            <a:r>
              <a:rPr lang="en-US" sz="2700" dirty="0">
                <a:solidFill>
                  <a:prstClr val="black"/>
                </a:solidFill>
              </a:rPr>
              <a:t>Read Chapter 2 of the book “Software Engineering, A Practitioner’s Approach, 8</a:t>
            </a:r>
            <a:r>
              <a:rPr lang="en-US" sz="2700" baseline="30000" dirty="0">
                <a:solidFill>
                  <a:prstClr val="black"/>
                </a:solidFill>
              </a:rPr>
              <a:t>th</a:t>
            </a:r>
            <a:r>
              <a:rPr lang="en-US" sz="2700" dirty="0">
                <a:solidFill>
                  <a:prstClr val="black"/>
                </a:solidFill>
              </a:rPr>
              <a:t> Edition, Roger Pressman</a:t>
            </a:r>
            <a:r>
              <a:rPr lang="en-US" sz="2700" dirty="0" smtClean="0">
                <a:solidFill>
                  <a:prstClr val="black"/>
                </a:solidFill>
              </a:rPr>
              <a:t>”</a:t>
            </a:r>
            <a:endParaRPr lang="en-US" sz="2700" dirty="0">
              <a:solidFill>
                <a:prstClr val="black"/>
              </a:solidFill>
            </a:endParaRPr>
          </a:p>
        </p:txBody>
      </p:sp>
    </p:spTree>
    <p:extLst>
      <p:ext uri="{BB962C8B-B14F-4D97-AF65-F5344CB8AC3E}">
        <p14:creationId xmlns:p14="http://schemas.microsoft.com/office/powerpoint/2010/main" val="2990428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B050"/>
                </a:solidFill>
              </a:rPr>
              <a:t>Definitions</a:t>
            </a:r>
            <a:endParaRPr lang="en-US" sz="4800" b="1" dirty="0">
              <a:solidFill>
                <a:srgbClr val="00B050"/>
              </a:solidFill>
            </a:endParaRPr>
          </a:p>
        </p:txBody>
      </p:sp>
      <p:sp>
        <p:nvSpPr>
          <p:cNvPr id="3" name="Content Placeholder 2"/>
          <p:cNvSpPr>
            <a:spLocks noGrp="1"/>
          </p:cNvSpPr>
          <p:nvPr>
            <p:ph idx="1"/>
          </p:nvPr>
        </p:nvSpPr>
        <p:spPr/>
        <p:txBody>
          <a:bodyPr>
            <a:normAutofit lnSpcReduction="10000"/>
          </a:bodyPr>
          <a:lstStyle/>
          <a:p>
            <a:pPr algn="just"/>
            <a:r>
              <a:rPr lang="en-US" dirty="0" smtClean="0"/>
              <a:t>A </a:t>
            </a:r>
            <a:r>
              <a:rPr lang="en-US" dirty="0" smtClean="0">
                <a:solidFill>
                  <a:srgbClr val="FF0000"/>
                </a:solidFill>
              </a:rPr>
              <a:t>process</a:t>
            </a:r>
            <a:r>
              <a:rPr lang="en-US" dirty="0" smtClean="0"/>
              <a:t> is a specific ordering of work activities across time and space, with a beginning, an end, and clearly identified inputs and outputs: </a:t>
            </a:r>
            <a:r>
              <a:rPr lang="en-US" dirty="0" smtClean="0">
                <a:solidFill>
                  <a:srgbClr val="FF0000"/>
                </a:solidFill>
              </a:rPr>
              <a:t>a structure for action</a:t>
            </a:r>
            <a:r>
              <a:rPr lang="en-US" dirty="0" smtClean="0"/>
              <a:t>.</a:t>
            </a:r>
          </a:p>
          <a:p>
            <a:pPr algn="just"/>
            <a:r>
              <a:rPr lang="en-US" dirty="0" smtClean="0"/>
              <a:t>A </a:t>
            </a:r>
            <a:r>
              <a:rPr lang="en-US" dirty="0" smtClean="0">
                <a:solidFill>
                  <a:srgbClr val="FF0000"/>
                </a:solidFill>
              </a:rPr>
              <a:t>business process</a:t>
            </a:r>
            <a:r>
              <a:rPr lang="en-US" dirty="0" smtClean="0"/>
              <a:t> is a group of logically related tasks that use the firm’s </a:t>
            </a:r>
            <a:r>
              <a:rPr lang="en-US" dirty="0" smtClean="0">
                <a:solidFill>
                  <a:srgbClr val="FF0000"/>
                </a:solidFill>
              </a:rPr>
              <a:t>resources</a:t>
            </a:r>
            <a:r>
              <a:rPr lang="en-US" dirty="0" smtClean="0"/>
              <a:t> to provide customer-oriented </a:t>
            </a:r>
            <a:r>
              <a:rPr lang="en-US" dirty="0" smtClean="0">
                <a:solidFill>
                  <a:srgbClr val="FF0000"/>
                </a:solidFill>
              </a:rPr>
              <a:t>results</a:t>
            </a:r>
            <a:r>
              <a:rPr lang="en-US" dirty="0" smtClean="0"/>
              <a:t> in support of organization’s </a:t>
            </a:r>
            <a:r>
              <a:rPr lang="en-US" dirty="0" smtClean="0">
                <a:solidFill>
                  <a:srgbClr val="FF0000"/>
                </a:solidFill>
              </a:rPr>
              <a:t>objectives</a:t>
            </a:r>
            <a:r>
              <a:rPr lang="en-US" dirty="0" smtClean="0"/>
              <a:t>. A business process is like the DNA of a company.</a:t>
            </a:r>
            <a:endParaRPr lang="en-US" dirty="0"/>
          </a:p>
        </p:txBody>
      </p:sp>
    </p:spTree>
    <p:extLst>
      <p:ext uri="{BB962C8B-B14F-4D97-AF65-F5344CB8AC3E}">
        <p14:creationId xmlns:p14="http://schemas.microsoft.com/office/powerpoint/2010/main" val="37292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800" b="1" dirty="0" smtClean="0">
                <a:solidFill>
                  <a:srgbClr val="00B050"/>
                </a:solidFill>
              </a:rPr>
              <a:t>Definitions Cont.…</a:t>
            </a:r>
            <a:endParaRPr lang="en-US" sz="4800" b="1" dirty="0">
              <a:solidFill>
                <a:srgbClr val="00B050"/>
              </a:solidFill>
            </a:endParaRPr>
          </a:p>
        </p:txBody>
      </p:sp>
      <p:sp>
        <p:nvSpPr>
          <p:cNvPr id="3" name="Content Placeholder 2"/>
          <p:cNvSpPr>
            <a:spLocks noGrp="1"/>
          </p:cNvSpPr>
          <p:nvPr>
            <p:ph idx="1"/>
          </p:nvPr>
        </p:nvSpPr>
        <p:spPr>
          <a:xfrm>
            <a:off x="457200" y="1219200"/>
            <a:ext cx="8229600" cy="5562600"/>
          </a:xfrm>
        </p:spPr>
        <p:txBody>
          <a:bodyPr>
            <a:normAutofit fontScale="92500"/>
          </a:bodyPr>
          <a:lstStyle/>
          <a:p>
            <a:pPr algn="just">
              <a:buClr>
                <a:schemeClr val="tx1"/>
              </a:buClr>
            </a:pPr>
            <a:r>
              <a:rPr lang="en-US" sz="3600" dirty="0" smtClean="0">
                <a:solidFill>
                  <a:srgbClr val="FF0000"/>
                </a:solidFill>
              </a:rPr>
              <a:t>Business Process Engineering </a:t>
            </a:r>
            <a:r>
              <a:rPr lang="en-US" sz="3600" dirty="0"/>
              <a:t>focuses (in our case)</a:t>
            </a:r>
            <a:r>
              <a:rPr lang="en-US" sz="3600" dirty="0">
                <a:solidFill>
                  <a:srgbClr val="FF0000"/>
                </a:solidFill>
              </a:rPr>
              <a:t> </a:t>
            </a:r>
            <a:r>
              <a:rPr lang="en-US" sz="3600" dirty="0" smtClean="0"/>
              <a:t>on automating business processes with software and on assisting the analysis, design, implementation, </a:t>
            </a:r>
            <a:r>
              <a:rPr lang="en-US" sz="3600" dirty="0" smtClean="0">
                <a:solidFill>
                  <a:srgbClr val="FF0000"/>
                </a:solidFill>
              </a:rPr>
              <a:t>control</a:t>
            </a:r>
            <a:r>
              <a:rPr lang="en-US" sz="3600" dirty="0" smtClean="0"/>
              <a:t>, </a:t>
            </a:r>
            <a:r>
              <a:rPr lang="en-US" sz="3600" dirty="0"/>
              <a:t>maintenance, </a:t>
            </a:r>
            <a:r>
              <a:rPr lang="en-US" sz="3600" dirty="0" smtClean="0"/>
              <a:t>and optimization of software development process and</a:t>
            </a:r>
            <a:r>
              <a:rPr lang="en-US" sz="3600" dirty="0" smtClean="0">
                <a:solidFill>
                  <a:srgbClr val="FF0000"/>
                </a:solidFill>
              </a:rPr>
              <a:t> </a:t>
            </a:r>
            <a:r>
              <a:rPr lang="en-US" sz="3600" dirty="0" smtClean="0">
                <a:solidFill>
                  <a:srgbClr val="FF0000"/>
                </a:solidFill>
                <a:effectLst>
                  <a:outerShdw blurRad="38100" dist="38100" dir="2700000" algn="tl">
                    <a:srgbClr val="000000">
                      <a:alpha val="43137"/>
                    </a:srgbClr>
                  </a:outerShdw>
                </a:effectLst>
              </a:rPr>
              <a:t>ensure success</a:t>
            </a:r>
            <a:r>
              <a:rPr lang="en-US" sz="3600" dirty="0" smtClean="0"/>
              <a:t>.</a:t>
            </a:r>
          </a:p>
          <a:p>
            <a:pPr algn="just">
              <a:buClr>
                <a:schemeClr val="tx1"/>
              </a:buClr>
            </a:pPr>
            <a:endParaRPr lang="en-US" sz="900" dirty="0" smtClean="0"/>
          </a:p>
          <a:p>
            <a:pPr algn="just">
              <a:buClr>
                <a:schemeClr val="tx1"/>
              </a:buClr>
            </a:pPr>
            <a:r>
              <a:rPr lang="en-US" sz="3600" dirty="0" smtClean="0"/>
              <a:t>Also called</a:t>
            </a:r>
          </a:p>
          <a:p>
            <a:pPr lvl="1" algn="just">
              <a:buClr>
                <a:schemeClr val="tx1"/>
              </a:buClr>
            </a:pPr>
            <a:r>
              <a:rPr lang="en-US" dirty="0" smtClean="0"/>
              <a:t>Business process Re-engineering</a:t>
            </a:r>
          </a:p>
          <a:p>
            <a:pPr lvl="1" algn="just">
              <a:buClr>
                <a:schemeClr val="tx1"/>
              </a:buClr>
            </a:pPr>
            <a:r>
              <a:rPr lang="en-US" dirty="0" smtClean="0"/>
              <a:t>Business process Re-design (to reduce cost and/or add more value)</a:t>
            </a:r>
          </a:p>
          <a:p>
            <a:pPr algn="just">
              <a:buClr>
                <a:schemeClr val="tx1"/>
              </a:buClr>
            </a:pPr>
            <a:endParaRPr lang="en-US" sz="3600" dirty="0" smtClean="0"/>
          </a:p>
        </p:txBody>
      </p:sp>
    </p:spTree>
    <p:extLst>
      <p:ext uri="{BB962C8B-B14F-4D97-AF65-F5344CB8AC3E}">
        <p14:creationId xmlns:p14="http://schemas.microsoft.com/office/powerpoint/2010/main" val="2551453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84238"/>
          </a:xfrm>
        </p:spPr>
        <p:txBody>
          <a:bodyPr/>
          <a:lstStyle/>
          <a:p>
            <a:r>
              <a:rPr lang="en-US" sz="4800" b="1" dirty="0">
                <a:solidFill>
                  <a:srgbClr val="00B050"/>
                </a:solidFill>
              </a:rPr>
              <a:t>Definitions Cont.…</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solidFill>
                  <a:srgbClr val="FF0000"/>
                </a:solidFill>
                <a:effectLst>
                  <a:outerShdw blurRad="38100" dist="38100" dir="2700000" algn="tl">
                    <a:srgbClr val="000000">
                      <a:alpha val="43137"/>
                    </a:srgbClr>
                  </a:outerShdw>
                </a:effectLst>
              </a:rPr>
              <a:t>Software engineering</a:t>
            </a:r>
            <a:r>
              <a:rPr lang="en-US" dirty="0" smtClean="0">
                <a:effectLst>
                  <a:outerShdw blurRad="38100" dist="38100" dir="2700000" algn="tl">
                    <a:srgbClr val="000000">
                      <a:alpha val="43137"/>
                    </a:srgbClr>
                  </a:outerShdw>
                </a:effectLst>
              </a:rPr>
              <a:t> </a:t>
            </a:r>
            <a:r>
              <a:rPr lang="en-US" dirty="0" smtClean="0"/>
              <a:t>is an important and critical discipline concerned with </a:t>
            </a:r>
            <a:r>
              <a:rPr lang="en-US" dirty="0" smtClean="0">
                <a:solidFill>
                  <a:srgbClr val="FF0000"/>
                </a:solidFill>
              </a:rPr>
              <a:t>cost effective software development</a:t>
            </a:r>
            <a:r>
              <a:rPr lang="en-US" dirty="0" smtClean="0"/>
              <a:t>.</a:t>
            </a:r>
          </a:p>
          <a:p>
            <a:pPr algn="just"/>
            <a:r>
              <a:rPr lang="en-US" dirty="0" smtClean="0"/>
              <a:t>It is based on a </a:t>
            </a:r>
            <a:r>
              <a:rPr lang="en-US" dirty="0" smtClean="0">
                <a:solidFill>
                  <a:srgbClr val="FF0000"/>
                </a:solidFill>
              </a:rPr>
              <a:t>systematic approach </a:t>
            </a:r>
            <a:r>
              <a:rPr lang="en-US" dirty="0" smtClean="0"/>
              <a:t>that uses appropriate </a:t>
            </a:r>
            <a:r>
              <a:rPr lang="en-US" dirty="0" smtClean="0">
                <a:solidFill>
                  <a:srgbClr val="FF0000"/>
                </a:solidFill>
              </a:rPr>
              <a:t>tools and techniques</a:t>
            </a:r>
            <a:r>
              <a:rPr lang="en-US" dirty="0" smtClean="0"/>
              <a:t>, operates under specific </a:t>
            </a:r>
            <a:r>
              <a:rPr lang="en-US" dirty="0" smtClean="0">
                <a:solidFill>
                  <a:srgbClr val="FF0000"/>
                </a:solidFill>
                <a:effectLst>
                  <a:outerShdw blurRad="38100" dist="38100" dir="2700000" algn="tl">
                    <a:srgbClr val="000000">
                      <a:alpha val="43137"/>
                    </a:srgbClr>
                  </a:outerShdw>
                </a:effectLst>
              </a:rPr>
              <a:t>constraints </a:t>
            </a:r>
            <a:r>
              <a:rPr lang="en-US" dirty="0" smtClean="0"/>
              <a:t>and most importantly follows a </a:t>
            </a:r>
            <a:r>
              <a:rPr lang="en-US" dirty="0" smtClean="0">
                <a:solidFill>
                  <a:srgbClr val="FF0000"/>
                </a:solidFill>
              </a:rPr>
              <a:t>process</a:t>
            </a:r>
            <a:r>
              <a:rPr lang="en-US" dirty="0" smtClean="0"/>
              <a:t>.</a:t>
            </a:r>
          </a:p>
          <a:p>
            <a:pPr algn="just"/>
            <a:r>
              <a:rPr lang="en-US" sz="2800" dirty="0" smtClean="0">
                <a:solidFill>
                  <a:srgbClr val="00B050"/>
                </a:solidFill>
              </a:rPr>
              <a:t>Read about </a:t>
            </a:r>
            <a:r>
              <a:rPr lang="en-US" sz="2800" dirty="0" smtClean="0">
                <a:solidFill>
                  <a:srgbClr val="FF0000"/>
                </a:solidFill>
                <a:effectLst>
                  <a:outerShdw blurRad="38100" dist="38100" dir="2700000" algn="tl">
                    <a:srgbClr val="000000">
                      <a:alpha val="43137"/>
                    </a:srgbClr>
                  </a:outerShdw>
                </a:effectLst>
              </a:rPr>
              <a:t>triple constraint </a:t>
            </a:r>
            <a:r>
              <a:rPr lang="en-US" sz="2800" dirty="0" smtClean="0"/>
              <a:t>(project management, an umbrella activity)</a:t>
            </a:r>
            <a:endParaRPr lang="en-US" sz="2800" dirty="0"/>
          </a:p>
        </p:txBody>
      </p:sp>
    </p:spTree>
    <p:extLst>
      <p:ext uri="{BB962C8B-B14F-4D97-AF65-F5344CB8AC3E}">
        <p14:creationId xmlns:p14="http://schemas.microsoft.com/office/powerpoint/2010/main" val="1113052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81000"/>
            <a:ext cx="8686800" cy="5078313"/>
          </a:xfrm>
          <a:prstGeom prst="rect">
            <a:avLst/>
          </a:prstGeom>
        </p:spPr>
        <p:txBody>
          <a:bodyPr wrap="square">
            <a:spAutoFit/>
          </a:bodyPr>
          <a:lstStyle/>
          <a:p>
            <a:pPr algn="ctr"/>
            <a:r>
              <a:rPr lang="en-US" sz="3600" dirty="0" smtClean="0">
                <a:solidFill>
                  <a:srgbClr val="000000"/>
                </a:solidFill>
                <a:effectLst>
                  <a:outerShdw blurRad="38100" dist="38100" dir="2700000" algn="tl">
                    <a:srgbClr val="000000">
                      <a:alpha val="43137"/>
                    </a:srgbClr>
                  </a:outerShdw>
                </a:effectLst>
                <a:latin typeface="Arial"/>
              </a:rPr>
              <a:t>The </a:t>
            </a:r>
            <a:r>
              <a:rPr lang="en-US" sz="3600" dirty="0">
                <a:solidFill>
                  <a:srgbClr val="000000"/>
                </a:solidFill>
                <a:effectLst>
                  <a:outerShdw blurRad="38100" dist="38100" dir="2700000" algn="tl">
                    <a:srgbClr val="000000">
                      <a:alpha val="43137"/>
                    </a:srgbClr>
                  </a:outerShdw>
                </a:effectLst>
                <a:latin typeface="Arial"/>
              </a:rPr>
              <a:t>IEEE </a:t>
            </a:r>
            <a:r>
              <a:rPr lang="en-US" sz="3600" dirty="0" smtClean="0">
                <a:solidFill>
                  <a:srgbClr val="000000"/>
                </a:solidFill>
                <a:effectLst>
                  <a:outerShdw blurRad="38100" dist="38100" dir="2700000" algn="tl">
                    <a:srgbClr val="000000">
                      <a:alpha val="43137"/>
                    </a:srgbClr>
                  </a:outerShdw>
                </a:effectLst>
                <a:latin typeface="Arial"/>
              </a:rPr>
              <a:t>definition </a:t>
            </a:r>
          </a:p>
          <a:p>
            <a:pPr algn="ctr"/>
            <a:r>
              <a:rPr lang="en-US" sz="3600" dirty="0" smtClean="0">
                <a:solidFill>
                  <a:srgbClr val="000000"/>
                </a:solidFill>
                <a:effectLst>
                  <a:outerShdw blurRad="38100" dist="38100" dir="2700000" algn="tl">
                    <a:srgbClr val="000000">
                      <a:alpha val="43137"/>
                    </a:srgbClr>
                  </a:outerShdw>
                </a:effectLst>
                <a:latin typeface="TimesNewRoman"/>
              </a:rPr>
              <a:t>Software </a:t>
            </a:r>
            <a:r>
              <a:rPr lang="en-US" sz="3600" dirty="0">
                <a:solidFill>
                  <a:srgbClr val="000000"/>
                </a:solidFill>
                <a:effectLst>
                  <a:outerShdw blurRad="38100" dist="38100" dir="2700000" algn="tl">
                    <a:srgbClr val="000000">
                      <a:alpha val="43137"/>
                    </a:srgbClr>
                  </a:outerShdw>
                </a:effectLst>
                <a:latin typeface="TimesNewRoman"/>
              </a:rPr>
              <a:t>Engineering</a:t>
            </a:r>
            <a:r>
              <a:rPr lang="en-US" sz="3600" dirty="0" smtClean="0">
                <a:solidFill>
                  <a:srgbClr val="000000"/>
                </a:solidFill>
                <a:effectLst>
                  <a:outerShdw blurRad="38100" dist="38100" dir="2700000" algn="tl">
                    <a:srgbClr val="000000">
                      <a:alpha val="43137"/>
                    </a:srgbClr>
                  </a:outerShdw>
                </a:effectLst>
                <a:latin typeface="TimesNewRoman"/>
              </a:rPr>
              <a:t>:</a:t>
            </a:r>
          </a:p>
          <a:p>
            <a:pPr algn="just"/>
            <a:endParaRPr lang="en-US" sz="2800" dirty="0">
              <a:solidFill>
                <a:srgbClr val="000000"/>
              </a:solidFill>
              <a:latin typeface="TimesNewRoman"/>
            </a:endParaRPr>
          </a:p>
          <a:p>
            <a:pPr marL="514350" indent="-514350" algn="just">
              <a:buFont typeface="+mj-lt"/>
              <a:buAutoNum type="arabicParenR"/>
            </a:pPr>
            <a:r>
              <a:rPr lang="en-US" sz="3200" dirty="0" smtClean="0">
                <a:solidFill>
                  <a:srgbClr val="000000"/>
                </a:solidFill>
                <a:latin typeface="TimesNewRoman"/>
              </a:rPr>
              <a:t>The </a:t>
            </a:r>
            <a:r>
              <a:rPr lang="en-US" sz="3200" dirty="0">
                <a:solidFill>
                  <a:srgbClr val="000000"/>
                </a:solidFill>
                <a:latin typeface="TimesNewRoman"/>
              </a:rPr>
              <a:t>application of a </a:t>
            </a:r>
            <a:r>
              <a:rPr lang="en-US" sz="3200" dirty="0" smtClean="0">
                <a:solidFill>
                  <a:srgbClr val="FF0000"/>
                </a:solidFill>
                <a:latin typeface="TimesNewRoman"/>
              </a:rPr>
              <a:t>systematic, </a:t>
            </a:r>
            <a:br>
              <a:rPr lang="en-US" sz="3200" dirty="0" smtClean="0">
                <a:solidFill>
                  <a:srgbClr val="FF0000"/>
                </a:solidFill>
                <a:latin typeface="TimesNewRoman"/>
              </a:rPr>
            </a:br>
            <a:r>
              <a:rPr lang="en-US" sz="3200" dirty="0" smtClean="0">
                <a:solidFill>
                  <a:srgbClr val="FF0000"/>
                </a:solidFill>
                <a:latin typeface="TimesNewRoman"/>
              </a:rPr>
              <a:t> disciplined, quantifiable </a:t>
            </a:r>
            <a:r>
              <a:rPr lang="en-US" sz="3200" b="1" dirty="0">
                <a:solidFill>
                  <a:srgbClr val="002060"/>
                </a:solidFill>
                <a:latin typeface="TimesNewRoman"/>
              </a:rPr>
              <a:t>approach</a:t>
            </a:r>
            <a:r>
              <a:rPr lang="en-US" sz="3200" dirty="0">
                <a:solidFill>
                  <a:srgbClr val="9BCD00"/>
                </a:solidFill>
                <a:latin typeface="TimesNewRoman"/>
              </a:rPr>
              <a:t> </a:t>
            </a:r>
            <a:r>
              <a:rPr lang="en-US" sz="3200" dirty="0">
                <a:solidFill>
                  <a:srgbClr val="000000"/>
                </a:solidFill>
                <a:latin typeface="TimesNewRoman"/>
              </a:rPr>
              <a:t>to the </a:t>
            </a:r>
            <a:r>
              <a:rPr lang="en-US" sz="3200" dirty="0" smtClean="0">
                <a:solidFill>
                  <a:srgbClr val="000000"/>
                </a:solidFill>
                <a:latin typeface="TimesNewRoman"/>
              </a:rPr>
              <a:t/>
            </a:r>
            <a:br>
              <a:rPr lang="en-US" sz="3200" dirty="0" smtClean="0">
                <a:solidFill>
                  <a:srgbClr val="000000"/>
                </a:solidFill>
                <a:latin typeface="TimesNewRoman"/>
              </a:rPr>
            </a:br>
            <a:r>
              <a:rPr lang="en-US" sz="3200" dirty="0" smtClean="0">
                <a:solidFill>
                  <a:srgbClr val="000000"/>
                </a:solidFill>
                <a:latin typeface="TimesNewRoman"/>
              </a:rPr>
              <a:t> </a:t>
            </a:r>
            <a:r>
              <a:rPr lang="en-US" sz="3200" dirty="0" smtClean="0">
                <a:solidFill>
                  <a:srgbClr val="FF0000"/>
                </a:solidFill>
                <a:latin typeface="TimesNewRoman"/>
              </a:rPr>
              <a:t>development,  operation, and maintenance</a:t>
            </a:r>
            <a:r>
              <a:rPr lang="en-US" sz="3200" dirty="0" smtClean="0">
                <a:solidFill>
                  <a:srgbClr val="9BCD00"/>
                </a:solidFill>
                <a:latin typeface="TimesNewRoman"/>
              </a:rPr>
              <a:t> </a:t>
            </a:r>
            <a:br>
              <a:rPr lang="en-US" sz="3200" dirty="0" smtClean="0">
                <a:solidFill>
                  <a:srgbClr val="9BCD00"/>
                </a:solidFill>
                <a:latin typeface="TimesNewRoman"/>
              </a:rPr>
            </a:br>
            <a:r>
              <a:rPr lang="en-US" sz="3200" dirty="0" smtClean="0">
                <a:solidFill>
                  <a:srgbClr val="9BCD00"/>
                </a:solidFill>
                <a:latin typeface="TimesNewRoman"/>
              </a:rPr>
              <a:t> </a:t>
            </a:r>
            <a:r>
              <a:rPr lang="en-US" sz="3200" dirty="0" smtClean="0">
                <a:solidFill>
                  <a:srgbClr val="000000"/>
                </a:solidFill>
                <a:latin typeface="TimesNewRoman"/>
              </a:rPr>
              <a:t>of </a:t>
            </a:r>
            <a:r>
              <a:rPr lang="en-US" sz="3200" dirty="0">
                <a:solidFill>
                  <a:srgbClr val="000000"/>
                </a:solidFill>
                <a:latin typeface="TimesNewRoman"/>
              </a:rPr>
              <a:t>software; that  </a:t>
            </a:r>
            <a:r>
              <a:rPr lang="en-US" sz="3200" dirty="0" smtClean="0">
                <a:solidFill>
                  <a:srgbClr val="000000"/>
                </a:solidFill>
                <a:latin typeface="TimesNewRoman"/>
              </a:rPr>
              <a:t>is</a:t>
            </a:r>
            <a:r>
              <a:rPr lang="en-US" sz="3200" dirty="0">
                <a:solidFill>
                  <a:srgbClr val="000000"/>
                </a:solidFill>
                <a:latin typeface="TimesNewRoman"/>
              </a:rPr>
              <a:t>, the application </a:t>
            </a:r>
            <a:r>
              <a:rPr lang="en-US" sz="3200" dirty="0" smtClean="0">
                <a:solidFill>
                  <a:srgbClr val="000000"/>
                </a:solidFill>
                <a:latin typeface="TimesNewRoman"/>
              </a:rPr>
              <a:t>of </a:t>
            </a:r>
            <a:br>
              <a:rPr lang="en-US" sz="3200" dirty="0" smtClean="0">
                <a:solidFill>
                  <a:srgbClr val="000000"/>
                </a:solidFill>
                <a:latin typeface="TimesNewRoman"/>
              </a:rPr>
            </a:br>
            <a:r>
              <a:rPr lang="en-US" sz="3200" dirty="0" smtClean="0">
                <a:solidFill>
                  <a:srgbClr val="000000"/>
                </a:solidFill>
                <a:latin typeface="TimesNewRoman"/>
              </a:rPr>
              <a:t> engineering </a:t>
            </a:r>
            <a:r>
              <a:rPr lang="en-US" sz="3200" dirty="0">
                <a:solidFill>
                  <a:srgbClr val="000000"/>
                </a:solidFill>
                <a:latin typeface="TimesNewRoman"/>
              </a:rPr>
              <a:t>to </a:t>
            </a:r>
            <a:r>
              <a:rPr lang="en-US" sz="3200" dirty="0" smtClean="0">
                <a:solidFill>
                  <a:srgbClr val="000000"/>
                </a:solidFill>
                <a:latin typeface="TimesNewRoman"/>
              </a:rPr>
              <a:t>software.</a:t>
            </a:r>
          </a:p>
          <a:p>
            <a:pPr marL="514350" indent="-514350" algn="just">
              <a:buFont typeface="+mj-lt"/>
              <a:buAutoNum type="arabicParenR"/>
            </a:pPr>
            <a:endParaRPr lang="en-US" sz="3200" dirty="0">
              <a:solidFill>
                <a:srgbClr val="000000"/>
              </a:solidFill>
              <a:latin typeface="TimesNewRoman"/>
            </a:endParaRPr>
          </a:p>
          <a:p>
            <a:pPr marL="514350" indent="-514350" algn="just">
              <a:buFont typeface="+mj-lt"/>
              <a:buAutoNum type="arabicParenR"/>
            </a:pPr>
            <a:r>
              <a:rPr lang="en-US" sz="3200" dirty="0" smtClean="0">
                <a:solidFill>
                  <a:srgbClr val="000000"/>
                </a:solidFill>
                <a:latin typeface="TimesNewRoman"/>
              </a:rPr>
              <a:t>The </a:t>
            </a:r>
            <a:r>
              <a:rPr lang="en-US" sz="3200" dirty="0">
                <a:solidFill>
                  <a:srgbClr val="000000"/>
                </a:solidFill>
                <a:latin typeface="TimesNewRoman"/>
              </a:rPr>
              <a:t>study of approaches as in </a:t>
            </a:r>
            <a:r>
              <a:rPr lang="en-US" sz="3200" dirty="0" smtClean="0">
                <a:solidFill>
                  <a:srgbClr val="000000"/>
                </a:solidFill>
                <a:latin typeface="TimesNewRoman"/>
              </a:rPr>
              <a:t>1</a:t>
            </a:r>
            <a:r>
              <a:rPr lang="en-US" sz="3200" dirty="0">
                <a:solidFill>
                  <a:srgbClr val="000000"/>
                </a:solidFill>
                <a:latin typeface="TimesNewRoman"/>
              </a:rPr>
              <a:t>)</a:t>
            </a:r>
            <a:endParaRPr lang="en-US" sz="3200" dirty="0">
              <a:solidFill>
                <a:srgbClr val="000000"/>
              </a:solidFill>
              <a:latin typeface="ArialNarrow-Bold"/>
            </a:endParaRPr>
          </a:p>
        </p:txBody>
      </p:sp>
    </p:spTree>
    <p:extLst>
      <p:ext uri="{BB962C8B-B14F-4D97-AF65-F5344CB8AC3E}">
        <p14:creationId xmlns:p14="http://schemas.microsoft.com/office/powerpoint/2010/main" val="2400107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9144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057400" y="381000"/>
            <a:ext cx="4800600" cy="707886"/>
          </a:xfrm>
          <a:prstGeom prst="rect">
            <a:avLst/>
          </a:prstGeom>
          <a:solidFill>
            <a:srgbClr val="002060"/>
          </a:solidFill>
        </p:spPr>
        <p:txBody>
          <a:bodyPr wrap="square" rtlCol="0">
            <a:spAutoFit/>
          </a:bodyPr>
          <a:lstStyle/>
          <a:p>
            <a:r>
              <a:rPr lang="en-US" sz="4000" dirty="0" smtClean="0">
                <a:solidFill>
                  <a:schemeClr val="bg1"/>
                </a:solidFill>
              </a:rPr>
              <a:t>A Layered Technology</a:t>
            </a:r>
            <a:endParaRPr lang="en-US" sz="4000" dirty="0">
              <a:solidFill>
                <a:schemeClr val="bg1"/>
              </a:solidFill>
            </a:endParaRPr>
          </a:p>
        </p:txBody>
      </p:sp>
      <p:sp>
        <p:nvSpPr>
          <p:cNvPr id="2" name="TextBox 1"/>
          <p:cNvSpPr txBox="1"/>
          <p:nvPr/>
        </p:nvSpPr>
        <p:spPr>
          <a:xfrm>
            <a:off x="6934200" y="6429345"/>
            <a:ext cx="2209800" cy="400110"/>
          </a:xfrm>
          <a:prstGeom prst="rect">
            <a:avLst/>
          </a:prstGeom>
          <a:noFill/>
        </p:spPr>
        <p:txBody>
          <a:bodyPr wrap="square" rtlCol="0">
            <a:spAutoFit/>
          </a:bodyPr>
          <a:lstStyle/>
          <a:p>
            <a:r>
              <a:rPr lang="en-US" sz="2000" b="1" dirty="0" smtClean="0"/>
              <a:t>Roger S. Pressman</a:t>
            </a:r>
            <a:endParaRPr lang="en-US" sz="2000" b="1" dirty="0"/>
          </a:p>
        </p:txBody>
      </p:sp>
      <p:sp>
        <p:nvSpPr>
          <p:cNvPr id="5" name="TextBox 4"/>
          <p:cNvSpPr txBox="1"/>
          <p:nvPr/>
        </p:nvSpPr>
        <p:spPr>
          <a:xfrm rot="21261880">
            <a:off x="5448300" y="4677612"/>
            <a:ext cx="2209800" cy="492443"/>
          </a:xfrm>
          <a:prstGeom prst="rect">
            <a:avLst/>
          </a:prstGeom>
          <a:noFill/>
        </p:spPr>
        <p:txBody>
          <a:bodyPr wrap="square" rtlCol="0">
            <a:spAutoFit/>
          </a:bodyPr>
          <a:lstStyle/>
          <a:p>
            <a:r>
              <a:rPr lang="en-US" sz="2500" b="1" dirty="0" smtClean="0">
                <a:solidFill>
                  <a:schemeClr val="tx1">
                    <a:lumMod val="85000"/>
                    <a:lumOff val="15000"/>
                  </a:schemeClr>
                </a:solidFill>
              </a:rPr>
              <a:t>Org. Culture</a:t>
            </a:r>
            <a:endParaRPr lang="en-US" sz="2500" b="1" dirty="0">
              <a:solidFill>
                <a:schemeClr val="tx1">
                  <a:lumMod val="85000"/>
                  <a:lumOff val="15000"/>
                </a:schemeClr>
              </a:solidFill>
            </a:endParaRPr>
          </a:p>
        </p:txBody>
      </p:sp>
    </p:spTree>
    <p:extLst>
      <p:ext uri="{BB962C8B-B14F-4D97-AF65-F5344CB8AC3E}">
        <p14:creationId xmlns:p14="http://schemas.microsoft.com/office/powerpoint/2010/main" val="1922494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Autofit/>
          </a:bodyPr>
          <a:lstStyle/>
          <a:p>
            <a:r>
              <a:rPr lang="en-GB" altLang="en-US" sz="3600" b="1" dirty="0"/>
              <a:t>What </a:t>
            </a:r>
            <a:r>
              <a:rPr lang="en-GB" altLang="en-US" sz="3600" b="1" dirty="0" smtClean="0"/>
              <a:t>is </a:t>
            </a:r>
            <a:r>
              <a:rPr lang="en-GB" altLang="en-US" sz="3600" b="1" dirty="0"/>
              <a:t>CASE (Computer-Aided Software Engineering)</a:t>
            </a:r>
          </a:p>
        </p:txBody>
      </p:sp>
      <p:sp>
        <p:nvSpPr>
          <p:cNvPr id="78851" name="Rectangle 3"/>
          <p:cNvSpPr>
            <a:spLocks noGrp="1" noChangeArrowheads="1"/>
          </p:cNvSpPr>
          <p:nvPr>
            <p:ph type="body" idx="1"/>
          </p:nvPr>
        </p:nvSpPr>
        <p:spPr/>
        <p:txBody>
          <a:bodyPr>
            <a:normAutofit lnSpcReduction="10000"/>
          </a:bodyPr>
          <a:lstStyle/>
          <a:p>
            <a:pPr>
              <a:buClr>
                <a:srgbClr val="00B050"/>
              </a:buClr>
              <a:buFont typeface="Wingdings" panose="05000000000000000000" pitchFamily="2" charset="2"/>
              <a:buChar char="Ø"/>
            </a:pPr>
            <a:r>
              <a:rPr lang="en-GB" altLang="en-US" dirty="0"/>
              <a:t>Software systems which are intended to provide automated support for software process </a:t>
            </a:r>
            <a:r>
              <a:rPr lang="en-GB" altLang="en-US" dirty="0" smtClean="0"/>
              <a:t>activities</a:t>
            </a:r>
          </a:p>
          <a:p>
            <a:r>
              <a:rPr lang="en-GB" altLang="en-US" dirty="0" err="1" smtClean="0"/>
              <a:t>Upper-CASE</a:t>
            </a:r>
            <a:endParaRPr lang="en-GB" altLang="en-US" dirty="0" smtClean="0"/>
          </a:p>
          <a:p>
            <a:pPr lvl="1"/>
            <a:r>
              <a:rPr lang="en-GB" altLang="en-US" dirty="0" smtClean="0"/>
              <a:t>Tools </a:t>
            </a:r>
            <a:r>
              <a:rPr lang="en-GB" altLang="en-US" dirty="0"/>
              <a:t>to support the early process activities of </a:t>
            </a:r>
            <a:r>
              <a:rPr lang="en-GB" altLang="en-US" smtClean="0"/>
              <a:t>planning, requirements </a:t>
            </a:r>
            <a:r>
              <a:rPr lang="en-GB" altLang="en-US" dirty="0"/>
              <a:t>and </a:t>
            </a:r>
            <a:r>
              <a:rPr lang="en-GB" altLang="en-US" dirty="0" smtClean="0"/>
              <a:t>design</a:t>
            </a:r>
            <a:endParaRPr lang="en-GB" altLang="en-US" dirty="0"/>
          </a:p>
          <a:p>
            <a:r>
              <a:rPr lang="en-GB" altLang="en-US" dirty="0" err="1"/>
              <a:t>Lower-CASE</a:t>
            </a:r>
            <a:endParaRPr lang="en-GB" altLang="en-US" dirty="0"/>
          </a:p>
          <a:p>
            <a:pPr lvl="1"/>
            <a:r>
              <a:rPr lang="en-GB" altLang="en-US" dirty="0"/>
              <a:t>Tools to support later activities such as programming, debugging and testing</a:t>
            </a:r>
          </a:p>
        </p:txBody>
      </p:sp>
    </p:spTree>
    <p:extLst>
      <p:ext uri="{BB962C8B-B14F-4D97-AF65-F5344CB8AC3E}">
        <p14:creationId xmlns:p14="http://schemas.microsoft.com/office/powerpoint/2010/main" val="2690580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884238"/>
          </a:xfrm>
        </p:spPr>
        <p:txBody>
          <a:bodyPr>
            <a:normAutofit fontScale="90000"/>
          </a:bodyPr>
          <a:lstStyle/>
          <a:p>
            <a:r>
              <a:rPr lang="en-US" b="1" dirty="0" smtClean="0">
                <a:solidFill>
                  <a:srgbClr val="00B050"/>
                </a:solidFill>
              </a:rPr>
              <a:t>Software System development process</a:t>
            </a:r>
            <a:endParaRPr lang="en-US" dirty="0"/>
          </a:p>
        </p:txBody>
      </p:sp>
      <p:sp>
        <p:nvSpPr>
          <p:cNvPr id="3" name="Content Placeholder 2"/>
          <p:cNvSpPr>
            <a:spLocks noGrp="1"/>
          </p:cNvSpPr>
          <p:nvPr>
            <p:ph idx="1"/>
          </p:nvPr>
        </p:nvSpPr>
        <p:spPr>
          <a:xfrm>
            <a:off x="457200" y="1676400"/>
            <a:ext cx="8305800" cy="4525963"/>
          </a:xfrm>
        </p:spPr>
        <p:txBody>
          <a:bodyPr>
            <a:noAutofit/>
          </a:bodyPr>
          <a:lstStyle/>
          <a:p>
            <a:pPr>
              <a:buClr>
                <a:schemeClr val="tx1">
                  <a:lumMod val="95000"/>
                  <a:lumOff val="5000"/>
                </a:schemeClr>
              </a:buClr>
            </a:pPr>
            <a:r>
              <a:rPr lang="en-US" sz="3800" dirty="0" smtClean="0">
                <a:solidFill>
                  <a:srgbClr val="FF0000"/>
                </a:solidFill>
                <a:effectLst>
                  <a:outerShdw blurRad="38100" dist="38100" dir="2700000" algn="tl">
                    <a:srgbClr val="000000">
                      <a:alpha val="43137"/>
                    </a:srgbClr>
                  </a:outerShdw>
                </a:effectLst>
              </a:rPr>
              <a:t>Software System development process </a:t>
            </a:r>
            <a:r>
              <a:rPr lang="en-US" sz="3800" dirty="0" smtClean="0"/>
              <a:t>contains </a:t>
            </a:r>
            <a:r>
              <a:rPr lang="en-US" sz="3800" b="1" dirty="0" smtClean="0"/>
              <a:t>fundamental</a:t>
            </a:r>
            <a:r>
              <a:rPr lang="en-US" sz="3800" dirty="0" smtClean="0"/>
              <a:t> activities or </a:t>
            </a:r>
            <a:r>
              <a:rPr lang="en-US" sz="3800" dirty="0" smtClean="0">
                <a:solidFill>
                  <a:srgbClr val="FF0000"/>
                </a:solidFill>
              </a:rPr>
              <a:t>phases</a:t>
            </a:r>
            <a:r>
              <a:rPr lang="en-US" sz="3800" dirty="0" smtClean="0"/>
              <a:t>.</a:t>
            </a:r>
          </a:p>
          <a:p>
            <a:r>
              <a:rPr lang="en-US" sz="3800" dirty="0" smtClean="0"/>
              <a:t>These phases are: </a:t>
            </a:r>
            <a:r>
              <a:rPr lang="en-US" sz="3800" dirty="0" smtClean="0">
                <a:solidFill>
                  <a:srgbClr val="FF0000"/>
                </a:solidFill>
              </a:rPr>
              <a:t>Requirements engineering </a:t>
            </a:r>
            <a:r>
              <a:rPr lang="en-US" sz="3800" dirty="0" smtClean="0">
                <a:solidFill>
                  <a:srgbClr val="0070C0"/>
                </a:solidFill>
              </a:rPr>
              <a:t>(As-Is)</a:t>
            </a:r>
            <a:r>
              <a:rPr lang="en-US" sz="3800" dirty="0" smtClean="0"/>
              <a:t>, followed by </a:t>
            </a:r>
            <a:r>
              <a:rPr lang="en-US" sz="3800" dirty="0" smtClean="0">
                <a:solidFill>
                  <a:srgbClr val="FF0000"/>
                </a:solidFill>
                <a:effectLst>
                  <a:outerShdw blurRad="38100" dist="38100" dir="2700000" algn="tl">
                    <a:srgbClr val="000000">
                      <a:alpha val="43137"/>
                    </a:srgbClr>
                  </a:outerShdw>
                </a:effectLst>
              </a:rPr>
              <a:t>System</a:t>
            </a:r>
            <a:r>
              <a:rPr lang="en-US" sz="3800" dirty="0" smtClean="0">
                <a:solidFill>
                  <a:srgbClr val="FF0000"/>
                </a:solidFill>
              </a:rPr>
              <a:t> Design </a:t>
            </a:r>
            <a:r>
              <a:rPr lang="en-US" sz="3800" dirty="0" smtClean="0">
                <a:solidFill>
                  <a:srgbClr val="0070C0"/>
                </a:solidFill>
              </a:rPr>
              <a:t>(To-Be)</a:t>
            </a:r>
            <a:r>
              <a:rPr lang="en-US" sz="3800" dirty="0" smtClean="0"/>
              <a:t>, </a:t>
            </a:r>
            <a:r>
              <a:rPr lang="en-US" sz="3800" dirty="0" smtClean="0">
                <a:solidFill>
                  <a:srgbClr val="FF0000"/>
                </a:solidFill>
              </a:rPr>
              <a:t>Implementation</a:t>
            </a:r>
            <a:r>
              <a:rPr lang="en-US" sz="3800" dirty="0" smtClean="0"/>
              <a:t>, </a:t>
            </a:r>
            <a:r>
              <a:rPr lang="en-US" sz="3800" dirty="0" smtClean="0">
                <a:solidFill>
                  <a:srgbClr val="FF0000"/>
                </a:solidFill>
              </a:rPr>
              <a:t>Verification and Validation</a:t>
            </a:r>
            <a:r>
              <a:rPr lang="en-US" sz="3800" dirty="0" smtClean="0"/>
              <a:t>, and finally </a:t>
            </a:r>
            <a:r>
              <a:rPr lang="en-US" sz="3800" dirty="0" smtClean="0">
                <a:solidFill>
                  <a:srgbClr val="FF0000"/>
                </a:solidFill>
              </a:rPr>
              <a:t>Maintenance</a:t>
            </a:r>
            <a:r>
              <a:rPr lang="en-US" sz="3800" dirty="0" smtClean="0"/>
              <a:t>.</a:t>
            </a:r>
          </a:p>
        </p:txBody>
      </p:sp>
      <p:sp>
        <p:nvSpPr>
          <p:cNvPr id="4" name="TextBox 3"/>
          <p:cNvSpPr txBox="1"/>
          <p:nvPr/>
        </p:nvSpPr>
        <p:spPr>
          <a:xfrm>
            <a:off x="6400800" y="6429345"/>
            <a:ext cx="2743200" cy="400110"/>
          </a:xfrm>
          <a:prstGeom prst="rect">
            <a:avLst/>
          </a:prstGeom>
          <a:noFill/>
        </p:spPr>
        <p:txBody>
          <a:bodyPr wrap="square" rtlCol="0">
            <a:spAutoFit/>
          </a:bodyPr>
          <a:lstStyle/>
          <a:p>
            <a:r>
              <a:rPr lang="en-US" sz="2000" b="1" dirty="0" smtClean="0"/>
              <a:t>Professor Barry Boehm</a:t>
            </a:r>
            <a:endParaRPr lang="en-US" sz="2000" b="1" dirty="0"/>
          </a:p>
        </p:txBody>
      </p:sp>
    </p:spTree>
    <p:extLst>
      <p:ext uri="{BB962C8B-B14F-4D97-AF65-F5344CB8AC3E}">
        <p14:creationId xmlns:p14="http://schemas.microsoft.com/office/powerpoint/2010/main" val="2925116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12980</TotalTime>
  <Words>3550</Words>
  <Application>Microsoft Office PowerPoint</Application>
  <PresentationFormat>On-screen Show (4:3)</PresentationFormat>
  <Paragraphs>364</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Definitions</vt:lpstr>
      <vt:lpstr>Definitions Cont.…</vt:lpstr>
      <vt:lpstr>Definitions Cont.…</vt:lpstr>
      <vt:lpstr>PowerPoint Presentation</vt:lpstr>
      <vt:lpstr>PowerPoint Presentation</vt:lpstr>
      <vt:lpstr>What is CASE (Computer-Aided Software Engineering)</vt:lpstr>
      <vt:lpstr>Software System development process</vt:lpstr>
      <vt:lpstr>Software System development process phases: SDLC phases</vt:lpstr>
      <vt:lpstr>PowerPoint Presentation</vt:lpstr>
      <vt:lpstr>PowerPoint Presentation</vt:lpstr>
      <vt:lpstr>PowerPoint Presentation</vt:lpstr>
      <vt:lpstr>Requirements Engineering  Cont…</vt:lpstr>
      <vt:lpstr>Requirements Engineering Cont…</vt:lpstr>
      <vt:lpstr>System Design</vt:lpstr>
      <vt:lpstr>Implementation</vt:lpstr>
      <vt:lpstr>Verification and Validation</vt:lpstr>
      <vt:lpstr>Verification and Validation Cont.</vt:lpstr>
      <vt:lpstr>Maintenance</vt:lpstr>
      <vt:lpstr>Maintenance Cont.</vt:lpstr>
      <vt:lpstr>Maintenance Cont.</vt:lpstr>
      <vt:lpstr>PowerPoint Presentation</vt:lpstr>
      <vt:lpstr>PowerPoint Presentation</vt:lpstr>
      <vt:lpstr>PowerPoint Presentation</vt:lpstr>
      <vt:lpstr>Assignment: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711</cp:revision>
  <dcterms:created xsi:type="dcterms:W3CDTF">2006-08-16T00:00:00Z</dcterms:created>
  <dcterms:modified xsi:type="dcterms:W3CDTF">2021-01-21T13:41:16Z</dcterms:modified>
</cp:coreProperties>
</file>