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2.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3.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4.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5.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6.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 id="2147483711" r:id="rId3"/>
    <p:sldMasterId id="2147483735" r:id="rId4"/>
    <p:sldMasterId id="2147483759" r:id="rId5"/>
    <p:sldMasterId id="2147483771" r:id="rId6"/>
    <p:sldMasterId id="2147483784" r:id="rId7"/>
    <p:sldMasterId id="2147483809" r:id="rId8"/>
    <p:sldMasterId id="2147483905" r:id="rId9"/>
    <p:sldMasterId id="2147483919" r:id="rId10"/>
    <p:sldMasterId id="2147483959" r:id="rId11"/>
    <p:sldMasterId id="2147484069" r:id="rId12"/>
    <p:sldMasterId id="2147484094" r:id="rId13"/>
    <p:sldMasterId id="2147484170" r:id="rId14"/>
    <p:sldMasterId id="2147484183" r:id="rId15"/>
    <p:sldMasterId id="2147484212" r:id="rId16"/>
    <p:sldMasterId id="2147484225" r:id="rId17"/>
  </p:sldMasterIdLst>
  <p:notesMasterIdLst>
    <p:notesMasterId r:id="rId105"/>
  </p:notesMasterIdLst>
  <p:sldIdLst>
    <p:sldId id="315" r:id="rId18"/>
    <p:sldId id="256" r:id="rId19"/>
    <p:sldId id="380" r:id="rId20"/>
    <p:sldId id="525" r:id="rId21"/>
    <p:sldId id="319" r:id="rId22"/>
    <p:sldId id="510" r:id="rId23"/>
    <p:sldId id="493" r:id="rId24"/>
    <p:sldId id="494" r:id="rId25"/>
    <p:sldId id="552" r:id="rId26"/>
    <p:sldId id="258" r:id="rId27"/>
    <p:sldId id="333" r:id="rId28"/>
    <p:sldId id="332" r:id="rId29"/>
    <p:sldId id="360" r:id="rId30"/>
    <p:sldId id="320" r:id="rId31"/>
    <p:sldId id="350" r:id="rId32"/>
    <p:sldId id="351" r:id="rId33"/>
    <p:sldId id="508" r:id="rId34"/>
    <p:sldId id="559" r:id="rId35"/>
    <p:sldId id="511" r:id="rId36"/>
    <p:sldId id="507" r:id="rId37"/>
    <p:sldId id="576" r:id="rId38"/>
    <p:sldId id="577" r:id="rId39"/>
    <p:sldId id="579" r:id="rId40"/>
    <p:sldId id="580" r:id="rId41"/>
    <p:sldId id="578" r:id="rId42"/>
    <p:sldId id="582" r:id="rId43"/>
    <p:sldId id="581" r:id="rId44"/>
    <p:sldId id="583" r:id="rId45"/>
    <p:sldId id="505" r:id="rId46"/>
    <p:sldId id="560" r:id="rId47"/>
    <p:sldId id="384" r:id="rId48"/>
    <p:sldId id="509" r:id="rId49"/>
    <p:sldId id="261" r:id="rId50"/>
    <p:sldId id="386" r:id="rId51"/>
    <p:sldId id="402" r:id="rId52"/>
    <p:sldId id="331" r:id="rId53"/>
    <p:sldId id="348" r:id="rId54"/>
    <p:sldId id="259" r:id="rId55"/>
    <p:sldId id="260" r:id="rId56"/>
    <p:sldId id="516" r:id="rId57"/>
    <p:sldId id="513" r:id="rId58"/>
    <p:sldId id="563" r:id="rId59"/>
    <p:sldId id="390" r:id="rId60"/>
    <p:sldId id="391" r:id="rId61"/>
    <p:sldId id="394" r:id="rId62"/>
    <p:sldId id="429" r:id="rId63"/>
    <p:sldId id="395" r:id="rId64"/>
    <p:sldId id="428" r:id="rId65"/>
    <p:sldId id="398" r:id="rId66"/>
    <p:sldId id="417" r:id="rId67"/>
    <p:sldId id="397" r:id="rId68"/>
    <p:sldId id="399" r:id="rId69"/>
    <p:sldId id="400" r:id="rId70"/>
    <p:sldId id="401" r:id="rId71"/>
    <p:sldId id="425" r:id="rId72"/>
    <p:sldId id="426" r:id="rId73"/>
    <p:sldId id="420" r:id="rId74"/>
    <p:sldId id="421" r:id="rId75"/>
    <p:sldId id="422" r:id="rId76"/>
    <p:sldId id="427" r:id="rId77"/>
    <p:sldId id="418" r:id="rId78"/>
    <p:sldId id="430" r:id="rId79"/>
    <p:sldId id="433" r:id="rId80"/>
    <p:sldId id="448" r:id="rId81"/>
    <p:sldId id="447" r:id="rId82"/>
    <p:sldId id="482" r:id="rId83"/>
    <p:sldId id="451" r:id="rId84"/>
    <p:sldId id="452" r:id="rId85"/>
    <p:sldId id="561" r:id="rId86"/>
    <p:sldId id="456" r:id="rId87"/>
    <p:sldId id="457" r:id="rId88"/>
    <p:sldId id="458" r:id="rId89"/>
    <p:sldId id="459" r:id="rId90"/>
    <p:sldId id="461" r:id="rId91"/>
    <p:sldId id="460" r:id="rId92"/>
    <p:sldId id="566" r:id="rId93"/>
    <p:sldId id="462" r:id="rId94"/>
    <p:sldId id="465" r:id="rId95"/>
    <p:sldId id="466" r:id="rId96"/>
    <p:sldId id="483" r:id="rId97"/>
    <p:sldId id="470" r:id="rId98"/>
    <p:sldId id="485" r:id="rId99"/>
    <p:sldId id="473" r:id="rId100"/>
    <p:sldId id="549" r:id="rId101"/>
    <p:sldId id="474" r:id="rId102"/>
    <p:sldId id="476" r:id="rId103"/>
    <p:sldId id="48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1" autoAdjust="0"/>
    <p:restoredTop sz="56068" autoAdjust="0"/>
  </p:normalViewPr>
  <p:slideViewPr>
    <p:cSldViewPr>
      <p:cViewPr varScale="1">
        <p:scale>
          <a:sx n="46" d="100"/>
          <a:sy n="46" d="100"/>
        </p:scale>
        <p:origin x="-2286"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66" Type="http://schemas.openxmlformats.org/officeDocument/2006/relationships/slide" Target="slides/slide49.xml"/><Relationship Id="rId74" Type="http://schemas.openxmlformats.org/officeDocument/2006/relationships/slide" Target="slides/slide57.xml"/><Relationship Id="rId79" Type="http://schemas.openxmlformats.org/officeDocument/2006/relationships/slide" Target="slides/slide62.xml"/><Relationship Id="rId87" Type="http://schemas.openxmlformats.org/officeDocument/2006/relationships/slide" Target="slides/slide70.xml"/><Relationship Id="rId102" Type="http://schemas.openxmlformats.org/officeDocument/2006/relationships/slide" Target="slides/slide85.xml"/><Relationship Id="rId5" Type="http://schemas.openxmlformats.org/officeDocument/2006/relationships/slideMaster" Target="slideMasters/slideMaster5.xml"/><Relationship Id="rId61" Type="http://schemas.openxmlformats.org/officeDocument/2006/relationships/slide" Target="slides/slide44.xml"/><Relationship Id="rId82" Type="http://schemas.openxmlformats.org/officeDocument/2006/relationships/slide" Target="slides/slide65.xml"/><Relationship Id="rId90" Type="http://schemas.openxmlformats.org/officeDocument/2006/relationships/slide" Target="slides/slide73.xml"/><Relationship Id="rId95" Type="http://schemas.openxmlformats.org/officeDocument/2006/relationships/slide" Target="slides/slide78.xml"/><Relationship Id="rId19" Type="http://schemas.openxmlformats.org/officeDocument/2006/relationships/slide" Target="slides/slide2.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slide" Target="slides/slide63.xml"/><Relationship Id="rId85" Type="http://schemas.openxmlformats.org/officeDocument/2006/relationships/slide" Target="slides/slide68.xml"/><Relationship Id="rId93" Type="http://schemas.openxmlformats.org/officeDocument/2006/relationships/slide" Target="slides/slide76.xml"/><Relationship Id="rId98"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103" Type="http://schemas.openxmlformats.org/officeDocument/2006/relationships/slide" Target="slides/slide86.xml"/><Relationship Id="rId108"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slide" Target="slides/slide74.xml"/><Relationship Id="rId96" Type="http://schemas.openxmlformats.org/officeDocument/2006/relationships/slide" Target="slides/slide7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6"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slide" Target="slides/slide84.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1.xml"/><Relationship Id="rId39" Type="http://schemas.openxmlformats.org/officeDocument/2006/relationships/slide" Target="slides/slide22.xml"/><Relationship Id="rId109" Type="http://schemas.openxmlformats.org/officeDocument/2006/relationships/tableStyles" Target="tableStyles.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slide" Target="slides/slide87.xml"/><Relationship Id="rId7" Type="http://schemas.openxmlformats.org/officeDocument/2006/relationships/slideMaster" Target="slideMasters/slideMaster7.xml"/><Relationship Id="rId71" Type="http://schemas.openxmlformats.org/officeDocument/2006/relationships/slide" Target="slides/slide54.xml"/><Relationship Id="rId92"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C104E-6935-4DAD-B0F1-02B4A55FB10F}" type="datetimeFigureOut">
              <a:rPr lang="en-US" smtClean="0"/>
              <a:pPr/>
              <a:t>30-Jan-21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C5BDE-6456-40AE-AD03-9E44C08C5669}" type="slidenum">
              <a:rPr lang="en-US" smtClean="0"/>
              <a:pPr/>
              <a:t>‹#›</a:t>
            </a:fld>
            <a:endParaRPr lang="en-US"/>
          </a:p>
        </p:txBody>
      </p:sp>
    </p:spTree>
    <p:extLst>
      <p:ext uri="{BB962C8B-B14F-4D97-AF65-F5344CB8AC3E}">
        <p14:creationId xmlns:p14="http://schemas.microsoft.com/office/powerpoint/2010/main" val="115978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Data communications deals with the exchange of information in a reliable and efficient manner between two nodes at an arbitrary distance. </a:t>
            </a:r>
          </a:p>
          <a:p>
            <a:r>
              <a:rPr lang="en-US" sz="1200" b="1" dirty="0" smtClean="0">
                <a:latin typeface="Times New Roman" charset="0"/>
              </a:rPr>
              <a:t>Reliability: Produces the same or identical result repeatedly for</a:t>
            </a:r>
            <a:r>
              <a:rPr lang="en-US" sz="1200" b="1" baseline="0" dirty="0" smtClean="0">
                <a:latin typeface="Times New Roman" charset="0"/>
              </a:rPr>
              <a:t> the same input.</a:t>
            </a:r>
          </a:p>
          <a:p>
            <a:r>
              <a:rPr lang="en-US" sz="1200" b="1" i="0" u="none" strike="noStrike" kern="1200" baseline="0" dirty="0" smtClean="0">
                <a:solidFill>
                  <a:schemeClr val="tx1"/>
                </a:solidFill>
                <a:latin typeface="Times New Roman" charset="0"/>
                <a:ea typeface="+mn-ea"/>
                <a:cs typeface="+mn-cs"/>
              </a:rPr>
              <a:t>Reliability=&gt;Repeatability or Consistency</a:t>
            </a:r>
          </a:p>
          <a:p>
            <a:r>
              <a:rPr lang="en-US" sz="1200" b="1" i="0" u="none" strike="noStrike" kern="1200" baseline="0" dirty="0" smtClean="0">
                <a:solidFill>
                  <a:schemeClr val="tx1"/>
                </a:solidFill>
                <a:latin typeface="Times New Roman" charset="0"/>
                <a:ea typeface="+mn-ea"/>
                <a:cs typeface="+mn-cs"/>
              </a:rPr>
              <a:t>Rely: trust fully; have faith in; be dependent on ;; </a:t>
            </a:r>
          </a:p>
          <a:p>
            <a:r>
              <a:rPr lang="en-US" sz="1200" b="1" i="0" u="none" strike="noStrike" kern="1200" baseline="0" dirty="0" smtClean="0">
                <a:solidFill>
                  <a:schemeClr val="tx1"/>
                </a:solidFill>
                <a:latin typeface="Times New Roman" charset="0"/>
                <a:ea typeface="+mn-ea"/>
                <a:cs typeface="+mn-cs"/>
              </a:rPr>
              <a:t>Efficient: With minimum cost, without wasteful use of resource</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Networking deals with the technology and architecture of communications networks used to interconnect communicating devices. LANs, WANs, and the building components (devices). </a:t>
            </a:r>
            <a:endParaRPr lang="en-GB" sz="1200" b="1" i="0" u="none" strike="noStrike" kern="1200" baseline="0" dirty="0" smtClean="0">
              <a:solidFill>
                <a:schemeClr val="tx1"/>
              </a:solidFill>
              <a:latin typeface="+mn-lt"/>
              <a:ea typeface="+mn-ea"/>
              <a:cs typeface="+mn-cs"/>
            </a:endParaRPr>
          </a:p>
          <a:p>
            <a:endParaRPr lang="en-GB"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There is no fundamental difference between data processing (computers) and data communications (transmission and switching equipment).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There is always encoding, moving, and decoding.</a:t>
            </a:r>
            <a:endParaRPr lang="en-GB" b="1" dirty="0"/>
          </a:p>
        </p:txBody>
      </p:sp>
      <p:sp>
        <p:nvSpPr>
          <p:cNvPr id="4" name="Slide Number Placeholder 3"/>
          <p:cNvSpPr>
            <a:spLocks noGrp="1"/>
          </p:cNvSpPr>
          <p:nvPr>
            <p:ph type="sldNum" sz="quarter" idx="10"/>
          </p:nvPr>
        </p:nvSpPr>
        <p:spPr/>
        <p:txBody>
          <a:bodyPr/>
          <a:lstStyle/>
          <a:p>
            <a:fld id="{A3522421-660C-40C6-8673-DBCBE22CE0FF}"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648594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Often telecommunication systems are two-way and devices act as both a transmitter and receiver or </a:t>
            </a:r>
            <a:r>
              <a:rPr lang="en-US" b="1" i="1" dirty="0" smtClean="0"/>
              <a:t>transceiver</a:t>
            </a:r>
            <a:r>
              <a:rPr lang="en-US" b="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For example, a mobile phone is a transceiver.</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10</a:t>
            </a:fld>
            <a:endParaRPr lang="en-GB"/>
          </a:p>
        </p:txBody>
      </p:sp>
    </p:spTree>
    <p:extLst>
      <p:ext uri="{BB962C8B-B14F-4D97-AF65-F5344CB8AC3E}">
        <p14:creationId xmlns:p14="http://schemas.microsoft.com/office/powerpoint/2010/main" val="4213648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 model hides complexity and simplifies explanation.</a:t>
            </a:r>
            <a:r>
              <a:rPr lang="en-US" b="1" baseline="0" dirty="0" smtClean="0"/>
              <a:t> </a:t>
            </a:r>
            <a:r>
              <a:rPr lang="en-US" b="1" dirty="0" smtClean="0"/>
              <a:t>A model is a simplified form of a complex reality.</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fundamental purpose of a communications system is the exchange of data between two parties.      </a:t>
            </a:r>
          </a:p>
          <a:p>
            <a:r>
              <a:rPr lang="en-US" sz="1200" b="1" i="0" u="none" strike="noStrike" kern="1200" baseline="0" dirty="0" smtClean="0">
                <a:solidFill>
                  <a:schemeClr val="tx1"/>
                </a:solidFill>
                <a:latin typeface="+mn-lt"/>
                <a:ea typeface="+mn-ea"/>
                <a:cs typeface="+mn-cs"/>
              </a:rPr>
              <a:t>Source : Produces the data to be transmitted. Examples are telephones and personal computers.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Transmitter : Transforms and encodes the generated data in such a way as to produce electromagnetic signals that can be transmitted across some sort of transmission system. Examples are modems and NICs.</a:t>
            </a:r>
          </a:p>
          <a:p>
            <a:endParaRPr lang="en-US" sz="1200" b="1" i="0" u="none" strike="noStrike" kern="1200" baseline="0" dirty="0" smtClean="0">
              <a:solidFill>
                <a:schemeClr val="tx1"/>
              </a:solidFill>
              <a:latin typeface="+mn-lt"/>
              <a:ea typeface="+mn-ea"/>
              <a:cs typeface="+mn-cs"/>
            </a:endParaRPr>
          </a:p>
          <a:p>
            <a:r>
              <a:rPr lang="en-US" b="1" dirty="0" smtClean="0"/>
              <a:t>Transmission System : This can be a single transmission line (medium) or </a:t>
            </a:r>
            <a:r>
              <a:rPr lang="en-US" b="1" baseline="0" dirty="0" smtClean="0"/>
              <a:t>a complex network connecting source and destination. Examples are wire, air, or the Internet.</a:t>
            </a:r>
          </a:p>
          <a:p>
            <a:endParaRPr lang="en-US" b="1" baseline="0" dirty="0" smtClean="0"/>
          </a:p>
          <a:p>
            <a:r>
              <a:rPr lang="en-US" b="1" baseline="0" dirty="0" smtClean="0"/>
              <a:t>Receiver : Accepts the signal from the transmission system and converts it into a form that can be handled by the destination device. Examples are modem and NIC.</a:t>
            </a:r>
          </a:p>
          <a:p>
            <a:endParaRPr lang="en-US" b="1" baseline="0" dirty="0" smtClean="0"/>
          </a:p>
          <a:p>
            <a:r>
              <a:rPr lang="en-US" b="1" dirty="0" smtClean="0"/>
              <a:t>Destination : Takes the incoming data from the receiver and do something with it.</a:t>
            </a:r>
            <a:r>
              <a:rPr lang="en-US" b="1" baseline="0" dirty="0" smtClean="0"/>
              <a:t> </a:t>
            </a:r>
            <a:r>
              <a:rPr lang="en-US" b="1" dirty="0" smtClean="0"/>
              <a:t>Examples</a:t>
            </a:r>
            <a:r>
              <a:rPr lang="en-US" b="1" baseline="0" dirty="0" smtClean="0"/>
              <a:t> are telephones and computers.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11</a:t>
            </a:fld>
            <a:endParaRPr lang="en-US"/>
          </a:p>
        </p:txBody>
      </p:sp>
    </p:spTree>
    <p:extLst>
      <p:ext uri="{BB962C8B-B14F-4D97-AF65-F5344CB8AC3E}">
        <p14:creationId xmlns:p14="http://schemas.microsoft.com/office/powerpoint/2010/main" val="73579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 model hides complexity and simplifies explanation.</a:t>
            </a:r>
          </a:p>
          <a:p>
            <a:r>
              <a:rPr lang="en-US" b="1" dirty="0" smtClean="0"/>
              <a:t>A model is a simplified form of a complex reality.</a:t>
            </a:r>
          </a:p>
          <a:p>
            <a:endParaRPr lang="en-US" b="1" dirty="0" smtClean="0"/>
          </a:p>
          <a:p>
            <a:r>
              <a:rPr lang="en-US" b="1" dirty="0" smtClean="0"/>
              <a:t>A Transmitter</a:t>
            </a:r>
            <a:r>
              <a:rPr lang="en-US" b="1" baseline="0" dirty="0" smtClean="0"/>
              <a:t> also amplifies and strengthens the signal for transmission.</a:t>
            </a:r>
            <a:endParaRPr lang="en-US" b="1" dirty="0" smtClean="0"/>
          </a:p>
          <a:p>
            <a:endParaRPr lang="en-US" b="1" dirty="0" smtClean="0"/>
          </a:p>
          <a:p>
            <a:r>
              <a:rPr lang="en-US" b="1" dirty="0" smtClean="0"/>
              <a:t>Example should go here!</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12</a:t>
            </a:fld>
            <a:endParaRPr lang="en-US"/>
          </a:p>
        </p:txBody>
      </p:sp>
    </p:spTree>
    <p:extLst>
      <p:ext uri="{BB962C8B-B14F-4D97-AF65-F5344CB8AC3E}">
        <p14:creationId xmlns:p14="http://schemas.microsoft.com/office/powerpoint/2010/main" val="7411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031576-DA9D-40FD-AEB3-E5DB3E5055CF}" type="slidenum">
              <a:rPr lang="en-US">
                <a:solidFill>
                  <a:prstClr val="black"/>
                </a:solidFill>
              </a:rPr>
              <a:pPr/>
              <a:t>13</a:t>
            </a:fld>
            <a:endParaRPr lang="en-US">
              <a:solidFill>
                <a:prstClr val="black"/>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sz="800" b="1" dirty="0" smtClean="0"/>
              <a:t>As seen from different perspective;</a:t>
            </a:r>
            <a:r>
              <a:rPr lang="en-US" sz="800" b="1" baseline="0" dirty="0" smtClean="0"/>
              <a:t> A little bit deeper!</a:t>
            </a:r>
          </a:p>
          <a:p>
            <a:endParaRPr lang="en-US" b="1" baseline="0" dirty="0" smtClean="0"/>
          </a:p>
          <a:p>
            <a:r>
              <a:rPr lang="en-US" sz="1200" b="1" i="0" u="none" strike="noStrike" kern="1200" baseline="0" dirty="0" smtClean="0">
                <a:solidFill>
                  <a:schemeClr val="tx1"/>
                </a:solidFill>
                <a:latin typeface="+mn-lt"/>
                <a:ea typeface="+mn-ea"/>
                <a:cs typeface="+mn-cs"/>
              </a:rPr>
              <a:t>A protocol defines the format and the order of messages exchanged between two or more communicating entities, as well as the actions taken on the transmission and/or receipt of a message or other event.</a:t>
            </a:r>
            <a:endParaRPr lang="en-US" b="1" baseline="0" dirty="0" smtClean="0"/>
          </a:p>
          <a:p>
            <a:endParaRPr lang="en-US" b="1" dirty="0" smtClean="0"/>
          </a:p>
          <a:p>
            <a:r>
              <a:rPr lang="en-US" b="1" dirty="0" smtClean="0"/>
              <a:t>Message</a:t>
            </a:r>
            <a:r>
              <a:rPr lang="en-US" b="1" baseline="0" dirty="0" smtClean="0"/>
              <a:t> : Content (data)</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trike="sngStrike" dirty="0" smtClean="0">
                <a:solidFill>
                  <a:srgbClr val="002060"/>
                </a:solidFill>
              </a:rPr>
              <a:t>Impairment: Weakening</a:t>
            </a:r>
            <a:r>
              <a:rPr lang="en-US" b="1" strike="sngStrike" baseline="0" dirty="0" smtClean="0">
                <a:solidFill>
                  <a:srgbClr val="002060"/>
                </a:solidFill>
              </a:rPr>
              <a:t> or damaging</a:t>
            </a:r>
            <a:endParaRPr lang="en-US" b="1" strike="sngStrike"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trike="sngStrike" dirty="0" smtClean="0">
                <a:solidFill>
                  <a:srgbClr val="002060"/>
                </a:solidFill>
              </a:rPr>
              <a:t>Attenuation: Amplifiers and Repeaters are used respectively</a:t>
            </a:r>
          </a:p>
          <a:p>
            <a:pPr marL="0" marR="0" indent="0" algn="l" defTabSz="914400" rtl="0" eaLnBrk="1" fontAlgn="auto" latinLnBrk="0" hangingPunct="1">
              <a:lnSpc>
                <a:spcPct val="100000"/>
              </a:lnSpc>
              <a:spcBef>
                <a:spcPts val="0"/>
              </a:spcBef>
              <a:spcAft>
                <a:spcPts val="0"/>
              </a:spcAft>
              <a:buClrTx/>
              <a:buSzTx/>
              <a:buFontTx/>
              <a:buNone/>
              <a:tabLst/>
              <a:defRPr/>
            </a:pPr>
            <a:r>
              <a:rPr lang="en-US" b="1" strike="sngStrike" dirty="0" smtClean="0">
                <a:solidFill>
                  <a:srgbClr val="002060"/>
                </a:solidFill>
              </a:rPr>
              <a:t>Distortion, and Noise (thermal noise and crosstalk)</a:t>
            </a:r>
          </a:p>
          <a:p>
            <a:r>
              <a:rPr lang="en-US" b="1" strike="sngStrike" dirty="0" smtClean="0"/>
              <a:t>Collision,</a:t>
            </a:r>
            <a:r>
              <a:rPr lang="en-US" b="1" strike="sngStrike" baseline="0" dirty="0" smtClean="0"/>
              <a:t> what to do?</a:t>
            </a:r>
            <a:endParaRPr lang="en-US" b="1" strike="sngStrike" dirty="0"/>
          </a:p>
        </p:txBody>
      </p:sp>
    </p:spTree>
    <p:extLst>
      <p:ext uri="{BB962C8B-B14F-4D97-AF65-F5344CB8AC3E}">
        <p14:creationId xmlns:p14="http://schemas.microsoft.com/office/powerpoint/2010/main" val="3701434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 protocol defines the format and the order of messages exchanged between two or more communicating entities, as well as the actions taken on the transmission and/or receipt of a message or other event.</a:t>
            </a:r>
          </a:p>
        </p:txBody>
      </p:sp>
      <p:sp>
        <p:nvSpPr>
          <p:cNvPr id="4" name="Slide Number Placeholder 3"/>
          <p:cNvSpPr>
            <a:spLocks noGrp="1"/>
          </p:cNvSpPr>
          <p:nvPr>
            <p:ph type="sldNum" sz="quarter" idx="10"/>
          </p:nvPr>
        </p:nvSpPr>
        <p:spPr/>
        <p:txBody>
          <a:bodyPr/>
          <a:lstStyle/>
          <a:p>
            <a:fld id="{20AC5BDE-6456-40AE-AD03-9E44C08C5669}" type="slidenum">
              <a:rPr lang="en-US" smtClean="0"/>
              <a:pPr/>
              <a:t>14</a:t>
            </a:fld>
            <a:endParaRPr lang="en-US"/>
          </a:p>
        </p:txBody>
      </p:sp>
    </p:spTree>
    <p:extLst>
      <p:ext uri="{BB962C8B-B14F-4D97-AF65-F5344CB8AC3E}">
        <p14:creationId xmlns:p14="http://schemas.microsoft.com/office/powerpoint/2010/main" val="228677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effectLst>
                  <a:outerShdw blurRad="38100" dist="38100" dir="2700000" algn="tl">
                    <a:srgbClr val="C0C0C0"/>
                  </a:outerShdw>
                </a:effectLst>
                <a:latin typeface="Times New Roman" charset="0"/>
              </a:rPr>
              <a:t>Fragmentation and Reassembly.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dirty="0" smtClean="0">
              <a:effectLst>
                <a:outerShdw blurRad="38100" dist="38100" dir="2700000" algn="tl">
                  <a:srgbClr val="C0C0C0"/>
                </a:outerShdw>
              </a:effectLst>
              <a:latin typeface="Times New Roman"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effectLst>
                  <a:outerShdw blurRad="38100" dist="38100" dir="2700000" algn="tl">
                    <a:srgbClr val="C0C0C0"/>
                  </a:outerShdw>
                </a:effectLst>
                <a:latin typeface="Times New Roman" charset="0"/>
              </a:rPr>
              <a:t>A protocol is synonymous with rule-set. It consists of a set of rules that govern data communications.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effectLst>
                  <a:outerShdw blurRad="38100" dist="38100" dir="2700000" algn="tl">
                    <a:srgbClr val="C0C0C0"/>
                  </a:outerShdw>
                </a:effectLst>
                <a:latin typeface="Times New Roman" charset="0"/>
              </a:rPr>
              <a:t>It determines what is communicated, how it is communicated and when it is communicated.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effectLst>
                  <a:outerShdw blurRad="38100" dist="38100" dir="2700000" algn="tl">
                    <a:srgbClr val="C0C0C0"/>
                  </a:outerShdw>
                </a:effectLst>
                <a:latin typeface="Times New Roman" charset="0"/>
              </a:rPr>
              <a:t>The key elements of a protocol are syntax, semantics and timing.</a:t>
            </a:r>
          </a:p>
          <a:p>
            <a:endParaRPr lang="en-GB" dirty="0"/>
          </a:p>
        </p:txBody>
      </p:sp>
      <p:sp>
        <p:nvSpPr>
          <p:cNvPr id="4" name="Slide Number Placeholder 3"/>
          <p:cNvSpPr>
            <a:spLocks noGrp="1"/>
          </p:cNvSpPr>
          <p:nvPr>
            <p:ph type="sldNum" sz="quarter" idx="10"/>
          </p:nvPr>
        </p:nvSpPr>
        <p:spPr/>
        <p:txBody>
          <a:bodyPr/>
          <a:lstStyle/>
          <a:p>
            <a:fld id="{69CA31F8-A488-49CD-8168-16E952B8EE50}"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52326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Flow control: </a:t>
            </a:r>
            <a:r>
              <a:rPr lang="en-US" sz="1200" b="0" i="0" u="none" strike="noStrike" kern="1200" baseline="0" dirty="0" smtClean="0">
                <a:solidFill>
                  <a:schemeClr val="tx1"/>
                </a:solidFill>
                <a:latin typeface="+mn-lt"/>
                <a:ea typeface="+mn-ea"/>
                <a:cs typeface="+mn-cs"/>
              </a:rPr>
              <a:t>The sending station must not send frames at a rate faster than the receiving station can absorb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Makes sure</a:t>
            </a:r>
            <a:r>
              <a:rPr lang="en-US" sz="1200" b="0" i="0" u="none" strike="noStrike" kern="1200" baseline="0" dirty="0" smtClean="0">
                <a:solidFill>
                  <a:schemeClr val="tx1"/>
                </a:solidFill>
                <a:latin typeface="+mn-lt"/>
                <a:ea typeface="+mn-ea"/>
                <a:cs typeface="+mn-cs"/>
              </a:rPr>
              <a:t> that neither side of a connection </a:t>
            </a:r>
            <a:r>
              <a:rPr lang="en-US" sz="1200" b="1" i="0" u="none" strike="noStrike" kern="1200" baseline="0" dirty="0" smtClean="0">
                <a:solidFill>
                  <a:schemeClr val="tx1"/>
                </a:solidFill>
                <a:latin typeface="+mn-lt"/>
                <a:ea typeface="+mn-ea"/>
                <a:cs typeface="+mn-cs"/>
              </a:rPr>
              <a:t>overwhelms</a:t>
            </a:r>
            <a:r>
              <a:rPr lang="en-US" sz="1200" b="0" i="0" u="none" strike="noStrike" kern="1200" baseline="0" dirty="0" smtClean="0">
                <a:solidFill>
                  <a:schemeClr val="tx1"/>
                </a:solidFill>
                <a:latin typeface="+mn-lt"/>
                <a:ea typeface="+mn-ea"/>
                <a:cs typeface="+mn-cs"/>
              </a:rPr>
              <a:t> the other side by sending too many packets too fast. End systems are alerted to the existence of severe </a:t>
            </a:r>
            <a:r>
              <a:rPr lang="en-US" sz="1200" b="1" i="0" u="none" strike="noStrike" kern="1200" baseline="0" dirty="0" smtClean="0">
                <a:solidFill>
                  <a:schemeClr val="tx1"/>
                </a:solidFill>
                <a:latin typeface="+mn-lt"/>
                <a:ea typeface="+mn-ea"/>
                <a:cs typeface="+mn-cs"/>
              </a:rPr>
              <a:t>congestion</a:t>
            </a:r>
            <a:r>
              <a:rPr lang="en-US" sz="1200" b="0" i="0" u="none" strike="noStrike" kern="1200" baseline="0" dirty="0" smtClean="0">
                <a:solidFill>
                  <a:schemeClr val="tx1"/>
                </a:solidFill>
                <a:latin typeface="+mn-lt"/>
                <a:ea typeface="+mn-ea"/>
                <a:cs typeface="+mn-cs"/>
              </a:rPr>
              <a:t> when they stop receiving </a:t>
            </a:r>
            <a:r>
              <a:rPr lang="en-US" sz="1200" b="1" i="0" u="none" strike="noStrike" kern="1200" baseline="0" dirty="0" smtClean="0">
                <a:solidFill>
                  <a:schemeClr val="tx1"/>
                </a:solidFill>
                <a:latin typeface="+mn-lt"/>
                <a:ea typeface="+mn-ea"/>
                <a:cs typeface="+mn-cs"/>
              </a:rPr>
              <a:t>acknowledgments</a:t>
            </a:r>
            <a:r>
              <a:rPr lang="en-US" sz="1200" b="0" i="0" u="none" strike="noStrike" kern="1200" baseline="0" dirty="0" smtClean="0">
                <a:solidFill>
                  <a:schemeClr val="tx1"/>
                </a:solidFill>
                <a:latin typeface="+mn-lt"/>
                <a:ea typeface="+mn-ea"/>
                <a:cs typeface="+mn-cs"/>
              </a:rPr>
              <a:t> for the packets they have sent.    </a:t>
            </a:r>
          </a:p>
          <a:p>
            <a:r>
              <a:rPr lang="en-US" sz="1200" b="1" i="0" u="none" strike="noStrike" kern="1200" baseline="0" dirty="0" smtClean="0">
                <a:solidFill>
                  <a:schemeClr val="tx1"/>
                </a:solidFill>
                <a:latin typeface="+mn-lt"/>
                <a:ea typeface="+mn-ea"/>
                <a:cs typeface="+mn-cs"/>
              </a:rPr>
              <a:t>Error control: </a:t>
            </a:r>
            <a:r>
              <a:rPr lang="en-US" sz="1200" b="0" i="0" u="none" strike="noStrike" kern="1200" baseline="0" dirty="0" smtClean="0">
                <a:solidFill>
                  <a:schemeClr val="tx1"/>
                </a:solidFill>
                <a:latin typeface="+mn-lt"/>
                <a:ea typeface="+mn-ea"/>
                <a:cs typeface="+mn-cs"/>
              </a:rPr>
              <a:t>Bit errors introduced </a:t>
            </a:r>
            <a:r>
              <a:rPr lang="en-US" sz="1200" b="1" i="0" u="none" strike="noStrike" kern="1200" baseline="0" dirty="0" smtClean="0">
                <a:solidFill>
                  <a:schemeClr val="tx1"/>
                </a:solidFill>
                <a:latin typeface="+mn-lt"/>
                <a:ea typeface="+mn-ea"/>
                <a:cs typeface="+mn-cs"/>
              </a:rPr>
              <a:t>by the transmission system </a:t>
            </a:r>
            <a:r>
              <a:rPr lang="en-US" sz="1200" b="0" i="0" u="none" strike="noStrike" kern="1200" baseline="0" dirty="0" smtClean="0">
                <a:solidFill>
                  <a:schemeClr val="tx1"/>
                </a:solidFill>
                <a:latin typeface="+mn-lt"/>
                <a:ea typeface="+mn-ea"/>
                <a:cs typeface="+mn-cs"/>
              </a:rPr>
              <a:t>should be corrected.</a:t>
            </a:r>
            <a:endParaRPr lang="en-GB" dirty="0" smtClean="0"/>
          </a:p>
          <a:p>
            <a:r>
              <a:rPr lang="en-GB" b="1" dirty="0" smtClean="0"/>
              <a:t>Compression and Encryption</a:t>
            </a:r>
            <a:r>
              <a:rPr lang="en-GB" dirty="0" smtClean="0"/>
              <a:t> can also be performed by Comm. Software.</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trike="noStrike" dirty="0" smtClean="0">
                <a:solidFill>
                  <a:srgbClr val="002060"/>
                </a:solidFill>
              </a:rPr>
              <a:t>Impairment: Weakening</a:t>
            </a:r>
            <a:r>
              <a:rPr lang="en-US" b="1" strike="noStrike" baseline="0" dirty="0" smtClean="0">
                <a:solidFill>
                  <a:srgbClr val="002060"/>
                </a:solidFill>
              </a:rPr>
              <a:t> or damaging</a:t>
            </a:r>
            <a:endParaRPr lang="en-US" b="1" strike="noStrike"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trike="noStrike" dirty="0" smtClean="0">
                <a:solidFill>
                  <a:srgbClr val="002060"/>
                </a:solidFill>
              </a:rPr>
              <a:t>Attenuation: Amplifiers and Repeaters are used</a:t>
            </a:r>
            <a:r>
              <a:rPr lang="en-US" b="1" strike="noStrike" baseline="0" dirty="0" smtClean="0">
                <a:solidFill>
                  <a:srgbClr val="002060"/>
                </a:solidFill>
              </a:rPr>
              <a:t> to boost the signal</a:t>
            </a:r>
            <a:endParaRPr lang="en-US" b="1" strike="noStrike"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strike="noStrike" dirty="0" smtClean="0">
                <a:solidFill>
                  <a:srgbClr val="002060"/>
                </a:solidFill>
              </a:rPr>
              <a:t>Distortion, and Noise (thermal noise and crosstalk)</a:t>
            </a:r>
          </a:p>
          <a:p>
            <a:r>
              <a:rPr lang="en-US" b="1" strike="noStrike" dirty="0" smtClean="0"/>
              <a:t>Collision,</a:t>
            </a:r>
            <a:r>
              <a:rPr lang="en-US" b="1" strike="noStrike" baseline="0" dirty="0" smtClean="0"/>
              <a:t> what to do?</a:t>
            </a:r>
            <a:endParaRPr lang="en-US" b="1" strike="noStrike" dirty="0"/>
          </a:p>
        </p:txBody>
      </p:sp>
      <p:sp>
        <p:nvSpPr>
          <p:cNvPr id="4" name="Slide Number Placeholder 3"/>
          <p:cNvSpPr>
            <a:spLocks noGrp="1"/>
          </p:cNvSpPr>
          <p:nvPr>
            <p:ph type="sldNum" sz="quarter" idx="10"/>
          </p:nvPr>
        </p:nvSpPr>
        <p:spPr/>
        <p:txBody>
          <a:bodyPr/>
          <a:lstStyle/>
          <a:p>
            <a:fld id="{69CA31F8-A488-49CD-8168-16E952B8EE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29001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charset="0"/>
              </a:rPr>
              <a:t>Delineate:</a:t>
            </a:r>
            <a:r>
              <a:rPr lang="en-US" sz="1200" b="1" baseline="0" dirty="0" smtClean="0">
                <a:latin typeface="Times New Roman" charset="0"/>
              </a:rPr>
              <a:t> </a:t>
            </a:r>
            <a:r>
              <a:rPr lang="en-US" sz="1200" b="1" kern="1200" dirty="0" smtClean="0">
                <a:solidFill>
                  <a:schemeClr val="tx1"/>
                </a:solidFill>
                <a:effectLst/>
                <a:latin typeface="+mn-lt"/>
                <a:ea typeface="+mn-ea"/>
                <a:cs typeface="+mn-cs"/>
              </a:rPr>
              <a:t>to describe or explain something in detail.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Syntax: Concerns are format of the data blocks.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a:cs typeface="Arial"/>
              </a:rPr>
              <a:t>Example: 8-bits address of sender, 8-bits address of receiver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Semantics: Includes control information for coordination and error handling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a:cs typeface="Arial"/>
              </a:rPr>
              <a:t>Example: telling whether the address is a route to be taken or final destination of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Timing: Includes speed matching and sequencing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includes the format of the protocol data units exchanged, the semantics of all fields, and The allowable sequence of PDUs.     PDU : Protocol Data Unit</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Protocol specification (precise syntax and semantics for interoperability)</a:t>
            </a:r>
          </a:p>
        </p:txBody>
      </p:sp>
      <p:sp>
        <p:nvSpPr>
          <p:cNvPr id="4" name="Slide Number Placeholder 3"/>
          <p:cNvSpPr>
            <a:spLocks noGrp="1"/>
          </p:cNvSpPr>
          <p:nvPr>
            <p:ph type="sldNum" sz="quarter" idx="10"/>
          </p:nvPr>
        </p:nvSpPr>
        <p:spPr/>
        <p:txBody>
          <a:bodyPr/>
          <a:lstStyle/>
          <a:p>
            <a:fld id="{20AC5BDE-6456-40AE-AD03-9E44C08C5669}" type="slidenum">
              <a:rPr lang="en-US" smtClean="0"/>
              <a:pPr/>
              <a:t>17</a:t>
            </a:fld>
            <a:endParaRPr lang="en-US"/>
          </a:p>
        </p:txBody>
      </p:sp>
    </p:spTree>
    <p:extLst>
      <p:ext uri="{BB962C8B-B14F-4D97-AF65-F5344CB8AC3E}">
        <p14:creationId xmlns:p14="http://schemas.microsoft.com/office/powerpoint/2010/main" val="3765727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Checksum and Hashing can be explained here!</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18</a:t>
            </a:fld>
            <a:endParaRPr lang="en-US"/>
          </a:p>
        </p:txBody>
      </p:sp>
    </p:spTree>
    <p:extLst>
      <p:ext uri="{BB962C8B-B14F-4D97-AF65-F5344CB8AC3E}">
        <p14:creationId xmlns:p14="http://schemas.microsoft.com/office/powerpoint/2010/main" val="705070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 five components of data communication are: sender, receiver, message, medium, &amp;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 protocol defines the format and the order of messages exchanged between two or more communicating entities, as well as the actions taken on the transmission and/or receipt of a message or other event.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r>
              <a:rPr lang="en-US" b="1" dirty="0" smtClean="0"/>
              <a:t>Functions of a protocol:</a:t>
            </a:r>
            <a:r>
              <a:rPr lang="en-US" b="1" baseline="0" dirty="0" smtClean="0"/>
              <a:t> data sequencing, data routing, flow control, error control, opening &amp; closing communication lines =&gt; for efficient and reliable transmission</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Control information can be address information and error detecting code.</a:t>
            </a:r>
          </a:p>
          <a:p>
            <a:r>
              <a:rPr lang="en-US" sz="1200" b="0" i="0" u="none" strike="noStrike" kern="1200" baseline="0" dirty="0" smtClean="0">
                <a:solidFill>
                  <a:schemeClr val="tx1"/>
                </a:solidFill>
                <a:latin typeface="+mn-lt"/>
                <a:ea typeface="+mn-ea"/>
                <a:cs typeface="+mn-cs"/>
              </a:rPr>
              <a:t>A protocol may need to divide a block received from a higher layer into multiple blocks of some smaller bounded size. This process is called </a:t>
            </a:r>
            <a:r>
              <a:rPr lang="en-US" sz="1200" b="1" i="0" u="none" strike="noStrike" kern="1200" baseline="0" dirty="0" smtClean="0">
                <a:solidFill>
                  <a:schemeClr val="tx1"/>
                </a:solidFill>
                <a:latin typeface="+mn-lt"/>
                <a:ea typeface="+mn-ea"/>
                <a:cs typeface="+mn-cs"/>
              </a:rPr>
              <a:t>fragmentation</a:t>
            </a:r>
            <a:r>
              <a:rPr lang="en-US" sz="1200" b="0" i="0" u="none" strike="noStrike"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0AC5BDE-6456-40AE-AD03-9E44C08C5669}" type="slidenum">
              <a:rPr lang="en-US" smtClean="0"/>
              <a:pPr/>
              <a:t>19</a:t>
            </a:fld>
            <a:endParaRPr lang="en-US"/>
          </a:p>
        </p:txBody>
      </p:sp>
    </p:spTree>
    <p:extLst>
      <p:ext uri="{BB962C8B-B14F-4D97-AF65-F5344CB8AC3E}">
        <p14:creationId xmlns:p14="http://schemas.microsoft.com/office/powerpoint/2010/main" val="407324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Computer networking is about: Data processing (computers) and data communications (transmission and switching equipment).</a:t>
            </a:r>
          </a:p>
          <a:p>
            <a:endParaRPr lang="en-US" altLang="en-US" sz="2300" dirty="0" smtClean="0">
              <a:latin typeface="Times New Roman" panose="02020603050405020304" pitchFamily="18" charset="0"/>
              <a:cs typeface="Times New Roman" panose="02020603050405020304" pitchFamily="18" charset="0"/>
            </a:endParaRPr>
          </a:p>
          <a:p>
            <a:r>
              <a:rPr lang="en-US" altLang="en-US" sz="2300" b="1" dirty="0" smtClean="0">
                <a:latin typeface="Times New Roman" panose="02020603050405020304" pitchFamily="18" charset="0"/>
                <a:cs typeface="Times New Roman" panose="02020603050405020304" pitchFamily="18" charset="0"/>
              </a:rPr>
              <a:t>Merging of computer and communications technologies – no geographical barrier</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2</a:t>
            </a:fld>
            <a:endParaRPr lang="en-GB"/>
          </a:p>
        </p:txBody>
      </p:sp>
    </p:spTree>
    <p:extLst>
      <p:ext uri="{BB962C8B-B14F-4D97-AF65-F5344CB8AC3E}">
        <p14:creationId xmlns:p14="http://schemas.microsoft.com/office/powerpoint/2010/main" val="53773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Functions of a protocol:</a:t>
            </a:r>
            <a:r>
              <a:rPr lang="en-US" b="1" baseline="0" dirty="0" smtClean="0"/>
              <a:t> data sequencing, data routing, flow control, error control, opening &amp; closing communication lines =&gt; for efficient and reliable transmission</a:t>
            </a:r>
          </a:p>
          <a:p>
            <a:endParaRPr lang="en-US" b="1" dirty="0" smtClean="0"/>
          </a:p>
          <a:p>
            <a:r>
              <a:rPr lang="en-US" b="1" dirty="0" smtClean="0"/>
              <a:t>Examples are:</a:t>
            </a:r>
            <a:r>
              <a:rPr lang="en-US" b="1" baseline="0" dirty="0" smtClean="0"/>
              <a:t> Telephone call and Client Server Communication.</a:t>
            </a:r>
          </a:p>
          <a:p>
            <a:r>
              <a:rPr lang="en-US" b="1" baseline="0" dirty="0" smtClean="0"/>
              <a:t>Connection oriented and Connectionless communications</a:t>
            </a:r>
            <a:endParaRPr lang="en-US" b="1" dirty="0" smtClean="0"/>
          </a:p>
          <a:p>
            <a:endParaRPr lang="en-US" dirty="0" smtClean="0"/>
          </a:p>
          <a:p>
            <a:r>
              <a:rPr lang="en-US" dirty="0" smtClean="0"/>
              <a:t>This is </a:t>
            </a:r>
            <a:r>
              <a:rPr lang="en-US" b="1" dirty="0" smtClean="0"/>
              <a:t>TCP</a:t>
            </a:r>
            <a:r>
              <a:rPr lang="en-US" dirty="0" smtClean="0"/>
              <a:t> type of connection</a:t>
            </a:r>
          </a:p>
          <a:p>
            <a:r>
              <a:rPr lang="en-US" b="1" dirty="0" smtClean="0"/>
              <a:t>This is a kind of Synchronous Communication (Dedicated line is established).</a:t>
            </a:r>
          </a:p>
          <a:p>
            <a:r>
              <a:rPr lang="en-US" b="1" dirty="0" smtClean="0"/>
              <a:t>A kind of live communication.</a:t>
            </a:r>
          </a:p>
          <a:p>
            <a:r>
              <a:rPr lang="en-US" b="1" dirty="0" smtClean="0"/>
              <a:t>Similar to a telephone call or two people in some form of conversation.</a:t>
            </a:r>
          </a:p>
          <a:p>
            <a:endParaRPr lang="en-US" b="1" dirty="0" smtClean="0"/>
          </a:p>
          <a:p>
            <a:r>
              <a:rPr lang="en-US" b="1" dirty="0" smtClean="0"/>
              <a:t>At the end of communication, the connection is teared down or broken or terminated.</a:t>
            </a:r>
          </a:p>
          <a:p>
            <a:endParaRPr lang="en-US" b="1" dirty="0" smtClean="0"/>
          </a:p>
          <a:p>
            <a:r>
              <a:rPr lang="en-US" b="1" dirty="0" smtClean="0"/>
              <a:t>Three phases occur:</a:t>
            </a:r>
            <a:r>
              <a:rPr lang="en-US" b="1" baseline="0" dirty="0" smtClean="0"/>
              <a:t> </a:t>
            </a:r>
            <a:r>
              <a:rPr lang="en-US" sz="1200" b="0" i="0" u="none" strike="noStrike" kern="1200" baseline="0" dirty="0" smtClean="0">
                <a:solidFill>
                  <a:schemeClr val="tx1"/>
                </a:solidFill>
                <a:latin typeface="+mn-lt"/>
                <a:ea typeface="+mn-ea"/>
                <a:cs typeface="+mn-cs"/>
              </a:rPr>
              <a:t>Connection establishment, Data transfer, Connection termination</a:t>
            </a:r>
          </a:p>
          <a:p>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20</a:t>
            </a:fld>
            <a:endParaRPr lang="en-US"/>
          </a:p>
        </p:txBody>
      </p:sp>
    </p:spTree>
    <p:extLst>
      <p:ext uri="{BB962C8B-B14F-4D97-AF65-F5344CB8AC3E}">
        <p14:creationId xmlns:p14="http://schemas.microsoft.com/office/powerpoint/2010/main" val="3253014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545CF-CD03-44A1-877F-79B386AEC724}" type="slidenum">
              <a:rPr lang="en-US">
                <a:solidFill>
                  <a:prstClr val="black"/>
                </a:solidFill>
              </a:rPr>
              <a:pPr/>
              <a:t>21</a:t>
            </a:fld>
            <a:endParaRPr lang="en-US">
              <a:solidFill>
                <a:prstClr val="black"/>
              </a:solidFill>
            </a:endParaRPr>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Because data communication is a complex phenomena,</a:t>
            </a:r>
            <a:r>
              <a:rPr lang="en-US" sz="1200" b="1" baseline="0" dirty="0" smtClean="0"/>
              <a:t> we use layering to simplify and manage it.</a:t>
            </a:r>
            <a:endParaRPr lang="en-US"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Functionality of the layers can be changed as long as the service provided to the layer above stays unchanged. </a:t>
            </a:r>
          </a:p>
          <a:p>
            <a:endParaRPr lang="en-US" b="1" dirty="0" smtClean="0"/>
          </a:p>
          <a:p>
            <a:r>
              <a:rPr lang="en-US" sz="1200" b="1" i="0" u="none" strike="noStrike" kern="1200" baseline="0" dirty="0" smtClean="0">
                <a:solidFill>
                  <a:schemeClr val="tx1"/>
                </a:solidFill>
                <a:latin typeface="+mn-lt"/>
                <a:ea typeface="+mn-ea"/>
                <a:cs typeface="+mn-cs"/>
              </a:rPr>
              <a:t>Each layer provides services to the next higher layer and implements a protocol to the peer layer in other systems.</a:t>
            </a:r>
          </a:p>
          <a:p>
            <a:endParaRPr lang="en-US" b="1" dirty="0" smtClean="0"/>
          </a:p>
          <a:p>
            <a:r>
              <a:rPr lang="en-US" b="1" dirty="0" smtClean="0"/>
              <a:t>This is Connectionless</a:t>
            </a:r>
            <a:r>
              <a:rPr lang="en-US" b="1" baseline="0" dirty="0" smtClean="0"/>
              <a:t> type of communication (UDP).</a:t>
            </a:r>
            <a:endParaRPr lang="en-US" b="1" dirty="0" smtClean="0"/>
          </a:p>
          <a:p>
            <a:r>
              <a:rPr lang="en-US" b="1" dirty="0" smtClean="0"/>
              <a:t>We have other architectures</a:t>
            </a:r>
            <a:r>
              <a:rPr lang="en-US" b="1" baseline="0" dirty="0" smtClean="0"/>
              <a:t> for other problem domains. </a:t>
            </a:r>
          </a:p>
          <a:p>
            <a:r>
              <a:rPr lang="en-US" b="1" baseline="0" dirty="0" smtClean="0"/>
              <a:t>Like pipes and filters, objects as in Object Orientation, repositories, interpreters, etc.</a:t>
            </a:r>
            <a:endParaRPr lang="en-US" b="1" dirty="0"/>
          </a:p>
        </p:txBody>
      </p:sp>
    </p:spTree>
    <p:extLst>
      <p:ext uri="{BB962C8B-B14F-4D97-AF65-F5344CB8AC3E}">
        <p14:creationId xmlns:p14="http://schemas.microsoft.com/office/powerpoint/2010/main" val="152902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0B4970-6AA3-49B4-B701-196E8D868B77}" type="slidenum">
              <a:rPr lang="en-US">
                <a:solidFill>
                  <a:prstClr val="black"/>
                </a:solidFill>
              </a:rPr>
              <a:pPr/>
              <a:t>22</a:t>
            </a:fld>
            <a:endParaRPr lang="en-US">
              <a:solidFill>
                <a:prstClr val="black"/>
              </a:solidFill>
            </a:endParaRPr>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baseline="0" dirty="0" smtClean="0"/>
              <a:t>Facilitates team work. Each team can work on different layers at the same time.</a:t>
            </a:r>
            <a:endParaRPr lang="en-US" sz="2800" b="1"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smtClean="0"/>
              <a:t>Makes </a:t>
            </a:r>
            <a:r>
              <a:rPr lang="en-US" sz="2800" b="1" dirty="0" smtClean="0"/>
              <a:t>maintenance</a:t>
            </a:r>
            <a:r>
              <a:rPr lang="en-US" sz="2800" dirty="0" smtClean="0"/>
              <a:t>, </a:t>
            </a:r>
            <a:r>
              <a:rPr lang="en-US" sz="2800" b="1" dirty="0" smtClean="0"/>
              <a:t>updating</a:t>
            </a:r>
            <a:r>
              <a:rPr lang="en-US" sz="2800" dirty="0" smtClean="0"/>
              <a:t>, and possibly </a:t>
            </a:r>
            <a:r>
              <a:rPr lang="en-US" sz="2800" b="1" dirty="0" smtClean="0"/>
              <a:t>manufacturing easier.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dirty="0" smtClean="0"/>
              <a:t>When done based on specifications (standards) leads to Interoperability.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800" b="1" dirty="0" smtClean="0">
                <a:latin typeface="Times New Roman" panose="02020603050405020304" pitchFamily="18" charset="0"/>
                <a:ea typeface="굴림" panose="020B0600000101010101" pitchFamily="34" charset="-127"/>
                <a:cs typeface="Times New Roman" panose="02020603050405020304" pitchFamily="18" charset="0"/>
              </a:rPr>
              <a:t>Facilitates modular engineering (different teams work on different modules)</a:t>
            </a:r>
            <a:endParaRPr lang="en-US" sz="2800" b="1"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dirty="0" smtClean="0"/>
          </a:p>
          <a:p>
            <a:r>
              <a:rPr lang="en-US" sz="1200" b="1" i="0" u="none" strike="noStrike" kern="1200" baseline="0" dirty="0" smtClean="0">
                <a:solidFill>
                  <a:schemeClr val="tx1"/>
                </a:solidFill>
                <a:latin typeface="+mn-lt"/>
                <a:ea typeface="+mn-ea"/>
                <a:cs typeface="+mn-cs"/>
              </a:rPr>
              <a:t>The physical layer specifies how to transmit bits across different kinds of media as electrical (or other analog) signals.</a:t>
            </a:r>
            <a:endParaRPr lang="en-US" sz="3200" b="1" dirty="0" smtClean="0"/>
          </a:p>
        </p:txBody>
      </p:sp>
    </p:spTree>
    <p:extLst>
      <p:ext uri="{BB962C8B-B14F-4D97-AF65-F5344CB8AC3E}">
        <p14:creationId xmlns:p14="http://schemas.microsoft.com/office/powerpoint/2010/main" val="340582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rgbClr val="002060"/>
                </a:solidFill>
              </a:rPr>
              <a:t>Each layer has its own task (service)</a:t>
            </a:r>
          </a:p>
          <a:p>
            <a:r>
              <a:rPr lang="en-US" sz="1200" b="1" dirty="0" smtClean="0">
                <a:solidFill>
                  <a:srgbClr val="002060"/>
                </a:solidFill>
              </a:rPr>
              <a:t>Each layer has its own </a:t>
            </a:r>
            <a:r>
              <a:rPr lang="en-US" sz="1200" b="1" u="none" dirty="0" smtClean="0">
                <a:solidFill>
                  <a:srgbClr val="002060"/>
                </a:solidFill>
              </a:rPr>
              <a:t>protocol (or sets of protocols)</a:t>
            </a:r>
          </a:p>
          <a:p>
            <a:endParaRPr lang="en-US" dirty="0" smtClean="0"/>
          </a:p>
          <a:p>
            <a:r>
              <a:rPr lang="en-US" b="1" dirty="0" smtClean="0"/>
              <a:t>Layer 3 and</a:t>
            </a:r>
            <a:r>
              <a:rPr lang="en-US" b="1" baseline="0" dirty="0" smtClean="0"/>
              <a:t> Layer 4 are components of the OS (implemented by the OS)</a:t>
            </a:r>
            <a:endParaRPr lang="en-US" b="1" dirty="0" smtClean="0"/>
          </a:p>
          <a:p>
            <a:r>
              <a:rPr lang="en-US" b="1" dirty="0" smtClean="0"/>
              <a:t>Application : HTTP, FTP, SMTP (Browser</a:t>
            </a:r>
            <a:r>
              <a:rPr lang="en-US" b="1" baseline="0" dirty="0" smtClean="0"/>
              <a:t> applications</a:t>
            </a:r>
            <a:r>
              <a:rPr lang="en-US" b="1" dirty="0" smtClean="0"/>
              <a:t>)</a:t>
            </a:r>
          </a:p>
          <a:p>
            <a:pPr algn="just">
              <a:buClr>
                <a:schemeClr val="tx2"/>
              </a:buClr>
              <a:buSzPct val="120000"/>
              <a:buFont typeface="Wingdings" panose="05000000000000000000" pitchFamily="2" charset="2"/>
              <a:buNone/>
            </a:pPr>
            <a:r>
              <a:rPr lang="en-US" altLang="en-US" sz="1200" b="1" dirty="0" smtClean="0">
                <a:latin typeface="Times New Roman" panose="02020603050405020304" pitchFamily="18" charset="0"/>
                <a:cs typeface="Times New Roman" panose="02020603050405020304" pitchFamily="18" charset="0"/>
              </a:rPr>
              <a:t>Presentation : Provides encryption and compression of data</a:t>
            </a:r>
          </a:p>
          <a:p>
            <a:pPr algn="just">
              <a:buClr>
                <a:schemeClr val="tx2"/>
              </a:buClr>
              <a:buSzPct val="120000"/>
              <a:buFont typeface="Wingdings" panose="05000000000000000000" pitchFamily="2" charset="2"/>
              <a:buNone/>
            </a:pPr>
            <a:r>
              <a:rPr lang="en-US" altLang="en-US" sz="1200" b="1" dirty="0" smtClean="0">
                <a:latin typeface="Times New Roman" panose="02020603050405020304" pitchFamily="18" charset="0"/>
                <a:cs typeface="Times New Roman" panose="02020603050405020304" pitchFamily="18" charset="0"/>
              </a:rPr>
              <a:t>Session</a:t>
            </a:r>
            <a:r>
              <a:rPr lang="en-US" altLang="en-US" sz="1200" b="1" baseline="0" dirty="0" smtClean="0">
                <a:latin typeface="Times New Roman" panose="02020603050405020304" pitchFamily="18" charset="0"/>
                <a:cs typeface="Times New Roman" panose="02020603050405020304" pitchFamily="18" charset="0"/>
              </a:rPr>
              <a:t> : Synchronizes dialogue</a:t>
            </a:r>
          </a:p>
          <a:p>
            <a:pPr marL="0" marR="0" lvl="0" indent="0" algn="just" defTabSz="914400" rtl="0" eaLnBrk="1" fontAlgn="auto" latinLnBrk="0" hangingPunct="1">
              <a:lnSpc>
                <a:spcPct val="100000"/>
              </a:lnSpc>
              <a:spcBef>
                <a:spcPts val="0"/>
              </a:spcBef>
              <a:spcAft>
                <a:spcPts val="0"/>
              </a:spcAft>
              <a:buClr>
                <a:schemeClr val="tx2"/>
              </a:buClr>
              <a:buSzPct val="120000"/>
              <a:buFont typeface="Wingdings" panose="05000000000000000000" pitchFamily="2" charset="2"/>
              <a:buNone/>
              <a:tabLst/>
              <a:defRPr/>
            </a:pPr>
            <a:r>
              <a:rPr lang="en-US" altLang="en-US" sz="1200" b="1" baseline="0" dirty="0" smtClean="0">
                <a:latin typeface="Times New Roman" panose="02020603050405020304" pitchFamily="18" charset="0"/>
                <a:cs typeface="Times New Roman" panose="02020603050405020304" pitchFamily="18" charset="0"/>
              </a:rPr>
              <a:t>Transport : </a:t>
            </a:r>
            <a:r>
              <a:rPr lang="en-US" altLang="en-US" sz="1200" b="1" dirty="0" smtClean="0">
                <a:latin typeface="Times New Roman" panose="02020603050405020304" pitchFamily="18" charset="0"/>
                <a:cs typeface="Times New Roman" panose="02020603050405020304" pitchFamily="18" charset="0"/>
              </a:rPr>
              <a:t>End-to-end error free delivery of entire message (many Segments)</a:t>
            </a:r>
          </a:p>
          <a:p>
            <a:pPr marL="0" marR="0" lvl="0" indent="0" algn="just" defTabSz="914400" rtl="0" eaLnBrk="1" fontAlgn="auto" latinLnBrk="0" hangingPunct="1">
              <a:lnSpc>
                <a:spcPct val="100000"/>
              </a:lnSpc>
              <a:spcBef>
                <a:spcPts val="0"/>
              </a:spcBef>
              <a:spcAft>
                <a:spcPts val="0"/>
              </a:spcAft>
              <a:buClr>
                <a:schemeClr val="tx2"/>
              </a:buClr>
              <a:buSzPct val="120000"/>
              <a:buFont typeface="Wingdings" panose="05000000000000000000" pitchFamily="2" charset="2"/>
              <a:buNone/>
              <a:tabLst/>
              <a:defRPr/>
            </a:pPr>
            <a:r>
              <a:rPr lang="en-US" altLang="en-US" sz="1200" b="1" dirty="0" smtClean="0">
                <a:latin typeface="Times New Roman" panose="02020603050405020304" pitchFamily="18" charset="0"/>
                <a:cs typeface="Times New Roman" panose="02020603050405020304" pitchFamily="18" charset="0"/>
              </a:rPr>
              <a:t>Network : </a:t>
            </a:r>
            <a:r>
              <a:rPr lang="en-GB" altLang="en-US" sz="1200" b="1" dirty="0" smtClean="0">
                <a:latin typeface="Times New Roman" panose="02020603050405020304" pitchFamily="18" charset="0"/>
                <a:cs typeface="Times New Roman" panose="02020603050405020304" pitchFamily="18" charset="0"/>
              </a:rPr>
              <a:t>End-to-end delivery of packets</a:t>
            </a:r>
          </a:p>
          <a:p>
            <a:pPr marL="0" marR="0" lvl="0" indent="0" algn="just" defTabSz="914400" rtl="0" eaLnBrk="1" fontAlgn="auto" latinLnBrk="0" hangingPunct="1">
              <a:lnSpc>
                <a:spcPct val="100000"/>
              </a:lnSpc>
              <a:spcBef>
                <a:spcPts val="0"/>
              </a:spcBef>
              <a:spcAft>
                <a:spcPts val="0"/>
              </a:spcAft>
              <a:buClr>
                <a:schemeClr val="tx2"/>
              </a:buClr>
              <a:buSzPct val="120000"/>
              <a:buFont typeface="Wingdings" panose="05000000000000000000" pitchFamily="2" charset="2"/>
              <a:buNone/>
              <a:tabLst/>
              <a:defRPr/>
            </a:pPr>
            <a:r>
              <a:rPr lang="en-US" altLang="en-US" sz="1200" b="1" dirty="0" smtClean="0">
                <a:latin typeface="Times New Roman" panose="02020603050405020304" pitchFamily="18" charset="0"/>
                <a:cs typeface="Times New Roman" panose="02020603050405020304" pitchFamily="18" charset="0"/>
              </a:rPr>
              <a:t>Data Link : Provides reliable transit of data across a physical link by using the MAC addresses</a:t>
            </a:r>
          </a:p>
          <a:p>
            <a:pPr marL="0" marR="0" lvl="0" indent="0" algn="just" defTabSz="914400" rtl="0" eaLnBrk="1" fontAlgn="auto" latinLnBrk="0" hangingPunct="1">
              <a:lnSpc>
                <a:spcPct val="100000"/>
              </a:lnSpc>
              <a:spcBef>
                <a:spcPts val="0"/>
              </a:spcBef>
              <a:spcAft>
                <a:spcPts val="0"/>
              </a:spcAft>
              <a:buClr>
                <a:schemeClr val="tx2"/>
              </a:buClr>
              <a:buSzPct val="120000"/>
              <a:buFont typeface="Wingdings" panose="05000000000000000000" pitchFamily="2" charset="2"/>
              <a:buNone/>
              <a:tabLst/>
              <a:defRPr/>
            </a:pPr>
            <a:r>
              <a:rPr lang="en-US" altLang="en-US" sz="1200" b="1" baseline="0" dirty="0" smtClean="0">
                <a:latin typeface="Times New Roman" panose="02020603050405020304" pitchFamily="18" charset="0"/>
                <a:cs typeface="Times New Roman" panose="02020603050405020304" pitchFamily="18" charset="0"/>
              </a:rPr>
              <a:t>Physical : T</a:t>
            </a:r>
            <a:r>
              <a:rPr lang="en-US" altLang="en-US" sz="1200" b="1" dirty="0" smtClean="0">
                <a:latin typeface="Times New Roman" panose="02020603050405020304" pitchFamily="18" charset="0"/>
                <a:cs typeface="Times New Roman" panose="02020603050405020304" pitchFamily="18" charset="0"/>
              </a:rPr>
              <a:t>he layer that actually interacts with the transmission media</a:t>
            </a:r>
            <a:endParaRPr lang="en-US" altLang="en-US" sz="1200" b="1" baseline="0" dirty="0" smtClean="0">
              <a:latin typeface="Times New Roman" panose="02020603050405020304" pitchFamily="18" charset="0"/>
              <a:cs typeface="Times New Roman" panose="02020603050405020304" pitchFamily="18" charset="0"/>
            </a:endParaRPr>
          </a:p>
          <a:p>
            <a:pPr algn="just">
              <a:buClr>
                <a:schemeClr val="tx2"/>
              </a:buClr>
              <a:buSzPct val="120000"/>
              <a:buFont typeface="Wingdings" panose="05000000000000000000" pitchFamily="2" charset="2"/>
              <a:buNone/>
            </a:pPr>
            <a:endParaRPr lang="en-US" altLang="en-US" sz="1200" b="1" dirty="0" smtClean="0">
              <a:latin typeface="Times New Roman" panose="02020603050405020304" pitchFamily="18" charset="0"/>
              <a:cs typeface="Times New Roman" panose="02020603050405020304" pitchFamily="18" charset="0"/>
            </a:endParaRPr>
          </a:p>
          <a:p>
            <a:r>
              <a:rPr lang="en-US" b="1" dirty="0" smtClean="0"/>
              <a:t>Application Layer : Session ID (Process ID)</a:t>
            </a:r>
          </a:p>
          <a:p>
            <a:r>
              <a:rPr lang="en-US" b="1" dirty="0" smtClean="0"/>
              <a:t>Transport Layer : Port number</a:t>
            </a:r>
            <a:r>
              <a:rPr lang="en-US" b="1" baseline="0" dirty="0" smtClean="0"/>
              <a:t>	</a:t>
            </a:r>
          </a:p>
          <a:p>
            <a:r>
              <a:rPr lang="en-US" b="1" baseline="0" dirty="0" smtClean="0"/>
              <a:t>Network Layer : IP Address (Logical Address)   </a:t>
            </a:r>
          </a:p>
          <a:p>
            <a:r>
              <a:rPr lang="en-US" b="1" baseline="0" dirty="0" smtClean="0"/>
              <a:t>IP address = Network address + Host address		</a:t>
            </a:r>
          </a:p>
          <a:p>
            <a:r>
              <a:rPr lang="en-US" b="1" baseline="0" dirty="0" smtClean="0"/>
              <a:t>Data Link Layer : MAC Address (Physical Address)</a:t>
            </a:r>
            <a:endParaRPr lang="en-US" dirty="0" smtClean="0"/>
          </a:p>
          <a:p>
            <a:pPr algn="just">
              <a:buClr>
                <a:schemeClr val="tx2"/>
              </a:buClr>
              <a:buSzPct val="120000"/>
              <a:buFont typeface="Wingdings" panose="05000000000000000000" pitchFamily="2" charset="2"/>
              <a:buNone/>
            </a:pPr>
            <a:endParaRPr lang="en-US" altLang="en-US" sz="12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286357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Which layers of the OSI model are components of the Operating System?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Ans. Layer 3 and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 model is an abstraction of complex reality.  Abstraction using layering.</a:t>
            </a:r>
            <a:endParaRPr lang="en-US" b="1" dirty="0" smtClean="0"/>
          </a:p>
          <a:p>
            <a:r>
              <a:rPr lang="en-US" b="1" dirty="0" smtClean="0"/>
              <a:t>Each layer provides service to a layer above it.</a:t>
            </a:r>
          </a:p>
          <a:p>
            <a:r>
              <a:rPr lang="en-US" b="1" dirty="0" smtClean="0"/>
              <a:t>Port number, IP address,</a:t>
            </a:r>
            <a:r>
              <a:rPr lang="en-US" b="1" baseline="0" dirty="0" smtClean="0"/>
              <a:t> and MAC address.</a:t>
            </a:r>
          </a:p>
          <a:p>
            <a:r>
              <a:rPr lang="en-US" b="1" baseline="0" dirty="0" smtClean="0"/>
              <a:t>Users are uniquely identified by their session ID. </a:t>
            </a:r>
          </a:p>
          <a:p>
            <a:endParaRPr lang="en-US" b="1" baseline="0" dirty="0" smtClean="0"/>
          </a:p>
          <a:p>
            <a:r>
              <a:rPr lang="en-US" b="1" baseline="0" dirty="0" smtClean="0"/>
              <a:t>OSI : Open System Interconnection</a:t>
            </a:r>
          </a:p>
          <a:p>
            <a:r>
              <a:rPr lang="en-US" b="1" baseline="0" dirty="0" smtClean="0"/>
              <a:t>ISO = International Organization for Standardization.</a:t>
            </a:r>
          </a:p>
          <a:p>
            <a:r>
              <a:rPr lang="en-US" b="1" baseline="0" dirty="0" smtClean="0"/>
              <a:t>ITU, IEEE, IETF, ANSI (American National Standards Institute)</a:t>
            </a:r>
          </a:p>
          <a:p>
            <a:r>
              <a:rPr lang="en-US" sz="1200" b="1" i="0" u="none" strike="noStrike" kern="1200" baseline="0" dirty="0" smtClean="0">
                <a:solidFill>
                  <a:schemeClr val="tx1"/>
                </a:solidFill>
                <a:latin typeface="+mn-lt"/>
                <a:ea typeface="+mn-ea"/>
                <a:cs typeface="+mn-cs"/>
              </a:rPr>
              <a:t>ITU : International Telecommunication Union</a:t>
            </a:r>
          </a:p>
          <a:p>
            <a:r>
              <a:rPr lang="en-US" sz="1200" b="1" i="0" u="none" strike="noStrike" kern="1200" baseline="0" dirty="0" smtClean="0">
                <a:solidFill>
                  <a:schemeClr val="tx1"/>
                </a:solidFill>
                <a:latin typeface="+mn-lt"/>
                <a:ea typeface="+mn-ea"/>
                <a:cs typeface="+mn-cs"/>
              </a:rPr>
              <a:t>IETF : Internet Engineering Task Force</a:t>
            </a:r>
          </a:p>
          <a:p>
            <a:r>
              <a:rPr lang="en-US" sz="1200" b="1" i="0" u="none" strike="noStrike" kern="1200" baseline="0" dirty="0" smtClean="0">
                <a:solidFill>
                  <a:schemeClr val="tx1"/>
                </a:solidFill>
                <a:latin typeface="+mn-lt"/>
                <a:ea typeface="+mn-ea"/>
                <a:cs typeface="+mn-cs"/>
              </a:rPr>
              <a:t>Institute of Electrical and Electronics Engineers</a:t>
            </a:r>
          </a:p>
          <a:p>
            <a:r>
              <a:rPr lang="en-US" sz="1200" b="1" i="0" u="none" strike="noStrike" kern="1200" baseline="0" dirty="0" smtClean="0">
                <a:solidFill>
                  <a:schemeClr val="tx1"/>
                </a:solidFill>
                <a:latin typeface="+mn-lt"/>
                <a:ea typeface="+mn-ea"/>
                <a:cs typeface="+mn-cs"/>
              </a:rPr>
              <a:t>World Wide Web Consortium </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W3C</a:t>
            </a:r>
            <a:r>
              <a:rPr lang="en-US" sz="1200" b="0" i="0" u="none" strike="noStrike" kern="1200" baseline="0" dirty="0" smtClean="0">
                <a:solidFill>
                  <a:schemeClr val="tx1"/>
                </a:solidFill>
                <a:latin typeface="+mn-lt"/>
                <a:ea typeface="+mn-ea"/>
                <a:cs typeface="+mn-cs"/>
              </a:rPr>
              <a:t>)</a:t>
            </a:r>
            <a:endParaRPr lang="en-US" b="1" baseline="0" dirty="0" smtClean="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99864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And the highest layer prepares the message. </a:t>
            </a:r>
          </a:p>
          <a:p>
            <a:r>
              <a:rPr lang="en-US" b="1" dirty="0" smtClean="0"/>
              <a:t>What is the highest layer in computer</a:t>
            </a:r>
            <a:r>
              <a:rPr lang="en-US" b="1" baseline="0" dirty="0" smtClean="0"/>
              <a:t> communication? Application layer!  </a:t>
            </a:r>
          </a:p>
          <a:p>
            <a:endParaRPr lang="en-US" b="1" baseline="0" dirty="0" smtClean="0"/>
          </a:p>
          <a:p>
            <a:r>
              <a:rPr lang="en-US" b="1" baseline="0" dirty="0" smtClean="0"/>
              <a:t>Twisted pair, Coaxial cable, Fiber optic cable, wireless (Infrared, Bluetooth, Wi-Fi, Microwave, Satellite)?</a:t>
            </a:r>
          </a:p>
          <a:p>
            <a:r>
              <a:rPr lang="en-US" b="1" baseline="0" dirty="0" smtClean="0"/>
              <a:t>Electrical, Electromagnetic, Baseband, Broadband, Multiplexed?</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720170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Application Layer &gt;&gt; Message</a:t>
            </a:r>
          </a:p>
          <a:p>
            <a:r>
              <a:rPr lang="en-US" b="1" dirty="0" smtClean="0"/>
              <a:t>Transport Layer &gt;&gt;</a:t>
            </a:r>
            <a:r>
              <a:rPr lang="en-US" b="1" baseline="0" dirty="0" smtClean="0"/>
              <a:t> Segments	PPP: Point to Point Protocol</a:t>
            </a:r>
          </a:p>
          <a:p>
            <a:r>
              <a:rPr lang="en-US" b="1" baseline="0" dirty="0" smtClean="0"/>
              <a:t>Network Layer &gt;&gt; Packets	SNMP: Simple Network Management Protocol</a:t>
            </a:r>
          </a:p>
          <a:p>
            <a:r>
              <a:rPr lang="en-US" b="1" baseline="0" dirty="0" smtClean="0"/>
              <a:t>Data Link Layer &gt;&gt; Frames	TLS (transport layer security), SSL (secure sockets layer)</a:t>
            </a:r>
          </a:p>
          <a:p>
            <a:r>
              <a:rPr lang="en-US" b="1" baseline="0" dirty="0" smtClean="0"/>
              <a:t>Physical Layer &gt;&gt; Bits                       PPTP</a:t>
            </a:r>
            <a:r>
              <a:rPr lang="en-US" b="1" baseline="0" smtClean="0"/>
              <a:t>: Point </a:t>
            </a:r>
            <a:r>
              <a:rPr lang="en-US" b="1" baseline="0" dirty="0" smtClean="0"/>
              <a:t>to point tunneling protocol (</a:t>
            </a:r>
            <a:r>
              <a:rPr lang="en-US" b="0" baseline="0" dirty="0" smtClean="0"/>
              <a:t>used to implement VPN)</a:t>
            </a:r>
          </a:p>
          <a:p>
            <a:r>
              <a:rPr lang="en-US" b="1" baseline="0" dirty="0" smtClean="0"/>
              <a:t>Medium &gt;&gt; signals  </a:t>
            </a:r>
          </a:p>
          <a:p>
            <a:endParaRPr lang="en-US" b="1" baseline="0" dirty="0" smtClean="0"/>
          </a:p>
          <a:p>
            <a:r>
              <a:rPr lang="en-US" sz="1200" b="1" i="0" u="none" strike="noStrike" kern="1200" baseline="0" dirty="0" smtClean="0">
                <a:solidFill>
                  <a:schemeClr val="tx1"/>
                </a:solidFill>
                <a:latin typeface="+mn-lt"/>
                <a:ea typeface="+mn-ea"/>
                <a:cs typeface="+mn-cs"/>
              </a:rPr>
              <a:t>The link layer is concerned with how to send finite-length messages between directly connected computers with specified levels of reliability. Ethernet and 802.11 are examples of link layer protocols.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network layer deals with how to combine multiple links into networks, and networks of networks, into internetworks so that we can send packets between distant computers. This includes the task of finding the path along which to send the packets.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071124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TCP is implemented only in the end systems; it keeps track of the blocks of data </a:t>
            </a:r>
          </a:p>
          <a:p>
            <a:r>
              <a:rPr lang="en-US" sz="1200" b="1" i="0" u="none" strike="noStrike" kern="1200" baseline="0" dirty="0" smtClean="0">
                <a:solidFill>
                  <a:schemeClr val="tx1"/>
                </a:solidFill>
                <a:latin typeface="+mn-lt"/>
                <a:ea typeface="+mn-ea"/>
                <a:cs typeface="+mn-cs"/>
              </a:rPr>
              <a:t>to assure that all are delivered reliably to the appropriate application.</a:t>
            </a:r>
          </a:p>
          <a:p>
            <a:endParaRPr lang="en-US" dirty="0" smtClean="0"/>
          </a:p>
          <a:p>
            <a:r>
              <a:rPr lang="en-US" sz="1200" b="1" i="0" u="none" strike="noStrike" kern="1200" baseline="0" dirty="0" smtClean="0">
                <a:solidFill>
                  <a:schemeClr val="tx1"/>
                </a:solidFill>
                <a:latin typeface="+mn-lt"/>
                <a:ea typeface="+mn-ea"/>
                <a:cs typeface="+mn-cs"/>
              </a:rPr>
              <a:t>IP is implemented in all of the end systems and the routers. It acts as a relay to move </a:t>
            </a:r>
          </a:p>
          <a:p>
            <a:r>
              <a:rPr lang="en-US" sz="1200" b="1" i="0" u="none" strike="noStrike" kern="1200" baseline="0" dirty="0" smtClean="0">
                <a:solidFill>
                  <a:schemeClr val="tx1"/>
                </a:solidFill>
                <a:latin typeface="+mn-lt"/>
                <a:ea typeface="+mn-ea"/>
                <a:cs typeface="+mn-cs"/>
              </a:rPr>
              <a:t>a block of data from one host, through one or more routers, to another host.</a:t>
            </a:r>
          </a:p>
          <a:p>
            <a:endParaRPr lang="en-US" b="1" dirty="0" smtClean="0"/>
          </a:p>
          <a:p>
            <a:r>
              <a:rPr lang="en-US" sz="1200" b="1" i="0" u="none" strike="noStrike" kern="1200" baseline="0" dirty="0" smtClean="0">
                <a:solidFill>
                  <a:schemeClr val="tx1"/>
                </a:solidFill>
                <a:latin typeface="+mn-lt"/>
                <a:ea typeface="+mn-ea"/>
                <a:cs typeface="+mn-cs"/>
              </a:rPr>
              <a:t>Header control information is to be used by the peer (TCP) protocol entity at the destination host.</a:t>
            </a:r>
          </a:p>
          <a:p>
            <a:r>
              <a:rPr lang="en-US" sz="1200" b="1" i="0" u="none" strike="noStrike" kern="1200" baseline="0" dirty="0" smtClean="0">
                <a:solidFill>
                  <a:schemeClr val="tx1"/>
                </a:solidFill>
                <a:latin typeface="+mn-lt"/>
                <a:ea typeface="+mn-ea"/>
                <a:cs typeface="+mn-cs"/>
              </a:rPr>
              <a:t>Examples of items in the TCP header include: Source &amp; Destination ports, Segment sequence number, and Checksum.</a:t>
            </a:r>
          </a:p>
          <a:p>
            <a:r>
              <a:rPr lang="en-US" sz="1200" b="1" i="0" u="none" strike="noStrike" kern="1200" baseline="0" dirty="0" smtClean="0">
                <a:solidFill>
                  <a:schemeClr val="tx1"/>
                </a:solidFill>
                <a:latin typeface="+mn-lt"/>
                <a:ea typeface="+mn-ea"/>
                <a:cs typeface="+mn-cs"/>
              </a:rPr>
              <a:t>The sending TCP includes a code (checksum) that is a function of the contents of the remainder of the segment.</a:t>
            </a:r>
          </a:p>
          <a:p>
            <a:r>
              <a:rPr lang="en-US" b="1" dirty="0" smtClean="0"/>
              <a:t>Demonstrate the Checksum.</a:t>
            </a:r>
          </a:p>
          <a:p>
            <a:endParaRPr lang="en-US" b="1" dirty="0" smtClean="0"/>
          </a:p>
          <a:p>
            <a:r>
              <a:rPr lang="en-US" b="1" dirty="0" smtClean="0"/>
              <a:t>Datagrams are smallest data units.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600565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smtClean="0">
                <a:solidFill>
                  <a:schemeClr val="tx1"/>
                </a:solidFill>
                <a:latin typeface="+mn-lt"/>
                <a:ea typeface="+mn-ea"/>
                <a:cs typeface="+mn-cs"/>
              </a:rPr>
              <a:t>Data transmission can be done in different modes (based on direction of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Simplex : like a one-way street.</a:t>
            </a:r>
            <a:endParaRPr lang="en-GB"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Half Duplex : Like </a:t>
            </a:r>
            <a:r>
              <a:rPr lang="en-US" sz="1200" b="1" i="0" u="none" strike="noStrike" kern="1200" baseline="0" dirty="0" smtClean="0">
                <a:solidFill>
                  <a:schemeClr val="tx1"/>
                </a:solidFill>
                <a:latin typeface="+mn-lt"/>
                <a:ea typeface="+mn-ea"/>
                <a:cs typeface="+mn-cs"/>
              </a:rPr>
              <a:t>a single-track railroad line.</a:t>
            </a:r>
            <a:endParaRPr lang="en-GB" b="1" baseline="0" dirty="0" smtClean="0"/>
          </a:p>
          <a:p>
            <a:r>
              <a:rPr lang="en-GB" b="1" baseline="0" dirty="0" smtClean="0"/>
              <a:t>Full Duplex : Like a two-way road.</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Telemetry:</a:t>
            </a:r>
            <a:r>
              <a:rPr lang="en-GB" b="1" baseline="0" dirty="0" smtClean="0"/>
              <a:t> Transmit (readings) to a distant receiving set or station.  </a:t>
            </a:r>
          </a:p>
          <a:p>
            <a:endParaRPr lang="en-GB" b="1" baseline="0" dirty="0" smtClean="0"/>
          </a:p>
        </p:txBody>
      </p:sp>
      <p:sp>
        <p:nvSpPr>
          <p:cNvPr id="4" name="Slide Number Placeholder 3"/>
          <p:cNvSpPr>
            <a:spLocks noGrp="1"/>
          </p:cNvSpPr>
          <p:nvPr>
            <p:ph type="sldNum" sz="quarter" idx="10"/>
          </p:nvPr>
        </p:nvSpPr>
        <p:spPr/>
        <p:txBody>
          <a:bodyPr/>
          <a:lstStyle/>
          <a:p>
            <a:fld id="{F1E8B806-845B-4454-A0E2-9ACBEE54575C}" type="slidenum">
              <a:rPr lang="en-GB" smtClean="0">
                <a:solidFill>
                  <a:prstClr val="black"/>
                </a:solidFill>
              </a:rPr>
              <a:pPr/>
              <a:t>28</a:t>
            </a:fld>
            <a:endParaRPr lang="en-GB">
              <a:solidFill>
                <a:prstClr val="black"/>
              </a:solidFill>
            </a:endParaRPr>
          </a:p>
        </p:txBody>
      </p:sp>
    </p:spTree>
    <p:extLst>
      <p:ext uri="{BB962C8B-B14F-4D97-AF65-F5344CB8AC3E}">
        <p14:creationId xmlns:p14="http://schemas.microsoft.com/office/powerpoint/2010/main" val="699993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F67B7-5661-4437-B98E-359C4390E1C3}" type="slidenum">
              <a:rPr lang="en-US">
                <a:solidFill>
                  <a:prstClr val="black"/>
                </a:solidFill>
              </a:rPr>
              <a:pPr/>
              <a:t>29</a:t>
            </a:fld>
            <a:endParaRPr lang="en-US">
              <a:solidFill>
                <a:prstClr val="black"/>
              </a:solidFill>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sz="1200" b="1" i="0" u="none" strike="noStrike" kern="1200" baseline="0" dirty="0" smtClean="0">
                <a:solidFill>
                  <a:schemeClr val="tx1"/>
                </a:solidFill>
                <a:latin typeface="+mn-lt"/>
                <a:ea typeface="+mn-ea"/>
                <a:cs typeface="+mn-cs"/>
              </a:rPr>
              <a:t>Each physical media has its own niche in terms of bandwidth, delay, cost, and ease of installation and maintenance</a:t>
            </a:r>
          </a:p>
          <a:p>
            <a:endParaRPr lang="en-US" b="1" dirty="0" smtClean="0"/>
          </a:p>
          <a:p>
            <a:r>
              <a:rPr lang="en-US" b="1" dirty="0" smtClean="0"/>
              <a:t>Niche : market share or function </a:t>
            </a:r>
          </a:p>
          <a:p>
            <a:endParaRPr lang="en-US" b="1" dirty="0" smtClean="0"/>
          </a:p>
          <a:p>
            <a:r>
              <a:rPr lang="en-US" b="1" dirty="0" smtClean="0"/>
              <a:t>The channel (transmission medium) is connected directly or through a modem to the physical layer. </a:t>
            </a:r>
            <a:endParaRPr lang="en-US" b="1" dirty="0"/>
          </a:p>
        </p:txBody>
      </p:sp>
    </p:spTree>
    <p:extLst>
      <p:ext uri="{BB962C8B-B14F-4D97-AF65-F5344CB8AC3E}">
        <p14:creationId xmlns:p14="http://schemas.microsoft.com/office/powerpoint/2010/main" val="3123891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7F184-6AF7-4450-A3B1-ED0339881BFA}" type="slidenum">
              <a:rPr lang="en-US">
                <a:solidFill>
                  <a:prstClr val="black"/>
                </a:solidFill>
              </a:rPr>
              <a:pPr/>
              <a:t>3</a:t>
            </a:fld>
            <a:endParaRPr lang="en-US">
              <a:solidFill>
                <a:prstClr val="black"/>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b="1" dirty="0" smtClean="0"/>
              <a:t>Give examples :  </a:t>
            </a:r>
            <a:r>
              <a:rPr lang="en-US" b="1" dirty="0" smtClean="0">
                <a:sym typeface="Wingdings" panose="05000000000000000000" pitchFamily="2" charset="2"/>
              </a:rPr>
              <a:t> </a:t>
            </a:r>
            <a:r>
              <a:rPr lang="en-US" b="1" dirty="0" smtClean="0"/>
              <a:t>The situation when I speak to you.  </a:t>
            </a:r>
            <a:r>
              <a:rPr lang="en-US" b="1" dirty="0" smtClean="0">
                <a:sym typeface="Wingdings" panose="05000000000000000000" pitchFamily="2" charset="2"/>
              </a:rPr>
              <a:t> Radio and Television broadcast</a:t>
            </a:r>
          </a:p>
          <a:p>
            <a:endParaRPr lang="en-US" altLang="en-US" sz="2300" dirty="0" smtClean="0">
              <a:latin typeface="Times New Roman" panose="02020603050405020304" pitchFamily="18" charset="0"/>
              <a:cs typeface="Times New Roman" panose="02020603050405020304" pitchFamily="18" charset="0"/>
            </a:endParaRPr>
          </a:p>
          <a:p>
            <a:r>
              <a:rPr lang="en-US" altLang="en-US" sz="2300" b="1" dirty="0" smtClean="0">
                <a:latin typeface="Times New Roman" panose="02020603050405020304" pitchFamily="18" charset="0"/>
                <a:cs typeface="Times New Roman" panose="02020603050405020304" pitchFamily="18" charset="0"/>
              </a:rPr>
              <a:t>Nodes can be PC’s, workstations and other “specialized” computers such as hubs, switches and routers.</a:t>
            </a:r>
            <a:r>
              <a:rPr lang="en-US" altLang="en-US" sz="2300" b="1" baseline="0" dirty="0" smtClean="0">
                <a:latin typeface="Times New Roman" panose="02020603050405020304" pitchFamily="18" charset="0"/>
                <a:cs typeface="Times New Roman" panose="02020603050405020304" pitchFamily="18" charset="0"/>
              </a:rPr>
              <a:t> </a:t>
            </a:r>
            <a:r>
              <a:rPr lang="en-US" altLang="en-US" sz="2300" b="1" dirty="0" smtClean="0">
                <a:latin typeface="Times New Roman" panose="02020603050405020304" pitchFamily="18" charset="0"/>
                <a:cs typeface="Times New Roman" panose="02020603050405020304" pitchFamily="18" charset="0"/>
              </a:rPr>
              <a:t>The nodes can be geographically located anywhere.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Examples of encoder and decoder are Modem and NIC.</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transmission, Protocols;</a:t>
            </a:r>
          </a:p>
        </p:txBody>
      </p:sp>
    </p:spTree>
    <p:extLst>
      <p:ext uri="{BB962C8B-B14F-4D97-AF65-F5344CB8AC3E}">
        <p14:creationId xmlns:p14="http://schemas.microsoft.com/office/powerpoint/2010/main" val="2629071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Power-line communication</a:t>
            </a:r>
            <a:r>
              <a:rPr lang="en-US" dirty="0" smtClean="0"/>
              <a:t> (</a:t>
            </a:r>
            <a:r>
              <a:rPr lang="en-US" b="1" dirty="0" smtClean="0"/>
              <a:t>PLC</a:t>
            </a:r>
            <a:r>
              <a:rPr lang="en-US" dirty="0" smtClean="0"/>
              <a:t>) is a communication method that uses electrical wiring to simultaneously carry both data and electric power. It is also known as </a:t>
            </a:r>
            <a:r>
              <a:rPr lang="en-US" b="1" dirty="0" smtClean="0"/>
              <a:t>power-line carrier</a:t>
            </a:r>
            <a:r>
              <a:rPr lang="en-US" dirty="0" smtClean="0"/>
              <a:t>, </a:t>
            </a:r>
            <a:r>
              <a:rPr lang="en-US" b="1" dirty="0" smtClean="0"/>
              <a:t>power-line digital subscriber line</a:t>
            </a:r>
            <a:r>
              <a:rPr lang="en-US" dirty="0" smtClean="0"/>
              <a:t> (PDSL), </a:t>
            </a:r>
            <a:r>
              <a:rPr lang="en-US" b="1" dirty="0" smtClean="0"/>
              <a:t>mains communication</a:t>
            </a:r>
            <a:r>
              <a:rPr lang="en-US" dirty="0" smtClean="0"/>
              <a:t>, </a:t>
            </a:r>
            <a:r>
              <a:rPr lang="en-US" b="1" dirty="0" smtClean="0"/>
              <a:t>power-line telecommunications</a:t>
            </a:r>
            <a:r>
              <a:rPr lang="en-US" dirty="0" smtClean="0"/>
              <a:t>, or </a:t>
            </a:r>
            <a:r>
              <a:rPr lang="en-US" b="1" dirty="0" smtClean="0"/>
              <a:t>power-line networking</a:t>
            </a:r>
            <a:r>
              <a:rPr lang="en-US" dirty="0" smtClean="0"/>
              <a:t> (PLN).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Unguided transmission is propagation through air, vacuum, and seawater.</a:t>
            </a:r>
            <a:endParaRPr lang="en-US" b="1" dirty="0" smtClean="0"/>
          </a:p>
          <a:p>
            <a:r>
              <a:rPr lang="en-US" dirty="0" smtClean="0"/>
              <a:t>Sonar= The method of echolocation finding in air and water by animals such</a:t>
            </a:r>
            <a:r>
              <a:rPr lang="en-US" baseline="0" dirty="0" smtClean="0"/>
              <a:t> as </a:t>
            </a:r>
            <a:r>
              <a:rPr lang="en-US" dirty="0" smtClean="0"/>
              <a:t>bats and whales!</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330198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Power-line communication</a:t>
            </a:r>
            <a:r>
              <a:rPr lang="en-US" dirty="0" smtClean="0"/>
              <a:t> (</a:t>
            </a:r>
            <a:r>
              <a:rPr lang="en-US" b="1" dirty="0" smtClean="0"/>
              <a:t>PLC</a:t>
            </a:r>
            <a:r>
              <a:rPr lang="en-US" dirty="0" smtClean="0"/>
              <a:t>) is a communication method that uses electrical wiring to simultaneously carry both data and electric power. It is also known as </a:t>
            </a:r>
            <a:r>
              <a:rPr lang="en-US" b="1" dirty="0" smtClean="0"/>
              <a:t>power-line carrier</a:t>
            </a:r>
            <a:r>
              <a:rPr lang="en-US" dirty="0" smtClean="0"/>
              <a:t>, </a:t>
            </a:r>
            <a:r>
              <a:rPr lang="en-US" b="1" dirty="0" smtClean="0"/>
              <a:t>power-line digital subscriber line</a:t>
            </a:r>
            <a:r>
              <a:rPr lang="en-US" dirty="0" smtClean="0"/>
              <a:t> (PDSL), </a:t>
            </a:r>
            <a:r>
              <a:rPr lang="en-US" b="1" dirty="0" smtClean="0"/>
              <a:t>mains communication</a:t>
            </a:r>
            <a:r>
              <a:rPr lang="en-US" dirty="0" smtClean="0"/>
              <a:t>, </a:t>
            </a:r>
            <a:r>
              <a:rPr lang="en-US" b="1" dirty="0" smtClean="0"/>
              <a:t>power-line telecommunications</a:t>
            </a:r>
            <a:r>
              <a:rPr lang="en-US" dirty="0" smtClean="0"/>
              <a:t>, or </a:t>
            </a:r>
            <a:r>
              <a:rPr lang="en-US" b="1" dirty="0" smtClean="0"/>
              <a:t>power-line networking</a:t>
            </a:r>
            <a:r>
              <a:rPr lang="en-US" dirty="0" smtClean="0"/>
              <a:t> (PLN).</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31</a:t>
            </a:fld>
            <a:endParaRPr lang="en-US"/>
          </a:p>
        </p:txBody>
      </p:sp>
    </p:spTree>
    <p:extLst>
      <p:ext uri="{BB962C8B-B14F-4D97-AF65-F5344CB8AC3E}">
        <p14:creationId xmlns:p14="http://schemas.microsoft.com/office/powerpoint/2010/main" val="1555903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347D3-68EB-41B7-BCDE-4E4842C8F33E}" type="slidenum">
              <a:rPr lang="en-US">
                <a:solidFill>
                  <a:prstClr val="black"/>
                </a:solidFill>
              </a:rPr>
              <a:pPr/>
              <a:t>32</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b="1" dirty="0" smtClean="0"/>
              <a:t>Noise can be created due to heat,</a:t>
            </a:r>
            <a:r>
              <a:rPr lang="en-US" b="1" baseline="0" dirty="0" smtClean="0"/>
              <a:t> for example.</a:t>
            </a:r>
            <a:endParaRPr lang="en-US" b="1" dirty="0"/>
          </a:p>
        </p:txBody>
      </p:sp>
    </p:spTree>
    <p:extLst>
      <p:ext uri="{BB962C8B-B14F-4D97-AF65-F5344CB8AC3E}">
        <p14:creationId xmlns:p14="http://schemas.microsoft.com/office/powerpoint/2010/main" val="39841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 common source of noise is </a:t>
            </a:r>
            <a:r>
              <a:rPr lang="en-US" sz="1200" b="1" i="0" u="none" strike="noStrike" kern="1200" baseline="0" dirty="0" smtClean="0">
                <a:solidFill>
                  <a:schemeClr val="tx1"/>
                </a:solidFill>
                <a:latin typeface="+mn-lt"/>
                <a:ea typeface="+mn-ea"/>
                <a:cs typeface="+mn-cs"/>
              </a:rPr>
              <a:t>EMI (electromagnetic interference) </a:t>
            </a:r>
            <a:r>
              <a:rPr lang="en-US" sz="1200" b="0" i="0" u="none" strike="noStrike" kern="1200" baseline="0" dirty="0" smtClean="0">
                <a:solidFill>
                  <a:schemeClr val="tx1"/>
                </a:solidFill>
                <a:latin typeface="+mn-lt"/>
                <a:ea typeface="+mn-ea"/>
                <a:cs typeface="+mn-cs"/>
              </a:rPr>
              <a:t>EMI/RFI.</a:t>
            </a:r>
            <a:endParaRPr lang="en-GB" b="1" dirty="0" smtClean="0"/>
          </a:p>
          <a:p>
            <a:r>
              <a:rPr lang="en-GB" b="1" dirty="0" smtClean="0"/>
              <a:t>Thermal noise </a:t>
            </a:r>
            <a:r>
              <a:rPr lang="en-GB" b="0" dirty="0" smtClean="0"/>
              <a:t>and </a:t>
            </a:r>
            <a:r>
              <a:rPr lang="en-GB" b="1" dirty="0" smtClean="0"/>
              <a:t>cross talk </a:t>
            </a:r>
            <a:r>
              <a:rPr lang="en-GB" b="0" dirty="0" smtClean="0"/>
              <a:t>are</a:t>
            </a:r>
            <a:r>
              <a:rPr lang="en-GB" b="1" dirty="0" smtClean="0"/>
              <a:t> two types of noises.</a:t>
            </a:r>
          </a:p>
          <a:p>
            <a:r>
              <a:rPr lang="en-GB" b="1" dirty="0" smtClean="0"/>
              <a:t>Attenuation=reduce the strength due to long distance transmission</a:t>
            </a:r>
          </a:p>
          <a:p>
            <a:r>
              <a:rPr lang="en-GB" b="1" dirty="0" smtClean="0"/>
              <a:t>Distortion=change the form during transmission</a:t>
            </a:r>
          </a:p>
          <a:p>
            <a:endParaRPr lang="en-GB" b="1" dirty="0" smtClean="0"/>
          </a:p>
          <a:p>
            <a:r>
              <a:rPr lang="en-US" dirty="0" smtClean="0"/>
              <a:t>Distortion means that the signal changes its form or shape. Distortion mainly occurs in a composite signal made of different frequencies.</a:t>
            </a:r>
            <a:endParaRPr lang="en-GB" b="1" dirty="0" smtClean="0"/>
          </a:p>
        </p:txBody>
      </p:sp>
      <p:sp>
        <p:nvSpPr>
          <p:cNvPr id="4" name="Slide Number Placeholder 3"/>
          <p:cNvSpPr>
            <a:spLocks noGrp="1"/>
          </p:cNvSpPr>
          <p:nvPr>
            <p:ph type="sldNum" sz="quarter" idx="10"/>
          </p:nvPr>
        </p:nvSpPr>
        <p:spPr/>
        <p:txBody>
          <a:bodyPr/>
          <a:lstStyle/>
          <a:p>
            <a:fld id="{F1E8B806-845B-4454-A0E2-9ACBEE54575C}" type="slidenum">
              <a:rPr lang="en-GB" smtClean="0"/>
              <a:pPr/>
              <a:t>33</a:t>
            </a:fld>
            <a:endParaRPr lang="en-GB"/>
          </a:p>
        </p:txBody>
      </p:sp>
    </p:spTree>
    <p:extLst>
      <p:ext uri="{BB962C8B-B14F-4D97-AF65-F5344CB8AC3E}">
        <p14:creationId xmlns:p14="http://schemas.microsoft.com/office/powerpoint/2010/main" val="4122585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An optical transmission system has three key components: the light source, the transmission medium, and the detector.</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current practical limit of around 100 </a:t>
            </a:r>
            <a:r>
              <a:rPr lang="en-US" sz="1200" b="1" i="0" u="none" strike="noStrike" kern="1200" baseline="0" dirty="0" err="1" smtClean="0">
                <a:solidFill>
                  <a:schemeClr val="tx1"/>
                </a:solidFill>
                <a:latin typeface="+mn-lt"/>
                <a:ea typeface="+mn-ea"/>
                <a:cs typeface="+mn-cs"/>
              </a:rPr>
              <a:t>Gbps</a:t>
            </a:r>
            <a:r>
              <a:rPr lang="en-US" sz="1200" b="1" i="0" u="none" strike="noStrike" kern="1200" baseline="0" dirty="0" smtClean="0">
                <a:solidFill>
                  <a:schemeClr val="tx1"/>
                </a:solidFill>
                <a:latin typeface="+mn-lt"/>
                <a:ea typeface="+mn-ea"/>
                <a:cs typeface="+mn-cs"/>
              </a:rPr>
              <a:t> is due to our inability to convert between electrical and optical signals any faster.</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Fiber optics </a:t>
            </a:r>
            <a:r>
              <a:rPr lang="en-US" sz="1200" b="0" i="0" u="none" strike="noStrike" kern="1200" baseline="0" dirty="0" smtClean="0">
                <a:solidFill>
                  <a:schemeClr val="tx1"/>
                </a:solidFill>
                <a:latin typeface="+mn-lt"/>
                <a:ea typeface="+mn-ea"/>
                <a:cs typeface="+mn-cs"/>
              </a:rPr>
              <a:t>are used for long-haul transmission in network </a:t>
            </a:r>
            <a:r>
              <a:rPr lang="en-US" sz="1200" b="1" i="0" u="none" strike="noStrike" kern="1200" baseline="0" dirty="0" smtClean="0">
                <a:solidFill>
                  <a:schemeClr val="tx1"/>
                </a:solidFill>
                <a:latin typeface="+mn-lt"/>
                <a:ea typeface="+mn-ea"/>
                <a:cs typeface="+mn-cs"/>
              </a:rPr>
              <a:t>backbones</a:t>
            </a:r>
            <a:r>
              <a:rPr lang="en-US" sz="1200" b="0" i="0" u="none" strike="noStrike" kern="1200" baseline="0" dirty="0" smtClean="0">
                <a:solidFill>
                  <a:schemeClr val="tx1"/>
                </a:solidFill>
                <a:latin typeface="+mn-lt"/>
                <a:ea typeface="+mn-ea"/>
                <a:cs typeface="+mn-cs"/>
              </a:rPr>
              <a:t>, high speed LANs. (although so far, Copper has always managed to catch up eventually), and high-speed Internet access such as </a:t>
            </a:r>
            <a:r>
              <a:rPr lang="en-US" sz="1200" b="1" i="0" u="none" strike="noStrike" kern="1200" baseline="0" dirty="0" err="1" smtClean="0">
                <a:solidFill>
                  <a:schemeClr val="tx1"/>
                </a:solidFill>
                <a:latin typeface="+mn-lt"/>
                <a:ea typeface="+mn-ea"/>
                <a:cs typeface="+mn-cs"/>
              </a:rPr>
              <a:t>FttH</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Fiber to the Home</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Fidelity : The degree of exactness with which something is copied or reproduced.</a:t>
            </a:r>
          </a:p>
          <a:p>
            <a:r>
              <a:rPr lang="en-US" sz="1200" b="1" i="0" u="none" strike="noStrike" kern="1200" baseline="0" dirty="0" smtClean="0">
                <a:solidFill>
                  <a:schemeClr val="tx1"/>
                </a:solidFill>
                <a:latin typeface="+mn-lt"/>
                <a:ea typeface="+mn-ea"/>
                <a:cs typeface="+mn-cs"/>
              </a:rPr>
              <a:t>In relation to Li-Fi (Light Fidelity).</a:t>
            </a:r>
          </a:p>
        </p:txBody>
      </p:sp>
      <p:sp>
        <p:nvSpPr>
          <p:cNvPr id="4" name="Slide Number Placeholder 3"/>
          <p:cNvSpPr>
            <a:spLocks noGrp="1"/>
          </p:cNvSpPr>
          <p:nvPr>
            <p:ph type="sldNum" sz="quarter" idx="10"/>
          </p:nvPr>
        </p:nvSpPr>
        <p:spPr/>
        <p:txBody>
          <a:bodyPr/>
          <a:lstStyle/>
          <a:p>
            <a:fld id="{20AC5BDE-6456-40AE-AD03-9E44C08C5669}" type="slidenum">
              <a:rPr lang="en-US" smtClean="0"/>
              <a:pPr/>
              <a:t>34</a:t>
            </a:fld>
            <a:endParaRPr lang="en-US"/>
          </a:p>
        </p:txBody>
      </p:sp>
    </p:spTree>
    <p:extLst>
      <p:ext uri="{BB962C8B-B14F-4D97-AF65-F5344CB8AC3E}">
        <p14:creationId xmlns:p14="http://schemas.microsoft.com/office/powerpoint/2010/main" val="3282439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foot = 30.48 cm</a:t>
            </a:r>
          </a:p>
          <a:p>
            <a:endParaRPr lang="en-US" b="1" dirty="0" smtClean="0"/>
          </a:p>
          <a:p>
            <a:r>
              <a:rPr lang="en-US" b="1" dirty="0" smtClean="0"/>
              <a:t>Remote Control Devices</a:t>
            </a:r>
            <a:r>
              <a:rPr lang="en-US" b="1" baseline="0" dirty="0" smtClean="0"/>
              <a:t> use infrared transmission.</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35</a:t>
            </a:fld>
            <a:endParaRPr lang="en-US"/>
          </a:p>
        </p:txBody>
      </p:sp>
    </p:spTree>
    <p:extLst>
      <p:ext uri="{BB962C8B-B14F-4D97-AF65-F5344CB8AC3E}">
        <p14:creationId xmlns:p14="http://schemas.microsoft.com/office/powerpoint/2010/main" val="53815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Broadcast, multicast, and unicast</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36</a:t>
            </a:fld>
            <a:endParaRPr lang="en-US"/>
          </a:p>
        </p:txBody>
      </p:sp>
    </p:spTree>
    <p:extLst>
      <p:ext uri="{BB962C8B-B14F-4D97-AF65-F5344CB8AC3E}">
        <p14:creationId xmlns:p14="http://schemas.microsoft.com/office/powerpoint/2010/main" val="483278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489F5-64A0-4C5F-A8E5-DAC2BA16B5ED}" type="slidenum">
              <a:rPr lang="en-US">
                <a:solidFill>
                  <a:prstClr val="black"/>
                </a:solidFill>
              </a:rPr>
              <a:pPr/>
              <a:t>37</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Broadcast, multicast, and unicast</a:t>
            </a:r>
          </a:p>
          <a:p>
            <a:endParaRPr lang="en-US" dirty="0"/>
          </a:p>
        </p:txBody>
      </p:sp>
    </p:spTree>
    <p:extLst>
      <p:ext uri="{BB962C8B-B14F-4D97-AF65-F5344CB8AC3E}">
        <p14:creationId xmlns:p14="http://schemas.microsoft.com/office/powerpoint/2010/main" val="2990749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Escape Velocity</a:t>
            </a:r>
          </a:p>
          <a:p>
            <a:r>
              <a:rPr lang="en-GB" dirty="0" smtClean="0"/>
              <a:t>One mile is approximately 1.609 kilometres.</a:t>
            </a:r>
          </a:p>
          <a:p>
            <a:r>
              <a:rPr lang="en-GB" dirty="0" smtClean="0"/>
              <a:t>Data transmission rate is a function of bandwidth =&gt; Directly proportional</a:t>
            </a:r>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38</a:t>
            </a:fld>
            <a:endParaRPr lang="en-GB"/>
          </a:p>
        </p:txBody>
      </p:sp>
    </p:spTree>
    <p:extLst>
      <p:ext uri="{BB962C8B-B14F-4D97-AF65-F5344CB8AC3E}">
        <p14:creationId xmlns:p14="http://schemas.microsoft.com/office/powerpoint/2010/main" val="4072193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kern="1200" dirty="0" smtClean="0">
                <a:solidFill>
                  <a:schemeClr val="tx1"/>
                </a:solidFill>
                <a:effectLst/>
                <a:latin typeface="+mn-lt"/>
                <a:ea typeface="+mn-ea"/>
                <a:cs typeface="+mn-cs"/>
              </a:rPr>
              <a:t>Why high frequency?</a:t>
            </a:r>
          </a:p>
          <a:p>
            <a:endParaRPr lang="en-GB"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Frequency range used in microwave transmission : 1ghz ~ 500ghz</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Speed of electromagnetic radiation in free space (c) = 3.00 x 10</a:t>
            </a:r>
            <a:r>
              <a:rPr lang="en-GB" sz="1200" kern="1200" baseline="30000" dirty="0" smtClean="0">
                <a:solidFill>
                  <a:schemeClr val="tx1"/>
                </a:solidFill>
                <a:effectLst/>
                <a:latin typeface="+mn-lt"/>
                <a:ea typeface="+mn-ea"/>
                <a:cs typeface="+mn-cs"/>
              </a:rPr>
              <a:t>8</a:t>
            </a:r>
            <a:r>
              <a:rPr lang="en-GB" sz="1200" kern="1200" dirty="0" smtClean="0">
                <a:solidFill>
                  <a:schemeClr val="tx1"/>
                </a:solidFill>
                <a:effectLst/>
                <a:latin typeface="+mn-lt"/>
                <a:ea typeface="+mn-ea"/>
                <a:cs typeface="+mn-cs"/>
              </a:rPr>
              <a:t> m s</a:t>
            </a:r>
            <a:r>
              <a:rPr lang="en-GB" sz="1200" kern="1200" baseline="30000" dirty="0" smtClean="0">
                <a:solidFill>
                  <a:schemeClr val="tx1"/>
                </a:solidFill>
                <a:effectLst/>
                <a:latin typeface="+mn-lt"/>
                <a:ea typeface="+mn-ea"/>
                <a:cs typeface="+mn-cs"/>
              </a:rPr>
              <a:t>-1</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Planck’s constant (h) = 6.63 x 10</a:t>
            </a:r>
            <a:r>
              <a:rPr lang="en-GB" sz="1200" kern="1200" baseline="30000" dirty="0" smtClean="0">
                <a:solidFill>
                  <a:schemeClr val="tx1"/>
                </a:solidFill>
                <a:effectLst/>
                <a:latin typeface="+mn-lt"/>
                <a:ea typeface="+mn-ea"/>
                <a:cs typeface="+mn-cs"/>
              </a:rPr>
              <a:t>-34</a:t>
            </a:r>
            <a:r>
              <a:rPr lang="en-GB" sz="1200" kern="1200" dirty="0" smtClean="0">
                <a:solidFill>
                  <a:schemeClr val="tx1"/>
                </a:solidFill>
                <a:effectLst/>
                <a:latin typeface="+mn-lt"/>
                <a:ea typeface="+mn-ea"/>
                <a:cs typeface="+mn-cs"/>
              </a:rPr>
              <a:t> J s</a:t>
            </a:r>
          </a:p>
          <a:p>
            <a:r>
              <a:rPr lang="en-GB" sz="1200" kern="1200" dirty="0" smtClean="0">
                <a:solidFill>
                  <a:schemeClr val="tx1"/>
                </a:solidFill>
                <a:effectLst/>
                <a:latin typeface="+mn-lt"/>
                <a:ea typeface="+mn-ea"/>
                <a:cs typeface="+mn-cs"/>
              </a:rPr>
              <a:t>Energy = </a:t>
            </a:r>
            <a:r>
              <a:rPr lang="en-GB" sz="1200" b="1" kern="1200" dirty="0" smtClean="0">
                <a:solidFill>
                  <a:schemeClr val="tx1"/>
                </a:solidFill>
                <a:effectLst/>
                <a:latin typeface="+mn-lt"/>
                <a:ea typeface="+mn-ea"/>
                <a:cs typeface="+mn-cs"/>
              </a:rPr>
              <a:t>h * f</a:t>
            </a:r>
            <a:r>
              <a:rPr lang="en-GB" sz="1200" kern="1200" dirty="0" smtClean="0">
                <a:solidFill>
                  <a:schemeClr val="tx1"/>
                </a:solidFill>
                <a:effectLst/>
                <a:latin typeface="+mn-lt"/>
                <a:ea typeface="+mn-ea"/>
                <a:cs typeface="+mn-cs"/>
              </a:rPr>
              <a:t>  (energy of electromagnetic wave) quantum energy of a photon </a:t>
            </a:r>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39</a:t>
            </a:fld>
            <a:endParaRPr lang="en-GB"/>
          </a:p>
        </p:txBody>
      </p:sp>
    </p:spTree>
    <p:extLst>
      <p:ext uri="{BB962C8B-B14F-4D97-AF65-F5344CB8AC3E}">
        <p14:creationId xmlns:p14="http://schemas.microsoft.com/office/powerpoint/2010/main" val="213153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0EE43C-0B2E-4243-9E36-2249875664D7}" type="slidenum">
              <a:rPr lang="en-US">
                <a:solidFill>
                  <a:prstClr val="black"/>
                </a:solidFill>
              </a:rPr>
              <a:pPr/>
              <a:t>4</a:t>
            </a:fld>
            <a:endParaRPr lang="en-US">
              <a:solidFill>
                <a:prstClr val="black"/>
              </a:solidFill>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b="1" dirty="0" smtClean="0"/>
              <a:t>Multiplexing is simultaneous</a:t>
            </a:r>
            <a:r>
              <a:rPr lang="en-US" b="1" baseline="0" dirty="0" smtClean="0"/>
              <a:t> transmission of several signals along a single high speed channel of communication. </a:t>
            </a:r>
          </a:p>
          <a:p>
            <a:r>
              <a:rPr lang="en-US" b="1" baseline="0" dirty="0" smtClean="0"/>
              <a:t>Example the tele box at your neighborhood for voice telephone.</a:t>
            </a:r>
          </a:p>
          <a:p>
            <a:r>
              <a:rPr lang="en-US" b="1" baseline="0" dirty="0" smtClean="0"/>
              <a:t> </a:t>
            </a:r>
          </a:p>
          <a:p>
            <a:r>
              <a:rPr lang="en-US" b="1" baseline="0" dirty="0" smtClean="0"/>
              <a:t>Interface is a device or program for connecting two items of software or hardware. Example NIC, modem.</a:t>
            </a:r>
          </a:p>
          <a:p>
            <a:endParaRPr lang="en-US" baseline="0" dirty="0" smtClean="0"/>
          </a:p>
          <a:p>
            <a:r>
              <a:rPr lang="en-US" b="1" baseline="0" dirty="0" smtClean="0"/>
              <a:t>Encoding: Converting in to a coded form</a:t>
            </a:r>
          </a:p>
          <a:p>
            <a:r>
              <a:rPr lang="en-US" b="1" baseline="0" dirty="0" smtClean="0"/>
              <a:t>Signal Integrity: The state of being whole; Not corrupted during transmission</a:t>
            </a:r>
          </a:p>
          <a:p>
            <a:endParaRPr lang="en-US" b="1" baseline="0" dirty="0" smtClean="0"/>
          </a:p>
          <a:p>
            <a:r>
              <a:rPr lang="en-US" sz="1200" b="1" i="0" u="none" strike="noStrike" kern="1200" baseline="0" dirty="0" smtClean="0">
                <a:solidFill>
                  <a:schemeClr val="tx1"/>
                </a:solidFill>
                <a:latin typeface="+mn-lt"/>
                <a:ea typeface="+mn-ea"/>
                <a:cs typeface="+mn-cs"/>
              </a:rPr>
              <a:t>Using frequency division multiplexing (FDM), a coaxial cable can carry over 10,000 voice channels simultaneously (analog). </a:t>
            </a:r>
            <a:r>
              <a:rPr lang="en-US" sz="1200" b="0" i="0" u="none" strike="noStrike" kern="1200" baseline="0" dirty="0" smtClean="0">
                <a:solidFill>
                  <a:schemeClr val="tx1"/>
                </a:solidFill>
                <a:latin typeface="+mn-lt"/>
                <a:ea typeface="+mn-ea"/>
                <a:cs typeface="+mn-cs"/>
              </a:rPr>
              <a:t>In contrast, TDM can be handled entirely by digital electronics,</a:t>
            </a:r>
          </a:p>
          <a:p>
            <a:r>
              <a:rPr lang="en-US" sz="1200" b="0" i="0" u="none" strike="noStrike" kern="1200" baseline="0" dirty="0" smtClean="0">
                <a:solidFill>
                  <a:schemeClr val="tx1"/>
                </a:solidFill>
                <a:latin typeface="+mn-lt"/>
                <a:ea typeface="+mn-ea"/>
                <a:cs typeface="+mn-cs"/>
              </a:rPr>
              <a:t>so it has become far more widespread in recent years (only for digital data). </a:t>
            </a:r>
            <a:r>
              <a:rPr lang="en-US" sz="1200" b="0" i="0" u="none" strike="noStrike" kern="1200" baseline="0" dirty="0" err="1" smtClean="0">
                <a:solidFill>
                  <a:schemeClr val="tx1"/>
                </a:solidFill>
                <a:latin typeface="+mn-lt"/>
                <a:ea typeface="+mn-ea"/>
                <a:cs typeface="+mn-cs"/>
              </a:rPr>
              <a:t>Tannenabaum</a:t>
            </a:r>
            <a:r>
              <a:rPr lang="en-US" sz="1200" b="0" i="0" u="none" strike="noStrike" kern="1200" baseline="0" dirty="0" smtClean="0">
                <a:solidFill>
                  <a:schemeClr val="tx1"/>
                </a:solidFill>
                <a:latin typeface="+mn-lt"/>
                <a:ea typeface="+mn-ea"/>
                <a:cs typeface="+mn-cs"/>
              </a:rPr>
              <a:t>, 5</a:t>
            </a:r>
            <a:r>
              <a:rPr lang="en-US" sz="1200" b="0" i="0" u="none" strike="noStrike" kern="1200" baseline="30000" dirty="0" smtClean="0">
                <a:solidFill>
                  <a:schemeClr val="tx1"/>
                </a:solidFill>
                <a:latin typeface="+mn-lt"/>
                <a:ea typeface="+mn-ea"/>
                <a:cs typeface="+mn-cs"/>
              </a:rPr>
              <a:t>th</a:t>
            </a:r>
            <a:r>
              <a:rPr lang="en-US" sz="1200" b="0"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0" i="0" u="none" strike="sngStrike" kern="1200" baseline="0" dirty="0" smtClean="0">
                <a:solidFill>
                  <a:schemeClr val="tx1"/>
                </a:solidFill>
                <a:latin typeface="+mn-lt"/>
                <a:ea typeface="+mn-ea"/>
                <a:cs typeface="+mn-cs"/>
              </a:rPr>
              <a:t>Coaxial cable is used to transmit both analog and digital signals.</a:t>
            </a:r>
          </a:p>
          <a:p>
            <a:endParaRPr lang="en-US" b="1" baseline="0" dirty="0" smtClean="0"/>
          </a:p>
          <a:p>
            <a:endParaRPr lang="en-US" dirty="0"/>
          </a:p>
        </p:txBody>
      </p:sp>
    </p:spTree>
    <p:extLst>
      <p:ext uri="{BB962C8B-B14F-4D97-AF65-F5344CB8AC3E}">
        <p14:creationId xmlns:p14="http://schemas.microsoft.com/office/powerpoint/2010/main" val="3726290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9EB2D-DB45-40C4-AC45-F4F7448A17DD}" type="slidenum">
              <a:rPr lang="en-US">
                <a:solidFill>
                  <a:prstClr val="black"/>
                </a:solidFill>
              </a:rPr>
              <a:pPr/>
              <a:t>40</a:t>
            </a:fld>
            <a:endParaRPr lang="en-US">
              <a:solidFill>
                <a:prstClr val="black"/>
              </a:solidFill>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b="1" dirty="0" smtClean="0"/>
              <a:t>Wi-Fi is to a wireless LAN while Bluetooth is to Wireless PAN.</a:t>
            </a:r>
          </a:p>
          <a:p>
            <a:endParaRPr lang="en-US" b="1" dirty="0" smtClean="0"/>
          </a:p>
          <a:p>
            <a:r>
              <a:rPr lang="en-US" b="1" dirty="0" smtClean="0"/>
              <a:t>Bluetooth operates over a short range, at low power, and at low cost. </a:t>
            </a:r>
            <a:r>
              <a:rPr lang="en-US" dirty="0" smtClean="0"/>
              <a:t>It is essentially a low-power, short-range, low-rate “cable replacement” technology for interconnecting notebooks, peripheral devices, cellular phones, and smartphones. Bluetooth networks are sometimes referred to as wireless personal area networks (WPANs). </a:t>
            </a:r>
            <a:endParaRPr lang="en-US" dirty="0"/>
          </a:p>
        </p:txBody>
      </p:sp>
    </p:spTree>
    <p:extLst>
      <p:ext uri="{BB962C8B-B14F-4D97-AF65-F5344CB8AC3E}">
        <p14:creationId xmlns:p14="http://schemas.microsoft.com/office/powerpoint/2010/main" val="734006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 the VLF, LF, and MF bands, radio waves follow the curvature of the earth (ground waves).  </a:t>
            </a:r>
          </a:p>
          <a:p>
            <a:r>
              <a:rPr lang="en-US" sz="1200" b="1" i="0" u="none" strike="noStrike" kern="1200" baseline="0" dirty="0" smtClean="0">
                <a:solidFill>
                  <a:schemeClr val="tx1"/>
                </a:solidFill>
                <a:latin typeface="+mn-lt"/>
                <a:ea typeface="+mn-ea"/>
                <a:cs typeface="+mn-cs"/>
              </a:rPr>
              <a:t>In the HF band, they bounce off the ionosphere (refracted &amp; reflected back).</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radio, microwave, infrared, and visible light portions of the spectrum can all be used for transmitting</a:t>
            </a:r>
          </a:p>
          <a:p>
            <a:r>
              <a:rPr lang="en-US" sz="1200" b="1" i="0" u="none" strike="noStrike" kern="1200" baseline="0" dirty="0" smtClean="0">
                <a:solidFill>
                  <a:schemeClr val="tx1"/>
                </a:solidFill>
                <a:latin typeface="+mn-lt"/>
                <a:ea typeface="+mn-ea"/>
                <a:cs typeface="+mn-cs"/>
              </a:rPr>
              <a:t>information by modulating the amplitude, frequency, or phase of the waves.</a:t>
            </a:r>
            <a:endParaRPr kumimoji="0" lang="en-GB" sz="12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Speed of electromagnetic radiation in free space (c) = 3.00 x 10</a:t>
            </a:r>
            <a:r>
              <a:rPr kumimoji="0" lang="en-GB" sz="1200" b="0" i="0" u="none" strike="noStrike" kern="1200" cap="none" spc="0" normalizeH="0" baseline="30000" noProof="0" dirty="0" smtClean="0">
                <a:ln>
                  <a:noFill/>
                </a:ln>
                <a:solidFill>
                  <a:prstClr val="black"/>
                </a:solidFill>
                <a:effectLst/>
                <a:uLnTx/>
                <a:uFillTx/>
                <a:latin typeface="+mn-lt"/>
                <a:ea typeface="+mn-ea"/>
                <a:cs typeface="+mn-cs"/>
              </a:rPr>
              <a:t>8</a:t>
            </a:r>
            <a:r>
              <a:rPr kumimoji="0" lang="en-GB" sz="1200" b="0" i="0" u="none" strike="noStrike" kern="1200" cap="none" spc="0" normalizeH="0" baseline="0" noProof="0" dirty="0" smtClean="0">
                <a:ln>
                  <a:noFill/>
                </a:ln>
                <a:solidFill>
                  <a:prstClr val="black"/>
                </a:solidFill>
                <a:effectLst/>
                <a:uLnTx/>
                <a:uFillTx/>
                <a:latin typeface="+mn-lt"/>
                <a:ea typeface="+mn-ea"/>
                <a:cs typeface="+mn-cs"/>
              </a:rPr>
              <a:t> m s</a:t>
            </a:r>
            <a:r>
              <a:rPr kumimoji="0" lang="en-GB" sz="1200" b="0" i="0" u="none" strike="noStrike" kern="1200" cap="none" spc="0" normalizeH="0" baseline="30000" noProof="0" dirty="0" smtClean="0">
                <a:ln>
                  <a:noFill/>
                </a:ln>
                <a:solidFill>
                  <a:prstClr val="black"/>
                </a:solidFill>
                <a:effectLst/>
                <a:uLnTx/>
                <a:uFillTx/>
                <a:latin typeface="+mn-lt"/>
                <a:ea typeface="+mn-ea"/>
                <a:cs typeface="+mn-cs"/>
              </a:rPr>
              <a:t>-1</a:t>
            </a: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Planck’s constant (h) = 6.63 x 10</a:t>
            </a:r>
            <a:r>
              <a:rPr kumimoji="0" lang="en-GB" sz="1200" b="0" i="0" u="none" strike="noStrike" kern="1200" cap="none" spc="0" normalizeH="0" baseline="30000" noProof="0" dirty="0" smtClean="0">
                <a:ln>
                  <a:noFill/>
                </a:ln>
                <a:solidFill>
                  <a:prstClr val="black"/>
                </a:solidFill>
                <a:effectLst/>
                <a:uLnTx/>
                <a:uFillTx/>
                <a:latin typeface="+mn-lt"/>
                <a:ea typeface="+mn-ea"/>
                <a:cs typeface="+mn-cs"/>
              </a:rPr>
              <a:t>-34</a:t>
            </a:r>
            <a:r>
              <a:rPr kumimoji="0" lang="en-GB" sz="1200" b="0" i="0" u="none" strike="noStrike" kern="1200" cap="none" spc="0" normalizeH="0" baseline="0" noProof="0" dirty="0" smtClean="0">
                <a:ln>
                  <a:noFill/>
                </a:ln>
                <a:solidFill>
                  <a:prstClr val="black"/>
                </a:solidFill>
                <a:effectLst/>
                <a:uLnTx/>
                <a:uFillTx/>
                <a:latin typeface="+mn-lt"/>
                <a:ea typeface="+mn-ea"/>
                <a:cs typeface="+mn-cs"/>
              </a:rPr>
              <a:t> J 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mn-lt"/>
                <a:ea typeface="+mn-ea"/>
                <a:cs typeface="+mn-cs"/>
              </a:rPr>
              <a:t>Energy = </a:t>
            </a:r>
            <a:r>
              <a:rPr kumimoji="0" lang="en-GB" sz="1200" b="1" i="0" u="none" strike="noStrike" kern="1200" cap="none" spc="0" normalizeH="0" baseline="0" noProof="0" dirty="0" smtClean="0">
                <a:ln>
                  <a:noFill/>
                </a:ln>
                <a:solidFill>
                  <a:prstClr val="black"/>
                </a:solidFill>
                <a:effectLst/>
                <a:uLnTx/>
                <a:uFillTx/>
                <a:latin typeface="+mn-lt"/>
                <a:ea typeface="+mn-ea"/>
                <a:cs typeface="+mn-cs"/>
              </a:rPr>
              <a:t>h * f</a:t>
            </a:r>
            <a:r>
              <a:rPr kumimoji="0" lang="en-GB" sz="1200" b="0" i="0" u="none" strike="noStrike" kern="1200" cap="none" spc="0" normalizeH="0" baseline="0" noProof="0" dirty="0" smtClean="0">
                <a:ln>
                  <a:noFill/>
                </a:ln>
                <a:solidFill>
                  <a:prstClr val="black"/>
                </a:solidFill>
                <a:effectLst/>
                <a:uLnTx/>
                <a:uFillTx/>
                <a:latin typeface="+mn-lt"/>
                <a:ea typeface="+mn-ea"/>
                <a:cs typeface="+mn-cs"/>
              </a:rPr>
              <a:t>  (energy of electromagnetic wave) quantum energy of a photon </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41</a:t>
            </a:fld>
            <a:endParaRPr lang="en-US"/>
          </a:p>
        </p:txBody>
      </p:sp>
    </p:spTree>
    <p:extLst>
      <p:ext uri="{BB962C8B-B14F-4D97-AF65-F5344CB8AC3E}">
        <p14:creationId xmlns:p14="http://schemas.microsoft.com/office/powerpoint/2010/main" val="28051456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a circuit switched network a virtual</a:t>
            </a:r>
            <a:r>
              <a:rPr lang="en-US" b="1" baseline="0" dirty="0" smtClean="0"/>
              <a:t> circuit is established until all data is transmitted.</a:t>
            </a:r>
          </a:p>
          <a:p>
            <a:r>
              <a:rPr lang="en-US" b="1" baseline="0" dirty="0" smtClean="0"/>
              <a:t>Thus, all packets will follow same single established path for the duration of transmission.</a:t>
            </a:r>
          </a:p>
          <a:p>
            <a:endParaRPr lang="en-US" b="1" baseline="0" dirty="0" smtClean="0"/>
          </a:p>
          <a:p>
            <a:r>
              <a:rPr lang="en-US" b="1" baseline="0" dirty="0" smtClean="0"/>
              <a:t>VPN (virtual private network) is a service provided by an ISP (</a:t>
            </a:r>
            <a:r>
              <a:rPr lang="en-US" b="1" baseline="0" dirty="0" err="1" smtClean="0"/>
              <a:t>ethio</a:t>
            </a:r>
            <a:r>
              <a:rPr lang="en-US" b="1" baseline="0" dirty="0" smtClean="0"/>
              <a:t> telecom)</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42</a:t>
            </a:fld>
            <a:endParaRPr lang="en-US"/>
          </a:p>
        </p:txBody>
      </p:sp>
    </p:spTree>
    <p:extLst>
      <p:ext uri="{BB962C8B-B14F-4D97-AF65-F5344CB8AC3E}">
        <p14:creationId xmlns:p14="http://schemas.microsoft.com/office/powerpoint/2010/main" val="1270718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Two computers are said to be interconnected if they are able to exchange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Networking deals with the technology and architecture of communication networks used to interconnect communicating devices. LANs, WANs, and the building components (or devices). </a:t>
            </a:r>
            <a:endParaRPr lang="en-GB" b="1" dirty="0" smtClean="0"/>
          </a:p>
          <a:p>
            <a:endParaRPr lang="en-GB" sz="1200" b="1" dirty="0" smtClean="0"/>
          </a:p>
          <a:p>
            <a:r>
              <a:rPr lang="en-GB" b="1" dirty="0" smtClean="0"/>
              <a:t>What are the differences between a client and server computers? HW &amp; SW differences.</a:t>
            </a:r>
          </a:p>
          <a:p>
            <a:endParaRPr lang="en-GB" b="1" dirty="0" smtClean="0"/>
          </a:p>
          <a:p>
            <a:r>
              <a:rPr lang="en-GB" b="1" dirty="0" smtClean="0"/>
              <a:t>Performance is related to efficiency, response time, bandwidth, etc.</a:t>
            </a:r>
          </a:p>
          <a:p>
            <a:r>
              <a:rPr lang="en-GB" b="1" dirty="0" smtClean="0"/>
              <a:t>How efficiently the desired results are achieved.</a:t>
            </a:r>
          </a:p>
          <a:p>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Reliability : Means "repeatability" or "consistency“, “</a:t>
            </a:r>
            <a:r>
              <a:rPr lang="en-US" sz="1200" b="1" i="0" u="none" strike="noStrike" kern="1200" baseline="0" dirty="0" err="1" smtClean="0">
                <a:solidFill>
                  <a:schemeClr val="tx1"/>
                </a:solidFill>
                <a:latin typeface="+mn-lt"/>
                <a:ea typeface="+mn-ea"/>
                <a:cs typeface="+mn-cs"/>
              </a:rPr>
              <a:t>Astemamagninet</a:t>
            </a:r>
            <a:r>
              <a:rPr lang="en-US" sz="1200" b="1" i="0" u="none" strike="noStrike" kern="1200" baseline="0" dirty="0" smtClean="0">
                <a:solidFill>
                  <a:schemeClr val="tx1"/>
                </a:solidFill>
                <a:latin typeface="+mn-lt"/>
                <a:ea typeface="+mn-ea"/>
                <a:cs typeface="+mn-cs"/>
              </a:rPr>
              <a:t>”.</a:t>
            </a:r>
            <a:endParaRPr lang="en-GB" b="1" dirty="0" smtClean="0"/>
          </a:p>
          <a:p>
            <a:r>
              <a:rPr lang="en-GB" b="1" dirty="0" smtClean="0">
                <a:sym typeface="Wingdings" pitchFamily="2" charset="2"/>
              </a:rPr>
              <a:t> </a:t>
            </a:r>
            <a:r>
              <a:rPr lang="en-GB" b="1" dirty="0" smtClean="0"/>
              <a:t>Frequency of failure, recovery time of a network after failure</a:t>
            </a:r>
          </a:p>
          <a:p>
            <a:r>
              <a:rPr lang="en-US" sz="1200" b="1" i="0" u="none" strike="noStrike" kern="1200" baseline="0" dirty="0" smtClean="0">
                <a:solidFill>
                  <a:schemeClr val="tx1"/>
                </a:solidFill>
                <a:latin typeface="+mn-lt"/>
                <a:ea typeface="+mn-ea"/>
                <a:cs typeface="+mn-cs"/>
                <a:sym typeface="Wingdings" pitchFamily="2" charset="2"/>
              </a:rPr>
              <a:t> </a:t>
            </a:r>
            <a:r>
              <a:rPr lang="en-US" sz="1200" b="1" i="0" u="none" strike="noStrike" kern="1200" baseline="0" dirty="0" smtClean="0">
                <a:solidFill>
                  <a:schemeClr val="tx1"/>
                </a:solidFill>
                <a:latin typeface="+mn-lt"/>
                <a:ea typeface="+mn-ea"/>
                <a:cs typeface="+mn-cs"/>
              </a:rPr>
              <a:t>Has sub factors of maturity, availability, fault tolerance, and recoverability.</a:t>
            </a:r>
          </a:p>
          <a:p>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smtClean="0"/>
              <a:t>Security : Protecting data from unauthorized access</a:t>
            </a:r>
            <a:endParaRPr lang="en-GB" b="1" dirty="0" smtClean="0"/>
          </a:p>
          <a:p>
            <a:endParaRPr lang="en-GB" b="1"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43</a:t>
            </a:fld>
            <a:endParaRPr lang="en-GB"/>
          </a:p>
        </p:txBody>
      </p:sp>
    </p:spTree>
    <p:extLst>
      <p:ext uri="{BB962C8B-B14F-4D97-AF65-F5344CB8AC3E}">
        <p14:creationId xmlns:p14="http://schemas.microsoft.com/office/powerpoint/2010/main" val="1558185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Resource Sharing : Printer and Internet access sharing as can be seen in the diagram</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Communication : Share information</a:t>
            </a:r>
            <a:r>
              <a:rPr lang="en-US" b="1" baseline="0" dirty="0" smtClean="0"/>
              <a:t> (email, video conferencing)</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ARPANET: Advanced</a:t>
            </a:r>
            <a:r>
              <a:rPr lang="en-US" b="1" baseline="0" dirty="0" smtClean="0"/>
              <a:t> Research Projects Agency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For Electronic Business : Ecommerce (B2B, B2C, G2C)</a:t>
            </a:r>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solidFill>
                  <a:srgbClr val="FF0000"/>
                </a:solidFill>
              </a:rPr>
              <a:t>Person-to-person communication : </a:t>
            </a:r>
            <a:r>
              <a:rPr lang="en-US" sz="2800" b="1" dirty="0" smtClean="0"/>
              <a:t>Email, video conferencing</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Mainframes 1000 times more expensive but only 10 times more powerful.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t>Scalability : We can add more servers during peak ours, for example.</a:t>
            </a:r>
          </a:p>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44</a:t>
            </a:fld>
            <a:endParaRPr lang="en-GB"/>
          </a:p>
        </p:txBody>
      </p:sp>
    </p:spTree>
    <p:extLst>
      <p:ext uri="{BB962C8B-B14F-4D97-AF65-F5344CB8AC3E}">
        <p14:creationId xmlns:p14="http://schemas.microsoft.com/office/powerpoint/2010/main" val="24737055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1E8B806-845B-4454-A0E2-9ACBEE54575C}" type="slidenum">
              <a:rPr lang="en-GB" smtClean="0"/>
              <a:pPr/>
              <a:t>45</a:t>
            </a:fld>
            <a:endParaRPr lang="en-GB"/>
          </a:p>
        </p:txBody>
      </p:sp>
    </p:spTree>
    <p:extLst>
      <p:ext uri="{BB962C8B-B14F-4D97-AF65-F5344CB8AC3E}">
        <p14:creationId xmlns:p14="http://schemas.microsoft.com/office/powerpoint/2010/main" val="42219816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Wireless is highly vulnerable (exposed).</a:t>
            </a:r>
          </a:p>
          <a:p>
            <a:r>
              <a:rPr lang="en-US" b="1" dirty="0" smtClean="0"/>
              <a:t>Network administrator</a:t>
            </a:r>
            <a:r>
              <a:rPr lang="en-US" b="1" baseline="0" dirty="0" smtClean="0"/>
              <a:t> required.</a:t>
            </a:r>
          </a:p>
          <a:p>
            <a:r>
              <a:rPr lang="en-US" b="1" baseline="0" dirty="0" smtClean="0"/>
              <a:t>Can we keep information secret indefinitely? How?</a:t>
            </a:r>
          </a:p>
          <a:p>
            <a:endParaRPr lang="en-US" b="1" baseline="0" dirty="0" smtClean="0"/>
          </a:p>
          <a:p>
            <a:r>
              <a:rPr lang="en-US" sz="1200" b="1" i="0" u="none" strike="noStrike" kern="1200" baseline="0" dirty="0" smtClean="0">
                <a:solidFill>
                  <a:schemeClr val="tx1"/>
                </a:solidFill>
                <a:latin typeface="+mn-lt"/>
                <a:ea typeface="+mn-ea"/>
                <a:cs typeface="+mn-cs"/>
              </a:rPr>
              <a:t>As long as the subjects are restricted to technical topics or hobbies like gardening, not too</a:t>
            </a:r>
          </a:p>
          <a:p>
            <a:r>
              <a:rPr lang="en-US" sz="1200" b="1" i="0" u="none" strike="noStrike" kern="1200" baseline="0" dirty="0" smtClean="0">
                <a:solidFill>
                  <a:schemeClr val="tx1"/>
                </a:solidFill>
                <a:latin typeface="+mn-lt"/>
                <a:ea typeface="+mn-ea"/>
                <a:cs typeface="+mn-cs"/>
              </a:rPr>
              <a:t>many problems will arise.</a:t>
            </a:r>
            <a:endParaRPr lang="en-US" b="1" baseline="0" dirty="0" smtClean="0"/>
          </a:p>
          <a:p>
            <a:endParaRPr lang="en-US" sz="1200" b="1" i="0" u="none" strike="noStrike" kern="1200" baseline="0" smtClean="0">
              <a:solidFill>
                <a:schemeClr val="tx1"/>
              </a:solidFill>
              <a:latin typeface="+mn-lt"/>
              <a:ea typeface="+mn-ea"/>
              <a:cs typeface="+mn-cs"/>
            </a:endParaRPr>
          </a:p>
          <a:p>
            <a:r>
              <a:rPr lang="en-US" sz="1200" b="1" i="0" u="none" strike="noStrike" kern="1200" baseline="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trouble comes with topics that people actually care about, like politics,</a:t>
            </a:r>
          </a:p>
          <a:p>
            <a:r>
              <a:rPr lang="en-US" sz="1200" b="1" i="0" u="none" strike="noStrike" kern="1200" baseline="0" dirty="0" smtClean="0">
                <a:solidFill>
                  <a:schemeClr val="tx1"/>
                </a:solidFill>
                <a:latin typeface="+mn-lt"/>
                <a:ea typeface="+mn-ea"/>
                <a:cs typeface="+mn-cs"/>
              </a:rPr>
              <a:t>religion, or sex.</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46</a:t>
            </a:fld>
            <a:endParaRPr lang="en-US"/>
          </a:p>
        </p:txBody>
      </p:sp>
    </p:spTree>
    <p:extLst>
      <p:ext uri="{BB962C8B-B14F-4D97-AF65-F5344CB8AC3E}">
        <p14:creationId xmlns:p14="http://schemas.microsoft.com/office/powerpoint/2010/main" val="14490177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Slide Image Placeholder 1"/>
          <p:cNvSpPr>
            <a:spLocks noGrp="1" noRot="1" noChangeAspect="1" noTextEdit="1"/>
          </p:cNvSpPr>
          <p:nvPr>
            <p:ph type="sldImg"/>
          </p:nvPr>
        </p:nvSpPr>
        <p:spPr>
          <a:ln/>
        </p:spPr>
      </p:sp>
      <p:sp>
        <p:nvSpPr>
          <p:cNvPr id="238595" name="Notes Placeholder 2"/>
          <p:cNvSpPr>
            <a:spLocks noGrp="1"/>
          </p:cNvSpPr>
          <p:nvPr>
            <p:ph type="body" idx="1"/>
          </p:nvPr>
        </p:nvSpPr>
        <p:spPr>
          <a:noFill/>
          <a:ln/>
        </p:spPr>
        <p:txBody>
          <a:bodyPr/>
          <a:lstStyle/>
          <a:p>
            <a:pPr eaLnBrk="1" hangingPunct="1"/>
            <a:r>
              <a:rPr lang="en-GB" dirty="0" smtClean="0"/>
              <a:t>Transmission technologies point to point and broadcasting </a:t>
            </a:r>
          </a:p>
          <a:p>
            <a:pPr eaLnBrk="1" hangingPunct="1"/>
            <a:r>
              <a:rPr lang="en-US" dirty="0" smtClean="0"/>
              <a:t>Packet sent to all possible destinations - only receivers accepts - others discard </a:t>
            </a:r>
          </a:p>
          <a:p>
            <a:pPr eaLnBrk="1" hangingPunct="1"/>
            <a:r>
              <a:rPr lang="en-US" dirty="0" smtClean="0"/>
              <a:t>Packets can be addressed to all destinations - </a:t>
            </a:r>
            <a:r>
              <a:rPr lang="en-US" i="1" dirty="0" smtClean="0"/>
              <a:t>broadcasting</a:t>
            </a:r>
            <a:r>
              <a:rPr lang="en-US" dirty="0" smtClean="0"/>
              <a:t> </a:t>
            </a:r>
          </a:p>
          <a:p>
            <a:pPr eaLnBrk="1" hangingPunct="1"/>
            <a:r>
              <a:rPr lang="en-US" dirty="0" smtClean="0"/>
              <a:t>Packets can also be addressed to </a:t>
            </a:r>
            <a:r>
              <a:rPr lang="en-US" u="sng" dirty="0" smtClean="0"/>
              <a:t>only </a:t>
            </a:r>
            <a:r>
              <a:rPr lang="en-US" dirty="0" smtClean="0"/>
              <a:t>a few of the possible destinations - </a:t>
            </a:r>
            <a:r>
              <a:rPr lang="en-US" i="1" dirty="0" smtClean="0"/>
              <a:t>multicasting</a:t>
            </a:r>
            <a:r>
              <a:rPr lang="en-US" dirty="0" smtClean="0"/>
              <a:t> </a:t>
            </a:r>
          </a:p>
          <a:p>
            <a:pPr eaLnBrk="1" hangingPunct="1"/>
            <a:endParaRPr lang="en-US" dirty="0" smtClean="0"/>
          </a:p>
          <a:p>
            <a:pPr eaLnBrk="1" hangingPunct="1"/>
            <a:r>
              <a:rPr lang="en-US" dirty="0" smtClean="0"/>
              <a:t>Normal for smaller networks - LANs </a:t>
            </a:r>
          </a:p>
          <a:p>
            <a:pPr eaLnBrk="1" hangingPunct="1"/>
            <a:r>
              <a:rPr lang="en-US" i="1" dirty="0" smtClean="0"/>
              <a:t>Normally, in broadcast networks, we can send to a particular machine (destination) by using the machine's address. </a:t>
            </a:r>
          </a:p>
          <a:p>
            <a:pPr eaLnBrk="1" hangingPunct="1"/>
            <a:r>
              <a:rPr lang="en-US" i="1" dirty="0" smtClean="0"/>
              <a:t>We also send to ALL machines by using a special agreed-on address (in broadcasting), or a set of machines, again using special addresses (in multicasting).</a:t>
            </a:r>
            <a:r>
              <a:rPr lang="en-US" dirty="0" smtClean="0"/>
              <a:t>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The reason why this type is usually only used in smaller networks is because it can generate a huge amount of unnecessary network traffic.</a:t>
            </a:r>
            <a:r>
              <a:rPr lang="en-US" sz="1200" dirty="0" smtClean="0"/>
              <a:t> </a:t>
            </a:r>
          </a:p>
          <a:p>
            <a:pPr eaLnBrk="1" hangingPunct="1"/>
            <a:endParaRPr lang="en-GB" dirty="0" smtClean="0"/>
          </a:p>
        </p:txBody>
      </p:sp>
      <p:sp>
        <p:nvSpPr>
          <p:cNvPr id="238596" name="Slide Number Placeholder 3"/>
          <p:cNvSpPr>
            <a:spLocks noGrp="1"/>
          </p:cNvSpPr>
          <p:nvPr>
            <p:ph type="sldNum" sz="quarter" idx="5"/>
          </p:nvPr>
        </p:nvSpPr>
        <p:spPr>
          <a:noFill/>
        </p:spPr>
        <p:txBody>
          <a:bodyPr/>
          <a:lstStyle/>
          <a:p>
            <a:fld id="{DFC9C36B-1DF8-4EBA-8A9F-4B3D2CF61331}" type="slidenum">
              <a:rPr lang="en-US"/>
              <a:pPr/>
              <a:t>47</a:t>
            </a:fld>
            <a:endParaRPr lang="en-US"/>
          </a:p>
        </p:txBody>
      </p:sp>
    </p:spTree>
    <p:extLst>
      <p:ext uri="{BB962C8B-B14F-4D97-AF65-F5344CB8AC3E}">
        <p14:creationId xmlns:p14="http://schemas.microsoft.com/office/powerpoint/2010/main" val="1024799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a:ln/>
        </p:spPr>
      </p:sp>
      <p:sp>
        <p:nvSpPr>
          <p:cNvPr id="241667" name="Notes Placeholder 2"/>
          <p:cNvSpPr>
            <a:spLocks noGrp="1"/>
          </p:cNvSpPr>
          <p:nvPr>
            <p:ph type="body" idx="1"/>
          </p:nvPr>
        </p:nvSpPr>
        <p:spPr>
          <a:noFill/>
          <a:ln/>
        </p:spPr>
        <p:txBody>
          <a:bodyPr/>
          <a:lstStyle/>
          <a:p>
            <a:pPr eaLnBrk="1" hangingPunct="1"/>
            <a:r>
              <a:rPr lang="en-GB" b="1" dirty="0" smtClean="0"/>
              <a:t>Topology: Physical (geometric arrangement) of computers in a network.</a:t>
            </a:r>
          </a:p>
          <a:p>
            <a:pPr eaLnBrk="1" hangingPunct="1"/>
            <a:endParaRPr lang="en-GB" b="1" dirty="0" smtClean="0"/>
          </a:p>
          <a:p>
            <a:pPr eaLnBrk="1" hangingPunct="1"/>
            <a:r>
              <a:rPr lang="en-GB" b="1" dirty="0" smtClean="0"/>
              <a:t>** Wireless can also be included as a fifth topology. (</a:t>
            </a:r>
            <a:r>
              <a:rPr lang="en-GB" b="1" dirty="0" err="1" smtClean="0"/>
              <a:t>WiFi</a:t>
            </a:r>
            <a:r>
              <a:rPr lang="en-GB" b="1" dirty="0" smtClean="0"/>
              <a:t>, </a:t>
            </a:r>
            <a:r>
              <a:rPr lang="en-GB" b="1" dirty="0" err="1" smtClean="0"/>
              <a:t>forexample</a:t>
            </a:r>
            <a:r>
              <a:rPr lang="en-GB" b="1" dirty="0" smtClean="0"/>
              <a:t>)</a:t>
            </a:r>
          </a:p>
        </p:txBody>
      </p:sp>
      <p:sp>
        <p:nvSpPr>
          <p:cNvPr id="241668" name="Slide Number Placeholder 3"/>
          <p:cNvSpPr>
            <a:spLocks noGrp="1"/>
          </p:cNvSpPr>
          <p:nvPr>
            <p:ph type="sldNum" sz="quarter" idx="5"/>
          </p:nvPr>
        </p:nvSpPr>
        <p:spPr>
          <a:noFill/>
        </p:spPr>
        <p:txBody>
          <a:bodyPr/>
          <a:lstStyle/>
          <a:p>
            <a:fld id="{54877012-102C-44B4-93EA-2ECB9759E4CE}" type="slidenum">
              <a:rPr lang="en-US"/>
              <a:pPr/>
              <a:t>49</a:t>
            </a:fld>
            <a:endParaRPr lang="en-US"/>
          </a:p>
        </p:txBody>
      </p:sp>
    </p:spTree>
    <p:extLst>
      <p:ext uri="{BB962C8B-B14F-4D97-AF65-F5344CB8AC3E}">
        <p14:creationId xmlns:p14="http://schemas.microsoft.com/office/powerpoint/2010/main" val="3781346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6752A-5501-4A67-9A1A-B998AA8D62E3}" type="slidenum">
              <a:rPr lang="en-US">
                <a:solidFill>
                  <a:prstClr val="black"/>
                </a:solidFill>
              </a:rPr>
              <a:pPr/>
              <a:t>50</a:t>
            </a:fld>
            <a:endParaRPr lang="en-US">
              <a:solidFill>
                <a:prstClr val="black"/>
              </a:solidFill>
            </a:endParaRPr>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en-US" dirty="0" smtClean="0"/>
              <a:t>N(N-1)/2</a:t>
            </a:r>
          </a:p>
          <a:p>
            <a:endParaRPr lang="en-US" dirty="0" smtClean="0"/>
          </a:p>
          <a:p>
            <a:r>
              <a:rPr lang="en-US" dirty="0" smtClean="0"/>
              <a:t>In Bus there is collision problem.</a:t>
            </a:r>
          </a:p>
          <a:p>
            <a:r>
              <a:rPr lang="en-US" dirty="0" smtClean="0"/>
              <a:t>Ring no collision.</a:t>
            </a:r>
            <a:endParaRPr lang="en-US" dirty="0"/>
          </a:p>
        </p:txBody>
      </p:sp>
    </p:spTree>
    <p:extLst>
      <p:ext uri="{BB962C8B-B14F-4D97-AF65-F5344CB8AC3E}">
        <p14:creationId xmlns:p14="http://schemas.microsoft.com/office/powerpoint/2010/main" val="231317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Data as entities that convey meaning, or information.</a:t>
            </a:r>
          </a:p>
          <a:p>
            <a:r>
              <a:rPr lang="en-US" sz="1200" b="1" i="0" u="none" strike="noStrike" kern="1200" baseline="0" dirty="0" smtClean="0">
                <a:solidFill>
                  <a:schemeClr val="tx1"/>
                </a:solidFill>
                <a:latin typeface="+mn-lt"/>
                <a:ea typeface="+mn-ea"/>
                <a:cs typeface="+mn-cs"/>
              </a:rPr>
              <a:t>Signals are electric or electromagnetic representations of data (Information is embedded in signals).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Signaling is the physical propagation of the signal along a suitable medium.</a:t>
            </a:r>
          </a:p>
          <a:p>
            <a:r>
              <a:rPr lang="en-US" sz="1200" b="1" i="0" u="none" strike="noStrike" kern="1200" baseline="0" dirty="0" smtClean="0">
                <a:solidFill>
                  <a:schemeClr val="tx1"/>
                </a:solidFill>
                <a:latin typeface="+mn-lt"/>
                <a:ea typeface="+mn-ea"/>
                <a:cs typeface="+mn-cs"/>
              </a:rPr>
              <a:t>Signaling is about moving the signal along a medium.</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Transmission is the communication of data by the propagation and processing of signals.</a:t>
            </a:r>
          </a:p>
          <a:p>
            <a:r>
              <a:rPr lang="en-US" sz="1200" b="1" i="0" u="none" strike="noStrike" kern="1200" baseline="0" dirty="0" smtClean="0">
                <a:solidFill>
                  <a:schemeClr val="tx1"/>
                </a:solidFill>
                <a:latin typeface="+mn-lt"/>
                <a:ea typeface="+mn-ea"/>
                <a:cs typeface="+mn-cs"/>
              </a:rPr>
              <a:t>Propagation = Broadcasting</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voice received by a </a:t>
            </a:r>
            <a:r>
              <a:rPr lang="en-US" sz="1200" b="1" i="0" u="none" strike="noStrike" kern="1200" baseline="0" dirty="0" err="1" smtClean="0">
                <a:solidFill>
                  <a:schemeClr val="tx1"/>
                </a:solidFill>
                <a:latin typeface="+mn-lt"/>
                <a:ea typeface="+mn-ea"/>
                <a:cs typeface="+mn-cs"/>
              </a:rPr>
              <a:t>mic</a:t>
            </a:r>
            <a:r>
              <a:rPr lang="en-US" sz="1200" b="1" i="0" u="none" strike="noStrike" kern="1200" baseline="0" dirty="0" smtClean="0">
                <a:solidFill>
                  <a:schemeClr val="tx1"/>
                </a:solidFill>
                <a:latin typeface="+mn-lt"/>
                <a:ea typeface="+mn-ea"/>
                <a:cs typeface="+mn-cs"/>
              </a:rPr>
              <a:t>;  Signal: </a:t>
            </a:r>
            <a:r>
              <a:rPr lang="en-US" sz="1200" b="1" i="0" u="none" strike="noStrike" kern="1200" baseline="0" dirty="0" err="1" smtClean="0">
                <a:solidFill>
                  <a:schemeClr val="tx1"/>
                </a:solidFill>
                <a:latin typeface="+mn-lt"/>
                <a:ea typeface="+mn-ea"/>
                <a:cs typeface="+mn-cs"/>
              </a:rPr>
              <a:t>mic</a:t>
            </a:r>
            <a:r>
              <a:rPr lang="en-US" sz="1200" b="1" i="0" u="none" strike="noStrike" kern="1200" baseline="0" dirty="0" smtClean="0">
                <a:solidFill>
                  <a:schemeClr val="tx1"/>
                </a:solidFill>
                <a:latin typeface="+mn-lt"/>
                <a:ea typeface="+mn-ea"/>
                <a:cs typeface="+mn-cs"/>
              </a:rPr>
              <a:t> converts voice to electrical signal; Signaling; the sender prepares, amplifies, and pushes the signal through the medium; Transmission: signifies the whole process of communication.</a:t>
            </a:r>
          </a:p>
          <a:p>
            <a:endParaRPr lang="en-US" sz="1200" b="1"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5</a:t>
            </a:fld>
            <a:endParaRPr lang="en-US"/>
          </a:p>
        </p:txBody>
      </p:sp>
    </p:spTree>
    <p:extLst>
      <p:ext uri="{BB962C8B-B14F-4D97-AF65-F5344CB8AC3E}">
        <p14:creationId xmlns:p14="http://schemas.microsoft.com/office/powerpoint/2010/main" val="16444765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p:spPr>
      </p:sp>
      <p:sp>
        <p:nvSpPr>
          <p:cNvPr id="240643" name="Notes Placeholder 2"/>
          <p:cNvSpPr>
            <a:spLocks noGrp="1"/>
          </p:cNvSpPr>
          <p:nvPr>
            <p:ph type="body" idx="1"/>
          </p:nvPr>
        </p:nvSpPr>
        <p:spPr>
          <a:noFill/>
          <a:ln/>
        </p:spPr>
        <p:txBody>
          <a:bodyPr/>
          <a:lstStyle/>
          <a:p>
            <a:pPr eaLnBrk="1" hangingPunct="1"/>
            <a:r>
              <a:rPr lang="en-GB" b="1" dirty="0" smtClean="0"/>
              <a:t>When choosing topology we should assess topology</a:t>
            </a:r>
            <a:r>
              <a:rPr lang="en-GB" b="1" baseline="0" dirty="0" smtClean="0"/>
              <a:t> concerns.</a:t>
            </a:r>
          </a:p>
          <a:p>
            <a:pPr eaLnBrk="1" hangingPunct="1"/>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Reliability : Means "repeatability" or "consistency".</a:t>
            </a:r>
            <a:endParaRPr lang="en-GB" b="1" dirty="0" smtClean="0"/>
          </a:p>
          <a:p>
            <a:r>
              <a:rPr lang="en-GB" b="1" dirty="0" smtClean="0">
                <a:sym typeface="Wingdings" pitchFamily="2" charset="2"/>
              </a:rPr>
              <a:t> </a:t>
            </a:r>
            <a:r>
              <a:rPr lang="en-GB" b="1" dirty="0" smtClean="0"/>
              <a:t>Frequency of failure, recovery time of a network after failure</a:t>
            </a:r>
          </a:p>
          <a:p>
            <a:r>
              <a:rPr lang="en-US" sz="1200" b="1" i="0" u="none" strike="noStrike" kern="1200" baseline="0" dirty="0" smtClean="0">
                <a:solidFill>
                  <a:schemeClr val="tx1"/>
                </a:solidFill>
                <a:latin typeface="+mn-lt"/>
                <a:ea typeface="+mn-ea"/>
                <a:cs typeface="+mn-cs"/>
                <a:sym typeface="Wingdings" pitchFamily="2" charset="2"/>
              </a:rPr>
              <a:t> </a:t>
            </a:r>
            <a:r>
              <a:rPr lang="en-US" sz="1200" b="1" i="0" u="none" strike="noStrike" kern="1200" baseline="0" dirty="0" smtClean="0">
                <a:solidFill>
                  <a:schemeClr val="tx1"/>
                </a:solidFill>
                <a:latin typeface="+mn-lt"/>
                <a:ea typeface="+mn-ea"/>
                <a:cs typeface="+mn-cs"/>
              </a:rPr>
              <a:t>Has sub factors of maturity, availability, fault tolerance, and recoverability.</a:t>
            </a:r>
          </a:p>
          <a:p>
            <a:pPr eaLnBrk="1" hangingPunct="1"/>
            <a:endParaRPr lang="en-GB" b="1" dirty="0" smtClean="0"/>
          </a:p>
        </p:txBody>
      </p:sp>
      <p:sp>
        <p:nvSpPr>
          <p:cNvPr id="240644" name="Slide Number Placeholder 3"/>
          <p:cNvSpPr>
            <a:spLocks noGrp="1"/>
          </p:cNvSpPr>
          <p:nvPr>
            <p:ph type="sldNum" sz="quarter" idx="5"/>
          </p:nvPr>
        </p:nvSpPr>
        <p:spPr>
          <a:noFill/>
        </p:spPr>
        <p:txBody>
          <a:bodyPr/>
          <a:lstStyle/>
          <a:p>
            <a:fld id="{7F0AA344-9B5B-4B42-8A24-7D9434BE9B4C}" type="slidenum">
              <a:rPr lang="en-US"/>
              <a:pPr/>
              <a:t>51</a:t>
            </a:fld>
            <a:endParaRPr lang="en-US"/>
          </a:p>
        </p:txBody>
      </p:sp>
    </p:spTree>
    <p:extLst>
      <p:ext uri="{BB962C8B-B14F-4D97-AF65-F5344CB8AC3E}">
        <p14:creationId xmlns:p14="http://schemas.microsoft.com/office/powerpoint/2010/main" val="33455082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Notes Placeholder 2"/>
          <p:cNvSpPr>
            <a:spLocks noGrp="1"/>
          </p:cNvSpPr>
          <p:nvPr>
            <p:ph type="body" idx="1"/>
          </p:nvPr>
        </p:nvSpPr>
        <p:spPr>
          <a:noFill/>
          <a:ln/>
        </p:spPr>
        <p:txBody>
          <a:bodyPr/>
          <a:lstStyle/>
          <a:p>
            <a:pPr algn="just" eaLnBrk="1" hangingPunct="1"/>
            <a:r>
              <a:rPr lang="en-US" b="1" dirty="0" smtClean="0"/>
              <a:t>The </a:t>
            </a:r>
            <a:r>
              <a:rPr lang="en-US" b="1" dirty="0" smtClean="0">
                <a:solidFill>
                  <a:srgbClr val="FF0000"/>
                </a:solidFill>
              </a:rPr>
              <a:t>advantages</a:t>
            </a:r>
            <a:r>
              <a:rPr lang="en-US" b="1" dirty="0" smtClean="0"/>
              <a:t> of the star topology are: </a:t>
            </a:r>
          </a:p>
          <a:p>
            <a:pPr algn="just" eaLnBrk="1" hangingPunct="1"/>
            <a:r>
              <a:rPr lang="en-US" b="1" dirty="0" smtClean="0">
                <a:sym typeface="Wingdings" panose="05000000000000000000" pitchFamily="2" charset="2"/>
              </a:rPr>
              <a:t> </a:t>
            </a:r>
            <a:r>
              <a:rPr lang="en-US" b="1" dirty="0" smtClean="0"/>
              <a:t>It offers </a:t>
            </a:r>
            <a:r>
              <a:rPr lang="en-US" b="1" dirty="0" smtClean="0">
                <a:solidFill>
                  <a:srgbClr val="FF0000"/>
                </a:solidFill>
              </a:rPr>
              <a:t>flexibility</a:t>
            </a:r>
            <a:r>
              <a:rPr lang="en-US" b="1" dirty="0" smtClean="0"/>
              <a:t> of </a:t>
            </a:r>
            <a:r>
              <a:rPr lang="en-US" b="1" dirty="0" smtClean="0">
                <a:solidFill>
                  <a:srgbClr val="FF0000"/>
                </a:solidFill>
              </a:rPr>
              <a:t>adding or removing </a:t>
            </a:r>
            <a:r>
              <a:rPr lang="en-US" b="1" dirty="0" smtClean="0"/>
              <a:t>of workstations from the network. </a:t>
            </a:r>
          </a:p>
          <a:p>
            <a:pPr algn="just" eaLnBrk="1" hangingPunct="1"/>
            <a:r>
              <a:rPr lang="en-US" b="1" i="0" dirty="0" smtClean="0">
                <a:sym typeface="Wingdings" panose="05000000000000000000" pitchFamily="2" charset="2"/>
              </a:rPr>
              <a:t> </a:t>
            </a:r>
            <a:r>
              <a:rPr lang="en-US" b="1" i="0" dirty="0" smtClean="0"/>
              <a:t>Easy to </a:t>
            </a:r>
            <a:r>
              <a:rPr lang="en-US" b="1" i="0" dirty="0" smtClean="0">
                <a:solidFill>
                  <a:srgbClr val="FF0000"/>
                </a:solidFill>
              </a:rPr>
              <a:t>add and remove </a:t>
            </a:r>
            <a:r>
              <a:rPr lang="en-US" b="1" i="0" dirty="0" smtClean="0"/>
              <a:t>machines, since we only need to </a:t>
            </a:r>
            <a:r>
              <a:rPr lang="en-US" b="1" i="0" dirty="0" smtClean="0">
                <a:solidFill>
                  <a:srgbClr val="FF0000"/>
                </a:solidFill>
              </a:rPr>
              <a:t>hook them up to a central hub</a:t>
            </a:r>
            <a:r>
              <a:rPr lang="en-US" b="1" i="0" baseline="0" dirty="0" smtClean="0">
                <a:solidFill>
                  <a:srgbClr val="FF0000"/>
                </a:solidFill>
              </a:rPr>
              <a:t> </a:t>
            </a:r>
          </a:p>
          <a:p>
            <a:pPr algn="just" eaLnBrk="1" hangingPunct="1"/>
            <a:r>
              <a:rPr lang="en-US" b="1" i="1" baseline="0" dirty="0" smtClean="0">
                <a:solidFill>
                  <a:srgbClr val="FF0000"/>
                </a:solidFill>
                <a:sym typeface="Wingdings" panose="05000000000000000000" pitchFamily="2" charset="2"/>
              </a:rPr>
              <a:t> </a:t>
            </a:r>
            <a:r>
              <a:rPr lang="en-US" b="1" dirty="0" smtClean="0">
                <a:solidFill>
                  <a:srgbClr val="FF0000"/>
                </a:solidFill>
              </a:rPr>
              <a:t>Breakdown</a:t>
            </a:r>
            <a:r>
              <a:rPr lang="en-US" b="1" dirty="0" smtClean="0"/>
              <a:t> of one station does not affect any other device on the network. </a:t>
            </a:r>
          </a:p>
          <a:p>
            <a:pPr algn="just" eaLnBrk="1" hangingPunct="1"/>
            <a:r>
              <a:rPr lang="en-US" b="1" i="0" dirty="0" smtClean="0">
                <a:sym typeface="Wingdings" panose="05000000000000000000" pitchFamily="2" charset="2"/>
              </a:rPr>
              <a:t> </a:t>
            </a:r>
            <a:r>
              <a:rPr lang="en-US" b="1" i="0" dirty="0" smtClean="0"/>
              <a:t>It is </a:t>
            </a:r>
            <a:r>
              <a:rPr lang="en-US" b="1" i="0" dirty="0" smtClean="0">
                <a:solidFill>
                  <a:srgbClr val="FF0000"/>
                </a:solidFill>
              </a:rPr>
              <a:t>robust</a:t>
            </a:r>
            <a:r>
              <a:rPr lang="en-US" b="1" i="0" dirty="0" smtClean="0"/>
              <a:t> since no machine depends on other machines.   </a:t>
            </a:r>
          </a:p>
          <a:p>
            <a:pPr algn="just" eaLnBrk="1" hangingPunct="1"/>
            <a:endParaRPr lang="en-US" i="1" dirty="0" smtClean="0"/>
          </a:p>
          <a:p>
            <a:pPr algn="just" eaLnBrk="1" hangingPunct="1"/>
            <a:r>
              <a:rPr lang="en-US" b="1" i="0" dirty="0" smtClean="0"/>
              <a:t>Disadvantage are :</a:t>
            </a:r>
          </a:p>
          <a:p>
            <a:pPr algn="just" eaLnBrk="1" hangingPunct="1"/>
            <a:r>
              <a:rPr lang="en-US" b="1" i="0" dirty="0" smtClean="0">
                <a:sym typeface="Wingdings" panose="05000000000000000000" pitchFamily="2" charset="2"/>
              </a:rPr>
              <a:t> </a:t>
            </a:r>
            <a:r>
              <a:rPr lang="en-US" b="1" i="0" dirty="0" smtClean="0"/>
              <a:t>Single point of Failure</a:t>
            </a:r>
            <a:r>
              <a:rPr lang="en-US" b="1" i="0" baseline="0" dirty="0" smtClean="0"/>
              <a:t> because of the hub or switch.</a:t>
            </a:r>
            <a:r>
              <a:rPr lang="en-US" b="1" i="0" dirty="0" smtClean="0"/>
              <a:t> </a:t>
            </a:r>
          </a:p>
          <a:p>
            <a:pPr algn="just" eaLnBrk="1" hangingPunct="1"/>
            <a:r>
              <a:rPr lang="en-US" b="1" i="0" dirty="0" smtClean="0">
                <a:sym typeface="Wingdings" panose="05000000000000000000" pitchFamily="2" charset="2"/>
              </a:rPr>
              <a:t> </a:t>
            </a:r>
            <a:r>
              <a:rPr lang="en-US" b="1" i="0" dirty="0" smtClean="0"/>
              <a:t>Requires more cabling than bus or ring.</a:t>
            </a:r>
          </a:p>
        </p:txBody>
      </p:sp>
      <p:sp>
        <p:nvSpPr>
          <p:cNvPr id="242692" name="Slide Number Placeholder 3"/>
          <p:cNvSpPr>
            <a:spLocks noGrp="1"/>
          </p:cNvSpPr>
          <p:nvPr>
            <p:ph type="sldNum" sz="quarter" idx="5"/>
          </p:nvPr>
        </p:nvSpPr>
        <p:spPr>
          <a:noFill/>
        </p:spPr>
        <p:txBody>
          <a:bodyPr/>
          <a:lstStyle/>
          <a:p>
            <a:fld id="{C4B57162-D8A4-4465-AB99-CEDBF4B1FCB1}" type="slidenum">
              <a:rPr lang="en-US"/>
              <a:pPr/>
              <a:t>52</a:t>
            </a:fld>
            <a:endParaRPr lang="en-US"/>
          </a:p>
        </p:txBody>
      </p:sp>
    </p:spTree>
    <p:extLst>
      <p:ext uri="{BB962C8B-B14F-4D97-AF65-F5344CB8AC3E}">
        <p14:creationId xmlns:p14="http://schemas.microsoft.com/office/powerpoint/2010/main" val="924205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a:ln/>
        </p:spPr>
      </p:sp>
      <p:sp>
        <p:nvSpPr>
          <p:cNvPr id="243715" name="Notes Placeholder 2"/>
          <p:cNvSpPr>
            <a:spLocks noGrp="1"/>
          </p:cNvSpPr>
          <p:nvPr>
            <p:ph type="body" idx="1"/>
          </p:nvPr>
        </p:nvSpPr>
        <p:spPr>
          <a:noFill/>
          <a:ln/>
        </p:spPr>
        <p:txBody>
          <a:bodyPr/>
          <a:lstStyle/>
          <a:p>
            <a:pPr eaLnBrk="1" hangingPunct="1"/>
            <a:endParaRPr lang="en-GB" smtClean="0"/>
          </a:p>
        </p:txBody>
      </p:sp>
      <p:sp>
        <p:nvSpPr>
          <p:cNvPr id="243716" name="Slide Number Placeholder 3"/>
          <p:cNvSpPr>
            <a:spLocks noGrp="1"/>
          </p:cNvSpPr>
          <p:nvPr>
            <p:ph type="sldNum" sz="quarter" idx="5"/>
          </p:nvPr>
        </p:nvSpPr>
        <p:spPr>
          <a:noFill/>
        </p:spPr>
        <p:txBody>
          <a:bodyPr/>
          <a:lstStyle/>
          <a:p>
            <a:fld id="{7EC670F4-25CF-43B3-98BF-145540C14F80}" type="slidenum">
              <a:rPr lang="en-US"/>
              <a:pPr/>
              <a:t>53</a:t>
            </a:fld>
            <a:endParaRPr lang="en-US"/>
          </a:p>
        </p:txBody>
      </p:sp>
    </p:spTree>
    <p:extLst>
      <p:ext uri="{BB962C8B-B14F-4D97-AF65-F5344CB8AC3E}">
        <p14:creationId xmlns:p14="http://schemas.microsoft.com/office/powerpoint/2010/main" val="1744688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Slide Image Placeholder 1"/>
          <p:cNvSpPr>
            <a:spLocks noGrp="1" noRot="1" noChangeAspect="1" noTextEdit="1"/>
          </p:cNvSpPr>
          <p:nvPr>
            <p:ph type="sldImg"/>
          </p:nvPr>
        </p:nvSpPr>
        <p:spPr>
          <a:ln/>
        </p:spPr>
      </p:sp>
      <p:sp>
        <p:nvSpPr>
          <p:cNvPr id="244739" name="Notes Placeholder 2"/>
          <p:cNvSpPr>
            <a:spLocks noGrp="1"/>
          </p:cNvSpPr>
          <p:nvPr>
            <p:ph type="body" idx="1"/>
          </p:nvPr>
        </p:nvSpPr>
        <p:spPr>
          <a:noFill/>
          <a:ln/>
        </p:spPr>
        <p:txBody>
          <a:bodyPr/>
          <a:lstStyle/>
          <a:p>
            <a:pPr eaLnBrk="1" hangingPunct="1"/>
            <a:r>
              <a:rPr lang="en-GB" b="1" dirty="0" smtClean="0"/>
              <a:t>Single point of failure</a:t>
            </a:r>
          </a:p>
        </p:txBody>
      </p:sp>
      <p:sp>
        <p:nvSpPr>
          <p:cNvPr id="244740" name="Slide Number Placeholder 3"/>
          <p:cNvSpPr>
            <a:spLocks noGrp="1"/>
          </p:cNvSpPr>
          <p:nvPr>
            <p:ph type="sldNum" sz="quarter" idx="5"/>
          </p:nvPr>
        </p:nvSpPr>
        <p:spPr>
          <a:noFill/>
        </p:spPr>
        <p:txBody>
          <a:bodyPr/>
          <a:lstStyle/>
          <a:p>
            <a:fld id="{0B635F30-B2D3-49D0-8C35-8DCC5F085BF2}" type="slidenum">
              <a:rPr lang="en-US"/>
              <a:pPr/>
              <a:t>54</a:t>
            </a:fld>
            <a:endParaRPr lang="en-US"/>
          </a:p>
        </p:txBody>
      </p:sp>
    </p:spTree>
    <p:extLst>
      <p:ext uri="{BB962C8B-B14F-4D97-AF65-F5344CB8AC3E}">
        <p14:creationId xmlns:p14="http://schemas.microsoft.com/office/powerpoint/2010/main" val="22940337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a:ln/>
        </p:spPr>
      </p:sp>
      <p:sp>
        <p:nvSpPr>
          <p:cNvPr id="246787" name="Notes Placeholder 2"/>
          <p:cNvSpPr>
            <a:spLocks noGrp="1"/>
          </p:cNvSpPr>
          <p:nvPr>
            <p:ph type="body" idx="1"/>
          </p:nvPr>
        </p:nvSpPr>
        <p:spPr>
          <a:noFill/>
          <a:ln/>
        </p:spPr>
        <p:txBody>
          <a:bodyPr/>
          <a:lstStyle/>
          <a:p>
            <a:pPr algn="just" eaLnBrk="1" hangingPunct="1"/>
            <a:r>
              <a:rPr lang="en-US" sz="3600" b="1" i="1" dirty="0" smtClean="0"/>
              <a:t>A ring topology is </a:t>
            </a:r>
            <a:r>
              <a:rPr lang="en-US" sz="3600" b="1" i="1" dirty="0" smtClean="0">
                <a:solidFill>
                  <a:srgbClr val="FF0000"/>
                </a:solidFill>
              </a:rPr>
              <a:t>easy </a:t>
            </a:r>
            <a:r>
              <a:rPr lang="en-US" sz="3600" b="1" i="1" dirty="0" smtClean="0"/>
              <a:t>to install, but uses expensive parts. It is </a:t>
            </a:r>
            <a:r>
              <a:rPr lang="en-US" sz="3600" b="1" i="1" dirty="0" smtClean="0">
                <a:solidFill>
                  <a:srgbClr val="FF0000"/>
                </a:solidFill>
              </a:rPr>
              <a:t>easy to add </a:t>
            </a:r>
            <a:r>
              <a:rPr lang="en-US" sz="3600" b="1" i="1" dirty="0" smtClean="0"/>
              <a:t>a new machine. </a:t>
            </a:r>
          </a:p>
          <a:p>
            <a:pPr algn="just" eaLnBrk="1" hangingPunct="1"/>
            <a:endParaRPr lang="en-US" sz="3600" b="1" i="1" dirty="0" smtClean="0"/>
          </a:p>
          <a:p>
            <a:pPr algn="just"/>
            <a:r>
              <a:rPr lang="en-US" sz="3600" b="1" dirty="0" smtClean="0"/>
              <a:t>Token Ring Networks Protocol (Token Ring Protocol) :</a:t>
            </a:r>
          </a:p>
          <a:p>
            <a:pPr algn="just"/>
            <a:r>
              <a:rPr lang="en-US" sz="3200" b="1" dirty="0" smtClean="0">
                <a:sym typeface="Wingdings" panose="05000000000000000000" pitchFamily="2" charset="2"/>
              </a:rPr>
              <a:t> </a:t>
            </a:r>
            <a:r>
              <a:rPr lang="en-US" sz="3200" b="1" dirty="0" smtClean="0"/>
              <a:t>Electronic </a:t>
            </a:r>
            <a:r>
              <a:rPr lang="en-US" sz="3200" b="1" dirty="0" smtClean="0">
                <a:solidFill>
                  <a:srgbClr val="FF0000"/>
                </a:solidFill>
                <a:effectLst>
                  <a:outerShdw blurRad="38100" dist="38100" dir="2700000" algn="tl">
                    <a:srgbClr val="000000">
                      <a:alpha val="43137"/>
                    </a:srgbClr>
                  </a:outerShdw>
                </a:effectLst>
              </a:rPr>
              <a:t>token</a:t>
            </a:r>
            <a:r>
              <a:rPr lang="en-US" sz="3200" b="1" dirty="0" smtClean="0">
                <a:solidFill>
                  <a:srgbClr val="FF0000"/>
                </a:solidFill>
              </a:rPr>
              <a:t> travels around the circuit</a:t>
            </a:r>
          </a:p>
          <a:p>
            <a:pPr algn="just"/>
            <a:r>
              <a:rPr lang="en-US" sz="3200" b="1" dirty="0" smtClean="0">
                <a:sym typeface="Wingdings" panose="05000000000000000000" pitchFamily="2" charset="2"/>
              </a:rPr>
              <a:t> </a:t>
            </a:r>
            <a:r>
              <a:rPr lang="en-US" sz="3200" b="1" dirty="0" smtClean="0"/>
              <a:t>If Token is empty then data can be </a:t>
            </a:r>
            <a:r>
              <a:rPr lang="en-US" sz="3200" b="1" dirty="0" smtClean="0">
                <a:solidFill>
                  <a:srgbClr val="FF0000"/>
                </a:solidFill>
              </a:rPr>
              <a:t>loaded and then offloaded</a:t>
            </a:r>
            <a:r>
              <a:rPr lang="en-US" sz="3200" b="1" dirty="0" smtClean="0"/>
              <a:t> at the destination node</a:t>
            </a:r>
          </a:p>
          <a:p>
            <a:pPr algn="just"/>
            <a:r>
              <a:rPr lang="en-US" sz="3200" b="1" dirty="0" smtClean="0">
                <a:solidFill>
                  <a:srgbClr val="002060"/>
                </a:solidFill>
                <a:effectLst>
                  <a:outerShdw blurRad="38100" dist="38100" dir="2700000" algn="tl">
                    <a:srgbClr val="000000">
                      <a:alpha val="43137"/>
                    </a:srgbClr>
                  </a:outerShdw>
                </a:effectLst>
                <a:sym typeface="Wingdings" panose="05000000000000000000" pitchFamily="2" charset="2"/>
              </a:rPr>
              <a:t> </a:t>
            </a:r>
            <a:r>
              <a:rPr lang="en-US" sz="3200" b="1" dirty="0" smtClean="0">
                <a:solidFill>
                  <a:srgbClr val="002060"/>
                </a:solidFill>
                <a:effectLst>
                  <a:outerShdw blurRad="38100" dist="38100" dir="2700000" algn="tl">
                    <a:srgbClr val="000000">
                      <a:alpha val="43137"/>
                    </a:srgbClr>
                  </a:outerShdw>
                </a:effectLst>
              </a:rPr>
              <a:t>Reduced or no chances of collision </a:t>
            </a:r>
            <a:r>
              <a:rPr lang="en-US" sz="3200" b="1" dirty="0" smtClean="0">
                <a:solidFill>
                  <a:srgbClr val="FF0000"/>
                </a:solidFill>
                <a:effectLst>
                  <a:outerShdw blurRad="38100" dist="38100" dir="2700000" algn="tl">
                    <a:srgbClr val="000000">
                      <a:alpha val="43137"/>
                    </a:srgbClr>
                  </a:outerShdw>
                </a:effectLst>
              </a:rPr>
              <a:t>as compared to  Star and Bus</a:t>
            </a:r>
          </a:p>
          <a:p>
            <a:pPr eaLnBrk="1" hangingPunct="1"/>
            <a:endParaRPr lang="en-GB" dirty="0" smtClean="0"/>
          </a:p>
        </p:txBody>
      </p:sp>
      <p:sp>
        <p:nvSpPr>
          <p:cNvPr id="246788" name="Slide Number Placeholder 3"/>
          <p:cNvSpPr>
            <a:spLocks noGrp="1"/>
          </p:cNvSpPr>
          <p:nvPr>
            <p:ph type="sldNum" sz="quarter" idx="5"/>
          </p:nvPr>
        </p:nvSpPr>
        <p:spPr>
          <a:noFill/>
        </p:spPr>
        <p:txBody>
          <a:bodyPr/>
          <a:lstStyle/>
          <a:p>
            <a:fld id="{524C65F7-E0E8-4A3F-8072-E43458D8FD9E}" type="slidenum">
              <a:rPr lang="en-US"/>
              <a:pPr/>
              <a:t>55</a:t>
            </a:fld>
            <a:endParaRPr lang="en-US"/>
          </a:p>
        </p:txBody>
      </p:sp>
    </p:spTree>
    <p:extLst>
      <p:ext uri="{BB962C8B-B14F-4D97-AF65-F5344CB8AC3E}">
        <p14:creationId xmlns:p14="http://schemas.microsoft.com/office/powerpoint/2010/main" val="28116412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p:spPr>
        <p:txBody>
          <a:bodyPr/>
          <a:lstStyle/>
          <a:p>
            <a:pPr eaLnBrk="1" hangingPunct="1"/>
            <a:endParaRPr lang="en-GB" smtClean="0"/>
          </a:p>
        </p:txBody>
      </p:sp>
      <p:sp>
        <p:nvSpPr>
          <p:cNvPr id="248836" name="Slide Number Placeholder 3"/>
          <p:cNvSpPr>
            <a:spLocks noGrp="1"/>
          </p:cNvSpPr>
          <p:nvPr>
            <p:ph type="sldNum" sz="quarter" idx="5"/>
          </p:nvPr>
        </p:nvSpPr>
        <p:spPr>
          <a:noFill/>
        </p:spPr>
        <p:txBody>
          <a:bodyPr/>
          <a:lstStyle/>
          <a:p>
            <a:fld id="{4D82BDF9-2155-4B48-9F62-134138C78E81}" type="slidenum">
              <a:rPr lang="en-US"/>
              <a:pPr/>
              <a:t>56</a:t>
            </a:fld>
            <a:endParaRPr lang="en-US"/>
          </a:p>
        </p:txBody>
      </p:sp>
    </p:spTree>
    <p:extLst>
      <p:ext uri="{BB962C8B-B14F-4D97-AF65-F5344CB8AC3E}">
        <p14:creationId xmlns:p14="http://schemas.microsoft.com/office/powerpoint/2010/main" val="29616205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p:spPr>
        <p:txBody>
          <a:bodyPr/>
          <a:lstStyle/>
          <a:p>
            <a:pPr algn="just" eaLnBrk="1" hangingPunct="1"/>
            <a:r>
              <a:rPr lang="en-US" sz="1200" b="1" i="0" dirty="0" smtClean="0"/>
              <a:t>The advantage of the bus topology is that it is quite </a:t>
            </a:r>
            <a:r>
              <a:rPr lang="en-US" sz="1200" b="1" i="0" dirty="0" smtClean="0">
                <a:solidFill>
                  <a:srgbClr val="FF0000"/>
                </a:solidFill>
              </a:rPr>
              <a:t>easy to set up</a:t>
            </a:r>
            <a:r>
              <a:rPr lang="en-US" sz="1200" b="1" i="0" dirty="0" smtClean="0"/>
              <a:t>. </a:t>
            </a:r>
          </a:p>
          <a:p>
            <a:pPr algn="just" eaLnBrk="1" hangingPunct="1"/>
            <a:r>
              <a:rPr lang="en-US" sz="1200" b="1" i="0" dirty="0" smtClean="0"/>
              <a:t>Transmission is like broadcast and received by all workstations.</a:t>
            </a:r>
          </a:p>
          <a:p>
            <a:pPr algn="just" eaLnBrk="1" hangingPunct="1"/>
            <a:endParaRPr lang="en-US" sz="1200" b="1" i="0" dirty="0" smtClean="0"/>
          </a:p>
          <a:p>
            <a:pPr algn="just" eaLnBrk="1" hangingPunct="1">
              <a:lnSpc>
                <a:spcPct val="90000"/>
              </a:lnSpc>
            </a:pPr>
            <a:r>
              <a:rPr lang="en-US" sz="1200" b="1" i="0" dirty="0" smtClean="0"/>
              <a:t>If </a:t>
            </a:r>
            <a:r>
              <a:rPr lang="en-US" sz="1200" b="1" i="0" dirty="0" smtClean="0">
                <a:solidFill>
                  <a:srgbClr val="FF0000"/>
                </a:solidFill>
              </a:rPr>
              <a:t>one station </a:t>
            </a:r>
            <a:r>
              <a:rPr lang="en-US" sz="1200" b="1" i="0" dirty="0" smtClean="0"/>
              <a:t>of the topology </a:t>
            </a:r>
            <a:r>
              <a:rPr lang="en-US" sz="1200" b="1" i="0" dirty="0" smtClean="0">
                <a:solidFill>
                  <a:srgbClr val="FF0000"/>
                </a:solidFill>
              </a:rPr>
              <a:t>fails</a:t>
            </a:r>
            <a:r>
              <a:rPr lang="en-US" sz="1200" b="1" i="0" dirty="0" smtClean="0"/>
              <a:t> it does </a:t>
            </a:r>
            <a:r>
              <a:rPr lang="en-US" sz="1200" b="1" i="0" dirty="0" smtClean="0">
                <a:solidFill>
                  <a:srgbClr val="FF0000"/>
                </a:solidFill>
              </a:rPr>
              <a:t>not affect the entire system</a:t>
            </a:r>
            <a:r>
              <a:rPr lang="en-US" sz="1200" b="1" i="0" dirty="0" smtClean="0"/>
              <a:t>. </a:t>
            </a:r>
          </a:p>
          <a:p>
            <a:pPr algn="just" eaLnBrk="1" hangingPunct="1">
              <a:lnSpc>
                <a:spcPct val="90000"/>
              </a:lnSpc>
            </a:pPr>
            <a:r>
              <a:rPr lang="en-US" sz="1200" b="1" i="0" dirty="0" smtClean="0"/>
              <a:t>The disadvantage of bus topology is that </a:t>
            </a:r>
            <a:r>
              <a:rPr lang="en-US" sz="1200" b="1" i="0" dirty="0" smtClean="0">
                <a:solidFill>
                  <a:srgbClr val="FF0000"/>
                </a:solidFill>
              </a:rPr>
              <a:t>any break in the bus may break the entire network</a:t>
            </a:r>
            <a:r>
              <a:rPr lang="en-US" sz="1200" b="1" i="0" dirty="0" smtClean="0"/>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dirty="0" smtClean="0"/>
              <a:t>A bus topology is also </a:t>
            </a:r>
            <a:r>
              <a:rPr lang="en-US" sz="1200" b="1" i="0" dirty="0" smtClean="0">
                <a:solidFill>
                  <a:srgbClr val="FF0000"/>
                </a:solidFill>
              </a:rPr>
              <a:t>easy and low cost </a:t>
            </a:r>
            <a:r>
              <a:rPr lang="en-US" sz="1200" b="1" i="0" dirty="0" smtClean="0"/>
              <a:t>to install.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1" i="0"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dirty="0" smtClean="0"/>
              <a:t>The cable end is sealed with a Terminator.</a:t>
            </a:r>
          </a:p>
          <a:p>
            <a:pPr algn="just" eaLnBrk="1" hangingPunct="1"/>
            <a:endParaRPr lang="en-US" sz="1200" b="1" i="0" dirty="0" smtClean="0"/>
          </a:p>
        </p:txBody>
      </p:sp>
      <p:sp>
        <p:nvSpPr>
          <p:cNvPr id="250884" name="Slide Number Placeholder 3"/>
          <p:cNvSpPr>
            <a:spLocks noGrp="1"/>
          </p:cNvSpPr>
          <p:nvPr>
            <p:ph type="sldNum" sz="quarter" idx="5"/>
          </p:nvPr>
        </p:nvSpPr>
        <p:spPr>
          <a:noFill/>
        </p:spPr>
        <p:txBody>
          <a:bodyPr/>
          <a:lstStyle/>
          <a:p>
            <a:fld id="{52813EED-3E92-4898-8B1B-8ABE4FA0FEED}" type="slidenum">
              <a:rPr lang="en-US"/>
              <a:pPr/>
              <a:t>57</a:t>
            </a:fld>
            <a:endParaRPr lang="en-US"/>
          </a:p>
        </p:txBody>
      </p:sp>
    </p:spTree>
    <p:extLst>
      <p:ext uri="{BB962C8B-B14F-4D97-AF65-F5344CB8AC3E}">
        <p14:creationId xmlns:p14="http://schemas.microsoft.com/office/powerpoint/2010/main" val="17938844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ln/>
        </p:spPr>
      </p:sp>
      <p:sp>
        <p:nvSpPr>
          <p:cNvPr id="251907" name="Notes Placeholder 2"/>
          <p:cNvSpPr>
            <a:spLocks noGrp="1"/>
          </p:cNvSpPr>
          <p:nvPr>
            <p:ph type="body" idx="1"/>
          </p:nvPr>
        </p:nvSpPr>
        <p:spPr>
          <a:noFill/>
          <a:ln/>
        </p:spPr>
        <p:txBody>
          <a:bodyPr/>
          <a:lstStyle/>
          <a:p>
            <a:pPr eaLnBrk="1" hangingPunct="1"/>
            <a:endParaRPr lang="en-GB" dirty="0" smtClean="0"/>
          </a:p>
        </p:txBody>
      </p:sp>
      <p:sp>
        <p:nvSpPr>
          <p:cNvPr id="251908" name="Slide Number Placeholder 3"/>
          <p:cNvSpPr>
            <a:spLocks noGrp="1"/>
          </p:cNvSpPr>
          <p:nvPr>
            <p:ph type="sldNum" sz="quarter" idx="5"/>
          </p:nvPr>
        </p:nvSpPr>
        <p:spPr>
          <a:noFill/>
        </p:spPr>
        <p:txBody>
          <a:bodyPr/>
          <a:lstStyle/>
          <a:p>
            <a:fld id="{86B2EFAC-71D1-4B9A-B487-395BC52B412B}" type="slidenum">
              <a:rPr lang="en-US"/>
              <a:pPr/>
              <a:t>58</a:t>
            </a:fld>
            <a:endParaRPr lang="en-US"/>
          </a:p>
        </p:txBody>
      </p:sp>
    </p:spTree>
    <p:extLst>
      <p:ext uri="{BB962C8B-B14F-4D97-AF65-F5344CB8AC3E}">
        <p14:creationId xmlns:p14="http://schemas.microsoft.com/office/powerpoint/2010/main" val="3575229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p:spPr>
        <p:txBody>
          <a:bodyPr/>
          <a:lstStyle/>
          <a:p>
            <a:pPr eaLnBrk="1" hangingPunct="1"/>
            <a:endParaRPr lang="en-GB" smtClean="0"/>
          </a:p>
        </p:txBody>
      </p:sp>
      <p:sp>
        <p:nvSpPr>
          <p:cNvPr id="252932" name="Slide Number Placeholder 3"/>
          <p:cNvSpPr>
            <a:spLocks noGrp="1"/>
          </p:cNvSpPr>
          <p:nvPr>
            <p:ph type="sldNum" sz="quarter" idx="5"/>
          </p:nvPr>
        </p:nvSpPr>
        <p:spPr>
          <a:noFill/>
        </p:spPr>
        <p:txBody>
          <a:bodyPr/>
          <a:lstStyle/>
          <a:p>
            <a:fld id="{8D78CB32-FAB8-4951-9197-9BDEE960FB42}" type="slidenum">
              <a:rPr lang="en-US"/>
              <a:pPr/>
              <a:t>59</a:t>
            </a:fld>
            <a:endParaRPr lang="en-US"/>
          </a:p>
        </p:txBody>
      </p:sp>
    </p:spTree>
    <p:extLst>
      <p:ext uri="{BB962C8B-B14F-4D97-AF65-F5344CB8AC3E}">
        <p14:creationId xmlns:p14="http://schemas.microsoft.com/office/powerpoint/2010/main" val="18602134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p:spPr>
        <p:txBody>
          <a:bodyPr/>
          <a:lstStyle/>
          <a:p>
            <a:pPr eaLnBrk="1" hangingPunct="1"/>
            <a:r>
              <a:rPr lang="en-GB" b="1" dirty="0" smtClean="0"/>
              <a:t>N(N-1)/2</a:t>
            </a:r>
            <a:r>
              <a:rPr lang="en-GB" b="1" baseline="0" dirty="0" smtClean="0"/>
              <a:t>  connections</a:t>
            </a:r>
            <a:endParaRPr lang="en-GB" b="1" dirty="0" smtClean="0"/>
          </a:p>
        </p:txBody>
      </p:sp>
      <p:sp>
        <p:nvSpPr>
          <p:cNvPr id="258052" name="Slide Number Placeholder 3"/>
          <p:cNvSpPr>
            <a:spLocks noGrp="1"/>
          </p:cNvSpPr>
          <p:nvPr>
            <p:ph type="sldNum" sz="quarter" idx="5"/>
          </p:nvPr>
        </p:nvSpPr>
        <p:spPr>
          <a:noFill/>
        </p:spPr>
        <p:txBody>
          <a:bodyPr/>
          <a:lstStyle/>
          <a:p>
            <a:fld id="{C4595485-D799-4102-9366-D28E1472100E}" type="slidenum">
              <a:rPr lang="en-US"/>
              <a:pPr/>
              <a:t>60</a:t>
            </a:fld>
            <a:endParaRPr lang="en-US"/>
          </a:p>
        </p:txBody>
      </p:sp>
    </p:spTree>
    <p:extLst>
      <p:ext uri="{BB962C8B-B14F-4D97-AF65-F5344CB8AC3E}">
        <p14:creationId xmlns:p14="http://schemas.microsoft.com/office/powerpoint/2010/main" val="293466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Signals are electric or electromagnetic representations of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rPr>
              <a:t>Digital signals </a:t>
            </a:r>
            <a:r>
              <a:rPr lang="en-US" sz="1200" u="none" dirty="0" smtClean="0">
                <a:solidFill>
                  <a:srgbClr val="FF0000"/>
                </a:solidFill>
              </a:rPr>
              <a:t>are relatively easy to </a:t>
            </a:r>
            <a:r>
              <a:rPr lang="en-US" sz="1200" b="1" u="none" dirty="0" smtClean="0">
                <a:solidFill>
                  <a:srgbClr val="00B050"/>
                </a:solidFill>
              </a:rPr>
              <a:t>store</a:t>
            </a:r>
            <a:r>
              <a:rPr lang="en-US" sz="1200" u="none" dirty="0" smtClean="0">
                <a:solidFill>
                  <a:srgbClr val="FF0000"/>
                </a:solidFill>
              </a:rPr>
              <a:t> and </a:t>
            </a:r>
            <a:r>
              <a:rPr lang="en-US" sz="1200" b="1" u="none" dirty="0" smtClean="0">
                <a:solidFill>
                  <a:srgbClr val="00B050"/>
                </a:solidFill>
              </a:rPr>
              <a:t>manipulate</a:t>
            </a:r>
            <a:r>
              <a:rPr lang="en-US" sz="1200" u="none" dirty="0" smtClean="0">
                <a:solidFill>
                  <a:srgbClr val="FF0000"/>
                </a:solidFill>
              </a:rPr>
              <a:t> electronically.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sym typeface="Wingdings" panose="05000000000000000000" pitchFamily="2" charset="2"/>
              </a:rPr>
              <a:t> It is relatively very easy to compress, encrypt, store, copy, and manipulate a digital signal.</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Wires and wireless channels (fiber included) carry analog signals such as continuously varying voltage, light intensity, or sound intensity.</a:t>
            </a:r>
          </a:p>
          <a:p>
            <a:r>
              <a:rPr lang="en-US" sz="1200" b="1" i="0" u="none" strike="noStrike" kern="1200" baseline="0" dirty="0" smtClean="0">
                <a:solidFill>
                  <a:schemeClr val="tx1"/>
                </a:solidFill>
                <a:latin typeface="+mn-lt"/>
                <a:ea typeface="+mn-ea"/>
                <a:cs typeface="+mn-cs"/>
              </a:rPr>
              <a:t>The process of converting between bits and signals that represent them is called digital modulation. Then we will consider schemes that regulate the amplitude, phase, or frequency of a carrier signal to convey bits.</a:t>
            </a:r>
            <a:endParaRPr lang="en-US" b="1" dirty="0" smtClean="0">
              <a:solidFill>
                <a:srgbClr val="002060"/>
              </a:solidFill>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Impairment: Weakening</a:t>
            </a:r>
            <a:r>
              <a:rPr lang="en-US" b="1" baseline="0" dirty="0" smtClean="0">
                <a:solidFill>
                  <a:srgbClr val="002060"/>
                </a:solidFill>
              </a:rPr>
              <a:t> or damaging</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Attenuation: Amplifiers and Repeaters are used respectively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Distortion, and Noise (thermal noise and crosstalk)</a:t>
            </a:r>
          </a:p>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6</a:t>
            </a:fld>
            <a:endParaRPr lang="en-US"/>
          </a:p>
        </p:txBody>
      </p:sp>
    </p:spTree>
    <p:extLst>
      <p:ext uri="{BB962C8B-B14F-4D97-AF65-F5344CB8AC3E}">
        <p14:creationId xmlns:p14="http://schemas.microsoft.com/office/powerpoint/2010/main" val="8660044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7D11C-C5FD-4355-804A-CC5EB874EB47}" type="slidenum">
              <a:rPr lang="en-US">
                <a:solidFill>
                  <a:prstClr val="black"/>
                </a:solidFill>
              </a:rPr>
              <a:pPr/>
              <a:t>61</a:t>
            </a:fld>
            <a:endParaRPr lang="en-US">
              <a:solidFill>
                <a:prstClr val="black"/>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b="1" dirty="0" smtClean="0"/>
              <a:t>What is a backbone? A back</a:t>
            </a:r>
            <a:r>
              <a:rPr lang="en-US" b="1" baseline="0" dirty="0" smtClean="0"/>
              <a:t>bone can be considered like a ring road or highway with high volume traffic capacity in a road network.</a:t>
            </a:r>
          </a:p>
          <a:p>
            <a:endParaRPr lang="en-US" b="1" baseline="0" dirty="0" smtClean="0"/>
          </a:p>
          <a:p>
            <a:r>
              <a:rPr lang="en-US" b="1" baseline="0" dirty="0" smtClean="0"/>
              <a:t>What can you say about the backbone of the internet? It is the core of the internet.</a:t>
            </a:r>
          </a:p>
          <a:p>
            <a:r>
              <a:rPr lang="en-US" b="1" baseline="0" dirty="0" smtClean="0"/>
              <a:t>What devices do you think are employed to build the backbone of the internet?</a:t>
            </a:r>
          </a:p>
        </p:txBody>
      </p:sp>
    </p:spTree>
    <p:extLst>
      <p:ext uri="{BB962C8B-B14F-4D97-AF65-F5344CB8AC3E}">
        <p14:creationId xmlns:p14="http://schemas.microsoft.com/office/powerpoint/2010/main" val="27456770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1" i="0" u="none" strike="noStrike" cap="none" normalizeH="0" baseline="0" dirty="0" smtClean="0">
                <a:ln>
                  <a:noFill/>
                </a:ln>
                <a:solidFill>
                  <a:schemeClr val="tx1"/>
                </a:solidFill>
                <a:effectLst/>
                <a:latin typeface="Arial" charset="0"/>
              </a:rPr>
              <a:t>Reconfiguration: Changing the setup or Moving the network somewhere</a:t>
            </a:r>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62</a:t>
            </a:fld>
            <a:endParaRPr lang="en-US"/>
          </a:p>
        </p:txBody>
      </p:sp>
    </p:spTree>
    <p:extLst>
      <p:ext uri="{BB962C8B-B14F-4D97-AF65-F5344CB8AC3E}">
        <p14:creationId xmlns:p14="http://schemas.microsoft.com/office/powerpoint/2010/main" val="20694678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Standalone </a:t>
            </a:r>
            <a:r>
              <a:rPr lang="en-GB" b="1" dirty="0" smtClean="0">
                <a:sym typeface="Wingdings" pitchFamily="2" charset="2"/>
              </a:rPr>
              <a:t> Client Server  Peer to Peer</a:t>
            </a:r>
          </a:p>
          <a:p>
            <a:r>
              <a:rPr lang="en-GB" b="1" dirty="0" smtClean="0">
                <a:sym typeface="Wingdings" pitchFamily="2" charset="2"/>
              </a:rPr>
              <a:t>Not networked  Networked (thin client)  Fat client (Networked and Distributed)</a:t>
            </a:r>
          </a:p>
          <a:p>
            <a:endParaRPr lang="en-GB" b="1" dirty="0" smtClean="0">
              <a:sym typeface="Wingdings" pitchFamily="2" charset="2"/>
            </a:endParaRPr>
          </a:p>
          <a:p>
            <a:r>
              <a:rPr lang="en-US" sz="1200" b="1" i="0" u="none" strike="noStrike" kern="1200" baseline="0" dirty="0" smtClean="0">
                <a:solidFill>
                  <a:schemeClr val="tx1"/>
                </a:solidFill>
                <a:latin typeface="+mn-lt"/>
                <a:ea typeface="+mn-ea"/>
                <a:cs typeface="+mn-cs"/>
              </a:rPr>
              <a:t>Advantages of client/server: Cheaper to change and upgrade software on a server, as there is no need to install the software on every PC.</a:t>
            </a:r>
          </a:p>
          <a:p>
            <a:r>
              <a:rPr lang="en-US" sz="1200" b="1" i="0" u="none" strike="noStrike" kern="1200" baseline="0" dirty="0" smtClean="0">
                <a:solidFill>
                  <a:schemeClr val="tx1"/>
                </a:solidFill>
                <a:latin typeface="+mn-lt"/>
                <a:ea typeface="+mn-ea"/>
                <a:cs typeface="+mn-cs"/>
              </a:rPr>
              <a:t>Advantages of peer to peer: More power from the combined peer effect with very less cost, by harnessing network bandwidth (distributed computing)</a:t>
            </a:r>
          </a:p>
          <a:p>
            <a:endParaRPr lang="en-GB" b="1" dirty="0" smtClean="0">
              <a:sym typeface="Wingdings" pitchFamily="2" charset="2"/>
            </a:endParaRPr>
          </a:p>
        </p:txBody>
      </p:sp>
      <p:sp>
        <p:nvSpPr>
          <p:cNvPr id="4" name="Slide Number Placeholder 3"/>
          <p:cNvSpPr>
            <a:spLocks noGrp="1"/>
          </p:cNvSpPr>
          <p:nvPr>
            <p:ph type="sldNum" sz="quarter" idx="10"/>
          </p:nvPr>
        </p:nvSpPr>
        <p:spPr/>
        <p:txBody>
          <a:bodyPr/>
          <a:lstStyle/>
          <a:p>
            <a:fld id="{20AC5BDE-6456-40AE-AD03-9E44C08C5669}" type="slidenum">
              <a:rPr lang="en-US" smtClean="0"/>
              <a:pPr/>
              <a:t>63</a:t>
            </a:fld>
            <a:endParaRPr lang="en-US"/>
          </a:p>
        </p:txBody>
      </p:sp>
    </p:spTree>
    <p:extLst>
      <p:ext uri="{BB962C8B-B14F-4D97-AF65-F5344CB8AC3E}">
        <p14:creationId xmlns:p14="http://schemas.microsoft.com/office/powerpoint/2010/main" val="8529044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ln/>
        </p:spPr>
      </p:sp>
      <p:sp>
        <p:nvSpPr>
          <p:cNvPr id="266243" name="Notes Placeholder 2"/>
          <p:cNvSpPr>
            <a:spLocks noGrp="1"/>
          </p:cNvSpPr>
          <p:nvPr>
            <p:ph type="body" idx="1"/>
          </p:nvPr>
        </p:nvSpPr>
        <p:spPr>
          <a:noFill/>
          <a:ln/>
        </p:spPr>
        <p:txBody>
          <a:bodyPr/>
          <a:lstStyle/>
          <a:p>
            <a:pPr eaLnBrk="1" hangingPunct="1"/>
            <a:r>
              <a:rPr lang="en-GB" b="1" dirty="0" smtClean="0"/>
              <a:t>Internet : The largest wide area network.</a:t>
            </a:r>
          </a:p>
        </p:txBody>
      </p:sp>
      <p:sp>
        <p:nvSpPr>
          <p:cNvPr id="266244" name="Slide Number Placeholder 3"/>
          <p:cNvSpPr>
            <a:spLocks noGrp="1"/>
          </p:cNvSpPr>
          <p:nvPr>
            <p:ph type="sldNum" sz="quarter" idx="5"/>
          </p:nvPr>
        </p:nvSpPr>
        <p:spPr>
          <a:noFill/>
        </p:spPr>
        <p:txBody>
          <a:bodyPr/>
          <a:lstStyle/>
          <a:p>
            <a:fld id="{62BA787E-FBF4-43C6-B292-1BD2F27F3B77}" type="slidenum">
              <a:rPr lang="en-US">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10613829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p:spPr>
        <p:txBody>
          <a:bodyPr/>
          <a:lstStyle/>
          <a:p>
            <a:pPr algn="just" eaLnBrk="1" hangingPunct="1"/>
            <a:r>
              <a:rPr lang="en-US" b="1" i="0" dirty="0" smtClean="0"/>
              <a:t>LANs operate at the data link and physical layers.</a:t>
            </a:r>
          </a:p>
          <a:p>
            <a:pPr algn="just" eaLnBrk="1" hangingPunct="1"/>
            <a:endParaRPr lang="en-US" b="1" i="0" dirty="0" smtClean="0"/>
          </a:p>
          <a:p>
            <a:pPr algn="just" eaLnBrk="1" hangingPunct="1"/>
            <a:r>
              <a:rPr lang="en-US" b="1" i="0" dirty="0" smtClean="0"/>
              <a:t>Type of other technologies used can also indicate whether</a:t>
            </a:r>
            <a:r>
              <a:rPr lang="en-US" b="1" i="0" baseline="0" dirty="0" smtClean="0"/>
              <a:t> network is WAN, LAN, or MAN.</a:t>
            </a:r>
          </a:p>
          <a:p>
            <a:pPr algn="just" eaLnBrk="1" hangingPunct="1"/>
            <a:endParaRPr lang="en-US" i="1" dirty="0" smtClean="0"/>
          </a:p>
          <a:p>
            <a:pPr algn="just" eaLnBrk="1" hangingPunct="1"/>
            <a:r>
              <a:rPr lang="en-US" i="1" dirty="0" smtClean="0"/>
              <a:t>It is possible to have machines on opposite parts of the world communicating over the same LAN protocol, which make them belong to a LAN. This is of course not good technically, since LAN protocols were designed for small networks.</a:t>
            </a:r>
            <a:r>
              <a:rPr lang="en-US" dirty="0" smtClean="0"/>
              <a:t> </a:t>
            </a:r>
          </a:p>
        </p:txBody>
      </p:sp>
      <p:sp>
        <p:nvSpPr>
          <p:cNvPr id="264196" name="Slide Number Placeholder 3"/>
          <p:cNvSpPr>
            <a:spLocks noGrp="1"/>
          </p:cNvSpPr>
          <p:nvPr>
            <p:ph type="sldNum" sz="quarter" idx="5"/>
          </p:nvPr>
        </p:nvSpPr>
        <p:spPr>
          <a:noFill/>
        </p:spPr>
        <p:txBody>
          <a:bodyPr/>
          <a:lstStyle/>
          <a:p>
            <a:fld id="{F1329307-2B7E-43FA-817C-394569C7950A}" type="slidenum">
              <a:rPr lang="en-US">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6566958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Personal area networks are wireless (due to recent technologies).</a:t>
            </a:r>
          </a:p>
          <a:p>
            <a:pPr eaLnBrk="1" hangingPunct="1"/>
            <a:r>
              <a:rPr lang="en-GB" b="1" dirty="0" smtClean="0"/>
              <a:t>Body area network (BAN) also known as wireless body area network (WBAN) or a body sensor network (BSN),</a:t>
            </a:r>
            <a:r>
              <a:rPr lang="en-GB" b="1" baseline="0" dirty="0" smtClean="0"/>
              <a:t> </a:t>
            </a:r>
            <a:r>
              <a:rPr lang="en-GB" b="1" dirty="0" smtClean="0"/>
              <a:t>is a wireless network of wearable computing devices.  </a:t>
            </a:r>
          </a:p>
          <a:p>
            <a:pPr eaLnBrk="1" hangingPunct="1"/>
            <a:endParaRPr lang="en-GB" b="1" dirty="0" smtClean="0"/>
          </a:p>
          <a:p>
            <a:pPr eaLnBrk="1" hangingPunct="1"/>
            <a:r>
              <a:rPr lang="en-GB" b="1" dirty="0" err="1" smtClean="0"/>
              <a:t>WiFi</a:t>
            </a:r>
            <a:r>
              <a:rPr lang="en-GB" b="1" dirty="0" smtClean="0"/>
              <a:t> is wireless local area network</a:t>
            </a:r>
            <a:r>
              <a:rPr lang="en-GB" b="1" baseline="0" dirty="0" smtClean="0"/>
              <a:t> (uses CSMA/CA protocol)</a:t>
            </a:r>
            <a:r>
              <a:rPr lang="en-GB" b="1" dirty="0" smtClean="0"/>
              <a:t>   </a:t>
            </a:r>
          </a:p>
          <a:p>
            <a:pPr eaLnBrk="1" hangingPunct="1"/>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WiFi (CSMA/CA) is like a crossroad with no traffic light where cars need to check and make sure no-one else is crossing before moving on, </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While WiMAX is when you have a traffic police (the base station) giving turn to each car to pass.</a:t>
            </a:r>
          </a:p>
          <a:p>
            <a:pPr eaLnBrk="1" hangingPunct="1"/>
            <a:endParaRPr lang="en-GB" b="1" dirty="0" smtClean="0"/>
          </a:p>
        </p:txBody>
      </p:sp>
      <p:sp>
        <p:nvSpPr>
          <p:cNvPr id="4" name="Slide Number Placeholder 3"/>
          <p:cNvSpPr>
            <a:spLocks noGrp="1"/>
          </p:cNvSpPr>
          <p:nvPr>
            <p:ph type="sldNum" sz="quarter" idx="10"/>
          </p:nvPr>
        </p:nvSpPr>
        <p:spPr/>
        <p:txBody>
          <a:bodyPr/>
          <a:lstStyle/>
          <a:p>
            <a:fld id="{20AC5BDE-6456-40AE-AD03-9E44C08C5669}" type="slidenum">
              <a:rPr lang="en-US" smtClean="0"/>
              <a:pPr/>
              <a:t>66</a:t>
            </a:fld>
            <a:endParaRPr lang="en-US"/>
          </a:p>
        </p:txBody>
      </p:sp>
    </p:spTree>
    <p:extLst>
      <p:ext uri="{BB962C8B-B14F-4D97-AF65-F5344CB8AC3E}">
        <p14:creationId xmlns:p14="http://schemas.microsoft.com/office/powerpoint/2010/main" val="2183698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Servers can be file server, application server, webserver, or</a:t>
            </a:r>
            <a:r>
              <a:rPr lang="en-US" b="1" baseline="0" dirty="0" smtClean="0"/>
              <a:t> other</a:t>
            </a:r>
            <a:endParaRPr lang="en-US" b="1" dirty="0" smtClean="0"/>
          </a:p>
          <a:p>
            <a:pPr eaLnBrk="1" hangingPunct="1">
              <a:spcBef>
                <a:spcPct val="0"/>
              </a:spcBef>
            </a:pPr>
            <a:r>
              <a:rPr lang="en-US" b="1" dirty="0" smtClean="0"/>
              <a:t>LANs are the building blocks of wide area networks.</a:t>
            </a:r>
          </a:p>
          <a:p>
            <a:pPr eaLnBrk="1" hangingPunct="1">
              <a:spcBef>
                <a:spcPct val="0"/>
              </a:spcBef>
            </a:pPr>
            <a:r>
              <a:rPr lang="en-US" b="1" dirty="0" smtClean="0"/>
              <a:t>WAP </a:t>
            </a:r>
            <a:r>
              <a:rPr lang="en-US" sz="1200" b="1" i="0" kern="1200" dirty="0" smtClean="0">
                <a:solidFill>
                  <a:schemeClr val="tx1"/>
                </a:solidFill>
                <a:effectLst/>
                <a:latin typeface="+mn-lt"/>
                <a:ea typeface="+mn-ea"/>
                <a:cs typeface="+mn-cs"/>
              </a:rPr>
              <a:t>bridges wireless and wired connections</a:t>
            </a:r>
          </a:p>
          <a:p>
            <a:pPr eaLnBrk="1" hangingPunct="1">
              <a:spcBef>
                <a:spcPct val="0"/>
              </a:spcBef>
            </a:pPr>
            <a:endParaRPr lang="en-US" sz="1200" b="1" i="0" kern="1200" dirty="0" smtClean="0">
              <a:solidFill>
                <a:schemeClr val="tx1"/>
              </a:solidFill>
              <a:effectLst/>
              <a:latin typeface="+mn-lt"/>
              <a:ea typeface="+mn-ea"/>
              <a:cs typeface="+mn-cs"/>
            </a:endParaRPr>
          </a:p>
          <a:p>
            <a:pPr eaLnBrk="1" hangingPunct="1">
              <a:spcBef>
                <a:spcPct val="0"/>
              </a:spcBef>
            </a:pPr>
            <a:endParaRPr lang="en-US" sz="1200" b="1" i="0" kern="1200" dirty="0" smtClean="0">
              <a:solidFill>
                <a:schemeClr val="tx1"/>
              </a:solidFill>
              <a:effectLst/>
              <a:latin typeface="+mn-lt"/>
              <a:ea typeface="+mn-ea"/>
              <a:cs typeface="+mn-cs"/>
            </a:endParaRPr>
          </a:p>
          <a:p>
            <a:pPr eaLnBrk="1" hangingPunct="1">
              <a:spcBef>
                <a:spcPct val="0"/>
              </a:spcBef>
            </a:pPr>
            <a:r>
              <a:rPr lang="en-US" sz="1200" b="1" i="0" kern="1200" dirty="0" err="1" smtClean="0">
                <a:solidFill>
                  <a:schemeClr val="tx1"/>
                </a:solidFill>
                <a:effectLst/>
                <a:latin typeface="+mn-lt"/>
                <a:ea typeface="+mn-ea"/>
                <a:cs typeface="+mn-cs"/>
              </a:rPr>
              <a:t>WiFi</a:t>
            </a:r>
            <a:r>
              <a:rPr lang="en-US" sz="1200" b="1" i="0" kern="1200" dirty="0" smtClean="0">
                <a:solidFill>
                  <a:schemeClr val="tx1"/>
                </a:solidFill>
                <a:effectLst/>
                <a:latin typeface="+mn-lt"/>
                <a:ea typeface="+mn-ea"/>
                <a:cs typeface="+mn-cs"/>
              </a:rPr>
              <a:t> short range while </a:t>
            </a:r>
            <a:r>
              <a:rPr lang="en-US" sz="1200" b="1" i="0" kern="1200" dirty="0" err="1" smtClean="0">
                <a:solidFill>
                  <a:schemeClr val="tx1"/>
                </a:solidFill>
                <a:effectLst/>
                <a:latin typeface="+mn-lt"/>
                <a:ea typeface="+mn-ea"/>
                <a:cs typeface="+mn-cs"/>
              </a:rPr>
              <a:t>WiMax</a:t>
            </a:r>
            <a:r>
              <a:rPr lang="en-US" sz="1200" b="1" i="0" kern="1200" dirty="0" smtClean="0">
                <a:solidFill>
                  <a:schemeClr val="tx1"/>
                </a:solidFill>
                <a:effectLst/>
                <a:latin typeface="+mn-lt"/>
                <a:ea typeface="+mn-ea"/>
                <a:cs typeface="+mn-cs"/>
              </a:rPr>
              <a:t> is long range</a:t>
            </a:r>
            <a:endParaRPr lang="en-US" b="1" dirty="0"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F4F15F-18C5-49DB-8004-C6D877A7C20C}" type="slidenum">
              <a:rPr lang="en-US" smtClean="0"/>
              <a:pPr fontAlgn="base">
                <a:spcBef>
                  <a:spcPct val="0"/>
                </a:spcBef>
                <a:spcAft>
                  <a:spcPct val="0"/>
                </a:spcAft>
                <a:defRPr/>
              </a:pPr>
              <a:t>67</a:t>
            </a:fld>
            <a:endParaRPr lang="en-US" smtClean="0"/>
          </a:p>
        </p:txBody>
      </p:sp>
    </p:spTree>
    <p:extLst>
      <p:ext uri="{BB962C8B-B14F-4D97-AF65-F5344CB8AC3E}">
        <p14:creationId xmlns:p14="http://schemas.microsoft.com/office/powerpoint/2010/main" val="23682833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rgbClr val="444444"/>
                </a:solidFill>
                <a:effectLst/>
                <a:latin typeface="Ubuntu"/>
                <a:ea typeface="+mn-ea"/>
                <a:cs typeface="+mn-cs"/>
              </a:rPr>
              <a:t>MAC Address is also called Ethernet address.</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In the case of Ethernet, every NIC ever manufactured comes equipped with a unique 48-bit Ethernet address. Manufacturers of Ethernet NICs request a block of Ethernet addresses from IEEE to ensure that no two NICs have the same address (to avoid conflicts should the two NICs ever appear on the same LAN).</a:t>
            </a:r>
          </a:p>
          <a:p>
            <a:endParaRPr lang="en-US" sz="1200" b="1" i="0" u="none" strike="noStrike" kern="1200" baseline="0" dirty="0" smtClean="0">
              <a:solidFill>
                <a:schemeClr val="tx1"/>
              </a:solidFill>
              <a:latin typeface="+mn-lt"/>
              <a:ea typeface="+mn-ea"/>
              <a:cs typeface="+mn-cs"/>
            </a:endParaRPr>
          </a:p>
          <a:p>
            <a:r>
              <a:rPr lang="en-US" b="0" i="0" dirty="0" smtClean="0">
                <a:solidFill>
                  <a:srgbClr val="444444"/>
                </a:solidFill>
                <a:effectLst/>
                <a:latin typeface="Ubuntu"/>
              </a:rPr>
              <a:t>WiMAX stands for “Worldwide Interoperability for Microwave Access” and is a standard-based </a:t>
            </a:r>
          </a:p>
          <a:p>
            <a:r>
              <a:rPr lang="en-US" b="0" i="0" dirty="0" smtClean="0">
                <a:solidFill>
                  <a:srgbClr val="444444"/>
                </a:solidFill>
                <a:effectLst/>
                <a:latin typeface="Ubuntu"/>
              </a:rPr>
              <a:t>technology for providing a wireless alternative to cable and DSL connections.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WiFi</a:t>
            </a:r>
            <a:r>
              <a:rPr lang="en-US" sz="1200" b="0" i="0" kern="1200" dirty="0" smtClean="0">
                <a:solidFill>
                  <a:schemeClr val="tx1"/>
                </a:solidFill>
                <a:effectLst/>
                <a:latin typeface="+mn-lt"/>
                <a:ea typeface="+mn-ea"/>
                <a:cs typeface="+mn-cs"/>
              </a:rPr>
              <a:t> (CSMA/CA) is like a crossroad with no traffic light where cars need to check and make sure no-one else is crossing before moving on,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While WiMAX is when you have a traffic police (the base station) giving turn to each car to pass.</a:t>
            </a:r>
          </a:p>
          <a:p>
            <a:endParaRPr lang="en-GB" b="1"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68</a:t>
            </a:fld>
            <a:endParaRPr lang="en-US">
              <a:solidFill>
                <a:prstClr val="black"/>
              </a:solidFill>
            </a:endParaRPr>
          </a:p>
        </p:txBody>
      </p:sp>
    </p:spTree>
    <p:extLst>
      <p:ext uri="{BB962C8B-B14F-4D97-AF65-F5344CB8AC3E}">
        <p14:creationId xmlns:p14="http://schemas.microsoft.com/office/powerpoint/2010/main" val="17719239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69</a:t>
            </a:fld>
            <a:endParaRPr lang="en-US"/>
          </a:p>
        </p:txBody>
      </p:sp>
    </p:spTree>
    <p:extLst>
      <p:ext uri="{BB962C8B-B14F-4D97-AF65-F5344CB8AC3E}">
        <p14:creationId xmlns:p14="http://schemas.microsoft.com/office/powerpoint/2010/main" val="1179488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What is the difference between amplifiers and repeaters?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Hubs are multiport repeaters.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Attenuation=reduction</a:t>
            </a:r>
            <a:r>
              <a:rPr lang="en-GB" b="1" baseline="0" dirty="0" smtClean="0"/>
              <a:t> to strength of signals due to long distance transmission</a:t>
            </a:r>
          </a:p>
          <a:p>
            <a:r>
              <a:rPr lang="en-US" sz="1200" b="1" i="0" u="none" strike="noStrike" kern="1200" baseline="0" dirty="0" smtClean="0">
                <a:solidFill>
                  <a:schemeClr val="tx1"/>
                </a:solidFill>
                <a:latin typeface="+mn-lt"/>
                <a:ea typeface="+mn-ea"/>
                <a:cs typeface="+mn-cs"/>
              </a:rPr>
              <a:t>A repeater is a physical layer device that receives, amplifies (i.e., regenerates), and retransmits signals.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Repeaters can correct distortion due to noise, while amplifiers can’t.</a:t>
            </a:r>
            <a:endParaRPr lang="en-GB"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r>
              <a:rPr lang="en-US" sz="1200" b="1" i="0" u="none" strike="noStrike" kern="1200" baseline="0" dirty="0" smtClean="0">
                <a:solidFill>
                  <a:schemeClr val="tx1"/>
                </a:solidFill>
                <a:latin typeface="+mn-lt"/>
                <a:ea typeface="+mn-ea"/>
                <a:cs typeface="+mn-cs"/>
              </a:rPr>
              <a:t>At the bottom, in the physical layer, we find the repeaters. These are analog devices </a:t>
            </a:r>
          </a:p>
          <a:p>
            <a:r>
              <a:rPr lang="en-US" sz="1200" b="1" i="0" u="none" strike="noStrike" kern="1200" baseline="0" dirty="0" smtClean="0">
                <a:solidFill>
                  <a:schemeClr val="tx1"/>
                </a:solidFill>
                <a:latin typeface="+mn-lt"/>
                <a:ea typeface="+mn-ea"/>
                <a:cs typeface="+mn-cs"/>
              </a:rPr>
              <a:t>that work with signals on the cables to which they are connected. A signal appearing </a:t>
            </a:r>
          </a:p>
          <a:p>
            <a:r>
              <a:rPr lang="en-US" sz="1200" b="1" i="0" u="none" strike="noStrike" kern="1200" baseline="0" dirty="0" smtClean="0">
                <a:solidFill>
                  <a:schemeClr val="tx1"/>
                </a:solidFill>
                <a:latin typeface="+mn-lt"/>
                <a:ea typeface="+mn-ea"/>
                <a:cs typeface="+mn-cs"/>
              </a:rPr>
              <a:t>on one cable is cleaned up, amplified, and put out on another cable. Repeaters do not </a:t>
            </a:r>
          </a:p>
          <a:p>
            <a:r>
              <a:rPr lang="en-US" sz="1200" b="1" i="0" u="none" strike="noStrike" kern="1200" baseline="0" dirty="0" smtClean="0">
                <a:solidFill>
                  <a:schemeClr val="tx1"/>
                </a:solidFill>
                <a:latin typeface="+mn-lt"/>
                <a:ea typeface="+mn-ea"/>
                <a:cs typeface="+mn-cs"/>
              </a:rPr>
              <a:t>understand frames, packets, or headers. They understand the symbols that encode bits as volts.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smtClean="0">
              <a:ln>
                <a:noFill/>
              </a:ln>
              <a:solidFill>
                <a:prstClr val="black"/>
              </a:solidFill>
              <a:effectLst/>
              <a:uLnTx/>
              <a:uFillTx/>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70</a:t>
            </a:fld>
            <a:endParaRPr lang="en-US">
              <a:solidFill>
                <a:prstClr val="black"/>
              </a:solidFill>
            </a:endParaRPr>
          </a:p>
        </p:txBody>
      </p:sp>
    </p:spTree>
    <p:extLst>
      <p:ext uri="{BB962C8B-B14F-4D97-AF65-F5344CB8AC3E}">
        <p14:creationId xmlns:p14="http://schemas.microsoft.com/office/powerpoint/2010/main" val="1265679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Signals are electric or electromagnetic representations of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ea typeface="Majalla UI"/>
                <a:cs typeface="Majalla UI"/>
              </a:rPr>
              <a:t>Signals</a:t>
            </a:r>
            <a:r>
              <a:rPr lang="en-US" dirty="0" smtClean="0">
                <a:ea typeface="Majalla UI"/>
                <a:cs typeface="Majalla UI"/>
              </a:rPr>
              <a:t>: </a:t>
            </a:r>
            <a:r>
              <a:rPr lang="en-US" b="1" dirty="0" smtClean="0">
                <a:ea typeface="Majalla UI"/>
                <a:cs typeface="Majalla UI"/>
              </a:rPr>
              <a:t>Electric or electromagnetic (radio and light waves) encoding of data.</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Wires and wireless channels (fiber included) carry analog signals such as continuously varying voltage, light intensity, or sound intensity.</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process of converting between bits to signals that represent them is called digital modulation.</a:t>
            </a:r>
          </a:p>
          <a:p>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rPr>
              <a:t>Digital signals </a:t>
            </a:r>
            <a:r>
              <a:rPr lang="en-US" sz="1200" u="none" dirty="0" smtClean="0">
                <a:solidFill>
                  <a:srgbClr val="FF0000"/>
                </a:solidFill>
              </a:rPr>
              <a:t>are relatively easy to </a:t>
            </a:r>
            <a:r>
              <a:rPr lang="en-US" sz="1200" b="1" u="none" dirty="0" smtClean="0">
                <a:solidFill>
                  <a:srgbClr val="00B050"/>
                </a:solidFill>
              </a:rPr>
              <a:t>store</a:t>
            </a:r>
            <a:r>
              <a:rPr lang="en-US" sz="1200" u="none" dirty="0" smtClean="0">
                <a:solidFill>
                  <a:srgbClr val="FF0000"/>
                </a:solidFill>
              </a:rPr>
              <a:t> and </a:t>
            </a:r>
            <a:r>
              <a:rPr lang="en-US" sz="1200" b="1" u="none" dirty="0" smtClean="0">
                <a:solidFill>
                  <a:srgbClr val="00B050"/>
                </a:solidFill>
              </a:rPr>
              <a:t>manipulate</a:t>
            </a:r>
            <a:r>
              <a:rPr lang="en-US" sz="1200" u="none" dirty="0" smtClean="0">
                <a:solidFill>
                  <a:srgbClr val="FF0000"/>
                </a:solidFill>
              </a:rPr>
              <a:t> electronically.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sym typeface="Wingdings" panose="05000000000000000000" pitchFamily="2" charset="2"/>
              </a:rPr>
              <a:t> It is relatively very easy to compress, encrypt, store, copy, and manipulate a digital signal.</a:t>
            </a:r>
            <a:endParaRPr lang="en-US" sz="1200" b="1" u="none"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none" dirty="0" smtClean="0">
              <a:solidFill>
                <a:srgbClr val="FF0000"/>
              </a:solidFill>
            </a:endParaRPr>
          </a:p>
          <a:p>
            <a:r>
              <a:rPr lang="en-US" sz="1200" b="1" i="0" u="none" strike="noStrike" kern="1200" baseline="0" dirty="0" smtClean="0">
                <a:solidFill>
                  <a:schemeClr val="tx1"/>
                </a:solidFill>
                <a:latin typeface="+mn-lt"/>
                <a:ea typeface="+mn-ea"/>
                <a:cs typeface="+mn-cs"/>
              </a:rPr>
              <a:t>Once sent, the signal propagates down the wire (or other medium). At the other end, the</a:t>
            </a:r>
          </a:p>
          <a:p>
            <a:r>
              <a:rPr lang="en-US" sz="1200" b="1" i="0" u="none" strike="noStrike" kern="1200" baseline="0" dirty="0" smtClean="0">
                <a:solidFill>
                  <a:schemeClr val="tx1"/>
                </a:solidFill>
                <a:latin typeface="+mn-lt"/>
                <a:ea typeface="+mn-ea"/>
                <a:cs typeface="+mn-cs"/>
              </a:rPr>
              <a:t>receiver converts it into bits by sampling the signal at regular intervals of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long-distance transmission of analog signals, amplifiers are needed every few kilometers, with closer spacing required if higher frequencies are used. The usable spectrum for analog signaling extends to about 500 MHz; For digital signaling, repeaters are needed every kilometer or so, with closer spacing needed for higher data rates.</a:t>
            </a:r>
          </a:p>
          <a:p>
            <a:r>
              <a:rPr lang="en-US" sz="1200" b="1" i="0" u="none" strike="noStrike" kern="1200" baseline="0" dirty="0" smtClean="0">
                <a:solidFill>
                  <a:schemeClr val="tx1"/>
                </a:solidFill>
                <a:latin typeface="+mn-lt"/>
                <a:ea typeface="+mn-ea"/>
                <a:cs typeface="+mn-cs"/>
              </a:rPr>
              <a:t>Some transmission media, such as optical fiber and unguided media, will only propagate analog signals.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7</a:t>
            </a:fld>
            <a:endParaRPr lang="en-US"/>
          </a:p>
        </p:txBody>
      </p:sp>
    </p:spTree>
    <p:extLst>
      <p:ext uri="{BB962C8B-B14F-4D97-AF65-F5344CB8AC3E}">
        <p14:creationId xmlns:p14="http://schemas.microsoft.com/office/powerpoint/2010/main" val="1845917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At the bottom, in the physical layer, we find the repeaters. These are analog devices </a:t>
            </a:r>
          </a:p>
          <a:p>
            <a:r>
              <a:rPr lang="en-US" sz="1200" b="1" i="0" u="none" strike="noStrike" kern="1200" baseline="0" dirty="0" smtClean="0">
                <a:solidFill>
                  <a:schemeClr val="tx1"/>
                </a:solidFill>
                <a:latin typeface="+mn-lt"/>
                <a:ea typeface="+mn-ea"/>
                <a:cs typeface="+mn-cs"/>
              </a:rPr>
              <a:t>that work with signals on the cables to which they are connected. A signal appearing </a:t>
            </a:r>
          </a:p>
          <a:p>
            <a:r>
              <a:rPr lang="en-US" sz="1200" b="1" i="0" u="none" strike="noStrike" kern="1200" baseline="0" dirty="0" smtClean="0">
                <a:solidFill>
                  <a:schemeClr val="tx1"/>
                </a:solidFill>
                <a:latin typeface="+mn-lt"/>
                <a:ea typeface="+mn-ea"/>
                <a:cs typeface="+mn-cs"/>
              </a:rPr>
              <a:t>on one cable is cleaned up, amplified, and put out on another cable. Repeaters do not </a:t>
            </a:r>
          </a:p>
          <a:p>
            <a:r>
              <a:rPr lang="en-US" sz="1200" b="1" i="0" u="none" strike="noStrike" kern="1200" baseline="0" dirty="0" smtClean="0">
                <a:solidFill>
                  <a:schemeClr val="tx1"/>
                </a:solidFill>
                <a:latin typeface="+mn-lt"/>
                <a:ea typeface="+mn-ea"/>
                <a:cs typeface="+mn-cs"/>
              </a:rPr>
              <a:t>understand frames, packets, or headers. They understand the symbols that encode bits as volts.</a:t>
            </a:r>
          </a:p>
          <a:p>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Application Layer &gt;&gt; 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Transport Layer &gt;&gt; Segments	PPP: Point to Point Protocol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Network Layer &gt;&gt; Packets	SNMP: Simple Network Management Protocol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Data Link Layer &gt;&gt; Frames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Physical Layer &gt;&gt; Bits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71</a:t>
            </a:fld>
            <a:endParaRPr lang="en-US">
              <a:solidFill>
                <a:prstClr val="black"/>
              </a:solidFill>
            </a:endParaRPr>
          </a:p>
        </p:txBody>
      </p:sp>
    </p:spTree>
    <p:extLst>
      <p:ext uri="{BB962C8B-B14F-4D97-AF65-F5344CB8AC3E}">
        <p14:creationId xmlns:p14="http://schemas.microsoft.com/office/powerpoint/2010/main" val="3707983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Hubs</a:t>
            </a:r>
            <a:r>
              <a:rPr lang="en-US" b="1" dirty="0" smtClean="0"/>
              <a:t> are actually </a:t>
            </a:r>
            <a:r>
              <a:rPr lang="en-US" b="1" dirty="0" smtClean="0">
                <a:solidFill>
                  <a:srgbClr val="00B050"/>
                </a:solidFill>
                <a:effectLst>
                  <a:outerShdw blurRad="38100" dist="38100" dir="2700000" algn="tl">
                    <a:srgbClr val="000000">
                      <a:alpha val="43137"/>
                    </a:srgbClr>
                  </a:outerShdw>
                </a:effectLst>
              </a:rPr>
              <a:t>multiport repeaters</a:t>
            </a:r>
            <a:r>
              <a:rPr lang="en-US" b="1"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Repeaters (Hubs) do not understand frames, packets, or headers. </a:t>
            </a:r>
            <a:endParaRPr lang="en-GB" b="1" dirty="0" smtClean="0"/>
          </a:p>
          <a:p>
            <a:r>
              <a:rPr lang="en-GB" b="1" dirty="0" smtClean="0"/>
              <a:t>No addressing for a hub or repeater (layer 1 device).</a:t>
            </a:r>
          </a:p>
          <a:p>
            <a:endParaRPr lang="en-GB" b="1" dirty="0" smtClean="0"/>
          </a:p>
          <a:p>
            <a:endParaRPr lang="en-GB" b="1" dirty="0" smtClean="0"/>
          </a:p>
          <a:p>
            <a:r>
              <a:rPr lang="en-US" sz="1200" b="1" i="0" u="none" strike="noStrike" kern="1200" baseline="0" dirty="0" smtClean="0">
                <a:solidFill>
                  <a:schemeClr val="tx1"/>
                </a:solidFill>
                <a:latin typeface="+mn-lt"/>
                <a:ea typeface="+mn-ea"/>
                <a:cs typeface="+mn-cs"/>
              </a:rPr>
              <a:t>At the bottom, in the physical layer, we find the repeaters. </a:t>
            </a:r>
          </a:p>
          <a:p>
            <a:r>
              <a:rPr lang="en-US" sz="1200" b="1" i="0" u="none" strike="noStrike" kern="1200" baseline="0" dirty="0" smtClean="0">
                <a:solidFill>
                  <a:schemeClr val="tx1"/>
                </a:solidFill>
                <a:latin typeface="+mn-lt"/>
                <a:ea typeface="+mn-ea"/>
                <a:cs typeface="+mn-cs"/>
              </a:rPr>
              <a:t>These are analog devices that work with signals on the cables to which they are connected. </a:t>
            </a:r>
          </a:p>
          <a:p>
            <a:r>
              <a:rPr lang="en-US" sz="1200" b="1" i="0" u="none" strike="noStrike" kern="1200" baseline="0" dirty="0" smtClean="0">
                <a:solidFill>
                  <a:schemeClr val="tx1"/>
                </a:solidFill>
                <a:latin typeface="+mn-lt"/>
                <a:ea typeface="+mn-ea"/>
                <a:cs typeface="+mn-cs"/>
              </a:rPr>
              <a:t>A signal appearing on one cable is cleaned up, amplified, and put out on another cable. </a:t>
            </a:r>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2242921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Bridges are self-learning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Store and forward = buffer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Makes decisions = Uses some algorithm (can be implemented in hardware)</a:t>
            </a:r>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73</a:t>
            </a:fld>
            <a:endParaRPr lang="en-US">
              <a:solidFill>
                <a:prstClr val="black"/>
              </a:solidFill>
            </a:endParaRPr>
          </a:p>
        </p:txBody>
      </p:sp>
    </p:spTree>
    <p:extLst>
      <p:ext uri="{BB962C8B-B14F-4D97-AF65-F5344CB8AC3E}">
        <p14:creationId xmlns:p14="http://schemas.microsoft.com/office/powerpoint/2010/main" val="39573051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A switch is a multiport bridge, while a hub is multiport repeater.</a:t>
            </a:r>
          </a:p>
          <a:p>
            <a:r>
              <a:rPr lang="en-GB" b="1" dirty="0" smtClean="0"/>
              <a:t>Bridges and Switches are Self-Learning</a:t>
            </a:r>
          </a:p>
          <a:p>
            <a:r>
              <a:rPr lang="en-GB" b="1" dirty="0" smtClean="0"/>
              <a:t>PnP = No manual configuration required (automatically configured by themselves or by the underlying structure)</a:t>
            </a:r>
            <a:endParaRPr lang="en-GB" b="1"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74</a:t>
            </a:fld>
            <a:endParaRPr lang="en-US">
              <a:solidFill>
                <a:prstClr val="black"/>
              </a:solidFill>
            </a:endParaRPr>
          </a:p>
        </p:txBody>
      </p:sp>
    </p:spTree>
    <p:extLst>
      <p:ext uri="{BB962C8B-B14F-4D97-AF65-F5344CB8AC3E}">
        <p14:creationId xmlns:p14="http://schemas.microsoft.com/office/powerpoint/2010/main" val="26622260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If devices can store and forward frames or packets and form tables, what HW should they have?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 network device that connects networks that use different protocols is a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 router connects two networks using same network protocols.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 </a:t>
            </a:r>
            <a:endParaRPr lang="en-GB" b="1" dirty="0" smtClean="0"/>
          </a:p>
          <a:p>
            <a:r>
              <a:rPr lang="en-GB" b="1" dirty="0" smtClean="0"/>
              <a:t>Transport Gateway</a:t>
            </a:r>
            <a:r>
              <a:rPr lang="en-GB" b="1" baseline="0" dirty="0" smtClean="0"/>
              <a:t> : Reformats packets as needed by connecting two networks using different transport protocols.</a:t>
            </a:r>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Application Gateway : Understands the format and content of the data and translates massages from one format to another. </a:t>
            </a:r>
            <a:r>
              <a:rPr lang="en-US" sz="1200" b="1" i="0" u="none" strike="noStrike" kern="1200" baseline="0" dirty="0" smtClean="0">
                <a:solidFill>
                  <a:schemeClr val="tx1"/>
                </a:solidFill>
                <a:latin typeface="+mn-lt"/>
                <a:ea typeface="+mn-ea"/>
                <a:cs typeface="+mn-cs"/>
              </a:rPr>
              <a:t>An email gateway could translate Internet messages into SMS messages for mobile phones, for example.</a:t>
            </a:r>
            <a:r>
              <a:rPr lang="en-GB" b="1" baseline="0" dirty="0" smtClean="0"/>
              <a:t> </a:t>
            </a:r>
            <a:endParaRPr lang="en-GB" b="1" dirty="0" smtClean="0"/>
          </a:p>
          <a:p>
            <a:endParaRPr lang="en-GB" b="1" dirty="0" smtClean="0"/>
          </a:p>
          <a:p>
            <a:r>
              <a:rPr lang="en-GB" b="1" dirty="0" smtClean="0"/>
              <a:t>In the previous slide, if the departments</a:t>
            </a:r>
            <a:r>
              <a:rPr lang="en-GB" b="1" baseline="0" dirty="0" smtClean="0"/>
              <a:t> have different network addresses, the bridge should be replaced by a Router!</a:t>
            </a:r>
            <a:endParaRPr lang="en-GB" b="1" dirty="0" smtClean="0"/>
          </a:p>
          <a:p>
            <a:r>
              <a:rPr lang="en-GB" b="1" dirty="0" smtClean="0"/>
              <a:t>Routers are not plug and play (not PnP).</a:t>
            </a:r>
          </a:p>
          <a:p>
            <a:r>
              <a:rPr lang="en-US" sz="1200" b="1" i="0" u="none" strike="noStrike" kern="1200" baseline="0" dirty="0" smtClean="0">
                <a:solidFill>
                  <a:schemeClr val="tx1"/>
                </a:solidFill>
                <a:latin typeface="+mn-lt"/>
                <a:ea typeface="+mn-ea"/>
                <a:cs typeface="+mn-cs"/>
              </a:rPr>
              <a:t>Gateway refers to a forwarding process that runs at a higher layer.</a:t>
            </a:r>
            <a:endParaRPr lang="en-GB" b="1" dirty="0"/>
          </a:p>
        </p:txBody>
      </p:sp>
      <p:sp>
        <p:nvSpPr>
          <p:cNvPr id="4" name="Slide Number Placeholder 3"/>
          <p:cNvSpPr>
            <a:spLocks noGrp="1"/>
          </p:cNvSpPr>
          <p:nvPr>
            <p:ph type="sldNum" sz="quarter" idx="10"/>
          </p:nvPr>
        </p:nvSpPr>
        <p:spPr/>
        <p:txBody>
          <a:bodyPr/>
          <a:lstStyle/>
          <a:p>
            <a:fld id="{D19ED830-EA31-4684-AF48-D1CB084947EA}" type="slidenum">
              <a:rPr lang="en-US" smtClean="0">
                <a:solidFill>
                  <a:prstClr val="black"/>
                </a:solidFill>
              </a:rPr>
              <a:pPr/>
              <a:t>75</a:t>
            </a:fld>
            <a:endParaRPr lang="en-US">
              <a:solidFill>
                <a:prstClr val="black"/>
              </a:solidFill>
            </a:endParaRPr>
          </a:p>
        </p:txBody>
      </p:sp>
    </p:spTree>
    <p:extLst>
      <p:ext uri="{BB962C8B-B14F-4D97-AF65-F5344CB8AC3E}">
        <p14:creationId xmlns:p14="http://schemas.microsoft.com/office/powerpoint/2010/main" val="11804805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CRC : Cyclic Redundancy Check ; An error correction information (What we have called encapsulation)</a:t>
            </a:r>
          </a:p>
          <a:p>
            <a:endParaRPr lang="en-US" b="1" dirty="0" smtClean="0"/>
          </a:p>
          <a:p>
            <a:r>
              <a:rPr lang="en-US" sz="1200" b="1" i="0" u="none" strike="noStrike" kern="1200" baseline="0" dirty="0" smtClean="0">
                <a:solidFill>
                  <a:schemeClr val="tx1"/>
                </a:solidFill>
                <a:latin typeface="+mn-lt"/>
                <a:ea typeface="+mn-ea"/>
                <a:cs typeface="+mn-cs"/>
              </a:rPr>
              <a:t>At the bottom, in the physical layer, we find the repeaters. These are analog devices </a:t>
            </a:r>
          </a:p>
          <a:p>
            <a:r>
              <a:rPr lang="en-US" sz="1200" b="1" i="0" u="none" strike="noStrike" kern="1200" baseline="0" dirty="0" smtClean="0">
                <a:solidFill>
                  <a:schemeClr val="tx1"/>
                </a:solidFill>
                <a:latin typeface="+mn-lt"/>
                <a:ea typeface="+mn-ea"/>
                <a:cs typeface="+mn-cs"/>
              </a:rPr>
              <a:t>that work with signals on the cables to which they are connected. A signal appearing </a:t>
            </a:r>
          </a:p>
          <a:p>
            <a:r>
              <a:rPr lang="en-US" sz="1200" b="1" i="0" u="none" strike="noStrike" kern="1200" baseline="0" dirty="0" smtClean="0">
                <a:solidFill>
                  <a:schemeClr val="tx1"/>
                </a:solidFill>
                <a:latin typeface="+mn-lt"/>
                <a:ea typeface="+mn-ea"/>
                <a:cs typeface="+mn-cs"/>
              </a:rPr>
              <a:t>on one cable is cleaned up, amplified, and put out on another cable. Repeaters do not </a:t>
            </a:r>
          </a:p>
          <a:p>
            <a:r>
              <a:rPr lang="en-US" sz="1200" b="1" i="0" u="none" strike="noStrike" kern="1200" baseline="0" dirty="0" smtClean="0">
                <a:solidFill>
                  <a:schemeClr val="tx1"/>
                </a:solidFill>
                <a:latin typeface="+mn-lt"/>
                <a:ea typeface="+mn-ea"/>
                <a:cs typeface="+mn-cs"/>
              </a:rPr>
              <a:t>understand frames, packets, or headers. They understand the symbols that encode bits as volts.</a:t>
            </a:r>
          </a:p>
          <a:p>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76</a:t>
            </a:fld>
            <a:endParaRPr lang="en-US"/>
          </a:p>
        </p:txBody>
      </p:sp>
    </p:spTree>
    <p:extLst>
      <p:ext uri="{BB962C8B-B14F-4D97-AF65-F5344CB8AC3E}">
        <p14:creationId xmlns:p14="http://schemas.microsoft.com/office/powerpoint/2010/main" val="23109415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a:ln/>
        </p:spPr>
      </p:sp>
      <p:sp>
        <p:nvSpPr>
          <p:cNvPr id="27136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a LAN because the computers are near to each other,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they may be limited to cable communication. </a:t>
            </a:r>
          </a:p>
          <a:p>
            <a:pPr eaLnBrk="1" hangingPunct="1"/>
            <a:endParaRPr lang="en-GB" dirty="0" smtClean="0"/>
          </a:p>
        </p:txBody>
      </p:sp>
      <p:sp>
        <p:nvSpPr>
          <p:cNvPr id="271364" name="Slide Number Placeholder 3"/>
          <p:cNvSpPr>
            <a:spLocks noGrp="1"/>
          </p:cNvSpPr>
          <p:nvPr>
            <p:ph type="sldNum" sz="quarter" idx="5"/>
          </p:nvPr>
        </p:nvSpPr>
        <p:spPr>
          <a:noFill/>
        </p:spPr>
        <p:txBody>
          <a:bodyPr/>
          <a:lstStyle/>
          <a:p>
            <a:fld id="{A22EF485-D520-4B31-ABEF-C5FB829FF5FC}" type="slidenum">
              <a:rPr lang="en-US">
                <a:solidFill>
                  <a:prstClr val="black"/>
                </a:solidFill>
              </a:rPr>
              <a:pPr/>
              <a:t>77</a:t>
            </a:fld>
            <a:endParaRPr lang="en-US">
              <a:solidFill>
                <a:prstClr val="black"/>
              </a:solidFill>
            </a:endParaRPr>
          </a:p>
        </p:txBody>
      </p:sp>
    </p:spTree>
    <p:extLst>
      <p:ext uri="{BB962C8B-B14F-4D97-AF65-F5344CB8AC3E}">
        <p14:creationId xmlns:p14="http://schemas.microsoft.com/office/powerpoint/2010/main" val="3667992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marL="65087" marR="0" lvl="0" indent="0" algn="l" defTabSz="914400" rtl="0" eaLnBrk="1" fontAlgn="base" latinLnBrk="0" hangingPunct="1">
              <a:lnSpc>
                <a:spcPct val="100000"/>
              </a:lnSpc>
              <a:spcBef>
                <a:spcPct val="20000"/>
              </a:spcBef>
              <a:spcAft>
                <a:spcPct val="0"/>
              </a:spcAft>
              <a:buClr>
                <a:srgbClr val="7FD13B"/>
              </a:buClr>
              <a:buSzPct val="80000"/>
              <a:buFont typeface="Wingdings 2" panose="05020102010507070707" pitchFamily="18" charset="2"/>
              <a:buNone/>
              <a:tabLst/>
              <a:defRPr/>
            </a:pPr>
            <a:r>
              <a:rPr lang="en-US" sz="3200" b="1" dirty="0" smtClean="0"/>
              <a:t>WANs use all types of technologies including satellites.</a:t>
            </a:r>
            <a:r>
              <a:rPr lang="en-US" sz="3200" b="1" baseline="0" dirty="0" smtClean="0"/>
              <a:t> </a:t>
            </a:r>
            <a:endParaRPr lang="en-US" sz="3200" b="1" dirty="0" smtClean="0"/>
          </a:p>
          <a:p>
            <a:pPr marL="65087" marR="0" lvl="0" indent="0" algn="l" defTabSz="914400" rtl="0" eaLnBrk="1" fontAlgn="base" latinLnBrk="0" hangingPunct="1">
              <a:lnSpc>
                <a:spcPct val="100000"/>
              </a:lnSpc>
              <a:spcBef>
                <a:spcPct val="20000"/>
              </a:spcBef>
              <a:spcAft>
                <a:spcPct val="0"/>
              </a:spcAft>
              <a:buClr>
                <a:srgbClr val="7FD13B"/>
              </a:buClr>
              <a:buSzPct val="80000"/>
              <a:buFont typeface="Wingdings 2" panose="05020102010507070707" pitchFamily="18" charset="2"/>
              <a:buNone/>
              <a:tabLst/>
              <a:defRPr/>
            </a:pPr>
            <a:r>
              <a:rPr lang="en-US" sz="3200" b="1" dirty="0" smtClean="0"/>
              <a:t>LANs are the building blocks of wide area networks.</a:t>
            </a:r>
            <a:endParaRPr kumimoji="0" lang="en-US" altLang="en-US" sz="3000" b="1" i="0" u="none" strike="noStrike" kern="1200" cap="none" spc="0" normalizeH="0" baseline="0" noProof="0" dirty="0" smtClean="0">
              <a:ln>
                <a:noFill/>
              </a:ln>
              <a:solidFill>
                <a:prstClr val="white"/>
              </a:solidFill>
              <a:effectLst/>
              <a:uLnTx/>
              <a:uFillTx/>
              <a:latin typeface="Century Gothic"/>
              <a:ea typeface="+mn-ea"/>
              <a:cs typeface="+mn-cs"/>
            </a:endParaRPr>
          </a:p>
          <a:p>
            <a:pPr eaLnBrk="1" hangingPunct="1">
              <a:spcBef>
                <a:spcPct val="0"/>
              </a:spcBef>
            </a:pPr>
            <a:endParaRPr lang="en-US" dirty="0"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486400-2E4C-4B1B-B034-C901091D1DBF}" type="slidenum">
              <a:rPr lang="en-US" smtClean="0"/>
              <a:pPr fontAlgn="base">
                <a:spcBef>
                  <a:spcPct val="0"/>
                </a:spcBef>
                <a:spcAft>
                  <a:spcPct val="0"/>
                </a:spcAft>
                <a:defRPr/>
              </a:pPr>
              <a:t>78</a:t>
            </a:fld>
            <a:endParaRPr lang="en-US" smtClean="0"/>
          </a:p>
        </p:txBody>
      </p:sp>
    </p:spTree>
    <p:extLst>
      <p:ext uri="{BB962C8B-B14F-4D97-AF65-F5344CB8AC3E}">
        <p14:creationId xmlns:p14="http://schemas.microsoft.com/office/powerpoint/2010/main" val="34689587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cloud is a metaphor for the internet.</a:t>
            </a:r>
          </a:p>
          <a:p>
            <a:r>
              <a:rPr lang="en-US" b="1" dirty="0" smtClean="0"/>
              <a:t>Routers are the main devices of the Internet.</a:t>
            </a:r>
          </a:p>
          <a:p>
            <a:endParaRPr lang="en-US" b="1" dirty="0" smtClean="0"/>
          </a:p>
          <a:p>
            <a:r>
              <a:rPr lang="en-US" b="1" dirty="0" smtClean="0"/>
              <a:t>ATM is a data link layer protocol that uses fixed-length cells rather than frames.</a:t>
            </a:r>
          </a:p>
          <a:p>
            <a:r>
              <a:rPr lang="en-US" b="1" dirty="0" smtClean="0"/>
              <a:t>ATM: Asynchronous transfer mode (protocol)</a:t>
            </a:r>
          </a:p>
          <a:p>
            <a:r>
              <a:rPr lang="en-US" b="1" dirty="0" smtClean="0"/>
              <a:t>         </a:t>
            </a:r>
            <a:r>
              <a:rPr lang="en-US" b="1" dirty="0" smtClean="0">
                <a:sym typeface="Wingdings" panose="05000000000000000000" pitchFamily="2" charset="2"/>
              </a:rPr>
              <a:t> Asynchronous</a:t>
            </a:r>
            <a:r>
              <a:rPr lang="en-US" b="1" baseline="0" dirty="0" smtClean="0">
                <a:sym typeface="Wingdings" panose="05000000000000000000" pitchFamily="2" charset="2"/>
              </a:rPr>
              <a:t> + Circuit switched (virtual circuit)  </a:t>
            </a:r>
          </a:p>
          <a:p>
            <a:r>
              <a:rPr lang="en-US" b="1" baseline="0" dirty="0" smtClean="0">
                <a:sym typeface="Wingdings" panose="05000000000000000000" pitchFamily="2" charset="2"/>
              </a:rPr>
              <a:t>          Quality of service (better QOS than other current protocols)</a:t>
            </a:r>
            <a:endParaRPr lang="en-US" b="1"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79</a:t>
            </a:fld>
            <a:endParaRPr lang="en-US"/>
          </a:p>
        </p:txBody>
      </p:sp>
    </p:spTree>
    <p:extLst>
      <p:ext uri="{BB962C8B-B14F-4D97-AF65-F5344CB8AC3E}">
        <p14:creationId xmlns:p14="http://schemas.microsoft.com/office/powerpoint/2010/main" val="31060764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https://www.yahoo.com</a:t>
            </a:r>
            <a:r>
              <a:rPr lang="en-US"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Domain name of yahoo (memory aid to easily remember the address)</a:t>
            </a:r>
            <a:endParaRPr lang="en-US" b="1" dirty="0" smtClean="0"/>
          </a:p>
          <a:p>
            <a:r>
              <a:rPr lang="en-US" b="1" dirty="0" smtClean="0"/>
              <a:t>Host name = Domain name</a:t>
            </a:r>
          </a:p>
          <a:p>
            <a:r>
              <a:rPr lang="en-US" b="1" dirty="0" smtClean="0"/>
              <a:t>Windows\system32\drivers\</a:t>
            </a:r>
            <a:r>
              <a:rPr lang="en-US" b="1" dirty="0" err="1" smtClean="0"/>
              <a:t>etc</a:t>
            </a:r>
            <a:r>
              <a:rPr lang="en-US" b="1" dirty="0" smtClean="0"/>
              <a:t>\hosts = Internal DNS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An application program (such as HTTP, SMTP, and FTP) needs the services of another program for this; this application program is called DNS-Domain Name System (runs over UDP and uses port 53); i.e., it is an application-layer protocol</a:t>
            </a:r>
          </a:p>
          <a:p>
            <a:endParaRPr lang="en-US" b="1" dirty="0" smtClean="0"/>
          </a:p>
        </p:txBody>
      </p:sp>
      <p:sp>
        <p:nvSpPr>
          <p:cNvPr id="4" name="Slide Number Placeholder 3"/>
          <p:cNvSpPr>
            <a:spLocks noGrp="1"/>
          </p:cNvSpPr>
          <p:nvPr>
            <p:ph type="sldNum" sz="quarter" idx="10"/>
          </p:nvPr>
        </p:nvSpPr>
        <p:spPr/>
        <p:txBody>
          <a:bodyPr/>
          <a:lstStyle/>
          <a:p>
            <a:fld id="{20AC5BDE-6456-40AE-AD03-9E44C08C5669}" type="slidenum">
              <a:rPr lang="en-US" smtClean="0"/>
              <a:pPr/>
              <a:t>81</a:t>
            </a:fld>
            <a:endParaRPr lang="en-US"/>
          </a:p>
        </p:txBody>
      </p:sp>
    </p:spTree>
    <p:extLst>
      <p:ext uri="{BB962C8B-B14F-4D97-AF65-F5344CB8AC3E}">
        <p14:creationId xmlns:p14="http://schemas.microsoft.com/office/powerpoint/2010/main" val="3106358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rPr>
              <a:t>Digital signals </a:t>
            </a:r>
            <a:r>
              <a:rPr lang="en-US" sz="1200" u="none" dirty="0" smtClean="0">
                <a:solidFill>
                  <a:srgbClr val="FF0000"/>
                </a:solidFill>
              </a:rPr>
              <a:t>are relatively easy to </a:t>
            </a:r>
            <a:r>
              <a:rPr lang="en-US" sz="1200" b="1" u="none" dirty="0" smtClean="0">
                <a:solidFill>
                  <a:srgbClr val="00B050"/>
                </a:solidFill>
              </a:rPr>
              <a:t>store</a:t>
            </a:r>
            <a:r>
              <a:rPr lang="en-US" sz="1200" u="none" dirty="0" smtClean="0">
                <a:solidFill>
                  <a:srgbClr val="FF0000"/>
                </a:solidFill>
              </a:rPr>
              <a:t> and </a:t>
            </a:r>
            <a:r>
              <a:rPr lang="en-US" sz="1200" b="1" u="none" dirty="0" smtClean="0">
                <a:solidFill>
                  <a:srgbClr val="00B050"/>
                </a:solidFill>
              </a:rPr>
              <a:t>manipulate</a:t>
            </a:r>
            <a:r>
              <a:rPr lang="en-US" sz="1200" u="none" dirty="0" smtClean="0">
                <a:solidFill>
                  <a:srgbClr val="FF0000"/>
                </a:solidFill>
              </a:rPr>
              <a:t> electronically.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none" dirty="0" smtClean="0">
                <a:solidFill>
                  <a:srgbClr val="FF0000"/>
                </a:solidFill>
                <a:sym typeface="Wingdings" panose="05000000000000000000" pitchFamily="2" charset="2"/>
              </a:rPr>
              <a:t> It is relatively very easy to compress, encrypt, store, copy, and manipulate a digital signal.</a:t>
            </a:r>
            <a:endParaRPr lang="en-US" sz="1200" b="1" u="none"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none" dirty="0" smtClean="0">
              <a:solidFill>
                <a:srgbClr val="FF0000"/>
              </a:solidFill>
            </a:endParaRPr>
          </a:p>
          <a:p>
            <a:r>
              <a:rPr lang="en-US" sz="1200" b="1" i="0" u="none" strike="noStrike" kern="1200" baseline="0" dirty="0" smtClean="0">
                <a:solidFill>
                  <a:schemeClr val="tx1"/>
                </a:solidFill>
                <a:latin typeface="+mn-lt"/>
                <a:ea typeface="+mn-ea"/>
                <a:cs typeface="+mn-cs"/>
              </a:rPr>
              <a:t>Once sent, the signal propagates down the wire (or other medium). At the other end, the</a:t>
            </a:r>
          </a:p>
          <a:p>
            <a:r>
              <a:rPr lang="en-US" sz="1200" b="1" i="0" u="none" strike="noStrike" kern="1200" baseline="0" dirty="0" smtClean="0">
                <a:solidFill>
                  <a:schemeClr val="tx1"/>
                </a:solidFill>
                <a:latin typeface="+mn-lt"/>
                <a:ea typeface="+mn-ea"/>
                <a:cs typeface="+mn-cs"/>
              </a:rPr>
              <a:t>receiver converts it into bits by sampling the signal at regular intervals of time.</a:t>
            </a:r>
          </a:p>
          <a:p>
            <a:endParaRPr lang="en-US" sz="1200" u="none" dirty="0" smtClean="0">
              <a:solidFill>
                <a:srgbClr val="FF0000"/>
              </a:solidFill>
            </a:endParaRPr>
          </a:p>
          <a:p>
            <a:r>
              <a:rPr lang="en-GB" sz="1200" b="1" kern="1200" dirty="0" smtClean="0">
                <a:solidFill>
                  <a:schemeClr val="tx1"/>
                </a:solidFill>
                <a:effectLst/>
                <a:latin typeface="+mn-lt"/>
                <a:ea typeface="+mn-ea"/>
                <a:cs typeface="+mn-cs"/>
              </a:rPr>
              <a:t>Speed of electromagnetic radiation in free space (c) = 3.00 x 10</a:t>
            </a:r>
            <a:r>
              <a:rPr lang="en-GB" sz="1200" b="1" kern="1200" baseline="30000" dirty="0" smtClean="0">
                <a:solidFill>
                  <a:schemeClr val="tx1"/>
                </a:solidFill>
                <a:effectLst/>
                <a:latin typeface="+mn-lt"/>
                <a:ea typeface="+mn-ea"/>
                <a:cs typeface="+mn-cs"/>
              </a:rPr>
              <a:t>8</a:t>
            </a:r>
            <a:r>
              <a:rPr lang="en-GB" sz="1200" b="1" kern="1200" dirty="0" smtClean="0">
                <a:solidFill>
                  <a:schemeClr val="tx1"/>
                </a:solidFill>
                <a:effectLst/>
                <a:latin typeface="+mn-lt"/>
                <a:ea typeface="+mn-ea"/>
                <a:cs typeface="+mn-cs"/>
              </a:rPr>
              <a:t> m s</a:t>
            </a:r>
            <a:r>
              <a:rPr lang="en-GB" sz="1200" b="1" kern="1200" baseline="30000" dirty="0" smtClean="0">
                <a:solidFill>
                  <a:schemeClr val="tx1"/>
                </a:solidFill>
                <a:effectLst/>
                <a:latin typeface="+mn-lt"/>
                <a:ea typeface="+mn-ea"/>
                <a:cs typeface="+mn-cs"/>
              </a:rPr>
              <a:t>-1</a:t>
            </a:r>
            <a:endParaRPr lang="en-US"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Planck’s constant (h) = 6.63 x 10</a:t>
            </a:r>
            <a:r>
              <a:rPr lang="en-GB" sz="1200" b="1" kern="1200" baseline="30000" dirty="0" smtClean="0">
                <a:solidFill>
                  <a:schemeClr val="tx1"/>
                </a:solidFill>
                <a:effectLst/>
                <a:latin typeface="+mn-lt"/>
                <a:ea typeface="+mn-ea"/>
                <a:cs typeface="+mn-cs"/>
              </a:rPr>
              <a:t>-34</a:t>
            </a:r>
            <a:r>
              <a:rPr lang="en-GB" sz="1200" b="1" kern="1200" dirty="0" smtClean="0">
                <a:solidFill>
                  <a:schemeClr val="tx1"/>
                </a:solidFill>
                <a:effectLst/>
                <a:latin typeface="+mn-lt"/>
                <a:ea typeface="+mn-ea"/>
                <a:cs typeface="+mn-cs"/>
              </a:rPr>
              <a:t> J s</a:t>
            </a:r>
          </a:p>
          <a:p>
            <a:r>
              <a:rPr lang="en-GB" sz="1200" b="1" kern="1200" dirty="0" smtClean="0">
                <a:solidFill>
                  <a:schemeClr val="tx1"/>
                </a:solidFill>
                <a:effectLst/>
                <a:latin typeface="+mn-lt"/>
                <a:ea typeface="+mn-ea"/>
                <a:cs typeface="+mn-cs"/>
              </a:rPr>
              <a:t>Energy = h * f  (energy of electromagnetic wave) quantum energy of a photon </a:t>
            </a:r>
            <a:endParaRPr lang="en-US" sz="1200" b="1"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none"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20AC5BDE-6456-40AE-AD03-9E44C08C5669}" type="slidenum">
              <a:rPr lang="en-US" smtClean="0"/>
              <a:pPr/>
              <a:t>8</a:t>
            </a:fld>
            <a:endParaRPr lang="en-US"/>
          </a:p>
        </p:txBody>
      </p:sp>
    </p:spTree>
    <p:extLst>
      <p:ext uri="{BB962C8B-B14F-4D97-AF65-F5344CB8AC3E}">
        <p14:creationId xmlns:p14="http://schemas.microsoft.com/office/powerpoint/2010/main" val="1845917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IPv4 address:</a:t>
            </a:r>
            <a:r>
              <a:rPr lang="en-US" b="1" baseline="0" dirty="0" smtClean="0"/>
              <a:t> Four Octets: Four 8 bit pairs</a:t>
            </a:r>
          </a:p>
          <a:p>
            <a:r>
              <a:rPr lang="en-US" b="1" baseline="0" dirty="0" smtClean="0"/>
              <a:t>Domain name or Host name</a:t>
            </a:r>
          </a:p>
          <a:p>
            <a:endParaRPr lang="en-US" b="1" baseline="0" dirty="0" smtClean="0"/>
          </a:p>
          <a:p>
            <a:r>
              <a:rPr lang="en-US" b="1" baseline="0" dirty="0" smtClean="0"/>
              <a:t>2</a:t>
            </a:r>
            <a:r>
              <a:rPr lang="en-US" b="1" baseline="30000" dirty="0" smtClean="0"/>
              <a:t>128</a:t>
            </a:r>
            <a:r>
              <a:rPr lang="en-US" b="1" baseline="0" dirty="0" smtClean="0"/>
              <a:t> possible </a:t>
            </a:r>
            <a:r>
              <a:rPr lang="en-US" b="1" baseline="0" dirty="0" err="1" smtClean="0"/>
              <a:t>ip</a:t>
            </a:r>
            <a:r>
              <a:rPr lang="en-US" b="1" baseline="0" dirty="0" smtClean="0"/>
              <a:t> addresses for IPv6</a:t>
            </a:r>
          </a:p>
          <a:p>
            <a:r>
              <a:rPr lang="en-US" b="1" baseline="0" dirty="0" smtClean="0"/>
              <a:t>What are the appropriate questions in the age of IOT? </a:t>
            </a:r>
            <a:endParaRPr lang="en-US" b="1" dirty="0"/>
          </a:p>
        </p:txBody>
      </p:sp>
      <p:sp>
        <p:nvSpPr>
          <p:cNvPr id="4" name="Slide Number Placeholder 3"/>
          <p:cNvSpPr>
            <a:spLocks noGrp="1"/>
          </p:cNvSpPr>
          <p:nvPr>
            <p:ph type="sldNum" sz="quarter" idx="10"/>
          </p:nvPr>
        </p:nvSpPr>
        <p:spPr/>
        <p:txBody>
          <a:bodyPr/>
          <a:lstStyle/>
          <a:p>
            <a:fld id="{5C881F64-38B6-442F-BAD6-2D03BCFD5B11}" type="slidenum">
              <a:rPr lang="en-US" smtClean="0">
                <a:solidFill>
                  <a:prstClr val="black"/>
                </a:solidFill>
              </a:rPr>
              <a:pPr/>
              <a:t>82</a:t>
            </a:fld>
            <a:endParaRPr lang="en-US">
              <a:solidFill>
                <a:prstClr val="black"/>
              </a:solidFill>
            </a:endParaRPr>
          </a:p>
        </p:txBody>
      </p:sp>
    </p:spTree>
    <p:extLst>
      <p:ext uri="{BB962C8B-B14F-4D97-AF65-F5344CB8AC3E}">
        <p14:creationId xmlns:p14="http://schemas.microsoft.com/office/powerpoint/2010/main" val="35416920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baseline="0" dirty="0" smtClean="0">
                <a:solidFill>
                  <a:schemeClr val="tx1"/>
                </a:solidFill>
                <a:latin typeface="+mn-lt"/>
                <a:ea typeface="+mn-ea"/>
                <a:cs typeface="+mn-cs"/>
              </a:rPr>
              <a:t>The Web is a global library that is steadily growing in the depth and breadth of its contents</a:t>
            </a:r>
            <a:endParaRPr lang="en-GB" b="1" dirty="0" smtClean="0"/>
          </a:p>
          <a:p>
            <a:r>
              <a:rPr lang="en-GB" b="1" dirty="0" smtClean="0"/>
              <a:t>Cloud computing is one of the services of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The cloud is essentially the Internet.</a:t>
            </a:r>
            <a:r>
              <a:rPr lang="en-US" b="1"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Thus, Cloud computing is a service of the Cloud.</a:t>
            </a:r>
          </a:p>
          <a:p>
            <a:r>
              <a:rPr lang="en-US" sz="1200" b="1" i="0" u="none" strike="noStrike" kern="1200" baseline="0" dirty="0" smtClean="0">
                <a:solidFill>
                  <a:schemeClr val="tx1"/>
                </a:solidFill>
                <a:latin typeface="+mn-lt"/>
                <a:ea typeface="+mn-ea"/>
                <a:cs typeface="+mn-cs"/>
              </a:rPr>
              <a:t>The “cloud” is a metaphor for the Internet; a cloud-like shape is often used to depict its complex infrastructure.</a:t>
            </a:r>
          </a:p>
          <a:p>
            <a:endParaRPr lang="en-GB" b="1" dirty="0" smtClean="0"/>
          </a:p>
          <a:p>
            <a:r>
              <a:rPr lang="en-GB" b="1" dirty="0" smtClean="0"/>
              <a:t>SAAS, PAAS, IAAS:</a:t>
            </a:r>
            <a:r>
              <a:rPr lang="en-GB" b="1" baseline="0" dirty="0" smtClean="0"/>
              <a:t> Services of the internet</a:t>
            </a:r>
            <a:endParaRPr lang="en-GB" b="1" dirty="0"/>
          </a:p>
        </p:txBody>
      </p:sp>
      <p:sp>
        <p:nvSpPr>
          <p:cNvPr id="4" name="Slide Number Placeholder 3"/>
          <p:cNvSpPr>
            <a:spLocks noGrp="1"/>
          </p:cNvSpPr>
          <p:nvPr>
            <p:ph type="sldNum" sz="quarter" idx="10"/>
          </p:nvPr>
        </p:nvSpPr>
        <p:spPr/>
        <p:txBody>
          <a:bodyPr/>
          <a:lstStyle/>
          <a:p>
            <a:fld id="{D19ED830-EA31-4684-AF48-D1CB084947EA}" type="slidenum">
              <a:rPr lang="en-US" smtClean="0"/>
              <a:pPr/>
              <a:t>83</a:t>
            </a:fld>
            <a:endParaRPr lang="en-US"/>
          </a:p>
        </p:txBody>
      </p:sp>
    </p:spTree>
    <p:extLst>
      <p:ext uri="{BB962C8B-B14F-4D97-AF65-F5344CB8AC3E}">
        <p14:creationId xmlns:p14="http://schemas.microsoft.com/office/powerpoint/2010/main" val="22687626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latin typeface="Arial" pitchFamily="34" charset="0"/>
                <a:cs typeface="Arial" pitchFamily="34" charset="0"/>
              </a:rPr>
              <a:t>Cloud services are provided like other utility services:</a:t>
            </a:r>
            <a:r>
              <a:rPr lang="en-US" sz="1100" b="1" baseline="0" dirty="0" smtClean="0">
                <a:latin typeface="Arial" pitchFamily="34" charset="0"/>
                <a:cs typeface="Arial" pitchFamily="34" charset="0"/>
              </a:rPr>
              <a:t> Electricity, telephone, and water</a:t>
            </a:r>
            <a:endParaRPr lang="en-US" sz="1100" b="1" dirty="0" smtClean="0">
              <a:latin typeface="Arial" pitchFamily="34" charset="0"/>
              <a:cs typeface="Arial" pitchFamily="34" charset="0"/>
            </a:endParaRPr>
          </a:p>
          <a:p>
            <a:r>
              <a:rPr lang="en-US" sz="1100" b="1" dirty="0" smtClean="0">
                <a:latin typeface="Arial" pitchFamily="34" charset="0"/>
                <a:cs typeface="Arial" pitchFamily="34" charset="0"/>
              </a:rPr>
              <a:t>Cloud</a:t>
            </a:r>
            <a:r>
              <a:rPr lang="en-US" sz="1100" b="1" baseline="0" dirty="0" smtClean="0">
                <a:latin typeface="Arial" pitchFamily="34" charset="0"/>
                <a:cs typeface="Arial" pitchFamily="34" charset="0"/>
              </a:rPr>
              <a:t> </a:t>
            </a:r>
            <a:r>
              <a:rPr lang="en-US" sz="1100" b="1" baseline="0" dirty="0" smtClean="0">
                <a:latin typeface="Arial" pitchFamily="34" charset="0"/>
                <a:cs typeface="Arial" pitchFamily="34" charset="0"/>
              </a:rPr>
              <a:t>Service Delivery Model (Cloud Computing Architecture)</a:t>
            </a:r>
            <a:endParaRPr lang="en-US" sz="1100" b="1" dirty="0" smtClean="0">
              <a:latin typeface="Arial" pitchFamily="34" charset="0"/>
              <a:cs typeface="Arial" pitchFamily="34" charset="0"/>
            </a:endParaRPr>
          </a:p>
          <a:p>
            <a:r>
              <a:rPr lang="en-US" sz="1100" b="1" dirty="0" smtClean="0">
                <a:latin typeface="Arial" pitchFamily="34" charset="0"/>
                <a:cs typeface="Arial" pitchFamily="34" charset="0"/>
              </a:rPr>
              <a:t>The cloud is essentially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baseline="0" dirty="0" err="1" smtClean="0">
                <a:solidFill>
                  <a:schemeClr val="tx1"/>
                </a:solidFill>
                <a:latin typeface="Arial" pitchFamily="34" charset="0"/>
                <a:ea typeface="+mn-ea"/>
                <a:cs typeface="Arial" pitchFamily="34" charset="0"/>
              </a:rPr>
              <a:t>SaaS</a:t>
            </a:r>
            <a:r>
              <a:rPr lang="en-US" sz="1100" b="1" i="0" u="none" strike="noStrike" kern="1200" baseline="0" dirty="0" smtClean="0">
                <a:solidFill>
                  <a:schemeClr val="tx1"/>
                </a:solidFill>
                <a:latin typeface="Arial" pitchFamily="34" charset="0"/>
                <a:ea typeface="+mn-ea"/>
                <a:cs typeface="Arial" pitchFamily="34" charset="0"/>
              </a:rPr>
              <a:t> is also known as “on-demand software.”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baseline="0" dirty="0" smtClean="0">
                <a:solidFill>
                  <a:schemeClr val="tx1"/>
                </a:solidFill>
                <a:latin typeface="Arial" pitchFamily="34" charset="0"/>
                <a:ea typeface="+mn-ea"/>
                <a:cs typeface="Arial" pitchFamily="34" charset="0"/>
              </a:rPr>
              <a:t>Email is an example of SaaS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baseline="0" dirty="0" smtClean="0">
                <a:solidFill>
                  <a:schemeClr val="tx1"/>
                </a:solidFill>
                <a:latin typeface="Arial" pitchFamily="34" charset="0"/>
                <a:ea typeface="+mn-ea"/>
                <a:cs typeface="Arial" pitchFamily="34" charset="0"/>
              </a:rPr>
              <a:t>Virtualization is about detaching software from hardware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baseline="0" dirty="0" smtClean="0">
                <a:solidFill>
                  <a:schemeClr val="tx1"/>
                </a:solidFill>
                <a:latin typeface="Arial" pitchFamily="34" charset="0"/>
                <a:ea typeface="+mn-ea"/>
                <a:cs typeface="Arial" pitchFamily="34" charset="0"/>
              </a:rPr>
              <a:t>In a virtual environment, you can move the whole OS and its contents somewhere else.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i="0" u="none" strike="noStrike" kern="1200" baseline="0" dirty="0" smtClean="0">
              <a:solidFill>
                <a:schemeClr val="tx1"/>
              </a:solidFill>
              <a:latin typeface="Arial" pitchFamily="34" charset="0"/>
              <a:ea typeface="+mn-ea"/>
              <a:cs typeface="Arial" pitchFamily="34" charset="0"/>
            </a:endParaRPr>
          </a:p>
          <a:p>
            <a:r>
              <a:rPr lang="en-US" sz="1100" b="0" i="0" u="none" strike="noStrike" kern="1200" baseline="0" dirty="0" smtClean="0">
                <a:solidFill>
                  <a:schemeClr val="tx1"/>
                </a:solidFill>
                <a:latin typeface="Arial" pitchFamily="34" charset="0"/>
                <a:ea typeface="+mn-ea"/>
                <a:cs typeface="Arial" pitchFamily="34" charset="0"/>
              </a:rPr>
              <a:t>Mazda, for instance, once had 200 physical servers in its data center, but the company used virtualization to knock that number down to just 28 servers hosting 490 virtual machines.</a:t>
            </a:r>
          </a:p>
          <a:p>
            <a:r>
              <a:rPr lang="en-US" sz="1200" b="0" i="0" u="none" strike="noStrike" kern="1200" baseline="0" dirty="0" smtClean="0">
                <a:solidFill>
                  <a:schemeClr val="tx1"/>
                </a:solidFill>
                <a:latin typeface="+mn-lt"/>
                <a:ea typeface="+mn-ea"/>
                <a:cs typeface="+mn-cs"/>
              </a:rPr>
              <a:t>Cost-cutting approach to servers in which multiple operating systems run concurrently on a single physical PC server.</a:t>
            </a:r>
            <a:endParaRPr lang="en-US" sz="1100" b="0" i="0" u="none" strike="noStrike" kern="1200" baseline="0" dirty="0" smtClean="0">
              <a:solidFill>
                <a:schemeClr val="tx1"/>
              </a:solidFill>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latin typeface="Arial" pitchFamily="34" charset="0"/>
                <a:cs typeface="Arial" pitchFamily="34" charset="0"/>
              </a:rPr>
              <a:t>Patricia Wallace, Introduction to Information Systems, Page 82 &amp; 83.</a:t>
            </a:r>
            <a:endParaRPr lang="en-US" sz="1100" b="0" i="0" u="none" strike="noStrike" kern="1200" baseline="0" dirty="0" smtClean="0">
              <a:solidFill>
                <a:schemeClr val="tx1"/>
              </a:solidFill>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0AC5BDE-6456-40AE-AD03-9E44C08C5669}" type="slidenum">
              <a:rPr lang="en-US" smtClean="0"/>
              <a:pPr/>
              <a:t>84</a:t>
            </a:fld>
            <a:endParaRPr lang="en-US"/>
          </a:p>
        </p:txBody>
      </p:sp>
    </p:spTree>
    <p:extLst>
      <p:ext uri="{BB962C8B-B14F-4D97-AF65-F5344CB8AC3E}">
        <p14:creationId xmlns:p14="http://schemas.microsoft.com/office/powerpoint/2010/main" val="24376851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What is the difference between a LAN and Intranet?</a:t>
            </a:r>
          </a:p>
          <a:p>
            <a:endParaRPr lang="en-GB" b="1" dirty="0" smtClean="0"/>
          </a:p>
          <a:p>
            <a:r>
              <a:rPr lang="en-GB" b="1" dirty="0" smtClean="0"/>
              <a:t>For example, Moodle and other information systems </a:t>
            </a:r>
          </a:p>
          <a:p>
            <a:r>
              <a:rPr lang="en-GB" b="1" baseline="0" dirty="0" smtClean="0"/>
              <a:t>Like HSIS can be implemented in an intranet.</a:t>
            </a:r>
          </a:p>
          <a:p>
            <a:endParaRPr lang="en-GB" b="1" dirty="0" smtClean="0"/>
          </a:p>
          <a:p>
            <a:r>
              <a:rPr lang="en-GB" b="1" dirty="0" smtClean="0"/>
              <a:t>Uses routers to connect</a:t>
            </a:r>
            <a:r>
              <a:rPr lang="en-GB" b="1" baseline="0" dirty="0" smtClean="0"/>
              <a:t> a number of heterogeneous LANs      </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Extranet is an extended Intranet.</a:t>
            </a:r>
          </a:p>
        </p:txBody>
      </p:sp>
      <p:sp>
        <p:nvSpPr>
          <p:cNvPr id="4" name="Slide Number Placeholder 3"/>
          <p:cNvSpPr>
            <a:spLocks noGrp="1"/>
          </p:cNvSpPr>
          <p:nvPr>
            <p:ph type="sldNum" sz="quarter" idx="10"/>
          </p:nvPr>
        </p:nvSpPr>
        <p:spPr/>
        <p:txBody>
          <a:bodyPr/>
          <a:lstStyle/>
          <a:p>
            <a:fld id="{D19ED830-EA31-4684-AF48-D1CB084947EA}" type="slidenum">
              <a:rPr lang="en-US" smtClean="0"/>
              <a:pPr/>
              <a:t>85</a:t>
            </a:fld>
            <a:endParaRPr lang="en-US"/>
          </a:p>
        </p:txBody>
      </p:sp>
    </p:spTree>
    <p:extLst>
      <p:ext uri="{BB962C8B-B14F-4D97-AF65-F5344CB8AC3E}">
        <p14:creationId xmlns:p14="http://schemas.microsoft.com/office/powerpoint/2010/main" val="41510284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VPN can be used to securely connect external partners or branch</a:t>
            </a:r>
            <a:r>
              <a:rPr lang="en-US" sz="1200" b="1" baseline="0" dirty="0" smtClean="0"/>
              <a:t> offices</a:t>
            </a:r>
            <a:endParaRPr lang="en-US"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Main objective is to foster collaboration between business partners</a:t>
            </a:r>
          </a:p>
          <a:p>
            <a:r>
              <a:rPr lang="en-US" sz="1200" b="1" dirty="0" smtClean="0"/>
              <a:t>e</a:t>
            </a:r>
            <a:endParaRPr lang="en-GB" i="1" dirty="0" smtClean="0"/>
          </a:p>
          <a:p>
            <a:r>
              <a:rPr lang="en-US" sz="1200" b="1" dirty="0" smtClean="0"/>
              <a:t>VPN : </a:t>
            </a:r>
            <a:r>
              <a:rPr lang="en-US" sz="1200" b="0" smtClean="0"/>
              <a:t>Virtual</a:t>
            </a:r>
            <a:r>
              <a:rPr lang="en-US" sz="1200" b="1" smtClean="0"/>
              <a:t> Private </a:t>
            </a:r>
            <a:r>
              <a:rPr lang="en-US" sz="1200" b="1" dirty="0" smtClean="0"/>
              <a:t>Network</a:t>
            </a:r>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pPr/>
              <a:t>86</a:t>
            </a:fld>
            <a:endParaRPr lang="en-US"/>
          </a:p>
        </p:txBody>
      </p:sp>
    </p:spTree>
    <p:extLst>
      <p:ext uri="{BB962C8B-B14F-4D97-AF65-F5344CB8AC3E}">
        <p14:creationId xmlns:p14="http://schemas.microsoft.com/office/powerpoint/2010/main" val="7491815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19ED830-EA31-4684-AF48-D1CB084947EA}" type="slidenum">
              <a:rPr lang="en-US" smtClean="0"/>
              <a:pPr/>
              <a:t>87</a:t>
            </a:fld>
            <a:endParaRPr lang="en-US"/>
          </a:p>
        </p:txBody>
      </p:sp>
    </p:spTree>
    <p:extLst>
      <p:ext uri="{BB962C8B-B14F-4D97-AF65-F5344CB8AC3E}">
        <p14:creationId xmlns:p14="http://schemas.microsoft.com/office/powerpoint/2010/main" val="159760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0520E-B11F-4648-8873-F106B717EC9E}" type="slidenum">
              <a:rPr lang="en-US">
                <a:solidFill>
                  <a:prstClr val="black"/>
                </a:solidFill>
              </a:rPr>
              <a:pPr/>
              <a:t>9</a:t>
            </a:fld>
            <a:endParaRPr lang="en-US">
              <a:solidFill>
                <a:prstClr val="black"/>
              </a:solidFill>
            </a:endParaRPr>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algn="just"/>
            <a:r>
              <a:rPr lang="en-US" sz="1200" b="1" dirty="0" smtClean="0"/>
              <a:t>Bandwidth refers to the maximum amount of information in bits per second (or range of frequencies) that a particular channel can transmit.</a:t>
            </a:r>
            <a:r>
              <a:rPr lang="en-US" sz="1200" baseline="0" dirty="0" smtClean="0"/>
              <a:t> </a:t>
            </a:r>
            <a:r>
              <a:rPr lang="en-US" sz="1200" b="1" dirty="0" smtClean="0"/>
              <a:t>Patricia Wallace, Page 75.</a:t>
            </a:r>
          </a:p>
          <a:p>
            <a:pPr algn="just"/>
            <a:endParaRPr lang="en-US" sz="1200" b="1" dirty="0" smtClean="0"/>
          </a:p>
          <a:p>
            <a:pPr algn="just"/>
            <a:r>
              <a:rPr lang="en-US" sz="1200" b="1" i="0" u="none" strike="noStrike" kern="1200" baseline="0" dirty="0" smtClean="0">
                <a:solidFill>
                  <a:schemeClr val="tx1"/>
                </a:solidFill>
                <a:latin typeface="+mn-lt"/>
                <a:ea typeface="+mn-ea"/>
                <a:cs typeface="+mn-cs"/>
              </a:rPr>
              <a:t>In general, the greater the bandwidth of the signal, the greater its information-carrying capacity. The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Data rate is limited by the bandwidth, the presence of impairments, and the error rate that is acceptable. Read </a:t>
            </a:r>
            <a:r>
              <a:rPr lang="en-US" sz="1200" b="1" i="0" u="none" strike="noStrike" kern="1200" baseline="0" dirty="0" err="1" smtClean="0">
                <a:solidFill>
                  <a:schemeClr val="tx1"/>
                </a:solidFill>
                <a:latin typeface="+mn-lt"/>
                <a:ea typeface="+mn-ea"/>
                <a:cs typeface="+mn-cs"/>
              </a:rPr>
              <a:t>Tannenbaum</a:t>
            </a:r>
            <a:r>
              <a:rPr lang="en-US" sz="1200" b="1" i="0" u="none" strike="noStrike" kern="1200" baseline="0" dirty="0" smtClean="0">
                <a:solidFill>
                  <a:schemeClr val="tx1"/>
                </a:solidFill>
                <a:latin typeface="+mn-lt"/>
                <a:ea typeface="+mn-ea"/>
                <a:cs typeface="+mn-cs"/>
              </a:rPr>
              <a:t>, 5</a:t>
            </a:r>
            <a:r>
              <a:rPr lang="en-US" sz="1200" b="1" i="0" u="none" strike="noStrike" kern="1200" baseline="30000" dirty="0" smtClean="0">
                <a:solidFill>
                  <a:schemeClr val="tx1"/>
                </a:solidFill>
                <a:latin typeface="+mn-lt"/>
                <a:ea typeface="+mn-ea"/>
                <a:cs typeface="+mn-cs"/>
              </a:rPr>
              <a:t>th</a:t>
            </a:r>
            <a:r>
              <a:rPr lang="en-US" sz="1200" b="1" i="0" u="none" strike="noStrike" kern="1200" baseline="0" dirty="0" smtClean="0">
                <a:solidFill>
                  <a:schemeClr val="tx1"/>
                </a:solidFill>
                <a:latin typeface="+mn-lt"/>
                <a:ea typeface="+mn-ea"/>
                <a:cs typeface="+mn-cs"/>
              </a:rPr>
              <a:t> , page 93.</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Impairment: Weakening</a:t>
            </a:r>
            <a:r>
              <a:rPr lang="en-US" b="1" baseline="0" dirty="0" smtClean="0">
                <a:solidFill>
                  <a:srgbClr val="002060"/>
                </a:solidFill>
              </a:rPr>
              <a:t> or damaging</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Attenuation: Amplifiers and Repeaters are used respectively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Distortion, and Noise (thermal noise and crosstalk)</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telephone networks, this frequency band typically has a width of 4 kHz. Services with more bandwidth than standard telephone service are sometimes called </a:t>
            </a:r>
            <a:r>
              <a:rPr lang="en-US" sz="1200" b="1" i="0" u="none" strike="noStrike" kern="1200" baseline="0" dirty="0" smtClean="0">
                <a:solidFill>
                  <a:schemeClr val="tx1"/>
                </a:solidFill>
                <a:latin typeface="+mn-lt"/>
                <a:ea typeface="+mn-ea"/>
                <a:cs typeface="+mn-cs"/>
              </a:rPr>
              <a:t>broadband</a:t>
            </a:r>
            <a:r>
              <a:rPr lang="en-US" sz="1200" b="0" i="0" u="none" strike="noStrike" kern="1200" baseline="0" dirty="0" smtClean="0">
                <a:solidFill>
                  <a:schemeClr val="tx1"/>
                </a:solidFill>
                <a:latin typeface="+mn-lt"/>
                <a:ea typeface="+mn-ea"/>
                <a:cs typeface="+mn-cs"/>
              </a:rPr>
              <a:t>, although the term really is more of a marketing concept than a specific technical concept.</a:t>
            </a:r>
          </a:p>
          <a:p>
            <a:endParaRPr lang="en-US" dirty="0" smtClean="0"/>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width of the band </a:t>
            </a:r>
            <a:r>
              <a:rPr lang="en-US" sz="1200" b="0" i="0" u="none" strike="noStrike" kern="1200" baseline="0" dirty="0" smtClean="0">
                <a:solidFill>
                  <a:schemeClr val="tx1"/>
                </a:solidFill>
                <a:latin typeface="+mn-lt"/>
                <a:ea typeface="+mn-ea"/>
                <a:cs typeface="+mn-cs"/>
              </a:rPr>
              <a:t>is called, not surprisingly, the </a:t>
            </a:r>
            <a:r>
              <a:rPr lang="en-US" sz="1200" b="1" i="0" u="none" strike="noStrike" kern="1200" baseline="0" dirty="0" smtClean="0">
                <a:solidFill>
                  <a:schemeClr val="tx1"/>
                </a:solidFill>
                <a:latin typeface="+mn-lt"/>
                <a:ea typeface="+mn-ea"/>
                <a:cs typeface="+mn-cs"/>
              </a:rPr>
              <a:t>bandwidth</a:t>
            </a:r>
            <a:r>
              <a:rPr lang="en-US" sz="1200" b="0" i="0" u="none" strike="noStrike" kern="1200" baseline="0" dirty="0" smtClean="0">
                <a:solidFill>
                  <a:schemeClr val="tx1"/>
                </a:solidFill>
                <a:latin typeface="+mn-lt"/>
                <a:ea typeface="+mn-ea"/>
                <a:cs typeface="+mn-cs"/>
              </a:rPr>
              <a:t>. FM radio stations also use FDM to</a:t>
            </a:r>
          </a:p>
          <a:p>
            <a:r>
              <a:rPr lang="en-US" sz="1200" b="1" i="0" u="none" strike="noStrike" kern="1200" baseline="0" dirty="0" smtClean="0">
                <a:solidFill>
                  <a:schemeClr val="tx1"/>
                </a:solidFill>
                <a:latin typeface="+mn-lt"/>
                <a:ea typeface="+mn-ea"/>
                <a:cs typeface="+mn-cs"/>
              </a:rPr>
              <a:t>share microwave frequency spectrum</a:t>
            </a:r>
            <a:r>
              <a:rPr lang="en-US" sz="1200" b="0" i="0" u="none" strike="noStrike" kern="1200" baseline="0" dirty="0" smtClean="0">
                <a:solidFill>
                  <a:schemeClr val="tx1"/>
                </a:solidFill>
                <a:latin typeface="+mn-lt"/>
                <a:ea typeface="+mn-ea"/>
                <a:cs typeface="+mn-cs"/>
              </a:rPr>
              <a:t>.</a:t>
            </a:r>
            <a:endParaRPr lang="en-US" sz="1200" b="1" i="0" u="none" strike="noStrike" kern="1200" baseline="0" dirty="0" smtClean="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217704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669D6BA-639D-4337-9057-80B5DA0116B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911104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0B30F5C-BE34-470D-9F5E-E23C99D89A1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609815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953F258-B971-4DE3-B33F-7129AB3DFA5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028113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71892A6-4EF0-4F9E-B207-D1FEABE918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3066901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99587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600200"/>
            <a:ext cx="7772400" cy="4530725"/>
          </a:xfrm>
        </p:spPr>
        <p:txBody>
          <a:bodyPr/>
          <a:lstStyle/>
          <a:p>
            <a:endParaRPr lang="en-US"/>
          </a:p>
        </p:txBody>
      </p:sp>
      <p:sp>
        <p:nvSpPr>
          <p:cNvPr id="4" name="Date Placeholder 3"/>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6781800" y="6248400"/>
            <a:ext cx="1905000" cy="457200"/>
          </a:xfrm>
        </p:spPr>
        <p:txBody>
          <a:bodyPr/>
          <a:lstStyle>
            <a:lvl1pPr>
              <a:defRPr/>
            </a:lvl1pPr>
          </a:lstStyle>
          <a:p>
            <a:fld id="{728EF428-DF27-40AA-B040-A1B9605A09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509342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78001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37475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44332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9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45047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65879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57686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41033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42024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43468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98546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AEAF07B-15A5-4766-A145-3CC05D9E2217}" type="datetime1">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GB" smtClean="0">
                <a:solidFill>
                  <a:prstClr val="black">
                    <a:tint val="75000"/>
                  </a:prstClr>
                </a:solidFill>
              </a:rPr>
              <a:t>CS211 ICT Fundamentals Chapter 6</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8B932D0-6C6A-40E2-8779-4942E4B59EA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540916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3505200" cy="457200"/>
          </a:xfrm>
        </p:spPr>
        <p:txBody>
          <a:bodyPr/>
          <a:lstStyle>
            <a:lvl1pPr>
              <a:defRPr/>
            </a:lvl1pPr>
          </a:lstStyle>
          <a:p>
            <a:r>
              <a:rPr lang="en-US">
                <a:solidFill>
                  <a:prstClr val="black">
                    <a:tint val="75000"/>
                  </a:prstClr>
                </a:solidFill>
              </a:rPr>
              <a:t>Guide to Networking Essentials, Fourth Edition</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A8C7CA2A-62D8-4632-B5D2-F788A94C854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034332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108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446909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006910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03456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35948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71240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777261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90172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315222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693565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77078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62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8723A82-0E74-4EA5-B2E5-876F5B30E1F5}" type="datetime1">
              <a:rPr lang="en-US" smtClean="0">
                <a:solidFill>
                  <a:prstClr val="black">
                    <a:tint val="75000"/>
                  </a:prstClr>
                </a:solidFill>
              </a:rPr>
              <a:pPr/>
              <a:t>30-Jan-21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6618880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AEAF07B-15A5-4766-A145-3CC05D9E2217}" type="datetime1">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GB" smtClean="0">
                <a:solidFill>
                  <a:prstClr val="black">
                    <a:tint val="75000"/>
                  </a:prstClr>
                </a:solidFill>
              </a:rPr>
              <a:t>CS211 ICT Fundamentals Chapter 6</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8B932D0-6C6A-40E2-8779-4942E4B59EA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97652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3505200" cy="457200"/>
          </a:xfrm>
        </p:spPr>
        <p:txBody>
          <a:bodyPr/>
          <a:lstStyle>
            <a:lvl1pPr>
              <a:defRPr/>
            </a:lvl1pPr>
          </a:lstStyle>
          <a:p>
            <a:r>
              <a:rPr lang="en-US">
                <a:solidFill>
                  <a:prstClr val="black">
                    <a:tint val="75000"/>
                  </a:prstClr>
                </a:solidFill>
              </a:rPr>
              <a:t>Guide to Networking Essentials, Fourth Edition</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A8C7CA2A-62D8-4632-B5D2-F788A94C854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20957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FB85713B-0F27-4241-BFDA-8D5B9922CD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8792357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49119C8E-23E0-4283-81C2-49AA7B0E108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0748621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4AE42157-7861-477B-86D9-AE221166230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94308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7620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6" name="Rectangle 6"/>
          <p:cNvSpPr>
            <a:spLocks noGrp="1" noChangeArrowheads="1"/>
          </p:cNvSpPr>
          <p:nvPr>
            <p:ph type="sldNum" sz="quarter" idx="11"/>
          </p:nvPr>
        </p:nvSpPr>
        <p:spPr>
          <a:ln/>
        </p:spPr>
        <p:txBody>
          <a:bodyPr/>
          <a:lstStyle>
            <a:lvl1pPr>
              <a:defRPr/>
            </a:lvl1pPr>
          </a:lstStyle>
          <a:p>
            <a:pPr>
              <a:defRPr/>
            </a:pPr>
            <a:fld id="{24FCA10D-4DB1-40A2-AE29-13C2443A6A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065633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8" name="Rectangle 6"/>
          <p:cNvSpPr>
            <a:spLocks noGrp="1" noChangeArrowheads="1"/>
          </p:cNvSpPr>
          <p:nvPr>
            <p:ph type="sldNum" sz="quarter" idx="11"/>
          </p:nvPr>
        </p:nvSpPr>
        <p:spPr>
          <a:ln/>
        </p:spPr>
        <p:txBody>
          <a:bodyPr/>
          <a:lstStyle>
            <a:lvl1pPr>
              <a:defRPr/>
            </a:lvl1pPr>
          </a:lstStyle>
          <a:p>
            <a:pPr>
              <a:defRPr/>
            </a:pPr>
            <a:fld id="{C3FBA2B9-3D65-4DD1-9F57-99A282485AF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660704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4" name="Rectangle 6"/>
          <p:cNvSpPr>
            <a:spLocks noGrp="1" noChangeArrowheads="1"/>
          </p:cNvSpPr>
          <p:nvPr>
            <p:ph type="sldNum" sz="quarter" idx="11"/>
          </p:nvPr>
        </p:nvSpPr>
        <p:spPr>
          <a:ln/>
        </p:spPr>
        <p:txBody>
          <a:bodyPr/>
          <a:lstStyle>
            <a:lvl1pPr>
              <a:defRPr/>
            </a:lvl1pPr>
          </a:lstStyle>
          <a:p>
            <a:pPr>
              <a:defRPr/>
            </a:pPr>
            <a:fld id="{C477D0D5-5497-4146-8BC3-4E15D1400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8492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3" name="Rectangle 6"/>
          <p:cNvSpPr>
            <a:spLocks noGrp="1" noChangeArrowheads="1"/>
          </p:cNvSpPr>
          <p:nvPr>
            <p:ph type="sldNum" sz="quarter" idx="11"/>
          </p:nvPr>
        </p:nvSpPr>
        <p:spPr>
          <a:ln/>
        </p:spPr>
        <p:txBody>
          <a:bodyPr/>
          <a:lstStyle>
            <a:lvl1pPr>
              <a:defRPr/>
            </a:lvl1pPr>
          </a:lstStyle>
          <a:p>
            <a:pPr>
              <a:defRPr/>
            </a:pPr>
            <a:fld id="{44D51CE2-CF28-41EE-8BBC-A52C0921BA6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293822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6" name="Rectangle 6"/>
          <p:cNvSpPr>
            <a:spLocks noGrp="1" noChangeArrowheads="1"/>
          </p:cNvSpPr>
          <p:nvPr>
            <p:ph type="sldNum" sz="quarter" idx="11"/>
          </p:nvPr>
        </p:nvSpPr>
        <p:spPr>
          <a:ln/>
        </p:spPr>
        <p:txBody>
          <a:bodyPr/>
          <a:lstStyle>
            <a:lvl1pPr>
              <a:defRPr/>
            </a:lvl1pPr>
          </a:lstStyle>
          <a:p>
            <a:pPr>
              <a:defRPr/>
            </a:pPr>
            <a:fld id="{88E2A9E8-6739-404A-8EE0-5D2E80EE827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47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F30F53-CE72-4B4E-9765-40BADF997044}" type="datetime1">
              <a:rPr lang="en-US" smtClean="0">
                <a:solidFill>
                  <a:prstClr val="black">
                    <a:tint val="75000"/>
                  </a:prstClr>
                </a:solidFill>
              </a:rPr>
              <a:pPr/>
              <a:t>30-Jan-21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4462363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6" name="Rectangle 6"/>
          <p:cNvSpPr>
            <a:spLocks noGrp="1" noChangeArrowheads="1"/>
          </p:cNvSpPr>
          <p:nvPr>
            <p:ph type="sldNum" sz="quarter" idx="11"/>
          </p:nvPr>
        </p:nvSpPr>
        <p:spPr>
          <a:ln/>
        </p:spPr>
        <p:txBody>
          <a:bodyPr/>
          <a:lstStyle>
            <a:lvl1pPr>
              <a:defRPr/>
            </a:lvl1pPr>
          </a:lstStyle>
          <a:p>
            <a:pPr>
              <a:defRPr/>
            </a:pPr>
            <a:fld id="{150F70B0-8A6D-41E4-A4E6-67196E2788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650292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DD56372C-F3B3-4241-B04D-5F0CBE55790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42179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2009 Pearson Education Inc., Upper Saddle River, NJ. All rights reserved.</a:t>
            </a:r>
          </a:p>
        </p:txBody>
      </p:sp>
      <p:sp>
        <p:nvSpPr>
          <p:cNvPr id="5" name="Rectangle 6"/>
          <p:cNvSpPr>
            <a:spLocks noGrp="1" noChangeArrowheads="1"/>
          </p:cNvSpPr>
          <p:nvPr>
            <p:ph type="sldNum" sz="quarter" idx="11"/>
          </p:nvPr>
        </p:nvSpPr>
        <p:spPr>
          <a:ln/>
        </p:spPr>
        <p:txBody>
          <a:bodyPr/>
          <a:lstStyle>
            <a:lvl1pPr>
              <a:defRPr/>
            </a:lvl1pPr>
          </a:lstStyle>
          <a:p>
            <a:pPr>
              <a:defRPr/>
            </a:pPr>
            <a:fld id="{B8F85004-DE01-4AC5-968A-43420F889E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987091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9BD07-21D9-4CC8-B10B-4B314C0B43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509402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242946-E48D-4BFC-B4B0-C421C17A07F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4774255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F26F6E8-4BFE-4700-A373-16CC86CFE0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110977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A1466C3-DC4D-4CB3-B1C3-3AD1B0228E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0369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2C871CB-62CA-465F-84A7-702B66333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8142933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154991A-FADC-480D-9F0C-633F756CC1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66557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530E478-9691-468D-9DAD-21F1CA29F1E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9949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FF0CF-F289-4394-8206-6F16C3AFD3BC}" type="datetime1">
              <a:rPr lang="en-US" smtClean="0">
                <a:solidFill>
                  <a:prstClr val="black">
                    <a:tint val="75000"/>
                  </a:prstClr>
                </a:solidFill>
              </a:rPr>
              <a:pPr/>
              <a:t>30-Jan-21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1903716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58FC450-58E3-4DAD-8A90-2AC0339B2F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7520727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02A5ACE-04C7-4218-BB6C-DC22FE0E4C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2381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2DD9043-AD27-4A9B-8A69-2AD91FAB2D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248020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8A8B747-AFDA-40FE-90D6-1603B1D395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2444155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solidFill>
                  <a:srgbClr val="000000"/>
                </a:solidFill>
              </a:rPr>
              <a:t>Discovering Computers: Chapter 2</a:t>
            </a:r>
            <a:endParaRPr lang="en-US" dirty="0" smtClean="0">
              <a:solidFill>
                <a:srgbClr val="000000"/>
              </a:solidFill>
            </a:endParaRPr>
          </a:p>
        </p:txBody>
      </p:sp>
      <p:sp>
        <p:nvSpPr>
          <p:cNvPr id="7" name="Slide Number Placeholder 6"/>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304800"/>
          </a:xfrm>
        </p:spPr>
        <p:txBody>
          <a:bodyPr>
            <a:normAutofit/>
          </a:bodyPr>
          <a:lstStyle>
            <a:lvl1pPr>
              <a:buNone/>
              <a:defRPr sz="1200"/>
            </a:lvl1pPr>
          </a:lstStyle>
          <a:p>
            <a:pPr lvl="0"/>
            <a:r>
              <a:rPr lang="en-US" dirty="0" smtClean="0"/>
              <a:t>Page </a:t>
            </a:r>
            <a:endParaRPr lang="en-US" dirty="0"/>
          </a:p>
        </p:txBody>
      </p:sp>
    </p:spTree>
    <p:extLst>
      <p:ext uri="{BB962C8B-B14F-4D97-AF65-F5344CB8AC3E}">
        <p14:creationId xmlns:p14="http://schemas.microsoft.com/office/powerpoint/2010/main" val="292660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16801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202657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414298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80168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18901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54208A-56FE-41B8-A176-687CF13901EC}" type="datetime1">
              <a:rPr lang="en-US" smtClean="0">
                <a:solidFill>
                  <a:prstClr val="black">
                    <a:tint val="75000"/>
                  </a:prstClr>
                </a:solidFill>
              </a:rPr>
              <a:pPr/>
              <a:t>30-Jan-21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9173177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329100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202737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26761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365967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839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534400" y="6248400"/>
            <a:ext cx="609600" cy="609600"/>
          </a:xfrm>
          <a:prstGeom prst="rect">
            <a:avLst/>
          </a:prstGeom>
        </p:spPr>
        <p:txBody>
          <a:bodyPr/>
          <a:lstStyle/>
          <a:p>
            <a:fld id="{E1920792-1FFE-4123-96E7-9B6DC9FF0B06}" type="slidenum">
              <a:rPr lang="en-US" smtClean="0">
                <a:solidFill>
                  <a:srgbClr val="000000"/>
                </a:solidFill>
              </a:rPr>
              <a:pPr/>
              <a:t>‹#›</a:t>
            </a:fld>
            <a:endParaRPr lang="en-US">
              <a:solidFill>
                <a:srgbClr val="000000"/>
              </a:solidFill>
            </a:endParaRPr>
          </a:p>
        </p:txBody>
      </p:sp>
      <p:sp>
        <p:nvSpPr>
          <p:cNvPr id="8" name="Text Placeholder 7"/>
          <p:cNvSpPr>
            <a:spLocks noGrp="1"/>
          </p:cNvSpPr>
          <p:nvPr>
            <p:ph type="body" sz="quarter" idx="13" hasCustomPrompt="1"/>
          </p:nvPr>
        </p:nvSpPr>
        <p:spPr>
          <a:xfrm>
            <a:off x="152400" y="6400800"/>
            <a:ext cx="1676400" cy="457200"/>
          </a:xfrm>
        </p:spPr>
        <p:txBody>
          <a:bodyPr>
            <a:normAutofit/>
          </a:bodyPr>
          <a:lstStyle>
            <a:lvl1pPr>
              <a:buNone/>
              <a:defRPr sz="1200"/>
            </a:lvl1pPr>
          </a:lstStyle>
          <a:p>
            <a:pPr lvl="0"/>
            <a:r>
              <a:rPr lang="en-US" dirty="0" smtClean="0"/>
              <a:t>Page </a:t>
            </a:r>
            <a:endParaRPr lang="en-US" dirty="0"/>
          </a:p>
        </p:txBody>
      </p:sp>
      <p:sp>
        <p:nvSpPr>
          <p:cNvPr id="9" name="Footer Placeholder 4"/>
          <p:cNvSpPr>
            <a:spLocks noGrp="1"/>
          </p:cNvSpPr>
          <p:nvPr>
            <p:ph type="ftr" sz="quarter" idx="3"/>
          </p:nvPr>
        </p:nvSpPr>
        <p:spPr>
          <a:xfrm>
            <a:off x="1981200" y="6370637"/>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solidFill>
                  <a:srgbClr val="000000"/>
                </a:solidFill>
              </a:rPr>
              <a:t>Discovering Computers: Chapter 2</a:t>
            </a:r>
            <a:endParaRPr lang="en-US" dirty="0">
              <a:solidFill>
                <a:srgbClr val="000000"/>
              </a:solidFill>
            </a:endParaRPr>
          </a:p>
        </p:txBody>
      </p:sp>
    </p:spTree>
    <p:extLst>
      <p:ext uri="{BB962C8B-B14F-4D97-AF65-F5344CB8AC3E}">
        <p14:creationId xmlns:p14="http://schemas.microsoft.com/office/powerpoint/2010/main" val="158513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D9F632-E211-4163-AB05-BCE2DADF0330}"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C6002A-7A8F-4986-AD4A-C2C14CA48E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21315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E857AD-45C3-4DE0-92DF-D4F012306E0A}"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A9F4B02-7175-41AE-B022-352E69F5AE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138472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C86B5D-AA55-4DAE-BBE4-0382C4358A7C}"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8A6D2A-A5AA-48C0-8733-0C3DC086EB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4430643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1EC8982-AF73-415C-B2BF-FBF734CBE8A8}"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DEBEAE6-E904-4B74-A748-F7780E3583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843100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F256D55-C2F3-4620-960A-780DC0543165}" type="datetimeFigureOut">
              <a:rPr lang="en-US">
                <a:solidFill>
                  <a:prstClr val="black">
                    <a:tint val="75000"/>
                  </a:prstClr>
                </a:solidFill>
              </a:rPr>
              <a:pPr>
                <a:defRPr/>
              </a:pPr>
              <a:t>30-Jan-21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98F404A-56DE-47D5-BE6F-C16DCAAC2D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8068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0F3AF06-25F1-4CDA-8CF6-E9A18A6C7FE7}" type="datetime1">
              <a:rPr lang="en-US" smtClean="0">
                <a:solidFill>
                  <a:prstClr val="black">
                    <a:tint val="75000"/>
                  </a:prstClr>
                </a:solidFill>
              </a:rPr>
              <a:pPr/>
              <a:t>30-Jan-21</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016301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582391E-7E4C-45D8-BA73-950DD008ADF9}" type="datetimeFigureOut">
              <a:rPr lang="en-US">
                <a:solidFill>
                  <a:prstClr val="black">
                    <a:tint val="75000"/>
                  </a:prstClr>
                </a:solidFill>
              </a:rPr>
              <a:pPr>
                <a:defRPr/>
              </a:pPr>
              <a:t>30-Jan-21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EA22A37-9F7B-4891-9435-10C013B72A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409253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E6D2C0-1339-4F84-A9C3-811F07015CE1}" type="datetimeFigureOut">
              <a:rPr lang="en-US">
                <a:solidFill>
                  <a:prstClr val="black">
                    <a:tint val="75000"/>
                  </a:prstClr>
                </a:solidFill>
              </a:rPr>
              <a:pPr>
                <a:defRPr/>
              </a:pPr>
              <a:t>30-Jan-21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F149B2A-6714-40E2-8B41-7A9B2FB6D6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776056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EF0495-EFD1-40F0-8AE3-38B72CE83E14}"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9C879C0-FB01-44D1-A6AB-7C2098B2F6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1556271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41037A-897A-4321-BB6F-C036795276C1}"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DB32AB-C0FE-489B-B9C0-3ED0385BDD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9822652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BECF6F2-8F79-402F-BE95-81988912951E}"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2019490-569B-4168-A9B2-DDC725FE33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4147589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ABFACF-CFCE-4BFB-8665-25C2E1E64228}"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8174E92-497F-4136-A177-83B564A4CC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4359008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5273525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3E346364-2E13-407E-9079-4DB0D32F205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565017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AC7B7D2E-E131-4FDB-8D08-29539747E2B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4838148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E3E032FA-945E-4AEC-9CF1-E247B1C64FA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13267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9055828-4B6D-49B3-AFAB-74643635EB46}" type="datetime1">
              <a:rPr lang="en-US" smtClean="0">
                <a:solidFill>
                  <a:prstClr val="black">
                    <a:tint val="75000"/>
                  </a:prstClr>
                </a:solidFill>
              </a:rPr>
              <a:pPr/>
              <a:t>30-Jan-21</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8638826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DE152962-1DAC-400F-A26E-DD3C671BA8F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8723959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45E5B7C9-C608-4F69-B8F4-B279010224B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2888831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2C41CFA7-EE59-46F3-B02C-BAE23879F88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2069679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91F2EB81-566B-4266-9466-FD1A05BD30E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4194303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F2E5B26A-6A40-4ED5-A018-0B008693AB3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2418741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CDE69F0E-02B7-49F5-8595-A01F2DCAF06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9346361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62F4F905-DBE1-47E5-AA28-F6AB370F4FC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127235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4DF85F0D-6449-4361-B73C-BC0033761FC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7995077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9BCA4CBF-B9B6-4231-AE07-D99083079C8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4204856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95E5FCB2-D74D-4895-B3FE-3542EBC5F51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06702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1BCC1-F067-4896-AAC9-B7EF5BB9B7D7}" type="datetime1">
              <a:rPr lang="en-US" smtClean="0">
                <a:solidFill>
                  <a:prstClr val="black">
                    <a:tint val="75000"/>
                  </a:prstClr>
                </a:solidFill>
              </a:rPr>
              <a:pPr/>
              <a:t>30-Jan-21</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9841063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C8B72231-5BE9-4CB4-8747-538FA602F00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666761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 xmlns:a16="http://schemas.microsoft.com/office/drawing/2014/main" id="{0D394FAF-F6FD-4818-AE27-DEB7DF36D073}"/>
              </a:ext>
            </a:extLst>
          </p:cNvPr>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a:extLst>
              <a:ext uri="{FF2B5EF4-FFF2-40B4-BE49-F238E27FC236}">
                <a16:creationId xmlns="" xmlns:a16="http://schemas.microsoft.com/office/drawing/2014/main" id="{65196B56-6EBD-4FC3-9BDC-75A258213581}"/>
              </a:ext>
            </a:extLst>
          </p:cNvPr>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12"/>
          </p:nvPr>
        </p:nvSpPr>
        <p:spPr>
          <a:ln/>
        </p:spPr>
        <p:txBody>
          <a:bodyPr/>
          <a:lstStyle>
            <a:lvl1pPr>
              <a:defRPr/>
            </a:lvl1pPr>
          </a:lstStyle>
          <a:p>
            <a:pPr>
              <a:defRPr/>
            </a:pPr>
            <a:fld id="{810E0FBA-4225-4119-9F16-4E969404DEE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7588048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127270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068912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204133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32481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695402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602866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21799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871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3E671-D746-4084-AC61-B77A40B90D63}" type="datetime1">
              <a:rPr lang="en-US" smtClean="0">
                <a:solidFill>
                  <a:prstClr val="black">
                    <a:tint val="75000"/>
                  </a:prstClr>
                </a:solidFill>
              </a:rPr>
              <a:pPr/>
              <a:t>30-Jan-21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684914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233709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63999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503378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919374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50157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16165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799669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378025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196782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9255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930E6-6A3D-49C5-99FC-3415EBB50AD4}" type="datetime1">
              <a:rPr lang="en-US" smtClean="0">
                <a:solidFill>
                  <a:prstClr val="black">
                    <a:tint val="75000"/>
                  </a:prstClr>
                </a:solidFill>
              </a:rPr>
              <a:pPr/>
              <a:t>30-Jan-21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435928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886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275031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547545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58579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29631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65BAEF53-C8BB-4CFA-9CD3-C1E3DE1663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3762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DDCE519-D5FE-4F0D-95A2-DFE89C5D6E68}" type="datetime1">
              <a:rPr lang="en-US" smtClean="0">
                <a:solidFill>
                  <a:prstClr val="black">
                    <a:tint val="75000"/>
                  </a:prstClr>
                </a:solidFill>
              </a:rPr>
              <a:pPr/>
              <a:t>30-Jan-21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44435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47006B-3CF1-4DAC-AA1C-2B086296BC61}" type="datetime1">
              <a:rPr lang="en-US" smtClean="0">
                <a:solidFill>
                  <a:prstClr val="black">
                    <a:tint val="75000"/>
                  </a:prstClr>
                </a:solidFill>
              </a:rPr>
              <a:pPr/>
              <a:t>30-Jan-21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63101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Date Placeholder 2"/>
          <p:cNvSpPr>
            <a:spLocks noGrp="1"/>
          </p:cNvSpPr>
          <p:nvPr>
            <p:ph type="dt" sz="half" idx="10"/>
          </p:nvPr>
        </p:nvSpPr>
        <p:spPr>
          <a:xfrm>
            <a:off x="457200" y="6245225"/>
            <a:ext cx="2133600" cy="476250"/>
          </a:xfrm>
        </p:spPr>
        <p:txBody>
          <a:bodyPr/>
          <a:lstStyle>
            <a:lvl1pPr>
              <a:defRPr/>
            </a:lvl1pPr>
          </a:lstStyle>
          <a:p>
            <a:fld id="{BAEAF07B-15A5-4766-A145-3CC05D9E2217}" type="datetime1">
              <a:rPr lang="en-US" smtClean="0">
                <a:solidFill>
                  <a:prstClr val="black">
                    <a:tint val="75000"/>
                  </a:prstClr>
                </a:solidFill>
              </a:rPr>
              <a:pPr/>
              <a:t>30-Jan-21</a:t>
            </a:fld>
            <a:endParaRPr lang="en-US">
              <a:solidFill>
                <a:prstClr val="black">
                  <a:tint val="75000"/>
                </a:prstClr>
              </a:solidFill>
            </a:endParaRPr>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r>
              <a:rPr lang="en-GB" smtClean="0">
                <a:solidFill>
                  <a:prstClr val="black">
                    <a:tint val="75000"/>
                  </a:prstClr>
                </a:solidFill>
              </a:rPr>
              <a:t>CS211 ICT Fundamentals Chapter 6</a:t>
            </a:r>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8B932D0-6C6A-40E2-8779-4942E4B59EA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760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D9F632-E211-4163-AB05-BCE2DADF0330}"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C6002A-7A8F-4986-AD4A-C2C14CA48E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685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E857AD-45C3-4DE0-92DF-D4F012306E0A}"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A9F4B02-7175-41AE-B022-352E69F5AE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90530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C86B5D-AA55-4DAE-BBE4-0382C4358A7C}"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38A6D2A-A5AA-48C0-8733-0C3DC086EB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03605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1EC8982-AF73-415C-B2BF-FBF734CBE8A8}"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DEBEAE6-E904-4B74-A748-F7780E3583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65864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F256D55-C2F3-4620-960A-780DC0543165}" type="datetimeFigureOut">
              <a:rPr lang="en-US">
                <a:solidFill>
                  <a:prstClr val="black">
                    <a:tint val="75000"/>
                  </a:prstClr>
                </a:solidFill>
              </a:rPr>
              <a:pPr>
                <a:defRPr/>
              </a:pPr>
              <a:t>30-Jan-21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98F404A-56DE-47D5-BE6F-C16DCAAC2DC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5512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582391E-7E4C-45D8-BA73-950DD008ADF9}" type="datetimeFigureOut">
              <a:rPr lang="en-US">
                <a:solidFill>
                  <a:prstClr val="black">
                    <a:tint val="75000"/>
                  </a:prstClr>
                </a:solidFill>
              </a:rPr>
              <a:pPr>
                <a:defRPr/>
              </a:pPr>
              <a:t>30-Jan-21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6EA22A37-9F7B-4891-9435-10C013B72A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477916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E6D2C0-1339-4F84-A9C3-811F07015CE1}" type="datetimeFigureOut">
              <a:rPr lang="en-US">
                <a:solidFill>
                  <a:prstClr val="black">
                    <a:tint val="75000"/>
                  </a:prstClr>
                </a:solidFill>
              </a:rPr>
              <a:pPr>
                <a:defRPr/>
              </a:pPr>
              <a:t>30-Jan-21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F149B2A-6714-40E2-8B41-7A9B2FB6D6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79371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EF0495-EFD1-40F0-8AE3-38B72CE83E14}"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9C879C0-FB01-44D1-A6AB-7C2098B2F6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64097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641037A-897A-4321-BB6F-C036795276C1}"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DDB32AB-C0FE-489B-B9C0-3ED0385BDD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0201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BECF6F2-8F79-402F-BE95-81988912951E}"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2019490-569B-4168-A9B2-DDC725FE33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7247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ABFACF-CFCE-4BFB-8665-25C2E1E64228}"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8174E92-497F-4136-A177-83B564A4CC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6126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7172" name="Rectangle 4"/>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7173" name="Rectangle 5"/>
          <p:cNvSpPr>
            <a:spLocks noGrp="1" noChangeArrowheads="1"/>
          </p:cNvSpPr>
          <p:nvPr>
            <p:ph type="ftr" sz="quarter" idx="3"/>
          </p:nvPr>
        </p:nvSpPr>
        <p:spPr>
          <a:xfrm>
            <a:off x="3124200" y="6243638"/>
            <a:ext cx="2895600" cy="457200"/>
          </a:xfrm>
        </p:spPr>
        <p:txBody>
          <a:bodyPr/>
          <a:lstStyle>
            <a:lvl1pPr>
              <a:defRPr/>
            </a:lvl1pPr>
          </a:lstStyle>
          <a:p>
            <a:r>
              <a:rPr lang="en-US" altLang="en-US">
                <a:solidFill>
                  <a:srgbClr val="000000"/>
                </a:solidFill>
              </a:rPr>
              <a:t>Data Communication &amp; Networks, Spring 2008</a:t>
            </a:r>
          </a:p>
        </p:txBody>
      </p:sp>
      <p:sp>
        <p:nvSpPr>
          <p:cNvPr id="7174" name="Rectangle 6"/>
          <p:cNvSpPr>
            <a:spLocks noGrp="1" noChangeArrowheads="1"/>
          </p:cNvSpPr>
          <p:nvPr>
            <p:ph type="sldNum" sz="quarter" idx="4"/>
          </p:nvPr>
        </p:nvSpPr>
        <p:spPr/>
        <p:txBody>
          <a:bodyPr/>
          <a:lstStyle>
            <a:lvl1pPr>
              <a:defRPr/>
            </a:lvl1pPr>
          </a:lstStyle>
          <a:p>
            <a:fld id="{5B82B0D3-33B4-44FD-81BB-2DEF7AF3BB76}" type="slidenum">
              <a:rPr lang="en-US" altLang="en-US">
                <a:solidFill>
                  <a:srgbClr val="000000"/>
                </a:solidFill>
              </a:rPr>
              <a:pPr/>
              <a:t>‹#›</a:t>
            </a:fld>
            <a:endParaRPr lang="en-US" altLang="en-US">
              <a:solidFill>
                <a:srgbClr val="000000"/>
              </a:solidFill>
            </a:endParaRPr>
          </a:p>
        </p:txBody>
      </p:sp>
      <p:sp>
        <p:nvSpPr>
          <p:cNvPr id="7175"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717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49190678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C785E27E-16CD-49DA-A118-08116CF1F1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6964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2415BFB9-FDD0-453F-A4FE-E2AB8147698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023888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5C04A695-3882-4229-A859-3E4043BB8B3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556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9" name="Slide Number Placeholder 8"/>
          <p:cNvSpPr>
            <a:spLocks noGrp="1"/>
          </p:cNvSpPr>
          <p:nvPr>
            <p:ph type="sldNum" sz="quarter" idx="12"/>
          </p:nvPr>
        </p:nvSpPr>
        <p:spPr/>
        <p:txBody>
          <a:bodyPr/>
          <a:lstStyle>
            <a:lvl1pPr>
              <a:defRPr/>
            </a:lvl1pPr>
          </a:lstStyle>
          <a:p>
            <a:fld id="{E1D1AED4-046C-4B32-984D-CF5C019E0E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137250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5" name="Slide Number Placeholder 4"/>
          <p:cNvSpPr>
            <a:spLocks noGrp="1"/>
          </p:cNvSpPr>
          <p:nvPr>
            <p:ph type="sldNum" sz="quarter" idx="12"/>
          </p:nvPr>
        </p:nvSpPr>
        <p:spPr/>
        <p:txBody>
          <a:bodyPr/>
          <a:lstStyle>
            <a:lvl1pPr>
              <a:defRPr/>
            </a:lvl1pPr>
          </a:lstStyle>
          <a:p>
            <a:fld id="{EC753B63-F5CC-49B6-934C-E7A2DD31A6E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7529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4" name="Slide Number Placeholder 3"/>
          <p:cNvSpPr>
            <a:spLocks noGrp="1"/>
          </p:cNvSpPr>
          <p:nvPr>
            <p:ph type="sldNum" sz="quarter" idx="12"/>
          </p:nvPr>
        </p:nvSpPr>
        <p:spPr/>
        <p:txBody>
          <a:bodyPr/>
          <a:lstStyle>
            <a:lvl1pPr>
              <a:defRPr/>
            </a:lvl1pPr>
          </a:lstStyle>
          <a:p>
            <a:fld id="{C384DDBD-30D5-4732-A03F-7503C69EE0D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165628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E2B816A2-3967-415A-8497-EBE5E7FC740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204909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7" name="Slide Number Placeholder 6"/>
          <p:cNvSpPr>
            <a:spLocks noGrp="1"/>
          </p:cNvSpPr>
          <p:nvPr>
            <p:ph type="sldNum" sz="quarter" idx="12"/>
          </p:nvPr>
        </p:nvSpPr>
        <p:spPr/>
        <p:txBody>
          <a:bodyPr/>
          <a:lstStyle>
            <a:lvl1pPr>
              <a:defRPr/>
            </a:lvl1pPr>
          </a:lstStyle>
          <a:p>
            <a:fld id="{C5E60A76-C0B5-416E-B29A-D348E03EA10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0788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8B579936-8CAB-43FB-A6ED-3310D106D83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04748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Data Communication &amp; Networks, Spring 2008</a:t>
            </a:r>
          </a:p>
        </p:txBody>
      </p:sp>
      <p:sp>
        <p:nvSpPr>
          <p:cNvPr id="6" name="Slide Number Placeholder 5"/>
          <p:cNvSpPr>
            <a:spLocks noGrp="1"/>
          </p:cNvSpPr>
          <p:nvPr>
            <p:ph type="sldNum" sz="quarter" idx="12"/>
          </p:nvPr>
        </p:nvSpPr>
        <p:spPr/>
        <p:txBody>
          <a:bodyPr/>
          <a:lstStyle>
            <a:lvl1pPr>
              <a:defRPr/>
            </a:lvl1pPr>
          </a:lstStyle>
          <a:p>
            <a:fld id="{ED8544FB-3582-4BC1-B87A-020A42D36C8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11465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B8F49F-2AB3-4986-ABFF-41EC3005E006}"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461439A-727E-473C-A93D-44CC27EF561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151004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FD0CEE-B3C2-4AE7-961A-94E6834A844A}"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F2A2B9A-758C-4A62-9BE4-D880AC27D4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61753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046C884-BFB8-448E-815E-9EABEAF99443}"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F400CAD-BC2C-4157-8301-6196CF495C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73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72F727-4ED8-44F4-8586-9805681D5B2F}"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81C3B92-88CE-4097-9F5C-A4249530EB6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58020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A8F5752-8493-4066-87B4-92F16D5EF7CF}" type="datetimeFigureOut">
              <a:rPr lang="en-US">
                <a:solidFill>
                  <a:prstClr val="black">
                    <a:tint val="75000"/>
                  </a:prstClr>
                </a:solidFill>
              </a:rPr>
              <a:pPr>
                <a:defRPr/>
              </a:pPr>
              <a:t>30-Jan-21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F8B8C56-BD4C-4935-9C7B-4DDCF28253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780348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5A1825-E93D-4C04-B108-16B6C8B774B3}" type="datetimeFigureOut">
              <a:rPr lang="en-US">
                <a:solidFill>
                  <a:prstClr val="black">
                    <a:tint val="75000"/>
                  </a:prstClr>
                </a:solidFill>
              </a:rPr>
              <a:pPr>
                <a:defRPr/>
              </a:pPr>
              <a:t>30-Jan-21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0EB7164-70BC-4D9B-9583-EA714E84D93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11769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39C782-6A89-4A04-BB9E-344D68339412}" type="datetimeFigureOut">
              <a:rPr lang="en-US">
                <a:solidFill>
                  <a:prstClr val="black">
                    <a:tint val="75000"/>
                  </a:prstClr>
                </a:solidFill>
              </a:rPr>
              <a:pPr>
                <a:defRPr/>
              </a:pPr>
              <a:t>30-Jan-21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4BE82FB2-D458-4AE9-8D2A-0BA3298C8F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916071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3D0A47-D739-4D99-9D38-C4702587B98B}"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662299-FB8A-45AA-AF4D-F960B10DEC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115654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21ED22-5122-47AB-A8F5-529C07124023}" type="datetimeFigureOut">
              <a:rPr lang="en-US">
                <a:solidFill>
                  <a:prstClr val="black">
                    <a:tint val="75000"/>
                  </a:prstClr>
                </a:solidFill>
              </a:rPr>
              <a:pPr>
                <a:defRPr/>
              </a:pPr>
              <a:t>30-Jan-21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7CA8ABE-2270-4ECA-8D1D-C460A178A3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48800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E0FFDD-32BB-42F0-B76A-53D02C84D1A6}"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2AC067D-48DB-4CB7-A400-FAEE55C445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608814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095AEC-BFA8-443F-BF70-B05A0C36AFBD}"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BF4DC99-F3D7-4B2A-9026-95F586B15FA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0828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1026"/>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50179" name="Rectangle 1027"/>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pPr lvl="0"/>
            <a:r>
              <a:rPr lang="en-GB" noProof="0" smtClean="0"/>
              <a:t>Click to edit Master subtitle style</a:t>
            </a:r>
          </a:p>
        </p:txBody>
      </p:sp>
      <p:sp>
        <p:nvSpPr>
          <p:cNvPr id="50180" name="Rectangle 1028"/>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GB"/>
          </a:p>
        </p:txBody>
      </p:sp>
      <p:sp>
        <p:nvSpPr>
          <p:cNvPr id="50181" name="Rectangle 1029"/>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GB"/>
          </a:p>
        </p:txBody>
      </p:sp>
      <p:sp>
        <p:nvSpPr>
          <p:cNvPr id="50182" name="Rectangle 1030"/>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4564FD6-9623-4470-80D3-186B63117B48}" type="slidenum">
              <a:rPr lang="en-GB"/>
              <a:pPr/>
              <a:t>‹#›</a:t>
            </a:fld>
            <a:endParaRPr lang="en-GB"/>
          </a:p>
        </p:txBody>
      </p:sp>
      <p:sp>
        <p:nvSpPr>
          <p:cNvPr id="50183" name="Line 1031"/>
          <p:cNvSpPr>
            <a:spLocks noChangeShapeType="1"/>
          </p:cNvSpPr>
          <p:nvPr/>
        </p:nvSpPr>
        <p:spPr bwMode="auto">
          <a:xfrm>
            <a:off x="457200" y="25146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22127299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C8F92B99-26DF-4360-A41D-2932D88EC72E}"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409947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DF727C24-3E56-404F-AD18-73FBB2480168}"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641347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D9FE12EA-663D-4CD6-A860-05C8FEFB4654}"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8675623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solidFill>
                <a:srgbClr val="5E574E"/>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5E574E"/>
              </a:solidFill>
            </a:endParaRPr>
          </a:p>
        </p:txBody>
      </p:sp>
      <p:sp>
        <p:nvSpPr>
          <p:cNvPr id="9" name="Slide Number Placeholder 8"/>
          <p:cNvSpPr>
            <a:spLocks noGrp="1"/>
          </p:cNvSpPr>
          <p:nvPr>
            <p:ph type="sldNum" sz="quarter" idx="12"/>
          </p:nvPr>
        </p:nvSpPr>
        <p:spPr/>
        <p:txBody>
          <a:bodyPr/>
          <a:lstStyle>
            <a:lvl1pPr>
              <a:defRPr/>
            </a:lvl1pPr>
          </a:lstStyle>
          <a:p>
            <a:fld id="{DB450F70-7863-4D04-8E2C-1772B8339DCA}"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2432908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solidFill>
                <a:srgbClr val="5E574E"/>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5E574E"/>
              </a:solidFill>
            </a:endParaRPr>
          </a:p>
        </p:txBody>
      </p:sp>
      <p:sp>
        <p:nvSpPr>
          <p:cNvPr id="5" name="Slide Number Placeholder 4"/>
          <p:cNvSpPr>
            <a:spLocks noGrp="1"/>
          </p:cNvSpPr>
          <p:nvPr>
            <p:ph type="sldNum" sz="quarter" idx="12"/>
          </p:nvPr>
        </p:nvSpPr>
        <p:spPr/>
        <p:txBody>
          <a:bodyPr/>
          <a:lstStyle>
            <a:lvl1pPr>
              <a:defRPr/>
            </a:lvl1pPr>
          </a:lstStyle>
          <a:p>
            <a:fld id="{95C431A3-E6E9-4AC5-9C4F-22B2A3FC7A9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3681241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5E574E"/>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5E574E"/>
              </a:solidFill>
            </a:endParaRPr>
          </a:p>
        </p:txBody>
      </p:sp>
      <p:sp>
        <p:nvSpPr>
          <p:cNvPr id="4" name="Slide Number Placeholder 3"/>
          <p:cNvSpPr>
            <a:spLocks noGrp="1"/>
          </p:cNvSpPr>
          <p:nvPr>
            <p:ph type="sldNum" sz="quarter" idx="12"/>
          </p:nvPr>
        </p:nvSpPr>
        <p:spPr/>
        <p:txBody>
          <a:bodyPr/>
          <a:lstStyle>
            <a:lvl1pPr>
              <a:defRPr/>
            </a:lvl1pPr>
          </a:lstStyle>
          <a:p>
            <a:fld id="{CF49C32A-520A-4E8B-982B-5E815F5B2682}"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8603316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0324F517-5735-410E-A7E0-8947C05CAF7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40068494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CEB00058-65CC-49D1-9368-7DD11B30AAA0}"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882073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F16A93FD-E59A-4AEE-A228-2CF6A0220FB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6460810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3D46BB9B-879C-4905-9881-9A847576BEAD}"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7709950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endParaRPr lang="en-US"/>
          </a:p>
        </p:txBody>
      </p:sp>
      <p:sp>
        <p:nvSpPr>
          <p:cNvPr id="4" name="Date Placeholder 3"/>
          <p:cNvSpPr>
            <a:spLocks noGrp="1"/>
          </p:cNvSpPr>
          <p:nvPr>
            <p:ph type="dt" sz="half" idx="10"/>
          </p:nvPr>
        </p:nvSpPr>
        <p:spPr>
          <a:xfrm>
            <a:off x="431800" y="6229350"/>
            <a:ext cx="1905000" cy="457200"/>
          </a:xfrm>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DB0690E0-7EE9-45DB-9B89-CAD234F976A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49142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78" name="Rectangle 1026"/>
          <p:cNvSpPr>
            <a:spLocks noGrp="1" noChangeArrowheads="1"/>
          </p:cNvSpPr>
          <p:nvPr>
            <p:ph type="ctrTitle"/>
          </p:nvPr>
        </p:nvSpPr>
        <p:spPr>
          <a:xfrm>
            <a:off x="914400" y="533400"/>
            <a:ext cx="7721600" cy="1905000"/>
          </a:xfrm>
        </p:spPr>
        <p:txBody>
          <a:bodyPr/>
          <a:lstStyle>
            <a:lvl1pPr>
              <a:defRPr/>
            </a:lvl1pPr>
          </a:lstStyle>
          <a:p>
            <a:pPr lvl="0"/>
            <a:r>
              <a:rPr lang="en-GB" noProof="0" smtClean="0"/>
              <a:t>Click to edit Master title style</a:t>
            </a:r>
          </a:p>
        </p:txBody>
      </p:sp>
      <p:sp>
        <p:nvSpPr>
          <p:cNvPr id="50179" name="Rectangle 1027"/>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pPr lvl="0"/>
            <a:r>
              <a:rPr lang="en-GB" noProof="0" smtClean="0"/>
              <a:t>Click to edit Master subtitle style</a:t>
            </a:r>
          </a:p>
        </p:txBody>
      </p:sp>
      <p:sp>
        <p:nvSpPr>
          <p:cNvPr id="50180" name="Rectangle 1028"/>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GB"/>
          </a:p>
        </p:txBody>
      </p:sp>
      <p:sp>
        <p:nvSpPr>
          <p:cNvPr id="50181" name="Rectangle 1029"/>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GB"/>
          </a:p>
        </p:txBody>
      </p:sp>
      <p:sp>
        <p:nvSpPr>
          <p:cNvPr id="50182" name="Rectangle 1030"/>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4564FD6-9623-4470-80D3-186B63117B48}" type="slidenum">
              <a:rPr lang="en-GB"/>
              <a:pPr/>
              <a:t>‹#›</a:t>
            </a:fld>
            <a:endParaRPr lang="en-GB"/>
          </a:p>
        </p:txBody>
      </p:sp>
      <p:sp>
        <p:nvSpPr>
          <p:cNvPr id="50183" name="Line 1031"/>
          <p:cNvSpPr>
            <a:spLocks noChangeShapeType="1"/>
          </p:cNvSpPr>
          <p:nvPr/>
        </p:nvSpPr>
        <p:spPr bwMode="auto">
          <a:xfrm>
            <a:off x="457200" y="25146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9972086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C8F92B99-26DF-4360-A41D-2932D88EC72E}"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8901667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DF727C24-3E56-404F-AD18-73FBB2480168}"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0758820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D9FE12EA-663D-4CD6-A860-05C8FEFB4654}"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7253412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solidFill>
                <a:srgbClr val="5E574E"/>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5E574E"/>
              </a:solidFill>
            </a:endParaRPr>
          </a:p>
        </p:txBody>
      </p:sp>
      <p:sp>
        <p:nvSpPr>
          <p:cNvPr id="9" name="Slide Number Placeholder 8"/>
          <p:cNvSpPr>
            <a:spLocks noGrp="1"/>
          </p:cNvSpPr>
          <p:nvPr>
            <p:ph type="sldNum" sz="quarter" idx="12"/>
          </p:nvPr>
        </p:nvSpPr>
        <p:spPr/>
        <p:txBody>
          <a:bodyPr/>
          <a:lstStyle>
            <a:lvl1pPr>
              <a:defRPr/>
            </a:lvl1pPr>
          </a:lstStyle>
          <a:p>
            <a:fld id="{DB450F70-7863-4D04-8E2C-1772B8339DCA}"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11940338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solidFill>
                <a:srgbClr val="5E574E"/>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5E574E"/>
              </a:solidFill>
            </a:endParaRPr>
          </a:p>
        </p:txBody>
      </p:sp>
      <p:sp>
        <p:nvSpPr>
          <p:cNvPr id="5" name="Slide Number Placeholder 4"/>
          <p:cNvSpPr>
            <a:spLocks noGrp="1"/>
          </p:cNvSpPr>
          <p:nvPr>
            <p:ph type="sldNum" sz="quarter" idx="12"/>
          </p:nvPr>
        </p:nvSpPr>
        <p:spPr/>
        <p:txBody>
          <a:bodyPr/>
          <a:lstStyle>
            <a:lvl1pPr>
              <a:defRPr/>
            </a:lvl1pPr>
          </a:lstStyle>
          <a:p>
            <a:fld id="{95C431A3-E6E9-4AC5-9C4F-22B2A3FC7A9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3236596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5E574E"/>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5E574E"/>
              </a:solidFill>
            </a:endParaRPr>
          </a:p>
        </p:txBody>
      </p:sp>
      <p:sp>
        <p:nvSpPr>
          <p:cNvPr id="4" name="Slide Number Placeholder 3"/>
          <p:cNvSpPr>
            <a:spLocks noGrp="1"/>
          </p:cNvSpPr>
          <p:nvPr>
            <p:ph type="sldNum" sz="quarter" idx="12"/>
          </p:nvPr>
        </p:nvSpPr>
        <p:spPr/>
        <p:txBody>
          <a:bodyPr/>
          <a:lstStyle>
            <a:lvl1pPr>
              <a:defRPr/>
            </a:lvl1pPr>
          </a:lstStyle>
          <a:p>
            <a:fld id="{CF49C32A-520A-4E8B-982B-5E815F5B2682}"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487483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0324F517-5735-410E-A7E0-8947C05CAF7B}"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8910503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5E574E"/>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5E574E"/>
              </a:solidFill>
            </a:endParaRPr>
          </a:p>
        </p:txBody>
      </p:sp>
      <p:sp>
        <p:nvSpPr>
          <p:cNvPr id="7" name="Slide Number Placeholder 6"/>
          <p:cNvSpPr>
            <a:spLocks noGrp="1"/>
          </p:cNvSpPr>
          <p:nvPr>
            <p:ph type="sldNum" sz="quarter" idx="12"/>
          </p:nvPr>
        </p:nvSpPr>
        <p:spPr/>
        <p:txBody>
          <a:bodyPr/>
          <a:lstStyle>
            <a:lvl1pPr>
              <a:defRPr/>
            </a:lvl1pPr>
          </a:lstStyle>
          <a:p>
            <a:fld id="{CEB00058-65CC-49D1-9368-7DD11B30AAA0}"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4110634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F16A93FD-E59A-4AEE-A228-2CF6A0220FB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107736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p:txBody>
          <a:bodyPr/>
          <a:lstStyle>
            <a:lvl1pPr>
              <a:defRPr/>
            </a:lvl1pPr>
          </a:lstStyle>
          <a:p>
            <a:fld id="{3D46BB9B-879C-4905-9881-9A847576BEAD}"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23356291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178800" cy="4686300"/>
          </a:xfrm>
        </p:spPr>
        <p:txBody>
          <a:bodyPr/>
          <a:lstStyle/>
          <a:p>
            <a:endParaRPr lang="en-US"/>
          </a:p>
        </p:txBody>
      </p:sp>
      <p:sp>
        <p:nvSpPr>
          <p:cNvPr id="4" name="Date Placeholder 3"/>
          <p:cNvSpPr>
            <a:spLocks noGrp="1"/>
          </p:cNvSpPr>
          <p:nvPr>
            <p:ph type="dt" sz="half" idx="10"/>
          </p:nvPr>
        </p:nvSpPr>
        <p:spPr>
          <a:xfrm>
            <a:off x="431800" y="6229350"/>
            <a:ext cx="1905000" cy="457200"/>
          </a:xfrm>
        </p:spPr>
        <p:txBody>
          <a:bodyPr/>
          <a:lstStyle>
            <a:lvl1pPr>
              <a:defRPr/>
            </a:lvl1pPr>
          </a:lstStyle>
          <a:p>
            <a:endParaRPr lang="en-GB">
              <a:solidFill>
                <a:srgbClr val="5E574E"/>
              </a:solidFill>
            </a:endParaRPr>
          </a:p>
        </p:txBody>
      </p:sp>
      <p:sp>
        <p:nvSpPr>
          <p:cNvPr id="5" name="Footer Placeholder 4"/>
          <p:cNvSpPr>
            <a:spLocks noGrp="1"/>
          </p:cNvSpPr>
          <p:nvPr>
            <p:ph type="ftr" sz="quarter" idx="11"/>
          </p:nvPr>
        </p:nvSpPr>
        <p:spPr>
          <a:xfrm>
            <a:off x="3124200" y="6229350"/>
            <a:ext cx="2895600" cy="457200"/>
          </a:xfrm>
        </p:spPr>
        <p:txBody>
          <a:bodyPr/>
          <a:lstStyle>
            <a:lvl1pPr>
              <a:defRPr/>
            </a:lvl1pPr>
          </a:lstStyle>
          <a:p>
            <a:endParaRPr lang="en-GB">
              <a:solidFill>
                <a:srgbClr val="5E574E"/>
              </a:solidFill>
            </a:endParaRPr>
          </a:p>
        </p:txBody>
      </p:sp>
      <p:sp>
        <p:nvSpPr>
          <p:cNvPr id="6" name="Slide Number Placeholder 5"/>
          <p:cNvSpPr>
            <a:spLocks noGrp="1"/>
          </p:cNvSpPr>
          <p:nvPr>
            <p:ph type="sldNum" sz="quarter" idx="12"/>
          </p:nvPr>
        </p:nvSpPr>
        <p:spPr>
          <a:xfrm>
            <a:off x="6731000" y="6229350"/>
            <a:ext cx="1905000" cy="457200"/>
          </a:xfrm>
        </p:spPr>
        <p:txBody>
          <a:bodyPr/>
          <a:lstStyle>
            <a:lvl1pPr>
              <a:defRPr/>
            </a:lvl1pPr>
          </a:lstStyle>
          <a:p>
            <a:fld id="{DB0690E0-7EE9-45DB-9B89-CAD234F976AF}" type="slidenum">
              <a:rPr lang="en-GB">
                <a:solidFill>
                  <a:srgbClr val="5E574E"/>
                </a:solidFill>
              </a:rPr>
              <a:pPr/>
              <a:t>‹#›</a:t>
            </a:fld>
            <a:endParaRPr lang="en-GB">
              <a:solidFill>
                <a:srgbClr val="5E574E"/>
              </a:solidFill>
            </a:endParaRPr>
          </a:p>
        </p:txBody>
      </p:sp>
    </p:spTree>
    <p:extLst>
      <p:ext uri="{BB962C8B-B14F-4D97-AF65-F5344CB8AC3E}">
        <p14:creationId xmlns:p14="http://schemas.microsoft.com/office/powerpoint/2010/main" val="34691463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49BD07-21D9-4CC8-B10B-4B314C0B43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816871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6242946-E48D-4BFC-B4B0-C421C17A07F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643756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F26F6E8-4BFE-4700-A373-16CC86CFE0A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6879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A1466C3-DC4D-4CB3-B1C3-3AD1B0228E6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711862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2C871CB-62CA-465F-84A7-702B66333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854184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E154991A-FADC-480D-9F0C-633F756CC1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097748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530E478-9691-468D-9DAD-21F1CA29F1E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18846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58FC450-58E3-4DAD-8A90-2AC0339B2F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814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02A5ACE-04C7-4218-BB6C-DC22FE0E4C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806849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2DD9043-AD27-4A9B-8A69-2AD91FAB2D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872897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8A8B747-AFDA-40FE-90D6-1603B1D395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220176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8763000" cy="5943600"/>
            <a:chOff x="0" y="0"/>
            <a:chExt cx="5520" cy="3744"/>
          </a:xfrm>
        </p:grpSpPr>
        <p:sp>
          <p:nvSpPr>
            <p:cNvPr id="9219"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9220" name="Group 4"/>
            <p:cNvGrpSpPr>
              <a:grpSpLocks/>
            </p:cNvGrpSpPr>
            <p:nvPr userDrawn="1"/>
          </p:nvGrpSpPr>
          <p:grpSpPr bwMode="auto">
            <a:xfrm>
              <a:off x="0" y="2208"/>
              <a:ext cx="5520" cy="1536"/>
              <a:chOff x="0" y="2208"/>
              <a:chExt cx="5520" cy="1536"/>
            </a:xfrm>
          </p:grpSpPr>
          <p:sp>
            <p:nvSpPr>
              <p:cNvPr id="9221"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2"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3"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nvGrpSpPr>
            <p:cNvPr id="9224" name="Group 8"/>
            <p:cNvGrpSpPr>
              <a:grpSpLocks/>
            </p:cNvGrpSpPr>
            <p:nvPr userDrawn="1"/>
          </p:nvGrpSpPr>
          <p:grpSpPr bwMode="auto">
            <a:xfrm>
              <a:off x="400" y="336"/>
              <a:ext cx="5088" cy="192"/>
              <a:chOff x="400" y="336"/>
              <a:chExt cx="5088" cy="192"/>
            </a:xfrm>
          </p:grpSpPr>
          <p:sp>
            <p:nvSpPr>
              <p:cNvPr id="9225"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9226"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9227"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smtClean="0"/>
              <a:t>Click to edit Master title style</a:t>
            </a:r>
          </a:p>
        </p:txBody>
      </p:sp>
      <p:sp>
        <p:nvSpPr>
          <p:cNvPr id="92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noProof="0" smtClean="0"/>
              <a:t>Click to edit Master subtitle style</a:t>
            </a:r>
          </a:p>
        </p:txBody>
      </p:sp>
      <p:sp>
        <p:nvSpPr>
          <p:cNvPr id="9229" name="Rectangle 13"/>
          <p:cNvSpPr>
            <a:spLocks noGrp="1" noChangeArrowheads="1"/>
          </p:cNvSpPr>
          <p:nvPr>
            <p:ph type="dt" sz="half" idx="2"/>
          </p:nvPr>
        </p:nvSpPr>
        <p:spPr>
          <a:xfrm>
            <a:off x="912813" y="6251575"/>
            <a:ext cx="1905000" cy="457200"/>
          </a:xfrm>
        </p:spPr>
        <p:txBody>
          <a:bodyPr/>
          <a:lstStyle>
            <a:lvl1pPr>
              <a:defRPr/>
            </a:lvl1pPr>
          </a:lstStyle>
          <a:p>
            <a:endParaRPr lang="en-US">
              <a:solidFill>
                <a:srgbClr val="000000"/>
              </a:solidFill>
            </a:endParaRPr>
          </a:p>
        </p:txBody>
      </p:sp>
      <p:sp>
        <p:nvSpPr>
          <p:cNvPr id="9230" name="Rectangle 14"/>
          <p:cNvSpPr>
            <a:spLocks noGrp="1" noChangeArrowheads="1"/>
          </p:cNvSpPr>
          <p:nvPr>
            <p:ph type="ftr" sz="quarter" idx="3"/>
          </p:nvPr>
        </p:nvSpPr>
        <p:spPr>
          <a:xfrm>
            <a:off x="3354388" y="6248400"/>
            <a:ext cx="2895600" cy="457200"/>
          </a:xfrm>
        </p:spPr>
        <p:txBody>
          <a:bodyPr/>
          <a:lstStyle>
            <a:lvl1pPr>
              <a:defRPr/>
            </a:lvl1pPr>
          </a:lstStyle>
          <a:p>
            <a:endParaRPr lang="en-US">
              <a:solidFill>
                <a:srgbClr val="000000"/>
              </a:solidFill>
            </a:endParaRPr>
          </a:p>
        </p:txBody>
      </p:sp>
      <p:sp>
        <p:nvSpPr>
          <p:cNvPr id="9231" name="Rectangle 15"/>
          <p:cNvSpPr>
            <a:spLocks noGrp="1" noChangeArrowheads="1"/>
          </p:cNvSpPr>
          <p:nvPr>
            <p:ph type="sldNum" sz="quarter" idx="4"/>
          </p:nvPr>
        </p:nvSpPr>
        <p:spPr/>
        <p:txBody>
          <a:bodyPr/>
          <a:lstStyle>
            <a:lvl1pPr>
              <a:defRPr/>
            </a:lvl1pPr>
          </a:lstStyle>
          <a:p>
            <a:fld id="{53D47204-F51A-4EBD-A2DE-CB6BD35D7D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4653757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E1482AC-CEC1-495A-9C3E-2223D7DBE9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82422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6FDB98F-293D-4C14-8AD3-BAB59423A42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473291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319FC62-B148-4195-9082-8AFE23EBB30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724853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4586EB8F-3A6F-4285-AB70-CA3536D1FE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562884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4DC194CF-744D-4C0C-BC1B-B147C1103D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760851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AD9C782-66F6-4E2B-A566-F022FD6B45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7929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12.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3" Type="http://schemas.openxmlformats.org/officeDocument/2006/relationships/slideLayout" Target="../slideLayouts/slideLayout145.xml"/><Relationship Id="rId21" Type="http://schemas.openxmlformats.org/officeDocument/2006/relationships/slideLayout" Target="../slideLayouts/slideLayout163.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theme" Target="../theme/theme13.xml"/><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slideLayout" Target="../slideLayouts/slideLayout16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theme" Target="../theme/theme14.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slideLayout" Target="../slideLayouts/slideLayout176.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2" Type="http://schemas.openxmlformats.org/officeDocument/2006/relationships/slideLayout" Target="../slideLayouts/slideLayout178.xml"/><Relationship Id="rId16" Type="http://schemas.openxmlformats.org/officeDocument/2006/relationships/theme" Target="../theme/theme15.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6.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theme" Target="../theme/theme17.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6.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415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0156878"/>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104110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0"/>
            <a:ext cx="868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7620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533400" y="6400800"/>
            <a:ext cx="67818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r>
              <a:rPr lang="en-US">
                <a:solidFill>
                  <a:srgbClr val="000000"/>
                </a:solidFill>
              </a:rPr>
              <a:t>© 2009 Pearson Education Inc., Upper Saddle River, NJ. All rights reserved.</a:t>
            </a:r>
          </a:p>
        </p:txBody>
      </p:sp>
      <p:sp>
        <p:nvSpPr>
          <p:cNvPr id="1030" name="Rectangle 6"/>
          <p:cNvSpPr>
            <a:spLocks noGrp="1" noChangeArrowheads="1"/>
          </p:cNvSpPr>
          <p:nvPr>
            <p:ph type="sldNum" sz="quarter" idx="4"/>
          </p:nvPr>
        </p:nvSpPr>
        <p:spPr bwMode="auto">
          <a:xfrm>
            <a:off x="7467600" y="6400800"/>
            <a:ext cx="1219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B922DAFC-93FA-475F-B500-E3752BB67D8B}"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791791323"/>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A258EF2-1D47-413F-9287-B9C08485094A}"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002453639"/>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 id="2147484112" r:id="rId18"/>
    <p:sldLayoutId id="2147484113" r:id="rId19"/>
    <p:sldLayoutId id="2147484114" r:id="rId20"/>
    <p:sldLayoutId id="2147484115" r:id="rId21"/>
    <p:sldLayoutId id="2147484116" r:id="rId22"/>
  </p:sldLayoutIdLst>
  <p:hf hdr="0" ftr="0" dt="0"/>
  <p:txStyles>
    <p:titleStyle>
      <a:lvl1pPr algn="ctr" rtl="0" fontAlgn="base">
        <a:spcBef>
          <a:spcPct val="0"/>
        </a:spcBef>
        <a:spcAft>
          <a:spcPct val="0"/>
        </a:spcAft>
        <a:defRPr sz="4400">
          <a:solidFill>
            <a:srgbClr val="660066"/>
          </a:solidFill>
          <a:latin typeface="+mj-lt"/>
          <a:ea typeface="+mj-ea"/>
          <a:cs typeface="+mj-cs"/>
        </a:defRPr>
      </a:lvl1pPr>
      <a:lvl2pPr algn="ctr" rtl="0" fontAlgn="base">
        <a:spcBef>
          <a:spcPct val="0"/>
        </a:spcBef>
        <a:spcAft>
          <a:spcPct val="0"/>
        </a:spcAft>
        <a:defRPr sz="4400">
          <a:solidFill>
            <a:srgbClr val="660066"/>
          </a:solidFill>
          <a:latin typeface="Times New Roman" pitchFamily="18" charset="0"/>
        </a:defRPr>
      </a:lvl2pPr>
      <a:lvl3pPr algn="ctr" rtl="0" fontAlgn="base">
        <a:spcBef>
          <a:spcPct val="0"/>
        </a:spcBef>
        <a:spcAft>
          <a:spcPct val="0"/>
        </a:spcAft>
        <a:defRPr sz="4400">
          <a:solidFill>
            <a:srgbClr val="660066"/>
          </a:solidFill>
          <a:latin typeface="Times New Roman" pitchFamily="18" charset="0"/>
        </a:defRPr>
      </a:lvl3pPr>
      <a:lvl4pPr algn="ctr" rtl="0" fontAlgn="base">
        <a:spcBef>
          <a:spcPct val="0"/>
        </a:spcBef>
        <a:spcAft>
          <a:spcPct val="0"/>
        </a:spcAft>
        <a:defRPr sz="4400">
          <a:solidFill>
            <a:srgbClr val="660066"/>
          </a:solidFill>
          <a:latin typeface="Times New Roman" pitchFamily="18" charset="0"/>
        </a:defRPr>
      </a:lvl4pPr>
      <a:lvl5pPr algn="ctr" rtl="0" fontAlgn="base">
        <a:spcBef>
          <a:spcPct val="0"/>
        </a:spcBef>
        <a:spcAft>
          <a:spcPct val="0"/>
        </a:spcAft>
        <a:defRPr sz="4400">
          <a:solidFill>
            <a:srgbClr val="660066"/>
          </a:solidFill>
          <a:latin typeface="Times New Roman" pitchFamily="18" charset="0"/>
        </a:defRPr>
      </a:lvl5pPr>
      <a:lvl6pPr marL="457200" algn="ctr" rtl="0" fontAlgn="base">
        <a:spcBef>
          <a:spcPct val="0"/>
        </a:spcBef>
        <a:spcAft>
          <a:spcPct val="0"/>
        </a:spcAft>
        <a:defRPr sz="4400">
          <a:solidFill>
            <a:srgbClr val="660066"/>
          </a:solidFill>
          <a:latin typeface="Times New Roman" pitchFamily="18" charset="0"/>
        </a:defRPr>
      </a:lvl6pPr>
      <a:lvl7pPr marL="914400" algn="ctr" rtl="0" fontAlgn="base">
        <a:spcBef>
          <a:spcPct val="0"/>
        </a:spcBef>
        <a:spcAft>
          <a:spcPct val="0"/>
        </a:spcAft>
        <a:defRPr sz="4400">
          <a:solidFill>
            <a:srgbClr val="660066"/>
          </a:solidFill>
          <a:latin typeface="Times New Roman" pitchFamily="18" charset="0"/>
        </a:defRPr>
      </a:lvl7pPr>
      <a:lvl8pPr marL="1371600" algn="ctr" rtl="0" fontAlgn="base">
        <a:spcBef>
          <a:spcPct val="0"/>
        </a:spcBef>
        <a:spcAft>
          <a:spcPct val="0"/>
        </a:spcAft>
        <a:defRPr sz="4400">
          <a:solidFill>
            <a:srgbClr val="660066"/>
          </a:solidFill>
          <a:latin typeface="Times New Roman" pitchFamily="18" charset="0"/>
        </a:defRPr>
      </a:lvl8pPr>
      <a:lvl9pPr marL="1828800" algn="ctr" rtl="0" fontAlgn="base">
        <a:spcBef>
          <a:spcPct val="0"/>
        </a:spcBef>
        <a:spcAft>
          <a:spcPct val="0"/>
        </a:spcAft>
        <a:defRPr sz="4400">
          <a:solidFill>
            <a:srgbClr val="660066"/>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F500060-781C-469F-93D9-837AE6272471}"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1192871-3A54-41CF-8773-984F5F8D29A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6519356"/>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a:extLst>
              <a:ext uri="{FF2B5EF4-FFF2-40B4-BE49-F238E27FC236}">
                <a16:creationId xmlns="" xmlns:a16="http://schemas.microsoft.com/office/drawing/2014/main" id="{0D394FAF-F6FD-4818-AE27-DEB7DF36D07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a:extLst>
              <a:ext uri="{FF2B5EF4-FFF2-40B4-BE49-F238E27FC236}">
                <a16:creationId xmlns="" xmlns:a16="http://schemas.microsoft.com/office/drawing/2014/main" id="{65196B56-6EBD-4FC3-9BDC-75A25821358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a:extLst>
              <a:ext uri="{FF2B5EF4-FFF2-40B4-BE49-F238E27FC236}">
                <a16:creationId xmlns="" xmlns:a16="http://schemas.microsoft.com/office/drawing/2014/main" id="{F1477EF3-6428-4E5C-9FBC-D92576A252D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BC352653-5C5B-4FCE-8D16-4D976E577476}"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879005063"/>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 id="2147484196" r:id="rId13"/>
    <p:sldLayoutId id="2147484197" r:id="rId14"/>
    <p:sldLayoutId id="2147484198"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5376648"/>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0607524"/>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BC217-F2CC-4D30-BF71-FD10C895CB3A}" type="datetime1">
              <a:rPr lang="en-US" smtClean="0">
                <a:solidFill>
                  <a:prstClr val="black">
                    <a:tint val="75000"/>
                  </a:prstClr>
                </a:solidFill>
              </a:rPr>
              <a:pPr/>
              <a:t>30-Jan-21</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solidFill>
                  <a:prstClr val="black">
                    <a:tint val="75000"/>
                  </a:prstClr>
                </a:solidFill>
              </a:rPr>
              <a:t>CS211 ICT Fundamentals Chapter 6</a:t>
            </a:r>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16F89-3F82-4025-9382-62A3F9D719AA}"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6481727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F500060-781C-469F-93D9-837AE6272471}"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1192871-3A54-41CF-8773-984F5F8D29A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5432674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614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fontAlgn="base">
              <a:spcBef>
                <a:spcPct val="0"/>
              </a:spcBef>
              <a:spcAft>
                <a:spcPct val="0"/>
              </a:spcAft>
            </a:pPr>
            <a:endParaRPr lang="en-US" altLang="en-US" smtClean="0">
              <a:solidFill>
                <a:srgbClr val="000000"/>
              </a:solidFill>
            </a:endParaRPr>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fontAlgn="base">
              <a:spcBef>
                <a:spcPct val="0"/>
              </a:spcBef>
              <a:spcAft>
                <a:spcPct val="0"/>
              </a:spcAft>
            </a:pPr>
            <a:r>
              <a:rPr lang="en-US" altLang="en-US" smtClean="0">
                <a:solidFill>
                  <a:srgbClr val="000000"/>
                </a:solidFill>
              </a:rPr>
              <a:t>Data Communication &amp; Networks, Spring 2008</a:t>
            </a:r>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fontAlgn="base">
              <a:spcBef>
                <a:spcPct val="0"/>
              </a:spcBef>
              <a:spcAft>
                <a:spcPct val="0"/>
              </a:spcAft>
            </a:pPr>
            <a:fld id="{2295854E-A426-4148-9B49-EA2DA988379E}"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615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smtClean="0">
              <a:solidFill>
                <a:srgbClr val="000000"/>
              </a:solidFill>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88703275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iming>
    <p:tnLst>
      <p:par>
        <p:cTn id="1" dur="indefinite" restart="never" nodeType="tmRoot"/>
      </p:par>
    </p:tnLst>
  </p:timing>
  <p:hf hdr="0" ft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2CAC078-083D-4AAD-A39F-254EA64AD29E}" type="datetimeFigureOut">
              <a:rPr lang="en-US">
                <a:solidFill>
                  <a:prstClr val="black">
                    <a:tint val="75000"/>
                  </a:prstClr>
                </a:solidFill>
              </a:rPr>
              <a:pPr>
                <a:defRPr/>
              </a:pPr>
              <a:t>30-Jan-21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6749A3B-0F62-47CA-8EA2-4F26FEF1403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5228123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bwMode="auto">
          <a:xfrm>
            <a:off x="406400" y="152400"/>
            <a:ext cx="8204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9155" name="Rectangle 1027"/>
          <p:cNvSpPr>
            <a:spLocks noGrp="1" noChangeArrowheads="1"/>
          </p:cNvSpPr>
          <p:nvPr>
            <p:ph type="body" idx="1"/>
          </p:nvPr>
        </p:nvSpPr>
        <p:spPr bwMode="auto">
          <a:xfrm>
            <a:off x="457200" y="1371600"/>
            <a:ext cx="81788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9156"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7" name="Rectangle 1029"/>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8" name="Rectangle 1030"/>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itchFamily="34" charset="0"/>
              </a:defRPr>
            </a:lvl1pPr>
          </a:lstStyle>
          <a:p>
            <a:pPr eaLnBrk="0" fontAlgn="base" hangingPunct="0">
              <a:spcAft>
                <a:spcPct val="0"/>
              </a:spcAft>
            </a:pPr>
            <a:fld id="{0781A6FC-B8BF-4BC6-9FBB-91FB974F697A}" type="slidenum">
              <a:rPr lang="en-GB" smtClean="0">
                <a:solidFill>
                  <a:srgbClr val="5E574E"/>
                </a:solidFill>
              </a:rPr>
              <a:pPr eaLnBrk="0" fontAlgn="base" hangingPunct="0">
                <a:spcAft>
                  <a:spcPct val="0"/>
                </a:spcAft>
              </a:pPr>
              <a:t>‹#›</a:t>
            </a:fld>
            <a:endParaRPr lang="en-GB" smtClean="0">
              <a:solidFill>
                <a:srgbClr val="5E574E"/>
              </a:solidFill>
            </a:endParaRPr>
          </a:p>
        </p:txBody>
      </p:sp>
      <p:sp>
        <p:nvSpPr>
          <p:cNvPr id="49159" name="Line 1031"/>
          <p:cNvSpPr>
            <a:spLocks noChangeShapeType="1"/>
          </p:cNvSpPr>
          <p:nvPr/>
        </p:nvSpPr>
        <p:spPr bwMode="auto">
          <a:xfrm>
            <a:off x="457200" y="12954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428749201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bwMode="auto">
          <a:xfrm>
            <a:off x="406400" y="152400"/>
            <a:ext cx="8204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49155" name="Rectangle 1027"/>
          <p:cNvSpPr>
            <a:spLocks noGrp="1" noChangeArrowheads="1"/>
          </p:cNvSpPr>
          <p:nvPr>
            <p:ph type="body" idx="1"/>
          </p:nvPr>
        </p:nvSpPr>
        <p:spPr bwMode="auto">
          <a:xfrm>
            <a:off x="457200" y="1371600"/>
            <a:ext cx="81788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9156"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7" name="Rectangle 1029"/>
          <p:cNvSpPr>
            <a:spLocks noGrp="1" noChangeArrowheads="1"/>
          </p:cNvSpPr>
          <p:nvPr>
            <p:ph type="ftr" sz="quarter" idx="3"/>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pitchFamily="34" charset="0"/>
              </a:defRPr>
            </a:lvl1pPr>
          </a:lstStyle>
          <a:p>
            <a:pPr eaLnBrk="0" fontAlgn="base" hangingPunct="0">
              <a:spcAft>
                <a:spcPct val="0"/>
              </a:spcAft>
            </a:pPr>
            <a:endParaRPr lang="en-GB" smtClean="0">
              <a:solidFill>
                <a:srgbClr val="5E574E"/>
              </a:solidFill>
            </a:endParaRPr>
          </a:p>
        </p:txBody>
      </p:sp>
      <p:sp>
        <p:nvSpPr>
          <p:cNvPr id="49158" name="Rectangle 1030"/>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itchFamily="34" charset="0"/>
              </a:defRPr>
            </a:lvl1pPr>
          </a:lstStyle>
          <a:p>
            <a:pPr eaLnBrk="0" fontAlgn="base" hangingPunct="0">
              <a:spcAft>
                <a:spcPct val="0"/>
              </a:spcAft>
            </a:pPr>
            <a:fld id="{0781A6FC-B8BF-4BC6-9FBB-91FB974F697A}" type="slidenum">
              <a:rPr lang="en-GB" smtClean="0">
                <a:solidFill>
                  <a:srgbClr val="5E574E"/>
                </a:solidFill>
              </a:rPr>
              <a:pPr eaLnBrk="0" fontAlgn="base" hangingPunct="0">
                <a:spcAft>
                  <a:spcPct val="0"/>
                </a:spcAft>
              </a:pPr>
              <a:t>‹#›</a:t>
            </a:fld>
            <a:endParaRPr lang="en-GB" smtClean="0">
              <a:solidFill>
                <a:srgbClr val="5E574E"/>
              </a:solidFill>
            </a:endParaRPr>
          </a:p>
        </p:txBody>
      </p:sp>
      <p:sp>
        <p:nvSpPr>
          <p:cNvPr id="49159" name="Line 1031"/>
          <p:cNvSpPr>
            <a:spLocks noChangeShapeType="1"/>
          </p:cNvSpPr>
          <p:nvPr/>
        </p:nvSpPr>
        <p:spPr bwMode="auto">
          <a:xfrm>
            <a:off x="457200" y="1295400"/>
            <a:ext cx="815340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extLst>
      <p:ext uri="{BB962C8B-B14F-4D97-AF65-F5344CB8AC3E}">
        <p14:creationId xmlns:p14="http://schemas.microsoft.com/office/powerpoint/2010/main" val="4147361122"/>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A258EF2-1D47-413F-9287-B9C08485094A}"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90259669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hdr="0" ftr="0" dt="0"/>
  <p:txStyles>
    <p:titleStyle>
      <a:lvl1pPr algn="ctr" rtl="0" fontAlgn="base">
        <a:spcBef>
          <a:spcPct val="0"/>
        </a:spcBef>
        <a:spcAft>
          <a:spcPct val="0"/>
        </a:spcAft>
        <a:defRPr sz="4400">
          <a:solidFill>
            <a:srgbClr val="660066"/>
          </a:solidFill>
          <a:latin typeface="+mj-lt"/>
          <a:ea typeface="+mj-ea"/>
          <a:cs typeface="+mj-cs"/>
        </a:defRPr>
      </a:lvl1pPr>
      <a:lvl2pPr algn="ctr" rtl="0" fontAlgn="base">
        <a:spcBef>
          <a:spcPct val="0"/>
        </a:spcBef>
        <a:spcAft>
          <a:spcPct val="0"/>
        </a:spcAft>
        <a:defRPr sz="4400">
          <a:solidFill>
            <a:srgbClr val="660066"/>
          </a:solidFill>
          <a:latin typeface="Times New Roman" pitchFamily="18" charset="0"/>
        </a:defRPr>
      </a:lvl2pPr>
      <a:lvl3pPr algn="ctr" rtl="0" fontAlgn="base">
        <a:spcBef>
          <a:spcPct val="0"/>
        </a:spcBef>
        <a:spcAft>
          <a:spcPct val="0"/>
        </a:spcAft>
        <a:defRPr sz="4400">
          <a:solidFill>
            <a:srgbClr val="660066"/>
          </a:solidFill>
          <a:latin typeface="Times New Roman" pitchFamily="18" charset="0"/>
        </a:defRPr>
      </a:lvl3pPr>
      <a:lvl4pPr algn="ctr" rtl="0" fontAlgn="base">
        <a:spcBef>
          <a:spcPct val="0"/>
        </a:spcBef>
        <a:spcAft>
          <a:spcPct val="0"/>
        </a:spcAft>
        <a:defRPr sz="4400">
          <a:solidFill>
            <a:srgbClr val="660066"/>
          </a:solidFill>
          <a:latin typeface="Times New Roman" pitchFamily="18" charset="0"/>
        </a:defRPr>
      </a:lvl4pPr>
      <a:lvl5pPr algn="ctr" rtl="0" fontAlgn="base">
        <a:spcBef>
          <a:spcPct val="0"/>
        </a:spcBef>
        <a:spcAft>
          <a:spcPct val="0"/>
        </a:spcAft>
        <a:defRPr sz="4400">
          <a:solidFill>
            <a:srgbClr val="660066"/>
          </a:solidFill>
          <a:latin typeface="Times New Roman" pitchFamily="18" charset="0"/>
        </a:defRPr>
      </a:lvl5pPr>
      <a:lvl6pPr marL="457200" algn="ctr" rtl="0" fontAlgn="base">
        <a:spcBef>
          <a:spcPct val="0"/>
        </a:spcBef>
        <a:spcAft>
          <a:spcPct val="0"/>
        </a:spcAft>
        <a:defRPr sz="4400">
          <a:solidFill>
            <a:srgbClr val="660066"/>
          </a:solidFill>
          <a:latin typeface="Times New Roman" pitchFamily="18" charset="0"/>
        </a:defRPr>
      </a:lvl6pPr>
      <a:lvl7pPr marL="914400" algn="ctr" rtl="0" fontAlgn="base">
        <a:spcBef>
          <a:spcPct val="0"/>
        </a:spcBef>
        <a:spcAft>
          <a:spcPct val="0"/>
        </a:spcAft>
        <a:defRPr sz="4400">
          <a:solidFill>
            <a:srgbClr val="660066"/>
          </a:solidFill>
          <a:latin typeface="Times New Roman" pitchFamily="18" charset="0"/>
        </a:defRPr>
      </a:lvl7pPr>
      <a:lvl8pPr marL="1371600" algn="ctr" rtl="0" fontAlgn="base">
        <a:spcBef>
          <a:spcPct val="0"/>
        </a:spcBef>
        <a:spcAft>
          <a:spcPct val="0"/>
        </a:spcAft>
        <a:defRPr sz="4400">
          <a:solidFill>
            <a:srgbClr val="660066"/>
          </a:solidFill>
          <a:latin typeface="Times New Roman" pitchFamily="18" charset="0"/>
        </a:defRPr>
      </a:lvl8pPr>
      <a:lvl9pPr marL="1828800" algn="ctr" rtl="0" fontAlgn="base">
        <a:spcBef>
          <a:spcPct val="0"/>
        </a:spcBef>
        <a:spcAft>
          <a:spcPct val="0"/>
        </a:spcAft>
        <a:defRPr sz="4400">
          <a:solidFill>
            <a:srgbClr val="660066"/>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8686800" cy="4876800"/>
            <a:chOff x="0" y="0"/>
            <a:chExt cx="5472" cy="3072"/>
          </a:xfrm>
        </p:grpSpPr>
        <p:sp>
          <p:nvSpPr>
            <p:cNvPr id="8195"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grpSp>
          <p:nvGrpSpPr>
            <p:cNvPr id="8196" name="Group 4"/>
            <p:cNvGrpSpPr>
              <a:grpSpLocks/>
            </p:cNvGrpSpPr>
            <p:nvPr/>
          </p:nvGrpSpPr>
          <p:grpSpPr bwMode="auto">
            <a:xfrm>
              <a:off x="240" y="893"/>
              <a:ext cx="5232" cy="115"/>
              <a:chOff x="240" y="893"/>
              <a:chExt cx="5232" cy="115"/>
            </a:xfrm>
          </p:grpSpPr>
          <p:sp>
            <p:nvSpPr>
              <p:cNvPr id="8197"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z="2400" smtClean="0">
                  <a:solidFill>
                    <a:srgbClr val="000000"/>
                  </a:solidFill>
                  <a:latin typeface="Times New Roman" pitchFamily="18" charset="0"/>
                </a:endParaRPr>
              </a:p>
            </p:txBody>
          </p:sp>
          <p:sp>
            <p:nvSpPr>
              <p:cNvPr id="8198"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grpSp>
      </p:grpSp>
      <p:sp>
        <p:nvSpPr>
          <p:cNvPr id="8199"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0"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1"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smtClean="0">
              <a:solidFill>
                <a:srgbClr val="000000"/>
              </a:solidFill>
            </a:endParaRPr>
          </a:p>
        </p:txBody>
      </p:sp>
      <p:sp>
        <p:nvSpPr>
          <p:cNvPr id="8202"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smtClean="0">
              <a:solidFill>
                <a:srgbClr val="000000"/>
              </a:solidFill>
            </a:endParaRPr>
          </a:p>
        </p:txBody>
      </p:sp>
      <p:sp>
        <p:nvSpPr>
          <p:cNvPr id="8203"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858B7E60-DB19-4C6C-8FDC-35B5603C5BEB}" type="slidenum">
              <a:rPr lang="en-US" smtClean="0">
                <a:solidFill>
                  <a:srgbClr val="000000"/>
                </a:solidFill>
              </a:rPr>
              <a:pPr fontAlgn="base">
                <a:spcBef>
                  <a:spcPct val="0"/>
                </a:spcBef>
                <a:spcAft>
                  <a:spcPct val="0"/>
                </a:spcAft>
              </a:pPr>
              <a:t>‹#›</a:t>
            </a:fld>
            <a:endParaRPr lang="en-US" smtClean="0">
              <a:solidFill>
                <a:srgbClr val="000000"/>
              </a:solidFill>
            </a:endParaRPr>
          </a:p>
        </p:txBody>
      </p:sp>
      <p:sp>
        <p:nvSpPr>
          <p:cNvPr id="8204"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3743919058"/>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7.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133.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8.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9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48.xml"/><Relationship Id="rId5" Type="http://schemas.openxmlformats.org/officeDocument/2006/relationships/image" Target="../media/image23.jpe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7.xml"/><Relationship Id="rId1" Type="http://schemas.openxmlformats.org/officeDocument/2006/relationships/slideLayout" Target="../slideLayouts/slideLayout10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6.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34.jpe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07.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9.gi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51.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5.xml"/><Relationship Id="rId1" Type="http://schemas.openxmlformats.org/officeDocument/2006/relationships/slideLayout" Target="../slideLayouts/slideLayout14.xml"/><Relationship Id="rId5" Type="http://schemas.openxmlformats.org/officeDocument/2006/relationships/image" Target="../media/image56.png"/><Relationship Id="rId4" Type="http://schemas.openxmlformats.org/officeDocument/2006/relationships/image" Target="../media/image5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5.gif"/><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80.xml"/><Relationship Id="rId1" Type="http://schemas.openxmlformats.org/officeDocument/2006/relationships/slideLayout" Target="../slideLayouts/slideLayout15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71472" y="1004886"/>
            <a:ext cx="7858180" cy="2805114"/>
          </a:xfrm>
          <a:prstGeom prst="rect">
            <a:avLst/>
          </a:prstGeom>
        </p:spPr>
        <p:txBody>
          <a:bodyPr vert="horz" lIns="91440" tIns="45720" rIns="91440" bIns="45720" rtlCol="0">
            <a:noAutofit/>
          </a:bodyPr>
          <a:lstStyle/>
          <a:p>
            <a:pPr algn="ctr">
              <a:spcBef>
                <a:spcPct val="20000"/>
              </a:spcBef>
              <a:buFont typeface="Arial" pitchFamily="34" charset="0"/>
              <a:buNone/>
              <a:defRPr/>
            </a:pPr>
            <a:r>
              <a:rPr lang="en-GB" sz="5400" dirty="0" smtClean="0">
                <a:solidFill>
                  <a:srgbClr val="002060"/>
                </a:solidFill>
                <a:effectLst>
                  <a:outerShdw blurRad="38100" dist="38100" dir="2700000" algn="tl">
                    <a:srgbClr val="000000">
                      <a:alpha val="43137"/>
                    </a:srgbClr>
                  </a:outerShdw>
                </a:effectLst>
              </a:rPr>
              <a:t>Chapter Six</a:t>
            </a:r>
          </a:p>
          <a:p>
            <a:pPr algn="ctr">
              <a:spcBef>
                <a:spcPct val="20000"/>
              </a:spcBef>
              <a:buFont typeface="Arial" pitchFamily="34" charset="0"/>
              <a:buNone/>
              <a:defRPr/>
            </a:pPr>
            <a:r>
              <a:rPr lang="en-GB" sz="5400" b="1" dirty="0">
                <a:solidFill>
                  <a:srgbClr val="00B050"/>
                </a:solidFill>
                <a:effectLst>
                  <a:outerShdw blurRad="38100" dist="38100" dir="2700000" algn="tl">
                    <a:srgbClr val="000000">
                      <a:alpha val="43137"/>
                    </a:srgbClr>
                  </a:outerShdw>
                </a:effectLst>
              </a:rPr>
              <a:t>Data Communications </a:t>
            </a:r>
            <a:r>
              <a:rPr lang="en-GB" sz="5400" b="1" dirty="0" smtClean="0">
                <a:solidFill>
                  <a:srgbClr val="00B050"/>
                </a:solidFill>
                <a:effectLst>
                  <a:outerShdw blurRad="38100" dist="38100" dir="2700000" algn="tl">
                    <a:srgbClr val="000000">
                      <a:alpha val="43137"/>
                    </a:srgbClr>
                  </a:outerShdw>
                </a:effectLst>
              </a:rPr>
              <a:t>and Computer Networks</a:t>
            </a:r>
          </a:p>
        </p:txBody>
      </p:sp>
    </p:spTree>
    <p:extLst>
      <p:ext uri="{BB962C8B-B14F-4D97-AF65-F5344CB8AC3E}">
        <p14:creationId xmlns:p14="http://schemas.microsoft.com/office/powerpoint/2010/main" val="4185126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endCxn id="8" idx="1"/>
          </p:cNvCxnSpPr>
          <p:nvPr/>
        </p:nvCxnSpPr>
        <p:spPr>
          <a:xfrm flipV="1">
            <a:off x="2524099" y="2861072"/>
            <a:ext cx="566750" cy="3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791200" y="2864648"/>
            <a:ext cx="566750" cy="35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6908"/>
          </a:xfrm>
        </p:spPr>
        <p:txBody>
          <a:bodyPr>
            <a:normAutofit/>
          </a:bodyPr>
          <a:lstStyle/>
          <a:p>
            <a:r>
              <a:rPr lang="en-GB" sz="3200" b="1" dirty="0" smtClean="0"/>
              <a:t>Data transmission</a:t>
            </a:r>
            <a:endParaRPr lang="en-GB" sz="3200" b="1" dirty="0"/>
          </a:p>
        </p:txBody>
      </p:sp>
      <p:sp>
        <p:nvSpPr>
          <p:cNvPr id="3" name="Content Placeholder 2"/>
          <p:cNvSpPr>
            <a:spLocks noGrp="1"/>
          </p:cNvSpPr>
          <p:nvPr>
            <p:ph idx="1"/>
          </p:nvPr>
        </p:nvSpPr>
        <p:spPr>
          <a:xfrm>
            <a:off x="457200" y="1428736"/>
            <a:ext cx="8229600" cy="4786346"/>
          </a:xfrm>
        </p:spPr>
        <p:txBody>
          <a:bodyPr>
            <a:normAutofit/>
          </a:bodyPr>
          <a:lstStyle/>
          <a:p>
            <a:pPr algn="just"/>
            <a:r>
              <a:rPr lang="en-GB" sz="2800" b="1" dirty="0" smtClean="0"/>
              <a:t>A basic communication system consists of :</a:t>
            </a:r>
          </a:p>
          <a:p>
            <a:pPr algn="just"/>
            <a:endParaRPr lang="en-GB" b="1" dirty="0" smtClean="0"/>
          </a:p>
          <a:p>
            <a:pPr algn="just"/>
            <a:endParaRPr lang="en-GB" b="1" dirty="0" smtClean="0"/>
          </a:p>
          <a:p>
            <a:pPr algn="just">
              <a:buNone/>
            </a:pPr>
            <a:endParaRPr lang="en-GB" b="1" dirty="0" smtClean="0"/>
          </a:p>
          <a:p>
            <a:pPr>
              <a:lnSpc>
                <a:spcPct val="90000"/>
              </a:lnSpc>
              <a:buNone/>
            </a:pPr>
            <a:r>
              <a:rPr lang="en-US" b="1" dirty="0" smtClean="0">
                <a:solidFill>
                  <a:srgbClr val="0070C0"/>
                </a:solidFill>
              </a:rPr>
              <a:t>	Example </a:t>
            </a:r>
            <a:r>
              <a:rPr lang="en-US" b="1" dirty="0" smtClean="0"/>
              <a:t>- consider </a:t>
            </a:r>
            <a:r>
              <a:rPr lang="en-US" b="1" dirty="0" smtClean="0">
                <a:solidFill>
                  <a:srgbClr val="002060"/>
                </a:solidFill>
              </a:rPr>
              <a:t>a radio broadcast</a:t>
            </a:r>
            <a:r>
              <a:rPr lang="en-US" b="1" dirty="0" smtClean="0"/>
              <a:t>. </a:t>
            </a:r>
          </a:p>
          <a:p>
            <a:pPr>
              <a:lnSpc>
                <a:spcPct val="90000"/>
              </a:lnSpc>
            </a:pPr>
            <a:r>
              <a:rPr lang="en-US" b="1" dirty="0" smtClean="0"/>
              <a:t>In this case </a:t>
            </a:r>
          </a:p>
          <a:p>
            <a:pPr lvl="1">
              <a:lnSpc>
                <a:spcPct val="90000"/>
              </a:lnSpc>
            </a:pPr>
            <a:r>
              <a:rPr lang="en-US" b="1" dirty="0" smtClean="0"/>
              <a:t>the </a:t>
            </a:r>
            <a:r>
              <a:rPr lang="en-US" b="1" dirty="0" smtClean="0">
                <a:solidFill>
                  <a:srgbClr val="7030A0"/>
                </a:solidFill>
              </a:rPr>
              <a:t>broadcast tower (antenna) </a:t>
            </a:r>
            <a:r>
              <a:rPr lang="en-US" b="1" dirty="0" smtClean="0"/>
              <a:t>is the </a:t>
            </a:r>
            <a:r>
              <a:rPr lang="en-US" b="1" dirty="0" smtClean="0">
                <a:solidFill>
                  <a:srgbClr val="FF0000"/>
                </a:solidFill>
              </a:rPr>
              <a:t>transmitter</a:t>
            </a:r>
            <a:r>
              <a:rPr lang="en-US" b="1" dirty="0" smtClean="0"/>
              <a:t>, </a:t>
            </a:r>
          </a:p>
          <a:p>
            <a:pPr lvl="1">
              <a:lnSpc>
                <a:spcPct val="90000"/>
              </a:lnSpc>
            </a:pPr>
            <a:r>
              <a:rPr lang="en-US" b="1" dirty="0" smtClean="0"/>
              <a:t>the </a:t>
            </a:r>
            <a:r>
              <a:rPr lang="en-US" b="1" dirty="0" smtClean="0">
                <a:solidFill>
                  <a:srgbClr val="7030A0"/>
                </a:solidFill>
              </a:rPr>
              <a:t>radio</a:t>
            </a:r>
            <a:r>
              <a:rPr lang="en-US" b="1" dirty="0" smtClean="0"/>
              <a:t> is the </a:t>
            </a:r>
            <a:r>
              <a:rPr lang="en-US" b="1" dirty="0" smtClean="0">
                <a:solidFill>
                  <a:srgbClr val="FF0000"/>
                </a:solidFill>
              </a:rPr>
              <a:t>receiver</a:t>
            </a:r>
            <a:r>
              <a:rPr lang="en-US" b="1" dirty="0" smtClean="0"/>
              <a:t> and</a:t>
            </a:r>
          </a:p>
          <a:p>
            <a:pPr lvl="1">
              <a:lnSpc>
                <a:spcPct val="90000"/>
              </a:lnSpc>
            </a:pPr>
            <a:r>
              <a:rPr lang="en-US" b="1" dirty="0" smtClean="0"/>
              <a:t>the transmission </a:t>
            </a:r>
            <a:r>
              <a:rPr lang="en-US" b="1" dirty="0" smtClean="0">
                <a:solidFill>
                  <a:srgbClr val="FF0000"/>
                </a:solidFill>
              </a:rPr>
              <a:t>medium</a:t>
            </a:r>
            <a:r>
              <a:rPr lang="en-US" b="1" dirty="0" smtClean="0"/>
              <a:t> is </a:t>
            </a:r>
            <a:r>
              <a:rPr lang="en-US" b="1" dirty="0" smtClean="0">
                <a:solidFill>
                  <a:srgbClr val="7030A0"/>
                </a:solidFill>
              </a:rPr>
              <a:t>free space</a:t>
            </a:r>
            <a:r>
              <a:rPr lang="en-US" b="1" dirty="0" smtClean="0"/>
              <a:t>. </a:t>
            </a:r>
          </a:p>
          <a:p>
            <a:pPr algn="just">
              <a:buNone/>
            </a:pPr>
            <a:endParaRPr lang="en-GB" sz="2000" b="1" dirty="0" smtClean="0"/>
          </a:p>
        </p:txBody>
      </p:sp>
      <p:sp>
        <p:nvSpPr>
          <p:cNvPr id="6" name="Slide Number Placeholder 5"/>
          <p:cNvSpPr>
            <a:spLocks noGrp="1"/>
          </p:cNvSpPr>
          <p:nvPr>
            <p:ph type="sldNum" sz="quarter" idx="12"/>
          </p:nvPr>
        </p:nvSpPr>
        <p:spPr/>
        <p:txBody>
          <a:bodyPr/>
          <a:lstStyle/>
          <a:p>
            <a:fld id="{BF016F89-3F82-4025-9382-62A3F9D719AA}" type="slidenum">
              <a:rPr lang="en-GB" smtClean="0"/>
              <a:pPr/>
              <a:t>10</a:t>
            </a:fld>
            <a:endParaRPr lang="en-GB"/>
          </a:p>
        </p:txBody>
      </p:sp>
      <p:sp>
        <p:nvSpPr>
          <p:cNvPr id="7" name="Rectangle 6"/>
          <p:cNvSpPr/>
          <p:nvPr/>
        </p:nvSpPr>
        <p:spPr>
          <a:xfrm>
            <a:off x="1142976" y="2500306"/>
            <a:ext cx="1643074" cy="7143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Transmitter</a:t>
            </a:r>
            <a:endParaRPr lang="en-GB" sz="2400" dirty="0"/>
          </a:p>
        </p:txBody>
      </p:sp>
      <p:sp>
        <p:nvSpPr>
          <p:cNvPr id="8" name="Rectangle 7"/>
          <p:cNvSpPr/>
          <p:nvPr/>
        </p:nvSpPr>
        <p:spPr>
          <a:xfrm>
            <a:off x="3090849" y="2743200"/>
            <a:ext cx="3005151" cy="235743"/>
          </a:xfrm>
          <a:prstGeom prst="rect">
            <a:avLst/>
          </a:prstGeom>
          <a:effectLst>
            <a:innerShdw blurRad="63500" dist="50800" dir="135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400" dirty="0" smtClean="0"/>
              <a:t>Information channel</a:t>
            </a:r>
            <a:endParaRPr lang="en-GB" sz="2400" dirty="0"/>
          </a:p>
        </p:txBody>
      </p:sp>
      <p:sp>
        <p:nvSpPr>
          <p:cNvPr id="9" name="Rectangle 8"/>
          <p:cNvSpPr/>
          <p:nvPr/>
        </p:nvSpPr>
        <p:spPr>
          <a:xfrm>
            <a:off x="6357950" y="2500306"/>
            <a:ext cx="1643074" cy="7143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GB" sz="2400" dirty="0" smtClean="0"/>
              <a:t>Receiver </a:t>
            </a:r>
            <a:endParaRPr lang="en-GB" sz="2400" dirty="0"/>
          </a:p>
        </p:txBody>
      </p:sp>
    </p:spTree>
    <p:extLst>
      <p:ext uri="{BB962C8B-B14F-4D97-AF65-F5344CB8AC3E}">
        <p14:creationId xmlns:p14="http://schemas.microsoft.com/office/powerpoint/2010/main" val="2332437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a:r>
              <a:rPr lang="en-US" dirty="0"/>
              <a:t>Simplified Communications Model - Diagram</a:t>
            </a: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b="13564"/>
          <a:stretch>
            <a:fillRect/>
          </a:stretch>
        </p:blipFill>
        <p:spPr bwMode="auto">
          <a:xfrm>
            <a:off x="152400" y="1427163"/>
            <a:ext cx="8686800" cy="543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82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A Communications Model	</a:t>
            </a:r>
          </a:p>
        </p:txBody>
      </p:sp>
      <p:sp>
        <p:nvSpPr>
          <p:cNvPr id="5123" name="Rectangle 3"/>
          <p:cNvSpPr>
            <a:spLocks noGrp="1" noChangeArrowheads="1"/>
          </p:cNvSpPr>
          <p:nvPr>
            <p:ph type="body" idx="1"/>
          </p:nvPr>
        </p:nvSpPr>
        <p:spPr/>
        <p:txBody>
          <a:bodyPr/>
          <a:lstStyle/>
          <a:p>
            <a:pPr>
              <a:lnSpc>
                <a:spcPct val="90000"/>
              </a:lnSpc>
            </a:pPr>
            <a:r>
              <a:rPr lang="en-US" dirty="0"/>
              <a:t>Source</a:t>
            </a:r>
          </a:p>
          <a:p>
            <a:pPr lvl="1">
              <a:lnSpc>
                <a:spcPct val="90000"/>
              </a:lnSpc>
            </a:pPr>
            <a:r>
              <a:rPr lang="en-US" dirty="0"/>
              <a:t>generates data to be transmitted</a:t>
            </a:r>
          </a:p>
          <a:p>
            <a:pPr>
              <a:lnSpc>
                <a:spcPct val="90000"/>
              </a:lnSpc>
            </a:pPr>
            <a:r>
              <a:rPr lang="en-US" dirty="0" smtClean="0"/>
              <a:t>Transmitter (encoding is done here)</a:t>
            </a:r>
            <a:endParaRPr lang="en-US" dirty="0"/>
          </a:p>
          <a:p>
            <a:pPr lvl="1">
              <a:lnSpc>
                <a:spcPct val="90000"/>
              </a:lnSpc>
            </a:pPr>
            <a:r>
              <a:rPr lang="en-US" dirty="0"/>
              <a:t>Converts data into transmittable signals</a:t>
            </a:r>
          </a:p>
          <a:p>
            <a:pPr>
              <a:lnSpc>
                <a:spcPct val="90000"/>
              </a:lnSpc>
            </a:pPr>
            <a:r>
              <a:rPr lang="en-US" dirty="0"/>
              <a:t>Transmission System</a:t>
            </a:r>
          </a:p>
          <a:p>
            <a:pPr lvl="1">
              <a:lnSpc>
                <a:spcPct val="90000"/>
              </a:lnSpc>
            </a:pPr>
            <a:r>
              <a:rPr lang="en-US" dirty="0"/>
              <a:t>Carries data</a:t>
            </a:r>
          </a:p>
          <a:p>
            <a:pPr>
              <a:lnSpc>
                <a:spcPct val="90000"/>
              </a:lnSpc>
            </a:pPr>
            <a:r>
              <a:rPr lang="en-US" dirty="0" smtClean="0"/>
              <a:t>Receiver (decoding…)</a:t>
            </a:r>
            <a:endParaRPr lang="en-US" dirty="0"/>
          </a:p>
          <a:p>
            <a:pPr lvl="1">
              <a:lnSpc>
                <a:spcPct val="90000"/>
              </a:lnSpc>
            </a:pPr>
            <a:r>
              <a:rPr lang="en-US" dirty="0"/>
              <a:t>Converts received signal into data</a:t>
            </a:r>
          </a:p>
          <a:p>
            <a:pPr>
              <a:lnSpc>
                <a:spcPct val="90000"/>
              </a:lnSpc>
            </a:pPr>
            <a:r>
              <a:rPr lang="en-US" dirty="0"/>
              <a:t>Destination</a:t>
            </a:r>
          </a:p>
          <a:p>
            <a:pPr lvl="1">
              <a:lnSpc>
                <a:spcPct val="90000"/>
              </a:lnSpc>
            </a:pPr>
            <a:r>
              <a:rPr lang="en-US" dirty="0"/>
              <a:t>Takes incoming data</a:t>
            </a:r>
          </a:p>
        </p:txBody>
      </p:sp>
    </p:spTree>
    <p:extLst>
      <p:ext uri="{BB962C8B-B14F-4D97-AF65-F5344CB8AC3E}">
        <p14:creationId xmlns:p14="http://schemas.microsoft.com/office/powerpoint/2010/main" val="754544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0E8E51-8038-4007-B0BF-A6F67708989D}" type="slidenum">
              <a:rPr lang="en-US" altLang="en-US">
                <a:solidFill>
                  <a:prstClr val="black">
                    <a:tint val="75000"/>
                  </a:prstClr>
                </a:solidFill>
              </a:rPr>
              <a:pPr/>
              <a:t>13</a:t>
            </a:fld>
            <a:endParaRPr lang="en-US" altLang="en-US">
              <a:solidFill>
                <a:prstClr val="black">
                  <a:tint val="75000"/>
                </a:prstClr>
              </a:solidFill>
            </a:endParaRPr>
          </a:p>
        </p:txBody>
      </p:sp>
      <p:sp>
        <p:nvSpPr>
          <p:cNvPr id="95234" name="Rectangle 2"/>
          <p:cNvSpPr>
            <a:spLocks noGrp="1" noChangeArrowheads="1"/>
          </p:cNvSpPr>
          <p:nvPr>
            <p:ph type="title"/>
          </p:nvPr>
        </p:nvSpPr>
        <p:spPr/>
        <p:txBody>
          <a:bodyPr>
            <a:normAutofit fontScale="90000"/>
          </a:bodyPr>
          <a:lstStyle/>
          <a:p>
            <a:r>
              <a:rPr lang="en-US" sz="3800"/>
              <a:t>Five Components of Data Communication</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563688"/>
            <a:ext cx="6648450"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7" name="Text Box 5"/>
          <p:cNvSpPr txBox="1">
            <a:spLocks noChangeArrowheads="1"/>
          </p:cNvSpPr>
          <p:nvPr/>
        </p:nvSpPr>
        <p:spPr bwMode="auto">
          <a:xfrm>
            <a:off x="3867150" y="4154488"/>
            <a:ext cx="17526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defRPr>
            </a:lvl1pPr>
            <a:lvl2pPr marL="914400" indent="-457200">
              <a:defRPr>
                <a:solidFill>
                  <a:schemeClr val="tx1"/>
                </a:solidFill>
                <a:latin typeface="Arial" pitchFamily="34" charset="0"/>
              </a:defRPr>
            </a:lvl2pPr>
            <a:lvl3pPr marL="1371600" indent="-457200">
              <a:defRPr>
                <a:solidFill>
                  <a:schemeClr val="tx1"/>
                </a:solidFill>
                <a:latin typeface="Arial" pitchFamily="34" charset="0"/>
              </a:defRPr>
            </a:lvl3pPr>
            <a:lvl4pPr marL="1828800" indent="-457200">
              <a:defRPr>
                <a:solidFill>
                  <a:schemeClr val="tx1"/>
                </a:solidFill>
                <a:latin typeface="Arial" pitchFamily="34" charset="0"/>
              </a:defRPr>
            </a:lvl4pPr>
            <a:lvl5pPr marL="2286000" indent="-457200">
              <a:defRPr>
                <a:solidFill>
                  <a:schemeClr val="tx1"/>
                </a:solidFill>
                <a:latin typeface="Arial" pitchFamily="34" charset="0"/>
              </a:defRPr>
            </a:lvl5pPr>
            <a:lvl6pPr marL="2743200" indent="-457200" fontAlgn="base">
              <a:spcBef>
                <a:spcPct val="0"/>
              </a:spcBef>
              <a:spcAft>
                <a:spcPct val="0"/>
              </a:spcAft>
              <a:defRPr>
                <a:solidFill>
                  <a:schemeClr val="tx1"/>
                </a:solidFill>
                <a:latin typeface="Arial" pitchFamily="34" charset="0"/>
              </a:defRPr>
            </a:lvl6pPr>
            <a:lvl7pPr marL="3200400" indent="-457200" fontAlgn="base">
              <a:spcBef>
                <a:spcPct val="0"/>
              </a:spcBef>
              <a:spcAft>
                <a:spcPct val="0"/>
              </a:spcAft>
              <a:defRPr>
                <a:solidFill>
                  <a:schemeClr val="tx1"/>
                </a:solidFill>
                <a:latin typeface="Arial" pitchFamily="34" charset="0"/>
              </a:defRPr>
            </a:lvl7pPr>
            <a:lvl8pPr marL="3657600" indent="-457200" fontAlgn="base">
              <a:spcBef>
                <a:spcPct val="0"/>
              </a:spcBef>
              <a:spcAft>
                <a:spcPct val="0"/>
              </a:spcAft>
              <a:defRPr>
                <a:solidFill>
                  <a:schemeClr val="tx1"/>
                </a:solidFill>
                <a:latin typeface="Arial" pitchFamily="34" charset="0"/>
              </a:defRPr>
            </a:lvl8pPr>
            <a:lvl9pPr marL="4114800" indent="-457200" fontAlgn="base">
              <a:spcBef>
                <a:spcPct val="0"/>
              </a:spcBef>
              <a:spcAft>
                <a:spcPct val="0"/>
              </a:spcAft>
              <a:defRPr>
                <a:solidFill>
                  <a:schemeClr val="tx1"/>
                </a:solidFill>
                <a:latin typeface="Arial" pitchFamily="34" charset="0"/>
              </a:defRPr>
            </a:lvl9pPr>
          </a:lstStyle>
          <a:p>
            <a:pPr>
              <a:spcBef>
                <a:spcPct val="50000"/>
              </a:spcBef>
              <a:buFontTx/>
              <a:buAutoNum type="arabicPeriod"/>
            </a:pPr>
            <a:r>
              <a:rPr lang="en-US" dirty="0">
                <a:solidFill>
                  <a:prstClr val="black"/>
                </a:solidFill>
              </a:rPr>
              <a:t>Message</a:t>
            </a:r>
          </a:p>
          <a:p>
            <a:pPr>
              <a:spcBef>
                <a:spcPct val="50000"/>
              </a:spcBef>
              <a:buFontTx/>
              <a:buAutoNum type="arabicPeriod"/>
            </a:pPr>
            <a:r>
              <a:rPr lang="en-GB" dirty="0">
                <a:solidFill>
                  <a:prstClr val="black"/>
                </a:solidFill>
              </a:rPr>
              <a:t>Sender</a:t>
            </a:r>
          </a:p>
          <a:p>
            <a:pPr>
              <a:spcBef>
                <a:spcPct val="50000"/>
              </a:spcBef>
              <a:buFontTx/>
              <a:buAutoNum type="arabicPeriod"/>
            </a:pPr>
            <a:r>
              <a:rPr lang="en-GB" dirty="0">
                <a:solidFill>
                  <a:prstClr val="black"/>
                </a:solidFill>
              </a:rPr>
              <a:t>Receiver</a:t>
            </a:r>
          </a:p>
          <a:p>
            <a:pPr>
              <a:spcBef>
                <a:spcPct val="50000"/>
              </a:spcBef>
              <a:buFontTx/>
              <a:buAutoNum type="arabicPeriod"/>
            </a:pPr>
            <a:r>
              <a:rPr lang="en-GB" dirty="0">
                <a:solidFill>
                  <a:prstClr val="black"/>
                </a:solidFill>
              </a:rPr>
              <a:t>Medium</a:t>
            </a:r>
          </a:p>
          <a:p>
            <a:pPr>
              <a:spcBef>
                <a:spcPct val="50000"/>
              </a:spcBef>
              <a:buFontTx/>
              <a:buAutoNum type="arabicPeriod"/>
            </a:pPr>
            <a:r>
              <a:rPr lang="en-GB" dirty="0">
                <a:solidFill>
                  <a:prstClr val="black"/>
                </a:solidFill>
              </a:rPr>
              <a:t>Protocol</a:t>
            </a:r>
          </a:p>
        </p:txBody>
      </p:sp>
    </p:spTree>
    <p:extLst>
      <p:ext uri="{BB962C8B-B14F-4D97-AF65-F5344CB8AC3E}">
        <p14:creationId xmlns:p14="http://schemas.microsoft.com/office/powerpoint/2010/main" val="2751231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042988" y="76200"/>
            <a:ext cx="7793037" cy="911225"/>
          </a:xfrm>
        </p:spPr>
        <p:txBody>
          <a:bodyPr/>
          <a:lstStyle/>
          <a:p>
            <a:r>
              <a:rPr lang="en-US" b="1" u="sng" dirty="0" smtClean="0">
                <a:solidFill>
                  <a:srgbClr val="009900"/>
                </a:solidFill>
                <a:cs typeface="Traditional Arabic" pitchFamily="18" charset="-78"/>
              </a:rPr>
              <a:t>Communication Protocols</a:t>
            </a:r>
          </a:p>
        </p:txBody>
      </p:sp>
      <p:sp>
        <p:nvSpPr>
          <p:cNvPr id="7171" name="Rectangle 3"/>
          <p:cNvSpPr>
            <a:spLocks noGrp="1" noChangeArrowheads="1"/>
          </p:cNvSpPr>
          <p:nvPr>
            <p:ph idx="1"/>
            <p:custDataLst>
              <p:tags r:id="rId2"/>
            </p:custDataLst>
          </p:nvPr>
        </p:nvSpPr>
        <p:spPr>
          <a:xfrm>
            <a:off x="533401" y="990600"/>
            <a:ext cx="8229599" cy="5715000"/>
          </a:xfrm>
        </p:spPr>
        <p:txBody>
          <a:bodyPr/>
          <a:lstStyle/>
          <a:p>
            <a:pPr algn="just">
              <a:buClr>
                <a:schemeClr val="tx2"/>
              </a:buClr>
              <a:buFont typeface="Wingdings" pitchFamily="2" charset="2"/>
              <a:buChar char="Ø"/>
            </a:pPr>
            <a:r>
              <a:rPr lang="en-US" sz="3400" dirty="0" smtClean="0">
                <a:solidFill>
                  <a:schemeClr val="tx2"/>
                </a:solidFill>
                <a:ea typeface="Majalla UI"/>
                <a:cs typeface="Majalla UI"/>
              </a:rPr>
              <a:t>The procedure of data transmission in the form of software is commonly called </a:t>
            </a:r>
            <a:r>
              <a:rPr lang="en-US" sz="3400" i="1" dirty="0" smtClean="0">
                <a:solidFill>
                  <a:srgbClr val="FF0000"/>
                </a:solidFill>
                <a:ea typeface="Majalla UI"/>
                <a:cs typeface="Majalla UI"/>
              </a:rPr>
              <a:t>protocol</a:t>
            </a:r>
            <a:r>
              <a:rPr lang="en-US" sz="3400" dirty="0" smtClean="0">
                <a:solidFill>
                  <a:schemeClr val="tx2"/>
                </a:solidFill>
                <a:ea typeface="Majalla UI"/>
                <a:cs typeface="Majalla UI"/>
              </a:rPr>
              <a:t>.</a:t>
            </a:r>
            <a:endParaRPr lang="en-US" sz="3400" i="1" dirty="0" smtClean="0">
              <a:solidFill>
                <a:schemeClr val="tx2"/>
              </a:solidFill>
              <a:ea typeface="Majalla UI"/>
              <a:cs typeface="Majalla UI"/>
            </a:endParaRPr>
          </a:p>
          <a:p>
            <a:pPr algn="just">
              <a:buClr>
                <a:schemeClr val="tx2"/>
              </a:buClr>
              <a:buFont typeface="Wingdings" pitchFamily="2" charset="2"/>
              <a:buChar char="Ø"/>
            </a:pPr>
            <a:r>
              <a:rPr lang="en-US" sz="3400" i="1" dirty="0" smtClean="0">
                <a:solidFill>
                  <a:schemeClr val="tx2"/>
                </a:solidFill>
                <a:ea typeface="Majalla UI"/>
                <a:cs typeface="Majalla UI"/>
              </a:rPr>
              <a:t>Data communication software</a:t>
            </a:r>
            <a:r>
              <a:rPr lang="en-US" sz="3400" dirty="0" smtClean="0">
                <a:solidFill>
                  <a:schemeClr val="tx2"/>
                </a:solidFill>
                <a:ea typeface="Majalla UI"/>
                <a:cs typeface="Majalla UI"/>
              </a:rPr>
              <a:t> is the software that enables us to communicate with other systems. </a:t>
            </a:r>
          </a:p>
          <a:p>
            <a:pPr algn="just">
              <a:buClr>
                <a:schemeClr val="tx2"/>
              </a:buClr>
              <a:buFont typeface="Wingdings" pitchFamily="2" charset="2"/>
              <a:buChar char="Ø"/>
            </a:pPr>
            <a:r>
              <a:rPr lang="en-US" sz="3400" dirty="0" smtClean="0"/>
              <a:t>The data communication software </a:t>
            </a:r>
            <a:r>
              <a:rPr lang="en-US" sz="3400" dirty="0" smtClean="0">
                <a:solidFill>
                  <a:srgbClr val="FF0000"/>
                </a:solidFill>
              </a:rPr>
              <a:t>instructs computer systems and devices as to how exactly data is to be transferred from one place to another</a:t>
            </a:r>
            <a:r>
              <a:rPr lang="en-US" sz="3400" dirty="0" smtClean="0"/>
              <a:t>. </a:t>
            </a:r>
          </a:p>
          <a:p>
            <a:pPr algn="just">
              <a:buClr>
                <a:schemeClr val="tx2"/>
              </a:buClr>
              <a:buFont typeface="Wingdings" pitchFamily="2" charset="2"/>
              <a:buChar char="Ø"/>
            </a:pPr>
            <a:endParaRPr lang="en-US" sz="3400" dirty="0" smtClean="0">
              <a:solidFill>
                <a:schemeClr val="tx2"/>
              </a:solidFill>
              <a:ea typeface="Majalla UI"/>
              <a:cs typeface="Majalla UI"/>
            </a:endParaRPr>
          </a:p>
          <a:p>
            <a:pPr algn="just">
              <a:buFont typeface="Wingdings" pitchFamily="2" charset="2"/>
              <a:buNone/>
            </a:pPr>
            <a:endParaRPr lang="en-US" sz="3400" dirty="0" smtClean="0">
              <a:solidFill>
                <a:schemeClr val="tx2"/>
              </a:solidFill>
              <a:ea typeface="Majalla UI"/>
              <a:cs typeface="Majalla UI"/>
            </a:endParaRPr>
          </a:p>
        </p:txBody>
      </p:sp>
      <p:sp>
        <p:nvSpPr>
          <p:cNvPr id="5" name="Slide Number Placeholder 5"/>
          <p:cNvSpPr>
            <a:spLocks noGrp="1"/>
          </p:cNvSpPr>
          <p:nvPr>
            <p:ph type="sldNum" sz="quarter" idx="12"/>
          </p:nvPr>
        </p:nvSpPr>
        <p:spPr/>
        <p:txBody>
          <a:bodyPr/>
          <a:lstStyle/>
          <a:p>
            <a:pPr>
              <a:defRPr/>
            </a:pPr>
            <a:fld id="{D50C93B2-DD51-4B73-B416-C1005BC34229}" type="slidenum">
              <a:rPr lang="ar-SA">
                <a:solidFill>
                  <a:prstClr val="black">
                    <a:tint val="75000"/>
                  </a:prstClr>
                </a:solidFill>
              </a:rPr>
              <a:pPr>
                <a:defRPr/>
              </a:pPr>
              <a:t>14</a:t>
            </a:fld>
            <a:endParaRPr lang="en-US">
              <a:solidFill>
                <a:prstClr val="black">
                  <a:tint val="75000"/>
                </a:prstClr>
              </a:solidFill>
            </a:endParaRPr>
          </a:p>
        </p:txBody>
      </p:sp>
    </p:spTree>
    <p:extLst>
      <p:ext uri="{BB962C8B-B14F-4D97-AF65-F5344CB8AC3E}">
        <p14:creationId xmlns:p14="http://schemas.microsoft.com/office/powerpoint/2010/main" val="31782278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1260A3-456B-471D-9D26-5149A9DD3ACD}" type="slidenum">
              <a:rPr lang="en-US">
                <a:solidFill>
                  <a:prstClr val="black">
                    <a:tint val="75000"/>
                  </a:prstClr>
                </a:solidFill>
              </a:rPr>
              <a:pPr/>
              <a:t>15</a:t>
            </a:fld>
            <a:endParaRPr lang="en-US">
              <a:solidFill>
                <a:prstClr val="black">
                  <a:tint val="75000"/>
                </a:prstClr>
              </a:solidFill>
            </a:endParaRPr>
          </a:p>
        </p:txBody>
      </p:sp>
      <p:sp>
        <p:nvSpPr>
          <p:cNvPr id="128003" name="Rectangle 3"/>
          <p:cNvSpPr>
            <a:spLocks noGrp="1" noChangeArrowheads="1"/>
          </p:cNvSpPr>
          <p:nvPr>
            <p:ph type="body" idx="1"/>
          </p:nvPr>
        </p:nvSpPr>
        <p:spPr/>
        <p:txBody>
          <a:bodyPr/>
          <a:lstStyle/>
          <a:p>
            <a:pPr algn="just">
              <a:lnSpc>
                <a:spcPct val="90000"/>
              </a:lnSpc>
            </a:pPr>
            <a:r>
              <a:rPr lang="en-US" dirty="0"/>
              <a:t>The data transmission </a:t>
            </a:r>
            <a:r>
              <a:rPr lang="en-US" dirty="0">
                <a:solidFill>
                  <a:srgbClr val="FF0000"/>
                </a:solidFill>
              </a:rPr>
              <a:t>software or protocols </a:t>
            </a:r>
            <a:r>
              <a:rPr lang="en-US" dirty="0" smtClean="0">
                <a:solidFill>
                  <a:srgbClr val="FF0000"/>
                </a:solidFill>
              </a:rPr>
              <a:t>performs</a:t>
            </a:r>
            <a:r>
              <a:rPr lang="en-US" dirty="0" smtClean="0"/>
              <a:t> </a:t>
            </a:r>
            <a:r>
              <a:rPr lang="en-US" dirty="0"/>
              <a:t>the following functions for the </a:t>
            </a:r>
            <a:r>
              <a:rPr lang="en-US" dirty="0">
                <a:solidFill>
                  <a:srgbClr val="FF0000"/>
                </a:solidFill>
              </a:rPr>
              <a:t>efficient and error free transmission of data </a:t>
            </a:r>
          </a:p>
          <a:p>
            <a:pPr lvl="1" algn="just">
              <a:lnSpc>
                <a:spcPct val="90000"/>
              </a:lnSpc>
            </a:pPr>
            <a:r>
              <a:rPr lang="en-US" b="1" dirty="0"/>
              <a:t>Data sequencing</a:t>
            </a:r>
            <a:r>
              <a:rPr lang="en-US" dirty="0"/>
              <a:t>: A long message to be transmitted is broken into </a:t>
            </a:r>
            <a:r>
              <a:rPr lang="en-US" dirty="0">
                <a:solidFill>
                  <a:srgbClr val="FF0000"/>
                </a:solidFill>
              </a:rPr>
              <a:t>smaller packets </a:t>
            </a:r>
            <a:r>
              <a:rPr lang="en-US" dirty="0"/>
              <a:t>of fixed size </a:t>
            </a:r>
            <a:r>
              <a:rPr lang="en-US" dirty="0" smtClean="0"/>
              <a:t>and a unique sequence number is given for </a:t>
            </a:r>
            <a:r>
              <a:rPr lang="en-US" dirty="0" smtClean="0">
                <a:solidFill>
                  <a:srgbClr val="FF0000"/>
                </a:solidFill>
              </a:rPr>
              <a:t>every packet</a:t>
            </a:r>
            <a:r>
              <a:rPr lang="en-US" dirty="0" smtClean="0"/>
              <a:t>. </a:t>
            </a:r>
            <a:endParaRPr lang="en-US" b="1" dirty="0"/>
          </a:p>
          <a:p>
            <a:pPr lvl="1" algn="just">
              <a:lnSpc>
                <a:spcPct val="90000"/>
              </a:lnSpc>
            </a:pPr>
            <a:r>
              <a:rPr lang="en-US" b="1" dirty="0"/>
              <a:t>Data Routing</a:t>
            </a:r>
            <a:r>
              <a:rPr lang="en-US" dirty="0"/>
              <a:t>: It is the process of finding the most </a:t>
            </a:r>
            <a:r>
              <a:rPr lang="en-US" dirty="0">
                <a:solidFill>
                  <a:srgbClr val="FF0000"/>
                </a:solidFill>
              </a:rPr>
              <a:t>efficient route between source and destination </a:t>
            </a:r>
            <a:r>
              <a:rPr lang="en-US" dirty="0"/>
              <a:t>before sending the data.</a:t>
            </a:r>
          </a:p>
        </p:txBody>
      </p:sp>
      <p:sp>
        <p:nvSpPr>
          <p:cNvPr id="9" name="Rectangle 4"/>
          <p:cNvSpPr>
            <a:spLocks noChangeArrowheads="1"/>
          </p:cNvSpPr>
          <p:nvPr>
            <p:custDataLst>
              <p:tags r:id="rId1"/>
            </p:custDataLst>
          </p:nvPr>
        </p:nvSpPr>
        <p:spPr bwMode="auto">
          <a:xfrm rot="10800000" flipV="1">
            <a:off x="754063" y="260350"/>
            <a:ext cx="8107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lnSpc>
                <a:spcPct val="80000"/>
              </a:lnSpc>
              <a:spcBef>
                <a:spcPct val="20000"/>
              </a:spcBef>
              <a:spcAft>
                <a:spcPct val="0"/>
              </a:spcAft>
            </a:pPr>
            <a:r>
              <a:rPr lang="en-US" sz="4000" b="1" u="sng" dirty="0" smtClean="0">
                <a:solidFill>
                  <a:srgbClr val="009900"/>
                </a:solidFill>
                <a:latin typeface="Times New Roman" pitchFamily="18" charset="0"/>
                <a:cs typeface="Times New Roman" pitchFamily="18" charset="0"/>
              </a:rPr>
              <a:t>Data transmission software or protocols (functions)</a:t>
            </a:r>
            <a:r>
              <a:rPr lang="en-US" sz="4000" u="sng" dirty="0" smtClean="0">
                <a:solidFill>
                  <a:srgbClr val="CC0099"/>
                </a:solidFill>
                <a:latin typeface="Times New Roman" pitchFamily="18" charset="0"/>
                <a:cs typeface="Times New Roman" pitchFamily="18" charset="0"/>
              </a:rPr>
              <a:t> </a:t>
            </a:r>
          </a:p>
        </p:txBody>
      </p:sp>
    </p:spTree>
    <p:extLst>
      <p:ext uri="{BB962C8B-B14F-4D97-AF65-F5344CB8AC3E}">
        <p14:creationId xmlns:p14="http://schemas.microsoft.com/office/powerpoint/2010/main" val="22239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69ABF3-4DC4-4F0A-B15C-167AF6721346}" type="slidenum">
              <a:rPr lang="en-US">
                <a:solidFill>
                  <a:prstClr val="black">
                    <a:tint val="75000"/>
                  </a:prstClr>
                </a:solidFill>
              </a:rPr>
              <a:pPr/>
              <a:t>16</a:t>
            </a:fld>
            <a:endParaRPr lang="en-US">
              <a:solidFill>
                <a:prstClr val="black">
                  <a:tint val="75000"/>
                </a:prstClr>
              </a:solidFill>
            </a:endParaRPr>
          </a:p>
        </p:txBody>
      </p:sp>
      <p:sp>
        <p:nvSpPr>
          <p:cNvPr id="129026" name="Rectangle 2"/>
          <p:cNvSpPr>
            <a:spLocks noGrp="1" noChangeArrowheads="1"/>
          </p:cNvSpPr>
          <p:nvPr>
            <p:ph type="title"/>
          </p:nvPr>
        </p:nvSpPr>
        <p:spPr>
          <a:xfrm>
            <a:off x="457200" y="0"/>
            <a:ext cx="8229600" cy="838200"/>
          </a:xfrm>
        </p:spPr>
        <p:txBody>
          <a:bodyPr/>
          <a:lstStyle/>
          <a:p>
            <a:r>
              <a:rPr lang="en-US" dirty="0"/>
              <a:t>Cont…</a:t>
            </a:r>
          </a:p>
        </p:txBody>
      </p:sp>
      <p:sp>
        <p:nvSpPr>
          <p:cNvPr id="129027" name="Rectangle 3"/>
          <p:cNvSpPr>
            <a:spLocks noGrp="1" noChangeArrowheads="1"/>
          </p:cNvSpPr>
          <p:nvPr>
            <p:ph type="body" idx="1"/>
          </p:nvPr>
        </p:nvSpPr>
        <p:spPr>
          <a:xfrm>
            <a:off x="457200" y="838200"/>
            <a:ext cx="8229600" cy="4724400"/>
          </a:xfrm>
        </p:spPr>
        <p:txBody>
          <a:bodyPr>
            <a:noAutofit/>
          </a:bodyPr>
          <a:lstStyle/>
          <a:p>
            <a:pPr lvl="1"/>
            <a:r>
              <a:rPr lang="en-US" sz="2700" b="1" dirty="0" smtClean="0"/>
              <a:t>Flow control: </a:t>
            </a:r>
            <a:r>
              <a:rPr lang="en-US" sz="2700" dirty="0"/>
              <a:t>enables a receiver to </a:t>
            </a:r>
            <a:r>
              <a:rPr lang="en-US" sz="2700" dirty="0">
                <a:solidFill>
                  <a:srgbClr val="FF0000"/>
                </a:solidFill>
              </a:rPr>
              <a:t>regulate the flow of data</a:t>
            </a:r>
            <a:r>
              <a:rPr lang="en-US" sz="2700" dirty="0"/>
              <a:t> from </a:t>
            </a:r>
            <a:r>
              <a:rPr lang="en-US" sz="2700" dirty="0" smtClean="0"/>
              <a:t>a sender </a:t>
            </a:r>
            <a:r>
              <a:rPr lang="en-US" sz="2700" dirty="0"/>
              <a:t>so that the receiver’s buffers do not </a:t>
            </a:r>
            <a:r>
              <a:rPr lang="en-US" sz="2700" dirty="0" smtClean="0"/>
              <a:t>overflow. </a:t>
            </a:r>
            <a:r>
              <a:rPr lang="en-US" sz="2700" dirty="0" smtClean="0">
                <a:solidFill>
                  <a:srgbClr val="FF0000"/>
                </a:solidFill>
              </a:rPr>
              <a:t>Regulates the process of sending data between </a:t>
            </a:r>
            <a:r>
              <a:rPr lang="en-US" sz="2700" dirty="0" smtClean="0">
                <a:solidFill>
                  <a:srgbClr val="FF0000"/>
                </a:solidFill>
                <a:effectLst>
                  <a:outerShdw blurRad="38100" dist="38100" dir="2700000" algn="tl">
                    <a:srgbClr val="000000">
                      <a:alpha val="43137"/>
                    </a:srgbClr>
                  </a:outerShdw>
                </a:effectLst>
              </a:rPr>
              <a:t>fast sender </a:t>
            </a:r>
            <a:r>
              <a:rPr lang="en-US" sz="2700" dirty="0" smtClean="0">
                <a:solidFill>
                  <a:srgbClr val="FF0000"/>
                </a:solidFill>
              </a:rPr>
              <a:t>and </a:t>
            </a:r>
            <a:r>
              <a:rPr lang="en-US" sz="2700" dirty="0" smtClean="0">
                <a:solidFill>
                  <a:srgbClr val="FF0000"/>
                </a:solidFill>
                <a:effectLst>
                  <a:outerShdw blurRad="38100" dist="38100" dir="2700000" algn="tl">
                    <a:srgbClr val="000000">
                      <a:alpha val="43137"/>
                    </a:srgbClr>
                  </a:outerShdw>
                </a:effectLst>
              </a:rPr>
              <a:t>slow receiver</a:t>
            </a:r>
            <a:r>
              <a:rPr lang="en-US" sz="2700" dirty="0" smtClean="0"/>
              <a:t>.</a:t>
            </a:r>
            <a:endParaRPr lang="en-US" sz="2700" b="1" dirty="0" smtClean="0"/>
          </a:p>
          <a:p>
            <a:pPr lvl="1" algn="just"/>
            <a:r>
              <a:rPr lang="en-US" sz="2700" b="1" dirty="0" smtClean="0"/>
              <a:t>Error Control</a:t>
            </a:r>
            <a:r>
              <a:rPr lang="en-US" sz="2700" dirty="0" smtClean="0"/>
              <a:t>: </a:t>
            </a:r>
            <a:r>
              <a:rPr lang="en-US" sz="2700" dirty="0" smtClean="0">
                <a:solidFill>
                  <a:srgbClr val="FF0000"/>
                </a:solidFill>
              </a:rPr>
              <a:t>Error detecting and recovering </a:t>
            </a:r>
            <a:r>
              <a:rPr lang="en-US" sz="2700" dirty="0" smtClean="0"/>
              <a:t>is one of the main function of communication software. It ensures that data is transmitted without any error and loss. (</a:t>
            </a:r>
            <a:r>
              <a:rPr lang="en-US" sz="2700" dirty="0" smtClean="0">
                <a:solidFill>
                  <a:srgbClr val="FF0000"/>
                </a:solidFill>
              </a:rPr>
              <a:t>retransmit if no ack.</a:t>
            </a:r>
            <a:r>
              <a:rPr lang="en-US" sz="2700" dirty="0" smtClean="0"/>
              <a:t>)</a:t>
            </a:r>
          </a:p>
          <a:p>
            <a:pPr lvl="1" algn="just"/>
            <a:r>
              <a:rPr lang="en-US" sz="2700" b="1" dirty="0" smtClean="0"/>
              <a:t>Opening/closing comm. Lines</a:t>
            </a:r>
            <a:r>
              <a:rPr lang="en-US" sz="2700" dirty="0" smtClean="0"/>
              <a:t>, message switching, circuit switching, multiple use of comm. lines, …</a:t>
            </a:r>
            <a:endParaRPr lang="en-US" sz="2700" dirty="0"/>
          </a:p>
        </p:txBody>
      </p:sp>
      <p:sp>
        <p:nvSpPr>
          <p:cNvPr id="2" name="TextBox 1"/>
          <p:cNvSpPr txBox="1"/>
          <p:nvPr/>
        </p:nvSpPr>
        <p:spPr>
          <a:xfrm>
            <a:off x="1066800" y="5644515"/>
            <a:ext cx="7086600" cy="984885"/>
          </a:xfrm>
          <a:prstGeom prst="rect">
            <a:avLst/>
          </a:prstGeom>
          <a:noFill/>
        </p:spPr>
        <p:txBody>
          <a:bodyPr wrap="square" rtlCol="0">
            <a:spAutoFit/>
          </a:bodyPr>
          <a:lstStyle/>
          <a:p>
            <a:pPr marL="742950" lvl="2" indent="-342900"/>
            <a:r>
              <a:rPr lang="en-US" b="1" dirty="0"/>
              <a:t>Transmission upon agreed encoding rules and protocols </a:t>
            </a:r>
            <a:r>
              <a:rPr lang="en-US" b="1" dirty="0" smtClean="0"/>
              <a:t>. Example is</a:t>
            </a:r>
          </a:p>
          <a:p>
            <a:pPr marL="742950" lvl="2" indent="-342900"/>
            <a:r>
              <a:rPr lang="en-US" b="1" dirty="0" smtClean="0"/>
              <a:t> </a:t>
            </a:r>
            <a:r>
              <a:rPr lang="en-US" b="1" dirty="0" smtClean="0">
                <a:solidFill>
                  <a:srgbClr val="FF0000"/>
                </a:solidFill>
              </a:rPr>
              <a:t>TCP/IP; </a:t>
            </a:r>
            <a:r>
              <a:rPr lang="en-US" sz="2000" b="1" dirty="0" smtClean="0"/>
              <a:t>TCP/IP </a:t>
            </a:r>
            <a:r>
              <a:rPr lang="en-US" sz="2000" b="1" dirty="0"/>
              <a:t>means </a:t>
            </a:r>
            <a:r>
              <a:rPr lang="en-US" sz="2000" b="1" dirty="0">
                <a:solidFill>
                  <a:srgbClr val="7030A0"/>
                </a:solidFill>
              </a:rPr>
              <a:t>Transmission Control Protocol/Internet </a:t>
            </a:r>
            <a:endParaRPr lang="en-US" sz="2000" b="1" dirty="0" smtClean="0">
              <a:solidFill>
                <a:srgbClr val="7030A0"/>
              </a:solidFill>
            </a:endParaRPr>
          </a:p>
          <a:p>
            <a:pPr marL="742950" lvl="2" indent="-342900"/>
            <a:r>
              <a:rPr lang="en-US" sz="2000" b="1" dirty="0">
                <a:solidFill>
                  <a:srgbClr val="7030A0"/>
                </a:solidFill>
              </a:rPr>
              <a:t> </a:t>
            </a:r>
            <a:r>
              <a:rPr lang="en-US" sz="2000" b="1" dirty="0" smtClean="0">
                <a:solidFill>
                  <a:srgbClr val="7030A0"/>
                </a:solidFill>
              </a:rPr>
              <a:t>Protocol</a:t>
            </a:r>
            <a:endParaRPr lang="en-US" dirty="0"/>
          </a:p>
        </p:txBody>
      </p:sp>
    </p:spTree>
    <p:extLst>
      <p:ext uri="{BB962C8B-B14F-4D97-AF65-F5344CB8AC3E}">
        <p14:creationId xmlns:p14="http://schemas.microsoft.com/office/powerpoint/2010/main" val="83130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0" y="76200"/>
            <a:ext cx="9144000" cy="646331"/>
          </a:xfrm>
          <a:prstGeom prst="rect">
            <a:avLst/>
          </a:prstGeom>
          <a:noFill/>
          <a:ln w="9525">
            <a:noFill/>
            <a:miter lim="800000"/>
            <a:headEnd/>
            <a:tailEnd/>
          </a:ln>
          <a:effectLst/>
        </p:spPr>
        <p:txBody>
          <a:bodyPr wrap="square">
            <a:spAutoFit/>
          </a:bodyPr>
          <a:lstStyle/>
          <a:p>
            <a:r>
              <a:rPr lang="en-US" sz="3600" dirty="0" smtClean="0">
                <a:effectLst>
                  <a:outerShdw blurRad="38100" dist="38100" dir="2700000" algn="tl">
                    <a:srgbClr val="000000">
                      <a:alpha val="43137"/>
                    </a:srgbClr>
                  </a:outerShdw>
                </a:effectLst>
                <a:latin typeface="Times New Roman" charset="0"/>
              </a:rPr>
              <a:t>Elements </a:t>
            </a:r>
            <a:r>
              <a:rPr lang="en-US" sz="3600" dirty="0">
                <a:effectLst>
                  <a:outerShdw blurRad="38100" dist="38100" dir="2700000" algn="tl">
                    <a:srgbClr val="000000">
                      <a:alpha val="43137"/>
                    </a:srgbClr>
                  </a:outerShdw>
                </a:effectLst>
                <a:latin typeface="Times New Roman" charset="0"/>
              </a:rPr>
              <a:t>of a </a:t>
            </a:r>
            <a:r>
              <a:rPr lang="en-US" sz="3600" dirty="0" smtClean="0">
                <a:effectLst>
                  <a:outerShdw blurRad="38100" dist="38100" dir="2700000" algn="tl">
                    <a:srgbClr val="000000">
                      <a:alpha val="43137"/>
                    </a:srgbClr>
                  </a:outerShdw>
                </a:effectLst>
                <a:latin typeface="Times New Roman" charset="0"/>
              </a:rPr>
              <a:t>Protocol </a:t>
            </a:r>
            <a:r>
              <a:rPr lang="en-US" sz="3200" dirty="0" smtClean="0">
                <a:effectLst>
                  <a:outerShdw blurRad="38100" dist="38100" dir="2700000" algn="tl">
                    <a:srgbClr val="000000">
                      <a:alpha val="43137"/>
                    </a:srgbClr>
                  </a:outerShdw>
                </a:effectLst>
                <a:latin typeface="Times New Roman" charset="0"/>
              </a:rPr>
              <a:t>(Communications Software)</a:t>
            </a:r>
            <a:endParaRPr lang="en-US" sz="3200" i="1" dirty="0">
              <a:effectLst>
                <a:outerShdw blurRad="38100" dist="38100" dir="2700000" algn="tl">
                  <a:srgbClr val="000000">
                    <a:alpha val="43137"/>
                  </a:srgbClr>
                </a:outerShdw>
              </a:effectLst>
              <a:latin typeface="Times New Roman" charset="0"/>
            </a:endParaRPr>
          </a:p>
        </p:txBody>
      </p:sp>
      <p:sp>
        <p:nvSpPr>
          <p:cNvPr id="5" name="Rectangle 7"/>
          <p:cNvSpPr txBox="1">
            <a:spLocks noChangeArrowheads="1"/>
          </p:cNvSpPr>
          <p:nvPr/>
        </p:nvSpPr>
        <p:spPr bwMode="auto">
          <a:xfrm>
            <a:off x="304800" y="781050"/>
            <a:ext cx="8534400" cy="5486400"/>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smtClean="0">
                <a:latin typeface="Times New Roman" charset="0"/>
              </a:rPr>
              <a:t>Syntax</a:t>
            </a:r>
          </a:p>
          <a:p>
            <a:pPr lvl="1"/>
            <a:r>
              <a:rPr lang="en-US" sz="2400" b="1" dirty="0" smtClean="0">
                <a:latin typeface="Times New Roman" charset="0"/>
              </a:rPr>
              <a:t>Structure or format of the data blocks</a:t>
            </a:r>
          </a:p>
          <a:p>
            <a:pPr lvl="1"/>
            <a:r>
              <a:rPr lang="en-US" sz="2400" b="1" dirty="0" smtClean="0">
                <a:latin typeface="Times New Roman" charset="0"/>
              </a:rPr>
              <a:t>Indicates how to read the bits - field delineation</a:t>
            </a:r>
          </a:p>
          <a:p>
            <a:r>
              <a:rPr lang="en-US" sz="2800" b="1" dirty="0" smtClean="0">
                <a:latin typeface="Times New Roman" charset="0"/>
              </a:rPr>
              <a:t>Semantics</a:t>
            </a:r>
          </a:p>
          <a:p>
            <a:pPr lvl="1">
              <a:spcBef>
                <a:spcPts val="0"/>
              </a:spcBef>
            </a:pPr>
            <a:r>
              <a:rPr lang="en-US" sz="2400" b="1" dirty="0" smtClean="0">
                <a:latin typeface="Times New Roman" charset="0"/>
              </a:rPr>
              <a:t>Interprets the meaning of each section of bits</a:t>
            </a:r>
          </a:p>
          <a:p>
            <a:pPr lvl="1">
              <a:spcBef>
                <a:spcPts val="0"/>
              </a:spcBef>
            </a:pPr>
            <a:r>
              <a:rPr lang="en-US" sz="2400" b="1" dirty="0" smtClean="0">
                <a:latin typeface="Times New Roman" charset="0"/>
              </a:rPr>
              <a:t>Knows which fields define what action</a:t>
            </a:r>
          </a:p>
          <a:p>
            <a:pPr lvl="1">
              <a:spcBef>
                <a:spcPts val="0"/>
              </a:spcBef>
            </a:pPr>
            <a:r>
              <a:rPr lang="en-US" sz="2400" b="1" dirty="0" smtClean="0">
                <a:solidFill>
                  <a:srgbClr val="002060"/>
                </a:solidFill>
                <a:latin typeface="Times New Roman" charset="0"/>
              </a:rPr>
              <a:t>Includes control information for coordination and error handling</a:t>
            </a:r>
          </a:p>
          <a:p>
            <a:r>
              <a:rPr lang="en-US" sz="2800" b="1" dirty="0" smtClean="0">
                <a:latin typeface="Times New Roman" charset="0"/>
              </a:rPr>
              <a:t>Timing</a:t>
            </a:r>
          </a:p>
          <a:p>
            <a:pPr lvl="1">
              <a:spcBef>
                <a:spcPts val="0"/>
              </a:spcBef>
            </a:pPr>
            <a:r>
              <a:rPr lang="en-US" sz="2400" b="1" dirty="0" smtClean="0">
                <a:latin typeface="Times New Roman" charset="0"/>
              </a:rPr>
              <a:t>When data should be sent</a:t>
            </a:r>
          </a:p>
          <a:p>
            <a:pPr lvl="1">
              <a:spcBef>
                <a:spcPts val="0"/>
              </a:spcBef>
            </a:pPr>
            <a:r>
              <a:rPr lang="en-US" sz="2400" b="1" dirty="0" smtClean="0">
                <a:latin typeface="Times New Roman" charset="0"/>
              </a:rPr>
              <a:t>Speed at which data should be sent or speed at which it is being received.</a:t>
            </a:r>
          </a:p>
          <a:p>
            <a:pPr lvl="1">
              <a:spcBef>
                <a:spcPts val="0"/>
              </a:spcBef>
            </a:pPr>
            <a:r>
              <a:rPr lang="en-US" sz="2400" b="1" dirty="0">
                <a:solidFill>
                  <a:srgbClr val="002060"/>
                </a:solidFill>
                <a:latin typeface="Times New Roman" panose="02020603050405020304" pitchFamily="18" charset="0"/>
                <a:cs typeface="Times New Roman" panose="02020603050405020304" pitchFamily="18" charset="0"/>
              </a:rPr>
              <a:t>Includes speed matching and sequencing</a:t>
            </a:r>
            <a:endParaRPr lang="en-US" sz="2400" b="1"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9600" y="6324600"/>
            <a:ext cx="8390965" cy="369332"/>
          </a:xfrm>
          <a:prstGeom prst="rect">
            <a:avLst/>
          </a:prstGeom>
        </p:spPr>
        <p:txBody>
          <a:bodyPr wrap="square">
            <a:spAutoFit/>
          </a:bodyPr>
          <a:lstStyle/>
          <a:p>
            <a:r>
              <a:rPr lang="en-US" b="1" dirty="0">
                <a:solidFill>
                  <a:srgbClr val="FF0000"/>
                </a:solidFill>
                <a:effectLst>
                  <a:outerShdw blurRad="38100" dist="38100" dir="2700000" algn="tl">
                    <a:srgbClr val="000000">
                      <a:alpha val="43137"/>
                    </a:srgbClr>
                  </a:outerShdw>
                </a:effectLst>
                <a:latin typeface="Times-Bold"/>
              </a:rPr>
              <a:t>Protocol </a:t>
            </a:r>
            <a:r>
              <a:rPr lang="en-US" b="1" dirty="0" smtClean="0">
                <a:solidFill>
                  <a:srgbClr val="FF0000"/>
                </a:solidFill>
                <a:effectLst>
                  <a:outerShdw blurRad="38100" dist="38100" dir="2700000" algn="tl">
                    <a:srgbClr val="000000">
                      <a:alpha val="43137"/>
                    </a:srgbClr>
                  </a:outerShdw>
                </a:effectLst>
                <a:latin typeface="Times-Bold"/>
              </a:rPr>
              <a:t>specification (precise </a:t>
            </a:r>
            <a:r>
              <a:rPr lang="en-US" b="1" dirty="0">
                <a:solidFill>
                  <a:srgbClr val="FF0000"/>
                </a:solidFill>
                <a:effectLst>
                  <a:outerShdw blurRad="38100" dist="38100" dir="2700000" algn="tl">
                    <a:srgbClr val="000000">
                      <a:alpha val="43137"/>
                    </a:srgbClr>
                  </a:outerShdw>
                </a:effectLst>
                <a:latin typeface="Times-Bold"/>
              </a:rPr>
              <a:t>syntax </a:t>
            </a:r>
            <a:r>
              <a:rPr lang="en-US" b="1" dirty="0" smtClean="0">
                <a:solidFill>
                  <a:srgbClr val="FF0000"/>
                </a:solidFill>
                <a:effectLst>
                  <a:outerShdw blurRad="38100" dist="38100" dir="2700000" algn="tl">
                    <a:srgbClr val="000000">
                      <a:alpha val="43137"/>
                    </a:srgbClr>
                  </a:outerShdw>
                </a:effectLst>
                <a:latin typeface="Times-Bold"/>
              </a:rPr>
              <a:t>and semantics for interoperability</a:t>
            </a:r>
            <a:r>
              <a:rPr lang="en-US" b="1" dirty="0">
                <a:solidFill>
                  <a:srgbClr val="FF0000"/>
                </a:solidFill>
                <a:effectLst>
                  <a:outerShdw blurRad="38100" dist="38100" dir="2700000" algn="tl">
                    <a:srgbClr val="000000">
                      <a:alpha val="43137"/>
                    </a:srgbClr>
                  </a:outerShdw>
                </a:effectLst>
                <a:latin typeface="Times-Bold"/>
              </a:rPr>
              <a:t>)</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600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781800" y="6248400"/>
            <a:ext cx="2133600" cy="365125"/>
          </a:xfrm>
        </p:spPr>
        <p:txBody>
          <a:bodyPr/>
          <a:lstStyle/>
          <a:p>
            <a:pPr algn="r"/>
            <a:fld id="{0B8B6301-E422-44A6-9B24-371AFB446047}" type="slidenum">
              <a:rPr lang="en-US">
                <a:solidFill>
                  <a:prstClr val="black">
                    <a:tint val="75000"/>
                  </a:prstClr>
                </a:solidFill>
              </a:rPr>
              <a:pPr algn="r"/>
              <a:t>18</a:t>
            </a:fld>
            <a:endParaRPr lang="en-US" dirty="0">
              <a:solidFill>
                <a:prstClr val="black">
                  <a:tint val="75000"/>
                </a:prstClr>
              </a:solidFill>
            </a:endParaRPr>
          </a:p>
        </p:txBody>
      </p:sp>
      <p:sp>
        <p:nvSpPr>
          <p:cNvPr id="17409" name="Rectangle 1"/>
          <p:cNvSpPr>
            <a:spLocks noGrp="1" noChangeArrowheads="1"/>
          </p:cNvSpPr>
          <p:nvPr>
            <p:ph type="title"/>
          </p:nvPr>
        </p:nvSpPr>
        <p:spPr>
          <a:xfrm>
            <a:off x="457200" y="76200"/>
            <a:ext cx="8229600" cy="914400"/>
          </a:xfrm>
          <a:ln/>
        </p:spPr>
        <p:txBody>
          <a:bodyPr/>
          <a:lstStyle/>
          <a:p>
            <a:pPr>
              <a:tabLst>
                <a:tab pos="857220" algn="l"/>
              </a:tabLst>
            </a:pPr>
            <a:r>
              <a:rPr lang="en-US" dirty="0"/>
              <a:t>Protocol Concepts</a:t>
            </a:r>
          </a:p>
        </p:txBody>
      </p:sp>
      <p:sp>
        <p:nvSpPr>
          <p:cNvPr id="17410" name="Rectangle 2"/>
          <p:cNvSpPr>
            <a:spLocks noGrp="1" noChangeArrowheads="1"/>
          </p:cNvSpPr>
          <p:nvPr>
            <p:ph type="body" idx="1"/>
          </p:nvPr>
        </p:nvSpPr>
        <p:spPr>
          <a:xfrm>
            <a:off x="457200" y="1173162"/>
            <a:ext cx="8458200" cy="5456238"/>
          </a:xfrm>
          <a:ln/>
        </p:spPr>
        <p:txBody>
          <a:bodyPr/>
          <a:lstStyle/>
          <a:p>
            <a:pPr marL="587106">
              <a:spcBef>
                <a:spcPct val="0"/>
              </a:spcBef>
              <a:buBlip>
                <a:blip r:embed="rId3"/>
              </a:buBlip>
              <a:tabLst>
                <a:tab pos="908563" algn="l"/>
                <a:tab pos="908563" algn="l"/>
                <a:tab pos="908563" algn="l"/>
                <a:tab pos="908563" algn="l"/>
                <a:tab pos="908563" algn="l"/>
              </a:tabLst>
            </a:pPr>
            <a:r>
              <a:rPr lang="en-US" dirty="0" smtClean="0"/>
              <a:t> Protocols </a:t>
            </a:r>
            <a:r>
              <a:rPr lang="en-US" dirty="0"/>
              <a:t>are sets of rules.</a:t>
            </a:r>
          </a:p>
          <a:p>
            <a:pPr marL="587106">
              <a:buBlip>
                <a:blip r:embed="rId3"/>
              </a:buBlip>
              <a:tabLst>
                <a:tab pos="908563" algn="l"/>
                <a:tab pos="908563" algn="l"/>
                <a:tab pos="908563" algn="l"/>
                <a:tab pos="908563" algn="l"/>
                <a:tab pos="908563" algn="l"/>
              </a:tabLst>
            </a:pPr>
            <a:r>
              <a:rPr lang="en-US" dirty="0" smtClean="0"/>
              <a:t> What </a:t>
            </a:r>
            <a:r>
              <a:rPr lang="en-US" dirty="0"/>
              <a:t>do you want to do? (Application)</a:t>
            </a:r>
          </a:p>
          <a:p>
            <a:pPr marL="587106">
              <a:buBlip>
                <a:blip r:embed="rId3"/>
              </a:buBlip>
              <a:tabLst>
                <a:tab pos="908563" algn="l"/>
                <a:tab pos="908563" algn="l"/>
                <a:tab pos="908563" algn="l"/>
                <a:tab pos="908563" algn="l"/>
                <a:tab pos="908563" algn="l"/>
              </a:tabLst>
            </a:pPr>
            <a:r>
              <a:rPr lang="en-US" dirty="0" smtClean="0"/>
              <a:t> Where </a:t>
            </a:r>
            <a:r>
              <a:rPr lang="en-US" dirty="0"/>
              <a:t>are you going? (Addressing)</a:t>
            </a:r>
          </a:p>
          <a:p>
            <a:pPr marL="587106">
              <a:buBlip>
                <a:blip r:embed="rId3"/>
              </a:buBlip>
              <a:tabLst>
                <a:tab pos="908563" algn="l"/>
                <a:tab pos="908563" algn="l"/>
                <a:tab pos="908563" algn="l"/>
                <a:tab pos="908563" algn="l"/>
                <a:tab pos="908563" algn="l"/>
              </a:tabLst>
            </a:pPr>
            <a:r>
              <a:rPr lang="en-US" dirty="0" smtClean="0"/>
              <a:t> How </a:t>
            </a:r>
            <a:r>
              <a:rPr lang="en-US" dirty="0"/>
              <a:t>do you get there? (Media </a:t>
            </a:r>
            <a:r>
              <a:rPr lang="en-US" dirty="0" smtClean="0"/>
              <a:t>types, Routing)</a:t>
            </a:r>
            <a:endParaRPr lang="en-US" dirty="0"/>
          </a:p>
          <a:p>
            <a:pPr marL="587106">
              <a:buBlip>
                <a:blip r:embed="rId3"/>
              </a:buBlip>
              <a:tabLst>
                <a:tab pos="908563" algn="l"/>
                <a:tab pos="908563" algn="l"/>
                <a:tab pos="908563" algn="l"/>
                <a:tab pos="908563" algn="l"/>
                <a:tab pos="908563" algn="l"/>
              </a:tabLst>
            </a:pPr>
            <a:r>
              <a:rPr lang="en-US" dirty="0" smtClean="0"/>
              <a:t> Did </a:t>
            </a:r>
            <a:r>
              <a:rPr lang="en-US" dirty="0"/>
              <a:t>you get there? (Acknowledgments, Error checking</a:t>
            </a:r>
            <a:r>
              <a:rPr lang="en-US" dirty="0" smtClean="0"/>
              <a:t>)</a:t>
            </a:r>
          </a:p>
          <a:p>
            <a:pPr marL="587106">
              <a:buBlip>
                <a:blip r:embed="rId3"/>
              </a:buBlip>
              <a:tabLst>
                <a:tab pos="908563" algn="l"/>
                <a:tab pos="908563" algn="l"/>
                <a:tab pos="908563" algn="l"/>
                <a:tab pos="908563" algn="l"/>
                <a:tab pos="908563" algn="l"/>
              </a:tabLst>
            </a:pPr>
            <a:r>
              <a:rPr lang="en-US" dirty="0"/>
              <a:t> </a:t>
            </a:r>
            <a:r>
              <a:rPr lang="en-US" b="1" dirty="0" smtClean="0">
                <a:solidFill>
                  <a:srgbClr val="FF0000"/>
                </a:solidFill>
                <a:effectLst>
                  <a:outerShdw blurRad="38100" dist="38100" dir="2700000" algn="tl">
                    <a:srgbClr val="000000">
                      <a:alpha val="43137"/>
                    </a:srgbClr>
                  </a:outerShdw>
                </a:effectLst>
              </a:rPr>
              <a:t>A protocol defines what is communicated, how it is communicated, and when it is communicated.</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4355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71271"/>
            <a:ext cx="8610600" cy="1200329"/>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TimesTen-Roman"/>
              </a:rPr>
              <a:t>We can group protocol functions into the following categories</a:t>
            </a:r>
            <a:r>
              <a:rPr lang="en-US" sz="3200" b="1" dirty="0" smtClean="0">
                <a:effectLst>
                  <a:outerShdw blurRad="38100" dist="38100" dir="2700000" algn="tl">
                    <a:srgbClr val="000000">
                      <a:alpha val="43137"/>
                    </a:srgbClr>
                  </a:outerShdw>
                </a:effectLst>
                <a:latin typeface="TimesTen-Roman"/>
              </a:rPr>
              <a:t>:</a:t>
            </a:r>
          </a:p>
          <a:p>
            <a:endParaRPr lang="en-US" sz="800" dirty="0">
              <a:latin typeface="TimesTen-Roman"/>
            </a:endParaRPr>
          </a:p>
        </p:txBody>
      </p:sp>
      <p:sp>
        <p:nvSpPr>
          <p:cNvPr id="5" name="Rectangle 4"/>
          <p:cNvSpPr/>
          <p:nvPr/>
        </p:nvSpPr>
        <p:spPr>
          <a:xfrm>
            <a:off x="457200" y="1371600"/>
            <a:ext cx="8610600" cy="5016758"/>
          </a:xfrm>
          <a:prstGeom prst="rect">
            <a:avLst/>
          </a:prstGeom>
        </p:spPr>
        <p:txBody>
          <a:bodyPr wrap="square">
            <a:spAutoFit/>
          </a:bodyPr>
          <a:lstStyle/>
          <a:p>
            <a:r>
              <a:rPr lang="en-US" sz="3200" dirty="0">
                <a:latin typeface="TimesTen-Roman"/>
              </a:rPr>
              <a:t>• </a:t>
            </a:r>
            <a:r>
              <a:rPr lang="en-US" sz="3200" dirty="0">
                <a:solidFill>
                  <a:srgbClr val="002060"/>
                </a:solidFill>
                <a:latin typeface="TimesTen-Roman"/>
              </a:rPr>
              <a:t>Encapsulation</a:t>
            </a:r>
            <a:r>
              <a:rPr lang="en-US" sz="3200" dirty="0">
                <a:latin typeface="TimesTen-Roman"/>
              </a:rPr>
              <a:t> (data + control information)</a:t>
            </a:r>
          </a:p>
          <a:p>
            <a:r>
              <a:rPr lang="en-US" sz="3200" dirty="0">
                <a:latin typeface="TimesTen-Roman"/>
              </a:rPr>
              <a:t>• </a:t>
            </a:r>
            <a:r>
              <a:rPr lang="en-US" sz="3200" dirty="0">
                <a:solidFill>
                  <a:srgbClr val="002060"/>
                </a:solidFill>
                <a:latin typeface="TimesTen-Roman"/>
              </a:rPr>
              <a:t>Fragmentation and reassembly</a:t>
            </a:r>
          </a:p>
          <a:p>
            <a:r>
              <a:rPr lang="en-US" sz="3200" dirty="0">
                <a:latin typeface="TimesTen-Roman"/>
              </a:rPr>
              <a:t>• </a:t>
            </a:r>
            <a:r>
              <a:rPr lang="en-US" sz="3200" dirty="0">
                <a:solidFill>
                  <a:srgbClr val="002060"/>
                </a:solidFill>
                <a:latin typeface="TimesTen-Roman"/>
              </a:rPr>
              <a:t>Connection control</a:t>
            </a:r>
          </a:p>
          <a:p>
            <a:r>
              <a:rPr lang="en-US" sz="3200" dirty="0">
                <a:latin typeface="TimesTen-Roman"/>
              </a:rPr>
              <a:t>• </a:t>
            </a:r>
            <a:r>
              <a:rPr lang="en-US" sz="3200" dirty="0" smtClean="0">
                <a:solidFill>
                  <a:srgbClr val="002060"/>
                </a:solidFill>
                <a:latin typeface="TimesTen-Roman"/>
              </a:rPr>
              <a:t>Routing</a:t>
            </a:r>
            <a:r>
              <a:rPr lang="en-US" sz="3200" dirty="0" smtClean="0">
                <a:latin typeface="TimesTen-Roman"/>
              </a:rPr>
              <a:t> &amp; </a:t>
            </a:r>
            <a:r>
              <a:rPr lang="en-US" sz="3200" dirty="0" smtClean="0">
                <a:solidFill>
                  <a:srgbClr val="002060"/>
                </a:solidFill>
                <a:latin typeface="TimesTen-Roman"/>
              </a:rPr>
              <a:t>Ordered </a:t>
            </a:r>
            <a:r>
              <a:rPr lang="en-US" sz="3200" dirty="0">
                <a:solidFill>
                  <a:srgbClr val="002060"/>
                </a:solidFill>
                <a:latin typeface="TimesTen-Roman"/>
              </a:rPr>
              <a:t>delivery</a:t>
            </a:r>
          </a:p>
          <a:p>
            <a:r>
              <a:rPr lang="en-US" sz="3200" dirty="0">
                <a:latin typeface="TimesTen-Roman"/>
              </a:rPr>
              <a:t>• </a:t>
            </a:r>
            <a:r>
              <a:rPr lang="en-US" sz="3200" dirty="0">
                <a:solidFill>
                  <a:srgbClr val="002060"/>
                </a:solidFill>
                <a:latin typeface="TimesTen-Roman"/>
              </a:rPr>
              <a:t>Flow control</a:t>
            </a:r>
          </a:p>
          <a:p>
            <a:r>
              <a:rPr lang="en-US" sz="3200" dirty="0">
                <a:latin typeface="TimesTen-Roman"/>
              </a:rPr>
              <a:t>• </a:t>
            </a:r>
            <a:r>
              <a:rPr lang="en-US" sz="3200" dirty="0">
                <a:solidFill>
                  <a:srgbClr val="002060"/>
                </a:solidFill>
                <a:latin typeface="TimesTen-Roman"/>
              </a:rPr>
              <a:t>Error control</a:t>
            </a:r>
          </a:p>
          <a:p>
            <a:r>
              <a:rPr lang="en-US" sz="3200" dirty="0">
                <a:latin typeface="TimesTen-Roman"/>
              </a:rPr>
              <a:t>• </a:t>
            </a:r>
            <a:r>
              <a:rPr lang="en-US" sz="3200" dirty="0" smtClean="0">
                <a:solidFill>
                  <a:srgbClr val="002060"/>
                </a:solidFill>
                <a:latin typeface="TimesTen-Roman"/>
              </a:rPr>
              <a:t>Addressing (</a:t>
            </a:r>
            <a:r>
              <a:rPr lang="en-US" sz="2800" dirty="0" smtClean="0">
                <a:solidFill>
                  <a:srgbClr val="002060"/>
                </a:solidFill>
                <a:latin typeface="TimesTen-Roman"/>
              </a:rPr>
              <a:t>IP address, MAC, Port number, etc.</a:t>
            </a:r>
            <a:r>
              <a:rPr lang="en-US" sz="3200" dirty="0" smtClean="0">
                <a:solidFill>
                  <a:srgbClr val="002060"/>
                </a:solidFill>
                <a:latin typeface="TimesTen-Roman"/>
              </a:rPr>
              <a:t>)</a:t>
            </a:r>
            <a:endParaRPr lang="en-US" sz="3200" dirty="0">
              <a:solidFill>
                <a:srgbClr val="002060"/>
              </a:solidFill>
              <a:latin typeface="TimesTen-Roman"/>
            </a:endParaRPr>
          </a:p>
          <a:p>
            <a:r>
              <a:rPr lang="en-US" sz="3200" dirty="0">
                <a:latin typeface="TimesTen-Roman"/>
              </a:rPr>
              <a:t>• </a:t>
            </a:r>
            <a:r>
              <a:rPr lang="en-US" sz="3200" dirty="0">
                <a:solidFill>
                  <a:srgbClr val="002060"/>
                </a:solidFill>
                <a:latin typeface="TimesTen-Roman"/>
              </a:rPr>
              <a:t>Multiplexing</a:t>
            </a:r>
          </a:p>
          <a:p>
            <a:r>
              <a:rPr lang="en-US" sz="3200" dirty="0">
                <a:latin typeface="TimesTen-Roman"/>
              </a:rPr>
              <a:t>• </a:t>
            </a:r>
            <a:r>
              <a:rPr lang="en-US" sz="3200" dirty="0">
                <a:solidFill>
                  <a:srgbClr val="002060"/>
                </a:solidFill>
                <a:latin typeface="TimesTen-Roman"/>
              </a:rPr>
              <a:t>Transmission </a:t>
            </a:r>
            <a:r>
              <a:rPr lang="en-US" sz="3200" dirty="0" smtClean="0">
                <a:solidFill>
                  <a:srgbClr val="002060"/>
                </a:solidFill>
                <a:latin typeface="TimesTen-Roman"/>
              </a:rPr>
              <a:t>services (encryption, </a:t>
            </a:r>
            <a:br>
              <a:rPr lang="en-US" sz="3200" dirty="0" smtClean="0">
                <a:solidFill>
                  <a:srgbClr val="002060"/>
                </a:solidFill>
                <a:latin typeface="TimesTen-Roman"/>
              </a:rPr>
            </a:br>
            <a:r>
              <a:rPr lang="en-US" sz="3200" dirty="0" smtClean="0">
                <a:solidFill>
                  <a:srgbClr val="002060"/>
                </a:solidFill>
                <a:latin typeface="TimesTen-Roman"/>
              </a:rPr>
              <a:t>                                        compression,…)</a:t>
            </a:r>
            <a:endParaRPr lang="en-US" sz="3200" dirty="0">
              <a:solidFill>
                <a:srgbClr val="002060"/>
              </a:solidFill>
              <a:latin typeface="TimesTen-Roman"/>
            </a:endParaRPr>
          </a:p>
        </p:txBody>
      </p:sp>
    </p:spTree>
    <p:extLst>
      <p:ext uri="{BB962C8B-B14F-4D97-AF65-F5344CB8AC3E}">
        <p14:creationId xmlns:p14="http://schemas.microsoft.com/office/powerpoint/2010/main" val="2934804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GB" dirty="0" smtClean="0"/>
              <a:t>Agenda </a:t>
            </a:r>
            <a:endParaRPr lang="en-GB" dirty="0"/>
          </a:p>
        </p:txBody>
      </p:sp>
      <p:sp>
        <p:nvSpPr>
          <p:cNvPr id="3" name="Content Placeholder 2"/>
          <p:cNvSpPr>
            <a:spLocks noGrp="1"/>
          </p:cNvSpPr>
          <p:nvPr>
            <p:ph idx="1"/>
          </p:nvPr>
        </p:nvSpPr>
        <p:spPr>
          <a:xfrm>
            <a:off x="457200" y="914400"/>
            <a:ext cx="8229600" cy="5638800"/>
          </a:xfrm>
        </p:spPr>
        <p:txBody>
          <a:bodyPr>
            <a:normAutofit/>
          </a:bodyPr>
          <a:lstStyle/>
          <a:p>
            <a:r>
              <a:rPr lang="en-GB" dirty="0" smtClean="0"/>
              <a:t>Data Communications</a:t>
            </a:r>
          </a:p>
          <a:p>
            <a:r>
              <a:rPr lang="en-GB" dirty="0" smtClean="0"/>
              <a:t>Data transmission</a:t>
            </a:r>
          </a:p>
          <a:p>
            <a:pPr lvl="1"/>
            <a:r>
              <a:rPr lang="en-GB" dirty="0" smtClean="0"/>
              <a:t>Communication channels</a:t>
            </a:r>
          </a:p>
          <a:p>
            <a:pPr lvl="1"/>
            <a:r>
              <a:rPr lang="en-GB" dirty="0" smtClean="0"/>
              <a:t>Types of transmission mode</a:t>
            </a:r>
          </a:p>
          <a:p>
            <a:pPr lvl="1"/>
            <a:r>
              <a:rPr lang="en-GB" dirty="0" smtClean="0"/>
              <a:t>Components of Data communications</a:t>
            </a:r>
          </a:p>
          <a:p>
            <a:pPr lvl="1"/>
            <a:r>
              <a:rPr lang="en-GB" dirty="0" smtClean="0"/>
              <a:t>Applications of Data Comm.</a:t>
            </a:r>
          </a:p>
          <a:p>
            <a:pPr lvl="1"/>
            <a:endParaRPr lang="en-GB" sz="1050" dirty="0" smtClean="0"/>
          </a:p>
          <a:p>
            <a:r>
              <a:rPr lang="en-GB" dirty="0" smtClean="0"/>
              <a:t>Computer Networks</a:t>
            </a:r>
          </a:p>
          <a:p>
            <a:pPr lvl="1">
              <a:buFont typeface="Calibri" pitchFamily="34" charset="0"/>
              <a:buChar char="─"/>
            </a:pPr>
            <a:r>
              <a:rPr lang="en-GB" dirty="0" smtClean="0"/>
              <a:t>Classification of networks</a:t>
            </a:r>
          </a:p>
          <a:p>
            <a:pPr lvl="1">
              <a:buFont typeface="Calibri" pitchFamily="34" charset="0"/>
              <a:buChar char="─"/>
            </a:pPr>
            <a:r>
              <a:rPr lang="en-GB" dirty="0" smtClean="0"/>
              <a:t>Networking components (devices, software, …)</a:t>
            </a:r>
          </a:p>
          <a:p>
            <a:pPr lvl="1">
              <a:buFont typeface="Calibri" pitchFamily="34" charset="0"/>
              <a:buChar char="─"/>
            </a:pPr>
            <a:r>
              <a:rPr lang="en-GB" dirty="0" smtClean="0"/>
              <a:t>Distributed systems</a:t>
            </a:r>
          </a:p>
          <a:p>
            <a:pPr>
              <a:buNone/>
            </a:pPr>
            <a:endParaRPr lang="en-GB" sz="1100" dirty="0" smtClean="0"/>
          </a:p>
          <a:p>
            <a:endParaRPr lang="en-GB" dirty="0" smtClean="0"/>
          </a:p>
          <a:p>
            <a:endParaRPr lang="en-GB" dirty="0" smtClean="0"/>
          </a:p>
          <a:p>
            <a:pPr lvl="1"/>
            <a:endParaRPr lang="en-GB"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2</a:t>
            </a:fld>
            <a:endParaRPr lang="en-GB" dirty="0"/>
          </a:p>
        </p:txBody>
      </p:sp>
    </p:spTree>
    <p:extLst>
      <p:ext uri="{BB962C8B-B14F-4D97-AF65-F5344CB8AC3E}">
        <p14:creationId xmlns:p14="http://schemas.microsoft.com/office/powerpoint/2010/main" val="797621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0"/>
            <a:ext cx="7086600"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19200" y="5715000"/>
            <a:ext cx="6781800" cy="1077218"/>
          </a:xfrm>
          <a:prstGeom prst="rect">
            <a:avLst/>
          </a:prstGeom>
        </p:spPr>
        <p:txBody>
          <a:bodyPr wrap="square">
            <a:spAutoFit/>
          </a:bodyPr>
          <a:lstStyle/>
          <a:p>
            <a:pPr algn="ctr"/>
            <a:r>
              <a:rPr lang="en-US" sz="2400" b="1" dirty="0">
                <a:solidFill>
                  <a:srgbClr val="FF0000"/>
                </a:solidFill>
              </a:rPr>
              <a:t>The </a:t>
            </a:r>
            <a:r>
              <a:rPr lang="en-US" sz="2400" b="1" dirty="0" smtClean="0">
                <a:solidFill>
                  <a:srgbClr val="FF0000"/>
                </a:solidFill>
              </a:rPr>
              <a:t>Parts </a:t>
            </a:r>
            <a:r>
              <a:rPr lang="en-US" sz="2400" b="1" dirty="0">
                <a:solidFill>
                  <a:srgbClr val="FF0000"/>
                </a:solidFill>
              </a:rPr>
              <a:t>of a Connection-Oriented Data </a:t>
            </a:r>
            <a:r>
              <a:rPr lang="en-US" sz="2400" b="1" dirty="0" smtClean="0">
                <a:solidFill>
                  <a:srgbClr val="FF0000"/>
                </a:solidFill>
              </a:rPr>
              <a:t>Transfer</a:t>
            </a:r>
          </a:p>
          <a:p>
            <a:pPr algn="ctr"/>
            <a:r>
              <a:rPr lang="en-US" sz="2400" b="1" dirty="0" smtClean="0"/>
              <a:t>Connection control function of a protocol</a:t>
            </a:r>
          </a:p>
          <a:p>
            <a:pPr algn="ctr"/>
            <a:r>
              <a:rPr lang="en-US" sz="1600" b="1" dirty="0" smtClean="0"/>
              <a:t>Three parts: Establish connection, Exchange data, Terminate connection</a:t>
            </a:r>
            <a:endParaRPr lang="en-US" sz="1600" b="1" dirty="0"/>
          </a:p>
        </p:txBody>
      </p:sp>
    </p:spTree>
    <p:extLst>
      <p:ext uri="{BB962C8B-B14F-4D97-AF65-F5344CB8AC3E}">
        <p14:creationId xmlns:p14="http://schemas.microsoft.com/office/powerpoint/2010/main" val="3137545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3638"/>
            <a:ext cx="2133600" cy="457200"/>
          </a:xfrm>
          <a:prstGeom prst="rect">
            <a:avLst/>
          </a:prstGeom>
        </p:spPr>
        <p:txBody>
          <a:bodyPr/>
          <a:lstStyle/>
          <a:p>
            <a:fld id="{FD5EEC4C-FC1E-48FC-91AE-568527C89956}" type="slidenum">
              <a:rPr lang="en-US" altLang="en-US" sz="1600">
                <a:solidFill>
                  <a:srgbClr val="000000"/>
                </a:solidFill>
              </a:rPr>
              <a:pPr/>
              <a:t>21</a:t>
            </a:fld>
            <a:endParaRPr lang="en-US" altLang="en-US" sz="1600" dirty="0">
              <a:solidFill>
                <a:srgbClr val="000000"/>
              </a:solidFill>
            </a:endParaRPr>
          </a:p>
        </p:txBody>
      </p:sp>
      <p:sp>
        <p:nvSpPr>
          <p:cNvPr id="309250" name="Rectangle 2"/>
          <p:cNvSpPr>
            <a:spLocks noGrp="1" noChangeArrowheads="1"/>
          </p:cNvSpPr>
          <p:nvPr>
            <p:ph type="title"/>
          </p:nvPr>
        </p:nvSpPr>
        <p:spPr>
          <a:xfrm>
            <a:off x="228600" y="152400"/>
            <a:ext cx="8686800" cy="762000"/>
          </a:xfrm>
        </p:spPr>
        <p:txBody>
          <a:bodyPr/>
          <a:lstStyle/>
          <a:p>
            <a:r>
              <a:rPr lang="en-US" dirty="0"/>
              <a:t>Layered </a:t>
            </a:r>
            <a:r>
              <a:rPr lang="en-US" dirty="0" smtClean="0"/>
              <a:t>Tasks in Communications</a:t>
            </a:r>
            <a:endParaRPr lang="en-US" dirty="0"/>
          </a:p>
        </p:txBody>
      </p:sp>
      <p:sp>
        <p:nvSpPr>
          <p:cNvPr id="309251" name="Text Box 3"/>
          <p:cNvSpPr txBox="1">
            <a:spLocks noChangeArrowheads="1"/>
          </p:cNvSpPr>
          <p:nvPr/>
        </p:nvSpPr>
        <p:spPr bwMode="auto">
          <a:xfrm>
            <a:off x="1143000" y="1066800"/>
            <a:ext cx="7162800" cy="430887"/>
          </a:xfrm>
          <a:prstGeom prst="rect">
            <a:avLst/>
          </a:prstGeom>
          <a:noFill/>
          <a:ln w="9525">
            <a:noFill/>
            <a:miter lim="800000"/>
            <a:headEnd/>
            <a:tailEnd/>
          </a:ln>
          <a:effectLst/>
        </p:spPr>
        <p:txBody>
          <a:bodyPr wrap="square">
            <a:spAutoFit/>
          </a:bodyPr>
          <a:lstStyle/>
          <a:p>
            <a:pPr>
              <a:spcBef>
                <a:spcPct val="50000"/>
              </a:spcBef>
            </a:pPr>
            <a:r>
              <a:rPr lang="en-US" sz="2200" dirty="0">
                <a:solidFill>
                  <a:srgbClr val="000000"/>
                </a:solidFill>
              </a:rPr>
              <a:t>An example from the everyday </a:t>
            </a:r>
            <a:r>
              <a:rPr lang="en-US" sz="2200" dirty="0" smtClean="0">
                <a:solidFill>
                  <a:srgbClr val="000000"/>
                </a:solidFill>
              </a:rPr>
              <a:t>life (Sending a letter)</a:t>
            </a:r>
            <a:endParaRPr lang="en-GB" sz="2200" dirty="0">
              <a:solidFill>
                <a:srgbClr val="000000"/>
              </a:solidFill>
            </a:endParaRPr>
          </a:p>
        </p:txBody>
      </p:sp>
      <p:pic>
        <p:nvPicPr>
          <p:cNvPr id="309252" name="Picture 4"/>
          <p:cNvPicPr>
            <a:picLocks noChangeAspect="1" noChangeArrowheads="1"/>
          </p:cNvPicPr>
          <p:nvPr/>
        </p:nvPicPr>
        <p:blipFill>
          <a:blip r:embed="rId3"/>
          <a:srcRect/>
          <a:stretch>
            <a:fillRect/>
          </a:stretch>
        </p:blipFill>
        <p:spPr bwMode="auto">
          <a:xfrm>
            <a:off x="1828800" y="1676400"/>
            <a:ext cx="5140325" cy="4192588"/>
          </a:xfrm>
          <a:prstGeom prst="rect">
            <a:avLst/>
          </a:prstGeom>
          <a:noFill/>
          <a:ln w="9525">
            <a:noFill/>
            <a:miter lim="800000"/>
            <a:headEnd/>
            <a:tailEnd/>
          </a:ln>
          <a:effectLst/>
        </p:spPr>
      </p:pic>
      <p:pic>
        <p:nvPicPr>
          <p:cNvPr id="309253" name="Picture 5" descr="BD06104_"/>
          <p:cNvPicPr>
            <a:picLocks noChangeAspect="1" noChangeArrowheads="1"/>
          </p:cNvPicPr>
          <p:nvPr/>
        </p:nvPicPr>
        <p:blipFill>
          <a:blip r:embed="rId4"/>
          <a:srcRect/>
          <a:stretch>
            <a:fillRect/>
          </a:stretch>
        </p:blipFill>
        <p:spPr bwMode="auto">
          <a:xfrm>
            <a:off x="798513" y="2362200"/>
            <a:ext cx="612775" cy="833438"/>
          </a:xfrm>
          <a:prstGeom prst="rect">
            <a:avLst/>
          </a:prstGeom>
          <a:noFill/>
        </p:spPr>
      </p:pic>
      <p:pic>
        <p:nvPicPr>
          <p:cNvPr id="309254" name="Picture 6" descr="IN01091_"/>
          <p:cNvPicPr>
            <a:picLocks noChangeAspect="1" noChangeArrowheads="1"/>
          </p:cNvPicPr>
          <p:nvPr/>
        </p:nvPicPr>
        <p:blipFill>
          <a:blip r:embed="rId5"/>
          <a:srcRect/>
          <a:stretch>
            <a:fillRect/>
          </a:stretch>
        </p:blipFill>
        <p:spPr bwMode="auto">
          <a:xfrm>
            <a:off x="838200" y="3429000"/>
            <a:ext cx="601663" cy="762000"/>
          </a:xfrm>
          <a:prstGeom prst="rect">
            <a:avLst/>
          </a:prstGeom>
          <a:noFill/>
        </p:spPr>
      </p:pic>
      <p:pic>
        <p:nvPicPr>
          <p:cNvPr id="309255" name="Picture 7" descr="BS00920_"/>
          <p:cNvPicPr>
            <a:picLocks noChangeAspect="1" noChangeArrowheads="1"/>
          </p:cNvPicPr>
          <p:nvPr/>
        </p:nvPicPr>
        <p:blipFill>
          <a:blip r:embed="rId6"/>
          <a:srcRect/>
          <a:stretch>
            <a:fillRect/>
          </a:stretch>
        </p:blipFill>
        <p:spPr bwMode="auto">
          <a:xfrm>
            <a:off x="7289800" y="2590800"/>
            <a:ext cx="677863" cy="819150"/>
          </a:xfrm>
          <a:prstGeom prst="rect">
            <a:avLst/>
          </a:prstGeom>
          <a:noFill/>
        </p:spPr>
      </p:pic>
      <p:pic>
        <p:nvPicPr>
          <p:cNvPr id="309256" name="Picture 8" descr="j0079002"/>
          <p:cNvPicPr>
            <a:picLocks noChangeAspect="1" noChangeArrowheads="1"/>
          </p:cNvPicPr>
          <p:nvPr/>
        </p:nvPicPr>
        <p:blipFill>
          <a:blip r:embed="rId7"/>
          <a:srcRect/>
          <a:stretch>
            <a:fillRect/>
          </a:stretch>
        </p:blipFill>
        <p:spPr bwMode="auto">
          <a:xfrm>
            <a:off x="1524000" y="5324475"/>
            <a:ext cx="1104900" cy="771525"/>
          </a:xfrm>
          <a:prstGeom prst="rect">
            <a:avLst/>
          </a:prstGeom>
          <a:noFill/>
        </p:spPr>
      </p:pic>
      <p:pic>
        <p:nvPicPr>
          <p:cNvPr id="309257" name="Picture 9" descr="BD04914_"/>
          <p:cNvPicPr>
            <a:picLocks noChangeAspect="1" noChangeArrowheads="1"/>
          </p:cNvPicPr>
          <p:nvPr/>
        </p:nvPicPr>
        <p:blipFill>
          <a:blip r:embed="rId8"/>
          <a:srcRect/>
          <a:stretch>
            <a:fillRect/>
          </a:stretch>
        </p:blipFill>
        <p:spPr bwMode="auto">
          <a:xfrm>
            <a:off x="1524000" y="5410200"/>
            <a:ext cx="358775" cy="244475"/>
          </a:xfrm>
          <a:prstGeom prst="rect">
            <a:avLst/>
          </a:prstGeom>
          <a:noFill/>
        </p:spPr>
      </p:pic>
      <p:pic>
        <p:nvPicPr>
          <p:cNvPr id="309258" name="Picture 10" descr="IN01091_"/>
          <p:cNvPicPr>
            <a:picLocks noChangeAspect="1" noChangeArrowheads="1"/>
          </p:cNvPicPr>
          <p:nvPr/>
        </p:nvPicPr>
        <p:blipFill>
          <a:blip r:embed="rId5"/>
          <a:srcRect/>
          <a:stretch>
            <a:fillRect/>
          </a:stretch>
        </p:blipFill>
        <p:spPr bwMode="auto">
          <a:xfrm>
            <a:off x="7315200" y="3505200"/>
            <a:ext cx="601663" cy="762000"/>
          </a:xfrm>
          <a:prstGeom prst="rect">
            <a:avLst/>
          </a:prstGeom>
          <a:noFill/>
        </p:spPr>
      </p:pic>
      <p:sp>
        <p:nvSpPr>
          <p:cNvPr id="309259" name="Text Box 11"/>
          <p:cNvSpPr txBox="1">
            <a:spLocks noChangeArrowheads="1"/>
          </p:cNvSpPr>
          <p:nvPr/>
        </p:nvSpPr>
        <p:spPr bwMode="auto">
          <a:xfrm>
            <a:off x="7086600" y="4876800"/>
            <a:ext cx="1905000" cy="830997"/>
          </a:xfrm>
          <a:prstGeom prst="rect">
            <a:avLst/>
          </a:prstGeom>
          <a:noFill/>
          <a:ln w="9525">
            <a:noFill/>
            <a:miter lim="800000"/>
            <a:headEnd/>
            <a:tailEnd/>
          </a:ln>
          <a:effectLst/>
        </p:spPr>
        <p:txBody>
          <a:bodyPr>
            <a:spAutoFit/>
          </a:bodyPr>
          <a:lstStyle/>
          <a:p>
            <a:r>
              <a:rPr lang="en-US" sz="2400" dirty="0" smtClean="0">
                <a:solidFill>
                  <a:srgbClr val="000000"/>
                </a:solidFill>
              </a:rPr>
              <a:t>Hierarchy of</a:t>
            </a:r>
            <a:endParaRPr lang="en-US" sz="2400" dirty="0">
              <a:solidFill>
                <a:srgbClr val="000000"/>
              </a:solidFill>
            </a:endParaRPr>
          </a:p>
          <a:p>
            <a:r>
              <a:rPr lang="en-US" sz="2400" dirty="0">
                <a:solidFill>
                  <a:srgbClr val="000000"/>
                </a:solidFill>
              </a:rPr>
              <a:t>Services</a:t>
            </a:r>
            <a:endParaRPr lang="en-GB" sz="2400" dirty="0">
              <a:solidFill>
                <a:srgbClr val="000000"/>
              </a:solidFill>
            </a:endParaRPr>
          </a:p>
        </p:txBody>
      </p:sp>
    </p:spTree>
    <p:extLst>
      <p:ext uri="{BB962C8B-B14F-4D97-AF65-F5344CB8AC3E}">
        <p14:creationId xmlns:p14="http://schemas.microsoft.com/office/powerpoint/2010/main" val="348680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553200" y="6243638"/>
            <a:ext cx="2133600" cy="457200"/>
          </a:xfrm>
          <a:prstGeom prst="rect">
            <a:avLst/>
          </a:prstGeom>
        </p:spPr>
        <p:txBody>
          <a:bodyPr/>
          <a:lstStyle/>
          <a:p>
            <a:fld id="{71CBA270-6E65-46A7-8148-86F7AA0443C6}" type="slidenum">
              <a:rPr lang="en-US" altLang="en-US" sz="1600">
                <a:solidFill>
                  <a:srgbClr val="000000"/>
                </a:solidFill>
              </a:rPr>
              <a:pPr/>
              <a:t>22</a:t>
            </a:fld>
            <a:endParaRPr lang="en-US" altLang="en-US" sz="1600">
              <a:solidFill>
                <a:srgbClr val="000000"/>
              </a:solidFill>
            </a:endParaRPr>
          </a:p>
        </p:txBody>
      </p:sp>
      <p:sp>
        <p:nvSpPr>
          <p:cNvPr id="311298" name="Rectangle 2"/>
          <p:cNvSpPr>
            <a:spLocks noGrp="1" noChangeArrowheads="1"/>
          </p:cNvSpPr>
          <p:nvPr>
            <p:ph type="title"/>
          </p:nvPr>
        </p:nvSpPr>
        <p:spPr>
          <a:xfrm>
            <a:off x="228600" y="76200"/>
            <a:ext cx="8686800" cy="762000"/>
          </a:xfrm>
        </p:spPr>
        <p:txBody>
          <a:bodyPr/>
          <a:lstStyle/>
          <a:p>
            <a:r>
              <a:rPr lang="en-US" sz="4400" dirty="0"/>
              <a:t>Why layered communication?</a:t>
            </a:r>
          </a:p>
        </p:txBody>
      </p:sp>
      <p:sp>
        <p:nvSpPr>
          <p:cNvPr id="311299" name="Rectangle 3"/>
          <p:cNvSpPr>
            <a:spLocks noGrp="1" noChangeArrowheads="1"/>
          </p:cNvSpPr>
          <p:nvPr>
            <p:ph type="body" idx="1"/>
          </p:nvPr>
        </p:nvSpPr>
        <p:spPr>
          <a:xfrm>
            <a:off x="228600" y="990600"/>
            <a:ext cx="8686800" cy="5715000"/>
          </a:xfrm>
        </p:spPr>
        <p:txBody>
          <a:bodyPr/>
          <a:lstStyle/>
          <a:p>
            <a:r>
              <a:rPr lang="en-US" sz="3000" dirty="0"/>
              <a:t>To </a:t>
            </a:r>
            <a:r>
              <a:rPr lang="en-US" sz="3000" dirty="0" smtClean="0">
                <a:solidFill>
                  <a:srgbClr val="FF0000"/>
                </a:solidFill>
                <a:effectLst>
                  <a:outerShdw blurRad="38100" dist="38100" dir="2700000" algn="tl">
                    <a:srgbClr val="000000">
                      <a:alpha val="43137"/>
                    </a:srgbClr>
                  </a:outerShdw>
                </a:effectLst>
              </a:rPr>
              <a:t>manage</a:t>
            </a:r>
            <a:r>
              <a:rPr lang="en-US" sz="3000" dirty="0" smtClean="0"/>
              <a:t> (</a:t>
            </a:r>
            <a:r>
              <a:rPr lang="en-US" sz="3000" dirty="0" smtClean="0">
                <a:solidFill>
                  <a:srgbClr val="00B050"/>
                </a:solidFill>
                <a:effectLst>
                  <a:outerShdw blurRad="38100" dist="38100" dir="2700000" algn="tl">
                    <a:srgbClr val="000000">
                      <a:alpha val="43137"/>
                    </a:srgbClr>
                  </a:outerShdw>
                </a:effectLst>
              </a:rPr>
              <a:t>reduce</a:t>
            </a:r>
            <a:r>
              <a:rPr lang="en-US" sz="3000" dirty="0" smtClean="0"/>
              <a:t>) </a:t>
            </a:r>
            <a:r>
              <a:rPr lang="en-US" sz="3000" dirty="0"/>
              <a:t>complexity of communication task by splitting it </a:t>
            </a:r>
            <a:r>
              <a:rPr lang="en-US" sz="3000" dirty="0" smtClean="0"/>
              <a:t>into layers of smaller </a:t>
            </a:r>
            <a:r>
              <a:rPr lang="en-US" sz="3000" dirty="0"/>
              <a:t>tasks</a:t>
            </a:r>
          </a:p>
          <a:p>
            <a:r>
              <a:rPr lang="en-US" sz="3000" dirty="0" smtClean="0"/>
              <a:t>Functionality (implementations) </a:t>
            </a:r>
            <a:r>
              <a:rPr lang="en-US" sz="3000" dirty="0"/>
              <a:t>of the layers can be changed as long as the service provided to the layer above stays unchanged </a:t>
            </a:r>
          </a:p>
          <a:p>
            <a:pPr lvl="1"/>
            <a:r>
              <a:rPr lang="en-US" sz="3000" dirty="0"/>
              <a:t>makes </a:t>
            </a:r>
            <a:r>
              <a:rPr lang="en-US" sz="3000" dirty="0" smtClean="0"/>
              <a:t>maintenance </a:t>
            </a:r>
            <a:r>
              <a:rPr lang="en-US" sz="3000" dirty="0"/>
              <a:t>&amp; </a:t>
            </a:r>
            <a:r>
              <a:rPr lang="en-US" sz="3000" dirty="0" smtClean="0"/>
              <a:t>updating easier</a:t>
            </a:r>
            <a:endParaRPr lang="en-US" sz="3000" dirty="0"/>
          </a:p>
          <a:p>
            <a:r>
              <a:rPr lang="en-US" sz="3000" dirty="0" smtClean="0"/>
              <a:t>Simplifies teaching and learning</a:t>
            </a:r>
          </a:p>
          <a:p>
            <a:endParaRPr lang="en-US" sz="2000" dirty="0"/>
          </a:p>
          <a:p>
            <a:r>
              <a:rPr lang="en-US" sz="3200" dirty="0">
                <a:solidFill>
                  <a:srgbClr val="002060"/>
                </a:solidFill>
              </a:rPr>
              <a:t>Each layer has its own </a:t>
            </a:r>
            <a:r>
              <a:rPr lang="en-US" sz="3200" dirty="0" smtClean="0">
                <a:solidFill>
                  <a:srgbClr val="002060"/>
                </a:solidFill>
              </a:rPr>
              <a:t>task (service)</a:t>
            </a:r>
            <a:endParaRPr lang="en-US" sz="3200" dirty="0">
              <a:solidFill>
                <a:srgbClr val="002060"/>
              </a:solidFill>
            </a:endParaRPr>
          </a:p>
          <a:p>
            <a:r>
              <a:rPr lang="en-US" sz="3200" dirty="0">
                <a:solidFill>
                  <a:srgbClr val="002060"/>
                </a:solidFill>
              </a:rPr>
              <a:t>Each layer has its own </a:t>
            </a:r>
            <a:r>
              <a:rPr lang="en-US" sz="3200" u="sng" dirty="0">
                <a:solidFill>
                  <a:srgbClr val="002060"/>
                </a:solidFill>
              </a:rPr>
              <a:t>protocol</a:t>
            </a:r>
          </a:p>
          <a:p>
            <a:endParaRPr lang="en-US" sz="3200" dirty="0"/>
          </a:p>
        </p:txBody>
      </p:sp>
    </p:spTree>
    <p:extLst>
      <p:ext uri="{BB962C8B-B14F-4D97-AF65-F5344CB8AC3E}">
        <p14:creationId xmlns:p14="http://schemas.microsoft.com/office/powerpoint/2010/main" val="1016886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0066C63-0A74-434A-AF65-082C98A855E2}" type="slidenum">
              <a:rPr lang="en-US" altLang="en-US" sz="1400" smtClean="0">
                <a:solidFill>
                  <a:srgbClr val="000000"/>
                </a:solidFill>
              </a:rPr>
              <a:pPr>
                <a:spcBef>
                  <a:spcPct val="0"/>
                </a:spcBef>
                <a:buFontTx/>
                <a:buNone/>
              </a:pPr>
              <a:t>23</a:t>
            </a:fld>
            <a:endParaRPr lang="en-US" altLang="en-US" sz="1400" smtClean="0">
              <a:solidFill>
                <a:srgbClr val="000000"/>
              </a:solidFill>
            </a:endParaRPr>
          </a:p>
        </p:txBody>
      </p:sp>
      <p:graphicFrame>
        <p:nvGraphicFramePr>
          <p:cNvPr id="20483" name="Object 7"/>
          <p:cNvGraphicFramePr>
            <a:graphicFrameLocks noGrp="1" noChangeAspect="1"/>
          </p:cNvGraphicFramePr>
          <p:nvPr>
            <p:ph sz="half" idx="1"/>
            <p:extLst>
              <p:ext uri="{D42A27DB-BD31-4B8C-83A1-F6EECF244321}">
                <p14:modId xmlns:p14="http://schemas.microsoft.com/office/powerpoint/2010/main" val="117339589"/>
              </p:ext>
            </p:extLst>
          </p:nvPr>
        </p:nvGraphicFramePr>
        <p:xfrm>
          <a:off x="685800" y="1562100"/>
          <a:ext cx="8001000" cy="4572000"/>
        </p:xfrm>
        <a:graphic>
          <a:graphicData uri="http://schemas.openxmlformats.org/presentationml/2006/ole">
            <mc:AlternateContent xmlns:mc="http://schemas.openxmlformats.org/markup-compatibility/2006">
              <mc:Choice xmlns:v="urn:schemas-microsoft-com:vml" Requires="v">
                <p:oleObj spid="_x0000_s2268" name="Bitmap Image" r:id="rId4" imgW="5000760" imgH="2857680" progId="Paint.Picture">
                  <p:embed/>
                </p:oleObj>
              </mc:Choice>
              <mc:Fallback>
                <p:oleObj name="Bitmap Image" r:id="rId4" imgW="5000760" imgH="2857680" progId="Paint.Picture">
                  <p:embed/>
                  <p:pic>
                    <p:nvPicPr>
                      <p:cNvPr id="0" name=""/>
                      <p:cNvPicPr>
                        <a:picLocks noChangeAspect="1" noChangeArrowheads="1"/>
                      </p:cNvPicPr>
                      <p:nvPr/>
                    </p:nvPicPr>
                    <p:blipFill>
                      <a:blip r:embed="rId5"/>
                      <a:srcRect/>
                      <a:stretch>
                        <a:fillRect/>
                      </a:stretch>
                    </p:blipFill>
                    <p:spPr bwMode="auto">
                      <a:xfrm>
                        <a:off x="685800" y="1562100"/>
                        <a:ext cx="8001000" cy="457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304800" y="76200"/>
            <a:ext cx="8534400" cy="838200"/>
          </a:xfrm>
          <a:noFill/>
        </p:spPr>
        <p:txBody>
          <a:bodyPr/>
          <a:lstStyle/>
          <a:p>
            <a:pPr>
              <a:spcBef>
                <a:spcPct val="20000"/>
              </a:spcBef>
              <a:buClr>
                <a:schemeClr val="tx2"/>
              </a:buClr>
              <a:buSzPct val="120000"/>
              <a:buFont typeface="Wingdings" panose="05000000000000000000" pitchFamily="2" charset="2"/>
              <a:buNone/>
            </a:pPr>
            <a:r>
              <a:rPr lang="en-US" altLang="en-US" sz="2800" b="1" dirty="0" smtClean="0">
                <a:cs typeface="Times New Roman" panose="02020603050405020304" pitchFamily="18" charset="0"/>
              </a:rPr>
              <a:t>OSI</a:t>
            </a:r>
            <a:r>
              <a:rPr lang="en-US" altLang="en-US" sz="3100" b="1" dirty="0" smtClean="0">
                <a:solidFill>
                  <a:schemeClr val="tx1"/>
                </a:solidFill>
                <a:cs typeface="Times New Roman" panose="02020603050405020304" pitchFamily="18" charset="0"/>
              </a:rPr>
              <a:t> </a:t>
            </a:r>
            <a:r>
              <a:rPr lang="en-US" altLang="en-US" sz="2800" b="1" dirty="0" smtClean="0">
                <a:cs typeface="Times New Roman" panose="02020603050405020304" pitchFamily="18" charset="0"/>
              </a:rPr>
              <a:t>REFERENCE</a:t>
            </a:r>
            <a:r>
              <a:rPr lang="en-US" altLang="en-US" sz="3100" b="1" dirty="0" smtClean="0">
                <a:solidFill>
                  <a:schemeClr val="tx1"/>
                </a:solidFill>
                <a:cs typeface="Times New Roman" panose="02020603050405020304" pitchFamily="18" charset="0"/>
              </a:rPr>
              <a:t> </a:t>
            </a:r>
            <a:r>
              <a:rPr lang="en-US" altLang="en-US" sz="2800" b="1" dirty="0" smtClean="0">
                <a:cs typeface="Times New Roman" panose="02020603050405020304" pitchFamily="18" charset="0"/>
              </a:rPr>
              <a:t>MODEL</a:t>
            </a:r>
          </a:p>
        </p:txBody>
      </p:sp>
    </p:spTree>
    <p:extLst>
      <p:ext uri="{BB962C8B-B14F-4D97-AF65-F5344CB8AC3E}">
        <p14:creationId xmlns:p14="http://schemas.microsoft.com/office/powerpoint/2010/main" val="1073132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153400" y="6248400"/>
            <a:ext cx="762000" cy="457200"/>
          </a:xfrm>
        </p:spPr>
        <p:txBody>
          <a:bodyPr/>
          <a:lstStyle/>
          <a:p>
            <a:fld id="{341192E5-CC6B-4431-B3D7-22B6175A3971}" type="slidenum">
              <a:rPr lang="en-US">
                <a:solidFill>
                  <a:srgbClr val="000000"/>
                </a:solidFill>
              </a:rPr>
              <a:pPr/>
              <a:t>24</a:t>
            </a:fld>
            <a:endParaRPr lang="en-US" dirty="0">
              <a:solidFill>
                <a:srgbClr val="000000"/>
              </a:solidFill>
            </a:endParaRPr>
          </a:p>
        </p:txBody>
      </p:sp>
      <p:pic>
        <p:nvPicPr>
          <p:cNvPr id="90118" name="Picture 6" descr="C:\Documents and Settings\Administrator\Desktop\FD7Revised\Chapters 1-4\clipartfiles\01.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
            <a:ext cx="82296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95800" y="3505200"/>
            <a:ext cx="914400" cy="369332"/>
          </a:xfrm>
          <a:prstGeom prst="rect">
            <a:avLst/>
          </a:prstGeom>
          <a:solidFill>
            <a:schemeClr val="bg1"/>
          </a:solidFill>
        </p:spPr>
        <p:txBody>
          <a:bodyPr wrap="square" rtlCol="0">
            <a:spAutoFit/>
          </a:bodyPr>
          <a:lstStyle/>
          <a:p>
            <a:r>
              <a:rPr lang="en-US" dirty="0" smtClean="0">
                <a:solidFill>
                  <a:srgbClr val="000000"/>
                </a:solidFill>
              </a:rPr>
              <a:t>Layer</a:t>
            </a:r>
            <a:endParaRPr lang="en-US" dirty="0">
              <a:solidFill>
                <a:srgbClr val="000000"/>
              </a:solidFill>
            </a:endParaRPr>
          </a:p>
        </p:txBody>
      </p:sp>
      <p:sp>
        <p:nvSpPr>
          <p:cNvPr id="4" name="TextBox 3"/>
          <p:cNvSpPr txBox="1"/>
          <p:nvPr/>
        </p:nvSpPr>
        <p:spPr>
          <a:xfrm>
            <a:off x="7239000" y="3505200"/>
            <a:ext cx="914400" cy="369332"/>
          </a:xfrm>
          <a:prstGeom prst="rect">
            <a:avLst/>
          </a:prstGeom>
          <a:solidFill>
            <a:schemeClr val="bg2">
              <a:lumMod val="20000"/>
              <a:lumOff val="80000"/>
            </a:schemeClr>
          </a:solidFill>
        </p:spPr>
        <p:txBody>
          <a:bodyPr wrap="square" rtlCol="0">
            <a:spAutoFit/>
          </a:bodyPr>
          <a:lstStyle/>
          <a:p>
            <a:r>
              <a:rPr lang="en-US" dirty="0" smtClean="0">
                <a:solidFill>
                  <a:srgbClr val="000000"/>
                </a:solidFill>
              </a:rPr>
              <a:t>Layer</a:t>
            </a:r>
            <a:endParaRPr lang="en-US" dirty="0">
              <a:solidFill>
                <a:srgbClr val="000000"/>
              </a:solidFill>
            </a:endParaRPr>
          </a:p>
        </p:txBody>
      </p:sp>
      <p:sp>
        <p:nvSpPr>
          <p:cNvPr id="6" name="Rectangle 5"/>
          <p:cNvSpPr/>
          <p:nvPr/>
        </p:nvSpPr>
        <p:spPr>
          <a:xfrm>
            <a:off x="304800" y="5638800"/>
            <a:ext cx="8458200" cy="1077218"/>
          </a:xfrm>
          <a:prstGeom prst="rect">
            <a:avLst/>
          </a:prstGeom>
        </p:spPr>
        <p:txBody>
          <a:bodyPr wrap="square">
            <a:spAutoFit/>
          </a:bodyPr>
          <a:lstStyle/>
          <a:p>
            <a:r>
              <a:rPr lang="en-US" sz="3200" kern="0" dirty="0" smtClean="0">
                <a:solidFill>
                  <a:srgbClr val="0000FF"/>
                </a:solidFill>
              </a:rPr>
              <a:t>   Network </a:t>
            </a:r>
            <a:r>
              <a:rPr lang="en-US" sz="3200" kern="0" dirty="0">
                <a:solidFill>
                  <a:srgbClr val="0000FF"/>
                </a:solidFill>
              </a:rPr>
              <a:t>Models: OSI is Developed by ISO</a:t>
            </a:r>
            <a:br>
              <a:rPr lang="en-US" sz="3200" kern="0" dirty="0">
                <a:solidFill>
                  <a:srgbClr val="0000FF"/>
                </a:solidFill>
              </a:rPr>
            </a:br>
            <a:r>
              <a:rPr lang="en-US" sz="3200" kern="0" dirty="0">
                <a:solidFill>
                  <a:srgbClr val="0000FF"/>
                </a:solidFill>
              </a:rPr>
              <a:t>* </a:t>
            </a:r>
            <a:r>
              <a:rPr lang="en-US" sz="3200" b="1" kern="0" dirty="0">
                <a:solidFill>
                  <a:srgbClr val="660066"/>
                </a:solidFill>
              </a:rPr>
              <a:t>standards are essential for interoperability</a:t>
            </a:r>
            <a:endParaRPr lang="en-US" dirty="0">
              <a:solidFill>
                <a:srgbClr val="000000"/>
              </a:solidFill>
            </a:endParaRPr>
          </a:p>
        </p:txBody>
      </p:sp>
      <p:sp>
        <p:nvSpPr>
          <p:cNvPr id="7" name="TextBox 6"/>
          <p:cNvSpPr txBox="1"/>
          <p:nvPr/>
        </p:nvSpPr>
        <p:spPr>
          <a:xfrm>
            <a:off x="5943600" y="259378"/>
            <a:ext cx="914400" cy="338554"/>
          </a:xfrm>
          <a:prstGeom prst="rect">
            <a:avLst/>
          </a:prstGeom>
          <a:solidFill>
            <a:schemeClr val="accent6">
              <a:lumMod val="20000"/>
              <a:lumOff val="80000"/>
            </a:schemeClr>
          </a:solidFill>
        </p:spPr>
        <p:txBody>
          <a:bodyPr wrap="square" rtlCol="0">
            <a:spAutoFit/>
          </a:bodyPr>
          <a:lstStyle/>
          <a:p>
            <a:r>
              <a:rPr lang="en-US" sz="1600" b="1" dirty="0" smtClean="0">
                <a:solidFill>
                  <a:srgbClr val="000000"/>
                </a:solidFill>
              </a:rPr>
              <a:t>TCP/IP</a:t>
            </a:r>
            <a:endParaRPr lang="en-US" sz="1600" b="1" dirty="0">
              <a:solidFill>
                <a:srgbClr val="000000"/>
              </a:solidFill>
            </a:endParaRPr>
          </a:p>
        </p:txBody>
      </p:sp>
      <p:sp>
        <p:nvSpPr>
          <p:cNvPr id="3" name="TextBox 2"/>
          <p:cNvSpPr txBox="1"/>
          <p:nvPr/>
        </p:nvSpPr>
        <p:spPr>
          <a:xfrm>
            <a:off x="6324600" y="4876800"/>
            <a:ext cx="1752600" cy="369332"/>
          </a:xfrm>
          <a:prstGeom prst="rect">
            <a:avLst/>
          </a:prstGeom>
          <a:noFill/>
        </p:spPr>
        <p:txBody>
          <a:bodyPr wrap="square" rtlCol="0">
            <a:spAutoFit/>
          </a:bodyPr>
          <a:lstStyle/>
          <a:p>
            <a:r>
              <a:rPr lang="en-US" b="1" dirty="0" smtClean="0"/>
              <a:t>(Link Layer)</a:t>
            </a:r>
            <a:endParaRPr lang="en-US" b="1" dirty="0"/>
          </a:p>
        </p:txBody>
      </p:sp>
    </p:spTree>
    <p:extLst>
      <p:ext uri="{BB962C8B-B14F-4D97-AF65-F5344CB8AC3E}">
        <p14:creationId xmlns:p14="http://schemas.microsoft.com/office/powerpoint/2010/main" val="4075249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219200"/>
          </a:xfrm>
        </p:spPr>
        <p:txBody>
          <a:bodyPr/>
          <a:lstStyle/>
          <a:p>
            <a:r>
              <a:rPr lang="en-US" sz="4000" b="1" dirty="0" smtClean="0"/>
              <a:t>Physical Layer</a:t>
            </a:r>
            <a:endParaRPr lang="en-US" sz="4000" b="1" dirty="0"/>
          </a:p>
        </p:txBody>
      </p:sp>
      <p:sp>
        <p:nvSpPr>
          <p:cNvPr id="3" name="Content Placeholder 2"/>
          <p:cNvSpPr>
            <a:spLocks noGrp="1"/>
          </p:cNvSpPr>
          <p:nvPr>
            <p:ph idx="1"/>
          </p:nvPr>
        </p:nvSpPr>
        <p:spPr>
          <a:xfrm>
            <a:off x="228600" y="1447800"/>
            <a:ext cx="8686800" cy="3581400"/>
          </a:xfrm>
        </p:spPr>
        <p:txBody>
          <a:bodyPr/>
          <a:lstStyle/>
          <a:p>
            <a:r>
              <a:rPr lang="en-US" sz="3600" dirty="0" smtClean="0">
                <a:solidFill>
                  <a:srgbClr val="FF0000"/>
                </a:solidFill>
              </a:rPr>
              <a:t>lowest level</a:t>
            </a:r>
            <a:r>
              <a:rPr lang="en-US" sz="3600" dirty="0" smtClean="0"/>
              <a:t> layer</a:t>
            </a:r>
          </a:p>
          <a:p>
            <a:r>
              <a:rPr lang="en-US" sz="3600" dirty="0" smtClean="0"/>
              <a:t>Specifies </a:t>
            </a:r>
          </a:p>
          <a:p>
            <a:pPr lvl="1"/>
            <a:r>
              <a:rPr lang="en-US" sz="3200" dirty="0" smtClean="0"/>
              <a:t>the characteristics of the transmission medium</a:t>
            </a:r>
          </a:p>
          <a:p>
            <a:pPr lvl="1"/>
            <a:r>
              <a:rPr lang="en-US" sz="3200" dirty="0" smtClean="0"/>
              <a:t>Nature of the signals</a:t>
            </a:r>
          </a:p>
          <a:p>
            <a:pPr lvl="1"/>
            <a:r>
              <a:rPr lang="en-US" sz="3200" dirty="0" smtClean="0"/>
              <a:t>Data rate</a:t>
            </a:r>
          </a:p>
          <a:p>
            <a:endParaRPr lang="en-US" sz="3600" dirty="0"/>
          </a:p>
        </p:txBody>
      </p:sp>
    </p:spTree>
    <p:extLst>
      <p:ext uri="{BB962C8B-B14F-4D97-AF65-F5344CB8AC3E}">
        <p14:creationId xmlns:p14="http://schemas.microsoft.com/office/powerpoint/2010/main" val="256372858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Stuff\@@myCourses\@ICT\@@ICT-Autumn 2016\@#LectureSlides\Chapter 6\Files\Images\OSI 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9144000"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0"/>
            <a:ext cx="7904985" cy="830997"/>
          </a:xfrm>
          <a:prstGeom prst="rect">
            <a:avLst/>
          </a:prstGeom>
        </p:spPr>
        <p:txBody>
          <a:bodyPr wrap="none">
            <a:spAutoFit/>
          </a:bodyPr>
          <a:lstStyle/>
          <a:p>
            <a:r>
              <a:rPr lang="en-US" sz="4800" dirty="0">
                <a:solidFill>
                  <a:srgbClr val="002060"/>
                </a:solidFill>
                <a:effectLst>
                  <a:outerShdw blurRad="38100" dist="38100" dir="2700000" algn="tl">
                    <a:srgbClr val="000000">
                      <a:alpha val="43137"/>
                    </a:srgbClr>
                  </a:outerShdw>
                </a:effectLst>
              </a:rPr>
              <a:t>Each layer has its own </a:t>
            </a:r>
            <a:r>
              <a:rPr lang="en-US" sz="4800" u="sng" dirty="0">
                <a:solidFill>
                  <a:srgbClr val="002060"/>
                </a:solidFill>
                <a:effectLst>
                  <a:outerShdw blurRad="38100" dist="38100" dir="2700000" algn="tl">
                    <a:srgbClr val="000000">
                      <a:alpha val="43137"/>
                    </a:srgbClr>
                  </a:outerShdw>
                </a:effectLst>
              </a:rPr>
              <a:t>protocol</a:t>
            </a:r>
          </a:p>
        </p:txBody>
      </p:sp>
      <p:sp>
        <p:nvSpPr>
          <p:cNvPr id="2" name="Rectangle 1"/>
          <p:cNvSpPr/>
          <p:nvPr/>
        </p:nvSpPr>
        <p:spPr>
          <a:xfrm>
            <a:off x="609600" y="5715000"/>
            <a:ext cx="7924800" cy="584775"/>
          </a:xfrm>
          <a:prstGeom prst="rect">
            <a:avLst/>
          </a:prstGeom>
        </p:spPr>
        <p:txBody>
          <a:bodyPr wrap="square">
            <a:spAutoFit/>
          </a:bodyPr>
          <a:lstStyle/>
          <a:p>
            <a:r>
              <a:rPr lang="en-US" sz="3200" b="1" dirty="0">
                <a:solidFill>
                  <a:srgbClr val="FF0000"/>
                </a:solidFill>
                <a:effectLst>
                  <a:outerShdw blurRad="38100" dist="38100" dir="2700000" algn="tl">
                    <a:srgbClr val="000000">
                      <a:alpha val="43137"/>
                    </a:srgbClr>
                  </a:outerShdw>
                </a:effectLst>
              </a:rPr>
              <a:t>Each layer provides service to a layer above </a:t>
            </a:r>
            <a:r>
              <a:rPr lang="en-US" sz="3200" b="1" dirty="0" smtClean="0">
                <a:solidFill>
                  <a:srgbClr val="FF0000"/>
                </a:solidFill>
                <a:effectLst>
                  <a:outerShdw blurRad="38100" dist="38100" dir="2700000" algn="tl">
                    <a:srgbClr val="000000">
                      <a:alpha val="43137"/>
                    </a:srgbClr>
                  </a:outerShdw>
                </a:effectLst>
              </a:rPr>
              <a:t>it</a:t>
            </a:r>
            <a:endParaRPr lang="en-US" sz="3200" b="1" dirty="0">
              <a:solidFill>
                <a:srgbClr val="FF0000"/>
              </a:solidFill>
              <a:effectLst>
                <a:outerShdw blurRad="38100" dist="38100" dir="2700000" algn="tl">
                  <a:srgbClr val="000000">
                    <a:alpha val="43137"/>
                  </a:srgbClr>
                </a:outerShdw>
              </a:effectLst>
            </a:endParaRPr>
          </a:p>
        </p:txBody>
      </p:sp>
      <p:sp>
        <p:nvSpPr>
          <p:cNvPr id="3" name="TextBox 2"/>
          <p:cNvSpPr txBox="1"/>
          <p:nvPr/>
        </p:nvSpPr>
        <p:spPr>
          <a:xfrm>
            <a:off x="7010400" y="3962400"/>
            <a:ext cx="1066800" cy="430887"/>
          </a:xfrm>
          <a:prstGeom prst="rect">
            <a:avLst/>
          </a:prstGeom>
          <a:noFill/>
        </p:spPr>
        <p:txBody>
          <a:bodyPr wrap="square" rtlCol="0">
            <a:spAutoFit/>
          </a:bodyPr>
          <a:lstStyle/>
          <a:p>
            <a:r>
              <a:rPr lang="en-US" sz="2100" b="1" dirty="0" smtClean="0">
                <a:solidFill>
                  <a:prstClr val="black"/>
                </a:solidFill>
              </a:rPr>
              <a:t>, DHCP</a:t>
            </a:r>
            <a:endParaRPr lang="en-US" sz="2100" b="1" dirty="0">
              <a:solidFill>
                <a:prstClr val="black"/>
              </a:solidFill>
            </a:endParaRPr>
          </a:p>
        </p:txBody>
      </p:sp>
      <p:sp>
        <p:nvSpPr>
          <p:cNvPr id="5" name="TextBox 4"/>
          <p:cNvSpPr txBox="1"/>
          <p:nvPr/>
        </p:nvSpPr>
        <p:spPr>
          <a:xfrm>
            <a:off x="0" y="6324600"/>
            <a:ext cx="9144000" cy="492443"/>
          </a:xfrm>
          <a:prstGeom prst="rect">
            <a:avLst/>
          </a:prstGeom>
          <a:noFill/>
        </p:spPr>
        <p:txBody>
          <a:bodyPr wrap="square" rtlCol="0">
            <a:spAutoFit/>
          </a:bodyPr>
          <a:lstStyle/>
          <a:p>
            <a:pPr algn="ctr"/>
            <a:r>
              <a:rPr lang="en-US" sz="2600" b="1" dirty="0" smtClean="0">
                <a:solidFill>
                  <a:srgbClr val="00B050"/>
                </a:solidFill>
              </a:rPr>
              <a:t>Reading Assignment : Read about Ethernet Protocol (CSMA/CD)</a:t>
            </a:r>
            <a:endParaRPr lang="en-US" sz="2600" b="1" dirty="0">
              <a:solidFill>
                <a:srgbClr val="00B050"/>
              </a:solidFill>
            </a:endParaRPr>
          </a:p>
        </p:txBody>
      </p:sp>
    </p:spTree>
    <p:extLst>
      <p:ext uri="{BB962C8B-B14F-4D97-AF65-F5344CB8AC3E}">
        <p14:creationId xmlns:p14="http://schemas.microsoft.com/office/powerpoint/2010/main" val="272876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14400"/>
            <a:ext cx="88392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6106180"/>
            <a:ext cx="8610600" cy="523220"/>
          </a:xfrm>
          <a:prstGeom prst="rect">
            <a:avLst/>
          </a:prstGeom>
        </p:spPr>
        <p:txBody>
          <a:bodyPr wrap="square">
            <a:spAutoFit/>
          </a:bodyPr>
          <a:lstStyle/>
          <a:p>
            <a:r>
              <a:rPr lang="en-US" sz="2800" b="1" dirty="0">
                <a:solidFill>
                  <a:srgbClr val="000000"/>
                </a:solidFill>
              </a:rPr>
              <a:t>Protocol Data Units (PDUs) in the TCP/IP Architecture</a:t>
            </a:r>
          </a:p>
        </p:txBody>
      </p:sp>
      <p:sp>
        <p:nvSpPr>
          <p:cNvPr id="7" name="Rectangle 6"/>
          <p:cNvSpPr/>
          <p:nvPr/>
        </p:nvSpPr>
        <p:spPr>
          <a:xfrm>
            <a:off x="1143000" y="152400"/>
            <a:ext cx="7010400" cy="523220"/>
          </a:xfrm>
          <a:prstGeom prst="rect">
            <a:avLst/>
          </a:prstGeom>
        </p:spPr>
        <p:txBody>
          <a:bodyPr wrap="square">
            <a:spAutoFit/>
          </a:bodyPr>
          <a:lstStyle/>
          <a:p>
            <a:r>
              <a:rPr lang="en-US" sz="2800" b="1" dirty="0" smtClean="0">
                <a:solidFill>
                  <a:srgbClr val="000000"/>
                </a:solidFill>
              </a:rPr>
              <a:t>Data + Control Information = Encapsulation</a:t>
            </a:r>
            <a:endParaRPr lang="en-US" sz="2800" b="1" dirty="0">
              <a:solidFill>
                <a:srgbClr val="000000"/>
              </a:solidFill>
            </a:endParaRPr>
          </a:p>
        </p:txBody>
      </p:sp>
      <p:sp>
        <p:nvSpPr>
          <p:cNvPr id="8" name="Rectangle 7"/>
          <p:cNvSpPr/>
          <p:nvPr/>
        </p:nvSpPr>
        <p:spPr>
          <a:xfrm>
            <a:off x="4538472" y="1428690"/>
            <a:ext cx="1109599" cy="400110"/>
          </a:xfrm>
          <a:prstGeom prst="rect">
            <a:avLst/>
          </a:prstGeom>
        </p:spPr>
        <p:txBody>
          <a:bodyPr wrap="none">
            <a:spAutoFit/>
          </a:bodyPr>
          <a:lstStyle/>
          <a:p>
            <a:r>
              <a:rPr lang="en-US" sz="2000" b="1" dirty="0" smtClean="0">
                <a:solidFill>
                  <a:srgbClr val="000000"/>
                </a:solidFill>
              </a:rPr>
              <a:t>Message</a:t>
            </a:r>
            <a:endParaRPr lang="en-US" sz="2000" b="1" dirty="0">
              <a:solidFill>
                <a:srgbClr val="000000"/>
              </a:solidFill>
            </a:endParaRPr>
          </a:p>
        </p:txBody>
      </p:sp>
      <p:sp>
        <p:nvSpPr>
          <p:cNvPr id="9" name="Rectangle 8"/>
          <p:cNvSpPr/>
          <p:nvPr/>
        </p:nvSpPr>
        <p:spPr>
          <a:xfrm>
            <a:off x="4514901" y="2782000"/>
            <a:ext cx="1124026" cy="400110"/>
          </a:xfrm>
          <a:prstGeom prst="rect">
            <a:avLst/>
          </a:prstGeom>
        </p:spPr>
        <p:txBody>
          <a:bodyPr wrap="none">
            <a:spAutoFit/>
          </a:bodyPr>
          <a:lstStyle/>
          <a:p>
            <a:r>
              <a:rPr lang="en-US" sz="2000" b="1" dirty="0" smtClean="0">
                <a:solidFill>
                  <a:srgbClr val="000000"/>
                </a:solidFill>
              </a:rPr>
              <a:t>Segment</a:t>
            </a:r>
            <a:endParaRPr lang="en-US" sz="2000" dirty="0">
              <a:solidFill>
                <a:srgbClr val="000000"/>
              </a:solidFill>
            </a:endParaRPr>
          </a:p>
        </p:txBody>
      </p:sp>
      <p:sp>
        <p:nvSpPr>
          <p:cNvPr id="11" name="Rectangle 10"/>
          <p:cNvSpPr/>
          <p:nvPr/>
        </p:nvSpPr>
        <p:spPr>
          <a:xfrm>
            <a:off x="4495800" y="4114800"/>
            <a:ext cx="925253" cy="400110"/>
          </a:xfrm>
          <a:prstGeom prst="rect">
            <a:avLst/>
          </a:prstGeom>
        </p:spPr>
        <p:txBody>
          <a:bodyPr wrap="none">
            <a:spAutoFit/>
          </a:bodyPr>
          <a:lstStyle/>
          <a:p>
            <a:r>
              <a:rPr lang="en-US" sz="2000" b="1" dirty="0" smtClean="0">
                <a:solidFill>
                  <a:srgbClr val="000000"/>
                </a:solidFill>
              </a:rPr>
              <a:t>Packet</a:t>
            </a:r>
            <a:endParaRPr lang="en-US" sz="2000" dirty="0">
              <a:solidFill>
                <a:srgbClr val="000000"/>
              </a:solidFill>
            </a:endParaRPr>
          </a:p>
        </p:txBody>
      </p:sp>
      <p:sp>
        <p:nvSpPr>
          <p:cNvPr id="12" name="Rectangle 11"/>
          <p:cNvSpPr/>
          <p:nvPr/>
        </p:nvSpPr>
        <p:spPr>
          <a:xfrm>
            <a:off x="3505200" y="5467290"/>
            <a:ext cx="910827" cy="400110"/>
          </a:xfrm>
          <a:prstGeom prst="rect">
            <a:avLst/>
          </a:prstGeom>
        </p:spPr>
        <p:txBody>
          <a:bodyPr wrap="none">
            <a:spAutoFit/>
          </a:bodyPr>
          <a:lstStyle/>
          <a:p>
            <a:r>
              <a:rPr lang="en-US" sz="2000" b="1" dirty="0" smtClean="0">
                <a:solidFill>
                  <a:srgbClr val="000000"/>
                </a:solidFill>
              </a:rPr>
              <a:t>Frame</a:t>
            </a:r>
            <a:endParaRPr lang="en-US" sz="2000" b="1" dirty="0">
              <a:solidFill>
                <a:srgbClr val="000000"/>
              </a:solidFill>
            </a:endParaRPr>
          </a:p>
        </p:txBody>
      </p:sp>
    </p:spTree>
    <p:extLst>
      <p:ext uri="{BB962C8B-B14F-4D97-AF65-F5344CB8AC3E}">
        <p14:creationId xmlns:p14="http://schemas.microsoft.com/office/powerpoint/2010/main" val="339719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3600" b="1" dirty="0" smtClean="0"/>
              <a:t>Data Transmission Modes</a:t>
            </a:r>
            <a:br>
              <a:rPr lang="en-US" sz="3600" b="1" dirty="0" smtClean="0"/>
            </a:br>
            <a:r>
              <a:rPr lang="en-US" sz="3600" b="1" dirty="0" smtClean="0"/>
              <a:t>(Based on direction of data flow)</a:t>
            </a:r>
            <a:endParaRPr lang="en-GB" sz="3600" b="1" dirty="0"/>
          </a:p>
        </p:txBody>
      </p:sp>
      <p:sp>
        <p:nvSpPr>
          <p:cNvPr id="3" name="Content Placeholder 2"/>
          <p:cNvSpPr>
            <a:spLocks noGrp="1"/>
          </p:cNvSpPr>
          <p:nvPr>
            <p:ph idx="1"/>
          </p:nvPr>
        </p:nvSpPr>
        <p:spPr>
          <a:xfrm>
            <a:off x="76200" y="1600200"/>
            <a:ext cx="8991600" cy="5105400"/>
          </a:xfrm>
        </p:spPr>
        <p:txBody>
          <a:bodyPr>
            <a:normAutofit fontScale="77500" lnSpcReduction="20000"/>
          </a:bodyPr>
          <a:lstStyle/>
          <a:p>
            <a:r>
              <a:rPr lang="en-GB" b="1" dirty="0" smtClean="0"/>
              <a:t>Simplex System</a:t>
            </a:r>
          </a:p>
          <a:p>
            <a:pPr lvl="1"/>
            <a:r>
              <a:rPr lang="en-GB" altLang="en-US" b="1" dirty="0"/>
              <a:t>Only one device on a link can transmit; the other can only </a:t>
            </a:r>
            <a:r>
              <a:rPr lang="en-GB" altLang="en-US" b="1" dirty="0" smtClean="0"/>
              <a:t>receive</a:t>
            </a:r>
            <a:r>
              <a:rPr lang="en-GB" b="1" dirty="0" smtClean="0"/>
              <a:t>. It is one way communication. </a:t>
            </a:r>
            <a:r>
              <a:rPr lang="en-GB" altLang="en-US" dirty="0"/>
              <a:t>Use the entire capacity of the channel to send </a:t>
            </a:r>
            <a:r>
              <a:rPr lang="en-GB" altLang="en-US" dirty="0" smtClean="0"/>
              <a:t>data</a:t>
            </a:r>
            <a:endParaRPr lang="en-GB" b="1" dirty="0" smtClean="0"/>
          </a:p>
          <a:p>
            <a:pPr lvl="1">
              <a:buNone/>
            </a:pPr>
            <a:r>
              <a:rPr lang="en-GB" b="1" dirty="0" smtClean="0">
                <a:solidFill>
                  <a:srgbClr val="00B050"/>
                </a:solidFill>
              </a:rPr>
              <a:t>	Ex.</a:t>
            </a:r>
            <a:r>
              <a:rPr lang="en-GB" b="1" dirty="0" smtClean="0"/>
              <a:t> </a:t>
            </a:r>
            <a:r>
              <a:rPr lang="en-GB" b="1" dirty="0" smtClean="0">
                <a:solidFill>
                  <a:srgbClr val="7030A0"/>
                </a:solidFill>
              </a:rPr>
              <a:t>Telemetry, Broadcast radio, keyboards</a:t>
            </a:r>
            <a:endParaRPr lang="en-GB" b="1" dirty="0" smtClean="0"/>
          </a:p>
          <a:p>
            <a:r>
              <a:rPr lang="en-GB" b="1" dirty="0" smtClean="0"/>
              <a:t>Half Duplex </a:t>
            </a:r>
          </a:p>
          <a:p>
            <a:pPr lvl="1"/>
            <a:r>
              <a:rPr lang="en-GB" b="1" dirty="0" smtClean="0"/>
              <a:t>Device can </a:t>
            </a:r>
            <a:r>
              <a:rPr lang="en-GB" b="1" dirty="0" smtClean="0">
                <a:solidFill>
                  <a:srgbClr val="FF0000"/>
                </a:solidFill>
              </a:rPr>
              <a:t>send/receive </a:t>
            </a:r>
            <a:r>
              <a:rPr lang="en-GB" b="1" dirty="0" smtClean="0"/>
              <a:t>but </a:t>
            </a:r>
            <a:r>
              <a:rPr lang="en-GB" b="1" dirty="0" smtClean="0">
                <a:solidFill>
                  <a:srgbClr val="FF0000"/>
                </a:solidFill>
              </a:rPr>
              <a:t>not simultaneously</a:t>
            </a:r>
            <a:r>
              <a:rPr lang="en-GB" b="1" dirty="0" smtClean="0"/>
              <a:t>.</a:t>
            </a:r>
          </a:p>
          <a:p>
            <a:pPr lvl="1">
              <a:buNone/>
            </a:pPr>
            <a:r>
              <a:rPr lang="en-GB" b="1" dirty="0" smtClean="0"/>
              <a:t>	</a:t>
            </a:r>
            <a:r>
              <a:rPr lang="en-GB" b="1" dirty="0" smtClean="0">
                <a:solidFill>
                  <a:srgbClr val="00B050"/>
                </a:solidFill>
              </a:rPr>
              <a:t>Ex.</a:t>
            </a:r>
            <a:r>
              <a:rPr lang="en-GB" b="1" dirty="0" smtClean="0"/>
              <a:t> Marine </a:t>
            </a:r>
            <a:r>
              <a:rPr lang="en-GB" b="1" dirty="0" smtClean="0">
                <a:solidFill>
                  <a:srgbClr val="7030A0"/>
                </a:solidFill>
              </a:rPr>
              <a:t>Radio, Walky-talky (Police Radio)</a:t>
            </a:r>
          </a:p>
          <a:p>
            <a:r>
              <a:rPr lang="en-GB" b="1" dirty="0" smtClean="0"/>
              <a:t>Full Duplex</a:t>
            </a:r>
          </a:p>
          <a:p>
            <a:pPr lvl="1"/>
            <a:r>
              <a:rPr lang="en-GB" b="1" dirty="0" smtClean="0"/>
              <a:t>A system that allows communication in both directions </a:t>
            </a:r>
            <a:r>
              <a:rPr lang="en-GB" b="1" dirty="0" smtClean="0">
                <a:solidFill>
                  <a:srgbClr val="FF0000"/>
                </a:solidFill>
              </a:rPr>
              <a:t>simultaneously and synchronously</a:t>
            </a:r>
            <a:r>
              <a:rPr lang="en-GB" b="1" dirty="0" smtClean="0"/>
              <a:t>. </a:t>
            </a:r>
            <a:r>
              <a:rPr lang="en-US" b="1" dirty="0">
                <a:solidFill>
                  <a:srgbClr val="002060"/>
                </a:solidFill>
                <a:effectLst>
                  <a:outerShdw blurRad="38100" dist="38100" dir="2700000" algn="tl">
                    <a:srgbClr val="000000">
                      <a:alpha val="43137"/>
                    </a:srgbClr>
                  </a:outerShdw>
                </a:effectLst>
                <a:ea typeface="Majalla UI"/>
                <a:cs typeface="Majalla UI"/>
              </a:rPr>
              <a:t>Use of full-duplex </a:t>
            </a:r>
            <a:r>
              <a:rPr lang="en-US" b="1" dirty="0" smtClean="0">
                <a:solidFill>
                  <a:srgbClr val="002060"/>
                </a:solidFill>
                <a:effectLst>
                  <a:outerShdw blurRad="38100" dist="38100" dir="2700000" algn="tl">
                    <a:srgbClr val="000000">
                      <a:alpha val="43137"/>
                    </a:srgbClr>
                  </a:outerShdw>
                </a:effectLst>
                <a:ea typeface="Majalla UI"/>
                <a:cs typeface="Majalla UI"/>
              </a:rPr>
              <a:t>communication </a:t>
            </a:r>
            <a:r>
              <a:rPr lang="en-US" b="1" dirty="0">
                <a:solidFill>
                  <a:srgbClr val="002060"/>
                </a:solidFill>
                <a:effectLst>
                  <a:outerShdw blurRad="38100" dist="38100" dir="2700000" algn="tl">
                    <a:srgbClr val="000000">
                      <a:alpha val="43137"/>
                    </a:srgbClr>
                  </a:outerShdw>
                </a:effectLst>
                <a:ea typeface="Majalla UI"/>
                <a:cs typeface="Majalla UI"/>
              </a:rPr>
              <a:t>improves </a:t>
            </a:r>
            <a:r>
              <a:rPr lang="en-US" b="1" dirty="0" smtClean="0">
                <a:solidFill>
                  <a:srgbClr val="002060"/>
                </a:solidFill>
                <a:effectLst>
                  <a:outerShdw blurRad="38100" dist="38100" dir="2700000" algn="tl">
                    <a:srgbClr val="000000">
                      <a:alpha val="43137"/>
                    </a:srgbClr>
                  </a:outerShdw>
                </a:effectLst>
                <a:ea typeface="Majalla UI"/>
                <a:cs typeface="Majalla UI"/>
              </a:rPr>
              <a:t>efficiency.</a:t>
            </a:r>
          </a:p>
          <a:p>
            <a:pPr lvl="1"/>
            <a:r>
              <a:rPr lang="en-GB" altLang="en-US" b="1" dirty="0"/>
              <a:t>Signals going in either direction sharing the capacity of the </a:t>
            </a:r>
            <a:r>
              <a:rPr lang="en-GB" altLang="en-US" b="1" dirty="0" smtClean="0"/>
              <a:t>link</a:t>
            </a:r>
            <a:endParaRPr lang="en-US" b="1" dirty="0" smtClean="0">
              <a:ea typeface="Majalla UI"/>
              <a:cs typeface="Majalla UI"/>
            </a:endParaRPr>
          </a:p>
          <a:p>
            <a:pPr lvl="1"/>
            <a:r>
              <a:rPr lang="en-US" b="1" dirty="0"/>
              <a:t>T</a:t>
            </a:r>
            <a:r>
              <a:rPr lang="en-US" b="1" dirty="0" smtClean="0"/>
              <a:t>he </a:t>
            </a:r>
            <a:r>
              <a:rPr lang="en-US" b="1" dirty="0"/>
              <a:t>medium is carrying signals in both directions at the same time</a:t>
            </a:r>
            <a:r>
              <a:rPr lang="en-US" b="1" dirty="0" smtClean="0"/>
              <a:t>.</a:t>
            </a:r>
            <a:endParaRPr lang="en-GB" b="1" dirty="0" smtClean="0"/>
          </a:p>
          <a:p>
            <a:pPr lvl="1">
              <a:buNone/>
            </a:pPr>
            <a:r>
              <a:rPr lang="en-GB" b="1" dirty="0" smtClean="0">
                <a:solidFill>
                  <a:srgbClr val="00B050"/>
                </a:solidFill>
              </a:rPr>
              <a:t>	Ex.</a:t>
            </a:r>
            <a:r>
              <a:rPr lang="en-GB" b="1" dirty="0" smtClean="0"/>
              <a:t> </a:t>
            </a:r>
            <a:r>
              <a:rPr lang="en-GB" b="1" dirty="0" smtClean="0">
                <a:solidFill>
                  <a:srgbClr val="7030A0"/>
                </a:solidFill>
              </a:rPr>
              <a:t>Telephone</a:t>
            </a:r>
            <a:endParaRPr lang="en-GB" b="1" dirty="0">
              <a:solidFill>
                <a:srgbClr val="7030A0"/>
              </a:solidFill>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28</a:t>
            </a:fld>
            <a:endParaRPr lang="en-GB" dirty="0">
              <a:solidFill>
                <a:prstClr val="black">
                  <a:tint val="75000"/>
                </a:prstClr>
              </a:solidFill>
            </a:endParaRPr>
          </a:p>
        </p:txBody>
      </p:sp>
    </p:spTree>
    <p:extLst>
      <p:ext uri="{BB962C8B-B14F-4D97-AF65-F5344CB8AC3E}">
        <p14:creationId xmlns:p14="http://schemas.microsoft.com/office/powerpoint/2010/main" val="3532183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731838"/>
          </a:xfrm>
        </p:spPr>
        <p:txBody>
          <a:bodyPr>
            <a:normAutofit fontScale="90000"/>
          </a:bodyPr>
          <a:lstStyle/>
          <a:p>
            <a:r>
              <a:rPr lang="en-US" b="1" dirty="0"/>
              <a:t>Communication </a:t>
            </a:r>
            <a:r>
              <a:rPr lang="en-US" b="1" dirty="0" smtClean="0"/>
              <a:t>Channels</a:t>
            </a:r>
            <a:endParaRPr lang="en-US" b="1" dirty="0"/>
          </a:p>
        </p:txBody>
      </p:sp>
      <p:sp>
        <p:nvSpPr>
          <p:cNvPr id="16387" name="Rectangle 3"/>
          <p:cNvSpPr>
            <a:spLocks noGrp="1" noChangeArrowheads="1"/>
          </p:cNvSpPr>
          <p:nvPr>
            <p:ph type="body" idx="1"/>
          </p:nvPr>
        </p:nvSpPr>
        <p:spPr>
          <a:xfrm>
            <a:off x="76200" y="838200"/>
            <a:ext cx="9067800" cy="5181600"/>
          </a:xfrm>
        </p:spPr>
        <p:txBody>
          <a:bodyPr>
            <a:noAutofit/>
          </a:bodyPr>
          <a:lstStyle/>
          <a:p>
            <a:r>
              <a:rPr lang="en-US" sz="2800" dirty="0"/>
              <a:t>A </a:t>
            </a:r>
            <a:r>
              <a:rPr lang="en-US" sz="2800" b="1" dirty="0"/>
              <a:t>channel </a:t>
            </a:r>
            <a:r>
              <a:rPr lang="en-US" sz="2800" dirty="0"/>
              <a:t>is a path between two communication devices</a:t>
            </a:r>
          </a:p>
          <a:p>
            <a:r>
              <a:rPr lang="en-US" sz="2800" b="1" dirty="0"/>
              <a:t>Channel capacity</a:t>
            </a:r>
            <a:r>
              <a:rPr lang="en-US" sz="2800" dirty="0"/>
              <a:t>: How much data can be passed through the </a:t>
            </a:r>
            <a:r>
              <a:rPr lang="en-US" sz="2800" dirty="0" smtClean="0"/>
              <a:t>channel, bits/sec or hz </a:t>
            </a:r>
            <a:r>
              <a:rPr lang="en-US" sz="2800" dirty="0" smtClean="0">
                <a:solidFill>
                  <a:srgbClr val="0070C0"/>
                </a:solidFill>
              </a:rPr>
              <a:t>(frequency-range)</a:t>
            </a:r>
            <a:endParaRPr lang="en-US" sz="2800" dirty="0"/>
          </a:p>
          <a:p>
            <a:pPr lvl="1"/>
            <a:r>
              <a:rPr lang="en-US" sz="2400" dirty="0"/>
              <a:t>Also called </a:t>
            </a:r>
            <a:r>
              <a:rPr lang="en-US" sz="2400" b="1" dirty="0"/>
              <a:t>channel </a:t>
            </a:r>
            <a:r>
              <a:rPr lang="en-US" sz="2400" b="1" dirty="0" smtClean="0"/>
              <a:t>bandwidth</a:t>
            </a:r>
            <a:endParaRPr lang="en-US" sz="2400" b="1" dirty="0"/>
          </a:p>
          <a:p>
            <a:pPr lvl="1"/>
            <a:r>
              <a:rPr lang="en-US" sz="2400" dirty="0"/>
              <a:t>The smaller the pipe the slower </a:t>
            </a:r>
            <a:r>
              <a:rPr lang="en-US" sz="2400" dirty="0" smtClean="0"/>
              <a:t>the data </a:t>
            </a:r>
            <a:r>
              <a:rPr lang="en-US" sz="2400" dirty="0"/>
              <a:t>transfer</a:t>
            </a:r>
            <a:r>
              <a:rPr lang="en-US" sz="2400" dirty="0" smtClean="0"/>
              <a:t>!</a:t>
            </a:r>
          </a:p>
          <a:p>
            <a:pPr lvl="1"/>
            <a:r>
              <a:rPr lang="en-US" sz="2400" b="1" dirty="0" smtClean="0">
                <a:solidFill>
                  <a:srgbClr val="FF0000"/>
                </a:solidFill>
              </a:rPr>
              <a:t>Analog bandwidth of a medium is expressed in </a:t>
            </a:r>
            <a:r>
              <a:rPr lang="en-US" sz="2400" b="1" dirty="0" smtClean="0">
                <a:solidFill>
                  <a:srgbClr val="00B050"/>
                </a:solidFill>
              </a:rPr>
              <a:t>hertz</a:t>
            </a:r>
            <a:r>
              <a:rPr lang="en-US" sz="2400" b="1" dirty="0" smtClean="0">
                <a:solidFill>
                  <a:srgbClr val="FF0000"/>
                </a:solidFill>
              </a:rPr>
              <a:t>; </a:t>
            </a:r>
          </a:p>
          <a:p>
            <a:pPr lvl="1"/>
            <a:r>
              <a:rPr lang="en-US" sz="2400" b="1" dirty="0" smtClean="0">
                <a:solidFill>
                  <a:srgbClr val="FF0000"/>
                </a:solidFill>
              </a:rPr>
              <a:t>Digital bandwidth of a medium is expressed in </a:t>
            </a:r>
            <a:r>
              <a:rPr lang="en-US" sz="2400" b="1" dirty="0" smtClean="0">
                <a:solidFill>
                  <a:srgbClr val="00B050"/>
                </a:solidFill>
              </a:rPr>
              <a:t>bits per second</a:t>
            </a:r>
            <a:r>
              <a:rPr lang="en-US" sz="2400" b="1" dirty="0" smtClean="0">
                <a:solidFill>
                  <a:srgbClr val="FF0000"/>
                </a:solidFill>
              </a:rPr>
              <a:t>. </a:t>
            </a:r>
            <a:endParaRPr lang="en-US" sz="2400" b="1" dirty="0">
              <a:solidFill>
                <a:srgbClr val="FF0000"/>
              </a:solidFill>
            </a:endParaRPr>
          </a:p>
          <a:p>
            <a:r>
              <a:rPr lang="en-US" sz="2800" dirty="0"/>
              <a:t>Consists of one or more </a:t>
            </a:r>
            <a:r>
              <a:rPr lang="en-US" sz="2800" b="1" dirty="0"/>
              <a:t>transmission </a:t>
            </a:r>
            <a:r>
              <a:rPr lang="en-US" sz="2800" b="1" dirty="0" smtClean="0"/>
              <a:t>media</a:t>
            </a:r>
            <a:endParaRPr lang="en-US" sz="2800" dirty="0" smtClean="0"/>
          </a:p>
          <a:p>
            <a:pPr lvl="1"/>
            <a:r>
              <a:rPr lang="en-US" sz="2400" dirty="0" smtClean="0"/>
              <a:t>Materials carrying the signal</a:t>
            </a:r>
          </a:p>
          <a:p>
            <a:pPr lvl="1"/>
            <a:r>
              <a:rPr lang="en-US" sz="2400" dirty="0" smtClean="0"/>
              <a:t>Two </a:t>
            </a:r>
            <a:r>
              <a:rPr lang="en-US" sz="2400" dirty="0"/>
              <a:t>types: </a:t>
            </a:r>
          </a:p>
          <a:p>
            <a:pPr lvl="2"/>
            <a:r>
              <a:rPr lang="en-US" b="1" dirty="0">
                <a:solidFill>
                  <a:srgbClr val="FF0000"/>
                </a:solidFill>
              </a:rPr>
              <a:t>Physical</a:t>
            </a:r>
            <a:r>
              <a:rPr lang="en-US" dirty="0"/>
              <a:t>: wire </a:t>
            </a:r>
            <a:r>
              <a:rPr lang="en-US" dirty="0" smtClean="0"/>
              <a:t>or cable </a:t>
            </a:r>
            <a:r>
              <a:rPr lang="en-US" dirty="0"/>
              <a:t>	</a:t>
            </a:r>
            <a:r>
              <a:rPr lang="en-US" dirty="0" smtClean="0">
                <a:solidFill>
                  <a:srgbClr val="0070C0"/>
                </a:solidFill>
              </a:rPr>
              <a:t>(Guided)</a:t>
            </a:r>
            <a:endParaRPr lang="en-US" dirty="0">
              <a:solidFill>
                <a:srgbClr val="0070C0"/>
              </a:solidFill>
            </a:endParaRPr>
          </a:p>
          <a:p>
            <a:pPr lvl="2"/>
            <a:r>
              <a:rPr lang="en-US" b="1" dirty="0" smtClean="0">
                <a:solidFill>
                  <a:srgbClr val="FF0000"/>
                </a:solidFill>
              </a:rPr>
              <a:t>Wireless</a:t>
            </a:r>
            <a:r>
              <a:rPr lang="en-US" dirty="0"/>
              <a:t>: a</a:t>
            </a:r>
            <a:r>
              <a:rPr lang="en-US" dirty="0" smtClean="0"/>
              <a:t>ir (or space or water) 	 </a:t>
            </a:r>
            <a:r>
              <a:rPr lang="en-US" dirty="0" smtClean="0">
                <a:solidFill>
                  <a:srgbClr val="0070C0"/>
                </a:solidFill>
              </a:rPr>
              <a:t>(Unguided)</a:t>
            </a:r>
            <a:endParaRPr lang="en-US" dirty="0">
              <a:solidFill>
                <a:srgbClr val="0070C0"/>
              </a:solidFill>
            </a:endParaRPr>
          </a:p>
        </p:txBody>
      </p:sp>
    </p:spTree>
    <p:extLst>
      <p:ext uri="{BB962C8B-B14F-4D97-AF65-F5344CB8AC3E}">
        <p14:creationId xmlns:p14="http://schemas.microsoft.com/office/powerpoint/2010/main" val="344383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912D274-EA0F-434B-9727-85D79907A09A}" type="slidenum">
              <a:rPr lang="en-US" altLang="en-US">
                <a:solidFill>
                  <a:srgbClr val="000000"/>
                </a:solidFill>
              </a:rPr>
              <a:pPr/>
              <a:t>3</a:t>
            </a:fld>
            <a:endParaRPr lang="en-US" altLang="en-US" dirty="0">
              <a:solidFill>
                <a:srgbClr val="000000"/>
              </a:solidFill>
            </a:endParaRPr>
          </a:p>
        </p:txBody>
      </p:sp>
      <p:sp>
        <p:nvSpPr>
          <p:cNvPr id="99330" name="Rectangle 2"/>
          <p:cNvSpPr>
            <a:spLocks noGrp="1" noChangeArrowheads="1"/>
          </p:cNvSpPr>
          <p:nvPr>
            <p:ph type="title"/>
          </p:nvPr>
        </p:nvSpPr>
        <p:spPr/>
        <p:txBody>
          <a:bodyPr/>
          <a:lstStyle/>
          <a:p>
            <a:r>
              <a:rPr lang="en-US" b="1" dirty="0"/>
              <a:t>Data Communications</a:t>
            </a:r>
          </a:p>
        </p:txBody>
      </p:sp>
      <p:sp>
        <p:nvSpPr>
          <p:cNvPr id="99331" name="Rectangle 3"/>
          <p:cNvSpPr>
            <a:spLocks noGrp="1" noChangeArrowheads="1"/>
          </p:cNvSpPr>
          <p:nvPr>
            <p:ph type="body" idx="1"/>
          </p:nvPr>
        </p:nvSpPr>
        <p:spPr>
          <a:xfrm>
            <a:off x="457200" y="1143000"/>
            <a:ext cx="8229600" cy="3581400"/>
          </a:xfrm>
        </p:spPr>
        <p:txBody>
          <a:bodyPr/>
          <a:lstStyle/>
          <a:p>
            <a:r>
              <a:rPr lang="en-US" dirty="0" smtClean="0">
                <a:effectLst>
                  <a:outerShdw blurRad="38100" dist="38100" dir="2700000" algn="tl">
                    <a:srgbClr val="C0C0C0"/>
                  </a:outerShdw>
                </a:effectLst>
              </a:rPr>
              <a:t>The </a:t>
            </a:r>
            <a:r>
              <a:rPr lang="en-US" dirty="0">
                <a:effectLst>
                  <a:outerShdw blurRad="38100" dist="38100" dir="2700000" algn="tl">
                    <a:srgbClr val="C0C0C0"/>
                  </a:outerShdw>
                </a:effectLst>
              </a:rPr>
              <a:t>word </a:t>
            </a:r>
            <a:r>
              <a:rPr lang="en-US" dirty="0">
                <a:solidFill>
                  <a:schemeClr val="hlink"/>
                </a:solidFill>
                <a:effectLst>
                  <a:outerShdw blurRad="38100" dist="38100" dir="2700000" algn="tl">
                    <a:srgbClr val="C0C0C0"/>
                  </a:outerShdw>
                </a:effectLst>
              </a:rPr>
              <a:t>data</a:t>
            </a:r>
            <a:r>
              <a:rPr lang="en-US" dirty="0">
                <a:effectLst>
                  <a:outerShdw blurRad="38100" dist="38100" dir="2700000" algn="tl">
                    <a:srgbClr val="C0C0C0"/>
                  </a:outerShdw>
                </a:effectLst>
              </a:rPr>
              <a:t> refers to information </a:t>
            </a:r>
            <a:r>
              <a:rPr lang="en-US" dirty="0" smtClean="0">
                <a:effectLst>
                  <a:outerShdw blurRad="38100" dist="38100" dir="2700000" algn="tl">
                    <a:srgbClr val="C0C0C0"/>
                  </a:outerShdw>
                </a:effectLst>
              </a:rPr>
              <a:t>presented (</a:t>
            </a:r>
            <a:r>
              <a:rPr lang="en-US" dirty="0" smtClean="0">
                <a:solidFill>
                  <a:srgbClr val="00B050"/>
                </a:solidFill>
                <a:effectLst>
                  <a:outerShdw blurRad="38100" dist="38100" dir="2700000" algn="tl">
                    <a:srgbClr val="C0C0C0"/>
                  </a:outerShdw>
                </a:effectLst>
              </a:rPr>
              <a:t>encoded</a:t>
            </a:r>
            <a:r>
              <a:rPr lang="en-US" dirty="0" smtClean="0">
                <a:effectLst>
                  <a:outerShdw blurRad="38100" dist="38100" dir="2700000" algn="tl">
                    <a:srgbClr val="C0C0C0"/>
                  </a:outerShdw>
                </a:effectLst>
              </a:rPr>
              <a:t>) </a:t>
            </a:r>
            <a:r>
              <a:rPr lang="en-US" dirty="0">
                <a:effectLst>
                  <a:outerShdw blurRad="38100" dist="38100" dir="2700000" algn="tl">
                    <a:srgbClr val="C0C0C0"/>
                  </a:outerShdw>
                </a:effectLst>
              </a:rPr>
              <a:t>in whatever form is </a:t>
            </a:r>
            <a:r>
              <a:rPr lang="en-US" dirty="0">
                <a:solidFill>
                  <a:srgbClr val="FF0000"/>
                </a:solidFill>
                <a:effectLst>
                  <a:outerShdw blurRad="38100" dist="38100" dir="2700000" algn="tl">
                    <a:srgbClr val="C0C0C0"/>
                  </a:outerShdw>
                </a:effectLst>
              </a:rPr>
              <a:t>agreed upon</a:t>
            </a:r>
            <a:r>
              <a:rPr lang="en-US" dirty="0">
                <a:effectLst>
                  <a:outerShdw blurRad="38100" dist="38100" dir="2700000" algn="tl">
                    <a:srgbClr val="C0C0C0"/>
                  </a:outerShdw>
                </a:effectLst>
              </a:rPr>
              <a:t> by the parties creating and using the data. </a:t>
            </a:r>
            <a:endParaRPr lang="en-US" dirty="0" smtClean="0">
              <a:effectLst>
                <a:outerShdw blurRad="38100" dist="38100" dir="2700000" algn="tl">
                  <a:srgbClr val="C0C0C0"/>
                </a:outerShdw>
              </a:effectLst>
            </a:endParaRPr>
          </a:p>
          <a:p>
            <a:r>
              <a:rPr lang="en-US" dirty="0" smtClean="0">
                <a:solidFill>
                  <a:schemeClr val="hlink"/>
                </a:solidFill>
                <a:effectLst>
                  <a:outerShdw blurRad="38100" dist="38100" dir="2700000" algn="tl">
                    <a:srgbClr val="C0C0C0"/>
                  </a:outerShdw>
                </a:effectLst>
              </a:rPr>
              <a:t>Data </a:t>
            </a:r>
            <a:r>
              <a:rPr lang="en-US" dirty="0">
                <a:solidFill>
                  <a:schemeClr val="hlink"/>
                </a:solidFill>
                <a:effectLst>
                  <a:outerShdw blurRad="38100" dist="38100" dir="2700000" algn="tl">
                    <a:srgbClr val="C0C0C0"/>
                  </a:outerShdw>
                </a:effectLst>
              </a:rPr>
              <a:t>communications</a:t>
            </a:r>
            <a:r>
              <a:rPr lang="en-US" dirty="0">
                <a:effectLst>
                  <a:outerShdw blurRad="38100" dist="38100" dir="2700000" algn="tl">
                    <a:srgbClr val="C0C0C0"/>
                  </a:outerShdw>
                </a:effectLst>
              </a:rPr>
              <a:t> </a:t>
            </a:r>
            <a:r>
              <a:rPr lang="en-US" dirty="0" smtClean="0">
                <a:effectLst>
                  <a:outerShdw blurRad="38100" dist="38100" dir="2700000" algn="tl">
                    <a:srgbClr val="C0C0C0"/>
                  </a:outerShdw>
                </a:effectLst>
              </a:rPr>
              <a:t> is </a:t>
            </a:r>
            <a:r>
              <a:rPr lang="en-US" dirty="0">
                <a:effectLst>
                  <a:outerShdw blurRad="38100" dist="38100" dir="2700000" algn="tl">
                    <a:srgbClr val="C0C0C0"/>
                  </a:outerShdw>
                </a:effectLst>
              </a:rPr>
              <a:t>the exchange of data between two devices via some form of </a:t>
            </a:r>
            <a:r>
              <a:rPr lang="en-US" dirty="0">
                <a:solidFill>
                  <a:srgbClr val="FF0000"/>
                </a:solidFill>
                <a:effectLst>
                  <a:outerShdw blurRad="38100" dist="38100" dir="2700000" algn="tl">
                    <a:srgbClr val="C0C0C0"/>
                  </a:outerShdw>
                </a:effectLst>
              </a:rPr>
              <a:t>transmission medium</a:t>
            </a:r>
            <a:r>
              <a:rPr lang="en-US" dirty="0">
                <a:effectLst>
                  <a:outerShdw blurRad="38100" dist="38100" dir="2700000" algn="tl">
                    <a:srgbClr val="C0C0C0"/>
                  </a:outerShdw>
                </a:effectLst>
              </a:rPr>
              <a:t> such as a wire cable. </a:t>
            </a:r>
          </a:p>
          <a:p>
            <a:endParaRPr lang="en-US" dirty="0"/>
          </a:p>
        </p:txBody>
      </p:sp>
      <p:pic>
        <p:nvPicPr>
          <p:cNvPr id="4098" name="Picture 2" descr="C:\Users\Paul\Desktop\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4724400"/>
            <a:ext cx="58483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278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Working-Folder\@myCourses\@@ICT-Autumn 2016\@#LectureSlides\Chapter 6\Files\Images\transmission-media-5-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4495799"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465BA4C-F804-4B49-BC1C-425259117081}" type="slidenum">
              <a:rPr lang="en-US">
                <a:solidFill>
                  <a:prstClr val="black">
                    <a:tint val="75000"/>
                  </a:prstClr>
                </a:solidFill>
              </a:rPr>
              <a:pPr/>
              <a:t>30</a:t>
            </a:fld>
            <a:endParaRPr lang="en-US" dirty="0">
              <a:solidFill>
                <a:prstClr val="black">
                  <a:tint val="75000"/>
                </a:prstClr>
              </a:solidFill>
            </a:endParaRPr>
          </a:p>
        </p:txBody>
      </p:sp>
      <p:sp>
        <p:nvSpPr>
          <p:cNvPr id="109570" name="Rectangle 2"/>
          <p:cNvSpPr>
            <a:spLocks noGrp="1" noChangeArrowheads="1"/>
          </p:cNvSpPr>
          <p:nvPr>
            <p:ph type="body" idx="1"/>
          </p:nvPr>
        </p:nvSpPr>
        <p:spPr>
          <a:xfrm>
            <a:off x="61912" y="1446211"/>
            <a:ext cx="8548688" cy="4878389"/>
          </a:xfrm>
        </p:spPr>
        <p:txBody>
          <a:bodyPr>
            <a:normAutofit fontScale="92500" lnSpcReduction="10000"/>
          </a:bodyPr>
          <a:lstStyle/>
          <a:p>
            <a:pPr marL="261938" indent="-261938">
              <a:lnSpc>
                <a:spcPct val="90000"/>
              </a:lnSpc>
            </a:pPr>
            <a:r>
              <a:rPr lang="en-US" dirty="0" smtClean="0"/>
              <a:t>Two main categories:</a:t>
            </a:r>
          </a:p>
          <a:p>
            <a:pPr marL="303213" indent="-261938">
              <a:lnSpc>
                <a:spcPct val="90000"/>
              </a:lnSpc>
              <a:buFontTx/>
              <a:buAutoNum type="arabicPeriod"/>
            </a:pPr>
            <a:r>
              <a:rPr lang="en-US" b="1" dirty="0" smtClean="0">
                <a:solidFill>
                  <a:srgbClr val="000099"/>
                </a:solidFill>
              </a:rPr>
              <a:t>Guided (Physical)</a:t>
            </a:r>
          </a:p>
          <a:p>
            <a:pPr marL="782638" lvl="1" indent="-300038">
              <a:lnSpc>
                <a:spcPct val="70000"/>
              </a:lnSpc>
              <a:spcBef>
                <a:spcPct val="10000"/>
              </a:spcBef>
            </a:pPr>
            <a:r>
              <a:rPr lang="en-US" dirty="0" smtClean="0">
                <a:solidFill>
                  <a:srgbClr val="000099"/>
                </a:solidFill>
              </a:rPr>
              <a:t>Twisted-Pair cables</a:t>
            </a:r>
            <a:r>
              <a:rPr lang="en-US" dirty="0" smtClean="0"/>
              <a:t>: </a:t>
            </a:r>
          </a:p>
          <a:p>
            <a:pPr marL="841375" lvl="1" indent="-241300">
              <a:lnSpc>
                <a:spcPct val="70000"/>
              </a:lnSpc>
              <a:buFont typeface="Wingdings" pitchFamily="2" charset="2"/>
              <a:buChar char="Ø"/>
            </a:pPr>
            <a:r>
              <a:rPr lang="en-US" sz="2400" dirty="0" smtClean="0"/>
              <a:t> Unshielded Twisted-Pair (UTP) cables</a:t>
            </a:r>
          </a:p>
          <a:p>
            <a:pPr marL="841375" lvl="1" indent="-241300">
              <a:lnSpc>
                <a:spcPct val="70000"/>
              </a:lnSpc>
              <a:buFont typeface="Wingdings" pitchFamily="2" charset="2"/>
              <a:buChar char="Ø"/>
            </a:pPr>
            <a:r>
              <a:rPr lang="en-US" sz="2400" dirty="0" smtClean="0"/>
              <a:t> Shielded Twisted-Pair (STP) cables</a:t>
            </a:r>
          </a:p>
          <a:p>
            <a:pPr marL="782638" lvl="1" indent="-300038">
              <a:lnSpc>
                <a:spcPct val="70000"/>
              </a:lnSpc>
            </a:pPr>
            <a:r>
              <a:rPr lang="en-US" dirty="0" smtClean="0">
                <a:solidFill>
                  <a:srgbClr val="000099"/>
                </a:solidFill>
              </a:rPr>
              <a:t>Coaxial cables</a:t>
            </a:r>
          </a:p>
          <a:p>
            <a:pPr marL="782638" lvl="1" indent="-300038">
              <a:lnSpc>
                <a:spcPct val="70000"/>
              </a:lnSpc>
            </a:pPr>
            <a:r>
              <a:rPr lang="en-US" dirty="0" smtClean="0">
                <a:solidFill>
                  <a:srgbClr val="000099"/>
                </a:solidFill>
              </a:rPr>
              <a:t>Fiber-optic cables</a:t>
            </a:r>
          </a:p>
          <a:p>
            <a:pPr marL="782638" lvl="1" indent="-300038">
              <a:lnSpc>
                <a:spcPct val="70000"/>
              </a:lnSpc>
            </a:pPr>
            <a:r>
              <a:rPr lang="en-US" dirty="0" smtClean="0">
                <a:solidFill>
                  <a:srgbClr val="000099"/>
                </a:solidFill>
              </a:rPr>
              <a:t>Power line</a:t>
            </a:r>
          </a:p>
          <a:p>
            <a:pPr marL="303213" indent="-261938">
              <a:lnSpc>
                <a:spcPct val="90000"/>
              </a:lnSpc>
              <a:buFontTx/>
              <a:buAutoNum type="arabicPeriod"/>
            </a:pPr>
            <a:r>
              <a:rPr lang="en-US" b="1" dirty="0" smtClean="0">
                <a:solidFill>
                  <a:srgbClr val="000099"/>
                </a:solidFill>
              </a:rPr>
              <a:t>Unguided (Wireless)</a:t>
            </a:r>
          </a:p>
          <a:p>
            <a:pPr marL="782638" lvl="1" indent="-300038">
              <a:lnSpc>
                <a:spcPct val="90000"/>
              </a:lnSpc>
              <a:spcBef>
                <a:spcPct val="10000"/>
              </a:spcBef>
            </a:pPr>
            <a:r>
              <a:rPr lang="en-US" dirty="0" smtClean="0"/>
              <a:t>Wireless transmission, e.g. radio, microwave, </a:t>
            </a:r>
            <a:r>
              <a:rPr lang="en-US" dirty="0">
                <a:solidFill>
                  <a:srgbClr val="00B050"/>
                </a:solidFill>
              </a:rPr>
              <a:t>infrared </a:t>
            </a:r>
            <a:r>
              <a:rPr lang="en-US" dirty="0" smtClean="0">
                <a:solidFill>
                  <a:srgbClr val="00B050"/>
                </a:solidFill>
              </a:rPr>
              <a:t>(</a:t>
            </a:r>
            <a:r>
              <a:rPr lang="en-US" sz="2400" dirty="0" smtClean="0">
                <a:solidFill>
                  <a:srgbClr val="00B050"/>
                </a:solidFill>
              </a:rPr>
              <a:t>infrared</a:t>
            </a:r>
            <a:r>
              <a:rPr lang="en-US" dirty="0" smtClean="0">
                <a:solidFill>
                  <a:srgbClr val="00B050"/>
                </a:solidFill>
              </a:rPr>
              <a:t> c</a:t>
            </a:r>
            <a:r>
              <a:rPr lang="en-US" sz="2400" dirty="0" smtClean="0">
                <a:solidFill>
                  <a:srgbClr val="00B050"/>
                </a:solidFill>
              </a:rPr>
              <a:t>an </a:t>
            </a:r>
            <a:r>
              <a:rPr lang="en-US" sz="2400" dirty="0">
                <a:solidFill>
                  <a:srgbClr val="00B050"/>
                </a:solidFill>
              </a:rPr>
              <a:t>not be used outdoors </a:t>
            </a:r>
            <a:r>
              <a:rPr lang="en-US" sz="2400" dirty="0" smtClean="0">
                <a:solidFill>
                  <a:srgbClr val="00B050"/>
                </a:solidFill>
              </a:rPr>
              <a:t>at day time due </a:t>
            </a:r>
            <a:r>
              <a:rPr lang="en-US" sz="2400" dirty="0">
                <a:solidFill>
                  <a:srgbClr val="00B050"/>
                </a:solidFill>
              </a:rPr>
              <a:t>to </a:t>
            </a:r>
            <a:r>
              <a:rPr lang="en-US" sz="2400" dirty="0" smtClean="0">
                <a:solidFill>
                  <a:srgbClr val="00B050"/>
                </a:solidFill>
              </a:rPr>
              <a:t>sunshine</a:t>
            </a:r>
            <a:r>
              <a:rPr lang="en-US" dirty="0" smtClean="0">
                <a:solidFill>
                  <a:srgbClr val="00B050"/>
                </a:solidFill>
              </a:rPr>
              <a:t>)</a:t>
            </a:r>
            <a:r>
              <a:rPr lang="en-US" dirty="0" smtClean="0"/>
              <a:t>, </a:t>
            </a:r>
            <a:r>
              <a:rPr lang="en-US" dirty="0" smtClean="0">
                <a:solidFill>
                  <a:srgbClr val="002060"/>
                </a:solidFill>
              </a:rPr>
              <a:t>sonar (echo-location finding system in water, using sound pulses)</a:t>
            </a:r>
          </a:p>
          <a:p>
            <a:pPr marL="1182688" lvl="2" indent="-300038">
              <a:lnSpc>
                <a:spcPct val="90000"/>
              </a:lnSpc>
            </a:pPr>
            <a:endParaRPr lang="en-US" dirty="0">
              <a:solidFill>
                <a:srgbClr val="000099"/>
              </a:solidFill>
            </a:endParaRPr>
          </a:p>
        </p:txBody>
      </p:sp>
      <p:sp>
        <p:nvSpPr>
          <p:cNvPr id="109572" name="Rectangle 4"/>
          <p:cNvSpPr>
            <a:spLocks noGrp="1" noChangeArrowheads="1"/>
          </p:cNvSpPr>
          <p:nvPr>
            <p:ph type="title"/>
          </p:nvPr>
        </p:nvSpPr>
        <p:spPr>
          <a:xfrm>
            <a:off x="1" y="76200"/>
            <a:ext cx="9067798" cy="1143000"/>
          </a:xfrm>
          <a:noFill/>
          <a:ln/>
        </p:spPr>
        <p:txBody>
          <a:bodyPr>
            <a:normAutofit/>
          </a:bodyPr>
          <a:lstStyle/>
          <a:p>
            <a:r>
              <a:rPr lang="en-US" dirty="0" smtClean="0"/>
              <a:t> Transmission Channel (Media) Cont.</a:t>
            </a:r>
            <a:endParaRPr lang="en-US" dirty="0"/>
          </a:p>
        </p:txBody>
      </p:sp>
      <p:sp>
        <p:nvSpPr>
          <p:cNvPr id="2" name="Rectangle 1"/>
          <p:cNvSpPr/>
          <p:nvPr/>
        </p:nvSpPr>
        <p:spPr>
          <a:xfrm>
            <a:off x="381000" y="5943600"/>
            <a:ext cx="8382000" cy="707886"/>
          </a:xfrm>
          <a:prstGeom prst="rect">
            <a:avLst/>
          </a:prstGeom>
        </p:spPr>
        <p:txBody>
          <a:bodyPr wrap="square">
            <a:spAutoFit/>
          </a:bodyPr>
          <a:lstStyle/>
          <a:p>
            <a:r>
              <a:rPr lang="en-US" sz="2000" b="1" dirty="0">
                <a:solidFill>
                  <a:srgbClr val="FF0000"/>
                </a:solidFill>
                <a:effectLst>
                  <a:outerShdw blurRad="38100" dist="38100" dir="2700000" algn="tl">
                    <a:srgbClr val="000000">
                      <a:alpha val="43137"/>
                    </a:srgbClr>
                  </a:outerShdw>
                </a:effectLst>
              </a:rPr>
              <a:t>Each physical media has its own niche in terms of bandwidth, delay, cost, and ease of installation </a:t>
            </a:r>
            <a:r>
              <a:rPr lang="en-US" sz="2000" b="1" dirty="0" smtClean="0">
                <a:solidFill>
                  <a:srgbClr val="FF0000"/>
                </a:solidFill>
                <a:effectLst>
                  <a:outerShdw blurRad="38100" dist="38100" dir="2700000" algn="tl">
                    <a:srgbClr val="000000">
                      <a:alpha val="43137"/>
                    </a:srgbClr>
                  </a:outerShdw>
                </a:effectLst>
              </a:rPr>
              <a:t>and maintenance</a:t>
            </a:r>
            <a:endParaRPr lang="en-US" sz="2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5759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D:\@Working-Folder\@myCourses\@@ICT-Autumn 2016\@#LectureSlides\Chapter 6\Files\Images\Types-of-Transmission-Media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64770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I02-10"/>
          <p:cNvPicPr>
            <a:picLocks noChangeAspect="1" noChangeArrowheads="1"/>
          </p:cNvPicPr>
          <p:nvPr/>
        </p:nvPicPr>
        <p:blipFill>
          <a:blip r:embed="rId4"/>
          <a:srcRect/>
          <a:stretch>
            <a:fillRect/>
          </a:stretch>
        </p:blipFill>
        <p:spPr bwMode="auto">
          <a:xfrm>
            <a:off x="1" y="1600200"/>
            <a:ext cx="3581400" cy="3200400"/>
          </a:xfrm>
          <a:prstGeom prst="rect">
            <a:avLst/>
          </a:prstGeom>
          <a:noFill/>
        </p:spPr>
      </p:pic>
      <p:sp>
        <p:nvSpPr>
          <p:cNvPr id="5" name="Text Box 6"/>
          <p:cNvSpPr txBox="1">
            <a:spLocks noChangeArrowheads="1"/>
          </p:cNvSpPr>
          <p:nvPr/>
        </p:nvSpPr>
        <p:spPr bwMode="auto">
          <a:xfrm>
            <a:off x="0" y="4572000"/>
            <a:ext cx="3200400" cy="400110"/>
          </a:xfrm>
          <a:prstGeom prst="rect">
            <a:avLst/>
          </a:prstGeom>
          <a:noFill/>
          <a:ln w="9525">
            <a:noFill/>
            <a:miter lim="800000"/>
            <a:headEnd/>
            <a:tailEnd/>
          </a:ln>
          <a:effectLst/>
        </p:spPr>
        <p:txBody>
          <a:bodyPr>
            <a:spAutoFit/>
          </a:bodyPr>
          <a:lstStyle/>
          <a:p>
            <a:pPr algn="ctr">
              <a:spcBef>
                <a:spcPct val="50000"/>
              </a:spcBef>
            </a:pPr>
            <a:r>
              <a:rPr lang="en-US" sz="2000" dirty="0" smtClean="0">
                <a:latin typeface="Verdana" pitchFamily="34" charset="0"/>
              </a:rPr>
              <a:t>A </a:t>
            </a:r>
            <a:r>
              <a:rPr lang="en-US" sz="2000" dirty="0">
                <a:latin typeface="Verdana" pitchFamily="34" charset="0"/>
              </a:rPr>
              <a:t>thinnet coaxial cable.</a:t>
            </a:r>
          </a:p>
        </p:txBody>
      </p:sp>
      <p:sp>
        <p:nvSpPr>
          <p:cNvPr id="6" name="Rectangle 2"/>
          <p:cNvSpPr>
            <a:spLocks noGrp="1" noChangeArrowheads="1"/>
          </p:cNvSpPr>
          <p:nvPr>
            <p:ph type="title"/>
          </p:nvPr>
        </p:nvSpPr>
        <p:spPr>
          <a:xfrm>
            <a:off x="76200" y="1143000"/>
            <a:ext cx="3688081" cy="457200"/>
          </a:xfrm>
        </p:spPr>
        <p:txBody>
          <a:bodyPr/>
          <a:lstStyle/>
          <a:p>
            <a:r>
              <a:rPr lang="en-US" dirty="0"/>
              <a:t>Coaxial Cable </a:t>
            </a:r>
          </a:p>
        </p:txBody>
      </p:sp>
      <p:pic>
        <p:nvPicPr>
          <p:cNvPr id="7170" name="Picture 2" descr="D:\@Working-Folder\@myCourses\@@ICT-Autumn 2016\@#LectureSlides\Chapter 6\Files\Images\transmission_medi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838200"/>
            <a:ext cx="5181599" cy="32004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bwMode="auto">
          <a:xfrm>
            <a:off x="457200" y="0"/>
            <a:ext cx="8229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GB" sz="4000" b="1" dirty="0" smtClean="0">
                <a:solidFill>
                  <a:srgbClr val="0070C0"/>
                </a:solidFill>
                <a:effectLst>
                  <a:outerShdw blurRad="38100" dist="38100" dir="2700000" algn="tl">
                    <a:srgbClr val="000000">
                      <a:alpha val="43137"/>
                    </a:srgbClr>
                  </a:outerShdw>
                </a:effectLst>
              </a:rPr>
              <a:t>Information channel or media Cont’d …</a:t>
            </a:r>
            <a:endParaRPr lang="en-GB" sz="4000" b="1" dirty="0">
              <a:solidFill>
                <a:srgbClr val="0070C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77813"/>
            <a:ext cx="8229600" cy="1143000"/>
          </a:xfrm>
        </p:spPr>
        <p:txBody>
          <a:bodyPr/>
          <a:lstStyle/>
          <a:p>
            <a:pPr algn="ctr"/>
            <a:r>
              <a:rPr lang="en-US" b="1" dirty="0"/>
              <a:t>Physical </a:t>
            </a:r>
            <a:r>
              <a:rPr lang="en-US" b="1" dirty="0" smtClean="0"/>
              <a:t>Media (Guided Channel)</a:t>
            </a:r>
            <a:endParaRPr lang="en-US" b="1" dirty="0"/>
          </a:p>
        </p:txBody>
      </p:sp>
      <p:sp>
        <p:nvSpPr>
          <p:cNvPr id="17411" name="Rectangle 3"/>
          <p:cNvSpPr>
            <a:spLocks noGrp="1" noChangeArrowheads="1"/>
          </p:cNvSpPr>
          <p:nvPr>
            <p:ph type="body" idx="1"/>
          </p:nvPr>
        </p:nvSpPr>
        <p:spPr>
          <a:xfrm>
            <a:off x="457200" y="1295400"/>
            <a:ext cx="8229600" cy="4525963"/>
          </a:xfrm>
        </p:spPr>
        <p:txBody>
          <a:bodyPr/>
          <a:lstStyle/>
          <a:p>
            <a:pPr>
              <a:lnSpc>
                <a:spcPct val="80000"/>
              </a:lnSpc>
            </a:pPr>
            <a:r>
              <a:rPr lang="en-US" sz="2000" b="1" dirty="0">
                <a:latin typeface="Arial" pitchFamily="34" charset="0"/>
                <a:cs typeface="Arial" pitchFamily="34" charset="0"/>
              </a:rPr>
              <a:t>A tangible media</a:t>
            </a:r>
          </a:p>
          <a:p>
            <a:pPr>
              <a:lnSpc>
                <a:spcPct val="80000"/>
              </a:lnSpc>
            </a:pPr>
            <a:r>
              <a:rPr lang="en-US" sz="2000" b="1" dirty="0" smtClean="0">
                <a:solidFill>
                  <a:srgbClr val="FF0000"/>
                </a:solidFill>
                <a:latin typeface="Arial" pitchFamily="34" charset="0"/>
                <a:cs typeface="Arial" pitchFamily="34" charset="0"/>
              </a:rPr>
              <a:t>Twisted-pair </a:t>
            </a:r>
            <a:r>
              <a:rPr lang="en-US" sz="2000" b="1" dirty="0">
                <a:solidFill>
                  <a:srgbClr val="FF0000"/>
                </a:solidFill>
                <a:latin typeface="Arial" pitchFamily="34" charset="0"/>
                <a:cs typeface="Arial" pitchFamily="34" charset="0"/>
              </a:rPr>
              <a:t>cable: </a:t>
            </a:r>
          </a:p>
          <a:p>
            <a:pPr lvl="1">
              <a:lnSpc>
                <a:spcPct val="80000"/>
              </a:lnSpc>
            </a:pPr>
            <a:r>
              <a:rPr lang="en-US" sz="2000" dirty="0">
                <a:latin typeface="Arial" pitchFamily="34" charset="0"/>
                <a:cs typeface="Arial" pitchFamily="34" charset="0"/>
              </a:rPr>
              <a:t>One or more twisted wires bundled together (</a:t>
            </a:r>
            <a:r>
              <a:rPr lang="en-US" sz="2000" dirty="0" smtClean="0">
                <a:latin typeface="Arial" pitchFamily="34" charset="0"/>
                <a:cs typeface="Arial" pitchFamily="34" charset="0"/>
              </a:rPr>
              <a:t>why twisted?) </a:t>
            </a:r>
            <a:endParaRPr lang="en-US" sz="2000" dirty="0">
              <a:latin typeface="Arial" pitchFamily="34" charset="0"/>
              <a:cs typeface="Arial" pitchFamily="34" charset="0"/>
            </a:endParaRPr>
          </a:p>
          <a:p>
            <a:pPr lvl="1">
              <a:lnSpc>
                <a:spcPct val="80000"/>
              </a:lnSpc>
            </a:pPr>
            <a:r>
              <a:rPr lang="en-US" sz="2000" dirty="0">
                <a:latin typeface="Arial" pitchFamily="34" charset="0"/>
                <a:cs typeface="Arial" pitchFamily="34" charset="0"/>
              </a:rPr>
              <a:t>Made of copper</a:t>
            </a:r>
          </a:p>
          <a:p>
            <a:pPr>
              <a:lnSpc>
                <a:spcPct val="80000"/>
              </a:lnSpc>
            </a:pPr>
            <a:r>
              <a:rPr lang="en-US" sz="2000" b="1" dirty="0">
                <a:solidFill>
                  <a:srgbClr val="FF0000"/>
                </a:solidFill>
                <a:latin typeface="Arial" pitchFamily="34" charset="0"/>
                <a:cs typeface="Arial" pitchFamily="34" charset="0"/>
              </a:rPr>
              <a:t>Coax-Cable:</a:t>
            </a:r>
          </a:p>
          <a:p>
            <a:pPr lvl="1">
              <a:lnSpc>
                <a:spcPct val="80000"/>
              </a:lnSpc>
            </a:pPr>
            <a:r>
              <a:rPr lang="en-US" sz="2000" dirty="0">
                <a:latin typeface="Arial" pitchFamily="34" charset="0"/>
                <a:cs typeface="Arial" pitchFamily="34" charset="0"/>
              </a:rPr>
              <a:t>Consists of single copper wire surrounded by three layers of insulating and metal materials </a:t>
            </a:r>
          </a:p>
          <a:p>
            <a:pPr lvl="1">
              <a:lnSpc>
                <a:spcPct val="80000"/>
              </a:lnSpc>
            </a:pPr>
            <a:r>
              <a:rPr lang="en-US" sz="2000" dirty="0">
                <a:latin typeface="Arial" pitchFamily="34" charset="0"/>
                <a:cs typeface="Arial" pitchFamily="34" charset="0"/>
              </a:rPr>
              <a:t>Typically used for cable TV </a:t>
            </a:r>
          </a:p>
          <a:p>
            <a:pPr>
              <a:lnSpc>
                <a:spcPct val="80000"/>
              </a:lnSpc>
            </a:pPr>
            <a:r>
              <a:rPr lang="en-US" sz="2000" b="1" dirty="0">
                <a:solidFill>
                  <a:srgbClr val="FF0000"/>
                </a:solidFill>
                <a:latin typeface="Arial" pitchFamily="34" charset="0"/>
                <a:cs typeface="Arial" pitchFamily="34" charset="0"/>
              </a:rPr>
              <a:t>Fiber-optics: </a:t>
            </a:r>
          </a:p>
          <a:p>
            <a:pPr lvl="1">
              <a:lnSpc>
                <a:spcPct val="80000"/>
              </a:lnSpc>
            </a:pPr>
            <a:r>
              <a:rPr lang="en-US" sz="2000" dirty="0">
                <a:latin typeface="Arial" pitchFamily="34" charset="0"/>
                <a:cs typeface="Arial" pitchFamily="34" charset="0"/>
              </a:rPr>
              <a:t>Strands of glass or plastic used to transmit light </a:t>
            </a:r>
          </a:p>
          <a:p>
            <a:pPr lvl="1">
              <a:lnSpc>
                <a:spcPct val="80000"/>
              </a:lnSpc>
            </a:pPr>
            <a:r>
              <a:rPr lang="en-US" sz="2000" dirty="0">
                <a:latin typeface="Arial" pitchFamily="34" charset="0"/>
                <a:cs typeface="Arial" pitchFamily="34" charset="0"/>
              </a:rPr>
              <a:t>Very high capacity, low noise, small size, </a:t>
            </a:r>
            <a:r>
              <a:rPr lang="en-US" sz="2000" dirty="0">
                <a:solidFill>
                  <a:srgbClr val="0070C0"/>
                </a:solidFill>
                <a:effectLst>
                  <a:outerShdw blurRad="38100" dist="38100" dir="2700000" algn="tl">
                    <a:srgbClr val="000000">
                      <a:alpha val="43137"/>
                    </a:srgbClr>
                  </a:outerShdw>
                </a:effectLst>
                <a:latin typeface="Arial" pitchFamily="34" charset="0"/>
                <a:cs typeface="Arial" pitchFamily="34" charset="0"/>
              </a:rPr>
              <a:t>less suitable to natural </a:t>
            </a:r>
            <a:r>
              <a:rPr lang="en-US" sz="2000" dirty="0" smtClean="0">
                <a:solidFill>
                  <a:srgbClr val="0070C0"/>
                </a:solidFill>
                <a:effectLst>
                  <a:outerShdw blurRad="38100" dist="38100" dir="2700000" algn="tl">
                    <a:srgbClr val="000000">
                      <a:alpha val="43137"/>
                    </a:srgbClr>
                  </a:outerShdw>
                </a:effectLst>
                <a:latin typeface="Arial" pitchFamily="34" charset="0"/>
                <a:cs typeface="Arial" pitchFamily="34" charset="0"/>
              </a:rPr>
              <a:t>disturbances, </a:t>
            </a:r>
            <a:r>
              <a:rPr lang="en-US" sz="2000" dirty="0" smtClean="0">
                <a:latin typeface="Arial" pitchFamily="34" charset="0"/>
                <a:cs typeface="Arial" pitchFamily="34" charset="0"/>
              </a:rPr>
              <a:t>highly secure</a:t>
            </a:r>
            <a:r>
              <a:rPr lang="en-US" sz="2200" dirty="0" smtClean="0">
                <a:latin typeface="Arial" pitchFamily="34" charset="0"/>
                <a:cs typeface="Arial" pitchFamily="34" charset="0"/>
              </a:rPr>
              <a:t> </a:t>
            </a:r>
            <a:endParaRPr lang="en-US" sz="2200" dirty="0">
              <a:latin typeface="Arial" pitchFamily="34" charset="0"/>
              <a:cs typeface="Arial" pitchFamily="34" charset="0"/>
            </a:endParaRPr>
          </a:p>
        </p:txBody>
      </p:sp>
      <p:pic>
        <p:nvPicPr>
          <p:cNvPr id="4098" name="Picture 2" descr="D:\@Working-Folder\@myCourses\@@ICT-Autumn 2016\@#LectureSlides\Chapter 6\Files\Images\twisted_pai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953000"/>
            <a:ext cx="2667000" cy="19124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Working-Folder\@myCourses\@@ICT-Autumn 2016\@#LectureSlides\Chapter 6\Files\Images\twiste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953000"/>
            <a:ext cx="2514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Working-Folder\@myCourses\@@ICT-Autumn 2016\@#LectureSlides\Chapter 6\Files\Images\coaxia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487680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10400" y="5981700"/>
            <a:ext cx="762000"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UTP</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34153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D:\@Working-Folder\@myCourses\@@ICT-Autumn 2016\@#LectureSlides\Chapter 6\Files\Images\fiber_opt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12993">
            <a:off x="5769314" y="1752600"/>
            <a:ext cx="2657475"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0"/>
            <a:ext cx="8229600" cy="884238"/>
          </a:xfrm>
        </p:spPr>
        <p:txBody>
          <a:bodyPr>
            <a:normAutofit/>
          </a:bodyPr>
          <a:lstStyle/>
          <a:p>
            <a:r>
              <a:rPr lang="en-GB" sz="4000" b="1" dirty="0" smtClean="0"/>
              <a:t>Information channel Cont’d …</a:t>
            </a:r>
            <a:endParaRPr lang="en-GB" sz="4000" b="1" dirty="0"/>
          </a:p>
        </p:txBody>
      </p:sp>
      <p:sp>
        <p:nvSpPr>
          <p:cNvPr id="3" name="Content Placeholder 2"/>
          <p:cNvSpPr>
            <a:spLocks noGrp="1"/>
          </p:cNvSpPr>
          <p:nvPr>
            <p:ph idx="1"/>
          </p:nvPr>
        </p:nvSpPr>
        <p:spPr>
          <a:xfrm>
            <a:off x="457200" y="914400"/>
            <a:ext cx="8534400" cy="4525963"/>
          </a:xfrm>
        </p:spPr>
        <p:txBody>
          <a:bodyPr>
            <a:normAutofit fontScale="92500" lnSpcReduction="10000"/>
          </a:bodyPr>
          <a:lstStyle/>
          <a:p>
            <a:r>
              <a:rPr lang="en-GB" b="1" dirty="0" smtClean="0"/>
              <a:t>Guided     </a:t>
            </a:r>
          </a:p>
          <a:p>
            <a:pPr lvl="1"/>
            <a:r>
              <a:rPr lang="en-GB" b="1" dirty="0" smtClean="0"/>
              <a:t>Cable transmission </a:t>
            </a:r>
            <a:r>
              <a:rPr lang="en-GB" sz="2000" b="1" dirty="0" smtClean="0">
                <a:solidFill>
                  <a:srgbClr val="FF0000"/>
                </a:solidFill>
              </a:rPr>
              <a:t>(Attenuation, Distortion &amp; noise) </a:t>
            </a:r>
            <a:r>
              <a:rPr lang="en-GB" sz="2000" b="1" dirty="0" smtClean="0">
                <a:solidFill>
                  <a:srgbClr val="000000"/>
                </a:solidFill>
              </a:rPr>
              <a:t>(reduce the strength &amp; change the form during transmission)</a:t>
            </a:r>
          </a:p>
          <a:p>
            <a:pPr lvl="2"/>
            <a:r>
              <a:rPr lang="en-GB" b="1" dirty="0" smtClean="0"/>
              <a:t>Fibre-optics </a:t>
            </a:r>
          </a:p>
          <a:p>
            <a:pPr lvl="3"/>
            <a:r>
              <a:rPr lang="en-GB" b="1" dirty="0" smtClean="0"/>
              <a:t>10GBPS and greater, long distance</a:t>
            </a:r>
          </a:p>
          <a:p>
            <a:pPr lvl="2"/>
            <a:r>
              <a:rPr lang="en-GB" b="1" dirty="0" smtClean="0"/>
              <a:t>Coaxial</a:t>
            </a:r>
          </a:p>
          <a:p>
            <a:pPr lvl="3"/>
            <a:r>
              <a:rPr lang="en-GB" b="1" dirty="0" smtClean="0"/>
              <a:t>10MBPS and greater, 1Ghz (</a:t>
            </a:r>
            <a:r>
              <a:rPr lang="en-GB" b="1" dirty="0" err="1" smtClean="0"/>
              <a:t>analog</a:t>
            </a:r>
            <a:r>
              <a:rPr lang="en-GB" b="1" dirty="0" smtClean="0"/>
              <a:t>)</a:t>
            </a:r>
          </a:p>
          <a:p>
            <a:pPr lvl="2"/>
            <a:r>
              <a:rPr lang="en-GB" b="1" dirty="0" smtClean="0"/>
              <a:t>Twisted pair (Shielded Twisted Pair – STP - Cable)</a:t>
            </a:r>
          </a:p>
          <a:p>
            <a:pPr lvl="3"/>
            <a:r>
              <a:rPr lang="en-GB" b="1" dirty="0" smtClean="0"/>
              <a:t>10 to 1000MBPS, 100Meter (LAN)</a:t>
            </a:r>
          </a:p>
          <a:p>
            <a:pPr lvl="2"/>
            <a:r>
              <a:rPr lang="en-GB" b="1" dirty="0" smtClean="0"/>
              <a:t>Twisted pair (unshielded twisted pair-UTP) </a:t>
            </a:r>
            <a:endParaRPr lang="en-GB" b="1" dirty="0" smtClean="0">
              <a:solidFill>
                <a:srgbClr val="FF0000"/>
              </a:solidFill>
            </a:endParaRPr>
          </a:p>
          <a:p>
            <a:pPr lvl="3"/>
            <a:r>
              <a:rPr lang="en-GB" b="1" dirty="0" smtClean="0"/>
              <a:t>less interference protection and lower data rate than STP</a:t>
            </a:r>
          </a:p>
          <a:p>
            <a:pPr lvl="3"/>
            <a:r>
              <a:rPr lang="en-GB" b="1" dirty="0" smtClean="0">
                <a:solidFill>
                  <a:srgbClr val="FF0000"/>
                </a:solidFill>
              </a:rPr>
              <a:t>Cross talk </a:t>
            </a:r>
            <a:r>
              <a:rPr lang="en-GB" b="1" dirty="0" smtClean="0"/>
              <a:t>problem</a:t>
            </a:r>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33</a:t>
            </a:fld>
            <a:endParaRPr lang="en-GB" dirty="0"/>
          </a:p>
        </p:txBody>
      </p:sp>
      <p:pic>
        <p:nvPicPr>
          <p:cNvPr id="5122" name="Picture 2" descr="C:\Documents and Settings\Administrator\Desktop\Pictur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1447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Documents and Settings\Administrator\Desktop\Picture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280025"/>
            <a:ext cx="2492375" cy="1577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6731872">
            <a:off x="-925062" y="4754439"/>
            <a:ext cx="243840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Coaxial cable connector</a:t>
            </a:r>
            <a:endParaRPr lang="en-US" b="1" dirty="0">
              <a:effectLst>
                <a:outerShdw blurRad="38100" dist="38100" dir="2700000" algn="tl">
                  <a:srgbClr val="000000">
                    <a:alpha val="43137"/>
                  </a:srgbClr>
                </a:outerShdw>
              </a:effectLst>
            </a:endParaRPr>
          </a:p>
        </p:txBody>
      </p:sp>
      <p:sp>
        <p:nvSpPr>
          <p:cNvPr id="5" name="TextBox 4"/>
          <p:cNvSpPr txBox="1"/>
          <p:nvPr/>
        </p:nvSpPr>
        <p:spPr>
          <a:xfrm rot="18497591">
            <a:off x="4463616" y="5797821"/>
            <a:ext cx="2133600"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Fiber optic cables</a:t>
            </a:r>
            <a:endParaRPr lang="en-US" b="1" dirty="0">
              <a:effectLst>
                <a:outerShdw blurRad="38100" dist="38100" dir="2700000" algn="tl">
                  <a:srgbClr val="000000">
                    <a:alpha val="43137"/>
                  </a:srgbClr>
                </a:outerShdw>
              </a:effectLst>
            </a:endParaRPr>
          </a:p>
        </p:txBody>
      </p:sp>
      <p:pic>
        <p:nvPicPr>
          <p:cNvPr id="12" name="Picture 2" descr="I:\@@Stuff\@@myCourses\@ICT\@@ICT-Autumn 2016\@#LectureSlides\Chapter 6\Files\Images\networki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3281" y="5280024"/>
            <a:ext cx="3035300" cy="156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58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792162"/>
          </a:xfrm>
        </p:spPr>
        <p:txBody>
          <a:bodyPr/>
          <a:lstStyle/>
          <a:p>
            <a:r>
              <a:rPr lang="en-US" dirty="0"/>
              <a:t>Fiber-Optic Cable </a:t>
            </a:r>
          </a:p>
        </p:txBody>
      </p:sp>
      <p:sp>
        <p:nvSpPr>
          <p:cNvPr id="43011" name="Rectangle 3"/>
          <p:cNvSpPr>
            <a:spLocks noGrp="1" noChangeArrowheads="1"/>
          </p:cNvSpPr>
          <p:nvPr>
            <p:ph type="body" idx="1"/>
          </p:nvPr>
        </p:nvSpPr>
        <p:spPr>
          <a:xfrm>
            <a:off x="457200" y="990600"/>
            <a:ext cx="8229600" cy="4525963"/>
          </a:xfrm>
        </p:spPr>
        <p:txBody>
          <a:bodyPr>
            <a:normAutofit fontScale="92500" lnSpcReduction="10000"/>
          </a:bodyPr>
          <a:lstStyle/>
          <a:p>
            <a:r>
              <a:rPr lang="en-US" dirty="0"/>
              <a:t>Fiber-optic cables use light signals for data transmission. </a:t>
            </a:r>
          </a:p>
          <a:p>
            <a:r>
              <a:rPr lang="en-US" dirty="0"/>
              <a:t>Either </a:t>
            </a:r>
            <a:r>
              <a:rPr lang="en-US" dirty="0">
                <a:solidFill>
                  <a:srgbClr val="FF0000"/>
                </a:solidFill>
                <a:effectLst>
                  <a:outerShdw blurRad="38100" dist="38100" dir="2700000" algn="tl">
                    <a:srgbClr val="000000">
                      <a:alpha val="43137"/>
                    </a:srgbClr>
                  </a:outerShdw>
                </a:effectLst>
              </a:rPr>
              <a:t>laser</a:t>
            </a:r>
            <a:r>
              <a:rPr lang="en-US" dirty="0">
                <a:solidFill>
                  <a:srgbClr val="FF0000"/>
                </a:solidFill>
              </a:rPr>
              <a:t> </a:t>
            </a:r>
            <a:r>
              <a:rPr lang="en-US" dirty="0"/>
              <a:t>or other light producing mechanism, such as </a:t>
            </a:r>
            <a:r>
              <a:rPr lang="en-US" dirty="0">
                <a:solidFill>
                  <a:srgbClr val="FF0000"/>
                </a:solidFill>
                <a:effectLst>
                  <a:outerShdw blurRad="38100" dist="38100" dir="2700000" algn="tl">
                    <a:srgbClr val="000000">
                      <a:alpha val="43137"/>
                    </a:srgbClr>
                  </a:outerShdw>
                </a:effectLst>
              </a:rPr>
              <a:t>light emitting diodes </a:t>
            </a:r>
            <a:r>
              <a:rPr lang="en-US" dirty="0"/>
              <a:t>(LEDs), are used as the source of light</a:t>
            </a:r>
            <a:r>
              <a:rPr lang="en-US" dirty="0" smtClean="0"/>
              <a:t>.</a:t>
            </a:r>
          </a:p>
          <a:p>
            <a:r>
              <a:rPr lang="en-US" dirty="0" smtClean="0">
                <a:solidFill>
                  <a:srgbClr val="FF0000"/>
                </a:solidFill>
                <a:effectLst>
                  <a:outerShdw blurRad="38100" dist="38100" dir="2700000" algn="tl">
                    <a:srgbClr val="000000">
                      <a:alpha val="43137"/>
                    </a:srgbClr>
                  </a:outerShdw>
                </a:effectLst>
              </a:rPr>
              <a:t>Photo diodes (</a:t>
            </a:r>
            <a:r>
              <a:rPr lang="en-US" dirty="0" smtClean="0">
                <a:solidFill>
                  <a:srgbClr val="0070C0"/>
                </a:solidFill>
                <a:effectLst>
                  <a:outerShdw blurRad="38100" dist="38100" dir="2700000" algn="tl">
                    <a:srgbClr val="000000">
                      <a:alpha val="43137"/>
                    </a:srgbClr>
                  </a:outerShdw>
                </a:effectLst>
              </a:rPr>
              <a:t>photo detectors</a:t>
            </a:r>
            <a:r>
              <a:rPr lang="en-US" dirty="0" smtClean="0">
                <a:solidFill>
                  <a:srgbClr val="FF0000"/>
                </a:solidFill>
                <a:effectLst>
                  <a:outerShdw blurRad="38100" dist="38100" dir="2700000" algn="tl">
                    <a:srgbClr val="000000">
                      <a:alpha val="43137"/>
                    </a:srgbClr>
                  </a:outerShdw>
                </a:effectLst>
              </a:rPr>
              <a:t>) </a:t>
            </a:r>
            <a:r>
              <a:rPr lang="en-US" dirty="0" smtClean="0"/>
              <a:t>are used as receiving devices</a:t>
            </a:r>
            <a:endParaRPr lang="en-US" dirty="0"/>
          </a:p>
          <a:p>
            <a:r>
              <a:rPr lang="en-US" dirty="0"/>
              <a:t>Using a laser is more dependable, but more costly, so most fiber-optic networks use LEDs as the source of light.</a:t>
            </a:r>
          </a:p>
        </p:txBody>
      </p:sp>
      <p:sp>
        <p:nvSpPr>
          <p:cNvPr id="2" name="TextBox 1"/>
          <p:cNvSpPr txBox="1"/>
          <p:nvPr/>
        </p:nvSpPr>
        <p:spPr>
          <a:xfrm>
            <a:off x="838200" y="5638800"/>
            <a:ext cx="7848600" cy="830997"/>
          </a:xfrm>
          <a:prstGeom prst="rect">
            <a:avLst/>
          </a:prstGeom>
          <a:noFill/>
        </p:spPr>
        <p:txBody>
          <a:bodyPr wrap="square" rtlCol="0">
            <a:spAutoFit/>
          </a:bodyPr>
          <a:lstStyle/>
          <a:p>
            <a:r>
              <a:rPr lang="en-US" sz="2400" b="1" dirty="0" smtClean="0">
                <a:solidFill>
                  <a:srgbClr val="FF0000"/>
                </a:solidFill>
              </a:rPr>
              <a:t>Reading Assignment: </a:t>
            </a:r>
            <a:r>
              <a:rPr lang="en-US" sz="2400" b="1" dirty="0" smtClean="0"/>
              <a:t>Read about Microwave, Infrared &amp; 				Bluetooth wireless transmissions</a:t>
            </a:r>
            <a:r>
              <a:rPr lang="en-US" sz="2400" b="1" dirty="0" smtClean="0">
                <a:solidFill>
                  <a:srgbClr val="FF0000"/>
                </a:solidFill>
              </a:rPr>
              <a:t>  </a:t>
            </a:r>
            <a:endParaRPr lang="en-US" sz="2400" b="1" dirty="0">
              <a:solidFill>
                <a:srgbClr val="FF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Working-Folder\@myCourses\@@ICT-Autumn 2016\@#LectureSlides\Chapter 6\Files\Images\122012_1710_transmissio141.png-w=6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8382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3900" y="169040"/>
            <a:ext cx="7696200" cy="954107"/>
          </a:xfrm>
          <a:prstGeom prst="rect">
            <a:avLst/>
          </a:prstGeom>
          <a:noFill/>
        </p:spPr>
        <p:txBody>
          <a:bodyPr wrap="square" rtlCol="0">
            <a:spAutoFit/>
          </a:bodyPr>
          <a:lstStyle/>
          <a:p>
            <a:pPr algn="ctr"/>
            <a:r>
              <a:rPr lang="en-US" sz="2800" dirty="0" smtClean="0">
                <a:solidFill>
                  <a:srgbClr val="002060"/>
                </a:solidFill>
                <a:effectLst>
                  <a:outerShdw blurRad="38100" dist="38100" dir="2700000" algn="tl">
                    <a:srgbClr val="000000">
                      <a:alpha val="43137"/>
                    </a:srgbClr>
                  </a:outerShdw>
                </a:effectLst>
              </a:rPr>
              <a:t>Physical Transmission Media and wireless Infrared</a:t>
            </a:r>
          </a:p>
          <a:p>
            <a:pPr algn="ctr"/>
            <a:r>
              <a:rPr lang="en-US" sz="2800" dirty="0" smtClean="0">
                <a:solidFill>
                  <a:srgbClr val="002060"/>
                </a:solidFill>
                <a:effectLst>
                  <a:outerShdw blurRad="38100" dist="38100" dir="2700000" algn="tl">
                    <a:srgbClr val="000000">
                      <a:alpha val="43137"/>
                    </a:srgbClr>
                  </a:outerShdw>
                </a:effectLst>
              </a:rPr>
              <a:t>Characteristics Comparison </a:t>
            </a:r>
            <a:endParaRPr lang="en-US" sz="2800"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6858000" y="2057400"/>
            <a:ext cx="1447800" cy="461665"/>
          </a:xfrm>
          <a:prstGeom prst="rect">
            <a:avLst/>
          </a:prstGeom>
          <a:noFill/>
        </p:spPr>
        <p:txBody>
          <a:bodyPr wrap="square" rtlCol="0">
            <a:spAutoFit/>
          </a:bodyPr>
          <a:lstStyle/>
          <a:p>
            <a:r>
              <a:rPr lang="en-US" sz="2400" dirty="0" smtClean="0">
                <a:solidFill>
                  <a:srgbClr val="002060"/>
                </a:solidFill>
                <a:effectLst>
                  <a:outerShdw blurRad="38100" dist="38100" dir="2700000" algn="tl">
                    <a:srgbClr val="000000">
                      <a:alpha val="43137"/>
                    </a:srgbClr>
                  </a:outerShdw>
                </a:effectLst>
              </a:rPr>
              <a:t>Wireless</a:t>
            </a:r>
            <a:endParaRPr lang="en-US" sz="24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5081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609600" y="188913"/>
            <a:ext cx="7793037" cy="1055687"/>
          </a:xfrm>
        </p:spPr>
        <p:txBody>
          <a:bodyPr/>
          <a:lstStyle/>
          <a:p>
            <a:pPr eaLnBrk="1" hangingPunct="1"/>
            <a:r>
              <a:rPr lang="en-US" b="1" u="sng" dirty="0" smtClean="0">
                <a:solidFill>
                  <a:srgbClr val="009900"/>
                </a:solidFill>
                <a:cs typeface="Traditional Arabic" pitchFamily="18" charset="-78"/>
              </a:rPr>
              <a:t>Communication Satellite</a:t>
            </a:r>
            <a:r>
              <a:rPr lang="en-US" dirty="0" smtClean="0">
                <a:cs typeface="Traditional Arabic" pitchFamily="18" charset="-78"/>
              </a:rPr>
              <a:t> </a:t>
            </a:r>
          </a:p>
        </p:txBody>
      </p:sp>
      <p:sp>
        <p:nvSpPr>
          <p:cNvPr id="23555" name="Rectangle 3"/>
          <p:cNvSpPr>
            <a:spLocks noGrp="1" noChangeArrowheads="1"/>
          </p:cNvSpPr>
          <p:nvPr>
            <p:ph idx="1"/>
            <p:custDataLst>
              <p:tags r:id="rId2"/>
            </p:custDataLst>
          </p:nvPr>
        </p:nvSpPr>
        <p:spPr>
          <a:xfrm>
            <a:off x="468313" y="1268413"/>
            <a:ext cx="8435975" cy="5257800"/>
          </a:xfrm>
        </p:spPr>
        <p:txBody>
          <a:bodyPr rtlCol="0">
            <a:normAutofit/>
          </a:bodyPr>
          <a:lstStyle/>
          <a:p>
            <a:pPr marL="609600" indent="-609600" eaLnBrk="1" fontAlgn="auto" hangingPunct="1">
              <a:lnSpc>
                <a:spcPct val="90000"/>
              </a:lnSpc>
              <a:spcAft>
                <a:spcPts val="0"/>
              </a:spcAft>
              <a:defRPr/>
            </a:pPr>
            <a:r>
              <a:rPr lang="en-US" sz="2800" dirty="0" smtClean="0">
                <a:cs typeface="Majalla UI"/>
              </a:rPr>
              <a:t>A </a:t>
            </a:r>
            <a:r>
              <a:rPr lang="en-US" sz="2800" dirty="0" smtClean="0">
                <a:solidFill>
                  <a:srgbClr val="FF0000"/>
                </a:solidFill>
                <a:cs typeface="Majalla UI"/>
              </a:rPr>
              <a:t>communication satellite </a:t>
            </a:r>
            <a:r>
              <a:rPr lang="en-US" sz="2800" dirty="0" smtClean="0">
                <a:cs typeface="Majalla UI"/>
              </a:rPr>
              <a:t>is a microwave relay station placed in outer space.</a:t>
            </a:r>
          </a:p>
          <a:p>
            <a:pPr marL="609600" indent="-609600" eaLnBrk="1" fontAlgn="auto" hangingPunct="1">
              <a:lnSpc>
                <a:spcPct val="90000"/>
              </a:lnSpc>
              <a:spcAft>
                <a:spcPts val="0"/>
              </a:spcAft>
              <a:defRPr/>
            </a:pPr>
            <a:r>
              <a:rPr lang="en-US" sz="2800" dirty="0" smtClean="0">
                <a:cs typeface="Majalla UI"/>
              </a:rPr>
              <a:t>In satellite communication, microwave signal is transmitted from a transmitter on earth to the satellite at space.</a:t>
            </a:r>
          </a:p>
          <a:p>
            <a:pPr marL="609600" indent="-609600" eaLnBrk="1" fontAlgn="auto" hangingPunct="1">
              <a:lnSpc>
                <a:spcPct val="90000"/>
              </a:lnSpc>
              <a:spcAft>
                <a:spcPts val="0"/>
              </a:spcAft>
              <a:defRPr/>
            </a:pPr>
            <a:r>
              <a:rPr lang="en-US" sz="2800" dirty="0" smtClean="0">
                <a:cs typeface="Majalla UI"/>
              </a:rPr>
              <a:t>The satellite amplifies the weak signal and transmits it back to a receiver on earth.</a:t>
            </a:r>
          </a:p>
          <a:p>
            <a:pPr marL="609600" indent="-609600" eaLnBrk="1" fontAlgn="auto" hangingPunct="1">
              <a:lnSpc>
                <a:spcPct val="90000"/>
              </a:lnSpc>
              <a:spcAft>
                <a:spcPts val="0"/>
              </a:spcAft>
              <a:defRPr/>
            </a:pPr>
            <a:r>
              <a:rPr lang="en-US" sz="2800" dirty="0" smtClean="0">
                <a:cs typeface="Majalla UI"/>
              </a:rPr>
              <a:t>The main advantage of satellite communication is that it is </a:t>
            </a:r>
            <a:r>
              <a:rPr lang="en-US" sz="2800" dirty="0" smtClean="0">
                <a:solidFill>
                  <a:srgbClr val="FF0000"/>
                </a:solidFill>
                <a:cs typeface="Majalla UI"/>
              </a:rPr>
              <a:t>a single microwave relay station visible from any point of a very large area</a:t>
            </a:r>
            <a:r>
              <a:rPr lang="en-US" sz="2800" dirty="0" smtClean="0">
                <a:cs typeface="Majalla UI"/>
              </a:rPr>
              <a:t>. </a:t>
            </a:r>
          </a:p>
        </p:txBody>
      </p:sp>
      <p:sp>
        <p:nvSpPr>
          <p:cNvPr id="4" name="Slide Number Placeholder 5"/>
          <p:cNvSpPr>
            <a:spLocks noGrp="1"/>
          </p:cNvSpPr>
          <p:nvPr>
            <p:ph type="sldNum" sz="quarter" idx="12"/>
          </p:nvPr>
        </p:nvSpPr>
        <p:spPr/>
        <p:txBody>
          <a:bodyPr/>
          <a:lstStyle/>
          <a:p>
            <a:pPr>
              <a:defRPr/>
            </a:pPr>
            <a:fld id="{507C7645-B5BD-48E5-A266-4B5B77D98746}" type="slidenum">
              <a:rPr lang="ar-SA">
                <a:solidFill>
                  <a:prstClr val="black">
                    <a:tint val="75000"/>
                  </a:prstClr>
                </a:solidFill>
              </a:rPr>
              <a:pPr>
                <a:defRPr/>
              </a:pPr>
              <a:t>36</a:t>
            </a:fld>
            <a:endParaRPr lang="en-US">
              <a:solidFill>
                <a:prstClr val="black">
                  <a:tint val="75000"/>
                </a:prstClr>
              </a:solidFill>
            </a:endParaRPr>
          </a:p>
        </p:txBody>
      </p:sp>
    </p:spTree>
    <p:extLst>
      <p:ext uri="{BB962C8B-B14F-4D97-AF65-F5344CB8AC3E}">
        <p14:creationId xmlns:p14="http://schemas.microsoft.com/office/powerpoint/2010/main" val="9102414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0" y="277813"/>
            <a:ext cx="9144000" cy="1143000"/>
          </a:xfrm>
        </p:spPr>
        <p:txBody>
          <a:bodyPr/>
          <a:lstStyle/>
          <a:p>
            <a:r>
              <a:rPr lang="en-US" sz="3800" b="1" dirty="0" smtClean="0"/>
              <a:t>      Microwave Communications</a:t>
            </a:r>
            <a:br>
              <a:rPr lang="en-US" sz="3800" b="1" dirty="0" smtClean="0"/>
            </a:br>
            <a:r>
              <a:rPr lang="en-US" sz="2600" b="1" dirty="0" smtClean="0"/>
              <a:t>         Example: </a:t>
            </a:r>
            <a:r>
              <a:rPr lang="en-US" sz="2600" dirty="0" smtClean="0"/>
              <a:t>For</a:t>
            </a:r>
            <a:r>
              <a:rPr lang="en-US" sz="2600" b="1" dirty="0" smtClean="0"/>
              <a:t> </a:t>
            </a:r>
            <a:r>
              <a:rPr lang="en-US" sz="2600" dirty="0" smtClean="0"/>
              <a:t>Telephone </a:t>
            </a:r>
            <a:r>
              <a:rPr lang="en-US" sz="2600" dirty="0"/>
              <a:t>Networks</a:t>
            </a:r>
          </a:p>
        </p:txBody>
      </p:sp>
      <p:pic>
        <p:nvPicPr>
          <p:cNvPr id="86020" name="Picture 4" descr="Fig9-24 mod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990"/>
          <a:stretch>
            <a:fillRect/>
          </a:stretch>
        </p:blipFill>
        <p:spPr>
          <a:xfrm>
            <a:off x="1143000" y="1981200"/>
            <a:ext cx="6858000" cy="432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79487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GB" sz="2800" b="1" dirty="0" smtClean="0"/>
              <a:t>Unguided or Wireless</a:t>
            </a:r>
            <a:endParaRPr lang="en-GB" sz="2800" b="1" dirty="0" smtClean="0">
              <a:solidFill>
                <a:srgbClr val="FF0000"/>
              </a:solidFill>
            </a:endParaRPr>
          </a:p>
          <a:p>
            <a:pPr lvl="1" algn="just">
              <a:buFont typeface="Wingdings" pitchFamily="2" charset="2"/>
              <a:buChar char="v"/>
            </a:pPr>
            <a:r>
              <a:rPr lang="en-US" sz="2400" b="1" dirty="0" smtClean="0"/>
              <a:t>Microwave</a:t>
            </a:r>
          </a:p>
          <a:p>
            <a:pPr lvl="1" algn="just">
              <a:buFont typeface="Wingdings" pitchFamily="2" charset="2"/>
              <a:buChar char="v"/>
            </a:pPr>
            <a:r>
              <a:rPr lang="en-GB" sz="2400" b="1" dirty="0" smtClean="0">
                <a:solidFill>
                  <a:srgbClr val="FF0000"/>
                </a:solidFill>
              </a:rPr>
              <a:t>Satellite (</a:t>
            </a:r>
            <a:r>
              <a:rPr lang="en-GB" sz="2400" b="1" dirty="0" smtClean="0"/>
              <a:t>Example;</a:t>
            </a:r>
            <a:r>
              <a:rPr lang="en-GB" sz="2400" b="1" dirty="0" smtClean="0">
                <a:solidFill>
                  <a:srgbClr val="FF0000"/>
                </a:solidFill>
              </a:rPr>
              <a:t> GEO or Geostationary)</a:t>
            </a:r>
          </a:p>
          <a:p>
            <a:pPr lvl="1" algn="just"/>
            <a:r>
              <a:rPr lang="en-GB" sz="2400" b="1" dirty="0" smtClean="0"/>
              <a:t>A man made spacecraft, about </a:t>
            </a:r>
            <a:r>
              <a:rPr lang="en-GB" sz="2200" b="1" dirty="0" smtClean="0">
                <a:solidFill>
                  <a:srgbClr val="FF0000"/>
                </a:solidFill>
              </a:rPr>
              <a:t>23,000 </a:t>
            </a:r>
            <a:r>
              <a:rPr lang="en-GB" sz="2200" b="1" dirty="0">
                <a:solidFill>
                  <a:srgbClr val="FF0000"/>
                </a:solidFill>
              </a:rPr>
              <a:t>miles </a:t>
            </a:r>
            <a:r>
              <a:rPr lang="en-GB" sz="2200" b="1" dirty="0" smtClean="0">
                <a:solidFill>
                  <a:srgbClr val="FF0000"/>
                </a:solidFill>
              </a:rPr>
              <a:t>(37,000 km) above </a:t>
            </a:r>
            <a:r>
              <a:rPr lang="en-GB" sz="2200" b="1" dirty="0">
                <a:solidFill>
                  <a:srgbClr val="FF0000"/>
                </a:solidFill>
              </a:rPr>
              <a:t>the </a:t>
            </a:r>
            <a:r>
              <a:rPr lang="en-GB" sz="2200" b="1" dirty="0" smtClean="0">
                <a:solidFill>
                  <a:srgbClr val="FF0000"/>
                </a:solidFill>
              </a:rPr>
              <a:t>earth (</a:t>
            </a:r>
            <a:r>
              <a:rPr lang="en-GB" sz="2200" b="1" dirty="0" smtClean="0">
                <a:solidFill>
                  <a:srgbClr val="0070C0"/>
                </a:solidFill>
              </a:rPr>
              <a:t>speed about 10,000 km/hr?</a:t>
            </a:r>
            <a:r>
              <a:rPr lang="en-GB" sz="2200" b="1" dirty="0" smtClean="0">
                <a:solidFill>
                  <a:srgbClr val="FF0000"/>
                </a:solidFill>
              </a:rPr>
              <a:t>)</a:t>
            </a:r>
            <a:r>
              <a:rPr lang="en-GB" sz="2400" b="1" dirty="0" smtClean="0"/>
              <a:t>; GEO (geosynchronous earth orbiting); 3 of them are enough to cover the whole world.</a:t>
            </a:r>
          </a:p>
          <a:p>
            <a:pPr lvl="1" algn="just"/>
            <a:r>
              <a:rPr lang="en-GB" sz="2400" b="1" dirty="0" smtClean="0">
                <a:solidFill>
                  <a:srgbClr val="FF0000"/>
                </a:solidFill>
              </a:rPr>
              <a:t>500 MHZ bandwidth (</a:t>
            </a:r>
            <a:r>
              <a:rPr lang="en-GB" sz="2400" b="1" dirty="0" err="1" smtClean="0">
                <a:solidFill>
                  <a:srgbClr val="FF0000"/>
                </a:solidFill>
              </a:rPr>
              <a:t>analog</a:t>
            </a:r>
            <a:r>
              <a:rPr lang="en-GB" sz="2400" b="1" dirty="0" smtClean="0">
                <a:solidFill>
                  <a:srgbClr val="FF0000"/>
                </a:solidFill>
              </a:rPr>
              <a:t>)</a:t>
            </a:r>
            <a:r>
              <a:rPr lang="en-GB" sz="2400" b="1" dirty="0" smtClean="0"/>
              <a:t>; </a:t>
            </a:r>
          </a:p>
          <a:p>
            <a:pPr lvl="1" algn="just"/>
            <a:r>
              <a:rPr lang="en-US" sz="2400" b="1" dirty="0" smtClean="0">
                <a:solidFill>
                  <a:srgbClr val="7030A0"/>
                </a:solidFill>
              </a:rPr>
              <a:t>The data transmission rate is </a:t>
            </a:r>
            <a:r>
              <a:rPr lang="en-US" sz="2400" b="1" dirty="0" smtClean="0">
                <a:solidFill>
                  <a:srgbClr val="FF0000"/>
                </a:solidFill>
              </a:rPr>
              <a:t>16 Giga bits per second</a:t>
            </a:r>
            <a:r>
              <a:rPr lang="en-US" sz="2400" b="1" dirty="0" smtClean="0">
                <a:solidFill>
                  <a:srgbClr val="7030A0"/>
                </a:solidFill>
              </a:rPr>
              <a:t>. They are mostly used to link big metropolitan cities; </a:t>
            </a:r>
            <a:endParaRPr lang="en-GB" sz="2400" b="1" dirty="0" smtClean="0">
              <a:solidFill>
                <a:srgbClr val="7030A0"/>
              </a:solidFill>
            </a:endParaRPr>
          </a:p>
          <a:p>
            <a:pPr lvl="1" algn="just"/>
            <a:r>
              <a:rPr lang="en-GB" sz="2400" b="1" dirty="0" smtClean="0"/>
              <a:t>Receives analog and digital signals, amplifies the signal and retransmits back to earth.</a:t>
            </a:r>
          </a:p>
          <a:p>
            <a:pPr lvl="1" algn="just">
              <a:buFont typeface="Wingdings" pitchFamily="2" charset="2"/>
              <a:buChar char="q"/>
            </a:pPr>
            <a:r>
              <a:rPr lang="en-GB" sz="2600" b="1" dirty="0" smtClean="0">
                <a:solidFill>
                  <a:srgbClr val="00B050"/>
                </a:solidFill>
              </a:rPr>
              <a:t>How are satellites put into orbit?</a:t>
            </a:r>
          </a:p>
          <a:p>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38</a:t>
            </a:fld>
            <a:endParaRPr lang="en-GB" dirty="0"/>
          </a:p>
        </p:txBody>
      </p:sp>
      <p:sp>
        <p:nvSpPr>
          <p:cNvPr id="7" name="Rectangle 2"/>
          <p:cNvSpPr>
            <a:spLocks noGrp="1" noChangeArrowheads="1"/>
          </p:cNvSpPr>
          <p:nvPr>
            <p:ph type="title"/>
            <p:custDataLst>
              <p:tags r:id="rId1"/>
            </p:custDataLst>
          </p:nvPr>
        </p:nvSpPr>
        <p:spPr>
          <a:xfrm>
            <a:off x="609600" y="188913"/>
            <a:ext cx="7793037" cy="1055687"/>
          </a:xfrm>
        </p:spPr>
        <p:txBody>
          <a:bodyPr/>
          <a:lstStyle/>
          <a:p>
            <a:pPr eaLnBrk="1" hangingPunct="1"/>
            <a:r>
              <a:rPr lang="en-US" b="1" dirty="0" smtClean="0">
                <a:solidFill>
                  <a:srgbClr val="009900"/>
                </a:solidFill>
                <a:cs typeface="Traditional Arabic" pitchFamily="18" charset="-78"/>
              </a:rPr>
              <a:t>Communication Satellite  Cont.</a:t>
            </a:r>
            <a:r>
              <a:rPr lang="en-US" dirty="0" smtClean="0">
                <a:cs typeface="Traditional Arabic" pitchFamily="18" charset="-78"/>
              </a:rPr>
              <a:t> </a:t>
            </a:r>
          </a:p>
        </p:txBody>
      </p:sp>
    </p:spTree>
    <p:extLst>
      <p:ext uri="{BB962C8B-B14F-4D97-AF65-F5344CB8AC3E}">
        <p14:creationId xmlns:p14="http://schemas.microsoft.com/office/powerpoint/2010/main" val="2783793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Autofit/>
          </a:bodyPr>
          <a:lstStyle/>
          <a:p>
            <a:pPr lvl="1" algn="ctr" rtl="0">
              <a:spcBef>
                <a:spcPct val="0"/>
              </a:spcBef>
            </a:pPr>
            <a:r>
              <a:rPr lang="en-GB" sz="3600" b="1" dirty="0">
                <a:effectLst>
                  <a:outerShdw blurRad="38100" dist="38100" dir="2700000" algn="tl">
                    <a:srgbClr val="000000">
                      <a:alpha val="43137"/>
                    </a:srgbClr>
                  </a:outerShdw>
                </a:effectLst>
                <a:latin typeface="+mj-lt"/>
                <a:ea typeface="+mj-ea"/>
                <a:cs typeface="+mj-cs"/>
              </a:rPr>
              <a:t/>
            </a:r>
            <a:br>
              <a:rPr lang="en-GB" sz="3600" b="1" dirty="0">
                <a:effectLst>
                  <a:outerShdw blurRad="38100" dist="38100" dir="2700000" algn="tl">
                    <a:srgbClr val="000000">
                      <a:alpha val="43137"/>
                    </a:srgbClr>
                  </a:outerShdw>
                </a:effectLst>
                <a:latin typeface="+mj-lt"/>
                <a:ea typeface="+mj-ea"/>
                <a:cs typeface="+mj-cs"/>
              </a:rPr>
            </a:br>
            <a:r>
              <a:rPr lang="en-GB" sz="3600" b="1" dirty="0" smtClean="0">
                <a:effectLst>
                  <a:outerShdw blurRad="38100" dist="38100" dir="2700000" algn="tl">
                    <a:srgbClr val="000000">
                      <a:alpha val="43137"/>
                    </a:srgbClr>
                  </a:outerShdw>
                </a:effectLst>
                <a:latin typeface="+mj-lt"/>
                <a:ea typeface="+mj-ea"/>
                <a:cs typeface="+mj-cs"/>
              </a:rPr>
              <a:t/>
            </a:r>
            <a:br>
              <a:rPr lang="en-GB" sz="3600" b="1" dirty="0" smtClean="0">
                <a:effectLst>
                  <a:outerShdw blurRad="38100" dist="38100" dir="2700000" algn="tl">
                    <a:srgbClr val="000000">
                      <a:alpha val="43137"/>
                    </a:srgbClr>
                  </a:outerShdw>
                </a:effectLst>
                <a:latin typeface="+mj-lt"/>
                <a:ea typeface="+mj-ea"/>
                <a:cs typeface="+mj-cs"/>
              </a:rPr>
            </a:br>
            <a:r>
              <a:rPr lang="en-US" sz="3600" b="1" kern="1200" dirty="0" smtClean="0">
                <a:solidFill>
                  <a:schemeClr val="tx1"/>
                </a:solidFill>
                <a:effectLst>
                  <a:outerShdw blurRad="38100" dist="38100" dir="2700000" algn="tl">
                    <a:srgbClr val="000000">
                      <a:alpha val="43137"/>
                    </a:srgbClr>
                  </a:outerShdw>
                </a:effectLst>
                <a:latin typeface="+mj-lt"/>
                <a:ea typeface="+mj-ea"/>
                <a:cs typeface="+mj-cs"/>
              </a:rPr>
              <a:t>Microwave (Unguided)</a:t>
            </a:r>
            <a:r>
              <a:rPr lang="en-US" sz="3600" b="1" dirty="0" smtClean="0">
                <a:effectLst>
                  <a:outerShdw blurRad="38100" dist="38100" dir="2700000" algn="tl">
                    <a:srgbClr val="000000">
                      <a:alpha val="43137"/>
                    </a:srgbClr>
                  </a:outerShdw>
                </a:effectLst>
              </a:rPr>
              <a:t/>
            </a:r>
            <a:br>
              <a:rPr lang="en-US" sz="3600" b="1" dirty="0" smtClean="0">
                <a:effectLst>
                  <a:outerShdw blurRad="38100" dist="38100" dir="2700000" algn="tl">
                    <a:srgbClr val="000000">
                      <a:alpha val="43137"/>
                    </a:srgbClr>
                  </a:outerShdw>
                </a:effectLst>
              </a:rPr>
            </a:br>
            <a:r>
              <a:rPr lang="en-GB" sz="3600" b="1" dirty="0" smtClean="0">
                <a:effectLst>
                  <a:outerShdw blurRad="38100" dist="38100" dir="2700000" algn="tl">
                    <a:srgbClr val="000000">
                      <a:alpha val="43137"/>
                    </a:srgbClr>
                  </a:outerShdw>
                </a:effectLst>
              </a:rPr>
              <a:t/>
            </a:r>
            <a:br>
              <a:rPr lang="en-GB" sz="3600" b="1" dirty="0" smtClean="0">
                <a:effectLst>
                  <a:outerShdw blurRad="38100" dist="38100" dir="2700000" algn="tl">
                    <a:srgbClr val="000000">
                      <a:alpha val="43137"/>
                    </a:srgbClr>
                  </a:outerShdw>
                </a:effectLst>
              </a:rPr>
            </a:br>
            <a:endParaRPr lang="en-GB" sz="36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838200"/>
            <a:ext cx="8229600" cy="5486400"/>
          </a:xfrm>
        </p:spPr>
        <p:txBody>
          <a:bodyPr>
            <a:noAutofit/>
          </a:bodyPr>
          <a:lstStyle/>
          <a:p>
            <a:pPr algn="just"/>
            <a:r>
              <a:rPr lang="en-US" sz="2500" b="1" dirty="0" smtClean="0">
                <a:solidFill>
                  <a:srgbClr val="FF0000"/>
                </a:solidFill>
              </a:rPr>
              <a:t>Microwave</a:t>
            </a:r>
            <a:r>
              <a:rPr lang="en-US" sz="2500" b="1" dirty="0" smtClean="0"/>
              <a:t> system uses very </a:t>
            </a:r>
            <a:r>
              <a:rPr lang="en-US" sz="2500" b="1" dirty="0" smtClean="0">
                <a:solidFill>
                  <a:srgbClr val="FF0000"/>
                </a:solidFill>
              </a:rPr>
              <a:t>high frequency radio signals (1Ghz-500Ghz) </a:t>
            </a:r>
            <a:r>
              <a:rPr lang="en-US" sz="2500" b="1" dirty="0" smtClean="0"/>
              <a:t>to transmit </a:t>
            </a:r>
            <a:r>
              <a:rPr lang="en-US" sz="2500" b="1" dirty="0" smtClean="0">
                <a:solidFill>
                  <a:srgbClr val="FF0000"/>
                </a:solidFill>
              </a:rPr>
              <a:t>data through space</a:t>
            </a:r>
            <a:r>
              <a:rPr lang="en-US" sz="2500" b="1" dirty="0" smtClean="0"/>
              <a:t>. </a:t>
            </a:r>
          </a:p>
          <a:p>
            <a:pPr algn="just">
              <a:buNone/>
            </a:pPr>
            <a:r>
              <a:rPr lang="en-US" sz="2500" b="1" dirty="0" smtClean="0">
                <a:solidFill>
                  <a:srgbClr val="C00000"/>
                </a:solidFill>
                <a:ea typeface="Majalla UI"/>
                <a:cs typeface="Majalla UI"/>
              </a:rPr>
              <a:t>	What is the speed of a radio signal?</a:t>
            </a:r>
            <a:endParaRPr lang="en-US" sz="2500" b="1" dirty="0" smtClean="0"/>
          </a:p>
          <a:p>
            <a:pPr algn="just"/>
            <a:r>
              <a:rPr lang="en-US" sz="2500" b="1" dirty="0" smtClean="0"/>
              <a:t>The </a:t>
            </a:r>
            <a:r>
              <a:rPr lang="en-US" sz="2500" b="1" dirty="0" smtClean="0">
                <a:solidFill>
                  <a:srgbClr val="FF0000"/>
                </a:solidFill>
              </a:rPr>
              <a:t>transmitter and receiver </a:t>
            </a:r>
            <a:r>
              <a:rPr lang="en-US" sz="2500" b="1" dirty="0" smtClean="0"/>
              <a:t>of a microwave system should be in </a:t>
            </a:r>
            <a:r>
              <a:rPr lang="en-US" sz="2500" b="1" dirty="0" smtClean="0">
                <a:solidFill>
                  <a:srgbClr val="FF0000"/>
                </a:solidFill>
              </a:rPr>
              <a:t>line-of-sight</a:t>
            </a:r>
            <a:r>
              <a:rPr lang="en-US" sz="2500" b="1" dirty="0" smtClean="0"/>
              <a:t> because a radio signal </a:t>
            </a:r>
            <a:r>
              <a:rPr lang="en-US" sz="2500" b="1" dirty="0" smtClean="0">
                <a:solidFill>
                  <a:srgbClr val="FF0000"/>
                </a:solidFill>
              </a:rPr>
              <a:t>cannot bend</a:t>
            </a:r>
            <a:r>
              <a:rPr lang="en-US" sz="2500" b="1" dirty="0" smtClean="0"/>
              <a:t>. </a:t>
            </a:r>
          </a:p>
          <a:p>
            <a:pPr algn="just"/>
            <a:r>
              <a:rPr lang="en-US" sz="2500" b="1" dirty="0" smtClean="0"/>
              <a:t>Along the earth’s surface v</a:t>
            </a:r>
            <a:r>
              <a:rPr lang="en-US" sz="2500" b="1" dirty="0" smtClean="0">
                <a:solidFill>
                  <a:srgbClr val="002060"/>
                </a:solidFill>
              </a:rPr>
              <a:t>ery long distance </a:t>
            </a:r>
            <a:r>
              <a:rPr lang="en-US" sz="2500" b="1" dirty="0" smtClean="0"/>
              <a:t>transmission is </a:t>
            </a:r>
            <a:r>
              <a:rPr lang="en-US" sz="2500" b="1" dirty="0" smtClean="0">
                <a:solidFill>
                  <a:srgbClr val="002060"/>
                </a:solidFill>
              </a:rPr>
              <a:t>not possible </a:t>
            </a:r>
            <a:r>
              <a:rPr lang="en-US" sz="2500" b="1" dirty="0" smtClean="0">
                <a:solidFill>
                  <a:srgbClr val="FF0000"/>
                </a:solidFill>
              </a:rPr>
              <a:t>without using repeaters </a:t>
            </a:r>
            <a:r>
              <a:rPr lang="en-US" sz="2500" b="1" dirty="0">
                <a:solidFill>
                  <a:srgbClr val="002060"/>
                </a:solidFill>
              </a:rPr>
              <a:t>(</a:t>
            </a:r>
            <a:r>
              <a:rPr lang="en-US" sz="2500" b="1" dirty="0" smtClean="0">
                <a:solidFill>
                  <a:srgbClr val="002060"/>
                </a:solidFill>
              </a:rPr>
              <a:t>due </a:t>
            </a:r>
            <a:r>
              <a:rPr lang="en-US" sz="2500" b="1" dirty="0">
                <a:solidFill>
                  <a:srgbClr val="002060"/>
                </a:solidFill>
              </a:rPr>
              <a:t>to line of </a:t>
            </a:r>
            <a:r>
              <a:rPr lang="en-US" sz="2500" b="1" dirty="0" smtClean="0">
                <a:solidFill>
                  <a:srgbClr val="002060"/>
                </a:solidFill>
              </a:rPr>
              <a:t>sight and earth’s curvature)</a:t>
            </a:r>
            <a:r>
              <a:rPr lang="en-US" sz="2500" b="1" dirty="0" smtClean="0"/>
              <a:t>. </a:t>
            </a:r>
          </a:p>
          <a:p>
            <a:pPr algn="just"/>
            <a:r>
              <a:rPr lang="en-US" sz="2500" b="1" dirty="0" smtClean="0"/>
              <a:t>In order to overcome the </a:t>
            </a:r>
            <a:r>
              <a:rPr lang="en-US" sz="2500" b="1" dirty="0" smtClean="0">
                <a:solidFill>
                  <a:srgbClr val="FF0000"/>
                </a:solidFill>
              </a:rPr>
              <a:t>problem of line of sight </a:t>
            </a:r>
            <a:r>
              <a:rPr lang="en-US" sz="2500" b="1" dirty="0" smtClean="0"/>
              <a:t>and </a:t>
            </a:r>
            <a:r>
              <a:rPr lang="en-US" sz="2500" b="1" dirty="0" smtClean="0">
                <a:solidFill>
                  <a:srgbClr val="FF0000"/>
                </a:solidFill>
              </a:rPr>
              <a:t>power amplification </a:t>
            </a:r>
            <a:r>
              <a:rPr lang="en-US" sz="2500" b="1" dirty="0" smtClean="0"/>
              <a:t>of weak signals </a:t>
            </a:r>
            <a:r>
              <a:rPr lang="en-US" sz="2500" b="1" dirty="0" smtClean="0">
                <a:solidFill>
                  <a:srgbClr val="00B050"/>
                </a:solidFill>
              </a:rPr>
              <a:t>(due to </a:t>
            </a:r>
            <a:r>
              <a:rPr lang="en-US" sz="2500" b="1" dirty="0" smtClean="0">
                <a:solidFill>
                  <a:srgbClr val="00B050"/>
                </a:solidFill>
                <a:effectLst>
                  <a:outerShdw blurRad="38100" dist="38100" dir="2700000" algn="tl">
                    <a:srgbClr val="000000">
                      <a:alpha val="43137"/>
                    </a:srgbClr>
                  </a:outerShdw>
                </a:effectLst>
              </a:rPr>
              <a:t>attenuation</a:t>
            </a:r>
            <a:r>
              <a:rPr lang="en-US" sz="2500" b="1" dirty="0" smtClean="0">
                <a:solidFill>
                  <a:srgbClr val="00B050"/>
                </a:solidFill>
              </a:rPr>
              <a:t>),</a:t>
            </a:r>
            <a:r>
              <a:rPr lang="en-US" sz="2500" b="1" dirty="0" smtClean="0"/>
              <a:t> </a:t>
            </a:r>
            <a:r>
              <a:rPr lang="en-US" sz="2500" b="1" dirty="0" smtClean="0">
                <a:solidFill>
                  <a:srgbClr val="FF0000"/>
                </a:solidFill>
              </a:rPr>
              <a:t>repeaters</a:t>
            </a:r>
            <a:r>
              <a:rPr lang="en-US" sz="2500" b="1" dirty="0" smtClean="0"/>
              <a:t> are used at intervals of </a:t>
            </a:r>
            <a:r>
              <a:rPr lang="en-US" sz="2500" b="1" dirty="0" smtClean="0">
                <a:solidFill>
                  <a:srgbClr val="FF0000"/>
                </a:solidFill>
              </a:rPr>
              <a:t>25 to 30 kilometers </a:t>
            </a:r>
            <a:r>
              <a:rPr lang="en-US" sz="2500" b="1" dirty="0" smtClean="0"/>
              <a:t>between the transmitting and receiving end.</a:t>
            </a:r>
          </a:p>
          <a:p>
            <a:pPr marL="0" indent="0" algn="just">
              <a:buNone/>
            </a:pPr>
            <a:endParaRPr lang="en-US" sz="2600" b="1" dirty="0" smtClean="0"/>
          </a:p>
          <a:p>
            <a:pPr algn="just"/>
            <a:endParaRPr lang="en-US" sz="2400" b="1" dirty="0" smtClean="0"/>
          </a:p>
          <a:p>
            <a:pPr algn="just"/>
            <a:endParaRPr lang="en-GB" sz="2400" b="1" dirty="0" smtClean="0"/>
          </a:p>
          <a:p>
            <a:pPr algn="just"/>
            <a:endParaRPr lang="en-GB" sz="2400"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39</a:t>
            </a:fld>
            <a:endParaRPr lang="en-GB" dirty="0"/>
          </a:p>
        </p:txBody>
      </p:sp>
    </p:spTree>
    <p:extLst>
      <p:ext uri="{BB962C8B-B14F-4D97-AF65-F5344CB8AC3E}">
        <p14:creationId xmlns:p14="http://schemas.microsoft.com/office/powerpoint/2010/main" val="2397814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62000" y="76200"/>
            <a:ext cx="7772400" cy="914400"/>
          </a:xfrm>
        </p:spPr>
        <p:txBody>
          <a:bodyPr/>
          <a:lstStyle/>
          <a:p>
            <a:r>
              <a:rPr lang="en-US" b="1" dirty="0" smtClean="0"/>
              <a:t>Communications Cont…</a:t>
            </a:r>
            <a:endParaRPr lang="en-US" b="1" dirty="0"/>
          </a:p>
        </p:txBody>
      </p:sp>
      <p:sp>
        <p:nvSpPr>
          <p:cNvPr id="92163" name="Rectangle 3"/>
          <p:cNvSpPr>
            <a:spLocks noGrp="1" noChangeArrowheads="1"/>
          </p:cNvSpPr>
          <p:nvPr>
            <p:ph type="body" sz="half" idx="1"/>
          </p:nvPr>
        </p:nvSpPr>
        <p:spPr>
          <a:xfrm>
            <a:off x="457200" y="914400"/>
            <a:ext cx="8305800" cy="5638800"/>
          </a:xfrm>
        </p:spPr>
        <p:txBody>
          <a:bodyPr/>
          <a:lstStyle/>
          <a:p>
            <a:r>
              <a:rPr lang="en-US" dirty="0"/>
              <a:t>Data Communications </a:t>
            </a:r>
          </a:p>
          <a:p>
            <a:pPr lvl="1"/>
            <a:r>
              <a:rPr lang="en-US" sz="2400" dirty="0" smtClean="0"/>
              <a:t>Transmission of </a:t>
            </a:r>
            <a:r>
              <a:rPr lang="en-US" sz="2400" dirty="0"/>
              <a:t>signals </a:t>
            </a:r>
          </a:p>
          <a:p>
            <a:pPr lvl="2" algn="just"/>
            <a:r>
              <a:rPr lang="en-US" sz="2400" dirty="0" smtClean="0"/>
              <a:t>Encoding (conversion, encrypting, modulating…), interfacing (modem</a:t>
            </a:r>
            <a:r>
              <a:rPr lang="en-US" dirty="0" smtClean="0"/>
              <a:t>, NIC,.</a:t>
            </a:r>
            <a:r>
              <a:rPr lang="en-US" sz="2400" dirty="0" smtClean="0"/>
              <a:t>), </a:t>
            </a:r>
            <a:r>
              <a:rPr lang="en-US" sz="2400" dirty="0"/>
              <a:t>signal integrity, </a:t>
            </a:r>
            <a:r>
              <a:rPr lang="en-US" sz="2400" dirty="0" smtClean="0"/>
              <a:t>multiplexing, compression, etc</a:t>
            </a:r>
            <a:r>
              <a:rPr lang="en-US" sz="2400" dirty="0"/>
              <a:t>. </a:t>
            </a:r>
          </a:p>
          <a:p>
            <a:pPr algn="just"/>
            <a:r>
              <a:rPr lang="en-US" sz="2600" dirty="0" smtClean="0">
                <a:solidFill>
                  <a:srgbClr val="00B050"/>
                </a:solidFill>
              </a:rPr>
              <a:t>To be transmitted data must be </a:t>
            </a:r>
            <a:r>
              <a:rPr lang="en-US" sz="2600" dirty="0" smtClean="0">
                <a:solidFill>
                  <a:srgbClr val="FF0000"/>
                </a:solidFill>
              </a:rPr>
              <a:t>converted</a:t>
            </a:r>
            <a:r>
              <a:rPr lang="en-US" sz="2600" dirty="0" smtClean="0">
                <a:solidFill>
                  <a:srgbClr val="00B050"/>
                </a:solidFill>
              </a:rPr>
              <a:t> to </a:t>
            </a:r>
            <a:r>
              <a:rPr lang="en-US" sz="2600" dirty="0" smtClean="0">
                <a:solidFill>
                  <a:srgbClr val="FF0000"/>
                </a:solidFill>
              </a:rPr>
              <a:t>electrical</a:t>
            </a:r>
            <a:r>
              <a:rPr lang="en-US" sz="2600" dirty="0" smtClean="0">
                <a:solidFill>
                  <a:srgbClr val="00B050"/>
                </a:solidFill>
              </a:rPr>
              <a:t> or </a:t>
            </a:r>
            <a:r>
              <a:rPr lang="en-US" sz="2600" dirty="0" smtClean="0">
                <a:solidFill>
                  <a:srgbClr val="FF0000"/>
                </a:solidFill>
              </a:rPr>
              <a:t>electromagnetic</a:t>
            </a:r>
            <a:r>
              <a:rPr lang="en-US" sz="2600" dirty="0" smtClean="0">
                <a:solidFill>
                  <a:srgbClr val="00B050"/>
                </a:solidFill>
              </a:rPr>
              <a:t> signal.</a:t>
            </a:r>
          </a:p>
          <a:p>
            <a:pPr algn="just"/>
            <a:r>
              <a:rPr lang="en-US" sz="2600" dirty="0" smtClean="0">
                <a:ea typeface="Majalla UI"/>
                <a:cs typeface="Majalla UI"/>
              </a:rPr>
              <a:t>The methods include </a:t>
            </a:r>
            <a:r>
              <a:rPr lang="en-US" sz="2600" dirty="0" smtClean="0">
                <a:solidFill>
                  <a:srgbClr val="FF0000"/>
                </a:solidFill>
                <a:ea typeface="Majalla UI"/>
                <a:cs typeface="Majalla UI"/>
              </a:rPr>
              <a:t>electrical signals carried along a conductor,</a:t>
            </a:r>
            <a:r>
              <a:rPr lang="en-US" sz="2600" dirty="0" smtClean="0">
                <a:ea typeface="Majalla UI"/>
                <a:cs typeface="Majalla UI"/>
              </a:rPr>
              <a:t> </a:t>
            </a:r>
            <a:r>
              <a:rPr lang="en-US" sz="2600" dirty="0" smtClean="0">
                <a:solidFill>
                  <a:srgbClr val="00B050"/>
                </a:solidFill>
                <a:ea typeface="Majalla UI"/>
                <a:cs typeface="Majalla UI"/>
              </a:rPr>
              <a:t>optical signals along an optical fiber</a:t>
            </a:r>
            <a:r>
              <a:rPr lang="en-US" sz="2600" dirty="0" smtClean="0">
                <a:solidFill>
                  <a:srgbClr val="FF0000"/>
                </a:solidFill>
                <a:ea typeface="Majalla UI"/>
                <a:cs typeface="Majalla UI"/>
              </a:rPr>
              <a:t>, and </a:t>
            </a:r>
            <a:r>
              <a:rPr lang="en-US" sz="2600" dirty="0" smtClean="0">
                <a:solidFill>
                  <a:srgbClr val="0070C0"/>
                </a:solidFill>
                <a:ea typeface="Majalla UI"/>
                <a:cs typeface="Majalla UI"/>
              </a:rPr>
              <a:t>electromagnetic signals (waves) through space</a:t>
            </a:r>
          </a:p>
          <a:p>
            <a:pPr algn="just"/>
            <a:r>
              <a:rPr lang="en-US" sz="2600" dirty="0" smtClean="0">
                <a:solidFill>
                  <a:srgbClr val="0070C0"/>
                </a:solidFill>
                <a:ea typeface="Majalla UI"/>
                <a:cs typeface="Majalla UI"/>
              </a:rPr>
              <a:t>The two major approaches to greater efficiency in using a </a:t>
            </a:r>
            <a:r>
              <a:rPr lang="en-US" sz="2600" dirty="0" smtClean="0">
                <a:solidFill>
                  <a:srgbClr val="FF0000"/>
                </a:solidFill>
                <a:ea typeface="Majalla UI"/>
                <a:cs typeface="Majalla UI"/>
              </a:rPr>
              <a:t>shared medium</a:t>
            </a:r>
            <a:r>
              <a:rPr lang="en-US" sz="2600" dirty="0" smtClean="0">
                <a:solidFill>
                  <a:srgbClr val="0070C0"/>
                </a:solidFill>
                <a:ea typeface="Majalla UI"/>
                <a:cs typeface="Majalla UI"/>
              </a:rPr>
              <a:t> for data communication are multiplexing and compression.</a:t>
            </a:r>
          </a:p>
          <a:p>
            <a:pPr>
              <a:buNone/>
            </a:pPr>
            <a:endParaRPr lang="en-US" sz="2400" dirty="0">
              <a:solidFill>
                <a:schemeClr val="accent2"/>
              </a:solidFill>
            </a:endParaRPr>
          </a:p>
        </p:txBody>
      </p:sp>
    </p:spTree>
    <p:extLst>
      <p:ext uri="{BB962C8B-B14F-4D97-AF65-F5344CB8AC3E}">
        <p14:creationId xmlns:p14="http://schemas.microsoft.com/office/powerpoint/2010/main" val="4273671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b="1" dirty="0"/>
              <a:t>Wireless </a:t>
            </a:r>
            <a:r>
              <a:rPr lang="en-US" b="1" dirty="0" smtClean="0"/>
              <a:t>Transmission Cont’d…</a:t>
            </a:r>
            <a:endParaRPr lang="en-US" b="1" dirty="0"/>
          </a:p>
        </p:txBody>
      </p:sp>
      <p:sp>
        <p:nvSpPr>
          <p:cNvPr id="94211" name="Rectangle 3"/>
          <p:cNvSpPr>
            <a:spLocks noGrp="1" noChangeArrowheads="1"/>
          </p:cNvSpPr>
          <p:nvPr>
            <p:ph type="body" sz="half" idx="1"/>
          </p:nvPr>
        </p:nvSpPr>
        <p:spPr>
          <a:xfrm>
            <a:off x="304800" y="1524000"/>
            <a:ext cx="6019800" cy="5257800"/>
          </a:xfrm>
        </p:spPr>
        <p:txBody>
          <a:bodyPr/>
          <a:lstStyle/>
          <a:p>
            <a:pPr>
              <a:lnSpc>
                <a:spcPct val="80000"/>
              </a:lnSpc>
            </a:pPr>
            <a:r>
              <a:rPr lang="en-US" sz="2400" dirty="0"/>
              <a:t>Microwaves </a:t>
            </a:r>
          </a:p>
          <a:p>
            <a:pPr lvl="1">
              <a:lnSpc>
                <a:spcPct val="80000"/>
              </a:lnSpc>
            </a:pPr>
            <a:r>
              <a:rPr lang="en-US" sz="2100" dirty="0"/>
              <a:t>Radio waves providing high speed transmission </a:t>
            </a:r>
          </a:p>
          <a:p>
            <a:pPr lvl="1">
              <a:lnSpc>
                <a:spcPct val="80000"/>
              </a:lnSpc>
            </a:pPr>
            <a:r>
              <a:rPr lang="en-US" sz="2100" dirty="0"/>
              <a:t>They are point-to-point (can’t be obstructed) </a:t>
            </a:r>
          </a:p>
          <a:p>
            <a:pPr lvl="1">
              <a:lnSpc>
                <a:spcPct val="80000"/>
              </a:lnSpc>
            </a:pPr>
            <a:r>
              <a:rPr lang="en-US" sz="2100" dirty="0"/>
              <a:t>Used for satellite communication</a:t>
            </a:r>
          </a:p>
          <a:p>
            <a:pPr>
              <a:lnSpc>
                <a:spcPct val="80000"/>
              </a:lnSpc>
            </a:pPr>
            <a:r>
              <a:rPr lang="en-US" sz="2400" dirty="0"/>
              <a:t>Infrared (IR) </a:t>
            </a:r>
          </a:p>
          <a:p>
            <a:pPr lvl="1">
              <a:lnSpc>
                <a:spcPct val="80000"/>
              </a:lnSpc>
            </a:pPr>
            <a:r>
              <a:rPr lang="en-US" sz="2100" dirty="0"/>
              <a:t>Wireless transmission media that sends signals using infrared light- </a:t>
            </a:r>
            <a:r>
              <a:rPr lang="en-US" sz="2100" dirty="0" smtClean="0"/>
              <a:t>waves</a:t>
            </a:r>
            <a:r>
              <a:rPr lang="en-US" sz="2100" dirty="0"/>
              <a:t>; 16Mbps; point-to-point</a:t>
            </a:r>
            <a:endParaRPr lang="en-US" sz="2100" dirty="0" smtClean="0"/>
          </a:p>
          <a:p>
            <a:pPr lvl="1">
              <a:lnSpc>
                <a:spcPct val="80000"/>
              </a:lnSpc>
            </a:pPr>
            <a:r>
              <a:rPr lang="en-US" sz="2100" dirty="0" smtClean="0">
                <a:solidFill>
                  <a:srgbClr val="FF0000"/>
                </a:solidFill>
              </a:rPr>
              <a:t>Example, electronic device remote controllers </a:t>
            </a:r>
            <a:endParaRPr lang="en-US" sz="2100" dirty="0">
              <a:solidFill>
                <a:srgbClr val="FF0000"/>
              </a:solidFill>
            </a:endParaRPr>
          </a:p>
          <a:p>
            <a:pPr>
              <a:lnSpc>
                <a:spcPct val="80000"/>
              </a:lnSpc>
            </a:pPr>
            <a:r>
              <a:rPr lang="en-US" sz="2400" dirty="0" smtClean="0"/>
              <a:t>Bluetooth: </a:t>
            </a:r>
            <a:r>
              <a:rPr lang="en-US" sz="2000" b="1" dirty="0" smtClean="0">
                <a:solidFill>
                  <a:srgbClr val="FF0000"/>
                </a:solidFill>
              </a:rPr>
              <a:t>envisioned</a:t>
            </a:r>
            <a:r>
              <a:rPr lang="en-US" sz="3000" b="1" dirty="0" smtClean="0">
                <a:solidFill>
                  <a:srgbClr val="FF0000"/>
                </a:solidFill>
              </a:rPr>
              <a:t> </a:t>
            </a:r>
            <a:r>
              <a:rPr lang="en-US" sz="2000" b="1" dirty="0" smtClean="0">
                <a:solidFill>
                  <a:srgbClr val="FF0000"/>
                </a:solidFill>
              </a:rPr>
              <a:t>for a cable-free world</a:t>
            </a:r>
          </a:p>
          <a:p>
            <a:pPr lvl="1">
              <a:lnSpc>
                <a:spcPct val="80000"/>
              </a:lnSpc>
            </a:pPr>
            <a:r>
              <a:rPr lang="en-US" sz="2100" dirty="0" smtClean="0"/>
              <a:t>Radio frequency technology; 2Mbps</a:t>
            </a:r>
          </a:p>
          <a:p>
            <a:pPr lvl="1">
              <a:lnSpc>
                <a:spcPct val="80000"/>
              </a:lnSpc>
            </a:pPr>
            <a:r>
              <a:rPr lang="en-US" sz="2100" dirty="0" smtClean="0"/>
              <a:t>Can pass over obstacles</a:t>
            </a:r>
          </a:p>
          <a:p>
            <a:pPr lvl="1">
              <a:lnSpc>
                <a:spcPct val="80000"/>
              </a:lnSpc>
            </a:pPr>
            <a:r>
              <a:rPr lang="en-US" sz="2100" dirty="0" smtClean="0"/>
              <a:t>Can </a:t>
            </a:r>
            <a:r>
              <a:rPr lang="en-US" sz="2100" dirty="0" smtClean="0">
                <a:solidFill>
                  <a:srgbClr val="FF0000"/>
                </a:solidFill>
              </a:rPr>
              <a:t>detect </a:t>
            </a:r>
            <a:r>
              <a:rPr lang="en-US" sz="2100" dirty="0" smtClean="0"/>
              <a:t>other </a:t>
            </a:r>
            <a:r>
              <a:rPr lang="en-US" sz="2100" dirty="0" smtClean="0">
                <a:solidFill>
                  <a:srgbClr val="FF0000"/>
                </a:solidFill>
              </a:rPr>
              <a:t>nearby Bluetooth devices</a:t>
            </a:r>
          </a:p>
          <a:p>
            <a:pPr lvl="1">
              <a:lnSpc>
                <a:spcPct val="80000"/>
              </a:lnSpc>
            </a:pPr>
            <a:r>
              <a:rPr lang="en-US" sz="2100" dirty="0" smtClean="0">
                <a:solidFill>
                  <a:srgbClr val="0070C0"/>
                </a:solidFill>
              </a:rPr>
              <a:t>Wireless earphones and other short distance wireless devices</a:t>
            </a:r>
          </a:p>
          <a:p>
            <a:pPr lvl="1">
              <a:lnSpc>
                <a:spcPct val="80000"/>
              </a:lnSpc>
            </a:pPr>
            <a:endParaRPr lang="en-US" sz="2200" dirty="0" smtClean="0"/>
          </a:p>
        </p:txBody>
      </p:sp>
      <p:pic>
        <p:nvPicPr>
          <p:cNvPr id="94212" name="Picture 4" descr="Fig9-08 mod"/>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400800" y="1524000"/>
            <a:ext cx="2743200" cy="2362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descr="Fig9-24 mod 3"/>
          <p:cNvPicPr>
            <a:picLocks noChangeAspect="1" noChangeArrowheads="1"/>
          </p:cNvPicPr>
          <p:nvPr/>
        </p:nvPicPr>
        <p:blipFill>
          <a:blip r:embed="rId4" cstate="print">
            <a:extLst>
              <a:ext uri="{28A0092B-C50C-407E-A947-70E740481C1C}">
                <a14:useLocalDpi xmlns:a14="http://schemas.microsoft.com/office/drawing/2010/main" val="0"/>
              </a:ext>
            </a:extLst>
          </a:blip>
          <a:srcRect l="990"/>
          <a:stretch>
            <a:fillRect/>
          </a:stretch>
        </p:blipFill>
        <p:spPr>
          <a:xfrm>
            <a:off x="6019800" y="4572000"/>
            <a:ext cx="3124200" cy="2057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0248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6477000"/>
            <a:ext cx="9144000" cy="381000"/>
          </a:xfrm>
          <a:prstGeom prst="rect">
            <a:avLst/>
          </a:prstGeom>
          <a:solidFill>
            <a:schemeClr val="bg1"/>
          </a:solidFill>
        </p:spPr>
        <p:txBody>
          <a:bodyPr wrap="square" rtlCol="0">
            <a:spAutoFit/>
          </a:bodyPr>
          <a:lstStyle/>
          <a:p>
            <a:endParaRPr lang="en-US" dirty="0"/>
          </a:p>
        </p:txBody>
      </p:sp>
      <p:sp>
        <p:nvSpPr>
          <p:cNvPr id="3" name="TextBox 2"/>
          <p:cNvSpPr txBox="1"/>
          <p:nvPr/>
        </p:nvSpPr>
        <p:spPr>
          <a:xfrm>
            <a:off x="152400" y="152400"/>
            <a:ext cx="8839200"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Electromagnetic Spectrum for Telecommunications</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109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 y="76200"/>
            <a:ext cx="8991600" cy="584775"/>
          </a:xfrm>
          <a:prstGeom prst="rect">
            <a:avLst/>
          </a:prstGeom>
        </p:spPr>
        <p:txBody>
          <a:bodyPr wrap="square">
            <a:spAutoFit/>
          </a:bodyPr>
          <a:lstStyle/>
          <a:p>
            <a:r>
              <a:rPr lang="en-US" sz="3100" b="1" dirty="0"/>
              <a:t>Routing within a datagram </a:t>
            </a:r>
            <a:r>
              <a:rPr lang="en-US" sz="3100" b="1" dirty="0" smtClean="0"/>
              <a:t>(packet switched)network</a:t>
            </a:r>
            <a:r>
              <a:rPr lang="en-US" sz="3100" b="1" dirty="0"/>
              <a: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419600"/>
            <a:ext cx="516255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276600" y="6334780"/>
            <a:ext cx="4148470" cy="523220"/>
          </a:xfrm>
          <a:prstGeom prst="rect">
            <a:avLst/>
          </a:prstGeom>
        </p:spPr>
        <p:txBody>
          <a:bodyPr wrap="square">
            <a:spAutoFit/>
          </a:bodyPr>
          <a:lstStyle/>
          <a:p>
            <a:r>
              <a:rPr lang="en-US" sz="2800" b="1" dirty="0" smtClean="0"/>
              <a:t> Circuit switched network</a:t>
            </a:r>
            <a:r>
              <a:rPr lang="en-US" sz="2800" b="1" dirty="0"/>
              <a:t>.</a:t>
            </a:r>
          </a:p>
        </p:txBody>
      </p:sp>
    </p:spTree>
    <p:extLst>
      <p:ext uri="{BB962C8B-B14F-4D97-AF65-F5344CB8AC3E}">
        <p14:creationId xmlns:p14="http://schemas.microsoft.com/office/powerpoint/2010/main" val="1424841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tuff\@@myCourses\@ICT\@@ICT-Autumn 2016\@#LectureSlides\Chapter 6\Files\Images\sydney-computer-networking-servic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915"/>
            <a:ext cx="3962400" cy="24433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 y="838200"/>
            <a:ext cx="4114800" cy="685800"/>
          </a:xfrm>
        </p:spPr>
        <p:txBody>
          <a:bodyPr>
            <a:normAutofit/>
          </a:bodyPr>
          <a:lstStyle/>
          <a:p>
            <a:pPr algn="l"/>
            <a:r>
              <a:rPr lang="en-GB" sz="3200" b="1" dirty="0" smtClean="0">
                <a:solidFill>
                  <a:srgbClr val="00B050"/>
                </a:solidFill>
                <a:effectLst>
                  <a:outerShdw blurRad="38100" dist="38100" dir="2700000" algn="tl">
                    <a:srgbClr val="000000">
                      <a:alpha val="43137"/>
                    </a:srgbClr>
                  </a:outerShdw>
                </a:effectLst>
              </a:rPr>
              <a:t> Computer Networks</a:t>
            </a:r>
            <a:endParaRPr lang="en-GB" sz="32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2362200"/>
            <a:ext cx="8610600" cy="4359275"/>
          </a:xfrm>
        </p:spPr>
        <p:txBody>
          <a:bodyPr>
            <a:normAutofit fontScale="92500" lnSpcReduction="20000"/>
          </a:bodyPr>
          <a:lstStyle/>
          <a:p>
            <a:pPr algn="just"/>
            <a:r>
              <a:rPr lang="en-US" sz="3100" b="1" i="1" dirty="0" smtClean="0"/>
              <a:t>A computer network is an </a:t>
            </a:r>
            <a:r>
              <a:rPr lang="en-US" sz="3100" b="1" dirty="0" smtClean="0">
                <a:solidFill>
                  <a:srgbClr val="FF0000"/>
                </a:solidFill>
                <a:effectLst>
                  <a:outerShdw blurRad="38100" dist="38100" dir="2700000" algn="tl">
                    <a:srgbClr val="000000">
                      <a:alpha val="43137"/>
                    </a:srgbClr>
                  </a:outerShdw>
                </a:effectLst>
              </a:rPr>
              <a:t>interconnection</a:t>
            </a:r>
            <a:r>
              <a:rPr lang="en-US" sz="3100" b="1" i="1" dirty="0" smtClean="0"/>
              <a:t> of various computer systems located at different places.</a:t>
            </a:r>
            <a:r>
              <a:rPr lang="en-US" sz="3100" b="1" dirty="0" smtClean="0"/>
              <a:t> </a:t>
            </a:r>
          </a:p>
          <a:p>
            <a:pPr algn="just"/>
            <a:r>
              <a:rPr lang="en-US" sz="3100" b="1" dirty="0" smtClean="0">
                <a:solidFill>
                  <a:srgbClr val="FF0000"/>
                </a:solidFill>
              </a:rPr>
              <a:t>Two or more computers </a:t>
            </a:r>
            <a:r>
              <a:rPr lang="en-US" sz="3100" b="1" dirty="0" smtClean="0"/>
              <a:t>and</a:t>
            </a:r>
            <a:r>
              <a:rPr lang="en-US" sz="3100" b="1" dirty="0" smtClean="0">
                <a:solidFill>
                  <a:srgbClr val="FF0000"/>
                </a:solidFill>
              </a:rPr>
              <a:t> other peripheral </a:t>
            </a:r>
            <a:r>
              <a:rPr lang="en-US" sz="3100" b="1" dirty="0" smtClean="0"/>
              <a:t>or</a:t>
            </a:r>
            <a:r>
              <a:rPr lang="en-US" sz="3100" b="1" dirty="0" smtClean="0">
                <a:solidFill>
                  <a:srgbClr val="FF0000"/>
                </a:solidFill>
              </a:rPr>
              <a:t> data </a:t>
            </a:r>
            <a:r>
              <a:rPr lang="en-US" sz="3100" b="1" dirty="0" smtClean="0">
                <a:solidFill>
                  <a:srgbClr val="00B050"/>
                </a:solidFill>
                <a:effectLst>
                  <a:outerShdw blurRad="38100" dist="38100" dir="2700000" algn="tl">
                    <a:srgbClr val="000000">
                      <a:alpha val="43137"/>
                    </a:srgbClr>
                  </a:outerShdw>
                </a:effectLst>
              </a:rPr>
              <a:t>communication devices linked</a:t>
            </a:r>
            <a:r>
              <a:rPr lang="en-US" sz="3100" b="1" dirty="0" smtClean="0">
                <a:solidFill>
                  <a:srgbClr val="00B050"/>
                </a:solidFill>
              </a:rPr>
              <a:t> </a:t>
            </a:r>
            <a:r>
              <a:rPr lang="en-US" sz="3100" b="1" dirty="0" smtClean="0">
                <a:solidFill>
                  <a:srgbClr val="00B050"/>
                </a:solidFill>
                <a:effectLst>
                  <a:outerShdw blurRad="38100" dist="38100" dir="2700000" algn="tl">
                    <a:srgbClr val="000000">
                      <a:alpha val="43137"/>
                    </a:srgbClr>
                  </a:outerShdw>
                </a:effectLst>
              </a:rPr>
              <a:t>together</a:t>
            </a:r>
            <a:r>
              <a:rPr lang="en-US" sz="3100" b="1" dirty="0" smtClean="0"/>
              <a:t>.</a:t>
            </a:r>
          </a:p>
          <a:p>
            <a:pPr algn="just"/>
            <a:r>
              <a:rPr lang="en-US" sz="3100" b="1" dirty="0" smtClean="0"/>
              <a:t>The computer that </a:t>
            </a:r>
            <a:r>
              <a:rPr lang="en-US" sz="3100" b="1" dirty="0" smtClean="0">
                <a:solidFill>
                  <a:srgbClr val="FF0000"/>
                </a:solidFill>
              </a:rPr>
              <a:t>provides resources </a:t>
            </a:r>
            <a:r>
              <a:rPr lang="en-US" sz="3100" b="1" dirty="0" smtClean="0"/>
              <a:t>to other computers on a network is known as </a:t>
            </a:r>
            <a:r>
              <a:rPr lang="en-US" sz="3100" b="1" i="1" dirty="0" smtClean="0">
                <a:solidFill>
                  <a:srgbClr val="FF0000"/>
                </a:solidFill>
              </a:rPr>
              <a:t>server</a:t>
            </a:r>
            <a:r>
              <a:rPr lang="en-US" sz="3100" b="1" dirty="0" smtClean="0"/>
              <a:t>. </a:t>
            </a:r>
          </a:p>
          <a:p>
            <a:pPr algn="just"/>
            <a:r>
              <a:rPr lang="en-US" sz="3100" b="1" dirty="0" smtClean="0"/>
              <a:t>In a network </a:t>
            </a:r>
            <a:r>
              <a:rPr lang="en-US" sz="3100" b="1" dirty="0" smtClean="0">
                <a:solidFill>
                  <a:srgbClr val="FF0000"/>
                </a:solidFill>
              </a:rPr>
              <a:t>individual computers</a:t>
            </a:r>
            <a:r>
              <a:rPr lang="en-US" sz="3100" b="1" dirty="0" smtClean="0"/>
              <a:t>, which access shared network resources, are known as </a:t>
            </a:r>
            <a:r>
              <a:rPr lang="en-US" sz="3100" b="1" i="1" dirty="0" smtClean="0">
                <a:solidFill>
                  <a:srgbClr val="FF0000"/>
                </a:solidFill>
              </a:rPr>
              <a:t>workstations</a:t>
            </a:r>
            <a:r>
              <a:rPr lang="en-US" sz="3100" b="1" dirty="0" smtClean="0">
                <a:solidFill>
                  <a:srgbClr val="FF0000"/>
                </a:solidFill>
              </a:rPr>
              <a:t> </a:t>
            </a:r>
            <a:r>
              <a:rPr lang="en-US" sz="3100" b="1" dirty="0" smtClean="0"/>
              <a:t>or</a:t>
            </a:r>
            <a:r>
              <a:rPr lang="en-US" sz="3100" b="1" dirty="0" smtClean="0">
                <a:solidFill>
                  <a:srgbClr val="FF0000"/>
                </a:solidFill>
              </a:rPr>
              <a:t> </a:t>
            </a:r>
            <a:r>
              <a:rPr lang="en-US" sz="3100" b="1" i="1" dirty="0" smtClean="0">
                <a:solidFill>
                  <a:srgbClr val="FF0000"/>
                </a:solidFill>
              </a:rPr>
              <a:t>terminals </a:t>
            </a:r>
            <a:r>
              <a:rPr lang="en-US" sz="3100" b="1" i="1" dirty="0" smtClean="0"/>
              <a:t>or</a:t>
            </a:r>
            <a:r>
              <a:rPr lang="en-US" sz="3100" b="1" i="1" dirty="0" smtClean="0">
                <a:solidFill>
                  <a:srgbClr val="FF0000"/>
                </a:solidFill>
              </a:rPr>
              <a:t> clients.</a:t>
            </a:r>
          </a:p>
          <a:p>
            <a:pPr algn="just"/>
            <a:r>
              <a:rPr lang="en-US" altLang="en-US" sz="2800" b="1" dirty="0" smtClean="0"/>
              <a:t>Networks must meet certain criteria, the </a:t>
            </a:r>
            <a:r>
              <a:rPr lang="en-US" altLang="en-US" sz="2800" b="1" dirty="0"/>
              <a:t>most important </a:t>
            </a:r>
            <a:r>
              <a:rPr lang="en-US" altLang="en-US" sz="2800" b="1" dirty="0" smtClean="0"/>
              <a:t>are: </a:t>
            </a:r>
            <a:r>
              <a:rPr lang="en-US" altLang="en-US" sz="2800" b="1" dirty="0" smtClean="0">
                <a:solidFill>
                  <a:srgbClr val="FF0000"/>
                </a:solidFill>
                <a:effectLst>
                  <a:outerShdw blurRad="38100" dist="38100" dir="2700000" algn="tl">
                    <a:srgbClr val="000000">
                      <a:alpha val="43137"/>
                    </a:srgbClr>
                  </a:outerShdw>
                </a:effectLst>
              </a:rPr>
              <a:t>Performance</a:t>
            </a:r>
            <a:r>
              <a:rPr lang="en-US" altLang="en-US" sz="2800" b="1" dirty="0" smtClean="0"/>
              <a:t>, </a:t>
            </a:r>
            <a:r>
              <a:rPr lang="en-US" altLang="en-US" sz="2800" b="1" dirty="0" smtClean="0">
                <a:solidFill>
                  <a:srgbClr val="FF0000"/>
                </a:solidFill>
                <a:effectLst>
                  <a:outerShdw blurRad="38100" dist="38100" dir="2700000" algn="tl">
                    <a:srgbClr val="000000">
                      <a:alpha val="43137"/>
                    </a:srgbClr>
                  </a:outerShdw>
                </a:effectLst>
              </a:rPr>
              <a:t>reliability</a:t>
            </a:r>
            <a:r>
              <a:rPr lang="en-US" altLang="en-US" sz="2800" b="1" dirty="0" smtClean="0"/>
              <a:t>, and </a:t>
            </a:r>
            <a:r>
              <a:rPr lang="en-US" altLang="en-US" sz="2800" b="1" dirty="0" smtClean="0">
                <a:solidFill>
                  <a:srgbClr val="FF0000"/>
                </a:solidFill>
                <a:effectLst>
                  <a:outerShdw blurRad="38100" dist="38100" dir="2700000" algn="tl">
                    <a:srgbClr val="000000">
                      <a:alpha val="43137"/>
                    </a:srgbClr>
                  </a:outerShdw>
                </a:effectLst>
              </a:rPr>
              <a:t>security.</a:t>
            </a:r>
            <a:endParaRPr lang="en-US" sz="3100" b="1" i="1" dirty="0" smtClean="0">
              <a:solidFill>
                <a:srgbClr val="FF0000"/>
              </a:solidFill>
              <a:effectLst>
                <a:outerShdw blurRad="38100" dist="38100" dir="2700000" algn="tl">
                  <a:srgbClr val="000000">
                    <a:alpha val="43137"/>
                  </a:srgbClr>
                </a:outerShdw>
              </a:effectLst>
            </a:endParaRPr>
          </a:p>
          <a:p>
            <a:pPr algn="just"/>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43</a:t>
            </a:fld>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GB" sz="3200" b="1" dirty="0" smtClean="0"/>
              <a:t/>
            </a:r>
            <a:br>
              <a:rPr lang="en-GB" sz="3200" b="1" dirty="0" smtClean="0"/>
            </a:br>
            <a:r>
              <a:rPr lang="en-GB" sz="4000" b="1" dirty="0" smtClean="0">
                <a:solidFill>
                  <a:srgbClr val="FF0000"/>
                </a:solidFill>
              </a:rPr>
              <a:t>Why networking?</a:t>
            </a:r>
            <a:r>
              <a:rPr lang="en-GB" sz="4000" b="1" dirty="0" smtClean="0"/>
              <a:t/>
            </a:r>
            <a:br>
              <a:rPr lang="en-GB" sz="4000" b="1" dirty="0" smtClean="0"/>
            </a:br>
            <a:endParaRPr lang="en-GB" sz="4000" b="1" dirty="0"/>
          </a:p>
        </p:txBody>
      </p:sp>
      <p:sp>
        <p:nvSpPr>
          <p:cNvPr id="3" name="Content Placeholder 2"/>
          <p:cNvSpPr>
            <a:spLocks noGrp="1"/>
          </p:cNvSpPr>
          <p:nvPr>
            <p:ph idx="1"/>
          </p:nvPr>
        </p:nvSpPr>
        <p:spPr>
          <a:xfrm>
            <a:off x="304800" y="685800"/>
            <a:ext cx="8229600" cy="4419600"/>
          </a:xfrm>
        </p:spPr>
        <p:txBody>
          <a:bodyPr>
            <a:normAutofit fontScale="92500" lnSpcReduction="10000"/>
          </a:bodyPr>
          <a:lstStyle/>
          <a:p>
            <a:pPr algn="just"/>
            <a:endParaRPr lang="en-GB" sz="1050" b="1" dirty="0" smtClean="0"/>
          </a:p>
          <a:p>
            <a:pPr lvl="1" algn="just"/>
            <a:r>
              <a:rPr lang="en-US" b="1" dirty="0" smtClean="0"/>
              <a:t>Remote access to </a:t>
            </a:r>
            <a:r>
              <a:rPr lang="en-US" b="1" dirty="0" smtClean="0">
                <a:solidFill>
                  <a:srgbClr val="FF0000"/>
                </a:solidFill>
              </a:rPr>
              <a:t>resources</a:t>
            </a:r>
            <a:r>
              <a:rPr lang="en-US" b="1" dirty="0" smtClean="0"/>
              <a:t> </a:t>
            </a:r>
            <a:r>
              <a:rPr lang="en-US" sz="2400" b="1" dirty="0" smtClean="0"/>
              <a:t>– </a:t>
            </a:r>
            <a:r>
              <a:rPr lang="en-US" sz="2400" b="1" dirty="0" smtClean="0">
                <a:solidFill>
                  <a:srgbClr val="00B050"/>
                </a:solidFill>
              </a:rPr>
              <a:t>Efficiency through accessibility – </a:t>
            </a:r>
            <a:r>
              <a:rPr lang="en-US" sz="2400" b="1" dirty="0" smtClean="0">
                <a:solidFill>
                  <a:srgbClr val="FF0000"/>
                </a:solidFill>
              </a:rPr>
              <a:t>Resource Sharing</a:t>
            </a:r>
            <a:endParaRPr lang="en-US" sz="900" b="1" dirty="0" smtClean="0">
              <a:solidFill>
                <a:srgbClr val="00B050"/>
              </a:solidFill>
            </a:endParaRPr>
          </a:p>
          <a:p>
            <a:pPr lvl="1" algn="just"/>
            <a:r>
              <a:rPr lang="en-US" b="1" dirty="0" smtClean="0"/>
              <a:t>Reduction of data </a:t>
            </a:r>
            <a:r>
              <a:rPr lang="en-US" b="1" dirty="0" smtClean="0">
                <a:solidFill>
                  <a:srgbClr val="FF0000"/>
                </a:solidFill>
              </a:rPr>
              <a:t>duplication </a:t>
            </a:r>
            <a:r>
              <a:rPr lang="en-US" sz="2400" b="1" dirty="0"/>
              <a:t>– </a:t>
            </a:r>
            <a:r>
              <a:rPr lang="en-US" sz="2400" b="1" dirty="0">
                <a:solidFill>
                  <a:srgbClr val="00B050"/>
                </a:solidFill>
              </a:rPr>
              <a:t>D</a:t>
            </a:r>
            <a:r>
              <a:rPr lang="en-US" sz="2400" b="1" dirty="0" smtClean="0">
                <a:solidFill>
                  <a:srgbClr val="00B050"/>
                </a:solidFill>
              </a:rPr>
              <a:t>ata kept on a Server</a:t>
            </a:r>
            <a:endParaRPr lang="en-US" sz="900" b="1" dirty="0" smtClean="0">
              <a:solidFill>
                <a:srgbClr val="FF0000"/>
              </a:solidFill>
            </a:endParaRPr>
          </a:p>
          <a:p>
            <a:pPr lvl="1" algn="just"/>
            <a:r>
              <a:rPr lang="en-US" b="1" dirty="0" smtClean="0">
                <a:solidFill>
                  <a:srgbClr val="FF0000"/>
                </a:solidFill>
              </a:rPr>
              <a:t>Communication</a:t>
            </a:r>
            <a:r>
              <a:rPr lang="en-US" sz="2400" b="1" dirty="0" smtClean="0">
                <a:solidFill>
                  <a:srgbClr val="FF0000"/>
                </a:solidFill>
              </a:rPr>
              <a:t> (Collaboration)-</a:t>
            </a:r>
            <a:r>
              <a:rPr lang="en-US" sz="2400" b="1" dirty="0" smtClean="0"/>
              <a:t> people can work together in ways not previously possible (</a:t>
            </a:r>
            <a:r>
              <a:rPr lang="en-US" sz="2400" b="1" dirty="0" smtClean="0">
                <a:solidFill>
                  <a:srgbClr val="FF0000"/>
                </a:solidFill>
              </a:rPr>
              <a:t>ARPANET</a:t>
            </a:r>
            <a:r>
              <a:rPr lang="en-US" sz="2400" b="1" dirty="0" smtClean="0"/>
              <a:t>)</a:t>
            </a:r>
          </a:p>
          <a:p>
            <a:pPr lvl="1" algn="just"/>
            <a:r>
              <a:rPr lang="en-US" b="1" dirty="0" smtClean="0">
                <a:solidFill>
                  <a:srgbClr val="FF0000"/>
                </a:solidFill>
              </a:rPr>
              <a:t>Saving </a:t>
            </a:r>
            <a:r>
              <a:rPr lang="en-US" b="1" dirty="0">
                <a:solidFill>
                  <a:srgbClr val="FF0000"/>
                </a:solidFill>
              </a:rPr>
              <a:t>money </a:t>
            </a:r>
            <a:r>
              <a:rPr lang="en-US" sz="2400" b="1" dirty="0"/>
              <a:t>(peer to </a:t>
            </a:r>
            <a:r>
              <a:rPr lang="en-US" sz="2400" b="1" dirty="0" smtClean="0"/>
              <a:t>peer (distributed computing))</a:t>
            </a:r>
          </a:p>
          <a:p>
            <a:pPr lvl="2" algn="just"/>
            <a:r>
              <a:rPr lang="en-US" sz="2000" b="1" i="1" dirty="0">
                <a:solidFill>
                  <a:srgbClr val="7030A0"/>
                </a:solidFill>
              </a:rPr>
              <a:t>Price / performance rate </a:t>
            </a:r>
            <a:r>
              <a:rPr lang="en-US" sz="2000" b="1" i="1" dirty="0"/>
              <a:t>of a number of linked small computers is better than few large ones. </a:t>
            </a:r>
            <a:endParaRPr lang="en-US" sz="2000" b="1" i="1" dirty="0" smtClean="0"/>
          </a:p>
          <a:p>
            <a:pPr lvl="2" algn="just"/>
            <a:r>
              <a:rPr lang="en-US" sz="2000" b="1" i="1" dirty="0"/>
              <a:t>Better to get cheaper machines and network them</a:t>
            </a:r>
            <a:r>
              <a:rPr lang="en-US" sz="2000" b="1" i="1" dirty="0" smtClean="0"/>
              <a:t>.</a:t>
            </a:r>
          </a:p>
          <a:p>
            <a:pPr lvl="1" algn="just"/>
            <a:r>
              <a:rPr lang="en-US" b="1" dirty="0">
                <a:solidFill>
                  <a:srgbClr val="FF0000"/>
                </a:solidFill>
              </a:rPr>
              <a:t>scalability</a:t>
            </a:r>
            <a:r>
              <a:rPr lang="en-US" b="1" dirty="0"/>
              <a:t> - ability to grow and shrink </a:t>
            </a:r>
            <a:r>
              <a:rPr lang="en-US" b="1" dirty="0" smtClean="0"/>
              <a:t>network capacity</a:t>
            </a:r>
            <a:endParaRPr lang="en-US" b="1" i="1" dirty="0"/>
          </a:p>
          <a:p>
            <a:pPr lvl="2" algn="just"/>
            <a:endParaRPr lang="en-US" sz="2000" b="1" dirty="0"/>
          </a:p>
          <a:p>
            <a:pPr lvl="2" algn="just"/>
            <a:endParaRPr lang="en-US" sz="2000" b="1" i="1" dirty="0"/>
          </a:p>
          <a:p>
            <a:pPr lvl="1" algn="just"/>
            <a:endParaRPr lang="en-US" sz="2400" b="1" i="1" dirty="0"/>
          </a:p>
          <a:p>
            <a:pPr lvl="1" algn="just"/>
            <a:endParaRPr lang="en-US" sz="2400" b="1" dirty="0" smtClean="0"/>
          </a:p>
          <a:p>
            <a:pPr lvl="1" algn="just"/>
            <a:endParaRPr lang="en-US" sz="1050" b="1" dirty="0" smtClean="0"/>
          </a:p>
          <a:p>
            <a:pPr marL="457200" lvl="1" indent="0" algn="just">
              <a:buNone/>
            </a:pPr>
            <a:endParaRPr lang="en-GB" sz="2400" b="1" dirty="0"/>
          </a:p>
        </p:txBody>
      </p:sp>
      <p:pic>
        <p:nvPicPr>
          <p:cNvPr id="5" name="Picture 2" descr="I:\@@Stuff\@@myCourses\@ICT\@@ICT-Autumn 2016\@#LectureSlides\Chapter 6\Files\Images\network_swi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37338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Networks for, Cont’d …</a:t>
            </a:r>
            <a:endParaRPr lang="en-GB" sz="3200" dirty="0"/>
          </a:p>
        </p:txBody>
      </p:sp>
      <p:sp>
        <p:nvSpPr>
          <p:cNvPr id="3" name="Content Placeholder 2"/>
          <p:cNvSpPr>
            <a:spLocks noGrp="1"/>
          </p:cNvSpPr>
          <p:nvPr>
            <p:ph idx="1"/>
          </p:nvPr>
        </p:nvSpPr>
        <p:spPr/>
        <p:txBody>
          <a:bodyPr>
            <a:normAutofit fontScale="92500" lnSpcReduction="10000"/>
          </a:bodyPr>
          <a:lstStyle/>
          <a:p>
            <a:pPr algn="just">
              <a:lnSpc>
                <a:spcPct val="90000"/>
              </a:lnSpc>
            </a:pPr>
            <a:r>
              <a:rPr lang="en-US" sz="3600" b="1" dirty="0" smtClean="0"/>
              <a:t>People use networks for </a:t>
            </a:r>
          </a:p>
          <a:p>
            <a:pPr lvl="1" algn="just">
              <a:lnSpc>
                <a:spcPct val="90000"/>
              </a:lnSpc>
            </a:pPr>
            <a:r>
              <a:rPr lang="en-US" sz="3200" b="1" dirty="0" smtClean="0">
                <a:solidFill>
                  <a:srgbClr val="FF0000"/>
                </a:solidFill>
              </a:rPr>
              <a:t>Access to remote information </a:t>
            </a:r>
            <a:r>
              <a:rPr lang="en-US" sz="3200" b="1" dirty="0" smtClean="0"/>
              <a:t>- for fun or information. </a:t>
            </a:r>
          </a:p>
          <a:p>
            <a:pPr lvl="2" algn="just">
              <a:lnSpc>
                <a:spcPct val="90000"/>
              </a:lnSpc>
            </a:pPr>
            <a:r>
              <a:rPr lang="en-US" sz="2800" b="1" dirty="0" smtClean="0"/>
              <a:t>Banking services, marketing, online digital libraries, …</a:t>
            </a:r>
          </a:p>
          <a:p>
            <a:pPr lvl="1" algn="just">
              <a:lnSpc>
                <a:spcPct val="90000"/>
              </a:lnSpc>
            </a:pPr>
            <a:r>
              <a:rPr lang="en-US" sz="3200" b="1" dirty="0" smtClean="0">
                <a:solidFill>
                  <a:srgbClr val="FF0000"/>
                </a:solidFill>
              </a:rPr>
              <a:t>Person-to-person communication </a:t>
            </a:r>
          </a:p>
          <a:p>
            <a:pPr lvl="2" algn="just">
              <a:lnSpc>
                <a:spcPct val="90000"/>
              </a:lnSpc>
            </a:pPr>
            <a:r>
              <a:rPr lang="en-US" sz="2800" b="1" dirty="0" smtClean="0"/>
              <a:t>Email, video conferencing</a:t>
            </a:r>
          </a:p>
          <a:p>
            <a:pPr lvl="1" algn="just">
              <a:lnSpc>
                <a:spcPct val="90000"/>
              </a:lnSpc>
            </a:pPr>
            <a:r>
              <a:rPr lang="en-US" sz="3200" b="1" dirty="0" smtClean="0">
                <a:solidFill>
                  <a:srgbClr val="FF0000"/>
                </a:solidFill>
              </a:rPr>
              <a:t>Interactive entertainment </a:t>
            </a:r>
          </a:p>
          <a:p>
            <a:pPr lvl="2" algn="just">
              <a:lnSpc>
                <a:spcPct val="90000"/>
              </a:lnSpc>
            </a:pPr>
            <a:r>
              <a:rPr lang="en-US" sz="2800" b="1" dirty="0" smtClean="0"/>
              <a:t>Audio (music, radio, etc) and Video (movies, events, etc) on demand </a:t>
            </a:r>
          </a:p>
          <a:p>
            <a:pPr lvl="1" algn="just">
              <a:lnSpc>
                <a:spcPct val="90000"/>
              </a:lnSpc>
            </a:pPr>
            <a:r>
              <a:rPr lang="en-US" sz="3200" b="1" dirty="0">
                <a:solidFill>
                  <a:srgbClr val="FF0000"/>
                </a:solidFill>
              </a:rPr>
              <a:t>Internet Access Sharing</a:t>
            </a:r>
            <a:r>
              <a:rPr lang="en-US" sz="3200" dirty="0">
                <a:solidFill>
                  <a:srgbClr val="FF0000"/>
                </a:solidFill>
              </a:rPr>
              <a:t> </a:t>
            </a:r>
            <a:r>
              <a:rPr lang="en-US" sz="3200" dirty="0"/>
              <a:t>(</a:t>
            </a:r>
            <a:r>
              <a:rPr lang="en-US" sz="3200" dirty="0">
                <a:solidFill>
                  <a:srgbClr val="00B050"/>
                </a:solidFill>
                <a:effectLst>
                  <a:outerShdw blurRad="38100" dist="38100" dir="2700000" algn="tl">
                    <a:srgbClr val="000000">
                      <a:alpha val="43137"/>
                    </a:srgbClr>
                  </a:outerShdw>
                </a:effectLst>
              </a:rPr>
              <a:t>resource sharing</a:t>
            </a:r>
            <a:r>
              <a:rPr lang="en-US" sz="3200" dirty="0"/>
              <a:t>)</a:t>
            </a:r>
          </a:p>
          <a:p>
            <a:pPr marL="457200" lvl="1" indent="0" algn="just">
              <a:lnSpc>
                <a:spcPct val="90000"/>
              </a:lnSpc>
              <a:buNone/>
            </a:pPr>
            <a:endParaRPr lang="en-US" sz="3200" b="1" dirty="0" smtClean="0"/>
          </a:p>
          <a:p>
            <a:pPr algn="just"/>
            <a:endParaRPr lang="en-GB" b="1" dirty="0"/>
          </a:p>
        </p:txBody>
      </p:sp>
      <p:sp>
        <p:nvSpPr>
          <p:cNvPr id="6" name="Slide Number Placeholder 5"/>
          <p:cNvSpPr>
            <a:spLocks noGrp="1"/>
          </p:cNvSpPr>
          <p:nvPr>
            <p:ph type="sldNum" sz="quarter" idx="12"/>
          </p:nvPr>
        </p:nvSpPr>
        <p:spPr/>
        <p:txBody>
          <a:bodyPr/>
          <a:lstStyle/>
          <a:p>
            <a:fld id="{BF016F89-3F82-4025-9382-62A3F9D719AA}" type="slidenum">
              <a:rPr lang="en-GB" smtClean="0"/>
              <a:pPr/>
              <a:t>45</a:t>
            </a:fld>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normAutofit/>
          </a:bodyPr>
          <a:lstStyle/>
          <a:p>
            <a:r>
              <a:rPr lang="en-US" sz="3600" b="1" dirty="0">
                <a:solidFill>
                  <a:srgbClr val="00B050"/>
                </a:solidFill>
              </a:rPr>
              <a:t>The </a:t>
            </a:r>
            <a:r>
              <a:rPr lang="en-US" sz="3600" b="1" dirty="0" smtClean="0">
                <a:solidFill>
                  <a:srgbClr val="00B050"/>
                </a:solidFill>
              </a:rPr>
              <a:t>Costs (Drawbacks) </a:t>
            </a:r>
            <a:r>
              <a:rPr lang="en-US" sz="3600" b="1" dirty="0">
                <a:solidFill>
                  <a:srgbClr val="00B050"/>
                </a:solidFill>
              </a:rPr>
              <a:t>of Networking</a:t>
            </a:r>
            <a:r>
              <a:rPr lang="en-US" sz="5400" b="1" dirty="0">
                <a:solidFill>
                  <a:srgbClr val="00B050"/>
                </a:solidFill>
              </a:rPr>
              <a:t> </a:t>
            </a:r>
          </a:p>
        </p:txBody>
      </p:sp>
      <p:sp>
        <p:nvSpPr>
          <p:cNvPr id="29699" name="Rectangle 3"/>
          <p:cNvSpPr>
            <a:spLocks noGrp="1" noChangeArrowheads="1"/>
          </p:cNvSpPr>
          <p:nvPr>
            <p:ph type="body" idx="1"/>
          </p:nvPr>
        </p:nvSpPr>
        <p:spPr>
          <a:xfrm>
            <a:off x="457200" y="1493837"/>
            <a:ext cx="8229600" cy="4525963"/>
          </a:xfrm>
        </p:spPr>
        <p:txBody>
          <a:bodyPr>
            <a:normAutofit lnSpcReduction="10000"/>
          </a:bodyPr>
          <a:lstStyle/>
          <a:p>
            <a:pPr>
              <a:lnSpc>
                <a:spcPct val="90000"/>
              </a:lnSpc>
            </a:pPr>
            <a:r>
              <a:rPr lang="en-US" b="1" dirty="0"/>
              <a:t>Network Hardware, </a:t>
            </a:r>
            <a:r>
              <a:rPr lang="en-US" b="1" dirty="0" smtClean="0"/>
              <a:t>Software, </a:t>
            </a:r>
            <a:r>
              <a:rPr lang="en-US" b="1" dirty="0"/>
              <a:t>and Setup Costs</a:t>
            </a:r>
            <a:r>
              <a:rPr lang="en-US" dirty="0"/>
              <a:t> </a:t>
            </a:r>
          </a:p>
          <a:p>
            <a:pPr>
              <a:lnSpc>
                <a:spcPct val="90000"/>
              </a:lnSpc>
            </a:pPr>
            <a:r>
              <a:rPr lang="en-US" b="1" dirty="0"/>
              <a:t>Hardware and Software Management and Administration Costs</a:t>
            </a:r>
            <a:r>
              <a:rPr lang="en-US" dirty="0"/>
              <a:t> </a:t>
            </a:r>
          </a:p>
          <a:p>
            <a:pPr>
              <a:lnSpc>
                <a:spcPct val="90000"/>
              </a:lnSpc>
            </a:pPr>
            <a:r>
              <a:rPr lang="en-US" b="1" dirty="0"/>
              <a:t>Undesirable Sharing</a:t>
            </a:r>
            <a:r>
              <a:rPr lang="en-US" dirty="0"/>
              <a:t> </a:t>
            </a:r>
          </a:p>
          <a:p>
            <a:pPr>
              <a:lnSpc>
                <a:spcPct val="90000"/>
              </a:lnSpc>
            </a:pPr>
            <a:r>
              <a:rPr lang="en-US" b="1" dirty="0"/>
              <a:t>Illegal or Undesirable Behavior</a:t>
            </a:r>
            <a:r>
              <a:rPr lang="en-US" dirty="0"/>
              <a:t> </a:t>
            </a:r>
          </a:p>
          <a:p>
            <a:pPr>
              <a:lnSpc>
                <a:spcPct val="90000"/>
              </a:lnSpc>
            </a:pPr>
            <a:r>
              <a:rPr lang="en-US" b="1" dirty="0"/>
              <a:t>Data Security Concerns</a:t>
            </a:r>
            <a:r>
              <a:rPr lang="en-US" dirty="0"/>
              <a:t> </a:t>
            </a:r>
            <a:endParaRPr lang="en-US" dirty="0" smtClean="0"/>
          </a:p>
          <a:p>
            <a:pPr>
              <a:lnSpc>
                <a:spcPct val="90000"/>
              </a:lnSpc>
            </a:pPr>
            <a:r>
              <a:rPr lang="en-US" b="1" dirty="0" smtClean="0">
                <a:solidFill>
                  <a:srgbClr val="FF0000"/>
                </a:solidFill>
                <a:effectLst>
                  <a:outerShdw blurRad="38100" dist="38100" dir="2700000" algn="tl">
                    <a:srgbClr val="000000">
                      <a:alpha val="43137"/>
                    </a:srgbClr>
                  </a:outerShdw>
                </a:effectLst>
              </a:rPr>
              <a:t>How can we be sure valuable information is safe in a networked environment?</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413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BFB1BF30-2D24-4A9A-956C-481363C4BA9A}" type="slidenum">
              <a:rPr lang="en-US"/>
              <a:pPr/>
              <a:t>47</a:t>
            </a:fld>
            <a:endParaRPr lang="en-US"/>
          </a:p>
        </p:txBody>
      </p:sp>
      <p:sp>
        <p:nvSpPr>
          <p:cNvPr id="100356" name="Rectangle 2"/>
          <p:cNvSpPr>
            <a:spLocks noGrp="1" noChangeArrowheads="1"/>
          </p:cNvSpPr>
          <p:nvPr>
            <p:ph type="title"/>
          </p:nvPr>
        </p:nvSpPr>
        <p:spPr>
          <a:xfrm>
            <a:off x="457200" y="152400"/>
            <a:ext cx="8229600" cy="1143000"/>
          </a:xfrm>
        </p:spPr>
        <p:txBody>
          <a:bodyPr/>
          <a:lstStyle/>
          <a:p>
            <a:pPr eaLnBrk="1" hangingPunct="1"/>
            <a:r>
              <a:rPr lang="en-US" sz="4000" b="1" dirty="0" smtClean="0">
                <a:solidFill>
                  <a:srgbClr val="00B050"/>
                </a:solidFill>
                <a:effectLst>
                  <a:outerShdw blurRad="38100" dist="38100" dir="2700000" algn="tl">
                    <a:srgbClr val="000000">
                      <a:alpha val="43137"/>
                    </a:srgbClr>
                  </a:outerShdw>
                </a:effectLst>
              </a:rPr>
              <a:t>Different ways of classifying networks</a:t>
            </a:r>
            <a:r>
              <a:rPr lang="en-US" sz="4000" dirty="0" smtClean="0">
                <a:solidFill>
                  <a:srgbClr val="00B050"/>
                </a:solidFill>
                <a:effectLst>
                  <a:outerShdw blurRad="38100" dist="38100" dir="2700000" algn="tl">
                    <a:srgbClr val="000000">
                      <a:alpha val="43137"/>
                    </a:srgbClr>
                  </a:outerShdw>
                </a:effectLst>
              </a:rPr>
              <a:t> </a:t>
            </a:r>
          </a:p>
        </p:txBody>
      </p:sp>
      <p:sp>
        <p:nvSpPr>
          <p:cNvPr id="100357" name="Rectangle 3"/>
          <p:cNvSpPr>
            <a:spLocks noGrp="1" noChangeArrowheads="1"/>
          </p:cNvSpPr>
          <p:nvPr>
            <p:ph type="body" idx="1"/>
          </p:nvPr>
        </p:nvSpPr>
        <p:spPr>
          <a:xfrm>
            <a:off x="457200" y="1143000"/>
            <a:ext cx="8229600" cy="5410200"/>
          </a:xfrm>
        </p:spPr>
        <p:txBody>
          <a:bodyPr>
            <a:normAutofit/>
          </a:bodyPr>
          <a:lstStyle/>
          <a:p>
            <a:pPr algn="just" eaLnBrk="1" hangingPunct="1"/>
            <a:r>
              <a:rPr lang="en-US" sz="3600" i="1" dirty="0" smtClean="0"/>
              <a:t>There is no generally accepted </a:t>
            </a:r>
            <a:r>
              <a:rPr lang="en-US" sz="3600" i="1" dirty="0" smtClean="0">
                <a:solidFill>
                  <a:srgbClr val="FF0000"/>
                </a:solidFill>
              </a:rPr>
              <a:t>taxonomy into which all computer networks fit</a:t>
            </a:r>
            <a:r>
              <a:rPr lang="en-US" sz="3600" i="1" dirty="0" smtClean="0"/>
              <a:t>, but the following dimensions standout as important</a:t>
            </a:r>
            <a:r>
              <a:rPr lang="en-US" sz="3600" dirty="0" smtClean="0"/>
              <a:t>:</a:t>
            </a:r>
          </a:p>
          <a:p>
            <a:pPr lvl="1" algn="just" eaLnBrk="1" hangingPunct="1"/>
            <a:r>
              <a:rPr lang="en-US" sz="3200" dirty="0" smtClean="0"/>
              <a:t>By </a:t>
            </a:r>
            <a:r>
              <a:rPr lang="en-US" sz="3200" dirty="0" smtClean="0">
                <a:solidFill>
                  <a:srgbClr val="FF0000"/>
                </a:solidFill>
              </a:rPr>
              <a:t>Transmission Technologies</a:t>
            </a:r>
          </a:p>
          <a:p>
            <a:pPr lvl="1" algn="just"/>
            <a:r>
              <a:rPr lang="en-US" sz="3200" dirty="0"/>
              <a:t>By </a:t>
            </a:r>
            <a:r>
              <a:rPr lang="en-US" sz="3200" dirty="0">
                <a:solidFill>
                  <a:srgbClr val="FF0000"/>
                </a:solidFill>
              </a:rPr>
              <a:t>Network </a:t>
            </a:r>
            <a:r>
              <a:rPr lang="en-US" sz="3200" dirty="0" smtClean="0">
                <a:solidFill>
                  <a:srgbClr val="FF0000"/>
                </a:solidFill>
              </a:rPr>
              <a:t>Topology </a:t>
            </a:r>
          </a:p>
          <a:p>
            <a:pPr lvl="1" algn="just"/>
            <a:r>
              <a:rPr lang="en-US" sz="3200" dirty="0"/>
              <a:t>By </a:t>
            </a:r>
            <a:r>
              <a:rPr lang="en-US" sz="3200" dirty="0">
                <a:solidFill>
                  <a:srgbClr val="FF0000"/>
                </a:solidFill>
              </a:rPr>
              <a:t>management </a:t>
            </a:r>
            <a:r>
              <a:rPr lang="en-US" sz="3200" dirty="0" smtClean="0">
                <a:solidFill>
                  <a:srgbClr val="FF0000"/>
                </a:solidFill>
              </a:rPr>
              <a:t>Method</a:t>
            </a:r>
          </a:p>
          <a:p>
            <a:pPr lvl="1" algn="just" eaLnBrk="1" hangingPunct="1"/>
            <a:r>
              <a:rPr lang="en-US" sz="3200" dirty="0" smtClean="0"/>
              <a:t>By </a:t>
            </a:r>
            <a:r>
              <a:rPr lang="en-US" sz="3200" dirty="0" smtClean="0">
                <a:solidFill>
                  <a:srgbClr val="FF0000"/>
                </a:solidFill>
              </a:rPr>
              <a:t>Scale (</a:t>
            </a:r>
            <a:r>
              <a:rPr lang="en-US" sz="3200" dirty="0" smtClean="0"/>
              <a:t>Size</a:t>
            </a:r>
            <a:r>
              <a:rPr lang="en-US" sz="3200" dirty="0" smtClean="0">
                <a:solidFill>
                  <a:srgbClr val="FF0000"/>
                </a:solidFill>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7D982485-B19A-4BB8-A826-F60F538FBB7E}" type="slidenum">
              <a:rPr lang="en-US">
                <a:solidFill>
                  <a:prstClr val="black">
                    <a:tint val="75000"/>
                  </a:prstClr>
                </a:solidFill>
              </a:rPr>
              <a:pPr/>
              <a:t>48</a:t>
            </a:fld>
            <a:endParaRPr lang="en-US">
              <a:solidFill>
                <a:prstClr val="black">
                  <a:tint val="75000"/>
                </a:prstClr>
              </a:solidFill>
            </a:endParaRPr>
          </a:p>
        </p:txBody>
      </p:sp>
      <p:sp>
        <p:nvSpPr>
          <p:cNvPr id="48136" name="Text Box 8"/>
          <p:cNvSpPr txBox="1">
            <a:spLocks noChangeArrowheads="1"/>
          </p:cNvSpPr>
          <p:nvPr/>
        </p:nvSpPr>
        <p:spPr bwMode="auto">
          <a:xfrm>
            <a:off x="457200" y="1219200"/>
            <a:ext cx="8153400" cy="139499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23838" indent="-223838">
              <a:defRPr sz="2400">
                <a:solidFill>
                  <a:schemeClr val="tx1"/>
                </a:solidFill>
                <a:latin typeface="Times New Roman" pitchFamily="18" charset="0"/>
              </a:defRPr>
            </a:lvl1pPr>
            <a:lvl2pPr marL="684213" indent="-227013">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buFontTx/>
              <a:buChar char="•"/>
            </a:pPr>
            <a:r>
              <a:rPr lang="en-US" sz="3200" b="1" dirty="0">
                <a:solidFill>
                  <a:prstClr val="black"/>
                </a:solidFill>
              </a:rPr>
              <a:t>Depending on one’s perspective, we can classify networks in different ways</a:t>
            </a:r>
            <a:endParaRPr lang="en-US" sz="3200" b="1" dirty="0">
              <a:solidFill>
                <a:srgbClr val="FF3300"/>
              </a:solidFill>
            </a:endParaRPr>
          </a:p>
          <a:p>
            <a:pPr algn="ctr" eaLnBrk="0" hangingPunct="0">
              <a:lnSpc>
                <a:spcPct val="60000"/>
              </a:lnSpc>
              <a:buFontTx/>
              <a:buChar char="•"/>
            </a:pPr>
            <a:endParaRPr lang="en-US" sz="3200" b="1" dirty="0">
              <a:solidFill>
                <a:srgbClr val="FF3300"/>
              </a:solidFill>
            </a:endParaRPr>
          </a:p>
        </p:txBody>
      </p:sp>
      <p:sp>
        <p:nvSpPr>
          <p:cNvPr id="48137" name="Rectangle 9"/>
          <p:cNvSpPr>
            <a:spLocks noChangeArrowheads="1"/>
          </p:cNvSpPr>
          <p:nvPr/>
        </p:nvSpPr>
        <p:spPr bwMode="auto">
          <a:xfrm>
            <a:off x="457200" y="2362200"/>
            <a:ext cx="8305800"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transmission media</a:t>
            </a:r>
            <a:r>
              <a:rPr lang="en-US" sz="2800" b="1" dirty="0">
                <a:solidFill>
                  <a:prstClr val="black"/>
                </a:solidFill>
              </a:rPr>
              <a:t>: Wired (UTP, coaxial cables, fiber-optic cables) and Wireless </a:t>
            </a:r>
          </a:p>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network size</a:t>
            </a:r>
            <a:r>
              <a:rPr lang="en-US" sz="2800" b="1" dirty="0">
                <a:solidFill>
                  <a:prstClr val="black"/>
                </a:solidFill>
              </a:rPr>
              <a:t>: LAN and WAN </a:t>
            </a:r>
            <a:r>
              <a:rPr lang="en-US" sz="3200" b="1" dirty="0">
                <a:solidFill>
                  <a:prstClr val="black"/>
                </a:solidFill>
              </a:rPr>
              <a:t>(and MAN)</a:t>
            </a:r>
          </a:p>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management method</a:t>
            </a:r>
            <a:r>
              <a:rPr lang="en-US" sz="2800" b="1" dirty="0">
                <a:solidFill>
                  <a:prstClr val="black"/>
                </a:solidFill>
              </a:rPr>
              <a:t>: Peer-to-peer </a:t>
            </a:r>
            <a:r>
              <a:rPr lang="en-US" sz="2800" b="1" dirty="0" smtClean="0">
                <a:solidFill>
                  <a:prstClr val="black"/>
                </a:solidFill>
              </a:rPr>
              <a:t>or </a:t>
            </a:r>
            <a:r>
              <a:rPr lang="en-US" sz="2800" b="1" dirty="0">
                <a:solidFill>
                  <a:prstClr val="black"/>
                </a:solidFill>
              </a:rPr>
              <a:t>Client/Server</a:t>
            </a:r>
          </a:p>
          <a:p>
            <a:pPr marL="742950" lvl="1" indent="-285750">
              <a:spcBef>
                <a:spcPct val="20000"/>
              </a:spcBef>
              <a:buClr>
                <a:prstClr val="black"/>
              </a:buClr>
              <a:buFontTx/>
              <a:buChar char="•"/>
            </a:pPr>
            <a:r>
              <a:rPr lang="en-US" sz="2800" b="1" dirty="0">
                <a:solidFill>
                  <a:prstClr val="black"/>
                </a:solidFill>
              </a:rPr>
              <a:t>Based on </a:t>
            </a:r>
            <a:r>
              <a:rPr lang="en-US" sz="2800" b="1" dirty="0">
                <a:solidFill>
                  <a:srgbClr val="FF3300"/>
                </a:solidFill>
              </a:rPr>
              <a:t>topology</a:t>
            </a:r>
            <a:r>
              <a:rPr lang="en-US" sz="2800" b="1" dirty="0">
                <a:solidFill>
                  <a:prstClr val="black"/>
                </a:solidFill>
              </a:rPr>
              <a:t> (connectivity): Bus, Star, Ring …</a:t>
            </a:r>
          </a:p>
          <a:p>
            <a:pPr marL="742950" lvl="1" indent="-285750">
              <a:spcBef>
                <a:spcPct val="20000"/>
              </a:spcBef>
              <a:buClr>
                <a:prstClr val="black"/>
              </a:buClr>
            </a:pPr>
            <a:r>
              <a:rPr lang="en-US" sz="2400" b="1" dirty="0">
                <a:solidFill>
                  <a:prstClr val="black"/>
                </a:solidFill>
              </a:rPr>
              <a:t>		</a:t>
            </a:r>
          </a:p>
          <a:p>
            <a:pPr marL="742950" lvl="1" indent="-285750">
              <a:spcBef>
                <a:spcPct val="20000"/>
              </a:spcBef>
              <a:buClr>
                <a:prstClr val="black"/>
              </a:buClr>
            </a:pPr>
            <a:r>
              <a:rPr lang="en-US" sz="2400" b="1" dirty="0">
                <a:solidFill>
                  <a:prstClr val="black"/>
                </a:solidFill>
              </a:rPr>
              <a:t>		</a:t>
            </a:r>
          </a:p>
        </p:txBody>
      </p:sp>
      <p:sp>
        <p:nvSpPr>
          <p:cNvPr id="6" name="Rectangle 5"/>
          <p:cNvSpPr/>
          <p:nvPr/>
        </p:nvSpPr>
        <p:spPr>
          <a:xfrm>
            <a:off x="76200" y="228600"/>
            <a:ext cx="9049465" cy="769441"/>
          </a:xfrm>
          <a:prstGeom prst="rect">
            <a:avLst/>
          </a:prstGeom>
        </p:spPr>
        <p:txBody>
          <a:bodyPr wrap="none">
            <a:spAutoFit/>
          </a:bodyPr>
          <a:lstStyle/>
          <a:p>
            <a:r>
              <a:rPr lang="en-US" sz="4400" b="1" dirty="0" smtClean="0">
                <a:solidFill>
                  <a:srgbClr val="00B050"/>
                </a:solidFill>
              </a:rPr>
              <a:t>Ways of classifying networks Cont’d</a:t>
            </a:r>
            <a:r>
              <a:rPr lang="en-US" sz="4400" dirty="0" smtClean="0">
                <a:solidFill>
                  <a:srgbClr val="00B050"/>
                </a:solidFill>
              </a:rPr>
              <a:t> …</a:t>
            </a:r>
            <a:endParaRPr lang="en-US" sz="4400" dirty="0">
              <a:solidFill>
                <a:srgbClr val="00B050"/>
              </a:solidFill>
            </a:endParaRPr>
          </a:p>
        </p:txBody>
      </p:sp>
    </p:spTree>
    <p:extLst>
      <p:ext uri="{BB962C8B-B14F-4D97-AF65-F5344CB8AC3E}">
        <p14:creationId xmlns:p14="http://schemas.microsoft.com/office/powerpoint/2010/main" val="3702692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13" y="4191000"/>
            <a:ext cx="638968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7" name="Slide Number Placeholder 5"/>
          <p:cNvSpPr>
            <a:spLocks noGrp="1"/>
          </p:cNvSpPr>
          <p:nvPr>
            <p:ph type="sldNum" sz="quarter" idx="12"/>
          </p:nvPr>
        </p:nvSpPr>
        <p:spPr>
          <a:xfrm>
            <a:off x="76200" y="6477000"/>
            <a:ext cx="2133600" cy="365125"/>
          </a:xfrm>
          <a:noFill/>
        </p:spPr>
        <p:txBody>
          <a:bodyPr/>
          <a:lstStyle/>
          <a:p>
            <a:pPr algn="l"/>
            <a:fld id="{4679A82C-1AD6-4DED-BFED-BA87C1DA1E06}" type="slidenum">
              <a:rPr lang="en-US"/>
              <a:pPr algn="l"/>
              <a:t>49</a:t>
            </a:fld>
            <a:endParaRPr lang="en-US" dirty="0"/>
          </a:p>
        </p:txBody>
      </p:sp>
      <p:sp>
        <p:nvSpPr>
          <p:cNvPr id="103428" name="Rectangle 2"/>
          <p:cNvSpPr>
            <a:spLocks noGrp="1" noChangeArrowheads="1"/>
          </p:cNvSpPr>
          <p:nvPr>
            <p:ph type="title"/>
          </p:nvPr>
        </p:nvSpPr>
        <p:spPr>
          <a:xfrm>
            <a:off x="457200" y="76200"/>
            <a:ext cx="8229600" cy="762000"/>
          </a:xfrm>
        </p:spPr>
        <p:txBody>
          <a:bodyPr/>
          <a:lstStyle/>
          <a:p>
            <a:pPr eaLnBrk="1" hangingPunct="1"/>
            <a:r>
              <a:rPr lang="en-US" b="1" dirty="0" smtClean="0"/>
              <a:t>Topology of Networks</a:t>
            </a:r>
          </a:p>
        </p:txBody>
      </p:sp>
      <p:sp>
        <p:nvSpPr>
          <p:cNvPr id="103429" name="Rectangle 3"/>
          <p:cNvSpPr>
            <a:spLocks noGrp="1" noChangeArrowheads="1"/>
          </p:cNvSpPr>
          <p:nvPr>
            <p:ph type="body" idx="1"/>
          </p:nvPr>
        </p:nvSpPr>
        <p:spPr>
          <a:xfrm>
            <a:off x="76200" y="1828800"/>
            <a:ext cx="8229600" cy="4525963"/>
          </a:xfrm>
        </p:spPr>
        <p:txBody>
          <a:bodyPr/>
          <a:lstStyle/>
          <a:p>
            <a:pPr eaLnBrk="1" hangingPunct="1"/>
            <a:r>
              <a:rPr lang="en-US" sz="4000" dirty="0" smtClean="0"/>
              <a:t>Some of the </a:t>
            </a:r>
            <a:r>
              <a:rPr lang="en-US" sz="4000" dirty="0" smtClean="0">
                <a:solidFill>
                  <a:srgbClr val="FF0000"/>
                </a:solidFill>
              </a:rPr>
              <a:t>basic topologies</a:t>
            </a:r>
            <a:r>
              <a:rPr lang="en-US" sz="4000" dirty="0" smtClean="0"/>
              <a:t>:</a:t>
            </a:r>
            <a:endParaRPr lang="en-US" sz="1100" dirty="0" smtClean="0"/>
          </a:p>
          <a:p>
            <a:pPr lvl="1" eaLnBrk="1" hangingPunct="1"/>
            <a:r>
              <a:rPr lang="en-US" sz="3600" dirty="0" smtClean="0"/>
              <a:t>Star </a:t>
            </a:r>
          </a:p>
          <a:p>
            <a:pPr lvl="1" eaLnBrk="1" hangingPunct="1"/>
            <a:r>
              <a:rPr lang="en-US" sz="3600" dirty="0" smtClean="0"/>
              <a:t>Ring </a:t>
            </a:r>
          </a:p>
          <a:p>
            <a:pPr lvl="1" eaLnBrk="1" hangingPunct="1"/>
            <a:r>
              <a:rPr lang="en-US" sz="3600" dirty="0" smtClean="0"/>
              <a:t>Bus </a:t>
            </a:r>
          </a:p>
          <a:p>
            <a:pPr lvl="1" eaLnBrk="1" hangingPunct="1"/>
            <a:r>
              <a:rPr lang="en-US" sz="3600" dirty="0" smtClean="0"/>
              <a:t>Mesh/Complete </a:t>
            </a:r>
          </a:p>
          <a:p>
            <a:pPr eaLnBrk="1" hangingPunct="1"/>
            <a:endParaRPr lang="en-US" sz="4000" dirty="0" smtClean="0"/>
          </a:p>
        </p:txBody>
      </p:sp>
      <p:sp>
        <p:nvSpPr>
          <p:cNvPr id="2" name="TextBox 1"/>
          <p:cNvSpPr txBox="1"/>
          <p:nvPr/>
        </p:nvSpPr>
        <p:spPr>
          <a:xfrm>
            <a:off x="381000" y="914400"/>
            <a:ext cx="8382000" cy="954107"/>
          </a:xfrm>
          <a:prstGeom prst="rect">
            <a:avLst/>
          </a:prstGeom>
          <a:noFill/>
        </p:spPr>
        <p:txBody>
          <a:bodyPr wrap="square" rtlCol="0">
            <a:spAutoFit/>
          </a:bodyPr>
          <a:lstStyle/>
          <a:p>
            <a:pPr algn="ctr"/>
            <a:r>
              <a:rPr lang="en-US" sz="2800" b="1" dirty="0" smtClean="0">
                <a:solidFill>
                  <a:srgbClr val="002060"/>
                </a:solidFill>
              </a:rPr>
              <a:t>The logical layout, or shape, of a network is called topology.</a:t>
            </a:r>
            <a:endParaRPr lang="en-US" sz="2800" b="1" dirty="0">
              <a:solidFill>
                <a:srgbClr val="002060"/>
              </a:solidFill>
            </a:endParaRPr>
          </a:p>
        </p:txBody>
      </p:sp>
      <p:sp>
        <p:nvSpPr>
          <p:cNvPr id="3" name="TextBox 2"/>
          <p:cNvSpPr txBox="1"/>
          <p:nvPr/>
        </p:nvSpPr>
        <p:spPr>
          <a:xfrm>
            <a:off x="3358356" y="2819400"/>
            <a:ext cx="5029200" cy="954107"/>
          </a:xfrm>
          <a:prstGeom prst="rect">
            <a:avLst/>
          </a:prstGeom>
          <a:solidFill>
            <a:schemeClr val="bg1">
              <a:lumMod val="85000"/>
            </a:schemeClr>
          </a:solidFill>
        </p:spPr>
        <p:txBody>
          <a:bodyPr wrap="square" rtlCol="0">
            <a:spAutoFit/>
          </a:bodyPr>
          <a:lstStyle/>
          <a:p>
            <a:pPr algn="ctr"/>
            <a:r>
              <a:rPr lang="en-US" sz="2800" b="1" dirty="0" smtClean="0"/>
              <a:t>Details are left as a</a:t>
            </a:r>
            <a:r>
              <a:rPr lang="en-US" sz="2800" b="1" dirty="0" smtClean="0">
                <a:solidFill>
                  <a:srgbClr val="FF0000"/>
                </a:solidFill>
              </a:rPr>
              <a:t> Reading </a:t>
            </a:r>
            <a:r>
              <a:rPr lang="en-US" sz="2800" b="1" dirty="0">
                <a:solidFill>
                  <a:srgbClr val="FF0000"/>
                </a:solidFill>
              </a:rPr>
              <a:t>A</a:t>
            </a:r>
            <a:r>
              <a:rPr lang="en-US" sz="2800" b="1" dirty="0" smtClean="0">
                <a:solidFill>
                  <a:srgbClr val="FF0000"/>
                </a:solidFill>
              </a:rPr>
              <a:t>ssignment </a:t>
            </a:r>
            <a:r>
              <a:rPr lang="en-US" sz="2800" b="1" dirty="0" smtClean="0"/>
              <a:t>for you!</a:t>
            </a:r>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428625" y="214313"/>
            <a:ext cx="8229600" cy="1143000"/>
          </a:xfrm>
        </p:spPr>
        <p:txBody>
          <a:bodyPr/>
          <a:lstStyle/>
          <a:p>
            <a:r>
              <a:rPr lang="en-US" sz="4000" b="1" u="sng" dirty="0" smtClean="0">
                <a:solidFill>
                  <a:srgbClr val="009900"/>
                </a:solidFill>
              </a:rPr>
              <a:t>Data communication four basic terms</a:t>
            </a:r>
            <a:r>
              <a:rPr lang="en-US" sz="4000" dirty="0" smtClean="0"/>
              <a:t> </a:t>
            </a:r>
          </a:p>
        </p:txBody>
      </p:sp>
      <p:sp>
        <p:nvSpPr>
          <p:cNvPr id="6147" name="Rectangle 3"/>
          <p:cNvSpPr>
            <a:spLocks noGrp="1" noChangeArrowheads="1"/>
          </p:cNvSpPr>
          <p:nvPr>
            <p:ph idx="1"/>
            <p:custDataLst>
              <p:tags r:id="rId2"/>
            </p:custDataLst>
          </p:nvPr>
        </p:nvSpPr>
        <p:spPr>
          <a:xfrm>
            <a:off x="457200" y="1600200"/>
            <a:ext cx="8382000" cy="4525963"/>
          </a:xfrm>
        </p:spPr>
        <p:txBody>
          <a:bodyPr/>
          <a:lstStyle/>
          <a:p>
            <a:pPr>
              <a:buClr>
                <a:schemeClr val="tx1"/>
              </a:buClr>
              <a:buFont typeface="Wingdings" pitchFamily="2" charset="2"/>
              <a:buChar char="Ø"/>
            </a:pPr>
            <a:r>
              <a:rPr lang="en-US" b="1" dirty="0" smtClean="0">
                <a:ea typeface="Majalla UI"/>
                <a:cs typeface="Majalla UI"/>
              </a:rPr>
              <a:t>Data</a:t>
            </a:r>
            <a:r>
              <a:rPr lang="en-US" dirty="0" smtClean="0">
                <a:ea typeface="Majalla UI"/>
                <a:cs typeface="Majalla UI"/>
              </a:rPr>
              <a:t>: A collection of facts in raw forms that become information after processing. </a:t>
            </a:r>
          </a:p>
          <a:p>
            <a:pPr>
              <a:buClr>
                <a:schemeClr val="tx1"/>
              </a:buClr>
              <a:buFont typeface="Wingdings" pitchFamily="2" charset="2"/>
              <a:buChar char="Ø"/>
            </a:pPr>
            <a:r>
              <a:rPr lang="en-US" b="1" dirty="0" smtClean="0">
                <a:ea typeface="Majalla UI"/>
                <a:cs typeface="Majalla UI"/>
              </a:rPr>
              <a:t>Signals</a:t>
            </a:r>
            <a:r>
              <a:rPr lang="en-US" dirty="0" smtClean="0">
                <a:ea typeface="Majalla UI"/>
                <a:cs typeface="Majalla UI"/>
              </a:rPr>
              <a:t>: Electric or electromagnetic </a:t>
            </a:r>
            <a:r>
              <a:rPr lang="en-US" dirty="0">
                <a:ea typeface="Majalla UI"/>
                <a:cs typeface="Majalla UI"/>
              </a:rPr>
              <a:t>(radio and light waves</a:t>
            </a:r>
            <a:r>
              <a:rPr lang="en-US" dirty="0" smtClean="0">
                <a:ea typeface="Majalla UI"/>
                <a:cs typeface="Majalla UI"/>
              </a:rPr>
              <a:t>) encoding of data.</a:t>
            </a:r>
          </a:p>
          <a:p>
            <a:pPr>
              <a:buClr>
                <a:schemeClr val="tx1"/>
              </a:buClr>
              <a:buFont typeface="Wingdings" pitchFamily="2" charset="2"/>
              <a:buChar char="Ø"/>
            </a:pPr>
            <a:r>
              <a:rPr lang="en-US" b="1" dirty="0" smtClean="0">
                <a:ea typeface="Majalla UI"/>
                <a:cs typeface="Majalla UI"/>
              </a:rPr>
              <a:t>Signaling</a:t>
            </a:r>
            <a:r>
              <a:rPr lang="en-US" dirty="0" smtClean="0">
                <a:ea typeface="Majalla UI"/>
                <a:cs typeface="Majalla UI"/>
              </a:rPr>
              <a:t>: Propagation of signals across a communication medium. </a:t>
            </a:r>
          </a:p>
          <a:p>
            <a:pPr>
              <a:buClr>
                <a:schemeClr val="tx1"/>
              </a:buClr>
              <a:buFont typeface="Wingdings" pitchFamily="2" charset="2"/>
              <a:buChar char="Ø"/>
            </a:pPr>
            <a:r>
              <a:rPr lang="en-US" b="1" dirty="0" smtClean="0">
                <a:ea typeface="Majalla UI"/>
                <a:cs typeface="Majalla UI"/>
              </a:rPr>
              <a:t>Transmission</a:t>
            </a:r>
            <a:r>
              <a:rPr lang="en-US" dirty="0" smtClean="0">
                <a:ea typeface="Majalla UI"/>
                <a:cs typeface="Majalla UI"/>
              </a:rPr>
              <a:t>: Communication of data achieved by the processing of signals. </a:t>
            </a:r>
          </a:p>
          <a:p>
            <a:endParaRPr lang="en-US" dirty="0" smtClean="0">
              <a:ea typeface="Majalla UI"/>
              <a:cs typeface="Majalla UI"/>
            </a:endParaRPr>
          </a:p>
        </p:txBody>
      </p:sp>
      <p:sp>
        <p:nvSpPr>
          <p:cNvPr id="4" name="Slide Number Placeholder 5"/>
          <p:cNvSpPr>
            <a:spLocks noGrp="1"/>
          </p:cNvSpPr>
          <p:nvPr>
            <p:ph type="sldNum" sz="quarter" idx="12"/>
          </p:nvPr>
        </p:nvSpPr>
        <p:spPr/>
        <p:txBody>
          <a:bodyPr/>
          <a:lstStyle/>
          <a:p>
            <a:pPr>
              <a:defRPr/>
            </a:pPr>
            <a:fld id="{A5E1544E-71FB-4BB8-B6A2-A2BC13B03EB0}" type="slidenum">
              <a:rPr lang="ar-SA">
                <a:solidFill>
                  <a:prstClr val="black">
                    <a:tint val="75000"/>
                  </a:prstClr>
                </a:solidFill>
              </a:rPr>
              <a:pPr>
                <a:defRPr/>
              </a:pPr>
              <a:t>5</a:t>
            </a:fld>
            <a:endParaRPr lang="en-US">
              <a:solidFill>
                <a:prstClr val="black">
                  <a:tint val="75000"/>
                </a:prstClr>
              </a:solidFill>
            </a:endParaRPr>
          </a:p>
        </p:txBody>
      </p:sp>
    </p:spTree>
    <p:extLst>
      <p:ext uri="{BB962C8B-B14F-4D97-AF65-F5344CB8AC3E}">
        <p14:creationId xmlns:p14="http://schemas.microsoft.com/office/powerpoint/2010/main" val="303658082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217FFE08-6D64-46A5-82BA-B64DB4BDB7D5}" type="slidenum">
              <a:rPr lang="en-US" altLang="en-US">
                <a:solidFill>
                  <a:prstClr val="black">
                    <a:tint val="75000"/>
                  </a:prstClr>
                </a:solidFill>
              </a:rPr>
              <a:pPr/>
              <a:t>50</a:t>
            </a:fld>
            <a:endParaRPr lang="en-US" altLang="en-US">
              <a:solidFill>
                <a:prstClr val="black">
                  <a:tint val="75000"/>
                </a:prstClr>
              </a:solidFill>
            </a:endParaRPr>
          </a:p>
        </p:txBody>
      </p:sp>
      <p:sp>
        <p:nvSpPr>
          <p:cNvPr id="128002" name="Rectangle 2"/>
          <p:cNvSpPr>
            <a:spLocks noGrp="1" noChangeArrowheads="1"/>
          </p:cNvSpPr>
          <p:nvPr>
            <p:ph type="title"/>
          </p:nvPr>
        </p:nvSpPr>
        <p:spPr>
          <a:xfrm>
            <a:off x="457200" y="0"/>
            <a:ext cx="8229600" cy="838200"/>
          </a:xfrm>
        </p:spPr>
        <p:txBody>
          <a:bodyPr/>
          <a:lstStyle/>
          <a:p>
            <a:r>
              <a:rPr lang="en-US" dirty="0"/>
              <a:t>Mostly used network topologies</a:t>
            </a:r>
          </a:p>
        </p:txBody>
      </p:sp>
      <p:pic>
        <p:nvPicPr>
          <p:cNvPr id="128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00212"/>
            <a:ext cx="2801938"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5" name="Text Box 5"/>
          <p:cNvSpPr txBox="1">
            <a:spLocks noChangeArrowheads="1"/>
          </p:cNvSpPr>
          <p:nvPr/>
        </p:nvSpPr>
        <p:spPr bwMode="auto">
          <a:xfrm>
            <a:off x="1524000" y="381000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prstClr val="black"/>
                </a:solidFill>
              </a:rPr>
              <a:t>mesh</a:t>
            </a:r>
            <a:endParaRPr lang="en-GB" sz="2000" dirty="0">
              <a:solidFill>
                <a:prstClr val="black"/>
              </a:solidFill>
            </a:endParaRPr>
          </a:p>
        </p:txBody>
      </p:sp>
      <p:pic>
        <p:nvPicPr>
          <p:cNvPr id="12800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7" y="5062537"/>
            <a:ext cx="3103563"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7" name="Text Box 7"/>
          <p:cNvSpPr txBox="1">
            <a:spLocks noChangeArrowheads="1"/>
          </p:cNvSpPr>
          <p:nvPr/>
        </p:nvSpPr>
        <p:spPr bwMode="auto">
          <a:xfrm>
            <a:off x="762000" y="6381690"/>
            <a:ext cx="3657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smtClean="0">
                <a:solidFill>
                  <a:srgbClr val="002060"/>
                </a:solidFill>
              </a:rPr>
              <a:t>Star (Most Commonly Used Type)</a:t>
            </a:r>
            <a:endParaRPr lang="en-GB" sz="2000" dirty="0">
              <a:solidFill>
                <a:srgbClr val="002060"/>
              </a:solidFill>
            </a:endParaRPr>
          </a:p>
        </p:txBody>
      </p:sp>
      <p:pic>
        <p:nvPicPr>
          <p:cNvPr id="128008"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914400"/>
            <a:ext cx="525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09" name="Text Box 9"/>
          <p:cNvSpPr txBox="1">
            <a:spLocks noChangeArrowheads="1"/>
          </p:cNvSpPr>
          <p:nvPr/>
        </p:nvSpPr>
        <p:spPr bwMode="auto">
          <a:xfrm>
            <a:off x="5943600" y="2057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prstClr val="black"/>
                </a:solidFill>
              </a:rPr>
              <a:t>bus</a:t>
            </a:r>
            <a:endParaRPr lang="en-GB" sz="2000" dirty="0">
              <a:solidFill>
                <a:prstClr val="black"/>
              </a:solidFill>
            </a:endParaRPr>
          </a:p>
        </p:txBody>
      </p:sp>
      <p:pic>
        <p:nvPicPr>
          <p:cNvPr id="12801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51162"/>
            <a:ext cx="4572000"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8011" name="Text Box 11"/>
          <p:cNvSpPr txBox="1">
            <a:spLocks noChangeArrowheads="1"/>
          </p:cNvSpPr>
          <p:nvPr/>
        </p:nvSpPr>
        <p:spPr bwMode="auto">
          <a:xfrm>
            <a:off x="7315200" y="38862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prstClr val="black"/>
                </a:solidFill>
              </a:rPr>
              <a:t>ring</a:t>
            </a:r>
            <a:endParaRPr lang="en-GB" sz="2000" dirty="0">
              <a:solidFill>
                <a:prstClr val="black"/>
              </a:solidFill>
            </a:endParaRPr>
          </a:p>
        </p:txBody>
      </p:sp>
      <p:pic>
        <p:nvPicPr>
          <p:cNvPr id="13" name="Picture 2" descr="I:\@@Stuff\@@myCourses\@ICT\@@ICT-Autumn 2016\@#LectureSlides\Chapter 6\Files\Images\network_switch.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953000"/>
            <a:ext cx="37338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92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5"/>
          <p:cNvSpPr>
            <a:spLocks noGrp="1"/>
          </p:cNvSpPr>
          <p:nvPr>
            <p:ph type="sldNum" sz="quarter" idx="12"/>
          </p:nvPr>
        </p:nvSpPr>
        <p:spPr>
          <a:noFill/>
        </p:spPr>
        <p:txBody>
          <a:bodyPr/>
          <a:lstStyle/>
          <a:p>
            <a:fld id="{4DB8271C-319F-42C0-8A25-08F8A55D0403}" type="slidenum">
              <a:rPr lang="en-US"/>
              <a:pPr/>
              <a:t>51</a:t>
            </a:fld>
            <a:endParaRPr lang="en-US"/>
          </a:p>
        </p:txBody>
      </p:sp>
      <p:sp>
        <p:nvSpPr>
          <p:cNvPr id="102404" name="Rectangle 2"/>
          <p:cNvSpPr>
            <a:spLocks noGrp="1" noChangeArrowheads="1"/>
          </p:cNvSpPr>
          <p:nvPr>
            <p:ph type="title"/>
          </p:nvPr>
        </p:nvSpPr>
        <p:spPr/>
        <p:txBody>
          <a:bodyPr>
            <a:normAutofit/>
          </a:bodyPr>
          <a:lstStyle/>
          <a:p>
            <a:pPr eaLnBrk="1" hangingPunct="1"/>
            <a:r>
              <a:rPr lang="en-US" sz="4000" b="1" dirty="0" smtClean="0"/>
              <a:t>Topology Concerns</a:t>
            </a:r>
          </a:p>
        </p:txBody>
      </p:sp>
      <p:sp>
        <p:nvSpPr>
          <p:cNvPr id="102405" name="Rectangle 3"/>
          <p:cNvSpPr>
            <a:spLocks noGrp="1" noChangeArrowheads="1"/>
          </p:cNvSpPr>
          <p:nvPr>
            <p:ph type="body" idx="1"/>
          </p:nvPr>
        </p:nvSpPr>
        <p:spPr/>
        <p:txBody>
          <a:bodyPr>
            <a:normAutofit fontScale="85000" lnSpcReduction="20000"/>
          </a:bodyPr>
          <a:lstStyle/>
          <a:p>
            <a:pPr eaLnBrk="1" hangingPunct="1"/>
            <a:r>
              <a:rPr lang="en-US" dirty="0" smtClean="0">
                <a:solidFill>
                  <a:srgbClr val="FF0000"/>
                </a:solidFill>
              </a:rPr>
              <a:t>Performance</a:t>
            </a:r>
            <a:r>
              <a:rPr lang="en-US" dirty="0" smtClean="0"/>
              <a:t> issues</a:t>
            </a:r>
          </a:p>
          <a:p>
            <a:pPr lvl="1" eaLnBrk="1" hangingPunct="1"/>
            <a:r>
              <a:rPr lang="en-US" dirty="0" smtClean="0"/>
              <a:t>Reliability, Ability to recover through/after failure of one or more nodes</a:t>
            </a:r>
          </a:p>
          <a:p>
            <a:pPr eaLnBrk="1" hangingPunct="1"/>
            <a:r>
              <a:rPr lang="en-US" dirty="0" smtClean="0">
                <a:solidFill>
                  <a:srgbClr val="FF0000"/>
                </a:solidFill>
              </a:rPr>
              <a:t>Physical</a:t>
            </a:r>
            <a:r>
              <a:rPr lang="en-US" dirty="0" smtClean="0"/>
              <a:t> </a:t>
            </a:r>
            <a:r>
              <a:rPr lang="en-US" dirty="0" smtClean="0">
                <a:solidFill>
                  <a:srgbClr val="FF0000"/>
                </a:solidFill>
              </a:rPr>
              <a:t>constraints </a:t>
            </a:r>
          </a:p>
          <a:p>
            <a:pPr lvl="1" eaLnBrk="1" hangingPunct="1"/>
            <a:r>
              <a:rPr lang="en-US" dirty="0" smtClean="0"/>
              <a:t>Transmission speed, distance between nodes</a:t>
            </a:r>
            <a:endParaRPr lang="en-US" dirty="0"/>
          </a:p>
          <a:p>
            <a:pPr lvl="1" eaLnBrk="1" hangingPunct="1"/>
            <a:r>
              <a:rPr lang="en-US" dirty="0" smtClean="0"/>
              <a:t>In a LAN 100 meters is maximum distance to connect two LAN segments using twisted pair cable (or two switches). </a:t>
            </a:r>
          </a:p>
          <a:p>
            <a:pPr eaLnBrk="1" hangingPunct="1"/>
            <a:r>
              <a:rPr lang="en-US" dirty="0" smtClean="0"/>
              <a:t>Other issues</a:t>
            </a:r>
          </a:p>
          <a:p>
            <a:pPr lvl="1" eaLnBrk="1" hangingPunct="1"/>
            <a:r>
              <a:rPr lang="en-US" dirty="0" smtClean="0"/>
              <a:t>Susceptibility / </a:t>
            </a:r>
            <a:r>
              <a:rPr lang="en-US" dirty="0" smtClean="0">
                <a:solidFill>
                  <a:srgbClr val="FF0000"/>
                </a:solidFill>
              </a:rPr>
              <a:t>Vulnerability</a:t>
            </a:r>
            <a:r>
              <a:rPr lang="en-US" dirty="0" smtClean="0"/>
              <a:t> to errors</a:t>
            </a:r>
          </a:p>
          <a:p>
            <a:pPr lvl="1" eaLnBrk="1" hangingPunct="1"/>
            <a:r>
              <a:rPr lang="en-US" dirty="0" smtClean="0">
                <a:solidFill>
                  <a:srgbClr val="FF0000"/>
                </a:solidFill>
              </a:rPr>
              <a:t>Growth</a:t>
            </a:r>
            <a:r>
              <a:rPr lang="en-US" dirty="0" smtClean="0"/>
              <a:t> of the network (</a:t>
            </a:r>
            <a:r>
              <a:rPr lang="en-US" dirty="0" smtClean="0">
                <a:solidFill>
                  <a:srgbClr val="FF0000"/>
                </a:solidFill>
                <a:effectLst>
                  <a:outerShdw blurRad="38100" dist="38100" dir="2700000" algn="tl">
                    <a:srgbClr val="000000">
                      <a:alpha val="43137"/>
                    </a:srgbClr>
                  </a:outerShdw>
                </a:effectLst>
              </a:rPr>
              <a:t>Scalability</a:t>
            </a:r>
            <a:r>
              <a:rPr lang="en-US" dirty="0" smtClean="0"/>
              <a:t>)</a:t>
            </a:r>
          </a:p>
          <a:p>
            <a:pPr lvl="1" eaLnBrk="1" hangingPunct="1"/>
            <a:r>
              <a:rPr lang="en-US" dirty="0" smtClean="0">
                <a:solidFill>
                  <a:srgbClr val="FF0000"/>
                </a:solidFill>
              </a:rPr>
              <a:t>Capability</a:t>
            </a:r>
            <a:r>
              <a:rPr lang="en-US" dirty="0" smtClean="0"/>
              <a:t> and types of equipment the network needs</a:t>
            </a:r>
          </a:p>
          <a:p>
            <a:pPr lvl="1" eaLnBrk="1" hangingPunct="1"/>
            <a:r>
              <a:rPr lang="en-US" dirty="0" smtClean="0">
                <a:solidFill>
                  <a:srgbClr val="FF0000"/>
                </a:solidFill>
              </a:rPr>
              <a:t>Cost</a:t>
            </a:r>
            <a:r>
              <a:rPr lang="en-US" dirty="0" smtClean="0"/>
              <a:t>, </a:t>
            </a:r>
            <a:r>
              <a:rPr lang="en-US" dirty="0" smtClean="0">
                <a:solidFill>
                  <a:srgbClr val="FF0000"/>
                </a:solidFill>
              </a:rPr>
              <a:t>geographical</a:t>
            </a:r>
            <a:r>
              <a:rPr lang="en-US" dirty="0" smtClean="0"/>
              <a:t> area (network size)</a:t>
            </a:r>
          </a:p>
          <a:p>
            <a:pPr lvl="1" eaLnBrk="1" hangingPunct="1"/>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ChangeArrowheads="1"/>
          </p:cNvSpPr>
          <p:nvPr>
            <p:ph type="title"/>
          </p:nvPr>
        </p:nvSpPr>
        <p:spPr>
          <a:xfrm>
            <a:off x="457200" y="274638"/>
            <a:ext cx="8229600" cy="868346"/>
          </a:xfrm>
        </p:spPr>
        <p:txBody>
          <a:bodyPr>
            <a:normAutofit/>
          </a:bodyPr>
          <a:lstStyle/>
          <a:p>
            <a:pPr eaLnBrk="1" hangingPunct="1"/>
            <a:r>
              <a:rPr lang="en-US" sz="3600" b="1" dirty="0" smtClean="0">
                <a:effectLst>
                  <a:outerShdw blurRad="38100" dist="38100" dir="2700000" algn="tl">
                    <a:srgbClr val="000000">
                      <a:alpha val="43137"/>
                    </a:srgbClr>
                  </a:outerShdw>
                </a:effectLst>
              </a:rPr>
              <a:t>Star </a:t>
            </a:r>
            <a:r>
              <a:rPr lang="en-US" sz="3600" b="1" i="1" dirty="0" smtClean="0">
                <a:effectLst>
                  <a:outerShdw blurRad="38100" dist="38100" dir="2700000" algn="tl">
                    <a:srgbClr val="000000">
                      <a:alpha val="43137"/>
                    </a:srgbClr>
                  </a:outerShdw>
                </a:effectLst>
              </a:rPr>
              <a:t>Topology</a:t>
            </a:r>
          </a:p>
        </p:txBody>
      </p:sp>
      <p:sp>
        <p:nvSpPr>
          <p:cNvPr id="104453" name="Rectangle 3"/>
          <p:cNvSpPr>
            <a:spLocks noGrp="1" noChangeArrowheads="1"/>
          </p:cNvSpPr>
          <p:nvPr>
            <p:ph type="body" idx="1"/>
          </p:nvPr>
        </p:nvSpPr>
        <p:spPr>
          <a:xfrm>
            <a:off x="457200" y="1285860"/>
            <a:ext cx="8229600" cy="4840303"/>
          </a:xfrm>
        </p:spPr>
        <p:txBody>
          <a:bodyPr>
            <a:normAutofit lnSpcReduction="10000"/>
          </a:bodyPr>
          <a:lstStyle/>
          <a:p>
            <a:pPr algn="just" eaLnBrk="1" hangingPunct="1">
              <a:lnSpc>
                <a:spcPct val="90000"/>
              </a:lnSpc>
            </a:pPr>
            <a:r>
              <a:rPr lang="en-US" sz="2800" dirty="0" smtClean="0"/>
              <a:t>A number of workstations (or nodes) are directly linked to a </a:t>
            </a:r>
            <a:r>
              <a:rPr lang="en-US" sz="2800" dirty="0" smtClean="0">
                <a:solidFill>
                  <a:srgbClr val="FF0000"/>
                </a:solidFill>
              </a:rPr>
              <a:t>central node called a hub.</a:t>
            </a:r>
          </a:p>
          <a:p>
            <a:pPr algn="just" eaLnBrk="1" hangingPunct="1">
              <a:lnSpc>
                <a:spcPct val="90000"/>
              </a:lnSpc>
            </a:pPr>
            <a:endParaRPr lang="en-US" sz="1050" dirty="0" smtClean="0"/>
          </a:p>
          <a:p>
            <a:pPr algn="just" eaLnBrk="1" hangingPunct="1">
              <a:lnSpc>
                <a:spcPct val="90000"/>
              </a:lnSpc>
            </a:pPr>
            <a:r>
              <a:rPr lang="en-US" sz="2800" dirty="0" smtClean="0"/>
              <a:t>Any communication between stations on a star LAN must pass through the central node. </a:t>
            </a:r>
          </a:p>
          <a:p>
            <a:pPr algn="just" eaLnBrk="1" hangingPunct="1">
              <a:lnSpc>
                <a:spcPct val="90000"/>
              </a:lnSpc>
            </a:pPr>
            <a:endParaRPr lang="en-US" sz="1050" dirty="0" smtClean="0"/>
          </a:p>
          <a:p>
            <a:pPr algn="just" eaLnBrk="1" hangingPunct="1">
              <a:lnSpc>
                <a:spcPct val="90000"/>
              </a:lnSpc>
            </a:pPr>
            <a:r>
              <a:rPr lang="en-US" sz="2800" dirty="0" smtClean="0"/>
              <a:t>There is </a:t>
            </a:r>
            <a:r>
              <a:rPr lang="en-US" sz="2800" i="1" dirty="0" smtClean="0">
                <a:solidFill>
                  <a:srgbClr val="FF0000"/>
                </a:solidFill>
              </a:rPr>
              <a:t>bi-directional</a:t>
            </a:r>
            <a:r>
              <a:rPr lang="en-US" sz="2800" dirty="0" smtClean="0">
                <a:solidFill>
                  <a:srgbClr val="FF0000"/>
                </a:solidFill>
              </a:rPr>
              <a:t> communication </a:t>
            </a:r>
            <a:r>
              <a:rPr lang="en-US" sz="2800" dirty="0" smtClean="0"/>
              <a:t>between various nodes (</a:t>
            </a:r>
            <a:r>
              <a:rPr lang="en-US" sz="2800" b="1" dirty="0" smtClean="0"/>
              <a:t>full duplex</a:t>
            </a:r>
            <a:r>
              <a:rPr lang="en-US" sz="2800" dirty="0" smtClean="0"/>
              <a:t>). </a:t>
            </a:r>
          </a:p>
          <a:p>
            <a:pPr algn="just" eaLnBrk="1" hangingPunct="1">
              <a:lnSpc>
                <a:spcPct val="90000"/>
              </a:lnSpc>
            </a:pPr>
            <a:endParaRPr lang="en-US" sz="1050" dirty="0" smtClean="0"/>
          </a:p>
          <a:p>
            <a:pPr algn="just" eaLnBrk="1" hangingPunct="1">
              <a:lnSpc>
                <a:spcPct val="90000"/>
              </a:lnSpc>
            </a:pPr>
            <a:r>
              <a:rPr lang="en-US" sz="2800" dirty="0" smtClean="0"/>
              <a:t>The </a:t>
            </a:r>
            <a:r>
              <a:rPr lang="en-US" sz="2800" dirty="0" smtClean="0">
                <a:solidFill>
                  <a:srgbClr val="FF0000"/>
                </a:solidFill>
              </a:rPr>
              <a:t>central node controls </a:t>
            </a:r>
            <a:r>
              <a:rPr lang="en-US" sz="2800" dirty="0" smtClean="0"/>
              <a:t>all the activities of the nodes. </a:t>
            </a:r>
          </a:p>
          <a:p>
            <a:pPr algn="just" eaLnBrk="1" hangingPunct="1">
              <a:lnSpc>
                <a:spcPct val="90000"/>
              </a:lnSpc>
            </a:pPr>
            <a:endParaRPr lang="en-US" sz="1050" dirty="0" smtClean="0"/>
          </a:p>
          <a:p>
            <a:pPr algn="just" eaLnBrk="1" hangingPunct="1">
              <a:lnSpc>
                <a:spcPct val="90000"/>
              </a:lnSpc>
            </a:pPr>
            <a:r>
              <a:rPr lang="en-US" sz="2800" dirty="0" smtClean="0">
                <a:solidFill>
                  <a:srgbClr val="FF0000"/>
                </a:solidFill>
              </a:rPr>
              <a:t>Cable segments </a:t>
            </a:r>
            <a:r>
              <a:rPr lang="en-US" sz="2800" dirty="0" smtClean="0"/>
              <a:t>from each computer are connected to a </a:t>
            </a:r>
            <a:r>
              <a:rPr lang="en-US" sz="2800" dirty="0" smtClean="0">
                <a:solidFill>
                  <a:srgbClr val="FF0000"/>
                </a:solidFill>
              </a:rPr>
              <a:t>centralized component</a:t>
            </a:r>
            <a:r>
              <a:rPr lang="en-US" sz="2800" dirty="0" smtClean="0"/>
              <a:t>.</a:t>
            </a:r>
          </a:p>
        </p:txBody>
      </p:sp>
      <p:pic>
        <p:nvPicPr>
          <p:cNvPr id="4" name="Picture 2" descr="I:\@@Stuff\@@myCourses\@ICT\@@ICT-Autumn 2016\@#LectureSlides\Chapter 6\Files\Images\network_swit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5410200"/>
            <a:ext cx="2819400" cy="144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E72215F2-CF8B-421B-A09D-AD23DB4C2283}" type="slidenum">
              <a:rPr lang="en-US"/>
              <a:pPr/>
              <a:t>53</a:t>
            </a:fld>
            <a:endParaRPr lang="en-US"/>
          </a:p>
        </p:txBody>
      </p:sp>
      <p:sp>
        <p:nvSpPr>
          <p:cNvPr id="105476" name="Rectangle 2"/>
          <p:cNvSpPr>
            <a:spLocks noGrp="1" noChangeArrowheads="1"/>
          </p:cNvSpPr>
          <p:nvPr>
            <p:ph type="title"/>
          </p:nvPr>
        </p:nvSpPr>
        <p:spPr/>
        <p:txBody>
          <a:bodyPr/>
          <a:lstStyle/>
          <a:p>
            <a:pPr eaLnBrk="1" hangingPunct="1"/>
            <a:r>
              <a:rPr lang="en-US" b="1" i="1" dirty="0" smtClean="0"/>
              <a:t>Cont…</a:t>
            </a:r>
          </a:p>
        </p:txBody>
      </p:sp>
      <p:sp>
        <p:nvSpPr>
          <p:cNvPr id="105477" name="Rectangle 3"/>
          <p:cNvSpPr>
            <a:spLocks noGrp="1" noChangeArrowheads="1"/>
          </p:cNvSpPr>
          <p:nvPr>
            <p:ph type="body" idx="1"/>
          </p:nvPr>
        </p:nvSpPr>
        <p:spPr/>
        <p:txBody>
          <a:bodyPr>
            <a:normAutofit/>
          </a:bodyPr>
          <a:lstStyle/>
          <a:p>
            <a:pPr algn="just" eaLnBrk="1" hangingPunct="1"/>
            <a:r>
              <a:rPr lang="en-US" dirty="0" smtClean="0"/>
              <a:t>The </a:t>
            </a:r>
            <a:r>
              <a:rPr lang="en-US" dirty="0" smtClean="0">
                <a:solidFill>
                  <a:srgbClr val="FF0000"/>
                </a:solidFill>
              </a:rPr>
              <a:t>advantages</a:t>
            </a:r>
            <a:r>
              <a:rPr lang="en-US" dirty="0" smtClean="0"/>
              <a:t> of the star topology are: </a:t>
            </a:r>
          </a:p>
          <a:p>
            <a:pPr lvl="1" algn="just" eaLnBrk="1" hangingPunct="1"/>
            <a:r>
              <a:rPr lang="en-US" dirty="0" smtClean="0"/>
              <a:t>It offers </a:t>
            </a:r>
            <a:r>
              <a:rPr lang="en-US" dirty="0" smtClean="0">
                <a:solidFill>
                  <a:srgbClr val="FF0000"/>
                </a:solidFill>
              </a:rPr>
              <a:t>flexibility</a:t>
            </a:r>
            <a:r>
              <a:rPr lang="en-US" dirty="0" smtClean="0"/>
              <a:t> of </a:t>
            </a:r>
            <a:r>
              <a:rPr lang="en-US" dirty="0" smtClean="0">
                <a:solidFill>
                  <a:srgbClr val="FF0000"/>
                </a:solidFill>
              </a:rPr>
              <a:t>adding or removing </a:t>
            </a:r>
            <a:r>
              <a:rPr lang="en-US" dirty="0" smtClean="0"/>
              <a:t>of workstations from the network. </a:t>
            </a:r>
          </a:p>
          <a:p>
            <a:pPr lvl="1" algn="just"/>
            <a:r>
              <a:rPr lang="en-US" i="1" dirty="0" smtClean="0"/>
              <a:t>Easy to </a:t>
            </a:r>
            <a:r>
              <a:rPr lang="en-US" i="1" dirty="0" smtClean="0">
                <a:solidFill>
                  <a:srgbClr val="FF0000"/>
                </a:solidFill>
              </a:rPr>
              <a:t>add and remove </a:t>
            </a:r>
            <a:r>
              <a:rPr lang="en-US" i="1" dirty="0" smtClean="0"/>
              <a:t>machines, since we only need to </a:t>
            </a:r>
            <a:r>
              <a:rPr lang="en-US" i="1" dirty="0" smtClean="0">
                <a:solidFill>
                  <a:srgbClr val="FF0000"/>
                </a:solidFill>
              </a:rPr>
              <a:t>hook them up to a central hub</a:t>
            </a:r>
          </a:p>
          <a:p>
            <a:pPr lvl="1" algn="just"/>
            <a:r>
              <a:rPr lang="en-US" dirty="0" smtClean="0">
                <a:solidFill>
                  <a:srgbClr val="FF0000"/>
                </a:solidFill>
              </a:rPr>
              <a:t>Breakdown</a:t>
            </a:r>
            <a:r>
              <a:rPr lang="en-US" dirty="0" smtClean="0"/>
              <a:t> of one station does not affect any other device on the network. </a:t>
            </a:r>
          </a:p>
          <a:p>
            <a:pPr lvl="1"/>
            <a:r>
              <a:rPr lang="en-US" i="1" dirty="0" smtClean="0"/>
              <a:t>	It is </a:t>
            </a:r>
            <a:r>
              <a:rPr lang="en-US" i="1" dirty="0" smtClean="0">
                <a:solidFill>
                  <a:srgbClr val="FF0000"/>
                </a:solidFill>
              </a:rPr>
              <a:t>robust</a:t>
            </a:r>
            <a:r>
              <a:rPr lang="en-US" i="1" dirty="0" smtClean="0"/>
              <a:t> since no machine depends on other machines. </a:t>
            </a:r>
          </a:p>
          <a:p>
            <a:pPr lvl="1" algn="just" eaLnBrk="1" hangingPunct="1"/>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94B2FF69-1CD4-46BB-9525-7FB728622905}" type="slidenum">
              <a:rPr lang="en-US"/>
              <a:pPr/>
              <a:t>54</a:t>
            </a:fld>
            <a:endParaRPr lang="en-US"/>
          </a:p>
        </p:txBody>
      </p:sp>
      <p:sp>
        <p:nvSpPr>
          <p:cNvPr id="106500" name="Rectangle 2"/>
          <p:cNvSpPr>
            <a:spLocks noGrp="1" noChangeArrowheads="1"/>
          </p:cNvSpPr>
          <p:nvPr>
            <p:ph type="title"/>
          </p:nvPr>
        </p:nvSpPr>
        <p:spPr>
          <a:xfrm>
            <a:off x="457200" y="0"/>
            <a:ext cx="8229600" cy="914400"/>
          </a:xfrm>
        </p:spPr>
        <p:txBody>
          <a:bodyPr/>
          <a:lstStyle/>
          <a:p>
            <a:pPr eaLnBrk="1" hangingPunct="1"/>
            <a:r>
              <a:rPr lang="en-US" b="1" i="1" dirty="0" smtClean="0"/>
              <a:t>Cont…</a:t>
            </a:r>
          </a:p>
        </p:txBody>
      </p:sp>
      <p:sp>
        <p:nvSpPr>
          <p:cNvPr id="106501" name="Rectangle 3"/>
          <p:cNvSpPr>
            <a:spLocks noGrp="1" noChangeArrowheads="1"/>
          </p:cNvSpPr>
          <p:nvPr>
            <p:ph type="body" idx="1"/>
          </p:nvPr>
        </p:nvSpPr>
        <p:spPr>
          <a:xfrm>
            <a:off x="457200" y="838200"/>
            <a:ext cx="8229600" cy="4525963"/>
          </a:xfrm>
        </p:spPr>
        <p:txBody>
          <a:bodyPr>
            <a:normAutofit/>
          </a:bodyPr>
          <a:lstStyle/>
          <a:p>
            <a:pPr algn="just" eaLnBrk="1" hangingPunct="1"/>
            <a:r>
              <a:rPr lang="en-US" dirty="0" smtClean="0"/>
              <a:t>The major </a:t>
            </a:r>
            <a:r>
              <a:rPr lang="en-US" dirty="0" smtClean="0">
                <a:solidFill>
                  <a:srgbClr val="FF0000"/>
                </a:solidFill>
              </a:rPr>
              <a:t>disadvantage</a:t>
            </a:r>
            <a:r>
              <a:rPr lang="en-US" dirty="0" smtClean="0"/>
              <a:t> of star topology is that </a:t>
            </a:r>
          </a:p>
          <a:p>
            <a:pPr lvl="1" algn="just"/>
            <a:r>
              <a:rPr lang="en-US" dirty="0" smtClean="0">
                <a:solidFill>
                  <a:srgbClr val="FF0000"/>
                </a:solidFill>
              </a:rPr>
              <a:t>Failure of the central node </a:t>
            </a:r>
            <a:r>
              <a:rPr lang="en-US" dirty="0" smtClean="0"/>
              <a:t>disables communication </a:t>
            </a:r>
            <a:r>
              <a:rPr lang="en-US" dirty="0" smtClean="0">
                <a:solidFill>
                  <a:srgbClr val="FF0000"/>
                </a:solidFill>
              </a:rPr>
              <a:t>throughout the whole network</a:t>
            </a:r>
            <a:r>
              <a:rPr lang="en-US" dirty="0" smtClean="0"/>
              <a:t>.</a:t>
            </a:r>
          </a:p>
          <a:p>
            <a:pPr lvl="1" algn="just"/>
            <a:r>
              <a:rPr lang="en-US" i="1" dirty="0" smtClean="0"/>
              <a:t>It requires relatively </a:t>
            </a:r>
            <a:r>
              <a:rPr lang="en-US" i="1" dirty="0" smtClean="0">
                <a:solidFill>
                  <a:srgbClr val="FF0000"/>
                </a:solidFill>
              </a:rPr>
              <a:t>more cabling </a:t>
            </a:r>
            <a:r>
              <a:rPr lang="en-US" i="1" dirty="0" smtClean="0"/>
              <a:t>than the Bus or Ring.</a:t>
            </a:r>
            <a:endParaRPr lang="en-US" dirty="0" smtClean="0"/>
          </a:p>
          <a:p>
            <a:pPr algn="just" eaLnBrk="1" hangingPunct="1"/>
            <a:endParaRPr lang="en-US" dirty="0" smtClean="0"/>
          </a:p>
        </p:txBody>
      </p:sp>
      <p:pic>
        <p:nvPicPr>
          <p:cNvPr id="4098" name="Picture 2" descr="I:\@@Stuff\@@myCourses\@ICT\@@ICT-Autumn 2016\@#LectureSlides\Chapter 6\Files\Images\star topolog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581400"/>
            <a:ext cx="56388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4343400"/>
            <a:ext cx="3276600" cy="2286000"/>
          </a:xfrm>
          <a:prstGeom prst="rect">
            <a:avLst/>
          </a:prstGeom>
        </p:spPr>
      </p:pic>
      <p:sp>
        <p:nvSpPr>
          <p:cNvPr id="108548" name="Rectangle 2"/>
          <p:cNvSpPr>
            <a:spLocks noGrp="1" noChangeArrowheads="1"/>
          </p:cNvSpPr>
          <p:nvPr>
            <p:ph type="title"/>
          </p:nvPr>
        </p:nvSpPr>
        <p:spPr>
          <a:xfrm>
            <a:off x="457200" y="0"/>
            <a:ext cx="8229600" cy="762000"/>
          </a:xfrm>
        </p:spPr>
        <p:txBody>
          <a:bodyPr/>
          <a:lstStyle/>
          <a:p>
            <a:pPr eaLnBrk="1" hangingPunct="1"/>
            <a:r>
              <a:rPr lang="en-US" b="1" dirty="0" smtClean="0"/>
              <a:t>Ring Topology</a:t>
            </a:r>
            <a:r>
              <a:rPr lang="en-US" dirty="0" smtClean="0"/>
              <a:t> </a:t>
            </a:r>
          </a:p>
        </p:txBody>
      </p:sp>
      <p:sp>
        <p:nvSpPr>
          <p:cNvPr id="108549" name="Rectangle 3"/>
          <p:cNvSpPr>
            <a:spLocks noGrp="1" noChangeArrowheads="1"/>
          </p:cNvSpPr>
          <p:nvPr>
            <p:ph type="body" idx="1"/>
          </p:nvPr>
        </p:nvSpPr>
        <p:spPr>
          <a:xfrm>
            <a:off x="457200" y="762000"/>
            <a:ext cx="8229600" cy="5334000"/>
          </a:xfrm>
        </p:spPr>
        <p:txBody>
          <a:bodyPr>
            <a:normAutofit fontScale="92500" lnSpcReduction="10000"/>
          </a:bodyPr>
          <a:lstStyle/>
          <a:p>
            <a:pPr algn="just" eaLnBrk="1" hangingPunct="1"/>
            <a:r>
              <a:rPr lang="en-US" sz="3000" i="1" dirty="0" smtClean="0"/>
              <a:t>Each station is attached to a nearby stations on a </a:t>
            </a:r>
            <a:r>
              <a:rPr lang="en-US" sz="3000" i="1" dirty="0" smtClean="0">
                <a:solidFill>
                  <a:srgbClr val="FF0000"/>
                </a:solidFill>
              </a:rPr>
              <a:t>point to point </a:t>
            </a:r>
            <a:r>
              <a:rPr lang="en-US" sz="3000" i="1" dirty="0" smtClean="0"/>
              <a:t>basis so that </a:t>
            </a:r>
            <a:r>
              <a:rPr lang="en-US" sz="3000" i="1" dirty="0" smtClean="0">
                <a:solidFill>
                  <a:srgbClr val="FF0000"/>
                </a:solidFill>
              </a:rPr>
              <a:t>the entire system is in the form of a Ring.</a:t>
            </a:r>
          </a:p>
          <a:p>
            <a:pPr algn="just" eaLnBrk="1" hangingPunct="1"/>
            <a:r>
              <a:rPr lang="en-US" sz="3000" i="1" dirty="0" smtClean="0"/>
              <a:t>Data is transmitted mostly in </a:t>
            </a:r>
            <a:r>
              <a:rPr lang="en-US" sz="3000" i="1" dirty="0" smtClean="0">
                <a:solidFill>
                  <a:srgbClr val="FF0000"/>
                </a:solidFill>
              </a:rPr>
              <a:t>one direction only or in recent designs </a:t>
            </a:r>
            <a:r>
              <a:rPr lang="en-US" sz="3000" i="1" dirty="0" smtClean="0">
                <a:solidFill>
                  <a:srgbClr val="002060"/>
                </a:solidFill>
              </a:rPr>
              <a:t>both directions</a:t>
            </a:r>
            <a:r>
              <a:rPr lang="en-US" sz="3000" i="1" dirty="0" smtClean="0"/>
              <a:t>. </a:t>
            </a:r>
          </a:p>
          <a:p>
            <a:pPr algn="just" eaLnBrk="1" hangingPunct="1"/>
            <a:r>
              <a:rPr lang="en-US" sz="3000" i="1" dirty="0" smtClean="0"/>
              <a:t>Thus the </a:t>
            </a:r>
            <a:r>
              <a:rPr lang="en-US" sz="3000" i="1" dirty="0" smtClean="0">
                <a:solidFill>
                  <a:srgbClr val="FF0000"/>
                </a:solidFill>
              </a:rPr>
              <a:t>data packets circulate along the ring </a:t>
            </a:r>
            <a:r>
              <a:rPr lang="en-US" sz="3000" i="1" dirty="0" smtClean="0"/>
              <a:t>in either clockwise or anti-clockwise </a:t>
            </a:r>
            <a:r>
              <a:rPr lang="en-US" sz="3000" i="1" dirty="0" smtClean="0">
                <a:solidFill>
                  <a:srgbClr val="002060"/>
                </a:solidFill>
                <a:effectLst>
                  <a:outerShdw blurRad="38100" dist="38100" dir="2700000" algn="tl">
                    <a:srgbClr val="000000">
                      <a:alpha val="43137"/>
                    </a:srgbClr>
                  </a:outerShdw>
                </a:effectLst>
              </a:rPr>
              <a:t>uni-direction</a:t>
            </a:r>
            <a:r>
              <a:rPr lang="en-US" sz="3000" i="1" dirty="0" smtClean="0"/>
              <a:t> in a closed loop and </a:t>
            </a:r>
            <a:r>
              <a:rPr lang="en-US" sz="3000" i="1" dirty="0" smtClean="0">
                <a:solidFill>
                  <a:srgbClr val="002060"/>
                </a:solidFill>
                <a:effectLst>
                  <a:outerShdw blurRad="38100" dist="38100" dir="2700000" algn="tl">
                    <a:srgbClr val="000000">
                      <a:alpha val="43137"/>
                    </a:srgbClr>
                  </a:outerShdw>
                </a:effectLst>
              </a:rPr>
              <a:t>passes through each computer.</a:t>
            </a:r>
          </a:p>
          <a:p>
            <a:pPr algn="just" eaLnBrk="1" hangingPunct="1"/>
            <a:r>
              <a:rPr lang="en-US" sz="3000" i="1" dirty="0" smtClean="0"/>
              <a:t>The </a:t>
            </a:r>
            <a:r>
              <a:rPr lang="en-US" sz="3000" i="1" dirty="0" smtClean="0">
                <a:solidFill>
                  <a:srgbClr val="FF0000"/>
                </a:solidFill>
              </a:rPr>
              <a:t>failure of one computer </a:t>
            </a:r>
            <a:r>
              <a:rPr lang="en-US" sz="3000" i="1" dirty="0" smtClean="0">
                <a:effectLst>
                  <a:outerShdw blurRad="38100" dist="38100" dir="2700000" algn="tl">
                    <a:srgbClr val="000000">
                      <a:alpha val="43137"/>
                    </a:srgbClr>
                  </a:outerShdw>
                </a:effectLst>
              </a:rPr>
              <a:t>can take down t</a:t>
            </a:r>
            <a:r>
              <a:rPr lang="en-US" sz="3000" i="1" dirty="0" smtClean="0"/>
              <a:t>he </a:t>
            </a:r>
            <a:r>
              <a:rPr lang="en-US" sz="3000" i="1" dirty="0" smtClean="0">
                <a:solidFill>
                  <a:srgbClr val="FF0000"/>
                </a:solidFill>
              </a:rPr>
              <a:t>entire network</a:t>
            </a:r>
            <a:r>
              <a:rPr lang="en-US" sz="3000" i="1" dirty="0" smtClean="0"/>
              <a:t>. </a:t>
            </a:r>
          </a:p>
          <a:p>
            <a:pPr algn="just" eaLnBrk="1" hangingPunct="1"/>
            <a:r>
              <a:rPr lang="en-US" sz="3000" i="1" dirty="0" smtClean="0">
                <a:solidFill>
                  <a:srgbClr val="FF0000"/>
                </a:solidFill>
                <a:effectLst>
                  <a:outerShdw blurRad="38100" dist="38100" dir="2700000" algn="tl">
                    <a:srgbClr val="000000">
                      <a:alpha val="43137"/>
                    </a:srgbClr>
                  </a:outerShdw>
                </a:effectLst>
              </a:rPr>
              <a:t>If a node goes down entire network goes down (</a:t>
            </a:r>
            <a:r>
              <a:rPr lang="en-US" sz="3000" i="1" dirty="0" smtClean="0">
                <a:solidFill>
                  <a:srgbClr val="002060"/>
                </a:solidFill>
                <a:effectLst>
                  <a:outerShdw blurRad="38100" dist="38100" dir="2700000" algn="tl">
                    <a:srgbClr val="000000">
                      <a:alpha val="43137"/>
                    </a:srgbClr>
                  </a:outerShdw>
                </a:effectLst>
              </a:rPr>
              <a:t>single point of failure</a:t>
            </a:r>
            <a:r>
              <a:rPr lang="en-US" sz="3000" i="1" dirty="0" smtClean="0">
                <a:solidFill>
                  <a:srgbClr val="FF0000"/>
                </a:solidFill>
                <a:effectLst>
                  <a:outerShdw blurRad="38100" dist="38100" dir="2700000" algn="tl">
                    <a:srgbClr val="000000">
                      <a:alpha val="43137"/>
                    </a:srgbClr>
                  </a:outerShdw>
                </a:effectLst>
              </a:rPr>
              <a:t>)</a:t>
            </a:r>
            <a:r>
              <a:rPr lang="en-US" sz="3000" i="1" dirty="0" smtClean="0"/>
              <a:t>.</a:t>
            </a:r>
          </a:p>
        </p:txBody>
      </p:sp>
    </p:spTree>
    <p:extLst>
      <p:ext uri="{BB962C8B-B14F-4D97-AF65-F5344CB8AC3E}">
        <p14:creationId xmlns:p14="http://schemas.microsoft.com/office/powerpoint/2010/main" val="210644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2C9BE7B-D567-4B78-8BA1-B14013859C85}" type="slidenum">
              <a:rPr lang="en-US"/>
              <a:pPr/>
              <a:t>56</a:t>
            </a:fld>
            <a:endParaRPr lang="en-US" dirty="0"/>
          </a:p>
        </p:txBody>
      </p:sp>
      <p:sp>
        <p:nvSpPr>
          <p:cNvPr id="110596" name="Rectangle 2"/>
          <p:cNvSpPr>
            <a:spLocks noGrp="1" noChangeArrowheads="1"/>
          </p:cNvSpPr>
          <p:nvPr>
            <p:ph type="title"/>
          </p:nvPr>
        </p:nvSpPr>
        <p:spPr>
          <a:xfrm>
            <a:off x="457200" y="152400"/>
            <a:ext cx="8229600" cy="685800"/>
          </a:xfrm>
        </p:spPr>
        <p:txBody>
          <a:bodyPr>
            <a:normAutofit fontScale="90000"/>
          </a:bodyPr>
          <a:lstStyle/>
          <a:p>
            <a:pPr eaLnBrk="1" hangingPunct="1"/>
            <a:r>
              <a:rPr lang="en-US" b="1" dirty="0" smtClean="0">
                <a:effectLst>
                  <a:outerShdw blurRad="38100" dist="38100" dir="2700000" algn="tl">
                    <a:srgbClr val="000000">
                      <a:alpha val="43137"/>
                    </a:srgbClr>
                  </a:outerShdw>
                </a:effectLst>
              </a:rPr>
              <a:t>Token Ring (</a:t>
            </a:r>
            <a:r>
              <a:rPr lang="en-US" b="1" dirty="0" smtClean="0">
                <a:solidFill>
                  <a:srgbClr val="00B050"/>
                </a:solidFill>
                <a:effectLst>
                  <a:outerShdw blurRad="38100" dist="38100" dir="2700000" algn="tl">
                    <a:srgbClr val="000000">
                      <a:alpha val="43137"/>
                    </a:srgbClr>
                  </a:outerShdw>
                </a:effectLst>
              </a:rPr>
              <a:t>protocol</a:t>
            </a:r>
            <a:r>
              <a:rPr lang="en-US" b="1" dirty="0" smtClean="0">
                <a:effectLst>
                  <a:outerShdw blurRad="38100" dist="38100" dir="2700000" algn="tl">
                    <a:srgbClr val="000000">
                      <a:alpha val="43137"/>
                    </a:srgbClr>
                  </a:outerShdw>
                </a:effectLst>
              </a:rPr>
              <a:t>)</a:t>
            </a:r>
          </a:p>
        </p:txBody>
      </p:sp>
      <p:sp>
        <p:nvSpPr>
          <p:cNvPr id="110597" name="Rectangle 3"/>
          <p:cNvSpPr>
            <a:spLocks noGrp="1" noChangeArrowheads="1"/>
          </p:cNvSpPr>
          <p:nvPr>
            <p:ph type="body" idx="1"/>
          </p:nvPr>
        </p:nvSpPr>
        <p:spPr>
          <a:xfrm>
            <a:off x="381000" y="1036637"/>
            <a:ext cx="8610600" cy="4525963"/>
          </a:xfrm>
        </p:spPr>
        <p:txBody>
          <a:bodyPr>
            <a:normAutofit fontScale="92500" lnSpcReduction="20000"/>
          </a:bodyPr>
          <a:lstStyle/>
          <a:p>
            <a:pPr algn="just" eaLnBrk="1" hangingPunct="1"/>
            <a:r>
              <a:rPr lang="en-US" sz="3600" b="1" i="1" dirty="0" smtClean="0"/>
              <a:t>A ring topology is </a:t>
            </a:r>
            <a:r>
              <a:rPr lang="en-US" sz="3600" b="1" i="1" dirty="0" smtClean="0">
                <a:solidFill>
                  <a:srgbClr val="FF0000"/>
                </a:solidFill>
              </a:rPr>
              <a:t>easy </a:t>
            </a:r>
            <a:r>
              <a:rPr lang="en-US" sz="3600" b="1" i="1" dirty="0" smtClean="0"/>
              <a:t>to install, but uses expensive parts. It is </a:t>
            </a:r>
            <a:r>
              <a:rPr lang="en-US" sz="3600" b="1" i="1" dirty="0" smtClean="0">
                <a:solidFill>
                  <a:srgbClr val="FF0000"/>
                </a:solidFill>
              </a:rPr>
              <a:t>easy to add </a:t>
            </a:r>
            <a:r>
              <a:rPr lang="en-US" sz="3600" b="1" i="1" dirty="0" smtClean="0"/>
              <a:t>a new machine. </a:t>
            </a:r>
          </a:p>
          <a:p>
            <a:pPr algn="just"/>
            <a:r>
              <a:rPr lang="en-US" sz="3600" b="1" dirty="0" smtClean="0"/>
              <a:t>Token Ring Networks</a:t>
            </a:r>
          </a:p>
          <a:p>
            <a:pPr lvl="1" algn="just"/>
            <a:r>
              <a:rPr lang="en-US" sz="3200" b="1" dirty="0" smtClean="0"/>
              <a:t>Electronic </a:t>
            </a:r>
            <a:r>
              <a:rPr lang="en-US" sz="3200" b="1" dirty="0" smtClean="0">
                <a:solidFill>
                  <a:srgbClr val="FF0000"/>
                </a:solidFill>
                <a:effectLst>
                  <a:outerShdw blurRad="38100" dist="38100" dir="2700000" algn="tl">
                    <a:srgbClr val="000000">
                      <a:alpha val="43137"/>
                    </a:srgbClr>
                  </a:outerShdw>
                </a:effectLst>
              </a:rPr>
              <a:t>token</a:t>
            </a:r>
            <a:r>
              <a:rPr lang="en-US" sz="3200" b="1" dirty="0" smtClean="0">
                <a:solidFill>
                  <a:srgbClr val="FF0000"/>
                </a:solidFill>
              </a:rPr>
              <a:t> travels around the circuit</a:t>
            </a:r>
          </a:p>
          <a:p>
            <a:pPr lvl="1" algn="just"/>
            <a:r>
              <a:rPr lang="en-US" sz="3200" b="1" dirty="0" smtClean="0"/>
              <a:t>If Token is empty then data can be </a:t>
            </a:r>
            <a:r>
              <a:rPr lang="en-US" sz="3200" b="1" dirty="0" smtClean="0">
                <a:solidFill>
                  <a:srgbClr val="FF0000"/>
                </a:solidFill>
              </a:rPr>
              <a:t>loaded and then offloaded</a:t>
            </a:r>
            <a:r>
              <a:rPr lang="en-US" sz="3200" b="1" dirty="0" smtClean="0"/>
              <a:t> at the destination node</a:t>
            </a:r>
          </a:p>
          <a:p>
            <a:pPr lvl="1" algn="just"/>
            <a:r>
              <a:rPr lang="en-US" sz="3200" b="1" dirty="0" smtClean="0">
                <a:solidFill>
                  <a:srgbClr val="002060"/>
                </a:solidFill>
                <a:effectLst>
                  <a:outerShdw blurRad="38100" dist="38100" dir="2700000" algn="tl">
                    <a:srgbClr val="000000">
                      <a:alpha val="43137"/>
                    </a:srgbClr>
                  </a:outerShdw>
                </a:effectLst>
              </a:rPr>
              <a:t>Reduced or no chances of collision </a:t>
            </a:r>
            <a:r>
              <a:rPr lang="en-US" sz="3200" b="1" dirty="0" smtClean="0">
                <a:solidFill>
                  <a:srgbClr val="FF0000"/>
                </a:solidFill>
                <a:effectLst>
                  <a:outerShdw blurRad="38100" dist="38100" dir="2700000" algn="tl">
                    <a:srgbClr val="000000">
                      <a:alpha val="43137"/>
                    </a:srgbClr>
                  </a:outerShdw>
                </a:effectLst>
              </a:rPr>
              <a:t>as compared to  Star and Bus</a:t>
            </a:r>
          </a:p>
          <a:p>
            <a:pPr lvl="1" algn="just"/>
            <a:r>
              <a:rPr lang="en-US" sz="3200" b="1" dirty="0" smtClean="0">
                <a:effectLst>
                  <a:outerShdw blurRad="38100" dist="38100" dir="2700000" algn="tl">
                    <a:srgbClr val="000000">
                      <a:alpha val="43137"/>
                    </a:srgbClr>
                  </a:outerShdw>
                </a:effectLst>
              </a:rPr>
              <a:t>An</a:t>
            </a:r>
            <a:r>
              <a:rPr lang="en-US" sz="3200" b="1" dirty="0" smtClean="0">
                <a:solidFill>
                  <a:srgbClr val="FF0000"/>
                </a:solidFill>
                <a:effectLst>
                  <a:outerShdw blurRad="38100" dist="38100" dir="2700000" algn="tl">
                    <a:srgbClr val="000000">
                      <a:alpha val="43137"/>
                    </a:srgbClr>
                  </a:outerShdw>
                </a:effectLst>
              </a:rPr>
              <a:t> </a:t>
            </a:r>
            <a:r>
              <a:rPr lang="en-US" sz="3200" b="1" dirty="0" smtClean="0">
                <a:effectLst>
                  <a:outerShdw blurRad="38100" dist="38100" dir="2700000" algn="tl">
                    <a:srgbClr val="000000">
                      <a:alpha val="43137"/>
                    </a:srgbClr>
                  </a:outerShdw>
                </a:effectLst>
              </a:rPr>
              <a:t>example is</a:t>
            </a:r>
            <a:r>
              <a:rPr lang="en-US" sz="3200" b="1" dirty="0" smtClean="0">
                <a:solidFill>
                  <a:srgbClr val="FF0000"/>
                </a:solidFill>
                <a:effectLst>
                  <a:outerShdw blurRad="38100" dist="38100" dir="2700000" algn="tl">
                    <a:srgbClr val="000000">
                      <a:alpha val="43137"/>
                    </a:srgbClr>
                  </a:outerShdw>
                </a:effectLst>
              </a:rPr>
              <a:t> </a:t>
            </a:r>
            <a:r>
              <a:rPr lang="en-US" sz="3200" b="1" dirty="0" smtClean="0">
                <a:solidFill>
                  <a:srgbClr val="002060"/>
                </a:solidFill>
                <a:effectLst>
                  <a:outerShdw blurRad="38100" dist="38100" dir="2700000" algn="tl">
                    <a:srgbClr val="000000">
                      <a:alpha val="43137"/>
                    </a:srgbClr>
                  </a:outerShdw>
                </a:effectLst>
              </a:rPr>
              <a:t>IBM’s token ring</a:t>
            </a:r>
            <a:r>
              <a:rPr lang="en-US" sz="3200" b="1" dirty="0" smtClean="0">
                <a:solidFill>
                  <a:srgbClr val="FF0000"/>
                </a:solidFill>
                <a:effectLst>
                  <a:outerShdw blurRad="38100" dist="38100" dir="2700000" algn="tl">
                    <a:srgbClr val="000000">
                      <a:alpha val="43137"/>
                    </a:srgbClr>
                  </a:outerShdw>
                </a:effectLst>
              </a:rPr>
              <a:t> network</a:t>
            </a:r>
          </a:p>
          <a:p>
            <a:pPr algn="just" eaLnBrk="1" hangingPunct="1"/>
            <a:endParaRPr lang="en-US" sz="3600" b="1" i="1" dirty="0" smtClean="0"/>
          </a:p>
        </p:txBody>
      </p:sp>
    </p:spTree>
    <p:extLst>
      <p:ext uri="{BB962C8B-B14F-4D97-AF65-F5344CB8AC3E}">
        <p14:creationId xmlns:p14="http://schemas.microsoft.com/office/powerpoint/2010/main" val="3908623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Slide Number Placeholder 5"/>
          <p:cNvSpPr>
            <a:spLocks noGrp="1"/>
          </p:cNvSpPr>
          <p:nvPr>
            <p:ph type="sldNum" sz="quarter" idx="12"/>
          </p:nvPr>
        </p:nvSpPr>
        <p:spPr>
          <a:noFill/>
        </p:spPr>
        <p:txBody>
          <a:bodyPr/>
          <a:lstStyle/>
          <a:p>
            <a:fld id="{CC09867E-CD4D-49D4-B511-3E3790F35C99}" type="slidenum">
              <a:rPr lang="en-US"/>
              <a:pPr/>
              <a:t>57</a:t>
            </a:fld>
            <a:endParaRPr lang="en-US"/>
          </a:p>
        </p:txBody>
      </p:sp>
      <p:sp>
        <p:nvSpPr>
          <p:cNvPr id="112644" name="Rectangle 2"/>
          <p:cNvSpPr>
            <a:spLocks noGrp="1" noChangeArrowheads="1"/>
          </p:cNvSpPr>
          <p:nvPr>
            <p:ph type="title"/>
          </p:nvPr>
        </p:nvSpPr>
        <p:spPr/>
        <p:txBody>
          <a:bodyPr/>
          <a:lstStyle/>
          <a:p>
            <a:pPr eaLnBrk="1" hangingPunct="1"/>
            <a:r>
              <a:rPr lang="en-US" b="1" smtClean="0"/>
              <a:t>Bus Topology</a:t>
            </a:r>
            <a:r>
              <a:rPr lang="en-US" smtClean="0"/>
              <a:t> </a:t>
            </a:r>
          </a:p>
        </p:txBody>
      </p:sp>
      <p:sp>
        <p:nvSpPr>
          <p:cNvPr id="112645" name="Rectangle 3"/>
          <p:cNvSpPr>
            <a:spLocks noGrp="1" noChangeArrowheads="1"/>
          </p:cNvSpPr>
          <p:nvPr>
            <p:ph type="body" idx="1"/>
          </p:nvPr>
        </p:nvSpPr>
        <p:spPr/>
        <p:txBody>
          <a:bodyPr/>
          <a:lstStyle/>
          <a:p>
            <a:pPr algn="just" eaLnBrk="1" hangingPunct="1"/>
            <a:r>
              <a:rPr lang="en-US" sz="3600" i="1" dirty="0" smtClean="0"/>
              <a:t>In bus topology all workstations are connected to </a:t>
            </a:r>
            <a:r>
              <a:rPr lang="en-US" sz="3600" i="1" dirty="0" smtClean="0">
                <a:solidFill>
                  <a:srgbClr val="FF0000"/>
                </a:solidFill>
              </a:rPr>
              <a:t>a single communication line called bus</a:t>
            </a:r>
            <a:r>
              <a:rPr lang="en-US" sz="3600" i="1" dirty="0" smtClean="0"/>
              <a:t>. </a:t>
            </a:r>
          </a:p>
          <a:p>
            <a:pPr algn="just" eaLnBrk="1" hangingPunct="1"/>
            <a:r>
              <a:rPr lang="en-US" sz="3600" i="1" dirty="0" smtClean="0"/>
              <a:t>In this type of network topology there is </a:t>
            </a:r>
            <a:r>
              <a:rPr lang="en-US" sz="3600" i="1" dirty="0" smtClean="0">
                <a:solidFill>
                  <a:srgbClr val="FF0000"/>
                </a:solidFill>
              </a:rPr>
              <a:t>no central node </a:t>
            </a:r>
            <a:r>
              <a:rPr lang="en-US" sz="3600" i="1" dirty="0" smtClean="0"/>
              <a:t>as in star topology.</a:t>
            </a:r>
          </a:p>
          <a:p>
            <a:pPr algn="just" eaLnBrk="1" hangingPunct="1"/>
            <a:r>
              <a:rPr lang="en-US" sz="3600" i="1" dirty="0" smtClean="0"/>
              <a:t>All </a:t>
            </a:r>
            <a:r>
              <a:rPr lang="en-US" sz="3600" i="1" dirty="0" smtClean="0">
                <a:solidFill>
                  <a:srgbClr val="FF0000"/>
                </a:solidFill>
              </a:rPr>
              <a:t>nodes compete </a:t>
            </a:r>
            <a:r>
              <a:rPr lang="en-US" sz="3600" i="1" dirty="0" smtClean="0"/>
              <a:t>for the use of the BUS </a:t>
            </a:r>
          </a:p>
        </p:txBody>
      </p:sp>
      <p:pic>
        <p:nvPicPr>
          <p:cNvPr id="2" name="Picture 1"/>
          <p:cNvPicPr>
            <a:picLocks noChangeAspect="1"/>
          </p:cNvPicPr>
          <p:nvPr/>
        </p:nvPicPr>
        <p:blipFill>
          <a:blip r:embed="rId3"/>
          <a:stretch>
            <a:fillRect/>
          </a:stretch>
        </p:blipFill>
        <p:spPr>
          <a:xfrm>
            <a:off x="1905000" y="5553089"/>
            <a:ext cx="5261304" cy="1146147"/>
          </a:xfrm>
          <a:prstGeom prst="rect">
            <a:avLst/>
          </a:prstGeom>
        </p:spPr>
      </p:pic>
    </p:spTree>
    <p:extLst>
      <p:ext uri="{BB962C8B-B14F-4D97-AF65-F5344CB8AC3E}">
        <p14:creationId xmlns:p14="http://schemas.microsoft.com/office/powerpoint/2010/main" val="2214606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Slide Number Placeholder 5"/>
          <p:cNvSpPr>
            <a:spLocks noGrp="1"/>
          </p:cNvSpPr>
          <p:nvPr>
            <p:ph type="sldNum" sz="quarter" idx="12"/>
          </p:nvPr>
        </p:nvSpPr>
        <p:spPr>
          <a:noFill/>
        </p:spPr>
        <p:txBody>
          <a:bodyPr/>
          <a:lstStyle/>
          <a:p>
            <a:fld id="{DB7BDCFC-6688-4DB9-924C-39A34A6BAE66}" type="slidenum">
              <a:rPr lang="en-US"/>
              <a:pPr/>
              <a:t>58</a:t>
            </a:fld>
            <a:endParaRPr lang="en-US"/>
          </a:p>
        </p:txBody>
      </p:sp>
      <p:sp>
        <p:nvSpPr>
          <p:cNvPr id="113668"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Bus Cont…</a:t>
            </a:r>
          </a:p>
        </p:txBody>
      </p:sp>
      <p:sp>
        <p:nvSpPr>
          <p:cNvPr id="113669" name="Rectangle 3"/>
          <p:cNvSpPr>
            <a:spLocks noGrp="1" noChangeArrowheads="1"/>
          </p:cNvSpPr>
          <p:nvPr>
            <p:ph type="body" idx="1"/>
          </p:nvPr>
        </p:nvSpPr>
        <p:spPr>
          <a:xfrm>
            <a:off x="457200" y="1600200"/>
            <a:ext cx="8458200" cy="4525963"/>
          </a:xfrm>
        </p:spPr>
        <p:txBody>
          <a:bodyPr/>
          <a:lstStyle/>
          <a:p>
            <a:pPr algn="just" eaLnBrk="1" hangingPunct="1"/>
            <a:r>
              <a:rPr lang="en-US" sz="3600" i="1" dirty="0" smtClean="0">
                <a:solidFill>
                  <a:srgbClr val="FF0000"/>
                </a:solidFill>
              </a:rPr>
              <a:t>Transmission</a:t>
            </a:r>
            <a:r>
              <a:rPr lang="en-US" sz="3600" i="1" dirty="0" smtClean="0"/>
              <a:t> from any station travels the length of the bus </a:t>
            </a:r>
            <a:r>
              <a:rPr lang="en-US" sz="3600" i="1" dirty="0" smtClean="0">
                <a:solidFill>
                  <a:srgbClr val="FF0000"/>
                </a:solidFill>
              </a:rPr>
              <a:t>in both directions </a:t>
            </a:r>
            <a:r>
              <a:rPr lang="en-US" sz="3600" i="1" dirty="0" smtClean="0"/>
              <a:t>and can be received by all workstations. </a:t>
            </a:r>
          </a:p>
          <a:p>
            <a:pPr algn="just" eaLnBrk="1" hangingPunct="1"/>
            <a:endParaRPr lang="en-US" sz="3600" i="1" dirty="0" smtClean="0"/>
          </a:p>
          <a:p>
            <a:pPr algn="just" eaLnBrk="1" hangingPunct="1"/>
            <a:r>
              <a:rPr lang="en-US" sz="3600" i="1" dirty="0" smtClean="0"/>
              <a:t>The advantage of the bus topology is that it is quite </a:t>
            </a:r>
            <a:r>
              <a:rPr lang="en-US" sz="3600" i="1" dirty="0" smtClean="0">
                <a:solidFill>
                  <a:srgbClr val="FF0000"/>
                </a:solidFill>
              </a:rPr>
              <a:t>easy to set up</a:t>
            </a:r>
            <a:r>
              <a:rPr lang="en-US" sz="3600" i="1" dirty="0" smtClean="0"/>
              <a:t>. </a:t>
            </a:r>
            <a:endParaRPr lang="en-US" sz="3600" dirty="0" smtClean="0"/>
          </a:p>
        </p:txBody>
      </p:sp>
    </p:spTree>
    <p:extLst>
      <p:ext uri="{BB962C8B-B14F-4D97-AF65-F5344CB8AC3E}">
        <p14:creationId xmlns:p14="http://schemas.microsoft.com/office/powerpoint/2010/main" val="2725389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5"/>
          <p:cNvSpPr>
            <a:spLocks noGrp="1"/>
          </p:cNvSpPr>
          <p:nvPr>
            <p:ph type="sldNum" sz="quarter" idx="12"/>
          </p:nvPr>
        </p:nvSpPr>
        <p:spPr>
          <a:noFill/>
        </p:spPr>
        <p:txBody>
          <a:bodyPr/>
          <a:lstStyle/>
          <a:p>
            <a:fld id="{F112D75F-3B01-4FB3-A6CA-2F42959F0BDC}" type="slidenum">
              <a:rPr lang="en-US"/>
              <a:pPr/>
              <a:t>59</a:t>
            </a:fld>
            <a:endParaRPr lang="en-US"/>
          </a:p>
        </p:txBody>
      </p:sp>
      <p:sp>
        <p:nvSpPr>
          <p:cNvPr id="114692" name="Rectangle 2"/>
          <p:cNvSpPr>
            <a:spLocks noGrp="1" noChangeArrowheads="1"/>
          </p:cNvSpPr>
          <p:nvPr>
            <p:ph type="title"/>
          </p:nvPr>
        </p:nvSpPr>
        <p:spPr>
          <a:xfrm>
            <a:off x="457200" y="152400"/>
            <a:ext cx="8229600" cy="1143000"/>
          </a:xfrm>
        </p:spPr>
        <p:txBody>
          <a:bodyPr/>
          <a:lstStyle/>
          <a:p>
            <a:pPr eaLnBrk="1" hangingPunct="1"/>
            <a:r>
              <a:rPr lang="en-US" b="1" dirty="0" smtClean="0">
                <a:effectLst>
                  <a:outerShdw blurRad="38100" dist="38100" dir="2700000" algn="tl">
                    <a:srgbClr val="000000">
                      <a:alpha val="43137"/>
                    </a:srgbClr>
                  </a:outerShdw>
                </a:effectLst>
              </a:rPr>
              <a:t>Bus Cont…</a:t>
            </a:r>
          </a:p>
        </p:txBody>
      </p:sp>
      <p:sp>
        <p:nvSpPr>
          <p:cNvPr id="114693" name="Rectangle 3"/>
          <p:cNvSpPr>
            <a:spLocks noGrp="1" noChangeArrowheads="1"/>
          </p:cNvSpPr>
          <p:nvPr>
            <p:ph type="body" idx="1"/>
          </p:nvPr>
        </p:nvSpPr>
        <p:spPr>
          <a:xfrm>
            <a:off x="457200" y="1447800"/>
            <a:ext cx="8229600" cy="4525963"/>
          </a:xfrm>
        </p:spPr>
        <p:txBody>
          <a:bodyPr>
            <a:normAutofit lnSpcReduction="10000"/>
          </a:bodyPr>
          <a:lstStyle/>
          <a:p>
            <a:pPr algn="just" eaLnBrk="1" hangingPunct="1">
              <a:lnSpc>
                <a:spcPct val="90000"/>
              </a:lnSpc>
            </a:pPr>
            <a:r>
              <a:rPr lang="en-US" sz="3600" i="1" dirty="0" smtClean="0"/>
              <a:t>If </a:t>
            </a:r>
            <a:r>
              <a:rPr lang="en-US" sz="3600" i="1" dirty="0" smtClean="0">
                <a:solidFill>
                  <a:srgbClr val="FF0000"/>
                </a:solidFill>
              </a:rPr>
              <a:t>one station </a:t>
            </a:r>
            <a:r>
              <a:rPr lang="en-US" sz="3600" i="1" dirty="0" smtClean="0"/>
              <a:t>of the topology </a:t>
            </a:r>
            <a:r>
              <a:rPr lang="en-US" sz="3600" i="1" dirty="0" smtClean="0">
                <a:solidFill>
                  <a:srgbClr val="FF0000"/>
                </a:solidFill>
              </a:rPr>
              <a:t>fails</a:t>
            </a:r>
            <a:r>
              <a:rPr lang="en-US" sz="3600" i="1" dirty="0" smtClean="0"/>
              <a:t> it does </a:t>
            </a:r>
            <a:r>
              <a:rPr lang="en-US" sz="3600" i="1" dirty="0" smtClean="0">
                <a:solidFill>
                  <a:srgbClr val="FF0000"/>
                </a:solidFill>
              </a:rPr>
              <a:t>not affect the entire system</a:t>
            </a:r>
            <a:r>
              <a:rPr lang="en-US" sz="3600" i="1" dirty="0" smtClean="0"/>
              <a:t>. </a:t>
            </a:r>
          </a:p>
          <a:p>
            <a:pPr algn="just" eaLnBrk="1" hangingPunct="1">
              <a:lnSpc>
                <a:spcPct val="90000"/>
              </a:lnSpc>
            </a:pPr>
            <a:r>
              <a:rPr lang="en-US" sz="3600" i="1" dirty="0" smtClean="0"/>
              <a:t>The disadvantage of bus topology is that </a:t>
            </a:r>
            <a:r>
              <a:rPr lang="en-US" sz="3600" i="1" dirty="0" smtClean="0">
                <a:solidFill>
                  <a:srgbClr val="FF0000"/>
                </a:solidFill>
              </a:rPr>
              <a:t>any break in the bus may break the entire network</a:t>
            </a:r>
            <a:r>
              <a:rPr lang="en-US" sz="3600" i="1" dirty="0" smtClean="0"/>
              <a:t>.</a:t>
            </a:r>
          </a:p>
          <a:p>
            <a:pPr algn="just" eaLnBrk="1" hangingPunct="1">
              <a:lnSpc>
                <a:spcPct val="90000"/>
              </a:lnSpc>
            </a:pPr>
            <a:r>
              <a:rPr lang="en-US" sz="3600" dirty="0" smtClean="0"/>
              <a:t>All messages are transmitted to the whole network</a:t>
            </a:r>
          </a:p>
          <a:p>
            <a:pPr algn="just">
              <a:lnSpc>
                <a:spcPct val="90000"/>
              </a:lnSpc>
            </a:pPr>
            <a:r>
              <a:rPr lang="en-US" sz="3600" i="1" dirty="0"/>
              <a:t>A </a:t>
            </a:r>
            <a:r>
              <a:rPr lang="en-US" sz="3600" b="1" i="1" dirty="0"/>
              <a:t>bus</a:t>
            </a:r>
            <a:r>
              <a:rPr lang="en-US" sz="3600" i="1" dirty="0"/>
              <a:t> </a:t>
            </a:r>
            <a:r>
              <a:rPr lang="en-US" sz="3600" b="1" i="1" dirty="0"/>
              <a:t>topology</a:t>
            </a:r>
            <a:r>
              <a:rPr lang="en-US" sz="3600" i="1" dirty="0"/>
              <a:t> is also </a:t>
            </a:r>
            <a:r>
              <a:rPr lang="en-US" sz="3600" i="1" dirty="0">
                <a:solidFill>
                  <a:srgbClr val="FF0000"/>
                </a:solidFill>
              </a:rPr>
              <a:t>easy and low cost </a:t>
            </a:r>
            <a:r>
              <a:rPr lang="en-US" sz="3600" i="1" dirty="0"/>
              <a:t>to install. </a:t>
            </a:r>
          </a:p>
          <a:p>
            <a:pPr algn="just" eaLnBrk="1" hangingPunct="1">
              <a:lnSpc>
                <a:spcPct val="90000"/>
              </a:lnSpc>
            </a:pPr>
            <a:endParaRPr lang="en-US" sz="3600" dirty="0" smtClean="0"/>
          </a:p>
        </p:txBody>
      </p:sp>
    </p:spTree>
    <p:extLst>
      <p:ext uri="{BB962C8B-B14F-4D97-AF65-F5344CB8AC3E}">
        <p14:creationId xmlns:p14="http://schemas.microsoft.com/office/powerpoint/2010/main" val="1476028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76200"/>
            <a:ext cx="8229600" cy="655638"/>
          </a:xfrm>
        </p:spPr>
        <p:txBody>
          <a:bodyPr/>
          <a:lstStyle/>
          <a:p>
            <a:r>
              <a:rPr lang="en-US" b="1" dirty="0"/>
              <a:t>Analogue &amp; Digital Signals</a:t>
            </a:r>
          </a:p>
        </p:txBody>
      </p:sp>
      <p:pic>
        <p:nvPicPr>
          <p:cNvPr id="57349" name="Picture 5"/>
          <p:cNvPicPr>
            <a:picLocks noChangeAspect="1" noChangeArrowheads="1"/>
          </p:cNvPicPr>
          <p:nvPr/>
        </p:nvPicPr>
        <p:blipFill>
          <a:blip r:embed="rId3">
            <a:extLst>
              <a:ext uri="{28A0092B-C50C-407E-A947-70E740481C1C}">
                <a14:useLocalDpi xmlns:a14="http://schemas.microsoft.com/office/drawing/2010/main" val="0"/>
              </a:ext>
            </a:extLst>
          </a:blip>
          <a:srcRect b="10919"/>
          <a:stretch>
            <a:fillRect/>
          </a:stretch>
        </p:blipFill>
        <p:spPr bwMode="auto">
          <a:xfrm>
            <a:off x="762000" y="700088"/>
            <a:ext cx="7467600"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09800" y="877669"/>
            <a:ext cx="5943600" cy="646331"/>
          </a:xfrm>
          <a:prstGeom prst="rect">
            <a:avLst/>
          </a:prstGeom>
        </p:spPr>
        <p:txBody>
          <a:bodyPr wrap="square">
            <a:spAutoFit/>
          </a:bodyPr>
          <a:lstStyle/>
          <a:p>
            <a:pPr marL="742950" lvl="1" indent="-285750">
              <a:buFont typeface="Wingdings" pitchFamily="2" charset="2"/>
              <a:buChar char="q"/>
            </a:pPr>
            <a:r>
              <a:rPr lang="en-US" dirty="0">
                <a:solidFill>
                  <a:srgbClr val="FF0000"/>
                </a:solidFill>
              </a:rPr>
              <a:t>Continuous values within some interval</a:t>
            </a:r>
          </a:p>
          <a:p>
            <a:pPr lvl="1"/>
            <a:r>
              <a:rPr lang="en-US" dirty="0">
                <a:solidFill>
                  <a:srgbClr val="FF0000"/>
                </a:solidFill>
              </a:rPr>
              <a:t> </a:t>
            </a:r>
            <a:r>
              <a:rPr lang="en-US" dirty="0" smtClean="0">
                <a:solidFill>
                  <a:srgbClr val="FF0000"/>
                </a:solidFill>
              </a:rPr>
              <a:t>   e.g</a:t>
            </a:r>
            <a:r>
              <a:rPr lang="en-US" dirty="0">
                <a:solidFill>
                  <a:srgbClr val="FF0000"/>
                </a:solidFill>
              </a:rPr>
              <a:t>. sound, video</a:t>
            </a:r>
          </a:p>
        </p:txBody>
      </p:sp>
      <p:sp>
        <p:nvSpPr>
          <p:cNvPr id="3" name="Rectangle 2"/>
          <p:cNvSpPr/>
          <p:nvPr/>
        </p:nvSpPr>
        <p:spPr>
          <a:xfrm>
            <a:off x="2133600" y="4495800"/>
            <a:ext cx="3200400" cy="646331"/>
          </a:xfrm>
          <a:prstGeom prst="rect">
            <a:avLst/>
          </a:prstGeom>
        </p:spPr>
        <p:txBody>
          <a:bodyPr wrap="square">
            <a:spAutoFit/>
          </a:bodyPr>
          <a:lstStyle/>
          <a:p>
            <a:pPr marL="742950" lvl="1" indent="-285750">
              <a:buFont typeface="Wingdings" pitchFamily="2" charset="2"/>
              <a:buChar char="q"/>
            </a:pPr>
            <a:r>
              <a:rPr lang="en-US" dirty="0">
                <a:solidFill>
                  <a:srgbClr val="FF0000"/>
                </a:solidFill>
              </a:rPr>
              <a:t>Discrete values</a:t>
            </a:r>
          </a:p>
          <a:p>
            <a:pPr lvl="1"/>
            <a:r>
              <a:rPr lang="en-US" dirty="0" smtClean="0">
                <a:solidFill>
                  <a:srgbClr val="FF0000"/>
                </a:solidFill>
              </a:rPr>
              <a:t>    e.g</a:t>
            </a:r>
            <a:r>
              <a:rPr lang="en-US" dirty="0">
                <a:solidFill>
                  <a:srgbClr val="FF0000"/>
                </a:solidFill>
              </a:rPr>
              <a:t>. text, integers</a:t>
            </a:r>
          </a:p>
        </p:txBody>
      </p:sp>
      <p:sp>
        <p:nvSpPr>
          <p:cNvPr id="4" name="TextBox 3"/>
          <p:cNvSpPr txBox="1"/>
          <p:nvPr/>
        </p:nvSpPr>
        <p:spPr>
          <a:xfrm>
            <a:off x="4914900" y="3581400"/>
            <a:ext cx="4229100" cy="923330"/>
          </a:xfrm>
          <a:prstGeom prst="rect">
            <a:avLst/>
          </a:prstGeom>
          <a:noFill/>
        </p:spPr>
        <p:txBody>
          <a:bodyPr wrap="square" rtlCol="0">
            <a:spAutoFit/>
          </a:bodyPr>
          <a:lstStyle/>
          <a:p>
            <a:r>
              <a:rPr lang="en-US" dirty="0" smtClean="0">
                <a:solidFill>
                  <a:srgbClr val="002060"/>
                </a:solidFill>
              </a:rPr>
              <a:t>Detecting and correcting distortion due to noise (introduced during transmission) is relatively easy in digital transmission</a:t>
            </a:r>
            <a:endParaRPr lang="en-US" dirty="0">
              <a:solidFill>
                <a:srgbClr val="002060"/>
              </a:solidFill>
            </a:endParaRPr>
          </a:p>
        </p:txBody>
      </p:sp>
      <p:sp>
        <p:nvSpPr>
          <p:cNvPr id="5" name="Rectangle 4"/>
          <p:cNvSpPr/>
          <p:nvPr/>
        </p:nvSpPr>
        <p:spPr>
          <a:xfrm>
            <a:off x="533400" y="6135469"/>
            <a:ext cx="8610600" cy="646331"/>
          </a:xfrm>
          <a:prstGeom prst="rect">
            <a:avLst/>
          </a:prstGeom>
        </p:spPr>
        <p:txBody>
          <a:bodyPr wrap="square">
            <a:spAutoFit/>
          </a:bodyPr>
          <a:lstStyle/>
          <a:p>
            <a:r>
              <a:rPr lang="en-US" b="1" dirty="0">
                <a:latin typeface="TimesTen-Roman"/>
              </a:rPr>
              <a:t>The principal advantages of digital signaling are that it is generally </a:t>
            </a:r>
            <a:r>
              <a:rPr lang="en-US" b="1" dirty="0" smtClean="0">
                <a:latin typeface="TimesTen-Roman"/>
              </a:rPr>
              <a:t>cheaper than </a:t>
            </a:r>
            <a:r>
              <a:rPr lang="en-US" b="1" dirty="0">
                <a:latin typeface="TimesTen-Roman"/>
              </a:rPr>
              <a:t>analog signaling and is less susceptible to noise interference.</a:t>
            </a:r>
          </a:p>
        </p:txBody>
      </p:sp>
    </p:spTree>
    <p:extLst>
      <p:ext uri="{BB962C8B-B14F-4D97-AF65-F5344CB8AC3E}">
        <p14:creationId xmlns:p14="http://schemas.microsoft.com/office/powerpoint/2010/main" val="3384687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AFAB6518-53F5-42BF-A363-6943AA91B2EE}" type="slidenum">
              <a:rPr lang="en-US"/>
              <a:pPr/>
              <a:t>60</a:t>
            </a:fld>
            <a:endParaRPr lang="en-US"/>
          </a:p>
        </p:txBody>
      </p:sp>
      <p:sp>
        <p:nvSpPr>
          <p:cNvPr id="119812" name="Rectangle 2"/>
          <p:cNvSpPr>
            <a:spLocks noGrp="1" noChangeArrowheads="1"/>
          </p:cNvSpPr>
          <p:nvPr>
            <p:ph type="title"/>
          </p:nvPr>
        </p:nvSpPr>
        <p:spPr>
          <a:xfrm>
            <a:off x="457200" y="0"/>
            <a:ext cx="8229600" cy="762000"/>
          </a:xfrm>
        </p:spPr>
        <p:txBody>
          <a:bodyPr/>
          <a:lstStyle/>
          <a:p>
            <a:pPr eaLnBrk="1" hangingPunct="1"/>
            <a:r>
              <a:rPr lang="en-US" b="1" i="1" dirty="0" smtClean="0"/>
              <a:t>Complete/Mesh</a:t>
            </a:r>
            <a:r>
              <a:rPr lang="en-US" i="1" dirty="0" smtClean="0"/>
              <a:t> </a:t>
            </a:r>
            <a:r>
              <a:rPr lang="en-US" b="1" i="1" dirty="0" smtClean="0"/>
              <a:t>Topology</a:t>
            </a:r>
            <a:endParaRPr lang="en-US" dirty="0" smtClean="0"/>
          </a:p>
        </p:txBody>
      </p:sp>
      <p:sp>
        <p:nvSpPr>
          <p:cNvPr id="119813" name="Rectangle 3"/>
          <p:cNvSpPr>
            <a:spLocks noGrp="1" noChangeArrowheads="1"/>
          </p:cNvSpPr>
          <p:nvPr>
            <p:ph type="body" idx="1"/>
          </p:nvPr>
        </p:nvSpPr>
        <p:spPr>
          <a:xfrm>
            <a:off x="457200" y="838200"/>
            <a:ext cx="8229600" cy="4525963"/>
          </a:xfrm>
        </p:spPr>
        <p:txBody>
          <a:bodyPr/>
          <a:lstStyle/>
          <a:p>
            <a:pPr algn="just" eaLnBrk="1" hangingPunct="1"/>
            <a:r>
              <a:rPr lang="en-US" sz="2800" i="1" dirty="0" smtClean="0"/>
              <a:t>A </a:t>
            </a:r>
            <a:r>
              <a:rPr lang="en-US" sz="2800" b="1" i="1" dirty="0" smtClean="0">
                <a:solidFill>
                  <a:srgbClr val="FF0000"/>
                </a:solidFill>
              </a:rPr>
              <a:t>complete</a:t>
            </a:r>
            <a:r>
              <a:rPr lang="en-US" sz="2800" i="1" dirty="0" smtClean="0"/>
              <a:t> </a:t>
            </a:r>
            <a:r>
              <a:rPr lang="en-US" sz="2800" b="1" i="1" dirty="0" smtClean="0">
                <a:solidFill>
                  <a:srgbClr val="FF0000"/>
                </a:solidFill>
              </a:rPr>
              <a:t>topology</a:t>
            </a:r>
            <a:r>
              <a:rPr lang="en-US" sz="2800" i="1" dirty="0" smtClean="0"/>
              <a:t> is very </a:t>
            </a:r>
            <a:r>
              <a:rPr lang="en-US" sz="2800" i="1" dirty="0" smtClean="0">
                <a:solidFill>
                  <a:srgbClr val="FF0000"/>
                </a:solidFill>
              </a:rPr>
              <a:t>robust</a:t>
            </a:r>
            <a:r>
              <a:rPr lang="en-US" sz="2800" i="1" dirty="0" smtClean="0"/>
              <a:t>, since </a:t>
            </a:r>
            <a:r>
              <a:rPr lang="en-US" sz="2800" i="1" dirty="0" smtClean="0">
                <a:solidFill>
                  <a:srgbClr val="FF0000"/>
                </a:solidFill>
              </a:rPr>
              <a:t>every machine has connection to every other machine</a:t>
            </a:r>
            <a:r>
              <a:rPr lang="en-US" sz="2800" i="1" dirty="0" smtClean="0"/>
              <a:t>, so doesn't depend on other machines. </a:t>
            </a:r>
          </a:p>
          <a:p>
            <a:pPr algn="just" eaLnBrk="1" hangingPunct="1"/>
            <a:r>
              <a:rPr lang="en-US" sz="2800" i="1" dirty="0" smtClean="0"/>
              <a:t>It is more secure since we don't have to send data through intermediate machines. But the </a:t>
            </a:r>
            <a:r>
              <a:rPr lang="en-US" sz="2800" i="1" dirty="0" smtClean="0">
                <a:solidFill>
                  <a:srgbClr val="FF0000"/>
                </a:solidFill>
              </a:rPr>
              <a:t>drawback is the amount of cabling that it needs</a:t>
            </a:r>
            <a:r>
              <a:rPr lang="en-US" sz="2800" i="1" dirty="0" smtClean="0"/>
              <a:t>. </a:t>
            </a:r>
          </a:p>
          <a:p>
            <a:pPr algn="just" eaLnBrk="1" hangingPunct="1"/>
            <a:r>
              <a:rPr lang="en-US" sz="2800" i="1" dirty="0" smtClean="0"/>
              <a:t>Also, </a:t>
            </a:r>
            <a:r>
              <a:rPr lang="en-US" sz="2800" i="1" dirty="0" smtClean="0">
                <a:solidFill>
                  <a:srgbClr val="FF0000"/>
                </a:solidFill>
              </a:rPr>
              <a:t>adding and configuring </a:t>
            </a:r>
            <a:r>
              <a:rPr lang="en-US" sz="2800" i="1" dirty="0" smtClean="0"/>
              <a:t>a new machine is very </a:t>
            </a:r>
            <a:r>
              <a:rPr lang="en-US" sz="2800" i="1" dirty="0" smtClean="0">
                <a:solidFill>
                  <a:srgbClr val="FF0000"/>
                </a:solidFill>
              </a:rPr>
              <a:t>cumbersome</a:t>
            </a:r>
            <a:r>
              <a:rPr lang="en-US" sz="2800" i="1" dirty="0" smtClean="0"/>
              <a:t>.</a:t>
            </a:r>
            <a:endParaRPr lang="en-US" sz="2800" dirty="0" smtClean="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700" y="4038600"/>
            <a:ext cx="4555500" cy="280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237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B361C1-B0D0-49AB-96A2-79A72FA75D81}" type="slidenum">
              <a:rPr lang="en-US" altLang="en-US">
                <a:solidFill>
                  <a:prstClr val="black">
                    <a:tint val="75000"/>
                  </a:prstClr>
                </a:solidFill>
              </a:rPr>
              <a:pPr/>
              <a:t>61</a:t>
            </a:fld>
            <a:endParaRPr lang="en-US" altLang="en-US">
              <a:solidFill>
                <a:prstClr val="black">
                  <a:tint val="75000"/>
                </a:prstClr>
              </a:solidFill>
            </a:endParaRPr>
          </a:p>
        </p:txBody>
      </p:sp>
      <p:sp>
        <p:nvSpPr>
          <p:cNvPr id="145410" name="Rectangle 2"/>
          <p:cNvSpPr>
            <a:spLocks noGrp="1" noChangeArrowheads="1"/>
          </p:cNvSpPr>
          <p:nvPr>
            <p:ph type="title"/>
          </p:nvPr>
        </p:nvSpPr>
        <p:spPr>
          <a:xfrm>
            <a:off x="152400" y="274638"/>
            <a:ext cx="8991600" cy="715962"/>
          </a:xfrm>
        </p:spPr>
        <p:txBody>
          <a:bodyPr>
            <a:noAutofit/>
          </a:bodyPr>
          <a:lstStyle/>
          <a:p>
            <a:r>
              <a:rPr lang="en-US" sz="2600" b="1" dirty="0"/>
              <a:t>A hybrid topology: a star </a:t>
            </a:r>
            <a:r>
              <a:rPr lang="en-US" sz="2600" b="1" dirty="0">
                <a:effectLst>
                  <a:outerShdw blurRad="38100" dist="38100" dir="2700000" algn="tl">
                    <a:srgbClr val="000000">
                      <a:alpha val="43137"/>
                    </a:srgbClr>
                  </a:outerShdw>
                </a:effectLst>
              </a:rPr>
              <a:t>backbone</a:t>
            </a:r>
            <a:r>
              <a:rPr lang="en-US" sz="2600" b="1" dirty="0"/>
              <a:t> with three bus </a:t>
            </a:r>
            <a:r>
              <a:rPr lang="en-US" sz="2600" b="1" dirty="0" smtClean="0"/>
              <a:t>networks</a:t>
            </a:r>
            <a:endParaRPr lang="en-US" sz="2600" b="1" dirty="0"/>
          </a:p>
        </p:txBody>
      </p:sp>
      <p:pic>
        <p:nvPicPr>
          <p:cNvPr id="145412"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9600" y="1524000"/>
            <a:ext cx="7516813" cy="4530725"/>
          </a:xfrm>
          <a:noFill/>
          <a:ln/>
        </p:spPr>
      </p:pic>
    </p:spTree>
    <p:extLst>
      <p:ext uri="{BB962C8B-B14F-4D97-AF65-F5344CB8AC3E}">
        <p14:creationId xmlns:p14="http://schemas.microsoft.com/office/powerpoint/2010/main" val="34656716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884238"/>
          </a:xfrm>
        </p:spPr>
        <p:txBody>
          <a:bodyPr>
            <a:normAutofit fontScale="90000"/>
          </a:bodyPr>
          <a:lstStyle/>
          <a:p>
            <a:r>
              <a:rPr lang="en-US" b="1" dirty="0" smtClean="0">
                <a:solidFill>
                  <a:srgbClr val="00B050"/>
                </a:solidFill>
                <a:effectLst>
                  <a:outerShdw blurRad="38100" dist="38100" dir="2700000" algn="tl">
                    <a:srgbClr val="000000">
                      <a:alpha val="43137"/>
                    </a:srgbClr>
                  </a:outerShdw>
                </a:effectLst>
              </a:rPr>
              <a:t>Comparison of Network topologies</a:t>
            </a:r>
            <a:endParaRPr lang="en-US" b="1" dirty="0">
              <a:solidFill>
                <a:srgbClr val="00B050"/>
              </a:solidFill>
              <a:effectLst>
                <a:outerShdw blurRad="38100" dist="38100" dir="2700000" algn="tl">
                  <a:srgbClr val="000000">
                    <a:alpha val="43137"/>
                  </a:srgbClr>
                </a:outerShdw>
              </a:effectLst>
            </a:endParaRPr>
          </a:p>
        </p:txBody>
      </p:sp>
      <p:sp>
        <p:nvSpPr>
          <p:cNvPr id="61443" name="Rectangle 3"/>
          <p:cNvSpPr>
            <a:spLocks noGrp="1" noChangeArrowheads="1"/>
          </p:cNvSpPr>
          <p:nvPr>
            <p:ph type="body" idx="1"/>
          </p:nvPr>
        </p:nvSpPr>
        <p:spPr>
          <a:xfrm>
            <a:off x="609600" y="1066800"/>
            <a:ext cx="7924800" cy="4419600"/>
          </a:xfrm>
        </p:spPr>
        <p:txBody>
          <a:bodyPr>
            <a:normAutofit/>
          </a:bodyPr>
          <a:lstStyle/>
          <a:p>
            <a:r>
              <a:rPr lang="en-US" sz="2400" b="1" dirty="0"/>
              <a:t>Advantages and Disadvantages of Network Topologies</a:t>
            </a:r>
          </a:p>
        </p:txBody>
      </p:sp>
      <p:graphicFrame>
        <p:nvGraphicFramePr>
          <p:cNvPr id="61550" name="Group 110"/>
          <p:cNvGraphicFramePr>
            <a:graphicFrameLocks noGrp="1"/>
          </p:cNvGraphicFramePr>
          <p:nvPr>
            <p:extLst>
              <p:ext uri="{D42A27DB-BD31-4B8C-83A1-F6EECF244321}">
                <p14:modId xmlns:p14="http://schemas.microsoft.com/office/powerpoint/2010/main" val="1413566110"/>
              </p:ext>
            </p:extLst>
          </p:nvPr>
        </p:nvGraphicFramePr>
        <p:xfrm>
          <a:off x="762000" y="1676400"/>
          <a:ext cx="7924801" cy="4862495"/>
        </p:xfrm>
        <a:graphic>
          <a:graphicData uri="http://schemas.openxmlformats.org/drawingml/2006/table">
            <a:tbl>
              <a:tblPr/>
              <a:tblGrid>
                <a:gridCol w="1601821"/>
                <a:gridCol w="2741579"/>
                <a:gridCol w="3581401"/>
              </a:tblGrid>
              <a:tr h="8696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Topology</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Advantages</a:t>
                      </a: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Disadvantages</a:t>
                      </a:r>
                      <a:endParaRPr kumimoji="0" lang="en-US" sz="20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7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Bus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Cheap. Easy to install.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Takes less 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Difficult to reconfigure.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Break in bus disables entire network.</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Star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Cheap. Easy to install.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Easy to reconfigure.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Fault tolerant. Most common.</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More expensive than bus.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lang="en-US" sz="1400" b="1" dirty="0" smtClean="0">
                          <a:solidFill>
                            <a:schemeClr val="tx1"/>
                          </a:solidFill>
                          <a:latin typeface="Arial" panose="020B0604020202020204" pitchFamily="34" charset="0"/>
                          <a:cs typeface="Arial" panose="020B0604020202020204" pitchFamily="34" charset="0"/>
                        </a:rPr>
                        <a:t>Failure of the central node disables communication throughout the whole network.</a:t>
                      </a:r>
                      <a:endParaRPr kumimoji="0" lang="en-US" sz="14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39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Efficient. Easy to install.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Reconfiguration difficult. If one node fails the whole network will fail.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Very expensive.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4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Mesh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Most fault tolerant.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Reconfiguration extremely difficult.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Extremely expensive.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Very complex.</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7524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A476DEA-277D-4FF0-B6A4-479A20A555DB}" type="slidenum">
              <a:rPr lang="en-US">
                <a:solidFill>
                  <a:prstClr val="black">
                    <a:tint val="75000"/>
                  </a:prstClr>
                </a:solidFill>
              </a:rPr>
              <a:pPr/>
              <a:t>63</a:t>
            </a:fld>
            <a:endParaRPr lang="en-US">
              <a:solidFill>
                <a:prstClr val="black">
                  <a:tint val="75000"/>
                </a:prstClr>
              </a:solidFill>
            </a:endParaRPr>
          </a:p>
        </p:txBody>
      </p:sp>
      <p:sp>
        <p:nvSpPr>
          <p:cNvPr id="322562" name="Rectangle 2"/>
          <p:cNvSpPr>
            <a:spLocks noGrp="1" noChangeArrowheads="1"/>
          </p:cNvSpPr>
          <p:nvPr>
            <p:ph type="title"/>
          </p:nvPr>
        </p:nvSpPr>
        <p:spPr/>
        <p:txBody>
          <a:bodyPr>
            <a:normAutofit fontScale="90000"/>
          </a:bodyPr>
          <a:lstStyle/>
          <a:p>
            <a:r>
              <a:rPr lang="en-US" dirty="0">
                <a:solidFill>
                  <a:srgbClr val="00B050"/>
                </a:solidFill>
              </a:rPr>
              <a:t>Network </a:t>
            </a:r>
            <a:r>
              <a:rPr lang="en-US" dirty="0" smtClean="0">
                <a:solidFill>
                  <a:srgbClr val="00B050"/>
                </a:solidFill>
              </a:rPr>
              <a:t>Types Based on </a:t>
            </a:r>
            <a:r>
              <a:rPr lang="en-US" dirty="0" smtClean="0">
                <a:solidFill>
                  <a:srgbClr val="FF0000"/>
                </a:solidFill>
              </a:rPr>
              <a:t>Management</a:t>
            </a:r>
            <a:r>
              <a:rPr lang="en-US" dirty="0" smtClean="0">
                <a:solidFill>
                  <a:srgbClr val="00B050"/>
                </a:solidFill>
              </a:rPr>
              <a:t> Method</a:t>
            </a:r>
            <a:endParaRPr lang="en-US" dirty="0">
              <a:solidFill>
                <a:srgbClr val="00B050"/>
              </a:solidFill>
            </a:endParaRPr>
          </a:p>
        </p:txBody>
      </p:sp>
      <p:sp>
        <p:nvSpPr>
          <p:cNvPr id="322563" name="Rectangle 3"/>
          <p:cNvSpPr>
            <a:spLocks noGrp="1" noChangeArrowheads="1"/>
          </p:cNvSpPr>
          <p:nvPr>
            <p:ph type="body" idx="1"/>
          </p:nvPr>
        </p:nvSpPr>
        <p:spPr>
          <a:xfrm>
            <a:off x="457200" y="1524000"/>
            <a:ext cx="8229600" cy="3962400"/>
          </a:xfrm>
        </p:spPr>
        <p:txBody>
          <a:bodyPr>
            <a:normAutofit fontScale="85000" lnSpcReduction="20000"/>
          </a:bodyPr>
          <a:lstStyle/>
          <a:p>
            <a:r>
              <a:rPr lang="en-US" sz="3900" b="1" dirty="0"/>
              <a:t>Two major types of networks</a:t>
            </a:r>
          </a:p>
          <a:p>
            <a:pPr lvl="1"/>
            <a:r>
              <a:rPr lang="en-US" sz="3600" b="1" dirty="0" smtClean="0"/>
              <a:t>Peer-to-peer (P2P)</a:t>
            </a:r>
          </a:p>
          <a:p>
            <a:pPr lvl="2"/>
            <a:r>
              <a:rPr lang="en-US" sz="3600" b="1" dirty="0" smtClean="0"/>
              <a:t>File sharing (e.g. </a:t>
            </a:r>
            <a:r>
              <a:rPr lang="en-US" sz="3600" b="1" dirty="0" err="1" smtClean="0"/>
              <a:t>BitTorrent</a:t>
            </a:r>
            <a:r>
              <a:rPr lang="en-US" sz="3600" b="1" dirty="0" smtClean="0"/>
              <a:t>)</a:t>
            </a:r>
          </a:p>
          <a:p>
            <a:pPr lvl="2"/>
            <a:r>
              <a:rPr lang="en-US" sz="3600" b="1" dirty="0" smtClean="0"/>
              <a:t>Internet telephony (e.g. Skype)</a:t>
            </a:r>
          </a:p>
          <a:p>
            <a:pPr lvl="2"/>
            <a:r>
              <a:rPr lang="en-US" sz="3600" b="1" dirty="0"/>
              <a:t>In a peer-to-peer system there are no fixed clients and servers.</a:t>
            </a:r>
          </a:p>
          <a:p>
            <a:pPr lvl="1"/>
            <a:r>
              <a:rPr lang="en-US" sz="3600" b="1" dirty="0"/>
              <a:t>Client/Server</a:t>
            </a:r>
            <a:r>
              <a:rPr lang="en-US" sz="3600" dirty="0"/>
              <a:t> </a:t>
            </a:r>
            <a:r>
              <a:rPr lang="en-US" sz="3600" b="1" dirty="0"/>
              <a:t>(also called server-based</a:t>
            </a:r>
            <a:r>
              <a:rPr lang="en-US" sz="3600" b="1" dirty="0" smtClean="0"/>
              <a:t>)</a:t>
            </a:r>
            <a:br>
              <a:rPr lang="en-US" sz="3600" b="1" dirty="0" smtClean="0"/>
            </a:br>
            <a:endParaRPr lang="en-US" sz="3600" b="1" dirty="0"/>
          </a:p>
        </p:txBody>
      </p:sp>
    </p:spTree>
    <p:extLst>
      <p:ext uri="{BB962C8B-B14F-4D97-AF65-F5344CB8AC3E}">
        <p14:creationId xmlns:p14="http://schemas.microsoft.com/office/powerpoint/2010/main" val="2754296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5"/>
          <p:cNvSpPr>
            <a:spLocks noGrp="1"/>
          </p:cNvSpPr>
          <p:nvPr>
            <p:ph type="sldNum" sz="quarter" idx="12"/>
          </p:nvPr>
        </p:nvSpPr>
        <p:spPr>
          <a:noFill/>
        </p:spPr>
        <p:txBody>
          <a:bodyPr/>
          <a:lstStyle/>
          <a:p>
            <a:fld id="{BCE5AB11-228A-4BB6-8CF3-56858FAE9E09}" type="slidenum">
              <a:rPr lang="en-US">
                <a:solidFill>
                  <a:prstClr val="black">
                    <a:tint val="75000"/>
                  </a:prstClr>
                </a:solidFill>
              </a:rPr>
              <a:pPr/>
              <a:t>64</a:t>
            </a:fld>
            <a:endParaRPr lang="en-US">
              <a:solidFill>
                <a:prstClr val="black">
                  <a:tint val="75000"/>
                </a:prstClr>
              </a:solidFill>
            </a:endParaRPr>
          </a:p>
        </p:txBody>
      </p:sp>
      <p:sp>
        <p:nvSpPr>
          <p:cNvPr id="128005" name="Rectangle 3"/>
          <p:cNvSpPr>
            <a:spLocks noGrp="1" noChangeArrowheads="1"/>
          </p:cNvSpPr>
          <p:nvPr>
            <p:ph type="body" idx="1"/>
          </p:nvPr>
        </p:nvSpPr>
        <p:spPr>
          <a:xfrm>
            <a:off x="457200" y="1570037"/>
            <a:ext cx="8229600" cy="4525963"/>
          </a:xfrm>
        </p:spPr>
        <p:txBody>
          <a:bodyPr>
            <a:normAutofit lnSpcReduction="10000"/>
          </a:bodyPr>
          <a:lstStyle/>
          <a:p>
            <a:pPr eaLnBrk="1" hangingPunct="1"/>
            <a:r>
              <a:rPr lang="en-US" b="1" dirty="0" smtClean="0"/>
              <a:t>Local Area Networks (LANs)</a:t>
            </a:r>
          </a:p>
          <a:p>
            <a:pPr eaLnBrk="1" hangingPunct="1"/>
            <a:endParaRPr lang="en-US" b="1" dirty="0" smtClean="0"/>
          </a:p>
          <a:p>
            <a:pPr eaLnBrk="1" hangingPunct="1"/>
            <a:r>
              <a:rPr lang="en-US" b="1" dirty="0" smtClean="0"/>
              <a:t>Metropolitan Area Networks (MANs)</a:t>
            </a:r>
          </a:p>
          <a:p>
            <a:pPr eaLnBrk="1" hangingPunct="1"/>
            <a:endParaRPr lang="en-US" b="1" dirty="0" smtClean="0"/>
          </a:p>
          <a:p>
            <a:pPr eaLnBrk="1" hangingPunct="1"/>
            <a:r>
              <a:rPr lang="en-US" b="1" dirty="0" smtClean="0"/>
              <a:t>Wide Area Networks (WANs)</a:t>
            </a:r>
          </a:p>
          <a:p>
            <a:pPr eaLnBrk="1" hangingPunct="1"/>
            <a:endParaRPr lang="en-US" b="1" dirty="0" smtClean="0"/>
          </a:p>
          <a:p>
            <a:pPr eaLnBrk="1" hangingPunct="1"/>
            <a:r>
              <a:rPr lang="en-US" b="1" dirty="0" smtClean="0"/>
              <a:t>Internet – The World’s Largest Network of</a:t>
            </a:r>
            <a:br>
              <a:rPr lang="en-US" b="1" dirty="0" smtClean="0"/>
            </a:br>
            <a:r>
              <a:rPr lang="en-US" b="1" dirty="0" smtClean="0"/>
              <a:t>                   Networks</a:t>
            </a:r>
          </a:p>
        </p:txBody>
      </p:sp>
      <p:sp>
        <p:nvSpPr>
          <p:cNvPr id="6" name="Rectangle 2"/>
          <p:cNvSpPr>
            <a:spLocks noGrp="1" noChangeArrowheads="1"/>
          </p:cNvSpPr>
          <p:nvPr>
            <p:ph type="title"/>
          </p:nvPr>
        </p:nvSpPr>
        <p:spPr>
          <a:xfrm>
            <a:off x="457200" y="274638"/>
            <a:ext cx="8229600" cy="792162"/>
          </a:xfrm>
        </p:spPr>
        <p:txBody>
          <a:bodyPr/>
          <a:lstStyle/>
          <a:p>
            <a:pPr eaLnBrk="1" hangingPunct="1"/>
            <a:r>
              <a:rPr lang="en-US" sz="4000" b="1" dirty="0" smtClean="0">
                <a:solidFill>
                  <a:srgbClr val="00B050"/>
                </a:solidFill>
                <a:effectLst>
                  <a:outerShdw blurRad="38100" dist="38100" dir="2700000" algn="tl">
                    <a:srgbClr val="000000">
                      <a:alpha val="43137"/>
                    </a:srgbClr>
                  </a:outerShdw>
                </a:effectLst>
              </a:rPr>
              <a:t>Network Classification based on Scale</a:t>
            </a:r>
          </a:p>
        </p:txBody>
      </p:sp>
    </p:spTree>
    <p:extLst>
      <p:ext uri="{BB962C8B-B14F-4D97-AF65-F5344CB8AC3E}">
        <p14:creationId xmlns:p14="http://schemas.microsoft.com/office/powerpoint/2010/main" val="2485296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p:cNvSpPr>
            <a:spLocks noGrp="1"/>
          </p:cNvSpPr>
          <p:nvPr>
            <p:ph type="sldNum" sz="quarter" idx="12"/>
          </p:nvPr>
        </p:nvSpPr>
        <p:spPr>
          <a:noFill/>
        </p:spPr>
        <p:txBody>
          <a:bodyPr/>
          <a:lstStyle/>
          <a:p>
            <a:fld id="{F98E620A-A56D-4519-B70C-D12A4A48A5A4}" type="slidenum">
              <a:rPr lang="en-US">
                <a:solidFill>
                  <a:prstClr val="black">
                    <a:tint val="75000"/>
                  </a:prstClr>
                </a:solidFill>
              </a:rPr>
              <a:pPr/>
              <a:t>65</a:t>
            </a:fld>
            <a:endParaRPr lang="en-US">
              <a:solidFill>
                <a:prstClr val="black">
                  <a:tint val="75000"/>
                </a:prstClr>
              </a:solidFill>
            </a:endParaRPr>
          </a:p>
        </p:txBody>
      </p:sp>
      <p:sp>
        <p:nvSpPr>
          <p:cNvPr id="125956" name="Rectangle 2"/>
          <p:cNvSpPr>
            <a:spLocks noGrp="1" noChangeArrowheads="1"/>
          </p:cNvSpPr>
          <p:nvPr>
            <p:ph type="title"/>
          </p:nvPr>
        </p:nvSpPr>
        <p:spPr>
          <a:xfrm>
            <a:off x="457200" y="274638"/>
            <a:ext cx="8229600" cy="792162"/>
          </a:xfrm>
        </p:spPr>
        <p:txBody>
          <a:bodyPr/>
          <a:lstStyle/>
          <a:p>
            <a:pPr eaLnBrk="1" hangingPunct="1"/>
            <a:r>
              <a:rPr lang="en-US" sz="4000" b="1" dirty="0" smtClean="0"/>
              <a:t>Network Classification based on Scale</a:t>
            </a:r>
          </a:p>
        </p:txBody>
      </p:sp>
      <p:sp>
        <p:nvSpPr>
          <p:cNvPr id="125957" name="Rectangle 3"/>
          <p:cNvSpPr>
            <a:spLocks noGrp="1" noChangeArrowheads="1"/>
          </p:cNvSpPr>
          <p:nvPr>
            <p:ph type="body" idx="1"/>
          </p:nvPr>
        </p:nvSpPr>
        <p:spPr/>
        <p:txBody>
          <a:bodyPr/>
          <a:lstStyle/>
          <a:p>
            <a:pPr algn="just" eaLnBrk="1" hangingPunct="1"/>
            <a:r>
              <a:rPr lang="en-US" i="1" dirty="0" smtClean="0"/>
              <a:t>There is </a:t>
            </a:r>
            <a:r>
              <a:rPr lang="en-US" i="1" dirty="0" smtClean="0">
                <a:solidFill>
                  <a:srgbClr val="FF0000"/>
                </a:solidFill>
              </a:rPr>
              <a:t>no hard and fast rule </a:t>
            </a:r>
            <a:r>
              <a:rPr lang="en-US" i="1" dirty="0" smtClean="0"/>
              <a:t>on how big a network is before it becomes a </a:t>
            </a:r>
            <a:r>
              <a:rPr lang="en-US" i="1" dirty="0" smtClean="0">
                <a:solidFill>
                  <a:srgbClr val="FF0000"/>
                </a:solidFill>
              </a:rPr>
              <a:t>LAN, MAN or WAN</a:t>
            </a:r>
            <a:r>
              <a:rPr lang="en-US" i="1" dirty="0" smtClean="0"/>
              <a:t>. </a:t>
            </a:r>
          </a:p>
          <a:p>
            <a:pPr algn="just" eaLnBrk="1" hangingPunct="1"/>
            <a:r>
              <a:rPr lang="en-US" i="1" dirty="0" smtClean="0"/>
              <a:t>E.g. a LAN is usually identified by either all machines using the </a:t>
            </a:r>
            <a:r>
              <a:rPr lang="en-US" i="1" dirty="0" smtClean="0">
                <a:solidFill>
                  <a:srgbClr val="FF0000"/>
                </a:solidFill>
              </a:rPr>
              <a:t>same LAN protocol </a:t>
            </a:r>
            <a:r>
              <a:rPr lang="en-US" i="1" dirty="0" smtClean="0"/>
              <a:t>(e.g. IEEE 802.3 Ethernet), or they are machines communicating within the </a:t>
            </a:r>
            <a:r>
              <a:rPr lang="en-US" i="1" dirty="0" smtClean="0">
                <a:solidFill>
                  <a:srgbClr val="FF0000"/>
                </a:solidFill>
              </a:rPr>
              <a:t>same organization </a:t>
            </a:r>
            <a:r>
              <a:rPr lang="en-US" i="1" dirty="0" smtClean="0"/>
              <a:t>or </a:t>
            </a:r>
            <a:r>
              <a:rPr lang="en-US" i="1" dirty="0" smtClean="0">
                <a:solidFill>
                  <a:srgbClr val="FF0000"/>
                </a:solidFill>
              </a:rPr>
              <a:t>within 1KM </a:t>
            </a:r>
            <a:r>
              <a:rPr lang="en-US" i="1" dirty="0" smtClean="0"/>
              <a:t>area. </a:t>
            </a:r>
            <a:endParaRPr lang="en-US" dirty="0" smtClean="0"/>
          </a:p>
        </p:txBody>
      </p:sp>
    </p:spTree>
    <p:extLst>
      <p:ext uri="{BB962C8B-B14F-4D97-AF65-F5344CB8AC3E}">
        <p14:creationId xmlns:p14="http://schemas.microsoft.com/office/powerpoint/2010/main" val="1217164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effectLst>
                  <a:outerShdw blurRad="38100" dist="38100" dir="2700000" algn="tl">
                    <a:srgbClr val="000000">
                      <a:alpha val="43137"/>
                    </a:srgbClr>
                  </a:outerShdw>
                </a:effectLst>
              </a:rPr>
              <a:t>Based on Scale (Network Size) Cont…</a:t>
            </a:r>
            <a:endParaRPr lang="en-US" b="1"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66</a:t>
            </a:fld>
            <a:endParaRPr lang="en-GB">
              <a:solidFill>
                <a:prstClr val="black">
                  <a:tint val="75000"/>
                </a:prstClr>
              </a:solidFill>
            </a:endParaRPr>
          </a:p>
        </p:txBody>
      </p:sp>
      <p:pic>
        <p:nvPicPr>
          <p:cNvPr id="5122" name="Picture 2" descr="I:\@@Stuff\@@myCourses\@ICT\@@ICT-Autumn 2016\@#LectureSlides\Chapter 6\Files\Images\fig008.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6705599" cy="533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05200" y="4114800"/>
            <a:ext cx="2667000" cy="369332"/>
          </a:xfrm>
          <a:prstGeom prst="rect">
            <a:avLst/>
          </a:prstGeom>
          <a:solidFill>
            <a:schemeClr val="accent1">
              <a:lumMod val="20000"/>
              <a:lumOff val="80000"/>
            </a:schemeClr>
          </a:solidFill>
        </p:spPr>
        <p:txBody>
          <a:bodyPr wrap="square" rtlCol="0">
            <a:spAutoFit/>
          </a:bodyPr>
          <a:lstStyle/>
          <a:p>
            <a:r>
              <a:rPr lang="en-US" b="1" dirty="0" smtClean="0"/>
              <a:t>(Room, Building, Campus)</a:t>
            </a:r>
            <a:endParaRPr lang="en-US" b="1" dirty="0"/>
          </a:p>
        </p:txBody>
      </p:sp>
      <p:sp>
        <p:nvSpPr>
          <p:cNvPr id="7" name="TextBox 6"/>
          <p:cNvSpPr txBox="1"/>
          <p:nvPr/>
        </p:nvSpPr>
        <p:spPr>
          <a:xfrm>
            <a:off x="3767051" y="5410200"/>
            <a:ext cx="2024149" cy="369332"/>
          </a:xfrm>
          <a:prstGeom prst="rect">
            <a:avLst/>
          </a:prstGeom>
          <a:solidFill>
            <a:schemeClr val="tx2">
              <a:lumMod val="60000"/>
              <a:lumOff val="40000"/>
            </a:schemeClr>
          </a:solidFill>
        </p:spPr>
        <p:txBody>
          <a:bodyPr wrap="square" rtlCol="0">
            <a:spAutoFit/>
          </a:bodyPr>
          <a:lstStyle/>
          <a:p>
            <a:r>
              <a:rPr lang="en-US" b="1" dirty="0" smtClean="0"/>
              <a:t>(Around a person)</a:t>
            </a:r>
            <a:endParaRPr lang="en-US" b="1" dirty="0"/>
          </a:p>
        </p:txBody>
      </p:sp>
    </p:spTree>
    <p:extLst>
      <p:ext uri="{BB962C8B-B14F-4D97-AF65-F5344CB8AC3E}">
        <p14:creationId xmlns:p14="http://schemas.microsoft.com/office/powerpoint/2010/main" val="2462786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marL="484632" indent="0" eaLnBrk="1" fontAlgn="auto" hangingPunct="1">
              <a:spcAft>
                <a:spcPts val="0"/>
              </a:spcAft>
              <a:defRPr/>
            </a:pPr>
            <a:r>
              <a:rPr lang="en-US" dirty="0" smtClean="0">
                <a:solidFill>
                  <a:schemeClr val="accent1">
                    <a:tint val="83000"/>
                    <a:satMod val="150000"/>
                  </a:schemeClr>
                </a:solidFill>
              </a:rPr>
              <a:t>Local Area Network (LAN) </a:t>
            </a:r>
            <a:endParaRPr lang="en-US" dirty="0">
              <a:solidFill>
                <a:schemeClr val="accent1">
                  <a:tint val="83000"/>
                  <a:satMod val="150000"/>
                </a:schemeClr>
              </a:solidFill>
            </a:endParaRPr>
          </a:p>
        </p:txBody>
      </p:sp>
      <p:sp>
        <p:nvSpPr>
          <p:cNvPr id="13315" name="Content Placeholder 2"/>
          <p:cNvSpPr>
            <a:spLocks noGrp="1"/>
          </p:cNvSpPr>
          <p:nvPr>
            <p:ph idx="1"/>
          </p:nvPr>
        </p:nvSpPr>
        <p:spPr>
          <a:xfrm>
            <a:off x="457200" y="1066800"/>
            <a:ext cx="8229600" cy="4525963"/>
          </a:xfrm>
        </p:spPr>
        <p:txBody>
          <a:bodyPr/>
          <a:lstStyle/>
          <a:p>
            <a:pPr eaLnBrk="1" hangingPunct="1"/>
            <a:r>
              <a:rPr lang="en-US" dirty="0" smtClean="0"/>
              <a:t>Network of computers located in a single location, like a home, school, or office building </a:t>
            </a:r>
          </a:p>
          <a:p>
            <a:pPr eaLnBrk="1" hangingPunct="1"/>
            <a:r>
              <a:rPr lang="en-US" dirty="0" smtClean="0"/>
              <a:t>Can share connection to the internet with other LANs</a:t>
            </a:r>
          </a:p>
        </p:txBody>
      </p:sp>
      <p:pic>
        <p:nvPicPr>
          <p:cNvPr id="13316" name="Picture 4"/>
          <p:cNvPicPr>
            <a:picLocks noChangeAspect="1" noChangeArrowheads="1"/>
          </p:cNvPicPr>
          <p:nvPr/>
        </p:nvPicPr>
        <p:blipFill>
          <a:blip r:embed="rId3"/>
          <a:srcRect t="6281" b="43483"/>
          <a:stretch>
            <a:fillRect/>
          </a:stretch>
        </p:blipFill>
        <p:spPr bwMode="auto">
          <a:xfrm>
            <a:off x="3581400" y="3657600"/>
            <a:ext cx="5562600" cy="3200400"/>
          </a:xfrm>
          <a:prstGeom prst="rect">
            <a:avLst/>
          </a:prstGeom>
          <a:noFill/>
          <a:ln w="9525">
            <a:noFill/>
            <a:miter lim="800000"/>
            <a:headEnd/>
            <a:tailEnd/>
          </a:ln>
        </p:spPr>
      </p:pic>
      <p:pic>
        <p:nvPicPr>
          <p:cNvPr id="2050" name="Picture 2" descr="D:\@Working-Folder\@myCourses\@@ICT-Autumn 2016\@#LectureSlides\Chapter 6\Files\Images\l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48" y="3657600"/>
            <a:ext cx="321485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67579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192BE6-EDB6-4497-B5B8-FDDCB8F365A9}" type="slidenum">
              <a:rPr lang="en-US">
                <a:solidFill>
                  <a:prstClr val="black">
                    <a:tint val="75000"/>
                  </a:prstClr>
                </a:solidFill>
              </a:rPr>
              <a:pPr/>
              <a:t>68</a:t>
            </a:fld>
            <a:endParaRPr lang="en-US">
              <a:solidFill>
                <a:prstClr val="black">
                  <a:tint val="75000"/>
                </a:prstClr>
              </a:solidFill>
            </a:endParaRPr>
          </a:p>
        </p:txBody>
      </p:sp>
      <p:sp>
        <p:nvSpPr>
          <p:cNvPr id="263170" name="Rectangle 2"/>
          <p:cNvSpPr>
            <a:spLocks noGrp="1" noChangeArrowheads="1"/>
          </p:cNvSpPr>
          <p:nvPr>
            <p:ph type="title"/>
          </p:nvPr>
        </p:nvSpPr>
        <p:spPr/>
        <p:txBody>
          <a:bodyPr/>
          <a:lstStyle/>
          <a:p>
            <a:r>
              <a:rPr lang="en-US" dirty="0"/>
              <a:t>Setting up home </a:t>
            </a:r>
            <a:r>
              <a:rPr lang="en-US" dirty="0" smtClean="0"/>
              <a:t>networks (LAN)</a:t>
            </a:r>
            <a:endParaRPr lang="en-US" dirty="0"/>
          </a:p>
        </p:txBody>
      </p:sp>
      <p:sp>
        <p:nvSpPr>
          <p:cNvPr id="263171" name="Rectangle 3"/>
          <p:cNvSpPr>
            <a:spLocks noGrp="1" noChangeArrowheads="1"/>
          </p:cNvSpPr>
          <p:nvPr>
            <p:ph type="body" idx="1"/>
          </p:nvPr>
        </p:nvSpPr>
        <p:spPr>
          <a:xfrm>
            <a:off x="457200" y="1600200"/>
            <a:ext cx="8686800" cy="5121275"/>
          </a:xfrm>
        </p:spPr>
        <p:txBody>
          <a:bodyPr>
            <a:normAutofit/>
          </a:bodyPr>
          <a:lstStyle/>
          <a:p>
            <a:r>
              <a:rPr lang="en-US" sz="3600" dirty="0"/>
              <a:t>Two or more computers (</a:t>
            </a:r>
            <a:r>
              <a:rPr lang="en-US" sz="3600" dirty="0">
                <a:solidFill>
                  <a:srgbClr val="FF0000"/>
                </a:solidFill>
              </a:rPr>
              <a:t>with NIC</a:t>
            </a:r>
            <a:r>
              <a:rPr lang="en-US" sz="3600" dirty="0"/>
              <a:t>)</a:t>
            </a:r>
          </a:p>
          <a:p>
            <a:r>
              <a:rPr lang="en-US" sz="3600" dirty="0"/>
              <a:t>Cable (</a:t>
            </a:r>
            <a:r>
              <a:rPr lang="en-US" sz="3600" dirty="0" smtClean="0">
                <a:solidFill>
                  <a:srgbClr val="FF0000"/>
                </a:solidFill>
              </a:rPr>
              <a:t>UTP or STP</a:t>
            </a:r>
            <a:r>
              <a:rPr lang="en-US" sz="3600" dirty="0" smtClean="0"/>
              <a:t>)</a:t>
            </a:r>
            <a:endParaRPr lang="en-US" sz="3600" dirty="0"/>
          </a:p>
          <a:p>
            <a:r>
              <a:rPr lang="en-US" sz="3600" dirty="0"/>
              <a:t>Connectors(</a:t>
            </a:r>
            <a:r>
              <a:rPr lang="en-US" sz="3600" dirty="0">
                <a:solidFill>
                  <a:srgbClr val="FF0000"/>
                </a:solidFill>
              </a:rPr>
              <a:t>RJ-45</a:t>
            </a:r>
            <a:r>
              <a:rPr lang="en-US" sz="3600" dirty="0"/>
              <a:t>)</a:t>
            </a:r>
          </a:p>
          <a:p>
            <a:r>
              <a:rPr lang="en-US" sz="3600" dirty="0" smtClean="0">
                <a:solidFill>
                  <a:srgbClr val="FF0000"/>
                </a:solidFill>
              </a:rPr>
              <a:t>Switch</a:t>
            </a:r>
            <a:r>
              <a:rPr lang="en-US" sz="3600" dirty="0" smtClean="0"/>
              <a:t> (or Hub)</a:t>
            </a:r>
            <a:endParaRPr lang="en-US" sz="3600" dirty="0"/>
          </a:p>
          <a:p>
            <a:r>
              <a:rPr lang="en-US" sz="3600" dirty="0"/>
              <a:t>Network operating </a:t>
            </a:r>
            <a:r>
              <a:rPr lang="en-US" sz="3600" dirty="0" smtClean="0"/>
              <a:t>Systems</a:t>
            </a:r>
          </a:p>
          <a:p>
            <a:r>
              <a:rPr lang="en-US" sz="3600" dirty="0" smtClean="0"/>
              <a:t>Configure each computer (assign IP, …)</a:t>
            </a:r>
          </a:p>
          <a:p>
            <a:r>
              <a:rPr lang="en-US" sz="3600" dirty="0" smtClean="0"/>
              <a:t>An ISP (for Internet access)</a:t>
            </a:r>
          </a:p>
          <a:p>
            <a:pPr lvl="1"/>
            <a:endParaRPr lang="en-US" sz="3200" dirty="0"/>
          </a:p>
        </p:txBody>
      </p:sp>
    </p:spTree>
    <p:extLst>
      <p:ext uri="{BB962C8B-B14F-4D97-AF65-F5344CB8AC3E}">
        <p14:creationId xmlns:p14="http://schemas.microsoft.com/office/powerpoint/2010/main" val="269064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network interface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790" y="981074"/>
            <a:ext cx="4810125" cy="3209926"/>
          </a:xfrm>
          <a:prstGeom prst="rect">
            <a:avLst/>
          </a:prstGeom>
          <a:noFill/>
          <a:extLst>
            <a:ext uri="{909E8E84-426E-40DD-AFC4-6F175D3DCCD1}">
              <a14:hiddenFill xmlns:a14="http://schemas.microsoft.com/office/drawing/2010/main">
                <a:solidFill>
                  <a:srgbClr val="FFFFFF"/>
                </a:solidFill>
              </a14:hiddenFill>
            </a:ext>
          </a:extLst>
        </p:spPr>
      </p:pic>
      <p:sp>
        <p:nvSpPr>
          <p:cNvPr id="319490" name="Rectangle 1026"/>
          <p:cNvSpPr>
            <a:spLocks noGrp="1" noChangeArrowheads="1"/>
          </p:cNvSpPr>
          <p:nvPr>
            <p:ph type="title"/>
          </p:nvPr>
        </p:nvSpPr>
        <p:spPr>
          <a:xfrm>
            <a:off x="152400" y="228600"/>
            <a:ext cx="8229600" cy="838200"/>
          </a:xfrm>
        </p:spPr>
        <p:txBody>
          <a:bodyPr>
            <a:normAutofit/>
          </a:bodyPr>
          <a:lstStyle/>
          <a:p>
            <a:r>
              <a:rPr lang="en-US" sz="3300" dirty="0">
                <a:solidFill>
                  <a:srgbClr val="FF0000"/>
                </a:solidFill>
                <a:effectLst>
                  <a:outerShdw blurRad="38100" dist="38100" dir="2700000" algn="tl">
                    <a:srgbClr val="000000">
                      <a:alpha val="43137"/>
                    </a:srgbClr>
                  </a:outerShdw>
                </a:effectLst>
              </a:rPr>
              <a:t>Network Medium Carries Network Messages</a:t>
            </a:r>
          </a:p>
        </p:txBody>
      </p:sp>
      <p:sp>
        <p:nvSpPr>
          <p:cNvPr id="319491" name="Rectangle 1027"/>
          <p:cNvSpPr>
            <a:spLocks noGrp="1" noChangeArrowheads="1"/>
          </p:cNvSpPr>
          <p:nvPr>
            <p:ph type="body" idx="1"/>
          </p:nvPr>
        </p:nvSpPr>
        <p:spPr>
          <a:xfrm>
            <a:off x="0" y="1066800"/>
            <a:ext cx="7543800" cy="4498975"/>
          </a:xfrm>
        </p:spPr>
        <p:txBody>
          <a:bodyPr>
            <a:normAutofit/>
          </a:bodyPr>
          <a:lstStyle/>
          <a:p>
            <a:r>
              <a:rPr lang="en-US" sz="2500" dirty="0">
                <a:effectLst>
                  <a:outerShdw blurRad="38100" dist="38100" dir="2700000" algn="tl">
                    <a:srgbClr val="000000">
                      <a:alpha val="43137"/>
                    </a:srgbClr>
                  </a:outerShdw>
                </a:effectLst>
              </a:rPr>
              <a:t>Computers share access to common network medium that carries signals from one computer to another</a:t>
            </a:r>
          </a:p>
          <a:p>
            <a:pPr lvl="1"/>
            <a:r>
              <a:rPr lang="en-US" dirty="0"/>
              <a:t>Medium may be physical </a:t>
            </a:r>
            <a:r>
              <a:rPr lang="en-US" b="1" dirty="0"/>
              <a:t>cable</a:t>
            </a:r>
            <a:r>
              <a:rPr lang="en-US" dirty="0"/>
              <a:t>, such as twisted pair, coaxial, or fiber-optic</a:t>
            </a:r>
          </a:p>
          <a:p>
            <a:pPr lvl="1"/>
            <a:r>
              <a:rPr lang="en-US" dirty="0"/>
              <a:t>Medium may be </a:t>
            </a:r>
            <a:r>
              <a:rPr lang="en-US" b="1" dirty="0"/>
              <a:t>wireless</a:t>
            </a:r>
          </a:p>
          <a:p>
            <a:r>
              <a:rPr lang="en-US" sz="2600" dirty="0">
                <a:solidFill>
                  <a:srgbClr val="FF0000"/>
                </a:solidFill>
                <a:effectLst>
                  <a:outerShdw blurRad="38100" dist="38100" dir="2700000" algn="tl">
                    <a:srgbClr val="000000">
                      <a:alpha val="43137"/>
                    </a:srgbClr>
                  </a:outerShdw>
                </a:effectLst>
              </a:rPr>
              <a:t>Physical interface to medium is usually </a:t>
            </a:r>
            <a:r>
              <a:rPr lang="en-US" sz="2600" b="1" dirty="0">
                <a:solidFill>
                  <a:srgbClr val="FF0000"/>
                </a:solidFill>
                <a:effectLst>
                  <a:outerShdw blurRad="38100" dist="38100" dir="2700000" algn="tl">
                    <a:srgbClr val="000000">
                      <a:alpha val="43137"/>
                    </a:srgbClr>
                  </a:outerShdw>
                </a:effectLst>
              </a:rPr>
              <a:t>network interface card</a:t>
            </a:r>
            <a:r>
              <a:rPr lang="en-US" sz="2600" dirty="0">
                <a:solidFill>
                  <a:srgbClr val="FF0000"/>
                </a:solidFill>
                <a:effectLst>
                  <a:outerShdw blurRad="38100" dist="38100" dir="2700000" algn="tl">
                    <a:srgbClr val="000000">
                      <a:alpha val="43137"/>
                    </a:srgbClr>
                  </a:outerShdw>
                </a:effectLst>
              </a:rPr>
              <a:t> (NIC) or network adapter</a:t>
            </a:r>
          </a:p>
          <a:p>
            <a:r>
              <a:rPr lang="en-US" sz="2600" dirty="0">
                <a:solidFill>
                  <a:srgbClr val="000000"/>
                </a:solidFill>
                <a:effectLst>
                  <a:outerShdw blurRad="38100" dist="38100" dir="2700000" algn="tl">
                    <a:srgbClr val="000000">
                      <a:alpha val="43137"/>
                    </a:srgbClr>
                  </a:outerShdw>
                </a:effectLst>
              </a:rPr>
              <a:t>Kind of medium dictates type of connector and limits number and type of devices as well as distance a single LAN can span</a:t>
            </a:r>
          </a:p>
        </p:txBody>
      </p:sp>
    </p:spTree>
    <p:extLst>
      <p:ext uri="{BB962C8B-B14F-4D97-AF65-F5344CB8AC3E}">
        <p14:creationId xmlns:p14="http://schemas.microsoft.com/office/powerpoint/2010/main" val="1927772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334000"/>
          </a:xfrm>
        </p:spPr>
        <p:txBody>
          <a:bodyPr/>
          <a:lstStyle/>
          <a:p>
            <a:r>
              <a:rPr lang="en-US" b="1" dirty="0" smtClean="0"/>
              <a:t>A </a:t>
            </a:r>
            <a:r>
              <a:rPr lang="en-US" b="1" dirty="0" smtClean="0">
                <a:solidFill>
                  <a:srgbClr val="FF0000"/>
                </a:solidFill>
                <a:effectLst>
                  <a:outerShdw blurRad="38100" dist="38100" dir="2700000" algn="tl">
                    <a:srgbClr val="000000">
                      <a:alpha val="43137"/>
                    </a:srgbClr>
                  </a:outerShdw>
                </a:effectLst>
              </a:rPr>
              <a:t>modem</a:t>
            </a:r>
            <a:r>
              <a:rPr lang="en-US" b="1" dirty="0" smtClean="0"/>
              <a:t> </a:t>
            </a:r>
            <a:r>
              <a:rPr lang="en-US" b="1" dirty="0"/>
              <a:t>converts </a:t>
            </a:r>
            <a:r>
              <a:rPr lang="en-US" b="1" dirty="0" smtClean="0"/>
              <a:t>sequences </a:t>
            </a:r>
            <a:r>
              <a:rPr lang="en-US" b="1" dirty="0"/>
              <a:t>of binary </a:t>
            </a:r>
            <a:r>
              <a:rPr lang="en-US" b="1" dirty="0" smtClean="0"/>
              <a:t>voltage </a:t>
            </a:r>
            <a:r>
              <a:rPr lang="en-US" b="1" dirty="0"/>
              <a:t>pulses into an </a:t>
            </a:r>
            <a:r>
              <a:rPr lang="en-US" b="1" dirty="0" smtClean="0"/>
              <a:t>analog signal </a:t>
            </a:r>
            <a:r>
              <a:rPr lang="en-US" b="1" dirty="0"/>
              <a:t>by encoding the digital data onto a carrier </a:t>
            </a:r>
            <a:r>
              <a:rPr lang="en-US" b="1" dirty="0" smtClean="0"/>
              <a:t>wave through a process called </a:t>
            </a:r>
            <a:r>
              <a:rPr lang="en-US" b="1" dirty="0" smtClean="0">
                <a:solidFill>
                  <a:srgbClr val="FF0000"/>
                </a:solidFill>
                <a:effectLst>
                  <a:outerShdw blurRad="38100" dist="38100" dir="2700000" algn="tl">
                    <a:srgbClr val="000000">
                      <a:alpha val="43137"/>
                    </a:srgbClr>
                  </a:outerShdw>
                </a:effectLst>
              </a:rPr>
              <a:t>modulation</a:t>
            </a:r>
            <a:r>
              <a:rPr lang="en-US" b="1" dirty="0" smtClean="0"/>
              <a:t>. </a:t>
            </a:r>
          </a:p>
          <a:p>
            <a:pPr algn="just"/>
            <a:r>
              <a:rPr lang="en-US" dirty="0" smtClean="0"/>
              <a:t>Three characteristics of analog carrier waves that can be altered are </a:t>
            </a:r>
            <a:r>
              <a:rPr lang="en-US" dirty="0" smtClean="0">
                <a:solidFill>
                  <a:srgbClr val="FF0000"/>
                </a:solidFill>
                <a:effectLst>
                  <a:outerShdw blurRad="38100" dist="38100" dir="2700000" algn="tl">
                    <a:srgbClr val="000000">
                      <a:alpha val="43137"/>
                    </a:srgbClr>
                  </a:outerShdw>
                </a:effectLst>
              </a:rPr>
              <a:t>frequency,</a:t>
            </a:r>
            <a:r>
              <a:rPr lang="en-US" dirty="0" smtClean="0"/>
              <a:t> </a:t>
            </a:r>
            <a:r>
              <a:rPr lang="en-US" dirty="0" smtClean="0">
                <a:solidFill>
                  <a:srgbClr val="FF0000"/>
                </a:solidFill>
                <a:effectLst>
                  <a:outerShdw blurRad="38100" dist="38100" dir="2700000" algn="tl">
                    <a:srgbClr val="000000">
                      <a:alpha val="43137"/>
                    </a:srgbClr>
                  </a:outerShdw>
                </a:effectLst>
              </a:rPr>
              <a:t>amplitude</a:t>
            </a:r>
            <a:r>
              <a:rPr lang="en-US" dirty="0" smtClean="0"/>
              <a:t>, and </a:t>
            </a:r>
            <a:r>
              <a:rPr lang="en-US" dirty="0" smtClean="0">
                <a:solidFill>
                  <a:srgbClr val="FF0000"/>
                </a:solidFill>
                <a:effectLst>
                  <a:outerShdw blurRad="38100" dist="38100" dir="2700000" algn="tl">
                    <a:srgbClr val="000000">
                      <a:alpha val="43137"/>
                    </a:srgbClr>
                  </a:outerShdw>
                </a:effectLst>
              </a:rPr>
              <a:t>phase</a:t>
            </a:r>
            <a:r>
              <a:rPr lang="en-US" dirty="0" smtClean="0"/>
              <a:t>.</a:t>
            </a:r>
            <a:endParaRPr lang="en-US" sz="800" dirty="0" smtClean="0"/>
          </a:p>
          <a:p>
            <a:pPr algn="just"/>
            <a:endParaRPr lang="en-US" sz="800" dirty="0" smtClean="0"/>
          </a:p>
          <a:p>
            <a:pPr algn="just"/>
            <a:r>
              <a:rPr lang="en-US" sz="2000" b="1" dirty="0" smtClean="0"/>
              <a:t>Examples of analog values: Sound, Temperature, Pressure, Light, Video</a:t>
            </a:r>
          </a:p>
          <a:p>
            <a:pPr algn="just"/>
            <a:r>
              <a:rPr lang="en-US" sz="2800" b="1" dirty="0"/>
              <a:t>Signals are electric or electromagnetic representations of data.</a:t>
            </a:r>
          </a:p>
          <a:p>
            <a:pPr algn="just"/>
            <a:endParaRPr lang="en-US" dirty="0"/>
          </a:p>
        </p:txBody>
      </p:sp>
      <p:sp>
        <p:nvSpPr>
          <p:cNvPr id="4" name="Rectangle 2"/>
          <p:cNvSpPr>
            <a:spLocks noGrp="1" noChangeArrowheads="1"/>
          </p:cNvSpPr>
          <p:nvPr>
            <p:ph type="title"/>
          </p:nvPr>
        </p:nvSpPr>
        <p:spPr>
          <a:xfrm>
            <a:off x="381000" y="152400"/>
            <a:ext cx="8204200" cy="914400"/>
          </a:xfrm>
        </p:spPr>
        <p:txBody>
          <a:bodyPr/>
          <a:lstStyle/>
          <a:p>
            <a:r>
              <a:rPr lang="en-US" dirty="0">
                <a:solidFill>
                  <a:srgbClr val="002060"/>
                </a:solidFill>
                <a:effectLst>
                  <a:outerShdw blurRad="38100" dist="38100" dir="2700000" algn="tl">
                    <a:srgbClr val="000000">
                      <a:alpha val="43137"/>
                    </a:srgbClr>
                  </a:outerShdw>
                </a:effectLst>
              </a:rPr>
              <a:t>Analogue &amp; Digital Signals</a:t>
            </a:r>
          </a:p>
        </p:txBody>
      </p:sp>
    </p:spTree>
    <p:extLst>
      <p:ext uri="{BB962C8B-B14F-4D97-AF65-F5344CB8AC3E}">
        <p14:creationId xmlns:p14="http://schemas.microsoft.com/office/powerpoint/2010/main" val="174835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77000"/>
            <a:ext cx="2133600" cy="365125"/>
          </a:xfrm>
        </p:spPr>
        <p:txBody>
          <a:bodyPr/>
          <a:lstStyle/>
          <a:p>
            <a:fld id="{FDC6FB53-BF10-488B-8E69-69F69C11D030}" type="slidenum">
              <a:rPr lang="en-US">
                <a:solidFill>
                  <a:prstClr val="black">
                    <a:tint val="75000"/>
                  </a:prstClr>
                </a:solidFill>
              </a:rPr>
              <a:pPr/>
              <a:t>70</a:t>
            </a:fld>
            <a:endParaRPr lang="en-US" dirty="0">
              <a:solidFill>
                <a:prstClr val="black">
                  <a:tint val="75000"/>
                </a:prstClr>
              </a:solidFill>
            </a:endParaRPr>
          </a:p>
        </p:txBody>
      </p:sp>
      <p:sp>
        <p:nvSpPr>
          <p:cNvPr id="369666" name="Rectangle 2"/>
          <p:cNvSpPr>
            <a:spLocks noGrp="1" noChangeArrowheads="1"/>
          </p:cNvSpPr>
          <p:nvPr>
            <p:ph type="title"/>
          </p:nvPr>
        </p:nvSpPr>
        <p:spPr>
          <a:xfrm>
            <a:off x="457200" y="0"/>
            <a:ext cx="8229600" cy="838200"/>
          </a:xfrm>
        </p:spPr>
        <p:txBody>
          <a:bodyPr/>
          <a:lstStyle/>
          <a:p>
            <a:r>
              <a:rPr lang="en-US" dirty="0">
                <a:effectLst>
                  <a:outerShdw blurRad="38100" dist="38100" dir="2700000" algn="tl">
                    <a:srgbClr val="000000">
                      <a:alpha val="43137"/>
                    </a:srgbClr>
                  </a:outerShdw>
                </a:effectLst>
              </a:rPr>
              <a:t>Extending a LAN</a:t>
            </a:r>
          </a:p>
        </p:txBody>
      </p:sp>
      <p:sp>
        <p:nvSpPr>
          <p:cNvPr id="369667" name="Rectangle 3"/>
          <p:cNvSpPr>
            <a:spLocks noGrp="1" noChangeArrowheads="1"/>
          </p:cNvSpPr>
          <p:nvPr>
            <p:ph type="body" idx="1"/>
          </p:nvPr>
        </p:nvSpPr>
        <p:spPr>
          <a:xfrm>
            <a:off x="152400" y="822325"/>
            <a:ext cx="8991600" cy="5578475"/>
          </a:xfrm>
        </p:spPr>
        <p:txBody>
          <a:bodyPr>
            <a:noAutofit/>
          </a:bodyPr>
          <a:lstStyle/>
          <a:p>
            <a:r>
              <a:rPr lang="en-US" sz="2800" b="1" dirty="0">
                <a:effectLst>
                  <a:outerShdw blurRad="38100" dist="38100" dir="2700000" algn="tl">
                    <a:srgbClr val="000000">
                      <a:alpha val="43137"/>
                    </a:srgbClr>
                  </a:outerShdw>
                </a:effectLst>
              </a:rPr>
              <a:t>To alleviate the distance limitation of LAN</a:t>
            </a:r>
          </a:p>
          <a:p>
            <a:pPr lvl="1">
              <a:buFont typeface="Wingdings" pitchFamily="2" charset="2"/>
              <a:buChar char="Ø"/>
            </a:pPr>
            <a:r>
              <a:rPr lang="en-US" b="1" dirty="0" smtClean="0">
                <a:effectLst>
                  <a:outerShdw blurRad="38100" dist="38100" dir="2700000" algn="tl">
                    <a:srgbClr val="000000">
                      <a:alpha val="43137"/>
                    </a:srgbClr>
                  </a:outerShdw>
                </a:effectLst>
              </a:rPr>
              <a:t>Methods </a:t>
            </a:r>
            <a:r>
              <a:rPr lang="en-US" b="1" dirty="0">
                <a:effectLst>
                  <a:outerShdw blurRad="38100" dist="38100" dir="2700000" algn="tl">
                    <a:srgbClr val="000000">
                      <a:alpha val="43137"/>
                    </a:srgbClr>
                  </a:outerShdw>
                </a:effectLst>
              </a:rPr>
              <a:t>Available</a:t>
            </a:r>
          </a:p>
          <a:p>
            <a:pPr lvl="2"/>
            <a:r>
              <a:rPr lang="en-US" sz="2800" b="1" dirty="0">
                <a:solidFill>
                  <a:srgbClr val="FF0000"/>
                </a:solidFill>
              </a:rPr>
              <a:t>Repeaters</a:t>
            </a:r>
            <a:r>
              <a:rPr lang="en-US" sz="2800" dirty="0"/>
              <a:t>: </a:t>
            </a:r>
            <a:r>
              <a:rPr lang="en-US" sz="2800" dirty="0" smtClean="0"/>
              <a:t>(</a:t>
            </a:r>
            <a:r>
              <a:rPr lang="en-US" sz="2800" dirty="0" smtClean="0">
                <a:solidFill>
                  <a:srgbClr val="00B050"/>
                </a:solidFill>
                <a:effectLst>
                  <a:outerShdw blurRad="38100" dist="38100" dir="2700000" algn="tl">
                    <a:srgbClr val="000000">
                      <a:alpha val="43137"/>
                    </a:srgbClr>
                  </a:outerShdw>
                </a:effectLst>
              </a:rPr>
              <a:t>physical layer devices</a:t>
            </a:r>
            <a:r>
              <a:rPr lang="en-US" sz="2800" dirty="0" smtClean="0"/>
              <a:t>)</a:t>
            </a:r>
            <a:endParaRPr lang="en-US" sz="2800" dirty="0"/>
          </a:p>
          <a:p>
            <a:pPr lvl="3">
              <a:buFont typeface="Wingdings" pitchFamily="2" charset="2"/>
              <a:buChar char="§"/>
            </a:pPr>
            <a:r>
              <a:rPr lang="en-US" sz="2800" b="1" dirty="0"/>
              <a:t>tap </a:t>
            </a:r>
            <a:r>
              <a:rPr lang="en-US" sz="2800" b="1" dirty="0" smtClean="0"/>
              <a:t>into </a:t>
            </a:r>
            <a:r>
              <a:rPr lang="en-US" sz="2800" b="1" dirty="0"/>
              <a:t>the network and </a:t>
            </a:r>
            <a:r>
              <a:rPr lang="en-US" sz="2800" b="1" dirty="0">
                <a:solidFill>
                  <a:srgbClr val="00B050"/>
                </a:solidFill>
                <a:effectLst>
                  <a:outerShdw blurRad="38100" dist="38100" dir="2700000" algn="tl">
                    <a:srgbClr val="000000">
                      <a:alpha val="43137"/>
                    </a:srgbClr>
                  </a:outerShdw>
                </a:effectLst>
              </a:rPr>
              <a:t>boost</a:t>
            </a:r>
            <a:r>
              <a:rPr lang="en-US" sz="2800" b="1" dirty="0"/>
              <a:t> the signal</a:t>
            </a:r>
          </a:p>
          <a:p>
            <a:pPr lvl="3">
              <a:buFont typeface="Wingdings" pitchFamily="2" charset="2"/>
              <a:buChar char="§"/>
            </a:pPr>
            <a:r>
              <a:rPr lang="en-US" sz="2800" b="1" dirty="0"/>
              <a:t>Connect two LAN segments</a:t>
            </a:r>
          </a:p>
          <a:p>
            <a:pPr lvl="3">
              <a:buFont typeface="Wingdings" pitchFamily="2" charset="2"/>
              <a:buChar char="§"/>
            </a:pPr>
            <a:r>
              <a:rPr lang="en-US" sz="2800" b="1" dirty="0" smtClean="0"/>
              <a:t>Correct, regenerate, and forward the signal (</a:t>
            </a:r>
            <a:r>
              <a:rPr lang="en-US" sz="2800" b="1" dirty="0" smtClean="0">
                <a:solidFill>
                  <a:srgbClr val="C00000"/>
                </a:solidFill>
              </a:rPr>
              <a:t>Can't correct collision</a:t>
            </a:r>
            <a:r>
              <a:rPr lang="en-US" sz="2800" b="1" dirty="0" smtClean="0"/>
              <a:t>)</a:t>
            </a:r>
          </a:p>
          <a:p>
            <a:pPr lvl="3">
              <a:buFont typeface="Wingdings" pitchFamily="2" charset="2"/>
              <a:buChar char="§"/>
            </a:pPr>
            <a:r>
              <a:rPr lang="en-US" sz="2800" b="1" dirty="0" smtClean="0">
                <a:solidFill>
                  <a:srgbClr val="FF0000"/>
                </a:solidFill>
              </a:rPr>
              <a:t>Amplifiers</a:t>
            </a:r>
            <a:r>
              <a:rPr lang="en-US" sz="2800" b="1" dirty="0" smtClean="0"/>
              <a:t> and </a:t>
            </a:r>
            <a:r>
              <a:rPr lang="en-US" sz="2800" b="1" dirty="0" smtClean="0">
                <a:solidFill>
                  <a:srgbClr val="FF0000"/>
                </a:solidFill>
              </a:rPr>
              <a:t>repeaters</a:t>
            </a:r>
            <a:r>
              <a:rPr lang="en-US" sz="2800" b="1" dirty="0" smtClean="0"/>
              <a:t> belong to the physical layer of the OSI model</a:t>
            </a:r>
          </a:p>
          <a:p>
            <a:pPr lvl="3">
              <a:buFont typeface="Wingdings" pitchFamily="2" charset="2"/>
              <a:buChar char="§"/>
            </a:pPr>
            <a:r>
              <a:rPr lang="en-US" sz="2800" b="1" dirty="0" smtClean="0"/>
              <a:t>Amplifiers forward noise and collision as well</a:t>
            </a:r>
          </a:p>
          <a:p>
            <a:pPr lvl="3">
              <a:buFont typeface="Wingdings" pitchFamily="2" charset="2"/>
              <a:buChar char="§"/>
            </a:pPr>
            <a:r>
              <a:rPr lang="en-US" sz="2800" b="1" dirty="0"/>
              <a:t>Repeaters </a:t>
            </a:r>
            <a:r>
              <a:rPr lang="en-US" sz="2800" b="1" dirty="0" smtClean="0"/>
              <a:t>try to correct </a:t>
            </a:r>
            <a:r>
              <a:rPr lang="en-US" sz="2800" b="1" dirty="0"/>
              <a:t>distortion due to noise, while amplifiers </a:t>
            </a:r>
            <a:r>
              <a:rPr lang="en-US" sz="2800" b="1" dirty="0" smtClean="0"/>
              <a:t>don’t</a:t>
            </a:r>
            <a:r>
              <a:rPr lang="en-US" sz="2800" b="1" dirty="0"/>
              <a:t>.</a:t>
            </a:r>
            <a:endParaRPr lang="en-GB" sz="2800" b="1" dirty="0"/>
          </a:p>
          <a:p>
            <a:pPr lvl="3">
              <a:buFont typeface="Wingdings" pitchFamily="2" charset="2"/>
              <a:buChar char="§"/>
            </a:pPr>
            <a:endParaRPr lang="en-US" sz="2800" b="1" dirty="0"/>
          </a:p>
        </p:txBody>
      </p:sp>
    </p:spTree>
    <p:extLst>
      <p:ext uri="{BB962C8B-B14F-4D97-AF65-F5344CB8AC3E}">
        <p14:creationId xmlns:p14="http://schemas.microsoft.com/office/powerpoint/2010/main" val="10177090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3C4CC5-AC87-4718-AD2A-6295281224C6}" type="slidenum">
              <a:rPr lang="en-US">
                <a:solidFill>
                  <a:prstClr val="black">
                    <a:tint val="75000"/>
                  </a:prstClr>
                </a:solidFill>
              </a:rPr>
              <a:pPr/>
              <a:t>71</a:t>
            </a:fld>
            <a:endParaRPr lang="en-US">
              <a:solidFill>
                <a:prstClr val="black">
                  <a:tint val="75000"/>
                </a:prstClr>
              </a:solidFill>
            </a:endParaRPr>
          </a:p>
        </p:txBody>
      </p:sp>
      <p:sp>
        <p:nvSpPr>
          <p:cNvPr id="374786" name="Rectangle 2"/>
          <p:cNvSpPr>
            <a:spLocks noGrp="1" noChangeArrowheads="1"/>
          </p:cNvSpPr>
          <p:nvPr>
            <p:ph type="title"/>
          </p:nvPr>
        </p:nvSpPr>
        <p:spPr>
          <a:xfrm>
            <a:off x="457200" y="76200"/>
            <a:ext cx="8229600" cy="1143000"/>
          </a:xfrm>
        </p:spPr>
        <p:txBody>
          <a:bodyPr/>
          <a:lstStyle/>
          <a:p>
            <a:r>
              <a:rPr lang="en-US" dirty="0" smtClean="0"/>
              <a:t>Repeater…</a:t>
            </a:r>
            <a:endParaRPr lang="en-US" dirty="0"/>
          </a:p>
        </p:txBody>
      </p:sp>
      <p:sp>
        <p:nvSpPr>
          <p:cNvPr id="374787" name="Rectangle 3"/>
          <p:cNvSpPr>
            <a:spLocks noGrp="1" noChangeArrowheads="1"/>
          </p:cNvSpPr>
          <p:nvPr>
            <p:ph type="body" idx="1"/>
          </p:nvPr>
        </p:nvSpPr>
        <p:spPr>
          <a:xfrm>
            <a:off x="457200" y="1447800"/>
            <a:ext cx="8229600" cy="4953000"/>
          </a:xfrm>
        </p:spPr>
        <p:txBody>
          <a:bodyPr>
            <a:normAutofit lnSpcReduction="10000"/>
          </a:bodyPr>
          <a:lstStyle/>
          <a:p>
            <a:pPr marL="609600" indent="-609600" algn="just"/>
            <a:r>
              <a:rPr lang="en-US" b="1" dirty="0">
                <a:solidFill>
                  <a:srgbClr val="FF0000"/>
                </a:solidFill>
              </a:rPr>
              <a:t>Hub</a:t>
            </a:r>
            <a:endParaRPr lang="en-US" dirty="0">
              <a:solidFill>
                <a:srgbClr val="FF0000"/>
              </a:solidFill>
            </a:endParaRPr>
          </a:p>
          <a:p>
            <a:pPr marL="971550" lvl="1" indent="-514350" algn="just"/>
            <a:r>
              <a:rPr lang="en-US" dirty="0">
                <a:solidFill>
                  <a:srgbClr val="FF0000"/>
                </a:solidFill>
              </a:rPr>
              <a:t>Hubs</a:t>
            </a:r>
            <a:r>
              <a:rPr lang="en-US" dirty="0"/>
              <a:t> are actually </a:t>
            </a:r>
            <a:r>
              <a:rPr lang="en-US" dirty="0">
                <a:solidFill>
                  <a:srgbClr val="00B050"/>
                </a:solidFill>
                <a:effectLst>
                  <a:outerShdw blurRad="38100" dist="38100" dir="2700000" algn="tl">
                    <a:srgbClr val="000000">
                      <a:alpha val="43137"/>
                    </a:srgbClr>
                  </a:outerShdw>
                </a:effectLst>
              </a:rPr>
              <a:t>multiport repeaters</a:t>
            </a:r>
            <a:r>
              <a:rPr lang="en-US" dirty="0"/>
              <a:t>. </a:t>
            </a:r>
            <a:endParaRPr lang="en-US" dirty="0" smtClean="0"/>
          </a:p>
          <a:p>
            <a:pPr marL="971550" lvl="1" indent="-514350" algn="just"/>
            <a:r>
              <a:rPr lang="en-US" dirty="0" smtClean="0">
                <a:solidFill>
                  <a:srgbClr val="FF0000"/>
                </a:solidFill>
                <a:effectLst>
                  <a:outerShdw blurRad="38100" dist="38100" dir="2700000" algn="tl">
                    <a:srgbClr val="000000">
                      <a:alpha val="43137"/>
                    </a:srgbClr>
                  </a:outerShdw>
                </a:effectLst>
              </a:rPr>
              <a:t>Hubs are layer 1 devices </a:t>
            </a:r>
            <a:r>
              <a:rPr lang="en-US" dirty="0" smtClean="0">
                <a:effectLst>
                  <a:outerShdw blurRad="38100" dist="38100" dir="2700000" algn="tl">
                    <a:srgbClr val="000000">
                      <a:alpha val="43137"/>
                    </a:srgbClr>
                  </a:outerShdw>
                </a:effectLst>
              </a:rPr>
              <a:t>(physical layer devices)</a:t>
            </a:r>
            <a:r>
              <a:rPr lang="en-US" dirty="0" smtClean="0"/>
              <a:t>.</a:t>
            </a:r>
            <a:endParaRPr lang="en-US" dirty="0"/>
          </a:p>
          <a:p>
            <a:pPr marL="971550" lvl="1" indent="-514350" algn="just"/>
            <a:r>
              <a:rPr lang="en-US" dirty="0"/>
              <a:t>In many cases, the difference between the two devices is </a:t>
            </a:r>
            <a:r>
              <a:rPr lang="en-US" dirty="0">
                <a:solidFill>
                  <a:srgbClr val="FF0000"/>
                </a:solidFill>
              </a:rPr>
              <a:t>the number of ports that each provides</a:t>
            </a:r>
            <a:r>
              <a:rPr lang="en-US" dirty="0"/>
              <a:t>. </a:t>
            </a:r>
          </a:p>
          <a:p>
            <a:pPr marL="971550" lvl="1" indent="-514350" algn="just"/>
            <a:r>
              <a:rPr lang="en-US" dirty="0"/>
              <a:t>While a </a:t>
            </a:r>
            <a:r>
              <a:rPr lang="en-US" dirty="0">
                <a:solidFill>
                  <a:srgbClr val="FF0000"/>
                </a:solidFill>
              </a:rPr>
              <a:t>typical repeater has just two ports</a:t>
            </a:r>
            <a:r>
              <a:rPr lang="en-US" dirty="0"/>
              <a:t>, a </a:t>
            </a:r>
            <a:r>
              <a:rPr lang="en-US" dirty="0">
                <a:solidFill>
                  <a:srgbClr val="FF0000"/>
                </a:solidFill>
              </a:rPr>
              <a:t>hub generally has from four to twenty-four </a:t>
            </a:r>
            <a:r>
              <a:rPr lang="en-US" dirty="0" smtClean="0">
                <a:solidFill>
                  <a:srgbClr val="FF0000"/>
                </a:solidFill>
              </a:rPr>
              <a:t>ports</a:t>
            </a:r>
          </a:p>
          <a:p>
            <a:pPr marL="971550" lvl="1" indent="-514350" algn="just"/>
            <a:r>
              <a:rPr lang="en-US" dirty="0" smtClean="0">
                <a:solidFill>
                  <a:srgbClr val="00B050"/>
                </a:solidFill>
                <a:effectLst>
                  <a:outerShdw blurRad="38100" dist="38100" dir="2700000" algn="tl">
                    <a:srgbClr val="000000">
                      <a:alpha val="43137"/>
                    </a:srgbClr>
                  </a:outerShdw>
                </a:effectLst>
              </a:rPr>
              <a:t>Repeats input to all other ports</a:t>
            </a:r>
          </a:p>
          <a:p>
            <a:pPr lvl="1"/>
            <a:r>
              <a:rPr lang="en-US" b="1" dirty="0" smtClean="0"/>
              <a:t>   A </a:t>
            </a:r>
            <a:r>
              <a:rPr lang="en-US" b="1" dirty="0"/>
              <a:t>signal appearing </a:t>
            </a:r>
            <a:r>
              <a:rPr lang="en-US" b="1" dirty="0" smtClean="0"/>
              <a:t>on </a:t>
            </a:r>
            <a:r>
              <a:rPr lang="en-US" b="1" dirty="0"/>
              <a:t>one cable is cleaned up</a:t>
            </a:r>
            <a:r>
              <a:rPr lang="en-US" b="1" dirty="0" smtClean="0"/>
              <a:t>,</a:t>
            </a:r>
            <a:br>
              <a:rPr lang="en-US" b="1" dirty="0" smtClean="0"/>
            </a:br>
            <a:r>
              <a:rPr lang="en-US" b="1" dirty="0" smtClean="0"/>
              <a:t>   </a:t>
            </a:r>
            <a:r>
              <a:rPr lang="en-US" b="1" dirty="0"/>
              <a:t>amplified, and put out on another cable.</a:t>
            </a:r>
            <a:endParaRPr lang="en-US" dirty="0">
              <a:solidFill>
                <a:srgbClr val="00B050"/>
              </a:solidFill>
              <a:effectLst>
                <a:outerShdw blurRad="38100" dist="38100" dir="2700000" algn="tl">
                  <a:srgbClr val="000000">
                    <a:alpha val="43137"/>
                  </a:srgbClr>
                </a:outerShdw>
              </a:effectLst>
            </a:endParaRPr>
          </a:p>
          <a:p>
            <a:pPr marL="1371600" lvl="2" indent="-514350" algn="just">
              <a:buFont typeface="Wingdings" pitchFamily="2" charset="2"/>
              <a:buNone/>
            </a:pPr>
            <a:endParaRPr lang="en-US" dirty="0"/>
          </a:p>
        </p:txBody>
      </p:sp>
    </p:spTree>
    <p:extLst>
      <p:ext uri="{BB962C8B-B14F-4D97-AF65-F5344CB8AC3E}">
        <p14:creationId xmlns:p14="http://schemas.microsoft.com/office/powerpoint/2010/main" val="1373389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0A9E27-778B-4D70-A9E5-40C8CEE2153D}" type="slidenum">
              <a:rPr lang="en-US">
                <a:solidFill>
                  <a:prstClr val="black">
                    <a:tint val="75000"/>
                  </a:prstClr>
                </a:solidFill>
              </a:rPr>
              <a:pPr/>
              <a:t>72</a:t>
            </a:fld>
            <a:endParaRPr lang="en-US">
              <a:solidFill>
                <a:prstClr val="black">
                  <a:tint val="75000"/>
                </a:prstClr>
              </a:solidFill>
            </a:endParaRPr>
          </a:p>
        </p:txBody>
      </p:sp>
      <p:sp>
        <p:nvSpPr>
          <p:cNvPr id="375810" name="Rectangle 2"/>
          <p:cNvSpPr>
            <a:spLocks noGrp="1" noChangeArrowheads="1"/>
          </p:cNvSpPr>
          <p:nvPr>
            <p:ph type="title"/>
          </p:nvPr>
        </p:nvSpPr>
        <p:spPr>
          <a:xfrm>
            <a:off x="457200" y="76200"/>
            <a:ext cx="8229600" cy="1143000"/>
          </a:xfrm>
        </p:spPr>
        <p:txBody>
          <a:bodyPr/>
          <a:lstStyle/>
          <a:p>
            <a:r>
              <a:rPr lang="en-US" dirty="0">
                <a:effectLst>
                  <a:outerShdw blurRad="38100" dist="38100" dir="2700000" algn="tl">
                    <a:srgbClr val="000000">
                      <a:alpha val="43137"/>
                    </a:srgbClr>
                  </a:outerShdw>
                </a:effectLst>
              </a:rPr>
              <a:t>Cont</a:t>
            </a:r>
            <a:r>
              <a:rPr lang="en-US" b="1" dirty="0">
                <a:effectLst>
                  <a:outerShdw blurRad="38100" dist="38100" dir="2700000" algn="tl">
                    <a:srgbClr val="000000">
                      <a:alpha val="43137"/>
                    </a:srgbClr>
                  </a:outerShdw>
                </a:effectLst>
              </a:rPr>
              <a:t>…</a:t>
            </a:r>
          </a:p>
        </p:txBody>
      </p:sp>
      <p:sp>
        <p:nvSpPr>
          <p:cNvPr id="375811" name="Rectangle 3"/>
          <p:cNvSpPr>
            <a:spLocks noGrp="1" noChangeArrowheads="1"/>
          </p:cNvSpPr>
          <p:nvPr>
            <p:ph type="body" idx="1"/>
          </p:nvPr>
        </p:nvSpPr>
        <p:spPr>
          <a:xfrm>
            <a:off x="457200" y="1371600"/>
            <a:ext cx="8229600" cy="4525963"/>
          </a:xfrm>
        </p:spPr>
        <p:txBody>
          <a:bodyPr>
            <a:normAutofit/>
          </a:bodyPr>
          <a:lstStyle/>
          <a:p>
            <a:pPr algn="just"/>
            <a:r>
              <a:rPr lang="en-US" sz="4000" dirty="0" smtClean="0"/>
              <a:t>The </a:t>
            </a:r>
            <a:r>
              <a:rPr lang="en-US" sz="4000" dirty="0"/>
              <a:t>devices that are used </a:t>
            </a:r>
            <a:r>
              <a:rPr lang="en-US" sz="4000" dirty="0">
                <a:solidFill>
                  <a:srgbClr val="FF0000"/>
                </a:solidFill>
              </a:rPr>
              <a:t>to connect network segments </a:t>
            </a:r>
            <a:r>
              <a:rPr lang="en-US" sz="4000" dirty="0" smtClean="0"/>
              <a:t>include </a:t>
            </a:r>
            <a:r>
              <a:rPr lang="en-US" sz="4000" dirty="0">
                <a:solidFill>
                  <a:srgbClr val="FF0000"/>
                </a:solidFill>
              </a:rPr>
              <a:t>bridges, switches, routers, and gateways</a:t>
            </a:r>
            <a:r>
              <a:rPr lang="en-US" sz="4000" dirty="0"/>
              <a:t>.</a:t>
            </a:r>
            <a:r>
              <a:rPr lang="en-US" dirty="0"/>
              <a:t> </a:t>
            </a:r>
          </a:p>
        </p:txBody>
      </p:sp>
      <p:pic>
        <p:nvPicPr>
          <p:cNvPr id="5123" name="Picture 3" descr="D:\@Working-Folder\@myCourses\@@ICT-Autumn 2016\@#LectureSlides\Chapter 6\Files\Images\simbol2-peralatan-jaring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0"/>
            <a:ext cx="51720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13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08D5D7-BFA3-4B63-932F-976F97A3AF74}" type="slidenum">
              <a:rPr lang="en-US">
                <a:solidFill>
                  <a:prstClr val="black">
                    <a:tint val="75000"/>
                  </a:prstClr>
                </a:solidFill>
              </a:rPr>
              <a:pPr/>
              <a:t>73</a:t>
            </a:fld>
            <a:endParaRPr lang="en-US">
              <a:solidFill>
                <a:prstClr val="black">
                  <a:tint val="75000"/>
                </a:prstClr>
              </a:solidFill>
            </a:endParaRPr>
          </a:p>
        </p:txBody>
      </p:sp>
      <p:sp>
        <p:nvSpPr>
          <p:cNvPr id="372738" name="Rectangle 2"/>
          <p:cNvSpPr>
            <a:spLocks noGrp="1" noChangeArrowheads="1"/>
          </p:cNvSpPr>
          <p:nvPr>
            <p:ph type="title"/>
          </p:nvPr>
        </p:nvSpPr>
        <p:spPr>
          <a:xfrm>
            <a:off x="457200" y="0"/>
            <a:ext cx="8229600" cy="990600"/>
          </a:xfrm>
        </p:spPr>
        <p:txBody>
          <a:bodyPr>
            <a:normAutofit/>
          </a:bodyPr>
          <a:lstStyle/>
          <a:p>
            <a:r>
              <a:rPr lang="en-US" dirty="0"/>
              <a:t>Cont…</a:t>
            </a:r>
          </a:p>
        </p:txBody>
      </p:sp>
      <p:sp>
        <p:nvSpPr>
          <p:cNvPr id="372739" name="Rectangle 3"/>
          <p:cNvSpPr>
            <a:spLocks noGrp="1" noChangeArrowheads="1"/>
          </p:cNvSpPr>
          <p:nvPr>
            <p:ph type="body" idx="1"/>
          </p:nvPr>
        </p:nvSpPr>
        <p:spPr>
          <a:xfrm>
            <a:off x="381000" y="990600"/>
            <a:ext cx="8382000" cy="5638800"/>
          </a:xfrm>
        </p:spPr>
        <p:txBody>
          <a:bodyPr>
            <a:normAutofit lnSpcReduction="10000"/>
          </a:bodyPr>
          <a:lstStyle/>
          <a:p>
            <a:pPr algn="just"/>
            <a:r>
              <a:rPr lang="en-US" sz="3600" b="1" dirty="0">
                <a:solidFill>
                  <a:srgbClr val="FF0000"/>
                </a:solidFill>
              </a:rPr>
              <a:t>Bridges</a:t>
            </a:r>
            <a:r>
              <a:rPr lang="en-US" sz="3600" b="1" dirty="0"/>
              <a:t>: </a:t>
            </a:r>
          </a:p>
          <a:p>
            <a:pPr lvl="2" algn="just"/>
            <a:r>
              <a:rPr lang="en-US" sz="2800" b="1" dirty="0">
                <a:solidFill>
                  <a:srgbClr val="FF0000"/>
                </a:solidFill>
              </a:rPr>
              <a:t>Store </a:t>
            </a:r>
            <a:r>
              <a:rPr lang="en-US" sz="2800" b="1" dirty="0">
                <a:solidFill>
                  <a:srgbClr val="FF0000"/>
                </a:solidFill>
                <a:effectLst>
                  <a:outerShdw blurRad="38100" dist="38100" dir="2700000" algn="tl">
                    <a:srgbClr val="000000">
                      <a:alpha val="43137"/>
                    </a:srgbClr>
                  </a:outerShdw>
                </a:effectLst>
              </a:rPr>
              <a:t>frames</a:t>
            </a:r>
            <a:r>
              <a:rPr lang="en-US" sz="2800" b="1" dirty="0">
                <a:solidFill>
                  <a:srgbClr val="FF0000"/>
                </a:solidFill>
              </a:rPr>
              <a:t> </a:t>
            </a:r>
            <a:r>
              <a:rPr lang="en-US" sz="2800" b="1" dirty="0"/>
              <a:t>from one LAN and sends to another. </a:t>
            </a:r>
          </a:p>
          <a:p>
            <a:pPr lvl="2" algn="just"/>
            <a:r>
              <a:rPr lang="en-US" sz="2800" b="1" dirty="0"/>
              <a:t>The function of the bridge is </a:t>
            </a:r>
            <a:r>
              <a:rPr lang="en-US" sz="2800" b="1" dirty="0">
                <a:solidFill>
                  <a:srgbClr val="FF0000"/>
                </a:solidFill>
              </a:rPr>
              <a:t>to make intelligent decisions about whether or not to pass signals</a:t>
            </a:r>
            <a:r>
              <a:rPr lang="en-US" sz="2800" b="1" dirty="0"/>
              <a:t> on to the next segment of a network </a:t>
            </a:r>
          </a:p>
          <a:p>
            <a:pPr lvl="2" algn="just"/>
            <a:r>
              <a:rPr lang="en-US" sz="2800" b="1" dirty="0"/>
              <a:t>Slows down transmission speed and has potential for bottlenecks</a:t>
            </a:r>
          </a:p>
          <a:p>
            <a:pPr lvl="2" algn="just"/>
            <a:r>
              <a:rPr lang="en-US" sz="2800" b="1" dirty="0">
                <a:solidFill>
                  <a:srgbClr val="FF0000"/>
                </a:solidFill>
              </a:rPr>
              <a:t>Do not forward noise </a:t>
            </a:r>
            <a:r>
              <a:rPr lang="en-US" sz="2800" b="1" dirty="0" smtClean="0">
                <a:solidFill>
                  <a:srgbClr val="FF0000"/>
                </a:solidFill>
              </a:rPr>
              <a:t>and collision</a:t>
            </a:r>
            <a:endParaRPr lang="en-US" sz="2800" b="1" dirty="0">
              <a:solidFill>
                <a:srgbClr val="FF0000"/>
              </a:solidFill>
            </a:endParaRPr>
          </a:p>
          <a:p>
            <a:pPr lvl="2" algn="just"/>
            <a:r>
              <a:rPr lang="en-US" sz="2800" b="1" dirty="0" smtClean="0"/>
              <a:t>Uses </a:t>
            </a:r>
            <a:r>
              <a:rPr lang="en-US" sz="2800" b="1" dirty="0"/>
              <a:t>computer </a:t>
            </a:r>
            <a:r>
              <a:rPr lang="en-US" sz="2800" b="1" dirty="0" smtClean="0"/>
              <a:t>MAC address (Physical address)</a:t>
            </a:r>
          </a:p>
          <a:p>
            <a:pPr lvl="2" algn="just"/>
            <a:r>
              <a:rPr lang="en-US" sz="2800" dirty="0" smtClean="0">
                <a:solidFill>
                  <a:srgbClr val="FF0000"/>
                </a:solidFill>
                <a:effectLst>
                  <a:outerShdw blurRad="38100" dist="38100" dir="2700000" algn="tl">
                    <a:srgbClr val="000000">
                      <a:alpha val="43137"/>
                    </a:srgbClr>
                  </a:outerShdw>
                </a:effectLst>
              </a:rPr>
              <a:t>Bridges </a:t>
            </a:r>
            <a:r>
              <a:rPr lang="en-US" sz="2800" dirty="0">
                <a:solidFill>
                  <a:srgbClr val="FF0000"/>
                </a:solidFill>
                <a:effectLst>
                  <a:outerShdw blurRad="38100" dist="38100" dir="2700000" algn="tl">
                    <a:srgbClr val="000000">
                      <a:alpha val="43137"/>
                    </a:srgbClr>
                  </a:outerShdw>
                </a:effectLst>
              </a:rPr>
              <a:t>are layer </a:t>
            </a:r>
            <a:r>
              <a:rPr lang="en-US" sz="2800" dirty="0" smtClean="0">
                <a:solidFill>
                  <a:srgbClr val="FF0000"/>
                </a:solidFill>
                <a:effectLst>
                  <a:outerShdw blurRad="38100" dist="38100" dir="2700000" algn="tl">
                    <a:srgbClr val="000000">
                      <a:alpha val="43137"/>
                    </a:srgbClr>
                  </a:outerShdw>
                </a:effectLst>
              </a:rPr>
              <a:t>2 </a:t>
            </a:r>
            <a:r>
              <a:rPr lang="en-US" sz="2800" dirty="0">
                <a:solidFill>
                  <a:srgbClr val="FF0000"/>
                </a:solidFill>
                <a:effectLst>
                  <a:outerShdw blurRad="38100" dist="38100" dir="2700000" algn="tl">
                    <a:srgbClr val="000000">
                      <a:alpha val="43137"/>
                    </a:srgbClr>
                  </a:outerShdw>
                </a:effectLst>
              </a:rPr>
              <a:t>devices </a:t>
            </a:r>
            <a:r>
              <a:rPr lang="en-US" sz="2800" dirty="0" smtClean="0">
                <a:effectLst>
                  <a:outerShdw blurRad="38100" dist="38100" dir="2700000" algn="tl">
                    <a:srgbClr val="000000">
                      <a:alpha val="43137"/>
                    </a:srgbClr>
                  </a:outerShdw>
                </a:effectLst>
              </a:rPr>
              <a:t>(Data link </a:t>
            </a:r>
            <a:r>
              <a:rPr lang="en-US" sz="2800" dirty="0">
                <a:effectLst>
                  <a:outerShdw blurRad="38100" dist="38100" dir="2700000" algn="tl">
                    <a:srgbClr val="000000">
                      <a:alpha val="43137"/>
                    </a:srgbClr>
                  </a:outerShdw>
                </a:effectLst>
              </a:rPr>
              <a:t>layer devices)</a:t>
            </a:r>
            <a:r>
              <a:rPr lang="en-US" sz="2800" dirty="0"/>
              <a:t>.</a:t>
            </a:r>
          </a:p>
          <a:p>
            <a:pPr lvl="2" algn="just"/>
            <a:endParaRPr lang="en-US" sz="2800" b="1" dirty="0"/>
          </a:p>
        </p:txBody>
      </p:sp>
    </p:spTree>
    <p:extLst>
      <p:ext uri="{BB962C8B-B14F-4D97-AF65-F5344CB8AC3E}">
        <p14:creationId xmlns:p14="http://schemas.microsoft.com/office/powerpoint/2010/main" val="22628735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E6CCE7-889B-47CE-BF4B-3DCA08CDFBF8}" type="slidenum">
              <a:rPr lang="en-US">
                <a:solidFill>
                  <a:prstClr val="black">
                    <a:tint val="75000"/>
                  </a:prstClr>
                </a:solidFill>
              </a:rPr>
              <a:pPr/>
              <a:t>74</a:t>
            </a:fld>
            <a:endParaRPr lang="en-US" dirty="0">
              <a:solidFill>
                <a:prstClr val="black">
                  <a:tint val="75000"/>
                </a:prstClr>
              </a:solidFill>
            </a:endParaRPr>
          </a:p>
        </p:txBody>
      </p:sp>
      <p:sp>
        <p:nvSpPr>
          <p:cNvPr id="376834" name="Rectangle 2"/>
          <p:cNvSpPr>
            <a:spLocks noGrp="1" noChangeArrowheads="1"/>
          </p:cNvSpPr>
          <p:nvPr>
            <p:ph type="title"/>
          </p:nvPr>
        </p:nvSpPr>
        <p:spPr>
          <a:xfrm>
            <a:off x="457200" y="76200"/>
            <a:ext cx="8229600" cy="914400"/>
          </a:xfrm>
        </p:spPr>
        <p:txBody>
          <a:bodyPr>
            <a:normAutofit/>
          </a:bodyPr>
          <a:lstStyle/>
          <a:p>
            <a:r>
              <a:rPr lang="en-US" sz="5400" dirty="0">
                <a:effectLst>
                  <a:outerShdw blurRad="38100" dist="38100" dir="2700000" algn="tl">
                    <a:srgbClr val="000000">
                      <a:alpha val="43137"/>
                    </a:srgbClr>
                  </a:outerShdw>
                </a:effectLst>
              </a:rPr>
              <a:t>Cont…</a:t>
            </a:r>
          </a:p>
        </p:txBody>
      </p:sp>
      <p:sp>
        <p:nvSpPr>
          <p:cNvPr id="376835" name="Rectangle 3"/>
          <p:cNvSpPr>
            <a:spLocks noGrp="1" noChangeArrowheads="1"/>
          </p:cNvSpPr>
          <p:nvPr>
            <p:ph type="body" idx="1"/>
          </p:nvPr>
        </p:nvSpPr>
        <p:spPr>
          <a:xfrm>
            <a:off x="228600" y="1066800"/>
            <a:ext cx="8686800" cy="5257800"/>
          </a:xfrm>
        </p:spPr>
        <p:txBody>
          <a:bodyPr>
            <a:normAutofit fontScale="92500"/>
          </a:bodyPr>
          <a:lstStyle/>
          <a:p>
            <a:pPr algn="just"/>
            <a:r>
              <a:rPr lang="en-US" sz="3600" b="1" dirty="0" smtClean="0">
                <a:solidFill>
                  <a:srgbClr val="FF0000"/>
                </a:solidFill>
              </a:rPr>
              <a:t>Switch </a:t>
            </a:r>
            <a:r>
              <a:rPr lang="en-US" sz="3600" b="1" dirty="0" smtClean="0"/>
              <a:t>(Ethernet switch)</a:t>
            </a:r>
            <a:endParaRPr lang="en-US" sz="3600" b="1" dirty="0"/>
          </a:p>
          <a:p>
            <a:pPr lvl="2" algn="just"/>
            <a:r>
              <a:rPr lang="en-US" sz="3200" dirty="0"/>
              <a:t>Is more </a:t>
            </a:r>
            <a:r>
              <a:rPr lang="en-US" sz="3200" dirty="0" smtClean="0"/>
              <a:t>intelligent than a </a:t>
            </a:r>
            <a:r>
              <a:rPr lang="en-US" sz="3200" dirty="0" smtClean="0">
                <a:solidFill>
                  <a:srgbClr val="FF0000"/>
                </a:solidFill>
                <a:effectLst>
                  <a:outerShdw blurRad="38100" dist="38100" dir="2700000" algn="tl">
                    <a:srgbClr val="000000">
                      <a:alpha val="43137"/>
                    </a:srgbClr>
                  </a:outerShdw>
                </a:effectLst>
              </a:rPr>
              <a:t>hub</a:t>
            </a:r>
            <a:endParaRPr lang="en-US" sz="3200" dirty="0">
              <a:solidFill>
                <a:srgbClr val="FF0000"/>
              </a:solidFill>
              <a:effectLst>
                <a:outerShdw blurRad="38100" dist="38100" dir="2700000" algn="tl">
                  <a:srgbClr val="000000">
                    <a:alpha val="43137"/>
                  </a:srgbClr>
                </a:outerShdw>
              </a:effectLst>
            </a:endParaRPr>
          </a:p>
          <a:p>
            <a:pPr lvl="2" algn="just"/>
            <a:r>
              <a:rPr lang="en-US" sz="3200" dirty="0"/>
              <a:t>A switch is sometimes described </a:t>
            </a:r>
            <a:r>
              <a:rPr lang="en-US" sz="3200" dirty="0">
                <a:solidFill>
                  <a:srgbClr val="FF0000"/>
                </a:solidFill>
                <a:effectLst>
                  <a:outerShdw blurRad="38100" dist="38100" dir="2700000" algn="tl">
                    <a:srgbClr val="000000">
                      <a:alpha val="43137"/>
                    </a:srgbClr>
                  </a:outerShdw>
                </a:effectLst>
              </a:rPr>
              <a:t>as a multiport bridge</a:t>
            </a:r>
          </a:p>
          <a:p>
            <a:pPr lvl="2" algn="just"/>
            <a:r>
              <a:rPr lang="en-US" sz="3200" dirty="0"/>
              <a:t>While a typical </a:t>
            </a:r>
            <a:r>
              <a:rPr lang="en-US" sz="3200" dirty="0">
                <a:solidFill>
                  <a:srgbClr val="FF0000"/>
                </a:solidFill>
                <a:effectLst>
                  <a:outerShdw blurRad="38100" dist="38100" dir="2700000" algn="tl">
                    <a:srgbClr val="000000">
                      <a:alpha val="43137"/>
                    </a:srgbClr>
                  </a:outerShdw>
                </a:effectLst>
              </a:rPr>
              <a:t>bridge</a:t>
            </a:r>
            <a:r>
              <a:rPr lang="en-US" sz="3200" dirty="0">
                <a:solidFill>
                  <a:srgbClr val="FF0000"/>
                </a:solidFill>
              </a:rPr>
              <a:t> may have just two ports linking two network segments</a:t>
            </a:r>
            <a:r>
              <a:rPr lang="en-US" sz="3200" dirty="0"/>
              <a:t>, </a:t>
            </a:r>
            <a:r>
              <a:rPr lang="en-US" sz="3200" dirty="0" smtClean="0"/>
              <a:t>a </a:t>
            </a:r>
            <a:r>
              <a:rPr lang="en-US" sz="3200" dirty="0"/>
              <a:t>switch can have </a:t>
            </a:r>
            <a:r>
              <a:rPr lang="en-US" sz="3200" dirty="0">
                <a:solidFill>
                  <a:srgbClr val="FF0000"/>
                </a:solidFill>
              </a:rPr>
              <a:t>multiple ports </a:t>
            </a:r>
            <a:r>
              <a:rPr lang="en-US" sz="3200" dirty="0"/>
              <a:t>depending on how many network segments are to be linked </a:t>
            </a:r>
            <a:endParaRPr lang="en-US" sz="3200" dirty="0" smtClean="0"/>
          </a:p>
          <a:p>
            <a:pPr lvl="2" algn="just"/>
            <a:r>
              <a:rPr lang="en-US" sz="3200" dirty="0">
                <a:solidFill>
                  <a:srgbClr val="FF0000"/>
                </a:solidFill>
                <a:effectLst>
                  <a:outerShdw blurRad="38100" dist="38100" dir="2700000" algn="tl">
                    <a:srgbClr val="000000">
                      <a:alpha val="43137"/>
                    </a:srgbClr>
                  </a:outerShdw>
                </a:effectLst>
              </a:rPr>
              <a:t>Bridges</a:t>
            </a:r>
            <a:r>
              <a:rPr lang="en-US" sz="3200" dirty="0"/>
              <a:t> and </a:t>
            </a:r>
            <a:r>
              <a:rPr lang="en-US" sz="3200" dirty="0">
                <a:solidFill>
                  <a:srgbClr val="FF0000"/>
                </a:solidFill>
                <a:effectLst>
                  <a:outerShdw blurRad="38100" dist="38100" dir="2700000" algn="tl">
                    <a:srgbClr val="000000">
                      <a:alpha val="43137"/>
                    </a:srgbClr>
                  </a:outerShdw>
                </a:effectLst>
              </a:rPr>
              <a:t>Switches</a:t>
            </a:r>
            <a:r>
              <a:rPr lang="en-US" sz="3200" dirty="0"/>
              <a:t> are </a:t>
            </a:r>
            <a:r>
              <a:rPr lang="en-US" sz="3200" dirty="0">
                <a:solidFill>
                  <a:srgbClr val="FF0000"/>
                </a:solidFill>
                <a:effectLst>
                  <a:outerShdw blurRad="38100" dist="38100" dir="2700000" algn="tl">
                    <a:srgbClr val="000000">
                      <a:alpha val="43137"/>
                    </a:srgbClr>
                  </a:outerShdw>
                </a:effectLst>
              </a:rPr>
              <a:t>PnP</a:t>
            </a:r>
            <a:r>
              <a:rPr lang="en-US" sz="3200" dirty="0"/>
              <a:t> (plug and play devices) while </a:t>
            </a:r>
            <a:r>
              <a:rPr lang="en-US" sz="3200" dirty="0">
                <a:solidFill>
                  <a:srgbClr val="FF0000"/>
                </a:solidFill>
                <a:effectLst>
                  <a:outerShdw blurRad="38100" dist="38100" dir="2700000" algn="tl">
                    <a:srgbClr val="000000">
                      <a:alpha val="43137"/>
                    </a:srgbClr>
                  </a:outerShdw>
                </a:effectLst>
              </a:rPr>
              <a:t>Routers</a:t>
            </a:r>
            <a:r>
              <a:rPr lang="en-US" sz="3200" dirty="0"/>
              <a:t> are </a:t>
            </a:r>
            <a:r>
              <a:rPr lang="en-US" sz="3200" dirty="0">
                <a:solidFill>
                  <a:srgbClr val="FF0000"/>
                </a:solidFill>
                <a:effectLst>
                  <a:outerShdw blurRad="38100" dist="38100" dir="2700000" algn="tl">
                    <a:srgbClr val="000000">
                      <a:alpha val="43137"/>
                    </a:srgbClr>
                  </a:outerShdw>
                </a:effectLst>
              </a:rPr>
              <a:t>Configurable</a:t>
            </a:r>
            <a:r>
              <a:rPr lang="en-US" sz="3200" dirty="0" smtClean="0"/>
              <a:t>.</a:t>
            </a:r>
            <a:endParaRPr lang="en-US" sz="3200" dirty="0"/>
          </a:p>
        </p:txBody>
      </p:sp>
    </p:spTree>
    <p:extLst>
      <p:ext uri="{BB962C8B-B14F-4D97-AF65-F5344CB8AC3E}">
        <p14:creationId xmlns:p14="http://schemas.microsoft.com/office/powerpoint/2010/main" val="25038943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8C3B88-A8D7-4C1B-8785-4945517F97DC}" type="slidenum">
              <a:rPr lang="en-US">
                <a:solidFill>
                  <a:prstClr val="black">
                    <a:tint val="75000"/>
                  </a:prstClr>
                </a:solidFill>
              </a:rPr>
              <a:pPr/>
              <a:t>75</a:t>
            </a:fld>
            <a:endParaRPr lang="en-US">
              <a:solidFill>
                <a:prstClr val="black">
                  <a:tint val="75000"/>
                </a:prstClr>
              </a:solidFill>
            </a:endParaRPr>
          </a:p>
        </p:txBody>
      </p:sp>
      <p:sp>
        <p:nvSpPr>
          <p:cNvPr id="373762" name="Rectangle 2"/>
          <p:cNvSpPr>
            <a:spLocks noGrp="1" noChangeArrowheads="1"/>
          </p:cNvSpPr>
          <p:nvPr>
            <p:ph type="title"/>
          </p:nvPr>
        </p:nvSpPr>
        <p:spPr>
          <a:xfrm>
            <a:off x="457200" y="0"/>
            <a:ext cx="8229600" cy="1143000"/>
          </a:xfrm>
        </p:spPr>
        <p:txBody>
          <a:bodyPr/>
          <a:lstStyle/>
          <a:p>
            <a:r>
              <a:rPr lang="en-US" b="1" dirty="0"/>
              <a:t>Cont…</a:t>
            </a:r>
          </a:p>
        </p:txBody>
      </p:sp>
      <p:sp>
        <p:nvSpPr>
          <p:cNvPr id="373763" name="Rectangle 3"/>
          <p:cNvSpPr>
            <a:spLocks noGrp="1" noChangeArrowheads="1"/>
          </p:cNvSpPr>
          <p:nvPr>
            <p:ph type="body" idx="1"/>
          </p:nvPr>
        </p:nvSpPr>
        <p:spPr>
          <a:xfrm>
            <a:off x="304800" y="1143000"/>
            <a:ext cx="8534400" cy="5105400"/>
          </a:xfrm>
        </p:spPr>
        <p:txBody>
          <a:bodyPr>
            <a:normAutofit fontScale="92500" lnSpcReduction="10000"/>
          </a:bodyPr>
          <a:lstStyle/>
          <a:p>
            <a:pPr lvl="1" algn="just">
              <a:lnSpc>
                <a:spcPct val="90000"/>
              </a:lnSpc>
            </a:pPr>
            <a:r>
              <a:rPr lang="en-US" sz="2900" b="1" dirty="0" smtClean="0">
                <a:solidFill>
                  <a:srgbClr val="FF0000"/>
                </a:solidFill>
              </a:rPr>
              <a:t>Gateway</a:t>
            </a:r>
            <a:endParaRPr lang="en-US" sz="2900" b="1" dirty="0">
              <a:solidFill>
                <a:srgbClr val="FF0000"/>
              </a:solidFill>
            </a:endParaRPr>
          </a:p>
          <a:p>
            <a:pPr lvl="2" algn="just">
              <a:lnSpc>
                <a:spcPct val="90000"/>
              </a:lnSpc>
            </a:pPr>
            <a:r>
              <a:rPr lang="en-US" sz="2600" b="1" dirty="0"/>
              <a:t>stores and sends </a:t>
            </a:r>
            <a:r>
              <a:rPr lang="en-US" sz="2600" b="1" dirty="0" smtClean="0">
                <a:solidFill>
                  <a:srgbClr val="FF0000"/>
                </a:solidFill>
                <a:effectLst>
                  <a:outerShdw blurRad="38100" dist="38100" dir="2700000" algn="tl">
                    <a:srgbClr val="000000">
                      <a:alpha val="43137"/>
                    </a:srgbClr>
                  </a:outerShdw>
                </a:effectLst>
              </a:rPr>
              <a:t>segments &amp; messages</a:t>
            </a:r>
            <a:r>
              <a:rPr lang="en-US" sz="2600" b="1" dirty="0" smtClean="0"/>
              <a:t> </a:t>
            </a:r>
            <a:r>
              <a:rPr lang="en-US" sz="2600" b="1" dirty="0"/>
              <a:t>to different </a:t>
            </a:r>
            <a:r>
              <a:rPr lang="en-US" sz="2600" b="1" dirty="0" smtClean="0"/>
              <a:t>networks that use different protocols. </a:t>
            </a:r>
            <a:r>
              <a:rPr lang="en-US" sz="2600" b="1" dirty="0" smtClean="0">
                <a:solidFill>
                  <a:srgbClr val="002060"/>
                </a:solidFill>
                <a:effectLst>
                  <a:outerShdw blurRad="38100" dist="38100" dir="2700000" algn="tl">
                    <a:srgbClr val="000000">
                      <a:alpha val="43137"/>
                    </a:srgbClr>
                  </a:outerShdw>
                </a:effectLst>
              </a:rPr>
              <a:t>It is located at network </a:t>
            </a:r>
            <a:r>
              <a:rPr lang="en-US" sz="2600" b="1" dirty="0" smtClean="0">
                <a:solidFill>
                  <a:srgbClr val="FF0000"/>
                </a:solidFill>
                <a:effectLst>
                  <a:outerShdw blurRad="38100" dist="38100" dir="2700000" algn="tl">
                    <a:srgbClr val="000000">
                      <a:alpha val="43137"/>
                    </a:srgbClr>
                  </a:outerShdw>
                </a:effectLst>
              </a:rPr>
              <a:t>perimeters</a:t>
            </a:r>
            <a:r>
              <a:rPr lang="en-US" sz="2600" b="1" dirty="0" smtClean="0">
                <a:solidFill>
                  <a:srgbClr val="002060"/>
                </a:solidFill>
                <a:effectLst>
                  <a:outerShdw blurRad="38100" dist="38100" dir="2700000" algn="tl">
                    <a:srgbClr val="000000">
                      <a:alpha val="43137"/>
                    </a:srgbClr>
                  </a:outerShdw>
                </a:effectLst>
              </a:rPr>
              <a:t>. They are layer 4 and above devices (ex. SMS gateway)</a:t>
            </a:r>
            <a:endParaRPr lang="en-US" sz="2600" b="1" dirty="0">
              <a:solidFill>
                <a:srgbClr val="002060"/>
              </a:solidFill>
              <a:effectLst>
                <a:outerShdw blurRad="38100" dist="38100" dir="2700000" algn="tl">
                  <a:srgbClr val="000000">
                    <a:alpha val="43137"/>
                  </a:srgbClr>
                </a:outerShdw>
              </a:effectLst>
            </a:endParaRPr>
          </a:p>
          <a:p>
            <a:pPr lvl="1" algn="just">
              <a:lnSpc>
                <a:spcPct val="90000"/>
              </a:lnSpc>
            </a:pPr>
            <a:r>
              <a:rPr lang="en-US" sz="2900" b="1" dirty="0" smtClean="0">
                <a:solidFill>
                  <a:srgbClr val="FF0000"/>
                </a:solidFill>
              </a:rPr>
              <a:t>Router</a:t>
            </a:r>
          </a:p>
          <a:p>
            <a:pPr lvl="2" algn="just">
              <a:lnSpc>
                <a:spcPct val="90000"/>
              </a:lnSpc>
              <a:buFont typeface="Courier New" pitchFamily="49" charset="0"/>
              <a:buChar char="o"/>
            </a:pPr>
            <a:r>
              <a:rPr lang="en-US" sz="2500" b="1" dirty="0"/>
              <a:t>Routers are responsible for routing data packets from source to destination within </a:t>
            </a:r>
            <a:r>
              <a:rPr lang="en-US" sz="2500" b="1" dirty="0" smtClean="0"/>
              <a:t>a LAN comprised of different networks, </a:t>
            </a:r>
            <a:r>
              <a:rPr lang="en-US" sz="2500" b="1" dirty="0"/>
              <a:t>and for </a:t>
            </a:r>
            <a:r>
              <a:rPr lang="en-US" sz="2500" b="1" dirty="0">
                <a:solidFill>
                  <a:srgbClr val="FF0000"/>
                </a:solidFill>
              </a:rPr>
              <a:t>providing connectivity to </a:t>
            </a:r>
            <a:r>
              <a:rPr lang="en-US" sz="2500" b="1" dirty="0" smtClean="0">
                <a:solidFill>
                  <a:srgbClr val="FF0000"/>
                </a:solidFill>
              </a:rPr>
              <a:t>a </a:t>
            </a:r>
            <a:r>
              <a:rPr lang="en-US" sz="2500" b="1" dirty="0">
                <a:solidFill>
                  <a:srgbClr val="FF0000"/>
                </a:solidFill>
              </a:rPr>
              <a:t>WAN</a:t>
            </a:r>
            <a:r>
              <a:rPr lang="en-US" sz="2500" b="1" dirty="0"/>
              <a:t>. </a:t>
            </a:r>
          </a:p>
          <a:p>
            <a:pPr lvl="2" algn="just">
              <a:lnSpc>
                <a:spcPct val="90000"/>
              </a:lnSpc>
              <a:buFont typeface="Courier New" pitchFamily="49" charset="0"/>
              <a:buChar char="o"/>
            </a:pPr>
            <a:r>
              <a:rPr lang="en-US" sz="2500" b="1" dirty="0"/>
              <a:t>In order to provide these services the router must be connected to the LAN and WAN.</a:t>
            </a:r>
          </a:p>
          <a:p>
            <a:pPr lvl="2" algn="just">
              <a:lnSpc>
                <a:spcPct val="90000"/>
              </a:lnSpc>
              <a:buFont typeface="Courier New" pitchFamily="49" charset="0"/>
              <a:buChar char="o"/>
            </a:pPr>
            <a:r>
              <a:rPr lang="en-US" sz="2500" b="1" dirty="0" smtClean="0"/>
              <a:t>A </a:t>
            </a:r>
            <a:r>
              <a:rPr lang="en-US" sz="2500" b="1" dirty="0" smtClean="0">
                <a:solidFill>
                  <a:srgbClr val="FF0000"/>
                </a:solidFill>
                <a:effectLst>
                  <a:outerShdw blurRad="38100" dist="38100" dir="2700000" algn="tl">
                    <a:srgbClr val="000000">
                      <a:alpha val="43137"/>
                    </a:srgbClr>
                  </a:outerShdw>
                </a:effectLst>
              </a:rPr>
              <a:t>router</a:t>
            </a:r>
            <a:r>
              <a:rPr lang="en-US" sz="2500" b="1" dirty="0" smtClean="0"/>
              <a:t> at the perimeter of a network , connecting a LAN to a WAN, is essentially a </a:t>
            </a:r>
            <a:r>
              <a:rPr lang="en-US" sz="2500" b="1" dirty="0" smtClean="0">
                <a:solidFill>
                  <a:srgbClr val="00B050"/>
                </a:solidFill>
                <a:effectLst>
                  <a:outerShdw blurRad="38100" dist="38100" dir="2700000" algn="tl">
                    <a:srgbClr val="000000">
                      <a:alpha val="43137"/>
                    </a:srgbClr>
                  </a:outerShdw>
                </a:effectLst>
              </a:rPr>
              <a:t>gateway</a:t>
            </a:r>
            <a:r>
              <a:rPr lang="en-US" sz="2500" b="1" dirty="0" smtClean="0"/>
              <a:t>. </a:t>
            </a:r>
            <a:endParaRPr lang="en-US" sz="2900" b="1" dirty="0" smtClean="0">
              <a:solidFill>
                <a:srgbClr val="FF0000"/>
              </a:solidFill>
            </a:endParaRPr>
          </a:p>
          <a:p>
            <a:pPr lvl="1" algn="just">
              <a:lnSpc>
                <a:spcPct val="90000"/>
              </a:lnSpc>
            </a:pPr>
            <a:r>
              <a:rPr lang="en-US" sz="2900" b="1" dirty="0" smtClean="0">
                <a:solidFill>
                  <a:srgbClr val="FF0000"/>
                </a:solidFill>
              </a:rPr>
              <a:t>Routers are Layer </a:t>
            </a:r>
            <a:r>
              <a:rPr lang="en-US" sz="2900" b="1" dirty="0">
                <a:solidFill>
                  <a:srgbClr val="FF0000"/>
                </a:solidFill>
              </a:rPr>
              <a:t>3, network layer devices (uses IP </a:t>
            </a:r>
            <a:r>
              <a:rPr lang="en-US" sz="2900" b="1" dirty="0" smtClean="0">
                <a:solidFill>
                  <a:srgbClr val="FF0000"/>
                </a:solidFill>
              </a:rPr>
              <a:t>address </a:t>
            </a:r>
            <a:r>
              <a:rPr lang="en-US" sz="2900" b="1" dirty="0" smtClean="0"/>
              <a:t>also called logical address</a:t>
            </a:r>
            <a:r>
              <a:rPr lang="en-US" sz="2900" b="1" dirty="0" smtClean="0">
                <a:solidFill>
                  <a:srgbClr val="FF0000"/>
                </a:solidFill>
              </a:rPr>
              <a:t>)</a:t>
            </a:r>
            <a:endParaRPr lang="en-US" sz="2900" b="1" dirty="0">
              <a:solidFill>
                <a:srgbClr val="FF0000"/>
              </a:solidFill>
            </a:endParaRPr>
          </a:p>
          <a:p>
            <a:pPr lvl="1" algn="just">
              <a:lnSpc>
                <a:spcPct val="90000"/>
              </a:lnSpc>
            </a:pPr>
            <a:endParaRPr lang="en-US" sz="2900" b="1" dirty="0" smtClean="0">
              <a:solidFill>
                <a:srgbClr val="FF0000"/>
              </a:solidFill>
            </a:endParaRPr>
          </a:p>
        </p:txBody>
      </p:sp>
    </p:spTree>
    <p:extLst>
      <p:ext uri="{BB962C8B-B14F-4D97-AF65-F5344CB8AC3E}">
        <p14:creationId xmlns:p14="http://schemas.microsoft.com/office/powerpoint/2010/main" val="33309452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66888"/>
            <a:ext cx="4010025"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725" y="2286000"/>
            <a:ext cx="4257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962400"/>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676400" y="5410200"/>
            <a:ext cx="6400800" cy="954107"/>
          </a:xfrm>
          <a:prstGeom prst="rect">
            <a:avLst/>
          </a:prstGeom>
        </p:spPr>
        <p:txBody>
          <a:bodyPr wrap="square">
            <a:spAutoFit/>
          </a:bodyPr>
          <a:lstStyle/>
          <a:p>
            <a:pPr marL="514350" indent="-514350">
              <a:buAutoNum type="alphaLcParenBoth"/>
            </a:pPr>
            <a:r>
              <a:rPr lang="en-US" sz="2800" b="1" dirty="0" smtClean="0"/>
              <a:t>Which </a:t>
            </a:r>
            <a:r>
              <a:rPr lang="en-US" sz="2800" b="1" dirty="0"/>
              <a:t>device is in which layer. </a:t>
            </a:r>
          </a:p>
          <a:p>
            <a:pPr marL="514350" indent="-514350">
              <a:buAutoNum type="alphaLcParenBoth"/>
            </a:pPr>
            <a:r>
              <a:rPr lang="en-US" sz="2800" b="1" dirty="0" smtClean="0"/>
              <a:t>Frames</a:t>
            </a:r>
            <a:r>
              <a:rPr lang="en-US" sz="2800" b="1" dirty="0"/>
              <a:t>, packets, </a:t>
            </a:r>
            <a:r>
              <a:rPr lang="en-US" sz="2800" b="1" dirty="0" smtClean="0"/>
              <a:t>and headers</a:t>
            </a:r>
            <a:r>
              <a:rPr lang="en-US" sz="2800" b="1" dirty="0"/>
              <a:t>.</a:t>
            </a:r>
          </a:p>
        </p:txBody>
      </p:sp>
    </p:spTree>
    <p:extLst>
      <p:ext uri="{BB962C8B-B14F-4D97-AF65-F5344CB8AC3E}">
        <p14:creationId xmlns:p14="http://schemas.microsoft.com/office/powerpoint/2010/main" val="3678449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Slide Number Placeholder 5"/>
          <p:cNvSpPr>
            <a:spLocks noGrp="1"/>
          </p:cNvSpPr>
          <p:nvPr>
            <p:ph type="sldNum" sz="quarter" idx="12"/>
          </p:nvPr>
        </p:nvSpPr>
        <p:spPr>
          <a:noFill/>
        </p:spPr>
        <p:txBody>
          <a:bodyPr/>
          <a:lstStyle/>
          <a:p>
            <a:fld id="{5219A6EB-23D2-4455-9FAA-356BD7EA3F14}" type="slidenum">
              <a:rPr lang="en-US">
                <a:solidFill>
                  <a:prstClr val="black">
                    <a:tint val="75000"/>
                  </a:prstClr>
                </a:solidFill>
              </a:rPr>
              <a:pPr/>
              <a:t>77</a:t>
            </a:fld>
            <a:endParaRPr lang="en-US">
              <a:solidFill>
                <a:prstClr val="black">
                  <a:tint val="75000"/>
                </a:prstClr>
              </a:solidFill>
            </a:endParaRPr>
          </a:p>
        </p:txBody>
      </p:sp>
      <p:sp>
        <p:nvSpPr>
          <p:cNvPr id="133124" name="Rectangle 2"/>
          <p:cNvSpPr>
            <a:spLocks noGrp="1" noChangeArrowheads="1"/>
          </p:cNvSpPr>
          <p:nvPr>
            <p:ph type="title"/>
          </p:nvPr>
        </p:nvSpPr>
        <p:spPr/>
        <p:txBody>
          <a:bodyPr/>
          <a:lstStyle/>
          <a:p>
            <a:pPr eaLnBrk="1" hangingPunct="1"/>
            <a:r>
              <a:rPr lang="en-US" sz="3600" b="1" smtClean="0"/>
              <a:t>Metropolitan Area Networks (MANs)</a:t>
            </a:r>
          </a:p>
        </p:txBody>
      </p:sp>
      <p:sp>
        <p:nvSpPr>
          <p:cNvPr id="133125" name="Rectangle 3"/>
          <p:cNvSpPr>
            <a:spLocks noGrp="1" noChangeArrowheads="1"/>
          </p:cNvSpPr>
          <p:nvPr>
            <p:ph type="body" idx="1"/>
          </p:nvPr>
        </p:nvSpPr>
        <p:spPr/>
        <p:txBody>
          <a:bodyPr/>
          <a:lstStyle/>
          <a:p>
            <a:pPr eaLnBrk="1" hangingPunct="1"/>
            <a:r>
              <a:rPr lang="en-US" dirty="0" smtClean="0"/>
              <a:t>Similar technology to a LAN but over a wider area (e.g. </a:t>
            </a:r>
            <a:r>
              <a:rPr lang="en-US" dirty="0" smtClean="0">
                <a:solidFill>
                  <a:srgbClr val="FF0000"/>
                </a:solidFill>
              </a:rPr>
              <a:t>city</a:t>
            </a:r>
            <a:r>
              <a:rPr lang="en-US" dirty="0" smtClean="0"/>
              <a:t>) </a:t>
            </a:r>
          </a:p>
          <a:p>
            <a:pPr eaLnBrk="1" hangingPunct="1"/>
            <a:r>
              <a:rPr lang="en-US" dirty="0" smtClean="0"/>
              <a:t>Utilize microwave, optical fiber, other wires; </a:t>
            </a:r>
            <a:r>
              <a:rPr lang="en-US" dirty="0" smtClean="0">
                <a:solidFill>
                  <a:srgbClr val="FF0000"/>
                </a:solidFill>
              </a:rPr>
              <a:t>Wired </a:t>
            </a:r>
            <a:r>
              <a:rPr lang="en-US" dirty="0" smtClean="0"/>
              <a:t>or</a:t>
            </a:r>
            <a:r>
              <a:rPr lang="en-US" dirty="0" smtClean="0">
                <a:solidFill>
                  <a:srgbClr val="FF0000"/>
                </a:solidFill>
              </a:rPr>
              <a:t> wireless</a:t>
            </a:r>
          </a:p>
          <a:p>
            <a:r>
              <a:rPr lang="en-US" dirty="0"/>
              <a:t>Different communicating LANs in a city can form MAN. </a:t>
            </a:r>
            <a:endParaRPr lang="en-US" dirty="0" smtClean="0"/>
          </a:p>
          <a:p>
            <a:pPr eaLnBrk="1" hangingPunct="1"/>
            <a:r>
              <a:rPr lang="en-US" dirty="0" smtClean="0">
                <a:solidFill>
                  <a:srgbClr val="00B050"/>
                </a:solidFill>
                <a:effectLst>
                  <a:outerShdw blurRad="38100" dist="38100" dir="2700000" algn="tl">
                    <a:srgbClr val="000000">
                      <a:alpha val="43137"/>
                    </a:srgbClr>
                  </a:outerShdw>
                </a:effectLst>
              </a:rPr>
              <a:t>MAN</a:t>
            </a:r>
            <a:r>
              <a:rPr lang="en-US" dirty="0" smtClean="0"/>
              <a:t> is a type of </a:t>
            </a:r>
            <a:r>
              <a:rPr lang="en-US" dirty="0" smtClean="0">
                <a:solidFill>
                  <a:srgbClr val="00B050"/>
                </a:solidFill>
                <a:effectLst>
                  <a:outerShdw blurRad="38100" dist="38100" dir="2700000" algn="tl">
                    <a:srgbClr val="000000">
                      <a:alpha val="43137"/>
                    </a:srgbClr>
                  </a:outerShdw>
                </a:effectLst>
              </a:rPr>
              <a:t>WAN</a:t>
            </a:r>
          </a:p>
        </p:txBody>
      </p:sp>
    </p:spTree>
    <p:extLst>
      <p:ext uri="{BB962C8B-B14F-4D97-AF65-F5344CB8AC3E}">
        <p14:creationId xmlns:p14="http://schemas.microsoft.com/office/powerpoint/2010/main" val="190965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96200" cy="990600"/>
          </a:xfrm>
        </p:spPr>
        <p:txBody>
          <a:bodyPr/>
          <a:lstStyle/>
          <a:p>
            <a:pPr marL="484632" indent="0" eaLnBrk="1" fontAlgn="auto" hangingPunct="1">
              <a:spcAft>
                <a:spcPts val="0"/>
              </a:spcAft>
              <a:defRPr/>
            </a:pPr>
            <a:r>
              <a:rPr lang="en-US" b="1" dirty="0" smtClean="0">
                <a:solidFill>
                  <a:schemeClr val="accent1">
                    <a:tint val="83000"/>
                    <a:satMod val="150000"/>
                  </a:schemeClr>
                </a:solidFill>
                <a:effectLst>
                  <a:outerShdw blurRad="38100" dist="38100" dir="2700000" algn="tl">
                    <a:srgbClr val="000000">
                      <a:alpha val="43137"/>
                    </a:srgbClr>
                  </a:outerShdw>
                </a:effectLst>
              </a:rPr>
              <a:t>Wide Area Network (WAN)</a:t>
            </a:r>
            <a:endParaRPr lang="en-US" b="1" dirty="0">
              <a:solidFill>
                <a:schemeClr val="accent1">
                  <a:tint val="83000"/>
                  <a:satMod val="150000"/>
                </a:schemeClr>
              </a:solidFill>
              <a:effectLst>
                <a:outerShdw blurRad="38100" dist="38100" dir="2700000" algn="tl">
                  <a:srgbClr val="000000">
                    <a:alpha val="43137"/>
                  </a:srgbClr>
                </a:outerShdw>
              </a:effectLst>
            </a:endParaRPr>
          </a:p>
        </p:txBody>
      </p:sp>
      <p:sp>
        <p:nvSpPr>
          <p:cNvPr id="14339" name="Content Placeholder 2"/>
          <p:cNvSpPr>
            <a:spLocks noGrp="1"/>
          </p:cNvSpPr>
          <p:nvPr>
            <p:ph idx="1"/>
          </p:nvPr>
        </p:nvSpPr>
        <p:spPr>
          <a:xfrm>
            <a:off x="457200" y="960437"/>
            <a:ext cx="8229600" cy="4525963"/>
          </a:xfrm>
        </p:spPr>
        <p:txBody>
          <a:bodyPr/>
          <a:lstStyle/>
          <a:p>
            <a:pPr eaLnBrk="1" hangingPunct="1"/>
            <a:r>
              <a:rPr lang="en-US" dirty="0" smtClean="0"/>
              <a:t>Network over a large area like a city, a country, or multiple countries</a:t>
            </a:r>
          </a:p>
          <a:p>
            <a:pPr lvl="1" eaLnBrk="1" hangingPunct="1"/>
            <a:r>
              <a:rPr lang="en-US" dirty="0" smtClean="0"/>
              <a:t>Connects multiple LANs together</a:t>
            </a:r>
          </a:p>
          <a:p>
            <a:pPr eaLnBrk="1" hangingPunct="1"/>
            <a:r>
              <a:rPr lang="en-US" sz="3200" b="1" dirty="0" smtClean="0">
                <a:solidFill>
                  <a:srgbClr val="00B050"/>
                </a:solidFill>
              </a:rPr>
              <a:t>Generally utilizes different and much more expensive networking equipment than LANs</a:t>
            </a:r>
            <a:endParaRPr lang="en-US" b="1" dirty="0" smtClean="0">
              <a:solidFill>
                <a:srgbClr val="00B050"/>
              </a:solidFill>
            </a:endParaRPr>
          </a:p>
          <a:p>
            <a:pPr eaLnBrk="1" hangingPunct="1"/>
            <a:r>
              <a:rPr lang="en-US" dirty="0" smtClean="0">
                <a:solidFill>
                  <a:srgbClr val="FF0000"/>
                </a:solidFill>
              </a:rPr>
              <a:t>The internet is the most popular WAN (</a:t>
            </a:r>
            <a:r>
              <a:rPr lang="en-US" dirty="0" smtClean="0">
                <a:solidFill>
                  <a:srgbClr val="00B050"/>
                </a:solidFill>
                <a:effectLst>
                  <a:outerShdw blurRad="38100" dist="38100" dir="2700000" algn="tl">
                    <a:srgbClr val="000000">
                      <a:alpha val="43137"/>
                    </a:srgbClr>
                  </a:outerShdw>
                </a:effectLst>
              </a:rPr>
              <a:t>Largest WAN</a:t>
            </a:r>
            <a:r>
              <a:rPr lang="en-US" dirty="0" smtClean="0">
                <a:solidFill>
                  <a:srgbClr val="FF0000"/>
                </a:solidFill>
              </a:rPr>
              <a:t>)</a:t>
            </a:r>
          </a:p>
          <a:p>
            <a:pPr eaLnBrk="1" hangingPunct="1"/>
            <a:endParaRPr lang="en-US" dirty="0" smtClean="0"/>
          </a:p>
        </p:txBody>
      </p:sp>
      <p:pic>
        <p:nvPicPr>
          <p:cNvPr id="4098" name="Picture 2" descr="D:\@Working-Folder\@myCourses\@@ICT-Autumn 2016\@#LectureSlides\Chapter 6\Files\Images\WAN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14800"/>
            <a:ext cx="3581400" cy="270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934218"/>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79</a:t>
            </a:fld>
            <a:endParaRPr lang="en-GB">
              <a:solidFill>
                <a:prstClr val="black">
                  <a:tint val="75000"/>
                </a:prst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9413" y="6120825"/>
            <a:ext cx="5042406" cy="584775"/>
          </a:xfrm>
          <a:prstGeom prst="rect">
            <a:avLst/>
          </a:prstGeom>
        </p:spPr>
        <p:txBody>
          <a:bodyPr wrap="none">
            <a:spAutoFit/>
          </a:bodyPr>
          <a:lstStyle/>
          <a:p>
            <a:r>
              <a:rPr lang="en-US" sz="3200" b="1" dirty="0">
                <a:solidFill>
                  <a:srgbClr val="FF0000"/>
                </a:solidFill>
                <a:effectLst>
                  <a:outerShdw blurRad="38100" dist="38100" dir="2700000" algn="tl">
                    <a:srgbClr val="000000">
                      <a:alpha val="43137"/>
                    </a:srgbClr>
                  </a:outerShdw>
                </a:effectLst>
              </a:rPr>
              <a:t>Key Elements of the Internet</a:t>
            </a:r>
          </a:p>
        </p:txBody>
      </p:sp>
    </p:spTree>
    <p:extLst>
      <p:ext uri="{BB962C8B-B14F-4D97-AF65-F5344CB8AC3E}">
        <p14:creationId xmlns:p14="http://schemas.microsoft.com/office/powerpoint/2010/main" val="3658762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0"/>
            <a:ext cx="8204200" cy="457200"/>
          </a:xfrm>
        </p:spPr>
        <p:txBody>
          <a:bodyPr/>
          <a:lstStyle/>
          <a:p>
            <a:r>
              <a:rPr lang="en-US" sz="4000" dirty="0">
                <a:solidFill>
                  <a:srgbClr val="002060"/>
                </a:solidFill>
                <a:effectLst>
                  <a:outerShdw blurRad="38100" dist="38100" dir="2700000" algn="tl">
                    <a:srgbClr val="000000">
                      <a:alpha val="43137"/>
                    </a:srgbClr>
                  </a:outerShdw>
                </a:effectLst>
              </a:rPr>
              <a:t>Analogue &amp; Digital </a:t>
            </a:r>
            <a:r>
              <a:rPr lang="en-US" sz="4000" dirty="0" smtClean="0">
                <a:solidFill>
                  <a:srgbClr val="002060"/>
                </a:solidFill>
                <a:effectLst>
                  <a:outerShdw blurRad="38100" dist="38100" dir="2700000" algn="tl">
                    <a:srgbClr val="000000">
                      <a:alpha val="43137"/>
                    </a:srgbClr>
                  </a:outerShdw>
                </a:effectLst>
              </a:rPr>
              <a:t>Signals Cont.</a:t>
            </a:r>
            <a:endParaRPr lang="en-US" sz="4000" dirty="0">
              <a:solidFill>
                <a:srgbClr val="002060"/>
              </a:solidFill>
              <a:effectLst>
                <a:outerShdw blurRad="38100" dist="38100" dir="2700000" algn="tl">
                  <a:srgbClr val="000000">
                    <a:alpha val="43137"/>
                  </a:srgbClr>
                </a:outerShdw>
              </a:effectLst>
            </a:endParaRPr>
          </a:p>
        </p:txBody>
      </p:sp>
      <p:sp>
        <p:nvSpPr>
          <p:cNvPr id="7" name="Rectangle 6"/>
          <p:cNvSpPr/>
          <p:nvPr/>
        </p:nvSpPr>
        <p:spPr>
          <a:xfrm>
            <a:off x="3155814" y="2895600"/>
            <a:ext cx="2559186" cy="246221"/>
          </a:xfrm>
          <a:prstGeom prst="rect">
            <a:avLst/>
          </a:prstGeom>
          <a:solidFill>
            <a:schemeClr val="bg1"/>
          </a:solidFill>
        </p:spPr>
        <p:txBody>
          <a:bodyPr wrap="square">
            <a:spAutoFit/>
          </a:bodyPr>
          <a:lstStyle/>
          <a:p>
            <a:endParaRPr lang="en-US" sz="1000" dirty="0"/>
          </a:p>
        </p:txBody>
      </p:sp>
      <p:sp>
        <p:nvSpPr>
          <p:cNvPr id="10" name="TextBox 9"/>
          <p:cNvSpPr txBox="1"/>
          <p:nvPr/>
        </p:nvSpPr>
        <p:spPr>
          <a:xfrm rot="16200000">
            <a:off x="5397312" y="3040290"/>
            <a:ext cx="6512955" cy="584775"/>
          </a:xfrm>
          <a:prstGeom prst="rect">
            <a:avLst/>
          </a:prstGeom>
          <a:noFill/>
        </p:spPr>
        <p:txBody>
          <a:bodyPr wrap="square" rtlCol="0">
            <a:spAutoFit/>
          </a:bodyPr>
          <a:lstStyle/>
          <a:p>
            <a:r>
              <a:rPr lang="en-US" sz="3200" dirty="0" smtClean="0">
                <a:solidFill>
                  <a:srgbClr val="FF0000"/>
                </a:solidFill>
                <a:effectLst>
                  <a:outerShdw blurRad="38100" dist="38100" dir="2700000" algn="tl">
                    <a:srgbClr val="000000">
                      <a:alpha val="43137"/>
                    </a:srgbClr>
                  </a:outerShdw>
                </a:effectLst>
              </a:rPr>
              <a:t>Processing of signals for transmission</a:t>
            </a:r>
            <a:endParaRPr lang="en-US" sz="3200" dirty="0">
              <a:solidFill>
                <a:srgbClr val="FF0000"/>
              </a:solidFill>
              <a:effectLst>
                <a:outerShdw blurRad="38100" dist="38100" dir="2700000" algn="tl">
                  <a:srgbClr val="000000">
                    <a:alpha val="43137"/>
                  </a:srgbClr>
                </a:outerShdw>
              </a:effectLst>
            </a:endParaRPr>
          </a:p>
        </p:txBody>
      </p:sp>
      <p:pic>
        <p:nvPicPr>
          <p:cNvPr id="11"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 y="656016"/>
            <a:ext cx="4441653" cy="27879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Imag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685800"/>
            <a:ext cx="3408402" cy="27729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modulation"/>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0"/>
            <a:ext cx="4343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1835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80</a:t>
            </a:fld>
            <a:endParaRPr lang="en-GB">
              <a:solidFill>
                <a:prstClr val="black">
                  <a:tint val="75000"/>
                </a:prstClr>
              </a:solidFill>
            </a:endParaRPr>
          </a:p>
        </p:txBody>
      </p:sp>
      <p:pic>
        <p:nvPicPr>
          <p:cNvPr id="1026" name="Picture 2" descr="I:\@@Stuff\@@myCourses\@ICT\@@ICT-Autumn 2016\@#LectureSlides\Chapter 6\Files\Images\Dif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3999" cy="487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95400" y="381000"/>
            <a:ext cx="7086600" cy="707886"/>
          </a:xfrm>
          <a:prstGeom prst="rect">
            <a:avLst/>
          </a:prstGeom>
          <a:noFill/>
        </p:spPr>
        <p:txBody>
          <a:bodyPr wrap="square" rtlCol="0">
            <a:spAutoFit/>
          </a:bodyPr>
          <a:lstStyle/>
          <a:p>
            <a:r>
              <a:rPr lang="en-US" sz="4000" b="1" dirty="0" smtClean="0">
                <a:solidFill>
                  <a:srgbClr val="00B050"/>
                </a:solidFill>
                <a:effectLst>
                  <a:outerShdw blurRad="38100" dist="38100" dir="2700000" algn="tl">
                    <a:srgbClr val="000000">
                      <a:alpha val="43137"/>
                    </a:srgbClr>
                  </a:outerShdw>
                </a:effectLst>
              </a:rPr>
              <a:t>Comparing LAN, MAN, and WAN</a:t>
            </a:r>
            <a:endParaRPr lang="en-US" sz="40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3747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solidFill>
                  <a:schemeClr val="tx1"/>
                </a:solidFill>
              </a:rPr>
              <a:t>Domain Name System</a:t>
            </a:r>
          </a:p>
        </p:txBody>
      </p:sp>
      <p:sp>
        <p:nvSpPr>
          <p:cNvPr id="53251" name="Rectangle 3"/>
          <p:cNvSpPr>
            <a:spLocks noGrp="1" noChangeArrowheads="1"/>
          </p:cNvSpPr>
          <p:nvPr>
            <p:ph type="body" idx="1"/>
          </p:nvPr>
        </p:nvSpPr>
        <p:spPr/>
        <p:txBody>
          <a:bodyPr>
            <a:normAutofit lnSpcReduction="10000"/>
          </a:bodyPr>
          <a:lstStyle/>
          <a:p>
            <a:r>
              <a:rPr lang="en-US" dirty="0"/>
              <a:t>The </a:t>
            </a:r>
            <a:r>
              <a:rPr lang="en-US" b="1" dirty="0"/>
              <a:t>domain name system</a:t>
            </a:r>
            <a:r>
              <a:rPr lang="en-US" dirty="0"/>
              <a:t> (DNS) is chiefly used to translate </a:t>
            </a:r>
            <a:r>
              <a:rPr lang="en-US" dirty="0">
                <a:solidFill>
                  <a:srgbClr val="FF0000"/>
                </a:solidFill>
              </a:rPr>
              <a:t>hostnames</a:t>
            </a:r>
            <a:r>
              <a:rPr lang="en-US" dirty="0"/>
              <a:t> into numeric </a:t>
            </a:r>
            <a:r>
              <a:rPr lang="en-US" dirty="0">
                <a:solidFill>
                  <a:srgbClr val="FF0000"/>
                </a:solidFill>
              </a:rPr>
              <a:t>IP addresses</a:t>
            </a:r>
          </a:p>
          <a:p>
            <a:pPr lvl="1">
              <a:spcBef>
                <a:spcPct val="50000"/>
              </a:spcBef>
            </a:pPr>
            <a:r>
              <a:rPr lang="en-US" dirty="0"/>
              <a:t>DNS is an example of a </a:t>
            </a:r>
            <a:r>
              <a:rPr lang="en-US" dirty="0">
                <a:solidFill>
                  <a:srgbClr val="00B050"/>
                </a:solidFill>
                <a:effectLst>
                  <a:outerShdw blurRad="38100" dist="38100" dir="2700000" algn="tl">
                    <a:srgbClr val="000000">
                      <a:alpha val="43137"/>
                    </a:srgbClr>
                  </a:outerShdw>
                </a:effectLst>
              </a:rPr>
              <a:t>distributed database</a:t>
            </a:r>
            <a:r>
              <a:rPr lang="en-US" dirty="0"/>
              <a:t> </a:t>
            </a:r>
          </a:p>
          <a:p>
            <a:pPr lvl="1">
              <a:spcBef>
                <a:spcPct val="50000"/>
              </a:spcBef>
            </a:pPr>
            <a:r>
              <a:rPr lang="en-US" dirty="0"/>
              <a:t>If that server can resolve the hostname, it does so</a:t>
            </a:r>
          </a:p>
          <a:p>
            <a:pPr lvl="1">
              <a:spcBef>
                <a:spcPct val="50000"/>
              </a:spcBef>
            </a:pPr>
            <a:r>
              <a:rPr lang="en-US" dirty="0"/>
              <a:t>If not, that server asks another domain name </a:t>
            </a:r>
            <a:r>
              <a:rPr lang="en-US" dirty="0" smtClean="0"/>
              <a:t>server </a:t>
            </a:r>
          </a:p>
          <a:p>
            <a:pPr lvl="1">
              <a:spcBef>
                <a:spcPct val="50000"/>
              </a:spcBef>
            </a:pPr>
            <a:r>
              <a:rPr lang="en-US" dirty="0" smtClean="0">
                <a:solidFill>
                  <a:srgbClr val="FF0000"/>
                </a:solidFill>
                <a:effectLst>
                  <a:outerShdw blurRad="38100" dist="38100" dir="2700000" algn="tl">
                    <a:srgbClr val="000000">
                      <a:alpha val="43137"/>
                    </a:srgbClr>
                  </a:outerShdw>
                </a:effectLst>
              </a:rPr>
              <a:t>Recursive resolution of host name to IP address</a:t>
            </a:r>
            <a:endParaRPr 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480634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Connecting </a:t>
            </a:r>
            <a:r>
              <a:rPr lang="en-US" dirty="0"/>
              <a:t>to the </a:t>
            </a:r>
            <a:r>
              <a:rPr lang="en-US" dirty="0" smtClean="0"/>
              <a:t>Internet</a:t>
            </a:r>
            <a:endParaRPr lang="en-US" dirty="0"/>
          </a:p>
        </p:txBody>
      </p:sp>
      <p:sp>
        <p:nvSpPr>
          <p:cNvPr id="3" name="Content Placeholder 2"/>
          <p:cNvSpPr>
            <a:spLocks noGrp="1"/>
          </p:cNvSpPr>
          <p:nvPr>
            <p:ph idx="1"/>
          </p:nvPr>
        </p:nvSpPr>
        <p:spPr>
          <a:xfrm>
            <a:off x="228600" y="1524000"/>
            <a:ext cx="8839200" cy="4648200"/>
          </a:xfrm>
        </p:spPr>
        <p:txBody>
          <a:bodyPr>
            <a:normAutofit/>
          </a:bodyPr>
          <a:lstStyle/>
          <a:p>
            <a:r>
              <a:rPr lang="en-US" sz="2800" dirty="0" smtClean="0"/>
              <a:t>An </a:t>
            </a:r>
            <a:r>
              <a:rPr lang="en-US" sz="2800" b="1" dirty="0" smtClean="0">
                <a:solidFill>
                  <a:srgbClr val="5E8B46"/>
                </a:solidFill>
              </a:rPr>
              <a:t>IP address</a:t>
            </a:r>
            <a:r>
              <a:rPr lang="en-US" sz="2800" dirty="0" smtClean="0">
                <a:solidFill>
                  <a:srgbClr val="5E8B46"/>
                </a:solidFill>
              </a:rPr>
              <a:t> </a:t>
            </a:r>
            <a:r>
              <a:rPr lang="en-US" sz="2800" dirty="0" smtClean="0"/>
              <a:t>is a sequence of numbers that uniquely identifies each computer or device connected to the Internet</a:t>
            </a:r>
          </a:p>
          <a:p>
            <a:r>
              <a:rPr lang="en-US" sz="2800" dirty="0" smtClean="0"/>
              <a:t>A </a:t>
            </a:r>
            <a:r>
              <a:rPr lang="en-US" sz="2800" b="1" dirty="0" smtClean="0">
                <a:solidFill>
                  <a:srgbClr val="5E8B46"/>
                </a:solidFill>
              </a:rPr>
              <a:t>domain name</a:t>
            </a:r>
            <a:r>
              <a:rPr lang="en-US" sz="2800" dirty="0" smtClean="0">
                <a:solidFill>
                  <a:srgbClr val="5E8B46"/>
                </a:solidFill>
              </a:rPr>
              <a:t> </a:t>
            </a:r>
            <a:r>
              <a:rPr lang="en-US" sz="2800" dirty="0" smtClean="0"/>
              <a:t>is a text-based name that corresponds to the IP address</a:t>
            </a:r>
            <a:endParaRPr lang="en-US" sz="2400" dirty="0" smtClean="0"/>
          </a:p>
          <a:p>
            <a:r>
              <a:rPr lang="en-US" sz="2800" dirty="0" smtClean="0"/>
              <a:t>A </a:t>
            </a:r>
            <a:r>
              <a:rPr lang="en-US" sz="2800" b="1" dirty="0" smtClean="0">
                <a:solidFill>
                  <a:srgbClr val="5E8B46"/>
                </a:solidFill>
              </a:rPr>
              <a:t>DNS server</a:t>
            </a:r>
            <a:r>
              <a:rPr lang="en-US" sz="2800" dirty="0" smtClean="0">
                <a:solidFill>
                  <a:srgbClr val="5E8B46"/>
                </a:solidFill>
              </a:rPr>
              <a:t> </a:t>
            </a:r>
            <a:r>
              <a:rPr lang="en-US" sz="2800" dirty="0" smtClean="0"/>
              <a:t>translates the domain name into its associated IP address</a:t>
            </a:r>
            <a:endParaRPr lang="en-US" sz="2800" dirty="0"/>
          </a:p>
        </p:txBody>
      </p:sp>
      <p:sp>
        <p:nvSpPr>
          <p:cNvPr id="5" name="Slide Number Placeholder 4"/>
          <p:cNvSpPr>
            <a:spLocks noGrp="1"/>
          </p:cNvSpPr>
          <p:nvPr>
            <p:ph type="sldNum" sz="quarter" idx="12"/>
          </p:nvPr>
        </p:nvSpPr>
        <p:spPr/>
        <p:txBody>
          <a:bodyPr/>
          <a:lstStyle/>
          <a:p>
            <a:fld id="{E1920792-1FFE-4123-96E7-9B6DC9FF0B06}" type="slidenum">
              <a:rPr lang="en-US" smtClean="0">
                <a:solidFill>
                  <a:srgbClr val="000000"/>
                </a:solidFill>
              </a:rPr>
              <a:pPr/>
              <a:t>82</a:t>
            </a:fld>
            <a:endParaRPr lang="en-US">
              <a:solidFill>
                <a:srgbClr val="00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4811389"/>
            <a:ext cx="4495800" cy="1716658"/>
          </a:xfrm>
          <a:prstGeom prst="rect">
            <a:avLst/>
          </a:prstGeom>
        </p:spPr>
      </p:pic>
      <p:sp>
        <p:nvSpPr>
          <p:cNvPr id="4" name="TextBox 3"/>
          <p:cNvSpPr txBox="1"/>
          <p:nvPr/>
        </p:nvSpPr>
        <p:spPr>
          <a:xfrm>
            <a:off x="5638800" y="5117068"/>
            <a:ext cx="3048000" cy="646331"/>
          </a:xfrm>
          <a:prstGeom prst="rect">
            <a:avLst/>
          </a:prstGeom>
          <a:noFill/>
        </p:spPr>
        <p:txBody>
          <a:bodyPr wrap="square" rtlCol="0">
            <a:spAutoFit/>
          </a:bodyPr>
          <a:lstStyle/>
          <a:p>
            <a:r>
              <a:rPr lang="en-US" b="1" dirty="0" smtClean="0"/>
              <a:t>IPv4 address uses 32 bits</a:t>
            </a:r>
          </a:p>
          <a:p>
            <a:r>
              <a:rPr lang="en-US" b="1" dirty="0" smtClean="0"/>
              <a:t>IPv6 address uses 128 bits</a:t>
            </a:r>
            <a:endParaRPr lang="en-US" b="1" dirty="0"/>
          </a:p>
        </p:txBody>
      </p:sp>
    </p:spTree>
    <p:extLst>
      <p:ext uri="{BB962C8B-B14F-4D97-AF65-F5344CB8AC3E}">
        <p14:creationId xmlns:p14="http://schemas.microsoft.com/office/powerpoint/2010/main" val="342649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38067C-26A3-41F6-9FAC-D53E1C961860}" type="slidenum">
              <a:rPr lang="en-US"/>
              <a:pPr/>
              <a:t>83</a:t>
            </a:fld>
            <a:endParaRPr lang="en-US"/>
          </a:p>
        </p:txBody>
      </p:sp>
      <p:sp>
        <p:nvSpPr>
          <p:cNvPr id="296962" name="Rectangle 2"/>
          <p:cNvSpPr>
            <a:spLocks noGrp="1" noChangeArrowheads="1"/>
          </p:cNvSpPr>
          <p:nvPr>
            <p:ph type="title"/>
          </p:nvPr>
        </p:nvSpPr>
        <p:spPr>
          <a:xfrm>
            <a:off x="428596" y="214298"/>
            <a:ext cx="8229600" cy="642934"/>
          </a:xfrm>
        </p:spPr>
        <p:txBody>
          <a:bodyPr>
            <a:normAutofit/>
          </a:bodyPr>
          <a:lstStyle/>
          <a:p>
            <a:r>
              <a:rPr lang="en-US" sz="3600" dirty="0" smtClean="0"/>
              <a:t>WWW - Internet</a:t>
            </a:r>
            <a:endParaRPr lang="en-US" sz="3600" dirty="0"/>
          </a:p>
        </p:txBody>
      </p:sp>
      <p:sp>
        <p:nvSpPr>
          <p:cNvPr id="296963" name="Rectangle 3"/>
          <p:cNvSpPr>
            <a:spLocks noGrp="1" noChangeArrowheads="1"/>
          </p:cNvSpPr>
          <p:nvPr>
            <p:ph type="body" idx="1"/>
          </p:nvPr>
        </p:nvSpPr>
        <p:spPr>
          <a:xfrm>
            <a:off x="457200" y="1071546"/>
            <a:ext cx="8229600" cy="5557854"/>
          </a:xfrm>
        </p:spPr>
        <p:txBody>
          <a:bodyPr>
            <a:normAutofit fontScale="92500"/>
          </a:bodyPr>
          <a:lstStyle/>
          <a:p>
            <a:pPr algn="just"/>
            <a:r>
              <a:rPr lang="en-US" sz="2600" dirty="0" smtClean="0"/>
              <a:t>Internet is a </a:t>
            </a:r>
            <a:r>
              <a:rPr lang="en-US" sz="2600" dirty="0" smtClean="0">
                <a:solidFill>
                  <a:srgbClr val="FF0000"/>
                </a:solidFill>
                <a:effectLst>
                  <a:outerShdw blurRad="38100" dist="38100" dir="2700000" algn="tl">
                    <a:srgbClr val="000000">
                      <a:alpha val="43137"/>
                    </a:srgbClr>
                  </a:outerShdw>
                </a:effectLst>
              </a:rPr>
              <a:t>worldwide network of networks</a:t>
            </a:r>
            <a:r>
              <a:rPr lang="en-US" sz="2600" dirty="0" smtClean="0"/>
              <a:t>, linking computers to computers and other devices .</a:t>
            </a:r>
          </a:p>
          <a:p>
            <a:pPr algn="just"/>
            <a:r>
              <a:rPr lang="en-US" sz="2600" dirty="0" smtClean="0"/>
              <a:t>It is publicly accessible network of interconnected computer networks that transmit data by </a:t>
            </a:r>
            <a:r>
              <a:rPr lang="en-US" sz="2600" dirty="0" smtClean="0">
                <a:solidFill>
                  <a:srgbClr val="FF0000"/>
                </a:solidFill>
              </a:rPr>
              <a:t>packet switching using the standard Internet Protocol (IP)</a:t>
            </a:r>
            <a:r>
              <a:rPr lang="en-US" sz="2600" dirty="0" smtClean="0"/>
              <a:t>.</a:t>
            </a:r>
          </a:p>
          <a:p>
            <a:r>
              <a:rPr lang="en-US" sz="2600" dirty="0" smtClean="0"/>
              <a:t>Some one can use one or all of the following </a:t>
            </a:r>
            <a:r>
              <a:rPr lang="en-US" sz="2600" dirty="0" smtClean="0">
                <a:solidFill>
                  <a:srgbClr val="FF0000"/>
                </a:solidFill>
                <a:effectLst>
                  <a:outerShdw blurRad="38100" dist="38100" dir="2700000" algn="tl">
                    <a:srgbClr val="000000">
                      <a:alpha val="43137"/>
                    </a:srgbClr>
                  </a:outerShdw>
                </a:effectLst>
              </a:rPr>
              <a:t>Internet services</a:t>
            </a:r>
            <a:r>
              <a:rPr lang="en-US" sz="2600" dirty="0" smtClean="0"/>
              <a:t>:</a:t>
            </a:r>
          </a:p>
          <a:p>
            <a:pPr lvl="1"/>
            <a:r>
              <a:rPr lang="en-US" sz="2400" dirty="0" smtClean="0">
                <a:solidFill>
                  <a:srgbClr val="FF0000"/>
                </a:solidFill>
              </a:rPr>
              <a:t>mail</a:t>
            </a:r>
            <a:r>
              <a:rPr lang="en-US" sz="2400" dirty="0" smtClean="0"/>
              <a:t> (e-mail). </a:t>
            </a:r>
          </a:p>
          <a:p>
            <a:pPr lvl="1"/>
            <a:r>
              <a:rPr lang="en-US" sz="2400" dirty="0" smtClean="0">
                <a:solidFill>
                  <a:srgbClr val="FF0000"/>
                </a:solidFill>
              </a:rPr>
              <a:t>Telnet</a:t>
            </a:r>
            <a:r>
              <a:rPr lang="en-US" sz="2400" dirty="0" smtClean="0"/>
              <a:t> or remote login. </a:t>
            </a:r>
          </a:p>
          <a:p>
            <a:pPr lvl="1"/>
            <a:r>
              <a:rPr lang="en-US" sz="2400" dirty="0" smtClean="0">
                <a:solidFill>
                  <a:srgbClr val="FF0000"/>
                </a:solidFill>
              </a:rPr>
              <a:t>FTP</a:t>
            </a:r>
            <a:r>
              <a:rPr lang="en-US" sz="2400" dirty="0" smtClean="0"/>
              <a:t> or File Transfer Protocol. </a:t>
            </a:r>
          </a:p>
          <a:p>
            <a:pPr lvl="1"/>
            <a:r>
              <a:rPr lang="en-US" sz="2400" dirty="0" smtClean="0"/>
              <a:t>The World Wide Web (</a:t>
            </a:r>
            <a:r>
              <a:rPr lang="en-US" sz="2400" dirty="0" smtClean="0">
                <a:solidFill>
                  <a:srgbClr val="FF0000"/>
                </a:solidFill>
              </a:rPr>
              <a:t>WWW</a:t>
            </a:r>
            <a:r>
              <a:rPr lang="en-US" sz="2400" dirty="0" smtClean="0"/>
              <a:t> or "the Web")</a:t>
            </a:r>
          </a:p>
          <a:p>
            <a:pPr lvl="2" algn="just"/>
            <a:r>
              <a:rPr lang="en-US" sz="2200" dirty="0" smtClean="0"/>
              <a:t>The interlinked Web pages and other documents of WWW functions using HTML and other programming embedded within HTML that make possible hypertext. Linked by hyperlinks and URL.</a:t>
            </a:r>
          </a:p>
          <a:p>
            <a:pPr lvl="1" algn="just"/>
            <a:r>
              <a:rPr lang="en-US" sz="2200" dirty="0" smtClean="0">
                <a:effectLst>
                  <a:outerShdw blurRad="38100" dist="38100" dir="2700000" algn="tl">
                    <a:srgbClr val="000000">
                      <a:alpha val="43137"/>
                    </a:srgbClr>
                  </a:outerShdw>
                </a:effectLst>
              </a:rPr>
              <a:t>Cloud computing</a:t>
            </a:r>
            <a:endParaRPr lang="en-US" sz="2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50634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016F89-3F82-4025-9382-62A3F9D719AA}" type="slidenum">
              <a:rPr lang="en-GB" smtClean="0">
                <a:solidFill>
                  <a:prstClr val="black">
                    <a:tint val="75000"/>
                  </a:prstClr>
                </a:solidFill>
              </a:rPr>
              <a:pPr/>
              <a:t>84</a:t>
            </a:fld>
            <a:endParaRPr lang="en-GB">
              <a:solidFill>
                <a:prstClr val="black">
                  <a:tint val="75000"/>
                </a:prst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76200"/>
            <a:ext cx="4676775" cy="66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3250" y="1030069"/>
            <a:ext cx="4919750" cy="1077218"/>
          </a:xfrm>
          <a:prstGeom prst="rect">
            <a:avLst/>
          </a:prstGeom>
        </p:spPr>
        <p:txBody>
          <a:bodyPr wrap="square">
            <a:spAutoFit/>
          </a:bodyPr>
          <a:lstStyle/>
          <a:p>
            <a:r>
              <a:rPr lang="en-US" sz="3200" dirty="0">
                <a:latin typeface="Optima-Roman"/>
              </a:rPr>
              <a:t>Cloud computing stack: </a:t>
            </a:r>
            <a:r>
              <a:rPr lang="en-US" sz="3200" dirty="0" err="1" smtClean="0">
                <a:effectLst>
                  <a:outerShdw blurRad="38100" dist="38100" dir="2700000" algn="tl">
                    <a:srgbClr val="000000">
                      <a:alpha val="43137"/>
                    </a:srgbClr>
                  </a:outerShdw>
                </a:effectLst>
                <a:latin typeface="Optima-Roman"/>
              </a:rPr>
              <a:t>IaaS</a:t>
            </a:r>
            <a:r>
              <a:rPr lang="en-US" sz="3200" dirty="0">
                <a:effectLst>
                  <a:outerShdw blurRad="38100" dist="38100" dir="2700000" algn="tl">
                    <a:srgbClr val="000000">
                      <a:alpha val="43137"/>
                    </a:srgbClr>
                  </a:outerShdw>
                </a:effectLst>
                <a:latin typeface="Optima-Roman"/>
              </a:rPr>
              <a:t>, </a:t>
            </a:r>
            <a:r>
              <a:rPr lang="en-US" sz="3200" dirty="0" err="1" smtClean="0">
                <a:effectLst>
                  <a:outerShdw blurRad="38100" dist="38100" dir="2700000" algn="tl">
                    <a:srgbClr val="000000">
                      <a:alpha val="43137"/>
                    </a:srgbClr>
                  </a:outerShdw>
                </a:effectLst>
                <a:latin typeface="Optima-Roman"/>
              </a:rPr>
              <a:t>PaaS</a:t>
            </a:r>
            <a:r>
              <a:rPr lang="en-US" sz="3200" dirty="0" smtClean="0">
                <a:latin typeface="Optima-Roman"/>
              </a:rPr>
              <a:t>,</a:t>
            </a:r>
            <a:r>
              <a:rPr lang="en-US" sz="3200" dirty="0">
                <a:latin typeface="Optima-Roman"/>
              </a:rPr>
              <a:t> </a:t>
            </a:r>
            <a:r>
              <a:rPr lang="en-US" sz="3200" dirty="0" smtClean="0">
                <a:latin typeface="Optima-Roman"/>
              </a:rPr>
              <a:t>and </a:t>
            </a:r>
            <a:r>
              <a:rPr lang="en-US" sz="3200" dirty="0" err="1">
                <a:effectLst>
                  <a:outerShdw blurRad="38100" dist="38100" dir="2700000" algn="tl">
                    <a:srgbClr val="000000">
                      <a:alpha val="43137"/>
                    </a:srgbClr>
                  </a:outerShdw>
                </a:effectLst>
                <a:latin typeface="Optima-Roman"/>
              </a:rPr>
              <a:t>SaaS</a:t>
            </a:r>
            <a:r>
              <a:rPr lang="en-US" sz="3200" dirty="0">
                <a:latin typeface="Optima-Roman"/>
              </a:rPr>
              <a:t>.</a:t>
            </a:r>
          </a:p>
        </p:txBody>
      </p:sp>
      <p:sp>
        <p:nvSpPr>
          <p:cNvPr id="2" name="Rectangle 1"/>
          <p:cNvSpPr/>
          <p:nvPr/>
        </p:nvSpPr>
        <p:spPr>
          <a:xfrm>
            <a:off x="33249" y="2827377"/>
            <a:ext cx="4281575" cy="1477328"/>
          </a:xfrm>
          <a:prstGeom prst="rect">
            <a:avLst/>
          </a:prstGeom>
        </p:spPr>
        <p:txBody>
          <a:bodyPr wrap="square">
            <a:spAutoFit/>
          </a:bodyPr>
          <a:lstStyle/>
          <a:p>
            <a:r>
              <a:rPr lang="en-US" dirty="0">
                <a:solidFill>
                  <a:srgbClr val="231F20"/>
                </a:solidFill>
                <a:latin typeface="TimesLTStd-Roman"/>
              </a:rPr>
              <a:t>Widely used examples of </a:t>
            </a:r>
            <a:r>
              <a:rPr lang="en-US" b="1" dirty="0">
                <a:solidFill>
                  <a:srgbClr val="231F20"/>
                </a:solidFill>
                <a:latin typeface="TimesLTStd-Roman"/>
              </a:rPr>
              <a:t>SaaS</a:t>
            </a:r>
            <a:r>
              <a:rPr lang="en-US" dirty="0">
                <a:solidFill>
                  <a:srgbClr val="231F20"/>
                </a:solidFill>
                <a:latin typeface="TimesLTStd-Roman"/>
              </a:rPr>
              <a:t> include web-based mail </a:t>
            </a:r>
            <a:r>
              <a:rPr lang="en-US" dirty="0" smtClean="0">
                <a:solidFill>
                  <a:srgbClr val="231F20"/>
                </a:solidFill>
                <a:latin typeface="TimesLTStd-Roman"/>
              </a:rPr>
              <a:t>systems, such </a:t>
            </a:r>
            <a:r>
              <a:rPr lang="en-US" dirty="0">
                <a:solidFill>
                  <a:srgbClr val="231F20"/>
                </a:solidFill>
                <a:latin typeface="TimesLTStd-Roman"/>
              </a:rPr>
              <a:t>as Yahoo and Gmail, and office applications, such as Google Docs and Office 365.</a:t>
            </a:r>
            <a:endParaRPr lang="en-US" dirty="0"/>
          </a:p>
        </p:txBody>
      </p:sp>
    </p:spTree>
    <p:extLst>
      <p:ext uri="{BB962C8B-B14F-4D97-AF65-F5344CB8AC3E}">
        <p14:creationId xmlns:p14="http://schemas.microsoft.com/office/powerpoint/2010/main" val="40333957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08725"/>
            <a:ext cx="2133600" cy="365125"/>
          </a:xfrm>
        </p:spPr>
        <p:txBody>
          <a:bodyPr/>
          <a:lstStyle/>
          <a:p>
            <a:fld id="{723C5921-E7F0-4A4D-B177-FD49E0D2D1EF}" type="slidenum">
              <a:rPr lang="en-US"/>
              <a:pPr/>
              <a:t>85</a:t>
            </a:fld>
            <a:endParaRPr lang="en-US"/>
          </a:p>
        </p:txBody>
      </p:sp>
      <p:sp>
        <p:nvSpPr>
          <p:cNvPr id="385026" name="Rectangle 2"/>
          <p:cNvSpPr>
            <a:spLocks noGrp="1" noChangeArrowheads="1"/>
          </p:cNvSpPr>
          <p:nvPr>
            <p:ph type="title"/>
          </p:nvPr>
        </p:nvSpPr>
        <p:spPr>
          <a:xfrm>
            <a:off x="228600" y="21771"/>
            <a:ext cx="8229600" cy="1143000"/>
          </a:xfrm>
        </p:spPr>
        <p:txBody>
          <a:bodyPr/>
          <a:lstStyle/>
          <a:p>
            <a:r>
              <a:rPr lang="en-US" dirty="0"/>
              <a:t>Intranet and Extranet</a:t>
            </a:r>
          </a:p>
        </p:txBody>
      </p:sp>
      <p:sp>
        <p:nvSpPr>
          <p:cNvPr id="385027" name="Rectangle 3"/>
          <p:cNvSpPr>
            <a:spLocks noGrp="1" noChangeArrowheads="1"/>
          </p:cNvSpPr>
          <p:nvPr>
            <p:ph type="body" idx="1"/>
          </p:nvPr>
        </p:nvSpPr>
        <p:spPr/>
        <p:txBody>
          <a:bodyPr>
            <a:normAutofit/>
          </a:bodyPr>
          <a:lstStyle/>
          <a:p>
            <a:pPr algn="just"/>
            <a:r>
              <a:rPr lang="en-US" sz="3600" dirty="0">
                <a:solidFill>
                  <a:srgbClr val="FF0000"/>
                </a:solidFill>
              </a:rPr>
              <a:t>Intranet</a:t>
            </a:r>
          </a:p>
          <a:p>
            <a:pPr lvl="1" algn="just"/>
            <a:r>
              <a:rPr lang="en-US" sz="3200" dirty="0"/>
              <a:t>Is a </a:t>
            </a:r>
            <a:r>
              <a:rPr lang="en-US" sz="3200" dirty="0">
                <a:solidFill>
                  <a:srgbClr val="FF0000"/>
                </a:solidFill>
              </a:rPr>
              <a:t>private network </a:t>
            </a:r>
            <a:r>
              <a:rPr lang="en-US" sz="3200" dirty="0"/>
              <a:t>that </a:t>
            </a:r>
            <a:r>
              <a:rPr lang="en-US" sz="3200" dirty="0" smtClean="0"/>
              <a:t>uses </a:t>
            </a:r>
            <a:r>
              <a:rPr lang="en-US" sz="3200" dirty="0"/>
              <a:t>Internet software and TCP/IP protocols</a:t>
            </a:r>
          </a:p>
          <a:p>
            <a:pPr lvl="1" algn="just"/>
            <a:r>
              <a:rPr lang="en-US" sz="3200" dirty="0">
                <a:solidFill>
                  <a:srgbClr val="FF0000"/>
                </a:solidFill>
              </a:rPr>
              <a:t>In</a:t>
            </a:r>
            <a:r>
              <a:rPr lang="en-US" sz="3200" dirty="0"/>
              <a:t> </a:t>
            </a:r>
            <a:r>
              <a:rPr lang="en-US" sz="3200" dirty="0">
                <a:solidFill>
                  <a:srgbClr val="FF0000"/>
                </a:solidFill>
              </a:rPr>
              <a:t>essence it is a </a:t>
            </a:r>
            <a:r>
              <a:rPr lang="en-US" sz="3200" dirty="0">
                <a:solidFill>
                  <a:srgbClr val="00B050"/>
                </a:solidFill>
                <a:effectLst>
                  <a:outerShdw blurRad="38100" dist="38100" dir="2700000" algn="tl">
                    <a:srgbClr val="000000">
                      <a:alpha val="43137"/>
                    </a:srgbClr>
                  </a:outerShdw>
                </a:effectLst>
              </a:rPr>
              <a:t>private internet</a:t>
            </a:r>
          </a:p>
          <a:p>
            <a:pPr lvl="1" algn="just"/>
            <a:r>
              <a:rPr lang="en-US" sz="3200" dirty="0">
                <a:solidFill>
                  <a:srgbClr val="FF0000"/>
                </a:solidFill>
              </a:rPr>
              <a:t>Important means of application delivery</a:t>
            </a:r>
          </a:p>
          <a:p>
            <a:pPr lvl="1" algn="just"/>
            <a:r>
              <a:rPr lang="en-US" sz="3200" dirty="0"/>
              <a:t>Powered by </a:t>
            </a:r>
            <a:r>
              <a:rPr lang="en-US" sz="3200" dirty="0">
                <a:solidFill>
                  <a:srgbClr val="FF0000"/>
                </a:solidFill>
                <a:effectLst>
                  <a:outerShdw blurRad="38100" dist="38100" dir="2700000" algn="tl">
                    <a:srgbClr val="000000">
                      <a:alpha val="43137"/>
                    </a:srgbClr>
                  </a:outerShdw>
                </a:effectLst>
              </a:rPr>
              <a:t>internal web </a:t>
            </a:r>
            <a:r>
              <a:rPr lang="en-US" sz="3200" dirty="0" smtClean="0">
                <a:solidFill>
                  <a:srgbClr val="FF0000"/>
                </a:solidFill>
                <a:effectLst>
                  <a:outerShdw blurRad="38100" dist="38100" dir="2700000" algn="tl">
                    <a:srgbClr val="000000">
                      <a:alpha val="43137"/>
                    </a:srgbClr>
                  </a:outerShdw>
                </a:effectLst>
              </a:rPr>
              <a:t>server</a:t>
            </a:r>
          </a:p>
        </p:txBody>
      </p:sp>
    </p:spTree>
    <p:extLst>
      <p:ext uri="{BB962C8B-B14F-4D97-AF65-F5344CB8AC3E}">
        <p14:creationId xmlns:p14="http://schemas.microsoft.com/office/powerpoint/2010/main" val="29802629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957720-5F21-4A4D-BCC7-9B0CA9A556BC}" type="slidenum">
              <a:rPr lang="en-US"/>
              <a:pPr/>
              <a:t>86</a:t>
            </a:fld>
            <a:endParaRPr lang="en-US"/>
          </a:p>
        </p:txBody>
      </p:sp>
      <p:sp>
        <p:nvSpPr>
          <p:cNvPr id="386050" name="Rectangle 2"/>
          <p:cNvSpPr>
            <a:spLocks noGrp="1" noChangeArrowheads="1"/>
          </p:cNvSpPr>
          <p:nvPr>
            <p:ph type="title"/>
          </p:nvPr>
        </p:nvSpPr>
        <p:spPr>
          <a:xfrm>
            <a:off x="457200" y="274638"/>
            <a:ext cx="8229600" cy="725470"/>
          </a:xfrm>
        </p:spPr>
        <p:txBody>
          <a:bodyPr>
            <a:normAutofit fontScale="90000"/>
          </a:bodyPr>
          <a:lstStyle/>
          <a:p>
            <a:r>
              <a:rPr lang="en-US" dirty="0"/>
              <a:t>Cont…</a:t>
            </a:r>
          </a:p>
        </p:txBody>
      </p:sp>
      <p:sp>
        <p:nvSpPr>
          <p:cNvPr id="386051" name="Rectangle 3"/>
          <p:cNvSpPr>
            <a:spLocks noGrp="1" noChangeArrowheads="1"/>
          </p:cNvSpPr>
          <p:nvPr>
            <p:ph type="body" idx="1"/>
          </p:nvPr>
        </p:nvSpPr>
        <p:spPr>
          <a:xfrm>
            <a:off x="457200" y="1285860"/>
            <a:ext cx="8229600" cy="4840303"/>
          </a:xfrm>
        </p:spPr>
        <p:txBody>
          <a:bodyPr>
            <a:normAutofit lnSpcReduction="10000"/>
          </a:bodyPr>
          <a:lstStyle/>
          <a:p>
            <a:pPr algn="just"/>
            <a:r>
              <a:rPr lang="en-US" dirty="0">
                <a:solidFill>
                  <a:srgbClr val="FF0000"/>
                </a:solidFill>
                <a:effectLst>
                  <a:outerShdw blurRad="38100" dist="38100" dir="2700000" algn="tl">
                    <a:srgbClr val="000000">
                      <a:alpha val="43137"/>
                    </a:srgbClr>
                  </a:outerShdw>
                </a:effectLst>
              </a:rPr>
              <a:t>Extranet</a:t>
            </a:r>
          </a:p>
          <a:p>
            <a:pPr lvl="1" algn="just"/>
            <a:r>
              <a:rPr lang="en-US" sz="2800" dirty="0"/>
              <a:t>Is a type of </a:t>
            </a:r>
            <a:r>
              <a:rPr lang="en-US" sz="2800" dirty="0">
                <a:solidFill>
                  <a:srgbClr val="FF0000"/>
                </a:solidFill>
              </a:rPr>
              <a:t>inter-organizational</a:t>
            </a:r>
            <a:r>
              <a:rPr lang="en-US" sz="2800" dirty="0"/>
              <a:t> information system</a:t>
            </a:r>
          </a:p>
          <a:p>
            <a:pPr lvl="1" algn="just"/>
            <a:r>
              <a:rPr lang="en-US" sz="2800" dirty="0"/>
              <a:t>Enables people who are located outside a company </a:t>
            </a:r>
            <a:r>
              <a:rPr lang="en-US" sz="2800" dirty="0">
                <a:solidFill>
                  <a:srgbClr val="FF0000"/>
                </a:solidFill>
              </a:rPr>
              <a:t>to work together </a:t>
            </a:r>
            <a:r>
              <a:rPr lang="en-US" sz="2800" dirty="0"/>
              <a:t>with the company’s internally located employees.</a:t>
            </a:r>
          </a:p>
          <a:p>
            <a:pPr lvl="1" algn="just"/>
            <a:r>
              <a:rPr lang="en-US" sz="2800" dirty="0"/>
              <a:t>Aimed to </a:t>
            </a:r>
            <a:r>
              <a:rPr lang="en-US" sz="2800" dirty="0">
                <a:solidFill>
                  <a:srgbClr val="FF0000"/>
                </a:solidFill>
                <a:effectLst>
                  <a:outerShdw blurRad="38100" dist="38100" dir="2700000" algn="tl">
                    <a:srgbClr val="000000">
                      <a:alpha val="43137"/>
                    </a:srgbClr>
                  </a:outerShdw>
                </a:effectLst>
              </a:rPr>
              <a:t>connect business partners </a:t>
            </a:r>
            <a:r>
              <a:rPr lang="en-US" sz="2800" dirty="0"/>
              <a:t>over the internet by </a:t>
            </a:r>
            <a:r>
              <a:rPr lang="en-US" sz="2800" dirty="0" smtClean="0"/>
              <a:t>using </a:t>
            </a:r>
            <a:r>
              <a:rPr lang="en-US" sz="2800" dirty="0"/>
              <a:t>part of their </a:t>
            </a:r>
            <a:r>
              <a:rPr lang="en-US" sz="2800" dirty="0" smtClean="0"/>
              <a:t>private network</a:t>
            </a:r>
            <a:endParaRPr lang="en-US" sz="2800" dirty="0"/>
          </a:p>
          <a:p>
            <a:pPr lvl="1" algn="just"/>
            <a:r>
              <a:rPr lang="en-US" sz="2800" dirty="0"/>
              <a:t>It comes from </a:t>
            </a:r>
            <a:r>
              <a:rPr lang="en-US" sz="2800" b="1" dirty="0" smtClean="0">
                <a:solidFill>
                  <a:srgbClr val="002060"/>
                </a:solidFill>
                <a:effectLst>
                  <a:outerShdw blurRad="38100" dist="38100" dir="2700000" algn="tl">
                    <a:srgbClr val="000000">
                      <a:alpha val="43137"/>
                    </a:srgbClr>
                  </a:outerShdw>
                </a:effectLst>
              </a:rPr>
              <a:t>ex</a:t>
            </a:r>
            <a:r>
              <a:rPr lang="en-US" sz="2800" b="1" dirty="0" smtClean="0">
                <a:solidFill>
                  <a:srgbClr val="FF0000"/>
                </a:solidFill>
                <a:effectLst>
                  <a:outerShdw blurRad="38100" dist="38100" dir="2700000" algn="tl">
                    <a:srgbClr val="000000">
                      <a:alpha val="43137"/>
                    </a:srgbClr>
                  </a:outerShdw>
                </a:effectLst>
              </a:rPr>
              <a:t>t</a:t>
            </a:r>
            <a:r>
              <a:rPr lang="en-US" sz="2800" b="1" dirty="0" smtClean="0">
                <a:solidFill>
                  <a:srgbClr val="FF0000"/>
                </a:solidFill>
              </a:rPr>
              <a:t>ended in</a:t>
            </a:r>
            <a:r>
              <a:rPr lang="en-US" sz="2800" b="1" dirty="0" smtClean="0">
                <a:solidFill>
                  <a:srgbClr val="002060"/>
                </a:solidFill>
                <a:effectLst>
                  <a:outerShdw blurRad="38100" dist="38100" dir="2700000" algn="tl">
                    <a:srgbClr val="000000">
                      <a:alpha val="43137"/>
                    </a:srgbClr>
                  </a:outerShdw>
                </a:effectLst>
              </a:rPr>
              <a:t>tranet</a:t>
            </a:r>
          </a:p>
          <a:p>
            <a:pPr lvl="1" algn="just"/>
            <a:r>
              <a:rPr lang="en-US" dirty="0" smtClean="0">
                <a:solidFill>
                  <a:srgbClr val="FF0000"/>
                </a:solidFill>
              </a:rPr>
              <a:t>Closed to the general public, </a:t>
            </a:r>
            <a:r>
              <a:rPr lang="en-US" dirty="0" smtClean="0"/>
              <a:t>only for selected partners.</a:t>
            </a:r>
          </a:p>
          <a:p>
            <a:pPr lvl="1" algn="just"/>
            <a:endParaRPr lang="en-US" sz="2800" dirty="0">
              <a:solidFill>
                <a:srgbClr val="FF0000"/>
              </a:solidFill>
            </a:endParaRPr>
          </a:p>
        </p:txBody>
      </p:sp>
    </p:spTree>
    <p:extLst>
      <p:ext uri="{BB962C8B-B14F-4D97-AF65-F5344CB8AC3E}">
        <p14:creationId xmlns:p14="http://schemas.microsoft.com/office/powerpoint/2010/main" val="41454875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3AF9779-89CC-4CA1-A3C4-F8C630D5652E}" type="slidenum">
              <a:rPr lang="en-US"/>
              <a:pPr/>
              <a:t>87</a:t>
            </a:fld>
            <a:endParaRPr lang="en-US" dirty="0"/>
          </a:p>
        </p:txBody>
      </p:sp>
      <p:sp>
        <p:nvSpPr>
          <p:cNvPr id="377858" name="Rectangle 2"/>
          <p:cNvSpPr>
            <a:spLocks noGrp="1" noChangeArrowheads="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To do </a:t>
            </a:r>
            <a:r>
              <a:rPr lang="en-US" dirty="0" smtClean="0">
                <a:solidFill>
                  <a:srgbClr val="FF0000"/>
                </a:solidFill>
                <a:effectLst>
                  <a:outerShdw blurRad="38100" dist="38100" dir="2700000" algn="tl">
                    <a:srgbClr val="000000">
                      <a:alpha val="43137"/>
                    </a:srgbClr>
                  </a:outerShdw>
                </a:effectLst>
              </a:rPr>
              <a:t>list (Reading Assignment)</a:t>
            </a:r>
            <a:endParaRPr lang="en-US" dirty="0">
              <a:solidFill>
                <a:srgbClr val="FF0000"/>
              </a:solidFill>
              <a:effectLst>
                <a:outerShdw blurRad="38100" dist="38100" dir="2700000" algn="tl">
                  <a:srgbClr val="000000">
                    <a:alpha val="43137"/>
                  </a:srgbClr>
                </a:outerShdw>
              </a:effectLst>
            </a:endParaRPr>
          </a:p>
        </p:txBody>
      </p:sp>
      <p:sp>
        <p:nvSpPr>
          <p:cNvPr id="377859" name="Rectangle 3"/>
          <p:cNvSpPr>
            <a:spLocks noGrp="1" noChangeArrowheads="1"/>
          </p:cNvSpPr>
          <p:nvPr>
            <p:ph type="body" idx="1"/>
          </p:nvPr>
        </p:nvSpPr>
        <p:spPr/>
        <p:txBody>
          <a:bodyPr>
            <a:normAutofit/>
          </a:bodyPr>
          <a:lstStyle/>
          <a:p>
            <a:r>
              <a:rPr lang="en-US" sz="3600" dirty="0">
                <a:solidFill>
                  <a:srgbClr val="00B050"/>
                </a:solidFill>
                <a:effectLst>
                  <a:outerShdw blurRad="38100" dist="38100" dir="2700000" algn="tl">
                    <a:srgbClr val="000000">
                      <a:alpha val="43137"/>
                    </a:srgbClr>
                  </a:outerShdw>
                </a:effectLst>
              </a:rPr>
              <a:t>Read and take notes of</a:t>
            </a:r>
          </a:p>
          <a:p>
            <a:pPr lvl="1"/>
            <a:r>
              <a:rPr lang="en-US" sz="3200" dirty="0" smtClean="0">
                <a:solidFill>
                  <a:srgbClr val="00B050"/>
                </a:solidFill>
                <a:effectLst>
                  <a:outerShdw blurRad="38100" dist="38100" dir="2700000" algn="tl">
                    <a:srgbClr val="000000">
                      <a:alpha val="43137"/>
                    </a:srgbClr>
                  </a:outerShdw>
                </a:effectLst>
              </a:rPr>
              <a:t>Web 2.0, Web 3.0</a:t>
            </a:r>
            <a:endParaRPr lang="en-US" sz="3200" dirty="0">
              <a:solidFill>
                <a:srgbClr val="00B050"/>
              </a:solidFill>
              <a:effectLst>
                <a:outerShdw blurRad="38100" dist="38100" dir="2700000" algn="tl">
                  <a:srgbClr val="000000">
                    <a:alpha val="43137"/>
                  </a:srgbClr>
                </a:outerShdw>
              </a:effectLst>
            </a:endParaRPr>
          </a:p>
          <a:p>
            <a:pPr lvl="1"/>
            <a:r>
              <a:rPr lang="en-US" sz="3200" dirty="0">
                <a:solidFill>
                  <a:srgbClr val="00B050"/>
                </a:solidFill>
                <a:effectLst>
                  <a:outerShdw blurRad="38100" dist="38100" dir="2700000" algn="tl">
                    <a:srgbClr val="000000">
                      <a:alpha val="43137"/>
                    </a:srgbClr>
                  </a:outerShdw>
                </a:effectLst>
              </a:rPr>
              <a:t>Next Generation Internet</a:t>
            </a:r>
          </a:p>
          <a:p>
            <a:pPr lvl="1"/>
            <a:r>
              <a:rPr lang="en-US" sz="3200" dirty="0">
                <a:solidFill>
                  <a:srgbClr val="00B050"/>
                </a:solidFill>
                <a:effectLst>
                  <a:outerShdw blurRad="38100" dist="38100" dir="2700000" algn="tl">
                    <a:srgbClr val="000000">
                      <a:alpha val="43137"/>
                    </a:srgbClr>
                  </a:outerShdw>
                </a:effectLst>
              </a:rPr>
              <a:t>Mobile Internet</a:t>
            </a:r>
          </a:p>
          <a:p>
            <a:pPr lvl="1"/>
            <a:r>
              <a:rPr lang="en-US" sz="3200" dirty="0">
                <a:solidFill>
                  <a:srgbClr val="00B050"/>
                </a:solidFill>
                <a:effectLst>
                  <a:outerShdw blurRad="38100" dist="38100" dir="2700000" algn="tl">
                    <a:srgbClr val="000000">
                      <a:alpha val="43137"/>
                    </a:srgbClr>
                  </a:outerShdw>
                </a:effectLst>
              </a:rPr>
              <a:t>Value Added </a:t>
            </a:r>
            <a:r>
              <a:rPr lang="en-US" sz="3200" dirty="0" smtClean="0">
                <a:solidFill>
                  <a:srgbClr val="00B050"/>
                </a:solidFill>
                <a:effectLst>
                  <a:outerShdw blurRad="38100" dist="38100" dir="2700000" algn="tl">
                    <a:srgbClr val="000000">
                      <a:alpha val="43137"/>
                    </a:srgbClr>
                  </a:outerShdw>
                </a:effectLst>
              </a:rPr>
              <a:t>Network</a:t>
            </a:r>
          </a:p>
          <a:p>
            <a:pPr lvl="1"/>
            <a:r>
              <a:rPr lang="en-US" sz="3200" dirty="0" smtClean="0">
                <a:solidFill>
                  <a:srgbClr val="00B050"/>
                </a:solidFill>
                <a:effectLst>
                  <a:outerShdw blurRad="38100" dist="38100" dir="2700000" algn="tl">
                    <a:srgbClr val="000000">
                      <a:alpha val="43137"/>
                    </a:srgbClr>
                  </a:outerShdw>
                </a:effectLst>
              </a:rPr>
              <a:t>Semantic Web</a:t>
            </a:r>
          </a:p>
          <a:p>
            <a:pPr lvl="1"/>
            <a:r>
              <a:rPr lang="en-US" sz="3200" dirty="0" smtClean="0">
                <a:solidFill>
                  <a:srgbClr val="00B050"/>
                </a:solidFill>
                <a:effectLst>
                  <a:outerShdw blurRad="38100" dist="38100" dir="2700000" algn="tl">
                    <a:srgbClr val="000000">
                      <a:alpha val="43137"/>
                    </a:srgbClr>
                  </a:outerShdw>
                </a:effectLst>
              </a:rPr>
              <a:t>Cloud Computing</a:t>
            </a:r>
            <a:endParaRPr lang="en-US" sz="3200" dirty="0">
              <a:solidFill>
                <a:srgbClr val="00B050"/>
              </a:solidFill>
              <a:effectLst>
                <a:outerShdw blurRad="38100" dist="38100" dir="2700000" algn="tl">
                  <a:srgbClr val="000000">
                    <a:alpha val="43137"/>
                  </a:srgbClr>
                </a:outerShdw>
              </a:effectLst>
            </a:endParaRPr>
          </a:p>
          <a:p>
            <a:endParaRPr lang="en-US" sz="3600" dirty="0"/>
          </a:p>
        </p:txBody>
      </p:sp>
    </p:spTree>
    <p:extLst>
      <p:ext uri="{BB962C8B-B14F-4D97-AF65-F5344CB8AC3E}">
        <p14:creationId xmlns:p14="http://schemas.microsoft.com/office/powerpoint/2010/main" val="2274676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91BDC04-697F-4E71-BFA6-E55B4A21EB69}" type="slidenum">
              <a:rPr lang="en-US" altLang="en-US">
                <a:solidFill>
                  <a:srgbClr val="000000"/>
                </a:solidFill>
              </a:rPr>
              <a:pPr/>
              <a:t>9</a:t>
            </a:fld>
            <a:endParaRPr lang="en-US" altLang="en-US">
              <a:solidFill>
                <a:srgbClr val="000000"/>
              </a:solidFill>
            </a:endParaRPr>
          </a:p>
        </p:txBody>
      </p:sp>
      <p:sp>
        <p:nvSpPr>
          <p:cNvPr id="124930" name="Rectangle 2"/>
          <p:cNvSpPr>
            <a:spLocks noGrp="1" noChangeArrowheads="1"/>
          </p:cNvSpPr>
          <p:nvPr>
            <p:ph type="title"/>
          </p:nvPr>
        </p:nvSpPr>
        <p:spPr>
          <a:xfrm>
            <a:off x="685800" y="152400"/>
            <a:ext cx="8229600" cy="762000"/>
          </a:xfrm>
        </p:spPr>
        <p:txBody>
          <a:bodyPr/>
          <a:lstStyle/>
          <a:p>
            <a:pPr algn="ctr"/>
            <a:r>
              <a:rPr lang="en-GB" b="1" dirty="0" smtClean="0">
                <a:latin typeface="Garamond (Headings)"/>
              </a:rPr>
              <a:t>Bandwidth </a:t>
            </a:r>
            <a:r>
              <a:rPr lang="en-GB" b="1" dirty="0" smtClean="0">
                <a:solidFill>
                  <a:schemeClr val="tx1"/>
                </a:solidFill>
                <a:latin typeface="Garamond (Headings)"/>
              </a:rPr>
              <a:t>of transmission</a:t>
            </a:r>
            <a:endParaRPr lang="en-US" b="1" dirty="0">
              <a:solidFill>
                <a:schemeClr val="tx1"/>
              </a:solidFill>
              <a:latin typeface="Garamond (Headings)"/>
            </a:endParaRPr>
          </a:p>
        </p:txBody>
      </p:sp>
      <p:sp>
        <p:nvSpPr>
          <p:cNvPr id="124932" name="Text Box 4"/>
          <p:cNvSpPr txBox="1">
            <a:spLocks noChangeArrowheads="1"/>
          </p:cNvSpPr>
          <p:nvPr/>
        </p:nvSpPr>
        <p:spPr bwMode="auto">
          <a:xfrm>
            <a:off x="304800" y="990600"/>
            <a:ext cx="87630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fontAlgn="base">
              <a:spcBef>
                <a:spcPct val="0"/>
              </a:spcBef>
              <a:spcAft>
                <a:spcPct val="0"/>
              </a:spcAft>
              <a:buFont typeface="+mj-lt"/>
              <a:buAutoNum type="arabicPeriod"/>
            </a:pPr>
            <a:r>
              <a:rPr lang="en-GB" sz="2400" dirty="0" smtClean="0">
                <a:solidFill>
                  <a:srgbClr val="3B812F"/>
                </a:solidFill>
                <a:latin typeface="Arial" pitchFamily="34" charset="0"/>
                <a:cs typeface="Arial" pitchFamily="34" charset="0"/>
              </a:rPr>
              <a:t>Telecommunications (</a:t>
            </a:r>
            <a:r>
              <a:rPr lang="en-GB" sz="2400" dirty="0" err="1" smtClean="0">
                <a:solidFill>
                  <a:srgbClr val="3B812F"/>
                </a:solidFill>
                <a:latin typeface="Arial" pitchFamily="34" charset="0"/>
                <a:cs typeface="Arial" pitchFamily="34" charset="0"/>
              </a:rPr>
              <a:t>analog</a:t>
            </a:r>
            <a:r>
              <a:rPr lang="en-GB" sz="2400" dirty="0" smtClean="0">
                <a:solidFill>
                  <a:srgbClr val="3B812F"/>
                </a:solidFill>
                <a:latin typeface="Arial" pitchFamily="34" charset="0"/>
                <a:cs typeface="Arial" pitchFamily="34" charset="0"/>
              </a:rPr>
              <a:t> bandwidth)</a:t>
            </a:r>
            <a:r>
              <a:rPr lang="en-GB" sz="2400" dirty="0" smtClean="0">
                <a:solidFill>
                  <a:srgbClr val="333333"/>
                </a:solidFill>
                <a:latin typeface="Arial" pitchFamily="34" charset="0"/>
                <a:cs typeface="Arial" pitchFamily="34" charset="0"/>
              </a:rPr>
              <a:t>: </a:t>
            </a:r>
            <a:r>
              <a:rPr lang="en-GB" sz="2400" b="1" dirty="0" smtClean="0">
                <a:solidFill>
                  <a:srgbClr val="333333"/>
                </a:solidFill>
                <a:latin typeface="Arial" pitchFamily="34" charset="0"/>
                <a:cs typeface="Arial" pitchFamily="34" charset="0"/>
              </a:rPr>
              <a:t>range of</a:t>
            </a:r>
            <a:r>
              <a:rPr lang="en-GB" sz="2400" b="1" dirty="0" smtClean="0">
                <a:solidFill>
                  <a:srgbClr val="000000"/>
                </a:solidFill>
                <a:latin typeface="Arial" pitchFamily="34" charset="0"/>
                <a:cs typeface="Arial" pitchFamily="34" charset="0"/>
              </a:rPr>
              <a:t> radio frequencies:</a:t>
            </a:r>
            <a:r>
              <a:rPr lang="en-GB" sz="2400" dirty="0" smtClean="0">
                <a:solidFill>
                  <a:srgbClr val="333333"/>
                </a:solidFill>
                <a:latin typeface="Arial" pitchFamily="34" charset="0"/>
                <a:cs typeface="Arial" pitchFamily="34" charset="0"/>
              </a:rPr>
              <a:t> (in hertz</a:t>
            </a:r>
            <a:r>
              <a:rPr lang="en-GB" sz="2400" dirty="0">
                <a:solidFill>
                  <a:srgbClr val="333333"/>
                </a:solidFill>
                <a:latin typeface="Arial" pitchFamily="34" charset="0"/>
                <a:cs typeface="Arial" pitchFamily="34" charset="0"/>
              </a:rPr>
              <a:t>)</a:t>
            </a:r>
            <a:r>
              <a:rPr lang="en-GB" sz="2400" dirty="0" smtClean="0">
                <a:solidFill>
                  <a:srgbClr val="333333"/>
                </a:solidFill>
                <a:latin typeface="Arial" pitchFamily="34" charset="0"/>
                <a:cs typeface="Arial" pitchFamily="34" charset="0"/>
              </a:rPr>
              <a:t> used in radio or telecommunications transmission and reception.</a:t>
            </a:r>
            <a:br>
              <a:rPr lang="en-GB" sz="2400" dirty="0" smtClean="0">
                <a:solidFill>
                  <a:srgbClr val="333333"/>
                </a:solidFill>
                <a:latin typeface="Arial" pitchFamily="34" charset="0"/>
                <a:cs typeface="Arial" pitchFamily="34" charset="0"/>
              </a:rPr>
            </a:br>
            <a:endParaRPr lang="en-GB" sz="900" dirty="0" smtClean="0">
              <a:solidFill>
                <a:srgbClr val="333333"/>
              </a:solidFill>
              <a:latin typeface="Arial" pitchFamily="34" charset="0"/>
              <a:cs typeface="Arial" pitchFamily="34" charset="0"/>
            </a:endParaRPr>
          </a:p>
          <a:p>
            <a:pPr marL="457200" indent="-457200" fontAlgn="base">
              <a:spcBef>
                <a:spcPct val="0"/>
              </a:spcBef>
              <a:spcAft>
                <a:spcPct val="0"/>
              </a:spcAft>
              <a:buFont typeface="+mj-lt"/>
              <a:buAutoNum type="arabicPeriod"/>
            </a:pPr>
            <a:r>
              <a:rPr lang="en-GB" sz="2400" dirty="0" smtClean="0">
                <a:solidFill>
                  <a:srgbClr val="3B812F"/>
                </a:solidFill>
                <a:latin typeface="Arial" pitchFamily="34" charset="0"/>
                <a:cs typeface="Arial" pitchFamily="34" charset="0"/>
              </a:rPr>
              <a:t>Computing (digital bandwidth):</a:t>
            </a:r>
            <a:r>
              <a:rPr lang="en-GB" sz="2400" dirty="0">
                <a:solidFill>
                  <a:srgbClr val="333333"/>
                </a:solidFill>
                <a:latin typeface="Arial" pitchFamily="34" charset="0"/>
                <a:cs typeface="Arial" pitchFamily="34" charset="0"/>
              </a:rPr>
              <a:t> </a:t>
            </a:r>
            <a:r>
              <a:rPr lang="en-GB" sz="2400" b="1" dirty="0">
                <a:solidFill>
                  <a:srgbClr val="000000"/>
                </a:solidFill>
                <a:latin typeface="Arial" pitchFamily="34" charset="0"/>
                <a:cs typeface="Arial" pitchFamily="34" charset="0"/>
              </a:rPr>
              <a:t>communications capacity: </a:t>
            </a:r>
            <a:r>
              <a:rPr lang="en-GB" sz="2400" dirty="0">
                <a:solidFill>
                  <a:srgbClr val="333333"/>
                </a:solidFill>
                <a:latin typeface="Arial" pitchFamily="34" charset="0"/>
                <a:cs typeface="Arial" pitchFamily="34" charset="0"/>
              </a:rPr>
              <a:t>the capacity of a communications channel, for example, a connection to the Internet, often measured in bits per </a:t>
            </a:r>
            <a:r>
              <a:rPr lang="en-GB" sz="2400" dirty="0" smtClean="0">
                <a:solidFill>
                  <a:srgbClr val="333333"/>
                </a:solidFill>
                <a:latin typeface="Arial" pitchFamily="34" charset="0"/>
                <a:cs typeface="Arial" pitchFamily="34" charset="0"/>
              </a:rPr>
              <a:t>second (bps).</a:t>
            </a:r>
          </a:p>
          <a:p>
            <a:pPr marL="457200" indent="-457200" fontAlgn="base">
              <a:spcBef>
                <a:spcPct val="0"/>
              </a:spcBef>
              <a:spcAft>
                <a:spcPct val="0"/>
              </a:spcAft>
              <a:buFont typeface="+mj-lt"/>
              <a:buAutoNum type="arabicPeriod"/>
            </a:pPr>
            <a:endParaRPr lang="en-GB" sz="900" dirty="0" smtClean="0">
              <a:solidFill>
                <a:srgbClr val="333333"/>
              </a:solidFill>
              <a:latin typeface="Arial" pitchFamily="34" charset="0"/>
              <a:cs typeface="Arial" pitchFamily="34" charset="0"/>
            </a:endParaRPr>
          </a:p>
          <a:p>
            <a:pPr marL="457200" indent="-457200" fontAlgn="base">
              <a:spcBef>
                <a:spcPct val="0"/>
              </a:spcBef>
              <a:spcAft>
                <a:spcPct val="0"/>
              </a:spcAft>
              <a:buFont typeface="+mj-lt"/>
              <a:buAutoNum type="arabicPeriod"/>
            </a:pPr>
            <a:r>
              <a:rPr lang="en-GB" sz="2400" dirty="0">
                <a:solidFill>
                  <a:srgbClr val="000000"/>
                </a:solidFill>
                <a:latin typeface="Arial" pitchFamily="34" charset="0"/>
                <a:cs typeface="Arial" pitchFamily="34" charset="0"/>
              </a:rPr>
              <a:t>a data </a:t>
            </a:r>
            <a:r>
              <a:rPr lang="en-GB" sz="2400" b="1" dirty="0">
                <a:solidFill>
                  <a:srgbClr val="000000"/>
                </a:solidFill>
                <a:latin typeface="Arial" pitchFamily="34" charset="0"/>
                <a:cs typeface="Arial" pitchFamily="34" charset="0"/>
              </a:rPr>
              <a:t>transmission rate</a:t>
            </a:r>
            <a:r>
              <a:rPr lang="en-GB" sz="2400" dirty="0">
                <a:solidFill>
                  <a:srgbClr val="000000"/>
                </a:solidFill>
                <a:latin typeface="Arial" pitchFamily="34" charset="0"/>
                <a:cs typeface="Arial" pitchFamily="34" charset="0"/>
              </a:rPr>
              <a:t>; the maximum amount of information (bits/second) that can be transmitted along a channel. </a:t>
            </a:r>
            <a:r>
              <a:rPr lang="en-GB" sz="2400" dirty="0" smtClean="0">
                <a:solidFill>
                  <a:srgbClr val="000000"/>
                </a:solidFill>
                <a:latin typeface="Arial" pitchFamily="34" charset="0"/>
                <a:cs typeface="Arial" pitchFamily="34" charset="0"/>
              </a:rPr>
              <a:t>Broader </a:t>
            </a:r>
            <a:r>
              <a:rPr lang="en-GB" sz="2400" dirty="0">
                <a:solidFill>
                  <a:srgbClr val="FF0000"/>
                </a:solidFill>
                <a:latin typeface="Arial" pitchFamily="34" charset="0"/>
                <a:cs typeface="Arial" pitchFamily="34" charset="0"/>
              </a:rPr>
              <a:t>frequency</a:t>
            </a:r>
            <a:r>
              <a:rPr lang="en-GB" sz="2400" dirty="0">
                <a:solidFill>
                  <a:srgbClr val="000000"/>
                </a:solidFill>
                <a:latin typeface="Arial" pitchFamily="34" charset="0"/>
                <a:cs typeface="Arial" pitchFamily="34" charset="0"/>
              </a:rPr>
              <a:t> </a:t>
            </a:r>
            <a:r>
              <a:rPr lang="en-GB" sz="2400" dirty="0" smtClean="0">
                <a:solidFill>
                  <a:srgbClr val="000000"/>
                </a:solidFill>
                <a:latin typeface="Arial" pitchFamily="34" charset="0"/>
                <a:cs typeface="Arial" pitchFamily="34" charset="0"/>
              </a:rPr>
              <a:t>range and/or  </a:t>
            </a:r>
            <a:r>
              <a:rPr lang="en-GB" sz="2400" dirty="0">
                <a:solidFill>
                  <a:srgbClr val="000000"/>
                </a:solidFill>
                <a:latin typeface="Arial" pitchFamily="34" charset="0"/>
                <a:cs typeface="Arial" pitchFamily="34" charset="0"/>
              </a:rPr>
              <a:t>wider </a:t>
            </a:r>
            <a:r>
              <a:rPr lang="en-GB" sz="2400" dirty="0">
                <a:solidFill>
                  <a:srgbClr val="FF0000"/>
                </a:solidFill>
                <a:latin typeface="Arial" pitchFamily="34" charset="0"/>
                <a:cs typeface="Arial" pitchFamily="34" charset="0"/>
              </a:rPr>
              <a:t>bandwidth</a:t>
            </a:r>
            <a:r>
              <a:rPr lang="en-GB" sz="2400" dirty="0">
                <a:solidFill>
                  <a:srgbClr val="000000"/>
                </a:solidFill>
                <a:latin typeface="Arial" pitchFamily="34" charset="0"/>
                <a:cs typeface="Arial" pitchFamily="34" charset="0"/>
              </a:rPr>
              <a:t> results in transmission of more data per unit time</a:t>
            </a:r>
            <a:r>
              <a:rPr lang="en-GB" sz="2400" dirty="0" smtClean="0">
                <a:solidFill>
                  <a:srgbClr val="000000"/>
                </a:solidFill>
                <a:latin typeface="Arial" pitchFamily="34" charset="0"/>
                <a:cs typeface="Arial" pitchFamily="34" charset="0"/>
              </a:rPr>
              <a:t>. 	</a:t>
            </a:r>
            <a:endParaRPr lang="en-GB" sz="2400" i="1" dirty="0" smtClean="0">
              <a:solidFill>
                <a:srgbClr val="000000"/>
              </a:solidFill>
              <a:latin typeface="Arial" pitchFamily="34" charset="0"/>
              <a:cs typeface="Arial" pitchFamily="34" charset="0"/>
            </a:endParaRPr>
          </a:p>
        </p:txBody>
      </p:sp>
      <p:sp>
        <p:nvSpPr>
          <p:cNvPr id="2" name="Rectangle 1"/>
          <p:cNvSpPr/>
          <p:nvPr/>
        </p:nvSpPr>
        <p:spPr>
          <a:xfrm>
            <a:off x="838200" y="5867400"/>
            <a:ext cx="7924800" cy="461665"/>
          </a:xfrm>
          <a:prstGeom prst="rect">
            <a:avLst/>
          </a:prstGeom>
        </p:spPr>
        <p:txBody>
          <a:bodyPr wrap="square">
            <a:spAutoFit/>
          </a:bodyPr>
          <a:lstStyle/>
          <a:p>
            <a:r>
              <a:rPr lang="en-US" sz="2400" dirty="0">
                <a:solidFill>
                  <a:srgbClr val="FF0000"/>
                </a:solidFill>
                <a:effectLst>
                  <a:outerShdw blurRad="38100" dist="38100" dir="2700000" algn="tl">
                    <a:srgbClr val="000000">
                      <a:alpha val="43137"/>
                    </a:srgbClr>
                  </a:outerShdw>
                </a:effectLst>
                <a:latin typeface="Arial" pitchFamily="34" charset="0"/>
                <a:cs typeface="Arial" pitchFamily="34" charset="0"/>
              </a:rPr>
              <a:t>B</a:t>
            </a:r>
            <a:r>
              <a:rPr lang="en-US" sz="24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andwidth </a:t>
            </a:r>
            <a:r>
              <a:rPr lang="en-US" sz="2400" dirty="0">
                <a:solidFill>
                  <a:srgbClr val="FF0000"/>
                </a:solidFill>
                <a:effectLst>
                  <a:outerShdw blurRad="38100" dist="38100" dir="2700000" algn="tl">
                    <a:srgbClr val="000000">
                      <a:alpha val="43137"/>
                    </a:srgbClr>
                  </a:outerShdw>
                </a:effectLst>
                <a:latin typeface="Arial" pitchFamily="34" charset="0"/>
                <a:cs typeface="Arial" pitchFamily="34" charset="0"/>
              </a:rPr>
              <a:t>is limited by </a:t>
            </a:r>
            <a:r>
              <a:rPr lang="en-US" sz="2400"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the type of transmission medium</a:t>
            </a:r>
            <a:endParaRPr lang="en-US" sz="2400" dirty="0">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70798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Default Design">
  <a:themeElements>
    <a:clrScheme name="">
      <a:dk1>
        <a:srgbClr val="000000"/>
      </a:dk1>
      <a:lt1>
        <a:srgbClr val="FFFFCC"/>
      </a:lt1>
      <a:dk2>
        <a:srgbClr val="000000"/>
      </a:dk2>
      <a:lt2>
        <a:srgbClr val="808080"/>
      </a:lt2>
      <a:accent1>
        <a:srgbClr val="FFCC66"/>
      </a:accent1>
      <a:accent2>
        <a:srgbClr val="0000FF"/>
      </a:accent2>
      <a:accent3>
        <a:srgbClr val="FFFFE2"/>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
      <a:dk1>
        <a:srgbClr val="000000"/>
      </a:dk1>
      <a:lt1>
        <a:srgbClr val="FFFFCC"/>
      </a:lt1>
      <a:dk2>
        <a:srgbClr val="000000"/>
      </a:dk2>
      <a:lt2>
        <a:srgbClr val="808080"/>
      </a:lt2>
      <a:accent1>
        <a:srgbClr val="FFCC66"/>
      </a:accent1>
      <a:accent2>
        <a:srgbClr val="0000FF"/>
      </a:accent2>
      <a:accent3>
        <a:srgbClr val="FFFFE2"/>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39774</TotalTime>
  <Words>10030</Words>
  <Application>Microsoft Office PowerPoint</Application>
  <PresentationFormat>On-screen Show (4:3)</PresentationFormat>
  <Paragraphs>1231</Paragraphs>
  <Slides>87</Slides>
  <Notes>85</Notes>
  <HiddenSlides>0</HiddenSlides>
  <MMClips>0</MMClips>
  <ScaleCrop>false</ScaleCrop>
  <HeadingPairs>
    <vt:vector size="6" baseType="variant">
      <vt:variant>
        <vt:lpstr>Theme</vt:lpstr>
      </vt:variant>
      <vt:variant>
        <vt:i4>17</vt:i4>
      </vt:variant>
      <vt:variant>
        <vt:lpstr>Embedded OLE Servers</vt:lpstr>
      </vt:variant>
      <vt:variant>
        <vt:i4>1</vt:i4>
      </vt:variant>
      <vt:variant>
        <vt:lpstr>Slide Titles</vt:lpstr>
      </vt:variant>
      <vt:variant>
        <vt:i4>87</vt:i4>
      </vt:variant>
    </vt:vector>
  </HeadingPairs>
  <TitlesOfParts>
    <vt:vector size="105" baseType="lpstr">
      <vt:lpstr>Office Theme</vt:lpstr>
      <vt:lpstr>1_Office Theme</vt:lpstr>
      <vt:lpstr>3_Office Theme</vt:lpstr>
      <vt:lpstr>Edge</vt:lpstr>
      <vt:lpstr>5_Office Theme</vt:lpstr>
      <vt:lpstr>Stallings</vt:lpstr>
      <vt:lpstr>1_Stallings</vt:lpstr>
      <vt:lpstr>Default Design</vt:lpstr>
      <vt:lpstr>6_Layers</vt:lpstr>
      <vt:lpstr>4_Office Theme</vt:lpstr>
      <vt:lpstr>6_Office Theme</vt:lpstr>
      <vt:lpstr>1_Default Design</vt:lpstr>
      <vt:lpstr>2_Default Design</vt:lpstr>
      <vt:lpstr>8_Office Theme</vt:lpstr>
      <vt:lpstr>3_Default Design</vt:lpstr>
      <vt:lpstr>7_Office Theme</vt:lpstr>
      <vt:lpstr>9_Office Theme</vt:lpstr>
      <vt:lpstr>Bitmap Image</vt:lpstr>
      <vt:lpstr>PowerPoint Presentation</vt:lpstr>
      <vt:lpstr>Agenda </vt:lpstr>
      <vt:lpstr>Data Communications</vt:lpstr>
      <vt:lpstr>Communications Cont…</vt:lpstr>
      <vt:lpstr>Data communication four basic terms </vt:lpstr>
      <vt:lpstr>Analogue &amp; Digital Signals</vt:lpstr>
      <vt:lpstr>Analogue &amp; Digital Signals</vt:lpstr>
      <vt:lpstr>Analogue &amp; Digital Signals Cont.</vt:lpstr>
      <vt:lpstr>Bandwidth of transmission</vt:lpstr>
      <vt:lpstr>Data transmission</vt:lpstr>
      <vt:lpstr>Simplified Communications Model - Diagram</vt:lpstr>
      <vt:lpstr>A Communications Model </vt:lpstr>
      <vt:lpstr>Five Components of Data Communication</vt:lpstr>
      <vt:lpstr>Communication Protocols</vt:lpstr>
      <vt:lpstr>PowerPoint Presentation</vt:lpstr>
      <vt:lpstr>Cont…</vt:lpstr>
      <vt:lpstr>PowerPoint Presentation</vt:lpstr>
      <vt:lpstr>Protocol Concepts</vt:lpstr>
      <vt:lpstr>PowerPoint Presentation</vt:lpstr>
      <vt:lpstr>PowerPoint Presentation</vt:lpstr>
      <vt:lpstr>Layered Tasks in Communications</vt:lpstr>
      <vt:lpstr>Why layered communication?</vt:lpstr>
      <vt:lpstr>OSI REFERENCE MODEL</vt:lpstr>
      <vt:lpstr>PowerPoint Presentation</vt:lpstr>
      <vt:lpstr>Physical Layer</vt:lpstr>
      <vt:lpstr>PowerPoint Presentation</vt:lpstr>
      <vt:lpstr>PowerPoint Presentation</vt:lpstr>
      <vt:lpstr>Data Transmission Modes (Based on direction of data flow)</vt:lpstr>
      <vt:lpstr>Communication Channels</vt:lpstr>
      <vt:lpstr> Transmission Channel (Media) Cont.</vt:lpstr>
      <vt:lpstr>Coaxial Cable </vt:lpstr>
      <vt:lpstr>Physical Media (Guided Channel)</vt:lpstr>
      <vt:lpstr>Information channel Cont’d …</vt:lpstr>
      <vt:lpstr>Fiber-Optic Cable </vt:lpstr>
      <vt:lpstr>PowerPoint Presentation</vt:lpstr>
      <vt:lpstr>Communication Satellite </vt:lpstr>
      <vt:lpstr>      Microwave Communications          Example: For Telephone Networks</vt:lpstr>
      <vt:lpstr>Communication Satellite  Cont. </vt:lpstr>
      <vt:lpstr>  Microwave (Unguided)  </vt:lpstr>
      <vt:lpstr>Wireless Transmission Cont’d…</vt:lpstr>
      <vt:lpstr>PowerPoint Presentation</vt:lpstr>
      <vt:lpstr>PowerPoint Presentation</vt:lpstr>
      <vt:lpstr> Computer Networks</vt:lpstr>
      <vt:lpstr> Why networking? </vt:lpstr>
      <vt:lpstr>Networks for, Cont’d …</vt:lpstr>
      <vt:lpstr>The Costs (Drawbacks) of Networking </vt:lpstr>
      <vt:lpstr>Different ways of classifying networks </vt:lpstr>
      <vt:lpstr>PowerPoint Presentation</vt:lpstr>
      <vt:lpstr>Topology of Networks</vt:lpstr>
      <vt:lpstr>Mostly used network topologies</vt:lpstr>
      <vt:lpstr>Topology Concerns</vt:lpstr>
      <vt:lpstr>Star Topology</vt:lpstr>
      <vt:lpstr>Cont…</vt:lpstr>
      <vt:lpstr>Cont…</vt:lpstr>
      <vt:lpstr>Ring Topology </vt:lpstr>
      <vt:lpstr>Token Ring (protocol)</vt:lpstr>
      <vt:lpstr>Bus Topology </vt:lpstr>
      <vt:lpstr>Bus Cont…</vt:lpstr>
      <vt:lpstr>Bus Cont…</vt:lpstr>
      <vt:lpstr>Complete/Mesh Topology</vt:lpstr>
      <vt:lpstr>A hybrid topology: a star backbone with three bus networks</vt:lpstr>
      <vt:lpstr>Comparison of Network topologies</vt:lpstr>
      <vt:lpstr>Network Types Based on Management Method</vt:lpstr>
      <vt:lpstr>Network Classification based on Scale</vt:lpstr>
      <vt:lpstr>Network Classification based on Scale</vt:lpstr>
      <vt:lpstr>Based on Scale (Network Size) Cont…</vt:lpstr>
      <vt:lpstr>Local Area Network (LAN) </vt:lpstr>
      <vt:lpstr>Setting up home networks (LAN)</vt:lpstr>
      <vt:lpstr>Network Medium Carries Network Messages</vt:lpstr>
      <vt:lpstr>Extending a LAN</vt:lpstr>
      <vt:lpstr>Repeater…</vt:lpstr>
      <vt:lpstr>Cont…</vt:lpstr>
      <vt:lpstr>Cont…</vt:lpstr>
      <vt:lpstr>Cont…</vt:lpstr>
      <vt:lpstr>Cont…</vt:lpstr>
      <vt:lpstr>PowerPoint Presentation</vt:lpstr>
      <vt:lpstr>Metropolitan Area Networks (MANs)</vt:lpstr>
      <vt:lpstr>Wide Area Network (WAN)</vt:lpstr>
      <vt:lpstr>PowerPoint Presentation</vt:lpstr>
      <vt:lpstr>PowerPoint Presentation</vt:lpstr>
      <vt:lpstr>Domain Name System</vt:lpstr>
      <vt:lpstr>Connecting to the Internet</vt:lpstr>
      <vt:lpstr>WWW - Internet</vt:lpstr>
      <vt:lpstr>PowerPoint Presentation</vt:lpstr>
      <vt:lpstr>Intranet and Extranet</vt:lpstr>
      <vt:lpstr>Cont…</vt:lpstr>
      <vt:lpstr>To do list (Reading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Hilcoe</dc:creator>
  <cp:lastModifiedBy>Administrator</cp:lastModifiedBy>
  <cp:revision>2286</cp:revision>
  <dcterms:created xsi:type="dcterms:W3CDTF">2006-08-16T00:00:00Z</dcterms:created>
  <dcterms:modified xsi:type="dcterms:W3CDTF">2021-01-30T11:29:11Z</dcterms:modified>
</cp:coreProperties>
</file>