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69"/>
  </p:notesMasterIdLst>
  <p:sldIdLst>
    <p:sldId id="256" r:id="rId4"/>
    <p:sldId id="258" r:id="rId5"/>
    <p:sldId id="259" r:id="rId6"/>
    <p:sldId id="261" r:id="rId7"/>
    <p:sldId id="262" r:id="rId8"/>
    <p:sldId id="263" r:id="rId9"/>
    <p:sldId id="265" r:id="rId10"/>
    <p:sldId id="273" r:id="rId11"/>
    <p:sldId id="313" r:id="rId12"/>
    <p:sldId id="274" r:id="rId13"/>
    <p:sldId id="275" r:id="rId14"/>
    <p:sldId id="266" r:id="rId15"/>
    <p:sldId id="268" r:id="rId16"/>
    <p:sldId id="269" r:id="rId17"/>
    <p:sldId id="270" r:id="rId18"/>
    <p:sldId id="276" r:id="rId19"/>
    <p:sldId id="277" r:id="rId20"/>
    <p:sldId id="278" r:id="rId21"/>
    <p:sldId id="264" r:id="rId22"/>
    <p:sldId id="279" r:id="rId23"/>
    <p:sldId id="280" r:id="rId24"/>
    <p:sldId id="282" r:id="rId25"/>
    <p:sldId id="281" r:id="rId26"/>
    <p:sldId id="283" r:id="rId27"/>
    <p:sldId id="284" r:id="rId28"/>
    <p:sldId id="285" r:id="rId29"/>
    <p:sldId id="286" r:id="rId30"/>
    <p:sldId id="287" r:id="rId31"/>
    <p:sldId id="288" r:id="rId32"/>
    <p:sldId id="289" r:id="rId33"/>
    <p:sldId id="312" r:id="rId34"/>
    <p:sldId id="290" r:id="rId35"/>
    <p:sldId id="291" r:id="rId36"/>
    <p:sldId id="292" r:id="rId37"/>
    <p:sldId id="293" r:id="rId38"/>
    <p:sldId id="294" r:id="rId39"/>
    <p:sldId id="311" r:id="rId40"/>
    <p:sldId id="295" r:id="rId41"/>
    <p:sldId id="296" r:id="rId42"/>
    <p:sldId id="297" r:id="rId43"/>
    <p:sldId id="298" r:id="rId44"/>
    <p:sldId id="299" r:id="rId45"/>
    <p:sldId id="300" r:id="rId46"/>
    <p:sldId id="301" r:id="rId47"/>
    <p:sldId id="303" r:id="rId48"/>
    <p:sldId id="304" r:id="rId49"/>
    <p:sldId id="305" r:id="rId50"/>
    <p:sldId id="326" r:id="rId51"/>
    <p:sldId id="317" r:id="rId52"/>
    <p:sldId id="306" r:id="rId53"/>
    <p:sldId id="308" r:id="rId54"/>
    <p:sldId id="309" r:id="rId55"/>
    <p:sldId id="310" r:id="rId56"/>
    <p:sldId id="320" r:id="rId57"/>
    <p:sldId id="318" r:id="rId58"/>
    <p:sldId id="323" r:id="rId59"/>
    <p:sldId id="324" r:id="rId60"/>
    <p:sldId id="325" r:id="rId61"/>
    <p:sldId id="321" r:id="rId62"/>
    <p:sldId id="327" r:id="rId63"/>
    <p:sldId id="328" r:id="rId64"/>
    <p:sldId id="329" r:id="rId65"/>
    <p:sldId id="330" r:id="rId66"/>
    <p:sldId id="331" r:id="rId67"/>
    <p:sldId id="33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49551" autoAdjust="0"/>
  </p:normalViewPr>
  <p:slideViewPr>
    <p:cSldViewPr>
      <p:cViewPr varScale="1">
        <p:scale>
          <a:sx n="37" d="100"/>
          <a:sy n="37" d="100"/>
        </p:scale>
        <p:origin x="234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724054-191F-49D7-B942-A8678C22DD99}" type="datetimeFigureOut">
              <a:rPr lang="en-US" smtClean="0"/>
              <a:t>30-Mar-21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7A9A8F-C2D9-4C97-80EE-785AFA07C209}" type="slidenum">
              <a:rPr lang="en-US" smtClean="0"/>
              <a:t>‹#›</a:t>
            </a:fld>
            <a:endParaRPr lang="en-US"/>
          </a:p>
        </p:txBody>
      </p:sp>
    </p:spTree>
    <p:extLst>
      <p:ext uri="{BB962C8B-B14F-4D97-AF65-F5344CB8AC3E}">
        <p14:creationId xmlns:p14="http://schemas.microsoft.com/office/powerpoint/2010/main" val="1463840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84037F-0183-4E12-BA47-9C5D431216C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0919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14</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Deep learning replicates (imitates) the human neural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Neural networks are biologically inspired networks that extract features from the data in a hierarchical fashion.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Neural: Relating to a nerve or the nervous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Neuron: A specialized cell transmitting nerve impulses (impetus, driving force).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15</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Why we need AI at this time? Our goal to achieve through AI?</a:t>
            </a:r>
            <a:endParaRPr lang="en-US" sz="1200" b="0" i="0" u="none" strike="noStrike" kern="1200" baseline="0" dirty="0" smtClean="0">
              <a:solidFill>
                <a:schemeClr val="tx1"/>
              </a:solidFill>
              <a:latin typeface="+mn-lt"/>
              <a:ea typeface="+mn-ea"/>
              <a:cs typeface="+mn-cs"/>
            </a:endParaRPr>
          </a:p>
          <a:p>
            <a:endParaRPr lang="en-US" sz="1200" b="0" i="0" u="none" strike="noStrike" baseline="0" dirty="0" smtClean="0"/>
          </a:p>
          <a:p>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16</a:t>
            </a:fld>
            <a:endParaRPr lang="en-US"/>
          </a:p>
        </p:txBody>
      </p:sp>
    </p:spTree>
    <p:extLst>
      <p:ext uri="{BB962C8B-B14F-4D97-AF65-F5344CB8AC3E}">
        <p14:creationId xmlns:p14="http://schemas.microsoft.com/office/powerpoint/2010/main" val="1261638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Some of the main goals of artificial intelligence are listed here.</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17</a:t>
            </a:fld>
            <a:endParaRPr lang="en-US"/>
          </a:p>
        </p:txBody>
      </p:sp>
    </p:spTree>
    <p:extLst>
      <p:ext uri="{BB962C8B-B14F-4D97-AF65-F5344CB8AC3E}">
        <p14:creationId xmlns:p14="http://schemas.microsoft.com/office/powerpoint/2010/main" val="726198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AI</a:t>
            </a:r>
            <a:r>
              <a:rPr lang="en-US" b="1" baseline="0" dirty="0" smtClean="0"/>
              <a:t> is not only part of computer science, but it encompasses many disciplines as shown here.</a:t>
            </a:r>
          </a:p>
          <a:p>
            <a:endParaRPr lang="en-US" b="1" baseline="0" dirty="0" smtClean="0"/>
          </a:p>
          <a:p>
            <a:r>
              <a:rPr lang="en-US" b="1" baseline="0" dirty="0" smtClean="0"/>
              <a:t>Can AI systems have moral? Faith? Feelings? Is this an emerging AI?</a:t>
            </a:r>
          </a:p>
          <a:p>
            <a:endParaRPr lang="en-US" b="1" baseline="0"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18</a:t>
            </a:fld>
            <a:endParaRPr lang="en-US"/>
          </a:p>
        </p:txBody>
      </p:sp>
    </p:spTree>
    <p:extLst>
      <p:ext uri="{BB962C8B-B14F-4D97-AF65-F5344CB8AC3E}">
        <p14:creationId xmlns:p14="http://schemas.microsoft.com/office/powerpoint/2010/main" val="2961758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ar-JO" sz="1200" b="1" dirty="0" smtClean="0">
                <a:solidFill>
                  <a:srgbClr val="FFFF00"/>
                </a:solidFill>
                <a:latin typeface="Times New Roman" panose="02020603050405020304" pitchFamily="18" charset="0"/>
              </a:rPr>
              <a:t>AI</a:t>
            </a:r>
            <a:r>
              <a:rPr lang="en-US" altLang="ar-JO" sz="1200" b="1" dirty="0" smtClean="0"/>
              <a:t> is the part of computer science concerned with </a:t>
            </a:r>
            <a:r>
              <a:rPr lang="en-US" altLang="ar-JO" sz="1200" b="1" dirty="0" smtClean="0">
                <a:solidFill>
                  <a:srgbClr val="FFFF00"/>
                </a:solidFill>
              </a:rPr>
              <a:t>design of computer systems</a:t>
            </a:r>
            <a:r>
              <a:rPr lang="en-US" altLang="ar-JO" sz="1200" b="1" dirty="0" smtClean="0"/>
              <a:t> that exhibit </a:t>
            </a:r>
            <a:r>
              <a:rPr lang="en-US" altLang="ar-JO" sz="1200" b="1" dirty="0" smtClean="0">
                <a:solidFill>
                  <a:srgbClr val="FFFF00"/>
                </a:solidFill>
              </a:rPr>
              <a:t>human intelligence.</a:t>
            </a:r>
            <a:endParaRPr lang="en-US" b="1" dirty="0" smtClean="0"/>
          </a:p>
          <a:p>
            <a:endParaRPr lang="en-US" b="1" dirty="0" smtClean="0"/>
          </a:p>
          <a:p>
            <a:r>
              <a:rPr lang="en-US" b="1" dirty="0" smtClean="0"/>
              <a:t>Milestones: Great advances, indicators, landmarks.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20</a:t>
            </a:fld>
            <a:endParaRPr lang="en-US"/>
          </a:p>
        </p:txBody>
      </p:sp>
    </p:spTree>
    <p:extLst>
      <p:ext uri="{BB962C8B-B14F-4D97-AF65-F5344CB8AC3E}">
        <p14:creationId xmlns:p14="http://schemas.microsoft.com/office/powerpoint/2010/main" val="3242764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1943: Model of artificial neurons was proposed; </a:t>
            </a:r>
          </a:p>
          <a:p>
            <a:r>
              <a:rPr lang="en-US" b="1" dirty="0" smtClean="0"/>
              <a:t>1950:</a:t>
            </a:r>
            <a:r>
              <a:rPr lang="en-US" b="1" baseline="0" dirty="0" smtClean="0"/>
              <a:t> </a:t>
            </a:r>
            <a:r>
              <a:rPr lang="en-US" sz="1200" b="1" i="0" u="none" strike="noStrike" kern="1200" baseline="0" dirty="0" smtClean="0">
                <a:solidFill>
                  <a:schemeClr val="tx1"/>
                </a:solidFill>
                <a:latin typeface="+mn-lt"/>
                <a:ea typeface="+mn-ea"/>
                <a:cs typeface="+mn-cs"/>
              </a:rPr>
              <a:t>Alan Turing, an English mathematician pioneered Machine learning in 1950 and proposed the Turing test;</a:t>
            </a:r>
          </a:p>
          <a:p>
            <a:r>
              <a:rPr lang="en-US" sz="1200" b="1" i="0" u="none" strike="noStrike" kern="1200" baseline="0" dirty="0" smtClean="0">
                <a:solidFill>
                  <a:schemeClr val="tx1"/>
                </a:solidFill>
                <a:latin typeface="+mn-lt"/>
                <a:ea typeface="+mn-ea"/>
                <a:cs typeface="+mn-cs"/>
              </a:rPr>
              <a:t>1956: the first AI program to prove 38/52 mathematical theorems and the term AI was adopted in USA at a conference; </a:t>
            </a:r>
          </a:p>
          <a:p>
            <a:r>
              <a:rPr lang="en-US" sz="1200" b="1" i="0" u="none" strike="noStrike" kern="1200" baseline="0" dirty="0" smtClean="0">
                <a:solidFill>
                  <a:schemeClr val="tx1"/>
                </a:solidFill>
                <a:latin typeface="+mn-lt"/>
                <a:ea typeface="+mn-ea"/>
                <a:cs typeface="+mn-cs"/>
              </a:rPr>
              <a:t>1972: First humanoid robot developed in japan; </a:t>
            </a:r>
            <a:endParaRPr lang="en-US" b="1" baseline="0" dirty="0" smtClean="0"/>
          </a:p>
          <a:p>
            <a:endParaRPr lang="en-US" b="1" baseline="0" dirty="0" smtClean="0"/>
          </a:p>
          <a:p>
            <a:r>
              <a:rPr lang="en-US" b="1" dirty="0" smtClean="0"/>
              <a:t>First and Second AI winters; </a:t>
            </a:r>
            <a:r>
              <a:rPr lang="en-US" b="1" baseline="0" dirty="0" smtClean="0"/>
              <a:t>The cold season (period for AI). R</a:t>
            </a:r>
            <a:r>
              <a:rPr lang="en-US" sz="1200" b="1" i="0" u="none" strike="noStrike" kern="1200" baseline="0" dirty="0" smtClean="0">
                <a:solidFill>
                  <a:schemeClr val="tx1"/>
                </a:solidFill>
                <a:latin typeface="+mn-lt"/>
                <a:ea typeface="+mn-ea"/>
                <a:cs typeface="+mn-cs"/>
              </a:rPr>
              <a:t>efers to the time period where computer scientists dealt with a severe shortage of funding from governments for AI researches.</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During AI winters, an interest in publicity on artificial intelligence was decreased.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1980: The first expert system was developed; </a:t>
            </a:r>
          </a:p>
          <a:p>
            <a:r>
              <a:rPr lang="en-US" sz="1200" b="1" i="0" u="none" strike="noStrike" kern="1200" baseline="0" dirty="0" smtClean="0">
                <a:solidFill>
                  <a:schemeClr val="tx1"/>
                </a:solidFill>
                <a:latin typeface="+mn-lt"/>
                <a:ea typeface="+mn-ea"/>
                <a:cs typeface="+mn-cs"/>
              </a:rPr>
              <a:t>1993-2011: The emergence of intelligent agents;</a:t>
            </a:r>
          </a:p>
          <a:p>
            <a:r>
              <a:rPr lang="en-US" sz="1200" b="1" i="0" u="none" strike="noStrike" kern="1200" baseline="0" dirty="0" smtClean="0">
                <a:solidFill>
                  <a:schemeClr val="tx1"/>
                </a:solidFill>
                <a:latin typeface="+mn-lt"/>
                <a:ea typeface="+mn-ea"/>
                <a:cs typeface="+mn-cs"/>
              </a:rPr>
              <a:t>2011-to date: Deep learning, big data and remarkable advances in artificial intelligence. </a:t>
            </a:r>
            <a:endParaRPr lang="en-US" b="1" baseline="0" dirty="0" smtClean="0"/>
          </a:p>
          <a:p>
            <a:endParaRPr lang="en-US" b="1" baseline="0" dirty="0" smtClean="0"/>
          </a:p>
          <a:p>
            <a:r>
              <a:rPr lang="en-US" b="1" baseline="0" dirty="0" smtClean="0"/>
              <a:t>About 80 years since AI was considered as a main subject.</a:t>
            </a:r>
            <a:endParaRPr lang="en-US" b="1" baseline="0"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21</a:t>
            </a:fld>
            <a:endParaRPr lang="en-US"/>
          </a:p>
        </p:txBody>
      </p:sp>
    </p:spTree>
    <p:extLst>
      <p:ext uri="{BB962C8B-B14F-4D97-AF65-F5344CB8AC3E}">
        <p14:creationId xmlns:p14="http://schemas.microsoft.com/office/powerpoint/2010/main" val="2098309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22</a:t>
            </a:fld>
            <a:endParaRPr lang="en-US"/>
          </a:p>
        </p:txBody>
      </p:sp>
    </p:spTree>
    <p:extLst>
      <p:ext uri="{BB962C8B-B14F-4D97-AF65-F5344CB8AC3E}">
        <p14:creationId xmlns:p14="http://schemas.microsoft.com/office/powerpoint/2010/main" val="3920034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Anticipated: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Proactive: not only responding but also controlling situations.</a:t>
            </a:r>
          </a:p>
          <a:p>
            <a:endParaRPr lang="en-US" b="1" dirty="0" smtClean="0"/>
          </a:p>
          <a:p>
            <a:r>
              <a:rPr lang="en-US" b="1" dirty="0" smtClean="0"/>
              <a:t>Therefore, as you can understand from this, some lower levels are realized while higher levels are only predictions or likely realizable anticipations.</a:t>
            </a:r>
          </a:p>
          <a:p>
            <a:endParaRPr lang="en-US" b="1" dirty="0" smtClean="0"/>
          </a:p>
          <a:p>
            <a:r>
              <a:rPr lang="en-US" b="1" dirty="0" smtClean="0"/>
              <a:t>What are</a:t>
            </a:r>
            <a:r>
              <a:rPr lang="en-US" b="1" baseline="0" dirty="0" smtClean="0"/>
              <a:t> these anticipated higher levels of AI?</a:t>
            </a:r>
          </a:p>
          <a:p>
            <a:r>
              <a:rPr lang="en-US" b="1" dirty="0" smtClean="0"/>
              <a:t>There are seven levels of AI, in which the higher levels are strongly &amp; possibly believed to be realized in the future.</a:t>
            </a:r>
          </a:p>
          <a:p>
            <a:endParaRPr lang="en-US" b="1"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23</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RPA ++</a:t>
            </a:r>
          </a:p>
          <a:p>
            <a:endParaRPr lang="en-US" b="1" dirty="0" smtClean="0"/>
          </a:p>
          <a:p>
            <a:r>
              <a:rPr lang="en-US" b="1" dirty="0" smtClean="0"/>
              <a:t>If then rules.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24</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2400" b="1" baseline="0" dirty="0" smtClean="0"/>
          </a:p>
        </p:txBody>
      </p:sp>
      <p:sp>
        <p:nvSpPr>
          <p:cNvPr id="4" name="Slide Number Placeholder 3"/>
          <p:cNvSpPr>
            <a:spLocks noGrp="1"/>
          </p:cNvSpPr>
          <p:nvPr>
            <p:ph type="sldNum" sz="quarter" idx="10"/>
          </p:nvPr>
        </p:nvSpPr>
        <p:spPr/>
        <p:txBody>
          <a:bodyPr/>
          <a:lstStyle/>
          <a:p>
            <a:fld id="{EF5FAB63-0E5D-40B7-86E7-82387D7DC55D}"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710311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Examples are</a:t>
            </a:r>
            <a:r>
              <a:rPr lang="en-US" b="1" baseline="0" dirty="0" smtClean="0"/>
              <a:t> </a:t>
            </a:r>
            <a:r>
              <a:rPr lang="en-US" b="1" baseline="0" dirty="0" err="1" smtClean="0"/>
              <a:t>chatbots</a:t>
            </a:r>
            <a:r>
              <a:rPr lang="en-US" b="1" baseline="0" dirty="0" smtClean="0"/>
              <a:t> &amp; </a:t>
            </a:r>
            <a:r>
              <a:rPr lang="en-US" b="1" baseline="0" dirty="0" err="1" smtClean="0"/>
              <a:t>roboadvisors</a:t>
            </a:r>
            <a:r>
              <a:rPr lang="en-US" b="1" baseline="0" dirty="0" smtClean="0"/>
              <a:t>.</a:t>
            </a:r>
          </a:p>
          <a:p>
            <a:endParaRPr lang="en-US" b="1" baseline="0" dirty="0" smtClean="0"/>
          </a:p>
          <a:p>
            <a:r>
              <a:rPr lang="en-US" b="1" baseline="0" dirty="0" smtClean="0"/>
              <a:t>These are kinds of lower level expert systems.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25</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Only in a specific context, these machines are better than humans.</a:t>
            </a:r>
          </a:p>
          <a:p>
            <a:r>
              <a:rPr lang="en-US" sz="1200" b="1" i="0" u="none" strike="noStrike" kern="1200" baseline="0" dirty="0" smtClean="0">
                <a:solidFill>
                  <a:schemeClr val="tx1"/>
                </a:solidFill>
                <a:latin typeface="+mn-lt"/>
                <a:ea typeface="+mn-ea"/>
                <a:cs typeface="+mn-cs"/>
              </a:rPr>
              <a:t>Currently, this type is limited to one domain only and would forget all it knows about that domain if you started to teach it something else. </a:t>
            </a: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26</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At the moment these models are still in development, however, commercial applications are expected within the next few years. </a:t>
            </a: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27</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400" b="1" dirty="0" smtClean="0"/>
              <a:t>It is the goal of many working in AI to realize</a:t>
            </a:r>
            <a:r>
              <a:rPr lang="en-US" sz="3400" b="1" baseline="0" dirty="0" smtClean="0"/>
              <a:t> it </a:t>
            </a:r>
            <a:r>
              <a:rPr lang="en-US" sz="3400" b="1" dirty="0" smtClean="0"/>
              <a:t>from 2024.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3400" b="1" dirty="0" smtClean="0"/>
              <a:t>They are working hard to make it happen starting 2024.</a:t>
            </a: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28</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Solve climate change problems, Natural disaster solutions, World peace solutions (or will it work the opposite?),</a:t>
            </a:r>
            <a:r>
              <a:rPr lang="en-US" b="1" baseline="0" dirty="0" smtClean="0"/>
              <a:t> </a:t>
            </a:r>
            <a:r>
              <a:rPr lang="en-US" b="1" dirty="0" smtClean="0"/>
              <a:t>and so on.</a:t>
            </a:r>
          </a:p>
          <a:p>
            <a:endParaRPr lang="en-US" b="1" dirty="0" smtClean="0"/>
          </a:p>
          <a:p>
            <a:r>
              <a:rPr lang="en-US" sz="1200" b="1" i="0" u="none" strike="noStrike" kern="1200" baseline="0" dirty="0" smtClean="0">
                <a:solidFill>
                  <a:schemeClr val="tx1"/>
                </a:solidFill>
                <a:latin typeface="+mn-lt"/>
                <a:ea typeface="+mn-ea"/>
                <a:cs typeface="+mn-cs"/>
              </a:rPr>
              <a:t>Views vary as to when and whether such a capability could even be possible, yet there are few experts who claim it can be realized by 2029. Fiction has dealt with this idea for a long time.</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Articulate: Clearly express.</a:t>
            </a: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29</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ASI:</a:t>
            </a:r>
            <a:r>
              <a:rPr lang="en-US" b="1" baseline="0" dirty="0" smtClean="0"/>
              <a:t> Artificial super intelligence.</a:t>
            </a:r>
          </a:p>
          <a:p>
            <a:r>
              <a:rPr lang="en-US" sz="1200" b="1" i="0" u="none" strike="noStrike" kern="1200" baseline="0" dirty="0" smtClean="0">
                <a:solidFill>
                  <a:schemeClr val="tx1"/>
                </a:solidFill>
                <a:latin typeface="+mn-lt"/>
                <a:ea typeface="+mn-ea"/>
                <a:cs typeface="+mn-cs"/>
              </a:rPr>
              <a:t>Pushing this idea further, we might go beyond the limits of the human body and connect to other forms of intelligence on the planet – animals, plants, weather systems, and the natural environment. </a:t>
            </a:r>
          </a:p>
          <a:p>
            <a:r>
              <a:rPr lang="en-US" sz="1200" b="1" i="0" u="none" strike="noStrike" kern="1200" baseline="0" dirty="0" smtClean="0">
                <a:solidFill>
                  <a:schemeClr val="tx1"/>
                </a:solidFill>
                <a:latin typeface="+mn-lt"/>
                <a:ea typeface="+mn-ea"/>
                <a:cs typeface="+mn-cs"/>
              </a:rPr>
              <a:t>Transcendence: God like behaviors. Not realizable in normal human experience. Go beyond the range or limits of humans.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Some proponents of singularity such as Ray Kurzweil, Google’s Director of Engineering, suggest we could see it happen by 2045 as a result of exponential rates of progress across a range of science and technology disciplines. </a:t>
            </a:r>
          </a:p>
          <a:p>
            <a:r>
              <a:rPr lang="en-US" sz="1200" b="1" i="0" u="none" strike="noStrike" kern="1200" baseline="0" dirty="0" smtClean="0">
                <a:solidFill>
                  <a:schemeClr val="tx1"/>
                </a:solidFill>
                <a:latin typeface="+mn-lt"/>
                <a:ea typeface="+mn-ea"/>
                <a:cs typeface="+mn-cs"/>
              </a:rPr>
              <a:t>The other side of the fence argues that singularity is impossible and human consciousness could never be digitized. </a:t>
            </a: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30</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Ray Kurzweil: Google’s director of engineering.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Has proposed (suggested) interesting predictions on the future of AI.</a:t>
            </a:r>
            <a:endParaRPr lang="en-US" b="1" dirty="0" smtClean="0"/>
          </a:p>
          <a:p>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31</a:t>
            </a:fld>
            <a:endParaRPr lang="en-US"/>
          </a:p>
        </p:txBody>
      </p:sp>
    </p:spTree>
    <p:extLst>
      <p:ext uri="{BB962C8B-B14F-4D97-AF65-F5344CB8AC3E}">
        <p14:creationId xmlns:p14="http://schemas.microsoft.com/office/powerpoint/2010/main" val="586823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From a different perspective (angle or viewpoint), AI can viewed as divided into two types or categories. </a:t>
            </a:r>
          </a:p>
          <a:p>
            <a:endParaRPr lang="en-US" b="1" baseline="0" dirty="0" smtClean="0"/>
          </a:p>
          <a:p>
            <a:r>
              <a:rPr lang="en-US" b="1" baseline="0" dirty="0" smtClean="0"/>
              <a:t>Based on Capability </a:t>
            </a:r>
            <a:r>
              <a:rPr lang="en-US" b="1" baseline="0" dirty="0" smtClean="0">
                <a:sym typeface="Wingdings" panose="05000000000000000000" pitchFamily="2" charset="2"/>
              </a:rPr>
              <a:t> Based on what they are capable (clever) of doing.</a:t>
            </a: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Based on Functional Quality </a:t>
            </a:r>
            <a:r>
              <a:rPr lang="en-US" b="1" baseline="0" dirty="0" smtClean="0">
                <a:sym typeface="Wingdings" panose="05000000000000000000" pitchFamily="2" charset="2"/>
              </a:rPr>
              <a:t> </a:t>
            </a:r>
            <a:r>
              <a:rPr lang="en-US" sz="1200" b="1" i="0" u="none" strike="noStrike" kern="1200" baseline="0" dirty="0" smtClean="0">
                <a:solidFill>
                  <a:schemeClr val="tx1"/>
                </a:solidFill>
                <a:latin typeface="+mn-lt"/>
                <a:ea typeface="+mn-ea"/>
                <a:cs typeface="+mn-cs"/>
              </a:rPr>
              <a:t>Based on how elegantly (qualitatively) they can do their functions.</a:t>
            </a:r>
          </a:p>
          <a:p>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32</a:t>
            </a:fld>
            <a:endParaRPr lang="en-US"/>
          </a:p>
        </p:txBody>
      </p:sp>
    </p:spTree>
    <p:extLst>
      <p:ext uri="{BB962C8B-B14F-4D97-AF65-F5344CB8AC3E}">
        <p14:creationId xmlns:p14="http://schemas.microsoft.com/office/powerpoint/2010/main" val="96159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Category 1 (Type 1) &amp; Category 2 (Type 2)</a:t>
            </a:r>
          </a:p>
          <a:p>
            <a:endParaRPr lang="en-US" b="1" dirty="0" smtClean="0"/>
          </a:p>
          <a:p>
            <a:r>
              <a:rPr lang="en-US" b="1" dirty="0" smtClean="0"/>
              <a:t>Type 1:</a:t>
            </a:r>
            <a:r>
              <a:rPr lang="en-US" b="1" baseline="0" dirty="0" smtClean="0"/>
              <a:t> Based on Capability </a:t>
            </a:r>
            <a:r>
              <a:rPr lang="en-US" b="1" baseline="0" dirty="0" smtClean="0">
                <a:sym typeface="Wingdings" panose="05000000000000000000" pitchFamily="2" charset="2"/>
              </a:rPr>
              <a:t> Based on what they are capable of doing.</a:t>
            </a: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Type 2: Based on Functional Quality </a:t>
            </a:r>
            <a:r>
              <a:rPr lang="en-US" b="1" baseline="0" dirty="0" smtClean="0">
                <a:sym typeface="Wingdings" panose="05000000000000000000" pitchFamily="2" charset="2"/>
              </a:rPr>
              <a:t> </a:t>
            </a:r>
            <a:r>
              <a:rPr lang="en-US" sz="1200" b="1" i="0" u="none" strike="noStrike" kern="1200" baseline="0" dirty="0" smtClean="0">
                <a:solidFill>
                  <a:schemeClr val="tx1"/>
                </a:solidFill>
                <a:latin typeface="+mn-lt"/>
                <a:ea typeface="+mn-ea"/>
                <a:cs typeface="+mn-cs"/>
              </a:rPr>
              <a:t>Based on how elegantly (qualitatively) they can do their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As we go from left  to right in the diagram (for each type), capability and functional quality increases.</a:t>
            </a:r>
          </a:p>
          <a:p>
            <a:endParaRPr lang="en-US" b="1" dirty="0" smtClean="0"/>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33</a:t>
            </a:fld>
            <a:endParaRPr lang="en-US"/>
          </a:p>
        </p:txBody>
      </p:sp>
    </p:spTree>
    <p:extLst>
      <p:ext uri="{BB962C8B-B14F-4D97-AF65-F5344CB8AC3E}">
        <p14:creationId xmlns:p14="http://schemas.microsoft.com/office/powerpoint/2010/main" val="3958256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Narrow AI can fail in unpredictable ways if it goes beyond its limits. </a:t>
            </a:r>
          </a:p>
          <a:p>
            <a:r>
              <a:rPr lang="en-US" sz="1200" b="1" i="0" u="none" strike="noStrike" kern="1200" baseline="0" dirty="0" smtClean="0">
                <a:solidFill>
                  <a:schemeClr val="tx1"/>
                </a:solidFill>
                <a:latin typeface="+mn-lt"/>
                <a:ea typeface="+mn-ea"/>
                <a:cs typeface="+mn-cs"/>
              </a:rPr>
              <a:t>Apple </a:t>
            </a:r>
            <a:r>
              <a:rPr lang="en-US" sz="1200" b="1" i="0" u="none" strike="noStrike" kern="1200" baseline="0" dirty="0" err="1" smtClean="0">
                <a:solidFill>
                  <a:schemeClr val="tx1"/>
                </a:solidFill>
                <a:latin typeface="+mn-lt"/>
                <a:ea typeface="+mn-ea"/>
                <a:cs typeface="+mn-cs"/>
              </a:rPr>
              <a:t>Siri</a:t>
            </a:r>
            <a:r>
              <a:rPr lang="en-US" sz="1200" b="1" i="0" u="none" strike="noStrike" kern="1200" baseline="0" dirty="0" smtClean="0">
                <a:solidFill>
                  <a:schemeClr val="tx1"/>
                </a:solidFill>
                <a:latin typeface="+mn-lt"/>
                <a:ea typeface="+mn-ea"/>
                <a:cs typeface="+mn-cs"/>
              </a:rPr>
              <a:t> is a good example of Narrow AI, and it operates with a limited pre-defined set of capabilities. </a:t>
            </a:r>
          </a:p>
          <a:p>
            <a:r>
              <a:rPr lang="en-US" sz="1200" b="1" i="0" u="none" strike="noStrike" kern="1200" baseline="0" dirty="0" smtClean="0">
                <a:solidFill>
                  <a:schemeClr val="tx1"/>
                </a:solidFill>
                <a:latin typeface="+mn-lt"/>
                <a:ea typeface="+mn-ea"/>
                <a:cs typeface="+mn-cs"/>
              </a:rPr>
              <a:t>IBM's Watson supercomputer also comes under Narrow AI, as it uses an Expert system approach combined with Machine learning and natural language processing. </a:t>
            </a:r>
          </a:p>
          <a:p>
            <a:r>
              <a:rPr lang="en-US" sz="1200" b="1" i="0" u="none" strike="noStrike" kern="1200" baseline="0" dirty="0" smtClean="0">
                <a:solidFill>
                  <a:schemeClr val="tx1"/>
                </a:solidFill>
                <a:latin typeface="+mn-lt"/>
                <a:ea typeface="+mn-ea"/>
                <a:cs typeface="+mn-cs"/>
              </a:rPr>
              <a:t>Other examples of Narrow AI are Google translate, playing chess, purchasing suggestions on e-commerce sites, self-driving cars, speech recognition, and image recognition. </a:t>
            </a:r>
          </a:p>
          <a:p>
            <a:r>
              <a:rPr lang="en-US" sz="1200" b="1" i="0" u="none" strike="noStrike" kern="1200" baseline="0" dirty="0" smtClean="0">
                <a:solidFill>
                  <a:schemeClr val="tx1"/>
                </a:solidFill>
                <a:latin typeface="+mn-lt"/>
                <a:ea typeface="+mn-ea"/>
                <a:cs typeface="+mn-cs"/>
              </a:rPr>
              <a:t>Humans can possess a body of knowledge and can add more with no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Intelligence: the ability to acquire and apply knowledge and skills. </a:t>
            </a:r>
            <a:r>
              <a:rPr lang="en-US" b="0" dirty="0" smtClean="0"/>
              <a:t>Oxford</a:t>
            </a:r>
            <a:r>
              <a:rPr lang="en-US" b="0" baseline="0" dirty="0" smtClean="0"/>
              <a:t> dictionary</a:t>
            </a: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34</a:t>
            </a:fld>
            <a:endParaRPr lang="en-US"/>
          </a:p>
        </p:txBody>
      </p:sp>
    </p:spTree>
    <p:extLst>
      <p:ext uri="{BB962C8B-B14F-4D97-AF65-F5344CB8AC3E}">
        <p14:creationId xmlns:p14="http://schemas.microsoft.com/office/powerpoint/2010/main" val="1964626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264"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484037F-0183-4E12-BA47-9C5D431216CA}"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5667374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Currently, there is no such existing system which could come under general AI that can perform any task as seamless as a human. </a:t>
            </a:r>
          </a:p>
          <a:p>
            <a:r>
              <a:rPr lang="en-US" sz="1200" b="1" i="0" u="none" strike="noStrike" kern="1200" baseline="0" dirty="0" smtClean="0">
                <a:solidFill>
                  <a:schemeClr val="tx1"/>
                </a:solidFill>
                <a:latin typeface="+mn-lt"/>
                <a:ea typeface="+mn-ea"/>
                <a:cs typeface="+mn-cs"/>
              </a:rPr>
              <a:t>It may arrive within the next 20 years but it has challenges relating to hardware, energy consumption required in today’s powerful machines, and the need to solve catastrophic memory loss that affects even the most advanced deep learning algorithms of today.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Researchers are currently focused on developing machines with General AI. </a:t>
            </a: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35</a:t>
            </a:fld>
            <a:endParaRPr lang="en-US"/>
          </a:p>
        </p:txBody>
      </p:sp>
    </p:spTree>
    <p:extLst>
      <p:ext uri="{BB962C8B-B14F-4D97-AF65-F5344CB8AC3E}">
        <p14:creationId xmlns:p14="http://schemas.microsoft.com/office/powerpoint/2010/main" val="1964626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Some key characteristics of strong AI include capability to think, to reason and solve puzzles, make judgments, plan, learn, and communicate independently.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Cognitive: Reasoning, thinking, rational thought, perceiving, intellectual behavior, learning.</a:t>
            </a:r>
          </a:p>
          <a:p>
            <a:r>
              <a:rPr lang="en-US" sz="1200" b="1" i="0" u="none" strike="noStrike" kern="1200" baseline="0" dirty="0" smtClean="0">
                <a:solidFill>
                  <a:schemeClr val="tx1"/>
                </a:solidFill>
                <a:latin typeface="+mn-lt"/>
                <a:ea typeface="+mn-ea"/>
                <a:cs typeface="+mn-cs"/>
              </a:rPr>
              <a:t>Cognition: the mental action or process of acquiring knowledge through thought, experience, and the senses.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Intelligence: the ability to acquire and apply knowledge and skills. </a:t>
            </a:r>
            <a:r>
              <a:rPr lang="en-US" b="0" dirty="0" smtClean="0"/>
              <a:t>Oxford</a:t>
            </a:r>
            <a:r>
              <a:rPr lang="en-US" b="0" baseline="0" dirty="0" smtClean="0"/>
              <a:t> dictionary</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36</a:t>
            </a:fld>
            <a:endParaRPr lang="en-US"/>
          </a:p>
        </p:txBody>
      </p:sp>
    </p:spTree>
    <p:extLst>
      <p:ext uri="{BB962C8B-B14F-4D97-AF65-F5344CB8AC3E}">
        <p14:creationId xmlns:p14="http://schemas.microsoft.com/office/powerpoint/2010/main" val="1964626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Super AI is essentially an  outcome of General AI.</a:t>
            </a:r>
          </a:p>
          <a:p>
            <a:r>
              <a:rPr lang="en-US" sz="1200" b="1" i="0" u="none" strike="noStrike" kern="1200" baseline="0" dirty="0" smtClean="0">
                <a:solidFill>
                  <a:schemeClr val="tx1"/>
                </a:solidFill>
                <a:latin typeface="+mn-lt"/>
                <a:ea typeface="+mn-ea"/>
                <a:cs typeface="+mn-cs"/>
              </a:rPr>
              <a:t>Super AI is still a hypothetical concept of Artificial Intelligence. If successful, it could definitely be highly disruptive.</a:t>
            </a:r>
          </a:p>
          <a:p>
            <a:endParaRPr lang="en-US" sz="1200" b="1" i="0" u="none" strike="noStrike" kern="1200" baseline="0" dirty="0" smtClean="0">
              <a:solidFill>
                <a:schemeClr val="tx1"/>
              </a:solidFill>
              <a:latin typeface="+mn-lt"/>
              <a:ea typeface="+mn-ea"/>
              <a:cs typeface="+mn-cs"/>
            </a:endParaRPr>
          </a:p>
          <a:p>
            <a:pPr defTabSz="914400"/>
            <a:r>
              <a:rPr lang="en-US" sz="2400" b="1" dirty="0" smtClean="0"/>
              <a:t>This type of AI may cause (may be highly disruptive): </a:t>
            </a:r>
            <a:r>
              <a:rPr lang="en-US" sz="2000" b="1" dirty="0" smtClean="0"/>
              <a:t>Social ills, Unemployment,</a:t>
            </a:r>
            <a:r>
              <a:rPr lang="en-US" sz="2000" b="1" baseline="0" dirty="0" smtClean="0"/>
              <a:t> or </a:t>
            </a:r>
            <a:r>
              <a:rPr lang="en-US" sz="2000" b="1" dirty="0" smtClean="0"/>
              <a:t>End of humanity.</a:t>
            </a:r>
          </a:p>
          <a:p>
            <a:pPr defTabSz="914400"/>
            <a:endParaRPr lang="en-US" sz="2000" b="1" dirty="0" smtClean="0"/>
          </a:p>
          <a:p>
            <a:pPr defTabSz="914400"/>
            <a:r>
              <a:rPr lang="en-GB" sz="2400" b="1" dirty="0" smtClean="0">
                <a:cs typeface="Times New Roman" pitchFamily="18" charset="0"/>
              </a:rPr>
              <a:t>According to weak AI, the principal value of the computer in the study of the mind is that it gives us a very powerful tool. </a:t>
            </a:r>
          </a:p>
          <a:p>
            <a:pPr defTabSz="914400"/>
            <a:r>
              <a:rPr lang="en-GB" sz="2400" b="1" dirty="0" smtClean="0">
                <a:cs typeface="Times New Roman" pitchFamily="18" charset="0"/>
              </a:rPr>
              <a:t>For example, it enables us to formulate and test hypothesis (model) in a more rigorous and precise fashion.</a:t>
            </a:r>
            <a:endParaRPr lang="en-US" sz="2400" b="1" dirty="0" smtClean="0"/>
          </a:p>
          <a:p>
            <a:endParaRPr lang="en-US" sz="1200" b="1" i="0" u="none" strike="noStrike" kern="1200" baseline="0" dirty="0" smtClean="0">
              <a:solidFill>
                <a:schemeClr val="tx1"/>
              </a:solidFill>
              <a:latin typeface="+mn-lt"/>
              <a:ea typeface="+mn-ea"/>
              <a:cs typeface="+mn-cs"/>
            </a:endParaRPr>
          </a:p>
          <a:p>
            <a:r>
              <a:rPr lang="en-GB" sz="1200" b="1" dirty="0" smtClean="0">
                <a:cs typeface="Times New Roman" pitchFamily="18" charset="0"/>
              </a:rPr>
              <a:t>But </a:t>
            </a:r>
            <a:r>
              <a:rPr lang="en-GB" sz="1200" b="1" dirty="0" smtClean="0">
                <a:solidFill>
                  <a:srgbClr val="336699"/>
                </a:solidFill>
                <a:cs typeface="Times New Roman" pitchFamily="18" charset="0"/>
              </a:rPr>
              <a:t>according to strong or general AI, the computer is not just a tool in the study of the mind; rather, the appropriately programmed computer </a:t>
            </a:r>
            <a:r>
              <a:rPr lang="en-GB" sz="1200" b="1" i="0" dirty="0" smtClean="0">
                <a:solidFill>
                  <a:srgbClr val="336699"/>
                </a:solidFill>
                <a:cs typeface="Times New Roman" pitchFamily="18" charset="0"/>
              </a:rPr>
              <a:t>is </a:t>
            </a:r>
            <a:r>
              <a:rPr lang="en-GB" sz="1200" b="1" dirty="0" smtClean="0">
                <a:solidFill>
                  <a:srgbClr val="336699"/>
                </a:solidFill>
                <a:cs typeface="Times New Roman" pitchFamily="18" charset="0"/>
              </a:rPr>
              <a:t>a mind.</a:t>
            </a:r>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37</a:t>
            </a:fld>
            <a:endParaRPr lang="en-US"/>
          </a:p>
        </p:txBody>
      </p:sp>
    </p:spTree>
    <p:extLst>
      <p:ext uri="{BB962C8B-B14F-4D97-AF65-F5344CB8AC3E}">
        <p14:creationId xmlns:p14="http://schemas.microsoft.com/office/powerpoint/2010/main" val="1964626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They do not learn. </a:t>
            </a:r>
          </a:p>
          <a:p>
            <a:r>
              <a:rPr lang="en-US" sz="1200" b="1" i="0" u="none" strike="noStrike" kern="1200" baseline="0" dirty="0" smtClean="0">
                <a:solidFill>
                  <a:schemeClr val="tx1"/>
                </a:solidFill>
                <a:latin typeface="+mn-lt"/>
                <a:ea typeface="+mn-ea"/>
                <a:cs typeface="+mn-cs"/>
              </a:rPr>
              <a:t>Deep Blue can be considered as an Expert System Chase Player machine. </a:t>
            </a:r>
          </a:p>
          <a:p>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Functional Qualities: How elegantly they can do their functions.</a:t>
            </a: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38</a:t>
            </a:fld>
            <a:endParaRPr lang="en-US"/>
          </a:p>
        </p:txBody>
      </p:sp>
    </p:spTree>
    <p:extLst>
      <p:ext uri="{BB962C8B-B14F-4D97-AF65-F5344CB8AC3E}">
        <p14:creationId xmlns:p14="http://schemas.microsoft.com/office/powerpoint/2010/main" val="3052737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These cars can </a:t>
            </a:r>
            <a:r>
              <a:rPr lang="en-US" sz="1200" b="1" dirty="0" smtClean="0">
                <a:solidFill>
                  <a:srgbClr val="FFFF00"/>
                </a:solidFill>
              </a:rPr>
              <a:t>store recent speeds of nearby cars</a:t>
            </a:r>
            <a:r>
              <a:rPr lang="en-US" sz="1200" b="1" dirty="0" smtClean="0"/>
              <a:t>, </a:t>
            </a:r>
            <a:r>
              <a:rPr lang="en-US" sz="1200" b="1" dirty="0" smtClean="0">
                <a:solidFill>
                  <a:srgbClr val="FFFF00"/>
                </a:solidFill>
              </a:rPr>
              <a:t>distance of other cars</a:t>
            </a:r>
            <a:r>
              <a:rPr lang="en-US" sz="1200" b="1" dirty="0" smtClean="0"/>
              <a:t>, </a:t>
            </a:r>
            <a:r>
              <a:rPr lang="en-US" sz="1200" b="1" dirty="0" smtClean="0">
                <a:solidFill>
                  <a:srgbClr val="FFFF00"/>
                </a:solidFill>
              </a:rPr>
              <a:t>speed limits</a:t>
            </a:r>
            <a:r>
              <a:rPr lang="en-US" sz="1200" b="1" dirty="0" smtClean="0"/>
              <a:t>, and other information </a:t>
            </a:r>
            <a:r>
              <a:rPr lang="en-US" sz="1200" b="1" dirty="0" smtClean="0">
                <a:solidFill>
                  <a:srgbClr val="FFFF00"/>
                </a:solidFill>
              </a:rPr>
              <a:t>to navigate </a:t>
            </a:r>
            <a:r>
              <a:rPr lang="en-US" sz="1200" b="1" dirty="0" smtClean="0"/>
              <a:t>the road. </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39</a:t>
            </a:fld>
            <a:endParaRPr lang="en-US"/>
          </a:p>
        </p:txBody>
      </p:sp>
    </p:spTree>
    <p:extLst>
      <p:ext uri="{BB962C8B-B14F-4D97-AF65-F5344CB8AC3E}">
        <p14:creationId xmlns:p14="http://schemas.microsoft.com/office/powerpoint/2010/main" val="2535786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This type of machines are </a:t>
            </a:r>
            <a:r>
              <a:rPr lang="en-US" sz="1200" b="1" dirty="0" smtClean="0">
                <a:solidFill>
                  <a:srgbClr val="FFFF00"/>
                </a:solidFill>
              </a:rPr>
              <a:t>not</a:t>
            </a:r>
            <a:r>
              <a:rPr lang="en-US" sz="1200" b="1" dirty="0" smtClean="0"/>
              <a:t> </a:t>
            </a:r>
            <a:r>
              <a:rPr lang="en-US" sz="1200" b="1" dirty="0" smtClean="0">
                <a:solidFill>
                  <a:srgbClr val="FFFF00"/>
                </a:solidFill>
              </a:rPr>
              <a:t>still realized</a:t>
            </a:r>
            <a:r>
              <a:rPr lang="en-US" sz="1200" b="1" dirty="0" smtClean="0"/>
              <a:t>, but researchers are making lots of efforts and progress is being made. </a:t>
            </a: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40</a:t>
            </a:fld>
            <a:endParaRPr lang="en-US"/>
          </a:p>
        </p:txBody>
      </p:sp>
    </p:spTree>
    <p:extLst>
      <p:ext uri="{BB962C8B-B14F-4D97-AF65-F5344CB8AC3E}">
        <p14:creationId xmlns:p14="http://schemas.microsoft.com/office/powerpoint/2010/main" val="17370835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These machines will be smarter than the human mind. </a:t>
            </a:r>
          </a:p>
          <a:p>
            <a:r>
              <a:rPr lang="en-US" sz="1200" b="1" i="0" u="none" strike="noStrike" kern="1200" baseline="0" dirty="0" smtClean="0">
                <a:solidFill>
                  <a:schemeClr val="tx1"/>
                </a:solidFill>
                <a:latin typeface="+mn-lt"/>
                <a:ea typeface="+mn-ea"/>
                <a:cs typeface="+mn-cs"/>
              </a:rPr>
              <a:t>Self-Awareness AI is a hypothetical concept and does not exist in reality at this moment.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Sentiment: </a:t>
            </a:r>
            <a:r>
              <a:rPr lang="en-US" sz="1200" b="1" i="0" kern="1200" dirty="0" smtClean="0">
                <a:solidFill>
                  <a:schemeClr val="tx1"/>
                </a:solidFill>
                <a:effectLst/>
                <a:latin typeface="+mn-lt"/>
                <a:ea typeface="+mn-ea"/>
                <a:cs typeface="+mn-cs"/>
              </a:rPr>
              <a:t>a view or opinion that is held or expressed.</a:t>
            </a:r>
          </a:p>
          <a:p>
            <a:r>
              <a:rPr lang="en-US" sz="1200" b="1" i="0" u="none" strike="noStrike" kern="1200" baseline="0" dirty="0" smtClean="0">
                <a:solidFill>
                  <a:schemeClr val="tx1"/>
                </a:solidFill>
                <a:effectLst/>
                <a:latin typeface="+mn-lt"/>
                <a:ea typeface="+mn-ea"/>
                <a:cs typeface="+mn-cs"/>
              </a:rPr>
              <a:t>Sentiments: </a:t>
            </a:r>
            <a:r>
              <a:rPr lang="en-US" sz="1200" b="1" i="0" u="none" strike="noStrike" kern="1200" baseline="0" dirty="0" err="1" smtClean="0">
                <a:solidFill>
                  <a:schemeClr val="tx1"/>
                </a:solidFill>
                <a:effectLst/>
                <a:latin typeface="+mn-lt"/>
                <a:ea typeface="+mn-ea"/>
                <a:cs typeface="+mn-cs"/>
              </a:rPr>
              <a:t>Semietoch</a:t>
            </a:r>
            <a:r>
              <a:rPr lang="en-US" sz="1200" b="1" i="0" u="none" strike="noStrike" kern="1200" baseline="0" dirty="0" smtClean="0">
                <a:solidFill>
                  <a:schemeClr val="tx1"/>
                </a:solidFill>
                <a:effectLst/>
                <a:latin typeface="+mn-lt"/>
                <a:ea typeface="+mn-ea"/>
                <a:cs typeface="+mn-cs"/>
              </a:rPr>
              <a:t>!</a:t>
            </a:r>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41</a:t>
            </a:fld>
            <a:endParaRPr lang="en-US"/>
          </a:p>
        </p:txBody>
      </p:sp>
    </p:spTree>
    <p:extLst>
      <p:ext uri="{BB962C8B-B14F-4D97-AF65-F5344CB8AC3E}">
        <p14:creationId xmlns:p14="http://schemas.microsoft.com/office/powerpoint/2010/main" val="312161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Can you imagine any other way of achieving human comparable intelligence? </a:t>
            </a:r>
          </a:p>
          <a:p>
            <a:endParaRPr lang="en-US" b="1" dirty="0" smtClean="0"/>
          </a:p>
          <a:p>
            <a:r>
              <a:rPr lang="en-US" b="1" dirty="0" smtClean="0"/>
              <a:t>For example, Animals have powers which humans don’t.</a:t>
            </a:r>
          </a:p>
          <a:p>
            <a:r>
              <a:rPr lang="en-US" b="1" dirty="0" smtClean="0"/>
              <a:t>Such as sensing imminent natural dangers, and taking appropriate actions.</a:t>
            </a:r>
          </a:p>
          <a:p>
            <a:r>
              <a:rPr lang="en-US" b="1" dirty="0" smtClean="0"/>
              <a:t>Do plants have intelligence?</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42</a:t>
            </a:fld>
            <a:endParaRPr lang="en-US"/>
          </a:p>
        </p:txBody>
      </p:sp>
    </p:spTree>
    <p:extLst>
      <p:ext uri="{BB962C8B-B14F-4D97-AF65-F5344CB8AC3E}">
        <p14:creationId xmlns:p14="http://schemas.microsoft.com/office/powerpoint/2010/main" val="2031694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ar-JO" sz="2800" b="1" strike="sngStrike" dirty="0" smtClean="0">
                <a:solidFill>
                  <a:srgbClr val="FFFF00"/>
                </a:solidFill>
              </a:rPr>
              <a:t>1. Study</a:t>
            </a:r>
            <a:r>
              <a:rPr lang="en-US" altLang="ar-JO" sz="2800" b="1" strike="sngStrike" dirty="0" smtClean="0"/>
              <a:t> the </a:t>
            </a:r>
            <a:r>
              <a:rPr lang="en-US" altLang="ar-JO" sz="2800" b="1" strike="sngStrike" dirty="0" smtClean="0">
                <a:solidFill>
                  <a:srgbClr val="FFFF00"/>
                </a:solidFill>
              </a:rPr>
              <a:t>intelligent</a:t>
            </a:r>
            <a:r>
              <a:rPr lang="en-US" altLang="ar-JO" sz="2800" b="1" strike="sngStrike" dirty="0" smtClean="0"/>
              <a:t> characteristics concerned with </a:t>
            </a:r>
            <a:r>
              <a:rPr lang="en-US" altLang="ar-JO" sz="2800" b="1" strike="sngStrike" dirty="0" smtClean="0">
                <a:solidFill>
                  <a:srgbClr val="FFFF00"/>
                </a:solidFill>
              </a:rPr>
              <a:t>humans.</a:t>
            </a:r>
            <a:endParaRPr lang="en-US" altLang="ar-JO" sz="2800" b="1" strike="sngStrike" baseline="0" dirty="0" smtClean="0">
              <a:solidFill>
                <a:schemeClr val="tx1"/>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2800" b="1" strike="sngStrike" dirty="0" smtClean="0"/>
              <a:t>2. Represent those qualities using computers.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800" b="1" strike="sngStrike" dirty="0" smtClean="0">
              <a:solidFill>
                <a:srgbClr val="FFFF00"/>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2800" b="1" strike="sngStrike" dirty="0" smtClean="0">
                <a:solidFill>
                  <a:srgbClr val="FFFF00"/>
                </a:solidFill>
              </a:rPr>
              <a:t>What are the components (attributes/characteristics/qualities) of intelligence?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800" b="1" strike="sngStrike" dirty="0" smtClean="0">
                <a:solidFill>
                  <a:srgbClr val="FFFF00"/>
                </a:solidFill>
              </a:rPr>
              <a:t>Reasoning,</a:t>
            </a:r>
            <a:r>
              <a:rPr lang="en-US" sz="2800" b="1" strike="sngStrike" baseline="0" dirty="0" smtClean="0">
                <a:solidFill>
                  <a:srgbClr val="FFFF00"/>
                </a:solidFill>
              </a:rPr>
              <a:t> </a:t>
            </a:r>
            <a:r>
              <a:rPr lang="en-US" sz="2800" b="1" strike="sngStrike" dirty="0" smtClean="0">
                <a:solidFill>
                  <a:srgbClr val="FFFF00"/>
                </a:solidFill>
              </a:rPr>
              <a:t>Learning,</a:t>
            </a:r>
            <a:r>
              <a:rPr lang="en-US" sz="2800" b="1" strike="sngStrike" baseline="0" dirty="0" smtClean="0">
                <a:solidFill>
                  <a:srgbClr val="FFFF00"/>
                </a:solidFill>
              </a:rPr>
              <a:t> </a:t>
            </a:r>
            <a:r>
              <a:rPr lang="en-US" sz="2800" b="1" strike="sngStrike" dirty="0" smtClean="0">
                <a:solidFill>
                  <a:srgbClr val="FFFF00"/>
                </a:solidFill>
              </a:rPr>
              <a:t>Problem</a:t>
            </a:r>
            <a:r>
              <a:rPr lang="en-US" sz="2800" strike="sngStrike" dirty="0" smtClean="0">
                <a:solidFill>
                  <a:srgbClr val="FFFF00"/>
                </a:solidFill>
              </a:rPr>
              <a:t> </a:t>
            </a:r>
            <a:r>
              <a:rPr lang="en-US" sz="2800" b="1" strike="sngStrike" dirty="0" smtClean="0">
                <a:solidFill>
                  <a:srgbClr val="FFFF00"/>
                </a:solidFill>
              </a:rPr>
              <a:t>Solving (or Taking</a:t>
            </a:r>
            <a:r>
              <a:rPr lang="en-US" sz="2800" b="1" strike="sngStrike" baseline="0" dirty="0" smtClean="0">
                <a:solidFill>
                  <a:srgbClr val="FFFF00"/>
                </a:solidFill>
              </a:rPr>
              <a:t> Actions</a:t>
            </a:r>
            <a:r>
              <a:rPr lang="en-US" sz="2800" b="1" strike="sngStrike" dirty="0" smtClean="0">
                <a:solidFill>
                  <a:srgbClr val="FFFF00"/>
                </a:solidFill>
              </a:rPr>
              <a:t>),</a:t>
            </a:r>
            <a:r>
              <a:rPr lang="en-US" sz="2800" b="1" strike="sngStrike" baseline="0" dirty="0" smtClean="0">
                <a:solidFill>
                  <a:srgbClr val="FFFF00"/>
                </a:solidFill>
              </a:rPr>
              <a:t> </a:t>
            </a:r>
            <a:r>
              <a:rPr lang="en-US" sz="2800" b="1" strike="sngStrike" dirty="0" smtClean="0">
                <a:solidFill>
                  <a:srgbClr val="FFFF00"/>
                </a:solidFill>
              </a:rPr>
              <a:t>Perception,</a:t>
            </a:r>
            <a:r>
              <a:rPr lang="en-US" sz="2800" b="1" strike="sngStrike" baseline="0" dirty="0" smtClean="0">
                <a:solidFill>
                  <a:srgbClr val="FFFF00"/>
                </a:solidFill>
              </a:rPr>
              <a:t> </a:t>
            </a:r>
            <a:r>
              <a:rPr lang="en-US" sz="2800" b="1" strike="sngStrike" dirty="0" smtClean="0">
                <a:solidFill>
                  <a:srgbClr val="FFFF00"/>
                </a:solidFill>
              </a:rPr>
              <a:t>Linguistic</a:t>
            </a:r>
            <a:r>
              <a:rPr lang="en-US" sz="2800" strike="sngStrike" dirty="0" smtClean="0">
                <a:solidFill>
                  <a:srgbClr val="FFFF00"/>
                </a:solidFill>
              </a:rPr>
              <a:t> </a:t>
            </a:r>
            <a:r>
              <a:rPr lang="en-US" sz="2800" b="1" strike="sngStrike" dirty="0" smtClean="0">
                <a:solidFill>
                  <a:srgbClr val="FFFF00"/>
                </a:solidFill>
              </a:rPr>
              <a:t>Intelligence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800" b="1" strike="sngStrike"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2800" b="1" dirty="0" smtClean="0">
              <a:solidFill>
                <a:srgbClr val="FFFF00"/>
              </a:solidFill>
            </a:endParaRPr>
          </a:p>
          <a:p>
            <a:pPr lvl="1"/>
            <a:endParaRPr lang="en-US" sz="2800" b="1" dirty="0" smtClean="0">
              <a:solidFill>
                <a:srgbClr val="FFFF00"/>
              </a:solidFill>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43</a:t>
            </a:fld>
            <a:endParaRPr lang="en-US"/>
          </a:p>
        </p:txBody>
      </p:sp>
    </p:spTree>
    <p:extLst>
      <p:ext uri="{BB962C8B-B14F-4D97-AF65-F5344CB8AC3E}">
        <p14:creationId xmlns:p14="http://schemas.microsoft.com/office/powerpoint/2010/main" val="573778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b="1" dirty="0" smtClean="0">
                <a:solidFill>
                  <a:srgbClr val="FFFF00"/>
                </a:solidFill>
              </a:rPr>
              <a:t>What are the components (attributes/characteristics/qualities) of intelligence?</a:t>
            </a:r>
          </a:p>
          <a:p>
            <a:r>
              <a:rPr lang="en-US" sz="3600" b="1" dirty="0" smtClean="0">
                <a:solidFill>
                  <a:srgbClr val="FFFF00"/>
                </a:solidFill>
              </a:rPr>
              <a:t>Reasoning,</a:t>
            </a:r>
            <a:r>
              <a:rPr lang="en-US" sz="3600" b="1" baseline="0" dirty="0" smtClean="0">
                <a:solidFill>
                  <a:srgbClr val="FFFF00"/>
                </a:solidFill>
              </a:rPr>
              <a:t> </a:t>
            </a:r>
            <a:r>
              <a:rPr lang="en-US" sz="3600" b="1" dirty="0" smtClean="0">
                <a:solidFill>
                  <a:srgbClr val="FFFF00"/>
                </a:solidFill>
              </a:rPr>
              <a:t>Learning,</a:t>
            </a:r>
            <a:r>
              <a:rPr lang="en-US" sz="3600" b="1" baseline="0" dirty="0" smtClean="0">
                <a:solidFill>
                  <a:srgbClr val="FFFF00"/>
                </a:solidFill>
              </a:rPr>
              <a:t> </a:t>
            </a:r>
            <a:r>
              <a:rPr lang="en-US" sz="3600" b="1" dirty="0" smtClean="0">
                <a:solidFill>
                  <a:srgbClr val="FFFF00"/>
                </a:solidFill>
              </a:rPr>
              <a:t>Problem</a:t>
            </a:r>
            <a:r>
              <a:rPr lang="en-US" sz="3600" dirty="0" smtClean="0">
                <a:solidFill>
                  <a:srgbClr val="FFFF00"/>
                </a:solidFill>
              </a:rPr>
              <a:t> </a:t>
            </a:r>
            <a:r>
              <a:rPr lang="en-US" sz="3600" b="1" dirty="0" smtClean="0">
                <a:solidFill>
                  <a:srgbClr val="FFFF00"/>
                </a:solidFill>
              </a:rPr>
              <a:t>Solving (or Taking</a:t>
            </a:r>
            <a:r>
              <a:rPr lang="en-US" sz="3600" b="1" baseline="0" dirty="0" smtClean="0">
                <a:solidFill>
                  <a:srgbClr val="FFFF00"/>
                </a:solidFill>
              </a:rPr>
              <a:t> Actions</a:t>
            </a:r>
            <a:r>
              <a:rPr lang="en-US" sz="3600" b="1" dirty="0" smtClean="0">
                <a:solidFill>
                  <a:srgbClr val="FFFF00"/>
                </a:solidFill>
              </a:rPr>
              <a:t>),</a:t>
            </a:r>
            <a:r>
              <a:rPr lang="en-US" sz="3600" b="1" baseline="0" dirty="0" smtClean="0">
                <a:solidFill>
                  <a:srgbClr val="FFFF00"/>
                </a:solidFill>
              </a:rPr>
              <a:t> </a:t>
            </a:r>
            <a:r>
              <a:rPr lang="en-US" sz="3600" b="1" dirty="0" smtClean="0">
                <a:solidFill>
                  <a:srgbClr val="FFFF00"/>
                </a:solidFill>
              </a:rPr>
              <a:t>Perception,</a:t>
            </a:r>
            <a:r>
              <a:rPr lang="en-US" sz="3600" b="1" baseline="0" dirty="0" smtClean="0">
                <a:solidFill>
                  <a:srgbClr val="FFFF00"/>
                </a:solidFill>
              </a:rPr>
              <a:t> </a:t>
            </a:r>
            <a:r>
              <a:rPr lang="en-US" sz="3600" b="1" dirty="0" smtClean="0">
                <a:solidFill>
                  <a:srgbClr val="FFFF00"/>
                </a:solidFill>
              </a:rPr>
              <a:t>Linguistic</a:t>
            </a:r>
            <a:r>
              <a:rPr lang="en-US" sz="3600" dirty="0" smtClean="0">
                <a:solidFill>
                  <a:srgbClr val="FFFF00"/>
                </a:solidFill>
              </a:rPr>
              <a:t> </a:t>
            </a:r>
            <a:r>
              <a:rPr lang="en-US" sz="3600" b="1" dirty="0" smtClean="0">
                <a:solidFill>
                  <a:srgbClr val="FFFF00"/>
                </a:solidFill>
              </a:rPr>
              <a:t>Intelligence</a:t>
            </a:r>
            <a:endParaRPr lang="en-US" altLang="ar-JO" sz="3600" b="1" dirty="0" smtClean="0">
              <a:solidFill>
                <a:srgbClr val="FFFF00"/>
              </a:solidFill>
            </a:endParaRPr>
          </a:p>
          <a:p>
            <a:endParaRPr lang="en-US" b="1" dirty="0" smtClean="0"/>
          </a:p>
          <a:p>
            <a:r>
              <a:rPr lang="en-US" b="1" dirty="0" smtClean="0"/>
              <a:t>Human intelligence represented with robots.</a:t>
            </a: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44</a:t>
            </a:fld>
            <a:endParaRPr lang="en-US"/>
          </a:p>
        </p:txBody>
      </p:sp>
    </p:spTree>
    <p:extLst>
      <p:ext uri="{BB962C8B-B14F-4D97-AF65-F5344CB8AC3E}">
        <p14:creationId xmlns:p14="http://schemas.microsoft.com/office/powerpoint/2010/main" val="166355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Artificial:</a:t>
            </a:r>
            <a:r>
              <a:rPr lang="en-US" b="1" baseline="0" dirty="0" smtClean="0"/>
              <a:t> man made, not natural</a:t>
            </a:r>
            <a:endParaRPr lang="en-US" b="1" dirty="0" smtClean="0"/>
          </a:p>
          <a:p>
            <a:r>
              <a:rPr lang="en-US" b="1" dirty="0" smtClean="0"/>
              <a:t>Intelligence: the ability to acquire and apply knowledge and skills. </a:t>
            </a:r>
            <a:r>
              <a:rPr lang="en-US" b="0" dirty="0" smtClean="0"/>
              <a:t>Oxford</a:t>
            </a:r>
            <a:r>
              <a:rPr lang="en-US" b="0" baseline="0" dirty="0" smtClean="0"/>
              <a:t> dictionary</a:t>
            </a:r>
          </a:p>
          <a:p>
            <a:r>
              <a:rPr lang="en-US" b="1" baseline="0" dirty="0" smtClean="0"/>
              <a:t>AI is man-made ability to reason, learn and solve problems (or take appropriate actions to stimuli).</a:t>
            </a:r>
          </a:p>
          <a:p>
            <a:r>
              <a:rPr lang="en-US" altLang="ar-JO" b="1" dirty="0" smtClean="0">
                <a:solidFill>
                  <a:srgbClr val="330393"/>
                </a:solidFill>
                <a:latin typeface="Times New Roman" panose="02020603050405020304" pitchFamily="18" charset="0"/>
                <a:cs typeface="Times New Roman" panose="02020603050405020304" pitchFamily="18" charset="0"/>
              </a:rPr>
              <a:t>AI</a:t>
            </a:r>
            <a:r>
              <a:rPr lang="en-US" altLang="ar-JO" b="1" dirty="0" smtClean="0">
                <a:cs typeface="Times New Roman" panose="02020603050405020304" pitchFamily="18" charset="0"/>
              </a:rPr>
              <a:t> is the study of ideas that enable computers to be intelligent.</a:t>
            </a:r>
          </a:p>
          <a:p>
            <a:r>
              <a:rPr lang="en-US" altLang="ar-JO" b="1" dirty="0" smtClean="0">
                <a:solidFill>
                  <a:srgbClr val="330393"/>
                </a:solidFill>
                <a:latin typeface="Times New Roman" panose="02020603050405020304" pitchFamily="18" charset="0"/>
                <a:cs typeface="Times New Roman" panose="02020603050405020304" pitchFamily="18" charset="0"/>
              </a:rPr>
              <a:t>AI</a:t>
            </a:r>
            <a:r>
              <a:rPr lang="en-US" altLang="ar-JO" b="1" dirty="0" smtClean="0">
                <a:cs typeface="Times New Roman" panose="02020603050405020304" pitchFamily="18" charset="0"/>
              </a:rPr>
              <a:t> is the part of computer science concerned with design of computer systems that exhibit human intelligence </a:t>
            </a:r>
            <a:r>
              <a:rPr lang="en-GB" altLang="ar-JO" b="1" dirty="0" smtClean="0">
                <a:cs typeface="Times New Roman" panose="02020603050405020304" pitchFamily="18" charset="0"/>
              </a:rPr>
              <a:t>(From the Concise Oxford Dictionary). </a:t>
            </a:r>
          </a:p>
          <a:p>
            <a:endParaRPr lang="en-US" b="1" baseline="0" dirty="0" smtClean="0"/>
          </a:p>
          <a:p>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Umbrella: </a:t>
            </a:r>
            <a:r>
              <a:rPr lang="en-US" sz="1200" b="1" i="0" u="none" strike="noStrike" kern="1200" baseline="0" dirty="0" smtClean="0">
                <a:solidFill>
                  <a:schemeClr val="tx1"/>
                </a:solidFill>
                <a:latin typeface="+mn-lt"/>
                <a:ea typeface="+mn-ea"/>
                <a:cs typeface="+mn-cs"/>
              </a:rPr>
              <a:t>AI is more than just a single independent technology. It includes many different parts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[Q] Can you give examples of technologies which incorporate AI into their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Robotic Process Automation (RPA), NLP, Machine Learning, and Neural Networks, PDAs, Autonomous Vehicles…</a:t>
            </a: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5</a:t>
            </a:fld>
            <a:endParaRPr lang="en-US"/>
          </a:p>
        </p:txBody>
      </p:sp>
    </p:spTree>
    <p:extLst>
      <p:ext uri="{BB962C8B-B14F-4D97-AF65-F5344CB8AC3E}">
        <p14:creationId xmlns:p14="http://schemas.microsoft.com/office/powerpoint/2010/main" val="14639882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AI researchers are simulating the same stages in building AI systems or models.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This process represents the three main layers or components of AI systems. </a:t>
            </a:r>
          </a:p>
          <a:p>
            <a:r>
              <a:rPr lang="en-US" sz="1200" b="1" i="0" u="none" strike="noStrike" kern="1200" baseline="0" dirty="0" smtClean="0">
                <a:solidFill>
                  <a:schemeClr val="tx1"/>
                </a:solidFill>
                <a:latin typeface="+mn-lt"/>
                <a:ea typeface="+mn-ea"/>
                <a:cs typeface="+mn-cs"/>
              </a:rPr>
              <a:t>Sensing layer, Interpretation layer (Reasoning &amp; Thinking layer…), and Interacting (action) layer.</a:t>
            </a:r>
            <a:endParaRPr lang="en-US" b="1" dirty="0" smtClean="0"/>
          </a:p>
          <a:p>
            <a:endParaRPr lang="en-US" b="1" dirty="0" smtClean="0"/>
          </a:p>
          <a:p>
            <a:r>
              <a:rPr lang="en-US" b="1" dirty="0" smtClean="0"/>
              <a:t>Cognition: </a:t>
            </a:r>
            <a:r>
              <a:rPr lang="en-US" sz="1200" b="1" i="0" kern="1200" dirty="0" smtClean="0">
                <a:solidFill>
                  <a:schemeClr val="tx1"/>
                </a:solidFill>
                <a:effectLst/>
                <a:latin typeface="+mn-lt"/>
                <a:ea typeface="+mn-ea"/>
                <a:cs typeface="+mn-cs"/>
              </a:rPr>
              <a:t>the mental action or process of acquiring knowledge and understanding through thought, experience, and the senses.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45</a:t>
            </a:fld>
            <a:endParaRPr lang="en-US"/>
          </a:p>
        </p:txBody>
      </p:sp>
    </p:spTree>
    <p:extLst>
      <p:ext uri="{BB962C8B-B14F-4D97-AF65-F5344CB8AC3E}">
        <p14:creationId xmlns:p14="http://schemas.microsoft.com/office/powerpoint/2010/main" val="33785686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Some of the reasons why AI is taking off (getting momentum) now is because of these drivers.</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Big data refers to huge amounts of data (as a result of IR4). Big data requires innovative forms of information processing to draw insights, automate processes, and help decision making. Thus, it requires AI. Big data is one of the drivers of AI.</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 exponential growth of unstructured and semi-structured data drives the need for a new kind of computer system. Like distributed clustered computing and AI. In the past, one of the barriers to the growth of AI was lack of data availability.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[Q] What are the drivers (influencers/enablers) of Big data? IR4, IOT, and the many sources of large volumes of data.</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46</a:t>
            </a:fld>
            <a:endParaRPr lang="en-US"/>
          </a:p>
        </p:txBody>
      </p:sp>
    </p:spTree>
    <p:extLst>
      <p:ext uri="{BB962C8B-B14F-4D97-AF65-F5344CB8AC3E}">
        <p14:creationId xmlns:p14="http://schemas.microsoft.com/office/powerpoint/2010/main" val="16821951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[Q] Why does the advancement in computer processing speed (or power) and architecture influence AI? </a:t>
            </a:r>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Advancements in computer processing and memory speeds enable us to make sense of the information that is generated by big data more quickly. 	</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47</a:t>
            </a:fld>
            <a:endParaRPr lang="en-US"/>
          </a:p>
        </p:txBody>
      </p:sp>
    </p:spTree>
    <p:extLst>
      <p:ext uri="{BB962C8B-B14F-4D97-AF65-F5344CB8AC3E}">
        <p14:creationId xmlns:p14="http://schemas.microsoft.com/office/powerpoint/2010/main" val="19703511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Let us see what the cloud is in the next slide.</a:t>
            </a:r>
          </a:p>
          <a:p>
            <a:r>
              <a:rPr lang="en-US" sz="1200" b="1" i="0" u="none" strike="noStrike" kern="1200" baseline="0" dirty="0" smtClean="0">
                <a:solidFill>
                  <a:schemeClr val="tx1"/>
                </a:solidFill>
                <a:latin typeface="+mn-lt"/>
                <a:ea typeface="+mn-ea"/>
                <a:cs typeface="+mn-cs"/>
              </a:rPr>
              <a:t>And explain Cloud computing and APIs accordingly.</a:t>
            </a:r>
          </a:p>
        </p:txBody>
      </p:sp>
      <p:sp>
        <p:nvSpPr>
          <p:cNvPr id="4" name="Slide Number Placeholder 3"/>
          <p:cNvSpPr>
            <a:spLocks noGrp="1"/>
          </p:cNvSpPr>
          <p:nvPr>
            <p:ph type="sldNum" sz="quarter" idx="10"/>
          </p:nvPr>
        </p:nvSpPr>
        <p:spPr/>
        <p:txBody>
          <a:bodyPr/>
          <a:lstStyle/>
          <a:p>
            <a:fld id="{D47A9A8F-C2D9-4C97-80EE-785AFA07C209}" type="slidenum">
              <a:rPr lang="en-US" smtClean="0"/>
              <a:t>48</a:t>
            </a:fld>
            <a:endParaRPr lang="en-US"/>
          </a:p>
        </p:txBody>
      </p:sp>
    </p:spTree>
    <p:extLst>
      <p:ext uri="{BB962C8B-B14F-4D97-AF65-F5344CB8AC3E}">
        <p14:creationId xmlns:p14="http://schemas.microsoft.com/office/powerpoint/2010/main" val="19703511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What is the cloud? What is cloud computing? </a:t>
            </a:r>
          </a:p>
          <a:p>
            <a:r>
              <a:rPr lang="en-US" sz="1200" b="1" i="0" kern="1200" dirty="0" smtClean="0">
                <a:solidFill>
                  <a:schemeClr val="tx1"/>
                </a:solidFill>
                <a:effectLst/>
                <a:latin typeface="+mn-lt"/>
                <a:ea typeface="+mn-ea"/>
                <a:cs typeface="+mn-cs"/>
              </a:rPr>
              <a:t>"The cloud" refers to servers that are accessed over the Internet, and the software and databases that run on those servers. </a:t>
            </a:r>
          </a:p>
          <a:p>
            <a:r>
              <a:rPr lang="en-US" sz="1200" b="1" i="0" kern="1200" dirty="0" smtClean="0">
                <a:solidFill>
                  <a:schemeClr val="tx1"/>
                </a:solidFill>
                <a:effectLst/>
                <a:latin typeface="+mn-lt"/>
                <a:ea typeface="+mn-ea"/>
                <a:cs typeface="+mn-cs"/>
              </a:rPr>
              <a:t>Cloud servers are located in data centers all over the world. </a:t>
            </a:r>
          </a:p>
          <a:p>
            <a:endParaRPr lang="en-US" sz="1200" b="1" i="0" u="none" strike="noStrike"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Cloud computing is a general term that describes the delivery of on-demand services, usually through the internet, on a pay-per-use basis.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strike="noStrike" kern="1200" dirty="0" smtClean="0">
                <a:solidFill>
                  <a:schemeClr val="tx1"/>
                </a:solidFill>
                <a:effectLst/>
                <a:latin typeface="+mn-lt"/>
                <a:ea typeface="+mn-ea"/>
                <a:cs typeface="+mn-cs"/>
              </a:rPr>
              <a:t>By using cloud computing, users and companies don't have to manage physical servers themselves or run software applications on their own machines.</a:t>
            </a: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endParaRPr lang="en-US" sz="1200" b="1" i="1" u="none" strike="noStrike" kern="1200" baseline="0" dirty="0" smtClean="0">
              <a:solidFill>
                <a:schemeClr val="tx1"/>
              </a:solidFill>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D47A9A8F-C2D9-4C97-80EE-785AFA07C209}" type="slidenum">
              <a:rPr lang="en-US" smtClean="0"/>
              <a:t>49</a:t>
            </a:fld>
            <a:endParaRPr lang="en-US"/>
          </a:p>
        </p:txBody>
      </p:sp>
    </p:spTree>
    <p:extLst>
      <p:ext uri="{BB962C8B-B14F-4D97-AF65-F5344CB8AC3E}">
        <p14:creationId xmlns:p14="http://schemas.microsoft.com/office/powerpoint/2010/main" val="26042488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Companies worldwide offer their services to customers over cloud platforms. These services might be data analysis, social media, video storage, e-commerce, and AI capabilities that are available through the internet and supported by cloud computing.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[Q] I hope you remember, SaaS, PaaS, and IaaS; What are these services? What is the core element of cloud computing?</a:t>
            </a:r>
          </a:p>
          <a:p>
            <a:r>
              <a:rPr lang="en-US" sz="1200" b="1" i="0" u="none" strike="noStrike" kern="1200" baseline="0" dirty="0" smtClean="0">
                <a:solidFill>
                  <a:schemeClr val="tx1"/>
                </a:solidFill>
                <a:latin typeface="+mn-lt"/>
                <a:ea typeface="+mn-ea"/>
                <a:cs typeface="+mn-cs"/>
              </a:rPr>
              <a:t>Virtualization is the core component of cloud computing. </a:t>
            </a:r>
          </a:p>
          <a:p>
            <a:r>
              <a:rPr lang="en-US" sz="1200" b="1"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Q] </a:t>
            </a:r>
            <a:r>
              <a:rPr lang="en-US" sz="1200" b="1" i="0" u="none" strike="noStrike" kern="1200" baseline="0" dirty="0" smtClean="0">
                <a:solidFill>
                  <a:schemeClr val="tx1"/>
                </a:solidFill>
                <a:latin typeface="+mn-lt"/>
                <a:ea typeface="+mn-ea"/>
                <a:cs typeface="+mn-cs"/>
              </a:rPr>
              <a:t>What is virtualization?</a:t>
            </a:r>
          </a:p>
          <a:p>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Cloud computing is a general term that describes the delivery of on-demand services, usually through the internet, on a pay-per-use basis.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Application programming interfaces (APIs) expose capabilities and services. (Service Outlets).</a:t>
            </a:r>
          </a:p>
          <a:p>
            <a:r>
              <a:rPr lang="en-US" sz="1200" b="1" i="0" u="none" strike="noStrike" kern="1200" baseline="0" dirty="0" smtClean="0">
                <a:solidFill>
                  <a:schemeClr val="tx1"/>
                </a:solidFill>
                <a:latin typeface="+mn-lt"/>
                <a:ea typeface="+mn-ea"/>
                <a:cs typeface="+mn-cs"/>
              </a:rPr>
              <a:t>Based on the principle of Service Oriented Architecture (SOA) style. Composition &amp; Orchestration.</a:t>
            </a:r>
          </a:p>
          <a:p>
            <a:r>
              <a:rPr lang="en-US" sz="1200" b="1" i="0" u="none" strike="noStrike" kern="1200" baseline="0" dirty="0" smtClean="0">
                <a:solidFill>
                  <a:schemeClr val="tx1"/>
                </a:solidFill>
                <a:latin typeface="+mn-lt"/>
                <a:ea typeface="+mn-ea"/>
                <a:cs typeface="+mn-cs"/>
              </a:rPr>
              <a:t>APIs enable software components to communicate each other easily. </a:t>
            </a:r>
          </a:p>
          <a:p>
            <a:r>
              <a:rPr lang="en-US" sz="1200" b="1" i="0" u="none" strike="noStrike" kern="1200" baseline="0" dirty="0" smtClean="0">
                <a:solidFill>
                  <a:schemeClr val="tx1"/>
                </a:solidFill>
                <a:latin typeface="+mn-lt"/>
                <a:ea typeface="+mn-ea"/>
                <a:cs typeface="+mn-cs"/>
              </a:rPr>
              <a:t>APIs abstract the underlying workings of a service, application, or tool, and expose only what a developer needs, so programming becomes easier and faster. </a:t>
            </a:r>
            <a:endParaRPr lang="en-US" b="1" dirty="0" smtClean="0"/>
          </a:p>
          <a:p>
            <a:r>
              <a:rPr lang="en-US" sz="1200" b="1" i="0" u="none" strike="noStrike" kern="1200" baseline="0" dirty="0" smtClean="0">
                <a:solidFill>
                  <a:schemeClr val="tx1"/>
                </a:solidFill>
                <a:latin typeface="+mn-lt"/>
                <a:ea typeface="+mn-ea"/>
                <a:cs typeface="+mn-cs"/>
              </a:rPr>
              <a:t>	</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50</a:t>
            </a:fld>
            <a:endParaRPr lang="en-US"/>
          </a:p>
        </p:txBody>
      </p:sp>
    </p:spTree>
    <p:extLst>
      <p:ext uri="{BB962C8B-B14F-4D97-AF65-F5344CB8AC3E}">
        <p14:creationId xmlns:p14="http://schemas.microsoft.com/office/powerpoint/2010/main" val="35736613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Cloud Computing Continued…</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These services benefit from cloud platform capabilities such as: Availability, Scalability, Accessibility, Rapid deployment, flexible billing options, simpler operations, and management. </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51</a:t>
            </a:fld>
            <a:endParaRPr lang="en-US"/>
          </a:p>
        </p:txBody>
      </p:sp>
    </p:spTree>
    <p:extLst>
      <p:ext uri="{BB962C8B-B14F-4D97-AF65-F5344CB8AC3E}">
        <p14:creationId xmlns:p14="http://schemas.microsoft.com/office/powerpoint/2010/main" val="1593418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sngStrike" kern="1200" baseline="0" dirty="0" smtClean="0">
                <a:solidFill>
                  <a:schemeClr val="tx1"/>
                </a:solidFill>
                <a:latin typeface="+mn-lt"/>
                <a:ea typeface="+mn-ea"/>
                <a:cs typeface="+mn-cs"/>
              </a:rPr>
              <a:t>Data science has emerged as a new profession that combines several disciplines, such as statistics, data analytics, machine learning, and others. </a:t>
            </a:r>
          </a:p>
          <a:p>
            <a:r>
              <a:rPr lang="en-US" sz="1200" b="1" i="0" u="none" strike="noStrike" kern="1200" baseline="0" dirty="0" smtClean="0">
                <a:solidFill>
                  <a:schemeClr val="tx1"/>
                </a:solidFill>
                <a:latin typeface="+mn-lt"/>
                <a:ea typeface="+mn-ea"/>
                <a:cs typeface="+mn-cs"/>
              </a:rPr>
              <a:t>As we already know data science is about the extraction of knowledge from big data.</a:t>
            </a:r>
          </a:p>
          <a:p>
            <a:r>
              <a:rPr lang="en-US" sz="1200" b="1" i="0" u="none" strike="noStrike" kern="1200" baseline="0" dirty="0" smtClean="0">
                <a:solidFill>
                  <a:schemeClr val="tx1"/>
                </a:solidFill>
                <a:latin typeface="+mn-lt"/>
                <a:ea typeface="+mn-ea"/>
                <a:cs typeface="+mn-cs"/>
              </a:rPr>
              <a:t>After large volume of data is collected, patterns emerge. Then, data scientists use learning algorithms on these patterns to extract knowledge.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Data science uses machine learning and AI to process big data. Thus, influencing AI.</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52</a:t>
            </a:fld>
            <a:endParaRPr lang="en-US"/>
          </a:p>
        </p:txBody>
      </p:sp>
    </p:spTree>
    <p:extLst>
      <p:ext uri="{BB962C8B-B14F-4D97-AF65-F5344CB8AC3E}">
        <p14:creationId xmlns:p14="http://schemas.microsoft.com/office/powerpoint/2010/main" val="23693225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What do you know about a platform? Why we need platforms?</a:t>
            </a:r>
          </a:p>
          <a:p>
            <a:r>
              <a:rPr lang="en-US" sz="1200" b="1" i="1" u="none" strike="noStrike" kern="1200" baseline="0" dirty="0" smtClean="0">
                <a:solidFill>
                  <a:schemeClr val="tx1"/>
                </a:solidFill>
                <a:latin typeface="+mn-lt"/>
                <a:ea typeface="+mn-ea"/>
                <a:cs typeface="+mn-cs"/>
              </a:rPr>
              <a:t>Can you name some platforms you used previously or you know about? </a:t>
            </a:r>
          </a:p>
          <a:p>
            <a:r>
              <a:rPr lang="en-US" sz="1200" b="1" i="1" u="none" strike="noStrike" kern="1200" baseline="0" dirty="0" smtClean="0">
                <a:solidFill>
                  <a:schemeClr val="tx1"/>
                </a:solidFill>
                <a:latin typeface="+mn-lt"/>
                <a:ea typeface="+mn-ea"/>
                <a:cs typeface="+mn-cs"/>
              </a:rPr>
              <a:t>For example, Software Development Platforms?  </a:t>
            </a:r>
          </a:p>
          <a:p>
            <a:r>
              <a:rPr lang="en-US" sz="1200" b="1" i="1" u="none" strike="noStrike" kern="1200" baseline="0" dirty="0" smtClean="0">
                <a:solidFill>
                  <a:schemeClr val="tx1"/>
                </a:solidFill>
                <a:latin typeface="+mn-lt"/>
                <a:ea typeface="+mn-ea"/>
                <a:cs typeface="+mn-cs"/>
              </a:rPr>
              <a:t>JEE and Microsoft .NET Platforms.</a:t>
            </a:r>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a:t>
            </a:r>
          </a:p>
          <a:p>
            <a:r>
              <a:rPr lang="en-US" b="1" dirty="0" smtClean="0"/>
              <a:t>AI platforms simulate the cognitive function that human minds perform such as problem-solving, learning, reasoning, social and general intelligence.</a:t>
            </a:r>
          </a:p>
          <a:p>
            <a:r>
              <a:rPr lang="en-US" b="1" dirty="0" smtClean="0"/>
              <a:t>AI</a:t>
            </a:r>
            <a:r>
              <a:rPr lang="en-US" b="1" baseline="0" dirty="0" smtClean="0"/>
              <a:t> platforms are made up of tools and algorithms.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54</a:t>
            </a:fld>
            <a:endParaRPr lang="en-US"/>
          </a:p>
        </p:txBody>
      </p:sp>
    </p:spTree>
    <p:extLst>
      <p:ext uri="{BB962C8B-B14F-4D97-AF65-F5344CB8AC3E}">
        <p14:creationId xmlns:p14="http://schemas.microsoft.com/office/powerpoint/2010/main" val="9588950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Artificial intelligence (AI) platforms provide users a tool kit to build intelligent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AI platforms encompass components that enable visual and conversational design work for an AI 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These platforms combine intelligent, decision-making algorithms with data, which enables developers to create AI business solutions. </a:t>
            </a: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r>
              <a:rPr lang="en-US" sz="1200" b="1" i="0" u="none" strike="noStrike" kern="1200" baseline="0" dirty="0" smtClean="0">
                <a:solidFill>
                  <a:schemeClr val="tx1"/>
                </a:solidFill>
                <a:latin typeface="+mn-lt"/>
                <a:ea typeface="+mn-ea"/>
                <a:cs typeface="+mn-cs"/>
              </a:rPr>
              <a:t>Some platforms offer pre-built algorithms and simplistic workflows with features like drag-and-drop modeling, and visual interfaces that easily connect necessary data to the end solution.</a:t>
            </a:r>
          </a:p>
          <a:p>
            <a:r>
              <a:rPr lang="en-US" sz="1200" b="1" i="0" u="none" strike="noStrike" kern="1200" baseline="0" dirty="0" smtClean="0">
                <a:solidFill>
                  <a:schemeClr val="tx1"/>
                </a:solidFill>
                <a:latin typeface="+mn-lt"/>
                <a:ea typeface="+mn-ea"/>
                <a:cs typeface="+mn-cs"/>
              </a:rPr>
              <a:t>These algorithms can include functionality for image recognition (useful for criminal identification, for example), NLP (gives machines the ability to read/sense and understand human language).  </a:t>
            </a:r>
          </a:p>
          <a:p>
            <a:r>
              <a:rPr lang="en-US" sz="1200" b="1" i="0" u="none" strike="noStrike" kern="1200" baseline="0" dirty="0" smtClean="0">
                <a:solidFill>
                  <a:schemeClr val="tx1"/>
                </a:solidFill>
                <a:latin typeface="+mn-lt"/>
                <a:ea typeface="+mn-ea"/>
                <a:cs typeface="+mn-cs"/>
              </a:rPr>
              <a:t>Some applications of NLP include information retrieval, text mining, question answering, machine translation, and voice recognition. </a:t>
            </a:r>
            <a:endParaRPr lang="en-US" b="1" dirty="0" smtClean="0"/>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55</a:t>
            </a:fld>
            <a:endParaRPr lang="en-US"/>
          </a:p>
        </p:txBody>
      </p:sp>
    </p:spTree>
    <p:extLst>
      <p:ext uri="{BB962C8B-B14F-4D97-AF65-F5344CB8AC3E}">
        <p14:creationId xmlns:p14="http://schemas.microsoft.com/office/powerpoint/2010/main" val="171865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the way humans are behaving. Thus, AI is replicating human behavior in to machines.</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They do this by recognizing and interpreting digitized text, sound and images, making it possible to answer questions, suggest solutions and diagnose problems or take actions. As a result, AI can reduce the amount of rote (routine) work humans are faced with everyday. </a:t>
            </a: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6</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But, users without intensive development skills will benefit from the platforms’ pre-built algorithms and other features that minimize the learning curve. </a:t>
            </a:r>
          </a:p>
          <a:p>
            <a:r>
              <a:rPr lang="en-US" sz="1200" b="1" i="0" u="none" strike="noStrike" kern="1200" baseline="0" dirty="0" smtClean="0">
                <a:solidFill>
                  <a:schemeClr val="tx1"/>
                </a:solidFill>
                <a:latin typeface="+mn-lt"/>
                <a:ea typeface="+mn-ea"/>
                <a:cs typeface="+mn-cs"/>
              </a:rPr>
              <a:t>AI platforms are very similar to Platforms as a Service (PaaS), which allow basic application development, but these products differ by offering machine learning options.</a:t>
            </a: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56</a:t>
            </a:fld>
            <a:endParaRPr lang="en-US"/>
          </a:p>
        </p:txBody>
      </p:sp>
    </p:spTree>
    <p:extLst>
      <p:ext uri="{BB962C8B-B14F-4D97-AF65-F5344CB8AC3E}">
        <p14:creationId xmlns:p14="http://schemas.microsoft.com/office/powerpoint/2010/main" val="10946303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The most common artificial intelligence platforms include Microsoft AZURE Machine Learning, Google Cloud Prediction API, IBM Watson, </a:t>
            </a:r>
            <a:r>
              <a:rPr lang="en-US" sz="1200" b="1" i="0" u="none" strike="noStrike" kern="1200" baseline="0" dirty="0" err="1" smtClean="0">
                <a:solidFill>
                  <a:schemeClr val="tx1"/>
                </a:solidFill>
                <a:latin typeface="+mn-lt"/>
                <a:ea typeface="+mn-ea"/>
                <a:cs typeface="+mn-cs"/>
              </a:rPr>
              <a:t>TensorFlow</a:t>
            </a:r>
            <a:r>
              <a:rPr lang="en-US" sz="1200" b="1" i="0" u="none" strike="noStrike" kern="1200" baseline="0" dirty="0" smtClean="0">
                <a:solidFill>
                  <a:schemeClr val="tx1"/>
                </a:solidFill>
                <a:latin typeface="+mn-lt"/>
                <a:ea typeface="+mn-ea"/>
                <a:cs typeface="+mn-cs"/>
              </a:rPr>
              <a:t>, Infosys Nia, Wipro HOLMES, API.AI, Premonition, </a:t>
            </a:r>
            <a:r>
              <a:rPr lang="en-US" sz="1200" b="1" i="0" u="none" strike="noStrike" kern="1200" baseline="0" dirty="0" err="1" smtClean="0">
                <a:solidFill>
                  <a:schemeClr val="tx1"/>
                </a:solidFill>
                <a:latin typeface="+mn-lt"/>
                <a:ea typeface="+mn-ea"/>
                <a:cs typeface="+mn-cs"/>
              </a:rPr>
              <a:t>Rainbird</a:t>
            </a:r>
            <a:r>
              <a:rPr lang="en-US" sz="1200" b="1" i="0" u="none" strike="noStrike" kern="1200" baseline="0" dirty="0" smtClean="0">
                <a:solidFill>
                  <a:schemeClr val="tx1"/>
                </a:solidFill>
                <a:latin typeface="+mn-lt"/>
                <a:ea typeface="+mn-ea"/>
                <a:cs typeface="+mn-cs"/>
              </a:rPr>
              <a:t>, </a:t>
            </a:r>
            <a:r>
              <a:rPr lang="en-US" sz="1200" b="1" i="0" u="none" strike="noStrike" kern="1200" baseline="0" dirty="0" err="1" smtClean="0">
                <a:solidFill>
                  <a:schemeClr val="tx1"/>
                </a:solidFill>
                <a:latin typeface="+mn-lt"/>
                <a:ea typeface="+mn-ea"/>
                <a:cs typeface="+mn-cs"/>
              </a:rPr>
              <a:t>Ayasdi</a:t>
            </a:r>
            <a:r>
              <a:rPr lang="en-US" sz="1200" b="1" i="0" u="none" strike="noStrike" kern="1200" baseline="0" dirty="0" smtClean="0">
                <a:solidFill>
                  <a:schemeClr val="tx1"/>
                </a:solidFill>
                <a:latin typeface="+mn-lt"/>
                <a:ea typeface="+mn-ea"/>
                <a:cs typeface="+mn-cs"/>
              </a:rPr>
              <a:t>, </a:t>
            </a:r>
            <a:r>
              <a:rPr lang="en-US" sz="1200" b="1" i="0" u="none" strike="noStrike" kern="1200" baseline="0" dirty="0" err="1" smtClean="0">
                <a:solidFill>
                  <a:schemeClr val="tx1"/>
                </a:solidFill>
                <a:latin typeface="+mn-lt"/>
                <a:ea typeface="+mn-ea"/>
                <a:cs typeface="+mn-cs"/>
              </a:rPr>
              <a:t>MindMeld</a:t>
            </a:r>
            <a:r>
              <a:rPr lang="en-US" sz="1200" b="1" i="0" u="none" strike="noStrike" kern="1200" baseline="0" dirty="0" smtClean="0">
                <a:solidFill>
                  <a:schemeClr val="tx1"/>
                </a:solidFill>
                <a:latin typeface="+mn-lt"/>
                <a:ea typeface="+mn-ea"/>
                <a:cs typeface="+mn-cs"/>
              </a:rPr>
              <a:t>, and </a:t>
            </a:r>
            <a:r>
              <a:rPr lang="en-US" sz="1200" b="1" i="0" u="none" strike="noStrike" kern="1200" baseline="0" dirty="0" err="1" smtClean="0">
                <a:solidFill>
                  <a:schemeClr val="tx1"/>
                </a:solidFill>
                <a:latin typeface="+mn-lt"/>
                <a:ea typeface="+mn-ea"/>
                <a:cs typeface="+mn-cs"/>
              </a:rPr>
              <a:t>Meya</a:t>
            </a:r>
            <a:r>
              <a:rPr lang="en-US" sz="1200" b="1" i="0" u="none" strike="noStrike" kern="1200" baseline="0" dirty="0" smtClean="0">
                <a:solidFill>
                  <a:schemeClr val="tx1"/>
                </a:solidFill>
                <a:latin typeface="+mn-lt"/>
                <a:ea typeface="+mn-ea"/>
                <a:cs typeface="+mn-cs"/>
              </a:rPr>
              <a:t>.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Optimization: </a:t>
            </a:r>
            <a:r>
              <a:rPr lang="en-US" sz="1200" b="1" i="0" kern="1200" dirty="0" smtClean="0">
                <a:solidFill>
                  <a:schemeClr val="tx1"/>
                </a:solidFill>
                <a:effectLst/>
                <a:latin typeface="+mn-lt"/>
                <a:ea typeface="+mn-ea"/>
                <a:cs typeface="+mn-cs"/>
              </a:rPr>
              <a:t>make the best or most effective use of a situation or resource.</a:t>
            </a:r>
            <a:r>
              <a:rPr lang="en-US" sz="1200" b="1" i="0" u="none" strike="noStrike" kern="1200" baseline="0" dirty="0" smtClean="0">
                <a:solidFill>
                  <a:schemeClr val="tx1"/>
                </a:solidFill>
                <a:latin typeface="+mn-lt"/>
                <a:ea typeface="+mn-ea"/>
                <a:cs typeface="+mn-cs"/>
              </a:rPr>
              <a:t> </a:t>
            </a:r>
          </a:p>
          <a:p>
            <a:r>
              <a:rPr lang="en-US" sz="1200" b="1" i="0" u="none" strike="noStrike" kern="1200" baseline="0" dirty="0" smtClean="0">
                <a:solidFill>
                  <a:schemeClr val="tx1"/>
                </a:solidFill>
                <a:latin typeface="+mn-lt"/>
                <a:ea typeface="+mn-ea"/>
                <a:cs typeface="+mn-cs"/>
              </a:rPr>
              <a:t>Logic: the quality of being justifiable by reason.</a:t>
            </a:r>
          </a:p>
          <a:p>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reasoning conducted or assessed according to strict principles of validity.</a:t>
            </a:r>
          </a:p>
          <a:p>
            <a:r>
              <a:rPr lang="en-US" sz="1200" b="1" i="0" kern="1200" dirty="0" smtClean="0">
                <a:solidFill>
                  <a:schemeClr val="tx1"/>
                </a:solidFill>
                <a:effectLst/>
                <a:latin typeface="+mn-lt"/>
                <a:ea typeface="+mn-ea"/>
                <a:cs typeface="+mn-cs"/>
              </a:rPr>
              <a:t>Languages: Natural Languages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57</a:t>
            </a:fld>
            <a:endParaRPr lang="en-US"/>
          </a:p>
        </p:txBody>
      </p:sp>
    </p:spTree>
    <p:extLst>
      <p:ext uri="{BB962C8B-B14F-4D97-AF65-F5344CB8AC3E}">
        <p14:creationId xmlns:p14="http://schemas.microsoft.com/office/powerpoint/2010/main" val="24443232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EA1874A8-F00B-4425-9CCF-99B3B3091C5D}" type="slidenum">
              <a:rPr lang="ar-SA" altLang="ar-JO" sz="1200"/>
              <a:pPr/>
              <a:t>58</a:t>
            </a:fld>
            <a:endParaRPr lang="en-US" altLang="ar-JO" sz="1200"/>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ar-JO" b="1" dirty="0" smtClean="0">
                <a:latin typeface="Times" panose="02020603050405020304" pitchFamily="18" charset="0"/>
              </a:rPr>
              <a:t>If we consider search, for example, the</a:t>
            </a:r>
            <a:r>
              <a:rPr lang="en-US" altLang="ar-JO" b="1" baseline="0" dirty="0" smtClean="0">
                <a:latin typeface="Times" panose="02020603050405020304" pitchFamily="18" charset="0"/>
              </a:rPr>
              <a:t> machine might follow the steps shown here to provide answers for search requests.</a:t>
            </a:r>
          </a:p>
          <a:p>
            <a:pPr eaLnBrk="1" hangingPunct="1"/>
            <a:endParaRPr lang="en-US" altLang="ar-JO" b="1" baseline="0" dirty="0" smtClean="0">
              <a:latin typeface="Times" panose="02020603050405020304" pitchFamily="18" charset="0"/>
            </a:endParaRPr>
          </a:p>
          <a:p>
            <a:pPr eaLnBrk="1" hangingPunct="1"/>
            <a:r>
              <a:rPr lang="en-US" altLang="ar-JO" b="1" baseline="0" dirty="0" smtClean="0">
                <a:latin typeface="Times" panose="02020603050405020304" pitchFamily="18" charset="0"/>
              </a:rPr>
              <a:t>As we can observe, Informed search is optimized than Blind search.</a:t>
            </a:r>
          </a:p>
        </p:txBody>
      </p:sp>
    </p:spTree>
    <p:extLst>
      <p:ext uri="{BB962C8B-B14F-4D97-AF65-F5344CB8AC3E}">
        <p14:creationId xmlns:p14="http://schemas.microsoft.com/office/powerpoint/2010/main" val="18846252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[Q] What are the characteristics of a smart city? What makes a city smart?</a:t>
            </a:r>
          </a:p>
          <a:p>
            <a:r>
              <a:rPr lang="en-US" sz="1200" b="1" i="0" kern="1200" dirty="0" smtClean="0">
                <a:solidFill>
                  <a:schemeClr val="tx1"/>
                </a:solidFill>
                <a:effectLst/>
                <a:latin typeface="+mn-lt"/>
                <a:ea typeface="+mn-ea"/>
                <a:cs typeface="+mn-cs"/>
              </a:rPr>
              <a:t>Smart: Connected, safe, managed, convenient for</a:t>
            </a:r>
            <a:r>
              <a:rPr lang="en-US" sz="1200" b="1" i="0" kern="1200" baseline="0" dirty="0" smtClean="0">
                <a:solidFill>
                  <a:schemeClr val="tx1"/>
                </a:solidFill>
                <a:effectLst/>
                <a:latin typeface="+mn-lt"/>
                <a:ea typeface="+mn-ea"/>
                <a:cs typeface="+mn-cs"/>
              </a:rPr>
              <a:t> its residents in all aspects.</a:t>
            </a:r>
          </a:p>
          <a:p>
            <a:r>
              <a:rPr lang="en-US" sz="1200" b="1" i="0" kern="1200" baseline="0" dirty="0" smtClean="0">
                <a:solidFill>
                  <a:schemeClr val="tx1"/>
                </a:solidFill>
                <a:effectLst/>
                <a:latin typeface="+mn-lt"/>
                <a:ea typeface="+mn-ea"/>
                <a:cs typeface="+mn-cs"/>
              </a:rPr>
              <a:t>All services are easily available, efficient and are supported by Information Communication Technologies. </a:t>
            </a:r>
          </a:p>
          <a:p>
            <a:r>
              <a:rPr lang="en-US" sz="1200" b="1" i="0" kern="1200" baseline="0" dirty="0" smtClean="0">
                <a:solidFill>
                  <a:schemeClr val="tx1"/>
                </a:solidFill>
                <a:effectLst/>
                <a:latin typeface="+mn-lt"/>
                <a:ea typeface="+mn-ea"/>
                <a:cs typeface="+mn-cs"/>
              </a:rPr>
              <a:t>All Services are </a:t>
            </a:r>
            <a:r>
              <a:rPr lang="en-US" sz="1200" b="1" i="0" kern="1200" baseline="0" dirty="0" err="1" smtClean="0">
                <a:solidFill>
                  <a:schemeClr val="tx1"/>
                </a:solidFill>
                <a:effectLst/>
                <a:latin typeface="+mn-lt"/>
                <a:ea typeface="+mn-ea"/>
                <a:cs typeface="+mn-cs"/>
              </a:rPr>
              <a:t>IoT</a:t>
            </a:r>
            <a:r>
              <a:rPr lang="en-US" sz="1200" b="1" i="0" kern="1200" baseline="0" dirty="0" smtClean="0">
                <a:solidFill>
                  <a:schemeClr val="tx1"/>
                </a:solidFill>
                <a:effectLst/>
                <a:latin typeface="+mn-lt"/>
                <a:ea typeface="+mn-ea"/>
                <a:cs typeface="+mn-cs"/>
              </a:rPr>
              <a:t> and AI supported.</a:t>
            </a:r>
          </a:p>
          <a:p>
            <a:endParaRPr lang="en-US" sz="1200" b="1"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Efficient Transportation can be considered as one component of smart city</a:t>
            </a:r>
            <a:r>
              <a:rPr lang="en-US" sz="1200" b="1" i="0" kern="1200" baseline="0" dirty="0" smtClean="0">
                <a:solidFill>
                  <a:schemeClr val="tx1"/>
                </a:solidFill>
                <a:effectLst/>
                <a:latin typeface="+mn-lt"/>
                <a:ea typeface="+mn-ea"/>
                <a:cs typeface="+mn-cs"/>
              </a:rPr>
              <a:t>.</a:t>
            </a:r>
          </a:p>
          <a:p>
            <a:endParaRPr lang="en-US" sz="1200" b="1" i="0" kern="1200" baseline="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Medical</a:t>
            </a:r>
            <a:r>
              <a:rPr lang="en-US" sz="1200" b="1" i="0" kern="1200" baseline="0" dirty="0" smtClean="0">
                <a:solidFill>
                  <a:schemeClr val="tx1"/>
                </a:solidFill>
                <a:effectLst/>
                <a:latin typeface="+mn-lt"/>
                <a:ea typeface="+mn-ea"/>
                <a:cs typeface="+mn-cs"/>
              </a:rPr>
              <a:t> Management as Expert Systems or Decision Support Systems.</a:t>
            </a:r>
          </a:p>
          <a:p>
            <a:r>
              <a:rPr lang="en-US" sz="1200" b="1" i="0" kern="1200" baseline="0" dirty="0" smtClean="0">
                <a:solidFill>
                  <a:schemeClr val="tx1"/>
                </a:solidFill>
                <a:effectLst/>
                <a:latin typeface="+mn-lt"/>
                <a:ea typeface="+mn-ea"/>
                <a:cs typeface="+mn-cs"/>
              </a:rPr>
              <a:t>Phishing: </a:t>
            </a:r>
            <a:r>
              <a:rPr lang="en-US" sz="1200" b="1" i="0" kern="1200" dirty="0" smtClean="0">
                <a:solidFill>
                  <a:schemeClr val="tx1"/>
                </a:solidFill>
                <a:effectLst/>
                <a:latin typeface="+mn-lt"/>
                <a:ea typeface="+mn-ea"/>
                <a:cs typeface="+mn-cs"/>
              </a:rPr>
              <a:t>the fraudulent practice (cyber crime) of sending emails purporting to be from reputable companies in order to induce individuals to reveal personal information, such as passwords and credit card numbers.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59</a:t>
            </a:fld>
            <a:endParaRPr lang="en-US"/>
          </a:p>
        </p:txBody>
      </p:sp>
    </p:spTree>
    <p:extLst>
      <p:ext uri="{BB962C8B-B14F-4D97-AF65-F5344CB8AC3E}">
        <p14:creationId xmlns:p14="http://schemas.microsoft.com/office/powerpoint/2010/main" val="36491852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Commuting: </a:t>
            </a:r>
            <a:r>
              <a:rPr lang="en-US" sz="1200" b="1" i="0" kern="1200" dirty="0" smtClean="0">
                <a:solidFill>
                  <a:schemeClr val="tx1"/>
                </a:solidFill>
                <a:effectLst/>
                <a:latin typeface="+mn-lt"/>
                <a:ea typeface="+mn-ea"/>
                <a:cs typeface="+mn-cs"/>
              </a:rPr>
              <a:t>travel to and from work, travel to and fro between places.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Google launched AI Platform Predictions in general availability, a service that lets developers prep, build, run, and share machine learning models in the cloud.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Google Maps Driving Mode estimates where you are headed and helps you navigate the surrounding area.</a:t>
            </a:r>
          </a:p>
          <a:p>
            <a:r>
              <a:rPr lang="en-US" sz="1200" b="1" i="0" kern="1200" dirty="0" smtClean="0">
                <a:solidFill>
                  <a:schemeClr val="tx1"/>
                </a:solidFill>
                <a:effectLst/>
                <a:latin typeface="+mn-lt"/>
                <a:ea typeface="+mn-ea"/>
                <a:cs typeface="+mn-cs"/>
              </a:rPr>
              <a:t>Google Search Engine is powered by AI.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strike="sngStrike" kern="1200" dirty="0" smtClean="0">
                <a:solidFill>
                  <a:schemeClr val="tx1"/>
                </a:solidFill>
                <a:effectLst/>
                <a:latin typeface="+mn-lt"/>
                <a:ea typeface="+mn-ea"/>
                <a:cs typeface="+mn-cs"/>
              </a:rPr>
              <a:t>Google Translate uses an artificial neural network called Google Neural Machine Translation (GNMT) to increase fluency and accuracy of translations.</a:t>
            </a:r>
          </a:p>
          <a:p>
            <a:r>
              <a:rPr lang="en-US" b="1" dirty="0" smtClean="0"/>
              <a:t>And many more AI applications …</a:t>
            </a:r>
          </a:p>
          <a:p>
            <a:endParaRPr lang="en-US" b="1" dirty="0" smtClean="0"/>
          </a:p>
        </p:txBody>
      </p:sp>
      <p:sp>
        <p:nvSpPr>
          <p:cNvPr id="4" name="Slide Number Placeholder 3"/>
          <p:cNvSpPr>
            <a:spLocks noGrp="1"/>
          </p:cNvSpPr>
          <p:nvPr>
            <p:ph type="sldNum" sz="quarter" idx="10"/>
          </p:nvPr>
        </p:nvSpPr>
        <p:spPr/>
        <p:txBody>
          <a:bodyPr/>
          <a:lstStyle/>
          <a:p>
            <a:fld id="{D47A9A8F-C2D9-4C97-80EE-785AFA07C209}" type="slidenum">
              <a:rPr lang="en-US" smtClean="0"/>
              <a:t>60</a:t>
            </a:fld>
            <a:endParaRPr lang="en-US"/>
          </a:p>
        </p:txBody>
      </p:sp>
    </p:spTree>
    <p:extLst>
      <p:ext uri="{BB962C8B-B14F-4D97-AF65-F5344CB8AC3E}">
        <p14:creationId xmlns:p14="http://schemas.microsoft.com/office/powerpoint/2010/main" val="39599370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These apps work worldwide, so you can count on Uber to get you home even if you’re in a foreign country.</a:t>
            </a:r>
          </a:p>
          <a:p>
            <a:r>
              <a:rPr lang="en-US" sz="1200" b="1" i="0" kern="1200" dirty="0" smtClean="0">
                <a:solidFill>
                  <a:schemeClr val="tx1"/>
                </a:solidFill>
                <a:effectLst/>
                <a:latin typeface="+mn-lt"/>
                <a:ea typeface="+mn-ea"/>
                <a:cs typeface="+mn-cs"/>
              </a:rPr>
              <a:t>We have mentioned the Autopilot thing many times.</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61</a:t>
            </a:fld>
            <a:endParaRPr lang="en-US"/>
          </a:p>
        </p:txBody>
      </p:sp>
    </p:spTree>
    <p:extLst>
      <p:ext uri="{BB962C8B-B14F-4D97-AF65-F5344CB8AC3E}">
        <p14:creationId xmlns:p14="http://schemas.microsoft.com/office/powerpoint/2010/main" val="12500325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Spam Filters (unwanted email filters) and Smart Email Categorization use AI technologies.</a:t>
            </a:r>
          </a:p>
          <a:p>
            <a:endParaRPr lang="en-US" sz="1200" b="1" i="0" u="none" strike="noStrike" kern="1200" baseline="0" dirty="0" smtClean="0">
              <a:solidFill>
                <a:schemeClr val="tx1"/>
              </a:solidFill>
              <a:latin typeface="+mn-lt"/>
              <a:ea typeface="+mn-ea"/>
              <a:cs typeface="+mn-cs"/>
            </a:endParaRPr>
          </a:p>
          <a:p>
            <a:r>
              <a:rPr lang="en-US" b="1" dirty="0" smtClean="0"/>
              <a:t>[Q] What does Facebook use AI for?</a:t>
            </a:r>
          </a:p>
          <a:p>
            <a:r>
              <a:rPr lang="en-US" b="1" dirty="0" smtClean="0"/>
              <a:t>Face</a:t>
            </a:r>
            <a:r>
              <a:rPr lang="en-US" b="1" baseline="0" dirty="0" smtClean="0"/>
              <a:t>book uses AI for friend suggestions.</a:t>
            </a:r>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Pinterest uses computer vision (an AI application where computers are taught to see) to recommend similar objects in images.</a:t>
            </a:r>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Instagram uses machine learning to identify the contextual meaning of emoji (for example, a laughing emoji could replace “lol”). </a:t>
            </a:r>
          </a:p>
          <a:p>
            <a:r>
              <a:rPr lang="en-US" sz="1200" b="1" i="0" u="none" strike="noStrike" kern="1200" baseline="0" dirty="0" smtClean="0">
                <a:solidFill>
                  <a:schemeClr val="tx1"/>
                </a:solidFill>
                <a:latin typeface="+mn-lt"/>
                <a:ea typeface="+mn-ea"/>
                <a:cs typeface="+mn-cs"/>
              </a:rPr>
              <a:t>And So On…</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[Q] What are the basic (essential) tools or features of AI for an Online shopping?</a:t>
            </a:r>
          </a:p>
          <a:p>
            <a:r>
              <a:rPr lang="en-US" sz="1200" b="1" i="0" u="none" strike="noStrike" kern="1200" baseline="0" dirty="0" smtClean="0">
                <a:solidFill>
                  <a:schemeClr val="tx1"/>
                </a:solidFill>
                <a:latin typeface="+mn-lt"/>
                <a:ea typeface="+mn-ea"/>
                <a:cs typeface="+mn-cs"/>
              </a:rPr>
              <a:t>Search and Recommendation.</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62</a:t>
            </a:fld>
            <a:endParaRPr lang="en-US"/>
          </a:p>
        </p:txBody>
      </p:sp>
    </p:spTree>
    <p:extLst>
      <p:ext uri="{BB962C8B-B14F-4D97-AF65-F5344CB8AC3E}">
        <p14:creationId xmlns:p14="http://schemas.microsoft.com/office/powerpoint/2010/main" val="18908862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Search -  Amazon searches, for example, quickly return a list of the most relevant products related to your search</a:t>
            </a:r>
            <a:r>
              <a:rPr lang="en-US" sz="1200" b="1" i="0" u="none" strike="noStrike" kern="1200" baseline="0" dirty="0" smtClean="0">
                <a:solidFill>
                  <a:schemeClr val="tx1"/>
                </a:solidFill>
                <a:latin typeface="+mn-lt"/>
                <a:ea typeface="+mn-ea"/>
                <a:cs typeface="+mn-cs"/>
              </a:rPr>
              <a:t>.</a:t>
            </a:r>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Recommendations - Amazon uses artificial neural networks to generate product recommendations. </a:t>
            </a:r>
          </a:p>
          <a:p>
            <a:r>
              <a:rPr lang="en-US" sz="1200" b="1" i="0" u="none" strike="noStrike" kern="1200" baseline="0" dirty="0" smtClean="0">
                <a:solidFill>
                  <a:schemeClr val="tx1"/>
                </a:solidFill>
                <a:latin typeface="+mn-lt"/>
                <a:ea typeface="+mn-ea"/>
                <a:cs typeface="+mn-cs"/>
              </a:rPr>
              <a:t>Using phrases like “customers who viewed this also viewed” and “customers who bought this also bought” </a:t>
            </a: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63</a:t>
            </a:fld>
            <a:endParaRPr lang="en-US"/>
          </a:p>
        </p:txBody>
      </p:sp>
    </p:spTree>
    <p:extLst>
      <p:ext uri="{BB962C8B-B14F-4D97-AF65-F5344CB8AC3E}">
        <p14:creationId xmlns:p14="http://schemas.microsoft.com/office/powerpoint/2010/main" val="23932872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Voice-to-Text: Currently a standard feature on smartphones.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Thus, basic conversation (voice command) has become the control interface for a new generation of smart personal assistants. </a:t>
            </a:r>
          </a:p>
          <a:p>
            <a:r>
              <a:rPr lang="en-US" sz="1200" b="1" i="0" u="none" strike="noStrike" kern="1200" baseline="0" dirty="0" smtClean="0">
                <a:solidFill>
                  <a:schemeClr val="tx1"/>
                </a:solidFill>
                <a:latin typeface="+mn-lt"/>
                <a:ea typeface="+mn-ea"/>
                <a:cs typeface="+mn-cs"/>
              </a:rPr>
              <a:t>Examples are Siri, Google Now, Google Assistant, Alexa which has question answering capabilities via internet searches.</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Echo smart speakers allow you to integrate Alexa into your living room and use voice commands to ask natural language questions, play music, order pizza, signal an Uber to stop, and integrate with smart home devices. </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64</a:t>
            </a:fld>
            <a:endParaRPr lang="en-US"/>
          </a:p>
        </p:txBody>
      </p:sp>
    </p:spTree>
    <p:extLst>
      <p:ext uri="{BB962C8B-B14F-4D97-AF65-F5344CB8AC3E}">
        <p14:creationId xmlns:p14="http://schemas.microsoft.com/office/powerpoint/2010/main" val="26387244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 you are</a:t>
            </a:r>
            <a:r>
              <a:rPr lang="en-US" b="1" baseline="0" dirty="0" smtClean="0"/>
              <a:t> the designer of your work, it will be unique.</a:t>
            </a:r>
          </a:p>
          <a:p>
            <a:r>
              <a:rPr lang="en-US" b="1" baseline="0" dirty="0" smtClean="0"/>
              <a:t>Try to follow document writing structure rules as much as possible.</a:t>
            </a:r>
          </a:p>
          <a:p>
            <a:r>
              <a:rPr lang="en-US" b="1" baseline="0" dirty="0" smtClean="0"/>
              <a:t>Such as, introduction, discussion, conclusion, references.</a:t>
            </a:r>
          </a:p>
          <a:p>
            <a:r>
              <a:rPr lang="en-US" b="1" baseline="0" dirty="0" smtClean="0"/>
              <a:t>Your cited references should be accessible. </a:t>
            </a:r>
          </a:p>
          <a:p>
            <a:r>
              <a:rPr lang="en-US" b="1" baseline="0" dirty="0" smtClean="0"/>
              <a:t>Cite (mention) your source whenever you use the work of others, and that is usually the case. </a:t>
            </a:r>
            <a:endParaRPr lang="en-US" b="1" dirty="0" smtClean="0"/>
          </a:p>
          <a:p>
            <a:endParaRPr lang="en-US" b="1" dirty="0" smtClean="0"/>
          </a:p>
          <a:p>
            <a:r>
              <a:rPr lang="en-US" b="1" dirty="0" smtClean="0"/>
              <a:t>Delivery</a:t>
            </a:r>
            <a:r>
              <a:rPr lang="en-US" b="1" baseline="0" dirty="0" smtClean="0"/>
              <a:t> date: 15 days from today, on march 16, 2021.</a:t>
            </a:r>
            <a:endParaRPr lang="en-US" b="1" dirty="0"/>
          </a:p>
        </p:txBody>
      </p:sp>
      <p:sp>
        <p:nvSpPr>
          <p:cNvPr id="4" name="Slide Number Placeholder 3"/>
          <p:cNvSpPr>
            <a:spLocks noGrp="1"/>
          </p:cNvSpPr>
          <p:nvPr>
            <p:ph type="sldNum" sz="quarter" idx="10"/>
          </p:nvPr>
        </p:nvSpPr>
        <p:spPr/>
        <p:txBody>
          <a:bodyPr/>
          <a:lstStyle/>
          <a:p>
            <a:fld id="{4484037F-0183-4E12-BA47-9C5D431216CA}" type="slidenum">
              <a:rPr lang="en-US" smtClean="0"/>
              <a:t>65</a:t>
            </a:fld>
            <a:endParaRPr lang="en-US"/>
          </a:p>
        </p:txBody>
      </p:sp>
    </p:spTree>
    <p:extLst>
      <p:ext uri="{BB962C8B-B14F-4D97-AF65-F5344CB8AC3E}">
        <p14:creationId xmlns:p14="http://schemas.microsoft.com/office/powerpoint/2010/main" val="261846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Reasoning: The power of the mind to think, understand, and form judgments logically.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Learning: Knowledge or skills acquired through experience or study or by being thought.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Problem solving: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Machine perception is the ability to use input from sensors (cameras, microphones, other sensors, etc.) to deduce aspects of the world. e.g., Computer Vision.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Linguistic Intelligence: </a:t>
            </a:r>
            <a:r>
              <a:rPr lang="en-US" altLang="zh-TW" b="1" dirty="0" smtClean="0"/>
              <a:t>For understanding natural languages,</a:t>
            </a:r>
            <a:r>
              <a:rPr lang="en-US" altLang="zh-TW" b="1" baseline="0" dirty="0" smtClean="0"/>
              <a:t> discover meaning</a:t>
            </a:r>
            <a:endParaRPr lang="en-US" altLang="zh-TW" b="1" dirty="0" smtClean="0"/>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7</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Alan Turing: If it passes the test, we conclude it is an intelligent system.</a:t>
            </a:r>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8</a:t>
            </a:fld>
            <a:endParaRPr lang="en-US"/>
          </a:p>
        </p:txBody>
      </p:sp>
    </p:spTree>
    <p:extLst>
      <p:ext uri="{BB962C8B-B14F-4D97-AF65-F5344CB8AC3E}">
        <p14:creationId xmlns:p14="http://schemas.microsoft.com/office/powerpoint/2010/main" val="1028286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Intelligent agents must be able to set goals and achieve them.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In classical or ideal cases (of planning to solve problems), the agent can assume that it is the only system acting in the world, allowing the agent to be certain of the consequences of its actions.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However, if the agent is not the only actor, then it requires that the agent can reason under </a:t>
            </a:r>
            <a:r>
              <a:rPr lang="en-US" sz="1200" b="1" i="0" u="none" strike="noStrike" kern="1200" baseline="0" dirty="0" smtClean="0">
                <a:solidFill>
                  <a:schemeClr val="tx1"/>
                </a:solidFill>
                <a:latin typeface="+mn-lt"/>
                <a:ea typeface="+mn-ea"/>
                <a:cs typeface="+mn-cs"/>
              </a:rPr>
              <a:t>uncertainty</a:t>
            </a:r>
            <a:r>
              <a:rPr lang="en-US" sz="1200" b="0" i="0" u="none" strike="noStrike" kern="1200" baseline="0" dirty="0" smtClean="0">
                <a:solidFill>
                  <a:schemeClr val="tx1"/>
                </a:solidFill>
                <a:latin typeface="+mn-lt"/>
                <a:ea typeface="+mn-ea"/>
                <a:cs typeface="+mn-cs"/>
              </a:rPr>
              <a:t>. This calls for an agent that cannot only assess its environment and make predictions but also </a:t>
            </a:r>
            <a:r>
              <a:rPr lang="en-US" sz="1200" b="1" i="0" u="none" strike="noStrike" kern="1200" baseline="0" dirty="0" smtClean="0">
                <a:solidFill>
                  <a:schemeClr val="tx1"/>
                </a:solidFill>
                <a:latin typeface="+mn-lt"/>
                <a:ea typeface="+mn-ea"/>
                <a:cs typeface="+mn-cs"/>
              </a:rPr>
              <a:t>evaluate its predictions </a:t>
            </a:r>
            <a:r>
              <a:rPr lang="en-US" sz="1200" b="0" i="0" u="none" strike="noStrike" kern="1200" baseline="0" dirty="0" smtClean="0">
                <a:solidFill>
                  <a:schemeClr val="tx1"/>
                </a:solidFill>
                <a:latin typeface="+mn-lt"/>
                <a:ea typeface="+mn-ea"/>
                <a:cs typeface="+mn-cs"/>
              </a:rPr>
              <a:t>and </a:t>
            </a:r>
            <a:r>
              <a:rPr lang="en-US" sz="1200" b="1" i="0" u="none" strike="noStrike" kern="1200" baseline="0" dirty="0" smtClean="0">
                <a:solidFill>
                  <a:schemeClr val="tx1"/>
                </a:solidFill>
                <a:latin typeface="+mn-lt"/>
                <a:ea typeface="+mn-ea"/>
                <a:cs typeface="+mn-cs"/>
              </a:rPr>
              <a:t>adapt</a:t>
            </a:r>
            <a:r>
              <a:rPr lang="en-US" sz="1200" b="0" i="0" u="none" strike="noStrike" kern="1200" baseline="0" dirty="0" smtClean="0">
                <a:solidFill>
                  <a:schemeClr val="tx1"/>
                </a:solidFill>
                <a:latin typeface="+mn-lt"/>
                <a:ea typeface="+mn-ea"/>
                <a:cs typeface="+mn-cs"/>
              </a:rPr>
              <a:t> based on its assessment.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Effector: An organ or cell that acts in response to a stimulus.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D47A9A8F-C2D9-4C97-80EE-785AFA07C209}" type="slidenum">
              <a:rPr lang="en-US" smtClean="0"/>
              <a:t>12</a:t>
            </a:fld>
            <a:endParaRPr lang="en-US"/>
          </a:p>
        </p:txBody>
      </p:sp>
    </p:spTree>
    <p:extLst>
      <p:ext uri="{BB962C8B-B14F-4D97-AF65-F5344CB8AC3E}">
        <p14:creationId xmlns:p14="http://schemas.microsoft.com/office/powerpoint/2010/main" val="1909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Image recognition in photographs, spam filtering, prediction of judicial decisions and targeting online advertisements</a:t>
            </a:r>
            <a:r>
              <a:rPr lang="en-US" sz="1200" b="1" i="0" u="none" strike="noStrike" kern="1200" baseline="0" smtClean="0">
                <a:solidFill>
                  <a:schemeClr val="tx1"/>
                </a:solidFill>
                <a:latin typeface="+mn-lt"/>
                <a:ea typeface="+mn-ea"/>
                <a:cs typeface="+mn-cs"/>
              </a:rPr>
              <a:t>. </a:t>
            </a:r>
            <a:endParaRPr lang="en-US"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7A9A8F-C2D9-4C97-80EE-785AFA07C209}" type="slidenum">
              <a:rPr lang="en-US" smtClean="0"/>
              <a:t>13</a:t>
            </a:fld>
            <a:endParaRPr lang="en-US"/>
          </a:p>
        </p:txBody>
      </p:sp>
    </p:spTree>
    <p:extLst>
      <p:ext uri="{BB962C8B-B14F-4D97-AF65-F5344CB8AC3E}">
        <p14:creationId xmlns:p14="http://schemas.microsoft.com/office/powerpoint/2010/main" val="1909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0"/>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5" name="Freeform 7"/>
          <p:cNvSpPr>
            <a:spLocks/>
          </p:cNvSpPr>
          <p:nvPr/>
        </p:nvSpPr>
        <p:spPr bwMode="auto">
          <a:xfrm>
            <a:off x="6105527"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18" bIns="0" anchor="b">
            <a:normAutofit/>
          </a:bodyPr>
          <a:lstStyle>
            <a:lvl1pPr marL="0" indent="0" algn="r">
              <a:buNone/>
              <a:defRPr sz="2000">
                <a:solidFill>
                  <a:schemeClr val="tx1"/>
                </a:solidFill>
                <a:effectLst/>
              </a:defRPr>
            </a:lvl1pPr>
            <a:lvl2pPr marL="457131" indent="0" algn="ctr">
              <a:buNone/>
            </a:lvl2pPr>
            <a:lvl3pPr marL="914264" indent="0" algn="ctr">
              <a:buNone/>
            </a:lvl3pPr>
            <a:lvl4pPr marL="1371396" indent="0" algn="ctr">
              <a:buNone/>
            </a:lvl4pPr>
            <a:lvl5pPr marL="1828528" indent="0" algn="ctr">
              <a:buNone/>
            </a:lvl5pPr>
            <a:lvl6pPr marL="2285662" indent="0" algn="ctr">
              <a:buNone/>
            </a:lvl6pPr>
            <a:lvl7pPr marL="2742790" indent="0" algn="ctr">
              <a:buNone/>
            </a:lvl7pPr>
            <a:lvl8pPr marL="3199920" indent="0" algn="ctr">
              <a:buNone/>
            </a:lvl8pPr>
            <a:lvl9pPr marL="3657051"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fld id="{D1C91D78-D068-4ABC-90A2-409B4D386586}" type="datetimeFigureOut">
              <a:rPr lang="en-US">
                <a:solidFill>
                  <a:srgbClr val="D4D2D0">
                    <a:shade val="50000"/>
                  </a:srgbClr>
                </a:solidFill>
              </a:rPr>
              <a:pPr>
                <a:defRPr/>
              </a:pPr>
              <a:t>30-Mar-21</a:t>
            </a:fld>
            <a:endParaRPr lang="en-US">
              <a:solidFill>
                <a:srgbClr val="D4D2D0">
                  <a:shade val="50000"/>
                </a:srgbClr>
              </a:solidFill>
            </a:endParaRPr>
          </a:p>
        </p:txBody>
      </p:sp>
      <p:sp>
        <p:nvSpPr>
          <p:cNvPr id="7" name="Footer Placeholder 18"/>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26"/>
          <p:cNvSpPr>
            <a:spLocks noGrp="1"/>
          </p:cNvSpPr>
          <p:nvPr>
            <p:ph type="sldNum" sz="quarter" idx="12"/>
          </p:nvPr>
        </p:nvSpPr>
        <p:spPr/>
        <p:txBody>
          <a:bodyPr/>
          <a:lstStyle>
            <a:lvl1pPr>
              <a:defRPr/>
            </a:lvl1pPr>
          </a:lstStyle>
          <a:p>
            <a:fld id="{DC84C642-35FF-474D-81DE-F129A226ECB2}" type="slidenum">
              <a:rPr lang="en-US" altLang="en-US"/>
              <a:pPr/>
              <a:t>‹#›</a:t>
            </a:fld>
            <a:endParaRPr lang="en-US" altLang="en-US"/>
          </a:p>
        </p:txBody>
      </p:sp>
    </p:spTree>
    <p:extLst>
      <p:ext uri="{BB962C8B-B14F-4D97-AF65-F5344CB8AC3E}">
        <p14:creationId xmlns:p14="http://schemas.microsoft.com/office/powerpoint/2010/main" val="53856742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952FF6A-8755-42B2-8D84-25BB4A9BEB60}" type="datetimeFigureOut">
              <a:rPr lang="en-US">
                <a:solidFill>
                  <a:srgbClr val="D4D2D0">
                    <a:shade val="50000"/>
                  </a:srgbClr>
                </a:solidFill>
              </a:rPr>
              <a:pPr>
                <a:defRPr/>
              </a:pPr>
              <a:t>30-Mar-21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7240E6FC-4EF9-48AC-881B-353240CECC81}" type="slidenum">
              <a:rPr lang="en-US" altLang="en-US"/>
              <a:pPr/>
              <a:t>‹#›</a:t>
            </a:fld>
            <a:endParaRPr lang="en-US" altLang="en-US"/>
          </a:p>
        </p:txBody>
      </p:sp>
    </p:spTree>
    <p:extLst>
      <p:ext uri="{BB962C8B-B14F-4D97-AF65-F5344CB8AC3E}">
        <p14:creationId xmlns:p14="http://schemas.microsoft.com/office/powerpoint/2010/main" val="2576215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Freeform 6"/>
          <p:cNvSpPr>
            <a:spLocks/>
          </p:cNvSpPr>
          <p:nvPr/>
        </p:nvSpPr>
        <p:spPr bwMode="auto">
          <a:xfrm>
            <a:off x="0" y="4751390"/>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5" name="Freeform 8"/>
          <p:cNvSpPr>
            <a:spLocks/>
          </p:cNvSpPr>
          <p:nvPr/>
        </p:nvSpPr>
        <p:spPr bwMode="auto">
          <a:xfrm>
            <a:off x="6105527"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2" name="Title 1"/>
          <p:cNvSpPr>
            <a:spLocks noGrp="1"/>
          </p:cNvSpPr>
          <p:nvPr>
            <p:ph type="title"/>
          </p:nvPr>
        </p:nvSpPr>
        <p:spPr>
          <a:xfrm>
            <a:off x="685800" y="3583846"/>
            <a:ext cx="6629400" cy="1826363"/>
          </a:xfrm>
        </p:spPr>
        <p:txBody>
          <a:bodyPr tIns="0" bIns="0" anchor="t"/>
          <a:lstStyle>
            <a:lvl1pPr algn="l">
              <a:buNone/>
              <a:defRPr sz="43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18" tIns="0" rIns="45718" bIns="0" anchor="b"/>
          <a:lstStyle>
            <a:lvl1pPr marL="0" indent="0" algn="l">
              <a:buNone/>
              <a:defRPr sz="2000">
                <a:solidFill>
                  <a:schemeClr val="tx1"/>
                </a:solidFill>
                <a:effectLst/>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8EB7F5C0-BD97-4F1F-B746-4A9D6A2393A8}" type="datetimeFigureOut">
              <a:rPr lang="en-US">
                <a:solidFill>
                  <a:srgbClr val="D4D2D0">
                    <a:shade val="50000"/>
                  </a:srgbClr>
                </a:solidFill>
              </a:rPr>
              <a:pPr>
                <a:defRPr/>
              </a:pPr>
              <a:t>30-Mar-21</a:t>
            </a:fld>
            <a:endParaRPr lang="en-US">
              <a:solidFill>
                <a:srgbClr val="D4D2D0">
                  <a:shade val="50000"/>
                </a:srgb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8" name="Slide Number Placeholder 5"/>
          <p:cNvSpPr>
            <a:spLocks noGrp="1"/>
          </p:cNvSpPr>
          <p:nvPr>
            <p:ph type="sldNum" sz="quarter" idx="12"/>
          </p:nvPr>
        </p:nvSpPr>
        <p:spPr/>
        <p:txBody>
          <a:bodyPr/>
          <a:lstStyle>
            <a:lvl1pPr>
              <a:defRPr/>
            </a:lvl1pPr>
          </a:lstStyle>
          <a:p>
            <a:fld id="{33A8BB2B-9AAC-4C12-B5C1-B92291BEADF6}" type="slidenum">
              <a:rPr lang="en-US" altLang="en-US"/>
              <a:pPr/>
              <a:t>‹#›</a:t>
            </a:fld>
            <a:endParaRPr lang="en-US" altLang="en-US"/>
          </a:p>
        </p:txBody>
      </p:sp>
    </p:spTree>
    <p:extLst>
      <p:ext uri="{BB962C8B-B14F-4D97-AF65-F5344CB8AC3E}">
        <p14:creationId xmlns:p14="http://schemas.microsoft.com/office/powerpoint/2010/main" val="325095471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3657600" cy="4525963"/>
          </a:xfrm>
        </p:spPr>
        <p:txBody>
          <a:bodyPr/>
          <a:lstStyle>
            <a:lvl1pPr>
              <a:defRPr sz="2700"/>
            </a:lvl1pPr>
            <a:lvl2pPr>
              <a:defRPr sz="23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6"/>
            <a:ext cx="3657600" cy="4525963"/>
          </a:xfrm>
        </p:spPr>
        <p:txBody>
          <a:bodyPr/>
          <a:lstStyle>
            <a:lvl1pPr>
              <a:defRPr sz="2700"/>
            </a:lvl1pPr>
            <a:lvl2pPr>
              <a:defRPr sz="2300"/>
            </a:lvl2pPr>
            <a:lvl3pPr>
              <a:defRPr sz="2000"/>
            </a:lvl3pPr>
            <a:lvl4pPr>
              <a:defRPr sz="1900"/>
            </a:lvl4pPr>
            <a:lvl5pPr>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BABFE204-C8C0-4DE5-8B56-E74C9BFE3185}" type="datetimeFigureOut">
              <a:rPr lang="en-US">
                <a:solidFill>
                  <a:srgbClr val="D4D2D0">
                    <a:shade val="50000"/>
                  </a:srgbClr>
                </a:solidFill>
              </a:rPr>
              <a:pPr>
                <a:defRPr/>
              </a:pPr>
              <a:t>30-Mar-21</a:t>
            </a:fld>
            <a:endParaRPr lang="en-US">
              <a:solidFill>
                <a:srgbClr val="D4D2D0">
                  <a:shade val="50000"/>
                </a:srgbClr>
              </a:solidFill>
            </a:endParaRPr>
          </a:p>
        </p:txBody>
      </p:sp>
      <p:sp>
        <p:nvSpPr>
          <p:cNvPr id="6"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17"/>
          <p:cNvSpPr>
            <a:spLocks noGrp="1"/>
          </p:cNvSpPr>
          <p:nvPr>
            <p:ph type="sldNum" sz="quarter" idx="12"/>
          </p:nvPr>
        </p:nvSpPr>
        <p:spPr/>
        <p:txBody>
          <a:bodyPr/>
          <a:lstStyle>
            <a:lvl1pPr>
              <a:defRPr/>
            </a:lvl1pPr>
          </a:lstStyle>
          <a:p>
            <a:fld id="{64C678A5-4F45-4F59-9D67-EEED005E2B8D}" type="slidenum">
              <a:rPr lang="en-US" altLang="en-US"/>
              <a:pPr/>
              <a:t>‹#›</a:t>
            </a:fld>
            <a:endParaRPr lang="en-US" altLang="en-US"/>
          </a:p>
        </p:txBody>
      </p:sp>
    </p:spTree>
    <p:extLst>
      <p:ext uri="{BB962C8B-B14F-4D97-AF65-F5344CB8AC3E}">
        <p14:creationId xmlns:p14="http://schemas.microsoft.com/office/powerpoint/2010/main" val="1403405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1"/>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9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34" y="5486400"/>
            <a:ext cx="4041775" cy="838200"/>
          </a:xfrm>
        </p:spPr>
        <p:txBody>
          <a:bodyPr/>
          <a:lstStyle>
            <a:lvl1pPr marL="0" indent="0">
              <a:buNone/>
              <a:defRPr sz="2400" b="1">
                <a:solidFill>
                  <a:schemeClr val="accent1"/>
                </a:solidFill>
              </a:defRPr>
            </a:lvl1pPr>
            <a:lvl2pPr>
              <a:buNone/>
              <a:defRPr sz="2000" b="1"/>
            </a:lvl2pPr>
            <a:lvl3pPr>
              <a:buNone/>
              <a:defRPr sz="19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3"/>
            <a:ext cx="4040188" cy="3941763"/>
          </a:xfrm>
        </p:spPr>
        <p:txBody>
          <a:bodyPr/>
          <a:lstStyle>
            <a:lvl1pPr>
              <a:defRPr sz="2400"/>
            </a:lvl1pPr>
            <a:lvl2pPr>
              <a:defRPr sz="2000"/>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34" y="1516913"/>
            <a:ext cx="4041775" cy="3941763"/>
          </a:xfrm>
        </p:spPr>
        <p:txBody>
          <a:bodyPr/>
          <a:lstStyle>
            <a:lvl1pPr>
              <a:defRPr sz="2400"/>
            </a:lvl1pPr>
            <a:lvl2pPr>
              <a:defRPr sz="2000"/>
            </a:lvl2pPr>
            <a:lvl3pPr>
              <a:defRPr sz="19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55881326-1640-4F27-B778-C563C0653B7A}" type="datetimeFigureOut">
              <a:rPr lang="en-US">
                <a:solidFill>
                  <a:srgbClr val="D4D2D0">
                    <a:shade val="50000"/>
                  </a:srgbClr>
                </a:solidFill>
              </a:rPr>
              <a:pPr>
                <a:defRPr/>
              </a:pPr>
              <a:t>30-Mar-21</a:t>
            </a:fld>
            <a:endParaRPr lang="en-US">
              <a:solidFill>
                <a:srgbClr val="D4D2D0">
                  <a:shade val="50000"/>
                </a:srgb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9" name="Slide Number Placeholder 8"/>
          <p:cNvSpPr>
            <a:spLocks noGrp="1"/>
          </p:cNvSpPr>
          <p:nvPr>
            <p:ph type="sldNum" sz="quarter" idx="12"/>
          </p:nvPr>
        </p:nvSpPr>
        <p:spPr/>
        <p:txBody>
          <a:bodyPr/>
          <a:lstStyle>
            <a:lvl1pPr>
              <a:defRPr/>
            </a:lvl1pPr>
          </a:lstStyle>
          <a:p>
            <a:fld id="{6198F70D-DE04-4835-BE7A-47700FDF1AD3}" type="slidenum">
              <a:rPr lang="en-US" altLang="en-US"/>
              <a:pPr/>
              <a:t>‹#›</a:t>
            </a:fld>
            <a:endParaRPr lang="en-US" altLang="en-US"/>
          </a:p>
        </p:txBody>
      </p:sp>
    </p:spTree>
    <p:extLst>
      <p:ext uri="{BB962C8B-B14F-4D97-AF65-F5344CB8AC3E}">
        <p14:creationId xmlns:p14="http://schemas.microsoft.com/office/powerpoint/2010/main" val="311329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7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9EF21D8B-1130-4AE4-8A65-CC5841B15D5E}" type="datetimeFigureOut">
              <a:rPr lang="en-US">
                <a:solidFill>
                  <a:srgbClr val="D4D2D0">
                    <a:shade val="50000"/>
                  </a:srgbClr>
                </a:solidFill>
              </a:rPr>
              <a:pPr>
                <a:defRPr/>
              </a:pPr>
              <a:t>30-Mar-21</a:t>
            </a:fld>
            <a:endParaRPr lang="en-US">
              <a:solidFill>
                <a:srgbClr val="D4D2D0">
                  <a:shade val="50000"/>
                </a:srgbClr>
              </a:solidFill>
            </a:endParaRPr>
          </a:p>
        </p:txBody>
      </p:sp>
      <p:sp>
        <p:nvSpPr>
          <p:cNvPr id="4"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5" name="Slide Number Placeholder 17"/>
          <p:cNvSpPr>
            <a:spLocks noGrp="1"/>
          </p:cNvSpPr>
          <p:nvPr>
            <p:ph type="sldNum" sz="quarter" idx="12"/>
          </p:nvPr>
        </p:nvSpPr>
        <p:spPr/>
        <p:txBody>
          <a:bodyPr/>
          <a:lstStyle>
            <a:lvl1pPr>
              <a:defRPr/>
            </a:lvl1pPr>
          </a:lstStyle>
          <a:p>
            <a:fld id="{4986E6A6-0B68-4D36-9F34-7D9DC1283568}" type="slidenum">
              <a:rPr lang="en-US" altLang="en-US"/>
              <a:pPr/>
              <a:t>‹#›</a:t>
            </a:fld>
            <a:endParaRPr lang="en-US" altLang="en-US"/>
          </a:p>
        </p:txBody>
      </p:sp>
    </p:spTree>
    <p:extLst>
      <p:ext uri="{BB962C8B-B14F-4D97-AF65-F5344CB8AC3E}">
        <p14:creationId xmlns:p14="http://schemas.microsoft.com/office/powerpoint/2010/main" val="9700104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6EADBA1-45AE-4AF0-AF65-E5E2CFC20C85}" type="datetimeFigureOut">
              <a:rPr lang="en-US">
                <a:solidFill>
                  <a:srgbClr val="D4D2D0">
                    <a:shade val="50000"/>
                  </a:srgbClr>
                </a:solidFill>
              </a:rPr>
              <a:pPr>
                <a:defRPr/>
              </a:pPr>
              <a:t>30-Mar-21</a:t>
            </a:fld>
            <a:endParaRPr lang="en-US">
              <a:solidFill>
                <a:srgbClr val="D4D2D0">
                  <a:shade val="50000"/>
                </a:srgbClr>
              </a:solidFill>
            </a:endParaRPr>
          </a:p>
        </p:txBody>
      </p:sp>
      <p:sp>
        <p:nvSpPr>
          <p:cNvPr id="3"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4" name="Slide Number Placeholder 17"/>
          <p:cNvSpPr>
            <a:spLocks noGrp="1"/>
          </p:cNvSpPr>
          <p:nvPr>
            <p:ph type="sldNum" sz="quarter" idx="12"/>
          </p:nvPr>
        </p:nvSpPr>
        <p:spPr/>
        <p:txBody>
          <a:bodyPr/>
          <a:lstStyle>
            <a:lvl1pPr>
              <a:defRPr/>
            </a:lvl1pPr>
          </a:lstStyle>
          <a:p>
            <a:fld id="{CDB837D3-2AA0-4CAB-8AA1-650243FB4D03}" type="slidenum">
              <a:rPr lang="en-US" altLang="en-US"/>
              <a:pPr/>
              <a:t>‹#›</a:t>
            </a:fld>
            <a:endParaRPr lang="en-US" altLang="en-US"/>
          </a:p>
        </p:txBody>
      </p:sp>
    </p:spTree>
    <p:extLst>
      <p:ext uri="{BB962C8B-B14F-4D97-AF65-F5344CB8AC3E}">
        <p14:creationId xmlns:p14="http://schemas.microsoft.com/office/powerpoint/2010/main" val="1123100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30"/>
            <a:ext cx="3200400" cy="730251"/>
          </a:xfrm>
        </p:spPr>
        <p:txBody>
          <a:bodyPr tIns="0" bIns="0" anchor="t"/>
          <a:lstStyle>
            <a:lvl1pPr algn="l">
              <a:buNone/>
              <a:defRPr sz="19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18" tIns="0" rIns="45718" bIns="0" anchor="b"/>
          <a:lstStyle>
            <a:lvl1pPr marL="0" indent="0" algn="l">
              <a:buNone/>
              <a:defRPr sz="1500"/>
            </a:lvl1pPr>
            <a:lvl2pPr>
              <a:buNone/>
              <a:defRPr sz="1200"/>
            </a:lvl2pPr>
            <a:lvl3pPr>
              <a:buNone/>
              <a:defRPr sz="11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3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83CE04DE-6589-4557-B39F-02F3ADDC056B}" type="datetimeFigureOut">
              <a:rPr lang="en-US">
                <a:solidFill>
                  <a:srgbClr val="D4D2D0">
                    <a:shade val="50000"/>
                  </a:srgbClr>
                </a:solidFill>
              </a:rPr>
              <a:pPr>
                <a:defRPr/>
              </a:pPr>
              <a:t>30-Mar-21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a:xfrm>
            <a:off x="8156575" y="6421445"/>
            <a:ext cx="762000" cy="365125"/>
          </a:xfrm>
        </p:spPr>
        <p:txBody>
          <a:bodyPr/>
          <a:lstStyle>
            <a:lvl1pPr>
              <a:defRPr/>
            </a:lvl1pPr>
          </a:lstStyle>
          <a:p>
            <a:fld id="{83AA601B-454A-4685-9BB3-C35191186F2D}" type="slidenum">
              <a:rPr lang="en-US" altLang="en-US"/>
              <a:pPr/>
              <a:t>‹#›</a:t>
            </a:fld>
            <a:endParaRPr lang="en-US" altLang="en-US"/>
          </a:p>
        </p:txBody>
      </p:sp>
    </p:spTree>
    <p:extLst>
      <p:ext uri="{BB962C8B-B14F-4D97-AF65-F5344CB8AC3E}">
        <p14:creationId xmlns:p14="http://schemas.microsoft.com/office/powerpoint/2010/main" val="249520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30-Mar-21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3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5" y="2998766"/>
            <a:ext cx="3053866" cy="2663483"/>
          </a:xfrm>
        </p:spPr>
        <p:txBody>
          <a:bodyPr lIns="45718" rIns="45718"/>
          <a:lstStyle>
            <a:lvl1pPr marL="0" indent="0">
              <a:buFontTx/>
              <a:buNone/>
              <a:defRPr sz="1200"/>
            </a:lvl1pPr>
            <a:lvl2pPr>
              <a:buFontTx/>
              <a:buNone/>
              <a:defRPr sz="1200"/>
            </a:lvl2pPr>
            <a:lvl3pPr>
              <a:buFontTx/>
              <a:buNone/>
              <a:defRPr sz="11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DE26ECB-E943-40F4-8BD8-C3D637B7EBD9}" type="datetimeFigureOut">
              <a:rPr lang="en-US">
                <a:solidFill>
                  <a:srgbClr val="D4D2D0">
                    <a:shade val="50000"/>
                  </a:srgbClr>
                </a:solidFill>
              </a:rPr>
              <a:pPr>
                <a:defRPr/>
              </a:pPr>
              <a:t>30-Mar-21</a:t>
            </a:fld>
            <a:endParaRPr lang="en-US">
              <a:solidFill>
                <a:srgbClr val="D4D2D0">
                  <a:shade val="50000"/>
                </a:srgb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7" name="Slide Number Placeholder 6"/>
          <p:cNvSpPr>
            <a:spLocks noGrp="1"/>
          </p:cNvSpPr>
          <p:nvPr>
            <p:ph type="sldNum" sz="quarter" idx="12"/>
          </p:nvPr>
        </p:nvSpPr>
        <p:spPr/>
        <p:txBody>
          <a:bodyPr/>
          <a:lstStyle>
            <a:lvl1pPr>
              <a:defRPr/>
            </a:lvl1pPr>
          </a:lstStyle>
          <a:p>
            <a:fld id="{0535DFC0-19C8-4F08-938F-5E0E474B2333}" type="slidenum">
              <a:rPr lang="en-US" altLang="en-US"/>
              <a:pPr/>
              <a:t>‹#›</a:t>
            </a:fld>
            <a:endParaRPr lang="en-US" altLang="en-US"/>
          </a:p>
        </p:txBody>
      </p:sp>
    </p:spTree>
    <p:extLst>
      <p:ext uri="{BB962C8B-B14F-4D97-AF65-F5344CB8AC3E}">
        <p14:creationId xmlns:p14="http://schemas.microsoft.com/office/powerpoint/2010/main" val="559612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EFDF83F-2D42-4C90-ABBA-8187F72D3E90}" type="datetimeFigureOut">
              <a:rPr lang="en-US">
                <a:solidFill>
                  <a:srgbClr val="D4D2D0">
                    <a:shade val="50000"/>
                  </a:srgbClr>
                </a:solidFill>
              </a:rPr>
              <a:pPr>
                <a:defRPr/>
              </a:pPr>
              <a:t>30-Mar-21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FD864D20-7955-48E0-8057-4A803DEC75BA}" type="slidenum">
              <a:rPr lang="en-US" altLang="en-US"/>
              <a:pPr/>
              <a:t>‹#›</a:t>
            </a:fld>
            <a:endParaRPr lang="en-US" altLang="en-US"/>
          </a:p>
        </p:txBody>
      </p:sp>
    </p:spTree>
    <p:extLst>
      <p:ext uri="{BB962C8B-B14F-4D97-AF65-F5344CB8AC3E}">
        <p14:creationId xmlns:p14="http://schemas.microsoft.com/office/powerpoint/2010/main" val="3318457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D6DE766-2783-45F5-B980-11B9520DE005}" type="datetimeFigureOut">
              <a:rPr lang="en-US">
                <a:solidFill>
                  <a:srgbClr val="D4D2D0">
                    <a:shade val="50000"/>
                  </a:srgbClr>
                </a:solidFill>
              </a:rPr>
              <a:pPr>
                <a:defRPr/>
              </a:pPr>
              <a:t>30-Mar-21</a:t>
            </a:fld>
            <a:endParaRPr lang="en-US">
              <a:solidFill>
                <a:srgbClr val="D4D2D0">
                  <a:shade val="50000"/>
                </a:srgbClr>
              </a:solidFill>
            </a:endParaRPr>
          </a:p>
        </p:txBody>
      </p:sp>
      <p:sp>
        <p:nvSpPr>
          <p:cNvPr id="5" name="Footer Placeholder 21"/>
          <p:cNvSpPr>
            <a:spLocks noGrp="1"/>
          </p:cNvSpPr>
          <p:nvPr>
            <p:ph type="ftr" sz="quarter" idx="11"/>
          </p:nvPr>
        </p:nvSpPr>
        <p:spPr/>
        <p:txBody>
          <a:bodyPr/>
          <a:lstStyle>
            <a:lvl1pPr>
              <a:defRPr/>
            </a:lvl1pPr>
          </a:lstStyle>
          <a:p>
            <a:pPr>
              <a:defRPr/>
            </a:pPr>
            <a:endParaRPr lang="en-US">
              <a:solidFill>
                <a:srgbClr val="D4D2D0">
                  <a:shade val="50000"/>
                </a:srgbClr>
              </a:solidFill>
            </a:endParaRPr>
          </a:p>
        </p:txBody>
      </p:sp>
      <p:sp>
        <p:nvSpPr>
          <p:cNvPr id="6" name="Slide Number Placeholder 17"/>
          <p:cNvSpPr>
            <a:spLocks noGrp="1"/>
          </p:cNvSpPr>
          <p:nvPr>
            <p:ph type="sldNum" sz="quarter" idx="12"/>
          </p:nvPr>
        </p:nvSpPr>
        <p:spPr/>
        <p:txBody>
          <a:bodyPr/>
          <a:lstStyle>
            <a:lvl1pPr>
              <a:defRPr/>
            </a:lvl1pPr>
          </a:lstStyle>
          <a:p>
            <a:fld id="{1F360532-296E-4A05-9BE3-2D751D6DDB87}" type="slidenum">
              <a:rPr lang="en-US" altLang="en-US"/>
              <a:pPr/>
              <a:t>‹#›</a:t>
            </a:fld>
            <a:endParaRPr lang="en-US" altLang="en-US"/>
          </a:p>
        </p:txBody>
      </p:sp>
    </p:spTree>
    <p:extLst>
      <p:ext uri="{BB962C8B-B14F-4D97-AF65-F5344CB8AC3E}">
        <p14:creationId xmlns:p14="http://schemas.microsoft.com/office/powerpoint/2010/main" val="845823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75" y="6727600"/>
            <a:ext cx="9144000" cy="130400"/>
          </a:xfrm>
          <a:prstGeom prst="rect">
            <a:avLst/>
          </a:prstGeom>
          <a:solidFill>
            <a:schemeClr val="accent3"/>
          </a:solidFill>
          <a:ln>
            <a:noFill/>
          </a:ln>
        </p:spPr>
        <p:txBody>
          <a:bodyPr spcFirstLastPara="1" wrap="square" lIns="121897" tIns="121897" rIns="121897" bIns="121897" anchor="ctr" anchorCtr="0">
            <a:noAutofit/>
          </a:bodyPr>
          <a:lstStyle/>
          <a:p>
            <a:pPr defTabSz="914264"/>
            <a:endParaRPr sz="1900">
              <a:solidFill>
                <a:prstClr val="white"/>
              </a:solidFill>
            </a:endParaRPr>
          </a:p>
        </p:txBody>
      </p:sp>
      <p:sp>
        <p:nvSpPr>
          <p:cNvPr id="27" name="Google Shape;27;p4"/>
          <p:cNvSpPr txBox="1">
            <a:spLocks noGrp="1"/>
          </p:cNvSpPr>
          <p:nvPr>
            <p:ph type="title"/>
          </p:nvPr>
        </p:nvSpPr>
        <p:spPr>
          <a:xfrm>
            <a:off x="311700" y="593367"/>
            <a:ext cx="8520600" cy="943200"/>
          </a:xfrm>
          <a:prstGeom prst="rect">
            <a:avLst/>
          </a:prstGeom>
        </p:spPr>
        <p:txBody>
          <a:bodyPr spcFirstLastPara="1" wrap="square" lIns="121897" tIns="121897" rIns="121897" bIns="121897"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688433"/>
            <a:ext cx="8520600" cy="4403600"/>
          </a:xfrm>
          <a:prstGeom prst="rect">
            <a:avLst/>
          </a:prstGeom>
        </p:spPr>
        <p:txBody>
          <a:bodyPr spcFirstLastPara="1" wrap="square" lIns="121897" tIns="121897" rIns="121897" bIns="121897"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9" name="Google Shape;29;p4"/>
          <p:cNvSpPr txBox="1">
            <a:spLocks noGrp="1"/>
          </p:cNvSpPr>
          <p:nvPr>
            <p:ph type="sldNum" idx="12"/>
          </p:nvPr>
        </p:nvSpPr>
        <p:spPr>
          <a:xfrm>
            <a:off x="8472458" y="6217623"/>
            <a:ext cx="5487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23680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593367"/>
            <a:ext cx="8520600" cy="943200"/>
          </a:xfrm>
          <a:prstGeom prst="rect">
            <a:avLst/>
          </a:prstGeom>
        </p:spPr>
        <p:txBody>
          <a:bodyPr spcFirstLastPara="1" wrap="square" lIns="121897" tIns="121897" rIns="121897" bIns="121897"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688233"/>
            <a:ext cx="3999900" cy="4403600"/>
          </a:xfrm>
          <a:prstGeom prst="rect">
            <a:avLst/>
          </a:prstGeom>
        </p:spPr>
        <p:txBody>
          <a:bodyPr spcFirstLastPara="1" wrap="square" lIns="121897" tIns="121897" rIns="121897" bIns="121897"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3" name="Google Shape;33;p5"/>
          <p:cNvSpPr txBox="1">
            <a:spLocks noGrp="1"/>
          </p:cNvSpPr>
          <p:nvPr>
            <p:ph type="body" idx="2"/>
          </p:nvPr>
        </p:nvSpPr>
        <p:spPr>
          <a:xfrm>
            <a:off x="4832400" y="1688233"/>
            <a:ext cx="3999900" cy="4403600"/>
          </a:xfrm>
          <a:prstGeom prst="rect">
            <a:avLst/>
          </a:prstGeom>
        </p:spPr>
        <p:txBody>
          <a:bodyPr spcFirstLastPara="1" wrap="square" lIns="121897" tIns="121897" rIns="121897" bIns="121897" anchor="t" anchorCtr="0">
            <a:noAutofit/>
          </a:bodyPr>
          <a:lstStyle>
            <a:lvl1pPr marL="609585" lvl="0" indent="-423323">
              <a:spcBef>
                <a:spcPts val="0"/>
              </a:spcBef>
              <a:spcAft>
                <a:spcPts val="0"/>
              </a:spcAft>
              <a:buSzPts val="1400"/>
              <a:buChar char="●"/>
              <a:defRPr sz="19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4" name="Google Shape;34;p5"/>
          <p:cNvSpPr txBox="1">
            <a:spLocks noGrp="1"/>
          </p:cNvSpPr>
          <p:nvPr>
            <p:ph type="sldNum" idx="12"/>
          </p:nvPr>
        </p:nvSpPr>
        <p:spPr>
          <a:xfrm>
            <a:off x="8472458" y="6217623"/>
            <a:ext cx="548700" cy="5248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776277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21931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2920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849688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91816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188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30-Mar-21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637953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7817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657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01976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8120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509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371600"/>
            <a:ext cx="3810000" cy="4724400"/>
          </a:xfrm>
        </p:spPr>
        <p:txBody>
          <a:bodyPr/>
          <a:lstStyle/>
          <a:p>
            <a:pPr lvl="0"/>
            <a:endParaRPr lang="en-US" noProof="0" smtClean="0"/>
          </a:p>
        </p:txBody>
      </p:sp>
    </p:spTree>
    <p:extLst>
      <p:ext uri="{BB962C8B-B14F-4D97-AF65-F5344CB8AC3E}">
        <p14:creationId xmlns:p14="http://schemas.microsoft.com/office/powerpoint/2010/main" val="30166859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381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10000"/>
            <a:ext cx="38100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138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30-Mar-21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30-Mar-21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30-Mar-21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30-Mar-21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30-Mar-21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30-Mar-21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1390"/>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lIns="91428" tIns="45718" rIns="91428" bIns="45718"/>
          <a:lstStyle/>
          <a:p>
            <a:pPr defTabSz="914264">
              <a:defRPr/>
            </a:pPr>
            <a:endParaRPr lang="en-US" sz="1900">
              <a:solidFill>
                <a:prstClr val="white"/>
              </a:solidFill>
              <a:cs typeface="Arial" charset="0"/>
            </a:endParaRPr>
          </a:p>
        </p:txBody>
      </p:sp>
      <p:sp>
        <p:nvSpPr>
          <p:cNvPr id="1028" name="Title Placeholder 8"/>
          <p:cNvSpPr>
            <a:spLocks noGrp="1"/>
          </p:cNvSpPr>
          <p:nvPr>
            <p:ph type="title"/>
          </p:nvPr>
        </p:nvSpPr>
        <p:spPr bwMode="auto">
          <a:xfrm>
            <a:off x="457200" y="274639"/>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18" tIns="45718" rIns="45718" bIns="45718" numCol="1" anchor="ctr"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600206"/>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8" tIns="45718" rIns="91428" bIns="4571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421445"/>
            <a:ext cx="2133600" cy="365125"/>
          </a:xfrm>
          <a:prstGeom prst="rect">
            <a:avLst/>
          </a:prstGeom>
        </p:spPr>
        <p:txBody>
          <a:bodyPr vert="horz" lIns="91428" tIns="45718" rIns="91428" bIns="0" anchor="b"/>
          <a:lstStyle>
            <a:lvl1pPr algn="l" eaLnBrk="1" fontAlgn="auto" latinLnBrk="0" hangingPunct="1">
              <a:spcBef>
                <a:spcPts val="0"/>
              </a:spcBef>
              <a:spcAft>
                <a:spcPts val="0"/>
              </a:spcAft>
              <a:defRPr kumimoji="0" sz="1100">
                <a:solidFill>
                  <a:schemeClr val="tx2">
                    <a:shade val="50000"/>
                  </a:schemeClr>
                </a:solidFill>
                <a:latin typeface="+mn-lt"/>
                <a:cs typeface="+mn-cs"/>
              </a:defRPr>
            </a:lvl1pPr>
          </a:lstStyle>
          <a:p>
            <a:pPr defTabSz="914264">
              <a:defRPr/>
            </a:pPr>
            <a:fld id="{E3D9345C-2A50-4D8A-9B59-2D276B9FEE78}" type="datetimeFigureOut">
              <a:rPr lang="en-US">
                <a:solidFill>
                  <a:srgbClr val="D4D2D0">
                    <a:shade val="50000"/>
                  </a:srgbClr>
                </a:solidFill>
              </a:rPr>
              <a:pPr defTabSz="914264">
                <a:defRPr/>
              </a:pPr>
              <a:t>30-Mar-21</a:t>
            </a:fld>
            <a:endParaRPr lang="en-US">
              <a:solidFill>
                <a:srgbClr val="D4D2D0">
                  <a:shade val="50000"/>
                </a:srgbClr>
              </a:solidFill>
            </a:endParaRPr>
          </a:p>
        </p:txBody>
      </p:sp>
      <p:sp>
        <p:nvSpPr>
          <p:cNvPr id="22" name="Footer Placeholder 21"/>
          <p:cNvSpPr>
            <a:spLocks noGrp="1"/>
          </p:cNvSpPr>
          <p:nvPr>
            <p:ph type="ftr" sz="quarter" idx="3"/>
          </p:nvPr>
        </p:nvSpPr>
        <p:spPr>
          <a:xfrm>
            <a:off x="3124200" y="6421445"/>
            <a:ext cx="2895600" cy="365125"/>
          </a:xfrm>
          <a:prstGeom prst="rect">
            <a:avLst/>
          </a:prstGeom>
        </p:spPr>
        <p:txBody>
          <a:bodyPr vert="horz" lIns="0" tIns="45718" rIns="0" bIns="0" anchor="b"/>
          <a:lstStyle>
            <a:lvl1pPr algn="ctr" eaLnBrk="1" fontAlgn="auto" latinLnBrk="0" hangingPunct="1">
              <a:spcBef>
                <a:spcPts val="0"/>
              </a:spcBef>
              <a:spcAft>
                <a:spcPts val="0"/>
              </a:spcAft>
              <a:defRPr kumimoji="0" sz="1100">
                <a:solidFill>
                  <a:schemeClr val="tx2">
                    <a:shade val="50000"/>
                  </a:schemeClr>
                </a:solidFill>
                <a:latin typeface="+mn-lt"/>
                <a:cs typeface="+mn-cs"/>
              </a:defRPr>
            </a:lvl1pPr>
          </a:lstStyle>
          <a:p>
            <a:pPr defTabSz="914264">
              <a:defRPr/>
            </a:pPr>
            <a:endParaRPr lang="en-US">
              <a:solidFill>
                <a:srgbClr val="D4D2D0">
                  <a:shade val="50000"/>
                </a:srgbClr>
              </a:solidFill>
            </a:endParaRPr>
          </a:p>
        </p:txBody>
      </p:sp>
      <p:sp>
        <p:nvSpPr>
          <p:cNvPr id="18" name="Slide Number Placeholder 17"/>
          <p:cNvSpPr>
            <a:spLocks noGrp="1"/>
          </p:cNvSpPr>
          <p:nvPr>
            <p:ph type="sldNum" sz="quarter" idx="4"/>
          </p:nvPr>
        </p:nvSpPr>
        <p:spPr>
          <a:xfrm>
            <a:off x="8153400" y="6421445"/>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100">
                <a:solidFill>
                  <a:srgbClr val="9B9A98"/>
                </a:solidFill>
                <a:latin typeface="Georgia" pitchFamily="18" charset="0"/>
              </a:defRPr>
            </a:lvl1pPr>
          </a:lstStyle>
          <a:p>
            <a:pPr defTabSz="914264" fontAlgn="base">
              <a:spcBef>
                <a:spcPct val="0"/>
              </a:spcBef>
              <a:spcAft>
                <a:spcPct val="0"/>
              </a:spcAft>
            </a:pPr>
            <a:fld id="{5B6958C2-0243-4039-961A-5CF239CFDF57}" type="slidenum">
              <a:rPr lang="en-US" altLang="en-US" smtClean="0">
                <a:cs typeface="Arial" charset="0"/>
              </a:rPr>
              <a:pPr defTabSz="914264" fontAlgn="base">
                <a:spcBef>
                  <a:spcPct val="0"/>
                </a:spcBef>
                <a:spcAft>
                  <a:spcPct val="0"/>
                </a:spcAft>
              </a:pPr>
              <a:t>‹#›</a:t>
            </a:fld>
            <a:endParaRPr lang="en-US" altLang="en-US" smtClean="0">
              <a:cs typeface="Arial" charset="0"/>
            </a:endParaRPr>
          </a:p>
        </p:txBody>
      </p:sp>
    </p:spTree>
    <p:extLst>
      <p:ext uri="{BB962C8B-B14F-4D97-AF65-F5344CB8AC3E}">
        <p14:creationId xmlns:p14="http://schemas.microsoft.com/office/powerpoint/2010/main" val="27315879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4700" kern="1200">
          <a:solidFill>
            <a:schemeClr val="tx1"/>
          </a:solidFill>
          <a:latin typeface="+mj-lt"/>
          <a:ea typeface="+mj-ea"/>
          <a:cs typeface="+mj-cs"/>
        </a:defRPr>
      </a:lvl1pPr>
      <a:lvl2pPr algn="l" rtl="0" eaLnBrk="0" fontAlgn="base" hangingPunct="0">
        <a:spcBef>
          <a:spcPct val="0"/>
        </a:spcBef>
        <a:spcAft>
          <a:spcPct val="0"/>
        </a:spcAft>
        <a:defRPr sz="4700">
          <a:solidFill>
            <a:schemeClr val="tx1"/>
          </a:solidFill>
          <a:latin typeface="Georgia" pitchFamily="18" charset="0"/>
        </a:defRPr>
      </a:lvl2pPr>
      <a:lvl3pPr algn="l" rtl="0" eaLnBrk="0" fontAlgn="base" hangingPunct="0">
        <a:spcBef>
          <a:spcPct val="0"/>
        </a:spcBef>
        <a:spcAft>
          <a:spcPct val="0"/>
        </a:spcAft>
        <a:defRPr sz="4700">
          <a:solidFill>
            <a:schemeClr val="tx1"/>
          </a:solidFill>
          <a:latin typeface="Georgia" pitchFamily="18" charset="0"/>
        </a:defRPr>
      </a:lvl3pPr>
      <a:lvl4pPr algn="l" rtl="0" eaLnBrk="0" fontAlgn="base" hangingPunct="0">
        <a:spcBef>
          <a:spcPct val="0"/>
        </a:spcBef>
        <a:spcAft>
          <a:spcPct val="0"/>
        </a:spcAft>
        <a:defRPr sz="4700">
          <a:solidFill>
            <a:schemeClr val="tx1"/>
          </a:solidFill>
          <a:latin typeface="Georgia" pitchFamily="18" charset="0"/>
        </a:defRPr>
      </a:lvl4pPr>
      <a:lvl5pPr algn="l" rtl="0" eaLnBrk="0" fontAlgn="base" hangingPunct="0">
        <a:spcBef>
          <a:spcPct val="0"/>
        </a:spcBef>
        <a:spcAft>
          <a:spcPct val="0"/>
        </a:spcAft>
        <a:defRPr sz="4700">
          <a:solidFill>
            <a:schemeClr val="tx1"/>
          </a:solidFill>
          <a:latin typeface="Georgia" pitchFamily="18" charset="0"/>
        </a:defRPr>
      </a:lvl5pPr>
      <a:lvl6pPr marL="457131" algn="l" rtl="0" fontAlgn="base">
        <a:spcBef>
          <a:spcPct val="0"/>
        </a:spcBef>
        <a:spcAft>
          <a:spcPct val="0"/>
        </a:spcAft>
        <a:defRPr sz="4700">
          <a:solidFill>
            <a:schemeClr val="tx1"/>
          </a:solidFill>
          <a:latin typeface="Georgia" pitchFamily="18" charset="0"/>
        </a:defRPr>
      </a:lvl6pPr>
      <a:lvl7pPr marL="914264" algn="l" rtl="0" fontAlgn="base">
        <a:spcBef>
          <a:spcPct val="0"/>
        </a:spcBef>
        <a:spcAft>
          <a:spcPct val="0"/>
        </a:spcAft>
        <a:defRPr sz="4700">
          <a:solidFill>
            <a:schemeClr val="tx1"/>
          </a:solidFill>
          <a:latin typeface="Georgia" pitchFamily="18" charset="0"/>
        </a:defRPr>
      </a:lvl7pPr>
      <a:lvl8pPr marL="1371396" algn="l" rtl="0" fontAlgn="base">
        <a:spcBef>
          <a:spcPct val="0"/>
        </a:spcBef>
        <a:spcAft>
          <a:spcPct val="0"/>
        </a:spcAft>
        <a:defRPr sz="4700">
          <a:solidFill>
            <a:schemeClr val="tx1"/>
          </a:solidFill>
          <a:latin typeface="Georgia" pitchFamily="18" charset="0"/>
        </a:defRPr>
      </a:lvl8pPr>
      <a:lvl9pPr marL="1828528" algn="l" rtl="0" fontAlgn="base">
        <a:spcBef>
          <a:spcPct val="0"/>
        </a:spcBef>
        <a:spcAft>
          <a:spcPct val="0"/>
        </a:spcAft>
        <a:defRPr sz="4700">
          <a:solidFill>
            <a:schemeClr val="tx1"/>
          </a:solidFill>
          <a:latin typeface="Georgia" pitchFamily="18" charset="0"/>
        </a:defRPr>
      </a:lvl9pPr>
    </p:titleStyle>
    <p:bodyStyle>
      <a:lvl1pPr marL="419040" indent="-382532" algn="l" rtl="0" eaLnBrk="0" fontAlgn="base" hangingPunct="0">
        <a:spcBef>
          <a:spcPct val="20000"/>
        </a:spcBef>
        <a:spcAft>
          <a:spcPct val="0"/>
        </a:spcAft>
        <a:buClr>
          <a:schemeClr val="accent1"/>
        </a:buClr>
        <a:buSzPct val="80000"/>
        <a:buFont typeface="Wingdings 2" pitchFamily="18" charset="2"/>
        <a:buChar char=""/>
        <a:defRPr sz="3100" kern="1200">
          <a:solidFill>
            <a:schemeClr val="tx1"/>
          </a:solidFill>
          <a:latin typeface="+mn-lt"/>
          <a:ea typeface="+mn-ea"/>
          <a:cs typeface="+mn-cs"/>
        </a:defRPr>
      </a:lvl1pPr>
      <a:lvl2pPr marL="722205" indent="-273011" algn="l" rtl="0" eaLnBrk="0" fontAlgn="base" hangingPunct="0">
        <a:spcBef>
          <a:spcPct val="20000"/>
        </a:spcBef>
        <a:spcAft>
          <a:spcPct val="0"/>
        </a:spcAft>
        <a:buClr>
          <a:schemeClr val="accent1"/>
        </a:buClr>
        <a:buSzPct val="90000"/>
        <a:buFont typeface="Wingdings 2" pitchFamily="18" charset="2"/>
        <a:buChar char=""/>
        <a:defRPr sz="2700" kern="1200">
          <a:solidFill>
            <a:schemeClr val="tx1"/>
          </a:solidFill>
          <a:latin typeface="+mn-lt"/>
          <a:ea typeface="+mn-ea"/>
          <a:cs typeface="+mn-cs"/>
        </a:defRPr>
      </a:lvl2pPr>
      <a:lvl3pPr marL="1004742" indent="-255552"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333" indent="-236503"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8851" indent="-182538"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528" indent="-182854"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19952" indent="-182854" algn="l" rtl="0" eaLnBrk="1" latinLnBrk="0" hangingPunct="1">
        <a:spcBef>
          <a:spcPct val="20000"/>
        </a:spcBef>
        <a:buClr>
          <a:schemeClr val="accent6"/>
        </a:buClr>
        <a:buSzPct val="100000"/>
        <a:buFont typeface="Arial"/>
        <a:buChar char="•"/>
        <a:defRPr kumimoji="0" sz="1900" kern="1200" baseline="0">
          <a:solidFill>
            <a:schemeClr val="tx1"/>
          </a:solidFill>
          <a:latin typeface="+mn-lt"/>
          <a:ea typeface="+mn-ea"/>
          <a:cs typeface="+mn-cs"/>
        </a:defRPr>
      </a:lvl7pPr>
      <a:lvl8pPr marL="2139376" indent="-182854"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372" indent="-182854"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31" algn="l" rtl="0" eaLnBrk="1" latinLnBrk="0" hangingPunct="1">
        <a:defRPr kumimoji="0" kern="1200">
          <a:solidFill>
            <a:schemeClr val="tx1"/>
          </a:solidFill>
          <a:latin typeface="+mn-lt"/>
          <a:ea typeface="+mn-ea"/>
          <a:cs typeface="+mn-cs"/>
        </a:defRPr>
      </a:lvl2pPr>
      <a:lvl3pPr marL="914264" algn="l" rtl="0" eaLnBrk="1" latinLnBrk="0" hangingPunct="1">
        <a:defRPr kumimoji="0" kern="1200">
          <a:solidFill>
            <a:schemeClr val="tx1"/>
          </a:solidFill>
          <a:latin typeface="+mn-lt"/>
          <a:ea typeface="+mn-ea"/>
          <a:cs typeface="+mn-cs"/>
        </a:defRPr>
      </a:lvl3pPr>
      <a:lvl4pPr marL="1371396" algn="l" rtl="0" eaLnBrk="1" latinLnBrk="0" hangingPunct="1">
        <a:defRPr kumimoji="0" kern="1200">
          <a:solidFill>
            <a:schemeClr val="tx1"/>
          </a:solidFill>
          <a:latin typeface="+mn-lt"/>
          <a:ea typeface="+mn-ea"/>
          <a:cs typeface="+mn-cs"/>
        </a:defRPr>
      </a:lvl4pPr>
      <a:lvl5pPr marL="1828528" algn="l" rtl="0" eaLnBrk="1" latinLnBrk="0" hangingPunct="1">
        <a:defRPr kumimoji="0" kern="1200">
          <a:solidFill>
            <a:schemeClr val="tx1"/>
          </a:solidFill>
          <a:latin typeface="+mn-lt"/>
          <a:ea typeface="+mn-ea"/>
          <a:cs typeface="+mn-cs"/>
        </a:defRPr>
      </a:lvl5pPr>
      <a:lvl6pPr marL="2285662" algn="l" rtl="0" eaLnBrk="1" latinLnBrk="0" hangingPunct="1">
        <a:defRPr kumimoji="0" kern="1200">
          <a:solidFill>
            <a:schemeClr val="tx1"/>
          </a:solidFill>
          <a:latin typeface="+mn-lt"/>
          <a:ea typeface="+mn-ea"/>
          <a:cs typeface="+mn-cs"/>
        </a:defRPr>
      </a:lvl6pPr>
      <a:lvl7pPr marL="2742790" algn="l" rtl="0" eaLnBrk="1" latinLnBrk="0" hangingPunct="1">
        <a:defRPr kumimoji="0" kern="1200">
          <a:solidFill>
            <a:schemeClr val="tx1"/>
          </a:solidFill>
          <a:latin typeface="+mn-lt"/>
          <a:ea typeface="+mn-ea"/>
          <a:cs typeface="+mn-cs"/>
        </a:defRPr>
      </a:lvl7pPr>
      <a:lvl8pPr marL="3199920" algn="l" rtl="0" eaLnBrk="1" latinLnBrk="0" hangingPunct="1">
        <a:defRPr kumimoji="0" kern="1200">
          <a:solidFill>
            <a:schemeClr val="tx1"/>
          </a:solidFill>
          <a:latin typeface="+mn-lt"/>
          <a:ea typeface="+mn-ea"/>
          <a:cs typeface="+mn-cs"/>
        </a:defRPr>
      </a:lvl8pPr>
      <a:lvl9pPr marL="3657051"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35282769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defTabSz="762000" rtl="0" eaLnBrk="0" fontAlgn="base" hangingPunct="0">
        <a:spcBef>
          <a:spcPct val="0"/>
        </a:spcBef>
        <a:spcAft>
          <a:spcPct val="0"/>
        </a:spcAft>
        <a:defRPr sz="4000">
          <a:solidFill>
            <a:srgbClr val="3366CC"/>
          </a:solidFill>
          <a:latin typeface="+mj-lt"/>
          <a:ea typeface="ＭＳ Ｐゴシック" charset="-128"/>
          <a:cs typeface="ＭＳ Ｐゴシック" charset="-128"/>
        </a:defRPr>
      </a:lvl1pPr>
      <a:lvl2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2pPr>
      <a:lvl3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3pPr>
      <a:lvl4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4pPr>
      <a:lvl5pPr algn="ctr" defTabSz="762000" rtl="0" eaLnBrk="0" fontAlgn="base" hangingPunct="0">
        <a:spcBef>
          <a:spcPct val="0"/>
        </a:spcBef>
        <a:spcAft>
          <a:spcPct val="0"/>
        </a:spcAft>
        <a:defRPr sz="4000">
          <a:solidFill>
            <a:srgbClr val="3366CC"/>
          </a:solidFill>
          <a:latin typeface="Comic Sans MS" charset="0"/>
          <a:ea typeface="ＭＳ Ｐゴシック" charset="-128"/>
          <a:cs typeface="ＭＳ Ｐゴシック" charset="-128"/>
        </a:defRPr>
      </a:lvl5pPr>
      <a:lvl6pPr marL="457200" algn="ctr" defTabSz="762000" rtl="0" eaLnBrk="0" fontAlgn="base" hangingPunct="0">
        <a:spcBef>
          <a:spcPct val="0"/>
        </a:spcBef>
        <a:spcAft>
          <a:spcPct val="0"/>
        </a:spcAft>
        <a:defRPr sz="4000">
          <a:solidFill>
            <a:srgbClr val="3366CC"/>
          </a:solidFill>
          <a:latin typeface="Comic Sans MS" charset="0"/>
        </a:defRPr>
      </a:lvl6pPr>
      <a:lvl7pPr marL="914400" algn="ctr" defTabSz="762000" rtl="0" eaLnBrk="0" fontAlgn="base" hangingPunct="0">
        <a:spcBef>
          <a:spcPct val="0"/>
        </a:spcBef>
        <a:spcAft>
          <a:spcPct val="0"/>
        </a:spcAft>
        <a:defRPr sz="4000">
          <a:solidFill>
            <a:srgbClr val="3366CC"/>
          </a:solidFill>
          <a:latin typeface="Comic Sans MS" charset="0"/>
        </a:defRPr>
      </a:lvl7pPr>
      <a:lvl8pPr marL="1371600" algn="ctr" defTabSz="762000" rtl="0" eaLnBrk="0" fontAlgn="base" hangingPunct="0">
        <a:spcBef>
          <a:spcPct val="0"/>
        </a:spcBef>
        <a:spcAft>
          <a:spcPct val="0"/>
        </a:spcAft>
        <a:defRPr sz="4000">
          <a:solidFill>
            <a:srgbClr val="3366CC"/>
          </a:solidFill>
          <a:latin typeface="Comic Sans MS" charset="0"/>
        </a:defRPr>
      </a:lvl8pPr>
      <a:lvl9pPr marL="1828800" algn="ctr" defTabSz="762000" rtl="0" eaLnBrk="0" fontAlgn="base" hangingPunct="0">
        <a:spcBef>
          <a:spcPct val="0"/>
        </a:spcBef>
        <a:spcAft>
          <a:spcPct val="0"/>
        </a:spcAft>
        <a:defRPr sz="4000">
          <a:solidFill>
            <a:srgbClr val="3366CC"/>
          </a:solidFill>
          <a:latin typeface="Comic Sans MS" charset="0"/>
        </a:defRPr>
      </a:lvl9pPr>
    </p:titleStyle>
    <p:bodyStyle>
      <a:lvl1pPr marL="342900" indent="-342900" algn="l" defTabSz="762000"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defTabSz="762000"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defTabSz="762000"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defTabSz="762000"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0.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610600" cy="1325563"/>
          </a:xfrm>
        </p:spPr>
        <p:txBody>
          <a:bodyPr>
            <a:noAutofit/>
          </a:bodyPr>
          <a:lstStyle/>
          <a:p>
            <a:pPr algn="ctr"/>
            <a:r>
              <a:rPr lang="en-US" sz="6700" b="1" dirty="0">
                <a:solidFill>
                  <a:srgbClr val="92D050"/>
                </a:solidFill>
                <a:latin typeface="Calibri" pitchFamily="34" charset="0"/>
                <a:cs typeface="Calibri" pitchFamily="34" charset="0"/>
              </a:rPr>
              <a:t>Introduction to Emerging Technologies</a:t>
            </a:r>
          </a:p>
        </p:txBody>
      </p:sp>
      <p:sp>
        <p:nvSpPr>
          <p:cNvPr id="3" name="Rectangle 2"/>
          <p:cNvSpPr/>
          <p:nvPr/>
        </p:nvSpPr>
        <p:spPr>
          <a:xfrm>
            <a:off x="685800" y="2742728"/>
            <a:ext cx="8001000" cy="3200872"/>
          </a:xfrm>
          <a:prstGeom prst="rect">
            <a:avLst/>
          </a:prstGeom>
        </p:spPr>
        <p:txBody>
          <a:bodyPr wrap="square" lIns="91428" tIns="45718" rIns="91428" bIns="45718">
            <a:spAutoFit/>
          </a:bodyPr>
          <a:lstStyle/>
          <a:p>
            <a:pPr algn="ctr" defTabSz="914264"/>
            <a:r>
              <a:rPr lang="en-US" sz="6000" b="1" dirty="0">
                <a:solidFill>
                  <a:prstClr val="white"/>
                </a:solidFill>
              </a:rPr>
              <a:t>Chapter </a:t>
            </a:r>
            <a:r>
              <a:rPr lang="en-US" sz="6000" b="1" dirty="0" smtClean="0">
                <a:solidFill>
                  <a:prstClr val="white"/>
                </a:solidFill>
              </a:rPr>
              <a:t>Three</a:t>
            </a:r>
            <a:endParaRPr lang="en-US" sz="3200" b="1" dirty="0">
              <a:solidFill>
                <a:prstClr val="white"/>
              </a:solidFill>
            </a:endParaRPr>
          </a:p>
          <a:p>
            <a:pPr algn="ctr" defTabSz="914264"/>
            <a:endParaRPr lang="en-US" sz="3200" b="1" dirty="0">
              <a:solidFill>
                <a:prstClr val="white"/>
              </a:solidFill>
            </a:endParaRPr>
          </a:p>
          <a:p>
            <a:pPr algn="ctr" defTabSz="914264"/>
            <a:r>
              <a:rPr lang="en-US" sz="5500" b="1" dirty="0" smtClean="0">
                <a:solidFill>
                  <a:srgbClr val="92D050"/>
                </a:solidFill>
              </a:rPr>
              <a:t>Artificial Intelligence (AI)</a:t>
            </a:r>
            <a:endParaRPr lang="en-US" sz="5500" b="1" dirty="0">
              <a:solidFill>
                <a:srgbClr val="92D050"/>
              </a:solidFill>
            </a:endParaRPr>
          </a:p>
        </p:txBody>
      </p:sp>
    </p:spTree>
    <p:extLst>
      <p:ext uri="{BB962C8B-B14F-4D97-AF65-F5344CB8AC3E}">
        <p14:creationId xmlns:p14="http://schemas.microsoft.com/office/powerpoint/2010/main" val="3382497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TW" b="1" smtClean="0">
                <a:ea typeface="新細明體" pitchFamily="18" charset="-120"/>
              </a:rPr>
              <a:t>The total Turing Test</a:t>
            </a:r>
            <a:endParaRPr lang="en-US" altLang="ar-JO" b="1" smtClean="0"/>
          </a:p>
        </p:txBody>
      </p:sp>
      <p:sp>
        <p:nvSpPr>
          <p:cNvPr id="36867" name="Rectangle 3"/>
          <p:cNvSpPr>
            <a:spLocks noGrp="1" noChangeArrowheads="1"/>
          </p:cNvSpPr>
          <p:nvPr>
            <p:ph sz="quarter" idx="1"/>
          </p:nvPr>
        </p:nvSpPr>
        <p:spPr>
          <a:xfrm>
            <a:off x="457200" y="1447800"/>
            <a:ext cx="7467600" cy="4525963"/>
          </a:xfrm>
        </p:spPr>
        <p:txBody>
          <a:bodyPr/>
          <a:lstStyle/>
          <a:p>
            <a:pPr eaLnBrk="1" hangingPunct="1"/>
            <a:r>
              <a:rPr lang="en-US" altLang="zh-TW" sz="3600" dirty="0" smtClean="0"/>
              <a:t>Includes two more issues:</a:t>
            </a:r>
          </a:p>
          <a:p>
            <a:pPr lvl="1" eaLnBrk="1" hangingPunct="1"/>
            <a:r>
              <a:rPr lang="en-US" altLang="zh-TW" sz="3600" dirty="0" smtClean="0">
                <a:latin typeface="Times New Roman" pitchFamily="18" charset="0"/>
                <a:cs typeface="Times New Roman" pitchFamily="18" charset="0"/>
              </a:rPr>
              <a:t> </a:t>
            </a:r>
            <a:r>
              <a:rPr lang="en-US" altLang="zh-TW" sz="3600" i="1" dirty="0" smtClean="0"/>
              <a:t>Computer vision</a:t>
            </a:r>
            <a:r>
              <a:rPr lang="en-US" altLang="zh-TW" sz="3600" dirty="0" smtClean="0"/>
              <a:t> </a:t>
            </a:r>
          </a:p>
          <a:p>
            <a:pPr lvl="2" eaLnBrk="1" hangingPunct="1"/>
            <a:r>
              <a:rPr lang="en-US" altLang="zh-TW" sz="3600" dirty="0" smtClean="0"/>
              <a:t>to perceive objects (seeing)</a:t>
            </a:r>
          </a:p>
          <a:p>
            <a:pPr lvl="1" eaLnBrk="1" hangingPunct="1"/>
            <a:r>
              <a:rPr lang="en-US" altLang="zh-TW" sz="3600" dirty="0" smtClean="0">
                <a:latin typeface="Times New Roman" pitchFamily="18" charset="0"/>
              </a:rPr>
              <a:t> </a:t>
            </a:r>
            <a:r>
              <a:rPr lang="en-US" altLang="zh-TW" sz="3600" i="1" dirty="0" smtClean="0"/>
              <a:t>Robotics</a:t>
            </a:r>
            <a:r>
              <a:rPr lang="en-US" altLang="zh-TW" sz="3600" dirty="0" smtClean="0"/>
              <a:t> </a:t>
            </a:r>
          </a:p>
          <a:p>
            <a:pPr lvl="2" eaLnBrk="1" hangingPunct="1"/>
            <a:r>
              <a:rPr lang="en-US" altLang="zh-TW" sz="3600" dirty="0" smtClean="0"/>
              <a:t>to move objects (acting)</a:t>
            </a:r>
          </a:p>
          <a:p>
            <a:pPr lvl="1" eaLnBrk="1" hangingPunct="1"/>
            <a:endParaRPr lang="en-US" altLang="zh-TW" sz="3600" dirty="0" smtClean="0"/>
          </a:p>
          <a:p>
            <a:pPr eaLnBrk="1" hangingPunct="1">
              <a:buFontTx/>
              <a:buNone/>
            </a:pPr>
            <a:endParaRPr lang="en-US" altLang="ar-JO" sz="3600" dirty="0" smtClean="0"/>
          </a:p>
        </p:txBody>
      </p:sp>
    </p:spTree>
    <p:extLst>
      <p:ext uri="{BB962C8B-B14F-4D97-AF65-F5344CB8AC3E}">
        <p14:creationId xmlns:p14="http://schemas.microsoft.com/office/powerpoint/2010/main" val="2160058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IE" b="1" dirty="0" smtClean="0"/>
              <a:t>Objections to the TT</a:t>
            </a:r>
            <a:endParaRPr lang="en-GB" b="1" dirty="0" smtClean="0"/>
          </a:p>
        </p:txBody>
      </p:sp>
      <p:sp>
        <p:nvSpPr>
          <p:cNvPr id="62467" name="Rectangle 3"/>
          <p:cNvSpPr>
            <a:spLocks noGrp="1" noChangeArrowheads="1"/>
          </p:cNvSpPr>
          <p:nvPr>
            <p:ph type="body" idx="1"/>
          </p:nvPr>
        </p:nvSpPr>
        <p:spPr>
          <a:xfrm>
            <a:off x="457200" y="1447800"/>
            <a:ext cx="8305800" cy="4525963"/>
          </a:xfrm>
        </p:spPr>
        <p:txBody>
          <a:bodyPr/>
          <a:lstStyle/>
          <a:p>
            <a:r>
              <a:rPr lang="en-GB" sz="2800" b="1" dirty="0" smtClean="0">
                <a:cs typeface="Times New Roman" pitchFamily="18" charset="0"/>
              </a:rPr>
              <a:t>The Theological Objection</a:t>
            </a:r>
            <a:endParaRPr lang="en-IE" sz="2800" dirty="0" smtClean="0">
              <a:cs typeface="Times New Roman" pitchFamily="18" charset="0"/>
            </a:endParaRPr>
          </a:p>
          <a:p>
            <a:pPr lvl="1"/>
            <a:r>
              <a:rPr lang="en-GB" sz="2800" dirty="0" smtClean="0">
                <a:cs typeface="Times New Roman" pitchFamily="18" charset="0"/>
              </a:rPr>
              <a:t> "Thinking is a function of man’s immortal</a:t>
            </a:r>
            <a:r>
              <a:rPr lang="en-IE" sz="2800" dirty="0" smtClean="0">
                <a:cs typeface="Times New Roman" pitchFamily="18" charset="0"/>
              </a:rPr>
              <a:t> </a:t>
            </a:r>
            <a:r>
              <a:rPr lang="en-GB" sz="2800" dirty="0" smtClean="0">
                <a:cs typeface="Times New Roman" pitchFamily="18" charset="0"/>
              </a:rPr>
              <a:t>soul. God has given an immortal soul to every man and woman, but not to any other animal or to machine. Hence no animal or machine can think."</a:t>
            </a:r>
          </a:p>
          <a:p>
            <a:pPr>
              <a:spcBef>
                <a:spcPts val="1200"/>
              </a:spcBef>
            </a:pPr>
            <a:r>
              <a:rPr lang="en-GB" sz="2800" b="1" dirty="0" smtClean="0">
                <a:cs typeface="Times New Roman" pitchFamily="18" charset="0"/>
              </a:rPr>
              <a:t>The “Head in the Sand” Objection</a:t>
            </a:r>
            <a:endParaRPr lang="en-IE" sz="2800" b="1" dirty="0" smtClean="0">
              <a:cs typeface="Times New Roman" pitchFamily="18" charset="0"/>
            </a:endParaRPr>
          </a:p>
          <a:p>
            <a:pPr lvl="1"/>
            <a:r>
              <a:rPr lang="en-GB" sz="2800" dirty="0" smtClean="0">
                <a:cs typeface="Times New Roman" pitchFamily="18" charset="0"/>
              </a:rPr>
              <a:t>"The consequences of machines thinking are to dreadful to think about."</a:t>
            </a:r>
          </a:p>
        </p:txBody>
      </p:sp>
    </p:spTree>
    <p:extLst>
      <p:ext uri="{BB962C8B-B14F-4D97-AF65-F5344CB8AC3E}">
        <p14:creationId xmlns:p14="http://schemas.microsoft.com/office/powerpoint/2010/main" val="115819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14400"/>
          </a:xfrm>
        </p:spPr>
        <p:txBody>
          <a:bodyPr/>
          <a:lstStyle/>
          <a:p>
            <a:r>
              <a:rPr lang="en-US" sz="5400" b="1" dirty="0" smtClean="0">
                <a:solidFill>
                  <a:srgbClr val="92D050"/>
                </a:solidFill>
              </a:rPr>
              <a:t>AI Systems</a:t>
            </a:r>
            <a:endParaRPr lang="en-US" sz="5400" b="1" dirty="0">
              <a:solidFill>
                <a:srgbClr val="92D050"/>
              </a:solidFill>
            </a:endParaRPr>
          </a:p>
        </p:txBody>
      </p:sp>
      <p:sp>
        <p:nvSpPr>
          <p:cNvPr id="3" name="Content Placeholder 2"/>
          <p:cNvSpPr>
            <a:spLocks noGrp="1"/>
          </p:cNvSpPr>
          <p:nvPr>
            <p:ph idx="1"/>
          </p:nvPr>
        </p:nvSpPr>
        <p:spPr>
          <a:xfrm>
            <a:off x="228600" y="1143000"/>
            <a:ext cx="8686800" cy="2819400"/>
          </a:xfrm>
        </p:spPr>
        <p:txBody>
          <a:bodyPr/>
          <a:lstStyle/>
          <a:p>
            <a:pPr algn="just"/>
            <a:r>
              <a:rPr lang="en-US" sz="3000" dirty="0"/>
              <a:t>An </a:t>
            </a:r>
            <a:r>
              <a:rPr lang="en-US" sz="3000" b="1" dirty="0">
                <a:solidFill>
                  <a:srgbClr val="FFFF00"/>
                </a:solidFill>
              </a:rPr>
              <a:t>AI system</a:t>
            </a:r>
            <a:r>
              <a:rPr lang="en-US" sz="3000" dirty="0"/>
              <a:t> </a:t>
            </a:r>
            <a:r>
              <a:rPr lang="en-US" sz="3000" dirty="0" smtClean="0"/>
              <a:t>can be visualized as </a:t>
            </a:r>
            <a:r>
              <a:rPr lang="en-US" sz="3000" b="1" dirty="0">
                <a:solidFill>
                  <a:srgbClr val="FFFF00"/>
                </a:solidFill>
              </a:rPr>
              <a:t>composed</a:t>
            </a:r>
            <a:r>
              <a:rPr lang="en-US" sz="3000" dirty="0"/>
              <a:t> of an </a:t>
            </a:r>
            <a:r>
              <a:rPr lang="en-US" sz="3000" b="1" dirty="0">
                <a:solidFill>
                  <a:srgbClr val="FFFF00"/>
                </a:solidFill>
              </a:rPr>
              <a:t>agent</a:t>
            </a:r>
            <a:r>
              <a:rPr lang="en-US" sz="3000" dirty="0"/>
              <a:t> and its </a:t>
            </a:r>
            <a:r>
              <a:rPr lang="en-US" sz="3000" b="1" dirty="0">
                <a:solidFill>
                  <a:srgbClr val="FFFF00"/>
                </a:solidFill>
              </a:rPr>
              <a:t>environment</a:t>
            </a:r>
            <a:r>
              <a:rPr lang="en-US" sz="3000" dirty="0"/>
              <a:t>. An </a:t>
            </a:r>
            <a:r>
              <a:rPr lang="en-US" sz="3000" b="1" dirty="0">
                <a:solidFill>
                  <a:srgbClr val="FFFF00"/>
                </a:solidFill>
              </a:rPr>
              <a:t>agent</a:t>
            </a:r>
            <a:r>
              <a:rPr lang="en-US" sz="3000" dirty="0"/>
              <a:t> (e.g., human or robot) is anything that can </a:t>
            </a:r>
            <a:r>
              <a:rPr lang="en-US" sz="3000" b="1" dirty="0">
                <a:solidFill>
                  <a:srgbClr val="FFFF00"/>
                </a:solidFill>
              </a:rPr>
              <a:t>perceive</a:t>
            </a:r>
            <a:r>
              <a:rPr lang="en-US" sz="3000" dirty="0"/>
              <a:t> its </a:t>
            </a:r>
            <a:r>
              <a:rPr lang="en-US" sz="3000" b="1" dirty="0">
                <a:solidFill>
                  <a:srgbClr val="FFFF00"/>
                </a:solidFill>
              </a:rPr>
              <a:t>environment</a:t>
            </a:r>
            <a:r>
              <a:rPr lang="en-US" sz="3000" dirty="0"/>
              <a:t> through </a:t>
            </a:r>
            <a:r>
              <a:rPr lang="en-US" sz="3000" b="1" dirty="0">
                <a:solidFill>
                  <a:srgbClr val="FFFF00"/>
                </a:solidFill>
              </a:rPr>
              <a:t>sensors</a:t>
            </a:r>
            <a:r>
              <a:rPr lang="en-US" sz="3000" dirty="0"/>
              <a:t> and </a:t>
            </a:r>
            <a:r>
              <a:rPr lang="en-US" sz="3000" b="1" dirty="0">
                <a:solidFill>
                  <a:srgbClr val="FFFF00"/>
                </a:solidFill>
              </a:rPr>
              <a:t>acts</a:t>
            </a:r>
            <a:r>
              <a:rPr lang="en-US" sz="3000" dirty="0"/>
              <a:t> </a:t>
            </a:r>
            <a:r>
              <a:rPr lang="en-US" sz="3000" b="1" dirty="0">
                <a:solidFill>
                  <a:srgbClr val="FFFF00"/>
                </a:solidFill>
              </a:rPr>
              <a:t>upon</a:t>
            </a:r>
            <a:r>
              <a:rPr lang="en-US" sz="3000" dirty="0"/>
              <a:t> that environment through </a:t>
            </a:r>
            <a:r>
              <a:rPr lang="en-US" sz="3000" b="1" dirty="0">
                <a:solidFill>
                  <a:srgbClr val="FFFF00"/>
                </a:solidFill>
              </a:rPr>
              <a:t>effectors</a:t>
            </a:r>
            <a:r>
              <a:rPr lang="en-US" sz="3000" dirty="0"/>
              <a:t>. </a:t>
            </a:r>
            <a:endParaRPr lang="en-US" sz="3000" dirty="0" smtClean="0"/>
          </a:p>
          <a:p>
            <a:pPr lvl="0" algn="just"/>
            <a:r>
              <a:rPr lang="en-US" sz="3000" b="1" dirty="0">
                <a:solidFill>
                  <a:srgbClr val="FFFF00"/>
                </a:solidFill>
              </a:rPr>
              <a:t>Intelligent agents</a:t>
            </a:r>
            <a:r>
              <a:rPr lang="en-US" sz="3000" dirty="0"/>
              <a:t> must be able to set </a:t>
            </a:r>
            <a:r>
              <a:rPr lang="en-US" sz="3000" b="1" dirty="0">
                <a:solidFill>
                  <a:srgbClr val="FFFF00"/>
                </a:solidFill>
              </a:rPr>
              <a:t>goals</a:t>
            </a:r>
            <a:r>
              <a:rPr lang="en-US" sz="3000" dirty="0"/>
              <a:t> and achieve them</a:t>
            </a:r>
          </a:p>
          <a:p>
            <a:pPr algn="just"/>
            <a:endParaRPr lang="en-US" sz="3000" dirty="0"/>
          </a:p>
          <a:p>
            <a:pPr algn="just"/>
            <a:endParaRPr lang="en-US" sz="3000" dirty="0" smtClean="0"/>
          </a:p>
          <a:p>
            <a:pPr algn="just"/>
            <a:endParaRPr lang="en-US" sz="3000" dirty="0"/>
          </a:p>
          <a:p>
            <a:pPr algn="just"/>
            <a:endParaRPr lang="en-US" sz="3000" dirty="0"/>
          </a:p>
        </p:txBody>
      </p:sp>
      <p:pic>
        <p:nvPicPr>
          <p:cNvPr id="4" name="Google Shape;94;p17"/>
          <p:cNvPicPr preferRelativeResize="0"/>
          <p:nvPr/>
        </p:nvPicPr>
        <p:blipFill>
          <a:blip r:embed="rId3">
            <a:alphaModFix/>
          </a:blip>
          <a:stretch>
            <a:fillRect/>
          </a:stretch>
        </p:blipFill>
        <p:spPr>
          <a:xfrm>
            <a:off x="4476750" y="4705350"/>
            <a:ext cx="4667250" cy="2152650"/>
          </a:xfrm>
          <a:prstGeom prst="rect">
            <a:avLst/>
          </a:prstGeom>
          <a:noFill/>
          <a:ln>
            <a:noFill/>
          </a:ln>
        </p:spPr>
      </p:pic>
    </p:spTree>
    <p:extLst>
      <p:ext uri="{BB962C8B-B14F-4D97-AF65-F5344CB8AC3E}">
        <p14:creationId xmlns:p14="http://schemas.microsoft.com/office/powerpoint/2010/main" val="117700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p>
            <a:r>
              <a:rPr lang="en-US" sz="5400" b="1" dirty="0" smtClean="0">
                <a:solidFill>
                  <a:srgbClr val="92D050"/>
                </a:solidFill>
              </a:rPr>
              <a:t>AI Systems Continued…</a:t>
            </a:r>
            <a:endParaRPr lang="en-US" sz="5400" b="1" dirty="0">
              <a:solidFill>
                <a:srgbClr val="92D050"/>
              </a:solidFill>
            </a:endParaRPr>
          </a:p>
        </p:txBody>
      </p:sp>
      <p:sp>
        <p:nvSpPr>
          <p:cNvPr id="3" name="Content Placeholder 2"/>
          <p:cNvSpPr>
            <a:spLocks noGrp="1"/>
          </p:cNvSpPr>
          <p:nvPr>
            <p:ph idx="1"/>
          </p:nvPr>
        </p:nvSpPr>
        <p:spPr>
          <a:xfrm>
            <a:off x="0" y="1371600"/>
            <a:ext cx="8915400" cy="4525963"/>
          </a:xfrm>
        </p:spPr>
        <p:txBody>
          <a:bodyPr/>
          <a:lstStyle/>
          <a:p>
            <a:pPr algn="just"/>
            <a:r>
              <a:rPr lang="en-US" sz="3600" dirty="0"/>
              <a:t>High-profile </a:t>
            </a:r>
            <a:r>
              <a:rPr lang="en-US" sz="3600" b="1" dirty="0">
                <a:solidFill>
                  <a:srgbClr val="FFFF00"/>
                </a:solidFill>
              </a:rPr>
              <a:t>examples of AI </a:t>
            </a:r>
            <a:r>
              <a:rPr lang="en-US" sz="3600" dirty="0"/>
              <a:t>include </a:t>
            </a:r>
            <a:r>
              <a:rPr lang="en-US" sz="3600" b="1" dirty="0">
                <a:solidFill>
                  <a:srgbClr val="FFFF00"/>
                </a:solidFill>
              </a:rPr>
              <a:t>autonomous vehicles </a:t>
            </a:r>
            <a:r>
              <a:rPr lang="en-US" sz="3600" dirty="0"/>
              <a:t>(such as drones and self-driving cars), </a:t>
            </a:r>
            <a:r>
              <a:rPr lang="en-US" sz="3600" b="1" dirty="0">
                <a:solidFill>
                  <a:srgbClr val="FFFF00"/>
                </a:solidFill>
              </a:rPr>
              <a:t>medical diagnosis</a:t>
            </a:r>
            <a:r>
              <a:rPr lang="en-US" sz="3600" dirty="0"/>
              <a:t>, </a:t>
            </a:r>
            <a:r>
              <a:rPr lang="en-US" sz="3600" b="1" dirty="0">
                <a:solidFill>
                  <a:srgbClr val="FFFF00"/>
                </a:solidFill>
              </a:rPr>
              <a:t>creating art </a:t>
            </a:r>
            <a:r>
              <a:rPr lang="en-US" sz="3600" dirty="0"/>
              <a:t>(such as poetry), </a:t>
            </a:r>
            <a:r>
              <a:rPr lang="en-US" sz="3600" b="1" dirty="0">
                <a:solidFill>
                  <a:srgbClr val="FFFF00"/>
                </a:solidFill>
              </a:rPr>
              <a:t>proving mathematical theorems</a:t>
            </a:r>
            <a:r>
              <a:rPr lang="en-US" sz="3600" dirty="0"/>
              <a:t>, </a:t>
            </a:r>
            <a:r>
              <a:rPr lang="en-US" sz="3600" b="1" dirty="0">
                <a:solidFill>
                  <a:srgbClr val="FFFF00"/>
                </a:solidFill>
              </a:rPr>
              <a:t>playing games </a:t>
            </a:r>
            <a:r>
              <a:rPr lang="en-US" sz="3600" dirty="0"/>
              <a:t>(such as Chess or Go), </a:t>
            </a:r>
            <a:r>
              <a:rPr lang="en-US" sz="3600" b="1" dirty="0">
                <a:solidFill>
                  <a:srgbClr val="FFFF00"/>
                </a:solidFill>
              </a:rPr>
              <a:t>search engines </a:t>
            </a:r>
            <a:r>
              <a:rPr lang="en-US" sz="3600" dirty="0"/>
              <a:t>(such as Google search), </a:t>
            </a:r>
            <a:r>
              <a:rPr lang="en-US" sz="3600" b="1" dirty="0">
                <a:solidFill>
                  <a:srgbClr val="FFFF00"/>
                </a:solidFill>
              </a:rPr>
              <a:t>online assistants </a:t>
            </a:r>
            <a:r>
              <a:rPr lang="en-US" sz="3600" dirty="0"/>
              <a:t>(such as </a:t>
            </a:r>
            <a:r>
              <a:rPr lang="en-US" sz="3600" dirty="0" err="1"/>
              <a:t>Siri</a:t>
            </a:r>
            <a:r>
              <a:rPr lang="en-US" sz="3600" dirty="0"/>
              <a:t>), </a:t>
            </a:r>
            <a:r>
              <a:rPr lang="en-US" sz="3600" b="1" dirty="0" smtClean="0">
                <a:solidFill>
                  <a:srgbClr val="FFFF00"/>
                </a:solidFill>
              </a:rPr>
              <a:t>etc</a:t>
            </a:r>
            <a:r>
              <a:rPr lang="en-US" sz="3600" dirty="0" smtClean="0"/>
              <a:t>.</a:t>
            </a:r>
            <a:endParaRPr lang="en-US" sz="3600" dirty="0"/>
          </a:p>
          <a:p>
            <a:pPr algn="just"/>
            <a:endParaRPr lang="en-US" sz="3300" dirty="0" smtClean="0"/>
          </a:p>
          <a:p>
            <a:pPr algn="just"/>
            <a:endParaRPr lang="en-US" sz="3300" dirty="0"/>
          </a:p>
          <a:p>
            <a:pPr algn="just"/>
            <a:endParaRPr lang="en-US" sz="3300" dirty="0"/>
          </a:p>
        </p:txBody>
      </p:sp>
    </p:spTree>
    <p:extLst>
      <p:ext uri="{BB962C8B-B14F-4D97-AF65-F5344CB8AC3E}">
        <p14:creationId xmlns:p14="http://schemas.microsoft.com/office/powerpoint/2010/main" val="796602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p>
            <a:r>
              <a:rPr lang="en-US" sz="5400" b="1" dirty="0" smtClean="0">
                <a:solidFill>
                  <a:srgbClr val="92D050"/>
                </a:solidFill>
              </a:rPr>
              <a:t>AI Systems Continued…</a:t>
            </a:r>
            <a:endParaRPr lang="en-US" sz="5400" b="1" dirty="0">
              <a:solidFill>
                <a:srgbClr val="92D050"/>
              </a:solidFill>
            </a:endParaRPr>
          </a:p>
        </p:txBody>
      </p:sp>
      <p:sp>
        <p:nvSpPr>
          <p:cNvPr id="3" name="Content Placeholder 2"/>
          <p:cNvSpPr>
            <a:spLocks noGrp="1"/>
          </p:cNvSpPr>
          <p:nvPr>
            <p:ph idx="1"/>
          </p:nvPr>
        </p:nvSpPr>
        <p:spPr>
          <a:xfrm>
            <a:off x="0" y="1189037"/>
            <a:ext cx="8915400" cy="4525963"/>
          </a:xfrm>
        </p:spPr>
        <p:txBody>
          <a:bodyPr/>
          <a:lstStyle/>
          <a:p>
            <a:pPr algn="just"/>
            <a:r>
              <a:rPr lang="en-US" sz="3200" dirty="0">
                <a:solidFill>
                  <a:srgbClr val="FFFF00"/>
                </a:solidFill>
              </a:rPr>
              <a:t>AI deals </a:t>
            </a:r>
            <a:r>
              <a:rPr lang="en-US" sz="3200" dirty="0"/>
              <a:t>with the area of </a:t>
            </a:r>
            <a:r>
              <a:rPr lang="en-US" sz="3200" dirty="0">
                <a:solidFill>
                  <a:srgbClr val="FFFF00"/>
                </a:solidFill>
              </a:rPr>
              <a:t>developing</a:t>
            </a:r>
            <a:r>
              <a:rPr lang="en-US" sz="3200" dirty="0"/>
              <a:t> </a:t>
            </a:r>
            <a:r>
              <a:rPr lang="en-US" sz="3200" dirty="0">
                <a:solidFill>
                  <a:srgbClr val="FFFF00"/>
                </a:solidFill>
              </a:rPr>
              <a:t>computing systems </a:t>
            </a:r>
            <a:r>
              <a:rPr lang="en-US" sz="3200" dirty="0"/>
              <a:t>that are capable of performing tasks that </a:t>
            </a:r>
            <a:r>
              <a:rPr lang="en-US" sz="3200" dirty="0">
                <a:solidFill>
                  <a:srgbClr val="FFFF00"/>
                </a:solidFill>
              </a:rPr>
              <a:t>humans are very good at</a:t>
            </a:r>
            <a:r>
              <a:rPr lang="en-US" sz="3200" dirty="0"/>
              <a:t>, for example </a:t>
            </a:r>
            <a:r>
              <a:rPr lang="en-US" sz="3200" dirty="0">
                <a:solidFill>
                  <a:srgbClr val="FFFF00"/>
                </a:solidFill>
              </a:rPr>
              <a:t>recognizing objects</a:t>
            </a:r>
            <a:r>
              <a:rPr lang="en-US" sz="3200" dirty="0"/>
              <a:t>, </a:t>
            </a:r>
            <a:r>
              <a:rPr lang="en-US" sz="3200" dirty="0" smtClean="0">
                <a:solidFill>
                  <a:srgbClr val="FFFF00"/>
                </a:solidFill>
              </a:rPr>
              <a:t>speech recognition</a:t>
            </a:r>
            <a:r>
              <a:rPr lang="en-US" sz="3200" dirty="0" smtClean="0"/>
              <a:t>, </a:t>
            </a:r>
            <a:r>
              <a:rPr lang="en-US" sz="3200" dirty="0"/>
              <a:t>and </a:t>
            </a:r>
            <a:r>
              <a:rPr lang="en-US" sz="3200" dirty="0">
                <a:solidFill>
                  <a:srgbClr val="FFFF00"/>
                </a:solidFill>
              </a:rPr>
              <a:t>decision making in a constrained environment</a:t>
            </a:r>
            <a:r>
              <a:rPr lang="en-US" sz="3200" dirty="0"/>
              <a:t>. </a:t>
            </a:r>
          </a:p>
          <a:p>
            <a:pPr algn="just"/>
            <a:r>
              <a:rPr lang="en-US" sz="3200" dirty="0">
                <a:solidFill>
                  <a:srgbClr val="FFFF00"/>
                </a:solidFill>
              </a:rPr>
              <a:t>Machine Learning </a:t>
            </a:r>
            <a:r>
              <a:rPr lang="en-US" sz="3200" dirty="0" smtClean="0">
                <a:solidFill>
                  <a:srgbClr val="FFFF00"/>
                </a:solidFill>
              </a:rPr>
              <a:t>(ML) </a:t>
            </a:r>
            <a:r>
              <a:rPr lang="en-US" sz="3200" dirty="0" smtClean="0"/>
              <a:t>is </a:t>
            </a:r>
            <a:r>
              <a:rPr lang="en-US" sz="3200" dirty="0"/>
              <a:t>an advanced form of AI where the </a:t>
            </a:r>
            <a:r>
              <a:rPr lang="en-US" sz="3200" dirty="0">
                <a:solidFill>
                  <a:srgbClr val="FFFF00"/>
                </a:solidFill>
              </a:rPr>
              <a:t>machine can learn as it goes </a:t>
            </a:r>
            <a:r>
              <a:rPr lang="en-US" sz="3200" dirty="0"/>
              <a:t>rather than having every action programmed by humans. </a:t>
            </a:r>
          </a:p>
          <a:p>
            <a:pPr algn="just"/>
            <a:endParaRPr lang="en-US" sz="3300" dirty="0" smtClean="0"/>
          </a:p>
          <a:p>
            <a:pPr algn="just"/>
            <a:endParaRPr lang="en-US" sz="3300" dirty="0"/>
          </a:p>
          <a:p>
            <a:pPr algn="just"/>
            <a:endParaRPr lang="en-US" sz="3300" dirty="0"/>
          </a:p>
        </p:txBody>
      </p:sp>
    </p:spTree>
    <p:extLst>
      <p:ext uri="{BB962C8B-B14F-4D97-AF65-F5344CB8AC3E}">
        <p14:creationId xmlns:p14="http://schemas.microsoft.com/office/powerpoint/2010/main" val="796602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686800" cy="838200"/>
          </a:xfrm>
        </p:spPr>
        <p:txBody>
          <a:bodyPr/>
          <a:lstStyle/>
          <a:p>
            <a:r>
              <a:rPr lang="en-US" sz="5400" b="1" dirty="0" smtClean="0">
                <a:solidFill>
                  <a:srgbClr val="92D050"/>
                </a:solidFill>
              </a:rPr>
              <a:t>AI Systems Continued…</a:t>
            </a:r>
            <a:endParaRPr lang="en-US" sz="5400" b="1" dirty="0">
              <a:solidFill>
                <a:srgbClr val="92D050"/>
              </a:solidFill>
            </a:endParaRPr>
          </a:p>
        </p:txBody>
      </p:sp>
      <p:sp>
        <p:nvSpPr>
          <p:cNvPr id="3" name="Content Placeholder 2"/>
          <p:cNvSpPr>
            <a:spLocks noGrp="1"/>
          </p:cNvSpPr>
          <p:nvPr>
            <p:ph idx="1"/>
          </p:nvPr>
        </p:nvSpPr>
        <p:spPr>
          <a:xfrm>
            <a:off x="0" y="5181600"/>
            <a:ext cx="8915400" cy="1325563"/>
          </a:xfrm>
        </p:spPr>
        <p:txBody>
          <a:bodyPr/>
          <a:lstStyle/>
          <a:p>
            <a:pPr algn="just"/>
            <a:r>
              <a:rPr lang="en-US" sz="3200" b="1" dirty="0">
                <a:solidFill>
                  <a:srgbClr val="FFFF00"/>
                </a:solidFill>
              </a:rPr>
              <a:t>Deep learning (</a:t>
            </a:r>
            <a:r>
              <a:rPr lang="en-US" sz="3200" b="1" dirty="0" smtClean="0">
                <a:solidFill>
                  <a:srgbClr val="FFFF00"/>
                </a:solidFill>
              </a:rPr>
              <a:t>DL) </a:t>
            </a:r>
            <a:r>
              <a:rPr lang="en-US" sz="3200" dirty="0" smtClean="0"/>
              <a:t>is a </a:t>
            </a:r>
            <a:r>
              <a:rPr lang="en-US" sz="3200" dirty="0"/>
              <a:t>field of </a:t>
            </a:r>
            <a:r>
              <a:rPr lang="en-US" sz="3200" b="1" dirty="0">
                <a:solidFill>
                  <a:srgbClr val="FFFF00"/>
                </a:solidFill>
              </a:rPr>
              <a:t>neural networks</a:t>
            </a:r>
            <a:r>
              <a:rPr lang="en-US" sz="3200" dirty="0"/>
              <a:t> with several hidden </a:t>
            </a:r>
            <a:r>
              <a:rPr lang="en-US" sz="3200" dirty="0" smtClean="0"/>
              <a:t>layers. </a:t>
            </a:r>
            <a:endParaRPr lang="en-US" sz="3200" dirty="0"/>
          </a:p>
          <a:p>
            <a:pPr algn="just"/>
            <a:endParaRPr lang="en-US" sz="3300" dirty="0" smtClean="0"/>
          </a:p>
          <a:p>
            <a:pPr algn="just"/>
            <a:endParaRPr lang="en-US" sz="3300" dirty="0"/>
          </a:p>
          <a:p>
            <a:pPr algn="just"/>
            <a:endParaRPr lang="en-US" sz="33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066800"/>
            <a:ext cx="3871913"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752600" y="4507468"/>
            <a:ext cx="5715000" cy="523220"/>
          </a:xfrm>
          <a:prstGeom prst="rect">
            <a:avLst/>
          </a:prstGeom>
        </p:spPr>
        <p:txBody>
          <a:bodyPr wrap="square">
            <a:spAutoFit/>
          </a:bodyPr>
          <a:lstStyle/>
          <a:p>
            <a:r>
              <a:rPr lang="en" sz="2800" dirty="0">
                <a:solidFill>
                  <a:srgbClr val="FFC000"/>
                </a:solidFill>
              </a:rPr>
              <a:t>Relationships of AI, ML, and DL</a:t>
            </a:r>
            <a:endParaRPr lang="en-US" sz="2800" dirty="0">
              <a:solidFill>
                <a:srgbClr val="FFC000"/>
              </a:solidFill>
            </a:endParaRPr>
          </a:p>
        </p:txBody>
      </p:sp>
    </p:spTree>
    <p:extLst>
      <p:ext uri="{BB962C8B-B14F-4D97-AF65-F5344CB8AC3E}">
        <p14:creationId xmlns:p14="http://schemas.microsoft.com/office/powerpoint/2010/main" val="541235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143000"/>
          </a:xfrm>
        </p:spPr>
        <p:txBody>
          <a:bodyPr/>
          <a:lstStyle/>
          <a:p>
            <a:r>
              <a:rPr lang="en-US" sz="4000" b="1" dirty="0" smtClean="0">
                <a:solidFill>
                  <a:srgbClr val="92D050"/>
                </a:solidFill>
              </a:rPr>
              <a:t>Need for Artificial Intelligence</a:t>
            </a:r>
            <a:endParaRPr lang="en-US" sz="4000" b="1" dirty="0">
              <a:solidFill>
                <a:srgbClr val="92D050"/>
              </a:solidFill>
            </a:endParaRPr>
          </a:p>
        </p:txBody>
      </p:sp>
      <p:sp>
        <p:nvSpPr>
          <p:cNvPr id="3" name="Content Placeholder 2"/>
          <p:cNvSpPr>
            <a:spLocks noGrp="1"/>
          </p:cNvSpPr>
          <p:nvPr>
            <p:ph idx="1"/>
          </p:nvPr>
        </p:nvSpPr>
        <p:spPr>
          <a:xfrm>
            <a:off x="457200" y="1295400"/>
            <a:ext cx="8382000" cy="4525963"/>
          </a:xfrm>
        </p:spPr>
        <p:txBody>
          <a:bodyPr/>
          <a:lstStyle/>
          <a:p>
            <a:r>
              <a:rPr lang="en-US" dirty="0"/>
              <a:t>To create </a:t>
            </a:r>
            <a:r>
              <a:rPr lang="en-US" b="1" dirty="0">
                <a:solidFill>
                  <a:srgbClr val="FFFF00"/>
                </a:solidFill>
              </a:rPr>
              <a:t>expert systems</a:t>
            </a:r>
            <a:r>
              <a:rPr lang="en-US" dirty="0"/>
              <a:t> that exhibit </a:t>
            </a:r>
            <a:r>
              <a:rPr lang="en-US" b="1" dirty="0">
                <a:solidFill>
                  <a:srgbClr val="FFFF00"/>
                </a:solidFill>
              </a:rPr>
              <a:t>intelligent</a:t>
            </a:r>
            <a:r>
              <a:rPr lang="en-US" dirty="0"/>
              <a:t> behavior with the </a:t>
            </a:r>
            <a:r>
              <a:rPr lang="en-US" b="1" dirty="0">
                <a:solidFill>
                  <a:srgbClr val="FFFF00"/>
                </a:solidFill>
              </a:rPr>
              <a:t>capability to learn</a:t>
            </a:r>
            <a:r>
              <a:rPr lang="en-US" dirty="0"/>
              <a:t>, </a:t>
            </a:r>
            <a:r>
              <a:rPr lang="en-US" b="1" dirty="0">
                <a:solidFill>
                  <a:srgbClr val="FFFF00"/>
                </a:solidFill>
              </a:rPr>
              <a:t>demonstrate</a:t>
            </a:r>
            <a:r>
              <a:rPr lang="en-US" dirty="0"/>
              <a:t>, </a:t>
            </a:r>
            <a:r>
              <a:rPr lang="en-US" b="1" dirty="0">
                <a:solidFill>
                  <a:srgbClr val="FFFF00"/>
                </a:solidFill>
              </a:rPr>
              <a:t>explain</a:t>
            </a:r>
            <a:r>
              <a:rPr lang="en-US" dirty="0"/>
              <a:t> and </a:t>
            </a:r>
            <a:r>
              <a:rPr lang="en-US" b="1" dirty="0">
                <a:solidFill>
                  <a:srgbClr val="FFFF00"/>
                </a:solidFill>
              </a:rPr>
              <a:t>advice</a:t>
            </a:r>
            <a:r>
              <a:rPr lang="en-US" dirty="0"/>
              <a:t> its users. </a:t>
            </a:r>
          </a:p>
          <a:p>
            <a:endParaRPr lang="en-US" sz="1400" dirty="0"/>
          </a:p>
          <a:p>
            <a:r>
              <a:rPr lang="en-US" b="1" dirty="0">
                <a:solidFill>
                  <a:srgbClr val="FFFF00"/>
                </a:solidFill>
              </a:rPr>
              <a:t>Helping</a:t>
            </a:r>
            <a:r>
              <a:rPr lang="en-US" dirty="0"/>
              <a:t> </a:t>
            </a:r>
            <a:r>
              <a:rPr lang="en-US" b="1" dirty="0">
                <a:solidFill>
                  <a:srgbClr val="FFFF00"/>
                </a:solidFill>
              </a:rPr>
              <a:t>machines</a:t>
            </a:r>
            <a:r>
              <a:rPr lang="en-US" dirty="0"/>
              <a:t> find </a:t>
            </a:r>
            <a:r>
              <a:rPr lang="en-US" b="1" dirty="0">
                <a:solidFill>
                  <a:srgbClr val="FFFF00"/>
                </a:solidFill>
              </a:rPr>
              <a:t>solutions</a:t>
            </a:r>
            <a:r>
              <a:rPr lang="en-US" dirty="0"/>
              <a:t> to </a:t>
            </a:r>
            <a:r>
              <a:rPr lang="en-US" b="1" dirty="0">
                <a:solidFill>
                  <a:srgbClr val="FFFF00"/>
                </a:solidFill>
              </a:rPr>
              <a:t>complex</a:t>
            </a:r>
            <a:r>
              <a:rPr lang="en-US" dirty="0"/>
              <a:t> </a:t>
            </a:r>
            <a:r>
              <a:rPr lang="en-US" b="1" dirty="0">
                <a:solidFill>
                  <a:srgbClr val="FFFF00"/>
                </a:solidFill>
              </a:rPr>
              <a:t>problems</a:t>
            </a:r>
            <a:r>
              <a:rPr lang="en-US" dirty="0"/>
              <a:t> like humans do and applying them as </a:t>
            </a:r>
            <a:r>
              <a:rPr lang="en-US" b="1" dirty="0">
                <a:solidFill>
                  <a:srgbClr val="FFFF00"/>
                </a:solidFill>
              </a:rPr>
              <a:t>algorithms</a:t>
            </a:r>
            <a:r>
              <a:rPr lang="en-US" dirty="0"/>
              <a:t> in a computer-friendly manner. </a:t>
            </a:r>
          </a:p>
          <a:p>
            <a:endParaRPr lang="en-US" dirty="0"/>
          </a:p>
          <a:p>
            <a:endParaRPr lang="en-US" dirty="0"/>
          </a:p>
        </p:txBody>
      </p:sp>
    </p:spTree>
    <p:extLst>
      <p:ext uri="{BB962C8B-B14F-4D97-AF65-F5344CB8AC3E}">
        <p14:creationId xmlns:p14="http://schemas.microsoft.com/office/powerpoint/2010/main" val="3951587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9"/>
            <a:ext cx="8458200" cy="715961"/>
          </a:xfrm>
        </p:spPr>
        <p:txBody>
          <a:bodyPr/>
          <a:lstStyle/>
          <a:p>
            <a:r>
              <a:rPr lang="en-US" sz="4000" b="1" dirty="0">
                <a:solidFill>
                  <a:srgbClr val="92D050"/>
                </a:solidFill>
              </a:rPr>
              <a:t>Goals of Artificial Intelligence </a:t>
            </a:r>
            <a:br>
              <a:rPr lang="en-US" sz="4000" b="1" dirty="0">
                <a:solidFill>
                  <a:srgbClr val="92D050"/>
                </a:solidFill>
              </a:rPr>
            </a:br>
            <a:endParaRPr lang="en-US" sz="4000" b="1" dirty="0">
              <a:solidFill>
                <a:srgbClr val="92D050"/>
              </a:solidFill>
            </a:endParaRPr>
          </a:p>
        </p:txBody>
      </p:sp>
      <p:sp>
        <p:nvSpPr>
          <p:cNvPr id="3" name="Content Placeholder 2"/>
          <p:cNvSpPr>
            <a:spLocks noGrp="1"/>
          </p:cNvSpPr>
          <p:nvPr>
            <p:ph idx="1"/>
          </p:nvPr>
        </p:nvSpPr>
        <p:spPr>
          <a:xfrm>
            <a:off x="457200" y="1066800"/>
            <a:ext cx="8534400" cy="4525963"/>
          </a:xfrm>
        </p:spPr>
        <p:txBody>
          <a:bodyPr/>
          <a:lstStyle/>
          <a:p>
            <a:pPr>
              <a:spcBef>
                <a:spcPts val="0"/>
              </a:spcBef>
            </a:pPr>
            <a:r>
              <a:rPr lang="en-US" dirty="0"/>
              <a:t>Replicate human intelligence </a:t>
            </a:r>
          </a:p>
          <a:p>
            <a:r>
              <a:rPr lang="en-US" dirty="0"/>
              <a:t>Solve Knowledge-intensive tasks </a:t>
            </a:r>
          </a:p>
          <a:p>
            <a:r>
              <a:rPr lang="en-US" dirty="0"/>
              <a:t>An intelligent connection of perception and action </a:t>
            </a:r>
          </a:p>
          <a:p>
            <a:r>
              <a:rPr lang="en-US" dirty="0"/>
              <a:t>Building a machine which can perform tasks that requires human intelligence such as: </a:t>
            </a:r>
          </a:p>
          <a:p>
            <a:pPr lvl="1"/>
            <a:r>
              <a:rPr lang="en-US" dirty="0" smtClean="0"/>
              <a:t>Proving </a:t>
            </a:r>
            <a:r>
              <a:rPr lang="en-US" dirty="0"/>
              <a:t>a theorem </a:t>
            </a:r>
          </a:p>
          <a:p>
            <a:pPr lvl="1"/>
            <a:r>
              <a:rPr lang="en-US" dirty="0" smtClean="0"/>
              <a:t>Playing </a:t>
            </a:r>
            <a:r>
              <a:rPr lang="en-US" dirty="0"/>
              <a:t>chess </a:t>
            </a:r>
            <a:r>
              <a:rPr lang="en-US" dirty="0" smtClean="0"/>
              <a:t>(or other skill games)</a:t>
            </a:r>
            <a:endParaRPr lang="en-US" dirty="0"/>
          </a:p>
          <a:p>
            <a:pPr lvl="1"/>
            <a:r>
              <a:rPr lang="en-US" dirty="0" smtClean="0"/>
              <a:t>Plan and execute some </a:t>
            </a:r>
            <a:r>
              <a:rPr lang="en-US" dirty="0"/>
              <a:t>surgical operation </a:t>
            </a:r>
          </a:p>
          <a:p>
            <a:pPr lvl="1"/>
            <a:r>
              <a:rPr lang="en-US" dirty="0" smtClean="0"/>
              <a:t>Driving </a:t>
            </a:r>
            <a:r>
              <a:rPr lang="en-US" dirty="0"/>
              <a:t>a car in traffic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010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27039"/>
            <a:ext cx="8991600" cy="715961"/>
          </a:xfrm>
        </p:spPr>
        <p:txBody>
          <a:bodyPr/>
          <a:lstStyle/>
          <a:p>
            <a:r>
              <a:rPr lang="en-US" sz="4800" b="1" dirty="0">
                <a:solidFill>
                  <a:srgbClr val="92D050"/>
                </a:solidFill>
              </a:rPr>
              <a:t>What Comprises </a:t>
            </a:r>
            <a:r>
              <a:rPr lang="en-US" sz="4800" b="1" dirty="0" smtClean="0">
                <a:solidFill>
                  <a:srgbClr val="92D050"/>
                </a:solidFill>
              </a:rPr>
              <a:t>of AI? </a:t>
            </a:r>
            <a:r>
              <a:rPr lang="en-US" sz="4800" b="1" dirty="0">
                <a:solidFill>
                  <a:srgbClr val="92D050"/>
                </a:solidFill>
              </a:rPr>
              <a:t/>
            </a:r>
            <a:br>
              <a:rPr lang="en-US" sz="4800" b="1" dirty="0">
                <a:solidFill>
                  <a:srgbClr val="92D050"/>
                </a:solidFill>
              </a:rPr>
            </a:br>
            <a:endParaRPr lang="en-US" sz="4800" b="1" dirty="0">
              <a:solidFill>
                <a:srgbClr val="92D050"/>
              </a:solidFill>
            </a:endParaRPr>
          </a:p>
        </p:txBody>
      </p:sp>
      <p:sp>
        <p:nvSpPr>
          <p:cNvPr id="3" name="Content Placeholder 2"/>
          <p:cNvSpPr>
            <a:spLocks noGrp="1"/>
          </p:cNvSpPr>
          <p:nvPr>
            <p:ph idx="1"/>
          </p:nvPr>
        </p:nvSpPr>
        <p:spPr>
          <a:xfrm>
            <a:off x="152400" y="838200"/>
            <a:ext cx="8839200" cy="4525963"/>
          </a:xfrm>
        </p:spPr>
        <p:txBody>
          <a:bodyPr/>
          <a:lstStyle/>
          <a:p>
            <a:pPr>
              <a:spcBef>
                <a:spcPts val="1200"/>
              </a:spcBef>
              <a:spcAft>
                <a:spcPts val="600"/>
              </a:spcAft>
            </a:pPr>
            <a:r>
              <a:rPr lang="en-US" sz="2600" b="1" dirty="0">
                <a:solidFill>
                  <a:srgbClr val="FFFF00"/>
                </a:solidFill>
              </a:rPr>
              <a:t>Intelligence</a:t>
            </a:r>
            <a:r>
              <a:rPr lang="en-US" sz="2600" dirty="0"/>
              <a:t> is an intangible </a:t>
            </a:r>
            <a:r>
              <a:rPr lang="en-US" sz="2600" b="1" dirty="0">
                <a:solidFill>
                  <a:srgbClr val="FFFF00"/>
                </a:solidFill>
              </a:rPr>
              <a:t>part</a:t>
            </a:r>
            <a:r>
              <a:rPr lang="en-US" sz="2600" dirty="0"/>
              <a:t> </a:t>
            </a:r>
            <a:r>
              <a:rPr lang="en-US" sz="2600" b="1" dirty="0">
                <a:solidFill>
                  <a:srgbClr val="FFFF00"/>
                </a:solidFill>
              </a:rPr>
              <a:t>of</a:t>
            </a:r>
            <a:r>
              <a:rPr lang="en-US" sz="2600" dirty="0"/>
              <a:t> </a:t>
            </a:r>
            <a:r>
              <a:rPr lang="en-US" sz="2600" b="1" dirty="0">
                <a:solidFill>
                  <a:srgbClr val="FFFF00"/>
                </a:solidFill>
              </a:rPr>
              <a:t>our</a:t>
            </a:r>
            <a:r>
              <a:rPr lang="en-US" sz="2600" dirty="0"/>
              <a:t> </a:t>
            </a:r>
            <a:r>
              <a:rPr lang="en-US" sz="2600" b="1" dirty="0">
                <a:solidFill>
                  <a:srgbClr val="FFFF00"/>
                </a:solidFill>
              </a:rPr>
              <a:t>brain</a:t>
            </a:r>
            <a:r>
              <a:rPr lang="en-US" sz="2600" dirty="0"/>
              <a:t> which is a combination of </a:t>
            </a:r>
            <a:r>
              <a:rPr lang="en-US" sz="2600" b="1" dirty="0">
                <a:solidFill>
                  <a:srgbClr val="FFFF00"/>
                </a:solidFill>
              </a:rPr>
              <a:t>Reasoning</a:t>
            </a:r>
            <a:r>
              <a:rPr lang="en-US" sz="2600" dirty="0"/>
              <a:t>, </a:t>
            </a:r>
            <a:r>
              <a:rPr lang="en-US" sz="2600" b="1" dirty="0">
                <a:solidFill>
                  <a:srgbClr val="FFFF00"/>
                </a:solidFill>
              </a:rPr>
              <a:t>learning</a:t>
            </a:r>
            <a:r>
              <a:rPr lang="en-US" sz="2600" dirty="0"/>
              <a:t>, </a:t>
            </a:r>
            <a:r>
              <a:rPr lang="en-US" sz="2600" b="1" dirty="0">
                <a:solidFill>
                  <a:srgbClr val="FFFF00"/>
                </a:solidFill>
              </a:rPr>
              <a:t>problem-solving</a:t>
            </a:r>
            <a:r>
              <a:rPr lang="en-US" sz="2600" dirty="0"/>
              <a:t>, </a:t>
            </a:r>
            <a:r>
              <a:rPr lang="en-US" sz="2600" b="1" dirty="0">
                <a:solidFill>
                  <a:srgbClr val="FFFF00"/>
                </a:solidFill>
              </a:rPr>
              <a:t>perception</a:t>
            </a:r>
            <a:r>
              <a:rPr lang="en-US" sz="2600" dirty="0"/>
              <a:t>, </a:t>
            </a:r>
            <a:r>
              <a:rPr lang="en-US" sz="2600" b="1" dirty="0">
                <a:solidFill>
                  <a:srgbClr val="FFFF00"/>
                </a:solidFill>
              </a:rPr>
              <a:t>language</a:t>
            </a:r>
            <a:r>
              <a:rPr lang="en-US" sz="2600" dirty="0"/>
              <a:t> </a:t>
            </a:r>
            <a:r>
              <a:rPr lang="en-US" sz="2600" b="1" dirty="0">
                <a:solidFill>
                  <a:srgbClr val="FFFF00"/>
                </a:solidFill>
              </a:rPr>
              <a:t>understanding</a:t>
            </a:r>
            <a:r>
              <a:rPr lang="en-US" sz="2600" dirty="0"/>
              <a:t>, etc. </a:t>
            </a:r>
          </a:p>
          <a:p>
            <a:pPr>
              <a:spcBef>
                <a:spcPts val="1200"/>
              </a:spcBef>
            </a:pPr>
            <a:r>
              <a:rPr lang="en-US" sz="2600" dirty="0"/>
              <a:t>To </a:t>
            </a:r>
            <a:r>
              <a:rPr lang="en-US" sz="2600" b="1" dirty="0" smtClean="0">
                <a:solidFill>
                  <a:srgbClr val="FFFF00"/>
                </a:solidFill>
              </a:rPr>
              <a:t>impart these qualities into machines</a:t>
            </a:r>
            <a:r>
              <a:rPr lang="en-US" sz="2600" dirty="0" smtClean="0"/>
              <a:t>, </a:t>
            </a:r>
            <a:r>
              <a:rPr lang="en-US" sz="2600" dirty="0" smtClean="0">
                <a:solidFill>
                  <a:srgbClr val="FFFF00"/>
                </a:solidFill>
              </a:rPr>
              <a:t>Artificial Intelligence</a:t>
            </a:r>
            <a:r>
              <a:rPr lang="en-US" sz="2600" dirty="0" smtClean="0"/>
              <a:t> requires </a:t>
            </a:r>
            <a:r>
              <a:rPr lang="en-US" sz="2600" dirty="0"/>
              <a:t>the following </a:t>
            </a:r>
            <a:r>
              <a:rPr lang="en-US" sz="2600" dirty="0" smtClean="0"/>
              <a:t>disciplines</a:t>
            </a:r>
            <a:endParaRPr lang="en-US" sz="2600" dirty="0"/>
          </a:p>
          <a:p>
            <a:pPr lvl="1"/>
            <a:r>
              <a:rPr lang="en-US" sz="2600" b="1" dirty="0" smtClean="0">
                <a:solidFill>
                  <a:srgbClr val="FFC000"/>
                </a:solidFill>
              </a:rPr>
              <a:t>Mathematics </a:t>
            </a:r>
            <a:endParaRPr lang="en-US" sz="2600" b="1" dirty="0">
              <a:solidFill>
                <a:srgbClr val="FFC000"/>
              </a:solidFill>
            </a:endParaRPr>
          </a:p>
          <a:p>
            <a:pPr lvl="1"/>
            <a:r>
              <a:rPr lang="en-US" sz="2600" b="1" dirty="0" smtClean="0">
                <a:solidFill>
                  <a:srgbClr val="FFC000"/>
                </a:solidFill>
              </a:rPr>
              <a:t>Biology </a:t>
            </a:r>
            <a:endParaRPr lang="en-US" sz="2600" b="1" dirty="0">
              <a:solidFill>
                <a:srgbClr val="FFC000"/>
              </a:solidFill>
            </a:endParaRPr>
          </a:p>
          <a:p>
            <a:pPr lvl="1"/>
            <a:r>
              <a:rPr lang="en-US" sz="2600" b="1" dirty="0" smtClean="0">
                <a:solidFill>
                  <a:srgbClr val="FFC000"/>
                </a:solidFill>
              </a:rPr>
              <a:t>Psychology </a:t>
            </a:r>
            <a:endParaRPr lang="en-US" sz="2600" b="1" dirty="0">
              <a:solidFill>
                <a:srgbClr val="FFC000"/>
              </a:solidFill>
            </a:endParaRPr>
          </a:p>
          <a:p>
            <a:pPr lvl="1"/>
            <a:r>
              <a:rPr lang="en-US" sz="2600" b="1" dirty="0" smtClean="0">
                <a:solidFill>
                  <a:srgbClr val="FFC000"/>
                </a:solidFill>
              </a:rPr>
              <a:t>Sociology </a:t>
            </a:r>
            <a:endParaRPr lang="en-US" sz="2600" b="1" dirty="0">
              <a:solidFill>
                <a:srgbClr val="FFC000"/>
              </a:solidFill>
            </a:endParaRPr>
          </a:p>
          <a:p>
            <a:pPr lvl="1"/>
            <a:r>
              <a:rPr lang="en-US" sz="2600" b="1" dirty="0" smtClean="0">
                <a:solidFill>
                  <a:srgbClr val="FFC000"/>
                </a:solidFill>
              </a:rPr>
              <a:t>Computer </a:t>
            </a:r>
            <a:r>
              <a:rPr lang="en-US" sz="2600" b="1" dirty="0">
                <a:solidFill>
                  <a:srgbClr val="FFC000"/>
                </a:solidFill>
              </a:rPr>
              <a:t>Science </a:t>
            </a:r>
          </a:p>
          <a:p>
            <a:pPr lvl="1"/>
            <a:r>
              <a:rPr lang="en-US" sz="2600" b="1" dirty="0" smtClean="0">
                <a:solidFill>
                  <a:srgbClr val="FFC000"/>
                </a:solidFill>
              </a:rPr>
              <a:t>Neurons </a:t>
            </a:r>
            <a:r>
              <a:rPr lang="en-US" sz="2600" b="1" dirty="0">
                <a:solidFill>
                  <a:srgbClr val="FFC000"/>
                </a:solidFill>
              </a:rPr>
              <a:t>Study </a:t>
            </a:r>
          </a:p>
          <a:p>
            <a:pPr lvl="1"/>
            <a:r>
              <a:rPr lang="en-US" sz="2600" b="1" dirty="0" smtClean="0">
                <a:solidFill>
                  <a:srgbClr val="FFC000"/>
                </a:solidFill>
              </a:rPr>
              <a:t>Statistics </a:t>
            </a:r>
            <a:endParaRPr lang="en-US" sz="2600" b="1" dirty="0">
              <a:solidFill>
                <a:srgbClr val="FFC000"/>
              </a:solidFill>
            </a:endParaRPr>
          </a:p>
          <a:p>
            <a:endParaRPr lang="en-US" sz="2600" dirty="0"/>
          </a:p>
          <a:p>
            <a:endParaRPr lang="en-US" sz="2600" dirty="0"/>
          </a:p>
        </p:txBody>
      </p:sp>
    </p:spTree>
    <p:extLst>
      <p:ext uri="{BB962C8B-B14F-4D97-AF65-F5344CB8AC3E}">
        <p14:creationId xmlns:p14="http://schemas.microsoft.com/office/powerpoint/2010/main" val="343217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6"/>
            <a:ext cx="8839200" cy="4525963"/>
          </a:xfrm>
        </p:spPr>
        <p:txBody>
          <a:bodyPr/>
          <a:lstStyle/>
          <a:p>
            <a:r>
              <a:rPr lang="en-US" sz="4400" b="1" dirty="0" smtClean="0">
                <a:solidFill>
                  <a:srgbClr val="FFC000"/>
                </a:solidFill>
              </a:rPr>
              <a:t>Reading Assignment:</a:t>
            </a:r>
            <a:r>
              <a:rPr lang="en-US" sz="4400" b="1" dirty="0" smtClean="0">
                <a:solidFill>
                  <a:srgbClr val="FFFF00"/>
                </a:solidFill>
              </a:rPr>
              <a:t> </a:t>
            </a:r>
            <a:r>
              <a:rPr lang="en-US" sz="3200" b="1" dirty="0" smtClean="0">
                <a:solidFill>
                  <a:srgbClr val="FFFF00"/>
                </a:solidFill>
              </a:rPr>
              <a:t>Advantages and Disadvantages of AI</a:t>
            </a:r>
            <a:endParaRPr lang="en-US" sz="3200" b="1" dirty="0">
              <a:solidFill>
                <a:srgbClr val="FFFF00"/>
              </a:solidFill>
            </a:endParaRPr>
          </a:p>
        </p:txBody>
      </p:sp>
    </p:spTree>
    <p:extLst>
      <p:ext uri="{BB962C8B-B14F-4D97-AF65-F5344CB8AC3E}">
        <p14:creationId xmlns:p14="http://schemas.microsoft.com/office/powerpoint/2010/main" val="531268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066800"/>
            <a:ext cx="8839200" cy="5186031"/>
          </a:xfrm>
          <a:prstGeom prst="rect">
            <a:avLst/>
          </a:prstGeom>
        </p:spPr>
        <p:txBody>
          <a:bodyPr wrap="square" lIns="91428" tIns="45718" rIns="91428" bIns="45718">
            <a:spAutoFit/>
          </a:bodyPr>
          <a:lstStyle/>
          <a:p>
            <a:pPr marL="685702" indent="-685702" defTabSz="914264">
              <a:spcAft>
                <a:spcPts val="600"/>
              </a:spcAft>
              <a:buFont typeface="Wingdings" pitchFamily="2" charset="2"/>
              <a:buChar char="Ø"/>
            </a:pPr>
            <a:r>
              <a:rPr lang="en-US" sz="3700" b="1" dirty="0" smtClean="0">
                <a:solidFill>
                  <a:srgbClr val="92D050"/>
                </a:solidFill>
              </a:rPr>
              <a:t>Definitions</a:t>
            </a:r>
            <a:endParaRPr lang="en-US" sz="3700" b="1" dirty="0">
              <a:solidFill>
                <a:srgbClr val="92D050"/>
              </a:solidFill>
            </a:endParaRPr>
          </a:p>
          <a:p>
            <a:pPr marL="685702" indent="-685702" defTabSz="914264">
              <a:spcAft>
                <a:spcPts val="600"/>
              </a:spcAft>
              <a:buFont typeface="Wingdings" pitchFamily="2" charset="2"/>
              <a:buChar char="Ø"/>
            </a:pPr>
            <a:r>
              <a:rPr lang="en-US" sz="3700" dirty="0" smtClean="0">
                <a:solidFill>
                  <a:srgbClr val="FFFF00"/>
                </a:solidFill>
              </a:rPr>
              <a:t>History</a:t>
            </a:r>
            <a:endParaRPr lang="en-US" sz="3700" dirty="0">
              <a:solidFill>
                <a:srgbClr val="FFFF00"/>
              </a:solidFill>
            </a:endParaRPr>
          </a:p>
          <a:p>
            <a:pPr marL="685702" indent="-685702" defTabSz="914264">
              <a:spcAft>
                <a:spcPts val="600"/>
              </a:spcAft>
              <a:buFont typeface="Wingdings" pitchFamily="2" charset="2"/>
              <a:buChar char="Ø"/>
            </a:pPr>
            <a:r>
              <a:rPr lang="en-US" sz="3700" dirty="0" smtClean="0">
                <a:solidFill>
                  <a:srgbClr val="FFFF00"/>
                </a:solidFill>
              </a:rPr>
              <a:t>Levels of AI</a:t>
            </a:r>
            <a:endParaRPr lang="en-US" sz="3700" dirty="0">
              <a:solidFill>
                <a:srgbClr val="FFFF00"/>
              </a:solidFill>
            </a:endParaRPr>
          </a:p>
          <a:p>
            <a:pPr marL="685702" indent="-685702" defTabSz="914264">
              <a:spcAft>
                <a:spcPts val="600"/>
              </a:spcAft>
              <a:buFont typeface="Wingdings" pitchFamily="2" charset="2"/>
              <a:buChar char="Ø"/>
            </a:pPr>
            <a:r>
              <a:rPr lang="en-US" sz="3700" dirty="0" smtClean="0">
                <a:solidFill>
                  <a:srgbClr val="FFFF00"/>
                </a:solidFill>
              </a:rPr>
              <a:t>Types of AI</a:t>
            </a:r>
          </a:p>
          <a:p>
            <a:pPr marL="685702" indent="-685702" defTabSz="914264">
              <a:spcAft>
                <a:spcPts val="600"/>
              </a:spcAft>
              <a:buFont typeface="Wingdings" pitchFamily="2" charset="2"/>
              <a:buChar char="Ø"/>
            </a:pPr>
            <a:r>
              <a:rPr lang="en-US" sz="3700" dirty="0" smtClean="0">
                <a:solidFill>
                  <a:srgbClr val="FFFF00"/>
                </a:solidFill>
              </a:rPr>
              <a:t>Influencers of Artificial Intelligence</a:t>
            </a:r>
          </a:p>
          <a:p>
            <a:pPr marL="685702" indent="-685702" defTabSz="914264">
              <a:spcAft>
                <a:spcPts val="600"/>
              </a:spcAft>
              <a:buFont typeface="Wingdings" pitchFamily="2" charset="2"/>
              <a:buChar char="Ø"/>
            </a:pPr>
            <a:r>
              <a:rPr lang="en-US" sz="3700" dirty="0" smtClean="0">
                <a:solidFill>
                  <a:srgbClr val="FFFF00"/>
                </a:solidFill>
              </a:rPr>
              <a:t>Applications of AI</a:t>
            </a:r>
          </a:p>
          <a:p>
            <a:pPr marL="685702" indent="-685702" defTabSz="914264">
              <a:spcAft>
                <a:spcPts val="600"/>
              </a:spcAft>
              <a:buFont typeface="Wingdings" pitchFamily="2" charset="2"/>
              <a:buChar char="Ø"/>
            </a:pPr>
            <a:r>
              <a:rPr lang="en-US" sz="3700" dirty="0" smtClean="0">
                <a:solidFill>
                  <a:srgbClr val="FFFF00"/>
                </a:solidFill>
              </a:rPr>
              <a:t>AI Tools and Platforms</a:t>
            </a:r>
          </a:p>
          <a:p>
            <a:pPr marL="685702" indent="-685702" defTabSz="914264">
              <a:spcAft>
                <a:spcPts val="600"/>
              </a:spcAft>
              <a:buFont typeface="Wingdings" pitchFamily="2" charset="2"/>
              <a:buChar char="Ø"/>
            </a:pPr>
            <a:r>
              <a:rPr lang="en-US" sz="3700" dirty="0" smtClean="0">
                <a:solidFill>
                  <a:srgbClr val="FFFF00"/>
                </a:solidFill>
              </a:rPr>
              <a:t>Sample Applications</a:t>
            </a:r>
            <a:endParaRPr lang="en-US" sz="3700" dirty="0">
              <a:solidFill>
                <a:srgbClr val="FFFF00"/>
              </a:solidFill>
            </a:endParaRPr>
          </a:p>
        </p:txBody>
      </p:sp>
      <p:sp>
        <p:nvSpPr>
          <p:cNvPr id="2" name="TextBox 1"/>
          <p:cNvSpPr txBox="1"/>
          <p:nvPr/>
        </p:nvSpPr>
        <p:spPr>
          <a:xfrm>
            <a:off x="502122" y="28519"/>
            <a:ext cx="8108478" cy="1015659"/>
          </a:xfrm>
          <a:prstGeom prst="rect">
            <a:avLst/>
          </a:prstGeom>
          <a:noFill/>
        </p:spPr>
        <p:txBody>
          <a:bodyPr wrap="square" lIns="91428" tIns="45718" rIns="91428" bIns="45718" rtlCol="0">
            <a:spAutoFit/>
          </a:bodyPr>
          <a:lstStyle/>
          <a:p>
            <a:pPr algn="ctr" defTabSz="914264"/>
            <a:r>
              <a:rPr lang="en-US" sz="6000" b="1" dirty="0">
                <a:solidFill>
                  <a:prstClr val="white"/>
                </a:solidFill>
                <a:effectLst>
                  <a:outerShdw blurRad="38100" dist="38100" dir="2700000" algn="tl">
                    <a:srgbClr val="000000">
                      <a:alpha val="43137"/>
                    </a:srgbClr>
                  </a:outerShdw>
                </a:effectLst>
              </a:rPr>
              <a:t>Outline</a:t>
            </a:r>
          </a:p>
        </p:txBody>
      </p:sp>
    </p:spTree>
    <p:extLst>
      <p:ext uri="{BB962C8B-B14F-4D97-AF65-F5344CB8AC3E}">
        <p14:creationId xmlns:p14="http://schemas.microsoft.com/office/powerpoint/2010/main" val="4136650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b="1" dirty="0" smtClean="0">
                <a:solidFill>
                  <a:srgbClr val="92D050"/>
                </a:solidFill>
              </a:rPr>
              <a:t>History of AI</a:t>
            </a:r>
            <a:endParaRPr lang="en-US" b="1" dirty="0">
              <a:solidFill>
                <a:srgbClr val="92D050"/>
              </a:solidFill>
            </a:endParaRPr>
          </a:p>
        </p:txBody>
      </p:sp>
      <p:sp>
        <p:nvSpPr>
          <p:cNvPr id="3" name="Content Placeholder 2"/>
          <p:cNvSpPr>
            <a:spLocks noGrp="1"/>
          </p:cNvSpPr>
          <p:nvPr>
            <p:ph idx="1"/>
          </p:nvPr>
        </p:nvSpPr>
        <p:spPr>
          <a:xfrm>
            <a:off x="381000" y="1295400"/>
            <a:ext cx="8458200" cy="4525963"/>
          </a:xfrm>
        </p:spPr>
        <p:txBody>
          <a:bodyPr/>
          <a:lstStyle/>
          <a:p>
            <a:r>
              <a:rPr lang="en-US" sz="4400" b="1" dirty="0">
                <a:solidFill>
                  <a:srgbClr val="FFFF00"/>
                </a:solidFill>
              </a:rPr>
              <a:t>Artificial Intelligence </a:t>
            </a:r>
            <a:r>
              <a:rPr lang="en-US" sz="4400" dirty="0"/>
              <a:t>is not a new </a:t>
            </a:r>
            <a:r>
              <a:rPr lang="en-US" sz="4400" dirty="0" smtClean="0"/>
              <a:t>discipline </a:t>
            </a:r>
            <a:r>
              <a:rPr lang="en-US" sz="4400" dirty="0"/>
              <a:t>and not a new technology for researchers. </a:t>
            </a:r>
            <a:endParaRPr lang="en-US" sz="4400" dirty="0" smtClean="0"/>
          </a:p>
          <a:p>
            <a:endParaRPr lang="en-US" sz="1200" dirty="0"/>
          </a:p>
          <a:p>
            <a:r>
              <a:rPr lang="en-US" sz="4400" b="1" dirty="0" smtClean="0">
                <a:solidFill>
                  <a:srgbClr val="FFFF00"/>
                </a:solidFill>
              </a:rPr>
              <a:t>Milestones</a:t>
            </a:r>
            <a:r>
              <a:rPr lang="en-US" sz="4400" dirty="0" smtClean="0">
                <a:solidFill>
                  <a:srgbClr val="FFFF00"/>
                </a:solidFill>
              </a:rPr>
              <a:t> </a:t>
            </a:r>
            <a:r>
              <a:rPr lang="en-US" sz="4400" dirty="0" smtClean="0"/>
              <a:t>in the </a:t>
            </a:r>
            <a:r>
              <a:rPr lang="en-US" sz="4400" b="1" dirty="0" smtClean="0">
                <a:solidFill>
                  <a:srgbClr val="FFFF00"/>
                </a:solidFill>
              </a:rPr>
              <a:t>history of AI</a:t>
            </a:r>
            <a:r>
              <a:rPr lang="en-US" sz="4400" dirty="0" smtClean="0"/>
              <a:t> are shown in the following slide.</a:t>
            </a:r>
            <a:endParaRPr lang="en-US" sz="4400" dirty="0"/>
          </a:p>
        </p:txBody>
      </p:sp>
    </p:spTree>
    <p:extLst>
      <p:ext uri="{BB962C8B-B14F-4D97-AF65-F5344CB8AC3E}">
        <p14:creationId xmlns:p14="http://schemas.microsoft.com/office/powerpoint/2010/main" val="4214633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0575"/>
            <a:ext cx="9144000"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705600" y="2514600"/>
            <a:ext cx="1066800" cy="369332"/>
          </a:xfrm>
          <a:prstGeom prst="rect">
            <a:avLst/>
          </a:prstGeom>
          <a:solidFill>
            <a:schemeClr val="tx1"/>
          </a:solidFill>
        </p:spPr>
        <p:txBody>
          <a:bodyPr wrap="square" rtlCol="0">
            <a:spAutoFit/>
          </a:bodyPr>
          <a:lstStyle/>
          <a:p>
            <a:r>
              <a:rPr lang="en-US" b="1" dirty="0">
                <a:solidFill>
                  <a:schemeClr val="bg1"/>
                </a:solidFill>
              </a:rPr>
              <a:t>W</a:t>
            </a:r>
            <a:r>
              <a:rPr lang="en-US" b="1" dirty="0" smtClean="0">
                <a:solidFill>
                  <a:schemeClr val="bg1"/>
                </a:solidFill>
              </a:rPr>
              <a:t>inter</a:t>
            </a:r>
            <a:endParaRPr lang="en-US" b="1" dirty="0">
              <a:solidFill>
                <a:schemeClr val="bg1"/>
              </a:solidFill>
            </a:endParaRPr>
          </a:p>
        </p:txBody>
      </p:sp>
      <p:sp>
        <p:nvSpPr>
          <p:cNvPr id="5" name="TextBox 4"/>
          <p:cNvSpPr txBox="1"/>
          <p:nvPr/>
        </p:nvSpPr>
        <p:spPr>
          <a:xfrm>
            <a:off x="152400" y="6031468"/>
            <a:ext cx="1066800" cy="369332"/>
          </a:xfrm>
          <a:prstGeom prst="rect">
            <a:avLst/>
          </a:prstGeom>
          <a:solidFill>
            <a:schemeClr val="tx1"/>
          </a:solidFill>
        </p:spPr>
        <p:txBody>
          <a:bodyPr wrap="square" rtlCol="0">
            <a:spAutoFit/>
          </a:bodyPr>
          <a:lstStyle/>
          <a:p>
            <a:r>
              <a:rPr lang="en-US" b="1" dirty="0" smtClean="0">
                <a:solidFill>
                  <a:schemeClr val="bg1"/>
                </a:solidFill>
              </a:rPr>
              <a:t>Winter</a:t>
            </a:r>
            <a:endParaRPr lang="en-US" b="1" dirty="0">
              <a:solidFill>
                <a:schemeClr val="bg1"/>
              </a:solidFill>
            </a:endParaRPr>
          </a:p>
        </p:txBody>
      </p:sp>
      <p:sp>
        <p:nvSpPr>
          <p:cNvPr id="6" name="TextBox 5"/>
          <p:cNvSpPr txBox="1"/>
          <p:nvPr/>
        </p:nvSpPr>
        <p:spPr>
          <a:xfrm>
            <a:off x="2133600" y="24825"/>
            <a:ext cx="6324600" cy="584775"/>
          </a:xfrm>
          <a:prstGeom prst="rect">
            <a:avLst/>
          </a:prstGeom>
          <a:noFill/>
        </p:spPr>
        <p:txBody>
          <a:bodyPr wrap="square" rtlCol="0">
            <a:spAutoFit/>
          </a:bodyPr>
          <a:lstStyle/>
          <a:p>
            <a:r>
              <a:rPr lang="en-US" sz="3200" b="1" dirty="0" smtClean="0">
                <a:solidFill>
                  <a:srgbClr val="FFFF00"/>
                </a:solidFill>
              </a:rPr>
              <a:t>History of AI in pictures…</a:t>
            </a:r>
            <a:endParaRPr lang="en-US" sz="3200" b="1" dirty="0">
              <a:solidFill>
                <a:srgbClr val="FFFF00"/>
              </a:solidFill>
            </a:endParaRPr>
          </a:p>
        </p:txBody>
      </p:sp>
    </p:spTree>
    <p:extLst>
      <p:ext uri="{BB962C8B-B14F-4D97-AF65-F5344CB8AC3E}">
        <p14:creationId xmlns:p14="http://schemas.microsoft.com/office/powerpoint/2010/main" val="3469357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05800" cy="4525963"/>
          </a:xfrm>
        </p:spPr>
        <p:txBody>
          <a:bodyPr/>
          <a:lstStyle/>
          <a:p>
            <a:r>
              <a:rPr lang="en-US" dirty="0"/>
              <a:t>Now </a:t>
            </a:r>
            <a:r>
              <a:rPr lang="en-US" b="1" dirty="0">
                <a:solidFill>
                  <a:srgbClr val="FFFF00"/>
                </a:solidFill>
              </a:rPr>
              <a:t>AI has developed</a:t>
            </a:r>
            <a:r>
              <a:rPr lang="en-US" dirty="0"/>
              <a:t> to a </a:t>
            </a:r>
            <a:r>
              <a:rPr lang="en-US" dirty="0" smtClean="0"/>
              <a:t>relatively remarkable </a:t>
            </a:r>
            <a:r>
              <a:rPr lang="en-US" dirty="0"/>
              <a:t>level. The concept of </a:t>
            </a:r>
            <a:r>
              <a:rPr lang="en-US" b="1" dirty="0">
                <a:solidFill>
                  <a:srgbClr val="FFFF00"/>
                </a:solidFill>
              </a:rPr>
              <a:t>Deep</a:t>
            </a:r>
            <a:r>
              <a:rPr lang="en-US" dirty="0"/>
              <a:t> </a:t>
            </a:r>
            <a:r>
              <a:rPr lang="en-US" b="1" dirty="0">
                <a:solidFill>
                  <a:srgbClr val="FFFF00"/>
                </a:solidFill>
              </a:rPr>
              <a:t>learning</a:t>
            </a:r>
            <a:r>
              <a:rPr lang="en-US" dirty="0"/>
              <a:t>, </a:t>
            </a:r>
            <a:r>
              <a:rPr lang="en-US" b="1" dirty="0">
                <a:solidFill>
                  <a:srgbClr val="FFFF00"/>
                </a:solidFill>
              </a:rPr>
              <a:t>big</a:t>
            </a:r>
            <a:r>
              <a:rPr lang="en-US" dirty="0"/>
              <a:t> </a:t>
            </a:r>
            <a:r>
              <a:rPr lang="en-US" b="1" dirty="0">
                <a:solidFill>
                  <a:srgbClr val="FFFF00"/>
                </a:solidFill>
              </a:rPr>
              <a:t>data</a:t>
            </a:r>
            <a:r>
              <a:rPr lang="en-US" dirty="0"/>
              <a:t>, and </a:t>
            </a:r>
            <a:r>
              <a:rPr lang="en-US" b="1" dirty="0">
                <a:solidFill>
                  <a:srgbClr val="FFFF00"/>
                </a:solidFill>
              </a:rPr>
              <a:t>data</a:t>
            </a:r>
            <a:r>
              <a:rPr lang="en-US" dirty="0"/>
              <a:t> </a:t>
            </a:r>
            <a:r>
              <a:rPr lang="en-US" b="1" dirty="0">
                <a:solidFill>
                  <a:srgbClr val="FFFF00"/>
                </a:solidFill>
              </a:rPr>
              <a:t>science</a:t>
            </a:r>
            <a:r>
              <a:rPr lang="en-US" dirty="0"/>
              <a:t> are now </a:t>
            </a:r>
            <a:r>
              <a:rPr lang="en-US" b="1" dirty="0" smtClean="0">
                <a:solidFill>
                  <a:srgbClr val="FFFF00"/>
                </a:solidFill>
              </a:rPr>
              <a:t>trending</a:t>
            </a:r>
            <a:r>
              <a:rPr lang="en-US" dirty="0" smtClean="0"/>
              <a:t>. </a:t>
            </a:r>
          </a:p>
          <a:p>
            <a:r>
              <a:rPr lang="en-US" dirty="0" smtClean="0"/>
              <a:t>Companies </a:t>
            </a:r>
            <a:r>
              <a:rPr lang="en-US" dirty="0"/>
              <a:t>like Google, Facebook, IBM, and Amazon are working with AI and creating amazing devices. The future of Artificial Intelligence is </a:t>
            </a:r>
            <a:r>
              <a:rPr lang="en-US" dirty="0">
                <a:solidFill>
                  <a:srgbClr val="FFFF00"/>
                </a:solidFill>
              </a:rPr>
              <a:t>inspiring</a:t>
            </a:r>
            <a:r>
              <a:rPr lang="en-US" dirty="0"/>
              <a:t> and </a:t>
            </a:r>
            <a:r>
              <a:rPr lang="en-US" dirty="0" smtClean="0">
                <a:solidFill>
                  <a:srgbClr val="FFFF00"/>
                </a:solidFill>
              </a:rPr>
              <a:t>much</a:t>
            </a:r>
            <a:r>
              <a:rPr lang="en-US" dirty="0" smtClean="0"/>
              <a:t> </a:t>
            </a:r>
            <a:r>
              <a:rPr lang="en-US" b="1" dirty="0" smtClean="0">
                <a:solidFill>
                  <a:srgbClr val="FFFF00"/>
                </a:solidFill>
              </a:rPr>
              <a:t>more is to come</a:t>
            </a:r>
            <a:r>
              <a:rPr lang="en-US" dirty="0" smtClean="0"/>
              <a:t>. </a:t>
            </a:r>
            <a:endParaRPr lang="en-US" dirty="0"/>
          </a:p>
          <a:p>
            <a:endParaRPr lang="en-US" dirty="0"/>
          </a:p>
        </p:txBody>
      </p:sp>
      <p:sp>
        <p:nvSpPr>
          <p:cNvPr id="4" name="Title 3"/>
          <p:cNvSpPr txBox="1">
            <a:spLocks noGrp="1"/>
          </p:cNvSpPr>
          <p:nvPr>
            <p:ph type="title"/>
          </p:nvPr>
        </p:nvSpPr>
        <p:spPr>
          <a:xfrm>
            <a:off x="457200" y="381000"/>
            <a:ext cx="8382000" cy="584771"/>
          </a:xfrm>
          <a:prstGeom prst="rect">
            <a:avLst/>
          </a:prstGeom>
          <a:noFill/>
        </p:spPr>
        <p:txBody>
          <a:bodyPr wrap="square" rtlCol="0">
            <a:spAutoFit/>
          </a:bodyPr>
          <a:lstStyle/>
          <a:p>
            <a:r>
              <a:rPr lang="en-US" sz="3200" b="1" dirty="0" smtClean="0">
                <a:solidFill>
                  <a:srgbClr val="FFFF00"/>
                </a:solidFill>
              </a:rPr>
              <a:t>History of AI…</a:t>
            </a:r>
            <a:endParaRPr lang="en-US" sz="3200" b="1" dirty="0">
              <a:solidFill>
                <a:srgbClr val="FFFF00"/>
              </a:solidFill>
            </a:endParaRPr>
          </a:p>
        </p:txBody>
      </p:sp>
    </p:spTree>
    <p:extLst>
      <p:ext uri="{BB962C8B-B14F-4D97-AF65-F5344CB8AC3E}">
        <p14:creationId xmlns:p14="http://schemas.microsoft.com/office/powerpoint/2010/main" val="3489200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457200" y="990600"/>
            <a:ext cx="8305800" cy="5791200"/>
          </a:xfrm>
        </p:spPr>
        <p:txBody>
          <a:bodyPr/>
          <a:lstStyle/>
          <a:p>
            <a:r>
              <a:rPr lang="en-US" sz="3600" i="1" dirty="0" smtClean="0"/>
              <a:t>As we have mentioned frequently, </a:t>
            </a:r>
            <a:r>
              <a:rPr lang="en-US" sz="3600" b="1" i="1" dirty="0">
                <a:solidFill>
                  <a:srgbClr val="FFFF00"/>
                </a:solidFill>
              </a:rPr>
              <a:t>AI</a:t>
            </a:r>
            <a:r>
              <a:rPr lang="en-US" sz="3600" i="1" dirty="0"/>
              <a:t> technology </a:t>
            </a:r>
            <a:r>
              <a:rPr lang="en-US" sz="3600" i="1" dirty="0" smtClean="0"/>
              <a:t>machines were </a:t>
            </a:r>
            <a:r>
              <a:rPr lang="en-US" sz="3600" b="1" i="1" dirty="0" smtClean="0">
                <a:solidFill>
                  <a:srgbClr val="FFFF00"/>
                </a:solidFill>
              </a:rPr>
              <a:t>anticipated</a:t>
            </a:r>
            <a:r>
              <a:rPr lang="en-US" sz="3600" i="1" dirty="0" smtClean="0"/>
              <a:t> to </a:t>
            </a:r>
            <a:r>
              <a:rPr lang="en-US" sz="3600" b="1" i="1" dirty="0" smtClean="0">
                <a:solidFill>
                  <a:srgbClr val="FFFF00"/>
                </a:solidFill>
              </a:rPr>
              <a:t>learn </a:t>
            </a:r>
            <a:r>
              <a:rPr lang="en-US" sz="3600" i="1" dirty="0" smtClean="0"/>
              <a:t>from </a:t>
            </a:r>
            <a:r>
              <a:rPr lang="en-US" sz="3600" i="1" dirty="0"/>
              <a:t>the </a:t>
            </a:r>
            <a:r>
              <a:rPr lang="en-US" sz="3600" b="1" i="1" dirty="0" smtClean="0">
                <a:solidFill>
                  <a:srgbClr val="FFFF00"/>
                </a:solidFill>
              </a:rPr>
              <a:t>perceived environment’s data </a:t>
            </a:r>
            <a:r>
              <a:rPr lang="en-US" sz="3600" i="1" dirty="0" smtClean="0"/>
              <a:t>and to use past </a:t>
            </a:r>
            <a:r>
              <a:rPr lang="en-US" sz="3600" b="1" i="1" dirty="0" smtClean="0">
                <a:solidFill>
                  <a:srgbClr val="FFFF00"/>
                </a:solidFill>
              </a:rPr>
              <a:t>experience</a:t>
            </a:r>
            <a:r>
              <a:rPr lang="en-US" sz="3600" i="1" dirty="0" smtClean="0"/>
              <a:t> </a:t>
            </a:r>
            <a:r>
              <a:rPr lang="en-US" sz="3600" i="1" dirty="0"/>
              <a:t>to make </a:t>
            </a:r>
            <a:r>
              <a:rPr lang="en-US" sz="3600" b="1" i="1" dirty="0" smtClean="0">
                <a:solidFill>
                  <a:srgbClr val="FFFF00"/>
                </a:solidFill>
              </a:rPr>
              <a:t>proactive </a:t>
            </a:r>
            <a:r>
              <a:rPr lang="en-US" sz="3600" i="1" dirty="0" smtClean="0"/>
              <a:t>decisions. </a:t>
            </a:r>
          </a:p>
          <a:p>
            <a:r>
              <a:rPr lang="en-US" sz="3600" b="1" i="1" dirty="0" smtClean="0"/>
              <a:t>And</a:t>
            </a:r>
            <a:r>
              <a:rPr lang="en-US" sz="3600" b="1" i="1" dirty="0" smtClean="0">
                <a:solidFill>
                  <a:srgbClr val="FFFF00"/>
                </a:solidFill>
              </a:rPr>
              <a:t> AI </a:t>
            </a:r>
            <a:r>
              <a:rPr lang="en-US" sz="3600" i="1" dirty="0"/>
              <a:t>never</a:t>
            </a:r>
            <a:r>
              <a:rPr lang="en-US" sz="3600" b="1" i="1" dirty="0">
                <a:solidFill>
                  <a:srgbClr val="FFFF00"/>
                </a:solidFill>
              </a:rPr>
              <a:t> emerged out of the blue </a:t>
            </a:r>
            <a:r>
              <a:rPr lang="en-US" sz="3600" i="1" dirty="0"/>
              <a:t>or overnight but it has </a:t>
            </a:r>
            <a:r>
              <a:rPr lang="en-US" sz="3600" b="1" i="1" dirty="0">
                <a:solidFill>
                  <a:srgbClr val="FFFF00"/>
                </a:solidFill>
              </a:rPr>
              <a:t>passed </a:t>
            </a:r>
            <a:r>
              <a:rPr lang="en-US" sz="3600" i="1" dirty="0" smtClean="0"/>
              <a:t>&amp;</a:t>
            </a:r>
            <a:r>
              <a:rPr lang="en-US" sz="3600" b="1" i="1" dirty="0" smtClean="0"/>
              <a:t> </a:t>
            </a:r>
            <a:r>
              <a:rPr lang="en-US" sz="3600" i="1" dirty="0" smtClean="0"/>
              <a:t>is</a:t>
            </a:r>
            <a:r>
              <a:rPr lang="en-US" sz="3600" b="1" i="1" dirty="0" smtClean="0"/>
              <a:t> </a:t>
            </a:r>
            <a:r>
              <a:rPr lang="en-US" sz="3600" i="1" dirty="0" smtClean="0"/>
              <a:t>yet</a:t>
            </a:r>
            <a:r>
              <a:rPr lang="en-US" sz="3600" b="1" i="1" dirty="0" smtClean="0"/>
              <a:t> </a:t>
            </a:r>
            <a:r>
              <a:rPr lang="en-US" sz="3600" b="1" i="1" dirty="0" smtClean="0">
                <a:solidFill>
                  <a:srgbClr val="FFFF00"/>
                </a:solidFill>
              </a:rPr>
              <a:t>anticipated </a:t>
            </a:r>
            <a:r>
              <a:rPr lang="en-US" sz="3600" i="1" dirty="0" smtClean="0"/>
              <a:t>to pass </a:t>
            </a:r>
            <a:r>
              <a:rPr lang="en-US" sz="3600" b="1" i="1" dirty="0" smtClean="0">
                <a:solidFill>
                  <a:srgbClr val="FFFF00"/>
                </a:solidFill>
              </a:rPr>
              <a:t>through </a:t>
            </a:r>
            <a:r>
              <a:rPr lang="en-US" sz="3600" i="1" dirty="0" smtClean="0"/>
              <a:t>various</a:t>
            </a:r>
            <a:r>
              <a:rPr lang="en-US" sz="3600" b="1" i="1" dirty="0" smtClean="0">
                <a:solidFill>
                  <a:srgbClr val="FFFF00"/>
                </a:solidFill>
              </a:rPr>
              <a:t> stages (levels)</a:t>
            </a:r>
            <a:r>
              <a:rPr lang="en-US" sz="3600" i="1" dirty="0" smtClean="0"/>
              <a:t>. </a:t>
            </a:r>
            <a:endParaRPr lang="en-US" sz="3600" dirty="0"/>
          </a:p>
          <a:p>
            <a:endParaRPr lang="en-US" sz="3600" dirty="0"/>
          </a:p>
          <a:p>
            <a:endParaRPr lang="en-US" sz="3600" dirty="0"/>
          </a:p>
        </p:txBody>
      </p:sp>
    </p:spTree>
    <p:extLst>
      <p:ext uri="{BB962C8B-B14F-4D97-AF65-F5344CB8AC3E}">
        <p14:creationId xmlns:p14="http://schemas.microsoft.com/office/powerpoint/2010/main" val="592043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457200" y="1066800"/>
            <a:ext cx="8305800" cy="3916363"/>
          </a:xfrm>
        </p:spPr>
        <p:txBody>
          <a:bodyPr/>
          <a:lstStyle/>
          <a:p>
            <a:r>
              <a:rPr lang="en-US" sz="3600" b="1" dirty="0" smtClean="0">
                <a:solidFill>
                  <a:srgbClr val="FFC000"/>
                </a:solidFill>
              </a:rPr>
              <a:t>Level 1</a:t>
            </a:r>
            <a:r>
              <a:rPr lang="en-US" sz="3600" b="1" dirty="0" smtClean="0">
                <a:solidFill>
                  <a:srgbClr val="FFFF00"/>
                </a:solidFill>
              </a:rPr>
              <a:t>: </a:t>
            </a:r>
            <a:r>
              <a:rPr lang="en-US" sz="3600" b="1" dirty="0">
                <a:solidFill>
                  <a:srgbClr val="FFFF00"/>
                </a:solidFill>
              </a:rPr>
              <a:t>Rule-Based Systems </a:t>
            </a:r>
          </a:p>
          <a:p>
            <a:pPr lvl="1" algn="just"/>
            <a:r>
              <a:rPr lang="en-US" sz="3600" dirty="0" smtClean="0"/>
              <a:t>The </a:t>
            </a:r>
            <a:r>
              <a:rPr lang="en-US" sz="3600" b="1" dirty="0">
                <a:solidFill>
                  <a:srgbClr val="FFFF00"/>
                </a:solidFill>
              </a:rPr>
              <a:t>most common</a:t>
            </a:r>
            <a:r>
              <a:rPr lang="en-US" sz="3600" dirty="0"/>
              <a:t> uses of </a:t>
            </a:r>
            <a:r>
              <a:rPr lang="en-US" sz="3600" b="1" dirty="0">
                <a:solidFill>
                  <a:srgbClr val="FFFF00"/>
                </a:solidFill>
              </a:rPr>
              <a:t>AI</a:t>
            </a:r>
            <a:r>
              <a:rPr lang="en-US" sz="3600" dirty="0"/>
              <a:t> </a:t>
            </a:r>
            <a:r>
              <a:rPr lang="en-US" sz="3600" b="1" dirty="0">
                <a:solidFill>
                  <a:srgbClr val="FFFF00"/>
                </a:solidFill>
              </a:rPr>
              <a:t>today</a:t>
            </a:r>
            <a:r>
              <a:rPr lang="en-US" sz="3600" dirty="0"/>
              <a:t> fit in this </a:t>
            </a:r>
            <a:r>
              <a:rPr lang="en-US" sz="3600" dirty="0" smtClean="0"/>
              <a:t>category, </a:t>
            </a:r>
            <a:r>
              <a:rPr lang="en-US" sz="3600" dirty="0"/>
              <a:t>covering everything from business software (</a:t>
            </a:r>
            <a:r>
              <a:rPr lang="en-US" sz="3600" b="1" dirty="0">
                <a:solidFill>
                  <a:srgbClr val="FFFF00"/>
                </a:solidFill>
              </a:rPr>
              <a:t>Robotic</a:t>
            </a:r>
            <a:r>
              <a:rPr lang="en-US" sz="3600" dirty="0"/>
              <a:t> </a:t>
            </a:r>
            <a:r>
              <a:rPr lang="en-US" sz="3600" b="1" dirty="0">
                <a:solidFill>
                  <a:srgbClr val="FFFF00"/>
                </a:solidFill>
              </a:rPr>
              <a:t>Process</a:t>
            </a:r>
            <a:r>
              <a:rPr lang="en-US" sz="3600" dirty="0"/>
              <a:t> </a:t>
            </a:r>
            <a:r>
              <a:rPr lang="en-US" sz="3600" b="1" dirty="0">
                <a:solidFill>
                  <a:srgbClr val="FFFF00"/>
                </a:solidFill>
              </a:rPr>
              <a:t>Automation</a:t>
            </a:r>
            <a:r>
              <a:rPr lang="en-US" sz="3600" dirty="0"/>
              <a:t>) and domestic appliances to aircraft autopilots. </a:t>
            </a:r>
          </a:p>
          <a:p>
            <a:endParaRPr lang="en-US" sz="3600" dirty="0"/>
          </a:p>
          <a:p>
            <a:endParaRPr lang="en-US" sz="3600" dirty="0"/>
          </a:p>
          <a:p>
            <a:endParaRPr lang="en-US" sz="3600" dirty="0"/>
          </a:p>
        </p:txBody>
      </p:sp>
    </p:spTree>
    <p:extLst>
      <p:ext uri="{BB962C8B-B14F-4D97-AF65-F5344CB8AC3E}">
        <p14:creationId xmlns:p14="http://schemas.microsoft.com/office/powerpoint/2010/main" val="58572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457200" y="1066800"/>
            <a:ext cx="8458200" cy="3916363"/>
          </a:xfrm>
        </p:spPr>
        <p:txBody>
          <a:bodyPr/>
          <a:lstStyle/>
          <a:p>
            <a:r>
              <a:rPr lang="en-US" sz="3600" b="1" dirty="0" smtClean="0">
                <a:solidFill>
                  <a:srgbClr val="FFC000"/>
                </a:solidFill>
              </a:rPr>
              <a:t>Level </a:t>
            </a:r>
            <a:r>
              <a:rPr lang="en-US" sz="3600" b="1" dirty="0">
                <a:solidFill>
                  <a:srgbClr val="FFC000"/>
                </a:solidFill>
              </a:rPr>
              <a:t>2</a:t>
            </a:r>
            <a:r>
              <a:rPr lang="en-US" sz="3600" b="1" dirty="0" smtClean="0">
                <a:solidFill>
                  <a:srgbClr val="FFFF00"/>
                </a:solidFill>
              </a:rPr>
              <a:t>: </a:t>
            </a:r>
            <a:r>
              <a:rPr lang="en-US" sz="3600" b="1" dirty="0">
                <a:solidFill>
                  <a:srgbClr val="FFFF00"/>
                </a:solidFill>
              </a:rPr>
              <a:t>Context Awareness and Retention</a:t>
            </a:r>
            <a:r>
              <a:rPr lang="en-US" sz="3600" dirty="0"/>
              <a:t> </a:t>
            </a:r>
          </a:p>
          <a:p>
            <a:pPr lvl="1" algn="just"/>
            <a:r>
              <a:rPr lang="en-US" sz="3200" dirty="0" smtClean="0">
                <a:solidFill>
                  <a:srgbClr val="FFFF00"/>
                </a:solidFill>
              </a:rPr>
              <a:t>Algorithms</a:t>
            </a:r>
            <a:r>
              <a:rPr lang="en-US" sz="3200" dirty="0" smtClean="0"/>
              <a:t> </a:t>
            </a:r>
            <a:r>
              <a:rPr lang="en-US" sz="3200" dirty="0"/>
              <a:t>that </a:t>
            </a:r>
            <a:r>
              <a:rPr lang="en-US" sz="3200" dirty="0">
                <a:solidFill>
                  <a:srgbClr val="FFFF00"/>
                </a:solidFill>
              </a:rPr>
              <a:t>develop</a:t>
            </a:r>
            <a:r>
              <a:rPr lang="en-US" sz="3200" dirty="0"/>
              <a:t> </a:t>
            </a:r>
            <a:r>
              <a:rPr lang="en-US" sz="3200" dirty="0">
                <a:solidFill>
                  <a:srgbClr val="FFFF00"/>
                </a:solidFill>
              </a:rPr>
              <a:t>information</a:t>
            </a:r>
            <a:r>
              <a:rPr lang="en-US" sz="3200" dirty="0"/>
              <a:t> about </a:t>
            </a:r>
            <a:r>
              <a:rPr lang="en-US" sz="3200" dirty="0" smtClean="0">
                <a:solidFill>
                  <a:srgbClr val="FFFF00"/>
                </a:solidFill>
              </a:rPr>
              <a:t>specific</a:t>
            </a:r>
            <a:r>
              <a:rPr lang="en-US" sz="3200" dirty="0" smtClean="0"/>
              <a:t> </a:t>
            </a:r>
            <a:r>
              <a:rPr lang="en-US" sz="3200" dirty="0" smtClean="0">
                <a:solidFill>
                  <a:srgbClr val="FFFF00"/>
                </a:solidFill>
              </a:rPr>
              <a:t>domain</a:t>
            </a:r>
            <a:r>
              <a:rPr lang="en-US" sz="3200" dirty="0" smtClean="0"/>
              <a:t> of </a:t>
            </a:r>
            <a:r>
              <a:rPr lang="en-US" sz="3200" dirty="0" smtClean="0">
                <a:solidFill>
                  <a:srgbClr val="FFFF00"/>
                </a:solidFill>
              </a:rPr>
              <a:t>applications</a:t>
            </a:r>
            <a:r>
              <a:rPr lang="en-US" sz="3200" dirty="0" smtClean="0"/>
              <a:t>. These </a:t>
            </a:r>
            <a:r>
              <a:rPr lang="en-US" sz="3200" dirty="0" smtClean="0">
                <a:solidFill>
                  <a:srgbClr val="FFFF00"/>
                </a:solidFill>
              </a:rPr>
              <a:t>systems are</a:t>
            </a:r>
            <a:r>
              <a:rPr lang="en-US" sz="3200" dirty="0" smtClean="0"/>
              <a:t> </a:t>
            </a:r>
            <a:r>
              <a:rPr lang="en-US" sz="3200" dirty="0">
                <a:solidFill>
                  <a:srgbClr val="FFFF00"/>
                </a:solidFill>
              </a:rPr>
              <a:t>trained</a:t>
            </a:r>
            <a:r>
              <a:rPr lang="en-US" sz="3200" dirty="0"/>
              <a:t> on the </a:t>
            </a:r>
            <a:r>
              <a:rPr lang="en-US" sz="3200" dirty="0">
                <a:solidFill>
                  <a:srgbClr val="FFFF00"/>
                </a:solidFill>
              </a:rPr>
              <a:t>knowledge</a:t>
            </a:r>
            <a:r>
              <a:rPr lang="en-US" sz="3200" dirty="0"/>
              <a:t> and </a:t>
            </a:r>
            <a:r>
              <a:rPr lang="en-US" sz="3200" dirty="0">
                <a:solidFill>
                  <a:srgbClr val="FFFF00"/>
                </a:solidFill>
              </a:rPr>
              <a:t>experience</a:t>
            </a:r>
            <a:r>
              <a:rPr lang="en-US" sz="3200" dirty="0"/>
              <a:t> of the </a:t>
            </a:r>
            <a:r>
              <a:rPr lang="en-US" sz="3200" dirty="0">
                <a:solidFill>
                  <a:srgbClr val="FFFF00"/>
                </a:solidFill>
              </a:rPr>
              <a:t>best</a:t>
            </a:r>
            <a:r>
              <a:rPr lang="en-US" sz="3200" dirty="0"/>
              <a:t> </a:t>
            </a:r>
            <a:r>
              <a:rPr lang="en-US" sz="3200" dirty="0" smtClean="0">
                <a:solidFill>
                  <a:srgbClr val="FFFF00"/>
                </a:solidFill>
              </a:rPr>
              <a:t>people</a:t>
            </a:r>
            <a:r>
              <a:rPr lang="en-US" sz="3200" dirty="0" smtClean="0"/>
              <a:t> </a:t>
            </a:r>
            <a:r>
              <a:rPr lang="en-US" sz="3200" dirty="0"/>
              <a:t>and </a:t>
            </a:r>
            <a:r>
              <a:rPr lang="en-US" sz="3200" dirty="0" smtClean="0"/>
              <a:t>the </a:t>
            </a:r>
            <a:r>
              <a:rPr lang="en-US" sz="3200" dirty="0" smtClean="0">
                <a:solidFill>
                  <a:srgbClr val="FFFF00"/>
                </a:solidFill>
              </a:rPr>
              <a:t>knowledgebase</a:t>
            </a:r>
            <a:r>
              <a:rPr lang="en-US" sz="3200" dirty="0" smtClean="0"/>
              <a:t> </a:t>
            </a:r>
            <a:r>
              <a:rPr lang="en-US" sz="3200" dirty="0"/>
              <a:t>can be </a:t>
            </a:r>
            <a:r>
              <a:rPr lang="en-US" sz="3200" dirty="0" smtClean="0">
                <a:solidFill>
                  <a:srgbClr val="FFFF00"/>
                </a:solidFill>
              </a:rPr>
              <a:t>updated/upgraded</a:t>
            </a:r>
            <a:r>
              <a:rPr lang="en-US" sz="3200" dirty="0" smtClean="0"/>
              <a:t> as </a:t>
            </a:r>
            <a:r>
              <a:rPr lang="en-US" sz="3200" dirty="0"/>
              <a:t>new situations and queries arise. Well, known applications of this level are </a:t>
            </a:r>
            <a:r>
              <a:rPr lang="en-US" sz="3200" dirty="0" err="1">
                <a:solidFill>
                  <a:srgbClr val="FFFF00"/>
                </a:solidFill>
              </a:rPr>
              <a:t>chatbots</a:t>
            </a:r>
            <a:r>
              <a:rPr lang="en-US" sz="3200" dirty="0">
                <a:solidFill>
                  <a:srgbClr val="FFFF00"/>
                </a:solidFill>
              </a:rPr>
              <a:t> </a:t>
            </a:r>
            <a:r>
              <a:rPr lang="en-US" sz="3200" dirty="0"/>
              <a:t>and “</a:t>
            </a:r>
            <a:r>
              <a:rPr lang="en-US" sz="3200" dirty="0" err="1">
                <a:solidFill>
                  <a:srgbClr val="FFFF00"/>
                </a:solidFill>
              </a:rPr>
              <a:t>roboadvisors</a:t>
            </a:r>
            <a:r>
              <a:rPr lang="en-US" sz="3200" dirty="0"/>
              <a:t>”. </a:t>
            </a:r>
            <a:endParaRPr lang="en-US" sz="3600" dirty="0"/>
          </a:p>
        </p:txBody>
      </p:sp>
    </p:spTree>
    <p:extLst>
      <p:ext uri="{BB962C8B-B14F-4D97-AF65-F5344CB8AC3E}">
        <p14:creationId xmlns:p14="http://schemas.microsoft.com/office/powerpoint/2010/main" val="14556766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76200" y="1066800"/>
            <a:ext cx="8915400" cy="3916363"/>
          </a:xfrm>
        </p:spPr>
        <p:txBody>
          <a:bodyPr/>
          <a:lstStyle/>
          <a:p>
            <a:r>
              <a:rPr lang="en-US" sz="3600" b="1" dirty="0" smtClean="0">
                <a:solidFill>
                  <a:srgbClr val="FFC000"/>
                </a:solidFill>
              </a:rPr>
              <a:t>Level 3</a:t>
            </a:r>
            <a:r>
              <a:rPr lang="en-US" sz="3600" b="1" dirty="0" smtClean="0">
                <a:solidFill>
                  <a:srgbClr val="FFFF00"/>
                </a:solidFill>
              </a:rPr>
              <a:t>: </a:t>
            </a:r>
            <a:r>
              <a:rPr lang="en-US" sz="3600" b="1" dirty="0">
                <a:solidFill>
                  <a:srgbClr val="FFFF00"/>
                </a:solidFill>
              </a:rPr>
              <a:t>Domain-Specific Expertise </a:t>
            </a:r>
          </a:p>
          <a:p>
            <a:pPr lvl="1"/>
            <a:r>
              <a:rPr lang="en-US" sz="3600" dirty="0"/>
              <a:t>Going </a:t>
            </a:r>
            <a:r>
              <a:rPr lang="en-US" sz="3600" dirty="0">
                <a:solidFill>
                  <a:srgbClr val="FFFF00"/>
                </a:solidFill>
              </a:rPr>
              <a:t>beyond the capability of </a:t>
            </a:r>
            <a:r>
              <a:rPr lang="en-US" sz="3600" dirty="0" smtClean="0">
                <a:solidFill>
                  <a:srgbClr val="FFFF00"/>
                </a:solidFill>
              </a:rPr>
              <a:t>humans</a:t>
            </a:r>
            <a:r>
              <a:rPr lang="en-US" sz="3600" dirty="0"/>
              <a:t>, these systems </a:t>
            </a:r>
            <a:r>
              <a:rPr lang="en-US" sz="3600" b="1" dirty="0">
                <a:solidFill>
                  <a:srgbClr val="FFFF00"/>
                </a:solidFill>
              </a:rPr>
              <a:t>build</a:t>
            </a:r>
            <a:r>
              <a:rPr lang="en-US" sz="3600" b="1" dirty="0"/>
              <a:t> </a:t>
            </a:r>
            <a:r>
              <a:rPr lang="en-US" sz="3600" b="1" dirty="0" smtClean="0">
                <a:solidFill>
                  <a:srgbClr val="FFFF00"/>
                </a:solidFill>
              </a:rPr>
              <a:t>expertise</a:t>
            </a:r>
            <a:r>
              <a:rPr lang="en-US" sz="3600" dirty="0" smtClean="0"/>
              <a:t> </a:t>
            </a:r>
            <a:r>
              <a:rPr lang="en-US" sz="3600" dirty="0"/>
              <a:t>in a </a:t>
            </a:r>
            <a:r>
              <a:rPr lang="en-US" sz="3600" b="1" dirty="0">
                <a:solidFill>
                  <a:srgbClr val="FFFF00"/>
                </a:solidFill>
              </a:rPr>
              <a:t>specific</a:t>
            </a:r>
            <a:r>
              <a:rPr lang="en-US" sz="3600" b="1" dirty="0"/>
              <a:t> </a:t>
            </a:r>
            <a:r>
              <a:rPr lang="en-US" sz="3600" b="1" dirty="0">
                <a:solidFill>
                  <a:srgbClr val="FFFF00"/>
                </a:solidFill>
              </a:rPr>
              <a:t>context</a:t>
            </a:r>
            <a:r>
              <a:rPr lang="en-US" sz="3600" b="1" dirty="0"/>
              <a:t> </a:t>
            </a:r>
            <a:r>
              <a:rPr lang="en-US" sz="3600" dirty="0" smtClean="0"/>
              <a:t>using </a:t>
            </a:r>
            <a:r>
              <a:rPr lang="en-US" sz="3600" b="1" dirty="0">
                <a:solidFill>
                  <a:srgbClr val="FFFF00"/>
                </a:solidFill>
              </a:rPr>
              <a:t>massive</a:t>
            </a:r>
            <a:r>
              <a:rPr lang="en-US" sz="3600" b="1" dirty="0"/>
              <a:t> </a:t>
            </a:r>
            <a:r>
              <a:rPr lang="en-US" sz="3600" b="1" dirty="0">
                <a:solidFill>
                  <a:srgbClr val="FFFF00"/>
                </a:solidFill>
              </a:rPr>
              <a:t>volumes</a:t>
            </a:r>
            <a:r>
              <a:rPr lang="en-US" sz="3600" dirty="0"/>
              <a:t> of </a:t>
            </a:r>
            <a:r>
              <a:rPr lang="en-US" sz="3600" b="1" dirty="0">
                <a:solidFill>
                  <a:srgbClr val="FFFF00"/>
                </a:solidFill>
              </a:rPr>
              <a:t>information</a:t>
            </a:r>
            <a:r>
              <a:rPr lang="en-US" sz="3600" dirty="0"/>
              <a:t> </a:t>
            </a:r>
            <a:r>
              <a:rPr lang="en-US" sz="3600" dirty="0" smtClean="0"/>
              <a:t>for </a:t>
            </a:r>
            <a:r>
              <a:rPr lang="en-US" sz="3600" dirty="0">
                <a:solidFill>
                  <a:srgbClr val="FFFF00"/>
                </a:solidFill>
              </a:rPr>
              <a:t>decision</a:t>
            </a:r>
            <a:r>
              <a:rPr lang="en-US" sz="3600" dirty="0"/>
              <a:t> </a:t>
            </a:r>
            <a:r>
              <a:rPr lang="en-US" sz="3600" dirty="0">
                <a:solidFill>
                  <a:srgbClr val="FFFF00"/>
                </a:solidFill>
              </a:rPr>
              <a:t>making</a:t>
            </a:r>
            <a:r>
              <a:rPr lang="en-US" sz="3600" dirty="0"/>
              <a:t>. Successful </a:t>
            </a:r>
            <a:r>
              <a:rPr lang="en-US" sz="3600" b="1" dirty="0">
                <a:solidFill>
                  <a:srgbClr val="FFFF00"/>
                </a:solidFill>
              </a:rPr>
              <a:t>use</a:t>
            </a:r>
            <a:r>
              <a:rPr lang="en-US" sz="3600" b="1" dirty="0"/>
              <a:t> </a:t>
            </a:r>
            <a:r>
              <a:rPr lang="en-US" sz="3600" b="1" dirty="0">
                <a:solidFill>
                  <a:srgbClr val="FFFF00"/>
                </a:solidFill>
              </a:rPr>
              <a:t>cases</a:t>
            </a:r>
            <a:r>
              <a:rPr lang="en-US" sz="3600" dirty="0"/>
              <a:t> have been seen in </a:t>
            </a:r>
            <a:r>
              <a:rPr lang="en-US" sz="3600" dirty="0">
                <a:solidFill>
                  <a:srgbClr val="FFFF00"/>
                </a:solidFill>
              </a:rPr>
              <a:t>cancer</a:t>
            </a:r>
            <a:r>
              <a:rPr lang="en-US" sz="3600" dirty="0"/>
              <a:t> </a:t>
            </a:r>
            <a:r>
              <a:rPr lang="en-US" sz="3600" dirty="0">
                <a:solidFill>
                  <a:srgbClr val="FFFF00"/>
                </a:solidFill>
              </a:rPr>
              <a:t>diagnosis</a:t>
            </a:r>
            <a:r>
              <a:rPr lang="en-US" sz="3600" dirty="0"/>
              <a:t> and the well-known </a:t>
            </a:r>
            <a:r>
              <a:rPr lang="en-US" sz="3600" dirty="0">
                <a:solidFill>
                  <a:srgbClr val="FFFF00"/>
                </a:solidFill>
              </a:rPr>
              <a:t>Google</a:t>
            </a:r>
            <a:r>
              <a:rPr lang="en-US" sz="3600" dirty="0"/>
              <a:t> </a:t>
            </a:r>
            <a:r>
              <a:rPr lang="en-US" sz="3600" dirty="0" err="1">
                <a:solidFill>
                  <a:srgbClr val="FFFF00"/>
                </a:solidFill>
              </a:rPr>
              <a:t>Deepmind’s</a:t>
            </a:r>
            <a:r>
              <a:rPr lang="en-US" sz="3600" dirty="0">
                <a:solidFill>
                  <a:srgbClr val="FFFF00"/>
                </a:solidFill>
              </a:rPr>
              <a:t> </a:t>
            </a:r>
            <a:r>
              <a:rPr lang="en-US" sz="3600" dirty="0" err="1">
                <a:solidFill>
                  <a:srgbClr val="FFFF00"/>
                </a:solidFill>
              </a:rPr>
              <a:t>AlphaGo</a:t>
            </a:r>
            <a:r>
              <a:rPr lang="en-US" sz="3600" dirty="0"/>
              <a:t>. </a:t>
            </a:r>
          </a:p>
          <a:p>
            <a:endParaRPr lang="en-US" sz="3600" dirty="0"/>
          </a:p>
          <a:p>
            <a:endParaRPr lang="en-US" sz="3600" dirty="0"/>
          </a:p>
        </p:txBody>
      </p:sp>
    </p:spTree>
    <p:extLst>
      <p:ext uri="{BB962C8B-B14F-4D97-AF65-F5344CB8AC3E}">
        <p14:creationId xmlns:p14="http://schemas.microsoft.com/office/powerpoint/2010/main" val="1912606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0" y="1066800"/>
            <a:ext cx="8915400" cy="3916363"/>
          </a:xfrm>
        </p:spPr>
        <p:txBody>
          <a:bodyPr/>
          <a:lstStyle/>
          <a:p>
            <a:pPr algn="just"/>
            <a:r>
              <a:rPr lang="en-US" sz="3600" b="1" dirty="0" smtClean="0">
                <a:solidFill>
                  <a:srgbClr val="FFC000"/>
                </a:solidFill>
              </a:rPr>
              <a:t>Level 4</a:t>
            </a:r>
            <a:r>
              <a:rPr lang="en-US" sz="3600" b="1" dirty="0" smtClean="0">
                <a:solidFill>
                  <a:srgbClr val="FFFF00"/>
                </a:solidFill>
              </a:rPr>
              <a:t>: </a:t>
            </a:r>
            <a:r>
              <a:rPr lang="en-US" sz="3600" b="1" dirty="0">
                <a:solidFill>
                  <a:srgbClr val="FFFF00"/>
                </a:solidFill>
              </a:rPr>
              <a:t>Reasoning Machines </a:t>
            </a:r>
          </a:p>
          <a:p>
            <a:pPr lvl="1" algn="just"/>
            <a:r>
              <a:rPr lang="en-US" sz="3600" dirty="0"/>
              <a:t>These algorithms </a:t>
            </a:r>
            <a:r>
              <a:rPr lang="en-US" sz="3600" dirty="0" smtClean="0"/>
              <a:t>(</a:t>
            </a:r>
            <a:r>
              <a:rPr lang="en-US" sz="3600" b="1" dirty="0" smtClean="0">
                <a:solidFill>
                  <a:srgbClr val="FFFF00"/>
                </a:solidFill>
              </a:rPr>
              <a:t>models</a:t>
            </a:r>
            <a:r>
              <a:rPr lang="en-US" sz="3600" dirty="0" smtClean="0"/>
              <a:t>) have </a:t>
            </a:r>
            <a:r>
              <a:rPr lang="en-US" sz="3600" dirty="0"/>
              <a:t>some ability to </a:t>
            </a:r>
            <a:r>
              <a:rPr lang="en-US" sz="3600" b="1" dirty="0">
                <a:solidFill>
                  <a:srgbClr val="FFFF00"/>
                </a:solidFill>
              </a:rPr>
              <a:t>attribute mental states </a:t>
            </a:r>
            <a:r>
              <a:rPr lang="en-US" sz="3600" dirty="0"/>
              <a:t>to themselves and others – they have </a:t>
            </a:r>
            <a:r>
              <a:rPr lang="en-US" sz="3600" dirty="0" smtClean="0"/>
              <a:t> </a:t>
            </a:r>
            <a:r>
              <a:rPr lang="en-US" sz="3600" dirty="0" smtClean="0">
                <a:solidFill>
                  <a:srgbClr val="FFFF00"/>
                </a:solidFill>
              </a:rPr>
              <a:t>senses</a:t>
            </a:r>
            <a:r>
              <a:rPr lang="en-US" sz="3600" dirty="0" smtClean="0"/>
              <a:t> </a:t>
            </a:r>
            <a:r>
              <a:rPr lang="en-US" sz="3600" dirty="0">
                <a:solidFill>
                  <a:srgbClr val="FFFF00"/>
                </a:solidFill>
              </a:rPr>
              <a:t>of beliefs</a:t>
            </a:r>
            <a:r>
              <a:rPr lang="en-US" sz="3600" dirty="0"/>
              <a:t>, </a:t>
            </a:r>
            <a:r>
              <a:rPr lang="en-US" sz="3600" dirty="0">
                <a:solidFill>
                  <a:srgbClr val="FFFF00"/>
                </a:solidFill>
              </a:rPr>
              <a:t>intentions</a:t>
            </a:r>
            <a:r>
              <a:rPr lang="en-US" sz="3600" dirty="0"/>
              <a:t>, </a:t>
            </a:r>
            <a:r>
              <a:rPr lang="en-US" sz="3600" dirty="0" smtClean="0">
                <a:solidFill>
                  <a:srgbClr val="FFFF00"/>
                </a:solidFill>
              </a:rPr>
              <a:t>knowledge</a:t>
            </a:r>
            <a:r>
              <a:rPr lang="en-US" sz="3600" dirty="0" smtClean="0"/>
              <a:t>, </a:t>
            </a:r>
            <a:r>
              <a:rPr lang="en-US" sz="3600" dirty="0"/>
              <a:t>and </a:t>
            </a:r>
            <a:r>
              <a:rPr lang="en-US" sz="3600" dirty="0" smtClean="0"/>
              <a:t>know </a:t>
            </a:r>
            <a:r>
              <a:rPr lang="en-US" sz="3600" dirty="0" smtClean="0">
                <a:solidFill>
                  <a:srgbClr val="FFFF00"/>
                </a:solidFill>
              </a:rPr>
              <a:t>how </a:t>
            </a:r>
            <a:r>
              <a:rPr lang="en-US" sz="3600" dirty="0">
                <a:solidFill>
                  <a:srgbClr val="FFFF00"/>
                </a:solidFill>
              </a:rPr>
              <a:t>their own logic</a:t>
            </a:r>
            <a:r>
              <a:rPr lang="en-US" sz="3600" dirty="0"/>
              <a:t> </a:t>
            </a:r>
            <a:r>
              <a:rPr lang="en-US" sz="3600" dirty="0">
                <a:solidFill>
                  <a:srgbClr val="FFFF00"/>
                </a:solidFill>
              </a:rPr>
              <a:t>works</a:t>
            </a:r>
            <a:r>
              <a:rPr lang="en-US" sz="3600" dirty="0"/>
              <a:t>. This means they could </a:t>
            </a:r>
            <a:r>
              <a:rPr lang="en-US" sz="3600" b="1" dirty="0">
                <a:solidFill>
                  <a:srgbClr val="FFFF00"/>
                </a:solidFill>
              </a:rPr>
              <a:t>reason</a:t>
            </a:r>
            <a:r>
              <a:rPr lang="en-US" sz="3600" dirty="0"/>
              <a:t> or </a:t>
            </a:r>
            <a:r>
              <a:rPr lang="en-US" sz="3600" b="1" dirty="0">
                <a:solidFill>
                  <a:srgbClr val="FFFF00"/>
                </a:solidFill>
              </a:rPr>
              <a:t>negotiate</a:t>
            </a:r>
            <a:r>
              <a:rPr lang="en-US" sz="3600" dirty="0"/>
              <a:t> with </a:t>
            </a:r>
            <a:r>
              <a:rPr lang="en-US" sz="3600" b="1" dirty="0">
                <a:solidFill>
                  <a:srgbClr val="FFFF00"/>
                </a:solidFill>
              </a:rPr>
              <a:t>humans</a:t>
            </a:r>
            <a:r>
              <a:rPr lang="en-US" sz="3600" dirty="0"/>
              <a:t> and other </a:t>
            </a:r>
            <a:r>
              <a:rPr lang="en-US" sz="3600" b="1" dirty="0">
                <a:solidFill>
                  <a:srgbClr val="FFFF00"/>
                </a:solidFill>
              </a:rPr>
              <a:t>machines</a:t>
            </a:r>
            <a:r>
              <a:rPr lang="en-US" sz="3600" dirty="0"/>
              <a:t>.</a:t>
            </a:r>
            <a:r>
              <a:rPr lang="en-US" sz="3200" dirty="0"/>
              <a:t> </a:t>
            </a:r>
          </a:p>
          <a:p>
            <a:pPr algn="just"/>
            <a:endParaRPr lang="en-US" sz="3600" dirty="0"/>
          </a:p>
          <a:p>
            <a:pPr algn="just"/>
            <a:endParaRPr lang="en-US" sz="3600" dirty="0"/>
          </a:p>
          <a:p>
            <a:pPr algn="just"/>
            <a:endParaRPr lang="en-US" sz="3600" dirty="0"/>
          </a:p>
        </p:txBody>
      </p:sp>
    </p:spTree>
    <p:extLst>
      <p:ext uri="{BB962C8B-B14F-4D97-AF65-F5344CB8AC3E}">
        <p14:creationId xmlns:p14="http://schemas.microsoft.com/office/powerpoint/2010/main" val="722251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0" y="1066800"/>
            <a:ext cx="8915400" cy="3916363"/>
          </a:xfrm>
        </p:spPr>
        <p:txBody>
          <a:bodyPr/>
          <a:lstStyle/>
          <a:p>
            <a:r>
              <a:rPr lang="en-US" sz="3600" b="1" dirty="0" smtClean="0">
                <a:solidFill>
                  <a:srgbClr val="FFC000"/>
                </a:solidFill>
              </a:rPr>
              <a:t>Level 5</a:t>
            </a:r>
            <a:r>
              <a:rPr lang="en-US" sz="3600" b="1" dirty="0" smtClean="0">
                <a:solidFill>
                  <a:srgbClr val="FFFF00"/>
                </a:solidFill>
              </a:rPr>
              <a:t>: </a:t>
            </a:r>
            <a:r>
              <a:rPr lang="en-US" sz="3600" b="1" dirty="0">
                <a:solidFill>
                  <a:srgbClr val="FFFF00"/>
                </a:solidFill>
              </a:rPr>
              <a:t>Self Aware Systems / Artificial General Intelligence (AGI) </a:t>
            </a:r>
          </a:p>
          <a:p>
            <a:pPr lvl="1"/>
            <a:r>
              <a:rPr lang="en-US" sz="3600" dirty="0"/>
              <a:t>These systems have </a:t>
            </a:r>
            <a:r>
              <a:rPr lang="en-US" sz="3600" b="1" dirty="0">
                <a:solidFill>
                  <a:srgbClr val="FFFF00"/>
                </a:solidFill>
              </a:rPr>
              <a:t>human-like</a:t>
            </a:r>
            <a:r>
              <a:rPr lang="en-US" sz="3600" dirty="0"/>
              <a:t> </a:t>
            </a:r>
            <a:r>
              <a:rPr lang="en-US" sz="3600" b="1" dirty="0">
                <a:solidFill>
                  <a:srgbClr val="FFFF00"/>
                </a:solidFill>
              </a:rPr>
              <a:t>intelligence</a:t>
            </a:r>
            <a:r>
              <a:rPr lang="en-US" sz="3600" dirty="0"/>
              <a:t> – the most commonly portrayed AI in media – however, </a:t>
            </a:r>
            <a:r>
              <a:rPr lang="en-US" sz="3600" b="1" dirty="0">
                <a:solidFill>
                  <a:srgbClr val="FFFF00"/>
                </a:solidFill>
              </a:rPr>
              <a:t>no</a:t>
            </a:r>
            <a:r>
              <a:rPr lang="en-US" sz="3600" dirty="0"/>
              <a:t> </a:t>
            </a:r>
            <a:r>
              <a:rPr lang="en-US" sz="3600" b="1" dirty="0">
                <a:solidFill>
                  <a:srgbClr val="FFFF00"/>
                </a:solidFill>
              </a:rPr>
              <a:t>such</a:t>
            </a:r>
            <a:r>
              <a:rPr lang="en-US" sz="3600" dirty="0"/>
              <a:t> </a:t>
            </a:r>
            <a:r>
              <a:rPr lang="en-US" sz="3600" b="1" dirty="0">
                <a:solidFill>
                  <a:srgbClr val="FFFF00"/>
                </a:solidFill>
              </a:rPr>
              <a:t>use</a:t>
            </a:r>
            <a:r>
              <a:rPr lang="en-US" sz="3600" dirty="0"/>
              <a:t> is in evidence </a:t>
            </a:r>
            <a:r>
              <a:rPr lang="en-US" sz="3600" b="1" dirty="0">
                <a:solidFill>
                  <a:srgbClr val="FFFF00"/>
                </a:solidFill>
              </a:rPr>
              <a:t>today</a:t>
            </a:r>
            <a:r>
              <a:rPr lang="en-US" sz="3600" dirty="0"/>
              <a:t>. </a:t>
            </a:r>
            <a:endParaRPr lang="en-US" sz="3600" dirty="0" smtClean="0"/>
          </a:p>
          <a:p>
            <a:endParaRPr lang="en-US" sz="3600" dirty="0"/>
          </a:p>
          <a:p>
            <a:endParaRPr lang="en-US" sz="3600" dirty="0"/>
          </a:p>
          <a:p>
            <a:pPr algn="just"/>
            <a:endParaRPr lang="en-US" sz="3600" dirty="0"/>
          </a:p>
          <a:p>
            <a:pPr algn="just"/>
            <a:endParaRPr lang="en-US" sz="3600" dirty="0"/>
          </a:p>
        </p:txBody>
      </p:sp>
    </p:spTree>
    <p:extLst>
      <p:ext uri="{BB962C8B-B14F-4D97-AF65-F5344CB8AC3E}">
        <p14:creationId xmlns:p14="http://schemas.microsoft.com/office/powerpoint/2010/main" val="1405139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0" y="1066800"/>
            <a:ext cx="9144000" cy="5791200"/>
          </a:xfrm>
        </p:spPr>
        <p:txBody>
          <a:bodyPr/>
          <a:lstStyle/>
          <a:p>
            <a:r>
              <a:rPr lang="en-US" sz="3600" b="1" dirty="0" smtClean="0">
                <a:solidFill>
                  <a:srgbClr val="FFC000"/>
                </a:solidFill>
              </a:rPr>
              <a:t>Level 6</a:t>
            </a:r>
            <a:r>
              <a:rPr lang="en-US" sz="3600" b="1" dirty="0" smtClean="0">
                <a:solidFill>
                  <a:srgbClr val="FFFF00"/>
                </a:solidFill>
              </a:rPr>
              <a:t>: </a:t>
            </a:r>
            <a:r>
              <a:rPr lang="en-US" sz="3600" b="1" dirty="0">
                <a:solidFill>
                  <a:srgbClr val="FFFF00"/>
                </a:solidFill>
              </a:rPr>
              <a:t>Artificial </a:t>
            </a:r>
            <a:r>
              <a:rPr lang="en-US" sz="3600" b="1" dirty="0" smtClean="0">
                <a:solidFill>
                  <a:srgbClr val="FFFF00"/>
                </a:solidFill>
              </a:rPr>
              <a:t>Super Intelligence </a:t>
            </a:r>
            <a:r>
              <a:rPr lang="en-US" sz="3600" b="1" dirty="0">
                <a:solidFill>
                  <a:srgbClr val="FFFF00"/>
                </a:solidFill>
              </a:rPr>
              <a:t>(ASI)</a:t>
            </a:r>
            <a:r>
              <a:rPr lang="en-US" sz="3600" dirty="0"/>
              <a:t> </a:t>
            </a:r>
          </a:p>
          <a:p>
            <a:pPr lvl="1" algn="just"/>
            <a:r>
              <a:rPr lang="en-US" sz="3400" b="1" dirty="0">
                <a:solidFill>
                  <a:srgbClr val="FFFF00"/>
                </a:solidFill>
              </a:rPr>
              <a:t>AI algorithms </a:t>
            </a:r>
            <a:r>
              <a:rPr lang="en-US" sz="3400" dirty="0"/>
              <a:t>can </a:t>
            </a:r>
            <a:r>
              <a:rPr lang="en-US" sz="3400" dirty="0">
                <a:solidFill>
                  <a:srgbClr val="FFFF00"/>
                </a:solidFill>
              </a:rPr>
              <a:t>outsmart</a:t>
            </a:r>
            <a:r>
              <a:rPr lang="en-US" sz="3400" dirty="0"/>
              <a:t> even the </a:t>
            </a:r>
            <a:r>
              <a:rPr lang="en-US" sz="3400" dirty="0">
                <a:solidFill>
                  <a:srgbClr val="FFFF00"/>
                </a:solidFill>
              </a:rPr>
              <a:t>most intelligent humans </a:t>
            </a:r>
            <a:r>
              <a:rPr lang="en-US" sz="3400" dirty="0"/>
              <a:t>in every domain. Logically it is </a:t>
            </a:r>
            <a:r>
              <a:rPr lang="en-US" sz="3400" dirty="0">
                <a:solidFill>
                  <a:srgbClr val="FFFF00"/>
                </a:solidFill>
              </a:rPr>
              <a:t>difficult</a:t>
            </a:r>
            <a:r>
              <a:rPr lang="en-US" sz="3400" dirty="0"/>
              <a:t> </a:t>
            </a:r>
            <a:r>
              <a:rPr lang="en-US" sz="3400" dirty="0">
                <a:solidFill>
                  <a:srgbClr val="FFFF00"/>
                </a:solidFill>
              </a:rPr>
              <a:t>for</a:t>
            </a:r>
            <a:r>
              <a:rPr lang="en-US" sz="3400" dirty="0"/>
              <a:t> </a:t>
            </a:r>
            <a:r>
              <a:rPr lang="en-US" sz="3400" dirty="0">
                <a:solidFill>
                  <a:srgbClr val="FFFF00"/>
                </a:solidFill>
              </a:rPr>
              <a:t>humans</a:t>
            </a:r>
            <a:r>
              <a:rPr lang="en-US" sz="3400" dirty="0"/>
              <a:t> to </a:t>
            </a:r>
            <a:r>
              <a:rPr lang="en-US" sz="3400" b="1" dirty="0">
                <a:solidFill>
                  <a:srgbClr val="FFFF00"/>
                </a:solidFill>
              </a:rPr>
              <a:t>articulate</a:t>
            </a:r>
            <a:r>
              <a:rPr lang="en-US" sz="3400" dirty="0"/>
              <a:t> what </a:t>
            </a:r>
            <a:r>
              <a:rPr lang="en-US" sz="3400" dirty="0">
                <a:solidFill>
                  <a:srgbClr val="FFFF00"/>
                </a:solidFill>
              </a:rPr>
              <a:t>the</a:t>
            </a:r>
            <a:r>
              <a:rPr lang="en-US" sz="3400" dirty="0"/>
              <a:t> </a:t>
            </a:r>
            <a:r>
              <a:rPr lang="en-US" sz="3400" dirty="0">
                <a:solidFill>
                  <a:srgbClr val="FFFF00"/>
                </a:solidFill>
              </a:rPr>
              <a:t>capabilities</a:t>
            </a:r>
            <a:r>
              <a:rPr lang="en-US" sz="3400" dirty="0"/>
              <a:t> might be, yet we would hope examples would include </a:t>
            </a:r>
            <a:r>
              <a:rPr lang="en-US" sz="3400" dirty="0">
                <a:solidFill>
                  <a:srgbClr val="FFFF00"/>
                </a:solidFill>
              </a:rPr>
              <a:t>solving problems we have failed to so far</a:t>
            </a:r>
            <a:r>
              <a:rPr lang="en-US" sz="3400" dirty="0"/>
              <a:t>, such as </a:t>
            </a:r>
            <a:r>
              <a:rPr lang="en-US" sz="3400" dirty="0">
                <a:solidFill>
                  <a:srgbClr val="FFFF00"/>
                </a:solidFill>
              </a:rPr>
              <a:t>world hunger</a:t>
            </a:r>
            <a:r>
              <a:rPr lang="en-US" sz="3400" dirty="0"/>
              <a:t> and dangerous </a:t>
            </a:r>
            <a:r>
              <a:rPr lang="en-US" sz="3400" dirty="0">
                <a:solidFill>
                  <a:srgbClr val="FFFF00"/>
                </a:solidFill>
              </a:rPr>
              <a:t>environmental </a:t>
            </a:r>
            <a:r>
              <a:rPr lang="en-US" sz="3400" dirty="0" smtClean="0">
                <a:solidFill>
                  <a:srgbClr val="FFFF00"/>
                </a:solidFill>
              </a:rPr>
              <a:t>&amp; climate changes</a:t>
            </a:r>
            <a:r>
              <a:rPr lang="en-US" sz="3400" dirty="0" smtClean="0"/>
              <a:t>. </a:t>
            </a:r>
            <a:endParaRPr lang="en-US" sz="3400" dirty="0"/>
          </a:p>
          <a:p>
            <a:endParaRPr lang="en-US" sz="3600" dirty="0"/>
          </a:p>
          <a:p>
            <a:endParaRPr lang="en-US" sz="3600" dirty="0"/>
          </a:p>
          <a:p>
            <a:endParaRPr lang="en-US" sz="3600" dirty="0"/>
          </a:p>
          <a:p>
            <a:pPr algn="just"/>
            <a:endParaRPr lang="en-US" sz="3600" dirty="0"/>
          </a:p>
          <a:p>
            <a:pPr algn="just"/>
            <a:endParaRPr lang="en-US" sz="3600" dirty="0"/>
          </a:p>
        </p:txBody>
      </p:sp>
    </p:spTree>
    <p:extLst>
      <p:ext uri="{BB962C8B-B14F-4D97-AF65-F5344CB8AC3E}">
        <p14:creationId xmlns:p14="http://schemas.microsoft.com/office/powerpoint/2010/main" val="3900572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r>
              <a:rPr lang="en-US" sz="5400" b="1" dirty="0" smtClean="0">
                <a:solidFill>
                  <a:srgbClr val="92D050"/>
                </a:solidFill>
              </a:rPr>
              <a:t>Introduction</a:t>
            </a:r>
            <a:endParaRPr lang="en-US" sz="5400" b="1" dirty="0">
              <a:solidFill>
                <a:srgbClr val="92D050"/>
              </a:solidFill>
            </a:endParaRPr>
          </a:p>
        </p:txBody>
      </p:sp>
      <p:sp>
        <p:nvSpPr>
          <p:cNvPr id="3" name="Content Placeholder 2"/>
          <p:cNvSpPr>
            <a:spLocks noGrp="1"/>
          </p:cNvSpPr>
          <p:nvPr>
            <p:ph idx="1"/>
          </p:nvPr>
        </p:nvSpPr>
        <p:spPr>
          <a:xfrm>
            <a:off x="152400" y="1447800"/>
            <a:ext cx="8839200" cy="4525963"/>
          </a:xfrm>
        </p:spPr>
        <p:txBody>
          <a:bodyPr/>
          <a:lstStyle/>
          <a:p>
            <a:pPr algn="just"/>
            <a:r>
              <a:rPr lang="en-US" sz="3600" dirty="0"/>
              <a:t>In the previous chapter </a:t>
            </a:r>
            <a:r>
              <a:rPr lang="en-US" sz="3600" dirty="0" smtClean="0"/>
              <a:t>we </a:t>
            </a:r>
            <a:r>
              <a:rPr lang="en-US" sz="3600" dirty="0"/>
              <a:t>have </a:t>
            </a:r>
            <a:r>
              <a:rPr lang="en-US" sz="3600" dirty="0" smtClean="0">
                <a:solidFill>
                  <a:srgbClr val="FFFF00"/>
                </a:solidFill>
              </a:rPr>
              <a:t>looked over</a:t>
            </a:r>
            <a:r>
              <a:rPr lang="en-US" sz="3600" dirty="0" smtClean="0"/>
              <a:t> data </a:t>
            </a:r>
            <a:r>
              <a:rPr lang="en-US" sz="3600" dirty="0"/>
              <a:t>science, </a:t>
            </a:r>
            <a:r>
              <a:rPr lang="en-US" sz="3600" dirty="0" smtClean="0"/>
              <a:t>data </a:t>
            </a:r>
            <a:r>
              <a:rPr lang="en-US" sz="3600" dirty="0"/>
              <a:t>acquisition, </a:t>
            </a:r>
            <a:r>
              <a:rPr lang="en-US" sz="3600" dirty="0" smtClean="0"/>
              <a:t>analysis </a:t>
            </a:r>
            <a:r>
              <a:rPr lang="en-US" sz="3600" dirty="0"/>
              <a:t>and </a:t>
            </a:r>
            <a:r>
              <a:rPr lang="en-US" sz="3600" dirty="0" smtClean="0"/>
              <a:t>storage. </a:t>
            </a:r>
            <a:r>
              <a:rPr lang="en-US" sz="3600" dirty="0"/>
              <a:t>Basic concepts of </a:t>
            </a:r>
            <a:r>
              <a:rPr lang="en-US" sz="3600" dirty="0">
                <a:solidFill>
                  <a:srgbClr val="FFFF00"/>
                </a:solidFill>
              </a:rPr>
              <a:t>big data</a:t>
            </a:r>
            <a:r>
              <a:rPr lang="en-US" sz="3600" dirty="0"/>
              <a:t> were also </a:t>
            </a:r>
            <a:r>
              <a:rPr lang="en-US" sz="3600" dirty="0" smtClean="0"/>
              <a:t>reviewed. </a:t>
            </a:r>
          </a:p>
          <a:p>
            <a:pPr algn="just"/>
            <a:r>
              <a:rPr lang="en-US" sz="3600" dirty="0" smtClean="0"/>
              <a:t>In </a:t>
            </a:r>
            <a:r>
              <a:rPr lang="en-US" sz="3600" dirty="0"/>
              <a:t>this </a:t>
            </a:r>
            <a:r>
              <a:rPr lang="en-US" sz="3600" dirty="0" smtClean="0"/>
              <a:t>chapter; </a:t>
            </a:r>
            <a:r>
              <a:rPr lang="en-US" sz="3600" dirty="0">
                <a:solidFill>
                  <a:srgbClr val="FFFF00"/>
                </a:solidFill>
              </a:rPr>
              <a:t>history</a:t>
            </a:r>
            <a:r>
              <a:rPr lang="en-US" sz="3600" dirty="0"/>
              <a:t>, </a:t>
            </a:r>
            <a:r>
              <a:rPr lang="en-US" sz="3600" dirty="0">
                <a:solidFill>
                  <a:srgbClr val="FFFF00"/>
                </a:solidFill>
              </a:rPr>
              <a:t>types</a:t>
            </a:r>
            <a:r>
              <a:rPr lang="en-US" sz="3600" dirty="0"/>
              <a:t>, and </a:t>
            </a:r>
            <a:r>
              <a:rPr lang="en-US" sz="3600" dirty="0">
                <a:solidFill>
                  <a:srgbClr val="FFFF00"/>
                </a:solidFill>
              </a:rPr>
              <a:t>applications </a:t>
            </a:r>
            <a:r>
              <a:rPr lang="en-US" sz="3600" dirty="0" smtClean="0">
                <a:solidFill>
                  <a:srgbClr val="FFFF00"/>
                </a:solidFill>
              </a:rPr>
              <a:t>of AI</a:t>
            </a:r>
            <a:r>
              <a:rPr lang="en-US" sz="3600" dirty="0" smtClean="0"/>
              <a:t> will be examined. </a:t>
            </a:r>
            <a:r>
              <a:rPr lang="en-US" sz="3600" dirty="0" smtClean="0">
                <a:solidFill>
                  <a:srgbClr val="FFFF00"/>
                </a:solidFill>
              </a:rPr>
              <a:t>Tools </a:t>
            </a:r>
            <a:r>
              <a:rPr lang="en-US" sz="3600" dirty="0">
                <a:solidFill>
                  <a:srgbClr val="FFFF00"/>
                </a:solidFill>
              </a:rPr>
              <a:t>and platforms</a:t>
            </a:r>
            <a:r>
              <a:rPr lang="en-US" sz="3600" dirty="0"/>
              <a:t>, as well as </a:t>
            </a:r>
            <a:r>
              <a:rPr lang="en-US" sz="3600" dirty="0" smtClean="0">
                <a:solidFill>
                  <a:srgbClr val="FFFF00"/>
                </a:solidFill>
              </a:rPr>
              <a:t>sample AI applications</a:t>
            </a:r>
            <a:r>
              <a:rPr lang="en-US" sz="3600" dirty="0" smtClean="0"/>
              <a:t>, shall be </a:t>
            </a:r>
            <a:r>
              <a:rPr lang="en-US" sz="3600" dirty="0"/>
              <a:t>discussed. </a:t>
            </a:r>
          </a:p>
        </p:txBody>
      </p:sp>
    </p:spTree>
    <p:extLst>
      <p:ext uri="{BB962C8B-B14F-4D97-AF65-F5344CB8AC3E}">
        <p14:creationId xmlns:p14="http://schemas.microsoft.com/office/powerpoint/2010/main" val="3936573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Levels </a:t>
            </a:r>
            <a:r>
              <a:rPr lang="en-US" b="1" dirty="0">
                <a:solidFill>
                  <a:srgbClr val="92D050"/>
                </a:solidFill>
              </a:rPr>
              <a:t>of AI </a:t>
            </a:r>
            <a:r>
              <a:rPr lang="en-US" b="1" dirty="0" smtClean="0">
                <a:solidFill>
                  <a:srgbClr val="92D050"/>
                </a:solidFill>
              </a:rPr>
              <a:t>…</a:t>
            </a:r>
            <a:r>
              <a:rPr lang="en-US" b="1" dirty="0">
                <a:solidFill>
                  <a:srgbClr val="92D050"/>
                </a:solidFill>
              </a:rPr>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0" y="1066800"/>
            <a:ext cx="9144000" cy="5257800"/>
          </a:xfrm>
        </p:spPr>
        <p:txBody>
          <a:bodyPr/>
          <a:lstStyle/>
          <a:p>
            <a:r>
              <a:rPr lang="en-US" sz="3600" b="1" dirty="0" smtClean="0">
                <a:solidFill>
                  <a:srgbClr val="FFC000"/>
                </a:solidFill>
              </a:rPr>
              <a:t>Level 7</a:t>
            </a:r>
            <a:r>
              <a:rPr lang="en-US" sz="3600" b="1" dirty="0" smtClean="0">
                <a:solidFill>
                  <a:srgbClr val="FFFF00"/>
                </a:solidFill>
              </a:rPr>
              <a:t>: </a:t>
            </a:r>
            <a:r>
              <a:rPr lang="en-US" sz="3600" dirty="0">
                <a:solidFill>
                  <a:srgbClr val="FFFF00"/>
                </a:solidFill>
              </a:rPr>
              <a:t>Singularity and Transcendence </a:t>
            </a:r>
          </a:p>
          <a:p>
            <a:pPr lvl="1"/>
            <a:r>
              <a:rPr lang="en-US" sz="3200" dirty="0"/>
              <a:t>This is the idea that </a:t>
            </a:r>
            <a:r>
              <a:rPr lang="en-US" sz="3200" dirty="0">
                <a:solidFill>
                  <a:srgbClr val="FFFF00"/>
                </a:solidFill>
              </a:rPr>
              <a:t>development provided by ASI</a:t>
            </a:r>
            <a:r>
              <a:rPr lang="en-US" sz="3200" dirty="0"/>
              <a:t> </a:t>
            </a:r>
            <a:r>
              <a:rPr lang="en-US" sz="3200" dirty="0" smtClean="0"/>
              <a:t>(Level </a:t>
            </a:r>
            <a:r>
              <a:rPr lang="en-US" sz="3200" dirty="0"/>
              <a:t>6</a:t>
            </a:r>
            <a:r>
              <a:rPr lang="en-US" sz="3200" dirty="0">
                <a:solidFill>
                  <a:srgbClr val="FFFF00"/>
                </a:solidFill>
              </a:rPr>
              <a:t>) leads to a massive expansion in human capability</a:t>
            </a:r>
            <a:r>
              <a:rPr lang="en-US" sz="3200" dirty="0"/>
              <a:t>. Human </a:t>
            </a:r>
            <a:r>
              <a:rPr lang="en-US" sz="3200" dirty="0">
                <a:solidFill>
                  <a:srgbClr val="FFFF00"/>
                </a:solidFill>
              </a:rPr>
              <a:t>augmentation</a:t>
            </a:r>
            <a:r>
              <a:rPr lang="en-US" sz="3200" dirty="0"/>
              <a:t> </a:t>
            </a:r>
            <a:r>
              <a:rPr lang="en-US" sz="3200" dirty="0">
                <a:solidFill>
                  <a:srgbClr val="FFFF00"/>
                </a:solidFill>
              </a:rPr>
              <a:t>could</a:t>
            </a:r>
            <a:r>
              <a:rPr lang="en-US" sz="3200" dirty="0"/>
              <a:t> </a:t>
            </a:r>
            <a:r>
              <a:rPr lang="en-US" sz="3200" dirty="0">
                <a:solidFill>
                  <a:srgbClr val="FFFF00"/>
                </a:solidFill>
              </a:rPr>
              <a:t>connect</a:t>
            </a:r>
            <a:r>
              <a:rPr lang="en-US" sz="3200" dirty="0"/>
              <a:t> </a:t>
            </a:r>
            <a:r>
              <a:rPr lang="en-US" sz="3200" dirty="0">
                <a:solidFill>
                  <a:srgbClr val="FFFF00"/>
                </a:solidFill>
              </a:rPr>
              <a:t>our</a:t>
            </a:r>
            <a:r>
              <a:rPr lang="en-US" sz="3200" dirty="0"/>
              <a:t> </a:t>
            </a:r>
            <a:r>
              <a:rPr lang="en-US" sz="3200" dirty="0">
                <a:solidFill>
                  <a:srgbClr val="FFFF00"/>
                </a:solidFill>
              </a:rPr>
              <a:t>brains</a:t>
            </a:r>
            <a:r>
              <a:rPr lang="en-US" sz="3200" dirty="0"/>
              <a:t> to </a:t>
            </a:r>
            <a:r>
              <a:rPr lang="en-US" sz="3200" dirty="0">
                <a:solidFill>
                  <a:srgbClr val="FFFF00"/>
                </a:solidFill>
              </a:rPr>
              <a:t>each</a:t>
            </a:r>
            <a:r>
              <a:rPr lang="en-US" sz="3200" dirty="0"/>
              <a:t> </a:t>
            </a:r>
            <a:r>
              <a:rPr lang="en-US" sz="3200" dirty="0">
                <a:solidFill>
                  <a:srgbClr val="FFFF00"/>
                </a:solidFill>
              </a:rPr>
              <a:t>other</a:t>
            </a:r>
            <a:r>
              <a:rPr lang="en-US" sz="3200" dirty="0"/>
              <a:t> and to a </a:t>
            </a:r>
            <a:r>
              <a:rPr lang="en-US" sz="3200" dirty="0">
                <a:solidFill>
                  <a:srgbClr val="FFFF00"/>
                </a:solidFill>
              </a:rPr>
              <a:t>future</a:t>
            </a:r>
            <a:r>
              <a:rPr lang="en-US" sz="3200" dirty="0"/>
              <a:t> </a:t>
            </a:r>
            <a:r>
              <a:rPr lang="en-US" sz="3200" dirty="0">
                <a:solidFill>
                  <a:srgbClr val="FFFF00"/>
                </a:solidFill>
              </a:rPr>
              <a:t>successor</a:t>
            </a:r>
            <a:r>
              <a:rPr lang="en-US" sz="3200" dirty="0"/>
              <a:t> of the current internet, </a:t>
            </a:r>
            <a:r>
              <a:rPr lang="en-US" sz="3200" dirty="0">
                <a:solidFill>
                  <a:srgbClr val="FFFF00"/>
                </a:solidFill>
              </a:rPr>
              <a:t>creating </a:t>
            </a:r>
            <a:r>
              <a:rPr lang="en-US" sz="3200" dirty="0"/>
              <a:t>a “</a:t>
            </a:r>
            <a:r>
              <a:rPr lang="en-US" sz="3200" dirty="0">
                <a:solidFill>
                  <a:srgbClr val="FFFF00"/>
                </a:solidFill>
              </a:rPr>
              <a:t>hive mind</a:t>
            </a:r>
            <a:r>
              <a:rPr lang="en-US" sz="3200" dirty="0"/>
              <a:t>” that </a:t>
            </a:r>
            <a:r>
              <a:rPr lang="en-US" sz="3200" dirty="0">
                <a:solidFill>
                  <a:srgbClr val="FFFF00"/>
                </a:solidFill>
              </a:rPr>
              <a:t>shares</a:t>
            </a:r>
            <a:r>
              <a:rPr lang="en-US" sz="3200" dirty="0"/>
              <a:t> </a:t>
            </a:r>
            <a:r>
              <a:rPr lang="en-US" sz="3200" dirty="0">
                <a:solidFill>
                  <a:srgbClr val="FFFF00"/>
                </a:solidFill>
              </a:rPr>
              <a:t>ideas</a:t>
            </a:r>
            <a:r>
              <a:rPr lang="en-US" sz="3200" dirty="0"/>
              <a:t>, </a:t>
            </a:r>
            <a:r>
              <a:rPr lang="en-US" sz="3200" dirty="0">
                <a:solidFill>
                  <a:srgbClr val="FFFF00"/>
                </a:solidFill>
              </a:rPr>
              <a:t>solves</a:t>
            </a:r>
            <a:r>
              <a:rPr lang="en-US" sz="3200" dirty="0"/>
              <a:t> </a:t>
            </a:r>
            <a:r>
              <a:rPr lang="en-US" sz="3200" dirty="0">
                <a:solidFill>
                  <a:srgbClr val="FFFF00"/>
                </a:solidFill>
              </a:rPr>
              <a:t>problems</a:t>
            </a:r>
            <a:r>
              <a:rPr lang="en-US" sz="3200" dirty="0"/>
              <a:t> </a:t>
            </a:r>
            <a:r>
              <a:rPr lang="en-US" sz="3200" dirty="0">
                <a:solidFill>
                  <a:srgbClr val="FFFF00"/>
                </a:solidFill>
              </a:rPr>
              <a:t>collectively</a:t>
            </a:r>
            <a:r>
              <a:rPr lang="en-US" sz="3200" dirty="0"/>
              <a:t>, and even </a:t>
            </a:r>
            <a:r>
              <a:rPr lang="en-US" sz="3200" dirty="0">
                <a:solidFill>
                  <a:srgbClr val="FFFF00"/>
                </a:solidFill>
              </a:rPr>
              <a:t>gives</a:t>
            </a:r>
            <a:r>
              <a:rPr lang="en-US" sz="3200" dirty="0"/>
              <a:t> </a:t>
            </a:r>
            <a:r>
              <a:rPr lang="en-US" sz="3200" dirty="0">
                <a:solidFill>
                  <a:srgbClr val="FFFF00"/>
                </a:solidFill>
              </a:rPr>
              <a:t>others</a:t>
            </a:r>
            <a:r>
              <a:rPr lang="en-US" sz="3200" dirty="0"/>
              <a:t> </a:t>
            </a:r>
            <a:r>
              <a:rPr lang="en-US" sz="3200" dirty="0">
                <a:solidFill>
                  <a:srgbClr val="FFFF00"/>
                </a:solidFill>
              </a:rPr>
              <a:t>access</a:t>
            </a:r>
            <a:r>
              <a:rPr lang="en-US" sz="3200" dirty="0"/>
              <a:t> to </a:t>
            </a:r>
            <a:r>
              <a:rPr lang="en-US" sz="3200" dirty="0">
                <a:solidFill>
                  <a:srgbClr val="FFFF00"/>
                </a:solidFill>
              </a:rPr>
              <a:t>our</a:t>
            </a:r>
            <a:r>
              <a:rPr lang="en-US" sz="3200" dirty="0"/>
              <a:t> </a:t>
            </a:r>
            <a:r>
              <a:rPr lang="en-US" sz="3200" dirty="0">
                <a:solidFill>
                  <a:srgbClr val="FFFF00"/>
                </a:solidFill>
              </a:rPr>
              <a:t>dreams</a:t>
            </a:r>
            <a:r>
              <a:rPr lang="en-US" sz="3200" dirty="0"/>
              <a:t> as observers or participants. </a:t>
            </a:r>
          </a:p>
          <a:p>
            <a:endParaRPr lang="en-US" sz="3600" dirty="0"/>
          </a:p>
          <a:p>
            <a:endParaRPr lang="en-US" sz="3600" dirty="0"/>
          </a:p>
          <a:p>
            <a:endParaRPr lang="en-US" sz="3600" dirty="0"/>
          </a:p>
          <a:p>
            <a:pPr algn="just"/>
            <a:endParaRPr lang="en-US" sz="3600" dirty="0"/>
          </a:p>
          <a:p>
            <a:pPr algn="just"/>
            <a:endParaRPr lang="en-US" sz="3600" dirty="0"/>
          </a:p>
        </p:txBody>
      </p:sp>
    </p:spTree>
    <p:extLst>
      <p:ext uri="{BB962C8B-B14F-4D97-AF65-F5344CB8AC3E}">
        <p14:creationId xmlns:p14="http://schemas.microsoft.com/office/powerpoint/2010/main" val="3900572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600206"/>
            <a:ext cx="7543800" cy="4525963"/>
          </a:xfrm>
        </p:spPr>
        <p:txBody>
          <a:bodyPr/>
          <a:lstStyle/>
          <a:p>
            <a:r>
              <a:rPr lang="en-US" sz="4400" b="1" dirty="0" smtClean="0">
                <a:solidFill>
                  <a:srgbClr val="FFC000"/>
                </a:solidFill>
              </a:rPr>
              <a:t>Reading Assignment:</a:t>
            </a:r>
          </a:p>
          <a:p>
            <a:pPr lvl="2">
              <a:buFont typeface="Georgia" panose="02040502050405020303" pitchFamily="18" charset="0"/>
              <a:buChar char="●"/>
            </a:pPr>
            <a:r>
              <a:rPr lang="en-US" sz="4000" b="1" dirty="0" smtClean="0">
                <a:solidFill>
                  <a:srgbClr val="92D050"/>
                </a:solidFill>
              </a:rPr>
              <a:t>Read about Kurzweil’s </a:t>
            </a:r>
            <a:r>
              <a:rPr lang="en-US" sz="4000" b="1" dirty="0">
                <a:solidFill>
                  <a:srgbClr val="92D050"/>
                </a:solidFill>
              </a:rPr>
              <a:t>Predictions</a:t>
            </a:r>
            <a:r>
              <a:rPr lang="en-US" sz="3700" b="1" dirty="0" smtClean="0">
                <a:solidFill>
                  <a:srgbClr val="FFFF00"/>
                </a:solidFill>
              </a:rPr>
              <a:t>.</a:t>
            </a:r>
            <a:endParaRPr lang="en-US" sz="2500" b="1" dirty="0">
              <a:solidFill>
                <a:srgbClr val="FFFF00"/>
              </a:solidFill>
            </a:endParaRPr>
          </a:p>
        </p:txBody>
      </p:sp>
    </p:spTree>
    <p:extLst>
      <p:ext uri="{BB962C8B-B14F-4D97-AF65-F5344CB8AC3E}">
        <p14:creationId xmlns:p14="http://schemas.microsoft.com/office/powerpoint/2010/main" val="180245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715961"/>
          </a:xfrm>
        </p:spPr>
        <p:txBody>
          <a:bodyPr/>
          <a:lstStyle/>
          <a:p>
            <a:r>
              <a:rPr lang="en-US" b="1" dirty="0" smtClean="0">
                <a:solidFill>
                  <a:srgbClr val="92D050"/>
                </a:solidFill>
              </a:rPr>
              <a:t/>
            </a:r>
            <a:br>
              <a:rPr lang="en-US" b="1" dirty="0" smtClean="0">
                <a:solidFill>
                  <a:srgbClr val="92D050"/>
                </a:solidFill>
              </a:rPr>
            </a:br>
            <a:r>
              <a:rPr lang="en-US" b="1" dirty="0" smtClean="0">
                <a:solidFill>
                  <a:srgbClr val="92D050"/>
                </a:solidFill>
              </a:rPr>
              <a:t>Types </a:t>
            </a:r>
            <a:r>
              <a:rPr lang="en-US" b="1" dirty="0">
                <a:solidFill>
                  <a:srgbClr val="92D050"/>
                </a:solidFill>
              </a:rPr>
              <a:t>of AI </a:t>
            </a:r>
            <a:br>
              <a:rPr lang="en-US" b="1" dirty="0">
                <a:solidFill>
                  <a:srgbClr val="92D050"/>
                </a:solidFill>
              </a:rPr>
            </a:br>
            <a:endParaRPr lang="en-US" b="1" dirty="0">
              <a:solidFill>
                <a:srgbClr val="92D050"/>
              </a:solidFill>
            </a:endParaRPr>
          </a:p>
        </p:txBody>
      </p:sp>
      <p:sp>
        <p:nvSpPr>
          <p:cNvPr id="3" name="Content Placeholder 2"/>
          <p:cNvSpPr>
            <a:spLocks noGrp="1"/>
          </p:cNvSpPr>
          <p:nvPr>
            <p:ph idx="1"/>
          </p:nvPr>
        </p:nvSpPr>
        <p:spPr>
          <a:xfrm>
            <a:off x="457200" y="1295400"/>
            <a:ext cx="8305800" cy="3962400"/>
          </a:xfrm>
        </p:spPr>
        <p:txBody>
          <a:bodyPr/>
          <a:lstStyle/>
          <a:p>
            <a:pPr algn="just"/>
            <a:r>
              <a:rPr lang="en-US" sz="4000" b="1" dirty="0" smtClean="0">
                <a:solidFill>
                  <a:srgbClr val="FFFF00"/>
                </a:solidFill>
              </a:rPr>
              <a:t>AI</a:t>
            </a:r>
            <a:r>
              <a:rPr lang="en-US" sz="4000" dirty="0" smtClean="0"/>
              <a:t> </a:t>
            </a:r>
            <a:r>
              <a:rPr lang="en-US" sz="4000" dirty="0"/>
              <a:t>can be divided into various </a:t>
            </a:r>
            <a:r>
              <a:rPr lang="en-US" sz="4000" dirty="0" smtClean="0"/>
              <a:t>types, mainly into two </a:t>
            </a:r>
            <a:r>
              <a:rPr lang="en-US" sz="4000" dirty="0"/>
              <a:t>types of </a:t>
            </a:r>
            <a:r>
              <a:rPr lang="en-US" sz="4000" dirty="0" smtClean="0">
                <a:solidFill>
                  <a:srgbClr val="FFFF00"/>
                </a:solidFill>
              </a:rPr>
              <a:t>categorization</a:t>
            </a:r>
            <a:r>
              <a:rPr lang="en-US" sz="4000" dirty="0" smtClean="0"/>
              <a:t> </a:t>
            </a:r>
            <a:r>
              <a:rPr lang="en-US" sz="4000" dirty="0"/>
              <a:t>which are based on </a:t>
            </a:r>
            <a:r>
              <a:rPr lang="en-US" sz="4000" dirty="0">
                <a:solidFill>
                  <a:srgbClr val="FFFF00"/>
                </a:solidFill>
              </a:rPr>
              <a:t>capabilities</a:t>
            </a:r>
            <a:r>
              <a:rPr lang="en-US" sz="4000" dirty="0"/>
              <a:t> and </a:t>
            </a:r>
            <a:r>
              <a:rPr lang="en-US" sz="4000" dirty="0" smtClean="0">
                <a:solidFill>
                  <a:srgbClr val="FFFF00"/>
                </a:solidFill>
              </a:rPr>
              <a:t>functional qualities</a:t>
            </a:r>
            <a:r>
              <a:rPr lang="en-US" sz="4000" dirty="0" smtClean="0"/>
              <a:t> </a:t>
            </a:r>
            <a:r>
              <a:rPr lang="en-US" sz="4000" dirty="0"/>
              <a:t>of </a:t>
            </a:r>
            <a:r>
              <a:rPr lang="en-US" sz="4000" dirty="0" smtClean="0"/>
              <a:t>Artificial Intelligence, </a:t>
            </a:r>
            <a:r>
              <a:rPr lang="en-US" sz="4000" dirty="0"/>
              <a:t>as </a:t>
            </a:r>
            <a:r>
              <a:rPr lang="en-US" sz="4000" dirty="0" smtClean="0"/>
              <a:t>is shown </a:t>
            </a:r>
            <a:r>
              <a:rPr lang="en-US" sz="4000" dirty="0"/>
              <a:t>in </a:t>
            </a:r>
            <a:r>
              <a:rPr lang="en-US" sz="4000" dirty="0" smtClean="0"/>
              <a:t>the following slide. </a:t>
            </a:r>
            <a:endParaRPr lang="en-US" sz="4000" dirty="0"/>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3757782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1143000"/>
          </a:xfrm>
        </p:spPr>
        <p:txBody>
          <a:bodyPr/>
          <a:lstStyle/>
          <a:p>
            <a:r>
              <a:rPr lang="en-US" sz="5400" b="1" dirty="0" smtClean="0">
                <a:solidFill>
                  <a:srgbClr val="92D050"/>
                </a:solidFill>
              </a:rPr>
              <a:t>Types of AI</a:t>
            </a:r>
            <a:endParaRPr lang="en-US" sz="5400" b="1" dirty="0">
              <a:solidFill>
                <a:srgbClr val="92D05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1905000"/>
            <a:ext cx="834390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2703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r>
              <a:rPr lang="en-US" sz="4500" b="1" dirty="0" smtClean="0">
                <a:solidFill>
                  <a:srgbClr val="92D050"/>
                </a:solidFill>
              </a:rPr>
              <a:t>Type 1: Based on Capabilities</a:t>
            </a:r>
            <a:endParaRPr lang="en-US" sz="4500" b="1" dirty="0">
              <a:solidFill>
                <a:srgbClr val="92D050"/>
              </a:solidFill>
            </a:endParaRPr>
          </a:p>
        </p:txBody>
      </p:sp>
      <p:sp>
        <p:nvSpPr>
          <p:cNvPr id="3" name="Content Placeholder 2"/>
          <p:cNvSpPr>
            <a:spLocks noGrp="1"/>
          </p:cNvSpPr>
          <p:nvPr>
            <p:ph idx="1"/>
          </p:nvPr>
        </p:nvSpPr>
        <p:spPr>
          <a:xfrm>
            <a:off x="152400" y="1600206"/>
            <a:ext cx="8763000" cy="4525963"/>
          </a:xfrm>
        </p:spPr>
        <p:txBody>
          <a:bodyPr/>
          <a:lstStyle/>
          <a:p>
            <a:pPr algn="just"/>
            <a:r>
              <a:rPr lang="en-US" sz="4000" b="1" dirty="0" smtClean="0">
                <a:solidFill>
                  <a:srgbClr val="FFFF00"/>
                </a:solidFill>
              </a:rPr>
              <a:t>Weak or Narrow AI</a:t>
            </a:r>
            <a:r>
              <a:rPr lang="en-US" sz="4000" dirty="0" smtClean="0"/>
              <a:t>: </a:t>
            </a:r>
            <a:r>
              <a:rPr lang="en-US" sz="4000" dirty="0"/>
              <a:t>is a type of </a:t>
            </a:r>
            <a:r>
              <a:rPr lang="en-US" sz="4000" dirty="0">
                <a:solidFill>
                  <a:srgbClr val="FFFF00"/>
                </a:solidFill>
              </a:rPr>
              <a:t>AI</a:t>
            </a:r>
            <a:r>
              <a:rPr lang="en-US" sz="4000" dirty="0"/>
              <a:t> which is </a:t>
            </a:r>
            <a:r>
              <a:rPr lang="en-US" sz="4000" dirty="0" smtClean="0">
                <a:solidFill>
                  <a:srgbClr val="FFFF00"/>
                </a:solidFill>
              </a:rPr>
              <a:t>designed </a:t>
            </a:r>
            <a:r>
              <a:rPr lang="en-US" sz="4000" dirty="0">
                <a:solidFill>
                  <a:srgbClr val="FFFF00"/>
                </a:solidFill>
              </a:rPr>
              <a:t>to perform</a:t>
            </a:r>
            <a:r>
              <a:rPr lang="en-US" sz="4000" dirty="0"/>
              <a:t> a dedicated task </a:t>
            </a:r>
            <a:r>
              <a:rPr lang="en-US" sz="4000" dirty="0">
                <a:solidFill>
                  <a:srgbClr val="FFFF00"/>
                </a:solidFill>
              </a:rPr>
              <a:t>with intelligence</a:t>
            </a:r>
            <a:r>
              <a:rPr lang="en-US" sz="4000" dirty="0"/>
              <a:t>. </a:t>
            </a:r>
            <a:r>
              <a:rPr lang="en-US" sz="4000" dirty="0">
                <a:solidFill>
                  <a:srgbClr val="FFFF00"/>
                </a:solidFill>
              </a:rPr>
              <a:t>The most common </a:t>
            </a:r>
            <a:r>
              <a:rPr lang="en-US" sz="4000" dirty="0"/>
              <a:t>and currently available </a:t>
            </a:r>
            <a:r>
              <a:rPr lang="en-US" sz="4000" dirty="0">
                <a:solidFill>
                  <a:srgbClr val="FFFF00"/>
                </a:solidFill>
              </a:rPr>
              <a:t>AI is Narrow </a:t>
            </a:r>
            <a:r>
              <a:rPr lang="en-US" sz="4000" dirty="0" smtClean="0">
                <a:solidFill>
                  <a:srgbClr val="FFFF00"/>
                </a:solidFill>
              </a:rPr>
              <a:t>AI</a:t>
            </a:r>
            <a:r>
              <a:rPr lang="en-US" sz="4000" dirty="0" smtClean="0"/>
              <a:t>. It </a:t>
            </a:r>
            <a:r>
              <a:rPr lang="en-US" sz="4000" dirty="0" smtClean="0">
                <a:solidFill>
                  <a:srgbClr val="FFFF00"/>
                </a:solidFill>
              </a:rPr>
              <a:t>cannot </a:t>
            </a:r>
            <a:r>
              <a:rPr lang="en-US" sz="4000" dirty="0">
                <a:solidFill>
                  <a:srgbClr val="FFFF00"/>
                </a:solidFill>
              </a:rPr>
              <a:t>perform beyond its field or </a:t>
            </a:r>
            <a:r>
              <a:rPr lang="en-US" sz="4000" dirty="0" smtClean="0">
                <a:solidFill>
                  <a:srgbClr val="FFFF00"/>
                </a:solidFill>
              </a:rPr>
              <a:t>limits</a:t>
            </a:r>
            <a:r>
              <a:rPr lang="en-US" sz="4000" dirty="0" smtClean="0"/>
              <a:t>, </a:t>
            </a:r>
            <a:r>
              <a:rPr lang="en-US" sz="4000" dirty="0"/>
              <a:t>as it is only </a:t>
            </a:r>
            <a:r>
              <a:rPr lang="en-US" sz="4000" dirty="0">
                <a:solidFill>
                  <a:srgbClr val="FFFF00"/>
                </a:solidFill>
              </a:rPr>
              <a:t>trained for </a:t>
            </a:r>
            <a:r>
              <a:rPr lang="en-US" sz="4000" dirty="0" smtClean="0">
                <a:solidFill>
                  <a:srgbClr val="FFFF00"/>
                </a:solidFill>
              </a:rPr>
              <a:t>a </a:t>
            </a:r>
            <a:r>
              <a:rPr lang="en-US" sz="4000" dirty="0">
                <a:solidFill>
                  <a:srgbClr val="FFFF00"/>
                </a:solidFill>
              </a:rPr>
              <a:t>specific task</a:t>
            </a:r>
            <a:r>
              <a:rPr lang="en-US" sz="4000" dirty="0"/>
              <a:t>. </a:t>
            </a:r>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3867356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r>
              <a:rPr lang="en-US" sz="4500" b="1" dirty="0" smtClean="0">
                <a:solidFill>
                  <a:srgbClr val="92D050"/>
                </a:solidFill>
              </a:rPr>
              <a:t>Type 1: Based on Capabilities</a:t>
            </a:r>
            <a:endParaRPr lang="en-US" sz="4500" b="1" dirty="0">
              <a:solidFill>
                <a:srgbClr val="92D050"/>
              </a:solidFill>
            </a:endParaRPr>
          </a:p>
        </p:txBody>
      </p:sp>
      <p:sp>
        <p:nvSpPr>
          <p:cNvPr id="3" name="Content Placeholder 2"/>
          <p:cNvSpPr>
            <a:spLocks noGrp="1"/>
          </p:cNvSpPr>
          <p:nvPr>
            <p:ph idx="1"/>
          </p:nvPr>
        </p:nvSpPr>
        <p:spPr>
          <a:xfrm>
            <a:off x="152400" y="1600206"/>
            <a:ext cx="8763000" cy="4525963"/>
          </a:xfrm>
        </p:spPr>
        <p:txBody>
          <a:bodyPr/>
          <a:lstStyle/>
          <a:p>
            <a:pPr algn="just"/>
            <a:r>
              <a:rPr lang="en-US" sz="4000" b="1" dirty="0" smtClean="0">
                <a:solidFill>
                  <a:srgbClr val="FFFF00"/>
                </a:solidFill>
              </a:rPr>
              <a:t>General AI</a:t>
            </a:r>
            <a:r>
              <a:rPr lang="en-US" sz="4000" dirty="0" smtClean="0"/>
              <a:t>: This </a:t>
            </a:r>
            <a:r>
              <a:rPr lang="en-US" sz="4000" dirty="0"/>
              <a:t>is a type of </a:t>
            </a:r>
            <a:r>
              <a:rPr lang="en-US" sz="4000" b="1" dirty="0">
                <a:solidFill>
                  <a:srgbClr val="FFFF00"/>
                </a:solidFill>
              </a:rPr>
              <a:t>intelligence</a:t>
            </a:r>
            <a:r>
              <a:rPr lang="en-US" sz="4000" dirty="0"/>
              <a:t> that could perform any intellectual task with </a:t>
            </a:r>
            <a:r>
              <a:rPr lang="en-US" sz="4000" dirty="0" smtClean="0"/>
              <a:t>efficiency, </a:t>
            </a:r>
            <a:r>
              <a:rPr lang="en-US" sz="4000" dirty="0"/>
              <a:t>like a human</a:t>
            </a:r>
            <a:r>
              <a:rPr lang="en-US" sz="4000" dirty="0" smtClean="0"/>
              <a:t>. </a:t>
            </a:r>
            <a:r>
              <a:rPr lang="en-US" sz="4000" dirty="0"/>
              <a:t>The idea behind </a:t>
            </a:r>
            <a:r>
              <a:rPr lang="en-US" sz="4000" dirty="0" smtClean="0"/>
              <a:t>general </a:t>
            </a:r>
            <a:r>
              <a:rPr lang="en-US" sz="4000" dirty="0"/>
              <a:t>AI </a:t>
            </a:r>
            <a:r>
              <a:rPr lang="en-US" sz="4000" dirty="0" smtClean="0"/>
              <a:t>is to </a:t>
            </a:r>
            <a:r>
              <a:rPr lang="en-US" sz="4000" dirty="0"/>
              <a:t>make </a:t>
            </a:r>
            <a:r>
              <a:rPr lang="en-US" sz="4000" dirty="0" smtClean="0"/>
              <a:t>a </a:t>
            </a:r>
            <a:r>
              <a:rPr lang="en-US" sz="4000" dirty="0"/>
              <a:t>system that could be </a:t>
            </a:r>
            <a:r>
              <a:rPr lang="en-US" sz="4000" b="1" dirty="0" smtClean="0">
                <a:solidFill>
                  <a:srgbClr val="FFFF00"/>
                </a:solidFill>
              </a:rPr>
              <a:t>smart</a:t>
            </a:r>
            <a:r>
              <a:rPr lang="en-US" sz="4000" dirty="0" smtClean="0"/>
              <a:t> </a:t>
            </a:r>
            <a:r>
              <a:rPr lang="en-US" sz="4000" dirty="0"/>
              <a:t>and </a:t>
            </a:r>
            <a:r>
              <a:rPr lang="en-US" sz="4000" b="1" dirty="0">
                <a:solidFill>
                  <a:srgbClr val="FFFF00"/>
                </a:solidFill>
              </a:rPr>
              <a:t>think</a:t>
            </a:r>
            <a:r>
              <a:rPr lang="en-US" sz="4000" dirty="0"/>
              <a:t> like a human on its own. </a:t>
            </a:r>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1444375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r>
              <a:rPr lang="en-US" sz="4500" b="1" dirty="0" smtClean="0">
                <a:solidFill>
                  <a:srgbClr val="92D050"/>
                </a:solidFill>
              </a:rPr>
              <a:t>Type 1: Based on Capabilities</a:t>
            </a:r>
            <a:endParaRPr lang="en-US" sz="4500" b="1" dirty="0">
              <a:solidFill>
                <a:srgbClr val="92D050"/>
              </a:solidFill>
            </a:endParaRPr>
          </a:p>
        </p:txBody>
      </p:sp>
      <p:sp>
        <p:nvSpPr>
          <p:cNvPr id="3" name="Content Placeholder 2"/>
          <p:cNvSpPr>
            <a:spLocks noGrp="1"/>
          </p:cNvSpPr>
          <p:nvPr>
            <p:ph idx="1"/>
          </p:nvPr>
        </p:nvSpPr>
        <p:spPr>
          <a:xfrm>
            <a:off x="152400" y="1295400"/>
            <a:ext cx="8763000" cy="4525963"/>
          </a:xfrm>
        </p:spPr>
        <p:txBody>
          <a:bodyPr/>
          <a:lstStyle/>
          <a:p>
            <a:pPr algn="just"/>
            <a:r>
              <a:rPr lang="en-US" sz="4000" b="1" dirty="0" smtClean="0">
                <a:solidFill>
                  <a:srgbClr val="FFFF00"/>
                </a:solidFill>
              </a:rPr>
              <a:t>Super (Strong) AI</a:t>
            </a:r>
            <a:r>
              <a:rPr lang="en-US" sz="4000" dirty="0" smtClean="0"/>
              <a:t>: This is </a:t>
            </a:r>
            <a:r>
              <a:rPr lang="en-US" sz="4000" dirty="0"/>
              <a:t>a level of Intelligence </a:t>
            </a:r>
            <a:r>
              <a:rPr lang="en-US" sz="4000" dirty="0" smtClean="0"/>
              <a:t>at </a:t>
            </a:r>
            <a:r>
              <a:rPr lang="en-US" sz="4000" dirty="0"/>
              <a:t>which </a:t>
            </a:r>
            <a:r>
              <a:rPr lang="en-US" sz="4000" dirty="0">
                <a:solidFill>
                  <a:srgbClr val="FFFF00"/>
                </a:solidFill>
              </a:rPr>
              <a:t>machines could surpass human intelligence</a:t>
            </a:r>
            <a:r>
              <a:rPr lang="en-US" sz="4000" dirty="0"/>
              <a:t>, and can perform </a:t>
            </a:r>
            <a:r>
              <a:rPr lang="en-US" sz="4000" dirty="0" smtClean="0"/>
              <a:t>tasks </a:t>
            </a:r>
            <a:r>
              <a:rPr lang="en-US" sz="4000" dirty="0">
                <a:solidFill>
                  <a:srgbClr val="FFFF00"/>
                </a:solidFill>
              </a:rPr>
              <a:t>better than </a:t>
            </a:r>
            <a:r>
              <a:rPr lang="en-US" sz="4000" dirty="0" smtClean="0">
                <a:solidFill>
                  <a:srgbClr val="FFFF00"/>
                </a:solidFill>
              </a:rPr>
              <a:t>humans </a:t>
            </a:r>
            <a:r>
              <a:rPr lang="en-US" sz="4000" dirty="0">
                <a:solidFill>
                  <a:srgbClr val="FFFF00"/>
                </a:solidFill>
              </a:rPr>
              <a:t>with </a:t>
            </a:r>
            <a:r>
              <a:rPr lang="en-US" sz="4000" b="1" dirty="0">
                <a:solidFill>
                  <a:srgbClr val="FFFF00"/>
                </a:solidFill>
              </a:rPr>
              <a:t>cognitive</a:t>
            </a:r>
            <a:r>
              <a:rPr lang="en-US" sz="4000" dirty="0">
                <a:solidFill>
                  <a:srgbClr val="FFFF00"/>
                </a:solidFill>
              </a:rPr>
              <a:t> properties</a:t>
            </a:r>
            <a:r>
              <a:rPr lang="en-US" sz="4000" dirty="0"/>
              <a:t>. This refers to aspects like general </a:t>
            </a:r>
            <a:r>
              <a:rPr lang="en-US" sz="4000" dirty="0">
                <a:solidFill>
                  <a:srgbClr val="FFFF00"/>
                </a:solidFill>
              </a:rPr>
              <a:t>wisdom, problem solving</a:t>
            </a:r>
            <a:r>
              <a:rPr lang="en-US" sz="4000" dirty="0"/>
              <a:t> and </a:t>
            </a:r>
            <a:r>
              <a:rPr lang="en-US" sz="4000" dirty="0">
                <a:solidFill>
                  <a:srgbClr val="FFFF00"/>
                </a:solidFill>
              </a:rPr>
              <a:t>creativity</a:t>
            </a:r>
            <a:r>
              <a:rPr lang="en-US" sz="4000" dirty="0"/>
              <a:t>. </a:t>
            </a:r>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137743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r>
              <a:rPr lang="en-US" sz="4500" b="1" dirty="0" smtClean="0">
                <a:solidFill>
                  <a:srgbClr val="92D050"/>
                </a:solidFill>
              </a:rPr>
              <a:t>Type 1: Based on Capabilities</a:t>
            </a:r>
            <a:endParaRPr lang="en-US" sz="4500" b="1" dirty="0">
              <a:solidFill>
                <a:srgbClr val="92D050"/>
              </a:solidFill>
            </a:endParaRPr>
          </a:p>
        </p:txBody>
      </p:sp>
      <p:sp>
        <p:nvSpPr>
          <p:cNvPr id="3" name="Content Placeholder 2"/>
          <p:cNvSpPr>
            <a:spLocks noGrp="1"/>
          </p:cNvSpPr>
          <p:nvPr>
            <p:ph idx="1"/>
          </p:nvPr>
        </p:nvSpPr>
        <p:spPr>
          <a:xfrm>
            <a:off x="152400" y="1295400"/>
            <a:ext cx="8763000" cy="4525963"/>
          </a:xfrm>
        </p:spPr>
        <p:txBody>
          <a:bodyPr/>
          <a:lstStyle/>
          <a:p>
            <a:pPr algn="just"/>
            <a:r>
              <a:rPr lang="en-US" sz="4000" b="1" dirty="0">
                <a:solidFill>
                  <a:srgbClr val="FFFF00"/>
                </a:solidFill>
              </a:rPr>
              <a:t>Super (Strong) AI</a:t>
            </a:r>
            <a:r>
              <a:rPr lang="en-US" sz="4000" dirty="0"/>
              <a:t>: This is a level of Intelligence at which </a:t>
            </a:r>
            <a:r>
              <a:rPr lang="en-US" sz="4000" dirty="0">
                <a:solidFill>
                  <a:srgbClr val="FFFF00"/>
                </a:solidFill>
              </a:rPr>
              <a:t>machines could surpass human intelligence</a:t>
            </a:r>
            <a:r>
              <a:rPr lang="en-US" sz="4000" dirty="0"/>
              <a:t>, and can perform tasks </a:t>
            </a:r>
            <a:r>
              <a:rPr lang="en-US" sz="4000" dirty="0">
                <a:solidFill>
                  <a:srgbClr val="FFFF00"/>
                </a:solidFill>
              </a:rPr>
              <a:t>better than humans with </a:t>
            </a:r>
            <a:r>
              <a:rPr lang="en-US" sz="4000" b="1" dirty="0">
                <a:solidFill>
                  <a:srgbClr val="FFFF00"/>
                </a:solidFill>
              </a:rPr>
              <a:t>cognitive</a:t>
            </a:r>
            <a:r>
              <a:rPr lang="en-US" sz="4000" dirty="0">
                <a:solidFill>
                  <a:srgbClr val="FFFF00"/>
                </a:solidFill>
              </a:rPr>
              <a:t> properties</a:t>
            </a:r>
            <a:r>
              <a:rPr lang="en-US" sz="4000" dirty="0"/>
              <a:t>. This refers to aspects like general </a:t>
            </a:r>
            <a:r>
              <a:rPr lang="en-US" sz="4000" dirty="0">
                <a:solidFill>
                  <a:srgbClr val="FFFF00"/>
                </a:solidFill>
              </a:rPr>
              <a:t>wisdom, problem solving</a:t>
            </a:r>
            <a:r>
              <a:rPr lang="en-US" sz="4000" dirty="0"/>
              <a:t> and </a:t>
            </a:r>
            <a:r>
              <a:rPr lang="en-US" sz="4000" dirty="0">
                <a:solidFill>
                  <a:srgbClr val="FFFF00"/>
                </a:solidFill>
              </a:rPr>
              <a:t>creativity</a:t>
            </a:r>
            <a:r>
              <a:rPr lang="en-US" sz="4000" dirty="0"/>
              <a:t>. </a:t>
            </a:r>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12604012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lstStyle/>
          <a:p>
            <a:pPr algn="ctr"/>
            <a:r>
              <a:rPr lang="en-US" sz="4100" b="1" dirty="0" smtClean="0">
                <a:solidFill>
                  <a:srgbClr val="92D050"/>
                </a:solidFill>
              </a:rPr>
              <a:t>Type 2: </a:t>
            </a:r>
            <a:br>
              <a:rPr lang="en-US" sz="4100" b="1" dirty="0" smtClean="0">
                <a:solidFill>
                  <a:srgbClr val="92D050"/>
                </a:solidFill>
              </a:rPr>
            </a:br>
            <a:r>
              <a:rPr lang="en-US" sz="4100" b="1" dirty="0" smtClean="0">
                <a:solidFill>
                  <a:srgbClr val="92D050"/>
                </a:solidFill>
              </a:rPr>
              <a:t>Based on Functional Qualities</a:t>
            </a:r>
            <a:endParaRPr lang="en-US" sz="4100" b="1" dirty="0">
              <a:solidFill>
                <a:srgbClr val="92D050"/>
              </a:solidFill>
            </a:endParaRPr>
          </a:p>
        </p:txBody>
      </p:sp>
      <p:sp>
        <p:nvSpPr>
          <p:cNvPr id="3" name="Content Placeholder 2"/>
          <p:cNvSpPr>
            <a:spLocks noGrp="1"/>
          </p:cNvSpPr>
          <p:nvPr>
            <p:ph idx="1"/>
          </p:nvPr>
        </p:nvSpPr>
        <p:spPr>
          <a:xfrm>
            <a:off x="152400" y="1493837"/>
            <a:ext cx="8839200" cy="4525963"/>
          </a:xfrm>
        </p:spPr>
        <p:txBody>
          <a:bodyPr/>
          <a:lstStyle/>
          <a:p>
            <a:r>
              <a:rPr lang="en-US" sz="4000" b="1" dirty="0" smtClean="0">
                <a:solidFill>
                  <a:srgbClr val="FFFF00"/>
                </a:solidFill>
              </a:rPr>
              <a:t>Reactive Machines</a:t>
            </a:r>
            <a:r>
              <a:rPr lang="en-US" sz="4000" dirty="0" smtClean="0"/>
              <a:t>: These are the </a:t>
            </a:r>
            <a:r>
              <a:rPr lang="en-US" sz="4000" dirty="0"/>
              <a:t>most basic types of </a:t>
            </a:r>
            <a:r>
              <a:rPr lang="en-US" sz="4000" b="1" dirty="0" smtClean="0">
                <a:solidFill>
                  <a:srgbClr val="FFFF00"/>
                </a:solidFill>
              </a:rPr>
              <a:t>AI</a:t>
            </a:r>
            <a:r>
              <a:rPr lang="en-US" sz="4000" dirty="0" smtClean="0"/>
              <a:t> currently developed. </a:t>
            </a:r>
          </a:p>
          <a:p>
            <a:pPr lvl="1"/>
            <a:r>
              <a:rPr lang="en-US" sz="3200" dirty="0" smtClean="0">
                <a:solidFill>
                  <a:srgbClr val="FFFF00"/>
                </a:solidFill>
              </a:rPr>
              <a:t>Do </a:t>
            </a:r>
            <a:r>
              <a:rPr lang="en-US" sz="3200" dirty="0">
                <a:solidFill>
                  <a:srgbClr val="FFFF00"/>
                </a:solidFill>
              </a:rPr>
              <a:t>not store memories </a:t>
            </a:r>
            <a:r>
              <a:rPr lang="en-US" sz="3200" dirty="0" smtClean="0">
                <a:solidFill>
                  <a:srgbClr val="FFFF00"/>
                </a:solidFill>
              </a:rPr>
              <a:t>of </a:t>
            </a:r>
            <a:r>
              <a:rPr lang="en-US" sz="3200" dirty="0">
                <a:solidFill>
                  <a:srgbClr val="FFFF00"/>
                </a:solidFill>
              </a:rPr>
              <a:t>past experiences </a:t>
            </a:r>
            <a:r>
              <a:rPr lang="en-US" sz="3200" dirty="0"/>
              <a:t>for future </a:t>
            </a:r>
            <a:r>
              <a:rPr lang="en-US" sz="3200" dirty="0" smtClean="0"/>
              <a:t>use. </a:t>
            </a:r>
          </a:p>
          <a:p>
            <a:pPr lvl="1"/>
            <a:r>
              <a:rPr lang="en-US" sz="3200" dirty="0" smtClean="0"/>
              <a:t>Only </a:t>
            </a:r>
            <a:r>
              <a:rPr lang="en-US" sz="3200" dirty="0" smtClean="0">
                <a:solidFill>
                  <a:srgbClr val="FFFF00"/>
                </a:solidFill>
              </a:rPr>
              <a:t>focuses </a:t>
            </a:r>
            <a:r>
              <a:rPr lang="en-US" sz="3200" dirty="0">
                <a:solidFill>
                  <a:srgbClr val="FFFF00"/>
                </a:solidFill>
              </a:rPr>
              <a:t>on current scenarios </a:t>
            </a:r>
            <a:r>
              <a:rPr lang="en-US" sz="3200" dirty="0"/>
              <a:t>and </a:t>
            </a:r>
            <a:r>
              <a:rPr lang="en-US" sz="3200" b="1" dirty="0">
                <a:solidFill>
                  <a:srgbClr val="FFFF00"/>
                </a:solidFill>
              </a:rPr>
              <a:t>react</a:t>
            </a:r>
            <a:r>
              <a:rPr lang="en-US" sz="3200" dirty="0">
                <a:solidFill>
                  <a:srgbClr val="FFFF00"/>
                </a:solidFill>
              </a:rPr>
              <a:t> </a:t>
            </a:r>
            <a:r>
              <a:rPr lang="en-US" sz="3200" dirty="0" smtClean="0">
                <a:solidFill>
                  <a:srgbClr val="FFFF00"/>
                </a:solidFill>
              </a:rPr>
              <a:t>with their best </a:t>
            </a:r>
            <a:r>
              <a:rPr lang="en-US" sz="3200" dirty="0">
                <a:solidFill>
                  <a:srgbClr val="FFFF00"/>
                </a:solidFill>
              </a:rPr>
              <a:t>possible </a:t>
            </a:r>
            <a:r>
              <a:rPr lang="en-US" sz="3200" dirty="0" smtClean="0">
                <a:solidFill>
                  <a:srgbClr val="FFFF00"/>
                </a:solidFill>
              </a:rPr>
              <a:t>options</a:t>
            </a:r>
            <a:r>
              <a:rPr lang="en-US" sz="3200" dirty="0" smtClean="0"/>
              <a:t>. </a:t>
            </a:r>
            <a:endParaRPr lang="en-US" sz="3200" dirty="0"/>
          </a:p>
          <a:p>
            <a:pPr lvl="1"/>
            <a:r>
              <a:rPr lang="en-US" sz="3200" dirty="0">
                <a:solidFill>
                  <a:srgbClr val="FFFF00"/>
                </a:solidFill>
              </a:rPr>
              <a:t>IBM's Deep Blue </a:t>
            </a:r>
            <a:r>
              <a:rPr lang="en-US" sz="3200" dirty="0"/>
              <a:t>system </a:t>
            </a:r>
            <a:r>
              <a:rPr lang="en-US" sz="3200" dirty="0" smtClean="0"/>
              <a:t>&amp; Google’s </a:t>
            </a:r>
            <a:r>
              <a:rPr lang="en-US" sz="3200" dirty="0" err="1" smtClean="0"/>
              <a:t>AlphaGo</a:t>
            </a:r>
            <a:r>
              <a:rPr lang="en-US" sz="3200" dirty="0" smtClean="0"/>
              <a:t> are example of reactive machines. </a:t>
            </a:r>
          </a:p>
        </p:txBody>
      </p:sp>
    </p:spTree>
    <p:extLst>
      <p:ext uri="{BB962C8B-B14F-4D97-AF65-F5344CB8AC3E}">
        <p14:creationId xmlns:p14="http://schemas.microsoft.com/office/powerpoint/2010/main" val="1694792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lstStyle/>
          <a:p>
            <a:pPr algn="ctr"/>
            <a:r>
              <a:rPr lang="en-US" sz="4100" b="1" dirty="0" smtClean="0">
                <a:solidFill>
                  <a:srgbClr val="92D050"/>
                </a:solidFill>
              </a:rPr>
              <a:t>Type 2: </a:t>
            </a:r>
            <a:br>
              <a:rPr lang="en-US" sz="4100" b="1" dirty="0" smtClean="0">
                <a:solidFill>
                  <a:srgbClr val="92D050"/>
                </a:solidFill>
              </a:rPr>
            </a:br>
            <a:r>
              <a:rPr lang="en-US" sz="4100" b="1" dirty="0" smtClean="0">
                <a:solidFill>
                  <a:srgbClr val="92D050"/>
                </a:solidFill>
              </a:rPr>
              <a:t>Based on Functional Qualities</a:t>
            </a:r>
            <a:endParaRPr lang="en-US" sz="4100" b="1" dirty="0">
              <a:solidFill>
                <a:srgbClr val="92D050"/>
              </a:solidFill>
            </a:endParaRPr>
          </a:p>
        </p:txBody>
      </p:sp>
      <p:sp>
        <p:nvSpPr>
          <p:cNvPr id="3" name="Content Placeholder 2"/>
          <p:cNvSpPr>
            <a:spLocks noGrp="1"/>
          </p:cNvSpPr>
          <p:nvPr>
            <p:ph idx="1"/>
          </p:nvPr>
        </p:nvSpPr>
        <p:spPr>
          <a:xfrm>
            <a:off x="0" y="1570037"/>
            <a:ext cx="9144000" cy="4906963"/>
          </a:xfrm>
        </p:spPr>
        <p:txBody>
          <a:bodyPr/>
          <a:lstStyle/>
          <a:p>
            <a:r>
              <a:rPr lang="en-US" sz="4000" b="1" dirty="0" smtClean="0">
                <a:solidFill>
                  <a:srgbClr val="FFFF00"/>
                </a:solidFill>
              </a:rPr>
              <a:t>Limited Memory</a:t>
            </a:r>
            <a:r>
              <a:rPr lang="en-US" sz="4000" dirty="0" smtClean="0"/>
              <a:t>: These machines </a:t>
            </a:r>
            <a:r>
              <a:rPr lang="en-US" sz="4000" dirty="0">
                <a:solidFill>
                  <a:srgbClr val="FFFF00"/>
                </a:solidFill>
              </a:rPr>
              <a:t>can store past experiences </a:t>
            </a:r>
            <a:r>
              <a:rPr lang="en-US" sz="4000" dirty="0"/>
              <a:t>or some data for a </a:t>
            </a:r>
            <a:r>
              <a:rPr lang="en-US" sz="4000" dirty="0">
                <a:solidFill>
                  <a:srgbClr val="FFFF00"/>
                </a:solidFill>
              </a:rPr>
              <a:t>short period of time</a:t>
            </a:r>
            <a:r>
              <a:rPr lang="en-US" sz="4000" dirty="0"/>
              <a:t>. </a:t>
            </a:r>
          </a:p>
          <a:p>
            <a:pPr lvl="1"/>
            <a:r>
              <a:rPr lang="en-US" sz="3500" dirty="0">
                <a:solidFill>
                  <a:srgbClr val="FFFF00"/>
                </a:solidFill>
              </a:rPr>
              <a:t>Self-driving cars </a:t>
            </a:r>
            <a:r>
              <a:rPr lang="en-US" sz="3500" dirty="0"/>
              <a:t>are one of the</a:t>
            </a:r>
            <a:r>
              <a:rPr lang="en-US" sz="3500" dirty="0">
                <a:solidFill>
                  <a:srgbClr val="FFFF00"/>
                </a:solidFill>
              </a:rPr>
              <a:t> best examples</a:t>
            </a:r>
            <a:r>
              <a:rPr lang="en-US" sz="3500" dirty="0"/>
              <a:t> of </a:t>
            </a:r>
            <a:r>
              <a:rPr lang="en-US" sz="3500" dirty="0" smtClean="0"/>
              <a:t>such </a:t>
            </a:r>
            <a:r>
              <a:rPr lang="en-US" sz="3500" dirty="0"/>
              <a:t>systems. </a:t>
            </a:r>
            <a:endParaRPr lang="en-US" sz="3600" dirty="0"/>
          </a:p>
          <a:p>
            <a:endParaRPr lang="en-US" sz="4000" dirty="0"/>
          </a:p>
          <a:p>
            <a:endParaRPr lang="en-US" sz="4000" dirty="0" smtClean="0"/>
          </a:p>
        </p:txBody>
      </p:sp>
    </p:spTree>
    <p:extLst>
      <p:ext uri="{BB962C8B-B14F-4D97-AF65-F5344CB8AC3E}">
        <p14:creationId xmlns:p14="http://schemas.microsoft.com/office/powerpoint/2010/main" val="2435341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792161"/>
          </a:xfrm>
        </p:spPr>
        <p:txBody>
          <a:bodyPr/>
          <a:lstStyle/>
          <a:p>
            <a:r>
              <a:rPr lang="en" b="1" dirty="0">
                <a:solidFill>
                  <a:srgbClr val="FFFF00"/>
                </a:solidFill>
              </a:rPr>
              <a:t>Learning outcomes</a:t>
            </a:r>
            <a:endParaRPr lang="en-US" dirty="0"/>
          </a:p>
        </p:txBody>
      </p:sp>
      <p:sp>
        <p:nvSpPr>
          <p:cNvPr id="3" name="Content Placeholder 2"/>
          <p:cNvSpPr>
            <a:spLocks noGrp="1"/>
          </p:cNvSpPr>
          <p:nvPr>
            <p:ph idx="1"/>
          </p:nvPr>
        </p:nvSpPr>
        <p:spPr>
          <a:xfrm>
            <a:off x="0" y="808037"/>
            <a:ext cx="9067800" cy="4525963"/>
          </a:xfrm>
        </p:spPr>
        <p:txBody>
          <a:bodyPr/>
          <a:lstStyle/>
          <a:p>
            <a:r>
              <a:rPr lang="en-US" sz="2900" dirty="0"/>
              <a:t>After completing this </a:t>
            </a:r>
            <a:r>
              <a:rPr lang="en-US" sz="2900" dirty="0" smtClean="0"/>
              <a:t>chapter </a:t>
            </a:r>
            <a:r>
              <a:rPr lang="en-US" sz="2900" dirty="0"/>
              <a:t>you should be able </a:t>
            </a:r>
            <a:r>
              <a:rPr lang="en-US" sz="2900" dirty="0" smtClean="0"/>
              <a:t>to:</a:t>
            </a:r>
          </a:p>
          <a:p>
            <a:pPr lvl="1"/>
            <a:r>
              <a:rPr lang="en-US" sz="2600" dirty="0"/>
              <a:t>Explain what artificial intelligence (AI) is. </a:t>
            </a:r>
          </a:p>
          <a:p>
            <a:pPr lvl="1"/>
            <a:r>
              <a:rPr lang="en-US" sz="2600" dirty="0"/>
              <a:t>Describe the </a:t>
            </a:r>
            <a:r>
              <a:rPr lang="en-US" sz="2600" dirty="0" smtClean="0"/>
              <a:t>ages </a:t>
            </a:r>
            <a:r>
              <a:rPr lang="en-US" sz="2600" dirty="0"/>
              <a:t>of AI. </a:t>
            </a:r>
          </a:p>
          <a:p>
            <a:pPr lvl="1"/>
            <a:r>
              <a:rPr lang="en-US" sz="2600" dirty="0" smtClean="0"/>
              <a:t>Explain </a:t>
            </a:r>
            <a:r>
              <a:rPr lang="en-US" sz="2600" dirty="0"/>
              <a:t>the types and approaches of AI. </a:t>
            </a:r>
          </a:p>
          <a:p>
            <a:pPr lvl="1"/>
            <a:r>
              <a:rPr lang="en-US" sz="2600" dirty="0" smtClean="0"/>
              <a:t>Describe applications </a:t>
            </a:r>
            <a:r>
              <a:rPr lang="en-US" sz="2600" dirty="0"/>
              <a:t>of AI in health, agriculture, business and </a:t>
            </a:r>
            <a:r>
              <a:rPr lang="en-US" sz="2600" dirty="0" smtClean="0"/>
              <a:t>education. </a:t>
            </a:r>
            <a:endParaRPr lang="en-US" sz="2600" dirty="0"/>
          </a:p>
          <a:p>
            <a:pPr lvl="1"/>
            <a:r>
              <a:rPr lang="en-US" sz="2600" dirty="0" smtClean="0"/>
              <a:t>List factors </a:t>
            </a:r>
            <a:r>
              <a:rPr lang="en-US" sz="2600" dirty="0"/>
              <a:t>that influenced the advancement of AI in recent years. </a:t>
            </a:r>
          </a:p>
          <a:p>
            <a:pPr lvl="1"/>
            <a:r>
              <a:rPr lang="en-US" sz="2600" dirty="0" smtClean="0"/>
              <a:t>Understand </a:t>
            </a:r>
            <a:r>
              <a:rPr lang="en-US" sz="2600" dirty="0"/>
              <a:t>the relationship between </a:t>
            </a:r>
            <a:r>
              <a:rPr lang="en-US" sz="2600" dirty="0" smtClean="0"/>
              <a:t>human’s </a:t>
            </a:r>
            <a:r>
              <a:rPr lang="en-US" sz="2600" dirty="0"/>
              <a:t>way of thinking and AI systems </a:t>
            </a:r>
          </a:p>
          <a:p>
            <a:pPr lvl="1"/>
            <a:r>
              <a:rPr lang="en-US" sz="2600" dirty="0" smtClean="0"/>
              <a:t>Identify </a:t>
            </a:r>
            <a:r>
              <a:rPr lang="en-US" sz="2600" dirty="0"/>
              <a:t>AI research focus areas. </a:t>
            </a:r>
          </a:p>
          <a:p>
            <a:pPr lvl="1"/>
            <a:r>
              <a:rPr lang="en-US" sz="2600" dirty="0" smtClean="0"/>
              <a:t>Identify </a:t>
            </a:r>
            <a:r>
              <a:rPr lang="en-US" sz="2600" dirty="0"/>
              <a:t>real-world AI applications, </a:t>
            </a:r>
            <a:r>
              <a:rPr lang="en-US" sz="2600" dirty="0" smtClean="0"/>
              <a:t>platforms</a:t>
            </a:r>
            <a:r>
              <a:rPr lang="en-US" sz="2600" dirty="0"/>
              <a:t>, and tools. </a:t>
            </a:r>
          </a:p>
          <a:p>
            <a:endParaRPr lang="en-US" sz="3200" dirty="0"/>
          </a:p>
          <a:p>
            <a:endParaRPr lang="en-US" dirty="0"/>
          </a:p>
          <a:p>
            <a:endParaRPr lang="en-US" dirty="0"/>
          </a:p>
        </p:txBody>
      </p:sp>
    </p:spTree>
    <p:extLst>
      <p:ext uri="{BB962C8B-B14F-4D97-AF65-F5344CB8AC3E}">
        <p14:creationId xmlns:p14="http://schemas.microsoft.com/office/powerpoint/2010/main" val="3786092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lstStyle/>
          <a:p>
            <a:pPr algn="ctr"/>
            <a:r>
              <a:rPr lang="en-US" sz="4100" b="1" dirty="0" smtClean="0">
                <a:solidFill>
                  <a:srgbClr val="92D050"/>
                </a:solidFill>
              </a:rPr>
              <a:t>Type 2: </a:t>
            </a:r>
            <a:br>
              <a:rPr lang="en-US" sz="4100" b="1" dirty="0" smtClean="0">
                <a:solidFill>
                  <a:srgbClr val="92D050"/>
                </a:solidFill>
              </a:rPr>
            </a:br>
            <a:r>
              <a:rPr lang="en-US" sz="4100" b="1" dirty="0" smtClean="0">
                <a:solidFill>
                  <a:srgbClr val="92D050"/>
                </a:solidFill>
              </a:rPr>
              <a:t>Based on Functional Qualities</a:t>
            </a:r>
            <a:endParaRPr lang="en-US" sz="4100" b="1" dirty="0">
              <a:solidFill>
                <a:srgbClr val="92D050"/>
              </a:solidFill>
            </a:endParaRPr>
          </a:p>
        </p:txBody>
      </p:sp>
      <p:sp>
        <p:nvSpPr>
          <p:cNvPr id="3" name="Content Placeholder 2"/>
          <p:cNvSpPr>
            <a:spLocks noGrp="1"/>
          </p:cNvSpPr>
          <p:nvPr>
            <p:ph idx="1"/>
          </p:nvPr>
        </p:nvSpPr>
        <p:spPr>
          <a:xfrm>
            <a:off x="152400" y="1646237"/>
            <a:ext cx="8836325" cy="4983163"/>
          </a:xfrm>
        </p:spPr>
        <p:txBody>
          <a:bodyPr/>
          <a:lstStyle/>
          <a:p>
            <a:pPr algn="just"/>
            <a:r>
              <a:rPr lang="en-US" sz="4800" b="1" dirty="0" smtClean="0">
                <a:solidFill>
                  <a:srgbClr val="FFFF00"/>
                </a:solidFill>
              </a:rPr>
              <a:t>Theory </a:t>
            </a:r>
            <a:r>
              <a:rPr lang="en-US" sz="4800" b="1" dirty="0">
                <a:solidFill>
                  <a:srgbClr val="FFFF00"/>
                </a:solidFill>
              </a:rPr>
              <a:t>of </a:t>
            </a:r>
            <a:r>
              <a:rPr lang="en-US" sz="4800" b="1" dirty="0" smtClean="0">
                <a:solidFill>
                  <a:srgbClr val="FFFF00"/>
                </a:solidFill>
              </a:rPr>
              <a:t>Mind</a:t>
            </a:r>
            <a:r>
              <a:rPr lang="en-US" sz="4800" dirty="0" smtClean="0"/>
              <a:t>: This type of AI would </a:t>
            </a:r>
            <a:r>
              <a:rPr lang="en-US" sz="4800" dirty="0"/>
              <a:t>understand human </a:t>
            </a:r>
            <a:r>
              <a:rPr lang="en-US" sz="4800" dirty="0">
                <a:solidFill>
                  <a:srgbClr val="FFFF00"/>
                </a:solidFill>
              </a:rPr>
              <a:t>emotions</a:t>
            </a:r>
            <a:r>
              <a:rPr lang="en-US" sz="4800" dirty="0"/>
              <a:t>, </a:t>
            </a:r>
            <a:r>
              <a:rPr lang="en-US" sz="4800" dirty="0" smtClean="0">
                <a:solidFill>
                  <a:srgbClr val="FFFF00"/>
                </a:solidFill>
              </a:rPr>
              <a:t>beliefs</a:t>
            </a:r>
            <a:r>
              <a:rPr lang="en-US" sz="4800" dirty="0"/>
              <a:t>, and be able to </a:t>
            </a:r>
            <a:r>
              <a:rPr lang="en-US" sz="4800" dirty="0">
                <a:solidFill>
                  <a:srgbClr val="FFFF00"/>
                </a:solidFill>
              </a:rPr>
              <a:t>interact socially</a:t>
            </a:r>
            <a:r>
              <a:rPr lang="en-US" sz="4800" dirty="0"/>
              <a:t> like humans. </a:t>
            </a:r>
          </a:p>
          <a:p>
            <a:pPr algn="just"/>
            <a:endParaRPr lang="en-US" sz="4800" dirty="0"/>
          </a:p>
          <a:p>
            <a:pPr algn="just"/>
            <a:endParaRPr lang="en-US" sz="4800" dirty="0"/>
          </a:p>
          <a:p>
            <a:pPr algn="just"/>
            <a:endParaRPr lang="en-US" sz="4800" dirty="0"/>
          </a:p>
        </p:txBody>
      </p:sp>
    </p:spTree>
    <p:extLst>
      <p:ext uri="{BB962C8B-B14F-4D97-AF65-F5344CB8AC3E}">
        <p14:creationId xmlns:p14="http://schemas.microsoft.com/office/powerpoint/2010/main" val="12162404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lstStyle/>
          <a:p>
            <a:pPr algn="ctr"/>
            <a:r>
              <a:rPr lang="en-US" sz="4100" b="1" dirty="0" smtClean="0">
                <a:solidFill>
                  <a:srgbClr val="92D050"/>
                </a:solidFill>
              </a:rPr>
              <a:t>Type 2: </a:t>
            </a:r>
            <a:br>
              <a:rPr lang="en-US" sz="4100" b="1" dirty="0" smtClean="0">
                <a:solidFill>
                  <a:srgbClr val="92D050"/>
                </a:solidFill>
              </a:rPr>
            </a:br>
            <a:r>
              <a:rPr lang="en-US" sz="4100" b="1" dirty="0" smtClean="0">
                <a:solidFill>
                  <a:srgbClr val="92D050"/>
                </a:solidFill>
              </a:rPr>
              <a:t>Based on Functional Qualities</a:t>
            </a:r>
            <a:endParaRPr lang="en-US" sz="4100" b="1" dirty="0">
              <a:solidFill>
                <a:srgbClr val="92D050"/>
              </a:solidFill>
            </a:endParaRPr>
          </a:p>
        </p:txBody>
      </p:sp>
      <p:sp>
        <p:nvSpPr>
          <p:cNvPr id="3" name="Content Placeholder 2"/>
          <p:cNvSpPr>
            <a:spLocks noGrp="1"/>
          </p:cNvSpPr>
          <p:nvPr>
            <p:ph idx="1"/>
          </p:nvPr>
        </p:nvSpPr>
        <p:spPr>
          <a:xfrm>
            <a:off x="152400" y="1570037"/>
            <a:ext cx="8836325" cy="4525963"/>
          </a:xfrm>
        </p:spPr>
        <p:txBody>
          <a:bodyPr/>
          <a:lstStyle/>
          <a:p>
            <a:pPr algn="just"/>
            <a:r>
              <a:rPr lang="en-US" sz="4000" b="1" dirty="0" smtClean="0">
                <a:solidFill>
                  <a:srgbClr val="FFFF00"/>
                </a:solidFill>
              </a:rPr>
              <a:t>Self-Awareness</a:t>
            </a:r>
            <a:r>
              <a:rPr lang="en-US" sz="4000" dirty="0" smtClean="0"/>
              <a:t>: This type of AI </a:t>
            </a:r>
            <a:r>
              <a:rPr lang="en-US" sz="4000" dirty="0"/>
              <a:t>is the </a:t>
            </a:r>
            <a:r>
              <a:rPr lang="en-US" sz="4000" dirty="0">
                <a:solidFill>
                  <a:srgbClr val="FFFF00"/>
                </a:solidFill>
              </a:rPr>
              <a:t>future of Artificial Intelligence</a:t>
            </a:r>
            <a:r>
              <a:rPr lang="en-US" sz="4000" dirty="0"/>
              <a:t>. These machines will be </a:t>
            </a:r>
            <a:r>
              <a:rPr lang="en-US" sz="4000" dirty="0">
                <a:solidFill>
                  <a:srgbClr val="FFFF00"/>
                </a:solidFill>
              </a:rPr>
              <a:t>super intelligent</a:t>
            </a:r>
            <a:r>
              <a:rPr lang="en-US" sz="4000" dirty="0"/>
              <a:t> and will have their own </a:t>
            </a:r>
            <a:r>
              <a:rPr lang="en-US" sz="4000" dirty="0">
                <a:solidFill>
                  <a:srgbClr val="FFFF00"/>
                </a:solidFill>
              </a:rPr>
              <a:t>consciousness</a:t>
            </a:r>
            <a:r>
              <a:rPr lang="en-US" sz="4000" dirty="0"/>
              <a:t>, </a:t>
            </a:r>
            <a:r>
              <a:rPr lang="en-US" sz="4000" dirty="0">
                <a:solidFill>
                  <a:srgbClr val="FFFF00"/>
                </a:solidFill>
              </a:rPr>
              <a:t>sentiments</a:t>
            </a:r>
            <a:r>
              <a:rPr lang="en-US" sz="4000" dirty="0"/>
              <a:t>, and </a:t>
            </a:r>
            <a:r>
              <a:rPr lang="en-US" sz="4000" dirty="0">
                <a:solidFill>
                  <a:srgbClr val="FFFF00"/>
                </a:solidFill>
              </a:rPr>
              <a:t>self-awareness</a:t>
            </a:r>
            <a:r>
              <a:rPr lang="en-US" sz="4000" dirty="0"/>
              <a:t>. </a:t>
            </a:r>
          </a:p>
          <a:p>
            <a:endParaRPr lang="en-US" sz="4000" dirty="0"/>
          </a:p>
          <a:p>
            <a:endParaRPr lang="en-US" sz="4000" dirty="0"/>
          </a:p>
          <a:p>
            <a:pPr algn="just"/>
            <a:endParaRPr lang="en-US" sz="4000" dirty="0"/>
          </a:p>
          <a:p>
            <a:pPr algn="just"/>
            <a:endParaRPr lang="en-US" sz="4000" dirty="0"/>
          </a:p>
          <a:p>
            <a:pPr algn="just"/>
            <a:endParaRPr lang="en-US" sz="4000" dirty="0"/>
          </a:p>
          <a:p>
            <a:pPr algn="just"/>
            <a:endParaRPr lang="en-US" sz="4000" dirty="0"/>
          </a:p>
        </p:txBody>
      </p:sp>
    </p:spTree>
    <p:extLst>
      <p:ext uri="{BB962C8B-B14F-4D97-AF65-F5344CB8AC3E}">
        <p14:creationId xmlns:p14="http://schemas.microsoft.com/office/powerpoint/2010/main" val="40348611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solidFill>
                  <a:srgbClr val="FFC000"/>
                </a:solidFill>
              </a:rPr>
              <a:t>Activity</a:t>
            </a:r>
            <a:endParaRPr lang="en-US" sz="6000" b="1" dirty="0">
              <a:solidFill>
                <a:srgbClr val="FFC000"/>
              </a:solidFill>
            </a:endParaRPr>
          </a:p>
        </p:txBody>
      </p:sp>
      <p:sp>
        <p:nvSpPr>
          <p:cNvPr id="3" name="Content Placeholder 2"/>
          <p:cNvSpPr>
            <a:spLocks noGrp="1"/>
          </p:cNvSpPr>
          <p:nvPr>
            <p:ph idx="1"/>
          </p:nvPr>
        </p:nvSpPr>
        <p:spPr>
          <a:xfrm>
            <a:off x="0" y="1600206"/>
            <a:ext cx="9144000" cy="4525963"/>
          </a:xfrm>
        </p:spPr>
        <p:txBody>
          <a:bodyPr/>
          <a:lstStyle/>
          <a:p>
            <a:r>
              <a:rPr lang="en-US" sz="4000" i="1" dirty="0" smtClean="0"/>
              <a:t>From our discussions, </a:t>
            </a:r>
            <a:r>
              <a:rPr lang="en-US" sz="4000" i="1" dirty="0"/>
              <a:t>General AI </a:t>
            </a:r>
            <a:r>
              <a:rPr lang="en-US" sz="4000" i="1" dirty="0" smtClean="0"/>
              <a:t>could </a:t>
            </a:r>
            <a:r>
              <a:rPr lang="en-US" sz="4000" i="1" dirty="0"/>
              <a:t>perform </a:t>
            </a:r>
            <a:r>
              <a:rPr lang="en-US" sz="4000" i="1" dirty="0" smtClean="0"/>
              <a:t>intellectual tasks </a:t>
            </a:r>
            <a:r>
              <a:rPr lang="en-US" sz="4000" i="1" dirty="0"/>
              <a:t>with </a:t>
            </a:r>
            <a:r>
              <a:rPr lang="en-US" sz="4000" i="1" dirty="0" smtClean="0"/>
              <a:t>comparable efficiency to humans. </a:t>
            </a:r>
            <a:br>
              <a:rPr lang="en-US" sz="4000" i="1" dirty="0" smtClean="0"/>
            </a:br>
            <a:r>
              <a:rPr lang="en-US" sz="4000" i="1" dirty="0" smtClean="0"/>
              <a:t>So</a:t>
            </a:r>
            <a:r>
              <a:rPr lang="en-US" sz="4000" i="1" dirty="0"/>
              <a:t>, to achieve this intelligence level, do you think that future </a:t>
            </a:r>
            <a:r>
              <a:rPr lang="en-US" sz="4000" i="1" dirty="0" smtClean="0"/>
              <a:t>AI </a:t>
            </a:r>
            <a:r>
              <a:rPr lang="en-US" sz="4000" i="1" dirty="0"/>
              <a:t>must </a:t>
            </a:r>
            <a:r>
              <a:rPr lang="en-US" sz="4000" i="1" dirty="0" smtClean="0"/>
              <a:t>mimic </a:t>
            </a:r>
            <a:r>
              <a:rPr lang="en-US" sz="4000" i="1" dirty="0"/>
              <a:t>the way humans think? </a:t>
            </a:r>
            <a:r>
              <a:rPr lang="en-US" sz="4000" i="1" dirty="0" smtClean="0"/>
              <a:t>Why and why not? </a:t>
            </a:r>
            <a:endParaRPr lang="en-US" sz="4000" dirty="0"/>
          </a:p>
          <a:p>
            <a:endParaRPr lang="en-US" sz="4000" dirty="0"/>
          </a:p>
        </p:txBody>
      </p:sp>
    </p:spTree>
    <p:extLst>
      <p:ext uri="{BB962C8B-B14F-4D97-AF65-F5344CB8AC3E}">
        <p14:creationId xmlns:p14="http://schemas.microsoft.com/office/powerpoint/2010/main" val="39853575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pPr algn="ctr"/>
            <a:r>
              <a:rPr lang="en-US" b="1" dirty="0" smtClean="0">
                <a:solidFill>
                  <a:srgbClr val="92D050"/>
                </a:solidFill>
              </a:rPr>
              <a:t>Mapping Human’s Thinking to AI Components</a:t>
            </a:r>
            <a:endParaRPr lang="en-US" b="1" dirty="0">
              <a:solidFill>
                <a:srgbClr val="92D050"/>
              </a:solidFill>
            </a:endParaRPr>
          </a:p>
        </p:txBody>
      </p:sp>
      <p:sp>
        <p:nvSpPr>
          <p:cNvPr id="3" name="Content Placeholder 2"/>
          <p:cNvSpPr>
            <a:spLocks noGrp="1"/>
          </p:cNvSpPr>
          <p:nvPr>
            <p:ph idx="1"/>
          </p:nvPr>
        </p:nvSpPr>
        <p:spPr>
          <a:xfrm>
            <a:off x="304800" y="1798637"/>
            <a:ext cx="8686800" cy="4525963"/>
          </a:xfrm>
        </p:spPr>
        <p:txBody>
          <a:bodyPr/>
          <a:lstStyle/>
          <a:p>
            <a:pPr eaLnBrk="1" hangingPunct="1"/>
            <a:r>
              <a:rPr lang="en-US" altLang="ar-JO" sz="3600" b="1" dirty="0" smtClean="0">
                <a:solidFill>
                  <a:srgbClr val="FFFF00"/>
                </a:solidFill>
              </a:rPr>
              <a:t>So, </a:t>
            </a:r>
            <a:r>
              <a:rPr lang="en-US" altLang="ar-JO" sz="3600" b="1" dirty="0">
                <a:solidFill>
                  <a:srgbClr val="FFFF00"/>
                </a:solidFill>
              </a:rPr>
              <a:t>AI was defined as</a:t>
            </a:r>
            <a:r>
              <a:rPr lang="en-US" altLang="ar-JO" sz="3600" b="1" dirty="0"/>
              <a:t>:</a:t>
            </a:r>
          </a:p>
          <a:p>
            <a:pPr lvl="1" eaLnBrk="1" hangingPunct="1"/>
            <a:r>
              <a:rPr lang="en-US" altLang="ar-JO" sz="3600" dirty="0" smtClean="0"/>
              <a:t>The </a:t>
            </a:r>
            <a:r>
              <a:rPr lang="en-US" altLang="ar-JO" sz="3600" dirty="0"/>
              <a:t>study of ideas that </a:t>
            </a:r>
            <a:r>
              <a:rPr lang="en-US" altLang="ar-JO" sz="3600" dirty="0">
                <a:solidFill>
                  <a:srgbClr val="FFFF00"/>
                </a:solidFill>
              </a:rPr>
              <a:t>enable computers</a:t>
            </a:r>
            <a:r>
              <a:rPr lang="en-US" altLang="ar-JO" sz="3600" dirty="0"/>
              <a:t> to be </a:t>
            </a:r>
            <a:r>
              <a:rPr lang="en-US" altLang="ar-JO" sz="3600" dirty="0" smtClean="0"/>
              <a:t>as </a:t>
            </a:r>
            <a:r>
              <a:rPr lang="en-US" altLang="ar-JO" sz="3600" dirty="0" smtClean="0">
                <a:solidFill>
                  <a:srgbClr val="FFFF00"/>
                </a:solidFill>
              </a:rPr>
              <a:t>intelligent as humans</a:t>
            </a:r>
            <a:r>
              <a:rPr lang="en-US" altLang="ar-JO" sz="3600" dirty="0" smtClean="0"/>
              <a:t>.</a:t>
            </a:r>
            <a:endParaRPr lang="en-US" altLang="ar-JO" sz="3600" dirty="0"/>
          </a:p>
          <a:p>
            <a:pPr lvl="1" eaLnBrk="1" hangingPunct="1"/>
            <a:r>
              <a:rPr lang="en-US" altLang="ar-JO" sz="3600" dirty="0" smtClean="0"/>
              <a:t>Part </a:t>
            </a:r>
            <a:r>
              <a:rPr lang="en-US" altLang="ar-JO" sz="3600" dirty="0"/>
              <a:t>of computer science concerned with </a:t>
            </a:r>
            <a:r>
              <a:rPr lang="en-US" altLang="ar-JO" sz="3600" dirty="0">
                <a:solidFill>
                  <a:srgbClr val="FFFF00"/>
                </a:solidFill>
              </a:rPr>
              <a:t>design of computer systems</a:t>
            </a:r>
            <a:r>
              <a:rPr lang="en-US" altLang="ar-JO" sz="3600" dirty="0"/>
              <a:t> that exhibit </a:t>
            </a:r>
            <a:r>
              <a:rPr lang="en-US" altLang="ar-JO" sz="3600" dirty="0">
                <a:solidFill>
                  <a:srgbClr val="FFFF00"/>
                </a:solidFill>
              </a:rPr>
              <a:t>human </a:t>
            </a:r>
            <a:r>
              <a:rPr lang="en-US" altLang="ar-JO" sz="3600" dirty="0" smtClean="0">
                <a:solidFill>
                  <a:srgbClr val="FFFF00"/>
                </a:solidFill>
              </a:rPr>
              <a:t>intelligence.</a:t>
            </a:r>
            <a:r>
              <a:rPr lang="en-US" altLang="ar-JO" sz="3600" dirty="0" smtClean="0"/>
              <a:t> </a:t>
            </a:r>
            <a:r>
              <a:rPr lang="en-GB" altLang="ar-JO" sz="3600" dirty="0" smtClean="0"/>
              <a:t>(</a:t>
            </a:r>
            <a:r>
              <a:rPr lang="en-GB" altLang="ar-JO" sz="2800" dirty="0" smtClean="0"/>
              <a:t>Concise </a:t>
            </a:r>
            <a:r>
              <a:rPr lang="en-GB" altLang="ar-JO" sz="2800" dirty="0"/>
              <a:t>Oxford Dictionary</a:t>
            </a:r>
            <a:r>
              <a:rPr lang="en-GB" altLang="ar-JO" sz="3600" dirty="0"/>
              <a:t>) </a:t>
            </a:r>
          </a:p>
          <a:p>
            <a:endParaRPr lang="en-US" sz="3600" dirty="0"/>
          </a:p>
        </p:txBody>
      </p:sp>
    </p:spTree>
    <p:extLst>
      <p:ext uri="{BB962C8B-B14F-4D97-AF65-F5344CB8AC3E}">
        <p14:creationId xmlns:p14="http://schemas.microsoft.com/office/powerpoint/2010/main" val="42589977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1143000"/>
          </a:xfrm>
        </p:spPr>
        <p:txBody>
          <a:bodyPr/>
          <a:lstStyle/>
          <a:p>
            <a:pPr algn="ctr"/>
            <a:r>
              <a:rPr lang="en-US" b="1" dirty="0" smtClean="0">
                <a:solidFill>
                  <a:srgbClr val="92D050"/>
                </a:solidFill>
              </a:rPr>
              <a:t>Mapping Human’s Thinking to AI Components</a:t>
            </a:r>
            <a:endParaRPr lang="en-US" b="1" dirty="0">
              <a:solidFill>
                <a:srgbClr val="92D050"/>
              </a:solidFill>
            </a:endParaRPr>
          </a:p>
        </p:txBody>
      </p:sp>
      <p:sp>
        <p:nvSpPr>
          <p:cNvPr id="3" name="Content Placeholder 2"/>
          <p:cNvSpPr>
            <a:spLocks noGrp="1"/>
          </p:cNvSpPr>
          <p:nvPr>
            <p:ph idx="1"/>
          </p:nvPr>
        </p:nvSpPr>
        <p:spPr>
          <a:xfrm>
            <a:off x="76200" y="1371600"/>
            <a:ext cx="8715153" cy="4525963"/>
          </a:xfrm>
        </p:spPr>
        <p:txBody>
          <a:bodyPr/>
          <a:lstStyle/>
          <a:p>
            <a:pPr eaLnBrk="1" hangingPunct="1">
              <a:spcBef>
                <a:spcPts val="0"/>
              </a:spcBef>
            </a:pPr>
            <a:r>
              <a:rPr lang="en-US" altLang="ar-JO" sz="3600" dirty="0" smtClean="0"/>
              <a:t>From the </a:t>
            </a:r>
            <a:r>
              <a:rPr lang="en-US" altLang="ar-JO" sz="3600" dirty="0" smtClean="0">
                <a:solidFill>
                  <a:srgbClr val="FFFF00"/>
                </a:solidFill>
              </a:rPr>
              <a:t>previous</a:t>
            </a:r>
            <a:r>
              <a:rPr lang="en-US" altLang="ar-JO" sz="3600" dirty="0" smtClean="0"/>
              <a:t> two </a:t>
            </a:r>
            <a:r>
              <a:rPr lang="en-US" altLang="ar-JO" sz="3600" dirty="0" smtClean="0">
                <a:solidFill>
                  <a:srgbClr val="FFFF00"/>
                </a:solidFill>
              </a:rPr>
              <a:t>definitions</a:t>
            </a:r>
            <a:r>
              <a:rPr lang="en-US" altLang="ar-JO" sz="3600" dirty="0" smtClean="0"/>
              <a:t>, we can see that </a:t>
            </a:r>
            <a:r>
              <a:rPr lang="en-US" altLang="ar-JO" sz="3600" dirty="0" smtClean="0">
                <a:solidFill>
                  <a:srgbClr val="FFFF00"/>
                </a:solidFill>
              </a:rPr>
              <a:t>AI</a:t>
            </a:r>
            <a:r>
              <a:rPr lang="en-US" altLang="ar-JO" sz="3600" dirty="0" smtClean="0"/>
              <a:t> has </a:t>
            </a:r>
            <a:r>
              <a:rPr lang="en-US" altLang="ar-JO" sz="3600" dirty="0" smtClean="0">
                <a:solidFill>
                  <a:srgbClr val="FFFF00"/>
                </a:solidFill>
              </a:rPr>
              <a:t>two major</a:t>
            </a:r>
            <a:r>
              <a:rPr lang="en-US" altLang="ar-JO" sz="3600" dirty="0" smtClean="0"/>
              <a:t> </a:t>
            </a:r>
            <a:r>
              <a:rPr lang="en-US" altLang="ar-JO" sz="3600" dirty="0" smtClean="0">
                <a:solidFill>
                  <a:srgbClr val="FFFF00"/>
                </a:solidFill>
              </a:rPr>
              <a:t>roles</a:t>
            </a:r>
          </a:p>
          <a:p>
            <a:pPr lvl="1" eaLnBrk="1" hangingPunct="1">
              <a:spcBef>
                <a:spcPts val="0"/>
              </a:spcBef>
            </a:pPr>
            <a:r>
              <a:rPr lang="en-US" altLang="ar-JO" sz="3600" dirty="0" smtClean="0">
                <a:solidFill>
                  <a:srgbClr val="FFFF00"/>
                </a:solidFill>
              </a:rPr>
              <a:t>Study</a:t>
            </a:r>
            <a:r>
              <a:rPr lang="en-US" altLang="ar-JO" sz="3600" dirty="0" smtClean="0"/>
              <a:t> </a:t>
            </a:r>
            <a:r>
              <a:rPr lang="en-US" altLang="ar-JO" sz="3600" dirty="0"/>
              <a:t>the </a:t>
            </a:r>
            <a:r>
              <a:rPr lang="en-US" altLang="ar-JO" sz="3600" dirty="0">
                <a:solidFill>
                  <a:srgbClr val="FFFF00"/>
                </a:solidFill>
              </a:rPr>
              <a:t>intelligent</a:t>
            </a:r>
            <a:r>
              <a:rPr lang="en-US" altLang="ar-JO" sz="3600" dirty="0"/>
              <a:t> </a:t>
            </a:r>
            <a:r>
              <a:rPr lang="en-US" altLang="ar-JO" sz="3600" dirty="0">
                <a:solidFill>
                  <a:srgbClr val="FFFF00"/>
                </a:solidFill>
              </a:rPr>
              <a:t>part</a:t>
            </a:r>
            <a:r>
              <a:rPr lang="en-US" altLang="ar-JO" sz="3600" dirty="0"/>
              <a:t> concerned with </a:t>
            </a:r>
            <a:r>
              <a:rPr lang="en-US" altLang="ar-JO" sz="3600" dirty="0">
                <a:solidFill>
                  <a:srgbClr val="FFFF00"/>
                </a:solidFill>
              </a:rPr>
              <a:t>humans</a:t>
            </a:r>
            <a:r>
              <a:rPr lang="en-US" altLang="ar-JO" sz="3600" dirty="0"/>
              <a:t>.</a:t>
            </a:r>
          </a:p>
          <a:p>
            <a:pPr lvl="1" eaLnBrk="1" hangingPunct="1">
              <a:spcBef>
                <a:spcPts val="0"/>
              </a:spcBef>
            </a:pPr>
            <a:r>
              <a:rPr lang="en-US" altLang="ar-JO" sz="3600" dirty="0">
                <a:solidFill>
                  <a:srgbClr val="FFFF00"/>
                </a:solidFill>
              </a:rPr>
              <a:t>Represent</a:t>
            </a:r>
            <a:r>
              <a:rPr lang="en-US" altLang="ar-JO" sz="3600" dirty="0"/>
              <a:t> those </a:t>
            </a:r>
            <a:r>
              <a:rPr lang="en-US" altLang="ar-JO" sz="3600" dirty="0" smtClean="0">
                <a:solidFill>
                  <a:srgbClr val="FFFF00"/>
                </a:solidFill>
              </a:rPr>
              <a:t>qualities</a:t>
            </a:r>
            <a:r>
              <a:rPr lang="en-US" altLang="ar-JO" sz="3600" dirty="0" smtClean="0"/>
              <a:t> (</a:t>
            </a:r>
            <a:r>
              <a:rPr lang="en-US" altLang="ar-JO" sz="3600" dirty="0" smtClean="0">
                <a:solidFill>
                  <a:srgbClr val="FFFF00"/>
                </a:solidFill>
              </a:rPr>
              <a:t>components</a:t>
            </a:r>
            <a:r>
              <a:rPr lang="en-US" altLang="ar-JO" sz="3600" dirty="0" smtClean="0"/>
              <a:t>) using </a:t>
            </a:r>
            <a:r>
              <a:rPr lang="en-US" altLang="ar-JO" sz="3600" dirty="0">
                <a:solidFill>
                  <a:srgbClr val="FFFF00"/>
                </a:solidFill>
              </a:rPr>
              <a:t>computers</a:t>
            </a:r>
            <a:r>
              <a:rPr lang="en-US" altLang="ar-JO" sz="3600" dirty="0"/>
              <a:t>.</a:t>
            </a:r>
          </a:p>
          <a:p>
            <a:pPr marL="36508" indent="0">
              <a:buNone/>
            </a:pPr>
            <a:endParaRPr lang="en-US" sz="3600" dirty="0"/>
          </a:p>
        </p:txBody>
      </p:sp>
      <p:pic>
        <p:nvPicPr>
          <p:cNvPr id="4" name="Google Shape;94;p17"/>
          <p:cNvPicPr preferRelativeResize="0"/>
          <p:nvPr/>
        </p:nvPicPr>
        <p:blipFill>
          <a:blip r:embed="rId3">
            <a:alphaModFix/>
          </a:blip>
          <a:stretch>
            <a:fillRect/>
          </a:stretch>
        </p:blipFill>
        <p:spPr>
          <a:xfrm>
            <a:off x="4476750" y="4705350"/>
            <a:ext cx="4667250" cy="2152650"/>
          </a:xfrm>
          <a:prstGeom prst="rect">
            <a:avLst/>
          </a:prstGeom>
          <a:noFill/>
          <a:ln>
            <a:noFill/>
          </a:ln>
        </p:spPr>
      </p:pic>
    </p:spTree>
    <p:extLst>
      <p:ext uri="{BB962C8B-B14F-4D97-AF65-F5344CB8AC3E}">
        <p14:creationId xmlns:p14="http://schemas.microsoft.com/office/powerpoint/2010/main" val="3956532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924800" cy="1143000"/>
          </a:xfrm>
        </p:spPr>
        <p:txBody>
          <a:bodyPr/>
          <a:lstStyle/>
          <a:p>
            <a:r>
              <a:rPr lang="en-US" b="1" dirty="0" smtClean="0">
                <a:solidFill>
                  <a:srgbClr val="92D050"/>
                </a:solidFill>
              </a:rPr>
              <a:t>How Do Humans think?</a:t>
            </a:r>
            <a:endParaRPr lang="en-US" b="1" dirty="0">
              <a:solidFill>
                <a:srgbClr val="92D050"/>
              </a:solidFill>
            </a:endParaRPr>
          </a:p>
        </p:txBody>
      </p:sp>
      <p:sp>
        <p:nvSpPr>
          <p:cNvPr id="3" name="Content Placeholder 2"/>
          <p:cNvSpPr>
            <a:spLocks noGrp="1"/>
          </p:cNvSpPr>
          <p:nvPr>
            <p:ph idx="1"/>
          </p:nvPr>
        </p:nvSpPr>
        <p:spPr>
          <a:xfrm>
            <a:off x="76200" y="1112837"/>
            <a:ext cx="8715153" cy="4525963"/>
          </a:xfrm>
        </p:spPr>
        <p:txBody>
          <a:bodyPr/>
          <a:lstStyle/>
          <a:p>
            <a:pPr eaLnBrk="1" hangingPunct="1">
              <a:spcBef>
                <a:spcPts val="0"/>
              </a:spcBef>
            </a:pPr>
            <a:r>
              <a:rPr lang="en-US" sz="3600" dirty="0" smtClean="0">
                <a:solidFill>
                  <a:srgbClr val="FFFF00"/>
                </a:solidFill>
              </a:rPr>
              <a:t>Intelligence</a:t>
            </a:r>
            <a:r>
              <a:rPr lang="en-US" sz="3600" dirty="0" smtClean="0"/>
              <a:t> </a:t>
            </a:r>
            <a:r>
              <a:rPr lang="en-US" sz="3600" dirty="0"/>
              <a:t>or the </a:t>
            </a:r>
            <a:r>
              <a:rPr lang="en-US" sz="3600" dirty="0">
                <a:solidFill>
                  <a:srgbClr val="FFFF00"/>
                </a:solidFill>
              </a:rPr>
              <a:t>cognitive process </a:t>
            </a:r>
            <a:r>
              <a:rPr lang="en-US" sz="3600" dirty="0"/>
              <a:t>is composed of three main stages: </a:t>
            </a:r>
          </a:p>
          <a:p>
            <a:pPr lvl="1"/>
            <a:r>
              <a:rPr lang="en-US" sz="3200" dirty="0">
                <a:solidFill>
                  <a:srgbClr val="FFFF00"/>
                </a:solidFill>
              </a:rPr>
              <a:t>Observe and </a:t>
            </a:r>
            <a:r>
              <a:rPr lang="en-US" sz="3200" dirty="0" smtClean="0">
                <a:solidFill>
                  <a:srgbClr val="FFFF00"/>
                </a:solidFill>
              </a:rPr>
              <a:t>enter </a:t>
            </a:r>
            <a:r>
              <a:rPr lang="en-US" sz="3200" dirty="0" smtClean="0"/>
              <a:t>input information </a:t>
            </a:r>
            <a:r>
              <a:rPr lang="en-US" sz="3200" dirty="0"/>
              <a:t>or data </a:t>
            </a:r>
            <a:r>
              <a:rPr lang="en-US" sz="3200" dirty="0" smtClean="0"/>
              <a:t>to </a:t>
            </a:r>
            <a:r>
              <a:rPr lang="en-US" sz="3200" dirty="0"/>
              <a:t>the </a:t>
            </a:r>
            <a:r>
              <a:rPr lang="en-US" sz="3200" dirty="0" smtClean="0"/>
              <a:t>brain (</a:t>
            </a:r>
            <a:r>
              <a:rPr lang="en-US" sz="3200" dirty="0" smtClean="0">
                <a:solidFill>
                  <a:srgbClr val="FFFF00"/>
                </a:solidFill>
              </a:rPr>
              <a:t>sensing</a:t>
            </a:r>
            <a:r>
              <a:rPr lang="en-US" sz="3200" dirty="0" smtClean="0"/>
              <a:t>). </a:t>
            </a:r>
            <a:endParaRPr lang="en-US" sz="3200" dirty="0"/>
          </a:p>
          <a:p>
            <a:pPr lvl="1"/>
            <a:r>
              <a:rPr lang="en-US" sz="3200" dirty="0" smtClean="0">
                <a:solidFill>
                  <a:srgbClr val="FFFF00"/>
                </a:solidFill>
              </a:rPr>
              <a:t>Interpret</a:t>
            </a:r>
            <a:r>
              <a:rPr lang="en-US" sz="3200" dirty="0"/>
              <a:t> </a:t>
            </a:r>
            <a:r>
              <a:rPr lang="en-US" sz="3200" dirty="0" smtClean="0"/>
              <a:t>and </a:t>
            </a:r>
            <a:r>
              <a:rPr lang="en-US" sz="3200" dirty="0" smtClean="0">
                <a:solidFill>
                  <a:srgbClr val="FFFF00"/>
                </a:solidFill>
              </a:rPr>
              <a:t>process</a:t>
            </a:r>
            <a:r>
              <a:rPr lang="en-US" sz="3200" dirty="0" smtClean="0"/>
              <a:t> the perceived input, and </a:t>
            </a:r>
            <a:r>
              <a:rPr lang="en-US" sz="3200" b="1" dirty="0" smtClean="0">
                <a:solidFill>
                  <a:srgbClr val="FFFF00"/>
                </a:solidFill>
              </a:rPr>
              <a:t>evaluate</a:t>
            </a:r>
            <a:r>
              <a:rPr lang="en-US" sz="3200" dirty="0" smtClean="0">
                <a:solidFill>
                  <a:srgbClr val="FFFF00"/>
                </a:solidFill>
              </a:rPr>
              <a:t> the outcome</a:t>
            </a:r>
            <a:r>
              <a:rPr lang="en-US" sz="3200" dirty="0" smtClean="0"/>
              <a:t>. </a:t>
            </a:r>
            <a:endParaRPr lang="en-US" sz="3200" dirty="0"/>
          </a:p>
          <a:p>
            <a:pPr lvl="1" eaLnBrk="1" hangingPunct="1">
              <a:spcBef>
                <a:spcPts val="0"/>
              </a:spcBef>
            </a:pPr>
            <a:r>
              <a:rPr lang="en-US" altLang="ar-JO" sz="3200" dirty="0" smtClean="0">
                <a:solidFill>
                  <a:srgbClr val="FFFF00"/>
                </a:solidFill>
              </a:rPr>
              <a:t>Take actions</a:t>
            </a:r>
            <a:r>
              <a:rPr lang="en-US" altLang="ar-JO" sz="3200" dirty="0" smtClean="0"/>
              <a:t> or</a:t>
            </a:r>
            <a:r>
              <a:rPr lang="en-US" altLang="ar-JO" sz="3200" dirty="0" smtClean="0">
                <a:solidFill>
                  <a:srgbClr val="FFFF00"/>
                </a:solidFill>
              </a:rPr>
              <a:t> </a:t>
            </a:r>
            <a:r>
              <a:rPr lang="en-US" altLang="ar-JO" sz="3200" dirty="0" smtClean="0"/>
              <a:t>make decisions based on your cognition of the whole process.</a:t>
            </a:r>
          </a:p>
        </p:txBody>
      </p:sp>
    </p:spTree>
    <p:extLst>
      <p:ext uri="{BB962C8B-B14F-4D97-AF65-F5344CB8AC3E}">
        <p14:creationId xmlns:p14="http://schemas.microsoft.com/office/powerpoint/2010/main" val="32930483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a:solidFill>
                  <a:srgbClr val="92D050"/>
                </a:solidFill>
              </a:rPr>
              <a:t>Influencers of </a:t>
            </a:r>
            <a:r>
              <a:rPr lang="en-US" sz="5400" b="1" dirty="0" smtClean="0">
                <a:solidFill>
                  <a:srgbClr val="92D050"/>
                </a:solidFill>
              </a:rPr>
              <a:t>AI</a:t>
            </a:r>
            <a:endParaRPr lang="en-US" sz="5400" b="1" dirty="0">
              <a:solidFill>
                <a:srgbClr val="92D050"/>
              </a:solidFill>
            </a:endParaRPr>
          </a:p>
        </p:txBody>
      </p:sp>
      <p:sp>
        <p:nvSpPr>
          <p:cNvPr id="3" name="Content Placeholder 2"/>
          <p:cNvSpPr>
            <a:spLocks noGrp="1"/>
          </p:cNvSpPr>
          <p:nvPr>
            <p:ph idx="1"/>
          </p:nvPr>
        </p:nvSpPr>
        <p:spPr>
          <a:xfrm>
            <a:off x="457200" y="1447800"/>
            <a:ext cx="8458200" cy="4525963"/>
          </a:xfrm>
        </p:spPr>
        <p:txBody>
          <a:bodyPr/>
          <a:lstStyle/>
          <a:p>
            <a:r>
              <a:rPr lang="en-US" sz="4400" b="1" dirty="0" smtClean="0">
                <a:solidFill>
                  <a:srgbClr val="FFC000"/>
                </a:solidFill>
              </a:rPr>
              <a:t>Big data</a:t>
            </a:r>
            <a:endParaRPr lang="en-US" sz="4400" b="1" dirty="0">
              <a:solidFill>
                <a:srgbClr val="FFC000"/>
              </a:solidFill>
            </a:endParaRPr>
          </a:p>
          <a:p>
            <a:r>
              <a:rPr lang="en-US" sz="4400" dirty="0" smtClean="0"/>
              <a:t>Advancements </a:t>
            </a:r>
            <a:r>
              <a:rPr lang="en-US" sz="4400" dirty="0"/>
              <a:t>in </a:t>
            </a:r>
            <a:r>
              <a:rPr lang="en-US" sz="4400" dirty="0">
                <a:solidFill>
                  <a:srgbClr val="FFFF00"/>
                </a:solidFill>
              </a:rPr>
              <a:t>computer</a:t>
            </a:r>
            <a:r>
              <a:rPr lang="en-US" sz="4400" dirty="0"/>
              <a:t> </a:t>
            </a:r>
            <a:r>
              <a:rPr lang="en-US" sz="4400" dirty="0">
                <a:solidFill>
                  <a:srgbClr val="FFFF00"/>
                </a:solidFill>
              </a:rPr>
              <a:t>processing</a:t>
            </a:r>
            <a:r>
              <a:rPr lang="en-US" sz="4400" dirty="0"/>
              <a:t> </a:t>
            </a:r>
            <a:r>
              <a:rPr lang="en-US" sz="4400" dirty="0">
                <a:solidFill>
                  <a:srgbClr val="FFFF00"/>
                </a:solidFill>
              </a:rPr>
              <a:t>speed </a:t>
            </a:r>
            <a:r>
              <a:rPr lang="en-US" sz="4400" dirty="0"/>
              <a:t>and </a:t>
            </a:r>
            <a:r>
              <a:rPr lang="en-US" sz="4400" dirty="0">
                <a:solidFill>
                  <a:srgbClr val="FFFF00"/>
                </a:solidFill>
              </a:rPr>
              <a:t>new chip architectures </a:t>
            </a:r>
          </a:p>
          <a:p>
            <a:r>
              <a:rPr lang="en-US" sz="4400" dirty="0" smtClean="0"/>
              <a:t>Cloud </a:t>
            </a:r>
            <a:r>
              <a:rPr lang="en-US" sz="4400" dirty="0"/>
              <a:t>computing and APIs </a:t>
            </a:r>
          </a:p>
          <a:p>
            <a:r>
              <a:rPr lang="en-US" sz="4400" dirty="0" smtClean="0"/>
              <a:t>Emergence </a:t>
            </a:r>
            <a:r>
              <a:rPr lang="en-US" sz="4400" dirty="0"/>
              <a:t>of data science </a:t>
            </a:r>
          </a:p>
          <a:p>
            <a:endParaRPr lang="en-US" sz="4400" dirty="0"/>
          </a:p>
          <a:p>
            <a:endParaRPr lang="en-US" sz="4400" dirty="0"/>
          </a:p>
        </p:txBody>
      </p:sp>
    </p:spTree>
    <p:extLst>
      <p:ext uri="{BB962C8B-B14F-4D97-AF65-F5344CB8AC3E}">
        <p14:creationId xmlns:p14="http://schemas.microsoft.com/office/powerpoint/2010/main" val="24193935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a:solidFill>
                  <a:srgbClr val="92D050"/>
                </a:solidFill>
              </a:rPr>
              <a:t>Influencers of </a:t>
            </a:r>
            <a:r>
              <a:rPr lang="en-US" sz="5400" b="1" dirty="0" smtClean="0">
                <a:solidFill>
                  <a:srgbClr val="92D050"/>
                </a:solidFill>
              </a:rPr>
              <a:t>AI</a:t>
            </a:r>
            <a:endParaRPr lang="en-US" sz="5400" b="1" dirty="0">
              <a:solidFill>
                <a:srgbClr val="92D050"/>
              </a:solidFill>
            </a:endParaRPr>
          </a:p>
        </p:txBody>
      </p:sp>
      <p:sp>
        <p:nvSpPr>
          <p:cNvPr id="3" name="Content Placeholder 2"/>
          <p:cNvSpPr>
            <a:spLocks noGrp="1"/>
          </p:cNvSpPr>
          <p:nvPr>
            <p:ph idx="1"/>
          </p:nvPr>
        </p:nvSpPr>
        <p:spPr>
          <a:xfrm>
            <a:off x="457200" y="1447800"/>
            <a:ext cx="8458200" cy="4525963"/>
          </a:xfrm>
        </p:spPr>
        <p:txBody>
          <a:bodyPr/>
          <a:lstStyle/>
          <a:p>
            <a:r>
              <a:rPr lang="en-US" sz="4400" dirty="0" smtClean="0">
                <a:solidFill>
                  <a:srgbClr val="FFFF00"/>
                </a:solidFill>
              </a:rPr>
              <a:t>Big data</a:t>
            </a:r>
            <a:endParaRPr lang="en-US" sz="4400" dirty="0">
              <a:solidFill>
                <a:srgbClr val="FFFF00"/>
              </a:solidFill>
            </a:endParaRPr>
          </a:p>
          <a:p>
            <a:r>
              <a:rPr lang="en-US" sz="4400" b="1" dirty="0" smtClean="0"/>
              <a:t>Advancements </a:t>
            </a:r>
            <a:r>
              <a:rPr lang="en-US" sz="4400" b="1" dirty="0"/>
              <a:t>in </a:t>
            </a:r>
            <a:r>
              <a:rPr lang="en-US" sz="4400" b="1" dirty="0">
                <a:solidFill>
                  <a:srgbClr val="FFC000"/>
                </a:solidFill>
              </a:rPr>
              <a:t>computer processing speed </a:t>
            </a:r>
            <a:r>
              <a:rPr lang="en-US" sz="4400" b="1" dirty="0"/>
              <a:t>and </a:t>
            </a:r>
            <a:r>
              <a:rPr lang="en-US" sz="4400" b="1" dirty="0">
                <a:solidFill>
                  <a:srgbClr val="FFC000"/>
                </a:solidFill>
              </a:rPr>
              <a:t>new chip architectures </a:t>
            </a:r>
          </a:p>
          <a:p>
            <a:r>
              <a:rPr lang="en-US" sz="4400" dirty="0" smtClean="0"/>
              <a:t>Cloud </a:t>
            </a:r>
            <a:r>
              <a:rPr lang="en-US" sz="4400" dirty="0"/>
              <a:t>computing and APIs </a:t>
            </a:r>
          </a:p>
          <a:p>
            <a:r>
              <a:rPr lang="en-US" sz="4400" dirty="0" smtClean="0"/>
              <a:t>Emergence </a:t>
            </a:r>
            <a:r>
              <a:rPr lang="en-US" sz="4400" dirty="0"/>
              <a:t>of data science </a:t>
            </a:r>
          </a:p>
          <a:p>
            <a:endParaRPr lang="en-US" sz="4400" dirty="0"/>
          </a:p>
          <a:p>
            <a:endParaRPr lang="en-US" sz="4400" dirty="0"/>
          </a:p>
        </p:txBody>
      </p:sp>
    </p:spTree>
    <p:extLst>
      <p:ext uri="{BB962C8B-B14F-4D97-AF65-F5344CB8AC3E}">
        <p14:creationId xmlns:p14="http://schemas.microsoft.com/office/powerpoint/2010/main" val="17598873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a:solidFill>
                  <a:srgbClr val="92D050"/>
                </a:solidFill>
              </a:rPr>
              <a:t>Influencers of </a:t>
            </a:r>
            <a:r>
              <a:rPr lang="en-US" sz="5400" b="1" dirty="0" smtClean="0">
                <a:solidFill>
                  <a:srgbClr val="92D050"/>
                </a:solidFill>
              </a:rPr>
              <a:t>AI</a:t>
            </a:r>
            <a:endParaRPr lang="en-US" sz="5400" b="1" dirty="0">
              <a:solidFill>
                <a:srgbClr val="92D050"/>
              </a:solidFill>
            </a:endParaRPr>
          </a:p>
        </p:txBody>
      </p:sp>
      <p:sp>
        <p:nvSpPr>
          <p:cNvPr id="3" name="Content Placeholder 2"/>
          <p:cNvSpPr>
            <a:spLocks noGrp="1"/>
          </p:cNvSpPr>
          <p:nvPr>
            <p:ph idx="1"/>
          </p:nvPr>
        </p:nvSpPr>
        <p:spPr>
          <a:xfrm>
            <a:off x="457200" y="1447800"/>
            <a:ext cx="8458200" cy="4525963"/>
          </a:xfrm>
        </p:spPr>
        <p:txBody>
          <a:bodyPr/>
          <a:lstStyle/>
          <a:p>
            <a:r>
              <a:rPr lang="en-US" sz="4400" dirty="0" smtClean="0">
                <a:solidFill>
                  <a:srgbClr val="FFFF00"/>
                </a:solidFill>
              </a:rPr>
              <a:t>Big data</a:t>
            </a:r>
            <a:endParaRPr lang="en-US" sz="4400" dirty="0">
              <a:solidFill>
                <a:srgbClr val="FFFF00"/>
              </a:solidFill>
            </a:endParaRPr>
          </a:p>
          <a:p>
            <a:r>
              <a:rPr lang="en-US" sz="4400" dirty="0" smtClean="0"/>
              <a:t>Advancements </a:t>
            </a:r>
            <a:r>
              <a:rPr lang="en-US" sz="4400" dirty="0"/>
              <a:t>in computer processing speed and new chip architectures </a:t>
            </a:r>
          </a:p>
          <a:p>
            <a:r>
              <a:rPr lang="en-US" sz="4400" b="1" dirty="0" smtClean="0">
                <a:solidFill>
                  <a:srgbClr val="FFC000"/>
                </a:solidFill>
              </a:rPr>
              <a:t>Cloud </a:t>
            </a:r>
            <a:r>
              <a:rPr lang="en-US" sz="4400" b="1" dirty="0">
                <a:solidFill>
                  <a:srgbClr val="FFC000"/>
                </a:solidFill>
              </a:rPr>
              <a:t>computing and APIs</a:t>
            </a:r>
            <a:r>
              <a:rPr lang="en-US" sz="4400" dirty="0"/>
              <a:t> </a:t>
            </a:r>
          </a:p>
          <a:p>
            <a:r>
              <a:rPr lang="en-US" sz="4400" dirty="0" smtClean="0"/>
              <a:t>Emergence </a:t>
            </a:r>
            <a:r>
              <a:rPr lang="en-US" sz="4400" dirty="0"/>
              <a:t>of data science </a:t>
            </a:r>
          </a:p>
          <a:p>
            <a:endParaRPr lang="en-US" sz="4400" dirty="0"/>
          </a:p>
          <a:p>
            <a:endParaRPr lang="en-US" sz="4400" dirty="0"/>
          </a:p>
        </p:txBody>
      </p:sp>
    </p:spTree>
    <p:extLst>
      <p:ext uri="{BB962C8B-B14F-4D97-AF65-F5344CB8AC3E}">
        <p14:creationId xmlns:p14="http://schemas.microsoft.com/office/powerpoint/2010/main" val="29745534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 is the Cloud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526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38200"/>
          </a:xfrm>
        </p:spPr>
        <p:txBody>
          <a:bodyPr/>
          <a:lstStyle/>
          <a:p>
            <a:r>
              <a:rPr lang="en-US" sz="5400" b="1" dirty="0" smtClean="0">
                <a:solidFill>
                  <a:srgbClr val="92D050"/>
                </a:solidFill>
              </a:rPr>
              <a:t>AI Defined</a:t>
            </a:r>
            <a:endParaRPr lang="en-US" sz="5400" b="1" dirty="0">
              <a:solidFill>
                <a:srgbClr val="92D050"/>
              </a:solidFill>
            </a:endParaRPr>
          </a:p>
        </p:txBody>
      </p:sp>
      <p:sp>
        <p:nvSpPr>
          <p:cNvPr id="3" name="Content Placeholder 2"/>
          <p:cNvSpPr>
            <a:spLocks noGrp="1"/>
          </p:cNvSpPr>
          <p:nvPr>
            <p:ph idx="1"/>
          </p:nvPr>
        </p:nvSpPr>
        <p:spPr>
          <a:xfrm>
            <a:off x="457200" y="914400"/>
            <a:ext cx="8305800" cy="4525963"/>
          </a:xfrm>
        </p:spPr>
        <p:txBody>
          <a:bodyPr/>
          <a:lstStyle/>
          <a:p>
            <a:pPr algn="just"/>
            <a:r>
              <a:rPr lang="en-US" sz="3000" b="1" dirty="0" smtClean="0">
                <a:solidFill>
                  <a:srgbClr val="FFFF00"/>
                </a:solidFill>
              </a:rPr>
              <a:t>Artificial </a:t>
            </a:r>
            <a:r>
              <a:rPr lang="en-US" sz="3000" b="1" dirty="0">
                <a:solidFill>
                  <a:srgbClr val="FFFF00"/>
                </a:solidFill>
              </a:rPr>
              <a:t>Intelligence</a:t>
            </a:r>
            <a:r>
              <a:rPr lang="en-US" sz="3000" dirty="0"/>
              <a:t> (</a:t>
            </a:r>
            <a:r>
              <a:rPr lang="en-US" sz="3000" b="1" dirty="0">
                <a:solidFill>
                  <a:srgbClr val="FFFF00"/>
                </a:solidFill>
              </a:rPr>
              <a:t>AI</a:t>
            </a:r>
            <a:r>
              <a:rPr lang="en-US" sz="3000" dirty="0"/>
              <a:t>) as the branch of </a:t>
            </a:r>
            <a:r>
              <a:rPr lang="en-US" sz="3000" dirty="0">
                <a:solidFill>
                  <a:srgbClr val="FFFF00"/>
                </a:solidFill>
              </a:rPr>
              <a:t>computer science</a:t>
            </a:r>
            <a:r>
              <a:rPr lang="en-US" sz="3000" dirty="0"/>
              <a:t> by which we can create </a:t>
            </a:r>
            <a:r>
              <a:rPr lang="en-US" sz="3000" dirty="0">
                <a:solidFill>
                  <a:srgbClr val="FFFF00"/>
                </a:solidFill>
              </a:rPr>
              <a:t>intelligent machines</a:t>
            </a:r>
            <a:r>
              <a:rPr lang="en-US" sz="3000" dirty="0"/>
              <a:t> which can </a:t>
            </a:r>
            <a:r>
              <a:rPr lang="en-US" sz="3000" dirty="0">
                <a:solidFill>
                  <a:srgbClr val="FFFF00"/>
                </a:solidFill>
              </a:rPr>
              <a:t>behave like </a:t>
            </a:r>
            <a:r>
              <a:rPr lang="en-US" sz="3000" dirty="0" smtClean="0">
                <a:solidFill>
                  <a:srgbClr val="FFFF00"/>
                </a:solidFill>
              </a:rPr>
              <a:t> humans</a:t>
            </a:r>
            <a:r>
              <a:rPr lang="en-US" sz="3000" dirty="0" smtClean="0"/>
              <a:t>, </a:t>
            </a:r>
            <a:r>
              <a:rPr lang="en-US" sz="3000" dirty="0">
                <a:solidFill>
                  <a:srgbClr val="FFFF00"/>
                </a:solidFill>
              </a:rPr>
              <a:t>think like humans</a:t>
            </a:r>
            <a:r>
              <a:rPr lang="en-US" sz="3000" dirty="0"/>
              <a:t>, and </a:t>
            </a:r>
            <a:r>
              <a:rPr lang="en-US" sz="3000" dirty="0" smtClean="0"/>
              <a:t>are able </a:t>
            </a:r>
            <a:r>
              <a:rPr lang="en-US" sz="3000" dirty="0"/>
              <a:t>to </a:t>
            </a:r>
            <a:r>
              <a:rPr lang="en-US" sz="3000" dirty="0">
                <a:solidFill>
                  <a:srgbClr val="FFFF00"/>
                </a:solidFill>
              </a:rPr>
              <a:t>make decisions</a:t>
            </a:r>
            <a:r>
              <a:rPr lang="en-US" sz="3000" dirty="0"/>
              <a:t>. </a:t>
            </a:r>
            <a:r>
              <a:rPr lang="en-US" sz="3000" dirty="0" smtClean="0"/>
              <a:t>(</a:t>
            </a:r>
            <a:r>
              <a:rPr lang="en-US" sz="3000" dirty="0" smtClean="0">
                <a:solidFill>
                  <a:srgbClr val="FFC000"/>
                </a:solidFill>
              </a:rPr>
              <a:t>adopted by MOSHE</a:t>
            </a:r>
            <a:r>
              <a:rPr lang="en-US" sz="3000" dirty="0" smtClean="0"/>
              <a:t>)</a:t>
            </a:r>
            <a:endParaRPr lang="en-US" sz="3000" dirty="0"/>
          </a:p>
          <a:p>
            <a:pPr algn="just"/>
            <a:r>
              <a:rPr lang="en-US" sz="3000" b="1" dirty="0" smtClean="0">
                <a:solidFill>
                  <a:srgbClr val="FFFF00"/>
                </a:solidFill>
              </a:rPr>
              <a:t>AI</a:t>
            </a:r>
            <a:r>
              <a:rPr lang="en-US" sz="3000" dirty="0" smtClean="0"/>
              <a:t> is an umbrella term for “smart” technologies that are </a:t>
            </a:r>
            <a:r>
              <a:rPr lang="en-US" sz="3000" b="1" dirty="0" smtClean="0">
                <a:solidFill>
                  <a:srgbClr val="FFFF00"/>
                </a:solidFill>
              </a:rPr>
              <a:t>aware</a:t>
            </a:r>
            <a:r>
              <a:rPr lang="en-US" sz="3000" dirty="0" smtClean="0"/>
              <a:t> of and </a:t>
            </a:r>
            <a:r>
              <a:rPr lang="en-US" sz="3000" b="1" dirty="0" smtClean="0">
                <a:solidFill>
                  <a:srgbClr val="FFFF00"/>
                </a:solidFill>
              </a:rPr>
              <a:t>can learn </a:t>
            </a:r>
            <a:r>
              <a:rPr lang="en-US" sz="3000" dirty="0" smtClean="0"/>
              <a:t>from their </a:t>
            </a:r>
            <a:r>
              <a:rPr lang="en-US" sz="3000" b="1" dirty="0" smtClean="0">
                <a:solidFill>
                  <a:srgbClr val="FFFF00"/>
                </a:solidFill>
              </a:rPr>
              <a:t>environments</a:t>
            </a:r>
            <a:r>
              <a:rPr lang="en-US" sz="3000" dirty="0" smtClean="0"/>
              <a:t>. </a:t>
            </a:r>
            <a:r>
              <a:rPr lang="en-US" sz="3000" b="1" dirty="0">
                <a:solidFill>
                  <a:srgbClr val="FFFF00"/>
                </a:solidFill>
              </a:rPr>
              <a:t>AI</a:t>
            </a:r>
            <a:r>
              <a:rPr lang="en-US" sz="3000" dirty="0"/>
              <a:t> enables machines to </a:t>
            </a:r>
            <a:r>
              <a:rPr lang="en-US" sz="3000" b="1" dirty="0">
                <a:solidFill>
                  <a:srgbClr val="FFFF00"/>
                </a:solidFill>
              </a:rPr>
              <a:t>sense</a:t>
            </a:r>
            <a:r>
              <a:rPr lang="en-US" sz="3000" dirty="0"/>
              <a:t> their </a:t>
            </a:r>
            <a:r>
              <a:rPr lang="en-US" sz="3000" b="1" dirty="0">
                <a:solidFill>
                  <a:srgbClr val="FFFF00"/>
                </a:solidFill>
              </a:rPr>
              <a:t>environments</a:t>
            </a:r>
            <a:r>
              <a:rPr lang="en-US" sz="3000" dirty="0"/>
              <a:t>, </a:t>
            </a:r>
            <a:r>
              <a:rPr lang="en-US" sz="3000" b="1" dirty="0">
                <a:solidFill>
                  <a:srgbClr val="FFFF00"/>
                </a:solidFill>
              </a:rPr>
              <a:t>think</a:t>
            </a:r>
            <a:r>
              <a:rPr lang="en-US" sz="3000" dirty="0"/>
              <a:t>, </a:t>
            </a:r>
            <a:r>
              <a:rPr lang="en-US" sz="3000" b="1" dirty="0">
                <a:solidFill>
                  <a:srgbClr val="FFFF00"/>
                </a:solidFill>
              </a:rPr>
              <a:t>learn</a:t>
            </a:r>
            <a:r>
              <a:rPr lang="en-US" sz="3000" dirty="0"/>
              <a:t> and </a:t>
            </a:r>
            <a:r>
              <a:rPr lang="en-US" sz="3000" b="1" dirty="0">
                <a:solidFill>
                  <a:srgbClr val="FFFF00"/>
                </a:solidFill>
              </a:rPr>
              <a:t>respond</a:t>
            </a:r>
            <a:r>
              <a:rPr lang="en-US" sz="3000" dirty="0"/>
              <a:t> on their own, becoming increasingly </a:t>
            </a:r>
            <a:r>
              <a:rPr lang="en-US" sz="3000" b="1" dirty="0" smtClean="0">
                <a:solidFill>
                  <a:srgbClr val="FFFF00"/>
                </a:solidFill>
              </a:rPr>
              <a:t>autonomous</a:t>
            </a:r>
            <a:r>
              <a:rPr lang="en-US" sz="3000" dirty="0" smtClean="0"/>
              <a:t>.   </a:t>
            </a:r>
            <a:r>
              <a:rPr lang="en-US" sz="2000" b="1" dirty="0" smtClean="0">
                <a:solidFill>
                  <a:srgbClr val="FFC000"/>
                </a:solidFill>
              </a:rPr>
              <a:t>Governance </a:t>
            </a:r>
            <a:r>
              <a:rPr lang="en-US" sz="2000" b="1" dirty="0">
                <a:solidFill>
                  <a:srgbClr val="FFC000"/>
                </a:solidFill>
              </a:rPr>
              <a:t>Insights </a:t>
            </a:r>
            <a:r>
              <a:rPr lang="en-US" sz="2000" b="1" dirty="0" smtClean="0">
                <a:solidFill>
                  <a:srgbClr val="FFC000"/>
                </a:solidFill>
              </a:rPr>
              <a:t>Center, 2017</a:t>
            </a:r>
            <a:endParaRPr lang="en-US" sz="2000" dirty="0">
              <a:solidFill>
                <a:srgbClr val="FFC000"/>
              </a:solidFill>
            </a:endParaRPr>
          </a:p>
          <a:p>
            <a:pPr algn="just"/>
            <a:endParaRPr lang="en-US" sz="3000" dirty="0"/>
          </a:p>
          <a:p>
            <a:pPr algn="just"/>
            <a:endParaRPr lang="en-US" sz="3000" dirty="0" smtClean="0"/>
          </a:p>
          <a:p>
            <a:pPr algn="just"/>
            <a:endParaRPr lang="en-US" sz="3000" dirty="0" smtClean="0"/>
          </a:p>
          <a:p>
            <a:pPr algn="just"/>
            <a:endParaRPr lang="en-US" sz="3000" dirty="0"/>
          </a:p>
        </p:txBody>
      </p:sp>
    </p:spTree>
    <p:extLst>
      <p:ext uri="{BB962C8B-B14F-4D97-AF65-F5344CB8AC3E}">
        <p14:creationId xmlns:p14="http://schemas.microsoft.com/office/powerpoint/2010/main" val="24358784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a:solidFill>
                  <a:srgbClr val="92D050"/>
                </a:solidFill>
              </a:rPr>
              <a:t>Influencers of </a:t>
            </a:r>
            <a:r>
              <a:rPr lang="en-US" sz="5400" b="1" dirty="0" smtClean="0">
                <a:solidFill>
                  <a:srgbClr val="92D050"/>
                </a:solidFill>
              </a:rPr>
              <a:t>AI Cont.</a:t>
            </a:r>
            <a:endParaRPr lang="en-US" sz="5400" b="1" dirty="0">
              <a:solidFill>
                <a:srgbClr val="92D050"/>
              </a:solidFill>
            </a:endParaRPr>
          </a:p>
        </p:txBody>
      </p:sp>
      <p:sp>
        <p:nvSpPr>
          <p:cNvPr id="3" name="Content Placeholder 2"/>
          <p:cNvSpPr>
            <a:spLocks noGrp="1"/>
          </p:cNvSpPr>
          <p:nvPr>
            <p:ph idx="1"/>
          </p:nvPr>
        </p:nvSpPr>
        <p:spPr>
          <a:xfrm>
            <a:off x="457200" y="1447800"/>
            <a:ext cx="8458200" cy="4525963"/>
          </a:xfrm>
        </p:spPr>
        <p:txBody>
          <a:bodyPr/>
          <a:lstStyle/>
          <a:p>
            <a:r>
              <a:rPr lang="en-US" sz="4400" dirty="0" smtClean="0">
                <a:solidFill>
                  <a:srgbClr val="FFFF00"/>
                </a:solidFill>
              </a:rPr>
              <a:t>Big data</a:t>
            </a:r>
            <a:endParaRPr lang="en-US" sz="4400" dirty="0">
              <a:solidFill>
                <a:srgbClr val="FFFF00"/>
              </a:solidFill>
            </a:endParaRPr>
          </a:p>
          <a:p>
            <a:r>
              <a:rPr lang="en-US" sz="4400" dirty="0" smtClean="0"/>
              <a:t>Advancements </a:t>
            </a:r>
            <a:r>
              <a:rPr lang="en-US" sz="4400" dirty="0"/>
              <a:t>in </a:t>
            </a:r>
            <a:r>
              <a:rPr lang="en-US" sz="4400" dirty="0">
                <a:solidFill>
                  <a:srgbClr val="FFFF00"/>
                </a:solidFill>
              </a:rPr>
              <a:t>computer</a:t>
            </a:r>
            <a:r>
              <a:rPr lang="en-US" sz="4400" dirty="0"/>
              <a:t> </a:t>
            </a:r>
            <a:r>
              <a:rPr lang="en-US" sz="4400" dirty="0">
                <a:solidFill>
                  <a:srgbClr val="FFFF00"/>
                </a:solidFill>
              </a:rPr>
              <a:t>processing</a:t>
            </a:r>
            <a:r>
              <a:rPr lang="en-US" sz="4400" dirty="0"/>
              <a:t> speed and </a:t>
            </a:r>
            <a:r>
              <a:rPr lang="en-US" sz="4400" dirty="0">
                <a:solidFill>
                  <a:srgbClr val="FFFF00"/>
                </a:solidFill>
              </a:rPr>
              <a:t>new chip architectures </a:t>
            </a:r>
          </a:p>
          <a:p>
            <a:r>
              <a:rPr lang="en-US" sz="4400" b="1" dirty="0" smtClean="0">
                <a:solidFill>
                  <a:srgbClr val="FFC000"/>
                </a:solidFill>
              </a:rPr>
              <a:t>Cloud </a:t>
            </a:r>
            <a:r>
              <a:rPr lang="en-US" sz="4400" b="1" dirty="0">
                <a:solidFill>
                  <a:srgbClr val="FFC000"/>
                </a:solidFill>
              </a:rPr>
              <a:t>computing and APIs</a:t>
            </a:r>
            <a:r>
              <a:rPr lang="en-US" sz="4400" b="1" dirty="0"/>
              <a:t> </a:t>
            </a:r>
          </a:p>
          <a:p>
            <a:r>
              <a:rPr lang="en-US" sz="4400" dirty="0" smtClean="0"/>
              <a:t>Emergence </a:t>
            </a:r>
            <a:r>
              <a:rPr lang="en-US" sz="4400" dirty="0"/>
              <a:t>of data science </a:t>
            </a:r>
          </a:p>
          <a:p>
            <a:endParaRPr lang="en-US" sz="4400" dirty="0"/>
          </a:p>
          <a:p>
            <a:endParaRPr lang="en-US" sz="4400" dirty="0"/>
          </a:p>
        </p:txBody>
      </p:sp>
    </p:spTree>
    <p:extLst>
      <p:ext uri="{BB962C8B-B14F-4D97-AF65-F5344CB8AC3E}">
        <p14:creationId xmlns:p14="http://schemas.microsoft.com/office/powerpoint/2010/main" val="11773274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1143000"/>
          </a:xfrm>
        </p:spPr>
        <p:txBody>
          <a:bodyPr/>
          <a:lstStyle/>
          <a:p>
            <a:r>
              <a:rPr lang="en-US" sz="5400" b="1" dirty="0">
                <a:solidFill>
                  <a:srgbClr val="92D050"/>
                </a:solidFill>
              </a:rPr>
              <a:t>Influencers of </a:t>
            </a:r>
            <a:r>
              <a:rPr lang="en-US" sz="5400" b="1" dirty="0" smtClean="0">
                <a:solidFill>
                  <a:srgbClr val="92D050"/>
                </a:solidFill>
              </a:rPr>
              <a:t>AI Cont.</a:t>
            </a:r>
            <a:endParaRPr lang="en-US" sz="5400" b="1" dirty="0">
              <a:solidFill>
                <a:srgbClr val="92D050"/>
              </a:solidFill>
            </a:endParaRPr>
          </a:p>
        </p:txBody>
      </p:sp>
      <p:sp>
        <p:nvSpPr>
          <p:cNvPr id="3" name="Content Placeholder 2"/>
          <p:cNvSpPr>
            <a:spLocks noGrp="1"/>
          </p:cNvSpPr>
          <p:nvPr>
            <p:ph idx="1"/>
          </p:nvPr>
        </p:nvSpPr>
        <p:spPr>
          <a:xfrm>
            <a:off x="0" y="1219200"/>
            <a:ext cx="9144000" cy="4525963"/>
          </a:xfrm>
        </p:spPr>
        <p:txBody>
          <a:bodyPr/>
          <a:lstStyle/>
          <a:p>
            <a:r>
              <a:rPr lang="en-US" sz="3300" dirty="0"/>
              <a:t>All the </a:t>
            </a:r>
            <a:r>
              <a:rPr lang="en-US" sz="3300" dirty="0" smtClean="0"/>
              <a:t>big companies </a:t>
            </a:r>
            <a:r>
              <a:rPr lang="en-US" sz="3300" dirty="0"/>
              <a:t>in the AI services market deliver their services and tools on the internet through </a:t>
            </a:r>
            <a:r>
              <a:rPr lang="en-US" sz="3300" dirty="0">
                <a:solidFill>
                  <a:srgbClr val="FFFF00"/>
                </a:solidFill>
              </a:rPr>
              <a:t>APIs over cloud </a:t>
            </a:r>
            <a:r>
              <a:rPr lang="en-US" sz="3300" dirty="0" smtClean="0">
                <a:solidFill>
                  <a:srgbClr val="FFFF00"/>
                </a:solidFill>
              </a:rPr>
              <a:t>platforms: </a:t>
            </a:r>
            <a:endParaRPr lang="en-US" sz="3300" dirty="0">
              <a:solidFill>
                <a:srgbClr val="FFFF00"/>
              </a:solidFill>
            </a:endParaRPr>
          </a:p>
          <a:p>
            <a:pPr lvl="2">
              <a:spcBef>
                <a:spcPts val="0"/>
              </a:spcBef>
            </a:pPr>
            <a:r>
              <a:rPr lang="en-US" sz="2900" dirty="0" smtClean="0"/>
              <a:t>IBM </a:t>
            </a:r>
            <a:r>
              <a:rPr lang="en-US" sz="2900" dirty="0"/>
              <a:t>delivers Watson </a:t>
            </a:r>
            <a:r>
              <a:rPr lang="en-US" sz="2900" dirty="0">
                <a:solidFill>
                  <a:srgbClr val="FFFF00"/>
                </a:solidFill>
              </a:rPr>
              <a:t>AI</a:t>
            </a:r>
            <a:r>
              <a:rPr lang="en-US" sz="2900" dirty="0"/>
              <a:t> services over IBM Cloud. </a:t>
            </a:r>
          </a:p>
          <a:p>
            <a:pPr lvl="2">
              <a:spcBef>
                <a:spcPts val="0"/>
              </a:spcBef>
            </a:pPr>
            <a:r>
              <a:rPr lang="en-US" sz="2900" dirty="0" smtClean="0"/>
              <a:t>Amazon </a:t>
            </a:r>
            <a:r>
              <a:rPr lang="en-US" sz="2900" dirty="0">
                <a:solidFill>
                  <a:srgbClr val="FFFF00"/>
                </a:solidFill>
              </a:rPr>
              <a:t>AI</a:t>
            </a:r>
            <a:r>
              <a:rPr lang="en-US" sz="2900" dirty="0"/>
              <a:t> services are delivered over Amazon Web Services (AWS). </a:t>
            </a:r>
          </a:p>
          <a:p>
            <a:pPr lvl="2">
              <a:spcBef>
                <a:spcPts val="0"/>
              </a:spcBef>
            </a:pPr>
            <a:r>
              <a:rPr lang="en-US" sz="2900" dirty="0" smtClean="0"/>
              <a:t>Microsoft </a:t>
            </a:r>
            <a:r>
              <a:rPr lang="en-US" sz="2900" dirty="0">
                <a:solidFill>
                  <a:srgbClr val="FFFF00"/>
                </a:solidFill>
              </a:rPr>
              <a:t>AI</a:t>
            </a:r>
            <a:r>
              <a:rPr lang="en-US" sz="2900" dirty="0"/>
              <a:t> tools are available over the MS Azure cloud. </a:t>
            </a:r>
          </a:p>
          <a:p>
            <a:pPr lvl="2">
              <a:spcBef>
                <a:spcPts val="0"/>
              </a:spcBef>
            </a:pPr>
            <a:r>
              <a:rPr lang="en-US" sz="2900" dirty="0" smtClean="0"/>
              <a:t>Google </a:t>
            </a:r>
            <a:r>
              <a:rPr lang="en-US" sz="2900" dirty="0">
                <a:solidFill>
                  <a:srgbClr val="FFFF00"/>
                </a:solidFill>
              </a:rPr>
              <a:t>AI</a:t>
            </a:r>
            <a:r>
              <a:rPr lang="en-US" sz="2900" dirty="0"/>
              <a:t> services are available in the Google Cloud Platform. </a:t>
            </a:r>
          </a:p>
          <a:p>
            <a:endParaRPr lang="en-US" sz="4400" dirty="0"/>
          </a:p>
          <a:p>
            <a:endParaRPr lang="en-US" sz="4400" dirty="0"/>
          </a:p>
        </p:txBody>
      </p:sp>
    </p:spTree>
    <p:extLst>
      <p:ext uri="{BB962C8B-B14F-4D97-AF65-F5344CB8AC3E}">
        <p14:creationId xmlns:p14="http://schemas.microsoft.com/office/powerpoint/2010/main" val="42253795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a:solidFill>
                  <a:srgbClr val="92D050"/>
                </a:solidFill>
              </a:rPr>
              <a:t>Influencers of </a:t>
            </a:r>
            <a:r>
              <a:rPr lang="en-US" sz="5400" b="1" dirty="0" smtClean="0">
                <a:solidFill>
                  <a:srgbClr val="92D050"/>
                </a:solidFill>
              </a:rPr>
              <a:t>AI</a:t>
            </a:r>
            <a:endParaRPr lang="en-US" sz="5400" b="1" dirty="0">
              <a:solidFill>
                <a:srgbClr val="92D050"/>
              </a:solidFill>
            </a:endParaRPr>
          </a:p>
        </p:txBody>
      </p:sp>
      <p:sp>
        <p:nvSpPr>
          <p:cNvPr id="3" name="Content Placeholder 2"/>
          <p:cNvSpPr>
            <a:spLocks noGrp="1"/>
          </p:cNvSpPr>
          <p:nvPr>
            <p:ph idx="1"/>
          </p:nvPr>
        </p:nvSpPr>
        <p:spPr>
          <a:xfrm>
            <a:off x="457200" y="1447800"/>
            <a:ext cx="8458200" cy="4525963"/>
          </a:xfrm>
        </p:spPr>
        <p:txBody>
          <a:bodyPr/>
          <a:lstStyle/>
          <a:p>
            <a:r>
              <a:rPr lang="en-US" sz="4400" dirty="0" smtClean="0">
                <a:solidFill>
                  <a:srgbClr val="FFFF00"/>
                </a:solidFill>
              </a:rPr>
              <a:t>Big data</a:t>
            </a:r>
            <a:endParaRPr lang="en-US" sz="4400" dirty="0">
              <a:solidFill>
                <a:srgbClr val="FFFF00"/>
              </a:solidFill>
            </a:endParaRPr>
          </a:p>
          <a:p>
            <a:r>
              <a:rPr lang="en-US" sz="4400" dirty="0" smtClean="0"/>
              <a:t>Advancements </a:t>
            </a:r>
            <a:r>
              <a:rPr lang="en-US" sz="4400" dirty="0"/>
              <a:t>in </a:t>
            </a:r>
            <a:r>
              <a:rPr lang="en-US" sz="4400" dirty="0">
                <a:solidFill>
                  <a:srgbClr val="FFFF00"/>
                </a:solidFill>
              </a:rPr>
              <a:t>computer</a:t>
            </a:r>
            <a:r>
              <a:rPr lang="en-US" sz="4400" dirty="0"/>
              <a:t> </a:t>
            </a:r>
            <a:r>
              <a:rPr lang="en-US" sz="4400" dirty="0">
                <a:solidFill>
                  <a:srgbClr val="FFFF00"/>
                </a:solidFill>
              </a:rPr>
              <a:t>processing</a:t>
            </a:r>
            <a:r>
              <a:rPr lang="en-US" sz="4400" dirty="0"/>
              <a:t> </a:t>
            </a:r>
            <a:r>
              <a:rPr lang="en-US" sz="4400" dirty="0">
                <a:solidFill>
                  <a:srgbClr val="FFFF00"/>
                </a:solidFill>
              </a:rPr>
              <a:t>speed </a:t>
            </a:r>
            <a:r>
              <a:rPr lang="en-US" sz="4400" dirty="0"/>
              <a:t>and </a:t>
            </a:r>
            <a:r>
              <a:rPr lang="en-US" sz="4400" dirty="0">
                <a:solidFill>
                  <a:srgbClr val="FFFF00"/>
                </a:solidFill>
              </a:rPr>
              <a:t>new chip architectures </a:t>
            </a:r>
          </a:p>
          <a:p>
            <a:r>
              <a:rPr lang="en-US" sz="4400" dirty="0" smtClean="0"/>
              <a:t>Cloud </a:t>
            </a:r>
            <a:r>
              <a:rPr lang="en-US" sz="4400" dirty="0"/>
              <a:t>computing and APIs </a:t>
            </a:r>
          </a:p>
          <a:p>
            <a:r>
              <a:rPr lang="en-US" sz="4400" b="1" dirty="0" smtClean="0">
                <a:solidFill>
                  <a:srgbClr val="FFC000"/>
                </a:solidFill>
              </a:rPr>
              <a:t>Emergence </a:t>
            </a:r>
            <a:r>
              <a:rPr lang="en-US" sz="4400" b="1" dirty="0">
                <a:solidFill>
                  <a:srgbClr val="FFC000"/>
                </a:solidFill>
              </a:rPr>
              <a:t>of data science</a:t>
            </a:r>
            <a:r>
              <a:rPr lang="en-US" sz="4400" dirty="0">
                <a:solidFill>
                  <a:srgbClr val="FFC000"/>
                </a:solidFill>
              </a:rPr>
              <a:t> </a:t>
            </a:r>
          </a:p>
          <a:p>
            <a:endParaRPr lang="en-US" sz="4400" dirty="0"/>
          </a:p>
          <a:p>
            <a:endParaRPr lang="en-US" sz="4400" dirty="0"/>
          </a:p>
        </p:txBody>
      </p:sp>
    </p:spTree>
    <p:extLst>
      <p:ext uri="{BB962C8B-B14F-4D97-AF65-F5344CB8AC3E}">
        <p14:creationId xmlns:p14="http://schemas.microsoft.com/office/powerpoint/2010/main" val="3698312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1600206"/>
            <a:ext cx="8839200" cy="4525963"/>
          </a:xfrm>
        </p:spPr>
        <p:txBody>
          <a:bodyPr/>
          <a:lstStyle/>
          <a:p>
            <a:r>
              <a:rPr lang="en-US" sz="4400" b="1" dirty="0" smtClean="0">
                <a:solidFill>
                  <a:srgbClr val="FFC000"/>
                </a:solidFill>
              </a:rPr>
              <a:t>Reading Assignment:</a:t>
            </a:r>
          </a:p>
          <a:p>
            <a:pPr lvl="2">
              <a:buFont typeface="Georgia" panose="02040502050405020303" pitchFamily="18" charset="0"/>
              <a:buChar char="●"/>
            </a:pPr>
            <a:r>
              <a:rPr lang="en-US" sz="3700" b="1" dirty="0" smtClean="0">
                <a:solidFill>
                  <a:srgbClr val="FFFF00"/>
                </a:solidFill>
              </a:rPr>
              <a:t>Applications of AI (Section </a:t>
            </a:r>
            <a:r>
              <a:rPr lang="en-US" sz="4000" b="1" dirty="0" smtClean="0">
                <a:solidFill>
                  <a:srgbClr val="FFFF00"/>
                </a:solidFill>
                <a:latin typeface="Calibri" panose="020F0502020204030204" pitchFamily="34" charset="0"/>
              </a:rPr>
              <a:t>3.6</a:t>
            </a:r>
            <a:r>
              <a:rPr lang="en-US" sz="3700" b="1" dirty="0" smtClean="0">
                <a:solidFill>
                  <a:srgbClr val="FFFF00"/>
                </a:solidFill>
              </a:rPr>
              <a:t>)  This part is left as a reading assignment for you.</a:t>
            </a:r>
            <a:endParaRPr lang="en-US" sz="2500" b="1" dirty="0">
              <a:solidFill>
                <a:srgbClr val="FFFF00"/>
              </a:solidFill>
            </a:endParaRPr>
          </a:p>
        </p:txBody>
      </p:sp>
    </p:spTree>
    <p:extLst>
      <p:ext uri="{BB962C8B-B14F-4D97-AF65-F5344CB8AC3E}">
        <p14:creationId xmlns:p14="http://schemas.microsoft.com/office/powerpoint/2010/main" val="26293423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smtClean="0">
                <a:solidFill>
                  <a:srgbClr val="92D050"/>
                </a:solidFill>
              </a:rPr>
              <a:t>AI Tools and Platforms</a:t>
            </a:r>
            <a:endParaRPr lang="en-US" sz="5400" b="1" dirty="0">
              <a:solidFill>
                <a:srgbClr val="92D050"/>
              </a:solidFill>
            </a:endParaRPr>
          </a:p>
        </p:txBody>
      </p:sp>
      <p:sp>
        <p:nvSpPr>
          <p:cNvPr id="3" name="Content Placeholder 2"/>
          <p:cNvSpPr>
            <a:spLocks noGrp="1"/>
          </p:cNvSpPr>
          <p:nvPr>
            <p:ph idx="1"/>
          </p:nvPr>
        </p:nvSpPr>
        <p:spPr>
          <a:xfrm>
            <a:off x="457200" y="1447800"/>
            <a:ext cx="8458200" cy="4525963"/>
          </a:xfrm>
        </p:spPr>
        <p:txBody>
          <a:bodyPr/>
          <a:lstStyle/>
          <a:p>
            <a:r>
              <a:rPr lang="en-US" sz="4000" dirty="0"/>
              <a:t>AI platforms are defined as some sort of </a:t>
            </a:r>
            <a:r>
              <a:rPr lang="en-US" sz="4000" dirty="0">
                <a:solidFill>
                  <a:srgbClr val="FFFF00"/>
                </a:solidFill>
              </a:rPr>
              <a:t>hardware architecture </a:t>
            </a:r>
            <a:r>
              <a:rPr lang="en-US" sz="4000" dirty="0" smtClean="0"/>
              <a:t>and/or </a:t>
            </a:r>
            <a:r>
              <a:rPr lang="en-US" sz="4000" dirty="0">
                <a:solidFill>
                  <a:srgbClr val="FFFF00"/>
                </a:solidFill>
              </a:rPr>
              <a:t>software </a:t>
            </a:r>
            <a:r>
              <a:rPr lang="en-US" sz="4000" dirty="0" smtClean="0">
                <a:solidFill>
                  <a:srgbClr val="FFFF00"/>
                </a:solidFill>
              </a:rPr>
              <a:t>framework </a:t>
            </a:r>
            <a:r>
              <a:rPr lang="en-US" sz="4000" dirty="0"/>
              <a:t>(including </a:t>
            </a:r>
            <a:r>
              <a:rPr lang="en-US" sz="4000" dirty="0">
                <a:solidFill>
                  <a:srgbClr val="FFFF00"/>
                </a:solidFill>
              </a:rPr>
              <a:t>application frameworks</a:t>
            </a:r>
            <a:r>
              <a:rPr lang="en-US" sz="4000" dirty="0"/>
              <a:t>), that allows </a:t>
            </a:r>
            <a:r>
              <a:rPr lang="en-US" sz="4000" dirty="0" smtClean="0"/>
              <a:t>AI software </a:t>
            </a:r>
            <a:r>
              <a:rPr lang="en-US" sz="4000" dirty="0"/>
              <a:t>to </a:t>
            </a:r>
            <a:r>
              <a:rPr lang="en-US" sz="4000" dirty="0" smtClean="0"/>
              <a:t>be </a:t>
            </a:r>
            <a:r>
              <a:rPr lang="en-US" sz="4000" dirty="0" smtClean="0">
                <a:solidFill>
                  <a:srgbClr val="FFFF00"/>
                </a:solidFill>
              </a:rPr>
              <a:t>initialized</a:t>
            </a:r>
            <a:r>
              <a:rPr lang="en-US" sz="4000" dirty="0" smtClean="0"/>
              <a:t>, </a:t>
            </a:r>
            <a:r>
              <a:rPr lang="en-US" sz="4000" b="1" dirty="0" smtClean="0">
                <a:solidFill>
                  <a:srgbClr val="FFFF00"/>
                </a:solidFill>
              </a:rPr>
              <a:t>trained</a:t>
            </a:r>
            <a:r>
              <a:rPr lang="en-US" sz="4000" dirty="0" smtClean="0"/>
              <a:t>, </a:t>
            </a:r>
            <a:r>
              <a:rPr lang="en-US" sz="4000" b="1" dirty="0" smtClean="0">
                <a:solidFill>
                  <a:srgbClr val="FFFF00"/>
                </a:solidFill>
              </a:rPr>
              <a:t>tested</a:t>
            </a:r>
            <a:r>
              <a:rPr lang="en-US" sz="4000" dirty="0" smtClean="0"/>
              <a:t> and </a:t>
            </a:r>
            <a:r>
              <a:rPr lang="en-US" sz="4000" b="1" dirty="0" smtClean="0">
                <a:solidFill>
                  <a:srgbClr val="FFFF00"/>
                </a:solidFill>
              </a:rPr>
              <a:t>deployed</a:t>
            </a:r>
            <a:r>
              <a:rPr lang="en-US" sz="4000" dirty="0" smtClean="0"/>
              <a:t>. </a:t>
            </a:r>
          </a:p>
        </p:txBody>
      </p:sp>
    </p:spTree>
    <p:extLst>
      <p:ext uri="{BB962C8B-B14F-4D97-AF65-F5344CB8AC3E}">
        <p14:creationId xmlns:p14="http://schemas.microsoft.com/office/powerpoint/2010/main" val="40544883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smtClean="0">
                <a:solidFill>
                  <a:srgbClr val="92D050"/>
                </a:solidFill>
              </a:rPr>
              <a:t>AI Tools and Platforms</a:t>
            </a:r>
            <a:endParaRPr lang="en-US" sz="5400" b="1" dirty="0">
              <a:solidFill>
                <a:srgbClr val="92D050"/>
              </a:solidFill>
            </a:endParaRPr>
          </a:p>
        </p:txBody>
      </p:sp>
      <p:sp>
        <p:nvSpPr>
          <p:cNvPr id="3" name="Content Placeholder 2"/>
          <p:cNvSpPr>
            <a:spLocks noGrp="1"/>
          </p:cNvSpPr>
          <p:nvPr>
            <p:ph idx="1"/>
          </p:nvPr>
        </p:nvSpPr>
        <p:spPr>
          <a:xfrm>
            <a:off x="457200" y="1447800"/>
            <a:ext cx="8458200" cy="4525963"/>
          </a:xfrm>
        </p:spPr>
        <p:txBody>
          <a:bodyPr/>
          <a:lstStyle/>
          <a:p>
            <a:r>
              <a:rPr lang="en-US" sz="4000" dirty="0"/>
              <a:t>An </a:t>
            </a:r>
            <a:r>
              <a:rPr lang="en-US" sz="4000" dirty="0">
                <a:solidFill>
                  <a:srgbClr val="FFFF00"/>
                </a:solidFill>
              </a:rPr>
              <a:t>AI platform </a:t>
            </a:r>
            <a:r>
              <a:rPr lang="en-US" sz="4000" dirty="0"/>
              <a:t>is a </a:t>
            </a:r>
            <a:r>
              <a:rPr lang="en-US" sz="4000" dirty="0">
                <a:solidFill>
                  <a:srgbClr val="FFFF00"/>
                </a:solidFill>
              </a:rPr>
              <a:t>set of services </a:t>
            </a:r>
            <a:r>
              <a:rPr lang="en-US" sz="4000" dirty="0"/>
              <a:t>that support the </a:t>
            </a:r>
            <a:r>
              <a:rPr lang="en-US" sz="4000" dirty="0">
                <a:solidFill>
                  <a:srgbClr val="FFFF00"/>
                </a:solidFill>
              </a:rPr>
              <a:t>machine learning </a:t>
            </a:r>
            <a:r>
              <a:rPr lang="en-US" sz="4000" b="1" dirty="0">
                <a:solidFill>
                  <a:srgbClr val="FFFF00"/>
                </a:solidFill>
              </a:rPr>
              <a:t>life cycle</a:t>
            </a:r>
            <a:r>
              <a:rPr lang="en-US" sz="4000" dirty="0"/>
              <a:t>. This includes support for </a:t>
            </a:r>
            <a:r>
              <a:rPr lang="en-US" sz="4000" dirty="0">
                <a:solidFill>
                  <a:srgbClr val="FFFF00"/>
                </a:solidFill>
              </a:rPr>
              <a:t>gathering and preparing data </a:t>
            </a:r>
            <a:r>
              <a:rPr lang="en-US" sz="4000" dirty="0"/>
              <a:t>as well as </a:t>
            </a:r>
            <a:r>
              <a:rPr lang="en-US" sz="4000" dirty="0">
                <a:solidFill>
                  <a:srgbClr val="FFFF00"/>
                </a:solidFill>
              </a:rPr>
              <a:t>training</a:t>
            </a:r>
            <a:r>
              <a:rPr lang="en-US" sz="4000" dirty="0"/>
              <a:t>, </a:t>
            </a:r>
            <a:r>
              <a:rPr lang="en-US" sz="4000" dirty="0">
                <a:solidFill>
                  <a:srgbClr val="FFFF00"/>
                </a:solidFill>
              </a:rPr>
              <a:t>testing</a:t>
            </a:r>
            <a:r>
              <a:rPr lang="en-US" sz="4000" dirty="0"/>
              <a:t>, and </a:t>
            </a:r>
            <a:r>
              <a:rPr lang="en-US" sz="4000" dirty="0">
                <a:solidFill>
                  <a:srgbClr val="FFFF00"/>
                </a:solidFill>
              </a:rPr>
              <a:t>deploying</a:t>
            </a:r>
            <a:r>
              <a:rPr lang="en-US" sz="4000" dirty="0"/>
              <a:t> machine learning </a:t>
            </a:r>
            <a:r>
              <a:rPr lang="en-US" sz="4000" dirty="0">
                <a:solidFill>
                  <a:srgbClr val="FFFF00"/>
                </a:solidFill>
              </a:rPr>
              <a:t>models</a:t>
            </a:r>
            <a:r>
              <a:rPr lang="en-US" sz="4000" dirty="0"/>
              <a:t> for applications at scale.</a:t>
            </a:r>
          </a:p>
          <a:p>
            <a:endParaRPr lang="en-US" sz="4000" dirty="0"/>
          </a:p>
        </p:txBody>
      </p:sp>
    </p:spTree>
    <p:extLst>
      <p:ext uri="{BB962C8B-B14F-4D97-AF65-F5344CB8AC3E}">
        <p14:creationId xmlns:p14="http://schemas.microsoft.com/office/powerpoint/2010/main" val="29405155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smtClean="0">
                <a:solidFill>
                  <a:srgbClr val="92D050"/>
                </a:solidFill>
              </a:rPr>
              <a:t>AI Tools and Platforms</a:t>
            </a:r>
            <a:endParaRPr lang="en-US" sz="5400" b="1" dirty="0">
              <a:solidFill>
                <a:srgbClr val="92D050"/>
              </a:solidFill>
            </a:endParaRPr>
          </a:p>
        </p:txBody>
      </p:sp>
      <p:sp>
        <p:nvSpPr>
          <p:cNvPr id="3" name="Content Placeholder 2"/>
          <p:cNvSpPr>
            <a:spLocks noGrp="1"/>
          </p:cNvSpPr>
          <p:nvPr>
            <p:ph idx="1"/>
          </p:nvPr>
        </p:nvSpPr>
        <p:spPr>
          <a:xfrm>
            <a:off x="457200" y="1646237"/>
            <a:ext cx="8458200" cy="4525963"/>
          </a:xfrm>
        </p:spPr>
        <p:txBody>
          <a:bodyPr/>
          <a:lstStyle/>
          <a:p>
            <a:r>
              <a:rPr lang="en-US" sz="4800" dirty="0">
                <a:solidFill>
                  <a:srgbClr val="FFFF00"/>
                </a:solidFill>
              </a:rPr>
              <a:t>AI platforms </a:t>
            </a:r>
            <a:r>
              <a:rPr lang="en-US" sz="4800" dirty="0"/>
              <a:t>are frequently used by developers </a:t>
            </a:r>
            <a:r>
              <a:rPr lang="en-US" sz="4800" dirty="0">
                <a:solidFill>
                  <a:srgbClr val="FFFF00"/>
                </a:solidFill>
              </a:rPr>
              <a:t>to create </a:t>
            </a:r>
            <a:r>
              <a:rPr lang="en-US" sz="4800" dirty="0"/>
              <a:t>both the </a:t>
            </a:r>
            <a:r>
              <a:rPr lang="en-US" sz="4800" dirty="0">
                <a:solidFill>
                  <a:srgbClr val="FFFF00"/>
                </a:solidFill>
              </a:rPr>
              <a:t>learning </a:t>
            </a:r>
            <a:r>
              <a:rPr lang="en-US" sz="4800" dirty="0" smtClean="0">
                <a:solidFill>
                  <a:srgbClr val="FFFF00"/>
                </a:solidFill>
              </a:rPr>
              <a:t>algorithms </a:t>
            </a:r>
            <a:r>
              <a:rPr lang="en-US" sz="4800" dirty="0"/>
              <a:t>and </a:t>
            </a:r>
            <a:r>
              <a:rPr lang="en-US" sz="4800" dirty="0">
                <a:solidFill>
                  <a:srgbClr val="FFFF00"/>
                </a:solidFill>
              </a:rPr>
              <a:t>intelligent </a:t>
            </a:r>
            <a:r>
              <a:rPr lang="en-US" sz="4800" dirty="0" smtClean="0">
                <a:solidFill>
                  <a:srgbClr val="FFFF00"/>
                </a:solidFill>
              </a:rPr>
              <a:t>applications</a:t>
            </a:r>
            <a:r>
              <a:rPr lang="en-US" sz="4800" dirty="0" smtClean="0"/>
              <a:t>.</a:t>
            </a:r>
            <a:endParaRPr lang="en-US" sz="4800" dirty="0"/>
          </a:p>
          <a:p>
            <a:endParaRPr lang="en-US" sz="4800" dirty="0"/>
          </a:p>
        </p:txBody>
      </p:sp>
    </p:spTree>
    <p:extLst>
      <p:ext uri="{BB962C8B-B14F-4D97-AF65-F5344CB8AC3E}">
        <p14:creationId xmlns:p14="http://schemas.microsoft.com/office/powerpoint/2010/main" val="40444930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smtClean="0">
                <a:solidFill>
                  <a:srgbClr val="92D050"/>
                </a:solidFill>
              </a:rPr>
              <a:t>AI Tools and Platforms</a:t>
            </a:r>
            <a:endParaRPr lang="en-US" sz="5400" b="1" dirty="0">
              <a:solidFill>
                <a:srgbClr val="92D050"/>
              </a:solidFill>
            </a:endParaRPr>
          </a:p>
        </p:txBody>
      </p:sp>
      <p:sp>
        <p:nvSpPr>
          <p:cNvPr id="3" name="Content Placeholder 2"/>
          <p:cNvSpPr>
            <a:spLocks noGrp="1"/>
          </p:cNvSpPr>
          <p:nvPr>
            <p:ph idx="1"/>
          </p:nvPr>
        </p:nvSpPr>
        <p:spPr>
          <a:xfrm>
            <a:off x="457200" y="1371600"/>
            <a:ext cx="8458200" cy="5334000"/>
          </a:xfrm>
        </p:spPr>
        <p:txBody>
          <a:bodyPr/>
          <a:lstStyle/>
          <a:p>
            <a:r>
              <a:rPr lang="en-US" sz="3200" dirty="0">
                <a:solidFill>
                  <a:srgbClr val="FFFF00"/>
                </a:solidFill>
              </a:rPr>
              <a:t>AI has developed a large number of tools to </a:t>
            </a:r>
            <a:r>
              <a:rPr lang="en-US" sz="3200" b="1" dirty="0">
                <a:solidFill>
                  <a:srgbClr val="FFFF00"/>
                </a:solidFill>
              </a:rPr>
              <a:t>solve the most difficult problems</a:t>
            </a:r>
            <a:r>
              <a:rPr lang="en-US" sz="3200" dirty="0">
                <a:solidFill>
                  <a:srgbClr val="FFFF00"/>
                </a:solidFill>
              </a:rPr>
              <a:t> in computer science, like</a:t>
            </a:r>
            <a:r>
              <a:rPr lang="en-US" sz="3200" dirty="0"/>
              <a:t>: </a:t>
            </a:r>
          </a:p>
          <a:p>
            <a:pPr lvl="1"/>
            <a:r>
              <a:rPr lang="en-US" sz="2800" dirty="0"/>
              <a:t>Search and optimization </a:t>
            </a:r>
          </a:p>
          <a:p>
            <a:pPr lvl="1"/>
            <a:r>
              <a:rPr lang="en-US" sz="2800" dirty="0" smtClean="0"/>
              <a:t>Logic </a:t>
            </a:r>
            <a:endParaRPr lang="en-US" sz="2800" dirty="0"/>
          </a:p>
          <a:p>
            <a:pPr lvl="1"/>
            <a:r>
              <a:rPr lang="en-US" sz="2800" dirty="0" smtClean="0"/>
              <a:t>Probabilistic </a:t>
            </a:r>
            <a:r>
              <a:rPr lang="en-US" sz="2800" dirty="0"/>
              <a:t>methods for uncertain reasoning </a:t>
            </a:r>
          </a:p>
          <a:p>
            <a:pPr lvl="1"/>
            <a:r>
              <a:rPr lang="en-US" sz="2800" dirty="0" smtClean="0"/>
              <a:t>Classifiers </a:t>
            </a:r>
            <a:r>
              <a:rPr lang="en-US" sz="2800" dirty="0"/>
              <a:t>and statistical learning methods </a:t>
            </a:r>
          </a:p>
          <a:p>
            <a:pPr lvl="1"/>
            <a:r>
              <a:rPr lang="en-US" sz="2800" dirty="0" smtClean="0"/>
              <a:t>Neural </a:t>
            </a:r>
            <a:r>
              <a:rPr lang="en-US" sz="2800" dirty="0"/>
              <a:t>networks </a:t>
            </a:r>
          </a:p>
          <a:p>
            <a:pPr lvl="1"/>
            <a:r>
              <a:rPr lang="en-US" sz="2800" dirty="0" smtClean="0"/>
              <a:t>Control </a:t>
            </a:r>
            <a:r>
              <a:rPr lang="en-US" sz="2800" dirty="0"/>
              <a:t>theory </a:t>
            </a:r>
          </a:p>
          <a:p>
            <a:pPr lvl="1"/>
            <a:r>
              <a:rPr lang="en-US" sz="2800" dirty="0" smtClean="0"/>
              <a:t>Languages </a:t>
            </a:r>
            <a:endParaRPr lang="en-US" sz="2800" dirty="0"/>
          </a:p>
          <a:p>
            <a:endParaRPr lang="en-US" sz="3200" dirty="0"/>
          </a:p>
          <a:p>
            <a:endParaRPr lang="en-US" sz="3200" dirty="0"/>
          </a:p>
        </p:txBody>
      </p:sp>
    </p:spTree>
    <p:extLst>
      <p:ext uri="{BB962C8B-B14F-4D97-AF65-F5344CB8AC3E}">
        <p14:creationId xmlns:p14="http://schemas.microsoft.com/office/powerpoint/2010/main" val="37174822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11200" y="0"/>
            <a:ext cx="7772400" cy="990600"/>
          </a:xfrm>
          <a:noFill/>
        </p:spPr>
        <p:txBody>
          <a:bodyPr lIns="90488" tIns="44450" rIns="90488" bIns="44450"/>
          <a:lstStyle/>
          <a:p>
            <a:pPr eaLnBrk="1" hangingPunct="1"/>
            <a:r>
              <a:rPr lang="en-GB" altLang="ar-JO" b="1" dirty="0" smtClean="0">
                <a:solidFill>
                  <a:srgbClr val="FFFF00"/>
                </a:solidFill>
              </a:rPr>
              <a:t>Search</a:t>
            </a:r>
          </a:p>
        </p:txBody>
      </p:sp>
      <p:sp>
        <p:nvSpPr>
          <p:cNvPr id="66563" name="Rectangle 3"/>
          <p:cNvSpPr>
            <a:spLocks noGrp="1" noChangeArrowheads="1"/>
          </p:cNvSpPr>
          <p:nvPr>
            <p:ph sz="quarter" idx="1"/>
          </p:nvPr>
        </p:nvSpPr>
        <p:spPr>
          <a:xfrm>
            <a:off x="381000" y="914400"/>
            <a:ext cx="8534400" cy="5867400"/>
          </a:xfrm>
        </p:spPr>
        <p:txBody>
          <a:bodyPr/>
          <a:lstStyle/>
          <a:p>
            <a:pPr eaLnBrk="1" hangingPunct="1">
              <a:lnSpc>
                <a:spcPct val="90000"/>
              </a:lnSpc>
            </a:pPr>
            <a:r>
              <a:rPr lang="en-GB" altLang="ar-JO" sz="2500" i="1" dirty="0" smtClean="0"/>
              <a:t>Search</a:t>
            </a:r>
            <a:r>
              <a:rPr lang="en-GB" altLang="ar-JO" sz="2500" dirty="0" smtClean="0"/>
              <a:t> is a </a:t>
            </a:r>
            <a:r>
              <a:rPr lang="en-GB" altLang="ar-JO" sz="2500" u="sng" dirty="0" smtClean="0">
                <a:solidFill>
                  <a:srgbClr val="FFFF00"/>
                </a:solidFill>
              </a:rPr>
              <a:t>fundamental</a:t>
            </a:r>
            <a:r>
              <a:rPr lang="en-GB" altLang="ar-JO" sz="2500" dirty="0" smtClean="0"/>
              <a:t> technique (</a:t>
            </a:r>
            <a:r>
              <a:rPr lang="en-GB" altLang="ar-JO" sz="2500" dirty="0" smtClean="0">
                <a:solidFill>
                  <a:srgbClr val="FFFF00"/>
                </a:solidFill>
              </a:rPr>
              <a:t>procedure</a:t>
            </a:r>
            <a:r>
              <a:rPr lang="en-GB" altLang="ar-JO" sz="2500" dirty="0" smtClean="0"/>
              <a:t>) of AI.</a:t>
            </a:r>
          </a:p>
          <a:p>
            <a:pPr lvl="1" eaLnBrk="1" hangingPunct="1">
              <a:lnSpc>
                <a:spcPct val="90000"/>
              </a:lnSpc>
            </a:pPr>
            <a:r>
              <a:rPr lang="en-GB" altLang="ar-JO" sz="2500" dirty="0" smtClean="0">
                <a:solidFill>
                  <a:srgbClr val="FFFF00"/>
                </a:solidFill>
                <a:cs typeface="Times New Roman" panose="02020603050405020304" pitchFamily="18" charset="0"/>
              </a:rPr>
              <a:t>Possible answers</a:t>
            </a:r>
            <a:r>
              <a:rPr lang="en-GB" altLang="ar-JO" sz="2500" dirty="0" smtClean="0">
                <a:cs typeface="Times New Roman" panose="02020603050405020304" pitchFamily="18" charset="0"/>
              </a:rPr>
              <a:t>, </a:t>
            </a:r>
            <a:r>
              <a:rPr lang="en-GB" altLang="ar-JO" sz="2500" dirty="0" smtClean="0">
                <a:solidFill>
                  <a:srgbClr val="FFFF00"/>
                </a:solidFill>
                <a:cs typeface="Times New Roman" panose="02020603050405020304" pitchFamily="18" charset="0"/>
              </a:rPr>
              <a:t>decisions</a:t>
            </a:r>
            <a:r>
              <a:rPr lang="en-GB" altLang="ar-JO" sz="2500" dirty="0" smtClean="0">
                <a:cs typeface="Times New Roman" panose="02020603050405020304" pitchFamily="18" charset="0"/>
              </a:rPr>
              <a:t> or </a:t>
            </a:r>
            <a:r>
              <a:rPr lang="en-GB" altLang="ar-JO" sz="2500" dirty="0" smtClean="0">
                <a:solidFill>
                  <a:srgbClr val="FFFF00"/>
                </a:solidFill>
                <a:cs typeface="Times New Roman" panose="02020603050405020304" pitchFamily="18" charset="0"/>
              </a:rPr>
              <a:t>courses of action </a:t>
            </a:r>
            <a:r>
              <a:rPr lang="en-GB" altLang="ar-JO" sz="2500" dirty="0" smtClean="0">
                <a:cs typeface="Times New Roman" panose="02020603050405020304" pitchFamily="18" charset="0"/>
              </a:rPr>
              <a:t>are </a:t>
            </a:r>
            <a:r>
              <a:rPr lang="en-GB" altLang="ar-JO" sz="2500" dirty="0" smtClean="0">
                <a:solidFill>
                  <a:srgbClr val="FFFF00"/>
                </a:solidFill>
                <a:cs typeface="Times New Roman" panose="02020603050405020304" pitchFamily="18" charset="0"/>
              </a:rPr>
              <a:t>structured </a:t>
            </a:r>
            <a:r>
              <a:rPr lang="en-GB" altLang="ar-JO" sz="2500" dirty="0" smtClean="0">
                <a:cs typeface="Times New Roman" panose="02020603050405020304" pitchFamily="18" charset="0"/>
              </a:rPr>
              <a:t>into an </a:t>
            </a:r>
            <a:r>
              <a:rPr lang="en-GB" altLang="ar-JO" sz="2500" dirty="0" smtClean="0">
                <a:solidFill>
                  <a:srgbClr val="FFFF00"/>
                </a:solidFill>
                <a:cs typeface="Times New Roman" panose="02020603050405020304" pitchFamily="18" charset="0"/>
              </a:rPr>
              <a:t>abstract space</a:t>
            </a:r>
            <a:r>
              <a:rPr lang="en-GB" altLang="ar-JO" sz="2500" dirty="0" smtClean="0">
                <a:cs typeface="Times New Roman" panose="02020603050405020304" pitchFamily="18" charset="0"/>
              </a:rPr>
              <a:t>, which we then </a:t>
            </a:r>
            <a:r>
              <a:rPr lang="en-GB" altLang="ar-JO" sz="2500" dirty="0" smtClean="0">
                <a:solidFill>
                  <a:srgbClr val="FFFF00"/>
                </a:solidFill>
                <a:cs typeface="Times New Roman" panose="02020603050405020304" pitchFamily="18" charset="0"/>
              </a:rPr>
              <a:t>search</a:t>
            </a:r>
            <a:r>
              <a:rPr lang="en-GB" altLang="ar-JO" sz="2500" dirty="0" smtClean="0">
                <a:cs typeface="Times New Roman" panose="02020603050405020304" pitchFamily="18" charset="0"/>
              </a:rPr>
              <a:t>.</a:t>
            </a:r>
          </a:p>
          <a:p>
            <a:pPr eaLnBrk="1" hangingPunct="1">
              <a:lnSpc>
                <a:spcPct val="90000"/>
              </a:lnSpc>
            </a:pPr>
            <a:r>
              <a:rPr lang="en-GB" altLang="ar-JO" sz="2500" dirty="0" smtClean="0"/>
              <a:t>Search is either "blind" or “informed":</a:t>
            </a:r>
          </a:p>
          <a:p>
            <a:pPr lvl="1" eaLnBrk="1" hangingPunct="1">
              <a:lnSpc>
                <a:spcPct val="90000"/>
              </a:lnSpc>
            </a:pPr>
            <a:r>
              <a:rPr lang="en-GB" altLang="ar-JO" sz="2500" dirty="0" smtClean="0">
                <a:cs typeface="Times New Roman" panose="02020603050405020304" pitchFamily="18" charset="0"/>
              </a:rPr>
              <a:t>Blind Search</a:t>
            </a:r>
          </a:p>
          <a:p>
            <a:pPr lvl="2" eaLnBrk="1" hangingPunct="1">
              <a:lnSpc>
                <a:spcPct val="90000"/>
              </a:lnSpc>
            </a:pPr>
            <a:r>
              <a:rPr lang="en-GB" altLang="ar-JO" sz="2500" dirty="0" smtClean="0">
                <a:cs typeface="Times New Roman" panose="02020603050405020304" pitchFamily="18" charset="0"/>
              </a:rPr>
              <a:t>we move through the space without worrying about what is coming next, but recognising the answer if we see it</a:t>
            </a:r>
          </a:p>
          <a:p>
            <a:pPr lvl="1" eaLnBrk="1" hangingPunct="1">
              <a:lnSpc>
                <a:spcPct val="90000"/>
              </a:lnSpc>
            </a:pPr>
            <a:r>
              <a:rPr lang="en-GB" altLang="ar-JO" sz="2500" dirty="0" smtClean="0">
                <a:cs typeface="Times New Roman" panose="02020603050405020304" pitchFamily="18" charset="0"/>
              </a:rPr>
              <a:t>Informed Search</a:t>
            </a:r>
          </a:p>
          <a:p>
            <a:pPr lvl="2" eaLnBrk="1" hangingPunct="1">
              <a:lnSpc>
                <a:spcPct val="90000"/>
              </a:lnSpc>
            </a:pPr>
            <a:r>
              <a:rPr lang="en-GB" altLang="ar-JO" sz="2500" dirty="0" smtClean="0">
                <a:cs typeface="Times New Roman" panose="02020603050405020304" pitchFamily="18" charset="0"/>
              </a:rPr>
              <a:t>we guess what is ahead, and use that information to decide where to look next.</a:t>
            </a:r>
          </a:p>
          <a:p>
            <a:pPr eaLnBrk="1" hangingPunct="1">
              <a:lnSpc>
                <a:spcPct val="90000"/>
              </a:lnSpc>
            </a:pPr>
            <a:r>
              <a:rPr lang="en-GB" altLang="ar-JO" sz="2500" dirty="0" smtClean="0"/>
              <a:t>We may want to search for the first answer that satisfies our goal, or we may want to keep searching until we find the best answer.</a:t>
            </a:r>
          </a:p>
          <a:p>
            <a:pPr eaLnBrk="1" hangingPunct="1">
              <a:lnSpc>
                <a:spcPct val="90000"/>
              </a:lnSpc>
            </a:pPr>
            <a:endParaRPr lang="en-GB" altLang="ar-JO" sz="2500" dirty="0" smtClean="0"/>
          </a:p>
        </p:txBody>
      </p:sp>
    </p:spTree>
    <p:extLst>
      <p:ext uri="{BB962C8B-B14F-4D97-AF65-F5344CB8AC3E}">
        <p14:creationId xmlns:p14="http://schemas.microsoft.com/office/powerpoint/2010/main" val="3406093162"/>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100" b="1" dirty="0" smtClean="0">
                <a:solidFill>
                  <a:srgbClr val="92D050"/>
                </a:solidFill>
              </a:rPr>
              <a:t>Example AI Applications</a:t>
            </a:r>
            <a:endParaRPr lang="en-US" sz="5100" b="1" dirty="0">
              <a:solidFill>
                <a:srgbClr val="92D05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322"/>
            <a:ext cx="9106677" cy="6820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8600" y="240268"/>
            <a:ext cx="1752600" cy="369332"/>
          </a:xfrm>
          <a:prstGeom prst="rect">
            <a:avLst/>
          </a:prstGeom>
          <a:solidFill>
            <a:schemeClr val="tx1"/>
          </a:solidFill>
        </p:spPr>
        <p:txBody>
          <a:bodyPr wrap="square" rtlCol="0">
            <a:spAutoFit/>
          </a:bodyPr>
          <a:lstStyle/>
          <a:p>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7288" y="6477000"/>
            <a:ext cx="1749425" cy="22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203649"/>
            <a:ext cx="437355" cy="472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850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p>
            <a:r>
              <a:rPr lang="en-US" sz="5400" b="1" dirty="0" smtClean="0">
                <a:solidFill>
                  <a:srgbClr val="92D050"/>
                </a:solidFill>
              </a:rPr>
              <a:t>Definitions Continued…</a:t>
            </a:r>
            <a:endParaRPr lang="en-US" sz="5400" b="1" dirty="0">
              <a:solidFill>
                <a:srgbClr val="92D050"/>
              </a:solidFill>
            </a:endParaRPr>
          </a:p>
        </p:txBody>
      </p:sp>
      <p:sp>
        <p:nvSpPr>
          <p:cNvPr id="3" name="Content Placeholder 2"/>
          <p:cNvSpPr>
            <a:spLocks noGrp="1"/>
          </p:cNvSpPr>
          <p:nvPr>
            <p:ph idx="1"/>
          </p:nvPr>
        </p:nvSpPr>
        <p:spPr>
          <a:xfrm>
            <a:off x="228600" y="1447800"/>
            <a:ext cx="8686800" cy="4525963"/>
          </a:xfrm>
        </p:spPr>
        <p:txBody>
          <a:bodyPr/>
          <a:lstStyle/>
          <a:p>
            <a:r>
              <a:rPr lang="en-US" sz="3200" b="1" i="1" dirty="0">
                <a:solidFill>
                  <a:srgbClr val="FFFF00"/>
                </a:solidFill>
              </a:rPr>
              <a:t>Machine learning </a:t>
            </a:r>
            <a:r>
              <a:rPr lang="en-US" sz="3200" i="1" dirty="0" smtClean="0"/>
              <a:t>(</a:t>
            </a:r>
            <a:r>
              <a:rPr lang="en-US" sz="3200" b="1" i="1" dirty="0" smtClean="0">
                <a:solidFill>
                  <a:srgbClr val="FFFF00"/>
                </a:solidFill>
              </a:rPr>
              <a:t>AI</a:t>
            </a:r>
            <a:r>
              <a:rPr lang="en-US" sz="3200" i="1" dirty="0" smtClean="0"/>
              <a:t>) </a:t>
            </a:r>
            <a:r>
              <a:rPr lang="en-US" sz="3200" dirty="0" smtClean="0"/>
              <a:t>allows </a:t>
            </a:r>
            <a:r>
              <a:rPr lang="en-US" sz="3200" dirty="0"/>
              <a:t>computer systems to </a:t>
            </a:r>
            <a:r>
              <a:rPr lang="en-US" sz="3200" b="1" dirty="0">
                <a:solidFill>
                  <a:srgbClr val="FFFF00"/>
                </a:solidFill>
              </a:rPr>
              <a:t>learn from data</a:t>
            </a:r>
            <a:r>
              <a:rPr lang="en-US" sz="3200" dirty="0"/>
              <a:t> and </a:t>
            </a:r>
            <a:r>
              <a:rPr lang="en-US" sz="3200" b="1" dirty="0">
                <a:solidFill>
                  <a:srgbClr val="FFFF00"/>
                </a:solidFill>
              </a:rPr>
              <a:t>recognize patterns</a:t>
            </a:r>
            <a:r>
              <a:rPr lang="en-US" sz="3200" dirty="0"/>
              <a:t>, </a:t>
            </a:r>
            <a:r>
              <a:rPr lang="en-US" sz="3200" b="1" dirty="0">
                <a:solidFill>
                  <a:srgbClr val="FFFF00"/>
                </a:solidFill>
              </a:rPr>
              <a:t>predict</a:t>
            </a:r>
            <a:r>
              <a:rPr lang="en-US" sz="3200" dirty="0"/>
              <a:t> outcomes, assist humans with understanding or suggest actions (becoming “smart”) </a:t>
            </a:r>
            <a:r>
              <a:rPr lang="en-US" sz="3200" b="1" dirty="0">
                <a:solidFill>
                  <a:srgbClr val="FFFF00"/>
                </a:solidFill>
              </a:rPr>
              <a:t>without being explicitly programmed</a:t>
            </a:r>
            <a:r>
              <a:rPr lang="en-US" sz="3200" dirty="0"/>
              <a:t>. </a:t>
            </a:r>
            <a:endParaRPr lang="en-US" sz="3200" dirty="0" smtClean="0"/>
          </a:p>
          <a:p>
            <a:r>
              <a:rPr lang="en-US" sz="3200" i="1" dirty="0" smtClean="0"/>
              <a:t>Among </a:t>
            </a:r>
            <a:r>
              <a:rPr lang="en-US" sz="3200" i="1" dirty="0"/>
              <a:t>other things, machine learning </a:t>
            </a:r>
            <a:r>
              <a:rPr lang="en-US" sz="3200" i="1" dirty="0" smtClean="0"/>
              <a:t>(</a:t>
            </a:r>
            <a:r>
              <a:rPr lang="en-US" sz="3200" b="1" i="1" dirty="0" smtClean="0">
                <a:solidFill>
                  <a:srgbClr val="FFFF00"/>
                </a:solidFill>
              </a:rPr>
              <a:t>AI</a:t>
            </a:r>
            <a:r>
              <a:rPr lang="en-US" sz="3200" i="1" dirty="0" smtClean="0"/>
              <a:t>) can </a:t>
            </a:r>
            <a:r>
              <a:rPr lang="en-US" sz="3200" i="1" dirty="0"/>
              <a:t>inform decision-making and make process automation more </a:t>
            </a:r>
            <a:r>
              <a:rPr lang="en-US" sz="3200" i="1" dirty="0" smtClean="0"/>
              <a:t>flexible.</a:t>
            </a:r>
            <a:endParaRPr lang="en-US" sz="3200" dirty="0"/>
          </a:p>
          <a:p>
            <a:endParaRPr lang="en-US" sz="3200" dirty="0"/>
          </a:p>
          <a:p>
            <a:endParaRPr lang="en-US" sz="3200" dirty="0"/>
          </a:p>
        </p:txBody>
      </p:sp>
    </p:spTree>
    <p:extLst>
      <p:ext uri="{BB962C8B-B14F-4D97-AF65-F5344CB8AC3E}">
        <p14:creationId xmlns:p14="http://schemas.microsoft.com/office/powerpoint/2010/main" val="3374147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smtClean="0">
                <a:solidFill>
                  <a:srgbClr val="92D050"/>
                </a:solidFill>
              </a:rPr>
              <a:t>Sample AI Applications</a:t>
            </a:r>
            <a:endParaRPr lang="en-US" sz="5400" b="1" dirty="0">
              <a:solidFill>
                <a:srgbClr val="92D050"/>
              </a:solidFill>
            </a:endParaRPr>
          </a:p>
        </p:txBody>
      </p:sp>
      <p:sp>
        <p:nvSpPr>
          <p:cNvPr id="3" name="Content Placeholder 2"/>
          <p:cNvSpPr>
            <a:spLocks noGrp="1"/>
          </p:cNvSpPr>
          <p:nvPr>
            <p:ph idx="1"/>
          </p:nvPr>
        </p:nvSpPr>
        <p:spPr>
          <a:xfrm>
            <a:off x="228600" y="1524000"/>
            <a:ext cx="8839200" cy="4114800"/>
          </a:xfrm>
        </p:spPr>
        <p:txBody>
          <a:bodyPr/>
          <a:lstStyle/>
          <a:p>
            <a:r>
              <a:rPr lang="en-US" sz="4800" b="1" dirty="0" smtClean="0">
                <a:solidFill>
                  <a:srgbClr val="FFFF00"/>
                </a:solidFill>
              </a:rPr>
              <a:t>Commuting</a:t>
            </a:r>
            <a:endParaRPr lang="en-US" sz="4800" dirty="0"/>
          </a:p>
          <a:p>
            <a:pPr lvl="1"/>
            <a:r>
              <a:rPr lang="en-US" sz="3800" b="1" dirty="0">
                <a:solidFill>
                  <a:srgbClr val="FFFF00"/>
                </a:solidFill>
              </a:rPr>
              <a:t>Google’s </a:t>
            </a:r>
            <a:r>
              <a:rPr lang="en-US" sz="3800" b="1" dirty="0" smtClean="0">
                <a:solidFill>
                  <a:srgbClr val="FFFF00"/>
                </a:solidFill>
              </a:rPr>
              <a:t>AI Platform Predictions </a:t>
            </a:r>
            <a:endParaRPr lang="en-US" sz="3800" b="1" dirty="0">
              <a:solidFill>
                <a:srgbClr val="FFFF00"/>
              </a:solidFill>
            </a:endParaRPr>
          </a:p>
          <a:p>
            <a:pPr lvl="1"/>
            <a:r>
              <a:rPr lang="en-US" sz="3800" dirty="0" smtClean="0"/>
              <a:t>Ridesharing </a:t>
            </a:r>
            <a:r>
              <a:rPr lang="en-US" sz="3800" dirty="0"/>
              <a:t>Apps Like Uber and Lyft </a:t>
            </a:r>
          </a:p>
          <a:p>
            <a:pPr lvl="1"/>
            <a:r>
              <a:rPr lang="en-US" sz="3800" dirty="0" smtClean="0"/>
              <a:t>Commercial </a:t>
            </a:r>
            <a:r>
              <a:rPr lang="en-US" sz="3800" dirty="0"/>
              <a:t>Flights Use an AI Autopilot </a:t>
            </a:r>
          </a:p>
          <a:p>
            <a:endParaRPr lang="en-US" sz="3200" dirty="0"/>
          </a:p>
          <a:p>
            <a:endParaRPr lang="en-US" sz="3200" dirty="0"/>
          </a:p>
        </p:txBody>
      </p:sp>
    </p:spTree>
    <p:extLst>
      <p:ext uri="{BB962C8B-B14F-4D97-AF65-F5344CB8AC3E}">
        <p14:creationId xmlns:p14="http://schemas.microsoft.com/office/powerpoint/2010/main" val="32130503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smtClean="0">
                <a:solidFill>
                  <a:srgbClr val="92D050"/>
                </a:solidFill>
              </a:rPr>
              <a:t>Sample AI Applications</a:t>
            </a:r>
            <a:endParaRPr lang="en-US" sz="5400" b="1" dirty="0">
              <a:solidFill>
                <a:srgbClr val="92D050"/>
              </a:solidFill>
            </a:endParaRPr>
          </a:p>
        </p:txBody>
      </p:sp>
      <p:sp>
        <p:nvSpPr>
          <p:cNvPr id="3" name="Content Placeholder 2"/>
          <p:cNvSpPr>
            <a:spLocks noGrp="1"/>
          </p:cNvSpPr>
          <p:nvPr>
            <p:ph idx="1"/>
          </p:nvPr>
        </p:nvSpPr>
        <p:spPr>
          <a:xfrm>
            <a:off x="228600" y="1524000"/>
            <a:ext cx="8839200" cy="4114800"/>
          </a:xfrm>
        </p:spPr>
        <p:txBody>
          <a:bodyPr/>
          <a:lstStyle/>
          <a:p>
            <a:r>
              <a:rPr lang="en-US" sz="4800" b="1" dirty="0" smtClean="0">
                <a:solidFill>
                  <a:srgbClr val="FFFF00"/>
                </a:solidFill>
              </a:rPr>
              <a:t>Commuting</a:t>
            </a:r>
            <a:endParaRPr lang="en-US" sz="4800" dirty="0"/>
          </a:p>
          <a:p>
            <a:pPr lvl="1"/>
            <a:r>
              <a:rPr lang="en-US" sz="3800" dirty="0"/>
              <a:t>Google’s AI-Powered Predictions </a:t>
            </a:r>
          </a:p>
          <a:p>
            <a:pPr lvl="1"/>
            <a:r>
              <a:rPr lang="en-US" sz="3800" b="1" dirty="0" smtClean="0">
                <a:solidFill>
                  <a:srgbClr val="FFFF00"/>
                </a:solidFill>
              </a:rPr>
              <a:t>Ridesharing </a:t>
            </a:r>
            <a:r>
              <a:rPr lang="en-US" sz="3800" b="1" dirty="0">
                <a:solidFill>
                  <a:srgbClr val="FFFF00"/>
                </a:solidFill>
              </a:rPr>
              <a:t>Apps Like Uber and Lyft</a:t>
            </a:r>
            <a:r>
              <a:rPr lang="en-US" sz="3800" dirty="0"/>
              <a:t> </a:t>
            </a:r>
          </a:p>
          <a:p>
            <a:pPr lvl="1"/>
            <a:r>
              <a:rPr lang="en-US" sz="3800" b="1" dirty="0" smtClean="0">
                <a:solidFill>
                  <a:srgbClr val="FFFF00"/>
                </a:solidFill>
              </a:rPr>
              <a:t>Commercial </a:t>
            </a:r>
            <a:r>
              <a:rPr lang="en-US" sz="3800" b="1" dirty="0">
                <a:solidFill>
                  <a:srgbClr val="FFFF00"/>
                </a:solidFill>
              </a:rPr>
              <a:t>Flights Use an AI Autopilot </a:t>
            </a:r>
          </a:p>
          <a:p>
            <a:endParaRPr lang="en-US" sz="3200" dirty="0"/>
          </a:p>
          <a:p>
            <a:endParaRPr lang="en-US" sz="3200" dirty="0"/>
          </a:p>
        </p:txBody>
      </p:sp>
    </p:spTree>
    <p:extLst>
      <p:ext uri="{BB962C8B-B14F-4D97-AF65-F5344CB8AC3E}">
        <p14:creationId xmlns:p14="http://schemas.microsoft.com/office/powerpoint/2010/main" val="25768877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smtClean="0">
                <a:solidFill>
                  <a:srgbClr val="92D050"/>
                </a:solidFill>
              </a:rPr>
              <a:t>Sample AI Applications</a:t>
            </a:r>
            <a:endParaRPr lang="en-US" sz="5400" b="1" dirty="0">
              <a:solidFill>
                <a:srgbClr val="92D050"/>
              </a:solidFill>
            </a:endParaRPr>
          </a:p>
        </p:txBody>
      </p:sp>
      <p:sp>
        <p:nvSpPr>
          <p:cNvPr id="3" name="Content Placeholder 2"/>
          <p:cNvSpPr>
            <a:spLocks noGrp="1"/>
          </p:cNvSpPr>
          <p:nvPr>
            <p:ph idx="1"/>
          </p:nvPr>
        </p:nvSpPr>
        <p:spPr>
          <a:xfrm>
            <a:off x="228600" y="1524000"/>
            <a:ext cx="8839200" cy="4114800"/>
          </a:xfrm>
        </p:spPr>
        <p:txBody>
          <a:bodyPr/>
          <a:lstStyle/>
          <a:p>
            <a:r>
              <a:rPr lang="en-US" sz="4400" dirty="0">
                <a:solidFill>
                  <a:srgbClr val="FFFF00"/>
                </a:solidFill>
              </a:rPr>
              <a:t>Email </a:t>
            </a:r>
          </a:p>
          <a:p>
            <a:pPr lvl="1"/>
            <a:r>
              <a:rPr lang="en-US" sz="4000" dirty="0" smtClean="0">
                <a:solidFill>
                  <a:srgbClr val="FFFF00"/>
                </a:solidFill>
              </a:rPr>
              <a:t>Spam </a:t>
            </a:r>
            <a:r>
              <a:rPr lang="en-US" sz="4000" dirty="0">
                <a:solidFill>
                  <a:srgbClr val="FFFF00"/>
                </a:solidFill>
              </a:rPr>
              <a:t>Filters </a:t>
            </a:r>
          </a:p>
          <a:p>
            <a:pPr lvl="1"/>
            <a:r>
              <a:rPr lang="en-US" sz="4000" dirty="0" smtClean="0">
                <a:solidFill>
                  <a:srgbClr val="FFFF00"/>
                </a:solidFill>
              </a:rPr>
              <a:t>Smart </a:t>
            </a:r>
            <a:r>
              <a:rPr lang="en-US" sz="4000" dirty="0">
                <a:solidFill>
                  <a:srgbClr val="FFFF00"/>
                </a:solidFill>
              </a:rPr>
              <a:t>Email Categorization </a:t>
            </a:r>
          </a:p>
          <a:p>
            <a:r>
              <a:rPr lang="en-US" sz="4400" dirty="0">
                <a:solidFill>
                  <a:srgbClr val="FFFF00"/>
                </a:solidFill>
              </a:rPr>
              <a:t>Social Networking </a:t>
            </a:r>
            <a:endParaRPr lang="en-US" sz="4400" dirty="0" smtClean="0">
              <a:solidFill>
                <a:srgbClr val="FFFF00"/>
              </a:solidFill>
            </a:endParaRPr>
          </a:p>
          <a:p>
            <a:r>
              <a:rPr lang="en-US" sz="4400" dirty="0"/>
              <a:t>Online Shopping </a:t>
            </a:r>
            <a:endParaRPr lang="en-US" sz="4400" dirty="0" smtClean="0"/>
          </a:p>
          <a:p>
            <a:r>
              <a:rPr lang="en-US" sz="4400" dirty="0" smtClean="0"/>
              <a:t>Smartphone Features</a:t>
            </a:r>
            <a:endParaRPr lang="en-US" sz="4400" dirty="0"/>
          </a:p>
        </p:txBody>
      </p:sp>
    </p:spTree>
    <p:extLst>
      <p:ext uri="{BB962C8B-B14F-4D97-AF65-F5344CB8AC3E}">
        <p14:creationId xmlns:p14="http://schemas.microsoft.com/office/powerpoint/2010/main" val="20002500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smtClean="0">
                <a:solidFill>
                  <a:srgbClr val="92D050"/>
                </a:solidFill>
              </a:rPr>
              <a:t>Sample AI Applications</a:t>
            </a:r>
            <a:endParaRPr lang="en-US" sz="5400" b="1" dirty="0">
              <a:solidFill>
                <a:srgbClr val="92D050"/>
              </a:solidFill>
            </a:endParaRPr>
          </a:p>
        </p:txBody>
      </p:sp>
      <p:sp>
        <p:nvSpPr>
          <p:cNvPr id="3" name="Content Placeholder 2"/>
          <p:cNvSpPr>
            <a:spLocks noGrp="1"/>
          </p:cNvSpPr>
          <p:nvPr>
            <p:ph idx="1"/>
          </p:nvPr>
        </p:nvSpPr>
        <p:spPr>
          <a:xfrm>
            <a:off x="228600" y="1524000"/>
            <a:ext cx="8839200" cy="5334000"/>
          </a:xfrm>
        </p:spPr>
        <p:txBody>
          <a:bodyPr/>
          <a:lstStyle/>
          <a:p>
            <a:r>
              <a:rPr lang="en-US" sz="4400" dirty="0"/>
              <a:t>Email </a:t>
            </a:r>
          </a:p>
          <a:p>
            <a:r>
              <a:rPr lang="en-US" sz="4400" dirty="0" smtClean="0"/>
              <a:t>Social </a:t>
            </a:r>
            <a:r>
              <a:rPr lang="en-US" sz="4400" dirty="0"/>
              <a:t>Networking </a:t>
            </a:r>
            <a:endParaRPr lang="en-US" sz="4400" dirty="0" smtClean="0"/>
          </a:p>
          <a:p>
            <a:r>
              <a:rPr lang="en-US" sz="4400" dirty="0">
                <a:solidFill>
                  <a:srgbClr val="FFFF00"/>
                </a:solidFill>
              </a:rPr>
              <a:t>Online Shopping </a:t>
            </a:r>
            <a:endParaRPr lang="en-US" sz="4400" dirty="0" smtClean="0">
              <a:solidFill>
                <a:srgbClr val="FFFF00"/>
              </a:solidFill>
            </a:endParaRPr>
          </a:p>
          <a:p>
            <a:pPr lvl="1"/>
            <a:r>
              <a:rPr lang="en-US" sz="4000" dirty="0" smtClean="0">
                <a:solidFill>
                  <a:srgbClr val="FFFF00"/>
                </a:solidFill>
              </a:rPr>
              <a:t>Search</a:t>
            </a:r>
          </a:p>
          <a:p>
            <a:pPr lvl="1"/>
            <a:r>
              <a:rPr lang="en-US" sz="4000" dirty="0" smtClean="0">
                <a:solidFill>
                  <a:srgbClr val="FFFF00"/>
                </a:solidFill>
              </a:rPr>
              <a:t>Recommendations</a:t>
            </a:r>
          </a:p>
          <a:p>
            <a:r>
              <a:rPr lang="en-US" sz="4400" dirty="0" smtClean="0"/>
              <a:t>Smartphone Features</a:t>
            </a:r>
            <a:endParaRPr lang="en-US" sz="4400" dirty="0"/>
          </a:p>
        </p:txBody>
      </p:sp>
    </p:spTree>
    <p:extLst>
      <p:ext uri="{BB962C8B-B14F-4D97-AF65-F5344CB8AC3E}">
        <p14:creationId xmlns:p14="http://schemas.microsoft.com/office/powerpoint/2010/main" val="11039819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1143000"/>
          </a:xfrm>
        </p:spPr>
        <p:txBody>
          <a:bodyPr/>
          <a:lstStyle/>
          <a:p>
            <a:r>
              <a:rPr lang="en-US" sz="5400" b="1" dirty="0" smtClean="0">
                <a:solidFill>
                  <a:srgbClr val="92D050"/>
                </a:solidFill>
              </a:rPr>
              <a:t>Sample AI Applications</a:t>
            </a:r>
            <a:endParaRPr lang="en-US" sz="5400" b="1" dirty="0">
              <a:solidFill>
                <a:srgbClr val="92D050"/>
              </a:solidFill>
            </a:endParaRPr>
          </a:p>
        </p:txBody>
      </p:sp>
      <p:sp>
        <p:nvSpPr>
          <p:cNvPr id="3" name="Content Placeholder 2"/>
          <p:cNvSpPr>
            <a:spLocks noGrp="1"/>
          </p:cNvSpPr>
          <p:nvPr>
            <p:ph idx="1"/>
          </p:nvPr>
        </p:nvSpPr>
        <p:spPr>
          <a:xfrm>
            <a:off x="228600" y="1524000"/>
            <a:ext cx="8839200" cy="5334000"/>
          </a:xfrm>
        </p:spPr>
        <p:txBody>
          <a:bodyPr/>
          <a:lstStyle/>
          <a:p>
            <a:r>
              <a:rPr lang="en-US" sz="4400" dirty="0"/>
              <a:t>Email </a:t>
            </a:r>
          </a:p>
          <a:p>
            <a:r>
              <a:rPr lang="en-US" sz="4400" dirty="0" smtClean="0"/>
              <a:t>Social </a:t>
            </a:r>
            <a:r>
              <a:rPr lang="en-US" sz="4400" dirty="0"/>
              <a:t>Networking </a:t>
            </a:r>
            <a:endParaRPr lang="en-US" sz="4400" dirty="0" smtClean="0"/>
          </a:p>
          <a:p>
            <a:r>
              <a:rPr lang="en-US" sz="4400" dirty="0"/>
              <a:t>Online Shopping </a:t>
            </a:r>
            <a:endParaRPr lang="en-US" sz="4400" dirty="0" smtClean="0"/>
          </a:p>
          <a:p>
            <a:pPr lvl="1"/>
            <a:r>
              <a:rPr lang="en-US" sz="4000" dirty="0" smtClean="0"/>
              <a:t>Search</a:t>
            </a:r>
          </a:p>
          <a:p>
            <a:pPr lvl="1"/>
            <a:r>
              <a:rPr lang="en-US" sz="4000" dirty="0" smtClean="0"/>
              <a:t>Recommendations</a:t>
            </a:r>
          </a:p>
          <a:p>
            <a:r>
              <a:rPr lang="en-US" sz="4400" dirty="0" smtClean="0">
                <a:solidFill>
                  <a:srgbClr val="FFFF00"/>
                </a:solidFill>
              </a:rPr>
              <a:t>Smartphone Features</a:t>
            </a:r>
            <a:endParaRPr lang="en-US" sz="4400" dirty="0">
              <a:solidFill>
                <a:srgbClr val="FFFF00"/>
              </a:solidFill>
            </a:endParaRPr>
          </a:p>
        </p:txBody>
      </p:sp>
    </p:spTree>
    <p:extLst>
      <p:ext uri="{BB962C8B-B14F-4D97-AF65-F5344CB8AC3E}">
        <p14:creationId xmlns:p14="http://schemas.microsoft.com/office/powerpoint/2010/main" val="39694268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704004"/>
          </a:xfrm>
        </p:spPr>
        <p:txBody>
          <a:bodyPr/>
          <a:lstStyle/>
          <a:p>
            <a:r>
              <a:rPr lang="en-US" sz="6000" b="1" dirty="0">
                <a:solidFill>
                  <a:srgbClr val="FFC000"/>
                </a:solidFill>
              </a:rPr>
              <a:t>Assignment </a:t>
            </a:r>
            <a:r>
              <a:rPr lang="en-US" sz="6000" b="1" dirty="0" smtClean="0">
                <a:solidFill>
                  <a:srgbClr val="FFC000"/>
                </a:solidFill>
              </a:rPr>
              <a:t>2</a:t>
            </a:r>
            <a:endParaRPr lang="en-US" sz="6000" b="1" dirty="0">
              <a:solidFill>
                <a:srgbClr val="FFC000"/>
              </a:solidFill>
            </a:endParaRPr>
          </a:p>
        </p:txBody>
      </p:sp>
      <p:sp>
        <p:nvSpPr>
          <p:cNvPr id="3" name="Content Placeholder 2"/>
          <p:cNvSpPr>
            <a:spLocks noGrp="1"/>
          </p:cNvSpPr>
          <p:nvPr>
            <p:ph idx="1"/>
          </p:nvPr>
        </p:nvSpPr>
        <p:spPr>
          <a:xfrm>
            <a:off x="54428" y="1482328"/>
            <a:ext cx="9013372" cy="3394472"/>
          </a:xfrm>
        </p:spPr>
        <p:txBody>
          <a:bodyPr/>
          <a:lstStyle/>
          <a:p>
            <a:r>
              <a:rPr lang="en-US" sz="3200" dirty="0" smtClean="0"/>
              <a:t>Make a research how Ridesharing Apps Uber and Lyft are working. Describe  platforms and frameworks available to develop such systems.</a:t>
            </a:r>
            <a:br>
              <a:rPr lang="en-US" sz="3200" dirty="0" smtClean="0"/>
            </a:br>
            <a:r>
              <a:rPr lang="en-US" sz="3200" dirty="0" smtClean="0"/>
              <a:t>Is it possible to develop ridesharing apps using</a:t>
            </a:r>
            <a:br>
              <a:rPr lang="en-US" sz="3200" dirty="0" smtClean="0"/>
            </a:br>
            <a:r>
              <a:rPr lang="en-US" sz="3200" dirty="0" smtClean="0"/>
              <a:t>open platforms and frameworks? Can you try and demonstrate one, for a bonus mark?</a:t>
            </a:r>
          </a:p>
          <a:p>
            <a:pPr lvl="1"/>
            <a:r>
              <a:rPr lang="en-US" sz="2800" dirty="0" smtClean="0"/>
              <a:t>It </a:t>
            </a:r>
            <a:r>
              <a:rPr lang="en-US" sz="2800" dirty="0"/>
              <a:t>is not allowed to deliver similar works in any </a:t>
            </a:r>
            <a:r>
              <a:rPr lang="en-US" sz="2800" dirty="0" smtClean="0"/>
              <a:t>form as usual.  </a:t>
            </a:r>
            <a:r>
              <a:rPr lang="en-US" sz="2800" dirty="0"/>
              <a:t>Thus, your work should be unique. </a:t>
            </a:r>
            <a:br>
              <a:rPr lang="en-US" sz="2800" dirty="0"/>
            </a:br>
            <a:r>
              <a:rPr lang="en-US" sz="2800" dirty="0"/>
              <a:t>Deadline: 15 days from now.</a:t>
            </a:r>
          </a:p>
        </p:txBody>
      </p:sp>
    </p:spTree>
    <p:extLst>
      <p:ext uri="{BB962C8B-B14F-4D97-AF65-F5344CB8AC3E}">
        <p14:creationId xmlns:p14="http://schemas.microsoft.com/office/powerpoint/2010/main" val="1003119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p>
            <a:r>
              <a:rPr lang="en-US" sz="5400" b="1" dirty="0" smtClean="0">
                <a:solidFill>
                  <a:srgbClr val="92D050"/>
                </a:solidFill>
              </a:rPr>
              <a:t>Definitions Continued…</a:t>
            </a:r>
            <a:endParaRPr lang="en-US" sz="5400" b="1" dirty="0">
              <a:solidFill>
                <a:srgbClr val="92D050"/>
              </a:solidFill>
            </a:endParaRPr>
          </a:p>
        </p:txBody>
      </p:sp>
      <p:sp>
        <p:nvSpPr>
          <p:cNvPr id="3" name="Content Placeholder 2"/>
          <p:cNvSpPr>
            <a:spLocks noGrp="1"/>
          </p:cNvSpPr>
          <p:nvPr>
            <p:ph idx="1"/>
          </p:nvPr>
        </p:nvSpPr>
        <p:spPr>
          <a:xfrm>
            <a:off x="228600" y="1371600"/>
            <a:ext cx="8686800" cy="4525963"/>
          </a:xfrm>
        </p:spPr>
        <p:txBody>
          <a:bodyPr/>
          <a:lstStyle/>
          <a:p>
            <a:pPr algn="just">
              <a:spcAft>
                <a:spcPts val="600"/>
              </a:spcAft>
            </a:pPr>
            <a:r>
              <a:rPr lang="en-US" sz="3200" b="1" dirty="0">
                <a:solidFill>
                  <a:srgbClr val="FFFF00"/>
                </a:solidFill>
              </a:rPr>
              <a:t>Artificial Intelligence</a:t>
            </a:r>
            <a:r>
              <a:rPr lang="en-US" sz="3200" dirty="0"/>
              <a:t> exists when </a:t>
            </a:r>
            <a:r>
              <a:rPr lang="en-US" sz="3200" dirty="0" smtClean="0"/>
              <a:t>machines </a:t>
            </a:r>
            <a:r>
              <a:rPr lang="en-US" sz="3200" dirty="0"/>
              <a:t>can </a:t>
            </a:r>
            <a:r>
              <a:rPr lang="en-US" sz="3200" dirty="0" smtClean="0"/>
              <a:t>attain </a:t>
            </a:r>
            <a:r>
              <a:rPr lang="en-US" sz="3200" b="1" dirty="0">
                <a:solidFill>
                  <a:srgbClr val="FFFF00"/>
                </a:solidFill>
              </a:rPr>
              <a:t>human-based skills</a:t>
            </a:r>
            <a:r>
              <a:rPr lang="en-US" sz="3200" dirty="0"/>
              <a:t> such as </a:t>
            </a:r>
            <a:r>
              <a:rPr lang="en-US" sz="3200" b="1" dirty="0">
                <a:solidFill>
                  <a:srgbClr val="FFFF00"/>
                </a:solidFill>
              </a:rPr>
              <a:t>learning</a:t>
            </a:r>
            <a:r>
              <a:rPr lang="en-US" sz="3200" dirty="0"/>
              <a:t>, </a:t>
            </a:r>
            <a:r>
              <a:rPr lang="en-US" sz="3200" b="1" dirty="0">
                <a:solidFill>
                  <a:srgbClr val="FFFF00"/>
                </a:solidFill>
              </a:rPr>
              <a:t>reasoning</a:t>
            </a:r>
            <a:r>
              <a:rPr lang="en-US" sz="3200" dirty="0"/>
              <a:t>, and </a:t>
            </a:r>
            <a:r>
              <a:rPr lang="en-US" sz="3200" b="1" dirty="0" smtClean="0">
                <a:solidFill>
                  <a:srgbClr val="FFFF00"/>
                </a:solidFill>
              </a:rPr>
              <a:t>taking actions</a:t>
            </a:r>
            <a:r>
              <a:rPr lang="en-US" sz="3200" dirty="0" smtClean="0">
                <a:solidFill>
                  <a:srgbClr val="FFFF00"/>
                </a:solidFill>
              </a:rPr>
              <a:t> </a:t>
            </a:r>
            <a:r>
              <a:rPr lang="en-US" sz="3200" dirty="0" smtClean="0"/>
              <a:t>by their own. </a:t>
            </a:r>
            <a:endParaRPr lang="en-US" sz="3200" dirty="0"/>
          </a:p>
          <a:p>
            <a:r>
              <a:rPr lang="en-US" sz="3200" b="1" dirty="0">
                <a:solidFill>
                  <a:srgbClr val="FFFF00"/>
                </a:solidFill>
              </a:rPr>
              <a:t>Intelligence</a:t>
            </a:r>
            <a:r>
              <a:rPr lang="en-US" sz="3200" dirty="0"/>
              <a:t> is composed of: </a:t>
            </a:r>
          </a:p>
          <a:p>
            <a:pPr lvl="1"/>
            <a:r>
              <a:rPr lang="en-US" sz="2800" b="1" dirty="0" smtClean="0">
                <a:solidFill>
                  <a:srgbClr val="FFFF00"/>
                </a:solidFill>
              </a:rPr>
              <a:t>Reasoning </a:t>
            </a:r>
            <a:endParaRPr lang="en-US" sz="2800" b="1" dirty="0">
              <a:solidFill>
                <a:srgbClr val="FFFF00"/>
              </a:solidFill>
            </a:endParaRPr>
          </a:p>
          <a:p>
            <a:pPr lvl="1"/>
            <a:r>
              <a:rPr lang="en-US" sz="2800" b="1" dirty="0" smtClean="0">
                <a:solidFill>
                  <a:srgbClr val="FFFF00"/>
                </a:solidFill>
              </a:rPr>
              <a:t>Learning </a:t>
            </a:r>
            <a:endParaRPr lang="en-US" sz="2800" b="1" dirty="0">
              <a:solidFill>
                <a:srgbClr val="FFFF00"/>
              </a:solidFill>
            </a:endParaRPr>
          </a:p>
          <a:p>
            <a:pPr lvl="1"/>
            <a:r>
              <a:rPr lang="en-US" sz="2800" b="1" dirty="0" smtClean="0">
                <a:solidFill>
                  <a:srgbClr val="FFFF00"/>
                </a:solidFill>
              </a:rPr>
              <a:t>Problem</a:t>
            </a:r>
            <a:r>
              <a:rPr lang="en-US" sz="2800" dirty="0" smtClean="0">
                <a:solidFill>
                  <a:srgbClr val="FFFF00"/>
                </a:solidFill>
              </a:rPr>
              <a:t> </a:t>
            </a:r>
            <a:r>
              <a:rPr lang="en-US" sz="2800" b="1" dirty="0">
                <a:solidFill>
                  <a:srgbClr val="FFFF00"/>
                </a:solidFill>
              </a:rPr>
              <a:t>Solving </a:t>
            </a:r>
          </a:p>
          <a:p>
            <a:pPr lvl="1"/>
            <a:r>
              <a:rPr lang="en-US" sz="2800" b="1" dirty="0" smtClean="0">
                <a:solidFill>
                  <a:srgbClr val="FFFF00"/>
                </a:solidFill>
              </a:rPr>
              <a:t>Perception </a:t>
            </a:r>
            <a:endParaRPr lang="en-US" sz="2800" b="1" dirty="0">
              <a:solidFill>
                <a:srgbClr val="FFFF00"/>
              </a:solidFill>
            </a:endParaRPr>
          </a:p>
          <a:p>
            <a:pPr lvl="1"/>
            <a:r>
              <a:rPr lang="en-US" sz="2800" b="1" dirty="0" smtClean="0">
                <a:solidFill>
                  <a:srgbClr val="FFFF00"/>
                </a:solidFill>
              </a:rPr>
              <a:t>Linguistic</a:t>
            </a:r>
            <a:r>
              <a:rPr lang="en-US" sz="2800" dirty="0" smtClean="0">
                <a:solidFill>
                  <a:srgbClr val="FFFF00"/>
                </a:solidFill>
              </a:rPr>
              <a:t> </a:t>
            </a:r>
            <a:r>
              <a:rPr lang="en-US" sz="2800" b="1" dirty="0">
                <a:solidFill>
                  <a:srgbClr val="FFFF00"/>
                </a:solidFill>
              </a:rPr>
              <a:t>Intelligence </a:t>
            </a:r>
          </a:p>
          <a:p>
            <a:endParaRPr lang="en-US" sz="3200" dirty="0"/>
          </a:p>
          <a:p>
            <a:pPr algn="just"/>
            <a:endParaRPr lang="en-US" sz="3200" dirty="0"/>
          </a:p>
          <a:p>
            <a:pPr algn="just"/>
            <a:endParaRPr lang="en-US" sz="3200" dirty="0"/>
          </a:p>
        </p:txBody>
      </p:sp>
    </p:spTree>
    <p:extLst>
      <p:ext uri="{BB962C8B-B14F-4D97-AF65-F5344CB8AC3E}">
        <p14:creationId xmlns:p14="http://schemas.microsoft.com/office/powerpoint/2010/main" val="598658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381000"/>
            <a:ext cx="8686800" cy="685800"/>
          </a:xfrm>
        </p:spPr>
        <p:txBody>
          <a:bodyPr/>
          <a:lstStyle/>
          <a:p>
            <a:pPr eaLnBrk="1" hangingPunct="1"/>
            <a:r>
              <a:rPr lang="en-GB" altLang="ar-JO" sz="4200" b="1" dirty="0" smtClean="0"/>
              <a:t>Systems that act like humans</a:t>
            </a:r>
            <a:br>
              <a:rPr lang="en-GB" altLang="ar-JO" sz="4200" b="1" dirty="0" smtClean="0"/>
            </a:br>
            <a:r>
              <a:rPr lang="en-US" sz="4400" b="1" dirty="0"/>
              <a:t>Turing Test</a:t>
            </a:r>
            <a:endParaRPr lang="en-US" altLang="ar-JO" sz="4200" b="1" dirty="0" smtClean="0"/>
          </a:p>
        </p:txBody>
      </p:sp>
      <p:sp>
        <p:nvSpPr>
          <p:cNvPr id="34819" name="Rectangle 3"/>
          <p:cNvSpPr>
            <a:spLocks noGrp="1" noChangeArrowheads="1"/>
          </p:cNvSpPr>
          <p:nvPr>
            <p:ph sz="quarter" idx="1"/>
          </p:nvPr>
        </p:nvSpPr>
        <p:spPr>
          <a:xfrm>
            <a:off x="685800" y="990600"/>
            <a:ext cx="8305800" cy="5715000"/>
          </a:xfrm>
        </p:spPr>
        <p:txBody>
          <a:bodyPr/>
          <a:lstStyle/>
          <a:p>
            <a:pPr eaLnBrk="1" hangingPunct="1">
              <a:buFontTx/>
              <a:buNone/>
            </a:pPr>
            <a:endParaRPr lang="en-US" altLang="ar-JO" dirty="0" smtClean="0"/>
          </a:p>
          <a:p>
            <a:pPr eaLnBrk="1" hangingPunct="1"/>
            <a:r>
              <a:rPr lang="en-US" altLang="zh-TW" dirty="0" smtClean="0"/>
              <a:t>The Turing Test approach </a:t>
            </a:r>
          </a:p>
          <a:p>
            <a:pPr lvl="1" eaLnBrk="1" hangingPunct="1"/>
            <a:r>
              <a:rPr lang="en-US" altLang="zh-TW" sz="3100" dirty="0" smtClean="0"/>
              <a:t>a human questioner cannot tell if</a:t>
            </a:r>
          </a:p>
          <a:p>
            <a:pPr lvl="2" eaLnBrk="1" hangingPunct="1"/>
            <a:r>
              <a:rPr lang="en-US" altLang="zh-TW" sz="3100" dirty="0" smtClean="0"/>
              <a:t> there is a computer or a human answering his question, via teletype (remote communication)</a:t>
            </a:r>
          </a:p>
          <a:p>
            <a:pPr lvl="1" eaLnBrk="1" hangingPunct="1"/>
            <a:r>
              <a:rPr lang="en-US" altLang="zh-TW" sz="3100" dirty="0" smtClean="0"/>
              <a:t>The computer must behave intelligently</a:t>
            </a:r>
          </a:p>
          <a:p>
            <a:pPr eaLnBrk="1" hangingPunct="1"/>
            <a:r>
              <a:rPr lang="en-US" altLang="zh-TW" dirty="0" smtClean="0"/>
              <a:t>Intelligent behavior </a:t>
            </a:r>
          </a:p>
          <a:p>
            <a:pPr lvl="1" eaLnBrk="1" hangingPunct="1"/>
            <a:r>
              <a:rPr lang="en-US" altLang="zh-TW" sz="3100" dirty="0" smtClean="0"/>
              <a:t>to achieve human-level performance in all cognitive tasks </a:t>
            </a:r>
          </a:p>
          <a:p>
            <a:pPr eaLnBrk="1" hangingPunct="1"/>
            <a:endParaRPr lang="en-US" altLang="ar-JO" dirty="0" smtClean="0"/>
          </a:p>
        </p:txBody>
      </p:sp>
    </p:spTree>
    <p:extLst>
      <p:ext uri="{BB962C8B-B14F-4D97-AF65-F5344CB8AC3E}">
        <p14:creationId xmlns:p14="http://schemas.microsoft.com/office/powerpoint/2010/main" val="2016346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52400"/>
            <a:ext cx="7772400" cy="914400"/>
          </a:xfrm>
        </p:spPr>
        <p:txBody>
          <a:bodyPr/>
          <a:lstStyle/>
          <a:p>
            <a:r>
              <a:rPr lang="en-US" smtClean="0">
                <a:solidFill>
                  <a:srgbClr val="336699"/>
                </a:solidFill>
              </a:rPr>
              <a:t>What is Intelligence?</a:t>
            </a:r>
            <a:br>
              <a:rPr lang="en-US" smtClean="0">
                <a:solidFill>
                  <a:srgbClr val="336699"/>
                </a:solidFill>
              </a:rPr>
            </a:br>
            <a:r>
              <a:rPr lang="en-US" sz="3200" smtClean="0">
                <a:solidFill>
                  <a:srgbClr val="336699"/>
                </a:solidFill>
              </a:rPr>
              <a:t>The Turing Test</a:t>
            </a:r>
          </a:p>
        </p:txBody>
      </p:sp>
      <p:graphicFrame>
        <p:nvGraphicFramePr>
          <p:cNvPr id="36867" name="Object 2"/>
          <p:cNvGraphicFramePr>
            <a:graphicFrameLocks noChangeAspect="1"/>
          </p:cNvGraphicFramePr>
          <p:nvPr/>
        </p:nvGraphicFramePr>
        <p:xfrm>
          <a:off x="53975" y="1600200"/>
          <a:ext cx="4137025" cy="4521200"/>
        </p:xfrm>
        <a:graphic>
          <a:graphicData uri="http://schemas.openxmlformats.org/presentationml/2006/ole">
            <mc:AlternateContent xmlns:mc="http://schemas.openxmlformats.org/markup-compatibility/2006">
              <mc:Choice xmlns:v="urn:schemas-microsoft-com:vml" Requires="v">
                <p:oleObj spid="_x0000_s1269" name="Document" r:id="rId3" imgW="4136136" imgH="4520184" progId="Word.Document.8">
                  <p:embed/>
                </p:oleObj>
              </mc:Choice>
              <mc:Fallback>
                <p:oleObj name="Document" r:id="rId3" imgW="4136136" imgH="452018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 y="1600200"/>
                        <a:ext cx="4137025" cy="4521200"/>
                      </a:xfrm>
                      <a:prstGeom prst="rect">
                        <a:avLst/>
                      </a:prstGeom>
                      <a:solidFill>
                        <a:srgbClr val="FFFF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8" name="Text Box 5"/>
          <p:cNvSpPr txBox="1">
            <a:spLocks noChangeArrowheads="1"/>
          </p:cNvSpPr>
          <p:nvPr/>
        </p:nvSpPr>
        <p:spPr bwMode="auto">
          <a:xfrm>
            <a:off x="4343400" y="1774825"/>
            <a:ext cx="48006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ea typeface="ＭＳ Ｐゴシック" charset="-128"/>
              </a:defRPr>
            </a:lvl1pPr>
            <a:lvl2pPr marL="742950" indent="-285750">
              <a:defRPr sz="2400">
                <a:solidFill>
                  <a:schemeClr val="tx1"/>
                </a:solidFill>
                <a:latin typeface="Times New Roman" pitchFamily="18" charset="0"/>
                <a:ea typeface="ＭＳ Ｐゴシック" charset="-128"/>
              </a:defRPr>
            </a:lvl2pPr>
            <a:lvl3pPr marL="1143000" indent="-228600">
              <a:defRPr sz="2400">
                <a:solidFill>
                  <a:schemeClr val="tx1"/>
                </a:solidFill>
                <a:latin typeface="Times New Roman" pitchFamily="18" charset="0"/>
                <a:ea typeface="ＭＳ Ｐゴシック" charset="-128"/>
              </a:defRPr>
            </a:lvl3pPr>
            <a:lvl4pPr marL="1600200" indent="-228600">
              <a:defRPr sz="2400">
                <a:solidFill>
                  <a:schemeClr val="tx1"/>
                </a:solidFill>
                <a:latin typeface="Times New Roman" pitchFamily="18" charset="0"/>
                <a:ea typeface="ＭＳ Ｐゴシック" charset="-128"/>
              </a:defRPr>
            </a:lvl4pPr>
            <a:lvl5pPr marL="2057400" indent="-228600">
              <a:defRPr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charset="-128"/>
              </a:defRPr>
            </a:lvl9pPr>
          </a:lstStyle>
          <a:p>
            <a:pPr eaLnBrk="0" fontAlgn="base" hangingPunct="0">
              <a:spcBef>
                <a:spcPct val="0"/>
              </a:spcBef>
              <a:spcAft>
                <a:spcPct val="0"/>
              </a:spcAft>
            </a:pPr>
            <a:r>
              <a:rPr lang="en-GB" smtClean="0">
                <a:solidFill>
                  <a:srgbClr val="000000"/>
                </a:solidFill>
                <a:latin typeface="Comic Sans MS" pitchFamily="66" charset="0"/>
              </a:rPr>
              <a:t>A machine can be described as a </a:t>
            </a:r>
          </a:p>
          <a:p>
            <a:pPr eaLnBrk="0" fontAlgn="base" hangingPunct="0">
              <a:spcBef>
                <a:spcPct val="0"/>
              </a:spcBef>
              <a:spcAft>
                <a:spcPct val="0"/>
              </a:spcAft>
            </a:pPr>
            <a:r>
              <a:rPr lang="en-GB" smtClean="0">
                <a:solidFill>
                  <a:srgbClr val="000000"/>
                </a:solidFill>
                <a:latin typeface="Comic Sans MS" pitchFamily="66" charset="0"/>
              </a:rPr>
              <a:t>thinking machine if it passes the </a:t>
            </a:r>
          </a:p>
          <a:p>
            <a:pPr eaLnBrk="0" fontAlgn="base" hangingPunct="0">
              <a:spcBef>
                <a:spcPct val="0"/>
              </a:spcBef>
              <a:spcAft>
                <a:spcPct val="0"/>
              </a:spcAft>
            </a:pPr>
            <a:r>
              <a:rPr lang="en-GB" smtClean="0">
                <a:solidFill>
                  <a:srgbClr val="000000"/>
                </a:solidFill>
                <a:latin typeface="Comic Sans MS" pitchFamily="66" charset="0"/>
              </a:rPr>
              <a:t>Turing Test.  i.e. If a human agent is engaged in two isolated dialogues (connected by teletype say); one with </a:t>
            </a:r>
          </a:p>
          <a:p>
            <a:pPr eaLnBrk="0" fontAlgn="base" hangingPunct="0">
              <a:spcBef>
                <a:spcPct val="0"/>
              </a:spcBef>
              <a:spcAft>
                <a:spcPct val="0"/>
              </a:spcAft>
            </a:pPr>
            <a:r>
              <a:rPr lang="en-GB" smtClean="0">
                <a:solidFill>
                  <a:srgbClr val="000000"/>
                </a:solidFill>
                <a:latin typeface="Comic Sans MS" pitchFamily="66" charset="0"/>
              </a:rPr>
              <a:t>a computer,  and the other with </a:t>
            </a:r>
          </a:p>
          <a:p>
            <a:pPr eaLnBrk="0" fontAlgn="base" hangingPunct="0">
              <a:spcBef>
                <a:spcPct val="0"/>
              </a:spcBef>
              <a:spcAft>
                <a:spcPct val="0"/>
              </a:spcAft>
            </a:pPr>
            <a:r>
              <a:rPr lang="en-GB" smtClean="0">
                <a:solidFill>
                  <a:srgbClr val="000000"/>
                </a:solidFill>
                <a:latin typeface="Comic Sans MS" pitchFamily="66" charset="0"/>
              </a:rPr>
              <a:t>another human and the human agent</a:t>
            </a:r>
            <a:r>
              <a:rPr lang="en-IE" smtClean="0">
                <a:solidFill>
                  <a:srgbClr val="000000"/>
                </a:solidFill>
                <a:latin typeface="Comic Sans MS" pitchFamily="66" charset="0"/>
              </a:rPr>
              <a:t> </a:t>
            </a:r>
            <a:r>
              <a:rPr lang="en-GB" smtClean="0">
                <a:solidFill>
                  <a:srgbClr val="000000"/>
                </a:solidFill>
                <a:latin typeface="Comic Sans MS" pitchFamily="66" charset="0"/>
              </a:rPr>
              <a:t>cannot reliably identify which</a:t>
            </a:r>
            <a:r>
              <a:rPr lang="en-IE" smtClean="0">
                <a:solidFill>
                  <a:srgbClr val="000000"/>
                </a:solidFill>
                <a:latin typeface="Comic Sans MS" pitchFamily="66" charset="0"/>
              </a:rPr>
              <a:t> </a:t>
            </a:r>
            <a:r>
              <a:rPr lang="en-GB" smtClean="0">
                <a:solidFill>
                  <a:srgbClr val="000000"/>
                </a:solidFill>
                <a:latin typeface="Comic Sans MS" pitchFamily="66" charset="0"/>
              </a:rPr>
              <a:t>dialogue is with the computer.</a:t>
            </a:r>
          </a:p>
          <a:p>
            <a:pPr eaLnBrk="0" fontAlgn="base" hangingPunct="0">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1338766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PC PPT Template">
  <a:themeElements>
    <a:clrScheme name="">
      <a:dk1>
        <a:srgbClr val="000000"/>
      </a:dk1>
      <a:lt1>
        <a:srgbClr val="FFFFFF"/>
      </a:lt1>
      <a:dk2>
        <a:srgbClr val="000000"/>
      </a:dk2>
      <a:lt2>
        <a:srgbClr val="969696"/>
      </a:lt2>
      <a:accent1>
        <a:srgbClr val="00CC99"/>
      </a:accent1>
      <a:accent2>
        <a:srgbClr val="FFFF00"/>
      </a:accent2>
      <a:accent3>
        <a:srgbClr val="FFFFFF"/>
      </a:accent3>
      <a:accent4>
        <a:srgbClr val="000000"/>
      </a:accent4>
      <a:accent5>
        <a:srgbClr val="AAE2CA"/>
      </a:accent5>
      <a:accent6>
        <a:srgbClr val="E7E700"/>
      </a:accent6>
      <a:hlink>
        <a:srgbClr val="CCCCFF"/>
      </a:hlink>
      <a:folHlink>
        <a:srgbClr val="B2B2B2"/>
      </a:folHlink>
    </a:clrScheme>
    <a:fontScheme name="PC PPT Templat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CCFF"/>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rgbClr val="66CCFF"/>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PC PPT 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C PP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C PPT 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C PPT 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C PPT 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C PPT 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C PPT 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6847</TotalTime>
  <Words>6026</Words>
  <Application>Microsoft Office PowerPoint</Application>
  <PresentationFormat>On-screen Show (4:3)</PresentationFormat>
  <Paragraphs>644</Paragraphs>
  <Slides>65</Slides>
  <Notes>59</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65</vt:i4>
      </vt:variant>
    </vt:vector>
  </HeadingPairs>
  <TitlesOfParts>
    <vt:vector size="79" baseType="lpstr">
      <vt:lpstr>ＭＳ Ｐゴシック</vt:lpstr>
      <vt:lpstr>新細明體</vt:lpstr>
      <vt:lpstr>Arial</vt:lpstr>
      <vt:lpstr>Calibri</vt:lpstr>
      <vt:lpstr>Comic Sans MS</vt:lpstr>
      <vt:lpstr>Georgia</vt:lpstr>
      <vt:lpstr>Times</vt:lpstr>
      <vt:lpstr>Times New Roman</vt:lpstr>
      <vt:lpstr>Wingdings</vt:lpstr>
      <vt:lpstr>Wingdings 2</vt:lpstr>
      <vt:lpstr>Office Theme</vt:lpstr>
      <vt:lpstr>Technic</vt:lpstr>
      <vt:lpstr>PC PPT Template</vt:lpstr>
      <vt:lpstr>Document</vt:lpstr>
      <vt:lpstr>Introduction to Emerging Technologies</vt:lpstr>
      <vt:lpstr>PowerPoint Presentation</vt:lpstr>
      <vt:lpstr>Introduction</vt:lpstr>
      <vt:lpstr>Learning outcomes</vt:lpstr>
      <vt:lpstr>AI Defined</vt:lpstr>
      <vt:lpstr>Definitions Continued…</vt:lpstr>
      <vt:lpstr>Definitions Continued…</vt:lpstr>
      <vt:lpstr>Systems that act like humans Turing Test</vt:lpstr>
      <vt:lpstr>What is Intelligence? The Turing Test</vt:lpstr>
      <vt:lpstr>The total Turing Test</vt:lpstr>
      <vt:lpstr>Objections to the TT</vt:lpstr>
      <vt:lpstr>AI Systems</vt:lpstr>
      <vt:lpstr>AI Systems Continued…</vt:lpstr>
      <vt:lpstr>AI Systems Continued…</vt:lpstr>
      <vt:lpstr>AI Systems Continued…</vt:lpstr>
      <vt:lpstr>Need for Artificial Intelligence</vt:lpstr>
      <vt:lpstr>Goals of Artificial Intelligence  </vt:lpstr>
      <vt:lpstr>What Comprises of AI?  </vt:lpstr>
      <vt:lpstr>PowerPoint Presentation</vt:lpstr>
      <vt:lpstr>History of AI</vt:lpstr>
      <vt:lpstr>PowerPoint Presentation</vt:lpstr>
      <vt:lpstr>History of AI…</vt:lpstr>
      <vt:lpstr> Levels of AI  </vt:lpstr>
      <vt:lpstr> Levels of AI  </vt:lpstr>
      <vt:lpstr> Levels of AI … </vt:lpstr>
      <vt:lpstr> Levels of AI … </vt:lpstr>
      <vt:lpstr> Levels of AI … </vt:lpstr>
      <vt:lpstr> Levels of AI … </vt:lpstr>
      <vt:lpstr> Levels of AI … </vt:lpstr>
      <vt:lpstr> Levels of AI … </vt:lpstr>
      <vt:lpstr>PowerPoint Presentation</vt:lpstr>
      <vt:lpstr> Types of AI  </vt:lpstr>
      <vt:lpstr>Types of AI</vt:lpstr>
      <vt:lpstr>Type 1: Based on Capabilities</vt:lpstr>
      <vt:lpstr>Type 1: Based on Capabilities</vt:lpstr>
      <vt:lpstr>Type 1: Based on Capabilities</vt:lpstr>
      <vt:lpstr>Type 1: Based on Capabilities</vt:lpstr>
      <vt:lpstr>Type 2:  Based on Functional Qualities</vt:lpstr>
      <vt:lpstr>Type 2:  Based on Functional Qualities</vt:lpstr>
      <vt:lpstr>Type 2:  Based on Functional Qualities</vt:lpstr>
      <vt:lpstr>Type 2:  Based on Functional Qualities</vt:lpstr>
      <vt:lpstr>Activity</vt:lpstr>
      <vt:lpstr>Mapping Human’s Thinking to AI Components</vt:lpstr>
      <vt:lpstr>Mapping Human’s Thinking to AI Components</vt:lpstr>
      <vt:lpstr>How Do Humans think?</vt:lpstr>
      <vt:lpstr>Influencers of AI</vt:lpstr>
      <vt:lpstr>Influencers of AI</vt:lpstr>
      <vt:lpstr>Influencers of AI</vt:lpstr>
      <vt:lpstr>PowerPoint Presentation</vt:lpstr>
      <vt:lpstr>Influencers of AI Cont.</vt:lpstr>
      <vt:lpstr>Influencers of AI Cont.</vt:lpstr>
      <vt:lpstr>Influencers of AI</vt:lpstr>
      <vt:lpstr>PowerPoint Presentation</vt:lpstr>
      <vt:lpstr>AI Tools and Platforms</vt:lpstr>
      <vt:lpstr>AI Tools and Platforms</vt:lpstr>
      <vt:lpstr>AI Tools and Platforms</vt:lpstr>
      <vt:lpstr>AI Tools and Platforms</vt:lpstr>
      <vt:lpstr>Search</vt:lpstr>
      <vt:lpstr>Example AI Applications</vt:lpstr>
      <vt:lpstr>Sample AI Applications</vt:lpstr>
      <vt:lpstr>Sample AI Applications</vt:lpstr>
      <vt:lpstr>Sample AI Applications</vt:lpstr>
      <vt:lpstr>Sample AI Applications</vt:lpstr>
      <vt:lpstr>Sample AI Applications</vt:lpstr>
      <vt:lpstr>Assignment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Emerging Technologies</dc:title>
  <dc:creator/>
  <cp:lastModifiedBy>ahmed</cp:lastModifiedBy>
  <cp:revision>496</cp:revision>
  <dcterms:created xsi:type="dcterms:W3CDTF">2006-08-16T00:00:00Z</dcterms:created>
  <dcterms:modified xsi:type="dcterms:W3CDTF">2021-03-30T14:41:31Z</dcterms:modified>
</cp:coreProperties>
</file>