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7" r:id="rId3"/>
  </p:sldMasterIdLst>
  <p:notesMasterIdLst>
    <p:notesMasterId r:id="rId43"/>
  </p:notesMasterIdLst>
  <p:sldIdLst>
    <p:sldId id="256" r:id="rId4"/>
    <p:sldId id="258" r:id="rId5"/>
    <p:sldId id="261" r:id="rId6"/>
    <p:sldId id="264" r:id="rId7"/>
    <p:sldId id="259" r:id="rId8"/>
    <p:sldId id="263" r:id="rId9"/>
    <p:sldId id="257" r:id="rId10"/>
    <p:sldId id="268" r:id="rId11"/>
    <p:sldId id="269" r:id="rId12"/>
    <p:sldId id="270" r:id="rId13"/>
    <p:sldId id="266" r:id="rId14"/>
    <p:sldId id="267" r:id="rId15"/>
    <p:sldId id="262" r:id="rId16"/>
    <p:sldId id="272" r:id="rId17"/>
    <p:sldId id="293" r:id="rId18"/>
    <p:sldId id="297" r:id="rId19"/>
    <p:sldId id="273" r:id="rId20"/>
    <p:sldId id="274" r:id="rId21"/>
    <p:sldId id="287" r:id="rId22"/>
    <p:sldId id="288" r:id="rId23"/>
    <p:sldId id="291" r:id="rId24"/>
    <p:sldId id="292" r:id="rId25"/>
    <p:sldId id="289" r:id="rId26"/>
    <p:sldId id="290" r:id="rId27"/>
    <p:sldId id="275" r:id="rId28"/>
    <p:sldId id="276" r:id="rId29"/>
    <p:sldId id="285" r:id="rId30"/>
    <p:sldId id="278" r:id="rId31"/>
    <p:sldId id="281" r:id="rId32"/>
    <p:sldId id="300" r:id="rId33"/>
    <p:sldId id="296" r:id="rId34"/>
    <p:sldId id="283" r:id="rId35"/>
    <p:sldId id="301" r:id="rId36"/>
    <p:sldId id="302" r:id="rId37"/>
    <p:sldId id="298" r:id="rId38"/>
    <p:sldId id="304" r:id="rId39"/>
    <p:sldId id="303" r:id="rId40"/>
    <p:sldId id="307" r:id="rId41"/>
    <p:sldId id="30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632" autoAdjust="0"/>
  </p:normalViewPr>
  <p:slideViewPr>
    <p:cSldViewPr>
      <p:cViewPr varScale="1">
        <p:scale>
          <a:sx n="48" d="100"/>
          <a:sy n="48" d="100"/>
        </p:scale>
        <p:origin x="20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A9260-429C-426E-9FD8-3DA35EB65301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CAC3A-4D15-4200-8434-ABA22421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2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037F-0183-4E12-BA47-9C5D431216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9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vision underlying the Internet of things will allow information to be accessed "anytime“, "anywhere" with "anything". 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will be facilitated by using WSNs and RFID tags.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WSN? WSN: Wireless Sensor Node and Wireless sensor networks.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WSNs are one of the building blocks of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Any time, any place</a:t>
            </a:r>
            <a:r>
              <a:rPr lang="en-US" b="1" baseline="0" dirty="0" smtClean="0"/>
              <a:t> (or any where), anything communications is one of the characteristics of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9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IoT</a:t>
            </a:r>
            <a:r>
              <a:rPr lang="en-US" b="1" dirty="0" smtClean="0"/>
              <a:t> is an emerging technology and will affect everyone.</a:t>
            </a:r>
          </a:p>
          <a:p>
            <a:r>
              <a:rPr lang="en-GB" altLang="en-US" sz="1200" b="1" dirty="0" smtClean="0"/>
              <a:t>Growing </a:t>
            </a:r>
            <a:r>
              <a:rPr lang="en-GB" altLang="en-US" sz="1200" b="1" dirty="0" err="1" smtClean="0"/>
              <a:t>IoT</a:t>
            </a:r>
            <a:r>
              <a:rPr lang="en-GB" altLang="en-US" sz="1200" b="1" dirty="0" smtClean="0"/>
              <a:t> Services and Applications and a lot of opportunities.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Intelligent systems are devices that</a:t>
            </a:r>
            <a:r>
              <a:rPr lang="en-US" b="1" baseline="0" dirty="0" smtClean="0"/>
              <a:t> transform how we travel, shop, make things and more.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A lot growth in connectivity </a:t>
            </a:r>
            <a:r>
              <a:rPr lang="en-US" b="1" baseline="0" dirty="0" smtClean="0"/>
              <a:t>therefore lots of opportunities.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Communications: By 2020 each person will own an average</a:t>
            </a:r>
            <a:r>
              <a:rPr lang="en-US" b="1" baseline="0" dirty="0" smtClean="0"/>
              <a:t> of 7 connected devices.</a:t>
            </a:r>
          </a:p>
          <a:p>
            <a:r>
              <a:rPr lang="en-US" b="1" baseline="0" dirty="0" smtClean="0"/>
              <a:t>Retail: 71% of shoppers are multi channel (the anything part).</a:t>
            </a:r>
          </a:p>
          <a:p>
            <a:r>
              <a:rPr lang="en-US" b="1" baseline="0" dirty="0" smtClean="0"/>
              <a:t>Vehicles: Tens of millions of cars have internet access.</a:t>
            </a:r>
          </a:p>
          <a:p>
            <a:r>
              <a:rPr lang="en-US" b="1" baseline="0" dirty="0" smtClean="0"/>
              <a:t>Industrial: 30% annual growth rate in connected machine to machine devices in the coming years.</a:t>
            </a:r>
          </a:p>
          <a:p>
            <a:r>
              <a:rPr lang="en-US" b="1" baseline="0" dirty="0" smtClean="0"/>
              <a:t>Medical data disclosure is the second most breached source of data. Thus,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 has security concerns.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0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new essential infrastructure.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Internet are not the same thing</a:t>
            </a:r>
            <a:r>
              <a:rPr lang="en-US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Internet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itself is a world wide network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4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How can devices be uniquely identified? How can devices or people be tracked?</a:t>
            </a:r>
          </a:p>
          <a:p>
            <a:r>
              <a:rPr lang="en-US" b="1" baseline="0" dirty="0" smtClean="0"/>
              <a:t>Through IP addresses and RFID tags. A good example of common and practical use of RFID is in car door and steering wheel locks.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Previously we have seen what the drivers or enablers of AI are.  [Q] What are they?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In the same way we can ask the following question:</a:t>
            </a:r>
          </a:p>
          <a:p>
            <a:r>
              <a:rPr lang="en-US" b="1" baseline="0" dirty="0" smtClean="0"/>
              <a:t>[Q] What are the enablers or drivers of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? </a:t>
            </a:r>
          </a:p>
          <a:p>
            <a:r>
              <a:rPr lang="en-US" b="1" baseline="0" dirty="0" err="1" smtClean="0"/>
              <a:t>IoT</a:t>
            </a:r>
            <a:r>
              <a:rPr lang="en-US" b="1" baseline="0" dirty="0" smtClean="0"/>
              <a:t> is being enabled or driven by miniaturization, wireless connectivity technologies, and increased data storage and processing capacity.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0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Umbrella: a term (technology) that contains many different elements (technologies) or parts.</a:t>
            </a:r>
          </a:p>
          <a:p>
            <a:endParaRPr lang="en-US" b="1" dirty="0" smtClean="0"/>
          </a:p>
          <a:p>
            <a:r>
              <a:rPr lang="en-US" b="1" dirty="0" smtClean="0"/>
              <a:t>[Q] How can a computer be uniquely identified in a LAN</a:t>
            </a:r>
            <a:r>
              <a:rPr lang="en-US" b="1" baseline="0" dirty="0" smtClean="0"/>
              <a:t> from a different network in the internet?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[Q] Can you associate this to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 networks? </a:t>
            </a:r>
          </a:p>
          <a:p>
            <a:r>
              <a:rPr lang="en-US" b="1" baseline="0" dirty="0" smtClean="0"/>
              <a:t>How can a node (Wireless Sensor Node), a device or a thing be uniquely identified from the Internet?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7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Properties of the environment to </a:t>
            </a:r>
            <a:r>
              <a:rPr lang="en-US" sz="1600" b="1" baseline="0" dirty="0" smtClean="0"/>
              <a:t>be </a:t>
            </a:r>
            <a:r>
              <a:rPr lang="en-US" b="1" baseline="0" dirty="0" smtClean="0"/>
              <a:t>sensed in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. </a:t>
            </a:r>
          </a:p>
          <a:p>
            <a:r>
              <a:rPr lang="en-US" b="1" baseline="0" dirty="0" smtClean="0"/>
              <a:t>In which we can see the many types of sensors used in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.</a:t>
            </a:r>
          </a:p>
          <a:p>
            <a:r>
              <a:rPr lang="en-US" b="1" baseline="0" dirty="0" smtClean="0"/>
              <a:t>Thus,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 has numerous applications.</a:t>
            </a:r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7 characteristics.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Ecosystem: The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ecosystem includes People, the environment, and other systems (system of systems).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IoE: Internet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everything, animate, inanimate and virtual things. </a:t>
            </a: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8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What</a:t>
            </a:r>
            <a:r>
              <a:rPr lang="en-US" b="1" baseline="0" dirty="0" smtClean="0"/>
              <a:t> do we mean by tagged? What do you think designed to be connected mean?</a:t>
            </a:r>
          </a:p>
          <a:p>
            <a:r>
              <a:rPr lang="en-US" b="1" baseline="0" dirty="0" smtClean="0"/>
              <a:t>They have transceivers embedded in or tagged to the devices.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Let me explain Connectivity and Things in the following slides, and then will continue to other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 characteristics. </a:t>
            </a:r>
          </a:p>
          <a:p>
            <a:r>
              <a:rPr lang="en-US" b="1" baseline="0" dirty="0" smtClean="0"/>
              <a:t>So, we shall discuss the anatomy of Things and Connectivity.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90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Wireless Sensor Networks are built</a:t>
            </a:r>
            <a:r>
              <a:rPr lang="en-US" b="1" baseline="0" dirty="0" smtClean="0"/>
              <a:t> from numerous Wireless Sensor Nodes.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7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definitions of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given.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discover the architecture of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observe how it works.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shall discuss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tools and platforms to get an idea so that we may take part as a developer.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 of service is particularly important when the system is dealing with time critical data such as sound or video streams.</a:t>
            </a:r>
          </a:p>
          <a:p>
            <a:endParaRPr lang="en-US" sz="2400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AB63-0E5D-40B7-86E7-82387D7DC55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11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Internal Organization of a Wireless Sensor Node.</a:t>
            </a:r>
          </a:p>
          <a:p>
            <a:endParaRPr lang="en-US" b="1" dirty="0" smtClean="0"/>
          </a:p>
          <a:p>
            <a:r>
              <a:rPr lang="en-US" b="1" dirty="0" smtClean="0"/>
              <a:t>[Q] What would be the practical power generator</a:t>
            </a:r>
            <a:r>
              <a:rPr lang="en-US" b="1" baseline="0" dirty="0" smtClean="0"/>
              <a:t> or power supply unit for this device?</a:t>
            </a:r>
          </a:p>
          <a:p>
            <a:r>
              <a:rPr lang="en-US" b="1" baseline="0" dirty="0" smtClean="0"/>
              <a:t>Solar panel or AA size small batteries, or coin batteries.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[Q] What is the need for ADC?</a:t>
            </a:r>
          </a:p>
          <a:p>
            <a:r>
              <a:rPr lang="en-US" b="1" baseline="0" dirty="0" smtClean="0"/>
              <a:t>[Q] What is a Transceiver?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[Q] What about unique identification?  We need to tag it with RFID.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To drive an actuator we may use DAC.</a:t>
            </a:r>
          </a:p>
          <a:p>
            <a:endParaRPr lang="en-US" b="1" dirty="0" smtClean="0"/>
          </a:p>
          <a:p>
            <a:endParaRPr lang="en-US" b="1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84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[Q] What is the meaning</a:t>
            </a:r>
            <a:r>
              <a:rPr lang="en-US" b="1" baseline="0" dirty="0" smtClean="0"/>
              <a:t> and advantage of the processor being in different modes?</a:t>
            </a:r>
          </a:p>
          <a:p>
            <a:r>
              <a:rPr lang="en-US" b="1" baseline="0" dirty="0" smtClean="0"/>
              <a:t>The processor need not to be active all the time. Why?</a:t>
            </a:r>
          </a:p>
          <a:p>
            <a:r>
              <a:rPr lang="en-US" b="1" baseline="0" dirty="0" smtClean="0"/>
              <a:t>Most of the time in sleep mode, controlled by a piece of code in memory.</a:t>
            </a:r>
          </a:p>
          <a:p>
            <a:r>
              <a:rPr lang="en-US" b="1" baseline="0" dirty="0" smtClean="0"/>
              <a:t>When processor is in sleep or idle mode, that is the case most of the time, battery power is saved.</a:t>
            </a:r>
          </a:p>
          <a:p>
            <a:r>
              <a:rPr lang="en-US" b="1" baseline="0" dirty="0" smtClean="0"/>
              <a:t>WSN devises are designed to collect data periodically. For example, once a day.</a:t>
            </a:r>
          </a:p>
          <a:p>
            <a:r>
              <a:rPr lang="en-US" b="1" baseline="0" dirty="0" smtClean="0"/>
              <a:t>The device can be turned on and off and/or controlled remotely.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49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[Q] Why are the wireless sensor nodes highly constrained in all the terms given above?</a:t>
            </a:r>
          </a:p>
          <a:p>
            <a:r>
              <a:rPr lang="en-US" b="1" dirty="0" smtClean="0"/>
              <a:t>To make them</a:t>
            </a:r>
            <a:r>
              <a:rPr lang="en-US" b="1" baseline="0" dirty="0" smtClean="0"/>
              <a:t> very small, to make them use less energy, thus making them convenient to be deployed in large quantities.</a:t>
            </a:r>
          </a:p>
          <a:p>
            <a:r>
              <a:rPr lang="en-US" b="1" baseline="0" dirty="0" smtClean="0"/>
              <a:t>To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massively deploy them over large areas.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3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Wireless sensor networks =</a:t>
            </a:r>
            <a:r>
              <a:rPr lang="en-US" b="1" baseline="0" dirty="0" smtClean="0"/>
              <a:t> Wireless sensor nodes + Wireless network protocol (software).</a:t>
            </a:r>
          </a:p>
          <a:p>
            <a:r>
              <a:rPr lang="en-US" b="1" baseline="0" dirty="0" smtClean="0"/>
              <a:t>Wireless sensor networks may or may not require hubs, depending on the design or topology.</a:t>
            </a:r>
          </a:p>
          <a:p>
            <a:r>
              <a:rPr lang="en-US" b="1" baseline="0" dirty="0" smtClean="0"/>
              <a:t>Ad hoc: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 or done for a particular purpose as necessary.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[Q] What is a gateway?</a:t>
            </a:r>
          </a:p>
          <a:p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MQTT: message queuing telemetry transport.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75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Body sensor networks are one type of </a:t>
            </a:r>
            <a:r>
              <a:rPr lang="en-US" b="1" dirty="0" err="1" smtClean="0"/>
              <a:t>IoT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[Q] Can you identify the wireless sensor nodes, hub, and gateways in this network?</a:t>
            </a:r>
          </a:p>
          <a:p>
            <a:endParaRPr lang="en-US" b="1" dirty="0" smtClean="0"/>
          </a:p>
          <a:p>
            <a:r>
              <a:rPr lang="en-US" b="1" dirty="0" smtClean="0"/>
              <a:t>This is a typical example of </a:t>
            </a:r>
            <a:r>
              <a:rPr lang="en-US" b="1" dirty="0" err="1" smtClean="0"/>
              <a:t>IoT</a:t>
            </a:r>
            <a:r>
              <a:rPr lang="en-US" b="1" dirty="0" smtClean="0"/>
              <a:t>. With cloud services and medical</a:t>
            </a:r>
            <a:r>
              <a:rPr lang="en-US" b="1" baseline="0" dirty="0" smtClean="0"/>
              <a:t> application in real time use (diagnosis).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9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Here,</a:t>
            </a:r>
            <a:r>
              <a:rPr lang="en-US" b="1" baseline="0" dirty="0" smtClean="0"/>
              <a:t> according to 5, intelligence (big data analytics and AI) is gathered from external sources, or gathered from AI cloud services. </a:t>
            </a:r>
          </a:p>
          <a:p>
            <a:r>
              <a:rPr lang="en-US" b="1" baseline="0" dirty="0" smtClean="0"/>
              <a:t>Therefore, pay attention to the two types of intelligence gathered from sensors which is not AI and internal, and</a:t>
            </a:r>
          </a:p>
          <a:p>
            <a:r>
              <a:rPr lang="en-US" b="1" baseline="0" dirty="0" smtClean="0"/>
              <a:t>Intelligence gathered from external sources (data analytics &amp; AI, gathered through services and/or APIs).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MQTT: Message queuing telemetry transport, a standard messaging protocol for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. </a:t>
            </a:r>
          </a:p>
          <a:p>
            <a:r>
              <a:rPr lang="en-US" b="1" baseline="0" dirty="0" smtClean="0"/>
              <a:t>SMS can also be used for communication (messaging).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9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Ecosystem: the complex network and/or interconnected systems (Sine-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Mehedar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Ecosystem: The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ecosystem includes People, the environment, and other systems (system of systems), SW &amp; HW.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IoE: Internet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everything, animate, inanimate and virtual things. </a:t>
            </a:r>
            <a:endParaRPr lang="en-US" b="1" i="0" dirty="0" smtClean="0"/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5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Analysis at the edge: Analysis of data at</a:t>
            </a:r>
            <a:r>
              <a:rPr lang="en-US" b="1" baseline="0" dirty="0" smtClean="0"/>
              <a:t> the gateways and within smart objects.</a:t>
            </a:r>
          </a:p>
          <a:p>
            <a:endParaRPr lang="en-US" b="1" baseline="0" dirty="0" smtClean="0"/>
          </a:p>
          <a:p>
            <a:r>
              <a:rPr lang="en-US" b="1" dirty="0" smtClean="0"/>
              <a:t>What is the advantage of analysis (or processing) at the edge? Increased performance.</a:t>
            </a:r>
          </a:p>
          <a:p>
            <a:endParaRPr lang="en-US" b="1" dirty="0" smtClean="0"/>
          </a:p>
          <a:p>
            <a:r>
              <a:rPr lang="en-US" b="1" dirty="0" smtClean="0"/>
              <a:t>Edge or Fog computing.</a:t>
            </a:r>
          </a:p>
          <a:p>
            <a:endParaRPr lang="en-US" b="1" dirty="0" smtClean="0"/>
          </a:p>
          <a:p>
            <a:r>
              <a:rPr lang="en-US" b="1" dirty="0" smtClean="0"/>
              <a:t>Here we can clearly see the four layers of </a:t>
            </a:r>
            <a:r>
              <a:rPr lang="en-US" b="1" dirty="0" err="1" smtClean="0"/>
              <a:t>IoT</a:t>
            </a:r>
            <a:r>
              <a:rPr lang="en-US" b="1" dirty="0" smtClean="0"/>
              <a:t> architecture.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9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Smart things are end points where sensors and actuators are located. </a:t>
            </a:r>
          </a:p>
          <a:p>
            <a:r>
              <a:rPr lang="en-US" b="1" dirty="0" smtClean="0"/>
              <a:t>Smart things and networks represent the edge in this picture.</a:t>
            </a:r>
          </a:p>
          <a:p>
            <a:r>
              <a:rPr lang="en-US" b="1" dirty="0" smtClean="0"/>
              <a:t>For example Tesla can troubleshoot car problems through </a:t>
            </a:r>
            <a:r>
              <a:rPr lang="en-US" b="1" dirty="0" err="1" smtClean="0"/>
              <a:t>IoT</a:t>
            </a:r>
            <a:r>
              <a:rPr lang="en-US" b="1" dirty="0" smtClean="0"/>
              <a:t>, remotely.</a:t>
            </a:r>
          </a:p>
          <a:p>
            <a:endParaRPr lang="en-US" b="1" dirty="0" smtClean="0"/>
          </a:p>
          <a:p>
            <a:r>
              <a:rPr lang="en-US" b="1" dirty="0" smtClean="0"/>
              <a:t>The middleware is where data analytics,</a:t>
            </a:r>
            <a:r>
              <a:rPr lang="en-US" b="1" baseline="0" dirty="0" smtClean="0"/>
              <a:t> AI, and many other services are residing.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Applications layer is where customers and end users are served with decision support information.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22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7a2360ec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7a2360ec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/>
              <a:t>What </a:t>
            </a:r>
            <a:r>
              <a:rPr lang="en-US" b="1" dirty="0" smtClean="0"/>
              <a:t>do we call local analysis?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Edge computing, or fog computing.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54431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7e174453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7e174453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What does this picture stand for?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What are the things in this picture?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92992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Services can be Graphing, Machine Learning, Alerting, etc.</a:t>
            </a:r>
          </a:p>
          <a:p>
            <a:r>
              <a:rPr lang="en-US" b="1" dirty="0" smtClean="0"/>
              <a:t>Services can be platform services (Cloud Services).</a:t>
            </a:r>
          </a:p>
          <a:p>
            <a:r>
              <a:rPr lang="en-US" b="1" dirty="0" smtClean="0"/>
              <a:t>Heterogeneity is supported by services. Any device using</a:t>
            </a:r>
            <a:r>
              <a:rPr lang="en-US" b="1" baseline="0" dirty="0" smtClean="0"/>
              <a:t> any HW/SW can exchange messages with any other device.</a:t>
            </a:r>
          </a:p>
          <a:p>
            <a:r>
              <a:rPr lang="en-US" b="1" baseline="0" dirty="0" smtClean="0"/>
              <a:t>Procedure Oriented (Procedural Programming)</a:t>
            </a:r>
            <a:r>
              <a:rPr lang="en-US" b="1" baseline="0" dirty="0" smtClean="0">
                <a:sym typeface="Wingdings" panose="05000000000000000000" pitchFamily="2" charset="2"/>
              </a:rPr>
              <a:t> Object Oriented (OOD,OOP) Component Oriented (CORBA) Service Oriented (SOA)</a:t>
            </a:r>
          </a:p>
          <a:p>
            <a:r>
              <a:rPr lang="en-US" b="1" baseline="0" dirty="0" smtClean="0">
                <a:sym typeface="Wingdings" panose="05000000000000000000" pitchFamily="2" charset="2"/>
              </a:rPr>
              <a:t>Low Level Abstraction  High Level Abstraction, Homogeneity  Heterogeneity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baseline="0" dirty="0" smtClean="0"/>
              <a:t>MQTT: Message queuing telemetry transport, a standard messaging protocol for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. </a:t>
            </a:r>
          </a:p>
          <a:p>
            <a:r>
              <a:rPr lang="en-US" b="1" baseline="0" dirty="0" smtClean="0"/>
              <a:t>SMS can also be used for communication (messaging).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62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[Q] Can you identify (pinpoint) directions of dataflow and control flow.</a:t>
            </a:r>
          </a:p>
          <a:p>
            <a:r>
              <a:rPr lang="en-US" b="1" dirty="0" smtClean="0"/>
              <a:t>Control</a:t>
            </a:r>
            <a:r>
              <a:rPr lang="en-US" b="1" baseline="0" dirty="0" smtClean="0"/>
              <a:t> direction is top down, while dataflow is bottom up.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5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devices are meant to work in concert for people at home, in industry or in the enterprise.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such, devices of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categorized into three main groups: consumer, enterprise and industrial. Page 72 of module.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one is about device categorization and case of use. 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discussion in this section is about Network &amp; Device Management Platform for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source article in which excerpts are given in the module is uploaded on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githb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abedris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Read the article, and it is an assignment.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48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Platform Solutions are based on the Internet of Things and cloud technology. 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can be used in areas of smart home, city, enterprise, home automation, healthcare or automotive industry, just to name a few. 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Kaa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100% open-source middleware platform for developing and managing complete end-to-end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solutions, connected applications, and smart products.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Kaa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feature-rich toolkit for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product development and dramatically reduces associated costs, risks, and time-to-market.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said many times,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tools and platforms make developers life easy.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82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@@Report Daniel </a:t>
            </a:r>
            <a:r>
              <a:rPr lang="en-US" baseline="0" dirty="0" err="1" smtClean="0"/>
              <a:t>Toran</a:t>
            </a:r>
            <a:endParaRPr lang="en-US" baseline="0" dirty="0" smtClean="0"/>
          </a:p>
          <a:p>
            <a:endParaRPr lang="en-US" baseline="0" dirty="0"/>
          </a:p>
          <a:p>
            <a:r>
              <a:rPr lang="en-US" b="1" baseline="0" dirty="0" smtClean="0"/>
              <a:t>Provision &amp; Release: Analogous to Allocate and Deallocate in computer programming. </a:t>
            </a:r>
          </a:p>
          <a:p>
            <a:r>
              <a:rPr lang="en-US" b="1" baseline="0" dirty="0" smtClean="0"/>
              <a:t>[Q] How do you do that in Java?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1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This is a homework for an assigned group.</a:t>
            </a:r>
          </a:p>
          <a:p>
            <a:r>
              <a:rPr lang="en-US" b="1" dirty="0" smtClean="0"/>
              <a:t>Next Presentation Subjects. To be given to one group.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386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For more information and examples, read module.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122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For detailed information and more examples, read module.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35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For more information and examples, read module.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Here are some definitions of </a:t>
            </a:r>
            <a:r>
              <a:rPr lang="en-US" b="1" dirty="0" err="1" smtClean="0"/>
              <a:t>IoT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Data can be fed to AI services, for example, according</a:t>
            </a:r>
            <a:r>
              <a:rPr lang="en-US" b="1" baseline="0" dirty="0" smtClean="0"/>
              <a:t> to the second definition.</a:t>
            </a:r>
          </a:p>
          <a:p>
            <a:r>
              <a:rPr lang="en-US" b="1" baseline="0" dirty="0" smtClean="0"/>
              <a:t>Integration: addition, assimilation.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[Q] What is in communication?</a:t>
            </a:r>
            <a:r>
              <a:rPr lang="en-US" b="1" baseline="0" dirty="0" smtClean="0"/>
              <a:t> What do we mean by it?</a:t>
            </a:r>
          </a:p>
          <a:p>
            <a:r>
              <a:rPr lang="en-US" b="1" baseline="0" dirty="0" smtClean="0"/>
              <a:t>There is exchange of data.</a:t>
            </a:r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Thus, </a:t>
            </a:r>
            <a:r>
              <a:rPr lang="en-US" b="1" dirty="0" err="1" smtClean="0"/>
              <a:t>IoT</a:t>
            </a:r>
            <a:r>
              <a:rPr lang="en-US" b="1" dirty="0" smtClean="0"/>
              <a:t> is connectivity between things and the collection and</a:t>
            </a:r>
            <a:r>
              <a:rPr lang="en-US" b="1" baseline="0" dirty="0" smtClean="0"/>
              <a:t> exchange of data between devices and systems.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[Q] What does smart signify here in </a:t>
            </a:r>
            <a:r>
              <a:rPr lang="en-US" b="1" dirty="0" err="1" smtClean="0"/>
              <a:t>IoT</a:t>
            </a:r>
            <a:r>
              <a:rPr lang="en-US" b="1" dirty="0" smtClean="0"/>
              <a:t> perspective?</a:t>
            </a:r>
          </a:p>
          <a:p>
            <a:r>
              <a:rPr lang="en-US" b="1" dirty="0" smtClean="0"/>
              <a:t>In the smart part is connectivity and seamless exchange of real-time data to take immediate actions and to provide efficient services to users</a:t>
            </a:r>
            <a:r>
              <a:rPr lang="en-US" b="1" baseline="0" dirty="0" smtClean="0"/>
              <a:t> of the smart thing</a:t>
            </a:r>
            <a:r>
              <a:rPr lang="en-US" b="1" dirty="0" smtClean="0"/>
              <a:t>. 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6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[Q]</a:t>
            </a:r>
            <a:r>
              <a:rPr lang="en-US" b="1" baseline="0" dirty="0" smtClean="0"/>
              <a:t> How can you relate AI, Big data, and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?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6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 </a:t>
            </a:r>
            <a:r>
              <a:rPr lang="en-US" b="1" dirty="0" smtClean="0"/>
              <a:t>the </a:t>
            </a:r>
            <a:r>
              <a:rPr lang="en-US" b="1" dirty="0" err="1" smtClean="0"/>
              <a:t>IoT</a:t>
            </a:r>
            <a:r>
              <a:rPr lang="en-US" b="1" dirty="0" smtClean="0"/>
              <a:t> equation,</a:t>
            </a:r>
            <a:r>
              <a:rPr lang="en-US" b="1" baseline="0" dirty="0" smtClean="0"/>
              <a:t> Services represent cloud computing (distributed computing), platform services, AI and other applications.</a:t>
            </a:r>
          </a:p>
          <a:p>
            <a:r>
              <a:rPr lang="en-US" b="1" baseline="0" dirty="0" smtClean="0"/>
              <a:t>For example, data as a service can be provided by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 through cloud services.</a:t>
            </a:r>
          </a:p>
          <a:p>
            <a:r>
              <a:rPr lang="en-US" b="1" baseline="0" dirty="0" smtClean="0"/>
              <a:t>And I agree with the module explanations, and I accept the argument of </a:t>
            </a:r>
            <a:r>
              <a:rPr lang="en-US" b="1" baseline="0" dirty="0" err="1" smtClean="0"/>
              <a:t>Meklit</a:t>
            </a:r>
            <a:r>
              <a:rPr lang="en-US" b="1" baseline="0" dirty="0" smtClean="0"/>
              <a:t> of section B.</a:t>
            </a:r>
          </a:p>
          <a:p>
            <a:r>
              <a:rPr lang="en-US" b="1" dirty="0" smtClean="0"/>
              <a:t>Regarding,</a:t>
            </a:r>
            <a:r>
              <a:rPr lang="en-US" b="1" baseline="0" dirty="0" smtClean="0"/>
              <a:t> for example, the gateways. Thus, gateways (networking devices) and AI are components of </a:t>
            </a:r>
            <a:r>
              <a:rPr lang="en-US" b="1" baseline="0" dirty="0" err="1" smtClean="0"/>
              <a:t>IoT</a:t>
            </a:r>
            <a:r>
              <a:rPr lang="en-US" b="1" baseline="0" dirty="0" smtClean="0"/>
              <a:t> architecture.</a:t>
            </a:r>
          </a:p>
          <a:p>
            <a:r>
              <a:rPr lang="en-US" b="1" baseline="0" dirty="0" err="1" smtClean="0"/>
              <a:t>IoT</a:t>
            </a:r>
            <a:r>
              <a:rPr lang="en-US" b="1" baseline="0" dirty="0" smtClean="0"/>
              <a:t> architecture in which we are going to see later.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Interplay: The way in which two or more things affect each other.</a:t>
            </a:r>
          </a:p>
          <a:p>
            <a:r>
              <a:rPr lang="en-US" b="1" dirty="0" smtClean="0"/>
              <a:t>ML: machine learning.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6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Physical world: The world around us which we are collecting data from (sensing).</a:t>
            </a:r>
          </a:p>
          <a:p>
            <a:endParaRPr lang="en-US" b="1" dirty="0" smtClean="0"/>
          </a:p>
          <a:p>
            <a:r>
              <a:rPr lang="en-US" b="1" dirty="0" smtClean="0"/>
              <a:t>[Q] How can things in </a:t>
            </a:r>
            <a:r>
              <a:rPr lang="en-US" b="1" dirty="0" err="1" smtClean="0"/>
              <a:t>IoT</a:t>
            </a:r>
            <a:r>
              <a:rPr lang="en-US" b="1" dirty="0" smtClean="0"/>
              <a:t> be connected</a:t>
            </a:r>
            <a:r>
              <a:rPr lang="en-US" b="1" baseline="0" dirty="0" smtClean="0"/>
              <a:t> and uniquely identified?</a:t>
            </a:r>
          </a:p>
          <a:p>
            <a:r>
              <a:rPr lang="en-US" b="1" baseline="0" dirty="0" smtClean="0"/>
              <a:t>The practical and feasible way is using WSN and RFID.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[Q] Can you suggest the static and dynamic information that can be associated to things in </a:t>
            </a:r>
            <a:r>
              <a:rPr lang="en-US" b="1" dirty="0" err="1" smtClean="0"/>
              <a:t>IoT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Static: Their Id,</a:t>
            </a:r>
            <a:r>
              <a:rPr lang="en-US" b="1" baseline="0" dirty="0" smtClean="0"/>
              <a:t> possibly their position (location) if they are fixed at one place.</a:t>
            </a:r>
            <a:endParaRPr lang="en-US" b="1" dirty="0" smtClean="0"/>
          </a:p>
          <a:p>
            <a:r>
              <a:rPr lang="en-US" b="1" dirty="0" smtClean="0"/>
              <a:t>Dynamic:</a:t>
            </a:r>
            <a:r>
              <a:rPr lang="en-US" b="1" baseline="0" dirty="0" smtClean="0"/>
              <a:t> Their sensors data.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Examples of physical things include the surrounding environment, industrial robots, goods and electrical equipment. </a:t>
            </a:r>
          </a:p>
          <a:p>
            <a:endParaRPr lang="en-US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Examples of virtual things include multimedia content and application software.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[Q] According to the definition of physical</a:t>
            </a:r>
            <a:r>
              <a:rPr lang="en-US" sz="1200" b="1" baseline="0" dirty="0" smtClean="0"/>
              <a:t> things, what should be the essential components of </a:t>
            </a:r>
            <a:r>
              <a:rPr lang="en-US" sz="1200" b="1" baseline="0" dirty="0" err="1" smtClean="0"/>
              <a:t>IoT</a:t>
            </a:r>
            <a:r>
              <a:rPr lang="en-US" sz="1200" b="1" baseline="0" dirty="0" smtClean="0"/>
              <a:t> devices?</a:t>
            </a:r>
          </a:p>
          <a:p>
            <a:r>
              <a:rPr lang="en-US" b="1" dirty="0" smtClean="0"/>
              <a:t>Microcontrollers, sensors, and RF antennas might be</a:t>
            </a:r>
            <a:r>
              <a:rPr lang="en-US" b="1" baseline="0" dirty="0" smtClean="0"/>
              <a:t> embedded in IOT devices.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devices can be outfitted with identification (RFID tags) and positioning devices and endowed with an IP address to become smart objects.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AC3A-4D15-4200-8434-ABA22421D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90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lIns="91428" tIns="45718" rIns="91428" bIns="45718"/>
          <a:lstStyle/>
          <a:p>
            <a:pPr defTabSz="914264">
              <a:defRPr/>
            </a:pPr>
            <a:endParaRPr lang="en-US" sz="19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lIns="91428" tIns="45718" rIns="91428" bIns="45718"/>
          <a:lstStyle/>
          <a:p>
            <a:pPr defTabSz="914264">
              <a:defRPr/>
            </a:pPr>
            <a:endParaRPr lang="en-US" sz="19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18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131" indent="0" algn="ctr">
              <a:buNone/>
            </a:lvl2pPr>
            <a:lvl3pPr marL="914264" indent="0" algn="ctr">
              <a:buNone/>
            </a:lvl3pPr>
            <a:lvl4pPr marL="1371396" indent="0" algn="ctr">
              <a:buNone/>
            </a:lvl4pPr>
            <a:lvl5pPr marL="1828528" indent="0" algn="ctr">
              <a:buNone/>
            </a:lvl5pPr>
            <a:lvl6pPr marL="2285662" indent="0" algn="ctr">
              <a:buNone/>
            </a:lvl6pPr>
            <a:lvl7pPr marL="2742790" indent="0" algn="ctr">
              <a:buNone/>
            </a:lvl7pPr>
            <a:lvl8pPr marL="3199920" indent="0" algn="ctr">
              <a:buNone/>
            </a:lvl8pPr>
            <a:lvl9pPr marL="3657051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91D78-D068-4ABC-90A2-409B4D386586}" type="datetimeFigureOut">
              <a:rPr 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26-Apr-21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4C642-35FF-474D-81DE-F129A226EC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429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2FF6A-8755-42B2-8D84-25BB4A9BEB60}" type="datetimeFigureOut">
              <a:rPr 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26-Apr-21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0E6FC-4EF9-48AC-881B-353240CEC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059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90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lIns="91428" tIns="45718" rIns="91428" bIns="45718"/>
          <a:lstStyle/>
          <a:p>
            <a:pPr defTabSz="914264">
              <a:defRPr/>
            </a:pPr>
            <a:endParaRPr lang="en-US" sz="19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lIns="91428" tIns="45718" rIns="91428" bIns="45718"/>
          <a:lstStyle/>
          <a:p>
            <a:pPr defTabSz="914264">
              <a:defRPr/>
            </a:pPr>
            <a:endParaRPr lang="en-US" sz="19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46"/>
            <a:ext cx="6629400" cy="1826363"/>
          </a:xfrm>
        </p:spPr>
        <p:txBody>
          <a:bodyPr tIns="0" bIns="0" anchor="t"/>
          <a:lstStyle>
            <a:lvl1pPr algn="l">
              <a:buNone/>
              <a:defRPr sz="43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18" tIns="0" rIns="45718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7F5C0-BD97-4F1F-B746-4A9D6A2393A8}" type="datetimeFigureOut">
              <a:rPr 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26-Apr-21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BB2B-9AAC-4C12-B5C1-B92291BEA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764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3657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6"/>
            <a:ext cx="3657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FE204-C8C0-4DE5-8B56-E74C9BFE3185}" type="datetimeFigureOut">
              <a:rPr 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26-Apr-21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678A5-4F45-4F59-9D67-EEED005E2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981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9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4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9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3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1516913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81326-1640-4F27-B778-C563C0653B7A}" type="datetimeFigureOut">
              <a:rPr 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26-Apr-21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8F70D-DE04-4835-BE7A-47700FDF1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76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21D8B-1130-4AE4-8A65-CC5841B15D5E}" type="datetimeFigureOut">
              <a:rPr 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26-Apr-21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6E6A6-0B68-4D36-9F34-7D9DC1283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123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ADBA1-45AE-4AF0-AF65-E5E2CFC20C85}" type="datetimeFigureOut">
              <a:rPr 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26-Apr-21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837D3-2AA0-4CAB-8AA1-650243FB4D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168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30"/>
            <a:ext cx="3200400" cy="730251"/>
          </a:xfrm>
        </p:spPr>
        <p:txBody>
          <a:bodyPr tIns="0" bIns="0" anchor="t"/>
          <a:lstStyle>
            <a:lvl1pPr algn="l">
              <a:buNone/>
              <a:defRPr sz="19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18" tIns="0" rIns="45718" bIns="0" anchor="b"/>
          <a:lstStyle>
            <a:lvl1pPr marL="0" indent="0" algn="l">
              <a:buNone/>
              <a:defRPr sz="1500"/>
            </a:lvl1pPr>
            <a:lvl2pPr>
              <a:buNone/>
              <a:defRPr sz="1200"/>
            </a:lvl2pPr>
            <a:lvl3pPr>
              <a:buNone/>
              <a:defRPr sz="11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E04DE-6589-4557-B39F-02F3ADDC056B}" type="datetimeFigureOut">
              <a:rPr 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26-Apr-21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5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83AA601B-454A-4685-9BB3-C35191186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59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3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6"/>
            <a:ext cx="3053866" cy="2663483"/>
          </a:xfrm>
        </p:spPr>
        <p:txBody>
          <a:bodyPr lIns="45718" rIns="45718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1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26ECB-E943-40F4-8BD8-C3D637B7EBD9}" type="datetimeFigureOut">
              <a:rPr 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26-Apr-21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5DFC0-19C8-4F08-938F-5E0E474B23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880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DF83F-2D42-4C90-ABBA-8187F72D3E90}" type="datetimeFigureOut">
              <a:rPr 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26-Apr-21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64D20-7955-48E0-8057-4A803DEC75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228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DE766-2783-45F5-B980-11B9520DE005}" type="datetimeFigureOut">
              <a:rPr 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26-Apr-21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60532-296E-4A05-9BE3-2D751D6DD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532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900" cy="440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900" cy="440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840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585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3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700"/>
            <a:ext cx="7136668" cy="2032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133"/>
            <a:ext cx="7136668" cy="2032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695D46"/>
                </a:solidFill>
              </a:rPr>
              <a:pPr/>
              <a:t>‹#›</a:t>
            </a:fld>
            <a:endParaRPr>
              <a:solidFill>
                <a:srgbClr val="695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05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47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695D46"/>
                </a:solidFill>
              </a:rPr>
              <a:pPr/>
              <a:t>‹#›</a:t>
            </a:fld>
            <a:endParaRPr>
              <a:solidFill>
                <a:srgbClr val="695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490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9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9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695D46"/>
                </a:solidFill>
              </a:rPr>
              <a:pPr/>
              <a:t>‹#›</a:t>
            </a:fld>
            <a:endParaRPr>
              <a:solidFill>
                <a:srgbClr val="695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80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695D46"/>
                </a:solidFill>
              </a:rPr>
              <a:pPr/>
              <a:t>‹#›</a:t>
            </a:fld>
            <a:endParaRPr>
              <a:solidFill>
                <a:srgbClr val="695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2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695D46"/>
                </a:solidFill>
              </a:rPr>
              <a:pPr/>
              <a:t>‹#›</a:t>
            </a:fld>
            <a:endParaRPr>
              <a:solidFill>
                <a:srgbClr val="695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68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695D46"/>
                </a:solidFill>
              </a:rPr>
              <a:pPr/>
              <a:t>‹#›</a:t>
            </a:fld>
            <a:endParaRPr>
              <a:solidFill>
                <a:srgbClr val="695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40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72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5640967"/>
            <a:ext cx="599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695D46"/>
                </a:solidFill>
              </a:rPr>
              <a:pPr/>
              <a:t>‹#›</a:t>
            </a:fld>
            <a:endParaRPr>
              <a:solidFill>
                <a:srgbClr val="695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047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739800"/>
            <a:ext cx="85206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6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695D46"/>
                </a:solidFill>
              </a:rPr>
              <a:pPr/>
              <a:t>‹#›</a:t>
            </a:fld>
            <a:endParaRPr>
              <a:solidFill>
                <a:srgbClr val="695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918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695D46"/>
                </a:solidFill>
              </a:rPr>
              <a:pPr/>
              <a:t>‹#›</a:t>
            </a:fld>
            <a:endParaRPr>
              <a:solidFill>
                <a:srgbClr val="695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8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90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lIns="91428" tIns="45718" rIns="91428" bIns="45718"/>
          <a:lstStyle/>
          <a:p>
            <a:pPr defTabSz="914264">
              <a:defRPr/>
            </a:pPr>
            <a:endParaRPr lang="en-US" sz="19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lIns="91428" tIns="45718" rIns="91428" bIns="45718"/>
          <a:lstStyle/>
          <a:p>
            <a:pPr defTabSz="914264">
              <a:defRPr/>
            </a:pPr>
            <a:endParaRPr lang="en-US" sz="19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8" rIns="91428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5"/>
            <a:ext cx="2133600" cy="365125"/>
          </a:xfrm>
          <a:prstGeom prst="rect">
            <a:avLst/>
          </a:prstGeom>
        </p:spPr>
        <p:txBody>
          <a:bodyPr vert="horz" lIns="91428" tIns="45718" rIns="91428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264">
              <a:defRPr/>
            </a:pPr>
            <a:fld id="{E3D9345C-2A50-4D8A-9B59-2D276B9FEE78}" type="datetimeFigureOut">
              <a:rPr lang="en-US">
                <a:solidFill>
                  <a:srgbClr val="D4D2D0">
                    <a:shade val="50000"/>
                  </a:srgbClr>
                </a:solidFill>
              </a:rPr>
              <a:pPr defTabSz="914264">
                <a:defRPr/>
              </a:pPr>
              <a:t>26-Apr-21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5"/>
            <a:ext cx="2895600" cy="365125"/>
          </a:xfrm>
          <a:prstGeom prst="rect">
            <a:avLst/>
          </a:prstGeom>
        </p:spPr>
        <p:txBody>
          <a:bodyPr vert="horz" lIns="0" tIns="45718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264">
              <a:defRPr/>
            </a:pPr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5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rgbClr val="9B9A98"/>
                </a:solidFill>
                <a:latin typeface="Georgia" pitchFamily="18" charset="0"/>
              </a:defRPr>
            </a:lvl1pPr>
          </a:lstStyle>
          <a:p>
            <a:pPr defTabSz="914264" fontAlgn="base">
              <a:spcBef>
                <a:spcPct val="0"/>
              </a:spcBef>
              <a:spcAft>
                <a:spcPct val="0"/>
              </a:spcAft>
            </a:pPr>
            <a:fld id="{5B6958C2-0243-4039-961A-5CF239CFDF57}" type="slidenum">
              <a:rPr lang="en-US" altLang="en-US" smtClean="0">
                <a:cs typeface="Arial" charset="0"/>
              </a:rPr>
              <a:pPr defTabSz="91426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1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8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Georgia" pitchFamily="18" charset="0"/>
        </a:defRPr>
      </a:lvl5pPr>
      <a:lvl6pPr marL="457131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Georgia" pitchFamily="18" charset="0"/>
        </a:defRPr>
      </a:lvl6pPr>
      <a:lvl7pPr marL="91426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Georgia" pitchFamily="18" charset="0"/>
        </a:defRPr>
      </a:lvl7pPr>
      <a:lvl8pPr marL="1371396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Georgia" pitchFamily="18" charset="0"/>
        </a:defRPr>
      </a:lvl8pPr>
      <a:lvl9pPr marL="1828528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Georgia" pitchFamily="18" charset="0"/>
        </a:defRPr>
      </a:lvl9pPr>
    </p:titleStyle>
    <p:bodyStyle>
      <a:lvl1pPr marL="419040" indent="-38253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2205" indent="-27301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742" indent="-25555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333" indent="-236503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8851" indent="-182538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28" indent="-182854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19952" indent="-182854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376" indent="-182854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372" indent="-182854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695D46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695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04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1325563"/>
          </a:xfrm>
        </p:spPr>
        <p:txBody>
          <a:bodyPr>
            <a:noAutofit/>
          </a:bodyPr>
          <a:lstStyle/>
          <a:p>
            <a:pPr algn="ctr"/>
            <a:r>
              <a:rPr lang="en-US" sz="67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Emerging Technologies</a:t>
            </a:r>
            <a:endParaRPr lang="en-US" sz="6700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438400"/>
            <a:ext cx="8001000" cy="3539426"/>
          </a:xfrm>
          <a:prstGeom prst="rect">
            <a:avLst/>
          </a:prstGeom>
        </p:spPr>
        <p:txBody>
          <a:bodyPr wrap="square" lIns="91428" tIns="45718" rIns="91428" bIns="45718">
            <a:spAutoFit/>
          </a:bodyPr>
          <a:lstStyle/>
          <a:p>
            <a:pPr algn="ctr" defTabSz="914264"/>
            <a:r>
              <a:rPr lang="en-US" sz="6000" b="1" dirty="0">
                <a:solidFill>
                  <a:prstClr val="white"/>
                </a:solidFill>
              </a:rPr>
              <a:t>Chapter </a:t>
            </a:r>
            <a:r>
              <a:rPr lang="en-US" sz="6000" b="1" dirty="0" smtClean="0">
                <a:solidFill>
                  <a:prstClr val="white"/>
                </a:solidFill>
              </a:rPr>
              <a:t>Four</a:t>
            </a:r>
            <a:endParaRPr lang="en-US" sz="3200" b="1" dirty="0">
              <a:solidFill>
                <a:prstClr val="white"/>
              </a:solidFill>
            </a:endParaRPr>
          </a:p>
          <a:p>
            <a:pPr algn="ctr" defTabSz="914264"/>
            <a:endParaRPr lang="en-US" sz="3200" b="1" dirty="0">
              <a:solidFill>
                <a:prstClr val="white"/>
              </a:solidFill>
            </a:endParaRPr>
          </a:p>
          <a:p>
            <a:pPr algn="ctr" defTabSz="914264"/>
            <a:r>
              <a:rPr lang="en-US" sz="66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Internet of Things (</a:t>
            </a:r>
            <a:r>
              <a:rPr lang="en-US" sz="6600" b="1" dirty="0" err="1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IoT</a:t>
            </a:r>
            <a:r>
              <a:rPr lang="en-US" sz="66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6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Any-Time/Place/Thing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1708"/>
            <a:ext cx="9144000" cy="530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9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76200" y="274639"/>
            <a:ext cx="8991600" cy="1143000"/>
          </a:xfrm>
        </p:spPr>
        <p:txBody>
          <a:bodyPr/>
          <a:lstStyle/>
          <a:p>
            <a:r>
              <a:rPr lang="en-GB" altLang="en-US" dirty="0" smtClean="0"/>
              <a:t>Why should you learn about </a:t>
            </a:r>
            <a:r>
              <a:rPr lang="en-GB" altLang="en-US" dirty="0" err="1" smtClean="0"/>
              <a:t>IoT</a:t>
            </a:r>
            <a:r>
              <a:rPr lang="en-GB" altLang="en-US" dirty="0" smtClean="0"/>
              <a:t>? 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458200" cy="4525963"/>
          </a:xfrm>
        </p:spPr>
        <p:txBody>
          <a:bodyPr/>
          <a:lstStyle/>
          <a:p>
            <a:r>
              <a:rPr lang="en-GB" altLang="en-US" sz="3600" dirty="0" smtClean="0"/>
              <a:t>Emerging technology</a:t>
            </a:r>
          </a:p>
          <a:p>
            <a:r>
              <a:rPr lang="en-GB" altLang="en-US" sz="3600" dirty="0" smtClean="0"/>
              <a:t>Growing </a:t>
            </a:r>
            <a:r>
              <a:rPr lang="en-GB" altLang="en-US" sz="3600" dirty="0" err="1" smtClean="0"/>
              <a:t>IoT</a:t>
            </a:r>
            <a:r>
              <a:rPr lang="en-GB" altLang="en-US" sz="3600" dirty="0" smtClean="0"/>
              <a:t> Services and Applications in various areas including smart cities, healthcare, transport, logistics, retail, safety and security, etc.</a:t>
            </a:r>
          </a:p>
          <a:p>
            <a:r>
              <a:rPr lang="en-GB" altLang="en-US" sz="3600" dirty="0" smtClean="0"/>
              <a:t>Business trends and new opportunities</a:t>
            </a:r>
          </a:p>
          <a:p>
            <a:endParaRPr lang="en-GB" altLang="en-US" sz="3600" dirty="0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fld id="{B5274D82-3EB4-46B1-9677-BD93F00EC9D9}" type="slidenum">
              <a:rPr lang="en-GB" altLang="en-US" sz="1400"/>
              <a:pPr/>
              <a:t>11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416369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log.trentonsystems.com/wp-content/uploads/2013/07/Intel-Internet-of-Things-Infograph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268413"/>
            <a:ext cx="86677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762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Opportunities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632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868103" cy="1143000"/>
          </a:xfrm>
        </p:spPr>
        <p:txBody>
          <a:bodyPr/>
          <a:lstStyle/>
          <a:p>
            <a:r>
              <a:rPr lang="en-US" sz="3200" b="1" dirty="0"/>
              <a:t>Internet-connected devices and</a:t>
            </a:r>
            <a:br>
              <a:rPr lang="en-US" sz="3200" b="1" dirty="0"/>
            </a:br>
            <a:r>
              <a:rPr lang="en-US" sz="3200" b="1" dirty="0"/>
              <a:t>the future evolution (Source: Cisco, 2011)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8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smtClean="0"/>
              <a:t>More </a:t>
            </a:r>
            <a:r>
              <a:rPr lang="en-US" dirty="0" err="1" smtClean="0"/>
              <a:t>IoT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4525963"/>
          </a:xfrm>
        </p:spPr>
        <p:txBody>
          <a:bodyPr/>
          <a:lstStyle/>
          <a:p>
            <a:pPr marL="36508" indent="0">
              <a:buNone/>
            </a:pPr>
            <a:r>
              <a:rPr lang="en-US" sz="3300" dirty="0" smtClean="0"/>
              <a:t>A </a:t>
            </a:r>
            <a:r>
              <a:rPr lang="en-US" sz="3300" dirty="0"/>
              <a:t>network of connected </a:t>
            </a:r>
            <a:r>
              <a:rPr lang="en-US" sz="3300" dirty="0" smtClean="0"/>
              <a:t>devices </a:t>
            </a:r>
          </a:p>
          <a:p>
            <a:pPr marL="36508" indent="0">
              <a:buNone/>
            </a:pPr>
            <a:endParaRPr lang="en-US" sz="800" dirty="0" smtClean="0"/>
          </a:p>
          <a:p>
            <a:pPr marL="36508" indent="0">
              <a:buNone/>
            </a:pPr>
            <a:r>
              <a:rPr lang="en-US" sz="3300" b="1" dirty="0" smtClean="0">
                <a:solidFill>
                  <a:srgbClr val="FFFF00"/>
                </a:solidFill>
              </a:rPr>
              <a:t>1)</a:t>
            </a:r>
            <a:r>
              <a:rPr lang="en-US" sz="3300" dirty="0" smtClean="0"/>
              <a:t> With </a:t>
            </a:r>
            <a:r>
              <a:rPr lang="en-US" sz="3300" dirty="0" smtClean="0">
                <a:solidFill>
                  <a:srgbClr val="FFFF00"/>
                </a:solidFill>
              </a:rPr>
              <a:t>unique </a:t>
            </a:r>
            <a:r>
              <a:rPr lang="en-US" sz="3300" dirty="0">
                <a:solidFill>
                  <a:srgbClr val="FFFF00"/>
                </a:solidFill>
              </a:rPr>
              <a:t>identifiers </a:t>
            </a:r>
            <a:r>
              <a:rPr lang="en-US" sz="3300" dirty="0"/>
              <a:t>in the form of an IP address </a:t>
            </a:r>
            <a:r>
              <a:rPr lang="en-US" sz="3300" dirty="0" smtClean="0"/>
              <a:t>and other </a:t>
            </a:r>
            <a:r>
              <a:rPr lang="en-US" sz="3300" dirty="0" smtClean="0">
                <a:solidFill>
                  <a:srgbClr val="FFFF00"/>
                </a:solidFill>
              </a:rPr>
              <a:t>addressing and tracking techniques</a:t>
            </a:r>
            <a:r>
              <a:rPr lang="en-US" sz="3300" dirty="0" smtClean="0"/>
              <a:t>, and </a:t>
            </a:r>
          </a:p>
          <a:p>
            <a:pPr marL="36508" indent="0">
              <a:buNone/>
            </a:pPr>
            <a:endParaRPr lang="en-US" sz="1100" dirty="0" smtClean="0"/>
          </a:p>
          <a:p>
            <a:pPr marL="36508" indent="0">
              <a:buNone/>
            </a:pPr>
            <a:r>
              <a:rPr lang="en-US" sz="3300" b="1" dirty="0" smtClean="0">
                <a:solidFill>
                  <a:srgbClr val="FFFF00"/>
                </a:solidFill>
              </a:rPr>
              <a:t>2</a:t>
            </a:r>
            <a:r>
              <a:rPr lang="en-US" sz="3300" b="1" dirty="0">
                <a:solidFill>
                  <a:srgbClr val="FFFF00"/>
                </a:solidFill>
              </a:rPr>
              <a:t>)</a:t>
            </a:r>
            <a:r>
              <a:rPr lang="en-US" sz="3300" dirty="0"/>
              <a:t> </a:t>
            </a:r>
            <a:r>
              <a:rPr lang="en-US" sz="3300" dirty="0" smtClean="0"/>
              <a:t>Which have </a:t>
            </a:r>
            <a:r>
              <a:rPr lang="en-US" sz="3300" dirty="0">
                <a:solidFill>
                  <a:srgbClr val="FFFF00"/>
                </a:solidFill>
              </a:rPr>
              <a:t>embedded technologies </a:t>
            </a:r>
            <a:r>
              <a:rPr lang="en-US" sz="3300" dirty="0"/>
              <a:t>or are equipped with </a:t>
            </a:r>
            <a:r>
              <a:rPr lang="en-US" sz="3300" dirty="0">
                <a:solidFill>
                  <a:srgbClr val="FFFF00"/>
                </a:solidFill>
              </a:rPr>
              <a:t>technologies</a:t>
            </a:r>
            <a:r>
              <a:rPr lang="en-US" sz="3300" dirty="0"/>
              <a:t> that enable them to </a:t>
            </a:r>
            <a:r>
              <a:rPr lang="en-US" sz="3300" dirty="0">
                <a:solidFill>
                  <a:srgbClr val="FFFF00"/>
                </a:solidFill>
              </a:rPr>
              <a:t>sense</a:t>
            </a:r>
            <a:r>
              <a:rPr lang="en-US" sz="3300" dirty="0"/>
              <a:t>, </a:t>
            </a:r>
            <a:r>
              <a:rPr lang="en-US" sz="3300" dirty="0">
                <a:solidFill>
                  <a:srgbClr val="FFFF00"/>
                </a:solidFill>
              </a:rPr>
              <a:t>gather data </a:t>
            </a:r>
            <a:r>
              <a:rPr lang="en-US" sz="3300" dirty="0"/>
              <a:t>and </a:t>
            </a:r>
            <a:r>
              <a:rPr lang="en-US" sz="3300" dirty="0">
                <a:solidFill>
                  <a:srgbClr val="FFFF00"/>
                </a:solidFill>
              </a:rPr>
              <a:t>communicate</a:t>
            </a:r>
            <a:r>
              <a:rPr lang="en-US" sz="3300" dirty="0"/>
              <a:t> about the </a:t>
            </a:r>
            <a:r>
              <a:rPr lang="en-US" sz="3300" dirty="0">
                <a:solidFill>
                  <a:srgbClr val="FFFF00"/>
                </a:solidFill>
              </a:rPr>
              <a:t>environment in which they reside </a:t>
            </a:r>
            <a:r>
              <a:rPr lang="en-US" sz="3300" dirty="0"/>
              <a:t>and/or </a:t>
            </a:r>
            <a:r>
              <a:rPr lang="en-US" sz="3300" dirty="0" smtClean="0"/>
              <a:t>about </a:t>
            </a:r>
            <a:r>
              <a:rPr lang="en-US" sz="3300" dirty="0" smtClean="0">
                <a:solidFill>
                  <a:srgbClr val="FFFF00"/>
                </a:solidFill>
              </a:rPr>
              <a:t>themselves</a:t>
            </a:r>
            <a:r>
              <a:rPr lang="en-US" sz="3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2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533400"/>
          </a:xfrm>
        </p:spPr>
        <p:txBody>
          <a:bodyPr/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Definition </a:t>
            </a:r>
            <a:r>
              <a:rPr lang="en-US" sz="2800" b="1" dirty="0"/>
              <a:t>of </a:t>
            </a:r>
            <a:r>
              <a:rPr lang="en-US" sz="2800" b="1" dirty="0" err="1"/>
              <a:t>IoT</a:t>
            </a:r>
            <a:r>
              <a:rPr lang="en-US" sz="2800" b="1" dirty="0"/>
              <a:t> as a foundation and enabler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867400"/>
          </a:xfrm>
        </p:spPr>
        <p:txBody>
          <a:bodyPr/>
          <a:lstStyle/>
          <a:p>
            <a:r>
              <a:rPr lang="en-US" sz="3400" dirty="0" err="1">
                <a:solidFill>
                  <a:srgbClr val="FFFF00"/>
                </a:solidFill>
              </a:rPr>
              <a:t>IoT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rgbClr val="FFFF00"/>
                </a:solidFill>
              </a:rPr>
              <a:t>umbrella</a:t>
            </a:r>
            <a:r>
              <a:rPr lang="en-US" sz="3400" dirty="0"/>
              <a:t> term which describes a </a:t>
            </a:r>
            <a:r>
              <a:rPr lang="en-US" sz="3400" b="1" dirty="0">
                <a:solidFill>
                  <a:srgbClr val="FFFF00"/>
                </a:solidFill>
              </a:rPr>
              <a:t>multi-faceted</a:t>
            </a:r>
            <a:r>
              <a:rPr lang="en-US" sz="3400" dirty="0"/>
              <a:t> foundation for a </a:t>
            </a:r>
            <a:r>
              <a:rPr lang="en-US" sz="3400" dirty="0">
                <a:solidFill>
                  <a:srgbClr val="FFFF00"/>
                </a:solidFill>
              </a:rPr>
              <a:t>range of applications and goals </a:t>
            </a:r>
            <a:r>
              <a:rPr lang="en-US" sz="3400" dirty="0"/>
              <a:t>which are </a:t>
            </a:r>
            <a:r>
              <a:rPr lang="en-US" sz="3400" dirty="0">
                <a:solidFill>
                  <a:srgbClr val="FFFF00"/>
                </a:solidFill>
              </a:rPr>
              <a:t>enabled through the connection of items </a:t>
            </a:r>
            <a:r>
              <a:rPr lang="en-US" sz="3400" dirty="0"/>
              <a:t>(devices, sensors, tagged beings), equipped with </a:t>
            </a:r>
            <a:r>
              <a:rPr lang="en-US" sz="3400" dirty="0">
                <a:solidFill>
                  <a:srgbClr val="FFFF00"/>
                </a:solidFill>
              </a:rPr>
              <a:t>data capture and communication</a:t>
            </a:r>
            <a:r>
              <a:rPr lang="en-US" sz="3400" dirty="0"/>
              <a:t> </a:t>
            </a:r>
            <a:r>
              <a:rPr lang="en-US" sz="3400" dirty="0" smtClean="0"/>
              <a:t>capabilities, </a:t>
            </a:r>
            <a:r>
              <a:rPr lang="en-US" sz="3400" dirty="0">
                <a:solidFill>
                  <a:srgbClr val="FFFF00"/>
                </a:solidFill>
              </a:rPr>
              <a:t>uniquely </a:t>
            </a:r>
            <a:r>
              <a:rPr lang="en-US" sz="3400" b="1" dirty="0">
                <a:solidFill>
                  <a:srgbClr val="FFFF00"/>
                </a:solidFill>
              </a:rPr>
              <a:t>identifiable</a:t>
            </a:r>
            <a:r>
              <a:rPr lang="en-US" sz="3400" dirty="0"/>
              <a:t> and </a:t>
            </a:r>
            <a:r>
              <a:rPr lang="en-US" sz="3400" dirty="0" smtClean="0">
                <a:solidFill>
                  <a:srgbClr val="FFFF00"/>
                </a:solidFill>
              </a:rPr>
              <a:t>connectable</a:t>
            </a:r>
            <a:r>
              <a:rPr lang="en-US" sz="3400" dirty="0" smtClean="0"/>
              <a:t>, </a:t>
            </a:r>
            <a:r>
              <a:rPr lang="en-US" sz="3400" dirty="0"/>
              <a:t>in order to transmit and/or </a:t>
            </a:r>
            <a:r>
              <a:rPr lang="en-US" sz="3400" dirty="0" smtClean="0"/>
              <a:t>receive </a:t>
            </a:r>
            <a:r>
              <a:rPr lang="en-US" sz="3400" dirty="0"/>
              <a:t>data for a clear human, business or societal purpose</a:t>
            </a:r>
            <a:r>
              <a:rPr lang="en-US" sz="3400" dirty="0" smtClean="0"/>
              <a:t>.</a:t>
            </a:r>
            <a:br>
              <a:rPr lang="en-US" sz="34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81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dirty="0" smtClean="0"/>
              <a:t>What is to be sensed in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458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6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ining the Internet of Things using 7 characteris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64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533400"/>
          </a:xfrm>
        </p:spPr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There </a:t>
            </a:r>
            <a:r>
              <a:rPr lang="en-US" sz="3200" b="1" dirty="0"/>
              <a:t>are </a:t>
            </a:r>
            <a:r>
              <a:rPr lang="en-US" sz="3200" b="1" dirty="0" smtClean="0"/>
              <a:t>7 crucial </a:t>
            </a:r>
            <a:r>
              <a:rPr lang="en-US" sz="3200" b="1" dirty="0" err="1" smtClean="0"/>
              <a:t>IoT</a:t>
            </a:r>
            <a:r>
              <a:rPr lang="en-US" sz="3200" b="1" dirty="0" smtClean="0"/>
              <a:t> </a:t>
            </a:r>
            <a:r>
              <a:rPr lang="en-US" sz="3200" b="1" dirty="0"/>
              <a:t>characteristics: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562600"/>
          </a:xfrm>
        </p:spPr>
        <p:txBody>
          <a:bodyPr/>
          <a:lstStyle/>
          <a:p>
            <a:pPr marL="36508" indent="0">
              <a:buNone/>
            </a:pPr>
            <a:r>
              <a:rPr lang="en-US" sz="3000" b="1" dirty="0" smtClean="0"/>
              <a:t>1.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rgbClr val="FFFF00"/>
                </a:solidFill>
              </a:rPr>
              <a:t>Connectivity</a:t>
            </a:r>
            <a:r>
              <a:rPr lang="en-US" sz="3000" b="1" dirty="0"/>
              <a:t>.</a:t>
            </a:r>
            <a:r>
              <a:rPr lang="en-US" sz="3000" dirty="0"/>
              <a:t> </a:t>
            </a:r>
            <a:r>
              <a:rPr lang="en-US" sz="3000" dirty="0" smtClean="0"/>
              <a:t>With </a:t>
            </a:r>
            <a:r>
              <a:rPr lang="en-US" sz="3000" dirty="0"/>
              <a:t>everything going on in </a:t>
            </a:r>
            <a:r>
              <a:rPr lang="en-US" sz="3000" dirty="0" err="1"/>
              <a:t>IoT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FF00"/>
                </a:solidFill>
              </a:rPr>
              <a:t>devices and hardware</a:t>
            </a:r>
            <a:r>
              <a:rPr lang="en-US" sz="3000" dirty="0"/>
              <a:t>, with sensors and other electronics and connected hardware and </a:t>
            </a:r>
            <a:r>
              <a:rPr lang="en-US" sz="3000" dirty="0">
                <a:solidFill>
                  <a:srgbClr val="FFFF00"/>
                </a:solidFill>
              </a:rPr>
              <a:t>control systems</a:t>
            </a:r>
            <a:r>
              <a:rPr lang="en-US" sz="3000" dirty="0"/>
              <a:t> there needs to be a connection between </a:t>
            </a:r>
            <a:r>
              <a:rPr lang="en-US" sz="3000" dirty="0">
                <a:solidFill>
                  <a:srgbClr val="FFFF00"/>
                </a:solidFill>
              </a:rPr>
              <a:t>various levels</a:t>
            </a:r>
            <a:r>
              <a:rPr lang="en-US" sz="3000" dirty="0" smtClean="0"/>
              <a:t>.</a:t>
            </a:r>
          </a:p>
          <a:p>
            <a:pPr marL="36508" indent="0">
              <a:buNone/>
            </a:pPr>
            <a:endParaRPr lang="en-US" sz="900" dirty="0"/>
          </a:p>
          <a:p>
            <a:pPr marL="36508" indent="0">
              <a:buNone/>
            </a:pPr>
            <a:r>
              <a:rPr lang="en-US" sz="3000" dirty="0" smtClean="0"/>
              <a:t>2. </a:t>
            </a:r>
            <a:r>
              <a:rPr lang="en-US" sz="3000" b="1" dirty="0">
                <a:solidFill>
                  <a:srgbClr val="FFFF00"/>
                </a:solidFill>
              </a:rPr>
              <a:t>Things</a:t>
            </a:r>
            <a:r>
              <a:rPr lang="en-US" sz="3000" dirty="0"/>
              <a:t>. Anything that can be </a:t>
            </a:r>
            <a:r>
              <a:rPr lang="en-US" sz="3000" dirty="0">
                <a:solidFill>
                  <a:srgbClr val="FFFF00"/>
                </a:solidFill>
              </a:rPr>
              <a:t>tagged</a:t>
            </a:r>
            <a:r>
              <a:rPr lang="en-US" sz="3000" dirty="0"/>
              <a:t> or </a:t>
            </a:r>
            <a:r>
              <a:rPr lang="en-US" sz="3000" dirty="0">
                <a:solidFill>
                  <a:srgbClr val="FFFF00"/>
                </a:solidFill>
              </a:rPr>
              <a:t>connected</a:t>
            </a:r>
            <a:r>
              <a:rPr lang="en-US" sz="3000" dirty="0"/>
              <a:t> as such </a:t>
            </a:r>
            <a:r>
              <a:rPr lang="en-US" sz="3000" dirty="0" smtClean="0"/>
              <a:t>it’s </a:t>
            </a:r>
            <a:r>
              <a:rPr lang="en-US" dirty="0">
                <a:solidFill>
                  <a:srgbClr val="FFFF00"/>
                </a:solidFill>
              </a:rPr>
              <a:t>designed to be connected</a:t>
            </a:r>
            <a:r>
              <a:rPr lang="en-US" sz="3000" dirty="0"/>
              <a:t>. From </a:t>
            </a:r>
            <a:r>
              <a:rPr lang="en-US" sz="3000" dirty="0">
                <a:solidFill>
                  <a:srgbClr val="FFFF00"/>
                </a:solidFill>
              </a:rPr>
              <a:t>sensors</a:t>
            </a:r>
            <a:r>
              <a:rPr lang="en-US" sz="3000" dirty="0"/>
              <a:t> and household </a:t>
            </a:r>
            <a:r>
              <a:rPr lang="en-US" sz="3000" dirty="0">
                <a:solidFill>
                  <a:srgbClr val="FFFF00"/>
                </a:solidFill>
              </a:rPr>
              <a:t>appliances</a:t>
            </a:r>
            <a:r>
              <a:rPr lang="en-US" sz="3000" dirty="0"/>
              <a:t> to tagged </a:t>
            </a:r>
            <a:r>
              <a:rPr lang="en-US" sz="3000" dirty="0">
                <a:solidFill>
                  <a:srgbClr val="FFFF00"/>
                </a:solidFill>
              </a:rPr>
              <a:t>livestock</a:t>
            </a:r>
            <a:r>
              <a:rPr lang="en-US" sz="3000" dirty="0"/>
              <a:t>. Devices can </a:t>
            </a:r>
            <a:r>
              <a:rPr lang="en-US" sz="3000" dirty="0">
                <a:solidFill>
                  <a:srgbClr val="FFFF00"/>
                </a:solidFill>
              </a:rPr>
              <a:t>contain sensors </a:t>
            </a:r>
            <a:r>
              <a:rPr lang="en-US" sz="3000" dirty="0"/>
              <a:t>or </a:t>
            </a:r>
            <a:r>
              <a:rPr lang="en-US" sz="3000" dirty="0">
                <a:solidFill>
                  <a:srgbClr val="FFFF00"/>
                </a:solidFill>
              </a:rPr>
              <a:t>sensing materials can be attached</a:t>
            </a:r>
            <a:r>
              <a:rPr lang="en-US" sz="3000" dirty="0"/>
              <a:t> to devices and items.</a:t>
            </a:r>
          </a:p>
          <a:p>
            <a:pPr marL="36508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858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 b="1" dirty="0" smtClean="0"/>
              <a:t>Connectivity: WSN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477076"/>
            <a:ext cx="8686800" cy="4525963"/>
          </a:xfrm>
        </p:spPr>
        <p:txBody>
          <a:bodyPr/>
          <a:lstStyle/>
          <a:p>
            <a:r>
              <a:rPr lang="en-US" sz="3200" dirty="0"/>
              <a:t>A Wireless Sensor Network is a </a:t>
            </a:r>
            <a:r>
              <a:rPr lang="en-US" sz="3200" dirty="0" smtClean="0"/>
              <a:t>self-configuring network </a:t>
            </a:r>
            <a:r>
              <a:rPr lang="en-US" sz="3200" dirty="0"/>
              <a:t>of small sensor nodes </a:t>
            </a:r>
            <a:r>
              <a:rPr lang="en-US" sz="3200" dirty="0" smtClean="0"/>
              <a:t>communicating among </a:t>
            </a:r>
            <a:r>
              <a:rPr lang="en-US" sz="3200" dirty="0"/>
              <a:t>themselves using </a:t>
            </a:r>
            <a:r>
              <a:rPr lang="en-US" sz="3200" dirty="0">
                <a:solidFill>
                  <a:srgbClr val="FFFF00"/>
                </a:solidFill>
              </a:rPr>
              <a:t>radio signals</a:t>
            </a:r>
            <a:r>
              <a:rPr lang="en-US" sz="3200" dirty="0"/>
              <a:t>,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FFFF00"/>
                </a:solidFill>
              </a:rPr>
              <a:t>deployed </a:t>
            </a:r>
            <a:r>
              <a:rPr lang="en-US" sz="3200" dirty="0">
                <a:solidFill>
                  <a:srgbClr val="FFFF00"/>
                </a:solidFill>
              </a:rPr>
              <a:t>in quantity </a:t>
            </a:r>
            <a:r>
              <a:rPr lang="en-US" sz="3200" dirty="0"/>
              <a:t>to </a:t>
            </a:r>
            <a:r>
              <a:rPr lang="en-US" sz="3200" dirty="0">
                <a:solidFill>
                  <a:srgbClr val="FFFF00"/>
                </a:solidFill>
              </a:rPr>
              <a:t>sense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FF00"/>
                </a:solidFill>
              </a:rPr>
              <a:t>monitor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FFFF00"/>
                </a:solidFill>
              </a:rPr>
              <a:t>understand</a:t>
            </a:r>
            <a:r>
              <a:rPr lang="en-US" sz="3200" dirty="0" smtClean="0"/>
              <a:t> </a:t>
            </a:r>
            <a:r>
              <a:rPr lang="en-US" sz="3200" dirty="0"/>
              <a:t>the physical world</a:t>
            </a:r>
            <a:r>
              <a:rPr lang="en-US" sz="3200" dirty="0" smtClean="0"/>
              <a:t>.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Wireless Sensor nodes </a:t>
            </a:r>
            <a:r>
              <a:rPr lang="en-US" sz="3200" dirty="0"/>
              <a:t>are called </a:t>
            </a:r>
            <a:r>
              <a:rPr lang="en-US" sz="3200" b="1" dirty="0">
                <a:solidFill>
                  <a:srgbClr val="FFFF00"/>
                </a:solidFill>
              </a:rPr>
              <a:t>motes</a:t>
            </a:r>
            <a:r>
              <a:rPr lang="en-US" sz="3200" dirty="0"/>
              <a:t>.</a:t>
            </a:r>
          </a:p>
        </p:txBody>
      </p:sp>
      <p:sp>
        <p:nvSpPr>
          <p:cNvPr id="5" name="AutoShape 4" descr="Energy Harvesting for Wireless Sensor Ne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Wireless, hub, wifi, access, connection, internet, router icon - Download 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260" y="5334000"/>
            <a:ext cx="1667540" cy="13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98984"/>
            <a:ext cx="8839200" cy="3277816"/>
          </a:xfrm>
          <a:prstGeom prst="rect">
            <a:avLst/>
          </a:prstGeom>
        </p:spPr>
        <p:txBody>
          <a:bodyPr wrap="square" lIns="91428" tIns="45718" rIns="91428" bIns="45718">
            <a:spAutoFit/>
          </a:bodyPr>
          <a:lstStyle/>
          <a:p>
            <a:pPr marL="685702" indent="-685702" defTabSz="914264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4800" b="1" dirty="0" smtClean="0">
                <a:solidFill>
                  <a:srgbClr val="92D050"/>
                </a:solidFill>
              </a:rPr>
              <a:t>Overview of  </a:t>
            </a:r>
            <a:r>
              <a:rPr lang="en-US" sz="4800" b="1" dirty="0" err="1" smtClean="0">
                <a:solidFill>
                  <a:srgbClr val="92D050"/>
                </a:solidFill>
              </a:rPr>
              <a:t>IoT</a:t>
            </a:r>
            <a:endParaRPr lang="en-US" sz="4800" b="1" dirty="0">
              <a:solidFill>
                <a:srgbClr val="92D050"/>
              </a:solidFill>
            </a:endParaRPr>
          </a:p>
          <a:p>
            <a:pPr marL="685702" indent="-685702" defTabSz="914264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4800" dirty="0" smtClean="0">
                <a:solidFill>
                  <a:srgbClr val="FFFF00"/>
                </a:solidFill>
              </a:rPr>
              <a:t>How Does It Work?</a:t>
            </a:r>
            <a:endParaRPr lang="en-US" sz="4800" dirty="0">
              <a:solidFill>
                <a:srgbClr val="FFFF00"/>
              </a:solidFill>
            </a:endParaRPr>
          </a:p>
          <a:p>
            <a:pPr marL="685702" indent="-685702" defTabSz="914264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4800" dirty="0" err="1" smtClean="0">
                <a:solidFill>
                  <a:srgbClr val="FFFF00"/>
                </a:solidFill>
              </a:rPr>
              <a:t>IoT</a:t>
            </a:r>
            <a:r>
              <a:rPr lang="en-US" sz="4800" dirty="0" smtClean="0">
                <a:solidFill>
                  <a:srgbClr val="FFFF00"/>
                </a:solidFill>
              </a:rPr>
              <a:t> Tools and Platforms</a:t>
            </a:r>
            <a:endParaRPr lang="en-US" sz="4800" dirty="0">
              <a:solidFill>
                <a:srgbClr val="FFFF00"/>
              </a:solidFill>
            </a:endParaRPr>
          </a:p>
          <a:p>
            <a:pPr marL="685702" indent="-685702" defTabSz="914264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4800" dirty="0" smtClean="0">
                <a:solidFill>
                  <a:srgbClr val="FFFF00"/>
                </a:solidFill>
              </a:rPr>
              <a:t>Applications of </a:t>
            </a:r>
            <a:r>
              <a:rPr lang="en-US" sz="4800" dirty="0" err="1" smtClean="0">
                <a:solidFill>
                  <a:srgbClr val="FFFF00"/>
                </a:solidFill>
              </a:rPr>
              <a:t>IoT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65811"/>
            <a:ext cx="8108478" cy="1015659"/>
          </a:xfrm>
          <a:prstGeom prst="rect">
            <a:avLst/>
          </a:prstGeom>
          <a:noFill/>
        </p:spPr>
        <p:txBody>
          <a:bodyPr wrap="square" lIns="91428" tIns="45718" rIns="91428" bIns="45718" rtlCol="0">
            <a:spAutoFit/>
          </a:bodyPr>
          <a:lstStyle/>
          <a:p>
            <a:pPr algn="ctr" defTabSz="914264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618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86600" cy="1143000"/>
          </a:xfrm>
        </p:spPr>
        <p:txBody>
          <a:bodyPr/>
          <a:lstStyle/>
          <a:p>
            <a:r>
              <a:rPr lang="en-US" sz="3600" b="1" dirty="0" smtClean="0"/>
              <a:t>Connectivity: Mote Anatomy</a:t>
            </a:r>
            <a:endParaRPr lang="en-US" sz="3600" b="1" dirty="0"/>
          </a:p>
        </p:txBody>
      </p:sp>
      <p:pic>
        <p:nvPicPr>
          <p:cNvPr id="2050" name="Picture 2" descr="Wireless sensor networks: a review of motes, wireless technologies, routing  algorithms and static deployment strategies for agriculture applications |  SpringerLink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58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Mote </a:t>
            </a:r>
            <a:r>
              <a:rPr lang="en-US" dirty="0" smtClean="0"/>
              <a:t>(</a:t>
            </a:r>
            <a:r>
              <a:rPr lang="en-US" dirty="0" err="1" smtClean="0"/>
              <a:t>WSNode</a:t>
            </a:r>
            <a:r>
              <a:rPr lang="en-US" dirty="0" smtClean="0"/>
              <a:t>)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6"/>
            <a:ext cx="8991600" cy="4525963"/>
          </a:xfrm>
        </p:spPr>
        <p:txBody>
          <a:bodyPr/>
          <a:lstStyle/>
          <a:p>
            <a:r>
              <a:rPr lang="en-US" dirty="0"/>
              <a:t>Processor in various modes (sleep, idle, active)</a:t>
            </a:r>
          </a:p>
          <a:p>
            <a:r>
              <a:rPr lang="en-US" dirty="0" smtClean="0"/>
              <a:t>Power </a:t>
            </a:r>
            <a:r>
              <a:rPr lang="en-US" dirty="0"/>
              <a:t>source (AA or Coin batteries, Solar Panels)</a:t>
            </a:r>
          </a:p>
          <a:p>
            <a:r>
              <a:rPr lang="en-US" dirty="0" smtClean="0"/>
              <a:t>Memory </a:t>
            </a:r>
            <a:r>
              <a:rPr lang="en-US" dirty="0"/>
              <a:t>used for the program code and for </a:t>
            </a:r>
            <a:r>
              <a:rPr lang="en-US" dirty="0" smtClean="0"/>
              <a:t>in-memory buffering</a:t>
            </a:r>
            <a:endParaRPr lang="en-US" dirty="0"/>
          </a:p>
          <a:p>
            <a:r>
              <a:rPr lang="en-US" dirty="0" smtClean="0"/>
              <a:t>Radio </a:t>
            </a:r>
            <a:r>
              <a:rPr lang="en-US" dirty="0"/>
              <a:t>used for transmitting the acquired data </a:t>
            </a:r>
            <a:r>
              <a:rPr lang="en-US" dirty="0" smtClean="0"/>
              <a:t>to some </a:t>
            </a:r>
            <a:r>
              <a:rPr lang="en-US" dirty="0"/>
              <a:t>storage </a:t>
            </a:r>
            <a:r>
              <a:rPr lang="en-US" dirty="0" smtClean="0"/>
              <a:t>site, and also the other way</a:t>
            </a:r>
            <a:endParaRPr lang="en-US" dirty="0"/>
          </a:p>
          <a:p>
            <a:r>
              <a:rPr lang="en-US" dirty="0" smtClean="0"/>
              <a:t>Sensors </a:t>
            </a:r>
            <a:r>
              <a:rPr lang="en-US" dirty="0"/>
              <a:t>for temperature, humidity, light,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961"/>
            <a:ext cx="8458200" cy="762000"/>
          </a:xfrm>
        </p:spPr>
        <p:txBody>
          <a:bodyPr/>
          <a:lstStyle/>
          <a:p>
            <a:r>
              <a:rPr lang="en-US" sz="4400" b="1" dirty="0" smtClean="0"/>
              <a:t>Connectivity: Mote Anatomy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0437"/>
            <a:ext cx="9029700" cy="4525963"/>
          </a:xfrm>
        </p:spPr>
        <p:txBody>
          <a:bodyPr/>
          <a:lstStyle/>
          <a:p>
            <a:r>
              <a:rPr lang="en-US" sz="3200" dirty="0"/>
              <a:t>These motes are highly </a:t>
            </a:r>
            <a:r>
              <a:rPr lang="en-US" sz="3200" dirty="0">
                <a:solidFill>
                  <a:srgbClr val="FFFF00"/>
                </a:solidFill>
              </a:rPr>
              <a:t>constrained</a:t>
            </a:r>
            <a:r>
              <a:rPr lang="en-US" sz="3200" dirty="0"/>
              <a:t> in terms of</a:t>
            </a:r>
          </a:p>
          <a:p>
            <a:pPr lvl="1"/>
            <a:r>
              <a:rPr lang="en-US" sz="2800" dirty="0" smtClean="0">
                <a:solidFill>
                  <a:srgbClr val="FFFF00"/>
                </a:solidFill>
              </a:rPr>
              <a:t>Physical 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CPU power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Memory</a:t>
            </a:r>
            <a:r>
              <a:rPr lang="en-US" sz="2800" dirty="0" smtClean="0"/>
              <a:t> </a:t>
            </a:r>
            <a:r>
              <a:rPr lang="en-US" sz="2800" dirty="0"/>
              <a:t>(few tens of </a:t>
            </a:r>
            <a:r>
              <a:rPr lang="en-US" sz="2800" dirty="0" smtClean="0"/>
              <a:t>kilobytes), </a:t>
            </a:r>
            <a:r>
              <a:rPr lang="en-US" sz="2800" dirty="0" smtClean="0">
                <a:solidFill>
                  <a:srgbClr val="FFFF00"/>
                </a:solidFill>
              </a:rPr>
              <a:t>Bandwidth</a:t>
            </a:r>
            <a:r>
              <a:rPr lang="en-US" sz="2800" dirty="0" smtClean="0"/>
              <a:t> </a:t>
            </a:r>
            <a:r>
              <a:rPr lang="en-US" sz="2800" dirty="0"/>
              <a:t>(Maximum of 250 KB/s, lower rates the norm)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Power</a:t>
            </a:r>
            <a:r>
              <a:rPr lang="en-US" sz="3200" dirty="0" smtClean="0"/>
              <a:t> </a:t>
            </a:r>
            <a:r>
              <a:rPr lang="en-US" sz="3200" dirty="0"/>
              <a:t>consumption is critical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>
                <a:solidFill>
                  <a:srgbClr val="FFFF00"/>
                </a:solidFill>
              </a:rPr>
              <a:t>battery powered </a:t>
            </a:r>
            <a:r>
              <a:rPr lang="en-US" sz="2800" dirty="0"/>
              <a:t>then energy efficiency is paramount</a:t>
            </a:r>
          </a:p>
          <a:p>
            <a:pPr lvl="1"/>
            <a:r>
              <a:rPr lang="en-US" sz="2800" dirty="0" smtClean="0">
                <a:solidFill>
                  <a:srgbClr val="FFFF00"/>
                </a:solidFill>
              </a:rPr>
              <a:t>Batteries</a:t>
            </a:r>
            <a:r>
              <a:rPr lang="en-US" sz="2800" dirty="0" smtClean="0"/>
              <a:t> </a:t>
            </a:r>
            <a:r>
              <a:rPr lang="en-US" sz="2800" dirty="0"/>
              <a:t>might have to last for years</a:t>
            </a:r>
          </a:p>
          <a:p>
            <a:r>
              <a:rPr lang="en-US" sz="3200" dirty="0" smtClean="0"/>
              <a:t>May </a:t>
            </a:r>
            <a:r>
              <a:rPr lang="en-US" sz="3200" dirty="0"/>
              <a:t>operate in </a:t>
            </a:r>
            <a:r>
              <a:rPr lang="en-US" sz="3200" dirty="0">
                <a:solidFill>
                  <a:srgbClr val="FFFF00"/>
                </a:solidFill>
              </a:rPr>
              <a:t>harsh environments</a:t>
            </a:r>
          </a:p>
          <a:p>
            <a:pPr lvl="1"/>
            <a:r>
              <a:rPr lang="en-US" sz="2800" dirty="0" smtClean="0"/>
              <a:t>Challenging </a:t>
            </a:r>
            <a:r>
              <a:rPr lang="en-US" sz="2800" dirty="0"/>
              <a:t>physical environment (heat, dust, </a:t>
            </a:r>
            <a:r>
              <a:rPr lang="en-US" sz="2800" dirty="0" smtClean="0"/>
              <a:t>moisture, interference</a:t>
            </a:r>
            <a:r>
              <a:rPr lang="en-US" sz="2800" dirty="0"/>
              <a:t>)</a:t>
            </a:r>
            <a:endParaRPr lang="en-US" sz="2800" dirty="0" smtClean="0"/>
          </a:p>
        </p:txBody>
      </p:sp>
      <p:sp>
        <p:nvSpPr>
          <p:cNvPr id="5" name="AutoShape 4" descr="Energy Harvesting for Wireless Sensor Ne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Wireless, hub, wifi, access, connection, internet, router icon - Download 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951767"/>
            <a:ext cx="1667540" cy="13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tocols and Applications for Wireless Sensor Networks ( ) Ad hoc and  Sensor Networks Chaiporn Jaikaeo Department of Computer. - ppt video online 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81"/>
            <a:ext cx="9144000" cy="683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731839"/>
          </a:xfrm>
        </p:spPr>
        <p:txBody>
          <a:bodyPr/>
          <a:lstStyle/>
          <a:p>
            <a:r>
              <a:rPr lang="en-US" dirty="0" smtClean="0"/>
              <a:t>Body Sensor Networks</a:t>
            </a:r>
            <a:endParaRPr lang="en-US" dirty="0"/>
          </a:p>
        </p:txBody>
      </p:sp>
      <p:pic>
        <p:nvPicPr>
          <p:cNvPr id="3074" name="Picture 2" descr="Sensors | Free Full-Text | Validation of Wired and Wireless Interconnected  Body Sensor Networks | HTM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533400"/>
          </a:xfrm>
        </p:spPr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There </a:t>
            </a:r>
            <a:r>
              <a:rPr lang="en-US" sz="3200" b="1" dirty="0"/>
              <a:t>are 7 </a:t>
            </a:r>
            <a:r>
              <a:rPr lang="en-US" sz="3200" b="1" dirty="0" smtClean="0"/>
              <a:t>crucial </a:t>
            </a:r>
            <a:r>
              <a:rPr lang="en-US" sz="3200" b="1" dirty="0" err="1"/>
              <a:t>IoT</a:t>
            </a:r>
            <a:r>
              <a:rPr lang="en-US" sz="3200" b="1" dirty="0"/>
              <a:t> characteristics: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4525963"/>
          </a:xfrm>
        </p:spPr>
        <p:txBody>
          <a:bodyPr/>
          <a:lstStyle/>
          <a:p>
            <a:pPr marL="36508" indent="0">
              <a:buNone/>
            </a:pPr>
            <a:r>
              <a:rPr lang="en-US" sz="3000" b="1" dirty="0" smtClean="0"/>
              <a:t>3. </a:t>
            </a:r>
            <a:r>
              <a:rPr lang="en-US" sz="2800" b="1" dirty="0">
                <a:solidFill>
                  <a:srgbClr val="FFFF00"/>
                </a:solidFill>
              </a:rPr>
              <a:t>Data</a:t>
            </a:r>
            <a:r>
              <a:rPr lang="en-US" sz="2800" dirty="0"/>
              <a:t>. Data is the glue of the Internet of Things, the first step towards </a:t>
            </a:r>
            <a:r>
              <a:rPr lang="en-US" sz="2800" dirty="0">
                <a:solidFill>
                  <a:srgbClr val="FFFF00"/>
                </a:solidFill>
              </a:rPr>
              <a:t>action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FF00"/>
                </a:solidFill>
              </a:rPr>
              <a:t>intelligence</a:t>
            </a:r>
            <a:r>
              <a:rPr lang="en-US" sz="2800" dirty="0"/>
              <a:t>.</a:t>
            </a:r>
          </a:p>
          <a:p>
            <a:pPr marL="36508" indent="0">
              <a:buNone/>
            </a:pPr>
            <a:r>
              <a:rPr lang="en-US" sz="3000" dirty="0" smtClean="0"/>
              <a:t>4. </a:t>
            </a:r>
            <a:r>
              <a:rPr lang="en-US" sz="2800" b="1" dirty="0">
                <a:solidFill>
                  <a:srgbClr val="FFFF00"/>
                </a:solidFill>
              </a:rPr>
              <a:t>Communication</a:t>
            </a:r>
            <a:r>
              <a:rPr lang="en-US" sz="2800" dirty="0"/>
              <a:t>. Devices get connected so they can </a:t>
            </a:r>
            <a:r>
              <a:rPr lang="en-US" sz="2800" dirty="0">
                <a:solidFill>
                  <a:srgbClr val="FFFF00"/>
                </a:solidFill>
              </a:rPr>
              <a:t>communicate data</a:t>
            </a:r>
            <a:r>
              <a:rPr lang="en-US" sz="2800" dirty="0"/>
              <a:t> and this data can be </a:t>
            </a:r>
            <a:r>
              <a:rPr lang="en-US" sz="2800" b="1" dirty="0">
                <a:solidFill>
                  <a:srgbClr val="FFFF00"/>
                </a:solidFill>
              </a:rPr>
              <a:t>analyzed</a:t>
            </a:r>
            <a:r>
              <a:rPr lang="en-US" sz="2800" dirty="0"/>
              <a:t>. Communication can occur over short distances or over a long range to very long range. </a:t>
            </a:r>
            <a:r>
              <a:rPr lang="en-US" sz="2800" dirty="0">
                <a:solidFill>
                  <a:srgbClr val="FFFF00"/>
                </a:solidFill>
              </a:rPr>
              <a:t>Examples: </a:t>
            </a:r>
            <a:r>
              <a:rPr lang="en-US" sz="2800" dirty="0" smtClean="0">
                <a:solidFill>
                  <a:srgbClr val="FFFF00"/>
                </a:solidFill>
              </a:rPr>
              <a:t>Wi-Fi, </a:t>
            </a:r>
            <a:r>
              <a:rPr lang="en-US" sz="2800" dirty="0" smtClean="0"/>
              <a:t>and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LoRa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508" indent="0">
              <a:buNone/>
            </a:pPr>
            <a:r>
              <a:rPr lang="en-US" sz="3000" dirty="0" smtClean="0"/>
              <a:t>5. </a:t>
            </a:r>
            <a:r>
              <a:rPr lang="en-US" sz="2800" b="1" dirty="0">
                <a:solidFill>
                  <a:srgbClr val="FFFF00"/>
                </a:solidFill>
              </a:rPr>
              <a:t>Intelligence</a:t>
            </a:r>
            <a:r>
              <a:rPr lang="en-US" sz="2800" dirty="0"/>
              <a:t>. The aspect of </a:t>
            </a:r>
            <a:r>
              <a:rPr lang="en-US" sz="2800" dirty="0">
                <a:solidFill>
                  <a:srgbClr val="FFFF00"/>
                </a:solidFill>
              </a:rPr>
              <a:t>intelligence</a:t>
            </a:r>
            <a:r>
              <a:rPr lang="en-US" sz="2800" dirty="0"/>
              <a:t> as in the </a:t>
            </a:r>
            <a:r>
              <a:rPr lang="en-US" sz="2800" dirty="0">
                <a:solidFill>
                  <a:srgbClr val="FFFF00"/>
                </a:solidFill>
              </a:rPr>
              <a:t>sensing capabilities </a:t>
            </a:r>
            <a:r>
              <a:rPr lang="en-US" sz="2800" dirty="0"/>
              <a:t>in </a:t>
            </a:r>
            <a:r>
              <a:rPr lang="en-US" sz="2800" dirty="0" err="1"/>
              <a:t>IoT</a:t>
            </a:r>
            <a:r>
              <a:rPr lang="en-US" sz="2800" dirty="0"/>
              <a:t> devices and the </a:t>
            </a:r>
            <a:r>
              <a:rPr lang="en-US" sz="2800" dirty="0">
                <a:solidFill>
                  <a:srgbClr val="FFFF00"/>
                </a:solidFill>
              </a:rPr>
              <a:t>intelligence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gathered from big data analytics </a:t>
            </a:r>
            <a:r>
              <a:rPr lang="en-US" sz="2800" dirty="0"/>
              <a:t>(also </a:t>
            </a:r>
            <a:r>
              <a:rPr lang="en-US" sz="2800" dirty="0">
                <a:solidFill>
                  <a:srgbClr val="FFFF00"/>
                </a:solidFill>
              </a:rPr>
              <a:t>artificial intelligence</a:t>
            </a:r>
            <a:r>
              <a:rPr lang="en-US" sz="2800" dirty="0"/>
              <a:t>).</a:t>
            </a:r>
          </a:p>
          <a:p>
            <a:pPr marL="36508" indent="0">
              <a:buNone/>
            </a:pPr>
            <a:r>
              <a:rPr lang="en-US" sz="3000" dirty="0" smtClean="0"/>
              <a:t>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317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533400"/>
          </a:xfrm>
        </p:spPr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There </a:t>
            </a:r>
            <a:r>
              <a:rPr lang="en-US" sz="3200" b="1" dirty="0"/>
              <a:t>are 7 crucial </a:t>
            </a:r>
            <a:r>
              <a:rPr lang="en-US" sz="3200" b="1" dirty="0" err="1"/>
              <a:t>IoT</a:t>
            </a:r>
            <a:r>
              <a:rPr lang="en-US" sz="3200" b="1" dirty="0"/>
              <a:t> characteristics: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4525963"/>
          </a:xfrm>
        </p:spPr>
        <p:txBody>
          <a:bodyPr/>
          <a:lstStyle/>
          <a:p>
            <a:pPr marL="36508" indent="0">
              <a:buNone/>
            </a:pPr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>
                <a:solidFill>
                  <a:srgbClr val="FFFF00"/>
                </a:solidFill>
              </a:rPr>
              <a:t>Action</a:t>
            </a:r>
            <a:r>
              <a:rPr lang="en-US" dirty="0"/>
              <a:t>. The </a:t>
            </a:r>
            <a:r>
              <a:rPr lang="en-US" dirty="0">
                <a:solidFill>
                  <a:srgbClr val="FFFF00"/>
                </a:solidFill>
              </a:rPr>
              <a:t>consequence of intelligence</a:t>
            </a:r>
            <a:r>
              <a:rPr lang="en-US" dirty="0"/>
              <a:t>. This can be manual action, action based upon debates regarding phenomena (for instance in </a:t>
            </a:r>
            <a:r>
              <a:rPr lang="en-US" dirty="0" smtClean="0"/>
              <a:t>smart factory decisions</a:t>
            </a:r>
            <a:r>
              <a:rPr lang="en-US" dirty="0"/>
              <a:t>) and </a:t>
            </a:r>
            <a:r>
              <a:rPr lang="en-US" dirty="0">
                <a:solidFill>
                  <a:srgbClr val="FFFF00"/>
                </a:solidFill>
              </a:rPr>
              <a:t>automation</a:t>
            </a:r>
            <a:r>
              <a:rPr lang="en-US" dirty="0"/>
              <a:t>, often the most important piece.</a:t>
            </a:r>
          </a:p>
          <a:p>
            <a:pPr marL="36508" indent="0">
              <a:buNone/>
            </a:pPr>
            <a:r>
              <a:rPr lang="en-US" dirty="0" smtClean="0"/>
              <a:t>7. </a:t>
            </a:r>
            <a:r>
              <a:rPr lang="en-US" b="1" dirty="0">
                <a:solidFill>
                  <a:srgbClr val="FFFF00"/>
                </a:solidFill>
              </a:rPr>
              <a:t>Ecosystem</a:t>
            </a:r>
            <a:r>
              <a:rPr lang="en-US" dirty="0"/>
              <a:t>. The place of the Internet of Things from a </a:t>
            </a:r>
            <a:r>
              <a:rPr lang="en-US" dirty="0">
                <a:solidFill>
                  <a:srgbClr val="FFFF00"/>
                </a:solidFill>
              </a:rPr>
              <a:t>perspective</a:t>
            </a:r>
            <a:r>
              <a:rPr lang="en-US" dirty="0"/>
              <a:t> of other </a:t>
            </a:r>
            <a:r>
              <a:rPr lang="en-US" dirty="0">
                <a:solidFill>
                  <a:srgbClr val="FFFF00"/>
                </a:solidFill>
              </a:rPr>
              <a:t>technologies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communities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goals</a:t>
            </a:r>
            <a:r>
              <a:rPr lang="en-US" dirty="0"/>
              <a:t> and the picture in which the Internet of Things fits. The </a:t>
            </a:r>
            <a:r>
              <a:rPr lang="en-US" dirty="0">
                <a:solidFill>
                  <a:srgbClr val="FFFF00"/>
                </a:solidFill>
              </a:rPr>
              <a:t>Internet of Everything </a:t>
            </a:r>
            <a:r>
              <a:rPr lang="en-US" dirty="0"/>
              <a:t>dimension, the </a:t>
            </a:r>
            <a:r>
              <a:rPr lang="en-US" dirty="0">
                <a:solidFill>
                  <a:srgbClr val="FFFF00"/>
                </a:solidFill>
              </a:rPr>
              <a:t>platform dimension </a:t>
            </a:r>
            <a:r>
              <a:rPr lang="en-US" dirty="0"/>
              <a:t>and the need for solid </a:t>
            </a:r>
            <a:r>
              <a:rPr lang="en-US" dirty="0">
                <a:solidFill>
                  <a:srgbClr val="FFFF00"/>
                </a:solidFill>
              </a:rPr>
              <a:t>partnerships</a:t>
            </a:r>
            <a:r>
              <a:rPr lang="en-US" dirty="0"/>
              <a:t>.</a:t>
            </a:r>
          </a:p>
          <a:p>
            <a:pPr marL="365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334000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C000"/>
                </a:solidFill>
              </a:rPr>
              <a:t> Reading Assignment:</a:t>
            </a:r>
            <a:br>
              <a:rPr lang="en-US" sz="4400" b="1" dirty="0" smtClean="0">
                <a:solidFill>
                  <a:srgbClr val="FFC000"/>
                </a:solidFill>
              </a:rPr>
            </a:br>
            <a:r>
              <a:rPr lang="en-US" sz="800" b="1" dirty="0" smtClean="0">
                <a:solidFill>
                  <a:srgbClr val="FFC000"/>
                </a:solidFill>
              </a:rPr>
              <a:t/>
            </a:r>
            <a:br>
              <a:rPr lang="en-US" sz="800" b="1" dirty="0" smtClean="0">
                <a:solidFill>
                  <a:srgbClr val="FFC000"/>
                </a:solidFill>
              </a:rPr>
            </a:br>
            <a:r>
              <a:rPr lang="en-US" sz="4400" b="1" dirty="0" smtClean="0">
                <a:solidFill>
                  <a:srgbClr val="FFFF00"/>
                </a:solidFill>
              </a:rPr>
              <a:t>The Following topics are </a:t>
            </a:r>
            <a:r>
              <a:rPr lang="en-US" sz="4400" b="1" dirty="0">
                <a:solidFill>
                  <a:srgbClr val="FFFF00"/>
                </a:solidFill>
              </a:rPr>
              <a:t>left as a reading assignment for you</a:t>
            </a:r>
            <a:r>
              <a:rPr lang="en-US" sz="4400" b="1" dirty="0" smtClean="0">
                <a:solidFill>
                  <a:srgbClr val="FFFF00"/>
                </a:solidFill>
              </a:rPr>
              <a:t>.</a:t>
            </a:r>
          </a:p>
          <a:p>
            <a:endParaRPr lang="en-US" sz="1400" b="1" dirty="0" smtClean="0">
              <a:solidFill>
                <a:srgbClr val="FFC000"/>
              </a:solidFill>
            </a:endParaRPr>
          </a:p>
          <a:p>
            <a:pPr lvl="2">
              <a:buFont typeface="Georgia" panose="02040502050405020303" pitchFamily="18" charset="0"/>
              <a:buChar char="●"/>
            </a:pPr>
            <a:r>
              <a:rPr lang="en-US" sz="3700" b="1" dirty="0" smtClean="0">
                <a:solidFill>
                  <a:srgbClr val="FFFF00"/>
                </a:solidFill>
              </a:rPr>
              <a:t> History of </a:t>
            </a:r>
            <a:r>
              <a:rPr lang="en-US" sz="3700" b="1" dirty="0" err="1" smtClean="0">
                <a:solidFill>
                  <a:srgbClr val="FFFF00"/>
                </a:solidFill>
              </a:rPr>
              <a:t>IoT</a:t>
            </a:r>
            <a:r>
              <a:rPr lang="en-US" sz="3700" b="1" dirty="0" smtClean="0">
                <a:solidFill>
                  <a:srgbClr val="FFFF00"/>
                </a:solidFill>
              </a:rPr>
              <a:t> </a:t>
            </a:r>
          </a:p>
          <a:p>
            <a:pPr lvl="2">
              <a:buFont typeface="Georgia" panose="02040502050405020303" pitchFamily="18" charset="0"/>
              <a:buChar char="●"/>
            </a:pPr>
            <a:r>
              <a:rPr lang="en-US" sz="3700" b="1" dirty="0" smtClean="0">
                <a:solidFill>
                  <a:srgbClr val="FFFF00"/>
                </a:solidFill>
              </a:rPr>
              <a:t> Advantages, Disadvantages,</a:t>
            </a:r>
            <a:br>
              <a:rPr lang="en-US" sz="3700" b="1" dirty="0" smtClean="0">
                <a:solidFill>
                  <a:srgbClr val="FFFF00"/>
                </a:solidFill>
              </a:rPr>
            </a:br>
            <a:r>
              <a:rPr lang="en-US" sz="3700" b="1" dirty="0" smtClean="0">
                <a:solidFill>
                  <a:srgbClr val="FFFF00"/>
                </a:solidFill>
              </a:rPr>
              <a:t> and Challenges of </a:t>
            </a:r>
            <a:r>
              <a:rPr lang="en-US" sz="3700" b="1" dirty="0" err="1" smtClean="0">
                <a:solidFill>
                  <a:srgbClr val="FFFF00"/>
                </a:solidFill>
              </a:rPr>
              <a:t>IoT</a:t>
            </a:r>
            <a:r>
              <a:rPr lang="en-US" sz="3700" b="1" dirty="0" smtClean="0">
                <a:solidFill>
                  <a:srgbClr val="FFFF00"/>
                </a:solidFill>
              </a:rPr>
              <a:t>  </a:t>
            </a:r>
          </a:p>
          <a:p>
            <a:pPr marL="749190" lvl="2" indent="0">
              <a:buNone/>
            </a:pPr>
            <a:endParaRPr lang="en-US" sz="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915400" cy="1107594"/>
          </a:xfrm>
        </p:spPr>
        <p:txBody>
          <a:bodyPr/>
          <a:lstStyle/>
          <a:p>
            <a:r>
              <a:rPr lang="en-US" sz="3000" b="1" dirty="0"/>
              <a:t>The key components of an </a:t>
            </a:r>
            <a:r>
              <a:rPr lang="en-US" sz="3000" b="1" dirty="0" err="1"/>
              <a:t>IoT</a:t>
            </a:r>
            <a:r>
              <a:rPr lang="en-US" sz="3000" b="1" dirty="0"/>
              <a:t> deployment from a high-end perspective are: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9031"/>
            <a:ext cx="9144000" cy="4983169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FF00"/>
                </a:solidFill>
              </a:rPr>
              <a:t>environment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sensing and data capture</a:t>
            </a:r>
            <a:r>
              <a:rPr lang="en-US" dirty="0"/>
              <a:t>, in some cases </a:t>
            </a:r>
            <a:r>
              <a:rPr lang="en-US" b="1" dirty="0">
                <a:solidFill>
                  <a:srgbClr val="FFFF00"/>
                </a:solidFill>
              </a:rPr>
              <a:t>analysis at the edge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FFFF00"/>
                </a:solidFill>
              </a:rPr>
              <a:t>Connectivity</a:t>
            </a:r>
            <a:r>
              <a:rPr lang="en-US" dirty="0"/>
              <a:t> within the endpoint environment where </a:t>
            </a:r>
            <a:r>
              <a:rPr lang="en-US" dirty="0">
                <a:solidFill>
                  <a:srgbClr val="FFFF00"/>
                </a:solidFill>
              </a:rPr>
              <a:t>data from sensors and </a:t>
            </a:r>
            <a:r>
              <a:rPr lang="en-US" dirty="0" smtClean="0">
                <a:solidFill>
                  <a:srgbClr val="FFFF00"/>
                </a:solidFill>
              </a:rPr>
              <a:t>to actuators </a:t>
            </a:r>
            <a:r>
              <a:rPr lang="en-US" dirty="0"/>
              <a:t>are transmitted and received in </a:t>
            </a:r>
            <a:r>
              <a:rPr lang="en-US" dirty="0" smtClean="0">
                <a:solidFill>
                  <a:srgbClr val="FFFF00"/>
                </a:solidFill>
              </a:rPr>
              <a:t>hubs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rgbClr val="FFFF00"/>
                </a:solidFill>
              </a:rPr>
              <a:t>gateways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Connection with the cloud and applications, in some cases </a:t>
            </a:r>
            <a:r>
              <a:rPr lang="en-US" dirty="0">
                <a:solidFill>
                  <a:srgbClr val="FFFF00"/>
                </a:solidFill>
              </a:rPr>
              <a:t>middleware</a:t>
            </a:r>
            <a:r>
              <a:rPr lang="en-US" dirty="0"/>
              <a:t>, called </a:t>
            </a:r>
            <a:r>
              <a:rPr lang="en-US" dirty="0" err="1">
                <a:solidFill>
                  <a:srgbClr val="FFFF00"/>
                </a:solidFill>
              </a:rPr>
              <a:t>IoT</a:t>
            </a:r>
            <a:r>
              <a:rPr lang="en-US" dirty="0">
                <a:solidFill>
                  <a:srgbClr val="FFFF00"/>
                </a:solidFill>
              </a:rPr>
              <a:t> platforms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actual outcomes </a:t>
            </a:r>
            <a:r>
              <a:rPr lang="en-US" dirty="0"/>
              <a:t>in the form of the </a:t>
            </a:r>
            <a:r>
              <a:rPr lang="en-US" dirty="0">
                <a:solidFill>
                  <a:srgbClr val="FFFF00"/>
                </a:solidFill>
              </a:rPr>
              <a:t>end customer application</a:t>
            </a:r>
            <a:r>
              <a:rPr lang="en-US" dirty="0"/>
              <a:t> and/or </a:t>
            </a:r>
            <a:r>
              <a:rPr lang="en-US" dirty="0">
                <a:solidFill>
                  <a:srgbClr val="FFFF00"/>
                </a:solidFill>
              </a:rPr>
              <a:t>process integration</a:t>
            </a:r>
            <a:r>
              <a:rPr lang="en-US" dirty="0"/>
              <a:t>/</a:t>
            </a:r>
            <a:r>
              <a:rPr lang="en-US" dirty="0">
                <a:solidFill>
                  <a:srgbClr val="FFFF00"/>
                </a:solidFill>
              </a:rPr>
              <a:t>automation</a:t>
            </a:r>
            <a:r>
              <a:rPr lang="en-US" dirty="0"/>
              <a:t> and/or </a:t>
            </a:r>
            <a:r>
              <a:rPr lang="en-US" dirty="0">
                <a:solidFill>
                  <a:srgbClr val="FFFF00"/>
                </a:solidFill>
              </a:rPr>
              <a:t>services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oT architecture building blo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599"/>
            <a:ext cx="91440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42427" y="19158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outcomes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371600"/>
            <a:ext cx="49386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</a:t>
            </a:r>
            <a:r>
              <a:rPr lang="en" dirty="0" smtClean="0"/>
              <a:t>completing </a:t>
            </a:r>
            <a:r>
              <a:rPr lang="en" dirty="0"/>
              <a:t>this </a:t>
            </a:r>
            <a:r>
              <a:rPr lang="en" dirty="0" smtClean="0"/>
              <a:t>chapter, </a:t>
            </a:r>
            <a:r>
              <a:rPr lang="en" dirty="0"/>
              <a:t>you should be able </a:t>
            </a:r>
            <a:r>
              <a:rPr lang="en" dirty="0" smtClean="0"/>
              <a:t>to:</a:t>
            </a:r>
          </a:p>
          <a:p>
            <a:pPr lvl="0" indent="-457200" algn="l" rtl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dirty="0" smtClean="0"/>
              <a:t>Describe IoT</a:t>
            </a:r>
            <a:endParaRPr lang="en" dirty="0"/>
          </a:p>
          <a:p>
            <a:pPr lvl="0" indent="-457200" algn="l" rtl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dirty="0" smtClean="0"/>
              <a:t>Describe </a:t>
            </a:r>
            <a:r>
              <a:rPr lang="en" dirty="0"/>
              <a:t>the pros and cons of </a:t>
            </a:r>
            <a:r>
              <a:rPr lang="en" dirty="0" smtClean="0"/>
              <a:t>IoT</a:t>
            </a:r>
            <a:endParaRPr lang="en" dirty="0"/>
          </a:p>
          <a:p>
            <a:pPr lvl="0" indent="-457200" algn="l" rtl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dirty="0" smtClean="0"/>
              <a:t>Explain </a:t>
            </a:r>
            <a:r>
              <a:rPr lang="en" dirty="0"/>
              <a:t>how IoT </a:t>
            </a:r>
            <a:r>
              <a:rPr lang="en" dirty="0" smtClean="0"/>
              <a:t>works</a:t>
            </a:r>
            <a:endParaRPr lang="en" dirty="0"/>
          </a:p>
          <a:p>
            <a:pPr lvl="0" indent="-457200" algn="l" rtl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dirty="0" smtClean="0"/>
              <a:t>Explain </a:t>
            </a:r>
            <a:r>
              <a:rPr lang="en" dirty="0"/>
              <a:t>the architecture of </a:t>
            </a:r>
            <a:r>
              <a:rPr lang="en" dirty="0" smtClean="0"/>
              <a:t>IoT</a:t>
            </a:r>
            <a:endParaRPr lang="en" dirty="0"/>
          </a:p>
          <a:p>
            <a:pPr lvl="0" indent="-457200" algn="l" rtl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dirty="0" smtClean="0"/>
              <a:t>Describe </a:t>
            </a:r>
            <a:r>
              <a:rPr lang="en" dirty="0"/>
              <a:t>application areas of IoT</a:t>
            </a:r>
            <a:endParaRPr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250" y="1688438"/>
            <a:ext cx="3852300" cy="48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90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How IoT </a:t>
            </a:r>
            <a:r>
              <a:rPr lang="en" dirty="0" smtClean="0"/>
              <a:t>works?</a:t>
            </a:r>
            <a:endParaRPr dirty="0"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0499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 sz="3200" dirty="0"/>
              <a:t>IoT devices share the sensor data they collect by connecting to an </a:t>
            </a:r>
            <a:r>
              <a:rPr lang="en" sz="3200" b="1" dirty="0"/>
              <a:t>IoT gateway</a:t>
            </a:r>
            <a:r>
              <a:rPr lang="en" sz="3200" dirty="0"/>
              <a:t> or another </a:t>
            </a:r>
            <a:r>
              <a:rPr lang="en" sz="3200" b="1" dirty="0"/>
              <a:t>edge device</a:t>
            </a:r>
            <a:r>
              <a:rPr lang="en" sz="3200" dirty="0"/>
              <a:t> where data is either sent to the </a:t>
            </a:r>
            <a:r>
              <a:rPr lang="en" sz="3200" b="1" dirty="0"/>
              <a:t>cloud</a:t>
            </a:r>
            <a:r>
              <a:rPr lang="en" sz="3200" dirty="0"/>
              <a:t> to be analyzed or </a:t>
            </a:r>
            <a:r>
              <a:rPr lang="en" sz="3200" b="1" dirty="0">
                <a:solidFill>
                  <a:schemeClr val="accent1">
                    <a:lumMod val="75000"/>
                  </a:schemeClr>
                </a:solidFill>
              </a:rPr>
              <a:t>analyzed </a:t>
            </a:r>
            <a:r>
              <a:rPr lang="en" sz="3200" b="1" dirty="0" smtClean="0">
                <a:solidFill>
                  <a:schemeClr val="accent1">
                    <a:lumMod val="75000"/>
                  </a:schemeClr>
                </a:solidFill>
              </a:rPr>
              <a:t>locally.</a:t>
            </a:r>
            <a:endParaRPr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sz="32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sz="3200" dirty="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3352800"/>
            <a:ext cx="6549675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2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6991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74813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Sensor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14400" y="2133600"/>
            <a:ext cx="152400" cy="68580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357693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Protocol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28700" y="3943350"/>
            <a:ext cx="190500" cy="62865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9800" y="1600200"/>
            <a:ext cx="1895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SMS, </a:t>
            </a:r>
            <a:r>
              <a:rPr lang="en-US" sz="2000" b="1" dirty="0" err="1" smtClean="0">
                <a:solidFill>
                  <a:schemeClr val="bg1"/>
                </a:solidFill>
              </a:rPr>
              <a:t>WiFi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</a:rPr>
              <a:t>LoRa</a:t>
            </a:r>
            <a:r>
              <a:rPr lang="en-US" sz="2000" b="1" dirty="0" smtClean="0">
                <a:solidFill>
                  <a:schemeClr val="bg1"/>
                </a:solidFill>
              </a:rPr>
              <a:t>, MQTT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00400" y="2308086"/>
            <a:ext cx="76200" cy="51131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57675" y="4038600"/>
            <a:ext cx="1381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Protocol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105400" y="3609975"/>
            <a:ext cx="381000" cy="42862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edia.geeksforgeeks.org/wp-content/uploads/20200610211632/iotarchitecture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8105775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9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534400" cy="1143000"/>
          </a:xfrm>
        </p:spPr>
        <p:txBody>
          <a:bodyPr/>
          <a:lstStyle/>
          <a:p>
            <a:r>
              <a:rPr lang="en-US" sz="4800" b="1" dirty="0"/>
              <a:t>Devices and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685794"/>
          </a:xfrm>
        </p:spPr>
        <p:txBody>
          <a:bodyPr/>
          <a:lstStyle/>
          <a:p>
            <a:r>
              <a:rPr lang="en-US" sz="3200" dirty="0"/>
              <a:t>consumer, enterprise and </a:t>
            </a:r>
            <a:r>
              <a:rPr lang="en-US" sz="3200" dirty="0" smtClean="0"/>
              <a:t>industrial </a:t>
            </a:r>
            <a:r>
              <a:rPr lang="en-US" sz="3200" dirty="0" err="1" smtClean="0"/>
              <a:t>IoT</a:t>
            </a:r>
            <a:endParaRPr lang="en-US" dirty="0"/>
          </a:p>
        </p:txBody>
      </p:sp>
      <p:pic>
        <p:nvPicPr>
          <p:cNvPr id="1026" name="Picture 2" descr="Consumer, Enterprise and Industrial IoT Platforms: What's the Difference? â  Yonom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" y="2057400"/>
            <a:ext cx="9134061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1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143000"/>
          </a:xfrm>
        </p:spPr>
        <p:txBody>
          <a:bodyPr/>
          <a:lstStyle/>
          <a:p>
            <a:r>
              <a:rPr lang="en-US" sz="4800" b="1" dirty="0" err="1" smtClean="0"/>
              <a:t>IoT</a:t>
            </a:r>
            <a:r>
              <a:rPr lang="en-US" sz="4800" b="1" dirty="0" smtClean="0"/>
              <a:t> Tools &amp; Platforms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1523994"/>
          </a:xfrm>
        </p:spPr>
        <p:txBody>
          <a:bodyPr/>
          <a:lstStyle/>
          <a:p>
            <a:r>
              <a:rPr lang="en-US" dirty="0"/>
              <a:t>There are many vendors in the industrial </a:t>
            </a:r>
            <a:r>
              <a:rPr lang="en-US" b="1" i="1" dirty="0" err="1">
                <a:solidFill>
                  <a:srgbClr val="FFFF00"/>
                </a:solidFill>
              </a:rPr>
              <a:t>IoT</a:t>
            </a:r>
            <a:r>
              <a:rPr lang="en-US" b="1" i="1" dirty="0">
                <a:solidFill>
                  <a:srgbClr val="FFFF00"/>
                </a:solidFill>
              </a:rPr>
              <a:t> platform</a:t>
            </a:r>
            <a:r>
              <a:rPr lang="en-US" b="1" i="1" dirty="0"/>
              <a:t> </a:t>
            </a:r>
            <a:r>
              <a:rPr lang="en-US" dirty="0"/>
              <a:t>marketplace, offering remarkably </a:t>
            </a:r>
            <a:r>
              <a:rPr lang="en-US" dirty="0">
                <a:solidFill>
                  <a:srgbClr val="FFFF00"/>
                </a:solidFill>
              </a:rPr>
              <a:t>similar capabilities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methods of deployment</a:t>
            </a:r>
            <a:r>
              <a:rPr lang="en-US" dirty="0"/>
              <a:t>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65064"/>
              </p:ext>
            </p:extLst>
          </p:nvPr>
        </p:nvGraphicFramePr>
        <p:xfrm>
          <a:off x="0" y="2821356"/>
          <a:ext cx="9144000" cy="373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7467600"/>
              </a:tblGrid>
              <a:tr h="8520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IoT</a:t>
                      </a:r>
                      <a:r>
                        <a:rPr lang="en-US" sz="2400" dirty="0" smtClean="0"/>
                        <a:t> </a:t>
                      </a:r>
                    </a:p>
                    <a:p>
                      <a:pPr algn="ctr"/>
                      <a:r>
                        <a:rPr lang="en-US" sz="2400" dirty="0" smtClean="0"/>
                        <a:t>Platform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600" dirty="0" smtClean="0"/>
                        <a:t>Key Features (Services)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</a:tr>
              <a:tr h="2878404">
                <a:tc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KAA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 an unlimited number of connected devices </a:t>
                      </a:r>
                    </a:p>
                    <a:p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up cross-device interoperability </a:t>
                      </a:r>
                    </a:p>
                    <a:p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real-time device monitoring </a:t>
                      </a:r>
                    </a:p>
                    <a:p>
                      <a:r>
                        <a:rPr kumimoji="0" lang="en-US" sz="2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remote device provisioning and configuration </a:t>
                      </a:r>
                    </a:p>
                    <a:p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 and analyze sensor data </a:t>
                      </a:r>
                    </a:p>
                    <a:p>
                      <a:r>
                        <a:rPr kumimoji="0" lang="en-US" sz="2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Analyze user behavior and deliver targeted notifications </a:t>
                      </a:r>
                    </a:p>
                    <a:p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cloud services for smart products 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7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525963"/>
          </a:xfrm>
        </p:spPr>
        <p:txBody>
          <a:bodyPr/>
          <a:lstStyle/>
          <a:p>
            <a:r>
              <a:rPr lang="en-US" dirty="0"/>
              <a:t>The most important services offered by an </a:t>
            </a:r>
            <a:r>
              <a:rPr lang="en-US" dirty="0" err="1">
                <a:solidFill>
                  <a:srgbClr val="FFFF00"/>
                </a:solidFill>
              </a:rPr>
              <a:t>IoT</a:t>
            </a:r>
            <a:r>
              <a:rPr lang="en-US" dirty="0">
                <a:solidFill>
                  <a:srgbClr val="FFFF00"/>
                </a:solidFill>
              </a:rPr>
              <a:t> cloud platform </a:t>
            </a:r>
            <a:r>
              <a:rPr lang="en-US" dirty="0"/>
              <a:t>are </a:t>
            </a:r>
            <a:r>
              <a:rPr lang="en-US" dirty="0">
                <a:solidFill>
                  <a:srgbClr val="FFFF00"/>
                </a:solidFill>
              </a:rPr>
              <a:t>application development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device management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system management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heterogeneity management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data management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tools for analysis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deployment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monitoring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visualization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research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All the </a:t>
            </a:r>
            <a:r>
              <a:rPr lang="en-US" dirty="0">
                <a:solidFill>
                  <a:srgbClr val="FFFF00"/>
                </a:solidFill>
              </a:rPr>
              <a:t>computing resources </a:t>
            </a:r>
            <a:r>
              <a:rPr lang="en-US" dirty="0"/>
              <a:t>offered by an </a:t>
            </a:r>
            <a:r>
              <a:rPr lang="en-US" dirty="0" err="1">
                <a:solidFill>
                  <a:srgbClr val="FFFF00"/>
                </a:solidFill>
              </a:rPr>
              <a:t>IoT</a:t>
            </a:r>
            <a:r>
              <a:rPr lang="en-US" dirty="0">
                <a:solidFill>
                  <a:srgbClr val="FFFF00"/>
                </a:solidFill>
              </a:rPr>
              <a:t> Platform</a:t>
            </a:r>
            <a:r>
              <a:rPr lang="en-US" dirty="0"/>
              <a:t> can be rapidly </a:t>
            </a:r>
            <a:r>
              <a:rPr lang="en-US" dirty="0">
                <a:solidFill>
                  <a:srgbClr val="FFFF00"/>
                </a:solidFill>
              </a:rPr>
              <a:t>provisioned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released</a:t>
            </a:r>
            <a:r>
              <a:rPr lang="en-US" dirty="0"/>
              <a:t> with minimal management effort or service provider interaction 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r>
              <a:rPr lang="en-US" sz="4800" b="1" dirty="0" err="1" smtClean="0"/>
              <a:t>IoT</a:t>
            </a:r>
            <a:r>
              <a:rPr lang="en-US" sz="4800" b="1" dirty="0" smtClean="0"/>
              <a:t> Tools &amp; Platforms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337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r>
              <a:rPr lang="en-US" sz="4800" b="1" dirty="0" err="1" smtClean="0"/>
              <a:t>IoT</a:t>
            </a:r>
            <a:r>
              <a:rPr lang="en-US" sz="4800" b="1" dirty="0" smtClean="0"/>
              <a:t> Tools &amp; Platforms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US" dirty="0" smtClean="0"/>
              <a:t>Briefly discuss the </a:t>
            </a:r>
            <a:r>
              <a:rPr lang="en-US" dirty="0" err="1"/>
              <a:t>IoT</a:t>
            </a:r>
            <a:r>
              <a:rPr lang="en-US" dirty="0"/>
              <a:t> development tools </a:t>
            </a:r>
            <a:r>
              <a:rPr lang="en-US" dirty="0" smtClean="0"/>
              <a:t>listed below. All ten of them. (Activity 4.8, page 76 of module).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59059"/>
              </p:ext>
            </p:extLst>
          </p:nvPr>
        </p:nvGraphicFramePr>
        <p:xfrm>
          <a:off x="304800" y="2819400"/>
          <a:ext cx="8610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94760">
                <a:tc>
                  <a:txBody>
                    <a:bodyPr/>
                    <a:lstStyle/>
                    <a:p>
                      <a:endParaRPr kumimoji="0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indent="-571500"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36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Tessel</a:t>
                      </a:r>
                      <a:r>
                        <a:rPr kumimoji="0" lang="en-US" sz="3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</a:p>
                    <a:p>
                      <a:pPr marL="571500" indent="-571500"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3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kumimoji="0" lang="en-US" sz="36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n-US" sz="3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571500" indent="-571500"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3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Arduino </a:t>
                      </a:r>
                    </a:p>
                    <a:p>
                      <a:pPr marL="571500" indent="-571500"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36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PlatforIO</a:t>
                      </a:r>
                      <a:r>
                        <a:rPr kumimoji="0" lang="en-US" sz="3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571500" indent="-571500"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3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IBM Watson </a:t>
                      </a:r>
                      <a:endParaRPr kumimoji="0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indent="-571500"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36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Raspbian</a:t>
                      </a:r>
                      <a:r>
                        <a:rPr kumimoji="0" lang="en-US" sz="3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571500" indent="-571500"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36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OpenSCADA</a:t>
                      </a:r>
                      <a:r>
                        <a:rPr kumimoji="0" lang="en-US" sz="3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571500" indent="-571500"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3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Node-RED </a:t>
                      </a:r>
                    </a:p>
                    <a:p>
                      <a:pPr marL="571500" indent="-571500"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3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Kimono Create </a:t>
                      </a:r>
                    </a:p>
                    <a:p>
                      <a:pPr marL="571500" indent="-571500"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3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Device Hive </a:t>
                      </a:r>
                    </a:p>
                    <a:p>
                      <a:endParaRPr kumimoji="0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1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534400" cy="1143000"/>
          </a:xfrm>
        </p:spPr>
        <p:txBody>
          <a:bodyPr/>
          <a:lstStyle/>
          <a:p>
            <a:r>
              <a:rPr lang="en-US" sz="4800" b="1" dirty="0" smtClean="0"/>
              <a:t>Applications of </a:t>
            </a:r>
            <a:r>
              <a:rPr lang="en-US" sz="4800" b="1" dirty="0" err="1" smtClean="0"/>
              <a:t>IoT</a:t>
            </a:r>
            <a:endParaRPr lang="en-US" sz="4800" b="1" dirty="0"/>
          </a:p>
        </p:txBody>
      </p:sp>
      <p:pic>
        <p:nvPicPr>
          <p:cNvPr id="3074" name="Picture 2" descr="IoT Applications | Top 10 Uses of Internet of Things - DataFla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0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0 Best IoT Applications (Internet of Things: Application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9"/>
            <a:ext cx="9144000" cy="54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534400" cy="1143000"/>
          </a:xfrm>
        </p:spPr>
        <p:txBody>
          <a:bodyPr/>
          <a:lstStyle/>
          <a:p>
            <a:r>
              <a:rPr lang="en-US" sz="4800" b="1" dirty="0" smtClean="0"/>
              <a:t>Applications of </a:t>
            </a:r>
            <a:r>
              <a:rPr lang="en-US" sz="4800" b="1" dirty="0" err="1" smtClean="0"/>
              <a:t>IoT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951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534400" cy="1143000"/>
          </a:xfrm>
        </p:spPr>
        <p:txBody>
          <a:bodyPr/>
          <a:lstStyle/>
          <a:p>
            <a:r>
              <a:rPr lang="en-US" sz="4800" b="1" dirty="0" smtClean="0"/>
              <a:t>Applications of </a:t>
            </a:r>
            <a:r>
              <a:rPr lang="en-US" sz="4800" b="1" dirty="0" err="1" smtClean="0"/>
              <a:t>IoT</a:t>
            </a:r>
            <a:endParaRPr lang="en-US" sz="4800" b="1" dirty="0"/>
          </a:p>
        </p:txBody>
      </p:sp>
      <p:pic>
        <p:nvPicPr>
          <p:cNvPr id="5122" name="Picture 2" descr="Massive IoT applications enabled by LPWANs.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4" y="1600200"/>
            <a:ext cx="8096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0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207818" y="76200"/>
            <a:ext cx="8936182" cy="1143000"/>
          </a:xfrm>
        </p:spPr>
        <p:txBody>
          <a:bodyPr/>
          <a:lstStyle/>
          <a:p>
            <a:r>
              <a:rPr lang="en-GB" altLang="en-US" dirty="0" smtClean="0"/>
              <a:t>Internet of Things (</a:t>
            </a:r>
            <a:r>
              <a:rPr lang="en-GB" altLang="en-US" dirty="0" err="1" smtClean="0"/>
              <a:t>IoT</a:t>
            </a:r>
            <a:r>
              <a:rPr lang="en-GB" altLang="en-US" dirty="0" smtClean="0"/>
              <a:t>)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207818" y="1401767"/>
            <a:ext cx="8936182" cy="4525963"/>
          </a:xfrm>
        </p:spPr>
        <p:txBody>
          <a:bodyPr/>
          <a:lstStyle/>
          <a:p>
            <a:r>
              <a:rPr lang="en-GB" altLang="en-US" dirty="0" smtClean="0"/>
              <a:t>Extending the current Internet and providing connection, </a:t>
            </a:r>
            <a:r>
              <a:rPr lang="en-GB" altLang="en-US" b="1" dirty="0" smtClean="0">
                <a:solidFill>
                  <a:srgbClr val="FFFF00"/>
                </a:solidFill>
              </a:rPr>
              <a:t>communication</a:t>
            </a:r>
            <a:r>
              <a:rPr lang="en-GB" altLang="en-US" dirty="0" smtClean="0"/>
              <a:t>, and </a:t>
            </a:r>
            <a:r>
              <a:rPr lang="en-GB" altLang="en-US" b="1" dirty="0" smtClean="0">
                <a:solidFill>
                  <a:srgbClr val="FFFF00"/>
                </a:solidFill>
              </a:rPr>
              <a:t>inter-networking</a:t>
            </a:r>
            <a:r>
              <a:rPr lang="en-GB" altLang="en-US" dirty="0" smtClean="0"/>
              <a:t> between </a:t>
            </a:r>
            <a:r>
              <a:rPr lang="en-GB" altLang="en-US" dirty="0" smtClean="0">
                <a:solidFill>
                  <a:srgbClr val="FFFF00"/>
                </a:solidFill>
              </a:rPr>
              <a:t>devices</a:t>
            </a:r>
            <a:r>
              <a:rPr lang="en-GB" altLang="en-US" dirty="0" smtClean="0"/>
              <a:t> and physical objects, or "</a:t>
            </a:r>
            <a:r>
              <a:rPr lang="en-GB" altLang="en-US" dirty="0" smtClean="0">
                <a:solidFill>
                  <a:srgbClr val="FFFF00"/>
                </a:solidFill>
              </a:rPr>
              <a:t>Things</a:t>
            </a:r>
            <a:r>
              <a:rPr lang="en-GB" altLang="en-US" dirty="0" smtClean="0"/>
              <a:t>," is a growing trend that is often referred to as the </a:t>
            </a:r>
            <a:r>
              <a:rPr lang="en-GB" altLang="en-US" i="1" dirty="0" smtClean="0">
                <a:solidFill>
                  <a:srgbClr val="FFFF00"/>
                </a:solidFill>
              </a:rPr>
              <a:t>Internet of Things</a:t>
            </a:r>
            <a:r>
              <a:rPr lang="en-GB" altLang="en-US" dirty="0" smtClean="0"/>
              <a:t>. </a:t>
            </a:r>
            <a:br>
              <a:rPr lang="en-GB" altLang="en-US" dirty="0" smtClean="0"/>
            </a:br>
            <a:endParaRPr lang="en-GB" altLang="en-US" sz="900" dirty="0" smtClean="0"/>
          </a:p>
          <a:p>
            <a:r>
              <a:rPr lang="en-GB" altLang="en-US" dirty="0" smtClean="0"/>
              <a:t>“The </a:t>
            </a:r>
            <a:r>
              <a:rPr lang="en-GB" altLang="en-US" dirty="0" smtClean="0">
                <a:solidFill>
                  <a:srgbClr val="FFFF00"/>
                </a:solidFill>
              </a:rPr>
              <a:t>technologies </a:t>
            </a:r>
            <a:r>
              <a:rPr lang="en-GB" altLang="en-US" dirty="0" smtClean="0"/>
              <a:t>and </a:t>
            </a:r>
            <a:r>
              <a:rPr lang="en-GB" altLang="en-US" dirty="0" smtClean="0">
                <a:solidFill>
                  <a:srgbClr val="FFFF00"/>
                </a:solidFill>
              </a:rPr>
              <a:t>solutions</a:t>
            </a:r>
            <a:r>
              <a:rPr lang="en-GB" altLang="en-US" dirty="0" smtClean="0"/>
              <a:t> that enable </a:t>
            </a:r>
            <a:r>
              <a:rPr lang="en-GB" altLang="en-US" b="1" dirty="0" smtClean="0">
                <a:solidFill>
                  <a:srgbClr val="FFFF00"/>
                </a:solidFill>
              </a:rPr>
              <a:t>integration</a:t>
            </a:r>
            <a:r>
              <a:rPr lang="en-GB" altLang="en-US" dirty="0" smtClean="0">
                <a:solidFill>
                  <a:srgbClr val="FFFF00"/>
                </a:solidFill>
              </a:rPr>
              <a:t> of real world </a:t>
            </a:r>
            <a:r>
              <a:rPr lang="en-GB" altLang="en-US" b="1" dirty="0" smtClean="0">
                <a:solidFill>
                  <a:srgbClr val="FFFF00"/>
                </a:solidFill>
              </a:rPr>
              <a:t>data</a:t>
            </a:r>
            <a:r>
              <a:rPr lang="en-GB" altLang="en-US" dirty="0" smtClean="0">
                <a:solidFill>
                  <a:srgbClr val="FFFF00"/>
                </a:solidFill>
              </a:rPr>
              <a:t> </a:t>
            </a:r>
            <a:r>
              <a:rPr lang="en-GB" altLang="en-US" dirty="0" smtClean="0"/>
              <a:t>and </a:t>
            </a:r>
            <a:r>
              <a:rPr lang="en-GB" altLang="en-US" b="1" dirty="0" smtClean="0">
                <a:solidFill>
                  <a:srgbClr val="FFFF00"/>
                </a:solidFill>
              </a:rPr>
              <a:t>services</a:t>
            </a:r>
            <a:r>
              <a:rPr lang="en-GB" altLang="en-US" dirty="0" smtClean="0"/>
              <a:t> into the current information </a:t>
            </a:r>
            <a:r>
              <a:rPr lang="en-GB" altLang="en-US" dirty="0" smtClean="0">
                <a:solidFill>
                  <a:srgbClr val="FFFF00"/>
                </a:solidFill>
              </a:rPr>
              <a:t>networking technologies</a:t>
            </a:r>
            <a:r>
              <a:rPr lang="en-GB" altLang="en-US" dirty="0" smtClean="0"/>
              <a:t> are often described under the umbrella term of the Internet of Things (</a:t>
            </a:r>
            <a:r>
              <a:rPr lang="en-GB" altLang="en-US" dirty="0" err="1" smtClean="0"/>
              <a:t>IoT</a:t>
            </a:r>
            <a:r>
              <a:rPr lang="en-GB" altLang="en-US" dirty="0" smtClean="0"/>
              <a:t>)”</a:t>
            </a:r>
          </a:p>
          <a:p>
            <a:endParaRPr lang="en-GB" altLang="en-US" dirty="0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fld id="{5CBD8244-18C0-460C-BF78-2714D3A793D2}" type="slidenum">
              <a:rPr lang="en-GB" altLang="en-US" sz="1400"/>
              <a:pPr/>
              <a:t>4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591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08923" cy="1143000"/>
          </a:xfrm>
        </p:spPr>
        <p:txBody>
          <a:bodyPr/>
          <a:lstStyle/>
          <a:p>
            <a:r>
              <a:rPr lang="en-US" sz="5100" b="1" dirty="0" smtClean="0"/>
              <a:t>Internet of Things (</a:t>
            </a:r>
            <a:r>
              <a:rPr lang="en-US" sz="5100" b="1" dirty="0" err="1" smtClean="0"/>
              <a:t>IoT</a:t>
            </a:r>
            <a:r>
              <a:rPr lang="en-US" sz="5100" b="1" dirty="0" smtClean="0"/>
              <a:t>)</a:t>
            </a:r>
            <a:endParaRPr lang="en-US" sz="5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7858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Definition</a:t>
            </a:r>
            <a:r>
              <a:rPr lang="en-US" dirty="0" smtClean="0"/>
              <a:t>: Where Internet </a:t>
            </a:r>
            <a:r>
              <a:rPr lang="en-US" dirty="0" smtClean="0">
                <a:solidFill>
                  <a:srgbClr val="FFFF00"/>
                </a:solidFill>
              </a:rPr>
              <a:t>connectivity </a:t>
            </a:r>
            <a:r>
              <a:rPr lang="en-US" dirty="0" smtClean="0"/>
              <a:t>becomes expanded to everyday devices such as cars, home appliances, clothes, city infrastructure, and medical and healthcare devices.</a:t>
            </a:r>
          </a:p>
          <a:p>
            <a:r>
              <a:rPr lang="en-US" dirty="0" smtClean="0"/>
              <a:t>One </a:t>
            </a:r>
            <a:r>
              <a:rPr lang="en-US" b="1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 of rapidly growing industry </a:t>
            </a:r>
            <a:r>
              <a:rPr lang="en-US" dirty="0" err="1" smtClean="0"/>
              <a:t>IoT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FF00"/>
                </a:solidFill>
              </a:rPr>
              <a:t>autonomous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FF00"/>
                </a:solidFill>
              </a:rPr>
              <a:t>driverless cars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IoT</a:t>
            </a:r>
            <a:r>
              <a:rPr lang="en-US" dirty="0" smtClean="0">
                <a:solidFill>
                  <a:srgbClr val="FFFF00"/>
                </a:solidFill>
              </a:rPr>
              <a:t> devices cut across industries</a:t>
            </a:r>
            <a:r>
              <a:rPr lang="en-US" dirty="0" smtClean="0"/>
              <a:t>. Their </a:t>
            </a:r>
            <a:r>
              <a:rPr lang="en-US" dirty="0" smtClean="0">
                <a:solidFill>
                  <a:srgbClr val="FFFF00"/>
                </a:solidFill>
              </a:rPr>
              <a:t>interconnection</a:t>
            </a:r>
            <a:r>
              <a:rPr lang="en-US" dirty="0" smtClean="0"/>
              <a:t> forms </a:t>
            </a:r>
            <a:r>
              <a:rPr lang="en-US" dirty="0" smtClean="0">
                <a:solidFill>
                  <a:srgbClr val="FFFF00"/>
                </a:solidFill>
              </a:rPr>
              <a:t>systems</a:t>
            </a:r>
            <a:r>
              <a:rPr lang="en-US" dirty="0" smtClean="0"/>
              <a:t> typically described as “</a:t>
            </a:r>
            <a:r>
              <a:rPr lang="en-US" dirty="0" smtClean="0">
                <a:solidFill>
                  <a:srgbClr val="FFFF00"/>
                </a:solidFill>
              </a:rPr>
              <a:t>smart houses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FFFF00"/>
                </a:solidFill>
              </a:rPr>
              <a:t>smart cities</a:t>
            </a:r>
            <a:r>
              <a:rPr lang="en-US" dirty="0" smtClean="0"/>
              <a:t>”, and eventually “</a:t>
            </a:r>
            <a:r>
              <a:rPr lang="en-US" dirty="0" smtClean="0">
                <a:solidFill>
                  <a:srgbClr val="FFFF00"/>
                </a:solidFill>
              </a:rPr>
              <a:t>smart countries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08923" cy="1143000"/>
          </a:xfrm>
        </p:spPr>
        <p:txBody>
          <a:bodyPr/>
          <a:lstStyle/>
          <a:p>
            <a:r>
              <a:rPr lang="en-US" sz="5100" b="1" dirty="0" smtClean="0"/>
              <a:t>Internet of Things (</a:t>
            </a:r>
            <a:r>
              <a:rPr lang="en-US" sz="5100" b="1" dirty="0" err="1" smtClean="0"/>
              <a:t>IoT</a:t>
            </a:r>
            <a:r>
              <a:rPr lang="en-US" sz="5100" b="1" dirty="0" smtClean="0"/>
              <a:t>)</a:t>
            </a:r>
            <a:endParaRPr lang="en-US" sz="5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7858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Definition</a:t>
            </a:r>
            <a:r>
              <a:rPr lang="en-US" dirty="0" smtClean="0"/>
              <a:t>: Where Internet connectivity becomes expanded to everyday devices such as cars, home appliances, clothes, city infrastructure, and medical and healthcare devices.</a:t>
            </a:r>
          </a:p>
          <a:p>
            <a:r>
              <a:rPr lang="en-US" dirty="0" smtClean="0"/>
              <a:t>One </a:t>
            </a:r>
            <a:r>
              <a:rPr lang="en-US" b="1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 of rapidly growing industry </a:t>
            </a:r>
            <a:r>
              <a:rPr lang="en-US" dirty="0" err="1" smtClean="0"/>
              <a:t>IoT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FF00"/>
                </a:solidFill>
              </a:rPr>
              <a:t>autonomous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FF00"/>
                </a:solidFill>
              </a:rPr>
              <a:t>driverless cars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IoT</a:t>
            </a:r>
            <a:r>
              <a:rPr lang="en-US" dirty="0" smtClean="0">
                <a:solidFill>
                  <a:srgbClr val="FFFF00"/>
                </a:solidFill>
              </a:rPr>
              <a:t> devices cut across industries</a:t>
            </a:r>
            <a:r>
              <a:rPr lang="en-US" dirty="0" smtClean="0"/>
              <a:t>. Their interconnection forms systems typically described as “</a:t>
            </a:r>
            <a:r>
              <a:rPr lang="en-US" dirty="0" smtClean="0">
                <a:solidFill>
                  <a:srgbClr val="FFFF00"/>
                </a:solidFill>
              </a:rPr>
              <a:t>smart houses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FFFF00"/>
                </a:solidFill>
              </a:rPr>
              <a:t>smart cities</a:t>
            </a:r>
            <a:r>
              <a:rPr lang="en-US" dirty="0" smtClean="0"/>
              <a:t>”, and eventually “</a:t>
            </a:r>
            <a:r>
              <a:rPr lang="en-US" dirty="0" smtClean="0">
                <a:solidFill>
                  <a:srgbClr val="FFFF00"/>
                </a:solidFill>
              </a:rPr>
              <a:t>smart countries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1143000"/>
          </a:xfrm>
        </p:spPr>
        <p:txBody>
          <a:bodyPr/>
          <a:lstStyle/>
          <a:p>
            <a:r>
              <a:rPr lang="en-US" sz="3800" dirty="0" smtClean="0"/>
              <a:t>Interplay between AI, Big Data and </a:t>
            </a:r>
            <a:r>
              <a:rPr lang="en-US" sz="3800" dirty="0" err="1" smtClean="0"/>
              <a:t>IoT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7"/>
            <a:ext cx="8839199" cy="4525963"/>
          </a:xfrm>
        </p:spPr>
        <p:txBody>
          <a:bodyPr/>
          <a:lstStyle/>
          <a:p>
            <a:r>
              <a:rPr lang="en-US" dirty="0" smtClean="0"/>
              <a:t>Key interplay between: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AI</a:t>
            </a:r>
            <a:r>
              <a:rPr lang="en-US" dirty="0" smtClean="0"/>
              <a:t>: Data-based learning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Big data</a:t>
            </a:r>
            <a:r>
              <a:rPr lang="en-US" dirty="0" smtClean="0"/>
              <a:t>: Capture, storage, analysis of large volume of data</a:t>
            </a:r>
          </a:p>
          <a:p>
            <a:pPr lvl="1"/>
            <a:r>
              <a:rPr lang="en-US" b="1" dirty="0" err="1" smtClean="0">
                <a:solidFill>
                  <a:srgbClr val="FFFF00"/>
                </a:solidFill>
              </a:rPr>
              <a:t>IoT</a:t>
            </a:r>
            <a:r>
              <a:rPr lang="en-US" dirty="0" smtClean="0"/>
              <a:t>: Data collection through network of things</a:t>
            </a:r>
          </a:p>
          <a:p>
            <a:r>
              <a:rPr lang="en-US" dirty="0" smtClean="0"/>
              <a:t>Data collected by </a:t>
            </a:r>
            <a:r>
              <a:rPr lang="en-US" dirty="0" err="1" smtClean="0">
                <a:solidFill>
                  <a:srgbClr val="FFFF00"/>
                </a:solidFill>
              </a:rPr>
              <a:t>IoT</a:t>
            </a:r>
            <a:r>
              <a:rPr lang="en-US" dirty="0" smtClean="0">
                <a:solidFill>
                  <a:srgbClr val="FFFF00"/>
                </a:solidFill>
              </a:rPr>
              <a:t> sensors </a:t>
            </a:r>
            <a:r>
              <a:rPr lang="en-US" dirty="0" smtClean="0"/>
              <a:t>contributes to building </a:t>
            </a:r>
            <a:r>
              <a:rPr lang="en-US" dirty="0" smtClean="0">
                <a:solidFill>
                  <a:srgbClr val="FFFF00"/>
                </a:solidFill>
              </a:rPr>
              <a:t>large pools of data (big data) </a:t>
            </a:r>
            <a:r>
              <a:rPr lang="en-US" dirty="0" smtClean="0"/>
              <a:t>which, in turn, can be </a:t>
            </a:r>
            <a:r>
              <a:rPr lang="en-US" dirty="0" smtClean="0">
                <a:solidFill>
                  <a:srgbClr val="FFFF00"/>
                </a:solidFill>
              </a:rPr>
              <a:t>processed and used for the development of ML and AI</a:t>
            </a:r>
            <a:r>
              <a:rPr lang="en-US" dirty="0" smtClean="0"/>
              <a:t>.</a:t>
            </a:r>
          </a:p>
          <a:p>
            <a:r>
              <a:rPr lang="en-US" sz="3300" dirty="0" err="1" smtClean="0">
                <a:solidFill>
                  <a:srgbClr val="FFFF00"/>
                </a:solidFill>
              </a:rPr>
              <a:t>IoT</a:t>
            </a:r>
            <a:r>
              <a:rPr lang="en-US" sz="3300" dirty="0" smtClean="0">
                <a:solidFill>
                  <a:srgbClr val="FFFF00"/>
                </a:solidFill>
              </a:rPr>
              <a:t> = Data + Sensors + Networks + Services</a:t>
            </a:r>
            <a:endParaRPr lang="en-US" sz="33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sz="6600" b="1" dirty="0" smtClean="0"/>
              <a:t>Things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7967"/>
            <a:ext cx="8839200" cy="4525963"/>
          </a:xfrm>
        </p:spPr>
        <p:txBody>
          <a:bodyPr/>
          <a:lstStyle/>
          <a:p>
            <a:r>
              <a:rPr lang="en-US" sz="4000" dirty="0" smtClean="0"/>
              <a:t>Things </a:t>
            </a:r>
            <a:r>
              <a:rPr lang="en-US" sz="4000" dirty="0"/>
              <a:t>are objects of the physical world (physical things) or of the information world (virtual world) which are capable of being </a:t>
            </a:r>
            <a:r>
              <a:rPr lang="en-US" sz="4000" dirty="0">
                <a:solidFill>
                  <a:srgbClr val="FFFF00"/>
                </a:solidFill>
              </a:rPr>
              <a:t>identified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FFFF00"/>
                </a:solidFill>
              </a:rPr>
              <a:t>integrated</a:t>
            </a:r>
            <a:r>
              <a:rPr lang="en-US" sz="4000" dirty="0"/>
              <a:t> into communication networks. Things </a:t>
            </a:r>
            <a:r>
              <a:rPr lang="en-US" sz="4000" dirty="0">
                <a:solidFill>
                  <a:srgbClr val="FFFF00"/>
                </a:solidFill>
              </a:rPr>
              <a:t>have associated information</a:t>
            </a:r>
            <a:r>
              <a:rPr lang="en-US" sz="4000" dirty="0"/>
              <a:t>, which can be </a:t>
            </a:r>
            <a:r>
              <a:rPr lang="en-US" sz="4000" dirty="0">
                <a:solidFill>
                  <a:srgbClr val="FFFF00"/>
                </a:solidFill>
              </a:rPr>
              <a:t>static</a:t>
            </a:r>
            <a:r>
              <a:rPr lang="en-US" sz="4000" dirty="0"/>
              <a:t> </a:t>
            </a:r>
            <a:r>
              <a:rPr lang="en-US" sz="4000" dirty="0" smtClean="0"/>
              <a:t>or </a:t>
            </a:r>
            <a:r>
              <a:rPr lang="en-US" sz="4000" dirty="0" smtClean="0">
                <a:solidFill>
                  <a:srgbClr val="FFFF00"/>
                </a:solidFill>
              </a:rPr>
              <a:t>dynamic</a:t>
            </a:r>
            <a:r>
              <a:rPr lang="en-US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13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sz="6600" b="1" dirty="0" smtClean="0"/>
              <a:t>Things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7"/>
            <a:ext cx="9144000" cy="4525963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Physical things </a:t>
            </a:r>
            <a:r>
              <a:rPr lang="en-US" sz="4000" dirty="0"/>
              <a:t>exist in the physical world and are capable of being sensed, </a:t>
            </a:r>
            <a:r>
              <a:rPr lang="en-US" sz="4000" dirty="0" smtClean="0"/>
              <a:t>located, actuated </a:t>
            </a:r>
            <a:r>
              <a:rPr lang="en-US" sz="4000" dirty="0"/>
              <a:t>and connected. </a:t>
            </a:r>
            <a:endParaRPr lang="en-US" sz="4000" dirty="0" smtClean="0"/>
          </a:p>
          <a:p>
            <a:endParaRPr lang="en-US" sz="1200" dirty="0" smtClean="0"/>
          </a:p>
          <a:p>
            <a:r>
              <a:rPr lang="en-US" sz="4000" b="1" dirty="0" smtClean="0">
                <a:solidFill>
                  <a:srgbClr val="FFFF00"/>
                </a:solidFill>
              </a:rPr>
              <a:t>Virtual </a:t>
            </a:r>
            <a:r>
              <a:rPr lang="en-US" sz="4000" b="1" dirty="0">
                <a:solidFill>
                  <a:srgbClr val="FFFF00"/>
                </a:solidFill>
              </a:rPr>
              <a:t>things </a:t>
            </a:r>
            <a:r>
              <a:rPr lang="en-US" sz="4000" dirty="0"/>
              <a:t>exist in the information world and are capable of being stored, processed and accessed.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07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3189</Words>
  <Application>Microsoft Office PowerPoint</Application>
  <PresentationFormat>On-screen Show (4:3)</PresentationFormat>
  <Paragraphs>358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Georgia</vt:lpstr>
      <vt:lpstr>Open Sans</vt:lpstr>
      <vt:lpstr>PT Sans Narrow</vt:lpstr>
      <vt:lpstr>Verdana</vt:lpstr>
      <vt:lpstr>Wingdings</vt:lpstr>
      <vt:lpstr>Wingdings 2</vt:lpstr>
      <vt:lpstr>Office Theme</vt:lpstr>
      <vt:lpstr>Technic</vt:lpstr>
      <vt:lpstr>Tropic</vt:lpstr>
      <vt:lpstr>Emerging Technologies</vt:lpstr>
      <vt:lpstr>PowerPoint Presentation</vt:lpstr>
      <vt:lpstr>Learning outcomes</vt:lpstr>
      <vt:lpstr>Internet of Things (IoT)</vt:lpstr>
      <vt:lpstr>Internet of Things (IoT)</vt:lpstr>
      <vt:lpstr>Internet of Things (IoT)</vt:lpstr>
      <vt:lpstr>Interplay between AI, Big Data and IoT</vt:lpstr>
      <vt:lpstr>Things</vt:lpstr>
      <vt:lpstr>Things</vt:lpstr>
      <vt:lpstr>Any-Time/Place/Thing</vt:lpstr>
      <vt:lpstr>Why should you learn about IoT? </vt:lpstr>
      <vt:lpstr>PowerPoint Presentation</vt:lpstr>
      <vt:lpstr>Internet-connected devices and the future evolution (Source: Cisco, 2011) </vt:lpstr>
      <vt:lpstr>   More IoT Definitions</vt:lpstr>
      <vt:lpstr> Definition of IoT as a foundation and enabler </vt:lpstr>
      <vt:lpstr>What is to be sensed in IoT?</vt:lpstr>
      <vt:lpstr>PowerPoint Presentation</vt:lpstr>
      <vt:lpstr> There are 7 crucial IoT characteristics: </vt:lpstr>
      <vt:lpstr>Connectivity: WSN</vt:lpstr>
      <vt:lpstr>Connectivity: Mote Anatomy</vt:lpstr>
      <vt:lpstr>Mote (WSNode) Anatomy</vt:lpstr>
      <vt:lpstr>Connectivity: Mote Anatomy</vt:lpstr>
      <vt:lpstr>PowerPoint Presentation</vt:lpstr>
      <vt:lpstr>Body Sensor Networks</vt:lpstr>
      <vt:lpstr> There are 7 crucial IoT characteristics: </vt:lpstr>
      <vt:lpstr> There are 7 crucial IoT characteristics: </vt:lpstr>
      <vt:lpstr>PowerPoint Presentation</vt:lpstr>
      <vt:lpstr>The key components of an IoT deployment from a high-end perspective are: </vt:lpstr>
      <vt:lpstr>PowerPoint Presentation</vt:lpstr>
      <vt:lpstr>How IoT works?</vt:lpstr>
      <vt:lpstr>IoT Architecture</vt:lpstr>
      <vt:lpstr>PowerPoint Presentation</vt:lpstr>
      <vt:lpstr>Devices and Networks </vt:lpstr>
      <vt:lpstr>IoT Tools &amp; Platforms</vt:lpstr>
      <vt:lpstr>IoT Tools &amp; Platforms</vt:lpstr>
      <vt:lpstr>IoT Tools &amp; Platforms</vt:lpstr>
      <vt:lpstr>Applications of IoT</vt:lpstr>
      <vt:lpstr>Applications of IoT</vt:lpstr>
      <vt:lpstr>Applications of IoT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</dc:title>
  <dc:creator>remma</dc:creator>
  <cp:lastModifiedBy>ahmed</cp:lastModifiedBy>
  <cp:revision>308</cp:revision>
  <dcterms:created xsi:type="dcterms:W3CDTF">2006-08-16T00:00:00Z</dcterms:created>
  <dcterms:modified xsi:type="dcterms:W3CDTF">2021-04-26T14:21:06Z</dcterms:modified>
</cp:coreProperties>
</file>