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68"/>
  </p:notesMasterIdLst>
  <p:sldIdLst>
    <p:sldId id="256" r:id="rId4"/>
    <p:sldId id="258" r:id="rId5"/>
    <p:sldId id="259" r:id="rId6"/>
    <p:sldId id="261" r:id="rId7"/>
    <p:sldId id="262" r:id="rId8"/>
    <p:sldId id="263" r:id="rId9"/>
    <p:sldId id="336" r:id="rId10"/>
    <p:sldId id="265" r:id="rId11"/>
    <p:sldId id="273" r:id="rId12"/>
    <p:sldId id="313" r:id="rId13"/>
    <p:sldId id="274" r:id="rId14"/>
    <p:sldId id="335" r:id="rId15"/>
    <p:sldId id="266" r:id="rId16"/>
    <p:sldId id="268" r:id="rId17"/>
    <p:sldId id="269" r:id="rId18"/>
    <p:sldId id="270" r:id="rId19"/>
    <p:sldId id="276" r:id="rId20"/>
    <p:sldId id="277" r:id="rId21"/>
    <p:sldId id="278" r:id="rId22"/>
    <p:sldId id="264" r:id="rId23"/>
    <p:sldId id="279" r:id="rId24"/>
    <p:sldId id="280" r:id="rId25"/>
    <p:sldId id="282" r:id="rId26"/>
    <p:sldId id="281" r:id="rId27"/>
    <p:sldId id="283" r:id="rId28"/>
    <p:sldId id="284" r:id="rId29"/>
    <p:sldId id="285" r:id="rId30"/>
    <p:sldId id="286" r:id="rId31"/>
    <p:sldId id="287" r:id="rId32"/>
    <p:sldId id="288" r:id="rId33"/>
    <p:sldId id="289" r:id="rId34"/>
    <p:sldId id="312"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3" r:id="rId48"/>
    <p:sldId id="304" r:id="rId49"/>
    <p:sldId id="305" r:id="rId50"/>
    <p:sldId id="317" r:id="rId51"/>
    <p:sldId id="306" r:id="rId52"/>
    <p:sldId id="307" r:id="rId53"/>
    <p:sldId id="308" r:id="rId54"/>
    <p:sldId id="309" r:id="rId55"/>
    <p:sldId id="310" r:id="rId56"/>
    <p:sldId id="320" r:id="rId57"/>
    <p:sldId id="343" r:id="rId58"/>
    <p:sldId id="318" r:id="rId59"/>
    <p:sldId id="323" r:id="rId60"/>
    <p:sldId id="324" r:id="rId61"/>
    <p:sldId id="325" r:id="rId62"/>
    <p:sldId id="321" r:id="rId63"/>
    <p:sldId id="327" r:id="rId64"/>
    <p:sldId id="329" r:id="rId65"/>
    <p:sldId id="330" r:id="rId66"/>
    <p:sldId id="334"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31" autoAdjust="0"/>
    <p:restoredTop sz="39318" autoAdjust="0"/>
  </p:normalViewPr>
  <p:slideViewPr>
    <p:cSldViewPr>
      <p:cViewPr varScale="1">
        <p:scale>
          <a:sx n="29" d="100"/>
          <a:sy n="29" d="100"/>
        </p:scale>
        <p:origin x="2466" y="48"/>
      </p:cViewPr>
      <p:guideLst>
        <p:guide orient="horz" pos="2160"/>
        <p:guide pos="3840"/>
      </p:guideLst>
    </p:cSldViewPr>
  </p:slideViewPr>
  <p:outlineViewPr>
    <p:cViewPr>
      <p:scale>
        <a:sx n="33" d="100"/>
        <a:sy n="33" d="100"/>
      </p:scale>
      <p:origin x="48" y="2896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724054-191F-49D7-B942-A8678C22DD99}" type="datetimeFigureOut">
              <a:rPr lang="en-US" smtClean="0"/>
              <a:t>03-Jul-21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7A9A8F-C2D9-4C97-80EE-785AFA07C209}" type="slidenum">
              <a:rPr lang="en-US" smtClean="0"/>
              <a:t>‹#›</a:t>
            </a:fld>
            <a:endParaRPr lang="en-US"/>
          </a:p>
        </p:txBody>
      </p:sp>
    </p:spTree>
    <p:extLst>
      <p:ext uri="{BB962C8B-B14F-4D97-AF65-F5344CB8AC3E}">
        <p14:creationId xmlns:p14="http://schemas.microsoft.com/office/powerpoint/2010/main" val="1463840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learn.g2.com/voice-assistant"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4037F-0183-4E12-BA47-9C5D431216C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40919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Other aspects of human intelligence can also be tested!</a:t>
            </a:r>
          </a:p>
          <a:p>
            <a:endParaRPr lang="en-US" b="1" dirty="0" smtClean="0"/>
          </a:p>
          <a:p>
            <a:r>
              <a:rPr lang="en-US" b="1" dirty="0" smtClean="0"/>
              <a:t>Computer Vision and Robotics are technologies</a:t>
            </a:r>
            <a:r>
              <a:rPr lang="en-US" b="1" baseline="0" dirty="0" smtClean="0"/>
              <a:t> where AI is applied widely.</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11</a:t>
            </a:fld>
            <a:endParaRPr lang="en-US"/>
          </a:p>
        </p:txBody>
      </p:sp>
    </p:spTree>
    <p:extLst>
      <p:ext uri="{BB962C8B-B14F-4D97-AF65-F5344CB8AC3E}">
        <p14:creationId xmlns:p14="http://schemas.microsoft.com/office/powerpoint/2010/main" val="3026589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This picture needs an appropriate name;</a:t>
            </a:r>
            <a:r>
              <a:rPr lang="en-US" b="1" baseline="0" dirty="0" smtClean="0"/>
              <a:t> Such as, Parent disciplines and applications of AI</a:t>
            </a:r>
          </a:p>
          <a:p>
            <a:endParaRPr lang="en-US" b="1" baseline="0" dirty="0" smtClean="0"/>
          </a:p>
          <a:p>
            <a:r>
              <a:rPr lang="en-US" sz="1200" b="1" i="0" u="none" strike="noStrike" kern="1200" baseline="0" dirty="0" smtClean="0">
                <a:solidFill>
                  <a:schemeClr val="tx1"/>
                </a:solidFill>
                <a:latin typeface="+mn-lt"/>
                <a:ea typeface="+mn-ea"/>
                <a:cs typeface="+mn-cs"/>
              </a:rPr>
              <a:t>Root or Parent disciplines of AI:</a:t>
            </a:r>
          </a:p>
          <a:p>
            <a:r>
              <a:rPr lang="en-US" sz="1200" b="1" i="0" u="none" strike="noStrike" kern="1200" baseline="0" dirty="0" smtClean="0">
                <a:solidFill>
                  <a:schemeClr val="tx1"/>
                </a:solidFill>
                <a:latin typeface="+mn-lt"/>
                <a:ea typeface="+mn-ea"/>
                <a:cs typeface="+mn-cs"/>
              </a:rPr>
              <a:t>Philosophy, Logic/Mathematics, Computation, Psychology/Cognitive Science, Biology/Neuroscience</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12</a:t>
            </a:fld>
            <a:endParaRPr lang="en-US"/>
          </a:p>
        </p:txBody>
      </p:sp>
    </p:spTree>
    <p:extLst>
      <p:ext uri="{BB962C8B-B14F-4D97-AF65-F5344CB8AC3E}">
        <p14:creationId xmlns:p14="http://schemas.microsoft.com/office/powerpoint/2010/main" val="1510758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AI can be viewed as the study and construction of rational agents.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Acting rationally means acting so as to achieve one's goals, given one's beliefs.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Rational: based on or in accordance with reason or logic.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Intelligent agents must be able to set goals and achieve them (planning).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In classical or ideal cases (of planning to solve problems), the agent can assume that it is the only system acting in the world, allowing the agent to be certain of the consequences of its actions.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However, if the agent is not the only actor, then it requires that the agent can reason under </a:t>
            </a:r>
            <a:r>
              <a:rPr lang="en-US" sz="1200" b="1" i="0" u="none" strike="noStrike" kern="1200" baseline="0" dirty="0" smtClean="0">
                <a:solidFill>
                  <a:schemeClr val="tx1"/>
                </a:solidFill>
                <a:latin typeface="+mn-lt"/>
                <a:ea typeface="+mn-ea"/>
                <a:cs typeface="+mn-cs"/>
              </a:rPr>
              <a:t>uncertainty</a:t>
            </a:r>
            <a:r>
              <a:rPr lang="en-US" sz="1200" b="0" i="0" u="none" strike="noStrike" kern="1200" baseline="0" dirty="0" smtClean="0">
                <a:solidFill>
                  <a:schemeClr val="tx1"/>
                </a:solidFill>
                <a:latin typeface="+mn-lt"/>
                <a:ea typeface="+mn-ea"/>
                <a:cs typeface="+mn-cs"/>
              </a:rPr>
              <a:t>. This calls for an agent that cannot only assess its environment and make predictions but also </a:t>
            </a:r>
            <a:r>
              <a:rPr lang="en-US" sz="1200" b="1" i="0" u="none" strike="noStrike" kern="1200" baseline="0" dirty="0" smtClean="0">
                <a:solidFill>
                  <a:schemeClr val="tx1"/>
                </a:solidFill>
                <a:latin typeface="+mn-lt"/>
                <a:ea typeface="+mn-ea"/>
                <a:cs typeface="+mn-cs"/>
              </a:rPr>
              <a:t>evaluate its predictions </a:t>
            </a:r>
            <a:r>
              <a:rPr lang="en-US" sz="1200" b="0" i="0" u="none" strike="noStrike" kern="1200" baseline="0" dirty="0" smtClean="0">
                <a:solidFill>
                  <a:schemeClr val="tx1"/>
                </a:solidFill>
                <a:latin typeface="+mn-lt"/>
                <a:ea typeface="+mn-ea"/>
                <a:cs typeface="+mn-cs"/>
              </a:rPr>
              <a:t>and </a:t>
            </a:r>
            <a:r>
              <a:rPr lang="en-US" sz="1200" b="1" i="0" u="none" strike="noStrike" kern="1200" baseline="0" dirty="0" smtClean="0">
                <a:solidFill>
                  <a:schemeClr val="tx1"/>
                </a:solidFill>
                <a:latin typeface="+mn-lt"/>
                <a:ea typeface="+mn-ea"/>
                <a:cs typeface="+mn-cs"/>
              </a:rPr>
              <a:t>adapt</a:t>
            </a:r>
            <a:r>
              <a:rPr lang="en-US" sz="1200" b="0" i="0" u="none" strike="noStrike" kern="1200" baseline="0" dirty="0" smtClean="0">
                <a:solidFill>
                  <a:schemeClr val="tx1"/>
                </a:solidFill>
                <a:latin typeface="+mn-lt"/>
                <a:ea typeface="+mn-ea"/>
                <a:cs typeface="+mn-cs"/>
              </a:rPr>
              <a:t> based on its assessment.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13</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Image recognition in photographs (Computer vision), spam filtering, prediction of judicial decisions and targeting online advertisements.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Different types of recommendations, friend suggestions in Facebook, fore example, and so on.</a:t>
            </a:r>
          </a:p>
        </p:txBody>
      </p:sp>
      <p:sp>
        <p:nvSpPr>
          <p:cNvPr id="4" name="Slide Number Placeholder 3"/>
          <p:cNvSpPr>
            <a:spLocks noGrp="1"/>
          </p:cNvSpPr>
          <p:nvPr>
            <p:ph type="sldNum" sz="quarter" idx="10"/>
          </p:nvPr>
        </p:nvSpPr>
        <p:spPr/>
        <p:txBody>
          <a:bodyPr/>
          <a:lstStyle/>
          <a:p>
            <a:fld id="{D47A9A8F-C2D9-4C97-80EE-785AFA07C209}" type="slidenum">
              <a:rPr lang="en-US" smtClean="0"/>
              <a:t>14</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15</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Deep learning replicates (imitates) the human neural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Neural networks are biologically inspired networks that extract features from data in a hierarchical fashion. </a:t>
            </a:r>
          </a:p>
        </p:txBody>
      </p:sp>
      <p:sp>
        <p:nvSpPr>
          <p:cNvPr id="4" name="Slide Number Placeholder 3"/>
          <p:cNvSpPr>
            <a:spLocks noGrp="1"/>
          </p:cNvSpPr>
          <p:nvPr>
            <p:ph type="sldNum" sz="quarter" idx="10"/>
          </p:nvPr>
        </p:nvSpPr>
        <p:spPr/>
        <p:txBody>
          <a:bodyPr/>
          <a:lstStyle/>
          <a:p>
            <a:fld id="{D47A9A8F-C2D9-4C97-80EE-785AFA07C209}" type="slidenum">
              <a:rPr lang="en-US" smtClean="0"/>
              <a:t>16</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0" i="0" u="none" strike="noStrike" baseline="0" dirty="0" smtClean="0"/>
          </a:p>
          <a:p>
            <a:endParaRPr lang="en-US" dirty="0"/>
          </a:p>
        </p:txBody>
      </p:sp>
      <p:sp>
        <p:nvSpPr>
          <p:cNvPr id="4" name="Slide Number Placeholder 3"/>
          <p:cNvSpPr>
            <a:spLocks noGrp="1"/>
          </p:cNvSpPr>
          <p:nvPr>
            <p:ph type="sldNum" sz="quarter" idx="10"/>
          </p:nvPr>
        </p:nvSpPr>
        <p:spPr/>
        <p:txBody>
          <a:bodyPr/>
          <a:lstStyle/>
          <a:p>
            <a:fld id="{D47A9A8F-C2D9-4C97-80EE-785AFA07C209}" type="slidenum">
              <a:rPr lang="en-US" smtClean="0"/>
              <a:t>17</a:t>
            </a:fld>
            <a:endParaRPr lang="en-US"/>
          </a:p>
        </p:txBody>
      </p:sp>
    </p:spTree>
    <p:extLst>
      <p:ext uri="{BB962C8B-B14F-4D97-AF65-F5344CB8AC3E}">
        <p14:creationId xmlns:p14="http://schemas.microsoft.com/office/powerpoint/2010/main" val="1261638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18</a:t>
            </a:fld>
            <a:endParaRPr lang="en-US"/>
          </a:p>
        </p:txBody>
      </p:sp>
    </p:spTree>
    <p:extLst>
      <p:ext uri="{BB962C8B-B14F-4D97-AF65-F5344CB8AC3E}">
        <p14:creationId xmlns:p14="http://schemas.microsoft.com/office/powerpoint/2010/main" val="72619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AI</a:t>
            </a:r>
            <a:r>
              <a:rPr lang="en-US" b="1" baseline="0" dirty="0" smtClean="0"/>
              <a:t> is not only part of computer science, but it encompasses many disciplines as shown here.</a:t>
            </a:r>
          </a:p>
          <a:p>
            <a:endParaRPr lang="en-US" b="1" baseline="0" dirty="0" smtClean="0"/>
          </a:p>
          <a:p>
            <a:r>
              <a:rPr lang="en-US" b="1" baseline="0" dirty="0" smtClean="0"/>
              <a:t>Can AI systems have moral? Faith? Feelings? Is this an emerging AI?</a:t>
            </a:r>
          </a:p>
          <a:p>
            <a:endParaRPr lang="en-US" b="1" baseline="0" dirty="0" smtClean="0"/>
          </a:p>
        </p:txBody>
      </p:sp>
      <p:sp>
        <p:nvSpPr>
          <p:cNvPr id="4" name="Slide Number Placeholder 3"/>
          <p:cNvSpPr>
            <a:spLocks noGrp="1"/>
          </p:cNvSpPr>
          <p:nvPr>
            <p:ph type="sldNum" sz="quarter" idx="10"/>
          </p:nvPr>
        </p:nvSpPr>
        <p:spPr/>
        <p:txBody>
          <a:bodyPr/>
          <a:lstStyle/>
          <a:p>
            <a:fld id="{D47A9A8F-C2D9-4C97-80EE-785AFA07C209}" type="slidenum">
              <a:rPr lang="en-US" smtClean="0"/>
              <a:t>19</a:t>
            </a:fld>
            <a:endParaRPr lang="en-US"/>
          </a:p>
        </p:txBody>
      </p:sp>
    </p:spTree>
    <p:extLst>
      <p:ext uri="{BB962C8B-B14F-4D97-AF65-F5344CB8AC3E}">
        <p14:creationId xmlns:p14="http://schemas.microsoft.com/office/powerpoint/2010/main" val="2961758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21</a:t>
            </a:fld>
            <a:endParaRPr lang="en-US"/>
          </a:p>
        </p:txBody>
      </p:sp>
    </p:spTree>
    <p:extLst>
      <p:ext uri="{BB962C8B-B14F-4D97-AF65-F5344CB8AC3E}">
        <p14:creationId xmlns:p14="http://schemas.microsoft.com/office/powerpoint/2010/main" val="3242764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sz="2400" b="1" baseline="0" dirty="0" smtClean="0"/>
          </a:p>
        </p:txBody>
      </p:sp>
      <p:sp>
        <p:nvSpPr>
          <p:cNvPr id="4" name="Slide Number Placeholder 3"/>
          <p:cNvSpPr>
            <a:spLocks noGrp="1"/>
          </p:cNvSpPr>
          <p:nvPr>
            <p:ph type="sldNum" sz="quarter" idx="10"/>
          </p:nvPr>
        </p:nvSpPr>
        <p:spPr/>
        <p:txBody>
          <a:bodyPr/>
          <a:lstStyle/>
          <a:p>
            <a:fld id="{EF5FAB63-0E5D-40B7-86E7-82387D7DC55D}"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710311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1943: Model of artificial neurons was proposed; </a:t>
            </a:r>
          </a:p>
          <a:p>
            <a:r>
              <a:rPr lang="en-US" b="1" dirty="0" smtClean="0"/>
              <a:t>1950:</a:t>
            </a:r>
            <a:r>
              <a:rPr lang="en-US" b="1" baseline="0" dirty="0" smtClean="0"/>
              <a:t> </a:t>
            </a:r>
            <a:r>
              <a:rPr lang="en-US" sz="1200" b="1" i="0" u="none" strike="noStrike" kern="1200" baseline="0" dirty="0" smtClean="0">
                <a:solidFill>
                  <a:schemeClr val="tx1"/>
                </a:solidFill>
                <a:latin typeface="+mn-lt"/>
                <a:ea typeface="+mn-ea"/>
                <a:cs typeface="+mn-cs"/>
              </a:rPr>
              <a:t>Alan Turing, an English mathematician pioneered Machine learning in 1950 and proposed the Turing test;</a:t>
            </a:r>
          </a:p>
          <a:p>
            <a:r>
              <a:rPr lang="en-US" sz="1200" b="1" i="0" u="none" strike="noStrike" kern="1200" baseline="0" dirty="0" smtClean="0">
                <a:solidFill>
                  <a:schemeClr val="tx1"/>
                </a:solidFill>
                <a:latin typeface="+mn-lt"/>
                <a:ea typeface="+mn-ea"/>
                <a:cs typeface="+mn-cs"/>
              </a:rPr>
              <a:t>1956: the first AI program to prove 38/52 mathematical theorems and the term AI was adopted in USA at a conference; </a:t>
            </a:r>
          </a:p>
          <a:p>
            <a:r>
              <a:rPr lang="en-US" sz="1200" b="1" i="0" u="none" strike="noStrike" kern="1200" baseline="0" dirty="0" smtClean="0">
                <a:solidFill>
                  <a:schemeClr val="tx1"/>
                </a:solidFill>
                <a:latin typeface="+mn-lt"/>
                <a:ea typeface="+mn-ea"/>
                <a:cs typeface="+mn-cs"/>
              </a:rPr>
              <a:t>1972: First humanoid robot developed in japan; </a:t>
            </a:r>
          </a:p>
          <a:p>
            <a:endParaRPr lang="en-US" sz="1200" b="1" i="0" u="none" strike="noStrike" kern="1200" baseline="0" dirty="0" smtClean="0">
              <a:solidFill>
                <a:schemeClr val="tx1"/>
              </a:solidFill>
              <a:latin typeface="+mn-lt"/>
              <a:ea typeface="+mn-ea"/>
              <a:cs typeface="+mn-cs"/>
            </a:endParaRPr>
          </a:p>
          <a:p>
            <a:r>
              <a:rPr lang="en-US" b="1" dirty="0" smtClean="0"/>
              <a:t>First and Second AI winters; </a:t>
            </a:r>
            <a:r>
              <a:rPr lang="en-US" b="1" baseline="0" dirty="0" smtClean="0"/>
              <a:t>The cold season (period for AI). R</a:t>
            </a:r>
            <a:r>
              <a:rPr lang="en-US" sz="1200" b="1" i="0" u="none" strike="noStrike" kern="1200" baseline="0" dirty="0" smtClean="0">
                <a:solidFill>
                  <a:schemeClr val="tx1"/>
                </a:solidFill>
                <a:latin typeface="+mn-lt"/>
                <a:ea typeface="+mn-ea"/>
                <a:cs typeface="+mn-cs"/>
              </a:rPr>
              <a:t>efers to the time period where computer scientists dealt with a severe shortage of funding from governments for AI researches.</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During AI winters, an interest in publicity on artificial intelligence was decreased. </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1980: The first expert system was developed; </a:t>
            </a:r>
          </a:p>
          <a:p>
            <a:r>
              <a:rPr lang="en-US" sz="1200" b="1" i="0" u="none" strike="noStrike" kern="1200" baseline="0" dirty="0" smtClean="0">
                <a:solidFill>
                  <a:schemeClr val="tx1"/>
                </a:solidFill>
                <a:latin typeface="+mn-lt"/>
                <a:ea typeface="+mn-ea"/>
                <a:cs typeface="+mn-cs"/>
              </a:rPr>
              <a:t>1993-2011: The emergence of intelligent agents;</a:t>
            </a:r>
          </a:p>
          <a:p>
            <a:r>
              <a:rPr lang="en-US" sz="1200" b="1" i="0" u="none" strike="noStrike" kern="1200" baseline="0" dirty="0" smtClean="0">
                <a:solidFill>
                  <a:schemeClr val="tx1"/>
                </a:solidFill>
                <a:latin typeface="+mn-lt"/>
                <a:ea typeface="+mn-ea"/>
                <a:cs typeface="+mn-cs"/>
              </a:rPr>
              <a:t>2011-to date: Deep learning, big data and remarkable advances in artificial intelligence. </a:t>
            </a:r>
            <a:endParaRPr lang="en-US" b="1" baseline="0" dirty="0" smtClean="0"/>
          </a:p>
          <a:p>
            <a:endParaRPr lang="en-US" b="1" baseline="0" dirty="0" smtClean="0"/>
          </a:p>
          <a:p>
            <a:r>
              <a:rPr lang="en-US" b="1" baseline="0" dirty="0" smtClean="0"/>
              <a:t>About 80 years since AI was considered as a main subject.</a:t>
            </a:r>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D47A9A8F-C2D9-4C97-80EE-785AFA07C209}" type="slidenum">
              <a:rPr lang="en-US" smtClean="0"/>
              <a:t>22</a:t>
            </a:fld>
            <a:endParaRPr lang="en-US"/>
          </a:p>
        </p:txBody>
      </p:sp>
    </p:spTree>
    <p:extLst>
      <p:ext uri="{BB962C8B-B14F-4D97-AF65-F5344CB8AC3E}">
        <p14:creationId xmlns:p14="http://schemas.microsoft.com/office/powerpoint/2010/main" val="2098309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23</a:t>
            </a:fld>
            <a:endParaRPr lang="en-US"/>
          </a:p>
        </p:txBody>
      </p:sp>
    </p:spTree>
    <p:extLst>
      <p:ext uri="{BB962C8B-B14F-4D97-AF65-F5344CB8AC3E}">
        <p14:creationId xmlns:p14="http://schemas.microsoft.com/office/powerpoint/2010/main" val="3920034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Therefore, as you can understand from this, some lower levels are realized while higher levels are only predictions or likely realizable anticipations of the</a:t>
            </a:r>
            <a:r>
              <a:rPr lang="en-US" b="1" baseline="0" dirty="0" smtClean="0"/>
              <a:t> future</a:t>
            </a:r>
            <a:r>
              <a:rPr lang="en-US" b="1" dirty="0" smtClean="0"/>
              <a:t>.</a:t>
            </a:r>
          </a:p>
          <a:p>
            <a:endParaRPr lang="en-US" b="1" dirty="0" smtClean="0"/>
          </a:p>
          <a:p>
            <a:r>
              <a:rPr lang="en-US" b="1" dirty="0" smtClean="0"/>
              <a:t>What are</a:t>
            </a:r>
            <a:r>
              <a:rPr lang="en-US" b="1" baseline="0" dirty="0" smtClean="0"/>
              <a:t> these anticipated higher levels of AI?</a:t>
            </a:r>
          </a:p>
          <a:p>
            <a:r>
              <a:rPr lang="en-US" b="1" dirty="0" smtClean="0"/>
              <a:t>There are seven levels of AI, in which the higher levels are strongly &amp; possibly believed to be realized in the future.</a:t>
            </a:r>
          </a:p>
          <a:p>
            <a:endParaRPr lang="en-US" b="1" dirty="0" smtClean="0"/>
          </a:p>
        </p:txBody>
      </p:sp>
      <p:sp>
        <p:nvSpPr>
          <p:cNvPr id="4" name="Slide Number Placeholder 3"/>
          <p:cNvSpPr>
            <a:spLocks noGrp="1"/>
          </p:cNvSpPr>
          <p:nvPr>
            <p:ph type="sldNum" sz="quarter" idx="10"/>
          </p:nvPr>
        </p:nvSpPr>
        <p:spPr/>
        <p:txBody>
          <a:bodyPr/>
          <a:lstStyle/>
          <a:p>
            <a:fld id="{D47A9A8F-C2D9-4C97-80EE-785AFA07C209}" type="slidenum">
              <a:rPr lang="en-US" smtClean="0"/>
              <a:t>24</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smtClean="0"/>
          </a:p>
          <a:p>
            <a:endParaRPr lang="en-US" b="1" dirty="0" smtClean="0"/>
          </a:p>
        </p:txBody>
      </p:sp>
      <p:sp>
        <p:nvSpPr>
          <p:cNvPr id="4" name="Slide Number Placeholder 3"/>
          <p:cNvSpPr>
            <a:spLocks noGrp="1"/>
          </p:cNvSpPr>
          <p:nvPr>
            <p:ph type="sldNum" sz="quarter" idx="10"/>
          </p:nvPr>
        </p:nvSpPr>
        <p:spPr/>
        <p:txBody>
          <a:bodyPr/>
          <a:lstStyle/>
          <a:p>
            <a:fld id="{D47A9A8F-C2D9-4C97-80EE-785AFA07C209}" type="slidenum">
              <a:rPr lang="en-US" smtClean="0"/>
              <a:t>25</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26</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Only in a specific context, these machines are better than humans.</a:t>
            </a:r>
          </a:p>
          <a:p>
            <a:r>
              <a:rPr lang="en-US" sz="1200" b="1" i="0" u="none" strike="noStrike" kern="1200" baseline="0" dirty="0" smtClean="0">
                <a:solidFill>
                  <a:schemeClr val="tx1"/>
                </a:solidFill>
                <a:latin typeface="+mn-lt"/>
                <a:ea typeface="+mn-ea"/>
                <a:cs typeface="+mn-cs"/>
              </a:rPr>
              <a:t>Currently, this type is limited to one domain only and would forget all it knows about that domain if you started to teach it something else. </a:t>
            </a: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27</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At the moment these models are still in development, however, commercial applications are expected within the next few years. </a:t>
            </a: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28</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400" b="1" dirty="0" smtClean="0"/>
              <a:t>It is the goal of many working in AI to realize</a:t>
            </a:r>
            <a:r>
              <a:rPr lang="en-US" sz="3400" b="1" baseline="0" dirty="0" smtClean="0"/>
              <a:t> it </a:t>
            </a:r>
            <a:r>
              <a:rPr lang="en-US" sz="3400" b="1" dirty="0" smtClean="0"/>
              <a:t>from 2024.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3400" b="1" dirty="0" smtClean="0"/>
              <a:t>They are working hard to make it happen starting 2024.</a:t>
            </a:r>
          </a:p>
          <a:p>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Artificial general intelligence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AGI</a:t>
            </a:r>
            <a:r>
              <a:rPr lang="en-US" sz="1200" b="0" i="0" kern="1200" dirty="0" smtClean="0">
                <a:solidFill>
                  <a:schemeClr val="tx1"/>
                </a:solidFill>
                <a:effectLst/>
                <a:latin typeface="+mn-lt"/>
                <a:ea typeface="+mn-ea"/>
                <a:cs typeface="+mn-cs"/>
              </a:rPr>
              <a:t>) is the hypothetical ability of an intelligent agent to understand or learn any intellectual task that a human being can.</a:t>
            </a:r>
            <a:endParaRPr lang="en-US" sz="1200" b="1" i="0"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29</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Solve climate change problems, Natural disaster solutions, World peace solutions (or will it work the opposite?),</a:t>
            </a:r>
            <a:r>
              <a:rPr lang="en-US" b="1" baseline="0" dirty="0" smtClean="0"/>
              <a:t> </a:t>
            </a:r>
            <a:r>
              <a:rPr lang="en-US" b="1" dirty="0" smtClean="0"/>
              <a:t>and so on.</a:t>
            </a:r>
          </a:p>
          <a:p>
            <a:r>
              <a:rPr lang="en-GB" sz="1200" b="1" kern="1200" dirty="0" smtClean="0">
                <a:solidFill>
                  <a:schemeClr val="tx1"/>
                </a:solidFill>
                <a:effectLst/>
                <a:latin typeface="+mn-lt"/>
                <a:ea typeface="+mn-ea"/>
                <a:cs typeface="+mn-cs"/>
              </a:rPr>
              <a:t>Such systems might also invent new fields of science, redesign economic systems, and evolve wholly new models of governance.</a:t>
            </a:r>
            <a:endParaRPr lang="en-US" b="1" dirty="0" smtClean="0"/>
          </a:p>
          <a:p>
            <a:endParaRPr lang="en-US" b="1" dirty="0" smtClean="0"/>
          </a:p>
          <a:p>
            <a:r>
              <a:rPr lang="en-US" sz="1200" b="1" i="0" u="none" strike="noStrike" kern="1200" baseline="0" dirty="0" smtClean="0">
                <a:solidFill>
                  <a:schemeClr val="tx1"/>
                </a:solidFill>
                <a:latin typeface="+mn-lt"/>
                <a:ea typeface="+mn-ea"/>
                <a:cs typeface="+mn-cs"/>
              </a:rPr>
              <a:t>Views vary as to when and whether such a capability could even be possible, yet there are few experts who claim it can be realized by 2029. Fiction has dealt with this idea for a long time.</a:t>
            </a:r>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30</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Pushing this idea further, we might go beyond the limits of the human body and connect to other forms of intelligence on the planet – animals, plants, weather systems, and the natural environment. </a:t>
            </a:r>
          </a:p>
          <a:p>
            <a:r>
              <a:rPr lang="en-US" sz="1200" b="1" i="0" u="none" strike="noStrike" kern="1200" baseline="0" dirty="0" smtClean="0">
                <a:solidFill>
                  <a:schemeClr val="tx1"/>
                </a:solidFill>
                <a:latin typeface="+mn-lt"/>
                <a:ea typeface="+mn-ea"/>
                <a:cs typeface="+mn-cs"/>
              </a:rPr>
              <a:t>Transcendence: God like behaviors. Not realizable in normal human experience. Go beyond the range or limits of humans.</a:t>
            </a:r>
          </a:p>
          <a:p>
            <a:r>
              <a:rPr lang="en-US" sz="1200" b="1" i="0" u="none" strike="noStrike" kern="1200" baseline="0" dirty="0" smtClean="0">
                <a:solidFill>
                  <a:schemeClr val="tx1"/>
                </a:solidFill>
                <a:latin typeface="+mn-lt"/>
                <a:ea typeface="+mn-ea"/>
                <a:cs typeface="+mn-cs"/>
              </a:rPr>
              <a:t>Some proponents of singularity such as Ray Kurzweil, Google’s Director of Engineering, suggest we could see it happen by 2045 as a result of exponential rates of progress across a range of science and technology disciplines. </a:t>
            </a:r>
          </a:p>
          <a:p>
            <a:r>
              <a:rPr lang="en-US" sz="1200" b="1" i="0" u="none" strike="noStrike" kern="1200" baseline="0" dirty="0" smtClean="0">
                <a:solidFill>
                  <a:schemeClr val="tx1"/>
                </a:solidFill>
                <a:latin typeface="+mn-lt"/>
                <a:ea typeface="+mn-ea"/>
                <a:cs typeface="+mn-cs"/>
              </a:rPr>
              <a:t>The other side of the fence argues that singularity is impossible and human consciousness could never be digitized. </a:t>
            </a: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31</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264"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484037F-0183-4E12-BA47-9C5D431216CA}"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566737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Ray Kurzweil: Google’s director of engineering. </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Has proposed (suggested) interesting predictions on the future of AI.</a:t>
            </a:r>
            <a:endParaRPr lang="en-US" b="1" dirty="0" smtClean="0"/>
          </a:p>
          <a:p>
            <a:endParaRPr lang="en-US" dirty="0"/>
          </a:p>
        </p:txBody>
      </p:sp>
      <p:sp>
        <p:nvSpPr>
          <p:cNvPr id="4" name="Slide Number Placeholder 3"/>
          <p:cNvSpPr>
            <a:spLocks noGrp="1"/>
          </p:cNvSpPr>
          <p:nvPr>
            <p:ph type="sldNum" sz="quarter" idx="10"/>
          </p:nvPr>
        </p:nvSpPr>
        <p:spPr/>
        <p:txBody>
          <a:bodyPr/>
          <a:lstStyle/>
          <a:p>
            <a:fld id="{D47A9A8F-C2D9-4C97-80EE-785AFA07C209}" type="slidenum">
              <a:rPr lang="en-US" smtClean="0"/>
              <a:t>32</a:t>
            </a:fld>
            <a:endParaRPr lang="en-US"/>
          </a:p>
        </p:txBody>
      </p:sp>
    </p:spTree>
    <p:extLst>
      <p:ext uri="{BB962C8B-B14F-4D97-AF65-F5344CB8AC3E}">
        <p14:creationId xmlns:p14="http://schemas.microsoft.com/office/powerpoint/2010/main" val="586823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baseline="0" dirty="0" smtClean="0"/>
              <a:t>From different perspectives (angles or viewpoints), AI can be seen as divided into two types or categories. </a:t>
            </a:r>
          </a:p>
          <a:p>
            <a:r>
              <a:rPr lang="en-US" sz="1200" b="1" i="0" u="none" strike="noStrike" kern="1200" baseline="0" dirty="0" smtClean="0">
                <a:solidFill>
                  <a:schemeClr val="tx1"/>
                </a:solidFill>
                <a:latin typeface="+mn-lt"/>
                <a:ea typeface="+mn-ea"/>
                <a:cs typeface="+mn-cs"/>
                <a:sym typeface="Wingdings 2" panose="05020102010507070707" pitchFamily="18" charset="2"/>
              </a:rPr>
              <a:t> b</a:t>
            </a:r>
            <a:r>
              <a:rPr lang="en-US" sz="1200" b="1" i="0" u="none" strike="noStrike" kern="1200" baseline="0" dirty="0" smtClean="0">
                <a:solidFill>
                  <a:schemeClr val="tx1"/>
                </a:solidFill>
                <a:latin typeface="+mn-lt"/>
                <a:ea typeface="+mn-ea"/>
                <a:cs typeface="+mn-cs"/>
              </a:rPr>
              <a:t>ased on the strength of intelligence or capabilities, and </a:t>
            </a:r>
            <a:r>
              <a:rPr lang="en-US" sz="1200" b="1" i="0" u="none" strike="noStrike" kern="1200" baseline="0" dirty="0" smtClean="0">
                <a:solidFill>
                  <a:schemeClr val="tx1"/>
                </a:solidFill>
                <a:latin typeface="+mn-lt"/>
                <a:ea typeface="+mn-ea"/>
                <a:cs typeface="+mn-cs"/>
                <a:sym typeface="Wingdings 2" panose="05020102010507070707" pitchFamily="18" charset="2"/>
              </a:rPr>
              <a:t> based on </a:t>
            </a:r>
            <a:r>
              <a:rPr lang="en-US" sz="1200" b="1" i="0" u="none" strike="noStrike" kern="1200" baseline="0" dirty="0" smtClean="0">
                <a:solidFill>
                  <a:schemeClr val="tx1"/>
                </a:solidFill>
                <a:latin typeface="+mn-lt"/>
                <a:ea typeface="+mn-ea"/>
                <a:cs typeface="+mn-cs"/>
              </a:rPr>
              <a:t>Evolution of AI (David Peterson). 	</a:t>
            </a:r>
            <a:endParaRPr lang="en-US" b="1" baseline="0" dirty="0" smtClean="0"/>
          </a:p>
          <a:p>
            <a:endParaRPr lang="en-US" b="1" baseline="0" dirty="0" smtClean="0"/>
          </a:p>
          <a:p>
            <a:r>
              <a:rPr lang="en-US" b="1" baseline="0" dirty="0" smtClean="0"/>
              <a:t>Based on Capability (or Maturity Level)</a:t>
            </a:r>
            <a:r>
              <a:rPr lang="en-US" b="1" baseline="0" dirty="0" smtClean="0">
                <a:sym typeface="Wingdings" panose="05000000000000000000" pitchFamily="2" charset="2"/>
              </a:rPr>
              <a:t> Based on what they are capable (clever) of doing  Based on strength of intelligence. </a:t>
            </a:r>
          </a:p>
          <a:p>
            <a:r>
              <a:rPr lang="en-US" b="1" baseline="0" dirty="0" smtClean="0"/>
              <a:t>Based on Evolution of AI </a:t>
            </a:r>
            <a:r>
              <a:rPr lang="en-US" b="1" baseline="0" dirty="0" smtClean="0">
                <a:sym typeface="Wingdings" panose="05000000000000000000" pitchFamily="2" charset="2"/>
              </a:rPr>
              <a:t> </a:t>
            </a:r>
            <a:r>
              <a:rPr lang="en-US" sz="1200" b="1" i="0" u="none" strike="noStrike" kern="1200" baseline="0" dirty="0" smtClean="0">
                <a:solidFill>
                  <a:schemeClr val="tx1"/>
                </a:solidFill>
                <a:latin typeface="+mn-lt"/>
                <a:ea typeface="+mn-ea"/>
                <a:cs typeface="+mn-cs"/>
              </a:rPr>
              <a:t>Based on what services they provide through time as they evolve.</a:t>
            </a:r>
          </a:p>
          <a:p>
            <a:endParaRPr lang="en-US" dirty="0" smtClean="0"/>
          </a:p>
        </p:txBody>
      </p:sp>
      <p:sp>
        <p:nvSpPr>
          <p:cNvPr id="4" name="Slide Number Placeholder 3"/>
          <p:cNvSpPr>
            <a:spLocks noGrp="1"/>
          </p:cNvSpPr>
          <p:nvPr>
            <p:ph type="sldNum" sz="quarter" idx="10"/>
          </p:nvPr>
        </p:nvSpPr>
        <p:spPr/>
        <p:txBody>
          <a:bodyPr/>
          <a:lstStyle/>
          <a:p>
            <a:fld id="{D47A9A8F-C2D9-4C97-80EE-785AFA07C209}" type="slidenum">
              <a:rPr lang="en-US" smtClean="0"/>
              <a:t>33</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Category 1 (Type 1) &amp; Category 2 (Type 2)</a:t>
            </a:r>
          </a:p>
          <a:p>
            <a:endParaRPr lang="en-US" b="1" dirty="0" smtClean="0"/>
          </a:p>
          <a:p>
            <a:r>
              <a:rPr lang="en-US" b="1" dirty="0" smtClean="0"/>
              <a:t>Type 1:</a:t>
            </a:r>
            <a:r>
              <a:rPr lang="en-US" b="1" baseline="0" dirty="0" smtClean="0"/>
              <a:t> Based on Capability </a:t>
            </a:r>
            <a:r>
              <a:rPr lang="en-US" b="1" baseline="0" dirty="0" smtClean="0">
                <a:sym typeface="Wingdings" panose="05000000000000000000" pitchFamily="2" charset="2"/>
              </a:rPr>
              <a:t> Based on strength of intelligence. </a:t>
            </a:r>
          </a:p>
          <a:p>
            <a:r>
              <a:rPr lang="en-US" b="1" baseline="0" dirty="0" smtClean="0"/>
              <a:t>Type 2: Based on Evolution of AI </a:t>
            </a:r>
            <a:r>
              <a:rPr lang="en-US" b="1" baseline="0" dirty="0" smtClean="0">
                <a:sym typeface="Wingdings" panose="05000000000000000000" pitchFamily="2" charset="2"/>
              </a:rPr>
              <a:t> </a:t>
            </a:r>
            <a:r>
              <a:rPr lang="en-US" sz="1200" b="1" i="0" u="none" strike="noStrike" kern="1200" baseline="0" dirty="0" smtClean="0">
                <a:solidFill>
                  <a:schemeClr val="tx1"/>
                </a:solidFill>
                <a:latin typeface="+mn-lt"/>
                <a:ea typeface="+mn-ea"/>
                <a:cs typeface="+mn-cs"/>
              </a:rPr>
              <a:t>Based on what services they provide through time as they evolve.</a:t>
            </a:r>
          </a:p>
          <a:p>
            <a:endParaRPr lang="en-US" b="1" dirty="0" smtClean="0"/>
          </a:p>
          <a:p>
            <a:r>
              <a:rPr lang="en-US" sz="1200" b="1" i="0" u="none" strike="noStrike" kern="1200" baseline="0" dirty="0" smtClean="0">
                <a:solidFill>
                  <a:schemeClr val="tx1"/>
                </a:solidFill>
                <a:latin typeface="+mn-lt"/>
                <a:ea typeface="+mn-ea"/>
                <a:cs typeface="+mn-cs"/>
              </a:rPr>
              <a:t>The expectations – and fears – regarding AI are great. Unfortunately, the current discussion does not make a distinction between what we have now (i.e., “narrow AI”), what the researchers are studying (i.e., “general AI”), and what futurists and sci-fi writers envision (i.e., “super AI”). We try to make this distinction by describing the characteristics of the three maturity levels of AI.</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34</a:t>
            </a:fld>
            <a:endParaRPr lang="en-US"/>
          </a:p>
        </p:txBody>
      </p:sp>
    </p:spTree>
    <p:extLst>
      <p:ext uri="{BB962C8B-B14F-4D97-AF65-F5344CB8AC3E}">
        <p14:creationId xmlns:p14="http://schemas.microsoft.com/office/powerpoint/2010/main" val="39582567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Narrow AI can fail in unpredictable ways if it goes beyond its limits. </a:t>
            </a:r>
          </a:p>
          <a:p>
            <a:r>
              <a:rPr lang="en-US" sz="1200" b="1" i="0" kern="1200" dirty="0" smtClean="0">
                <a:solidFill>
                  <a:schemeClr val="tx1"/>
                </a:solidFill>
                <a:effectLst/>
                <a:latin typeface="+mn-lt"/>
                <a:ea typeface="+mn-ea"/>
                <a:cs typeface="+mn-cs"/>
              </a:rPr>
              <a:t>Self-driving cars and virtual assistants, like Siri, are examples of Weak AI.  </a:t>
            </a: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Apple </a:t>
            </a:r>
            <a:r>
              <a:rPr lang="en-US" sz="1200" b="1" i="0" u="none" strike="noStrike" kern="1200" baseline="0" dirty="0" err="1" smtClean="0">
                <a:solidFill>
                  <a:schemeClr val="tx1"/>
                </a:solidFill>
                <a:latin typeface="+mn-lt"/>
                <a:ea typeface="+mn-ea"/>
                <a:cs typeface="+mn-cs"/>
              </a:rPr>
              <a:t>Siri</a:t>
            </a:r>
            <a:r>
              <a:rPr lang="en-US" sz="1200" b="1" i="0" u="none" strike="noStrike" kern="1200" baseline="0" dirty="0" smtClean="0">
                <a:solidFill>
                  <a:schemeClr val="tx1"/>
                </a:solidFill>
                <a:latin typeface="+mn-lt"/>
                <a:ea typeface="+mn-ea"/>
                <a:cs typeface="+mn-cs"/>
              </a:rPr>
              <a:t> is a good example of Narrow AI, and it operates with a limited pre-defined set of capabilities. </a:t>
            </a:r>
          </a:p>
          <a:p>
            <a:r>
              <a:rPr lang="en-US" sz="1200" b="1" i="0" u="none" strike="noStrike" kern="1200" baseline="0" dirty="0" smtClean="0">
                <a:solidFill>
                  <a:schemeClr val="tx1"/>
                </a:solidFill>
                <a:latin typeface="+mn-lt"/>
                <a:ea typeface="+mn-ea"/>
                <a:cs typeface="+mn-cs"/>
              </a:rPr>
              <a:t>IBM's Watson (supercomputer) also comes under Narrow AI, as it uses an Expert system approach combined with Machine learning and natural language processing. </a:t>
            </a:r>
          </a:p>
          <a:p>
            <a:r>
              <a:rPr lang="en-US" sz="1200" b="1" i="0" u="none" strike="noStrike" kern="1200" baseline="0" dirty="0" smtClean="0">
                <a:solidFill>
                  <a:schemeClr val="tx1"/>
                </a:solidFill>
                <a:latin typeface="+mn-lt"/>
                <a:ea typeface="+mn-ea"/>
                <a:cs typeface="+mn-cs"/>
              </a:rPr>
              <a:t>Other examples of Narrow AI are Google translate, playing chess, purchasing suggestions (or recommendations) on e-commerce sites, speech recognition, and image recognition. </a:t>
            </a:r>
          </a:p>
          <a:p>
            <a:r>
              <a:rPr lang="en-US" sz="1200" b="1" i="0" kern="1200" dirty="0" smtClean="0">
                <a:solidFill>
                  <a:schemeClr val="tx1"/>
                </a:solidFill>
                <a:effectLst/>
                <a:latin typeface="+mn-lt"/>
                <a:ea typeface="+mn-ea"/>
                <a:cs typeface="+mn-cs"/>
              </a:rPr>
              <a:t>Weak AI relies on human interference to define the parameters of its learning algorithms and to provide the relevant training data to ensure accuracy.</a:t>
            </a: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Humans can possess a body of knowledge and can add more with no problem, unlike this category of AI.</a:t>
            </a:r>
          </a:p>
        </p:txBody>
      </p:sp>
      <p:sp>
        <p:nvSpPr>
          <p:cNvPr id="4" name="Slide Number Placeholder 3"/>
          <p:cNvSpPr>
            <a:spLocks noGrp="1"/>
          </p:cNvSpPr>
          <p:nvPr>
            <p:ph type="sldNum" sz="quarter" idx="10"/>
          </p:nvPr>
        </p:nvSpPr>
        <p:spPr/>
        <p:txBody>
          <a:bodyPr/>
          <a:lstStyle/>
          <a:p>
            <a:fld id="{D47A9A8F-C2D9-4C97-80EE-785AFA07C209}" type="slidenum">
              <a:rPr lang="en-US" smtClean="0"/>
              <a:t>35</a:t>
            </a:fld>
            <a:endParaRPr lang="en-US"/>
          </a:p>
        </p:txBody>
      </p:sp>
    </p:spTree>
    <p:extLst>
      <p:ext uri="{BB962C8B-B14F-4D97-AF65-F5344CB8AC3E}">
        <p14:creationId xmlns:p14="http://schemas.microsoft.com/office/powerpoint/2010/main" val="1964626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General AI aims to create intelligent machines that are indistinguishable from the human mind. But just like a child, the AI machine would have to learn through input and experiences, constantly progressing and advancing its abilities over time. </a:t>
            </a: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Weak AI can perform only one type of task, whereas Strong AI can perform a variety of functions, eventually teaching itself to solve for new problems like humans.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While human input accelerates the growth phase of General AI, it is not required, and over time, it develops a human-like consciousness, instead of simulating it like Weak AI.</a:t>
            </a:r>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Currently, there is no such existing system which could come under general AI that can perform any task as seamless as a human. </a:t>
            </a:r>
          </a:p>
          <a:p>
            <a:r>
              <a:rPr lang="en-US" sz="1200" b="1" i="0" u="none" strike="noStrike" kern="1200" baseline="0" dirty="0" smtClean="0">
                <a:solidFill>
                  <a:schemeClr val="tx1"/>
                </a:solidFill>
                <a:latin typeface="+mn-lt"/>
                <a:ea typeface="+mn-ea"/>
                <a:cs typeface="+mn-cs"/>
              </a:rPr>
              <a:t>It may arrive within the next 20 years but it has challenges relating to hardware, energy consumption required in today’s powerful machines, and the need to solve catastrophic memory loss that affects even the most advanced deep learning algorithms of today.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Researchers are currently focused on developing machines with General AI. </a:t>
            </a: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36</a:t>
            </a:fld>
            <a:endParaRPr lang="en-US"/>
          </a:p>
        </p:txBody>
      </p:sp>
    </p:spTree>
    <p:extLst>
      <p:ext uri="{BB962C8B-B14F-4D97-AF65-F5344CB8AC3E}">
        <p14:creationId xmlns:p14="http://schemas.microsoft.com/office/powerpoint/2010/main" val="19646262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Some key characteristics of strong AI include capability to think, to reason and solve puzzles, make judgments, plan, learn, and communicate independently.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Super AI is essentially an  outcome of General AI.</a:t>
            </a:r>
          </a:p>
          <a:p>
            <a:r>
              <a:rPr lang="en-US" sz="1200" b="1" i="0" u="none" strike="noStrike" kern="1200" baseline="0" dirty="0" smtClean="0">
                <a:solidFill>
                  <a:schemeClr val="tx1"/>
                </a:solidFill>
                <a:latin typeface="+mn-lt"/>
                <a:ea typeface="+mn-ea"/>
                <a:cs typeface="+mn-cs"/>
              </a:rPr>
              <a:t>Super AI is still a hypothetical concept of Artificial Intelligence. If successful, it could definitely be highly disruptive.</a:t>
            </a:r>
          </a:p>
          <a:p>
            <a:endParaRPr lang="en-US" sz="1200" b="0" i="0" u="none" strike="noStrike" kern="1200" baseline="0" dirty="0" smtClean="0">
              <a:solidFill>
                <a:schemeClr val="tx1"/>
              </a:solidFill>
              <a:latin typeface="+mn-lt"/>
              <a:ea typeface="+mn-ea"/>
              <a:cs typeface="+mn-cs"/>
            </a:endParaRPr>
          </a:p>
          <a:p>
            <a:pPr defTabSz="914400"/>
            <a:r>
              <a:rPr lang="en-GB" sz="1200" b="1" dirty="0" smtClean="0">
                <a:cs typeface="Times New Roman" pitchFamily="18" charset="0"/>
              </a:rPr>
              <a:t>According to weak AI, the principal value of the computer in the study of the mind in that it gives us a very powerful tool. </a:t>
            </a:r>
          </a:p>
          <a:p>
            <a:pPr defTabSz="914400"/>
            <a:r>
              <a:rPr lang="en-GB" sz="1200" b="1" dirty="0" smtClean="0">
                <a:cs typeface="Times New Roman" pitchFamily="18" charset="0"/>
              </a:rPr>
              <a:t>For example, it enables us to formulate and test hypothesis (model) in a more rigorous and precise fashion.</a:t>
            </a:r>
            <a:endParaRPr lang="en-US" sz="1200" b="1" dirty="0" smtClean="0"/>
          </a:p>
          <a:p>
            <a:r>
              <a:rPr lang="en-GB" sz="800" b="1" dirty="0" smtClean="0">
                <a:cs typeface="Times New Roman" pitchFamily="18" charset="0"/>
              </a:rPr>
              <a:t>But </a:t>
            </a:r>
            <a:r>
              <a:rPr lang="en-GB" sz="800" b="1" dirty="0" smtClean="0">
                <a:solidFill>
                  <a:srgbClr val="336699"/>
                </a:solidFill>
                <a:cs typeface="Times New Roman" pitchFamily="18" charset="0"/>
              </a:rPr>
              <a:t>according to strong or general AI, the computer is not just a tool in the study of the mind; rather, the appropriately programmed computer </a:t>
            </a:r>
            <a:r>
              <a:rPr lang="en-GB" sz="800" b="1" i="0" dirty="0" smtClean="0">
                <a:solidFill>
                  <a:srgbClr val="336699"/>
                </a:solidFill>
                <a:cs typeface="Times New Roman" pitchFamily="18" charset="0"/>
              </a:rPr>
              <a:t>is </a:t>
            </a:r>
            <a:r>
              <a:rPr lang="en-GB" sz="800" b="1" dirty="0" smtClean="0">
                <a:solidFill>
                  <a:srgbClr val="336699"/>
                </a:solidFill>
                <a:cs typeface="Times New Roman" pitchFamily="18" charset="0"/>
              </a:rPr>
              <a:t>a mind itself.</a:t>
            </a:r>
            <a:endParaRPr lang="en-US" sz="8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37</a:t>
            </a:fld>
            <a:endParaRPr lang="en-US"/>
          </a:p>
        </p:txBody>
      </p:sp>
    </p:spTree>
    <p:extLst>
      <p:ext uri="{BB962C8B-B14F-4D97-AF65-F5344CB8AC3E}">
        <p14:creationId xmlns:p14="http://schemas.microsoft.com/office/powerpoint/2010/main" val="19646262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Reactive machines are programmed for the </a:t>
            </a:r>
            <a:r>
              <a:rPr lang="en-US" sz="1200" b="1" i="1" kern="1200" dirty="0" smtClean="0">
                <a:solidFill>
                  <a:schemeClr val="tx1"/>
                </a:solidFill>
                <a:effectLst/>
                <a:latin typeface="+mn-lt"/>
                <a:ea typeface="+mn-ea"/>
                <a:cs typeface="+mn-cs"/>
              </a:rPr>
              <a:t>here and now</a:t>
            </a:r>
            <a:r>
              <a:rPr lang="en-US" sz="1200" b="1" kern="1200" dirty="0" smtClean="0">
                <a:solidFill>
                  <a:schemeClr val="tx1"/>
                </a:solidFill>
                <a:effectLst/>
                <a:latin typeface="+mn-lt"/>
                <a:ea typeface="+mn-ea"/>
                <a:cs typeface="+mn-cs"/>
              </a:rPr>
              <a:t>, but not the </a:t>
            </a:r>
            <a:r>
              <a:rPr lang="en-US" sz="1200" b="1" i="1" kern="1200" dirty="0" smtClean="0">
                <a:solidFill>
                  <a:schemeClr val="tx1"/>
                </a:solidFill>
                <a:effectLst/>
                <a:latin typeface="+mn-lt"/>
                <a:ea typeface="+mn-ea"/>
                <a:cs typeface="+mn-cs"/>
              </a:rPr>
              <a:t>before and after</a:t>
            </a:r>
            <a:r>
              <a:rPr lang="en-US" sz="1200" b="1"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Has no concept of past or future.</a:t>
            </a:r>
          </a:p>
          <a:p>
            <a:r>
              <a:rPr lang="en-US" sz="1200" b="1" kern="1200" dirty="0" smtClean="0">
                <a:solidFill>
                  <a:schemeClr val="tx1"/>
                </a:solidFill>
                <a:effectLst/>
                <a:latin typeface="+mn-lt"/>
                <a:ea typeface="+mn-ea"/>
                <a:cs typeface="+mn-cs"/>
              </a:rPr>
              <a:t>There is no growth with reactive machines, only stagnation in recurring actions and behaviors.</a:t>
            </a:r>
            <a:r>
              <a:rPr lang="en-US" sz="1200" kern="1200" dirty="0" smtClean="0">
                <a:solidFill>
                  <a:schemeClr val="tx1"/>
                </a:solidFill>
                <a:effectLst/>
                <a:latin typeface="+mn-lt"/>
                <a:ea typeface="+mn-ea"/>
                <a:cs typeface="+mn-cs"/>
              </a:rPr>
              <a:t> </a:t>
            </a:r>
            <a:endParaRPr lang="en-US" sz="1200" b="1" kern="1200" dirty="0" smtClean="0">
              <a:solidFill>
                <a:schemeClr val="tx1"/>
              </a:solidFill>
              <a:effectLst/>
              <a:latin typeface="+mn-lt"/>
              <a:ea typeface="+mn-ea"/>
              <a:cs typeface="+mn-cs"/>
            </a:endParaRP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IBM's Deep Blue system is an example of reactive machines. </a:t>
            </a:r>
          </a:p>
          <a:p>
            <a:r>
              <a:rPr lang="en-US" sz="1200" b="1" i="0" u="none" strike="noStrike" kern="1200" baseline="0" dirty="0" smtClean="0">
                <a:solidFill>
                  <a:schemeClr val="tx1"/>
                </a:solidFill>
                <a:latin typeface="+mn-lt"/>
                <a:ea typeface="+mn-ea"/>
                <a:cs typeface="+mn-cs"/>
              </a:rPr>
              <a:t>Google's Alpha-Go is also an example of reactive machines. </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38</a:t>
            </a:fld>
            <a:endParaRPr lang="en-US"/>
          </a:p>
        </p:txBody>
      </p:sp>
    </p:spTree>
    <p:extLst>
      <p:ext uri="{BB962C8B-B14F-4D97-AF65-F5344CB8AC3E}">
        <p14:creationId xmlns:p14="http://schemas.microsoft.com/office/powerpoint/2010/main" val="30527378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These cars can </a:t>
            </a:r>
            <a:r>
              <a:rPr lang="en-US" sz="1200" b="1" dirty="0" smtClean="0">
                <a:solidFill>
                  <a:srgbClr val="FFFF00"/>
                </a:solidFill>
              </a:rPr>
              <a:t>store recent speeds of nearby cars</a:t>
            </a:r>
            <a:r>
              <a:rPr lang="en-US" sz="1200" b="1" dirty="0" smtClean="0"/>
              <a:t>, </a:t>
            </a:r>
            <a:r>
              <a:rPr lang="en-US" sz="1200" b="1" dirty="0" smtClean="0">
                <a:solidFill>
                  <a:srgbClr val="FFFF00"/>
                </a:solidFill>
              </a:rPr>
              <a:t>distance of other cars</a:t>
            </a:r>
            <a:r>
              <a:rPr lang="en-US" sz="1200" b="1" dirty="0" smtClean="0"/>
              <a:t>, </a:t>
            </a:r>
            <a:r>
              <a:rPr lang="en-US" sz="1200" b="1" dirty="0" smtClean="0">
                <a:solidFill>
                  <a:srgbClr val="FFFF00"/>
                </a:solidFill>
              </a:rPr>
              <a:t>speed limits</a:t>
            </a:r>
            <a:r>
              <a:rPr lang="en-US" sz="1200" b="1" dirty="0" smtClean="0"/>
              <a:t>, and other information </a:t>
            </a:r>
            <a:r>
              <a:rPr lang="en-US" sz="1200" b="1" dirty="0" smtClean="0">
                <a:solidFill>
                  <a:srgbClr val="FFFF00"/>
                </a:solidFill>
              </a:rPr>
              <a:t>to navigate </a:t>
            </a:r>
            <a:r>
              <a:rPr lang="en-US" sz="1200" b="1" dirty="0" smtClean="0"/>
              <a:t>the road. </a:t>
            </a: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Autonomous vehicles, or self-driving cars, use the principle of limited memory in that they depend on a combination of observational and pre-programmed knowledge. To observe and understand how to properly drive and function among human-dependent vehicles, self-driving cars read their environment, detect patterns or changes in external factors, and adjust as necessary.</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Despite the ability to far outdo typical human performance in certain tasks limited memory machines lag behind human intelligence in other respects. </a:t>
            </a:r>
          </a:p>
          <a:p>
            <a:r>
              <a:rPr lang="en-US" sz="1200" b="1" i="0" u="none" strike="noStrike" kern="1200" baseline="0" dirty="0" smtClean="0">
                <a:solidFill>
                  <a:schemeClr val="tx1"/>
                </a:solidFill>
                <a:latin typeface="+mn-lt"/>
                <a:ea typeface="+mn-ea"/>
                <a:cs typeface="+mn-cs"/>
              </a:rPr>
              <a:t>They require huge amounts of training data to learn tasks humans learn with just a few examples, and they are vulnerable to outliers or adversarial examples. </a:t>
            </a:r>
          </a:p>
        </p:txBody>
      </p:sp>
      <p:sp>
        <p:nvSpPr>
          <p:cNvPr id="4" name="Slide Number Placeholder 3"/>
          <p:cNvSpPr>
            <a:spLocks noGrp="1"/>
          </p:cNvSpPr>
          <p:nvPr>
            <p:ph type="sldNum" sz="quarter" idx="10"/>
          </p:nvPr>
        </p:nvSpPr>
        <p:spPr/>
        <p:txBody>
          <a:bodyPr/>
          <a:lstStyle/>
          <a:p>
            <a:fld id="{D47A9A8F-C2D9-4C97-80EE-785AFA07C209}" type="slidenum">
              <a:rPr lang="en-US" smtClean="0"/>
              <a:t>39</a:t>
            </a:fld>
            <a:endParaRPr lang="en-US"/>
          </a:p>
        </p:txBody>
      </p:sp>
    </p:spTree>
    <p:extLst>
      <p:ext uri="{BB962C8B-B14F-4D97-AF65-F5344CB8AC3E}">
        <p14:creationId xmlns:p14="http://schemas.microsoft.com/office/powerpoint/2010/main" val="25357863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This type of machines are </a:t>
            </a:r>
            <a:r>
              <a:rPr lang="en-US" sz="1200" b="1" dirty="0" smtClean="0">
                <a:solidFill>
                  <a:srgbClr val="FFFF00"/>
                </a:solidFill>
              </a:rPr>
              <a:t>not</a:t>
            </a:r>
            <a:r>
              <a:rPr lang="en-US" sz="1200" b="1" dirty="0" smtClean="0"/>
              <a:t> </a:t>
            </a:r>
            <a:r>
              <a:rPr lang="en-US" sz="1200" b="1" dirty="0" smtClean="0">
                <a:solidFill>
                  <a:srgbClr val="FFFF00"/>
                </a:solidFill>
              </a:rPr>
              <a:t>still realized</a:t>
            </a:r>
            <a:r>
              <a:rPr lang="en-US" sz="1200" b="1" dirty="0" smtClean="0"/>
              <a:t>, but researchers are making lots of efforts and progress is being made.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What constitutes theory of mind is decision-making ability equal to the extent of a human mind, but by machines.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While there are some machines that currently exhibit humanlike capabilities (</a:t>
            </a:r>
            <a:r>
              <a:rPr lang="en-US" sz="1200" b="1" u="sng" kern="1200" dirty="0" smtClean="0">
                <a:solidFill>
                  <a:schemeClr val="tx1"/>
                </a:solidFill>
                <a:effectLst/>
                <a:latin typeface="+mn-lt"/>
                <a:ea typeface="+mn-ea"/>
                <a:cs typeface="+mn-cs"/>
                <a:hlinkClick r:id="rId3"/>
              </a:rPr>
              <a:t>voice assistants</a:t>
            </a:r>
            <a:r>
              <a:rPr lang="en-US" sz="1200" b="1" kern="1200" dirty="0" smtClean="0">
                <a:solidFill>
                  <a:schemeClr val="tx1"/>
                </a:solidFill>
                <a:effectLst/>
                <a:latin typeface="+mn-lt"/>
                <a:ea typeface="+mn-ea"/>
                <a:cs typeface="+mn-cs"/>
              </a:rPr>
              <a:t>, for instance), none are </a:t>
            </a:r>
            <a:r>
              <a:rPr lang="en-US" sz="1200" b="1" i="1" kern="1200" dirty="0" smtClean="0">
                <a:solidFill>
                  <a:schemeClr val="tx1"/>
                </a:solidFill>
                <a:effectLst/>
                <a:latin typeface="+mn-lt"/>
                <a:ea typeface="+mn-ea"/>
                <a:cs typeface="+mn-cs"/>
              </a:rPr>
              <a:t>fully</a:t>
            </a:r>
            <a:r>
              <a:rPr lang="en-US" sz="1200" b="1" kern="1200" dirty="0" smtClean="0">
                <a:solidFill>
                  <a:schemeClr val="tx1"/>
                </a:solidFill>
                <a:effectLst/>
                <a:latin typeface="+mn-lt"/>
                <a:ea typeface="+mn-ea"/>
                <a:cs typeface="+mn-cs"/>
              </a:rPr>
              <a:t> capable of holding conversations relative to human standards.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Some elements of theory of mind AI currently exist or have existed in the recent past.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Two notable examples are the robots Kismet and Sophia, created in 2000 and 2016, respectively.</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These two humanlike robots are samples of movement toward full theory of mind AI systems materializing in the near future. </a:t>
            </a:r>
          </a:p>
          <a:p>
            <a:r>
              <a:rPr lang="en-US" sz="1200" b="1" kern="1200" dirty="0" smtClean="0">
                <a:solidFill>
                  <a:schemeClr val="tx1"/>
                </a:solidFill>
                <a:effectLst/>
                <a:latin typeface="+mn-lt"/>
                <a:ea typeface="+mn-ea"/>
                <a:cs typeface="+mn-cs"/>
              </a:rPr>
              <a:t>While neither fully holds the ability to have full-blown human conversation with an actual person, both robots have aspects of emotive ability akin to that of their human counterparts – one step toward seamlessly assimilating into human society.</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40</a:t>
            </a:fld>
            <a:endParaRPr lang="en-US"/>
          </a:p>
        </p:txBody>
      </p:sp>
    </p:spTree>
    <p:extLst>
      <p:ext uri="{BB962C8B-B14F-4D97-AF65-F5344CB8AC3E}">
        <p14:creationId xmlns:p14="http://schemas.microsoft.com/office/powerpoint/2010/main" val="17370835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These machines will be smarter than the (average) human mind. </a:t>
            </a:r>
          </a:p>
          <a:p>
            <a:r>
              <a:rPr lang="en-US" sz="1200" b="1" i="0" u="none" strike="noStrike" kern="1200" baseline="0" dirty="0" smtClean="0">
                <a:solidFill>
                  <a:schemeClr val="tx1"/>
                </a:solidFill>
                <a:latin typeface="+mn-lt"/>
                <a:ea typeface="+mn-ea"/>
                <a:cs typeface="+mn-cs"/>
              </a:rPr>
              <a:t>Self-Awareness AI is a hypothetical concept and does not exist in reality at this moment. </a:t>
            </a:r>
          </a:p>
          <a:p>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Self-aware AI involves machines that have human-level consciousness. This form of AI is not currently in existence, but would be considered the most advanced form of artificial intelligence known to man. </a:t>
            </a:r>
          </a:p>
          <a:p>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Facets of self-aware AI include the ability to not only recognize and replicate humanlike actions, but also to think for itself, have desires, and understand its feelings. Self-aware AI, in essence, is an advancement and extension of theory of mind AI.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Where theory of mind only focuses on the aspects of comprehension and replication of human practices, self-aware AI takes it a step further by implying that it can and will have self-guided thoughts and reactions.</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41</a:t>
            </a:fld>
            <a:endParaRPr lang="en-US"/>
          </a:p>
        </p:txBody>
      </p:sp>
    </p:spTree>
    <p:extLst>
      <p:ext uri="{BB962C8B-B14F-4D97-AF65-F5344CB8AC3E}">
        <p14:creationId xmlns:p14="http://schemas.microsoft.com/office/powerpoint/2010/main" val="312161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Artificial:</a:t>
            </a:r>
            <a:r>
              <a:rPr lang="en-US" b="1" baseline="0" dirty="0" smtClean="0"/>
              <a:t> man made, not natural</a:t>
            </a:r>
            <a:endParaRPr lang="en-US" b="1" dirty="0" smtClean="0"/>
          </a:p>
          <a:p>
            <a:r>
              <a:rPr lang="en-US" b="1" dirty="0" smtClean="0"/>
              <a:t>Intelligence: the ability to acquire and apply knowledge and skills. </a:t>
            </a:r>
            <a:r>
              <a:rPr lang="en-US" b="0" dirty="0" smtClean="0"/>
              <a:t>Oxford</a:t>
            </a:r>
            <a:r>
              <a:rPr lang="en-US" b="0" baseline="0" dirty="0" smtClean="0"/>
              <a:t> dictionary</a:t>
            </a:r>
          </a:p>
          <a:p>
            <a:r>
              <a:rPr lang="en-US" b="1" baseline="0" dirty="0" smtClean="0"/>
              <a:t>AI is man-made ability to reason, learn and solve problems (or take appropriate actions to stimuli).</a:t>
            </a:r>
          </a:p>
          <a:p>
            <a:r>
              <a:rPr lang="en-US" altLang="ar-JO" b="1" dirty="0" smtClean="0">
                <a:solidFill>
                  <a:srgbClr val="330393"/>
                </a:solidFill>
                <a:latin typeface="Times New Roman" panose="02020603050405020304" pitchFamily="18" charset="0"/>
                <a:cs typeface="Times New Roman" panose="02020603050405020304" pitchFamily="18" charset="0"/>
              </a:rPr>
              <a:t>AI</a:t>
            </a:r>
            <a:r>
              <a:rPr lang="en-US" altLang="ar-JO" b="1" dirty="0" smtClean="0">
                <a:cs typeface="Times New Roman" panose="02020603050405020304" pitchFamily="18" charset="0"/>
              </a:rPr>
              <a:t> is the study of ideas that enable computers to be intelligent.</a:t>
            </a:r>
          </a:p>
          <a:p>
            <a:r>
              <a:rPr lang="en-US" altLang="ar-JO" b="1" dirty="0" smtClean="0">
                <a:solidFill>
                  <a:srgbClr val="330393"/>
                </a:solidFill>
                <a:latin typeface="Times New Roman" panose="02020603050405020304" pitchFamily="18" charset="0"/>
                <a:cs typeface="Times New Roman" panose="02020603050405020304" pitchFamily="18" charset="0"/>
              </a:rPr>
              <a:t>AI</a:t>
            </a:r>
            <a:r>
              <a:rPr lang="en-US" altLang="ar-JO" b="1" dirty="0" smtClean="0">
                <a:cs typeface="Times New Roman" panose="02020603050405020304" pitchFamily="18" charset="0"/>
              </a:rPr>
              <a:t> is the part of computer science concerned with design of computer systems that exhibit human intelligence. </a:t>
            </a:r>
            <a:r>
              <a:rPr lang="en-GB" altLang="ar-JO" b="1" dirty="0" smtClean="0">
                <a:cs typeface="Times New Roman" panose="02020603050405020304" pitchFamily="18" charset="0"/>
              </a:rPr>
              <a:t>(</a:t>
            </a:r>
            <a:r>
              <a:rPr lang="en-GB" altLang="ar-JO" b="0" dirty="0" smtClean="0">
                <a:cs typeface="Times New Roman" panose="02020603050405020304" pitchFamily="18" charset="0"/>
              </a:rPr>
              <a:t>The Concise Oxford Dictionary</a:t>
            </a:r>
            <a:r>
              <a:rPr lang="en-GB" altLang="ar-JO" b="1" dirty="0" smtClean="0">
                <a:cs typeface="Times New Roman" panose="02020603050405020304" pitchFamily="18" charset="0"/>
              </a:rPr>
              <a:t>)</a:t>
            </a:r>
          </a:p>
          <a:p>
            <a:r>
              <a:rPr lang="en-GB" altLang="ar-JO" b="1" dirty="0" smtClean="0">
                <a:cs typeface="Times New Roman" panose="02020603050405020304" pitchFamily="18" charset="0"/>
              </a:rPr>
              <a:t>AI = Artefact + Intelligence</a:t>
            </a:r>
          </a:p>
          <a:p>
            <a:endParaRPr lang="en-US" b="1" baseline="0" dirty="0" smtClean="0"/>
          </a:p>
          <a:p>
            <a:r>
              <a:rPr lang="en-US" sz="1200" b="1" i="0" u="none" strike="noStrike" kern="1200" baseline="0" dirty="0" smtClean="0">
                <a:solidFill>
                  <a:schemeClr val="tx1"/>
                </a:solidFill>
                <a:latin typeface="+mn-lt"/>
                <a:ea typeface="+mn-ea"/>
                <a:cs typeface="+mn-cs"/>
              </a:rPr>
              <a:t>This generally involves borrowing characteristics from human intelligence, and applying them as algorithms in a computer friendly way.</a:t>
            </a: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5</a:t>
            </a:fld>
            <a:endParaRPr lang="en-US"/>
          </a:p>
        </p:txBody>
      </p:sp>
    </p:spTree>
    <p:extLst>
      <p:ext uri="{BB962C8B-B14F-4D97-AF65-F5344CB8AC3E}">
        <p14:creationId xmlns:p14="http://schemas.microsoft.com/office/powerpoint/2010/main" val="14639882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Can you imagine any other way of achieving human comparable intelligence, other than mimicking humans? </a:t>
            </a:r>
          </a:p>
          <a:p>
            <a:endParaRPr lang="en-US" b="1" dirty="0" smtClean="0"/>
          </a:p>
          <a:p>
            <a:r>
              <a:rPr lang="en-US" b="1" dirty="0" smtClean="0"/>
              <a:t>Intellect: </a:t>
            </a:r>
            <a:r>
              <a:rPr lang="en-US" sz="1200" b="1" i="0" kern="1200" dirty="0" smtClean="0">
                <a:solidFill>
                  <a:schemeClr val="tx1"/>
                </a:solidFill>
                <a:effectLst/>
                <a:latin typeface="+mn-lt"/>
                <a:ea typeface="+mn-ea"/>
                <a:cs typeface="+mn-cs"/>
              </a:rPr>
              <a:t>the faculty (talent) of reasoning and understanding objectively (based on facts,</a:t>
            </a:r>
            <a:r>
              <a:rPr lang="en-US" sz="1200" b="1" i="0" kern="1200" baseline="0" dirty="0" smtClean="0">
                <a:solidFill>
                  <a:schemeClr val="tx1"/>
                </a:solidFill>
                <a:effectLst/>
                <a:latin typeface="+mn-lt"/>
                <a:ea typeface="+mn-ea"/>
                <a:cs typeface="+mn-cs"/>
              </a:rPr>
              <a:t> not subjectively</a:t>
            </a:r>
            <a:r>
              <a:rPr lang="en-US" sz="1200" b="1" i="0" kern="1200" dirty="0" smtClean="0">
                <a:solidFill>
                  <a:schemeClr val="tx1"/>
                </a:solidFill>
                <a:effectLst/>
                <a:latin typeface="+mn-lt"/>
                <a:ea typeface="+mn-ea"/>
                <a:cs typeface="+mn-cs"/>
              </a:rPr>
              <a:t>), especially with regard to abstract matters.</a:t>
            </a:r>
            <a:endParaRPr lang="en-US" b="1" dirty="0" smtClean="0"/>
          </a:p>
        </p:txBody>
      </p:sp>
      <p:sp>
        <p:nvSpPr>
          <p:cNvPr id="4" name="Slide Number Placeholder 3"/>
          <p:cNvSpPr>
            <a:spLocks noGrp="1"/>
          </p:cNvSpPr>
          <p:nvPr>
            <p:ph type="sldNum" sz="quarter" idx="10"/>
          </p:nvPr>
        </p:nvSpPr>
        <p:spPr/>
        <p:txBody>
          <a:bodyPr/>
          <a:lstStyle/>
          <a:p>
            <a:fld id="{D47A9A8F-C2D9-4C97-80EE-785AFA07C209}" type="slidenum">
              <a:rPr lang="en-US" smtClean="0"/>
              <a:t>42</a:t>
            </a:fld>
            <a:endParaRPr lang="en-US"/>
          </a:p>
        </p:txBody>
      </p:sp>
    </p:spTree>
    <p:extLst>
      <p:ext uri="{BB962C8B-B14F-4D97-AF65-F5344CB8AC3E}">
        <p14:creationId xmlns:p14="http://schemas.microsoft.com/office/powerpoint/2010/main" val="2031694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ar-JO" sz="2800" b="1" strike="noStrike" dirty="0" smtClean="0">
                <a:solidFill>
                  <a:srgbClr val="FFFF00"/>
                </a:solidFill>
              </a:rPr>
              <a:t>So, what we are going to do to impart intelligence</a:t>
            </a:r>
            <a:r>
              <a:rPr lang="en-US" altLang="ar-JO" sz="2800" b="1" strike="noStrike" baseline="0" dirty="0" smtClean="0">
                <a:solidFill>
                  <a:srgbClr val="FFFF00"/>
                </a:solidFill>
              </a:rPr>
              <a:t> into machines is to mimic human intelligence, because that is the kind of intelligence we only know about! </a:t>
            </a:r>
            <a:r>
              <a:rPr lang="en-US" altLang="ar-JO" sz="2800" b="1" strike="noStrike" dirty="0" smtClean="0">
                <a:solidFill>
                  <a:srgbClr val="FFFF00"/>
                </a:solidFill>
              </a:rPr>
              <a:t>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ar-JO" sz="2800" b="1" strike="noStrike" dirty="0" smtClean="0">
              <a:solidFill>
                <a:srgbClr val="FFFF00"/>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800" b="1" strike="sngStrike" dirty="0" smtClean="0">
              <a:solidFill>
                <a:srgbClr val="FFFF00"/>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800" b="1" strike="sngStrike"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2800" b="1" dirty="0" smtClean="0">
              <a:solidFill>
                <a:srgbClr val="FFFF00"/>
              </a:solidFill>
            </a:endParaRPr>
          </a:p>
          <a:p>
            <a:pPr lvl="1"/>
            <a:endParaRPr lang="en-US" sz="2800" b="1" dirty="0" smtClean="0">
              <a:solidFill>
                <a:srgbClr val="FFFF00"/>
              </a:solidFill>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43</a:t>
            </a:fld>
            <a:endParaRPr lang="en-US"/>
          </a:p>
        </p:txBody>
      </p:sp>
    </p:spTree>
    <p:extLst>
      <p:ext uri="{BB962C8B-B14F-4D97-AF65-F5344CB8AC3E}">
        <p14:creationId xmlns:p14="http://schemas.microsoft.com/office/powerpoint/2010/main" val="573778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3600" b="1" dirty="0" smtClean="0">
                <a:solidFill>
                  <a:srgbClr val="FFFF00"/>
                </a:solidFill>
              </a:rPr>
              <a:t>What are the components (attributes/characteristics/qualities) of intelligence?</a:t>
            </a:r>
          </a:p>
          <a:p>
            <a:r>
              <a:rPr lang="en-US" sz="3600" b="1" dirty="0" smtClean="0">
                <a:solidFill>
                  <a:srgbClr val="FFFF00"/>
                </a:solidFill>
              </a:rPr>
              <a:t>Reasoning,</a:t>
            </a:r>
            <a:r>
              <a:rPr lang="en-US" sz="3600" b="1" baseline="0" dirty="0" smtClean="0">
                <a:solidFill>
                  <a:srgbClr val="FFFF00"/>
                </a:solidFill>
              </a:rPr>
              <a:t> </a:t>
            </a:r>
            <a:r>
              <a:rPr lang="en-US" sz="3600" b="1" dirty="0" smtClean="0">
                <a:solidFill>
                  <a:srgbClr val="FFFF00"/>
                </a:solidFill>
              </a:rPr>
              <a:t>Learning,</a:t>
            </a:r>
            <a:r>
              <a:rPr lang="en-US" sz="3600" b="1" baseline="0" dirty="0" smtClean="0">
                <a:solidFill>
                  <a:srgbClr val="FFFF00"/>
                </a:solidFill>
              </a:rPr>
              <a:t> </a:t>
            </a:r>
            <a:r>
              <a:rPr lang="en-US" sz="3600" b="1" dirty="0" smtClean="0">
                <a:solidFill>
                  <a:srgbClr val="FFFF00"/>
                </a:solidFill>
              </a:rPr>
              <a:t>Problem</a:t>
            </a:r>
            <a:r>
              <a:rPr lang="en-US" sz="3600" dirty="0" smtClean="0">
                <a:solidFill>
                  <a:srgbClr val="FFFF00"/>
                </a:solidFill>
              </a:rPr>
              <a:t> </a:t>
            </a:r>
            <a:r>
              <a:rPr lang="en-US" sz="3600" b="1" dirty="0" smtClean="0">
                <a:solidFill>
                  <a:srgbClr val="FFFF00"/>
                </a:solidFill>
              </a:rPr>
              <a:t>Solving (or Taking</a:t>
            </a:r>
            <a:r>
              <a:rPr lang="en-US" sz="3600" b="1" baseline="0" dirty="0" smtClean="0">
                <a:solidFill>
                  <a:srgbClr val="FFFF00"/>
                </a:solidFill>
              </a:rPr>
              <a:t> Actions</a:t>
            </a:r>
            <a:r>
              <a:rPr lang="en-US" sz="3600" b="1" dirty="0" smtClean="0">
                <a:solidFill>
                  <a:srgbClr val="FFFF00"/>
                </a:solidFill>
              </a:rPr>
              <a:t>),</a:t>
            </a:r>
            <a:r>
              <a:rPr lang="en-US" sz="3600" b="1" baseline="0" dirty="0" smtClean="0">
                <a:solidFill>
                  <a:srgbClr val="FFFF00"/>
                </a:solidFill>
              </a:rPr>
              <a:t> </a:t>
            </a:r>
            <a:r>
              <a:rPr lang="en-US" sz="3600" b="1" dirty="0" smtClean="0">
                <a:solidFill>
                  <a:srgbClr val="FFFF00"/>
                </a:solidFill>
              </a:rPr>
              <a:t>Perception,</a:t>
            </a:r>
            <a:r>
              <a:rPr lang="en-US" sz="3600" b="1" baseline="0" dirty="0" smtClean="0">
                <a:solidFill>
                  <a:srgbClr val="FFFF00"/>
                </a:solidFill>
              </a:rPr>
              <a:t> </a:t>
            </a:r>
            <a:r>
              <a:rPr lang="en-US" sz="3600" b="1" dirty="0" smtClean="0">
                <a:solidFill>
                  <a:srgbClr val="FFFF00"/>
                </a:solidFill>
              </a:rPr>
              <a:t>Linguistic</a:t>
            </a:r>
            <a:r>
              <a:rPr lang="en-US" sz="3600" dirty="0" smtClean="0">
                <a:solidFill>
                  <a:srgbClr val="FFFF00"/>
                </a:solidFill>
              </a:rPr>
              <a:t> </a:t>
            </a:r>
            <a:r>
              <a:rPr lang="en-US" sz="3600" b="1" dirty="0" smtClean="0">
                <a:solidFill>
                  <a:srgbClr val="FFFF00"/>
                </a:solidFill>
              </a:rPr>
              <a:t>Intelligence</a:t>
            </a:r>
            <a:endParaRPr lang="en-US" altLang="ar-JO" sz="3600" b="1" dirty="0" smtClean="0">
              <a:solidFill>
                <a:srgbClr val="FFFF00"/>
              </a:solidFill>
            </a:endParaRPr>
          </a:p>
          <a:p>
            <a:endParaRPr lang="en-US"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ar-JO" sz="2800" b="1" strike="noStrike" dirty="0" smtClean="0">
                <a:solidFill>
                  <a:srgbClr val="FFFF00"/>
                </a:solidFill>
              </a:rPr>
              <a:t>We will emulate (duplicate) human intelligence using machines by doing the following: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ar-JO" sz="2800" b="1" strike="noStrike" dirty="0" smtClean="0">
                <a:solidFill>
                  <a:srgbClr val="FFFF00"/>
                </a:solidFill>
              </a:rPr>
              <a:t>1. Study</a:t>
            </a:r>
            <a:r>
              <a:rPr lang="en-US" altLang="ar-JO" sz="2800" b="1" strike="noStrike" dirty="0" smtClean="0"/>
              <a:t> the </a:t>
            </a:r>
            <a:r>
              <a:rPr lang="en-US" altLang="ar-JO" sz="2800" b="1" strike="noStrike" dirty="0" smtClean="0">
                <a:solidFill>
                  <a:srgbClr val="FFFF00"/>
                </a:solidFill>
              </a:rPr>
              <a:t>intelligent</a:t>
            </a:r>
            <a:r>
              <a:rPr lang="en-US" altLang="ar-JO" sz="2800" b="1" strike="noStrike" dirty="0" smtClean="0"/>
              <a:t> characteristics concerned with </a:t>
            </a:r>
            <a:r>
              <a:rPr lang="en-US" altLang="ar-JO" sz="2800" b="1" strike="noStrike" dirty="0" smtClean="0">
                <a:solidFill>
                  <a:srgbClr val="FFFF00"/>
                </a:solidFill>
              </a:rPr>
              <a:t>humans.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ar-JO" sz="2800" b="1" strike="noStrike" baseline="0" dirty="0" smtClean="0">
                <a:solidFill>
                  <a:schemeClr val="tx1"/>
                </a:solidFill>
              </a:rPr>
              <a:t>    [Q] How can you achieve this and who is responsible? Using the corresponding sciences and experts of those sciences.</a:t>
            </a:r>
          </a:p>
          <a:p>
            <a:r>
              <a:rPr lang="en-US" altLang="ar-JO" sz="2800" b="1" strike="noStrike" baseline="0" dirty="0" smtClean="0">
                <a:solidFill>
                  <a:schemeClr val="tx1"/>
                </a:solidFill>
              </a:rPr>
              <a:t>     </a:t>
            </a:r>
            <a:r>
              <a:rPr lang="en-US" sz="1200" b="0" i="0" u="none" strike="noStrike" kern="1200" baseline="0" dirty="0" smtClean="0">
                <a:solidFill>
                  <a:schemeClr val="tx1"/>
                </a:solidFill>
                <a:latin typeface="+mn-lt"/>
                <a:ea typeface="+mn-ea"/>
                <a:cs typeface="+mn-cs"/>
              </a:rPr>
              <a:t>Philosophy, Logic, Cognitive Science, Neuro Science, Information Science, etc.</a:t>
            </a:r>
            <a:endParaRPr lang="en-US" altLang="ar-JO" sz="4800" b="1" strike="noStrike"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2800" b="1" strike="noStrike" dirty="0" smtClean="0"/>
              <a:t>2. Represent those qualities using computers.</a:t>
            </a:r>
            <a:br>
              <a:rPr lang="en-US" sz="2800" b="1" strike="noStrike" dirty="0" smtClean="0"/>
            </a:br>
            <a:r>
              <a:rPr lang="en-US" sz="2800" b="1" strike="noStrike" dirty="0" smtClean="0"/>
              <a:t>    [Q] Who is responsible to do this? Computer scientists and software engineers.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800" b="1" strike="noStrike" dirty="0" smtClean="0"/>
              <a:t>Thus,</a:t>
            </a:r>
            <a:r>
              <a:rPr lang="en-US" sz="2800" b="1" strike="noStrike" baseline="0" dirty="0" smtClean="0"/>
              <a:t> by mapping human’s way of thinking to AI components.</a:t>
            </a:r>
            <a:endParaRPr lang="en-US" sz="2800" b="1" strike="noStrike" dirty="0" smtClean="0"/>
          </a:p>
          <a:p>
            <a:endParaRPr lang="en-US" b="1" dirty="0" smtClean="0"/>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44</a:t>
            </a:fld>
            <a:endParaRPr lang="en-US"/>
          </a:p>
        </p:txBody>
      </p:sp>
    </p:spTree>
    <p:extLst>
      <p:ext uri="{BB962C8B-B14F-4D97-AF65-F5344CB8AC3E}">
        <p14:creationId xmlns:p14="http://schemas.microsoft.com/office/powerpoint/2010/main" val="16635555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AI researchers are simulating the same stages in building AI systems or models.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This process represents the three main layers or components of AI systems. </a:t>
            </a:r>
          </a:p>
          <a:p>
            <a:r>
              <a:rPr lang="en-US" sz="1200" b="1" i="0" u="none" strike="noStrike" kern="1200" baseline="0" dirty="0" smtClean="0">
                <a:solidFill>
                  <a:schemeClr val="tx1"/>
                </a:solidFill>
                <a:latin typeface="+mn-lt"/>
                <a:ea typeface="+mn-ea"/>
                <a:cs typeface="+mn-cs"/>
              </a:rPr>
              <a:t>Sensing layer, Interpretation layer (Reasoning &amp; Thinking layer…), and Interacting (action) layer.</a:t>
            </a:r>
            <a:endParaRPr lang="en-US" b="1" dirty="0" smtClean="0"/>
          </a:p>
          <a:p>
            <a:endParaRPr lang="en-US" b="1" dirty="0" smtClean="0"/>
          </a:p>
        </p:txBody>
      </p:sp>
      <p:sp>
        <p:nvSpPr>
          <p:cNvPr id="4" name="Slide Number Placeholder 3"/>
          <p:cNvSpPr>
            <a:spLocks noGrp="1"/>
          </p:cNvSpPr>
          <p:nvPr>
            <p:ph type="sldNum" sz="quarter" idx="10"/>
          </p:nvPr>
        </p:nvSpPr>
        <p:spPr/>
        <p:txBody>
          <a:bodyPr/>
          <a:lstStyle/>
          <a:p>
            <a:fld id="{D47A9A8F-C2D9-4C97-80EE-785AFA07C209}" type="slidenum">
              <a:rPr lang="en-US" smtClean="0"/>
              <a:t>45</a:t>
            </a:fld>
            <a:endParaRPr lang="en-US"/>
          </a:p>
        </p:txBody>
      </p:sp>
    </p:spTree>
    <p:extLst>
      <p:ext uri="{BB962C8B-B14F-4D97-AF65-F5344CB8AC3E}">
        <p14:creationId xmlns:p14="http://schemas.microsoft.com/office/powerpoint/2010/main" val="33785686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Some of the reasons why AI is taking off (getting momentum) now is because of these drivers.</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Big data refers to huge amounts of data (as a result of IR4). Big data requires innovative forms of information processing to draw insights, automate processes, and help decision making. Thus, it requires AI. Big data is one of the drivers of AI.</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The exponential growth of unstructured and semi-structured data drives the need for a new kind of computer system. Like distributed clustered computing and AI. </a:t>
            </a:r>
          </a:p>
          <a:p>
            <a:r>
              <a:rPr lang="en-US" sz="1200" b="1" i="0" u="none" strike="noStrike" kern="1200" baseline="0" dirty="0" smtClean="0">
                <a:solidFill>
                  <a:schemeClr val="tx1"/>
                </a:solidFill>
                <a:latin typeface="+mn-lt"/>
                <a:ea typeface="+mn-ea"/>
                <a:cs typeface="+mn-cs"/>
              </a:rPr>
              <a:t>In the past, one of the barriers to the growth of AI was lack of data availability.  </a:t>
            </a:r>
          </a:p>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46</a:t>
            </a:fld>
            <a:endParaRPr lang="en-US"/>
          </a:p>
        </p:txBody>
      </p:sp>
    </p:spTree>
    <p:extLst>
      <p:ext uri="{BB962C8B-B14F-4D97-AF65-F5344CB8AC3E}">
        <p14:creationId xmlns:p14="http://schemas.microsoft.com/office/powerpoint/2010/main" val="16821951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[Q] Why does the advancement in computer processing speed (or power) and architecture influence AI? </a:t>
            </a: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Advancements in computer processing and memory speeds enable us to make sense of the information that is generated by big data more quickly. </a:t>
            </a:r>
          </a:p>
          <a:p>
            <a:r>
              <a:rPr lang="en-US" sz="1200" b="1" i="0" u="none" strike="noStrike" kern="1200" baseline="0" dirty="0" smtClean="0">
                <a:solidFill>
                  <a:schemeClr val="tx1"/>
                </a:solidFill>
                <a:latin typeface="+mn-lt"/>
                <a:ea typeface="+mn-ea"/>
                <a:cs typeface="+mn-cs"/>
              </a:rPr>
              <a:t>High processing power requirements of AI, machine learning, and deep learning.</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CPU </a:t>
            </a:r>
            <a:r>
              <a:rPr lang="en-US" sz="1200" b="1" i="0" u="none" strike="noStrike" kern="1200" baseline="0" dirty="0" smtClean="0">
                <a:solidFill>
                  <a:schemeClr val="tx1"/>
                </a:solidFill>
                <a:latin typeface="+mn-lt"/>
                <a:ea typeface="+mn-ea"/>
                <a:cs typeface="+mn-cs"/>
                <a:sym typeface="Wingdings" panose="05000000000000000000" pitchFamily="2" charset="2"/>
              </a:rPr>
              <a:t> GPU  TPU</a:t>
            </a:r>
          </a:p>
          <a:p>
            <a:endParaRPr lang="en-US" sz="1200" b="1" i="0" u="none" strike="noStrike" kern="1200" baseline="0" dirty="0" smtClean="0">
              <a:solidFill>
                <a:schemeClr val="tx1"/>
              </a:solidFill>
              <a:latin typeface="+mn-lt"/>
              <a:ea typeface="+mn-ea"/>
              <a:cs typeface="+mn-cs"/>
              <a:sym typeface="Wingdings" panose="05000000000000000000" pitchFamily="2" charset="2"/>
            </a:endParaRPr>
          </a:p>
          <a:p>
            <a:r>
              <a:rPr lang="en-US" sz="1200" b="1" kern="1200" dirty="0" smtClean="0">
                <a:solidFill>
                  <a:schemeClr val="tx1"/>
                </a:solidFill>
                <a:effectLst/>
                <a:latin typeface="+mn-lt"/>
                <a:ea typeface="+mn-ea"/>
                <a:cs typeface="+mn-cs"/>
              </a:rPr>
              <a:t>Tensor Processing Unit abbreviation TPU is a custom-built integrated circuit developed specifically for machine learning and tailored for TensorFlow, Google's open-source machine learning framework.</a:t>
            </a:r>
            <a:r>
              <a:rPr lang="en-US" sz="1200" b="1"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47</a:t>
            </a:fld>
            <a:endParaRPr lang="en-US"/>
          </a:p>
        </p:txBody>
      </p:sp>
    </p:spTree>
    <p:extLst>
      <p:ext uri="{BB962C8B-B14F-4D97-AF65-F5344CB8AC3E}">
        <p14:creationId xmlns:p14="http://schemas.microsoft.com/office/powerpoint/2010/main" val="19703511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What is the cloud? What is cloud computing? </a:t>
            </a:r>
          </a:p>
          <a:p>
            <a:r>
              <a:rPr lang="en-US" sz="1200" b="1" i="0" kern="1200" dirty="0" smtClean="0">
                <a:solidFill>
                  <a:schemeClr val="tx1"/>
                </a:solidFill>
                <a:effectLst/>
                <a:latin typeface="+mn-lt"/>
                <a:ea typeface="+mn-ea"/>
                <a:cs typeface="+mn-cs"/>
              </a:rPr>
              <a:t>"The cloud" refers to servers that are accessed over the Internet, and the software and databases that run on those servers. </a:t>
            </a:r>
          </a:p>
          <a:p>
            <a:r>
              <a:rPr lang="en-US" sz="1200" b="1" i="0" kern="1200" dirty="0" smtClean="0">
                <a:solidFill>
                  <a:schemeClr val="tx1"/>
                </a:solidFill>
                <a:effectLst/>
                <a:latin typeface="+mn-lt"/>
                <a:ea typeface="+mn-ea"/>
                <a:cs typeface="+mn-cs"/>
              </a:rPr>
              <a:t>Cloud servers are located in data centers all over the world. </a:t>
            </a:r>
          </a:p>
          <a:p>
            <a:endParaRPr lang="en-US" sz="1200" b="1" i="0" u="none" strike="noStrike"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Cloud computing is a general term that describes the delivery of on-demand services, usually through the internet, on a pay-per-use basis.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strike="noStrike" kern="1200" dirty="0" smtClean="0">
                <a:solidFill>
                  <a:schemeClr val="tx1"/>
                </a:solidFill>
                <a:effectLst/>
                <a:latin typeface="+mn-lt"/>
                <a:ea typeface="+mn-ea"/>
                <a:cs typeface="+mn-cs"/>
              </a:rPr>
              <a:t>By using cloud computing, users and companies don't have to manage physical servers themselves or run software applications on their own machines.</a:t>
            </a: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endParaRPr lang="en-US" sz="1200" b="1" i="1" u="none" strike="noStrike" kern="1200" baseline="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D47A9A8F-C2D9-4C97-80EE-785AFA07C209}" type="slidenum">
              <a:rPr lang="en-US" smtClean="0"/>
              <a:t>48</a:t>
            </a:fld>
            <a:endParaRPr lang="en-US"/>
          </a:p>
        </p:txBody>
      </p:sp>
    </p:spTree>
    <p:extLst>
      <p:ext uri="{BB962C8B-B14F-4D97-AF65-F5344CB8AC3E}">
        <p14:creationId xmlns:p14="http://schemas.microsoft.com/office/powerpoint/2010/main" val="26042488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Companies worldwide offer their services to customers over cloud platforms. These services might be data analysis, social media, video storage, e-commerce, and AI capabilities that are available through the internet and supported by cloud computing. </a:t>
            </a:r>
          </a:p>
          <a:p>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Cloud computing is a general term that describes the delivery of on-demand services, usually through the internet, on a pay-per-use basis. </a:t>
            </a:r>
          </a:p>
          <a:p>
            <a:r>
              <a:rPr lang="en-US" sz="1200" b="1" i="0" u="none" strike="noStrike" kern="1200" baseline="0" dirty="0" smtClean="0">
                <a:solidFill>
                  <a:schemeClr val="tx1"/>
                </a:solidFill>
                <a:latin typeface="+mn-lt"/>
                <a:ea typeface="+mn-ea"/>
                <a:cs typeface="+mn-cs"/>
              </a:rPr>
              <a:t>	</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49</a:t>
            </a:fld>
            <a:endParaRPr lang="en-US"/>
          </a:p>
        </p:txBody>
      </p:sp>
    </p:spTree>
    <p:extLst>
      <p:ext uri="{BB962C8B-B14F-4D97-AF65-F5344CB8AC3E}">
        <p14:creationId xmlns:p14="http://schemas.microsoft.com/office/powerpoint/2010/main" val="35736613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Application programming interfaces (APIs) expose capabilities and services. (Service Outlets).</a:t>
            </a:r>
          </a:p>
          <a:p>
            <a:r>
              <a:rPr lang="en-US" sz="1200" b="1" i="0" u="none" strike="noStrike" kern="1200" baseline="0" dirty="0" smtClean="0">
                <a:solidFill>
                  <a:schemeClr val="tx1"/>
                </a:solidFill>
                <a:latin typeface="+mn-lt"/>
                <a:ea typeface="+mn-ea"/>
                <a:cs typeface="+mn-cs"/>
              </a:rPr>
              <a:t>Based on the principle of Service Oriented Architecture (SOA) style. Composition &amp; Orchestration.</a:t>
            </a:r>
          </a:p>
          <a:p>
            <a:r>
              <a:rPr lang="en-US" sz="1200" b="1" i="0" u="none" strike="noStrike" kern="1200" baseline="0" dirty="0" smtClean="0">
                <a:solidFill>
                  <a:schemeClr val="tx1"/>
                </a:solidFill>
                <a:latin typeface="+mn-lt"/>
                <a:ea typeface="+mn-ea"/>
                <a:cs typeface="+mn-cs"/>
              </a:rPr>
              <a:t>APIs enable software components to communicate each other easily. </a:t>
            </a:r>
          </a:p>
          <a:p>
            <a:r>
              <a:rPr lang="en-US" sz="1200" b="1" i="0" u="none" strike="noStrike" kern="1200" baseline="0" dirty="0" smtClean="0">
                <a:solidFill>
                  <a:schemeClr val="tx1"/>
                </a:solidFill>
                <a:latin typeface="+mn-lt"/>
                <a:ea typeface="+mn-ea"/>
                <a:cs typeface="+mn-cs"/>
              </a:rPr>
              <a:t>APIs abstract the underlying workings of a service, application, or tool, and expose only what a developer needs, so programming becomes easier and faster. </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50</a:t>
            </a:fld>
            <a:endParaRPr lang="en-US"/>
          </a:p>
        </p:txBody>
      </p:sp>
    </p:spTree>
    <p:extLst>
      <p:ext uri="{BB962C8B-B14F-4D97-AF65-F5344CB8AC3E}">
        <p14:creationId xmlns:p14="http://schemas.microsoft.com/office/powerpoint/2010/main" val="16602380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These services benefit from cloud platform capabilities such as: Availability, Scalability, Accessibility, Rapid deployment, flexible billing options, simpler operations, and management.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IBM Watson: It</a:t>
            </a:r>
            <a:r>
              <a:rPr lang="en-US" sz="1200" b="1" i="0" kern="1200" dirty="0" smtClean="0">
                <a:solidFill>
                  <a:schemeClr val="tx1"/>
                </a:solidFill>
                <a:effectLst/>
                <a:latin typeface="+mn-lt"/>
                <a:ea typeface="+mn-ea"/>
                <a:cs typeface="+mn-cs"/>
              </a:rPr>
              <a:t> is a question answering computer system capable of answering questions posed in natural languages.</a:t>
            </a: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51</a:t>
            </a:fld>
            <a:endParaRPr lang="en-US"/>
          </a:p>
        </p:txBody>
      </p:sp>
    </p:spTree>
    <p:extLst>
      <p:ext uri="{BB962C8B-B14F-4D97-AF65-F5344CB8AC3E}">
        <p14:creationId xmlns:p14="http://schemas.microsoft.com/office/powerpoint/2010/main" val="159341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Thus, AI is replicating human behavior in to machines</a:t>
            </a:r>
            <a:r>
              <a:rPr lang="en-US" b="1" baseline="0" dirty="0" smtClean="0"/>
              <a:t> i</a:t>
            </a:r>
            <a:r>
              <a:rPr lang="en-US" b="1" dirty="0" smtClean="0"/>
              <a:t>n the way humans are behaving. </a:t>
            </a:r>
          </a:p>
          <a:p>
            <a:endParaRPr lang="en-US" b="1" dirty="0" smtClean="0"/>
          </a:p>
          <a:p>
            <a:r>
              <a:rPr lang="en-US" b="1" dirty="0" smtClean="0"/>
              <a:t>Machine Learning is about Using data to answer questions. </a:t>
            </a:r>
          </a:p>
          <a:p>
            <a:r>
              <a:rPr lang="en-US" b="1" dirty="0" smtClean="0"/>
              <a:t>Using data = Training; Answer questions = Predictions / Inferences</a:t>
            </a:r>
          </a:p>
          <a:p>
            <a:r>
              <a:rPr lang="en-US" b="1" dirty="0" smtClean="0"/>
              <a:t>Google search is an example</a:t>
            </a:r>
            <a:r>
              <a:rPr lang="en-US" b="1" baseline="0" dirty="0" smtClean="0"/>
              <a:t> of machine learning (AI).</a:t>
            </a:r>
          </a:p>
          <a:p>
            <a:r>
              <a:rPr lang="en-US" b="1" dirty="0" smtClean="0"/>
              <a:t>Recommendation systems use machine learning</a:t>
            </a:r>
            <a:r>
              <a:rPr lang="en-US" b="1" baseline="0" dirty="0" smtClean="0"/>
              <a:t> algorithms.</a:t>
            </a:r>
          </a:p>
          <a:p>
            <a:endParaRPr lang="en-US" b="1" baseline="0" dirty="0" smtClean="0"/>
          </a:p>
        </p:txBody>
      </p:sp>
      <p:sp>
        <p:nvSpPr>
          <p:cNvPr id="4" name="Slide Number Placeholder 3"/>
          <p:cNvSpPr>
            <a:spLocks noGrp="1"/>
          </p:cNvSpPr>
          <p:nvPr>
            <p:ph type="sldNum" sz="quarter" idx="10"/>
          </p:nvPr>
        </p:nvSpPr>
        <p:spPr/>
        <p:txBody>
          <a:bodyPr/>
          <a:lstStyle/>
          <a:p>
            <a:fld id="{D47A9A8F-C2D9-4C97-80EE-785AFA07C209}" type="slidenum">
              <a:rPr lang="en-US" smtClean="0"/>
              <a:t>6</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As we already know data science is about the extraction of knowledge from big data.</a:t>
            </a:r>
          </a:p>
          <a:p>
            <a:r>
              <a:rPr lang="en-US" sz="1200" b="1" i="0" u="none" strike="noStrike" kern="1200" baseline="0" dirty="0" smtClean="0">
                <a:solidFill>
                  <a:schemeClr val="tx1"/>
                </a:solidFill>
                <a:latin typeface="+mn-lt"/>
                <a:ea typeface="+mn-ea"/>
                <a:cs typeface="+mn-cs"/>
              </a:rPr>
              <a:t>After large volume of data is collected, patterns emerge. Then, data scientists use learning algorithms on these patterns to extract knowledge.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Data science uses machine learning and AI to process big data. Thus, influencing AI.</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52</a:t>
            </a:fld>
            <a:endParaRPr lang="en-US"/>
          </a:p>
        </p:txBody>
      </p:sp>
    </p:spTree>
    <p:extLst>
      <p:ext uri="{BB962C8B-B14F-4D97-AF65-F5344CB8AC3E}">
        <p14:creationId xmlns:p14="http://schemas.microsoft.com/office/powerpoint/2010/main" val="23693225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What do you know about a platform? Why do we need platforms?</a:t>
            </a:r>
          </a:p>
          <a:p>
            <a:r>
              <a:rPr lang="en-US" sz="1200" b="1" i="1" u="none" strike="noStrike" kern="1200" baseline="0" dirty="0" smtClean="0">
                <a:solidFill>
                  <a:schemeClr val="tx1"/>
                </a:solidFill>
                <a:latin typeface="+mn-lt"/>
                <a:ea typeface="+mn-ea"/>
                <a:cs typeface="+mn-cs"/>
              </a:rPr>
              <a:t>Can you name some platforms you used previously or you know about? </a:t>
            </a:r>
          </a:p>
          <a:p>
            <a:r>
              <a:rPr lang="en-US" sz="1200" b="1" i="1" u="none" strike="noStrike" kern="1200" baseline="0" dirty="0" smtClean="0">
                <a:solidFill>
                  <a:schemeClr val="tx1"/>
                </a:solidFill>
                <a:latin typeface="+mn-lt"/>
                <a:ea typeface="+mn-ea"/>
                <a:cs typeface="+mn-cs"/>
              </a:rPr>
              <a:t>For example, Software Development Platforms?  Can be JEE and Microsoft .NET Platforms.</a:t>
            </a:r>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Hardware architectures: Like GPU &amp; TPU (Tensor Processing Unit); </a:t>
            </a:r>
          </a:p>
          <a:p>
            <a:r>
              <a:rPr lang="en-US" sz="1200" b="1" i="0" u="none" strike="noStrike" kern="1200" baseline="0" dirty="0" smtClean="0">
                <a:solidFill>
                  <a:schemeClr val="tx1"/>
                </a:solidFill>
                <a:latin typeface="+mn-lt"/>
                <a:ea typeface="+mn-ea"/>
                <a:cs typeface="+mn-cs"/>
              </a:rPr>
              <a:t>Software frameworks: </a:t>
            </a:r>
            <a:r>
              <a:rPr lang="en-US" sz="1200" b="1" i="0" kern="1200" dirty="0" smtClean="0">
                <a:solidFill>
                  <a:schemeClr val="tx1"/>
                </a:solidFill>
                <a:effectLst/>
                <a:latin typeface="+mn-lt"/>
                <a:ea typeface="+mn-ea"/>
                <a:cs typeface="+mn-cs"/>
              </a:rPr>
              <a:t>In computer programming a framework can be defined as a tool which makes easier</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to develop software and create systems. </a:t>
            </a:r>
            <a:r>
              <a:rPr lang="en-US" sz="1200" b="1" i="0" u="none" strike="noStrike" kern="1200" baseline="0" dirty="0" smtClean="0">
                <a:solidFill>
                  <a:schemeClr val="tx1"/>
                </a:solidFill>
                <a:latin typeface="+mn-lt"/>
                <a:ea typeface="+mn-ea"/>
                <a:cs typeface="+mn-cs"/>
              </a:rPr>
              <a:t>	</a:t>
            </a:r>
          </a:p>
          <a:p>
            <a:endParaRPr lang="en-US" b="1" dirty="0" smtClean="0"/>
          </a:p>
          <a:p>
            <a:r>
              <a:rPr lang="en-US" b="1" dirty="0" smtClean="0"/>
              <a:t>AI platforms simulate the cognitive function that human minds perform such as problem-solving, learning, reasoning, social and general intelligence.</a:t>
            </a:r>
          </a:p>
          <a:p>
            <a:r>
              <a:rPr lang="en-US" b="1" dirty="0" smtClean="0"/>
              <a:t>AI</a:t>
            </a:r>
            <a:r>
              <a:rPr lang="en-US" b="1" baseline="0" dirty="0" smtClean="0"/>
              <a:t> platforms are made up of tools and algorithms.</a:t>
            </a:r>
          </a:p>
          <a:p>
            <a:endParaRPr lang="en-US" b="1" baseline="0" dirty="0" smtClean="0"/>
          </a:p>
          <a:p>
            <a:r>
              <a:rPr lang="en-US" sz="1200" b="1" i="0" kern="1200" dirty="0" smtClean="0">
                <a:solidFill>
                  <a:schemeClr val="tx1"/>
                </a:solidFill>
                <a:effectLst/>
                <a:latin typeface="+mn-lt"/>
                <a:ea typeface="+mn-ea"/>
                <a:cs typeface="+mn-cs"/>
              </a:rPr>
              <a:t>Framework: It’s software but written by someone else for you to use to develop your own software. </a:t>
            </a:r>
          </a:p>
          <a:p>
            <a:r>
              <a:rPr lang="en-US" sz="1200" b="1" i="0" kern="1200" dirty="0" smtClean="0">
                <a:solidFill>
                  <a:schemeClr val="tx1"/>
                </a:solidFill>
                <a:effectLst/>
                <a:latin typeface="+mn-lt"/>
                <a:ea typeface="+mn-ea"/>
                <a:cs typeface="+mn-cs"/>
              </a:rPr>
              <a:t>So that you can reuse components and alleviate the need to reinvent the wheel.</a:t>
            </a:r>
          </a:p>
        </p:txBody>
      </p:sp>
      <p:sp>
        <p:nvSpPr>
          <p:cNvPr id="4" name="Slide Number Placeholder 3"/>
          <p:cNvSpPr>
            <a:spLocks noGrp="1"/>
          </p:cNvSpPr>
          <p:nvPr>
            <p:ph type="sldNum" sz="quarter" idx="10"/>
          </p:nvPr>
        </p:nvSpPr>
        <p:spPr/>
        <p:txBody>
          <a:bodyPr/>
          <a:lstStyle/>
          <a:p>
            <a:fld id="{D47A9A8F-C2D9-4C97-80EE-785AFA07C209}" type="slidenum">
              <a:rPr lang="en-US" smtClean="0"/>
              <a:t>54</a:t>
            </a:fld>
            <a:endParaRPr lang="en-US"/>
          </a:p>
        </p:txBody>
      </p:sp>
    </p:spTree>
    <p:extLst>
      <p:ext uri="{BB962C8B-B14F-4D97-AF65-F5344CB8AC3E}">
        <p14:creationId xmlns:p14="http://schemas.microsoft.com/office/powerpoint/2010/main" val="9588950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55</a:t>
            </a:fld>
            <a:endParaRPr lang="en-US"/>
          </a:p>
        </p:txBody>
      </p:sp>
    </p:spTree>
    <p:extLst>
      <p:ext uri="{BB962C8B-B14F-4D97-AF65-F5344CB8AC3E}">
        <p14:creationId xmlns:p14="http://schemas.microsoft.com/office/powerpoint/2010/main" val="9128243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Artificial intelligence (AI) platforms provide users a tool kit to build intelligent applications.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AI platforms encompass components that enable visual and conversational design work for an AI solution.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These platforms combine intelligent, decision-making algorithms with data, which enables developers to create AI business solutions. </a:t>
            </a: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r>
              <a:rPr lang="en-US" sz="1200" b="1" i="0" u="none" strike="noStrike" kern="1200" baseline="0" dirty="0" smtClean="0">
                <a:solidFill>
                  <a:schemeClr val="tx1"/>
                </a:solidFill>
                <a:latin typeface="+mn-lt"/>
                <a:ea typeface="+mn-ea"/>
                <a:cs typeface="+mn-cs"/>
              </a:rPr>
              <a:t>Some platforms offer pre-built algorithms and simplistic workflows with features like drag-and-drop modeling, and visual interfaces that easily connect necessary data to the end solution.</a:t>
            </a:r>
          </a:p>
          <a:p>
            <a:r>
              <a:rPr lang="en-US" sz="1200" b="1" i="0" u="none" strike="noStrike" kern="1200" baseline="0" dirty="0" smtClean="0">
                <a:solidFill>
                  <a:schemeClr val="tx1"/>
                </a:solidFill>
                <a:latin typeface="+mn-lt"/>
                <a:ea typeface="+mn-ea"/>
                <a:cs typeface="+mn-cs"/>
              </a:rPr>
              <a:t>These algorithms can include functionality for image recognition (useful for criminal identification app development, for example), NLP (gives machines the ability to read/sense and understand human languages).  </a:t>
            </a:r>
          </a:p>
          <a:p>
            <a:r>
              <a:rPr lang="en-US" sz="1200" b="1" i="0" u="none" strike="noStrike" kern="1200" baseline="0" dirty="0" smtClean="0">
                <a:solidFill>
                  <a:schemeClr val="tx1"/>
                </a:solidFill>
                <a:latin typeface="+mn-lt"/>
                <a:ea typeface="+mn-ea"/>
                <a:cs typeface="+mn-cs"/>
              </a:rPr>
              <a:t>Some applications of NLP include information retrieval, text mining, question answering, machine translation, and voice recognition. </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D47A9A8F-C2D9-4C97-80EE-785AFA07C209}" type="slidenum">
              <a:rPr lang="en-US" smtClean="0"/>
              <a:t>56</a:t>
            </a:fld>
            <a:endParaRPr lang="en-US"/>
          </a:p>
        </p:txBody>
      </p:sp>
    </p:spTree>
    <p:extLst>
      <p:ext uri="{BB962C8B-B14F-4D97-AF65-F5344CB8AC3E}">
        <p14:creationId xmlns:p14="http://schemas.microsoft.com/office/powerpoint/2010/main" val="17186548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But, users without intensive development skills will benefit from the platforms’ pre-built algorithms and other features that minimize the learning curve. </a:t>
            </a:r>
          </a:p>
          <a:p>
            <a:r>
              <a:rPr lang="en-US" sz="1200" b="1" i="0" u="none" strike="noStrike" kern="1200" baseline="0" dirty="0" smtClean="0">
                <a:solidFill>
                  <a:schemeClr val="tx1"/>
                </a:solidFill>
                <a:latin typeface="+mn-lt"/>
                <a:ea typeface="+mn-ea"/>
                <a:cs typeface="+mn-cs"/>
              </a:rPr>
              <a:t>AI platforms are very similar to Platforms as a Service (PaaS), which allow basic application development, but these products differ by offering machine learning options.</a:t>
            </a:r>
          </a:p>
          <a:p>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57</a:t>
            </a:fld>
            <a:endParaRPr lang="en-US"/>
          </a:p>
        </p:txBody>
      </p:sp>
    </p:spTree>
    <p:extLst>
      <p:ext uri="{BB962C8B-B14F-4D97-AF65-F5344CB8AC3E}">
        <p14:creationId xmlns:p14="http://schemas.microsoft.com/office/powerpoint/2010/main" val="10946303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Thus, there are readymade tools to be used by developers provided by the platform.</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Through optimized search, we are not only seeking for an answer, but for the best answer.</a:t>
            </a:r>
          </a:p>
          <a:p>
            <a:r>
              <a:rPr lang="en-US" sz="1200" b="1" i="0" u="none" strike="noStrike" kern="1200" baseline="0" dirty="0" smtClean="0">
                <a:solidFill>
                  <a:schemeClr val="tx1"/>
                </a:solidFill>
                <a:latin typeface="+mn-lt"/>
                <a:ea typeface="+mn-ea"/>
                <a:cs typeface="+mn-cs"/>
              </a:rPr>
              <a:t>Logic: the quality of being justifiable by reason.</a:t>
            </a:r>
          </a:p>
          <a:p>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reasoning conducted or assessed according to strict principles of validity.</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58</a:t>
            </a:fld>
            <a:endParaRPr lang="en-US"/>
          </a:p>
        </p:txBody>
      </p:sp>
    </p:spTree>
    <p:extLst>
      <p:ext uri="{BB962C8B-B14F-4D97-AF65-F5344CB8AC3E}">
        <p14:creationId xmlns:p14="http://schemas.microsoft.com/office/powerpoint/2010/main" val="24443232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EA1874A8-F00B-4425-9CCF-99B3B3091C5D}" type="slidenum">
              <a:rPr lang="ar-SA" altLang="ar-JO" sz="1200"/>
              <a:pPr/>
              <a:t>59</a:t>
            </a:fld>
            <a:endParaRPr lang="en-US" altLang="ar-JO" sz="1200"/>
          </a:p>
        </p:txBody>
      </p:sp>
      <p:sp>
        <p:nvSpPr>
          <p:cNvPr id="67587" name="Rectangle 2"/>
          <p:cNvSpPr>
            <a:spLocks noGrp="1" noRot="1" noChangeAspect="1" noChangeArrowheads="1" noTextEdit="1"/>
          </p:cNvSpPr>
          <p:nvPr>
            <p:ph type="sldImg"/>
          </p:nvPr>
        </p:nvSpPr>
        <p:spPr>
          <a:xfrm>
            <a:off x="381000" y="685800"/>
            <a:ext cx="6096000" cy="3429000"/>
          </a:xfrm>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ar-JO" b="1" dirty="0" smtClean="0">
                <a:latin typeface="Times" panose="02020603050405020304" pitchFamily="18" charset="0"/>
              </a:rPr>
              <a:t>If we consider search, for example, an AI</a:t>
            </a:r>
            <a:r>
              <a:rPr lang="en-US" altLang="ar-JO" b="1" baseline="0" dirty="0" smtClean="0">
                <a:latin typeface="Times" panose="02020603050405020304" pitchFamily="18" charset="0"/>
              </a:rPr>
              <a:t> platform provides a tool to answer search requests, and may follow steps shown here to do that.</a:t>
            </a:r>
          </a:p>
          <a:p>
            <a:pPr eaLnBrk="1" hangingPunct="1"/>
            <a:endParaRPr lang="en-US" altLang="ar-JO" b="1" baseline="0" dirty="0" smtClean="0">
              <a:latin typeface="Times" panose="02020603050405020304" pitchFamily="18" charset="0"/>
            </a:endParaRPr>
          </a:p>
          <a:p>
            <a:pPr eaLnBrk="1" hangingPunct="1"/>
            <a:r>
              <a:rPr lang="en-US" altLang="ar-JO" b="1" baseline="0" dirty="0" smtClean="0">
                <a:latin typeface="Times" panose="02020603050405020304" pitchFamily="18" charset="0"/>
              </a:rPr>
              <a:t>**The last bullet can be considered as optimized search.</a:t>
            </a:r>
          </a:p>
        </p:txBody>
      </p:sp>
    </p:spTree>
    <p:extLst>
      <p:ext uri="{BB962C8B-B14F-4D97-AF65-F5344CB8AC3E}">
        <p14:creationId xmlns:p14="http://schemas.microsoft.com/office/powerpoint/2010/main" val="18846252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[Q] What are the characteristics of a smart city? What makes a city smart?</a:t>
            </a:r>
          </a:p>
          <a:p>
            <a:r>
              <a:rPr lang="en-US" sz="1200" b="1" i="0" kern="1200" dirty="0" smtClean="0">
                <a:solidFill>
                  <a:schemeClr val="tx1"/>
                </a:solidFill>
                <a:effectLst/>
                <a:latin typeface="+mn-lt"/>
                <a:ea typeface="+mn-ea"/>
                <a:cs typeface="+mn-cs"/>
              </a:rPr>
              <a:t>Smart: Connected, safe, managed, convenient for</a:t>
            </a:r>
            <a:r>
              <a:rPr lang="en-US" sz="1200" b="1" i="0" kern="1200" baseline="0" dirty="0" smtClean="0">
                <a:solidFill>
                  <a:schemeClr val="tx1"/>
                </a:solidFill>
                <a:effectLst/>
                <a:latin typeface="+mn-lt"/>
                <a:ea typeface="+mn-ea"/>
                <a:cs typeface="+mn-cs"/>
              </a:rPr>
              <a:t> its residents in all aspects.</a:t>
            </a:r>
          </a:p>
          <a:p>
            <a:r>
              <a:rPr lang="en-US" sz="1200" b="1" i="0" kern="1200" baseline="0" dirty="0" smtClean="0">
                <a:solidFill>
                  <a:schemeClr val="tx1"/>
                </a:solidFill>
                <a:effectLst/>
                <a:latin typeface="+mn-lt"/>
                <a:ea typeface="+mn-ea"/>
                <a:cs typeface="+mn-cs"/>
              </a:rPr>
              <a:t>All services are easily available, efficient and are supported by Information Communication Technologies. </a:t>
            </a:r>
          </a:p>
          <a:p>
            <a:r>
              <a:rPr lang="en-US" sz="1200" b="1" i="0" kern="1200" baseline="0" dirty="0" smtClean="0">
                <a:solidFill>
                  <a:schemeClr val="tx1"/>
                </a:solidFill>
                <a:effectLst/>
                <a:latin typeface="+mn-lt"/>
                <a:ea typeface="+mn-ea"/>
                <a:cs typeface="+mn-cs"/>
              </a:rPr>
              <a:t>All Services are </a:t>
            </a:r>
            <a:r>
              <a:rPr lang="en-US" sz="1200" b="1" i="0" kern="1200" baseline="0" dirty="0" err="1" smtClean="0">
                <a:solidFill>
                  <a:schemeClr val="tx1"/>
                </a:solidFill>
                <a:effectLst/>
                <a:latin typeface="+mn-lt"/>
                <a:ea typeface="+mn-ea"/>
                <a:cs typeface="+mn-cs"/>
              </a:rPr>
              <a:t>IoT</a:t>
            </a:r>
            <a:r>
              <a:rPr lang="en-US" sz="1200" b="1" i="0" kern="1200" baseline="0" dirty="0" smtClean="0">
                <a:solidFill>
                  <a:schemeClr val="tx1"/>
                </a:solidFill>
                <a:effectLst/>
                <a:latin typeface="+mn-lt"/>
                <a:ea typeface="+mn-ea"/>
                <a:cs typeface="+mn-cs"/>
              </a:rPr>
              <a:t> and AI supported.</a:t>
            </a:r>
          </a:p>
          <a:p>
            <a:r>
              <a:rPr lang="en-US" sz="1200" b="1" i="0" kern="1200" baseline="0" dirty="0" smtClean="0">
                <a:solidFill>
                  <a:schemeClr val="tx1"/>
                </a:solidFill>
                <a:effectLst/>
                <a:latin typeface="+mn-lt"/>
                <a:ea typeface="+mn-ea"/>
                <a:cs typeface="+mn-cs"/>
              </a:rPr>
              <a:t>Efficient Transportation can be considered as one component of smart city.</a:t>
            </a:r>
          </a:p>
          <a:p>
            <a:endParaRPr lang="en-US" sz="1200" b="1"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You can try most of these AI</a:t>
            </a:r>
            <a:r>
              <a:rPr lang="en-US" sz="1200" b="1" i="0" kern="1200" baseline="0" dirty="0" smtClean="0">
                <a:solidFill>
                  <a:schemeClr val="tx1"/>
                </a:solidFill>
                <a:effectLst/>
                <a:latin typeface="+mn-lt"/>
                <a:ea typeface="+mn-ea"/>
                <a:cs typeface="+mn-cs"/>
              </a:rPr>
              <a:t> applications as a project using open platforms and frameworks.</a:t>
            </a: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60</a:t>
            </a:fld>
            <a:endParaRPr lang="en-US"/>
          </a:p>
        </p:txBody>
      </p:sp>
    </p:spTree>
    <p:extLst>
      <p:ext uri="{BB962C8B-B14F-4D97-AF65-F5344CB8AC3E}">
        <p14:creationId xmlns:p14="http://schemas.microsoft.com/office/powerpoint/2010/main" val="36491852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Google launched AI Platform Predictions in general availability, a service that lets developers prep, build, run, and share machine learning models in the cloud.</a:t>
            </a:r>
          </a:p>
          <a:p>
            <a:r>
              <a:rPr lang="en-US" sz="1200" b="1" i="0" kern="1200" dirty="0" smtClean="0">
                <a:solidFill>
                  <a:schemeClr val="tx1"/>
                </a:solidFill>
                <a:effectLst/>
                <a:latin typeface="+mn-lt"/>
                <a:ea typeface="+mn-ea"/>
                <a:cs typeface="+mn-cs"/>
              </a:rPr>
              <a:t>Google Maps Driving Mode estimates where you are headed and helps you navigate the surrounding area.</a:t>
            </a:r>
          </a:p>
          <a:p>
            <a:r>
              <a:rPr lang="en-US" sz="1200" b="1" i="0" kern="1200" dirty="0" smtClean="0">
                <a:solidFill>
                  <a:schemeClr val="tx1"/>
                </a:solidFill>
                <a:effectLst/>
                <a:latin typeface="+mn-lt"/>
                <a:ea typeface="+mn-ea"/>
                <a:cs typeface="+mn-cs"/>
              </a:rPr>
              <a:t>Google Search Engine is powered by AI.</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These apps work worldwide, so you can count on Uber to get you home even if you’re in a foreign country.</a:t>
            </a:r>
          </a:p>
          <a:p>
            <a:r>
              <a:rPr lang="en-US" sz="1200" b="1" i="0" kern="1200" dirty="0" smtClean="0">
                <a:solidFill>
                  <a:schemeClr val="tx1"/>
                </a:solidFill>
                <a:effectLst/>
                <a:latin typeface="+mn-lt"/>
                <a:ea typeface="+mn-ea"/>
                <a:cs typeface="+mn-cs"/>
              </a:rPr>
              <a:t>We have mentioned the Autopilot thing many times.</a:t>
            </a:r>
            <a:endParaRPr lang="en-US" b="1" dirty="0" smtClean="0"/>
          </a:p>
          <a:p>
            <a:endParaRPr lang="en-US" sz="1200" b="1" i="0" kern="1200" dirty="0" smtClean="0">
              <a:solidFill>
                <a:schemeClr val="tx1"/>
              </a:solidFill>
              <a:effectLst/>
              <a:latin typeface="+mn-lt"/>
              <a:ea typeface="+mn-ea"/>
              <a:cs typeface="+mn-cs"/>
            </a:endParaRPr>
          </a:p>
          <a:p>
            <a:endParaRPr lang="en-US" sz="1200" b="1" i="0" strike="sngStrike" kern="1200" dirty="0" smtClean="0">
              <a:solidFill>
                <a:schemeClr val="tx1"/>
              </a:solidFill>
              <a:effectLst/>
              <a:latin typeface="+mn-lt"/>
              <a:ea typeface="+mn-ea"/>
              <a:cs typeface="+mn-cs"/>
            </a:endParaRPr>
          </a:p>
          <a:p>
            <a:endParaRPr lang="en-US" b="1" dirty="0" smtClean="0"/>
          </a:p>
        </p:txBody>
      </p:sp>
      <p:sp>
        <p:nvSpPr>
          <p:cNvPr id="4" name="Slide Number Placeholder 3"/>
          <p:cNvSpPr>
            <a:spLocks noGrp="1"/>
          </p:cNvSpPr>
          <p:nvPr>
            <p:ph type="sldNum" sz="quarter" idx="10"/>
          </p:nvPr>
        </p:nvSpPr>
        <p:spPr/>
        <p:txBody>
          <a:bodyPr/>
          <a:lstStyle/>
          <a:p>
            <a:fld id="{D47A9A8F-C2D9-4C97-80EE-785AFA07C209}" type="slidenum">
              <a:rPr lang="en-US" smtClean="0"/>
              <a:t>61</a:t>
            </a:fld>
            <a:endParaRPr lang="en-US"/>
          </a:p>
        </p:txBody>
      </p:sp>
    </p:spTree>
    <p:extLst>
      <p:ext uri="{BB962C8B-B14F-4D97-AF65-F5344CB8AC3E}">
        <p14:creationId xmlns:p14="http://schemas.microsoft.com/office/powerpoint/2010/main" val="39599370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[Q] What does Facebook use AI for?</a:t>
            </a:r>
          </a:p>
          <a:p>
            <a:r>
              <a:rPr lang="en-US" sz="1200" b="1" i="0" u="none" strike="noStrike" kern="1200" baseline="0" dirty="0" smtClean="0">
                <a:solidFill>
                  <a:schemeClr val="tx1"/>
                </a:solidFill>
                <a:latin typeface="+mn-lt"/>
                <a:ea typeface="+mn-ea"/>
                <a:cs typeface="+mn-cs"/>
              </a:rPr>
              <a:t>Pinterest uses computer vision (an AI application where computers are taught to see) to recommend similar objects in images.</a:t>
            </a:r>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Instagram uses machine learning to identify the contextual meaning of emoji (for example, a laughing emoji could replace “lol”). </a:t>
            </a:r>
          </a:p>
          <a:p>
            <a:r>
              <a:rPr lang="en-US" sz="1200" b="1" i="0" u="none" strike="noStrike" kern="1200" baseline="0" dirty="0" smtClean="0">
                <a:solidFill>
                  <a:schemeClr val="tx1"/>
                </a:solidFill>
                <a:latin typeface="+mn-lt"/>
                <a:ea typeface="+mn-ea"/>
                <a:cs typeface="+mn-cs"/>
              </a:rPr>
              <a:t>And So On…</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62</a:t>
            </a:fld>
            <a:endParaRPr lang="en-US"/>
          </a:p>
        </p:txBody>
      </p:sp>
    </p:spTree>
    <p:extLst>
      <p:ext uri="{BB962C8B-B14F-4D97-AF65-F5344CB8AC3E}">
        <p14:creationId xmlns:p14="http://schemas.microsoft.com/office/powerpoint/2010/main" val="1890886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Source of this slide is MIT open courseware, which you can freely access online.</a:t>
            </a:r>
            <a:endParaRPr lang="en-US" b="1" dirty="0" smtClean="0"/>
          </a:p>
          <a:p>
            <a:endParaRPr lang="en-US" b="1" dirty="0" smtClean="0"/>
          </a:p>
          <a:p>
            <a:r>
              <a:rPr lang="en-US" b="1" dirty="0" smtClean="0"/>
              <a:t>The bottom part</a:t>
            </a:r>
            <a:r>
              <a:rPr lang="en-US" b="1" baseline="0" dirty="0" smtClean="0"/>
              <a:t> of this picture (machine learning) represents the training aspect where the learning takes place using Big data [(data : output) pair] and it takes time to do that as compared to get the result of a test data as shown in the top part of the picture (traditional programming).</a:t>
            </a:r>
          </a:p>
          <a:p>
            <a:endParaRPr lang="en-US" b="1" baseline="0" dirty="0" smtClean="0"/>
          </a:p>
        </p:txBody>
      </p:sp>
      <p:sp>
        <p:nvSpPr>
          <p:cNvPr id="4" name="Slide Number Placeholder 3"/>
          <p:cNvSpPr>
            <a:spLocks noGrp="1"/>
          </p:cNvSpPr>
          <p:nvPr>
            <p:ph type="sldNum" sz="quarter" idx="10"/>
          </p:nvPr>
        </p:nvSpPr>
        <p:spPr/>
        <p:txBody>
          <a:bodyPr/>
          <a:lstStyle/>
          <a:p>
            <a:fld id="{D47A9A8F-C2D9-4C97-80EE-785AFA07C209}" type="slidenum">
              <a:rPr lang="en-US" smtClean="0"/>
              <a:t>7</a:t>
            </a:fld>
            <a:endParaRPr lang="en-US"/>
          </a:p>
        </p:txBody>
      </p:sp>
    </p:spTree>
    <p:extLst>
      <p:ext uri="{BB962C8B-B14F-4D97-AF65-F5344CB8AC3E}">
        <p14:creationId xmlns:p14="http://schemas.microsoft.com/office/powerpoint/2010/main" val="10354442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Search -  Amazon searches, for example, quickly return a list of the most relevant products related to your search.</a:t>
            </a:r>
          </a:p>
          <a:p>
            <a:r>
              <a:rPr lang="en-US" sz="1200" b="1" i="0" u="none" strike="noStrike" kern="1200" baseline="0" dirty="0" smtClean="0">
                <a:solidFill>
                  <a:schemeClr val="tx1"/>
                </a:solidFill>
                <a:latin typeface="+mn-lt"/>
                <a:ea typeface="+mn-ea"/>
                <a:cs typeface="+mn-cs"/>
              </a:rPr>
              <a:t>We have said that search is an important AI platform tool or AI feature.</a:t>
            </a:r>
          </a:p>
          <a:p>
            <a:r>
              <a:rPr lang="en-US" sz="1200" b="1" i="0" u="none" strike="noStrike" kern="1200" baseline="0" dirty="0" smtClean="0">
                <a:solidFill>
                  <a:schemeClr val="tx1"/>
                </a:solidFill>
                <a:latin typeface="+mn-lt"/>
                <a:ea typeface="+mn-ea"/>
                <a:cs typeface="+mn-cs"/>
              </a:rPr>
              <a:t>Recommendations - Amazon uses artificial neural networks to generate product recommendations. </a:t>
            </a:r>
          </a:p>
          <a:p>
            <a:r>
              <a:rPr lang="en-US" sz="1200" b="1" i="0" u="none" strike="noStrike" kern="1200" baseline="0" dirty="0" smtClean="0">
                <a:solidFill>
                  <a:schemeClr val="tx1"/>
                </a:solidFill>
                <a:latin typeface="+mn-lt"/>
                <a:ea typeface="+mn-ea"/>
                <a:cs typeface="+mn-cs"/>
              </a:rPr>
              <a:t>Using phrases like “customers who viewed this also viewed” and “customers who bought this also bought”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Voice-to-Text: Currently a standard feature on smartphones. This is an AI aspect.</a:t>
            </a:r>
          </a:p>
          <a:p>
            <a:r>
              <a:rPr lang="en-US" sz="1200" b="1" i="0" u="none" strike="noStrike" kern="1200" baseline="0" dirty="0" smtClean="0">
                <a:solidFill>
                  <a:schemeClr val="tx1"/>
                </a:solidFill>
                <a:latin typeface="+mn-lt"/>
                <a:ea typeface="+mn-ea"/>
                <a:cs typeface="+mn-cs"/>
              </a:rPr>
              <a:t>Thus, basic conversation (voice command) has become the control interface for a new generation of smart personal assistants. </a:t>
            </a:r>
          </a:p>
          <a:p>
            <a:r>
              <a:rPr lang="en-US" sz="1200" b="1" i="0" u="none" strike="noStrike" kern="1200" baseline="0" dirty="0" smtClean="0">
                <a:solidFill>
                  <a:schemeClr val="tx1"/>
                </a:solidFill>
                <a:latin typeface="+mn-lt"/>
                <a:ea typeface="+mn-ea"/>
                <a:cs typeface="+mn-cs"/>
              </a:rPr>
              <a:t>Examples are Siri, Google Now, Google Assistant, Alexa which has question answering capabilities via internet searches.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Echo smart speakers allow you to integrate Alexa into your living room and use voice to ask natural language questions, and use voice commands to play music, order pizza, signal (hail) an Uber to stop, and integrates with smart home devices. </a:t>
            </a: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63</a:t>
            </a:fld>
            <a:endParaRPr lang="en-US"/>
          </a:p>
        </p:txBody>
      </p:sp>
    </p:spTree>
    <p:extLst>
      <p:ext uri="{BB962C8B-B14F-4D97-AF65-F5344CB8AC3E}">
        <p14:creationId xmlns:p14="http://schemas.microsoft.com/office/powerpoint/2010/main" val="23932872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If you are</a:t>
            </a:r>
            <a:r>
              <a:rPr lang="en-US" b="1" baseline="0" dirty="0" smtClean="0"/>
              <a:t> the designer of your work, it will be unique.</a:t>
            </a:r>
          </a:p>
          <a:p>
            <a:r>
              <a:rPr lang="en-US" b="1" baseline="0" dirty="0" smtClean="0"/>
              <a:t>Try to follow document writing structure rules as much as possible.</a:t>
            </a:r>
          </a:p>
          <a:p>
            <a:r>
              <a:rPr lang="en-US" b="1" baseline="0" dirty="0" smtClean="0"/>
              <a:t>Such as, introduction, discussion, conclusion, references.</a:t>
            </a:r>
          </a:p>
          <a:p>
            <a:r>
              <a:rPr lang="en-US" b="1" baseline="0" dirty="0" smtClean="0"/>
              <a:t>Your cited references should be accessible. </a:t>
            </a:r>
          </a:p>
          <a:p>
            <a:r>
              <a:rPr lang="en-US" b="1" baseline="0" dirty="0" smtClean="0"/>
              <a:t>Cite (mention) your source whenever you use the work of others, and that is right thing to do. </a:t>
            </a:r>
            <a:endParaRPr lang="en-US" b="1" dirty="0" smtClean="0"/>
          </a:p>
          <a:p>
            <a:endParaRPr lang="en-US" b="1" dirty="0" smtClean="0"/>
          </a:p>
        </p:txBody>
      </p:sp>
      <p:sp>
        <p:nvSpPr>
          <p:cNvPr id="4" name="Slide Number Placeholder 3"/>
          <p:cNvSpPr>
            <a:spLocks noGrp="1"/>
          </p:cNvSpPr>
          <p:nvPr>
            <p:ph type="sldNum" sz="quarter" idx="10"/>
          </p:nvPr>
        </p:nvSpPr>
        <p:spPr/>
        <p:txBody>
          <a:bodyPr/>
          <a:lstStyle/>
          <a:p>
            <a:fld id="{4484037F-0183-4E12-BA47-9C5D431216CA}" type="slidenum">
              <a:rPr lang="en-US" smtClean="0"/>
              <a:t>64</a:t>
            </a:fld>
            <a:endParaRPr lang="en-US"/>
          </a:p>
        </p:txBody>
      </p:sp>
    </p:spTree>
    <p:extLst>
      <p:ext uri="{BB962C8B-B14F-4D97-AF65-F5344CB8AC3E}">
        <p14:creationId xmlns:p14="http://schemas.microsoft.com/office/powerpoint/2010/main" val="261846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Reasoning: The power of the mind to think, understand, and form judgments logically.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Learning: Knowledge or skills acquired through experience or study or by being thought.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Problem solving: Deciding what to do when one needs to think several steps ahead, for example playing chess.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Machine perception is the ability to use input from sensors (cameras, microphones, other sensors, etc.) to deduce aspects of the world. e.g., Computer Vision.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Linguistic Intelligence: </a:t>
            </a:r>
            <a:r>
              <a:rPr lang="en-US" altLang="zh-TW" b="1" dirty="0" smtClean="0"/>
              <a:t>For understanding natural languages,</a:t>
            </a:r>
            <a:r>
              <a:rPr lang="en-US" altLang="zh-TW" b="1" baseline="0" dirty="0" smtClean="0"/>
              <a:t> discover meaning</a:t>
            </a:r>
            <a:endParaRPr lang="en-US" altLang="zh-TW" b="1" dirty="0" smtClean="0"/>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8</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 Turing Test, proposed by Alan Turing (1950), was designed to provide a satisfactory operational definition of intelligence. </a:t>
            </a:r>
          </a:p>
          <a:p>
            <a:r>
              <a:rPr lang="en-US" sz="1200" b="1" i="0" u="none" strike="noStrike" kern="1200" baseline="0" dirty="0" smtClean="0">
                <a:solidFill>
                  <a:schemeClr val="tx1"/>
                </a:solidFill>
                <a:latin typeface="+mn-lt"/>
                <a:ea typeface="+mn-ea"/>
                <a:cs typeface="+mn-cs"/>
              </a:rPr>
              <a:t>Turing defined intelligent behavior as the ability to achieve human-level performance in all cognitive tasks, sufficient to fool an interrogator. </a:t>
            </a:r>
          </a:p>
          <a:p>
            <a:r>
              <a:rPr lang="en-US" sz="1200" b="1" i="0" u="none" strike="noStrike" kern="1200" baseline="0" dirty="0" smtClean="0">
                <a:solidFill>
                  <a:schemeClr val="tx1"/>
                </a:solidFill>
                <a:latin typeface="+mn-lt"/>
                <a:ea typeface="+mn-ea"/>
                <a:cs typeface="+mn-cs"/>
              </a:rPr>
              <a:t>Roughly speaking, the test he proposed is that the computer should be interrogated by a human via a teletype, and passes the test if the interrogator cannot tell if there is a computer or a human at the other end.</a:t>
            </a:r>
          </a:p>
          <a:p>
            <a:endParaRPr lang="en-US" b="1" dirty="0" smtClean="0"/>
          </a:p>
          <a:p>
            <a:r>
              <a:rPr lang="en-US" b="1" dirty="0" smtClean="0"/>
              <a:t>If it passes the test, we conclude it is an intelligent system.</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9</a:t>
            </a:fld>
            <a:endParaRPr lang="en-US"/>
          </a:p>
        </p:txBody>
      </p:sp>
    </p:spTree>
    <p:extLst>
      <p:ext uri="{BB962C8B-B14F-4D97-AF65-F5344CB8AC3E}">
        <p14:creationId xmlns:p14="http://schemas.microsoft.com/office/powerpoint/2010/main" val="1028286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 computer would need to possess the following capabilities to pass the test:</a:t>
            </a:r>
          </a:p>
          <a:p>
            <a:r>
              <a:rPr lang="en-US" sz="1200" b="1" i="0" u="none" strike="noStrike" kern="1200" baseline="0" dirty="0" smtClean="0">
                <a:solidFill>
                  <a:schemeClr val="tx1"/>
                </a:solidFill>
                <a:latin typeface="+mn-lt"/>
                <a:ea typeface="+mn-ea"/>
                <a:cs typeface="+mn-cs"/>
              </a:rPr>
              <a:t>1. Natural language processing to enable it to communicate successfully in English (or some other human language);</a:t>
            </a:r>
          </a:p>
          <a:p>
            <a:r>
              <a:rPr lang="en-US" sz="1200" b="1" i="0" u="none" strike="noStrike" kern="1200" baseline="0" dirty="0" smtClean="0">
                <a:solidFill>
                  <a:schemeClr val="tx1"/>
                </a:solidFill>
                <a:latin typeface="+mn-lt"/>
                <a:ea typeface="+mn-ea"/>
                <a:cs typeface="+mn-cs"/>
              </a:rPr>
              <a:t>2. knowledge representation to store information provided before or during the interrogation;</a:t>
            </a:r>
          </a:p>
          <a:p>
            <a:r>
              <a:rPr lang="en-US" sz="1200" b="1" i="0" u="none" strike="noStrike" kern="1200" baseline="0" dirty="0" smtClean="0">
                <a:solidFill>
                  <a:schemeClr val="tx1"/>
                </a:solidFill>
                <a:latin typeface="+mn-lt"/>
                <a:ea typeface="+mn-ea"/>
                <a:cs typeface="+mn-cs"/>
              </a:rPr>
              <a:t>3. Automated reasoning to use the stored information to answer questions and to draw new conclusions;</a:t>
            </a:r>
          </a:p>
          <a:p>
            <a:r>
              <a:rPr lang="en-US" sz="1200" b="1" i="0" u="none" strike="noStrike" kern="1200" baseline="0" dirty="0" smtClean="0">
                <a:solidFill>
                  <a:schemeClr val="tx1"/>
                </a:solidFill>
                <a:latin typeface="+mn-lt"/>
                <a:ea typeface="+mn-ea"/>
                <a:cs typeface="+mn-cs"/>
              </a:rPr>
              <a:t>4. Machine learning to adapt to new circumstances and to detect and extrapolate patterns.</a:t>
            </a: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10</a:t>
            </a:fld>
            <a:endParaRPr lang="en-US"/>
          </a:p>
        </p:txBody>
      </p:sp>
    </p:spTree>
    <p:extLst>
      <p:ext uri="{BB962C8B-B14F-4D97-AF65-F5344CB8AC3E}">
        <p14:creationId xmlns:p14="http://schemas.microsoft.com/office/powerpoint/2010/main" val="3988592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6"/>
          <p:cNvSpPr>
            <a:spLocks/>
          </p:cNvSpPr>
          <p:nvPr/>
        </p:nvSpPr>
        <p:spPr bwMode="auto">
          <a:xfrm>
            <a:off x="0" y="4751391"/>
            <a:ext cx="12192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5" name="Freeform 7"/>
          <p:cNvSpPr>
            <a:spLocks/>
          </p:cNvSpPr>
          <p:nvPr/>
        </p:nvSpPr>
        <p:spPr bwMode="auto">
          <a:xfrm>
            <a:off x="8140703"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9" name="Title 8"/>
          <p:cNvSpPr>
            <a:spLocks noGrp="1"/>
          </p:cNvSpPr>
          <p:nvPr>
            <p:ph type="ctrTitle"/>
          </p:nvPr>
        </p:nvSpPr>
        <p:spPr>
          <a:xfrm>
            <a:off x="572085" y="3337560"/>
            <a:ext cx="8640064"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577400" y="1544812"/>
            <a:ext cx="8640064" cy="1752600"/>
          </a:xfrm>
        </p:spPr>
        <p:txBody>
          <a:bodyPr tIns="0" rIns="45718" bIns="0" anchor="b">
            <a:normAutofit/>
          </a:bodyPr>
          <a:lstStyle>
            <a:lvl1pPr marL="0" indent="0" algn="r">
              <a:buNone/>
              <a:defRPr sz="2000">
                <a:solidFill>
                  <a:schemeClr val="tx1"/>
                </a:solidFill>
                <a:effectLst/>
              </a:defRPr>
            </a:lvl1pPr>
            <a:lvl2pPr marL="457131" indent="0" algn="ctr">
              <a:buNone/>
            </a:lvl2pPr>
            <a:lvl3pPr marL="914264" indent="0" algn="ctr">
              <a:buNone/>
            </a:lvl3pPr>
            <a:lvl4pPr marL="1371396" indent="0" algn="ctr">
              <a:buNone/>
            </a:lvl4pPr>
            <a:lvl5pPr marL="1828528" indent="0" algn="ctr">
              <a:buNone/>
            </a:lvl5pPr>
            <a:lvl6pPr marL="2285662" indent="0" algn="ctr">
              <a:buNone/>
            </a:lvl6pPr>
            <a:lvl7pPr marL="2742790" indent="0" algn="ctr">
              <a:buNone/>
            </a:lvl7pPr>
            <a:lvl8pPr marL="3199920" indent="0" algn="ctr">
              <a:buNone/>
            </a:lvl8pPr>
            <a:lvl9pPr marL="3657051"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D1C91D78-D068-4ABC-90A2-409B4D386586}" type="datetimeFigureOut">
              <a:rPr lang="en-US">
                <a:solidFill>
                  <a:srgbClr val="D4D2D0">
                    <a:shade val="50000"/>
                  </a:srgbClr>
                </a:solidFill>
              </a:rPr>
              <a:pPr>
                <a:defRPr/>
              </a:pPr>
              <a:t>03-Jul-21</a:t>
            </a:fld>
            <a:endParaRPr lang="en-US">
              <a:solidFill>
                <a:srgbClr val="D4D2D0">
                  <a:shade val="50000"/>
                </a:srgbClr>
              </a:solidFill>
            </a:endParaRPr>
          </a:p>
        </p:txBody>
      </p:sp>
      <p:sp>
        <p:nvSpPr>
          <p:cNvPr id="7" name="Footer Placeholder 18"/>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8" name="Slide Number Placeholder 26"/>
          <p:cNvSpPr>
            <a:spLocks noGrp="1"/>
          </p:cNvSpPr>
          <p:nvPr>
            <p:ph type="sldNum" sz="quarter" idx="12"/>
          </p:nvPr>
        </p:nvSpPr>
        <p:spPr/>
        <p:txBody>
          <a:bodyPr/>
          <a:lstStyle>
            <a:lvl1pPr>
              <a:defRPr/>
            </a:lvl1pPr>
          </a:lstStyle>
          <a:p>
            <a:fld id="{DC84C642-35FF-474D-81DE-F129A226ECB2}" type="slidenum">
              <a:rPr lang="en-US" altLang="en-US"/>
              <a:pPr/>
              <a:t>‹#›</a:t>
            </a:fld>
            <a:endParaRPr lang="en-US" altLang="en-US"/>
          </a:p>
        </p:txBody>
      </p:sp>
    </p:spTree>
    <p:extLst>
      <p:ext uri="{BB962C8B-B14F-4D97-AF65-F5344CB8AC3E}">
        <p14:creationId xmlns:p14="http://schemas.microsoft.com/office/powerpoint/2010/main" val="53856742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952FF6A-8755-42B2-8D84-25BB4A9BEB60}" type="datetimeFigureOut">
              <a:rPr lang="en-US">
                <a:solidFill>
                  <a:srgbClr val="D4D2D0">
                    <a:shade val="50000"/>
                  </a:srgbClr>
                </a:solidFill>
              </a:rPr>
              <a:pPr>
                <a:defRPr/>
              </a:pPr>
              <a:t>03-Jul-21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7240E6FC-4EF9-48AC-881B-353240CECC81}" type="slidenum">
              <a:rPr lang="en-US" altLang="en-US"/>
              <a:pPr/>
              <a:t>‹#›</a:t>
            </a:fld>
            <a:endParaRPr lang="en-US" altLang="en-US"/>
          </a:p>
        </p:txBody>
      </p:sp>
    </p:spTree>
    <p:extLst>
      <p:ext uri="{BB962C8B-B14F-4D97-AF65-F5344CB8AC3E}">
        <p14:creationId xmlns:p14="http://schemas.microsoft.com/office/powerpoint/2010/main" val="2576215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6"/>
          <p:cNvSpPr>
            <a:spLocks/>
          </p:cNvSpPr>
          <p:nvPr/>
        </p:nvSpPr>
        <p:spPr bwMode="auto">
          <a:xfrm>
            <a:off x="0" y="4751391"/>
            <a:ext cx="12192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5" name="Freeform 8"/>
          <p:cNvSpPr>
            <a:spLocks/>
          </p:cNvSpPr>
          <p:nvPr/>
        </p:nvSpPr>
        <p:spPr bwMode="auto">
          <a:xfrm>
            <a:off x="8140703"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2" name="Title 1"/>
          <p:cNvSpPr>
            <a:spLocks noGrp="1"/>
          </p:cNvSpPr>
          <p:nvPr>
            <p:ph type="title"/>
          </p:nvPr>
        </p:nvSpPr>
        <p:spPr>
          <a:xfrm>
            <a:off x="914400" y="3583847"/>
            <a:ext cx="8839200" cy="1826363"/>
          </a:xfrm>
        </p:spPr>
        <p:txBody>
          <a:bodyPr tIns="0" bIns="0" anchor="t"/>
          <a:lstStyle>
            <a:lvl1pPr algn="l">
              <a:buNone/>
              <a:defRPr sz="43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914400" y="2485800"/>
            <a:ext cx="8839200" cy="1066688"/>
          </a:xfrm>
        </p:spPr>
        <p:txBody>
          <a:bodyPr lIns="45718" tIns="0" rIns="45718" bIns="0" anchor="b"/>
          <a:lstStyle>
            <a:lvl1pPr marL="0" indent="0" algn="l">
              <a:buNone/>
              <a:defRPr sz="2000">
                <a:solidFill>
                  <a:schemeClr val="tx1"/>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8EB7F5C0-BD97-4F1F-B746-4A9D6A2393A8}" type="datetimeFigureOut">
              <a:rPr lang="en-US">
                <a:solidFill>
                  <a:srgbClr val="D4D2D0">
                    <a:shade val="50000"/>
                  </a:srgbClr>
                </a:solidFill>
              </a:rPr>
              <a:pPr>
                <a:defRPr/>
              </a:pPr>
              <a:t>03-Jul-21</a:t>
            </a:fld>
            <a:endParaRPr lang="en-US">
              <a:solidFill>
                <a:srgbClr val="D4D2D0">
                  <a:shade val="50000"/>
                </a:srgbClr>
              </a:solidFill>
            </a:endParaRPr>
          </a:p>
        </p:txBody>
      </p:sp>
      <p:sp>
        <p:nvSpPr>
          <p:cNvPr id="7" name="Footer Placeholder 4"/>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8" name="Slide Number Placeholder 5"/>
          <p:cNvSpPr>
            <a:spLocks noGrp="1"/>
          </p:cNvSpPr>
          <p:nvPr>
            <p:ph type="sldNum" sz="quarter" idx="12"/>
          </p:nvPr>
        </p:nvSpPr>
        <p:spPr/>
        <p:txBody>
          <a:bodyPr/>
          <a:lstStyle>
            <a:lvl1pPr>
              <a:defRPr/>
            </a:lvl1pPr>
          </a:lstStyle>
          <a:p>
            <a:fld id="{33A8BB2B-9AAC-4C12-B5C1-B92291BEADF6}" type="slidenum">
              <a:rPr lang="en-US" altLang="en-US"/>
              <a:pPr/>
              <a:t>‹#›</a:t>
            </a:fld>
            <a:endParaRPr lang="en-US" altLang="en-US"/>
          </a:p>
        </p:txBody>
      </p:sp>
    </p:spTree>
    <p:extLst>
      <p:ext uri="{BB962C8B-B14F-4D97-AF65-F5344CB8AC3E}">
        <p14:creationId xmlns:p14="http://schemas.microsoft.com/office/powerpoint/2010/main" val="325095471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9956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4876800" cy="4525963"/>
          </a:xfrm>
        </p:spPr>
        <p:txBody>
          <a:bodyPr/>
          <a:lstStyle>
            <a:lvl1pPr>
              <a:defRPr sz="2700"/>
            </a:lvl1pPr>
            <a:lvl2pPr>
              <a:defRPr sz="23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89600" y="1600206"/>
            <a:ext cx="4876800" cy="4525963"/>
          </a:xfrm>
        </p:spPr>
        <p:txBody>
          <a:bodyPr/>
          <a:lstStyle>
            <a:lvl1pPr>
              <a:defRPr sz="2700"/>
            </a:lvl1pPr>
            <a:lvl2pPr>
              <a:defRPr sz="23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BABFE204-C8C0-4DE5-8B56-E74C9BFE3185}" type="datetimeFigureOut">
              <a:rPr lang="en-US">
                <a:solidFill>
                  <a:srgbClr val="D4D2D0">
                    <a:shade val="50000"/>
                  </a:srgbClr>
                </a:solidFill>
              </a:rPr>
              <a:pPr>
                <a:defRPr/>
              </a:pPr>
              <a:t>03-Jul-21</a:t>
            </a:fld>
            <a:endParaRPr lang="en-US">
              <a:solidFill>
                <a:srgbClr val="D4D2D0">
                  <a:shade val="5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17"/>
          <p:cNvSpPr>
            <a:spLocks noGrp="1"/>
          </p:cNvSpPr>
          <p:nvPr>
            <p:ph type="sldNum" sz="quarter" idx="12"/>
          </p:nvPr>
        </p:nvSpPr>
        <p:spPr/>
        <p:txBody>
          <a:bodyPr/>
          <a:lstStyle>
            <a:lvl1pPr>
              <a:defRPr/>
            </a:lvl1pPr>
          </a:lstStyle>
          <a:p>
            <a:fld id="{64C678A5-4F45-4F59-9D67-EEED005E2B8D}" type="slidenum">
              <a:rPr lang="en-US" altLang="en-US"/>
              <a:pPr/>
              <a:t>‹#›</a:t>
            </a:fld>
            <a:endParaRPr lang="en-US" altLang="en-US"/>
          </a:p>
        </p:txBody>
      </p:sp>
    </p:spTree>
    <p:extLst>
      <p:ext uri="{BB962C8B-B14F-4D97-AF65-F5344CB8AC3E}">
        <p14:creationId xmlns:p14="http://schemas.microsoft.com/office/powerpoint/2010/main" val="1403405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5486400"/>
            <a:ext cx="5386917" cy="838200"/>
          </a:xfrm>
        </p:spPr>
        <p:txBody>
          <a:bodyPr/>
          <a:lstStyle>
            <a:lvl1pPr marL="0" indent="0">
              <a:buNone/>
              <a:defRPr sz="2400" b="1">
                <a:solidFill>
                  <a:schemeClr val="accent1"/>
                </a:solidFill>
              </a:defRPr>
            </a:lvl1pPr>
            <a:lvl2pPr>
              <a:buNone/>
              <a:defRPr sz="2000" b="1"/>
            </a:lvl2pPr>
            <a:lvl3pPr>
              <a:buNone/>
              <a:defRPr sz="19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80" y="5486400"/>
            <a:ext cx="5389033" cy="838200"/>
          </a:xfrm>
        </p:spPr>
        <p:txBody>
          <a:bodyPr/>
          <a:lstStyle>
            <a:lvl1pPr marL="0" indent="0">
              <a:buNone/>
              <a:defRPr sz="2400" b="1">
                <a:solidFill>
                  <a:schemeClr val="accent1"/>
                </a:solidFill>
              </a:defRPr>
            </a:lvl1pPr>
            <a:lvl2pPr>
              <a:buNone/>
              <a:defRPr sz="2000" b="1"/>
            </a:lvl2pPr>
            <a:lvl3pPr>
              <a:buNone/>
              <a:defRPr sz="19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defRPr sz="2400"/>
            </a:lvl1pPr>
            <a:lvl2pPr>
              <a:defRPr sz="2000"/>
            </a:lvl2pPr>
            <a:lvl3pPr>
              <a:defRPr sz="19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80" y="1516913"/>
            <a:ext cx="5389033" cy="3941763"/>
          </a:xfrm>
        </p:spPr>
        <p:txBody>
          <a:bodyPr/>
          <a:lstStyle>
            <a:lvl1pPr>
              <a:defRPr sz="2400"/>
            </a:lvl1pPr>
            <a:lvl2pPr>
              <a:defRPr sz="2000"/>
            </a:lvl2pPr>
            <a:lvl3pPr>
              <a:defRPr sz="19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55881326-1640-4F27-B778-C563C0653B7A}" type="datetimeFigureOut">
              <a:rPr lang="en-US">
                <a:solidFill>
                  <a:srgbClr val="D4D2D0">
                    <a:shade val="50000"/>
                  </a:srgbClr>
                </a:solidFill>
              </a:rPr>
              <a:pPr>
                <a:defRPr/>
              </a:pPr>
              <a:t>03-Jul-21</a:t>
            </a:fld>
            <a:endParaRPr lang="en-US">
              <a:solidFill>
                <a:srgbClr val="D4D2D0">
                  <a:shade val="50000"/>
                </a:srgbClr>
              </a:solidFill>
            </a:endParaRPr>
          </a:p>
        </p:txBody>
      </p:sp>
      <p:sp>
        <p:nvSpPr>
          <p:cNvPr id="8" name="Footer Placeholder 7"/>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9" name="Slide Number Placeholder 8"/>
          <p:cNvSpPr>
            <a:spLocks noGrp="1"/>
          </p:cNvSpPr>
          <p:nvPr>
            <p:ph type="sldNum" sz="quarter" idx="12"/>
          </p:nvPr>
        </p:nvSpPr>
        <p:spPr/>
        <p:txBody>
          <a:bodyPr/>
          <a:lstStyle>
            <a:lvl1pPr>
              <a:defRPr/>
            </a:lvl1pPr>
          </a:lstStyle>
          <a:p>
            <a:fld id="{6198F70D-DE04-4835-BE7A-47700FDF1AD3}" type="slidenum">
              <a:rPr lang="en-US" altLang="en-US"/>
              <a:pPr/>
              <a:t>‹#›</a:t>
            </a:fld>
            <a:endParaRPr lang="en-US" altLang="en-US"/>
          </a:p>
        </p:txBody>
      </p:sp>
    </p:spTree>
    <p:extLst>
      <p:ext uri="{BB962C8B-B14F-4D97-AF65-F5344CB8AC3E}">
        <p14:creationId xmlns:p14="http://schemas.microsoft.com/office/powerpoint/2010/main" val="3113296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lstStyle>
            <a:lvl1pPr algn="l">
              <a:defRPr sz="47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9EF21D8B-1130-4AE4-8A65-CC5841B15D5E}" type="datetimeFigureOut">
              <a:rPr lang="en-US">
                <a:solidFill>
                  <a:srgbClr val="D4D2D0">
                    <a:shade val="50000"/>
                  </a:srgbClr>
                </a:solidFill>
              </a:rPr>
              <a:pPr>
                <a:defRPr/>
              </a:pPr>
              <a:t>03-Jul-21</a:t>
            </a:fld>
            <a:endParaRPr lang="en-US">
              <a:solidFill>
                <a:srgbClr val="D4D2D0">
                  <a:shade val="50000"/>
                </a:srgbClr>
              </a:solidFill>
            </a:endParaRPr>
          </a:p>
        </p:txBody>
      </p:sp>
      <p:sp>
        <p:nvSpPr>
          <p:cNvPr id="4"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5" name="Slide Number Placeholder 17"/>
          <p:cNvSpPr>
            <a:spLocks noGrp="1"/>
          </p:cNvSpPr>
          <p:nvPr>
            <p:ph type="sldNum" sz="quarter" idx="12"/>
          </p:nvPr>
        </p:nvSpPr>
        <p:spPr/>
        <p:txBody>
          <a:bodyPr/>
          <a:lstStyle>
            <a:lvl1pPr>
              <a:defRPr/>
            </a:lvl1pPr>
          </a:lstStyle>
          <a:p>
            <a:fld id="{4986E6A6-0B68-4D36-9F34-7D9DC1283568}" type="slidenum">
              <a:rPr lang="en-US" altLang="en-US"/>
              <a:pPr/>
              <a:t>‹#›</a:t>
            </a:fld>
            <a:endParaRPr lang="en-US" altLang="en-US"/>
          </a:p>
        </p:txBody>
      </p:sp>
    </p:spTree>
    <p:extLst>
      <p:ext uri="{BB962C8B-B14F-4D97-AF65-F5344CB8AC3E}">
        <p14:creationId xmlns:p14="http://schemas.microsoft.com/office/powerpoint/2010/main" val="9700104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6EADBA1-45AE-4AF0-AF65-E5E2CFC20C85}" type="datetimeFigureOut">
              <a:rPr lang="en-US">
                <a:solidFill>
                  <a:srgbClr val="D4D2D0">
                    <a:shade val="50000"/>
                  </a:srgbClr>
                </a:solidFill>
              </a:rPr>
              <a:pPr>
                <a:defRPr/>
              </a:pPr>
              <a:t>03-Jul-21</a:t>
            </a:fld>
            <a:endParaRPr lang="en-US">
              <a:solidFill>
                <a:srgbClr val="D4D2D0">
                  <a:shade val="50000"/>
                </a:srgbClr>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4" name="Slide Number Placeholder 17"/>
          <p:cNvSpPr>
            <a:spLocks noGrp="1"/>
          </p:cNvSpPr>
          <p:nvPr>
            <p:ph type="sldNum" sz="quarter" idx="12"/>
          </p:nvPr>
        </p:nvSpPr>
        <p:spPr/>
        <p:txBody>
          <a:bodyPr/>
          <a:lstStyle>
            <a:lvl1pPr>
              <a:defRPr/>
            </a:lvl1pPr>
          </a:lstStyle>
          <a:p>
            <a:fld id="{CDB837D3-2AA0-4CAB-8AA1-650243FB4D03}" type="slidenum">
              <a:rPr lang="en-US" altLang="en-US"/>
              <a:pPr/>
              <a:t>‹#›</a:t>
            </a:fld>
            <a:endParaRPr lang="en-US" altLang="en-US"/>
          </a:p>
        </p:txBody>
      </p:sp>
    </p:spTree>
    <p:extLst>
      <p:ext uri="{BB962C8B-B14F-4D97-AF65-F5344CB8AC3E}">
        <p14:creationId xmlns:p14="http://schemas.microsoft.com/office/powerpoint/2010/main" val="1123100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31"/>
            <a:ext cx="4267200" cy="730251"/>
          </a:xfrm>
        </p:spPr>
        <p:txBody>
          <a:bodyPr tIns="0" bIns="0" anchor="t"/>
          <a:lstStyle>
            <a:lvl1pPr algn="l">
              <a:buNone/>
              <a:defRPr sz="19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609600" y="214424"/>
            <a:ext cx="3657600" cy="914400"/>
          </a:xfrm>
        </p:spPr>
        <p:txBody>
          <a:bodyPr lIns="45718" tIns="0" rIns="45718" bIns="0" anchor="b"/>
          <a:lstStyle>
            <a:lvl1pPr marL="0" indent="0" algn="l">
              <a:buNone/>
              <a:defRPr sz="1500"/>
            </a:lvl1pPr>
            <a:lvl2pPr>
              <a:buNone/>
              <a:defRPr sz="1200"/>
            </a:lvl2pPr>
            <a:lvl3pPr>
              <a:buNone/>
              <a:defRPr sz="11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3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83CE04DE-6589-4557-B39F-02F3ADDC056B}" type="datetimeFigureOut">
              <a:rPr lang="en-US">
                <a:solidFill>
                  <a:srgbClr val="D4D2D0">
                    <a:shade val="50000"/>
                  </a:srgbClr>
                </a:solidFill>
              </a:rPr>
              <a:pPr>
                <a:defRPr/>
              </a:pPr>
              <a:t>03-Jul-21</a:t>
            </a:fld>
            <a:endParaRPr lang="en-US">
              <a:solidFill>
                <a:srgbClr val="D4D2D0">
                  <a:shade val="50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6"/>
          <p:cNvSpPr>
            <a:spLocks noGrp="1"/>
          </p:cNvSpPr>
          <p:nvPr>
            <p:ph type="sldNum" sz="quarter" idx="12"/>
          </p:nvPr>
        </p:nvSpPr>
        <p:spPr>
          <a:xfrm>
            <a:off x="10875433" y="6421446"/>
            <a:ext cx="1016000" cy="365125"/>
          </a:xfrm>
        </p:spPr>
        <p:txBody>
          <a:bodyPr/>
          <a:lstStyle>
            <a:lvl1pPr>
              <a:defRPr/>
            </a:lvl1pPr>
          </a:lstStyle>
          <a:p>
            <a:fld id="{83AA601B-454A-4685-9BB3-C35191186F2D}" type="slidenum">
              <a:rPr lang="en-US" altLang="en-US"/>
              <a:pPr/>
              <a:t>‹#›</a:t>
            </a:fld>
            <a:endParaRPr lang="en-US" altLang="en-US"/>
          </a:p>
        </p:txBody>
      </p:sp>
    </p:spTree>
    <p:extLst>
      <p:ext uri="{BB962C8B-B14F-4D97-AF65-F5344CB8AC3E}">
        <p14:creationId xmlns:p14="http://schemas.microsoft.com/office/powerpoint/2010/main" val="2495205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3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7408980" y="2998767"/>
            <a:ext cx="4071821" cy="2663483"/>
          </a:xfrm>
        </p:spPr>
        <p:txBody>
          <a:bodyPr lIns="45718" rIns="45718"/>
          <a:lstStyle>
            <a:lvl1pPr marL="0" indent="0">
              <a:buFontTx/>
              <a:buNone/>
              <a:defRPr sz="1200"/>
            </a:lvl1pPr>
            <a:lvl2pPr>
              <a:buFontTx/>
              <a:buNone/>
              <a:defRPr sz="1200"/>
            </a:lvl2pPr>
            <a:lvl3pPr>
              <a:buFontTx/>
              <a:buNone/>
              <a:defRPr sz="11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ADE26ECB-E943-40F4-8BD8-C3D637B7EBD9}" type="datetimeFigureOut">
              <a:rPr lang="en-US">
                <a:solidFill>
                  <a:srgbClr val="D4D2D0">
                    <a:shade val="50000"/>
                  </a:srgbClr>
                </a:solidFill>
              </a:rPr>
              <a:pPr>
                <a:defRPr/>
              </a:pPr>
              <a:t>03-Jul-21</a:t>
            </a:fld>
            <a:endParaRPr lang="en-US">
              <a:solidFill>
                <a:srgbClr val="D4D2D0">
                  <a:shade val="50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6"/>
          <p:cNvSpPr>
            <a:spLocks noGrp="1"/>
          </p:cNvSpPr>
          <p:nvPr>
            <p:ph type="sldNum" sz="quarter" idx="12"/>
          </p:nvPr>
        </p:nvSpPr>
        <p:spPr/>
        <p:txBody>
          <a:bodyPr/>
          <a:lstStyle>
            <a:lvl1pPr>
              <a:defRPr/>
            </a:lvl1pPr>
          </a:lstStyle>
          <a:p>
            <a:fld id="{0535DFC0-19C8-4F08-938F-5E0E474B2333}" type="slidenum">
              <a:rPr lang="en-US" altLang="en-US"/>
              <a:pPr/>
              <a:t>‹#›</a:t>
            </a:fld>
            <a:endParaRPr lang="en-US" altLang="en-US"/>
          </a:p>
        </p:txBody>
      </p:sp>
    </p:spTree>
    <p:extLst>
      <p:ext uri="{BB962C8B-B14F-4D97-AF65-F5344CB8AC3E}">
        <p14:creationId xmlns:p14="http://schemas.microsoft.com/office/powerpoint/2010/main" val="559612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EFDF83F-2D42-4C90-ABBA-8187F72D3E90}" type="datetimeFigureOut">
              <a:rPr lang="en-US">
                <a:solidFill>
                  <a:srgbClr val="D4D2D0">
                    <a:shade val="50000"/>
                  </a:srgbClr>
                </a:solidFill>
              </a:rPr>
              <a:pPr>
                <a:defRPr/>
              </a:pPr>
              <a:t>03-Jul-21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FD864D20-7955-48E0-8057-4A803DEC75BA}" type="slidenum">
              <a:rPr lang="en-US" altLang="en-US"/>
              <a:pPr/>
              <a:t>‹#›</a:t>
            </a:fld>
            <a:endParaRPr lang="en-US" altLang="en-US"/>
          </a:p>
        </p:txBody>
      </p:sp>
    </p:spTree>
    <p:extLst>
      <p:ext uri="{BB962C8B-B14F-4D97-AF65-F5344CB8AC3E}">
        <p14:creationId xmlns:p14="http://schemas.microsoft.com/office/powerpoint/2010/main" val="3318457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2"/>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D6DE766-2783-45F5-B980-11B9520DE005}" type="datetimeFigureOut">
              <a:rPr lang="en-US">
                <a:solidFill>
                  <a:srgbClr val="D4D2D0">
                    <a:shade val="50000"/>
                  </a:srgbClr>
                </a:solidFill>
              </a:rPr>
              <a:pPr>
                <a:defRPr/>
              </a:pPr>
              <a:t>03-Jul-21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1F360532-296E-4A05-9BE3-2D751D6DDB87}" type="slidenum">
              <a:rPr lang="en-US" altLang="en-US"/>
              <a:pPr/>
              <a:t>‹#›</a:t>
            </a:fld>
            <a:endParaRPr lang="en-US" altLang="en-US"/>
          </a:p>
        </p:txBody>
      </p:sp>
    </p:spTree>
    <p:extLst>
      <p:ext uri="{BB962C8B-B14F-4D97-AF65-F5344CB8AC3E}">
        <p14:creationId xmlns:p14="http://schemas.microsoft.com/office/powerpoint/2010/main" val="845823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121897" tIns="121897" rIns="121897" bIns="121897" anchor="ctr" anchorCtr="0">
            <a:noAutofit/>
          </a:bodyPr>
          <a:lstStyle/>
          <a:p>
            <a:pPr defTabSz="914264"/>
            <a:endParaRPr sz="1900">
              <a:solidFill>
                <a:prstClr val="white"/>
              </a:solidFill>
            </a:endParaRPr>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121897" tIns="121897" rIns="121897" bIns="121897"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121897" tIns="121897" rIns="121897" bIns="121897"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236801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15600" y="593367"/>
            <a:ext cx="11360800" cy="943200"/>
          </a:xfrm>
          <a:prstGeom prst="rect">
            <a:avLst/>
          </a:prstGeom>
        </p:spPr>
        <p:txBody>
          <a:bodyPr spcFirstLastPara="1" wrap="square" lIns="121897" tIns="121897" rIns="121897" bIns="121897"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415600" y="1688233"/>
            <a:ext cx="5333200" cy="4403600"/>
          </a:xfrm>
          <a:prstGeom prst="rect">
            <a:avLst/>
          </a:prstGeom>
        </p:spPr>
        <p:txBody>
          <a:bodyPr spcFirstLastPara="1" wrap="square" lIns="121897" tIns="121897" rIns="121897" bIns="121897" anchor="t" anchorCtr="0">
            <a:noAutofit/>
          </a:bodyPr>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3" name="Google Shape;33;p5"/>
          <p:cNvSpPr txBox="1">
            <a:spLocks noGrp="1"/>
          </p:cNvSpPr>
          <p:nvPr>
            <p:ph type="body" idx="2"/>
          </p:nvPr>
        </p:nvSpPr>
        <p:spPr>
          <a:xfrm>
            <a:off x="6443200" y="1688233"/>
            <a:ext cx="5333200" cy="4403600"/>
          </a:xfrm>
          <a:prstGeom prst="rect">
            <a:avLst/>
          </a:prstGeom>
        </p:spPr>
        <p:txBody>
          <a:bodyPr spcFirstLastPara="1" wrap="square" lIns="121897" tIns="121897" rIns="121897" bIns="121897" anchor="t" anchorCtr="0">
            <a:noAutofit/>
          </a:bodyPr>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4" name="Google Shape;34;p5"/>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776277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219312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2920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849688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918169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188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637953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7817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6576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201976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8120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28600"/>
            <a:ext cx="25908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28600"/>
            <a:ext cx="7569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509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371600"/>
            <a:ext cx="508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6197600" y="1371600"/>
            <a:ext cx="5080000" cy="4724400"/>
          </a:xfrm>
        </p:spPr>
        <p:txBody>
          <a:bodyPr/>
          <a:lstStyle/>
          <a:p>
            <a:pPr lvl="0"/>
            <a:endParaRPr lang="en-US" noProof="0" smtClean="0"/>
          </a:p>
        </p:txBody>
      </p:sp>
    </p:spTree>
    <p:extLst>
      <p:ext uri="{BB962C8B-B14F-4D97-AF65-F5344CB8AC3E}">
        <p14:creationId xmlns:p14="http://schemas.microsoft.com/office/powerpoint/2010/main" val="30166859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371600"/>
            <a:ext cx="508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371600"/>
            <a:ext cx="50800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810000"/>
            <a:ext cx="50800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2138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03-Jul-21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03-Jul-21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03-Jul-21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03-Jul-21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03-Jul-21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751391"/>
            <a:ext cx="12192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1028" name="Title Placeholder 8"/>
          <p:cNvSpPr>
            <a:spLocks noGrp="1"/>
          </p:cNvSpPr>
          <p:nvPr>
            <p:ph type="title"/>
          </p:nvPr>
        </p:nvSpPr>
        <p:spPr bwMode="auto">
          <a:xfrm>
            <a:off x="609600" y="274639"/>
            <a:ext cx="995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8" tIns="45718" rIns="45718" bIns="45718" numCol="1" anchor="ctr"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609600" y="1600206"/>
            <a:ext cx="9956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8" rIns="91428" bIns="4571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09600" y="6421446"/>
            <a:ext cx="2844800" cy="365125"/>
          </a:xfrm>
          <a:prstGeom prst="rect">
            <a:avLst/>
          </a:prstGeom>
        </p:spPr>
        <p:txBody>
          <a:bodyPr vert="horz" lIns="91428" tIns="45718" rIns="91428" bIns="0" anchor="b"/>
          <a:lstStyle>
            <a:lvl1pPr algn="l" eaLnBrk="1" fontAlgn="auto" latinLnBrk="0" hangingPunct="1">
              <a:spcBef>
                <a:spcPts val="0"/>
              </a:spcBef>
              <a:spcAft>
                <a:spcPts val="0"/>
              </a:spcAft>
              <a:defRPr kumimoji="0" sz="1100">
                <a:solidFill>
                  <a:schemeClr val="tx2">
                    <a:shade val="50000"/>
                  </a:schemeClr>
                </a:solidFill>
                <a:latin typeface="+mn-lt"/>
                <a:cs typeface="+mn-cs"/>
              </a:defRPr>
            </a:lvl1pPr>
          </a:lstStyle>
          <a:p>
            <a:pPr defTabSz="914264">
              <a:defRPr/>
            </a:pPr>
            <a:fld id="{E3D9345C-2A50-4D8A-9B59-2D276B9FEE78}" type="datetimeFigureOut">
              <a:rPr lang="en-US" smtClean="0">
                <a:solidFill>
                  <a:srgbClr val="D4D2D0">
                    <a:shade val="50000"/>
                  </a:srgbClr>
                </a:solidFill>
              </a:rPr>
              <a:pPr defTabSz="914264">
                <a:defRPr/>
              </a:pPr>
              <a:t>03-Jul-21</a:t>
            </a:fld>
            <a:endParaRPr lang="en-US">
              <a:solidFill>
                <a:srgbClr val="D4D2D0">
                  <a:shade val="50000"/>
                </a:srgbClr>
              </a:solidFill>
            </a:endParaRPr>
          </a:p>
        </p:txBody>
      </p:sp>
      <p:sp>
        <p:nvSpPr>
          <p:cNvPr id="22" name="Footer Placeholder 21"/>
          <p:cNvSpPr>
            <a:spLocks noGrp="1"/>
          </p:cNvSpPr>
          <p:nvPr>
            <p:ph type="ftr" sz="quarter" idx="3"/>
          </p:nvPr>
        </p:nvSpPr>
        <p:spPr>
          <a:xfrm>
            <a:off x="4165600" y="6421446"/>
            <a:ext cx="3860800" cy="365125"/>
          </a:xfrm>
          <a:prstGeom prst="rect">
            <a:avLst/>
          </a:prstGeom>
        </p:spPr>
        <p:txBody>
          <a:bodyPr vert="horz" lIns="0" tIns="45718" rIns="0" bIns="0" anchor="b"/>
          <a:lstStyle>
            <a:lvl1pPr algn="ctr" eaLnBrk="1" fontAlgn="auto" latinLnBrk="0" hangingPunct="1">
              <a:spcBef>
                <a:spcPts val="0"/>
              </a:spcBef>
              <a:spcAft>
                <a:spcPts val="0"/>
              </a:spcAft>
              <a:defRPr kumimoji="0" sz="1100">
                <a:solidFill>
                  <a:schemeClr val="tx2">
                    <a:shade val="50000"/>
                  </a:schemeClr>
                </a:solidFill>
                <a:latin typeface="+mn-lt"/>
                <a:cs typeface="+mn-cs"/>
              </a:defRPr>
            </a:lvl1pPr>
          </a:lstStyle>
          <a:p>
            <a:pPr defTabSz="914264">
              <a:defRPr/>
            </a:pPr>
            <a:endParaRPr lang="en-US">
              <a:solidFill>
                <a:srgbClr val="D4D2D0">
                  <a:shade val="50000"/>
                </a:srgbClr>
              </a:solidFill>
            </a:endParaRPr>
          </a:p>
        </p:txBody>
      </p:sp>
      <p:sp>
        <p:nvSpPr>
          <p:cNvPr id="18" name="Slide Number Placeholder 17"/>
          <p:cNvSpPr>
            <a:spLocks noGrp="1"/>
          </p:cNvSpPr>
          <p:nvPr>
            <p:ph type="sldNum" sz="quarter" idx="4"/>
          </p:nvPr>
        </p:nvSpPr>
        <p:spPr>
          <a:xfrm>
            <a:off x="10871200" y="6421446"/>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100">
                <a:solidFill>
                  <a:srgbClr val="9B9A98"/>
                </a:solidFill>
                <a:latin typeface="Georgia" pitchFamily="18" charset="0"/>
              </a:defRPr>
            </a:lvl1pPr>
          </a:lstStyle>
          <a:p>
            <a:pPr defTabSz="914264" fontAlgn="base">
              <a:spcBef>
                <a:spcPct val="0"/>
              </a:spcBef>
              <a:spcAft>
                <a:spcPct val="0"/>
              </a:spcAft>
            </a:pPr>
            <a:fld id="{5B6958C2-0243-4039-961A-5CF239CFDF57}" type="slidenum">
              <a:rPr lang="en-US" altLang="en-US" smtClean="0">
                <a:cs typeface="Arial" charset="0"/>
              </a:rPr>
              <a:pPr defTabSz="914264" fontAlgn="base">
                <a:spcBef>
                  <a:spcPct val="0"/>
                </a:spcBef>
                <a:spcAft>
                  <a:spcPct val="0"/>
                </a:spcAft>
              </a:pPr>
              <a:t>‹#›</a:t>
            </a:fld>
            <a:endParaRPr lang="en-US" altLang="en-US" smtClean="0">
              <a:cs typeface="Arial" charset="0"/>
            </a:endParaRPr>
          </a:p>
        </p:txBody>
      </p:sp>
    </p:spTree>
    <p:extLst>
      <p:ext uri="{BB962C8B-B14F-4D97-AF65-F5344CB8AC3E}">
        <p14:creationId xmlns:p14="http://schemas.microsoft.com/office/powerpoint/2010/main" val="27315879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4700" kern="1200">
          <a:solidFill>
            <a:schemeClr val="tx1"/>
          </a:solidFill>
          <a:latin typeface="+mj-lt"/>
          <a:ea typeface="+mj-ea"/>
          <a:cs typeface="+mj-cs"/>
        </a:defRPr>
      </a:lvl1pPr>
      <a:lvl2pPr algn="l" rtl="0" eaLnBrk="0" fontAlgn="base" hangingPunct="0">
        <a:spcBef>
          <a:spcPct val="0"/>
        </a:spcBef>
        <a:spcAft>
          <a:spcPct val="0"/>
        </a:spcAft>
        <a:defRPr sz="4700">
          <a:solidFill>
            <a:schemeClr val="tx1"/>
          </a:solidFill>
          <a:latin typeface="Georgia" pitchFamily="18" charset="0"/>
        </a:defRPr>
      </a:lvl2pPr>
      <a:lvl3pPr algn="l" rtl="0" eaLnBrk="0" fontAlgn="base" hangingPunct="0">
        <a:spcBef>
          <a:spcPct val="0"/>
        </a:spcBef>
        <a:spcAft>
          <a:spcPct val="0"/>
        </a:spcAft>
        <a:defRPr sz="4700">
          <a:solidFill>
            <a:schemeClr val="tx1"/>
          </a:solidFill>
          <a:latin typeface="Georgia" pitchFamily="18" charset="0"/>
        </a:defRPr>
      </a:lvl3pPr>
      <a:lvl4pPr algn="l" rtl="0" eaLnBrk="0" fontAlgn="base" hangingPunct="0">
        <a:spcBef>
          <a:spcPct val="0"/>
        </a:spcBef>
        <a:spcAft>
          <a:spcPct val="0"/>
        </a:spcAft>
        <a:defRPr sz="4700">
          <a:solidFill>
            <a:schemeClr val="tx1"/>
          </a:solidFill>
          <a:latin typeface="Georgia" pitchFamily="18" charset="0"/>
        </a:defRPr>
      </a:lvl4pPr>
      <a:lvl5pPr algn="l" rtl="0" eaLnBrk="0" fontAlgn="base" hangingPunct="0">
        <a:spcBef>
          <a:spcPct val="0"/>
        </a:spcBef>
        <a:spcAft>
          <a:spcPct val="0"/>
        </a:spcAft>
        <a:defRPr sz="4700">
          <a:solidFill>
            <a:schemeClr val="tx1"/>
          </a:solidFill>
          <a:latin typeface="Georgia" pitchFamily="18" charset="0"/>
        </a:defRPr>
      </a:lvl5pPr>
      <a:lvl6pPr marL="457131" algn="l" rtl="0" fontAlgn="base">
        <a:spcBef>
          <a:spcPct val="0"/>
        </a:spcBef>
        <a:spcAft>
          <a:spcPct val="0"/>
        </a:spcAft>
        <a:defRPr sz="4700">
          <a:solidFill>
            <a:schemeClr val="tx1"/>
          </a:solidFill>
          <a:latin typeface="Georgia" pitchFamily="18" charset="0"/>
        </a:defRPr>
      </a:lvl6pPr>
      <a:lvl7pPr marL="914264" algn="l" rtl="0" fontAlgn="base">
        <a:spcBef>
          <a:spcPct val="0"/>
        </a:spcBef>
        <a:spcAft>
          <a:spcPct val="0"/>
        </a:spcAft>
        <a:defRPr sz="4700">
          <a:solidFill>
            <a:schemeClr val="tx1"/>
          </a:solidFill>
          <a:latin typeface="Georgia" pitchFamily="18" charset="0"/>
        </a:defRPr>
      </a:lvl7pPr>
      <a:lvl8pPr marL="1371396" algn="l" rtl="0" fontAlgn="base">
        <a:spcBef>
          <a:spcPct val="0"/>
        </a:spcBef>
        <a:spcAft>
          <a:spcPct val="0"/>
        </a:spcAft>
        <a:defRPr sz="4700">
          <a:solidFill>
            <a:schemeClr val="tx1"/>
          </a:solidFill>
          <a:latin typeface="Georgia" pitchFamily="18" charset="0"/>
        </a:defRPr>
      </a:lvl8pPr>
      <a:lvl9pPr marL="1828528" algn="l" rtl="0" fontAlgn="base">
        <a:spcBef>
          <a:spcPct val="0"/>
        </a:spcBef>
        <a:spcAft>
          <a:spcPct val="0"/>
        </a:spcAft>
        <a:defRPr sz="4700">
          <a:solidFill>
            <a:schemeClr val="tx1"/>
          </a:solidFill>
          <a:latin typeface="Georgia" pitchFamily="18" charset="0"/>
        </a:defRPr>
      </a:lvl9pPr>
    </p:titleStyle>
    <p:bodyStyle>
      <a:lvl1pPr marL="419040" indent="-382532" algn="l" rtl="0" eaLnBrk="0" fontAlgn="base" hangingPunct="0">
        <a:spcBef>
          <a:spcPct val="20000"/>
        </a:spcBef>
        <a:spcAft>
          <a:spcPct val="0"/>
        </a:spcAft>
        <a:buClr>
          <a:schemeClr val="accent1"/>
        </a:buClr>
        <a:buSzPct val="80000"/>
        <a:buFont typeface="Wingdings 2" pitchFamily="18" charset="2"/>
        <a:buChar char=""/>
        <a:defRPr sz="3100" kern="1200">
          <a:solidFill>
            <a:schemeClr val="tx1"/>
          </a:solidFill>
          <a:latin typeface="+mn-lt"/>
          <a:ea typeface="+mn-ea"/>
          <a:cs typeface="+mn-cs"/>
        </a:defRPr>
      </a:lvl1pPr>
      <a:lvl2pPr marL="722205" indent="-273011" algn="l" rtl="0" eaLnBrk="0" fontAlgn="base" hangingPunct="0">
        <a:spcBef>
          <a:spcPct val="20000"/>
        </a:spcBef>
        <a:spcAft>
          <a:spcPct val="0"/>
        </a:spcAft>
        <a:buClr>
          <a:schemeClr val="accent1"/>
        </a:buClr>
        <a:buSzPct val="90000"/>
        <a:buFont typeface="Wingdings 2" pitchFamily="18" charset="2"/>
        <a:buChar char=""/>
        <a:defRPr sz="2700" kern="1200">
          <a:solidFill>
            <a:schemeClr val="tx1"/>
          </a:solidFill>
          <a:latin typeface="+mn-lt"/>
          <a:ea typeface="+mn-ea"/>
          <a:cs typeface="+mn-cs"/>
        </a:defRPr>
      </a:lvl2pPr>
      <a:lvl3pPr marL="1004742" indent="-255552"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333" indent="-236503"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8851" indent="-182538"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528" indent="-182854"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19952" indent="-182854"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139376" indent="-182854"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372" indent="-182854"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31" algn="l" rtl="0" eaLnBrk="1" latinLnBrk="0" hangingPunct="1">
        <a:defRPr kumimoji="0" kern="1200">
          <a:solidFill>
            <a:schemeClr val="tx1"/>
          </a:solidFill>
          <a:latin typeface="+mn-lt"/>
          <a:ea typeface="+mn-ea"/>
          <a:cs typeface="+mn-cs"/>
        </a:defRPr>
      </a:lvl2pPr>
      <a:lvl3pPr marL="914264" algn="l" rtl="0" eaLnBrk="1" latinLnBrk="0" hangingPunct="1">
        <a:defRPr kumimoji="0" kern="1200">
          <a:solidFill>
            <a:schemeClr val="tx1"/>
          </a:solidFill>
          <a:latin typeface="+mn-lt"/>
          <a:ea typeface="+mn-ea"/>
          <a:cs typeface="+mn-cs"/>
        </a:defRPr>
      </a:lvl3pPr>
      <a:lvl4pPr marL="1371396" algn="l" rtl="0" eaLnBrk="1" latinLnBrk="0" hangingPunct="1">
        <a:defRPr kumimoji="0" kern="1200">
          <a:solidFill>
            <a:schemeClr val="tx1"/>
          </a:solidFill>
          <a:latin typeface="+mn-lt"/>
          <a:ea typeface="+mn-ea"/>
          <a:cs typeface="+mn-cs"/>
        </a:defRPr>
      </a:lvl4pPr>
      <a:lvl5pPr marL="1828528" algn="l" rtl="0" eaLnBrk="1" latinLnBrk="0" hangingPunct="1">
        <a:defRPr kumimoji="0" kern="1200">
          <a:solidFill>
            <a:schemeClr val="tx1"/>
          </a:solidFill>
          <a:latin typeface="+mn-lt"/>
          <a:ea typeface="+mn-ea"/>
          <a:cs typeface="+mn-cs"/>
        </a:defRPr>
      </a:lvl5pPr>
      <a:lvl6pPr marL="2285662" algn="l" rtl="0" eaLnBrk="1" latinLnBrk="0" hangingPunct="1">
        <a:defRPr kumimoji="0" kern="1200">
          <a:solidFill>
            <a:schemeClr val="tx1"/>
          </a:solidFill>
          <a:latin typeface="+mn-lt"/>
          <a:ea typeface="+mn-ea"/>
          <a:cs typeface="+mn-cs"/>
        </a:defRPr>
      </a:lvl6pPr>
      <a:lvl7pPr marL="2742790" algn="l" rtl="0" eaLnBrk="1" latinLnBrk="0" hangingPunct="1">
        <a:defRPr kumimoji="0" kern="1200">
          <a:solidFill>
            <a:schemeClr val="tx1"/>
          </a:solidFill>
          <a:latin typeface="+mn-lt"/>
          <a:ea typeface="+mn-ea"/>
          <a:cs typeface="+mn-cs"/>
        </a:defRPr>
      </a:lvl7pPr>
      <a:lvl8pPr marL="3199920" algn="l" rtl="0" eaLnBrk="1" latinLnBrk="0" hangingPunct="1">
        <a:defRPr kumimoji="0" kern="1200">
          <a:solidFill>
            <a:schemeClr val="tx1"/>
          </a:solidFill>
          <a:latin typeface="+mn-lt"/>
          <a:ea typeface="+mn-ea"/>
          <a:cs typeface="+mn-cs"/>
        </a:defRPr>
      </a:lvl8pPr>
      <a:lvl9pPr marL="3657051"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228600"/>
            <a:ext cx="10363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371600"/>
            <a:ext cx="10363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35282769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ctr" defTabSz="762000" rtl="0" eaLnBrk="0" fontAlgn="base" hangingPunct="0">
        <a:spcBef>
          <a:spcPct val="0"/>
        </a:spcBef>
        <a:spcAft>
          <a:spcPct val="0"/>
        </a:spcAft>
        <a:defRPr sz="4000">
          <a:solidFill>
            <a:srgbClr val="3366CC"/>
          </a:solidFill>
          <a:latin typeface="+mj-lt"/>
          <a:ea typeface="ＭＳ Ｐゴシック" charset="-128"/>
          <a:cs typeface="ＭＳ Ｐゴシック" charset="-128"/>
        </a:defRPr>
      </a:lvl1pPr>
      <a:lvl2pPr algn="ctr" defTabSz="762000" rtl="0" eaLnBrk="0" fontAlgn="base" hangingPunct="0">
        <a:spcBef>
          <a:spcPct val="0"/>
        </a:spcBef>
        <a:spcAft>
          <a:spcPct val="0"/>
        </a:spcAft>
        <a:defRPr sz="4000">
          <a:solidFill>
            <a:srgbClr val="3366CC"/>
          </a:solidFill>
          <a:latin typeface="Comic Sans MS" charset="0"/>
          <a:ea typeface="ＭＳ Ｐゴシック" charset="-128"/>
          <a:cs typeface="ＭＳ Ｐゴシック" charset="-128"/>
        </a:defRPr>
      </a:lvl2pPr>
      <a:lvl3pPr algn="ctr" defTabSz="762000" rtl="0" eaLnBrk="0" fontAlgn="base" hangingPunct="0">
        <a:spcBef>
          <a:spcPct val="0"/>
        </a:spcBef>
        <a:spcAft>
          <a:spcPct val="0"/>
        </a:spcAft>
        <a:defRPr sz="4000">
          <a:solidFill>
            <a:srgbClr val="3366CC"/>
          </a:solidFill>
          <a:latin typeface="Comic Sans MS" charset="0"/>
          <a:ea typeface="ＭＳ Ｐゴシック" charset="-128"/>
          <a:cs typeface="ＭＳ Ｐゴシック" charset="-128"/>
        </a:defRPr>
      </a:lvl3pPr>
      <a:lvl4pPr algn="ctr" defTabSz="762000" rtl="0" eaLnBrk="0" fontAlgn="base" hangingPunct="0">
        <a:spcBef>
          <a:spcPct val="0"/>
        </a:spcBef>
        <a:spcAft>
          <a:spcPct val="0"/>
        </a:spcAft>
        <a:defRPr sz="4000">
          <a:solidFill>
            <a:srgbClr val="3366CC"/>
          </a:solidFill>
          <a:latin typeface="Comic Sans MS" charset="0"/>
          <a:ea typeface="ＭＳ Ｐゴシック" charset="-128"/>
          <a:cs typeface="ＭＳ Ｐゴシック" charset="-128"/>
        </a:defRPr>
      </a:lvl4pPr>
      <a:lvl5pPr algn="ctr" defTabSz="762000" rtl="0" eaLnBrk="0" fontAlgn="base" hangingPunct="0">
        <a:spcBef>
          <a:spcPct val="0"/>
        </a:spcBef>
        <a:spcAft>
          <a:spcPct val="0"/>
        </a:spcAft>
        <a:defRPr sz="4000">
          <a:solidFill>
            <a:srgbClr val="3366CC"/>
          </a:solidFill>
          <a:latin typeface="Comic Sans MS" charset="0"/>
          <a:ea typeface="ＭＳ Ｐゴシック" charset="-128"/>
          <a:cs typeface="ＭＳ Ｐゴシック" charset="-128"/>
        </a:defRPr>
      </a:lvl5pPr>
      <a:lvl6pPr marL="457200" algn="ctr" defTabSz="762000" rtl="0" eaLnBrk="0" fontAlgn="base" hangingPunct="0">
        <a:spcBef>
          <a:spcPct val="0"/>
        </a:spcBef>
        <a:spcAft>
          <a:spcPct val="0"/>
        </a:spcAft>
        <a:defRPr sz="4000">
          <a:solidFill>
            <a:srgbClr val="3366CC"/>
          </a:solidFill>
          <a:latin typeface="Comic Sans MS" charset="0"/>
        </a:defRPr>
      </a:lvl6pPr>
      <a:lvl7pPr marL="914400" algn="ctr" defTabSz="762000" rtl="0" eaLnBrk="0" fontAlgn="base" hangingPunct="0">
        <a:spcBef>
          <a:spcPct val="0"/>
        </a:spcBef>
        <a:spcAft>
          <a:spcPct val="0"/>
        </a:spcAft>
        <a:defRPr sz="4000">
          <a:solidFill>
            <a:srgbClr val="3366CC"/>
          </a:solidFill>
          <a:latin typeface="Comic Sans MS" charset="0"/>
        </a:defRPr>
      </a:lvl7pPr>
      <a:lvl8pPr marL="1371600" algn="ctr" defTabSz="762000" rtl="0" eaLnBrk="0" fontAlgn="base" hangingPunct="0">
        <a:spcBef>
          <a:spcPct val="0"/>
        </a:spcBef>
        <a:spcAft>
          <a:spcPct val="0"/>
        </a:spcAft>
        <a:defRPr sz="4000">
          <a:solidFill>
            <a:srgbClr val="3366CC"/>
          </a:solidFill>
          <a:latin typeface="Comic Sans MS" charset="0"/>
        </a:defRPr>
      </a:lvl8pPr>
      <a:lvl9pPr marL="1828800" algn="ctr" defTabSz="762000" rtl="0" eaLnBrk="0" fontAlgn="base" hangingPunct="0">
        <a:spcBef>
          <a:spcPct val="0"/>
        </a:spcBef>
        <a:spcAft>
          <a:spcPct val="0"/>
        </a:spcAft>
        <a:defRPr sz="4000">
          <a:solidFill>
            <a:srgbClr val="3366CC"/>
          </a:solidFill>
          <a:latin typeface="Comic Sans MS" charset="0"/>
        </a:defRPr>
      </a:lvl9pPr>
    </p:titleStyle>
    <p:bodyStyle>
      <a:lvl1pPr marL="342900" indent="-342900" algn="l" defTabSz="762000"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defTabSz="762000"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defTabSz="762000"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0.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85801"/>
            <a:ext cx="8610600" cy="1325563"/>
          </a:xfrm>
        </p:spPr>
        <p:txBody>
          <a:bodyPr>
            <a:noAutofit/>
          </a:bodyPr>
          <a:lstStyle/>
          <a:p>
            <a:pPr algn="ctr"/>
            <a:r>
              <a:rPr lang="en-US" sz="6700" b="1" dirty="0">
                <a:solidFill>
                  <a:srgbClr val="92D050"/>
                </a:solidFill>
                <a:latin typeface="Calibri" pitchFamily="34" charset="0"/>
                <a:cs typeface="Calibri" pitchFamily="34" charset="0"/>
              </a:rPr>
              <a:t>Introduction to Emerging Technologies</a:t>
            </a:r>
          </a:p>
        </p:txBody>
      </p:sp>
      <p:sp>
        <p:nvSpPr>
          <p:cNvPr id="3" name="Rectangle 2"/>
          <p:cNvSpPr/>
          <p:nvPr/>
        </p:nvSpPr>
        <p:spPr>
          <a:xfrm>
            <a:off x="2209800" y="2742728"/>
            <a:ext cx="8001000" cy="3200872"/>
          </a:xfrm>
          <a:prstGeom prst="rect">
            <a:avLst/>
          </a:prstGeom>
        </p:spPr>
        <p:txBody>
          <a:bodyPr wrap="square" lIns="91428" tIns="45718" rIns="91428" bIns="45718">
            <a:spAutoFit/>
          </a:bodyPr>
          <a:lstStyle/>
          <a:p>
            <a:pPr algn="ctr" defTabSz="914264"/>
            <a:r>
              <a:rPr lang="en-US" sz="6000" b="1" dirty="0">
                <a:solidFill>
                  <a:prstClr val="white"/>
                </a:solidFill>
              </a:rPr>
              <a:t>Chapter Three</a:t>
            </a:r>
            <a:endParaRPr lang="en-US" sz="3200" b="1" dirty="0">
              <a:solidFill>
                <a:prstClr val="white"/>
              </a:solidFill>
            </a:endParaRPr>
          </a:p>
          <a:p>
            <a:pPr algn="ctr" defTabSz="914264"/>
            <a:endParaRPr lang="en-US" sz="3200" b="1" dirty="0">
              <a:solidFill>
                <a:prstClr val="white"/>
              </a:solidFill>
            </a:endParaRPr>
          </a:p>
          <a:p>
            <a:pPr algn="ctr" defTabSz="914264"/>
            <a:r>
              <a:rPr lang="en-US" sz="5500" b="1" dirty="0">
                <a:solidFill>
                  <a:srgbClr val="92D050"/>
                </a:solidFill>
              </a:rPr>
              <a:t>Artificial Intelligence (AI)</a:t>
            </a:r>
          </a:p>
        </p:txBody>
      </p:sp>
    </p:spTree>
    <p:extLst>
      <p:ext uri="{BB962C8B-B14F-4D97-AF65-F5344CB8AC3E}">
        <p14:creationId xmlns:p14="http://schemas.microsoft.com/office/powerpoint/2010/main" val="3382497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09800" y="317242"/>
            <a:ext cx="7772400" cy="914400"/>
          </a:xfrm>
        </p:spPr>
        <p:txBody>
          <a:bodyPr/>
          <a:lstStyle/>
          <a:p>
            <a:r>
              <a:rPr lang="en-US" b="1" dirty="0" smtClean="0">
                <a:solidFill>
                  <a:srgbClr val="336699"/>
                </a:solidFill>
              </a:rPr>
              <a:t>What is Intelligence?</a:t>
            </a:r>
            <a:br>
              <a:rPr lang="en-US" b="1" dirty="0" smtClean="0">
                <a:solidFill>
                  <a:srgbClr val="336699"/>
                </a:solidFill>
              </a:rPr>
            </a:br>
            <a:r>
              <a:rPr lang="en-US" b="1" dirty="0">
                <a:solidFill>
                  <a:srgbClr val="336699"/>
                </a:solidFill>
              </a:rPr>
              <a:t>The Turing Test</a:t>
            </a:r>
          </a:p>
        </p:txBody>
      </p:sp>
      <p:graphicFrame>
        <p:nvGraphicFramePr>
          <p:cNvPr id="36867" name="Object 2"/>
          <p:cNvGraphicFramePr>
            <a:graphicFrameLocks noChangeAspect="1"/>
          </p:cNvGraphicFramePr>
          <p:nvPr>
            <p:extLst>
              <p:ext uri="{D42A27DB-BD31-4B8C-83A1-F6EECF244321}">
                <p14:modId xmlns:p14="http://schemas.microsoft.com/office/powerpoint/2010/main" val="2272242060"/>
              </p:ext>
            </p:extLst>
          </p:nvPr>
        </p:nvGraphicFramePr>
        <p:xfrm>
          <a:off x="130175" y="1688842"/>
          <a:ext cx="4137025" cy="4521200"/>
        </p:xfrm>
        <a:graphic>
          <a:graphicData uri="http://schemas.openxmlformats.org/presentationml/2006/ole">
            <mc:AlternateContent xmlns:mc="http://schemas.openxmlformats.org/markup-compatibility/2006">
              <mc:Choice xmlns:v="urn:schemas-microsoft-com:vml" Requires="v">
                <p:oleObj spid="_x0000_s1596" name="Document" r:id="rId4" imgW="4136136" imgH="4520184" progId="Word.Document.8">
                  <p:embed/>
                </p:oleObj>
              </mc:Choice>
              <mc:Fallback>
                <p:oleObj name="Document" r:id="rId4" imgW="4136136" imgH="4520184"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175" y="1688842"/>
                        <a:ext cx="4137025" cy="4521200"/>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8" name="Text Box 5"/>
          <p:cNvSpPr txBox="1">
            <a:spLocks noChangeArrowheads="1"/>
          </p:cNvSpPr>
          <p:nvPr/>
        </p:nvSpPr>
        <p:spPr bwMode="auto">
          <a:xfrm>
            <a:off x="4419600" y="1765042"/>
            <a:ext cx="76962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eaLnBrk="0" fontAlgn="base" hangingPunct="0">
              <a:spcBef>
                <a:spcPct val="0"/>
              </a:spcBef>
              <a:spcAft>
                <a:spcPct val="0"/>
              </a:spcAft>
            </a:pPr>
            <a:r>
              <a:rPr lang="en-GB" sz="3200" dirty="0">
                <a:solidFill>
                  <a:srgbClr val="000000"/>
                </a:solidFill>
                <a:latin typeface="Comic Sans MS" pitchFamily="66" charset="0"/>
              </a:rPr>
              <a:t>A machine can be described as a </a:t>
            </a:r>
            <a:r>
              <a:rPr lang="en-GB" sz="3200" dirty="0" smtClean="0">
                <a:solidFill>
                  <a:srgbClr val="000000"/>
                </a:solidFill>
                <a:latin typeface="Comic Sans MS" pitchFamily="66" charset="0"/>
              </a:rPr>
              <a:t> </a:t>
            </a:r>
            <a:r>
              <a:rPr lang="en-GB" sz="3200" dirty="0" smtClean="0">
                <a:solidFill>
                  <a:srgbClr val="FF0000"/>
                </a:solidFill>
                <a:latin typeface="Comic Sans MS" pitchFamily="66" charset="0"/>
              </a:rPr>
              <a:t>thinking machine </a:t>
            </a:r>
            <a:r>
              <a:rPr lang="en-GB" sz="3200" dirty="0">
                <a:solidFill>
                  <a:srgbClr val="000000"/>
                </a:solidFill>
                <a:latin typeface="Comic Sans MS" pitchFamily="66" charset="0"/>
              </a:rPr>
              <a:t>if it passes the </a:t>
            </a:r>
            <a:r>
              <a:rPr lang="en-GB" sz="3200" dirty="0" smtClean="0">
                <a:solidFill>
                  <a:srgbClr val="FF0000"/>
                </a:solidFill>
                <a:latin typeface="Comic Sans MS" pitchFamily="66" charset="0"/>
              </a:rPr>
              <a:t>Turing </a:t>
            </a:r>
            <a:r>
              <a:rPr lang="en-GB" sz="3200" dirty="0">
                <a:solidFill>
                  <a:srgbClr val="FF0000"/>
                </a:solidFill>
                <a:latin typeface="Comic Sans MS" pitchFamily="66" charset="0"/>
              </a:rPr>
              <a:t>Test</a:t>
            </a:r>
            <a:r>
              <a:rPr lang="en-GB" sz="3200" dirty="0">
                <a:solidFill>
                  <a:srgbClr val="000000"/>
                </a:solidFill>
                <a:latin typeface="Comic Sans MS" pitchFamily="66" charset="0"/>
              </a:rPr>
              <a:t>.  i.e. If a human agent is engaged in two isolated dialogues (connected by teletype say); one with </a:t>
            </a:r>
            <a:r>
              <a:rPr lang="en-GB" sz="3200" dirty="0" smtClean="0">
                <a:solidFill>
                  <a:srgbClr val="000000"/>
                </a:solidFill>
                <a:latin typeface="Comic Sans MS" pitchFamily="66" charset="0"/>
              </a:rPr>
              <a:t>a computer</a:t>
            </a:r>
            <a:r>
              <a:rPr lang="en-GB" sz="3200" dirty="0">
                <a:solidFill>
                  <a:srgbClr val="000000"/>
                </a:solidFill>
                <a:latin typeface="Comic Sans MS" pitchFamily="66" charset="0"/>
              </a:rPr>
              <a:t>,  and the other with </a:t>
            </a:r>
            <a:r>
              <a:rPr lang="en-GB" sz="3200" dirty="0" smtClean="0">
                <a:solidFill>
                  <a:srgbClr val="000000"/>
                </a:solidFill>
                <a:latin typeface="Comic Sans MS" pitchFamily="66" charset="0"/>
              </a:rPr>
              <a:t>another human and </a:t>
            </a:r>
            <a:r>
              <a:rPr lang="en-GB" sz="3200" dirty="0">
                <a:solidFill>
                  <a:srgbClr val="000000"/>
                </a:solidFill>
                <a:latin typeface="Comic Sans MS" pitchFamily="66" charset="0"/>
              </a:rPr>
              <a:t>the human agent</a:t>
            </a:r>
            <a:r>
              <a:rPr lang="en-IE" sz="3200" dirty="0">
                <a:solidFill>
                  <a:srgbClr val="000000"/>
                </a:solidFill>
                <a:latin typeface="Comic Sans MS" pitchFamily="66" charset="0"/>
              </a:rPr>
              <a:t> </a:t>
            </a:r>
            <a:r>
              <a:rPr lang="en-GB" sz="3200" dirty="0">
                <a:solidFill>
                  <a:srgbClr val="000000"/>
                </a:solidFill>
                <a:latin typeface="Comic Sans MS" pitchFamily="66" charset="0"/>
              </a:rPr>
              <a:t>cannot reliably identify which</a:t>
            </a:r>
            <a:r>
              <a:rPr lang="en-IE" sz="3200" dirty="0">
                <a:solidFill>
                  <a:srgbClr val="000000"/>
                </a:solidFill>
                <a:latin typeface="Comic Sans MS" pitchFamily="66" charset="0"/>
              </a:rPr>
              <a:t> </a:t>
            </a:r>
            <a:r>
              <a:rPr lang="en-GB" sz="3200" dirty="0">
                <a:solidFill>
                  <a:srgbClr val="000000"/>
                </a:solidFill>
                <a:latin typeface="Comic Sans MS" pitchFamily="66" charset="0"/>
              </a:rPr>
              <a:t>dialogue is with the computer.</a:t>
            </a:r>
          </a:p>
          <a:p>
            <a:pPr eaLnBrk="0" fontAlgn="base" hangingPunct="0">
              <a:spcBef>
                <a:spcPct val="0"/>
              </a:spcBef>
              <a:spcAft>
                <a:spcPct val="0"/>
              </a:spcAft>
            </a:pPr>
            <a:endParaRPr lang="en-US" sz="3200" dirty="0">
              <a:solidFill>
                <a:srgbClr val="000000"/>
              </a:solidFill>
            </a:endParaRPr>
          </a:p>
        </p:txBody>
      </p:sp>
    </p:spTree>
    <p:extLst>
      <p:ext uri="{BB962C8B-B14F-4D97-AF65-F5344CB8AC3E}">
        <p14:creationId xmlns:p14="http://schemas.microsoft.com/office/powerpoint/2010/main" val="1338766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TW" b="1" smtClean="0">
                <a:ea typeface="新細明體" pitchFamily="18" charset="-120"/>
              </a:rPr>
              <a:t>The total Turing Test</a:t>
            </a:r>
            <a:endParaRPr lang="en-US" altLang="ar-JO" b="1" smtClean="0"/>
          </a:p>
        </p:txBody>
      </p:sp>
      <p:sp>
        <p:nvSpPr>
          <p:cNvPr id="36867" name="Rectangle 3"/>
          <p:cNvSpPr>
            <a:spLocks noGrp="1" noChangeArrowheads="1"/>
          </p:cNvSpPr>
          <p:nvPr>
            <p:ph sz="quarter" idx="1"/>
          </p:nvPr>
        </p:nvSpPr>
        <p:spPr>
          <a:xfrm>
            <a:off x="685800" y="1447801"/>
            <a:ext cx="10896600" cy="4525963"/>
          </a:xfrm>
        </p:spPr>
        <p:txBody>
          <a:bodyPr/>
          <a:lstStyle/>
          <a:p>
            <a:pPr eaLnBrk="1" hangingPunct="1"/>
            <a:r>
              <a:rPr lang="en-US" altLang="zh-TW" sz="3600" dirty="0"/>
              <a:t>Includes two more issues:</a:t>
            </a:r>
          </a:p>
          <a:p>
            <a:pPr lvl="1" eaLnBrk="1" hangingPunct="1"/>
            <a:r>
              <a:rPr lang="en-US" altLang="zh-TW" sz="3600" dirty="0">
                <a:latin typeface="Times New Roman" pitchFamily="18" charset="0"/>
                <a:cs typeface="Times New Roman" pitchFamily="18" charset="0"/>
              </a:rPr>
              <a:t> </a:t>
            </a:r>
            <a:r>
              <a:rPr lang="en-US" altLang="zh-TW" sz="3600" i="1" dirty="0"/>
              <a:t>Computer vision</a:t>
            </a:r>
            <a:r>
              <a:rPr lang="en-US" altLang="zh-TW" sz="3600" dirty="0"/>
              <a:t> </a:t>
            </a:r>
          </a:p>
          <a:p>
            <a:pPr lvl="2" eaLnBrk="1" hangingPunct="1"/>
            <a:r>
              <a:rPr lang="en-US" altLang="zh-TW" sz="3600" dirty="0"/>
              <a:t>to perceive objects (seeing)</a:t>
            </a:r>
          </a:p>
          <a:p>
            <a:pPr lvl="1" eaLnBrk="1" hangingPunct="1"/>
            <a:r>
              <a:rPr lang="en-US" altLang="zh-TW" sz="3600" dirty="0">
                <a:latin typeface="Times New Roman" pitchFamily="18" charset="0"/>
              </a:rPr>
              <a:t> </a:t>
            </a:r>
            <a:r>
              <a:rPr lang="en-US" altLang="zh-TW" sz="3600" i="1" dirty="0"/>
              <a:t>Robotics</a:t>
            </a:r>
            <a:r>
              <a:rPr lang="en-US" altLang="zh-TW" sz="3600" dirty="0"/>
              <a:t> </a:t>
            </a:r>
          </a:p>
          <a:p>
            <a:pPr lvl="2" eaLnBrk="1" hangingPunct="1"/>
            <a:r>
              <a:rPr lang="en-US" altLang="zh-TW" sz="3600" dirty="0"/>
              <a:t>to move objects </a:t>
            </a:r>
            <a:r>
              <a:rPr lang="en-US" altLang="zh-TW" sz="3600" dirty="0" smtClean="0"/>
              <a:t> and move over obstacles (acting</a:t>
            </a:r>
            <a:r>
              <a:rPr lang="en-US" altLang="zh-TW" sz="3600" dirty="0"/>
              <a:t>)</a:t>
            </a:r>
          </a:p>
          <a:p>
            <a:pPr lvl="1" eaLnBrk="1" hangingPunct="1"/>
            <a:endParaRPr lang="en-US" altLang="zh-TW" sz="3600" dirty="0"/>
          </a:p>
          <a:p>
            <a:pPr eaLnBrk="1" hangingPunct="1">
              <a:buFontTx/>
              <a:buNone/>
            </a:pPr>
            <a:endParaRPr lang="en-US" altLang="ar-JO" sz="3600" dirty="0"/>
          </a:p>
        </p:txBody>
      </p:sp>
    </p:spTree>
    <p:extLst>
      <p:ext uri="{BB962C8B-B14F-4D97-AF65-F5344CB8AC3E}">
        <p14:creationId xmlns:p14="http://schemas.microsoft.com/office/powerpoint/2010/main" val="2160058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38400" y="609601"/>
            <a:ext cx="7391400" cy="5714999"/>
          </a:xfrm>
          <a:prstGeom prst="rect">
            <a:avLst/>
          </a:prstGeom>
        </p:spPr>
      </p:pic>
    </p:spTree>
    <p:extLst>
      <p:ext uri="{BB962C8B-B14F-4D97-AF65-F5344CB8AC3E}">
        <p14:creationId xmlns:p14="http://schemas.microsoft.com/office/powerpoint/2010/main" val="3499162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11811000" cy="914400"/>
          </a:xfrm>
        </p:spPr>
        <p:txBody>
          <a:bodyPr/>
          <a:lstStyle/>
          <a:p>
            <a:r>
              <a:rPr lang="en-US" sz="5400" b="1" dirty="0">
                <a:solidFill>
                  <a:srgbClr val="92D050"/>
                </a:solidFill>
              </a:rPr>
              <a:t>AI </a:t>
            </a:r>
            <a:r>
              <a:rPr lang="en-US" sz="5400" b="1" dirty="0" smtClean="0">
                <a:solidFill>
                  <a:srgbClr val="92D050"/>
                </a:solidFill>
              </a:rPr>
              <a:t>Systems (that act rationally)</a:t>
            </a:r>
            <a:endParaRPr lang="en-US" sz="5400" b="1" dirty="0">
              <a:solidFill>
                <a:srgbClr val="92D050"/>
              </a:solidFill>
            </a:endParaRPr>
          </a:p>
        </p:txBody>
      </p:sp>
      <p:sp>
        <p:nvSpPr>
          <p:cNvPr id="3" name="Content Placeholder 2"/>
          <p:cNvSpPr>
            <a:spLocks noGrp="1"/>
          </p:cNvSpPr>
          <p:nvPr>
            <p:ph idx="1"/>
          </p:nvPr>
        </p:nvSpPr>
        <p:spPr>
          <a:xfrm>
            <a:off x="76200" y="1143000"/>
            <a:ext cx="11963400" cy="4191000"/>
          </a:xfrm>
        </p:spPr>
        <p:txBody>
          <a:bodyPr/>
          <a:lstStyle/>
          <a:p>
            <a:pPr algn="just"/>
            <a:r>
              <a:rPr lang="en-US" sz="3600" dirty="0"/>
              <a:t>An </a:t>
            </a:r>
            <a:r>
              <a:rPr lang="en-US" sz="3600" b="1" dirty="0">
                <a:solidFill>
                  <a:srgbClr val="FFFF00"/>
                </a:solidFill>
              </a:rPr>
              <a:t>AI system</a:t>
            </a:r>
            <a:r>
              <a:rPr lang="en-US" sz="3600" dirty="0"/>
              <a:t> can be visualized as </a:t>
            </a:r>
            <a:r>
              <a:rPr lang="en-US" sz="3600" b="1" dirty="0">
                <a:solidFill>
                  <a:srgbClr val="FFFF00"/>
                </a:solidFill>
              </a:rPr>
              <a:t>composed</a:t>
            </a:r>
            <a:r>
              <a:rPr lang="en-US" sz="3600" dirty="0"/>
              <a:t> of an </a:t>
            </a:r>
            <a:r>
              <a:rPr lang="en-US" sz="3600" b="1" dirty="0">
                <a:solidFill>
                  <a:srgbClr val="FFFF00"/>
                </a:solidFill>
              </a:rPr>
              <a:t>agent</a:t>
            </a:r>
            <a:r>
              <a:rPr lang="en-US" sz="3600" dirty="0"/>
              <a:t> and its </a:t>
            </a:r>
            <a:r>
              <a:rPr lang="en-US" sz="3600" b="1" dirty="0">
                <a:solidFill>
                  <a:srgbClr val="FFFF00"/>
                </a:solidFill>
              </a:rPr>
              <a:t>environment</a:t>
            </a:r>
            <a:r>
              <a:rPr lang="en-US" sz="3600" dirty="0"/>
              <a:t>. An </a:t>
            </a:r>
            <a:r>
              <a:rPr lang="en-US" sz="3600" b="1" dirty="0">
                <a:solidFill>
                  <a:srgbClr val="FFFF00"/>
                </a:solidFill>
              </a:rPr>
              <a:t>agent</a:t>
            </a:r>
            <a:r>
              <a:rPr lang="en-US" sz="3600" dirty="0"/>
              <a:t> (e.g., human or robot) is anything that can </a:t>
            </a:r>
            <a:r>
              <a:rPr lang="en-US" sz="3600" b="1" dirty="0">
                <a:solidFill>
                  <a:srgbClr val="FFFF00"/>
                </a:solidFill>
              </a:rPr>
              <a:t>perceive</a:t>
            </a:r>
            <a:r>
              <a:rPr lang="en-US" sz="3600" dirty="0"/>
              <a:t> its </a:t>
            </a:r>
            <a:r>
              <a:rPr lang="en-US" sz="3600" b="1" dirty="0">
                <a:solidFill>
                  <a:srgbClr val="FFFF00"/>
                </a:solidFill>
              </a:rPr>
              <a:t>environment</a:t>
            </a:r>
            <a:r>
              <a:rPr lang="en-US" sz="3600" dirty="0"/>
              <a:t> through </a:t>
            </a:r>
            <a:r>
              <a:rPr lang="en-US" sz="3600" b="1" dirty="0">
                <a:solidFill>
                  <a:srgbClr val="FFFF00"/>
                </a:solidFill>
              </a:rPr>
              <a:t>sensors</a:t>
            </a:r>
            <a:r>
              <a:rPr lang="en-US" sz="3600" dirty="0"/>
              <a:t> and </a:t>
            </a:r>
            <a:r>
              <a:rPr lang="en-US" sz="3600" b="1" dirty="0">
                <a:solidFill>
                  <a:srgbClr val="FFFF00"/>
                </a:solidFill>
              </a:rPr>
              <a:t>acts</a:t>
            </a:r>
            <a:r>
              <a:rPr lang="en-US" sz="3600" dirty="0"/>
              <a:t> </a:t>
            </a:r>
            <a:r>
              <a:rPr lang="en-US" sz="3600" b="1" dirty="0">
                <a:solidFill>
                  <a:srgbClr val="FFFF00"/>
                </a:solidFill>
              </a:rPr>
              <a:t>upon</a:t>
            </a:r>
            <a:r>
              <a:rPr lang="en-US" sz="3600" dirty="0"/>
              <a:t> that environment through </a:t>
            </a:r>
            <a:r>
              <a:rPr lang="en-US" sz="3600" b="1" dirty="0">
                <a:solidFill>
                  <a:srgbClr val="FFFF00"/>
                </a:solidFill>
              </a:rPr>
              <a:t>effectors</a:t>
            </a:r>
            <a:r>
              <a:rPr lang="en-US" sz="3600" dirty="0"/>
              <a:t>. </a:t>
            </a:r>
          </a:p>
          <a:p>
            <a:pPr lvl="0" algn="just"/>
            <a:r>
              <a:rPr lang="en-US" sz="3600" b="1" dirty="0">
                <a:solidFill>
                  <a:srgbClr val="FFFF00"/>
                </a:solidFill>
              </a:rPr>
              <a:t>Intelligent agents</a:t>
            </a:r>
            <a:r>
              <a:rPr lang="en-US" sz="3600" dirty="0"/>
              <a:t> must be able to set </a:t>
            </a:r>
            <a:r>
              <a:rPr lang="en-US" sz="3600" b="1" dirty="0">
                <a:solidFill>
                  <a:srgbClr val="FFFF00"/>
                </a:solidFill>
              </a:rPr>
              <a:t>goals</a:t>
            </a:r>
            <a:r>
              <a:rPr lang="en-US" sz="3600" dirty="0"/>
              <a:t> and achieve </a:t>
            </a:r>
            <a:r>
              <a:rPr lang="en-US" sz="3600" dirty="0" smtClean="0"/>
              <a:t>them.</a:t>
            </a:r>
            <a:endParaRPr lang="en-US" sz="3600" dirty="0"/>
          </a:p>
          <a:p>
            <a:pPr algn="just"/>
            <a:endParaRPr lang="en-US" sz="3600" dirty="0"/>
          </a:p>
          <a:p>
            <a:pPr algn="just"/>
            <a:endParaRPr lang="en-US" sz="3600" dirty="0"/>
          </a:p>
          <a:p>
            <a:pPr algn="just"/>
            <a:endParaRPr lang="en-US" sz="3600" dirty="0"/>
          </a:p>
          <a:p>
            <a:pPr algn="just"/>
            <a:endParaRPr lang="en-US" sz="3600" dirty="0"/>
          </a:p>
        </p:txBody>
      </p:sp>
      <p:pic>
        <p:nvPicPr>
          <p:cNvPr id="4" name="Google Shape;94;p17"/>
          <p:cNvPicPr preferRelativeResize="0"/>
          <p:nvPr/>
        </p:nvPicPr>
        <p:blipFill>
          <a:blip r:embed="rId3">
            <a:alphaModFix/>
          </a:blip>
          <a:stretch>
            <a:fillRect/>
          </a:stretch>
        </p:blipFill>
        <p:spPr>
          <a:xfrm>
            <a:off x="7557407" y="4705350"/>
            <a:ext cx="4667250" cy="2152650"/>
          </a:xfrm>
          <a:prstGeom prst="rect">
            <a:avLst/>
          </a:prstGeom>
          <a:noFill/>
          <a:ln>
            <a:noFill/>
          </a:ln>
        </p:spPr>
      </p:pic>
    </p:spTree>
    <p:extLst>
      <p:ext uri="{BB962C8B-B14F-4D97-AF65-F5344CB8AC3E}">
        <p14:creationId xmlns:p14="http://schemas.microsoft.com/office/powerpoint/2010/main" val="117700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686800" cy="1143000"/>
          </a:xfrm>
        </p:spPr>
        <p:txBody>
          <a:bodyPr/>
          <a:lstStyle/>
          <a:p>
            <a:r>
              <a:rPr lang="en-US" sz="5400" b="1" dirty="0">
                <a:solidFill>
                  <a:srgbClr val="92D050"/>
                </a:solidFill>
              </a:rPr>
              <a:t>AI Systems Continued…</a:t>
            </a:r>
          </a:p>
        </p:txBody>
      </p:sp>
      <p:sp>
        <p:nvSpPr>
          <p:cNvPr id="3" name="Content Placeholder 2"/>
          <p:cNvSpPr>
            <a:spLocks noGrp="1"/>
          </p:cNvSpPr>
          <p:nvPr>
            <p:ph idx="1"/>
          </p:nvPr>
        </p:nvSpPr>
        <p:spPr>
          <a:xfrm>
            <a:off x="152400" y="1371601"/>
            <a:ext cx="11811000" cy="4525963"/>
          </a:xfrm>
        </p:spPr>
        <p:txBody>
          <a:bodyPr/>
          <a:lstStyle/>
          <a:p>
            <a:pPr algn="just"/>
            <a:r>
              <a:rPr lang="en-US" sz="4000" dirty="0"/>
              <a:t>High-profile </a:t>
            </a:r>
            <a:r>
              <a:rPr lang="en-US" sz="4000" b="1" dirty="0">
                <a:solidFill>
                  <a:srgbClr val="FFFF00"/>
                </a:solidFill>
              </a:rPr>
              <a:t>examples of AI </a:t>
            </a:r>
            <a:r>
              <a:rPr lang="en-US" sz="4000" dirty="0"/>
              <a:t>include </a:t>
            </a:r>
            <a:r>
              <a:rPr lang="en-US" sz="4000" b="1" dirty="0">
                <a:solidFill>
                  <a:srgbClr val="FFFF00"/>
                </a:solidFill>
              </a:rPr>
              <a:t>autonomous vehicles </a:t>
            </a:r>
            <a:r>
              <a:rPr lang="en-US" sz="4000" dirty="0"/>
              <a:t>(such as drones and self-driving cars), </a:t>
            </a:r>
            <a:r>
              <a:rPr lang="en-US" sz="4000" b="1" dirty="0">
                <a:solidFill>
                  <a:srgbClr val="FFFF00"/>
                </a:solidFill>
              </a:rPr>
              <a:t>medical diagnosis</a:t>
            </a:r>
            <a:r>
              <a:rPr lang="en-US" sz="4000" dirty="0"/>
              <a:t>, </a:t>
            </a:r>
            <a:r>
              <a:rPr lang="en-US" sz="4000" b="1" dirty="0">
                <a:solidFill>
                  <a:srgbClr val="FFFF00"/>
                </a:solidFill>
              </a:rPr>
              <a:t>creating art </a:t>
            </a:r>
            <a:r>
              <a:rPr lang="en-US" sz="4000" dirty="0"/>
              <a:t>(such as poetry), </a:t>
            </a:r>
            <a:r>
              <a:rPr lang="en-US" sz="4000" b="1" dirty="0">
                <a:solidFill>
                  <a:srgbClr val="FFFF00"/>
                </a:solidFill>
              </a:rPr>
              <a:t>proving mathematical theorems</a:t>
            </a:r>
            <a:r>
              <a:rPr lang="en-US" sz="4000" dirty="0"/>
              <a:t>, </a:t>
            </a:r>
            <a:r>
              <a:rPr lang="en-US" sz="4000" b="1" dirty="0">
                <a:solidFill>
                  <a:srgbClr val="FFFF00"/>
                </a:solidFill>
              </a:rPr>
              <a:t>playing games </a:t>
            </a:r>
            <a:r>
              <a:rPr lang="en-US" sz="4000" dirty="0"/>
              <a:t>(such as Chess or Go), </a:t>
            </a:r>
            <a:r>
              <a:rPr lang="en-US" sz="4000" b="1" dirty="0">
                <a:solidFill>
                  <a:srgbClr val="FFFF00"/>
                </a:solidFill>
              </a:rPr>
              <a:t>search engines </a:t>
            </a:r>
            <a:r>
              <a:rPr lang="en-US" sz="4000" dirty="0"/>
              <a:t>(such as Google search), </a:t>
            </a:r>
            <a:r>
              <a:rPr lang="en-US" sz="4000" b="1" dirty="0">
                <a:solidFill>
                  <a:srgbClr val="FFFF00"/>
                </a:solidFill>
              </a:rPr>
              <a:t>online assistants </a:t>
            </a:r>
            <a:r>
              <a:rPr lang="en-US" sz="4000" dirty="0"/>
              <a:t>(such as </a:t>
            </a:r>
            <a:r>
              <a:rPr lang="en-US" sz="4000" dirty="0" err="1"/>
              <a:t>Siri</a:t>
            </a:r>
            <a:r>
              <a:rPr lang="en-US" sz="4000" dirty="0"/>
              <a:t>), </a:t>
            </a:r>
            <a:r>
              <a:rPr lang="en-US" sz="4000" b="1" dirty="0">
                <a:solidFill>
                  <a:srgbClr val="FFFF00"/>
                </a:solidFill>
              </a:rPr>
              <a:t>etc</a:t>
            </a:r>
            <a:r>
              <a:rPr lang="en-US" sz="4000" dirty="0"/>
              <a:t>.</a:t>
            </a:r>
          </a:p>
          <a:p>
            <a:pPr algn="just"/>
            <a:endParaRPr lang="en-US" sz="4000" dirty="0"/>
          </a:p>
          <a:p>
            <a:pPr algn="just"/>
            <a:endParaRPr lang="en-US" sz="4000" dirty="0"/>
          </a:p>
          <a:p>
            <a:pPr algn="just"/>
            <a:endParaRPr lang="en-US" sz="4000" dirty="0"/>
          </a:p>
        </p:txBody>
      </p:sp>
    </p:spTree>
    <p:extLst>
      <p:ext uri="{BB962C8B-B14F-4D97-AF65-F5344CB8AC3E}">
        <p14:creationId xmlns:p14="http://schemas.microsoft.com/office/powerpoint/2010/main" val="796602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686800" cy="1143000"/>
          </a:xfrm>
        </p:spPr>
        <p:txBody>
          <a:bodyPr/>
          <a:lstStyle/>
          <a:p>
            <a:r>
              <a:rPr lang="en-US" sz="5400" b="1" dirty="0">
                <a:solidFill>
                  <a:srgbClr val="92D050"/>
                </a:solidFill>
              </a:rPr>
              <a:t>AI Systems Continued…</a:t>
            </a:r>
          </a:p>
        </p:txBody>
      </p:sp>
      <p:sp>
        <p:nvSpPr>
          <p:cNvPr id="3" name="Content Placeholder 2"/>
          <p:cNvSpPr>
            <a:spLocks noGrp="1"/>
          </p:cNvSpPr>
          <p:nvPr>
            <p:ph idx="1"/>
          </p:nvPr>
        </p:nvSpPr>
        <p:spPr>
          <a:xfrm>
            <a:off x="152400" y="1265238"/>
            <a:ext cx="11811000" cy="5440362"/>
          </a:xfrm>
        </p:spPr>
        <p:txBody>
          <a:bodyPr/>
          <a:lstStyle/>
          <a:p>
            <a:pPr algn="just"/>
            <a:r>
              <a:rPr lang="en-US" sz="3900" dirty="0">
                <a:solidFill>
                  <a:srgbClr val="FFFF00"/>
                </a:solidFill>
              </a:rPr>
              <a:t>AI deals </a:t>
            </a:r>
            <a:r>
              <a:rPr lang="en-US" sz="3900" dirty="0"/>
              <a:t>with the area of </a:t>
            </a:r>
            <a:r>
              <a:rPr lang="en-US" sz="3900" dirty="0">
                <a:solidFill>
                  <a:srgbClr val="FFFF00"/>
                </a:solidFill>
              </a:rPr>
              <a:t>developing</a:t>
            </a:r>
            <a:r>
              <a:rPr lang="en-US" sz="3900" dirty="0"/>
              <a:t> </a:t>
            </a:r>
            <a:r>
              <a:rPr lang="en-US" sz="3900" dirty="0">
                <a:solidFill>
                  <a:srgbClr val="FFFF00"/>
                </a:solidFill>
              </a:rPr>
              <a:t>computing systems </a:t>
            </a:r>
            <a:r>
              <a:rPr lang="en-US" sz="3900" dirty="0"/>
              <a:t>that are capable of performing tasks that </a:t>
            </a:r>
            <a:r>
              <a:rPr lang="en-US" sz="3900" dirty="0">
                <a:solidFill>
                  <a:srgbClr val="FFFF00"/>
                </a:solidFill>
              </a:rPr>
              <a:t>humans are very good at</a:t>
            </a:r>
            <a:r>
              <a:rPr lang="en-US" sz="3900" dirty="0"/>
              <a:t>, for example </a:t>
            </a:r>
            <a:r>
              <a:rPr lang="en-US" sz="3900" dirty="0">
                <a:solidFill>
                  <a:srgbClr val="FFFF00"/>
                </a:solidFill>
              </a:rPr>
              <a:t>recognizing objects</a:t>
            </a:r>
            <a:r>
              <a:rPr lang="en-US" sz="3900" dirty="0"/>
              <a:t>, </a:t>
            </a:r>
            <a:r>
              <a:rPr lang="en-US" sz="3900" dirty="0">
                <a:solidFill>
                  <a:srgbClr val="FFFF00"/>
                </a:solidFill>
              </a:rPr>
              <a:t>speech recognition</a:t>
            </a:r>
            <a:r>
              <a:rPr lang="en-US" sz="3900" dirty="0"/>
              <a:t>, and </a:t>
            </a:r>
            <a:r>
              <a:rPr lang="en-US" sz="3900" dirty="0">
                <a:solidFill>
                  <a:srgbClr val="FFFF00"/>
                </a:solidFill>
              </a:rPr>
              <a:t>decision making in a constrained environment</a:t>
            </a:r>
            <a:r>
              <a:rPr lang="en-US" sz="3900" dirty="0"/>
              <a:t>. </a:t>
            </a:r>
          </a:p>
          <a:p>
            <a:pPr algn="just"/>
            <a:r>
              <a:rPr lang="en-US" sz="3900" dirty="0">
                <a:solidFill>
                  <a:srgbClr val="FFFF00"/>
                </a:solidFill>
              </a:rPr>
              <a:t>Machine Learning (ML) </a:t>
            </a:r>
            <a:r>
              <a:rPr lang="en-US" sz="3900" dirty="0"/>
              <a:t>is an advanced form of AI where the </a:t>
            </a:r>
            <a:r>
              <a:rPr lang="en-US" sz="3900" dirty="0">
                <a:solidFill>
                  <a:srgbClr val="FFFF00"/>
                </a:solidFill>
              </a:rPr>
              <a:t>machine can learn as it goes </a:t>
            </a:r>
            <a:r>
              <a:rPr lang="en-US" sz="3900" dirty="0"/>
              <a:t>rather than having every action programmed by humans. </a:t>
            </a:r>
          </a:p>
          <a:p>
            <a:pPr algn="just"/>
            <a:endParaRPr lang="en-US" sz="3900" dirty="0"/>
          </a:p>
          <a:p>
            <a:pPr algn="just"/>
            <a:endParaRPr lang="en-US" sz="3900" dirty="0"/>
          </a:p>
          <a:p>
            <a:pPr algn="just"/>
            <a:endParaRPr lang="en-US" sz="3900" dirty="0"/>
          </a:p>
        </p:txBody>
      </p:sp>
    </p:spTree>
    <p:extLst>
      <p:ext uri="{BB962C8B-B14F-4D97-AF65-F5344CB8AC3E}">
        <p14:creationId xmlns:p14="http://schemas.microsoft.com/office/powerpoint/2010/main" val="7966020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134600" cy="838200"/>
          </a:xfrm>
        </p:spPr>
        <p:txBody>
          <a:bodyPr/>
          <a:lstStyle/>
          <a:p>
            <a:r>
              <a:rPr lang="en-US" sz="5400" b="1" dirty="0">
                <a:solidFill>
                  <a:srgbClr val="92D050"/>
                </a:solidFill>
              </a:rPr>
              <a:t>AI Systems Continued…</a:t>
            </a:r>
          </a:p>
        </p:txBody>
      </p:sp>
      <p:sp>
        <p:nvSpPr>
          <p:cNvPr id="3" name="Content Placeholder 2"/>
          <p:cNvSpPr>
            <a:spLocks noGrp="1"/>
          </p:cNvSpPr>
          <p:nvPr>
            <p:ph idx="1"/>
          </p:nvPr>
        </p:nvSpPr>
        <p:spPr>
          <a:xfrm>
            <a:off x="609600" y="5380037"/>
            <a:ext cx="11049000" cy="1325563"/>
          </a:xfrm>
        </p:spPr>
        <p:txBody>
          <a:bodyPr/>
          <a:lstStyle/>
          <a:p>
            <a:pPr algn="just"/>
            <a:r>
              <a:rPr lang="en-US" sz="3600" b="1" dirty="0">
                <a:solidFill>
                  <a:srgbClr val="FFFF00"/>
                </a:solidFill>
              </a:rPr>
              <a:t>Deep learning (DL) </a:t>
            </a:r>
            <a:r>
              <a:rPr lang="en-US" sz="3600" dirty="0"/>
              <a:t>is a field of </a:t>
            </a:r>
            <a:r>
              <a:rPr lang="en-US" sz="3600" b="1" dirty="0">
                <a:solidFill>
                  <a:srgbClr val="FFFF00"/>
                </a:solidFill>
              </a:rPr>
              <a:t>neural networks</a:t>
            </a:r>
            <a:r>
              <a:rPr lang="en-US" sz="3600" dirty="0"/>
              <a:t> with several hidden layers. </a:t>
            </a:r>
          </a:p>
          <a:p>
            <a:pPr algn="just"/>
            <a:endParaRPr lang="en-US" sz="3600" dirty="0"/>
          </a:p>
          <a:p>
            <a:pPr algn="just"/>
            <a:endParaRPr lang="en-US" sz="3600" dirty="0"/>
          </a:p>
          <a:p>
            <a:pPr algn="just"/>
            <a:endParaRPr lang="en-US" sz="36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1" y="1066801"/>
            <a:ext cx="3871913"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133600" y="4535269"/>
            <a:ext cx="9067800" cy="646331"/>
          </a:xfrm>
          <a:prstGeom prst="rect">
            <a:avLst/>
          </a:prstGeom>
        </p:spPr>
        <p:txBody>
          <a:bodyPr wrap="square">
            <a:spAutoFit/>
          </a:bodyPr>
          <a:lstStyle/>
          <a:p>
            <a:r>
              <a:rPr lang="en" sz="3600" b="1" dirty="0">
                <a:solidFill>
                  <a:srgbClr val="FFC000"/>
                </a:solidFill>
              </a:rPr>
              <a:t>Relationships of AI, ML, and DL</a:t>
            </a:r>
            <a:endParaRPr lang="en-US" sz="3600" b="1" dirty="0">
              <a:solidFill>
                <a:srgbClr val="FFC000"/>
              </a:solidFill>
            </a:endParaRPr>
          </a:p>
        </p:txBody>
      </p:sp>
    </p:spTree>
    <p:extLst>
      <p:ext uri="{BB962C8B-B14F-4D97-AF65-F5344CB8AC3E}">
        <p14:creationId xmlns:p14="http://schemas.microsoft.com/office/powerpoint/2010/main" val="541235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591800" cy="1143000"/>
          </a:xfrm>
        </p:spPr>
        <p:txBody>
          <a:bodyPr/>
          <a:lstStyle/>
          <a:p>
            <a:r>
              <a:rPr lang="en-US" sz="4800" b="1" dirty="0">
                <a:solidFill>
                  <a:srgbClr val="92D050"/>
                </a:solidFill>
              </a:rPr>
              <a:t>Need for Artificial Intelligence</a:t>
            </a:r>
          </a:p>
        </p:txBody>
      </p:sp>
      <p:sp>
        <p:nvSpPr>
          <p:cNvPr id="3" name="Content Placeholder 2"/>
          <p:cNvSpPr>
            <a:spLocks noGrp="1"/>
          </p:cNvSpPr>
          <p:nvPr>
            <p:ph idx="1"/>
          </p:nvPr>
        </p:nvSpPr>
        <p:spPr>
          <a:xfrm>
            <a:off x="304800" y="1371601"/>
            <a:ext cx="11201400" cy="5257799"/>
          </a:xfrm>
        </p:spPr>
        <p:txBody>
          <a:bodyPr/>
          <a:lstStyle/>
          <a:p>
            <a:r>
              <a:rPr lang="en-US" sz="3600" dirty="0"/>
              <a:t>To create </a:t>
            </a:r>
            <a:r>
              <a:rPr lang="en-US" sz="3600" b="1" dirty="0">
                <a:solidFill>
                  <a:srgbClr val="FFFF00"/>
                </a:solidFill>
              </a:rPr>
              <a:t>expert systems</a:t>
            </a:r>
            <a:r>
              <a:rPr lang="en-US" sz="3600" dirty="0"/>
              <a:t> that exhibit </a:t>
            </a:r>
            <a:r>
              <a:rPr lang="en-US" sz="3600" b="1" dirty="0">
                <a:solidFill>
                  <a:srgbClr val="FFFF00"/>
                </a:solidFill>
              </a:rPr>
              <a:t>intelligent</a:t>
            </a:r>
            <a:r>
              <a:rPr lang="en-US" sz="3600" dirty="0"/>
              <a:t> behavior with the </a:t>
            </a:r>
            <a:r>
              <a:rPr lang="en-US" sz="3600" b="1" dirty="0">
                <a:solidFill>
                  <a:srgbClr val="FFFF00"/>
                </a:solidFill>
              </a:rPr>
              <a:t>capability to learn</a:t>
            </a:r>
            <a:r>
              <a:rPr lang="en-US" sz="3600" dirty="0"/>
              <a:t>, </a:t>
            </a:r>
            <a:r>
              <a:rPr lang="en-US" sz="3600" b="1" dirty="0">
                <a:solidFill>
                  <a:srgbClr val="FFFF00"/>
                </a:solidFill>
              </a:rPr>
              <a:t>demonstrate</a:t>
            </a:r>
            <a:r>
              <a:rPr lang="en-US" sz="3600" dirty="0"/>
              <a:t>, </a:t>
            </a:r>
            <a:r>
              <a:rPr lang="en-US" sz="3600" b="1" dirty="0">
                <a:solidFill>
                  <a:srgbClr val="FFFF00"/>
                </a:solidFill>
              </a:rPr>
              <a:t>explain</a:t>
            </a:r>
            <a:r>
              <a:rPr lang="en-US" sz="3600" dirty="0"/>
              <a:t> and </a:t>
            </a:r>
            <a:r>
              <a:rPr lang="en-US" sz="3600" b="1" dirty="0">
                <a:solidFill>
                  <a:srgbClr val="FFFF00"/>
                </a:solidFill>
              </a:rPr>
              <a:t>advice</a:t>
            </a:r>
            <a:r>
              <a:rPr lang="en-US" sz="3600" dirty="0"/>
              <a:t> its users. </a:t>
            </a:r>
          </a:p>
          <a:p>
            <a:endParaRPr lang="en-US" sz="1800" dirty="0"/>
          </a:p>
          <a:p>
            <a:r>
              <a:rPr lang="en-US" sz="3600" b="1" dirty="0">
                <a:solidFill>
                  <a:srgbClr val="FFFF00"/>
                </a:solidFill>
              </a:rPr>
              <a:t>Helping</a:t>
            </a:r>
            <a:r>
              <a:rPr lang="en-US" sz="3600" dirty="0"/>
              <a:t> </a:t>
            </a:r>
            <a:r>
              <a:rPr lang="en-US" sz="3600" b="1" dirty="0">
                <a:solidFill>
                  <a:srgbClr val="FFFF00"/>
                </a:solidFill>
              </a:rPr>
              <a:t>machines</a:t>
            </a:r>
            <a:r>
              <a:rPr lang="en-US" sz="3600" dirty="0"/>
              <a:t> find </a:t>
            </a:r>
            <a:r>
              <a:rPr lang="en-US" sz="3600" b="1" dirty="0">
                <a:solidFill>
                  <a:srgbClr val="FFFF00"/>
                </a:solidFill>
              </a:rPr>
              <a:t>solutions</a:t>
            </a:r>
            <a:r>
              <a:rPr lang="en-US" sz="3600" dirty="0"/>
              <a:t> to </a:t>
            </a:r>
            <a:r>
              <a:rPr lang="en-US" sz="3600" b="1" dirty="0">
                <a:solidFill>
                  <a:srgbClr val="FFFF00"/>
                </a:solidFill>
              </a:rPr>
              <a:t>complex</a:t>
            </a:r>
            <a:r>
              <a:rPr lang="en-US" sz="3600" dirty="0"/>
              <a:t> </a:t>
            </a:r>
            <a:r>
              <a:rPr lang="en-US" sz="3600" b="1" dirty="0">
                <a:solidFill>
                  <a:srgbClr val="FFFF00"/>
                </a:solidFill>
              </a:rPr>
              <a:t>problems</a:t>
            </a:r>
            <a:r>
              <a:rPr lang="en-US" sz="3600" dirty="0"/>
              <a:t> like humans do and applying them as </a:t>
            </a:r>
            <a:r>
              <a:rPr lang="en-US" sz="3600" b="1" dirty="0">
                <a:solidFill>
                  <a:srgbClr val="FFFF00"/>
                </a:solidFill>
              </a:rPr>
              <a:t>algorithms</a:t>
            </a:r>
            <a:r>
              <a:rPr lang="en-US" sz="3600" dirty="0"/>
              <a:t> in a computer-friendly manner. </a:t>
            </a:r>
          </a:p>
          <a:p>
            <a:endParaRPr lang="en-US" sz="3600" dirty="0"/>
          </a:p>
          <a:p>
            <a:endParaRPr lang="en-US" sz="3600" dirty="0"/>
          </a:p>
        </p:txBody>
      </p:sp>
    </p:spTree>
    <p:extLst>
      <p:ext uri="{BB962C8B-B14F-4D97-AF65-F5344CB8AC3E}">
        <p14:creationId xmlns:p14="http://schemas.microsoft.com/office/powerpoint/2010/main" val="3951587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6039"/>
            <a:ext cx="8458200" cy="944561"/>
          </a:xfrm>
        </p:spPr>
        <p:txBody>
          <a:bodyPr/>
          <a:lstStyle/>
          <a:p>
            <a:r>
              <a:rPr lang="en-US" sz="4000" b="1" dirty="0">
                <a:solidFill>
                  <a:srgbClr val="92D050"/>
                </a:solidFill>
              </a:rPr>
              <a:t>Goals of Artificial Intelligence </a:t>
            </a:r>
          </a:p>
        </p:txBody>
      </p:sp>
      <p:sp>
        <p:nvSpPr>
          <p:cNvPr id="3" name="Content Placeholder 2"/>
          <p:cNvSpPr>
            <a:spLocks noGrp="1"/>
          </p:cNvSpPr>
          <p:nvPr>
            <p:ph idx="1"/>
          </p:nvPr>
        </p:nvSpPr>
        <p:spPr>
          <a:xfrm>
            <a:off x="228600" y="1143000"/>
            <a:ext cx="11811000" cy="5486399"/>
          </a:xfrm>
        </p:spPr>
        <p:txBody>
          <a:bodyPr/>
          <a:lstStyle/>
          <a:p>
            <a:pPr>
              <a:spcBef>
                <a:spcPts val="0"/>
              </a:spcBef>
            </a:pPr>
            <a:r>
              <a:rPr lang="en-US" sz="3600" dirty="0"/>
              <a:t>Replicate human intelligence </a:t>
            </a:r>
          </a:p>
          <a:p>
            <a:r>
              <a:rPr lang="en-US" sz="3600" dirty="0"/>
              <a:t>Solve Knowledge-intensive tasks </a:t>
            </a:r>
          </a:p>
          <a:p>
            <a:r>
              <a:rPr lang="en-US" sz="3600" dirty="0"/>
              <a:t>An intelligent connection of perception and action </a:t>
            </a:r>
          </a:p>
          <a:p>
            <a:r>
              <a:rPr lang="en-US" sz="3600" dirty="0"/>
              <a:t>Building a machine which can perform tasks that requires human intelligence such as: </a:t>
            </a:r>
          </a:p>
          <a:p>
            <a:pPr lvl="1"/>
            <a:r>
              <a:rPr lang="en-US" sz="3200" dirty="0" smtClean="0"/>
              <a:t>Proving </a:t>
            </a:r>
            <a:r>
              <a:rPr lang="en-US" sz="3200" dirty="0"/>
              <a:t>a theorem </a:t>
            </a:r>
          </a:p>
          <a:p>
            <a:pPr lvl="1"/>
            <a:r>
              <a:rPr lang="en-US" sz="3200" dirty="0" smtClean="0"/>
              <a:t>Playing </a:t>
            </a:r>
            <a:r>
              <a:rPr lang="en-US" sz="3200" dirty="0"/>
              <a:t>chess </a:t>
            </a:r>
            <a:r>
              <a:rPr lang="en-US" sz="3200" dirty="0" smtClean="0"/>
              <a:t>(or other skill games)</a:t>
            </a:r>
            <a:endParaRPr lang="en-US" sz="3200" dirty="0"/>
          </a:p>
          <a:p>
            <a:pPr lvl="1"/>
            <a:r>
              <a:rPr lang="en-US" sz="3200" dirty="0" smtClean="0"/>
              <a:t>Plan and execute some </a:t>
            </a:r>
            <a:r>
              <a:rPr lang="en-US" sz="3200" dirty="0"/>
              <a:t>surgical operation </a:t>
            </a:r>
          </a:p>
          <a:p>
            <a:pPr lvl="1"/>
            <a:r>
              <a:rPr lang="en-US" sz="3200" dirty="0" smtClean="0"/>
              <a:t>Driving </a:t>
            </a:r>
            <a:r>
              <a:rPr lang="en-US" sz="3200" dirty="0"/>
              <a:t>a car in traffic </a:t>
            </a:r>
          </a:p>
          <a:p>
            <a:endParaRPr lang="en-US" sz="3600" dirty="0"/>
          </a:p>
          <a:p>
            <a:endParaRPr lang="en-US" sz="3600" dirty="0"/>
          </a:p>
          <a:p>
            <a:endParaRPr lang="en-US" sz="3600" dirty="0"/>
          </a:p>
          <a:p>
            <a:endParaRPr lang="en-US" sz="3600" dirty="0"/>
          </a:p>
          <a:p>
            <a:endParaRPr lang="en-US" sz="3600" dirty="0"/>
          </a:p>
        </p:txBody>
      </p:sp>
    </p:spTree>
    <p:extLst>
      <p:ext uri="{BB962C8B-B14F-4D97-AF65-F5344CB8AC3E}">
        <p14:creationId xmlns:p14="http://schemas.microsoft.com/office/powerpoint/2010/main" val="250103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638" y="427040"/>
            <a:ext cx="11394528" cy="715961"/>
          </a:xfrm>
        </p:spPr>
        <p:txBody>
          <a:bodyPr/>
          <a:lstStyle/>
          <a:p>
            <a:r>
              <a:rPr lang="en-US" sz="4800" b="1" dirty="0">
                <a:solidFill>
                  <a:srgbClr val="92D050"/>
                </a:solidFill>
              </a:rPr>
              <a:t>What Comprises of AI? </a:t>
            </a:r>
            <a:br>
              <a:rPr lang="en-US" sz="4800" b="1" dirty="0">
                <a:solidFill>
                  <a:srgbClr val="92D050"/>
                </a:solidFill>
              </a:rPr>
            </a:br>
            <a:endParaRPr lang="en-US" sz="4800" b="1" dirty="0">
              <a:solidFill>
                <a:srgbClr val="92D050"/>
              </a:solidFill>
            </a:endParaRPr>
          </a:p>
        </p:txBody>
      </p:sp>
      <p:sp>
        <p:nvSpPr>
          <p:cNvPr id="3" name="Content Placeholder 2"/>
          <p:cNvSpPr>
            <a:spLocks noGrp="1"/>
          </p:cNvSpPr>
          <p:nvPr>
            <p:ph idx="1"/>
          </p:nvPr>
        </p:nvSpPr>
        <p:spPr>
          <a:xfrm>
            <a:off x="0" y="884237"/>
            <a:ext cx="12192000" cy="3535363"/>
          </a:xfrm>
        </p:spPr>
        <p:txBody>
          <a:bodyPr/>
          <a:lstStyle/>
          <a:p>
            <a:pPr>
              <a:spcBef>
                <a:spcPts val="1200"/>
              </a:spcBef>
              <a:spcAft>
                <a:spcPts val="600"/>
              </a:spcAft>
            </a:pPr>
            <a:r>
              <a:rPr lang="en-US" sz="2800" b="1" dirty="0">
                <a:solidFill>
                  <a:srgbClr val="FFFF00"/>
                </a:solidFill>
              </a:rPr>
              <a:t>Intelligence</a:t>
            </a:r>
            <a:r>
              <a:rPr lang="en-US" sz="2800" dirty="0"/>
              <a:t> is an intangible </a:t>
            </a:r>
            <a:r>
              <a:rPr lang="en-US" sz="2800" b="1" dirty="0">
                <a:solidFill>
                  <a:srgbClr val="FFFF00"/>
                </a:solidFill>
              </a:rPr>
              <a:t>part</a:t>
            </a:r>
            <a:r>
              <a:rPr lang="en-US" sz="2800" dirty="0"/>
              <a:t> </a:t>
            </a:r>
            <a:r>
              <a:rPr lang="en-US" sz="2800" b="1" dirty="0">
                <a:solidFill>
                  <a:srgbClr val="FFFF00"/>
                </a:solidFill>
              </a:rPr>
              <a:t>of</a:t>
            </a:r>
            <a:r>
              <a:rPr lang="en-US" sz="2800" dirty="0"/>
              <a:t> </a:t>
            </a:r>
            <a:r>
              <a:rPr lang="en-US" sz="2800" b="1" dirty="0">
                <a:solidFill>
                  <a:srgbClr val="FFFF00"/>
                </a:solidFill>
              </a:rPr>
              <a:t>our</a:t>
            </a:r>
            <a:r>
              <a:rPr lang="en-US" sz="2800" dirty="0"/>
              <a:t> </a:t>
            </a:r>
            <a:r>
              <a:rPr lang="en-US" sz="2800" b="1" dirty="0">
                <a:solidFill>
                  <a:srgbClr val="FFFF00"/>
                </a:solidFill>
              </a:rPr>
              <a:t>brain</a:t>
            </a:r>
            <a:r>
              <a:rPr lang="en-US" sz="2800" dirty="0"/>
              <a:t> which is a combination of </a:t>
            </a:r>
            <a:r>
              <a:rPr lang="en-US" sz="2800" b="1" dirty="0">
                <a:solidFill>
                  <a:srgbClr val="FFFF00"/>
                </a:solidFill>
              </a:rPr>
              <a:t>Reasoning</a:t>
            </a:r>
            <a:r>
              <a:rPr lang="en-US" sz="2800" dirty="0"/>
              <a:t>, </a:t>
            </a:r>
            <a:r>
              <a:rPr lang="en-US" sz="2800" b="1" dirty="0">
                <a:solidFill>
                  <a:srgbClr val="FFFF00"/>
                </a:solidFill>
              </a:rPr>
              <a:t>learning</a:t>
            </a:r>
            <a:r>
              <a:rPr lang="en-US" sz="2800" dirty="0"/>
              <a:t>, </a:t>
            </a:r>
            <a:r>
              <a:rPr lang="en-US" sz="2800" b="1" dirty="0">
                <a:solidFill>
                  <a:srgbClr val="FFFF00"/>
                </a:solidFill>
              </a:rPr>
              <a:t>problem-solving</a:t>
            </a:r>
            <a:r>
              <a:rPr lang="en-US" sz="2800" dirty="0"/>
              <a:t>, </a:t>
            </a:r>
            <a:r>
              <a:rPr lang="en-US" sz="2800" b="1" dirty="0">
                <a:solidFill>
                  <a:srgbClr val="FFFF00"/>
                </a:solidFill>
              </a:rPr>
              <a:t>perception</a:t>
            </a:r>
            <a:r>
              <a:rPr lang="en-US" sz="2800" dirty="0"/>
              <a:t>, </a:t>
            </a:r>
            <a:r>
              <a:rPr lang="en-US" sz="2800" b="1" dirty="0">
                <a:solidFill>
                  <a:srgbClr val="FFFF00"/>
                </a:solidFill>
              </a:rPr>
              <a:t>language</a:t>
            </a:r>
            <a:r>
              <a:rPr lang="en-US" sz="2800" dirty="0"/>
              <a:t> </a:t>
            </a:r>
            <a:r>
              <a:rPr lang="en-US" sz="2800" b="1" dirty="0">
                <a:solidFill>
                  <a:srgbClr val="FFFF00"/>
                </a:solidFill>
              </a:rPr>
              <a:t>understanding</a:t>
            </a:r>
            <a:r>
              <a:rPr lang="en-US" sz="2800" dirty="0"/>
              <a:t>, etc. </a:t>
            </a:r>
          </a:p>
          <a:p>
            <a:pPr>
              <a:spcBef>
                <a:spcPts val="1200"/>
              </a:spcBef>
            </a:pPr>
            <a:r>
              <a:rPr lang="en-US" sz="2800" dirty="0"/>
              <a:t>To </a:t>
            </a:r>
            <a:r>
              <a:rPr lang="en-US" sz="2800" b="1" dirty="0">
                <a:solidFill>
                  <a:srgbClr val="FFFF00"/>
                </a:solidFill>
              </a:rPr>
              <a:t>impart these qualities into machines</a:t>
            </a:r>
            <a:r>
              <a:rPr lang="en-US" sz="2800" dirty="0"/>
              <a:t>, </a:t>
            </a:r>
            <a:r>
              <a:rPr lang="en-US" sz="2800" dirty="0">
                <a:solidFill>
                  <a:srgbClr val="FFFF00"/>
                </a:solidFill>
              </a:rPr>
              <a:t>Artificial Intelligence</a:t>
            </a:r>
            <a:r>
              <a:rPr lang="en-US" sz="2800" dirty="0"/>
              <a:t> requires the following </a:t>
            </a:r>
            <a:r>
              <a:rPr lang="en-US" sz="2800" dirty="0" smtClean="0"/>
              <a:t>disciplines:</a:t>
            </a:r>
          </a:p>
          <a:p>
            <a:pPr>
              <a:spcBef>
                <a:spcPts val="1200"/>
              </a:spcBef>
            </a:pPr>
            <a:endParaRPr lang="en-US" sz="800" dirty="0"/>
          </a:p>
          <a:p>
            <a:pPr lvl="1"/>
            <a:r>
              <a:rPr lang="en-US" sz="2800" b="1" dirty="0">
                <a:solidFill>
                  <a:srgbClr val="FFC000"/>
                </a:solidFill>
              </a:rPr>
              <a:t>Mathematics </a:t>
            </a:r>
          </a:p>
          <a:p>
            <a:pPr lvl="1"/>
            <a:r>
              <a:rPr lang="en-US" sz="2800" b="1" dirty="0">
                <a:solidFill>
                  <a:srgbClr val="FFC000"/>
                </a:solidFill>
              </a:rPr>
              <a:t>Biology </a:t>
            </a:r>
          </a:p>
          <a:p>
            <a:pPr lvl="1"/>
            <a:r>
              <a:rPr lang="en-US" sz="2800" b="1" dirty="0">
                <a:solidFill>
                  <a:srgbClr val="FFC000"/>
                </a:solidFill>
              </a:rPr>
              <a:t>Psychology </a:t>
            </a:r>
          </a:p>
          <a:p>
            <a:pPr lvl="1"/>
            <a:r>
              <a:rPr lang="en-US" sz="2800" b="1" dirty="0">
                <a:solidFill>
                  <a:srgbClr val="FFC000"/>
                </a:solidFill>
              </a:rPr>
              <a:t>Sociology </a:t>
            </a:r>
          </a:p>
          <a:p>
            <a:endParaRPr lang="en-US" sz="2800" dirty="0"/>
          </a:p>
          <a:p>
            <a:endParaRPr lang="en-US" sz="2800" dirty="0"/>
          </a:p>
        </p:txBody>
      </p:sp>
      <p:sp>
        <p:nvSpPr>
          <p:cNvPr id="4" name="TextBox 3"/>
          <p:cNvSpPr txBox="1"/>
          <p:nvPr/>
        </p:nvSpPr>
        <p:spPr>
          <a:xfrm>
            <a:off x="4191000" y="3581400"/>
            <a:ext cx="5715000" cy="1988237"/>
          </a:xfrm>
          <a:prstGeom prst="rect">
            <a:avLst/>
          </a:prstGeom>
          <a:noFill/>
        </p:spPr>
        <p:txBody>
          <a:bodyPr wrap="square" rtlCol="0">
            <a:spAutoFit/>
          </a:bodyPr>
          <a:lstStyle/>
          <a:p>
            <a:pPr marL="722205" lvl="1" indent="-273011" eaLnBrk="0" fontAlgn="base" hangingPunct="0">
              <a:spcBef>
                <a:spcPct val="20000"/>
              </a:spcBef>
              <a:spcAft>
                <a:spcPct val="0"/>
              </a:spcAft>
              <a:buClr>
                <a:srgbClr val="6EA0B0"/>
              </a:buClr>
              <a:buSzPct val="90000"/>
              <a:buFont typeface="Wingdings 2" pitchFamily="18" charset="2"/>
              <a:buChar char=""/>
            </a:pPr>
            <a:r>
              <a:rPr lang="en-US" sz="2800" b="1" dirty="0">
                <a:solidFill>
                  <a:srgbClr val="FFC000"/>
                </a:solidFill>
              </a:rPr>
              <a:t>Computer Science </a:t>
            </a:r>
          </a:p>
          <a:p>
            <a:pPr marL="722205" lvl="1" indent="-273011" eaLnBrk="0" fontAlgn="base" hangingPunct="0">
              <a:spcBef>
                <a:spcPct val="20000"/>
              </a:spcBef>
              <a:spcAft>
                <a:spcPct val="0"/>
              </a:spcAft>
              <a:buClr>
                <a:srgbClr val="6EA0B0"/>
              </a:buClr>
              <a:buSzPct val="90000"/>
              <a:buFont typeface="Wingdings 2" pitchFamily="18" charset="2"/>
              <a:buChar char=""/>
            </a:pPr>
            <a:r>
              <a:rPr lang="en-US" sz="2800" b="1" dirty="0">
                <a:solidFill>
                  <a:srgbClr val="FFC000"/>
                </a:solidFill>
              </a:rPr>
              <a:t>Neurons Study </a:t>
            </a:r>
          </a:p>
          <a:p>
            <a:pPr marL="722205" lvl="1" indent="-273011" eaLnBrk="0" fontAlgn="base" hangingPunct="0">
              <a:spcBef>
                <a:spcPct val="20000"/>
              </a:spcBef>
              <a:spcAft>
                <a:spcPct val="0"/>
              </a:spcAft>
              <a:buClr>
                <a:srgbClr val="6EA0B0"/>
              </a:buClr>
              <a:buSzPct val="90000"/>
              <a:buFont typeface="Wingdings 2" pitchFamily="18" charset="2"/>
              <a:buChar char=""/>
            </a:pPr>
            <a:r>
              <a:rPr lang="en-US" sz="2800" b="1" dirty="0">
                <a:solidFill>
                  <a:srgbClr val="FFC000"/>
                </a:solidFill>
              </a:rPr>
              <a:t>Statistics </a:t>
            </a:r>
          </a:p>
          <a:p>
            <a:pPr lvl="1"/>
            <a:endParaRPr lang="en-US" sz="2800" b="1" dirty="0">
              <a:solidFill>
                <a:srgbClr val="FFC000"/>
              </a:solidFill>
            </a:endParaRPr>
          </a:p>
        </p:txBody>
      </p:sp>
    </p:spTree>
    <p:extLst>
      <p:ext uri="{BB962C8B-B14F-4D97-AF65-F5344CB8AC3E}">
        <p14:creationId xmlns:p14="http://schemas.microsoft.com/office/powerpoint/2010/main" val="3432178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066801"/>
            <a:ext cx="10744200" cy="5186031"/>
          </a:xfrm>
          <a:prstGeom prst="rect">
            <a:avLst/>
          </a:prstGeom>
        </p:spPr>
        <p:txBody>
          <a:bodyPr wrap="square" lIns="91428" tIns="45718" rIns="91428" bIns="45718">
            <a:spAutoFit/>
          </a:bodyPr>
          <a:lstStyle/>
          <a:p>
            <a:pPr marL="685702" indent="-685702" defTabSz="914264">
              <a:spcAft>
                <a:spcPts val="600"/>
              </a:spcAft>
              <a:buFont typeface="Wingdings" pitchFamily="2" charset="2"/>
              <a:buChar char="Ø"/>
            </a:pPr>
            <a:r>
              <a:rPr lang="en-US" sz="3700" b="1" dirty="0">
                <a:solidFill>
                  <a:srgbClr val="92D050"/>
                </a:solidFill>
              </a:rPr>
              <a:t>Definitions</a:t>
            </a:r>
          </a:p>
          <a:p>
            <a:pPr marL="685702" indent="-685702" defTabSz="914264">
              <a:spcAft>
                <a:spcPts val="600"/>
              </a:spcAft>
              <a:buFont typeface="Wingdings" pitchFamily="2" charset="2"/>
              <a:buChar char="Ø"/>
            </a:pPr>
            <a:r>
              <a:rPr lang="en-US" sz="3700" dirty="0">
                <a:solidFill>
                  <a:srgbClr val="FFFF00"/>
                </a:solidFill>
              </a:rPr>
              <a:t>History</a:t>
            </a:r>
          </a:p>
          <a:p>
            <a:pPr marL="685702" indent="-685702" defTabSz="914264">
              <a:spcAft>
                <a:spcPts val="600"/>
              </a:spcAft>
              <a:buFont typeface="Wingdings" pitchFamily="2" charset="2"/>
              <a:buChar char="Ø"/>
            </a:pPr>
            <a:r>
              <a:rPr lang="en-US" sz="3700" dirty="0">
                <a:solidFill>
                  <a:srgbClr val="FFFF00"/>
                </a:solidFill>
              </a:rPr>
              <a:t>Levels of AI</a:t>
            </a:r>
          </a:p>
          <a:p>
            <a:pPr marL="685702" indent="-685702" defTabSz="914264">
              <a:spcAft>
                <a:spcPts val="600"/>
              </a:spcAft>
              <a:buFont typeface="Wingdings" pitchFamily="2" charset="2"/>
              <a:buChar char="Ø"/>
            </a:pPr>
            <a:r>
              <a:rPr lang="en-US" sz="3700" dirty="0">
                <a:solidFill>
                  <a:srgbClr val="FFFF00"/>
                </a:solidFill>
              </a:rPr>
              <a:t>Types of AI</a:t>
            </a:r>
          </a:p>
          <a:p>
            <a:pPr marL="685702" indent="-685702" defTabSz="914264">
              <a:spcAft>
                <a:spcPts val="600"/>
              </a:spcAft>
              <a:buFont typeface="Wingdings" pitchFamily="2" charset="2"/>
              <a:buChar char="Ø"/>
            </a:pPr>
            <a:r>
              <a:rPr lang="en-US" sz="3700" dirty="0">
                <a:solidFill>
                  <a:srgbClr val="FFFF00"/>
                </a:solidFill>
              </a:rPr>
              <a:t>Influencers of Artificial Intelligence</a:t>
            </a:r>
          </a:p>
          <a:p>
            <a:pPr marL="685702" indent="-685702" defTabSz="914264">
              <a:spcAft>
                <a:spcPts val="600"/>
              </a:spcAft>
              <a:buFont typeface="Wingdings" pitchFamily="2" charset="2"/>
              <a:buChar char="Ø"/>
            </a:pPr>
            <a:r>
              <a:rPr lang="en-US" sz="3700" dirty="0">
                <a:solidFill>
                  <a:srgbClr val="FFFF00"/>
                </a:solidFill>
              </a:rPr>
              <a:t>Applications of AI</a:t>
            </a:r>
          </a:p>
          <a:p>
            <a:pPr marL="685702" indent="-685702" defTabSz="914264">
              <a:spcAft>
                <a:spcPts val="600"/>
              </a:spcAft>
              <a:buFont typeface="Wingdings" pitchFamily="2" charset="2"/>
              <a:buChar char="Ø"/>
            </a:pPr>
            <a:r>
              <a:rPr lang="en-US" sz="3700" dirty="0">
                <a:solidFill>
                  <a:srgbClr val="FFFF00"/>
                </a:solidFill>
              </a:rPr>
              <a:t>AI Tools and Platforms</a:t>
            </a:r>
          </a:p>
          <a:p>
            <a:pPr marL="685702" indent="-685702" defTabSz="914264">
              <a:spcAft>
                <a:spcPts val="600"/>
              </a:spcAft>
              <a:buFont typeface="Wingdings" pitchFamily="2" charset="2"/>
              <a:buChar char="Ø"/>
            </a:pPr>
            <a:r>
              <a:rPr lang="en-US" sz="3700" dirty="0">
                <a:solidFill>
                  <a:srgbClr val="FFFF00"/>
                </a:solidFill>
              </a:rPr>
              <a:t>Sample Applications</a:t>
            </a:r>
          </a:p>
        </p:txBody>
      </p:sp>
      <p:sp>
        <p:nvSpPr>
          <p:cNvPr id="2" name="TextBox 1"/>
          <p:cNvSpPr txBox="1"/>
          <p:nvPr/>
        </p:nvSpPr>
        <p:spPr>
          <a:xfrm>
            <a:off x="2026122" y="28520"/>
            <a:ext cx="8108478" cy="1015659"/>
          </a:xfrm>
          <a:prstGeom prst="rect">
            <a:avLst/>
          </a:prstGeom>
          <a:noFill/>
        </p:spPr>
        <p:txBody>
          <a:bodyPr wrap="square" lIns="91428" tIns="45718" rIns="91428" bIns="45718" rtlCol="0">
            <a:spAutoFit/>
          </a:bodyPr>
          <a:lstStyle/>
          <a:p>
            <a:pPr algn="ctr" defTabSz="914264"/>
            <a:r>
              <a:rPr lang="en-US" sz="6000" b="1" dirty="0">
                <a:solidFill>
                  <a:prstClr val="white"/>
                </a:solidFill>
                <a:effectLst>
                  <a:outerShdw blurRad="38100" dist="38100" dir="2700000" algn="tl">
                    <a:srgbClr val="000000">
                      <a:alpha val="43137"/>
                    </a:srgbClr>
                  </a:outerShdw>
                </a:effectLst>
              </a:rPr>
              <a:t>Outline</a:t>
            </a:r>
          </a:p>
        </p:txBody>
      </p:sp>
    </p:spTree>
    <p:extLst>
      <p:ext uri="{BB962C8B-B14F-4D97-AF65-F5344CB8AC3E}">
        <p14:creationId xmlns:p14="http://schemas.microsoft.com/office/powerpoint/2010/main" val="4136650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11811000" cy="4525963"/>
          </a:xfrm>
        </p:spPr>
        <p:txBody>
          <a:bodyPr/>
          <a:lstStyle/>
          <a:p>
            <a:r>
              <a:rPr lang="en-US" sz="4400" b="1" dirty="0">
                <a:solidFill>
                  <a:srgbClr val="FFC000"/>
                </a:solidFill>
              </a:rPr>
              <a:t>Reading Assignment:</a:t>
            </a:r>
            <a:r>
              <a:rPr lang="en-US" sz="4400" b="1" dirty="0">
                <a:solidFill>
                  <a:srgbClr val="FFFF00"/>
                </a:solidFill>
              </a:rPr>
              <a:t> </a:t>
            </a:r>
            <a:r>
              <a:rPr lang="en-US" sz="4400" b="1" dirty="0" smtClean="0">
                <a:solidFill>
                  <a:srgbClr val="FFFF00"/>
                </a:solidFill>
              </a:rPr>
              <a:t/>
            </a:r>
            <a:br>
              <a:rPr lang="en-US" sz="4400" b="1" dirty="0" smtClean="0">
                <a:solidFill>
                  <a:srgbClr val="FFFF00"/>
                </a:solidFill>
              </a:rPr>
            </a:br>
            <a:r>
              <a:rPr lang="en-US" sz="3400" b="1" dirty="0" smtClean="0">
                <a:solidFill>
                  <a:srgbClr val="FFFF00"/>
                </a:solidFill>
              </a:rPr>
              <a:t>Read about  Advantages </a:t>
            </a:r>
            <a:r>
              <a:rPr lang="en-US" sz="3400" b="1" dirty="0">
                <a:solidFill>
                  <a:srgbClr val="FFFF00"/>
                </a:solidFill>
              </a:rPr>
              <a:t>and Disadvantages of AI</a:t>
            </a:r>
          </a:p>
        </p:txBody>
      </p:sp>
    </p:spTree>
    <p:extLst>
      <p:ext uri="{BB962C8B-B14F-4D97-AF65-F5344CB8AC3E}">
        <p14:creationId xmlns:p14="http://schemas.microsoft.com/office/powerpoint/2010/main" val="531268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411" y="76200"/>
            <a:ext cx="10225902" cy="1143000"/>
          </a:xfrm>
        </p:spPr>
        <p:txBody>
          <a:bodyPr/>
          <a:lstStyle/>
          <a:p>
            <a:r>
              <a:rPr lang="en-US" sz="6000" b="1" dirty="0" smtClean="0">
                <a:solidFill>
                  <a:srgbClr val="92D050"/>
                </a:solidFill>
              </a:rPr>
              <a:t>History of AI</a:t>
            </a:r>
            <a:endParaRPr lang="en-US" sz="6000" b="1" dirty="0">
              <a:solidFill>
                <a:srgbClr val="92D050"/>
              </a:solidFill>
            </a:endParaRPr>
          </a:p>
        </p:txBody>
      </p:sp>
      <p:sp>
        <p:nvSpPr>
          <p:cNvPr id="3" name="Content Placeholder 2"/>
          <p:cNvSpPr>
            <a:spLocks noGrp="1"/>
          </p:cNvSpPr>
          <p:nvPr>
            <p:ph idx="1"/>
          </p:nvPr>
        </p:nvSpPr>
        <p:spPr>
          <a:xfrm>
            <a:off x="304800" y="1371601"/>
            <a:ext cx="11582400" cy="4525963"/>
          </a:xfrm>
        </p:spPr>
        <p:txBody>
          <a:bodyPr/>
          <a:lstStyle/>
          <a:p>
            <a:r>
              <a:rPr lang="en-US" sz="4400" b="1" dirty="0">
                <a:solidFill>
                  <a:srgbClr val="FFFF00"/>
                </a:solidFill>
              </a:rPr>
              <a:t>Artificial Intelligence </a:t>
            </a:r>
            <a:r>
              <a:rPr lang="en-US" sz="4400" dirty="0"/>
              <a:t>is not a new discipline and not a new technology for researchers. </a:t>
            </a:r>
          </a:p>
          <a:p>
            <a:endParaRPr lang="en-US" sz="1200" dirty="0"/>
          </a:p>
          <a:p>
            <a:r>
              <a:rPr lang="en-US" sz="4400" b="1" dirty="0">
                <a:solidFill>
                  <a:srgbClr val="FFFF00"/>
                </a:solidFill>
              </a:rPr>
              <a:t>Milestones</a:t>
            </a:r>
            <a:r>
              <a:rPr lang="en-US" sz="4400" dirty="0">
                <a:solidFill>
                  <a:srgbClr val="FFFF00"/>
                </a:solidFill>
              </a:rPr>
              <a:t> </a:t>
            </a:r>
            <a:r>
              <a:rPr lang="en-US" sz="4400" dirty="0"/>
              <a:t>in the </a:t>
            </a:r>
            <a:r>
              <a:rPr lang="en-US" sz="4400" b="1" dirty="0">
                <a:solidFill>
                  <a:srgbClr val="FFFF00"/>
                </a:solidFill>
              </a:rPr>
              <a:t>history of AI</a:t>
            </a:r>
            <a:r>
              <a:rPr lang="en-US" sz="4400" dirty="0"/>
              <a:t> are shown in the following slide.</a:t>
            </a:r>
          </a:p>
        </p:txBody>
      </p:sp>
    </p:spTree>
    <p:extLst>
      <p:ext uri="{BB962C8B-B14F-4D97-AF65-F5344CB8AC3E}">
        <p14:creationId xmlns:p14="http://schemas.microsoft.com/office/powerpoint/2010/main" val="4214633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90576"/>
            <a:ext cx="11353800" cy="591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991600" y="2602468"/>
            <a:ext cx="1066800" cy="369332"/>
          </a:xfrm>
          <a:prstGeom prst="rect">
            <a:avLst/>
          </a:prstGeom>
          <a:solidFill>
            <a:schemeClr val="tx1"/>
          </a:solidFill>
        </p:spPr>
        <p:txBody>
          <a:bodyPr wrap="square" rtlCol="0">
            <a:spAutoFit/>
          </a:bodyPr>
          <a:lstStyle/>
          <a:p>
            <a:r>
              <a:rPr lang="en-US" b="1" dirty="0">
                <a:solidFill>
                  <a:schemeClr val="bg1"/>
                </a:solidFill>
              </a:rPr>
              <a:t>Winter</a:t>
            </a:r>
          </a:p>
        </p:txBody>
      </p:sp>
      <p:sp>
        <p:nvSpPr>
          <p:cNvPr id="5" name="TextBox 4"/>
          <p:cNvSpPr txBox="1"/>
          <p:nvPr/>
        </p:nvSpPr>
        <p:spPr>
          <a:xfrm>
            <a:off x="838200" y="6031468"/>
            <a:ext cx="1066800" cy="369332"/>
          </a:xfrm>
          <a:prstGeom prst="rect">
            <a:avLst/>
          </a:prstGeom>
          <a:solidFill>
            <a:schemeClr val="tx1"/>
          </a:solidFill>
        </p:spPr>
        <p:txBody>
          <a:bodyPr wrap="square" rtlCol="0">
            <a:spAutoFit/>
          </a:bodyPr>
          <a:lstStyle/>
          <a:p>
            <a:r>
              <a:rPr lang="en-US" b="1" dirty="0">
                <a:solidFill>
                  <a:schemeClr val="bg1"/>
                </a:solidFill>
              </a:rPr>
              <a:t>Winter</a:t>
            </a:r>
          </a:p>
        </p:txBody>
      </p:sp>
      <p:sp>
        <p:nvSpPr>
          <p:cNvPr id="6" name="TextBox 5"/>
          <p:cNvSpPr txBox="1"/>
          <p:nvPr/>
        </p:nvSpPr>
        <p:spPr>
          <a:xfrm>
            <a:off x="3657600" y="24826"/>
            <a:ext cx="6324600" cy="584775"/>
          </a:xfrm>
          <a:prstGeom prst="rect">
            <a:avLst/>
          </a:prstGeom>
          <a:noFill/>
        </p:spPr>
        <p:txBody>
          <a:bodyPr wrap="square" rtlCol="0">
            <a:spAutoFit/>
          </a:bodyPr>
          <a:lstStyle/>
          <a:p>
            <a:r>
              <a:rPr lang="en-US" sz="3200" b="1" dirty="0">
                <a:solidFill>
                  <a:srgbClr val="FFFF00"/>
                </a:solidFill>
              </a:rPr>
              <a:t>History of AI in pictures…</a:t>
            </a:r>
          </a:p>
        </p:txBody>
      </p:sp>
    </p:spTree>
    <p:extLst>
      <p:ext uri="{BB962C8B-B14F-4D97-AF65-F5344CB8AC3E}">
        <p14:creationId xmlns:p14="http://schemas.microsoft.com/office/powerpoint/2010/main" val="34693577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1"/>
            <a:ext cx="12039600" cy="4525963"/>
          </a:xfrm>
        </p:spPr>
        <p:txBody>
          <a:bodyPr/>
          <a:lstStyle/>
          <a:p>
            <a:r>
              <a:rPr lang="en-US" sz="4000" dirty="0"/>
              <a:t>Now </a:t>
            </a:r>
            <a:r>
              <a:rPr lang="en-US" sz="4000" b="1" dirty="0">
                <a:solidFill>
                  <a:srgbClr val="FFFF00"/>
                </a:solidFill>
              </a:rPr>
              <a:t>AI has developed</a:t>
            </a:r>
            <a:r>
              <a:rPr lang="en-US" sz="4000" dirty="0"/>
              <a:t> to a </a:t>
            </a:r>
            <a:r>
              <a:rPr lang="en-US" sz="4000" dirty="0" smtClean="0"/>
              <a:t>relatively remarkable </a:t>
            </a:r>
            <a:r>
              <a:rPr lang="en-US" sz="4000" dirty="0"/>
              <a:t>level. The concept of </a:t>
            </a:r>
            <a:r>
              <a:rPr lang="en-US" sz="4000" b="1" dirty="0">
                <a:solidFill>
                  <a:srgbClr val="FFFF00"/>
                </a:solidFill>
              </a:rPr>
              <a:t>Deep</a:t>
            </a:r>
            <a:r>
              <a:rPr lang="en-US" sz="4000" dirty="0"/>
              <a:t> </a:t>
            </a:r>
            <a:r>
              <a:rPr lang="en-US" sz="4000" b="1" dirty="0">
                <a:solidFill>
                  <a:srgbClr val="FFFF00"/>
                </a:solidFill>
              </a:rPr>
              <a:t>learning</a:t>
            </a:r>
            <a:r>
              <a:rPr lang="en-US" sz="4000" dirty="0"/>
              <a:t>, </a:t>
            </a:r>
            <a:r>
              <a:rPr lang="en-US" sz="4000" b="1" dirty="0">
                <a:solidFill>
                  <a:srgbClr val="FFFF00"/>
                </a:solidFill>
              </a:rPr>
              <a:t>big</a:t>
            </a:r>
            <a:r>
              <a:rPr lang="en-US" sz="4000" dirty="0"/>
              <a:t> </a:t>
            </a:r>
            <a:r>
              <a:rPr lang="en-US" sz="4000" b="1" dirty="0">
                <a:solidFill>
                  <a:srgbClr val="FFFF00"/>
                </a:solidFill>
              </a:rPr>
              <a:t>data</a:t>
            </a:r>
            <a:r>
              <a:rPr lang="en-US" sz="4000" dirty="0"/>
              <a:t>, and </a:t>
            </a:r>
            <a:r>
              <a:rPr lang="en-US" sz="4000" b="1" dirty="0">
                <a:solidFill>
                  <a:srgbClr val="FFFF00"/>
                </a:solidFill>
              </a:rPr>
              <a:t>data</a:t>
            </a:r>
            <a:r>
              <a:rPr lang="en-US" sz="4000" dirty="0"/>
              <a:t> </a:t>
            </a:r>
            <a:r>
              <a:rPr lang="en-US" sz="4000" b="1" dirty="0">
                <a:solidFill>
                  <a:srgbClr val="FFFF00"/>
                </a:solidFill>
              </a:rPr>
              <a:t>science</a:t>
            </a:r>
            <a:r>
              <a:rPr lang="en-US" sz="4000" dirty="0"/>
              <a:t> are now </a:t>
            </a:r>
            <a:r>
              <a:rPr lang="en-US" sz="4000" b="1" dirty="0" smtClean="0">
                <a:solidFill>
                  <a:srgbClr val="FFFF00"/>
                </a:solidFill>
              </a:rPr>
              <a:t>trending</a:t>
            </a:r>
            <a:r>
              <a:rPr lang="en-US" sz="4000" dirty="0" smtClean="0"/>
              <a:t>. </a:t>
            </a:r>
          </a:p>
          <a:p>
            <a:r>
              <a:rPr lang="en-US" sz="4000" dirty="0" smtClean="0"/>
              <a:t>Companies </a:t>
            </a:r>
            <a:r>
              <a:rPr lang="en-US" sz="4000" dirty="0"/>
              <a:t>like Google, Facebook, IBM, and Amazon are working with AI and creating amazing devices. The future of Artificial Intelligence is </a:t>
            </a:r>
            <a:r>
              <a:rPr lang="en-US" sz="4000" dirty="0">
                <a:solidFill>
                  <a:srgbClr val="FFFF00"/>
                </a:solidFill>
              </a:rPr>
              <a:t>inspiring</a:t>
            </a:r>
            <a:r>
              <a:rPr lang="en-US" sz="4000" dirty="0"/>
              <a:t> and </a:t>
            </a:r>
            <a:r>
              <a:rPr lang="en-US" sz="4000" dirty="0" smtClean="0">
                <a:solidFill>
                  <a:srgbClr val="FFFF00"/>
                </a:solidFill>
              </a:rPr>
              <a:t>much</a:t>
            </a:r>
            <a:r>
              <a:rPr lang="en-US" sz="4000" dirty="0" smtClean="0"/>
              <a:t> </a:t>
            </a:r>
            <a:r>
              <a:rPr lang="en-US" sz="4000" b="1" dirty="0" smtClean="0">
                <a:solidFill>
                  <a:srgbClr val="FFFF00"/>
                </a:solidFill>
              </a:rPr>
              <a:t>more is to come</a:t>
            </a:r>
            <a:r>
              <a:rPr lang="en-US" sz="4000" dirty="0" smtClean="0"/>
              <a:t>. </a:t>
            </a:r>
            <a:endParaRPr lang="en-US" sz="4000" dirty="0"/>
          </a:p>
          <a:p>
            <a:endParaRPr lang="en-US" sz="4000" dirty="0"/>
          </a:p>
        </p:txBody>
      </p:sp>
      <p:sp>
        <p:nvSpPr>
          <p:cNvPr id="4" name="Title 3"/>
          <p:cNvSpPr txBox="1">
            <a:spLocks noGrp="1"/>
          </p:cNvSpPr>
          <p:nvPr>
            <p:ph type="title"/>
          </p:nvPr>
        </p:nvSpPr>
        <p:spPr>
          <a:xfrm>
            <a:off x="429236" y="211724"/>
            <a:ext cx="11457964" cy="923326"/>
          </a:xfrm>
          <a:prstGeom prst="rect">
            <a:avLst/>
          </a:prstGeom>
          <a:noFill/>
        </p:spPr>
        <p:txBody>
          <a:bodyPr wrap="square" rtlCol="0">
            <a:spAutoFit/>
          </a:bodyPr>
          <a:lstStyle/>
          <a:p>
            <a:r>
              <a:rPr lang="en-US" sz="5400" b="1" dirty="0">
                <a:solidFill>
                  <a:srgbClr val="FFFF00"/>
                </a:solidFill>
              </a:rPr>
              <a:t>History of AI…</a:t>
            </a:r>
          </a:p>
        </p:txBody>
      </p:sp>
    </p:spTree>
    <p:extLst>
      <p:ext uri="{BB962C8B-B14F-4D97-AF65-F5344CB8AC3E}">
        <p14:creationId xmlns:p14="http://schemas.microsoft.com/office/powerpoint/2010/main" val="3489200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715961"/>
          </a:xfrm>
        </p:spPr>
        <p:txBody>
          <a:bodyPr/>
          <a:lstStyle/>
          <a:p>
            <a:r>
              <a:rPr lang="en-US" sz="5400" b="1" dirty="0" smtClean="0">
                <a:solidFill>
                  <a:srgbClr val="92D050"/>
                </a:solidFill>
              </a:rPr>
              <a:t/>
            </a:r>
            <a:br>
              <a:rPr lang="en-US" sz="5400" b="1" dirty="0" smtClean="0">
                <a:solidFill>
                  <a:srgbClr val="92D050"/>
                </a:solidFill>
              </a:rPr>
            </a:br>
            <a:r>
              <a:rPr lang="en-US" sz="5400" b="1" dirty="0" smtClean="0">
                <a:solidFill>
                  <a:srgbClr val="92D050"/>
                </a:solidFill>
              </a:rPr>
              <a:t>Levels </a:t>
            </a:r>
            <a:r>
              <a:rPr lang="en-US" sz="5400" b="1" dirty="0">
                <a:solidFill>
                  <a:srgbClr val="92D050"/>
                </a:solidFill>
              </a:rPr>
              <a:t>of AI </a:t>
            </a:r>
            <a:br>
              <a:rPr lang="en-US" sz="5400" b="1" dirty="0">
                <a:solidFill>
                  <a:srgbClr val="92D050"/>
                </a:solidFill>
              </a:rPr>
            </a:br>
            <a:endParaRPr lang="en-US" sz="5400" b="1" dirty="0">
              <a:solidFill>
                <a:srgbClr val="92D050"/>
              </a:solidFill>
            </a:endParaRPr>
          </a:p>
        </p:txBody>
      </p:sp>
      <p:sp>
        <p:nvSpPr>
          <p:cNvPr id="3" name="Content Placeholder 2"/>
          <p:cNvSpPr>
            <a:spLocks noGrp="1"/>
          </p:cNvSpPr>
          <p:nvPr>
            <p:ph idx="1"/>
          </p:nvPr>
        </p:nvSpPr>
        <p:spPr>
          <a:xfrm>
            <a:off x="152400" y="1143000"/>
            <a:ext cx="11811000" cy="5791200"/>
          </a:xfrm>
        </p:spPr>
        <p:txBody>
          <a:bodyPr/>
          <a:lstStyle/>
          <a:p>
            <a:r>
              <a:rPr lang="en-US" sz="4000" i="1" dirty="0"/>
              <a:t>As we have mentioned frequently, </a:t>
            </a:r>
            <a:r>
              <a:rPr lang="en-US" sz="4000" b="1" i="1" dirty="0">
                <a:solidFill>
                  <a:srgbClr val="FFFF00"/>
                </a:solidFill>
              </a:rPr>
              <a:t>AI</a:t>
            </a:r>
            <a:r>
              <a:rPr lang="en-US" sz="4000" i="1" dirty="0"/>
              <a:t> technology machines </a:t>
            </a:r>
            <a:r>
              <a:rPr lang="en-US" sz="4000" i="1" dirty="0" smtClean="0"/>
              <a:t>are </a:t>
            </a:r>
            <a:r>
              <a:rPr lang="en-US" sz="4000" b="1" i="1" dirty="0" smtClean="0">
                <a:solidFill>
                  <a:srgbClr val="FFFF00"/>
                </a:solidFill>
              </a:rPr>
              <a:t>designed</a:t>
            </a:r>
            <a:r>
              <a:rPr lang="en-US" sz="4000" i="1" dirty="0" smtClean="0"/>
              <a:t> </a:t>
            </a:r>
            <a:r>
              <a:rPr lang="en-US" sz="4000" i="1" dirty="0"/>
              <a:t>to </a:t>
            </a:r>
            <a:r>
              <a:rPr lang="en-US" sz="4000" b="1" i="1" dirty="0">
                <a:solidFill>
                  <a:srgbClr val="FFFF00"/>
                </a:solidFill>
              </a:rPr>
              <a:t>learn </a:t>
            </a:r>
            <a:r>
              <a:rPr lang="en-US" sz="4000" i="1" dirty="0"/>
              <a:t>from </a:t>
            </a:r>
            <a:r>
              <a:rPr lang="en-US" sz="4000" i="1" dirty="0" smtClean="0"/>
              <a:t>their </a:t>
            </a:r>
            <a:r>
              <a:rPr lang="en-US" sz="4000" b="1" i="1" dirty="0">
                <a:solidFill>
                  <a:srgbClr val="FFFF00"/>
                </a:solidFill>
              </a:rPr>
              <a:t>perceived environment’s data </a:t>
            </a:r>
            <a:r>
              <a:rPr lang="en-US" sz="4000" i="1" dirty="0"/>
              <a:t>and to use past </a:t>
            </a:r>
            <a:r>
              <a:rPr lang="en-US" sz="4000" b="1" i="1" dirty="0" smtClean="0">
                <a:solidFill>
                  <a:srgbClr val="FFFF00"/>
                </a:solidFill>
              </a:rPr>
              <a:t>experiences</a:t>
            </a:r>
            <a:r>
              <a:rPr lang="en-US" sz="4000" i="1" dirty="0" smtClean="0"/>
              <a:t> </a:t>
            </a:r>
            <a:r>
              <a:rPr lang="en-US" sz="4000" i="1" dirty="0"/>
              <a:t>to make </a:t>
            </a:r>
            <a:r>
              <a:rPr lang="en-US" sz="4000" b="1" i="1" dirty="0">
                <a:solidFill>
                  <a:srgbClr val="FFFF00"/>
                </a:solidFill>
              </a:rPr>
              <a:t>proactive </a:t>
            </a:r>
            <a:r>
              <a:rPr lang="en-US" sz="4000" i="1" dirty="0"/>
              <a:t>decisions. </a:t>
            </a:r>
            <a:endParaRPr lang="en-US" sz="4000" i="1" dirty="0" smtClean="0"/>
          </a:p>
          <a:p>
            <a:endParaRPr lang="en-US" sz="700" i="1" dirty="0"/>
          </a:p>
          <a:p>
            <a:r>
              <a:rPr lang="en-US" sz="4000" b="1" i="1" dirty="0"/>
              <a:t>And</a:t>
            </a:r>
            <a:r>
              <a:rPr lang="en-US" sz="4000" b="1" i="1" dirty="0">
                <a:solidFill>
                  <a:srgbClr val="FFFF00"/>
                </a:solidFill>
              </a:rPr>
              <a:t> AI </a:t>
            </a:r>
            <a:r>
              <a:rPr lang="en-US" sz="4000" i="1" dirty="0"/>
              <a:t>never</a:t>
            </a:r>
            <a:r>
              <a:rPr lang="en-US" sz="4000" b="1" i="1" dirty="0">
                <a:solidFill>
                  <a:srgbClr val="FFFF00"/>
                </a:solidFill>
              </a:rPr>
              <a:t> emerged out of the blue </a:t>
            </a:r>
            <a:r>
              <a:rPr lang="en-US" sz="4000" i="1" dirty="0"/>
              <a:t>or overnight but it has </a:t>
            </a:r>
            <a:r>
              <a:rPr lang="en-US" sz="4000" b="1" i="1" dirty="0">
                <a:solidFill>
                  <a:srgbClr val="FFFF00"/>
                </a:solidFill>
              </a:rPr>
              <a:t>passed </a:t>
            </a:r>
            <a:r>
              <a:rPr lang="en-US" sz="4000" i="1" dirty="0" smtClean="0"/>
              <a:t>and</a:t>
            </a:r>
            <a:r>
              <a:rPr lang="en-US" sz="4000" b="1" i="1" dirty="0" smtClean="0"/>
              <a:t> </a:t>
            </a:r>
            <a:r>
              <a:rPr lang="en-US" sz="4000" i="1" dirty="0"/>
              <a:t>is</a:t>
            </a:r>
            <a:r>
              <a:rPr lang="en-US" sz="4000" b="1" i="1" dirty="0"/>
              <a:t> </a:t>
            </a:r>
            <a:r>
              <a:rPr lang="en-US" sz="4000" b="1" i="1" dirty="0">
                <a:solidFill>
                  <a:srgbClr val="FFFF00"/>
                </a:solidFill>
              </a:rPr>
              <a:t>yet</a:t>
            </a:r>
            <a:r>
              <a:rPr lang="en-US" sz="4000" b="1" i="1" dirty="0"/>
              <a:t> </a:t>
            </a:r>
            <a:r>
              <a:rPr lang="en-US" sz="4000" b="1" i="1" dirty="0">
                <a:solidFill>
                  <a:srgbClr val="FFFF00"/>
                </a:solidFill>
              </a:rPr>
              <a:t>anticipated </a:t>
            </a:r>
            <a:r>
              <a:rPr lang="en-US" sz="4000" i="1" dirty="0"/>
              <a:t>to pass </a:t>
            </a:r>
            <a:r>
              <a:rPr lang="en-US" sz="4000" b="1" i="1" dirty="0">
                <a:solidFill>
                  <a:srgbClr val="FFFF00"/>
                </a:solidFill>
              </a:rPr>
              <a:t>through </a:t>
            </a:r>
            <a:r>
              <a:rPr lang="en-US" sz="4000" i="1" dirty="0"/>
              <a:t>various</a:t>
            </a:r>
            <a:r>
              <a:rPr lang="en-US" sz="4000" b="1" i="1" dirty="0">
                <a:solidFill>
                  <a:srgbClr val="FFFF00"/>
                </a:solidFill>
              </a:rPr>
              <a:t> stages (levels)</a:t>
            </a:r>
            <a:r>
              <a:rPr lang="en-US" sz="4000" i="1" dirty="0"/>
              <a:t>. </a:t>
            </a:r>
            <a:endParaRPr lang="en-US" sz="4000" dirty="0"/>
          </a:p>
          <a:p>
            <a:endParaRPr lang="en-US" sz="4000" dirty="0"/>
          </a:p>
          <a:p>
            <a:endParaRPr lang="en-US" sz="4000" dirty="0"/>
          </a:p>
        </p:txBody>
      </p:sp>
    </p:spTree>
    <p:extLst>
      <p:ext uri="{BB962C8B-B14F-4D97-AF65-F5344CB8AC3E}">
        <p14:creationId xmlns:p14="http://schemas.microsoft.com/office/powerpoint/2010/main" val="592043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67600" cy="715961"/>
          </a:xfrm>
        </p:spPr>
        <p:txBody>
          <a:bodyPr/>
          <a:lstStyle/>
          <a:p>
            <a:r>
              <a:rPr lang="en-US" sz="6000" b="1" dirty="0" smtClean="0">
                <a:solidFill>
                  <a:srgbClr val="92D050"/>
                </a:solidFill>
              </a:rPr>
              <a:t/>
            </a:r>
            <a:br>
              <a:rPr lang="en-US" sz="6000" b="1" dirty="0" smtClean="0">
                <a:solidFill>
                  <a:srgbClr val="92D050"/>
                </a:solidFill>
              </a:rPr>
            </a:br>
            <a:r>
              <a:rPr lang="en-US" sz="6000" b="1" dirty="0" smtClean="0">
                <a:solidFill>
                  <a:srgbClr val="92D050"/>
                </a:solidFill>
              </a:rPr>
              <a:t>Levels </a:t>
            </a:r>
            <a:r>
              <a:rPr lang="en-US" sz="6000" b="1" dirty="0">
                <a:solidFill>
                  <a:srgbClr val="92D050"/>
                </a:solidFill>
              </a:rPr>
              <a:t>of AI </a:t>
            </a:r>
            <a:br>
              <a:rPr lang="en-US" sz="6000" b="1" dirty="0">
                <a:solidFill>
                  <a:srgbClr val="92D050"/>
                </a:solidFill>
              </a:rPr>
            </a:br>
            <a:endParaRPr lang="en-US" sz="6000" b="1" dirty="0">
              <a:solidFill>
                <a:srgbClr val="92D050"/>
              </a:solidFill>
            </a:endParaRPr>
          </a:p>
        </p:txBody>
      </p:sp>
      <p:sp>
        <p:nvSpPr>
          <p:cNvPr id="3" name="Content Placeholder 2"/>
          <p:cNvSpPr>
            <a:spLocks noGrp="1"/>
          </p:cNvSpPr>
          <p:nvPr>
            <p:ph idx="1"/>
          </p:nvPr>
        </p:nvSpPr>
        <p:spPr>
          <a:xfrm>
            <a:off x="304800" y="1189037"/>
            <a:ext cx="11582400" cy="3916363"/>
          </a:xfrm>
        </p:spPr>
        <p:txBody>
          <a:bodyPr/>
          <a:lstStyle/>
          <a:p>
            <a:r>
              <a:rPr lang="en-US" sz="4800" b="1" dirty="0">
                <a:solidFill>
                  <a:srgbClr val="FFC000"/>
                </a:solidFill>
              </a:rPr>
              <a:t>Level 1</a:t>
            </a:r>
            <a:r>
              <a:rPr lang="en-US" sz="4800" b="1" dirty="0">
                <a:solidFill>
                  <a:srgbClr val="FFFF00"/>
                </a:solidFill>
              </a:rPr>
              <a:t>: Rule-Based Systems </a:t>
            </a:r>
          </a:p>
          <a:p>
            <a:pPr lvl="1"/>
            <a:r>
              <a:rPr lang="en-US" sz="4800" dirty="0"/>
              <a:t>The </a:t>
            </a:r>
            <a:r>
              <a:rPr lang="en-US" sz="4800" b="1" dirty="0">
                <a:solidFill>
                  <a:srgbClr val="FFFF00"/>
                </a:solidFill>
              </a:rPr>
              <a:t>most common</a:t>
            </a:r>
            <a:r>
              <a:rPr lang="en-US" sz="4800" dirty="0"/>
              <a:t> uses of </a:t>
            </a:r>
            <a:r>
              <a:rPr lang="en-US" sz="4800" b="1" dirty="0">
                <a:solidFill>
                  <a:srgbClr val="FFFF00"/>
                </a:solidFill>
              </a:rPr>
              <a:t>AI</a:t>
            </a:r>
            <a:r>
              <a:rPr lang="en-US" sz="4800" dirty="0"/>
              <a:t> </a:t>
            </a:r>
            <a:r>
              <a:rPr lang="en-US" sz="4800" b="1" dirty="0">
                <a:solidFill>
                  <a:srgbClr val="FFFF00"/>
                </a:solidFill>
              </a:rPr>
              <a:t>today</a:t>
            </a:r>
            <a:r>
              <a:rPr lang="en-US" sz="4800" dirty="0"/>
              <a:t> fit in this category, covering everything from business software (</a:t>
            </a:r>
            <a:r>
              <a:rPr lang="en-US" sz="4800" dirty="0">
                <a:solidFill>
                  <a:srgbClr val="FFFF00"/>
                </a:solidFill>
              </a:rPr>
              <a:t>Robotic</a:t>
            </a:r>
            <a:r>
              <a:rPr lang="en-US" sz="4800" dirty="0"/>
              <a:t> </a:t>
            </a:r>
            <a:r>
              <a:rPr lang="en-US" sz="4800" dirty="0">
                <a:solidFill>
                  <a:srgbClr val="FFFF00"/>
                </a:solidFill>
              </a:rPr>
              <a:t>Process</a:t>
            </a:r>
            <a:r>
              <a:rPr lang="en-US" sz="4800" dirty="0"/>
              <a:t> </a:t>
            </a:r>
            <a:r>
              <a:rPr lang="en-US" sz="4800" dirty="0">
                <a:solidFill>
                  <a:srgbClr val="FFFF00"/>
                </a:solidFill>
              </a:rPr>
              <a:t>Automation</a:t>
            </a:r>
            <a:r>
              <a:rPr lang="en-US" sz="4800" dirty="0"/>
              <a:t>) and domestic appliances </a:t>
            </a:r>
            <a:r>
              <a:rPr lang="en-US" sz="4800" dirty="0" smtClean="0"/>
              <a:t>through to </a:t>
            </a:r>
            <a:r>
              <a:rPr lang="en-US" sz="4800" dirty="0"/>
              <a:t>aircraft autopilots. </a:t>
            </a:r>
          </a:p>
          <a:p>
            <a:endParaRPr lang="en-US" sz="4800" dirty="0"/>
          </a:p>
          <a:p>
            <a:endParaRPr lang="en-US" sz="4800" dirty="0"/>
          </a:p>
          <a:p>
            <a:endParaRPr lang="en-US" sz="4800" dirty="0"/>
          </a:p>
        </p:txBody>
      </p:sp>
    </p:spTree>
    <p:extLst>
      <p:ext uri="{BB962C8B-B14F-4D97-AF65-F5344CB8AC3E}">
        <p14:creationId xmlns:p14="http://schemas.microsoft.com/office/powerpoint/2010/main" val="585724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411" y="152401"/>
            <a:ext cx="10091351" cy="715961"/>
          </a:xfrm>
        </p:spPr>
        <p:txBody>
          <a:bodyPr/>
          <a:lstStyle/>
          <a:p>
            <a:r>
              <a:rPr lang="en-US" sz="6000" b="1" dirty="0" smtClean="0">
                <a:solidFill>
                  <a:srgbClr val="92D050"/>
                </a:solidFill>
              </a:rPr>
              <a:t/>
            </a:r>
            <a:br>
              <a:rPr lang="en-US" sz="6000" b="1" dirty="0" smtClean="0">
                <a:solidFill>
                  <a:srgbClr val="92D050"/>
                </a:solidFill>
              </a:rPr>
            </a:br>
            <a:r>
              <a:rPr lang="en-US" sz="6000" b="1" dirty="0" smtClean="0">
                <a:solidFill>
                  <a:srgbClr val="92D050"/>
                </a:solidFill>
              </a:rPr>
              <a:t>Levels </a:t>
            </a:r>
            <a:r>
              <a:rPr lang="en-US" sz="6000" b="1" dirty="0">
                <a:solidFill>
                  <a:srgbClr val="92D050"/>
                </a:solidFill>
              </a:rPr>
              <a:t>of AI </a:t>
            </a:r>
            <a:r>
              <a:rPr lang="en-US" sz="6000" b="1" dirty="0" smtClean="0">
                <a:solidFill>
                  <a:srgbClr val="92D050"/>
                </a:solidFill>
              </a:rPr>
              <a:t>…</a:t>
            </a:r>
            <a:r>
              <a:rPr lang="en-US" sz="6000" b="1" dirty="0">
                <a:solidFill>
                  <a:srgbClr val="92D050"/>
                </a:solidFill>
              </a:rPr>
              <a:t/>
            </a:r>
            <a:br>
              <a:rPr lang="en-US" sz="6000" b="1" dirty="0">
                <a:solidFill>
                  <a:srgbClr val="92D050"/>
                </a:solidFill>
              </a:rPr>
            </a:br>
            <a:endParaRPr lang="en-US" sz="6000" b="1" dirty="0">
              <a:solidFill>
                <a:srgbClr val="92D050"/>
              </a:solidFill>
            </a:endParaRPr>
          </a:p>
        </p:txBody>
      </p:sp>
      <p:sp>
        <p:nvSpPr>
          <p:cNvPr id="3" name="Content Placeholder 2"/>
          <p:cNvSpPr>
            <a:spLocks noGrp="1"/>
          </p:cNvSpPr>
          <p:nvPr>
            <p:ph idx="1"/>
          </p:nvPr>
        </p:nvSpPr>
        <p:spPr>
          <a:xfrm>
            <a:off x="381000" y="1112837"/>
            <a:ext cx="11430000" cy="3916363"/>
          </a:xfrm>
        </p:spPr>
        <p:txBody>
          <a:bodyPr/>
          <a:lstStyle/>
          <a:p>
            <a:r>
              <a:rPr lang="en-US" sz="3800" b="1" dirty="0">
                <a:solidFill>
                  <a:srgbClr val="FFC000"/>
                </a:solidFill>
              </a:rPr>
              <a:t>Level 2</a:t>
            </a:r>
            <a:r>
              <a:rPr lang="en-US" sz="3800" b="1" dirty="0">
                <a:solidFill>
                  <a:srgbClr val="FFFF00"/>
                </a:solidFill>
              </a:rPr>
              <a:t>: Context Awareness and Retention</a:t>
            </a:r>
            <a:r>
              <a:rPr lang="en-US" sz="3800" dirty="0"/>
              <a:t> </a:t>
            </a:r>
          </a:p>
          <a:p>
            <a:pPr lvl="1" algn="just"/>
            <a:r>
              <a:rPr lang="en-US" sz="3800" dirty="0">
                <a:solidFill>
                  <a:srgbClr val="FFFF00"/>
                </a:solidFill>
              </a:rPr>
              <a:t>Algorithms</a:t>
            </a:r>
            <a:r>
              <a:rPr lang="en-US" sz="3800" dirty="0"/>
              <a:t> that </a:t>
            </a:r>
            <a:r>
              <a:rPr lang="en-US" sz="3800" dirty="0">
                <a:solidFill>
                  <a:srgbClr val="FFFF00"/>
                </a:solidFill>
              </a:rPr>
              <a:t>develop</a:t>
            </a:r>
            <a:r>
              <a:rPr lang="en-US" sz="3800" dirty="0"/>
              <a:t> </a:t>
            </a:r>
            <a:r>
              <a:rPr lang="en-US" sz="3800" dirty="0">
                <a:solidFill>
                  <a:srgbClr val="FFFF00"/>
                </a:solidFill>
              </a:rPr>
              <a:t>information</a:t>
            </a:r>
            <a:r>
              <a:rPr lang="en-US" sz="3800" dirty="0"/>
              <a:t> about </a:t>
            </a:r>
            <a:r>
              <a:rPr lang="en-US" sz="3800" dirty="0">
                <a:solidFill>
                  <a:srgbClr val="FFFF00"/>
                </a:solidFill>
              </a:rPr>
              <a:t>specific</a:t>
            </a:r>
            <a:r>
              <a:rPr lang="en-US" sz="3800" dirty="0"/>
              <a:t> </a:t>
            </a:r>
            <a:r>
              <a:rPr lang="en-US" sz="3800" dirty="0">
                <a:solidFill>
                  <a:srgbClr val="FFFF00"/>
                </a:solidFill>
              </a:rPr>
              <a:t>domain</a:t>
            </a:r>
            <a:r>
              <a:rPr lang="en-US" sz="3800" dirty="0"/>
              <a:t> of </a:t>
            </a:r>
            <a:r>
              <a:rPr lang="en-US" sz="3800" dirty="0">
                <a:solidFill>
                  <a:srgbClr val="FFFF00"/>
                </a:solidFill>
              </a:rPr>
              <a:t>applications</a:t>
            </a:r>
            <a:r>
              <a:rPr lang="en-US" sz="3800" dirty="0"/>
              <a:t>. These </a:t>
            </a:r>
            <a:r>
              <a:rPr lang="en-US" sz="3800" dirty="0">
                <a:solidFill>
                  <a:srgbClr val="FFFF00"/>
                </a:solidFill>
              </a:rPr>
              <a:t>systems are</a:t>
            </a:r>
            <a:r>
              <a:rPr lang="en-US" sz="3800" dirty="0"/>
              <a:t> </a:t>
            </a:r>
            <a:r>
              <a:rPr lang="en-US" sz="3800" dirty="0">
                <a:solidFill>
                  <a:srgbClr val="FFFF00"/>
                </a:solidFill>
              </a:rPr>
              <a:t>trained</a:t>
            </a:r>
            <a:r>
              <a:rPr lang="en-US" sz="3800" dirty="0"/>
              <a:t> on the </a:t>
            </a:r>
            <a:r>
              <a:rPr lang="en-US" sz="3800" dirty="0">
                <a:solidFill>
                  <a:srgbClr val="FFFF00"/>
                </a:solidFill>
              </a:rPr>
              <a:t>knowledge</a:t>
            </a:r>
            <a:r>
              <a:rPr lang="en-US" sz="3800" dirty="0"/>
              <a:t> and </a:t>
            </a:r>
            <a:r>
              <a:rPr lang="en-US" sz="3800" dirty="0">
                <a:solidFill>
                  <a:srgbClr val="FFFF00"/>
                </a:solidFill>
              </a:rPr>
              <a:t>experience</a:t>
            </a:r>
            <a:r>
              <a:rPr lang="en-US" sz="3800" dirty="0"/>
              <a:t> of the </a:t>
            </a:r>
            <a:r>
              <a:rPr lang="en-US" sz="3800" dirty="0">
                <a:solidFill>
                  <a:srgbClr val="FFFF00"/>
                </a:solidFill>
              </a:rPr>
              <a:t>best</a:t>
            </a:r>
            <a:r>
              <a:rPr lang="en-US" sz="3800" dirty="0"/>
              <a:t> </a:t>
            </a:r>
            <a:r>
              <a:rPr lang="en-US" sz="3800" dirty="0">
                <a:solidFill>
                  <a:srgbClr val="FFFF00"/>
                </a:solidFill>
              </a:rPr>
              <a:t>people</a:t>
            </a:r>
            <a:r>
              <a:rPr lang="en-US" sz="3800" dirty="0"/>
              <a:t> and the </a:t>
            </a:r>
            <a:r>
              <a:rPr lang="en-US" sz="3800" dirty="0">
                <a:solidFill>
                  <a:srgbClr val="FFFF00"/>
                </a:solidFill>
              </a:rPr>
              <a:t>knowledgebase</a:t>
            </a:r>
            <a:r>
              <a:rPr lang="en-US" sz="3800" dirty="0"/>
              <a:t> can be </a:t>
            </a:r>
            <a:r>
              <a:rPr lang="en-US" sz="3800" dirty="0">
                <a:solidFill>
                  <a:srgbClr val="FFFF00"/>
                </a:solidFill>
              </a:rPr>
              <a:t>updated/upgraded</a:t>
            </a:r>
            <a:r>
              <a:rPr lang="en-US" sz="3800" dirty="0"/>
              <a:t> as new situations and queries arise. Well, known applications of this level are </a:t>
            </a:r>
            <a:r>
              <a:rPr lang="en-US" sz="3800" dirty="0" err="1">
                <a:solidFill>
                  <a:srgbClr val="FFFF00"/>
                </a:solidFill>
              </a:rPr>
              <a:t>chatbots</a:t>
            </a:r>
            <a:r>
              <a:rPr lang="en-US" sz="3800" dirty="0">
                <a:solidFill>
                  <a:srgbClr val="FFFF00"/>
                </a:solidFill>
              </a:rPr>
              <a:t> </a:t>
            </a:r>
            <a:r>
              <a:rPr lang="en-US" sz="3800" dirty="0"/>
              <a:t>and “</a:t>
            </a:r>
            <a:r>
              <a:rPr lang="en-US" sz="3800" dirty="0" err="1">
                <a:solidFill>
                  <a:srgbClr val="FFFF00"/>
                </a:solidFill>
              </a:rPr>
              <a:t>roboadvisors</a:t>
            </a:r>
            <a:r>
              <a:rPr lang="en-US" sz="3800" dirty="0"/>
              <a:t>”. </a:t>
            </a:r>
          </a:p>
        </p:txBody>
      </p:sp>
    </p:spTree>
    <p:extLst>
      <p:ext uri="{BB962C8B-B14F-4D97-AF65-F5344CB8AC3E}">
        <p14:creationId xmlns:p14="http://schemas.microsoft.com/office/powerpoint/2010/main" val="14556766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1"/>
            <a:ext cx="9701498" cy="715961"/>
          </a:xfrm>
        </p:spPr>
        <p:txBody>
          <a:bodyPr/>
          <a:lstStyle/>
          <a:p>
            <a:r>
              <a:rPr lang="en-US" sz="6000" b="1" dirty="0" smtClean="0">
                <a:solidFill>
                  <a:srgbClr val="92D050"/>
                </a:solidFill>
              </a:rPr>
              <a:t/>
            </a:r>
            <a:br>
              <a:rPr lang="en-US" sz="6000" b="1" dirty="0" smtClean="0">
                <a:solidFill>
                  <a:srgbClr val="92D050"/>
                </a:solidFill>
              </a:rPr>
            </a:br>
            <a:r>
              <a:rPr lang="en-US" sz="6000" b="1" dirty="0" smtClean="0">
                <a:solidFill>
                  <a:srgbClr val="92D050"/>
                </a:solidFill>
              </a:rPr>
              <a:t>Levels </a:t>
            </a:r>
            <a:r>
              <a:rPr lang="en-US" sz="6000" b="1" dirty="0">
                <a:solidFill>
                  <a:srgbClr val="92D050"/>
                </a:solidFill>
              </a:rPr>
              <a:t>of AI </a:t>
            </a:r>
            <a:r>
              <a:rPr lang="en-US" sz="6000" b="1" dirty="0" smtClean="0">
                <a:solidFill>
                  <a:srgbClr val="92D050"/>
                </a:solidFill>
              </a:rPr>
              <a:t>…</a:t>
            </a:r>
            <a:r>
              <a:rPr lang="en-US" sz="6000" b="1" dirty="0">
                <a:solidFill>
                  <a:srgbClr val="92D050"/>
                </a:solidFill>
              </a:rPr>
              <a:t/>
            </a:r>
            <a:br>
              <a:rPr lang="en-US" sz="6000" b="1" dirty="0">
                <a:solidFill>
                  <a:srgbClr val="92D050"/>
                </a:solidFill>
              </a:rPr>
            </a:br>
            <a:endParaRPr lang="en-US" sz="6000" b="1" dirty="0">
              <a:solidFill>
                <a:srgbClr val="92D050"/>
              </a:solidFill>
            </a:endParaRPr>
          </a:p>
        </p:txBody>
      </p:sp>
      <p:sp>
        <p:nvSpPr>
          <p:cNvPr id="3" name="Content Placeholder 2"/>
          <p:cNvSpPr>
            <a:spLocks noGrp="1"/>
          </p:cNvSpPr>
          <p:nvPr>
            <p:ph idx="1"/>
          </p:nvPr>
        </p:nvSpPr>
        <p:spPr>
          <a:xfrm>
            <a:off x="152400" y="1112837"/>
            <a:ext cx="11887200" cy="3916363"/>
          </a:xfrm>
        </p:spPr>
        <p:txBody>
          <a:bodyPr/>
          <a:lstStyle/>
          <a:p>
            <a:r>
              <a:rPr lang="en-US" sz="4000" b="1" dirty="0">
                <a:solidFill>
                  <a:srgbClr val="FFC000"/>
                </a:solidFill>
              </a:rPr>
              <a:t>Level 3</a:t>
            </a:r>
            <a:r>
              <a:rPr lang="en-US" sz="4000" b="1" dirty="0">
                <a:solidFill>
                  <a:srgbClr val="FFFF00"/>
                </a:solidFill>
              </a:rPr>
              <a:t>: Domain-Specific Expertise </a:t>
            </a:r>
          </a:p>
          <a:p>
            <a:pPr lvl="1"/>
            <a:r>
              <a:rPr lang="en-US" sz="4000" dirty="0"/>
              <a:t>Going </a:t>
            </a:r>
            <a:r>
              <a:rPr lang="en-US" sz="4000" dirty="0">
                <a:solidFill>
                  <a:srgbClr val="FFFF00"/>
                </a:solidFill>
              </a:rPr>
              <a:t>beyond the capability of humans</a:t>
            </a:r>
            <a:r>
              <a:rPr lang="en-US" sz="4000" dirty="0"/>
              <a:t>, these systems </a:t>
            </a:r>
            <a:r>
              <a:rPr lang="en-US" sz="4000" b="1" dirty="0">
                <a:solidFill>
                  <a:srgbClr val="FFFF00"/>
                </a:solidFill>
              </a:rPr>
              <a:t>build</a:t>
            </a:r>
            <a:r>
              <a:rPr lang="en-US" sz="4000" b="1" dirty="0"/>
              <a:t> </a:t>
            </a:r>
            <a:r>
              <a:rPr lang="en-US" sz="4000" b="1" dirty="0">
                <a:solidFill>
                  <a:srgbClr val="FFFF00"/>
                </a:solidFill>
              </a:rPr>
              <a:t>expertise</a:t>
            </a:r>
            <a:r>
              <a:rPr lang="en-US" sz="4000" dirty="0"/>
              <a:t> in a </a:t>
            </a:r>
            <a:r>
              <a:rPr lang="en-US" sz="4000" b="1" dirty="0">
                <a:solidFill>
                  <a:srgbClr val="FFFF00"/>
                </a:solidFill>
              </a:rPr>
              <a:t>specific</a:t>
            </a:r>
            <a:r>
              <a:rPr lang="en-US" sz="4000" b="1" dirty="0"/>
              <a:t> </a:t>
            </a:r>
            <a:r>
              <a:rPr lang="en-US" sz="4000" b="1" dirty="0">
                <a:solidFill>
                  <a:srgbClr val="FFFF00"/>
                </a:solidFill>
              </a:rPr>
              <a:t>context</a:t>
            </a:r>
            <a:r>
              <a:rPr lang="en-US" sz="4000" b="1" dirty="0"/>
              <a:t> </a:t>
            </a:r>
            <a:r>
              <a:rPr lang="en-US" sz="4000" dirty="0"/>
              <a:t>using </a:t>
            </a:r>
            <a:r>
              <a:rPr lang="en-US" sz="4000" b="1" dirty="0">
                <a:solidFill>
                  <a:srgbClr val="FFFF00"/>
                </a:solidFill>
              </a:rPr>
              <a:t>massive</a:t>
            </a:r>
            <a:r>
              <a:rPr lang="en-US" sz="4000" b="1" dirty="0"/>
              <a:t> </a:t>
            </a:r>
            <a:r>
              <a:rPr lang="en-US" sz="4000" b="1" dirty="0">
                <a:solidFill>
                  <a:srgbClr val="FFFF00"/>
                </a:solidFill>
              </a:rPr>
              <a:t>volumes</a:t>
            </a:r>
            <a:r>
              <a:rPr lang="en-US" sz="4000" dirty="0"/>
              <a:t> of </a:t>
            </a:r>
            <a:r>
              <a:rPr lang="en-US" sz="4000" b="1" dirty="0">
                <a:solidFill>
                  <a:srgbClr val="FFFF00"/>
                </a:solidFill>
              </a:rPr>
              <a:t>information</a:t>
            </a:r>
            <a:r>
              <a:rPr lang="en-US" sz="4000" dirty="0"/>
              <a:t> for </a:t>
            </a:r>
            <a:r>
              <a:rPr lang="en-US" sz="4000" dirty="0">
                <a:solidFill>
                  <a:srgbClr val="FFFF00"/>
                </a:solidFill>
              </a:rPr>
              <a:t>decision</a:t>
            </a:r>
            <a:r>
              <a:rPr lang="en-US" sz="4000" dirty="0"/>
              <a:t> </a:t>
            </a:r>
            <a:r>
              <a:rPr lang="en-US" sz="4000" dirty="0">
                <a:solidFill>
                  <a:srgbClr val="FFFF00"/>
                </a:solidFill>
              </a:rPr>
              <a:t>making</a:t>
            </a:r>
            <a:r>
              <a:rPr lang="en-US" sz="4000" dirty="0"/>
              <a:t>. Successful </a:t>
            </a:r>
            <a:r>
              <a:rPr lang="en-US" sz="4000" b="1" dirty="0">
                <a:solidFill>
                  <a:srgbClr val="FFFF00"/>
                </a:solidFill>
              </a:rPr>
              <a:t>use</a:t>
            </a:r>
            <a:r>
              <a:rPr lang="en-US" sz="4000" b="1" dirty="0"/>
              <a:t> </a:t>
            </a:r>
            <a:r>
              <a:rPr lang="en-US" sz="4000" b="1" dirty="0">
                <a:solidFill>
                  <a:srgbClr val="FFFF00"/>
                </a:solidFill>
              </a:rPr>
              <a:t>cases</a:t>
            </a:r>
            <a:r>
              <a:rPr lang="en-US" sz="4000" dirty="0"/>
              <a:t> have been seen in </a:t>
            </a:r>
            <a:r>
              <a:rPr lang="en-US" sz="4000" dirty="0">
                <a:solidFill>
                  <a:srgbClr val="FFFF00"/>
                </a:solidFill>
              </a:rPr>
              <a:t>cancer</a:t>
            </a:r>
            <a:r>
              <a:rPr lang="en-US" sz="4000" dirty="0"/>
              <a:t> </a:t>
            </a:r>
            <a:r>
              <a:rPr lang="en-US" sz="4000" dirty="0">
                <a:solidFill>
                  <a:srgbClr val="FFFF00"/>
                </a:solidFill>
              </a:rPr>
              <a:t>diagnosis</a:t>
            </a:r>
            <a:r>
              <a:rPr lang="en-US" sz="4000" dirty="0"/>
              <a:t> and the well-known </a:t>
            </a:r>
            <a:r>
              <a:rPr lang="en-US" sz="4000" dirty="0">
                <a:solidFill>
                  <a:srgbClr val="FFFF00"/>
                </a:solidFill>
              </a:rPr>
              <a:t>Google</a:t>
            </a:r>
            <a:r>
              <a:rPr lang="en-US" sz="4000" dirty="0"/>
              <a:t> </a:t>
            </a:r>
            <a:r>
              <a:rPr lang="en-US" sz="4000" dirty="0" err="1">
                <a:solidFill>
                  <a:srgbClr val="FFFF00"/>
                </a:solidFill>
              </a:rPr>
              <a:t>Deepmind’s</a:t>
            </a:r>
            <a:r>
              <a:rPr lang="en-US" sz="4000" dirty="0">
                <a:solidFill>
                  <a:srgbClr val="FFFF00"/>
                </a:solidFill>
              </a:rPr>
              <a:t> AlphaGo</a:t>
            </a:r>
            <a:r>
              <a:rPr lang="en-US" sz="4000" dirty="0"/>
              <a:t>. </a:t>
            </a:r>
          </a:p>
          <a:p>
            <a:endParaRPr lang="en-US" sz="4000" dirty="0"/>
          </a:p>
          <a:p>
            <a:endParaRPr lang="en-US" sz="4000" dirty="0"/>
          </a:p>
        </p:txBody>
      </p:sp>
    </p:spTree>
    <p:extLst>
      <p:ext uri="{BB962C8B-B14F-4D97-AF65-F5344CB8AC3E}">
        <p14:creationId xmlns:p14="http://schemas.microsoft.com/office/powerpoint/2010/main" val="1912606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1"/>
            <a:ext cx="9573846" cy="715961"/>
          </a:xfrm>
        </p:spPr>
        <p:txBody>
          <a:bodyPr/>
          <a:lstStyle/>
          <a:p>
            <a:r>
              <a:rPr lang="en-US" sz="6000" b="1" dirty="0" smtClean="0">
                <a:solidFill>
                  <a:srgbClr val="92D050"/>
                </a:solidFill>
              </a:rPr>
              <a:t/>
            </a:r>
            <a:br>
              <a:rPr lang="en-US" sz="6000" b="1" dirty="0" smtClean="0">
                <a:solidFill>
                  <a:srgbClr val="92D050"/>
                </a:solidFill>
              </a:rPr>
            </a:br>
            <a:r>
              <a:rPr lang="en-US" sz="6000" b="1" dirty="0" smtClean="0">
                <a:solidFill>
                  <a:srgbClr val="92D050"/>
                </a:solidFill>
              </a:rPr>
              <a:t>Levels </a:t>
            </a:r>
            <a:r>
              <a:rPr lang="en-US" sz="6000" b="1" dirty="0">
                <a:solidFill>
                  <a:srgbClr val="92D050"/>
                </a:solidFill>
              </a:rPr>
              <a:t>of AI </a:t>
            </a:r>
            <a:r>
              <a:rPr lang="en-US" sz="6000" b="1" dirty="0" smtClean="0">
                <a:solidFill>
                  <a:srgbClr val="92D050"/>
                </a:solidFill>
              </a:rPr>
              <a:t>…</a:t>
            </a:r>
            <a:r>
              <a:rPr lang="en-US" sz="6000" b="1" dirty="0">
                <a:solidFill>
                  <a:srgbClr val="92D050"/>
                </a:solidFill>
              </a:rPr>
              <a:t/>
            </a:r>
            <a:br>
              <a:rPr lang="en-US" sz="6000" b="1" dirty="0">
                <a:solidFill>
                  <a:srgbClr val="92D050"/>
                </a:solidFill>
              </a:rPr>
            </a:br>
            <a:endParaRPr lang="en-US" sz="6000" b="1" dirty="0">
              <a:solidFill>
                <a:srgbClr val="92D050"/>
              </a:solidFill>
            </a:endParaRPr>
          </a:p>
        </p:txBody>
      </p:sp>
      <p:sp>
        <p:nvSpPr>
          <p:cNvPr id="3" name="Content Placeholder 2"/>
          <p:cNvSpPr>
            <a:spLocks noGrp="1"/>
          </p:cNvSpPr>
          <p:nvPr>
            <p:ph idx="1"/>
          </p:nvPr>
        </p:nvSpPr>
        <p:spPr>
          <a:xfrm>
            <a:off x="304800" y="1112837"/>
            <a:ext cx="11658600" cy="3916363"/>
          </a:xfrm>
        </p:spPr>
        <p:txBody>
          <a:bodyPr/>
          <a:lstStyle/>
          <a:p>
            <a:pPr algn="just"/>
            <a:r>
              <a:rPr lang="en-US" sz="3600" b="1" dirty="0">
                <a:solidFill>
                  <a:srgbClr val="FFC000"/>
                </a:solidFill>
              </a:rPr>
              <a:t>Level 4</a:t>
            </a:r>
            <a:r>
              <a:rPr lang="en-US" sz="3600" b="1" dirty="0">
                <a:solidFill>
                  <a:srgbClr val="FFFF00"/>
                </a:solidFill>
              </a:rPr>
              <a:t>: Reasoning Machines </a:t>
            </a:r>
          </a:p>
          <a:p>
            <a:pPr lvl="1" algn="just"/>
            <a:r>
              <a:rPr lang="en-US" sz="3600" dirty="0"/>
              <a:t>These algorithms (</a:t>
            </a:r>
            <a:r>
              <a:rPr lang="en-US" sz="3600" b="1" dirty="0">
                <a:solidFill>
                  <a:srgbClr val="FFFF00"/>
                </a:solidFill>
              </a:rPr>
              <a:t>models</a:t>
            </a:r>
            <a:r>
              <a:rPr lang="en-US" sz="3600" dirty="0"/>
              <a:t>) have some ability to </a:t>
            </a:r>
            <a:r>
              <a:rPr lang="en-US" sz="3600" b="1" dirty="0">
                <a:solidFill>
                  <a:srgbClr val="FFFF00"/>
                </a:solidFill>
              </a:rPr>
              <a:t>attribute mental states </a:t>
            </a:r>
            <a:r>
              <a:rPr lang="en-US" sz="3600" dirty="0"/>
              <a:t>to themselves and </a:t>
            </a:r>
            <a:r>
              <a:rPr lang="en-US" sz="3600" dirty="0" smtClean="0"/>
              <a:t>others</a:t>
            </a:r>
          </a:p>
          <a:p>
            <a:pPr lvl="1" algn="just"/>
            <a:r>
              <a:rPr lang="en-US" sz="3600" dirty="0" smtClean="0"/>
              <a:t>Have  </a:t>
            </a:r>
            <a:r>
              <a:rPr lang="en-US" sz="3600" b="1" dirty="0">
                <a:solidFill>
                  <a:srgbClr val="FFFF00"/>
                </a:solidFill>
              </a:rPr>
              <a:t>senses</a:t>
            </a:r>
            <a:r>
              <a:rPr lang="en-US" sz="3600" b="1" dirty="0"/>
              <a:t> </a:t>
            </a:r>
            <a:r>
              <a:rPr lang="en-US" sz="3600" b="1" dirty="0">
                <a:solidFill>
                  <a:srgbClr val="FFFF00"/>
                </a:solidFill>
              </a:rPr>
              <a:t>of beliefs</a:t>
            </a:r>
            <a:r>
              <a:rPr lang="en-US" sz="3600" dirty="0"/>
              <a:t>, </a:t>
            </a:r>
            <a:r>
              <a:rPr lang="en-US" sz="3600" b="1" dirty="0">
                <a:solidFill>
                  <a:srgbClr val="FFFF00"/>
                </a:solidFill>
              </a:rPr>
              <a:t>intentions</a:t>
            </a:r>
            <a:r>
              <a:rPr lang="en-US" sz="3600" dirty="0"/>
              <a:t>, </a:t>
            </a:r>
            <a:r>
              <a:rPr lang="en-US" sz="3600" b="1" dirty="0">
                <a:solidFill>
                  <a:srgbClr val="FFFF00"/>
                </a:solidFill>
              </a:rPr>
              <a:t>knowledge</a:t>
            </a:r>
            <a:r>
              <a:rPr lang="en-US" sz="3600" dirty="0"/>
              <a:t>, and know </a:t>
            </a:r>
            <a:r>
              <a:rPr lang="en-US" sz="3600" dirty="0">
                <a:solidFill>
                  <a:srgbClr val="FFFF00"/>
                </a:solidFill>
              </a:rPr>
              <a:t>how their own logic</a:t>
            </a:r>
            <a:r>
              <a:rPr lang="en-US" sz="3600" dirty="0"/>
              <a:t> </a:t>
            </a:r>
            <a:r>
              <a:rPr lang="en-US" sz="3600" dirty="0">
                <a:solidFill>
                  <a:srgbClr val="FFFF00"/>
                </a:solidFill>
              </a:rPr>
              <a:t>works</a:t>
            </a:r>
            <a:r>
              <a:rPr lang="en-US" sz="3600" dirty="0"/>
              <a:t>. This means they could </a:t>
            </a:r>
            <a:r>
              <a:rPr lang="en-US" sz="3600" b="1" dirty="0">
                <a:solidFill>
                  <a:srgbClr val="FFFF00"/>
                </a:solidFill>
              </a:rPr>
              <a:t>reason</a:t>
            </a:r>
            <a:r>
              <a:rPr lang="en-US" sz="3600" dirty="0"/>
              <a:t> or </a:t>
            </a:r>
            <a:r>
              <a:rPr lang="en-US" sz="3600" b="1" dirty="0">
                <a:solidFill>
                  <a:srgbClr val="FFFF00"/>
                </a:solidFill>
              </a:rPr>
              <a:t>negotiate</a:t>
            </a:r>
            <a:r>
              <a:rPr lang="en-US" sz="3600" dirty="0"/>
              <a:t> with </a:t>
            </a:r>
            <a:r>
              <a:rPr lang="en-US" sz="3600" b="1" dirty="0">
                <a:solidFill>
                  <a:srgbClr val="FFFF00"/>
                </a:solidFill>
              </a:rPr>
              <a:t>humans</a:t>
            </a:r>
            <a:r>
              <a:rPr lang="en-US" sz="3600" dirty="0"/>
              <a:t> and other </a:t>
            </a:r>
            <a:r>
              <a:rPr lang="en-US" sz="3600" b="1" dirty="0">
                <a:solidFill>
                  <a:srgbClr val="FFFF00"/>
                </a:solidFill>
              </a:rPr>
              <a:t>machines</a:t>
            </a:r>
            <a:r>
              <a:rPr lang="en-US" sz="3600" dirty="0"/>
              <a:t>.</a:t>
            </a:r>
            <a:r>
              <a:rPr lang="en-US" sz="3200" dirty="0"/>
              <a:t> </a:t>
            </a:r>
          </a:p>
          <a:p>
            <a:pPr algn="just"/>
            <a:endParaRPr lang="en-US" sz="3600" dirty="0"/>
          </a:p>
          <a:p>
            <a:pPr algn="just"/>
            <a:endParaRPr lang="en-US" sz="3600" dirty="0"/>
          </a:p>
          <a:p>
            <a:pPr algn="just"/>
            <a:endParaRPr lang="en-US" sz="3600" dirty="0"/>
          </a:p>
        </p:txBody>
      </p:sp>
    </p:spTree>
    <p:extLst>
      <p:ext uri="{BB962C8B-B14F-4D97-AF65-F5344CB8AC3E}">
        <p14:creationId xmlns:p14="http://schemas.microsoft.com/office/powerpoint/2010/main" val="7222519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1"/>
            <a:ext cx="9892975" cy="715961"/>
          </a:xfrm>
        </p:spPr>
        <p:txBody>
          <a:bodyPr/>
          <a:lstStyle/>
          <a:p>
            <a:r>
              <a:rPr lang="en-US" sz="6000" b="1" dirty="0" smtClean="0">
                <a:solidFill>
                  <a:srgbClr val="92D050"/>
                </a:solidFill>
              </a:rPr>
              <a:t/>
            </a:r>
            <a:br>
              <a:rPr lang="en-US" sz="6000" b="1" dirty="0" smtClean="0">
                <a:solidFill>
                  <a:srgbClr val="92D050"/>
                </a:solidFill>
              </a:rPr>
            </a:br>
            <a:r>
              <a:rPr lang="en-US" sz="6000" b="1" dirty="0" smtClean="0">
                <a:solidFill>
                  <a:srgbClr val="92D050"/>
                </a:solidFill>
              </a:rPr>
              <a:t>Levels </a:t>
            </a:r>
            <a:r>
              <a:rPr lang="en-US" sz="6000" b="1" dirty="0">
                <a:solidFill>
                  <a:srgbClr val="92D050"/>
                </a:solidFill>
              </a:rPr>
              <a:t>of AI </a:t>
            </a:r>
            <a:r>
              <a:rPr lang="en-US" sz="6000" b="1" dirty="0" smtClean="0">
                <a:solidFill>
                  <a:srgbClr val="92D050"/>
                </a:solidFill>
              </a:rPr>
              <a:t>…</a:t>
            </a:r>
            <a:r>
              <a:rPr lang="en-US" sz="6000" b="1" dirty="0">
                <a:solidFill>
                  <a:srgbClr val="92D050"/>
                </a:solidFill>
              </a:rPr>
              <a:t/>
            </a:r>
            <a:br>
              <a:rPr lang="en-US" sz="6000" b="1" dirty="0">
                <a:solidFill>
                  <a:srgbClr val="92D050"/>
                </a:solidFill>
              </a:rPr>
            </a:br>
            <a:endParaRPr lang="en-US" sz="6000" b="1" dirty="0">
              <a:solidFill>
                <a:srgbClr val="92D050"/>
              </a:solidFill>
            </a:endParaRPr>
          </a:p>
        </p:txBody>
      </p:sp>
      <p:sp>
        <p:nvSpPr>
          <p:cNvPr id="3" name="Content Placeholder 2"/>
          <p:cNvSpPr>
            <a:spLocks noGrp="1"/>
          </p:cNvSpPr>
          <p:nvPr>
            <p:ph idx="1"/>
          </p:nvPr>
        </p:nvSpPr>
        <p:spPr>
          <a:xfrm>
            <a:off x="152400" y="1066801"/>
            <a:ext cx="11811000" cy="3916363"/>
          </a:xfrm>
        </p:spPr>
        <p:txBody>
          <a:bodyPr/>
          <a:lstStyle/>
          <a:p>
            <a:r>
              <a:rPr lang="en-US" sz="4400" b="1" dirty="0">
                <a:solidFill>
                  <a:srgbClr val="FFC000"/>
                </a:solidFill>
              </a:rPr>
              <a:t>Level 5</a:t>
            </a:r>
            <a:r>
              <a:rPr lang="en-US" sz="4400" b="1" dirty="0">
                <a:solidFill>
                  <a:srgbClr val="FFFF00"/>
                </a:solidFill>
              </a:rPr>
              <a:t>: Self Aware Systems / Artificial General Intelligence (AGI) </a:t>
            </a:r>
          </a:p>
          <a:p>
            <a:pPr lvl="1"/>
            <a:r>
              <a:rPr lang="en-US" sz="4400" dirty="0"/>
              <a:t>These systems have </a:t>
            </a:r>
            <a:r>
              <a:rPr lang="en-US" sz="4400" b="1" dirty="0">
                <a:solidFill>
                  <a:srgbClr val="FFFF00"/>
                </a:solidFill>
              </a:rPr>
              <a:t>human-like</a:t>
            </a:r>
            <a:r>
              <a:rPr lang="en-US" sz="4400" dirty="0"/>
              <a:t> </a:t>
            </a:r>
            <a:r>
              <a:rPr lang="en-US" sz="4400" b="1" dirty="0">
                <a:solidFill>
                  <a:srgbClr val="FFFF00"/>
                </a:solidFill>
              </a:rPr>
              <a:t>intelligence</a:t>
            </a:r>
            <a:r>
              <a:rPr lang="en-US" sz="4400" dirty="0"/>
              <a:t> – the most commonly portrayed AI in media – however, </a:t>
            </a:r>
            <a:r>
              <a:rPr lang="en-US" sz="4400" b="1" dirty="0">
                <a:solidFill>
                  <a:srgbClr val="FFFF00"/>
                </a:solidFill>
              </a:rPr>
              <a:t>no</a:t>
            </a:r>
            <a:r>
              <a:rPr lang="en-US" sz="4400" dirty="0"/>
              <a:t> </a:t>
            </a:r>
            <a:r>
              <a:rPr lang="en-US" sz="4400" b="1" dirty="0">
                <a:solidFill>
                  <a:srgbClr val="FFFF00"/>
                </a:solidFill>
              </a:rPr>
              <a:t>such</a:t>
            </a:r>
            <a:r>
              <a:rPr lang="en-US" sz="4400" dirty="0"/>
              <a:t> </a:t>
            </a:r>
            <a:r>
              <a:rPr lang="en-US" sz="4400" b="1" dirty="0">
                <a:solidFill>
                  <a:srgbClr val="FFFF00"/>
                </a:solidFill>
              </a:rPr>
              <a:t>use</a:t>
            </a:r>
            <a:r>
              <a:rPr lang="en-US" sz="4400" dirty="0"/>
              <a:t> is in evidence </a:t>
            </a:r>
            <a:r>
              <a:rPr lang="en-US" sz="4400" b="1" dirty="0">
                <a:solidFill>
                  <a:srgbClr val="FFFF00"/>
                </a:solidFill>
              </a:rPr>
              <a:t>today</a:t>
            </a:r>
            <a:r>
              <a:rPr lang="en-US" sz="4400" dirty="0"/>
              <a:t>. </a:t>
            </a:r>
          </a:p>
          <a:p>
            <a:endParaRPr lang="en-US" sz="4400" dirty="0"/>
          </a:p>
          <a:p>
            <a:endParaRPr lang="en-US" sz="4400" dirty="0"/>
          </a:p>
          <a:p>
            <a:pPr algn="just"/>
            <a:endParaRPr lang="en-US" sz="4400" dirty="0"/>
          </a:p>
          <a:p>
            <a:pPr algn="just"/>
            <a:endParaRPr lang="en-US" sz="4400" dirty="0"/>
          </a:p>
        </p:txBody>
      </p:sp>
    </p:spTree>
    <p:extLst>
      <p:ext uri="{BB962C8B-B14F-4D97-AF65-F5344CB8AC3E}">
        <p14:creationId xmlns:p14="http://schemas.microsoft.com/office/powerpoint/2010/main" val="1405139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467600" cy="1143000"/>
          </a:xfrm>
        </p:spPr>
        <p:txBody>
          <a:bodyPr/>
          <a:lstStyle/>
          <a:p>
            <a:r>
              <a:rPr lang="en-US" sz="5400" b="1" dirty="0">
                <a:solidFill>
                  <a:srgbClr val="92D050"/>
                </a:solidFill>
              </a:rPr>
              <a:t>Introduction</a:t>
            </a:r>
          </a:p>
        </p:txBody>
      </p:sp>
      <p:sp>
        <p:nvSpPr>
          <p:cNvPr id="3" name="Content Placeholder 2"/>
          <p:cNvSpPr>
            <a:spLocks noGrp="1"/>
          </p:cNvSpPr>
          <p:nvPr>
            <p:ph idx="1"/>
          </p:nvPr>
        </p:nvSpPr>
        <p:spPr>
          <a:xfrm>
            <a:off x="228600" y="1447801"/>
            <a:ext cx="11734800" cy="4525963"/>
          </a:xfrm>
        </p:spPr>
        <p:txBody>
          <a:bodyPr/>
          <a:lstStyle/>
          <a:p>
            <a:r>
              <a:rPr lang="en-US" sz="4000" dirty="0"/>
              <a:t>In the previous chapter we have </a:t>
            </a:r>
            <a:r>
              <a:rPr lang="en-US" sz="4000" dirty="0">
                <a:solidFill>
                  <a:srgbClr val="FFFF00"/>
                </a:solidFill>
              </a:rPr>
              <a:t>looked over</a:t>
            </a:r>
            <a:r>
              <a:rPr lang="en-US" sz="4000" dirty="0"/>
              <a:t> data science, data acquisition, analysis and storage. Basic concepts of </a:t>
            </a:r>
            <a:r>
              <a:rPr lang="en-US" sz="4000" dirty="0">
                <a:solidFill>
                  <a:srgbClr val="FFFF00"/>
                </a:solidFill>
              </a:rPr>
              <a:t>big data</a:t>
            </a:r>
            <a:r>
              <a:rPr lang="en-US" sz="4000" dirty="0"/>
              <a:t> were also reviewed. </a:t>
            </a:r>
            <a:endParaRPr lang="en-US" sz="4000" dirty="0" smtClean="0"/>
          </a:p>
          <a:p>
            <a:pPr marL="36508" indent="0">
              <a:buNone/>
            </a:pPr>
            <a:endParaRPr lang="en-US" sz="1200" dirty="0"/>
          </a:p>
          <a:p>
            <a:r>
              <a:rPr lang="en-US" sz="4000" dirty="0"/>
              <a:t>In this chapter; </a:t>
            </a:r>
            <a:r>
              <a:rPr lang="en-US" sz="4000" dirty="0">
                <a:solidFill>
                  <a:srgbClr val="FFFF00"/>
                </a:solidFill>
              </a:rPr>
              <a:t>history</a:t>
            </a:r>
            <a:r>
              <a:rPr lang="en-US" sz="4000" dirty="0"/>
              <a:t>, </a:t>
            </a:r>
            <a:r>
              <a:rPr lang="en-US" sz="4000" dirty="0">
                <a:solidFill>
                  <a:srgbClr val="FFFF00"/>
                </a:solidFill>
              </a:rPr>
              <a:t>types</a:t>
            </a:r>
            <a:r>
              <a:rPr lang="en-US" sz="4000" dirty="0"/>
              <a:t>, and </a:t>
            </a:r>
            <a:r>
              <a:rPr lang="en-US" sz="4000" dirty="0">
                <a:solidFill>
                  <a:srgbClr val="FFFF00"/>
                </a:solidFill>
              </a:rPr>
              <a:t>applications of AI</a:t>
            </a:r>
            <a:r>
              <a:rPr lang="en-US" sz="4000" dirty="0"/>
              <a:t> will be examined. </a:t>
            </a:r>
            <a:r>
              <a:rPr lang="en-US" sz="4000" dirty="0">
                <a:solidFill>
                  <a:srgbClr val="FFFF00"/>
                </a:solidFill>
              </a:rPr>
              <a:t>Tools and platforms</a:t>
            </a:r>
            <a:r>
              <a:rPr lang="en-US" sz="4000" dirty="0"/>
              <a:t>, as well as </a:t>
            </a:r>
            <a:r>
              <a:rPr lang="en-US" sz="4000" dirty="0">
                <a:solidFill>
                  <a:srgbClr val="FFFF00"/>
                </a:solidFill>
              </a:rPr>
              <a:t>sample AI applications</a:t>
            </a:r>
            <a:r>
              <a:rPr lang="en-US" sz="4000" dirty="0"/>
              <a:t>, shall be discussed. </a:t>
            </a:r>
          </a:p>
        </p:txBody>
      </p:sp>
    </p:spTree>
    <p:extLst>
      <p:ext uri="{BB962C8B-B14F-4D97-AF65-F5344CB8AC3E}">
        <p14:creationId xmlns:p14="http://schemas.microsoft.com/office/powerpoint/2010/main" val="39365735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1"/>
            <a:ext cx="9521190" cy="715961"/>
          </a:xfrm>
        </p:spPr>
        <p:txBody>
          <a:bodyPr/>
          <a:lstStyle/>
          <a:p>
            <a:r>
              <a:rPr lang="en-US" sz="6000" b="1" dirty="0" smtClean="0">
                <a:solidFill>
                  <a:srgbClr val="92D050"/>
                </a:solidFill>
              </a:rPr>
              <a:t/>
            </a:r>
            <a:br>
              <a:rPr lang="en-US" sz="6000" b="1" dirty="0" smtClean="0">
                <a:solidFill>
                  <a:srgbClr val="92D050"/>
                </a:solidFill>
              </a:rPr>
            </a:br>
            <a:r>
              <a:rPr lang="en-US" sz="6000" b="1" dirty="0" smtClean="0">
                <a:solidFill>
                  <a:srgbClr val="92D050"/>
                </a:solidFill>
              </a:rPr>
              <a:t>Levels </a:t>
            </a:r>
            <a:r>
              <a:rPr lang="en-US" sz="6000" b="1" dirty="0">
                <a:solidFill>
                  <a:srgbClr val="92D050"/>
                </a:solidFill>
              </a:rPr>
              <a:t>of AI </a:t>
            </a:r>
            <a:r>
              <a:rPr lang="en-US" sz="6000" b="1" dirty="0" smtClean="0">
                <a:solidFill>
                  <a:srgbClr val="92D050"/>
                </a:solidFill>
              </a:rPr>
              <a:t>…</a:t>
            </a:r>
            <a:r>
              <a:rPr lang="en-US" sz="6000" b="1" dirty="0">
                <a:solidFill>
                  <a:srgbClr val="92D050"/>
                </a:solidFill>
              </a:rPr>
              <a:t/>
            </a:r>
            <a:br>
              <a:rPr lang="en-US" sz="6000" b="1" dirty="0">
                <a:solidFill>
                  <a:srgbClr val="92D050"/>
                </a:solidFill>
              </a:rPr>
            </a:br>
            <a:endParaRPr lang="en-US" sz="6000" b="1" dirty="0">
              <a:solidFill>
                <a:srgbClr val="92D050"/>
              </a:solidFill>
            </a:endParaRPr>
          </a:p>
        </p:txBody>
      </p:sp>
      <p:sp>
        <p:nvSpPr>
          <p:cNvPr id="3" name="Content Placeholder 2"/>
          <p:cNvSpPr>
            <a:spLocks noGrp="1"/>
          </p:cNvSpPr>
          <p:nvPr>
            <p:ph idx="1"/>
          </p:nvPr>
        </p:nvSpPr>
        <p:spPr>
          <a:xfrm>
            <a:off x="228600" y="1066800"/>
            <a:ext cx="11658600" cy="5791200"/>
          </a:xfrm>
        </p:spPr>
        <p:txBody>
          <a:bodyPr/>
          <a:lstStyle/>
          <a:p>
            <a:r>
              <a:rPr lang="en-US" sz="4000" b="1" dirty="0">
                <a:solidFill>
                  <a:srgbClr val="FFC000"/>
                </a:solidFill>
              </a:rPr>
              <a:t>Level 6</a:t>
            </a:r>
            <a:r>
              <a:rPr lang="en-US" sz="4000" b="1" dirty="0">
                <a:solidFill>
                  <a:srgbClr val="FFFF00"/>
                </a:solidFill>
              </a:rPr>
              <a:t>: Artificial Super Intelligence (ASI)</a:t>
            </a:r>
            <a:r>
              <a:rPr lang="en-US" sz="4000" dirty="0"/>
              <a:t> </a:t>
            </a:r>
          </a:p>
          <a:p>
            <a:pPr lvl="1" algn="just"/>
            <a:r>
              <a:rPr lang="en-US" sz="4000" b="1" dirty="0">
                <a:solidFill>
                  <a:srgbClr val="FFFF00"/>
                </a:solidFill>
              </a:rPr>
              <a:t>AI algorithms </a:t>
            </a:r>
            <a:r>
              <a:rPr lang="en-US" sz="4000" dirty="0"/>
              <a:t>can </a:t>
            </a:r>
            <a:r>
              <a:rPr lang="en-US" sz="4000" dirty="0">
                <a:solidFill>
                  <a:srgbClr val="FFFF00"/>
                </a:solidFill>
              </a:rPr>
              <a:t>outsmart</a:t>
            </a:r>
            <a:r>
              <a:rPr lang="en-US" sz="4000" dirty="0"/>
              <a:t> even the </a:t>
            </a:r>
            <a:r>
              <a:rPr lang="en-US" sz="4000" dirty="0">
                <a:solidFill>
                  <a:srgbClr val="FFFF00"/>
                </a:solidFill>
              </a:rPr>
              <a:t>most intelligent humans </a:t>
            </a:r>
            <a:r>
              <a:rPr lang="en-US" sz="4000" dirty="0"/>
              <a:t>in every domain. Logically it is </a:t>
            </a:r>
            <a:r>
              <a:rPr lang="en-US" sz="4000" dirty="0">
                <a:solidFill>
                  <a:srgbClr val="FFFF00"/>
                </a:solidFill>
              </a:rPr>
              <a:t>difficult</a:t>
            </a:r>
            <a:r>
              <a:rPr lang="en-US" sz="4000" dirty="0"/>
              <a:t> </a:t>
            </a:r>
            <a:r>
              <a:rPr lang="en-US" sz="4000" dirty="0">
                <a:solidFill>
                  <a:srgbClr val="FFFF00"/>
                </a:solidFill>
              </a:rPr>
              <a:t>for</a:t>
            </a:r>
            <a:r>
              <a:rPr lang="en-US" sz="4000" dirty="0"/>
              <a:t> </a:t>
            </a:r>
            <a:r>
              <a:rPr lang="en-US" sz="4000" dirty="0">
                <a:solidFill>
                  <a:srgbClr val="FFFF00"/>
                </a:solidFill>
              </a:rPr>
              <a:t>humans</a:t>
            </a:r>
            <a:r>
              <a:rPr lang="en-US" sz="4000" dirty="0"/>
              <a:t> to </a:t>
            </a:r>
            <a:r>
              <a:rPr lang="en-US" sz="4000" b="1" dirty="0">
                <a:solidFill>
                  <a:srgbClr val="FFFF00"/>
                </a:solidFill>
              </a:rPr>
              <a:t>articulate</a:t>
            </a:r>
            <a:r>
              <a:rPr lang="en-US" sz="4000" dirty="0"/>
              <a:t> what </a:t>
            </a:r>
            <a:r>
              <a:rPr lang="en-US" sz="4000" dirty="0">
                <a:solidFill>
                  <a:srgbClr val="FFFF00"/>
                </a:solidFill>
              </a:rPr>
              <a:t>the</a:t>
            </a:r>
            <a:r>
              <a:rPr lang="en-US" sz="4000" dirty="0"/>
              <a:t> </a:t>
            </a:r>
            <a:r>
              <a:rPr lang="en-US" sz="4000" dirty="0">
                <a:solidFill>
                  <a:srgbClr val="FFFF00"/>
                </a:solidFill>
              </a:rPr>
              <a:t>capabilities</a:t>
            </a:r>
            <a:r>
              <a:rPr lang="en-US" sz="4000" dirty="0"/>
              <a:t> might </a:t>
            </a:r>
            <a:r>
              <a:rPr lang="en-US" sz="4000" dirty="0" smtClean="0"/>
              <a:t>be; </a:t>
            </a:r>
            <a:r>
              <a:rPr lang="en-US" sz="4000" dirty="0"/>
              <a:t>yet we would hope examples would include </a:t>
            </a:r>
            <a:r>
              <a:rPr lang="en-US" sz="4000" dirty="0">
                <a:solidFill>
                  <a:srgbClr val="FFFF00"/>
                </a:solidFill>
              </a:rPr>
              <a:t>solving problems we have failed to </a:t>
            </a:r>
            <a:r>
              <a:rPr lang="en-US" sz="4000" dirty="0" smtClean="0">
                <a:solidFill>
                  <a:srgbClr val="FFFF00"/>
                </a:solidFill>
              </a:rPr>
              <a:t>solve so </a:t>
            </a:r>
            <a:r>
              <a:rPr lang="en-US" sz="4000" dirty="0">
                <a:solidFill>
                  <a:srgbClr val="FFFF00"/>
                </a:solidFill>
              </a:rPr>
              <a:t>far</a:t>
            </a:r>
            <a:r>
              <a:rPr lang="en-US" sz="4000" dirty="0"/>
              <a:t>, such as </a:t>
            </a:r>
            <a:r>
              <a:rPr lang="en-US" sz="4000" dirty="0">
                <a:solidFill>
                  <a:srgbClr val="FFFF00"/>
                </a:solidFill>
              </a:rPr>
              <a:t>world hunger</a:t>
            </a:r>
            <a:r>
              <a:rPr lang="en-US" sz="4000" dirty="0"/>
              <a:t> and dangerous </a:t>
            </a:r>
            <a:r>
              <a:rPr lang="en-US" sz="4000" dirty="0">
                <a:solidFill>
                  <a:srgbClr val="FFFF00"/>
                </a:solidFill>
              </a:rPr>
              <a:t>environmental &amp; climate changes</a:t>
            </a:r>
            <a:r>
              <a:rPr lang="en-US" sz="4000" dirty="0"/>
              <a:t>. </a:t>
            </a:r>
          </a:p>
          <a:p>
            <a:endParaRPr lang="en-US" sz="4000" dirty="0"/>
          </a:p>
          <a:p>
            <a:endParaRPr lang="en-US" sz="4000" dirty="0"/>
          </a:p>
          <a:p>
            <a:endParaRPr lang="en-US" sz="4000" dirty="0"/>
          </a:p>
          <a:p>
            <a:pPr algn="just"/>
            <a:endParaRPr lang="en-US" sz="4000" dirty="0"/>
          </a:p>
          <a:p>
            <a:pPr algn="just"/>
            <a:endParaRPr lang="en-US" sz="4000" dirty="0"/>
          </a:p>
        </p:txBody>
      </p:sp>
    </p:spTree>
    <p:extLst>
      <p:ext uri="{BB962C8B-B14F-4D97-AF65-F5344CB8AC3E}">
        <p14:creationId xmlns:p14="http://schemas.microsoft.com/office/powerpoint/2010/main" val="39005721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540" y="152401"/>
            <a:ext cx="9707880" cy="715961"/>
          </a:xfrm>
        </p:spPr>
        <p:txBody>
          <a:bodyPr/>
          <a:lstStyle/>
          <a:p>
            <a:r>
              <a:rPr lang="en-US" sz="6000" b="1" dirty="0" smtClean="0">
                <a:solidFill>
                  <a:srgbClr val="92D050"/>
                </a:solidFill>
              </a:rPr>
              <a:t/>
            </a:r>
            <a:br>
              <a:rPr lang="en-US" sz="6000" b="1" dirty="0" smtClean="0">
                <a:solidFill>
                  <a:srgbClr val="92D050"/>
                </a:solidFill>
              </a:rPr>
            </a:br>
            <a:r>
              <a:rPr lang="en-US" sz="6000" b="1" dirty="0" smtClean="0">
                <a:solidFill>
                  <a:srgbClr val="92D050"/>
                </a:solidFill>
              </a:rPr>
              <a:t>Levels </a:t>
            </a:r>
            <a:r>
              <a:rPr lang="en-US" sz="6000" b="1" dirty="0">
                <a:solidFill>
                  <a:srgbClr val="92D050"/>
                </a:solidFill>
              </a:rPr>
              <a:t>of AI </a:t>
            </a:r>
            <a:r>
              <a:rPr lang="en-US" sz="6000" b="1" dirty="0" smtClean="0">
                <a:solidFill>
                  <a:srgbClr val="92D050"/>
                </a:solidFill>
              </a:rPr>
              <a:t>…</a:t>
            </a:r>
            <a:r>
              <a:rPr lang="en-US" sz="6000" b="1" dirty="0">
                <a:solidFill>
                  <a:srgbClr val="92D050"/>
                </a:solidFill>
              </a:rPr>
              <a:t/>
            </a:r>
            <a:br>
              <a:rPr lang="en-US" sz="6000" b="1" dirty="0">
                <a:solidFill>
                  <a:srgbClr val="92D050"/>
                </a:solidFill>
              </a:rPr>
            </a:br>
            <a:endParaRPr lang="en-US" sz="6000" b="1" dirty="0">
              <a:solidFill>
                <a:srgbClr val="92D050"/>
              </a:solidFill>
            </a:endParaRPr>
          </a:p>
        </p:txBody>
      </p:sp>
      <p:sp>
        <p:nvSpPr>
          <p:cNvPr id="3" name="Content Placeholder 2"/>
          <p:cNvSpPr>
            <a:spLocks noGrp="1"/>
          </p:cNvSpPr>
          <p:nvPr>
            <p:ph idx="1"/>
          </p:nvPr>
        </p:nvSpPr>
        <p:spPr>
          <a:xfrm>
            <a:off x="152400" y="1066800"/>
            <a:ext cx="11887200" cy="5257800"/>
          </a:xfrm>
        </p:spPr>
        <p:txBody>
          <a:bodyPr/>
          <a:lstStyle/>
          <a:p>
            <a:r>
              <a:rPr lang="en-US" sz="3800" b="1" dirty="0">
                <a:solidFill>
                  <a:srgbClr val="FFC000"/>
                </a:solidFill>
              </a:rPr>
              <a:t>Level 7</a:t>
            </a:r>
            <a:r>
              <a:rPr lang="en-US" sz="3800" b="1" dirty="0">
                <a:solidFill>
                  <a:srgbClr val="FFFF00"/>
                </a:solidFill>
              </a:rPr>
              <a:t>: </a:t>
            </a:r>
            <a:r>
              <a:rPr lang="en-US" sz="3800" dirty="0">
                <a:solidFill>
                  <a:srgbClr val="FFFF00"/>
                </a:solidFill>
              </a:rPr>
              <a:t>Singularity and Transcendence </a:t>
            </a:r>
          </a:p>
          <a:p>
            <a:pPr lvl="1"/>
            <a:r>
              <a:rPr lang="en-US" sz="3800" dirty="0"/>
              <a:t>This is the idea that </a:t>
            </a:r>
            <a:r>
              <a:rPr lang="en-US" sz="3800" dirty="0">
                <a:solidFill>
                  <a:srgbClr val="FFFF00"/>
                </a:solidFill>
              </a:rPr>
              <a:t>development provided by ASI</a:t>
            </a:r>
            <a:r>
              <a:rPr lang="en-US" sz="3800" dirty="0"/>
              <a:t> (Level 6</a:t>
            </a:r>
            <a:r>
              <a:rPr lang="en-US" sz="3800" dirty="0">
                <a:solidFill>
                  <a:srgbClr val="FFFF00"/>
                </a:solidFill>
              </a:rPr>
              <a:t>) leads to a massive expansion in human capability</a:t>
            </a:r>
            <a:r>
              <a:rPr lang="en-US" sz="3800" dirty="0"/>
              <a:t>. Human </a:t>
            </a:r>
            <a:r>
              <a:rPr lang="en-US" sz="3800" dirty="0">
                <a:solidFill>
                  <a:srgbClr val="FFFF00"/>
                </a:solidFill>
              </a:rPr>
              <a:t>augmentation</a:t>
            </a:r>
            <a:r>
              <a:rPr lang="en-US" sz="3800" dirty="0"/>
              <a:t> </a:t>
            </a:r>
            <a:r>
              <a:rPr lang="en-US" sz="3800" dirty="0">
                <a:solidFill>
                  <a:srgbClr val="FFFF00"/>
                </a:solidFill>
              </a:rPr>
              <a:t>could</a:t>
            </a:r>
            <a:r>
              <a:rPr lang="en-US" sz="3800" dirty="0"/>
              <a:t> </a:t>
            </a:r>
            <a:r>
              <a:rPr lang="en-US" sz="3800" dirty="0">
                <a:solidFill>
                  <a:srgbClr val="FFFF00"/>
                </a:solidFill>
              </a:rPr>
              <a:t>connect</a:t>
            </a:r>
            <a:r>
              <a:rPr lang="en-US" sz="3800" dirty="0"/>
              <a:t> </a:t>
            </a:r>
            <a:r>
              <a:rPr lang="en-US" sz="3800" dirty="0">
                <a:solidFill>
                  <a:srgbClr val="FFFF00"/>
                </a:solidFill>
              </a:rPr>
              <a:t>our</a:t>
            </a:r>
            <a:r>
              <a:rPr lang="en-US" sz="3800" dirty="0"/>
              <a:t> </a:t>
            </a:r>
            <a:r>
              <a:rPr lang="en-US" sz="3800" dirty="0">
                <a:solidFill>
                  <a:srgbClr val="FFFF00"/>
                </a:solidFill>
              </a:rPr>
              <a:t>brains</a:t>
            </a:r>
            <a:r>
              <a:rPr lang="en-US" sz="3800" dirty="0"/>
              <a:t> to </a:t>
            </a:r>
            <a:r>
              <a:rPr lang="en-US" sz="3800" dirty="0">
                <a:solidFill>
                  <a:srgbClr val="FFFF00"/>
                </a:solidFill>
              </a:rPr>
              <a:t>each</a:t>
            </a:r>
            <a:r>
              <a:rPr lang="en-US" sz="3800" dirty="0"/>
              <a:t> </a:t>
            </a:r>
            <a:r>
              <a:rPr lang="en-US" sz="3800" dirty="0">
                <a:solidFill>
                  <a:srgbClr val="FFFF00"/>
                </a:solidFill>
              </a:rPr>
              <a:t>other</a:t>
            </a:r>
            <a:r>
              <a:rPr lang="en-US" sz="3800" dirty="0"/>
              <a:t> and to a </a:t>
            </a:r>
            <a:r>
              <a:rPr lang="en-US" sz="3800" dirty="0">
                <a:solidFill>
                  <a:srgbClr val="FFFF00"/>
                </a:solidFill>
              </a:rPr>
              <a:t>future</a:t>
            </a:r>
            <a:r>
              <a:rPr lang="en-US" sz="3800" dirty="0"/>
              <a:t> </a:t>
            </a:r>
            <a:r>
              <a:rPr lang="en-US" sz="3800" dirty="0">
                <a:solidFill>
                  <a:srgbClr val="FFFF00"/>
                </a:solidFill>
              </a:rPr>
              <a:t>successor</a:t>
            </a:r>
            <a:r>
              <a:rPr lang="en-US" sz="3800" dirty="0"/>
              <a:t> of the current internet, </a:t>
            </a:r>
            <a:r>
              <a:rPr lang="en-US" sz="3800" dirty="0">
                <a:solidFill>
                  <a:srgbClr val="FFFF00"/>
                </a:solidFill>
              </a:rPr>
              <a:t>creating </a:t>
            </a:r>
            <a:r>
              <a:rPr lang="en-US" sz="3800" dirty="0"/>
              <a:t>a “</a:t>
            </a:r>
            <a:r>
              <a:rPr lang="en-US" sz="3800" dirty="0">
                <a:solidFill>
                  <a:srgbClr val="FFFF00"/>
                </a:solidFill>
              </a:rPr>
              <a:t>hive mind</a:t>
            </a:r>
            <a:r>
              <a:rPr lang="en-US" sz="3800" dirty="0"/>
              <a:t>” that </a:t>
            </a:r>
            <a:r>
              <a:rPr lang="en-US" sz="3800" dirty="0">
                <a:solidFill>
                  <a:srgbClr val="FFFF00"/>
                </a:solidFill>
              </a:rPr>
              <a:t>shares</a:t>
            </a:r>
            <a:r>
              <a:rPr lang="en-US" sz="3800" dirty="0"/>
              <a:t> </a:t>
            </a:r>
            <a:r>
              <a:rPr lang="en-US" sz="3800" dirty="0">
                <a:solidFill>
                  <a:srgbClr val="FFFF00"/>
                </a:solidFill>
              </a:rPr>
              <a:t>ideas</a:t>
            </a:r>
            <a:r>
              <a:rPr lang="en-US" sz="3800" dirty="0"/>
              <a:t>, </a:t>
            </a:r>
            <a:r>
              <a:rPr lang="en-US" sz="3800" dirty="0">
                <a:solidFill>
                  <a:srgbClr val="FFFF00"/>
                </a:solidFill>
              </a:rPr>
              <a:t>solves</a:t>
            </a:r>
            <a:r>
              <a:rPr lang="en-US" sz="3800" dirty="0"/>
              <a:t> </a:t>
            </a:r>
            <a:r>
              <a:rPr lang="en-US" sz="3800" dirty="0">
                <a:solidFill>
                  <a:srgbClr val="FFFF00"/>
                </a:solidFill>
              </a:rPr>
              <a:t>problems</a:t>
            </a:r>
            <a:r>
              <a:rPr lang="en-US" sz="3800" dirty="0"/>
              <a:t> </a:t>
            </a:r>
            <a:r>
              <a:rPr lang="en-US" sz="3800" dirty="0">
                <a:solidFill>
                  <a:srgbClr val="FFFF00"/>
                </a:solidFill>
              </a:rPr>
              <a:t>collectively</a:t>
            </a:r>
            <a:r>
              <a:rPr lang="en-US" sz="3800" dirty="0"/>
              <a:t>, and even </a:t>
            </a:r>
            <a:r>
              <a:rPr lang="en-US" sz="3800" dirty="0">
                <a:solidFill>
                  <a:srgbClr val="FFFF00"/>
                </a:solidFill>
              </a:rPr>
              <a:t>gives</a:t>
            </a:r>
            <a:r>
              <a:rPr lang="en-US" sz="3800" dirty="0"/>
              <a:t> </a:t>
            </a:r>
            <a:r>
              <a:rPr lang="en-US" sz="3800" dirty="0">
                <a:solidFill>
                  <a:srgbClr val="FFFF00"/>
                </a:solidFill>
              </a:rPr>
              <a:t>others</a:t>
            </a:r>
            <a:r>
              <a:rPr lang="en-US" sz="3800" dirty="0"/>
              <a:t> </a:t>
            </a:r>
            <a:r>
              <a:rPr lang="en-US" sz="3800" dirty="0">
                <a:solidFill>
                  <a:srgbClr val="FFFF00"/>
                </a:solidFill>
              </a:rPr>
              <a:t>access</a:t>
            </a:r>
            <a:r>
              <a:rPr lang="en-US" sz="3800" dirty="0"/>
              <a:t> to </a:t>
            </a:r>
            <a:r>
              <a:rPr lang="en-US" sz="3800" dirty="0">
                <a:solidFill>
                  <a:srgbClr val="FFFF00"/>
                </a:solidFill>
              </a:rPr>
              <a:t>our</a:t>
            </a:r>
            <a:r>
              <a:rPr lang="en-US" sz="3800" dirty="0"/>
              <a:t> </a:t>
            </a:r>
            <a:r>
              <a:rPr lang="en-US" sz="3800" dirty="0">
                <a:solidFill>
                  <a:srgbClr val="FFFF00"/>
                </a:solidFill>
              </a:rPr>
              <a:t>dreams</a:t>
            </a:r>
            <a:r>
              <a:rPr lang="en-US" sz="3800" dirty="0"/>
              <a:t> as observers or participants. </a:t>
            </a:r>
          </a:p>
          <a:p>
            <a:endParaRPr lang="en-US" sz="3800" dirty="0"/>
          </a:p>
          <a:p>
            <a:endParaRPr lang="en-US" sz="3800" dirty="0"/>
          </a:p>
          <a:p>
            <a:endParaRPr lang="en-US" sz="3800" dirty="0"/>
          </a:p>
          <a:p>
            <a:pPr algn="just"/>
            <a:endParaRPr lang="en-US" sz="3800" dirty="0"/>
          </a:p>
          <a:p>
            <a:pPr algn="just"/>
            <a:endParaRPr lang="en-US" sz="3800" dirty="0"/>
          </a:p>
        </p:txBody>
      </p:sp>
    </p:spTree>
    <p:extLst>
      <p:ext uri="{BB962C8B-B14F-4D97-AF65-F5344CB8AC3E}">
        <p14:creationId xmlns:p14="http://schemas.microsoft.com/office/powerpoint/2010/main" val="3900572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362200" y="1600207"/>
            <a:ext cx="7543800" cy="4525963"/>
          </a:xfrm>
        </p:spPr>
        <p:txBody>
          <a:bodyPr/>
          <a:lstStyle/>
          <a:p>
            <a:r>
              <a:rPr lang="en-US" sz="4400" b="1" dirty="0">
                <a:solidFill>
                  <a:srgbClr val="FFC000"/>
                </a:solidFill>
              </a:rPr>
              <a:t>Reading Assignment:</a:t>
            </a:r>
          </a:p>
          <a:p>
            <a:pPr lvl="2">
              <a:buFont typeface="Georgia" panose="02040502050405020303" pitchFamily="18" charset="0"/>
              <a:buChar char="●"/>
            </a:pPr>
            <a:r>
              <a:rPr lang="en-US" sz="4000" b="1" dirty="0">
                <a:solidFill>
                  <a:srgbClr val="92D050"/>
                </a:solidFill>
              </a:rPr>
              <a:t>Read about Kurzweil’s Predictions</a:t>
            </a:r>
            <a:r>
              <a:rPr lang="en-US" sz="3700" b="1" dirty="0">
                <a:solidFill>
                  <a:srgbClr val="FFFF00"/>
                </a:solidFill>
              </a:rPr>
              <a:t>.</a:t>
            </a:r>
            <a:endParaRPr lang="en-US" sz="2500" b="1" dirty="0">
              <a:solidFill>
                <a:srgbClr val="FFFF00"/>
              </a:solidFill>
            </a:endParaRPr>
          </a:p>
        </p:txBody>
      </p:sp>
    </p:spTree>
    <p:extLst>
      <p:ext uri="{BB962C8B-B14F-4D97-AF65-F5344CB8AC3E}">
        <p14:creationId xmlns:p14="http://schemas.microsoft.com/office/powerpoint/2010/main" val="1802451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488" y="198439"/>
            <a:ext cx="10345024" cy="715961"/>
          </a:xfrm>
        </p:spPr>
        <p:txBody>
          <a:bodyPr/>
          <a:lstStyle/>
          <a:p>
            <a:r>
              <a:rPr lang="en-US" sz="6600" b="1" dirty="0" smtClean="0">
                <a:solidFill>
                  <a:srgbClr val="92D050"/>
                </a:solidFill>
              </a:rPr>
              <a:t/>
            </a:r>
            <a:br>
              <a:rPr lang="en-US" sz="6600" b="1" dirty="0" smtClean="0">
                <a:solidFill>
                  <a:srgbClr val="92D050"/>
                </a:solidFill>
              </a:rPr>
            </a:br>
            <a:r>
              <a:rPr lang="en-US" sz="6600" b="1" dirty="0" smtClean="0">
                <a:solidFill>
                  <a:srgbClr val="92D050"/>
                </a:solidFill>
              </a:rPr>
              <a:t>Types </a:t>
            </a:r>
            <a:r>
              <a:rPr lang="en-US" sz="6600" b="1" dirty="0">
                <a:solidFill>
                  <a:srgbClr val="92D050"/>
                </a:solidFill>
              </a:rPr>
              <a:t>of AI </a:t>
            </a:r>
            <a:br>
              <a:rPr lang="en-US" sz="6600" b="1" dirty="0">
                <a:solidFill>
                  <a:srgbClr val="92D050"/>
                </a:solidFill>
              </a:rPr>
            </a:br>
            <a:endParaRPr lang="en-US" sz="6600" b="1" dirty="0">
              <a:solidFill>
                <a:srgbClr val="92D050"/>
              </a:solidFill>
            </a:endParaRPr>
          </a:p>
        </p:txBody>
      </p:sp>
      <p:sp>
        <p:nvSpPr>
          <p:cNvPr id="3" name="Content Placeholder 2"/>
          <p:cNvSpPr>
            <a:spLocks noGrp="1"/>
          </p:cNvSpPr>
          <p:nvPr>
            <p:ph idx="1"/>
          </p:nvPr>
        </p:nvSpPr>
        <p:spPr>
          <a:xfrm>
            <a:off x="381000" y="1295400"/>
            <a:ext cx="11506200" cy="3962400"/>
          </a:xfrm>
        </p:spPr>
        <p:txBody>
          <a:bodyPr/>
          <a:lstStyle/>
          <a:p>
            <a:pPr algn="just"/>
            <a:r>
              <a:rPr lang="en-US" sz="4800" b="1" dirty="0">
                <a:solidFill>
                  <a:srgbClr val="FFFF00"/>
                </a:solidFill>
              </a:rPr>
              <a:t>AI</a:t>
            </a:r>
            <a:r>
              <a:rPr lang="en-US" sz="4800" dirty="0"/>
              <a:t> can be divided into various types, mainly into two types of </a:t>
            </a:r>
            <a:r>
              <a:rPr lang="en-US" sz="4800" dirty="0">
                <a:solidFill>
                  <a:srgbClr val="FFFF00"/>
                </a:solidFill>
              </a:rPr>
              <a:t>categorization</a:t>
            </a:r>
            <a:r>
              <a:rPr lang="en-US" sz="4800" dirty="0"/>
              <a:t> which are based on </a:t>
            </a:r>
            <a:r>
              <a:rPr lang="en-US" sz="4800" dirty="0">
                <a:solidFill>
                  <a:srgbClr val="FFFF00"/>
                </a:solidFill>
              </a:rPr>
              <a:t>capabilities</a:t>
            </a:r>
            <a:r>
              <a:rPr lang="en-US" sz="4800" dirty="0"/>
              <a:t> and </a:t>
            </a:r>
            <a:r>
              <a:rPr lang="en-US" sz="4800" dirty="0" smtClean="0">
                <a:solidFill>
                  <a:srgbClr val="FFFF00"/>
                </a:solidFill>
              </a:rPr>
              <a:t>evolution of AI </a:t>
            </a:r>
            <a:r>
              <a:rPr lang="en-US" sz="4800" b="1" dirty="0" smtClean="0">
                <a:solidFill>
                  <a:srgbClr val="FFC000"/>
                </a:solidFill>
              </a:rPr>
              <a:t>view points</a:t>
            </a:r>
            <a:r>
              <a:rPr lang="en-US" sz="4800" dirty="0" smtClean="0"/>
              <a:t>, </a:t>
            </a:r>
            <a:r>
              <a:rPr lang="en-US" sz="4800" dirty="0"/>
              <a:t>as </a:t>
            </a:r>
            <a:r>
              <a:rPr lang="en-US" sz="4800" dirty="0" smtClean="0"/>
              <a:t>shown </a:t>
            </a:r>
            <a:r>
              <a:rPr lang="en-US" sz="4800" dirty="0"/>
              <a:t>in the </a:t>
            </a:r>
            <a:r>
              <a:rPr lang="en-US" sz="4800" dirty="0" smtClean="0"/>
              <a:t>diagram in the following slide. </a:t>
            </a:r>
            <a:endParaRPr lang="en-US" sz="4800" dirty="0"/>
          </a:p>
          <a:p>
            <a:pPr algn="just"/>
            <a:endParaRPr lang="en-US" sz="4800" dirty="0"/>
          </a:p>
          <a:p>
            <a:pPr algn="just"/>
            <a:endParaRPr lang="en-US" sz="4800" dirty="0"/>
          </a:p>
          <a:p>
            <a:pPr algn="just"/>
            <a:endParaRPr lang="en-US" sz="4800" dirty="0"/>
          </a:p>
        </p:txBody>
      </p:sp>
    </p:spTree>
    <p:extLst>
      <p:ext uri="{BB962C8B-B14F-4D97-AF65-F5344CB8AC3E}">
        <p14:creationId xmlns:p14="http://schemas.microsoft.com/office/powerpoint/2010/main" val="37577826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544" y="228600"/>
            <a:ext cx="10968624" cy="1399822"/>
          </a:xfrm>
        </p:spPr>
        <p:txBody>
          <a:bodyPr/>
          <a:lstStyle/>
          <a:p>
            <a:r>
              <a:rPr lang="en-US" sz="5400" b="1" dirty="0">
                <a:solidFill>
                  <a:srgbClr val="92D050"/>
                </a:solidFill>
              </a:rPr>
              <a:t>Types of AI</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905001"/>
            <a:ext cx="10820400" cy="472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2703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11277600" cy="1143000"/>
          </a:xfrm>
        </p:spPr>
        <p:txBody>
          <a:bodyPr/>
          <a:lstStyle/>
          <a:p>
            <a:r>
              <a:rPr lang="en-US" sz="5400" b="1" dirty="0">
                <a:solidFill>
                  <a:srgbClr val="92D050"/>
                </a:solidFill>
              </a:rPr>
              <a:t>Type 1: Based on Capabilities</a:t>
            </a:r>
          </a:p>
        </p:txBody>
      </p:sp>
      <p:sp>
        <p:nvSpPr>
          <p:cNvPr id="3" name="Content Placeholder 2"/>
          <p:cNvSpPr>
            <a:spLocks noGrp="1"/>
          </p:cNvSpPr>
          <p:nvPr>
            <p:ph idx="1"/>
          </p:nvPr>
        </p:nvSpPr>
        <p:spPr>
          <a:xfrm>
            <a:off x="609600" y="1371600"/>
            <a:ext cx="11201400" cy="4525963"/>
          </a:xfrm>
        </p:spPr>
        <p:txBody>
          <a:bodyPr/>
          <a:lstStyle/>
          <a:p>
            <a:pPr algn="just"/>
            <a:r>
              <a:rPr lang="en-US" sz="4700" b="1" dirty="0">
                <a:solidFill>
                  <a:srgbClr val="FFFF00"/>
                </a:solidFill>
              </a:rPr>
              <a:t>Weak or Narrow AI</a:t>
            </a:r>
            <a:r>
              <a:rPr lang="en-US" sz="4700" dirty="0"/>
              <a:t>: is a type of </a:t>
            </a:r>
            <a:r>
              <a:rPr lang="en-US" sz="4700" dirty="0">
                <a:solidFill>
                  <a:srgbClr val="FFFF00"/>
                </a:solidFill>
              </a:rPr>
              <a:t>AI</a:t>
            </a:r>
            <a:r>
              <a:rPr lang="en-US" sz="4700" dirty="0"/>
              <a:t> which is </a:t>
            </a:r>
            <a:r>
              <a:rPr lang="en-US" sz="4700" dirty="0">
                <a:solidFill>
                  <a:srgbClr val="FFFF00"/>
                </a:solidFill>
              </a:rPr>
              <a:t>designed to perform</a:t>
            </a:r>
            <a:r>
              <a:rPr lang="en-US" sz="4700" dirty="0"/>
              <a:t> a dedicated task </a:t>
            </a:r>
            <a:r>
              <a:rPr lang="en-US" sz="4700" dirty="0">
                <a:solidFill>
                  <a:srgbClr val="FFFF00"/>
                </a:solidFill>
              </a:rPr>
              <a:t>with intelligence</a:t>
            </a:r>
            <a:r>
              <a:rPr lang="en-US" sz="4700" dirty="0"/>
              <a:t>. </a:t>
            </a:r>
            <a:r>
              <a:rPr lang="en-US" sz="4700" dirty="0">
                <a:solidFill>
                  <a:srgbClr val="FFFF00"/>
                </a:solidFill>
              </a:rPr>
              <a:t>The most common </a:t>
            </a:r>
            <a:r>
              <a:rPr lang="en-US" sz="4700" dirty="0"/>
              <a:t>and currently available </a:t>
            </a:r>
            <a:r>
              <a:rPr lang="en-US" sz="4700" dirty="0">
                <a:solidFill>
                  <a:srgbClr val="FFFF00"/>
                </a:solidFill>
              </a:rPr>
              <a:t>AI is Narrow AI</a:t>
            </a:r>
            <a:r>
              <a:rPr lang="en-US" sz="4700" dirty="0"/>
              <a:t>. It </a:t>
            </a:r>
            <a:r>
              <a:rPr lang="en-US" sz="4700" dirty="0">
                <a:solidFill>
                  <a:srgbClr val="FFFF00"/>
                </a:solidFill>
              </a:rPr>
              <a:t>cannot perform beyond its field or limits</a:t>
            </a:r>
            <a:r>
              <a:rPr lang="en-US" sz="4700" dirty="0"/>
              <a:t>, as it is only </a:t>
            </a:r>
            <a:r>
              <a:rPr lang="en-US" sz="4700" dirty="0">
                <a:solidFill>
                  <a:srgbClr val="FFFF00"/>
                </a:solidFill>
              </a:rPr>
              <a:t>trained for a specific task</a:t>
            </a:r>
            <a:r>
              <a:rPr lang="en-US" sz="4700" dirty="0"/>
              <a:t>. </a:t>
            </a:r>
          </a:p>
          <a:p>
            <a:pPr algn="just"/>
            <a:endParaRPr lang="en-US" sz="4700" dirty="0"/>
          </a:p>
          <a:p>
            <a:pPr algn="just"/>
            <a:endParaRPr lang="en-US" sz="4700" dirty="0"/>
          </a:p>
          <a:p>
            <a:pPr algn="just"/>
            <a:endParaRPr lang="en-US" sz="4700" dirty="0"/>
          </a:p>
        </p:txBody>
      </p:sp>
    </p:spTree>
    <p:extLst>
      <p:ext uri="{BB962C8B-B14F-4D97-AF65-F5344CB8AC3E}">
        <p14:creationId xmlns:p14="http://schemas.microsoft.com/office/powerpoint/2010/main" val="38673567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11506200" cy="1143000"/>
          </a:xfrm>
        </p:spPr>
        <p:txBody>
          <a:bodyPr/>
          <a:lstStyle/>
          <a:p>
            <a:r>
              <a:rPr lang="en-US" sz="5400" b="1" dirty="0">
                <a:solidFill>
                  <a:srgbClr val="92D050"/>
                </a:solidFill>
              </a:rPr>
              <a:t>Type 1: Based on Capabilities</a:t>
            </a:r>
          </a:p>
        </p:txBody>
      </p:sp>
      <p:sp>
        <p:nvSpPr>
          <p:cNvPr id="3" name="Content Placeholder 2"/>
          <p:cNvSpPr>
            <a:spLocks noGrp="1"/>
          </p:cNvSpPr>
          <p:nvPr>
            <p:ph idx="1"/>
          </p:nvPr>
        </p:nvSpPr>
        <p:spPr>
          <a:xfrm>
            <a:off x="304800" y="1524000"/>
            <a:ext cx="11582400" cy="4525963"/>
          </a:xfrm>
        </p:spPr>
        <p:txBody>
          <a:bodyPr/>
          <a:lstStyle/>
          <a:p>
            <a:pPr algn="just"/>
            <a:r>
              <a:rPr lang="en-US" sz="4800" b="1" dirty="0">
                <a:solidFill>
                  <a:srgbClr val="FFFF00"/>
                </a:solidFill>
              </a:rPr>
              <a:t>General AI</a:t>
            </a:r>
            <a:r>
              <a:rPr lang="en-US" sz="4800" dirty="0"/>
              <a:t>: This is a type of </a:t>
            </a:r>
            <a:r>
              <a:rPr lang="en-US" sz="4800" b="1" dirty="0">
                <a:solidFill>
                  <a:srgbClr val="FFFF00"/>
                </a:solidFill>
              </a:rPr>
              <a:t>intelligence</a:t>
            </a:r>
            <a:r>
              <a:rPr lang="en-US" sz="4800" dirty="0"/>
              <a:t> that could perform any intellectual task with efficiency, like a human. The idea behind general AI is to make a system that could be </a:t>
            </a:r>
            <a:r>
              <a:rPr lang="en-US" sz="4800" b="1" dirty="0">
                <a:solidFill>
                  <a:srgbClr val="FFFF00"/>
                </a:solidFill>
              </a:rPr>
              <a:t>smart</a:t>
            </a:r>
            <a:r>
              <a:rPr lang="en-US" sz="4800" dirty="0"/>
              <a:t> and </a:t>
            </a:r>
            <a:r>
              <a:rPr lang="en-US" sz="4800" b="1" dirty="0">
                <a:solidFill>
                  <a:srgbClr val="FFFF00"/>
                </a:solidFill>
              </a:rPr>
              <a:t>think</a:t>
            </a:r>
            <a:r>
              <a:rPr lang="en-US" sz="4800" dirty="0"/>
              <a:t> like a human on its own. </a:t>
            </a:r>
          </a:p>
          <a:p>
            <a:pPr algn="just"/>
            <a:endParaRPr lang="en-US" sz="4800" dirty="0"/>
          </a:p>
          <a:p>
            <a:pPr algn="just"/>
            <a:endParaRPr lang="en-US" sz="4800" dirty="0"/>
          </a:p>
          <a:p>
            <a:pPr algn="just"/>
            <a:endParaRPr lang="en-US" sz="4800" dirty="0"/>
          </a:p>
        </p:txBody>
      </p:sp>
    </p:spTree>
    <p:extLst>
      <p:ext uri="{BB962C8B-B14F-4D97-AF65-F5344CB8AC3E}">
        <p14:creationId xmlns:p14="http://schemas.microsoft.com/office/powerpoint/2010/main" val="14443755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1658600" cy="1143000"/>
          </a:xfrm>
        </p:spPr>
        <p:txBody>
          <a:bodyPr/>
          <a:lstStyle/>
          <a:p>
            <a:r>
              <a:rPr lang="en-US" sz="5400" b="1" dirty="0">
                <a:solidFill>
                  <a:srgbClr val="92D050"/>
                </a:solidFill>
              </a:rPr>
              <a:t>Type 1: Based on Capabilities</a:t>
            </a:r>
          </a:p>
        </p:txBody>
      </p:sp>
      <p:sp>
        <p:nvSpPr>
          <p:cNvPr id="3" name="Content Placeholder 2"/>
          <p:cNvSpPr>
            <a:spLocks noGrp="1"/>
          </p:cNvSpPr>
          <p:nvPr>
            <p:ph idx="1"/>
          </p:nvPr>
        </p:nvSpPr>
        <p:spPr>
          <a:xfrm>
            <a:off x="304800" y="1341437"/>
            <a:ext cx="11582400" cy="4525963"/>
          </a:xfrm>
        </p:spPr>
        <p:txBody>
          <a:bodyPr/>
          <a:lstStyle/>
          <a:p>
            <a:pPr algn="just"/>
            <a:r>
              <a:rPr lang="en-US" sz="4800" b="1" dirty="0">
                <a:solidFill>
                  <a:srgbClr val="FFFF00"/>
                </a:solidFill>
              </a:rPr>
              <a:t>Super (Strong) AI</a:t>
            </a:r>
            <a:r>
              <a:rPr lang="en-US" sz="4800" dirty="0"/>
              <a:t>: This is a level of Intelligence at which </a:t>
            </a:r>
            <a:r>
              <a:rPr lang="en-US" sz="4800" dirty="0">
                <a:solidFill>
                  <a:srgbClr val="FFFF00"/>
                </a:solidFill>
              </a:rPr>
              <a:t>machines could surpass </a:t>
            </a:r>
            <a:r>
              <a:rPr lang="en-US" sz="4800" dirty="0" smtClean="0">
                <a:solidFill>
                  <a:srgbClr val="FFFF00"/>
                </a:solidFill>
              </a:rPr>
              <a:t>human </a:t>
            </a:r>
            <a:r>
              <a:rPr lang="en-US" sz="4800" dirty="0">
                <a:solidFill>
                  <a:srgbClr val="FFFF00"/>
                </a:solidFill>
              </a:rPr>
              <a:t>intelligence</a:t>
            </a:r>
            <a:r>
              <a:rPr lang="en-US" sz="4800" dirty="0"/>
              <a:t>, and can perform tasks </a:t>
            </a:r>
            <a:r>
              <a:rPr lang="en-US" sz="4800" dirty="0">
                <a:solidFill>
                  <a:srgbClr val="FFFF00"/>
                </a:solidFill>
              </a:rPr>
              <a:t>better than </a:t>
            </a:r>
            <a:r>
              <a:rPr lang="en-US" sz="4800" dirty="0" smtClean="0">
                <a:solidFill>
                  <a:srgbClr val="FFFF00"/>
                </a:solidFill>
              </a:rPr>
              <a:t>humans </a:t>
            </a:r>
            <a:r>
              <a:rPr lang="en-US" sz="4800" dirty="0">
                <a:solidFill>
                  <a:srgbClr val="FFFF00"/>
                </a:solidFill>
              </a:rPr>
              <a:t>with </a:t>
            </a:r>
            <a:r>
              <a:rPr lang="en-US" sz="4800" b="1" dirty="0">
                <a:solidFill>
                  <a:srgbClr val="FFFF00"/>
                </a:solidFill>
              </a:rPr>
              <a:t>cognitive</a:t>
            </a:r>
            <a:r>
              <a:rPr lang="en-US" sz="4800" dirty="0">
                <a:solidFill>
                  <a:srgbClr val="FFFF00"/>
                </a:solidFill>
              </a:rPr>
              <a:t> properties</a:t>
            </a:r>
            <a:r>
              <a:rPr lang="en-US" sz="4800" dirty="0"/>
              <a:t>. This refers to aspects like general </a:t>
            </a:r>
            <a:r>
              <a:rPr lang="en-US" sz="4800" dirty="0">
                <a:solidFill>
                  <a:srgbClr val="FFFF00"/>
                </a:solidFill>
              </a:rPr>
              <a:t>wisdom, problem solving</a:t>
            </a:r>
            <a:r>
              <a:rPr lang="en-US" sz="4800" dirty="0"/>
              <a:t> and </a:t>
            </a:r>
            <a:r>
              <a:rPr lang="en-US" sz="4800" dirty="0">
                <a:solidFill>
                  <a:srgbClr val="FFFF00"/>
                </a:solidFill>
              </a:rPr>
              <a:t>creativity</a:t>
            </a:r>
            <a:r>
              <a:rPr lang="en-US" sz="4800" dirty="0"/>
              <a:t>. </a:t>
            </a:r>
          </a:p>
          <a:p>
            <a:pPr algn="just"/>
            <a:endParaRPr lang="en-US" sz="4800" dirty="0"/>
          </a:p>
          <a:p>
            <a:pPr algn="just"/>
            <a:endParaRPr lang="en-US" sz="4800" dirty="0"/>
          </a:p>
          <a:p>
            <a:pPr algn="just"/>
            <a:endParaRPr lang="en-US" sz="4800" dirty="0"/>
          </a:p>
        </p:txBody>
      </p:sp>
    </p:spTree>
    <p:extLst>
      <p:ext uri="{BB962C8B-B14F-4D97-AF65-F5344CB8AC3E}">
        <p14:creationId xmlns:p14="http://schemas.microsoft.com/office/powerpoint/2010/main" val="1377433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11582400" cy="1143000"/>
          </a:xfrm>
        </p:spPr>
        <p:txBody>
          <a:bodyPr/>
          <a:lstStyle/>
          <a:p>
            <a:pPr algn="ctr"/>
            <a:r>
              <a:rPr lang="en-US" sz="4800" b="1" dirty="0">
                <a:solidFill>
                  <a:srgbClr val="92D050"/>
                </a:solidFill>
              </a:rPr>
              <a:t>Type 2: </a:t>
            </a:r>
            <a:br>
              <a:rPr lang="en-US" sz="4800" b="1" dirty="0">
                <a:solidFill>
                  <a:srgbClr val="92D050"/>
                </a:solidFill>
              </a:rPr>
            </a:br>
            <a:r>
              <a:rPr lang="en-US" sz="4800" b="1" dirty="0">
                <a:solidFill>
                  <a:srgbClr val="92D050"/>
                </a:solidFill>
              </a:rPr>
              <a:t>Based on </a:t>
            </a:r>
            <a:r>
              <a:rPr lang="en-US" sz="4800" b="1" dirty="0" smtClean="0">
                <a:solidFill>
                  <a:srgbClr val="92D050"/>
                </a:solidFill>
              </a:rPr>
              <a:t>Evolution of AI</a:t>
            </a:r>
            <a:endParaRPr lang="en-US" sz="4800" b="1" dirty="0">
              <a:solidFill>
                <a:srgbClr val="92D050"/>
              </a:solidFill>
            </a:endParaRPr>
          </a:p>
        </p:txBody>
      </p:sp>
      <p:sp>
        <p:nvSpPr>
          <p:cNvPr id="3" name="Content Placeholder 2"/>
          <p:cNvSpPr>
            <a:spLocks noGrp="1"/>
          </p:cNvSpPr>
          <p:nvPr>
            <p:ph idx="1"/>
          </p:nvPr>
        </p:nvSpPr>
        <p:spPr>
          <a:xfrm>
            <a:off x="0" y="1570037"/>
            <a:ext cx="12192000" cy="4525963"/>
          </a:xfrm>
        </p:spPr>
        <p:txBody>
          <a:bodyPr/>
          <a:lstStyle/>
          <a:p>
            <a:r>
              <a:rPr lang="en-US" sz="4800" b="1" dirty="0">
                <a:solidFill>
                  <a:srgbClr val="FFFF00"/>
                </a:solidFill>
              </a:rPr>
              <a:t>Reactive Machines</a:t>
            </a:r>
            <a:r>
              <a:rPr lang="en-US" sz="4800" dirty="0"/>
              <a:t>: These are the most basic types of </a:t>
            </a:r>
            <a:r>
              <a:rPr lang="en-US" sz="4800" b="1" dirty="0">
                <a:solidFill>
                  <a:srgbClr val="FFFF00"/>
                </a:solidFill>
              </a:rPr>
              <a:t>AI</a:t>
            </a:r>
            <a:r>
              <a:rPr lang="en-US" sz="4800" dirty="0"/>
              <a:t> currently developed. </a:t>
            </a:r>
          </a:p>
          <a:p>
            <a:pPr lvl="1"/>
            <a:r>
              <a:rPr lang="en-US" sz="3500" dirty="0">
                <a:solidFill>
                  <a:srgbClr val="FFFF00"/>
                </a:solidFill>
              </a:rPr>
              <a:t>Do not store memories of past experiences </a:t>
            </a:r>
            <a:r>
              <a:rPr lang="en-US" sz="3500" dirty="0"/>
              <a:t>for future use. </a:t>
            </a:r>
          </a:p>
          <a:p>
            <a:pPr lvl="1"/>
            <a:r>
              <a:rPr lang="en-US" sz="3500" dirty="0"/>
              <a:t>Only </a:t>
            </a:r>
            <a:r>
              <a:rPr lang="en-US" sz="3500" dirty="0">
                <a:solidFill>
                  <a:srgbClr val="FFFF00"/>
                </a:solidFill>
              </a:rPr>
              <a:t>focuses on current scenarios </a:t>
            </a:r>
            <a:r>
              <a:rPr lang="en-US" sz="3500" dirty="0"/>
              <a:t>and </a:t>
            </a:r>
            <a:r>
              <a:rPr lang="en-US" sz="3500" b="1" dirty="0">
                <a:solidFill>
                  <a:srgbClr val="FFFF00"/>
                </a:solidFill>
              </a:rPr>
              <a:t>react</a:t>
            </a:r>
            <a:r>
              <a:rPr lang="en-US" sz="3500" dirty="0">
                <a:solidFill>
                  <a:srgbClr val="FFFF00"/>
                </a:solidFill>
              </a:rPr>
              <a:t> with their best possible options</a:t>
            </a:r>
            <a:r>
              <a:rPr lang="en-US" sz="3500" dirty="0"/>
              <a:t>. </a:t>
            </a:r>
          </a:p>
          <a:p>
            <a:pPr lvl="1"/>
            <a:r>
              <a:rPr lang="en-US" sz="3500" dirty="0">
                <a:solidFill>
                  <a:srgbClr val="FFFF00"/>
                </a:solidFill>
              </a:rPr>
              <a:t>IBM's Deep Blue </a:t>
            </a:r>
            <a:r>
              <a:rPr lang="en-US" sz="3500" dirty="0"/>
              <a:t>system &amp; Google’s AlphaGo are example of reactive machines. </a:t>
            </a:r>
          </a:p>
        </p:txBody>
      </p:sp>
    </p:spTree>
    <p:extLst>
      <p:ext uri="{BB962C8B-B14F-4D97-AF65-F5344CB8AC3E}">
        <p14:creationId xmlns:p14="http://schemas.microsoft.com/office/powerpoint/2010/main" val="16947925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70038"/>
            <a:ext cx="11734800" cy="4906963"/>
          </a:xfrm>
        </p:spPr>
        <p:txBody>
          <a:bodyPr/>
          <a:lstStyle/>
          <a:p>
            <a:r>
              <a:rPr lang="en-US" sz="4800" b="1" dirty="0">
                <a:solidFill>
                  <a:srgbClr val="FFFF00"/>
                </a:solidFill>
              </a:rPr>
              <a:t>Limited Memory</a:t>
            </a:r>
            <a:r>
              <a:rPr lang="en-US" sz="4800" dirty="0"/>
              <a:t>: These machines </a:t>
            </a:r>
            <a:r>
              <a:rPr lang="en-US" sz="4800" dirty="0">
                <a:solidFill>
                  <a:srgbClr val="FFFF00"/>
                </a:solidFill>
              </a:rPr>
              <a:t>can store past experiences </a:t>
            </a:r>
            <a:r>
              <a:rPr lang="en-US" sz="4800" dirty="0"/>
              <a:t>or some data for a </a:t>
            </a:r>
            <a:r>
              <a:rPr lang="en-US" sz="4800" dirty="0">
                <a:solidFill>
                  <a:srgbClr val="FFFF00"/>
                </a:solidFill>
              </a:rPr>
              <a:t>short period of time</a:t>
            </a:r>
            <a:r>
              <a:rPr lang="en-US" sz="4800" dirty="0"/>
              <a:t>. </a:t>
            </a:r>
          </a:p>
          <a:p>
            <a:pPr lvl="1"/>
            <a:r>
              <a:rPr lang="en-US" sz="4000" dirty="0">
                <a:solidFill>
                  <a:srgbClr val="FFFF00"/>
                </a:solidFill>
              </a:rPr>
              <a:t>Self-driving cars </a:t>
            </a:r>
            <a:r>
              <a:rPr lang="en-US" sz="4000" dirty="0"/>
              <a:t>are one of the</a:t>
            </a:r>
            <a:r>
              <a:rPr lang="en-US" sz="4000" dirty="0">
                <a:solidFill>
                  <a:srgbClr val="FFFF00"/>
                </a:solidFill>
              </a:rPr>
              <a:t> best examples</a:t>
            </a:r>
            <a:r>
              <a:rPr lang="en-US" sz="4000" dirty="0"/>
              <a:t> of such systems. </a:t>
            </a:r>
          </a:p>
          <a:p>
            <a:endParaRPr lang="en-US" sz="4000" dirty="0"/>
          </a:p>
          <a:p>
            <a:endParaRPr lang="en-US" sz="4000" dirty="0"/>
          </a:p>
        </p:txBody>
      </p:sp>
      <p:sp>
        <p:nvSpPr>
          <p:cNvPr id="6" name="Title 1"/>
          <p:cNvSpPr>
            <a:spLocks noGrp="1"/>
          </p:cNvSpPr>
          <p:nvPr>
            <p:ph type="title"/>
          </p:nvPr>
        </p:nvSpPr>
        <p:spPr>
          <a:xfrm>
            <a:off x="381000" y="76200"/>
            <a:ext cx="11582400" cy="1143000"/>
          </a:xfrm>
        </p:spPr>
        <p:txBody>
          <a:bodyPr/>
          <a:lstStyle/>
          <a:p>
            <a:pPr algn="ctr"/>
            <a:r>
              <a:rPr lang="en-US" sz="4800" b="1" dirty="0">
                <a:solidFill>
                  <a:srgbClr val="92D050"/>
                </a:solidFill>
              </a:rPr>
              <a:t>Type 2: </a:t>
            </a:r>
            <a:br>
              <a:rPr lang="en-US" sz="4800" b="1" dirty="0">
                <a:solidFill>
                  <a:srgbClr val="92D050"/>
                </a:solidFill>
              </a:rPr>
            </a:br>
            <a:r>
              <a:rPr lang="en-US" sz="4800" b="1" dirty="0">
                <a:solidFill>
                  <a:srgbClr val="92D050"/>
                </a:solidFill>
              </a:rPr>
              <a:t>Based on </a:t>
            </a:r>
            <a:r>
              <a:rPr lang="en-US" sz="4800" b="1" dirty="0" smtClean="0">
                <a:solidFill>
                  <a:srgbClr val="92D050"/>
                </a:solidFill>
              </a:rPr>
              <a:t>Evolution of AI</a:t>
            </a:r>
            <a:endParaRPr lang="en-US" sz="4800" b="1" dirty="0">
              <a:solidFill>
                <a:srgbClr val="92D050"/>
              </a:solidFill>
            </a:endParaRPr>
          </a:p>
        </p:txBody>
      </p:sp>
    </p:spTree>
    <p:extLst>
      <p:ext uri="{BB962C8B-B14F-4D97-AF65-F5344CB8AC3E}">
        <p14:creationId xmlns:p14="http://schemas.microsoft.com/office/powerpoint/2010/main" val="2435341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
            <a:ext cx="7467600" cy="792161"/>
          </a:xfrm>
        </p:spPr>
        <p:txBody>
          <a:bodyPr/>
          <a:lstStyle/>
          <a:p>
            <a:r>
              <a:rPr lang="en" b="1" dirty="0">
                <a:solidFill>
                  <a:srgbClr val="FFFF00"/>
                </a:solidFill>
              </a:rPr>
              <a:t>Learning outcomes</a:t>
            </a:r>
            <a:endParaRPr lang="en-US" dirty="0"/>
          </a:p>
        </p:txBody>
      </p:sp>
      <p:sp>
        <p:nvSpPr>
          <p:cNvPr id="3" name="Content Placeholder 2"/>
          <p:cNvSpPr>
            <a:spLocks noGrp="1"/>
          </p:cNvSpPr>
          <p:nvPr>
            <p:ph idx="1"/>
          </p:nvPr>
        </p:nvSpPr>
        <p:spPr>
          <a:xfrm>
            <a:off x="228600" y="884238"/>
            <a:ext cx="11582400" cy="5668962"/>
          </a:xfrm>
        </p:spPr>
        <p:txBody>
          <a:bodyPr/>
          <a:lstStyle/>
          <a:p>
            <a:r>
              <a:rPr lang="en-US" sz="2800" dirty="0"/>
              <a:t>After completing this chapter you should be able to:</a:t>
            </a:r>
          </a:p>
          <a:p>
            <a:pPr lvl="1"/>
            <a:r>
              <a:rPr lang="en-US" sz="2800" dirty="0"/>
              <a:t>Explain what artificial intelligence (AI) is. </a:t>
            </a:r>
          </a:p>
          <a:p>
            <a:pPr lvl="1"/>
            <a:r>
              <a:rPr lang="en-US" sz="2800" dirty="0"/>
              <a:t>Describe the ages of AI. </a:t>
            </a:r>
          </a:p>
          <a:p>
            <a:pPr lvl="1"/>
            <a:r>
              <a:rPr lang="en-US" sz="2800" dirty="0"/>
              <a:t>Explain the types and approaches of AI. </a:t>
            </a:r>
          </a:p>
          <a:p>
            <a:pPr lvl="1"/>
            <a:r>
              <a:rPr lang="en-US" sz="2800" dirty="0"/>
              <a:t>Describe applications of AI in health, agriculture, business and education. </a:t>
            </a:r>
          </a:p>
          <a:p>
            <a:pPr lvl="1"/>
            <a:r>
              <a:rPr lang="en-US" sz="2800" dirty="0"/>
              <a:t>List factors that influenced the advancement of AI in recent years. </a:t>
            </a:r>
          </a:p>
          <a:p>
            <a:pPr lvl="1"/>
            <a:r>
              <a:rPr lang="en-US" sz="2800" dirty="0"/>
              <a:t>Understand the relationship between human’s way of thinking and AI systems </a:t>
            </a:r>
          </a:p>
          <a:p>
            <a:pPr lvl="1"/>
            <a:r>
              <a:rPr lang="en-US" sz="2800" dirty="0"/>
              <a:t>Identify AI research focus areas. </a:t>
            </a:r>
          </a:p>
          <a:p>
            <a:pPr lvl="1"/>
            <a:r>
              <a:rPr lang="en-US" sz="2800" dirty="0"/>
              <a:t>Identify real-world AI applications, platforms, and tools. </a:t>
            </a:r>
          </a:p>
          <a:p>
            <a:endParaRPr lang="en-US" sz="2800" dirty="0"/>
          </a:p>
          <a:p>
            <a:endParaRPr lang="en-US" sz="2800" dirty="0"/>
          </a:p>
          <a:p>
            <a:endParaRPr lang="en-US" sz="2800" dirty="0"/>
          </a:p>
        </p:txBody>
      </p:sp>
    </p:spTree>
    <p:extLst>
      <p:ext uri="{BB962C8B-B14F-4D97-AF65-F5344CB8AC3E}">
        <p14:creationId xmlns:p14="http://schemas.microsoft.com/office/powerpoint/2010/main" val="3786092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722437"/>
            <a:ext cx="11963400" cy="4983163"/>
          </a:xfrm>
        </p:spPr>
        <p:txBody>
          <a:bodyPr/>
          <a:lstStyle/>
          <a:p>
            <a:pPr algn="just"/>
            <a:r>
              <a:rPr lang="en-US" sz="4800" b="1" dirty="0">
                <a:solidFill>
                  <a:srgbClr val="FFFF00"/>
                </a:solidFill>
              </a:rPr>
              <a:t>Theory of Mind</a:t>
            </a:r>
            <a:r>
              <a:rPr lang="en-US" sz="4800" dirty="0"/>
              <a:t>: This type of AI would understand human </a:t>
            </a:r>
            <a:r>
              <a:rPr lang="en-US" sz="4800" b="1" dirty="0">
                <a:solidFill>
                  <a:srgbClr val="FFFF00"/>
                </a:solidFill>
              </a:rPr>
              <a:t>emotions</a:t>
            </a:r>
            <a:r>
              <a:rPr lang="en-US" sz="4800" dirty="0"/>
              <a:t>, </a:t>
            </a:r>
            <a:r>
              <a:rPr lang="en-US" sz="4800" b="1" dirty="0">
                <a:solidFill>
                  <a:srgbClr val="FFFF00"/>
                </a:solidFill>
              </a:rPr>
              <a:t>beliefs</a:t>
            </a:r>
            <a:r>
              <a:rPr lang="en-US" sz="4800" dirty="0"/>
              <a:t>, and be able to </a:t>
            </a:r>
            <a:r>
              <a:rPr lang="en-US" sz="4800" b="1" dirty="0">
                <a:solidFill>
                  <a:srgbClr val="FFFF00"/>
                </a:solidFill>
              </a:rPr>
              <a:t>interact socially</a:t>
            </a:r>
            <a:r>
              <a:rPr lang="en-US" sz="4800" dirty="0"/>
              <a:t> like humans. </a:t>
            </a:r>
          </a:p>
          <a:p>
            <a:pPr algn="just"/>
            <a:endParaRPr lang="en-US" sz="4800" dirty="0"/>
          </a:p>
          <a:p>
            <a:pPr algn="just"/>
            <a:endParaRPr lang="en-US" sz="4800" dirty="0"/>
          </a:p>
          <a:p>
            <a:pPr algn="just"/>
            <a:endParaRPr lang="en-US" sz="4800" dirty="0"/>
          </a:p>
        </p:txBody>
      </p:sp>
      <p:sp>
        <p:nvSpPr>
          <p:cNvPr id="6" name="Title 1"/>
          <p:cNvSpPr>
            <a:spLocks noGrp="1"/>
          </p:cNvSpPr>
          <p:nvPr>
            <p:ph type="title"/>
          </p:nvPr>
        </p:nvSpPr>
        <p:spPr>
          <a:xfrm>
            <a:off x="381000" y="76200"/>
            <a:ext cx="11582400" cy="1143000"/>
          </a:xfrm>
        </p:spPr>
        <p:txBody>
          <a:bodyPr/>
          <a:lstStyle/>
          <a:p>
            <a:pPr algn="ctr"/>
            <a:r>
              <a:rPr lang="en-US" sz="4800" b="1" dirty="0">
                <a:solidFill>
                  <a:srgbClr val="92D050"/>
                </a:solidFill>
              </a:rPr>
              <a:t>Type 2: </a:t>
            </a:r>
            <a:br>
              <a:rPr lang="en-US" sz="4800" b="1" dirty="0">
                <a:solidFill>
                  <a:srgbClr val="92D050"/>
                </a:solidFill>
              </a:rPr>
            </a:br>
            <a:r>
              <a:rPr lang="en-US" sz="4800" b="1" dirty="0">
                <a:solidFill>
                  <a:srgbClr val="92D050"/>
                </a:solidFill>
              </a:rPr>
              <a:t>Based on </a:t>
            </a:r>
            <a:r>
              <a:rPr lang="en-US" sz="4800" b="1" dirty="0" smtClean="0">
                <a:solidFill>
                  <a:srgbClr val="92D050"/>
                </a:solidFill>
              </a:rPr>
              <a:t>Evolution of AI</a:t>
            </a:r>
            <a:endParaRPr lang="en-US" sz="4800" b="1" dirty="0">
              <a:solidFill>
                <a:srgbClr val="92D050"/>
              </a:solidFill>
            </a:endParaRPr>
          </a:p>
        </p:txBody>
      </p:sp>
    </p:spTree>
    <p:extLst>
      <p:ext uri="{BB962C8B-B14F-4D97-AF65-F5344CB8AC3E}">
        <p14:creationId xmlns:p14="http://schemas.microsoft.com/office/powerpoint/2010/main" val="12162404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70038"/>
            <a:ext cx="11887199" cy="4525963"/>
          </a:xfrm>
        </p:spPr>
        <p:txBody>
          <a:bodyPr/>
          <a:lstStyle/>
          <a:p>
            <a:pPr algn="just"/>
            <a:r>
              <a:rPr lang="en-US" sz="4800" b="1" dirty="0">
                <a:solidFill>
                  <a:srgbClr val="FFFF00"/>
                </a:solidFill>
              </a:rPr>
              <a:t>Self-Awareness</a:t>
            </a:r>
            <a:r>
              <a:rPr lang="en-US" sz="4800" dirty="0"/>
              <a:t>: This type of AI is the </a:t>
            </a:r>
            <a:r>
              <a:rPr lang="en-US" sz="4800" dirty="0">
                <a:solidFill>
                  <a:srgbClr val="FFFF00"/>
                </a:solidFill>
              </a:rPr>
              <a:t>future of Artificial Intelligence</a:t>
            </a:r>
            <a:r>
              <a:rPr lang="en-US" sz="4800" dirty="0"/>
              <a:t>. These machines will be </a:t>
            </a:r>
            <a:r>
              <a:rPr lang="en-US" sz="4800" dirty="0">
                <a:solidFill>
                  <a:srgbClr val="FFFF00"/>
                </a:solidFill>
              </a:rPr>
              <a:t>super intelligent</a:t>
            </a:r>
            <a:r>
              <a:rPr lang="en-US" sz="4800" dirty="0"/>
              <a:t> and will have their own </a:t>
            </a:r>
            <a:r>
              <a:rPr lang="en-US" sz="4800" dirty="0">
                <a:solidFill>
                  <a:srgbClr val="FFFF00"/>
                </a:solidFill>
              </a:rPr>
              <a:t>consciousness</a:t>
            </a:r>
            <a:r>
              <a:rPr lang="en-US" sz="4800" dirty="0"/>
              <a:t>, </a:t>
            </a:r>
            <a:r>
              <a:rPr lang="en-US" sz="4800" dirty="0">
                <a:solidFill>
                  <a:srgbClr val="FFFF00"/>
                </a:solidFill>
              </a:rPr>
              <a:t>sentiments</a:t>
            </a:r>
            <a:r>
              <a:rPr lang="en-US" sz="4800" dirty="0"/>
              <a:t>, and </a:t>
            </a:r>
            <a:r>
              <a:rPr lang="en-US" sz="4800" dirty="0">
                <a:solidFill>
                  <a:srgbClr val="FFFF00"/>
                </a:solidFill>
              </a:rPr>
              <a:t>self-awareness</a:t>
            </a:r>
            <a:r>
              <a:rPr lang="en-US" sz="4800" dirty="0"/>
              <a:t>. </a:t>
            </a:r>
          </a:p>
          <a:p>
            <a:endParaRPr lang="en-US" sz="4800" dirty="0"/>
          </a:p>
          <a:p>
            <a:endParaRPr lang="en-US" sz="4800" dirty="0"/>
          </a:p>
          <a:p>
            <a:pPr algn="just"/>
            <a:endParaRPr lang="en-US" sz="4800" dirty="0"/>
          </a:p>
          <a:p>
            <a:pPr algn="just"/>
            <a:endParaRPr lang="en-US" sz="4800" dirty="0"/>
          </a:p>
          <a:p>
            <a:pPr algn="just"/>
            <a:endParaRPr lang="en-US" sz="4800" dirty="0"/>
          </a:p>
          <a:p>
            <a:pPr algn="just"/>
            <a:endParaRPr lang="en-US" sz="4800" dirty="0"/>
          </a:p>
        </p:txBody>
      </p:sp>
      <p:sp>
        <p:nvSpPr>
          <p:cNvPr id="7" name="Title 1"/>
          <p:cNvSpPr>
            <a:spLocks noGrp="1"/>
          </p:cNvSpPr>
          <p:nvPr>
            <p:ph type="title"/>
          </p:nvPr>
        </p:nvSpPr>
        <p:spPr>
          <a:xfrm>
            <a:off x="381000" y="76200"/>
            <a:ext cx="11582400" cy="1143000"/>
          </a:xfrm>
        </p:spPr>
        <p:txBody>
          <a:bodyPr/>
          <a:lstStyle/>
          <a:p>
            <a:pPr algn="ctr"/>
            <a:r>
              <a:rPr lang="en-US" sz="4800" b="1" dirty="0">
                <a:solidFill>
                  <a:srgbClr val="92D050"/>
                </a:solidFill>
              </a:rPr>
              <a:t>Type 2: </a:t>
            </a:r>
            <a:br>
              <a:rPr lang="en-US" sz="4800" b="1" dirty="0">
                <a:solidFill>
                  <a:srgbClr val="92D050"/>
                </a:solidFill>
              </a:rPr>
            </a:br>
            <a:r>
              <a:rPr lang="en-US" sz="4800" b="1" dirty="0">
                <a:solidFill>
                  <a:srgbClr val="92D050"/>
                </a:solidFill>
              </a:rPr>
              <a:t>Based on </a:t>
            </a:r>
            <a:r>
              <a:rPr lang="en-US" sz="4800" b="1" dirty="0" smtClean="0">
                <a:solidFill>
                  <a:srgbClr val="92D050"/>
                </a:solidFill>
              </a:rPr>
              <a:t>Evolution of AI</a:t>
            </a:r>
            <a:endParaRPr lang="en-US" sz="4800" b="1" dirty="0">
              <a:solidFill>
                <a:srgbClr val="92D050"/>
              </a:solidFill>
            </a:endParaRPr>
          </a:p>
        </p:txBody>
      </p:sp>
    </p:spTree>
    <p:extLst>
      <p:ext uri="{BB962C8B-B14F-4D97-AF65-F5344CB8AC3E}">
        <p14:creationId xmlns:p14="http://schemas.microsoft.com/office/powerpoint/2010/main" val="40348611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152400"/>
            <a:ext cx="9956800" cy="1143000"/>
          </a:xfrm>
        </p:spPr>
        <p:txBody>
          <a:bodyPr/>
          <a:lstStyle/>
          <a:p>
            <a:r>
              <a:rPr lang="en-US" sz="6000" b="1" dirty="0">
                <a:solidFill>
                  <a:srgbClr val="FFC000"/>
                </a:solidFill>
              </a:rPr>
              <a:t>Activity</a:t>
            </a:r>
          </a:p>
        </p:txBody>
      </p:sp>
      <p:sp>
        <p:nvSpPr>
          <p:cNvPr id="3" name="Content Placeholder 2"/>
          <p:cNvSpPr>
            <a:spLocks noGrp="1"/>
          </p:cNvSpPr>
          <p:nvPr>
            <p:ph idx="1"/>
          </p:nvPr>
        </p:nvSpPr>
        <p:spPr>
          <a:xfrm>
            <a:off x="152400" y="1524000"/>
            <a:ext cx="11887200" cy="4525963"/>
          </a:xfrm>
        </p:spPr>
        <p:txBody>
          <a:bodyPr/>
          <a:lstStyle/>
          <a:p>
            <a:r>
              <a:rPr lang="en-US" sz="4800" i="1" dirty="0"/>
              <a:t>From our discussions, General AI could perform intellectual tasks with comparable efficiency to humans. </a:t>
            </a:r>
            <a:br>
              <a:rPr lang="en-US" sz="4800" i="1" dirty="0"/>
            </a:br>
            <a:r>
              <a:rPr lang="en-US" sz="4800" i="1" dirty="0"/>
              <a:t>So, to achieve this </a:t>
            </a:r>
            <a:r>
              <a:rPr lang="en-US" sz="4800" i="1" dirty="0" smtClean="0"/>
              <a:t>level of intelligence, </a:t>
            </a:r>
            <a:r>
              <a:rPr lang="en-US" sz="4800" i="1" dirty="0"/>
              <a:t>do you think that future AI must mimic the way humans think? Why and why not? </a:t>
            </a:r>
            <a:endParaRPr lang="en-US" sz="4800" dirty="0"/>
          </a:p>
          <a:p>
            <a:endParaRPr lang="en-US" sz="4800" dirty="0"/>
          </a:p>
        </p:txBody>
      </p:sp>
    </p:spTree>
    <p:extLst>
      <p:ext uri="{BB962C8B-B14F-4D97-AF65-F5344CB8AC3E}">
        <p14:creationId xmlns:p14="http://schemas.microsoft.com/office/powerpoint/2010/main" val="39853575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10972800" cy="1143000"/>
          </a:xfrm>
        </p:spPr>
        <p:txBody>
          <a:bodyPr/>
          <a:lstStyle/>
          <a:p>
            <a:pPr algn="ctr"/>
            <a:r>
              <a:rPr lang="en-US" sz="5400" b="1" dirty="0" smtClean="0">
                <a:solidFill>
                  <a:srgbClr val="92D050"/>
                </a:solidFill>
              </a:rPr>
              <a:t>Mapping Human’s Thinking to AI Components</a:t>
            </a:r>
            <a:endParaRPr lang="en-US" sz="5400" b="1" dirty="0">
              <a:solidFill>
                <a:srgbClr val="92D050"/>
              </a:solidFill>
            </a:endParaRPr>
          </a:p>
        </p:txBody>
      </p:sp>
      <p:sp>
        <p:nvSpPr>
          <p:cNvPr id="3" name="Content Placeholder 2"/>
          <p:cNvSpPr>
            <a:spLocks noGrp="1"/>
          </p:cNvSpPr>
          <p:nvPr>
            <p:ph idx="1"/>
          </p:nvPr>
        </p:nvSpPr>
        <p:spPr>
          <a:xfrm>
            <a:off x="228600" y="1951037"/>
            <a:ext cx="11734800" cy="4525963"/>
          </a:xfrm>
        </p:spPr>
        <p:txBody>
          <a:bodyPr/>
          <a:lstStyle/>
          <a:p>
            <a:pPr eaLnBrk="1" hangingPunct="1"/>
            <a:r>
              <a:rPr lang="en-US" altLang="ar-JO" sz="4800" b="1" dirty="0">
                <a:solidFill>
                  <a:srgbClr val="FFFF00"/>
                </a:solidFill>
              </a:rPr>
              <a:t>So, AI was defined as</a:t>
            </a:r>
            <a:r>
              <a:rPr lang="en-US" altLang="ar-JO" sz="4800" b="1" dirty="0"/>
              <a:t>:</a:t>
            </a:r>
          </a:p>
          <a:p>
            <a:pPr lvl="1" eaLnBrk="1" hangingPunct="1"/>
            <a:r>
              <a:rPr lang="en-US" altLang="ar-JO" sz="4000" dirty="0"/>
              <a:t>The study of ideas that </a:t>
            </a:r>
            <a:r>
              <a:rPr lang="en-US" altLang="ar-JO" sz="4000" dirty="0">
                <a:solidFill>
                  <a:srgbClr val="FFFF00"/>
                </a:solidFill>
              </a:rPr>
              <a:t>enable computers</a:t>
            </a:r>
            <a:r>
              <a:rPr lang="en-US" altLang="ar-JO" sz="4000" dirty="0"/>
              <a:t> to be as </a:t>
            </a:r>
            <a:r>
              <a:rPr lang="en-US" altLang="ar-JO" sz="4000" dirty="0">
                <a:solidFill>
                  <a:srgbClr val="FFFF00"/>
                </a:solidFill>
              </a:rPr>
              <a:t>intelligent as humans</a:t>
            </a:r>
            <a:r>
              <a:rPr lang="en-US" altLang="ar-JO" sz="4000" dirty="0"/>
              <a:t>.</a:t>
            </a:r>
          </a:p>
          <a:p>
            <a:pPr lvl="1" eaLnBrk="1" hangingPunct="1"/>
            <a:r>
              <a:rPr lang="en-US" altLang="ar-JO" sz="4000" dirty="0"/>
              <a:t>Part of computer science concerned with </a:t>
            </a:r>
            <a:r>
              <a:rPr lang="en-US" altLang="ar-JO" sz="4000" dirty="0">
                <a:solidFill>
                  <a:srgbClr val="FFFF00"/>
                </a:solidFill>
              </a:rPr>
              <a:t>design of computer systems</a:t>
            </a:r>
            <a:r>
              <a:rPr lang="en-US" altLang="ar-JO" sz="4000" dirty="0"/>
              <a:t> that exhibit </a:t>
            </a:r>
            <a:r>
              <a:rPr lang="en-US" altLang="ar-JO" sz="4000" dirty="0">
                <a:solidFill>
                  <a:srgbClr val="FFFF00"/>
                </a:solidFill>
              </a:rPr>
              <a:t>human intelligence.</a:t>
            </a:r>
            <a:r>
              <a:rPr lang="en-US" altLang="ar-JO" sz="4000" dirty="0"/>
              <a:t> </a:t>
            </a:r>
            <a:r>
              <a:rPr lang="en-GB" altLang="ar-JO" sz="3600" dirty="0"/>
              <a:t>(</a:t>
            </a:r>
            <a:r>
              <a:rPr lang="en-GB" altLang="ar-JO" sz="2800" dirty="0"/>
              <a:t>Concise Oxford Dictionary</a:t>
            </a:r>
            <a:r>
              <a:rPr lang="en-GB" altLang="ar-JO" sz="3600" dirty="0"/>
              <a:t>) </a:t>
            </a:r>
          </a:p>
          <a:p>
            <a:endParaRPr lang="en-US" sz="3600" dirty="0"/>
          </a:p>
        </p:txBody>
      </p:sp>
    </p:spTree>
    <p:extLst>
      <p:ext uri="{BB962C8B-B14F-4D97-AF65-F5344CB8AC3E}">
        <p14:creationId xmlns:p14="http://schemas.microsoft.com/office/powerpoint/2010/main" val="42589977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798637"/>
            <a:ext cx="11887199" cy="4525963"/>
          </a:xfrm>
        </p:spPr>
        <p:txBody>
          <a:bodyPr/>
          <a:lstStyle/>
          <a:p>
            <a:pPr eaLnBrk="1" hangingPunct="1">
              <a:spcBef>
                <a:spcPts val="0"/>
              </a:spcBef>
            </a:pPr>
            <a:r>
              <a:rPr lang="en-US" altLang="ar-JO" sz="4400" dirty="0"/>
              <a:t>From the </a:t>
            </a:r>
            <a:r>
              <a:rPr lang="en-US" altLang="ar-JO" sz="4400" dirty="0">
                <a:solidFill>
                  <a:srgbClr val="FFFF00"/>
                </a:solidFill>
              </a:rPr>
              <a:t>previous</a:t>
            </a:r>
            <a:r>
              <a:rPr lang="en-US" altLang="ar-JO" sz="4400" dirty="0"/>
              <a:t> two </a:t>
            </a:r>
            <a:r>
              <a:rPr lang="en-US" altLang="ar-JO" sz="4400" dirty="0">
                <a:solidFill>
                  <a:srgbClr val="FFFF00"/>
                </a:solidFill>
              </a:rPr>
              <a:t>definitions</a:t>
            </a:r>
            <a:r>
              <a:rPr lang="en-US" altLang="ar-JO" sz="4400" dirty="0"/>
              <a:t>, we can see that </a:t>
            </a:r>
            <a:r>
              <a:rPr lang="en-US" altLang="ar-JO" sz="4400" dirty="0">
                <a:solidFill>
                  <a:srgbClr val="FFFF00"/>
                </a:solidFill>
              </a:rPr>
              <a:t>AI</a:t>
            </a:r>
            <a:r>
              <a:rPr lang="en-US" altLang="ar-JO" sz="4400" dirty="0"/>
              <a:t> has </a:t>
            </a:r>
            <a:r>
              <a:rPr lang="en-US" altLang="ar-JO" sz="4400" dirty="0">
                <a:solidFill>
                  <a:srgbClr val="FFFF00"/>
                </a:solidFill>
              </a:rPr>
              <a:t>two major</a:t>
            </a:r>
            <a:r>
              <a:rPr lang="en-US" altLang="ar-JO" sz="4400" dirty="0"/>
              <a:t> </a:t>
            </a:r>
            <a:r>
              <a:rPr lang="en-US" altLang="ar-JO" sz="4400" dirty="0">
                <a:solidFill>
                  <a:srgbClr val="FFFF00"/>
                </a:solidFill>
              </a:rPr>
              <a:t>roles</a:t>
            </a:r>
          </a:p>
          <a:p>
            <a:pPr lvl="1" eaLnBrk="1" hangingPunct="1">
              <a:spcBef>
                <a:spcPts val="0"/>
              </a:spcBef>
            </a:pPr>
            <a:r>
              <a:rPr lang="en-US" altLang="ar-JO" sz="3900" dirty="0">
                <a:solidFill>
                  <a:srgbClr val="FFFF00"/>
                </a:solidFill>
              </a:rPr>
              <a:t>Study</a:t>
            </a:r>
            <a:r>
              <a:rPr lang="en-US" altLang="ar-JO" sz="3900" dirty="0"/>
              <a:t> the </a:t>
            </a:r>
            <a:r>
              <a:rPr lang="en-US" altLang="ar-JO" sz="3900" dirty="0">
                <a:solidFill>
                  <a:srgbClr val="FFFF00"/>
                </a:solidFill>
              </a:rPr>
              <a:t>intelligent</a:t>
            </a:r>
            <a:r>
              <a:rPr lang="en-US" altLang="ar-JO" sz="3900" dirty="0"/>
              <a:t> </a:t>
            </a:r>
            <a:r>
              <a:rPr lang="en-US" altLang="ar-JO" sz="3900" dirty="0">
                <a:solidFill>
                  <a:srgbClr val="FFFF00"/>
                </a:solidFill>
              </a:rPr>
              <a:t>part</a:t>
            </a:r>
            <a:r>
              <a:rPr lang="en-US" altLang="ar-JO" sz="3900" dirty="0"/>
              <a:t> concerned with </a:t>
            </a:r>
            <a:r>
              <a:rPr lang="en-US" altLang="ar-JO" sz="3900" dirty="0">
                <a:solidFill>
                  <a:srgbClr val="FFFF00"/>
                </a:solidFill>
              </a:rPr>
              <a:t>humans</a:t>
            </a:r>
            <a:r>
              <a:rPr lang="en-US" altLang="ar-JO" sz="3900" dirty="0"/>
              <a:t>.</a:t>
            </a:r>
          </a:p>
          <a:p>
            <a:pPr lvl="1" eaLnBrk="1" hangingPunct="1">
              <a:spcBef>
                <a:spcPts val="0"/>
              </a:spcBef>
            </a:pPr>
            <a:r>
              <a:rPr lang="en-US" altLang="ar-JO" sz="3900" dirty="0">
                <a:solidFill>
                  <a:srgbClr val="FFFF00"/>
                </a:solidFill>
              </a:rPr>
              <a:t>Represent</a:t>
            </a:r>
            <a:r>
              <a:rPr lang="en-US" altLang="ar-JO" sz="3900" dirty="0"/>
              <a:t> those </a:t>
            </a:r>
            <a:r>
              <a:rPr lang="en-US" altLang="ar-JO" sz="3900" dirty="0">
                <a:solidFill>
                  <a:srgbClr val="FFFF00"/>
                </a:solidFill>
              </a:rPr>
              <a:t>qualities</a:t>
            </a:r>
            <a:r>
              <a:rPr lang="en-US" altLang="ar-JO" sz="3900" dirty="0"/>
              <a:t> (</a:t>
            </a:r>
            <a:r>
              <a:rPr lang="en-US" altLang="ar-JO" sz="3900" dirty="0">
                <a:solidFill>
                  <a:srgbClr val="FFFF00"/>
                </a:solidFill>
              </a:rPr>
              <a:t>components</a:t>
            </a:r>
            <a:r>
              <a:rPr lang="en-US" altLang="ar-JO" sz="3900" dirty="0"/>
              <a:t>) using </a:t>
            </a:r>
            <a:r>
              <a:rPr lang="en-US" altLang="ar-JO" sz="3900" dirty="0">
                <a:solidFill>
                  <a:srgbClr val="FFFF00"/>
                </a:solidFill>
              </a:rPr>
              <a:t>computers</a:t>
            </a:r>
            <a:r>
              <a:rPr lang="en-US" altLang="ar-JO" sz="3900" dirty="0"/>
              <a:t>.</a:t>
            </a:r>
          </a:p>
          <a:p>
            <a:pPr marL="36508" indent="0">
              <a:buNone/>
            </a:pPr>
            <a:endParaRPr lang="en-US" sz="3600" dirty="0"/>
          </a:p>
        </p:txBody>
      </p:sp>
      <p:pic>
        <p:nvPicPr>
          <p:cNvPr id="4" name="Google Shape;94;p17"/>
          <p:cNvPicPr preferRelativeResize="0"/>
          <p:nvPr/>
        </p:nvPicPr>
        <p:blipFill>
          <a:blip r:embed="rId3">
            <a:alphaModFix/>
          </a:blip>
          <a:stretch>
            <a:fillRect/>
          </a:stretch>
        </p:blipFill>
        <p:spPr>
          <a:xfrm>
            <a:off x="6000750" y="4705350"/>
            <a:ext cx="4667250" cy="2152650"/>
          </a:xfrm>
          <a:prstGeom prst="rect">
            <a:avLst/>
          </a:prstGeom>
          <a:noFill/>
          <a:ln>
            <a:noFill/>
          </a:ln>
        </p:spPr>
      </p:pic>
      <p:sp>
        <p:nvSpPr>
          <p:cNvPr id="6" name="Title 1"/>
          <p:cNvSpPr>
            <a:spLocks noGrp="1"/>
          </p:cNvSpPr>
          <p:nvPr>
            <p:ph type="title"/>
          </p:nvPr>
        </p:nvSpPr>
        <p:spPr>
          <a:xfrm>
            <a:off x="685800" y="304800"/>
            <a:ext cx="10972800" cy="1143000"/>
          </a:xfrm>
        </p:spPr>
        <p:txBody>
          <a:bodyPr/>
          <a:lstStyle/>
          <a:p>
            <a:pPr algn="ctr"/>
            <a:r>
              <a:rPr lang="en-US" sz="5400" b="1" dirty="0" smtClean="0">
                <a:solidFill>
                  <a:srgbClr val="92D050"/>
                </a:solidFill>
              </a:rPr>
              <a:t>Mapping Human’s Thinking to AI Components</a:t>
            </a:r>
            <a:endParaRPr lang="en-US" sz="5400" b="1" dirty="0">
              <a:solidFill>
                <a:srgbClr val="92D050"/>
              </a:solidFill>
            </a:endParaRPr>
          </a:p>
        </p:txBody>
      </p:sp>
    </p:spTree>
    <p:extLst>
      <p:ext uri="{BB962C8B-B14F-4D97-AF65-F5344CB8AC3E}">
        <p14:creationId xmlns:p14="http://schemas.microsoft.com/office/powerpoint/2010/main" val="39565325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11277600" cy="1143000"/>
          </a:xfrm>
        </p:spPr>
        <p:txBody>
          <a:bodyPr/>
          <a:lstStyle/>
          <a:p>
            <a:r>
              <a:rPr lang="en-US" sz="5400" b="1" dirty="0" smtClean="0">
                <a:solidFill>
                  <a:srgbClr val="92D050"/>
                </a:solidFill>
              </a:rPr>
              <a:t>How Do Humans think?</a:t>
            </a:r>
            <a:endParaRPr lang="en-US" sz="5400" b="1" dirty="0">
              <a:solidFill>
                <a:srgbClr val="92D050"/>
              </a:solidFill>
            </a:endParaRPr>
          </a:p>
        </p:txBody>
      </p:sp>
      <p:sp>
        <p:nvSpPr>
          <p:cNvPr id="3" name="Content Placeholder 2"/>
          <p:cNvSpPr>
            <a:spLocks noGrp="1"/>
          </p:cNvSpPr>
          <p:nvPr>
            <p:ph idx="1"/>
          </p:nvPr>
        </p:nvSpPr>
        <p:spPr>
          <a:xfrm>
            <a:off x="76201" y="1189037"/>
            <a:ext cx="12039599" cy="4525963"/>
          </a:xfrm>
        </p:spPr>
        <p:txBody>
          <a:bodyPr/>
          <a:lstStyle/>
          <a:p>
            <a:pPr eaLnBrk="1" hangingPunct="1">
              <a:spcBef>
                <a:spcPts val="0"/>
              </a:spcBef>
            </a:pPr>
            <a:r>
              <a:rPr lang="en-US" sz="4100" dirty="0">
                <a:solidFill>
                  <a:srgbClr val="FFFF00"/>
                </a:solidFill>
              </a:rPr>
              <a:t>Intelligence</a:t>
            </a:r>
            <a:r>
              <a:rPr lang="en-US" sz="4100" dirty="0"/>
              <a:t> or the </a:t>
            </a:r>
            <a:r>
              <a:rPr lang="en-US" sz="4100" dirty="0">
                <a:solidFill>
                  <a:srgbClr val="FFFF00"/>
                </a:solidFill>
              </a:rPr>
              <a:t>cognitive process </a:t>
            </a:r>
            <a:r>
              <a:rPr lang="en-US" sz="4100" dirty="0"/>
              <a:t>is composed of three main stages: </a:t>
            </a:r>
          </a:p>
          <a:p>
            <a:pPr lvl="1"/>
            <a:r>
              <a:rPr lang="en-US" sz="3600" dirty="0">
                <a:solidFill>
                  <a:srgbClr val="FFFF00"/>
                </a:solidFill>
              </a:rPr>
              <a:t>Observe and enter </a:t>
            </a:r>
            <a:r>
              <a:rPr lang="en-US" sz="3600" dirty="0"/>
              <a:t>input information or data to the brain (</a:t>
            </a:r>
            <a:r>
              <a:rPr lang="en-US" sz="3600" dirty="0">
                <a:solidFill>
                  <a:srgbClr val="FFFF00"/>
                </a:solidFill>
              </a:rPr>
              <a:t>sensing</a:t>
            </a:r>
            <a:r>
              <a:rPr lang="en-US" sz="3600" dirty="0"/>
              <a:t>). </a:t>
            </a:r>
          </a:p>
          <a:p>
            <a:pPr lvl="1"/>
            <a:r>
              <a:rPr lang="en-US" sz="3600" dirty="0">
                <a:solidFill>
                  <a:srgbClr val="FFFF00"/>
                </a:solidFill>
              </a:rPr>
              <a:t>Interpret</a:t>
            </a:r>
            <a:r>
              <a:rPr lang="en-US" sz="3600" dirty="0"/>
              <a:t> and </a:t>
            </a:r>
            <a:r>
              <a:rPr lang="en-US" sz="3600" dirty="0">
                <a:solidFill>
                  <a:srgbClr val="FFFF00"/>
                </a:solidFill>
              </a:rPr>
              <a:t>process</a:t>
            </a:r>
            <a:r>
              <a:rPr lang="en-US" sz="3600" dirty="0"/>
              <a:t> the perceived input, and </a:t>
            </a:r>
            <a:r>
              <a:rPr lang="en-US" sz="3600" b="1" dirty="0">
                <a:solidFill>
                  <a:srgbClr val="FFFF00"/>
                </a:solidFill>
              </a:rPr>
              <a:t>evaluate</a:t>
            </a:r>
            <a:r>
              <a:rPr lang="en-US" sz="3600" dirty="0">
                <a:solidFill>
                  <a:srgbClr val="FFFF00"/>
                </a:solidFill>
              </a:rPr>
              <a:t> the outcome</a:t>
            </a:r>
            <a:r>
              <a:rPr lang="en-US" sz="3600" dirty="0"/>
              <a:t>. </a:t>
            </a:r>
          </a:p>
          <a:p>
            <a:pPr lvl="1" eaLnBrk="1" hangingPunct="1">
              <a:spcBef>
                <a:spcPts val="0"/>
              </a:spcBef>
            </a:pPr>
            <a:r>
              <a:rPr lang="en-US" altLang="ar-JO" sz="3600" dirty="0">
                <a:solidFill>
                  <a:srgbClr val="FFFF00"/>
                </a:solidFill>
              </a:rPr>
              <a:t>Take actions</a:t>
            </a:r>
            <a:r>
              <a:rPr lang="en-US" altLang="ar-JO" sz="3600" dirty="0"/>
              <a:t> or</a:t>
            </a:r>
            <a:r>
              <a:rPr lang="en-US" altLang="ar-JO" sz="3600" dirty="0">
                <a:solidFill>
                  <a:srgbClr val="FFFF00"/>
                </a:solidFill>
              </a:rPr>
              <a:t> </a:t>
            </a:r>
            <a:r>
              <a:rPr lang="en-US" altLang="ar-JO" sz="3600" dirty="0"/>
              <a:t>make decisions based on your cognition of the whole process.</a:t>
            </a:r>
          </a:p>
        </p:txBody>
      </p:sp>
    </p:spTree>
    <p:extLst>
      <p:ext uri="{BB962C8B-B14F-4D97-AF65-F5344CB8AC3E}">
        <p14:creationId xmlns:p14="http://schemas.microsoft.com/office/powerpoint/2010/main" val="32930483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0058400" cy="1143000"/>
          </a:xfrm>
        </p:spPr>
        <p:txBody>
          <a:bodyPr/>
          <a:lstStyle/>
          <a:p>
            <a:r>
              <a:rPr lang="en-US" sz="6000" b="1" dirty="0">
                <a:solidFill>
                  <a:srgbClr val="92D050"/>
                </a:solidFill>
              </a:rPr>
              <a:t>Influencers of AI</a:t>
            </a:r>
          </a:p>
        </p:txBody>
      </p:sp>
      <p:sp>
        <p:nvSpPr>
          <p:cNvPr id="3" name="Content Placeholder 2"/>
          <p:cNvSpPr>
            <a:spLocks noGrp="1"/>
          </p:cNvSpPr>
          <p:nvPr>
            <p:ph idx="1"/>
          </p:nvPr>
        </p:nvSpPr>
        <p:spPr>
          <a:xfrm>
            <a:off x="228600" y="1447801"/>
            <a:ext cx="11811000" cy="4525963"/>
          </a:xfrm>
        </p:spPr>
        <p:txBody>
          <a:bodyPr/>
          <a:lstStyle/>
          <a:p>
            <a:r>
              <a:rPr lang="en-US" sz="4800" b="1" dirty="0">
                <a:solidFill>
                  <a:srgbClr val="FFC000"/>
                </a:solidFill>
              </a:rPr>
              <a:t>Big data</a:t>
            </a:r>
          </a:p>
          <a:p>
            <a:r>
              <a:rPr lang="en-US" sz="4800" dirty="0"/>
              <a:t>Advancements in </a:t>
            </a:r>
            <a:r>
              <a:rPr lang="en-US" sz="4800" dirty="0">
                <a:solidFill>
                  <a:srgbClr val="FFFF00"/>
                </a:solidFill>
              </a:rPr>
              <a:t>computer</a:t>
            </a:r>
            <a:r>
              <a:rPr lang="en-US" sz="4800" dirty="0"/>
              <a:t> </a:t>
            </a:r>
            <a:r>
              <a:rPr lang="en-US" sz="4800" dirty="0">
                <a:solidFill>
                  <a:srgbClr val="FFFF00"/>
                </a:solidFill>
              </a:rPr>
              <a:t>processing</a:t>
            </a:r>
            <a:r>
              <a:rPr lang="en-US" sz="4800" dirty="0"/>
              <a:t> </a:t>
            </a:r>
            <a:r>
              <a:rPr lang="en-US" sz="4800" dirty="0">
                <a:solidFill>
                  <a:srgbClr val="FFFF00"/>
                </a:solidFill>
              </a:rPr>
              <a:t>speed </a:t>
            </a:r>
            <a:r>
              <a:rPr lang="en-US" sz="4800" dirty="0"/>
              <a:t>and </a:t>
            </a:r>
            <a:r>
              <a:rPr lang="en-US" sz="4800" dirty="0">
                <a:solidFill>
                  <a:srgbClr val="FFFF00"/>
                </a:solidFill>
              </a:rPr>
              <a:t>new chip architectures </a:t>
            </a:r>
          </a:p>
          <a:p>
            <a:r>
              <a:rPr lang="en-US" sz="4800" dirty="0"/>
              <a:t>Cloud computing and APIs </a:t>
            </a:r>
          </a:p>
          <a:p>
            <a:r>
              <a:rPr lang="en-US" sz="4800" dirty="0"/>
              <a:t>Emergence of data science </a:t>
            </a:r>
          </a:p>
          <a:p>
            <a:endParaRPr lang="en-US" sz="4800" dirty="0"/>
          </a:p>
          <a:p>
            <a:endParaRPr lang="en-US" sz="4800" dirty="0"/>
          </a:p>
        </p:txBody>
      </p:sp>
    </p:spTree>
    <p:extLst>
      <p:ext uri="{BB962C8B-B14F-4D97-AF65-F5344CB8AC3E}">
        <p14:creationId xmlns:p14="http://schemas.microsoft.com/office/powerpoint/2010/main" val="24193935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1963400" cy="1143000"/>
          </a:xfrm>
        </p:spPr>
        <p:txBody>
          <a:bodyPr/>
          <a:lstStyle/>
          <a:p>
            <a:r>
              <a:rPr lang="en-US" sz="6000" b="1" dirty="0">
                <a:solidFill>
                  <a:srgbClr val="92D050"/>
                </a:solidFill>
              </a:rPr>
              <a:t>Influencers of AI</a:t>
            </a:r>
          </a:p>
        </p:txBody>
      </p:sp>
      <p:sp>
        <p:nvSpPr>
          <p:cNvPr id="3" name="Content Placeholder 2"/>
          <p:cNvSpPr>
            <a:spLocks noGrp="1"/>
          </p:cNvSpPr>
          <p:nvPr>
            <p:ph idx="1"/>
          </p:nvPr>
        </p:nvSpPr>
        <p:spPr>
          <a:xfrm>
            <a:off x="152400" y="1447801"/>
            <a:ext cx="11963400" cy="4525963"/>
          </a:xfrm>
        </p:spPr>
        <p:txBody>
          <a:bodyPr/>
          <a:lstStyle/>
          <a:p>
            <a:r>
              <a:rPr lang="en-US" sz="4800" b="1" dirty="0">
                <a:solidFill>
                  <a:srgbClr val="FFFF00"/>
                </a:solidFill>
              </a:rPr>
              <a:t>Big data</a:t>
            </a:r>
          </a:p>
          <a:p>
            <a:r>
              <a:rPr lang="en-US" sz="4800" b="1" dirty="0"/>
              <a:t>Advancements in </a:t>
            </a:r>
            <a:r>
              <a:rPr lang="en-US" sz="4800" b="1" dirty="0">
                <a:solidFill>
                  <a:srgbClr val="FFC000"/>
                </a:solidFill>
              </a:rPr>
              <a:t>computer processing speed </a:t>
            </a:r>
            <a:r>
              <a:rPr lang="en-US" sz="4800" b="1" dirty="0"/>
              <a:t>and </a:t>
            </a:r>
            <a:r>
              <a:rPr lang="en-US" sz="4800" b="1" dirty="0">
                <a:solidFill>
                  <a:srgbClr val="FFC000"/>
                </a:solidFill>
              </a:rPr>
              <a:t>new chip architectures </a:t>
            </a:r>
          </a:p>
          <a:p>
            <a:r>
              <a:rPr lang="en-US" sz="4800" b="1" dirty="0"/>
              <a:t>Cloud computing and APIs </a:t>
            </a:r>
          </a:p>
          <a:p>
            <a:r>
              <a:rPr lang="en-US" sz="4800" b="1" dirty="0"/>
              <a:t>Emergence of data science </a:t>
            </a:r>
          </a:p>
          <a:p>
            <a:endParaRPr lang="en-US" sz="4800" dirty="0"/>
          </a:p>
          <a:p>
            <a:endParaRPr lang="en-US" sz="4800" dirty="0"/>
          </a:p>
        </p:txBody>
      </p:sp>
    </p:spTree>
    <p:extLst>
      <p:ext uri="{BB962C8B-B14F-4D97-AF65-F5344CB8AC3E}">
        <p14:creationId xmlns:p14="http://schemas.microsoft.com/office/powerpoint/2010/main" val="17598873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 is the Cloud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5261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143000"/>
          </a:xfrm>
        </p:spPr>
        <p:txBody>
          <a:bodyPr/>
          <a:lstStyle/>
          <a:p>
            <a:r>
              <a:rPr lang="en-US" sz="6000" b="1" dirty="0">
                <a:solidFill>
                  <a:srgbClr val="92D050"/>
                </a:solidFill>
              </a:rPr>
              <a:t>Influencers of AI Cont.</a:t>
            </a:r>
          </a:p>
        </p:txBody>
      </p:sp>
      <p:sp>
        <p:nvSpPr>
          <p:cNvPr id="3" name="Content Placeholder 2"/>
          <p:cNvSpPr>
            <a:spLocks noGrp="1"/>
          </p:cNvSpPr>
          <p:nvPr>
            <p:ph idx="1"/>
          </p:nvPr>
        </p:nvSpPr>
        <p:spPr>
          <a:xfrm>
            <a:off x="152400" y="1447801"/>
            <a:ext cx="11811000" cy="4525963"/>
          </a:xfrm>
        </p:spPr>
        <p:txBody>
          <a:bodyPr/>
          <a:lstStyle/>
          <a:p>
            <a:r>
              <a:rPr lang="en-US" sz="4800" dirty="0">
                <a:solidFill>
                  <a:srgbClr val="FFFF00"/>
                </a:solidFill>
              </a:rPr>
              <a:t>Big data</a:t>
            </a:r>
          </a:p>
          <a:p>
            <a:r>
              <a:rPr lang="en-US" sz="4800" dirty="0"/>
              <a:t>Advancements in </a:t>
            </a:r>
            <a:r>
              <a:rPr lang="en-US" sz="4800" dirty="0">
                <a:solidFill>
                  <a:srgbClr val="FFFF00"/>
                </a:solidFill>
              </a:rPr>
              <a:t>computer</a:t>
            </a:r>
            <a:r>
              <a:rPr lang="en-US" sz="4800" dirty="0"/>
              <a:t> </a:t>
            </a:r>
            <a:r>
              <a:rPr lang="en-US" sz="4800" dirty="0">
                <a:solidFill>
                  <a:srgbClr val="FFFF00"/>
                </a:solidFill>
              </a:rPr>
              <a:t>processing</a:t>
            </a:r>
            <a:r>
              <a:rPr lang="en-US" sz="4800" dirty="0"/>
              <a:t> speed and </a:t>
            </a:r>
            <a:r>
              <a:rPr lang="en-US" sz="4800" dirty="0">
                <a:solidFill>
                  <a:srgbClr val="FFFF00"/>
                </a:solidFill>
              </a:rPr>
              <a:t>new chip architectures </a:t>
            </a:r>
          </a:p>
          <a:p>
            <a:r>
              <a:rPr lang="en-US" sz="4800" b="1" dirty="0">
                <a:solidFill>
                  <a:srgbClr val="FFC000"/>
                </a:solidFill>
              </a:rPr>
              <a:t>Cloud computing and APIs</a:t>
            </a:r>
            <a:r>
              <a:rPr lang="en-US" sz="4800" b="1" dirty="0"/>
              <a:t> </a:t>
            </a:r>
          </a:p>
          <a:p>
            <a:r>
              <a:rPr lang="en-US" sz="4800" dirty="0"/>
              <a:t>Emergence of data science </a:t>
            </a:r>
          </a:p>
          <a:p>
            <a:endParaRPr lang="en-US" sz="4800" dirty="0"/>
          </a:p>
          <a:p>
            <a:endParaRPr lang="en-US" sz="4800" dirty="0"/>
          </a:p>
        </p:txBody>
      </p:sp>
    </p:spTree>
    <p:extLst>
      <p:ext uri="{BB962C8B-B14F-4D97-AF65-F5344CB8AC3E}">
        <p14:creationId xmlns:p14="http://schemas.microsoft.com/office/powerpoint/2010/main" val="1177327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467600" cy="694824"/>
          </a:xfrm>
        </p:spPr>
        <p:txBody>
          <a:bodyPr/>
          <a:lstStyle/>
          <a:p>
            <a:r>
              <a:rPr lang="en-US" sz="5400" b="1" dirty="0">
                <a:solidFill>
                  <a:srgbClr val="92D050"/>
                </a:solidFill>
              </a:rPr>
              <a:t>AI Defined</a:t>
            </a:r>
          </a:p>
        </p:txBody>
      </p:sp>
      <p:sp>
        <p:nvSpPr>
          <p:cNvPr id="3" name="Content Placeholder 2"/>
          <p:cNvSpPr>
            <a:spLocks noGrp="1"/>
          </p:cNvSpPr>
          <p:nvPr>
            <p:ph idx="1"/>
          </p:nvPr>
        </p:nvSpPr>
        <p:spPr>
          <a:xfrm>
            <a:off x="381000" y="1295400"/>
            <a:ext cx="11582400" cy="4800600"/>
          </a:xfrm>
        </p:spPr>
        <p:txBody>
          <a:bodyPr/>
          <a:lstStyle/>
          <a:p>
            <a:r>
              <a:rPr lang="en-US" sz="3200" b="1" dirty="0">
                <a:solidFill>
                  <a:srgbClr val="FFFF00"/>
                </a:solidFill>
              </a:rPr>
              <a:t>Artificial Intelligence</a:t>
            </a:r>
            <a:r>
              <a:rPr lang="en-US" sz="3200" dirty="0"/>
              <a:t> (</a:t>
            </a:r>
            <a:r>
              <a:rPr lang="en-US" sz="3200" b="1" dirty="0">
                <a:solidFill>
                  <a:srgbClr val="FFFF00"/>
                </a:solidFill>
              </a:rPr>
              <a:t>AI</a:t>
            </a:r>
            <a:r>
              <a:rPr lang="en-US" sz="3200" dirty="0"/>
              <a:t>) is a branch of </a:t>
            </a:r>
            <a:r>
              <a:rPr lang="en-US" sz="3200" dirty="0">
                <a:solidFill>
                  <a:srgbClr val="FFFF00"/>
                </a:solidFill>
              </a:rPr>
              <a:t>computer science</a:t>
            </a:r>
            <a:r>
              <a:rPr lang="en-US" sz="3200" dirty="0"/>
              <a:t> by which we can create </a:t>
            </a:r>
            <a:r>
              <a:rPr lang="en-US" sz="3200" dirty="0">
                <a:solidFill>
                  <a:srgbClr val="FFFF00"/>
                </a:solidFill>
              </a:rPr>
              <a:t>intelligent machines</a:t>
            </a:r>
            <a:r>
              <a:rPr lang="en-US" sz="3200" dirty="0"/>
              <a:t> which can </a:t>
            </a:r>
            <a:r>
              <a:rPr lang="en-US" sz="3200" dirty="0">
                <a:solidFill>
                  <a:srgbClr val="FFFF00"/>
                </a:solidFill>
              </a:rPr>
              <a:t>behave like  humans</a:t>
            </a:r>
            <a:r>
              <a:rPr lang="en-US" sz="3200" dirty="0"/>
              <a:t>, </a:t>
            </a:r>
            <a:r>
              <a:rPr lang="en-US" sz="3200" dirty="0">
                <a:solidFill>
                  <a:srgbClr val="FFFF00"/>
                </a:solidFill>
              </a:rPr>
              <a:t>think like humans</a:t>
            </a:r>
            <a:r>
              <a:rPr lang="en-US" sz="3200" dirty="0"/>
              <a:t>, and are able to </a:t>
            </a:r>
            <a:r>
              <a:rPr lang="en-US" sz="3200" dirty="0">
                <a:solidFill>
                  <a:srgbClr val="FFFF00"/>
                </a:solidFill>
              </a:rPr>
              <a:t>make decisions</a:t>
            </a:r>
            <a:r>
              <a:rPr lang="en-US" sz="3200" dirty="0"/>
              <a:t>. (</a:t>
            </a:r>
            <a:r>
              <a:rPr lang="en-US" sz="3200" dirty="0">
                <a:solidFill>
                  <a:srgbClr val="FFC000"/>
                </a:solidFill>
              </a:rPr>
              <a:t>adopted by MOSHE</a:t>
            </a:r>
            <a:r>
              <a:rPr lang="en-US" sz="3200" dirty="0"/>
              <a:t>)</a:t>
            </a:r>
          </a:p>
          <a:p>
            <a:pPr marL="36508" indent="0">
              <a:buNone/>
            </a:pPr>
            <a:endParaRPr lang="en-US" sz="1200" dirty="0"/>
          </a:p>
          <a:p>
            <a:r>
              <a:rPr lang="en-US" sz="3200" b="1" dirty="0">
                <a:solidFill>
                  <a:srgbClr val="FFFF00"/>
                </a:solidFill>
              </a:rPr>
              <a:t>AI</a:t>
            </a:r>
            <a:r>
              <a:rPr lang="en-US" sz="3200" dirty="0"/>
              <a:t> is an umbrella term for “smart” technologies that are </a:t>
            </a:r>
            <a:r>
              <a:rPr lang="en-US" sz="3200" b="1" dirty="0">
                <a:solidFill>
                  <a:srgbClr val="FFFF00"/>
                </a:solidFill>
              </a:rPr>
              <a:t>aware</a:t>
            </a:r>
            <a:r>
              <a:rPr lang="en-US" sz="3200" dirty="0"/>
              <a:t> of and </a:t>
            </a:r>
            <a:r>
              <a:rPr lang="en-US" sz="3200" b="1" dirty="0">
                <a:solidFill>
                  <a:srgbClr val="FFFF00"/>
                </a:solidFill>
              </a:rPr>
              <a:t>can learn </a:t>
            </a:r>
            <a:r>
              <a:rPr lang="en-US" sz="3200" dirty="0"/>
              <a:t>from their </a:t>
            </a:r>
            <a:r>
              <a:rPr lang="en-US" sz="3200" b="1" dirty="0">
                <a:solidFill>
                  <a:srgbClr val="FFFF00"/>
                </a:solidFill>
              </a:rPr>
              <a:t>environments</a:t>
            </a:r>
            <a:r>
              <a:rPr lang="en-US" sz="3200" dirty="0"/>
              <a:t>. </a:t>
            </a:r>
            <a:r>
              <a:rPr lang="en-US" sz="3200" b="1" dirty="0">
                <a:solidFill>
                  <a:srgbClr val="FFFF00"/>
                </a:solidFill>
              </a:rPr>
              <a:t>AI</a:t>
            </a:r>
            <a:r>
              <a:rPr lang="en-US" sz="3200" dirty="0"/>
              <a:t> enables machines to </a:t>
            </a:r>
            <a:r>
              <a:rPr lang="en-US" sz="3200" b="1" dirty="0">
                <a:solidFill>
                  <a:srgbClr val="FFFF00"/>
                </a:solidFill>
              </a:rPr>
              <a:t>sense</a:t>
            </a:r>
            <a:r>
              <a:rPr lang="en-US" sz="3200" dirty="0"/>
              <a:t> their </a:t>
            </a:r>
            <a:r>
              <a:rPr lang="en-US" sz="3200" b="1" dirty="0">
                <a:solidFill>
                  <a:srgbClr val="FFFF00"/>
                </a:solidFill>
              </a:rPr>
              <a:t>environments</a:t>
            </a:r>
            <a:r>
              <a:rPr lang="en-US" sz="3200" dirty="0"/>
              <a:t>, </a:t>
            </a:r>
            <a:r>
              <a:rPr lang="en-US" sz="3200" b="1" dirty="0">
                <a:solidFill>
                  <a:srgbClr val="FFFF00"/>
                </a:solidFill>
              </a:rPr>
              <a:t>think</a:t>
            </a:r>
            <a:r>
              <a:rPr lang="en-US" sz="3200" dirty="0"/>
              <a:t>, </a:t>
            </a:r>
            <a:r>
              <a:rPr lang="en-US" sz="3200" b="1" dirty="0">
                <a:solidFill>
                  <a:srgbClr val="FFFF00"/>
                </a:solidFill>
              </a:rPr>
              <a:t>learn</a:t>
            </a:r>
            <a:r>
              <a:rPr lang="en-US" sz="3200" dirty="0"/>
              <a:t> and </a:t>
            </a:r>
            <a:r>
              <a:rPr lang="en-US" sz="3200" b="1" dirty="0">
                <a:solidFill>
                  <a:srgbClr val="FFFF00"/>
                </a:solidFill>
              </a:rPr>
              <a:t>respond</a:t>
            </a:r>
            <a:r>
              <a:rPr lang="en-US" sz="3200" dirty="0"/>
              <a:t> on their own, becoming increasingly </a:t>
            </a:r>
            <a:r>
              <a:rPr lang="en-US" sz="3200" b="1" dirty="0">
                <a:solidFill>
                  <a:srgbClr val="FFFF00"/>
                </a:solidFill>
              </a:rPr>
              <a:t>autonomous</a:t>
            </a:r>
            <a:r>
              <a:rPr lang="en-US" sz="3200" dirty="0"/>
              <a:t>.   </a:t>
            </a:r>
            <a:r>
              <a:rPr lang="en-US" sz="3200" dirty="0">
                <a:solidFill>
                  <a:srgbClr val="FFC000"/>
                </a:solidFill>
              </a:rPr>
              <a:t>Governance Insights Center, 2017</a:t>
            </a:r>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24358784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1734800" cy="1143000"/>
          </a:xfrm>
        </p:spPr>
        <p:txBody>
          <a:bodyPr/>
          <a:lstStyle/>
          <a:p>
            <a:r>
              <a:rPr lang="en-US" sz="6000" b="1" dirty="0">
                <a:solidFill>
                  <a:srgbClr val="92D050"/>
                </a:solidFill>
              </a:rPr>
              <a:t>Influencers of AI</a:t>
            </a:r>
          </a:p>
        </p:txBody>
      </p:sp>
      <p:sp>
        <p:nvSpPr>
          <p:cNvPr id="3" name="Content Placeholder 2"/>
          <p:cNvSpPr>
            <a:spLocks noGrp="1"/>
          </p:cNvSpPr>
          <p:nvPr>
            <p:ph idx="1"/>
          </p:nvPr>
        </p:nvSpPr>
        <p:spPr>
          <a:xfrm>
            <a:off x="228600" y="1447801"/>
            <a:ext cx="11734800" cy="4525963"/>
          </a:xfrm>
        </p:spPr>
        <p:txBody>
          <a:bodyPr/>
          <a:lstStyle/>
          <a:p>
            <a:r>
              <a:rPr lang="en-US" sz="4800" dirty="0">
                <a:solidFill>
                  <a:srgbClr val="FFFF00"/>
                </a:solidFill>
              </a:rPr>
              <a:t>Big data</a:t>
            </a:r>
          </a:p>
          <a:p>
            <a:r>
              <a:rPr lang="en-US" sz="4800" dirty="0"/>
              <a:t>Advancements in </a:t>
            </a:r>
            <a:r>
              <a:rPr lang="en-US" sz="4800" dirty="0">
                <a:solidFill>
                  <a:srgbClr val="FFFF00"/>
                </a:solidFill>
              </a:rPr>
              <a:t>computer</a:t>
            </a:r>
            <a:r>
              <a:rPr lang="en-US" sz="4800" dirty="0"/>
              <a:t> </a:t>
            </a:r>
            <a:r>
              <a:rPr lang="en-US" sz="4800" dirty="0">
                <a:solidFill>
                  <a:srgbClr val="FFFF00"/>
                </a:solidFill>
              </a:rPr>
              <a:t>processing</a:t>
            </a:r>
            <a:r>
              <a:rPr lang="en-US" sz="4800" dirty="0"/>
              <a:t> </a:t>
            </a:r>
            <a:r>
              <a:rPr lang="en-US" sz="4800" dirty="0">
                <a:solidFill>
                  <a:srgbClr val="FFFF00"/>
                </a:solidFill>
              </a:rPr>
              <a:t>speed </a:t>
            </a:r>
            <a:r>
              <a:rPr lang="en-US" sz="4800" dirty="0"/>
              <a:t>and </a:t>
            </a:r>
            <a:r>
              <a:rPr lang="en-US" sz="4800" dirty="0">
                <a:solidFill>
                  <a:srgbClr val="FFFF00"/>
                </a:solidFill>
              </a:rPr>
              <a:t>new chip architectures </a:t>
            </a:r>
          </a:p>
          <a:p>
            <a:r>
              <a:rPr lang="en-US" sz="4800" b="1" dirty="0">
                <a:solidFill>
                  <a:srgbClr val="FFC000"/>
                </a:solidFill>
              </a:rPr>
              <a:t>Cloud computing and APIs </a:t>
            </a:r>
          </a:p>
          <a:p>
            <a:r>
              <a:rPr lang="en-US" sz="4800" dirty="0"/>
              <a:t>Emergence of data science </a:t>
            </a:r>
          </a:p>
          <a:p>
            <a:endParaRPr lang="en-US" sz="4800" dirty="0"/>
          </a:p>
          <a:p>
            <a:endParaRPr lang="en-US" sz="4800" dirty="0"/>
          </a:p>
        </p:txBody>
      </p:sp>
    </p:spTree>
    <p:extLst>
      <p:ext uri="{BB962C8B-B14F-4D97-AF65-F5344CB8AC3E}">
        <p14:creationId xmlns:p14="http://schemas.microsoft.com/office/powerpoint/2010/main" val="16592455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210" y="76200"/>
            <a:ext cx="11193780" cy="1143000"/>
          </a:xfrm>
        </p:spPr>
        <p:txBody>
          <a:bodyPr/>
          <a:lstStyle/>
          <a:p>
            <a:r>
              <a:rPr lang="en-US" sz="5400" b="1" dirty="0">
                <a:solidFill>
                  <a:srgbClr val="92D050"/>
                </a:solidFill>
              </a:rPr>
              <a:t>Influencers of AI Cont.</a:t>
            </a:r>
          </a:p>
        </p:txBody>
      </p:sp>
      <p:sp>
        <p:nvSpPr>
          <p:cNvPr id="3" name="Content Placeholder 2"/>
          <p:cNvSpPr>
            <a:spLocks noGrp="1"/>
          </p:cNvSpPr>
          <p:nvPr>
            <p:ph idx="1"/>
          </p:nvPr>
        </p:nvSpPr>
        <p:spPr>
          <a:xfrm>
            <a:off x="152400" y="1295400"/>
            <a:ext cx="11887200" cy="4525963"/>
          </a:xfrm>
        </p:spPr>
        <p:txBody>
          <a:bodyPr/>
          <a:lstStyle/>
          <a:p>
            <a:r>
              <a:rPr lang="en-US" sz="4000" dirty="0"/>
              <a:t>All the big companies in the AI services market deliver their services and tools on the internet through </a:t>
            </a:r>
            <a:r>
              <a:rPr lang="en-US" sz="4000" dirty="0">
                <a:solidFill>
                  <a:srgbClr val="FFFF00"/>
                </a:solidFill>
              </a:rPr>
              <a:t>APIs over cloud platforms: </a:t>
            </a:r>
          </a:p>
          <a:p>
            <a:pPr lvl="1">
              <a:spcBef>
                <a:spcPts val="0"/>
              </a:spcBef>
            </a:pPr>
            <a:r>
              <a:rPr lang="en-US" sz="3400" dirty="0"/>
              <a:t>IBM delivers Watson </a:t>
            </a:r>
            <a:r>
              <a:rPr lang="en-US" sz="3400" dirty="0">
                <a:solidFill>
                  <a:srgbClr val="FFFF00"/>
                </a:solidFill>
              </a:rPr>
              <a:t>AI</a:t>
            </a:r>
            <a:r>
              <a:rPr lang="en-US" sz="3400" dirty="0"/>
              <a:t> services over IBM Cloud. </a:t>
            </a:r>
          </a:p>
          <a:p>
            <a:pPr lvl="1">
              <a:spcBef>
                <a:spcPts val="0"/>
              </a:spcBef>
            </a:pPr>
            <a:r>
              <a:rPr lang="en-US" sz="3400" dirty="0"/>
              <a:t>Amazon </a:t>
            </a:r>
            <a:r>
              <a:rPr lang="en-US" sz="3400" dirty="0">
                <a:solidFill>
                  <a:srgbClr val="FFFF00"/>
                </a:solidFill>
              </a:rPr>
              <a:t>AI</a:t>
            </a:r>
            <a:r>
              <a:rPr lang="en-US" sz="3400" dirty="0"/>
              <a:t> services are delivered over Amazon Web Services (AWS). </a:t>
            </a:r>
          </a:p>
          <a:p>
            <a:pPr lvl="1">
              <a:spcBef>
                <a:spcPts val="0"/>
              </a:spcBef>
            </a:pPr>
            <a:r>
              <a:rPr lang="en-US" sz="3400" dirty="0"/>
              <a:t>Microsoft </a:t>
            </a:r>
            <a:r>
              <a:rPr lang="en-US" sz="3400" dirty="0">
                <a:solidFill>
                  <a:srgbClr val="FFFF00"/>
                </a:solidFill>
              </a:rPr>
              <a:t>AI</a:t>
            </a:r>
            <a:r>
              <a:rPr lang="en-US" sz="3400" dirty="0"/>
              <a:t> tools are available over the MS Azure cloud. </a:t>
            </a:r>
          </a:p>
          <a:p>
            <a:pPr lvl="1">
              <a:spcBef>
                <a:spcPts val="0"/>
              </a:spcBef>
            </a:pPr>
            <a:r>
              <a:rPr lang="en-US" sz="3400" dirty="0"/>
              <a:t>Google </a:t>
            </a:r>
            <a:r>
              <a:rPr lang="en-US" sz="3400" dirty="0">
                <a:solidFill>
                  <a:srgbClr val="FFFF00"/>
                </a:solidFill>
              </a:rPr>
              <a:t>AI</a:t>
            </a:r>
            <a:r>
              <a:rPr lang="en-US" sz="3400" dirty="0"/>
              <a:t> services are available in the Google Cloud Platform. </a:t>
            </a:r>
          </a:p>
          <a:p>
            <a:endParaRPr lang="en-US" sz="4000" dirty="0"/>
          </a:p>
          <a:p>
            <a:endParaRPr lang="en-US" sz="4000" dirty="0"/>
          </a:p>
        </p:txBody>
      </p:sp>
    </p:spTree>
    <p:extLst>
      <p:ext uri="{BB962C8B-B14F-4D97-AF65-F5344CB8AC3E}">
        <p14:creationId xmlns:p14="http://schemas.microsoft.com/office/powerpoint/2010/main" val="42253795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143000"/>
          </a:xfrm>
        </p:spPr>
        <p:txBody>
          <a:bodyPr/>
          <a:lstStyle/>
          <a:p>
            <a:r>
              <a:rPr lang="en-US" sz="6000" b="1" dirty="0">
                <a:solidFill>
                  <a:srgbClr val="92D050"/>
                </a:solidFill>
              </a:rPr>
              <a:t>Influencers of AI</a:t>
            </a:r>
          </a:p>
        </p:txBody>
      </p:sp>
      <p:sp>
        <p:nvSpPr>
          <p:cNvPr id="3" name="Content Placeholder 2"/>
          <p:cNvSpPr>
            <a:spLocks noGrp="1"/>
          </p:cNvSpPr>
          <p:nvPr>
            <p:ph idx="1"/>
          </p:nvPr>
        </p:nvSpPr>
        <p:spPr>
          <a:xfrm>
            <a:off x="152400" y="1447801"/>
            <a:ext cx="11811000" cy="4525963"/>
          </a:xfrm>
        </p:spPr>
        <p:txBody>
          <a:bodyPr/>
          <a:lstStyle/>
          <a:p>
            <a:r>
              <a:rPr lang="en-US" sz="4800" dirty="0">
                <a:solidFill>
                  <a:srgbClr val="FFFF00"/>
                </a:solidFill>
              </a:rPr>
              <a:t>Big data</a:t>
            </a:r>
          </a:p>
          <a:p>
            <a:r>
              <a:rPr lang="en-US" sz="4800" dirty="0"/>
              <a:t>Advancements in </a:t>
            </a:r>
            <a:r>
              <a:rPr lang="en-US" sz="4800" dirty="0">
                <a:solidFill>
                  <a:srgbClr val="FFFF00"/>
                </a:solidFill>
              </a:rPr>
              <a:t>computer</a:t>
            </a:r>
            <a:r>
              <a:rPr lang="en-US" sz="4800" dirty="0"/>
              <a:t> </a:t>
            </a:r>
            <a:r>
              <a:rPr lang="en-US" sz="4800" dirty="0">
                <a:solidFill>
                  <a:srgbClr val="FFFF00"/>
                </a:solidFill>
              </a:rPr>
              <a:t>processing</a:t>
            </a:r>
            <a:r>
              <a:rPr lang="en-US" sz="4800" dirty="0"/>
              <a:t> </a:t>
            </a:r>
            <a:r>
              <a:rPr lang="en-US" sz="4800" dirty="0">
                <a:solidFill>
                  <a:srgbClr val="FFFF00"/>
                </a:solidFill>
              </a:rPr>
              <a:t>speed </a:t>
            </a:r>
            <a:r>
              <a:rPr lang="en-US" sz="4800" dirty="0"/>
              <a:t>and </a:t>
            </a:r>
            <a:r>
              <a:rPr lang="en-US" sz="4800" dirty="0">
                <a:solidFill>
                  <a:srgbClr val="FFFF00"/>
                </a:solidFill>
              </a:rPr>
              <a:t>new chip architectures </a:t>
            </a:r>
          </a:p>
          <a:p>
            <a:r>
              <a:rPr lang="en-US" sz="4800" dirty="0"/>
              <a:t>Cloud computing and APIs </a:t>
            </a:r>
          </a:p>
          <a:p>
            <a:r>
              <a:rPr lang="en-US" sz="4800" b="1" dirty="0">
                <a:solidFill>
                  <a:srgbClr val="FFC000"/>
                </a:solidFill>
              </a:rPr>
              <a:t>Emergence of data science</a:t>
            </a:r>
            <a:r>
              <a:rPr lang="en-US" sz="4800" dirty="0">
                <a:solidFill>
                  <a:srgbClr val="FFC000"/>
                </a:solidFill>
              </a:rPr>
              <a:t> </a:t>
            </a:r>
          </a:p>
          <a:p>
            <a:endParaRPr lang="en-US" sz="4800" dirty="0"/>
          </a:p>
          <a:p>
            <a:endParaRPr lang="en-US" sz="4800" dirty="0"/>
          </a:p>
        </p:txBody>
      </p:sp>
    </p:spTree>
    <p:extLst>
      <p:ext uri="{BB962C8B-B14F-4D97-AF65-F5344CB8AC3E}">
        <p14:creationId xmlns:p14="http://schemas.microsoft.com/office/powerpoint/2010/main" val="3698312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1066800"/>
            <a:ext cx="12192000" cy="4525963"/>
          </a:xfrm>
        </p:spPr>
        <p:txBody>
          <a:bodyPr/>
          <a:lstStyle/>
          <a:p>
            <a:r>
              <a:rPr lang="en-US" sz="6000" b="1" dirty="0">
                <a:solidFill>
                  <a:srgbClr val="FFC000"/>
                </a:solidFill>
              </a:rPr>
              <a:t>Reading Assignment:</a:t>
            </a:r>
          </a:p>
          <a:p>
            <a:pPr lvl="2">
              <a:buFont typeface="Georgia" panose="02040502050405020303" pitchFamily="18" charset="0"/>
              <a:buChar char="●"/>
            </a:pPr>
            <a:r>
              <a:rPr lang="en-US" sz="4500" b="1" dirty="0">
                <a:solidFill>
                  <a:srgbClr val="FFFF00"/>
                </a:solidFill>
              </a:rPr>
              <a:t>Applications of AI (</a:t>
            </a:r>
            <a:r>
              <a:rPr lang="en-US" sz="4500" b="1" dirty="0">
                <a:solidFill>
                  <a:srgbClr val="FFFF00"/>
                </a:solidFill>
                <a:latin typeface="Georgia (Body)"/>
              </a:rPr>
              <a:t>Section </a:t>
            </a:r>
            <a:r>
              <a:rPr lang="en-US" sz="4500" b="1" dirty="0" smtClean="0">
                <a:solidFill>
                  <a:srgbClr val="FFFF00"/>
                </a:solidFill>
                <a:latin typeface="Georgia (Body)"/>
              </a:rPr>
              <a:t>3.6 of module</a:t>
            </a:r>
            <a:r>
              <a:rPr lang="en-US" sz="4500" b="1" dirty="0" smtClean="0">
                <a:solidFill>
                  <a:srgbClr val="FFFF00"/>
                </a:solidFill>
              </a:rPr>
              <a:t>)  </a:t>
            </a:r>
            <a:r>
              <a:rPr lang="en-US" sz="4500" b="1" dirty="0">
                <a:solidFill>
                  <a:srgbClr val="FFFF00"/>
                </a:solidFill>
              </a:rPr>
              <a:t>This part is left as a reading assignment for you.</a:t>
            </a:r>
          </a:p>
        </p:txBody>
      </p:sp>
    </p:spTree>
    <p:extLst>
      <p:ext uri="{BB962C8B-B14F-4D97-AF65-F5344CB8AC3E}">
        <p14:creationId xmlns:p14="http://schemas.microsoft.com/office/powerpoint/2010/main" val="26293423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1734800" cy="1143000"/>
          </a:xfrm>
        </p:spPr>
        <p:txBody>
          <a:bodyPr/>
          <a:lstStyle/>
          <a:p>
            <a:r>
              <a:rPr lang="en-US" sz="6000" b="1" dirty="0">
                <a:solidFill>
                  <a:srgbClr val="92D050"/>
                </a:solidFill>
              </a:rPr>
              <a:t>AI Tools and Platforms</a:t>
            </a:r>
          </a:p>
        </p:txBody>
      </p:sp>
      <p:sp>
        <p:nvSpPr>
          <p:cNvPr id="3" name="Content Placeholder 2"/>
          <p:cNvSpPr>
            <a:spLocks noGrp="1"/>
          </p:cNvSpPr>
          <p:nvPr>
            <p:ph idx="1"/>
          </p:nvPr>
        </p:nvSpPr>
        <p:spPr>
          <a:xfrm>
            <a:off x="228600" y="1447801"/>
            <a:ext cx="11734800" cy="4525963"/>
          </a:xfrm>
        </p:spPr>
        <p:txBody>
          <a:bodyPr/>
          <a:lstStyle/>
          <a:p>
            <a:r>
              <a:rPr lang="en-US" sz="5400" dirty="0"/>
              <a:t>AI platforms are defined as </a:t>
            </a:r>
            <a:r>
              <a:rPr lang="en-US" sz="5400" dirty="0" smtClean="0"/>
              <a:t>sorts </a:t>
            </a:r>
            <a:r>
              <a:rPr lang="en-US" sz="5400" dirty="0"/>
              <a:t>of </a:t>
            </a:r>
            <a:r>
              <a:rPr lang="en-US" sz="5400" dirty="0">
                <a:solidFill>
                  <a:srgbClr val="FFFF00"/>
                </a:solidFill>
              </a:rPr>
              <a:t>hardware </a:t>
            </a:r>
            <a:r>
              <a:rPr lang="en-US" sz="5400" dirty="0" smtClean="0">
                <a:solidFill>
                  <a:srgbClr val="FFFF00"/>
                </a:solidFill>
              </a:rPr>
              <a:t>architectures </a:t>
            </a:r>
            <a:r>
              <a:rPr lang="en-US" sz="5400" dirty="0"/>
              <a:t>and/or </a:t>
            </a:r>
            <a:r>
              <a:rPr lang="en-US" sz="5400" dirty="0">
                <a:solidFill>
                  <a:srgbClr val="FFFF00"/>
                </a:solidFill>
              </a:rPr>
              <a:t>software </a:t>
            </a:r>
            <a:r>
              <a:rPr lang="en-US" sz="5400" dirty="0" smtClean="0">
                <a:solidFill>
                  <a:srgbClr val="FFFF00"/>
                </a:solidFill>
              </a:rPr>
              <a:t>frameworks</a:t>
            </a:r>
            <a:r>
              <a:rPr lang="en-US" sz="5400" dirty="0" smtClean="0"/>
              <a:t>, </a:t>
            </a:r>
            <a:r>
              <a:rPr lang="en-US" sz="5400" dirty="0"/>
              <a:t>that allows AI software to be </a:t>
            </a:r>
            <a:r>
              <a:rPr lang="en-US" sz="5400" dirty="0">
                <a:solidFill>
                  <a:srgbClr val="FFFF00"/>
                </a:solidFill>
              </a:rPr>
              <a:t>initialized</a:t>
            </a:r>
            <a:r>
              <a:rPr lang="en-US" sz="5400" dirty="0"/>
              <a:t>, </a:t>
            </a:r>
            <a:r>
              <a:rPr lang="en-US" sz="5400" b="1" dirty="0">
                <a:solidFill>
                  <a:srgbClr val="FFFF00"/>
                </a:solidFill>
              </a:rPr>
              <a:t>trained</a:t>
            </a:r>
            <a:r>
              <a:rPr lang="en-US" sz="5400" dirty="0"/>
              <a:t>, </a:t>
            </a:r>
            <a:r>
              <a:rPr lang="en-US" sz="5400" b="1" dirty="0">
                <a:solidFill>
                  <a:srgbClr val="FFFF00"/>
                </a:solidFill>
              </a:rPr>
              <a:t>tested</a:t>
            </a:r>
            <a:r>
              <a:rPr lang="en-US" sz="5400" dirty="0"/>
              <a:t> and </a:t>
            </a:r>
            <a:r>
              <a:rPr lang="en-US" sz="5400" b="1" dirty="0">
                <a:solidFill>
                  <a:srgbClr val="FFFF00"/>
                </a:solidFill>
              </a:rPr>
              <a:t>deployed</a:t>
            </a:r>
            <a:r>
              <a:rPr lang="en-US" sz="5400" dirty="0"/>
              <a:t>. </a:t>
            </a:r>
          </a:p>
        </p:txBody>
      </p:sp>
    </p:spTree>
    <p:extLst>
      <p:ext uri="{BB962C8B-B14F-4D97-AF65-F5344CB8AC3E}">
        <p14:creationId xmlns:p14="http://schemas.microsoft.com/office/powerpoint/2010/main" val="40544883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11734800" cy="5211769"/>
          </a:xfrm>
        </p:spPr>
        <p:txBody>
          <a:bodyPr/>
          <a:lstStyle/>
          <a:p>
            <a:r>
              <a:rPr lang="en-US" sz="3600" dirty="0"/>
              <a:t>The purpose of </a:t>
            </a:r>
            <a:r>
              <a:rPr lang="en-US" sz="3600" b="1" dirty="0">
                <a:solidFill>
                  <a:srgbClr val="FFFF00"/>
                </a:solidFill>
              </a:rPr>
              <a:t>software framework </a:t>
            </a:r>
            <a:r>
              <a:rPr lang="en-US" sz="3600" dirty="0"/>
              <a:t>is to </a:t>
            </a:r>
            <a:r>
              <a:rPr lang="en-US" sz="3600" dirty="0">
                <a:solidFill>
                  <a:srgbClr val="FFFF00"/>
                </a:solidFill>
              </a:rPr>
              <a:t>simplify the development environment</a:t>
            </a:r>
            <a:r>
              <a:rPr lang="en-US" sz="3600" dirty="0"/>
              <a:t>, allowing developers to dedicate their efforts to the project requirements, rather than dealing with the framework’s </a:t>
            </a:r>
            <a:r>
              <a:rPr lang="en-US" sz="3600" dirty="0" smtClean="0"/>
              <a:t>routine, </a:t>
            </a:r>
            <a:r>
              <a:rPr lang="en-US" sz="3600" dirty="0"/>
              <a:t>repetitive functions and libraries. </a:t>
            </a:r>
            <a:endParaRPr lang="en-US" sz="3600" dirty="0" smtClean="0"/>
          </a:p>
          <a:p>
            <a:r>
              <a:rPr lang="en-US" sz="3600" dirty="0" smtClean="0"/>
              <a:t>For </a:t>
            </a:r>
            <a:r>
              <a:rPr lang="en-US" sz="3600" dirty="0"/>
              <a:t>example, rather than creating a </a:t>
            </a:r>
            <a:r>
              <a:rPr lang="en-US" sz="3600" b="1" dirty="0">
                <a:solidFill>
                  <a:srgbClr val="FFFF00"/>
                </a:solidFill>
              </a:rPr>
              <a:t>VoIP</a:t>
            </a:r>
            <a:r>
              <a:rPr lang="en-US" sz="3600" dirty="0">
                <a:solidFill>
                  <a:srgbClr val="FFFF00"/>
                </a:solidFill>
              </a:rPr>
              <a:t> application from scratch</a:t>
            </a:r>
            <a:r>
              <a:rPr lang="en-US" sz="3600" dirty="0"/>
              <a:t>, a developer using a </a:t>
            </a:r>
            <a:r>
              <a:rPr lang="en-US" sz="3600" dirty="0" smtClean="0"/>
              <a:t>framework </a:t>
            </a:r>
            <a:r>
              <a:rPr lang="en-US" sz="3600" dirty="0"/>
              <a:t>can concentrate on adding user-friendly buttons and menus, or integrating </a:t>
            </a:r>
            <a:r>
              <a:rPr lang="en-US" sz="3600" b="1" dirty="0">
                <a:solidFill>
                  <a:srgbClr val="FFFF00"/>
                </a:solidFill>
              </a:rPr>
              <a:t>VoIP</a:t>
            </a:r>
            <a:r>
              <a:rPr lang="en-US" sz="3600" dirty="0"/>
              <a:t> with </a:t>
            </a:r>
            <a:r>
              <a:rPr lang="en-US" sz="3600" dirty="0">
                <a:solidFill>
                  <a:srgbClr val="FFFF00"/>
                </a:solidFill>
              </a:rPr>
              <a:t>other </a:t>
            </a:r>
            <a:r>
              <a:rPr lang="en-US" sz="3600" dirty="0" smtClean="0">
                <a:solidFill>
                  <a:srgbClr val="FFFF00"/>
                </a:solidFill>
              </a:rPr>
              <a:t>applications</a:t>
            </a:r>
            <a:r>
              <a:rPr lang="en-US" sz="3600" dirty="0" smtClean="0"/>
              <a:t>.</a:t>
            </a:r>
            <a:endParaRPr lang="en-US" sz="3600" dirty="0"/>
          </a:p>
        </p:txBody>
      </p:sp>
    </p:spTree>
    <p:extLst>
      <p:ext uri="{BB962C8B-B14F-4D97-AF65-F5344CB8AC3E}">
        <p14:creationId xmlns:p14="http://schemas.microsoft.com/office/powerpoint/2010/main" val="4162394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143000"/>
          </a:xfrm>
        </p:spPr>
        <p:txBody>
          <a:bodyPr/>
          <a:lstStyle/>
          <a:p>
            <a:r>
              <a:rPr lang="en-US" sz="6000" b="1" dirty="0">
                <a:solidFill>
                  <a:srgbClr val="92D050"/>
                </a:solidFill>
              </a:rPr>
              <a:t>AI Tools and Platforms</a:t>
            </a:r>
          </a:p>
        </p:txBody>
      </p:sp>
      <p:sp>
        <p:nvSpPr>
          <p:cNvPr id="3" name="Content Placeholder 2"/>
          <p:cNvSpPr>
            <a:spLocks noGrp="1"/>
          </p:cNvSpPr>
          <p:nvPr>
            <p:ph idx="1"/>
          </p:nvPr>
        </p:nvSpPr>
        <p:spPr>
          <a:xfrm>
            <a:off x="152400" y="1447801"/>
            <a:ext cx="11887200" cy="4525963"/>
          </a:xfrm>
        </p:spPr>
        <p:txBody>
          <a:bodyPr/>
          <a:lstStyle/>
          <a:p>
            <a:r>
              <a:rPr lang="en-US" sz="4800" dirty="0"/>
              <a:t>An </a:t>
            </a:r>
            <a:r>
              <a:rPr lang="en-US" sz="4800" dirty="0">
                <a:solidFill>
                  <a:srgbClr val="FFFF00"/>
                </a:solidFill>
              </a:rPr>
              <a:t>AI platform </a:t>
            </a:r>
            <a:r>
              <a:rPr lang="en-US" sz="4800" dirty="0"/>
              <a:t>is a </a:t>
            </a:r>
            <a:r>
              <a:rPr lang="en-US" sz="4800" dirty="0">
                <a:solidFill>
                  <a:srgbClr val="FFFF00"/>
                </a:solidFill>
              </a:rPr>
              <a:t>set of services </a:t>
            </a:r>
            <a:r>
              <a:rPr lang="en-US" sz="4800" dirty="0"/>
              <a:t>that support the </a:t>
            </a:r>
            <a:r>
              <a:rPr lang="en-US" sz="4800" dirty="0">
                <a:solidFill>
                  <a:srgbClr val="FFFF00"/>
                </a:solidFill>
              </a:rPr>
              <a:t>machine learning </a:t>
            </a:r>
            <a:r>
              <a:rPr lang="en-US" sz="4800" b="1" dirty="0">
                <a:solidFill>
                  <a:srgbClr val="FFFF00"/>
                </a:solidFill>
              </a:rPr>
              <a:t>life cycle</a:t>
            </a:r>
            <a:r>
              <a:rPr lang="en-US" sz="4800" dirty="0"/>
              <a:t>. This includes support for </a:t>
            </a:r>
            <a:r>
              <a:rPr lang="en-US" sz="4800" dirty="0">
                <a:solidFill>
                  <a:srgbClr val="FFFF00"/>
                </a:solidFill>
              </a:rPr>
              <a:t>gathering and preparing data </a:t>
            </a:r>
            <a:r>
              <a:rPr lang="en-US" sz="4800" dirty="0"/>
              <a:t>as well as </a:t>
            </a:r>
            <a:r>
              <a:rPr lang="en-US" sz="4800" dirty="0">
                <a:solidFill>
                  <a:srgbClr val="FFFF00"/>
                </a:solidFill>
              </a:rPr>
              <a:t>training</a:t>
            </a:r>
            <a:r>
              <a:rPr lang="en-US" sz="4800" dirty="0"/>
              <a:t>, </a:t>
            </a:r>
            <a:r>
              <a:rPr lang="en-US" sz="4800" dirty="0">
                <a:solidFill>
                  <a:srgbClr val="FFFF00"/>
                </a:solidFill>
              </a:rPr>
              <a:t>testing</a:t>
            </a:r>
            <a:r>
              <a:rPr lang="en-US" sz="4800" dirty="0"/>
              <a:t>, and </a:t>
            </a:r>
            <a:r>
              <a:rPr lang="en-US" sz="4800" dirty="0">
                <a:solidFill>
                  <a:srgbClr val="FFFF00"/>
                </a:solidFill>
              </a:rPr>
              <a:t>deploying</a:t>
            </a:r>
            <a:r>
              <a:rPr lang="en-US" sz="4800" dirty="0"/>
              <a:t> machine learning </a:t>
            </a:r>
            <a:r>
              <a:rPr lang="en-US" sz="4800" dirty="0">
                <a:solidFill>
                  <a:srgbClr val="FFFF00"/>
                </a:solidFill>
              </a:rPr>
              <a:t>models</a:t>
            </a:r>
            <a:r>
              <a:rPr lang="en-US" sz="4800" dirty="0"/>
              <a:t> for applications at scale.</a:t>
            </a:r>
          </a:p>
          <a:p>
            <a:endParaRPr lang="en-US" sz="4800" dirty="0"/>
          </a:p>
        </p:txBody>
      </p:sp>
    </p:spTree>
    <p:extLst>
      <p:ext uri="{BB962C8B-B14F-4D97-AF65-F5344CB8AC3E}">
        <p14:creationId xmlns:p14="http://schemas.microsoft.com/office/powerpoint/2010/main" val="29405155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1734800" cy="1143000"/>
          </a:xfrm>
        </p:spPr>
        <p:txBody>
          <a:bodyPr/>
          <a:lstStyle/>
          <a:p>
            <a:r>
              <a:rPr lang="en-US" sz="6000" b="1" dirty="0">
                <a:solidFill>
                  <a:srgbClr val="92D050"/>
                </a:solidFill>
              </a:rPr>
              <a:t>AI Tools and Platforms</a:t>
            </a:r>
          </a:p>
        </p:txBody>
      </p:sp>
      <p:sp>
        <p:nvSpPr>
          <p:cNvPr id="3" name="Content Placeholder 2"/>
          <p:cNvSpPr>
            <a:spLocks noGrp="1"/>
          </p:cNvSpPr>
          <p:nvPr>
            <p:ph idx="1"/>
          </p:nvPr>
        </p:nvSpPr>
        <p:spPr>
          <a:xfrm>
            <a:off x="228600" y="1646238"/>
            <a:ext cx="11734800" cy="4525963"/>
          </a:xfrm>
        </p:spPr>
        <p:txBody>
          <a:bodyPr/>
          <a:lstStyle/>
          <a:p>
            <a:r>
              <a:rPr lang="en-US" sz="5400" dirty="0">
                <a:solidFill>
                  <a:srgbClr val="FFFF00"/>
                </a:solidFill>
              </a:rPr>
              <a:t>AI platforms </a:t>
            </a:r>
            <a:r>
              <a:rPr lang="en-US" sz="5400" dirty="0"/>
              <a:t>are frequently used by developers </a:t>
            </a:r>
            <a:r>
              <a:rPr lang="en-US" sz="5400" b="1" dirty="0">
                <a:solidFill>
                  <a:srgbClr val="FFFF00"/>
                </a:solidFill>
              </a:rPr>
              <a:t>to create </a:t>
            </a:r>
            <a:r>
              <a:rPr lang="en-US" sz="5400" dirty="0"/>
              <a:t>both the </a:t>
            </a:r>
            <a:r>
              <a:rPr lang="en-US" sz="5400" dirty="0">
                <a:solidFill>
                  <a:srgbClr val="FFFF00"/>
                </a:solidFill>
              </a:rPr>
              <a:t>learning algorithms </a:t>
            </a:r>
            <a:r>
              <a:rPr lang="en-US" sz="5400" dirty="0"/>
              <a:t>and </a:t>
            </a:r>
            <a:r>
              <a:rPr lang="en-US" sz="5400" dirty="0">
                <a:solidFill>
                  <a:srgbClr val="FFFF00"/>
                </a:solidFill>
              </a:rPr>
              <a:t>intelligent applications</a:t>
            </a:r>
            <a:r>
              <a:rPr lang="en-US" sz="5400" dirty="0"/>
              <a:t>.</a:t>
            </a:r>
          </a:p>
          <a:p>
            <a:endParaRPr lang="en-US" sz="5400" dirty="0"/>
          </a:p>
        </p:txBody>
      </p:sp>
    </p:spTree>
    <p:extLst>
      <p:ext uri="{BB962C8B-B14F-4D97-AF65-F5344CB8AC3E}">
        <p14:creationId xmlns:p14="http://schemas.microsoft.com/office/powerpoint/2010/main" val="40444930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963400" cy="1143000"/>
          </a:xfrm>
        </p:spPr>
        <p:txBody>
          <a:bodyPr/>
          <a:lstStyle/>
          <a:p>
            <a:r>
              <a:rPr lang="en-US" sz="6000" b="1" dirty="0">
                <a:solidFill>
                  <a:srgbClr val="92D050"/>
                </a:solidFill>
              </a:rPr>
              <a:t>AI Tools and Platforms</a:t>
            </a:r>
          </a:p>
        </p:txBody>
      </p:sp>
      <p:sp>
        <p:nvSpPr>
          <p:cNvPr id="3" name="Content Placeholder 2"/>
          <p:cNvSpPr>
            <a:spLocks noGrp="1"/>
          </p:cNvSpPr>
          <p:nvPr>
            <p:ph idx="1"/>
          </p:nvPr>
        </p:nvSpPr>
        <p:spPr>
          <a:xfrm>
            <a:off x="76200" y="1371600"/>
            <a:ext cx="12039600" cy="5334000"/>
          </a:xfrm>
        </p:spPr>
        <p:txBody>
          <a:bodyPr/>
          <a:lstStyle/>
          <a:p>
            <a:r>
              <a:rPr lang="en-US" sz="3500" dirty="0">
                <a:solidFill>
                  <a:srgbClr val="FFFF00"/>
                </a:solidFill>
              </a:rPr>
              <a:t>AI has developed a large number of </a:t>
            </a:r>
            <a:r>
              <a:rPr lang="en-US" sz="3500" b="1" dirty="0">
                <a:solidFill>
                  <a:srgbClr val="FFFF00"/>
                </a:solidFill>
              </a:rPr>
              <a:t>tools</a:t>
            </a:r>
            <a:r>
              <a:rPr lang="en-US" sz="3500" dirty="0">
                <a:solidFill>
                  <a:srgbClr val="FFFF00"/>
                </a:solidFill>
              </a:rPr>
              <a:t> to </a:t>
            </a:r>
            <a:r>
              <a:rPr lang="en-US" sz="3500" b="1" dirty="0">
                <a:solidFill>
                  <a:srgbClr val="FFFF00"/>
                </a:solidFill>
              </a:rPr>
              <a:t>solve the most difficult problems</a:t>
            </a:r>
            <a:r>
              <a:rPr lang="en-US" sz="3500" dirty="0">
                <a:solidFill>
                  <a:srgbClr val="FFFF00"/>
                </a:solidFill>
              </a:rPr>
              <a:t> in computer science, </a:t>
            </a:r>
            <a:r>
              <a:rPr lang="en-US" sz="3500" dirty="0" smtClean="0">
                <a:solidFill>
                  <a:srgbClr val="FFFF00"/>
                </a:solidFill>
              </a:rPr>
              <a:t>such as</a:t>
            </a:r>
            <a:r>
              <a:rPr lang="en-US" sz="3500" dirty="0" smtClean="0"/>
              <a:t>: </a:t>
            </a:r>
            <a:endParaRPr lang="en-US" sz="3500" dirty="0"/>
          </a:p>
          <a:p>
            <a:pPr lvl="1"/>
            <a:r>
              <a:rPr lang="en-US" sz="3100" dirty="0"/>
              <a:t>Search and optimization </a:t>
            </a:r>
          </a:p>
          <a:p>
            <a:pPr lvl="1"/>
            <a:r>
              <a:rPr lang="en-US" sz="3100" dirty="0"/>
              <a:t>Logic </a:t>
            </a:r>
          </a:p>
          <a:p>
            <a:pPr lvl="1"/>
            <a:r>
              <a:rPr lang="en-US" sz="3100" dirty="0"/>
              <a:t>Probabilistic methods for uncertain reasoning </a:t>
            </a:r>
          </a:p>
          <a:p>
            <a:pPr lvl="1"/>
            <a:r>
              <a:rPr lang="en-US" sz="3100" dirty="0"/>
              <a:t>Classifiers and statistical learning methods </a:t>
            </a:r>
          </a:p>
          <a:p>
            <a:pPr lvl="1"/>
            <a:r>
              <a:rPr lang="en-US" sz="3100" dirty="0"/>
              <a:t>Neural networks </a:t>
            </a:r>
          </a:p>
          <a:p>
            <a:pPr lvl="1"/>
            <a:r>
              <a:rPr lang="en-US" sz="3100" dirty="0"/>
              <a:t>Control theory </a:t>
            </a:r>
          </a:p>
          <a:p>
            <a:pPr lvl="1"/>
            <a:r>
              <a:rPr lang="en-US" sz="3100" dirty="0" smtClean="0"/>
              <a:t>Natural Languages and Cognition</a:t>
            </a:r>
            <a:endParaRPr lang="en-US" sz="3100" dirty="0"/>
          </a:p>
          <a:p>
            <a:endParaRPr lang="en-US" sz="3200" dirty="0"/>
          </a:p>
          <a:p>
            <a:endParaRPr lang="en-US" sz="3200" dirty="0"/>
          </a:p>
        </p:txBody>
      </p:sp>
    </p:spTree>
    <p:extLst>
      <p:ext uri="{BB962C8B-B14F-4D97-AF65-F5344CB8AC3E}">
        <p14:creationId xmlns:p14="http://schemas.microsoft.com/office/powerpoint/2010/main" val="37174822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1" y="0"/>
            <a:ext cx="11083924" cy="838200"/>
          </a:xfrm>
          <a:noFill/>
        </p:spPr>
        <p:txBody>
          <a:bodyPr vert="horz" wrap="square" lIns="90488" tIns="44450" rIns="90488" bIns="44450" numCol="1" anchor="ctr" anchorCtr="0" compatLnSpc="1">
            <a:prstTxWarp prst="textNoShape">
              <a:avLst/>
            </a:prstTxWarp>
          </a:bodyPr>
          <a:lstStyle/>
          <a:p>
            <a:pPr eaLnBrk="1" hangingPunct="1"/>
            <a:r>
              <a:rPr lang="en-GB" altLang="ar-JO" sz="6000" b="1" dirty="0" smtClean="0">
                <a:solidFill>
                  <a:srgbClr val="FFFF00"/>
                </a:solidFill>
              </a:rPr>
              <a:t>Search</a:t>
            </a:r>
          </a:p>
        </p:txBody>
      </p:sp>
      <p:sp>
        <p:nvSpPr>
          <p:cNvPr id="66563" name="Rectangle 3"/>
          <p:cNvSpPr>
            <a:spLocks noGrp="1" noChangeArrowheads="1"/>
          </p:cNvSpPr>
          <p:nvPr>
            <p:ph sz="quarter" idx="1"/>
          </p:nvPr>
        </p:nvSpPr>
        <p:spPr>
          <a:xfrm>
            <a:off x="152400" y="990600"/>
            <a:ext cx="11887200" cy="5791200"/>
          </a:xfrm>
        </p:spPr>
        <p:txBody>
          <a:bodyPr/>
          <a:lstStyle/>
          <a:p>
            <a:pPr eaLnBrk="1" hangingPunct="1">
              <a:lnSpc>
                <a:spcPct val="90000"/>
              </a:lnSpc>
            </a:pPr>
            <a:r>
              <a:rPr lang="en-GB" altLang="ar-JO" i="1" dirty="0"/>
              <a:t>Search</a:t>
            </a:r>
            <a:r>
              <a:rPr lang="en-GB" altLang="ar-JO" dirty="0"/>
              <a:t> is a </a:t>
            </a:r>
            <a:r>
              <a:rPr lang="en-GB" altLang="ar-JO" u="sng" dirty="0">
                <a:solidFill>
                  <a:srgbClr val="FFFF00"/>
                </a:solidFill>
              </a:rPr>
              <a:t>fundamental</a:t>
            </a:r>
            <a:r>
              <a:rPr lang="en-GB" altLang="ar-JO" dirty="0"/>
              <a:t> technique (</a:t>
            </a:r>
            <a:r>
              <a:rPr lang="en-GB" altLang="ar-JO" dirty="0">
                <a:solidFill>
                  <a:srgbClr val="FFFF00"/>
                </a:solidFill>
              </a:rPr>
              <a:t>procedure</a:t>
            </a:r>
            <a:r>
              <a:rPr lang="en-GB" altLang="ar-JO" dirty="0"/>
              <a:t>) of AI.</a:t>
            </a:r>
          </a:p>
          <a:p>
            <a:pPr lvl="1" eaLnBrk="1" hangingPunct="1">
              <a:lnSpc>
                <a:spcPct val="90000"/>
              </a:lnSpc>
            </a:pPr>
            <a:r>
              <a:rPr lang="en-GB" altLang="ar-JO" sz="3100" dirty="0">
                <a:solidFill>
                  <a:srgbClr val="FFFF00"/>
                </a:solidFill>
                <a:cs typeface="Times New Roman" panose="02020603050405020304" pitchFamily="18" charset="0"/>
              </a:rPr>
              <a:t>Possible answers</a:t>
            </a:r>
            <a:r>
              <a:rPr lang="en-GB" altLang="ar-JO" sz="3100" dirty="0">
                <a:cs typeface="Times New Roman" panose="02020603050405020304" pitchFamily="18" charset="0"/>
              </a:rPr>
              <a:t>, </a:t>
            </a:r>
            <a:r>
              <a:rPr lang="en-GB" altLang="ar-JO" sz="3100" dirty="0">
                <a:solidFill>
                  <a:srgbClr val="FFFF00"/>
                </a:solidFill>
                <a:cs typeface="Times New Roman" panose="02020603050405020304" pitchFamily="18" charset="0"/>
              </a:rPr>
              <a:t>decisions</a:t>
            </a:r>
            <a:r>
              <a:rPr lang="en-GB" altLang="ar-JO" sz="3100" dirty="0">
                <a:cs typeface="Times New Roman" panose="02020603050405020304" pitchFamily="18" charset="0"/>
              </a:rPr>
              <a:t> or </a:t>
            </a:r>
            <a:r>
              <a:rPr lang="en-GB" altLang="ar-JO" sz="3100" dirty="0">
                <a:solidFill>
                  <a:srgbClr val="FFFF00"/>
                </a:solidFill>
                <a:cs typeface="Times New Roman" panose="02020603050405020304" pitchFamily="18" charset="0"/>
              </a:rPr>
              <a:t>courses of </a:t>
            </a:r>
            <a:r>
              <a:rPr lang="en-GB" altLang="ar-JO" sz="3100" dirty="0" smtClean="0">
                <a:solidFill>
                  <a:srgbClr val="FFFF00"/>
                </a:solidFill>
                <a:cs typeface="Times New Roman" panose="02020603050405020304" pitchFamily="18" charset="0"/>
              </a:rPr>
              <a:t>actions </a:t>
            </a:r>
            <a:r>
              <a:rPr lang="en-GB" altLang="ar-JO" sz="3100" dirty="0">
                <a:cs typeface="Times New Roman" panose="02020603050405020304" pitchFamily="18" charset="0"/>
              </a:rPr>
              <a:t>are </a:t>
            </a:r>
            <a:r>
              <a:rPr lang="en-GB" altLang="ar-JO" sz="3100" dirty="0">
                <a:solidFill>
                  <a:srgbClr val="FFFF00"/>
                </a:solidFill>
                <a:cs typeface="Times New Roman" panose="02020603050405020304" pitchFamily="18" charset="0"/>
              </a:rPr>
              <a:t>structured </a:t>
            </a:r>
            <a:r>
              <a:rPr lang="en-GB" altLang="ar-JO" sz="3100" dirty="0">
                <a:cs typeface="Times New Roman" panose="02020603050405020304" pitchFamily="18" charset="0"/>
              </a:rPr>
              <a:t>into an </a:t>
            </a:r>
            <a:r>
              <a:rPr lang="en-GB" altLang="ar-JO" sz="3100" dirty="0">
                <a:solidFill>
                  <a:srgbClr val="FFFF00"/>
                </a:solidFill>
                <a:cs typeface="Times New Roman" panose="02020603050405020304" pitchFamily="18" charset="0"/>
              </a:rPr>
              <a:t>abstract space</a:t>
            </a:r>
            <a:r>
              <a:rPr lang="en-GB" altLang="ar-JO" sz="3100" dirty="0">
                <a:cs typeface="Times New Roman" panose="02020603050405020304" pitchFamily="18" charset="0"/>
              </a:rPr>
              <a:t>, which we then </a:t>
            </a:r>
            <a:r>
              <a:rPr lang="en-GB" altLang="ar-JO" sz="3100" dirty="0">
                <a:solidFill>
                  <a:srgbClr val="FFFF00"/>
                </a:solidFill>
                <a:cs typeface="Times New Roman" panose="02020603050405020304" pitchFamily="18" charset="0"/>
              </a:rPr>
              <a:t>search</a:t>
            </a:r>
            <a:r>
              <a:rPr lang="en-GB" altLang="ar-JO" sz="3100" dirty="0">
                <a:cs typeface="Times New Roman" panose="02020603050405020304" pitchFamily="18" charset="0"/>
              </a:rPr>
              <a:t>.</a:t>
            </a:r>
          </a:p>
          <a:p>
            <a:pPr eaLnBrk="1" hangingPunct="1">
              <a:lnSpc>
                <a:spcPct val="90000"/>
              </a:lnSpc>
            </a:pPr>
            <a:r>
              <a:rPr lang="en-GB" altLang="ar-JO" dirty="0"/>
              <a:t>Search is either "blind" or “informed":</a:t>
            </a:r>
          </a:p>
          <a:p>
            <a:pPr lvl="1" eaLnBrk="1" hangingPunct="1">
              <a:lnSpc>
                <a:spcPct val="90000"/>
              </a:lnSpc>
            </a:pPr>
            <a:r>
              <a:rPr lang="en-GB" altLang="ar-JO" sz="3100" dirty="0">
                <a:cs typeface="Times New Roman" panose="02020603050405020304" pitchFamily="18" charset="0"/>
              </a:rPr>
              <a:t>Blind Search</a:t>
            </a:r>
          </a:p>
          <a:p>
            <a:pPr lvl="2" eaLnBrk="1" hangingPunct="1">
              <a:lnSpc>
                <a:spcPct val="90000"/>
              </a:lnSpc>
            </a:pPr>
            <a:r>
              <a:rPr lang="en-GB" altLang="ar-JO" sz="3100" dirty="0">
                <a:cs typeface="Times New Roman" panose="02020603050405020304" pitchFamily="18" charset="0"/>
              </a:rPr>
              <a:t>we move through the space without worrying about what is coming next, but recognising the answer if we see it</a:t>
            </a:r>
          </a:p>
          <a:p>
            <a:pPr lvl="1" eaLnBrk="1" hangingPunct="1">
              <a:lnSpc>
                <a:spcPct val="90000"/>
              </a:lnSpc>
            </a:pPr>
            <a:r>
              <a:rPr lang="en-GB" altLang="ar-JO" sz="3100" dirty="0">
                <a:cs typeface="Times New Roman" panose="02020603050405020304" pitchFamily="18" charset="0"/>
              </a:rPr>
              <a:t>Informed Search</a:t>
            </a:r>
          </a:p>
          <a:p>
            <a:pPr lvl="2" eaLnBrk="1" hangingPunct="1">
              <a:lnSpc>
                <a:spcPct val="90000"/>
              </a:lnSpc>
            </a:pPr>
            <a:r>
              <a:rPr lang="en-GB" altLang="ar-JO" sz="3100" dirty="0">
                <a:cs typeface="Times New Roman" panose="02020603050405020304" pitchFamily="18" charset="0"/>
              </a:rPr>
              <a:t>we guess what is ahead, and use that information to decide where to look next.</a:t>
            </a:r>
          </a:p>
          <a:p>
            <a:pPr eaLnBrk="1" hangingPunct="1">
              <a:lnSpc>
                <a:spcPct val="90000"/>
              </a:lnSpc>
            </a:pPr>
            <a:r>
              <a:rPr lang="en-GB" altLang="ar-JO" sz="2900" dirty="0"/>
              <a:t>We may want to search for the first answer that satisfies our goal, or we may want to keep searching until we find the best answer.</a:t>
            </a:r>
          </a:p>
          <a:p>
            <a:pPr eaLnBrk="1" hangingPunct="1">
              <a:lnSpc>
                <a:spcPct val="90000"/>
              </a:lnSpc>
            </a:pPr>
            <a:endParaRPr lang="en-GB" altLang="ar-JO" sz="2900" dirty="0"/>
          </a:p>
        </p:txBody>
      </p:sp>
    </p:spTree>
    <p:extLst>
      <p:ext uri="{BB962C8B-B14F-4D97-AF65-F5344CB8AC3E}">
        <p14:creationId xmlns:p14="http://schemas.microsoft.com/office/powerpoint/2010/main" val="340609316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686800" cy="1143000"/>
          </a:xfrm>
        </p:spPr>
        <p:txBody>
          <a:bodyPr/>
          <a:lstStyle/>
          <a:p>
            <a:r>
              <a:rPr lang="en-US" sz="5400" b="1" dirty="0">
                <a:solidFill>
                  <a:srgbClr val="92D050"/>
                </a:solidFill>
              </a:rPr>
              <a:t>Definitions Continued…</a:t>
            </a:r>
          </a:p>
        </p:txBody>
      </p:sp>
      <p:sp>
        <p:nvSpPr>
          <p:cNvPr id="3" name="Content Placeholder 2"/>
          <p:cNvSpPr>
            <a:spLocks noGrp="1"/>
          </p:cNvSpPr>
          <p:nvPr>
            <p:ph idx="1"/>
          </p:nvPr>
        </p:nvSpPr>
        <p:spPr>
          <a:xfrm>
            <a:off x="457200" y="1447801"/>
            <a:ext cx="11506200" cy="4525963"/>
          </a:xfrm>
        </p:spPr>
        <p:txBody>
          <a:bodyPr/>
          <a:lstStyle/>
          <a:p>
            <a:r>
              <a:rPr lang="en-US" sz="3200" b="1" i="1" dirty="0">
                <a:solidFill>
                  <a:srgbClr val="FFFF00"/>
                </a:solidFill>
              </a:rPr>
              <a:t>Machine learning </a:t>
            </a:r>
            <a:r>
              <a:rPr lang="en-US" sz="3200" i="1" dirty="0"/>
              <a:t>(</a:t>
            </a:r>
            <a:r>
              <a:rPr lang="en-US" sz="3200" b="1" i="1" dirty="0">
                <a:solidFill>
                  <a:srgbClr val="FFFF00"/>
                </a:solidFill>
              </a:rPr>
              <a:t>AI</a:t>
            </a:r>
            <a:r>
              <a:rPr lang="en-US" sz="3200" i="1" dirty="0"/>
              <a:t>) </a:t>
            </a:r>
            <a:r>
              <a:rPr lang="en-US" sz="3200" dirty="0"/>
              <a:t>allows computer systems to </a:t>
            </a:r>
            <a:r>
              <a:rPr lang="en-US" sz="3200" b="1" dirty="0">
                <a:solidFill>
                  <a:srgbClr val="FFFF00"/>
                </a:solidFill>
              </a:rPr>
              <a:t>learn from data</a:t>
            </a:r>
            <a:r>
              <a:rPr lang="en-US" sz="3200" dirty="0"/>
              <a:t> and </a:t>
            </a:r>
            <a:r>
              <a:rPr lang="en-US" sz="3200" b="1" dirty="0">
                <a:solidFill>
                  <a:srgbClr val="FFFF00"/>
                </a:solidFill>
              </a:rPr>
              <a:t>recognize patterns</a:t>
            </a:r>
            <a:r>
              <a:rPr lang="en-US" sz="3200" dirty="0"/>
              <a:t>, </a:t>
            </a:r>
            <a:r>
              <a:rPr lang="en-US" sz="3200" b="1" dirty="0">
                <a:solidFill>
                  <a:srgbClr val="FFFF00"/>
                </a:solidFill>
              </a:rPr>
              <a:t>predict</a:t>
            </a:r>
            <a:r>
              <a:rPr lang="en-US" sz="3200" dirty="0"/>
              <a:t> outcomes, assist humans with understanding or suggest actions (becoming “smart”) </a:t>
            </a:r>
            <a:r>
              <a:rPr lang="en-US" sz="3200" b="1" dirty="0">
                <a:solidFill>
                  <a:srgbClr val="FFFF00"/>
                </a:solidFill>
              </a:rPr>
              <a:t>without being explicitly programmed</a:t>
            </a:r>
            <a:r>
              <a:rPr lang="en-US" sz="3200" dirty="0"/>
              <a:t>. </a:t>
            </a:r>
            <a:endParaRPr lang="en-US" sz="3200" dirty="0" smtClean="0"/>
          </a:p>
          <a:p>
            <a:pPr marL="36508" indent="0">
              <a:buNone/>
            </a:pPr>
            <a:endParaRPr lang="en-US" sz="1200" dirty="0"/>
          </a:p>
          <a:p>
            <a:r>
              <a:rPr lang="en-US" sz="3200" i="1" dirty="0"/>
              <a:t>Among other things, </a:t>
            </a:r>
            <a:r>
              <a:rPr lang="en-US" sz="3200" b="1" i="1" dirty="0">
                <a:solidFill>
                  <a:srgbClr val="FFFF00"/>
                </a:solidFill>
              </a:rPr>
              <a:t>machine learning</a:t>
            </a:r>
            <a:r>
              <a:rPr lang="en-US" sz="3200" i="1" dirty="0"/>
              <a:t> (</a:t>
            </a:r>
            <a:r>
              <a:rPr lang="en-US" sz="3200" b="1" i="1" dirty="0">
                <a:solidFill>
                  <a:srgbClr val="FFFF00"/>
                </a:solidFill>
              </a:rPr>
              <a:t>AI</a:t>
            </a:r>
            <a:r>
              <a:rPr lang="en-US" sz="3200" i="1" dirty="0"/>
              <a:t>) can inform </a:t>
            </a:r>
            <a:r>
              <a:rPr lang="en-US" sz="3200" b="1" i="1" dirty="0">
                <a:solidFill>
                  <a:srgbClr val="FFFF00"/>
                </a:solidFill>
              </a:rPr>
              <a:t>decision-making</a:t>
            </a:r>
            <a:r>
              <a:rPr lang="en-US" sz="3200" i="1" dirty="0"/>
              <a:t> and make </a:t>
            </a:r>
            <a:r>
              <a:rPr lang="en-US" sz="3200" b="1" i="1" dirty="0">
                <a:solidFill>
                  <a:srgbClr val="FFFF00"/>
                </a:solidFill>
              </a:rPr>
              <a:t>process automation</a:t>
            </a:r>
            <a:r>
              <a:rPr lang="en-US" sz="3200" i="1" dirty="0"/>
              <a:t> more flexible.</a:t>
            </a:r>
            <a:endParaRPr lang="en-US" sz="3200" dirty="0"/>
          </a:p>
          <a:p>
            <a:endParaRPr lang="en-US" sz="3200" dirty="0"/>
          </a:p>
          <a:p>
            <a:endParaRPr lang="en-US" sz="3200" dirty="0"/>
          </a:p>
        </p:txBody>
      </p:sp>
    </p:spTree>
    <p:extLst>
      <p:ext uri="{BB962C8B-B14F-4D97-AF65-F5344CB8AC3E}">
        <p14:creationId xmlns:p14="http://schemas.microsoft.com/office/powerpoint/2010/main" val="3374147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458200" cy="1143000"/>
          </a:xfrm>
        </p:spPr>
        <p:txBody>
          <a:bodyPr/>
          <a:lstStyle/>
          <a:p>
            <a:r>
              <a:rPr lang="en-US" sz="5100" b="1" dirty="0">
                <a:solidFill>
                  <a:srgbClr val="92D050"/>
                </a:solidFill>
              </a:rPr>
              <a:t>Example AI Applications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37323"/>
            <a:ext cx="9106677" cy="6820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52600" y="240268"/>
            <a:ext cx="1752600" cy="369332"/>
          </a:xfrm>
          <a:prstGeom prst="rect">
            <a:avLst/>
          </a:prstGeom>
          <a:solidFill>
            <a:schemeClr val="tx1"/>
          </a:solidFill>
        </p:spPr>
        <p:txBody>
          <a:bodyPr wrap="square" rtlCol="0">
            <a:spAutoFit/>
          </a:bodyPr>
          <a:lstStyle/>
          <a:p>
            <a:endParaRPr 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1289" y="6477001"/>
            <a:ext cx="1749425" cy="22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1" y="1203650"/>
            <a:ext cx="437355" cy="472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9850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11374821" cy="1143000"/>
          </a:xfrm>
        </p:spPr>
        <p:txBody>
          <a:bodyPr/>
          <a:lstStyle/>
          <a:p>
            <a:r>
              <a:rPr lang="en-US" sz="6000" b="1" dirty="0">
                <a:solidFill>
                  <a:srgbClr val="92D050"/>
                </a:solidFill>
              </a:rPr>
              <a:t>Sample AI Applications</a:t>
            </a:r>
          </a:p>
        </p:txBody>
      </p:sp>
      <p:sp>
        <p:nvSpPr>
          <p:cNvPr id="3" name="Content Placeholder 2"/>
          <p:cNvSpPr>
            <a:spLocks noGrp="1"/>
          </p:cNvSpPr>
          <p:nvPr>
            <p:ph idx="1"/>
          </p:nvPr>
        </p:nvSpPr>
        <p:spPr>
          <a:xfrm>
            <a:off x="152400" y="1524000"/>
            <a:ext cx="11887200" cy="4114800"/>
          </a:xfrm>
        </p:spPr>
        <p:txBody>
          <a:bodyPr/>
          <a:lstStyle/>
          <a:p>
            <a:r>
              <a:rPr lang="en-US" sz="4800" b="1" dirty="0">
                <a:solidFill>
                  <a:srgbClr val="FFFF00"/>
                </a:solidFill>
              </a:rPr>
              <a:t>Commuting</a:t>
            </a:r>
            <a:endParaRPr lang="en-US" sz="4800" dirty="0"/>
          </a:p>
          <a:p>
            <a:pPr lvl="1"/>
            <a:r>
              <a:rPr lang="en-US" sz="4800" b="1" dirty="0">
                <a:solidFill>
                  <a:srgbClr val="FFFF00"/>
                </a:solidFill>
              </a:rPr>
              <a:t>Google’s AI Platform Predictions </a:t>
            </a:r>
          </a:p>
          <a:p>
            <a:pPr lvl="1"/>
            <a:r>
              <a:rPr lang="en-US" sz="4800" dirty="0"/>
              <a:t>Ridesharing Apps Like Uber and Lyft </a:t>
            </a:r>
          </a:p>
          <a:p>
            <a:pPr lvl="1"/>
            <a:r>
              <a:rPr lang="en-US" sz="4800" dirty="0"/>
              <a:t>Commercial Flights Use an AI Autopilot </a:t>
            </a:r>
          </a:p>
          <a:p>
            <a:endParaRPr lang="en-US" sz="4800" dirty="0"/>
          </a:p>
          <a:p>
            <a:endParaRPr lang="en-US" sz="4800" dirty="0"/>
          </a:p>
        </p:txBody>
      </p:sp>
    </p:spTree>
    <p:extLst>
      <p:ext uri="{BB962C8B-B14F-4D97-AF65-F5344CB8AC3E}">
        <p14:creationId xmlns:p14="http://schemas.microsoft.com/office/powerpoint/2010/main" val="32130503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11156074" cy="1143000"/>
          </a:xfrm>
        </p:spPr>
        <p:txBody>
          <a:bodyPr/>
          <a:lstStyle/>
          <a:p>
            <a:r>
              <a:rPr lang="en-US" sz="6000" b="1" dirty="0">
                <a:solidFill>
                  <a:srgbClr val="92D050"/>
                </a:solidFill>
              </a:rPr>
              <a:t>Sample AI Applications</a:t>
            </a:r>
          </a:p>
        </p:txBody>
      </p:sp>
      <p:sp>
        <p:nvSpPr>
          <p:cNvPr id="3" name="Content Placeholder 2"/>
          <p:cNvSpPr>
            <a:spLocks noGrp="1"/>
          </p:cNvSpPr>
          <p:nvPr>
            <p:ph idx="1"/>
          </p:nvPr>
        </p:nvSpPr>
        <p:spPr>
          <a:xfrm>
            <a:off x="152400" y="1524000"/>
            <a:ext cx="11658600" cy="5181600"/>
          </a:xfrm>
        </p:spPr>
        <p:txBody>
          <a:bodyPr/>
          <a:lstStyle/>
          <a:p>
            <a:r>
              <a:rPr lang="en-US" sz="4800" dirty="0">
                <a:solidFill>
                  <a:srgbClr val="FFFF00"/>
                </a:solidFill>
              </a:rPr>
              <a:t>Email </a:t>
            </a:r>
          </a:p>
          <a:p>
            <a:pPr lvl="1"/>
            <a:r>
              <a:rPr lang="en-US" sz="4500" dirty="0">
                <a:solidFill>
                  <a:srgbClr val="FFFF00"/>
                </a:solidFill>
              </a:rPr>
              <a:t>Spam Filters </a:t>
            </a:r>
          </a:p>
          <a:p>
            <a:pPr lvl="1"/>
            <a:r>
              <a:rPr lang="en-US" sz="4500" dirty="0">
                <a:solidFill>
                  <a:srgbClr val="FFFF00"/>
                </a:solidFill>
              </a:rPr>
              <a:t>Smart Email Categorization </a:t>
            </a:r>
          </a:p>
          <a:p>
            <a:r>
              <a:rPr lang="en-US" sz="4800" dirty="0">
                <a:solidFill>
                  <a:srgbClr val="FFFF00"/>
                </a:solidFill>
              </a:rPr>
              <a:t>Social Networking </a:t>
            </a:r>
          </a:p>
          <a:p>
            <a:r>
              <a:rPr lang="en-US" sz="4800" dirty="0"/>
              <a:t>Online Shopping </a:t>
            </a:r>
          </a:p>
          <a:p>
            <a:r>
              <a:rPr lang="en-US" sz="4800" dirty="0"/>
              <a:t>Smartphone Features</a:t>
            </a:r>
          </a:p>
        </p:txBody>
      </p:sp>
    </p:spTree>
    <p:extLst>
      <p:ext uri="{BB962C8B-B14F-4D97-AF65-F5344CB8AC3E}">
        <p14:creationId xmlns:p14="http://schemas.microsoft.com/office/powerpoint/2010/main" val="20002500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11228989" cy="1143000"/>
          </a:xfrm>
        </p:spPr>
        <p:txBody>
          <a:bodyPr/>
          <a:lstStyle/>
          <a:p>
            <a:r>
              <a:rPr lang="en-US" sz="6000" b="1" dirty="0">
                <a:solidFill>
                  <a:srgbClr val="92D050"/>
                </a:solidFill>
              </a:rPr>
              <a:t>Sample AI Applications</a:t>
            </a:r>
          </a:p>
        </p:txBody>
      </p:sp>
      <p:sp>
        <p:nvSpPr>
          <p:cNvPr id="3" name="Content Placeholder 2"/>
          <p:cNvSpPr>
            <a:spLocks noGrp="1"/>
          </p:cNvSpPr>
          <p:nvPr>
            <p:ph idx="1"/>
          </p:nvPr>
        </p:nvSpPr>
        <p:spPr>
          <a:xfrm>
            <a:off x="228600" y="1524000"/>
            <a:ext cx="11734800" cy="5334000"/>
          </a:xfrm>
        </p:spPr>
        <p:txBody>
          <a:bodyPr/>
          <a:lstStyle/>
          <a:p>
            <a:r>
              <a:rPr lang="en-US" sz="4800" dirty="0"/>
              <a:t>Email </a:t>
            </a:r>
          </a:p>
          <a:p>
            <a:r>
              <a:rPr lang="en-US" sz="4800" dirty="0"/>
              <a:t>Social Networking </a:t>
            </a:r>
          </a:p>
          <a:p>
            <a:r>
              <a:rPr lang="en-US" sz="4800" dirty="0">
                <a:solidFill>
                  <a:srgbClr val="FFFF00"/>
                </a:solidFill>
              </a:rPr>
              <a:t>Online Shopping </a:t>
            </a:r>
          </a:p>
          <a:p>
            <a:pPr lvl="1"/>
            <a:r>
              <a:rPr lang="en-US" sz="4500" dirty="0">
                <a:solidFill>
                  <a:srgbClr val="FFFF00"/>
                </a:solidFill>
              </a:rPr>
              <a:t>Search</a:t>
            </a:r>
          </a:p>
          <a:p>
            <a:pPr lvl="1"/>
            <a:r>
              <a:rPr lang="en-US" sz="4500" dirty="0">
                <a:solidFill>
                  <a:srgbClr val="FFFF00"/>
                </a:solidFill>
              </a:rPr>
              <a:t>Recommendations</a:t>
            </a:r>
          </a:p>
          <a:p>
            <a:r>
              <a:rPr lang="en-US" sz="4800" dirty="0"/>
              <a:t>Smartphone Features</a:t>
            </a:r>
          </a:p>
        </p:txBody>
      </p:sp>
    </p:spTree>
    <p:extLst>
      <p:ext uri="{BB962C8B-B14F-4D97-AF65-F5344CB8AC3E}">
        <p14:creationId xmlns:p14="http://schemas.microsoft.com/office/powerpoint/2010/main" val="11039819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67600" cy="704004"/>
          </a:xfrm>
        </p:spPr>
        <p:txBody>
          <a:bodyPr/>
          <a:lstStyle/>
          <a:p>
            <a:r>
              <a:rPr lang="en-US" sz="6000" b="1" dirty="0">
                <a:solidFill>
                  <a:srgbClr val="FFC000"/>
                </a:solidFill>
              </a:rPr>
              <a:t>Assignment 2</a:t>
            </a:r>
          </a:p>
        </p:txBody>
      </p:sp>
      <p:sp>
        <p:nvSpPr>
          <p:cNvPr id="3" name="Content Placeholder 2"/>
          <p:cNvSpPr>
            <a:spLocks noGrp="1"/>
          </p:cNvSpPr>
          <p:nvPr>
            <p:ph idx="1"/>
          </p:nvPr>
        </p:nvSpPr>
        <p:spPr>
          <a:xfrm>
            <a:off x="152400" y="1253728"/>
            <a:ext cx="12039600" cy="5375672"/>
          </a:xfrm>
        </p:spPr>
        <p:txBody>
          <a:bodyPr/>
          <a:lstStyle/>
          <a:p>
            <a:r>
              <a:rPr lang="en-US" sz="3600" dirty="0" smtClean="0"/>
              <a:t>Make a research online and submit a document (hard copy) on how </a:t>
            </a:r>
            <a:r>
              <a:rPr lang="en-US" sz="3600" dirty="0"/>
              <a:t>Ridesharing Apps Uber and Lyft are </a:t>
            </a:r>
            <a:r>
              <a:rPr lang="en-US" sz="3600" dirty="0" smtClean="0"/>
              <a:t>working. Also describe  </a:t>
            </a:r>
            <a:r>
              <a:rPr lang="en-US" sz="3600" dirty="0"/>
              <a:t>platforms and frameworks available to develop such </a:t>
            </a:r>
            <a:r>
              <a:rPr lang="en-US" sz="3600" dirty="0" smtClean="0"/>
              <a:t>systems in your document.</a:t>
            </a:r>
            <a:r>
              <a:rPr lang="en-US" sz="3600" dirty="0"/>
              <a:t/>
            </a:r>
            <a:br>
              <a:rPr lang="en-US" sz="3600" dirty="0"/>
            </a:br>
            <a:r>
              <a:rPr lang="en-US" sz="3600" dirty="0"/>
              <a:t>Is it </a:t>
            </a:r>
            <a:r>
              <a:rPr lang="en-US" sz="3600" dirty="0" smtClean="0"/>
              <a:t>possible, given your current level of knowledge, to </a:t>
            </a:r>
            <a:r>
              <a:rPr lang="en-US" sz="3600" dirty="0"/>
              <a:t>develop ridesharing apps </a:t>
            </a:r>
            <a:r>
              <a:rPr lang="en-US" sz="3600" dirty="0" smtClean="0"/>
              <a:t>using open </a:t>
            </a:r>
            <a:r>
              <a:rPr lang="en-US" sz="3600" dirty="0"/>
              <a:t>platforms and frameworks? Can you try and demonstrate </a:t>
            </a:r>
            <a:r>
              <a:rPr lang="en-US" sz="3600" dirty="0" smtClean="0"/>
              <a:t>a prototype?</a:t>
            </a:r>
            <a:endParaRPr lang="en-US" sz="3600" dirty="0"/>
          </a:p>
          <a:p>
            <a:pPr lvl="1"/>
            <a:r>
              <a:rPr lang="en-US" sz="3600" dirty="0" smtClean="0"/>
              <a:t>Work </a:t>
            </a:r>
            <a:r>
              <a:rPr lang="en-US" sz="3600" dirty="0"/>
              <a:t>in groups </a:t>
            </a:r>
            <a:r>
              <a:rPr lang="en-US" sz="3600" dirty="0" smtClean="0"/>
              <a:t>comprising of 3 students.</a:t>
            </a:r>
            <a:r>
              <a:rPr lang="en-US" sz="3600" dirty="0"/>
              <a:t/>
            </a:r>
            <a:br>
              <a:rPr lang="en-US" sz="3600" dirty="0"/>
            </a:br>
            <a:r>
              <a:rPr lang="en-US" sz="3600" dirty="0"/>
              <a:t>Deadline: </a:t>
            </a:r>
            <a:r>
              <a:rPr lang="en-US" sz="3600" dirty="0" smtClean="0"/>
              <a:t>23 July 2021.</a:t>
            </a:r>
            <a:endParaRPr lang="en-US" sz="3600" dirty="0"/>
          </a:p>
        </p:txBody>
      </p:sp>
    </p:spTree>
    <p:extLst>
      <p:ext uri="{BB962C8B-B14F-4D97-AF65-F5344CB8AC3E}">
        <p14:creationId xmlns:p14="http://schemas.microsoft.com/office/powerpoint/2010/main" val="1003119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62000" y="381000"/>
            <a:ext cx="10667999" cy="6248400"/>
          </a:xfrm>
          <a:prstGeom prst="rect">
            <a:avLst/>
          </a:prstGeom>
        </p:spPr>
      </p:pic>
    </p:spTree>
    <p:extLst>
      <p:ext uri="{BB962C8B-B14F-4D97-AF65-F5344CB8AC3E}">
        <p14:creationId xmlns:p14="http://schemas.microsoft.com/office/powerpoint/2010/main" val="2735209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329"/>
            <a:ext cx="8686800" cy="1143000"/>
          </a:xfrm>
        </p:spPr>
        <p:txBody>
          <a:bodyPr/>
          <a:lstStyle/>
          <a:p>
            <a:r>
              <a:rPr lang="en-US" sz="5400" b="1" dirty="0">
                <a:solidFill>
                  <a:srgbClr val="92D050"/>
                </a:solidFill>
              </a:rPr>
              <a:t>Definitions Continued…</a:t>
            </a:r>
          </a:p>
        </p:txBody>
      </p:sp>
      <p:sp>
        <p:nvSpPr>
          <p:cNvPr id="3" name="Content Placeholder 2"/>
          <p:cNvSpPr>
            <a:spLocks noGrp="1"/>
          </p:cNvSpPr>
          <p:nvPr>
            <p:ph idx="1"/>
          </p:nvPr>
        </p:nvSpPr>
        <p:spPr>
          <a:xfrm>
            <a:off x="533400" y="1371601"/>
            <a:ext cx="10668000" cy="4525963"/>
          </a:xfrm>
        </p:spPr>
        <p:txBody>
          <a:bodyPr/>
          <a:lstStyle/>
          <a:p>
            <a:pPr algn="just">
              <a:spcAft>
                <a:spcPts val="600"/>
              </a:spcAft>
            </a:pPr>
            <a:r>
              <a:rPr lang="en-US" sz="3200" b="1" dirty="0">
                <a:solidFill>
                  <a:srgbClr val="FFFF00"/>
                </a:solidFill>
              </a:rPr>
              <a:t>Artificial Intelligence</a:t>
            </a:r>
            <a:r>
              <a:rPr lang="en-US" sz="3200" dirty="0"/>
              <a:t> exists when machines can attain </a:t>
            </a:r>
            <a:r>
              <a:rPr lang="en-US" sz="3200" b="1" dirty="0">
                <a:solidFill>
                  <a:srgbClr val="FFFF00"/>
                </a:solidFill>
              </a:rPr>
              <a:t>human-based skills</a:t>
            </a:r>
            <a:r>
              <a:rPr lang="en-US" sz="3200" dirty="0"/>
              <a:t> such as </a:t>
            </a:r>
            <a:r>
              <a:rPr lang="en-US" sz="3200" b="1" dirty="0">
                <a:solidFill>
                  <a:srgbClr val="FFFF00"/>
                </a:solidFill>
              </a:rPr>
              <a:t>learning</a:t>
            </a:r>
            <a:r>
              <a:rPr lang="en-US" sz="3200" dirty="0"/>
              <a:t>, </a:t>
            </a:r>
            <a:r>
              <a:rPr lang="en-US" sz="3200" b="1" dirty="0">
                <a:solidFill>
                  <a:srgbClr val="FFFF00"/>
                </a:solidFill>
              </a:rPr>
              <a:t>reasoning</a:t>
            </a:r>
            <a:r>
              <a:rPr lang="en-US" sz="3200" dirty="0"/>
              <a:t>, and </a:t>
            </a:r>
            <a:r>
              <a:rPr lang="en-US" sz="3200" b="1" dirty="0">
                <a:solidFill>
                  <a:srgbClr val="FFFF00"/>
                </a:solidFill>
              </a:rPr>
              <a:t>taking actions</a:t>
            </a:r>
            <a:r>
              <a:rPr lang="en-US" sz="3200" dirty="0">
                <a:solidFill>
                  <a:srgbClr val="FFFF00"/>
                </a:solidFill>
              </a:rPr>
              <a:t> </a:t>
            </a:r>
            <a:r>
              <a:rPr lang="en-US" sz="3200" dirty="0"/>
              <a:t>by their own. </a:t>
            </a:r>
          </a:p>
          <a:p>
            <a:r>
              <a:rPr lang="en-US" sz="3200" b="1" dirty="0">
                <a:solidFill>
                  <a:srgbClr val="FFFF00"/>
                </a:solidFill>
              </a:rPr>
              <a:t>Intelligence</a:t>
            </a:r>
            <a:r>
              <a:rPr lang="en-US" sz="3200" dirty="0"/>
              <a:t> is composed of: </a:t>
            </a:r>
          </a:p>
          <a:p>
            <a:pPr lvl="1"/>
            <a:r>
              <a:rPr lang="en-US" sz="2800" b="1" dirty="0">
                <a:solidFill>
                  <a:srgbClr val="FFFF00"/>
                </a:solidFill>
              </a:rPr>
              <a:t>Reasoning </a:t>
            </a:r>
          </a:p>
          <a:p>
            <a:pPr lvl="1"/>
            <a:r>
              <a:rPr lang="en-US" sz="2800" b="1" dirty="0">
                <a:solidFill>
                  <a:srgbClr val="FFFF00"/>
                </a:solidFill>
              </a:rPr>
              <a:t>Learning </a:t>
            </a:r>
          </a:p>
          <a:p>
            <a:pPr lvl="1"/>
            <a:r>
              <a:rPr lang="en-US" sz="2800" b="1" dirty="0">
                <a:solidFill>
                  <a:srgbClr val="FFFF00"/>
                </a:solidFill>
              </a:rPr>
              <a:t>Problem</a:t>
            </a:r>
            <a:r>
              <a:rPr lang="en-US" sz="2800" dirty="0">
                <a:solidFill>
                  <a:srgbClr val="FFFF00"/>
                </a:solidFill>
              </a:rPr>
              <a:t> </a:t>
            </a:r>
            <a:r>
              <a:rPr lang="en-US" sz="2800" b="1" dirty="0">
                <a:solidFill>
                  <a:srgbClr val="FFFF00"/>
                </a:solidFill>
              </a:rPr>
              <a:t>Solving </a:t>
            </a:r>
          </a:p>
          <a:p>
            <a:pPr lvl="1"/>
            <a:r>
              <a:rPr lang="en-US" sz="2800" b="1" dirty="0">
                <a:solidFill>
                  <a:srgbClr val="FFFF00"/>
                </a:solidFill>
              </a:rPr>
              <a:t>Perception </a:t>
            </a:r>
          </a:p>
          <a:p>
            <a:pPr lvl="1"/>
            <a:r>
              <a:rPr lang="en-US" sz="2800" b="1" dirty="0">
                <a:solidFill>
                  <a:srgbClr val="FFFF00"/>
                </a:solidFill>
              </a:rPr>
              <a:t>Linguistic</a:t>
            </a:r>
            <a:r>
              <a:rPr lang="en-US" sz="2800" dirty="0">
                <a:solidFill>
                  <a:srgbClr val="FFFF00"/>
                </a:solidFill>
              </a:rPr>
              <a:t> </a:t>
            </a:r>
            <a:r>
              <a:rPr lang="en-US" sz="2800" b="1" dirty="0">
                <a:solidFill>
                  <a:srgbClr val="FFFF00"/>
                </a:solidFill>
              </a:rPr>
              <a:t>Intelligence </a:t>
            </a:r>
          </a:p>
          <a:p>
            <a:endParaRPr lang="en-US" sz="3200" dirty="0"/>
          </a:p>
          <a:p>
            <a:pPr algn="just"/>
            <a:endParaRPr lang="en-US" sz="3200" dirty="0"/>
          </a:p>
          <a:p>
            <a:pPr algn="just"/>
            <a:endParaRPr lang="en-US" sz="3200" dirty="0"/>
          </a:p>
        </p:txBody>
      </p:sp>
    </p:spTree>
    <p:extLst>
      <p:ext uri="{BB962C8B-B14F-4D97-AF65-F5344CB8AC3E}">
        <p14:creationId xmlns:p14="http://schemas.microsoft.com/office/powerpoint/2010/main" val="598658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52400"/>
            <a:ext cx="10134600" cy="1447800"/>
          </a:xfrm>
        </p:spPr>
        <p:txBody>
          <a:bodyPr/>
          <a:lstStyle/>
          <a:p>
            <a:pPr eaLnBrk="1" hangingPunct="1"/>
            <a:r>
              <a:rPr lang="en-GB" altLang="ar-JO" sz="4200" b="1" dirty="0" smtClean="0"/>
              <a:t>What are AI Systems?</a:t>
            </a:r>
            <a:br>
              <a:rPr lang="en-GB" altLang="ar-JO" sz="4200" b="1" dirty="0" smtClean="0"/>
            </a:br>
            <a:r>
              <a:rPr lang="en-GB" altLang="ar-JO" sz="4200" b="1" dirty="0" smtClean="0"/>
              <a:t>Systems </a:t>
            </a:r>
            <a:r>
              <a:rPr lang="en-GB" altLang="ar-JO" sz="4200" b="1" dirty="0"/>
              <a:t>that act like </a:t>
            </a:r>
            <a:r>
              <a:rPr lang="en-GB" altLang="ar-JO" sz="4200" b="1" dirty="0" smtClean="0"/>
              <a:t>humans</a:t>
            </a:r>
            <a:endParaRPr lang="en-US" altLang="ar-JO" sz="4200" b="1" dirty="0"/>
          </a:p>
        </p:txBody>
      </p:sp>
      <p:sp>
        <p:nvSpPr>
          <p:cNvPr id="34819" name="Rectangle 3"/>
          <p:cNvSpPr>
            <a:spLocks noGrp="1" noChangeArrowheads="1"/>
          </p:cNvSpPr>
          <p:nvPr>
            <p:ph sz="quarter" idx="1"/>
          </p:nvPr>
        </p:nvSpPr>
        <p:spPr>
          <a:xfrm>
            <a:off x="0" y="1905000"/>
            <a:ext cx="12192000" cy="4180114"/>
          </a:xfrm>
        </p:spPr>
        <p:txBody>
          <a:bodyPr/>
          <a:lstStyle/>
          <a:p>
            <a:pPr eaLnBrk="1" hangingPunct="1"/>
            <a:r>
              <a:rPr lang="en-US" altLang="zh-TW" sz="3500" dirty="0" smtClean="0"/>
              <a:t>The Turing Test approach </a:t>
            </a:r>
          </a:p>
          <a:p>
            <a:pPr lvl="1" eaLnBrk="1" hangingPunct="1"/>
            <a:r>
              <a:rPr lang="en-US" altLang="zh-TW" sz="3500" dirty="0"/>
              <a:t>a human questioner cannot tell if</a:t>
            </a:r>
          </a:p>
          <a:p>
            <a:pPr lvl="2" eaLnBrk="1" hangingPunct="1"/>
            <a:r>
              <a:rPr lang="en-US" altLang="zh-TW" sz="3500" dirty="0"/>
              <a:t> there is a computer or a human answering his question, via teletype (remote communication)</a:t>
            </a:r>
          </a:p>
          <a:p>
            <a:pPr lvl="1" eaLnBrk="1" hangingPunct="1"/>
            <a:r>
              <a:rPr lang="en-US" altLang="zh-TW" sz="3500" dirty="0"/>
              <a:t>The computer must </a:t>
            </a:r>
            <a:r>
              <a:rPr lang="en-US" altLang="zh-TW" sz="3500" dirty="0" smtClean="0"/>
              <a:t>have behaved </a:t>
            </a:r>
            <a:r>
              <a:rPr lang="en-US" altLang="zh-TW" sz="3500" dirty="0"/>
              <a:t>intelligently</a:t>
            </a:r>
          </a:p>
          <a:p>
            <a:pPr eaLnBrk="1" hangingPunct="1"/>
            <a:r>
              <a:rPr lang="en-US" altLang="zh-TW" sz="3500" dirty="0" smtClean="0"/>
              <a:t>Intelligent behavior </a:t>
            </a:r>
          </a:p>
          <a:p>
            <a:pPr lvl="1" eaLnBrk="1" hangingPunct="1"/>
            <a:r>
              <a:rPr lang="en-US" altLang="zh-TW" sz="3500" dirty="0"/>
              <a:t>to achieve human-level performance in all cognitive tasks </a:t>
            </a:r>
          </a:p>
        </p:txBody>
      </p:sp>
    </p:spTree>
    <p:extLst>
      <p:ext uri="{BB962C8B-B14F-4D97-AF65-F5344CB8AC3E}">
        <p14:creationId xmlns:p14="http://schemas.microsoft.com/office/powerpoint/2010/main" val="2016346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PC PPT Template">
  <a:themeElements>
    <a:clrScheme name="">
      <a:dk1>
        <a:srgbClr val="000000"/>
      </a:dk1>
      <a:lt1>
        <a:srgbClr val="FFFFFF"/>
      </a:lt1>
      <a:dk2>
        <a:srgbClr val="000000"/>
      </a:dk2>
      <a:lt2>
        <a:srgbClr val="969696"/>
      </a:lt2>
      <a:accent1>
        <a:srgbClr val="00CC99"/>
      </a:accent1>
      <a:accent2>
        <a:srgbClr val="FFFF00"/>
      </a:accent2>
      <a:accent3>
        <a:srgbClr val="FFFFFF"/>
      </a:accent3>
      <a:accent4>
        <a:srgbClr val="000000"/>
      </a:accent4>
      <a:accent5>
        <a:srgbClr val="AAE2CA"/>
      </a:accent5>
      <a:accent6>
        <a:srgbClr val="E7E700"/>
      </a:accent6>
      <a:hlink>
        <a:srgbClr val="CCCCFF"/>
      </a:hlink>
      <a:folHlink>
        <a:srgbClr val="B2B2B2"/>
      </a:folHlink>
    </a:clrScheme>
    <a:fontScheme name="PC PPT Templat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CCFF"/>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rgbClr val="66CCFF"/>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PC PPT 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C PPT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C PPT 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C PPT 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C PPT 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C PPT 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C PPT 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12049</TotalTime>
  <Words>6009</Words>
  <Application>Microsoft Office PowerPoint</Application>
  <PresentationFormat>Widescreen</PresentationFormat>
  <Paragraphs>629</Paragraphs>
  <Slides>64</Slides>
  <Notes>61</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64</vt:i4>
      </vt:variant>
    </vt:vector>
  </HeadingPairs>
  <TitlesOfParts>
    <vt:vector size="79" baseType="lpstr">
      <vt:lpstr>ＭＳ Ｐゴシック</vt:lpstr>
      <vt:lpstr>新細明體</vt:lpstr>
      <vt:lpstr>Arial</vt:lpstr>
      <vt:lpstr>Calibri</vt:lpstr>
      <vt:lpstr>Comic Sans MS</vt:lpstr>
      <vt:lpstr>Georgia</vt:lpstr>
      <vt:lpstr>Georgia (Body)</vt:lpstr>
      <vt:lpstr>Times</vt:lpstr>
      <vt:lpstr>Times New Roman</vt:lpstr>
      <vt:lpstr>Wingdings</vt:lpstr>
      <vt:lpstr>Wingdings 2</vt:lpstr>
      <vt:lpstr>Office Theme</vt:lpstr>
      <vt:lpstr>Technic</vt:lpstr>
      <vt:lpstr>PC PPT Template</vt:lpstr>
      <vt:lpstr>Document</vt:lpstr>
      <vt:lpstr>Introduction to Emerging Technologies</vt:lpstr>
      <vt:lpstr>PowerPoint Presentation</vt:lpstr>
      <vt:lpstr>Introduction</vt:lpstr>
      <vt:lpstr>Learning outcomes</vt:lpstr>
      <vt:lpstr>AI Defined</vt:lpstr>
      <vt:lpstr>Definitions Continued…</vt:lpstr>
      <vt:lpstr>PowerPoint Presentation</vt:lpstr>
      <vt:lpstr>Definitions Continued…</vt:lpstr>
      <vt:lpstr>What are AI Systems? Systems that act like humans</vt:lpstr>
      <vt:lpstr>What is Intelligence? The Turing Test</vt:lpstr>
      <vt:lpstr>The total Turing Test</vt:lpstr>
      <vt:lpstr>PowerPoint Presentation</vt:lpstr>
      <vt:lpstr>AI Systems (that act rationally)</vt:lpstr>
      <vt:lpstr>AI Systems Continued…</vt:lpstr>
      <vt:lpstr>AI Systems Continued…</vt:lpstr>
      <vt:lpstr>AI Systems Continued…</vt:lpstr>
      <vt:lpstr>Need for Artificial Intelligence</vt:lpstr>
      <vt:lpstr>Goals of Artificial Intelligence </vt:lpstr>
      <vt:lpstr>What Comprises of AI?  </vt:lpstr>
      <vt:lpstr>PowerPoint Presentation</vt:lpstr>
      <vt:lpstr>History of AI</vt:lpstr>
      <vt:lpstr>PowerPoint Presentation</vt:lpstr>
      <vt:lpstr>History of AI…</vt:lpstr>
      <vt:lpstr> Levels of AI  </vt:lpstr>
      <vt:lpstr> Levels of AI  </vt:lpstr>
      <vt:lpstr> Levels of AI … </vt:lpstr>
      <vt:lpstr> Levels of AI … </vt:lpstr>
      <vt:lpstr> Levels of AI … </vt:lpstr>
      <vt:lpstr> Levels of AI … </vt:lpstr>
      <vt:lpstr> Levels of AI … </vt:lpstr>
      <vt:lpstr> Levels of AI … </vt:lpstr>
      <vt:lpstr>PowerPoint Presentation</vt:lpstr>
      <vt:lpstr> Types of AI  </vt:lpstr>
      <vt:lpstr>Types of AI</vt:lpstr>
      <vt:lpstr>Type 1: Based on Capabilities</vt:lpstr>
      <vt:lpstr>Type 1: Based on Capabilities</vt:lpstr>
      <vt:lpstr>Type 1: Based on Capabilities</vt:lpstr>
      <vt:lpstr>Type 2:  Based on Evolution of AI</vt:lpstr>
      <vt:lpstr>Type 2:  Based on Evolution of AI</vt:lpstr>
      <vt:lpstr>Type 2:  Based on Evolution of AI</vt:lpstr>
      <vt:lpstr>Type 2:  Based on Evolution of AI</vt:lpstr>
      <vt:lpstr>Activity</vt:lpstr>
      <vt:lpstr>Mapping Human’s Thinking to AI Components</vt:lpstr>
      <vt:lpstr>Mapping Human’s Thinking to AI Components</vt:lpstr>
      <vt:lpstr>How Do Humans think?</vt:lpstr>
      <vt:lpstr>Influencers of AI</vt:lpstr>
      <vt:lpstr>Influencers of AI</vt:lpstr>
      <vt:lpstr>PowerPoint Presentation</vt:lpstr>
      <vt:lpstr>Influencers of AI Cont.</vt:lpstr>
      <vt:lpstr>Influencers of AI</vt:lpstr>
      <vt:lpstr>Influencers of AI Cont.</vt:lpstr>
      <vt:lpstr>Influencers of AI</vt:lpstr>
      <vt:lpstr>PowerPoint Presentation</vt:lpstr>
      <vt:lpstr>AI Tools and Platforms</vt:lpstr>
      <vt:lpstr>PowerPoint Presentation</vt:lpstr>
      <vt:lpstr>AI Tools and Platforms</vt:lpstr>
      <vt:lpstr>AI Tools and Platforms</vt:lpstr>
      <vt:lpstr>AI Tools and Platforms</vt:lpstr>
      <vt:lpstr>Search</vt:lpstr>
      <vt:lpstr>Example AI Applications</vt:lpstr>
      <vt:lpstr>Sample AI Applications</vt:lpstr>
      <vt:lpstr>Sample AI Applications</vt:lpstr>
      <vt:lpstr>Sample AI Applications</vt:lpstr>
      <vt:lpstr>Assignment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Emerging Technologies</dc:title>
  <dc:creator/>
  <cp:lastModifiedBy>ahmed</cp:lastModifiedBy>
  <cp:revision>763</cp:revision>
  <dcterms:created xsi:type="dcterms:W3CDTF">2006-08-16T00:00:00Z</dcterms:created>
  <dcterms:modified xsi:type="dcterms:W3CDTF">2021-07-03T12:53:12Z</dcterms:modified>
</cp:coreProperties>
</file>