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7" r:id="rId3"/>
  </p:sldMasterIdLst>
  <p:notesMasterIdLst>
    <p:notesMasterId r:id="rId43"/>
  </p:notesMasterIdLst>
  <p:sldIdLst>
    <p:sldId id="256" r:id="rId4"/>
    <p:sldId id="258" r:id="rId5"/>
    <p:sldId id="261" r:id="rId6"/>
    <p:sldId id="264" r:id="rId7"/>
    <p:sldId id="259" r:id="rId8"/>
    <p:sldId id="257" r:id="rId9"/>
    <p:sldId id="268" r:id="rId10"/>
    <p:sldId id="269" r:id="rId11"/>
    <p:sldId id="270" r:id="rId12"/>
    <p:sldId id="266" r:id="rId13"/>
    <p:sldId id="267" r:id="rId14"/>
    <p:sldId id="262" r:id="rId15"/>
    <p:sldId id="272" r:id="rId16"/>
    <p:sldId id="293" r:id="rId17"/>
    <p:sldId id="297" r:id="rId18"/>
    <p:sldId id="273" r:id="rId19"/>
    <p:sldId id="274" r:id="rId20"/>
    <p:sldId id="287" r:id="rId21"/>
    <p:sldId id="288" r:id="rId22"/>
    <p:sldId id="291" r:id="rId23"/>
    <p:sldId id="292" r:id="rId24"/>
    <p:sldId id="289" r:id="rId25"/>
    <p:sldId id="290" r:id="rId26"/>
    <p:sldId id="275" r:id="rId27"/>
    <p:sldId id="276" r:id="rId28"/>
    <p:sldId id="285" r:id="rId29"/>
    <p:sldId id="278" r:id="rId30"/>
    <p:sldId id="281" r:id="rId31"/>
    <p:sldId id="300" r:id="rId32"/>
    <p:sldId id="283" r:id="rId33"/>
    <p:sldId id="309" r:id="rId34"/>
    <p:sldId id="294" r:id="rId35"/>
    <p:sldId id="301" r:id="rId36"/>
    <p:sldId id="302" r:id="rId37"/>
    <p:sldId id="298" r:id="rId38"/>
    <p:sldId id="304" r:id="rId39"/>
    <p:sldId id="303" r:id="rId40"/>
    <p:sldId id="307" r:id="rId41"/>
    <p:sldId id="308" r:id="rId42"/>
  </p:sldIdLst>
  <p:sldSz cx="13716000" cy="6858000"/>
  <p:notesSz cx="9144000" cy="6858000"/>
  <p:defaultTextStyle>
    <a:defPPr>
      <a:defRPr lang="en-US"/>
    </a:defPPr>
    <a:lvl1pPr marL="0" algn="l" defTabSz="914188" rtl="0" eaLnBrk="1" latinLnBrk="0" hangingPunct="1">
      <a:defRPr sz="1600" kern="1200">
        <a:solidFill>
          <a:schemeClr val="tx1"/>
        </a:solidFill>
        <a:latin typeface="+mn-lt"/>
        <a:ea typeface="+mn-ea"/>
        <a:cs typeface="+mn-cs"/>
      </a:defRPr>
    </a:lvl1pPr>
    <a:lvl2pPr marL="457094" algn="l" defTabSz="914188" rtl="0" eaLnBrk="1" latinLnBrk="0" hangingPunct="1">
      <a:defRPr sz="1600" kern="1200">
        <a:solidFill>
          <a:schemeClr val="tx1"/>
        </a:solidFill>
        <a:latin typeface="+mn-lt"/>
        <a:ea typeface="+mn-ea"/>
        <a:cs typeface="+mn-cs"/>
      </a:defRPr>
    </a:lvl2pPr>
    <a:lvl3pPr marL="914188" algn="l" defTabSz="914188" rtl="0" eaLnBrk="1" latinLnBrk="0" hangingPunct="1">
      <a:defRPr sz="1600" kern="1200">
        <a:solidFill>
          <a:schemeClr val="tx1"/>
        </a:solidFill>
        <a:latin typeface="+mn-lt"/>
        <a:ea typeface="+mn-ea"/>
        <a:cs typeface="+mn-cs"/>
      </a:defRPr>
    </a:lvl3pPr>
    <a:lvl4pPr marL="1371283" algn="l" defTabSz="914188" rtl="0" eaLnBrk="1" latinLnBrk="0" hangingPunct="1">
      <a:defRPr sz="1600" kern="1200">
        <a:solidFill>
          <a:schemeClr val="tx1"/>
        </a:solidFill>
        <a:latin typeface="+mn-lt"/>
        <a:ea typeface="+mn-ea"/>
        <a:cs typeface="+mn-cs"/>
      </a:defRPr>
    </a:lvl4pPr>
    <a:lvl5pPr marL="1828377" algn="l" defTabSz="914188" rtl="0" eaLnBrk="1" latinLnBrk="0" hangingPunct="1">
      <a:defRPr sz="1600" kern="1200">
        <a:solidFill>
          <a:schemeClr val="tx1"/>
        </a:solidFill>
        <a:latin typeface="+mn-lt"/>
        <a:ea typeface="+mn-ea"/>
        <a:cs typeface="+mn-cs"/>
      </a:defRPr>
    </a:lvl5pPr>
    <a:lvl6pPr marL="2285471" algn="l" defTabSz="914188" rtl="0" eaLnBrk="1" latinLnBrk="0" hangingPunct="1">
      <a:defRPr sz="1600" kern="1200">
        <a:solidFill>
          <a:schemeClr val="tx1"/>
        </a:solidFill>
        <a:latin typeface="+mn-lt"/>
        <a:ea typeface="+mn-ea"/>
        <a:cs typeface="+mn-cs"/>
      </a:defRPr>
    </a:lvl6pPr>
    <a:lvl7pPr marL="2742565" algn="l" defTabSz="914188" rtl="0" eaLnBrk="1" latinLnBrk="0" hangingPunct="1">
      <a:defRPr sz="1600" kern="1200">
        <a:solidFill>
          <a:schemeClr val="tx1"/>
        </a:solidFill>
        <a:latin typeface="+mn-lt"/>
        <a:ea typeface="+mn-ea"/>
        <a:cs typeface="+mn-cs"/>
      </a:defRPr>
    </a:lvl7pPr>
    <a:lvl8pPr marL="3199659" algn="l" defTabSz="914188" rtl="0" eaLnBrk="1" latinLnBrk="0" hangingPunct="1">
      <a:defRPr sz="1600" kern="1200">
        <a:solidFill>
          <a:schemeClr val="tx1"/>
        </a:solidFill>
        <a:latin typeface="+mn-lt"/>
        <a:ea typeface="+mn-ea"/>
        <a:cs typeface="+mn-cs"/>
      </a:defRPr>
    </a:lvl8pPr>
    <a:lvl9pPr marL="3656750" algn="l" defTabSz="9141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4" autoAdjust="0"/>
    <p:restoredTop sz="66068" autoAdjust="0"/>
  </p:normalViewPr>
  <p:slideViewPr>
    <p:cSldViewPr>
      <p:cViewPr varScale="1">
        <p:scale>
          <a:sx n="49" d="100"/>
          <a:sy n="49" d="100"/>
        </p:scale>
        <p:origin x="1332" y="48"/>
      </p:cViewPr>
      <p:guideLst>
        <p:guide orient="horz" pos="2160"/>
        <p:guide pos="2880"/>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96A9260-429C-426E-9FD8-3DA35EB65301}" type="datetimeFigureOut">
              <a:rPr lang="en-US" smtClean="0"/>
              <a:t>07-Aug-21</a:t>
            </a:fld>
            <a:endParaRPr lang="en-US"/>
          </a:p>
        </p:txBody>
      </p:sp>
      <p:sp>
        <p:nvSpPr>
          <p:cNvPr id="4" name="Slide Image Placeholder 3"/>
          <p:cNvSpPr>
            <a:spLocks noGrp="1" noRot="1" noChangeAspect="1"/>
          </p:cNvSpPr>
          <p:nvPr>
            <p:ph type="sldImg" idx="2"/>
          </p:nvPr>
        </p:nvSpPr>
        <p:spPr>
          <a:xfrm>
            <a:off x="2000250" y="514350"/>
            <a:ext cx="51435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F3CAC3A-4D15-4200-8434-ABA22421DD4D}" type="slidenum">
              <a:rPr lang="en-US" smtClean="0"/>
              <a:t>‹#›</a:t>
            </a:fld>
            <a:endParaRPr lang="en-US"/>
          </a:p>
        </p:txBody>
      </p:sp>
    </p:spTree>
    <p:extLst>
      <p:ext uri="{BB962C8B-B14F-4D97-AF65-F5344CB8AC3E}">
        <p14:creationId xmlns:p14="http://schemas.microsoft.com/office/powerpoint/2010/main" val="1330027804"/>
      </p:ext>
    </p:extLst>
  </p:cSld>
  <p:clrMap bg1="lt1" tx1="dk1" bg2="lt2" tx2="dk2" accent1="accent1" accent2="accent2" accent3="accent3" accent4="accent4" accent5="accent5" accent6="accent6" hlink="hlink" folHlink="folHlink"/>
  <p:notesStyle>
    <a:lvl1pPr marL="0" algn="l" defTabSz="914188" rtl="0" eaLnBrk="1" latinLnBrk="0" hangingPunct="1">
      <a:defRPr sz="1200" kern="1200">
        <a:solidFill>
          <a:schemeClr val="tx1"/>
        </a:solidFill>
        <a:latin typeface="+mn-lt"/>
        <a:ea typeface="+mn-ea"/>
        <a:cs typeface="+mn-cs"/>
      </a:defRPr>
    </a:lvl1pPr>
    <a:lvl2pPr marL="457094" algn="l" defTabSz="914188" rtl="0" eaLnBrk="1" latinLnBrk="0" hangingPunct="1">
      <a:defRPr sz="1200" kern="1200">
        <a:solidFill>
          <a:schemeClr val="tx1"/>
        </a:solidFill>
        <a:latin typeface="+mn-lt"/>
        <a:ea typeface="+mn-ea"/>
        <a:cs typeface="+mn-cs"/>
      </a:defRPr>
    </a:lvl2pPr>
    <a:lvl3pPr marL="914188" algn="l" defTabSz="914188" rtl="0" eaLnBrk="1" latinLnBrk="0" hangingPunct="1">
      <a:defRPr sz="1200" kern="1200">
        <a:solidFill>
          <a:schemeClr val="tx1"/>
        </a:solidFill>
        <a:latin typeface="+mn-lt"/>
        <a:ea typeface="+mn-ea"/>
        <a:cs typeface="+mn-cs"/>
      </a:defRPr>
    </a:lvl3pPr>
    <a:lvl4pPr marL="1371283" algn="l" defTabSz="914188" rtl="0" eaLnBrk="1" latinLnBrk="0" hangingPunct="1">
      <a:defRPr sz="1200" kern="1200">
        <a:solidFill>
          <a:schemeClr val="tx1"/>
        </a:solidFill>
        <a:latin typeface="+mn-lt"/>
        <a:ea typeface="+mn-ea"/>
        <a:cs typeface="+mn-cs"/>
      </a:defRPr>
    </a:lvl4pPr>
    <a:lvl5pPr marL="1828377" algn="l" defTabSz="914188" rtl="0" eaLnBrk="1" latinLnBrk="0" hangingPunct="1">
      <a:defRPr sz="1200" kern="1200">
        <a:solidFill>
          <a:schemeClr val="tx1"/>
        </a:solidFill>
        <a:latin typeface="+mn-lt"/>
        <a:ea typeface="+mn-ea"/>
        <a:cs typeface="+mn-cs"/>
      </a:defRPr>
    </a:lvl5pPr>
    <a:lvl6pPr marL="2285471" algn="l" defTabSz="914188" rtl="0" eaLnBrk="1" latinLnBrk="0" hangingPunct="1">
      <a:defRPr sz="1200" kern="1200">
        <a:solidFill>
          <a:schemeClr val="tx1"/>
        </a:solidFill>
        <a:latin typeface="+mn-lt"/>
        <a:ea typeface="+mn-ea"/>
        <a:cs typeface="+mn-cs"/>
      </a:defRPr>
    </a:lvl6pPr>
    <a:lvl7pPr marL="2742565" algn="l" defTabSz="914188" rtl="0" eaLnBrk="1" latinLnBrk="0" hangingPunct="1">
      <a:defRPr sz="1200" kern="1200">
        <a:solidFill>
          <a:schemeClr val="tx1"/>
        </a:solidFill>
        <a:latin typeface="+mn-lt"/>
        <a:ea typeface="+mn-ea"/>
        <a:cs typeface="+mn-cs"/>
      </a:defRPr>
    </a:lvl7pPr>
    <a:lvl8pPr marL="3199659" algn="l" defTabSz="914188" rtl="0" eaLnBrk="1" latinLnBrk="0" hangingPunct="1">
      <a:defRPr sz="1200" kern="1200">
        <a:solidFill>
          <a:schemeClr val="tx1"/>
        </a:solidFill>
        <a:latin typeface="+mn-lt"/>
        <a:ea typeface="+mn-ea"/>
        <a:cs typeface="+mn-cs"/>
      </a:defRPr>
    </a:lvl8pPr>
    <a:lvl9pPr marL="3656750" algn="l" defTabSz="91418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IoT is an emerging technology and possibly will affect everything and everyone.</a:t>
            </a:r>
          </a:p>
          <a:p>
            <a:r>
              <a:rPr lang="en-GB" altLang="en-US" sz="1200" b="1" dirty="0" smtClean="0"/>
              <a:t>Growing </a:t>
            </a:r>
            <a:r>
              <a:rPr lang="en-GB" altLang="en-US" sz="1200" b="1" dirty="0" err="1" smtClean="0"/>
              <a:t>IoT</a:t>
            </a:r>
            <a:r>
              <a:rPr lang="en-GB" altLang="en-US" sz="1200" b="1" dirty="0" smtClean="0"/>
              <a:t> Services and Applications and lots of opportunities.</a:t>
            </a:r>
          </a:p>
          <a:p>
            <a:endParaRPr lang="en-GB" sz="1200"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10</a:t>
            </a:fld>
            <a:endParaRPr lang="en-US"/>
          </a:p>
        </p:txBody>
      </p:sp>
    </p:spTree>
    <p:extLst>
      <p:ext uri="{BB962C8B-B14F-4D97-AF65-F5344CB8AC3E}">
        <p14:creationId xmlns:p14="http://schemas.microsoft.com/office/powerpoint/2010/main" val="2411365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Intelligent systems are devices that</a:t>
            </a:r>
            <a:r>
              <a:rPr lang="en-US" b="1" baseline="0" dirty="0" smtClean="0"/>
              <a:t> transform how we travel, shop, make things and more.</a:t>
            </a:r>
            <a:r>
              <a:rPr lang="en-US" b="1" dirty="0" smtClean="0"/>
              <a:t> </a:t>
            </a:r>
          </a:p>
          <a:p>
            <a:r>
              <a:rPr lang="en-US" b="1" dirty="0" smtClean="0"/>
              <a:t>A lot of growth in connectivity </a:t>
            </a:r>
            <a:r>
              <a:rPr lang="en-US" b="1" baseline="0" dirty="0" smtClean="0"/>
              <a:t>therefore lots of opportunities</a:t>
            </a:r>
            <a:r>
              <a:rPr lang="en-US" b="1" baseline="0" dirty="0" smtClean="0"/>
              <a:t>.</a:t>
            </a:r>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11</a:t>
            </a:fld>
            <a:endParaRPr lang="en-US"/>
          </a:p>
        </p:txBody>
      </p:sp>
    </p:spTree>
    <p:extLst>
      <p:ext uri="{BB962C8B-B14F-4D97-AF65-F5344CB8AC3E}">
        <p14:creationId xmlns:p14="http://schemas.microsoft.com/office/powerpoint/2010/main" val="377340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 IoT is the new essential infrastructure.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IoT and Internet are not the same thing. Internet by itself is a world wide network infrastructure</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3CAC3A-4D15-4200-8434-ABA22421DD4D}" type="slidenum">
              <a:rPr lang="en-US" smtClean="0"/>
              <a:t>12</a:t>
            </a:fld>
            <a:endParaRPr lang="en-US"/>
          </a:p>
        </p:txBody>
      </p:sp>
    </p:spTree>
    <p:extLst>
      <p:ext uri="{BB962C8B-B14F-4D97-AF65-F5344CB8AC3E}">
        <p14:creationId xmlns:p14="http://schemas.microsoft.com/office/powerpoint/2010/main" val="262715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baseline="0" dirty="0" smtClean="0"/>
              <a:t>How can devices be uniquely identified? How can devices or people be tracked?</a:t>
            </a:r>
          </a:p>
          <a:p>
            <a:r>
              <a:rPr lang="en-US" b="1" baseline="0" dirty="0" smtClean="0"/>
              <a:t>Through IP addresses and RFID tags or hardware addresses. </a:t>
            </a:r>
          </a:p>
          <a:p>
            <a:r>
              <a:rPr lang="en-US" b="1" baseline="0" dirty="0" smtClean="0"/>
              <a:t>A good example (common and practical) use of RFID is in car door locks and steering wheel locks.</a:t>
            </a:r>
          </a:p>
          <a:p>
            <a:endParaRPr lang="en-US" b="1" baseline="0" dirty="0" smtClean="0"/>
          </a:p>
          <a:p>
            <a:r>
              <a:rPr lang="en-US" b="1" baseline="0" dirty="0" smtClean="0"/>
              <a:t>[</a:t>
            </a:r>
            <a:r>
              <a:rPr lang="en-US" b="1" baseline="0" dirty="0" smtClean="0"/>
              <a:t>Q] What are the enablers or drivers of IoT? </a:t>
            </a:r>
          </a:p>
          <a:p>
            <a:r>
              <a:rPr lang="en-US" b="1" baseline="0" dirty="0" smtClean="0"/>
              <a:t>IoT is being enabled or driven by miniaturization, wireless connectivity technologies, and increased data storage and processing capabilities. And due to many more other reasons . . .</a:t>
            </a:r>
          </a:p>
          <a:p>
            <a:endParaRPr lang="en-US" dirty="0"/>
          </a:p>
        </p:txBody>
      </p:sp>
      <p:sp>
        <p:nvSpPr>
          <p:cNvPr id="4" name="Slide Number Placeholder 3"/>
          <p:cNvSpPr>
            <a:spLocks noGrp="1"/>
          </p:cNvSpPr>
          <p:nvPr>
            <p:ph type="sldNum" sz="quarter" idx="10"/>
          </p:nvPr>
        </p:nvSpPr>
        <p:spPr/>
        <p:txBody>
          <a:bodyPr/>
          <a:lstStyle/>
          <a:p>
            <a:fld id="{CF3CAC3A-4D15-4200-8434-ABA22421DD4D}" type="slidenum">
              <a:rPr lang="en-US" smtClean="0"/>
              <a:t>13</a:t>
            </a:fld>
            <a:endParaRPr lang="en-US"/>
          </a:p>
        </p:txBody>
      </p:sp>
    </p:spTree>
    <p:extLst>
      <p:ext uri="{BB962C8B-B14F-4D97-AF65-F5344CB8AC3E}">
        <p14:creationId xmlns:p14="http://schemas.microsoft.com/office/powerpoint/2010/main" val="83455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a:t>
            </a:r>
            <a:r>
              <a:rPr lang="en-US" b="1" dirty="0" smtClean="0"/>
              <a:t>Q] How can a computer be uniquely identified in a LAN</a:t>
            </a:r>
            <a:r>
              <a:rPr lang="en-US" b="1" baseline="0" dirty="0" smtClean="0"/>
              <a:t> from a different network in the internet?</a:t>
            </a:r>
          </a:p>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14</a:t>
            </a:fld>
            <a:endParaRPr lang="en-US"/>
          </a:p>
        </p:txBody>
      </p:sp>
    </p:spTree>
    <p:extLst>
      <p:ext uri="{BB962C8B-B14F-4D97-AF65-F5344CB8AC3E}">
        <p14:creationId xmlns:p14="http://schemas.microsoft.com/office/powerpoint/2010/main" val="797417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15</a:t>
            </a:fld>
            <a:endParaRPr lang="en-US"/>
          </a:p>
        </p:txBody>
      </p:sp>
    </p:spTree>
    <p:extLst>
      <p:ext uri="{BB962C8B-B14F-4D97-AF65-F5344CB8AC3E}">
        <p14:creationId xmlns:p14="http://schemas.microsoft.com/office/powerpoint/2010/main" val="3893732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Let us define IoT with 7 characteristics.</a:t>
            </a:r>
          </a:p>
          <a:p>
            <a:r>
              <a:rPr lang="en-US" sz="1200" b="1" i="0" kern="1200" dirty="0" smtClean="0">
                <a:solidFill>
                  <a:schemeClr val="tx1"/>
                </a:solidFill>
                <a:effectLst/>
                <a:latin typeface="+mn-lt"/>
                <a:ea typeface="+mn-ea"/>
                <a:cs typeface="+mn-cs"/>
              </a:rPr>
              <a:t>Defining IoT with 7 characteristics.</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3CAC3A-4D15-4200-8434-ABA22421DD4D}" type="slidenum">
              <a:rPr lang="en-US" smtClean="0"/>
              <a:t>16</a:t>
            </a:fld>
            <a:endParaRPr lang="en-US"/>
          </a:p>
        </p:txBody>
      </p:sp>
    </p:spTree>
    <p:extLst>
      <p:ext uri="{BB962C8B-B14F-4D97-AF65-F5344CB8AC3E}">
        <p14:creationId xmlns:p14="http://schemas.microsoft.com/office/powerpoint/2010/main" val="2366608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17</a:t>
            </a:fld>
            <a:endParaRPr lang="en-US"/>
          </a:p>
        </p:txBody>
      </p:sp>
    </p:spTree>
    <p:extLst>
      <p:ext uri="{BB962C8B-B14F-4D97-AF65-F5344CB8AC3E}">
        <p14:creationId xmlns:p14="http://schemas.microsoft.com/office/powerpoint/2010/main" val="3188290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Wireless Sensor Networks are built</a:t>
            </a:r>
            <a:r>
              <a:rPr lang="en-US" b="1" baseline="0" dirty="0" smtClean="0"/>
              <a:t> from numerous Wireless Sensor Nodes.</a:t>
            </a:r>
          </a:p>
          <a:p>
            <a:r>
              <a:rPr lang="en-US" b="1" baseline="0" dirty="0" smtClean="0"/>
              <a:t>Mote</a:t>
            </a:r>
            <a:r>
              <a:rPr lang="en-US" b="1" baseline="0" dirty="0" smtClean="0"/>
              <a:t>: a tiny piece of a substance; a tiny spot; a small particle of a substance. </a:t>
            </a:r>
            <a:r>
              <a:rPr lang="en-US" b="0" baseline="0" dirty="0" smtClean="0"/>
              <a:t>Dictionary meaning</a:t>
            </a:r>
            <a:r>
              <a:rPr lang="en-US" b="0" baseline="0" dirty="0" smtClean="0"/>
              <a:t>.</a:t>
            </a:r>
          </a:p>
          <a:p>
            <a:endParaRPr lang="en-US" b="0" baseline="0" dirty="0" smtClean="0"/>
          </a:p>
          <a:p>
            <a:r>
              <a:rPr lang="en-US" sz="1200" b="1" i="0" u="none" strike="noStrike" kern="1200" baseline="0" dirty="0" smtClean="0">
                <a:solidFill>
                  <a:schemeClr val="tx1"/>
                </a:solidFill>
                <a:latin typeface="+mn-lt"/>
                <a:ea typeface="+mn-ea"/>
                <a:cs typeface="+mn-cs"/>
              </a:rPr>
              <a:t>Why WSN? WSN: Wireless Sensor Node and Wireless sensor networks.</a:t>
            </a:r>
          </a:p>
          <a:p>
            <a:r>
              <a:rPr lang="en-US" sz="1200" b="1" i="0" u="none" strike="noStrike" kern="1200" baseline="0" dirty="0" smtClean="0">
                <a:solidFill>
                  <a:schemeClr val="tx1"/>
                </a:solidFill>
                <a:latin typeface="+mn-lt"/>
                <a:ea typeface="+mn-ea"/>
                <a:cs typeface="+mn-cs"/>
              </a:rPr>
              <a:t>WSNs are the building blocks of </a:t>
            </a:r>
            <a:r>
              <a:rPr lang="en-US" sz="1200" b="1" i="0" u="none" strike="noStrike" kern="1200" baseline="0" dirty="0" err="1" smtClean="0">
                <a:solidFill>
                  <a:schemeClr val="tx1"/>
                </a:solidFill>
                <a:latin typeface="+mn-lt"/>
                <a:ea typeface="+mn-ea"/>
                <a:cs typeface="+mn-cs"/>
              </a:rPr>
              <a:t>IoT</a:t>
            </a:r>
            <a:r>
              <a:rPr lang="en-US" sz="1200" b="1" i="0" u="none" strike="noStrike" kern="1200" baseline="0" dirty="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Like LANs are the building blocks of the Internet.</a:t>
            </a:r>
            <a:endParaRPr lang="en-US" b="1" smtClean="0"/>
          </a:p>
          <a:p>
            <a:endParaRPr lang="en-US" b="0" dirty="0"/>
          </a:p>
        </p:txBody>
      </p:sp>
      <p:sp>
        <p:nvSpPr>
          <p:cNvPr id="4" name="Slide Number Placeholder 3"/>
          <p:cNvSpPr>
            <a:spLocks noGrp="1"/>
          </p:cNvSpPr>
          <p:nvPr>
            <p:ph type="sldNum" sz="quarter" idx="10"/>
          </p:nvPr>
        </p:nvSpPr>
        <p:spPr/>
        <p:txBody>
          <a:bodyPr/>
          <a:lstStyle/>
          <a:p>
            <a:fld id="{CF3CAC3A-4D15-4200-8434-ABA22421DD4D}" type="slidenum">
              <a:rPr lang="en-US" smtClean="0"/>
              <a:t>18</a:t>
            </a:fld>
            <a:endParaRPr lang="en-US"/>
          </a:p>
        </p:txBody>
      </p:sp>
    </p:spTree>
    <p:extLst>
      <p:ext uri="{BB962C8B-B14F-4D97-AF65-F5344CB8AC3E}">
        <p14:creationId xmlns:p14="http://schemas.microsoft.com/office/powerpoint/2010/main" val="326167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The Internal Organization of a Wireless Sensor Node. </a:t>
            </a:r>
          </a:p>
          <a:p>
            <a:r>
              <a:rPr lang="en-US" b="1" baseline="0" dirty="0" smtClean="0"/>
              <a:t>[</a:t>
            </a:r>
            <a:r>
              <a:rPr lang="en-US" b="1" baseline="0" dirty="0" smtClean="0"/>
              <a:t>Q] What is the need for ADC?</a:t>
            </a:r>
          </a:p>
          <a:p>
            <a:r>
              <a:rPr lang="en-US" b="1" baseline="0" dirty="0" smtClean="0"/>
              <a:t>[Q] What is a Transceiver?</a:t>
            </a:r>
          </a:p>
          <a:p>
            <a:endParaRPr lang="en-US" b="1" baseline="0" dirty="0" smtClean="0"/>
          </a:p>
          <a:p>
            <a:r>
              <a:rPr lang="en-US" b="1" baseline="0" dirty="0" smtClean="0"/>
              <a:t>[Q] What about unique identification?  We need to tag it with </a:t>
            </a:r>
            <a:r>
              <a:rPr lang="en-US" b="1" baseline="0" dirty="0" smtClean="0"/>
              <a:t>RFID or . . .</a:t>
            </a:r>
            <a:endParaRPr lang="en-US" b="1" baseline="0" dirty="0" smtClean="0"/>
          </a:p>
          <a:p>
            <a:r>
              <a:rPr lang="en-US" b="1" baseline="0" dirty="0" smtClean="0"/>
              <a:t>To </a:t>
            </a:r>
            <a:r>
              <a:rPr lang="en-US" b="1" baseline="0" dirty="0" smtClean="0"/>
              <a:t>drive an actuator we may need DAC.</a:t>
            </a:r>
          </a:p>
          <a:p>
            <a:endParaRPr lang="en-US" b="1" dirty="0" smtClean="0"/>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19</a:t>
            </a:fld>
            <a:endParaRPr lang="en-US"/>
          </a:p>
        </p:txBody>
      </p:sp>
    </p:spTree>
    <p:extLst>
      <p:ext uri="{BB962C8B-B14F-4D97-AF65-F5344CB8AC3E}">
        <p14:creationId xmlns:p14="http://schemas.microsoft.com/office/powerpoint/2010/main" val="260988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59013" y="857250"/>
            <a:ext cx="4627562" cy="2314575"/>
          </a:xfrm>
        </p:spPr>
      </p:sp>
      <p:sp>
        <p:nvSpPr>
          <p:cNvPr id="3" name="Notes Placeholder 2"/>
          <p:cNvSpPr>
            <a:spLocks noGrp="1"/>
          </p:cNvSpPr>
          <p:nvPr>
            <p:ph type="body" idx="1"/>
          </p:nvPr>
        </p:nvSpPr>
        <p:spPr/>
        <p:txBody>
          <a:bodyPr/>
          <a:lstStyle/>
          <a:p>
            <a:endParaRPr lang="en-US" sz="2400" b="1" baseline="0"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[Q] What is the meaning</a:t>
            </a:r>
            <a:r>
              <a:rPr lang="en-US" b="1" baseline="0" dirty="0" smtClean="0"/>
              <a:t> or advantage of the processor being in different modes?</a:t>
            </a:r>
          </a:p>
          <a:p>
            <a:r>
              <a:rPr lang="en-US" b="1" baseline="0" dirty="0" smtClean="0"/>
              <a:t>The processor need not to be active all the time. Why?</a:t>
            </a:r>
          </a:p>
          <a:p>
            <a:r>
              <a:rPr lang="en-US" b="1" baseline="0" dirty="0" smtClean="0"/>
              <a:t>Most of the time in sleep mode, controlled by a piece of code in memory or remotely controlled.</a:t>
            </a:r>
          </a:p>
          <a:p>
            <a:r>
              <a:rPr lang="en-US" b="1" baseline="0" dirty="0" smtClean="0"/>
              <a:t>When processor is in sleep or idle mode, that is the case most of the time, battery power is saved.</a:t>
            </a:r>
          </a:p>
          <a:p>
            <a:r>
              <a:rPr lang="en-US" b="1" baseline="0" dirty="0" smtClean="0"/>
              <a:t>WSN devises are designed to collect data periodically. For example, once a day.</a:t>
            </a:r>
          </a:p>
          <a:p>
            <a:r>
              <a:rPr lang="en-US" b="1" baseline="0" dirty="0" smtClean="0"/>
              <a:t>The device can be turned on and off and/or controlled remotely.</a:t>
            </a:r>
          </a:p>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20</a:t>
            </a:fld>
            <a:endParaRPr lang="en-US"/>
          </a:p>
        </p:txBody>
      </p:sp>
    </p:spTree>
    <p:extLst>
      <p:ext uri="{BB962C8B-B14F-4D97-AF65-F5344CB8AC3E}">
        <p14:creationId xmlns:p14="http://schemas.microsoft.com/office/powerpoint/2010/main" val="4124349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[Q] Why are the wireless sensor nodes highly constrained in all the terms given above?</a:t>
            </a:r>
          </a:p>
          <a:p>
            <a:r>
              <a:rPr lang="en-US" b="1" dirty="0" smtClean="0"/>
              <a:t>To make them</a:t>
            </a:r>
            <a:r>
              <a:rPr lang="en-US" b="1" baseline="0" dirty="0" smtClean="0"/>
              <a:t> very small, to make them use less energy, thus making them convenient to be deployed in large quantities.</a:t>
            </a:r>
          </a:p>
          <a:p>
            <a:r>
              <a:rPr lang="en-US" b="1" baseline="0" dirty="0" smtClean="0"/>
              <a:t>To </a:t>
            </a:r>
            <a:r>
              <a:rPr lang="en-US" sz="1200" b="1" i="0" u="none" strike="noStrike" kern="1200" baseline="0" dirty="0" smtClean="0">
                <a:solidFill>
                  <a:schemeClr val="tx1"/>
                </a:solidFill>
                <a:latin typeface="+mn-lt"/>
                <a:ea typeface="+mn-ea"/>
                <a:cs typeface="+mn-cs"/>
              </a:rPr>
              <a:t>massively deploy them over large areas. </a:t>
            </a: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3CAC3A-4D15-4200-8434-ABA22421DD4D}" type="slidenum">
              <a:rPr lang="en-US" smtClean="0"/>
              <a:t>21</a:t>
            </a:fld>
            <a:endParaRPr lang="en-US"/>
          </a:p>
        </p:txBody>
      </p:sp>
    </p:spTree>
    <p:extLst>
      <p:ext uri="{BB962C8B-B14F-4D97-AF65-F5344CB8AC3E}">
        <p14:creationId xmlns:p14="http://schemas.microsoft.com/office/powerpoint/2010/main" val="469443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Wireless sensor networks =</a:t>
            </a:r>
            <a:r>
              <a:rPr lang="en-US" b="1" baseline="0" dirty="0" smtClean="0"/>
              <a:t> Wireless sensor nodes + Wireless network protocol (software).</a:t>
            </a:r>
          </a:p>
          <a:p>
            <a:r>
              <a:rPr lang="en-US" b="1" baseline="0" dirty="0" smtClean="0"/>
              <a:t>Wireless sensor networks may or may not require hubs, depending on the design or topology.</a:t>
            </a:r>
          </a:p>
          <a:p>
            <a:r>
              <a:rPr lang="en-US" b="1" dirty="0" smtClean="0"/>
              <a:t>[</a:t>
            </a:r>
            <a:r>
              <a:rPr lang="en-US" b="1" dirty="0" smtClean="0"/>
              <a:t>Q] What is a gateway?</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22</a:t>
            </a:fld>
            <a:endParaRPr lang="en-US"/>
          </a:p>
        </p:txBody>
      </p:sp>
    </p:spTree>
    <p:extLst>
      <p:ext uri="{BB962C8B-B14F-4D97-AF65-F5344CB8AC3E}">
        <p14:creationId xmlns:p14="http://schemas.microsoft.com/office/powerpoint/2010/main" val="465475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23</a:t>
            </a:fld>
            <a:endParaRPr lang="en-US"/>
          </a:p>
        </p:txBody>
      </p:sp>
    </p:spTree>
    <p:extLst>
      <p:ext uri="{BB962C8B-B14F-4D97-AF65-F5344CB8AC3E}">
        <p14:creationId xmlns:p14="http://schemas.microsoft.com/office/powerpoint/2010/main" val="1376849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24</a:t>
            </a:fld>
            <a:endParaRPr lang="en-US"/>
          </a:p>
        </p:txBody>
      </p:sp>
    </p:spTree>
    <p:extLst>
      <p:ext uri="{BB962C8B-B14F-4D97-AF65-F5344CB8AC3E}">
        <p14:creationId xmlns:p14="http://schemas.microsoft.com/office/powerpoint/2010/main" val="2953989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25</a:t>
            </a:fld>
            <a:endParaRPr lang="en-US"/>
          </a:p>
        </p:txBody>
      </p:sp>
    </p:spTree>
    <p:extLst>
      <p:ext uri="{BB962C8B-B14F-4D97-AF65-F5344CB8AC3E}">
        <p14:creationId xmlns:p14="http://schemas.microsoft.com/office/powerpoint/2010/main" val="2300695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26</a:t>
            </a:fld>
            <a:endParaRPr lang="en-US"/>
          </a:p>
        </p:txBody>
      </p:sp>
    </p:spTree>
    <p:extLst>
      <p:ext uri="{BB962C8B-B14F-4D97-AF65-F5344CB8AC3E}">
        <p14:creationId xmlns:p14="http://schemas.microsoft.com/office/powerpoint/2010/main" val="300575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Analysis at the edge: Analysis of data at</a:t>
            </a:r>
            <a:r>
              <a:rPr lang="en-US" b="1" baseline="0" dirty="0" smtClean="0"/>
              <a:t> the gateways and within smart objects. What we call edge and/or fog computing.</a:t>
            </a:r>
          </a:p>
          <a:p>
            <a:endParaRPr lang="en-US" b="1" baseline="0" dirty="0" smtClean="0"/>
          </a:p>
          <a:p>
            <a:r>
              <a:rPr lang="en-US" b="1" dirty="0" smtClean="0"/>
              <a:t>What is the advantage of analysis (or processing) at the edge? Increased performance.</a:t>
            </a:r>
          </a:p>
          <a:p>
            <a:pPr marL="0" marR="0" lvl="0" indent="0" algn="l" defTabSz="914188" rtl="0" eaLnBrk="1" fontAlgn="auto" latinLnBrk="0" hangingPunct="1">
              <a:lnSpc>
                <a:spcPct val="100000"/>
              </a:lnSpc>
              <a:spcBef>
                <a:spcPts val="0"/>
              </a:spcBef>
              <a:spcAft>
                <a:spcPts val="0"/>
              </a:spcAft>
              <a:buClrTx/>
              <a:buSzTx/>
              <a:buFontTx/>
              <a:buNone/>
              <a:tabLst/>
              <a:defRPr/>
            </a:pPr>
            <a:r>
              <a:rPr lang="en-US" b="1" dirty="0" smtClean="0"/>
              <a:t>Edge or Fog computing.</a:t>
            </a:r>
          </a:p>
          <a:p>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27</a:t>
            </a:fld>
            <a:endParaRPr lang="en-US"/>
          </a:p>
        </p:txBody>
      </p:sp>
    </p:spTree>
    <p:extLst>
      <p:ext uri="{BB962C8B-B14F-4D97-AF65-F5344CB8AC3E}">
        <p14:creationId xmlns:p14="http://schemas.microsoft.com/office/powerpoint/2010/main" val="709469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Smart things are end points where sensors and actuators are located. </a:t>
            </a:r>
          </a:p>
          <a:p>
            <a:r>
              <a:rPr lang="en-US" b="1" dirty="0" smtClean="0"/>
              <a:t>Smart things and networks represent the edge in this picture</a:t>
            </a:r>
            <a:r>
              <a:rPr lang="en-US" b="1" dirty="0" smtClean="0"/>
              <a:t>.</a:t>
            </a:r>
            <a:endParaRPr lang="en-US" b="1" dirty="0" smtClean="0"/>
          </a:p>
          <a:p>
            <a:r>
              <a:rPr lang="en-US" b="1" dirty="0" smtClean="0"/>
              <a:t>The middleware is where data analytics,</a:t>
            </a:r>
            <a:r>
              <a:rPr lang="en-US" b="1" baseline="0" dirty="0" smtClean="0"/>
              <a:t> AI, and many other services are residing</a:t>
            </a:r>
            <a:r>
              <a:rPr lang="en-US" b="1" baseline="0" dirty="0" smtClean="0"/>
              <a:t>.</a:t>
            </a:r>
            <a:endParaRPr lang="en-US" b="1" baseline="0" dirty="0" smtClean="0"/>
          </a:p>
          <a:p>
            <a:r>
              <a:rPr lang="en-US" b="1" baseline="0" dirty="0" smtClean="0"/>
              <a:t>Applications layer is where customers and end users are served with decision support information and control is sent from.</a:t>
            </a:r>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28</a:t>
            </a:fld>
            <a:endParaRPr lang="en-US"/>
          </a:p>
        </p:txBody>
      </p:sp>
    </p:spTree>
    <p:extLst>
      <p:ext uri="{BB962C8B-B14F-4D97-AF65-F5344CB8AC3E}">
        <p14:creationId xmlns:p14="http://schemas.microsoft.com/office/powerpoint/2010/main" val="927422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7a2360ec1_0_41:notes"/>
          <p:cNvSpPr>
            <a:spLocks noGrp="1" noRot="1" noChangeAspect="1"/>
          </p:cNvSpPr>
          <p:nvPr>
            <p:ph type="sldImg" idx="2"/>
          </p:nvPr>
        </p:nvSpPr>
        <p:spPr>
          <a:xfrm>
            <a:off x="2000250" y="514350"/>
            <a:ext cx="51435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7a2360ec1_0_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What do we call local analysis?</a:t>
            </a:r>
          </a:p>
          <a:p>
            <a:pPr marL="0" lvl="0" indent="0" algn="l" rtl="0">
              <a:spcBef>
                <a:spcPts val="0"/>
              </a:spcBef>
              <a:spcAft>
                <a:spcPts val="0"/>
              </a:spcAft>
              <a:buNone/>
            </a:pPr>
            <a:r>
              <a:rPr lang="en-US" b="1" dirty="0" smtClean="0"/>
              <a:t>Edge computing, or fog computing.</a:t>
            </a:r>
            <a:endParaRPr b="1" dirty="0"/>
          </a:p>
        </p:txBody>
      </p:sp>
    </p:spTree>
    <p:extLst>
      <p:ext uri="{BB962C8B-B14F-4D97-AF65-F5344CB8AC3E}">
        <p14:creationId xmlns:p14="http://schemas.microsoft.com/office/powerpoint/2010/main" val="3544314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7e1744531_0_59:notes"/>
          <p:cNvSpPr>
            <a:spLocks noGrp="1" noRot="1" noChangeAspect="1"/>
          </p:cNvSpPr>
          <p:nvPr>
            <p:ph type="sldImg" idx="2"/>
          </p:nvPr>
        </p:nvSpPr>
        <p:spPr>
          <a:xfrm>
            <a:off x="2000250" y="514350"/>
            <a:ext cx="51435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7e1744531_0_5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Things in this picture</a:t>
            </a:r>
            <a:r>
              <a:rPr lang="en-US" b="1" baseline="0" dirty="0" smtClean="0"/>
              <a:t> are connected to the Internet and to each other through an IoT network. </a:t>
            </a:r>
            <a:endParaRPr lang="en-US" b="1" dirty="0" smtClean="0"/>
          </a:p>
          <a:p>
            <a:pPr marL="0" lvl="0" indent="0" algn="l" rtl="0">
              <a:spcBef>
                <a:spcPts val="0"/>
              </a:spcBef>
              <a:spcAft>
                <a:spcPts val="0"/>
              </a:spcAft>
              <a:buNone/>
            </a:pPr>
            <a:r>
              <a:rPr lang="en-GB" altLang="en-US" b="1" dirty="0" smtClean="0"/>
              <a:t>Extending </a:t>
            </a:r>
            <a:r>
              <a:rPr lang="en-GB" altLang="en-US" b="1" dirty="0" smtClean="0"/>
              <a:t>the current Internet and providing </a:t>
            </a:r>
            <a:r>
              <a:rPr lang="en-GB" altLang="en-US" b="1" dirty="0" smtClean="0">
                <a:solidFill>
                  <a:srgbClr val="FFFF00"/>
                </a:solidFill>
              </a:rPr>
              <a:t>connection</a:t>
            </a:r>
            <a:r>
              <a:rPr lang="en-GB" altLang="en-US" b="1" baseline="0" dirty="0" smtClean="0">
                <a:solidFill>
                  <a:schemeClr val="tx1"/>
                </a:solidFill>
              </a:rPr>
              <a:t> and communication between and with everything.</a:t>
            </a:r>
            <a:r>
              <a:rPr lang="en-GB" altLang="en-US" b="1" dirty="0" smtClean="0"/>
              <a:t> </a:t>
            </a:r>
          </a:p>
          <a:p>
            <a:pPr marL="0" lvl="0" indent="0" algn="l" rtl="0">
              <a:spcBef>
                <a:spcPts val="0"/>
              </a:spcBef>
              <a:spcAft>
                <a:spcPts val="0"/>
              </a:spcAft>
              <a:buNone/>
            </a:pPr>
            <a:endParaRPr lang="en-GB" b="1" dirty="0" smtClean="0"/>
          </a:p>
        </p:txBody>
      </p:sp>
    </p:spTree>
    <p:extLst>
      <p:ext uri="{BB962C8B-B14F-4D97-AF65-F5344CB8AC3E}">
        <p14:creationId xmlns:p14="http://schemas.microsoft.com/office/powerpoint/2010/main" val="2492992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[Q] Can you identify (pinpoint) directions of dataflow and control flow.</a:t>
            </a:r>
          </a:p>
          <a:p>
            <a:r>
              <a:rPr lang="en-US" b="1" dirty="0" smtClean="0"/>
              <a:t>Control</a:t>
            </a:r>
            <a:r>
              <a:rPr lang="en-US" b="1" baseline="0" dirty="0" smtClean="0"/>
              <a:t> direction is top down, while dataflow is bottom up.</a:t>
            </a:r>
          </a:p>
          <a:p>
            <a:endParaRPr lang="en-US" b="1" baseline="0" dirty="0" smtClean="0"/>
          </a:p>
          <a:p>
            <a:r>
              <a:rPr lang="en-US" b="1" dirty="0" smtClean="0"/>
              <a:t>Bottom – Up : Collect </a:t>
            </a:r>
            <a:r>
              <a:rPr lang="en-US" b="1" dirty="0" smtClean="0">
                <a:sym typeface="Wingdings" panose="05000000000000000000" pitchFamily="2" charset="2"/>
              </a:rPr>
              <a:t> Communicate  Process (Analyze)  Act (Decide what to do)</a:t>
            </a:r>
          </a:p>
          <a:p>
            <a:endParaRPr lang="en-US" b="1" dirty="0" smtClean="0">
              <a:sym typeface="Wingdings" panose="05000000000000000000" pitchFamily="2" charset="2"/>
            </a:endParaRPr>
          </a:p>
          <a:p>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30</a:t>
            </a:fld>
            <a:endParaRPr lang="en-US"/>
          </a:p>
        </p:txBody>
      </p:sp>
    </p:spTree>
    <p:extLst>
      <p:ext uri="{BB962C8B-B14F-4D97-AF65-F5344CB8AC3E}">
        <p14:creationId xmlns:p14="http://schemas.microsoft.com/office/powerpoint/2010/main" val="1907145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31</a:t>
            </a:fld>
            <a:endParaRPr lang="en-US"/>
          </a:p>
        </p:txBody>
      </p:sp>
    </p:spTree>
    <p:extLst>
      <p:ext uri="{BB962C8B-B14F-4D97-AF65-F5344CB8AC3E}">
        <p14:creationId xmlns:p14="http://schemas.microsoft.com/office/powerpoint/2010/main" val="233056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baseline="0" dirty="0" smtClean="0"/>
              <a:t>Model: Abstraction of complex reality.</a:t>
            </a:r>
          </a:p>
        </p:txBody>
      </p:sp>
      <p:sp>
        <p:nvSpPr>
          <p:cNvPr id="4" name="Slide Number Placeholder 3"/>
          <p:cNvSpPr>
            <a:spLocks noGrp="1"/>
          </p:cNvSpPr>
          <p:nvPr>
            <p:ph type="sldNum" sz="quarter" idx="10"/>
          </p:nvPr>
        </p:nvSpPr>
        <p:spPr/>
        <p:txBody>
          <a:bodyPr/>
          <a:lstStyle/>
          <a:p>
            <a:fld id="{CF3CAC3A-4D15-4200-8434-ABA22421DD4D}" type="slidenum">
              <a:rPr lang="en-US" smtClean="0"/>
              <a:t>32</a:t>
            </a:fld>
            <a:endParaRPr lang="en-US"/>
          </a:p>
        </p:txBody>
      </p:sp>
    </p:spTree>
    <p:extLst>
      <p:ext uri="{BB962C8B-B14F-4D97-AF65-F5344CB8AC3E}">
        <p14:creationId xmlns:p14="http://schemas.microsoft.com/office/powerpoint/2010/main" val="2889533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IoT devices are meant to work in concert for people at home, in industry or in the enterprise.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As such, the devices can be categorized into three main groups: consumer, enterprise and industrial. Page 72 of module.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discussion is about IoT device categorization and their case of use. </a:t>
            </a:r>
          </a:p>
          <a:p>
            <a:r>
              <a:rPr lang="en-US" sz="1200" b="1" i="0" u="none" strike="noStrike" kern="1200" baseline="0" dirty="0" smtClean="0">
                <a:solidFill>
                  <a:schemeClr val="tx1"/>
                </a:solidFill>
                <a:latin typeface="+mn-lt"/>
                <a:ea typeface="+mn-ea"/>
                <a:cs typeface="+mn-cs"/>
              </a:rPr>
              <a:t>Then the discussion about Network &amp; Device Management Platform for IoT will follow.</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Enterprise: A Business or Company.</a:t>
            </a:r>
          </a:p>
          <a:p>
            <a:r>
              <a:rPr lang="en-US" sz="1200" b="1" i="0" u="none" strike="noStrike" kern="1200" baseline="0" dirty="0" smtClean="0">
                <a:solidFill>
                  <a:schemeClr val="tx1"/>
                </a:solidFill>
                <a:latin typeface="+mn-lt"/>
                <a:ea typeface="+mn-ea"/>
                <a:cs typeface="+mn-cs"/>
              </a:rPr>
              <a:t>Industry: </a:t>
            </a:r>
            <a:r>
              <a:rPr lang="en-US" sz="1200" b="1" i="0" kern="1200" dirty="0" smtClean="0">
                <a:solidFill>
                  <a:schemeClr val="tx1"/>
                </a:solidFill>
                <a:effectLst/>
                <a:latin typeface="+mn-lt"/>
                <a:ea typeface="+mn-ea"/>
                <a:cs typeface="+mn-cs"/>
              </a:rPr>
              <a:t>a particular form or branch of economic or commercial activity.</a:t>
            </a:r>
          </a:p>
          <a:p>
            <a:r>
              <a:rPr lang="en-US" sz="1200" b="1" i="0" u="none" strike="noStrike" kern="1200" baseline="0" dirty="0" smtClean="0">
                <a:solidFill>
                  <a:schemeClr val="tx1"/>
                </a:solidFill>
                <a:effectLst/>
                <a:latin typeface="+mn-lt"/>
                <a:ea typeface="+mn-ea"/>
                <a:cs typeface="+mn-cs"/>
              </a:rPr>
              <a:t>Consumer: Individual users, Individual customers for personal use.</a:t>
            </a:r>
            <a:endParaRPr lang="en-US" sz="1200" b="1"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33</a:t>
            </a:fld>
            <a:endParaRPr lang="en-US"/>
          </a:p>
        </p:txBody>
      </p:sp>
    </p:spTree>
    <p:extLst>
      <p:ext uri="{BB962C8B-B14F-4D97-AF65-F5344CB8AC3E}">
        <p14:creationId xmlns:p14="http://schemas.microsoft.com/office/powerpoint/2010/main" val="1241248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IoT Platform Solutions are based on the Internet of Things and cloud technology. </a:t>
            </a:r>
          </a:p>
          <a:p>
            <a:r>
              <a:rPr lang="en-US" sz="1200" b="1" i="0" u="none" strike="noStrike" kern="1200" baseline="0" dirty="0" smtClean="0">
                <a:solidFill>
                  <a:schemeClr val="tx1"/>
                </a:solidFill>
                <a:latin typeface="+mn-lt"/>
                <a:ea typeface="+mn-ea"/>
                <a:cs typeface="+mn-cs"/>
              </a:rPr>
              <a:t>They can be used in areas of smart home, city, enterprise, home automation, healthcare or automotive industry, just to name a few. </a:t>
            </a:r>
          </a:p>
          <a:p>
            <a:endParaRPr lang="en-US" sz="1200" b="1"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Kaa is a 100% open-source middleware platform for developing and managing complete end-to-end IoT solutions, connected applications, and smart products. Kaa provides a feature-rich toolkit for IoT product development and dramatically reduces associated costs, risks, and time-to-market.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As said many times,</a:t>
            </a:r>
            <a:r>
              <a:rPr lang="en-US" sz="1200" b="1" i="0" kern="1200" baseline="0" dirty="0" smtClean="0">
                <a:solidFill>
                  <a:schemeClr val="tx1"/>
                </a:solidFill>
                <a:effectLst/>
                <a:latin typeface="+mn-lt"/>
                <a:ea typeface="+mn-ea"/>
                <a:cs typeface="+mn-cs"/>
              </a:rPr>
              <a:t> tools and platforms make life of developers (software engineers) much easier.</a:t>
            </a:r>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34</a:t>
            </a:fld>
            <a:endParaRPr lang="en-US"/>
          </a:p>
        </p:txBody>
      </p:sp>
    </p:spTree>
    <p:extLst>
      <p:ext uri="{BB962C8B-B14F-4D97-AF65-F5344CB8AC3E}">
        <p14:creationId xmlns:p14="http://schemas.microsoft.com/office/powerpoint/2010/main" val="3028678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endParaRPr lang="en-US" b="1" strike="sngStrike"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35</a:t>
            </a:fld>
            <a:endParaRPr lang="en-US"/>
          </a:p>
        </p:txBody>
      </p:sp>
    </p:spTree>
    <p:extLst>
      <p:ext uri="{BB962C8B-B14F-4D97-AF65-F5344CB8AC3E}">
        <p14:creationId xmlns:p14="http://schemas.microsoft.com/office/powerpoint/2010/main" val="969691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strike="noStrike" dirty="0" smtClean="0"/>
              <a:t>This is left as a reading assignment for you to investigate and get idea about each of them.</a:t>
            </a:r>
          </a:p>
          <a:p>
            <a:r>
              <a:rPr lang="en-US" b="1" strike="noStrike" dirty="0" smtClean="0"/>
              <a:t>It is taken from page 76</a:t>
            </a:r>
            <a:r>
              <a:rPr lang="en-US" b="1" strike="noStrike" baseline="0" dirty="0" smtClean="0"/>
              <a:t> of MOSHE module, Activity 4.8</a:t>
            </a:r>
            <a:endParaRPr lang="en-US" b="1" strike="noStrike" dirty="0" smtClean="0"/>
          </a:p>
          <a:p>
            <a:endParaRPr lang="en-US" b="1" strike="sngStrike"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36</a:t>
            </a:fld>
            <a:endParaRPr lang="en-US"/>
          </a:p>
        </p:txBody>
      </p:sp>
    </p:spTree>
    <p:extLst>
      <p:ext uri="{BB962C8B-B14F-4D97-AF65-F5344CB8AC3E}">
        <p14:creationId xmlns:p14="http://schemas.microsoft.com/office/powerpoint/2010/main" val="880138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For more information and examples, read the module.</a:t>
            </a:r>
          </a:p>
          <a:p>
            <a:endParaRPr lang="en-US" b="1" dirty="0" smtClean="0"/>
          </a:p>
          <a:p>
            <a:r>
              <a:rPr lang="en-US" sz="1200" b="1" i="0" u="none" strike="noStrike" kern="1200" baseline="0" dirty="0" smtClean="0">
                <a:solidFill>
                  <a:schemeClr val="tx1"/>
                </a:solidFill>
                <a:latin typeface="+mn-lt"/>
                <a:ea typeface="+mn-ea"/>
                <a:cs typeface="+mn-cs"/>
              </a:rPr>
              <a:t>You can categorize them into the three main groups mentioned earlier: consumer, enterprise, and industrial. </a:t>
            </a:r>
          </a:p>
        </p:txBody>
      </p:sp>
      <p:sp>
        <p:nvSpPr>
          <p:cNvPr id="4" name="Slide Number Placeholder 3"/>
          <p:cNvSpPr>
            <a:spLocks noGrp="1"/>
          </p:cNvSpPr>
          <p:nvPr>
            <p:ph type="sldNum" sz="quarter" idx="10"/>
          </p:nvPr>
        </p:nvSpPr>
        <p:spPr/>
        <p:txBody>
          <a:bodyPr/>
          <a:lstStyle/>
          <a:p>
            <a:fld id="{CF3CAC3A-4D15-4200-8434-ABA22421DD4D}" type="slidenum">
              <a:rPr lang="en-US" smtClean="0"/>
              <a:t>37</a:t>
            </a:fld>
            <a:endParaRPr lang="en-US"/>
          </a:p>
        </p:txBody>
      </p:sp>
    </p:spTree>
    <p:extLst>
      <p:ext uri="{BB962C8B-B14F-4D97-AF65-F5344CB8AC3E}">
        <p14:creationId xmlns:p14="http://schemas.microsoft.com/office/powerpoint/2010/main" val="2688112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For detailed information and more examples, read module.</a:t>
            </a:r>
          </a:p>
          <a:p>
            <a:endParaRPr lang="en-US" dirty="0"/>
          </a:p>
        </p:txBody>
      </p:sp>
      <p:sp>
        <p:nvSpPr>
          <p:cNvPr id="4" name="Slide Number Placeholder 3"/>
          <p:cNvSpPr>
            <a:spLocks noGrp="1"/>
          </p:cNvSpPr>
          <p:nvPr>
            <p:ph type="sldNum" sz="quarter" idx="10"/>
          </p:nvPr>
        </p:nvSpPr>
        <p:spPr/>
        <p:txBody>
          <a:bodyPr/>
          <a:lstStyle/>
          <a:p>
            <a:fld id="{CF3CAC3A-4D15-4200-8434-ABA22421DD4D}" type="slidenum">
              <a:rPr lang="en-US" smtClean="0"/>
              <a:t>38</a:t>
            </a:fld>
            <a:endParaRPr lang="en-US"/>
          </a:p>
        </p:txBody>
      </p:sp>
    </p:spTree>
    <p:extLst>
      <p:ext uri="{BB962C8B-B14F-4D97-AF65-F5344CB8AC3E}">
        <p14:creationId xmlns:p14="http://schemas.microsoft.com/office/powerpoint/2010/main" val="2184773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For more information and examples, read module.</a:t>
            </a:r>
          </a:p>
          <a:p>
            <a:endParaRPr lang="en-US" dirty="0"/>
          </a:p>
        </p:txBody>
      </p:sp>
      <p:sp>
        <p:nvSpPr>
          <p:cNvPr id="4" name="Slide Number Placeholder 3"/>
          <p:cNvSpPr>
            <a:spLocks noGrp="1"/>
          </p:cNvSpPr>
          <p:nvPr>
            <p:ph type="sldNum" sz="quarter" idx="10"/>
          </p:nvPr>
        </p:nvSpPr>
        <p:spPr/>
        <p:txBody>
          <a:bodyPr/>
          <a:lstStyle/>
          <a:p>
            <a:fld id="{CF3CAC3A-4D15-4200-8434-ABA22421DD4D}" type="slidenum">
              <a:rPr lang="en-US" smtClean="0"/>
              <a:t>39</a:t>
            </a:fld>
            <a:endParaRPr lang="en-US"/>
          </a:p>
        </p:txBody>
      </p:sp>
    </p:spTree>
    <p:extLst>
      <p:ext uri="{BB962C8B-B14F-4D97-AF65-F5344CB8AC3E}">
        <p14:creationId xmlns:p14="http://schemas.microsoft.com/office/powerpoint/2010/main" val="216790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Data </a:t>
            </a:r>
            <a:r>
              <a:rPr lang="en-US" b="1" dirty="0" smtClean="0"/>
              <a:t>can be fed to AI services, for example, according</a:t>
            </a:r>
            <a:r>
              <a:rPr lang="en-US" b="1" baseline="0" dirty="0" smtClean="0"/>
              <a:t> to the second definition.</a:t>
            </a:r>
          </a:p>
          <a:p>
            <a:endParaRPr lang="en-US" b="1" dirty="0" smtClean="0"/>
          </a:p>
          <a:p>
            <a:r>
              <a:rPr lang="en-US" b="1" dirty="0" smtClean="0"/>
              <a:t>[Q] What is in communication?</a:t>
            </a:r>
            <a:r>
              <a:rPr lang="en-US" b="1" baseline="0" dirty="0" smtClean="0"/>
              <a:t> What do we mean by it?</a:t>
            </a:r>
          </a:p>
          <a:p>
            <a:endParaRPr lang="en-US" b="1" baseline="0" dirty="0" smtClean="0"/>
          </a:p>
          <a:p>
            <a:r>
              <a:rPr lang="en-US" sz="1200" b="1" i="0" kern="1200" dirty="0" smtClean="0">
                <a:solidFill>
                  <a:schemeClr val="tx1"/>
                </a:solidFill>
                <a:effectLst/>
                <a:latin typeface="+mn-lt"/>
                <a:ea typeface="+mn-ea"/>
                <a:cs typeface="+mn-cs"/>
              </a:rPr>
              <a:t>The Internet of things describes the network of physical objects—a.k.a. "things"—that are embedded with sensors, software, and other technologies for the purpose of connecting and exchanging data with other devices and systems over the Internet. </a:t>
            </a:r>
            <a:r>
              <a:rPr lang="en-US" sz="1200" b="0" i="0" kern="1200" dirty="0" smtClean="0">
                <a:solidFill>
                  <a:schemeClr val="tx1"/>
                </a:solidFill>
                <a:effectLst/>
                <a:latin typeface="+mn-lt"/>
                <a:ea typeface="+mn-ea"/>
                <a:cs typeface="+mn-cs"/>
              </a:rPr>
              <a:t>Wikipedia</a:t>
            </a:r>
            <a:endParaRPr lang="en-US" b="0" baseline="0"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4</a:t>
            </a:fld>
            <a:endParaRPr lang="en-US"/>
          </a:p>
        </p:txBody>
      </p:sp>
    </p:spTree>
    <p:extLst>
      <p:ext uri="{BB962C8B-B14F-4D97-AF65-F5344CB8AC3E}">
        <p14:creationId xmlns:p14="http://schemas.microsoft.com/office/powerpoint/2010/main" val="208652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strike="noStrike" dirty="0" smtClean="0"/>
              <a:t>[</a:t>
            </a:r>
            <a:r>
              <a:rPr lang="en-US" b="1" strike="noStrike" dirty="0" smtClean="0"/>
              <a:t>Q] What does smart signify in IoT perspective or in general terms?</a:t>
            </a:r>
          </a:p>
          <a:p>
            <a:r>
              <a:rPr lang="en-US" b="1" dirty="0" smtClean="0"/>
              <a:t>In the smart part is connectivity and seamless exchange and analysis of real-time data enabling to take immediate actions and to provide efficient services to users</a:t>
            </a:r>
            <a:r>
              <a:rPr lang="en-US" b="1" baseline="0" dirty="0" smtClean="0"/>
              <a:t> of the smart thing</a:t>
            </a:r>
            <a:r>
              <a:rPr lang="en-US" b="1" dirty="0" smtClean="0"/>
              <a:t>. In a way not experienced before or not experienced under normal circumstances.</a:t>
            </a:r>
          </a:p>
          <a:p>
            <a:endParaRPr lang="en-US" b="1" dirty="0" smtClean="0"/>
          </a:p>
        </p:txBody>
      </p:sp>
      <p:sp>
        <p:nvSpPr>
          <p:cNvPr id="4" name="Slide Number Placeholder 3"/>
          <p:cNvSpPr>
            <a:spLocks noGrp="1"/>
          </p:cNvSpPr>
          <p:nvPr>
            <p:ph type="sldNum" sz="quarter" idx="10"/>
          </p:nvPr>
        </p:nvSpPr>
        <p:spPr/>
        <p:txBody>
          <a:bodyPr/>
          <a:lstStyle/>
          <a:p>
            <a:fld id="{CF3CAC3A-4D15-4200-8434-ABA22421DD4D}" type="slidenum">
              <a:rPr lang="en-US" smtClean="0"/>
              <a:t>5</a:t>
            </a:fld>
            <a:endParaRPr lang="en-US"/>
          </a:p>
        </p:txBody>
      </p:sp>
    </p:spTree>
    <p:extLst>
      <p:ext uri="{BB962C8B-B14F-4D97-AF65-F5344CB8AC3E}">
        <p14:creationId xmlns:p14="http://schemas.microsoft.com/office/powerpoint/2010/main" val="426256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In </a:t>
            </a:r>
            <a:r>
              <a:rPr lang="en-US" b="1" dirty="0" smtClean="0"/>
              <a:t>the IoT equation,</a:t>
            </a:r>
            <a:r>
              <a:rPr lang="en-US" b="1" baseline="0" dirty="0" smtClean="0"/>
              <a:t> Services represent cloud computing (distributed computing), platform services, AI, management and other applications.</a:t>
            </a:r>
          </a:p>
          <a:p>
            <a:r>
              <a:rPr lang="en-US" b="1" baseline="0" dirty="0" smtClean="0"/>
              <a:t>For </a:t>
            </a:r>
            <a:r>
              <a:rPr lang="en-US" b="1" baseline="0" dirty="0" smtClean="0"/>
              <a:t>example, data as a service can be provided by IoT through cloud services.</a:t>
            </a:r>
          </a:p>
          <a:p>
            <a:pPr marL="0" marR="0" lvl="0" indent="0" algn="l" defTabSz="914188" rtl="0" eaLnBrk="1" fontAlgn="auto" latinLnBrk="0" hangingPunct="1">
              <a:lnSpc>
                <a:spcPct val="100000"/>
              </a:lnSpc>
              <a:spcBef>
                <a:spcPts val="0"/>
              </a:spcBef>
              <a:spcAft>
                <a:spcPts val="0"/>
              </a:spcAft>
              <a:buClrTx/>
              <a:buSzTx/>
              <a:buFontTx/>
              <a:buNone/>
              <a:tabLst/>
              <a:defRPr/>
            </a:pPr>
            <a:r>
              <a:rPr lang="en-US" b="1" baseline="0" dirty="0" smtClean="0"/>
              <a:t>By management we mean: remotely monitoring, updating, and controlling things.</a:t>
            </a:r>
          </a:p>
          <a:p>
            <a:endParaRPr lang="en-US" b="1" baseline="0" dirty="0" smtClean="0"/>
          </a:p>
          <a:p>
            <a:r>
              <a:rPr lang="en-US" sz="1200" b="1" i="0" kern="1200" dirty="0" smtClean="0">
                <a:solidFill>
                  <a:schemeClr val="tx1"/>
                </a:solidFill>
                <a:effectLst/>
                <a:latin typeface="+mn-lt"/>
                <a:ea typeface="+mn-ea"/>
                <a:cs typeface="+mn-cs"/>
              </a:rPr>
              <a:t>To be more specific, taking advantage of cutting-edge technologies like Machine Learning, Machine-to-Machine (M2M) Communication and Artificial Intelligence (AI), IoT aims at extending connectivity beyond standard Internet supported physical devices (smartphones, tablets, desktops, and laptops) to a wide spectrum of non-internet-enabled physical devices and everyday objects, such as coffee makers, washing machines, door locks, etc., so you can remotely monitor and control them with the help of a mobile or tablet device.</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3CAC3A-4D15-4200-8434-ABA22421DD4D}" type="slidenum">
              <a:rPr lang="en-US" smtClean="0"/>
              <a:t>6</a:t>
            </a:fld>
            <a:endParaRPr lang="en-US"/>
          </a:p>
        </p:txBody>
      </p:sp>
    </p:spTree>
    <p:extLst>
      <p:ext uri="{BB962C8B-B14F-4D97-AF65-F5344CB8AC3E}">
        <p14:creationId xmlns:p14="http://schemas.microsoft.com/office/powerpoint/2010/main" val="4262564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b="1" dirty="0" smtClean="0"/>
              <a:t>[</a:t>
            </a:r>
            <a:r>
              <a:rPr lang="en-US" b="1" dirty="0" smtClean="0"/>
              <a:t>Q] Can you identify the static and dynamic information that can be associated to things in IoT?</a:t>
            </a:r>
          </a:p>
          <a:p>
            <a:r>
              <a:rPr lang="en-US" b="1" dirty="0" smtClean="0"/>
              <a:t>Static: Their Id,</a:t>
            </a:r>
            <a:r>
              <a:rPr lang="en-US" b="1" baseline="0" dirty="0" smtClean="0"/>
              <a:t> possibly their position (location) if fixed at one place.</a:t>
            </a:r>
            <a:endParaRPr lang="en-US" b="1" dirty="0" smtClean="0"/>
          </a:p>
          <a:p>
            <a:r>
              <a:rPr lang="en-US" b="1" dirty="0" smtClean="0"/>
              <a:t>Dynamic:</a:t>
            </a:r>
            <a:r>
              <a:rPr lang="en-US" b="1" baseline="0" dirty="0" smtClean="0"/>
              <a:t> Sensors data about their state or environment. Any changing characteristics that can be measured and sensed.</a:t>
            </a:r>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7</a:t>
            </a:fld>
            <a:endParaRPr lang="en-US"/>
          </a:p>
        </p:txBody>
      </p:sp>
    </p:spTree>
    <p:extLst>
      <p:ext uri="{BB962C8B-B14F-4D97-AF65-F5344CB8AC3E}">
        <p14:creationId xmlns:p14="http://schemas.microsoft.com/office/powerpoint/2010/main" val="324277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dirty="0" smtClean="0"/>
              <a:t>Examples of physical things include things of the surrounding environment, industrial robots, goods and electrical equipment.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Examples of virtual things include multimedia content and application software. </a:t>
            </a:r>
          </a:p>
        </p:txBody>
      </p:sp>
      <p:sp>
        <p:nvSpPr>
          <p:cNvPr id="4" name="Slide Number Placeholder 3"/>
          <p:cNvSpPr>
            <a:spLocks noGrp="1"/>
          </p:cNvSpPr>
          <p:nvPr>
            <p:ph type="sldNum" sz="quarter" idx="10"/>
          </p:nvPr>
        </p:nvSpPr>
        <p:spPr/>
        <p:txBody>
          <a:bodyPr/>
          <a:lstStyle/>
          <a:p>
            <a:fld id="{CF3CAC3A-4D15-4200-8434-ABA22421DD4D}" type="slidenum">
              <a:rPr lang="en-US" smtClean="0"/>
              <a:t>8</a:t>
            </a:fld>
            <a:endParaRPr lang="en-US"/>
          </a:p>
        </p:txBody>
      </p:sp>
    </p:spTree>
    <p:extLst>
      <p:ext uri="{BB962C8B-B14F-4D97-AF65-F5344CB8AC3E}">
        <p14:creationId xmlns:p14="http://schemas.microsoft.com/office/powerpoint/2010/main" val="324277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514350"/>
            <a:ext cx="5143500" cy="257175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vision underlying the Internet of things will allow information to be accessed "anytime“, "anywhere (anyplace)" from "anything".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will be facilitated by using WSNs and RFID tags.</a:t>
            </a:r>
          </a:p>
          <a:p>
            <a:endParaRPr lang="en-US" b="1" dirty="0" smtClean="0"/>
          </a:p>
          <a:p>
            <a:r>
              <a:rPr lang="en-US" b="1" dirty="0" smtClean="0"/>
              <a:t>Any time, any place</a:t>
            </a:r>
            <a:r>
              <a:rPr lang="en-US" b="1" baseline="0" dirty="0" smtClean="0"/>
              <a:t> (or any where), anything communications is one of the characteristics of IoT. </a:t>
            </a:r>
          </a:p>
          <a:p>
            <a:pPr marL="0" marR="0" lvl="0" indent="0" algn="l" defTabSz="914188" rtl="0" eaLnBrk="1" fontAlgn="auto" latinLnBrk="0" hangingPunct="1">
              <a:lnSpc>
                <a:spcPct val="100000"/>
              </a:lnSpc>
              <a:spcBef>
                <a:spcPts val="0"/>
              </a:spcBef>
              <a:spcAft>
                <a:spcPts val="0"/>
              </a:spcAft>
              <a:buClrTx/>
              <a:buSzTx/>
              <a:buFontTx/>
              <a:buNone/>
              <a:tabLst/>
              <a:defRPr/>
            </a:pPr>
            <a:r>
              <a:rPr lang="en-US" b="1" dirty="0" smtClean="0"/>
              <a:t> </a:t>
            </a:r>
          </a:p>
          <a:p>
            <a:endParaRPr lang="en-US" b="1" dirty="0"/>
          </a:p>
        </p:txBody>
      </p:sp>
      <p:sp>
        <p:nvSpPr>
          <p:cNvPr id="4" name="Slide Number Placeholder 3"/>
          <p:cNvSpPr>
            <a:spLocks noGrp="1"/>
          </p:cNvSpPr>
          <p:nvPr>
            <p:ph type="sldNum" sz="quarter" idx="10"/>
          </p:nvPr>
        </p:nvSpPr>
        <p:spPr/>
        <p:txBody>
          <a:bodyPr/>
          <a:lstStyle/>
          <a:p>
            <a:fld id="{CF3CAC3A-4D15-4200-8434-ABA22421DD4D}" type="slidenum">
              <a:rPr lang="en-US" smtClean="0"/>
              <a:t>9</a:t>
            </a:fld>
            <a:endParaRPr lang="en-US"/>
          </a:p>
        </p:txBody>
      </p:sp>
    </p:spTree>
    <p:extLst>
      <p:ext uri="{BB962C8B-B14F-4D97-AF65-F5344CB8AC3E}">
        <p14:creationId xmlns:p14="http://schemas.microsoft.com/office/powerpoint/2010/main" val="395125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130450"/>
            <a:ext cx="11658600" cy="1470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3886200"/>
            <a:ext cx="96012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2" indent="0" algn="ctr">
              <a:buNone/>
              <a:defRPr>
                <a:solidFill>
                  <a:schemeClr val="tx1">
                    <a:tint val="75000"/>
                  </a:schemeClr>
                </a:solidFill>
              </a:defRPr>
            </a:lvl3pPr>
            <a:lvl4pPr marL="1371336" indent="0" algn="ctr">
              <a:buNone/>
              <a:defRPr>
                <a:solidFill>
                  <a:schemeClr val="tx1">
                    <a:tint val="75000"/>
                  </a:schemeClr>
                </a:solidFill>
              </a:defRPr>
            </a:lvl4pPr>
            <a:lvl5pPr marL="1828446" indent="0" algn="ctr">
              <a:buNone/>
              <a:defRPr>
                <a:solidFill>
                  <a:schemeClr val="tx1">
                    <a:tint val="75000"/>
                  </a:schemeClr>
                </a:solidFill>
              </a:defRPr>
            </a:lvl5pPr>
            <a:lvl6pPr marL="2285557" indent="0" algn="ctr">
              <a:buNone/>
              <a:defRPr>
                <a:solidFill>
                  <a:schemeClr val="tx1">
                    <a:tint val="75000"/>
                  </a:schemeClr>
                </a:solidFill>
              </a:defRPr>
            </a:lvl6pPr>
            <a:lvl7pPr marL="2742667" indent="0" algn="ctr">
              <a:buNone/>
              <a:defRPr>
                <a:solidFill>
                  <a:schemeClr val="tx1">
                    <a:tint val="75000"/>
                  </a:schemeClr>
                </a:solidFill>
              </a:defRPr>
            </a:lvl7pPr>
            <a:lvl8pPr marL="3199779" indent="0" algn="ctr">
              <a:buNone/>
              <a:defRPr>
                <a:solidFill>
                  <a:schemeClr val="tx1">
                    <a:tint val="75000"/>
                  </a:schemeClr>
                </a:solidFill>
              </a:defRPr>
            </a:lvl8pPr>
            <a:lvl9pPr marL="36568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74665"/>
            <a:ext cx="3086100" cy="5851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74665"/>
            <a:ext cx="9029700" cy="58515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2"/>
            <a:ext cx="13716000" cy="211296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5" name="Freeform 7"/>
          <p:cNvSpPr>
            <a:spLocks/>
          </p:cNvSpPr>
          <p:nvPr/>
        </p:nvSpPr>
        <p:spPr bwMode="auto">
          <a:xfrm>
            <a:off x="9158312" y="0"/>
            <a:ext cx="4557713"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9" name="Title 8"/>
          <p:cNvSpPr>
            <a:spLocks noGrp="1"/>
          </p:cNvSpPr>
          <p:nvPr>
            <p:ph type="ctrTitle"/>
          </p:nvPr>
        </p:nvSpPr>
        <p:spPr>
          <a:xfrm>
            <a:off x="643601" y="3337560"/>
            <a:ext cx="9720072"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49583" y="1544812"/>
            <a:ext cx="9720072" cy="1752600"/>
          </a:xfrm>
        </p:spPr>
        <p:txBody>
          <a:bodyPr tIns="0" rIns="45709" bIns="0" anchor="b">
            <a:normAutofit/>
          </a:bodyPr>
          <a:lstStyle>
            <a:lvl1pPr marL="0" indent="0" algn="r">
              <a:buNone/>
              <a:defRPr sz="2201">
                <a:solidFill>
                  <a:schemeClr val="tx1"/>
                </a:solidFill>
                <a:effectLst/>
              </a:defRPr>
            </a:lvl1pPr>
            <a:lvl2pPr marL="457040" indent="0" algn="ctr">
              <a:buNone/>
            </a:lvl2pPr>
            <a:lvl3pPr marL="914086" indent="0" algn="ctr">
              <a:buNone/>
            </a:lvl3pPr>
            <a:lvl4pPr marL="1371130" indent="0" algn="ctr">
              <a:buNone/>
            </a:lvl4pPr>
            <a:lvl5pPr marL="1828173" indent="0" algn="ctr">
              <a:buNone/>
            </a:lvl5pPr>
            <a:lvl6pPr marL="2285219" indent="0" algn="ctr">
              <a:buNone/>
            </a:lvl6pPr>
            <a:lvl7pPr marL="2742258" indent="0" algn="ctr">
              <a:buNone/>
            </a:lvl7pPr>
            <a:lvl8pPr marL="3199298" indent="0" algn="ctr">
              <a:buNone/>
            </a:lvl8pPr>
            <a:lvl9pPr marL="365634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D1C91D78-D068-4ABC-90A2-409B4D386586}" type="datetimeFigureOut">
              <a:rPr lang="en-US">
                <a:solidFill>
                  <a:srgbClr val="D4D2D0">
                    <a:shade val="50000"/>
                  </a:srgbClr>
                </a:solidFill>
              </a:rPr>
              <a:pPr>
                <a:defRPr/>
              </a:pPr>
              <a:t>07-Aug-21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37324290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52FF6A-8755-42B2-8D84-25BB4A9BEB60}" type="datetimeFigureOut">
              <a:rPr lang="en-US">
                <a:solidFill>
                  <a:srgbClr val="D4D2D0">
                    <a:shade val="50000"/>
                  </a:srgbClr>
                </a:solidFill>
              </a:rPr>
              <a:pPr>
                <a:defRPr/>
              </a:pPr>
              <a:t>07-Aug-21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1662059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2"/>
            <a:ext cx="13716000" cy="211296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5" name="Freeform 8"/>
          <p:cNvSpPr>
            <a:spLocks/>
          </p:cNvSpPr>
          <p:nvPr/>
        </p:nvSpPr>
        <p:spPr bwMode="auto">
          <a:xfrm>
            <a:off x="9158312" y="0"/>
            <a:ext cx="4557713"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2" name="Title 1"/>
          <p:cNvSpPr>
            <a:spLocks noGrp="1"/>
          </p:cNvSpPr>
          <p:nvPr>
            <p:ph type="title"/>
          </p:nvPr>
        </p:nvSpPr>
        <p:spPr>
          <a:xfrm>
            <a:off x="1028700" y="3583875"/>
            <a:ext cx="99441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1028700" y="2485811"/>
            <a:ext cx="9944100" cy="1066688"/>
          </a:xfrm>
        </p:spPr>
        <p:txBody>
          <a:bodyPr lIns="45709" tIns="0" rIns="45709" bIns="0" anchor="b"/>
          <a:lstStyle>
            <a:lvl1pPr marL="0" indent="0" algn="l">
              <a:buNone/>
              <a:defRPr sz="2201">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EB7F5C0-BD97-4F1F-B746-4A9D6A2393A8}" type="datetimeFigureOut">
              <a:rPr lang="en-US">
                <a:solidFill>
                  <a:srgbClr val="D4D2D0">
                    <a:shade val="50000"/>
                  </a:srgbClr>
                </a:solidFill>
              </a:rPr>
              <a:pPr>
                <a:defRPr/>
              </a:pPr>
              <a:t>07-Aug-21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111676456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5"/>
            <a:ext cx="11201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15"/>
            <a:ext cx="5486400" cy="4525965"/>
          </a:xfrm>
        </p:spPr>
        <p:txBody>
          <a:bodyPr/>
          <a:lstStyle>
            <a:lvl1pPr>
              <a:defRPr sz="2900"/>
            </a:lvl1pPr>
            <a:lvl2pPr>
              <a:defRPr sz="2300"/>
            </a:lvl2pPr>
            <a:lvl3pPr>
              <a:defRPr sz="2201"/>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600215"/>
            <a:ext cx="5486400" cy="4525965"/>
          </a:xfrm>
        </p:spPr>
        <p:txBody>
          <a:bodyPr/>
          <a:lstStyle>
            <a:lvl1pPr>
              <a:defRPr sz="2900"/>
            </a:lvl1pPr>
            <a:lvl2pPr>
              <a:defRPr sz="2300"/>
            </a:lvl2pPr>
            <a:lvl3pPr>
              <a:defRPr sz="2201"/>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ABFE204-C8C0-4DE5-8B56-E74C9BFE3185}" type="datetimeFigureOut">
              <a:rPr lang="en-US">
                <a:solidFill>
                  <a:srgbClr val="D4D2D0">
                    <a:shade val="50000"/>
                  </a:srgbClr>
                </a:solidFill>
              </a:rPr>
              <a:pPr>
                <a:defRPr/>
              </a:pPr>
              <a:t>07-Aug-21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2786981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2"/>
            <a:ext cx="1234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5486400"/>
            <a:ext cx="6060282" cy="838200"/>
          </a:xfrm>
        </p:spPr>
        <p:txBody>
          <a:bodyPr/>
          <a:lstStyle>
            <a:lvl1pPr marL="0" indent="0">
              <a:buNone/>
              <a:defRPr sz="2300" b="1">
                <a:solidFill>
                  <a:schemeClr val="accent1"/>
                </a:solidFill>
              </a:defRPr>
            </a:lvl1pPr>
            <a:lvl2pPr>
              <a:buNone/>
              <a:defRPr sz="2201"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967574" y="5486400"/>
            <a:ext cx="6062663" cy="838200"/>
          </a:xfrm>
        </p:spPr>
        <p:txBody>
          <a:bodyPr/>
          <a:lstStyle>
            <a:lvl1pPr marL="0" indent="0">
              <a:buNone/>
              <a:defRPr sz="2300" b="1">
                <a:solidFill>
                  <a:schemeClr val="accent1"/>
                </a:solidFill>
              </a:defRPr>
            </a:lvl1pPr>
            <a:lvl2pPr>
              <a:buNone/>
              <a:defRPr sz="2201"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85800" y="1516912"/>
            <a:ext cx="6060282" cy="3941760"/>
          </a:xfrm>
        </p:spPr>
        <p:txBody>
          <a:bodyPr/>
          <a:lstStyle>
            <a:lvl1pPr>
              <a:defRPr sz="2300"/>
            </a:lvl1pPr>
            <a:lvl2pPr>
              <a:defRPr sz="2201"/>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967574" y="1516912"/>
            <a:ext cx="6062663" cy="3941760"/>
          </a:xfrm>
        </p:spPr>
        <p:txBody>
          <a:bodyPr/>
          <a:lstStyle>
            <a:lvl1pPr>
              <a:defRPr sz="2300"/>
            </a:lvl1pPr>
            <a:lvl2pPr>
              <a:defRPr sz="2201"/>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881326-1640-4F27-B778-C563C0653B7A}" type="datetimeFigureOut">
              <a:rPr lang="en-US">
                <a:solidFill>
                  <a:srgbClr val="D4D2D0">
                    <a:shade val="50000"/>
                  </a:srgbClr>
                </a:solidFill>
              </a:rPr>
              <a:pPr>
                <a:defRPr/>
              </a:pPr>
              <a:t>07-Aug-21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361976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8" y="274320"/>
            <a:ext cx="11205972" cy="1143000"/>
          </a:xfrm>
        </p:spPr>
        <p:txBody>
          <a:bodyPr/>
          <a:lstStyle>
            <a:lvl1pPr algn="l">
              <a:defRPr sz="48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EF21D8B-1130-4AE4-8A65-CC5841B15D5E}" type="datetimeFigureOut">
              <a:rPr lang="en-US">
                <a:solidFill>
                  <a:srgbClr val="D4D2D0">
                    <a:shade val="50000"/>
                  </a:srgbClr>
                </a:solidFill>
              </a:rPr>
              <a:pPr>
                <a:defRPr/>
              </a:pPr>
              <a:t>07-Aug-21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2005123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EADBA1-45AE-4AF0-AF65-E5E2CFC20C85}" type="datetimeFigureOut">
              <a:rPr lang="en-US">
                <a:solidFill>
                  <a:srgbClr val="D4D2D0">
                    <a:shade val="50000"/>
                  </a:srgbClr>
                </a:solidFill>
              </a:rPr>
              <a:pPr>
                <a:defRPr/>
              </a:pPr>
              <a:t>07-Aug-21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2741168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185545"/>
            <a:ext cx="4800600" cy="730252"/>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85800" y="214425"/>
            <a:ext cx="4114800" cy="914400"/>
          </a:xfrm>
        </p:spPr>
        <p:txBody>
          <a:bodyPr lIns="45709" tIns="0" rIns="45709" bIns="0" anchor="b"/>
          <a:lstStyle>
            <a:lvl1pPr marL="0" indent="0" algn="l">
              <a:buNone/>
              <a:defRPr sz="1400"/>
            </a:lvl1pPr>
            <a:lvl2pPr>
              <a:buNone/>
              <a:defRPr sz="1200"/>
            </a:lvl2pPr>
            <a:lvl3pPr>
              <a:buNone/>
              <a:defRPr sz="1200"/>
            </a:lvl3pPr>
            <a:lvl4pPr>
              <a:buNone/>
              <a:defRPr sz="1000"/>
            </a:lvl4pPr>
            <a:lvl5pPr>
              <a:buNone/>
              <a:defRPr sz="1000"/>
            </a:lvl5pPr>
          </a:lstStyle>
          <a:p>
            <a:pPr lvl="0"/>
            <a:r>
              <a:rPr lang="en-US" smtClean="0"/>
              <a:t>Click to edit Master text styles</a:t>
            </a:r>
          </a:p>
        </p:txBody>
      </p:sp>
      <p:sp>
        <p:nvSpPr>
          <p:cNvPr id="4" name="Content Placeholder 3"/>
          <p:cNvSpPr>
            <a:spLocks noGrp="1"/>
          </p:cNvSpPr>
          <p:nvPr>
            <p:ph sz="half" idx="1"/>
          </p:nvPr>
        </p:nvSpPr>
        <p:spPr>
          <a:xfrm>
            <a:off x="685800" y="1981200"/>
            <a:ext cx="10629900" cy="3810000"/>
          </a:xfrm>
        </p:spPr>
        <p:txBody>
          <a:bodyPr/>
          <a:lstStyle>
            <a:lvl1pPr>
              <a:defRPr sz="2900"/>
            </a:lvl1pPr>
            <a:lvl2pPr>
              <a:defRPr sz="2300"/>
            </a:lvl2pPr>
            <a:lvl3pPr>
              <a:defRPr sz="2300"/>
            </a:lvl3pPr>
            <a:lvl4pPr>
              <a:defRPr sz="2201"/>
            </a:lvl4pPr>
            <a:lvl5pPr>
              <a:defRPr sz="220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CE04DE-6589-4557-B39F-02F3ADDC056B}" type="datetimeFigureOut">
              <a:rPr lang="en-US">
                <a:solidFill>
                  <a:srgbClr val="D4D2D0">
                    <a:shade val="50000"/>
                  </a:srgbClr>
                </a:solidFill>
              </a:rPr>
              <a:pPr>
                <a:defRPr/>
              </a:pPr>
              <a:t>07-Aug-21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12234863" y="6421470"/>
            <a:ext cx="1143000" cy="365123"/>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193259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35104" y="1705721"/>
            <a:ext cx="4580802" cy="1253805"/>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98442" y="1019911"/>
            <a:ext cx="61722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35115" y="2998792"/>
            <a:ext cx="4580799" cy="2663483"/>
          </a:xfrm>
        </p:spPr>
        <p:txBody>
          <a:bodyPr lIns="45709" rIns="45709"/>
          <a:lstStyle>
            <a:lvl1pPr marL="0" indent="0">
              <a:buFontTx/>
              <a:buNone/>
              <a:defRPr sz="1200"/>
            </a:lvl1pPr>
            <a:lvl2pPr>
              <a:buFontTx/>
              <a:buNone/>
              <a:defRPr sz="1200"/>
            </a:lvl2pPr>
            <a:lvl3pPr>
              <a:buFontTx/>
              <a:buNone/>
              <a:defRPr sz="1200"/>
            </a:lvl3pPr>
            <a:lvl4pPr>
              <a:buFontTx/>
              <a:buNone/>
              <a:defRPr sz="1000"/>
            </a:lvl4pPr>
            <a:lvl5pPr>
              <a:buFontTx/>
              <a:buNone/>
              <a:defRPr sz="10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DE26ECB-E943-40F4-8BD8-C3D637B7EBD9}" type="datetimeFigureOut">
              <a:rPr lang="en-US">
                <a:solidFill>
                  <a:srgbClr val="D4D2D0">
                    <a:shade val="50000"/>
                  </a:srgbClr>
                </a:solidFill>
              </a:rPr>
              <a:pPr>
                <a:defRPr/>
              </a:pPr>
              <a:t>07-Aug-21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2498880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FDF83F-2D42-4C90-ABBA-8187F72D3E90}" type="datetimeFigureOut">
              <a:rPr lang="en-US">
                <a:solidFill>
                  <a:srgbClr val="D4D2D0">
                    <a:shade val="50000"/>
                  </a:srgbClr>
                </a:solidFill>
              </a:rPr>
              <a:pPr>
                <a:defRPr/>
              </a:pPr>
              <a:t>07-Aug-21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1261228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74665"/>
            <a:ext cx="3086100" cy="5851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74665"/>
            <a:ext cx="9029700" cy="58515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6DE766-2783-45F5-B980-11B9520DE005}" type="datetimeFigureOut">
              <a:rPr lang="en-US">
                <a:solidFill>
                  <a:srgbClr val="D4D2D0">
                    <a:shade val="50000"/>
                  </a:srgbClr>
                </a:solidFill>
              </a:rPr>
              <a:pPr>
                <a:defRPr/>
              </a:pPr>
              <a:t>07-Aug-21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1969532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67550" y="593371"/>
            <a:ext cx="12780900" cy="943200"/>
          </a:xfrm>
          <a:prstGeom prst="rect">
            <a:avLst/>
          </a:prstGeom>
        </p:spPr>
        <p:txBody>
          <a:bodyPr spcFirstLastPara="1" wrap="square" lIns="121871" tIns="121871" rIns="121871" bIns="121871"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67550" y="1688238"/>
            <a:ext cx="5999850" cy="4403603"/>
          </a:xfrm>
          <a:prstGeom prst="rect">
            <a:avLst/>
          </a:prstGeom>
        </p:spPr>
        <p:txBody>
          <a:bodyPr spcFirstLastPara="1" wrap="square" lIns="121871" tIns="121871" rIns="121871" bIns="121871" anchor="t" anchorCtr="0">
            <a:noAutofit/>
          </a:bodyPr>
          <a:lstStyle>
            <a:lvl1pPr marL="609467" lvl="0" indent="-423242">
              <a:spcBef>
                <a:spcPts val="0"/>
              </a:spcBef>
              <a:spcAft>
                <a:spcPts val="0"/>
              </a:spcAft>
              <a:buSzPts val="1400"/>
              <a:buChar char="●"/>
              <a:defRPr sz="1900"/>
            </a:lvl1pPr>
            <a:lvl2pPr marL="1218935" lvl="1" indent="-406312">
              <a:spcBef>
                <a:spcPts val="2131"/>
              </a:spcBef>
              <a:spcAft>
                <a:spcPts val="0"/>
              </a:spcAft>
              <a:buSzPts val="1200"/>
              <a:buChar char="○"/>
              <a:defRPr sz="1600"/>
            </a:lvl2pPr>
            <a:lvl3pPr marL="1828398" lvl="2" indent="-406312">
              <a:spcBef>
                <a:spcPts val="2131"/>
              </a:spcBef>
              <a:spcAft>
                <a:spcPts val="0"/>
              </a:spcAft>
              <a:buSzPts val="1200"/>
              <a:buChar char="■"/>
              <a:defRPr sz="1600"/>
            </a:lvl3pPr>
            <a:lvl4pPr marL="2437866" lvl="3" indent="-406312">
              <a:spcBef>
                <a:spcPts val="2131"/>
              </a:spcBef>
              <a:spcAft>
                <a:spcPts val="0"/>
              </a:spcAft>
              <a:buSzPts val="1200"/>
              <a:buChar char="●"/>
              <a:defRPr sz="1600"/>
            </a:lvl4pPr>
            <a:lvl5pPr marL="3047331" lvl="4" indent="-406312">
              <a:spcBef>
                <a:spcPts val="2131"/>
              </a:spcBef>
              <a:spcAft>
                <a:spcPts val="0"/>
              </a:spcAft>
              <a:buSzPts val="1200"/>
              <a:buChar char="○"/>
              <a:defRPr sz="1600"/>
            </a:lvl5pPr>
            <a:lvl6pPr marL="3656798" lvl="5" indent="-406312">
              <a:spcBef>
                <a:spcPts val="2131"/>
              </a:spcBef>
              <a:spcAft>
                <a:spcPts val="0"/>
              </a:spcAft>
              <a:buSzPts val="1200"/>
              <a:buChar char="■"/>
              <a:defRPr sz="1600"/>
            </a:lvl6pPr>
            <a:lvl7pPr marL="4266262" lvl="6" indent="-406312">
              <a:spcBef>
                <a:spcPts val="2131"/>
              </a:spcBef>
              <a:spcAft>
                <a:spcPts val="0"/>
              </a:spcAft>
              <a:buSzPts val="1200"/>
              <a:buChar char="●"/>
              <a:defRPr sz="1600"/>
            </a:lvl7pPr>
            <a:lvl8pPr marL="4875735" lvl="7" indent="-406312">
              <a:spcBef>
                <a:spcPts val="2131"/>
              </a:spcBef>
              <a:spcAft>
                <a:spcPts val="0"/>
              </a:spcAft>
              <a:buSzPts val="1200"/>
              <a:buChar char="○"/>
              <a:defRPr sz="1600"/>
            </a:lvl8pPr>
            <a:lvl9pPr marL="5485200" lvl="8" indent="-406312">
              <a:spcBef>
                <a:spcPts val="2131"/>
              </a:spcBef>
              <a:spcAft>
                <a:spcPts val="2131"/>
              </a:spcAft>
              <a:buSzPts val="1200"/>
              <a:buChar char="■"/>
              <a:defRPr sz="1600"/>
            </a:lvl9pPr>
          </a:lstStyle>
          <a:p>
            <a:endParaRPr/>
          </a:p>
        </p:txBody>
      </p:sp>
      <p:sp>
        <p:nvSpPr>
          <p:cNvPr id="33" name="Google Shape;33;p5"/>
          <p:cNvSpPr txBox="1">
            <a:spLocks noGrp="1"/>
          </p:cNvSpPr>
          <p:nvPr>
            <p:ph type="body" idx="2"/>
          </p:nvPr>
        </p:nvSpPr>
        <p:spPr>
          <a:xfrm>
            <a:off x="7248600" y="1688238"/>
            <a:ext cx="5999850" cy="4403603"/>
          </a:xfrm>
          <a:prstGeom prst="rect">
            <a:avLst/>
          </a:prstGeom>
        </p:spPr>
        <p:txBody>
          <a:bodyPr spcFirstLastPara="1" wrap="square" lIns="121871" tIns="121871" rIns="121871" bIns="121871" anchor="t" anchorCtr="0">
            <a:noAutofit/>
          </a:bodyPr>
          <a:lstStyle>
            <a:lvl1pPr marL="609467" lvl="0" indent="-423242">
              <a:spcBef>
                <a:spcPts val="0"/>
              </a:spcBef>
              <a:spcAft>
                <a:spcPts val="0"/>
              </a:spcAft>
              <a:buSzPts val="1400"/>
              <a:buChar char="●"/>
              <a:defRPr sz="1900"/>
            </a:lvl1pPr>
            <a:lvl2pPr marL="1218935" lvl="1" indent="-406312">
              <a:spcBef>
                <a:spcPts val="2131"/>
              </a:spcBef>
              <a:spcAft>
                <a:spcPts val="0"/>
              </a:spcAft>
              <a:buSzPts val="1200"/>
              <a:buChar char="○"/>
              <a:defRPr sz="1600"/>
            </a:lvl2pPr>
            <a:lvl3pPr marL="1828398" lvl="2" indent="-406312">
              <a:spcBef>
                <a:spcPts val="2131"/>
              </a:spcBef>
              <a:spcAft>
                <a:spcPts val="0"/>
              </a:spcAft>
              <a:buSzPts val="1200"/>
              <a:buChar char="■"/>
              <a:defRPr sz="1600"/>
            </a:lvl3pPr>
            <a:lvl4pPr marL="2437866" lvl="3" indent="-406312">
              <a:spcBef>
                <a:spcPts val="2131"/>
              </a:spcBef>
              <a:spcAft>
                <a:spcPts val="0"/>
              </a:spcAft>
              <a:buSzPts val="1200"/>
              <a:buChar char="●"/>
              <a:defRPr sz="1600"/>
            </a:lvl4pPr>
            <a:lvl5pPr marL="3047331" lvl="4" indent="-406312">
              <a:spcBef>
                <a:spcPts val="2131"/>
              </a:spcBef>
              <a:spcAft>
                <a:spcPts val="0"/>
              </a:spcAft>
              <a:buSzPts val="1200"/>
              <a:buChar char="○"/>
              <a:defRPr sz="1600"/>
            </a:lvl5pPr>
            <a:lvl6pPr marL="3656798" lvl="5" indent="-406312">
              <a:spcBef>
                <a:spcPts val="2131"/>
              </a:spcBef>
              <a:spcAft>
                <a:spcPts val="0"/>
              </a:spcAft>
              <a:buSzPts val="1200"/>
              <a:buChar char="■"/>
              <a:defRPr sz="1600"/>
            </a:lvl6pPr>
            <a:lvl7pPr marL="4266262" lvl="6" indent="-406312">
              <a:spcBef>
                <a:spcPts val="2131"/>
              </a:spcBef>
              <a:spcAft>
                <a:spcPts val="0"/>
              </a:spcAft>
              <a:buSzPts val="1200"/>
              <a:buChar char="●"/>
              <a:defRPr sz="1600"/>
            </a:lvl7pPr>
            <a:lvl8pPr marL="4875735" lvl="7" indent="-406312">
              <a:spcBef>
                <a:spcPts val="2131"/>
              </a:spcBef>
              <a:spcAft>
                <a:spcPts val="0"/>
              </a:spcAft>
              <a:buSzPts val="1200"/>
              <a:buChar char="○"/>
              <a:defRPr sz="1600"/>
            </a:lvl8pPr>
            <a:lvl9pPr marL="5485200" lvl="8" indent="-406312">
              <a:spcBef>
                <a:spcPts val="2131"/>
              </a:spcBef>
              <a:spcAft>
                <a:spcPts val="2131"/>
              </a:spcAft>
              <a:buSzPts val="1200"/>
              <a:buChar char="■"/>
              <a:defRPr sz="1600"/>
            </a:lvl9pPr>
          </a:lstStyle>
          <a:p>
            <a:endParaRPr/>
          </a:p>
        </p:txBody>
      </p:sp>
      <p:sp>
        <p:nvSpPr>
          <p:cNvPr id="34" name="Google Shape;34;p5"/>
          <p:cNvSpPr txBox="1">
            <a:spLocks noGrp="1"/>
          </p:cNvSpPr>
          <p:nvPr>
            <p:ph type="sldNum" idx="12"/>
          </p:nvPr>
        </p:nvSpPr>
        <p:spPr>
          <a:xfrm>
            <a:off x="12708689" y="6217650"/>
            <a:ext cx="823050" cy="524797"/>
          </a:xfrm>
          <a:prstGeom prst="rect">
            <a:avLst/>
          </a:prstGeom>
        </p:spPr>
        <p:txBody>
          <a:bodyPr spcFirstLastPara="1" wrap="square" lIns="121871" tIns="121871" rIns="121871" bIns="121871"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8409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13" y="6727620"/>
            <a:ext cx="13716000" cy="130403"/>
          </a:xfrm>
          <a:prstGeom prst="rect">
            <a:avLst/>
          </a:prstGeom>
          <a:solidFill>
            <a:schemeClr val="accent3"/>
          </a:solidFill>
          <a:ln>
            <a:noFill/>
          </a:ln>
        </p:spPr>
        <p:txBody>
          <a:bodyPr spcFirstLastPara="1" wrap="square" lIns="91405" tIns="91405" rIns="91405" bIns="91405" anchor="ctr" anchorCtr="0">
            <a:noAutofit/>
          </a:bodyPr>
          <a:lstStyle/>
          <a:p>
            <a:pPr marL="0" lvl="0" indent="0" algn="l" rtl="0">
              <a:spcBef>
                <a:spcPts val="0"/>
              </a:spcBef>
              <a:spcAft>
                <a:spcPts val="0"/>
              </a:spcAft>
              <a:buNone/>
            </a:pPr>
            <a:endParaRPr sz="1600"/>
          </a:p>
        </p:txBody>
      </p:sp>
      <p:sp>
        <p:nvSpPr>
          <p:cNvPr id="27" name="Google Shape;27;p4"/>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67550" y="1688444"/>
            <a:ext cx="12780900" cy="4403603"/>
          </a:xfrm>
          <a:prstGeom prst="rect">
            <a:avLst/>
          </a:prstGeom>
        </p:spPr>
        <p:txBody>
          <a:bodyPr spcFirstLastPara="1" wrap="square" lIns="91405" tIns="91405" rIns="91405" bIns="91405" anchor="t" anchorCtr="0">
            <a:normAutofit/>
          </a:bodyPr>
          <a:lstStyle>
            <a:lvl1pPr marL="457112" lvl="0" indent="-342834">
              <a:spcBef>
                <a:spcPts val="0"/>
              </a:spcBef>
              <a:spcAft>
                <a:spcPts val="0"/>
              </a:spcAft>
              <a:buSzPts val="1800"/>
              <a:buChar char="●"/>
              <a:defRPr/>
            </a:lvl1pPr>
            <a:lvl2pPr marL="914222" lvl="1" indent="-317439">
              <a:spcBef>
                <a:spcPts val="0"/>
              </a:spcBef>
              <a:spcAft>
                <a:spcPts val="0"/>
              </a:spcAft>
              <a:buSzPts val="1400"/>
              <a:buChar char="○"/>
              <a:defRPr/>
            </a:lvl2pPr>
            <a:lvl3pPr marL="1371336" lvl="2" indent="-317439">
              <a:spcBef>
                <a:spcPts val="0"/>
              </a:spcBef>
              <a:spcAft>
                <a:spcPts val="0"/>
              </a:spcAft>
              <a:buSzPts val="1400"/>
              <a:buChar char="■"/>
              <a:defRPr/>
            </a:lvl3pPr>
            <a:lvl4pPr marL="1828446" lvl="3" indent="-317439">
              <a:spcBef>
                <a:spcPts val="0"/>
              </a:spcBef>
              <a:spcAft>
                <a:spcPts val="0"/>
              </a:spcAft>
              <a:buSzPts val="1400"/>
              <a:buChar char="●"/>
              <a:defRPr/>
            </a:lvl4pPr>
            <a:lvl5pPr marL="2285557" lvl="4" indent="-317439">
              <a:spcBef>
                <a:spcPts val="0"/>
              </a:spcBef>
              <a:spcAft>
                <a:spcPts val="0"/>
              </a:spcAft>
              <a:buSzPts val="1400"/>
              <a:buChar char="○"/>
              <a:defRPr/>
            </a:lvl5pPr>
            <a:lvl6pPr marL="2742667" lvl="5" indent="-317439">
              <a:spcBef>
                <a:spcPts val="0"/>
              </a:spcBef>
              <a:spcAft>
                <a:spcPts val="0"/>
              </a:spcAft>
              <a:buSzPts val="1400"/>
              <a:buChar char="■"/>
              <a:defRPr/>
            </a:lvl6pPr>
            <a:lvl7pPr marL="3199779" lvl="6" indent="-317439">
              <a:spcBef>
                <a:spcPts val="0"/>
              </a:spcBef>
              <a:spcAft>
                <a:spcPts val="0"/>
              </a:spcAft>
              <a:buSzPts val="1400"/>
              <a:buChar char="●"/>
              <a:defRPr/>
            </a:lvl7pPr>
            <a:lvl8pPr marL="3656888" lvl="7" indent="-317439">
              <a:spcBef>
                <a:spcPts val="0"/>
              </a:spcBef>
              <a:spcAft>
                <a:spcPts val="0"/>
              </a:spcAft>
              <a:buSzPts val="1400"/>
              <a:buChar char="○"/>
              <a:defRPr/>
            </a:lvl8pPr>
            <a:lvl9pPr marL="4113999" lvl="8" indent="-317439">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08585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10511603" y="4235851"/>
            <a:ext cx="8433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362553" y="4211003"/>
            <a:ext cx="8433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506219" y="1362728"/>
            <a:ext cx="10705002" cy="203197"/>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506229" y="5292158"/>
            <a:ext cx="10705002" cy="203197"/>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506225" y="2335688"/>
            <a:ext cx="10705050" cy="1363200"/>
          </a:xfrm>
          <a:prstGeom prst="rect">
            <a:avLst/>
          </a:prstGeom>
        </p:spPr>
        <p:txBody>
          <a:bodyPr spcFirstLastPara="1" wrap="square" lIns="91405" tIns="91405" rIns="91405" bIns="91405" anchor="b" anchorCtr="0">
            <a:normAutofit/>
          </a:bodyPr>
          <a:lstStyle>
            <a:lvl1pPr lvl="0" algn="ctr">
              <a:spcBef>
                <a:spcPts val="0"/>
              </a:spcBef>
              <a:spcAft>
                <a:spcPts val="0"/>
              </a:spcAft>
              <a:buSzPts val="5400"/>
              <a:buNone/>
              <a:defRPr sz="5200"/>
            </a:lvl1pPr>
            <a:lvl2pPr lvl="1" algn="ctr">
              <a:spcBef>
                <a:spcPts val="0"/>
              </a:spcBef>
              <a:spcAft>
                <a:spcPts val="0"/>
              </a:spcAft>
              <a:buSzPts val="5400"/>
              <a:buNone/>
              <a:defRPr sz="5200"/>
            </a:lvl2pPr>
            <a:lvl3pPr lvl="2" algn="ctr">
              <a:spcBef>
                <a:spcPts val="0"/>
              </a:spcBef>
              <a:spcAft>
                <a:spcPts val="0"/>
              </a:spcAft>
              <a:buSzPts val="5400"/>
              <a:buNone/>
              <a:defRPr sz="5200"/>
            </a:lvl3pPr>
            <a:lvl4pPr lvl="3" algn="ctr">
              <a:spcBef>
                <a:spcPts val="0"/>
              </a:spcBef>
              <a:spcAft>
                <a:spcPts val="0"/>
              </a:spcAft>
              <a:buSzPts val="5400"/>
              <a:buNone/>
              <a:defRPr sz="5200"/>
            </a:lvl4pPr>
            <a:lvl5pPr lvl="4" algn="ctr">
              <a:spcBef>
                <a:spcPts val="0"/>
              </a:spcBef>
              <a:spcAft>
                <a:spcPts val="0"/>
              </a:spcAft>
              <a:buSzPts val="5400"/>
              <a:buNone/>
              <a:defRPr sz="5200"/>
            </a:lvl5pPr>
            <a:lvl6pPr lvl="5" algn="ctr">
              <a:spcBef>
                <a:spcPts val="0"/>
              </a:spcBef>
              <a:spcAft>
                <a:spcPts val="0"/>
              </a:spcAft>
              <a:buSzPts val="5400"/>
              <a:buNone/>
              <a:defRPr sz="5200"/>
            </a:lvl6pPr>
            <a:lvl7pPr lvl="6" algn="ctr">
              <a:spcBef>
                <a:spcPts val="0"/>
              </a:spcBef>
              <a:spcAft>
                <a:spcPts val="0"/>
              </a:spcAft>
              <a:buSzPts val="5400"/>
              <a:buNone/>
              <a:defRPr sz="5200"/>
            </a:lvl7pPr>
            <a:lvl8pPr lvl="7" algn="ctr">
              <a:spcBef>
                <a:spcPts val="0"/>
              </a:spcBef>
              <a:spcAft>
                <a:spcPts val="0"/>
              </a:spcAft>
              <a:buSzPts val="5400"/>
              <a:buNone/>
              <a:defRPr sz="5200"/>
            </a:lvl8pPr>
            <a:lvl9pPr lvl="8" algn="ctr">
              <a:spcBef>
                <a:spcPts val="0"/>
              </a:spcBef>
              <a:spcAft>
                <a:spcPts val="0"/>
              </a:spcAft>
              <a:buSzPts val="5400"/>
              <a:buNone/>
              <a:defRPr sz="5200"/>
            </a:lvl9pPr>
          </a:lstStyle>
          <a:p>
            <a:endParaRPr/>
          </a:p>
        </p:txBody>
      </p:sp>
      <p:sp>
        <p:nvSpPr>
          <p:cNvPr id="19" name="Google Shape;19;p2"/>
          <p:cNvSpPr txBox="1">
            <a:spLocks noGrp="1"/>
          </p:cNvSpPr>
          <p:nvPr>
            <p:ph type="subTitle" idx="1"/>
          </p:nvPr>
        </p:nvSpPr>
        <p:spPr>
          <a:xfrm>
            <a:off x="3205838" y="3800070"/>
            <a:ext cx="7305750" cy="1056803"/>
          </a:xfrm>
          <a:prstGeom prst="rect">
            <a:avLst/>
          </a:prstGeom>
        </p:spPr>
        <p:txBody>
          <a:bodyPr spcFirstLastPara="1" wrap="square" lIns="91405" tIns="91405" rIns="91405" bIns="91405" anchor="t" anchorCtr="0">
            <a:normAutofit/>
          </a:bodyPr>
          <a:lstStyle>
            <a:lvl1pPr lvl="0" algn="ctr">
              <a:lnSpc>
                <a:spcPct val="100000"/>
              </a:lnSpc>
              <a:spcBef>
                <a:spcPts val="0"/>
              </a:spcBef>
              <a:spcAft>
                <a:spcPts val="0"/>
              </a:spcAft>
              <a:buSzPts val="2400"/>
              <a:buNone/>
              <a:defRPr sz="2300"/>
            </a:lvl1pPr>
            <a:lvl2pPr lvl="1" algn="ctr">
              <a:lnSpc>
                <a:spcPct val="100000"/>
              </a:lnSpc>
              <a:spcBef>
                <a:spcPts val="0"/>
              </a:spcBef>
              <a:spcAft>
                <a:spcPts val="0"/>
              </a:spcAft>
              <a:buSzPts val="2400"/>
              <a:buNone/>
              <a:defRPr sz="2300"/>
            </a:lvl2pPr>
            <a:lvl3pPr lvl="2" algn="ctr">
              <a:lnSpc>
                <a:spcPct val="100000"/>
              </a:lnSpc>
              <a:spcBef>
                <a:spcPts val="0"/>
              </a:spcBef>
              <a:spcAft>
                <a:spcPts val="0"/>
              </a:spcAft>
              <a:buSzPts val="2400"/>
              <a:buNone/>
              <a:defRPr sz="2300"/>
            </a:lvl3pPr>
            <a:lvl4pPr lvl="3" algn="ctr">
              <a:lnSpc>
                <a:spcPct val="100000"/>
              </a:lnSpc>
              <a:spcBef>
                <a:spcPts val="0"/>
              </a:spcBef>
              <a:spcAft>
                <a:spcPts val="0"/>
              </a:spcAft>
              <a:buSzPts val="2400"/>
              <a:buNone/>
              <a:defRPr sz="2300"/>
            </a:lvl4pPr>
            <a:lvl5pPr lvl="4" algn="ctr">
              <a:lnSpc>
                <a:spcPct val="100000"/>
              </a:lnSpc>
              <a:spcBef>
                <a:spcPts val="0"/>
              </a:spcBef>
              <a:spcAft>
                <a:spcPts val="0"/>
              </a:spcAft>
              <a:buSzPts val="2400"/>
              <a:buNone/>
              <a:defRPr sz="2300"/>
            </a:lvl5pPr>
            <a:lvl6pPr lvl="5" algn="ctr">
              <a:lnSpc>
                <a:spcPct val="100000"/>
              </a:lnSpc>
              <a:spcBef>
                <a:spcPts val="0"/>
              </a:spcBef>
              <a:spcAft>
                <a:spcPts val="0"/>
              </a:spcAft>
              <a:buSzPts val="2400"/>
              <a:buNone/>
              <a:defRPr sz="2300"/>
            </a:lvl6pPr>
            <a:lvl7pPr lvl="6" algn="ctr">
              <a:lnSpc>
                <a:spcPct val="100000"/>
              </a:lnSpc>
              <a:spcBef>
                <a:spcPts val="0"/>
              </a:spcBef>
              <a:spcAft>
                <a:spcPts val="0"/>
              </a:spcAft>
              <a:buSzPts val="2400"/>
              <a:buNone/>
              <a:defRPr sz="2300"/>
            </a:lvl7pPr>
            <a:lvl8pPr lvl="7" algn="ctr">
              <a:lnSpc>
                <a:spcPct val="100000"/>
              </a:lnSpc>
              <a:spcBef>
                <a:spcPts val="0"/>
              </a:spcBef>
              <a:spcAft>
                <a:spcPts val="0"/>
              </a:spcAft>
              <a:buSzPts val="2400"/>
              <a:buNone/>
              <a:defRPr sz="2300"/>
            </a:lvl8pPr>
            <a:lvl9pPr lvl="8" algn="ctr">
              <a:lnSpc>
                <a:spcPct val="100000"/>
              </a:lnSpc>
              <a:spcBef>
                <a:spcPts val="0"/>
              </a:spcBef>
              <a:spcAft>
                <a:spcPts val="0"/>
              </a:spcAft>
              <a:buSzPts val="2400"/>
              <a:buNone/>
              <a:defRPr sz="2300"/>
            </a:lvl9pPr>
          </a:lstStyle>
          <a:p>
            <a:endParaRPr/>
          </a:p>
        </p:txBody>
      </p:sp>
      <p:sp>
        <p:nvSpPr>
          <p:cNvPr id="20" name="Google Shape;20;p2"/>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2255005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75" y="3429225"/>
            <a:ext cx="13716000" cy="3428797"/>
          </a:xfrm>
          <a:prstGeom prst="rect">
            <a:avLst/>
          </a:prstGeom>
          <a:solidFill>
            <a:schemeClr val="accent3"/>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3"/>
          <p:cNvSpPr txBox="1">
            <a:spLocks noGrp="1"/>
          </p:cNvSpPr>
          <p:nvPr>
            <p:ph type="title"/>
          </p:nvPr>
        </p:nvSpPr>
        <p:spPr>
          <a:xfrm>
            <a:off x="467550" y="1086420"/>
            <a:ext cx="12856950" cy="1256003"/>
          </a:xfrm>
          <a:prstGeom prst="rect">
            <a:avLst/>
          </a:prstGeom>
        </p:spPr>
        <p:txBody>
          <a:bodyPr spcFirstLastPara="1" wrap="square" lIns="91405" tIns="91405" rIns="91405" bIns="9140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121147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13" y="6727620"/>
            <a:ext cx="13716000" cy="130403"/>
          </a:xfrm>
          <a:prstGeom prst="rect">
            <a:avLst/>
          </a:prstGeom>
          <a:solidFill>
            <a:schemeClr val="accent3"/>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4"/>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67550" y="1688444"/>
            <a:ext cx="12780900" cy="4403603"/>
          </a:xfrm>
          <a:prstGeom prst="rect">
            <a:avLst/>
          </a:prstGeom>
        </p:spPr>
        <p:txBody>
          <a:bodyPr spcFirstLastPara="1" wrap="square" lIns="91405" tIns="91405" rIns="91405" bIns="91405" anchor="t" anchorCtr="0">
            <a:normAutofit/>
          </a:bodyPr>
          <a:lstStyle>
            <a:lvl1pPr marL="457112" lvl="0" indent="-342834">
              <a:spcBef>
                <a:spcPts val="0"/>
              </a:spcBef>
              <a:spcAft>
                <a:spcPts val="0"/>
              </a:spcAft>
              <a:buSzPts val="1800"/>
              <a:buChar char="●"/>
              <a:defRPr/>
            </a:lvl1pPr>
            <a:lvl2pPr marL="914222" lvl="1" indent="-317439">
              <a:spcBef>
                <a:spcPts val="0"/>
              </a:spcBef>
              <a:spcAft>
                <a:spcPts val="0"/>
              </a:spcAft>
              <a:buSzPts val="1400"/>
              <a:buChar char="○"/>
              <a:defRPr/>
            </a:lvl2pPr>
            <a:lvl3pPr marL="1371336" lvl="2" indent="-317439">
              <a:spcBef>
                <a:spcPts val="0"/>
              </a:spcBef>
              <a:spcAft>
                <a:spcPts val="0"/>
              </a:spcAft>
              <a:buSzPts val="1400"/>
              <a:buChar char="■"/>
              <a:defRPr/>
            </a:lvl3pPr>
            <a:lvl4pPr marL="1828446" lvl="3" indent="-317439">
              <a:spcBef>
                <a:spcPts val="0"/>
              </a:spcBef>
              <a:spcAft>
                <a:spcPts val="0"/>
              </a:spcAft>
              <a:buSzPts val="1400"/>
              <a:buChar char="●"/>
              <a:defRPr/>
            </a:lvl4pPr>
            <a:lvl5pPr marL="2285557" lvl="4" indent="-317439">
              <a:spcBef>
                <a:spcPts val="0"/>
              </a:spcBef>
              <a:spcAft>
                <a:spcPts val="0"/>
              </a:spcAft>
              <a:buSzPts val="1400"/>
              <a:buChar char="○"/>
              <a:defRPr/>
            </a:lvl5pPr>
            <a:lvl6pPr marL="2742667" lvl="5" indent="-317439">
              <a:spcBef>
                <a:spcPts val="0"/>
              </a:spcBef>
              <a:spcAft>
                <a:spcPts val="0"/>
              </a:spcAft>
              <a:buSzPts val="1400"/>
              <a:buChar char="■"/>
              <a:defRPr/>
            </a:lvl6pPr>
            <a:lvl7pPr marL="3199779" lvl="6" indent="-317439">
              <a:spcBef>
                <a:spcPts val="0"/>
              </a:spcBef>
              <a:spcAft>
                <a:spcPts val="0"/>
              </a:spcAft>
              <a:buSzPts val="1400"/>
              <a:buChar char="●"/>
              <a:defRPr/>
            </a:lvl7pPr>
            <a:lvl8pPr marL="3656888" lvl="7" indent="-317439">
              <a:spcBef>
                <a:spcPts val="0"/>
              </a:spcBef>
              <a:spcAft>
                <a:spcPts val="0"/>
              </a:spcAft>
              <a:buSzPts val="1400"/>
              <a:buChar char="○"/>
              <a:defRPr/>
            </a:lvl8pPr>
            <a:lvl9pPr marL="4113999" lvl="8" indent="-317439">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938490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67550" y="1688238"/>
            <a:ext cx="5999850" cy="4403603"/>
          </a:xfrm>
          <a:prstGeom prst="rect">
            <a:avLst/>
          </a:prstGeom>
        </p:spPr>
        <p:txBody>
          <a:bodyPr spcFirstLastPara="1" wrap="square" lIns="91405" tIns="91405" rIns="91405" bIns="91405" anchor="t" anchorCtr="0">
            <a:normAutofit/>
          </a:bodyPr>
          <a:lstStyle>
            <a:lvl1pPr marL="457112" lvl="0" indent="-317439">
              <a:spcBef>
                <a:spcPts val="0"/>
              </a:spcBef>
              <a:spcAft>
                <a:spcPts val="0"/>
              </a:spcAft>
              <a:buSzPts val="1400"/>
              <a:buChar char="●"/>
              <a:defRPr sz="1400"/>
            </a:lvl1pPr>
            <a:lvl2pPr marL="914222" lvl="1" indent="-304740">
              <a:spcBef>
                <a:spcPts val="0"/>
              </a:spcBef>
              <a:spcAft>
                <a:spcPts val="0"/>
              </a:spcAft>
              <a:buSzPts val="1200"/>
              <a:buChar char="○"/>
              <a:defRPr sz="1200"/>
            </a:lvl2pPr>
            <a:lvl3pPr marL="1371336" lvl="2" indent="-304740">
              <a:spcBef>
                <a:spcPts val="0"/>
              </a:spcBef>
              <a:spcAft>
                <a:spcPts val="0"/>
              </a:spcAft>
              <a:buSzPts val="1200"/>
              <a:buChar char="■"/>
              <a:defRPr sz="1200"/>
            </a:lvl3pPr>
            <a:lvl4pPr marL="1828446" lvl="3" indent="-304740">
              <a:spcBef>
                <a:spcPts val="0"/>
              </a:spcBef>
              <a:spcAft>
                <a:spcPts val="0"/>
              </a:spcAft>
              <a:buSzPts val="1200"/>
              <a:buChar char="●"/>
              <a:defRPr sz="1200"/>
            </a:lvl4pPr>
            <a:lvl5pPr marL="2285557" lvl="4" indent="-304740">
              <a:spcBef>
                <a:spcPts val="0"/>
              </a:spcBef>
              <a:spcAft>
                <a:spcPts val="0"/>
              </a:spcAft>
              <a:buSzPts val="1200"/>
              <a:buChar char="○"/>
              <a:defRPr sz="1200"/>
            </a:lvl5pPr>
            <a:lvl6pPr marL="2742667" lvl="5" indent="-304740">
              <a:spcBef>
                <a:spcPts val="0"/>
              </a:spcBef>
              <a:spcAft>
                <a:spcPts val="0"/>
              </a:spcAft>
              <a:buSzPts val="1200"/>
              <a:buChar char="■"/>
              <a:defRPr sz="1200"/>
            </a:lvl6pPr>
            <a:lvl7pPr marL="3199779" lvl="6" indent="-304740">
              <a:spcBef>
                <a:spcPts val="0"/>
              </a:spcBef>
              <a:spcAft>
                <a:spcPts val="0"/>
              </a:spcAft>
              <a:buSzPts val="1200"/>
              <a:buChar char="●"/>
              <a:defRPr sz="1200"/>
            </a:lvl7pPr>
            <a:lvl8pPr marL="3656888" lvl="7" indent="-304740">
              <a:spcBef>
                <a:spcPts val="0"/>
              </a:spcBef>
              <a:spcAft>
                <a:spcPts val="0"/>
              </a:spcAft>
              <a:buSzPts val="1200"/>
              <a:buChar char="○"/>
              <a:defRPr sz="1200"/>
            </a:lvl8pPr>
            <a:lvl9pPr marL="4113999" lvl="8" indent="-30474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7248600" y="1688238"/>
            <a:ext cx="5999850" cy="4403603"/>
          </a:xfrm>
          <a:prstGeom prst="rect">
            <a:avLst/>
          </a:prstGeom>
        </p:spPr>
        <p:txBody>
          <a:bodyPr spcFirstLastPara="1" wrap="square" lIns="91405" tIns="91405" rIns="91405" bIns="91405" anchor="t" anchorCtr="0">
            <a:normAutofit/>
          </a:bodyPr>
          <a:lstStyle>
            <a:lvl1pPr marL="457112" lvl="0" indent="-317439">
              <a:spcBef>
                <a:spcPts val="0"/>
              </a:spcBef>
              <a:spcAft>
                <a:spcPts val="0"/>
              </a:spcAft>
              <a:buSzPts val="1400"/>
              <a:buChar char="●"/>
              <a:defRPr sz="1400"/>
            </a:lvl1pPr>
            <a:lvl2pPr marL="914222" lvl="1" indent="-304740">
              <a:spcBef>
                <a:spcPts val="0"/>
              </a:spcBef>
              <a:spcAft>
                <a:spcPts val="0"/>
              </a:spcAft>
              <a:buSzPts val="1200"/>
              <a:buChar char="○"/>
              <a:defRPr sz="1200"/>
            </a:lvl2pPr>
            <a:lvl3pPr marL="1371336" lvl="2" indent="-304740">
              <a:spcBef>
                <a:spcPts val="0"/>
              </a:spcBef>
              <a:spcAft>
                <a:spcPts val="0"/>
              </a:spcAft>
              <a:buSzPts val="1200"/>
              <a:buChar char="■"/>
              <a:defRPr sz="1200"/>
            </a:lvl3pPr>
            <a:lvl4pPr marL="1828446" lvl="3" indent="-304740">
              <a:spcBef>
                <a:spcPts val="0"/>
              </a:spcBef>
              <a:spcAft>
                <a:spcPts val="0"/>
              </a:spcAft>
              <a:buSzPts val="1200"/>
              <a:buChar char="●"/>
              <a:defRPr sz="1200"/>
            </a:lvl4pPr>
            <a:lvl5pPr marL="2285557" lvl="4" indent="-304740">
              <a:spcBef>
                <a:spcPts val="0"/>
              </a:spcBef>
              <a:spcAft>
                <a:spcPts val="0"/>
              </a:spcAft>
              <a:buSzPts val="1200"/>
              <a:buChar char="○"/>
              <a:defRPr sz="1200"/>
            </a:lvl5pPr>
            <a:lvl6pPr marL="2742667" lvl="5" indent="-304740">
              <a:spcBef>
                <a:spcPts val="0"/>
              </a:spcBef>
              <a:spcAft>
                <a:spcPts val="0"/>
              </a:spcAft>
              <a:buSzPts val="1200"/>
              <a:buChar char="■"/>
              <a:defRPr sz="1200"/>
            </a:lvl6pPr>
            <a:lvl7pPr marL="3199779" lvl="6" indent="-304740">
              <a:spcBef>
                <a:spcPts val="0"/>
              </a:spcBef>
              <a:spcAft>
                <a:spcPts val="0"/>
              </a:spcAft>
              <a:buSzPts val="1200"/>
              <a:buChar char="●"/>
              <a:defRPr sz="1200"/>
            </a:lvl7pPr>
            <a:lvl8pPr marL="3656888" lvl="7" indent="-304740">
              <a:spcBef>
                <a:spcPts val="0"/>
              </a:spcBef>
              <a:spcAft>
                <a:spcPts val="0"/>
              </a:spcAft>
              <a:buSzPts val="1200"/>
              <a:buChar char="○"/>
              <a:defRPr sz="1200"/>
            </a:lvl8pPr>
            <a:lvl9pPr marL="4113999" lvl="8" indent="-30474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15643805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67550" y="593371"/>
            <a:ext cx="12780900" cy="943200"/>
          </a:xfrm>
          <a:prstGeom prst="rect">
            <a:avLst/>
          </a:prstGeom>
        </p:spPr>
        <p:txBody>
          <a:bodyPr spcFirstLastPara="1" wrap="square" lIns="91405" tIns="91405" rIns="91405" bIns="9140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98932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406914"/>
            <a:ext cx="11658600" cy="1362075"/>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2906727"/>
            <a:ext cx="11658600" cy="1500188"/>
          </a:xfrm>
        </p:spPr>
        <p:txBody>
          <a:bodyPr anchor="b"/>
          <a:lstStyle>
            <a:lvl1pPr marL="0" indent="0">
              <a:buNone/>
              <a:defRPr sz="2201">
                <a:solidFill>
                  <a:schemeClr val="tx1">
                    <a:tint val="75000"/>
                  </a:schemeClr>
                </a:solidFill>
              </a:defRPr>
            </a:lvl1pPr>
            <a:lvl2pPr marL="457112" indent="0">
              <a:buNone/>
              <a:defRPr sz="1600">
                <a:solidFill>
                  <a:schemeClr val="tx1">
                    <a:tint val="75000"/>
                  </a:schemeClr>
                </a:solidFill>
              </a:defRPr>
            </a:lvl2pPr>
            <a:lvl3pPr marL="914222" indent="0">
              <a:buNone/>
              <a:defRPr sz="1600">
                <a:solidFill>
                  <a:schemeClr val="tx1">
                    <a:tint val="75000"/>
                  </a:schemeClr>
                </a:solidFill>
              </a:defRPr>
            </a:lvl3pPr>
            <a:lvl4pPr marL="1371336" indent="0">
              <a:buNone/>
              <a:defRPr sz="1400">
                <a:solidFill>
                  <a:schemeClr val="tx1">
                    <a:tint val="75000"/>
                  </a:schemeClr>
                </a:solidFill>
              </a:defRPr>
            </a:lvl4pPr>
            <a:lvl5pPr marL="1828446" indent="0">
              <a:buNone/>
              <a:defRPr sz="1400">
                <a:solidFill>
                  <a:schemeClr val="tx1">
                    <a:tint val="75000"/>
                  </a:schemeClr>
                </a:solidFill>
              </a:defRPr>
            </a:lvl5pPr>
            <a:lvl6pPr marL="2285557" indent="0">
              <a:buNone/>
              <a:defRPr sz="1400">
                <a:solidFill>
                  <a:schemeClr val="tx1">
                    <a:tint val="75000"/>
                  </a:schemeClr>
                </a:solidFill>
              </a:defRPr>
            </a:lvl6pPr>
            <a:lvl7pPr marL="2742667" indent="0">
              <a:buNone/>
              <a:defRPr sz="1400">
                <a:solidFill>
                  <a:schemeClr val="tx1">
                    <a:tint val="75000"/>
                  </a:schemeClr>
                </a:solidFill>
              </a:defRPr>
            </a:lvl7pPr>
            <a:lvl8pPr marL="3199779" indent="0">
              <a:buNone/>
              <a:defRPr sz="1400">
                <a:solidFill>
                  <a:schemeClr val="tx1">
                    <a:tint val="75000"/>
                  </a:schemeClr>
                </a:solidFill>
              </a:defRPr>
            </a:lvl8pPr>
            <a:lvl9pPr marL="365688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67550" y="740820"/>
            <a:ext cx="4212000" cy="1007603"/>
          </a:xfrm>
          <a:prstGeom prst="rect">
            <a:avLst/>
          </a:prstGeom>
        </p:spPr>
        <p:txBody>
          <a:bodyPr spcFirstLastPara="1" wrap="square" lIns="91405" tIns="91405" rIns="91405" bIns="91405" anchor="b" anchorCtr="0">
            <a:normAutofit/>
          </a:bodyPr>
          <a:lstStyle>
            <a:lvl1pPr lvl="0">
              <a:spcBef>
                <a:spcPts val="0"/>
              </a:spcBef>
              <a:spcAft>
                <a:spcPts val="0"/>
              </a:spcAft>
              <a:buSzPts val="2400"/>
              <a:buNone/>
              <a:defRPr sz="2300"/>
            </a:lvl1pPr>
            <a:lvl2pPr lvl="1">
              <a:spcBef>
                <a:spcPts val="0"/>
              </a:spcBef>
              <a:spcAft>
                <a:spcPts val="0"/>
              </a:spcAft>
              <a:buSzPts val="2400"/>
              <a:buNone/>
              <a:defRPr sz="2300"/>
            </a:lvl2pPr>
            <a:lvl3pPr lvl="2">
              <a:spcBef>
                <a:spcPts val="0"/>
              </a:spcBef>
              <a:spcAft>
                <a:spcPts val="0"/>
              </a:spcAft>
              <a:buSzPts val="2400"/>
              <a:buNone/>
              <a:defRPr sz="2300"/>
            </a:lvl3pPr>
            <a:lvl4pPr lvl="3">
              <a:spcBef>
                <a:spcPts val="0"/>
              </a:spcBef>
              <a:spcAft>
                <a:spcPts val="0"/>
              </a:spcAft>
              <a:buSzPts val="2400"/>
              <a:buNone/>
              <a:defRPr sz="2300"/>
            </a:lvl4pPr>
            <a:lvl5pPr lvl="4">
              <a:spcBef>
                <a:spcPts val="0"/>
              </a:spcBef>
              <a:spcAft>
                <a:spcPts val="0"/>
              </a:spcAft>
              <a:buSzPts val="2400"/>
              <a:buNone/>
              <a:defRPr sz="2300"/>
            </a:lvl5pPr>
            <a:lvl6pPr lvl="5">
              <a:spcBef>
                <a:spcPts val="0"/>
              </a:spcBef>
              <a:spcAft>
                <a:spcPts val="0"/>
              </a:spcAft>
              <a:buSzPts val="2400"/>
              <a:buNone/>
              <a:defRPr sz="2300"/>
            </a:lvl6pPr>
            <a:lvl7pPr lvl="6">
              <a:spcBef>
                <a:spcPts val="0"/>
              </a:spcBef>
              <a:spcAft>
                <a:spcPts val="0"/>
              </a:spcAft>
              <a:buSzPts val="2400"/>
              <a:buNone/>
              <a:defRPr sz="2300"/>
            </a:lvl7pPr>
            <a:lvl8pPr lvl="7">
              <a:spcBef>
                <a:spcPts val="0"/>
              </a:spcBef>
              <a:spcAft>
                <a:spcPts val="0"/>
              </a:spcAft>
              <a:buSzPts val="2400"/>
              <a:buNone/>
              <a:defRPr sz="2300"/>
            </a:lvl8pPr>
            <a:lvl9pPr lvl="8">
              <a:spcBef>
                <a:spcPts val="0"/>
              </a:spcBef>
              <a:spcAft>
                <a:spcPts val="0"/>
              </a:spcAft>
              <a:buSzPts val="2400"/>
              <a:buNone/>
              <a:defRPr sz="2300"/>
            </a:lvl9pPr>
          </a:lstStyle>
          <a:p>
            <a:endParaRPr/>
          </a:p>
        </p:txBody>
      </p:sp>
      <p:sp>
        <p:nvSpPr>
          <p:cNvPr id="40" name="Google Shape;40;p7"/>
          <p:cNvSpPr txBox="1">
            <a:spLocks noGrp="1"/>
          </p:cNvSpPr>
          <p:nvPr>
            <p:ph type="body" idx="1"/>
          </p:nvPr>
        </p:nvSpPr>
        <p:spPr>
          <a:xfrm>
            <a:off x="467550" y="1852813"/>
            <a:ext cx="4212000" cy="4239203"/>
          </a:xfrm>
          <a:prstGeom prst="rect">
            <a:avLst/>
          </a:prstGeom>
        </p:spPr>
        <p:txBody>
          <a:bodyPr spcFirstLastPara="1" wrap="square" lIns="91405" tIns="91405" rIns="91405" bIns="91405" anchor="t" anchorCtr="0">
            <a:normAutofit/>
          </a:bodyPr>
          <a:lstStyle>
            <a:lvl1pPr marL="457112" lvl="0" indent="-304740">
              <a:spcBef>
                <a:spcPts val="0"/>
              </a:spcBef>
              <a:spcAft>
                <a:spcPts val="0"/>
              </a:spcAft>
              <a:buSzPts val="1200"/>
              <a:buChar char="●"/>
              <a:defRPr sz="1200"/>
            </a:lvl1pPr>
            <a:lvl2pPr marL="914222" lvl="1" indent="-304740">
              <a:spcBef>
                <a:spcPts val="0"/>
              </a:spcBef>
              <a:spcAft>
                <a:spcPts val="0"/>
              </a:spcAft>
              <a:buSzPts val="1200"/>
              <a:buChar char="○"/>
              <a:defRPr sz="1200"/>
            </a:lvl2pPr>
            <a:lvl3pPr marL="1371336" lvl="2" indent="-304740">
              <a:spcBef>
                <a:spcPts val="0"/>
              </a:spcBef>
              <a:spcAft>
                <a:spcPts val="0"/>
              </a:spcAft>
              <a:buSzPts val="1200"/>
              <a:buChar char="■"/>
              <a:defRPr sz="1200"/>
            </a:lvl3pPr>
            <a:lvl4pPr marL="1828446" lvl="3" indent="-304740">
              <a:spcBef>
                <a:spcPts val="0"/>
              </a:spcBef>
              <a:spcAft>
                <a:spcPts val="0"/>
              </a:spcAft>
              <a:buSzPts val="1200"/>
              <a:buChar char="●"/>
              <a:defRPr sz="1200"/>
            </a:lvl4pPr>
            <a:lvl5pPr marL="2285557" lvl="4" indent="-304740">
              <a:spcBef>
                <a:spcPts val="0"/>
              </a:spcBef>
              <a:spcAft>
                <a:spcPts val="0"/>
              </a:spcAft>
              <a:buSzPts val="1200"/>
              <a:buChar char="○"/>
              <a:defRPr sz="1200"/>
            </a:lvl5pPr>
            <a:lvl6pPr marL="2742667" lvl="5" indent="-304740">
              <a:spcBef>
                <a:spcPts val="0"/>
              </a:spcBef>
              <a:spcAft>
                <a:spcPts val="0"/>
              </a:spcAft>
              <a:buSzPts val="1200"/>
              <a:buChar char="■"/>
              <a:defRPr sz="1200"/>
            </a:lvl6pPr>
            <a:lvl7pPr marL="3199779" lvl="6" indent="-304740">
              <a:spcBef>
                <a:spcPts val="0"/>
              </a:spcBef>
              <a:spcAft>
                <a:spcPts val="0"/>
              </a:spcAft>
              <a:buSzPts val="1200"/>
              <a:buChar char="●"/>
              <a:defRPr sz="1200"/>
            </a:lvl7pPr>
            <a:lvl8pPr marL="3656888" lvl="7" indent="-304740">
              <a:spcBef>
                <a:spcPts val="0"/>
              </a:spcBef>
              <a:spcAft>
                <a:spcPts val="0"/>
              </a:spcAft>
              <a:buSzPts val="1200"/>
              <a:buChar char="○"/>
              <a:defRPr sz="1200"/>
            </a:lvl8pPr>
            <a:lvl9pPr marL="4113999" lvl="8" indent="-30474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371468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735375" y="701824"/>
            <a:ext cx="8420400" cy="5454397"/>
          </a:xfrm>
          <a:prstGeom prst="rect">
            <a:avLst/>
          </a:prstGeom>
        </p:spPr>
        <p:txBody>
          <a:bodyPr spcFirstLastPara="1" wrap="square" lIns="91405" tIns="91405" rIns="91405" bIns="91405" anchor="ctr" anchorCtr="0">
            <a:normAutofit/>
          </a:bodyPr>
          <a:lstStyle>
            <a:lvl1pPr lvl="0">
              <a:spcBef>
                <a:spcPts val="0"/>
              </a:spcBef>
              <a:spcAft>
                <a:spcPts val="0"/>
              </a:spcAft>
              <a:buClr>
                <a:schemeClr val="dk2"/>
              </a:buClr>
              <a:buSzPts val="5400"/>
              <a:buNone/>
              <a:defRPr sz="5200" b="0">
                <a:solidFill>
                  <a:schemeClr val="dk2"/>
                </a:solidFill>
              </a:defRPr>
            </a:lvl1pPr>
            <a:lvl2pPr lvl="1">
              <a:spcBef>
                <a:spcPts val="0"/>
              </a:spcBef>
              <a:spcAft>
                <a:spcPts val="0"/>
              </a:spcAft>
              <a:buClr>
                <a:schemeClr val="dk2"/>
              </a:buClr>
              <a:buSzPts val="5400"/>
              <a:buNone/>
              <a:defRPr sz="5200" b="0">
                <a:solidFill>
                  <a:schemeClr val="dk2"/>
                </a:solidFill>
              </a:defRPr>
            </a:lvl2pPr>
            <a:lvl3pPr lvl="2">
              <a:spcBef>
                <a:spcPts val="0"/>
              </a:spcBef>
              <a:spcAft>
                <a:spcPts val="0"/>
              </a:spcAft>
              <a:buClr>
                <a:schemeClr val="dk2"/>
              </a:buClr>
              <a:buSzPts val="5400"/>
              <a:buNone/>
              <a:defRPr sz="5200" b="0">
                <a:solidFill>
                  <a:schemeClr val="dk2"/>
                </a:solidFill>
              </a:defRPr>
            </a:lvl3pPr>
            <a:lvl4pPr lvl="3">
              <a:spcBef>
                <a:spcPts val="0"/>
              </a:spcBef>
              <a:spcAft>
                <a:spcPts val="0"/>
              </a:spcAft>
              <a:buClr>
                <a:schemeClr val="dk2"/>
              </a:buClr>
              <a:buSzPts val="5400"/>
              <a:buNone/>
              <a:defRPr sz="5200" b="0">
                <a:solidFill>
                  <a:schemeClr val="dk2"/>
                </a:solidFill>
              </a:defRPr>
            </a:lvl4pPr>
            <a:lvl5pPr lvl="4">
              <a:spcBef>
                <a:spcPts val="0"/>
              </a:spcBef>
              <a:spcAft>
                <a:spcPts val="0"/>
              </a:spcAft>
              <a:buClr>
                <a:schemeClr val="dk2"/>
              </a:buClr>
              <a:buSzPts val="5400"/>
              <a:buNone/>
              <a:defRPr sz="5200" b="0">
                <a:solidFill>
                  <a:schemeClr val="dk2"/>
                </a:solidFill>
              </a:defRPr>
            </a:lvl5pPr>
            <a:lvl6pPr lvl="5">
              <a:spcBef>
                <a:spcPts val="0"/>
              </a:spcBef>
              <a:spcAft>
                <a:spcPts val="0"/>
              </a:spcAft>
              <a:buClr>
                <a:schemeClr val="dk2"/>
              </a:buClr>
              <a:buSzPts val="5400"/>
              <a:buNone/>
              <a:defRPr sz="5200" b="0">
                <a:solidFill>
                  <a:schemeClr val="dk2"/>
                </a:solidFill>
              </a:defRPr>
            </a:lvl6pPr>
            <a:lvl7pPr lvl="6">
              <a:spcBef>
                <a:spcPts val="0"/>
              </a:spcBef>
              <a:spcAft>
                <a:spcPts val="0"/>
              </a:spcAft>
              <a:buClr>
                <a:schemeClr val="dk2"/>
              </a:buClr>
              <a:buSzPts val="5400"/>
              <a:buNone/>
              <a:defRPr sz="5200" b="0">
                <a:solidFill>
                  <a:schemeClr val="dk2"/>
                </a:solidFill>
              </a:defRPr>
            </a:lvl7pPr>
            <a:lvl8pPr lvl="7">
              <a:spcBef>
                <a:spcPts val="0"/>
              </a:spcBef>
              <a:spcAft>
                <a:spcPts val="0"/>
              </a:spcAft>
              <a:buClr>
                <a:schemeClr val="dk2"/>
              </a:buClr>
              <a:buSzPts val="5400"/>
              <a:buNone/>
              <a:defRPr sz="5200" b="0">
                <a:solidFill>
                  <a:schemeClr val="dk2"/>
                </a:solidFill>
              </a:defRPr>
            </a:lvl8pPr>
            <a:lvl9pPr lvl="8">
              <a:spcBef>
                <a:spcPts val="0"/>
              </a:spcBef>
              <a:spcAft>
                <a:spcPts val="0"/>
              </a:spcAft>
              <a:buClr>
                <a:schemeClr val="dk2"/>
              </a:buClr>
              <a:buSzPts val="5400"/>
              <a:buNone/>
              <a:defRPr sz="5200" b="0">
                <a:solidFill>
                  <a:schemeClr val="dk2"/>
                </a:solidFill>
              </a:defRPr>
            </a:lvl9pPr>
          </a:lstStyle>
          <a:p>
            <a:endParaRPr/>
          </a:p>
        </p:txBody>
      </p:sp>
      <p:sp>
        <p:nvSpPr>
          <p:cNvPr id="44" name="Google Shape;44;p8"/>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1687540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a:off x="6858000" y="0"/>
            <a:ext cx="6858000" cy="6858000"/>
          </a:xfrm>
          <a:prstGeom prst="rect">
            <a:avLst/>
          </a:prstGeom>
          <a:solidFill>
            <a:schemeClr val="accent3"/>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cxnSp>
        <p:nvCxnSpPr>
          <p:cNvPr id="47" name="Google Shape;47;p9"/>
          <p:cNvCxnSpPr/>
          <p:nvPr/>
        </p:nvCxnSpPr>
        <p:spPr>
          <a:xfrm>
            <a:off x="7544514" y="5994000"/>
            <a:ext cx="70245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98250" y="1386232"/>
            <a:ext cx="6067800" cy="2234400"/>
          </a:xfrm>
          <a:prstGeom prst="rect">
            <a:avLst/>
          </a:prstGeom>
        </p:spPr>
        <p:txBody>
          <a:bodyPr spcFirstLastPara="1" wrap="square" lIns="91405" tIns="91405" rIns="91405" bIns="91405" anchor="b" anchorCtr="0">
            <a:normAutofit/>
          </a:bodyPr>
          <a:lstStyle>
            <a:lvl1pPr lvl="0" algn="ctr">
              <a:spcBef>
                <a:spcPts val="0"/>
              </a:spcBef>
              <a:spcAft>
                <a:spcPts val="0"/>
              </a:spcAft>
              <a:buSzPts val="4200"/>
              <a:buNone/>
              <a:defRPr sz="4300"/>
            </a:lvl1pPr>
            <a:lvl2pPr lvl="1" algn="ctr">
              <a:spcBef>
                <a:spcPts val="0"/>
              </a:spcBef>
              <a:spcAft>
                <a:spcPts val="0"/>
              </a:spcAft>
              <a:buSzPts val="4200"/>
              <a:buNone/>
              <a:defRPr sz="4300"/>
            </a:lvl2pPr>
            <a:lvl3pPr lvl="2" algn="ctr">
              <a:spcBef>
                <a:spcPts val="0"/>
              </a:spcBef>
              <a:spcAft>
                <a:spcPts val="0"/>
              </a:spcAft>
              <a:buSzPts val="4200"/>
              <a:buNone/>
              <a:defRPr sz="4300"/>
            </a:lvl3pPr>
            <a:lvl4pPr lvl="3" algn="ctr">
              <a:spcBef>
                <a:spcPts val="0"/>
              </a:spcBef>
              <a:spcAft>
                <a:spcPts val="0"/>
              </a:spcAft>
              <a:buSzPts val="4200"/>
              <a:buNone/>
              <a:defRPr sz="4300"/>
            </a:lvl4pPr>
            <a:lvl5pPr lvl="4" algn="ctr">
              <a:spcBef>
                <a:spcPts val="0"/>
              </a:spcBef>
              <a:spcAft>
                <a:spcPts val="0"/>
              </a:spcAft>
              <a:buSzPts val="4200"/>
              <a:buNone/>
              <a:defRPr sz="4300"/>
            </a:lvl5pPr>
            <a:lvl6pPr lvl="5" algn="ctr">
              <a:spcBef>
                <a:spcPts val="0"/>
              </a:spcBef>
              <a:spcAft>
                <a:spcPts val="0"/>
              </a:spcAft>
              <a:buSzPts val="4200"/>
              <a:buNone/>
              <a:defRPr sz="4300"/>
            </a:lvl6pPr>
            <a:lvl7pPr lvl="6" algn="ctr">
              <a:spcBef>
                <a:spcPts val="0"/>
              </a:spcBef>
              <a:spcAft>
                <a:spcPts val="0"/>
              </a:spcAft>
              <a:buSzPts val="4200"/>
              <a:buNone/>
              <a:defRPr sz="4300"/>
            </a:lvl7pPr>
            <a:lvl8pPr lvl="7" algn="ctr">
              <a:spcBef>
                <a:spcPts val="0"/>
              </a:spcBef>
              <a:spcAft>
                <a:spcPts val="0"/>
              </a:spcAft>
              <a:buSzPts val="4200"/>
              <a:buNone/>
              <a:defRPr sz="4300"/>
            </a:lvl8pPr>
            <a:lvl9pPr lvl="8" algn="ctr">
              <a:spcBef>
                <a:spcPts val="0"/>
              </a:spcBef>
              <a:spcAft>
                <a:spcPts val="0"/>
              </a:spcAft>
              <a:buSzPts val="4200"/>
              <a:buNone/>
              <a:defRPr sz="4300"/>
            </a:lvl9pPr>
          </a:lstStyle>
          <a:p>
            <a:endParaRPr/>
          </a:p>
        </p:txBody>
      </p:sp>
      <p:sp>
        <p:nvSpPr>
          <p:cNvPr id="49" name="Google Shape;49;p9"/>
          <p:cNvSpPr txBox="1">
            <a:spLocks noGrp="1"/>
          </p:cNvSpPr>
          <p:nvPr>
            <p:ph type="subTitle" idx="1"/>
          </p:nvPr>
        </p:nvSpPr>
        <p:spPr>
          <a:xfrm>
            <a:off x="398250" y="3635858"/>
            <a:ext cx="6067800" cy="1646797"/>
          </a:xfrm>
          <a:prstGeom prst="rect">
            <a:avLst/>
          </a:prstGeom>
        </p:spPr>
        <p:txBody>
          <a:bodyPr spcFirstLastPara="1" wrap="square" lIns="91405" tIns="91405" rIns="91405" bIns="91405" anchor="t" anchorCtr="0">
            <a:normAutofit/>
          </a:bodyPr>
          <a:lstStyle>
            <a:lvl1pPr lvl="0" algn="ctr">
              <a:lnSpc>
                <a:spcPct val="100000"/>
              </a:lnSpc>
              <a:spcBef>
                <a:spcPts val="0"/>
              </a:spcBef>
              <a:spcAft>
                <a:spcPts val="0"/>
              </a:spcAft>
              <a:buSzPts val="2100"/>
              <a:buNone/>
              <a:defRPr sz="2201"/>
            </a:lvl1pPr>
            <a:lvl2pPr lvl="1" algn="ctr">
              <a:lnSpc>
                <a:spcPct val="100000"/>
              </a:lnSpc>
              <a:spcBef>
                <a:spcPts val="0"/>
              </a:spcBef>
              <a:spcAft>
                <a:spcPts val="0"/>
              </a:spcAft>
              <a:buSzPts val="2100"/>
              <a:buNone/>
              <a:defRPr sz="2201"/>
            </a:lvl2pPr>
            <a:lvl3pPr lvl="2" algn="ctr">
              <a:lnSpc>
                <a:spcPct val="100000"/>
              </a:lnSpc>
              <a:spcBef>
                <a:spcPts val="0"/>
              </a:spcBef>
              <a:spcAft>
                <a:spcPts val="0"/>
              </a:spcAft>
              <a:buSzPts val="2100"/>
              <a:buNone/>
              <a:defRPr sz="2201"/>
            </a:lvl3pPr>
            <a:lvl4pPr lvl="3" algn="ctr">
              <a:lnSpc>
                <a:spcPct val="100000"/>
              </a:lnSpc>
              <a:spcBef>
                <a:spcPts val="0"/>
              </a:spcBef>
              <a:spcAft>
                <a:spcPts val="0"/>
              </a:spcAft>
              <a:buSzPts val="2100"/>
              <a:buNone/>
              <a:defRPr sz="2201"/>
            </a:lvl4pPr>
            <a:lvl5pPr lvl="4" algn="ctr">
              <a:lnSpc>
                <a:spcPct val="100000"/>
              </a:lnSpc>
              <a:spcBef>
                <a:spcPts val="0"/>
              </a:spcBef>
              <a:spcAft>
                <a:spcPts val="0"/>
              </a:spcAft>
              <a:buSzPts val="2100"/>
              <a:buNone/>
              <a:defRPr sz="2201"/>
            </a:lvl5pPr>
            <a:lvl6pPr lvl="5" algn="ctr">
              <a:lnSpc>
                <a:spcPct val="100000"/>
              </a:lnSpc>
              <a:spcBef>
                <a:spcPts val="0"/>
              </a:spcBef>
              <a:spcAft>
                <a:spcPts val="0"/>
              </a:spcAft>
              <a:buSzPts val="2100"/>
              <a:buNone/>
              <a:defRPr sz="2201"/>
            </a:lvl6pPr>
            <a:lvl7pPr lvl="6" algn="ctr">
              <a:lnSpc>
                <a:spcPct val="100000"/>
              </a:lnSpc>
              <a:spcBef>
                <a:spcPts val="0"/>
              </a:spcBef>
              <a:spcAft>
                <a:spcPts val="0"/>
              </a:spcAft>
              <a:buSzPts val="2100"/>
              <a:buNone/>
              <a:defRPr sz="2201"/>
            </a:lvl7pPr>
            <a:lvl8pPr lvl="7" algn="ctr">
              <a:lnSpc>
                <a:spcPct val="100000"/>
              </a:lnSpc>
              <a:spcBef>
                <a:spcPts val="0"/>
              </a:spcBef>
              <a:spcAft>
                <a:spcPts val="0"/>
              </a:spcAft>
              <a:buSzPts val="2100"/>
              <a:buNone/>
              <a:defRPr sz="2201"/>
            </a:lvl8pPr>
            <a:lvl9pPr lvl="8" algn="ctr">
              <a:lnSpc>
                <a:spcPct val="100000"/>
              </a:lnSpc>
              <a:spcBef>
                <a:spcPts val="0"/>
              </a:spcBef>
              <a:spcAft>
                <a:spcPts val="0"/>
              </a:spcAft>
              <a:buSzPts val="2100"/>
              <a:buNone/>
              <a:defRPr sz="2201"/>
            </a:lvl9pPr>
          </a:lstStyle>
          <a:p>
            <a:endParaRPr/>
          </a:p>
        </p:txBody>
      </p:sp>
      <p:sp>
        <p:nvSpPr>
          <p:cNvPr id="50" name="Google Shape;50;p9"/>
          <p:cNvSpPr txBox="1">
            <a:spLocks noGrp="1"/>
          </p:cNvSpPr>
          <p:nvPr>
            <p:ph type="body" idx="2"/>
          </p:nvPr>
        </p:nvSpPr>
        <p:spPr>
          <a:xfrm>
            <a:off x="7409250" y="965621"/>
            <a:ext cx="5755500" cy="4926803"/>
          </a:xfrm>
          <a:prstGeom prst="rect">
            <a:avLst/>
          </a:prstGeom>
        </p:spPr>
        <p:txBody>
          <a:bodyPr spcFirstLastPara="1" wrap="square" lIns="91405" tIns="91405" rIns="91405" bIns="91405" anchor="ctr" anchorCtr="0">
            <a:normAutofit/>
          </a:bodyPr>
          <a:lstStyle>
            <a:lvl1pPr marL="457112" lvl="0" indent="-342834">
              <a:spcBef>
                <a:spcPts val="0"/>
              </a:spcBef>
              <a:spcAft>
                <a:spcPts val="0"/>
              </a:spcAft>
              <a:buClr>
                <a:schemeClr val="lt1"/>
              </a:buClr>
              <a:buSzPts val="1800"/>
              <a:buChar char="●"/>
              <a:defRPr>
                <a:solidFill>
                  <a:schemeClr val="lt1"/>
                </a:solidFill>
              </a:defRPr>
            </a:lvl1pPr>
            <a:lvl2pPr marL="914222" lvl="1" indent="-317439">
              <a:spcBef>
                <a:spcPts val="0"/>
              </a:spcBef>
              <a:spcAft>
                <a:spcPts val="0"/>
              </a:spcAft>
              <a:buClr>
                <a:schemeClr val="lt1"/>
              </a:buClr>
              <a:buSzPts val="1400"/>
              <a:buChar char="○"/>
              <a:defRPr>
                <a:solidFill>
                  <a:schemeClr val="lt1"/>
                </a:solidFill>
              </a:defRPr>
            </a:lvl2pPr>
            <a:lvl3pPr marL="1371336" lvl="2" indent="-317439">
              <a:spcBef>
                <a:spcPts val="0"/>
              </a:spcBef>
              <a:spcAft>
                <a:spcPts val="0"/>
              </a:spcAft>
              <a:buClr>
                <a:schemeClr val="lt1"/>
              </a:buClr>
              <a:buSzPts val="1400"/>
              <a:buChar char="■"/>
              <a:defRPr>
                <a:solidFill>
                  <a:schemeClr val="lt1"/>
                </a:solidFill>
              </a:defRPr>
            </a:lvl3pPr>
            <a:lvl4pPr marL="1828446" lvl="3" indent="-317439">
              <a:spcBef>
                <a:spcPts val="0"/>
              </a:spcBef>
              <a:spcAft>
                <a:spcPts val="0"/>
              </a:spcAft>
              <a:buClr>
                <a:schemeClr val="lt1"/>
              </a:buClr>
              <a:buSzPts val="1400"/>
              <a:buChar char="●"/>
              <a:defRPr>
                <a:solidFill>
                  <a:schemeClr val="lt1"/>
                </a:solidFill>
              </a:defRPr>
            </a:lvl4pPr>
            <a:lvl5pPr marL="2285557" lvl="4" indent="-317439">
              <a:spcBef>
                <a:spcPts val="0"/>
              </a:spcBef>
              <a:spcAft>
                <a:spcPts val="0"/>
              </a:spcAft>
              <a:buClr>
                <a:schemeClr val="lt1"/>
              </a:buClr>
              <a:buSzPts val="1400"/>
              <a:buChar char="○"/>
              <a:defRPr>
                <a:solidFill>
                  <a:schemeClr val="lt1"/>
                </a:solidFill>
              </a:defRPr>
            </a:lvl5pPr>
            <a:lvl6pPr marL="2742667" lvl="5" indent="-317439">
              <a:spcBef>
                <a:spcPts val="0"/>
              </a:spcBef>
              <a:spcAft>
                <a:spcPts val="0"/>
              </a:spcAft>
              <a:buClr>
                <a:schemeClr val="lt1"/>
              </a:buClr>
              <a:buSzPts val="1400"/>
              <a:buChar char="■"/>
              <a:defRPr>
                <a:solidFill>
                  <a:schemeClr val="lt1"/>
                </a:solidFill>
              </a:defRPr>
            </a:lvl6pPr>
            <a:lvl7pPr marL="3199779" lvl="6" indent="-317439">
              <a:spcBef>
                <a:spcPts val="0"/>
              </a:spcBef>
              <a:spcAft>
                <a:spcPts val="0"/>
              </a:spcAft>
              <a:buClr>
                <a:schemeClr val="lt1"/>
              </a:buClr>
              <a:buSzPts val="1400"/>
              <a:buChar char="●"/>
              <a:defRPr>
                <a:solidFill>
                  <a:schemeClr val="lt1"/>
                </a:solidFill>
              </a:defRPr>
            </a:lvl7pPr>
            <a:lvl8pPr marL="3656888" lvl="7" indent="-317439">
              <a:spcBef>
                <a:spcPts val="0"/>
              </a:spcBef>
              <a:spcAft>
                <a:spcPts val="0"/>
              </a:spcAft>
              <a:buClr>
                <a:schemeClr val="lt1"/>
              </a:buClr>
              <a:buSzPts val="1400"/>
              <a:buChar char="○"/>
              <a:defRPr>
                <a:solidFill>
                  <a:schemeClr val="lt1"/>
                </a:solidFill>
              </a:defRPr>
            </a:lvl8pPr>
            <a:lvl9pPr marL="4113999" lvl="8" indent="-317439">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184072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67550" y="5640990"/>
            <a:ext cx="8998200" cy="798397"/>
          </a:xfrm>
          <a:prstGeom prst="rect">
            <a:avLst/>
          </a:prstGeom>
        </p:spPr>
        <p:txBody>
          <a:bodyPr spcFirstLastPara="1" wrap="square" lIns="91405" tIns="91405" rIns="91405" bIns="91405" anchor="ctr" anchorCtr="0">
            <a:normAutofit/>
          </a:bodyPr>
          <a:lstStyle>
            <a:lvl1pPr marL="457112" lvl="0" indent="-228555">
              <a:lnSpc>
                <a:spcPct val="100000"/>
              </a:lnSpc>
              <a:spcBef>
                <a:spcPts val="0"/>
              </a:spcBef>
              <a:spcAft>
                <a:spcPts val="0"/>
              </a:spcAft>
              <a:buSzPts val="2400"/>
              <a:buFont typeface="PT Sans Narrow"/>
              <a:buNone/>
              <a:defRPr sz="23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094104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
        <p:cNvGrpSpPr/>
        <p:nvPr/>
      </p:nvGrpSpPr>
      <p:grpSpPr>
        <a:xfrm>
          <a:off x="0" y="0"/>
          <a:ext cx="0" cy="0"/>
          <a:chOff x="0" y="0"/>
          <a:chExt cx="0" cy="0"/>
        </a:xfrm>
      </p:grpSpPr>
      <p:sp>
        <p:nvSpPr>
          <p:cNvPr id="56" name="Google Shape;56;p11"/>
          <p:cNvSpPr/>
          <p:nvPr/>
        </p:nvSpPr>
        <p:spPr>
          <a:xfrm>
            <a:off x="-113" y="6727620"/>
            <a:ext cx="13716000" cy="130403"/>
          </a:xfrm>
          <a:prstGeom prst="rect">
            <a:avLst/>
          </a:prstGeom>
          <a:solidFill>
            <a:schemeClr val="lt2"/>
          </a:solidFill>
          <a:ln>
            <a:noFill/>
          </a:ln>
        </p:spPr>
        <p:txBody>
          <a:bodyPr spcFirstLastPara="1" wrap="square" lIns="91405" tIns="91405" rIns="91405" bIns="9140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7" name="Google Shape;57;p11"/>
          <p:cNvSpPr txBox="1">
            <a:spLocks noGrp="1"/>
          </p:cNvSpPr>
          <p:nvPr>
            <p:ph type="title" hasCustomPrompt="1"/>
          </p:nvPr>
        </p:nvSpPr>
        <p:spPr>
          <a:xfrm>
            <a:off x="467550" y="1739828"/>
            <a:ext cx="12780900" cy="2051197"/>
          </a:xfrm>
          <a:prstGeom prst="rect">
            <a:avLst/>
          </a:prstGeom>
        </p:spPr>
        <p:txBody>
          <a:bodyPr spcFirstLastPara="1" wrap="square" lIns="91405" tIns="91405" rIns="91405" bIns="91405" anchor="ctr" anchorCtr="0">
            <a:normAutofit/>
          </a:bodyPr>
          <a:lstStyle>
            <a:lvl1pPr lvl="0" algn="ctr">
              <a:spcBef>
                <a:spcPts val="0"/>
              </a:spcBef>
              <a:spcAft>
                <a:spcPts val="0"/>
              </a:spcAft>
              <a:buClr>
                <a:schemeClr val="accent3"/>
              </a:buClr>
              <a:buSzPts val="13000"/>
              <a:buNone/>
              <a:defRPr sz="13002">
                <a:solidFill>
                  <a:schemeClr val="accent3"/>
                </a:solidFill>
              </a:defRPr>
            </a:lvl1pPr>
            <a:lvl2pPr lvl="1" algn="ctr">
              <a:spcBef>
                <a:spcPts val="0"/>
              </a:spcBef>
              <a:spcAft>
                <a:spcPts val="0"/>
              </a:spcAft>
              <a:buClr>
                <a:schemeClr val="accent3"/>
              </a:buClr>
              <a:buSzPts val="13000"/>
              <a:buNone/>
              <a:defRPr sz="13002">
                <a:solidFill>
                  <a:schemeClr val="accent3"/>
                </a:solidFill>
              </a:defRPr>
            </a:lvl2pPr>
            <a:lvl3pPr lvl="2" algn="ctr">
              <a:spcBef>
                <a:spcPts val="0"/>
              </a:spcBef>
              <a:spcAft>
                <a:spcPts val="0"/>
              </a:spcAft>
              <a:buClr>
                <a:schemeClr val="accent3"/>
              </a:buClr>
              <a:buSzPts val="13000"/>
              <a:buNone/>
              <a:defRPr sz="13002">
                <a:solidFill>
                  <a:schemeClr val="accent3"/>
                </a:solidFill>
              </a:defRPr>
            </a:lvl3pPr>
            <a:lvl4pPr lvl="3" algn="ctr">
              <a:spcBef>
                <a:spcPts val="0"/>
              </a:spcBef>
              <a:spcAft>
                <a:spcPts val="0"/>
              </a:spcAft>
              <a:buClr>
                <a:schemeClr val="accent3"/>
              </a:buClr>
              <a:buSzPts val="13000"/>
              <a:buNone/>
              <a:defRPr sz="13002">
                <a:solidFill>
                  <a:schemeClr val="accent3"/>
                </a:solidFill>
              </a:defRPr>
            </a:lvl4pPr>
            <a:lvl5pPr lvl="4" algn="ctr">
              <a:spcBef>
                <a:spcPts val="0"/>
              </a:spcBef>
              <a:spcAft>
                <a:spcPts val="0"/>
              </a:spcAft>
              <a:buClr>
                <a:schemeClr val="accent3"/>
              </a:buClr>
              <a:buSzPts val="13000"/>
              <a:buNone/>
              <a:defRPr sz="13002">
                <a:solidFill>
                  <a:schemeClr val="accent3"/>
                </a:solidFill>
              </a:defRPr>
            </a:lvl5pPr>
            <a:lvl6pPr lvl="5" algn="ctr">
              <a:spcBef>
                <a:spcPts val="0"/>
              </a:spcBef>
              <a:spcAft>
                <a:spcPts val="0"/>
              </a:spcAft>
              <a:buClr>
                <a:schemeClr val="accent3"/>
              </a:buClr>
              <a:buSzPts val="13000"/>
              <a:buNone/>
              <a:defRPr sz="13002">
                <a:solidFill>
                  <a:schemeClr val="accent3"/>
                </a:solidFill>
              </a:defRPr>
            </a:lvl6pPr>
            <a:lvl7pPr lvl="6" algn="ctr">
              <a:spcBef>
                <a:spcPts val="0"/>
              </a:spcBef>
              <a:spcAft>
                <a:spcPts val="0"/>
              </a:spcAft>
              <a:buClr>
                <a:schemeClr val="accent3"/>
              </a:buClr>
              <a:buSzPts val="13000"/>
              <a:buNone/>
              <a:defRPr sz="13002">
                <a:solidFill>
                  <a:schemeClr val="accent3"/>
                </a:solidFill>
              </a:defRPr>
            </a:lvl7pPr>
            <a:lvl8pPr lvl="7" algn="ctr">
              <a:spcBef>
                <a:spcPts val="0"/>
              </a:spcBef>
              <a:spcAft>
                <a:spcPts val="0"/>
              </a:spcAft>
              <a:buClr>
                <a:schemeClr val="accent3"/>
              </a:buClr>
              <a:buSzPts val="13000"/>
              <a:buNone/>
              <a:defRPr sz="13002">
                <a:solidFill>
                  <a:schemeClr val="accent3"/>
                </a:solidFill>
              </a:defRPr>
            </a:lvl8pPr>
            <a:lvl9pPr lvl="8" algn="ctr">
              <a:spcBef>
                <a:spcPts val="0"/>
              </a:spcBef>
              <a:spcAft>
                <a:spcPts val="0"/>
              </a:spcAft>
              <a:buClr>
                <a:schemeClr val="accent3"/>
              </a:buClr>
              <a:buSzPts val="13000"/>
              <a:buNone/>
              <a:defRPr sz="13002">
                <a:solidFill>
                  <a:schemeClr val="accent3"/>
                </a:solidFill>
              </a:defRPr>
            </a:lvl9pPr>
          </a:lstStyle>
          <a:p>
            <a:r>
              <a:t>xx%</a:t>
            </a:r>
          </a:p>
        </p:txBody>
      </p:sp>
      <p:sp>
        <p:nvSpPr>
          <p:cNvPr id="58" name="Google Shape;58;p11"/>
          <p:cNvSpPr txBox="1">
            <a:spLocks noGrp="1"/>
          </p:cNvSpPr>
          <p:nvPr>
            <p:ph type="body" idx="1"/>
          </p:nvPr>
        </p:nvSpPr>
        <p:spPr>
          <a:xfrm>
            <a:off x="467550" y="3994222"/>
            <a:ext cx="12780900" cy="1428803"/>
          </a:xfrm>
          <a:prstGeom prst="rect">
            <a:avLst/>
          </a:prstGeom>
        </p:spPr>
        <p:txBody>
          <a:bodyPr spcFirstLastPara="1" wrap="square" lIns="91405" tIns="91405" rIns="91405" bIns="91405" anchor="t" anchorCtr="0">
            <a:normAutofit/>
          </a:bodyPr>
          <a:lstStyle>
            <a:lvl1pPr marL="457112" lvl="0" indent="-342834" algn="ctr">
              <a:spcBef>
                <a:spcPts val="0"/>
              </a:spcBef>
              <a:spcAft>
                <a:spcPts val="0"/>
              </a:spcAft>
              <a:buSzPts val="1800"/>
              <a:buChar char="●"/>
              <a:defRPr/>
            </a:lvl1pPr>
            <a:lvl2pPr marL="914222" lvl="1" indent="-317439" algn="ctr">
              <a:spcBef>
                <a:spcPts val="0"/>
              </a:spcBef>
              <a:spcAft>
                <a:spcPts val="0"/>
              </a:spcAft>
              <a:buSzPts val="1400"/>
              <a:buChar char="○"/>
              <a:defRPr/>
            </a:lvl2pPr>
            <a:lvl3pPr marL="1371336" lvl="2" indent="-317439" algn="ctr">
              <a:spcBef>
                <a:spcPts val="0"/>
              </a:spcBef>
              <a:spcAft>
                <a:spcPts val="0"/>
              </a:spcAft>
              <a:buSzPts val="1400"/>
              <a:buChar char="■"/>
              <a:defRPr/>
            </a:lvl3pPr>
            <a:lvl4pPr marL="1828446" lvl="3" indent="-317439" algn="ctr">
              <a:spcBef>
                <a:spcPts val="0"/>
              </a:spcBef>
              <a:spcAft>
                <a:spcPts val="0"/>
              </a:spcAft>
              <a:buSzPts val="1400"/>
              <a:buChar char="●"/>
              <a:defRPr/>
            </a:lvl4pPr>
            <a:lvl5pPr marL="2285557" lvl="4" indent="-317439" algn="ctr">
              <a:spcBef>
                <a:spcPts val="0"/>
              </a:spcBef>
              <a:spcAft>
                <a:spcPts val="0"/>
              </a:spcAft>
              <a:buSzPts val="1400"/>
              <a:buChar char="○"/>
              <a:defRPr/>
            </a:lvl5pPr>
            <a:lvl6pPr marL="2742667" lvl="5" indent="-317439" algn="ctr">
              <a:spcBef>
                <a:spcPts val="0"/>
              </a:spcBef>
              <a:spcAft>
                <a:spcPts val="0"/>
              </a:spcAft>
              <a:buSzPts val="1400"/>
              <a:buChar char="■"/>
              <a:defRPr/>
            </a:lvl6pPr>
            <a:lvl7pPr marL="3199779" lvl="6" indent="-317439" algn="ctr">
              <a:spcBef>
                <a:spcPts val="0"/>
              </a:spcBef>
              <a:spcAft>
                <a:spcPts val="0"/>
              </a:spcAft>
              <a:buSzPts val="1400"/>
              <a:buChar char="●"/>
              <a:defRPr/>
            </a:lvl7pPr>
            <a:lvl8pPr marL="3656888" lvl="7" indent="-317439" algn="ctr">
              <a:spcBef>
                <a:spcPts val="0"/>
              </a:spcBef>
              <a:spcAft>
                <a:spcPts val="0"/>
              </a:spcAft>
              <a:buSzPts val="1400"/>
              <a:buChar char="○"/>
              <a:defRPr/>
            </a:lvl8pPr>
            <a:lvl9pPr marL="4113999" lvl="8" indent="-317439"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28923918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2708689" y="6217650"/>
            <a:ext cx="823050" cy="524797"/>
          </a:xfrm>
          <a:prstGeom prst="rect">
            <a:avLst/>
          </a:prstGeom>
        </p:spPr>
        <p:txBody>
          <a:bodyPr spcFirstLastPara="1" wrap="square" lIns="91405" tIns="91405" rIns="91405" bIns="9140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695D46"/>
                </a:solidFill>
              </a:rPr>
              <a:pPr/>
              <a:t>‹#›</a:t>
            </a:fld>
            <a:endParaRPr>
              <a:solidFill>
                <a:srgbClr val="695D46"/>
              </a:solidFill>
            </a:endParaRPr>
          </a:p>
        </p:txBody>
      </p:sp>
    </p:spTree>
    <p:extLst>
      <p:ext uri="{BB962C8B-B14F-4D97-AF65-F5344CB8AC3E}">
        <p14:creationId xmlns:p14="http://schemas.microsoft.com/office/powerpoint/2010/main" val="366878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5"/>
            <a:ext cx="6057900" cy="4525965"/>
          </a:xfrm>
        </p:spPr>
        <p:txBody>
          <a:bodyPr/>
          <a:lstStyle>
            <a:lvl1pPr>
              <a:defRPr sz="2900"/>
            </a:lvl1pPr>
            <a:lvl2pPr>
              <a:defRPr sz="2300"/>
            </a:lvl2pPr>
            <a:lvl3pPr>
              <a:defRPr sz="22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1600205"/>
            <a:ext cx="6057900" cy="4525965"/>
          </a:xfrm>
        </p:spPr>
        <p:txBody>
          <a:bodyPr/>
          <a:lstStyle>
            <a:lvl1pPr>
              <a:defRPr sz="2900"/>
            </a:lvl1pPr>
            <a:lvl2pPr>
              <a:defRPr sz="2300"/>
            </a:lvl2pPr>
            <a:lvl3pPr>
              <a:defRPr sz="22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21"/>
            <a:ext cx="6060282" cy="639765"/>
          </a:xfrm>
        </p:spPr>
        <p:txBody>
          <a:bodyPr anchor="b"/>
          <a:lstStyle>
            <a:lvl1pPr marL="0" indent="0">
              <a:buNone/>
              <a:defRPr sz="2300" b="1"/>
            </a:lvl1pPr>
            <a:lvl2pPr marL="457112" indent="0">
              <a:buNone/>
              <a:defRPr sz="2201" b="1"/>
            </a:lvl2pPr>
            <a:lvl3pPr marL="914222" indent="0">
              <a:buNone/>
              <a:defRPr sz="1600" b="1"/>
            </a:lvl3pPr>
            <a:lvl4pPr marL="1371336" indent="0">
              <a:buNone/>
              <a:defRPr sz="1600" b="1"/>
            </a:lvl4pPr>
            <a:lvl5pPr marL="1828446" indent="0">
              <a:buNone/>
              <a:defRPr sz="1600" b="1"/>
            </a:lvl5pPr>
            <a:lvl6pPr marL="2285557" indent="0">
              <a:buNone/>
              <a:defRPr sz="1600" b="1"/>
            </a:lvl6pPr>
            <a:lvl7pPr marL="2742667" indent="0">
              <a:buNone/>
              <a:defRPr sz="1600" b="1"/>
            </a:lvl7pPr>
            <a:lvl8pPr marL="3199779" indent="0">
              <a:buNone/>
              <a:defRPr sz="1600" b="1"/>
            </a:lvl8pPr>
            <a:lvl9pPr marL="365688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6"/>
            <a:ext cx="6060282" cy="3951285"/>
          </a:xfrm>
        </p:spPr>
        <p:txBody>
          <a:bodyPr/>
          <a:lstStyle>
            <a:lvl1pPr>
              <a:defRPr sz="2300"/>
            </a:lvl1pPr>
            <a:lvl2pPr>
              <a:defRPr sz="2201"/>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56" y="1535121"/>
            <a:ext cx="6062663" cy="639765"/>
          </a:xfrm>
        </p:spPr>
        <p:txBody>
          <a:bodyPr anchor="b"/>
          <a:lstStyle>
            <a:lvl1pPr marL="0" indent="0">
              <a:buNone/>
              <a:defRPr sz="2300" b="1"/>
            </a:lvl1pPr>
            <a:lvl2pPr marL="457112" indent="0">
              <a:buNone/>
              <a:defRPr sz="2201" b="1"/>
            </a:lvl2pPr>
            <a:lvl3pPr marL="914222" indent="0">
              <a:buNone/>
              <a:defRPr sz="1600" b="1"/>
            </a:lvl3pPr>
            <a:lvl4pPr marL="1371336" indent="0">
              <a:buNone/>
              <a:defRPr sz="1600" b="1"/>
            </a:lvl4pPr>
            <a:lvl5pPr marL="1828446" indent="0">
              <a:buNone/>
              <a:defRPr sz="1600" b="1"/>
            </a:lvl5pPr>
            <a:lvl6pPr marL="2285557" indent="0">
              <a:buNone/>
              <a:defRPr sz="1600" b="1"/>
            </a:lvl6pPr>
            <a:lvl7pPr marL="2742667" indent="0">
              <a:buNone/>
              <a:defRPr sz="1600" b="1"/>
            </a:lvl7pPr>
            <a:lvl8pPr marL="3199779" indent="0">
              <a:buNone/>
              <a:defRPr sz="1600" b="1"/>
            </a:lvl8pPr>
            <a:lvl9pPr marL="365688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967556" y="2174876"/>
            <a:ext cx="6062663" cy="3951285"/>
          </a:xfrm>
        </p:spPr>
        <p:txBody>
          <a:bodyPr/>
          <a:lstStyle>
            <a:lvl1pPr>
              <a:defRPr sz="2300"/>
            </a:lvl1pPr>
            <a:lvl2pPr>
              <a:defRPr sz="2201"/>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11" y="273064"/>
            <a:ext cx="4512470" cy="1162051"/>
          </a:xfrm>
        </p:spPr>
        <p:txBody>
          <a:bodyPr anchor="b"/>
          <a:lstStyle>
            <a:lvl1pPr algn="l">
              <a:defRPr sz="2201" b="1"/>
            </a:lvl1pPr>
          </a:lstStyle>
          <a:p>
            <a:r>
              <a:rPr lang="en-US" smtClean="0"/>
              <a:t>Click to edit Master title style</a:t>
            </a:r>
            <a:endParaRPr lang="en-US"/>
          </a:p>
        </p:txBody>
      </p:sp>
      <p:sp>
        <p:nvSpPr>
          <p:cNvPr id="3" name="Content Placeholder 2"/>
          <p:cNvSpPr>
            <a:spLocks noGrp="1"/>
          </p:cNvSpPr>
          <p:nvPr>
            <p:ph idx="1"/>
          </p:nvPr>
        </p:nvSpPr>
        <p:spPr>
          <a:xfrm>
            <a:off x="5362588" y="273064"/>
            <a:ext cx="7667625" cy="5853112"/>
          </a:xfrm>
        </p:spPr>
        <p:txBody>
          <a:bodyPr/>
          <a:lstStyle>
            <a:lvl1pPr>
              <a:defRPr sz="3200"/>
            </a:lvl1pPr>
            <a:lvl2pPr>
              <a:defRPr sz="2900"/>
            </a:lvl2pPr>
            <a:lvl3pPr>
              <a:defRPr sz="2300"/>
            </a:lvl3pPr>
            <a:lvl4pPr>
              <a:defRPr sz="2201"/>
            </a:lvl4pPr>
            <a:lvl5pPr>
              <a:defRPr sz="2201"/>
            </a:lvl5pPr>
            <a:lvl6pPr>
              <a:defRPr sz="2201"/>
            </a:lvl6pPr>
            <a:lvl7pPr>
              <a:defRPr sz="2201"/>
            </a:lvl7pPr>
            <a:lvl8pPr>
              <a:defRPr sz="2201"/>
            </a:lvl8pPr>
            <a:lvl9pPr>
              <a:defRPr sz="22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11" y="1435114"/>
            <a:ext cx="4512470" cy="4691063"/>
          </a:xfrm>
        </p:spPr>
        <p:txBody>
          <a:bodyPr/>
          <a:lstStyle>
            <a:lvl1pPr marL="0" indent="0">
              <a:buNone/>
              <a:defRPr sz="1400"/>
            </a:lvl1pPr>
            <a:lvl2pPr marL="457112" indent="0">
              <a:buNone/>
              <a:defRPr sz="1200"/>
            </a:lvl2pPr>
            <a:lvl3pPr marL="914222" indent="0">
              <a:buNone/>
              <a:defRPr sz="1000"/>
            </a:lvl3pPr>
            <a:lvl4pPr marL="1371336" indent="0">
              <a:buNone/>
              <a:defRPr sz="1000"/>
            </a:lvl4pPr>
            <a:lvl5pPr marL="1828446" indent="0">
              <a:buNone/>
              <a:defRPr sz="1000"/>
            </a:lvl5pPr>
            <a:lvl6pPr marL="2285557" indent="0">
              <a:buNone/>
              <a:defRPr sz="1000"/>
            </a:lvl6pPr>
            <a:lvl7pPr marL="2742667" indent="0">
              <a:buNone/>
              <a:defRPr sz="1000"/>
            </a:lvl7pPr>
            <a:lvl8pPr marL="3199779" indent="0">
              <a:buNone/>
              <a:defRPr sz="1000"/>
            </a:lvl8pPr>
            <a:lvl9pPr marL="365688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4800624"/>
            <a:ext cx="8229600" cy="566737"/>
          </a:xfrm>
        </p:spPr>
        <p:txBody>
          <a:bodyPr anchor="b"/>
          <a:lstStyle>
            <a:lvl1pPr algn="l">
              <a:defRPr sz="2201" b="1"/>
            </a:lvl1pPr>
          </a:lstStyle>
          <a:p>
            <a:r>
              <a:rPr lang="en-US" smtClean="0"/>
              <a:t>Click to edit Master title style</a:t>
            </a:r>
            <a:endParaRPr lang="en-US"/>
          </a:p>
        </p:txBody>
      </p:sp>
      <p:sp>
        <p:nvSpPr>
          <p:cNvPr id="3" name="Picture Placeholder 2"/>
          <p:cNvSpPr>
            <a:spLocks noGrp="1"/>
          </p:cNvSpPr>
          <p:nvPr>
            <p:ph type="pic" idx="1"/>
          </p:nvPr>
        </p:nvSpPr>
        <p:spPr>
          <a:xfrm>
            <a:off x="2688432" y="612772"/>
            <a:ext cx="8229600" cy="4114800"/>
          </a:xfrm>
        </p:spPr>
        <p:txBody>
          <a:bodyPr/>
          <a:lstStyle>
            <a:lvl1pPr marL="0" indent="0">
              <a:buNone/>
              <a:defRPr sz="3200"/>
            </a:lvl1pPr>
            <a:lvl2pPr marL="457112" indent="0">
              <a:buNone/>
              <a:defRPr sz="2900"/>
            </a:lvl2pPr>
            <a:lvl3pPr marL="914222" indent="0">
              <a:buNone/>
              <a:defRPr sz="2300"/>
            </a:lvl3pPr>
            <a:lvl4pPr marL="1371336" indent="0">
              <a:buNone/>
              <a:defRPr sz="2201"/>
            </a:lvl4pPr>
            <a:lvl5pPr marL="1828446" indent="0">
              <a:buNone/>
              <a:defRPr sz="2201"/>
            </a:lvl5pPr>
            <a:lvl6pPr marL="2285557" indent="0">
              <a:buNone/>
              <a:defRPr sz="2201"/>
            </a:lvl6pPr>
            <a:lvl7pPr marL="2742667" indent="0">
              <a:buNone/>
              <a:defRPr sz="2201"/>
            </a:lvl7pPr>
            <a:lvl8pPr marL="3199779" indent="0">
              <a:buNone/>
              <a:defRPr sz="2201"/>
            </a:lvl8pPr>
            <a:lvl9pPr marL="3656888" indent="0">
              <a:buNone/>
              <a:defRPr sz="2201"/>
            </a:lvl9pPr>
          </a:lstStyle>
          <a:p>
            <a:endParaRPr lang="en-US"/>
          </a:p>
        </p:txBody>
      </p:sp>
      <p:sp>
        <p:nvSpPr>
          <p:cNvPr id="4" name="Text Placeholder 3"/>
          <p:cNvSpPr>
            <a:spLocks noGrp="1"/>
          </p:cNvSpPr>
          <p:nvPr>
            <p:ph type="body" sz="half" idx="2"/>
          </p:nvPr>
        </p:nvSpPr>
        <p:spPr>
          <a:xfrm>
            <a:off x="2688432" y="5367361"/>
            <a:ext cx="8229600" cy="804863"/>
          </a:xfrm>
        </p:spPr>
        <p:txBody>
          <a:bodyPr/>
          <a:lstStyle>
            <a:lvl1pPr marL="0" indent="0">
              <a:buNone/>
              <a:defRPr sz="1400"/>
            </a:lvl1pPr>
            <a:lvl2pPr marL="457112" indent="0">
              <a:buNone/>
              <a:defRPr sz="1200"/>
            </a:lvl2pPr>
            <a:lvl3pPr marL="914222" indent="0">
              <a:buNone/>
              <a:defRPr sz="1000"/>
            </a:lvl3pPr>
            <a:lvl4pPr marL="1371336" indent="0">
              <a:buNone/>
              <a:defRPr sz="1000"/>
            </a:lvl4pPr>
            <a:lvl5pPr marL="1828446" indent="0">
              <a:buNone/>
              <a:defRPr sz="1000"/>
            </a:lvl5pPr>
            <a:lvl6pPr marL="2285557" indent="0">
              <a:buNone/>
              <a:defRPr sz="1000"/>
            </a:lvl6pPr>
            <a:lvl7pPr marL="2742667" indent="0">
              <a:buNone/>
              <a:defRPr sz="1000"/>
            </a:lvl7pPr>
            <a:lvl8pPr marL="3199779" indent="0">
              <a:buNone/>
              <a:defRPr sz="1000"/>
            </a:lvl8pPr>
            <a:lvl9pPr marL="365688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4635"/>
            <a:ext cx="12344400" cy="1143000"/>
          </a:xfrm>
          <a:prstGeom prst="rect">
            <a:avLst/>
          </a:prstGeom>
        </p:spPr>
        <p:txBody>
          <a:bodyPr vert="horz" lIns="91419" tIns="45709" rIns="91419" bIns="457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1600205"/>
            <a:ext cx="12344400" cy="4525965"/>
          </a:xfrm>
          <a:prstGeom prst="rect">
            <a:avLst/>
          </a:prstGeom>
        </p:spPr>
        <p:txBody>
          <a:bodyPr vert="horz" lIns="91419" tIns="45709" rIns="91419" bIns="457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6356378"/>
            <a:ext cx="3200400" cy="365123"/>
          </a:xfrm>
          <a:prstGeom prst="rect">
            <a:avLst/>
          </a:prstGeom>
        </p:spPr>
        <p:txBody>
          <a:bodyPr vert="horz" lIns="91419" tIns="45709" rIns="91419" bIns="45709" rtlCol="0" anchor="ctr"/>
          <a:lstStyle>
            <a:lvl1pPr algn="l">
              <a:defRPr sz="1200">
                <a:solidFill>
                  <a:schemeClr val="tx1">
                    <a:tint val="75000"/>
                  </a:schemeClr>
                </a:solidFill>
              </a:defRPr>
            </a:lvl1pPr>
          </a:lstStyle>
          <a:p>
            <a:fld id="{1D8BD707-D9CF-40AE-B4C6-C98DA3205C09}" type="datetimeFigureOut">
              <a:rPr lang="en-US" smtClean="0"/>
              <a:pPr/>
              <a:t>07-Aug-21</a:t>
            </a:fld>
            <a:endParaRPr lang="en-US"/>
          </a:p>
        </p:txBody>
      </p:sp>
      <p:sp>
        <p:nvSpPr>
          <p:cNvPr id="5" name="Footer Placeholder 4"/>
          <p:cNvSpPr>
            <a:spLocks noGrp="1"/>
          </p:cNvSpPr>
          <p:nvPr>
            <p:ph type="ftr" sz="quarter" idx="3"/>
          </p:nvPr>
        </p:nvSpPr>
        <p:spPr>
          <a:xfrm>
            <a:off x="4686300" y="6356378"/>
            <a:ext cx="4343400" cy="365123"/>
          </a:xfrm>
          <a:prstGeom prst="rect">
            <a:avLst/>
          </a:prstGeom>
        </p:spPr>
        <p:txBody>
          <a:bodyPr vert="horz" lIns="91419" tIns="45709" rIns="91419" bIns="4570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6356378"/>
            <a:ext cx="3200400" cy="365123"/>
          </a:xfrm>
          <a:prstGeom prst="rect">
            <a:avLst/>
          </a:prstGeom>
        </p:spPr>
        <p:txBody>
          <a:bodyPr vert="horz" lIns="91419" tIns="45709" rIns="91419" bIns="4570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22" rtl="0" eaLnBrk="1" latinLnBrk="0" hangingPunct="1">
        <a:spcBef>
          <a:spcPct val="0"/>
        </a:spcBef>
        <a:buNone/>
        <a:defRPr sz="4300" kern="1200">
          <a:solidFill>
            <a:schemeClr val="tx1"/>
          </a:solidFill>
          <a:latin typeface="+mj-lt"/>
          <a:ea typeface="+mj-ea"/>
          <a:cs typeface="+mj-cs"/>
        </a:defRPr>
      </a:lvl1pPr>
    </p:titleStyle>
    <p:bodyStyle>
      <a:lvl1pPr marL="342834" indent="-342834" algn="l" defTabSz="91422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05" indent="-285694" algn="l" defTabSz="914222"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42778" indent="-228555" algn="l" defTabSz="914222"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599890"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4pPr>
      <a:lvl5pPr marL="2057001"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5pPr>
      <a:lvl6pPr marL="2514114"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6pPr>
      <a:lvl7pPr marL="2971223"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7pPr>
      <a:lvl8pPr marL="3428333"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8pPr>
      <a:lvl9pPr marL="3885445" indent="-228555" algn="l" defTabSz="914222" rtl="0" eaLnBrk="1" latinLnBrk="0" hangingPunct="1">
        <a:spcBef>
          <a:spcPct val="20000"/>
        </a:spcBef>
        <a:buFont typeface="Arial" pitchFamily="34" charset="0"/>
        <a:buChar char="•"/>
        <a:defRPr sz="2201" kern="1200">
          <a:solidFill>
            <a:schemeClr val="tx1"/>
          </a:solidFill>
          <a:latin typeface="+mn-lt"/>
          <a:ea typeface="+mn-ea"/>
          <a:cs typeface="+mn-cs"/>
        </a:defRPr>
      </a:lvl9pPr>
    </p:bodyStyle>
    <p:otherStyle>
      <a:defPPr>
        <a:defRPr lang="en-US"/>
      </a:defPPr>
      <a:lvl1pPr marL="0" algn="l" defTabSz="914222" rtl="0" eaLnBrk="1" latinLnBrk="0" hangingPunct="1">
        <a:defRPr sz="1600" kern="1200">
          <a:solidFill>
            <a:schemeClr val="tx1"/>
          </a:solidFill>
          <a:latin typeface="+mn-lt"/>
          <a:ea typeface="+mn-ea"/>
          <a:cs typeface="+mn-cs"/>
        </a:defRPr>
      </a:lvl1pPr>
      <a:lvl2pPr marL="457112" algn="l" defTabSz="914222" rtl="0" eaLnBrk="1" latinLnBrk="0" hangingPunct="1">
        <a:defRPr sz="1600" kern="1200">
          <a:solidFill>
            <a:schemeClr val="tx1"/>
          </a:solidFill>
          <a:latin typeface="+mn-lt"/>
          <a:ea typeface="+mn-ea"/>
          <a:cs typeface="+mn-cs"/>
        </a:defRPr>
      </a:lvl2pPr>
      <a:lvl3pPr marL="914222" algn="l" defTabSz="914222" rtl="0" eaLnBrk="1" latinLnBrk="0" hangingPunct="1">
        <a:defRPr sz="1600" kern="1200">
          <a:solidFill>
            <a:schemeClr val="tx1"/>
          </a:solidFill>
          <a:latin typeface="+mn-lt"/>
          <a:ea typeface="+mn-ea"/>
          <a:cs typeface="+mn-cs"/>
        </a:defRPr>
      </a:lvl3pPr>
      <a:lvl4pPr marL="1371336" algn="l" defTabSz="914222" rtl="0" eaLnBrk="1" latinLnBrk="0" hangingPunct="1">
        <a:defRPr sz="1600" kern="1200">
          <a:solidFill>
            <a:schemeClr val="tx1"/>
          </a:solidFill>
          <a:latin typeface="+mn-lt"/>
          <a:ea typeface="+mn-ea"/>
          <a:cs typeface="+mn-cs"/>
        </a:defRPr>
      </a:lvl4pPr>
      <a:lvl5pPr marL="1828446" algn="l" defTabSz="914222" rtl="0" eaLnBrk="1" latinLnBrk="0" hangingPunct="1">
        <a:defRPr sz="1600" kern="1200">
          <a:solidFill>
            <a:schemeClr val="tx1"/>
          </a:solidFill>
          <a:latin typeface="+mn-lt"/>
          <a:ea typeface="+mn-ea"/>
          <a:cs typeface="+mn-cs"/>
        </a:defRPr>
      </a:lvl5pPr>
      <a:lvl6pPr marL="2285557" algn="l" defTabSz="914222" rtl="0" eaLnBrk="1" latinLnBrk="0" hangingPunct="1">
        <a:defRPr sz="1600" kern="1200">
          <a:solidFill>
            <a:schemeClr val="tx1"/>
          </a:solidFill>
          <a:latin typeface="+mn-lt"/>
          <a:ea typeface="+mn-ea"/>
          <a:cs typeface="+mn-cs"/>
        </a:defRPr>
      </a:lvl6pPr>
      <a:lvl7pPr marL="2742667" algn="l" defTabSz="914222" rtl="0" eaLnBrk="1" latinLnBrk="0" hangingPunct="1">
        <a:defRPr sz="1600" kern="1200">
          <a:solidFill>
            <a:schemeClr val="tx1"/>
          </a:solidFill>
          <a:latin typeface="+mn-lt"/>
          <a:ea typeface="+mn-ea"/>
          <a:cs typeface="+mn-cs"/>
        </a:defRPr>
      </a:lvl7pPr>
      <a:lvl8pPr marL="3199779" algn="l" defTabSz="914222" rtl="0" eaLnBrk="1" latinLnBrk="0" hangingPunct="1">
        <a:defRPr sz="1600" kern="1200">
          <a:solidFill>
            <a:schemeClr val="tx1"/>
          </a:solidFill>
          <a:latin typeface="+mn-lt"/>
          <a:ea typeface="+mn-ea"/>
          <a:cs typeface="+mn-cs"/>
        </a:defRPr>
      </a:lvl8pPr>
      <a:lvl9pPr marL="3656888" algn="l" defTabSz="914222"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2"/>
            <a:ext cx="13716000" cy="211296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16" name="Freeform 15"/>
          <p:cNvSpPr>
            <a:spLocks/>
          </p:cNvSpPr>
          <p:nvPr/>
        </p:nvSpPr>
        <p:spPr bwMode="auto">
          <a:xfrm>
            <a:off x="10972800" y="0"/>
            <a:ext cx="2743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07" tIns="45709" rIns="91407" bIns="45709"/>
          <a:lstStyle/>
          <a:p>
            <a:pPr defTabSz="914086">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685800" y="274635"/>
            <a:ext cx="11201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09" tIns="45709" rIns="45709" bIns="45709"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85800" y="1600215"/>
            <a:ext cx="11201400" cy="452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9" rIns="91407" bIns="4570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85800" y="6421470"/>
            <a:ext cx="3200400" cy="365123"/>
          </a:xfrm>
          <a:prstGeom prst="rect">
            <a:avLst/>
          </a:prstGeom>
        </p:spPr>
        <p:txBody>
          <a:bodyPr vert="horz" lIns="91407" tIns="45709" rIns="91407" bIns="0" anchor="b"/>
          <a:lstStyle>
            <a:lvl1pPr algn="l" eaLnBrk="1" fontAlgn="auto" latinLnBrk="0" hangingPunct="1">
              <a:spcBef>
                <a:spcPts val="0"/>
              </a:spcBef>
              <a:spcAft>
                <a:spcPts val="0"/>
              </a:spcAft>
              <a:defRPr kumimoji="0" sz="1200">
                <a:solidFill>
                  <a:schemeClr val="tx2">
                    <a:shade val="50000"/>
                  </a:schemeClr>
                </a:solidFill>
                <a:latin typeface="+mn-lt"/>
                <a:cs typeface="+mn-cs"/>
              </a:defRPr>
            </a:lvl1pPr>
          </a:lstStyle>
          <a:p>
            <a:pPr defTabSz="914086">
              <a:defRPr/>
            </a:pPr>
            <a:fld id="{E3D9345C-2A50-4D8A-9B59-2D276B9FEE78}" type="datetimeFigureOut">
              <a:rPr lang="en-US" smtClean="0">
                <a:solidFill>
                  <a:srgbClr val="D4D2D0">
                    <a:shade val="50000"/>
                  </a:srgbClr>
                </a:solidFill>
              </a:rPr>
              <a:pPr defTabSz="914086">
                <a:defRPr/>
              </a:pPr>
              <a:t>07-Aug-21</a:t>
            </a:fld>
            <a:endParaRPr lang="en-US">
              <a:solidFill>
                <a:srgbClr val="D4D2D0">
                  <a:shade val="50000"/>
                </a:srgbClr>
              </a:solidFill>
            </a:endParaRPr>
          </a:p>
        </p:txBody>
      </p:sp>
      <p:sp>
        <p:nvSpPr>
          <p:cNvPr id="22" name="Footer Placeholder 21"/>
          <p:cNvSpPr>
            <a:spLocks noGrp="1"/>
          </p:cNvSpPr>
          <p:nvPr>
            <p:ph type="ftr" sz="quarter" idx="3"/>
          </p:nvPr>
        </p:nvSpPr>
        <p:spPr>
          <a:xfrm>
            <a:off x="4686300" y="6421470"/>
            <a:ext cx="4343400" cy="365123"/>
          </a:xfrm>
          <a:prstGeom prst="rect">
            <a:avLst/>
          </a:prstGeom>
        </p:spPr>
        <p:txBody>
          <a:bodyPr vert="horz" lIns="0" tIns="45709" rIns="0" bIns="0" anchor="b"/>
          <a:lstStyle>
            <a:lvl1pPr algn="ctr" eaLnBrk="1" fontAlgn="auto" latinLnBrk="0" hangingPunct="1">
              <a:spcBef>
                <a:spcPts val="0"/>
              </a:spcBef>
              <a:spcAft>
                <a:spcPts val="0"/>
              </a:spcAft>
              <a:defRPr kumimoji="0" sz="1200">
                <a:solidFill>
                  <a:schemeClr val="tx2">
                    <a:shade val="50000"/>
                  </a:schemeClr>
                </a:solidFill>
                <a:latin typeface="+mn-lt"/>
                <a:cs typeface="+mn-cs"/>
              </a:defRPr>
            </a:lvl1pPr>
          </a:lstStyle>
          <a:p>
            <a:pPr defTabSz="914086">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12230100" y="6421470"/>
            <a:ext cx="1143000" cy="365123"/>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9B9A98"/>
                </a:solidFill>
                <a:latin typeface="Georgia" pitchFamily="18" charset="0"/>
              </a:defRPr>
            </a:lvl1pPr>
          </a:lstStyle>
          <a:p>
            <a:pPr defTabSz="914086" fontAlgn="base">
              <a:spcBef>
                <a:spcPct val="0"/>
              </a:spcBef>
              <a:spcAft>
                <a:spcPct val="0"/>
              </a:spcAft>
            </a:pPr>
            <a:fld id="{5B6958C2-0243-4039-961A-5CF239CFDF57}" type="slidenum">
              <a:rPr lang="en-US" altLang="en-US" smtClean="0">
                <a:cs typeface="Arial" charset="0"/>
              </a:rPr>
              <a:pPr defTabSz="914086"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870715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86" r:id="rId13"/>
  </p:sldLayoutIdLst>
  <p:txStyles>
    <p:titleStyle>
      <a:lvl1pPr algn="l" rtl="0" eaLnBrk="0" fontAlgn="base" hangingPunct="0">
        <a:spcBef>
          <a:spcPct val="0"/>
        </a:spcBef>
        <a:spcAft>
          <a:spcPct val="0"/>
        </a:spcAft>
        <a:defRPr sz="4800" kern="1200">
          <a:solidFill>
            <a:schemeClr val="tx1"/>
          </a:solidFill>
          <a:latin typeface="+mj-lt"/>
          <a:ea typeface="+mj-ea"/>
          <a:cs typeface="+mj-cs"/>
        </a:defRPr>
      </a:lvl1pPr>
      <a:lvl2pPr algn="l" rtl="0" eaLnBrk="0" fontAlgn="base" hangingPunct="0">
        <a:spcBef>
          <a:spcPct val="0"/>
        </a:spcBef>
        <a:spcAft>
          <a:spcPct val="0"/>
        </a:spcAft>
        <a:defRPr sz="4800">
          <a:solidFill>
            <a:schemeClr val="tx1"/>
          </a:solidFill>
          <a:latin typeface="Georgia" pitchFamily="18" charset="0"/>
        </a:defRPr>
      </a:lvl2pPr>
      <a:lvl3pPr algn="l" rtl="0" eaLnBrk="0" fontAlgn="base" hangingPunct="0">
        <a:spcBef>
          <a:spcPct val="0"/>
        </a:spcBef>
        <a:spcAft>
          <a:spcPct val="0"/>
        </a:spcAft>
        <a:defRPr sz="4800">
          <a:solidFill>
            <a:schemeClr val="tx1"/>
          </a:solidFill>
          <a:latin typeface="Georgia" pitchFamily="18" charset="0"/>
        </a:defRPr>
      </a:lvl3pPr>
      <a:lvl4pPr algn="l" rtl="0" eaLnBrk="0" fontAlgn="base" hangingPunct="0">
        <a:spcBef>
          <a:spcPct val="0"/>
        </a:spcBef>
        <a:spcAft>
          <a:spcPct val="0"/>
        </a:spcAft>
        <a:defRPr sz="4800">
          <a:solidFill>
            <a:schemeClr val="tx1"/>
          </a:solidFill>
          <a:latin typeface="Georgia" pitchFamily="18" charset="0"/>
        </a:defRPr>
      </a:lvl4pPr>
      <a:lvl5pPr algn="l" rtl="0" eaLnBrk="0" fontAlgn="base" hangingPunct="0">
        <a:spcBef>
          <a:spcPct val="0"/>
        </a:spcBef>
        <a:spcAft>
          <a:spcPct val="0"/>
        </a:spcAft>
        <a:defRPr sz="4800">
          <a:solidFill>
            <a:schemeClr val="tx1"/>
          </a:solidFill>
          <a:latin typeface="Georgia" pitchFamily="18" charset="0"/>
        </a:defRPr>
      </a:lvl5pPr>
      <a:lvl6pPr marL="457040" algn="l" rtl="0" fontAlgn="base">
        <a:spcBef>
          <a:spcPct val="0"/>
        </a:spcBef>
        <a:spcAft>
          <a:spcPct val="0"/>
        </a:spcAft>
        <a:defRPr sz="4800">
          <a:solidFill>
            <a:schemeClr val="tx1"/>
          </a:solidFill>
          <a:latin typeface="Georgia" pitchFamily="18" charset="0"/>
        </a:defRPr>
      </a:lvl6pPr>
      <a:lvl7pPr marL="914086" algn="l" rtl="0" fontAlgn="base">
        <a:spcBef>
          <a:spcPct val="0"/>
        </a:spcBef>
        <a:spcAft>
          <a:spcPct val="0"/>
        </a:spcAft>
        <a:defRPr sz="4800">
          <a:solidFill>
            <a:schemeClr val="tx1"/>
          </a:solidFill>
          <a:latin typeface="Georgia" pitchFamily="18" charset="0"/>
        </a:defRPr>
      </a:lvl7pPr>
      <a:lvl8pPr marL="1371130" algn="l" rtl="0" fontAlgn="base">
        <a:spcBef>
          <a:spcPct val="0"/>
        </a:spcBef>
        <a:spcAft>
          <a:spcPct val="0"/>
        </a:spcAft>
        <a:defRPr sz="4800">
          <a:solidFill>
            <a:schemeClr val="tx1"/>
          </a:solidFill>
          <a:latin typeface="Georgia" pitchFamily="18" charset="0"/>
        </a:defRPr>
      </a:lvl8pPr>
      <a:lvl9pPr marL="1828173" algn="l" rtl="0" fontAlgn="base">
        <a:spcBef>
          <a:spcPct val="0"/>
        </a:spcBef>
        <a:spcAft>
          <a:spcPct val="0"/>
        </a:spcAft>
        <a:defRPr sz="4800">
          <a:solidFill>
            <a:schemeClr val="tx1"/>
          </a:solidFill>
          <a:latin typeface="Georgia" pitchFamily="18" charset="0"/>
        </a:defRPr>
      </a:lvl9pPr>
    </p:titleStyle>
    <p:bodyStyle>
      <a:lvl1pPr marL="418960" indent="-382457" algn="l" rtl="0" eaLnBrk="0" fontAlgn="base" hangingPunct="0">
        <a:spcBef>
          <a:spcPct val="200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22066" indent="-272958" algn="l" rtl="0" eaLnBrk="0" fontAlgn="base" hangingPunct="0">
        <a:spcBef>
          <a:spcPct val="20000"/>
        </a:spcBef>
        <a:spcAft>
          <a:spcPct val="0"/>
        </a:spcAft>
        <a:buClr>
          <a:schemeClr val="accent1"/>
        </a:buClr>
        <a:buSzPct val="90000"/>
        <a:buFont typeface="Wingdings 2" pitchFamily="18" charset="2"/>
        <a:buChar char=""/>
        <a:defRPr sz="2900" kern="1200">
          <a:solidFill>
            <a:schemeClr val="tx1"/>
          </a:solidFill>
          <a:latin typeface="+mn-lt"/>
          <a:ea typeface="+mn-ea"/>
          <a:cs typeface="+mn-cs"/>
        </a:defRPr>
      </a:lvl2pPr>
      <a:lvl3pPr marL="1004545" indent="-255503" algn="l" rtl="0" eaLnBrk="0" fontAlgn="base" hangingPunct="0">
        <a:spcBef>
          <a:spcPct val="20000"/>
        </a:spcBef>
        <a:spcAft>
          <a:spcPct val="0"/>
        </a:spcAft>
        <a:buClr>
          <a:schemeClr val="accent2"/>
        </a:buClr>
        <a:buSzPct val="85000"/>
        <a:buFont typeface="Arial" charset="0"/>
        <a:buChar char="○"/>
        <a:defRPr sz="2300" kern="1200">
          <a:solidFill>
            <a:schemeClr val="tx1"/>
          </a:solidFill>
          <a:latin typeface="+mn-lt"/>
          <a:ea typeface="+mn-ea"/>
          <a:cs typeface="+mn-cs"/>
        </a:defRPr>
      </a:lvl3pPr>
      <a:lvl4pPr marL="1279085" indent="-236459" algn="l" rtl="0" eaLnBrk="0" fontAlgn="base" hangingPunct="0">
        <a:spcBef>
          <a:spcPct val="20000"/>
        </a:spcBef>
        <a:spcAft>
          <a:spcPct val="0"/>
        </a:spcAft>
        <a:buClr>
          <a:srgbClr val="8D89A4"/>
        </a:buClr>
        <a:buSzPct val="90000"/>
        <a:buFont typeface="Wingdings 2" pitchFamily="18" charset="2"/>
        <a:buChar char=""/>
        <a:defRPr sz="2201" kern="1200">
          <a:solidFill>
            <a:schemeClr val="tx1"/>
          </a:solidFill>
          <a:latin typeface="+mn-lt"/>
          <a:ea typeface="+mn-ea"/>
          <a:cs typeface="+mn-cs"/>
        </a:defRPr>
      </a:lvl4pPr>
      <a:lvl5pPr marL="1488562" indent="-182502" algn="l" rtl="0" eaLnBrk="0" fontAlgn="base" hangingPunct="0">
        <a:spcBef>
          <a:spcPct val="20000"/>
        </a:spcBef>
        <a:spcAft>
          <a:spcPct val="0"/>
        </a:spcAft>
        <a:buClr>
          <a:srgbClr val="748560"/>
        </a:buClr>
        <a:buSzPct val="100000"/>
        <a:buFont typeface="Arial" charset="0"/>
        <a:buChar char="-"/>
        <a:defRPr sz="2201" kern="1200">
          <a:solidFill>
            <a:schemeClr val="tx1"/>
          </a:solidFill>
          <a:latin typeface="+mn-lt"/>
          <a:ea typeface="+mn-ea"/>
          <a:cs typeface="+mn-cs"/>
        </a:defRPr>
      </a:lvl5pPr>
      <a:lvl6pPr marL="1700197" indent="-182819" algn="l" rtl="0" eaLnBrk="1" latinLnBrk="0" hangingPunct="1">
        <a:spcBef>
          <a:spcPct val="20000"/>
        </a:spcBef>
        <a:buClr>
          <a:schemeClr val="accent5"/>
        </a:buClr>
        <a:buFont typeface="Arial"/>
        <a:buChar char="-"/>
        <a:defRPr kumimoji="0" sz="2201" kern="1200" baseline="0">
          <a:solidFill>
            <a:schemeClr val="tx1"/>
          </a:solidFill>
          <a:latin typeface="+mn-lt"/>
          <a:ea typeface="+mn-ea"/>
          <a:cs typeface="+mn-cs"/>
        </a:defRPr>
      </a:lvl6pPr>
      <a:lvl7pPr marL="1919579" indent="-182819"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8960" indent="-182819"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0919" indent="-182819"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040" algn="l" rtl="0" eaLnBrk="1" latinLnBrk="0" hangingPunct="1">
        <a:defRPr kumimoji="0" kern="1200">
          <a:solidFill>
            <a:schemeClr val="tx1"/>
          </a:solidFill>
          <a:latin typeface="+mn-lt"/>
          <a:ea typeface="+mn-ea"/>
          <a:cs typeface="+mn-cs"/>
        </a:defRPr>
      </a:lvl2pPr>
      <a:lvl3pPr marL="914086" algn="l" rtl="0" eaLnBrk="1" latinLnBrk="0" hangingPunct="1">
        <a:defRPr kumimoji="0" kern="1200">
          <a:solidFill>
            <a:schemeClr val="tx1"/>
          </a:solidFill>
          <a:latin typeface="+mn-lt"/>
          <a:ea typeface="+mn-ea"/>
          <a:cs typeface="+mn-cs"/>
        </a:defRPr>
      </a:lvl3pPr>
      <a:lvl4pPr marL="1371130" algn="l" rtl="0" eaLnBrk="1" latinLnBrk="0" hangingPunct="1">
        <a:defRPr kumimoji="0" kern="1200">
          <a:solidFill>
            <a:schemeClr val="tx1"/>
          </a:solidFill>
          <a:latin typeface="+mn-lt"/>
          <a:ea typeface="+mn-ea"/>
          <a:cs typeface="+mn-cs"/>
        </a:defRPr>
      </a:lvl4pPr>
      <a:lvl5pPr marL="1828173" algn="l" rtl="0" eaLnBrk="1" latinLnBrk="0" hangingPunct="1">
        <a:defRPr kumimoji="0" kern="1200">
          <a:solidFill>
            <a:schemeClr val="tx1"/>
          </a:solidFill>
          <a:latin typeface="+mn-lt"/>
          <a:ea typeface="+mn-ea"/>
          <a:cs typeface="+mn-cs"/>
        </a:defRPr>
      </a:lvl5pPr>
      <a:lvl6pPr marL="2285219" algn="l" rtl="0" eaLnBrk="1" latinLnBrk="0" hangingPunct="1">
        <a:defRPr kumimoji="0" kern="1200">
          <a:solidFill>
            <a:schemeClr val="tx1"/>
          </a:solidFill>
          <a:latin typeface="+mn-lt"/>
          <a:ea typeface="+mn-ea"/>
          <a:cs typeface="+mn-cs"/>
        </a:defRPr>
      </a:lvl6pPr>
      <a:lvl7pPr marL="2742258" algn="l" rtl="0" eaLnBrk="1" latinLnBrk="0" hangingPunct="1">
        <a:defRPr kumimoji="0" kern="1200">
          <a:solidFill>
            <a:schemeClr val="tx1"/>
          </a:solidFill>
          <a:latin typeface="+mn-lt"/>
          <a:ea typeface="+mn-ea"/>
          <a:cs typeface="+mn-cs"/>
        </a:defRPr>
      </a:lvl7pPr>
      <a:lvl8pPr marL="3199298" algn="l" rtl="0" eaLnBrk="1" latinLnBrk="0" hangingPunct="1">
        <a:defRPr kumimoji="0" kern="1200">
          <a:solidFill>
            <a:schemeClr val="tx1"/>
          </a:solidFill>
          <a:latin typeface="+mn-lt"/>
          <a:ea typeface="+mn-ea"/>
          <a:cs typeface="+mn-cs"/>
        </a:defRPr>
      </a:lvl8pPr>
      <a:lvl9pPr marL="3656341"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7550" y="593371"/>
            <a:ext cx="12780900" cy="943200"/>
          </a:xfrm>
          <a:prstGeom prst="rect">
            <a:avLst/>
          </a:prstGeom>
          <a:noFill/>
          <a:ln>
            <a:noFill/>
          </a:ln>
        </p:spPr>
        <p:txBody>
          <a:bodyPr spcFirstLastPara="1" wrap="square" lIns="91405" tIns="91405" rIns="91405" bIns="9140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67550" y="1688444"/>
            <a:ext cx="12780900" cy="4403603"/>
          </a:xfrm>
          <a:prstGeom prst="rect">
            <a:avLst/>
          </a:prstGeom>
          <a:noFill/>
          <a:ln>
            <a:noFill/>
          </a:ln>
        </p:spPr>
        <p:txBody>
          <a:bodyPr spcFirstLastPara="1" wrap="square" lIns="91405" tIns="91405" rIns="91405" bIns="9140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2708689" y="6217650"/>
            <a:ext cx="823050" cy="524797"/>
          </a:xfrm>
          <a:prstGeom prst="rect">
            <a:avLst/>
          </a:prstGeom>
          <a:noFill/>
          <a:ln>
            <a:noFill/>
          </a:ln>
        </p:spPr>
        <p:txBody>
          <a:bodyPr spcFirstLastPara="1" wrap="square" lIns="91405" tIns="91405" rIns="91405" bIns="9140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a:buClr>
                <a:srgbClr val="000000"/>
              </a:buClr>
              <a:buFont typeface="Arial"/>
              <a:buNone/>
            </a:pPr>
            <a:fld id="{00000000-1234-1234-1234-123412341234}" type="slidenum">
              <a:rPr lang="en" kern="0">
                <a:solidFill>
                  <a:srgbClr val="695D46"/>
                </a:solidFill>
              </a:rPr>
              <a:pPr>
                <a:buClr>
                  <a:srgbClr val="000000"/>
                </a:buClr>
                <a:buFont typeface="Arial"/>
                <a:buNone/>
              </a:pPr>
              <a:t>‹#›</a:t>
            </a:fld>
            <a:endParaRPr kern="0">
              <a:solidFill>
                <a:srgbClr val="695D46"/>
              </a:solidFill>
            </a:endParaRPr>
          </a:p>
        </p:txBody>
      </p:sp>
    </p:spTree>
    <p:extLst>
      <p:ext uri="{BB962C8B-B14F-4D97-AF65-F5344CB8AC3E}">
        <p14:creationId xmlns:p14="http://schemas.microsoft.com/office/powerpoint/2010/main" val="289600457"/>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85808"/>
            <a:ext cx="12915900" cy="1325565"/>
          </a:xfrm>
        </p:spPr>
        <p:txBody>
          <a:bodyPr>
            <a:noAutofit/>
          </a:bodyPr>
          <a:lstStyle/>
          <a:p>
            <a:pPr algn="ctr"/>
            <a:r>
              <a:rPr lang="en-US" sz="6702" b="1" dirty="0">
                <a:solidFill>
                  <a:srgbClr val="92D050"/>
                </a:solidFill>
                <a:latin typeface="Calibri" pitchFamily="34" charset="0"/>
                <a:cs typeface="Calibri" pitchFamily="34" charset="0"/>
              </a:rPr>
              <a:t>Emerging Technologies</a:t>
            </a:r>
          </a:p>
        </p:txBody>
      </p:sp>
      <p:sp>
        <p:nvSpPr>
          <p:cNvPr id="3" name="Rectangle 2"/>
          <p:cNvSpPr/>
          <p:nvPr/>
        </p:nvSpPr>
        <p:spPr>
          <a:xfrm>
            <a:off x="1028700" y="2438404"/>
            <a:ext cx="12001500" cy="2524195"/>
          </a:xfrm>
          <a:prstGeom prst="rect">
            <a:avLst/>
          </a:prstGeom>
        </p:spPr>
        <p:txBody>
          <a:bodyPr wrap="square" lIns="91407" tIns="45709" rIns="91407" bIns="45709">
            <a:spAutoFit/>
          </a:bodyPr>
          <a:lstStyle/>
          <a:p>
            <a:pPr algn="ctr" defTabSz="914086"/>
            <a:r>
              <a:rPr lang="en-US" sz="5901" b="1" dirty="0">
                <a:solidFill>
                  <a:prstClr val="white"/>
                </a:solidFill>
              </a:rPr>
              <a:t>Chapter Four</a:t>
            </a:r>
            <a:endParaRPr lang="en-US" sz="3200" b="1" dirty="0">
              <a:solidFill>
                <a:prstClr val="white"/>
              </a:solidFill>
            </a:endParaRPr>
          </a:p>
          <a:p>
            <a:pPr algn="ctr" defTabSz="914086"/>
            <a:endParaRPr lang="en-US" sz="3200" b="1" dirty="0">
              <a:solidFill>
                <a:prstClr val="white"/>
              </a:solidFill>
            </a:endParaRPr>
          </a:p>
          <a:p>
            <a:pPr algn="ctr" defTabSz="914086"/>
            <a:r>
              <a:rPr lang="en-US" sz="6702" b="1" dirty="0">
                <a:solidFill>
                  <a:srgbClr val="92D050"/>
                </a:solidFill>
                <a:latin typeface="Calibri" pitchFamily="34" charset="0"/>
                <a:cs typeface="Calibri" pitchFamily="34" charset="0"/>
              </a:rPr>
              <a:t>Internet of Things (IoT)</a:t>
            </a:r>
            <a:endParaRPr lang="en-US" sz="6702" b="1" dirty="0">
              <a:solidFill>
                <a:srgbClr val="92D050"/>
              </a:solidFill>
            </a:endParaRPr>
          </a:p>
        </p:txBody>
      </p:sp>
    </p:spTree>
    <p:extLst>
      <p:ext uri="{BB962C8B-B14F-4D97-AF65-F5344CB8AC3E}">
        <p14:creationId xmlns:p14="http://schemas.microsoft.com/office/powerpoint/2010/main" val="2539910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14300" y="274635"/>
            <a:ext cx="13487400" cy="1143000"/>
          </a:xfrm>
        </p:spPr>
        <p:txBody>
          <a:bodyPr/>
          <a:lstStyle/>
          <a:p>
            <a:r>
              <a:rPr lang="en-GB" altLang="en-US" dirty="0" smtClean="0"/>
              <a:t>Why should you learn about </a:t>
            </a:r>
            <a:r>
              <a:rPr lang="en-GB" altLang="en-US" dirty="0" err="1" smtClean="0"/>
              <a:t>IoT</a:t>
            </a:r>
            <a:r>
              <a:rPr lang="en-GB" altLang="en-US" dirty="0" smtClean="0"/>
              <a:t>? </a:t>
            </a:r>
          </a:p>
        </p:txBody>
      </p:sp>
      <p:sp>
        <p:nvSpPr>
          <p:cNvPr id="40962" name="Content Placeholder 2"/>
          <p:cNvSpPr>
            <a:spLocks noGrp="1"/>
          </p:cNvSpPr>
          <p:nvPr>
            <p:ph idx="1"/>
          </p:nvPr>
        </p:nvSpPr>
        <p:spPr>
          <a:xfrm>
            <a:off x="685800" y="1600216"/>
            <a:ext cx="12687300" cy="4525965"/>
          </a:xfrm>
        </p:spPr>
        <p:txBody>
          <a:bodyPr/>
          <a:lstStyle/>
          <a:p>
            <a:r>
              <a:rPr lang="en-GB" altLang="en-US" sz="3600" dirty="0"/>
              <a:t>Emerging technology</a:t>
            </a:r>
          </a:p>
          <a:p>
            <a:r>
              <a:rPr lang="en-GB" altLang="en-US" sz="3600" dirty="0"/>
              <a:t>Growing </a:t>
            </a:r>
            <a:r>
              <a:rPr lang="en-GB" altLang="en-US" sz="3600" dirty="0" err="1"/>
              <a:t>IoT</a:t>
            </a:r>
            <a:r>
              <a:rPr lang="en-GB" altLang="en-US" sz="3600" dirty="0"/>
              <a:t> Services and Applications in various areas including smart cities, healthcare, transport, logistics, retail, safety and security, etc.</a:t>
            </a:r>
          </a:p>
          <a:p>
            <a:r>
              <a:rPr lang="en-GB" altLang="en-US" sz="3600" dirty="0"/>
              <a:t>Business trends and new opportunities</a:t>
            </a:r>
          </a:p>
          <a:p>
            <a:endParaRPr lang="en-GB" altLang="en-US" sz="3600" dirty="0"/>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Verdana" pitchFamily="34" charset="0"/>
                <a:cs typeface="Arial" pitchFamily="34" charset="0"/>
              </a:defRPr>
            </a:lvl1pPr>
            <a:lvl2pPr>
              <a:defRPr sz="2201">
                <a:solidFill>
                  <a:schemeClr val="tx1"/>
                </a:solidFill>
                <a:latin typeface="Verdana" pitchFamily="34" charset="0"/>
                <a:cs typeface="Arial" pitchFamily="34" charset="0"/>
              </a:defRPr>
            </a:lvl2pPr>
            <a:lvl3pPr>
              <a:defRPr>
                <a:solidFill>
                  <a:schemeClr val="tx1"/>
                </a:solidFill>
                <a:latin typeface="Verdana" pitchFamily="34" charset="0"/>
                <a:cs typeface="Arial" pitchFamily="34" charset="0"/>
              </a:defRPr>
            </a:lvl3pPr>
            <a:lvl4pPr>
              <a:defRPr sz="1600">
                <a:solidFill>
                  <a:schemeClr val="tx1"/>
                </a:solidFill>
                <a:latin typeface="Verdana" pitchFamily="34" charset="0"/>
                <a:cs typeface="Arial" pitchFamily="34" charset="0"/>
              </a:defRPr>
            </a:lvl4pPr>
            <a:lvl5pPr>
              <a:defRPr sz="1600">
                <a:solidFill>
                  <a:schemeClr val="tx1"/>
                </a:solidFill>
                <a:latin typeface="Verdana" pitchFamily="34" charset="0"/>
                <a:cs typeface="Arial" pitchFamily="34" charset="0"/>
              </a:defRPr>
            </a:lvl5pPr>
            <a:lvl6pPr>
              <a:defRPr sz="1600">
                <a:solidFill>
                  <a:schemeClr val="tx1"/>
                </a:solidFill>
                <a:latin typeface="Verdana" pitchFamily="34" charset="0"/>
                <a:cs typeface="Arial" pitchFamily="34" charset="0"/>
              </a:defRPr>
            </a:lvl6pPr>
            <a:lvl7pPr>
              <a:defRPr sz="1600">
                <a:solidFill>
                  <a:schemeClr val="tx1"/>
                </a:solidFill>
                <a:latin typeface="Verdana" pitchFamily="34" charset="0"/>
                <a:cs typeface="Arial" pitchFamily="34" charset="0"/>
              </a:defRPr>
            </a:lvl7pPr>
            <a:lvl8pPr>
              <a:defRPr sz="1600">
                <a:solidFill>
                  <a:schemeClr val="tx1"/>
                </a:solidFill>
                <a:latin typeface="Verdana" pitchFamily="34" charset="0"/>
                <a:cs typeface="Arial" pitchFamily="34" charset="0"/>
              </a:defRPr>
            </a:lvl8pPr>
            <a:lvl9pPr>
              <a:defRPr sz="1600">
                <a:solidFill>
                  <a:schemeClr val="tx1"/>
                </a:solidFill>
                <a:latin typeface="Verdana" pitchFamily="34" charset="0"/>
                <a:cs typeface="Arial" pitchFamily="34" charset="0"/>
              </a:defRPr>
            </a:lvl9pPr>
          </a:lstStyle>
          <a:p>
            <a:fld id="{B5274D82-3EB4-46B1-9677-BD93F00EC9D9}" type="slidenum">
              <a:rPr lang="en-GB" altLang="en-US" sz="1400"/>
              <a:pPr/>
              <a:t>10</a:t>
            </a:fld>
            <a:endParaRPr lang="en-GB" altLang="en-US" sz="1400"/>
          </a:p>
        </p:txBody>
      </p:sp>
    </p:spTree>
    <p:extLst>
      <p:ext uri="{BB962C8B-B14F-4D97-AF65-F5344CB8AC3E}">
        <p14:creationId xmlns:p14="http://schemas.microsoft.com/office/powerpoint/2010/main" val="416369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blog.trentonsystems.com/wp-content/uploads/2013/07/Intel-Internet-of-Things-Infograph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6" y="1268423"/>
            <a:ext cx="1300162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600200" y="76206"/>
            <a:ext cx="10629900" cy="1000380"/>
          </a:xfrm>
          <a:prstGeom prst="rect">
            <a:avLst/>
          </a:prstGeom>
          <a:noFill/>
        </p:spPr>
        <p:txBody>
          <a:bodyPr wrap="square" lIns="91419" tIns="45709" rIns="91419" bIns="45709" rtlCol="0">
            <a:spAutoFit/>
          </a:bodyPr>
          <a:lstStyle/>
          <a:p>
            <a:r>
              <a:rPr lang="en-US" sz="5901" dirty="0" smtClean="0"/>
              <a:t>Opportunities &amp; Challenges</a:t>
            </a:r>
            <a:endParaRPr lang="en-US" sz="5901" dirty="0"/>
          </a:p>
        </p:txBody>
      </p:sp>
    </p:spTree>
    <p:extLst>
      <p:ext uri="{BB962C8B-B14F-4D97-AF65-F5344CB8AC3E}">
        <p14:creationId xmlns:p14="http://schemas.microsoft.com/office/powerpoint/2010/main" val="156326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17" y="274635"/>
            <a:ext cx="13302155" cy="1143000"/>
          </a:xfrm>
        </p:spPr>
        <p:txBody>
          <a:bodyPr/>
          <a:lstStyle/>
          <a:p>
            <a:r>
              <a:rPr lang="en-US" sz="3200" b="1" dirty="0"/>
              <a:t>Internet-connected devices and</a:t>
            </a:r>
            <a:br>
              <a:rPr lang="en-US" sz="3200" b="1" dirty="0"/>
            </a:br>
            <a:r>
              <a:rPr lang="en-US" sz="3200" b="1" dirty="0"/>
              <a:t>the future evolution (Source: Cisco, 2011)</a:t>
            </a:r>
            <a:r>
              <a:rPr lang="en-US" sz="3200" dirty="0"/>
              <a:t/>
            </a:r>
            <a:br>
              <a:rPr lang="en-US" sz="3200" dirty="0"/>
            </a:b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13716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88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7" y="0"/>
            <a:ext cx="11201400" cy="1143000"/>
          </a:xfrm>
        </p:spPr>
        <p:txBody>
          <a:bodyPr/>
          <a:lstStyle/>
          <a:p>
            <a:r>
              <a:rPr lang="en-US" b="1" dirty="0" smtClean="0"/>
              <a:t> More </a:t>
            </a:r>
            <a:r>
              <a:rPr lang="en-US" b="1" dirty="0" smtClean="0">
                <a:solidFill>
                  <a:srgbClr val="FFC000"/>
                </a:solidFill>
              </a:rPr>
              <a:t>IoT</a:t>
            </a:r>
            <a:r>
              <a:rPr lang="en-US" b="1" dirty="0" smtClean="0"/>
              <a:t> Definitions and Issues</a:t>
            </a:r>
            <a:endParaRPr lang="en-US" b="1" dirty="0"/>
          </a:p>
        </p:txBody>
      </p:sp>
      <p:sp>
        <p:nvSpPr>
          <p:cNvPr id="3" name="Content Placeholder 2"/>
          <p:cNvSpPr>
            <a:spLocks noGrp="1"/>
          </p:cNvSpPr>
          <p:nvPr>
            <p:ph idx="1"/>
          </p:nvPr>
        </p:nvSpPr>
        <p:spPr>
          <a:xfrm>
            <a:off x="76200" y="1295400"/>
            <a:ext cx="13487400" cy="4525965"/>
          </a:xfrm>
        </p:spPr>
        <p:txBody>
          <a:bodyPr/>
          <a:lstStyle/>
          <a:p>
            <a:pPr marL="36498" indent="0">
              <a:buNone/>
            </a:pPr>
            <a:r>
              <a:rPr lang="en-US" sz="4000" b="1" dirty="0"/>
              <a:t>A </a:t>
            </a:r>
            <a:r>
              <a:rPr lang="en-US" sz="4000" b="1" dirty="0">
                <a:solidFill>
                  <a:srgbClr val="FFC000"/>
                </a:solidFill>
              </a:rPr>
              <a:t>network of connected devices </a:t>
            </a:r>
          </a:p>
          <a:p>
            <a:pPr marL="36498" indent="0">
              <a:buNone/>
            </a:pPr>
            <a:endParaRPr lang="en-US" sz="700" dirty="0"/>
          </a:p>
          <a:p>
            <a:pPr marL="36498" indent="0">
              <a:buNone/>
            </a:pPr>
            <a:r>
              <a:rPr lang="en-US" sz="4000" b="1" dirty="0">
                <a:solidFill>
                  <a:srgbClr val="FFFF00"/>
                </a:solidFill>
              </a:rPr>
              <a:t>1)</a:t>
            </a:r>
            <a:r>
              <a:rPr lang="en-US" sz="4000" dirty="0"/>
              <a:t> With </a:t>
            </a:r>
            <a:r>
              <a:rPr lang="en-US" sz="4000" b="1" dirty="0">
                <a:solidFill>
                  <a:srgbClr val="FFFF00"/>
                </a:solidFill>
              </a:rPr>
              <a:t>unique identifiers </a:t>
            </a:r>
            <a:r>
              <a:rPr lang="en-US" sz="4000" dirty="0"/>
              <a:t>in the form of an IP address </a:t>
            </a:r>
            <a:r>
              <a:rPr lang="en-US" sz="4000" dirty="0" smtClean="0"/>
              <a:t>and  other </a:t>
            </a:r>
            <a:r>
              <a:rPr lang="en-US" sz="4000" b="1" dirty="0">
                <a:solidFill>
                  <a:srgbClr val="FFFF00"/>
                </a:solidFill>
              </a:rPr>
              <a:t>addressing and tracking techniques</a:t>
            </a:r>
            <a:r>
              <a:rPr lang="en-US" sz="4000" dirty="0"/>
              <a:t>, and </a:t>
            </a:r>
          </a:p>
          <a:p>
            <a:pPr marL="36498" indent="0">
              <a:buNone/>
            </a:pPr>
            <a:endParaRPr lang="en-US" sz="1200" dirty="0"/>
          </a:p>
          <a:p>
            <a:pPr marL="36498" indent="0">
              <a:buNone/>
            </a:pPr>
            <a:r>
              <a:rPr lang="en-US" sz="3300" b="1" dirty="0">
                <a:solidFill>
                  <a:srgbClr val="FFFF00"/>
                </a:solidFill>
              </a:rPr>
              <a:t>2)</a:t>
            </a:r>
            <a:r>
              <a:rPr lang="en-US" sz="3300" dirty="0"/>
              <a:t> </a:t>
            </a:r>
            <a:r>
              <a:rPr lang="en-US" sz="4000" dirty="0"/>
              <a:t>Which have </a:t>
            </a:r>
            <a:r>
              <a:rPr lang="en-US" sz="4000" b="1" dirty="0">
                <a:solidFill>
                  <a:srgbClr val="FFFF00"/>
                </a:solidFill>
              </a:rPr>
              <a:t>embedded technologies </a:t>
            </a:r>
            <a:r>
              <a:rPr lang="en-US" sz="4000" dirty="0"/>
              <a:t>or are </a:t>
            </a:r>
            <a:r>
              <a:rPr lang="en-US" sz="4000" dirty="0" smtClean="0"/>
              <a:t>equipped </a:t>
            </a:r>
            <a:r>
              <a:rPr lang="en-US" sz="4000" dirty="0"/>
              <a:t>with </a:t>
            </a:r>
            <a:r>
              <a:rPr lang="en-US" sz="4000" dirty="0">
                <a:solidFill>
                  <a:srgbClr val="FFFF00"/>
                </a:solidFill>
              </a:rPr>
              <a:t>technologies</a:t>
            </a:r>
            <a:r>
              <a:rPr lang="en-US" sz="4000" dirty="0"/>
              <a:t> that enable them to </a:t>
            </a:r>
            <a:r>
              <a:rPr lang="en-US" sz="4000" b="1" dirty="0">
                <a:solidFill>
                  <a:srgbClr val="FFFF00"/>
                </a:solidFill>
              </a:rPr>
              <a:t>sense</a:t>
            </a:r>
            <a:r>
              <a:rPr lang="en-US" sz="4000" dirty="0"/>
              <a:t>, </a:t>
            </a:r>
            <a:r>
              <a:rPr lang="en-US" sz="4000" b="1" dirty="0" smtClean="0">
                <a:solidFill>
                  <a:srgbClr val="FFFF00"/>
                </a:solidFill>
              </a:rPr>
              <a:t>gather </a:t>
            </a:r>
            <a:r>
              <a:rPr lang="en-US" sz="4000" b="1" dirty="0">
                <a:solidFill>
                  <a:srgbClr val="FFFF00"/>
                </a:solidFill>
              </a:rPr>
              <a:t>data </a:t>
            </a:r>
            <a:r>
              <a:rPr lang="en-US" sz="4000" dirty="0"/>
              <a:t>and </a:t>
            </a:r>
            <a:r>
              <a:rPr lang="en-US" sz="4000" b="1" dirty="0">
                <a:solidFill>
                  <a:srgbClr val="FFFF00"/>
                </a:solidFill>
              </a:rPr>
              <a:t>communicate</a:t>
            </a:r>
            <a:r>
              <a:rPr lang="en-US" sz="4000" dirty="0"/>
              <a:t> about the </a:t>
            </a:r>
            <a:r>
              <a:rPr lang="en-US" sz="4000" b="1" dirty="0">
                <a:solidFill>
                  <a:srgbClr val="FFFF00"/>
                </a:solidFill>
              </a:rPr>
              <a:t>environment</a:t>
            </a:r>
            <a:r>
              <a:rPr lang="en-US" sz="4000" dirty="0">
                <a:solidFill>
                  <a:srgbClr val="FFFF00"/>
                </a:solidFill>
              </a:rPr>
              <a:t> </a:t>
            </a:r>
            <a:r>
              <a:rPr lang="en-US" sz="4000" b="1" dirty="0">
                <a:solidFill>
                  <a:srgbClr val="FFFF00"/>
                </a:solidFill>
              </a:rPr>
              <a:t>in </a:t>
            </a:r>
            <a:r>
              <a:rPr lang="en-US" sz="4000" b="1" dirty="0" smtClean="0">
                <a:solidFill>
                  <a:srgbClr val="FFFF00"/>
                </a:solidFill>
              </a:rPr>
              <a:t>which </a:t>
            </a:r>
            <a:r>
              <a:rPr lang="en-US" sz="4000" b="1" dirty="0">
                <a:solidFill>
                  <a:srgbClr val="FFFF00"/>
                </a:solidFill>
              </a:rPr>
              <a:t>they reside</a:t>
            </a:r>
            <a:r>
              <a:rPr lang="en-US" sz="4000" dirty="0">
                <a:solidFill>
                  <a:srgbClr val="FFFF00"/>
                </a:solidFill>
              </a:rPr>
              <a:t> </a:t>
            </a:r>
            <a:r>
              <a:rPr lang="en-US" sz="4000" dirty="0"/>
              <a:t>and/or about </a:t>
            </a:r>
            <a:r>
              <a:rPr lang="en-US" sz="4000" b="1" dirty="0">
                <a:solidFill>
                  <a:srgbClr val="FFFF00"/>
                </a:solidFill>
              </a:rPr>
              <a:t>themselves</a:t>
            </a:r>
            <a:r>
              <a:rPr lang="en-US" sz="4000" dirty="0"/>
              <a:t>.</a:t>
            </a:r>
          </a:p>
        </p:txBody>
      </p:sp>
    </p:spTree>
    <p:extLst>
      <p:ext uri="{BB962C8B-B14F-4D97-AF65-F5344CB8AC3E}">
        <p14:creationId xmlns:p14="http://schemas.microsoft.com/office/powerpoint/2010/main" val="3740269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3716000" cy="533400"/>
          </a:xfrm>
        </p:spPr>
        <p:txBody>
          <a:bodyPr/>
          <a:lstStyle/>
          <a:p>
            <a:r>
              <a:rPr lang="en-US" sz="4600" b="1" dirty="0"/>
              <a:t/>
            </a:r>
            <a:br>
              <a:rPr lang="en-US" sz="4600" b="1" dirty="0"/>
            </a:br>
            <a:r>
              <a:rPr lang="en-US" sz="4600" b="1" dirty="0"/>
              <a:t>Definition of IoT as a foundation and enabler</a:t>
            </a:r>
            <a:br>
              <a:rPr lang="en-US" sz="4600" b="1" dirty="0"/>
            </a:br>
            <a:endParaRPr lang="en-US" sz="4600" b="1" dirty="0"/>
          </a:p>
        </p:txBody>
      </p:sp>
      <p:sp>
        <p:nvSpPr>
          <p:cNvPr id="3" name="Content Placeholder 2"/>
          <p:cNvSpPr>
            <a:spLocks noGrp="1"/>
          </p:cNvSpPr>
          <p:nvPr>
            <p:ph idx="1"/>
          </p:nvPr>
        </p:nvSpPr>
        <p:spPr>
          <a:xfrm>
            <a:off x="114300" y="1066800"/>
            <a:ext cx="13487400" cy="5638800"/>
          </a:xfrm>
        </p:spPr>
        <p:txBody>
          <a:bodyPr/>
          <a:lstStyle/>
          <a:p>
            <a:r>
              <a:rPr lang="en-US" sz="4400" dirty="0">
                <a:solidFill>
                  <a:srgbClr val="FFFF00"/>
                </a:solidFill>
              </a:rPr>
              <a:t>IoT</a:t>
            </a:r>
            <a:r>
              <a:rPr lang="en-US" sz="4400" dirty="0"/>
              <a:t> is an </a:t>
            </a:r>
            <a:r>
              <a:rPr lang="en-US" sz="4400" b="1" dirty="0">
                <a:solidFill>
                  <a:srgbClr val="FFFF00"/>
                </a:solidFill>
              </a:rPr>
              <a:t>umbrella</a:t>
            </a:r>
            <a:r>
              <a:rPr lang="en-US" sz="4400" dirty="0"/>
              <a:t> term which describes a </a:t>
            </a:r>
            <a:r>
              <a:rPr lang="en-US" sz="4400" b="1" dirty="0">
                <a:solidFill>
                  <a:srgbClr val="FFFF00"/>
                </a:solidFill>
              </a:rPr>
              <a:t>multi-faceted</a:t>
            </a:r>
            <a:r>
              <a:rPr lang="en-US" sz="4400" dirty="0"/>
              <a:t> foundation for a </a:t>
            </a:r>
            <a:r>
              <a:rPr lang="en-US" sz="4400" dirty="0">
                <a:solidFill>
                  <a:srgbClr val="FFFF00"/>
                </a:solidFill>
              </a:rPr>
              <a:t>range of applications and goals </a:t>
            </a:r>
            <a:r>
              <a:rPr lang="en-US" sz="4400" dirty="0"/>
              <a:t>which are </a:t>
            </a:r>
            <a:r>
              <a:rPr lang="en-US" sz="4400" dirty="0">
                <a:solidFill>
                  <a:srgbClr val="FFFF00"/>
                </a:solidFill>
              </a:rPr>
              <a:t>enabled through the connection of items </a:t>
            </a:r>
            <a:r>
              <a:rPr lang="en-US" sz="4400" dirty="0"/>
              <a:t>(devices, sensors, tagged beings), equipped with </a:t>
            </a:r>
            <a:r>
              <a:rPr lang="en-US" sz="4400" dirty="0">
                <a:solidFill>
                  <a:srgbClr val="FFFF00"/>
                </a:solidFill>
              </a:rPr>
              <a:t>data capture and communication</a:t>
            </a:r>
            <a:r>
              <a:rPr lang="en-US" sz="4400" dirty="0"/>
              <a:t> capabilities, </a:t>
            </a:r>
            <a:r>
              <a:rPr lang="en-US" sz="4400" dirty="0">
                <a:solidFill>
                  <a:srgbClr val="FFFF00"/>
                </a:solidFill>
              </a:rPr>
              <a:t>uniquely </a:t>
            </a:r>
            <a:r>
              <a:rPr lang="en-US" sz="4400" b="1" dirty="0">
                <a:solidFill>
                  <a:srgbClr val="FFFF00"/>
                </a:solidFill>
              </a:rPr>
              <a:t>identifiable</a:t>
            </a:r>
            <a:r>
              <a:rPr lang="en-US" sz="4400" dirty="0"/>
              <a:t> and </a:t>
            </a:r>
            <a:r>
              <a:rPr lang="en-US" sz="4400" dirty="0">
                <a:solidFill>
                  <a:srgbClr val="FFFF00"/>
                </a:solidFill>
              </a:rPr>
              <a:t>connectable</a:t>
            </a:r>
            <a:r>
              <a:rPr lang="en-US" sz="4400" dirty="0"/>
              <a:t>, in order to transmit and/or receive data for a clear human, business or societal purpose.</a:t>
            </a:r>
            <a:br>
              <a:rPr lang="en-US" sz="4400" dirty="0"/>
            </a:br>
            <a:r>
              <a:rPr lang="en-US" sz="4400" dirty="0"/>
              <a:t/>
            </a:r>
            <a:br>
              <a:rPr lang="en-US" sz="4400" dirty="0"/>
            </a:br>
            <a:endParaRPr lang="en-US" sz="4400" dirty="0"/>
          </a:p>
        </p:txBody>
      </p:sp>
    </p:spTree>
    <p:extLst>
      <p:ext uri="{BB962C8B-B14F-4D97-AF65-F5344CB8AC3E}">
        <p14:creationId xmlns:p14="http://schemas.microsoft.com/office/powerpoint/2010/main" val="2328122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11430000" cy="762000"/>
          </a:xfrm>
        </p:spPr>
        <p:txBody>
          <a:bodyPr/>
          <a:lstStyle/>
          <a:p>
            <a:r>
              <a:rPr lang="en-US" dirty="0" smtClean="0"/>
              <a:t>What is to be sensed in IoT?</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762000"/>
            <a:ext cx="126873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645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ining the Internet of Things using 7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228600"/>
            <a:ext cx="76962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969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26" y="304797"/>
            <a:ext cx="12687300" cy="533400"/>
          </a:xfrm>
        </p:spPr>
        <p:txBody>
          <a:bodyPr/>
          <a:lstStyle/>
          <a:p>
            <a:r>
              <a:rPr lang="en-US" b="1" dirty="0"/>
              <a:t/>
            </a:r>
            <a:br>
              <a:rPr lang="en-US" b="1" dirty="0"/>
            </a:br>
            <a:r>
              <a:rPr lang="en-US" b="1" dirty="0"/>
              <a:t>There are 7 crucial IoT characteristics:</a:t>
            </a:r>
            <a:r>
              <a:rPr lang="en-US" dirty="0"/>
              <a:t/>
            </a:r>
            <a:br>
              <a:rPr lang="en-US" dirty="0"/>
            </a:br>
            <a:endParaRPr lang="en-US" dirty="0"/>
          </a:p>
        </p:txBody>
      </p:sp>
      <p:sp>
        <p:nvSpPr>
          <p:cNvPr id="3" name="Content Placeholder 2"/>
          <p:cNvSpPr>
            <a:spLocks noGrp="1"/>
          </p:cNvSpPr>
          <p:nvPr>
            <p:ph idx="1"/>
          </p:nvPr>
        </p:nvSpPr>
        <p:spPr>
          <a:xfrm>
            <a:off x="228600" y="1143000"/>
            <a:ext cx="13487400" cy="5562600"/>
          </a:xfrm>
        </p:spPr>
        <p:txBody>
          <a:bodyPr/>
          <a:lstStyle/>
          <a:p>
            <a:pPr marL="36498" indent="0">
              <a:buNone/>
            </a:pPr>
            <a:r>
              <a:rPr lang="en-US" sz="3800" b="1" dirty="0">
                <a:solidFill>
                  <a:srgbClr val="FFC000"/>
                </a:solidFill>
              </a:rPr>
              <a:t>1.</a:t>
            </a:r>
            <a:r>
              <a:rPr lang="en-US" sz="3800" dirty="0"/>
              <a:t> </a:t>
            </a:r>
            <a:r>
              <a:rPr lang="en-US" sz="3800" b="1" dirty="0" smtClean="0">
                <a:solidFill>
                  <a:srgbClr val="FFFF00"/>
                </a:solidFill>
              </a:rPr>
              <a:t>Connectivity</a:t>
            </a:r>
            <a:r>
              <a:rPr lang="en-US" sz="3800" b="1" dirty="0"/>
              <a:t>:</a:t>
            </a:r>
            <a:r>
              <a:rPr lang="en-US" sz="3800" dirty="0"/>
              <a:t> With everything going on in IoT </a:t>
            </a:r>
            <a:r>
              <a:rPr lang="en-US" sz="3800" dirty="0">
                <a:solidFill>
                  <a:srgbClr val="FFFF00"/>
                </a:solidFill>
              </a:rPr>
              <a:t>devices and hardware</a:t>
            </a:r>
            <a:r>
              <a:rPr lang="en-US" sz="3800" dirty="0"/>
              <a:t>, with sensors and other electronics and connected hardware and </a:t>
            </a:r>
            <a:r>
              <a:rPr lang="en-US" sz="3800" dirty="0">
                <a:solidFill>
                  <a:srgbClr val="FFFF00"/>
                </a:solidFill>
              </a:rPr>
              <a:t>control </a:t>
            </a:r>
            <a:r>
              <a:rPr lang="en-US" sz="3800" dirty="0" smtClean="0">
                <a:solidFill>
                  <a:srgbClr val="FFFF00"/>
                </a:solidFill>
              </a:rPr>
              <a:t>systems,</a:t>
            </a:r>
            <a:r>
              <a:rPr lang="en-US" sz="3800" dirty="0" smtClean="0"/>
              <a:t> </a:t>
            </a:r>
            <a:r>
              <a:rPr lang="en-US" sz="3800" dirty="0"/>
              <a:t>there needs to be a connection between </a:t>
            </a:r>
            <a:r>
              <a:rPr lang="en-US" sz="3800" dirty="0">
                <a:solidFill>
                  <a:srgbClr val="FFFF00"/>
                </a:solidFill>
              </a:rPr>
              <a:t>various levels</a:t>
            </a:r>
            <a:r>
              <a:rPr lang="en-US" sz="3800" dirty="0"/>
              <a:t>.</a:t>
            </a:r>
          </a:p>
          <a:p>
            <a:pPr marL="36498" indent="0">
              <a:buNone/>
            </a:pPr>
            <a:endParaRPr lang="en-US" sz="1000" dirty="0"/>
          </a:p>
          <a:p>
            <a:pPr marL="36498" indent="0">
              <a:buNone/>
            </a:pPr>
            <a:r>
              <a:rPr lang="en-US" sz="3800" b="1" dirty="0">
                <a:solidFill>
                  <a:srgbClr val="FFC000"/>
                </a:solidFill>
              </a:rPr>
              <a:t>2.</a:t>
            </a:r>
            <a:r>
              <a:rPr lang="en-US" sz="3800" dirty="0"/>
              <a:t> </a:t>
            </a:r>
            <a:r>
              <a:rPr lang="en-US" sz="3800" b="1" dirty="0" smtClean="0">
                <a:solidFill>
                  <a:srgbClr val="FFFF00"/>
                </a:solidFill>
              </a:rPr>
              <a:t>Things</a:t>
            </a:r>
            <a:r>
              <a:rPr lang="en-US" sz="3800" b="1" dirty="0"/>
              <a:t>:</a:t>
            </a:r>
            <a:r>
              <a:rPr lang="en-US" sz="3800" dirty="0" smtClean="0"/>
              <a:t> </a:t>
            </a:r>
            <a:r>
              <a:rPr lang="en-US" sz="3800" dirty="0"/>
              <a:t>Anything that can be </a:t>
            </a:r>
            <a:r>
              <a:rPr lang="en-US" sz="3800" dirty="0">
                <a:solidFill>
                  <a:srgbClr val="FFFF00"/>
                </a:solidFill>
              </a:rPr>
              <a:t>tagged</a:t>
            </a:r>
            <a:r>
              <a:rPr lang="en-US" sz="3800" dirty="0"/>
              <a:t> or </a:t>
            </a:r>
            <a:r>
              <a:rPr lang="en-US" sz="3800" dirty="0">
                <a:solidFill>
                  <a:srgbClr val="FFFF00"/>
                </a:solidFill>
              </a:rPr>
              <a:t>connected</a:t>
            </a:r>
            <a:r>
              <a:rPr lang="en-US" sz="3800" dirty="0"/>
              <a:t> as such it’s </a:t>
            </a:r>
            <a:r>
              <a:rPr lang="en-US" sz="3800" dirty="0">
                <a:solidFill>
                  <a:srgbClr val="FFFF00"/>
                </a:solidFill>
              </a:rPr>
              <a:t>designed to be connected</a:t>
            </a:r>
            <a:r>
              <a:rPr lang="en-US" sz="3800" dirty="0"/>
              <a:t>. From </a:t>
            </a:r>
            <a:r>
              <a:rPr lang="en-US" sz="3800" dirty="0">
                <a:solidFill>
                  <a:srgbClr val="FFFF00"/>
                </a:solidFill>
              </a:rPr>
              <a:t>sensors</a:t>
            </a:r>
            <a:r>
              <a:rPr lang="en-US" sz="3800" dirty="0"/>
              <a:t> and household </a:t>
            </a:r>
            <a:r>
              <a:rPr lang="en-US" sz="3800" dirty="0">
                <a:solidFill>
                  <a:srgbClr val="FFFF00"/>
                </a:solidFill>
              </a:rPr>
              <a:t>appliances</a:t>
            </a:r>
            <a:r>
              <a:rPr lang="en-US" sz="3800" dirty="0"/>
              <a:t> to tagged </a:t>
            </a:r>
            <a:r>
              <a:rPr lang="en-US" sz="3800" dirty="0">
                <a:solidFill>
                  <a:srgbClr val="FFFF00"/>
                </a:solidFill>
              </a:rPr>
              <a:t>livestock</a:t>
            </a:r>
            <a:r>
              <a:rPr lang="en-US" sz="3800" dirty="0"/>
              <a:t>. Devices can </a:t>
            </a:r>
            <a:r>
              <a:rPr lang="en-US" sz="3800" dirty="0">
                <a:solidFill>
                  <a:srgbClr val="FFFF00"/>
                </a:solidFill>
              </a:rPr>
              <a:t>contain sensors </a:t>
            </a:r>
            <a:r>
              <a:rPr lang="en-US" sz="3800" dirty="0"/>
              <a:t>or </a:t>
            </a:r>
            <a:r>
              <a:rPr lang="en-US" sz="3800" dirty="0">
                <a:solidFill>
                  <a:srgbClr val="FFFF00"/>
                </a:solidFill>
              </a:rPr>
              <a:t>sensing materials can be attached</a:t>
            </a:r>
            <a:r>
              <a:rPr lang="en-US" sz="3800" dirty="0"/>
              <a:t> to devices and items.</a:t>
            </a:r>
          </a:p>
          <a:p>
            <a:pPr marL="36498" indent="0">
              <a:buNone/>
            </a:pPr>
            <a:endParaRPr lang="en-US" dirty="0"/>
          </a:p>
        </p:txBody>
      </p:sp>
    </p:spTree>
    <p:extLst>
      <p:ext uri="{BB962C8B-B14F-4D97-AF65-F5344CB8AC3E}">
        <p14:creationId xmlns:p14="http://schemas.microsoft.com/office/powerpoint/2010/main" val="1285800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2687300" cy="1143000"/>
          </a:xfrm>
        </p:spPr>
        <p:txBody>
          <a:bodyPr/>
          <a:lstStyle/>
          <a:p>
            <a:r>
              <a:rPr lang="en-US" sz="5400" b="1" dirty="0" smtClean="0"/>
              <a:t>Connectivity: WSN</a:t>
            </a:r>
            <a:endParaRPr lang="en-US" sz="5400" b="1" dirty="0"/>
          </a:p>
        </p:txBody>
      </p:sp>
      <p:sp>
        <p:nvSpPr>
          <p:cNvPr id="3" name="Content Placeholder 2"/>
          <p:cNvSpPr>
            <a:spLocks noGrp="1"/>
          </p:cNvSpPr>
          <p:nvPr>
            <p:ph idx="1"/>
          </p:nvPr>
        </p:nvSpPr>
        <p:spPr>
          <a:xfrm>
            <a:off x="152400" y="1248474"/>
            <a:ext cx="13311187" cy="4525965"/>
          </a:xfrm>
        </p:spPr>
        <p:txBody>
          <a:bodyPr/>
          <a:lstStyle/>
          <a:p>
            <a:r>
              <a:rPr lang="en-US" sz="4400" dirty="0"/>
              <a:t>A Wireless Sensor Network is a self-configuring network of </a:t>
            </a:r>
            <a:r>
              <a:rPr lang="en-US" sz="4400" b="1" dirty="0">
                <a:solidFill>
                  <a:srgbClr val="FFFF00"/>
                </a:solidFill>
              </a:rPr>
              <a:t>small sensor nodes </a:t>
            </a:r>
            <a:r>
              <a:rPr lang="en-US" sz="4400" dirty="0"/>
              <a:t>communicating among themselves using </a:t>
            </a:r>
            <a:r>
              <a:rPr lang="en-US" sz="4400" dirty="0">
                <a:solidFill>
                  <a:srgbClr val="FFFF00"/>
                </a:solidFill>
              </a:rPr>
              <a:t>radio signals</a:t>
            </a:r>
            <a:r>
              <a:rPr lang="en-US" sz="4400" dirty="0"/>
              <a:t>, and </a:t>
            </a:r>
            <a:r>
              <a:rPr lang="en-US" sz="4400" dirty="0">
                <a:solidFill>
                  <a:srgbClr val="FFFF00"/>
                </a:solidFill>
              </a:rPr>
              <a:t>deployed in quantity </a:t>
            </a:r>
            <a:r>
              <a:rPr lang="en-US" sz="4400" dirty="0"/>
              <a:t>to </a:t>
            </a:r>
            <a:r>
              <a:rPr lang="en-US" sz="4400" dirty="0">
                <a:solidFill>
                  <a:srgbClr val="FFFF00"/>
                </a:solidFill>
              </a:rPr>
              <a:t>sense</a:t>
            </a:r>
            <a:r>
              <a:rPr lang="en-US" sz="4400" dirty="0"/>
              <a:t>, </a:t>
            </a:r>
            <a:r>
              <a:rPr lang="en-US" sz="4400" dirty="0">
                <a:solidFill>
                  <a:srgbClr val="FFFF00"/>
                </a:solidFill>
              </a:rPr>
              <a:t>monitor</a:t>
            </a:r>
            <a:r>
              <a:rPr lang="en-US" sz="4400" dirty="0"/>
              <a:t> and </a:t>
            </a:r>
            <a:r>
              <a:rPr lang="en-US" sz="4400" dirty="0">
                <a:solidFill>
                  <a:srgbClr val="FFFF00"/>
                </a:solidFill>
              </a:rPr>
              <a:t>understand</a:t>
            </a:r>
            <a:r>
              <a:rPr lang="en-US" sz="4400" dirty="0"/>
              <a:t> the physical world.</a:t>
            </a:r>
          </a:p>
          <a:p>
            <a:r>
              <a:rPr lang="en-US" sz="4400" b="1" dirty="0">
                <a:solidFill>
                  <a:srgbClr val="FFFF00"/>
                </a:solidFill>
              </a:rPr>
              <a:t>Wireless Sensor nodes </a:t>
            </a:r>
            <a:r>
              <a:rPr lang="en-US" sz="4400" dirty="0"/>
              <a:t>are called </a:t>
            </a:r>
            <a:r>
              <a:rPr lang="en-US" sz="4400" b="1" dirty="0">
                <a:solidFill>
                  <a:srgbClr val="FFFF00"/>
                </a:solidFill>
              </a:rPr>
              <a:t>motes</a:t>
            </a:r>
            <a:r>
              <a:rPr lang="en-US" sz="4400" dirty="0"/>
              <a:t>.</a:t>
            </a:r>
          </a:p>
        </p:txBody>
      </p:sp>
      <p:sp>
        <p:nvSpPr>
          <p:cNvPr id="5" name="AutoShape 4" descr="Energy Harvesting for Wireless Sensor Networks"/>
          <p:cNvSpPr>
            <a:spLocks noChangeAspect="1" noChangeArrowheads="1"/>
          </p:cNvSpPr>
          <p:nvPr/>
        </p:nvSpPr>
        <p:spPr bwMode="auto">
          <a:xfrm>
            <a:off x="233363" y="-144454"/>
            <a:ext cx="4572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prstTxWarp prst="textNoShape">
              <a:avLst/>
            </a:prstTxWarp>
          </a:bodyPr>
          <a:lstStyle/>
          <a:p>
            <a:endParaRPr lang="en-US"/>
          </a:p>
        </p:txBody>
      </p:sp>
      <p:pic>
        <p:nvPicPr>
          <p:cNvPr id="4102" name="Picture 6" descr="Wireless, hub, wifi, access, connection, internet, router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00390" y="5399565"/>
            <a:ext cx="2501310" cy="138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19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629900" cy="1143000"/>
          </a:xfrm>
        </p:spPr>
        <p:txBody>
          <a:bodyPr/>
          <a:lstStyle/>
          <a:p>
            <a:r>
              <a:rPr lang="en-US" sz="4400" b="1" dirty="0"/>
              <a:t>Connectivity: Mote Anatomy</a:t>
            </a:r>
          </a:p>
        </p:txBody>
      </p:sp>
      <p:pic>
        <p:nvPicPr>
          <p:cNvPr id="2050" name="Picture 2" descr="Wireless sensor networks: a review of motes, wireless technologies, routing  algorithms and static deployment strategies for agriculture applications |  SpringerLin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1500" y="1371600"/>
            <a:ext cx="126873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787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1698538"/>
            <a:ext cx="13258800" cy="4016462"/>
          </a:xfrm>
          <a:prstGeom prst="rect">
            <a:avLst/>
          </a:prstGeom>
        </p:spPr>
        <p:txBody>
          <a:bodyPr wrap="square" lIns="91407" tIns="45709" rIns="91407" bIns="45709">
            <a:spAutoFit/>
          </a:bodyPr>
          <a:lstStyle/>
          <a:p>
            <a:pPr marL="685571" indent="-685571" defTabSz="914086">
              <a:spcAft>
                <a:spcPts val="599"/>
              </a:spcAft>
              <a:buFont typeface="Wingdings" pitchFamily="2" charset="2"/>
              <a:buChar char="Ø"/>
            </a:pPr>
            <a:r>
              <a:rPr lang="en-US" sz="6000" b="1" dirty="0">
                <a:solidFill>
                  <a:srgbClr val="92D050"/>
                </a:solidFill>
              </a:rPr>
              <a:t>Overview of  IoT</a:t>
            </a:r>
          </a:p>
          <a:p>
            <a:pPr marL="685571" indent="-685571" defTabSz="914086">
              <a:spcAft>
                <a:spcPts val="599"/>
              </a:spcAft>
              <a:buFont typeface="Wingdings" pitchFamily="2" charset="2"/>
              <a:buChar char="Ø"/>
            </a:pPr>
            <a:r>
              <a:rPr lang="en-US" sz="6000" dirty="0">
                <a:solidFill>
                  <a:srgbClr val="FFFF00"/>
                </a:solidFill>
              </a:rPr>
              <a:t>How Does It Work?</a:t>
            </a:r>
          </a:p>
          <a:p>
            <a:pPr marL="685571" indent="-685571" defTabSz="914086">
              <a:spcAft>
                <a:spcPts val="599"/>
              </a:spcAft>
              <a:buFont typeface="Wingdings" pitchFamily="2" charset="2"/>
              <a:buChar char="Ø"/>
            </a:pPr>
            <a:r>
              <a:rPr lang="en-US" sz="6000" dirty="0">
                <a:solidFill>
                  <a:srgbClr val="FFFF00"/>
                </a:solidFill>
              </a:rPr>
              <a:t>IoT Tools and Platforms</a:t>
            </a:r>
          </a:p>
          <a:p>
            <a:pPr marL="685571" indent="-685571" defTabSz="914086">
              <a:spcAft>
                <a:spcPts val="599"/>
              </a:spcAft>
              <a:buFont typeface="Wingdings" pitchFamily="2" charset="2"/>
              <a:buChar char="Ø"/>
            </a:pPr>
            <a:r>
              <a:rPr lang="en-US" sz="6000" dirty="0">
                <a:solidFill>
                  <a:srgbClr val="FFFF00"/>
                </a:solidFill>
              </a:rPr>
              <a:t>Applications of IoT</a:t>
            </a:r>
          </a:p>
        </p:txBody>
      </p:sp>
      <p:sp>
        <p:nvSpPr>
          <p:cNvPr id="2" name="TextBox 1"/>
          <p:cNvSpPr txBox="1"/>
          <p:nvPr/>
        </p:nvSpPr>
        <p:spPr>
          <a:xfrm>
            <a:off x="17" y="265821"/>
            <a:ext cx="12162719" cy="1200306"/>
          </a:xfrm>
          <a:prstGeom prst="rect">
            <a:avLst/>
          </a:prstGeom>
          <a:noFill/>
        </p:spPr>
        <p:txBody>
          <a:bodyPr wrap="square" lIns="91407" tIns="45709" rIns="91407" bIns="45709" rtlCol="0">
            <a:spAutoFit/>
          </a:bodyPr>
          <a:lstStyle/>
          <a:p>
            <a:pPr algn="ctr" defTabSz="914086"/>
            <a:r>
              <a:rPr lang="en-US" sz="7200" b="1" dirty="0">
                <a:solidFill>
                  <a:prstClr val="white"/>
                </a:solidFill>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761804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5"/>
            <a:ext cx="11201400" cy="1143000"/>
          </a:xfrm>
        </p:spPr>
        <p:txBody>
          <a:bodyPr/>
          <a:lstStyle/>
          <a:p>
            <a:r>
              <a:rPr lang="en-US" sz="6000" b="1" dirty="0"/>
              <a:t>Mote </a:t>
            </a:r>
            <a:r>
              <a:rPr lang="en-US" sz="6000" b="1" dirty="0" smtClean="0"/>
              <a:t>(WSNode) Anatomy</a:t>
            </a:r>
            <a:endParaRPr lang="en-US" sz="6000" b="1" dirty="0"/>
          </a:p>
        </p:txBody>
      </p:sp>
      <p:sp>
        <p:nvSpPr>
          <p:cNvPr id="3" name="Content Placeholder 2"/>
          <p:cNvSpPr>
            <a:spLocks noGrp="1"/>
          </p:cNvSpPr>
          <p:nvPr>
            <p:ph idx="1"/>
          </p:nvPr>
        </p:nvSpPr>
        <p:spPr>
          <a:xfrm>
            <a:off x="114300" y="1600216"/>
            <a:ext cx="13487400" cy="4525965"/>
          </a:xfrm>
        </p:spPr>
        <p:txBody>
          <a:bodyPr/>
          <a:lstStyle/>
          <a:p>
            <a:r>
              <a:rPr lang="en-US" sz="4000" dirty="0"/>
              <a:t>Processor in various modes (sleep, idle, active)</a:t>
            </a:r>
          </a:p>
          <a:p>
            <a:r>
              <a:rPr lang="en-US" sz="4000" dirty="0" smtClean="0"/>
              <a:t>Power </a:t>
            </a:r>
            <a:r>
              <a:rPr lang="en-US" sz="4000" dirty="0"/>
              <a:t>source (AA or Coin batteries, Solar Panels)</a:t>
            </a:r>
          </a:p>
          <a:p>
            <a:r>
              <a:rPr lang="en-US" sz="4000" dirty="0" smtClean="0"/>
              <a:t>Memory </a:t>
            </a:r>
            <a:r>
              <a:rPr lang="en-US" sz="4000" dirty="0"/>
              <a:t>used for the program code and for </a:t>
            </a:r>
            <a:r>
              <a:rPr lang="en-US" sz="4000" dirty="0" smtClean="0"/>
              <a:t>in-memory buffering</a:t>
            </a:r>
            <a:endParaRPr lang="en-US" sz="4000" dirty="0"/>
          </a:p>
          <a:p>
            <a:r>
              <a:rPr lang="en-US" sz="4000" dirty="0" smtClean="0"/>
              <a:t>Radio </a:t>
            </a:r>
            <a:r>
              <a:rPr lang="en-US" sz="4000" dirty="0"/>
              <a:t>used for transmitting the acquired data </a:t>
            </a:r>
            <a:r>
              <a:rPr lang="en-US" sz="4000" dirty="0" smtClean="0"/>
              <a:t>to some </a:t>
            </a:r>
            <a:r>
              <a:rPr lang="en-US" sz="4000" dirty="0"/>
              <a:t>storage </a:t>
            </a:r>
            <a:r>
              <a:rPr lang="en-US" sz="4000" dirty="0" smtClean="0"/>
              <a:t>site, and also the other way</a:t>
            </a:r>
            <a:endParaRPr lang="en-US" sz="4000" dirty="0"/>
          </a:p>
          <a:p>
            <a:r>
              <a:rPr lang="en-US" sz="4000" dirty="0" smtClean="0"/>
              <a:t>Sensors </a:t>
            </a:r>
            <a:r>
              <a:rPr lang="en-US" sz="4000" dirty="0"/>
              <a:t>for temperature, humidity, light, </a:t>
            </a:r>
            <a:r>
              <a:rPr lang="en-US" sz="4000" dirty="0" smtClean="0"/>
              <a:t>etc.</a:t>
            </a:r>
            <a:endParaRPr lang="en-US" sz="4000" dirty="0"/>
          </a:p>
        </p:txBody>
      </p:sp>
    </p:spTree>
    <p:extLst>
      <p:ext uri="{BB962C8B-B14F-4D97-AF65-F5344CB8AC3E}">
        <p14:creationId xmlns:p14="http://schemas.microsoft.com/office/powerpoint/2010/main" val="667822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2966"/>
            <a:ext cx="12687300" cy="762000"/>
          </a:xfrm>
        </p:spPr>
        <p:txBody>
          <a:bodyPr/>
          <a:lstStyle/>
          <a:p>
            <a:r>
              <a:rPr lang="en-US" b="1" dirty="0"/>
              <a:t>Connectivity: Mote Anatomy</a:t>
            </a:r>
          </a:p>
        </p:txBody>
      </p:sp>
      <p:sp>
        <p:nvSpPr>
          <p:cNvPr id="3" name="Content Placeholder 2"/>
          <p:cNvSpPr>
            <a:spLocks noGrp="1"/>
          </p:cNvSpPr>
          <p:nvPr>
            <p:ph idx="1"/>
          </p:nvPr>
        </p:nvSpPr>
        <p:spPr>
          <a:xfrm>
            <a:off x="0" y="1036651"/>
            <a:ext cx="13716000" cy="5745149"/>
          </a:xfrm>
        </p:spPr>
        <p:txBody>
          <a:bodyPr/>
          <a:lstStyle/>
          <a:p>
            <a:r>
              <a:rPr lang="en-US" sz="4300" dirty="0"/>
              <a:t>These motes are highly </a:t>
            </a:r>
            <a:r>
              <a:rPr lang="en-US" sz="4300" dirty="0">
                <a:solidFill>
                  <a:srgbClr val="FFFF00"/>
                </a:solidFill>
              </a:rPr>
              <a:t>constrained</a:t>
            </a:r>
            <a:r>
              <a:rPr lang="en-US" sz="4300" dirty="0"/>
              <a:t> in terms of</a:t>
            </a:r>
          </a:p>
          <a:p>
            <a:pPr lvl="1"/>
            <a:r>
              <a:rPr lang="en-US" sz="3200" dirty="0">
                <a:solidFill>
                  <a:srgbClr val="FFFF00"/>
                </a:solidFill>
              </a:rPr>
              <a:t>Physical size</a:t>
            </a:r>
            <a:r>
              <a:rPr lang="en-US" sz="3200" dirty="0"/>
              <a:t>, </a:t>
            </a:r>
            <a:r>
              <a:rPr lang="en-US" sz="3200" dirty="0">
                <a:solidFill>
                  <a:srgbClr val="FFFF00"/>
                </a:solidFill>
              </a:rPr>
              <a:t>CPU power</a:t>
            </a:r>
            <a:r>
              <a:rPr lang="en-US" sz="3200" dirty="0"/>
              <a:t>, </a:t>
            </a:r>
            <a:r>
              <a:rPr lang="en-US" sz="3200" dirty="0">
                <a:solidFill>
                  <a:srgbClr val="FFFF00"/>
                </a:solidFill>
              </a:rPr>
              <a:t>Memory</a:t>
            </a:r>
            <a:r>
              <a:rPr lang="en-US" sz="3200" dirty="0"/>
              <a:t> (few tens of kilobytes), </a:t>
            </a:r>
            <a:r>
              <a:rPr lang="en-US" sz="3200" dirty="0">
                <a:solidFill>
                  <a:srgbClr val="FFFF00"/>
                </a:solidFill>
              </a:rPr>
              <a:t>Bandwidth</a:t>
            </a:r>
            <a:r>
              <a:rPr lang="en-US" sz="3200" dirty="0"/>
              <a:t> (Maximum of 250 KB/s, lower rates the norm)</a:t>
            </a:r>
          </a:p>
          <a:p>
            <a:r>
              <a:rPr lang="en-US" sz="4300" dirty="0">
                <a:solidFill>
                  <a:srgbClr val="FFFF00"/>
                </a:solidFill>
              </a:rPr>
              <a:t>Power</a:t>
            </a:r>
            <a:r>
              <a:rPr lang="en-US" sz="4300" dirty="0"/>
              <a:t> consumption is critical</a:t>
            </a:r>
          </a:p>
          <a:p>
            <a:pPr lvl="1"/>
            <a:r>
              <a:rPr lang="en-US" sz="3300" dirty="0"/>
              <a:t>If </a:t>
            </a:r>
            <a:r>
              <a:rPr lang="en-US" sz="3300" dirty="0">
                <a:solidFill>
                  <a:srgbClr val="FFFF00"/>
                </a:solidFill>
              </a:rPr>
              <a:t>battery powered </a:t>
            </a:r>
            <a:r>
              <a:rPr lang="en-US" sz="3300" dirty="0"/>
              <a:t>then energy efficiency is paramount</a:t>
            </a:r>
          </a:p>
          <a:p>
            <a:pPr lvl="1"/>
            <a:r>
              <a:rPr lang="en-US" sz="3300" dirty="0">
                <a:solidFill>
                  <a:srgbClr val="FFFF00"/>
                </a:solidFill>
              </a:rPr>
              <a:t>Batteries</a:t>
            </a:r>
            <a:r>
              <a:rPr lang="en-US" sz="3300" dirty="0"/>
              <a:t> might have to last for years</a:t>
            </a:r>
          </a:p>
          <a:p>
            <a:r>
              <a:rPr lang="en-US" sz="4300" dirty="0"/>
              <a:t>May operate in </a:t>
            </a:r>
            <a:r>
              <a:rPr lang="en-US" sz="4300" dirty="0">
                <a:solidFill>
                  <a:srgbClr val="FFFF00"/>
                </a:solidFill>
              </a:rPr>
              <a:t>harsh environments</a:t>
            </a:r>
          </a:p>
          <a:p>
            <a:pPr lvl="1"/>
            <a:r>
              <a:rPr lang="en-US" sz="3200" dirty="0"/>
              <a:t>Challenging physical environment (heat, dust, moisture, interference)</a:t>
            </a:r>
          </a:p>
        </p:txBody>
      </p:sp>
      <p:sp>
        <p:nvSpPr>
          <p:cNvPr id="5" name="AutoShape 4" descr="Energy Harvesting for Wireless Sensor Networks"/>
          <p:cNvSpPr>
            <a:spLocks noChangeAspect="1" noChangeArrowheads="1"/>
          </p:cNvSpPr>
          <p:nvPr/>
        </p:nvSpPr>
        <p:spPr bwMode="auto">
          <a:xfrm>
            <a:off x="233363" y="-144454"/>
            <a:ext cx="4572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9" tIns="45709" rIns="91419" bIns="45709" numCol="1" anchor="t" anchorCtr="0" compatLnSpc="1">
            <a:prstTxWarp prst="textNoShape">
              <a:avLst/>
            </a:prstTxWarp>
          </a:bodyPr>
          <a:lstStyle/>
          <a:p>
            <a:endParaRPr lang="en-US"/>
          </a:p>
        </p:txBody>
      </p:sp>
      <p:pic>
        <p:nvPicPr>
          <p:cNvPr id="4102" name="Picture 6" descr="Wireless, hub, wifi, access, connection, internet, router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7103" y="4114800"/>
            <a:ext cx="2501310" cy="138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353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tocols and Applications for Wireless Sensor Networks ( ) Ad hoc and  Sensor Networks Chaiporn Jaikaeo Department of Computer. - ppt video onlin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584"/>
            <a:ext cx="13716000" cy="683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46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52414"/>
            <a:ext cx="11201400" cy="731835"/>
          </a:xfrm>
        </p:spPr>
        <p:txBody>
          <a:bodyPr/>
          <a:lstStyle/>
          <a:p>
            <a:r>
              <a:rPr lang="en-US" dirty="0" smtClean="0"/>
              <a:t>Body Sensor Networks</a:t>
            </a:r>
            <a:endParaRPr lang="en-US" dirty="0"/>
          </a:p>
        </p:txBody>
      </p:sp>
      <p:pic>
        <p:nvPicPr>
          <p:cNvPr id="3074" name="Picture 2" descr="Sensors | Free Full-Text | Validation of Wired and Wireless Interconnected  Body Sensor Networks | HT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43000"/>
            <a:ext cx="13716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702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12687300" cy="533400"/>
          </a:xfrm>
        </p:spPr>
        <p:txBody>
          <a:bodyPr/>
          <a:lstStyle/>
          <a:p>
            <a:r>
              <a:rPr lang="en-US" b="1" dirty="0"/>
              <a:t/>
            </a:r>
            <a:br>
              <a:rPr lang="en-US" b="1" dirty="0"/>
            </a:br>
            <a:r>
              <a:rPr lang="en-US" b="1" dirty="0"/>
              <a:t>There are 7 crucial IoT characteristics:</a:t>
            </a:r>
            <a:r>
              <a:rPr lang="en-US" dirty="0"/>
              <a:t/>
            </a:r>
            <a:br>
              <a:rPr lang="en-US" dirty="0"/>
            </a:br>
            <a:endParaRPr lang="en-US" dirty="0"/>
          </a:p>
        </p:txBody>
      </p:sp>
      <p:sp>
        <p:nvSpPr>
          <p:cNvPr id="3" name="Content Placeholder 2"/>
          <p:cNvSpPr>
            <a:spLocks noGrp="1"/>
          </p:cNvSpPr>
          <p:nvPr>
            <p:ph idx="1"/>
          </p:nvPr>
        </p:nvSpPr>
        <p:spPr>
          <a:xfrm>
            <a:off x="228600" y="1066806"/>
            <a:ext cx="13487400" cy="4525965"/>
          </a:xfrm>
        </p:spPr>
        <p:txBody>
          <a:bodyPr/>
          <a:lstStyle/>
          <a:p>
            <a:pPr marL="36498" indent="0">
              <a:buNone/>
            </a:pPr>
            <a:r>
              <a:rPr lang="en-US" sz="3800" b="1" dirty="0">
                <a:solidFill>
                  <a:srgbClr val="FFC000"/>
                </a:solidFill>
              </a:rPr>
              <a:t>3.</a:t>
            </a:r>
            <a:r>
              <a:rPr lang="en-US" sz="3800" b="1" dirty="0"/>
              <a:t> </a:t>
            </a:r>
            <a:r>
              <a:rPr lang="en-US" sz="3800" b="1" dirty="0">
                <a:solidFill>
                  <a:srgbClr val="FFFF00"/>
                </a:solidFill>
              </a:rPr>
              <a:t>Data</a:t>
            </a:r>
            <a:r>
              <a:rPr lang="en-US" sz="3800" dirty="0"/>
              <a:t>. Data is the glue of the Internet of Things, the first step towards </a:t>
            </a:r>
            <a:r>
              <a:rPr lang="en-US" sz="3800" b="1" dirty="0">
                <a:solidFill>
                  <a:srgbClr val="FFFF00"/>
                </a:solidFill>
              </a:rPr>
              <a:t>action</a:t>
            </a:r>
            <a:r>
              <a:rPr lang="en-US" sz="3800" dirty="0"/>
              <a:t> and </a:t>
            </a:r>
            <a:r>
              <a:rPr lang="en-US" sz="3800" b="1" dirty="0">
                <a:solidFill>
                  <a:srgbClr val="FFFF00"/>
                </a:solidFill>
              </a:rPr>
              <a:t>intelligence</a:t>
            </a:r>
            <a:r>
              <a:rPr lang="en-US" sz="3800" dirty="0"/>
              <a:t>.</a:t>
            </a:r>
          </a:p>
          <a:p>
            <a:pPr marL="36498" indent="0">
              <a:buNone/>
            </a:pPr>
            <a:r>
              <a:rPr lang="en-US" sz="3800" b="1" dirty="0">
                <a:solidFill>
                  <a:srgbClr val="FFC000"/>
                </a:solidFill>
              </a:rPr>
              <a:t>4.</a:t>
            </a:r>
            <a:r>
              <a:rPr lang="en-US" sz="3800" dirty="0"/>
              <a:t> </a:t>
            </a:r>
            <a:r>
              <a:rPr lang="en-US" sz="3800" b="1" dirty="0">
                <a:solidFill>
                  <a:srgbClr val="FFFF00"/>
                </a:solidFill>
              </a:rPr>
              <a:t>Communication</a:t>
            </a:r>
            <a:r>
              <a:rPr lang="en-US" sz="3800" dirty="0"/>
              <a:t>. Devices get connected so they can </a:t>
            </a:r>
            <a:r>
              <a:rPr lang="en-US" sz="3800" b="1" dirty="0">
                <a:solidFill>
                  <a:srgbClr val="FFFF00"/>
                </a:solidFill>
              </a:rPr>
              <a:t>communicate data</a:t>
            </a:r>
            <a:r>
              <a:rPr lang="en-US" sz="3800" b="1" dirty="0"/>
              <a:t> </a:t>
            </a:r>
            <a:r>
              <a:rPr lang="en-US" sz="3800" dirty="0"/>
              <a:t>and this data can be </a:t>
            </a:r>
            <a:r>
              <a:rPr lang="en-US" sz="3800" b="1" dirty="0">
                <a:solidFill>
                  <a:srgbClr val="FFFF00"/>
                </a:solidFill>
              </a:rPr>
              <a:t>analyzed</a:t>
            </a:r>
            <a:r>
              <a:rPr lang="en-US" sz="3800" dirty="0"/>
              <a:t>. Communication can occur over short distances or over a long range to very long range. </a:t>
            </a:r>
            <a:r>
              <a:rPr lang="en-US" sz="3800" dirty="0" smtClean="0">
                <a:solidFill>
                  <a:srgbClr val="FFFF00"/>
                </a:solidFill>
              </a:rPr>
              <a:t>Example protocols: </a:t>
            </a:r>
            <a:r>
              <a:rPr lang="en-US" sz="3800" dirty="0">
                <a:solidFill>
                  <a:srgbClr val="FFFF00"/>
                </a:solidFill>
              </a:rPr>
              <a:t>Wi-Fi, </a:t>
            </a:r>
            <a:r>
              <a:rPr lang="en-US" sz="3800" dirty="0" smtClean="0"/>
              <a:t>&amp; </a:t>
            </a:r>
            <a:r>
              <a:rPr lang="en-US" sz="3800" dirty="0" err="1">
                <a:solidFill>
                  <a:srgbClr val="FFFF00"/>
                </a:solidFill>
              </a:rPr>
              <a:t>LoRa</a:t>
            </a:r>
            <a:r>
              <a:rPr lang="en-US" sz="3800" dirty="0"/>
              <a:t>.</a:t>
            </a:r>
          </a:p>
          <a:p>
            <a:pPr marL="36498" indent="0">
              <a:buNone/>
            </a:pPr>
            <a:r>
              <a:rPr lang="en-US" sz="3800" b="1" dirty="0">
                <a:solidFill>
                  <a:srgbClr val="FFC000"/>
                </a:solidFill>
              </a:rPr>
              <a:t>5.</a:t>
            </a:r>
            <a:r>
              <a:rPr lang="en-US" sz="3800" dirty="0"/>
              <a:t> </a:t>
            </a:r>
            <a:r>
              <a:rPr lang="en-US" sz="3800" b="1" dirty="0">
                <a:solidFill>
                  <a:srgbClr val="FFFF00"/>
                </a:solidFill>
              </a:rPr>
              <a:t>Intelligence</a:t>
            </a:r>
            <a:r>
              <a:rPr lang="en-US" sz="3800" dirty="0"/>
              <a:t>. The aspect of </a:t>
            </a:r>
            <a:r>
              <a:rPr lang="en-US" sz="3800" dirty="0">
                <a:solidFill>
                  <a:srgbClr val="FFFF00"/>
                </a:solidFill>
              </a:rPr>
              <a:t>intelligence</a:t>
            </a:r>
            <a:r>
              <a:rPr lang="en-US" sz="3800" dirty="0"/>
              <a:t> as in the </a:t>
            </a:r>
            <a:r>
              <a:rPr lang="en-US" sz="3800" dirty="0">
                <a:solidFill>
                  <a:srgbClr val="FFFF00"/>
                </a:solidFill>
              </a:rPr>
              <a:t>sensing capabilities </a:t>
            </a:r>
            <a:r>
              <a:rPr lang="en-US" sz="3800" dirty="0"/>
              <a:t>in IoT devices and the </a:t>
            </a:r>
            <a:r>
              <a:rPr lang="en-US" sz="3800" dirty="0">
                <a:solidFill>
                  <a:srgbClr val="FFFF00"/>
                </a:solidFill>
              </a:rPr>
              <a:t>intelligence</a:t>
            </a:r>
            <a:r>
              <a:rPr lang="en-US" sz="3800" dirty="0"/>
              <a:t> </a:t>
            </a:r>
            <a:r>
              <a:rPr lang="en-US" sz="3800" dirty="0">
                <a:solidFill>
                  <a:srgbClr val="FFFF00"/>
                </a:solidFill>
              </a:rPr>
              <a:t>gathered from big data analytics </a:t>
            </a:r>
            <a:r>
              <a:rPr lang="en-US" sz="3800" dirty="0"/>
              <a:t>(also </a:t>
            </a:r>
            <a:r>
              <a:rPr lang="en-US" sz="3800" dirty="0">
                <a:solidFill>
                  <a:srgbClr val="FFFF00"/>
                </a:solidFill>
              </a:rPr>
              <a:t>artificial intelligence</a:t>
            </a:r>
            <a:r>
              <a:rPr lang="en-US" sz="3800" dirty="0"/>
              <a:t>).</a:t>
            </a:r>
          </a:p>
          <a:p>
            <a:pPr marL="36498" indent="0">
              <a:buNone/>
            </a:pPr>
            <a:r>
              <a:rPr lang="en-US" sz="3800" dirty="0"/>
              <a:t> </a:t>
            </a:r>
          </a:p>
        </p:txBody>
      </p:sp>
    </p:spTree>
    <p:extLst>
      <p:ext uri="{BB962C8B-B14F-4D97-AF65-F5344CB8AC3E}">
        <p14:creationId xmlns:p14="http://schemas.microsoft.com/office/powerpoint/2010/main" val="531704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2687300" cy="533400"/>
          </a:xfrm>
        </p:spPr>
        <p:txBody>
          <a:bodyPr/>
          <a:lstStyle/>
          <a:p>
            <a:r>
              <a:rPr lang="en-US" b="1" dirty="0"/>
              <a:t/>
            </a:r>
            <a:br>
              <a:rPr lang="en-US" b="1" dirty="0"/>
            </a:br>
            <a:r>
              <a:rPr lang="en-US" b="1" dirty="0"/>
              <a:t>There are 7 crucial IoT characteristics:</a:t>
            </a:r>
            <a:r>
              <a:rPr lang="en-US" dirty="0"/>
              <a:t/>
            </a:r>
            <a:br>
              <a:rPr lang="en-US" dirty="0"/>
            </a:br>
            <a:endParaRPr lang="en-US" dirty="0"/>
          </a:p>
        </p:txBody>
      </p:sp>
      <p:sp>
        <p:nvSpPr>
          <p:cNvPr id="3" name="Content Placeholder 2"/>
          <p:cNvSpPr>
            <a:spLocks noGrp="1"/>
          </p:cNvSpPr>
          <p:nvPr>
            <p:ph idx="1"/>
          </p:nvPr>
        </p:nvSpPr>
        <p:spPr>
          <a:xfrm>
            <a:off x="228600" y="1066806"/>
            <a:ext cx="13487400" cy="5562594"/>
          </a:xfrm>
        </p:spPr>
        <p:txBody>
          <a:bodyPr/>
          <a:lstStyle/>
          <a:p>
            <a:pPr marL="36498" indent="0">
              <a:buNone/>
            </a:pPr>
            <a:r>
              <a:rPr lang="en-US" sz="3800" b="1" dirty="0">
                <a:solidFill>
                  <a:srgbClr val="FFC000"/>
                </a:solidFill>
              </a:rPr>
              <a:t>6</a:t>
            </a:r>
            <a:r>
              <a:rPr lang="en-US" sz="3800" b="1" dirty="0" smtClean="0">
                <a:solidFill>
                  <a:srgbClr val="FFC000"/>
                </a:solidFill>
              </a:rPr>
              <a:t>.</a:t>
            </a:r>
            <a:r>
              <a:rPr lang="en-US" sz="3800" b="1" dirty="0" smtClean="0"/>
              <a:t> </a:t>
            </a:r>
            <a:r>
              <a:rPr lang="en-US" sz="3800" b="1" dirty="0">
                <a:solidFill>
                  <a:srgbClr val="FFFF00"/>
                </a:solidFill>
              </a:rPr>
              <a:t>Action</a:t>
            </a:r>
            <a:r>
              <a:rPr lang="en-US" sz="3800" dirty="0"/>
              <a:t>. The </a:t>
            </a:r>
            <a:r>
              <a:rPr lang="en-US" sz="3800" b="1" dirty="0">
                <a:solidFill>
                  <a:srgbClr val="FFFF00"/>
                </a:solidFill>
              </a:rPr>
              <a:t>consequence of intelligence</a:t>
            </a:r>
            <a:r>
              <a:rPr lang="en-US" sz="3800" dirty="0"/>
              <a:t>. This can be manual action, action based upon debates regarding phenomena (for instance in </a:t>
            </a:r>
            <a:r>
              <a:rPr lang="en-US" sz="3800" dirty="0" smtClean="0"/>
              <a:t>smart factory decisions</a:t>
            </a:r>
            <a:r>
              <a:rPr lang="en-US" sz="3800" dirty="0"/>
              <a:t>) and </a:t>
            </a:r>
            <a:r>
              <a:rPr lang="en-US" sz="3800" b="1" dirty="0">
                <a:solidFill>
                  <a:srgbClr val="FFFF00"/>
                </a:solidFill>
              </a:rPr>
              <a:t>automation</a:t>
            </a:r>
            <a:r>
              <a:rPr lang="en-US" sz="3800" dirty="0"/>
              <a:t>, often the most important piece.</a:t>
            </a:r>
          </a:p>
          <a:p>
            <a:pPr marL="36498" indent="0">
              <a:buNone/>
            </a:pPr>
            <a:r>
              <a:rPr lang="en-US" sz="3800" b="1" dirty="0" smtClean="0">
                <a:solidFill>
                  <a:srgbClr val="FFC000"/>
                </a:solidFill>
              </a:rPr>
              <a:t>7.</a:t>
            </a:r>
            <a:r>
              <a:rPr lang="en-US" sz="3800" dirty="0" smtClean="0"/>
              <a:t> </a:t>
            </a:r>
            <a:r>
              <a:rPr lang="en-US" sz="3800" b="1" dirty="0">
                <a:solidFill>
                  <a:srgbClr val="FFFF00"/>
                </a:solidFill>
              </a:rPr>
              <a:t>Ecosystem</a:t>
            </a:r>
            <a:r>
              <a:rPr lang="en-US" sz="3800" dirty="0"/>
              <a:t>. The place of the Internet of Things from a </a:t>
            </a:r>
            <a:r>
              <a:rPr lang="en-US" sz="3800" b="1" dirty="0">
                <a:solidFill>
                  <a:srgbClr val="FFFF00"/>
                </a:solidFill>
              </a:rPr>
              <a:t>perspective</a:t>
            </a:r>
            <a:r>
              <a:rPr lang="en-US" sz="3800" dirty="0"/>
              <a:t> of other </a:t>
            </a:r>
            <a:r>
              <a:rPr lang="en-US" sz="3800" b="1" dirty="0">
                <a:solidFill>
                  <a:srgbClr val="FFFF00"/>
                </a:solidFill>
              </a:rPr>
              <a:t>technologies</a:t>
            </a:r>
            <a:r>
              <a:rPr lang="en-US" sz="3800" dirty="0"/>
              <a:t>, </a:t>
            </a:r>
            <a:r>
              <a:rPr lang="en-US" sz="3800" b="1" dirty="0">
                <a:solidFill>
                  <a:srgbClr val="FFFF00"/>
                </a:solidFill>
              </a:rPr>
              <a:t>communities</a:t>
            </a:r>
            <a:r>
              <a:rPr lang="en-US" sz="3800" dirty="0"/>
              <a:t>, </a:t>
            </a:r>
            <a:r>
              <a:rPr lang="en-US" sz="3800" b="1" dirty="0">
                <a:solidFill>
                  <a:srgbClr val="FFFF00"/>
                </a:solidFill>
              </a:rPr>
              <a:t>goals</a:t>
            </a:r>
            <a:r>
              <a:rPr lang="en-US" sz="3800" dirty="0"/>
              <a:t> and the picture in which the Internet of Things fits. The </a:t>
            </a:r>
            <a:r>
              <a:rPr lang="en-US" sz="3800" b="1" dirty="0">
                <a:solidFill>
                  <a:srgbClr val="FFFF00"/>
                </a:solidFill>
              </a:rPr>
              <a:t>Internet of Everything </a:t>
            </a:r>
            <a:r>
              <a:rPr lang="en-US" sz="3800" dirty="0"/>
              <a:t>dimension, the </a:t>
            </a:r>
            <a:r>
              <a:rPr lang="en-US" sz="3800" dirty="0">
                <a:solidFill>
                  <a:srgbClr val="FFFF00"/>
                </a:solidFill>
              </a:rPr>
              <a:t>platform dimension </a:t>
            </a:r>
            <a:r>
              <a:rPr lang="en-US" sz="3800" dirty="0"/>
              <a:t>and the need for solid </a:t>
            </a:r>
            <a:r>
              <a:rPr lang="en-US" sz="3800" b="1" dirty="0">
                <a:solidFill>
                  <a:srgbClr val="FFFF00"/>
                </a:solidFill>
              </a:rPr>
              <a:t>partnerships</a:t>
            </a:r>
            <a:r>
              <a:rPr lang="en-US" sz="3800" dirty="0"/>
              <a:t>.</a:t>
            </a:r>
          </a:p>
          <a:p>
            <a:pPr marL="36498" indent="0">
              <a:buNone/>
            </a:pPr>
            <a:endParaRPr lang="en-US" sz="3800" dirty="0"/>
          </a:p>
        </p:txBody>
      </p:sp>
    </p:spTree>
    <p:extLst>
      <p:ext uri="{BB962C8B-B14F-4D97-AF65-F5344CB8AC3E}">
        <p14:creationId xmlns:p14="http://schemas.microsoft.com/office/powerpoint/2010/main" val="3646526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609603"/>
            <a:ext cx="13258800" cy="5334000"/>
          </a:xfrm>
        </p:spPr>
        <p:txBody>
          <a:bodyPr/>
          <a:lstStyle/>
          <a:p>
            <a:r>
              <a:rPr lang="en-US" sz="4300" b="1" dirty="0">
                <a:solidFill>
                  <a:srgbClr val="FFC000"/>
                </a:solidFill>
              </a:rPr>
              <a:t> Reading Assignment:</a:t>
            </a:r>
            <a:br>
              <a:rPr lang="en-US" sz="4300" b="1" dirty="0">
                <a:solidFill>
                  <a:srgbClr val="FFC000"/>
                </a:solidFill>
              </a:rPr>
            </a:br>
            <a:r>
              <a:rPr lang="en-US" sz="700" b="1" dirty="0">
                <a:solidFill>
                  <a:srgbClr val="FFC000"/>
                </a:solidFill>
              </a:rPr>
              <a:t/>
            </a:r>
            <a:br>
              <a:rPr lang="en-US" sz="700" b="1" dirty="0">
                <a:solidFill>
                  <a:srgbClr val="FFC000"/>
                </a:solidFill>
              </a:rPr>
            </a:br>
            <a:r>
              <a:rPr lang="en-US" sz="4300" b="1" dirty="0">
                <a:solidFill>
                  <a:srgbClr val="FFFF00"/>
                </a:solidFill>
              </a:rPr>
              <a:t>The Following topics are left as a reading assignment for you.</a:t>
            </a:r>
          </a:p>
          <a:p>
            <a:endParaRPr lang="en-US" sz="1400" b="1" dirty="0">
              <a:solidFill>
                <a:srgbClr val="FFC000"/>
              </a:solidFill>
            </a:endParaRPr>
          </a:p>
          <a:p>
            <a:pPr lvl="2">
              <a:buFont typeface="Georgia" panose="02040502050405020303" pitchFamily="18" charset="0"/>
              <a:buChar char="●"/>
            </a:pPr>
            <a:r>
              <a:rPr lang="en-US" sz="3800" b="1" dirty="0">
                <a:solidFill>
                  <a:srgbClr val="FFFF00"/>
                </a:solidFill>
              </a:rPr>
              <a:t> History of IoT </a:t>
            </a:r>
          </a:p>
          <a:p>
            <a:pPr lvl="2">
              <a:buFont typeface="Georgia" panose="02040502050405020303" pitchFamily="18" charset="0"/>
              <a:buChar char="●"/>
            </a:pPr>
            <a:r>
              <a:rPr lang="en-US" sz="3800" b="1" dirty="0">
                <a:solidFill>
                  <a:srgbClr val="FFFF00"/>
                </a:solidFill>
              </a:rPr>
              <a:t> Advantages, Disadvantages,</a:t>
            </a:r>
            <a:br>
              <a:rPr lang="en-US" sz="3800" b="1" dirty="0">
                <a:solidFill>
                  <a:srgbClr val="FFFF00"/>
                </a:solidFill>
              </a:rPr>
            </a:br>
            <a:r>
              <a:rPr lang="en-US" sz="3800" b="1" dirty="0">
                <a:solidFill>
                  <a:srgbClr val="FFFF00"/>
                </a:solidFill>
              </a:rPr>
              <a:t> and Challenges of IoT  </a:t>
            </a:r>
          </a:p>
          <a:p>
            <a:pPr marL="749042" lvl="2" indent="0">
              <a:buNone/>
            </a:pPr>
            <a:endParaRPr lang="en-US" sz="700" b="1" dirty="0">
              <a:solidFill>
                <a:srgbClr val="FFFF00"/>
              </a:solidFill>
            </a:endParaRPr>
          </a:p>
        </p:txBody>
      </p:sp>
    </p:spTree>
    <p:extLst>
      <p:ext uri="{BB962C8B-B14F-4D97-AF65-F5344CB8AC3E}">
        <p14:creationId xmlns:p14="http://schemas.microsoft.com/office/powerpoint/2010/main" val="3047776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3373100" cy="1107592"/>
          </a:xfrm>
        </p:spPr>
        <p:txBody>
          <a:bodyPr/>
          <a:lstStyle/>
          <a:p>
            <a:r>
              <a:rPr lang="en-US" sz="3600" b="1" dirty="0"/>
              <a:t>The key components of an IoT deployment from a high-end perspective are:</a:t>
            </a:r>
            <a:r>
              <a:rPr lang="en-US" sz="3600" dirty="0"/>
              <a:t/>
            </a:r>
            <a:br>
              <a:rPr lang="en-US" sz="3600" dirty="0"/>
            </a:br>
            <a:endParaRPr lang="en-US" sz="3600" dirty="0"/>
          </a:p>
        </p:txBody>
      </p:sp>
      <p:sp>
        <p:nvSpPr>
          <p:cNvPr id="3" name="Content Placeholder 2"/>
          <p:cNvSpPr>
            <a:spLocks noGrp="1"/>
          </p:cNvSpPr>
          <p:nvPr>
            <p:ph idx="1"/>
          </p:nvPr>
        </p:nvSpPr>
        <p:spPr>
          <a:xfrm>
            <a:off x="0" y="1493828"/>
            <a:ext cx="13716000" cy="4983172"/>
          </a:xfrm>
        </p:spPr>
        <p:txBody>
          <a:bodyPr/>
          <a:lstStyle/>
          <a:p>
            <a:r>
              <a:rPr lang="en-US" sz="3400" dirty="0" smtClean="0"/>
              <a:t>The</a:t>
            </a:r>
            <a:r>
              <a:rPr lang="en-US" sz="3400" dirty="0"/>
              <a:t> </a:t>
            </a:r>
            <a:r>
              <a:rPr lang="en-US" sz="3400" b="1" dirty="0" smtClean="0">
                <a:solidFill>
                  <a:srgbClr val="FFFF00"/>
                </a:solidFill>
              </a:rPr>
              <a:t>environment</a:t>
            </a:r>
            <a:r>
              <a:rPr lang="en-US" sz="3400" dirty="0" smtClean="0"/>
              <a:t> </a:t>
            </a:r>
            <a:r>
              <a:rPr lang="en-US" sz="3400" dirty="0"/>
              <a:t>(</a:t>
            </a:r>
            <a:r>
              <a:rPr lang="en-US" sz="3400" dirty="0">
                <a:solidFill>
                  <a:srgbClr val="FFFF00"/>
                </a:solidFill>
              </a:rPr>
              <a:t>sensing and data capture</a:t>
            </a:r>
            <a:r>
              <a:rPr lang="en-US" sz="3400" dirty="0"/>
              <a:t>, in some cases </a:t>
            </a:r>
            <a:r>
              <a:rPr lang="en-US" sz="3400" b="1" dirty="0">
                <a:solidFill>
                  <a:srgbClr val="FFFF00"/>
                </a:solidFill>
              </a:rPr>
              <a:t>analysis at the edge</a:t>
            </a:r>
            <a:r>
              <a:rPr lang="en-US" sz="3400" dirty="0"/>
              <a:t>).</a:t>
            </a:r>
          </a:p>
          <a:p>
            <a:r>
              <a:rPr lang="en-US" sz="3400" b="1" dirty="0">
                <a:solidFill>
                  <a:srgbClr val="FFFF00"/>
                </a:solidFill>
              </a:rPr>
              <a:t>Connectivity</a:t>
            </a:r>
            <a:r>
              <a:rPr lang="en-US" sz="3400" dirty="0"/>
              <a:t> within the endpoint environment where </a:t>
            </a:r>
            <a:r>
              <a:rPr lang="en-US" sz="3400" dirty="0">
                <a:solidFill>
                  <a:srgbClr val="FFFF00"/>
                </a:solidFill>
              </a:rPr>
              <a:t>data from sensors and </a:t>
            </a:r>
            <a:r>
              <a:rPr lang="en-US" sz="3400" dirty="0" smtClean="0">
                <a:solidFill>
                  <a:srgbClr val="FFFF00"/>
                </a:solidFill>
              </a:rPr>
              <a:t>to actuators </a:t>
            </a:r>
            <a:r>
              <a:rPr lang="en-US" sz="3400" dirty="0"/>
              <a:t>are </a:t>
            </a:r>
            <a:r>
              <a:rPr lang="en-US" sz="3400" dirty="0" smtClean="0"/>
              <a:t>transmitted, </a:t>
            </a:r>
            <a:r>
              <a:rPr lang="en-US" sz="3400" dirty="0"/>
              <a:t>and received in </a:t>
            </a:r>
            <a:r>
              <a:rPr lang="en-US" sz="3400" dirty="0" smtClean="0">
                <a:solidFill>
                  <a:srgbClr val="FFFF00"/>
                </a:solidFill>
              </a:rPr>
              <a:t>hubs</a:t>
            </a:r>
            <a:r>
              <a:rPr lang="en-US" sz="3400" dirty="0" smtClean="0"/>
              <a:t> (or </a:t>
            </a:r>
            <a:r>
              <a:rPr lang="en-US" sz="3400" dirty="0" smtClean="0">
                <a:solidFill>
                  <a:srgbClr val="FFFF00"/>
                </a:solidFill>
              </a:rPr>
              <a:t>gateways</a:t>
            </a:r>
            <a:r>
              <a:rPr lang="en-US" sz="3400" dirty="0" smtClean="0"/>
              <a:t>).</a:t>
            </a:r>
            <a:endParaRPr lang="en-US" sz="3400" dirty="0"/>
          </a:p>
          <a:p>
            <a:r>
              <a:rPr lang="en-US" sz="3400" dirty="0"/>
              <a:t>Connection with the cloud and applications, in some cases </a:t>
            </a:r>
            <a:r>
              <a:rPr lang="en-US" sz="3400" b="1" dirty="0">
                <a:solidFill>
                  <a:srgbClr val="FFFF00"/>
                </a:solidFill>
              </a:rPr>
              <a:t>middleware</a:t>
            </a:r>
            <a:r>
              <a:rPr lang="en-US" sz="3400" dirty="0"/>
              <a:t>, called </a:t>
            </a:r>
            <a:r>
              <a:rPr lang="en-US" sz="3400" b="1" dirty="0">
                <a:solidFill>
                  <a:srgbClr val="FFFF00"/>
                </a:solidFill>
              </a:rPr>
              <a:t>IoT platforms</a:t>
            </a:r>
            <a:r>
              <a:rPr lang="en-US" sz="3400" dirty="0"/>
              <a:t>.</a:t>
            </a:r>
          </a:p>
          <a:p>
            <a:r>
              <a:rPr lang="en-US" sz="3400" dirty="0"/>
              <a:t>The </a:t>
            </a:r>
            <a:r>
              <a:rPr lang="en-US" sz="3400" b="1" dirty="0">
                <a:solidFill>
                  <a:srgbClr val="FFFF00"/>
                </a:solidFill>
              </a:rPr>
              <a:t>actual outcomes</a:t>
            </a:r>
            <a:r>
              <a:rPr lang="en-US" sz="3400" dirty="0">
                <a:solidFill>
                  <a:srgbClr val="FFFF00"/>
                </a:solidFill>
              </a:rPr>
              <a:t> </a:t>
            </a:r>
            <a:r>
              <a:rPr lang="en-US" sz="3400" dirty="0"/>
              <a:t>in the form of the </a:t>
            </a:r>
            <a:r>
              <a:rPr lang="en-US" sz="3400" dirty="0">
                <a:solidFill>
                  <a:srgbClr val="FFFF00"/>
                </a:solidFill>
              </a:rPr>
              <a:t>end customer application</a:t>
            </a:r>
            <a:r>
              <a:rPr lang="en-US" sz="3400" dirty="0"/>
              <a:t> and/or </a:t>
            </a:r>
            <a:r>
              <a:rPr lang="en-US" sz="3400" dirty="0">
                <a:solidFill>
                  <a:srgbClr val="FFFF00"/>
                </a:solidFill>
              </a:rPr>
              <a:t>process integration</a:t>
            </a:r>
            <a:r>
              <a:rPr lang="en-US" sz="3400" dirty="0"/>
              <a:t>/</a:t>
            </a:r>
            <a:r>
              <a:rPr lang="en-US" sz="3400" dirty="0">
                <a:solidFill>
                  <a:srgbClr val="FFFF00"/>
                </a:solidFill>
              </a:rPr>
              <a:t>automation</a:t>
            </a:r>
            <a:r>
              <a:rPr lang="en-US" sz="3400" dirty="0"/>
              <a:t> and/or </a:t>
            </a:r>
            <a:r>
              <a:rPr lang="en-US" sz="3400" dirty="0">
                <a:solidFill>
                  <a:srgbClr val="FFFF00"/>
                </a:solidFill>
              </a:rPr>
              <a:t>services</a:t>
            </a:r>
            <a:r>
              <a:rPr lang="en-US" sz="3400" dirty="0"/>
              <a:t>.</a:t>
            </a:r>
          </a:p>
          <a:p>
            <a:endParaRPr lang="en-US" sz="3400" dirty="0"/>
          </a:p>
        </p:txBody>
      </p:sp>
    </p:spTree>
    <p:extLst>
      <p:ext uri="{BB962C8B-B14F-4D97-AF65-F5344CB8AC3E}">
        <p14:creationId xmlns:p14="http://schemas.microsoft.com/office/powerpoint/2010/main" val="1929154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oT architecture 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13716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1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67550" y="228600"/>
            <a:ext cx="12780900" cy="707400"/>
          </a:xfrm>
          <a:prstGeom prst="rect">
            <a:avLst/>
          </a:prstGeom>
        </p:spPr>
        <p:txBody>
          <a:bodyPr spcFirstLastPara="1" wrap="square" lIns="91412" tIns="91412" rIns="91412" bIns="91412" anchor="t" anchorCtr="0">
            <a:normAutofit fontScale="90000"/>
          </a:bodyPr>
          <a:lstStyle/>
          <a:p>
            <a:r>
              <a:rPr lang="en" dirty="0"/>
              <a:t>How IoT </a:t>
            </a:r>
            <a:r>
              <a:rPr lang="en" dirty="0" smtClean="0"/>
              <a:t>works?</a:t>
            </a:r>
            <a:endParaRPr dirty="0"/>
          </a:p>
        </p:txBody>
      </p:sp>
      <p:sp>
        <p:nvSpPr>
          <p:cNvPr id="146" name="Google Shape;146;p26"/>
          <p:cNvSpPr txBox="1">
            <a:spLocks noGrp="1"/>
          </p:cNvSpPr>
          <p:nvPr>
            <p:ph type="body" idx="1"/>
          </p:nvPr>
        </p:nvSpPr>
        <p:spPr>
          <a:xfrm>
            <a:off x="467550" y="1049903"/>
            <a:ext cx="12780900" cy="3302700"/>
          </a:xfrm>
          <a:prstGeom prst="rect">
            <a:avLst/>
          </a:prstGeom>
        </p:spPr>
        <p:txBody>
          <a:bodyPr spcFirstLastPara="1" wrap="square" lIns="91405" tIns="91405" rIns="91405" bIns="91405" anchor="t" anchorCtr="0">
            <a:normAutofit/>
          </a:bodyPr>
          <a:lstStyle/>
          <a:p>
            <a:pPr marL="0" indent="0">
              <a:buNone/>
            </a:pPr>
            <a:r>
              <a:rPr lang="en" sz="3200" dirty="0"/>
              <a:t>IoT devices share the sensor data they collect by connecting to an </a:t>
            </a:r>
            <a:r>
              <a:rPr lang="en" sz="3200" b="1" dirty="0"/>
              <a:t>IoT gateway</a:t>
            </a:r>
            <a:r>
              <a:rPr lang="en" sz="3200" dirty="0"/>
              <a:t> or another </a:t>
            </a:r>
            <a:r>
              <a:rPr lang="en" sz="3200" b="1" dirty="0"/>
              <a:t>edge device</a:t>
            </a:r>
            <a:r>
              <a:rPr lang="en" sz="3200" dirty="0"/>
              <a:t> where data is either sent to the </a:t>
            </a:r>
            <a:r>
              <a:rPr lang="en" sz="3200" b="1" dirty="0"/>
              <a:t>cloud</a:t>
            </a:r>
            <a:r>
              <a:rPr lang="en" sz="3200" dirty="0"/>
              <a:t> to be analyzed or </a:t>
            </a:r>
            <a:r>
              <a:rPr lang="en" sz="3200" b="1" dirty="0">
                <a:solidFill>
                  <a:schemeClr val="accent1">
                    <a:lumMod val="75000"/>
                  </a:schemeClr>
                </a:solidFill>
              </a:rPr>
              <a:t>analyzed locally.</a:t>
            </a:r>
            <a:endParaRPr sz="3200" b="1" dirty="0">
              <a:solidFill>
                <a:schemeClr val="accent1">
                  <a:lumMod val="75000"/>
                </a:schemeClr>
              </a:solidFill>
            </a:endParaRPr>
          </a:p>
          <a:p>
            <a:pPr marL="0" indent="0">
              <a:spcBef>
                <a:spcPts val="1200"/>
              </a:spcBef>
              <a:buNone/>
            </a:pPr>
            <a:endParaRPr sz="3200" dirty="0"/>
          </a:p>
          <a:p>
            <a:pPr marL="0" indent="0">
              <a:spcBef>
                <a:spcPts val="1200"/>
              </a:spcBef>
              <a:spcAft>
                <a:spcPts val="1200"/>
              </a:spcAft>
              <a:buNone/>
            </a:pPr>
            <a:endParaRPr sz="3200" dirty="0"/>
          </a:p>
        </p:txBody>
      </p:sp>
      <p:pic>
        <p:nvPicPr>
          <p:cNvPr id="147" name="Google Shape;147;p26"/>
          <p:cNvPicPr preferRelativeResize="0"/>
          <p:nvPr/>
        </p:nvPicPr>
        <p:blipFill>
          <a:blip r:embed="rId3">
            <a:alphaModFix/>
          </a:blip>
          <a:stretch>
            <a:fillRect/>
          </a:stretch>
        </p:blipFill>
        <p:spPr>
          <a:xfrm>
            <a:off x="4572020" y="3581407"/>
            <a:ext cx="8795813" cy="2952752"/>
          </a:xfrm>
          <a:prstGeom prst="rect">
            <a:avLst/>
          </a:prstGeom>
          <a:noFill/>
          <a:ln>
            <a:noFill/>
          </a:ln>
        </p:spPr>
      </p:pic>
    </p:spTree>
    <p:extLst>
      <p:ext uri="{BB962C8B-B14F-4D97-AF65-F5344CB8AC3E}">
        <p14:creationId xmlns:p14="http://schemas.microsoft.com/office/powerpoint/2010/main" val="4136236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63642" y="191588"/>
            <a:ext cx="12780900" cy="943200"/>
          </a:xfrm>
          <a:prstGeom prst="rect">
            <a:avLst/>
          </a:prstGeom>
        </p:spPr>
        <p:txBody>
          <a:bodyPr spcFirstLastPara="1" vert="horz" wrap="square" lIns="91415" tIns="91415" rIns="91415" bIns="91415" numCol="1" anchor="t" anchorCtr="0" compatLnSpc="1">
            <a:prstTxWarp prst="textNoShape">
              <a:avLst/>
            </a:prstTxWarp>
            <a:noAutofit/>
          </a:bodyPr>
          <a:lstStyle/>
          <a:p>
            <a:r>
              <a:rPr lang="en" sz="6000" b="1" dirty="0"/>
              <a:t>Learning outcomes</a:t>
            </a:r>
            <a:endParaRPr sz="6000" b="1" dirty="0"/>
          </a:p>
        </p:txBody>
      </p:sp>
      <p:sp>
        <p:nvSpPr>
          <p:cNvPr id="73" name="Google Shape;73;p14"/>
          <p:cNvSpPr txBox="1">
            <a:spLocks noGrp="1"/>
          </p:cNvSpPr>
          <p:nvPr>
            <p:ph type="body" idx="1"/>
          </p:nvPr>
        </p:nvSpPr>
        <p:spPr>
          <a:xfrm>
            <a:off x="467550" y="1371617"/>
            <a:ext cx="7407900" cy="4403603"/>
          </a:xfrm>
          <a:prstGeom prst="rect">
            <a:avLst/>
          </a:prstGeom>
        </p:spPr>
        <p:txBody>
          <a:bodyPr spcFirstLastPara="1" vert="horz" wrap="square" lIns="91415" tIns="91415" rIns="91415" bIns="91415" numCol="1" anchor="t" anchorCtr="0" compatLnSpc="1">
            <a:prstTxWarp prst="textNoShape">
              <a:avLst/>
            </a:prstTxWarp>
            <a:noAutofit/>
          </a:bodyPr>
          <a:lstStyle/>
          <a:p>
            <a:pPr marL="0" indent="0">
              <a:buNone/>
            </a:pPr>
            <a:r>
              <a:rPr lang="en" b="1" dirty="0"/>
              <a:t>After </a:t>
            </a:r>
            <a:r>
              <a:rPr lang="en" b="1" dirty="0" smtClean="0"/>
              <a:t>completing </a:t>
            </a:r>
            <a:r>
              <a:rPr lang="en" b="1" dirty="0"/>
              <a:t>this </a:t>
            </a:r>
            <a:r>
              <a:rPr lang="en" b="1" dirty="0" smtClean="0"/>
              <a:t>chapter, </a:t>
            </a:r>
            <a:r>
              <a:rPr lang="en" b="1" dirty="0"/>
              <a:t>you should be able </a:t>
            </a:r>
            <a:r>
              <a:rPr lang="en" b="1" dirty="0" smtClean="0"/>
              <a:t>to:</a:t>
            </a:r>
          </a:p>
          <a:p>
            <a:pPr indent="-457112">
              <a:spcBef>
                <a:spcPts val="1200"/>
              </a:spcBef>
              <a:buFont typeface="Wingdings" pitchFamily="2" charset="2"/>
              <a:buChar char="q"/>
            </a:pPr>
            <a:r>
              <a:rPr lang="en" dirty="0" smtClean="0"/>
              <a:t>Describe IoT</a:t>
            </a:r>
            <a:endParaRPr lang="en" dirty="0"/>
          </a:p>
          <a:p>
            <a:pPr indent="-457112">
              <a:spcBef>
                <a:spcPts val="1200"/>
              </a:spcBef>
              <a:buFont typeface="Wingdings" pitchFamily="2" charset="2"/>
              <a:buChar char="q"/>
            </a:pPr>
            <a:r>
              <a:rPr lang="en" dirty="0" smtClean="0"/>
              <a:t>Explain </a:t>
            </a:r>
            <a:r>
              <a:rPr lang="en" dirty="0"/>
              <a:t>how IoT </a:t>
            </a:r>
            <a:r>
              <a:rPr lang="en" dirty="0" smtClean="0"/>
              <a:t>works</a:t>
            </a:r>
            <a:endParaRPr lang="en" dirty="0"/>
          </a:p>
          <a:p>
            <a:pPr indent="-457112">
              <a:spcBef>
                <a:spcPts val="1200"/>
              </a:spcBef>
              <a:buFont typeface="Wingdings" pitchFamily="2" charset="2"/>
              <a:buChar char="q"/>
            </a:pPr>
            <a:r>
              <a:rPr lang="en" dirty="0" smtClean="0"/>
              <a:t>Explain </a:t>
            </a:r>
            <a:r>
              <a:rPr lang="en" dirty="0"/>
              <a:t>the architecture of </a:t>
            </a:r>
            <a:r>
              <a:rPr lang="en" dirty="0" smtClean="0"/>
              <a:t>IoT</a:t>
            </a:r>
            <a:endParaRPr lang="en" dirty="0"/>
          </a:p>
          <a:p>
            <a:pPr indent="-457112">
              <a:spcBef>
                <a:spcPts val="1200"/>
              </a:spcBef>
              <a:buFont typeface="Wingdings" pitchFamily="2" charset="2"/>
              <a:buChar char="q"/>
            </a:pPr>
            <a:r>
              <a:rPr lang="en" dirty="0" smtClean="0"/>
              <a:t>Describe </a:t>
            </a:r>
            <a:r>
              <a:rPr lang="en" dirty="0"/>
              <a:t>application areas of </a:t>
            </a:r>
            <a:r>
              <a:rPr lang="en" dirty="0" smtClean="0"/>
              <a:t>IoT</a:t>
            </a:r>
          </a:p>
          <a:p>
            <a:pPr indent="-457112">
              <a:spcBef>
                <a:spcPts val="1200"/>
              </a:spcBef>
              <a:buFont typeface="Wingdings" pitchFamily="2" charset="2"/>
              <a:buChar char="q"/>
            </a:pPr>
            <a:r>
              <a:rPr lang="en" dirty="0"/>
              <a:t>Describe the pros and cons of </a:t>
            </a:r>
            <a:r>
              <a:rPr lang="en" dirty="0" smtClean="0"/>
              <a:t>IoT</a:t>
            </a:r>
          </a:p>
          <a:p>
            <a:pPr indent="-457112">
              <a:spcBef>
                <a:spcPts val="1200"/>
              </a:spcBef>
              <a:buFont typeface="Wingdings" pitchFamily="2" charset="2"/>
              <a:buChar char="q"/>
            </a:pPr>
            <a:r>
              <a:rPr lang="en" dirty="0" smtClean="0"/>
              <a:t>Describe IoT tools and platforms</a:t>
            </a:r>
            <a:endParaRPr lang="en" dirty="0"/>
          </a:p>
          <a:p>
            <a:pPr indent="-457112">
              <a:spcBef>
                <a:spcPts val="1200"/>
              </a:spcBef>
              <a:buFont typeface="Wingdings" pitchFamily="2" charset="2"/>
              <a:buChar char="q"/>
            </a:pPr>
            <a:endParaRPr dirty="0"/>
          </a:p>
        </p:txBody>
      </p:sp>
      <p:pic>
        <p:nvPicPr>
          <p:cNvPr id="74" name="Google Shape;74;p14"/>
          <p:cNvPicPr preferRelativeResize="0"/>
          <p:nvPr/>
        </p:nvPicPr>
        <p:blipFill>
          <a:blip r:embed="rId3">
            <a:alphaModFix/>
          </a:blip>
          <a:stretch>
            <a:fillRect/>
          </a:stretch>
        </p:blipFill>
        <p:spPr>
          <a:xfrm>
            <a:off x="7875377" y="1688440"/>
            <a:ext cx="5778450" cy="4876500"/>
          </a:xfrm>
          <a:prstGeom prst="rect">
            <a:avLst/>
          </a:prstGeom>
          <a:noFill/>
          <a:ln>
            <a:noFill/>
          </a:ln>
        </p:spPr>
      </p:pic>
    </p:spTree>
    <p:extLst>
      <p:ext uri="{BB962C8B-B14F-4D97-AF65-F5344CB8AC3E}">
        <p14:creationId xmlns:p14="http://schemas.microsoft.com/office/powerpoint/2010/main" val="1689055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edia.geeksforgeeks.org/wp-content/uploads/20200610211632/iotarchite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20" y="304801"/>
            <a:ext cx="12158663"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27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90604" y="533401"/>
            <a:ext cx="12115799" cy="5943600"/>
          </a:xfrm>
          <a:prstGeom prst="rect">
            <a:avLst/>
          </a:prstGeom>
        </p:spPr>
      </p:pic>
    </p:spTree>
    <p:extLst>
      <p:ext uri="{BB962C8B-B14F-4D97-AF65-F5344CB8AC3E}">
        <p14:creationId xmlns:p14="http://schemas.microsoft.com/office/powerpoint/2010/main" val="3320336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14400" y="304800"/>
            <a:ext cx="11887200" cy="5943600"/>
          </a:xfrm>
          <a:prstGeom prst="rect">
            <a:avLst/>
          </a:prstGeom>
        </p:spPr>
      </p:pic>
    </p:spTree>
    <p:extLst>
      <p:ext uri="{BB962C8B-B14F-4D97-AF65-F5344CB8AC3E}">
        <p14:creationId xmlns:p14="http://schemas.microsoft.com/office/powerpoint/2010/main" val="206210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12801600" cy="748330"/>
          </a:xfrm>
        </p:spPr>
        <p:txBody>
          <a:bodyPr/>
          <a:lstStyle/>
          <a:p>
            <a:r>
              <a:rPr lang="en-US" b="1" dirty="0"/>
              <a:t>Devices and Networks </a:t>
            </a:r>
          </a:p>
        </p:txBody>
      </p:sp>
      <p:sp>
        <p:nvSpPr>
          <p:cNvPr id="3" name="Content Placeholder 2"/>
          <p:cNvSpPr>
            <a:spLocks noGrp="1"/>
          </p:cNvSpPr>
          <p:nvPr>
            <p:ph idx="1"/>
          </p:nvPr>
        </p:nvSpPr>
        <p:spPr>
          <a:xfrm>
            <a:off x="457200" y="914400"/>
            <a:ext cx="12458700" cy="685792"/>
          </a:xfrm>
        </p:spPr>
        <p:txBody>
          <a:bodyPr/>
          <a:lstStyle/>
          <a:p>
            <a:r>
              <a:rPr lang="en-US" b="1" dirty="0"/>
              <a:t>consumer, </a:t>
            </a:r>
            <a:r>
              <a:rPr lang="en-US" b="1" dirty="0" smtClean="0"/>
              <a:t>enterprise, </a:t>
            </a:r>
            <a:r>
              <a:rPr lang="en-US" b="1" dirty="0"/>
              <a:t>and industrial </a:t>
            </a:r>
            <a:r>
              <a:rPr lang="en-US" b="1" dirty="0" smtClean="0"/>
              <a:t>IoT</a:t>
            </a:r>
          </a:p>
          <a:p>
            <a:pPr lvl="1"/>
            <a:r>
              <a:rPr lang="en-US" b="1" dirty="0" smtClean="0"/>
              <a:t>Applications and use cases</a:t>
            </a:r>
          </a:p>
          <a:p>
            <a:endParaRPr lang="en-US" b="1" dirty="0"/>
          </a:p>
        </p:txBody>
      </p:sp>
      <p:pic>
        <p:nvPicPr>
          <p:cNvPr id="1026" name="Picture 2" descr="Consumer, Enterprise and Industrial IoT Platforms: What's the Difference? â  Yonom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6" y="2364738"/>
            <a:ext cx="13701092" cy="426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02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2801600" cy="1143000"/>
          </a:xfrm>
        </p:spPr>
        <p:txBody>
          <a:bodyPr/>
          <a:lstStyle/>
          <a:p>
            <a:r>
              <a:rPr lang="en-US" b="1" dirty="0"/>
              <a:t>IoT Tools &amp; Platforms</a:t>
            </a:r>
          </a:p>
        </p:txBody>
      </p:sp>
      <p:sp>
        <p:nvSpPr>
          <p:cNvPr id="3" name="Content Placeholder 2"/>
          <p:cNvSpPr>
            <a:spLocks noGrp="1"/>
          </p:cNvSpPr>
          <p:nvPr>
            <p:ph idx="1"/>
          </p:nvPr>
        </p:nvSpPr>
        <p:spPr>
          <a:xfrm>
            <a:off x="0" y="1143011"/>
            <a:ext cx="13716000" cy="1523993"/>
          </a:xfrm>
        </p:spPr>
        <p:txBody>
          <a:bodyPr/>
          <a:lstStyle/>
          <a:p>
            <a:r>
              <a:rPr lang="en-US" dirty="0"/>
              <a:t>There are many vendors in the industrial </a:t>
            </a:r>
            <a:r>
              <a:rPr lang="en-US" b="1" i="1" dirty="0">
                <a:solidFill>
                  <a:srgbClr val="FFFF00"/>
                </a:solidFill>
              </a:rPr>
              <a:t>IoT platform</a:t>
            </a:r>
            <a:r>
              <a:rPr lang="en-US" b="1" i="1" dirty="0"/>
              <a:t> </a:t>
            </a:r>
            <a:r>
              <a:rPr lang="en-US" dirty="0"/>
              <a:t>marketplace, offering remarkably </a:t>
            </a:r>
            <a:r>
              <a:rPr lang="en-US" dirty="0">
                <a:solidFill>
                  <a:srgbClr val="FFFF00"/>
                </a:solidFill>
              </a:rPr>
              <a:t>similar capabilities </a:t>
            </a:r>
            <a:r>
              <a:rPr lang="en-US" dirty="0"/>
              <a:t>and </a:t>
            </a:r>
            <a:r>
              <a:rPr lang="en-US" dirty="0">
                <a:solidFill>
                  <a:srgbClr val="FFFF00"/>
                </a:solidFill>
              </a:rPr>
              <a:t>methods of deployment</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360145198"/>
              </p:ext>
            </p:extLst>
          </p:nvPr>
        </p:nvGraphicFramePr>
        <p:xfrm>
          <a:off x="0" y="2821375"/>
          <a:ext cx="13716000" cy="3808043"/>
        </p:xfrm>
        <a:graphic>
          <a:graphicData uri="http://schemas.openxmlformats.org/drawingml/2006/table">
            <a:tbl>
              <a:tblPr firstRow="1" bandRow="1">
                <a:tableStyleId>{5C22544A-7EE6-4342-B048-85BDC9FD1C3A}</a:tableStyleId>
              </a:tblPr>
              <a:tblGrid>
                <a:gridCol w="2514600"/>
                <a:gridCol w="11201400"/>
              </a:tblGrid>
              <a:tr h="929640">
                <a:tc>
                  <a:txBody>
                    <a:bodyPr/>
                    <a:lstStyle/>
                    <a:p>
                      <a:pPr algn="ctr"/>
                      <a:r>
                        <a:rPr lang="en-US" sz="2500" dirty="0" smtClean="0"/>
                        <a:t>IoT </a:t>
                      </a:r>
                    </a:p>
                    <a:p>
                      <a:pPr algn="ctr"/>
                      <a:r>
                        <a:rPr lang="en-US" sz="2500" dirty="0" smtClean="0"/>
                        <a:t>Platform</a:t>
                      </a:r>
                      <a:endParaRPr lang="en-US" sz="2500" dirty="0"/>
                    </a:p>
                  </a:txBody>
                  <a:tcPr marL="137160" marR="137160">
                    <a:noFill/>
                  </a:tcPr>
                </a:tc>
                <a:tc>
                  <a:txBody>
                    <a:bodyPr/>
                    <a:lstStyle/>
                    <a:p>
                      <a:pPr algn="ctr"/>
                      <a:endParaRPr lang="en-US" sz="2300" dirty="0" smtClean="0"/>
                    </a:p>
                    <a:p>
                      <a:pPr algn="ctr"/>
                      <a:r>
                        <a:rPr lang="en-US" sz="3200" dirty="0" smtClean="0"/>
                        <a:t>Key Features (Services)</a:t>
                      </a:r>
                      <a:endParaRPr lang="en-US" sz="3200" dirty="0"/>
                    </a:p>
                  </a:txBody>
                  <a:tcPr marL="137160" marR="137160">
                    <a:noFill/>
                  </a:tcPr>
                </a:tc>
              </a:tr>
              <a:tr h="2878403">
                <a:tc>
                  <a:txBody>
                    <a:bodyPr/>
                    <a:lstStyle/>
                    <a:p>
                      <a:pPr algn="ctr"/>
                      <a:endParaRPr lang="en-US" sz="3200" b="1" dirty="0" smtClean="0">
                        <a:solidFill>
                          <a:schemeClr val="tx1"/>
                        </a:solidFill>
                      </a:endParaRPr>
                    </a:p>
                    <a:p>
                      <a:pPr algn="ctr"/>
                      <a:endParaRPr lang="en-US" sz="3200" b="1" dirty="0" smtClean="0">
                        <a:solidFill>
                          <a:schemeClr val="tx1"/>
                        </a:solidFill>
                      </a:endParaRPr>
                    </a:p>
                    <a:p>
                      <a:pPr algn="ctr"/>
                      <a:r>
                        <a:rPr lang="en-US" sz="3200" b="1" dirty="0" smtClean="0">
                          <a:solidFill>
                            <a:schemeClr val="tx1"/>
                          </a:solidFill>
                        </a:rPr>
                        <a:t>KAA</a:t>
                      </a:r>
                      <a:endParaRPr lang="en-US" sz="3200" b="1" dirty="0">
                        <a:solidFill>
                          <a:schemeClr val="tx1"/>
                        </a:solidFill>
                      </a:endParaRPr>
                    </a:p>
                  </a:txBody>
                  <a:tcPr marL="137160" marR="137160">
                    <a:noFill/>
                  </a:tcPr>
                </a:tc>
                <a:tc>
                  <a:txBody>
                    <a:bodyPr/>
                    <a:lstStyle/>
                    <a:p>
                      <a:r>
                        <a:rPr kumimoji="0" lang="en-US" sz="2500" b="0" i="0" u="none" strike="noStrike" kern="1200" baseline="0" dirty="0" smtClean="0">
                          <a:solidFill>
                            <a:schemeClr val="tx1"/>
                          </a:solidFill>
                          <a:latin typeface="+mn-lt"/>
                          <a:ea typeface="+mn-ea"/>
                          <a:cs typeface="+mn-cs"/>
                        </a:rPr>
                        <a:t>Manage an unlimited number of connected devices </a:t>
                      </a:r>
                    </a:p>
                    <a:p>
                      <a:r>
                        <a:rPr kumimoji="0" lang="en-US" sz="2500" b="0" i="0" u="none" strike="noStrike" kern="1200" baseline="0" dirty="0" smtClean="0">
                          <a:solidFill>
                            <a:schemeClr val="tx1"/>
                          </a:solidFill>
                          <a:latin typeface="+mn-lt"/>
                          <a:ea typeface="+mn-ea"/>
                          <a:cs typeface="+mn-cs"/>
                        </a:rPr>
                        <a:t>Set up cross-device interoperability </a:t>
                      </a:r>
                    </a:p>
                    <a:p>
                      <a:r>
                        <a:rPr kumimoji="0" lang="en-US" sz="2500" b="0" i="0" u="none" strike="noStrike" kern="1200" baseline="0" dirty="0" smtClean="0">
                          <a:solidFill>
                            <a:schemeClr val="tx1"/>
                          </a:solidFill>
                          <a:latin typeface="+mn-lt"/>
                          <a:ea typeface="+mn-ea"/>
                          <a:cs typeface="+mn-cs"/>
                        </a:rPr>
                        <a:t>Perform real-time device monitoring </a:t>
                      </a:r>
                    </a:p>
                    <a:p>
                      <a:r>
                        <a:rPr kumimoji="0" lang="en-US" sz="2500" b="0" i="0" u="none" strike="noStrike" kern="1200" baseline="0" dirty="0" smtClean="0">
                          <a:solidFill>
                            <a:schemeClr val="tx1"/>
                          </a:solidFill>
                          <a:latin typeface="+mn-lt"/>
                          <a:ea typeface="+mn-ea"/>
                          <a:cs typeface="+mn-cs"/>
                        </a:rPr>
                        <a:t>Perform remote device provisioning and configuration </a:t>
                      </a:r>
                    </a:p>
                    <a:p>
                      <a:r>
                        <a:rPr kumimoji="0" lang="en-US" sz="2500" b="0" i="0" u="none" strike="noStrike" kern="1200" baseline="0" dirty="0" smtClean="0">
                          <a:solidFill>
                            <a:schemeClr val="tx1"/>
                          </a:solidFill>
                          <a:latin typeface="+mn-lt"/>
                          <a:ea typeface="+mn-ea"/>
                          <a:cs typeface="+mn-cs"/>
                        </a:rPr>
                        <a:t>Collect and analyze sensor data </a:t>
                      </a:r>
                    </a:p>
                    <a:p>
                      <a:r>
                        <a:rPr kumimoji="0" lang="en-US" sz="2500" b="0" i="0" u="none" strike="noStrike" kern="1200" baseline="0" dirty="0" smtClean="0">
                          <a:solidFill>
                            <a:schemeClr val="tx1"/>
                          </a:solidFill>
                          <a:latin typeface="+mn-lt"/>
                          <a:ea typeface="+mn-ea"/>
                          <a:cs typeface="+mn-cs"/>
                        </a:rPr>
                        <a:t>Analyze user behavior and deliver targeted notifications </a:t>
                      </a:r>
                    </a:p>
                    <a:p>
                      <a:r>
                        <a:rPr kumimoji="0" lang="en-US" sz="2500" b="0" i="0" u="none" strike="noStrike" kern="1200" baseline="0" dirty="0" smtClean="0">
                          <a:solidFill>
                            <a:schemeClr val="tx1"/>
                          </a:solidFill>
                          <a:latin typeface="+mn-lt"/>
                          <a:ea typeface="+mn-ea"/>
                          <a:cs typeface="+mn-cs"/>
                        </a:rPr>
                        <a:t>Create cloud services for smart products </a:t>
                      </a:r>
                    </a:p>
                  </a:txBody>
                  <a:tcPr marL="137160" marR="137160">
                    <a:noFill/>
                  </a:tcPr>
                </a:tc>
              </a:tr>
            </a:tbl>
          </a:graphicData>
        </a:graphic>
      </p:graphicFrame>
    </p:spTree>
    <p:extLst>
      <p:ext uri="{BB962C8B-B14F-4D97-AF65-F5344CB8AC3E}">
        <p14:creationId xmlns:p14="http://schemas.microsoft.com/office/powerpoint/2010/main" val="933791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6"/>
            <a:ext cx="13487400" cy="4525965"/>
          </a:xfrm>
        </p:spPr>
        <p:txBody>
          <a:bodyPr/>
          <a:lstStyle/>
          <a:p>
            <a:r>
              <a:rPr lang="en-US" sz="4100" dirty="0"/>
              <a:t>The most important services offered by an </a:t>
            </a:r>
            <a:r>
              <a:rPr lang="en-US" sz="4100" dirty="0">
                <a:solidFill>
                  <a:srgbClr val="FFFF00"/>
                </a:solidFill>
              </a:rPr>
              <a:t>IoT cloud platform </a:t>
            </a:r>
            <a:r>
              <a:rPr lang="en-US" sz="4100" dirty="0"/>
              <a:t>are </a:t>
            </a:r>
            <a:r>
              <a:rPr lang="en-US" sz="4100" dirty="0">
                <a:solidFill>
                  <a:srgbClr val="FFFF00"/>
                </a:solidFill>
              </a:rPr>
              <a:t>application development</a:t>
            </a:r>
            <a:r>
              <a:rPr lang="en-US" sz="4100" dirty="0"/>
              <a:t>, </a:t>
            </a:r>
            <a:r>
              <a:rPr lang="en-US" sz="4100" dirty="0">
                <a:solidFill>
                  <a:srgbClr val="FFFF00"/>
                </a:solidFill>
              </a:rPr>
              <a:t>device management</a:t>
            </a:r>
            <a:r>
              <a:rPr lang="en-US" sz="4100" dirty="0"/>
              <a:t>, </a:t>
            </a:r>
            <a:r>
              <a:rPr lang="en-US" sz="4100" dirty="0">
                <a:solidFill>
                  <a:srgbClr val="FFFF00"/>
                </a:solidFill>
              </a:rPr>
              <a:t>system management</a:t>
            </a:r>
            <a:r>
              <a:rPr lang="en-US" sz="4100" dirty="0"/>
              <a:t>, </a:t>
            </a:r>
            <a:r>
              <a:rPr lang="en-US" sz="4100" dirty="0">
                <a:solidFill>
                  <a:srgbClr val="FFFF00"/>
                </a:solidFill>
              </a:rPr>
              <a:t>heterogeneity management</a:t>
            </a:r>
            <a:r>
              <a:rPr lang="en-US" sz="4100" dirty="0"/>
              <a:t>, </a:t>
            </a:r>
            <a:r>
              <a:rPr lang="en-US" sz="4100" dirty="0">
                <a:solidFill>
                  <a:srgbClr val="FFFF00"/>
                </a:solidFill>
              </a:rPr>
              <a:t>data management</a:t>
            </a:r>
            <a:r>
              <a:rPr lang="en-US" sz="4100" dirty="0"/>
              <a:t>, </a:t>
            </a:r>
            <a:r>
              <a:rPr lang="en-US" sz="4100" dirty="0">
                <a:solidFill>
                  <a:srgbClr val="FFFF00"/>
                </a:solidFill>
              </a:rPr>
              <a:t>tools for analysis</a:t>
            </a:r>
            <a:r>
              <a:rPr lang="en-US" sz="4100" dirty="0"/>
              <a:t>, </a:t>
            </a:r>
            <a:r>
              <a:rPr lang="en-US" sz="4100" dirty="0">
                <a:solidFill>
                  <a:srgbClr val="FFFF00"/>
                </a:solidFill>
              </a:rPr>
              <a:t>deployment</a:t>
            </a:r>
            <a:r>
              <a:rPr lang="en-US" sz="4100" dirty="0"/>
              <a:t>, </a:t>
            </a:r>
            <a:r>
              <a:rPr lang="en-US" sz="4100" dirty="0">
                <a:solidFill>
                  <a:srgbClr val="FFFF00"/>
                </a:solidFill>
              </a:rPr>
              <a:t>monitoring</a:t>
            </a:r>
            <a:r>
              <a:rPr lang="en-US" sz="4100" dirty="0"/>
              <a:t>, </a:t>
            </a:r>
            <a:r>
              <a:rPr lang="en-US" sz="4100" dirty="0">
                <a:solidFill>
                  <a:srgbClr val="FFFF00"/>
                </a:solidFill>
              </a:rPr>
              <a:t>visualization</a:t>
            </a:r>
            <a:r>
              <a:rPr lang="en-US" sz="4100" dirty="0"/>
              <a:t>, and </a:t>
            </a:r>
            <a:r>
              <a:rPr lang="en-US" sz="4100" dirty="0">
                <a:solidFill>
                  <a:srgbClr val="FFFF00"/>
                </a:solidFill>
              </a:rPr>
              <a:t>research</a:t>
            </a:r>
            <a:r>
              <a:rPr lang="en-US" sz="4100" dirty="0"/>
              <a:t>. </a:t>
            </a:r>
            <a:endParaRPr lang="en-US" sz="4100" dirty="0" smtClean="0"/>
          </a:p>
          <a:p>
            <a:r>
              <a:rPr lang="en-US" sz="4100" dirty="0"/>
              <a:t>All the </a:t>
            </a:r>
            <a:r>
              <a:rPr lang="en-US" sz="4100" dirty="0">
                <a:solidFill>
                  <a:srgbClr val="FFFF00"/>
                </a:solidFill>
              </a:rPr>
              <a:t>computing resources </a:t>
            </a:r>
            <a:r>
              <a:rPr lang="en-US" sz="4100" dirty="0"/>
              <a:t>offered by an </a:t>
            </a:r>
            <a:r>
              <a:rPr lang="en-US" sz="4100" dirty="0">
                <a:solidFill>
                  <a:srgbClr val="FFFF00"/>
                </a:solidFill>
              </a:rPr>
              <a:t>IoT Platform</a:t>
            </a:r>
            <a:r>
              <a:rPr lang="en-US" sz="4100" dirty="0"/>
              <a:t> can be rapidly </a:t>
            </a:r>
            <a:r>
              <a:rPr lang="en-US" sz="4100" dirty="0">
                <a:solidFill>
                  <a:srgbClr val="FFFF00"/>
                </a:solidFill>
              </a:rPr>
              <a:t>provisioned</a:t>
            </a:r>
            <a:r>
              <a:rPr lang="en-US" sz="4100" dirty="0"/>
              <a:t> and </a:t>
            </a:r>
            <a:r>
              <a:rPr lang="en-US" sz="4100" dirty="0">
                <a:solidFill>
                  <a:srgbClr val="FFFF00"/>
                </a:solidFill>
              </a:rPr>
              <a:t>released</a:t>
            </a:r>
            <a:r>
              <a:rPr lang="en-US" sz="4100" dirty="0"/>
              <a:t> with minimal management effort or service provider </a:t>
            </a:r>
            <a:r>
              <a:rPr lang="en-US" sz="4100" dirty="0" smtClean="0"/>
              <a:t>interaction. </a:t>
            </a:r>
            <a:endParaRPr lang="en-US" sz="4100" dirty="0"/>
          </a:p>
          <a:p>
            <a:endParaRPr lang="en-US" sz="4100" dirty="0"/>
          </a:p>
        </p:txBody>
      </p:sp>
      <p:sp>
        <p:nvSpPr>
          <p:cNvPr id="6" name="Title 1"/>
          <p:cNvSpPr>
            <a:spLocks noGrp="1"/>
          </p:cNvSpPr>
          <p:nvPr>
            <p:ph type="title"/>
          </p:nvPr>
        </p:nvSpPr>
        <p:spPr>
          <a:xfrm>
            <a:off x="685800" y="76200"/>
            <a:ext cx="12801600" cy="1143000"/>
          </a:xfrm>
        </p:spPr>
        <p:txBody>
          <a:bodyPr/>
          <a:lstStyle/>
          <a:p>
            <a:r>
              <a:rPr lang="en-US" sz="6000" b="1" dirty="0"/>
              <a:t>IoT Tools &amp; Platforms</a:t>
            </a:r>
          </a:p>
        </p:txBody>
      </p:sp>
    </p:spTree>
    <p:extLst>
      <p:ext uri="{BB962C8B-B14F-4D97-AF65-F5344CB8AC3E}">
        <p14:creationId xmlns:p14="http://schemas.microsoft.com/office/powerpoint/2010/main" val="1033748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12801600" cy="1143000"/>
          </a:xfrm>
        </p:spPr>
        <p:txBody>
          <a:bodyPr/>
          <a:lstStyle/>
          <a:p>
            <a:r>
              <a:rPr lang="en-US" b="1" dirty="0"/>
              <a:t>IoT Tools &amp; Platforms</a:t>
            </a:r>
          </a:p>
        </p:txBody>
      </p:sp>
      <p:sp>
        <p:nvSpPr>
          <p:cNvPr id="3" name="Content Placeholder 2"/>
          <p:cNvSpPr>
            <a:spLocks noGrp="1"/>
          </p:cNvSpPr>
          <p:nvPr>
            <p:ph idx="1"/>
          </p:nvPr>
        </p:nvSpPr>
        <p:spPr>
          <a:xfrm>
            <a:off x="0" y="1143000"/>
            <a:ext cx="13716000" cy="5715000"/>
          </a:xfrm>
        </p:spPr>
        <p:txBody>
          <a:bodyPr/>
          <a:lstStyle/>
          <a:p>
            <a:r>
              <a:rPr lang="en-US" dirty="0" smtClean="0"/>
              <a:t>Briefly discuss the </a:t>
            </a:r>
            <a:r>
              <a:rPr lang="en-US" dirty="0"/>
              <a:t>IoT development tools </a:t>
            </a:r>
            <a:r>
              <a:rPr lang="en-US" dirty="0" smtClean="0"/>
              <a:t>listed below. </a:t>
            </a:r>
          </a:p>
          <a:p>
            <a:pPr marL="36503" indent="0">
              <a:buNone/>
            </a:pPr>
            <a:r>
              <a:rPr lang="en-US" dirty="0" smtClean="0"/>
              <a:t>    (Activity 4.8, page 76 of module).</a:t>
            </a: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78320990"/>
              </p:ext>
            </p:extLst>
          </p:nvPr>
        </p:nvGraphicFramePr>
        <p:xfrm>
          <a:off x="457200" y="2743200"/>
          <a:ext cx="12915900" cy="3972563"/>
        </p:xfrm>
        <a:graphic>
          <a:graphicData uri="http://schemas.openxmlformats.org/drawingml/2006/table">
            <a:tbl>
              <a:tblPr firstRow="1" bandRow="1">
                <a:tableStyleId>{5C22544A-7EE6-4342-B048-85BDC9FD1C3A}</a:tableStyleId>
              </a:tblPr>
              <a:tblGrid>
                <a:gridCol w="6457950"/>
                <a:gridCol w="6457950"/>
              </a:tblGrid>
              <a:tr h="3972563">
                <a:tc>
                  <a:txBody>
                    <a:bodyPr/>
                    <a:lstStyle/>
                    <a:p>
                      <a:endParaRPr kumimoji="0" lang="en-US" sz="1500" b="0" i="0" u="none" strike="noStrike" kern="1200" baseline="0" dirty="0" smtClean="0">
                        <a:solidFill>
                          <a:schemeClr val="lt1"/>
                        </a:solidFill>
                        <a:latin typeface="+mn-lt"/>
                        <a:ea typeface="+mn-ea"/>
                        <a:cs typeface="+mn-cs"/>
                      </a:endParaRP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Tessel</a:t>
                      </a:r>
                      <a:r>
                        <a:rPr kumimoji="0" lang="en-US" sz="3700" b="0" i="0" u="none" strike="noStrike" kern="1200" baseline="0" dirty="0" smtClean="0">
                          <a:solidFill>
                            <a:schemeClr val="lt1"/>
                          </a:solidFill>
                          <a:latin typeface="+mn-lt"/>
                          <a:ea typeface="+mn-ea"/>
                          <a:cs typeface="+mn-cs"/>
                        </a:rPr>
                        <a:t> 2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Eclipse IoT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Arduino </a:t>
                      </a: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PlatforIO</a:t>
                      </a:r>
                      <a:r>
                        <a:rPr kumimoji="0" lang="en-US" sz="3700" b="0" i="0" u="none" strike="noStrike" kern="1200" baseline="0" dirty="0" smtClean="0">
                          <a:solidFill>
                            <a:schemeClr val="lt1"/>
                          </a:solidFill>
                          <a:latin typeface="+mn-lt"/>
                          <a:ea typeface="+mn-ea"/>
                          <a:cs typeface="+mn-cs"/>
                        </a:rPr>
                        <a:t>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IBM Watson </a:t>
                      </a:r>
                      <a:endParaRPr kumimoji="0" lang="en-US" sz="1500" b="0" i="0" u="none" strike="noStrike" kern="1200" baseline="0" dirty="0" smtClean="0">
                        <a:solidFill>
                          <a:schemeClr val="lt1"/>
                        </a:solidFill>
                        <a:latin typeface="+mn-lt"/>
                        <a:ea typeface="+mn-ea"/>
                        <a:cs typeface="+mn-cs"/>
                      </a:endParaRPr>
                    </a:p>
                    <a:p>
                      <a:endParaRPr lang="en-US" sz="1500" dirty="0"/>
                    </a:p>
                  </a:txBody>
                  <a:tcPr marL="137160" marR="137160">
                    <a:solidFill>
                      <a:schemeClr val="bg2">
                        <a:alpha val="0"/>
                      </a:schemeClr>
                    </a:solidFill>
                  </a:tcPr>
                </a:tc>
                <a:tc>
                  <a:txBody>
                    <a:bodyPr/>
                    <a:lstStyle/>
                    <a:p>
                      <a:endParaRPr kumimoji="0" lang="en-US" sz="1500" b="0" i="0" u="none" strike="noStrike" kern="1200" baseline="0" dirty="0" smtClean="0">
                        <a:solidFill>
                          <a:schemeClr val="lt1"/>
                        </a:solidFill>
                        <a:latin typeface="+mn-lt"/>
                        <a:ea typeface="+mn-ea"/>
                        <a:cs typeface="+mn-cs"/>
                      </a:endParaRP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Raspbian</a:t>
                      </a:r>
                      <a:r>
                        <a:rPr kumimoji="0" lang="en-US" sz="3700" b="0" i="0" u="none" strike="noStrike" kern="1200" baseline="0" dirty="0" smtClean="0">
                          <a:solidFill>
                            <a:schemeClr val="lt1"/>
                          </a:solidFill>
                          <a:latin typeface="+mn-lt"/>
                          <a:ea typeface="+mn-ea"/>
                          <a:cs typeface="+mn-cs"/>
                        </a:rPr>
                        <a:t> </a:t>
                      </a:r>
                    </a:p>
                    <a:p>
                      <a:pPr marL="571500" indent="-571500">
                        <a:buClr>
                          <a:srgbClr val="FFFF00"/>
                        </a:buClr>
                        <a:buFont typeface="Wingdings" panose="05000000000000000000" pitchFamily="2" charset="2"/>
                        <a:buChar char="Ø"/>
                      </a:pPr>
                      <a:r>
                        <a:rPr kumimoji="0" lang="en-US" sz="3700" b="0" i="0" u="none" strike="noStrike" kern="1200" baseline="0" dirty="0" err="1" smtClean="0">
                          <a:solidFill>
                            <a:schemeClr val="lt1"/>
                          </a:solidFill>
                          <a:latin typeface="+mn-lt"/>
                          <a:ea typeface="+mn-ea"/>
                          <a:cs typeface="+mn-cs"/>
                        </a:rPr>
                        <a:t>OpenSCADA</a:t>
                      </a:r>
                      <a:r>
                        <a:rPr kumimoji="0" lang="en-US" sz="3700" b="0" i="0" u="none" strike="noStrike" kern="1200" baseline="0" dirty="0" smtClean="0">
                          <a:solidFill>
                            <a:schemeClr val="lt1"/>
                          </a:solidFill>
                          <a:latin typeface="+mn-lt"/>
                          <a:ea typeface="+mn-ea"/>
                          <a:cs typeface="+mn-cs"/>
                        </a:rPr>
                        <a:t>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Node-RED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Kimono Create </a:t>
                      </a:r>
                    </a:p>
                    <a:p>
                      <a:pPr marL="571500" indent="-571500">
                        <a:buClr>
                          <a:srgbClr val="FFFF00"/>
                        </a:buClr>
                        <a:buFont typeface="Wingdings" panose="05000000000000000000" pitchFamily="2" charset="2"/>
                        <a:buChar char="Ø"/>
                      </a:pPr>
                      <a:r>
                        <a:rPr kumimoji="0" lang="en-US" sz="3700" b="0" i="0" u="none" strike="noStrike" kern="1200" baseline="0" dirty="0" smtClean="0">
                          <a:solidFill>
                            <a:schemeClr val="lt1"/>
                          </a:solidFill>
                          <a:latin typeface="+mn-lt"/>
                          <a:ea typeface="+mn-ea"/>
                          <a:cs typeface="+mn-cs"/>
                        </a:rPr>
                        <a:t>Device Hive </a:t>
                      </a:r>
                    </a:p>
                    <a:p>
                      <a:endParaRPr kumimoji="0" lang="en-US" sz="1500" b="0" i="0" u="none" strike="noStrike" kern="1200" baseline="0" dirty="0" smtClean="0">
                        <a:solidFill>
                          <a:schemeClr val="lt1"/>
                        </a:solidFill>
                        <a:latin typeface="+mn-lt"/>
                        <a:ea typeface="+mn-ea"/>
                        <a:cs typeface="+mn-cs"/>
                      </a:endParaRPr>
                    </a:p>
                    <a:p>
                      <a:r>
                        <a:rPr kumimoji="0" lang="en-US" sz="1500" b="0" i="0" u="none" strike="noStrike" kern="1200" baseline="0" dirty="0" smtClean="0">
                          <a:solidFill>
                            <a:schemeClr val="lt1"/>
                          </a:solidFill>
                          <a:latin typeface="+mn-lt"/>
                          <a:ea typeface="+mn-ea"/>
                          <a:cs typeface="+mn-cs"/>
                        </a:rPr>
                        <a:t>	</a:t>
                      </a:r>
                    </a:p>
                    <a:p>
                      <a:endParaRPr lang="en-US" sz="1500" dirty="0"/>
                    </a:p>
                  </a:txBody>
                  <a:tcPr marL="137160" marR="137160">
                    <a:solidFill>
                      <a:schemeClr val="bg2">
                        <a:alpha val="0"/>
                      </a:schemeClr>
                    </a:solidFill>
                  </a:tcPr>
                </a:tc>
              </a:tr>
            </a:tbl>
          </a:graphicData>
        </a:graphic>
      </p:graphicFrame>
    </p:spTree>
    <p:extLst>
      <p:ext uri="{BB962C8B-B14F-4D97-AF65-F5344CB8AC3E}">
        <p14:creationId xmlns:p14="http://schemas.microsoft.com/office/powerpoint/2010/main" val="4024176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5"/>
            <a:ext cx="12801600" cy="1143000"/>
          </a:xfrm>
        </p:spPr>
        <p:txBody>
          <a:bodyPr/>
          <a:lstStyle/>
          <a:p>
            <a:r>
              <a:rPr lang="en-US" b="1" dirty="0"/>
              <a:t>Applications of IoT</a:t>
            </a:r>
          </a:p>
        </p:txBody>
      </p:sp>
      <p:pic>
        <p:nvPicPr>
          <p:cNvPr id="3074" name="Picture 2" descr="IoT Applications | Top 10 Uses of Internet of Things - DataFl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3"/>
            <a:ext cx="13716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018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0 Best IoT Applications (Internet of Things: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7644"/>
            <a:ext cx="13716000" cy="544036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85800" y="274635"/>
            <a:ext cx="12801600" cy="1143000"/>
          </a:xfrm>
        </p:spPr>
        <p:txBody>
          <a:bodyPr/>
          <a:lstStyle/>
          <a:p>
            <a:r>
              <a:rPr lang="en-US" b="1" dirty="0"/>
              <a:t>Applications of IoT</a:t>
            </a:r>
          </a:p>
        </p:txBody>
      </p:sp>
    </p:spTree>
    <p:extLst>
      <p:ext uri="{BB962C8B-B14F-4D97-AF65-F5344CB8AC3E}">
        <p14:creationId xmlns:p14="http://schemas.microsoft.com/office/powerpoint/2010/main" val="3495177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74635"/>
            <a:ext cx="12801600" cy="1143000"/>
          </a:xfrm>
        </p:spPr>
        <p:txBody>
          <a:bodyPr/>
          <a:lstStyle/>
          <a:p>
            <a:r>
              <a:rPr lang="en-US" b="1" dirty="0"/>
              <a:t>Applications of IoT</a:t>
            </a:r>
          </a:p>
        </p:txBody>
      </p:sp>
      <p:pic>
        <p:nvPicPr>
          <p:cNvPr id="5122" name="Picture 2" descr="Massive IoT applications enabled by LPWANs.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64" y="1600204"/>
            <a:ext cx="121443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08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311736" y="76200"/>
            <a:ext cx="13404275" cy="831837"/>
          </a:xfrm>
        </p:spPr>
        <p:txBody>
          <a:bodyPr/>
          <a:lstStyle/>
          <a:p>
            <a:r>
              <a:rPr lang="en-GB" altLang="en-US" b="1" dirty="0" smtClean="0"/>
              <a:t>Internet of Things (</a:t>
            </a:r>
            <a:r>
              <a:rPr lang="en-GB" altLang="en-US" b="1" dirty="0" err="1" smtClean="0"/>
              <a:t>IoT</a:t>
            </a:r>
            <a:r>
              <a:rPr lang="en-GB" altLang="en-US" b="1" dirty="0" smtClean="0"/>
              <a:t>)</a:t>
            </a:r>
          </a:p>
        </p:txBody>
      </p:sp>
      <p:sp>
        <p:nvSpPr>
          <p:cNvPr id="39938" name="Content Placeholder 2"/>
          <p:cNvSpPr>
            <a:spLocks noGrp="1"/>
          </p:cNvSpPr>
          <p:nvPr>
            <p:ph idx="1"/>
          </p:nvPr>
        </p:nvSpPr>
        <p:spPr>
          <a:xfrm>
            <a:off x="152400" y="990600"/>
            <a:ext cx="13404275" cy="4525965"/>
          </a:xfrm>
        </p:spPr>
        <p:txBody>
          <a:bodyPr/>
          <a:lstStyle/>
          <a:p>
            <a:r>
              <a:rPr lang="en-GB" altLang="en-US" dirty="0" smtClean="0"/>
              <a:t>Extending the current Internet and providing </a:t>
            </a:r>
            <a:r>
              <a:rPr lang="en-GB" altLang="en-US" b="1" dirty="0" smtClean="0">
                <a:solidFill>
                  <a:srgbClr val="FFFF00"/>
                </a:solidFill>
              </a:rPr>
              <a:t>connection</a:t>
            </a:r>
            <a:r>
              <a:rPr lang="en-GB" altLang="en-US" dirty="0" smtClean="0"/>
              <a:t>, </a:t>
            </a:r>
            <a:r>
              <a:rPr lang="en-GB" altLang="en-US" b="1" dirty="0" smtClean="0">
                <a:solidFill>
                  <a:srgbClr val="FFFF00"/>
                </a:solidFill>
              </a:rPr>
              <a:t>communication</a:t>
            </a:r>
            <a:r>
              <a:rPr lang="en-GB" altLang="en-US" dirty="0" smtClean="0"/>
              <a:t>, and </a:t>
            </a:r>
            <a:r>
              <a:rPr lang="en-GB" altLang="en-US" b="1" dirty="0" smtClean="0">
                <a:solidFill>
                  <a:srgbClr val="FFFF00"/>
                </a:solidFill>
              </a:rPr>
              <a:t>inter-networking</a:t>
            </a:r>
            <a:r>
              <a:rPr lang="en-GB" altLang="en-US" dirty="0" smtClean="0"/>
              <a:t> between </a:t>
            </a:r>
            <a:r>
              <a:rPr lang="en-GB" altLang="en-US" b="1" dirty="0" smtClean="0">
                <a:solidFill>
                  <a:srgbClr val="FFFF00"/>
                </a:solidFill>
              </a:rPr>
              <a:t>devices</a:t>
            </a:r>
            <a:r>
              <a:rPr lang="en-GB" altLang="en-US" dirty="0" smtClean="0"/>
              <a:t> and physical objects, or "</a:t>
            </a:r>
            <a:r>
              <a:rPr lang="en-GB" altLang="en-US" b="1" dirty="0" smtClean="0">
                <a:solidFill>
                  <a:srgbClr val="FFFF00"/>
                </a:solidFill>
              </a:rPr>
              <a:t>Things</a:t>
            </a:r>
            <a:r>
              <a:rPr lang="en-GB" altLang="en-US" dirty="0" smtClean="0"/>
              <a:t>," is a growing trend that is often referred to as the </a:t>
            </a:r>
            <a:r>
              <a:rPr lang="en-GB" altLang="en-US" b="1" i="1" dirty="0" smtClean="0">
                <a:solidFill>
                  <a:srgbClr val="FFFF00"/>
                </a:solidFill>
              </a:rPr>
              <a:t>Internet of Things</a:t>
            </a:r>
            <a:r>
              <a:rPr lang="en-GB" altLang="en-US" dirty="0" smtClean="0"/>
              <a:t>. </a:t>
            </a:r>
            <a:br>
              <a:rPr lang="en-GB" altLang="en-US" dirty="0" smtClean="0"/>
            </a:br>
            <a:endParaRPr lang="en-GB" altLang="en-US" sz="1000" dirty="0"/>
          </a:p>
          <a:p>
            <a:r>
              <a:rPr lang="en-GB" altLang="en-US" dirty="0" smtClean="0"/>
              <a:t>“The </a:t>
            </a:r>
            <a:r>
              <a:rPr lang="en-GB" altLang="en-US" dirty="0" smtClean="0">
                <a:solidFill>
                  <a:srgbClr val="FFFF00"/>
                </a:solidFill>
              </a:rPr>
              <a:t>technologies </a:t>
            </a:r>
            <a:r>
              <a:rPr lang="en-GB" altLang="en-US" dirty="0" smtClean="0"/>
              <a:t>and </a:t>
            </a:r>
            <a:r>
              <a:rPr lang="en-GB" altLang="en-US" dirty="0" smtClean="0">
                <a:solidFill>
                  <a:srgbClr val="FFFF00"/>
                </a:solidFill>
              </a:rPr>
              <a:t>solutions</a:t>
            </a:r>
            <a:r>
              <a:rPr lang="en-GB" altLang="en-US" dirty="0" smtClean="0"/>
              <a:t> that enable </a:t>
            </a:r>
            <a:r>
              <a:rPr lang="en-GB" altLang="en-US" b="1" dirty="0" smtClean="0">
                <a:solidFill>
                  <a:srgbClr val="FFFF00"/>
                </a:solidFill>
              </a:rPr>
              <a:t>integration</a:t>
            </a:r>
            <a:r>
              <a:rPr lang="en-GB" altLang="en-US" dirty="0" smtClean="0">
                <a:solidFill>
                  <a:srgbClr val="FFFF00"/>
                </a:solidFill>
              </a:rPr>
              <a:t> of real world </a:t>
            </a:r>
            <a:r>
              <a:rPr lang="en-GB" altLang="en-US" b="1" dirty="0" smtClean="0">
                <a:solidFill>
                  <a:srgbClr val="FFFF00"/>
                </a:solidFill>
              </a:rPr>
              <a:t>data</a:t>
            </a:r>
            <a:r>
              <a:rPr lang="en-GB" altLang="en-US" dirty="0" smtClean="0">
                <a:solidFill>
                  <a:srgbClr val="FFFF00"/>
                </a:solidFill>
              </a:rPr>
              <a:t> </a:t>
            </a:r>
            <a:r>
              <a:rPr lang="en-GB" altLang="en-US" dirty="0" smtClean="0"/>
              <a:t>and </a:t>
            </a:r>
            <a:r>
              <a:rPr lang="en-GB" altLang="en-US" b="1" dirty="0" smtClean="0">
                <a:solidFill>
                  <a:srgbClr val="FFFF00"/>
                </a:solidFill>
              </a:rPr>
              <a:t>services</a:t>
            </a:r>
            <a:r>
              <a:rPr lang="en-GB" altLang="en-US" dirty="0" smtClean="0"/>
              <a:t> into the current information </a:t>
            </a:r>
            <a:r>
              <a:rPr lang="en-GB" altLang="en-US" dirty="0" smtClean="0">
                <a:solidFill>
                  <a:srgbClr val="FFFF00"/>
                </a:solidFill>
              </a:rPr>
              <a:t>networking technologies</a:t>
            </a:r>
            <a:r>
              <a:rPr lang="en-GB" altLang="en-US" dirty="0" smtClean="0"/>
              <a:t> are often described under the umbrella term of the </a:t>
            </a:r>
            <a:r>
              <a:rPr lang="en-GB" altLang="en-US" b="1" dirty="0" smtClean="0"/>
              <a:t>Internet of Things (</a:t>
            </a:r>
            <a:r>
              <a:rPr lang="en-GB" altLang="en-US" b="1" dirty="0" err="1" smtClean="0"/>
              <a:t>IoT</a:t>
            </a:r>
            <a:r>
              <a:rPr lang="en-GB" altLang="en-US" b="1" dirty="0" smtClean="0"/>
              <a:t>)</a:t>
            </a:r>
            <a:r>
              <a:rPr lang="en-GB" altLang="en-US" dirty="0" smtClean="0"/>
              <a:t>”</a:t>
            </a:r>
          </a:p>
          <a:p>
            <a:endParaRPr lang="en-GB" altLang="en-US" dirty="0" smtClean="0"/>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Verdana" pitchFamily="34" charset="0"/>
                <a:cs typeface="Arial" pitchFamily="34" charset="0"/>
              </a:defRPr>
            </a:lvl1pPr>
            <a:lvl2pPr>
              <a:defRPr sz="2201">
                <a:solidFill>
                  <a:schemeClr val="tx1"/>
                </a:solidFill>
                <a:latin typeface="Verdana" pitchFamily="34" charset="0"/>
                <a:cs typeface="Arial" pitchFamily="34" charset="0"/>
              </a:defRPr>
            </a:lvl2pPr>
            <a:lvl3pPr>
              <a:defRPr>
                <a:solidFill>
                  <a:schemeClr val="tx1"/>
                </a:solidFill>
                <a:latin typeface="Verdana" pitchFamily="34" charset="0"/>
                <a:cs typeface="Arial" pitchFamily="34" charset="0"/>
              </a:defRPr>
            </a:lvl3pPr>
            <a:lvl4pPr>
              <a:defRPr sz="1600">
                <a:solidFill>
                  <a:schemeClr val="tx1"/>
                </a:solidFill>
                <a:latin typeface="Verdana" pitchFamily="34" charset="0"/>
                <a:cs typeface="Arial" pitchFamily="34" charset="0"/>
              </a:defRPr>
            </a:lvl4pPr>
            <a:lvl5pPr>
              <a:defRPr sz="1600">
                <a:solidFill>
                  <a:schemeClr val="tx1"/>
                </a:solidFill>
                <a:latin typeface="Verdana" pitchFamily="34" charset="0"/>
                <a:cs typeface="Arial" pitchFamily="34" charset="0"/>
              </a:defRPr>
            </a:lvl5pPr>
            <a:lvl6pPr>
              <a:defRPr sz="1600">
                <a:solidFill>
                  <a:schemeClr val="tx1"/>
                </a:solidFill>
                <a:latin typeface="Verdana" pitchFamily="34" charset="0"/>
                <a:cs typeface="Arial" pitchFamily="34" charset="0"/>
              </a:defRPr>
            </a:lvl6pPr>
            <a:lvl7pPr>
              <a:defRPr sz="1600">
                <a:solidFill>
                  <a:schemeClr val="tx1"/>
                </a:solidFill>
                <a:latin typeface="Verdana" pitchFamily="34" charset="0"/>
                <a:cs typeface="Arial" pitchFamily="34" charset="0"/>
              </a:defRPr>
            </a:lvl7pPr>
            <a:lvl8pPr>
              <a:defRPr sz="1600">
                <a:solidFill>
                  <a:schemeClr val="tx1"/>
                </a:solidFill>
                <a:latin typeface="Verdana" pitchFamily="34" charset="0"/>
                <a:cs typeface="Arial" pitchFamily="34" charset="0"/>
              </a:defRPr>
            </a:lvl8pPr>
            <a:lvl9pPr>
              <a:defRPr sz="1600">
                <a:solidFill>
                  <a:schemeClr val="tx1"/>
                </a:solidFill>
                <a:latin typeface="Verdana" pitchFamily="34" charset="0"/>
                <a:cs typeface="Arial" pitchFamily="34" charset="0"/>
              </a:defRPr>
            </a:lvl9pPr>
          </a:lstStyle>
          <a:p>
            <a:fld id="{5CBD8244-18C0-460C-BF78-2714D3A793D2}" type="slidenum">
              <a:rPr lang="en-GB" altLang="en-US" sz="1400"/>
              <a:pPr/>
              <a:t>4</a:t>
            </a:fld>
            <a:endParaRPr lang="en-GB" altLang="en-US" sz="1400"/>
          </a:p>
        </p:txBody>
      </p:sp>
      <p:pic>
        <p:nvPicPr>
          <p:cNvPr id="5" name="Picture 2" descr="Secure integration of IoT and Cloud Computing Concept Vector color line Icon Design, Internet of things symbol on white background, IoT and automation stock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1400" y="4840272"/>
            <a:ext cx="2514600" cy="201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0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17" y="0"/>
            <a:ext cx="13063385" cy="1143000"/>
          </a:xfrm>
        </p:spPr>
        <p:txBody>
          <a:bodyPr/>
          <a:lstStyle/>
          <a:p>
            <a:r>
              <a:rPr lang="en-US" sz="6000" b="1" dirty="0"/>
              <a:t>Internet of Things (IoT)</a:t>
            </a:r>
          </a:p>
        </p:txBody>
      </p:sp>
      <p:sp>
        <p:nvSpPr>
          <p:cNvPr id="3" name="Content Placeholder 2"/>
          <p:cNvSpPr>
            <a:spLocks noGrp="1"/>
          </p:cNvSpPr>
          <p:nvPr>
            <p:ph idx="1"/>
          </p:nvPr>
        </p:nvSpPr>
        <p:spPr>
          <a:xfrm>
            <a:off x="228612" y="1265235"/>
            <a:ext cx="13376787" cy="4525965"/>
          </a:xfrm>
        </p:spPr>
        <p:txBody>
          <a:bodyPr/>
          <a:lstStyle/>
          <a:p>
            <a:r>
              <a:rPr lang="en-US" sz="3550" b="1" dirty="0" smtClean="0">
                <a:solidFill>
                  <a:srgbClr val="FFFF00"/>
                </a:solidFill>
              </a:rPr>
              <a:t>Definition</a:t>
            </a:r>
            <a:r>
              <a:rPr lang="en-US" sz="3550" dirty="0" smtClean="0"/>
              <a:t>: Where Internet </a:t>
            </a:r>
            <a:r>
              <a:rPr lang="en-US" sz="3550" b="1" dirty="0" smtClean="0">
                <a:solidFill>
                  <a:srgbClr val="FFFF00"/>
                </a:solidFill>
              </a:rPr>
              <a:t>connectivity </a:t>
            </a:r>
            <a:r>
              <a:rPr lang="en-US" sz="3550" dirty="0" smtClean="0"/>
              <a:t>becomes expanded to everyday devices such as cars, home appliances, clothes, city infrastructure, and medical and healthcare devices.</a:t>
            </a:r>
          </a:p>
          <a:p>
            <a:r>
              <a:rPr lang="en-US" sz="3550" dirty="0" smtClean="0"/>
              <a:t>One </a:t>
            </a:r>
            <a:r>
              <a:rPr lang="en-US" sz="3550" b="1" dirty="0" smtClean="0">
                <a:solidFill>
                  <a:srgbClr val="FFFF00"/>
                </a:solidFill>
              </a:rPr>
              <a:t>example</a:t>
            </a:r>
            <a:r>
              <a:rPr lang="en-US" sz="3550" dirty="0" smtClean="0"/>
              <a:t> of rapidly growing industry IoT: </a:t>
            </a:r>
            <a:r>
              <a:rPr lang="en-US" sz="3550" b="1" dirty="0" smtClean="0">
                <a:solidFill>
                  <a:srgbClr val="FFFF00"/>
                </a:solidFill>
              </a:rPr>
              <a:t>autonomous</a:t>
            </a:r>
            <a:r>
              <a:rPr lang="en-US" sz="3550" dirty="0" smtClean="0"/>
              <a:t> or </a:t>
            </a:r>
            <a:r>
              <a:rPr lang="en-US" sz="3550" b="1" dirty="0" smtClean="0">
                <a:solidFill>
                  <a:srgbClr val="FFFF00"/>
                </a:solidFill>
              </a:rPr>
              <a:t>driverless cars</a:t>
            </a:r>
            <a:r>
              <a:rPr lang="en-US" sz="3550" dirty="0" smtClean="0"/>
              <a:t>.</a:t>
            </a:r>
          </a:p>
          <a:p>
            <a:r>
              <a:rPr lang="en-US" sz="3550" b="1" dirty="0" smtClean="0">
                <a:solidFill>
                  <a:srgbClr val="FFFF00"/>
                </a:solidFill>
              </a:rPr>
              <a:t>IoT devices cut across industries</a:t>
            </a:r>
            <a:r>
              <a:rPr lang="en-US" sz="3550" dirty="0" smtClean="0"/>
              <a:t>. Their </a:t>
            </a:r>
            <a:r>
              <a:rPr lang="en-US" sz="3550" b="1" dirty="0" smtClean="0">
                <a:solidFill>
                  <a:srgbClr val="FFFF00"/>
                </a:solidFill>
              </a:rPr>
              <a:t>interconnection</a:t>
            </a:r>
            <a:r>
              <a:rPr lang="en-US" sz="3550" dirty="0" smtClean="0"/>
              <a:t> forms </a:t>
            </a:r>
            <a:r>
              <a:rPr lang="en-US" sz="3550" b="1" dirty="0" smtClean="0">
                <a:solidFill>
                  <a:srgbClr val="FFFF00"/>
                </a:solidFill>
              </a:rPr>
              <a:t>systems</a:t>
            </a:r>
            <a:r>
              <a:rPr lang="en-US" sz="3550" dirty="0" smtClean="0"/>
              <a:t> typically described as “</a:t>
            </a:r>
            <a:r>
              <a:rPr lang="en-US" sz="3550" b="1" dirty="0" smtClean="0">
                <a:solidFill>
                  <a:srgbClr val="FFFF00"/>
                </a:solidFill>
              </a:rPr>
              <a:t>smart houses</a:t>
            </a:r>
            <a:r>
              <a:rPr lang="en-US" sz="3550" dirty="0" smtClean="0"/>
              <a:t>”, “</a:t>
            </a:r>
            <a:r>
              <a:rPr lang="en-US" sz="3550" b="1" dirty="0" smtClean="0">
                <a:solidFill>
                  <a:srgbClr val="FFFF00"/>
                </a:solidFill>
              </a:rPr>
              <a:t>smart cities</a:t>
            </a:r>
            <a:r>
              <a:rPr lang="en-US" sz="3550" dirty="0" smtClean="0"/>
              <a:t>”, and eventually “</a:t>
            </a:r>
            <a:r>
              <a:rPr lang="en-US" sz="3550" b="1" dirty="0" smtClean="0">
                <a:solidFill>
                  <a:srgbClr val="FFFF00"/>
                </a:solidFill>
              </a:rPr>
              <a:t>smart countries</a:t>
            </a:r>
            <a:r>
              <a:rPr lang="en-US" sz="3550" dirty="0" smtClean="0"/>
              <a:t>”.</a:t>
            </a:r>
            <a:endParaRPr lang="en-US" sz="3550" dirty="0"/>
          </a:p>
        </p:txBody>
      </p:sp>
    </p:spTree>
    <p:extLst>
      <p:ext uri="{BB962C8B-B14F-4D97-AF65-F5344CB8AC3E}">
        <p14:creationId xmlns:p14="http://schemas.microsoft.com/office/powerpoint/2010/main" val="3810953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3487400" cy="685800"/>
          </a:xfrm>
        </p:spPr>
        <p:txBody>
          <a:bodyPr/>
          <a:lstStyle/>
          <a:p>
            <a:r>
              <a:rPr lang="en-US" sz="5000" b="1" dirty="0"/>
              <a:t>Interplay between AI, Big Data and IoT</a:t>
            </a:r>
          </a:p>
        </p:txBody>
      </p:sp>
      <p:sp>
        <p:nvSpPr>
          <p:cNvPr id="3" name="Content Placeholder 2"/>
          <p:cNvSpPr>
            <a:spLocks noGrp="1"/>
          </p:cNvSpPr>
          <p:nvPr>
            <p:ph idx="1"/>
          </p:nvPr>
        </p:nvSpPr>
        <p:spPr>
          <a:xfrm>
            <a:off x="228626" y="1112835"/>
            <a:ext cx="13258799" cy="5592765"/>
          </a:xfrm>
        </p:spPr>
        <p:txBody>
          <a:bodyPr/>
          <a:lstStyle/>
          <a:p>
            <a:r>
              <a:rPr lang="en-US" dirty="0" smtClean="0"/>
              <a:t>Key interplay between:</a:t>
            </a:r>
          </a:p>
          <a:p>
            <a:pPr lvl="1"/>
            <a:r>
              <a:rPr lang="en-US" sz="3200" b="1" dirty="0" smtClean="0">
                <a:solidFill>
                  <a:srgbClr val="FFFF00"/>
                </a:solidFill>
              </a:rPr>
              <a:t>AI</a:t>
            </a:r>
            <a:r>
              <a:rPr lang="en-US" sz="3200" dirty="0" smtClean="0"/>
              <a:t>: Data-based learning</a:t>
            </a:r>
          </a:p>
          <a:p>
            <a:pPr lvl="1"/>
            <a:r>
              <a:rPr lang="en-US" sz="3200" b="1" dirty="0" smtClean="0">
                <a:solidFill>
                  <a:srgbClr val="FFFF00"/>
                </a:solidFill>
              </a:rPr>
              <a:t>Big data</a:t>
            </a:r>
            <a:r>
              <a:rPr lang="en-US" sz="3200" dirty="0" smtClean="0"/>
              <a:t>: Capture, storage, analysis of large volume of data</a:t>
            </a:r>
          </a:p>
          <a:p>
            <a:pPr lvl="1"/>
            <a:r>
              <a:rPr lang="en-US" sz="3200" b="1" dirty="0" smtClean="0">
                <a:solidFill>
                  <a:srgbClr val="FFFF00"/>
                </a:solidFill>
              </a:rPr>
              <a:t>IoT</a:t>
            </a:r>
            <a:r>
              <a:rPr lang="en-US" sz="3200" dirty="0" smtClean="0"/>
              <a:t>: Data collection (and processing) through network of things</a:t>
            </a:r>
          </a:p>
          <a:p>
            <a:r>
              <a:rPr lang="en-US" dirty="0" smtClean="0"/>
              <a:t>Data collected by </a:t>
            </a:r>
            <a:r>
              <a:rPr lang="en-US" b="1" dirty="0" smtClean="0">
                <a:solidFill>
                  <a:srgbClr val="FFFF00"/>
                </a:solidFill>
              </a:rPr>
              <a:t>IoT sensors </a:t>
            </a:r>
            <a:r>
              <a:rPr lang="en-US" dirty="0" smtClean="0"/>
              <a:t>contributes to </a:t>
            </a:r>
            <a:r>
              <a:rPr lang="en-US" b="1" dirty="0" smtClean="0"/>
              <a:t>building </a:t>
            </a:r>
            <a:r>
              <a:rPr lang="en-US" b="1" dirty="0" smtClean="0">
                <a:solidFill>
                  <a:srgbClr val="FFFF00"/>
                </a:solidFill>
              </a:rPr>
              <a:t>large pools of data (Big data)</a:t>
            </a:r>
            <a:r>
              <a:rPr lang="en-US" dirty="0" smtClean="0">
                <a:solidFill>
                  <a:srgbClr val="FFFF00"/>
                </a:solidFill>
              </a:rPr>
              <a:t> </a:t>
            </a:r>
            <a:r>
              <a:rPr lang="en-US" dirty="0" smtClean="0"/>
              <a:t>which, in turn, can be </a:t>
            </a:r>
            <a:r>
              <a:rPr lang="en-US" b="1" dirty="0" smtClean="0">
                <a:solidFill>
                  <a:srgbClr val="FFFF00"/>
                </a:solidFill>
              </a:rPr>
              <a:t>processed </a:t>
            </a:r>
            <a:r>
              <a:rPr lang="en-US" dirty="0" smtClean="0"/>
              <a:t>and used for the development</a:t>
            </a:r>
            <a:r>
              <a:rPr lang="en-US" b="1" dirty="0" smtClean="0">
                <a:solidFill>
                  <a:srgbClr val="FFFF00"/>
                </a:solidFill>
              </a:rPr>
              <a:t> of ML and AI</a:t>
            </a:r>
            <a:r>
              <a:rPr lang="en-US" dirty="0" smtClean="0"/>
              <a:t>.</a:t>
            </a:r>
          </a:p>
          <a:p>
            <a:r>
              <a:rPr lang="en-US" dirty="0" smtClean="0"/>
              <a:t>Connected devices in </a:t>
            </a:r>
            <a:r>
              <a:rPr lang="en-US" b="1" dirty="0" smtClean="0">
                <a:solidFill>
                  <a:srgbClr val="FFFF00"/>
                </a:solidFill>
              </a:rPr>
              <a:t>IoT</a:t>
            </a:r>
            <a:r>
              <a:rPr lang="en-US" dirty="0" smtClean="0"/>
              <a:t> generate </a:t>
            </a:r>
            <a:r>
              <a:rPr lang="en-US" b="1" dirty="0" smtClean="0">
                <a:solidFill>
                  <a:srgbClr val="FFFF00"/>
                </a:solidFill>
              </a:rPr>
              <a:t>Big data</a:t>
            </a:r>
            <a:r>
              <a:rPr lang="en-US" dirty="0" smtClean="0"/>
              <a:t> and we know </a:t>
            </a:r>
            <a:r>
              <a:rPr lang="en-US" b="1" dirty="0" smtClean="0">
                <a:solidFill>
                  <a:srgbClr val="FFFF00"/>
                </a:solidFill>
              </a:rPr>
              <a:t>Big data </a:t>
            </a:r>
            <a:r>
              <a:rPr lang="en-US" dirty="0" smtClean="0"/>
              <a:t>requires</a:t>
            </a:r>
            <a:r>
              <a:rPr lang="en-US" b="1" dirty="0" smtClean="0">
                <a:solidFill>
                  <a:srgbClr val="FFFF00"/>
                </a:solidFill>
              </a:rPr>
              <a:t> AI</a:t>
            </a:r>
            <a:r>
              <a:rPr lang="en-US" dirty="0" smtClean="0"/>
              <a:t> to be processed, and </a:t>
            </a:r>
            <a:r>
              <a:rPr lang="en-US" b="1" dirty="0" smtClean="0">
                <a:solidFill>
                  <a:srgbClr val="FFFF00"/>
                </a:solidFill>
              </a:rPr>
              <a:t>AI</a:t>
            </a:r>
            <a:r>
              <a:rPr lang="en-US" dirty="0" smtClean="0"/>
              <a:t> requires </a:t>
            </a:r>
            <a:r>
              <a:rPr lang="en-US" b="1" dirty="0" smtClean="0">
                <a:solidFill>
                  <a:srgbClr val="FFFF00"/>
                </a:solidFill>
              </a:rPr>
              <a:t>Big data</a:t>
            </a:r>
            <a:r>
              <a:rPr lang="en-US" dirty="0" smtClean="0"/>
              <a:t> for learning.</a:t>
            </a:r>
          </a:p>
          <a:p>
            <a:r>
              <a:rPr lang="en-US" sz="3300" b="1" dirty="0">
                <a:solidFill>
                  <a:srgbClr val="FFFF00"/>
                </a:solidFill>
              </a:rPr>
              <a:t>IoT = Data + Sensors + Networks + Services</a:t>
            </a:r>
          </a:p>
        </p:txBody>
      </p:sp>
    </p:spTree>
    <p:extLst>
      <p:ext uri="{BB962C8B-B14F-4D97-AF65-F5344CB8AC3E}">
        <p14:creationId xmlns:p14="http://schemas.microsoft.com/office/powerpoint/2010/main" val="1504704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11201400" cy="1143000"/>
          </a:xfrm>
        </p:spPr>
        <p:txBody>
          <a:bodyPr/>
          <a:lstStyle/>
          <a:p>
            <a:r>
              <a:rPr lang="en-US" sz="6702" b="1" dirty="0"/>
              <a:t>Things</a:t>
            </a:r>
          </a:p>
        </p:txBody>
      </p:sp>
      <p:sp>
        <p:nvSpPr>
          <p:cNvPr id="3" name="Content Placeholder 2"/>
          <p:cNvSpPr>
            <a:spLocks noGrp="1"/>
          </p:cNvSpPr>
          <p:nvPr>
            <p:ph idx="1"/>
          </p:nvPr>
        </p:nvSpPr>
        <p:spPr>
          <a:xfrm>
            <a:off x="228600" y="1477971"/>
            <a:ext cx="13258800" cy="4525965"/>
          </a:xfrm>
        </p:spPr>
        <p:txBody>
          <a:bodyPr/>
          <a:lstStyle/>
          <a:p>
            <a:r>
              <a:rPr lang="en-US" sz="4800" dirty="0"/>
              <a:t>Things are </a:t>
            </a:r>
            <a:r>
              <a:rPr lang="en-US" sz="4800" b="1" dirty="0">
                <a:solidFill>
                  <a:srgbClr val="FFFF00"/>
                </a:solidFill>
              </a:rPr>
              <a:t>objects</a:t>
            </a:r>
            <a:r>
              <a:rPr lang="en-US" sz="4800" dirty="0"/>
              <a:t> of the </a:t>
            </a:r>
            <a:r>
              <a:rPr lang="en-US" sz="4800" b="1" dirty="0">
                <a:solidFill>
                  <a:srgbClr val="FFFF00"/>
                </a:solidFill>
              </a:rPr>
              <a:t>physical world </a:t>
            </a:r>
            <a:r>
              <a:rPr lang="en-US" sz="4800" dirty="0"/>
              <a:t>(physical things) or of the information world (</a:t>
            </a:r>
            <a:r>
              <a:rPr lang="en-US" sz="4800" b="1" dirty="0">
                <a:solidFill>
                  <a:srgbClr val="FFFF00"/>
                </a:solidFill>
              </a:rPr>
              <a:t>virtual world</a:t>
            </a:r>
            <a:r>
              <a:rPr lang="en-US" sz="4800" dirty="0"/>
              <a:t>) which are capable of being </a:t>
            </a:r>
            <a:r>
              <a:rPr lang="en-US" sz="4800" dirty="0">
                <a:solidFill>
                  <a:srgbClr val="FFFF00"/>
                </a:solidFill>
              </a:rPr>
              <a:t>identified</a:t>
            </a:r>
            <a:r>
              <a:rPr lang="en-US" sz="4800" dirty="0"/>
              <a:t> and </a:t>
            </a:r>
            <a:r>
              <a:rPr lang="en-US" sz="4800" dirty="0">
                <a:solidFill>
                  <a:srgbClr val="FFFF00"/>
                </a:solidFill>
              </a:rPr>
              <a:t>integrated</a:t>
            </a:r>
            <a:r>
              <a:rPr lang="en-US" sz="4800" dirty="0"/>
              <a:t> into communication networks. Things </a:t>
            </a:r>
            <a:r>
              <a:rPr lang="en-US" sz="4800" dirty="0">
                <a:solidFill>
                  <a:srgbClr val="FFFF00"/>
                </a:solidFill>
              </a:rPr>
              <a:t>have associated information</a:t>
            </a:r>
            <a:r>
              <a:rPr lang="en-US" sz="4800" dirty="0"/>
              <a:t>, which can be </a:t>
            </a:r>
            <a:r>
              <a:rPr lang="en-US" sz="4800" dirty="0">
                <a:solidFill>
                  <a:srgbClr val="FFFF00"/>
                </a:solidFill>
              </a:rPr>
              <a:t>static</a:t>
            </a:r>
            <a:r>
              <a:rPr lang="en-US" sz="4800" dirty="0"/>
              <a:t> or </a:t>
            </a:r>
            <a:r>
              <a:rPr lang="en-US" sz="4800" dirty="0">
                <a:solidFill>
                  <a:srgbClr val="FFFF00"/>
                </a:solidFill>
              </a:rPr>
              <a:t>dynamic</a:t>
            </a:r>
            <a:r>
              <a:rPr lang="en-US" sz="4800" dirty="0"/>
              <a:t>. </a:t>
            </a:r>
          </a:p>
        </p:txBody>
      </p:sp>
    </p:spTree>
    <p:extLst>
      <p:ext uri="{BB962C8B-B14F-4D97-AF65-F5344CB8AC3E}">
        <p14:creationId xmlns:p14="http://schemas.microsoft.com/office/powerpoint/2010/main" val="3441395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01400" cy="1143000"/>
          </a:xfrm>
        </p:spPr>
        <p:txBody>
          <a:bodyPr/>
          <a:lstStyle/>
          <a:p>
            <a:r>
              <a:rPr lang="en-US" sz="6702" b="1" dirty="0"/>
              <a:t>Things</a:t>
            </a:r>
          </a:p>
        </p:txBody>
      </p:sp>
      <p:sp>
        <p:nvSpPr>
          <p:cNvPr id="3" name="Content Placeholder 2"/>
          <p:cNvSpPr>
            <a:spLocks noGrp="1"/>
          </p:cNvSpPr>
          <p:nvPr>
            <p:ph idx="1"/>
          </p:nvPr>
        </p:nvSpPr>
        <p:spPr>
          <a:xfrm>
            <a:off x="0" y="1417644"/>
            <a:ext cx="13716000" cy="4525965"/>
          </a:xfrm>
        </p:spPr>
        <p:txBody>
          <a:bodyPr/>
          <a:lstStyle/>
          <a:p>
            <a:r>
              <a:rPr lang="en-US" sz="4100" b="1" dirty="0">
                <a:solidFill>
                  <a:srgbClr val="FFFF00"/>
                </a:solidFill>
              </a:rPr>
              <a:t>Physical things </a:t>
            </a:r>
            <a:r>
              <a:rPr lang="en-US" sz="4100" dirty="0"/>
              <a:t>exist in the physical world and are capable of being </a:t>
            </a:r>
            <a:r>
              <a:rPr lang="en-US" sz="4100" b="1" dirty="0" smtClean="0">
                <a:solidFill>
                  <a:srgbClr val="FFFF00"/>
                </a:solidFill>
              </a:rPr>
              <a:t>connected</a:t>
            </a:r>
            <a:r>
              <a:rPr lang="en-US" sz="4100" dirty="0" smtClean="0"/>
              <a:t>, </a:t>
            </a:r>
            <a:r>
              <a:rPr lang="en-US" sz="4100" b="1" dirty="0" smtClean="0">
                <a:solidFill>
                  <a:srgbClr val="FFFF00"/>
                </a:solidFill>
              </a:rPr>
              <a:t>identified</a:t>
            </a:r>
            <a:r>
              <a:rPr lang="en-US" sz="4100" dirty="0" smtClean="0"/>
              <a:t>, </a:t>
            </a:r>
            <a:r>
              <a:rPr lang="en-US" sz="4100" b="1" dirty="0" smtClean="0">
                <a:solidFill>
                  <a:srgbClr val="FFFF00"/>
                </a:solidFill>
              </a:rPr>
              <a:t>sensed</a:t>
            </a:r>
            <a:r>
              <a:rPr lang="en-US" sz="4100" dirty="0"/>
              <a:t>, </a:t>
            </a:r>
            <a:r>
              <a:rPr lang="en-US" sz="4100" b="1" dirty="0">
                <a:solidFill>
                  <a:srgbClr val="FFFF00"/>
                </a:solidFill>
              </a:rPr>
              <a:t>located</a:t>
            </a:r>
            <a:r>
              <a:rPr lang="en-US" sz="4100" dirty="0"/>
              <a:t>, </a:t>
            </a:r>
            <a:r>
              <a:rPr lang="en-US" sz="4100" dirty="0" smtClean="0"/>
              <a:t>and </a:t>
            </a:r>
            <a:r>
              <a:rPr lang="en-US" sz="4100" b="1" dirty="0" smtClean="0">
                <a:solidFill>
                  <a:srgbClr val="FFFF00"/>
                </a:solidFill>
              </a:rPr>
              <a:t>actuated/controlled</a:t>
            </a:r>
            <a:r>
              <a:rPr lang="en-US" sz="4100" dirty="0" smtClean="0"/>
              <a:t>. </a:t>
            </a:r>
            <a:endParaRPr lang="en-US" sz="4100" dirty="0"/>
          </a:p>
          <a:p>
            <a:endParaRPr lang="en-US" sz="1200" dirty="0"/>
          </a:p>
          <a:p>
            <a:r>
              <a:rPr lang="en-US" sz="4100" b="1" dirty="0">
                <a:solidFill>
                  <a:srgbClr val="FFFF00"/>
                </a:solidFill>
              </a:rPr>
              <a:t>Virtual things </a:t>
            </a:r>
            <a:r>
              <a:rPr lang="en-US" sz="4100" dirty="0"/>
              <a:t>exist in the information world and are capable of being </a:t>
            </a:r>
            <a:r>
              <a:rPr lang="en-US" sz="4100" b="1" dirty="0">
                <a:solidFill>
                  <a:srgbClr val="FFFF00"/>
                </a:solidFill>
              </a:rPr>
              <a:t>stored</a:t>
            </a:r>
            <a:r>
              <a:rPr lang="en-US" sz="4100" dirty="0"/>
              <a:t>, </a:t>
            </a:r>
            <a:r>
              <a:rPr lang="en-US" sz="4100" b="1" dirty="0" smtClean="0">
                <a:solidFill>
                  <a:srgbClr val="FFFF00"/>
                </a:solidFill>
              </a:rPr>
              <a:t>addressed</a:t>
            </a:r>
            <a:r>
              <a:rPr lang="en-US" sz="4100" dirty="0" smtClean="0"/>
              <a:t>, </a:t>
            </a:r>
            <a:r>
              <a:rPr lang="en-US" sz="4100" b="1" dirty="0" smtClean="0">
                <a:solidFill>
                  <a:srgbClr val="FFFF00"/>
                </a:solidFill>
              </a:rPr>
              <a:t>processed</a:t>
            </a:r>
            <a:r>
              <a:rPr lang="en-US" sz="4100" dirty="0" smtClean="0"/>
              <a:t> </a:t>
            </a:r>
            <a:r>
              <a:rPr lang="en-US" sz="4100" dirty="0"/>
              <a:t>and </a:t>
            </a:r>
            <a:r>
              <a:rPr lang="en-US" sz="4100" b="1" dirty="0">
                <a:solidFill>
                  <a:srgbClr val="FFFF00"/>
                </a:solidFill>
              </a:rPr>
              <a:t>accessed</a:t>
            </a:r>
            <a:r>
              <a:rPr lang="en-US" sz="4100" dirty="0"/>
              <a:t>. </a:t>
            </a:r>
          </a:p>
          <a:p>
            <a:endParaRPr lang="en-US" sz="4100" dirty="0"/>
          </a:p>
        </p:txBody>
      </p:sp>
    </p:spTree>
    <p:extLst>
      <p:ext uri="{BB962C8B-B14F-4D97-AF65-F5344CB8AC3E}">
        <p14:creationId xmlns:p14="http://schemas.microsoft.com/office/powerpoint/2010/main" val="1280784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Any-Time/Place/Thing</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1714"/>
            <a:ext cx="13716000" cy="530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95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8119</TotalTime>
  <Words>2531</Words>
  <Application>Microsoft Office PowerPoint</Application>
  <PresentationFormat>Custom</PresentationFormat>
  <Paragraphs>279</Paragraphs>
  <Slides>39</Slides>
  <Notes>39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39</vt:i4>
      </vt:variant>
    </vt:vector>
  </HeadingPairs>
  <TitlesOfParts>
    <vt:vector size="50" baseType="lpstr">
      <vt:lpstr>Arial</vt:lpstr>
      <vt:lpstr>Calibri</vt:lpstr>
      <vt:lpstr>Georgia</vt:lpstr>
      <vt:lpstr>Open Sans</vt:lpstr>
      <vt:lpstr>PT Sans Narrow</vt:lpstr>
      <vt:lpstr>Verdana</vt:lpstr>
      <vt:lpstr>Wingdings</vt:lpstr>
      <vt:lpstr>Wingdings 2</vt:lpstr>
      <vt:lpstr>Office Theme</vt:lpstr>
      <vt:lpstr>Technic</vt:lpstr>
      <vt:lpstr>Tropic</vt:lpstr>
      <vt:lpstr>Emerging Technologies</vt:lpstr>
      <vt:lpstr>PowerPoint Presentation</vt:lpstr>
      <vt:lpstr>Learning outcomes</vt:lpstr>
      <vt:lpstr>Internet of Things (IoT)</vt:lpstr>
      <vt:lpstr>Internet of Things (IoT)</vt:lpstr>
      <vt:lpstr>Interplay between AI, Big Data and IoT</vt:lpstr>
      <vt:lpstr>Things</vt:lpstr>
      <vt:lpstr>Things</vt:lpstr>
      <vt:lpstr>Any-Time/Place/Thing</vt:lpstr>
      <vt:lpstr>Why should you learn about IoT? </vt:lpstr>
      <vt:lpstr>PowerPoint Presentation</vt:lpstr>
      <vt:lpstr>Internet-connected devices and the future evolution (Source: Cisco, 2011) </vt:lpstr>
      <vt:lpstr> More IoT Definitions and Issues</vt:lpstr>
      <vt:lpstr> Definition of IoT as a foundation and enabler </vt:lpstr>
      <vt:lpstr>What is to be sensed in IoT?</vt:lpstr>
      <vt:lpstr>PowerPoint Presentation</vt:lpstr>
      <vt:lpstr> There are 7 crucial IoT characteristics: </vt:lpstr>
      <vt:lpstr>Connectivity: WSN</vt:lpstr>
      <vt:lpstr>Connectivity: Mote Anatomy</vt:lpstr>
      <vt:lpstr>Mote (WSNode) Anatomy</vt:lpstr>
      <vt:lpstr>Connectivity: Mote Anatomy</vt:lpstr>
      <vt:lpstr>PowerPoint Presentation</vt:lpstr>
      <vt:lpstr>Body Sensor Networks</vt:lpstr>
      <vt:lpstr> There are 7 crucial IoT characteristics: </vt:lpstr>
      <vt:lpstr> There are 7 crucial IoT characteristics: </vt:lpstr>
      <vt:lpstr>PowerPoint Presentation</vt:lpstr>
      <vt:lpstr>The key components of an IoT deployment from a high-end perspective are: </vt:lpstr>
      <vt:lpstr>PowerPoint Presentation</vt:lpstr>
      <vt:lpstr>How IoT works?</vt:lpstr>
      <vt:lpstr>PowerPoint Presentation</vt:lpstr>
      <vt:lpstr>PowerPoint Presentation</vt:lpstr>
      <vt:lpstr>PowerPoint Presentation</vt:lpstr>
      <vt:lpstr>Devices and Networks </vt:lpstr>
      <vt:lpstr>IoT Tools &amp; Platforms</vt:lpstr>
      <vt:lpstr>IoT Tools &amp; Platforms</vt:lpstr>
      <vt:lpstr>IoT Tools &amp; Platforms</vt:lpstr>
      <vt:lpstr>Applications of IoT</vt:lpstr>
      <vt:lpstr>Applications of IoT</vt:lpstr>
      <vt:lpstr>Applications of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dc:title>
  <dc:creator/>
  <cp:lastModifiedBy>ahmed</cp:lastModifiedBy>
  <cp:revision>466</cp:revision>
  <dcterms:created xsi:type="dcterms:W3CDTF">2006-08-16T00:00:00Z</dcterms:created>
  <dcterms:modified xsi:type="dcterms:W3CDTF">2021-08-07T12:00:56Z</dcterms:modified>
</cp:coreProperties>
</file>