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59" r:id="rId3"/>
    <p:sldId id="261" r:id="rId4"/>
    <p:sldId id="260" r:id="rId5"/>
    <p:sldId id="267" r:id="rId6"/>
    <p:sldId id="264" r:id="rId7"/>
    <p:sldId id="262" r:id="rId8"/>
    <p:sldId id="263" r:id="rId9"/>
    <p:sldId id="268" r:id="rId10"/>
    <p:sldId id="269" r:id="rId11"/>
    <p:sldId id="265" r:id="rId12"/>
    <p:sldId id="266" r:id="rId13"/>
    <p:sldId id="270" r:id="rId14"/>
    <p:sldId id="272" r:id="rId15"/>
    <p:sldId id="279" r:id="rId16"/>
    <p:sldId id="275" r:id="rId17"/>
    <p:sldId id="274" r:id="rId18"/>
    <p:sldId id="271"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194" autoAdjust="0"/>
  </p:normalViewPr>
  <p:slideViewPr>
    <p:cSldViewPr snapToGrid="0">
      <p:cViewPr varScale="1">
        <p:scale>
          <a:sx n="42" d="100"/>
          <a:sy n="42" d="100"/>
        </p:scale>
        <p:origin x="179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9DA98-DEBF-4C4A-B631-9E2717536599}" type="datetimeFigureOut">
              <a:rPr lang="en-US" smtClean="0"/>
              <a:t>21-Aug-21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24D2F-79D4-4419-AB68-E7C528364E1B}" type="slidenum">
              <a:rPr lang="en-US" smtClean="0"/>
              <a:t>‹#›</a:t>
            </a:fld>
            <a:endParaRPr lang="en-US"/>
          </a:p>
        </p:txBody>
      </p:sp>
    </p:spTree>
    <p:extLst>
      <p:ext uri="{BB962C8B-B14F-4D97-AF65-F5344CB8AC3E}">
        <p14:creationId xmlns:p14="http://schemas.microsoft.com/office/powerpoint/2010/main" val="3202793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l.acm.org/doi/10.1145/3330794"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Dictionary meaning:</a:t>
            </a:r>
          </a:p>
          <a:p>
            <a:r>
              <a:rPr lang="en-US" b="1" dirty="0" smtClean="0"/>
              <a:t>Ethics: </a:t>
            </a:r>
            <a:r>
              <a:rPr lang="en-US" sz="1200" b="1" i="0" kern="1200" dirty="0" smtClean="0">
                <a:solidFill>
                  <a:schemeClr val="tx1"/>
                </a:solidFill>
                <a:effectLst/>
                <a:latin typeface="+mn-lt"/>
                <a:ea typeface="+mn-ea"/>
                <a:cs typeface="+mn-cs"/>
              </a:rPr>
              <a:t>moral principles that govern a person's behavior or the conducting of an activity.</a:t>
            </a:r>
          </a:p>
          <a:p>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the moral correctness of specified conduct.</a:t>
            </a:r>
          </a:p>
          <a:p>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the branch of knowledge that deals with moral principles.</a:t>
            </a:r>
            <a:endParaRPr lang="en-US" b="1"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Another important question concerns the fairness, transparency, openness, safety and security of AI algorithms, which are related to points 4–7 in the list.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There is a growing pressure towards subjecting the algorithms to an auditing process similar to those used with new drugs or airplanes. By setting up a strategy called Algorithmic accountability or responsibility. But there is a big problem in enforcing this strategy.</a:t>
            </a:r>
          </a:p>
          <a:p>
            <a:r>
              <a:rPr lang="en-US" sz="1200" b="1" i="0" u="none" strike="noStrike" kern="1200" baseline="0" dirty="0" smtClean="0">
                <a:solidFill>
                  <a:schemeClr val="tx1"/>
                </a:solidFill>
                <a:latin typeface="+mn-lt"/>
                <a:ea typeface="+mn-ea"/>
                <a:cs typeface="+mn-cs"/>
              </a:rPr>
              <a:t>The problem is that a deep neural network (advanced AI) is essentially a black box, since comprehending the workings of its millions of internal parameters is almost impossible.</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10</a:t>
            </a:fld>
            <a:endParaRPr lang="en-US"/>
          </a:p>
        </p:txBody>
      </p:sp>
    </p:spTree>
    <p:extLst>
      <p:ext uri="{BB962C8B-B14F-4D97-AF65-F5344CB8AC3E}">
        <p14:creationId xmlns:p14="http://schemas.microsoft.com/office/powerpoint/2010/main" val="37084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 </a:t>
            </a:r>
            <a:r>
              <a:rPr lang="en-US" sz="1200" b="1" i="0" kern="1200" dirty="0" smtClean="0">
                <a:solidFill>
                  <a:schemeClr val="tx1"/>
                </a:solidFill>
                <a:effectLst/>
                <a:latin typeface="+mn-lt"/>
                <a:ea typeface="+mn-ea"/>
                <a:cs typeface="+mn-cs"/>
              </a:rPr>
              <a:t>could be looking at a future in which we can print personalized pharmaceuticals or home-printed guns and explosives.</a:t>
            </a:r>
          </a:p>
          <a:p>
            <a:r>
              <a:rPr lang="en-US" sz="1200" b="1" i="0" kern="1200" dirty="0" smtClean="0">
                <a:solidFill>
                  <a:schemeClr val="tx1"/>
                </a:solidFill>
                <a:effectLst/>
                <a:latin typeface="+mn-lt"/>
                <a:ea typeface="+mn-ea"/>
                <a:cs typeface="+mn-cs"/>
              </a:rPr>
              <a:t>For now, 3-D printing is largely the realm of artists and designers, but we can easily envision a future in which 3-D printers are affordable and may cut out the manufacturing sector completely.</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11</a:t>
            </a:fld>
            <a:endParaRPr lang="en-US"/>
          </a:p>
        </p:txBody>
      </p:sp>
    </p:spTree>
    <p:extLst>
      <p:ext uri="{BB962C8B-B14F-4D97-AF65-F5344CB8AC3E}">
        <p14:creationId xmlns:p14="http://schemas.microsoft.com/office/powerpoint/2010/main" val="49133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Human enhancements highly related to Biotechnology</a:t>
            </a:r>
            <a:r>
              <a:rPr lang="en-US" sz="1200" b="1"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12</a:t>
            </a:fld>
            <a:endParaRPr lang="en-US"/>
          </a:p>
        </p:txBody>
      </p:sp>
    </p:spTree>
    <p:extLst>
      <p:ext uri="{BB962C8B-B14F-4D97-AF65-F5344CB8AC3E}">
        <p14:creationId xmlns:p14="http://schemas.microsoft.com/office/powerpoint/2010/main" val="3496178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answer might be yes, if we can certainly predict the future, but predicting the future is very difficult.</a:t>
            </a:r>
          </a:p>
          <a:p>
            <a:r>
              <a:rPr lang="en-US" sz="1200" b="1" i="0" u="none" strike="noStrike" kern="1200" baseline="0" dirty="0" smtClean="0">
                <a:solidFill>
                  <a:schemeClr val="tx1"/>
                </a:solidFill>
                <a:latin typeface="+mn-lt"/>
                <a:ea typeface="+mn-ea"/>
                <a:cs typeface="+mn-cs"/>
              </a:rPr>
              <a:t>There are ethical theories and approaches that aim to do that, but the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problem to this type of approach is that the future is unknown.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 central problem to the ethics of technology is that ethical issues tend to arrive too late. </a:t>
            </a:r>
          </a:p>
          <a:p>
            <a:r>
              <a:rPr lang="en-US" sz="1200" b="1" i="0" u="none" strike="noStrike" kern="1200" baseline="0" dirty="0" smtClean="0">
                <a:solidFill>
                  <a:schemeClr val="tx1"/>
                </a:solidFill>
                <a:latin typeface="+mn-lt"/>
                <a:ea typeface="+mn-ea"/>
                <a:cs typeface="+mn-cs"/>
              </a:rPr>
              <a:t>In many cases, ethical issues are only recognized when the technology is already on the market and problems arise during its widespread use. </a:t>
            </a:r>
          </a:p>
          <a:p>
            <a:r>
              <a:rPr lang="en-US" sz="1200" b="1" i="0" u="none" strike="noStrike" kern="1200" baseline="0" dirty="0" smtClean="0">
                <a:solidFill>
                  <a:schemeClr val="tx1"/>
                </a:solidFill>
                <a:latin typeface="+mn-lt"/>
                <a:ea typeface="+mn-ea"/>
                <a:cs typeface="+mn-cs"/>
              </a:rPr>
              <a:t>Ethics can then become a tool to clean up a mess that might have been avoidable. </a:t>
            </a:r>
          </a:p>
          <a:p>
            <a:r>
              <a:rPr lang="en-US" sz="1200" b="1" i="0" u="none" strike="noStrike" kern="1200" baseline="0" dirty="0" smtClean="0">
                <a:solidFill>
                  <a:schemeClr val="tx1"/>
                </a:solidFill>
                <a:latin typeface="+mn-lt"/>
                <a:ea typeface="+mn-ea"/>
                <a:cs typeface="+mn-cs"/>
              </a:rPr>
              <a:t>Ethics has traditionally not been well equipped to deal with issues of uncertainty and, in particular, future uncertainty.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Refer to the MOSHE module for more discussions on this issue.</a:t>
            </a: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13</a:t>
            </a:fld>
            <a:endParaRPr lang="en-US"/>
          </a:p>
        </p:txBody>
      </p:sp>
    </p:spTree>
    <p:extLst>
      <p:ext uri="{BB962C8B-B14F-4D97-AF65-F5344CB8AC3E}">
        <p14:creationId xmlns:p14="http://schemas.microsoft.com/office/powerpoint/2010/main" val="395392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Is embedded ethics the solution? That is a new approach proposed.</a:t>
            </a:r>
          </a:p>
          <a:p>
            <a:r>
              <a:rPr lang="en-US" sz="1200" b="1" i="0" kern="1200" dirty="0" smtClean="0">
                <a:solidFill>
                  <a:schemeClr val="tx1"/>
                </a:solidFill>
                <a:effectLst/>
                <a:latin typeface="+mn-lt"/>
                <a:ea typeface="+mn-ea"/>
                <a:cs typeface="+mn-cs"/>
              </a:rPr>
              <a:t>Many researches</a:t>
            </a:r>
            <a:r>
              <a:rPr lang="en-US" sz="1200" b="1" i="0" kern="1200" baseline="0" dirty="0" smtClean="0">
                <a:solidFill>
                  <a:schemeClr val="tx1"/>
                </a:solidFill>
                <a:effectLst/>
                <a:latin typeface="+mn-lt"/>
                <a:ea typeface="+mn-ea"/>
                <a:cs typeface="+mn-cs"/>
              </a:rPr>
              <a:t> are being conducted and propositions are given to improve ethics in emerging technologies.</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 our case, just one chapter (chapter 6, this chapter); Only one course in the Harvard CS curriculum is the context of this quote.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a:t>
            </a:r>
            <a:r>
              <a:rPr lang="en-US" sz="1200" b="1" i="0" u="none" strike="noStrike" kern="1200" dirty="0" smtClean="0">
                <a:solidFill>
                  <a:schemeClr val="tx1"/>
                </a:solidFill>
                <a:effectLst/>
                <a:latin typeface="+mn-lt"/>
                <a:ea typeface="+mn-ea"/>
                <a:cs typeface="+mn-cs"/>
                <a:hlinkClick r:id="rId3"/>
              </a:rPr>
              <a:t>idea</a:t>
            </a:r>
            <a:r>
              <a:rPr lang="en-US" sz="1200" b="1" i="0" kern="1200" dirty="0" smtClean="0">
                <a:solidFill>
                  <a:schemeClr val="tx1"/>
                </a:solidFill>
                <a:effectLst/>
                <a:latin typeface="+mn-lt"/>
                <a:ea typeface="+mn-ea"/>
                <a:cs typeface="+mn-cs"/>
              </a:rPr>
              <a:t> is to weave (interlace) philosophical concepts and ways of thinking into existing computer science courses so that students learn to ask not simply “Can I build it?” but rather “Should I build it, and if so, how?”</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Through Embedded EthiCS, students learn to identify and think through ethical issues, explain their reasoning for taking, or not taking, a specific action, and ideally design more thoughtful systems that reflect basic human values.</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14</a:t>
            </a:fld>
            <a:endParaRPr lang="en-US"/>
          </a:p>
        </p:txBody>
      </p:sp>
    </p:spTree>
    <p:extLst>
      <p:ext uri="{BB962C8B-B14F-4D97-AF65-F5344CB8AC3E}">
        <p14:creationId xmlns:p14="http://schemas.microsoft.com/office/powerpoint/2010/main" val="350619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Thus,</a:t>
            </a:r>
            <a:r>
              <a:rPr lang="en-US" b="1" baseline="0" dirty="0" smtClean="0"/>
              <a:t> Ethics should be embedded in every design of technology products and processes. </a:t>
            </a:r>
          </a:p>
          <a:p>
            <a:r>
              <a:rPr lang="en-US" b="1" dirty="0" smtClean="0"/>
              <a:t>For example, when you are designing AI algorithms &amp; developing (or training) AI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Ethics should not be an afterthought.</a:t>
            </a:r>
            <a:endParaRPr lang="en-US" b="1" dirty="0" smtClean="0"/>
          </a:p>
          <a:p>
            <a:endParaRPr lang="en-US" b="1" dirty="0" smtClean="0"/>
          </a:p>
          <a:p>
            <a:r>
              <a:rPr lang="en-US" b="1" dirty="0" smtClean="0"/>
              <a:t>You can get the full discussion</a:t>
            </a:r>
            <a:r>
              <a:rPr lang="en-US" b="1" baseline="0" dirty="0" smtClean="0"/>
              <a:t> at the URL given at the top of this slide.</a:t>
            </a:r>
          </a:p>
          <a:p>
            <a:endParaRPr lang="en-US" b="1" baseline="0"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15</a:t>
            </a:fld>
            <a:endParaRPr lang="en-US"/>
          </a:p>
        </p:txBody>
      </p:sp>
    </p:spTree>
    <p:extLst>
      <p:ext uri="{BB962C8B-B14F-4D97-AF65-F5344CB8AC3E}">
        <p14:creationId xmlns:p14="http://schemas.microsoft.com/office/powerpoint/2010/main" val="1932197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ACM : Association for Computing Machinery; t</a:t>
            </a:r>
            <a:r>
              <a:rPr lang="en-US" sz="1200" b="1" i="0" kern="1200" dirty="0" smtClean="0">
                <a:solidFill>
                  <a:schemeClr val="tx1"/>
                </a:solidFill>
                <a:effectLst/>
                <a:latin typeface="+mn-lt"/>
                <a:ea typeface="+mn-ea"/>
                <a:cs typeface="+mn-cs"/>
              </a:rPr>
              <a:t>he world's largest educational and scientific computing society, delivers resources that advance computing as a science and a profession.</a:t>
            </a:r>
            <a:endParaRPr lang="en-US" sz="1200" b="1" i="0" u="none" strike="noStrike" kern="1200" baseline="0" dirty="0" smtClean="0">
              <a:solidFill>
                <a:schemeClr val="tx1"/>
              </a:solidFill>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Code is designed to inspire and guide the ethical conduct of all computing professionals, including current and aspiring practitioners, instructors, students, influencers, and anyone who uses computing technology in an impactful way. </a:t>
            </a:r>
          </a:p>
          <a:p>
            <a:r>
              <a:rPr lang="en-US" sz="1200" b="1" i="0" kern="1200" smtClean="0">
                <a:solidFill>
                  <a:schemeClr val="tx1"/>
                </a:solidFill>
                <a:effectLst/>
                <a:latin typeface="+mn-lt"/>
                <a:ea typeface="+mn-ea"/>
                <a:cs typeface="+mn-cs"/>
              </a:rPr>
              <a:t>Additionally</a:t>
            </a:r>
            <a:r>
              <a:rPr lang="en-US" sz="1200" b="1" i="0" kern="1200" dirty="0" smtClean="0">
                <a:solidFill>
                  <a:schemeClr val="tx1"/>
                </a:solidFill>
                <a:effectLst/>
                <a:latin typeface="+mn-lt"/>
                <a:ea typeface="+mn-ea"/>
                <a:cs typeface="+mn-cs"/>
              </a:rPr>
              <a:t>, the Code serves as a basis for remediation when violations occur. </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These ethical rules (principles) apply to all technologies. </a:t>
            </a:r>
          </a:p>
          <a:p>
            <a:r>
              <a:rPr lang="en-US" sz="1200" b="1" i="0" u="none" strike="noStrike" kern="1200" baseline="0" dirty="0" smtClean="0">
                <a:solidFill>
                  <a:schemeClr val="tx1"/>
                </a:solidFill>
                <a:latin typeface="+mn-lt"/>
                <a:ea typeface="+mn-ea"/>
                <a:cs typeface="+mn-cs"/>
              </a:rPr>
              <a:t>Full discussion of the code can be found using the URL given at the foot of the slide.</a:t>
            </a:r>
          </a:p>
          <a:p>
            <a:endParaRPr lang="en-US" sz="1200" b="1" i="0" u="none" strike="noStrike"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1524D2F-79D4-4419-AB68-E7C528364E1B}" type="slidenum">
              <a:rPr lang="en-US" smtClean="0"/>
              <a:t>16</a:t>
            </a:fld>
            <a:endParaRPr lang="en-US"/>
          </a:p>
        </p:txBody>
      </p:sp>
    </p:spTree>
    <p:extLst>
      <p:ext uri="{BB962C8B-B14F-4D97-AF65-F5344CB8AC3E}">
        <p14:creationId xmlns:p14="http://schemas.microsoft.com/office/powerpoint/2010/main" val="120387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17</a:t>
            </a:fld>
            <a:endParaRPr lang="en-US"/>
          </a:p>
        </p:txBody>
      </p:sp>
    </p:spTree>
    <p:extLst>
      <p:ext uri="{BB962C8B-B14F-4D97-AF65-F5344CB8AC3E}">
        <p14:creationId xmlns:p14="http://schemas.microsoft.com/office/powerpoint/2010/main" val="1957273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92D050"/>
                </a:solidFill>
                <a:effectLst>
                  <a:glow rad="228600">
                    <a:schemeClr val="accent1">
                      <a:satMod val="175000"/>
                      <a:alpha val="40000"/>
                    </a:schemeClr>
                  </a:glow>
                </a:effectLst>
              </a:rPr>
              <a:t>The ACM Code of Ethics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Section 2, </a:t>
            </a:r>
            <a:r>
              <a:rPr lang="en-US" sz="1200" b="1" i="1" kern="1200" dirty="0" smtClean="0">
                <a:solidFill>
                  <a:schemeClr val="tx1"/>
                </a:solidFill>
                <a:effectLst/>
                <a:latin typeface="+mn-lt"/>
                <a:ea typeface="+mn-ea"/>
                <a:cs typeface="+mn-cs"/>
              </a:rPr>
              <a:t>Professional Responsibilities,</a:t>
            </a:r>
            <a:r>
              <a:rPr lang="en-US" sz="1200" b="1" i="0" kern="1200" dirty="0" smtClean="0">
                <a:solidFill>
                  <a:schemeClr val="tx1"/>
                </a:solidFill>
                <a:effectLst/>
                <a:latin typeface="+mn-lt"/>
                <a:ea typeface="+mn-ea"/>
                <a:cs typeface="+mn-cs"/>
              </a:rPr>
              <a:t> explores the responsibilities of computing professionals related to the work that they do.</a:t>
            </a:r>
            <a:endParaRPr lang="en-US" b="1" dirty="0" smtClean="0"/>
          </a:p>
          <a:p>
            <a:endParaRPr lang="en-US" b="1" dirty="0" smtClean="0"/>
          </a:p>
          <a:p>
            <a:r>
              <a:rPr lang="en-US" b="1" dirty="0" smtClean="0"/>
              <a:t>[Q]</a:t>
            </a:r>
            <a:r>
              <a:rPr lang="en-US" b="1" baseline="0" dirty="0" smtClean="0"/>
              <a:t> What is the difference between process &amp; product (of professional </a:t>
            </a:r>
            <a:r>
              <a:rPr lang="en-US" b="1" baseline="0" smtClean="0"/>
              <a:t>work</a:t>
            </a:r>
            <a:r>
              <a:rPr lang="en-US" b="1" baseline="0" smtClean="0"/>
              <a:t>)?</a:t>
            </a:r>
            <a:endParaRPr lang="en-US" b="1" baseline="0" dirty="0" smtClean="0"/>
          </a:p>
          <a:p>
            <a:r>
              <a:rPr lang="en-US" b="1" baseline="0" smtClean="0"/>
              <a:t>[</a:t>
            </a:r>
            <a:r>
              <a:rPr lang="en-US" b="1" baseline="0" dirty="0" smtClean="0"/>
              <a:t>Q] What is the difference between authentication and authorization</a:t>
            </a:r>
            <a:r>
              <a:rPr lang="en-US" b="1" baseline="0" smtClean="0"/>
              <a:t>? </a:t>
            </a:r>
            <a:endParaRPr lang="en-US" b="1" baseline="0" smtClean="0"/>
          </a:p>
          <a:p>
            <a:r>
              <a:rPr lang="en-US" b="1" baseline="0" smtClean="0"/>
              <a:t>[</a:t>
            </a:r>
            <a:r>
              <a:rPr lang="en-US" b="1" baseline="0" dirty="0" smtClean="0"/>
              <a:t>Q] What does usably secure </a:t>
            </a:r>
            <a:r>
              <a:rPr lang="en-US" b="1" baseline="0" smtClean="0"/>
              <a:t>mean</a:t>
            </a:r>
            <a:r>
              <a:rPr lang="en-US" b="1" baseline="0" smtClean="0"/>
              <a:t>?</a:t>
            </a:r>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18</a:t>
            </a:fld>
            <a:endParaRPr lang="en-US"/>
          </a:p>
        </p:txBody>
      </p:sp>
    </p:spTree>
    <p:extLst>
      <p:ext uri="{BB962C8B-B14F-4D97-AF65-F5344CB8AC3E}">
        <p14:creationId xmlns:p14="http://schemas.microsoft.com/office/powerpoint/2010/main" val="2385943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92D050"/>
                </a:solidFill>
                <a:effectLst>
                  <a:glow rad="228600">
                    <a:schemeClr val="accent1">
                      <a:satMod val="175000"/>
                      <a:alpha val="40000"/>
                    </a:schemeClr>
                  </a:glow>
                </a:effectLst>
              </a:rPr>
              <a:t>The ACM Code of Ethics </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Section 3, </a:t>
            </a:r>
            <a:r>
              <a:rPr lang="en-US" sz="1200" b="1" i="1" kern="1200" dirty="0" smtClean="0">
                <a:solidFill>
                  <a:schemeClr val="tx1"/>
                </a:solidFill>
                <a:effectLst/>
                <a:latin typeface="+mn-lt"/>
                <a:ea typeface="+mn-ea"/>
                <a:cs typeface="+mn-cs"/>
              </a:rPr>
              <a:t>Professional Leadership Principles,</a:t>
            </a:r>
            <a:r>
              <a:rPr lang="en-US" sz="1200" b="1" i="0" kern="1200" dirty="0" smtClean="0">
                <a:solidFill>
                  <a:schemeClr val="tx1"/>
                </a:solidFill>
                <a:effectLst/>
                <a:latin typeface="+mn-lt"/>
                <a:ea typeface="+mn-ea"/>
                <a:cs typeface="+mn-cs"/>
              </a:rPr>
              <a:t> guides individuals who have a leadership role.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[Q] What is special regarding the last rule (bullet)?</a:t>
            </a:r>
            <a:r>
              <a:rPr lang="en-US" sz="1200" b="1" i="0" kern="1200" baseline="0" dirty="0" smtClean="0">
                <a:solidFill>
                  <a:schemeClr val="tx1"/>
                </a:solidFill>
                <a:effectLst/>
                <a:latin typeface="+mn-lt"/>
                <a:ea typeface="+mn-ea"/>
                <a:cs typeface="+mn-cs"/>
              </a:rPr>
              <a:t> </a:t>
            </a:r>
            <a:endParaRPr lang="en-US" sz="1200" b="1" i="0" kern="1200" baseline="0" dirty="0" smtClean="0">
              <a:solidFill>
                <a:schemeClr val="tx1"/>
              </a:solidFill>
              <a:effectLst/>
              <a:latin typeface="+mn-lt"/>
              <a:ea typeface="+mn-ea"/>
              <a:cs typeface="+mn-cs"/>
            </a:endParaRPr>
          </a:p>
          <a:p>
            <a:r>
              <a:rPr lang="en-US" sz="1200" b="1" dirty="0" smtClean="0"/>
              <a:t>Interface changes, the removal of features, and even software updates have an impact on the productivity of users and the quality of their work. </a:t>
            </a:r>
          </a:p>
          <a:p>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19</a:t>
            </a:fld>
            <a:endParaRPr lang="en-US"/>
          </a:p>
        </p:txBody>
      </p:sp>
    </p:spTree>
    <p:extLst>
      <p:ext uri="{BB962C8B-B14F-4D97-AF65-F5344CB8AC3E}">
        <p14:creationId xmlns:p14="http://schemas.microsoft.com/office/powerpoint/2010/main" val="346971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New Ethical</a:t>
            </a:r>
            <a:r>
              <a:rPr lang="en-US" b="1" baseline="0" dirty="0" smtClean="0"/>
              <a:t> Questions concerning ethical use of Emerging Technologies.</a:t>
            </a:r>
          </a:p>
          <a:p>
            <a:endParaRPr lang="en-US" b="1" baseline="0" dirty="0" smtClean="0"/>
          </a:p>
          <a:p>
            <a:r>
              <a:rPr lang="en-US" b="1" baseline="0" dirty="0" smtClean="0"/>
              <a:t>Ethical questions that were not anticipated or were difficult to anticipate before widespread use of emerging technologies.</a:t>
            </a:r>
            <a:endParaRPr lang="en-US" b="1" dirty="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622146a2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622146a2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15156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For example; The Internet has provided many benefits for society, creating new ways for people to interact.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As with many technologies, however, the Internet has not been without side effects or drawbacks.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For example, it has created new concerns about privacy, and it has been hampered by spam and viruses. </a:t>
            </a:r>
            <a:r>
              <a:rPr lang="en-US" b="1" dirty="0" smtClean="0"/>
              <a:t>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Even as it serves as a medium of global communication, it threatens to cut off people who lack access to it. </a:t>
            </a:r>
          </a:p>
          <a:p>
            <a:pPr marL="0" lvl="0" indent="0" algn="l" rtl="0">
              <a:spcBef>
                <a:spcPts val="0"/>
              </a:spcBef>
              <a:spcAft>
                <a:spcPts val="0"/>
              </a:spcAft>
              <a:buNone/>
            </a:pPr>
            <a:r>
              <a:rPr lang="en-US" sz="1200" b="1" i="0" u="none" strike="noStrike" kern="1200" baseline="0" dirty="0" smtClean="0">
                <a:solidFill>
                  <a:schemeClr val="tx1"/>
                </a:solidFill>
                <a:latin typeface="+mn-lt"/>
                <a:ea typeface="+mn-ea"/>
                <a:cs typeface="+mn-cs"/>
              </a:rPr>
              <a:t>What we call the digital divide or the access to Internet divide</a:t>
            </a:r>
            <a:r>
              <a:rPr lang="en-US" sz="1200" b="1"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4</a:t>
            </a:fld>
            <a:endParaRPr lang="en-US"/>
          </a:p>
        </p:txBody>
      </p:sp>
    </p:spTree>
    <p:extLst>
      <p:ext uri="{BB962C8B-B14F-4D97-AF65-F5344CB8AC3E}">
        <p14:creationId xmlns:p14="http://schemas.microsoft.com/office/powerpoint/2010/main" val="376304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 Can encouragement</a:t>
            </a:r>
            <a:r>
              <a:rPr lang="en-US" b="1" baseline="0" dirty="0" smtClean="0"/>
              <a:t> and making people conscious of ethical behaviors solve the problem?</a:t>
            </a:r>
            <a:endParaRPr lang="en-US" b="1" dirty="0" smtClean="0"/>
          </a:p>
          <a:p>
            <a:r>
              <a:rPr lang="en-US" b="1" baseline="0" dirty="0" smtClean="0"/>
              <a:t>      </a:t>
            </a:r>
            <a:r>
              <a:rPr lang="en-US" b="1" dirty="0" smtClean="0"/>
              <a:t>No, there should be accountability.</a:t>
            </a:r>
          </a:p>
          <a:p>
            <a:endParaRPr lang="en-US" b="1" dirty="0" smtClean="0"/>
          </a:p>
          <a:p>
            <a:r>
              <a:rPr lang="en-US" b="1" baseline="0" dirty="0" smtClean="0"/>
              <a:t>     </a:t>
            </a:r>
            <a:r>
              <a:rPr lang="en-US" b="1" dirty="0" smtClean="0"/>
              <a:t>Rules of ethics should be enforced. Should be embedded in our professional culture.</a:t>
            </a:r>
          </a:p>
          <a:p>
            <a:r>
              <a:rPr lang="en-US" b="1" baseline="0" dirty="0" smtClean="0"/>
              <a:t>     It is people that should be held accountable, not machines (even if they use advanced AI).</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E1524D2F-79D4-4419-AB68-E7C528364E1B}" type="slidenum">
              <a:rPr lang="en-US" smtClean="0"/>
              <a:t>5</a:t>
            </a:fld>
            <a:endParaRPr lang="en-US"/>
          </a:p>
        </p:txBody>
      </p:sp>
    </p:spTree>
    <p:extLst>
      <p:ext uri="{BB962C8B-B14F-4D97-AF65-F5344CB8AC3E}">
        <p14:creationId xmlns:p14="http://schemas.microsoft.com/office/powerpoint/2010/main" val="259520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New (emerging) ethical questions as a result of use of Emerging Technologies.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increasing use of big data, algorithmic decision-making, and artificial intelligence can enable more consistent, evidence-based and accurate judgments or decisions, often more quickly and efficiently. However, these strengths can potentially have a darker side too, throwing up questions around the ethical use of these fairly new technologies.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For example, outputs can be based on biased data, which could lead to discriminatory outcomes. </a:t>
            </a:r>
          </a:p>
          <a:p>
            <a:r>
              <a:rPr lang="en-US" sz="1200" b="1" i="0" u="none" strike="noStrike" kern="1200" baseline="0" dirty="0" smtClean="0">
                <a:solidFill>
                  <a:schemeClr val="tx1"/>
                </a:solidFill>
                <a:latin typeface="+mn-lt"/>
                <a:ea typeface="+mn-ea"/>
                <a:cs typeface="+mn-cs"/>
              </a:rPr>
              <a:t>Indeed, where systems learn from real-world data, there is a significant risk that those systems simply recreate the past and subsequently build in errors or systemic biases. </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6</a:t>
            </a:fld>
            <a:endParaRPr lang="en-US"/>
          </a:p>
        </p:txBody>
      </p:sp>
    </p:spTree>
    <p:extLst>
      <p:ext uri="{BB962C8B-B14F-4D97-AF65-F5344CB8AC3E}">
        <p14:creationId xmlns:p14="http://schemas.microsoft.com/office/powerpoint/2010/main" val="105262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How often do we consider the massive amounts of data we give to commercial entities when we use social media, or order goods via the Internet? </a:t>
            </a:r>
          </a:p>
          <a:p>
            <a:r>
              <a:rPr lang="en-US" sz="1200" b="1" i="0" kern="1200" dirty="0" smtClean="0">
                <a:solidFill>
                  <a:schemeClr val="tx1"/>
                </a:solidFill>
                <a:effectLst/>
                <a:latin typeface="+mn-lt"/>
                <a:ea typeface="+mn-ea"/>
                <a:cs typeface="+mn-cs"/>
              </a:rPr>
              <a:t>Now that microprocessors and permanent memory are inexpensive technology, we need to think about the kinds of information that should be collected and retained.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Let us take some examples:</a:t>
            </a:r>
          </a:p>
          <a:p>
            <a:r>
              <a:rPr lang="en-US" sz="1200" b="1" i="0" kern="1200" dirty="0" smtClean="0">
                <a:solidFill>
                  <a:schemeClr val="tx1"/>
                </a:solidFill>
                <a:effectLst/>
                <a:latin typeface="+mn-lt"/>
                <a:ea typeface="+mn-ea"/>
                <a:cs typeface="+mn-cs"/>
              </a:rPr>
              <a:t>Should we create a diabetic insulin implant that could notify your doctor or insurance company when you make poor diet choices, and should that decision make you ineligible for certain types of medical treatment?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Should cars be equipped to monitor speed and other measures of good driving, and should this data be summoned by authorities following a crash?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These issues require appropriate policy discussions in order to bridge the gap between data collection and meaningful outcomes.</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524D2F-79D4-4419-AB68-E7C528364E1B}" type="slidenum">
              <a:rPr lang="en-US" smtClean="0"/>
              <a:t>7</a:t>
            </a:fld>
            <a:endParaRPr lang="en-US"/>
          </a:p>
        </p:txBody>
      </p:sp>
    </p:spTree>
    <p:extLst>
      <p:ext uri="{BB962C8B-B14F-4D97-AF65-F5344CB8AC3E}">
        <p14:creationId xmlns:p14="http://schemas.microsoft.com/office/powerpoint/2010/main" val="212695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answer is No.</a:t>
            </a:r>
            <a:r>
              <a:rPr lang="en-US" b="1" baseline="0" dirty="0" smtClean="0"/>
              <a:t> Someone should ethically do this and be held accountable for whatever harm is incurred as a result of the decision made.</a:t>
            </a:r>
          </a:p>
          <a:p>
            <a:r>
              <a:rPr lang="en-US" b="1" baseline="0" dirty="0" smtClean="0"/>
              <a:t>People are to be accountable, not machines!</a:t>
            </a: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8</a:t>
            </a:fld>
            <a:endParaRPr lang="en-US"/>
          </a:p>
        </p:txBody>
      </p:sp>
    </p:spTree>
    <p:extLst>
      <p:ext uri="{BB962C8B-B14F-4D97-AF65-F5344CB8AC3E}">
        <p14:creationId xmlns:p14="http://schemas.microsoft.com/office/powerpoint/2010/main" val="519338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Perhaps the most challenging question related to society and ethics is whether AI will make the majority of people unemployed and thus cause a massive inequality gap (questions 1 and 2 in the list here). </a:t>
            </a:r>
          </a:p>
          <a:p>
            <a:r>
              <a:rPr lang="en-US" sz="1200" b="1" i="0" u="none" strike="noStrike" kern="1200" baseline="0" dirty="0" smtClean="0">
                <a:solidFill>
                  <a:schemeClr val="tx1"/>
                </a:solidFill>
                <a:latin typeface="+mn-lt"/>
                <a:ea typeface="+mn-ea"/>
                <a:cs typeface="+mn-cs"/>
              </a:rPr>
              <a:t>May not be necessarily so, as researches claim. They suggest that it is not that whole jobs will be eliminated by AI-driven automation but instead that certain tasks within the jobs will be done by robots and software. We should be talking about redesigning jobs.</a:t>
            </a:r>
            <a:endParaRPr lang="en-US" b="1" dirty="0"/>
          </a:p>
        </p:txBody>
      </p:sp>
      <p:sp>
        <p:nvSpPr>
          <p:cNvPr id="4" name="Slide Number Placeholder 3"/>
          <p:cNvSpPr>
            <a:spLocks noGrp="1"/>
          </p:cNvSpPr>
          <p:nvPr>
            <p:ph type="sldNum" sz="quarter" idx="10"/>
          </p:nvPr>
        </p:nvSpPr>
        <p:spPr/>
        <p:txBody>
          <a:bodyPr/>
          <a:lstStyle/>
          <a:p>
            <a:fld id="{E1524D2F-79D4-4419-AB68-E7C528364E1B}" type="slidenum">
              <a:rPr lang="en-US" smtClean="0"/>
              <a:t>9</a:t>
            </a:fld>
            <a:endParaRPr lang="en-US"/>
          </a:p>
        </p:txBody>
      </p:sp>
    </p:spTree>
    <p:extLst>
      <p:ext uri="{BB962C8B-B14F-4D97-AF65-F5344CB8AC3E}">
        <p14:creationId xmlns:p14="http://schemas.microsoft.com/office/powerpoint/2010/main" val="184297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9"/>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21-Aug-21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12691414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21-Aug-21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6371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5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21-Aug-21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369450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31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91425" tIns="91425" rIns="91425" bIns="91425" anchor="ctr" anchorCtr="0">
            <a:noAutofit/>
          </a:bodyPr>
          <a:lstStyle/>
          <a:p>
            <a:endParaRPr>
              <a:solidFill>
                <a:prstClr val="white"/>
              </a:solidFill>
            </a:endParaRPr>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3208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21-Aug-21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3080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9"/>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8140703"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914400" y="3583855"/>
            <a:ext cx="88392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21-Aug-21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16976558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9956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89600" y="1600206"/>
            <a:ext cx="48768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21-Aug-21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318072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85" y="5486400"/>
            <a:ext cx="5389033"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85" y="1516913"/>
            <a:ext cx="5389033"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21-Aug-21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14434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21-Aug-21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387876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21-Aug-21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228692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39"/>
            <a:ext cx="42672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21-Aug-21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10875433" y="6421454"/>
            <a:ext cx="1016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38397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80" y="2998775"/>
            <a:ext cx="4071821"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21-Aug-21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242690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9"/>
            <a:ext cx="12192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609600" y="274639"/>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600206"/>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421454"/>
            <a:ext cx="28448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E3D9345C-2A50-4D8A-9B59-2D276B9FEE78}" type="datetimeFigureOut">
              <a:rPr lang="en-US">
                <a:solidFill>
                  <a:srgbClr val="D4D2D0">
                    <a:shade val="50000"/>
                  </a:srgbClr>
                </a:solidFill>
              </a:rPr>
              <a:pPr defTabSz="914264">
                <a:defRPr/>
              </a:pPr>
              <a:t>21-Aug-21</a:t>
            </a:fld>
            <a:endParaRPr lang="en-US">
              <a:solidFill>
                <a:srgbClr val="D4D2D0">
                  <a:shade val="50000"/>
                </a:srgbClr>
              </a:solidFill>
            </a:endParaRPr>
          </a:p>
        </p:txBody>
      </p:sp>
      <p:sp>
        <p:nvSpPr>
          <p:cNvPr id="22" name="Footer Placeholder 21"/>
          <p:cNvSpPr>
            <a:spLocks noGrp="1"/>
          </p:cNvSpPr>
          <p:nvPr>
            <p:ph type="ftr" sz="quarter" idx="3"/>
          </p:nvPr>
        </p:nvSpPr>
        <p:spPr>
          <a:xfrm>
            <a:off x="4165600" y="6421454"/>
            <a:ext cx="38608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10871200" y="6421454"/>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1557857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11"/>
            <a:ext cx="11480800" cy="1325563"/>
          </a:xfrm>
        </p:spPr>
        <p:txBody>
          <a:bodyPr>
            <a:noAutofit/>
          </a:bodyPr>
          <a:lstStyle/>
          <a:p>
            <a:pPr algn="ctr"/>
            <a:r>
              <a:rPr lang="en-US" sz="6700" b="1" dirty="0" smtClean="0">
                <a:solidFill>
                  <a:srgbClr val="92D050"/>
                </a:solidFill>
                <a:latin typeface="Calibri" pitchFamily="34" charset="0"/>
                <a:cs typeface="Calibri" pitchFamily="34" charset="0"/>
              </a:rPr>
              <a:t>Emerging Technologies</a:t>
            </a:r>
            <a:endParaRPr lang="en-US" sz="6700" b="1" dirty="0">
              <a:solidFill>
                <a:srgbClr val="92D050"/>
              </a:solidFill>
              <a:latin typeface="Calibri" pitchFamily="34" charset="0"/>
              <a:cs typeface="Calibri" pitchFamily="34" charset="0"/>
            </a:endParaRPr>
          </a:p>
        </p:txBody>
      </p:sp>
      <p:sp>
        <p:nvSpPr>
          <p:cNvPr id="3" name="Rectangle 2"/>
          <p:cNvSpPr/>
          <p:nvPr/>
        </p:nvSpPr>
        <p:spPr>
          <a:xfrm>
            <a:off x="914400" y="2438400"/>
            <a:ext cx="10668000" cy="3231650"/>
          </a:xfrm>
          <a:prstGeom prst="rect">
            <a:avLst/>
          </a:prstGeom>
        </p:spPr>
        <p:txBody>
          <a:bodyPr wrap="square" lIns="91428" tIns="45718" rIns="91428" bIns="45718">
            <a:spAutoFit/>
          </a:bodyPr>
          <a:lstStyle/>
          <a:p>
            <a:pPr algn="ctr" defTabSz="914264"/>
            <a:r>
              <a:rPr lang="en-US" sz="7200" b="1" dirty="0">
                <a:solidFill>
                  <a:prstClr val="white"/>
                </a:solidFill>
              </a:rPr>
              <a:t>Chapter </a:t>
            </a:r>
            <a:r>
              <a:rPr lang="en-US" sz="7200" b="1" dirty="0" smtClean="0">
                <a:solidFill>
                  <a:prstClr val="white"/>
                </a:solidFill>
              </a:rPr>
              <a:t>Six</a:t>
            </a:r>
            <a:endParaRPr lang="en-US" sz="3200" b="1" dirty="0">
              <a:solidFill>
                <a:prstClr val="white"/>
              </a:solidFill>
            </a:endParaRPr>
          </a:p>
          <a:p>
            <a:pPr algn="ctr" defTabSz="914264"/>
            <a:r>
              <a:rPr lang="en-US" sz="6600" b="1" dirty="0" smtClean="0">
                <a:solidFill>
                  <a:srgbClr val="92D050"/>
                </a:solidFill>
                <a:latin typeface="Calibri" pitchFamily="34" charset="0"/>
                <a:cs typeface="Calibri" pitchFamily="34" charset="0"/>
              </a:rPr>
              <a:t>Ethics &amp; Professionalism of Emerging Technologies</a:t>
            </a:r>
            <a:endParaRPr lang="en-US" sz="6600" b="1" dirty="0">
              <a:solidFill>
                <a:srgbClr val="92D050"/>
              </a:solidFill>
            </a:endParaRPr>
          </a:p>
        </p:txBody>
      </p:sp>
    </p:spTree>
    <p:extLst>
      <p:ext uri="{BB962C8B-B14F-4D97-AF65-F5344CB8AC3E}">
        <p14:creationId xmlns:p14="http://schemas.microsoft.com/office/powerpoint/2010/main" val="110775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2167"/>
            <a:ext cx="12192000" cy="6585833"/>
          </a:xfrm>
        </p:spPr>
        <p:txBody>
          <a:bodyPr/>
          <a:lstStyle/>
          <a:p>
            <a:pPr marL="36508" indent="0" algn="ctr">
              <a:buNone/>
            </a:pPr>
            <a:r>
              <a:rPr lang="en-US" sz="4000" b="1" dirty="0" smtClean="0">
                <a:solidFill>
                  <a:srgbClr val="92D050"/>
                </a:solidFill>
              </a:rPr>
              <a:t>Top </a:t>
            </a:r>
            <a:r>
              <a:rPr lang="en-US" sz="4000" b="1" dirty="0">
                <a:solidFill>
                  <a:srgbClr val="92D050"/>
                </a:solidFill>
              </a:rPr>
              <a:t>9 </a:t>
            </a:r>
            <a:r>
              <a:rPr lang="en-US" sz="4000" b="1" i="1" dirty="0">
                <a:solidFill>
                  <a:srgbClr val="92D050"/>
                </a:solidFill>
              </a:rPr>
              <a:t>ethical issues </a:t>
            </a:r>
            <a:r>
              <a:rPr lang="en-US" sz="4000" b="1" dirty="0">
                <a:solidFill>
                  <a:srgbClr val="92D050"/>
                </a:solidFill>
              </a:rPr>
              <a:t>in AI according to the World Economic Forum (WEF, 2016</a:t>
            </a:r>
            <a:r>
              <a:rPr lang="en-US" sz="4000" b="1" dirty="0" smtClean="0">
                <a:solidFill>
                  <a:srgbClr val="92D050"/>
                </a:solidFill>
              </a:rPr>
              <a:t>)</a:t>
            </a:r>
            <a:r>
              <a:rPr lang="en-US" sz="4000" dirty="0" smtClean="0"/>
              <a:t>:</a:t>
            </a:r>
          </a:p>
          <a:p>
            <a:pPr marL="36508" indent="0">
              <a:buNone/>
            </a:pPr>
            <a:r>
              <a:rPr lang="en-US" sz="3600" dirty="0" smtClean="0"/>
              <a:t> 5</a:t>
            </a:r>
            <a:r>
              <a:rPr lang="en-US" sz="3600" dirty="0"/>
              <a:t>. Racist robots. How do we eliminate AI bias?</a:t>
            </a:r>
          </a:p>
          <a:p>
            <a:pPr marL="36508" indent="0">
              <a:buNone/>
            </a:pPr>
            <a:r>
              <a:rPr lang="en-US" sz="3600" dirty="0" smtClean="0"/>
              <a:t> 6</a:t>
            </a:r>
            <a:r>
              <a:rPr lang="en-US" sz="3600" dirty="0"/>
              <a:t>. Security. How do we keep AI safe from adversaries?</a:t>
            </a:r>
          </a:p>
          <a:p>
            <a:pPr marL="36508" indent="0">
              <a:buNone/>
            </a:pPr>
            <a:r>
              <a:rPr lang="en-US" sz="3600" dirty="0" smtClean="0"/>
              <a:t> 7</a:t>
            </a:r>
            <a:r>
              <a:rPr lang="en-US" sz="3600" dirty="0"/>
              <a:t>. Evil </a:t>
            </a:r>
            <a:r>
              <a:rPr lang="en-US" sz="3600" dirty="0" smtClean="0"/>
              <a:t>genie. </a:t>
            </a:r>
            <a:r>
              <a:rPr lang="en-US" sz="3600" dirty="0"/>
              <a:t>How do we protect against </a:t>
            </a:r>
            <a:r>
              <a:rPr lang="en-US" sz="3600" dirty="0" smtClean="0"/>
              <a:t>unintended</a:t>
            </a:r>
            <a:br>
              <a:rPr lang="en-US" sz="3600" dirty="0" smtClean="0"/>
            </a:br>
            <a:r>
              <a:rPr lang="en-US" sz="3600" dirty="0" smtClean="0"/>
              <a:t>     consequences</a:t>
            </a:r>
            <a:r>
              <a:rPr lang="en-US" sz="3600" dirty="0"/>
              <a:t>?</a:t>
            </a:r>
          </a:p>
          <a:p>
            <a:pPr marL="36508" indent="0">
              <a:buNone/>
            </a:pPr>
            <a:r>
              <a:rPr lang="en-US" sz="3600" dirty="0" smtClean="0"/>
              <a:t> 8</a:t>
            </a:r>
            <a:r>
              <a:rPr lang="en-US" sz="3600" dirty="0"/>
              <a:t>. Singularity. How do we stay in control of a complex, </a:t>
            </a:r>
            <a:r>
              <a:rPr lang="en-US" sz="3600" dirty="0" smtClean="0"/>
              <a:t/>
            </a:r>
            <a:br>
              <a:rPr lang="en-US" sz="3600" dirty="0" smtClean="0"/>
            </a:br>
            <a:r>
              <a:rPr lang="en-US" sz="3600" dirty="0" smtClean="0"/>
              <a:t>     intelligent </a:t>
            </a:r>
            <a:r>
              <a:rPr lang="en-US" sz="3600" dirty="0"/>
              <a:t>system?</a:t>
            </a:r>
          </a:p>
          <a:p>
            <a:pPr marL="36508" indent="0">
              <a:buNone/>
            </a:pPr>
            <a:r>
              <a:rPr lang="en-US" sz="3600" dirty="0" smtClean="0"/>
              <a:t> 9. </a:t>
            </a:r>
            <a:r>
              <a:rPr lang="en-US" sz="3600" dirty="0"/>
              <a:t>Robot rights. How do we define the humane treatment </a:t>
            </a:r>
            <a:r>
              <a:rPr lang="en-US" sz="3600" dirty="0" smtClean="0"/>
              <a:t/>
            </a:r>
            <a:br>
              <a:rPr lang="en-US" sz="3600" dirty="0" smtClean="0"/>
            </a:br>
            <a:r>
              <a:rPr lang="en-US" sz="3600" dirty="0" smtClean="0"/>
              <a:t>     of </a:t>
            </a:r>
            <a:r>
              <a:rPr lang="en-US" sz="3600" dirty="0"/>
              <a:t>AI?</a:t>
            </a:r>
            <a:endParaRPr lang="en-US" sz="3600" dirty="0" smtClean="0"/>
          </a:p>
        </p:txBody>
      </p:sp>
    </p:spTree>
    <p:extLst>
      <p:ext uri="{BB962C8B-B14F-4D97-AF65-F5344CB8AC3E}">
        <p14:creationId xmlns:p14="http://schemas.microsoft.com/office/powerpoint/2010/main" val="3165925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5" y="274639"/>
            <a:ext cx="9956800" cy="1143000"/>
          </a:xfrm>
        </p:spPr>
        <p:txBody>
          <a:bodyPr/>
          <a:lstStyle/>
          <a:p>
            <a:r>
              <a:rPr lang="en-US" sz="6600" b="1" dirty="0" smtClean="0">
                <a:solidFill>
                  <a:srgbClr val="92D050"/>
                </a:solidFill>
                <a:latin typeface="Times New Roman" panose="02020603050405020304" pitchFamily="18" charset="0"/>
                <a:cs typeface="Times New Roman" panose="02020603050405020304" pitchFamily="18" charset="0"/>
              </a:rPr>
              <a:t>3</a:t>
            </a:r>
            <a:r>
              <a:rPr lang="en-US" sz="6600" b="1" dirty="0" smtClean="0">
                <a:solidFill>
                  <a:srgbClr val="92D050"/>
                </a:solidFill>
              </a:rPr>
              <a:t>D Printing</a:t>
            </a:r>
            <a:endParaRPr lang="en-US" sz="6600" dirty="0">
              <a:solidFill>
                <a:srgbClr val="92D050"/>
              </a:solidFill>
            </a:endParaRPr>
          </a:p>
        </p:txBody>
      </p:sp>
      <p:sp>
        <p:nvSpPr>
          <p:cNvPr id="3" name="Content Placeholder 2"/>
          <p:cNvSpPr>
            <a:spLocks noGrp="1"/>
          </p:cNvSpPr>
          <p:nvPr>
            <p:ph idx="1"/>
          </p:nvPr>
        </p:nvSpPr>
        <p:spPr>
          <a:xfrm>
            <a:off x="152401" y="1709061"/>
            <a:ext cx="11996057" cy="3037110"/>
          </a:xfrm>
        </p:spPr>
        <p:txBody>
          <a:bodyPr/>
          <a:lstStyle/>
          <a:p>
            <a:r>
              <a:rPr lang="en-US" sz="4400" dirty="0" smtClean="0"/>
              <a:t>Scientists </a:t>
            </a:r>
            <a:r>
              <a:rPr lang="en-US" sz="4400" dirty="0"/>
              <a:t>are attempting to use </a:t>
            </a:r>
            <a:r>
              <a:rPr lang="en-US" sz="4700" dirty="0" smtClean="0">
                <a:latin typeface="Times New Roman" panose="02020603050405020304" pitchFamily="18" charset="0"/>
                <a:cs typeface="Times New Roman" panose="02020603050405020304" pitchFamily="18" charset="0"/>
              </a:rPr>
              <a:t>3</a:t>
            </a:r>
            <a:r>
              <a:rPr lang="en-US" sz="4400" dirty="0" smtClean="0"/>
              <a:t>D </a:t>
            </a:r>
            <a:r>
              <a:rPr lang="en-US" sz="4400" dirty="0"/>
              <a:t>printing to create everything from architectural models to human </a:t>
            </a:r>
            <a:r>
              <a:rPr lang="en-US" sz="4400" dirty="0" smtClean="0"/>
              <a:t>organs. What problems (ethical or other) you foresee can arise as a result?</a:t>
            </a:r>
            <a:endParaRPr lang="en-US" sz="4400" dirty="0"/>
          </a:p>
        </p:txBody>
      </p:sp>
    </p:spTree>
    <p:extLst>
      <p:ext uri="{BB962C8B-B14F-4D97-AF65-F5344CB8AC3E}">
        <p14:creationId xmlns:p14="http://schemas.microsoft.com/office/powerpoint/2010/main" val="934471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5" y="35158"/>
            <a:ext cx="9956800" cy="1143000"/>
          </a:xfrm>
        </p:spPr>
        <p:txBody>
          <a:bodyPr/>
          <a:lstStyle/>
          <a:p>
            <a:r>
              <a:rPr lang="en-US" sz="6600" b="1" dirty="0">
                <a:solidFill>
                  <a:srgbClr val="92D050"/>
                </a:solidFill>
              </a:rPr>
              <a:t>Human enhancements</a:t>
            </a:r>
            <a:endParaRPr lang="en-US" sz="6600" dirty="0">
              <a:solidFill>
                <a:srgbClr val="92D050"/>
              </a:solidFill>
            </a:endParaRPr>
          </a:p>
        </p:txBody>
      </p:sp>
      <p:sp>
        <p:nvSpPr>
          <p:cNvPr id="3" name="Content Placeholder 2"/>
          <p:cNvSpPr>
            <a:spLocks noGrp="1"/>
          </p:cNvSpPr>
          <p:nvPr>
            <p:ph idx="1"/>
          </p:nvPr>
        </p:nvSpPr>
        <p:spPr>
          <a:xfrm>
            <a:off x="1" y="1295412"/>
            <a:ext cx="12148458" cy="5562588"/>
          </a:xfrm>
        </p:spPr>
        <p:txBody>
          <a:bodyPr/>
          <a:lstStyle/>
          <a:p>
            <a:r>
              <a:rPr lang="en-US" sz="3600" dirty="0"/>
              <a:t>Pharmaceutical, surgical, mechanical and neurological enhancements are already available for therapeutic purposes. But these same enhancements can be used to magnify human biological function beyond the societal norm</a:t>
            </a:r>
            <a:r>
              <a:rPr lang="en-US" sz="3600" dirty="0" smtClean="0"/>
              <a:t>. </a:t>
            </a:r>
          </a:p>
          <a:p>
            <a:r>
              <a:rPr lang="en-US" sz="3600" dirty="0" smtClean="0">
                <a:solidFill>
                  <a:srgbClr val="FFFF00"/>
                </a:solidFill>
              </a:rPr>
              <a:t>Where </a:t>
            </a:r>
            <a:r>
              <a:rPr lang="en-US" sz="3600" dirty="0">
                <a:solidFill>
                  <a:srgbClr val="FFFF00"/>
                </a:solidFill>
              </a:rPr>
              <a:t>do we draw the line between therapy and enhancement?</a:t>
            </a:r>
            <a:r>
              <a:rPr lang="en-US" sz="3600" dirty="0"/>
              <a:t> </a:t>
            </a:r>
            <a:r>
              <a:rPr lang="en-US" sz="3600" dirty="0">
                <a:solidFill>
                  <a:srgbClr val="FFC000"/>
                </a:solidFill>
              </a:rPr>
              <a:t>How do we justify enhancing human bodies when so many individuals still lack access to basic therapeutic medicine?</a:t>
            </a:r>
          </a:p>
        </p:txBody>
      </p:sp>
    </p:spTree>
    <p:extLst>
      <p:ext uri="{BB962C8B-B14F-4D97-AF65-F5344CB8AC3E}">
        <p14:creationId xmlns:p14="http://schemas.microsoft.com/office/powerpoint/2010/main" val="2382562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338949"/>
            <a:ext cx="11740243" cy="4525963"/>
          </a:xfrm>
        </p:spPr>
        <p:txBody>
          <a:bodyPr/>
          <a:lstStyle/>
          <a:p>
            <a:r>
              <a:rPr lang="en-US" sz="4900" i="1" dirty="0" smtClean="0">
                <a:solidFill>
                  <a:srgbClr val="FFFF00"/>
                </a:solidFill>
              </a:rPr>
              <a:t>Do you think that integrating ethical rules with emerging technologies is important and possible? Why or why not? What are the challenges of integrating ethical rules with new technologies?</a:t>
            </a:r>
          </a:p>
          <a:p>
            <a:pPr marL="36508" indent="0">
              <a:buNone/>
            </a:pPr>
            <a:endParaRPr lang="en-US" dirty="0"/>
          </a:p>
        </p:txBody>
      </p:sp>
      <p:sp>
        <p:nvSpPr>
          <p:cNvPr id="4" name="Rectangle 3"/>
          <p:cNvSpPr/>
          <p:nvPr/>
        </p:nvSpPr>
        <p:spPr>
          <a:xfrm>
            <a:off x="55084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1878518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1257306"/>
            <a:ext cx="11590020" cy="4525963"/>
          </a:xfrm>
        </p:spPr>
        <p:txBody>
          <a:bodyPr/>
          <a:lstStyle/>
          <a:p>
            <a:r>
              <a:rPr lang="en-US" sz="6000" dirty="0"/>
              <a:t>“A one-off course on ethics for computer scientists would not work. We needed a new pedagogical model.”</a:t>
            </a:r>
          </a:p>
          <a:p>
            <a:pPr marL="36508" indent="0">
              <a:buNone/>
            </a:pPr>
            <a:endParaRPr lang="en-US" dirty="0" smtClean="0"/>
          </a:p>
          <a:p>
            <a:pPr marL="36508" indent="0">
              <a:buNone/>
            </a:pPr>
            <a:r>
              <a:rPr lang="en-US" dirty="0" smtClean="0"/>
              <a:t>Alison </a:t>
            </a:r>
            <a:r>
              <a:rPr lang="en-US" dirty="0"/>
              <a:t>Simmons, the Samuel H. Wolcott Professor of </a:t>
            </a:r>
            <a:r>
              <a:rPr lang="en-US" dirty="0" smtClean="0"/>
              <a:t/>
            </a:r>
            <a:br>
              <a:rPr lang="en-US" dirty="0" smtClean="0"/>
            </a:br>
            <a:r>
              <a:rPr lang="en-US" dirty="0" smtClean="0"/>
              <a:t>Philosophy</a:t>
            </a:r>
            <a:endParaRPr lang="en-US" dirty="0"/>
          </a:p>
          <a:p>
            <a:endParaRPr lang="en-US" dirty="0"/>
          </a:p>
        </p:txBody>
      </p:sp>
      <p:sp>
        <p:nvSpPr>
          <p:cNvPr id="4" name="Rectangle 3"/>
          <p:cNvSpPr/>
          <p:nvPr/>
        </p:nvSpPr>
        <p:spPr>
          <a:xfrm>
            <a:off x="1943100" y="81623"/>
            <a:ext cx="8389619" cy="1015663"/>
          </a:xfrm>
          <a:prstGeom prst="rect">
            <a:avLst/>
          </a:prstGeom>
        </p:spPr>
        <p:txBody>
          <a:bodyPr wrap="square">
            <a:spAutoFit/>
          </a:bodyPr>
          <a:lstStyle/>
          <a:p>
            <a:r>
              <a:rPr lang="en-US" sz="6000" b="1" dirty="0">
                <a:solidFill>
                  <a:srgbClr val="92D050"/>
                </a:solidFill>
                <a:latin typeface="Dinamit"/>
              </a:rPr>
              <a:t>Embedded </a:t>
            </a:r>
            <a:r>
              <a:rPr lang="en-US" sz="6000" b="1" dirty="0" smtClean="0">
                <a:solidFill>
                  <a:srgbClr val="92D050"/>
                </a:solidFill>
                <a:latin typeface="Dinamit"/>
              </a:rPr>
              <a:t>EthiCS?</a:t>
            </a:r>
            <a:endParaRPr lang="en-US" sz="6000" b="1" dirty="0">
              <a:solidFill>
                <a:srgbClr val="92D050"/>
              </a:solidFill>
            </a:endParaRPr>
          </a:p>
        </p:txBody>
      </p:sp>
      <p:pic>
        <p:nvPicPr>
          <p:cNvPr id="1028" name="Picture 4" descr="Alison Si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6960" y="3200083"/>
            <a:ext cx="2225040" cy="258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708660"/>
            <a:ext cx="10797540" cy="5188909"/>
          </a:xfrm>
        </p:spPr>
        <p:txBody>
          <a:bodyPr/>
          <a:lstStyle/>
          <a:p>
            <a:r>
              <a:rPr lang="en-US" sz="5400" dirty="0"/>
              <a:t>“What we need is for enough students to learn to </a:t>
            </a:r>
            <a:r>
              <a:rPr lang="en-US" sz="5400" b="1" dirty="0">
                <a:solidFill>
                  <a:srgbClr val="FFFF00"/>
                </a:solidFill>
              </a:rPr>
              <a:t>use ethical thinking during design</a:t>
            </a:r>
            <a:r>
              <a:rPr lang="en-US" sz="5400" dirty="0"/>
              <a:t> to make a difference in the world.”</a:t>
            </a:r>
          </a:p>
          <a:p>
            <a:endParaRPr lang="en-US" sz="5400" dirty="0"/>
          </a:p>
        </p:txBody>
      </p:sp>
      <p:sp>
        <p:nvSpPr>
          <p:cNvPr id="4" name="Rectangle 3"/>
          <p:cNvSpPr/>
          <p:nvPr/>
        </p:nvSpPr>
        <p:spPr>
          <a:xfrm>
            <a:off x="396240" y="4933295"/>
            <a:ext cx="7261860" cy="1200329"/>
          </a:xfrm>
          <a:prstGeom prst="rect">
            <a:avLst/>
          </a:prstGeom>
        </p:spPr>
        <p:txBody>
          <a:bodyPr wrap="square">
            <a:spAutoFit/>
          </a:bodyPr>
          <a:lstStyle/>
          <a:p>
            <a:r>
              <a:rPr lang="en-US" sz="2400" dirty="0">
                <a:latin typeface="Dinamit"/>
              </a:rPr>
              <a:t>Barbara Grosz, Higgins Research Professor of Natural Sciences at the Harvard John A. Paulson School of Engineering and Applied Sciences</a:t>
            </a:r>
            <a:endParaRPr lang="en-US" sz="2400" dirty="0"/>
          </a:p>
        </p:txBody>
      </p:sp>
      <p:pic>
        <p:nvPicPr>
          <p:cNvPr id="2050" name="Picture 2" descr="Barbara Grosz."/>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8360" y="4069080"/>
            <a:ext cx="2348865" cy="27102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5740" y="120954"/>
            <a:ext cx="11986260" cy="369332"/>
          </a:xfrm>
          <a:prstGeom prst="rect">
            <a:avLst/>
          </a:prstGeom>
        </p:spPr>
        <p:txBody>
          <a:bodyPr wrap="square">
            <a:spAutoFit/>
          </a:bodyPr>
          <a:lstStyle/>
          <a:p>
            <a:r>
              <a:rPr lang="en-US" dirty="0"/>
              <a:t>https://news.harvard.edu/gazette/story/2020/10/experts-consider-the-ethical-implications-of-new-technology/</a:t>
            </a:r>
          </a:p>
        </p:txBody>
      </p:sp>
    </p:spTree>
    <p:extLst>
      <p:ext uri="{BB962C8B-B14F-4D97-AF65-F5344CB8AC3E}">
        <p14:creationId xmlns:p14="http://schemas.microsoft.com/office/powerpoint/2010/main" val="3771498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478"/>
            <a:ext cx="12192000" cy="1462721"/>
          </a:xfrm>
        </p:spPr>
        <p:txBody>
          <a:bodyPr/>
          <a:lstStyle/>
          <a:p>
            <a:pPr algn="ctr"/>
            <a:r>
              <a:rPr lang="en-US" sz="4800" b="1" dirty="0">
                <a:solidFill>
                  <a:srgbClr val="92D050"/>
                </a:solidFill>
                <a:effectLst>
                  <a:glow rad="228600">
                    <a:schemeClr val="accent1">
                      <a:satMod val="175000"/>
                      <a:alpha val="40000"/>
                    </a:schemeClr>
                  </a:glow>
                </a:effectLst>
              </a:rPr>
              <a:t>The </a:t>
            </a:r>
            <a:r>
              <a:rPr lang="en-US" sz="4800" b="1" dirty="0" smtClean="0">
                <a:solidFill>
                  <a:srgbClr val="92D050"/>
                </a:solidFill>
                <a:effectLst>
                  <a:glow rad="228600">
                    <a:schemeClr val="accent1">
                      <a:satMod val="175000"/>
                      <a:alpha val="40000"/>
                    </a:schemeClr>
                  </a:glow>
                </a:effectLst>
              </a:rPr>
              <a:t>ACM Code of Ethics and Professional Conduct</a:t>
            </a:r>
            <a:endParaRPr lang="en-US" b="1" u="sng" dirty="0">
              <a:solidFill>
                <a:srgbClr val="92D050"/>
              </a:solidFill>
              <a:effectLst>
                <a:glow rad="228600">
                  <a:schemeClr val="accent1">
                    <a:satMod val="175000"/>
                    <a:alpha val="40000"/>
                  </a:schemeClr>
                </a:glow>
              </a:effectLst>
            </a:endParaRPr>
          </a:p>
        </p:txBody>
      </p:sp>
      <p:sp>
        <p:nvSpPr>
          <p:cNvPr id="3" name="Content Placeholder 2"/>
          <p:cNvSpPr>
            <a:spLocks noGrp="1"/>
          </p:cNvSpPr>
          <p:nvPr>
            <p:ph idx="1"/>
          </p:nvPr>
        </p:nvSpPr>
        <p:spPr>
          <a:xfrm>
            <a:off x="472440" y="2011687"/>
            <a:ext cx="11414760" cy="4137654"/>
          </a:xfrm>
        </p:spPr>
        <p:txBody>
          <a:bodyPr/>
          <a:lstStyle/>
          <a:p>
            <a:r>
              <a:rPr lang="en-US" sz="4400" b="1" dirty="0" smtClean="0"/>
              <a:t> The</a:t>
            </a:r>
            <a:r>
              <a:rPr lang="en-US" sz="4400" b="1" dirty="0"/>
              <a:t> code aims to help </a:t>
            </a:r>
            <a:r>
              <a:rPr lang="en-US" sz="4400" b="1" dirty="0" smtClean="0"/>
              <a:t>professionals</a:t>
            </a:r>
            <a:br>
              <a:rPr lang="en-US" sz="4400" b="1" dirty="0" smtClean="0"/>
            </a:br>
            <a:r>
              <a:rPr lang="en-US" sz="4400" b="1" dirty="0" smtClean="0"/>
              <a:t> </a:t>
            </a:r>
            <a:r>
              <a:rPr lang="en-US" sz="4400" b="1" dirty="0"/>
              <a:t>reflect upon the impact of their work </a:t>
            </a:r>
            <a:r>
              <a:rPr lang="en-US" sz="4400" b="1" dirty="0" smtClean="0"/>
              <a:t/>
            </a:r>
            <a:br>
              <a:rPr lang="en-US" sz="4400" b="1" dirty="0" smtClean="0"/>
            </a:br>
            <a:r>
              <a:rPr lang="en-US" sz="4400" b="1" dirty="0" smtClean="0"/>
              <a:t> and </a:t>
            </a:r>
            <a:r>
              <a:rPr lang="en-US" sz="4400" b="1" dirty="0"/>
              <a:t>act </a:t>
            </a:r>
            <a:r>
              <a:rPr lang="en-US" sz="4400" b="1" dirty="0" smtClean="0"/>
              <a:t>responsibly.</a:t>
            </a:r>
          </a:p>
          <a:p>
            <a:r>
              <a:rPr lang="en-US" sz="4400" b="1" dirty="0"/>
              <a:t> The ACM code of ethics is </a:t>
            </a:r>
            <a:r>
              <a:rPr lang="en-US" sz="4400" b="1" dirty="0" smtClean="0"/>
              <a:t>divided</a:t>
            </a:r>
            <a:br>
              <a:rPr lang="en-US" sz="4400" b="1" dirty="0" smtClean="0"/>
            </a:br>
            <a:r>
              <a:rPr lang="en-US" sz="4400" b="1" dirty="0" smtClean="0"/>
              <a:t>  </a:t>
            </a:r>
            <a:r>
              <a:rPr lang="en-US" sz="4400" b="1" dirty="0"/>
              <a:t>into four sections.</a:t>
            </a:r>
          </a:p>
          <a:p>
            <a:endParaRPr lang="en-US" sz="4400" dirty="0"/>
          </a:p>
        </p:txBody>
      </p:sp>
      <p:sp>
        <p:nvSpPr>
          <p:cNvPr id="4" name="Rectangle 3"/>
          <p:cNvSpPr/>
          <p:nvPr/>
        </p:nvSpPr>
        <p:spPr>
          <a:xfrm>
            <a:off x="3886034" y="6207779"/>
            <a:ext cx="8191666" cy="523220"/>
          </a:xfrm>
          <a:prstGeom prst="rect">
            <a:avLst/>
          </a:prstGeom>
        </p:spPr>
        <p:txBody>
          <a:bodyPr wrap="none">
            <a:spAutoFit/>
          </a:bodyPr>
          <a:lstStyle/>
          <a:p>
            <a:r>
              <a:rPr lang="en-US" sz="2800" dirty="0"/>
              <a:t>https://www.infoq.com/articles/acm-code-ethics/</a:t>
            </a:r>
          </a:p>
        </p:txBody>
      </p:sp>
    </p:spTree>
    <p:extLst>
      <p:ext uri="{BB962C8B-B14F-4D97-AF65-F5344CB8AC3E}">
        <p14:creationId xmlns:p14="http://schemas.microsoft.com/office/powerpoint/2010/main" val="2103889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45719"/>
            <a:ext cx="11209020" cy="868999"/>
          </a:xfrm>
        </p:spPr>
        <p:txBody>
          <a:bodyPr/>
          <a:lstStyle/>
          <a:p>
            <a:r>
              <a:rPr lang="en-US" sz="6000" b="1" dirty="0">
                <a:solidFill>
                  <a:srgbClr val="92D050"/>
                </a:solidFill>
              </a:rPr>
              <a:t>General </a:t>
            </a:r>
            <a:r>
              <a:rPr lang="en-US" sz="6000" b="1" dirty="0" smtClean="0">
                <a:solidFill>
                  <a:srgbClr val="92D050"/>
                </a:solidFill>
              </a:rPr>
              <a:t>Ethical </a:t>
            </a:r>
            <a:r>
              <a:rPr lang="en-US" sz="6000" b="1" dirty="0">
                <a:solidFill>
                  <a:srgbClr val="92D050"/>
                </a:solidFill>
              </a:rPr>
              <a:t>P</a:t>
            </a:r>
            <a:r>
              <a:rPr lang="en-US" sz="6000" b="1" dirty="0" smtClean="0">
                <a:solidFill>
                  <a:srgbClr val="92D050"/>
                </a:solidFill>
              </a:rPr>
              <a:t>rinciples </a:t>
            </a:r>
            <a:endParaRPr lang="en-US" sz="6000" b="1" dirty="0">
              <a:solidFill>
                <a:srgbClr val="92D050"/>
              </a:solidFill>
            </a:endParaRPr>
          </a:p>
        </p:txBody>
      </p:sp>
      <p:sp>
        <p:nvSpPr>
          <p:cNvPr id="3" name="Content Placeholder 2"/>
          <p:cNvSpPr>
            <a:spLocks noGrp="1"/>
          </p:cNvSpPr>
          <p:nvPr>
            <p:ph idx="1"/>
          </p:nvPr>
        </p:nvSpPr>
        <p:spPr>
          <a:xfrm>
            <a:off x="0" y="960126"/>
            <a:ext cx="12192000" cy="5669274"/>
          </a:xfrm>
        </p:spPr>
        <p:txBody>
          <a:bodyPr/>
          <a:lstStyle/>
          <a:p>
            <a:pPr marL="36508" indent="0">
              <a:buNone/>
            </a:pPr>
            <a:r>
              <a:rPr lang="en-US" sz="3600" b="1" dirty="0" smtClean="0">
                <a:solidFill>
                  <a:srgbClr val="FFC000"/>
                </a:solidFill>
                <a:latin typeface="Times New Roman" panose="02020603050405020304" pitchFamily="18" charset="0"/>
                <a:cs typeface="Times New Roman" panose="02020603050405020304" pitchFamily="18" charset="0"/>
              </a:rPr>
              <a:t>1</a:t>
            </a:r>
            <a:r>
              <a:rPr lang="en-US" sz="3600" b="1" dirty="0">
                <a:solidFill>
                  <a:srgbClr val="FFC000"/>
                </a:solidFill>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Contribute to society and to human </a:t>
            </a:r>
            <a:r>
              <a:rPr lang="en-US" sz="3600" dirty="0" smtClean="0">
                <a:latin typeface="Times New Roman" panose="02020603050405020304" pitchFamily="18" charset="0"/>
                <a:cs typeface="Times New Roman" panose="02020603050405020304" pitchFamily="18" charset="0"/>
              </a:rPr>
              <a:t>wellbeing, acknowledging</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that all people are stakeholders in computing.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2.</a:t>
            </a:r>
            <a:r>
              <a:rPr lang="en-US" sz="3600" dirty="0">
                <a:latin typeface="Times New Roman" panose="02020603050405020304" pitchFamily="18" charset="0"/>
                <a:cs typeface="Times New Roman" panose="02020603050405020304" pitchFamily="18" charset="0"/>
              </a:rPr>
              <a:t> Avoid harm.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3.</a:t>
            </a:r>
            <a:r>
              <a:rPr lang="en-US" sz="3600" dirty="0">
                <a:latin typeface="Times New Roman" panose="02020603050405020304" pitchFamily="18" charset="0"/>
                <a:cs typeface="Times New Roman" panose="02020603050405020304" pitchFamily="18" charset="0"/>
              </a:rPr>
              <a:t> Be honest and trustworthy.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4.</a:t>
            </a:r>
            <a:r>
              <a:rPr lang="en-US" sz="3600" dirty="0">
                <a:latin typeface="Times New Roman" panose="02020603050405020304" pitchFamily="18" charset="0"/>
                <a:cs typeface="Times New Roman" panose="02020603050405020304" pitchFamily="18" charset="0"/>
              </a:rPr>
              <a:t> Be fair and take action not to </a:t>
            </a:r>
            <a:r>
              <a:rPr lang="en-US" sz="3600" dirty="0" smtClean="0">
                <a:latin typeface="Times New Roman" panose="02020603050405020304" pitchFamily="18" charset="0"/>
                <a:cs typeface="Times New Roman" panose="02020603050405020304" pitchFamily="18" charset="0"/>
              </a:rPr>
              <a:t>discriminate. </a:t>
            </a:r>
            <a:endParaRPr lang="en-US" sz="3600" dirty="0">
              <a:latin typeface="Times New Roman" panose="02020603050405020304" pitchFamily="18" charset="0"/>
              <a:cs typeface="Times New Roman" panose="02020603050405020304" pitchFamily="18" charset="0"/>
            </a:endParaRP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Respect the work required to produce new ideas, inventions</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creative works, and computing artifacts.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6.</a:t>
            </a:r>
            <a:r>
              <a:rPr lang="en-US" sz="3600" dirty="0">
                <a:latin typeface="Times New Roman" panose="02020603050405020304" pitchFamily="18" charset="0"/>
                <a:cs typeface="Times New Roman" panose="02020603050405020304" pitchFamily="18" charset="0"/>
              </a:rPr>
              <a:t> Respect privacy. </a:t>
            </a:r>
          </a:p>
          <a:p>
            <a:pPr marL="36508" indent="0">
              <a:buNone/>
            </a:pPr>
            <a:r>
              <a:rPr lang="en-US" sz="3600" b="1" dirty="0">
                <a:solidFill>
                  <a:srgbClr val="FFC000"/>
                </a:solidFill>
                <a:latin typeface="Times New Roman" panose="02020603050405020304" pitchFamily="18" charset="0"/>
                <a:cs typeface="Times New Roman" panose="02020603050405020304" pitchFamily="18" charset="0"/>
              </a:rPr>
              <a:t>7.</a:t>
            </a:r>
            <a:r>
              <a:rPr lang="en-US" sz="3600" dirty="0">
                <a:latin typeface="Times New Roman" panose="02020603050405020304" pitchFamily="18" charset="0"/>
                <a:cs typeface="Times New Roman" panose="02020603050405020304" pitchFamily="18" charset="0"/>
              </a:rPr>
              <a:t> Honor confidentiality </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a:p>
            <a:pPr marL="36508"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006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26"/>
            <a:ext cx="12192000" cy="6012174"/>
          </a:xfrm>
        </p:spPr>
        <p:txBody>
          <a:bodyPr/>
          <a:lstStyle/>
          <a:p>
            <a:pPr marL="36508" indent="0">
              <a:spcBef>
                <a:spcPts val="100"/>
              </a:spcBef>
              <a:buNone/>
            </a:pPr>
            <a:r>
              <a:rPr lang="en-US" b="1" dirty="0" smtClean="0">
                <a:solidFill>
                  <a:srgbClr val="FFC000"/>
                </a:solidFill>
              </a:rPr>
              <a:t>1</a:t>
            </a:r>
            <a:r>
              <a:rPr lang="en-US" b="1" dirty="0">
                <a:solidFill>
                  <a:srgbClr val="FFC000"/>
                </a:solidFill>
              </a:rPr>
              <a:t>.</a:t>
            </a:r>
            <a:r>
              <a:rPr lang="en-US" dirty="0"/>
              <a:t> Strive to achieve high quality in both the </a:t>
            </a:r>
            <a:r>
              <a:rPr lang="en-US" dirty="0">
                <a:solidFill>
                  <a:srgbClr val="FFFF00"/>
                </a:solidFill>
              </a:rPr>
              <a:t>processes</a:t>
            </a:r>
            <a:r>
              <a:rPr lang="en-US" dirty="0"/>
              <a:t> and </a:t>
            </a:r>
            <a:r>
              <a:rPr lang="en-US" dirty="0" smtClean="0">
                <a:solidFill>
                  <a:srgbClr val="FFFF00"/>
                </a:solidFill>
              </a:rPr>
              <a:t>products</a:t>
            </a:r>
            <a:r>
              <a:rPr lang="en-US" dirty="0" smtClean="0"/>
              <a:t/>
            </a:r>
            <a:br>
              <a:rPr lang="en-US" dirty="0" smtClean="0"/>
            </a:br>
            <a:r>
              <a:rPr lang="en-US" dirty="0" smtClean="0"/>
              <a:t>    </a:t>
            </a:r>
            <a:r>
              <a:rPr lang="en-US" dirty="0"/>
              <a:t>of professional work. </a:t>
            </a:r>
          </a:p>
          <a:p>
            <a:pPr marL="36508" indent="0">
              <a:spcBef>
                <a:spcPts val="100"/>
              </a:spcBef>
              <a:buNone/>
            </a:pPr>
            <a:r>
              <a:rPr lang="en-US" b="1" dirty="0" smtClean="0">
                <a:solidFill>
                  <a:srgbClr val="FFC000"/>
                </a:solidFill>
              </a:rPr>
              <a:t>2</a:t>
            </a:r>
            <a:r>
              <a:rPr lang="en-US" b="1" dirty="0">
                <a:solidFill>
                  <a:srgbClr val="FFC000"/>
                </a:solidFill>
              </a:rPr>
              <a:t>.</a:t>
            </a:r>
            <a:r>
              <a:rPr lang="en-US" dirty="0"/>
              <a:t> </a:t>
            </a:r>
            <a:r>
              <a:rPr lang="en-US" dirty="0" smtClean="0"/>
              <a:t>Know </a:t>
            </a:r>
            <a:r>
              <a:rPr lang="en-US" dirty="0"/>
              <a:t>and respect existing rules pertaining to professional work. </a:t>
            </a:r>
          </a:p>
          <a:p>
            <a:pPr marL="36508" indent="0">
              <a:spcBef>
                <a:spcPts val="100"/>
              </a:spcBef>
              <a:buNone/>
            </a:pPr>
            <a:r>
              <a:rPr lang="en-US" b="1" dirty="0" smtClean="0">
                <a:solidFill>
                  <a:srgbClr val="FFC000"/>
                </a:solidFill>
              </a:rPr>
              <a:t>3.</a:t>
            </a:r>
            <a:r>
              <a:rPr lang="en-US" dirty="0" smtClean="0"/>
              <a:t> </a:t>
            </a:r>
            <a:r>
              <a:rPr lang="en-US" dirty="0"/>
              <a:t>Accept and provide appropriate professional </a:t>
            </a:r>
            <a:r>
              <a:rPr lang="en-US" dirty="0" smtClean="0"/>
              <a:t>reviews. </a:t>
            </a:r>
            <a:endParaRPr lang="en-US" dirty="0"/>
          </a:p>
          <a:p>
            <a:pPr marL="36508" indent="0">
              <a:spcBef>
                <a:spcPts val="100"/>
              </a:spcBef>
              <a:buNone/>
            </a:pPr>
            <a:r>
              <a:rPr lang="en-US" b="1" dirty="0" smtClean="0">
                <a:solidFill>
                  <a:srgbClr val="FFC000"/>
                </a:solidFill>
              </a:rPr>
              <a:t>4.</a:t>
            </a:r>
            <a:r>
              <a:rPr lang="en-US" dirty="0" smtClean="0"/>
              <a:t> </a:t>
            </a:r>
            <a:r>
              <a:rPr lang="en-US" dirty="0"/>
              <a:t>Give comprehensive and thorough evaluations of </a:t>
            </a:r>
            <a:r>
              <a:rPr lang="en-US" dirty="0" smtClean="0"/>
              <a:t>computer</a:t>
            </a:r>
            <a:br>
              <a:rPr lang="en-US" dirty="0" smtClean="0"/>
            </a:br>
            <a:r>
              <a:rPr lang="en-US" dirty="0" smtClean="0"/>
              <a:t>     </a:t>
            </a:r>
            <a:r>
              <a:rPr lang="en-US" dirty="0"/>
              <a:t>systems and their impacts, including analysis of possible risks. </a:t>
            </a:r>
          </a:p>
          <a:p>
            <a:pPr marL="36508" indent="0">
              <a:spcBef>
                <a:spcPts val="100"/>
              </a:spcBef>
              <a:buNone/>
            </a:pPr>
            <a:r>
              <a:rPr lang="en-US" b="1" dirty="0" smtClean="0">
                <a:solidFill>
                  <a:srgbClr val="FFC000"/>
                </a:solidFill>
              </a:rPr>
              <a:t>5.</a:t>
            </a:r>
            <a:r>
              <a:rPr lang="en-US" dirty="0" smtClean="0"/>
              <a:t> </a:t>
            </a:r>
            <a:r>
              <a:rPr lang="en-US" dirty="0"/>
              <a:t>Perform work only in areas of competence. </a:t>
            </a:r>
          </a:p>
          <a:p>
            <a:pPr marL="36508" indent="0">
              <a:spcBef>
                <a:spcPts val="100"/>
              </a:spcBef>
              <a:buNone/>
            </a:pPr>
            <a:r>
              <a:rPr lang="en-US" b="1" dirty="0" smtClean="0">
                <a:solidFill>
                  <a:srgbClr val="FFC000"/>
                </a:solidFill>
              </a:rPr>
              <a:t>6.</a:t>
            </a:r>
            <a:r>
              <a:rPr lang="en-US" dirty="0" smtClean="0"/>
              <a:t> </a:t>
            </a:r>
            <a:r>
              <a:rPr lang="en-US" dirty="0"/>
              <a:t>Foster public awareness and understanding of computing, </a:t>
            </a:r>
            <a:r>
              <a:rPr lang="en-US" dirty="0" smtClean="0"/>
              <a:t>related</a:t>
            </a:r>
            <a:br>
              <a:rPr lang="en-US" dirty="0" smtClean="0"/>
            </a:br>
            <a:r>
              <a:rPr lang="en-US" dirty="0" smtClean="0"/>
              <a:t>    </a:t>
            </a:r>
            <a:r>
              <a:rPr lang="en-US" dirty="0"/>
              <a:t>technologies, and their consequences. </a:t>
            </a:r>
          </a:p>
          <a:p>
            <a:pPr marL="36508" indent="0">
              <a:spcBef>
                <a:spcPts val="100"/>
              </a:spcBef>
              <a:buNone/>
            </a:pPr>
            <a:r>
              <a:rPr lang="en-US" b="1" dirty="0">
                <a:solidFill>
                  <a:srgbClr val="FFC000"/>
                </a:solidFill>
              </a:rPr>
              <a:t>7</a:t>
            </a:r>
            <a:r>
              <a:rPr lang="en-US" b="1" dirty="0" smtClean="0">
                <a:solidFill>
                  <a:srgbClr val="FFC000"/>
                </a:solidFill>
              </a:rPr>
              <a:t>.</a:t>
            </a:r>
            <a:r>
              <a:rPr lang="en-US" dirty="0" smtClean="0"/>
              <a:t> </a:t>
            </a:r>
            <a:r>
              <a:rPr lang="en-US" dirty="0"/>
              <a:t>Access computing and communication resources only </a:t>
            </a:r>
            <a:r>
              <a:rPr lang="en-US" dirty="0" smtClean="0"/>
              <a:t>when</a:t>
            </a:r>
            <a:br>
              <a:rPr lang="en-US" dirty="0" smtClean="0"/>
            </a:br>
            <a:r>
              <a:rPr lang="en-US" dirty="0" smtClean="0"/>
              <a:t>    </a:t>
            </a:r>
            <a:r>
              <a:rPr lang="en-US" dirty="0" smtClean="0">
                <a:solidFill>
                  <a:srgbClr val="FFFF00"/>
                </a:solidFill>
              </a:rPr>
              <a:t>authorized</a:t>
            </a:r>
            <a:r>
              <a:rPr lang="en-US" dirty="0" smtClean="0"/>
              <a:t> </a:t>
            </a:r>
            <a:r>
              <a:rPr lang="en-US" dirty="0"/>
              <a:t>or when compelled by the public good. </a:t>
            </a:r>
          </a:p>
          <a:p>
            <a:pPr marL="36508" indent="0">
              <a:spcBef>
                <a:spcPts val="100"/>
              </a:spcBef>
              <a:buNone/>
            </a:pPr>
            <a:r>
              <a:rPr lang="en-US" b="1" dirty="0" smtClean="0">
                <a:solidFill>
                  <a:srgbClr val="FFC000"/>
                </a:solidFill>
              </a:rPr>
              <a:t>8.</a:t>
            </a:r>
            <a:r>
              <a:rPr lang="en-US" dirty="0" smtClean="0"/>
              <a:t> </a:t>
            </a:r>
            <a:r>
              <a:rPr lang="en-US" dirty="0"/>
              <a:t>Design </a:t>
            </a:r>
            <a:r>
              <a:rPr lang="en-US" dirty="0" smtClean="0"/>
              <a:t>&amp; </a:t>
            </a:r>
            <a:r>
              <a:rPr lang="en-US" dirty="0"/>
              <a:t>implement systems that are robustly and </a:t>
            </a:r>
            <a:r>
              <a:rPr lang="en-US" dirty="0">
                <a:solidFill>
                  <a:srgbClr val="FFFF00"/>
                </a:solidFill>
              </a:rPr>
              <a:t>usably secure</a:t>
            </a:r>
            <a:r>
              <a:rPr lang="en-US" dirty="0"/>
              <a:t>. </a:t>
            </a:r>
          </a:p>
          <a:p>
            <a:pPr marL="36508" indent="0">
              <a:buNone/>
            </a:pPr>
            <a:endParaRPr lang="en-US" dirty="0"/>
          </a:p>
        </p:txBody>
      </p:sp>
      <p:sp>
        <p:nvSpPr>
          <p:cNvPr id="5" name="Title 1"/>
          <p:cNvSpPr>
            <a:spLocks noGrp="1"/>
          </p:cNvSpPr>
          <p:nvPr>
            <p:ph type="title"/>
          </p:nvPr>
        </p:nvSpPr>
        <p:spPr>
          <a:xfrm>
            <a:off x="297180" y="91440"/>
            <a:ext cx="11590020" cy="686118"/>
          </a:xfrm>
        </p:spPr>
        <p:txBody>
          <a:bodyPr/>
          <a:lstStyle/>
          <a:p>
            <a:r>
              <a:rPr lang="en-US" sz="4800" b="1" dirty="0" smtClean="0">
                <a:solidFill>
                  <a:srgbClr val="92D050"/>
                </a:solidFill>
              </a:rPr>
              <a:t>Professional Responsibilities</a:t>
            </a:r>
            <a:endParaRPr lang="en-US" sz="4800" b="1" dirty="0">
              <a:solidFill>
                <a:srgbClr val="92D050"/>
              </a:solidFill>
            </a:endParaRPr>
          </a:p>
        </p:txBody>
      </p:sp>
    </p:spTree>
    <p:extLst>
      <p:ext uri="{BB962C8B-B14F-4D97-AF65-F5344CB8AC3E}">
        <p14:creationId xmlns:p14="http://schemas.microsoft.com/office/powerpoint/2010/main" val="695150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79"/>
            <a:ext cx="12192000" cy="822641"/>
          </a:xfrm>
        </p:spPr>
        <p:txBody>
          <a:bodyPr/>
          <a:lstStyle/>
          <a:p>
            <a:r>
              <a:rPr lang="en-US" sz="5200" b="1" dirty="0" smtClean="0">
                <a:solidFill>
                  <a:srgbClr val="92D050"/>
                </a:solidFill>
              </a:rPr>
              <a:t>Professional </a:t>
            </a:r>
            <a:r>
              <a:rPr lang="en-US" sz="5200" b="1" dirty="0">
                <a:solidFill>
                  <a:srgbClr val="92D050"/>
                </a:solidFill>
              </a:rPr>
              <a:t>Leadership Principles</a:t>
            </a:r>
          </a:p>
        </p:txBody>
      </p:sp>
      <p:sp>
        <p:nvSpPr>
          <p:cNvPr id="3" name="Content Placeholder 2"/>
          <p:cNvSpPr>
            <a:spLocks noGrp="1"/>
          </p:cNvSpPr>
          <p:nvPr>
            <p:ph idx="1"/>
          </p:nvPr>
        </p:nvSpPr>
        <p:spPr>
          <a:xfrm>
            <a:off x="0" y="960120"/>
            <a:ext cx="12192000" cy="5897880"/>
          </a:xfrm>
        </p:spPr>
        <p:txBody>
          <a:bodyPr/>
          <a:lstStyle/>
          <a:p>
            <a:r>
              <a:rPr lang="en-US" sz="3700" dirty="0"/>
              <a:t>E</a:t>
            </a:r>
            <a:r>
              <a:rPr lang="en-US" sz="3700" dirty="0" smtClean="0"/>
              <a:t>nsuring </a:t>
            </a:r>
            <a:r>
              <a:rPr lang="en-US" sz="3700" dirty="0"/>
              <a:t>that the public good is the central concern during all professional computing </a:t>
            </a:r>
            <a:r>
              <a:rPr lang="en-US" sz="3700" dirty="0" smtClean="0"/>
              <a:t>work. </a:t>
            </a:r>
          </a:p>
          <a:p>
            <a:r>
              <a:rPr lang="en-US" sz="3700" dirty="0"/>
              <a:t>M</a:t>
            </a:r>
            <a:r>
              <a:rPr lang="en-US" sz="3700" dirty="0" smtClean="0"/>
              <a:t>anaging </a:t>
            </a:r>
            <a:r>
              <a:rPr lang="en-US" sz="3700" dirty="0"/>
              <a:t>personnel and resources to enhance the quality of working </a:t>
            </a:r>
            <a:r>
              <a:rPr lang="en-US" sz="3700" dirty="0" smtClean="0"/>
              <a:t>life. </a:t>
            </a:r>
          </a:p>
          <a:p>
            <a:r>
              <a:rPr lang="en-US" sz="3700" dirty="0"/>
              <a:t>C</a:t>
            </a:r>
            <a:r>
              <a:rPr lang="en-US" sz="3700" dirty="0" smtClean="0"/>
              <a:t>reating </a:t>
            </a:r>
            <a:r>
              <a:rPr lang="en-US" sz="3700" dirty="0"/>
              <a:t>opportunities for members of the organization or group to grow as </a:t>
            </a:r>
            <a:r>
              <a:rPr lang="en-US" sz="3700" dirty="0" smtClean="0"/>
              <a:t>professionals. </a:t>
            </a:r>
          </a:p>
          <a:p>
            <a:r>
              <a:rPr lang="en-US" sz="3700" dirty="0"/>
              <a:t>R</a:t>
            </a:r>
            <a:r>
              <a:rPr lang="en-US" sz="3700" dirty="0" smtClean="0"/>
              <a:t>ecognizing </a:t>
            </a:r>
            <a:r>
              <a:rPr lang="en-US" sz="3700" dirty="0"/>
              <a:t>and taking special care of systems that become integrated into the infrastructure of society</a:t>
            </a:r>
            <a:r>
              <a:rPr lang="en-US" sz="3700" dirty="0" smtClean="0"/>
              <a:t>.</a:t>
            </a:r>
            <a:endParaRPr lang="en-US" sz="3700" dirty="0"/>
          </a:p>
          <a:p>
            <a:r>
              <a:rPr lang="en-US" sz="3700" dirty="0"/>
              <a:t>Use care when modifying or retiring systems. </a:t>
            </a:r>
          </a:p>
        </p:txBody>
      </p:sp>
    </p:spTree>
    <p:extLst>
      <p:ext uri="{BB962C8B-B14F-4D97-AF65-F5344CB8AC3E}">
        <p14:creationId xmlns:p14="http://schemas.microsoft.com/office/powerpoint/2010/main" val="501183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7658" y="1598988"/>
            <a:ext cx="9977887" cy="4555089"/>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5400" dirty="0" smtClean="0">
                <a:solidFill>
                  <a:srgbClr val="FFFF00"/>
                </a:solidFill>
              </a:rPr>
              <a:t>Technology and Ethics</a:t>
            </a:r>
            <a:endParaRPr lang="en-US" sz="5400" dirty="0">
              <a:solidFill>
                <a:srgbClr val="FFFF00"/>
              </a:solidFill>
            </a:endParaRPr>
          </a:p>
          <a:p>
            <a:pPr marL="685702" indent="-685702" defTabSz="914264">
              <a:spcAft>
                <a:spcPts val="600"/>
              </a:spcAft>
              <a:buFont typeface="Wingdings" pitchFamily="2" charset="2"/>
              <a:buChar char="Ø"/>
            </a:pPr>
            <a:r>
              <a:rPr lang="en-US" sz="5400" dirty="0" smtClean="0">
                <a:solidFill>
                  <a:srgbClr val="FFFF00"/>
                </a:solidFill>
              </a:rPr>
              <a:t>New Ethical Questions</a:t>
            </a:r>
            <a:endParaRPr lang="en-US" sz="5400" dirty="0">
              <a:solidFill>
                <a:srgbClr val="FFFF00"/>
              </a:solidFill>
            </a:endParaRPr>
          </a:p>
          <a:p>
            <a:pPr marL="685702" indent="-685702" defTabSz="914264">
              <a:spcAft>
                <a:spcPts val="600"/>
              </a:spcAft>
              <a:buFont typeface="Wingdings" pitchFamily="2" charset="2"/>
              <a:buChar char="Ø"/>
            </a:pPr>
            <a:r>
              <a:rPr lang="en-US" sz="5400" dirty="0" smtClean="0">
                <a:solidFill>
                  <a:srgbClr val="FFFF00"/>
                </a:solidFill>
              </a:rPr>
              <a:t>Digital Privacy</a:t>
            </a:r>
            <a:endParaRPr lang="en-US" sz="5400" dirty="0">
              <a:solidFill>
                <a:srgbClr val="FFFF00"/>
              </a:solidFill>
            </a:endParaRPr>
          </a:p>
          <a:p>
            <a:pPr marL="685702" indent="-685702" defTabSz="914264">
              <a:spcAft>
                <a:spcPts val="600"/>
              </a:spcAft>
              <a:buFont typeface="Wingdings" pitchFamily="2" charset="2"/>
              <a:buChar char="Ø"/>
            </a:pPr>
            <a:r>
              <a:rPr lang="en-US" sz="5400" dirty="0" smtClean="0">
                <a:solidFill>
                  <a:srgbClr val="FFFF00"/>
                </a:solidFill>
              </a:rPr>
              <a:t>Accountability and Trust</a:t>
            </a:r>
          </a:p>
          <a:p>
            <a:pPr marL="685702" indent="-685702" defTabSz="914264">
              <a:spcAft>
                <a:spcPts val="600"/>
              </a:spcAft>
              <a:buFont typeface="Wingdings" pitchFamily="2" charset="2"/>
              <a:buChar char="Ø"/>
            </a:pPr>
            <a:r>
              <a:rPr lang="en-US" sz="5400" dirty="0" smtClean="0">
                <a:solidFill>
                  <a:srgbClr val="FFFF00"/>
                </a:solidFill>
              </a:rPr>
              <a:t>Treats and Challenges</a:t>
            </a:r>
          </a:p>
        </p:txBody>
      </p:sp>
      <p:sp>
        <p:nvSpPr>
          <p:cNvPr id="2" name="TextBox 1"/>
          <p:cNvSpPr txBox="1"/>
          <p:nvPr/>
        </p:nvSpPr>
        <p:spPr>
          <a:xfrm>
            <a:off x="0" y="265822"/>
            <a:ext cx="10811304" cy="1200325"/>
          </a:xfrm>
          <a:prstGeom prst="rect">
            <a:avLst/>
          </a:prstGeom>
          <a:noFill/>
        </p:spPr>
        <p:txBody>
          <a:bodyPr wrap="square" lIns="91428" tIns="45718" rIns="91428" bIns="45718" rtlCol="0">
            <a:spAutoFit/>
          </a:bodyPr>
          <a:lstStyle/>
          <a:p>
            <a:pPr algn="ctr" defTabSz="914264"/>
            <a:r>
              <a:rPr lang="en-US" sz="72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2418227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845826"/>
            <a:ext cx="11178540" cy="5417814"/>
          </a:xfrm>
        </p:spPr>
        <p:txBody>
          <a:bodyPr/>
          <a:lstStyle/>
          <a:p>
            <a:r>
              <a:rPr lang="en-US" sz="6600" b="1" dirty="0" smtClean="0">
                <a:solidFill>
                  <a:srgbClr val="FFC000"/>
                </a:solidFill>
              </a:rPr>
              <a:t>The remaining part of the chapter is left as a reading assignment and shall be included in the final exam.</a:t>
            </a:r>
            <a:endParaRPr lang="en-US" sz="6600" b="1" dirty="0">
              <a:solidFill>
                <a:srgbClr val="FFC000"/>
              </a:solidFill>
            </a:endParaRPr>
          </a:p>
        </p:txBody>
      </p:sp>
    </p:spTree>
    <p:extLst>
      <p:ext uri="{BB962C8B-B14F-4D97-AF65-F5344CB8AC3E}">
        <p14:creationId xmlns:p14="http://schemas.microsoft.com/office/powerpoint/2010/main" val="828321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body" idx="1"/>
          </p:nvPr>
        </p:nvSpPr>
        <p:spPr>
          <a:xfrm>
            <a:off x="0" y="1016478"/>
            <a:ext cx="12192000" cy="5738004"/>
          </a:xfrm>
          <a:prstGeom prst="rect">
            <a:avLst/>
          </a:prstGeom>
        </p:spPr>
        <p:txBody>
          <a:bodyPr spcFirstLastPara="1" wrap="square" lIns="121897" tIns="121897" rIns="121897" bIns="121897" anchor="t" anchorCtr="0">
            <a:noAutofit/>
          </a:bodyPr>
          <a:lstStyle/>
          <a:p>
            <a:pPr marL="0" indent="0">
              <a:lnSpc>
                <a:spcPct val="70000"/>
              </a:lnSpc>
              <a:buNone/>
            </a:pPr>
            <a:r>
              <a:rPr lang="en" sz="3900" dirty="0" smtClean="0"/>
              <a:t> </a:t>
            </a:r>
            <a:r>
              <a:rPr lang="en" sz="3900" dirty="0" smtClean="0">
                <a:solidFill>
                  <a:srgbClr val="FFC000"/>
                </a:solidFill>
              </a:rPr>
              <a:t>After </a:t>
            </a:r>
            <a:r>
              <a:rPr lang="en" sz="3900" dirty="0">
                <a:solidFill>
                  <a:srgbClr val="FFC000"/>
                </a:solidFill>
              </a:rPr>
              <a:t>completing this lesson you should be able </a:t>
            </a:r>
            <a:r>
              <a:rPr lang="en" sz="3900" dirty="0" smtClean="0">
                <a:solidFill>
                  <a:srgbClr val="FFC000"/>
                </a:solidFill>
              </a:rPr>
              <a:t>to: </a:t>
            </a:r>
            <a:endParaRPr sz="3900" dirty="0">
              <a:solidFill>
                <a:srgbClr val="FFC0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Distinguish </a:t>
            </a:r>
            <a:r>
              <a:rPr lang="en-US" sz="3800" dirty="0">
                <a:solidFill>
                  <a:srgbClr val="FFFF00"/>
                </a:solidFill>
              </a:rPr>
              <a:t>the </a:t>
            </a:r>
            <a:r>
              <a:rPr lang="en-US" sz="3800" dirty="0" smtClean="0">
                <a:solidFill>
                  <a:srgbClr val="FFFF00"/>
                </a:solidFill>
              </a:rPr>
              <a:t>link </a:t>
            </a:r>
            <a:r>
              <a:rPr lang="en-US" sz="3800" dirty="0">
                <a:solidFill>
                  <a:srgbClr val="FFFF00"/>
                </a:solidFill>
              </a:rPr>
              <a:t>between ethics and technology </a:t>
            </a:r>
            <a:endParaRPr lang="en-US" sz="3800" dirty="0" smtClean="0">
              <a:solidFill>
                <a:srgbClr val="FFFF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Understand </a:t>
            </a:r>
            <a:r>
              <a:rPr lang="en-US" sz="3800" dirty="0">
                <a:solidFill>
                  <a:srgbClr val="FFFF00"/>
                </a:solidFill>
              </a:rPr>
              <a:t>g</a:t>
            </a:r>
            <a:r>
              <a:rPr lang="en-US" sz="3800" dirty="0" smtClean="0">
                <a:solidFill>
                  <a:srgbClr val="FFFF00"/>
                </a:solidFill>
              </a:rPr>
              <a:t>eneral</a:t>
            </a:r>
            <a:r>
              <a:rPr lang="en-US" sz="3800" dirty="0">
                <a:solidFill>
                  <a:srgbClr val="FFFF00"/>
                </a:solidFill>
              </a:rPr>
              <a:t>, p</a:t>
            </a:r>
            <a:r>
              <a:rPr lang="en-US" sz="3800" dirty="0" smtClean="0">
                <a:solidFill>
                  <a:srgbClr val="FFFF00"/>
                </a:solidFill>
              </a:rPr>
              <a:t>rofessional </a:t>
            </a:r>
            <a:r>
              <a:rPr lang="en-US" sz="3800" dirty="0">
                <a:solidFill>
                  <a:srgbClr val="FFFF00"/>
                </a:solidFill>
              </a:rPr>
              <a:t>and l</a:t>
            </a:r>
            <a:r>
              <a:rPr lang="en-US" sz="3800" dirty="0" smtClean="0">
                <a:solidFill>
                  <a:srgbClr val="FFFF00"/>
                </a:solidFill>
              </a:rPr>
              <a:t>eadership </a:t>
            </a:r>
            <a:r>
              <a:rPr lang="en-US" sz="3800" dirty="0">
                <a:solidFill>
                  <a:srgbClr val="FFFF00"/>
                </a:solidFill>
              </a:rPr>
              <a:t>e</a:t>
            </a:r>
            <a:r>
              <a:rPr lang="en-US" sz="3800" dirty="0" smtClean="0">
                <a:solidFill>
                  <a:srgbClr val="FFFF00"/>
                </a:solidFill>
              </a:rPr>
              <a:t>thical </a:t>
            </a:r>
            <a:r>
              <a:rPr lang="en-US" sz="3800" dirty="0">
                <a:solidFill>
                  <a:srgbClr val="FFFF00"/>
                </a:solidFill>
              </a:rPr>
              <a:t>q</a:t>
            </a:r>
            <a:r>
              <a:rPr lang="en-US" sz="3800" dirty="0" smtClean="0">
                <a:solidFill>
                  <a:srgbClr val="FFFF00"/>
                </a:solidFill>
              </a:rPr>
              <a:t>uestions </a:t>
            </a:r>
            <a:endParaRPr lang="en-US" sz="3800" dirty="0">
              <a:solidFill>
                <a:srgbClr val="FFFF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Explain digital privacy; </a:t>
            </a:r>
            <a:r>
              <a:rPr lang="en-US" sz="3800" dirty="0">
                <a:solidFill>
                  <a:srgbClr val="FFFF00"/>
                </a:solidFill>
              </a:rPr>
              <a:t>its c</a:t>
            </a:r>
            <a:r>
              <a:rPr lang="en-US" sz="3800" dirty="0" smtClean="0">
                <a:solidFill>
                  <a:srgbClr val="FFFF00"/>
                </a:solidFill>
              </a:rPr>
              <a:t>omponents </a:t>
            </a:r>
            <a:r>
              <a:rPr lang="en-US" sz="3800" dirty="0">
                <a:solidFill>
                  <a:srgbClr val="FFFF00"/>
                </a:solidFill>
              </a:rPr>
              <a:t>and </a:t>
            </a:r>
            <a:r>
              <a:rPr lang="en-US" sz="3800" dirty="0" smtClean="0">
                <a:solidFill>
                  <a:srgbClr val="FFFF00"/>
                </a:solidFill>
              </a:rPr>
              <a:t>its importance </a:t>
            </a:r>
            <a:endParaRPr lang="en" sz="3800" dirty="0" smtClean="0">
              <a:solidFill>
                <a:srgbClr val="FFFF00"/>
              </a:solidFill>
            </a:endParaRPr>
          </a:p>
          <a:p>
            <a:pPr marL="1066785" indent="-457200">
              <a:spcBef>
                <a:spcPts val="800"/>
              </a:spcBef>
              <a:buClr>
                <a:srgbClr val="00B050"/>
              </a:buClr>
              <a:buSzPct val="100000"/>
              <a:buFont typeface="Wingdings" pitchFamily="2" charset="2"/>
              <a:buChar char="ü"/>
            </a:pPr>
            <a:r>
              <a:rPr lang="en-US" sz="3800" dirty="0" smtClean="0">
                <a:solidFill>
                  <a:srgbClr val="FFFF00"/>
                </a:solidFill>
              </a:rPr>
              <a:t>Know </a:t>
            </a:r>
            <a:r>
              <a:rPr lang="en-US" sz="3800" dirty="0">
                <a:solidFill>
                  <a:srgbClr val="FFFF00"/>
                </a:solidFill>
              </a:rPr>
              <a:t>the importance of a</a:t>
            </a:r>
            <a:r>
              <a:rPr lang="en-US" sz="3800" dirty="0" smtClean="0">
                <a:solidFill>
                  <a:srgbClr val="FFFF00"/>
                </a:solidFill>
              </a:rPr>
              <a:t>ccountability </a:t>
            </a:r>
            <a:r>
              <a:rPr lang="en-US" sz="3800" dirty="0">
                <a:solidFill>
                  <a:srgbClr val="FFFF00"/>
                </a:solidFill>
              </a:rPr>
              <a:t>and t</a:t>
            </a:r>
            <a:r>
              <a:rPr lang="en-US" sz="3800" dirty="0" smtClean="0">
                <a:solidFill>
                  <a:srgbClr val="FFFF00"/>
                </a:solidFill>
              </a:rPr>
              <a:t>rust </a:t>
            </a:r>
            <a:r>
              <a:rPr lang="en-US" sz="3800" dirty="0">
                <a:solidFill>
                  <a:srgbClr val="FFFF00"/>
                </a:solidFill>
              </a:rPr>
              <a:t>in e</a:t>
            </a:r>
            <a:r>
              <a:rPr lang="en-US" sz="3800" dirty="0" smtClean="0">
                <a:solidFill>
                  <a:srgbClr val="FFFF00"/>
                </a:solidFill>
              </a:rPr>
              <a:t>merging </a:t>
            </a:r>
            <a:r>
              <a:rPr lang="en-US" sz="3800" dirty="0">
                <a:solidFill>
                  <a:srgbClr val="FFFF00"/>
                </a:solidFill>
              </a:rPr>
              <a:t>t</a:t>
            </a:r>
            <a:r>
              <a:rPr lang="en-US" sz="3800" dirty="0" smtClean="0">
                <a:solidFill>
                  <a:srgbClr val="FFFF00"/>
                </a:solidFill>
              </a:rPr>
              <a:t>echnologies </a:t>
            </a:r>
          </a:p>
          <a:p>
            <a:pPr marL="1066785" indent="-457200">
              <a:spcBef>
                <a:spcPts val="800"/>
              </a:spcBef>
              <a:buClr>
                <a:srgbClr val="00B050"/>
              </a:buClr>
              <a:buSzPct val="100000"/>
              <a:buFont typeface="Wingdings" pitchFamily="2" charset="2"/>
              <a:buChar char="ü"/>
            </a:pPr>
            <a:r>
              <a:rPr lang="en-US" sz="3800" dirty="0" smtClean="0">
                <a:solidFill>
                  <a:srgbClr val="FFFF00"/>
                </a:solidFill>
              </a:rPr>
              <a:t>Identify threats </a:t>
            </a:r>
            <a:r>
              <a:rPr lang="en-US" sz="3800" dirty="0">
                <a:solidFill>
                  <a:srgbClr val="FFFF00"/>
                </a:solidFill>
              </a:rPr>
              <a:t>and </a:t>
            </a:r>
            <a:r>
              <a:rPr lang="en-US" sz="3800" dirty="0" smtClean="0">
                <a:solidFill>
                  <a:srgbClr val="FFFF00"/>
                </a:solidFill>
              </a:rPr>
              <a:t>challenges of ETs</a:t>
            </a:r>
            <a:endParaRPr lang="en-US" sz="3800" dirty="0">
              <a:solidFill>
                <a:srgbClr val="FFFF00"/>
              </a:solidFill>
            </a:endParaRPr>
          </a:p>
          <a:p>
            <a:pPr marL="609585" indent="0">
              <a:spcBef>
                <a:spcPts val="2133"/>
              </a:spcBef>
              <a:spcAft>
                <a:spcPts val="2133"/>
              </a:spcAft>
              <a:buNone/>
            </a:pPr>
            <a:endParaRPr sz="3900" dirty="0"/>
          </a:p>
        </p:txBody>
      </p:sp>
      <p:sp>
        <p:nvSpPr>
          <p:cNvPr id="2" name="TextBox 1"/>
          <p:cNvSpPr txBox="1"/>
          <p:nvPr/>
        </p:nvSpPr>
        <p:spPr>
          <a:xfrm>
            <a:off x="172528" y="17252"/>
            <a:ext cx="10886536" cy="923330"/>
          </a:xfrm>
          <a:prstGeom prst="rect">
            <a:avLst/>
          </a:prstGeom>
          <a:noFill/>
        </p:spPr>
        <p:txBody>
          <a:bodyPr wrap="square" rtlCol="0">
            <a:spAutoFit/>
          </a:bodyPr>
          <a:lstStyle/>
          <a:p>
            <a:r>
              <a:rPr lang="en" sz="5200" b="1" dirty="0"/>
              <a:t>Learning outcomes</a:t>
            </a:r>
            <a:endParaRPr lang="en-US" sz="5200" b="1" dirty="0"/>
          </a:p>
        </p:txBody>
      </p:sp>
    </p:spTree>
    <p:extLst>
      <p:ext uri="{BB962C8B-B14F-4D97-AF65-F5344CB8AC3E}">
        <p14:creationId xmlns:p14="http://schemas.microsoft.com/office/powerpoint/2010/main" val="1463673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855" y="274639"/>
            <a:ext cx="11118572" cy="1143000"/>
          </a:xfrm>
        </p:spPr>
        <p:txBody>
          <a:bodyPr/>
          <a:lstStyle/>
          <a:p>
            <a:r>
              <a:rPr lang="en-US" sz="6000" b="1" dirty="0" smtClean="0">
                <a:solidFill>
                  <a:srgbClr val="92D050"/>
                </a:solidFill>
              </a:rPr>
              <a:t>Technology and Ethics</a:t>
            </a:r>
            <a:endParaRPr lang="en-US" sz="6000" b="1" dirty="0">
              <a:solidFill>
                <a:srgbClr val="92D050"/>
              </a:solidFill>
            </a:endParaRPr>
          </a:p>
        </p:txBody>
      </p:sp>
      <p:sp>
        <p:nvSpPr>
          <p:cNvPr id="3" name="Content Placeholder 2"/>
          <p:cNvSpPr>
            <a:spLocks noGrp="1"/>
          </p:cNvSpPr>
          <p:nvPr>
            <p:ph idx="1"/>
          </p:nvPr>
        </p:nvSpPr>
        <p:spPr>
          <a:xfrm>
            <a:off x="437324" y="1600206"/>
            <a:ext cx="11370365" cy="4525963"/>
          </a:xfrm>
        </p:spPr>
        <p:txBody>
          <a:bodyPr/>
          <a:lstStyle/>
          <a:p>
            <a:r>
              <a:rPr lang="en-US" sz="4000" dirty="0" smtClean="0"/>
              <a:t>Technology </a:t>
            </a:r>
            <a:r>
              <a:rPr lang="en-US" sz="4000" dirty="0"/>
              <a:t>can serve to </a:t>
            </a:r>
            <a:r>
              <a:rPr lang="en-US" sz="4000" b="1" dirty="0">
                <a:solidFill>
                  <a:srgbClr val="FFFF00"/>
                </a:solidFill>
              </a:rPr>
              <a:t>promote</a:t>
            </a:r>
            <a:r>
              <a:rPr lang="en-US" sz="4000" dirty="0"/>
              <a:t> or </a:t>
            </a:r>
            <a:r>
              <a:rPr lang="en-US" sz="4000" b="1" dirty="0">
                <a:solidFill>
                  <a:srgbClr val="FFFF00"/>
                </a:solidFill>
              </a:rPr>
              <a:t>restrict</a:t>
            </a:r>
            <a:r>
              <a:rPr lang="en-US" sz="4000" dirty="0"/>
              <a:t> human rights. </a:t>
            </a:r>
            <a:r>
              <a:rPr lang="en-US" sz="4000" dirty="0">
                <a:solidFill>
                  <a:srgbClr val="FFC000"/>
                </a:solidFill>
              </a:rPr>
              <a:t>How? Can you give examples? </a:t>
            </a:r>
            <a:r>
              <a:rPr lang="en-US" sz="4000" dirty="0" smtClean="0">
                <a:solidFill>
                  <a:srgbClr val="FFC000"/>
                </a:solidFill>
              </a:rPr>
              <a:t> </a:t>
            </a:r>
          </a:p>
          <a:p>
            <a:endParaRPr lang="en-US" sz="1800" dirty="0" smtClean="0"/>
          </a:p>
          <a:p>
            <a:r>
              <a:rPr lang="en" sz="4000" dirty="0" smtClean="0"/>
              <a:t>The </a:t>
            </a:r>
            <a:r>
              <a:rPr lang="en" sz="4000" dirty="0"/>
              <a:t>Information Society should </a:t>
            </a:r>
            <a:r>
              <a:rPr lang="en" sz="4000" b="1" dirty="0">
                <a:solidFill>
                  <a:srgbClr val="FFFF00"/>
                </a:solidFill>
              </a:rPr>
              <a:t>foster</a:t>
            </a:r>
            <a:r>
              <a:rPr lang="en" sz="4000" dirty="0"/>
              <a:t> the use of</a:t>
            </a:r>
            <a:r>
              <a:rPr lang="en" sz="4000" b="1" dirty="0"/>
              <a:t> </a:t>
            </a:r>
            <a:r>
              <a:rPr lang="en" sz="4000" b="1" dirty="0">
                <a:solidFill>
                  <a:srgbClr val="FFFF00"/>
                </a:solidFill>
              </a:rPr>
              <a:t>emerging technologies</a:t>
            </a:r>
            <a:r>
              <a:rPr lang="en" sz="4000" dirty="0">
                <a:solidFill>
                  <a:srgbClr val="FFFF00"/>
                </a:solidFill>
              </a:rPr>
              <a:t> </a:t>
            </a:r>
            <a:r>
              <a:rPr lang="en" sz="4000" dirty="0"/>
              <a:t>in such a way as to</a:t>
            </a:r>
            <a:r>
              <a:rPr lang="en" sz="4000" b="1" dirty="0"/>
              <a:t> </a:t>
            </a:r>
            <a:r>
              <a:rPr lang="en" sz="4000" b="1" dirty="0">
                <a:solidFill>
                  <a:srgbClr val="FFFF00"/>
                </a:solidFill>
              </a:rPr>
              <a:t>maximize the benefits</a:t>
            </a:r>
            <a:r>
              <a:rPr lang="en" sz="4000" dirty="0">
                <a:solidFill>
                  <a:srgbClr val="FFFF00"/>
                </a:solidFill>
              </a:rPr>
              <a:t> </a:t>
            </a:r>
            <a:r>
              <a:rPr lang="en" sz="4000" dirty="0"/>
              <a:t>that they provide while </a:t>
            </a:r>
            <a:r>
              <a:rPr lang="en" sz="4000" b="1" dirty="0">
                <a:solidFill>
                  <a:srgbClr val="FFFF00"/>
                </a:solidFill>
              </a:rPr>
              <a:t>minimizing the harms</a:t>
            </a:r>
            <a:r>
              <a:rPr lang="en" sz="4000" b="1" dirty="0" smtClean="0"/>
              <a:t>.</a:t>
            </a:r>
            <a:r>
              <a:rPr lang="en-US" sz="3800" dirty="0" smtClean="0"/>
              <a:t> </a:t>
            </a:r>
          </a:p>
          <a:p>
            <a:endParaRPr lang="en-US" dirty="0"/>
          </a:p>
        </p:txBody>
      </p:sp>
    </p:spTree>
    <p:extLst>
      <p:ext uri="{BB962C8B-B14F-4D97-AF65-F5344CB8AC3E}">
        <p14:creationId xmlns:p14="http://schemas.microsoft.com/office/powerpoint/2010/main" val="2678863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521"/>
            <a:ext cx="12192000" cy="4525963"/>
          </a:xfrm>
        </p:spPr>
        <p:txBody>
          <a:bodyPr/>
          <a:lstStyle/>
          <a:p>
            <a:r>
              <a:rPr lang="en-US" sz="4800" b="1" dirty="0" smtClean="0">
                <a:solidFill>
                  <a:srgbClr val="FFFF00"/>
                </a:solidFill>
              </a:rPr>
              <a:t>Can only advocacy and awareness towards ethics be meaningful? </a:t>
            </a:r>
          </a:p>
          <a:p>
            <a:endParaRPr lang="en-US" sz="4800" b="1" dirty="0" smtClean="0">
              <a:solidFill>
                <a:srgbClr val="FFFF00"/>
              </a:solidFill>
            </a:endParaRPr>
          </a:p>
          <a:p>
            <a:r>
              <a:rPr lang="en-US" sz="4300" b="1" dirty="0" smtClean="0">
                <a:solidFill>
                  <a:srgbClr val="FFC000"/>
                </a:solidFill>
              </a:rPr>
              <a:t>We need to make sure that professionals make use of data, algorithms, AI and all emerging technologies in a way it is ethical.</a:t>
            </a:r>
            <a:endParaRPr lang="en-US" sz="4300" b="1" dirty="0">
              <a:solidFill>
                <a:srgbClr val="FFC000"/>
              </a:solidFill>
            </a:endParaRPr>
          </a:p>
        </p:txBody>
      </p:sp>
    </p:spTree>
    <p:extLst>
      <p:ext uri="{BB962C8B-B14F-4D97-AF65-F5344CB8AC3E}">
        <p14:creationId xmlns:p14="http://schemas.microsoft.com/office/powerpoint/2010/main" val="1147985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404267"/>
            <a:ext cx="11081657" cy="4525963"/>
          </a:xfrm>
        </p:spPr>
        <p:txBody>
          <a:bodyPr/>
          <a:lstStyle/>
          <a:p>
            <a:r>
              <a:rPr lang="en-US" sz="4800" i="1" dirty="0" smtClean="0"/>
              <a:t>What </a:t>
            </a:r>
            <a:r>
              <a:rPr lang="en-US" sz="4800" i="1" dirty="0"/>
              <a:t>do you think the need for ethics in data science? Is it really important to include ethical rules when dealing with big data? If your answer is yes, why? </a:t>
            </a:r>
            <a:endParaRPr lang="en-US" sz="4800" dirty="0"/>
          </a:p>
          <a:p>
            <a:endParaRPr lang="en-US" sz="4800" dirty="0"/>
          </a:p>
        </p:txBody>
      </p:sp>
      <p:sp>
        <p:nvSpPr>
          <p:cNvPr id="4" name="Rectangle 3"/>
          <p:cNvSpPr/>
          <p:nvPr/>
        </p:nvSpPr>
        <p:spPr>
          <a:xfrm>
            <a:off x="93946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1826342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404267"/>
            <a:ext cx="11081657" cy="4525963"/>
          </a:xfrm>
        </p:spPr>
        <p:txBody>
          <a:bodyPr/>
          <a:lstStyle/>
          <a:p>
            <a:r>
              <a:rPr lang="en-US" sz="4800" i="1" dirty="0" smtClean="0"/>
              <a:t>What </a:t>
            </a:r>
            <a:r>
              <a:rPr lang="en-US" sz="4800" i="1" dirty="0"/>
              <a:t>do you think the need for ethics in data science? Is it really important to include ethical rules when dealing with big data? If your answer is yes, why? </a:t>
            </a:r>
            <a:endParaRPr lang="en-US" sz="4800" dirty="0"/>
          </a:p>
          <a:p>
            <a:endParaRPr lang="en-US" sz="4800" dirty="0"/>
          </a:p>
        </p:txBody>
      </p:sp>
      <p:sp>
        <p:nvSpPr>
          <p:cNvPr id="4" name="Rectangle 3"/>
          <p:cNvSpPr/>
          <p:nvPr/>
        </p:nvSpPr>
        <p:spPr>
          <a:xfrm>
            <a:off x="93946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2018610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2" y="1317183"/>
            <a:ext cx="11408230" cy="4525963"/>
          </a:xfrm>
        </p:spPr>
        <p:txBody>
          <a:bodyPr/>
          <a:lstStyle/>
          <a:p>
            <a:r>
              <a:rPr lang="en-US" sz="4800" dirty="0" smtClean="0"/>
              <a:t>As </a:t>
            </a:r>
            <a:r>
              <a:rPr lang="en-US" sz="4800" dirty="0"/>
              <a:t>we </a:t>
            </a:r>
            <a:r>
              <a:rPr lang="en-US" sz="4800" dirty="0" smtClean="0"/>
              <a:t>have learned </a:t>
            </a:r>
            <a:r>
              <a:rPr lang="en-US" sz="4800" dirty="0"/>
              <a:t>in chapter three, </a:t>
            </a:r>
            <a:r>
              <a:rPr lang="en-US" sz="4800" dirty="0">
                <a:solidFill>
                  <a:srgbClr val="FFFF00"/>
                </a:solidFill>
              </a:rPr>
              <a:t>AI is all about making a machine learn and decide as humans do</a:t>
            </a:r>
            <a:r>
              <a:rPr lang="en-US" sz="4800" i="1" dirty="0"/>
              <a:t>. </a:t>
            </a:r>
            <a:r>
              <a:rPr lang="en-US" sz="4800" i="1" dirty="0" smtClean="0"/>
              <a:t/>
            </a:r>
            <a:br>
              <a:rPr lang="en-US" sz="4800" i="1" dirty="0" smtClean="0"/>
            </a:br>
            <a:r>
              <a:rPr lang="en-US" sz="4800" i="1" dirty="0" smtClean="0">
                <a:solidFill>
                  <a:srgbClr val="FFC000"/>
                </a:solidFill>
              </a:rPr>
              <a:t>Do </a:t>
            </a:r>
            <a:r>
              <a:rPr lang="en-US" sz="4800" i="1" dirty="0">
                <a:solidFill>
                  <a:srgbClr val="FFC000"/>
                </a:solidFill>
              </a:rPr>
              <a:t>you think that it is necessary to rely on machines and </a:t>
            </a:r>
            <a:r>
              <a:rPr lang="en-US" sz="4800" i="1" dirty="0" smtClean="0">
                <a:solidFill>
                  <a:srgbClr val="FFC000"/>
                </a:solidFill>
              </a:rPr>
              <a:t>allow </a:t>
            </a:r>
            <a:r>
              <a:rPr lang="en-US" sz="4800" i="1" dirty="0">
                <a:solidFill>
                  <a:srgbClr val="FFC000"/>
                </a:solidFill>
              </a:rPr>
              <a:t>all </a:t>
            </a:r>
            <a:r>
              <a:rPr lang="en-US" sz="4800" i="1" dirty="0" smtClean="0">
                <a:solidFill>
                  <a:srgbClr val="FFC000"/>
                </a:solidFill>
              </a:rPr>
              <a:t>decisions to be made by them? </a:t>
            </a:r>
            <a:r>
              <a:rPr lang="en-US" sz="4800" i="1" dirty="0">
                <a:solidFill>
                  <a:srgbClr val="FFC000"/>
                </a:solidFill>
              </a:rPr>
              <a:t>Why?</a:t>
            </a:r>
            <a:r>
              <a:rPr lang="en-US" sz="4800" i="1" dirty="0"/>
              <a:t> </a:t>
            </a:r>
            <a:endParaRPr lang="en-US" sz="4800" dirty="0"/>
          </a:p>
        </p:txBody>
      </p:sp>
      <p:sp>
        <p:nvSpPr>
          <p:cNvPr id="4" name="Rectangle 3"/>
          <p:cNvSpPr/>
          <p:nvPr/>
        </p:nvSpPr>
        <p:spPr>
          <a:xfrm>
            <a:off x="939460" y="83810"/>
            <a:ext cx="10163965" cy="1015663"/>
          </a:xfrm>
          <a:prstGeom prst="rect">
            <a:avLst/>
          </a:prstGeom>
        </p:spPr>
        <p:txBody>
          <a:bodyPr wrap="square">
            <a:spAutoFit/>
          </a:bodyPr>
          <a:lstStyle/>
          <a:p>
            <a:r>
              <a:rPr lang="en-US" sz="6000" b="1" dirty="0">
                <a:solidFill>
                  <a:srgbClr val="92D050"/>
                </a:solidFill>
              </a:rPr>
              <a:t>New ethical questions </a:t>
            </a:r>
          </a:p>
        </p:txBody>
      </p:sp>
    </p:spTree>
    <p:extLst>
      <p:ext uri="{BB962C8B-B14F-4D97-AF65-F5344CB8AC3E}">
        <p14:creationId xmlns:p14="http://schemas.microsoft.com/office/powerpoint/2010/main" val="3843311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5305"/>
            <a:ext cx="12192000" cy="5845611"/>
          </a:xfrm>
        </p:spPr>
        <p:txBody>
          <a:bodyPr/>
          <a:lstStyle/>
          <a:p>
            <a:pPr marL="36508" indent="0" algn="ctr">
              <a:buNone/>
            </a:pPr>
            <a:r>
              <a:rPr lang="en-US" sz="4000" b="1" dirty="0" smtClean="0">
                <a:solidFill>
                  <a:srgbClr val="92D050"/>
                </a:solidFill>
              </a:rPr>
              <a:t>Top </a:t>
            </a:r>
            <a:r>
              <a:rPr lang="en-US" sz="4000" b="1" dirty="0">
                <a:solidFill>
                  <a:srgbClr val="92D050"/>
                </a:solidFill>
              </a:rPr>
              <a:t>9 </a:t>
            </a:r>
            <a:r>
              <a:rPr lang="en-US" sz="4000" b="1" i="1" dirty="0">
                <a:solidFill>
                  <a:srgbClr val="92D050"/>
                </a:solidFill>
              </a:rPr>
              <a:t>ethical issues </a:t>
            </a:r>
            <a:r>
              <a:rPr lang="en-US" sz="4000" b="1" dirty="0">
                <a:solidFill>
                  <a:srgbClr val="92D050"/>
                </a:solidFill>
              </a:rPr>
              <a:t>in AI according to the World Economic Forum (WEF, 2016</a:t>
            </a:r>
            <a:r>
              <a:rPr lang="en-US" sz="4000" b="1" dirty="0" smtClean="0">
                <a:solidFill>
                  <a:srgbClr val="92D050"/>
                </a:solidFill>
              </a:rPr>
              <a:t>):</a:t>
            </a:r>
          </a:p>
          <a:p>
            <a:pPr marL="36508" indent="0">
              <a:buNone/>
            </a:pPr>
            <a:r>
              <a:rPr lang="en-US" sz="3600" dirty="0" smtClean="0"/>
              <a:t> 1</a:t>
            </a:r>
            <a:r>
              <a:rPr lang="en-US" sz="3600" dirty="0"/>
              <a:t>. Unemployment. What happens when there are no </a:t>
            </a:r>
            <a:r>
              <a:rPr lang="en-US" sz="3600" dirty="0" smtClean="0"/>
              <a:t>more</a:t>
            </a:r>
            <a:br>
              <a:rPr lang="en-US" sz="3600" dirty="0" smtClean="0"/>
            </a:br>
            <a:r>
              <a:rPr lang="en-US" sz="3600" dirty="0" smtClean="0"/>
              <a:t>     </a:t>
            </a:r>
            <a:r>
              <a:rPr lang="en-US" sz="3600" dirty="0"/>
              <a:t>jobs available?</a:t>
            </a:r>
          </a:p>
          <a:p>
            <a:pPr marL="36508" indent="0">
              <a:buNone/>
            </a:pPr>
            <a:r>
              <a:rPr lang="en-US" sz="3600" dirty="0" smtClean="0"/>
              <a:t> 2</a:t>
            </a:r>
            <a:r>
              <a:rPr lang="en-US" sz="3600" dirty="0"/>
              <a:t>. Inequality. How do we distribute the wealth that </a:t>
            </a:r>
            <a:r>
              <a:rPr lang="en-US" sz="3600" dirty="0" smtClean="0"/>
              <a:t>is</a:t>
            </a:r>
            <a:br>
              <a:rPr lang="en-US" sz="3600" dirty="0" smtClean="0"/>
            </a:br>
            <a:r>
              <a:rPr lang="en-US" sz="3600" dirty="0" smtClean="0"/>
              <a:t>     </a:t>
            </a:r>
            <a:r>
              <a:rPr lang="en-US" sz="3600" dirty="0"/>
              <a:t>created by machines?</a:t>
            </a:r>
          </a:p>
          <a:p>
            <a:pPr marL="36508" indent="0">
              <a:buNone/>
            </a:pPr>
            <a:r>
              <a:rPr lang="en-US" sz="3600" dirty="0" smtClean="0"/>
              <a:t> 3</a:t>
            </a:r>
            <a:r>
              <a:rPr lang="en-US" sz="3600" dirty="0"/>
              <a:t>. Humanity. How do machines affect our behavior </a:t>
            </a:r>
            <a:r>
              <a:rPr lang="en-US" sz="3600" dirty="0" smtClean="0"/>
              <a:t>and</a:t>
            </a:r>
            <a:br>
              <a:rPr lang="en-US" sz="3600" dirty="0" smtClean="0"/>
            </a:br>
            <a:r>
              <a:rPr lang="en-US" sz="3600" dirty="0" smtClean="0"/>
              <a:t>     </a:t>
            </a:r>
            <a:r>
              <a:rPr lang="en-US" sz="3600" dirty="0"/>
              <a:t>interaction?</a:t>
            </a:r>
          </a:p>
          <a:p>
            <a:pPr marL="36508" indent="0">
              <a:buNone/>
            </a:pPr>
            <a:r>
              <a:rPr lang="en-US" sz="3600" dirty="0" smtClean="0"/>
              <a:t> 4</a:t>
            </a:r>
            <a:r>
              <a:rPr lang="en-US" sz="3600" dirty="0"/>
              <a:t>. Artificial stupidity. How can we guard against mistakes</a:t>
            </a:r>
            <a:r>
              <a:rPr lang="en-US" sz="3600" dirty="0" smtClean="0"/>
              <a:t>?</a:t>
            </a:r>
          </a:p>
        </p:txBody>
      </p:sp>
      <p:sp>
        <p:nvSpPr>
          <p:cNvPr id="4" name="Rectangle 3"/>
          <p:cNvSpPr/>
          <p:nvPr/>
        </p:nvSpPr>
        <p:spPr>
          <a:xfrm>
            <a:off x="0" y="83810"/>
            <a:ext cx="12192000" cy="954107"/>
          </a:xfrm>
          <a:prstGeom prst="rect">
            <a:avLst/>
          </a:prstGeom>
        </p:spPr>
        <p:txBody>
          <a:bodyPr wrap="square">
            <a:spAutoFit/>
          </a:bodyPr>
          <a:lstStyle/>
          <a:p>
            <a:r>
              <a:rPr lang="en-US" sz="5500" b="1" dirty="0" smtClean="0">
                <a:solidFill>
                  <a:srgbClr val="92D050"/>
                </a:solidFill>
              </a:rPr>
              <a:t>Ethics </a:t>
            </a:r>
            <a:r>
              <a:rPr lang="en-US" sz="5500" b="1" dirty="0">
                <a:solidFill>
                  <a:srgbClr val="92D050"/>
                </a:solidFill>
              </a:rPr>
              <a:t>and moral questions of AI</a:t>
            </a:r>
          </a:p>
        </p:txBody>
      </p:sp>
    </p:spTree>
    <p:extLst>
      <p:ext uri="{BB962C8B-B14F-4D97-AF65-F5344CB8AC3E}">
        <p14:creationId xmlns:p14="http://schemas.microsoft.com/office/powerpoint/2010/main" val="2066922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4099</TotalTime>
  <Words>1788</Words>
  <Application>Microsoft Office PowerPoint</Application>
  <PresentationFormat>Widescreen</PresentationFormat>
  <Paragraphs>187</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Dinamit</vt:lpstr>
      <vt:lpstr>Georgia</vt:lpstr>
      <vt:lpstr>Times New Roman</vt:lpstr>
      <vt:lpstr>Wingdings</vt:lpstr>
      <vt:lpstr>Wingdings 2</vt:lpstr>
      <vt:lpstr>Technic</vt:lpstr>
      <vt:lpstr>Emerging Technologies</vt:lpstr>
      <vt:lpstr>PowerPoint Presentation</vt:lpstr>
      <vt:lpstr>PowerPoint Presentation</vt:lpstr>
      <vt:lpstr>Technology and Ethics</vt:lpstr>
      <vt:lpstr>PowerPoint Presentation</vt:lpstr>
      <vt:lpstr>PowerPoint Presentation</vt:lpstr>
      <vt:lpstr>PowerPoint Presentation</vt:lpstr>
      <vt:lpstr>PowerPoint Presentation</vt:lpstr>
      <vt:lpstr>PowerPoint Presentation</vt:lpstr>
      <vt:lpstr>PowerPoint Presentation</vt:lpstr>
      <vt:lpstr>3D Printing</vt:lpstr>
      <vt:lpstr>Human enhancements</vt:lpstr>
      <vt:lpstr>PowerPoint Presentation</vt:lpstr>
      <vt:lpstr>PowerPoint Presentation</vt:lpstr>
      <vt:lpstr>PowerPoint Presentation</vt:lpstr>
      <vt:lpstr>The ACM Code of Ethics and Professional Conduct</vt:lpstr>
      <vt:lpstr>General Ethical Principles </vt:lpstr>
      <vt:lpstr>Professional Responsibilities</vt:lpstr>
      <vt:lpstr>Professional Leadership Principles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ahmed</cp:lastModifiedBy>
  <cp:revision>281</cp:revision>
  <dcterms:created xsi:type="dcterms:W3CDTF">2021-04-10T07:48:28Z</dcterms:created>
  <dcterms:modified xsi:type="dcterms:W3CDTF">2021-08-21T09:49:13Z</dcterms:modified>
</cp:coreProperties>
</file>