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8" r:id="rId2"/>
    <p:sldId id="259" r:id="rId3"/>
    <p:sldId id="261" r:id="rId4"/>
    <p:sldId id="260" r:id="rId5"/>
    <p:sldId id="267" r:id="rId6"/>
    <p:sldId id="264" r:id="rId7"/>
    <p:sldId id="263" r:id="rId8"/>
    <p:sldId id="268" r:id="rId9"/>
    <p:sldId id="269" r:id="rId10"/>
    <p:sldId id="265" r:id="rId11"/>
    <p:sldId id="266" r:id="rId12"/>
    <p:sldId id="270" r:id="rId13"/>
    <p:sldId id="272" r:id="rId14"/>
    <p:sldId id="273" r:id="rId15"/>
    <p:sldId id="275" r:id="rId16"/>
    <p:sldId id="274" r:id="rId17"/>
    <p:sldId id="271" r:id="rId18"/>
    <p:sldId id="276" r:id="rId19"/>
    <p:sldId id="279" r:id="rId20"/>
    <p:sldId id="280" r:id="rId21"/>
    <p:sldId id="281" r:id="rId22"/>
    <p:sldId id="282" r:id="rId23"/>
    <p:sldId id="283"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24" autoAdjust="0"/>
    <p:restoredTop sz="39318" autoAdjust="0"/>
  </p:normalViewPr>
  <p:slideViewPr>
    <p:cSldViewPr snapToGrid="0">
      <p:cViewPr varScale="1">
        <p:scale>
          <a:sx n="29" d="100"/>
          <a:sy n="29" d="100"/>
        </p:scale>
        <p:origin x="2346" y="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9DA98-DEBF-4C4A-B631-9E2717536599}" type="datetimeFigureOut">
              <a:rPr lang="en-US" smtClean="0"/>
              <a:t>12/22/2021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524D2F-79D4-4419-AB68-E7C528364E1B}" type="slidenum">
              <a:rPr lang="en-US" smtClean="0"/>
              <a:t>‹#›</a:t>
            </a:fld>
            <a:endParaRPr lang="en-US"/>
          </a:p>
        </p:txBody>
      </p:sp>
    </p:spTree>
    <p:extLst>
      <p:ext uri="{BB962C8B-B14F-4D97-AF65-F5344CB8AC3E}">
        <p14:creationId xmlns:p14="http://schemas.microsoft.com/office/powerpoint/2010/main" val="3202793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l.acm.org/doi/10.1145/3330794"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en.wikipedia.org/wiki/Social_web"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en.wikipedia.org/wiki/Privacy_concerns_with_social_networking_services" TargetMode="External"/><Relationship Id="rId5" Type="http://schemas.openxmlformats.org/officeDocument/2006/relationships/hyperlink" Target="https://en.wikipedia.org/wiki/Facebook" TargetMode="External"/><Relationship Id="rId4" Type="http://schemas.openxmlformats.org/officeDocument/2006/relationships/hyperlink" Target="https://en.wikipedia.org/wiki/Digital_labor"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en.wikipedia.org/wiki/Class-action_lawsuit"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s://en.wikipedia.org/wiki/List_of_Facebook_features#Facebook_Gaming" TargetMode="External"/><Relationship Id="rId4" Type="http://schemas.openxmlformats.org/officeDocument/2006/relationships/hyperlink" Target="https://en.wikipedia.org/wiki/Beacon_(Facebook)" TargetMode="Externa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s://en.wikipedia.org/wiki/Software" TargetMode="External"/><Relationship Id="rId3" Type="http://schemas.openxmlformats.org/officeDocument/2006/relationships/hyperlink" Target="https://en.wikipedia.org/wiki/Digital_information" TargetMode="External"/><Relationship Id="rId7" Type="http://schemas.openxmlformats.org/officeDocument/2006/relationships/hyperlink" Target="https://en.wikipedia.org/wiki/Information_security"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en.wikipedia.org/wiki/Data_security" TargetMode="External"/><Relationship Id="rId5" Type="http://schemas.openxmlformats.org/officeDocument/2006/relationships/hyperlink" Target="https://en.wikipedia.org/wiki/Computer_security" TargetMode="External"/><Relationship Id="rId4" Type="http://schemas.openxmlformats.org/officeDocument/2006/relationships/hyperlink" Target="https://en.wikipedia.org/wiki/Personally_identifiable_information" TargetMode="External"/><Relationship Id="rId9" Type="http://schemas.openxmlformats.org/officeDocument/2006/relationships/hyperlink" Target="https://en.wikipedia.org/wiki/Computer_hardware"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en.wikipedia.org/wiki/Secure_communication"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en.wikipedia.org/wiki/Man-in-the-middle_attack"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Dictionary meaning:</a:t>
            </a:r>
          </a:p>
          <a:p>
            <a:r>
              <a:rPr lang="en-US" b="1" dirty="0" smtClean="0"/>
              <a:t>Ethics: </a:t>
            </a:r>
            <a:r>
              <a:rPr lang="en-US" sz="1200" b="1" i="0" kern="1200" dirty="0" smtClean="0">
                <a:solidFill>
                  <a:schemeClr val="tx1"/>
                </a:solidFill>
                <a:effectLst/>
                <a:latin typeface="+mn-lt"/>
                <a:ea typeface="+mn-ea"/>
                <a:cs typeface="+mn-cs"/>
              </a:rPr>
              <a:t>moral principles that govern a person's behavior or the conducting of an activity.</a:t>
            </a:r>
          </a:p>
          <a:p>
            <a:r>
              <a:rPr lang="en-US" sz="1200" b="0" i="0" kern="1200" baseline="0" dirty="0" smtClean="0">
                <a:solidFill>
                  <a:schemeClr val="tx1"/>
                </a:solidFill>
                <a:effectLst/>
                <a:latin typeface="+mn-lt"/>
                <a:ea typeface="+mn-ea"/>
                <a:cs typeface="+mn-cs"/>
              </a:rPr>
              <a:t>         </a:t>
            </a:r>
            <a:r>
              <a:rPr lang="en-US" sz="1200" b="1" i="0" kern="1200" baseline="0" dirty="0" smtClean="0">
                <a:solidFill>
                  <a:schemeClr val="tx1"/>
                </a:solidFill>
                <a:effectLst/>
                <a:latin typeface="+mn-lt"/>
                <a:ea typeface="+mn-ea"/>
                <a:cs typeface="+mn-cs"/>
              </a:rPr>
              <a:t> : </a:t>
            </a:r>
            <a:r>
              <a:rPr lang="en-US" sz="1200" b="1" i="0" kern="1200" dirty="0" smtClean="0">
                <a:solidFill>
                  <a:schemeClr val="tx1"/>
                </a:solidFill>
                <a:effectLst/>
                <a:latin typeface="+mn-lt"/>
                <a:ea typeface="+mn-ea"/>
                <a:cs typeface="+mn-cs"/>
              </a:rPr>
              <a:t>the moral correctness of specified conduct.</a:t>
            </a:r>
          </a:p>
          <a:p>
            <a:r>
              <a:rPr lang="en-US" sz="1200" b="1" i="0" kern="1200" baseline="0" dirty="0" smtClean="0">
                <a:solidFill>
                  <a:schemeClr val="tx1"/>
                </a:solidFill>
                <a:effectLst/>
                <a:latin typeface="+mn-lt"/>
                <a:ea typeface="+mn-ea"/>
                <a:cs typeface="+mn-cs"/>
              </a:rPr>
              <a:t>          : </a:t>
            </a:r>
            <a:r>
              <a:rPr lang="en-US" sz="1200" b="1" i="0" kern="1200" dirty="0" smtClean="0">
                <a:solidFill>
                  <a:schemeClr val="tx1"/>
                </a:solidFill>
                <a:effectLst/>
                <a:latin typeface="+mn-lt"/>
                <a:ea typeface="+mn-ea"/>
                <a:cs typeface="+mn-cs"/>
              </a:rPr>
              <a:t>the branch of knowledge that deals with moral principles</a:t>
            </a:r>
            <a:r>
              <a:rPr lang="en-US" sz="1200" b="1"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Moral: concerned with the principles of right and wrong behavior.</a:t>
            </a:r>
            <a:endParaRPr lang="en-US" b="1" dirty="0"/>
          </a:p>
        </p:txBody>
      </p:sp>
      <p:sp>
        <p:nvSpPr>
          <p:cNvPr id="4" name="Slide Number Placeholder 3"/>
          <p:cNvSpPr>
            <a:spLocks noGrp="1"/>
          </p:cNvSpPr>
          <p:nvPr>
            <p:ph type="sldNum" sz="quarter" idx="10"/>
          </p:nvPr>
        </p:nvSpPr>
        <p:spPr/>
        <p:txBody>
          <a:bodyPr/>
          <a:lstStyle/>
          <a:p>
            <a:fld id="{4484037F-0183-4E12-BA47-9C5D431216CA}"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409196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3D Printing (Additive Manufacturing).</a:t>
            </a:r>
          </a:p>
          <a:p>
            <a:endParaRPr lang="en-US" b="1" dirty="0" smtClean="0"/>
          </a:p>
          <a:p>
            <a:r>
              <a:rPr lang="en-US" sz="1200" b="1" i="0" kern="1200" dirty="0" smtClean="0">
                <a:solidFill>
                  <a:schemeClr val="tx1"/>
                </a:solidFill>
                <a:effectLst/>
                <a:latin typeface="+mn-lt"/>
                <a:ea typeface="+mn-ea"/>
                <a:cs typeface="+mn-cs"/>
              </a:rPr>
              <a:t>We could be looking at a future in which we can print personalized pharmaceuticals or home-printed guns and explosives.</a:t>
            </a:r>
          </a:p>
          <a:p>
            <a:r>
              <a:rPr lang="en-US" sz="1200" b="1" i="0" kern="1200" dirty="0" smtClean="0">
                <a:solidFill>
                  <a:schemeClr val="tx1"/>
                </a:solidFill>
                <a:effectLst/>
                <a:latin typeface="+mn-lt"/>
                <a:ea typeface="+mn-ea"/>
                <a:cs typeface="+mn-cs"/>
              </a:rPr>
              <a:t>For now, 3-D printing is largely the realm of artists and designers, but we can easily envision a future in which 3-D printers are affordable and may cut out the manufacturing sector completely</a:t>
            </a:r>
            <a:r>
              <a:rPr lang="en-US" sz="1200" b="1"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1524D2F-79D4-4419-AB68-E7C528364E1B}" type="slidenum">
              <a:rPr lang="en-US" smtClean="0"/>
              <a:t>10</a:t>
            </a:fld>
            <a:endParaRPr lang="en-US"/>
          </a:p>
        </p:txBody>
      </p:sp>
    </p:spTree>
    <p:extLst>
      <p:ext uri="{BB962C8B-B14F-4D97-AF65-F5344CB8AC3E}">
        <p14:creationId xmlns:p14="http://schemas.microsoft.com/office/powerpoint/2010/main" val="491333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E1524D2F-79D4-4419-AB68-E7C528364E1B}" type="slidenum">
              <a:rPr lang="en-US" smtClean="0"/>
              <a:t>11</a:t>
            </a:fld>
            <a:endParaRPr lang="en-US"/>
          </a:p>
        </p:txBody>
      </p:sp>
    </p:spTree>
    <p:extLst>
      <p:ext uri="{BB962C8B-B14F-4D97-AF65-F5344CB8AC3E}">
        <p14:creationId xmlns:p14="http://schemas.microsoft.com/office/powerpoint/2010/main" val="3496178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Can we integrate ethical rules into emerging technologies from the outset?</a:t>
            </a:r>
          </a:p>
          <a:p>
            <a:r>
              <a:rPr lang="en-US" sz="1200" b="1" i="0" u="none" strike="noStrike" kern="1200" baseline="0" dirty="0" smtClean="0">
                <a:solidFill>
                  <a:schemeClr val="tx1"/>
                </a:solidFill>
                <a:latin typeface="+mn-lt"/>
                <a:ea typeface="+mn-ea"/>
                <a:cs typeface="+mn-cs"/>
              </a:rPr>
              <a:t>The answer might be yes, if we can certainly predict the future, but predicting the future is very difficult.</a:t>
            </a:r>
          </a:p>
          <a:p>
            <a:r>
              <a:rPr lang="en-US" sz="1200" b="1" i="0" u="none" strike="noStrike" kern="1200" baseline="0" dirty="0" smtClean="0">
                <a:solidFill>
                  <a:schemeClr val="tx1"/>
                </a:solidFill>
                <a:latin typeface="+mn-lt"/>
                <a:ea typeface="+mn-ea"/>
                <a:cs typeface="+mn-cs"/>
              </a:rPr>
              <a:t>There are ethical theories and approaches that aim to do that, but the</a:t>
            </a:r>
            <a:r>
              <a:rPr lang="en-US" sz="1200" b="0" i="0" u="none" strike="noStrike" kern="1200" baseline="0" dirty="0" smtClean="0">
                <a:solidFill>
                  <a:schemeClr val="tx1"/>
                </a:solidFill>
                <a:latin typeface="+mn-lt"/>
                <a:ea typeface="+mn-ea"/>
                <a:cs typeface="+mn-cs"/>
              </a:rPr>
              <a:t> </a:t>
            </a:r>
            <a:r>
              <a:rPr lang="en-US" sz="1200" b="1" i="0" u="none" strike="noStrike" kern="1200" baseline="0" dirty="0" smtClean="0">
                <a:solidFill>
                  <a:schemeClr val="tx1"/>
                </a:solidFill>
                <a:latin typeface="+mn-lt"/>
                <a:ea typeface="+mn-ea"/>
                <a:cs typeface="+mn-cs"/>
              </a:rPr>
              <a:t>problem to this type of approach is that the future is unknown. </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A central problem to the ethics of technology is that ethical issues tend to arrive too late. </a:t>
            </a:r>
          </a:p>
          <a:p>
            <a:r>
              <a:rPr lang="en-US" sz="1200" b="1" i="0" u="none" strike="noStrike" kern="1200" baseline="0" dirty="0" smtClean="0">
                <a:solidFill>
                  <a:schemeClr val="tx1"/>
                </a:solidFill>
                <a:latin typeface="+mn-lt"/>
                <a:ea typeface="+mn-ea"/>
                <a:cs typeface="+mn-cs"/>
              </a:rPr>
              <a:t>In many cases, ethical issues are only recognized when the technology is already on the market and problems arise during its widespread use. </a:t>
            </a:r>
          </a:p>
          <a:p>
            <a:r>
              <a:rPr lang="en-US" sz="1200" b="1" i="0" u="none" strike="noStrike" kern="1200" baseline="0" dirty="0" smtClean="0">
                <a:solidFill>
                  <a:schemeClr val="tx1"/>
                </a:solidFill>
                <a:latin typeface="+mn-lt"/>
                <a:ea typeface="+mn-ea"/>
                <a:cs typeface="+mn-cs"/>
              </a:rPr>
              <a:t>Ethics can then become a tool to clean up a mess that might have been avoidable. </a:t>
            </a:r>
          </a:p>
          <a:p>
            <a:r>
              <a:rPr lang="en-US" sz="1200" b="1" i="0" u="none" strike="noStrike" kern="1200" baseline="0" dirty="0" smtClean="0">
                <a:solidFill>
                  <a:schemeClr val="tx1"/>
                </a:solidFill>
                <a:latin typeface="+mn-lt"/>
                <a:ea typeface="+mn-ea"/>
                <a:cs typeface="+mn-cs"/>
              </a:rPr>
              <a:t>Ethics has traditionally not been well equipped to deal with issues of uncertainty and, in particular, future uncertainty. </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Refer to the MOSHE module for more discussions on this issue.</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[Q] So, what shall we do to improve the situation?</a:t>
            </a:r>
            <a:endParaRPr lang="en-US" b="1" dirty="0"/>
          </a:p>
        </p:txBody>
      </p:sp>
      <p:sp>
        <p:nvSpPr>
          <p:cNvPr id="4" name="Slide Number Placeholder 3"/>
          <p:cNvSpPr>
            <a:spLocks noGrp="1"/>
          </p:cNvSpPr>
          <p:nvPr>
            <p:ph type="sldNum" sz="quarter" idx="10"/>
          </p:nvPr>
        </p:nvSpPr>
        <p:spPr/>
        <p:txBody>
          <a:bodyPr/>
          <a:lstStyle/>
          <a:p>
            <a:fld id="{E1524D2F-79D4-4419-AB68-E7C528364E1B}" type="slidenum">
              <a:rPr lang="en-US" smtClean="0"/>
              <a:t>12</a:t>
            </a:fld>
            <a:endParaRPr lang="en-US"/>
          </a:p>
        </p:txBody>
      </p:sp>
    </p:spTree>
    <p:extLst>
      <p:ext uri="{BB962C8B-B14F-4D97-AF65-F5344CB8AC3E}">
        <p14:creationId xmlns:p14="http://schemas.microsoft.com/office/powerpoint/2010/main" val="3953926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Is embedded ethics the solution?</a:t>
            </a:r>
            <a:r>
              <a:rPr lang="en-US" sz="1200" b="1" i="0" kern="1200" baseline="0" dirty="0" smtClean="0">
                <a:solidFill>
                  <a:schemeClr val="tx1"/>
                </a:solidFill>
                <a:effectLst/>
                <a:latin typeface="+mn-lt"/>
                <a:ea typeface="+mn-ea"/>
                <a:cs typeface="+mn-cs"/>
              </a:rPr>
              <a:t> That is </a:t>
            </a:r>
            <a:r>
              <a:rPr lang="en-US" sz="1200" b="1" i="0" kern="1200" dirty="0" smtClean="0">
                <a:solidFill>
                  <a:schemeClr val="tx1"/>
                </a:solidFill>
                <a:effectLst/>
                <a:latin typeface="+mn-lt"/>
                <a:ea typeface="+mn-ea"/>
                <a:cs typeface="+mn-cs"/>
              </a:rPr>
              <a:t>a new approach proposed.</a:t>
            </a:r>
          </a:p>
          <a:p>
            <a:r>
              <a:rPr lang="en-US" sz="1200" b="1" i="0" kern="1200" dirty="0" smtClean="0">
                <a:solidFill>
                  <a:schemeClr val="tx1"/>
                </a:solidFill>
                <a:effectLst/>
                <a:latin typeface="+mn-lt"/>
                <a:ea typeface="+mn-ea"/>
                <a:cs typeface="+mn-cs"/>
              </a:rPr>
              <a:t>Many researches</a:t>
            </a:r>
            <a:r>
              <a:rPr lang="en-US" sz="1200" b="1" i="0" kern="1200" baseline="0" dirty="0" smtClean="0">
                <a:solidFill>
                  <a:schemeClr val="tx1"/>
                </a:solidFill>
                <a:effectLst/>
                <a:latin typeface="+mn-lt"/>
                <a:ea typeface="+mn-ea"/>
                <a:cs typeface="+mn-cs"/>
              </a:rPr>
              <a:t> are being conducted and propositions are given to improve ethics in emerging technologies.</a:t>
            </a:r>
            <a:endParaRPr lang="en-US" sz="1200" b="1"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The </a:t>
            </a:r>
            <a:r>
              <a:rPr lang="en-US" sz="1200" b="1" i="0" u="none" strike="noStrike" kern="1200" dirty="0" smtClean="0">
                <a:solidFill>
                  <a:schemeClr val="tx1"/>
                </a:solidFill>
                <a:effectLst/>
                <a:latin typeface="+mn-lt"/>
                <a:ea typeface="+mn-ea"/>
                <a:cs typeface="+mn-cs"/>
                <a:hlinkClick r:id="rId3"/>
              </a:rPr>
              <a:t>idea</a:t>
            </a:r>
            <a:r>
              <a:rPr lang="en-US" sz="1200" b="1" i="0" kern="1200" dirty="0" smtClean="0">
                <a:solidFill>
                  <a:schemeClr val="tx1"/>
                </a:solidFill>
                <a:effectLst/>
                <a:latin typeface="+mn-lt"/>
                <a:ea typeface="+mn-ea"/>
                <a:cs typeface="+mn-cs"/>
              </a:rPr>
              <a:t> is to weave (interlace)</a:t>
            </a:r>
            <a:r>
              <a:rPr lang="en-US" sz="1200" b="1" i="0" kern="1200" baseline="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philosophical concepts and ways of thinking into existing computer science courses so that students learn to ask not simply “Can I build it?” but rather “Should I build it, and if so, how?”</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Through Embedded EthiCS, students learn to identify and think through ethical issues, explain their reasoning for taking, or not taking, a specific action, and ideally design more thoughtful systems that reflect basic human values.</a:t>
            </a:r>
            <a:endParaRPr lang="en-US" b="1" dirty="0"/>
          </a:p>
        </p:txBody>
      </p:sp>
      <p:sp>
        <p:nvSpPr>
          <p:cNvPr id="4" name="Slide Number Placeholder 3"/>
          <p:cNvSpPr>
            <a:spLocks noGrp="1"/>
          </p:cNvSpPr>
          <p:nvPr>
            <p:ph type="sldNum" sz="quarter" idx="10"/>
          </p:nvPr>
        </p:nvSpPr>
        <p:spPr/>
        <p:txBody>
          <a:bodyPr/>
          <a:lstStyle/>
          <a:p>
            <a:fld id="{E1524D2F-79D4-4419-AB68-E7C528364E1B}" type="slidenum">
              <a:rPr lang="en-US" smtClean="0"/>
              <a:t>13</a:t>
            </a:fld>
            <a:endParaRPr lang="en-US"/>
          </a:p>
        </p:txBody>
      </p:sp>
    </p:spTree>
    <p:extLst>
      <p:ext uri="{BB962C8B-B14F-4D97-AF65-F5344CB8AC3E}">
        <p14:creationId xmlns:p14="http://schemas.microsoft.com/office/powerpoint/2010/main" val="3506197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Thus,</a:t>
            </a:r>
            <a:r>
              <a:rPr lang="en-US" b="1" baseline="0" dirty="0" smtClean="0"/>
              <a:t> Ethics should be embedded in every design of technology products and processes. </a:t>
            </a:r>
          </a:p>
          <a:p>
            <a:r>
              <a:rPr lang="en-US" b="1" dirty="0" smtClean="0"/>
              <a:t>For example, when you are designing AI algorithms &amp; developing (or training) AI models.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Ethics should not be an afterthought.</a:t>
            </a:r>
            <a:endParaRPr lang="en-US" b="1" dirty="0" smtClean="0"/>
          </a:p>
          <a:p>
            <a:endParaRPr lang="en-US" b="1" dirty="0" smtClean="0"/>
          </a:p>
          <a:p>
            <a:r>
              <a:rPr lang="en-US" b="1" dirty="0" smtClean="0"/>
              <a:t>You can get the full discussion</a:t>
            </a:r>
            <a:r>
              <a:rPr lang="en-US" b="1" baseline="0" dirty="0" smtClean="0"/>
              <a:t> at the URL given at the top of this slide</a:t>
            </a:r>
            <a:r>
              <a:rPr lang="en-US" b="1" baseline="0" dirty="0" smtClean="0"/>
              <a:t>.</a:t>
            </a:r>
            <a:endParaRPr lang="en-US" b="1" baseline="0" dirty="0" smtClean="0"/>
          </a:p>
        </p:txBody>
      </p:sp>
      <p:sp>
        <p:nvSpPr>
          <p:cNvPr id="4" name="Slide Number Placeholder 3"/>
          <p:cNvSpPr>
            <a:spLocks noGrp="1"/>
          </p:cNvSpPr>
          <p:nvPr>
            <p:ph type="sldNum" sz="quarter" idx="10"/>
          </p:nvPr>
        </p:nvSpPr>
        <p:spPr/>
        <p:txBody>
          <a:bodyPr/>
          <a:lstStyle/>
          <a:p>
            <a:fld id="{E1524D2F-79D4-4419-AB68-E7C528364E1B}" type="slidenum">
              <a:rPr lang="en-US" smtClean="0"/>
              <a:t>14</a:t>
            </a:fld>
            <a:endParaRPr lang="en-US"/>
          </a:p>
        </p:txBody>
      </p:sp>
    </p:spTree>
    <p:extLst>
      <p:ext uri="{BB962C8B-B14F-4D97-AF65-F5344CB8AC3E}">
        <p14:creationId xmlns:p14="http://schemas.microsoft.com/office/powerpoint/2010/main" val="1290370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Code is designed to inspire and guide the ethical conduct of all computing professionals, including current and aspiring practitioners, instructors, students, influencers, and anyone who uses computing technology in an impactful way. </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Additionally, the Code serves as a basis for remediation (correction or improvement) when violations occur. </a:t>
            </a:r>
            <a:endParaRPr lang="en-US" sz="1200" b="1"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These ethical rules (principles) apply to all technologies. </a:t>
            </a:r>
          </a:p>
          <a:p>
            <a:r>
              <a:rPr lang="en-US" sz="1200" b="1" i="0" u="none" strike="noStrike" kern="1200" baseline="0" dirty="0" smtClean="0">
                <a:solidFill>
                  <a:schemeClr val="tx1"/>
                </a:solidFill>
                <a:latin typeface="+mn-lt"/>
                <a:ea typeface="+mn-ea"/>
                <a:cs typeface="+mn-cs"/>
              </a:rPr>
              <a:t>Full discussion of the code can be found at the URL given at the foot of the slide</a:t>
            </a:r>
            <a:r>
              <a:rPr lang="en-US" sz="1200" b="1" i="0" u="none" strike="noStrike" kern="1200" baseline="0" dirty="0" smtClean="0">
                <a:solidFill>
                  <a:schemeClr val="tx1"/>
                </a:solidFill>
                <a:latin typeface="+mn-lt"/>
                <a:ea typeface="+mn-ea"/>
                <a:cs typeface="+mn-cs"/>
              </a:rPr>
              <a:t>.</a:t>
            </a:r>
            <a:endParaRPr lang="en-US"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1524D2F-79D4-4419-AB68-E7C528364E1B}" type="slidenum">
              <a:rPr lang="en-US" smtClean="0"/>
              <a:t>15</a:t>
            </a:fld>
            <a:endParaRPr lang="en-US"/>
          </a:p>
        </p:txBody>
      </p:sp>
    </p:spTree>
    <p:extLst>
      <p:ext uri="{BB962C8B-B14F-4D97-AF65-F5344CB8AC3E}">
        <p14:creationId xmlns:p14="http://schemas.microsoft.com/office/powerpoint/2010/main" val="12038746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Section 1, </a:t>
            </a:r>
            <a:r>
              <a:rPr lang="en-US" sz="1200" b="1" i="1" kern="1200" dirty="0" smtClean="0">
                <a:solidFill>
                  <a:schemeClr val="tx1"/>
                </a:solidFill>
                <a:effectLst/>
                <a:latin typeface="+mn-lt"/>
                <a:ea typeface="+mn-ea"/>
                <a:cs typeface="+mn-cs"/>
              </a:rPr>
              <a:t>General Ethical Principles,</a:t>
            </a:r>
            <a:r>
              <a:rPr lang="en-US" sz="1200" b="1" i="0" kern="1200" dirty="0" smtClean="0">
                <a:solidFill>
                  <a:schemeClr val="tx1"/>
                </a:solidFill>
                <a:effectLst/>
                <a:latin typeface="+mn-lt"/>
                <a:ea typeface="+mn-ea"/>
                <a:cs typeface="+mn-cs"/>
              </a:rPr>
              <a:t> of the ACM code of Professional</a:t>
            </a:r>
            <a:r>
              <a:rPr lang="en-US" sz="1200" b="1" i="0" kern="1200" baseline="0" dirty="0" smtClean="0">
                <a:solidFill>
                  <a:schemeClr val="tx1"/>
                </a:solidFill>
                <a:effectLst/>
                <a:latin typeface="+mn-lt"/>
                <a:ea typeface="+mn-ea"/>
                <a:cs typeface="+mn-cs"/>
              </a:rPr>
              <a:t> Ethics states these rules.</a:t>
            </a:r>
          </a:p>
          <a:p>
            <a:endParaRPr lang="en-US" sz="1200" b="1" i="0" u="none" strike="noStrike" kern="1200" baseline="0" dirty="0" smtClean="0">
              <a:solidFill>
                <a:schemeClr val="tx1"/>
              </a:solidFill>
              <a:latin typeface="+mn-lt"/>
              <a:ea typeface="+mn-ea"/>
              <a:cs typeface="+mn-cs"/>
            </a:endParaRPr>
          </a:p>
          <a:p>
            <a:pPr marL="228600" indent="-228600">
              <a:buAutoNum type="arabicPeriod"/>
            </a:pPr>
            <a:r>
              <a:rPr lang="en-US" sz="1200" b="1" i="0" u="none" strike="noStrike" kern="1200" baseline="0" dirty="0" smtClean="0">
                <a:solidFill>
                  <a:schemeClr val="tx1"/>
                </a:solidFill>
                <a:latin typeface="+mn-lt"/>
                <a:ea typeface="+mn-ea"/>
                <a:cs typeface="+mn-cs"/>
              </a:rPr>
              <a:t>Technology should be Safe and Inclusive. Should not attempt to exclude any group or individual.</a:t>
            </a:r>
          </a:p>
          <a:p>
            <a:pPr marL="228600" indent="-228600">
              <a:buAutoNum type="arabicPeriod"/>
            </a:pPr>
            <a:r>
              <a:rPr lang="en-US" sz="1200" b="1" i="0" u="none" strike="noStrike" kern="1200" baseline="0" dirty="0" smtClean="0">
                <a:solidFill>
                  <a:schemeClr val="tx1"/>
                </a:solidFill>
                <a:latin typeface="+mn-lt"/>
                <a:ea typeface="+mn-ea"/>
                <a:cs typeface="+mn-cs"/>
              </a:rPr>
              <a:t>Technology should Avoid any hidden agenda in its design.</a:t>
            </a:r>
          </a:p>
          <a:p>
            <a:pPr marL="228600" indent="-228600">
              <a:buAutoNum type="arabicPeriod"/>
            </a:pPr>
            <a:r>
              <a:rPr lang="en-US" sz="1200" b="1" i="0" u="none" strike="noStrike" kern="1200" baseline="0" dirty="0" smtClean="0">
                <a:solidFill>
                  <a:schemeClr val="tx1"/>
                </a:solidFill>
                <a:latin typeface="+mn-lt"/>
                <a:ea typeface="+mn-ea"/>
                <a:cs typeface="+mn-cs"/>
              </a:rPr>
              <a:t>Be Truthful, Open, and Dependable (reliable, consistent).</a:t>
            </a:r>
          </a:p>
          <a:p>
            <a:pPr marL="228600" indent="-228600">
              <a:buAutoNum type="arabicPeriod"/>
            </a:pPr>
            <a:r>
              <a:rPr lang="en-US" sz="1200" b="1" i="0" u="none" strike="noStrike" kern="1200" baseline="0" dirty="0" smtClean="0">
                <a:solidFill>
                  <a:schemeClr val="tx1"/>
                </a:solidFill>
                <a:latin typeface="+mn-lt"/>
                <a:ea typeface="+mn-ea"/>
                <a:cs typeface="+mn-cs"/>
              </a:rPr>
              <a:t>Be impartial (Unbiased or Neutral) and do not favor anyone in your actions.</a:t>
            </a:r>
          </a:p>
          <a:p>
            <a:pPr marL="228600" indent="-228600">
              <a:buAutoNum type="arabicPeriod"/>
            </a:pPr>
            <a:r>
              <a:rPr lang="en-US" sz="1200" b="1" i="0" u="none" strike="noStrike" kern="1200" baseline="0" dirty="0" smtClean="0">
                <a:solidFill>
                  <a:schemeClr val="tx1"/>
                </a:solidFill>
                <a:latin typeface="+mn-lt"/>
                <a:ea typeface="+mn-ea"/>
                <a:cs typeface="+mn-cs"/>
              </a:rPr>
              <a:t>Respect the right to intellectual belongings</a:t>
            </a:r>
          </a:p>
          <a:p>
            <a:pPr marL="228600" indent="-228600">
              <a:buAutoNum type="arabicPeriod"/>
            </a:pPr>
            <a:r>
              <a:rPr lang="en-US" sz="1200" b="1" i="0" u="none" strike="noStrike" kern="1200" baseline="0" dirty="0" smtClean="0">
                <a:solidFill>
                  <a:schemeClr val="tx1"/>
                </a:solidFill>
                <a:latin typeface="+mn-lt"/>
                <a:ea typeface="+mn-ea"/>
                <a:cs typeface="+mn-cs"/>
              </a:rPr>
              <a:t>and 7.  Respect Privacy and avoid disclosure of secrecy.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Privacy: The ability to control information about oneself.</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ACM: Association for Computing Machinery</a:t>
            </a:r>
          </a:p>
        </p:txBody>
      </p:sp>
      <p:sp>
        <p:nvSpPr>
          <p:cNvPr id="4" name="Slide Number Placeholder 3"/>
          <p:cNvSpPr>
            <a:spLocks noGrp="1"/>
          </p:cNvSpPr>
          <p:nvPr>
            <p:ph type="sldNum" sz="quarter" idx="10"/>
          </p:nvPr>
        </p:nvSpPr>
        <p:spPr/>
        <p:txBody>
          <a:bodyPr/>
          <a:lstStyle/>
          <a:p>
            <a:fld id="{E1524D2F-79D4-4419-AB68-E7C528364E1B}" type="slidenum">
              <a:rPr lang="en-US" smtClean="0"/>
              <a:t>16</a:t>
            </a:fld>
            <a:endParaRPr lang="en-US"/>
          </a:p>
        </p:txBody>
      </p:sp>
    </p:spTree>
    <p:extLst>
      <p:ext uri="{BB962C8B-B14F-4D97-AF65-F5344CB8AC3E}">
        <p14:creationId xmlns:p14="http://schemas.microsoft.com/office/powerpoint/2010/main" val="19572739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solidFill>
                  <a:srgbClr val="92D050"/>
                </a:solidFill>
                <a:effectLst>
                  <a:glow rad="228600">
                    <a:schemeClr val="accent1">
                      <a:satMod val="175000"/>
                      <a:alpha val="40000"/>
                    </a:schemeClr>
                  </a:glow>
                </a:effectLst>
              </a:rPr>
              <a:t>The ACM Code of Ethics </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Section 2, </a:t>
            </a:r>
            <a:r>
              <a:rPr lang="en-US" sz="1200" b="1" i="1" kern="1200" dirty="0" smtClean="0">
                <a:solidFill>
                  <a:schemeClr val="tx1"/>
                </a:solidFill>
                <a:effectLst/>
                <a:latin typeface="+mn-lt"/>
                <a:ea typeface="+mn-ea"/>
                <a:cs typeface="+mn-cs"/>
              </a:rPr>
              <a:t>Professional Responsibilities,</a:t>
            </a:r>
            <a:r>
              <a:rPr lang="en-US" sz="1200" b="1" i="0" kern="1200" dirty="0" smtClean="0">
                <a:solidFill>
                  <a:schemeClr val="tx1"/>
                </a:solidFill>
                <a:effectLst/>
                <a:latin typeface="+mn-lt"/>
                <a:ea typeface="+mn-ea"/>
                <a:cs typeface="+mn-cs"/>
              </a:rPr>
              <a:t> explores the responsibilities of computing professionals related to the work that they do.</a:t>
            </a:r>
            <a:endParaRPr lang="en-US" b="1" dirty="0" smtClean="0"/>
          </a:p>
          <a:p>
            <a:endParaRPr lang="en-US" b="1" dirty="0" smtClean="0"/>
          </a:p>
        </p:txBody>
      </p:sp>
      <p:sp>
        <p:nvSpPr>
          <p:cNvPr id="4" name="Slide Number Placeholder 3"/>
          <p:cNvSpPr>
            <a:spLocks noGrp="1"/>
          </p:cNvSpPr>
          <p:nvPr>
            <p:ph type="sldNum" sz="quarter" idx="10"/>
          </p:nvPr>
        </p:nvSpPr>
        <p:spPr/>
        <p:txBody>
          <a:bodyPr/>
          <a:lstStyle/>
          <a:p>
            <a:fld id="{E1524D2F-79D4-4419-AB68-E7C528364E1B}" type="slidenum">
              <a:rPr lang="en-US" smtClean="0"/>
              <a:t>17</a:t>
            </a:fld>
            <a:endParaRPr lang="en-US"/>
          </a:p>
        </p:txBody>
      </p:sp>
    </p:spTree>
    <p:extLst>
      <p:ext uri="{BB962C8B-B14F-4D97-AF65-F5344CB8AC3E}">
        <p14:creationId xmlns:p14="http://schemas.microsoft.com/office/powerpoint/2010/main" val="2385943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92D050"/>
                </a:solidFill>
                <a:effectLst>
                  <a:glow rad="228600">
                    <a:schemeClr val="accent1">
                      <a:satMod val="175000"/>
                      <a:alpha val="40000"/>
                    </a:schemeClr>
                  </a:glow>
                </a:effectLst>
              </a:rPr>
              <a:t>The ACM Code of Ethics </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Section 3, </a:t>
            </a:r>
            <a:r>
              <a:rPr lang="en-US" sz="1200" b="1" i="1" kern="1200" dirty="0" smtClean="0">
                <a:solidFill>
                  <a:schemeClr val="tx1"/>
                </a:solidFill>
                <a:effectLst/>
                <a:latin typeface="+mn-lt"/>
                <a:ea typeface="+mn-ea"/>
                <a:cs typeface="+mn-cs"/>
              </a:rPr>
              <a:t>Professional Leadership Principles,</a:t>
            </a:r>
            <a:r>
              <a:rPr lang="en-US" sz="1200" b="1" i="0" kern="1200" dirty="0" smtClean="0">
                <a:solidFill>
                  <a:schemeClr val="tx1"/>
                </a:solidFill>
                <a:effectLst/>
                <a:latin typeface="+mn-lt"/>
                <a:ea typeface="+mn-ea"/>
                <a:cs typeface="+mn-cs"/>
              </a:rPr>
              <a:t> guides individuals who have a leadership role</a:t>
            </a:r>
            <a:r>
              <a:rPr lang="en-US" sz="1200" b="1"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1524D2F-79D4-4419-AB68-E7C528364E1B}" type="slidenum">
              <a:rPr lang="en-US" smtClean="0"/>
              <a:t>18</a:t>
            </a:fld>
            <a:endParaRPr lang="en-US"/>
          </a:p>
        </p:txBody>
      </p:sp>
    </p:spTree>
    <p:extLst>
      <p:ext uri="{BB962C8B-B14F-4D97-AF65-F5344CB8AC3E}">
        <p14:creationId xmlns:p14="http://schemas.microsoft.com/office/powerpoint/2010/main" val="3469714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Privacy: The ability to control information about oneself and exist digitally without interruption when they are online.</a:t>
            </a:r>
          </a:p>
          <a:p>
            <a:r>
              <a:rPr lang="en-US" sz="1200" b="1" i="0" kern="1200" dirty="0" smtClean="0">
                <a:solidFill>
                  <a:schemeClr val="tx1"/>
                </a:solidFill>
                <a:effectLst/>
                <a:latin typeface="+mn-lt"/>
                <a:ea typeface="+mn-ea"/>
                <a:cs typeface="+mn-cs"/>
              </a:rPr>
              <a:t>Digital privacy is about protecting individuals and consumers against inappropriate or</a:t>
            </a:r>
            <a:r>
              <a:rPr lang="en-US" sz="1200" b="1" i="0" kern="1200" baseline="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unethical</a:t>
            </a:r>
            <a:r>
              <a:rPr lang="en-US" sz="1200" b="1" i="0" kern="1200" baseline="0" dirty="0" smtClean="0">
                <a:solidFill>
                  <a:schemeClr val="tx1"/>
                </a:solidFill>
                <a:effectLst/>
                <a:latin typeface="+mn-lt"/>
                <a:ea typeface="+mn-ea"/>
                <a:cs typeface="+mn-cs"/>
              </a:rPr>
              <a:t> use of their private data when they are using e-services.</a:t>
            </a:r>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Digital privacy has increasingly become a topic of interest as information and data shared over the </a:t>
            </a:r>
            <a:r>
              <a:rPr lang="en-US" sz="1200" b="1" i="0" u="none" strike="noStrike" kern="1200" dirty="0" smtClean="0">
                <a:solidFill>
                  <a:schemeClr val="tx1"/>
                </a:solidFill>
                <a:effectLst/>
                <a:latin typeface="+mn-lt"/>
                <a:ea typeface="+mn-ea"/>
                <a:cs typeface="+mn-cs"/>
                <a:hlinkClick r:id="rId3" tooltip="Social web"/>
              </a:rPr>
              <a:t>social web</a:t>
            </a:r>
            <a:r>
              <a:rPr lang="en-US" sz="1200" b="1" i="0" kern="1200" dirty="0" smtClean="0">
                <a:solidFill>
                  <a:schemeClr val="tx1"/>
                </a:solidFill>
                <a:effectLst/>
                <a:latin typeface="+mn-lt"/>
                <a:ea typeface="+mn-ea"/>
                <a:cs typeface="+mn-cs"/>
              </a:rPr>
              <a:t> have continued to become more and more </a:t>
            </a:r>
            <a:r>
              <a:rPr lang="en-US" sz="1200" b="1" i="0" kern="1200" dirty="0" err="1" smtClean="0">
                <a:solidFill>
                  <a:schemeClr val="tx1"/>
                </a:solidFill>
                <a:effectLst/>
                <a:latin typeface="+mn-lt"/>
                <a:ea typeface="+mn-ea"/>
                <a:cs typeface="+mn-cs"/>
              </a:rPr>
              <a:t>commodified</a:t>
            </a:r>
            <a:r>
              <a:rPr lang="en-US" sz="1200" b="1" i="0" kern="1200" dirty="0" smtClean="0">
                <a:solidFill>
                  <a:schemeClr val="tx1"/>
                </a:solidFill>
                <a:effectLst/>
                <a:latin typeface="+mn-lt"/>
                <a:ea typeface="+mn-ea"/>
                <a:cs typeface="+mn-cs"/>
              </a:rPr>
              <a:t> (commoditized); Social-media users are now considered unpaid '</a:t>
            </a:r>
            <a:r>
              <a:rPr lang="en-US" sz="1200" b="1" i="0" u="none" strike="noStrike" kern="1200" dirty="0" smtClean="0">
                <a:solidFill>
                  <a:schemeClr val="tx1"/>
                </a:solidFill>
                <a:effectLst/>
                <a:latin typeface="+mn-lt"/>
                <a:ea typeface="+mn-ea"/>
                <a:cs typeface="+mn-cs"/>
                <a:hlinkClick r:id="rId4" tooltip="Digital labor"/>
              </a:rPr>
              <a:t>digital labors</a:t>
            </a:r>
            <a:r>
              <a:rPr lang="en-US" sz="1200" b="1" i="0" kern="1200" dirty="0" smtClean="0">
                <a:solidFill>
                  <a:schemeClr val="tx1"/>
                </a:solidFill>
                <a:effectLst/>
                <a:latin typeface="+mn-lt"/>
                <a:ea typeface="+mn-ea"/>
                <a:cs typeface="+mn-cs"/>
              </a:rPr>
              <a:t>', as one pays for 'free' e-services through the loss of their privacy. </a:t>
            </a:r>
          </a:p>
          <a:p>
            <a:r>
              <a:rPr lang="en-US" sz="1200" b="1" i="0" kern="1200" dirty="0" smtClean="0">
                <a:solidFill>
                  <a:schemeClr val="tx1"/>
                </a:solidFill>
                <a:effectLst/>
                <a:latin typeface="+mn-lt"/>
                <a:ea typeface="+mn-ea"/>
                <a:cs typeface="+mn-cs"/>
              </a:rPr>
              <a:t>For example, between 2005 and 2011, the change in levels of disclosure for different profile items on </a:t>
            </a:r>
            <a:r>
              <a:rPr lang="en-US" sz="1200" b="1" i="0" u="none" strike="noStrike" kern="1200" dirty="0" smtClean="0">
                <a:solidFill>
                  <a:schemeClr val="tx1"/>
                </a:solidFill>
                <a:effectLst/>
                <a:latin typeface="+mn-lt"/>
                <a:ea typeface="+mn-ea"/>
                <a:cs typeface="+mn-cs"/>
                <a:hlinkClick r:id="rId5" tooltip="Facebook"/>
              </a:rPr>
              <a:t>Facebook</a:t>
            </a:r>
            <a:r>
              <a:rPr lang="en-US" sz="1200" b="1" i="0" kern="1200" dirty="0" smtClean="0">
                <a:solidFill>
                  <a:schemeClr val="tx1"/>
                </a:solidFill>
                <a:effectLst/>
                <a:latin typeface="+mn-lt"/>
                <a:ea typeface="+mn-ea"/>
                <a:cs typeface="+mn-cs"/>
              </a:rPr>
              <a:t> show that, over the years, people want to keep more information private. However, observing the seven-year span, Facebook gained a profit of $100 billion through the collection and sharing of their users' data to third-party advertisers. </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The more a user shares </a:t>
            </a:r>
            <a:r>
              <a:rPr lang="en-US" sz="1200" b="1" i="0" u="none" strike="noStrike" kern="1200" dirty="0" smtClean="0">
                <a:solidFill>
                  <a:schemeClr val="tx1"/>
                </a:solidFill>
                <a:effectLst/>
                <a:latin typeface="+mn-lt"/>
                <a:ea typeface="+mn-ea"/>
                <a:cs typeface="+mn-cs"/>
                <a:hlinkClick r:id="rId6" tooltip="Privacy concerns with social networking services"/>
              </a:rPr>
              <a:t>over social networks</a:t>
            </a:r>
            <a:r>
              <a:rPr lang="en-US" sz="1200" b="1" i="0" kern="1200" dirty="0" smtClean="0">
                <a:solidFill>
                  <a:schemeClr val="tx1"/>
                </a:solidFill>
                <a:effectLst/>
                <a:latin typeface="+mn-lt"/>
                <a:ea typeface="+mn-ea"/>
                <a:cs typeface="+mn-cs"/>
              </a:rPr>
              <a:t>, the more privacy is lost.</a:t>
            </a:r>
            <a:endParaRPr lang="en-US" b="1" dirty="0"/>
          </a:p>
        </p:txBody>
      </p:sp>
      <p:sp>
        <p:nvSpPr>
          <p:cNvPr id="4" name="Slide Number Placeholder 3"/>
          <p:cNvSpPr>
            <a:spLocks noGrp="1"/>
          </p:cNvSpPr>
          <p:nvPr>
            <p:ph type="sldNum" sz="quarter" idx="10"/>
          </p:nvPr>
        </p:nvSpPr>
        <p:spPr/>
        <p:txBody>
          <a:bodyPr/>
          <a:lstStyle/>
          <a:p>
            <a:fld id="{E1524D2F-79D4-4419-AB68-E7C528364E1B}" type="slidenum">
              <a:rPr lang="en-US" smtClean="0"/>
              <a:t>19</a:t>
            </a:fld>
            <a:endParaRPr lang="en-US"/>
          </a:p>
        </p:txBody>
      </p:sp>
    </p:spTree>
    <p:extLst>
      <p:ext uri="{BB962C8B-B14F-4D97-AF65-F5344CB8AC3E}">
        <p14:creationId xmlns:p14="http://schemas.microsoft.com/office/powerpoint/2010/main" val="3487805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EF5FAB63-0E5D-40B7-86E7-82387D7DC55D}"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7103112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Some laws allow filing a case against breach of digital privacy. In 2007, for instance, a </a:t>
            </a:r>
            <a:r>
              <a:rPr lang="en-US" sz="1200" b="1" i="0" u="none" strike="noStrike" kern="1200" dirty="0" smtClean="0">
                <a:solidFill>
                  <a:schemeClr val="tx1"/>
                </a:solidFill>
                <a:effectLst/>
                <a:latin typeface="+mn-lt"/>
                <a:ea typeface="+mn-ea"/>
                <a:cs typeface="+mn-cs"/>
                <a:hlinkClick r:id="rId3" tooltip="Class-action lawsuit"/>
              </a:rPr>
              <a:t>class-action lawsuit</a:t>
            </a:r>
            <a:r>
              <a:rPr lang="en-US" sz="1200" b="1" i="0" kern="1200" dirty="0" smtClean="0">
                <a:solidFill>
                  <a:schemeClr val="tx1"/>
                </a:solidFill>
                <a:effectLst/>
                <a:latin typeface="+mn-lt"/>
                <a:ea typeface="+mn-ea"/>
                <a:cs typeface="+mn-cs"/>
              </a:rPr>
              <a:t> was lodged on behalf of all Facebook users that led Facebook to close its advertising system "</a:t>
            </a:r>
            <a:r>
              <a:rPr lang="en-US" sz="1200" b="1" i="0" u="none" strike="noStrike" kern="1200" dirty="0" smtClean="0">
                <a:solidFill>
                  <a:schemeClr val="tx1"/>
                </a:solidFill>
                <a:effectLst/>
                <a:latin typeface="+mn-lt"/>
                <a:ea typeface="+mn-ea"/>
                <a:cs typeface="+mn-cs"/>
                <a:hlinkClick r:id="rId4" tooltip="Beacon (Facebook)"/>
              </a:rPr>
              <a:t>Beacon</a:t>
            </a:r>
            <a:r>
              <a:rPr lang="en-US" sz="1200" b="1" i="0" kern="1200" dirty="0" smtClean="0">
                <a:solidFill>
                  <a:schemeClr val="tx1"/>
                </a:solidFill>
                <a:effectLst/>
                <a:latin typeface="+mn-lt"/>
                <a:ea typeface="+mn-ea"/>
                <a:cs typeface="+mn-cs"/>
              </a:rPr>
              <a:t>." In a similar case in 2010, the users sued Facebook once again for sharing personal user information to advertisers through </a:t>
            </a:r>
            <a:r>
              <a:rPr lang="en-US" sz="1200" b="1" i="0" u="none" strike="noStrike" kern="1200" dirty="0" smtClean="0">
                <a:solidFill>
                  <a:schemeClr val="tx1"/>
                </a:solidFill>
                <a:effectLst/>
                <a:latin typeface="+mn-lt"/>
                <a:ea typeface="+mn-ea"/>
                <a:cs typeface="+mn-cs"/>
                <a:hlinkClick r:id="rId5" tooltip="List of Facebook features"/>
              </a:rPr>
              <a:t>their gaming application</a:t>
            </a:r>
            <a:r>
              <a:rPr lang="en-US" sz="1200" b="1" i="0" kern="1200" dirty="0" smtClean="0">
                <a:solidFill>
                  <a:schemeClr val="tx1"/>
                </a:solidFill>
                <a:effectLst/>
                <a:latin typeface="+mn-lt"/>
                <a:ea typeface="+mn-ea"/>
                <a:cs typeface="+mn-cs"/>
              </a:rPr>
              <a:t>. </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Laws are based on consumers' consent and assume that the consumers are already empowered to know their own best interest. Therefore, for the past few years, people have been focusing on self-management of digital privacy through rational and educated decision-making.</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You can find the full discussion of this content</a:t>
            </a:r>
            <a:r>
              <a:rPr lang="en-US" sz="1200" b="1" i="0" kern="1200" baseline="0" dirty="0" smtClean="0">
                <a:solidFill>
                  <a:schemeClr val="tx1"/>
                </a:solidFill>
                <a:effectLst/>
                <a:latin typeface="+mn-lt"/>
                <a:ea typeface="+mn-ea"/>
                <a:cs typeface="+mn-cs"/>
              </a:rPr>
              <a:t> on Wikipedia by searching using the keyword “Digital Privacy”.</a:t>
            </a:r>
            <a:endParaRPr lang="en-US" b="1" dirty="0"/>
          </a:p>
        </p:txBody>
      </p:sp>
      <p:sp>
        <p:nvSpPr>
          <p:cNvPr id="4" name="Slide Number Placeholder 3"/>
          <p:cNvSpPr>
            <a:spLocks noGrp="1"/>
          </p:cNvSpPr>
          <p:nvPr>
            <p:ph type="sldNum" sz="quarter" idx="10"/>
          </p:nvPr>
        </p:nvSpPr>
        <p:spPr/>
        <p:txBody>
          <a:bodyPr/>
          <a:lstStyle/>
          <a:p>
            <a:fld id="{E1524D2F-79D4-4419-AB68-E7C528364E1B}" type="slidenum">
              <a:rPr lang="en-US" smtClean="0"/>
              <a:t>20</a:t>
            </a:fld>
            <a:endParaRPr lang="en-US"/>
          </a:p>
        </p:txBody>
      </p:sp>
    </p:spTree>
    <p:extLst>
      <p:ext uri="{BB962C8B-B14F-4D97-AF65-F5344CB8AC3E}">
        <p14:creationId xmlns:p14="http://schemas.microsoft.com/office/powerpoint/2010/main" val="4510279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In the context of digital privacy, </a:t>
            </a:r>
            <a:r>
              <a:rPr lang="en-US" sz="1200" b="1" i="1" kern="1200" dirty="0" smtClean="0">
                <a:solidFill>
                  <a:schemeClr val="tx1"/>
                </a:solidFill>
                <a:effectLst/>
                <a:latin typeface="+mn-lt"/>
                <a:ea typeface="+mn-ea"/>
                <a:cs typeface="+mn-cs"/>
              </a:rPr>
              <a:t>information privacy</a:t>
            </a:r>
            <a:r>
              <a:rPr lang="en-US" sz="1200" b="1" i="0" kern="1200" dirty="0" smtClean="0">
                <a:solidFill>
                  <a:schemeClr val="tx1"/>
                </a:solidFill>
                <a:effectLst/>
                <a:latin typeface="+mn-lt"/>
                <a:ea typeface="+mn-ea"/>
                <a:cs typeface="+mn-cs"/>
              </a:rPr>
              <a:t> is the idea that individuals should have the freedom to determine how their </a:t>
            </a:r>
            <a:r>
              <a:rPr lang="en-US" sz="1200" b="1" i="0" u="none" strike="noStrike" kern="1200" dirty="0" smtClean="0">
                <a:solidFill>
                  <a:schemeClr val="tx1"/>
                </a:solidFill>
                <a:effectLst/>
                <a:latin typeface="+mn-lt"/>
                <a:ea typeface="+mn-ea"/>
                <a:cs typeface="+mn-cs"/>
                <a:hlinkClick r:id="rId3" tooltip="Digital information"/>
              </a:rPr>
              <a:t>digital information</a:t>
            </a:r>
            <a:r>
              <a:rPr lang="en-US" sz="1200" b="1" i="0" kern="1200" dirty="0" smtClean="0">
                <a:solidFill>
                  <a:schemeClr val="tx1"/>
                </a:solidFill>
                <a:effectLst/>
                <a:latin typeface="+mn-lt"/>
                <a:ea typeface="+mn-ea"/>
                <a:cs typeface="+mn-cs"/>
              </a:rPr>
              <a:t> is collected and used. This is particularly relevant for </a:t>
            </a:r>
            <a:r>
              <a:rPr lang="en-US" sz="1200" b="1" i="0" u="none" strike="noStrike" kern="1200" dirty="0" smtClean="0">
                <a:solidFill>
                  <a:schemeClr val="tx1"/>
                </a:solidFill>
                <a:effectLst/>
                <a:latin typeface="+mn-lt"/>
                <a:ea typeface="+mn-ea"/>
                <a:cs typeface="+mn-cs"/>
                <a:hlinkClick r:id="rId4" tooltip="Personally identifiable information"/>
              </a:rPr>
              <a:t>personally identifiable information</a:t>
            </a:r>
            <a:r>
              <a:rPr lang="en-US" sz="1200" b="1" i="0" kern="1200" dirty="0" smtClean="0">
                <a:solidFill>
                  <a:schemeClr val="tx1"/>
                </a:solidFill>
                <a:effectLst/>
                <a:latin typeface="+mn-lt"/>
                <a:ea typeface="+mn-ea"/>
                <a:cs typeface="+mn-cs"/>
              </a:rPr>
              <a:t>.</a:t>
            </a:r>
          </a:p>
          <a:p>
            <a:endParaRPr lang="en-US"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Data privacy is challenging since it attempts to use data while protecting an individual's privacy preferences and personally identifiable information. </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The fields of </a:t>
            </a:r>
            <a:r>
              <a:rPr lang="en-US" b="1" dirty="0" smtClean="0">
                <a:hlinkClick r:id="rId5" tooltip="Computer security"/>
              </a:rPr>
              <a:t>computer security</a:t>
            </a:r>
            <a:r>
              <a:rPr lang="en-US" b="1" dirty="0" smtClean="0"/>
              <a:t>, </a:t>
            </a:r>
            <a:r>
              <a:rPr lang="en-US" b="1" dirty="0" smtClean="0">
                <a:hlinkClick r:id="rId6" tooltip="Data security"/>
              </a:rPr>
              <a:t>data security</a:t>
            </a:r>
            <a:r>
              <a:rPr lang="en-US" b="1" dirty="0" smtClean="0"/>
              <a:t>, and </a:t>
            </a:r>
            <a:r>
              <a:rPr lang="en-US" b="1" dirty="0" smtClean="0">
                <a:hlinkClick r:id="rId7" tooltip="Information security"/>
              </a:rPr>
              <a:t>information security</a:t>
            </a:r>
            <a:r>
              <a:rPr lang="en-US" b="1" dirty="0" smtClean="0"/>
              <a:t> all design and use </a:t>
            </a:r>
            <a:r>
              <a:rPr lang="en-US" b="1" dirty="0" smtClean="0">
                <a:hlinkClick r:id="rId8" tooltip="Software"/>
              </a:rPr>
              <a:t>software</a:t>
            </a:r>
            <a:r>
              <a:rPr lang="en-US" b="1" dirty="0" smtClean="0"/>
              <a:t>, </a:t>
            </a:r>
            <a:r>
              <a:rPr lang="en-US" b="1" dirty="0" smtClean="0">
                <a:hlinkClick r:id="rId9" tooltip="Computer hardware"/>
              </a:rPr>
              <a:t>hardware</a:t>
            </a:r>
            <a:r>
              <a:rPr lang="en-US" b="1" dirty="0" smtClean="0"/>
              <a:t>, and human resources to address this issue</a:t>
            </a:r>
            <a:r>
              <a:rPr lang="en-US" b="1" dirty="0" smtClean="0"/>
              <a:t>.</a:t>
            </a:r>
            <a:endParaRPr lang="en-US" sz="1200" b="1"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a:t>
            </a:r>
          </a:p>
          <a:p>
            <a:r>
              <a:rPr lang="en-US" sz="1200" b="1" i="0" kern="1200" dirty="0" smtClean="0">
                <a:solidFill>
                  <a:schemeClr val="tx1"/>
                </a:solidFill>
                <a:effectLst/>
                <a:latin typeface="+mn-lt"/>
                <a:ea typeface="+mn-ea"/>
                <a:cs typeface="+mn-cs"/>
              </a:rPr>
              <a:t>Anonymity:</a:t>
            </a:r>
          </a:p>
          <a:p>
            <a:r>
              <a:rPr lang="en-US" sz="1200" b="1" i="0" kern="1200" dirty="0" smtClean="0">
                <a:solidFill>
                  <a:schemeClr val="tx1"/>
                </a:solidFill>
                <a:effectLst/>
                <a:latin typeface="+mn-lt"/>
                <a:ea typeface="+mn-ea"/>
                <a:cs typeface="+mn-cs"/>
              </a:rPr>
              <a:t>To keep a participant's participation in your study completely anonymous means not having any personally identifying information (PII) about them. </a:t>
            </a:r>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You do not collect </a:t>
            </a:r>
            <a:r>
              <a:rPr lang="en-US" sz="1200" b="1" i="1" kern="1200" dirty="0" smtClean="0">
                <a:solidFill>
                  <a:schemeClr val="tx1"/>
                </a:solidFill>
                <a:effectLst/>
                <a:latin typeface="+mn-lt"/>
                <a:ea typeface="+mn-ea"/>
                <a:cs typeface="+mn-cs"/>
              </a:rPr>
              <a:t>any</a:t>
            </a:r>
            <a:r>
              <a:rPr lang="en-US" sz="1200" b="1" i="0" kern="1200" dirty="0" smtClean="0">
                <a:solidFill>
                  <a:schemeClr val="tx1"/>
                </a:solidFill>
                <a:effectLst/>
                <a:latin typeface="+mn-lt"/>
                <a:ea typeface="+mn-ea"/>
                <a:cs typeface="+mn-cs"/>
              </a:rPr>
              <a:t> identifiers (e.g., name, address, telephone number) that link responses to a specific individual. Even you, the researcher, do not know the identity of the respondent.</a:t>
            </a:r>
          </a:p>
          <a:p>
            <a:endParaRPr lang="en-US" dirty="0"/>
          </a:p>
        </p:txBody>
      </p:sp>
      <p:sp>
        <p:nvSpPr>
          <p:cNvPr id="4" name="Slide Number Placeholder 3"/>
          <p:cNvSpPr>
            <a:spLocks noGrp="1"/>
          </p:cNvSpPr>
          <p:nvPr>
            <p:ph type="sldNum" sz="quarter" idx="10"/>
          </p:nvPr>
        </p:nvSpPr>
        <p:spPr/>
        <p:txBody>
          <a:bodyPr/>
          <a:lstStyle/>
          <a:p>
            <a:fld id="{E1524D2F-79D4-4419-AB68-E7C528364E1B}" type="slidenum">
              <a:rPr lang="en-US" smtClean="0"/>
              <a:t>21</a:t>
            </a:fld>
            <a:endParaRPr lang="en-US"/>
          </a:p>
        </p:txBody>
      </p:sp>
    </p:spTree>
    <p:extLst>
      <p:ext uri="{BB962C8B-B14F-4D97-AF65-F5344CB8AC3E}">
        <p14:creationId xmlns:p14="http://schemas.microsoft.com/office/powerpoint/2010/main" val="40757668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However, communications can be </a:t>
            </a:r>
            <a:r>
              <a:rPr lang="en-US" sz="1200" b="1" i="0" u="none" strike="noStrike" kern="1200" dirty="0" smtClean="0">
                <a:solidFill>
                  <a:schemeClr val="tx1"/>
                </a:solidFill>
                <a:effectLst/>
                <a:latin typeface="+mn-lt"/>
                <a:ea typeface="+mn-ea"/>
                <a:cs typeface="+mn-cs"/>
                <a:hlinkClick r:id="rId3" tooltip="Secure communication"/>
              </a:rPr>
              <a:t>intercepted</a:t>
            </a:r>
            <a:r>
              <a:rPr lang="en-US" sz="1200" b="1" i="0" kern="1200" dirty="0" smtClean="0">
                <a:solidFill>
                  <a:schemeClr val="tx1"/>
                </a:solidFill>
                <a:effectLst/>
                <a:latin typeface="+mn-lt"/>
                <a:ea typeface="+mn-ea"/>
                <a:cs typeface="+mn-cs"/>
              </a:rPr>
              <a:t> or delivered to other recipients without the sender's knowledge, in a multitude of ways. </a:t>
            </a:r>
          </a:p>
          <a:p>
            <a:r>
              <a:rPr lang="en-US" sz="1200" b="1" i="0" kern="1200" dirty="0" smtClean="0">
                <a:solidFill>
                  <a:schemeClr val="tx1"/>
                </a:solidFill>
                <a:effectLst/>
                <a:latin typeface="+mn-lt"/>
                <a:ea typeface="+mn-ea"/>
                <a:cs typeface="+mn-cs"/>
              </a:rPr>
              <a:t>Communications can be intercepted directly through various hacking methods, such as the </a:t>
            </a:r>
            <a:r>
              <a:rPr lang="en-US" sz="1200" b="1" i="0" u="none" strike="noStrike" kern="1200" dirty="0" smtClean="0">
                <a:solidFill>
                  <a:schemeClr val="tx1"/>
                </a:solidFill>
                <a:effectLst/>
                <a:latin typeface="+mn-lt"/>
                <a:ea typeface="+mn-ea"/>
                <a:cs typeface="+mn-cs"/>
                <a:hlinkClick r:id="rId4" tooltip="Man-in-the-middle attack"/>
              </a:rPr>
              <a:t>man-in-the-middle attack</a:t>
            </a:r>
            <a:r>
              <a:rPr lang="en-US" sz="1200" b="1" i="0" u="none" strike="noStrike" kern="1200" dirty="0" smtClean="0">
                <a:solidFill>
                  <a:schemeClr val="tx1"/>
                </a:solidFill>
                <a:effectLst/>
                <a:latin typeface="+mn-lt"/>
                <a:ea typeface="+mn-ea"/>
                <a:cs typeface="+mn-cs"/>
              </a:rPr>
              <a:t>.   </a:t>
            </a:r>
          </a:p>
          <a:p>
            <a:endParaRPr lang="en-US" sz="1200" b="1" i="0" u="none" strike="noStrike"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Discussion of communication privacy necessarily requires consideration of technological methods of protecting information/communication in digital mediums, the effectiveness and ineffectiveness of such methods/systems, and the development/advancement of new and current technologies.</a:t>
            </a:r>
            <a:endParaRPr lang="en-US" b="1" dirty="0"/>
          </a:p>
        </p:txBody>
      </p:sp>
      <p:sp>
        <p:nvSpPr>
          <p:cNvPr id="4" name="Slide Number Placeholder 3"/>
          <p:cNvSpPr>
            <a:spLocks noGrp="1"/>
          </p:cNvSpPr>
          <p:nvPr>
            <p:ph type="sldNum" sz="quarter" idx="10"/>
          </p:nvPr>
        </p:nvSpPr>
        <p:spPr/>
        <p:txBody>
          <a:bodyPr/>
          <a:lstStyle/>
          <a:p>
            <a:fld id="{E1524D2F-79D4-4419-AB68-E7C528364E1B}" type="slidenum">
              <a:rPr lang="en-US" smtClean="0"/>
              <a:t>22</a:t>
            </a:fld>
            <a:endParaRPr lang="en-US"/>
          </a:p>
        </p:txBody>
      </p:sp>
    </p:spTree>
    <p:extLst>
      <p:ext uri="{BB962C8B-B14F-4D97-AF65-F5344CB8AC3E}">
        <p14:creationId xmlns:p14="http://schemas.microsoft.com/office/powerpoint/2010/main" val="33987869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 example of a digital breach of individual privacy would be an internet user receiving unwanted ads and emails/spam, or a computer virus that forces the user to take actions, which otherwise they would not. In such cases, the individual does not exist digitally without interruption from unwanted information; thus their individual privacy has been infringed upon.</a:t>
            </a:r>
          </a:p>
          <a:p>
            <a:endParaRPr lang="en-US" b="1" dirty="0" smtClean="0"/>
          </a:p>
          <a:p>
            <a:r>
              <a:rPr lang="en-US" sz="1200" b="1" i="0" kern="1200" dirty="0" smtClean="0">
                <a:solidFill>
                  <a:schemeClr val="tx1"/>
                </a:solidFill>
                <a:effectLst/>
                <a:latin typeface="+mn-lt"/>
                <a:ea typeface="+mn-ea"/>
                <a:cs typeface="+mn-cs"/>
              </a:rPr>
              <a:t>"Privacy" refers to an individual’s control over the extent, timing, and circumstances of sharing personal information (physical, behavioral, or intellectual).</a:t>
            </a:r>
            <a:endParaRPr lang="en-US" b="1" dirty="0"/>
          </a:p>
        </p:txBody>
      </p:sp>
      <p:sp>
        <p:nvSpPr>
          <p:cNvPr id="4" name="Slide Number Placeholder 3"/>
          <p:cNvSpPr>
            <a:spLocks noGrp="1"/>
          </p:cNvSpPr>
          <p:nvPr>
            <p:ph type="sldNum" sz="quarter" idx="10"/>
          </p:nvPr>
        </p:nvSpPr>
        <p:spPr/>
        <p:txBody>
          <a:bodyPr/>
          <a:lstStyle/>
          <a:p>
            <a:fld id="{E1524D2F-79D4-4419-AB68-E7C528364E1B}" type="slidenum">
              <a:rPr lang="en-US" smtClean="0"/>
              <a:t>23</a:t>
            </a:fld>
            <a:endParaRPr lang="en-US"/>
          </a:p>
        </p:txBody>
      </p:sp>
    </p:spTree>
    <p:extLst>
      <p:ext uri="{BB962C8B-B14F-4D97-AF65-F5344CB8AC3E}">
        <p14:creationId xmlns:p14="http://schemas.microsoft.com/office/powerpoint/2010/main" val="554903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622146a21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622146a21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dirty="0"/>
          </a:p>
        </p:txBody>
      </p:sp>
    </p:spTree>
    <p:extLst>
      <p:ext uri="{BB962C8B-B14F-4D97-AF65-F5344CB8AC3E}">
        <p14:creationId xmlns:p14="http://schemas.microsoft.com/office/powerpoint/2010/main" val="151566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sz="1200" b="1" i="0" u="none" strike="noStrike" kern="1200" baseline="0" dirty="0" smtClean="0">
                <a:solidFill>
                  <a:schemeClr val="tx1"/>
                </a:solidFill>
                <a:latin typeface="+mn-lt"/>
                <a:ea typeface="+mn-ea"/>
                <a:cs typeface="+mn-cs"/>
              </a:rPr>
              <a:t>For example; The Internet has provided many benefits for society, creating new ways for people to interact. </a:t>
            </a:r>
          </a:p>
          <a:p>
            <a:pPr marL="0" lvl="0" indent="0" algn="l" rtl="0">
              <a:spcBef>
                <a:spcPts val="0"/>
              </a:spcBef>
              <a:spcAft>
                <a:spcPts val="0"/>
              </a:spcAft>
              <a:buNone/>
            </a:pPr>
            <a:r>
              <a:rPr lang="en-US" sz="1200" b="1" i="0" u="none" strike="noStrike" kern="1200" baseline="0" dirty="0" smtClean="0">
                <a:solidFill>
                  <a:schemeClr val="tx1"/>
                </a:solidFill>
                <a:latin typeface="+mn-lt"/>
                <a:ea typeface="+mn-ea"/>
                <a:cs typeface="+mn-cs"/>
              </a:rPr>
              <a:t>As with many technologies, however, the Internet has not been without side effects or drawbacks. </a:t>
            </a:r>
          </a:p>
          <a:p>
            <a:pPr marL="0" lvl="0" indent="0" algn="l" rtl="0">
              <a:spcBef>
                <a:spcPts val="0"/>
              </a:spcBef>
              <a:spcAft>
                <a:spcPts val="0"/>
              </a:spcAft>
              <a:buNone/>
            </a:pPr>
            <a:r>
              <a:rPr lang="en-US" sz="1200" b="1" i="0" u="none" strike="noStrike" kern="1200" baseline="0" dirty="0" smtClean="0">
                <a:solidFill>
                  <a:schemeClr val="tx1"/>
                </a:solidFill>
                <a:latin typeface="+mn-lt"/>
                <a:ea typeface="+mn-ea"/>
                <a:cs typeface="+mn-cs"/>
              </a:rPr>
              <a:t>It </a:t>
            </a:r>
            <a:r>
              <a:rPr lang="en-US" sz="1200" b="1" i="0" u="none" strike="noStrike" kern="1200" baseline="0" dirty="0" smtClean="0">
                <a:solidFill>
                  <a:schemeClr val="tx1"/>
                </a:solidFill>
                <a:latin typeface="+mn-lt"/>
                <a:ea typeface="+mn-ea"/>
                <a:cs typeface="+mn-cs"/>
              </a:rPr>
              <a:t>has created new concerns about privacy, and it has been hampered by spam and viruses. </a:t>
            </a:r>
            <a:r>
              <a:rPr lang="en-US" b="1" dirty="0" smtClean="0"/>
              <a:t>	</a:t>
            </a:r>
          </a:p>
          <a:p>
            <a:pPr marL="0" lvl="0" indent="0" algn="l" rtl="0">
              <a:spcBef>
                <a:spcPts val="0"/>
              </a:spcBef>
              <a:spcAft>
                <a:spcPts val="0"/>
              </a:spcAft>
              <a:buNone/>
            </a:pPr>
            <a:r>
              <a:rPr lang="en-US" sz="1200" b="1" i="0" u="none" strike="noStrike" kern="1200" baseline="0" dirty="0" smtClean="0">
                <a:solidFill>
                  <a:schemeClr val="tx1"/>
                </a:solidFill>
                <a:latin typeface="+mn-lt"/>
                <a:ea typeface="+mn-ea"/>
                <a:cs typeface="+mn-cs"/>
              </a:rPr>
              <a:t>Even as it serves as a medium of global communication, it threatens to cut off people who lack access to it. </a:t>
            </a:r>
          </a:p>
          <a:p>
            <a:pPr marL="0" lvl="0" indent="0" algn="l" rtl="0">
              <a:spcBef>
                <a:spcPts val="0"/>
              </a:spcBef>
              <a:spcAft>
                <a:spcPts val="0"/>
              </a:spcAft>
              <a:buNone/>
            </a:pPr>
            <a:r>
              <a:rPr lang="en-US" sz="1200" b="1" i="0" u="none" strike="noStrike" kern="1200" baseline="0" dirty="0" smtClean="0">
                <a:solidFill>
                  <a:schemeClr val="tx1"/>
                </a:solidFill>
                <a:latin typeface="+mn-lt"/>
                <a:ea typeface="+mn-ea"/>
                <a:cs typeface="+mn-cs"/>
              </a:rPr>
              <a:t>What we call the digital divide or the access to Internet divide.</a:t>
            </a:r>
          </a:p>
          <a:p>
            <a:pPr marL="0" lvl="0" indent="0" algn="l" rtl="0">
              <a:spcBef>
                <a:spcPts val="0"/>
              </a:spcBef>
              <a:spcAft>
                <a:spcPts val="0"/>
              </a:spcAft>
              <a:buNone/>
            </a:pPr>
            <a:endParaRPr lang="en-US" sz="1200" b="1" i="0" u="none" strike="noStrike" kern="1200" baseline="0" dirty="0" smtClean="0">
              <a:solidFill>
                <a:schemeClr val="tx1"/>
              </a:solidFill>
              <a:latin typeface="+mn-lt"/>
              <a:ea typeface="+mn-ea"/>
              <a:cs typeface="+mn-cs"/>
            </a:endParaRPr>
          </a:p>
          <a:p>
            <a:pPr marL="0" lvl="0" indent="0" algn="l" rtl="0">
              <a:spcBef>
                <a:spcPts val="0"/>
              </a:spcBef>
              <a:spcAft>
                <a:spcPts val="0"/>
              </a:spcAft>
              <a:buNone/>
            </a:pPr>
            <a:r>
              <a:rPr lang="en-US" sz="1200" b="1" i="0" u="none" strike="noStrike" kern="1200" baseline="0" dirty="0" smtClean="0">
                <a:solidFill>
                  <a:schemeClr val="tx1"/>
                </a:solidFill>
                <a:latin typeface="+mn-lt"/>
                <a:ea typeface="+mn-ea"/>
                <a:cs typeface="+mn-cs"/>
              </a:rPr>
              <a:t>2</a:t>
            </a:r>
            <a:r>
              <a:rPr lang="en-US" sz="1200" b="1" i="0" u="none" strike="noStrike" kern="1200" baseline="30000" dirty="0" smtClean="0">
                <a:solidFill>
                  <a:schemeClr val="tx1"/>
                </a:solidFill>
                <a:latin typeface="+mn-lt"/>
                <a:ea typeface="+mn-ea"/>
                <a:cs typeface="+mn-cs"/>
              </a:rPr>
              <a:t>nd</a:t>
            </a:r>
            <a:r>
              <a:rPr lang="en-US" sz="1200" b="1" i="0" u="none" strike="noStrike" kern="1200" baseline="0" dirty="0" smtClean="0">
                <a:solidFill>
                  <a:schemeClr val="tx1"/>
                </a:solidFill>
                <a:latin typeface="+mn-lt"/>
                <a:ea typeface="+mn-ea"/>
                <a:cs typeface="+mn-cs"/>
              </a:rPr>
              <a:t> bullet : This can be achieved by establishing the proper legal or regulatory system to ensure that technology is not abused and the benefits of technology are shared among all. </a:t>
            </a:r>
            <a:endParaRPr lang="en-US" b="1" dirty="0" smtClean="0"/>
          </a:p>
        </p:txBody>
      </p:sp>
      <p:sp>
        <p:nvSpPr>
          <p:cNvPr id="4" name="Slide Number Placeholder 3"/>
          <p:cNvSpPr>
            <a:spLocks noGrp="1"/>
          </p:cNvSpPr>
          <p:nvPr>
            <p:ph type="sldNum" sz="quarter" idx="10"/>
          </p:nvPr>
        </p:nvSpPr>
        <p:spPr/>
        <p:txBody>
          <a:bodyPr/>
          <a:lstStyle/>
          <a:p>
            <a:fld id="{E1524D2F-79D4-4419-AB68-E7C528364E1B}" type="slidenum">
              <a:rPr lang="en-US" smtClean="0"/>
              <a:t>4</a:t>
            </a:fld>
            <a:endParaRPr lang="en-US"/>
          </a:p>
        </p:txBody>
      </p:sp>
    </p:spTree>
    <p:extLst>
      <p:ext uri="{BB962C8B-B14F-4D97-AF65-F5344CB8AC3E}">
        <p14:creationId xmlns:p14="http://schemas.microsoft.com/office/powerpoint/2010/main" val="3763049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[Q] Can only encouragement</a:t>
            </a:r>
            <a:r>
              <a:rPr lang="en-US" b="1" baseline="0" dirty="0" smtClean="0"/>
              <a:t> and making people conscious of ethical behaviors in using emerging technologies solve the problem?</a:t>
            </a:r>
            <a:endParaRPr lang="en-US" b="1" dirty="0" smtClean="0"/>
          </a:p>
          <a:p>
            <a:r>
              <a:rPr lang="en-US" b="1" baseline="0" dirty="0" smtClean="0"/>
              <a:t>      </a:t>
            </a:r>
            <a:r>
              <a:rPr lang="en-US" b="1" dirty="0" smtClean="0"/>
              <a:t>No, there should be accountability.</a:t>
            </a:r>
          </a:p>
          <a:p>
            <a:endParaRPr lang="en-US" b="1" dirty="0" smtClean="0"/>
          </a:p>
          <a:p>
            <a:r>
              <a:rPr lang="en-US" b="1" baseline="0" dirty="0" smtClean="0"/>
              <a:t>     </a:t>
            </a:r>
            <a:r>
              <a:rPr lang="en-US" b="1" dirty="0" smtClean="0"/>
              <a:t>Rules of ethics should be enforced. Should be embedded in our professional culture.</a:t>
            </a:r>
          </a:p>
          <a:p>
            <a:r>
              <a:rPr lang="en-US" b="1" baseline="0" dirty="0" smtClean="0"/>
              <a:t>     It is people that should be held accountable, not machines (even if they use advanced AI</a:t>
            </a:r>
            <a:r>
              <a:rPr lang="en-US" b="1" baseline="0" dirty="0" smtClean="0"/>
              <a:t>).</a:t>
            </a:r>
            <a:endParaRPr lang="en-US" b="1" dirty="0" smtClean="0"/>
          </a:p>
        </p:txBody>
      </p:sp>
      <p:sp>
        <p:nvSpPr>
          <p:cNvPr id="4" name="Slide Number Placeholder 3"/>
          <p:cNvSpPr>
            <a:spLocks noGrp="1"/>
          </p:cNvSpPr>
          <p:nvPr>
            <p:ph type="sldNum" sz="quarter" idx="10"/>
          </p:nvPr>
        </p:nvSpPr>
        <p:spPr/>
        <p:txBody>
          <a:bodyPr/>
          <a:lstStyle/>
          <a:p>
            <a:fld id="{E1524D2F-79D4-4419-AB68-E7C528364E1B}" type="slidenum">
              <a:rPr lang="en-US" smtClean="0"/>
              <a:t>5</a:t>
            </a:fld>
            <a:endParaRPr lang="en-US"/>
          </a:p>
        </p:txBody>
      </p:sp>
    </p:spTree>
    <p:extLst>
      <p:ext uri="{BB962C8B-B14F-4D97-AF65-F5344CB8AC3E}">
        <p14:creationId xmlns:p14="http://schemas.microsoft.com/office/powerpoint/2010/main" val="2595203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As a result of widespread use of Emerging Technologies, There are always new </a:t>
            </a:r>
            <a:r>
              <a:rPr lang="en-US" sz="1200" b="1" i="0" u="none" strike="noStrike" kern="1200" baseline="0" dirty="0" smtClean="0">
                <a:solidFill>
                  <a:schemeClr val="tx1"/>
                </a:solidFill>
                <a:latin typeface="+mn-lt"/>
                <a:ea typeface="+mn-ea"/>
                <a:cs typeface="+mn-cs"/>
              </a:rPr>
              <a:t>ethical </a:t>
            </a:r>
            <a:r>
              <a:rPr lang="en-US" sz="1200" b="1" i="0" u="none" strike="noStrike" kern="1200" baseline="0" dirty="0" smtClean="0">
                <a:solidFill>
                  <a:schemeClr val="tx1"/>
                </a:solidFill>
                <a:latin typeface="+mn-lt"/>
                <a:ea typeface="+mn-ea"/>
                <a:cs typeface="+mn-cs"/>
              </a:rPr>
              <a:t>questions arising.</a:t>
            </a:r>
          </a:p>
          <a:p>
            <a:r>
              <a:rPr lang="en-US" sz="1200" b="1" i="0" u="none" strike="noStrike" kern="1200" baseline="0" dirty="0" smtClean="0">
                <a:solidFill>
                  <a:schemeClr val="tx1"/>
                </a:solidFill>
                <a:latin typeface="+mn-lt"/>
                <a:ea typeface="+mn-ea"/>
                <a:cs typeface="+mn-cs"/>
              </a:rPr>
              <a:t>The </a:t>
            </a:r>
            <a:r>
              <a:rPr lang="en-US" sz="1200" b="1" i="0" u="none" strike="noStrike" kern="1200" baseline="0" dirty="0" smtClean="0">
                <a:solidFill>
                  <a:schemeClr val="tx1"/>
                </a:solidFill>
                <a:latin typeface="+mn-lt"/>
                <a:ea typeface="+mn-ea"/>
                <a:cs typeface="+mn-cs"/>
              </a:rPr>
              <a:t>increasing use of big data, algorithmic decision-making, and artificial intelligence can enable more consistent, evidence-based and accurate judgments or decisions, often more quickly and efficiently. However, these strengths can potentially have a darker side too, throwing up questions around the ethical use of these fairly new technologies. </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For example, outputs can be based on biased data, which could lead to discriminatory outcomes. </a:t>
            </a:r>
          </a:p>
          <a:p>
            <a:r>
              <a:rPr lang="en-US" sz="1200" b="1" i="0" u="none" strike="noStrike" kern="1200" baseline="0" dirty="0" smtClean="0">
                <a:solidFill>
                  <a:schemeClr val="tx1"/>
                </a:solidFill>
                <a:latin typeface="+mn-lt"/>
                <a:ea typeface="+mn-ea"/>
                <a:cs typeface="+mn-cs"/>
              </a:rPr>
              <a:t>Indeed, where systems learn from real-world data, there is a significant risk that those systems simply recreate the past and subsequently build in errors or systemic biases. </a:t>
            </a:r>
            <a:endParaRPr lang="en-US" sz="1200" b="1"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a:p>
            <a:r>
              <a:rPr lang="en-US" sz="1200" b="1" i="0" kern="1200" dirty="0" smtClean="0">
                <a:solidFill>
                  <a:schemeClr val="tx1"/>
                </a:solidFill>
                <a:effectLst/>
                <a:latin typeface="+mn-lt"/>
                <a:ea typeface="+mn-ea"/>
                <a:cs typeface="+mn-cs"/>
              </a:rPr>
              <a:t>How often do we consider the massive amounts of data we give to commercial entities when we use social media, or order goods via the Internet? </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Should we create a diabetic insulin implant that could notify your doctor or insurance company when you make poor diet choices, </a:t>
            </a:r>
          </a:p>
          <a:p>
            <a:r>
              <a:rPr lang="en-US" sz="1200" b="1" i="0" kern="1200" dirty="0" smtClean="0">
                <a:solidFill>
                  <a:schemeClr val="tx1"/>
                </a:solidFill>
                <a:effectLst/>
                <a:latin typeface="+mn-lt"/>
                <a:ea typeface="+mn-ea"/>
                <a:cs typeface="+mn-cs"/>
              </a:rPr>
              <a:t>and should that decision make you ineligible for certain types of medical treatment? </a:t>
            </a:r>
          </a:p>
          <a:p>
            <a:r>
              <a:rPr lang="en-US" sz="1200" b="1" i="0" kern="1200" dirty="0" smtClean="0">
                <a:solidFill>
                  <a:schemeClr val="tx1"/>
                </a:solidFill>
                <a:effectLst/>
                <a:latin typeface="+mn-lt"/>
                <a:ea typeface="+mn-ea"/>
                <a:cs typeface="+mn-cs"/>
              </a:rPr>
              <a:t>Should cars be equipped to monitor speed and other measures of good driving, and should this data be summoned by authorities following a crash? </a:t>
            </a:r>
          </a:p>
          <a:p>
            <a:r>
              <a:rPr lang="en-US" sz="1200" b="1" i="0" kern="1200" dirty="0" smtClean="0">
                <a:solidFill>
                  <a:schemeClr val="tx1"/>
                </a:solidFill>
                <a:effectLst/>
                <a:latin typeface="+mn-lt"/>
                <a:ea typeface="+mn-ea"/>
                <a:cs typeface="+mn-cs"/>
              </a:rPr>
              <a:t>These issues require appropriate policy discussions in order to bridge the gap between data collection, data storage, data sharing, and meaningful outcomes.</a:t>
            </a:r>
          </a:p>
          <a:p>
            <a:endParaRPr lang="en-US" sz="1200" b="1" i="0" kern="1200" dirty="0" smtClean="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E1524D2F-79D4-4419-AB68-E7C528364E1B}" type="slidenum">
              <a:rPr lang="en-US" smtClean="0"/>
              <a:t>6</a:t>
            </a:fld>
            <a:endParaRPr lang="en-US"/>
          </a:p>
        </p:txBody>
      </p:sp>
    </p:spTree>
    <p:extLst>
      <p:ext uri="{BB962C8B-B14F-4D97-AF65-F5344CB8AC3E}">
        <p14:creationId xmlns:p14="http://schemas.microsoft.com/office/powerpoint/2010/main" val="1052629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answer is No.</a:t>
            </a:r>
            <a:r>
              <a:rPr lang="en-US" b="1" baseline="0" dirty="0" smtClean="0"/>
              <a:t> Someone should ethically do this and be held accountable for whatever harm is incurred as a result of the decision made.</a:t>
            </a:r>
          </a:p>
          <a:p>
            <a:r>
              <a:rPr lang="en-US" b="1" baseline="0" dirty="0" smtClean="0"/>
              <a:t>People are to be held accountable, not machines!</a:t>
            </a:r>
          </a:p>
          <a:p>
            <a:endParaRPr lang="en-US"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What other ethical questions can we raise with respect to a wider use and greater dependence on AI?</a:t>
            </a:r>
          </a:p>
          <a:p>
            <a:endParaRPr lang="en-US" b="1" dirty="0"/>
          </a:p>
        </p:txBody>
      </p:sp>
      <p:sp>
        <p:nvSpPr>
          <p:cNvPr id="4" name="Slide Number Placeholder 3"/>
          <p:cNvSpPr>
            <a:spLocks noGrp="1"/>
          </p:cNvSpPr>
          <p:nvPr>
            <p:ph type="sldNum" sz="quarter" idx="10"/>
          </p:nvPr>
        </p:nvSpPr>
        <p:spPr/>
        <p:txBody>
          <a:bodyPr/>
          <a:lstStyle/>
          <a:p>
            <a:fld id="{E1524D2F-79D4-4419-AB68-E7C528364E1B}" type="slidenum">
              <a:rPr lang="en-US" smtClean="0"/>
              <a:t>7</a:t>
            </a:fld>
            <a:endParaRPr lang="en-US"/>
          </a:p>
        </p:txBody>
      </p:sp>
    </p:spTree>
    <p:extLst>
      <p:ext uri="{BB962C8B-B14F-4D97-AF65-F5344CB8AC3E}">
        <p14:creationId xmlns:p14="http://schemas.microsoft.com/office/powerpoint/2010/main" val="519338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Perhaps the most challenging question related to society and ethics is whether AI will make the majority of people unemployed and thus cause a massive inequality gap (questions 1 and 2 in the list here). </a:t>
            </a:r>
          </a:p>
          <a:p>
            <a:r>
              <a:rPr lang="en-US" sz="1200" b="1" i="0" u="none" strike="noStrike" kern="1200" baseline="0" dirty="0" smtClean="0">
                <a:solidFill>
                  <a:schemeClr val="tx1"/>
                </a:solidFill>
                <a:latin typeface="+mn-lt"/>
                <a:ea typeface="+mn-ea"/>
                <a:cs typeface="+mn-cs"/>
              </a:rPr>
              <a:t>May not be necessarily so, as researches claim. They suggest that it is not that whole jobs will be eliminated by AI-driven automation but instead that certain tasks within the jobs will be done by robots and software. We should be talking about redesigning jobs.</a:t>
            </a:r>
            <a:endParaRPr lang="en-US" b="1" dirty="0"/>
          </a:p>
        </p:txBody>
      </p:sp>
      <p:sp>
        <p:nvSpPr>
          <p:cNvPr id="4" name="Slide Number Placeholder 3"/>
          <p:cNvSpPr>
            <a:spLocks noGrp="1"/>
          </p:cNvSpPr>
          <p:nvPr>
            <p:ph type="sldNum" sz="quarter" idx="10"/>
          </p:nvPr>
        </p:nvSpPr>
        <p:spPr/>
        <p:txBody>
          <a:bodyPr/>
          <a:lstStyle/>
          <a:p>
            <a:fld id="{E1524D2F-79D4-4419-AB68-E7C528364E1B}" type="slidenum">
              <a:rPr lang="en-US" smtClean="0"/>
              <a:t>8</a:t>
            </a:fld>
            <a:endParaRPr lang="en-US"/>
          </a:p>
        </p:txBody>
      </p:sp>
    </p:spTree>
    <p:extLst>
      <p:ext uri="{BB962C8B-B14F-4D97-AF65-F5344CB8AC3E}">
        <p14:creationId xmlns:p14="http://schemas.microsoft.com/office/powerpoint/2010/main" val="1842973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Another important question concerns the fairness, transparency, openness, safety and security of AI algorithms, which are related to points 4–7 in the list. </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There is a growing pressure towards subjecting the algorithms to an auditing process similar to those used with new drugs or airplanes. By setting up a strategy called Algorithmic accountability or responsibility. But there is a big problem in enforcing this strategy.</a:t>
            </a:r>
          </a:p>
          <a:p>
            <a:r>
              <a:rPr lang="en-US" sz="1200" b="1" i="0" u="none" strike="noStrike" kern="1200" baseline="0" dirty="0" smtClean="0">
                <a:solidFill>
                  <a:schemeClr val="tx1"/>
                </a:solidFill>
                <a:latin typeface="+mn-lt"/>
                <a:ea typeface="+mn-ea"/>
                <a:cs typeface="+mn-cs"/>
              </a:rPr>
              <a:t>The problem is that a deep neural network (advanced AI) is essentially a black box, since comprehending the workings of its millions of internal parameters is almost impossible</a:t>
            </a:r>
            <a:r>
              <a:rPr lang="en-US" sz="1200" b="1" i="0" u="none" strike="noStrike" kern="1200" baseline="0" dirty="0" smtClean="0">
                <a:solidFill>
                  <a:schemeClr val="tx1"/>
                </a:solidFill>
                <a:latin typeface="+mn-lt"/>
                <a:ea typeface="+mn-ea"/>
                <a:cs typeface="+mn-cs"/>
              </a:rPr>
              <a:t>.</a:t>
            </a:r>
            <a:endParaRPr lang="en-US"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1524D2F-79D4-4419-AB68-E7C528364E1B}" type="slidenum">
              <a:rPr lang="en-US" smtClean="0"/>
              <a:t>9</a:t>
            </a:fld>
            <a:endParaRPr lang="en-US"/>
          </a:p>
        </p:txBody>
      </p:sp>
    </p:spTree>
    <p:extLst>
      <p:ext uri="{BB962C8B-B14F-4D97-AF65-F5344CB8AC3E}">
        <p14:creationId xmlns:p14="http://schemas.microsoft.com/office/powerpoint/2010/main" val="370841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1">
          <a:gsLst>
            <a:gs pos="0">
              <a:srgbClr val="242424"/>
            </a:gs>
            <a:gs pos="30000">
              <a:srgbClr val="2D2D2D"/>
            </a:gs>
            <a:gs pos="100000">
              <a:srgbClr val="7D7D7D"/>
            </a:gs>
          </a:gsLst>
          <a:lin ang="12960000"/>
        </a:gradFill>
        <a:effectLst/>
      </p:bgPr>
    </p:bg>
    <p:spTree>
      <p:nvGrpSpPr>
        <p:cNvPr id="1" name=""/>
        <p:cNvGrpSpPr/>
        <p:nvPr/>
      </p:nvGrpSpPr>
      <p:grpSpPr>
        <a:xfrm>
          <a:off x="0" y="0"/>
          <a:ext cx="0" cy="0"/>
          <a:chOff x="0" y="0"/>
          <a:chExt cx="0" cy="0"/>
        </a:xfrm>
      </p:grpSpPr>
      <p:sp>
        <p:nvSpPr>
          <p:cNvPr id="4" name="Freeform 6"/>
          <p:cNvSpPr>
            <a:spLocks/>
          </p:cNvSpPr>
          <p:nvPr/>
        </p:nvSpPr>
        <p:spPr bwMode="auto">
          <a:xfrm>
            <a:off x="0" y="4751399"/>
            <a:ext cx="12192000" cy="211296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lIns="91428" tIns="45718" rIns="91428" bIns="45718"/>
          <a:lstStyle/>
          <a:p>
            <a:pPr defTabSz="914264">
              <a:defRPr/>
            </a:pPr>
            <a:endParaRPr lang="en-US" sz="1900">
              <a:solidFill>
                <a:prstClr val="white"/>
              </a:solidFill>
              <a:cs typeface="Arial" charset="0"/>
            </a:endParaRPr>
          </a:p>
        </p:txBody>
      </p:sp>
      <p:sp>
        <p:nvSpPr>
          <p:cNvPr id="5" name="Freeform 7"/>
          <p:cNvSpPr>
            <a:spLocks/>
          </p:cNvSpPr>
          <p:nvPr/>
        </p:nvSpPr>
        <p:spPr bwMode="auto">
          <a:xfrm>
            <a:off x="8140703"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lIns="91428" tIns="45718" rIns="91428" bIns="45718"/>
          <a:lstStyle/>
          <a:p>
            <a:pPr defTabSz="914264">
              <a:defRPr/>
            </a:pPr>
            <a:endParaRPr lang="en-US" sz="1900">
              <a:solidFill>
                <a:prstClr val="white"/>
              </a:solidFill>
              <a:cs typeface="Arial" charset="0"/>
            </a:endParaRPr>
          </a:p>
        </p:txBody>
      </p:sp>
      <p:sp>
        <p:nvSpPr>
          <p:cNvPr id="9" name="Title 8"/>
          <p:cNvSpPr>
            <a:spLocks noGrp="1"/>
          </p:cNvSpPr>
          <p:nvPr>
            <p:ph type="ctrTitle"/>
          </p:nvPr>
        </p:nvSpPr>
        <p:spPr>
          <a:xfrm>
            <a:off x="572085" y="3337560"/>
            <a:ext cx="8640064"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577400" y="1544812"/>
            <a:ext cx="8640064" cy="1752600"/>
          </a:xfrm>
        </p:spPr>
        <p:txBody>
          <a:bodyPr tIns="0" rIns="45718" bIns="0" anchor="b">
            <a:normAutofit/>
          </a:bodyPr>
          <a:lstStyle>
            <a:lvl1pPr marL="0" indent="0" algn="r">
              <a:buNone/>
              <a:defRPr sz="2000">
                <a:solidFill>
                  <a:schemeClr val="tx1"/>
                </a:solidFill>
                <a:effectLst/>
              </a:defRPr>
            </a:lvl1pPr>
            <a:lvl2pPr marL="457131" indent="0" algn="ctr">
              <a:buNone/>
            </a:lvl2pPr>
            <a:lvl3pPr marL="914264" indent="0" algn="ctr">
              <a:buNone/>
            </a:lvl3pPr>
            <a:lvl4pPr marL="1371396" indent="0" algn="ctr">
              <a:buNone/>
            </a:lvl4pPr>
            <a:lvl5pPr marL="1828528" indent="0" algn="ctr">
              <a:buNone/>
            </a:lvl5pPr>
            <a:lvl6pPr marL="2285662" indent="0" algn="ctr">
              <a:buNone/>
            </a:lvl6pPr>
            <a:lvl7pPr marL="2742790" indent="0" algn="ctr">
              <a:buNone/>
            </a:lvl7pPr>
            <a:lvl8pPr marL="3199920" indent="0" algn="ctr">
              <a:buNone/>
            </a:lvl8pPr>
            <a:lvl9pPr marL="3657051" indent="0" algn="ctr">
              <a:buNone/>
            </a:lvl9pPr>
          </a:lstStyle>
          <a:p>
            <a:r>
              <a:rPr lang="en-US" smtClean="0"/>
              <a:t>Click to edit Master subtitle style</a:t>
            </a:r>
            <a:endParaRPr lang="en-US"/>
          </a:p>
        </p:txBody>
      </p:sp>
      <p:sp>
        <p:nvSpPr>
          <p:cNvPr id="6" name="Date Placeholder 29"/>
          <p:cNvSpPr>
            <a:spLocks noGrp="1"/>
          </p:cNvSpPr>
          <p:nvPr>
            <p:ph type="dt" sz="half" idx="10"/>
          </p:nvPr>
        </p:nvSpPr>
        <p:spPr/>
        <p:txBody>
          <a:bodyPr/>
          <a:lstStyle>
            <a:lvl1pPr>
              <a:defRPr/>
            </a:lvl1pPr>
          </a:lstStyle>
          <a:p>
            <a:pPr>
              <a:defRPr/>
            </a:pPr>
            <a:fld id="{D1C91D78-D068-4ABC-90A2-409B4D386586}" type="datetimeFigureOut">
              <a:rPr lang="en-US">
                <a:solidFill>
                  <a:srgbClr val="D4D2D0">
                    <a:shade val="50000"/>
                  </a:srgbClr>
                </a:solidFill>
              </a:rPr>
              <a:pPr>
                <a:defRPr/>
              </a:pPr>
              <a:t>12/22/2021</a:t>
            </a:fld>
            <a:endParaRPr lang="en-US">
              <a:solidFill>
                <a:srgbClr val="D4D2D0">
                  <a:shade val="50000"/>
                </a:srgbClr>
              </a:solidFill>
            </a:endParaRPr>
          </a:p>
        </p:txBody>
      </p:sp>
      <p:sp>
        <p:nvSpPr>
          <p:cNvPr id="7" name="Footer Placeholder 18"/>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8" name="Slide Number Placeholder 26"/>
          <p:cNvSpPr>
            <a:spLocks noGrp="1"/>
          </p:cNvSpPr>
          <p:nvPr>
            <p:ph type="sldNum" sz="quarter" idx="12"/>
          </p:nvPr>
        </p:nvSpPr>
        <p:spPr/>
        <p:txBody>
          <a:bodyPr/>
          <a:lstStyle>
            <a:lvl1pPr>
              <a:defRPr/>
            </a:lvl1pPr>
          </a:lstStyle>
          <a:p>
            <a:fld id="{DC84C642-35FF-474D-81DE-F129A226ECB2}" type="slidenum">
              <a:rPr lang="en-US" altLang="en-US"/>
              <a:pPr/>
              <a:t>‹#›</a:t>
            </a:fld>
            <a:endParaRPr lang="en-US" altLang="en-US"/>
          </a:p>
        </p:txBody>
      </p:sp>
    </p:spTree>
    <p:extLst>
      <p:ext uri="{BB962C8B-B14F-4D97-AF65-F5344CB8AC3E}">
        <p14:creationId xmlns:p14="http://schemas.microsoft.com/office/powerpoint/2010/main" val="126914140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BEFDF83F-2D42-4C90-ABBA-8187F72D3E90}" type="datetimeFigureOut">
              <a:rPr lang="en-US">
                <a:solidFill>
                  <a:srgbClr val="D4D2D0">
                    <a:shade val="50000"/>
                  </a:srgbClr>
                </a:solidFill>
              </a:rPr>
              <a:pPr>
                <a:defRPr/>
              </a:pPr>
              <a:t>12/22/2021</a:t>
            </a:fld>
            <a:endParaRPr lang="en-US">
              <a:solidFill>
                <a:srgbClr val="D4D2D0">
                  <a:shade val="50000"/>
                </a:srgbClr>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6" name="Slide Number Placeholder 17"/>
          <p:cNvSpPr>
            <a:spLocks noGrp="1"/>
          </p:cNvSpPr>
          <p:nvPr>
            <p:ph type="sldNum" sz="quarter" idx="12"/>
          </p:nvPr>
        </p:nvSpPr>
        <p:spPr/>
        <p:txBody>
          <a:bodyPr/>
          <a:lstStyle>
            <a:lvl1pPr>
              <a:defRPr/>
            </a:lvl1pPr>
          </a:lstStyle>
          <a:p>
            <a:fld id="{FD864D20-7955-48E0-8057-4A803DEC75BA}" type="slidenum">
              <a:rPr lang="en-US" altLang="en-US"/>
              <a:pPr/>
              <a:t>‹#›</a:t>
            </a:fld>
            <a:endParaRPr lang="en-US" altLang="en-US"/>
          </a:p>
        </p:txBody>
      </p:sp>
    </p:spTree>
    <p:extLst>
      <p:ext uri="{BB962C8B-B14F-4D97-AF65-F5344CB8AC3E}">
        <p14:creationId xmlns:p14="http://schemas.microsoft.com/office/powerpoint/2010/main" val="63719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50"/>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50"/>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0D6DE766-2783-45F5-B980-11B9520DE005}" type="datetimeFigureOut">
              <a:rPr lang="en-US">
                <a:solidFill>
                  <a:srgbClr val="D4D2D0">
                    <a:shade val="50000"/>
                  </a:srgbClr>
                </a:solidFill>
              </a:rPr>
              <a:pPr>
                <a:defRPr/>
              </a:pPr>
              <a:t>12/22/2021</a:t>
            </a:fld>
            <a:endParaRPr lang="en-US">
              <a:solidFill>
                <a:srgbClr val="D4D2D0">
                  <a:shade val="50000"/>
                </a:srgbClr>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6" name="Slide Number Placeholder 17"/>
          <p:cNvSpPr>
            <a:spLocks noGrp="1"/>
          </p:cNvSpPr>
          <p:nvPr>
            <p:ph type="sldNum" sz="quarter" idx="12"/>
          </p:nvPr>
        </p:nvSpPr>
        <p:spPr/>
        <p:txBody>
          <a:bodyPr/>
          <a:lstStyle>
            <a:lvl1pPr>
              <a:defRPr/>
            </a:lvl1pPr>
          </a:lstStyle>
          <a:p>
            <a:fld id="{1F360532-296E-4A05-9BE3-2D751D6DDB87}" type="slidenum">
              <a:rPr lang="en-US" altLang="en-US"/>
              <a:pPr/>
              <a:t>‹#›</a:t>
            </a:fld>
            <a:endParaRPr lang="en-US" altLang="en-US"/>
          </a:p>
        </p:txBody>
      </p:sp>
    </p:spTree>
    <p:extLst>
      <p:ext uri="{BB962C8B-B14F-4D97-AF65-F5344CB8AC3E}">
        <p14:creationId xmlns:p14="http://schemas.microsoft.com/office/powerpoint/2010/main" val="3694505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415600" y="593367"/>
            <a:ext cx="11360800" cy="943200"/>
          </a:xfrm>
          <a:prstGeom prst="rect">
            <a:avLst/>
          </a:prstGeom>
        </p:spPr>
        <p:txBody>
          <a:bodyPr spcFirstLastPara="1" wrap="square" lIns="121897" tIns="121897" rIns="121897" bIns="121897"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415600" y="1688233"/>
            <a:ext cx="5333200" cy="4403600"/>
          </a:xfrm>
          <a:prstGeom prst="rect">
            <a:avLst/>
          </a:prstGeom>
        </p:spPr>
        <p:txBody>
          <a:bodyPr spcFirstLastPara="1" wrap="square" lIns="121897" tIns="121897" rIns="121897" bIns="121897" anchor="t" anchorCtr="0">
            <a:noAutofit/>
          </a:bodyPr>
          <a:lstStyle>
            <a:lvl1pPr marL="609585" lvl="0" indent="-423323">
              <a:spcBef>
                <a:spcPts val="0"/>
              </a:spcBef>
              <a:spcAft>
                <a:spcPts val="0"/>
              </a:spcAft>
              <a:buSzPts val="1400"/>
              <a:buChar char="●"/>
              <a:defRPr sz="19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3" name="Google Shape;33;p5"/>
          <p:cNvSpPr txBox="1">
            <a:spLocks noGrp="1"/>
          </p:cNvSpPr>
          <p:nvPr>
            <p:ph type="body" idx="2"/>
          </p:nvPr>
        </p:nvSpPr>
        <p:spPr>
          <a:xfrm>
            <a:off x="6443200" y="1688233"/>
            <a:ext cx="5333200" cy="4403600"/>
          </a:xfrm>
          <a:prstGeom prst="rect">
            <a:avLst/>
          </a:prstGeom>
        </p:spPr>
        <p:txBody>
          <a:bodyPr spcFirstLastPara="1" wrap="square" lIns="121897" tIns="121897" rIns="121897" bIns="121897" anchor="t" anchorCtr="0">
            <a:noAutofit/>
          </a:bodyPr>
          <a:lstStyle>
            <a:lvl1pPr marL="609585" lvl="0" indent="-423323">
              <a:spcBef>
                <a:spcPts val="0"/>
              </a:spcBef>
              <a:spcAft>
                <a:spcPts val="0"/>
              </a:spcAft>
              <a:buSzPts val="1400"/>
              <a:buChar char="●"/>
              <a:defRPr sz="19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4" name="Google Shape;34;p5"/>
          <p:cNvSpPr txBox="1">
            <a:spLocks noGrp="1"/>
          </p:cNvSpPr>
          <p:nvPr>
            <p:ph type="sldNum" idx="12"/>
          </p:nvPr>
        </p:nvSpPr>
        <p:spPr>
          <a:xfrm>
            <a:off x="11296611" y="6217623"/>
            <a:ext cx="731600" cy="524800"/>
          </a:xfrm>
          <a:prstGeom prst="rect">
            <a:avLst/>
          </a:prstGeom>
        </p:spPr>
        <p:txBody>
          <a:bodyPr spcFirstLastPara="1" wrap="square" lIns="121897" tIns="121897" rIns="121897" bIns="121897"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55031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6" name="Google Shape;26;p4"/>
          <p:cNvSpPr/>
          <p:nvPr/>
        </p:nvSpPr>
        <p:spPr>
          <a:xfrm>
            <a:off x="-100" y="6727600"/>
            <a:ext cx="12192000" cy="130400"/>
          </a:xfrm>
          <a:prstGeom prst="rect">
            <a:avLst/>
          </a:prstGeom>
          <a:solidFill>
            <a:schemeClr val="accent3"/>
          </a:solidFill>
          <a:ln>
            <a:noFill/>
          </a:ln>
        </p:spPr>
        <p:txBody>
          <a:bodyPr spcFirstLastPara="1" wrap="square" lIns="91425" tIns="91425" rIns="91425" bIns="91425" anchor="ctr" anchorCtr="0">
            <a:noAutofit/>
          </a:bodyPr>
          <a:lstStyle/>
          <a:p>
            <a:endParaRPr>
              <a:solidFill>
                <a:prstClr val="white"/>
              </a:solidFill>
            </a:endParaRPr>
          </a:p>
        </p:txBody>
      </p:sp>
      <p:sp>
        <p:nvSpPr>
          <p:cNvPr id="27" name="Google Shape;27;p4"/>
          <p:cNvSpPr txBox="1">
            <a:spLocks noGrp="1"/>
          </p:cNvSpPr>
          <p:nvPr>
            <p:ph type="title"/>
          </p:nvPr>
        </p:nvSpPr>
        <p:spPr>
          <a:xfrm>
            <a:off x="415600" y="593367"/>
            <a:ext cx="11360800" cy="9432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415600" y="1688433"/>
            <a:ext cx="11360800" cy="44036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2832084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D952FF6A-8755-42B2-8D84-25BB4A9BEB60}" type="datetimeFigureOut">
              <a:rPr lang="en-US">
                <a:solidFill>
                  <a:srgbClr val="D4D2D0">
                    <a:shade val="50000"/>
                  </a:srgbClr>
                </a:solidFill>
              </a:rPr>
              <a:pPr>
                <a:defRPr/>
              </a:pPr>
              <a:t>12/22/2021</a:t>
            </a:fld>
            <a:endParaRPr lang="en-US">
              <a:solidFill>
                <a:srgbClr val="D4D2D0">
                  <a:shade val="50000"/>
                </a:srgbClr>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6" name="Slide Number Placeholder 17"/>
          <p:cNvSpPr>
            <a:spLocks noGrp="1"/>
          </p:cNvSpPr>
          <p:nvPr>
            <p:ph type="sldNum" sz="quarter" idx="12"/>
          </p:nvPr>
        </p:nvSpPr>
        <p:spPr/>
        <p:txBody>
          <a:bodyPr/>
          <a:lstStyle>
            <a:lvl1pPr>
              <a:defRPr/>
            </a:lvl1pPr>
          </a:lstStyle>
          <a:p>
            <a:fld id="{7240E6FC-4EF9-48AC-881B-353240CECC81}" type="slidenum">
              <a:rPr lang="en-US" altLang="en-US"/>
              <a:pPr/>
              <a:t>‹#›</a:t>
            </a:fld>
            <a:endParaRPr lang="en-US" altLang="en-US"/>
          </a:p>
        </p:txBody>
      </p:sp>
    </p:spTree>
    <p:extLst>
      <p:ext uri="{BB962C8B-B14F-4D97-AF65-F5344CB8AC3E}">
        <p14:creationId xmlns:p14="http://schemas.microsoft.com/office/powerpoint/2010/main" val="2530800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rotWithShape="1">
          <a:gsLst>
            <a:gs pos="0">
              <a:srgbClr val="242424"/>
            </a:gs>
            <a:gs pos="30000">
              <a:srgbClr val="2D2D2D"/>
            </a:gs>
            <a:gs pos="100000">
              <a:srgbClr val="7D7D7D"/>
            </a:gs>
          </a:gsLst>
          <a:lin ang="12960000"/>
        </a:gradFill>
        <a:effectLst/>
      </p:bgPr>
    </p:bg>
    <p:spTree>
      <p:nvGrpSpPr>
        <p:cNvPr id="1" name=""/>
        <p:cNvGrpSpPr/>
        <p:nvPr/>
      </p:nvGrpSpPr>
      <p:grpSpPr>
        <a:xfrm>
          <a:off x="0" y="0"/>
          <a:ext cx="0" cy="0"/>
          <a:chOff x="0" y="0"/>
          <a:chExt cx="0" cy="0"/>
        </a:xfrm>
      </p:grpSpPr>
      <p:sp>
        <p:nvSpPr>
          <p:cNvPr id="4" name="Freeform 6"/>
          <p:cNvSpPr>
            <a:spLocks/>
          </p:cNvSpPr>
          <p:nvPr/>
        </p:nvSpPr>
        <p:spPr bwMode="auto">
          <a:xfrm>
            <a:off x="0" y="4751399"/>
            <a:ext cx="12192000" cy="211296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lIns="91428" tIns="45718" rIns="91428" bIns="45718"/>
          <a:lstStyle/>
          <a:p>
            <a:pPr defTabSz="914264">
              <a:defRPr/>
            </a:pPr>
            <a:endParaRPr lang="en-US" sz="1900">
              <a:solidFill>
                <a:prstClr val="white"/>
              </a:solidFill>
              <a:cs typeface="Arial" charset="0"/>
            </a:endParaRPr>
          </a:p>
        </p:txBody>
      </p:sp>
      <p:sp>
        <p:nvSpPr>
          <p:cNvPr id="5" name="Freeform 8"/>
          <p:cNvSpPr>
            <a:spLocks/>
          </p:cNvSpPr>
          <p:nvPr/>
        </p:nvSpPr>
        <p:spPr bwMode="auto">
          <a:xfrm>
            <a:off x="8140703"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lIns="91428" tIns="45718" rIns="91428" bIns="45718"/>
          <a:lstStyle/>
          <a:p>
            <a:pPr defTabSz="914264">
              <a:defRPr/>
            </a:pPr>
            <a:endParaRPr lang="en-US" sz="1900">
              <a:solidFill>
                <a:prstClr val="white"/>
              </a:solidFill>
              <a:cs typeface="Arial" charset="0"/>
            </a:endParaRPr>
          </a:p>
        </p:txBody>
      </p:sp>
      <p:sp>
        <p:nvSpPr>
          <p:cNvPr id="2" name="Title 1"/>
          <p:cNvSpPr>
            <a:spLocks noGrp="1"/>
          </p:cNvSpPr>
          <p:nvPr>
            <p:ph type="title"/>
          </p:nvPr>
        </p:nvSpPr>
        <p:spPr>
          <a:xfrm>
            <a:off x="914400" y="3583855"/>
            <a:ext cx="8839200" cy="1826363"/>
          </a:xfrm>
        </p:spPr>
        <p:txBody>
          <a:bodyPr tIns="0" bIns="0" anchor="t"/>
          <a:lstStyle>
            <a:lvl1pPr algn="l">
              <a:buNone/>
              <a:defRPr sz="43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914400" y="2485800"/>
            <a:ext cx="8839200" cy="1066688"/>
          </a:xfrm>
        </p:spPr>
        <p:txBody>
          <a:bodyPr lIns="45718" tIns="0" rIns="45718" bIns="0" anchor="b"/>
          <a:lstStyle>
            <a:lvl1pPr marL="0" indent="0" algn="l">
              <a:buNone/>
              <a:defRPr sz="2000">
                <a:solidFill>
                  <a:schemeClr val="tx1"/>
                </a:solidFill>
                <a:effectLst/>
              </a:defRPr>
            </a:lvl1pPr>
            <a:lvl2pPr>
              <a:buNone/>
              <a:defRPr sz="1900">
                <a:solidFill>
                  <a:schemeClr val="tx1">
                    <a:tint val="75000"/>
                  </a:schemeClr>
                </a:solidFill>
              </a:defRPr>
            </a:lvl2pPr>
            <a:lvl3pPr>
              <a:buNone/>
              <a:defRPr sz="16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8EB7F5C0-BD97-4F1F-B746-4A9D6A2393A8}" type="datetimeFigureOut">
              <a:rPr lang="en-US">
                <a:solidFill>
                  <a:srgbClr val="D4D2D0">
                    <a:shade val="50000"/>
                  </a:srgbClr>
                </a:solidFill>
              </a:rPr>
              <a:pPr>
                <a:defRPr/>
              </a:pPr>
              <a:t>12/22/2021</a:t>
            </a:fld>
            <a:endParaRPr lang="en-US">
              <a:solidFill>
                <a:srgbClr val="D4D2D0">
                  <a:shade val="50000"/>
                </a:srgbClr>
              </a:solidFill>
            </a:endParaRPr>
          </a:p>
        </p:txBody>
      </p:sp>
      <p:sp>
        <p:nvSpPr>
          <p:cNvPr id="7" name="Footer Placeholder 4"/>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8" name="Slide Number Placeholder 5"/>
          <p:cNvSpPr>
            <a:spLocks noGrp="1"/>
          </p:cNvSpPr>
          <p:nvPr>
            <p:ph type="sldNum" sz="quarter" idx="12"/>
          </p:nvPr>
        </p:nvSpPr>
        <p:spPr/>
        <p:txBody>
          <a:bodyPr/>
          <a:lstStyle>
            <a:lvl1pPr>
              <a:defRPr/>
            </a:lvl1pPr>
          </a:lstStyle>
          <a:p>
            <a:fld id="{33A8BB2B-9AAC-4C12-B5C1-B92291BEADF6}" type="slidenum">
              <a:rPr lang="en-US" altLang="en-US"/>
              <a:pPr/>
              <a:t>‹#›</a:t>
            </a:fld>
            <a:endParaRPr lang="en-US" altLang="en-US"/>
          </a:p>
        </p:txBody>
      </p:sp>
    </p:spTree>
    <p:extLst>
      <p:ext uri="{BB962C8B-B14F-4D97-AF65-F5344CB8AC3E}">
        <p14:creationId xmlns:p14="http://schemas.microsoft.com/office/powerpoint/2010/main" val="169765585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9956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6"/>
            <a:ext cx="4876800" cy="4525963"/>
          </a:xfrm>
        </p:spPr>
        <p:txBody>
          <a:bodyPr/>
          <a:lstStyle>
            <a:lvl1pPr>
              <a:defRPr sz="2700"/>
            </a:lvl1pPr>
            <a:lvl2pPr>
              <a:defRPr sz="2300"/>
            </a:lvl2pPr>
            <a:lvl3pPr>
              <a:defRPr sz="2000"/>
            </a:lvl3pPr>
            <a:lvl4pPr>
              <a:defRPr sz="1900"/>
            </a:lvl4pPr>
            <a:lvl5pPr>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689600" y="1600206"/>
            <a:ext cx="4876800" cy="4525963"/>
          </a:xfrm>
        </p:spPr>
        <p:txBody>
          <a:bodyPr/>
          <a:lstStyle>
            <a:lvl1pPr>
              <a:defRPr sz="2700"/>
            </a:lvl1pPr>
            <a:lvl2pPr>
              <a:defRPr sz="2300"/>
            </a:lvl2pPr>
            <a:lvl3pPr>
              <a:defRPr sz="2000"/>
            </a:lvl3pPr>
            <a:lvl4pPr>
              <a:defRPr sz="1900"/>
            </a:lvl4pPr>
            <a:lvl5pPr>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BABFE204-C8C0-4DE5-8B56-E74C9BFE3185}" type="datetimeFigureOut">
              <a:rPr lang="en-US">
                <a:solidFill>
                  <a:srgbClr val="D4D2D0">
                    <a:shade val="50000"/>
                  </a:srgbClr>
                </a:solidFill>
              </a:rPr>
              <a:pPr>
                <a:defRPr/>
              </a:pPr>
              <a:t>12/22/2021</a:t>
            </a:fld>
            <a:endParaRPr lang="en-US">
              <a:solidFill>
                <a:srgbClr val="D4D2D0">
                  <a:shade val="50000"/>
                </a:srgbClr>
              </a:solidFill>
            </a:endParaRPr>
          </a:p>
        </p:txBody>
      </p:sp>
      <p:sp>
        <p:nvSpPr>
          <p:cNvPr id="6"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7" name="Slide Number Placeholder 17"/>
          <p:cNvSpPr>
            <a:spLocks noGrp="1"/>
          </p:cNvSpPr>
          <p:nvPr>
            <p:ph type="sldNum" sz="quarter" idx="12"/>
          </p:nvPr>
        </p:nvSpPr>
        <p:spPr/>
        <p:txBody>
          <a:bodyPr/>
          <a:lstStyle>
            <a:lvl1pPr>
              <a:defRPr/>
            </a:lvl1pPr>
          </a:lstStyle>
          <a:p>
            <a:fld id="{64C678A5-4F45-4F59-9D67-EEED005E2B8D}" type="slidenum">
              <a:rPr lang="en-US" altLang="en-US"/>
              <a:pPr/>
              <a:t>‹#›</a:t>
            </a:fld>
            <a:endParaRPr lang="en-US" altLang="en-US"/>
          </a:p>
        </p:txBody>
      </p:sp>
    </p:spTree>
    <p:extLst>
      <p:ext uri="{BB962C8B-B14F-4D97-AF65-F5344CB8AC3E}">
        <p14:creationId xmlns:p14="http://schemas.microsoft.com/office/powerpoint/2010/main" val="318072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1"/>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5486400"/>
            <a:ext cx="5386917" cy="838200"/>
          </a:xfrm>
        </p:spPr>
        <p:txBody>
          <a:bodyPr/>
          <a:lstStyle>
            <a:lvl1pPr marL="0" indent="0">
              <a:buNone/>
              <a:defRPr sz="2400" b="1">
                <a:solidFill>
                  <a:schemeClr val="accent1"/>
                </a:solidFill>
              </a:defRPr>
            </a:lvl1pPr>
            <a:lvl2pPr>
              <a:buNone/>
              <a:defRPr sz="2000" b="1"/>
            </a:lvl2pPr>
            <a:lvl3pPr>
              <a:buNone/>
              <a:defRPr sz="19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6193385" y="5486400"/>
            <a:ext cx="5389033" cy="838200"/>
          </a:xfrm>
        </p:spPr>
        <p:txBody>
          <a:bodyPr/>
          <a:lstStyle>
            <a:lvl1pPr marL="0" indent="0">
              <a:buNone/>
              <a:defRPr sz="2400" b="1">
                <a:solidFill>
                  <a:schemeClr val="accent1"/>
                </a:solidFill>
              </a:defRPr>
            </a:lvl1pPr>
            <a:lvl2pPr>
              <a:buNone/>
              <a:defRPr sz="2000" b="1"/>
            </a:lvl2pPr>
            <a:lvl3pPr>
              <a:buNone/>
              <a:defRPr sz="19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609600" y="1516913"/>
            <a:ext cx="5386917" cy="3941763"/>
          </a:xfrm>
        </p:spPr>
        <p:txBody>
          <a:bodyPr/>
          <a:lstStyle>
            <a:lvl1pPr>
              <a:defRPr sz="2400"/>
            </a:lvl1pPr>
            <a:lvl2pPr>
              <a:defRPr sz="2000"/>
            </a:lvl2pPr>
            <a:lvl3pPr>
              <a:defRPr sz="19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6193385" y="1516913"/>
            <a:ext cx="5389033" cy="3941763"/>
          </a:xfrm>
        </p:spPr>
        <p:txBody>
          <a:bodyPr/>
          <a:lstStyle>
            <a:lvl1pPr>
              <a:defRPr sz="2400"/>
            </a:lvl1pPr>
            <a:lvl2pPr>
              <a:defRPr sz="2000"/>
            </a:lvl2pPr>
            <a:lvl3pPr>
              <a:defRPr sz="19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55881326-1640-4F27-B778-C563C0653B7A}" type="datetimeFigureOut">
              <a:rPr lang="en-US">
                <a:solidFill>
                  <a:srgbClr val="D4D2D0">
                    <a:shade val="50000"/>
                  </a:srgbClr>
                </a:solidFill>
              </a:rPr>
              <a:pPr>
                <a:defRPr/>
              </a:pPr>
              <a:t>12/22/2021</a:t>
            </a:fld>
            <a:endParaRPr lang="en-US">
              <a:solidFill>
                <a:srgbClr val="D4D2D0">
                  <a:shade val="50000"/>
                </a:srgbClr>
              </a:solidFill>
            </a:endParaRPr>
          </a:p>
        </p:txBody>
      </p:sp>
      <p:sp>
        <p:nvSpPr>
          <p:cNvPr id="8" name="Footer Placeholder 7"/>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9" name="Slide Number Placeholder 8"/>
          <p:cNvSpPr>
            <a:spLocks noGrp="1"/>
          </p:cNvSpPr>
          <p:nvPr>
            <p:ph type="sldNum" sz="quarter" idx="12"/>
          </p:nvPr>
        </p:nvSpPr>
        <p:spPr/>
        <p:txBody>
          <a:bodyPr/>
          <a:lstStyle>
            <a:lvl1pPr>
              <a:defRPr/>
            </a:lvl1pPr>
          </a:lstStyle>
          <a:p>
            <a:fld id="{6198F70D-DE04-4835-BE7A-47700FDF1AD3}" type="slidenum">
              <a:rPr lang="en-US" altLang="en-US"/>
              <a:pPr/>
              <a:t>‹#›</a:t>
            </a:fld>
            <a:endParaRPr lang="en-US" altLang="en-US"/>
          </a:p>
        </p:txBody>
      </p:sp>
    </p:spTree>
    <p:extLst>
      <p:ext uri="{BB962C8B-B14F-4D97-AF65-F5344CB8AC3E}">
        <p14:creationId xmlns:p14="http://schemas.microsoft.com/office/powerpoint/2010/main" val="144341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
            <a:ext cx="9960864" cy="1143000"/>
          </a:xfrm>
        </p:spPr>
        <p:txBody>
          <a:bodyPr/>
          <a:lstStyle>
            <a:lvl1pPr algn="l">
              <a:defRPr sz="4700"/>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9EF21D8B-1130-4AE4-8A65-CC5841B15D5E}" type="datetimeFigureOut">
              <a:rPr lang="en-US">
                <a:solidFill>
                  <a:srgbClr val="D4D2D0">
                    <a:shade val="50000"/>
                  </a:srgbClr>
                </a:solidFill>
              </a:rPr>
              <a:pPr>
                <a:defRPr/>
              </a:pPr>
              <a:t>12/22/2021</a:t>
            </a:fld>
            <a:endParaRPr lang="en-US">
              <a:solidFill>
                <a:srgbClr val="D4D2D0">
                  <a:shade val="50000"/>
                </a:srgbClr>
              </a:solidFill>
            </a:endParaRPr>
          </a:p>
        </p:txBody>
      </p:sp>
      <p:sp>
        <p:nvSpPr>
          <p:cNvPr id="4"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5" name="Slide Number Placeholder 17"/>
          <p:cNvSpPr>
            <a:spLocks noGrp="1"/>
          </p:cNvSpPr>
          <p:nvPr>
            <p:ph type="sldNum" sz="quarter" idx="12"/>
          </p:nvPr>
        </p:nvSpPr>
        <p:spPr/>
        <p:txBody>
          <a:bodyPr/>
          <a:lstStyle>
            <a:lvl1pPr>
              <a:defRPr/>
            </a:lvl1pPr>
          </a:lstStyle>
          <a:p>
            <a:fld id="{4986E6A6-0B68-4D36-9F34-7D9DC1283568}" type="slidenum">
              <a:rPr lang="en-US" altLang="en-US"/>
              <a:pPr/>
              <a:t>‹#›</a:t>
            </a:fld>
            <a:endParaRPr lang="en-US" altLang="en-US"/>
          </a:p>
        </p:txBody>
      </p:sp>
    </p:spTree>
    <p:extLst>
      <p:ext uri="{BB962C8B-B14F-4D97-AF65-F5344CB8AC3E}">
        <p14:creationId xmlns:p14="http://schemas.microsoft.com/office/powerpoint/2010/main" val="3878767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36EADBA1-45AE-4AF0-AF65-E5E2CFC20C85}" type="datetimeFigureOut">
              <a:rPr lang="en-US">
                <a:solidFill>
                  <a:srgbClr val="D4D2D0">
                    <a:shade val="50000"/>
                  </a:srgbClr>
                </a:solidFill>
              </a:rPr>
              <a:pPr>
                <a:defRPr/>
              </a:pPr>
              <a:t>12/22/2021</a:t>
            </a:fld>
            <a:endParaRPr lang="en-US">
              <a:solidFill>
                <a:srgbClr val="D4D2D0">
                  <a:shade val="50000"/>
                </a:srgbClr>
              </a:solidFill>
            </a:endParaRPr>
          </a:p>
        </p:txBody>
      </p:sp>
      <p:sp>
        <p:nvSpPr>
          <p:cNvPr id="3"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4" name="Slide Number Placeholder 17"/>
          <p:cNvSpPr>
            <a:spLocks noGrp="1"/>
          </p:cNvSpPr>
          <p:nvPr>
            <p:ph type="sldNum" sz="quarter" idx="12"/>
          </p:nvPr>
        </p:nvSpPr>
        <p:spPr/>
        <p:txBody>
          <a:bodyPr/>
          <a:lstStyle>
            <a:lvl1pPr>
              <a:defRPr/>
            </a:lvl1pPr>
          </a:lstStyle>
          <a:p>
            <a:fld id="{CDB837D3-2AA0-4CAB-8AA1-650243FB4D03}" type="slidenum">
              <a:rPr lang="en-US" altLang="en-US"/>
              <a:pPr/>
              <a:t>‹#›</a:t>
            </a:fld>
            <a:endParaRPr lang="en-US" altLang="en-US"/>
          </a:p>
        </p:txBody>
      </p:sp>
    </p:spTree>
    <p:extLst>
      <p:ext uri="{BB962C8B-B14F-4D97-AF65-F5344CB8AC3E}">
        <p14:creationId xmlns:p14="http://schemas.microsoft.com/office/powerpoint/2010/main" val="2286929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5539"/>
            <a:ext cx="4267200" cy="730251"/>
          </a:xfrm>
        </p:spPr>
        <p:txBody>
          <a:bodyPr tIns="0" bIns="0" anchor="t"/>
          <a:lstStyle>
            <a:lvl1pPr algn="l">
              <a:buNone/>
              <a:defRPr sz="1900" b="1">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609600" y="214424"/>
            <a:ext cx="3657600" cy="914400"/>
          </a:xfrm>
        </p:spPr>
        <p:txBody>
          <a:bodyPr lIns="45718" tIns="0" rIns="45718" bIns="0" anchor="b"/>
          <a:lstStyle>
            <a:lvl1pPr marL="0" indent="0" algn="l">
              <a:buNone/>
              <a:defRPr sz="1500"/>
            </a:lvl1pPr>
            <a:lvl2pPr>
              <a:buNone/>
              <a:defRPr sz="1200"/>
            </a:lvl2pPr>
            <a:lvl3pPr>
              <a:buNone/>
              <a:defRPr sz="11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3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83CE04DE-6589-4557-B39F-02F3ADDC056B}" type="datetimeFigureOut">
              <a:rPr lang="en-US">
                <a:solidFill>
                  <a:srgbClr val="D4D2D0">
                    <a:shade val="50000"/>
                  </a:srgbClr>
                </a:solidFill>
              </a:rPr>
              <a:pPr>
                <a:defRPr/>
              </a:pPr>
              <a:t>12/22/2021</a:t>
            </a:fld>
            <a:endParaRPr lang="en-US">
              <a:solidFill>
                <a:srgbClr val="D4D2D0">
                  <a:shade val="50000"/>
                </a:srgbClr>
              </a:solidFill>
            </a:endParaRPr>
          </a:p>
        </p:txBody>
      </p:sp>
      <p:sp>
        <p:nvSpPr>
          <p:cNvPr id="6" name="Footer Placeholder 5"/>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7" name="Slide Number Placeholder 6"/>
          <p:cNvSpPr>
            <a:spLocks noGrp="1"/>
          </p:cNvSpPr>
          <p:nvPr>
            <p:ph type="sldNum" sz="quarter" idx="12"/>
          </p:nvPr>
        </p:nvSpPr>
        <p:spPr>
          <a:xfrm>
            <a:off x="10875433" y="6421454"/>
            <a:ext cx="1016000" cy="365125"/>
          </a:xfrm>
        </p:spPr>
        <p:txBody>
          <a:bodyPr/>
          <a:lstStyle>
            <a:lvl1pPr>
              <a:defRPr/>
            </a:lvl1pPr>
          </a:lstStyle>
          <a:p>
            <a:fld id="{83AA601B-454A-4685-9BB3-C35191186F2D}" type="slidenum">
              <a:rPr lang="en-US" altLang="en-US"/>
              <a:pPr/>
              <a:t>‹#›</a:t>
            </a:fld>
            <a:endParaRPr lang="en-US" altLang="en-US"/>
          </a:p>
        </p:txBody>
      </p:sp>
    </p:spTree>
    <p:extLst>
      <p:ext uri="{BB962C8B-B14F-4D97-AF65-F5344CB8AC3E}">
        <p14:creationId xmlns:p14="http://schemas.microsoft.com/office/powerpoint/2010/main" val="383970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09"/>
            <a:ext cx="4071824" cy="1253808"/>
          </a:xfrm>
        </p:spPr>
        <p:txBody>
          <a:bodyPr anchor="b"/>
          <a:lstStyle>
            <a:lvl1pPr algn="l">
              <a:buNone/>
              <a:defRPr sz="2300" b="1">
                <a:solidFill>
                  <a:schemeClr val="accent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7408980" y="2998775"/>
            <a:ext cx="4071821" cy="2663483"/>
          </a:xfrm>
        </p:spPr>
        <p:txBody>
          <a:bodyPr lIns="45718" rIns="45718"/>
          <a:lstStyle>
            <a:lvl1pPr marL="0" indent="0">
              <a:buFontTx/>
              <a:buNone/>
              <a:defRPr sz="1200"/>
            </a:lvl1pPr>
            <a:lvl2pPr>
              <a:buFontTx/>
              <a:buNone/>
              <a:defRPr sz="1200"/>
            </a:lvl2pPr>
            <a:lvl3pPr>
              <a:buFontTx/>
              <a:buNone/>
              <a:defRPr sz="1100"/>
            </a:lvl3pPr>
            <a:lvl4pPr>
              <a:buFontTx/>
              <a:buNone/>
              <a:defRPr sz="900"/>
            </a:lvl4pPr>
            <a:lvl5pPr>
              <a:buFontTx/>
              <a:buNone/>
              <a:defRPr sz="900"/>
            </a:lvl5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ADE26ECB-E943-40F4-8BD8-C3D637B7EBD9}" type="datetimeFigureOut">
              <a:rPr lang="en-US">
                <a:solidFill>
                  <a:srgbClr val="D4D2D0">
                    <a:shade val="50000"/>
                  </a:srgbClr>
                </a:solidFill>
              </a:rPr>
              <a:pPr>
                <a:defRPr/>
              </a:pPr>
              <a:t>12/22/2021</a:t>
            </a:fld>
            <a:endParaRPr lang="en-US">
              <a:solidFill>
                <a:srgbClr val="D4D2D0">
                  <a:shade val="50000"/>
                </a:srgbClr>
              </a:solidFill>
            </a:endParaRPr>
          </a:p>
        </p:txBody>
      </p:sp>
      <p:sp>
        <p:nvSpPr>
          <p:cNvPr id="6" name="Footer Placeholder 5"/>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7" name="Slide Number Placeholder 6"/>
          <p:cNvSpPr>
            <a:spLocks noGrp="1"/>
          </p:cNvSpPr>
          <p:nvPr>
            <p:ph type="sldNum" sz="quarter" idx="12"/>
          </p:nvPr>
        </p:nvSpPr>
        <p:spPr/>
        <p:txBody>
          <a:bodyPr/>
          <a:lstStyle>
            <a:lvl1pPr>
              <a:defRPr/>
            </a:lvl1pPr>
          </a:lstStyle>
          <a:p>
            <a:fld id="{0535DFC0-19C8-4F08-938F-5E0E474B2333}" type="slidenum">
              <a:rPr lang="en-US" altLang="en-US"/>
              <a:pPr/>
              <a:t>‹#›</a:t>
            </a:fld>
            <a:endParaRPr lang="en-US" altLang="en-US"/>
          </a:p>
        </p:txBody>
      </p:sp>
    </p:spTree>
    <p:extLst>
      <p:ext uri="{BB962C8B-B14F-4D97-AF65-F5344CB8AC3E}">
        <p14:creationId xmlns:p14="http://schemas.microsoft.com/office/powerpoint/2010/main" val="2426908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11"/>
          <p:cNvSpPr>
            <a:spLocks/>
          </p:cNvSpPr>
          <p:nvPr/>
        </p:nvSpPr>
        <p:spPr bwMode="auto">
          <a:xfrm>
            <a:off x="0" y="4751399"/>
            <a:ext cx="12192000" cy="211296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lIns="91428" tIns="45718" rIns="91428" bIns="45718"/>
          <a:lstStyle/>
          <a:p>
            <a:pPr defTabSz="914264">
              <a:defRPr/>
            </a:pPr>
            <a:endParaRPr lang="en-US" sz="1900">
              <a:solidFill>
                <a:prstClr val="white"/>
              </a:solidFill>
              <a:cs typeface="Arial" charset="0"/>
            </a:endParaRPr>
          </a:p>
        </p:txBody>
      </p:sp>
      <p:sp>
        <p:nvSpPr>
          <p:cNvPr id="16" name="Freeform 15"/>
          <p:cNvSpPr>
            <a:spLocks/>
          </p:cNvSpPr>
          <p:nvPr/>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lIns="91428" tIns="45718" rIns="91428" bIns="45718"/>
          <a:lstStyle/>
          <a:p>
            <a:pPr defTabSz="914264">
              <a:defRPr/>
            </a:pPr>
            <a:endParaRPr lang="en-US" sz="1900">
              <a:solidFill>
                <a:prstClr val="white"/>
              </a:solidFill>
              <a:cs typeface="Arial" charset="0"/>
            </a:endParaRPr>
          </a:p>
        </p:txBody>
      </p:sp>
      <p:sp>
        <p:nvSpPr>
          <p:cNvPr id="1028" name="Title Placeholder 8"/>
          <p:cNvSpPr>
            <a:spLocks noGrp="1"/>
          </p:cNvSpPr>
          <p:nvPr>
            <p:ph type="title"/>
          </p:nvPr>
        </p:nvSpPr>
        <p:spPr bwMode="auto">
          <a:xfrm>
            <a:off x="609600" y="274639"/>
            <a:ext cx="995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8" tIns="45718" rIns="45718" bIns="45718" numCol="1" anchor="ctr" anchorCtr="0" compatLnSpc="1">
            <a:prstTxWarp prst="textNoShape">
              <a:avLst/>
            </a:prstTxWarp>
          </a:bodyPr>
          <a:lstStyle/>
          <a:p>
            <a:pPr lvl="0"/>
            <a:r>
              <a:rPr lang="en-US" altLang="en-US" smtClean="0"/>
              <a:t>Click to edit Master title style</a:t>
            </a:r>
          </a:p>
        </p:txBody>
      </p:sp>
      <p:sp>
        <p:nvSpPr>
          <p:cNvPr id="1029" name="Text Placeholder 29"/>
          <p:cNvSpPr>
            <a:spLocks noGrp="1"/>
          </p:cNvSpPr>
          <p:nvPr>
            <p:ph type="body" idx="1"/>
          </p:nvPr>
        </p:nvSpPr>
        <p:spPr bwMode="auto">
          <a:xfrm>
            <a:off x="609600" y="1600206"/>
            <a:ext cx="9956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8" rIns="91428" bIns="4571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609600" y="6421454"/>
            <a:ext cx="2844800" cy="365125"/>
          </a:xfrm>
          <a:prstGeom prst="rect">
            <a:avLst/>
          </a:prstGeom>
        </p:spPr>
        <p:txBody>
          <a:bodyPr vert="horz" lIns="91428" tIns="45718" rIns="91428" bIns="0" anchor="b"/>
          <a:lstStyle>
            <a:lvl1pPr algn="l" eaLnBrk="1" fontAlgn="auto" latinLnBrk="0" hangingPunct="1">
              <a:spcBef>
                <a:spcPts val="0"/>
              </a:spcBef>
              <a:spcAft>
                <a:spcPts val="0"/>
              </a:spcAft>
              <a:defRPr kumimoji="0" sz="1100">
                <a:solidFill>
                  <a:schemeClr val="tx2">
                    <a:shade val="50000"/>
                  </a:schemeClr>
                </a:solidFill>
                <a:latin typeface="+mn-lt"/>
                <a:cs typeface="+mn-cs"/>
              </a:defRPr>
            </a:lvl1pPr>
          </a:lstStyle>
          <a:p>
            <a:pPr defTabSz="914264">
              <a:defRPr/>
            </a:pPr>
            <a:fld id="{E3D9345C-2A50-4D8A-9B59-2D276B9FEE78}" type="datetimeFigureOut">
              <a:rPr lang="en-US">
                <a:solidFill>
                  <a:srgbClr val="D4D2D0">
                    <a:shade val="50000"/>
                  </a:srgbClr>
                </a:solidFill>
              </a:rPr>
              <a:pPr defTabSz="914264">
                <a:defRPr/>
              </a:pPr>
              <a:t>12/22/2021</a:t>
            </a:fld>
            <a:endParaRPr lang="en-US">
              <a:solidFill>
                <a:srgbClr val="D4D2D0">
                  <a:shade val="50000"/>
                </a:srgbClr>
              </a:solidFill>
            </a:endParaRPr>
          </a:p>
        </p:txBody>
      </p:sp>
      <p:sp>
        <p:nvSpPr>
          <p:cNvPr id="22" name="Footer Placeholder 21"/>
          <p:cNvSpPr>
            <a:spLocks noGrp="1"/>
          </p:cNvSpPr>
          <p:nvPr>
            <p:ph type="ftr" sz="quarter" idx="3"/>
          </p:nvPr>
        </p:nvSpPr>
        <p:spPr>
          <a:xfrm>
            <a:off x="4165600" y="6421454"/>
            <a:ext cx="3860800" cy="365125"/>
          </a:xfrm>
          <a:prstGeom prst="rect">
            <a:avLst/>
          </a:prstGeom>
        </p:spPr>
        <p:txBody>
          <a:bodyPr vert="horz" lIns="0" tIns="45718" rIns="0" bIns="0" anchor="b"/>
          <a:lstStyle>
            <a:lvl1pPr algn="ctr" eaLnBrk="1" fontAlgn="auto" latinLnBrk="0" hangingPunct="1">
              <a:spcBef>
                <a:spcPts val="0"/>
              </a:spcBef>
              <a:spcAft>
                <a:spcPts val="0"/>
              </a:spcAft>
              <a:defRPr kumimoji="0" sz="1100">
                <a:solidFill>
                  <a:schemeClr val="tx2">
                    <a:shade val="50000"/>
                  </a:schemeClr>
                </a:solidFill>
                <a:latin typeface="+mn-lt"/>
                <a:cs typeface="+mn-cs"/>
              </a:defRPr>
            </a:lvl1pPr>
          </a:lstStyle>
          <a:p>
            <a:pPr defTabSz="914264">
              <a:defRPr/>
            </a:pPr>
            <a:endParaRPr lang="en-US">
              <a:solidFill>
                <a:srgbClr val="D4D2D0">
                  <a:shade val="50000"/>
                </a:srgbClr>
              </a:solidFill>
            </a:endParaRPr>
          </a:p>
        </p:txBody>
      </p:sp>
      <p:sp>
        <p:nvSpPr>
          <p:cNvPr id="18" name="Slide Number Placeholder 17"/>
          <p:cNvSpPr>
            <a:spLocks noGrp="1"/>
          </p:cNvSpPr>
          <p:nvPr>
            <p:ph type="sldNum" sz="quarter" idx="4"/>
          </p:nvPr>
        </p:nvSpPr>
        <p:spPr>
          <a:xfrm>
            <a:off x="10871200" y="6421454"/>
            <a:ext cx="1016000" cy="365125"/>
          </a:xfrm>
          <a:prstGeom prst="rect">
            <a:avLst/>
          </a:prstGeom>
        </p:spPr>
        <p:txBody>
          <a:bodyPr vert="horz" wrap="square" lIns="0" tIns="0" rIns="0" bIns="0" numCol="1" anchor="b" anchorCtr="0" compatLnSpc="1">
            <a:prstTxWarp prst="textNoShape">
              <a:avLst/>
            </a:prstTxWarp>
          </a:bodyPr>
          <a:lstStyle>
            <a:lvl1pPr algn="r" eaLnBrk="1" hangingPunct="1">
              <a:defRPr sz="1100">
                <a:solidFill>
                  <a:srgbClr val="9B9A98"/>
                </a:solidFill>
                <a:latin typeface="Georgia" pitchFamily="18" charset="0"/>
              </a:defRPr>
            </a:lvl1pPr>
          </a:lstStyle>
          <a:p>
            <a:pPr defTabSz="914264" fontAlgn="base">
              <a:spcBef>
                <a:spcPct val="0"/>
              </a:spcBef>
              <a:spcAft>
                <a:spcPct val="0"/>
              </a:spcAft>
            </a:pPr>
            <a:fld id="{5B6958C2-0243-4039-961A-5CF239CFDF57}" type="slidenum">
              <a:rPr lang="en-US" altLang="en-US" smtClean="0">
                <a:cs typeface="Arial" charset="0"/>
              </a:rPr>
              <a:pPr defTabSz="914264" fontAlgn="base">
                <a:spcBef>
                  <a:spcPct val="0"/>
                </a:spcBef>
                <a:spcAft>
                  <a:spcPct val="0"/>
                </a:spcAft>
              </a:pPr>
              <a:t>‹#›</a:t>
            </a:fld>
            <a:endParaRPr lang="en-US" altLang="en-US" smtClean="0">
              <a:cs typeface="Arial" charset="0"/>
            </a:endParaRPr>
          </a:p>
        </p:txBody>
      </p:sp>
    </p:spTree>
    <p:extLst>
      <p:ext uri="{BB962C8B-B14F-4D97-AF65-F5344CB8AC3E}">
        <p14:creationId xmlns:p14="http://schemas.microsoft.com/office/powerpoint/2010/main" val="21557857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0" fontAlgn="base" hangingPunct="0">
        <a:spcBef>
          <a:spcPct val="0"/>
        </a:spcBef>
        <a:spcAft>
          <a:spcPct val="0"/>
        </a:spcAft>
        <a:defRPr sz="4700" kern="1200">
          <a:solidFill>
            <a:schemeClr val="tx1"/>
          </a:solidFill>
          <a:latin typeface="+mj-lt"/>
          <a:ea typeface="+mj-ea"/>
          <a:cs typeface="+mj-cs"/>
        </a:defRPr>
      </a:lvl1pPr>
      <a:lvl2pPr algn="l" rtl="0" eaLnBrk="0" fontAlgn="base" hangingPunct="0">
        <a:spcBef>
          <a:spcPct val="0"/>
        </a:spcBef>
        <a:spcAft>
          <a:spcPct val="0"/>
        </a:spcAft>
        <a:defRPr sz="4700">
          <a:solidFill>
            <a:schemeClr val="tx1"/>
          </a:solidFill>
          <a:latin typeface="Georgia" pitchFamily="18" charset="0"/>
        </a:defRPr>
      </a:lvl2pPr>
      <a:lvl3pPr algn="l" rtl="0" eaLnBrk="0" fontAlgn="base" hangingPunct="0">
        <a:spcBef>
          <a:spcPct val="0"/>
        </a:spcBef>
        <a:spcAft>
          <a:spcPct val="0"/>
        </a:spcAft>
        <a:defRPr sz="4700">
          <a:solidFill>
            <a:schemeClr val="tx1"/>
          </a:solidFill>
          <a:latin typeface="Georgia" pitchFamily="18" charset="0"/>
        </a:defRPr>
      </a:lvl3pPr>
      <a:lvl4pPr algn="l" rtl="0" eaLnBrk="0" fontAlgn="base" hangingPunct="0">
        <a:spcBef>
          <a:spcPct val="0"/>
        </a:spcBef>
        <a:spcAft>
          <a:spcPct val="0"/>
        </a:spcAft>
        <a:defRPr sz="4700">
          <a:solidFill>
            <a:schemeClr val="tx1"/>
          </a:solidFill>
          <a:latin typeface="Georgia" pitchFamily="18" charset="0"/>
        </a:defRPr>
      </a:lvl4pPr>
      <a:lvl5pPr algn="l" rtl="0" eaLnBrk="0" fontAlgn="base" hangingPunct="0">
        <a:spcBef>
          <a:spcPct val="0"/>
        </a:spcBef>
        <a:spcAft>
          <a:spcPct val="0"/>
        </a:spcAft>
        <a:defRPr sz="4700">
          <a:solidFill>
            <a:schemeClr val="tx1"/>
          </a:solidFill>
          <a:latin typeface="Georgia" pitchFamily="18" charset="0"/>
        </a:defRPr>
      </a:lvl5pPr>
      <a:lvl6pPr marL="457131" algn="l" rtl="0" fontAlgn="base">
        <a:spcBef>
          <a:spcPct val="0"/>
        </a:spcBef>
        <a:spcAft>
          <a:spcPct val="0"/>
        </a:spcAft>
        <a:defRPr sz="4700">
          <a:solidFill>
            <a:schemeClr val="tx1"/>
          </a:solidFill>
          <a:latin typeface="Georgia" pitchFamily="18" charset="0"/>
        </a:defRPr>
      </a:lvl6pPr>
      <a:lvl7pPr marL="914264" algn="l" rtl="0" fontAlgn="base">
        <a:spcBef>
          <a:spcPct val="0"/>
        </a:spcBef>
        <a:spcAft>
          <a:spcPct val="0"/>
        </a:spcAft>
        <a:defRPr sz="4700">
          <a:solidFill>
            <a:schemeClr val="tx1"/>
          </a:solidFill>
          <a:latin typeface="Georgia" pitchFamily="18" charset="0"/>
        </a:defRPr>
      </a:lvl7pPr>
      <a:lvl8pPr marL="1371396" algn="l" rtl="0" fontAlgn="base">
        <a:spcBef>
          <a:spcPct val="0"/>
        </a:spcBef>
        <a:spcAft>
          <a:spcPct val="0"/>
        </a:spcAft>
        <a:defRPr sz="4700">
          <a:solidFill>
            <a:schemeClr val="tx1"/>
          </a:solidFill>
          <a:latin typeface="Georgia" pitchFamily="18" charset="0"/>
        </a:defRPr>
      </a:lvl8pPr>
      <a:lvl9pPr marL="1828528" algn="l" rtl="0" fontAlgn="base">
        <a:spcBef>
          <a:spcPct val="0"/>
        </a:spcBef>
        <a:spcAft>
          <a:spcPct val="0"/>
        </a:spcAft>
        <a:defRPr sz="4700">
          <a:solidFill>
            <a:schemeClr val="tx1"/>
          </a:solidFill>
          <a:latin typeface="Georgia" pitchFamily="18" charset="0"/>
        </a:defRPr>
      </a:lvl9pPr>
    </p:titleStyle>
    <p:bodyStyle>
      <a:lvl1pPr marL="419040" indent="-382532" algn="l" rtl="0" eaLnBrk="0" fontAlgn="base" hangingPunct="0">
        <a:spcBef>
          <a:spcPct val="20000"/>
        </a:spcBef>
        <a:spcAft>
          <a:spcPct val="0"/>
        </a:spcAft>
        <a:buClr>
          <a:schemeClr val="accent1"/>
        </a:buClr>
        <a:buSzPct val="80000"/>
        <a:buFont typeface="Wingdings 2" pitchFamily="18" charset="2"/>
        <a:buChar char=""/>
        <a:defRPr sz="3100" kern="1200">
          <a:solidFill>
            <a:schemeClr val="tx1"/>
          </a:solidFill>
          <a:latin typeface="+mn-lt"/>
          <a:ea typeface="+mn-ea"/>
          <a:cs typeface="+mn-cs"/>
        </a:defRPr>
      </a:lvl1pPr>
      <a:lvl2pPr marL="722205" indent="-273011" algn="l" rtl="0" eaLnBrk="0" fontAlgn="base" hangingPunct="0">
        <a:spcBef>
          <a:spcPct val="20000"/>
        </a:spcBef>
        <a:spcAft>
          <a:spcPct val="0"/>
        </a:spcAft>
        <a:buClr>
          <a:schemeClr val="accent1"/>
        </a:buClr>
        <a:buSzPct val="90000"/>
        <a:buFont typeface="Wingdings 2" pitchFamily="18" charset="2"/>
        <a:buChar char=""/>
        <a:defRPr sz="2700" kern="1200">
          <a:solidFill>
            <a:schemeClr val="tx1"/>
          </a:solidFill>
          <a:latin typeface="+mn-lt"/>
          <a:ea typeface="+mn-ea"/>
          <a:cs typeface="+mn-cs"/>
        </a:defRPr>
      </a:lvl2pPr>
      <a:lvl3pPr marL="1004742" indent="-255552" algn="l" rtl="0" eaLnBrk="0" fontAlgn="base" hangingPunct="0">
        <a:spcBef>
          <a:spcPct val="20000"/>
        </a:spcBef>
        <a:spcAft>
          <a:spcPct val="0"/>
        </a:spcAft>
        <a:buClr>
          <a:schemeClr val="accent2"/>
        </a:buClr>
        <a:buSzPct val="85000"/>
        <a:buFont typeface="Arial" charset="0"/>
        <a:buChar char="○"/>
        <a:defRPr sz="2400" kern="1200">
          <a:solidFill>
            <a:schemeClr val="tx1"/>
          </a:solidFill>
          <a:latin typeface="+mn-lt"/>
          <a:ea typeface="+mn-ea"/>
          <a:cs typeface="+mn-cs"/>
        </a:defRPr>
      </a:lvl3pPr>
      <a:lvl4pPr marL="1279333" indent="-236503" algn="l" rtl="0" eaLnBrk="0" fontAlgn="base" hangingPunct="0">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8851" indent="-182538" algn="l" rtl="0" eaLnBrk="0" fontAlgn="base" hangingPunct="0">
        <a:spcBef>
          <a:spcPct val="20000"/>
        </a:spcBef>
        <a:spcAft>
          <a:spcPct val="0"/>
        </a:spcAft>
        <a:buClr>
          <a:srgbClr val="748560"/>
        </a:buClr>
        <a:buSzPct val="100000"/>
        <a:buFont typeface="Arial" charset="0"/>
        <a:buChar char="-"/>
        <a:defRPr sz="2000" kern="1200">
          <a:solidFill>
            <a:schemeClr val="tx1"/>
          </a:solidFill>
          <a:latin typeface="+mn-lt"/>
          <a:ea typeface="+mn-ea"/>
          <a:cs typeface="+mn-cs"/>
        </a:defRPr>
      </a:lvl5pPr>
      <a:lvl6pPr marL="1700528" indent="-182854"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19952" indent="-182854" algn="l" rtl="0" eaLnBrk="1" latinLnBrk="0" hangingPunct="1">
        <a:spcBef>
          <a:spcPct val="20000"/>
        </a:spcBef>
        <a:buClr>
          <a:schemeClr val="accent6"/>
        </a:buClr>
        <a:buSzPct val="100000"/>
        <a:buFont typeface="Arial"/>
        <a:buChar char="•"/>
        <a:defRPr kumimoji="0" sz="1900" kern="1200" baseline="0">
          <a:solidFill>
            <a:schemeClr val="tx1"/>
          </a:solidFill>
          <a:latin typeface="+mn-lt"/>
          <a:ea typeface="+mn-ea"/>
          <a:cs typeface="+mn-cs"/>
        </a:defRPr>
      </a:lvl7pPr>
      <a:lvl8pPr marL="2139376" indent="-182854"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372" indent="-182854"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131" algn="l" rtl="0" eaLnBrk="1" latinLnBrk="0" hangingPunct="1">
        <a:defRPr kumimoji="0" kern="1200">
          <a:solidFill>
            <a:schemeClr val="tx1"/>
          </a:solidFill>
          <a:latin typeface="+mn-lt"/>
          <a:ea typeface="+mn-ea"/>
          <a:cs typeface="+mn-cs"/>
        </a:defRPr>
      </a:lvl2pPr>
      <a:lvl3pPr marL="914264" algn="l" rtl="0" eaLnBrk="1" latinLnBrk="0" hangingPunct="1">
        <a:defRPr kumimoji="0" kern="1200">
          <a:solidFill>
            <a:schemeClr val="tx1"/>
          </a:solidFill>
          <a:latin typeface="+mn-lt"/>
          <a:ea typeface="+mn-ea"/>
          <a:cs typeface="+mn-cs"/>
        </a:defRPr>
      </a:lvl3pPr>
      <a:lvl4pPr marL="1371396" algn="l" rtl="0" eaLnBrk="1" latinLnBrk="0" hangingPunct="1">
        <a:defRPr kumimoji="0" kern="1200">
          <a:solidFill>
            <a:schemeClr val="tx1"/>
          </a:solidFill>
          <a:latin typeface="+mn-lt"/>
          <a:ea typeface="+mn-ea"/>
          <a:cs typeface="+mn-cs"/>
        </a:defRPr>
      </a:lvl4pPr>
      <a:lvl5pPr marL="1828528" algn="l" rtl="0" eaLnBrk="1" latinLnBrk="0" hangingPunct="1">
        <a:defRPr kumimoji="0" kern="1200">
          <a:solidFill>
            <a:schemeClr val="tx1"/>
          </a:solidFill>
          <a:latin typeface="+mn-lt"/>
          <a:ea typeface="+mn-ea"/>
          <a:cs typeface="+mn-cs"/>
        </a:defRPr>
      </a:lvl5pPr>
      <a:lvl6pPr marL="2285662" algn="l" rtl="0" eaLnBrk="1" latinLnBrk="0" hangingPunct="1">
        <a:defRPr kumimoji="0" kern="1200">
          <a:solidFill>
            <a:schemeClr val="tx1"/>
          </a:solidFill>
          <a:latin typeface="+mn-lt"/>
          <a:ea typeface="+mn-ea"/>
          <a:cs typeface="+mn-cs"/>
        </a:defRPr>
      </a:lvl6pPr>
      <a:lvl7pPr marL="2742790" algn="l" rtl="0" eaLnBrk="1" latinLnBrk="0" hangingPunct="1">
        <a:defRPr kumimoji="0" kern="1200">
          <a:solidFill>
            <a:schemeClr val="tx1"/>
          </a:solidFill>
          <a:latin typeface="+mn-lt"/>
          <a:ea typeface="+mn-ea"/>
          <a:cs typeface="+mn-cs"/>
        </a:defRPr>
      </a:lvl7pPr>
      <a:lvl8pPr marL="3199920" algn="l" rtl="0" eaLnBrk="1" latinLnBrk="0" hangingPunct="1">
        <a:defRPr kumimoji="0" kern="1200">
          <a:solidFill>
            <a:schemeClr val="tx1"/>
          </a:solidFill>
          <a:latin typeface="+mn-lt"/>
          <a:ea typeface="+mn-ea"/>
          <a:cs typeface="+mn-cs"/>
        </a:defRPr>
      </a:lvl8pPr>
      <a:lvl9pPr marL="3657051"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11"/>
            <a:ext cx="11480800" cy="1325563"/>
          </a:xfrm>
        </p:spPr>
        <p:txBody>
          <a:bodyPr>
            <a:noAutofit/>
          </a:bodyPr>
          <a:lstStyle/>
          <a:p>
            <a:pPr algn="ctr"/>
            <a:r>
              <a:rPr lang="en-US" sz="6700" b="1" dirty="0" smtClean="0">
                <a:solidFill>
                  <a:srgbClr val="92D050"/>
                </a:solidFill>
                <a:latin typeface="Calibri" pitchFamily="34" charset="0"/>
                <a:cs typeface="Calibri" pitchFamily="34" charset="0"/>
              </a:rPr>
              <a:t>Emerging Technologies</a:t>
            </a:r>
            <a:endParaRPr lang="en-US" sz="6700" b="1" dirty="0">
              <a:solidFill>
                <a:srgbClr val="92D050"/>
              </a:solidFill>
              <a:latin typeface="Calibri" pitchFamily="34" charset="0"/>
              <a:cs typeface="Calibri" pitchFamily="34" charset="0"/>
            </a:endParaRPr>
          </a:p>
        </p:txBody>
      </p:sp>
      <p:sp>
        <p:nvSpPr>
          <p:cNvPr id="3" name="Rectangle 2"/>
          <p:cNvSpPr/>
          <p:nvPr/>
        </p:nvSpPr>
        <p:spPr>
          <a:xfrm>
            <a:off x="914400" y="2438400"/>
            <a:ext cx="10668000" cy="3231650"/>
          </a:xfrm>
          <a:prstGeom prst="rect">
            <a:avLst/>
          </a:prstGeom>
        </p:spPr>
        <p:txBody>
          <a:bodyPr wrap="square" lIns="91428" tIns="45718" rIns="91428" bIns="45718">
            <a:spAutoFit/>
          </a:bodyPr>
          <a:lstStyle/>
          <a:p>
            <a:pPr algn="ctr" defTabSz="914264"/>
            <a:r>
              <a:rPr lang="en-US" sz="7200" b="1" dirty="0">
                <a:solidFill>
                  <a:prstClr val="white"/>
                </a:solidFill>
              </a:rPr>
              <a:t>Chapter </a:t>
            </a:r>
            <a:r>
              <a:rPr lang="en-US" sz="7200" b="1" dirty="0" smtClean="0">
                <a:solidFill>
                  <a:prstClr val="white"/>
                </a:solidFill>
              </a:rPr>
              <a:t>Six</a:t>
            </a:r>
            <a:endParaRPr lang="en-US" sz="3200" b="1" dirty="0">
              <a:solidFill>
                <a:prstClr val="white"/>
              </a:solidFill>
            </a:endParaRPr>
          </a:p>
          <a:p>
            <a:pPr algn="ctr" defTabSz="914264"/>
            <a:r>
              <a:rPr lang="en-US" sz="6600" b="1" dirty="0" smtClean="0">
                <a:solidFill>
                  <a:srgbClr val="92D050"/>
                </a:solidFill>
                <a:latin typeface="Calibri" pitchFamily="34" charset="0"/>
                <a:cs typeface="Calibri" pitchFamily="34" charset="0"/>
              </a:rPr>
              <a:t>Ethics &amp; Professionalism of Emerging Technologies</a:t>
            </a:r>
            <a:endParaRPr lang="en-US" sz="6600" b="1" dirty="0">
              <a:solidFill>
                <a:srgbClr val="92D050"/>
              </a:solidFill>
            </a:endParaRPr>
          </a:p>
        </p:txBody>
      </p:sp>
    </p:spTree>
    <p:extLst>
      <p:ext uri="{BB962C8B-B14F-4D97-AF65-F5344CB8AC3E}">
        <p14:creationId xmlns:p14="http://schemas.microsoft.com/office/powerpoint/2010/main" val="11077522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745" y="274639"/>
            <a:ext cx="9956800" cy="1143000"/>
          </a:xfrm>
        </p:spPr>
        <p:txBody>
          <a:bodyPr/>
          <a:lstStyle/>
          <a:p>
            <a:r>
              <a:rPr lang="en-US" sz="6600" b="1" dirty="0" smtClean="0">
                <a:solidFill>
                  <a:srgbClr val="92D050"/>
                </a:solidFill>
                <a:latin typeface="Times New Roman" panose="02020603050405020304" pitchFamily="18" charset="0"/>
                <a:cs typeface="Times New Roman" panose="02020603050405020304" pitchFamily="18" charset="0"/>
              </a:rPr>
              <a:t>3</a:t>
            </a:r>
            <a:r>
              <a:rPr lang="en-US" sz="6600" b="1" dirty="0" smtClean="0">
                <a:solidFill>
                  <a:srgbClr val="92D050"/>
                </a:solidFill>
              </a:rPr>
              <a:t>D Printing</a:t>
            </a:r>
            <a:endParaRPr lang="en-US" sz="6600" dirty="0">
              <a:solidFill>
                <a:srgbClr val="92D050"/>
              </a:solidFill>
            </a:endParaRPr>
          </a:p>
        </p:txBody>
      </p:sp>
      <p:sp>
        <p:nvSpPr>
          <p:cNvPr id="3" name="Content Placeholder 2"/>
          <p:cNvSpPr>
            <a:spLocks noGrp="1"/>
          </p:cNvSpPr>
          <p:nvPr>
            <p:ph idx="1"/>
          </p:nvPr>
        </p:nvSpPr>
        <p:spPr>
          <a:xfrm>
            <a:off x="152401" y="1709061"/>
            <a:ext cx="11996057" cy="3037110"/>
          </a:xfrm>
        </p:spPr>
        <p:txBody>
          <a:bodyPr/>
          <a:lstStyle/>
          <a:p>
            <a:r>
              <a:rPr lang="en-US" sz="4400" dirty="0" smtClean="0"/>
              <a:t>Scientists </a:t>
            </a:r>
            <a:r>
              <a:rPr lang="en-US" sz="4400" dirty="0"/>
              <a:t>are attempting to use </a:t>
            </a:r>
            <a:r>
              <a:rPr lang="en-US" sz="4700" dirty="0" smtClean="0">
                <a:latin typeface="Times New Roman" panose="02020603050405020304" pitchFamily="18" charset="0"/>
                <a:cs typeface="Times New Roman" panose="02020603050405020304" pitchFamily="18" charset="0"/>
              </a:rPr>
              <a:t>3</a:t>
            </a:r>
            <a:r>
              <a:rPr lang="en-US" sz="4400" dirty="0" smtClean="0"/>
              <a:t>D </a:t>
            </a:r>
            <a:r>
              <a:rPr lang="en-US" sz="4400" dirty="0"/>
              <a:t>printing to create everything from architectural models to human </a:t>
            </a:r>
            <a:r>
              <a:rPr lang="en-US" sz="4400" dirty="0" smtClean="0"/>
              <a:t>organs. </a:t>
            </a:r>
            <a:r>
              <a:rPr lang="en-US" sz="4400" dirty="0" smtClean="0">
                <a:solidFill>
                  <a:srgbClr val="FFFF00"/>
                </a:solidFill>
              </a:rPr>
              <a:t>What problems (ethical or other) can you foresee may arise as a result?</a:t>
            </a:r>
            <a:endParaRPr lang="en-US" sz="4400" dirty="0">
              <a:solidFill>
                <a:srgbClr val="FFFF00"/>
              </a:solidFill>
            </a:endParaRPr>
          </a:p>
        </p:txBody>
      </p:sp>
    </p:spTree>
    <p:extLst>
      <p:ext uri="{BB962C8B-B14F-4D97-AF65-F5344CB8AC3E}">
        <p14:creationId xmlns:p14="http://schemas.microsoft.com/office/powerpoint/2010/main" val="934471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745" y="35158"/>
            <a:ext cx="9956800" cy="1143000"/>
          </a:xfrm>
        </p:spPr>
        <p:txBody>
          <a:bodyPr/>
          <a:lstStyle/>
          <a:p>
            <a:r>
              <a:rPr lang="en-US" sz="6600" b="1" dirty="0">
                <a:solidFill>
                  <a:srgbClr val="92D050"/>
                </a:solidFill>
              </a:rPr>
              <a:t>Human enhancements</a:t>
            </a:r>
            <a:endParaRPr lang="en-US" sz="6600" dirty="0">
              <a:solidFill>
                <a:srgbClr val="92D050"/>
              </a:solidFill>
            </a:endParaRPr>
          </a:p>
        </p:txBody>
      </p:sp>
      <p:sp>
        <p:nvSpPr>
          <p:cNvPr id="3" name="Content Placeholder 2"/>
          <p:cNvSpPr>
            <a:spLocks noGrp="1"/>
          </p:cNvSpPr>
          <p:nvPr>
            <p:ph idx="1"/>
          </p:nvPr>
        </p:nvSpPr>
        <p:spPr>
          <a:xfrm>
            <a:off x="1" y="1295412"/>
            <a:ext cx="12148458" cy="5562588"/>
          </a:xfrm>
        </p:spPr>
        <p:txBody>
          <a:bodyPr/>
          <a:lstStyle/>
          <a:p>
            <a:r>
              <a:rPr lang="en-US" sz="3600" dirty="0"/>
              <a:t>Pharmaceutical, surgical, mechanical and neurological enhancements are already available for therapeutic purposes. But these same enhancements can be used to magnify human biological function beyond the societal norm</a:t>
            </a:r>
            <a:r>
              <a:rPr lang="en-US" sz="3600" dirty="0" smtClean="0"/>
              <a:t>. </a:t>
            </a:r>
          </a:p>
          <a:p>
            <a:r>
              <a:rPr lang="en-US" sz="3600" dirty="0" smtClean="0">
                <a:solidFill>
                  <a:srgbClr val="FFFF00"/>
                </a:solidFill>
              </a:rPr>
              <a:t>Where </a:t>
            </a:r>
            <a:r>
              <a:rPr lang="en-US" sz="3600" dirty="0">
                <a:solidFill>
                  <a:srgbClr val="FFFF00"/>
                </a:solidFill>
              </a:rPr>
              <a:t>do we draw the line between therapy and enhancement?</a:t>
            </a:r>
            <a:r>
              <a:rPr lang="en-US" sz="3600" dirty="0"/>
              <a:t> </a:t>
            </a:r>
            <a:r>
              <a:rPr lang="en-US" sz="3600" dirty="0">
                <a:solidFill>
                  <a:srgbClr val="FFC000"/>
                </a:solidFill>
              </a:rPr>
              <a:t>How do we justify enhancing human bodies when so many individuals still lack access to basic therapeutic medicine?</a:t>
            </a:r>
          </a:p>
        </p:txBody>
      </p:sp>
    </p:spTree>
    <p:extLst>
      <p:ext uri="{BB962C8B-B14F-4D97-AF65-F5344CB8AC3E}">
        <p14:creationId xmlns:p14="http://schemas.microsoft.com/office/powerpoint/2010/main" val="2382562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1257" y="1338949"/>
            <a:ext cx="11740243" cy="4525963"/>
          </a:xfrm>
        </p:spPr>
        <p:txBody>
          <a:bodyPr/>
          <a:lstStyle/>
          <a:p>
            <a:r>
              <a:rPr lang="en-US" sz="4900" i="1" dirty="0" smtClean="0">
                <a:solidFill>
                  <a:srgbClr val="FFFF00"/>
                </a:solidFill>
              </a:rPr>
              <a:t>Do you think that integrating ethical rules with emerging technologies is important and possible? Why or why not? What are the challenges of integrating ethical rules with new technologies?</a:t>
            </a:r>
          </a:p>
          <a:p>
            <a:pPr marL="36508" indent="0">
              <a:buNone/>
            </a:pPr>
            <a:endParaRPr lang="en-US" dirty="0"/>
          </a:p>
        </p:txBody>
      </p:sp>
      <p:sp>
        <p:nvSpPr>
          <p:cNvPr id="4" name="Rectangle 3"/>
          <p:cNvSpPr/>
          <p:nvPr/>
        </p:nvSpPr>
        <p:spPr>
          <a:xfrm>
            <a:off x="550840" y="83810"/>
            <a:ext cx="10163965" cy="1015663"/>
          </a:xfrm>
          <a:prstGeom prst="rect">
            <a:avLst/>
          </a:prstGeom>
        </p:spPr>
        <p:txBody>
          <a:bodyPr wrap="square">
            <a:spAutoFit/>
          </a:bodyPr>
          <a:lstStyle/>
          <a:p>
            <a:r>
              <a:rPr lang="en-US" sz="6000" b="1" dirty="0">
                <a:solidFill>
                  <a:srgbClr val="92D050"/>
                </a:solidFill>
              </a:rPr>
              <a:t>New ethical questions </a:t>
            </a:r>
          </a:p>
        </p:txBody>
      </p:sp>
    </p:spTree>
    <p:extLst>
      <p:ext uri="{BB962C8B-B14F-4D97-AF65-F5344CB8AC3E}">
        <p14:creationId xmlns:p14="http://schemas.microsoft.com/office/powerpoint/2010/main" val="18785181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 y="1257306"/>
            <a:ext cx="11590020" cy="4525963"/>
          </a:xfrm>
        </p:spPr>
        <p:txBody>
          <a:bodyPr/>
          <a:lstStyle/>
          <a:p>
            <a:r>
              <a:rPr lang="en-US" sz="6000" dirty="0"/>
              <a:t>“A one-off course on ethics for computer scientists would not work. We needed a new pedagogical model.”</a:t>
            </a:r>
          </a:p>
          <a:p>
            <a:pPr marL="36508" indent="0">
              <a:buNone/>
            </a:pPr>
            <a:endParaRPr lang="en-US" dirty="0" smtClean="0"/>
          </a:p>
          <a:p>
            <a:pPr marL="36508" indent="0">
              <a:buNone/>
            </a:pPr>
            <a:r>
              <a:rPr lang="en-US" dirty="0" smtClean="0"/>
              <a:t>Alison </a:t>
            </a:r>
            <a:r>
              <a:rPr lang="en-US" dirty="0"/>
              <a:t>Simmons, the Samuel H. Wolcott Professor of </a:t>
            </a:r>
            <a:r>
              <a:rPr lang="en-US" dirty="0" smtClean="0"/>
              <a:t/>
            </a:r>
            <a:br>
              <a:rPr lang="en-US" dirty="0" smtClean="0"/>
            </a:br>
            <a:r>
              <a:rPr lang="en-US" dirty="0" smtClean="0"/>
              <a:t>Philosophy</a:t>
            </a:r>
            <a:endParaRPr lang="en-US" dirty="0"/>
          </a:p>
          <a:p>
            <a:endParaRPr lang="en-US" dirty="0"/>
          </a:p>
        </p:txBody>
      </p:sp>
      <p:sp>
        <p:nvSpPr>
          <p:cNvPr id="4" name="Rectangle 3"/>
          <p:cNvSpPr/>
          <p:nvPr/>
        </p:nvSpPr>
        <p:spPr>
          <a:xfrm>
            <a:off x="1943100" y="81623"/>
            <a:ext cx="8389619" cy="1015663"/>
          </a:xfrm>
          <a:prstGeom prst="rect">
            <a:avLst/>
          </a:prstGeom>
        </p:spPr>
        <p:txBody>
          <a:bodyPr wrap="square">
            <a:spAutoFit/>
          </a:bodyPr>
          <a:lstStyle/>
          <a:p>
            <a:r>
              <a:rPr lang="en-US" sz="6000" b="1" dirty="0">
                <a:solidFill>
                  <a:srgbClr val="92D050"/>
                </a:solidFill>
                <a:latin typeface="Dinamit"/>
              </a:rPr>
              <a:t>Embedded </a:t>
            </a:r>
            <a:r>
              <a:rPr lang="en-US" sz="6000" b="1" dirty="0" smtClean="0">
                <a:solidFill>
                  <a:srgbClr val="92D050"/>
                </a:solidFill>
                <a:latin typeface="Dinamit"/>
              </a:rPr>
              <a:t>EthiCS?</a:t>
            </a:r>
            <a:endParaRPr lang="en-US" sz="6000" b="1" dirty="0">
              <a:solidFill>
                <a:srgbClr val="92D050"/>
              </a:solidFill>
            </a:endParaRPr>
          </a:p>
        </p:txBody>
      </p:sp>
      <p:pic>
        <p:nvPicPr>
          <p:cNvPr id="1028" name="Picture 4" descr="Alison Simm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6960" y="3200083"/>
            <a:ext cx="2225040" cy="2583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501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415" y="703345"/>
            <a:ext cx="11000976" cy="5188909"/>
          </a:xfrm>
        </p:spPr>
        <p:txBody>
          <a:bodyPr/>
          <a:lstStyle/>
          <a:p>
            <a:r>
              <a:rPr lang="en-US" sz="5400" dirty="0"/>
              <a:t>“What we need is for enough students to learn to </a:t>
            </a:r>
            <a:r>
              <a:rPr lang="en-US" sz="5400" b="1" dirty="0">
                <a:solidFill>
                  <a:srgbClr val="FFFF00"/>
                </a:solidFill>
              </a:rPr>
              <a:t>use ethical thinking during design</a:t>
            </a:r>
            <a:r>
              <a:rPr lang="en-US" sz="5400" dirty="0"/>
              <a:t> to make a difference in the world.”</a:t>
            </a:r>
          </a:p>
          <a:p>
            <a:endParaRPr lang="en-US" sz="5400" dirty="0"/>
          </a:p>
        </p:txBody>
      </p:sp>
      <p:sp>
        <p:nvSpPr>
          <p:cNvPr id="4" name="Rectangle 3"/>
          <p:cNvSpPr/>
          <p:nvPr/>
        </p:nvSpPr>
        <p:spPr>
          <a:xfrm>
            <a:off x="396240" y="4933295"/>
            <a:ext cx="7261860" cy="1200329"/>
          </a:xfrm>
          <a:prstGeom prst="rect">
            <a:avLst/>
          </a:prstGeom>
        </p:spPr>
        <p:txBody>
          <a:bodyPr wrap="square">
            <a:spAutoFit/>
          </a:bodyPr>
          <a:lstStyle/>
          <a:p>
            <a:r>
              <a:rPr lang="en-US" sz="2400" dirty="0">
                <a:latin typeface="Dinamit"/>
              </a:rPr>
              <a:t>Barbara Grosz, Higgins Research Professor of Natural Sciences at the Harvard John A. Paulson School of Engineering and Applied Sciences</a:t>
            </a:r>
            <a:endParaRPr lang="en-US" sz="2400" dirty="0"/>
          </a:p>
        </p:txBody>
      </p:sp>
      <p:pic>
        <p:nvPicPr>
          <p:cNvPr id="2050" name="Picture 2" descr="Barbara Grosz."/>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20815" y="4079180"/>
            <a:ext cx="2348865" cy="271024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05740" y="120954"/>
            <a:ext cx="11986260" cy="369332"/>
          </a:xfrm>
          <a:prstGeom prst="rect">
            <a:avLst/>
          </a:prstGeom>
        </p:spPr>
        <p:txBody>
          <a:bodyPr wrap="square">
            <a:spAutoFit/>
          </a:bodyPr>
          <a:lstStyle/>
          <a:p>
            <a:r>
              <a:rPr lang="en-US" dirty="0"/>
              <a:t>https://news.harvard.edu/gazette/story/2020/10/experts-consider-the-ethical-implications-of-new-technology/</a:t>
            </a:r>
          </a:p>
        </p:txBody>
      </p:sp>
    </p:spTree>
    <p:extLst>
      <p:ext uri="{BB962C8B-B14F-4D97-AF65-F5344CB8AC3E}">
        <p14:creationId xmlns:p14="http://schemas.microsoft.com/office/powerpoint/2010/main" val="37018008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7478"/>
            <a:ext cx="12192000" cy="1462721"/>
          </a:xfrm>
        </p:spPr>
        <p:txBody>
          <a:bodyPr/>
          <a:lstStyle/>
          <a:p>
            <a:pPr algn="ctr"/>
            <a:r>
              <a:rPr lang="en-US" sz="4800" b="1" dirty="0">
                <a:solidFill>
                  <a:srgbClr val="92D050"/>
                </a:solidFill>
                <a:effectLst>
                  <a:glow rad="228600">
                    <a:schemeClr val="accent1">
                      <a:satMod val="175000"/>
                      <a:alpha val="40000"/>
                    </a:schemeClr>
                  </a:glow>
                </a:effectLst>
              </a:rPr>
              <a:t>The </a:t>
            </a:r>
            <a:r>
              <a:rPr lang="en-US" sz="4800" b="1" dirty="0" smtClean="0">
                <a:solidFill>
                  <a:srgbClr val="92D050"/>
                </a:solidFill>
                <a:effectLst>
                  <a:glow rad="228600">
                    <a:schemeClr val="accent1">
                      <a:satMod val="175000"/>
                      <a:alpha val="40000"/>
                    </a:schemeClr>
                  </a:glow>
                </a:effectLst>
              </a:rPr>
              <a:t>ACM Code of Ethics and Professional Conduct</a:t>
            </a:r>
            <a:endParaRPr lang="en-US" b="1" u="sng" dirty="0">
              <a:solidFill>
                <a:srgbClr val="92D050"/>
              </a:solidFill>
              <a:effectLst>
                <a:glow rad="228600">
                  <a:schemeClr val="accent1">
                    <a:satMod val="175000"/>
                    <a:alpha val="40000"/>
                  </a:schemeClr>
                </a:glow>
              </a:effectLst>
            </a:endParaRPr>
          </a:p>
        </p:txBody>
      </p:sp>
      <p:sp>
        <p:nvSpPr>
          <p:cNvPr id="3" name="Content Placeholder 2"/>
          <p:cNvSpPr>
            <a:spLocks noGrp="1"/>
          </p:cNvSpPr>
          <p:nvPr>
            <p:ph idx="1"/>
          </p:nvPr>
        </p:nvSpPr>
        <p:spPr>
          <a:xfrm>
            <a:off x="472440" y="2011687"/>
            <a:ext cx="11414760" cy="4137654"/>
          </a:xfrm>
        </p:spPr>
        <p:txBody>
          <a:bodyPr/>
          <a:lstStyle/>
          <a:p>
            <a:r>
              <a:rPr lang="en-US" sz="4400" b="1" dirty="0" smtClean="0"/>
              <a:t> The</a:t>
            </a:r>
            <a:r>
              <a:rPr lang="en-US" sz="4400" b="1" dirty="0"/>
              <a:t> code aims to help </a:t>
            </a:r>
            <a:r>
              <a:rPr lang="en-US" sz="4400" b="1" dirty="0" smtClean="0"/>
              <a:t>professionals</a:t>
            </a:r>
            <a:br>
              <a:rPr lang="en-US" sz="4400" b="1" dirty="0" smtClean="0"/>
            </a:br>
            <a:r>
              <a:rPr lang="en-US" sz="4400" b="1" dirty="0" smtClean="0"/>
              <a:t> </a:t>
            </a:r>
            <a:r>
              <a:rPr lang="en-US" sz="4400" b="1" dirty="0"/>
              <a:t>reflect upon the impact of their work </a:t>
            </a:r>
            <a:r>
              <a:rPr lang="en-US" sz="4400" b="1" dirty="0" smtClean="0"/>
              <a:t/>
            </a:r>
            <a:br>
              <a:rPr lang="en-US" sz="4400" b="1" dirty="0" smtClean="0"/>
            </a:br>
            <a:r>
              <a:rPr lang="en-US" sz="4400" b="1" dirty="0" smtClean="0"/>
              <a:t> and </a:t>
            </a:r>
            <a:r>
              <a:rPr lang="en-US" sz="4400" b="1" dirty="0"/>
              <a:t>act </a:t>
            </a:r>
            <a:r>
              <a:rPr lang="en-US" sz="4400" b="1" dirty="0" smtClean="0"/>
              <a:t>responsibly.</a:t>
            </a:r>
          </a:p>
          <a:p>
            <a:r>
              <a:rPr lang="en-US" sz="4400" b="1" dirty="0"/>
              <a:t> The ACM code of ethics is </a:t>
            </a:r>
            <a:r>
              <a:rPr lang="en-US" sz="4400" b="1" dirty="0" smtClean="0"/>
              <a:t>divided</a:t>
            </a:r>
            <a:br>
              <a:rPr lang="en-US" sz="4400" b="1" dirty="0" smtClean="0"/>
            </a:br>
            <a:r>
              <a:rPr lang="en-US" sz="4400" b="1" dirty="0" smtClean="0"/>
              <a:t>  </a:t>
            </a:r>
            <a:r>
              <a:rPr lang="en-US" sz="4400" b="1" dirty="0"/>
              <a:t>into four sections.</a:t>
            </a:r>
          </a:p>
          <a:p>
            <a:endParaRPr lang="en-US" sz="4400" dirty="0"/>
          </a:p>
        </p:txBody>
      </p:sp>
      <p:sp>
        <p:nvSpPr>
          <p:cNvPr id="4" name="Rectangle 3"/>
          <p:cNvSpPr/>
          <p:nvPr/>
        </p:nvSpPr>
        <p:spPr>
          <a:xfrm>
            <a:off x="3886034" y="6207779"/>
            <a:ext cx="8191666" cy="523220"/>
          </a:xfrm>
          <a:prstGeom prst="rect">
            <a:avLst/>
          </a:prstGeom>
        </p:spPr>
        <p:txBody>
          <a:bodyPr wrap="none">
            <a:spAutoFit/>
          </a:bodyPr>
          <a:lstStyle/>
          <a:p>
            <a:r>
              <a:rPr lang="en-US" sz="2800" dirty="0"/>
              <a:t>https://www.infoq.com/articles/acm-code-ethics/</a:t>
            </a:r>
          </a:p>
        </p:txBody>
      </p:sp>
    </p:spTree>
    <p:extLst>
      <p:ext uri="{BB962C8B-B14F-4D97-AF65-F5344CB8AC3E}">
        <p14:creationId xmlns:p14="http://schemas.microsoft.com/office/powerpoint/2010/main" val="21038892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 y="45719"/>
            <a:ext cx="11209020" cy="868999"/>
          </a:xfrm>
        </p:spPr>
        <p:txBody>
          <a:bodyPr/>
          <a:lstStyle/>
          <a:p>
            <a:r>
              <a:rPr lang="en-US" sz="6000" b="1" dirty="0">
                <a:solidFill>
                  <a:srgbClr val="92D050"/>
                </a:solidFill>
              </a:rPr>
              <a:t>General </a:t>
            </a:r>
            <a:r>
              <a:rPr lang="en-US" sz="6000" b="1" dirty="0" smtClean="0">
                <a:solidFill>
                  <a:srgbClr val="92D050"/>
                </a:solidFill>
              </a:rPr>
              <a:t>Ethical </a:t>
            </a:r>
            <a:r>
              <a:rPr lang="en-US" sz="6000" b="1" dirty="0">
                <a:solidFill>
                  <a:srgbClr val="92D050"/>
                </a:solidFill>
              </a:rPr>
              <a:t>P</a:t>
            </a:r>
            <a:r>
              <a:rPr lang="en-US" sz="6000" b="1" dirty="0" smtClean="0">
                <a:solidFill>
                  <a:srgbClr val="92D050"/>
                </a:solidFill>
              </a:rPr>
              <a:t>rinciples </a:t>
            </a:r>
            <a:endParaRPr lang="en-US" sz="6000" b="1" dirty="0">
              <a:solidFill>
                <a:srgbClr val="92D050"/>
              </a:solidFill>
            </a:endParaRPr>
          </a:p>
        </p:txBody>
      </p:sp>
      <p:sp>
        <p:nvSpPr>
          <p:cNvPr id="3" name="Content Placeholder 2"/>
          <p:cNvSpPr>
            <a:spLocks noGrp="1"/>
          </p:cNvSpPr>
          <p:nvPr>
            <p:ph idx="1"/>
          </p:nvPr>
        </p:nvSpPr>
        <p:spPr>
          <a:xfrm>
            <a:off x="0" y="960126"/>
            <a:ext cx="12192000" cy="5669274"/>
          </a:xfrm>
        </p:spPr>
        <p:txBody>
          <a:bodyPr/>
          <a:lstStyle/>
          <a:p>
            <a:pPr marL="36508" indent="0">
              <a:buNone/>
            </a:pPr>
            <a:r>
              <a:rPr lang="en-US" sz="3600" b="1" dirty="0" smtClean="0">
                <a:solidFill>
                  <a:srgbClr val="FFC000"/>
                </a:solidFill>
                <a:latin typeface="Times New Roman" panose="02020603050405020304" pitchFamily="18" charset="0"/>
                <a:cs typeface="Times New Roman" panose="02020603050405020304" pitchFamily="18" charset="0"/>
              </a:rPr>
              <a:t>1</a:t>
            </a:r>
            <a:r>
              <a:rPr lang="en-US" sz="3600" b="1" dirty="0">
                <a:solidFill>
                  <a:srgbClr val="FFC000"/>
                </a:solidFill>
                <a:latin typeface="Times New Roman" panose="02020603050405020304" pitchFamily="18" charset="0"/>
                <a:cs typeface="Times New Roman" panose="02020603050405020304" pitchFamily="18" charset="0"/>
              </a:rPr>
              <a:t>.</a:t>
            </a:r>
            <a:r>
              <a:rPr lang="en-US" sz="3600" dirty="0">
                <a:latin typeface="Times New Roman" panose="02020603050405020304" pitchFamily="18" charset="0"/>
                <a:cs typeface="Times New Roman" panose="02020603050405020304" pitchFamily="18" charset="0"/>
              </a:rPr>
              <a:t> Contribute to society and to human </a:t>
            </a:r>
            <a:r>
              <a:rPr lang="en-US" sz="3600" dirty="0" smtClean="0">
                <a:latin typeface="Times New Roman" panose="02020603050405020304" pitchFamily="18" charset="0"/>
                <a:cs typeface="Times New Roman" panose="02020603050405020304" pitchFamily="18" charset="0"/>
              </a:rPr>
              <a:t>wellbeing, acknowledging</a:t>
            </a:r>
            <a:br>
              <a:rPr lang="en-US" sz="3600" dirty="0" smtClean="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that all people are stakeholders in computing. </a:t>
            </a:r>
          </a:p>
          <a:p>
            <a:pPr marL="36508" indent="0">
              <a:buNone/>
            </a:pPr>
            <a:r>
              <a:rPr lang="en-US" sz="3600" b="1" dirty="0">
                <a:solidFill>
                  <a:srgbClr val="FFC000"/>
                </a:solidFill>
                <a:latin typeface="Times New Roman" panose="02020603050405020304" pitchFamily="18" charset="0"/>
                <a:cs typeface="Times New Roman" panose="02020603050405020304" pitchFamily="18" charset="0"/>
              </a:rPr>
              <a:t>2.</a:t>
            </a:r>
            <a:r>
              <a:rPr lang="en-US" sz="3600" dirty="0">
                <a:latin typeface="Times New Roman" panose="02020603050405020304" pitchFamily="18" charset="0"/>
                <a:cs typeface="Times New Roman" panose="02020603050405020304" pitchFamily="18" charset="0"/>
              </a:rPr>
              <a:t> Avoid harm. </a:t>
            </a:r>
          </a:p>
          <a:p>
            <a:pPr marL="36508" indent="0">
              <a:buNone/>
            </a:pPr>
            <a:r>
              <a:rPr lang="en-US" sz="3600" b="1" dirty="0">
                <a:solidFill>
                  <a:srgbClr val="FFC000"/>
                </a:solidFill>
                <a:latin typeface="Times New Roman" panose="02020603050405020304" pitchFamily="18" charset="0"/>
                <a:cs typeface="Times New Roman" panose="02020603050405020304" pitchFamily="18" charset="0"/>
              </a:rPr>
              <a:t>3.</a:t>
            </a:r>
            <a:r>
              <a:rPr lang="en-US" sz="3600" dirty="0">
                <a:latin typeface="Times New Roman" panose="02020603050405020304" pitchFamily="18" charset="0"/>
                <a:cs typeface="Times New Roman" panose="02020603050405020304" pitchFamily="18" charset="0"/>
              </a:rPr>
              <a:t> Be honest and trustworthy. </a:t>
            </a:r>
          </a:p>
          <a:p>
            <a:pPr marL="36508" indent="0">
              <a:buNone/>
            </a:pPr>
            <a:r>
              <a:rPr lang="en-US" sz="3600" b="1" dirty="0">
                <a:solidFill>
                  <a:srgbClr val="FFC000"/>
                </a:solidFill>
                <a:latin typeface="Times New Roman" panose="02020603050405020304" pitchFamily="18" charset="0"/>
                <a:cs typeface="Times New Roman" panose="02020603050405020304" pitchFamily="18" charset="0"/>
              </a:rPr>
              <a:t>4.</a:t>
            </a:r>
            <a:r>
              <a:rPr lang="en-US" sz="3600" dirty="0">
                <a:latin typeface="Times New Roman" panose="02020603050405020304" pitchFamily="18" charset="0"/>
                <a:cs typeface="Times New Roman" panose="02020603050405020304" pitchFamily="18" charset="0"/>
              </a:rPr>
              <a:t> Be fair and take action not to </a:t>
            </a:r>
            <a:r>
              <a:rPr lang="en-US" sz="3600" dirty="0" smtClean="0">
                <a:latin typeface="Times New Roman" panose="02020603050405020304" pitchFamily="18" charset="0"/>
                <a:cs typeface="Times New Roman" panose="02020603050405020304" pitchFamily="18" charset="0"/>
              </a:rPr>
              <a:t>discriminate. </a:t>
            </a:r>
            <a:endParaRPr lang="en-US" sz="3600" dirty="0">
              <a:latin typeface="Times New Roman" panose="02020603050405020304" pitchFamily="18" charset="0"/>
              <a:cs typeface="Times New Roman" panose="02020603050405020304" pitchFamily="18" charset="0"/>
            </a:endParaRPr>
          </a:p>
          <a:p>
            <a:pPr marL="36508" indent="0">
              <a:buNone/>
            </a:pPr>
            <a:r>
              <a:rPr lang="en-US" sz="3600" b="1" dirty="0">
                <a:solidFill>
                  <a:srgbClr val="FFC000"/>
                </a:solidFill>
                <a:latin typeface="Times New Roman" panose="02020603050405020304" pitchFamily="18" charset="0"/>
                <a:cs typeface="Times New Roman" panose="02020603050405020304" pitchFamily="18" charset="0"/>
              </a:rPr>
              <a:t>5.</a:t>
            </a:r>
            <a:r>
              <a:rPr lang="en-US" sz="3600" dirty="0">
                <a:latin typeface="Times New Roman" panose="02020603050405020304" pitchFamily="18" charset="0"/>
                <a:cs typeface="Times New Roman" panose="02020603050405020304" pitchFamily="18" charset="0"/>
              </a:rPr>
              <a:t> Respect the work required to produce new ideas, inventions</a:t>
            </a:r>
            <a:r>
              <a:rPr lang="en-US" sz="3600" dirty="0" smtClean="0">
                <a:latin typeface="Times New Roman" panose="02020603050405020304" pitchFamily="18" charset="0"/>
                <a:cs typeface="Times New Roman" panose="02020603050405020304" pitchFamily="18" charset="0"/>
              </a:rPr>
              <a:t>,</a:t>
            </a:r>
            <a:br>
              <a:rPr lang="en-US" sz="3600" dirty="0" smtClean="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creative works, and computing artifacts. </a:t>
            </a:r>
          </a:p>
          <a:p>
            <a:pPr marL="36508" indent="0">
              <a:buNone/>
            </a:pPr>
            <a:r>
              <a:rPr lang="en-US" sz="3600" b="1" dirty="0">
                <a:solidFill>
                  <a:srgbClr val="FFC000"/>
                </a:solidFill>
                <a:latin typeface="Times New Roman" panose="02020603050405020304" pitchFamily="18" charset="0"/>
                <a:cs typeface="Times New Roman" panose="02020603050405020304" pitchFamily="18" charset="0"/>
              </a:rPr>
              <a:t>6.</a:t>
            </a:r>
            <a:r>
              <a:rPr lang="en-US" sz="3600" dirty="0">
                <a:latin typeface="Times New Roman" panose="02020603050405020304" pitchFamily="18" charset="0"/>
                <a:cs typeface="Times New Roman" panose="02020603050405020304" pitchFamily="18" charset="0"/>
              </a:rPr>
              <a:t> Respect privacy. </a:t>
            </a:r>
          </a:p>
          <a:p>
            <a:pPr marL="36508" indent="0">
              <a:buNone/>
            </a:pPr>
            <a:r>
              <a:rPr lang="en-US" sz="3600" b="1" dirty="0">
                <a:solidFill>
                  <a:srgbClr val="FFC000"/>
                </a:solidFill>
                <a:latin typeface="Times New Roman" panose="02020603050405020304" pitchFamily="18" charset="0"/>
                <a:cs typeface="Times New Roman" panose="02020603050405020304" pitchFamily="18" charset="0"/>
              </a:rPr>
              <a:t>7.</a:t>
            </a:r>
            <a:r>
              <a:rPr lang="en-US" sz="3600" dirty="0">
                <a:latin typeface="Times New Roman" panose="02020603050405020304" pitchFamily="18" charset="0"/>
                <a:cs typeface="Times New Roman" panose="02020603050405020304" pitchFamily="18" charset="0"/>
              </a:rPr>
              <a:t> Honor confidentiality </a:t>
            </a:r>
          </a:p>
          <a:p>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	</a:t>
            </a:r>
          </a:p>
          <a:p>
            <a:pPr marL="36508" indent="0">
              <a:buNone/>
            </a:pP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90065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45826"/>
            <a:ext cx="12192000" cy="6012174"/>
          </a:xfrm>
        </p:spPr>
        <p:txBody>
          <a:bodyPr/>
          <a:lstStyle/>
          <a:p>
            <a:pPr marL="36508" indent="0">
              <a:spcBef>
                <a:spcPts val="100"/>
              </a:spcBef>
              <a:buNone/>
            </a:pPr>
            <a:r>
              <a:rPr lang="en-US" b="1" dirty="0" smtClean="0">
                <a:solidFill>
                  <a:srgbClr val="FFC000"/>
                </a:solidFill>
              </a:rPr>
              <a:t>1</a:t>
            </a:r>
            <a:r>
              <a:rPr lang="en-US" b="1" dirty="0">
                <a:solidFill>
                  <a:srgbClr val="FFC000"/>
                </a:solidFill>
              </a:rPr>
              <a:t>.</a:t>
            </a:r>
            <a:r>
              <a:rPr lang="en-US" dirty="0"/>
              <a:t> Strive to achieve high quality in both the </a:t>
            </a:r>
            <a:r>
              <a:rPr lang="en-US" dirty="0">
                <a:solidFill>
                  <a:srgbClr val="FFFF00"/>
                </a:solidFill>
              </a:rPr>
              <a:t>processes</a:t>
            </a:r>
            <a:r>
              <a:rPr lang="en-US" dirty="0"/>
              <a:t> and </a:t>
            </a:r>
            <a:r>
              <a:rPr lang="en-US" dirty="0" smtClean="0">
                <a:solidFill>
                  <a:srgbClr val="FFFF00"/>
                </a:solidFill>
              </a:rPr>
              <a:t>products</a:t>
            </a:r>
            <a:r>
              <a:rPr lang="en-US" dirty="0" smtClean="0"/>
              <a:t/>
            </a:r>
            <a:br>
              <a:rPr lang="en-US" dirty="0" smtClean="0"/>
            </a:br>
            <a:r>
              <a:rPr lang="en-US" dirty="0" smtClean="0"/>
              <a:t>    </a:t>
            </a:r>
            <a:r>
              <a:rPr lang="en-US" dirty="0"/>
              <a:t>of professional work. </a:t>
            </a:r>
          </a:p>
          <a:p>
            <a:pPr marL="36508" indent="0">
              <a:spcBef>
                <a:spcPts val="100"/>
              </a:spcBef>
              <a:buNone/>
            </a:pPr>
            <a:r>
              <a:rPr lang="en-US" b="1" dirty="0" smtClean="0">
                <a:solidFill>
                  <a:srgbClr val="FFC000"/>
                </a:solidFill>
              </a:rPr>
              <a:t>2</a:t>
            </a:r>
            <a:r>
              <a:rPr lang="en-US" b="1" dirty="0">
                <a:solidFill>
                  <a:srgbClr val="FFC000"/>
                </a:solidFill>
              </a:rPr>
              <a:t>.</a:t>
            </a:r>
            <a:r>
              <a:rPr lang="en-US" dirty="0"/>
              <a:t> </a:t>
            </a:r>
            <a:r>
              <a:rPr lang="en-US" dirty="0" smtClean="0"/>
              <a:t>Know </a:t>
            </a:r>
            <a:r>
              <a:rPr lang="en-US" dirty="0"/>
              <a:t>and respect existing rules pertaining to professional work. </a:t>
            </a:r>
          </a:p>
          <a:p>
            <a:pPr marL="36508" indent="0">
              <a:spcBef>
                <a:spcPts val="100"/>
              </a:spcBef>
              <a:buNone/>
            </a:pPr>
            <a:r>
              <a:rPr lang="en-US" b="1" dirty="0" smtClean="0">
                <a:solidFill>
                  <a:srgbClr val="FFC000"/>
                </a:solidFill>
              </a:rPr>
              <a:t>3.</a:t>
            </a:r>
            <a:r>
              <a:rPr lang="en-US" dirty="0" smtClean="0"/>
              <a:t> </a:t>
            </a:r>
            <a:r>
              <a:rPr lang="en-US" dirty="0"/>
              <a:t>Accept and provide appropriate professional </a:t>
            </a:r>
            <a:r>
              <a:rPr lang="en-US" dirty="0" smtClean="0"/>
              <a:t>reviews. </a:t>
            </a:r>
            <a:endParaRPr lang="en-US" dirty="0"/>
          </a:p>
          <a:p>
            <a:pPr marL="36508" indent="0">
              <a:spcBef>
                <a:spcPts val="100"/>
              </a:spcBef>
              <a:buNone/>
            </a:pPr>
            <a:r>
              <a:rPr lang="en-US" b="1" dirty="0" smtClean="0">
                <a:solidFill>
                  <a:srgbClr val="FFC000"/>
                </a:solidFill>
              </a:rPr>
              <a:t>4.</a:t>
            </a:r>
            <a:r>
              <a:rPr lang="en-US" dirty="0" smtClean="0"/>
              <a:t> </a:t>
            </a:r>
            <a:r>
              <a:rPr lang="en-US" dirty="0"/>
              <a:t>Give comprehensive and thorough evaluations of </a:t>
            </a:r>
            <a:r>
              <a:rPr lang="en-US" dirty="0" smtClean="0"/>
              <a:t>computer</a:t>
            </a:r>
            <a:br>
              <a:rPr lang="en-US" dirty="0" smtClean="0"/>
            </a:br>
            <a:r>
              <a:rPr lang="en-US" dirty="0" smtClean="0"/>
              <a:t>     </a:t>
            </a:r>
            <a:r>
              <a:rPr lang="en-US" dirty="0"/>
              <a:t>systems and their impacts, including analysis of possible risks. </a:t>
            </a:r>
          </a:p>
          <a:p>
            <a:pPr marL="36508" indent="0">
              <a:spcBef>
                <a:spcPts val="100"/>
              </a:spcBef>
              <a:buNone/>
            </a:pPr>
            <a:r>
              <a:rPr lang="en-US" b="1" dirty="0" smtClean="0">
                <a:solidFill>
                  <a:srgbClr val="FFC000"/>
                </a:solidFill>
              </a:rPr>
              <a:t>5.</a:t>
            </a:r>
            <a:r>
              <a:rPr lang="en-US" dirty="0" smtClean="0"/>
              <a:t> </a:t>
            </a:r>
            <a:r>
              <a:rPr lang="en-US" dirty="0"/>
              <a:t>Perform work only in areas of competence. </a:t>
            </a:r>
          </a:p>
          <a:p>
            <a:pPr marL="36508" indent="0">
              <a:spcBef>
                <a:spcPts val="100"/>
              </a:spcBef>
              <a:buNone/>
            </a:pPr>
            <a:r>
              <a:rPr lang="en-US" b="1" dirty="0" smtClean="0">
                <a:solidFill>
                  <a:srgbClr val="FFC000"/>
                </a:solidFill>
              </a:rPr>
              <a:t>6.</a:t>
            </a:r>
            <a:r>
              <a:rPr lang="en-US" dirty="0" smtClean="0"/>
              <a:t> </a:t>
            </a:r>
            <a:r>
              <a:rPr lang="en-US" dirty="0"/>
              <a:t>Foster public awareness and understanding of computing, </a:t>
            </a:r>
            <a:r>
              <a:rPr lang="en-US" dirty="0" smtClean="0"/>
              <a:t>related</a:t>
            </a:r>
            <a:br>
              <a:rPr lang="en-US" dirty="0" smtClean="0"/>
            </a:br>
            <a:r>
              <a:rPr lang="en-US" dirty="0" smtClean="0"/>
              <a:t>    </a:t>
            </a:r>
            <a:r>
              <a:rPr lang="en-US" dirty="0"/>
              <a:t>technologies, and their consequences. </a:t>
            </a:r>
          </a:p>
          <a:p>
            <a:pPr marL="36508" indent="0">
              <a:spcBef>
                <a:spcPts val="100"/>
              </a:spcBef>
              <a:buNone/>
            </a:pPr>
            <a:r>
              <a:rPr lang="en-US" b="1" dirty="0">
                <a:solidFill>
                  <a:srgbClr val="FFC000"/>
                </a:solidFill>
              </a:rPr>
              <a:t>7</a:t>
            </a:r>
            <a:r>
              <a:rPr lang="en-US" b="1" dirty="0" smtClean="0">
                <a:solidFill>
                  <a:srgbClr val="FFC000"/>
                </a:solidFill>
              </a:rPr>
              <a:t>.</a:t>
            </a:r>
            <a:r>
              <a:rPr lang="en-US" dirty="0" smtClean="0"/>
              <a:t> </a:t>
            </a:r>
            <a:r>
              <a:rPr lang="en-US" dirty="0"/>
              <a:t>Access computing and communication resources only </a:t>
            </a:r>
            <a:r>
              <a:rPr lang="en-US" dirty="0" smtClean="0"/>
              <a:t>when</a:t>
            </a:r>
            <a:br>
              <a:rPr lang="en-US" dirty="0" smtClean="0"/>
            </a:br>
            <a:r>
              <a:rPr lang="en-US" dirty="0" smtClean="0"/>
              <a:t>    </a:t>
            </a:r>
            <a:r>
              <a:rPr lang="en-US" dirty="0" smtClean="0">
                <a:solidFill>
                  <a:srgbClr val="FFFF00"/>
                </a:solidFill>
              </a:rPr>
              <a:t>authorized</a:t>
            </a:r>
            <a:r>
              <a:rPr lang="en-US" dirty="0" smtClean="0"/>
              <a:t> </a:t>
            </a:r>
            <a:r>
              <a:rPr lang="en-US" dirty="0"/>
              <a:t>or when compelled by the public good. </a:t>
            </a:r>
          </a:p>
          <a:p>
            <a:pPr marL="36508" indent="0">
              <a:spcBef>
                <a:spcPts val="100"/>
              </a:spcBef>
              <a:buNone/>
            </a:pPr>
            <a:r>
              <a:rPr lang="en-US" b="1" dirty="0" smtClean="0">
                <a:solidFill>
                  <a:srgbClr val="FFC000"/>
                </a:solidFill>
              </a:rPr>
              <a:t>8.</a:t>
            </a:r>
            <a:r>
              <a:rPr lang="en-US" dirty="0" smtClean="0"/>
              <a:t> </a:t>
            </a:r>
            <a:r>
              <a:rPr lang="en-US" dirty="0"/>
              <a:t>Design </a:t>
            </a:r>
            <a:r>
              <a:rPr lang="en-US" dirty="0" smtClean="0"/>
              <a:t>&amp; </a:t>
            </a:r>
            <a:r>
              <a:rPr lang="en-US" dirty="0"/>
              <a:t>implement systems that are robustly and </a:t>
            </a:r>
            <a:r>
              <a:rPr lang="en-US" dirty="0">
                <a:solidFill>
                  <a:srgbClr val="FFFF00"/>
                </a:solidFill>
              </a:rPr>
              <a:t>usably secure</a:t>
            </a:r>
            <a:r>
              <a:rPr lang="en-US" dirty="0"/>
              <a:t>. </a:t>
            </a:r>
          </a:p>
          <a:p>
            <a:pPr marL="36508" indent="0">
              <a:buNone/>
            </a:pPr>
            <a:endParaRPr lang="en-US" dirty="0"/>
          </a:p>
        </p:txBody>
      </p:sp>
      <p:sp>
        <p:nvSpPr>
          <p:cNvPr id="5" name="Title 1"/>
          <p:cNvSpPr>
            <a:spLocks noGrp="1"/>
          </p:cNvSpPr>
          <p:nvPr>
            <p:ph type="title"/>
          </p:nvPr>
        </p:nvSpPr>
        <p:spPr>
          <a:xfrm>
            <a:off x="297180" y="91440"/>
            <a:ext cx="11590020" cy="686118"/>
          </a:xfrm>
        </p:spPr>
        <p:txBody>
          <a:bodyPr/>
          <a:lstStyle/>
          <a:p>
            <a:r>
              <a:rPr lang="en-US" sz="4800" b="1" dirty="0" smtClean="0">
                <a:solidFill>
                  <a:srgbClr val="92D050"/>
                </a:solidFill>
              </a:rPr>
              <a:t>Professional Responsibilities</a:t>
            </a:r>
            <a:endParaRPr lang="en-US" sz="4800" b="1" dirty="0">
              <a:solidFill>
                <a:srgbClr val="92D050"/>
              </a:solidFill>
            </a:endParaRPr>
          </a:p>
        </p:txBody>
      </p:sp>
    </p:spTree>
    <p:extLst>
      <p:ext uri="{BB962C8B-B14F-4D97-AF65-F5344CB8AC3E}">
        <p14:creationId xmlns:p14="http://schemas.microsoft.com/office/powerpoint/2010/main" val="6951504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179"/>
            <a:ext cx="12192000" cy="822641"/>
          </a:xfrm>
        </p:spPr>
        <p:txBody>
          <a:bodyPr/>
          <a:lstStyle/>
          <a:p>
            <a:r>
              <a:rPr lang="en-US" sz="5200" b="1" dirty="0" smtClean="0">
                <a:solidFill>
                  <a:srgbClr val="92D050"/>
                </a:solidFill>
              </a:rPr>
              <a:t>Professional </a:t>
            </a:r>
            <a:r>
              <a:rPr lang="en-US" sz="5200" b="1" dirty="0">
                <a:solidFill>
                  <a:srgbClr val="92D050"/>
                </a:solidFill>
              </a:rPr>
              <a:t>Leadership Principles</a:t>
            </a:r>
          </a:p>
        </p:txBody>
      </p:sp>
      <p:sp>
        <p:nvSpPr>
          <p:cNvPr id="3" name="Content Placeholder 2"/>
          <p:cNvSpPr>
            <a:spLocks noGrp="1"/>
          </p:cNvSpPr>
          <p:nvPr>
            <p:ph idx="1"/>
          </p:nvPr>
        </p:nvSpPr>
        <p:spPr>
          <a:xfrm>
            <a:off x="0" y="960120"/>
            <a:ext cx="12192000" cy="5897880"/>
          </a:xfrm>
        </p:spPr>
        <p:txBody>
          <a:bodyPr/>
          <a:lstStyle/>
          <a:p>
            <a:r>
              <a:rPr lang="en-US" sz="3700" dirty="0"/>
              <a:t>E</a:t>
            </a:r>
            <a:r>
              <a:rPr lang="en-US" sz="3700" dirty="0" smtClean="0"/>
              <a:t>nsuring </a:t>
            </a:r>
            <a:r>
              <a:rPr lang="en-US" sz="3700" dirty="0"/>
              <a:t>that the public good is the central concern during all professional computing </a:t>
            </a:r>
            <a:r>
              <a:rPr lang="en-US" sz="3700" dirty="0" smtClean="0"/>
              <a:t>work. </a:t>
            </a:r>
          </a:p>
          <a:p>
            <a:r>
              <a:rPr lang="en-US" sz="3700" dirty="0"/>
              <a:t>M</a:t>
            </a:r>
            <a:r>
              <a:rPr lang="en-US" sz="3700" dirty="0" smtClean="0"/>
              <a:t>anaging </a:t>
            </a:r>
            <a:r>
              <a:rPr lang="en-US" sz="3700" dirty="0"/>
              <a:t>personnel and resources to enhance the quality of working </a:t>
            </a:r>
            <a:r>
              <a:rPr lang="en-US" sz="3700" dirty="0" smtClean="0"/>
              <a:t>life. </a:t>
            </a:r>
          </a:p>
          <a:p>
            <a:r>
              <a:rPr lang="en-US" sz="3700" dirty="0"/>
              <a:t>C</a:t>
            </a:r>
            <a:r>
              <a:rPr lang="en-US" sz="3700" dirty="0" smtClean="0"/>
              <a:t>reating </a:t>
            </a:r>
            <a:r>
              <a:rPr lang="en-US" sz="3700" dirty="0"/>
              <a:t>opportunities for members of the organization or group to grow as </a:t>
            </a:r>
            <a:r>
              <a:rPr lang="en-US" sz="3700" dirty="0" smtClean="0"/>
              <a:t>professionals. </a:t>
            </a:r>
          </a:p>
          <a:p>
            <a:r>
              <a:rPr lang="en-US" sz="3700" dirty="0"/>
              <a:t>R</a:t>
            </a:r>
            <a:r>
              <a:rPr lang="en-US" sz="3700" dirty="0" smtClean="0"/>
              <a:t>ecognizing </a:t>
            </a:r>
            <a:r>
              <a:rPr lang="en-US" sz="3700" dirty="0"/>
              <a:t>and taking special care of systems that become integrated into the infrastructure of society</a:t>
            </a:r>
            <a:r>
              <a:rPr lang="en-US" sz="3700" dirty="0" smtClean="0"/>
              <a:t>.</a:t>
            </a:r>
            <a:endParaRPr lang="en-US" sz="3700" dirty="0"/>
          </a:p>
          <a:p>
            <a:r>
              <a:rPr lang="en-US" sz="3700" dirty="0"/>
              <a:t>Use care when modifying or retiring systems. </a:t>
            </a:r>
          </a:p>
        </p:txBody>
      </p:sp>
    </p:spTree>
    <p:extLst>
      <p:ext uri="{BB962C8B-B14F-4D97-AF65-F5344CB8AC3E}">
        <p14:creationId xmlns:p14="http://schemas.microsoft.com/office/powerpoint/2010/main" val="5011836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780" y="274639"/>
            <a:ext cx="11895220" cy="1321742"/>
          </a:xfrm>
        </p:spPr>
        <p:txBody>
          <a:bodyPr/>
          <a:lstStyle/>
          <a:p>
            <a:r>
              <a:rPr lang="en-US" sz="6000" b="1" dirty="0" smtClean="0">
                <a:solidFill>
                  <a:srgbClr val="92D050"/>
                </a:solidFill>
              </a:rPr>
              <a:t>Digital Privacy</a:t>
            </a:r>
            <a:endParaRPr lang="en-US" sz="6000" b="1" dirty="0">
              <a:solidFill>
                <a:srgbClr val="92D050"/>
              </a:solidFill>
            </a:endParaRPr>
          </a:p>
        </p:txBody>
      </p:sp>
      <p:sp>
        <p:nvSpPr>
          <p:cNvPr id="3" name="Content Placeholder 2"/>
          <p:cNvSpPr>
            <a:spLocks noGrp="1"/>
          </p:cNvSpPr>
          <p:nvPr>
            <p:ph idx="1"/>
          </p:nvPr>
        </p:nvSpPr>
        <p:spPr>
          <a:xfrm>
            <a:off x="296780" y="1624269"/>
            <a:ext cx="11895219" cy="5233731"/>
          </a:xfrm>
        </p:spPr>
        <p:txBody>
          <a:bodyPr/>
          <a:lstStyle/>
          <a:p>
            <a:r>
              <a:rPr lang="en-US" sz="4000" b="1" dirty="0"/>
              <a:t>Digital privacy</a:t>
            </a:r>
            <a:r>
              <a:rPr lang="en-US" sz="4000" dirty="0"/>
              <a:t> is often used in contexts that promote advocacy on behalf of individual and </a:t>
            </a:r>
            <a:r>
              <a:rPr lang="en-US" sz="4000" dirty="0" smtClean="0">
                <a:solidFill>
                  <a:srgbClr val="FFFF00"/>
                </a:solidFill>
              </a:rPr>
              <a:t>consumer privacy</a:t>
            </a:r>
            <a:r>
              <a:rPr lang="en-US" sz="4000" dirty="0"/>
              <a:t> rights in </a:t>
            </a:r>
            <a:r>
              <a:rPr lang="en-US" sz="4000" dirty="0" smtClean="0">
                <a:solidFill>
                  <a:srgbClr val="FFFF00"/>
                </a:solidFill>
              </a:rPr>
              <a:t>e-services</a:t>
            </a:r>
            <a:r>
              <a:rPr lang="en-US" sz="4000" dirty="0"/>
              <a:t> and is typically used in opposition to the business practices of many e-marketers, businesses, and companies to collect and use such </a:t>
            </a:r>
            <a:r>
              <a:rPr lang="en-US" sz="4000" dirty="0" smtClean="0"/>
              <a:t>information and data.</a:t>
            </a:r>
          </a:p>
          <a:p>
            <a:endParaRPr lang="en-US" sz="4000" dirty="0"/>
          </a:p>
        </p:txBody>
      </p:sp>
    </p:spTree>
    <p:extLst>
      <p:ext uri="{BB962C8B-B14F-4D97-AF65-F5344CB8AC3E}">
        <p14:creationId xmlns:p14="http://schemas.microsoft.com/office/powerpoint/2010/main" val="26767997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7658" y="1598988"/>
            <a:ext cx="9977887" cy="4555089"/>
          </a:xfrm>
          <a:prstGeom prst="rect">
            <a:avLst/>
          </a:prstGeom>
        </p:spPr>
        <p:txBody>
          <a:bodyPr wrap="square" lIns="91428" tIns="45718" rIns="91428" bIns="45718">
            <a:spAutoFit/>
          </a:bodyPr>
          <a:lstStyle/>
          <a:p>
            <a:pPr marL="685702" indent="-685702" defTabSz="914264">
              <a:spcAft>
                <a:spcPts val="600"/>
              </a:spcAft>
              <a:buFont typeface="Wingdings" pitchFamily="2" charset="2"/>
              <a:buChar char="Ø"/>
            </a:pPr>
            <a:r>
              <a:rPr lang="en-US" sz="5400" dirty="0" smtClean="0">
                <a:solidFill>
                  <a:srgbClr val="FFFF00"/>
                </a:solidFill>
              </a:rPr>
              <a:t>Technology and Ethics</a:t>
            </a:r>
            <a:endParaRPr lang="en-US" sz="5400" dirty="0">
              <a:solidFill>
                <a:srgbClr val="FFFF00"/>
              </a:solidFill>
            </a:endParaRPr>
          </a:p>
          <a:p>
            <a:pPr marL="685702" indent="-685702" defTabSz="914264">
              <a:spcAft>
                <a:spcPts val="600"/>
              </a:spcAft>
              <a:buFont typeface="Wingdings" pitchFamily="2" charset="2"/>
              <a:buChar char="Ø"/>
            </a:pPr>
            <a:r>
              <a:rPr lang="en-US" sz="5400" dirty="0" smtClean="0">
                <a:solidFill>
                  <a:srgbClr val="FFFF00"/>
                </a:solidFill>
              </a:rPr>
              <a:t>New Ethical Questions</a:t>
            </a:r>
            <a:endParaRPr lang="en-US" sz="5400" dirty="0">
              <a:solidFill>
                <a:srgbClr val="FFFF00"/>
              </a:solidFill>
            </a:endParaRPr>
          </a:p>
          <a:p>
            <a:pPr marL="685702" indent="-685702" defTabSz="914264">
              <a:spcAft>
                <a:spcPts val="600"/>
              </a:spcAft>
              <a:buFont typeface="Wingdings" pitchFamily="2" charset="2"/>
              <a:buChar char="Ø"/>
            </a:pPr>
            <a:r>
              <a:rPr lang="en-US" sz="5400" dirty="0" smtClean="0">
                <a:solidFill>
                  <a:srgbClr val="FFFF00"/>
                </a:solidFill>
              </a:rPr>
              <a:t>Digital Privacy</a:t>
            </a:r>
            <a:endParaRPr lang="en-US" sz="5400" dirty="0">
              <a:solidFill>
                <a:srgbClr val="FFFF00"/>
              </a:solidFill>
            </a:endParaRPr>
          </a:p>
          <a:p>
            <a:pPr marL="685702" indent="-685702" defTabSz="914264">
              <a:spcAft>
                <a:spcPts val="600"/>
              </a:spcAft>
              <a:buFont typeface="Wingdings" pitchFamily="2" charset="2"/>
              <a:buChar char="Ø"/>
            </a:pPr>
            <a:r>
              <a:rPr lang="en-US" sz="5400" dirty="0" smtClean="0">
                <a:solidFill>
                  <a:srgbClr val="FFFF00"/>
                </a:solidFill>
              </a:rPr>
              <a:t>Accountability and Trust</a:t>
            </a:r>
          </a:p>
          <a:p>
            <a:pPr marL="685702" indent="-685702" defTabSz="914264">
              <a:spcAft>
                <a:spcPts val="600"/>
              </a:spcAft>
              <a:buFont typeface="Wingdings" pitchFamily="2" charset="2"/>
              <a:buChar char="Ø"/>
            </a:pPr>
            <a:r>
              <a:rPr lang="en-US" sz="5400" dirty="0" smtClean="0">
                <a:solidFill>
                  <a:srgbClr val="FFFF00"/>
                </a:solidFill>
              </a:rPr>
              <a:t>Treats and Challenges</a:t>
            </a:r>
          </a:p>
        </p:txBody>
      </p:sp>
      <p:sp>
        <p:nvSpPr>
          <p:cNvPr id="2" name="TextBox 1"/>
          <p:cNvSpPr txBox="1"/>
          <p:nvPr/>
        </p:nvSpPr>
        <p:spPr>
          <a:xfrm>
            <a:off x="0" y="265822"/>
            <a:ext cx="10811304" cy="1200325"/>
          </a:xfrm>
          <a:prstGeom prst="rect">
            <a:avLst/>
          </a:prstGeom>
          <a:noFill/>
        </p:spPr>
        <p:txBody>
          <a:bodyPr wrap="square" lIns="91428" tIns="45718" rIns="91428" bIns="45718" rtlCol="0">
            <a:spAutoFit/>
          </a:bodyPr>
          <a:lstStyle/>
          <a:p>
            <a:pPr algn="ctr" defTabSz="914264"/>
            <a:r>
              <a:rPr lang="en-US" sz="7200" b="1" dirty="0">
                <a:solidFill>
                  <a:prstClr val="white"/>
                </a:solidFill>
                <a:effectLst>
                  <a:outerShdw blurRad="38100" dist="38100" dir="2700000" algn="tl">
                    <a:srgbClr val="000000">
                      <a:alpha val="43137"/>
                    </a:srgbClr>
                  </a:outerShdw>
                </a:effectLst>
              </a:rPr>
              <a:t>Outline</a:t>
            </a:r>
          </a:p>
        </p:txBody>
      </p:sp>
    </p:spTree>
    <p:extLst>
      <p:ext uri="{BB962C8B-B14F-4D97-AF65-F5344CB8AC3E}">
        <p14:creationId xmlns:p14="http://schemas.microsoft.com/office/powerpoint/2010/main" val="24182271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780" y="274639"/>
            <a:ext cx="11895220" cy="1321742"/>
          </a:xfrm>
        </p:spPr>
        <p:txBody>
          <a:bodyPr/>
          <a:lstStyle/>
          <a:p>
            <a:r>
              <a:rPr lang="en-US" sz="6000" b="1" dirty="0" smtClean="0">
                <a:solidFill>
                  <a:srgbClr val="92D050"/>
                </a:solidFill>
              </a:rPr>
              <a:t>Digital Privacy</a:t>
            </a:r>
            <a:endParaRPr lang="en-US" sz="6000" b="1" dirty="0">
              <a:solidFill>
                <a:srgbClr val="92D050"/>
              </a:solidFill>
            </a:endParaRPr>
          </a:p>
        </p:txBody>
      </p:sp>
      <p:sp>
        <p:nvSpPr>
          <p:cNvPr id="3" name="Content Placeholder 2"/>
          <p:cNvSpPr>
            <a:spLocks noGrp="1"/>
          </p:cNvSpPr>
          <p:nvPr>
            <p:ph idx="1"/>
          </p:nvPr>
        </p:nvSpPr>
        <p:spPr>
          <a:xfrm>
            <a:off x="296780" y="1720521"/>
            <a:ext cx="11895219" cy="4174953"/>
          </a:xfrm>
        </p:spPr>
        <p:txBody>
          <a:bodyPr/>
          <a:lstStyle/>
          <a:p>
            <a:r>
              <a:rPr lang="en-US" sz="4800" b="1" dirty="0">
                <a:solidFill>
                  <a:srgbClr val="FFFF00"/>
                </a:solidFill>
              </a:rPr>
              <a:t>Digital </a:t>
            </a:r>
            <a:r>
              <a:rPr lang="en-US" sz="4800" b="1" dirty="0" smtClean="0">
                <a:solidFill>
                  <a:srgbClr val="FFFF00"/>
                </a:solidFill>
              </a:rPr>
              <a:t>privacy</a:t>
            </a:r>
            <a:r>
              <a:rPr lang="en-US" sz="4800" dirty="0" smtClean="0">
                <a:solidFill>
                  <a:srgbClr val="FFFF00"/>
                </a:solidFill>
              </a:rPr>
              <a:t> </a:t>
            </a:r>
            <a:r>
              <a:rPr lang="en-US" sz="4800" dirty="0"/>
              <a:t>can be defined under three sub-related categories: </a:t>
            </a:r>
            <a:r>
              <a:rPr lang="en-US" sz="4800" i="1" dirty="0" smtClean="0">
                <a:solidFill>
                  <a:srgbClr val="FFFF00"/>
                </a:solidFill>
              </a:rPr>
              <a:t>information privacy</a:t>
            </a:r>
            <a:r>
              <a:rPr lang="en-US" sz="4800" dirty="0" smtClean="0"/>
              <a:t>, </a:t>
            </a:r>
            <a:r>
              <a:rPr lang="en-US" sz="4800" i="1" dirty="0" smtClean="0">
                <a:solidFill>
                  <a:srgbClr val="FFFF00"/>
                </a:solidFill>
              </a:rPr>
              <a:t>communication privacy</a:t>
            </a:r>
            <a:r>
              <a:rPr lang="en-US" sz="4800" dirty="0" smtClean="0"/>
              <a:t>, </a:t>
            </a:r>
            <a:r>
              <a:rPr lang="en-US" sz="4800" dirty="0"/>
              <a:t>and </a:t>
            </a:r>
            <a:r>
              <a:rPr lang="en-US" sz="4800" i="1" dirty="0">
                <a:solidFill>
                  <a:srgbClr val="FFFF00"/>
                </a:solidFill>
              </a:rPr>
              <a:t>individual privacy</a:t>
            </a:r>
            <a:r>
              <a:rPr lang="en-US" sz="4800" dirty="0"/>
              <a:t>.</a:t>
            </a:r>
            <a:endParaRPr lang="en-US" sz="4800" dirty="0" smtClean="0"/>
          </a:p>
          <a:p>
            <a:endParaRPr lang="en-US" sz="4800" dirty="0"/>
          </a:p>
        </p:txBody>
      </p:sp>
    </p:spTree>
    <p:extLst>
      <p:ext uri="{BB962C8B-B14F-4D97-AF65-F5344CB8AC3E}">
        <p14:creationId xmlns:p14="http://schemas.microsoft.com/office/powerpoint/2010/main" val="22696857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718" y="1624269"/>
            <a:ext cx="11734798" cy="4525963"/>
          </a:xfrm>
        </p:spPr>
        <p:txBody>
          <a:bodyPr/>
          <a:lstStyle/>
          <a:p>
            <a:r>
              <a:rPr lang="en-US" sz="4000" b="1" dirty="0">
                <a:solidFill>
                  <a:srgbClr val="FFFF00"/>
                </a:solidFill>
              </a:rPr>
              <a:t>Information privacy</a:t>
            </a:r>
            <a:r>
              <a:rPr lang="en-US" sz="4000" dirty="0"/>
              <a:t> is the relationship between the collection and dissemination of </a:t>
            </a:r>
            <a:r>
              <a:rPr lang="en-US" sz="4000" b="1" dirty="0" smtClean="0">
                <a:solidFill>
                  <a:srgbClr val="FFFF00"/>
                </a:solidFill>
              </a:rPr>
              <a:t>data</a:t>
            </a:r>
            <a:r>
              <a:rPr lang="en-US" sz="4000" dirty="0" smtClean="0"/>
              <a:t>,</a:t>
            </a:r>
            <a:r>
              <a:rPr lang="en-US" sz="4000" dirty="0"/>
              <a:t> </a:t>
            </a:r>
            <a:r>
              <a:rPr lang="en-US" sz="4000" b="1" dirty="0" smtClean="0">
                <a:solidFill>
                  <a:srgbClr val="FFFF00"/>
                </a:solidFill>
              </a:rPr>
              <a:t>technology</a:t>
            </a:r>
            <a:r>
              <a:rPr lang="en-US" sz="4000" dirty="0" smtClean="0"/>
              <a:t>, </a:t>
            </a:r>
            <a:r>
              <a:rPr lang="en-US" sz="4000" dirty="0"/>
              <a:t>the </a:t>
            </a:r>
            <a:r>
              <a:rPr lang="en-US" sz="4000" b="1" dirty="0">
                <a:solidFill>
                  <a:srgbClr val="FFFF00"/>
                </a:solidFill>
              </a:rPr>
              <a:t>public </a:t>
            </a:r>
            <a:r>
              <a:rPr lang="en-US" sz="4000" b="1" dirty="0" smtClean="0">
                <a:solidFill>
                  <a:srgbClr val="FFFF00"/>
                </a:solidFill>
              </a:rPr>
              <a:t>expectation of privacy</a:t>
            </a:r>
            <a:r>
              <a:rPr lang="en-US" sz="4000" dirty="0" smtClean="0"/>
              <a:t>, </a:t>
            </a:r>
            <a:r>
              <a:rPr lang="en-US" sz="4000" dirty="0"/>
              <a:t>and the </a:t>
            </a:r>
            <a:r>
              <a:rPr lang="en-US" sz="4000" b="1" dirty="0" smtClean="0">
                <a:solidFill>
                  <a:srgbClr val="FFFF00"/>
                </a:solidFill>
              </a:rPr>
              <a:t>legal</a:t>
            </a:r>
            <a:r>
              <a:rPr lang="en-US" sz="4000" dirty="0"/>
              <a:t> and </a:t>
            </a:r>
            <a:r>
              <a:rPr lang="en-US" sz="4000" b="1" dirty="0" smtClean="0">
                <a:solidFill>
                  <a:srgbClr val="FFFF00"/>
                </a:solidFill>
              </a:rPr>
              <a:t>political</a:t>
            </a:r>
            <a:r>
              <a:rPr lang="en-US" sz="4000" dirty="0"/>
              <a:t> issues surrounding them</a:t>
            </a:r>
            <a:r>
              <a:rPr lang="en-US" sz="4000" dirty="0" smtClean="0"/>
              <a:t>.</a:t>
            </a:r>
            <a:r>
              <a:rPr lang="en-US" sz="4000" dirty="0"/>
              <a:t> It is also known as </a:t>
            </a:r>
            <a:r>
              <a:rPr lang="en-US" sz="4000" b="1" dirty="0">
                <a:solidFill>
                  <a:srgbClr val="FFFF00"/>
                </a:solidFill>
              </a:rPr>
              <a:t>data </a:t>
            </a:r>
            <a:r>
              <a:rPr lang="en-US" sz="4000" b="1" dirty="0" smtClean="0">
                <a:solidFill>
                  <a:srgbClr val="FFFF00"/>
                </a:solidFill>
              </a:rPr>
              <a:t>privacy</a:t>
            </a:r>
            <a:r>
              <a:rPr lang="en-US" sz="4000" dirty="0"/>
              <a:t> or </a:t>
            </a:r>
            <a:r>
              <a:rPr lang="en-US" sz="4000" b="1" dirty="0">
                <a:solidFill>
                  <a:srgbClr val="FFFF00"/>
                </a:solidFill>
              </a:rPr>
              <a:t>data protection</a:t>
            </a:r>
            <a:r>
              <a:rPr lang="en-US" sz="4000" dirty="0" smtClean="0"/>
              <a:t>.  </a:t>
            </a:r>
          </a:p>
          <a:p>
            <a:endParaRPr lang="en-US" dirty="0"/>
          </a:p>
          <a:p>
            <a:pPr marL="36508" indent="0">
              <a:buNone/>
            </a:pPr>
            <a:endParaRPr lang="en-US" dirty="0"/>
          </a:p>
        </p:txBody>
      </p:sp>
      <p:sp>
        <p:nvSpPr>
          <p:cNvPr id="4" name="Title 1"/>
          <p:cNvSpPr>
            <a:spLocks noGrp="1"/>
          </p:cNvSpPr>
          <p:nvPr>
            <p:ph type="title"/>
          </p:nvPr>
        </p:nvSpPr>
        <p:spPr>
          <a:xfrm>
            <a:off x="296780" y="274639"/>
            <a:ext cx="11895220" cy="1321742"/>
          </a:xfrm>
        </p:spPr>
        <p:txBody>
          <a:bodyPr/>
          <a:lstStyle/>
          <a:p>
            <a:r>
              <a:rPr lang="en-US" sz="6000" b="1" dirty="0" smtClean="0">
                <a:solidFill>
                  <a:srgbClr val="92D050"/>
                </a:solidFill>
              </a:rPr>
              <a:t>Digital Privacy</a:t>
            </a:r>
            <a:endParaRPr lang="en-US" sz="6000" b="1" dirty="0">
              <a:solidFill>
                <a:srgbClr val="92D050"/>
              </a:solidFill>
            </a:endParaRPr>
          </a:p>
        </p:txBody>
      </p:sp>
    </p:spTree>
    <p:extLst>
      <p:ext uri="{BB962C8B-B14F-4D97-AF65-F5344CB8AC3E}">
        <p14:creationId xmlns:p14="http://schemas.microsoft.com/office/powerpoint/2010/main" val="28548923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24269"/>
            <a:ext cx="12192000" cy="5233731"/>
          </a:xfrm>
        </p:spPr>
        <p:txBody>
          <a:bodyPr/>
          <a:lstStyle/>
          <a:p>
            <a:r>
              <a:rPr lang="en-US" sz="4400" dirty="0">
                <a:latin typeface="Times New Roman" panose="02020603050405020304" pitchFamily="18" charset="0"/>
                <a:cs typeface="Times New Roman" panose="02020603050405020304" pitchFamily="18" charset="0"/>
              </a:rPr>
              <a:t>In the context of digital </a:t>
            </a:r>
            <a:r>
              <a:rPr lang="en-US" sz="4400" dirty="0" smtClean="0">
                <a:latin typeface="Times New Roman" panose="02020603050405020304" pitchFamily="18" charset="0"/>
                <a:cs typeface="Times New Roman" panose="02020603050405020304" pitchFamily="18" charset="0"/>
              </a:rPr>
              <a:t>privacy, </a:t>
            </a:r>
            <a:r>
              <a:rPr lang="en-US" sz="4400" b="1" dirty="0" smtClean="0">
                <a:solidFill>
                  <a:srgbClr val="FFFF00"/>
                </a:solidFill>
                <a:latin typeface="Times New Roman" panose="02020603050405020304" pitchFamily="18" charset="0"/>
                <a:cs typeface="Times New Roman" panose="02020603050405020304" pitchFamily="18" charset="0"/>
              </a:rPr>
              <a:t>communication privacy</a:t>
            </a:r>
            <a:r>
              <a:rPr lang="en-US" sz="4400" dirty="0">
                <a:latin typeface="Times New Roman" panose="02020603050405020304" pitchFamily="18" charset="0"/>
                <a:cs typeface="Times New Roman" panose="02020603050405020304" pitchFamily="18" charset="0"/>
              </a:rPr>
              <a:t> is the notion that individuals should have the freedom, or right, to communicate information digitally with the expectation that their </a:t>
            </a:r>
            <a:r>
              <a:rPr lang="en-US" sz="4400" dirty="0">
                <a:solidFill>
                  <a:srgbClr val="FFFF00"/>
                </a:solidFill>
                <a:latin typeface="Times New Roman" panose="02020603050405020304" pitchFamily="18" charset="0"/>
                <a:cs typeface="Times New Roman" panose="02020603050405020304" pitchFamily="18" charset="0"/>
              </a:rPr>
              <a:t>communications are </a:t>
            </a:r>
            <a:r>
              <a:rPr lang="en-US" sz="4400" dirty="0" smtClean="0">
                <a:solidFill>
                  <a:srgbClr val="FFFF00"/>
                </a:solidFill>
                <a:latin typeface="Times New Roman" panose="02020603050405020304" pitchFamily="18" charset="0"/>
                <a:cs typeface="Times New Roman" panose="02020603050405020304" pitchFamily="18" charset="0"/>
              </a:rPr>
              <a:t>secure</a:t>
            </a:r>
            <a:r>
              <a:rPr lang="en-US" sz="4400" dirty="0" smtClean="0">
                <a:latin typeface="Times New Roman" panose="02020603050405020304" pitchFamily="18" charset="0"/>
                <a:cs typeface="Times New Roman" panose="02020603050405020304" pitchFamily="18" charset="0"/>
              </a:rPr>
              <a:t>; meaning </a:t>
            </a:r>
            <a:r>
              <a:rPr lang="en-US" sz="4400" dirty="0">
                <a:latin typeface="Times New Roman" panose="02020603050405020304" pitchFamily="18" charset="0"/>
                <a:cs typeface="Times New Roman" panose="02020603050405020304" pitchFamily="18" charset="0"/>
              </a:rPr>
              <a:t>that messages and communications will only be accessible to the sender's original intended recipient.</a:t>
            </a:r>
          </a:p>
        </p:txBody>
      </p:sp>
      <p:sp>
        <p:nvSpPr>
          <p:cNvPr id="4" name="Title 1"/>
          <p:cNvSpPr>
            <a:spLocks noGrp="1"/>
          </p:cNvSpPr>
          <p:nvPr>
            <p:ph type="title"/>
          </p:nvPr>
        </p:nvSpPr>
        <p:spPr>
          <a:xfrm>
            <a:off x="296780" y="274639"/>
            <a:ext cx="11895220" cy="1321742"/>
          </a:xfrm>
        </p:spPr>
        <p:txBody>
          <a:bodyPr/>
          <a:lstStyle/>
          <a:p>
            <a:r>
              <a:rPr lang="en-US" sz="6000" b="1" dirty="0" smtClean="0">
                <a:solidFill>
                  <a:srgbClr val="92D050"/>
                </a:solidFill>
              </a:rPr>
              <a:t>Digital Privacy</a:t>
            </a:r>
            <a:endParaRPr lang="en-US" sz="6000" b="1" dirty="0">
              <a:solidFill>
                <a:srgbClr val="92D050"/>
              </a:solidFill>
            </a:endParaRPr>
          </a:p>
        </p:txBody>
      </p:sp>
    </p:spTree>
    <p:extLst>
      <p:ext uri="{BB962C8B-B14F-4D97-AF65-F5344CB8AC3E}">
        <p14:creationId xmlns:p14="http://schemas.microsoft.com/office/powerpoint/2010/main" val="14096420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24269"/>
            <a:ext cx="12192000" cy="5233731"/>
          </a:xfrm>
        </p:spPr>
        <p:txBody>
          <a:bodyPr/>
          <a:lstStyle/>
          <a:p>
            <a:r>
              <a:rPr lang="en-US" sz="4400" dirty="0"/>
              <a:t>In the context of </a:t>
            </a:r>
            <a:r>
              <a:rPr lang="en-US" sz="4400" b="1" dirty="0"/>
              <a:t>digital privacy</a:t>
            </a:r>
            <a:r>
              <a:rPr lang="en-US" sz="4400" dirty="0"/>
              <a:t>, </a:t>
            </a:r>
            <a:r>
              <a:rPr lang="en-US" sz="4400" b="1" dirty="0">
                <a:solidFill>
                  <a:srgbClr val="FFFF00"/>
                </a:solidFill>
              </a:rPr>
              <a:t>individual privacy</a:t>
            </a:r>
            <a:r>
              <a:rPr lang="en-US" sz="4400" dirty="0"/>
              <a:t> is the notion that individuals have a right to exist freely on the internet, in that they can choose what type of information they are exposed to, and more importantly, that unwanted information should not interrupt them.</a:t>
            </a:r>
            <a:endParaRPr lang="en-US" sz="44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296780" y="274639"/>
            <a:ext cx="11895220" cy="1321742"/>
          </a:xfrm>
        </p:spPr>
        <p:txBody>
          <a:bodyPr/>
          <a:lstStyle/>
          <a:p>
            <a:r>
              <a:rPr lang="en-US" sz="6000" b="1" dirty="0" smtClean="0">
                <a:solidFill>
                  <a:srgbClr val="92D050"/>
                </a:solidFill>
              </a:rPr>
              <a:t>Digital Privacy</a:t>
            </a:r>
            <a:endParaRPr lang="en-US" sz="6000" b="1" dirty="0">
              <a:solidFill>
                <a:srgbClr val="92D050"/>
              </a:solidFill>
            </a:endParaRPr>
          </a:p>
        </p:txBody>
      </p:sp>
    </p:spTree>
    <p:extLst>
      <p:ext uri="{BB962C8B-B14F-4D97-AF65-F5344CB8AC3E}">
        <p14:creationId xmlns:p14="http://schemas.microsoft.com/office/powerpoint/2010/main" val="27044752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39" y="845826"/>
            <a:ext cx="11543097" cy="5417814"/>
          </a:xfrm>
        </p:spPr>
        <p:txBody>
          <a:bodyPr/>
          <a:lstStyle/>
          <a:p>
            <a:r>
              <a:rPr lang="en-US" sz="6600" b="1" dirty="0" smtClean="0">
                <a:solidFill>
                  <a:srgbClr val="FFC000"/>
                </a:solidFill>
              </a:rPr>
              <a:t>The remaining part of the chapter is left as a reading assignment, and </a:t>
            </a:r>
            <a:r>
              <a:rPr lang="en-US" sz="6600" b="1" dirty="0" smtClean="0">
                <a:solidFill>
                  <a:srgbClr val="FFC000"/>
                </a:solidFill>
              </a:rPr>
              <a:t>may </a:t>
            </a:r>
            <a:r>
              <a:rPr lang="en-US" sz="6600" b="1" dirty="0" smtClean="0">
                <a:solidFill>
                  <a:srgbClr val="FFC000"/>
                </a:solidFill>
              </a:rPr>
              <a:t>appear in the final exam.</a:t>
            </a:r>
            <a:endParaRPr lang="en-US" sz="6600" b="1" dirty="0">
              <a:solidFill>
                <a:srgbClr val="FFC000"/>
              </a:solidFill>
            </a:endParaRPr>
          </a:p>
        </p:txBody>
      </p:sp>
    </p:spTree>
    <p:extLst>
      <p:ext uri="{BB962C8B-B14F-4D97-AF65-F5344CB8AC3E}">
        <p14:creationId xmlns:p14="http://schemas.microsoft.com/office/powerpoint/2010/main" val="828321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4"/>
          <p:cNvSpPr txBox="1">
            <a:spLocks noGrp="1"/>
          </p:cNvSpPr>
          <p:nvPr>
            <p:ph type="body" idx="1"/>
          </p:nvPr>
        </p:nvSpPr>
        <p:spPr>
          <a:xfrm>
            <a:off x="0" y="1016478"/>
            <a:ext cx="12192000" cy="5738004"/>
          </a:xfrm>
          <a:prstGeom prst="rect">
            <a:avLst/>
          </a:prstGeom>
        </p:spPr>
        <p:txBody>
          <a:bodyPr spcFirstLastPara="1" wrap="square" lIns="121897" tIns="121897" rIns="121897" bIns="121897" anchor="t" anchorCtr="0">
            <a:noAutofit/>
          </a:bodyPr>
          <a:lstStyle/>
          <a:p>
            <a:pPr marL="0" indent="0">
              <a:lnSpc>
                <a:spcPct val="70000"/>
              </a:lnSpc>
              <a:buNone/>
            </a:pPr>
            <a:r>
              <a:rPr lang="en" sz="3900" dirty="0" smtClean="0"/>
              <a:t> </a:t>
            </a:r>
            <a:r>
              <a:rPr lang="en" sz="3900" dirty="0" smtClean="0">
                <a:solidFill>
                  <a:srgbClr val="FFC000"/>
                </a:solidFill>
              </a:rPr>
              <a:t>After </a:t>
            </a:r>
            <a:r>
              <a:rPr lang="en" sz="3900" dirty="0">
                <a:solidFill>
                  <a:srgbClr val="FFC000"/>
                </a:solidFill>
              </a:rPr>
              <a:t>completing this lesson you should be able </a:t>
            </a:r>
            <a:r>
              <a:rPr lang="en" sz="3900" dirty="0" smtClean="0">
                <a:solidFill>
                  <a:srgbClr val="FFC000"/>
                </a:solidFill>
              </a:rPr>
              <a:t>to: </a:t>
            </a:r>
            <a:endParaRPr sz="3900" dirty="0">
              <a:solidFill>
                <a:srgbClr val="FFC000"/>
              </a:solidFill>
            </a:endParaRPr>
          </a:p>
          <a:p>
            <a:pPr marL="1066785" indent="-457200">
              <a:spcBef>
                <a:spcPts val="800"/>
              </a:spcBef>
              <a:buClr>
                <a:srgbClr val="00B050"/>
              </a:buClr>
              <a:buSzPct val="100000"/>
              <a:buFont typeface="Wingdings" pitchFamily="2" charset="2"/>
              <a:buChar char="ü"/>
            </a:pPr>
            <a:r>
              <a:rPr lang="en-US" sz="3800" dirty="0" smtClean="0">
                <a:solidFill>
                  <a:srgbClr val="FFFF00"/>
                </a:solidFill>
              </a:rPr>
              <a:t>Distinguish </a:t>
            </a:r>
            <a:r>
              <a:rPr lang="en-US" sz="3800" dirty="0">
                <a:solidFill>
                  <a:srgbClr val="FFFF00"/>
                </a:solidFill>
              </a:rPr>
              <a:t>the </a:t>
            </a:r>
            <a:r>
              <a:rPr lang="en-US" sz="3800" dirty="0" smtClean="0">
                <a:solidFill>
                  <a:srgbClr val="FFFF00"/>
                </a:solidFill>
              </a:rPr>
              <a:t>link </a:t>
            </a:r>
            <a:r>
              <a:rPr lang="en-US" sz="3800" dirty="0">
                <a:solidFill>
                  <a:srgbClr val="FFFF00"/>
                </a:solidFill>
              </a:rPr>
              <a:t>between ethics and technology </a:t>
            </a:r>
            <a:endParaRPr lang="en-US" sz="3800" dirty="0" smtClean="0">
              <a:solidFill>
                <a:srgbClr val="FFFF00"/>
              </a:solidFill>
            </a:endParaRPr>
          </a:p>
          <a:p>
            <a:pPr marL="1066785" indent="-457200">
              <a:spcBef>
                <a:spcPts val="800"/>
              </a:spcBef>
              <a:buClr>
                <a:srgbClr val="00B050"/>
              </a:buClr>
              <a:buSzPct val="100000"/>
              <a:buFont typeface="Wingdings" pitchFamily="2" charset="2"/>
              <a:buChar char="ü"/>
            </a:pPr>
            <a:r>
              <a:rPr lang="en-US" sz="3800" dirty="0" smtClean="0">
                <a:solidFill>
                  <a:srgbClr val="FFFF00"/>
                </a:solidFill>
              </a:rPr>
              <a:t>Understand </a:t>
            </a:r>
            <a:r>
              <a:rPr lang="en-US" sz="3800" dirty="0">
                <a:solidFill>
                  <a:srgbClr val="FFFF00"/>
                </a:solidFill>
              </a:rPr>
              <a:t>g</a:t>
            </a:r>
            <a:r>
              <a:rPr lang="en-US" sz="3800" dirty="0" smtClean="0">
                <a:solidFill>
                  <a:srgbClr val="FFFF00"/>
                </a:solidFill>
              </a:rPr>
              <a:t>eneral</a:t>
            </a:r>
            <a:r>
              <a:rPr lang="en-US" sz="3800" dirty="0">
                <a:solidFill>
                  <a:srgbClr val="FFFF00"/>
                </a:solidFill>
              </a:rPr>
              <a:t>, p</a:t>
            </a:r>
            <a:r>
              <a:rPr lang="en-US" sz="3800" dirty="0" smtClean="0">
                <a:solidFill>
                  <a:srgbClr val="FFFF00"/>
                </a:solidFill>
              </a:rPr>
              <a:t>rofessional </a:t>
            </a:r>
            <a:r>
              <a:rPr lang="en-US" sz="3800" dirty="0">
                <a:solidFill>
                  <a:srgbClr val="FFFF00"/>
                </a:solidFill>
              </a:rPr>
              <a:t>and l</a:t>
            </a:r>
            <a:r>
              <a:rPr lang="en-US" sz="3800" dirty="0" smtClean="0">
                <a:solidFill>
                  <a:srgbClr val="FFFF00"/>
                </a:solidFill>
              </a:rPr>
              <a:t>eadership </a:t>
            </a:r>
            <a:r>
              <a:rPr lang="en-US" sz="3800" dirty="0">
                <a:solidFill>
                  <a:srgbClr val="FFFF00"/>
                </a:solidFill>
              </a:rPr>
              <a:t>e</a:t>
            </a:r>
            <a:r>
              <a:rPr lang="en-US" sz="3800" dirty="0" smtClean="0">
                <a:solidFill>
                  <a:srgbClr val="FFFF00"/>
                </a:solidFill>
              </a:rPr>
              <a:t>thical </a:t>
            </a:r>
            <a:r>
              <a:rPr lang="en-US" sz="3800" dirty="0">
                <a:solidFill>
                  <a:srgbClr val="FFFF00"/>
                </a:solidFill>
              </a:rPr>
              <a:t>q</a:t>
            </a:r>
            <a:r>
              <a:rPr lang="en-US" sz="3800" dirty="0" smtClean="0">
                <a:solidFill>
                  <a:srgbClr val="FFFF00"/>
                </a:solidFill>
              </a:rPr>
              <a:t>uestions </a:t>
            </a:r>
            <a:endParaRPr lang="en-US" sz="3800" dirty="0">
              <a:solidFill>
                <a:srgbClr val="FFFF00"/>
              </a:solidFill>
            </a:endParaRPr>
          </a:p>
          <a:p>
            <a:pPr marL="1066785" indent="-457200">
              <a:spcBef>
                <a:spcPts val="800"/>
              </a:spcBef>
              <a:buClr>
                <a:srgbClr val="00B050"/>
              </a:buClr>
              <a:buSzPct val="100000"/>
              <a:buFont typeface="Wingdings" pitchFamily="2" charset="2"/>
              <a:buChar char="ü"/>
            </a:pPr>
            <a:r>
              <a:rPr lang="en-US" sz="3800" dirty="0" smtClean="0">
                <a:solidFill>
                  <a:srgbClr val="FFFF00"/>
                </a:solidFill>
              </a:rPr>
              <a:t>Explain digital privacy; </a:t>
            </a:r>
            <a:r>
              <a:rPr lang="en-US" sz="3800" dirty="0">
                <a:solidFill>
                  <a:srgbClr val="FFFF00"/>
                </a:solidFill>
              </a:rPr>
              <a:t>its c</a:t>
            </a:r>
            <a:r>
              <a:rPr lang="en-US" sz="3800" dirty="0" smtClean="0">
                <a:solidFill>
                  <a:srgbClr val="FFFF00"/>
                </a:solidFill>
              </a:rPr>
              <a:t>omponents </a:t>
            </a:r>
            <a:r>
              <a:rPr lang="en-US" sz="3800" dirty="0">
                <a:solidFill>
                  <a:srgbClr val="FFFF00"/>
                </a:solidFill>
              </a:rPr>
              <a:t>and </a:t>
            </a:r>
            <a:r>
              <a:rPr lang="en-US" sz="3800" dirty="0" smtClean="0">
                <a:solidFill>
                  <a:srgbClr val="FFFF00"/>
                </a:solidFill>
              </a:rPr>
              <a:t>its importance </a:t>
            </a:r>
            <a:endParaRPr lang="en" sz="3800" dirty="0" smtClean="0">
              <a:solidFill>
                <a:srgbClr val="FFFF00"/>
              </a:solidFill>
            </a:endParaRPr>
          </a:p>
          <a:p>
            <a:pPr marL="1066785" indent="-457200">
              <a:spcBef>
                <a:spcPts val="800"/>
              </a:spcBef>
              <a:buClr>
                <a:srgbClr val="00B050"/>
              </a:buClr>
              <a:buSzPct val="100000"/>
              <a:buFont typeface="Wingdings" pitchFamily="2" charset="2"/>
              <a:buChar char="ü"/>
            </a:pPr>
            <a:r>
              <a:rPr lang="en-US" sz="3800" dirty="0" smtClean="0">
                <a:solidFill>
                  <a:srgbClr val="FFFF00"/>
                </a:solidFill>
              </a:rPr>
              <a:t>Know </a:t>
            </a:r>
            <a:r>
              <a:rPr lang="en-US" sz="3800" dirty="0">
                <a:solidFill>
                  <a:srgbClr val="FFFF00"/>
                </a:solidFill>
              </a:rPr>
              <a:t>the importance of a</a:t>
            </a:r>
            <a:r>
              <a:rPr lang="en-US" sz="3800" dirty="0" smtClean="0">
                <a:solidFill>
                  <a:srgbClr val="FFFF00"/>
                </a:solidFill>
              </a:rPr>
              <a:t>ccountability </a:t>
            </a:r>
            <a:r>
              <a:rPr lang="en-US" sz="3800" dirty="0">
                <a:solidFill>
                  <a:srgbClr val="FFFF00"/>
                </a:solidFill>
              </a:rPr>
              <a:t>and t</a:t>
            </a:r>
            <a:r>
              <a:rPr lang="en-US" sz="3800" dirty="0" smtClean="0">
                <a:solidFill>
                  <a:srgbClr val="FFFF00"/>
                </a:solidFill>
              </a:rPr>
              <a:t>rust </a:t>
            </a:r>
            <a:r>
              <a:rPr lang="en-US" sz="3800" dirty="0">
                <a:solidFill>
                  <a:srgbClr val="FFFF00"/>
                </a:solidFill>
              </a:rPr>
              <a:t>in e</a:t>
            </a:r>
            <a:r>
              <a:rPr lang="en-US" sz="3800" dirty="0" smtClean="0">
                <a:solidFill>
                  <a:srgbClr val="FFFF00"/>
                </a:solidFill>
              </a:rPr>
              <a:t>merging </a:t>
            </a:r>
            <a:r>
              <a:rPr lang="en-US" sz="3800" dirty="0">
                <a:solidFill>
                  <a:srgbClr val="FFFF00"/>
                </a:solidFill>
              </a:rPr>
              <a:t>t</a:t>
            </a:r>
            <a:r>
              <a:rPr lang="en-US" sz="3800" dirty="0" smtClean="0">
                <a:solidFill>
                  <a:srgbClr val="FFFF00"/>
                </a:solidFill>
              </a:rPr>
              <a:t>echnologies </a:t>
            </a:r>
          </a:p>
          <a:p>
            <a:pPr marL="1066785" indent="-457200">
              <a:spcBef>
                <a:spcPts val="800"/>
              </a:spcBef>
              <a:buClr>
                <a:srgbClr val="00B050"/>
              </a:buClr>
              <a:buSzPct val="100000"/>
              <a:buFont typeface="Wingdings" pitchFamily="2" charset="2"/>
              <a:buChar char="ü"/>
            </a:pPr>
            <a:r>
              <a:rPr lang="en-US" sz="3800" dirty="0" smtClean="0">
                <a:solidFill>
                  <a:srgbClr val="FFFF00"/>
                </a:solidFill>
              </a:rPr>
              <a:t>Identify threats </a:t>
            </a:r>
            <a:r>
              <a:rPr lang="en-US" sz="3800" dirty="0">
                <a:solidFill>
                  <a:srgbClr val="FFFF00"/>
                </a:solidFill>
              </a:rPr>
              <a:t>and </a:t>
            </a:r>
            <a:r>
              <a:rPr lang="en-US" sz="3800" dirty="0" smtClean="0">
                <a:solidFill>
                  <a:srgbClr val="FFFF00"/>
                </a:solidFill>
              </a:rPr>
              <a:t>challenges of ETs</a:t>
            </a:r>
            <a:endParaRPr lang="en-US" sz="3800" dirty="0">
              <a:solidFill>
                <a:srgbClr val="FFFF00"/>
              </a:solidFill>
            </a:endParaRPr>
          </a:p>
          <a:p>
            <a:pPr marL="609585" indent="0">
              <a:spcBef>
                <a:spcPts val="2133"/>
              </a:spcBef>
              <a:spcAft>
                <a:spcPts val="2133"/>
              </a:spcAft>
              <a:buNone/>
            </a:pPr>
            <a:endParaRPr sz="3900" dirty="0"/>
          </a:p>
        </p:txBody>
      </p:sp>
      <p:sp>
        <p:nvSpPr>
          <p:cNvPr id="2" name="TextBox 1"/>
          <p:cNvSpPr txBox="1"/>
          <p:nvPr/>
        </p:nvSpPr>
        <p:spPr>
          <a:xfrm>
            <a:off x="172528" y="17252"/>
            <a:ext cx="10886536" cy="923330"/>
          </a:xfrm>
          <a:prstGeom prst="rect">
            <a:avLst/>
          </a:prstGeom>
          <a:noFill/>
        </p:spPr>
        <p:txBody>
          <a:bodyPr wrap="square" rtlCol="0">
            <a:spAutoFit/>
          </a:bodyPr>
          <a:lstStyle/>
          <a:p>
            <a:r>
              <a:rPr lang="en" sz="5200" b="1" dirty="0"/>
              <a:t>Learning outcomes</a:t>
            </a:r>
            <a:endParaRPr lang="en-US" sz="5200" b="1" dirty="0"/>
          </a:p>
        </p:txBody>
      </p:sp>
    </p:spTree>
    <p:extLst>
      <p:ext uri="{BB962C8B-B14F-4D97-AF65-F5344CB8AC3E}">
        <p14:creationId xmlns:p14="http://schemas.microsoft.com/office/powerpoint/2010/main" val="14636735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855" y="274639"/>
            <a:ext cx="11118572" cy="1143000"/>
          </a:xfrm>
        </p:spPr>
        <p:txBody>
          <a:bodyPr/>
          <a:lstStyle/>
          <a:p>
            <a:r>
              <a:rPr lang="en-US" sz="6000" b="1" dirty="0" smtClean="0">
                <a:solidFill>
                  <a:srgbClr val="92D050"/>
                </a:solidFill>
              </a:rPr>
              <a:t>Technology and Ethics</a:t>
            </a:r>
            <a:endParaRPr lang="en-US" sz="6000" b="1" dirty="0">
              <a:solidFill>
                <a:srgbClr val="92D050"/>
              </a:solidFill>
            </a:endParaRPr>
          </a:p>
        </p:txBody>
      </p:sp>
      <p:sp>
        <p:nvSpPr>
          <p:cNvPr id="3" name="Content Placeholder 2"/>
          <p:cNvSpPr>
            <a:spLocks noGrp="1"/>
          </p:cNvSpPr>
          <p:nvPr>
            <p:ph idx="1"/>
          </p:nvPr>
        </p:nvSpPr>
        <p:spPr>
          <a:xfrm>
            <a:off x="437324" y="1600206"/>
            <a:ext cx="11370365" cy="4525963"/>
          </a:xfrm>
        </p:spPr>
        <p:txBody>
          <a:bodyPr/>
          <a:lstStyle/>
          <a:p>
            <a:r>
              <a:rPr lang="en-US" sz="4000" dirty="0" smtClean="0"/>
              <a:t>Technology </a:t>
            </a:r>
            <a:r>
              <a:rPr lang="en-US" sz="4000" dirty="0"/>
              <a:t>can serve to </a:t>
            </a:r>
            <a:r>
              <a:rPr lang="en-US" sz="4000" b="1" dirty="0">
                <a:solidFill>
                  <a:srgbClr val="FFFF00"/>
                </a:solidFill>
              </a:rPr>
              <a:t>promote</a:t>
            </a:r>
            <a:r>
              <a:rPr lang="en-US" sz="4000" dirty="0"/>
              <a:t> or </a:t>
            </a:r>
            <a:r>
              <a:rPr lang="en-US" sz="4000" b="1" dirty="0">
                <a:solidFill>
                  <a:srgbClr val="FFFF00"/>
                </a:solidFill>
              </a:rPr>
              <a:t>restrict</a:t>
            </a:r>
            <a:r>
              <a:rPr lang="en-US" sz="4000" dirty="0"/>
              <a:t> human rights. </a:t>
            </a:r>
            <a:r>
              <a:rPr lang="en-US" sz="4000" dirty="0">
                <a:solidFill>
                  <a:srgbClr val="FFC000"/>
                </a:solidFill>
              </a:rPr>
              <a:t>How? Can you give examples? </a:t>
            </a:r>
            <a:r>
              <a:rPr lang="en-US" sz="4000" dirty="0" smtClean="0">
                <a:solidFill>
                  <a:srgbClr val="FFC000"/>
                </a:solidFill>
              </a:rPr>
              <a:t> </a:t>
            </a:r>
          </a:p>
          <a:p>
            <a:endParaRPr lang="en-US" sz="1800" dirty="0" smtClean="0"/>
          </a:p>
          <a:p>
            <a:r>
              <a:rPr lang="en" sz="4000" dirty="0" smtClean="0"/>
              <a:t>The </a:t>
            </a:r>
            <a:r>
              <a:rPr lang="en" sz="4000" dirty="0"/>
              <a:t>Information Society should </a:t>
            </a:r>
            <a:r>
              <a:rPr lang="en" sz="4000" b="1" dirty="0">
                <a:solidFill>
                  <a:srgbClr val="FFFF00"/>
                </a:solidFill>
              </a:rPr>
              <a:t>foster</a:t>
            </a:r>
            <a:r>
              <a:rPr lang="en" sz="4000" dirty="0"/>
              <a:t> the use of</a:t>
            </a:r>
            <a:r>
              <a:rPr lang="en" sz="4000" b="1" dirty="0"/>
              <a:t> </a:t>
            </a:r>
            <a:r>
              <a:rPr lang="en" sz="4000" b="1" dirty="0">
                <a:solidFill>
                  <a:srgbClr val="FFFF00"/>
                </a:solidFill>
              </a:rPr>
              <a:t>emerging technologies</a:t>
            </a:r>
            <a:r>
              <a:rPr lang="en" sz="4000" dirty="0">
                <a:solidFill>
                  <a:srgbClr val="FFFF00"/>
                </a:solidFill>
              </a:rPr>
              <a:t> </a:t>
            </a:r>
            <a:r>
              <a:rPr lang="en" sz="4000" dirty="0"/>
              <a:t>in such a way as to</a:t>
            </a:r>
            <a:r>
              <a:rPr lang="en" sz="4000" b="1" dirty="0"/>
              <a:t> </a:t>
            </a:r>
            <a:r>
              <a:rPr lang="en" sz="4000" b="1" dirty="0">
                <a:solidFill>
                  <a:srgbClr val="FFFF00"/>
                </a:solidFill>
              </a:rPr>
              <a:t>maximize the benefits</a:t>
            </a:r>
            <a:r>
              <a:rPr lang="en" sz="4000" dirty="0">
                <a:solidFill>
                  <a:srgbClr val="FFFF00"/>
                </a:solidFill>
              </a:rPr>
              <a:t> </a:t>
            </a:r>
            <a:r>
              <a:rPr lang="en" sz="4000" dirty="0"/>
              <a:t>that they provide while </a:t>
            </a:r>
            <a:r>
              <a:rPr lang="en" sz="4000" b="1" dirty="0">
                <a:solidFill>
                  <a:srgbClr val="FFFF00"/>
                </a:solidFill>
              </a:rPr>
              <a:t>minimizing the harms</a:t>
            </a:r>
            <a:r>
              <a:rPr lang="en" sz="4000" b="1" dirty="0" smtClean="0"/>
              <a:t>.</a:t>
            </a:r>
            <a:r>
              <a:rPr lang="en-US" sz="3800" dirty="0" smtClean="0"/>
              <a:t> </a:t>
            </a:r>
          </a:p>
          <a:p>
            <a:endParaRPr lang="en-US" dirty="0"/>
          </a:p>
        </p:txBody>
      </p:sp>
    </p:spTree>
    <p:extLst>
      <p:ext uri="{BB962C8B-B14F-4D97-AF65-F5344CB8AC3E}">
        <p14:creationId xmlns:p14="http://schemas.microsoft.com/office/powerpoint/2010/main" val="26788634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03521"/>
            <a:ext cx="12192000" cy="4525963"/>
          </a:xfrm>
        </p:spPr>
        <p:txBody>
          <a:bodyPr/>
          <a:lstStyle/>
          <a:p>
            <a:r>
              <a:rPr lang="en-US" sz="4800" b="1" dirty="0" smtClean="0">
                <a:solidFill>
                  <a:srgbClr val="FFFF00"/>
                </a:solidFill>
              </a:rPr>
              <a:t>Can only advocacy and awareness towards ethics be meaningful? </a:t>
            </a:r>
          </a:p>
          <a:p>
            <a:endParaRPr lang="en-US" sz="4800" b="1" dirty="0" smtClean="0">
              <a:solidFill>
                <a:srgbClr val="FFFF00"/>
              </a:solidFill>
            </a:endParaRPr>
          </a:p>
          <a:p>
            <a:r>
              <a:rPr lang="en-US" sz="4300" b="1" dirty="0" smtClean="0">
                <a:solidFill>
                  <a:srgbClr val="FFC000"/>
                </a:solidFill>
              </a:rPr>
              <a:t>We need to make sure that professionals make use of data, algorithms, AI and all emerging technologies in a way it is ethical.</a:t>
            </a:r>
            <a:endParaRPr lang="en-US" sz="4300" b="1" dirty="0">
              <a:solidFill>
                <a:srgbClr val="FFC000"/>
              </a:solidFill>
            </a:endParaRPr>
          </a:p>
        </p:txBody>
      </p:sp>
    </p:spTree>
    <p:extLst>
      <p:ext uri="{BB962C8B-B14F-4D97-AF65-F5344CB8AC3E}">
        <p14:creationId xmlns:p14="http://schemas.microsoft.com/office/powerpoint/2010/main" val="11479853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1404267"/>
            <a:ext cx="11081657" cy="4525963"/>
          </a:xfrm>
        </p:spPr>
        <p:txBody>
          <a:bodyPr/>
          <a:lstStyle/>
          <a:p>
            <a:r>
              <a:rPr lang="en-US" sz="4800" i="1" dirty="0" smtClean="0"/>
              <a:t>What </a:t>
            </a:r>
            <a:r>
              <a:rPr lang="en-US" sz="4800" i="1" dirty="0"/>
              <a:t>do you think the need for ethics in data science? Is it really important to include ethical rules when dealing with big data? If your answer is yes, why? </a:t>
            </a:r>
            <a:endParaRPr lang="en-US" sz="4800" dirty="0"/>
          </a:p>
          <a:p>
            <a:endParaRPr lang="en-US" sz="4800" dirty="0"/>
          </a:p>
        </p:txBody>
      </p:sp>
      <p:sp>
        <p:nvSpPr>
          <p:cNvPr id="4" name="Rectangle 3"/>
          <p:cNvSpPr/>
          <p:nvPr/>
        </p:nvSpPr>
        <p:spPr>
          <a:xfrm>
            <a:off x="939460" y="83810"/>
            <a:ext cx="10163965" cy="1015663"/>
          </a:xfrm>
          <a:prstGeom prst="rect">
            <a:avLst/>
          </a:prstGeom>
        </p:spPr>
        <p:txBody>
          <a:bodyPr wrap="square">
            <a:spAutoFit/>
          </a:bodyPr>
          <a:lstStyle/>
          <a:p>
            <a:r>
              <a:rPr lang="en-US" sz="6000" b="1" dirty="0">
                <a:solidFill>
                  <a:srgbClr val="92D050"/>
                </a:solidFill>
              </a:rPr>
              <a:t>New ethical questions </a:t>
            </a:r>
          </a:p>
        </p:txBody>
      </p:sp>
    </p:spTree>
    <p:extLst>
      <p:ext uri="{BB962C8B-B14F-4D97-AF65-F5344CB8AC3E}">
        <p14:creationId xmlns:p14="http://schemas.microsoft.com/office/powerpoint/2010/main" val="18263421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2" y="1317183"/>
            <a:ext cx="11408230" cy="4525963"/>
          </a:xfrm>
        </p:spPr>
        <p:txBody>
          <a:bodyPr/>
          <a:lstStyle/>
          <a:p>
            <a:r>
              <a:rPr lang="en-US" sz="4800" dirty="0" smtClean="0"/>
              <a:t>As </a:t>
            </a:r>
            <a:r>
              <a:rPr lang="en-US" sz="4800" dirty="0"/>
              <a:t>we </a:t>
            </a:r>
            <a:r>
              <a:rPr lang="en-US" sz="4800" dirty="0" smtClean="0"/>
              <a:t>have learned </a:t>
            </a:r>
            <a:r>
              <a:rPr lang="en-US" sz="4800" dirty="0"/>
              <a:t>in chapter three, </a:t>
            </a:r>
            <a:r>
              <a:rPr lang="en-US" sz="4800" dirty="0">
                <a:solidFill>
                  <a:srgbClr val="FFFF00"/>
                </a:solidFill>
              </a:rPr>
              <a:t>AI is all about making a machine learn and decide as humans </a:t>
            </a:r>
            <a:r>
              <a:rPr lang="en-US" sz="4800" dirty="0" smtClean="0">
                <a:solidFill>
                  <a:srgbClr val="FFFF00"/>
                </a:solidFill>
              </a:rPr>
              <a:t>are capable to do</a:t>
            </a:r>
            <a:r>
              <a:rPr lang="en-US" sz="4800" i="1" dirty="0"/>
              <a:t>. </a:t>
            </a:r>
            <a:r>
              <a:rPr lang="en-US" sz="4800" i="1" dirty="0" smtClean="0"/>
              <a:t/>
            </a:r>
            <a:br>
              <a:rPr lang="en-US" sz="4800" i="1" dirty="0" smtClean="0"/>
            </a:br>
            <a:r>
              <a:rPr lang="en-US" sz="4800" i="1" dirty="0" smtClean="0">
                <a:solidFill>
                  <a:srgbClr val="FFC000"/>
                </a:solidFill>
              </a:rPr>
              <a:t>Do </a:t>
            </a:r>
            <a:r>
              <a:rPr lang="en-US" sz="4800" i="1" dirty="0">
                <a:solidFill>
                  <a:srgbClr val="FFC000"/>
                </a:solidFill>
              </a:rPr>
              <a:t>you think that it is necessary to rely on machines and </a:t>
            </a:r>
            <a:r>
              <a:rPr lang="en-US" sz="4800" i="1" dirty="0" smtClean="0">
                <a:solidFill>
                  <a:srgbClr val="FFC000"/>
                </a:solidFill>
              </a:rPr>
              <a:t>allow </a:t>
            </a:r>
            <a:r>
              <a:rPr lang="en-US" sz="4800" i="1" dirty="0">
                <a:solidFill>
                  <a:srgbClr val="FFC000"/>
                </a:solidFill>
              </a:rPr>
              <a:t>all </a:t>
            </a:r>
            <a:r>
              <a:rPr lang="en-US" sz="4800" i="1" dirty="0" smtClean="0">
                <a:solidFill>
                  <a:srgbClr val="FFC000"/>
                </a:solidFill>
              </a:rPr>
              <a:t>decisions to be made by them? </a:t>
            </a:r>
            <a:r>
              <a:rPr lang="en-US" sz="4800" i="1" dirty="0">
                <a:solidFill>
                  <a:srgbClr val="FFC000"/>
                </a:solidFill>
              </a:rPr>
              <a:t>Why?</a:t>
            </a:r>
            <a:r>
              <a:rPr lang="en-US" sz="4800" i="1" dirty="0"/>
              <a:t> </a:t>
            </a:r>
            <a:endParaRPr lang="en-US" sz="4800" dirty="0"/>
          </a:p>
        </p:txBody>
      </p:sp>
      <p:sp>
        <p:nvSpPr>
          <p:cNvPr id="4" name="Rectangle 3"/>
          <p:cNvSpPr/>
          <p:nvPr/>
        </p:nvSpPr>
        <p:spPr>
          <a:xfrm>
            <a:off x="939460" y="83810"/>
            <a:ext cx="10163965" cy="1015663"/>
          </a:xfrm>
          <a:prstGeom prst="rect">
            <a:avLst/>
          </a:prstGeom>
        </p:spPr>
        <p:txBody>
          <a:bodyPr wrap="square">
            <a:spAutoFit/>
          </a:bodyPr>
          <a:lstStyle/>
          <a:p>
            <a:r>
              <a:rPr lang="en-US" sz="6000" b="1" dirty="0">
                <a:solidFill>
                  <a:srgbClr val="92D050"/>
                </a:solidFill>
              </a:rPr>
              <a:t>New ethical questions </a:t>
            </a:r>
          </a:p>
        </p:txBody>
      </p:sp>
    </p:spTree>
    <p:extLst>
      <p:ext uri="{BB962C8B-B14F-4D97-AF65-F5344CB8AC3E}">
        <p14:creationId xmlns:p14="http://schemas.microsoft.com/office/powerpoint/2010/main" val="38433117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25305"/>
            <a:ext cx="12192000" cy="5845611"/>
          </a:xfrm>
        </p:spPr>
        <p:txBody>
          <a:bodyPr/>
          <a:lstStyle/>
          <a:p>
            <a:pPr marL="36508" indent="0" algn="ctr">
              <a:buNone/>
            </a:pPr>
            <a:r>
              <a:rPr lang="en-US" sz="4000" b="1" dirty="0" smtClean="0">
                <a:solidFill>
                  <a:srgbClr val="92D050"/>
                </a:solidFill>
              </a:rPr>
              <a:t>Top </a:t>
            </a:r>
            <a:r>
              <a:rPr lang="en-US" sz="4000" b="1" dirty="0">
                <a:solidFill>
                  <a:srgbClr val="92D050"/>
                </a:solidFill>
              </a:rPr>
              <a:t>9 </a:t>
            </a:r>
            <a:r>
              <a:rPr lang="en-US" sz="4000" b="1" i="1" dirty="0">
                <a:solidFill>
                  <a:srgbClr val="92D050"/>
                </a:solidFill>
              </a:rPr>
              <a:t>ethical issues </a:t>
            </a:r>
            <a:r>
              <a:rPr lang="en-US" sz="4000" b="1" dirty="0">
                <a:solidFill>
                  <a:srgbClr val="92D050"/>
                </a:solidFill>
              </a:rPr>
              <a:t>in AI according to the World Economic Forum (WEF, 2016</a:t>
            </a:r>
            <a:r>
              <a:rPr lang="en-US" sz="4000" b="1" dirty="0" smtClean="0">
                <a:solidFill>
                  <a:srgbClr val="92D050"/>
                </a:solidFill>
              </a:rPr>
              <a:t>):</a:t>
            </a:r>
          </a:p>
          <a:p>
            <a:pPr marL="36508" indent="0">
              <a:buNone/>
            </a:pPr>
            <a:r>
              <a:rPr lang="en-US" sz="3600" dirty="0" smtClean="0"/>
              <a:t> 1</a:t>
            </a:r>
            <a:r>
              <a:rPr lang="en-US" sz="3600" dirty="0"/>
              <a:t>. Unemployment. What happens when there are no </a:t>
            </a:r>
            <a:r>
              <a:rPr lang="en-US" sz="3600" dirty="0" smtClean="0"/>
              <a:t>more</a:t>
            </a:r>
            <a:br>
              <a:rPr lang="en-US" sz="3600" dirty="0" smtClean="0"/>
            </a:br>
            <a:r>
              <a:rPr lang="en-US" sz="3600" dirty="0" smtClean="0"/>
              <a:t>     </a:t>
            </a:r>
            <a:r>
              <a:rPr lang="en-US" sz="3600" dirty="0"/>
              <a:t>jobs available?</a:t>
            </a:r>
          </a:p>
          <a:p>
            <a:pPr marL="36508" indent="0">
              <a:buNone/>
            </a:pPr>
            <a:r>
              <a:rPr lang="en-US" sz="3600" dirty="0" smtClean="0"/>
              <a:t> 2</a:t>
            </a:r>
            <a:r>
              <a:rPr lang="en-US" sz="3600" dirty="0"/>
              <a:t>. Inequality. How do we distribute the wealth that </a:t>
            </a:r>
            <a:r>
              <a:rPr lang="en-US" sz="3600" dirty="0" smtClean="0"/>
              <a:t>is</a:t>
            </a:r>
            <a:br>
              <a:rPr lang="en-US" sz="3600" dirty="0" smtClean="0"/>
            </a:br>
            <a:r>
              <a:rPr lang="en-US" sz="3600" dirty="0" smtClean="0"/>
              <a:t>     </a:t>
            </a:r>
            <a:r>
              <a:rPr lang="en-US" sz="3600" dirty="0"/>
              <a:t>created by machines?</a:t>
            </a:r>
          </a:p>
          <a:p>
            <a:pPr marL="36508" indent="0">
              <a:buNone/>
            </a:pPr>
            <a:r>
              <a:rPr lang="en-US" sz="3600" dirty="0" smtClean="0"/>
              <a:t> 3</a:t>
            </a:r>
            <a:r>
              <a:rPr lang="en-US" sz="3600" dirty="0"/>
              <a:t>. Humanity. How do machines affect our behavior </a:t>
            </a:r>
            <a:r>
              <a:rPr lang="en-US" sz="3600" dirty="0" smtClean="0"/>
              <a:t>and</a:t>
            </a:r>
            <a:br>
              <a:rPr lang="en-US" sz="3600" dirty="0" smtClean="0"/>
            </a:br>
            <a:r>
              <a:rPr lang="en-US" sz="3600" dirty="0" smtClean="0"/>
              <a:t>     </a:t>
            </a:r>
            <a:r>
              <a:rPr lang="en-US" sz="3600" dirty="0"/>
              <a:t>interaction?</a:t>
            </a:r>
          </a:p>
          <a:p>
            <a:pPr marL="36508" indent="0">
              <a:buNone/>
            </a:pPr>
            <a:r>
              <a:rPr lang="en-US" sz="3600" dirty="0" smtClean="0"/>
              <a:t> 4</a:t>
            </a:r>
            <a:r>
              <a:rPr lang="en-US" sz="3600" dirty="0"/>
              <a:t>. Artificial stupidity. How can we guard against mistakes</a:t>
            </a:r>
            <a:r>
              <a:rPr lang="en-US" sz="3600" dirty="0" smtClean="0"/>
              <a:t>?</a:t>
            </a:r>
          </a:p>
        </p:txBody>
      </p:sp>
      <p:sp>
        <p:nvSpPr>
          <p:cNvPr id="4" name="Rectangle 3"/>
          <p:cNvSpPr/>
          <p:nvPr/>
        </p:nvSpPr>
        <p:spPr>
          <a:xfrm>
            <a:off x="0" y="83810"/>
            <a:ext cx="12192000" cy="954107"/>
          </a:xfrm>
          <a:prstGeom prst="rect">
            <a:avLst/>
          </a:prstGeom>
        </p:spPr>
        <p:txBody>
          <a:bodyPr wrap="square">
            <a:spAutoFit/>
          </a:bodyPr>
          <a:lstStyle/>
          <a:p>
            <a:r>
              <a:rPr lang="en-US" sz="5500" b="1" dirty="0" smtClean="0">
                <a:solidFill>
                  <a:srgbClr val="92D050"/>
                </a:solidFill>
              </a:rPr>
              <a:t>Ethics </a:t>
            </a:r>
            <a:r>
              <a:rPr lang="en-US" sz="5500" b="1" dirty="0">
                <a:solidFill>
                  <a:srgbClr val="92D050"/>
                </a:solidFill>
              </a:rPr>
              <a:t>and moral questions of AI</a:t>
            </a:r>
          </a:p>
        </p:txBody>
      </p:sp>
    </p:spTree>
    <p:extLst>
      <p:ext uri="{BB962C8B-B14F-4D97-AF65-F5344CB8AC3E}">
        <p14:creationId xmlns:p14="http://schemas.microsoft.com/office/powerpoint/2010/main" val="2066922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72167"/>
            <a:ext cx="12192000" cy="6585833"/>
          </a:xfrm>
        </p:spPr>
        <p:txBody>
          <a:bodyPr/>
          <a:lstStyle/>
          <a:p>
            <a:pPr marL="36508" indent="0" algn="ctr">
              <a:buNone/>
            </a:pPr>
            <a:r>
              <a:rPr lang="en-US" sz="4000" b="1" dirty="0" smtClean="0">
                <a:solidFill>
                  <a:srgbClr val="92D050"/>
                </a:solidFill>
              </a:rPr>
              <a:t>Top </a:t>
            </a:r>
            <a:r>
              <a:rPr lang="en-US" sz="4000" b="1" dirty="0">
                <a:solidFill>
                  <a:srgbClr val="92D050"/>
                </a:solidFill>
              </a:rPr>
              <a:t>9 </a:t>
            </a:r>
            <a:r>
              <a:rPr lang="en-US" sz="4000" b="1" i="1" dirty="0">
                <a:solidFill>
                  <a:srgbClr val="92D050"/>
                </a:solidFill>
              </a:rPr>
              <a:t>ethical issues </a:t>
            </a:r>
            <a:r>
              <a:rPr lang="en-US" sz="4000" b="1" dirty="0">
                <a:solidFill>
                  <a:srgbClr val="92D050"/>
                </a:solidFill>
              </a:rPr>
              <a:t>in AI according to the World Economic Forum (WEF, 2016</a:t>
            </a:r>
            <a:r>
              <a:rPr lang="en-US" sz="4000" b="1" dirty="0" smtClean="0">
                <a:solidFill>
                  <a:srgbClr val="92D050"/>
                </a:solidFill>
              </a:rPr>
              <a:t>)</a:t>
            </a:r>
            <a:r>
              <a:rPr lang="en-US" sz="4000" dirty="0" smtClean="0"/>
              <a:t>:</a:t>
            </a:r>
          </a:p>
          <a:p>
            <a:pPr marL="36508" indent="0">
              <a:buNone/>
            </a:pPr>
            <a:r>
              <a:rPr lang="en-US" sz="3600" dirty="0" smtClean="0"/>
              <a:t> 5</a:t>
            </a:r>
            <a:r>
              <a:rPr lang="en-US" sz="3600" dirty="0"/>
              <a:t>. Racist robots. How do we eliminate AI bias?</a:t>
            </a:r>
          </a:p>
          <a:p>
            <a:pPr marL="36508" indent="0">
              <a:buNone/>
            </a:pPr>
            <a:r>
              <a:rPr lang="en-US" sz="3600" dirty="0" smtClean="0"/>
              <a:t> 6</a:t>
            </a:r>
            <a:r>
              <a:rPr lang="en-US" sz="3600" dirty="0"/>
              <a:t>. Security. How do we keep AI safe from adversaries?</a:t>
            </a:r>
          </a:p>
          <a:p>
            <a:pPr marL="36508" indent="0">
              <a:buNone/>
            </a:pPr>
            <a:r>
              <a:rPr lang="en-US" sz="3600" dirty="0" smtClean="0"/>
              <a:t> 7</a:t>
            </a:r>
            <a:r>
              <a:rPr lang="en-US" sz="3600" dirty="0"/>
              <a:t>. Evil </a:t>
            </a:r>
            <a:r>
              <a:rPr lang="en-US" sz="3600" dirty="0" smtClean="0"/>
              <a:t>genie. </a:t>
            </a:r>
            <a:r>
              <a:rPr lang="en-US" sz="3600" dirty="0"/>
              <a:t>How do we protect against </a:t>
            </a:r>
            <a:r>
              <a:rPr lang="en-US" sz="3600" dirty="0" smtClean="0"/>
              <a:t>unintended</a:t>
            </a:r>
            <a:br>
              <a:rPr lang="en-US" sz="3600" dirty="0" smtClean="0"/>
            </a:br>
            <a:r>
              <a:rPr lang="en-US" sz="3600" dirty="0" smtClean="0"/>
              <a:t>     consequences</a:t>
            </a:r>
            <a:r>
              <a:rPr lang="en-US" sz="3600" dirty="0"/>
              <a:t>?</a:t>
            </a:r>
          </a:p>
          <a:p>
            <a:pPr marL="36508" indent="0">
              <a:buNone/>
            </a:pPr>
            <a:r>
              <a:rPr lang="en-US" sz="3600" dirty="0" smtClean="0"/>
              <a:t> 8</a:t>
            </a:r>
            <a:r>
              <a:rPr lang="en-US" sz="3600" dirty="0"/>
              <a:t>. Singularity. How do we stay in control of a complex, </a:t>
            </a:r>
            <a:r>
              <a:rPr lang="en-US" sz="3600" dirty="0" smtClean="0"/>
              <a:t/>
            </a:r>
            <a:br>
              <a:rPr lang="en-US" sz="3600" dirty="0" smtClean="0"/>
            </a:br>
            <a:r>
              <a:rPr lang="en-US" sz="3600" dirty="0" smtClean="0"/>
              <a:t>     intelligent </a:t>
            </a:r>
            <a:r>
              <a:rPr lang="en-US" sz="3600" dirty="0"/>
              <a:t>system?</a:t>
            </a:r>
          </a:p>
          <a:p>
            <a:pPr marL="36508" indent="0">
              <a:buNone/>
            </a:pPr>
            <a:r>
              <a:rPr lang="en-US" sz="3600" dirty="0" smtClean="0"/>
              <a:t> 9. </a:t>
            </a:r>
            <a:r>
              <a:rPr lang="en-US" sz="3600" dirty="0"/>
              <a:t>Robot rights. How do we define the humane treatment </a:t>
            </a:r>
            <a:r>
              <a:rPr lang="en-US" sz="3600" dirty="0" smtClean="0"/>
              <a:t/>
            </a:r>
            <a:br>
              <a:rPr lang="en-US" sz="3600" dirty="0" smtClean="0"/>
            </a:br>
            <a:r>
              <a:rPr lang="en-US" sz="3600" dirty="0" smtClean="0"/>
              <a:t>     of </a:t>
            </a:r>
            <a:r>
              <a:rPr lang="en-US" sz="3600" dirty="0"/>
              <a:t>AI?</a:t>
            </a:r>
            <a:endParaRPr lang="en-US" sz="3600" dirty="0" smtClean="0"/>
          </a:p>
        </p:txBody>
      </p:sp>
    </p:spTree>
    <p:extLst>
      <p:ext uri="{BB962C8B-B14F-4D97-AF65-F5344CB8AC3E}">
        <p14:creationId xmlns:p14="http://schemas.microsoft.com/office/powerpoint/2010/main" val="3165925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5564</TotalTime>
  <Words>1982</Words>
  <Application>Microsoft Office PowerPoint</Application>
  <PresentationFormat>Widescreen</PresentationFormat>
  <Paragraphs>229</Paragraphs>
  <Slides>24</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Dinamit</vt:lpstr>
      <vt:lpstr>Georgia</vt:lpstr>
      <vt:lpstr>Times New Roman</vt:lpstr>
      <vt:lpstr>Wingdings</vt:lpstr>
      <vt:lpstr>Wingdings 2</vt:lpstr>
      <vt:lpstr>Technic</vt:lpstr>
      <vt:lpstr>Emerging Technologies</vt:lpstr>
      <vt:lpstr>PowerPoint Presentation</vt:lpstr>
      <vt:lpstr>PowerPoint Presentation</vt:lpstr>
      <vt:lpstr>Technology and Ethics</vt:lpstr>
      <vt:lpstr>PowerPoint Presentation</vt:lpstr>
      <vt:lpstr>PowerPoint Presentation</vt:lpstr>
      <vt:lpstr>PowerPoint Presentation</vt:lpstr>
      <vt:lpstr>PowerPoint Presentation</vt:lpstr>
      <vt:lpstr>PowerPoint Presentation</vt:lpstr>
      <vt:lpstr>3D Printing</vt:lpstr>
      <vt:lpstr>Human enhancements</vt:lpstr>
      <vt:lpstr>PowerPoint Presentation</vt:lpstr>
      <vt:lpstr>PowerPoint Presentation</vt:lpstr>
      <vt:lpstr>PowerPoint Presentation</vt:lpstr>
      <vt:lpstr>The ACM Code of Ethics and Professional Conduct</vt:lpstr>
      <vt:lpstr>General Ethical Principles </vt:lpstr>
      <vt:lpstr>Professional Responsibilities</vt:lpstr>
      <vt:lpstr>Professional Leadership Principles</vt:lpstr>
      <vt:lpstr>Digital Privacy</vt:lpstr>
      <vt:lpstr>Digital Privacy</vt:lpstr>
      <vt:lpstr>Digital Privacy</vt:lpstr>
      <vt:lpstr>Digital Privacy</vt:lpstr>
      <vt:lpstr>Digital Privacy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dc:creator>
  <cp:lastModifiedBy>Toshiba</cp:lastModifiedBy>
  <cp:revision>369</cp:revision>
  <dcterms:created xsi:type="dcterms:W3CDTF">2021-04-10T07:48:28Z</dcterms:created>
  <dcterms:modified xsi:type="dcterms:W3CDTF">2021-12-22T14:01:23Z</dcterms:modified>
</cp:coreProperties>
</file>