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3.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4.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6.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7.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1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711" r:id="rId3"/>
    <p:sldMasterId id="2147483735" r:id="rId4"/>
    <p:sldMasterId id="2147483747" r:id="rId5"/>
    <p:sldMasterId id="2147483759" r:id="rId6"/>
    <p:sldMasterId id="2147483771" r:id="rId7"/>
    <p:sldMasterId id="2147483784" r:id="rId8"/>
    <p:sldMasterId id="2147483797" r:id="rId9"/>
    <p:sldMasterId id="2147483809" r:id="rId10"/>
    <p:sldMasterId id="2147483821" r:id="rId11"/>
    <p:sldMasterId id="2147483891" r:id="rId12"/>
    <p:sldMasterId id="2147483905" r:id="rId13"/>
    <p:sldMasterId id="2147483919" r:id="rId14"/>
    <p:sldMasterId id="2147483959" r:id="rId15"/>
    <p:sldMasterId id="2147484069" r:id="rId16"/>
    <p:sldMasterId id="2147484094" r:id="rId17"/>
    <p:sldMasterId id="2147484170" r:id="rId18"/>
    <p:sldMasterId id="2147484222" r:id="rId19"/>
  </p:sldMasterIdLst>
  <p:notesMasterIdLst>
    <p:notesMasterId r:id="rId136"/>
  </p:notesMasterIdLst>
  <p:sldIdLst>
    <p:sldId id="315" r:id="rId20"/>
    <p:sldId id="256" r:id="rId21"/>
    <p:sldId id="324" r:id="rId22"/>
    <p:sldId id="515" r:id="rId23"/>
    <p:sldId id="380" r:id="rId24"/>
    <p:sldId id="525" r:id="rId25"/>
    <p:sldId id="319" r:id="rId26"/>
    <p:sldId id="493" r:id="rId27"/>
    <p:sldId id="494" r:id="rId28"/>
    <p:sldId id="510" r:id="rId29"/>
    <p:sldId id="403" r:id="rId30"/>
    <p:sldId id="497" r:id="rId31"/>
    <p:sldId id="387" r:id="rId32"/>
    <p:sldId id="258" r:id="rId33"/>
    <p:sldId id="332" r:id="rId34"/>
    <p:sldId id="333" r:id="rId35"/>
    <p:sldId id="360" r:id="rId36"/>
    <p:sldId id="320" r:id="rId37"/>
    <p:sldId id="350" r:id="rId38"/>
    <p:sldId id="351" r:id="rId39"/>
    <p:sldId id="508" r:id="rId40"/>
    <p:sldId id="511" r:id="rId41"/>
    <p:sldId id="502" r:id="rId42"/>
    <p:sldId id="507" r:id="rId43"/>
    <p:sldId id="268" r:id="rId44"/>
    <p:sldId id="298" r:id="rId45"/>
    <p:sldId id="505" r:id="rId46"/>
    <p:sldId id="353" r:id="rId47"/>
    <p:sldId id="509" r:id="rId48"/>
    <p:sldId id="261" r:id="rId49"/>
    <p:sldId id="384" r:id="rId50"/>
    <p:sldId id="386" r:id="rId51"/>
    <p:sldId id="402" r:id="rId52"/>
    <p:sldId id="347" r:id="rId53"/>
    <p:sldId id="331" r:id="rId54"/>
    <p:sldId id="348" r:id="rId55"/>
    <p:sldId id="259" r:id="rId56"/>
    <p:sldId id="260" r:id="rId57"/>
    <p:sldId id="513" r:id="rId58"/>
    <p:sldId id="526" r:id="rId59"/>
    <p:sldId id="516" r:id="rId60"/>
    <p:sldId id="405" r:id="rId61"/>
    <p:sldId id="404" r:id="rId62"/>
    <p:sldId id="518" r:id="rId63"/>
    <p:sldId id="277" r:id="rId64"/>
    <p:sldId id="408" r:id="rId65"/>
    <p:sldId id="409" r:id="rId66"/>
    <p:sldId id="410" r:id="rId67"/>
    <p:sldId id="537" r:id="rId68"/>
    <p:sldId id="415" r:id="rId69"/>
    <p:sldId id="414" r:id="rId70"/>
    <p:sldId id="413" r:id="rId71"/>
    <p:sldId id="538" r:id="rId72"/>
    <p:sldId id="390" r:id="rId73"/>
    <p:sldId id="391" r:id="rId74"/>
    <p:sldId id="393" r:id="rId75"/>
    <p:sldId id="544" r:id="rId76"/>
    <p:sldId id="394" r:id="rId77"/>
    <p:sldId id="429" r:id="rId78"/>
    <p:sldId id="395" r:id="rId79"/>
    <p:sldId id="428" r:id="rId80"/>
    <p:sldId id="398" r:id="rId81"/>
    <p:sldId id="397" r:id="rId82"/>
    <p:sldId id="417" r:id="rId83"/>
    <p:sldId id="399" r:id="rId84"/>
    <p:sldId id="400" r:id="rId85"/>
    <p:sldId id="401" r:id="rId86"/>
    <p:sldId id="425" r:id="rId87"/>
    <p:sldId id="426" r:id="rId88"/>
    <p:sldId id="419" r:id="rId89"/>
    <p:sldId id="420" r:id="rId90"/>
    <p:sldId id="421" r:id="rId91"/>
    <p:sldId id="422" r:id="rId92"/>
    <p:sldId id="427" r:id="rId93"/>
    <p:sldId id="418" r:id="rId94"/>
    <p:sldId id="430" r:id="rId95"/>
    <p:sldId id="545" r:id="rId96"/>
    <p:sldId id="546" r:id="rId97"/>
    <p:sldId id="547" r:id="rId98"/>
    <p:sldId id="548" r:id="rId99"/>
    <p:sldId id="549" r:id="rId100"/>
    <p:sldId id="550" r:id="rId101"/>
    <p:sldId id="551" r:id="rId102"/>
    <p:sldId id="552" r:id="rId103"/>
    <p:sldId id="553" r:id="rId104"/>
    <p:sldId id="554" r:id="rId105"/>
    <p:sldId id="555" r:id="rId106"/>
    <p:sldId id="448" r:id="rId107"/>
    <p:sldId id="447" r:id="rId108"/>
    <p:sldId id="556" r:id="rId109"/>
    <p:sldId id="449" r:id="rId110"/>
    <p:sldId id="450" r:id="rId111"/>
    <p:sldId id="451" r:id="rId112"/>
    <p:sldId id="452" r:id="rId113"/>
    <p:sldId id="453" r:id="rId114"/>
    <p:sldId id="455" r:id="rId115"/>
    <p:sldId id="456" r:id="rId116"/>
    <p:sldId id="557" r:id="rId117"/>
    <p:sldId id="458" r:id="rId118"/>
    <p:sldId id="558" r:id="rId119"/>
    <p:sldId id="559" r:id="rId120"/>
    <p:sldId id="461" r:id="rId121"/>
    <p:sldId id="560" r:id="rId122"/>
    <p:sldId id="462" r:id="rId123"/>
    <p:sldId id="465" r:id="rId124"/>
    <p:sldId id="562" r:id="rId125"/>
    <p:sldId id="466" r:id="rId126"/>
    <p:sldId id="468" r:id="rId127"/>
    <p:sldId id="469" r:id="rId128"/>
    <p:sldId id="483" r:id="rId129"/>
    <p:sldId id="470" r:id="rId130"/>
    <p:sldId id="485" r:id="rId131"/>
    <p:sldId id="473" r:id="rId132"/>
    <p:sldId id="474" r:id="rId133"/>
    <p:sldId id="476" r:id="rId134"/>
    <p:sldId id="563"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8032" autoAdjust="0"/>
  </p:normalViewPr>
  <p:slideViewPr>
    <p:cSldViewPr>
      <p:cViewPr varScale="1">
        <p:scale>
          <a:sx n="57" d="100"/>
          <a:sy n="57" d="100"/>
        </p:scale>
        <p:origin x="-17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117" Type="http://schemas.openxmlformats.org/officeDocument/2006/relationships/slide" Target="slides/slide98.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slide" Target="slides/slide70.xml"/><Relationship Id="rId112" Type="http://schemas.openxmlformats.org/officeDocument/2006/relationships/slide" Target="slides/slide93.xml"/><Relationship Id="rId133" Type="http://schemas.openxmlformats.org/officeDocument/2006/relationships/slide" Target="slides/slide114.xml"/><Relationship Id="rId138" Type="http://schemas.openxmlformats.org/officeDocument/2006/relationships/viewProps" Target="viewProps.xml"/><Relationship Id="rId16" Type="http://schemas.openxmlformats.org/officeDocument/2006/relationships/slideMaster" Target="slideMasters/slideMaster16.xml"/><Relationship Id="rId107" Type="http://schemas.openxmlformats.org/officeDocument/2006/relationships/slide" Target="slides/slide88.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102" Type="http://schemas.openxmlformats.org/officeDocument/2006/relationships/slide" Target="slides/slide83.xml"/><Relationship Id="rId123" Type="http://schemas.openxmlformats.org/officeDocument/2006/relationships/slide" Target="slides/slide104.xml"/><Relationship Id="rId128" Type="http://schemas.openxmlformats.org/officeDocument/2006/relationships/slide" Target="slides/slide109.xml"/><Relationship Id="rId5" Type="http://schemas.openxmlformats.org/officeDocument/2006/relationships/slideMaster" Target="slideMasters/slideMaster5.xml"/><Relationship Id="rId90" Type="http://schemas.openxmlformats.org/officeDocument/2006/relationships/slide" Target="slides/slide71.xml"/><Relationship Id="rId95" Type="http://schemas.openxmlformats.org/officeDocument/2006/relationships/slide" Target="slides/slide76.xml"/><Relationship Id="rId22" Type="http://schemas.openxmlformats.org/officeDocument/2006/relationships/slide" Target="slides/slide3.xml"/><Relationship Id="rId27" Type="http://schemas.openxmlformats.org/officeDocument/2006/relationships/slide" Target="slides/slide8.xml"/><Relationship Id="rId43" Type="http://schemas.openxmlformats.org/officeDocument/2006/relationships/slide" Target="slides/slide24.xml"/><Relationship Id="rId48" Type="http://schemas.openxmlformats.org/officeDocument/2006/relationships/slide" Target="slides/slide29.xml"/><Relationship Id="rId64" Type="http://schemas.openxmlformats.org/officeDocument/2006/relationships/slide" Target="slides/slide45.xml"/><Relationship Id="rId69" Type="http://schemas.openxmlformats.org/officeDocument/2006/relationships/slide" Target="slides/slide50.xml"/><Relationship Id="rId113" Type="http://schemas.openxmlformats.org/officeDocument/2006/relationships/slide" Target="slides/slide94.xml"/><Relationship Id="rId118" Type="http://schemas.openxmlformats.org/officeDocument/2006/relationships/slide" Target="slides/slide99.xml"/><Relationship Id="rId134" Type="http://schemas.openxmlformats.org/officeDocument/2006/relationships/slide" Target="slides/slide115.xml"/><Relationship Id="rId13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slide" Target="slides/slide66.xml"/><Relationship Id="rId93" Type="http://schemas.openxmlformats.org/officeDocument/2006/relationships/slide" Target="slides/slide74.xml"/><Relationship Id="rId98" Type="http://schemas.openxmlformats.org/officeDocument/2006/relationships/slide" Target="slides/slide79.xml"/><Relationship Id="rId121" Type="http://schemas.openxmlformats.org/officeDocument/2006/relationships/slide" Target="slides/slide10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103" Type="http://schemas.openxmlformats.org/officeDocument/2006/relationships/slide" Target="slides/slide84.xml"/><Relationship Id="rId108" Type="http://schemas.openxmlformats.org/officeDocument/2006/relationships/slide" Target="slides/slide89.xml"/><Relationship Id="rId116" Type="http://schemas.openxmlformats.org/officeDocument/2006/relationships/slide" Target="slides/slide97.xml"/><Relationship Id="rId124" Type="http://schemas.openxmlformats.org/officeDocument/2006/relationships/slide" Target="slides/slide105.xml"/><Relationship Id="rId129" Type="http://schemas.openxmlformats.org/officeDocument/2006/relationships/slide" Target="slides/slide110.xml"/><Relationship Id="rId137" Type="http://schemas.openxmlformats.org/officeDocument/2006/relationships/presProps" Target="presProps.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slide" Target="slides/slide69.xml"/><Relationship Id="rId91" Type="http://schemas.openxmlformats.org/officeDocument/2006/relationships/slide" Target="slides/slide72.xml"/><Relationship Id="rId96" Type="http://schemas.openxmlformats.org/officeDocument/2006/relationships/slide" Target="slides/slide77.xml"/><Relationship Id="rId111" Type="http://schemas.openxmlformats.org/officeDocument/2006/relationships/slide" Target="slides/slide92.xml"/><Relationship Id="rId132" Type="http://schemas.openxmlformats.org/officeDocument/2006/relationships/slide" Target="slides/slide113.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6" Type="http://schemas.openxmlformats.org/officeDocument/2006/relationships/slide" Target="slides/slide87.xml"/><Relationship Id="rId114" Type="http://schemas.openxmlformats.org/officeDocument/2006/relationships/slide" Target="slides/slide95.xml"/><Relationship Id="rId119" Type="http://schemas.openxmlformats.org/officeDocument/2006/relationships/slide" Target="slides/slide100.xml"/><Relationship Id="rId127" Type="http://schemas.openxmlformats.org/officeDocument/2006/relationships/slide" Target="slides/slide10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94" Type="http://schemas.openxmlformats.org/officeDocument/2006/relationships/slide" Target="slides/slide75.xml"/><Relationship Id="rId99" Type="http://schemas.openxmlformats.org/officeDocument/2006/relationships/slide" Target="slides/slide80.xml"/><Relationship Id="rId101" Type="http://schemas.openxmlformats.org/officeDocument/2006/relationships/slide" Target="slides/slide82.xml"/><Relationship Id="rId122" Type="http://schemas.openxmlformats.org/officeDocument/2006/relationships/slide" Target="slides/slide103.xml"/><Relationship Id="rId130" Type="http://schemas.openxmlformats.org/officeDocument/2006/relationships/slide" Target="slides/slide111.xml"/><Relationship Id="rId135"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109" Type="http://schemas.openxmlformats.org/officeDocument/2006/relationships/slide" Target="slides/slide9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97" Type="http://schemas.openxmlformats.org/officeDocument/2006/relationships/slide" Target="slides/slide78.xml"/><Relationship Id="rId104" Type="http://schemas.openxmlformats.org/officeDocument/2006/relationships/slide" Target="slides/slide85.xml"/><Relationship Id="rId120" Type="http://schemas.openxmlformats.org/officeDocument/2006/relationships/slide" Target="slides/slide101.xml"/><Relationship Id="rId125" Type="http://schemas.openxmlformats.org/officeDocument/2006/relationships/slide" Target="slides/slide106.xml"/><Relationship Id="rId7" Type="http://schemas.openxmlformats.org/officeDocument/2006/relationships/slideMaster" Target="slideMasters/slideMaster7.xml"/><Relationship Id="rId71" Type="http://schemas.openxmlformats.org/officeDocument/2006/relationships/slide" Target="slides/slide52.xml"/><Relationship Id="rId92" Type="http://schemas.openxmlformats.org/officeDocument/2006/relationships/slide" Target="slides/slide73.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slide" Target="slides/slide68.xml"/><Relationship Id="rId110" Type="http://schemas.openxmlformats.org/officeDocument/2006/relationships/slide" Target="slides/slide91.xml"/><Relationship Id="rId115" Type="http://schemas.openxmlformats.org/officeDocument/2006/relationships/slide" Target="slides/slide96.xml"/><Relationship Id="rId131" Type="http://schemas.openxmlformats.org/officeDocument/2006/relationships/slide" Target="slides/slide112.xml"/><Relationship Id="rId136" Type="http://schemas.openxmlformats.org/officeDocument/2006/relationships/notesMaster" Target="notesMasters/notesMaster1.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1.xml"/><Relationship Id="rId35" Type="http://schemas.openxmlformats.org/officeDocument/2006/relationships/slide" Target="slides/slide16.xml"/><Relationship Id="rId56" Type="http://schemas.openxmlformats.org/officeDocument/2006/relationships/slide" Target="slides/slide37.xml"/><Relationship Id="rId77" Type="http://schemas.openxmlformats.org/officeDocument/2006/relationships/slide" Target="slides/slide58.xml"/><Relationship Id="rId100" Type="http://schemas.openxmlformats.org/officeDocument/2006/relationships/slide" Target="slides/slide81.xml"/><Relationship Id="rId105" Type="http://schemas.openxmlformats.org/officeDocument/2006/relationships/slide" Target="slides/slide86.xml"/><Relationship Id="rId126" Type="http://schemas.openxmlformats.org/officeDocument/2006/relationships/slide" Target="slides/slide10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C104E-6935-4DAD-B0F1-02B4A55FB10F}" type="datetimeFigureOut">
              <a:rPr lang="en-US" smtClean="0"/>
              <a:pPr/>
              <a:t>26-Dec-17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C5BDE-6456-40AE-AD03-9E44C08C5669}" type="slidenum">
              <a:rPr lang="en-US" smtClean="0"/>
              <a:pPr/>
              <a:t>‹#›</a:t>
            </a:fld>
            <a:endParaRPr lang="en-US"/>
          </a:p>
        </p:txBody>
      </p:sp>
    </p:spTree>
    <p:extLst>
      <p:ext uri="{BB962C8B-B14F-4D97-AF65-F5344CB8AC3E}">
        <p14:creationId xmlns:p14="http://schemas.microsoft.com/office/powerpoint/2010/main" val="115978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en.wikipedia.org/wiki/Let's_Play_(video_gaming)" TargetMode="External"/><Relationship Id="rId3" Type="http://schemas.openxmlformats.org/officeDocument/2006/relationships/hyperlink" Target="https://en.wikipedia.org/wiki/Streaming_video" TargetMode="External"/><Relationship Id="rId7" Type="http://schemas.openxmlformats.org/officeDocument/2006/relationships/hyperlink" Target="https://en.wikipedia.org/wiki/Video_game"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ki/Justin.tv" TargetMode="External"/><Relationship Id="rId11" Type="http://schemas.openxmlformats.org/officeDocument/2006/relationships/hyperlink" Target="https://en.wikipedia.org/wiki/Video_on_demand" TargetMode="External"/><Relationship Id="rId5" Type="http://schemas.openxmlformats.org/officeDocument/2006/relationships/hyperlink" Target="https://en.wikipedia.org/wiki/Twitch.tv#cite_note-gamasutra-amazon-2" TargetMode="External"/><Relationship Id="rId10" Type="http://schemas.openxmlformats.org/officeDocument/2006/relationships/hyperlink" Target="https://en.wikipedia.org/wiki/ESports" TargetMode="External"/><Relationship Id="rId4" Type="http://schemas.openxmlformats.org/officeDocument/2006/relationships/hyperlink" Target="https://en.wikipedia.org/wiki/Amazon.com,_Inc." TargetMode="External"/><Relationship Id="rId9" Type="http://schemas.openxmlformats.org/officeDocument/2006/relationships/hyperlink" Target="https://en.wikipedia.org/wiki/Video_gam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rchunifiedcommunications.techtarget.com/definition/Internet-Protoco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archenterprisewan.techtarget.com/definition/WAN" TargetMode="External"/><Relationship Id="rId4" Type="http://schemas.openxmlformats.org/officeDocument/2006/relationships/hyperlink" Target="http://searchnetworking.techtarget.com/definition/local-area-network-LAN"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en.wikipedia.org/wiki/Internet_protocol_suite" TargetMode="Externa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A3522421-660C-40C6-8673-DBCBE22CE0FF}"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64859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Attenuation:</a:t>
            </a:r>
          </a:p>
          <a:p>
            <a:r>
              <a:rPr lang="en-US" sz="1200" b="1" dirty="0" smtClean="0">
                <a:solidFill>
                  <a:srgbClr val="FF0000"/>
                </a:solidFill>
                <a:effectLst>
                  <a:outerShdw blurRad="38100" dist="38100" dir="2700000" algn="tl">
                    <a:srgbClr val="000000">
                      <a:alpha val="43137"/>
                    </a:srgbClr>
                  </a:outerShdw>
                </a:effectLst>
              </a:rPr>
              <a:t>1</a:t>
            </a:r>
            <a:r>
              <a:rPr lang="en-US" sz="1200" b="1" baseline="30000" dirty="0" smtClean="0">
                <a:solidFill>
                  <a:srgbClr val="FF0000"/>
                </a:solidFill>
                <a:effectLst>
                  <a:outerShdw blurRad="38100" dist="38100" dir="2700000" algn="tl">
                    <a:srgbClr val="000000">
                      <a:alpha val="43137"/>
                    </a:srgbClr>
                  </a:outerShdw>
                </a:effectLst>
              </a:rPr>
              <a:t>st</a:t>
            </a:r>
            <a:r>
              <a:rPr lang="en-US" sz="1200" b="1" dirty="0" smtClean="0">
                <a:solidFill>
                  <a:srgbClr val="FF0000"/>
                </a:solidFill>
                <a:effectLst>
                  <a:outerShdw blurRad="38100" dist="38100" dir="2700000" algn="tl">
                    <a:srgbClr val="000000">
                      <a:alpha val="43137"/>
                    </a:srgbClr>
                  </a:outerShdw>
                </a:effectLst>
              </a:rPr>
              <a:t> and 1,000,000</a:t>
            </a:r>
            <a:r>
              <a:rPr lang="en-US" sz="1200" b="1" baseline="30000" dirty="0" smtClean="0">
                <a:solidFill>
                  <a:srgbClr val="FF0000"/>
                </a:solidFill>
                <a:effectLst>
                  <a:outerShdw blurRad="38100" dist="38100" dir="2700000" algn="tl">
                    <a:srgbClr val="000000">
                      <a:alpha val="43137"/>
                    </a:srgbClr>
                  </a:outerShdw>
                </a:effectLst>
              </a:rPr>
              <a:t>th</a:t>
            </a:r>
            <a:r>
              <a:rPr lang="en-US" sz="1200" b="1" dirty="0" smtClean="0">
                <a:solidFill>
                  <a:srgbClr val="FF0000"/>
                </a:solidFill>
                <a:effectLst>
                  <a:outerShdw blurRad="38100" dist="38100" dir="2700000" algn="tl">
                    <a:srgbClr val="000000">
                      <a:alpha val="43137"/>
                    </a:srgbClr>
                  </a:outerShdw>
                </a:effectLst>
              </a:rPr>
              <a:t> </a:t>
            </a:r>
            <a:r>
              <a:rPr lang="en-US" sz="1200" b="1" dirty="0" smtClean="0">
                <a:solidFill>
                  <a:srgbClr val="0070C0"/>
                </a:solidFill>
                <a:effectLst>
                  <a:outerShdw blurRad="38100" dist="38100" dir="2700000" algn="tl">
                    <a:srgbClr val="000000">
                      <a:alpha val="43137"/>
                    </a:srgbClr>
                  </a:outerShdw>
                </a:effectLst>
              </a:rPr>
              <a:t>copy</a:t>
            </a:r>
            <a:r>
              <a:rPr lang="en-US" sz="1200" b="1" dirty="0" smtClean="0">
                <a:solidFill>
                  <a:srgbClr val="FF0000"/>
                </a:solidFill>
                <a:effectLst>
                  <a:outerShdw blurRad="38100" dist="38100" dir="2700000" algn="tl">
                    <a:srgbClr val="000000">
                      <a:alpha val="43137"/>
                    </a:srgbClr>
                  </a:outerShdw>
                </a:effectLst>
              </a:rPr>
              <a:t> of a CD are the same, but using analog …</a:t>
            </a: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10</a:t>
            </a:fld>
            <a:endParaRPr lang="en-US"/>
          </a:p>
        </p:txBody>
      </p:sp>
    </p:spTree>
    <p:extLst>
      <p:ext uri="{BB962C8B-B14F-4D97-AF65-F5344CB8AC3E}">
        <p14:creationId xmlns:p14="http://schemas.microsoft.com/office/powerpoint/2010/main" val="86600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0520E-B11F-4648-8873-F106B717EC9E}" type="slidenum">
              <a:rPr lang="en-US">
                <a:solidFill>
                  <a:prstClr val="black"/>
                </a:solidFill>
              </a:rPr>
              <a:pPr/>
              <a:t>11</a:t>
            </a:fld>
            <a:endParaRPr lang="en-US">
              <a:solidFill>
                <a:prstClr val="black"/>
              </a:solidFill>
            </a:endParaRP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mn-lt"/>
                <a:ea typeface="+mn-ea"/>
                <a:cs typeface="+mn-cs"/>
              </a:rPr>
              <a:t>Any electromagnetic signal, analog or digital, is made up of a number of constituent frequencies. A key parameter that characterizes the signal is bandwidth, which is the width of the range of frequencies that comprises the signal. </a:t>
            </a:r>
          </a:p>
          <a:p>
            <a:r>
              <a:rPr lang="en-US" sz="1200" b="1" i="0" u="none" strike="noStrike" kern="1200" baseline="0" dirty="0" smtClean="0">
                <a:solidFill>
                  <a:schemeClr val="tx1"/>
                </a:solidFill>
                <a:latin typeface="+mn-lt"/>
                <a:ea typeface="+mn-ea"/>
                <a:cs typeface="+mn-cs"/>
              </a:rPr>
              <a:t>In general, the greater the bandwidth of the signal, the greater its information-carrying capacity.</a:t>
            </a: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Data rate is limited by the bandwidth, the presence of impairments, and the error rate that is acceptable.</a:t>
            </a:r>
          </a:p>
          <a:p>
            <a:r>
              <a:rPr lang="en-US" sz="1200" b="0" i="0" u="none" strike="noStrike" kern="1200" baseline="0" dirty="0" smtClean="0">
                <a:solidFill>
                  <a:schemeClr val="tx1"/>
                </a:solidFill>
                <a:latin typeface="+mn-lt"/>
                <a:ea typeface="+mn-ea"/>
                <a:cs typeface="+mn-cs"/>
              </a:rPr>
              <a:t>In telephone networks, this frequency band typically has a width of 4 kHz.</a:t>
            </a: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width of the band </a:t>
            </a:r>
            <a:r>
              <a:rPr lang="en-US" sz="1200" b="0" i="0" u="none" strike="noStrike" kern="1200" baseline="0" dirty="0" smtClean="0">
                <a:solidFill>
                  <a:schemeClr val="tx1"/>
                </a:solidFill>
                <a:latin typeface="+mn-lt"/>
                <a:ea typeface="+mn-ea"/>
                <a:cs typeface="+mn-cs"/>
              </a:rPr>
              <a:t>is called, not surprisingly, the </a:t>
            </a:r>
            <a:r>
              <a:rPr lang="en-US" sz="1200" b="1" i="0" u="none" strike="noStrike" kern="1200" baseline="0" dirty="0" smtClean="0">
                <a:solidFill>
                  <a:schemeClr val="tx1"/>
                </a:solidFill>
                <a:latin typeface="+mn-lt"/>
                <a:ea typeface="+mn-ea"/>
                <a:cs typeface="+mn-cs"/>
              </a:rPr>
              <a:t>bandwidth</a:t>
            </a:r>
            <a:r>
              <a:rPr lang="en-US" sz="1200" b="0" i="0" u="none" strike="noStrike" kern="1200" baseline="0" dirty="0" smtClean="0">
                <a:solidFill>
                  <a:schemeClr val="tx1"/>
                </a:solidFill>
                <a:latin typeface="+mn-lt"/>
                <a:ea typeface="+mn-ea"/>
                <a:cs typeface="+mn-cs"/>
              </a:rPr>
              <a:t>. FM radio stations also use FDM to</a:t>
            </a:r>
          </a:p>
          <a:p>
            <a:r>
              <a:rPr lang="en-US" sz="1200" b="1" i="0" u="none" strike="noStrike" kern="1200" baseline="0" dirty="0" smtClean="0">
                <a:solidFill>
                  <a:schemeClr val="tx1"/>
                </a:solidFill>
                <a:latin typeface="+mn-lt"/>
                <a:ea typeface="+mn-ea"/>
                <a:cs typeface="+mn-cs"/>
              </a:rPr>
              <a:t>share microwave frequency spectrum</a:t>
            </a:r>
            <a:r>
              <a:rPr lang="en-US" sz="1200" b="0"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177044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transmission media, such as optical fiber and unguided media, will only propagate analog signals.</a:t>
            </a:r>
            <a:endParaRPr lang="en-US" b="1" dirty="0" smtClean="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47236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solidFill>
                  <a:srgbClr val="FF0000"/>
                </a:solidFill>
              </a:rPr>
              <a:t>Communication channels</a:t>
            </a:r>
          </a:p>
          <a:p>
            <a:pPr lvl="1"/>
            <a:r>
              <a:rPr lang="en-GB" b="1" dirty="0" smtClean="0"/>
              <a:t>Pathways over which data are sent</a:t>
            </a:r>
          </a:p>
          <a:p>
            <a:pPr lvl="1"/>
            <a:r>
              <a:rPr lang="en-GB" b="1" dirty="0" smtClean="0"/>
              <a:t>Data links, info. Channel, comm. lines</a:t>
            </a:r>
          </a:p>
          <a:p>
            <a:r>
              <a:rPr lang="en-GB" b="1" dirty="0" smtClean="0">
                <a:solidFill>
                  <a:srgbClr val="FF0000"/>
                </a:solidFill>
              </a:rPr>
              <a:t>Communication software</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13</a:t>
            </a:fld>
            <a:endParaRPr lang="en-GB"/>
          </a:p>
        </p:txBody>
      </p:sp>
    </p:spTree>
    <p:extLst>
      <p:ext uri="{BB962C8B-B14F-4D97-AF65-F5344CB8AC3E}">
        <p14:creationId xmlns:p14="http://schemas.microsoft.com/office/powerpoint/2010/main" val="128022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Often telecommunication systems are two-way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devices act as both a transmitter and receiver or </a:t>
            </a:r>
            <a:r>
              <a:rPr lang="en-US" b="1" i="1" dirty="0" smtClean="0"/>
              <a:t>transceiver</a:t>
            </a:r>
            <a:r>
              <a:rPr lang="en-US"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For example, a mobile phone is a transceiver.</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14</a:t>
            </a:fld>
            <a:endParaRPr lang="en-GB"/>
          </a:p>
        </p:txBody>
      </p:sp>
    </p:spTree>
    <p:extLst>
      <p:ext uri="{BB962C8B-B14F-4D97-AF65-F5344CB8AC3E}">
        <p14:creationId xmlns:p14="http://schemas.microsoft.com/office/powerpoint/2010/main" val="4213648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model is a simplified form of a complex reality.</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15</a:t>
            </a:fld>
            <a:endParaRPr lang="en-US"/>
          </a:p>
        </p:txBody>
      </p:sp>
    </p:spTree>
    <p:extLst>
      <p:ext uri="{BB962C8B-B14F-4D97-AF65-F5344CB8AC3E}">
        <p14:creationId xmlns:p14="http://schemas.microsoft.com/office/powerpoint/2010/main" val="741119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031576-DA9D-40FD-AEB3-E5DB3E5055CF}" type="slidenum">
              <a:rPr lang="en-US">
                <a:solidFill>
                  <a:prstClr val="black"/>
                </a:solidFill>
              </a:rPr>
              <a:pPr/>
              <a:t>17</a:t>
            </a:fld>
            <a:endParaRPr lang="en-US">
              <a:solidFill>
                <a:prstClr val="black"/>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143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protocol </a:t>
            </a:r>
            <a:r>
              <a:rPr lang="en-US" sz="1200" b="0" i="0" u="none" strike="noStrike" kern="1200" baseline="0" dirty="0" smtClean="0">
                <a:solidFill>
                  <a:schemeClr val="tx1"/>
                </a:solidFill>
                <a:latin typeface="+mn-lt"/>
                <a:ea typeface="+mn-ea"/>
                <a:cs typeface="+mn-cs"/>
              </a:rPr>
              <a:t>defines the format and the order of messages exchanged between</a:t>
            </a:r>
          </a:p>
          <a:p>
            <a:r>
              <a:rPr lang="en-US" sz="1200" b="0" i="0" u="none" strike="noStrike" kern="1200" baseline="0" dirty="0" smtClean="0">
                <a:solidFill>
                  <a:schemeClr val="tx1"/>
                </a:solidFill>
                <a:latin typeface="+mn-lt"/>
                <a:ea typeface="+mn-ea"/>
                <a:cs typeface="+mn-cs"/>
              </a:rPr>
              <a:t>two or more communicating entities, as well as the actions taken on the transmission</a:t>
            </a:r>
          </a:p>
          <a:p>
            <a:r>
              <a:rPr lang="en-US" sz="1200" b="0" i="0" u="none" strike="noStrike" kern="1200" baseline="0" dirty="0" smtClean="0">
                <a:solidFill>
                  <a:schemeClr val="tx1"/>
                </a:solidFill>
                <a:latin typeface="+mn-lt"/>
                <a:ea typeface="+mn-ea"/>
                <a:cs typeface="+mn-cs"/>
              </a:rPr>
              <a:t>and/or receipt of a message or other event.</a:t>
            </a:r>
          </a:p>
        </p:txBody>
      </p:sp>
      <p:sp>
        <p:nvSpPr>
          <p:cNvPr id="4" name="Slide Number Placeholder 3"/>
          <p:cNvSpPr>
            <a:spLocks noGrp="1"/>
          </p:cNvSpPr>
          <p:nvPr>
            <p:ph type="sldNum" sz="quarter" idx="10"/>
          </p:nvPr>
        </p:nvSpPr>
        <p:spPr/>
        <p:txBody>
          <a:bodyPr/>
          <a:lstStyle/>
          <a:p>
            <a:fld id="{20AC5BDE-6456-40AE-AD03-9E44C08C5669}" type="slidenum">
              <a:rPr lang="en-US" smtClean="0"/>
              <a:pPr/>
              <a:t>18</a:t>
            </a:fld>
            <a:endParaRPr lang="en-US"/>
          </a:p>
        </p:txBody>
      </p:sp>
    </p:spTree>
    <p:extLst>
      <p:ext uri="{BB962C8B-B14F-4D97-AF65-F5344CB8AC3E}">
        <p14:creationId xmlns:p14="http://schemas.microsoft.com/office/powerpoint/2010/main" val="228677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smtClean="0">
                <a:effectLst>
                  <a:outerShdw blurRad="38100" dist="38100" dir="2700000" algn="tl">
                    <a:srgbClr val="C0C0C0"/>
                  </a:outerShdw>
                </a:effectLst>
                <a:latin typeface="Times New Roman" charset="0"/>
              </a:rPr>
              <a:t>A protocol is synonymous with rule. It consists of a set of rules that govern data communications. </a:t>
            </a:r>
            <a:r>
              <a:rPr lang="en-US" sz="1200" b="1" i="0" dirty="0" smtClean="0">
                <a:effectLst>
                  <a:outerShdw blurRad="38100" dist="38100" dir="2700000" algn="tl">
                    <a:srgbClr val="C0C0C0"/>
                  </a:outerShdw>
                </a:effectLst>
                <a:latin typeface="Times New Roman" charset="0"/>
              </a:rPr>
              <a:t>It determines what is communicated, how it is communicated and when it is communicated.</a:t>
            </a:r>
            <a:r>
              <a:rPr lang="en-US" sz="1200" i="0" dirty="0" smtClean="0">
                <a:effectLst>
                  <a:outerShdw blurRad="38100" dist="38100" dir="2700000" algn="tl">
                    <a:srgbClr val="C0C0C0"/>
                  </a:outerShdw>
                </a:effectLst>
                <a:latin typeface="Times New Roman" charset="0"/>
              </a:rPr>
              <a:t> The key elements of a protocol are syntax, semantics and timing.</a:t>
            </a:r>
          </a:p>
          <a:p>
            <a:endParaRPr lang="en-GB" dirty="0"/>
          </a:p>
        </p:txBody>
      </p:sp>
      <p:sp>
        <p:nvSpPr>
          <p:cNvPr id="4" name="Slide Number Placeholder 3"/>
          <p:cNvSpPr>
            <a:spLocks noGrp="1"/>
          </p:cNvSpPr>
          <p:nvPr>
            <p:ph type="sldNum" sz="quarter" idx="10"/>
          </p:nvPr>
        </p:nvSpPr>
        <p:spPr/>
        <p:txBody>
          <a:bodyPr/>
          <a:lstStyle/>
          <a:p>
            <a:fld id="{69CA31F8-A488-49CD-8168-16E952B8EE5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52326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Flow control: </a:t>
            </a:r>
            <a:r>
              <a:rPr lang="en-US" sz="1200" b="0" i="0" u="none" strike="noStrike" kern="1200" baseline="0" dirty="0" smtClean="0">
                <a:solidFill>
                  <a:schemeClr val="tx1"/>
                </a:solidFill>
                <a:latin typeface="+mn-lt"/>
                <a:ea typeface="+mn-ea"/>
                <a:cs typeface="+mn-cs"/>
              </a:rPr>
              <a:t>The sending station must not send frames at a rate faster than the receiving station can absorb them.</a:t>
            </a:r>
          </a:p>
          <a:p>
            <a:r>
              <a:rPr lang="en-US" sz="1200" b="1" i="0" u="none" strike="noStrike" kern="1200" baseline="0" dirty="0" smtClean="0">
                <a:solidFill>
                  <a:schemeClr val="tx1"/>
                </a:solidFill>
                <a:latin typeface="+mn-lt"/>
                <a:ea typeface="+mn-ea"/>
                <a:cs typeface="+mn-cs"/>
              </a:rPr>
              <a:t>Error control: </a:t>
            </a:r>
            <a:r>
              <a:rPr lang="en-US" sz="1200" b="0" i="0" u="none" strike="noStrike" kern="1200" baseline="0" dirty="0" smtClean="0">
                <a:solidFill>
                  <a:schemeClr val="tx1"/>
                </a:solidFill>
                <a:latin typeface="+mn-lt"/>
                <a:ea typeface="+mn-ea"/>
                <a:cs typeface="+mn-cs"/>
              </a:rPr>
              <a:t>Bit errors introduced </a:t>
            </a:r>
            <a:r>
              <a:rPr lang="en-US" sz="1200" b="1" i="0" u="none" strike="noStrike" kern="1200" baseline="0" dirty="0" smtClean="0">
                <a:solidFill>
                  <a:schemeClr val="tx1"/>
                </a:solidFill>
                <a:latin typeface="+mn-lt"/>
                <a:ea typeface="+mn-ea"/>
                <a:cs typeface="+mn-cs"/>
              </a:rPr>
              <a:t>by the transmission system </a:t>
            </a:r>
            <a:r>
              <a:rPr lang="en-US" sz="1200" b="0" i="0" u="none" strike="noStrike" kern="1200" baseline="0" dirty="0" smtClean="0">
                <a:solidFill>
                  <a:schemeClr val="tx1"/>
                </a:solidFill>
                <a:latin typeface="+mn-lt"/>
                <a:ea typeface="+mn-ea"/>
                <a:cs typeface="+mn-cs"/>
              </a:rPr>
              <a:t>should be corrected.</a:t>
            </a:r>
            <a:endParaRPr lang="en-GB" dirty="0" smtClean="0"/>
          </a:p>
          <a:p>
            <a:r>
              <a:rPr lang="en-GB" b="1" dirty="0" smtClean="0"/>
              <a:t>Compression and Encryption</a:t>
            </a:r>
            <a:r>
              <a:rPr lang="en-GB" dirty="0" smtClean="0"/>
              <a:t> can also be performed by Comm. Software.</a:t>
            </a:r>
          </a:p>
          <a:p>
            <a:r>
              <a:rPr lang="en-US" sz="1200" b="1" i="0" u="none" strike="noStrike" kern="1200" baseline="0" dirty="0" smtClean="0">
                <a:solidFill>
                  <a:schemeClr val="tx1"/>
                </a:solidFill>
                <a:latin typeface="+mn-lt"/>
                <a:ea typeface="+mn-ea"/>
                <a:cs typeface="+mn-cs"/>
              </a:rPr>
              <a:t>Flow control </a:t>
            </a:r>
            <a:r>
              <a:rPr lang="en-US" sz="1200" b="0" i="0" u="none" strike="noStrike" kern="1200" baseline="0" dirty="0" smtClean="0">
                <a:solidFill>
                  <a:schemeClr val="tx1"/>
                </a:solidFill>
                <a:latin typeface="+mn-lt"/>
                <a:ea typeface="+mn-ea"/>
                <a:cs typeface="+mn-cs"/>
              </a:rPr>
              <a:t>makes sure that neither side of a connection overwhelms the other side by sending too many packets too fast.</a:t>
            </a:r>
          </a:p>
          <a:p>
            <a:r>
              <a:rPr lang="en-US" sz="1200" b="0" i="0" u="none" strike="noStrike" kern="1200" baseline="0" dirty="0" smtClean="0">
                <a:solidFill>
                  <a:schemeClr val="tx1"/>
                </a:solidFill>
                <a:latin typeface="+mn-lt"/>
                <a:ea typeface="+mn-ea"/>
                <a:cs typeface="+mn-cs"/>
              </a:rPr>
              <a:t>End systems are alerted to the existence of severe </a:t>
            </a:r>
            <a:r>
              <a:rPr lang="en-US" sz="1200" b="1" i="0" u="none" strike="noStrike" kern="1200" baseline="0" dirty="0" smtClean="0">
                <a:solidFill>
                  <a:schemeClr val="tx1"/>
                </a:solidFill>
                <a:latin typeface="+mn-lt"/>
                <a:ea typeface="+mn-ea"/>
                <a:cs typeface="+mn-cs"/>
              </a:rPr>
              <a:t>congestion</a:t>
            </a:r>
            <a:r>
              <a:rPr lang="en-US" sz="1200" b="0" i="0" u="none" strike="noStrike" kern="1200" baseline="0" dirty="0" smtClean="0">
                <a:solidFill>
                  <a:schemeClr val="tx1"/>
                </a:solidFill>
                <a:latin typeface="+mn-lt"/>
                <a:ea typeface="+mn-ea"/>
                <a:cs typeface="+mn-cs"/>
              </a:rPr>
              <a:t> when they stop receiving </a:t>
            </a:r>
            <a:r>
              <a:rPr lang="en-US" sz="1200" b="1" i="0" u="none" strike="noStrike" kern="1200" baseline="0" dirty="0" smtClean="0">
                <a:solidFill>
                  <a:schemeClr val="tx1"/>
                </a:solidFill>
                <a:latin typeface="+mn-lt"/>
                <a:ea typeface="+mn-ea"/>
                <a:cs typeface="+mn-cs"/>
              </a:rPr>
              <a:t>acknowledgments</a:t>
            </a:r>
            <a:r>
              <a:rPr lang="en-US" sz="1200" b="0" i="0" u="none" strike="noStrike" kern="1200" baseline="0" dirty="0" smtClean="0">
                <a:solidFill>
                  <a:schemeClr val="tx1"/>
                </a:solidFill>
                <a:latin typeface="+mn-lt"/>
                <a:ea typeface="+mn-ea"/>
                <a:cs typeface="+mn-cs"/>
              </a:rPr>
              <a:t> for the packets they have sent.</a:t>
            </a:r>
            <a:endParaRPr lang="en-GB" dirty="0"/>
          </a:p>
        </p:txBody>
      </p:sp>
      <p:sp>
        <p:nvSpPr>
          <p:cNvPr id="4" name="Slide Number Placeholder 3"/>
          <p:cNvSpPr>
            <a:spLocks noGrp="1"/>
          </p:cNvSpPr>
          <p:nvPr>
            <p:ph type="sldNum" sz="quarter" idx="10"/>
          </p:nvPr>
        </p:nvSpPr>
        <p:spPr/>
        <p:txBody>
          <a:bodyPr/>
          <a:lstStyle/>
          <a:p>
            <a:fld id="{69CA31F8-A488-49CD-8168-16E952B8EE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2900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Data processing (computers) and data communications </a:t>
            </a:r>
          </a:p>
          <a:p>
            <a:r>
              <a:rPr lang="en-US" sz="1200" b="1" i="0" u="none" strike="noStrike" kern="1200" baseline="0" dirty="0" smtClean="0">
                <a:solidFill>
                  <a:schemeClr val="tx1"/>
                </a:solidFill>
                <a:latin typeface="+mn-lt"/>
                <a:ea typeface="+mn-ea"/>
                <a:cs typeface="+mn-cs"/>
              </a:rPr>
              <a:t>(transmission and switching equipment).</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2</a:t>
            </a:fld>
            <a:endParaRPr lang="en-GB"/>
          </a:p>
        </p:txBody>
      </p:sp>
    </p:spTree>
    <p:extLst>
      <p:ext uri="{BB962C8B-B14F-4D97-AF65-F5344CB8AC3E}">
        <p14:creationId xmlns:p14="http://schemas.microsoft.com/office/powerpoint/2010/main" val="53773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charset="0"/>
              </a:rPr>
              <a:t>Delineate:</a:t>
            </a:r>
            <a:r>
              <a:rPr lang="en-US" sz="1200" b="1" baseline="0" dirty="0" smtClean="0">
                <a:latin typeface="Times New Roman" charset="0"/>
              </a:rPr>
              <a:t> </a:t>
            </a:r>
            <a:r>
              <a:rPr lang="en-US" sz="1200" kern="1200" dirty="0" smtClean="0">
                <a:solidFill>
                  <a:schemeClr val="tx1"/>
                </a:solidFill>
                <a:effectLst/>
                <a:latin typeface="+mn-lt"/>
                <a:ea typeface="+mn-ea"/>
                <a:cs typeface="+mn-cs"/>
              </a:rPr>
              <a:t>to describe or explain something in detail.</a:t>
            </a:r>
          </a:p>
          <a:p>
            <a:r>
              <a:rPr lang="en-US" sz="1200" b="1" i="0" u="none" strike="noStrike" kern="1200" baseline="0" dirty="0" smtClean="0">
                <a:solidFill>
                  <a:schemeClr val="tx1"/>
                </a:solidFill>
                <a:latin typeface="+mn-lt"/>
                <a:ea typeface="+mn-ea"/>
                <a:cs typeface="+mn-cs"/>
              </a:rPr>
              <a:t>Syntax: </a:t>
            </a:r>
            <a:r>
              <a:rPr lang="en-US" sz="1200" b="0" i="0" u="none" strike="noStrike" kern="1200" baseline="0" dirty="0" smtClean="0">
                <a:solidFill>
                  <a:schemeClr val="tx1"/>
                </a:solidFill>
                <a:latin typeface="+mn-lt"/>
                <a:ea typeface="+mn-ea"/>
                <a:cs typeface="+mn-cs"/>
              </a:rPr>
              <a:t>Concerns the format of the data blocks</a:t>
            </a:r>
          </a:p>
          <a:p>
            <a:r>
              <a:rPr lang="en-US" sz="1200" b="1" i="0" u="none" strike="noStrike" kern="1200" baseline="0" dirty="0" smtClean="0">
                <a:solidFill>
                  <a:schemeClr val="tx1"/>
                </a:solidFill>
                <a:latin typeface="+mn-lt"/>
                <a:ea typeface="+mn-ea"/>
                <a:cs typeface="+mn-cs"/>
              </a:rPr>
              <a:t>Semantics: </a:t>
            </a:r>
            <a:r>
              <a:rPr lang="en-US" sz="1200" b="0" i="0" u="none" strike="noStrike" kern="1200" baseline="0" dirty="0" smtClean="0">
                <a:solidFill>
                  <a:schemeClr val="tx1"/>
                </a:solidFill>
                <a:latin typeface="+mn-lt"/>
                <a:ea typeface="+mn-ea"/>
                <a:cs typeface="+mn-cs"/>
              </a:rPr>
              <a:t>Includes control information for coordination and error handling</a:t>
            </a:r>
          </a:p>
          <a:p>
            <a:r>
              <a:rPr lang="en-US" sz="1200" b="1" i="0" u="none" strike="noStrike" kern="1200" baseline="0" dirty="0" smtClean="0">
                <a:solidFill>
                  <a:schemeClr val="tx1"/>
                </a:solidFill>
                <a:latin typeface="+mn-lt"/>
                <a:ea typeface="+mn-ea"/>
                <a:cs typeface="+mn-cs"/>
              </a:rPr>
              <a:t>Timing: </a:t>
            </a:r>
            <a:r>
              <a:rPr lang="en-US" sz="1200" b="0" i="0" u="none" strike="noStrike" kern="1200" baseline="0" dirty="0" smtClean="0">
                <a:solidFill>
                  <a:schemeClr val="tx1"/>
                </a:solidFill>
                <a:latin typeface="+mn-lt"/>
                <a:ea typeface="+mn-ea"/>
                <a:cs typeface="+mn-cs"/>
              </a:rPr>
              <a:t>Includes speed matching and sequencing</a:t>
            </a:r>
          </a:p>
        </p:txBody>
      </p:sp>
      <p:sp>
        <p:nvSpPr>
          <p:cNvPr id="4" name="Slide Number Placeholder 3"/>
          <p:cNvSpPr>
            <a:spLocks noGrp="1"/>
          </p:cNvSpPr>
          <p:nvPr>
            <p:ph type="sldNum" sz="quarter" idx="10"/>
          </p:nvPr>
        </p:nvSpPr>
        <p:spPr/>
        <p:txBody>
          <a:bodyPr/>
          <a:lstStyle/>
          <a:p>
            <a:fld id="{20AC5BDE-6456-40AE-AD03-9E44C08C5669}" type="slidenum">
              <a:rPr lang="en-US" smtClean="0"/>
              <a:pPr/>
              <a:t>21</a:t>
            </a:fld>
            <a:endParaRPr lang="en-US"/>
          </a:p>
        </p:txBody>
      </p:sp>
    </p:spTree>
    <p:extLst>
      <p:ext uri="{BB962C8B-B14F-4D97-AF65-F5344CB8AC3E}">
        <p14:creationId xmlns:p14="http://schemas.microsoft.com/office/powerpoint/2010/main" val="376572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 addition of control information to data is referred to as encapsulation</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0AC5BDE-6456-40AE-AD03-9E44C08C5669}" type="slidenum">
              <a:rPr lang="en-US" smtClean="0"/>
              <a:pPr/>
              <a:t>22</a:t>
            </a:fld>
            <a:endParaRPr lang="en-US"/>
          </a:p>
        </p:txBody>
      </p:sp>
    </p:spTree>
    <p:extLst>
      <p:ext uri="{BB962C8B-B14F-4D97-AF65-F5344CB8AC3E}">
        <p14:creationId xmlns:p14="http://schemas.microsoft.com/office/powerpoint/2010/main" val="4073245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Protocol:</a:t>
            </a:r>
            <a:r>
              <a:rPr lang="en-US" b="1" baseline="0" dirty="0" smtClean="0"/>
              <a:t> Procedure for proper communication!</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23</a:t>
            </a:fld>
            <a:endParaRPr lang="en-US"/>
          </a:p>
        </p:txBody>
      </p:sp>
    </p:spTree>
    <p:extLst>
      <p:ext uri="{BB962C8B-B14F-4D97-AF65-F5344CB8AC3E}">
        <p14:creationId xmlns:p14="http://schemas.microsoft.com/office/powerpoint/2010/main" val="4098193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24</a:t>
            </a:fld>
            <a:endParaRPr lang="en-US"/>
          </a:p>
        </p:txBody>
      </p:sp>
    </p:spTree>
    <p:extLst>
      <p:ext uri="{BB962C8B-B14F-4D97-AF65-F5344CB8AC3E}">
        <p14:creationId xmlns:p14="http://schemas.microsoft.com/office/powerpoint/2010/main" val="3253014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Telemetry:</a:t>
            </a:r>
            <a:r>
              <a:rPr lang="en-GB" b="1" baseline="0" dirty="0" smtClean="0"/>
              <a:t> Transmit (readings) to a distant receiving set or station.</a:t>
            </a:r>
            <a:endParaRPr lang="en-GB" b="1"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25</a:t>
            </a:fld>
            <a:endParaRPr lang="en-GB"/>
          </a:p>
        </p:txBody>
      </p:sp>
    </p:spTree>
    <p:extLst>
      <p:ext uri="{BB962C8B-B14F-4D97-AF65-F5344CB8AC3E}">
        <p14:creationId xmlns:p14="http://schemas.microsoft.com/office/powerpoint/2010/main" val="699993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FA1D4-F36D-4192-B14B-432A55F7D6E7}" type="slidenum">
              <a:rPr lang="en-US"/>
              <a:pPr/>
              <a:t>26</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314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F67B7-5661-4437-B98E-359C4390E1C3}" type="slidenum">
              <a:rPr lang="en-US">
                <a:solidFill>
                  <a:prstClr val="black"/>
                </a:solidFill>
              </a:rPr>
              <a:pPr/>
              <a:t>27</a:t>
            </a:fld>
            <a:endParaRPr lang="en-US">
              <a:solidFill>
                <a:prstClr val="black"/>
              </a:solidFill>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3891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Unguided transmission is propagation through air, vacuum, and seawater.</a:t>
            </a:r>
            <a:endParaRPr lang="en-US" b="1" dirty="0" smtClean="0"/>
          </a:p>
          <a:p>
            <a:r>
              <a:rPr lang="en-US" dirty="0" smtClean="0"/>
              <a:t>Sonar= The method of echolocation finding in air and water!</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28</a:t>
            </a:fld>
            <a:endParaRPr lang="en-US"/>
          </a:p>
        </p:txBody>
      </p:sp>
    </p:spTree>
    <p:extLst>
      <p:ext uri="{BB962C8B-B14F-4D97-AF65-F5344CB8AC3E}">
        <p14:creationId xmlns:p14="http://schemas.microsoft.com/office/powerpoint/2010/main" val="93631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347D3-68EB-41B7-BCDE-4E4842C8F33E}" type="slidenum">
              <a:rPr lang="en-US">
                <a:solidFill>
                  <a:prstClr val="black"/>
                </a:solidFill>
              </a:rPr>
              <a:pPr/>
              <a:t>29</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41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Thermal noise </a:t>
            </a:r>
            <a:r>
              <a:rPr lang="en-GB" b="0" dirty="0" smtClean="0"/>
              <a:t>and </a:t>
            </a:r>
            <a:r>
              <a:rPr lang="en-GB" b="1" dirty="0" smtClean="0"/>
              <a:t>cross talk </a:t>
            </a:r>
            <a:r>
              <a:rPr lang="en-GB" b="0" dirty="0" smtClean="0"/>
              <a:t>are</a:t>
            </a:r>
            <a:r>
              <a:rPr lang="en-GB" b="1" dirty="0" smtClean="0"/>
              <a:t> two types of noises.</a:t>
            </a:r>
          </a:p>
          <a:p>
            <a:r>
              <a:rPr lang="en-GB" b="1" dirty="0" smtClean="0"/>
              <a:t>Attenuation=reduce the strength due to long distance transmission</a:t>
            </a:r>
          </a:p>
          <a:p>
            <a:r>
              <a:rPr lang="en-GB" b="1" dirty="0" smtClean="0"/>
              <a:t>Distortion=change the form during transmission</a:t>
            </a:r>
            <a:endParaRPr lang="en-GB" b="1"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30</a:t>
            </a:fld>
            <a:endParaRPr lang="en-GB"/>
          </a:p>
        </p:txBody>
      </p:sp>
    </p:spTree>
    <p:extLst>
      <p:ext uri="{BB962C8B-B14F-4D97-AF65-F5344CB8AC3E}">
        <p14:creationId xmlns:p14="http://schemas.microsoft.com/office/powerpoint/2010/main" val="412258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7F184-6AF7-4450-A3B1-ED0339881BFA}" type="slidenum">
              <a:rPr lang="en-US">
                <a:solidFill>
                  <a:prstClr val="black"/>
                </a:solidFill>
              </a:rPr>
              <a:pPr/>
              <a:t>3</a:t>
            </a:fld>
            <a:endParaRPr lang="en-US">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dirty="0" smtClean="0">
                <a:effectLst>
                  <a:outerShdw blurRad="38100" dist="38100" dir="2700000" algn="tl">
                    <a:srgbClr val="000000">
                      <a:alpha val="43137"/>
                    </a:srgbClr>
                  </a:outerShdw>
                </a:effectLst>
                <a:latin typeface="TimesTen-Roman"/>
              </a:rPr>
              <a:t>Data communications deals with the transmission of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dirty="0" smtClean="0">
                <a:effectLst>
                  <a:outerShdw blurRad="38100" dist="38100" dir="2700000" algn="tl">
                    <a:srgbClr val="000000">
                      <a:alpha val="43137"/>
                    </a:srgbClr>
                  </a:outerShdw>
                </a:effectLst>
                <a:latin typeface="TimesTen-Roman"/>
              </a:rPr>
              <a:t>signals in a reliable and efficient manner.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Information Channel = transmission media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u="none" dirty="0" smtClean="0">
              <a:effectLst>
                <a:outerShdw blurRad="38100" dist="38100" dir="2700000" algn="tl">
                  <a:srgbClr val="000000">
                    <a:alpha val="43137"/>
                  </a:srgbClr>
                </a:outerShdw>
              </a:effectLst>
              <a:latin typeface="TimesTen-Roman"/>
            </a:endParaRPr>
          </a:p>
        </p:txBody>
      </p:sp>
    </p:spTree>
    <p:extLst>
      <p:ext uri="{BB962C8B-B14F-4D97-AF65-F5344CB8AC3E}">
        <p14:creationId xmlns:p14="http://schemas.microsoft.com/office/powerpoint/2010/main" val="3514461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Power-line communication</a:t>
            </a:r>
            <a:r>
              <a:rPr lang="en-US" dirty="0" smtClean="0"/>
              <a:t> (</a:t>
            </a:r>
            <a:r>
              <a:rPr lang="en-US" b="1" dirty="0" smtClean="0"/>
              <a:t>PLC</a:t>
            </a:r>
            <a:r>
              <a:rPr lang="en-US" dirty="0" smtClean="0"/>
              <a:t>) is a communication method that uses electrical wiring to simultaneously carry both data and electric power. </a:t>
            </a:r>
            <a:r>
              <a:rPr lang="en-US" smtClean="0"/>
              <a:t>It is also known as </a:t>
            </a:r>
            <a:r>
              <a:rPr lang="en-US" b="1" smtClean="0"/>
              <a:t>power-line carrier</a:t>
            </a:r>
            <a:r>
              <a:rPr lang="en-US" smtClean="0"/>
              <a:t>, </a:t>
            </a:r>
            <a:r>
              <a:rPr lang="en-US" b="1" smtClean="0"/>
              <a:t>power-line digital subscriber line</a:t>
            </a:r>
            <a:r>
              <a:rPr lang="en-US" smtClean="0"/>
              <a:t> (PDSL), </a:t>
            </a:r>
            <a:r>
              <a:rPr lang="en-US" b="1" smtClean="0"/>
              <a:t>mains communication</a:t>
            </a:r>
            <a:r>
              <a:rPr lang="en-US" smtClean="0"/>
              <a:t>, </a:t>
            </a:r>
            <a:r>
              <a:rPr lang="en-US" b="1" smtClean="0"/>
              <a:t>power-line telecommunications</a:t>
            </a:r>
            <a:r>
              <a:rPr lang="en-US" smtClean="0"/>
              <a:t>, or </a:t>
            </a:r>
            <a:r>
              <a:rPr lang="en-US" b="1" smtClean="0"/>
              <a:t>power-line networking</a:t>
            </a:r>
            <a:r>
              <a:rPr lang="en-US" smtClean="0"/>
              <a:t> (PLN).</a:t>
            </a:r>
            <a:endParaRPr lang="en-US"/>
          </a:p>
        </p:txBody>
      </p:sp>
      <p:sp>
        <p:nvSpPr>
          <p:cNvPr id="4" name="Slide Number Placeholder 3"/>
          <p:cNvSpPr>
            <a:spLocks noGrp="1"/>
          </p:cNvSpPr>
          <p:nvPr>
            <p:ph type="sldNum" sz="quarter" idx="10"/>
          </p:nvPr>
        </p:nvSpPr>
        <p:spPr/>
        <p:txBody>
          <a:bodyPr/>
          <a:lstStyle/>
          <a:p>
            <a:fld id="{20AC5BDE-6456-40AE-AD03-9E44C08C5669}" type="slidenum">
              <a:rPr lang="en-US" smtClean="0"/>
              <a:pPr/>
              <a:t>31</a:t>
            </a:fld>
            <a:endParaRPr lang="en-US"/>
          </a:p>
        </p:txBody>
      </p:sp>
    </p:spTree>
    <p:extLst>
      <p:ext uri="{BB962C8B-B14F-4D97-AF65-F5344CB8AC3E}">
        <p14:creationId xmlns:p14="http://schemas.microsoft.com/office/powerpoint/2010/main" val="1555903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foot = 30.48 cm</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33</a:t>
            </a:fld>
            <a:endParaRPr lang="en-US"/>
          </a:p>
        </p:txBody>
      </p:sp>
    </p:spTree>
    <p:extLst>
      <p:ext uri="{BB962C8B-B14F-4D97-AF65-F5344CB8AC3E}">
        <p14:creationId xmlns:p14="http://schemas.microsoft.com/office/powerpoint/2010/main" val="538155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FC35D-5712-49EE-A006-8532D98C7719}" type="slidenum">
              <a:rPr lang="en-US">
                <a:solidFill>
                  <a:prstClr val="black"/>
                </a:solidFill>
              </a:rPr>
              <a:pPr/>
              <a:t>34</a:t>
            </a:fld>
            <a:endParaRPr lang="en-US">
              <a:solidFill>
                <a:prstClr val="black"/>
              </a:solidFill>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Ethernet:</a:t>
            </a:r>
            <a:r>
              <a:rPr lang="en-US" baseline="0" dirty="0" smtClean="0"/>
              <a:t> Network Protocol, </a:t>
            </a:r>
            <a:r>
              <a:rPr lang="en-US" sz="1200" dirty="0" smtClean="0"/>
              <a:t>CSMA/CD: Carrier Sense, Multiple Access, with Collision Detect.  Simple rules!</a:t>
            </a:r>
          </a:p>
          <a:p>
            <a:endParaRPr lang="en-US" dirty="0"/>
          </a:p>
        </p:txBody>
      </p:sp>
    </p:spTree>
    <p:extLst>
      <p:ext uri="{BB962C8B-B14F-4D97-AF65-F5344CB8AC3E}">
        <p14:creationId xmlns:p14="http://schemas.microsoft.com/office/powerpoint/2010/main" val="80567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489F5-64A0-4C5F-A8E5-DAC2BA16B5ED}" type="slidenum">
              <a:rPr lang="en-US">
                <a:solidFill>
                  <a:prstClr val="black"/>
                </a:solidFill>
              </a:rPr>
              <a:pPr/>
              <a:t>36</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0749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Escape Velocity</a:t>
            </a:r>
          </a:p>
          <a:p>
            <a:r>
              <a:rPr lang="en-GB" dirty="0" smtClean="0"/>
              <a:t>One mile is approximately 1.609 kilometres.</a:t>
            </a:r>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37</a:t>
            </a:fld>
            <a:endParaRPr lang="en-GB"/>
          </a:p>
        </p:txBody>
      </p:sp>
    </p:spTree>
    <p:extLst>
      <p:ext uri="{BB962C8B-B14F-4D97-AF65-F5344CB8AC3E}">
        <p14:creationId xmlns:p14="http://schemas.microsoft.com/office/powerpoint/2010/main" val="4072193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1E8B806-845B-4454-A0E2-9ACBEE54575C}" type="slidenum">
              <a:rPr lang="en-GB" smtClean="0"/>
              <a:pPr/>
              <a:t>38</a:t>
            </a:fld>
            <a:endParaRPr lang="en-GB"/>
          </a:p>
        </p:txBody>
      </p:sp>
    </p:spTree>
    <p:extLst>
      <p:ext uri="{BB962C8B-B14F-4D97-AF65-F5344CB8AC3E}">
        <p14:creationId xmlns:p14="http://schemas.microsoft.com/office/powerpoint/2010/main" val="2131534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E9B5A-2CC1-4A78-BC0F-1702321F9F27}" type="slidenum">
              <a:rPr lang="en-US">
                <a:solidFill>
                  <a:prstClr val="black"/>
                </a:solidFill>
              </a:rPr>
              <a:pPr/>
              <a:t>40</a:t>
            </a:fld>
            <a:endParaRPr lang="en-US">
              <a:solidFill>
                <a:prstClr val="black"/>
              </a:solidFill>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b="1" dirty="0" smtClean="0"/>
              <a:t>Non-adjacent towers (cells) can use same frequencies (reuse) in cellular radio transmission technology. </a:t>
            </a:r>
          </a:p>
          <a:p>
            <a:r>
              <a:rPr lang="en-US" b="1" smtClean="0"/>
              <a:t>Short Wave</a:t>
            </a:r>
            <a:r>
              <a:rPr lang="en-US" b="1" baseline="0" smtClean="0"/>
              <a:t> is to</a:t>
            </a:r>
            <a:r>
              <a:rPr lang="en-US" b="1" smtClean="0"/>
              <a:t> </a:t>
            </a:r>
            <a:r>
              <a:rPr lang="en-US" b="1" dirty="0" smtClean="0"/>
              <a:t>Ionosphere,</a:t>
            </a:r>
            <a:r>
              <a:rPr lang="en-US" b="1" baseline="0" dirty="0" smtClean="0"/>
              <a:t> while AM is </a:t>
            </a:r>
            <a:r>
              <a:rPr lang="en-US" b="1" baseline="0" smtClean="0"/>
              <a:t>ground wave.</a:t>
            </a:r>
            <a:endParaRPr lang="en-US" b="1" dirty="0"/>
          </a:p>
        </p:txBody>
      </p:sp>
    </p:spTree>
    <p:extLst>
      <p:ext uri="{BB962C8B-B14F-4D97-AF65-F5344CB8AC3E}">
        <p14:creationId xmlns:p14="http://schemas.microsoft.com/office/powerpoint/2010/main" val="4039650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9EB2D-DB45-40C4-AC45-F4F7448A17DD}" type="slidenum">
              <a:rPr lang="en-US">
                <a:solidFill>
                  <a:prstClr val="black"/>
                </a:solidFill>
              </a:rPr>
              <a:pPr/>
              <a:t>41</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b="1" dirty="0" smtClean="0"/>
              <a:t>Bluetooth operates over a short range, at low power, and at low cost. </a:t>
            </a:r>
            <a:r>
              <a:rPr lang="en-US" dirty="0" smtClean="0"/>
              <a:t>It is essentially a low-power, short-range, low-rate “cable replacement” technology for interconnecting notebooks, peripheral devices, cellular phones, and smartphones. Bluetooth networks are sometimes referred to as wireless personal area networks (WPANs). </a:t>
            </a:r>
            <a:endParaRPr lang="en-US" dirty="0"/>
          </a:p>
        </p:txBody>
      </p:sp>
    </p:spTree>
    <p:extLst>
      <p:ext uri="{BB962C8B-B14F-4D97-AF65-F5344CB8AC3E}">
        <p14:creationId xmlns:p14="http://schemas.microsoft.com/office/powerpoint/2010/main" val="734006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70C0"/>
                </a:solidFill>
                <a:effectLst>
                  <a:outerShdw blurRad="38100" dist="38100" dir="2700000" algn="tl">
                    <a:srgbClr val="000000">
                      <a:alpha val="43137"/>
                    </a:srgbClr>
                  </a:outerShdw>
                </a:effectLst>
              </a:rPr>
              <a:t>Communication Based on Online Presence</a:t>
            </a:r>
            <a:r>
              <a:rPr lang="en-US" sz="1200" b="1" baseline="0" dirty="0" smtClean="0">
                <a:solidFill>
                  <a:srgbClr val="0070C0"/>
                </a:solidFill>
                <a:effectLst>
                  <a:outerShdw blurRad="38100" dist="38100" dir="2700000" algn="tl">
                    <a:srgbClr val="000000">
                      <a:alpha val="43137"/>
                    </a:srgbClr>
                  </a:outerShdw>
                </a:effectLst>
              </a:rPr>
              <a:t> During Transmission</a:t>
            </a:r>
            <a:endParaRPr lang="en-US" sz="1200" dirty="0" smtClean="0">
              <a:solidFill>
                <a:srgbClr val="002060"/>
              </a:solidFill>
              <a:effectLst>
                <a:outerShdw blurRad="38100" dist="38100" dir="2700000" algn="tl">
                  <a:srgbClr val="000000">
                    <a:alpha val="43137"/>
                  </a:srgbClr>
                </a:outerShdw>
              </a:effectLst>
            </a:endParaRPr>
          </a:p>
          <a:p>
            <a:r>
              <a:rPr lang="en-US" sz="1200" b="1" dirty="0" smtClean="0">
                <a:solidFill>
                  <a:srgbClr val="002060"/>
                </a:solidFill>
                <a:effectLst/>
              </a:rPr>
              <a:t>Asynchronous : Not existing or</a:t>
            </a:r>
            <a:r>
              <a:rPr lang="en-US" sz="1200" b="1" baseline="0" dirty="0" smtClean="0">
                <a:solidFill>
                  <a:srgbClr val="002060"/>
                </a:solidFill>
                <a:effectLst/>
              </a:rPr>
              <a:t> occurring at the same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2060"/>
                </a:solidFill>
                <a:effectLst/>
              </a:rPr>
              <a:t>Synchronous : </a:t>
            </a:r>
            <a:r>
              <a:rPr lang="en-US" sz="1200" b="1" baseline="0" dirty="0" smtClean="0">
                <a:solidFill>
                  <a:srgbClr val="002060"/>
                </a:solidFill>
                <a:effectLst/>
              </a:rPr>
              <a:t> E</a:t>
            </a:r>
            <a:r>
              <a:rPr lang="en-US" sz="1200" b="1" dirty="0" smtClean="0">
                <a:solidFill>
                  <a:srgbClr val="002060"/>
                </a:solidFill>
                <a:effectLst/>
              </a:rPr>
              <a:t>xisting or</a:t>
            </a:r>
            <a:r>
              <a:rPr lang="en-US" sz="1200" b="1" baseline="0" dirty="0" smtClean="0">
                <a:solidFill>
                  <a:srgbClr val="002060"/>
                </a:solidFill>
                <a:effectLst/>
              </a:rPr>
              <a:t> occurring at the same time.</a:t>
            </a:r>
          </a:p>
        </p:txBody>
      </p:sp>
      <p:sp>
        <p:nvSpPr>
          <p:cNvPr id="4" name="Slide Number Placeholder 3"/>
          <p:cNvSpPr>
            <a:spLocks noGrp="1"/>
          </p:cNvSpPr>
          <p:nvPr>
            <p:ph type="sldNum" sz="quarter" idx="10"/>
          </p:nvPr>
        </p:nvSpPr>
        <p:spPr/>
        <p:txBody>
          <a:bodyPr/>
          <a:lstStyle/>
          <a:p>
            <a:fld id="{20AC5BDE-6456-40AE-AD03-9E44C08C5669}" type="slidenum">
              <a:rPr lang="en-US" smtClean="0"/>
              <a:pPr/>
              <a:t>42</a:t>
            </a:fld>
            <a:endParaRPr lang="en-US"/>
          </a:p>
        </p:txBody>
      </p:sp>
    </p:spTree>
    <p:extLst>
      <p:ext uri="{BB962C8B-B14F-4D97-AF65-F5344CB8AC3E}">
        <p14:creationId xmlns:p14="http://schemas.microsoft.com/office/powerpoint/2010/main" val="742007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1" dirty="0" smtClean="0">
                <a:solidFill>
                  <a:srgbClr val="FF0000"/>
                </a:solidFill>
              </a:rPr>
              <a:t>Synchronous comm. </a:t>
            </a:r>
            <a:r>
              <a:rPr lang="en-GB" sz="1200" b="1" dirty="0" smtClean="0"/>
              <a:t>- more disciplined information exchange. Entities send a message only when it is permitted to do so. </a:t>
            </a:r>
            <a:r>
              <a:rPr lang="en-GB" sz="1200" b="1" dirty="0" smtClean="0">
                <a:solidFill>
                  <a:srgbClr val="7030A0"/>
                </a:solidFill>
              </a:rPr>
              <a:t>Ex. Video conference, telephone call</a:t>
            </a:r>
            <a:r>
              <a:rPr lang="en-GB" sz="1200" b="1" dirty="0" smtClean="0"/>
              <a:t>. (</a:t>
            </a:r>
            <a:r>
              <a:rPr lang="en-GB" sz="1200" b="1" dirty="0" smtClean="0">
                <a:solidFill>
                  <a:srgbClr val="FF0000"/>
                </a:solidFill>
              </a:rPr>
              <a:t>Circuit switching</a:t>
            </a:r>
            <a:r>
              <a:rPr lang="en-GB" sz="1200" b="1" dirty="0" smtClean="0"/>
              <a:t>)</a:t>
            </a:r>
            <a:endParaRPr lang="en-GB" sz="100" b="1" dirty="0" smtClean="0"/>
          </a:p>
          <a:p>
            <a:pPr algn="just"/>
            <a:r>
              <a:rPr lang="en-GB" sz="1200" b="1" dirty="0" smtClean="0">
                <a:solidFill>
                  <a:srgbClr val="FF0000"/>
                </a:solidFill>
              </a:rPr>
              <a:t>Asynchronous comm. </a:t>
            </a:r>
            <a:r>
              <a:rPr lang="en-GB" sz="1200" b="1" dirty="0" smtClean="0"/>
              <a:t>-  less disciplined. Can send whenever it wishes to.  </a:t>
            </a:r>
            <a:r>
              <a:rPr lang="en-GB" sz="1200" b="1" dirty="0" smtClean="0">
                <a:solidFill>
                  <a:srgbClr val="7030A0"/>
                </a:solidFill>
              </a:rPr>
              <a:t>Ex. Online communication, email. (</a:t>
            </a:r>
            <a:r>
              <a:rPr lang="en-GB" sz="1200" b="1" dirty="0" smtClean="0">
                <a:solidFill>
                  <a:srgbClr val="FF0000"/>
                </a:solidFill>
              </a:rPr>
              <a:t>message switching</a:t>
            </a:r>
            <a:r>
              <a:rPr lang="en-GB" sz="1200" b="1" dirty="0" smtClean="0">
                <a:solidFill>
                  <a:srgbClr val="7030A0"/>
                </a:solidFill>
              </a:rPr>
              <a:t>)</a:t>
            </a:r>
            <a:endParaRPr lang="en-US" dirty="0" smtClean="0"/>
          </a:p>
          <a:p>
            <a:r>
              <a:rPr lang="en-US" dirty="0" smtClean="0"/>
              <a:t>VR: Virtual Reality;</a:t>
            </a:r>
            <a:r>
              <a:rPr lang="en-US" baseline="0" dirty="0" smtClean="0"/>
              <a:t> C</a:t>
            </a:r>
            <a:r>
              <a:rPr lang="en-US" dirty="0" smtClean="0"/>
              <a:t>omputer-generated simulation of a three-dimensional image or environment that can be interacted with in a seemingly real or physical way by a person using special electronic equipment, such as a helmet with a screen inside or gloves fitted with sensors.</a:t>
            </a:r>
          </a:p>
          <a:p>
            <a:r>
              <a:rPr lang="en-US" b="1" dirty="0" smtClean="0"/>
              <a:t>Twitch</a:t>
            </a:r>
            <a:r>
              <a:rPr lang="en-US" dirty="0" smtClean="0"/>
              <a:t> is a live </a:t>
            </a:r>
            <a:r>
              <a:rPr lang="en-US" dirty="0" smtClean="0">
                <a:hlinkClick r:id="rId3" tooltip="Streaming video"/>
              </a:rPr>
              <a:t>streaming video</a:t>
            </a:r>
            <a:r>
              <a:rPr lang="en-US" dirty="0" smtClean="0"/>
              <a:t> platform owned by Twitch Interactive, a subsidiary of </a:t>
            </a:r>
            <a:r>
              <a:rPr lang="en-US" dirty="0" smtClean="0">
                <a:hlinkClick r:id="rId4" tooltip="Amazon.com, Inc."/>
              </a:rPr>
              <a:t>Amazon.com, Inc.</a:t>
            </a:r>
            <a:r>
              <a:rPr lang="en-US" dirty="0" smtClean="0"/>
              <a:t>.</a:t>
            </a:r>
            <a:r>
              <a:rPr lang="en-US" baseline="30000" dirty="0" smtClean="0">
                <a:hlinkClick r:id="rId5"/>
              </a:rPr>
              <a:t>[2]</a:t>
            </a:r>
            <a:r>
              <a:rPr lang="en-US" dirty="0" smtClean="0"/>
              <a:t> Introduced in June 2011 as a spin-off of the general-interest streaming platform </a:t>
            </a:r>
            <a:r>
              <a:rPr lang="en-US" dirty="0" smtClean="0">
                <a:hlinkClick r:id="rId6" tooltip="Justin.tv"/>
              </a:rPr>
              <a:t>Justin.tv</a:t>
            </a:r>
            <a:r>
              <a:rPr lang="en-US" dirty="0" smtClean="0"/>
              <a:t>, the site primarily focuses on </a:t>
            </a:r>
            <a:r>
              <a:rPr lang="en-US" dirty="0" smtClean="0">
                <a:hlinkClick r:id="rId7" tooltip="Video game"/>
              </a:rPr>
              <a:t>video gaming</a:t>
            </a:r>
            <a:r>
              <a:rPr lang="en-US" dirty="0" smtClean="0"/>
              <a:t>, including </a:t>
            </a:r>
            <a:r>
              <a:rPr lang="en-US" dirty="0" err="1" smtClean="0">
                <a:hlinkClick r:id="rId8" tooltip="Let's Play (video gaming)"/>
              </a:rPr>
              <a:t>playthroughs</a:t>
            </a:r>
            <a:r>
              <a:rPr lang="en-US" dirty="0" smtClean="0"/>
              <a:t> of </a:t>
            </a:r>
            <a:r>
              <a:rPr lang="en-US" dirty="0" smtClean="0">
                <a:hlinkClick r:id="rId9" tooltip="Video games"/>
              </a:rPr>
              <a:t>video games</a:t>
            </a:r>
            <a:r>
              <a:rPr lang="en-US" dirty="0" smtClean="0"/>
              <a:t>, broadcasts of </a:t>
            </a:r>
            <a:r>
              <a:rPr lang="en-US" dirty="0" err="1" smtClean="0">
                <a:hlinkClick r:id="rId10" tooltip="ESports"/>
              </a:rPr>
              <a:t>eSports</a:t>
            </a:r>
            <a:r>
              <a:rPr lang="en-US" dirty="0" smtClean="0"/>
              <a:t> competitions, creative content, and more recently, music broadcasts. Content on the site can either be viewed live or via </a:t>
            </a:r>
            <a:r>
              <a:rPr lang="en-US" dirty="0" smtClean="0">
                <a:hlinkClick r:id="rId11" tooltip="Video on demand"/>
              </a:rPr>
              <a:t>video on demand</a:t>
            </a:r>
            <a:r>
              <a:rPr lang="en-US" dirty="0" smtClean="0"/>
              <a:t>.</a:t>
            </a:r>
          </a:p>
          <a:p>
            <a:r>
              <a:rPr lang="en-US" b="1" dirty="0" err="1" smtClean="0"/>
              <a:t>WeChat</a:t>
            </a:r>
            <a:r>
              <a:rPr lang="en-US" dirty="0" smtClean="0"/>
              <a:t> : (Chinese: </a:t>
            </a:r>
            <a:r>
              <a:rPr lang="en-US" dirty="0" err="1" smtClean="0"/>
              <a:t>微信</a:t>
            </a:r>
            <a:r>
              <a:rPr lang="en-US" dirty="0" smtClean="0"/>
              <a:t>; pinyin: </a:t>
            </a:r>
            <a:r>
              <a:rPr lang="en-US" dirty="0" err="1" smtClean="0"/>
              <a:t>Wēixìn</a:t>
            </a:r>
            <a:r>
              <a:rPr lang="en-US" dirty="0" smtClean="0"/>
              <a:t>; literally: "micro message") is a cross-platform instant messaging service developed by </a:t>
            </a:r>
            <a:r>
              <a:rPr lang="en-US" dirty="0" err="1" smtClean="0"/>
              <a:t>Tencent</a:t>
            </a:r>
            <a:r>
              <a:rPr lang="en-US" dirty="0" smtClean="0"/>
              <a:t> in China, first released in January 2011. It is one of the largest standalone messaging </a:t>
            </a:r>
            <a:r>
              <a:rPr lang="en-US" b="1" dirty="0" smtClean="0"/>
              <a:t>apps</a:t>
            </a:r>
            <a:r>
              <a:rPr lang="en-US" dirty="0" smtClean="0"/>
              <a:t> by monthly active users.</a:t>
            </a:r>
          </a:p>
          <a:p>
            <a:r>
              <a:rPr lang="en-US" b="1" dirty="0" err="1" smtClean="0"/>
              <a:t>FaceTime</a:t>
            </a:r>
            <a:r>
              <a:rPr lang="en-US" b="1" dirty="0" smtClean="0"/>
              <a:t>:</a:t>
            </a:r>
            <a:r>
              <a:rPr lang="en-US" dirty="0" smtClean="0"/>
              <a:t> is Apple's video and audio calling service. Think of it as a phone that uses your Wi-Fi or cellular data connection instead of traditional phone lines. You can use it from any iPhone, </a:t>
            </a:r>
            <a:r>
              <a:rPr lang="en-US" dirty="0" err="1" smtClean="0"/>
              <a:t>iPad</a:t>
            </a:r>
            <a:r>
              <a:rPr lang="en-US" dirty="0" smtClean="0"/>
              <a:t>, iPod touch or Mac, to call anyone else using any one of those devices.</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43</a:t>
            </a:fld>
            <a:endParaRPr lang="en-US"/>
          </a:p>
        </p:txBody>
      </p:sp>
    </p:spTree>
    <p:extLst>
      <p:ext uri="{BB962C8B-B14F-4D97-AF65-F5344CB8AC3E}">
        <p14:creationId xmlns:p14="http://schemas.microsoft.com/office/powerpoint/2010/main" val="289178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B949E-DE2A-4A5F-A8C7-C796E6F7DFFF}" type="slidenum">
              <a:rPr lang="en-US">
                <a:solidFill>
                  <a:prstClr val="black"/>
                </a:solidFill>
              </a:rPr>
              <a:pPr/>
              <a:t>4</a:t>
            </a:fld>
            <a:endParaRPr lang="en-US">
              <a:solidFill>
                <a:prstClr val="black"/>
              </a:solidFill>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dirty="0" smtClean="0"/>
              <a:t>Telegraph is a coded message sent by making and breaking an electrical connection.</a:t>
            </a:r>
          </a:p>
          <a:p>
            <a:r>
              <a:rPr lang="en-US" b="1" dirty="0" smtClean="0"/>
              <a:t>PSTN</a:t>
            </a:r>
            <a:r>
              <a:rPr lang="en-US" dirty="0" smtClean="0"/>
              <a:t> (</a:t>
            </a:r>
            <a:r>
              <a:rPr lang="en-US" b="1" dirty="0" smtClean="0"/>
              <a:t>public switched telephone network</a:t>
            </a:r>
            <a:r>
              <a:rPr lang="en-US" dirty="0" smtClean="0"/>
              <a:t>) is the world's collection of interconnected voice-oriented public telephone networks, both commercial and government-owned. It's also referred to as the Plain Old Telephone Service (POTS).</a:t>
            </a:r>
          </a:p>
          <a:p>
            <a:r>
              <a:rPr lang="en-US" dirty="0" smtClean="0"/>
              <a:t>A </a:t>
            </a:r>
            <a:r>
              <a:rPr lang="en-US" i="1" dirty="0" smtClean="0"/>
              <a:t>telegraph</a:t>
            </a:r>
            <a:r>
              <a:rPr lang="en-US" dirty="0" smtClean="0"/>
              <a:t> message sent by an electrical </a:t>
            </a:r>
            <a:r>
              <a:rPr lang="en-US" i="1" dirty="0" smtClean="0"/>
              <a:t>telegraph</a:t>
            </a:r>
            <a:r>
              <a:rPr lang="en-US" dirty="0" smtClean="0"/>
              <a:t> operator or telegrapher using Morse code (or a printing </a:t>
            </a:r>
            <a:r>
              <a:rPr lang="en-US" i="1" dirty="0" smtClean="0"/>
              <a:t>telegraph</a:t>
            </a:r>
            <a:r>
              <a:rPr lang="en-US" dirty="0" smtClean="0"/>
              <a:t> operator using plain text) was known as a </a:t>
            </a:r>
            <a:r>
              <a:rPr lang="en-US" i="1" dirty="0" smtClean="0"/>
              <a:t>telegram</a:t>
            </a:r>
            <a:r>
              <a:rPr lang="en-US" dirty="0" smtClean="0"/>
              <a:t>.</a:t>
            </a:r>
          </a:p>
          <a:p>
            <a:r>
              <a:rPr lang="en-US" dirty="0" smtClean="0"/>
              <a:t>VoIP (voice over IP) is the transmission of voice and multimedia content over Internet Protocol (</a:t>
            </a:r>
            <a:r>
              <a:rPr lang="en-US" dirty="0" smtClean="0">
                <a:hlinkClick r:id="rId3"/>
              </a:rPr>
              <a:t>IP</a:t>
            </a:r>
            <a:r>
              <a:rPr lang="en-US" dirty="0" smtClean="0"/>
              <a:t>) networks. VoIP is enabled by a group of technologies and methodologies used to deliver voice communications over the internet, enterprise </a:t>
            </a:r>
            <a:r>
              <a:rPr lang="en-US" dirty="0" smtClean="0">
                <a:hlinkClick r:id="rId4"/>
              </a:rPr>
              <a:t>local area networks</a:t>
            </a:r>
            <a:r>
              <a:rPr lang="en-US" dirty="0" smtClean="0"/>
              <a:t> or </a:t>
            </a:r>
            <a:r>
              <a:rPr lang="en-US" dirty="0" smtClean="0">
                <a:hlinkClick r:id="rId5"/>
              </a:rPr>
              <a:t>wide area networks</a:t>
            </a:r>
            <a:r>
              <a:rPr lang="en-US" dirty="0" smtClean="0"/>
              <a:t>.</a:t>
            </a:r>
          </a:p>
          <a:p>
            <a:endParaRPr lang="en-US" dirty="0" smtClean="0"/>
          </a:p>
        </p:txBody>
      </p:sp>
    </p:spTree>
    <p:extLst>
      <p:ext uri="{BB962C8B-B14F-4D97-AF65-F5344CB8AC3E}">
        <p14:creationId xmlns:p14="http://schemas.microsoft.com/office/powerpoint/2010/main" val="1542787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002060"/>
                </a:solidFill>
              </a:rPr>
              <a:t>E-Commerce: B2B</a:t>
            </a:r>
            <a:r>
              <a:rPr lang="en-US" b="1" baseline="0" dirty="0" smtClean="0">
                <a:solidFill>
                  <a:srgbClr val="002060"/>
                </a:solidFill>
              </a:rPr>
              <a:t> and B2C (Alibaba, amazon) [Set of technologies and Organizations, such as banks]</a:t>
            </a:r>
          </a:p>
          <a:p>
            <a:r>
              <a:rPr lang="en-US" b="1" baseline="0" dirty="0" smtClean="0">
                <a:solidFill>
                  <a:srgbClr val="002060"/>
                </a:solidFill>
              </a:rPr>
              <a:t>Instant Messaging: Real time communication. You type hit enter, they type hit enter.</a:t>
            </a:r>
          </a:p>
          <a:p>
            <a:endParaRPr lang="en-US" b="1" dirty="0">
              <a:solidFill>
                <a:srgbClr val="002060"/>
              </a:solidFill>
            </a:endParaRPr>
          </a:p>
        </p:txBody>
      </p:sp>
      <p:sp>
        <p:nvSpPr>
          <p:cNvPr id="4" name="Slide Number Placeholder 3"/>
          <p:cNvSpPr>
            <a:spLocks noGrp="1"/>
          </p:cNvSpPr>
          <p:nvPr>
            <p:ph type="sldNum" sz="quarter" idx="10"/>
          </p:nvPr>
        </p:nvSpPr>
        <p:spPr/>
        <p:txBody>
          <a:bodyPr/>
          <a:lstStyle/>
          <a:p>
            <a:fld id="{20AC5BDE-6456-40AE-AD03-9E44C08C5669}" type="slidenum">
              <a:rPr lang="en-US" smtClean="0"/>
              <a:pPr/>
              <a:t>44</a:t>
            </a:fld>
            <a:endParaRPr lang="en-US"/>
          </a:p>
        </p:txBody>
      </p:sp>
    </p:spTree>
    <p:extLst>
      <p:ext uri="{BB962C8B-B14F-4D97-AF65-F5344CB8AC3E}">
        <p14:creationId xmlns:p14="http://schemas.microsoft.com/office/powerpoint/2010/main" val="2237439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Serial Transmission</a:t>
            </a:r>
          </a:p>
          <a:p>
            <a:pPr lvl="1"/>
            <a:r>
              <a:rPr lang="en-US" dirty="0" smtClean="0"/>
              <a:t>One character at a time bits in a block of bytes</a:t>
            </a:r>
          </a:p>
          <a:p>
            <a:r>
              <a:rPr lang="en-US" dirty="0" smtClean="0"/>
              <a:t>Parallel Transmission</a:t>
            </a:r>
          </a:p>
          <a:p>
            <a:pPr lvl="1"/>
            <a:r>
              <a:rPr lang="en-US" dirty="0" smtClean="0"/>
              <a:t>Dedicating one line for a bit, transmitting bits at a time in parallel </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45</a:t>
            </a:fld>
            <a:endParaRPr lang="en-GB"/>
          </a:p>
        </p:txBody>
      </p:sp>
    </p:spTree>
    <p:extLst>
      <p:ext uri="{BB962C8B-B14F-4D97-AF65-F5344CB8AC3E}">
        <p14:creationId xmlns:p14="http://schemas.microsoft.com/office/powerpoint/2010/main" val="665300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545CF-CD03-44A1-877F-79B386AEC724}" type="slidenum">
              <a:rPr lang="en-US">
                <a:solidFill>
                  <a:prstClr val="black"/>
                </a:solidFill>
              </a:rPr>
              <a:pPr/>
              <a:t>46</a:t>
            </a:fld>
            <a:endParaRPr lang="en-US">
              <a:solidFill>
                <a:prstClr val="black"/>
              </a:solidFill>
            </a:endParaRPr>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r>
              <a:rPr lang="en-US" b="1" dirty="0" smtClean="0"/>
              <a:t>We have other architectures</a:t>
            </a:r>
            <a:r>
              <a:rPr lang="en-US" b="1" baseline="0" dirty="0" smtClean="0"/>
              <a:t> for other problem domains. </a:t>
            </a:r>
          </a:p>
          <a:p>
            <a:r>
              <a:rPr lang="en-US" b="1" baseline="0" dirty="0" smtClean="0"/>
              <a:t>Like pipes and filters, objects as in Object Orientation, repositories, interpreters, etc.</a:t>
            </a:r>
            <a:endParaRPr lang="en-US" b="1" dirty="0"/>
          </a:p>
        </p:txBody>
      </p:sp>
    </p:spTree>
    <p:extLst>
      <p:ext uri="{BB962C8B-B14F-4D97-AF65-F5344CB8AC3E}">
        <p14:creationId xmlns:p14="http://schemas.microsoft.com/office/powerpoint/2010/main" val="1529023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B4970-6AA3-49B4-B701-196E8D868B77}" type="slidenum">
              <a:rPr lang="en-US">
                <a:solidFill>
                  <a:prstClr val="black"/>
                </a:solidFill>
              </a:rPr>
              <a:pPr/>
              <a:t>47</a:t>
            </a:fld>
            <a:endParaRPr lang="en-US">
              <a:solidFill>
                <a:prstClr val="black"/>
              </a:solidFill>
            </a:endParaRPr>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582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rPr>
              <a:pPr>
                <a:defRPr/>
              </a:pPr>
              <a:t>48</a:t>
            </a:fld>
            <a:endParaRPr lang="en-US">
              <a:solidFill>
                <a:prstClr val="black"/>
              </a:solidFill>
            </a:endParaRPr>
          </a:p>
        </p:txBody>
      </p:sp>
    </p:spTree>
    <p:extLst>
      <p:ext uri="{BB962C8B-B14F-4D97-AF65-F5344CB8AC3E}">
        <p14:creationId xmlns:p14="http://schemas.microsoft.com/office/powerpoint/2010/main" val="720170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 model is an abstraction of complex reality.  Abstraction using layering.</a:t>
            </a:r>
            <a:endParaRPr lang="en-US" b="1" dirty="0" smtClean="0"/>
          </a:p>
          <a:p>
            <a:r>
              <a:rPr lang="en-US" b="1" dirty="0" smtClean="0"/>
              <a:t>Each layer provides service to a layer above it.</a:t>
            </a:r>
          </a:p>
          <a:p>
            <a:r>
              <a:rPr lang="en-US" b="1" dirty="0" smtClean="0"/>
              <a:t>Port number, IP address,</a:t>
            </a:r>
            <a:r>
              <a:rPr lang="en-US" b="1" baseline="0" dirty="0" smtClean="0"/>
              <a:t> and MAC address.</a:t>
            </a:r>
          </a:p>
          <a:p>
            <a:r>
              <a:rPr lang="en-US" b="1" baseline="0" dirty="0" smtClean="0"/>
              <a:t>Users are uniquely identified by their session ID. </a:t>
            </a:r>
          </a:p>
          <a:p>
            <a:r>
              <a:rPr lang="en-US" b="1" baseline="0" dirty="0" smtClean="0"/>
              <a:t>ISO = International Organization for Standardization.</a:t>
            </a:r>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2998640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Transport Layer &gt;&gt;</a:t>
            </a:r>
            <a:r>
              <a:rPr lang="en-US" b="1" baseline="0" dirty="0" smtClean="0"/>
              <a:t> Segments	PPP: Point to Point Protocol</a:t>
            </a:r>
          </a:p>
          <a:p>
            <a:r>
              <a:rPr lang="en-US" b="1" baseline="0" dirty="0" smtClean="0"/>
              <a:t>Network Layer &gt;&gt; Packets		SNMP: Simple Network Management Protocol</a:t>
            </a:r>
          </a:p>
          <a:p>
            <a:r>
              <a:rPr lang="en-US" b="1" baseline="0" dirty="0" smtClean="0"/>
              <a:t>Data Link Layer &gt;&gt; Frames</a:t>
            </a:r>
          </a:p>
          <a:p>
            <a:r>
              <a:rPr lang="en-US" b="1" baseline="0" dirty="0" smtClean="0"/>
              <a:t>Physical Layer &gt;&gt; Bits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50</a:t>
            </a:fld>
            <a:endParaRPr lang="en-US"/>
          </a:p>
        </p:txBody>
      </p:sp>
    </p:spTree>
    <p:extLst>
      <p:ext uri="{BB962C8B-B14F-4D97-AF65-F5344CB8AC3E}">
        <p14:creationId xmlns:p14="http://schemas.microsoft.com/office/powerpoint/2010/main" val="3071124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407088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MIME: Multipurpose internet mail extension</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473283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1E8B806-845B-4454-A0E2-9ACBEE54575C}" type="slidenum">
              <a:rPr lang="en-GB" smtClean="0"/>
              <a:pPr/>
              <a:t>54</a:t>
            </a:fld>
            <a:endParaRPr lang="en-GB"/>
          </a:p>
        </p:txBody>
      </p:sp>
    </p:spTree>
    <p:extLst>
      <p:ext uri="{BB962C8B-B14F-4D97-AF65-F5344CB8AC3E}">
        <p14:creationId xmlns:p14="http://schemas.microsoft.com/office/powerpoint/2010/main" val="155818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7F184-6AF7-4450-A3B1-ED0339881BFA}" type="slidenum">
              <a:rPr lang="en-US">
                <a:solidFill>
                  <a:prstClr val="black"/>
                </a:solidFill>
              </a:rPr>
              <a:pPr/>
              <a:t>5</a:t>
            </a:fld>
            <a:endParaRPr lang="en-US">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9071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ARPANET: Advanced</a:t>
            </a:r>
            <a:r>
              <a:rPr lang="en-US" b="1" baseline="0" dirty="0" smtClean="0"/>
              <a:t> Research Projects Agency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Resource Sharing: Printer and Internet Connection</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55</a:t>
            </a:fld>
            <a:endParaRPr lang="en-GB"/>
          </a:p>
        </p:txBody>
      </p:sp>
    </p:spTree>
    <p:extLst>
      <p:ext uri="{BB962C8B-B14F-4D97-AF65-F5344CB8AC3E}">
        <p14:creationId xmlns:p14="http://schemas.microsoft.com/office/powerpoint/2010/main" val="2473705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1E8B806-845B-4454-A0E2-9ACBEE54575C}" type="slidenum">
              <a:rPr lang="en-GB" smtClean="0"/>
              <a:pPr/>
              <a:t>56</a:t>
            </a:fld>
            <a:endParaRPr lang="en-GB"/>
          </a:p>
        </p:txBody>
      </p:sp>
    </p:spTree>
    <p:extLst>
      <p:ext uri="{BB962C8B-B14F-4D97-AF65-F5344CB8AC3E}">
        <p14:creationId xmlns:p14="http://schemas.microsoft.com/office/powerpoint/2010/main" val="293868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Sharing Processing through running programs.</a:t>
            </a:r>
            <a:endParaRPr lang="en-GB" b="1" dirty="0"/>
          </a:p>
        </p:txBody>
      </p:sp>
      <p:sp>
        <p:nvSpPr>
          <p:cNvPr id="4" name="Slide Number Placeholder 3"/>
          <p:cNvSpPr>
            <a:spLocks noGrp="1"/>
          </p:cNvSpPr>
          <p:nvPr>
            <p:ph type="sldNum" sz="quarter" idx="10"/>
          </p:nvPr>
        </p:nvSpPr>
        <p:spPr/>
        <p:txBody>
          <a:bodyPr/>
          <a:lstStyle/>
          <a:p>
            <a:fld id="{F1E8B806-845B-4454-A0E2-9ACBEE54575C}" type="slidenum">
              <a:rPr lang="en-GB" smtClean="0">
                <a:solidFill>
                  <a:prstClr val="black"/>
                </a:solidFill>
              </a:rPr>
              <a:pPr/>
              <a:t>57</a:t>
            </a:fld>
            <a:endParaRPr lang="en-GB">
              <a:solidFill>
                <a:prstClr val="black"/>
              </a:solidFill>
            </a:endParaRPr>
          </a:p>
        </p:txBody>
      </p:sp>
    </p:spTree>
    <p:extLst>
      <p:ext uri="{BB962C8B-B14F-4D97-AF65-F5344CB8AC3E}">
        <p14:creationId xmlns:p14="http://schemas.microsoft.com/office/powerpoint/2010/main" val="74864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58</a:t>
            </a:fld>
            <a:endParaRPr lang="en-GB"/>
          </a:p>
        </p:txBody>
      </p:sp>
    </p:spTree>
    <p:extLst>
      <p:ext uri="{BB962C8B-B14F-4D97-AF65-F5344CB8AC3E}">
        <p14:creationId xmlns:p14="http://schemas.microsoft.com/office/powerpoint/2010/main" val="4221981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Network administrator</a:t>
            </a:r>
            <a:r>
              <a:rPr lang="en-US" b="1" baseline="0" dirty="0" smtClean="0"/>
              <a:t> required.</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59</a:t>
            </a:fld>
            <a:endParaRPr lang="en-US"/>
          </a:p>
        </p:txBody>
      </p:sp>
    </p:spTree>
    <p:extLst>
      <p:ext uri="{BB962C8B-B14F-4D97-AF65-F5344CB8AC3E}">
        <p14:creationId xmlns:p14="http://schemas.microsoft.com/office/powerpoint/2010/main" val="1449017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a:ln/>
        </p:spPr>
      </p:sp>
      <p:sp>
        <p:nvSpPr>
          <p:cNvPr id="238595" name="Notes Placeholder 2"/>
          <p:cNvSpPr>
            <a:spLocks noGrp="1"/>
          </p:cNvSpPr>
          <p:nvPr>
            <p:ph type="body" idx="1"/>
          </p:nvPr>
        </p:nvSpPr>
        <p:spPr>
          <a:noFill/>
          <a:ln/>
        </p:spPr>
        <p:txBody>
          <a:bodyPr/>
          <a:lstStyle/>
          <a:p>
            <a:pPr eaLnBrk="1" hangingPunct="1"/>
            <a:r>
              <a:rPr lang="en-GB" dirty="0" smtClean="0"/>
              <a:t>Transmission technologies point to point and broadcasting </a:t>
            </a:r>
          </a:p>
          <a:p>
            <a:pPr eaLnBrk="1" hangingPunct="1"/>
            <a:r>
              <a:rPr lang="en-US" dirty="0" smtClean="0"/>
              <a:t>Packet sent to all possible destinations - only receivers accepts - others discard </a:t>
            </a:r>
          </a:p>
          <a:p>
            <a:pPr eaLnBrk="1" hangingPunct="1"/>
            <a:r>
              <a:rPr lang="en-US" dirty="0" smtClean="0"/>
              <a:t>Packets can be addressed to all destinations - </a:t>
            </a:r>
            <a:r>
              <a:rPr lang="en-US" i="1" dirty="0" smtClean="0"/>
              <a:t>broadcasting</a:t>
            </a:r>
            <a:r>
              <a:rPr lang="en-US" dirty="0" smtClean="0"/>
              <a:t> </a:t>
            </a:r>
          </a:p>
          <a:p>
            <a:pPr eaLnBrk="1" hangingPunct="1"/>
            <a:r>
              <a:rPr lang="en-US" dirty="0" smtClean="0"/>
              <a:t>Packets can also be addressed to </a:t>
            </a:r>
            <a:r>
              <a:rPr lang="en-US" u="sng" dirty="0" smtClean="0"/>
              <a:t>only </a:t>
            </a:r>
            <a:r>
              <a:rPr lang="en-US" dirty="0" smtClean="0"/>
              <a:t>a few of the possible destinations - </a:t>
            </a:r>
            <a:r>
              <a:rPr lang="en-US" i="1" dirty="0" smtClean="0"/>
              <a:t>multicasting</a:t>
            </a:r>
            <a:r>
              <a:rPr lang="en-US" dirty="0" smtClean="0"/>
              <a:t> </a:t>
            </a:r>
          </a:p>
          <a:p>
            <a:pPr eaLnBrk="1" hangingPunct="1"/>
            <a:r>
              <a:rPr lang="en-US" dirty="0" smtClean="0"/>
              <a:t>Normal for smaller networks - LANs </a:t>
            </a:r>
          </a:p>
          <a:p>
            <a:pPr eaLnBrk="1" hangingPunct="1"/>
            <a:r>
              <a:rPr lang="en-US" i="1" dirty="0" smtClean="0"/>
              <a:t>Normally, in broadcast networks, we can send to a particular machine (destination) by using the machine's address. </a:t>
            </a:r>
          </a:p>
          <a:p>
            <a:pPr eaLnBrk="1" hangingPunct="1"/>
            <a:r>
              <a:rPr lang="en-US" i="1" dirty="0" smtClean="0"/>
              <a:t>We also send to ALL machines by using a special agreed-on address (in broadcasting), or a set of machines, again using special addresses (in multicasting).</a:t>
            </a:r>
            <a:r>
              <a:rPr lang="en-US" dirty="0" smtClean="0"/>
              <a: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The reason why this type is usually only used in smaller networks is because it can generate a huge amount of unnecessary network traffic.</a:t>
            </a:r>
            <a:r>
              <a:rPr lang="en-US" sz="1200" dirty="0" smtClean="0"/>
              <a:t> </a:t>
            </a:r>
          </a:p>
          <a:p>
            <a:pPr eaLnBrk="1" hangingPunct="1"/>
            <a:endParaRPr lang="en-GB" dirty="0" smtClean="0"/>
          </a:p>
        </p:txBody>
      </p:sp>
      <p:sp>
        <p:nvSpPr>
          <p:cNvPr id="238596" name="Slide Number Placeholder 3"/>
          <p:cNvSpPr>
            <a:spLocks noGrp="1"/>
          </p:cNvSpPr>
          <p:nvPr>
            <p:ph type="sldNum" sz="quarter" idx="5"/>
          </p:nvPr>
        </p:nvSpPr>
        <p:spPr>
          <a:noFill/>
        </p:spPr>
        <p:txBody>
          <a:bodyPr/>
          <a:lstStyle/>
          <a:p>
            <a:fld id="{DFC9C36B-1DF8-4EBA-8A9F-4B3D2CF61331}" type="slidenum">
              <a:rPr lang="en-US"/>
              <a:pPr/>
              <a:t>60</a:t>
            </a:fld>
            <a:endParaRPr lang="en-US"/>
          </a:p>
        </p:txBody>
      </p:sp>
    </p:spTree>
    <p:extLst>
      <p:ext uri="{BB962C8B-B14F-4D97-AF65-F5344CB8AC3E}">
        <p14:creationId xmlns:p14="http://schemas.microsoft.com/office/powerpoint/2010/main" val="10247994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ln/>
        </p:spPr>
      </p:sp>
      <p:sp>
        <p:nvSpPr>
          <p:cNvPr id="241667" name="Notes Placeholder 2"/>
          <p:cNvSpPr>
            <a:spLocks noGrp="1"/>
          </p:cNvSpPr>
          <p:nvPr>
            <p:ph type="body" idx="1"/>
          </p:nvPr>
        </p:nvSpPr>
        <p:spPr>
          <a:noFill/>
          <a:ln/>
        </p:spPr>
        <p:txBody>
          <a:bodyPr/>
          <a:lstStyle/>
          <a:p>
            <a:pPr eaLnBrk="1" hangingPunct="1"/>
            <a:r>
              <a:rPr lang="en-GB" b="1" dirty="0" smtClean="0"/>
              <a:t>Topology: Physical (geometric or shape)  arrangement of computers in a network.</a:t>
            </a:r>
          </a:p>
        </p:txBody>
      </p:sp>
      <p:sp>
        <p:nvSpPr>
          <p:cNvPr id="241668" name="Slide Number Placeholder 3"/>
          <p:cNvSpPr>
            <a:spLocks noGrp="1"/>
          </p:cNvSpPr>
          <p:nvPr>
            <p:ph type="sldNum" sz="quarter" idx="5"/>
          </p:nvPr>
        </p:nvSpPr>
        <p:spPr>
          <a:noFill/>
        </p:spPr>
        <p:txBody>
          <a:bodyPr/>
          <a:lstStyle/>
          <a:p>
            <a:fld id="{54877012-102C-44B4-93EA-2ECB9759E4CE}" type="slidenum">
              <a:rPr lang="en-US"/>
              <a:pPr/>
              <a:t>62</a:t>
            </a:fld>
            <a:endParaRPr lang="en-US"/>
          </a:p>
        </p:txBody>
      </p:sp>
    </p:spTree>
    <p:extLst>
      <p:ext uri="{BB962C8B-B14F-4D97-AF65-F5344CB8AC3E}">
        <p14:creationId xmlns:p14="http://schemas.microsoft.com/office/powerpoint/2010/main" val="3781346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p:spPr>
      </p:sp>
      <p:sp>
        <p:nvSpPr>
          <p:cNvPr id="240643" name="Notes Placeholder 2"/>
          <p:cNvSpPr>
            <a:spLocks noGrp="1"/>
          </p:cNvSpPr>
          <p:nvPr>
            <p:ph type="body" idx="1"/>
          </p:nvPr>
        </p:nvSpPr>
        <p:spPr>
          <a:noFill/>
          <a:ln/>
        </p:spPr>
        <p:txBody>
          <a:bodyPr/>
          <a:lstStyle/>
          <a:p>
            <a:pPr eaLnBrk="1" hangingPunct="1"/>
            <a:endParaRPr lang="en-GB" smtClean="0"/>
          </a:p>
        </p:txBody>
      </p:sp>
      <p:sp>
        <p:nvSpPr>
          <p:cNvPr id="240644" name="Slide Number Placeholder 3"/>
          <p:cNvSpPr>
            <a:spLocks noGrp="1"/>
          </p:cNvSpPr>
          <p:nvPr>
            <p:ph type="sldNum" sz="quarter" idx="5"/>
          </p:nvPr>
        </p:nvSpPr>
        <p:spPr>
          <a:noFill/>
        </p:spPr>
        <p:txBody>
          <a:bodyPr/>
          <a:lstStyle/>
          <a:p>
            <a:fld id="{7F0AA344-9B5B-4B42-8A24-7D9434BE9B4C}" type="slidenum">
              <a:rPr lang="en-US"/>
              <a:pPr/>
              <a:t>63</a:t>
            </a:fld>
            <a:endParaRPr lang="en-US"/>
          </a:p>
        </p:txBody>
      </p:sp>
    </p:spTree>
    <p:extLst>
      <p:ext uri="{BB962C8B-B14F-4D97-AF65-F5344CB8AC3E}">
        <p14:creationId xmlns:p14="http://schemas.microsoft.com/office/powerpoint/2010/main" val="3345508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6752A-5501-4A67-9A1A-B998AA8D62E3}" type="slidenum">
              <a:rPr lang="en-US">
                <a:solidFill>
                  <a:prstClr val="black"/>
                </a:solidFill>
              </a:rPr>
              <a:pPr/>
              <a:t>64</a:t>
            </a:fld>
            <a:endParaRPr lang="en-US">
              <a:solidFill>
                <a:prstClr val="black"/>
              </a:solidFill>
            </a:endParaRP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31776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p:spPr>
        <p:txBody>
          <a:bodyPr/>
          <a:lstStyle/>
          <a:p>
            <a:pPr eaLnBrk="1" hangingPunct="1"/>
            <a:endParaRPr lang="en-GB" smtClean="0"/>
          </a:p>
        </p:txBody>
      </p:sp>
      <p:sp>
        <p:nvSpPr>
          <p:cNvPr id="242692" name="Slide Number Placeholder 3"/>
          <p:cNvSpPr>
            <a:spLocks noGrp="1"/>
          </p:cNvSpPr>
          <p:nvPr>
            <p:ph type="sldNum" sz="quarter" idx="5"/>
          </p:nvPr>
        </p:nvSpPr>
        <p:spPr>
          <a:noFill/>
        </p:spPr>
        <p:txBody>
          <a:bodyPr/>
          <a:lstStyle/>
          <a:p>
            <a:fld id="{C4B57162-D8A4-4465-AB99-CEDBF4B1FCB1}" type="slidenum">
              <a:rPr lang="en-US"/>
              <a:pPr/>
              <a:t>65</a:t>
            </a:fld>
            <a:endParaRPr lang="en-US"/>
          </a:p>
        </p:txBody>
      </p:sp>
    </p:spTree>
    <p:extLst>
      <p:ext uri="{BB962C8B-B14F-4D97-AF65-F5344CB8AC3E}">
        <p14:creationId xmlns:p14="http://schemas.microsoft.com/office/powerpoint/2010/main" val="924205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EE43C-0B2E-4243-9E36-2249875664D7}" type="slidenum">
              <a:rPr lang="en-US">
                <a:solidFill>
                  <a:prstClr val="black"/>
                </a:solidFill>
              </a:rPr>
              <a:pPr/>
              <a:t>6</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dirty="0" smtClean="0"/>
              <a:t>Multiplexing is simultaneous</a:t>
            </a:r>
            <a:r>
              <a:rPr lang="en-US" baseline="0" dirty="0" smtClean="0"/>
              <a:t> transmission of several signals along a single high speed channel of communication. </a:t>
            </a:r>
          </a:p>
          <a:p>
            <a:r>
              <a:rPr lang="en-US" baseline="0" dirty="0" smtClean="0"/>
              <a:t>Interface is a device or program for connecting two items of software or hardware. Example NIC, modem</a:t>
            </a:r>
          </a:p>
          <a:p>
            <a:r>
              <a:rPr lang="en-US" baseline="0" dirty="0" smtClean="0"/>
              <a:t>Encoding: Converting in to a coded form</a:t>
            </a:r>
          </a:p>
          <a:p>
            <a:r>
              <a:rPr lang="en-US" b="1" baseline="0" dirty="0" smtClean="0"/>
              <a:t>Signal Integrity: The state of being whole; Not corrupted during transmission</a:t>
            </a:r>
          </a:p>
          <a:p>
            <a:r>
              <a:rPr lang="en-US" sz="1200" b="0" i="0" u="none" strike="noStrike" kern="1200" baseline="0" dirty="0" smtClean="0">
                <a:solidFill>
                  <a:schemeClr val="tx1"/>
                </a:solidFill>
                <a:latin typeface="+mn-lt"/>
                <a:ea typeface="+mn-ea"/>
                <a:cs typeface="+mn-cs"/>
              </a:rPr>
              <a:t>Using frequency division multiplexing (FDM), a coaxial cable can carry over 10,000 voice channels simultaneously.</a:t>
            </a:r>
          </a:p>
          <a:p>
            <a:r>
              <a:rPr lang="en-US" sz="1200" b="0" i="0" u="none" strike="noStrike" kern="1200" baseline="0" dirty="0" smtClean="0">
                <a:solidFill>
                  <a:schemeClr val="tx1"/>
                </a:solidFill>
                <a:latin typeface="+mn-lt"/>
                <a:ea typeface="+mn-ea"/>
                <a:cs typeface="+mn-cs"/>
              </a:rPr>
              <a:t>Coaxial cable is used to transmit both analog and digital signals.</a:t>
            </a:r>
          </a:p>
          <a:p>
            <a:endParaRPr lang="en-US" b="1" baseline="0" dirty="0" smtClean="0"/>
          </a:p>
          <a:p>
            <a:endParaRPr lang="en-US" dirty="0"/>
          </a:p>
        </p:txBody>
      </p:sp>
    </p:spTree>
    <p:extLst>
      <p:ext uri="{BB962C8B-B14F-4D97-AF65-F5344CB8AC3E}">
        <p14:creationId xmlns:p14="http://schemas.microsoft.com/office/powerpoint/2010/main" val="37262908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a:ln/>
        </p:spPr>
      </p:sp>
      <p:sp>
        <p:nvSpPr>
          <p:cNvPr id="243715" name="Notes Placeholder 2"/>
          <p:cNvSpPr>
            <a:spLocks noGrp="1"/>
          </p:cNvSpPr>
          <p:nvPr>
            <p:ph type="body" idx="1"/>
          </p:nvPr>
        </p:nvSpPr>
        <p:spPr>
          <a:noFill/>
          <a:ln/>
        </p:spPr>
        <p:txBody>
          <a:bodyPr/>
          <a:lstStyle/>
          <a:p>
            <a:pPr eaLnBrk="1" hangingPunct="1"/>
            <a:endParaRPr lang="en-GB" smtClean="0"/>
          </a:p>
        </p:txBody>
      </p:sp>
      <p:sp>
        <p:nvSpPr>
          <p:cNvPr id="243716" name="Slide Number Placeholder 3"/>
          <p:cNvSpPr>
            <a:spLocks noGrp="1"/>
          </p:cNvSpPr>
          <p:nvPr>
            <p:ph type="sldNum" sz="quarter" idx="5"/>
          </p:nvPr>
        </p:nvSpPr>
        <p:spPr>
          <a:noFill/>
        </p:spPr>
        <p:txBody>
          <a:bodyPr/>
          <a:lstStyle/>
          <a:p>
            <a:fld id="{7EC670F4-25CF-43B3-98BF-145540C14F80}" type="slidenum">
              <a:rPr lang="en-US"/>
              <a:pPr/>
              <a:t>66</a:t>
            </a:fld>
            <a:endParaRPr lang="en-US"/>
          </a:p>
        </p:txBody>
      </p:sp>
    </p:spTree>
    <p:extLst>
      <p:ext uri="{BB962C8B-B14F-4D97-AF65-F5344CB8AC3E}">
        <p14:creationId xmlns:p14="http://schemas.microsoft.com/office/powerpoint/2010/main" val="1744688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a:ln/>
        </p:spPr>
      </p:sp>
      <p:sp>
        <p:nvSpPr>
          <p:cNvPr id="244739" name="Notes Placeholder 2"/>
          <p:cNvSpPr>
            <a:spLocks noGrp="1"/>
          </p:cNvSpPr>
          <p:nvPr>
            <p:ph type="body" idx="1"/>
          </p:nvPr>
        </p:nvSpPr>
        <p:spPr>
          <a:noFill/>
          <a:ln/>
        </p:spPr>
        <p:txBody>
          <a:bodyPr/>
          <a:lstStyle/>
          <a:p>
            <a:pPr eaLnBrk="1" hangingPunct="1"/>
            <a:endParaRPr lang="en-GB" smtClean="0"/>
          </a:p>
        </p:txBody>
      </p:sp>
      <p:sp>
        <p:nvSpPr>
          <p:cNvPr id="244740" name="Slide Number Placeholder 3"/>
          <p:cNvSpPr>
            <a:spLocks noGrp="1"/>
          </p:cNvSpPr>
          <p:nvPr>
            <p:ph type="sldNum" sz="quarter" idx="5"/>
          </p:nvPr>
        </p:nvSpPr>
        <p:spPr>
          <a:noFill/>
        </p:spPr>
        <p:txBody>
          <a:bodyPr/>
          <a:lstStyle/>
          <a:p>
            <a:fld id="{0B635F30-B2D3-49D0-8C35-8DCC5F085BF2}" type="slidenum">
              <a:rPr lang="en-US"/>
              <a:pPr/>
              <a:t>67</a:t>
            </a:fld>
            <a:endParaRPr lang="en-US"/>
          </a:p>
        </p:txBody>
      </p:sp>
    </p:spTree>
    <p:extLst>
      <p:ext uri="{BB962C8B-B14F-4D97-AF65-F5344CB8AC3E}">
        <p14:creationId xmlns:p14="http://schemas.microsoft.com/office/powerpoint/2010/main" val="22940337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a:ln/>
        </p:spPr>
      </p:sp>
      <p:sp>
        <p:nvSpPr>
          <p:cNvPr id="246787" name="Notes Placeholder 2"/>
          <p:cNvSpPr>
            <a:spLocks noGrp="1"/>
          </p:cNvSpPr>
          <p:nvPr>
            <p:ph type="body" idx="1"/>
          </p:nvPr>
        </p:nvSpPr>
        <p:spPr>
          <a:noFill/>
          <a:ln/>
        </p:spPr>
        <p:txBody>
          <a:bodyPr/>
          <a:lstStyle/>
          <a:p>
            <a:pPr eaLnBrk="1" hangingPunct="1"/>
            <a:endParaRPr lang="en-GB" smtClean="0"/>
          </a:p>
        </p:txBody>
      </p:sp>
      <p:sp>
        <p:nvSpPr>
          <p:cNvPr id="246788" name="Slide Number Placeholder 3"/>
          <p:cNvSpPr>
            <a:spLocks noGrp="1"/>
          </p:cNvSpPr>
          <p:nvPr>
            <p:ph type="sldNum" sz="quarter" idx="5"/>
          </p:nvPr>
        </p:nvSpPr>
        <p:spPr>
          <a:noFill/>
        </p:spPr>
        <p:txBody>
          <a:bodyPr/>
          <a:lstStyle/>
          <a:p>
            <a:fld id="{524C65F7-E0E8-4A3F-8072-E43458D8FD9E}" type="slidenum">
              <a:rPr lang="en-US"/>
              <a:pPr/>
              <a:t>68</a:t>
            </a:fld>
            <a:endParaRPr lang="en-US"/>
          </a:p>
        </p:txBody>
      </p:sp>
    </p:spTree>
    <p:extLst>
      <p:ext uri="{BB962C8B-B14F-4D97-AF65-F5344CB8AC3E}">
        <p14:creationId xmlns:p14="http://schemas.microsoft.com/office/powerpoint/2010/main" val="28116412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p:spPr>
        <p:txBody>
          <a:bodyPr/>
          <a:lstStyle/>
          <a:p>
            <a:pPr eaLnBrk="1" hangingPunct="1"/>
            <a:endParaRPr lang="en-GB" smtClean="0"/>
          </a:p>
        </p:txBody>
      </p:sp>
      <p:sp>
        <p:nvSpPr>
          <p:cNvPr id="248836" name="Slide Number Placeholder 3"/>
          <p:cNvSpPr>
            <a:spLocks noGrp="1"/>
          </p:cNvSpPr>
          <p:nvPr>
            <p:ph type="sldNum" sz="quarter" idx="5"/>
          </p:nvPr>
        </p:nvSpPr>
        <p:spPr>
          <a:noFill/>
        </p:spPr>
        <p:txBody>
          <a:bodyPr/>
          <a:lstStyle/>
          <a:p>
            <a:fld id="{4D82BDF9-2155-4B48-9F62-134138C78E81}" type="slidenum">
              <a:rPr lang="en-US"/>
              <a:pPr/>
              <a:t>69</a:t>
            </a:fld>
            <a:endParaRPr lang="en-US"/>
          </a:p>
        </p:txBody>
      </p:sp>
    </p:spTree>
    <p:extLst>
      <p:ext uri="{BB962C8B-B14F-4D97-AF65-F5344CB8AC3E}">
        <p14:creationId xmlns:p14="http://schemas.microsoft.com/office/powerpoint/2010/main" val="29616205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p:spPr>
        <p:txBody>
          <a:bodyPr/>
          <a:lstStyle/>
          <a:p>
            <a:pPr eaLnBrk="1" hangingPunct="1"/>
            <a:endParaRPr lang="en-GB" smtClean="0"/>
          </a:p>
        </p:txBody>
      </p:sp>
      <p:sp>
        <p:nvSpPr>
          <p:cNvPr id="250884" name="Slide Number Placeholder 3"/>
          <p:cNvSpPr>
            <a:spLocks noGrp="1"/>
          </p:cNvSpPr>
          <p:nvPr>
            <p:ph type="sldNum" sz="quarter" idx="5"/>
          </p:nvPr>
        </p:nvSpPr>
        <p:spPr>
          <a:noFill/>
        </p:spPr>
        <p:txBody>
          <a:bodyPr/>
          <a:lstStyle/>
          <a:p>
            <a:fld id="{52813EED-3E92-4898-8B1B-8ABE4FA0FEED}" type="slidenum">
              <a:rPr lang="en-US"/>
              <a:pPr/>
              <a:t>71</a:t>
            </a:fld>
            <a:endParaRPr lang="en-US"/>
          </a:p>
        </p:txBody>
      </p:sp>
    </p:spTree>
    <p:extLst>
      <p:ext uri="{BB962C8B-B14F-4D97-AF65-F5344CB8AC3E}">
        <p14:creationId xmlns:p14="http://schemas.microsoft.com/office/powerpoint/2010/main" val="17938844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p:spPr>
        <p:txBody>
          <a:bodyPr/>
          <a:lstStyle/>
          <a:p>
            <a:pPr eaLnBrk="1" hangingPunct="1"/>
            <a:endParaRPr lang="en-GB" smtClean="0"/>
          </a:p>
        </p:txBody>
      </p:sp>
      <p:sp>
        <p:nvSpPr>
          <p:cNvPr id="251908" name="Slide Number Placeholder 3"/>
          <p:cNvSpPr>
            <a:spLocks noGrp="1"/>
          </p:cNvSpPr>
          <p:nvPr>
            <p:ph type="sldNum" sz="quarter" idx="5"/>
          </p:nvPr>
        </p:nvSpPr>
        <p:spPr>
          <a:noFill/>
        </p:spPr>
        <p:txBody>
          <a:bodyPr/>
          <a:lstStyle/>
          <a:p>
            <a:fld id="{86B2EFAC-71D1-4B9A-B487-395BC52B412B}" type="slidenum">
              <a:rPr lang="en-US"/>
              <a:pPr/>
              <a:t>72</a:t>
            </a:fld>
            <a:endParaRPr lang="en-US"/>
          </a:p>
        </p:txBody>
      </p:sp>
    </p:spTree>
    <p:extLst>
      <p:ext uri="{BB962C8B-B14F-4D97-AF65-F5344CB8AC3E}">
        <p14:creationId xmlns:p14="http://schemas.microsoft.com/office/powerpoint/2010/main" val="3575229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p:spPr>
        <p:txBody>
          <a:bodyPr/>
          <a:lstStyle/>
          <a:p>
            <a:pPr eaLnBrk="1" hangingPunct="1"/>
            <a:endParaRPr lang="en-GB" smtClean="0"/>
          </a:p>
        </p:txBody>
      </p:sp>
      <p:sp>
        <p:nvSpPr>
          <p:cNvPr id="252932" name="Slide Number Placeholder 3"/>
          <p:cNvSpPr>
            <a:spLocks noGrp="1"/>
          </p:cNvSpPr>
          <p:nvPr>
            <p:ph type="sldNum" sz="quarter" idx="5"/>
          </p:nvPr>
        </p:nvSpPr>
        <p:spPr>
          <a:noFill/>
        </p:spPr>
        <p:txBody>
          <a:bodyPr/>
          <a:lstStyle/>
          <a:p>
            <a:fld id="{8D78CB32-FAB8-4951-9197-9BDEE960FB42}" type="slidenum">
              <a:rPr lang="en-US"/>
              <a:pPr/>
              <a:t>73</a:t>
            </a:fld>
            <a:endParaRPr lang="en-US"/>
          </a:p>
        </p:txBody>
      </p:sp>
    </p:spTree>
    <p:extLst>
      <p:ext uri="{BB962C8B-B14F-4D97-AF65-F5344CB8AC3E}">
        <p14:creationId xmlns:p14="http://schemas.microsoft.com/office/powerpoint/2010/main" val="18602134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p:spPr>
        <p:txBody>
          <a:bodyPr/>
          <a:lstStyle/>
          <a:p>
            <a:pPr eaLnBrk="1" hangingPunct="1"/>
            <a:r>
              <a:rPr lang="en-GB" b="1" dirty="0" smtClean="0"/>
              <a:t>N(N-1)/2</a:t>
            </a:r>
            <a:r>
              <a:rPr lang="en-GB" b="1" baseline="0" dirty="0" smtClean="0"/>
              <a:t>  connections</a:t>
            </a:r>
            <a:endParaRPr lang="en-GB" b="1" dirty="0" smtClean="0"/>
          </a:p>
        </p:txBody>
      </p:sp>
      <p:sp>
        <p:nvSpPr>
          <p:cNvPr id="258052" name="Slide Number Placeholder 3"/>
          <p:cNvSpPr>
            <a:spLocks noGrp="1"/>
          </p:cNvSpPr>
          <p:nvPr>
            <p:ph type="sldNum" sz="quarter" idx="5"/>
          </p:nvPr>
        </p:nvSpPr>
        <p:spPr>
          <a:noFill/>
        </p:spPr>
        <p:txBody>
          <a:bodyPr/>
          <a:lstStyle/>
          <a:p>
            <a:fld id="{C4595485-D799-4102-9366-D28E1472100E}" type="slidenum">
              <a:rPr lang="en-US"/>
              <a:pPr/>
              <a:t>74</a:t>
            </a:fld>
            <a:endParaRPr lang="en-US"/>
          </a:p>
        </p:txBody>
      </p:sp>
    </p:spTree>
    <p:extLst>
      <p:ext uri="{BB962C8B-B14F-4D97-AF65-F5344CB8AC3E}">
        <p14:creationId xmlns:p14="http://schemas.microsoft.com/office/powerpoint/2010/main" val="29346614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7D11C-C5FD-4355-804A-CC5EB874EB47}" type="slidenum">
              <a:rPr lang="en-US">
                <a:solidFill>
                  <a:prstClr val="black"/>
                </a:solidFill>
              </a:rPr>
              <a:pPr/>
              <a:t>75</a:t>
            </a:fld>
            <a:endParaRPr lang="en-US">
              <a:solidFill>
                <a:prstClr val="black"/>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b="1" dirty="0" smtClean="0"/>
              <a:t>What is a backbone? A back</a:t>
            </a:r>
            <a:r>
              <a:rPr lang="en-US" b="1" baseline="0" dirty="0" smtClean="0"/>
              <a:t>bone can be considered like a ring road and highway in a road network.</a:t>
            </a:r>
            <a:endParaRPr lang="en-US" b="1" dirty="0"/>
          </a:p>
        </p:txBody>
      </p:sp>
    </p:spTree>
    <p:extLst>
      <p:ext uri="{BB962C8B-B14F-4D97-AF65-F5344CB8AC3E}">
        <p14:creationId xmlns:p14="http://schemas.microsoft.com/office/powerpoint/2010/main" val="27456770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i="0" u="none" strike="noStrike" cap="none" normalizeH="0" baseline="0" dirty="0" smtClean="0">
                <a:ln>
                  <a:noFill/>
                </a:ln>
                <a:solidFill>
                  <a:schemeClr val="tx1"/>
                </a:solidFill>
                <a:effectLst/>
                <a:latin typeface="Arial" charset="0"/>
              </a:rPr>
              <a:t>Reconfiguration: Changing the setup or Moving the network somewhere</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76</a:t>
            </a:fld>
            <a:endParaRPr lang="en-US"/>
          </a:p>
        </p:txBody>
      </p:sp>
    </p:spTree>
    <p:extLst>
      <p:ext uri="{BB962C8B-B14F-4D97-AF65-F5344CB8AC3E}">
        <p14:creationId xmlns:p14="http://schemas.microsoft.com/office/powerpoint/2010/main" val="206946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Data as entities that convey meaning, or information.</a:t>
            </a:r>
          </a:p>
          <a:p>
            <a:r>
              <a:rPr lang="en-US" sz="1200" b="1" i="0" u="none" strike="noStrike" kern="1200" baseline="0" dirty="0" smtClean="0">
                <a:solidFill>
                  <a:schemeClr val="tx1"/>
                </a:solidFill>
                <a:latin typeface="+mn-lt"/>
                <a:ea typeface="+mn-ea"/>
                <a:cs typeface="+mn-cs"/>
              </a:rPr>
              <a:t>Signals are electric or electromagnetic representations of data.</a:t>
            </a:r>
          </a:p>
          <a:p>
            <a:r>
              <a:rPr lang="en-US" sz="1200" b="1" i="0" u="none" strike="noStrike" kern="1200" baseline="0" dirty="0" smtClean="0">
                <a:solidFill>
                  <a:schemeClr val="tx1"/>
                </a:solidFill>
                <a:latin typeface="+mn-lt"/>
                <a:ea typeface="+mn-ea"/>
                <a:cs typeface="+mn-cs"/>
              </a:rPr>
              <a:t>Signaling is the physical propagation of the signal along a suitable medium.</a:t>
            </a:r>
          </a:p>
          <a:p>
            <a:r>
              <a:rPr lang="en-US" sz="1200" b="1" i="0" u="none" strike="noStrike" kern="1200" baseline="0" dirty="0" smtClean="0">
                <a:solidFill>
                  <a:schemeClr val="tx1"/>
                </a:solidFill>
                <a:latin typeface="+mn-lt"/>
                <a:ea typeface="+mn-ea"/>
                <a:cs typeface="+mn-cs"/>
              </a:rPr>
              <a:t>Transmission is the communication of data by the propagation and processing of signals.</a:t>
            </a:r>
          </a:p>
          <a:p>
            <a:r>
              <a:rPr lang="en-US" sz="1200" b="1" i="0" u="none" strike="noStrike" kern="1200" baseline="0" dirty="0" smtClean="0">
                <a:solidFill>
                  <a:schemeClr val="tx1"/>
                </a:solidFill>
                <a:latin typeface="+mn-lt"/>
                <a:ea typeface="+mn-ea"/>
                <a:cs typeface="+mn-cs"/>
              </a:rPr>
              <a:t>Propagation = Broadcast</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7</a:t>
            </a:fld>
            <a:endParaRPr lang="en-US"/>
          </a:p>
        </p:txBody>
      </p:sp>
    </p:spTree>
    <p:extLst>
      <p:ext uri="{BB962C8B-B14F-4D97-AF65-F5344CB8AC3E}">
        <p14:creationId xmlns:p14="http://schemas.microsoft.com/office/powerpoint/2010/main" val="16444765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DHCP: </a:t>
            </a:r>
          </a:p>
          <a:p>
            <a:r>
              <a:rPr lang="en-US" dirty="0" smtClean="0"/>
              <a:t>DNS:</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86</a:t>
            </a:fld>
            <a:endParaRPr lang="en-US">
              <a:solidFill>
                <a:prstClr val="black"/>
              </a:solidFill>
            </a:endParaRPr>
          </a:p>
        </p:txBody>
      </p:sp>
    </p:spTree>
    <p:extLst>
      <p:ext uri="{BB962C8B-B14F-4D97-AF65-F5344CB8AC3E}">
        <p14:creationId xmlns:p14="http://schemas.microsoft.com/office/powerpoint/2010/main" val="16287340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p:spPr>
        <p:txBody>
          <a:bodyPr/>
          <a:lstStyle/>
          <a:p>
            <a:pPr eaLnBrk="1" hangingPunct="1"/>
            <a:endParaRPr lang="en-GB" smtClean="0"/>
          </a:p>
        </p:txBody>
      </p:sp>
      <p:sp>
        <p:nvSpPr>
          <p:cNvPr id="266244" name="Slide Number Placeholder 3"/>
          <p:cNvSpPr>
            <a:spLocks noGrp="1"/>
          </p:cNvSpPr>
          <p:nvPr>
            <p:ph type="sldNum" sz="quarter" idx="5"/>
          </p:nvPr>
        </p:nvSpPr>
        <p:spPr>
          <a:noFill/>
        </p:spPr>
        <p:txBody>
          <a:bodyPr/>
          <a:lstStyle/>
          <a:p>
            <a:fld id="{62BA787E-FBF4-43C6-B292-1BD2F27F3B77}" type="slidenum">
              <a:rPr lang="en-US">
                <a:solidFill>
                  <a:prstClr val="black"/>
                </a:solidFill>
              </a:rPr>
              <a:pPr/>
              <a:t>88</a:t>
            </a:fld>
            <a:endParaRPr lang="en-US">
              <a:solidFill>
                <a:prstClr val="black"/>
              </a:solidFill>
            </a:endParaRPr>
          </a:p>
        </p:txBody>
      </p:sp>
    </p:spTree>
    <p:extLst>
      <p:ext uri="{BB962C8B-B14F-4D97-AF65-F5344CB8AC3E}">
        <p14:creationId xmlns:p14="http://schemas.microsoft.com/office/powerpoint/2010/main" val="10613829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p:spPr>
        <p:txBody>
          <a:bodyPr/>
          <a:lstStyle/>
          <a:p>
            <a:pPr algn="just" eaLnBrk="1" hangingPunct="1"/>
            <a:r>
              <a:rPr lang="en-US" i="1" dirty="0" smtClean="0"/>
              <a:t>It is possible to have machines on opposite parts of the world communicating over the same LAN protocol, which make them belong to a LAN. This is of course not technically good, since LAN protocols were designed for small networks.</a:t>
            </a:r>
            <a:r>
              <a:rPr lang="en-US" dirty="0" smtClean="0"/>
              <a:t> </a:t>
            </a:r>
          </a:p>
        </p:txBody>
      </p:sp>
      <p:sp>
        <p:nvSpPr>
          <p:cNvPr id="264196" name="Slide Number Placeholder 3"/>
          <p:cNvSpPr>
            <a:spLocks noGrp="1"/>
          </p:cNvSpPr>
          <p:nvPr>
            <p:ph type="sldNum" sz="quarter" idx="5"/>
          </p:nvPr>
        </p:nvSpPr>
        <p:spPr>
          <a:noFill/>
        </p:spPr>
        <p:txBody>
          <a:bodyPr/>
          <a:lstStyle/>
          <a:p>
            <a:fld id="{F1329307-2B7E-43FA-817C-394569C7950A}" type="slidenum">
              <a:rPr lang="en-US">
                <a:solidFill>
                  <a:prstClr val="black"/>
                </a:solidFill>
              </a:rPr>
              <a:pPr/>
              <a:t>89</a:t>
            </a:fld>
            <a:endParaRPr lang="en-US">
              <a:solidFill>
                <a:prstClr val="black"/>
              </a:solidFill>
            </a:endParaRPr>
          </a:p>
        </p:txBody>
      </p:sp>
    </p:spTree>
    <p:extLst>
      <p:ext uri="{BB962C8B-B14F-4D97-AF65-F5344CB8AC3E}">
        <p14:creationId xmlns:p14="http://schemas.microsoft.com/office/powerpoint/2010/main" val="6566958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Personal area networks are wireless.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90</a:t>
            </a:fld>
            <a:endParaRPr lang="en-US">
              <a:solidFill>
                <a:prstClr val="black"/>
              </a:solidFill>
            </a:endParaRPr>
          </a:p>
        </p:txBody>
      </p:sp>
    </p:spTree>
    <p:extLst>
      <p:ext uri="{BB962C8B-B14F-4D97-AF65-F5344CB8AC3E}">
        <p14:creationId xmlns:p14="http://schemas.microsoft.com/office/powerpoint/2010/main" val="21836980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ln/>
        </p:spPr>
      </p:sp>
      <p:sp>
        <p:nvSpPr>
          <p:cNvPr id="267267" name="Notes Placeholder 2"/>
          <p:cNvSpPr>
            <a:spLocks noGrp="1"/>
          </p:cNvSpPr>
          <p:nvPr>
            <p:ph type="body" idx="1"/>
          </p:nvPr>
        </p:nvSpPr>
        <p:spPr>
          <a:noFill/>
          <a:ln/>
        </p:spPr>
        <p:txBody>
          <a:bodyPr/>
          <a:lstStyle/>
          <a:p>
            <a:pPr eaLnBrk="1" hangingPunct="1"/>
            <a:endParaRPr lang="en-GB" smtClean="0"/>
          </a:p>
        </p:txBody>
      </p:sp>
      <p:sp>
        <p:nvSpPr>
          <p:cNvPr id="267268" name="Slide Number Placeholder 3"/>
          <p:cNvSpPr>
            <a:spLocks noGrp="1"/>
          </p:cNvSpPr>
          <p:nvPr>
            <p:ph type="sldNum" sz="quarter" idx="5"/>
          </p:nvPr>
        </p:nvSpPr>
        <p:spPr>
          <a:noFill/>
        </p:spPr>
        <p:txBody>
          <a:bodyPr/>
          <a:lstStyle/>
          <a:p>
            <a:fld id="{0D5F4C60-D2AB-405A-BC9C-31F1F812B14B}" type="slidenum">
              <a:rPr lang="en-US">
                <a:solidFill>
                  <a:prstClr val="black"/>
                </a:solidFill>
              </a:rPr>
              <a:pPr/>
              <a:t>91</a:t>
            </a:fld>
            <a:endParaRPr lang="en-US">
              <a:solidFill>
                <a:prstClr val="black"/>
              </a:solidFill>
            </a:endParaRPr>
          </a:p>
        </p:txBody>
      </p:sp>
    </p:spTree>
    <p:extLst>
      <p:ext uri="{BB962C8B-B14F-4D97-AF65-F5344CB8AC3E}">
        <p14:creationId xmlns:p14="http://schemas.microsoft.com/office/powerpoint/2010/main" val="35391318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p:spPr>
        <p:txBody>
          <a:bodyPr/>
          <a:lstStyle/>
          <a:p>
            <a:pPr eaLnBrk="1" hangingPunct="1"/>
            <a:endParaRPr lang="en-GB" smtClean="0"/>
          </a:p>
        </p:txBody>
      </p:sp>
      <p:sp>
        <p:nvSpPr>
          <p:cNvPr id="268292" name="Slide Number Placeholder 3"/>
          <p:cNvSpPr>
            <a:spLocks noGrp="1"/>
          </p:cNvSpPr>
          <p:nvPr>
            <p:ph type="sldNum" sz="quarter" idx="5"/>
          </p:nvPr>
        </p:nvSpPr>
        <p:spPr>
          <a:noFill/>
        </p:spPr>
        <p:txBody>
          <a:bodyPr/>
          <a:lstStyle/>
          <a:p>
            <a:fld id="{F9DAE830-9002-4318-BDEA-BDF216A766D5}" type="slidenum">
              <a:rPr lang="en-US">
                <a:solidFill>
                  <a:prstClr val="black"/>
                </a:solidFill>
              </a:rPr>
              <a:pPr/>
              <a:t>92</a:t>
            </a:fld>
            <a:endParaRPr lang="en-US">
              <a:solidFill>
                <a:prstClr val="black"/>
              </a:solidFill>
            </a:endParaRPr>
          </a:p>
        </p:txBody>
      </p:sp>
    </p:spTree>
    <p:extLst>
      <p:ext uri="{BB962C8B-B14F-4D97-AF65-F5344CB8AC3E}">
        <p14:creationId xmlns:p14="http://schemas.microsoft.com/office/powerpoint/2010/main" val="23221647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F4F15F-18C5-49DB-8004-C6D877A7C20C}" type="slidenum">
              <a:rPr lang="en-US" smtClean="0"/>
              <a:pPr fontAlgn="base">
                <a:spcBef>
                  <a:spcPct val="0"/>
                </a:spcBef>
                <a:spcAft>
                  <a:spcPct val="0"/>
                </a:spcAft>
                <a:defRPr/>
              </a:pPr>
              <a:t>93</a:t>
            </a:fld>
            <a:endParaRPr lang="en-US" smtClean="0"/>
          </a:p>
        </p:txBody>
      </p:sp>
    </p:spTree>
    <p:extLst>
      <p:ext uri="{BB962C8B-B14F-4D97-AF65-F5344CB8AC3E}">
        <p14:creationId xmlns:p14="http://schemas.microsoft.com/office/powerpoint/2010/main" val="23682833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94</a:t>
            </a:fld>
            <a:endParaRPr lang="en-US">
              <a:solidFill>
                <a:prstClr val="black"/>
              </a:solidFill>
            </a:endParaRPr>
          </a:p>
        </p:txBody>
      </p:sp>
    </p:spTree>
    <p:extLst>
      <p:ext uri="{BB962C8B-B14F-4D97-AF65-F5344CB8AC3E}">
        <p14:creationId xmlns:p14="http://schemas.microsoft.com/office/powerpoint/2010/main" val="17719239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Features of a password: Password length an combination of characters used in a password.</a:t>
            </a:r>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96</a:t>
            </a:fld>
            <a:endParaRPr lang="en-US">
              <a:solidFill>
                <a:prstClr val="black"/>
              </a:solidFill>
            </a:endParaRPr>
          </a:p>
        </p:txBody>
      </p:sp>
    </p:spTree>
    <p:extLst>
      <p:ext uri="{BB962C8B-B14F-4D97-AF65-F5344CB8AC3E}">
        <p14:creationId xmlns:p14="http://schemas.microsoft.com/office/powerpoint/2010/main" val="40812853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97</a:t>
            </a:fld>
            <a:endParaRPr lang="en-US">
              <a:solidFill>
                <a:prstClr val="black"/>
              </a:solidFill>
            </a:endParaRPr>
          </a:p>
        </p:txBody>
      </p:sp>
    </p:spTree>
    <p:extLst>
      <p:ext uri="{BB962C8B-B14F-4D97-AF65-F5344CB8AC3E}">
        <p14:creationId xmlns:p14="http://schemas.microsoft.com/office/powerpoint/2010/main" val="1265679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long-distance transmission of analog signals, amplifiers are needed every few kilometers, with closer spacing required if higher frequencies are used. The usable spectrum for analog signaling extends to about 500 </a:t>
            </a:r>
            <a:r>
              <a:rPr lang="en-US" sz="1200" b="0" i="0" u="none" strike="noStrike" kern="1200" baseline="0" dirty="0" err="1" smtClean="0">
                <a:solidFill>
                  <a:schemeClr val="tx1"/>
                </a:solidFill>
                <a:latin typeface="+mn-lt"/>
                <a:ea typeface="+mn-ea"/>
                <a:cs typeface="+mn-cs"/>
              </a:rPr>
              <a:t>MHz.</a:t>
            </a:r>
            <a:r>
              <a:rPr lang="en-US" sz="1200" b="0" i="0" u="none" strike="noStrike" kern="1200" baseline="0" dirty="0" smtClean="0">
                <a:solidFill>
                  <a:schemeClr val="tx1"/>
                </a:solidFill>
                <a:latin typeface="+mn-lt"/>
                <a:ea typeface="+mn-ea"/>
                <a:cs typeface="+mn-cs"/>
              </a:rPr>
              <a:t> For digital signaling, repeaters are needed every kilometer or so, with closer spacing needed for higher data rates.</a:t>
            </a:r>
          </a:p>
          <a:p>
            <a:r>
              <a:rPr lang="en-US" sz="1200" b="1" i="0" u="none" strike="noStrike" kern="1200" baseline="0" dirty="0" smtClean="0">
                <a:solidFill>
                  <a:schemeClr val="tx1"/>
                </a:solidFill>
                <a:latin typeface="+mn-lt"/>
                <a:ea typeface="+mn-ea"/>
                <a:cs typeface="+mn-cs"/>
              </a:rPr>
              <a:t>Some transmission media, such as optical fiber and unguided media, will only propagate analog signals.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8</a:t>
            </a:fld>
            <a:endParaRPr lang="en-US"/>
          </a:p>
        </p:txBody>
      </p:sp>
    </p:spTree>
    <p:extLst>
      <p:ext uri="{BB962C8B-B14F-4D97-AF65-F5344CB8AC3E}">
        <p14:creationId xmlns:p14="http://schemas.microsoft.com/office/powerpoint/2010/main" val="1845917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Physical layer function. A network hub is an unsophisticated device in comparison with a </a:t>
            </a:r>
            <a:r>
              <a:rPr lang="en-US" b="1" dirty="0" smtClean="0"/>
              <a:t>switch</a:t>
            </a:r>
            <a:r>
              <a:rPr lang="en-US" dirty="0" smtClean="0"/>
              <a:t>. As a multiport repeater it works by repeating bits (symbols) received from one of its ports to all other 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Application Layer &gt;&gt; 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Transport Layer &gt;&gt; Segments	PPP: Point to Point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Network Layer &gt;&gt; Packets		SNMP: Simple Network Management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Data Link Layer &gt;&gt; Frames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Physical Layer &gt;&gt; Bits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98</a:t>
            </a:fld>
            <a:endParaRPr lang="en-US">
              <a:solidFill>
                <a:prstClr val="black"/>
              </a:solidFill>
            </a:endParaRPr>
          </a:p>
        </p:txBody>
      </p:sp>
    </p:spTree>
    <p:extLst>
      <p:ext uri="{BB962C8B-B14F-4D97-AF65-F5344CB8AC3E}">
        <p14:creationId xmlns:p14="http://schemas.microsoft.com/office/powerpoint/2010/main" val="37079834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99</a:t>
            </a:fld>
            <a:endParaRPr lang="en-US">
              <a:solidFill>
                <a:prstClr val="black"/>
              </a:solidFill>
            </a:endParaRPr>
          </a:p>
        </p:txBody>
      </p:sp>
    </p:spTree>
    <p:extLst>
      <p:ext uri="{BB962C8B-B14F-4D97-AF65-F5344CB8AC3E}">
        <p14:creationId xmlns:p14="http://schemas.microsoft.com/office/powerpoint/2010/main" val="2242921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Application Layer &gt;&gt; 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Transport Layer &gt;&gt; Segments	PPP: Point to Point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Network Layer &gt;&gt; Packets		SNMP: Simple Network Management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Data Link Layer &gt;&gt; Frames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Physical Layer &gt;&gt; Bits</a:t>
            </a:r>
          </a:p>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100</a:t>
            </a:fld>
            <a:endParaRPr lang="en-US">
              <a:solidFill>
                <a:prstClr val="black"/>
              </a:solidFill>
            </a:endParaRPr>
          </a:p>
        </p:txBody>
      </p:sp>
    </p:spTree>
    <p:extLst>
      <p:ext uri="{BB962C8B-B14F-4D97-AF65-F5344CB8AC3E}">
        <p14:creationId xmlns:p14="http://schemas.microsoft.com/office/powerpoint/2010/main" val="39573051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Three collision domains.</a:t>
            </a:r>
          </a:p>
          <a:p>
            <a:r>
              <a:rPr lang="en-US" b="1" dirty="0" smtClean="0"/>
              <a:t>The network address of the three LANs</a:t>
            </a:r>
            <a:r>
              <a:rPr lang="en-US" b="1" baseline="0" dirty="0" smtClean="0"/>
              <a:t> should be the same.</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101</a:t>
            </a:fld>
            <a:endParaRPr lang="en-US">
              <a:solidFill>
                <a:prstClr val="black"/>
              </a:solidFill>
            </a:endParaRPr>
          </a:p>
        </p:txBody>
      </p:sp>
    </p:spTree>
    <p:extLst>
      <p:ext uri="{BB962C8B-B14F-4D97-AF65-F5344CB8AC3E}">
        <p14:creationId xmlns:p14="http://schemas.microsoft.com/office/powerpoint/2010/main" val="14891604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102</a:t>
            </a:fld>
            <a:endParaRPr lang="en-US">
              <a:solidFill>
                <a:prstClr val="black"/>
              </a:solidFill>
            </a:endParaRPr>
          </a:p>
        </p:txBody>
      </p:sp>
    </p:spTree>
    <p:extLst>
      <p:ext uri="{BB962C8B-B14F-4D97-AF65-F5344CB8AC3E}">
        <p14:creationId xmlns:p14="http://schemas.microsoft.com/office/powerpoint/2010/main" val="26622260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103</a:t>
            </a:fld>
            <a:endParaRPr lang="en-US">
              <a:solidFill>
                <a:prstClr val="black"/>
              </a:solidFill>
            </a:endParaRPr>
          </a:p>
        </p:txBody>
      </p:sp>
    </p:spTree>
    <p:extLst>
      <p:ext uri="{BB962C8B-B14F-4D97-AF65-F5344CB8AC3E}">
        <p14:creationId xmlns:p14="http://schemas.microsoft.com/office/powerpoint/2010/main" val="11804805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a:ln/>
        </p:spPr>
      </p:sp>
      <p:sp>
        <p:nvSpPr>
          <p:cNvPr id="271363" name="Notes Placeholder 2"/>
          <p:cNvSpPr>
            <a:spLocks noGrp="1"/>
          </p:cNvSpPr>
          <p:nvPr>
            <p:ph type="body" idx="1"/>
          </p:nvPr>
        </p:nvSpPr>
        <p:spPr>
          <a:noFill/>
          <a:ln/>
        </p:spPr>
        <p:txBody>
          <a:bodyPr/>
          <a:lstStyle/>
          <a:p>
            <a:pPr eaLnBrk="1" hangingPunct="1"/>
            <a:endParaRPr lang="en-GB" smtClean="0"/>
          </a:p>
        </p:txBody>
      </p:sp>
      <p:sp>
        <p:nvSpPr>
          <p:cNvPr id="271364" name="Slide Number Placeholder 3"/>
          <p:cNvSpPr>
            <a:spLocks noGrp="1"/>
          </p:cNvSpPr>
          <p:nvPr>
            <p:ph type="sldNum" sz="quarter" idx="5"/>
          </p:nvPr>
        </p:nvSpPr>
        <p:spPr>
          <a:noFill/>
        </p:spPr>
        <p:txBody>
          <a:bodyPr/>
          <a:lstStyle/>
          <a:p>
            <a:fld id="{A22EF485-D520-4B31-ABEF-C5FB829FF5FC}" type="slidenum">
              <a:rPr lang="en-US">
                <a:solidFill>
                  <a:prstClr val="black"/>
                </a:solidFill>
              </a:rPr>
              <a:pPr/>
              <a:t>104</a:t>
            </a:fld>
            <a:endParaRPr lang="en-US">
              <a:solidFill>
                <a:prstClr val="black"/>
              </a:solidFill>
            </a:endParaRPr>
          </a:p>
        </p:txBody>
      </p:sp>
    </p:spTree>
    <p:extLst>
      <p:ext uri="{BB962C8B-B14F-4D97-AF65-F5344CB8AC3E}">
        <p14:creationId xmlns:p14="http://schemas.microsoft.com/office/powerpoint/2010/main" val="3667992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486400-2E4C-4B1B-B034-C901091D1DBF}" type="slidenum">
              <a:rPr lang="en-US" smtClean="0"/>
              <a:pPr fontAlgn="base">
                <a:spcBef>
                  <a:spcPct val="0"/>
                </a:spcBef>
                <a:spcAft>
                  <a:spcPct val="0"/>
                </a:spcAft>
                <a:defRPr/>
              </a:pPr>
              <a:t>105</a:t>
            </a:fld>
            <a:endParaRPr lang="en-US" smtClean="0"/>
          </a:p>
        </p:txBody>
      </p:sp>
    </p:spTree>
    <p:extLst>
      <p:ext uri="{BB962C8B-B14F-4D97-AF65-F5344CB8AC3E}">
        <p14:creationId xmlns:p14="http://schemas.microsoft.com/office/powerpoint/2010/main" val="34689587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a:ln/>
        </p:spPr>
      </p:sp>
      <p:sp>
        <p:nvSpPr>
          <p:cNvPr id="274435" name="Notes Placeholder 2"/>
          <p:cNvSpPr>
            <a:spLocks noGrp="1"/>
          </p:cNvSpPr>
          <p:nvPr>
            <p:ph type="body" idx="1"/>
          </p:nvPr>
        </p:nvSpPr>
        <p:spPr>
          <a:noFill/>
          <a:ln/>
        </p:spPr>
        <p:txBody>
          <a:bodyPr/>
          <a:lstStyle/>
          <a:p>
            <a:pPr eaLnBrk="1" hangingPunct="1"/>
            <a:r>
              <a:rPr lang="en-GB" dirty="0" smtClean="0"/>
              <a:t>Consortium:</a:t>
            </a:r>
            <a:r>
              <a:rPr lang="en-GB" baseline="0" dirty="0" smtClean="0"/>
              <a:t> Grouping</a:t>
            </a:r>
            <a:endParaRPr lang="en-GB" dirty="0" smtClean="0"/>
          </a:p>
        </p:txBody>
      </p:sp>
      <p:sp>
        <p:nvSpPr>
          <p:cNvPr id="274436" name="Slide Number Placeholder 3"/>
          <p:cNvSpPr>
            <a:spLocks noGrp="1"/>
          </p:cNvSpPr>
          <p:nvPr>
            <p:ph type="sldNum" sz="quarter" idx="5"/>
          </p:nvPr>
        </p:nvSpPr>
        <p:spPr>
          <a:noFill/>
        </p:spPr>
        <p:txBody>
          <a:bodyPr/>
          <a:lstStyle/>
          <a:p>
            <a:fld id="{F4268165-3BEF-4E2B-ADC0-4B6EF7B23E0F}" type="slidenum">
              <a:rPr lang="en-US"/>
              <a:pPr/>
              <a:t>108</a:t>
            </a:fld>
            <a:endParaRPr lang="en-US"/>
          </a:p>
        </p:txBody>
      </p:sp>
    </p:spTree>
    <p:extLst>
      <p:ext uri="{BB962C8B-B14F-4D97-AF65-F5344CB8AC3E}">
        <p14:creationId xmlns:p14="http://schemas.microsoft.com/office/powerpoint/2010/main" val="22427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CAA43C08-A527-4023-9521-F7546074A390}" type="slidenum">
              <a:rPr lang="en-US" smtClean="0"/>
              <a:pPr>
                <a:defRPr/>
              </a:pPr>
              <a:t>109</a:t>
            </a:fld>
            <a:endParaRPr lang="en-US"/>
          </a:p>
        </p:txBody>
      </p:sp>
    </p:spTree>
    <p:extLst>
      <p:ext uri="{BB962C8B-B14F-4D97-AF65-F5344CB8AC3E}">
        <p14:creationId xmlns:p14="http://schemas.microsoft.com/office/powerpoint/2010/main" val="364018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rPr>
              <a:t>Digital signals </a:t>
            </a:r>
            <a:r>
              <a:rPr lang="en-US" sz="1200" u="none" dirty="0" smtClean="0">
                <a:solidFill>
                  <a:srgbClr val="FF0000"/>
                </a:solidFill>
              </a:rPr>
              <a:t>are relatively easy to </a:t>
            </a:r>
            <a:r>
              <a:rPr lang="en-US" sz="1200" b="1" u="none" dirty="0" smtClean="0">
                <a:solidFill>
                  <a:srgbClr val="00B050"/>
                </a:solidFill>
              </a:rPr>
              <a:t>store</a:t>
            </a:r>
            <a:r>
              <a:rPr lang="en-US" sz="1200" u="none" dirty="0" smtClean="0">
                <a:solidFill>
                  <a:srgbClr val="FF0000"/>
                </a:solidFill>
              </a:rPr>
              <a:t> and </a:t>
            </a:r>
            <a:r>
              <a:rPr lang="en-US" sz="1200" b="1" u="none" dirty="0" smtClean="0">
                <a:solidFill>
                  <a:srgbClr val="00B050"/>
                </a:solidFill>
              </a:rPr>
              <a:t>manipulate</a:t>
            </a:r>
            <a:r>
              <a:rPr lang="en-US" sz="1200" u="none" dirty="0" smtClean="0">
                <a:solidFill>
                  <a:srgbClr val="FF0000"/>
                </a:solidFill>
              </a:rPr>
              <a:t> electronically. </a:t>
            </a: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9</a:t>
            </a:fld>
            <a:endParaRPr lang="en-US"/>
          </a:p>
        </p:txBody>
      </p:sp>
    </p:spTree>
    <p:extLst>
      <p:ext uri="{BB962C8B-B14F-4D97-AF65-F5344CB8AC3E}">
        <p14:creationId xmlns:p14="http://schemas.microsoft.com/office/powerpoint/2010/main" val="18459174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solidFill>
                  <a:prstClr val="black"/>
                </a:solidFill>
              </a:rPr>
              <a:pPr/>
              <a:t>112</a:t>
            </a:fld>
            <a:endParaRPr lang="en-US">
              <a:solidFill>
                <a:prstClr val="black"/>
              </a:solidFill>
            </a:endParaRPr>
          </a:p>
        </p:txBody>
      </p:sp>
    </p:spTree>
    <p:extLst>
      <p:ext uri="{BB962C8B-B14F-4D97-AF65-F5344CB8AC3E}">
        <p14:creationId xmlns:p14="http://schemas.microsoft.com/office/powerpoint/2010/main" val="35416920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Internet</a:t>
            </a:r>
            <a:r>
              <a:rPr lang="en-US" dirty="0" smtClean="0"/>
              <a:t> is the global system of interconnected </a:t>
            </a:r>
            <a:r>
              <a:rPr lang="en-US" dirty="0" smtClean="0">
                <a:hlinkClick r:id="rId3" tooltip="Computer network"/>
              </a:rPr>
              <a:t>computer networks</a:t>
            </a:r>
            <a:r>
              <a:rPr lang="en-US" dirty="0" smtClean="0"/>
              <a:t> that use the </a:t>
            </a:r>
            <a:r>
              <a:rPr lang="en-US" dirty="0" smtClean="0">
                <a:hlinkClick r:id="rId4" tooltip="Internet protocol suite"/>
              </a:rPr>
              <a:t>Internet protocol suite</a:t>
            </a:r>
            <a:r>
              <a:rPr lang="en-US" dirty="0" smtClean="0"/>
              <a:t> (TCP/IP) to link devices worldwide. It is a </a:t>
            </a:r>
            <a:r>
              <a:rPr lang="en-US" i="1" dirty="0" smtClean="0"/>
              <a:t>network of networks</a:t>
            </a:r>
            <a:r>
              <a:rPr lang="en-US" dirty="0" smtClean="0"/>
              <a:t> that consists of private, public, academic, business, and government networks of local to global scope, linked by a broad array of electronic, wireless, and optical networking technologies.</a:t>
            </a:r>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113</a:t>
            </a:fld>
            <a:endParaRPr lang="en-US"/>
          </a:p>
        </p:txBody>
      </p:sp>
    </p:spTree>
    <p:extLst>
      <p:ext uri="{BB962C8B-B14F-4D97-AF65-F5344CB8AC3E}">
        <p14:creationId xmlns:p14="http://schemas.microsoft.com/office/powerpoint/2010/main" val="22687626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Uses routers to connect</a:t>
            </a:r>
            <a:r>
              <a:rPr lang="en-GB" b="1" baseline="0" dirty="0" smtClean="0"/>
              <a:t> a number of heterogeneous LANs </a:t>
            </a:r>
            <a:endParaRPr lang="en-GB" b="1"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114</a:t>
            </a:fld>
            <a:endParaRPr lang="en-US"/>
          </a:p>
        </p:txBody>
      </p:sp>
    </p:spTree>
    <p:extLst>
      <p:ext uri="{BB962C8B-B14F-4D97-AF65-F5344CB8AC3E}">
        <p14:creationId xmlns:p14="http://schemas.microsoft.com/office/powerpoint/2010/main" val="41510284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Main objective is to foster collaboration between business partners</a:t>
            </a:r>
          </a:p>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115</a:t>
            </a:fld>
            <a:endParaRPr lang="en-US"/>
          </a:p>
        </p:txBody>
      </p:sp>
    </p:spTree>
    <p:extLst>
      <p:ext uri="{BB962C8B-B14F-4D97-AF65-F5344CB8AC3E}">
        <p14:creationId xmlns:p14="http://schemas.microsoft.com/office/powerpoint/2010/main" val="7491815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159760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A52CFD16-327C-467C-84F0-5BC4BE82BC9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7585496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4824D588-8D12-4F5E-B499-53ABE141BD5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264511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D37F3767-F843-432D-8D8F-84F63878C73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07851141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CE5E65E2-16DC-474A-890E-4C257BEA96CA}"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453138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9BD07-21D9-4CC8-B10B-4B314C0B43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8168718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242946-E48D-4BFC-B4B0-C421C17A07F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6437567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F26F6E8-4BFE-4700-A373-16CC86CFE0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687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A1466C3-DC4D-4CB3-B1C3-3AD1B0228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11862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2C871CB-62CA-465F-84A7-702B66333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54184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154991A-FADC-480D-9F0C-633F756CC1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0977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530E478-9691-468D-9DAD-21F1CA29F1E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1884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58FC450-58E3-4DAD-8A90-2AC0339B2F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814917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02A5ACE-04C7-4218-BB6C-DC22FE0E4C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8068499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2DD9043-AD27-4A9B-8A69-2AD91FAB2D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72897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8A8B747-AFDA-40FE-90D6-1603B1D395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220176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8763000" cy="5943600"/>
            <a:chOff x="0" y="0"/>
            <a:chExt cx="5520" cy="3744"/>
          </a:xfrm>
        </p:grpSpPr>
        <p:sp>
          <p:nvSpPr>
            <p:cNvPr id="9219"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9220" name="Group 4"/>
            <p:cNvGrpSpPr>
              <a:grpSpLocks/>
            </p:cNvGrpSpPr>
            <p:nvPr userDrawn="1"/>
          </p:nvGrpSpPr>
          <p:grpSpPr bwMode="auto">
            <a:xfrm>
              <a:off x="0" y="2208"/>
              <a:ext cx="5520" cy="1536"/>
              <a:chOff x="0" y="2208"/>
              <a:chExt cx="5520" cy="1536"/>
            </a:xfrm>
          </p:grpSpPr>
          <p:sp>
            <p:nvSpPr>
              <p:cNvPr id="9221"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2"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3"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nvGrpSpPr>
            <p:cNvPr id="9224" name="Group 8"/>
            <p:cNvGrpSpPr>
              <a:grpSpLocks/>
            </p:cNvGrpSpPr>
            <p:nvPr userDrawn="1"/>
          </p:nvGrpSpPr>
          <p:grpSpPr bwMode="auto">
            <a:xfrm>
              <a:off x="400" y="336"/>
              <a:ext cx="5088" cy="192"/>
              <a:chOff x="400" y="336"/>
              <a:chExt cx="5088" cy="192"/>
            </a:xfrm>
          </p:grpSpPr>
          <p:sp>
            <p:nvSpPr>
              <p:cNvPr id="9225"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6"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9227"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92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9229" name="Rectangle 13"/>
          <p:cNvSpPr>
            <a:spLocks noGrp="1" noChangeArrowheads="1"/>
          </p:cNvSpPr>
          <p:nvPr>
            <p:ph type="dt" sz="half" idx="2"/>
          </p:nvPr>
        </p:nvSpPr>
        <p:spPr>
          <a:xfrm>
            <a:off x="912813" y="6251575"/>
            <a:ext cx="1905000" cy="457200"/>
          </a:xfrm>
        </p:spPr>
        <p:txBody>
          <a:bodyPr/>
          <a:lstStyle>
            <a:lvl1pPr>
              <a:defRPr/>
            </a:lvl1pPr>
          </a:lstStyle>
          <a:p>
            <a:endParaRPr lang="en-US">
              <a:solidFill>
                <a:srgbClr val="000000"/>
              </a:solidFill>
            </a:endParaRPr>
          </a:p>
        </p:txBody>
      </p:sp>
      <p:sp>
        <p:nvSpPr>
          <p:cNvPr id="9230" name="Rectangle 14"/>
          <p:cNvSpPr>
            <a:spLocks noGrp="1" noChangeArrowheads="1"/>
          </p:cNvSpPr>
          <p:nvPr>
            <p:ph type="ftr" sz="quarter" idx="3"/>
          </p:nvPr>
        </p:nvSpPr>
        <p:spPr>
          <a:xfrm>
            <a:off x="3354388" y="6248400"/>
            <a:ext cx="2895600" cy="457200"/>
          </a:xfrm>
        </p:spPr>
        <p:txBody>
          <a:bodyPr/>
          <a:lstStyle>
            <a:lvl1pPr>
              <a:defRPr/>
            </a:lvl1pPr>
          </a:lstStyle>
          <a:p>
            <a:endParaRPr lang="en-US">
              <a:solidFill>
                <a:srgbClr val="000000"/>
              </a:solidFill>
            </a:endParaRPr>
          </a:p>
        </p:txBody>
      </p:sp>
      <p:sp>
        <p:nvSpPr>
          <p:cNvPr id="9231" name="Rectangle 15"/>
          <p:cNvSpPr>
            <a:spLocks noGrp="1" noChangeArrowheads="1"/>
          </p:cNvSpPr>
          <p:nvPr>
            <p:ph type="sldNum" sz="quarter" idx="4"/>
          </p:nvPr>
        </p:nvSpPr>
        <p:spPr/>
        <p:txBody>
          <a:bodyPr/>
          <a:lstStyle>
            <a:lvl1pPr>
              <a:defRPr/>
            </a:lvl1pPr>
          </a:lstStyle>
          <a:p>
            <a:fld id="{53D47204-F51A-4EBD-A2DE-CB6BD35D7D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0571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1482AC-CEC1-495A-9C3E-2223D7DBE9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692863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6FDB98F-293D-4C14-8AD3-BAB59423A4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9406186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319FC62-B148-4195-9082-8AFE23EBB3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05429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586EB8F-3A6F-4285-AB70-CA3536D1FE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3547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44690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C194CF-744D-4C0C-BC1B-B147C1103D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6540014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AD9C782-66F6-4E2B-A566-F022FD6B45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6655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69D6BA-639D-4337-9057-80B5DA0116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072424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0B30F5C-BE34-470D-9F5E-E23C99D89A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473322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953F258-B971-4DE3-B33F-7129AB3DFA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424576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71892A6-4EF0-4F9E-B207-D1FEABE918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176992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9101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728EF428-DF27-40AA-B040-A1B9605A09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336256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8763000" cy="5943600"/>
            <a:chOff x="0" y="0"/>
            <a:chExt cx="5520" cy="3744"/>
          </a:xfrm>
        </p:grpSpPr>
        <p:sp>
          <p:nvSpPr>
            <p:cNvPr id="9219"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9220" name="Group 4"/>
            <p:cNvGrpSpPr>
              <a:grpSpLocks/>
            </p:cNvGrpSpPr>
            <p:nvPr userDrawn="1"/>
          </p:nvGrpSpPr>
          <p:grpSpPr bwMode="auto">
            <a:xfrm>
              <a:off x="0" y="2208"/>
              <a:ext cx="5520" cy="1536"/>
              <a:chOff x="0" y="2208"/>
              <a:chExt cx="5520" cy="1536"/>
            </a:xfrm>
          </p:grpSpPr>
          <p:sp>
            <p:nvSpPr>
              <p:cNvPr id="9221"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2"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3"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nvGrpSpPr>
            <p:cNvPr id="9224" name="Group 8"/>
            <p:cNvGrpSpPr>
              <a:grpSpLocks/>
            </p:cNvGrpSpPr>
            <p:nvPr userDrawn="1"/>
          </p:nvGrpSpPr>
          <p:grpSpPr bwMode="auto">
            <a:xfrm>
              <a:off x="400" y="336"/>
              <a:ext cx="5088" cy="192"/>
              <a:chOff x="400" y="336"/>
              <a:chExt cx="5088" cy="192"/>
            </a:xfrm>
          </p:grpSpPr>
          <p:sp>
            <p:nvSpPr>
              <p:cNvPr id="9225"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6"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9227"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92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9229" name="Rectangle 13"/>
          <p:cNvSpPr>
            <a:spLocks noGrp="1" noChangeArrowheads="1"/>
          </p:cNvSpPr>
          <p:nvPr>
            <p:ph type="dt" sz="half" idx="2"/>
          </p:nvPr>
        </p:nvSpPr>
        <p:spPr>
          <a:xfrm>
            <a:off x="912813" y="6251575"/>
            <a:ext cx="1905000" cy="457200"/>
          </a:xfrm>
        </p:spPr>
        <p:txBody>
          <a:bodyPr/>
          <a:lstStyle>
            <a:lvl1pPr>
              <a:defRPr/>
            </a:lvl1pPr>
          </a:lstStyle>
          <a:p>
            <a:endParaRPr lang="en-US">
              <a:solidFill>
                <a:srgbClr val="000000"/>
              </a:solidFill>
            </a:endParaRPr>
          </a:p>
        </p:txBody>
      </p:sp>
      <p:sp>
        <p:nvSpPr>
          <p:cNvPr id="9230" name="Rectangle 14"/>
          <p:cNvSpPr>
            <a:spLocks noGrp="1" noChangeArrowheads="1"/>
          </p:cNvSpPr>
          <p:nvPr>
            <p:ph type="ftr" sz="quarter" idx="3"/>
          </p:nvPr>
        </p:nvSpPr>
        <p:spPr>
          <a:xfrm>
            <a:off x="3354388" y="6248400"/>
            <a:ext cx="2895600" cy="457200"/>
          </a:xfrm>
        </p:spPr>
        <p:txBody>
          <a:bodyPr/>
          <a:lstStyle>
            <a:lvl1pPr>
              <a:defRPr/>
            </a:lvl1pPr>
          </a:lstStyle>
          <a:p>
            <a:endParaRPr lang="en-US">
              <a:solidFill>
                <a:srgbClr val="000000"/>
              </a:solidFill>
            </a:endParaRPr>
          </a:p>
        </p:txBody>
      </p:sp>
      <p:sp>
        <p:nvSpPr>
          <p:cNvPr id="9231" name="Rectangle 15"/>
          <p:cNvSpPr>
            <a:spLocks noGrp="1" noChangeArrowheads="1"/>
          </p:cNvSpPr>
          <p:nvPr>
            <p:ph type="sldNum" sz="quarter" idx="4"/>
          </p:nvPr>
        </p:nvSpPr>
        <p:spPr/>
        <p:txBody>
          <a:bodyPr/>
          <a:lstStyle>
            <a:lvl1pPr>
              <a:defRPr/>
            </a:lvl1pPr>
          </a:lstStyle>
          <a:p>
            <a:fld id="{53D47204-F51A-4EBD-A2DE-CB6BD35D7D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9034981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1482AC-CEC1-495A-9C3E-2223D7DBE9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2919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8723A82-0E74-4EA5-B2E5-876F5B30E1F5}"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6618880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6FDB98F-293D-4C14-8AD3-BAB59423A4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470625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319FC62-B148-4195-9082-8AFE23EBB3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4048313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586EB8F-3A6F-4285-AB70-CA3536D1FE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6344834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C194CF-744D-4C0C-BC1B-B147C1103D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86985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AD9C782-66F6-4E2B-A566-F022FD6B45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295566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69D6BA-639D-4337-9057-80B5DA0116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28554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0B30F5C-BE34-470D-9F5E-E23C99D89A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4113601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953F258-B971-4DE3-B33F-7129AB3DFA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12506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71892A6-4EF0-4F9E-B207-D1FEABE918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238525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03997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F30F53-CE72-4B4E-9765-40BADF997044}"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462363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728EF428-DF27-40AA-B040-A1B9605A09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200028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8763000" cy="5943600"/>
            <a:chOff x="0" y="0"/>
            <a:chExt cx="5520" cy="3744"/>
          </a:xfrm>
        </p:grpSpPr>
        <p:sp>
          <p:nvSpPr>
            <p:cNvPr id="9219"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9220" name="Group 4"/>
            <p:cNvGrpSpPr>
              <a:grpSpLocks/>
            </p:cNvGrpSpPr>
            <p:nvPr userDrawn="1"/>
          </p:nvGrpSpPr>
          <p:grpSpPr bwMode="auto">
            <a:xfrm>
              <a:off x="0" y="2208"/>
              <a:ext cx="5520" cy="1536"/>
              <a:chOff x="0" y="2208"/>
              <a:chExt cx="5520" cy="1536"/>
            </a:xfrm>
          </p:grpSpPr>
          <p:sp>
            <p:nvSpPr>
              <p:cNvPr id="9221"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2"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3"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nvGrpSpPr>
            <p:cNvPr id="9224" name="Group 8"/>
            <p:cNvGrpSpPr>
              <a:grpSpLocks/>
            </p:cNvGrpSpPr>
            <p:nvPr userDrawn="1"/>
          </p:nvGrpSpPr>
          <p:grpSpPr bwMode="auto">
            <a:xfrm>
              <a:off x="400" y="336"/>
              <a:ext cx="5088" cy="192"/>
              <a:chOff x="400" y="336"/>
              <a:chExt cx="5088" cy="192"/>
            </a:xfrm>
          </p:grpSpPr>
          <p:sp>
            <p:nvSpPr>
              <p:cNvPr id="9225"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6"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9227"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92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9229" name="Rectangle 13"/>
          <p:cNvSpPr>
            <a:spLocks noGrp="1" noChangeArrowheads="1"/>
          </p:cNvSpPr>
          <p:nvPr>
            <p:ph type="dt" sz="half" idx="2"/>
          </p:nvPr>
        </p:nvSpPr>
        <p:spPr>
          <a:xfrm>
            <a:off x="912813" y="6251575"/>
            <a:ext cx="1905000" cy="457200"/>
          </a:xfrm>
        </p:spPr>
        <p:txBody>
          <a:bodyPr/>
          <a:lstStyle>
            <a:lvl1pPr>
              <a:defRPr/>
            </a:lvl1pPr>
          </a:lstStyle>
          <a:p>
            <a:endParaRPr lang="en-US">
              <a:solidFill>
                <a:srgbClr val="000000"/>
              </a:solidFill>
            </a:endParaRPr>
          </a:p>
        </p:txBody>
      </p:sp>
      <p:sp>
        <p:nvSpPr>
          <p:cNvPr id="9230" name="Rectangle 14"/>
          <p:cNvSpPr>
            <a:spLocks noGrp="1" noChangeArrowheads="1"/>
          </p:cNvSpPr>
          <p:nvPr>
            <p:ph type="ftr" sz="quarter" idx="3"/>
          </p:nvPr>
        </p:nvSpPr>
        <p:spPr>
          <a:xfrm>
            <a:off x="3354388" y="6248400"/>
            <a:ext cx="2895600" cy="457200"/>
          </a:xfrm>
        </p:spPr>
        <p:txBody>
          <a:bodyPr/>
          <a:lstStyle>
            <a:lvl1pPr>
              <a:defRPr/>
            </a:lvl1pPr>
          </a:lstStyle>
          <a:p>
            <a:endParaRPr lang="en-US">
              <a:solidFill>
                <a:srgbClr val="000000"/>
              </a:solidFill>
            </a:endParaRPr>
          </a:p>
        </p:txBody>
      </p:sp>
      <p:sp>
        <p:nvSpPr>
          <p:cNvPr id="9231" name="Rectangle 15"/>
          <p:cNvSpPr>
            <a:spLocks noGrp="1" noChangeArrowheads="1"/>
          </p:cNvSpPr>
          <p:nvPr>
            <p:ph type="sldNum" sz="quarter" idx="4"/>
          </p:nvPr>
        </p:nvSpPr>
        <p:spPr/>
        <p:txBody>
          <a:bodyPr/>
          <a:lstStyle>
            <a:lvl1pPr>
              <a:defRPr/>
            </a:lvl1pPr>
          </a:lstStyle>
          <a:p>
            <a:fld id="{53D47204-F51A-4EBD-A2DE-CB6BD35D7D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653757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1482AC-CEC1-495A-9C3E-2223D7DBE9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824224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6FDB98F-293D-4C14-8AD3-BAB59423A4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4732912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319FC62-B148-4195-9082-8AFE23EBB3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248537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586EB8F-3A6F-4285-AB70-CA3536D1FE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562884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C194CF-744D-4C0C-BC1B-B147C1103D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608518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AD9C782-66F6-4E2B-A566-F022FD6B45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792971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69D6BA-639D-4337-9057-80B5DA0116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91110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0B30F5C-BE34-470D-9F5E-E23C99D89A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098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FF0CF-F289-4394-8206-6F16C3AFD3BC}"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190371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953F258-B971-4DE3-B33F-7129AB3DFA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0281139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71892A6-4EF0-4F9E-B207-D1FEABE918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306690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99587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728EF428-DF27-40AA-B040-A1B9605A09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093421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80016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374754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443329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948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45047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6587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54208A-56FE-41B8-A176-687CF13901EC}" type="datetime1">
              <a:rPr lang="en-US" smtClean="0">
                <a:solidFill>
                  <a:prstClr val="black">
                    <a:tint val="75000"/>
                  </a:prstClr>
                </a:solidFill>
              </a:rPr>
              <a:pPr/>
              <a:t>26-Dec-17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917317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576863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410334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2024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434685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985462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540916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3505200" cy="457200"/>
          </a:xfrm>
        </p:spPr>
        <p:txBody>
          <a:bodyPr/>
          <a:lstStyle>
            <a:lvl1pPr>
              <a:defRPr/>
            </a:lvl1pPr>
          </a:lstStyle>
          <a:p>
            <a:r>
              <a:rPr lang="en-US">
                <a:solidFill>
                  <a:prstClr val="black">
                    <a:tint val="75000"/>
                  </a:prstClr>
                </a:solidFill>
              </a:rPr>
              <a:t>Guide to Networking Essentials, Fourth Edition</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A8C7CA2A-62D8-4632-B5D2-F788A94C854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034332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108929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06910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034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F3AF06-25F1-4CDA-8CF6-E9A18A6C7FE7}" type="datetime1">
              <a:rPr lang="en-US" smtClean="0">
                <a:solidFill>
                  <a:prstClr val="black">
                    <a:tint val="75000"/>
                  </a:prstClr>
                </a:solidFill>
              </a:rPr>
              <a:pPr/>
              <a:t>26-Dec-17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016301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35948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712401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777261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90172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315222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69356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7078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62893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97652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3505200" cy="457200"/>
          </a:xfrm>
        </p:spPr>
        <p:txBody>
          <a:bodyPr/>
          <a:lstStyle>
            <a:lvl1pPr>
              <a:defRPr/>
            </a:lvl1pPr>
          </a:lstStyle>
          <a:p>
            <a:r>
              <a:rPr lang="en-US">
                <a:solidFill>
                  <a:prstClr val="black">
                    <a:tint val="75000"/>
                  </a:prstClr>
                </a:solidFill>
              </a:rPr>
              <a:t>Guide to Networking Essentials, Fourth Edition</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A8C7CA2A-62D8-4632-B5D2-F788A94C854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2095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9055828-4B6D-49B3-AFAB-74643635EB46}" type="datetime1">
              <a:rPr lang="en-US" smtClean="0">
                <a:solidFill>
                  <a:prstClr val="black">
                    <a:tint val="75000"/>
                  </a:prstClr>
                </a:solidFill>
              </a:rPr>
              <a:pPr/>
              <a:t>26-Dec-17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8638826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FB85713B-0F27-4241-BFDA-8D5B9922CD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792357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49119C8E-23E0-4283-81C2-49AA7B0E10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74862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4AE42157-7861-477B-86D9-AE22116623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943086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24FCA10D-4DB1-40A2-AE29-13C2443A6A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65633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8" name="Rectangle 6"/>
          <p:cNvSpPr>
            <a:spLocks noGrp="1" noChangeArrowheads="1"/>
          </p:cNvSpPr>
          <p:nvPr>
            <p:ph type="sldNum" sz="quarter" idx="11"/>
          </p:nvPr>
        </p:nvSpPr>
        <p:spPr>
          <a:ln/>
        </p:spPr>
        <p:txBody>
          <a:bodyPr/>
          <a:lstStyle>
            <a:lvl1pPr>
              <a:defRPr/>
            </a:lvl1pPr>
          </a:lstStyle>
          <a:p>
            <a:pPr>
              <a:defRPr/>
            </a:pPr>
            <a:fld id="{C3FBA2B9-3D65-4DD1-9F57-99A282485A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660704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4" name="Rectangle 6"/>
          <p:cNvSpPr>
            <a:spLocks noGrp="1" noChangeArrowheads="1"/>
          </p:cNvSpPr>
          <p:nvPr>
            <p:ph type="sldNum" sz="quarter" idx="11"/>
          </p:nvPr>
        </p:nvSpPr>
        <p:spPr>
          <a:ln/>
        </p:spPr>
        <p:txBody>
          <a:bodyPr/>
          <a:lstStyle>
            <a:lvl1pPr>
              <a:defRPr/>
            </a:lvl1pPr>
          </a:lstStyle>
          <a:p>
            <a:pPr>
              <a:defRPr/>
            </a:pPr>
            <a:fld id="{C477D0D5-5497-4146-8BC3-4E15D1400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84923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3" name="Rectangle 6"/>
          <p:cNvSpPr>
            <a:spLocks noGrp="1" noChangeArrowheads="1"/>
          </p:cNvSpPr>
          <p:nvPr>
            <p:ph type="sldNum" sz="quarter" idx="11"/>
          </p:nvPr>
        </p:nvSpPr>
        <p:spPr>
          <a:ln/>
        </p:spPr>
        <p:txBody>
          <a:bodyPr/>
          <a:lstStyle>
            <a:lvl1pPr>
              <a:defRPr/>
            </a:lvl1pPr>
          </a:lstStyle>
          <a:p>
            <a:pPr>
              <a:defRPr/>
            </a:pPr>
            <a:fld id="{44D51CE2-CF28-41EE-8BBC-A52C0921BA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293822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88E2A9E8-6739-404A-8EE0-5D2E80EE82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7082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150F70B0-8A6D-41E4-A4E6-67196E2788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650292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DD56372C-F3B3-4241-B04D-5F0CBE55790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4217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1BCC1-F067-4896-AAC9-B7EF5BB9B7D7}" type="datetime1">
              <a:rPr lang="en-US" smtClean="0">
                <a:solidFill>
                  <a:prstClr val="black">
                    <a:tint val="75000"/>
                  </a:prstClr>
                </a:solidFill>
              </a:rPr>
              <a:pPr/>
              <a:t>26-Dec-17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9841063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B8F85004-DE01-4AC5-968A-43420F889E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987091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9BD07-21D9-4CC8-B10B-4B314C0B43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50940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242946-E48D-4BFC-B4B0-C421C17A07F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4774255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F26F6E8-4BFE-4700-A373-16CC86CFE0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110977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A1466C3-DC4D-4CB3-B1C3-3AD1B0228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03696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2C871CB-62CA-465F-84A7-702B66333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8142933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154991A-FADC-480D-9F0C-633F756CC1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665574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530E478-9691-468D-9DAD-21F1CA29F1E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994959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58FC450-58E3-4DAD-8A90-2AC0339B2F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520727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02A5ACE-04C7-4218-BB6C-DC22FE0E4C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2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3E671-D746-4084-AC61-B77A40B90D63}" type="datetime1">
              <a:rPr lang="en-US" smtClean="0">
                <a:solidFill>
                  <a:prstClr val="black">
                    <a:tint val="75000"/>
                  </a:prstClr>
                </a:solidFill>
              </a:rPr>
              <a:pPr/>
              <a:t>26-Dec-17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68491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2DD9043-AD27-4A9B-8A69-2AD91FAB2D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24802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8A8B747-AFDA-40FE-90D6-1603B1D395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2444155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solidFill>
                  <a:srgbClr val="000000"/>
                </a:solidFill>
              </a:rPr>
              <a:t>Discovering Computers: Chapter 2</a:t>
            </a:r>
            <a:endParaRPr lang="en-US" dirty="0" smtClean="0">
              <a:solidFill>
                <a:srgbClr val="000000"/>
              </a:solidFill>
            </a:endParaRP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3048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292660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6801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02657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414298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80168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8901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329100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02737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930E6-6A3D-49C5-99FC-3415EBB50AD4}" type="datetime1">
              <a:rPr lang="en-US" smtClean="0">
                <a:solidFill>
                  <a:prstClr val="black">
                    <a:tint val="75000"/>
                  </a:prstClr>
                </a:solidFill>
              </a:rPr>
              <a:pPr/>
              <a:t>26-Dec-17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435928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676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36596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58513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D9F632-E211-4163-AB05-BCE2DADF0330}"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C6002A-7A8F-4986-AD4A-C2C14CA48E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213153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E857AD-45C3-4DE0-92DF-D4F012306E0A}"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A9F4B02-7175-41AE-B022-352E69F5AE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138472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C86B5D-AA55-4DAE-BBE4-0382C4358A7C}"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8A6D2A-A5AA-48C0-8733-0C3DC086EB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4430643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1EC8982-AF73-415C-B2BF-FBF734CBE8A8}"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DEBEAE6-E904-4B74-A748-F7780E3583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843100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F256D55-C2F3-4620-960A-780DC0543165}" type="datetimeFigureOut">
              <a:rPr lang="en-US">
                <a:solidFill>
                  <a:prstClr val="black">
                    <a:tint val="75000"/>
                  </a:prstClr>
                </a:solidFill>
              </a:rPr>
              <a:pPr>
                <a:defRPr/>
              </a:pPr>
              <a:t>26-Dec-17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8F404A-56DE-47D5-BE6F-C16DCAAC2D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806810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582391E-7E4C-45D8-BA73-950DD008ADF9}" type="datetimeFigureOut">
              <a:rPr lang="en-US">
                <a:solidFill>
                  <a:prstClr val="black">
                    <a:tint val="75000"/>
                  </a:prstClr>
                </a:solidFill>
              </a:rPr>
              <a:pPr>
                <a:defRPr/>
              </a:pPr>
              <a:t>26-Dec-17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EA22A37-9F7B-4891-9435-10C013B72A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409253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E6D2C0-1339-4F84-A9C3-811F07015CE1}" type="datetimeFigureOut">
              <a:rPr lang="en-US">
                <a:solidFill>
                  <a:prstClr val="black">
                    <a:tint val="75000"/>
                  </a:prstClr>
                </a:solidFill>
              </a:rPr>
              <a:pPr>
                <a:defRPr/>
              </a:pPr>
              <a:t>26-Dec-17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F149B2A-6714-40E2-8B41-7A9B2FB6D6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7760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CE519-D5FE-4F0D-95A2-DFE89C5D6E68}"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4443538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EF0495-EFD1-40F0-8AE3-38B72CE83E14}"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C879C0-FB01-44D1-A6AB-7C2098B2F6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556271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41037A-897A-4321-BB6F-C036795276C1}"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DB32AB-C0FE-489B-B9C0-3ED0385BDD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822652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ECF6F2-8F79-402F-BE95-81988912951E}"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019490-569B-4168-A9B2-DDC725FE33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414758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ABFACF-CFCE-4BFB-8665-25C2E1E64228}"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8174E92-497F-4136-A177-83B564A4C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4359008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5273525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071230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531159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07999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61364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3861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47006B-3CF1-4DAC-AA1C-2B086296BC61}"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631015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898700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4165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81730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29570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588607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47432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56672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26-Dec-17</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760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D9F632-E211-4163-AB05-BCE2DADF0330}"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C6002A-7A8F-4986-AD4A-C2C14CA48E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68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E857AD-45C3-4DE0-92DF-D4F012306E0A}"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A9F4B02-7175-41AE-B022-352E69F5AE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90530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C86B5D-AA55-4DAE-BBE4-0382C4358A7C}"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8A6D2A-A5AA-48C0-8733-0C3DC086EB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03605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1EC8982-AF73-415C-B2BF-FBF734CBE8A8}"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DEBEAE6-E904-4B74-A748-F7780E3583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5864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F256D55-C2F3-4620-960A-780DC0543165}" type="datetimeFigureOut">
              <a:rPr lang="en-US">
                <a:solidFill>
                  <a:prstClr val="black">
                    <a:tint val="75000"/>
                  </a:prstClr>
                </a:solidFill>
              </a:rPr>
              <a:pPr>
                <a:defRPr/>
              </a:pPr>
              <a:t>26-Dec-17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8F404A-56DE-47D5-BE6F-C16DCAAC2D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512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582391E-7E4C-45D8-BA73-950DD008ADF9}" type="datetimeFigureOut">
              <a:rPr lang="en-US">
                <a:solidFill>
                  <a:prstClr val="black">
                    <a:tint val="75000"/>
                  </a:prstClr>
                </a:solidFill>
              </a:rPr>
              <a:pPr>
                <a:defRPr/>
              </a:pPr>
              <a:t>26-Dec-17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EA22A37-9F7B-4891-9435-10C013B72A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477916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E6D2C0-1339-4F84-A9C3-811F07015CE1}" type="datetimeFigureOut">
              <a:rPr lang="en-US">
                <a:solidFill>
                  <a:prstClr val="black">
                    <a:tint val="75000"/>
                  </a:prstClr>
                </a:solidFill>
              </a:rPr>
              <a:pPr>
                <a:defRPr/>
              </a:pPr>
              <a:t>26-Dec-17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F149B2A-6714-40E2-8B41-7A9B2FB6D6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79371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EF0495-EFD1-40F0-8AE3-38B72CE83E14}"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C879C0-FB01-44D1-A6AB-7C2098B2F6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64097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41037A-897A-4321-BB6F-C036795276C1}"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DB32AB-C0FE-489B-B9C0-3ED0385BDD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0201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ECF6F2-8F79-402F-BE95-81988912951E}"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019490-569B-4168-A9B2-DDC725FE33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7247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ABFACF-CFCE-4BFB-8665-25C2E1E64228}"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8174E92-497F-4136-A177-83B564A4C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6126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7172" name="Rectangle 4"/>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7173" name="Rectangle 5"/>
          <p:cNvSpPr>
            <a:spLocks noGrp="1" noChangeArrowheads="1"/>
          </p:cNvSpPr>
          <p:nvPr>
            <p:ph type="ftr" sz="quarter" idx="3"/>
          </p:nvPr>
        </p:nvSpPr>
        <p:spPr>
          <a:xfrm>
            <a:off x="3124200" y="6243638"/>
            <a:ext cx="2895600" cy="457200"/>
          </a:xfrm>
        </p:spPr>
        <p:txBody>
          <a:bodyPr/>
          <a:lstStyle>
            <a:lvl1pPr>
              <a:defRPr/>
            </a:lvl1pPr>
          </a:lstStyle>
          <a:p>
            <a:r>
              <a:rPr lang="en-US" altLang="en-US">
                <a:solidFill>
                  <a:srgbClr val="000000"/>
                </a:solidFill>
              </a:rPr>
              <a:t>Data Communication &amp; Networks, Spring 2008</a:t>
            </a:r>
          </a:p>
        </p:txBody>
      </p:sp>
      <p:sp>
        <p:nvSpPr>
          <p:cNvPr id="7174" name="Rectangle 6"/>
          <p:cNvSpPr>
            <a:spLocks noGrp="1" noChangeArrowheads="1"/>
          </p:cNvSpPr>
          <p:nvPr>
            <p:ph type="sldNum" sz="quarter" idx="4"/>
          </p:nvPr>
        </p:nvSpPr>
        <p:spPr/>
        <p:txBody>
          <a:bodyPr/>
          <a:lstStyle>
            <a:lvl1pPr>
              <a:defRPr/>
            </a:lvl1pPr>
          </a:lstStyle>
          <a:p>
            <a:fld id="{5B82B0D3-33B4-44FD-81BB-2DEF7AF3BB76}" type="slidenum">
              <a:rPr lang="en-US" altLang="en-US">
                <a:solidFill>
                  <a:srgbClr val="000000"/>
                </a:solidFill>
              </a:rPr>
              <a:pPr/>
              <a:t>‹#›</a:t>
            </a:fld>
            <a:endParaRPr lang="en-US" altLang="en-US">
              <a:solidFill>
                <a:srgbClr val="000000"/>
              </a:solidFill>
            </a:endParaRPr>
          </a:p>
        </p:txBody>
      </p:sp>
      <p:sp>
        <p:nvSpPr>
          <p:cNvPr id="717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17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49190678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C785E27E-16CD-49DA-A118-08116CF1F1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964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2415BFB9-FDD0-453F-A4FE-E2AB8147698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02388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5C04A695-3882-4229-A859-3E4043BB8B3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556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9" name="Slide Number Placeholder 8"/>
          <p:cNvSpPr>
            <a:spLocks noGrp="1"/>
          </p:cNvSpPr>
          <p:nvPr>
            <p:ph type="sldNum" sz="quarter" idx="12"/>
          </p:nvPr>
        </p:nvSpPr>
        <p:spPr/>
        <p:txBody>
          <a:bodyPr/>
          <a:lstStyle>
            <a:lvl1pPr>
              <a:defRPr/>
            </a:lvl1pPr>
          </a:lstStyle>
          <a:p>
            <a:fld id="{E1D1AED4-046C-4B32-984D-CF5C019E0E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37250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5" name="Slide Number Placeholder 4"/>
          <p:cNvSpPr>
            <a:spLocks noGrp="1"/>
          </p:cNvSpPr>
          <p:nvPr>
            <p:ph type="sldNum" sz="quarter" idx="12"/>
          </p:nvPr>
        </p:nvSpPr>
        <p:spPr/>
        <p:txBody>
          <a:bodyPr/>
          <a:lstStyle>
            <a:lvl1pPr>
              <a:defRPr/>
            </a:lvl1pPr>
          </a:lstStyle>
          <a:p>
            <a:fld id="{EC753B63-F5CC-49B6-934C-E7A2DD31A6E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7529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4" name="Slide Number Placeholder 3"/>
          <p:cNvSpPr>
            <a:spLocks noGrp="1"/>
          </p:cNvSpPr>
          <p:nvPr>
            <p:ph type="sldNum" sz="quarter" idx="12"/>
          </p:nvPr>
        </p:nvSpPr>
        <p:spPr/>
        <p:txBody>
          <a:bodyPr/>
          <a:lstStyle>
            <a:lvl1pPr>
              <a:defRPr/>
            </a:lvl1pPr>
          </a:lstStyle>
          <a:p>
            <a:fld id="{C384DDBD-30D5-4732-A03F-7503C69EE0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6562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E2B816A2-3967-415A-8497-EBE5E7FC74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04909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C5E60A76-C0B5-416E-B29A-D348E03EA10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0788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8B579936-8CAB-43FB-A6ED-3310D106D83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04748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ED8544FB-3582-4BC1-B87A-020A42D36C8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1465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7172" name="Rectangle 4"/>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7173" name="Rectangle 5"/>
          <p:cNvSpPr>
            <a:spLocks noGrp="1" noChangeArrowheads="1"/>
          </p:cNvSpPr>
          <p:nvPr>
            <p:ph type="ftr" sz="quarter" idx="3"/>
          </p:nvPr>
        </p:nvSpPr>
        <p:spPr>
          <a:xfrm>
            <a:off x="3124200" y="6243638"/>
            <a:ext cx="2895600" cy="457200"/>
          </a:xfrm>
        </p:spPr>
        <p:txBody>
          <a:bodyPr/>
          <a:lstStyle>
            <a:lvl1pPr>
              <a:defRPr/>
            </a:lvl1pPr>
          </a:lstStyle>
          <a:p>
            <a:r>
              <a:rPr lang="en-US" altLang="en-US">
                <a:solidFill>
                  <a:srgbClr val="000000"/>
                </a:solidFill>
              </a:rPr>
              <a:t>Data Communication &amp; Networks, Spring 2008</a:t>
            </a:r>
          </a:p>
        </p:txBody>
      </p:sp>
      <p:sp>
        <p:nvSpPr>
          <p:cNvPr id="7174" name="Rectangle 6"/>
          <p:cNvSpPr>
            <a:spLocks noGrp="1" noChangeArrowheads="1"/>
          </p:cNvSpPr>
          <p:nvPr>
            <p:ph type="sldNum" sz="quarter" idx="4"/>
          </p:nvPr>
        </p:nvSpPr>
        <p:spPr/>
        <p:txBody>
          <a:bodyPr/>
          <a:lstStyle>
            <a:lvl1pPr>
              <a:defRPr/>
            </a:lvl1pPr>
          </a:lstStyle>
          <a:p>
            <a:fld id="{5B82B0D3-33B4-44FD-81BB-2DEF7AF3BB76}" type="slidenum">
              <a:rPr lang="en-US" altLang="en-US">
                <a:solidFill>
                  <a:srgbClr val="000000"/>
                </a:solidFill>
              </a:rPr>
              <a:pPr/>
              <a:t>‹#›</a:t>
            </a:fld>
            <a:endParaRPr lang="en-US" altLang="en-US">
              <a:solidFill>
                <a:srgbClr val="000000"/>
              </a:solidFill>
            </a:endParaRPr>
          </a:p>
        </p:txBody>
      </p:sp>
      <p:sp>
        <p:nvSpPr>
          <p:cNvPr id="717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17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201430295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C785E27E-16CD-49DA-A118-08116CF1F1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90883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2415BFB9-FDD0-453F-A4FE-E2AB8147698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5535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5C04A695-3882-4229-A859-3E4043BB8B3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091449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9" name="Slide Number Placeholder 8"/>
          <p:cNvSpPr>
            <a:spLocks noGrp="1"/>
          </p:cNvSpPr>
          <p:nvPr>
            <p:ph type="sldNum" sz="quarter" idx="12"/>
          </p:nvPr>
        </p:nvSpPr>
        <p:spPr/>
        <p:txBody>
          <a:bodyPr/>
          <a:lstStyle>
            <a:lvl1pPr>
              <a:defRPr/>
            </a:lvl1pPr>
          </a:lstStyle>
          <a:p>
            <a:fld id="{E1D1AED4-046C-4B32-984D-CF5C019E0E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86381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5" name="Slide Number Placeholder 4"/>
          <p:cNvSpPr>
            <a:spLocks noGrp="1"/>
          </p:cNvSpPr>
          <p:nvPr>
            <p:ph type="sldNum" sz="quarter" idx="12"/>
          </p:nvPr>
        </p:nvSpPr>
        <p:spPr/>
        <p:txBody>
          <a:bodyPr/>
          <a:lstStyle>
            <a:lvl1pPr>
              <a:defRPr/>
            </a:lvl1pPr>
          </a:lstStyle>
          <a:p>
            <a:fld id="{EC753B63-F5CC-49B6-934C-E7A2DD31A6E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79871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4" name="Slide Number Placeholder 3"/>
          <p:cNvSpPr>
            <a:spLocks noGrp="1"/>
          </p:cNvSpPr>
          <p:nvPr>
            <p:ph type="sldNum" sz="quarter" idx="12"/>
          </p:nvPr>
        </p:nvSpPr>
        <p:spPr/>
        <p:txBody>
          <a:bodyPr/>
          <a:lstStyle>
            <a:lvl1pPr>
              <a:defRPr/>
            </a:lvl1pPr>
          </a:lstStyle>
          <a:p>
            <a:fld id="{C384DDBD-30D5-4732-A03F-7503C69EE0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49834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E2B816A2-3967-415A-8497-EBE5E7FC74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82550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C5E60A76-C0B5-416E-B29A-D348E03EA10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673016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8B579936-8CAB-43FB-A6ED-3310D106D83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45392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ED8544FB-3582-4BC1-B87A-020A42D36C8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292917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B8F49F-2AB3-4986-ABFF-41EC3005E006}"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61439A-727E-473C-A93D-44CC27EF56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51004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FD0CEE-B3C2-4AE7-961A-94E6834A844A}"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F2A2B9A-758C-4A62-9BE4-D880AC27D4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6175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46C884-BFB8-448E-815E-9EABEAF99443}"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F400CAD-BC2C-4157-8301-6196CF495C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73804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72F727-4ED8-44F4-8586-9805681D5B2F}"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1C3B92-88CE-4097-9F5C-A4249530EB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80208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A8F5752-8493-4066-87B4-92F16D5EF7CF}" type="datetimeFigureOut">
              <a:rPr lang="en-US">
                <a:solidFill>
                  <a:prstClr val="black">
                    <a:tint val="75000"/>
                  </a:prstClr>
                </a:solidFill>
              </a:rPr>
              <a:pPr>
                <a:defRPr/>
              </a:pPr>
              <a:t>26-Dec-17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8B8C56-BD4C-4935-9C7B-4DDCF28253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780348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5A1825-E93D-4C04-B108-16B6C8B774B3}" type="datetimeFigureOut">
              <a:rPr lang="en-US">
                <a:solidFill>
                  <a:prstClr val="black">
                    <a:tint val="75000"/>
                  </a:prstClr>
                </a:solidFill>
              </a:rPr>
              <a:pPr>
                <a:defRPr/>
              </a:pPr>
              <a:t>26-Dec-17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0EB7164-70BC-4D9B-9583-EA714E84D93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11769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39C782-6A89-4A04-BB9E-344D68339412}" type="datetimeFigureOut">
              <a:rPr lang="en-US">
                <a:solidFill>
                  <a:prstClr val="black">
                    <a:tint val="75000"/>
                  </a:prstClr>
                </a:solidFill>
              </a:rPr>
              <a:pPr>
                <a:defRPr/>
              </a:pPr>
              <a:t>26-Dec-17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BE82FB2-D458-4AE9-8D2A-0BA3298C8F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916071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3D0A47-D739-4D99-9D38-C4702587B98B}"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662299-FB8A-45AA-AF4D-F960B10DEC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15654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21ED22-5122-47AB-A8F5-529C07124023}" type="datetimeFigureOut">
              <a:rPr lang="en-US">
                <a:solidFill>
                  <a:prstClr val="black">
                    <a:tint val="75000"/>
                  </a:prstClr>
                </a:solidFill>
              </a:rPr>
              <a:pPr>
                <a:defRPr/>
              </a:pPr>
              <a:t>26-Dec-17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7CA8ABE-2270-4ECA-8D1D-C460A178A3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488004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E0FFDD-32BB-42F0-B76A-53D02C84D1A6}"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2AC067D-48DB-4CB7-A400-FAEE55C445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608814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095AEC-BFA8-443F-BF70-B05A0C36AFBD}"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BF4DC99-F3D7-4B2A-9026-95F586B15F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082814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1026"/>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50179" name="Rectangle 1027"/>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noProof="0" smtClean="0"/>
              <a:t>Click to edit Master subtitle style</a:t>
            </a:r>
          </a:p>
        </p:txBody>
      </p:sp>
      <p:sp>
        <p:nvSpPr>
          <p:cNvPr id="50180" name="Rectangle 1028"/>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50181" name="Rectangle 1029"/>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50182" name="Rectangle 1030"/>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4564FD6-9623-4470-80D3-186B63117B48}" type="slidenum">
              <a:rPr lang="en-GB"/>
              <a:pPr/>
              <a:t>‹#›</a:t>
            </a:fld>
            <a:endParaRPr lang="en-GB"/>
          </a:p>
        </p:txBody>
      </p:sp>
      <p:sp>
        <p:nvSpPr>
          <p:cNvPr id="50183" name="Line 1031"/>
          <p:cNvSpPr>
            <a:spLocks noChangeShapeType="1"/>
          </p:cNvSpPr>
          <p:nvPr/>
        </p:nvSpPr>
        <p:spPr bwMode="auto">
          <a:xfrm>
            <a:off x="457200" y="25146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221272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C8F92B99-26DF-4360-A41D-2932D88EC72E}"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0994798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DF727C24-3E56-404F-AD18-73FBB2480168}"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6413472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D9FE12EA-663D-4CD6-A860-05C8FEFB4654}"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8675623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solidFill>
                <a:srgbClr val="5E574E"/>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5E574E"/>
              </a:solidFill>
            </a:endParaRPr>
          </a:p>
        </p:txBody>
      </p:sp>
      <p:sp>
        <p:nvSpPr>
          <p:cNvPr id="9" name="Slide Number Placeholder 8"/>
          <p:cNvSpPr>
            <a:spLocks noGrp="1"/>
          </p:cNvSpPr>
          <p:nvPr>
            <p:ph type="sldNum" sz="quarter" idx="12"/>
          </p:nvPr>
        </p:nvSpPr>
        <p:spPr/>
        <p:txBody>
          <a:bodyPr/>
          <a:lstStyle>
            <a:lvl1pPr>
              <a:defRPr/>
            </a:lvl1pPr>
          </a:lstStyle>
          <a:p>
            <a:fld id="{DB450F70-7863-4D04-8E2C-1772B8339DCA}"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2432908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solidFill>
                <a:srgbClr val="5E574E"/>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5E574E"/>
              </a:solidFill>
            </a:endParaRPr>
          </a:p>
        </p:txBody>
      </p:sp>
      <p:sp>
        <p:nvSpPr>
          <p:cNvPr id="5" name="Slide Number Placeholder 4"/>
          <p:cNvSpPr>
            <a:spLocks noGrp="1"/>
          </p:cNvSpPr>
          <p:nvPr>
            <p:ph type="sldNum" sz="quarter" idx="12"/>
          </p:nvPr>
        </p:nvSpPr>
        <p:spPr/>
        <p:txBody>
          <a:bodyPr/>
          <a:lstStyle>
            <a:lvl1pPr>
              <a:defRPr/>
            </a:lvl1pPr>
          </a:lstStyle>
          <a:p>
            <a:fld id="{95C431A3-E6E9-4AC5-9C4F-22B2A3FC7A9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3681241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5E574E"/>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5E574E"/>
              </a:solidFill>
            </a:endParaRPr>
          </a:p>
        </p:txBody>
      </p:sp>
      <p:sp>
        <p:nvSpPr>
          <p:cNvPr id="4" name="Slide Number Placeholder 3"/>
          <p:cNvSpPr>
            <a:spLocks noGrp="1"/>
          </p:cNvSpPr>
          <p:nvPr>
            <p:ph type="sldNum" sz="quarter" idx="12"/>
          </p:nvPr>
        </p:nvSpPr>
        <p:spPr/>
        <p:txBody>
          <a:bodyPr/>
          <a:lstStyle>
            <a:lvl1pPr>
              <a:defRPr/>
            </a:lvl1pPr>
          </a:lstStyle>
          <a:p>
            <a:fld id="{CF49C32A-520A-4E8B-982B-5E815F5B2682}"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860331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0324F517-5735-410E-A7E0-8947C05CAF7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0068494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CEB00058-65CC-49D1-9368-7DD11B30AAA0}"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882073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F16A93FD-E59A-4AEE-A228-2CF6A0220FB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6460810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3D46BB9B-879C-4905-9881-9A847576BEAD}"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77099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endParaRPr lang="en-US"/>
          </a:p>
        </p:txBody>
      </p:sp>
      <p:sp>
        <p:nvSpPr>
          <p:cNvPr id="4" name="Date Placeholder 3"/>
          <p:cNvSpPr>
            <a:spLocks noGrp="1"/>
          </p:cNvSpPr>
          <p:nvPr>
            <p:ph type="dt" sz="half" idx="10"/>
          </p:nvPr>
        </p:nvSpPr>
        <p:spPr>
          <a:xfrm>
            <a:off x="431800" y="6229350"/>
            <a:ext cx="1905000" cy="457200"/>
          </a:xfrm>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DB0690E0-7EE9-45DB-9B89-CAD234F976A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914249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1026"/>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50179" name="Rectangle 1027"/>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noProof="0" smtClean="0"/>
              <a:t>Click to edit Master subtitle style</a:t>
            </a:r>
          </a:p>
        </p:txBody>
      </p:sp>
      <p:sp>
        <p:nvSpPr>
          <p:cNvPr id="50180" name="Rectangle 1028"/>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50181" name="Rectangle 1029"/>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50182" name="Rectangle 1030"/>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4564FD6-9623-4470-80D3-186B63117B48}" type="slidenum">
              <a:rPr lang="en-GB"/>
              <a:pPr/>
              <a:t>‹#›</a:t>
            </a:fld>
            <a:endParaRPr lang="en-GB"/>
          </a:p>
        </p:txBody>
      </p:sp>
      <p:sp>
        <p:nvSpPr>
          <p:cNvPr id="50183" name="Line 1031"/>
          <p:cNvSpPr>
            <a:spLocks noChangeShapeType="1"/>
          </p:cNvSpPr>
          <p:nvPr/>
        </p:nvSpPr>
        <p:spPr bwMode="auto">
          <a:xfrm>
            <a:off x="457200" y="25146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9972086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C8F92B99-26DF-4360-A41D-2932D88EC72E}"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8901667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DF727C24-3E56-404F-AD18-73FBB2480168}"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0758820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D9FE12EA-663D-4CD6-A860-05C8FEFB4654}"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7253412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solidFill>
                <a:srgbClr val="5E574E"/>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5E574E"/>
              </a:solidFill>
            </a:endParaRPr>
          </a:p>
        </p:txBody>
      </p:sp>
      <p:sp>
        <p:nvSpPr>
          <p:cNvPr id="9" name="Slide Number Placeholder 8"/>
          <p:cNvSpPr>
            <a:spLocks noGrp="1"/>
          </p:cNvSpPr>
          <p:nvPr>
            <p:ph type="sldNum" sz="quarter" idx="12"/>
          </p:nvPr>
        </p:nvSpPr>
        <p:spPr/>
        <p:txBody>
          <a:bodyPr/>
          <a:lstStyle>
            <a:lvl1pPr>
              <a:defRPr/>
            </a:lvl1pPr>
          </a:lstStyle>
          <a:p>
            <a:fld id="{DB450F70-7863-4D04-8E2C-1772B8339DCA}"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1194033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solidFill>
                <a:srgbClr val="5E574E"/>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5E574E"/>
              </a:solidFill>
            </a:endParaRPr>
          </a:p>
        </p:txBody>
      </p:sp>
      <p:sp>
        <p:nvSpPr>
          <p:cNvPr id="5" name="Slide Number Placeholder 4"/>
          <p:cNvSpPr>
            <a:spLocks noGrp="1"/>
          </p:cNvSpPr>
          <p:nvPr>
            <p:ph type="sldNum" sz="quarter" idx="12"/>
          </p:nvPr>
        </p:nvSpPr>
        <p:spPr/>
        <p:txBody>
          <a:bodyPr/>
          <a:lstStyle>
            <a:lvl1pPr>
              <a:defRPr/>
            </a:lvl1pPr>
          </a:lstStyle>
          <a:p>
            <a:fld id="{95C431A3-E6E9-4AC5-9C4F-22B2A3FC7A9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32365960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5E574E"/>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5E574E"/>
              </a:solidFill>
            </a:endParaRPr>
          </a:p>
        </p:txBody>
      </p:sp>
      <p:sp>
        <p:nvSpPr>
          <p:cNvPr id="4" name="Slide Number Placeholder 3"/>
          <p:cNvSpPr>
            <a:spLocks noGrp="1"/>
          </p:cNvSpPr>
          <p:nvPr>
            <p:ph type="sldNum" sz="quarter" idx="12"/>
          </p:nvPr>
        </p:nvSpPr>
        <p:spPr/>
        <p:txBody>
          <a:bodyPr/>
          <a:lstStyle>
            <a:lvl1pPr>
              <a:defRPr/>
            </a:lvl1pPr>
          </a:lstStyle>
          <a:p>
            <a:fld id="{CF49C32A-520A-4E8B-982B-5E815F5B2682}"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87483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0324F517-5735-410E-A7E0-8947C05CAF7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8910503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CEB00058-65CC-49D1-9368-7DD11B30AAA0}"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110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F16A93FD-E59A-4AEE-A228-2CF6A0220FB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07736136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3D46BB9B-879C-4905-9881-9A847576BEAD}"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3356291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endParaRPr lang="en-US"/>
          </a:p>
        </p:txBody>
      </p:sp>
      <p:sp>
        <p:nvSpPr>
          <p:cNvPr id="4" name="Date Placeholder 3"/>
          <p:cNvSpPr>
            <a:spLocks noGrp="1"/>
          </p:cNvSpPr>
          <p:nvPr>
            <p:ph type="dt" sz="half" idx="10"/>
          </p:nvPr>
        </p:nvSpPr>
        <p:spPr>
          <a:xfrm>
            <a:off x="431800" y="6229350"/>
            <a:ext cx="1905000" cy="457200"/>
          </a:xfrm>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DB0690E0-7EE9-45DB-9B89-CAD234F976A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691463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196" name="Rectangle 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8197" name="Rectangle 5"/>
          <p:cNvSpPr>
            <a:spLocks noGrp="1" noChangeArrowheads="1"/>
          </p:cNvSpPr>
          <p:nvPr>
            <p:ph type="ftr" sz="quarter" idx="3"/>
          </p:nvPr>
        </p:nvSpPr>
        <p:spPr/>
        <p:txBody>
          <a:bodyPr/>
          <a:lstStyle>
            <a:lvl1pPr>
              <a:defRPr/>
            </a:lvl1pPr>
          </a:lstStyle>
          <a:p>
            <a:endParaRPr lang="en-US">
              <a:solidFill>
                <a:srgbClr val="FFFFFF"/>
              </a:solidFill>
            </a:endParaRPr>
          </a:p>
        </p:txBody>
      </p:sp>
    </p:spTree>
    <p:extLst>
      <p:ext uri="{BB962C8B-B14F-4D97-AF65-F5344CB8AC3E}">
        <p14:creationId xmlns:p14="http://schemas.microsoft.com/office/powerpoint/2010/main" val="19443649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297C598B-3ACC-4A57-9CE3-803E7B4975E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26227435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50FEE1F-CDCB-4802-B27F-8960DC3669CC}"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491525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576E1699-CA60-4F08-8BEE-271B355ECEE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5768131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CA707AF0-0FE2-413A-81CE-F0EFEB64FB50}"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93525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81F9D8EE-A6A7-44F1-B0D1-37745E113AE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22025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69CDB61D-AD3F-407A-908E-10131A55036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1908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slideLayout" Target="../slideLayouts/slideLayout179.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6.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slideLayout" Target="../slideLayouts/slideLayout211.xml"/><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slideLayout" Target="../slideLayouts/slideLayout210.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23" Type="http://schemas.openxmlformats.org/officeDocument/2006/relationships/theme" Target="../theme/theme17.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 Id="rId22" Type="http://schemas.openxmlformats.org/officeDocument/2006/relationships/slideLayout" Target="../slideLayouts/slideLayout212.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20.xml"/><Relationship Id="rId13" Type="http://schemas.openxmlformats.org/officeDocument/2006/relationships/theme" Target="../theme/theme18.xml"/><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slideLayout" Target="../slideLayouts/slideLayout224.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theme" Target="../theme/theme19.xml"/><Relationship Id="rId3" Type="http://schemas.openxmlformats.org/officeDocument/2006/relationships/slideLayout" Target="../slideLayouts/slideLayout227.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2" Type="http://schemas.openxmlformats.org/officeDocument/2006/relationships/slideLayout" Target="../slideLayouts/slideLayout226.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5" Type="http://schemas.openxmlformats.org/officeDocument/2006/relationships/slideLayout" Target="../slideLayouts/slideLayout229.xml"/><Relationship Id="rId10" Type="http://schemas.openxmlformats.org/officeDocument/2006/relationships/slideLayout" Target="../slideLayouts/slideLayout234.xml"/><Relationship Id="rId4" Type="http://schemas.openxmlformats.org/officeDocument/2006/relationships/slideLayout" Target="../slideLayouts/slideLayout228.xml"/><Relationship Id="rId9" Type="http://schemas.openxmlformats.org/officeDocument/2006/relationships/slideLayout" Target="../slideLayouts/slideLayout23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image" Target="../media/image1.jpe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26-Dec-17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1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A258EF2-1D47-413F-9287-B9C08485094A}"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90259669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ctr" rtl="0" fontAlgn="base">
        <a:spcBef>
          <a:spcPct val="0"/>
        </a:spcBef>
        <a:spcAft>
          <a:spcPct val="0"/>
        </a:spcAft>
        <a:defRPr sz="4400">
          <a:solidFill>
            <a:srgbClr val="660066"/>
          </a:solidFill>
          <a:latin typeface="+mj-lt"/>
          <a:ea typeface="+mj-ea"/>
          <a:cs typeface="+mj-cs"/>
        </a:defRPr>
      </a:lvl1pPr>
      <a:lvl2pPr algn="ctr" rtl="0" fontAlgn="base">
        <a:spcBef>
          <a:spcPct val="0"/>
        </a:spcBef>
        <a:spcAft>
          <a:spcPct val="0"/>
        </a:spcAft>
        <a:defRPr sz="4400">
          <a:solidFill>
            <a:srgbClr val="660066"/>
          </a:solidFill>
          <a:latin typeface="Times New Roman" pitchFamily="18" charset="0"/>
        </a:defRPr>
      </a:lvl2pPr>
      <a:lvl3pPr algn="ctr" rtl="0" fontAlgn="base">
        <a:spcBef>
          <a:spcPct val="0"/>
        </a:spcBef>
        <a:spcAft>
          <a:spcPct val="0"/>
        </a:spcAft>
        <a:defRPr sz="4400">
          <a:solidFill>
            <a:srgbClr val="660066"/>
          </a:solidFill>
          <a:latin typeface="Times New Roman" pitchFamily="18" charset="0"/>
        </a:defRPr>
      </a:lvl3pPr>
      <a:lvl4pPr algn="ctr" rtl="0" fontAlgn="base">
        <a:spcBef>
          <a:spcPct val="0"/>
        </a:spcBef>
        <a:spcAft>
          <a:spcPct val="0"/>
        </a:spcAft>
        <a:defRPr sz="4400">
          <a:solidFill>
            <a:srgbClr val="660066"/>
          </a:solidFill>
          <a:latin typeface="Times New Roman" pitchFamily="18" charset="0"/>
        </a:defRPr>
      </a:lvl4pPr>
      <a:lvl5pPr algn="ctr" rtl="0" fontAlgn="base">
        <a:spcBef>
          <a:spcPct val="0"/>
        </a:spcBef>
        <a:spcAft>
          <a:spcPct val="0"/>
        </a:spcAft>
        <a:defRPr sz="4400">
          <a:solidFill>
            <a:srgbClr val="660066"/>
          </a:solidFill>
          <a:latin typeface="Times New Roman" pitchFamily="18" charset="0"/>
        </a:defRPr>
      </a:lvl5pPr>
      <a:lvl6pPr marL="457200" algn="ctr" rtl="0" fontAlgn="base">
        <a:spcBef>
          <a:spcPct val="0"/>
        </a:spcBef>
        <a:spcAft>
          <a:spcPct val="0"/>
        </a:spcAft>
        <a:defRPr sz="4400">
          <a:solidFill>
            <a:srgbClr val="660066"/>
          </a:solidFill>
          <a:latin typeface="Times New Roman" pitchFamily="18" charset="0"/>
        </a:defRPr>
      </a:lvl6pPr>
      <a:lvl7pPr marL="914400" algn="ctr" rtl="0" fontAlgn="base">
        <a:spcBef>
          <a:spcPct val="0"/>
        </a:spcBef>
        <a:spcAft>
          <a:spcPct val="0"/>
        </a:spcAft>
        <a:defRPr sz="4400">
          <a:solidFill>
            <a:srgbClr val="660066"/>
          </a:solidFill>
          <a:latin typeface="Times New Roman" pitchFamily="18" charset="0"/>
        </a:defRPr>
      </a:lvl7pPr>
      <a:lvl8pPr marL="1371600" algn="ctr" rtl="0" fontAlgn="base">
        <a:spcBef>
          <a:spcPct val="0"/>
        </a:spcBef>
        <a:spcAft>
          <a:spcPct val="0"/>
        </a:spcAft>
        <a:defRPr sz="4400">
          <a:solidFill>
            <a:srgbClr val="660066"/>
          </a:solidFill>
          <a:latin typeface="Times New Roman" pitchFamily="18" charset="0"/>
        </a:defRPr>
      </a:lvl8pPr>
      <a:lvl9pPr marL="1828800" algn="ctr" rtl="0" fontAlgn="base">
        <a:spcBef>
          <a:spcPct val="0"/>
        </a:spcBef>
        <a:spcAft>
          <a:spcPct val="0"/>
        </a:spcAft>
        <a:defRPr sz="4400">
          <a:solidFill>
            <a:srgbClr val="660066"/>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686800" cy="4876800"/>
            <a:chOff x="0" y="0"/>
            <a:chExt cx="5472" cy="3072"/>
          </a:xfrm>
        </p:grpSpPr>
        <p:sp>
          <p:nvSpPr>
            <p:cNvPr id="8195"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8196" name="Group 4"/>
            <p:cNvGrpSpPr>
              <a:grpSpLocks/>
            </p:cNvGrpSpPr>
            <p:nvPr/>
          </p:nvGrpSpPr>
          <p:grpSpPr bwMode="auto">
            <a:xfrm>
              <a:off x="240" y="893"/>
              <a:ext cx="5232" cy="115"/>
              <a:chOff x="240" y="893"/>
              <a:chExt cx="5232" cy="115"/>
            </a:xfrm>
          </p:grpSpPr>
          <p:sp>
            <p:nvSpPr>
              <p:cNvPr id="8197"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8198"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8199"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0"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1"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smtClean="0">
              <a:solidFill>
                <a:srgbClr val="000000"/>
              </a:solidFill>
            </a:endParaRPr>
          </a:p>
        </p:txBody>
      </p:sp>
      <p:sp>
        <p:nvSpPr>
          <p:cNvPr id="8202"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smtClean="0">
              <a:solidFill>
                <a:srgbClr val="000000"/>
              </a:solidFill>
            </a:endParaRPr>
          </a:p>
        </p:txBody>
      </p:sp>
      <p:sp>
        <p:nvSpPr>
          <p:cNvPr id="8203"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858B7E60-DB19-4C6C-8FDC-35B5603C5BEB}" type="slidenum">
              <a:rPr lang="en-US" smtClean="0">
                <a:solidFill>
                  <a:srgbClr val="000000"/>
                </a:solidFill>
              </a:rPr>
              <a:pPr fontAlgn="base">
                <a:spcBef>
                  <a:spcPct val="0"/>
                </a:spcBef>
                <a:spcAft>
                  <a:spcPct val="0"/>
                </a:spcAft>
              </a:pPr>
              <a:t>‹#›</a:t>
            </a:fld>
            <a:endParaRPr lang="en-US" smtClean="0">
              <a:solidFill>
                <a:srgbClr val="000000"/>
              </a:solidFill>
            </a:endParaRPr>
          </a:p>
        </p:txBody>
      </p:sp>
      <p:sp>
        <p:nvSpPr>
          <p:cNvPr id="8204"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26905140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686800" cy="4876800"/>
            <a:chOff x="0" y="0"/>
            <a:chExt cx="5472" cy="3072"/>
          </a:xfrm>
        </p:grpSpPr>
        <p:sp>
          <p:nvSpPr>
            <p:cNvPr id="8195"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8196" name="Group 4"/>
            <p:cNvGrpSpPr>
              <a:grpSpLocks/>
            </p:cNvGrpSpPr>
            <p:nvPr/>
          </p:nvGrpSpPr>
          <p:grpSpPr bwMode="auto">
            <a:xfrm>
              <a:off x="240" y="893"/>
              <a:ext cx="5232" cy="115"/>
              <a:chOff x="240" y="893"/>
              <a:chExt cx="5232" cy="115"/>
            </a:xfrm>
          </p:grpSpPr>
          <p:sp>
            <p:nvSpPr>
              <p:cNvPr id="8197"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8198"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8199"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0"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1"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smtClean="0">
              <a:solidFill>
                <a:srgbClr val="000000"/>
              </a:solidFill>
            </a:endParaRPr>
          </a:p>
        </p:txBody>
      </p:sp>
      <p:sp>
        <p:nvSpPr>
          <p:cNvPr id="8202"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smtClean="0">
              <a:solidFill>
                <a:srgbClr val="000000"/>
              </a:solidFill>
            </a:endParaRPr>
          </a:p>
        </p:txBody>
      </p:sp>
      <p:sp>
        <p:nvSpPr>
          <p:cNvPr id="8203"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858B7E60-DB19-4C6C-8FDC-35B5603C5BEB}" type="slidenum">
              <a:rPr lang="en-US" smtClean="0">
                <a:solidFill>
                  <a:srgbClr val="000000"/>
                </a:solidFill>
              </a:rPr>
              <a:pPr fontAlgn="base">
                <a:spcBef>
                  <a:spcPct val="0"/>
                </a:spcBef>
                <a:spcAft>
                  <a:spcPct val="0"/>
                </a:spcAft>
              </a:pPr>
              <a:t>‹#›</a:t>
            </a:fld>
            <a:endParaRPr lang="en-US" smtClean="0">
              <a:solidFill>
                <a:srgbClr val="000000"/>
              </a:solidFill>
            </a:endParaRPr>
          </a:p>
        </p:txBody>
      </p:sp>
      <p:sp>
        <p:nvSpPr>
          <p:cNvPr id="8204"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797321817"/>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686800" cy="4876800"/>
            <a:chOff x="0" y="0"/>
            <a:chExt cx="5472" cy="3072"/>
          </a:xfrm>
        </p:grpSpPr>
        <p:sp>
          <p:nvSpPr>
            <p:cNvPr id="8195"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8196" name="Group 4"/>
            <p:cNvGrpSpPr>
              <a:grpSpLocks/>
            </p:cNvGrpSpPr>
            <p:nvPr/>
          </p:nvGrpSpPr>
          <p:grpSpPr bwMode="auto">
            <a:xfrm>
              <a:off x="240" y="893"/>
              <a:ext cx="5232" cy="115"/>
              <a:chOff x="240" y="893"/>
              <a:chExt cx="5232" cy="115"/>
            </a:xfrm>
          </p:grpSpPr>
          <p:sp>
            <p:nvSpPr>
              <p:cNvPr id="8197"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8198"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8199"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0"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1"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smtClean="0">
              <a:solidFill>
                <a:srgbClr val="000000"/>
              </a:solidFill>
            </a:endParaRPr>
          </a:p>
        </p:txBody>
      </p:sp>
      <p:sp>
        <p:nvSpPr>
          <p:cNvPr id="8202"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smtClean="0">
              <a:solidFill>
                <a:srgbClr val="000000"/>
              </a:solidFill>
            </a:endParaRPr>
          </a:p>
        </p:txBody>
      </p:sp>
      <p:sp>
        <p:nvSpPr>
          <p:cNvPr id="8203"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858B7E60-DB19-4C6C-8FDC-35B5603C5BEB}" type="slidenum">
              <a:rPr lang="en-US" smtClean="0">
                <a:solidFill>
                  <a:srgbClr val="000000"/>
                </a:solidFill>
              </a:rPr>
              <a:pPr fontAlgn="base">
                <a:spcBef>
                  <a:spcPct val="0"/>
                </a:spcBef>
                <a:spcAft>
                  <a:spcPct val="0"/>
                </a:spcAft>
              </a:pPr>
              <a:t>‹#›</a:t>
            </a:fld>
            <a:endParaRPr lang="en-US" smtClean="0">
              <a:solidFill>
                <a:srgbClr val="000000"/>
              </a:solidFill>
            </a:endParaRPr>
          </a:p>
        </p:txBody>
      </p:sp>
      <p:sp>
        <p:nvSpPr>
          <p:cNvPr id="8204"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3743919058"/>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156878"/>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104110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r>
              <a:rPr lang="en-US">
                <a:solidFill>
                  <a:srgbClr val="000000"/>
                </a:solidFill>
              </a:rPr>
              <a:t>© 2009 Pearson Education Inc., Upper Saddle River, NJ. All rights reserved.</a:t>
            </a:r>
          </a:p>
        </p:txBody>
      </p:sp>
      <p:sp>
        <p:nvSpPr>
          <p:cNvPr id="1030" name="Rectangle 6"/>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B922DAFC-93FA-475F-B500-E3752BB67D8B}"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91791323"/>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A258EF2-1D47-413F-9287-B9C08485094A}"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02453639"/>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 id="2147484112" r:id="rId18"/>
    <p:sldLayoutId id="2147484113" r:id="rId19"/>
    <p:sldLayoutId id="2147484114" r:id="rId20"/>
    <p:sldLayoutId id="2147484115" r:id="rId21"/>
    <p:sldLayoutId id="2147484116" r:id="rId22"/>
  </p:sldLayoutIdLst>
  <p:hf hdr="0" ftr="0" dt="0"/>
  <p:txStyles>
    <p:titleStyle>
      <a:lvl1pPr algn="ctr" rtl="0" fontAlgn="base">
        <a:spcBef>
          <a:spcPct val="0"/>
        </a:spcBef>
        <a:spcAft>
          <a:spcPct val="0"/>
        </a:spcAft>
        <a:defRPr sz="4400">
          <a:solidFill>
            <a:srgbClr val="660066"/>
          </a:solidFill>
          <a:latin typeface="+mj-lt"/>
          <a:ea typeface="+mj-ea"/>
          <a:cs typeface="+mj-cs"/>
        </a:defRPr>
      </a:lvl1pPr>
      <a:lvl2pPr algn="ctr" rtl="0" fontAlgn="base">
        <a:spcBef>
          <a:spcPct val="0"/>
        </a:spcBef>
        <a:spcAft>
          <a:spcPct val="0"/>
        </a:spcAft>
        <a:defRPr sz="4400">
          <a:solidFill>
            <a:srgbClr val="660066"/>
          </a:solidFill>
          <a:latin typeface="Times New Roman" pitchFamily="18" charset="0"/>
        </a:defRPr>
      </a:lvl2pPr>
      <a:lvl3pPr algn="ctr" rtl="0" fontAlgn="base">
        <a:spcBef>
          <a:spcPct val="0"/>
        </a:spcBef>
        <a:spcAft>
          <a:spcPct val="0"/>
        </a:spcAft>
        <a:defRPr sz="4400">
          <a:solidFill>
            <a:srgbClr val="660066"/>
          </a:solidFill>
          <a:latin typeface="Times New Roman" pitchFamily="18" charset="0"/>
        </a:defRPr>
      </a:lvl3pPr>
      <a:lvl4pPr algn="ctr" rtl="0" fontAlgn="base">
        <a:spcBef>
          <a:spcPct val="0"/>
        </a:spcBef>
        <a:spcAft>
          <a:spcPct val="0"/>
        </a:spcAft>
        <a:defRPr sz="4400">
          <a:solidFill>
            <a:srgbClr val="660066"/>
          </a:solidFill>
          <a:latin typeface="Times New Roman" pitchFamily="18" charset="0"/>
        </a:defRPr>
      </a:lvl4pPr>
      <a:lvl5pPr algn="ctr" rtl="0" fontAlgn="base">
        <a:spcBef>
          <a:spcPct val="0"/>
        </a:spcBef>
        <a:spcAft>
          <a:spcPct val="0"/>
        </a:spcAft>
        <a:defRPr sz="4400">
          <a:solidFill>
            <a:srgbClr val="660066"/>
          </a:solidFill>
          <a:latin typeface="Times New Roman" pitchFamily="18" charset="0"/>
        </a:defRPr>
      </a:lvl5pPr>
      <a:lvl6pPr marL="457200" algn="ctr" rtl="0" fontAlgn="base">
        <a:spcBef>
          <a:spcPct val="0"/>
        </a:spcBef>
        <a:spcAft>
          <a:spcPct val="0"/>
        </a:spcAft>
        <a:defRPr sz="4400">
          <a:solidFill>
            <a:srgbClr val="660066"/>
          </a:solidFill>
          <a:latin typeface="Times New Roman" pitchFamily="18" charset="0"/>
        </a:defRPr>
      </a:lvl6pPr>
      <a:lvl7pPr marL="914400" algn="ctr" rtl="0" fontAlgn="base">
        <a:spcBef>
          <a:spcPct val="0"/>
        </a:spcBef>
        <a:spcAft>
          <a:spcPct val="0"/>
        </a:spcAft>
        <a:defRPr sz="4400">
          <a:solidFill>
            <a:srgbClr val="660066"/>
          </a:solidFill>
          <a:latin typeface="Times New Roman" pitchFamily="18" charset="0"/>
        </a:defRPr>
      </a:lvl7pPr>
      <a:lvl8pPr marL="1371600" algn="ctr" rtl="0" fontAlgn="base">
        <a:spcBef>
          <a:spcPct val="0"/>
        </a:spcBef>
        <a:spcAft>
          <a:spcPct val="0"/>
        </a:spcAft>
        <a:defRPr sz="4400">
          <a:solidFill>
            <a:srgbClr val="660066"/>
          </a:solidFill>
          <a:latin typeface="Times New Roman" pitchFamily="18" charset="0"/>
        </a:defRPr>
      </a:lvl8pPr>
      <a:lvl9pPr marL="1828800" algn="ctr" rtl="0" fontAlgn="base">
        <a:spcBef>
          <a:spcPct val="0"/>
        </a:spcBef>
        <a:spcAft>
          <a:spcPct val="0"/>
        </a:spcAft>
        <a:defRPr sz="4400">
          <a:solidFill>
            <a:srgbClr val="660066"/>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F500060-781C-469F-93D9-837AE6272471}"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1192871-3A54-41CF-8773-984F5F8D29A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6519356"/>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69047"/>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BC217-F2CC-4D30-BF71-FD10C895CB3A}" type="datetime1">
              <a:rPr lang="en-US" smtClean="0">
                <a:solidFill>
                  <a:prstClr val="black">
                    <a:tint val="75000"/>
                  </a:prstClr>
                </a:solidFill>
              </a:rPr>
              <a:pPr/>
              <a:t>26-Dec-17</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648172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F500060-781C-469F-93D9-837AE6272471}"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1192871-3A54-41CF-8773-984F5F8D29A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5432674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614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fontAlgn="base">
              <a:spcBef>
                <a:spcPct val="0"/>
              </a:spcBef>
              <a:spcAft>
                <a:spcPct val="0"/>
              </a:spcAft>
            </a:pPr>
            <a:endParaRPr lang="en-US" altLang="en-US" smtClean="0">
              <a:solidFill>
                <a:srgbClr val="000000"/>
              </a:solidFill>
            </a:endParaRPr>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fontAlgn="base">
              <a:spcBef>
                <a:spcPct val="0"/>
              </a:spcBef>
              <a:spcAft>
                <a:spcPct val="0"/>
              </a:spcAft>
            </a:pPr>
            <a:r>
              <a:rPr lang="en-US" altLang="en-US" smtClean="0">
                <a:solidFill>
                  <a:srgbClr val="000000"/>
                </a:solidFill>
              </a:rPr>
              <a:t>Data Communication &amp; Networks, Spring 2008</a:t>
            </a:r>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fontAlgn="base">
              <a:spcBef>
                <a:spcPct val="0"/>
              </a:spcBef>
              <a:spcAft>
                <a:spcPct val="0"/>
              </a:spcAft>
            </a:pPr>
            <a:fld id="{2295854E-A426-4148-9B49-EA2DA988379E}"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615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887032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614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fontAlgn="base">
              <a:spcBef>
                <a:spcPct val="0"/>
              </a:spcBef>
              <a:spcAft>
                <a:spcPct val="0"/>
              </a:spcAft>
            </a:pPr>
            <a:endParaRPr lang="en-US" altLang="en-US" smtClean="0">
              <a:solidFill>
                <a:srgbClr val="000000"/>
              </a:solidFill>
            </a:endParaRPr>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fontAlgn="base">
              <a:spcBef>
                <a:spcPct val="0"/>
              </a:spcBef>
              <a:spcAft>
                <a:spcPct val="0"/>
              </a:spcAft>
            </a:pPr>
            <a:r>
              <a:rPr lang="en-US" altLang="en-US" smtClean="0">
                <a:solidFill>
                  <a:srgbClr val="000000"/>
                </a:solidFill>
              </a:rPr>
              <a:t>Data Communication &amp; Networks, Spring 2008</a:t>
            </a:r>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fontAlgn="base">
              <a:spcBef>
                <a:spcPct val="0"/>
              </a:spcBef>
              <a:spcAft>
                <a:spcPct val="0"/>
              </a:spcAft>
            </a:pPr>
            <a:fld id="{2295854E-A426-4148-9B49-EA2DA988379E}"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615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9782472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2CAC078-083D-4AAD-A39F-254EA64AD29E}" type="datetimeFigureOut">
              <a:rPr lang="en-US">
                <a:solidFill>
                  <a:prstClr val="black">
                    <a:tint val="75000"/>
                  </a:prstClr>
                </a:solidFill>
              </a:rPr>
              <a:pPr>
                <a:defRPr/>
              </a:pPr>
              <a:t>26-Dec-17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6749A3B-0F62-47CA-8EA2-4F26FEF1403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228123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bwMode="auto">
          <a:xfrm>
            <a:off x="406400" y="152400"/>
            <a:ext cx="8204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9155" name="Rectangle 1027"/>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9156"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7" name="Rectangle 1029"/>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8" name="Rectangle 1030"/>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itchFamily="34" charset="0"/>
              </a:defRPr>
            </a:lvl1pPr>
          </a:lstStyle>
          <a:p>
            <a:pPr eaLnBrk="0" fontAlgn="base" hangingPunct="0">
              <a:spcAft>
                <a:spcPct val="0"/>
              </a:spcAft>
            </a:pPr>
            <a:fld id="{0781A6FC-B8BF-4BC6-9FBB-91FB974F697A}" type="slidenum">
              <a:rPr lang="en-GB" smtClean="0">
                <a:solidFill>
                  <a:srgbClr val="5E574E"/>
                </a:solidFill>
              </a:rPr>
              <a:pPr eaLnBrk="0" fontAlgn="base" hangingPunct="0">
                <a:spcAft>
                  <a:spcPct val="0"/>
                </a:spcAft>
              </a:pPr>
              <a:t>‹#›</a:t>
            </a:fld>
            <a:endParaRPr lang="en-GB" smtClean="0">
              <a:solidFill>
                <a:srgbClr val="5E574E"/>
              </a:solidFill>
            </a:endParaRPr>
          </a:p>
        </p:txBody>
      </p:sp>
      <p:sp>
        <p:nvSpPr>
          <p:cNvPr id="49159" name="Line 1031"/>
          <p:cNvSpPr>
            <a:spLocks noChangeShapeType="1"/>
          </p:cNvSpPr>
          <p:nvPr/>
        </p:nvSpPr>
        <p:spPr bwMode="auto">
          <a:xfrm>
            <a:off x="457200" y="12954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428749201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bwMode="auto">
          <a:xfrm>
            <a:off x="406400" y="152400"/>
            <a:ext cx="8204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9155" name="Rectangle 1027"/>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9156"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7" name="Rectangle 1029"/>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8" name="Rectangle 1030"/>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itchFamily="34" charset="0"/>
              </a:defRPr>
            </a:lvl1pPr>
          </a:lstStyle>
          <a:p>
            <a:pPr eaLnBrk="0" fontAlgn="base" hangingPunct="0">
              <a:spcAft>
                <a:spcPct val="0"/>
              </a:spcAft>
            </a:pPr>
            <a:fld id="{0781A6FC-B8BF-4BC6-9FBB-91FB974F697A}" type="slidenum">
              <a:rPr lang="en-GB" smtClean="0">
                <a:solidFill>
                  <a:srgbClr val="5E574E"/>
                </a:solidFill>
              </a:rPr>
              <a:pPr eaLnBrk="0" fontAlgn="base" hangingPunct="0">
                <a:spcAft>
                  <a:spcPct val="0"/>
                </a:spcAft>
              </a:pPr>
              <a:t>‹#›</a:t>
            </a:fld>
            <a:endParaRPr lang="en-GB" smtClean="0">
              <a:solidFill>
                <a:srgbClr val="5E574E"/>
              </a:solidFill>
            </a:endParaRPr>
          </a:p>
        </p:txBody>
      </p:sp>
      <p:sp>
        <p:nvSpPr>
          <p:cNvPr id="49159" name="Line 1031"/>
          <p:cNvSpPr>
            <a:spLocks noChangeShapeType="1"/>
          </p:cNvSpPr>
          <p:nvPr/>
        </p:nvSpPr>
        <p:spPr bwMode="auto">
          <a:xfrm>
            <a:off x="457200" y="12954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414736112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152400"/>
            <a:ext cx="82296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1430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fontAlgn="base">
              <a:spcBef>
                <a:spcPct val="0"/>
              </a:spcBef>
              <a:spcAft>
                <a:spcPct val="0"/>
              </a:spcAft>
            </a:pPr>
            <a:endParaRPr lang="en-US">
              <a:solidFill>
                <a:srgbClr val="FFFFFF"/>
              </a:solidFill>
            </a:endParaRPr>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fontAlgn="base">
              <a:spcBef>
                <a:spcPct val="0"/>
              </a:spcBef>
              <a:spcAft>
                <a:spcPct val="0"/>
              </a:spcAft>
            </a:pPr>
            <a:endParaRPr lang="en-US">
              <a:solidFill>
                <a:srgbClr val="FFFFFF"/>
              </a:solidFill>
            </a:endParaRPr>
          </a:p>
        </p:txBody>
      </p:sp>
      <p:sp>
        <p:nvSpPr>
          <p:cNvPr id="7174"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pPr fontAlgn="base">
              <a:spcBef>
                <a:spcPct val="0"/>
              </a:spcBef>
              <a:spcAft>
                <a:spcPct val="0"/>
              </a:spcAft>
            </a:pPr>
            <a:fld id="{F577E554-B908-453F-85FE-2210C3FFD950}" type="slidenum">
              <a:rPr lang="en-US">
                <a:solidFill>
                  <a:srgbClr val="FFFFFF"/>
                </a:solidFill>
              </a:rPr>
              <a:pPr fontAlgn="base">
                <a:spcBef>
                  <a:spcPct val="0"/>
                </a:spcBef>
                <a:spcAft>
                  <a:spcPct val="0"/>
                </a:spcAft>
              </a:pPr>
              <a:t>‹#›</a:t>
            </a:fld>
            <a:endParaRPr lang="en-US">
              <a:solidFill>
                <a:srgbClr val="FFFFFF"/>
              </a:solidFill>
            </a:endParaRPr>
          </a:p>
        </p:txBody>
      </p:sp>
    </p:spTree>
    <p:extLst>
      <p:ext uri="{BB962C8B-B14F-4D97-AF65-F5344CB8AC3E}">
        <p14:creationId xmlns:p14="http://schemas.microsoft.com/office/powerpoint/2010/main" val="2138966941"/>
      </p:ext>
    </p:extLst>
  </p:cSld>
  <p:clrMap bg1="dk2" tx1="lt1" bg2="dk1"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3.xml"/><Relationship Id="rId1" Type="http://schemas.openxmlformats.org/officeDocument/2006/relationships/slideLayout" Target="../slideLayouts/slideLayout22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image" Target="../media/image76.gif"/><Relationship Id="rId2" Type="http://schemas.openxmlformats.org/officeDocument/2006/relationships/notesSlide" Target="../notesSlides/notesSlide90.xml"/><Relationship Id="rId1" Type="http://schemas.openxmlformats.org/officeDocument/2006/relationships/slideLayout" Target="../slideLayouts/slideLayout20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5.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59.xml"/><Relationship Id="rId5" Type="http://schemas.openxmlformats.org/officeDocument/2006/relationships/image" Target="../media/image28.jpe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133.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tags" Target="../tags/tag7.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15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6.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png"/><Relationship Id="rId7" Type="http://schemas.openxmlformats.org/officeDocument/2006/relationships/image" Target="../media/image44.wmf"/><Relationship Id="rId2" Type="http://schemas.openxmlformats.org/officeDocument/2006/relationships/notesSlide" Target="../notesSlides/notesSlide42.xml"/><Relationship Id="rId1" Type="http://schemas.openxmlformats.org/officeDocument/2006/relationships/slideLayout" Target="../slideLayouts/slideLayout181.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1.xml"/></Relationships>
</file>

<file path=ppt/slides/_rels/slide4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5.xml"/><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155.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1.gif"/><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14.xml"/><Relationship Id="rId4" Type="http://schemas.openxmlformats.org/officeDocument/2006/relationships/image" Target="../media/image66.jpe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4267200"/>
            <a:ext cx="6400800" cy="642942"/>
          </a:xfrm>
        </p:spPr>
        <p:txBody>
          <a:bodyPr/>
          <a:lstStyle/>
          <a:p>
            <a:r>
              <a:rPr lang="en-GB" dirty="0" smtClean="0">
                <a:solidFill>
                  <a:schemeClr val="tx1">
                    <a:lumMod val="95000"/>
                    <a:lumOff val="5000"/>
                  </a:schemeClr>
                </a:solidFill>
              </a:rPr>
              <a:t>CS211 ICT Fundamentals</a:t>
            </a:r>
            <a:endParaRPr lang="en-GB" dirty="0">
              <a:solidFill>
                <a:schemeClr val="tx1">
                  <a:lumMod val="95000"/>
                  <a:lumOff val="5000"/>
                </a:schemeClr>
              </a:solidFill>
            </a:endParaRPr>
          </a:p>
        </p:txBody>
      </p:sp>
      <p:sp>
        <p:nvSpPr>
          <p:cNvPr id="4" name="Subtitle 2"/>
          <p:cNvSpPr txBox="1">
            <a:spLocks/>
          </p:cNvSpPr>
          <p:nvPr/>
        </p:nvSpPr>
        <p:spPr>
          <a:xfrm>
            <a:off x="571472" y="1004886"/>
            <a:ext cx="7858180" cy="2805114"/>
          </a:xfrm>
          <a:prstGeom prst="rect">
            <a:avLst/>
          </a:prstGeom>
        </p:spPr>
        <p:txBody>
          <a:bodyPr vert="horz" lIns="91440" tIns="45720" rIns="91440" bIns="45720" rtlCol="0">
            <a:noAutofit/>
          </a:bodyPr>
          <a:lstStyle/>
          <a:p>
            <a:pPr algn="ctr">
              <a:spcBef>
                <a:spcPct val="20000"/>
              </a:spcBef>
              <a:buFont typeface="Arial" pitchFamily="34" charset="0"/>
              <a:buNone/>
              <a:defRPr/>
            </a:pPr>
            <a:r>
              <a:rPr lang="en-GB" sz="5400" dirty="0" smtClean="0">
                <a:solidFill>
                  <a:srgbClr val="002060"/>
                </a:solidFill>
                <a:effectLst>
                  <a:outerShdw blurRad="38100" dist="38100" dir="2700000" algn="tl">
                    <a:srgbClr val="000000">
                      <a:alpha val="43137"/>
                    </a:srgbClr>
                  </a:outerShdw>
                </a:effectLst>
              </a:rPr>
              <a:t>Chapter Six</a:t>
            </a:r>
          </a:p>
          <a:p>
            <a:pPr algn="ctr">
              <a:spcBef>
                <a:spcPct val="20000"/>
              </a:spcBef>
              <a:buFont typeface="Arial" pitchFamily="34" charset="0"/>
              <a:buNone/>
              <a:defRPr/>
            </a:pPr>
            <a:r>
              <a:rPr lang="en-GB" sz="5400" b="1" dirty="0">
                <a:solidFill>
                  <a:srgbClr val="00B050"/>
                </a:solidFill>
                <a:effectLst>
                  <a:outerShdw blurRad="38100" dist="38100" dir="2700000" algn="tl">
                    <a:srgbClr val="000000">
                      <a:alpha val="43137"/>
                    </a:srgbClr>
                  </a:outerShdw>
                </a:effectLst>
              </a:rPr>
              <a:t>Data Communications </a:t>
            </a:r>
            <a:r>
              <a:rPr lang="en-GB" sz="5400" b="1" dirty="0" smtClean="0">
                <a:solidFill>
                  <a:srgbClr val="00B050"/>
                </a:solidFill>
                <a:effectLst>
                  <a:outerShdw blurRad="38100" dist="38100" dir="2700000" algn="tl">
                    <a:srgbClr val="000000">
                      <a:alpha val="43137"/>
                    </a:srgbClr>
                  </a:outerShdw>
                </a:effectLst>
              </a:rPr>
              <a:t>and Computer Networks</a:t>
            </a:r>
          </a:p>
        </p:txBody>
      </p:sp>
    </p:spTree>
    <p:extLst>
      <p:ext uri="{BB962C8B-B14F-4D97-AF65-F5344CB8AC3E}">
        <p14:creationId xmlns:p14="http://schemas.microsoft.com/office/powerpoint/2010/main" val="4185126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76200"/>
            <a:ext cx="8229600" cy="655638"/>
          </a:xfrm>
        </p:spPr>
        <p:txBody>
          <a:bodyPr/>
          <a:lstStyle/>
          <a:p>
            <a:r>
              <a:rPr lang="en-US" b="1" dirty="0"/>
              <a:t>Analogue &amp; Digital Signals</a:t>
            </a:r>
          </a:p>
        </p:txBody>
      </p:sp>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b="10919"/>
          <a:stretch>
            <a:fillRect/>
          </a:stretch>
        </p:blipFill>
        <p:spPr bwMode="auto">
          <a:xfrm>
            <a:off x="762000" y="700088"/>
            <a:ext cx="746760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09800" y="877669"/>
            <a:ext cx="5943600" cy="646331"/>
          </a:xfrm>
          <a:prstGeom prst="rect">
            <a:avLst/>
          </a:prstGeom>
        </p:spPr>
        <p:txBody>
          <a:bodyPr wrap="square">
            <a:spAutoFit/>
          </a:bodyPr>
          <a:lstStyle/>
          <a:p>
            <a:pPr marL="742950" lvl="1" indent="-285750">
              <a:buFont typeface="Wingdings" pitchFamily="2" charset="2"/>
              <a:buChar char="q"/>
            </a:pPr>
            <a:r>
              <a:rPr lang="en-US" dirty="0">
                <a:solidFill>
                  <a:srgbClr val="FF0000"/>
                </a:solidFill>
              </a:rPr>
              <a:t>Continuous values within some interval</a:t>
            </a:r>
          </a:p>
          <a:p>
            <a:pPr lvl="1"/>
            <a:r>
              <a:rPr lang="en-US" dirty="0">
                <a:solidFill>
                  <a:srgbClr val="FF0000"/>
                </a:solidFill>
              </a:rPr>
              <a:t> </a:t>
            </a:r>
            <a:r>
              <a:rPr lang="en-US" dirty="0" smtClean="0">
                <a:solidFill>
                  <a:srgbClr val="FF0000"/>
                </a:solidFill>
              </a:rPr>
              <a:t>   e.g</a:t>
            </a:r>
            <a:r>
              <a:rPr lang="en-US" dirty="0">
                <a:solidFill>
                  <a:srgbClr val="FF0000"/>
                </a:solidFill>
              </a:rPr>
              <a:t>. sound, video</a:t>
            </a:r>
          </a:p>
        </p:txBody>
      </p:sp>
      <p:sp>
        <p:nvSpPr>
          <p:cNvPr id="3" name="Rectangle 2"/>
          <p:cNvSpPr/>
          <p:nvPr/>
        </p:nvSpPr>
        <p:spPr>
          <a:xfrm>
            <a:off x="2133600" y="4495800"/>
            <a:ext cx="3200400" cy="646331"/>
          </a:xfrm>
          <a:prstGeom prst="rect">
            <a:avLst/>
          </a:prstGeom>
        </p:spPr>
        <p:txBody>
          <a:bodyPr wrap="square">
            <a:spAutoFit/>
          </a:bodyPr>
          <a:lstStyle/>
          <a:p>
            <a:pPr marL="742950" lvl="1" indent="-285750">
              <a:buFont typeface="Wingdings" pitchFamily="2" charset="2"/>
              <a:buChar char="q"/>
            </a:pPr>
            <a:r>
              <a:rPr lang="en-US" dirty="0">
                <a:solidFill>
                  <a:srgbClr val="FF0000"/>
                </a:solidFill>
              </a:rPr>
              <a:t>Discrete values</a:t>
            </a:r>
          </a:p>
          <a:p>
            <a:pPr lvl="1"/>
            <a:r>
              <a:rPr lang="en-US" dirty="0" smtClean="0">
                <a:solidFill>
                  <a:srgbClr val="FF0000"/>
                </a:solidFill>
              </a:rPr>
              <a:t>    e.g</a:t>
            </a:r>
            <a:r>
              <a:rPr lang="en-US" dirty="0">
                <a:solidFill>
                  <a:srgbClr val="FF0000"/>
                </a:solidFill>
              </a:rPr>
              <a:t>. text, integers</a:t>
            </a:r>
          </a:p>
        </p:txBody>
      </p:sp>
      <p:sp>
        <p:nvSpPr>
          <p:cNvPr id="4" name="TextBox 3"/>
          <p:cNvSpPr txBox="1"/>
          <p:nvPr/>
        </p:nvSpPr>
        <p:spPr>
          <a:xfrm>
            <a:off x="4953000" y="3581400"/>
            <a:ext cx="3962400" cy="1200329"/>
          </a:xfrm>
          <a:prstGeom prst="rect">
            <a:avLst/>
          </a:prstGeom>
          <a:noFill/>
        </p:spPr>
        <p:txBody>
          <a:bodyPr wrap="square" rtlCol="0">
            <a:spAutoFit/>
          </a:bodyPr>
          <a:lstStyle/>
          <a:p>
            <a:pPr algn="just"/>
            <a:r>
              <a:rPr lang="en-US" dirty="0" smtClean="0">
                <a:solidFill>
                  <a:srgbClr val="002060"/>
                </a:solidFill>
              </a:rPr>
              <a:t>Detecting and correcting distortion due to noise (introduced during transmission) is relatively easy in digital transmission</a:t>
            </a:r>
            <a:endParaRPr lang="en-US" dirty="0">
              <a:solidFill>
                <a:srgbClr val="002060"/>
              </a:solidFill>
            </a:endParaRPr>
          </a:p>
        </p:txBody>
      </p:sp>
      <p:sp>
        <p:nvSpPr>
          <p:cNvPr id="5" name="Rectangle 4"/>
          <p:cNvSpPr/>
          <p:nvPr/>
        </p:nvSpPr>
        <p:spPr>
          <a:xfrm>
            <a:off x="533400" y="6135469"/>
            <a:ext cx="8305800" cy="646331"/>
          </a:xfrm>
          <a:prstGeom prst="rect">
            <a:avLst/>
          </a:prstGeom>
        </p:spPr>
        <p:txBody>
          <a:bodyPr wrap="square">
            <a:spAutoFit/>
          </a:bodyPr>
          <a:lstStyle/>
          <a:p>
            <a:r>
              <a:rPr lang="en-US" dirty="0">
                <a:effectLst>
                  <a:outerShdw blurRad="38100" dist="38100" dir="2700000" algn="tl">
                    <a:srgbClr val="000000">
                      <a:alpha val="43137"/>
                    </a:srgbClr>
                  </a:outerShdw>
                </a:effectLst>
                <a:latin typeface="TimesTen-Roman"/>
              </a:rPr>
              <a:t>The principal advantages of digital signaling are that it is generally </a:t>
            </a:r>
            <a:r>
              <a:rPr lang="en-US" dirty="0" smtClean="0">
                <a:effectLst>
                  <a:outerShdw blurRad="38100" dist="38100" dir="2700000" algn="tl">
                    <a:srgbClr val="000000">
                      <a:alpha val="43137"/>
                    </a:srgbClr>
                  </a:outerShdw>
                </a:effectLst>
                <a:latin typeface="TimesTen-Roman"/>
              </a:rPr>
              <a:t>cheaper than </a:t>
            </a:r>
            <a:r>
              <a:rPr lang="en-US" dirty="0">
                <a:effectLst>
                  <a:outerShdw blurRad="38100" dist="38100" dir="2700000" algn="tl">
                    <a:srgbClr val="000000">
                      <a:alpha val="43137"/>
                    </a:srgbClr>
                  </a:outerShdw>
                </a:effectLst>
                <a:latin typeface="TimesTen-Roman"/>
              </a:rPr>
              <a:t>analog signaling and is less susceptible to noise interference.</a:t>
            </a:r>
          </a:p>
        </p:txBody>
      </p:sp>
    </p:spTree>
    <p:extLst>
      <p:ext uri="{BB962C8B-B14F-4D97-AF65-F5344CB8AC3E}">
        <p14:creationId xmlns:p14="http://schemas.microsoft.com/office/powerpoint/2010/main" val="33846877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08D5D7-BFA3-4B63-932F-976F97A3AF74}" type="slidenum">
              <a:rPr lang="en-US">
                <a:solidFill>
                  <a:prstClr val="black">
                    <a:tint val="75000"/>
                  </a:prstClr>
                </a:solidFill>
              </a:rPr>
              <a:pPr/>
              <a:t>100</a:t>
            </a:fld>
            <a:endParaRPr lang="en-US">
              <a:solidFill>
                <a:prstClr val="black">
                  <a:tint val="75000"/>
                </a:prstClr>
              </a:solidFill>
            </a:endParaRPr>
          </a:p>
        </p:txBody>
      </p:sp>
      <p:sp>
        <p:nvSpPr>
          <p:cNvPr id="372738" name="Rectangle 2"/>
          <p:cNvSpPr>
            <a:spLocks noGrp="1" noChangeArrowheads="1"/>
          </p:cNvSpPr>
          <p:nvPr>
            <p:ph type="title"/>
          </p:nvPr>
        </p:nvSpPr>
        <p:spPr>
          <a:xfrm>
            <a:off x="457200" y="0"/>
            <a:ext cx="8229600" cy="990600"/>
          </a:xfrm>
        </p:spPr>
        <p:txBody>
          <a:bodyPr>
            <a:normAutofit/>
          </a:bodyPr>
          <a:lstStyle/>
          <a:p>
            <a:r>
              <a:rPr lang="en-US" dirty="0"/>
              <a:t>Cont…</a:t>
            </a:r>
          </a:p>
        </p:txBody>
      </p:sp>
      <p:sp>
        <p:nvSpPr>
          <p:cNvPr id="372739" name="Rectangle 3"/>
          <p:cNvSpPr>
            <a:spLocks noGrp="1" noChangeArrowheads="1"/>
          </p:cNvSpPr>
          <p:nvPr>
            <p:ph type="body" idx="1"/>
          </p:nvPr>
        </p:nvSpPr>
        <p:spPr>
          <a:xfrm>
            <a:off x="381000" y="990600"/>
            <a:ext cx="8382000" cy="5638800"/>
          </a:xfrm>
        </p:spPr>
        <p:txBody>
          <a:bodyPr>
            <a:normAutofit lnSpcReduction="10000"/>
          </a:bodyPr>
          <a:lstStyle/>
          <a:p>
            <a:pPr algn="just"/>
            <a:r>
              <a:rPr lang="en-US" sz="3600" b="1" dirty="0">
                <a:solidFill>
                  <a:srgbClr val="FF0000"/>
                </a:solidFill>
              </a:rPr>
              <a:t>Bridges</a:t>
            </a:r>
            <a:r>
              <a:rPr lang="en-US" sz="3600" b="1" dirty="0"/>
              <a:t>: </a:t>
            </a:r>
          </a:p>
          <a:p>
            <a:pPr lvl="2" algn="just"/>
            <a:r>
              <a:rPr lang="en-US" sz="2800" b="1" dirty="0">
                <a:solidFill>
                  <a:srgbClr val="FF0000"/>
                </a:solidFill>
              </a:rPr>
              <a:t>Store </a:t>
            </a:r>
            <a:r>
              <a:rPr lang="en-US" sz="2800" b="1" dirty="0">
                <a:solidFill>
                  <a:srgbClr val="FF0000"/>
                </a:solidFill>
                <a:effectLst>
                  <a:outerShdw blurRad="38100" dist="38100" dir="2700000" algn="tl">
                    <a:srgbClr val="000000">
                      <a:alpha val="43137"/>
                    </a:srgbClr>
                  </a:outerShdw>
                </a:effectLst>
              </a:rPr>
              <a:t>frames</a:t>
            </a:r>
            <a:r>
              <a:rPr lang="en-US" sz="2800" b="1" dirty="0">
                <a:solidFill>
                  <a:srgbClr val="FF0000"/>
                </a:solidFill>
              </a:rPr>
              <a:t> </a:t>
            </a:r>
            <a:r>
              <a:rPr lang="en-US" sz="2800" b="1" dirty="0"/>
              <a:t>from one LAN and sends to another. </a:t>
            </a:r>
          </a:p>
          <a:p>
            <a:pPr lvl="2" algn="just"/>
            <a:r>
              <a:rPr lang="en-US" sz="2800" b="1" dirty="0"/>
              <a:t>The function of the bridge is </a:t>
            </a:r>
            <a:r>
              <a:rPr lang="en-US" sz="2800" b="1" dirty="0">
                <a:solidFill>
                  <a:srgbClr val="FF0000"/>
                </a:solidFill>
              </a:rPr>
              <a:t>to make intelligent decisions about whether or not to pass signals</a:t>
            </a:r>
            <a:r>
              <a:rPr lang="en-US" sz="2800" b="1" dirty="0"/>
              <a:t> on to the next segment of a network </a:t>
            </a:r>
          </a:p>
          <a:p>
            <a:pPr lvl="2" algn="just"/>
            <a:r>
              <a:rPr lang="en-US" sz="2800" b="1" dirty="0"/>
              <a:t>Slows down transmission speed and has potential for bottlenecks</a:t>
            </a:r>
          </a:p>
          <a:p>
            <a:pPr lvl="2" algn="just"/>
            <a:r>
              <a:rPr lang="en-US" sz="2800" b="1" dirty="0">
                <a:solidFill>
                  <a:srgbClr val="FF0000"/>
                </a:solidFill>
              </a:rPr>
              <a:t>Do not forward noise </a:t>
            </a:r>
            <a:r>
              <a:rPr lang="en-US" sz="2800" b="1" dirty="0" smtClean="0">
                <a:solidFill>
                  <a:srgbClr val="FF0000"/>
                </a:solidFill>
              </a:rPr>
              <a:t>and collision</a:t>
            </a:r>
            <a:endParaRPr lang="en-US" sz="2800" b="1" dirty="0">
              <a:solidFill>
                <a:srgbClr val="FF0000"/>
              </a:solidFill>
            </a:endParaRPr>
          </a:p>
          <a:p>
            <a:pPr lvl="2" algn="just"/>
            <a:r>
              <a:rPr lang="en-US" sz="2800" b="1" dirty="0" smtClean="0"/>
              <a:t>Uses </a:t>
            </a:r>
            <a:r>
              <a:rPr lang="en-US" sz="2800" b="1" dirty="0"/>
              <a:t>computer </a:t>
            </a:r>
            <a:r>
              <a:rPr lang="en-US" sz="2800" b="1" dirty="0" smtClean="0"/>
              <a:t>MAC address (Physical address)</a:t>
            </a:r>
          </a:p>
          <a:p>
            <a:pPr lvl="2" algn="just"/>
            <a:r>
              <a:rPr lang="en-US" sz="2800" dirty="0" smtClean="0">
                <a:solidFill>
                  <a:srgbClr val="FF0000"/>
                </a:solidFill>
                <a:effectLst>
                  <a:outerShdw blurRad="38100" dist="38100" dir="2700000" algn="tl">
                    <a:srgbClr val="000000">
                      <a:alpha val="43137"/>
                    </a:srgbClr>
                  </a:outerShdw>
                </a:effectLst>
              </a:rPr>
              <a:t>Bridges </a:t>
            </a:r>
            <a:r>
              <a:rPr lang="en-US" sz="2800" dirty="0">
                <a:solidFill>
                  <a:srgbClr val="FF0000"/>
                </a:solidFill>
                <a:effectLst>
                  <a:outerShdw blurRad="38100" dist="38100" dir="2700000" algn="tl">
                    <a:srgbClr val="000000">
                      <a:alpha val="43137"/>
                    </a:srgbClr>
                  </a:outerShdw>
                </a:effectLst>
              </a:rPr>
              <a:t>are layer </a:t>
            </a:r>
            <a:r>
              <a:rPr lang="en-US" sz="2800" dirty="0" smtClean="0">
                <a:solidFill>
                  <a:srgbClr val="FF0000"/>
                </a:solidFill>
                <a:effectLst>
                  <a:outerShdw blurRad="38100" dist="38100" dir="2700000" algn="tl">
                    <a:srgbClr val="000000">
                      <a:alpha val="43137"/>
                    </a:srgbClr>
                  </a:outerShdw>
                </a:effectLst>
              </a:rPr>
              <a:t>2 </a:t>
            </a:r>
            <a:r>
              <a:rPr lang="en-US" sz="2800" dirty="0">
                <a:solidFill>
                  <a:srgbClr val="FF0000"/>
                </a:solidFill>
                <a:effectLst>
                  <a:outerShdw blurRad="38100" dist="38100" dir="2700000" algn="tl">
                    <a:srgbClr val="000000">
                      <a:alpha val="43137"/>
                    </a:srgbClr>
                  </a:outerShdw>
                </a:effectLst>
              </a:rPr>
              <a:t>devices </a:t>
            </a:r>
            <a:r>
              <a:rPr lang="en-US" sz="2800" dirty="0" smtClean="0">
                <a:effectLst>
                  <a:outerShdw blurRad="38100" dist="38100" dir="2700000" algn="tl">
                    <a:srgbClr val="000000">
                      <a:alpha val="43137"/>
                    </a:srgbClr>
                  </a:outerShdw>
                </a:effectLst>
              </a:rPr>
              <a:t>(Data link </a:t>
            </a:r>
            <a:r>
              <a:rPr lang="en-US" sz="2800" dirty="0">
                <a:effectLst>
                  <a:outerShdw blurRad="38100" dist="38100" dir="2700000" algn="tl">
                    <a:srgbClr val="000000">
                      <a:alpha val="43137"/>
                    </a:srgbClr>
                  </a:outerShdw>
                </a:effectLst>
              </a:rPr>
              <a:t>layer devices)</a:t>
            </a:r>
            <a:r>
              <a:rPr lang="en-US" sz="2800" dirty="0"/>
              <a:t>.</a:t>
            </a:r>
          </a:p>
          <a:p>
            <a:pPr lvl="2" algn="just"/>
            <a:endParaRPr lang="en-US" sz="2800" b="1" dirty="0"/>
          </a:p>
        </p:txBody>
      </p:sp>
    </p:spTree>
    <p:extLst>
      <p:ext uri="{BB962C8B-B14F-4D97-AF65-F5344CB8AC3E}">
        <p14:creationId xmlns:p14="http://schemas.microsoft.com/office/powerpoint/2010/main" val="25569810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620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52600" y="5650468"/>
            <a:ext cx="5829300" cy="369332"/>
          </a:xfrm>
          <a:prstGeom prst="rect">
            <a:avLst/>
          </a:prstGeom>
        </p:spPr>
        <p:txBody>
          <a:bodyPr wrap="square">
            <a:spAutoFit/>
          </a:bodyPr>
          <a:lstStyle/>
          <a:p>
            <a:r>
              <a:rPr lang="en-US" b="1" dirty="0">
                <a:solidFill>
                  <a:prstClr val="black"/>
                </a:solidFill>
                <a:latin typeface="Times New Roman"/>
              </a:rPr>
              <a:t>Three departmental LANs interconnected with a bridge.</a:t>
            </a:r>
            <a:endParaRPr lang="en-US" sz="1200" b="1" dirty="0">
              <a:solidFill>
                <a:prstClr val="black"/>
              </a:solidFill>
              <a:latin typeface="Times New Roman"/>
            </a:endParaRPr>
          </a:p>
        </p:txBody>
      </p:sp>
      <p:sp>
        <p:nvSpPr>
          <p:cNvPr id="2" name="Rectangle 1"/>
          <p:cNvSpPr/>
          <p:nvPr/>
        </p:nvSpPr>
        <p:spPr>
          <a:xfrm>
            <a:off x="3124200" y="6096000"/>
            <a:ext cx="3281539" cy="461665"/>
          </a:xfrm>
          <a:prstGeom prst="rect">
            <a:avLst/>
          </a:prstGeom>
        </p:spPr>
        <p:txBody>
          <a:bodyPr wrap="none">
            <a:spAutoFit/>
          </a:bodyPr>
          <a:lstStyle/>
          <a:p>
            <a:r>
              <a:rPr lang="en-US" sz="2400" b="1" dirty="0"/>
              <a:t>Three collision domains.</a:t>
            </a:r>
          </a:p>
        </p:txBody>
      </p:sp>
    </p:spTree>
    <p:extLst>
      <p:ext uri="{BB962C8B-B14F-4D97-AF65-F5344CB8AC3E}">
        <p14:creationId xmlns:p14="http://schemas.microsoft.com/office/powerpoint/2010/main" val="278754239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E6CCE7-889B-47CE-BF4B-3DCA08CDFBF8}" type="slidenum">
              <a:rPr lang="en-US">
                <a:solidFill>
                  <a:prstClr val="black">
                    <a:tint val="75000"/>
                  </a:prstClr>
                </a:solidFill>
              </a:rPr>
              <a:pPr/>
              <a:t>102</a:t>
            </a:fld>
            <a:endParaRPr lang="en-US" dirty="0">
              <a:solidFill>
                <a:prstClr val="black">
                  <a:tint val="75000"/>
                </a:prstClr>
              </a:solidFill>
            </a:endParaRPr>
          </a:p>
        </p:txBody>
      </p:sp>
      <p:sp>
        <p:nvSpPr>
          <p:cNvPr id="376834" name="Rectangle 2"/>
          <p:cNvSpPr>
            <a:spLocks noGrp="1" noChangeArrowheads="1"/>
          </p:cNvSpPr>
          <p:nvPr>
            <p:ph type="title"/>
          </p:nvPr>
        </p:nvSpPr>
        <p:spPr>
          <a:xfrm>
            <a:off x="457200" y="76200"/>
            <a:ext cx="8229600" cy="1143000"/>
          </a:xfrm>
        </p:spPr>
        <p:txBody>
          <a:bodyPr>
            <a:normAutofit/>
          </a:bodyPr>
          <a:lstStyle/>
          <a:p>
            <a:r>
              <a:rPr lang="en-US" sz="5400" dirty="0" err="1">
                <a:effectLst>
                  <a:outerShdw blurRad="38100" dist="38100" dir="2700000" algn="tl">
                    <a:srgbClr val="000000">
                      <a:alpha val="43137"/>
                    </a:srgbClr>
                  </a:outerShdw>
                </a:effectLst>
              </a:rPr>
              <a:t>Cont</a:t>
            </a:r>
            <a:r>
              <a:rPr lang="en-US" sz="5400" dirty="0">
                <a:effectLst>
                  <a:outerShdw blurRad="38100" dist="38100" dir="2700000" algn="tl">
                    <a:srgbClr val="000000">
                      <a:alpha val="43137"/>
                    </a:srgbClr>
                  </a:outerShdw>
                </a:effectLst>
              </a:rPr>
              <a:t>…</a:t>
            </a:r>
          </a:p>
        </p:txBody>
      </p:sp>
      <p:sp>
        <p:nvSpPr>
          <p:cNvPr id="376835" name="Rectangle 3"/>
          <p:cNvSpPr>
            <a:spLocks noGrp="1" noChangeArrowheads="1"/>
          </p:cNvSpPr>
          <p:nvPr>
            <p:ph type="body" idx="1"/>
          </p:nvPr>
        </p:nvSpPr>
        <p:spPr>
          <a:xfrm>
            <a:off x="228600" y="1524000"/>
            <a:ext cx="8686800" cy="4525963"/>
          </a:xfrm>
        </p:spPr>
        <p:txBody>
          <a:bodyPr>
            <a:normAutofit lnSpcReduction="10000"/>
          </a:bodyPr>
          <a:lstStyle/>
          <a:p>
            <a:pPr algn="just"/>
            <a:r>
              <a:rPr lang="en-US" sz="3600" b="1" dirty="0">
                <a:solidFill>
                  <a:srgbClr val="FF0000"/>
                </a:solidFill>
              </a:rPr>
              <a:t>Switch</a:t>
            </a:r>
          </a:p>
          <a:p>
            <a:pPr lvl="2" algn="just"/>
            <a:r>
              <a:rPr lang="en-US" sz="3200" dirty="0"/>
              <a:t>Is more </a:t>
            </a:r>
            <a:r>
              <a:rPr lang="en-US" sz="3200" dirty="0" smtClean="0"/>
              <a:t>intelligent than a </a:t>
            </a:r>
            <a:r>
              <a:rPr lang="en-US" sz="3200" dirty="0" smtClean="0">
                <a:solidFill>
                  <a:srgbClr val="FF0000"/>
                </a:solidFill>
                <a:effectLst>
                  <a:outerShdw blurRad="38100" dist="38100" dir="2700000" algn="tl">
                    <a:srgbClr val="000000">
                      <a:alpha val="43137"/>
                    </a:srgbClr>
                  </a:outerShdw>
                </a:effectLst>
              </a:rPr>
              <a:t>hub</a:t>
            </a:r>
            <a:endParaRPr lang="en-US" sz="3200" dirty="0">
              <a:solidFill>
                <a:srgbClr val="FF0000"/>
              </a:solidFill>
              <a:effectLst>
                <a:outerShdw blurRad="38100" dist="38100" dir="2700000" algn="tl">
                  <a:srgbClr val="000000">
                    <a:alpha val="43137"/>
                  </a:srgbClr>
                </a:outerShdw>
              </a:effectLst>
            </a:endParaRPr>
          </a:p>
          <a:p>
            <a:pPr lvl="2" algn="just"/>
            <a:r>
              <a:rPr lang="en-US" sz="3200" dirty="0"/>
              <a:t>A switch is sometimes described </a:t>
            </a:r>
            <a:r>
              <a:rPr lang="en-US" sz="3200" dirty="0">
                <a:solidFill>
                  <a:srgbClr val="FF0000"/>
                </a:solidFill>
                <a:effectLst>
                  <a:outerShdw blurRad="38100" dist="38100" dir="2700000" algn="tl">
                    <a:srgbClr val="000000">
                      <a:alpha val="43137"/>
                    </a:srgbClr>
                  </a:outerShdw>
                </a:effectLst>
              </a:rPr>
              <a:t>as a multiport bridge</a:t>
            </a:r>
          </a:p>
          <a:p>
            <a:pPr lvl="2" algn="just"/>
            <a:r>
              <a:rPr lang="en-US" sz="3200" dirty="0"/>
              <a:t>While a typical </a:t>
            </a:r>
            <a:r>
              <a:rPr lang="en-US" sz="3200" dirty="0">
                <a:solidFill>
                  <a:srgbClr val="FF0000"/>
                </a:solidFill>
                <a:effectLst>
                  <a:outerShdw blurRad="38100" dist="38100" dir="2700000" algn="tl">
                    <a:srgbClr val="000000">
                      <a:alpha val="43137"/>
                    </a:srgbClr>
                  </a:outerShdw>
                </a:effectLst>
              </a:rPr>
              <a:t>bridge</a:t>
            </a:r>
            <a:r>
              <a:rPr lang="en-US" sz="3200" dirty="0">
                <a:solidFill>
                  <a:srgbClr val="FF0000"/>
                </a:solidFill>
              </a:rPr>
              <a:t> may have just two ports linking two network segments</a:t>
            </a:r>
            <a:r>
              <a:rPr lang="en-US" sz="3200" dirty="0"/>
              <a:t>, </a:t>
            </a:r>
            <a:r>
              <a:rPr lang="en-US" sz="3200" dirty="0" smtClean="0"/>
              <a:t>a </a:t>
            </a:r>
            <a:r>
              <a:rPr lang="en-US" sz="3200" dirty="0"/>
              <a:t>switch can have </a:t>
            </a:r>
            <a:r>
              <a:rPr lang="en-US" sz="3200" dirty="0">
                <a:solidFill>
                  <a:srgbClr val="FF0000"/>
                </a:solidFill>
              </a:rPr>
              <a:t>multiple ports </a:t>
            </a:r>
            <a:r>
              <a:rPr lang="en-US" sz="3200" dirty="0"/>
              <a:t>depending on how many network segments are to be linked </a:t>
            </a:r>
          </a:p>
          <a:p>
            <a:pPr algn="just">
              <a:buFont typeface="Wingdings" pitchFamily="2" charset="2"/>
              <a:buNone/>
            </a:pPr>
            <a:endParaRPr lang="en-US" sz="3600" dirty="0"/>
          </a:p>
        </p:txBody>
      </p:sp>
    </p:spTree>
    <p:extLst>
      <p:ext uri="{BB962C8B-B14F-4D97-AF65-F5344CB8AC3E}">
        <p14:creationId xmlns:p14="http://schemas.microsoft.com/office/powerpoint/2010/main" val="25038943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8C3B88-A8D7-4C1B-8785-4945517F97DC}" type="slidenum">
              <a:rPr lang="en-US">
                <a:solidFill>
                  <a:prstClr val="black">
                    <a:tint val="75000"/>
                  </a:prstClr>
                </a:solidFill>
              </a:rPr>
              <a:pPr/>
              <a:t>103</a:t>
            </a:fld>
            <a:endParaRPr lang="en-US">
              <a:solidFill>
                <a:prstClr val="black">
                  <a:tint val="75000"/>
                </a:prstClr>
              </a:solidFill>
            </a:endParaRPr>
          </a:p>
        </p:txBody>
      </p:sp>
      <p:sp>
        <p:nvSpPr>
          <p:cNvPr id="373762" name="Rectangle 2"/>
          <p:cNvSpPr>
            <a:spLocks noGrp="1" noChangeArrowheads="1"/>
          </p:cNvSpPr>
          <p:nvPr>
            <p:ph type="title"/>
          </p:nvPr>
        </p:nvSpPr>
        <p:spPr>
          <a:xfrm>
            <a:off x="457200" y="152400"/>
            <a:ext cx="8229600" cy="1143000"/>
          </a:xfrm>
        </p:spPr>
        <p:txBody>
          <a:bodyPr/>
          <a:lstStyle/>
          <a:p>
            <a:r>
              <a:rPr lang="en-US" b="1" dirty="0"/>
              <a:t>Cont…</a:t>
            </a:r>
          </a:p>
        </p:txBody>
      </p:sp>
      <p:sp>
        <p:nvSpPr>
          <p:cNvPr id="373763" name="Rectangle 3"/>
          <p:cNvSpPr>
            <a:spLocks noGrp="1" noChangeArrowheads="1"/>
          </p:cNvSpPr>
          <p:nvPr>
            <p:ph type="body" idx="1"/>
          </p:nvPr>
        </p:nvSpPr>
        <p:spPr>
          <a:xfrm>
            <a:off x="304800" y="1295400"/>
            <a:ext cx="8534400" cy="5105400"/>
          </a:xfrm>
        </p:spPr>
        <p:txBody>
          <a:bodyPr>
            <a:normAutofit lnSpcReduction="10000"/>
          </a:bodyPr>
          <a:lstStyle/>
          <a:p>
            <a:pPr lvl="1" algn="just">
              <a:lnSpc>
                <a:spcPct val="90000"/>
              </a:lnSpc>
            </a:pPr>
            <a:r>
              <a:rPr lang="en-US" sz="2900" b="1" dirty="0" smtClean="0">
                <a:solidFill>
                  <a:srgbClr val="FF0000"/>
                </a:solidFill>
              </a:rPr>
              <a:t>Gateway</a:t>
            </a:r>
            <a:endParaRPr lang="en-US" sz="2900" b="1" dirty="0">
              <a:solidFill>
                <a:srgbClr val="FF0000"/>
              </a:solidFill>
            </a:endParaRPr>
          </a:p>
          <a:p>
            <a:pPr lvl="2" algn="just">
              <a:lnSpc>
                <a:spcPct val="90000"/>
              </a:lnSpc>
            </a:pPr>
            <a:r>
              <a:rPr lang="en-US" sz="2600" b="1" dirty="0"/>
              <a:t>stores and sends </a:t>
            </a:r>
            <a:r>
              <a:rPr lang="en-US" sz="2600" b="1" dirty="0">
                <a:solidFill>
                  <a:srgbClr val="FF0000"/>
                </a:solidFill>
                <a:effectLst>
                  <a:outerShdw blurRad="38100" dist="38100" dir="2700000" algn="tl">
                    <a:srgbClr val="000000">
                      <a:alpha val="43137"/>
                    </a:srgbClr>
                  </a:outerShdw>
                </a:effectLst>
              </a:rPr>
              <a:t>packets</a:t>
            </a:r>
            <a:r>
              <a:rPr lang="en-US" sz="2600" b="1" dirty="0"/>
              <a:t> to different networks. </a:t>
            </a:r>
            <a:r>
              <a:rPr lang="en-US" sz="2600" b="1" dirty="0" smtClean="0"/>
              <a:t>e.g. </a:t>
            </a:r>
            <a:r>
              <a:rPr lang="en-US" sz="2600" b="1" dirty="0">
                <a:solidFill>
                  <a:srgbClr val="FF0000"/>
                </a:solidFill>
              </a:rPr>
              <a:t>from a LAN to a Public </a:t>
            </a:r>
            <a:r>
              <a:rPr lang="en-US" sz="2600" b="1" dirty="0" smtClean="0">
                <a:solidFill>
                  <a:srgbClr val="FF0000"/>
                </a:solidFill>
              </a:rPr>
              <a:t>network. </a:t>
            </a:r>
            <a:r>
              <a:rPr lang="en-US" sz="2600" b="1" dirty="0" smtClean="0">
                <a:solidFill>
                  <a:srgbClr val="002060"/>
                </a:solidFill>
                <a:effectLst>
                  <a:outerShdw blurRad="38100" dist="38100" dir="2700000" algn="tl">
                    <a:srgbClr val="000000">
                      <a:alpha val="43137"/>
                    </a:srgbClr>
                  </a:outerShdw>
                </a:effectLst>
              </a:rPr>
              <a:t>It is located at network perimeters.</a:t>
            </a:r>
            <a:endParaRPr lang="en-US" sz="2600" b="1" dirty="0">
              <a:solidFill>
                <a:srgbClr val="002060"/>
              </a:solidFill>
              <a:effectLst>
                <a:outerShdw blurRad="38100" dist="38100" dir="2700000" algn="tl">
                  <a:srgbClr val="000000">
                    <a:alpha val="43137"/>
                  </a:srgbClr>
                </a:outerShdw>
              </a:effectLst>
            </a:endParaRPr>
          </a:p>
          <a:p>
            <a:pPr lvl="1" algn="just">
              <a:lnSpc>
                <a:spcPct val="90000"/>
              </a:lnSpc>
            </a:pPr>
            <a:r>
              <a:rPr lang="en-US" sz="2900" b="1" dirty="0" smtClean="0">
                <a:solidFill>
                  <a:srgbClr val="FF0000"/>
                </a:solidFill>
              </a:rPr>
              <a:t>Router</a:t>
            </a:r>
          </a:p>
          <a:p>
            <a:pPr lvl="2" algn="just">
              <a:lnSpc>
                <a:spcPct val="90000"/>
              </a:lnSpc>
              <a:buFont typeface="Courier New" pitchFamily="49" charset="0"/>
              <a:buChar char="o"/>
            </a:pPr>
            <a:r>
              <a:rPr lang="en-US" sz="2500" b="1" dirty="0"/>
              <a:t>Routers are responsible for routing data packets from source to destination within the LAN, and for </a:t>
            </a:r>
            <a:r>
              <a:rPr lang="en-US" sz="2500" b="1" dirty="0">
                <a:solidFill>
                  <a:srgbClr val="FF0000"/>
                </a:solidFill>
              </a:rPr>
              <a:t>providing connectivity to the WAN</a:t>
            </a:r>
            <a:r>
              <a:rPr lang="en-US" sz="2500" b="1" dirty="0"/>
              <a:t>. </a:t>
            </a:r>
          </a:p>
          <a:p>
            <a:pPr lvl="2" algn="just">
              <a:lnSpc>
                <a:spcPct val="90000"/>
              </a:lnSpc>
              <a:buFont typeface="Courier New" pitchFamily="49" charset="0"/>
              <a:buChar char="o"/>
            </a:pPr>
            <a:r>
              <a:rPr lang="en-US" sz="2500" b="1" dirty="0"/>
              <a:t>In order to provide these services the router must be connected to the LAN and WAN.</a:t>
            </a:r>
          </a:p>
          <a:p>
            <a:pPr lvl="2" algn="just">
              <a:lnSpc>
                <a:spcPct val="90000"/>
              </a:lnSpc>
              <a:buFont typeface="Courier New" pitchFamily="49" charset="0"/>
              <a:buChar char="o"/>
            </a:pPr>
            <a:r>
              <a:rPr lang="en-US" sz="2500" b="1" dirty="0"/>
              <a:t>A </a:t>
            </a:r>
            <a:r>
              <a:rPr lang="en-US" sz="2500" b="1" dirty="0">
                <a:solidFill>
                  <a:srgbClr val="FF0000"/>
                </a:solidFill>
                <a:effectLst>
                  <a:outerShdw blurRad="38100" dist="38100" dir="2700000" algn="tl">
                    <a:srgbClr val="000000">
                      <a:alpha val="43137"/>
                    </a:srgbClr>
                  </a:outerShdw>
                </a:effectLst>
              </a:rPr>
              <a:t>router</a:t>
            </a:r>
            <a:r>
              <a:rPr lang="en-US" sz="2500" b="1" dirty="0"/>
              <a:t> at the perimeter of a network , connecting a LAN to a WAN, is essentially a </a:t>
            </a:r>
            <a:r>
              <a:rPr lang="en-US" sz="2500" b="1" dirty="0">
                <a:solidFill>
                  <a:srgbClr val="00B050"/>
                </a:solidFill>
                <a:effectLst>
                  <a:outerShdw blurRad="38100" dist="38100" dir="2700000" algn="tl">
                    <a:srgbClr val="000000">
                      <a:alpha val="43137"/>
                    </a:srgbClr>
                  </a:outerShdw>
                </a:effectLst>
              </a:rPr>
              <a:t>gateway</a:t>
            </a:r>
            <a:r>
              <a:rPr lang="en-US" sz="2500" b="1" dirty="0"/>
              <a:t>. </a:t>
            </a:r>
            <a:endParaRPr lang="en-US" sz="2900" b="1" dirty="0" smtClean="0">
              <a:solidFill>
                <a:srgbClr val="FF0000"/>
              </a:solidFill>
            </a:endParaRPr>
          </a:p>
          <a:p>
            <a:pPr lvl="1" algn="just">
              <a:lnSpc>
                <a:spcPct val="90000"/>
              </a:lnSpc>
            </a:pPr>
            <a:r>
              <a:rPr lang="en-US" sz="2900" b="1" dirty="0">
                <a:solidFill>
                  <a:srgbClr val="FF0000"/>
                </a:solidFill>
              </a:rPr>
              <a:t>Both </a:t>
            </a:r>
            <a:r>
              <a:rPr lang="en-US" sz="2900" b="1" dirty="0" smtClean="0">
                <a:solidFill>
                  <a:srgbClr val="FF0000"/>
                </a:solidFill>
              </a:rPr>
              <a:t>are Layer </a:t>
            </a:r>
            <a:r>
              <a:rPr lang="en-US" sz="2900" b="1" dirty="0">
                <a:solidFill>
                  <a:srgbClr val="FF0000"/>
                </a:solidFill>
              </a:rPr>
              <a:t>3, network layer devices (uses IP </a:t>
            </a:r>
            <a:r>
              <a:rPr lang="en-US" sz="2900" b="1" dirty="0" smtClean="0">
                <a:solidFill>
                  <a:srgbClr val="FF0000"/>
                </a:solidFill>
              </a:rPr>
              <a:t>address </a:t>
            </a:r>
            <a:r>
              <a:rPr lang="en-US" sz="2900" b="1" dirty="0" smtClean="0"/>
              <a:t>also called logical address</a:t>
            </a:r>
            <a:r>
              <a:rPr lang="en-US" sz="2900" b="1" dirty="0" smtClean="0">
                <a:solidFill>
                  <a:srgbClr val="FF0000"/>
                </a:solidFill>
              </a:rPr>
              <a:t>)</a:t>
            </a:r>
            <a:endParaRPr lang="en-US" sz="2900" b="1" dirty="0">
              <a:solidFill>
                <a:srgbClr val="FF0000"/>
              </a:solidFill>
            </a:endParaRPr>
          </a:p>
          <a:p>
            <a:pPr lvl="1" algn="just">
              <a:lnSpc>
                <a:spcPct val="90000"/>
              </a:lnSpc>
            </a:pPr>
            <a:endParaRPr lang="en-US" sz="2900" b="1" dirty="0" smtClean="0">
              <a:solidFill>
                <a:srgbClr val="FF0000"/>
              </a:solidFill>
            </a:endParaRPr>
          </a:p>
        </p:txBody>
      </p:sp>
    </p:spTree>
    <p:extLst>
      <p:ext uri="{BB962C8B-B14F-4D97-AF65-F5344CB8AC3E}">
        <p14:creationId xmlns:p14="http://schemas.microsoft.com/office/powerpoint/2010/main" val="3382269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5"/>
          <p:cNvSpPr>
            <a:spLocks noGrp="1"/>
          </p:cNvSpPr>
          <p:nvPr>
            <p:ph type="sldNum" sz="quarter" idx="12"/>
          </p:nvPr>
        </p:nvSpPr>
        <p:spPr>
          <a:noFill/>
        </p:spPr>
        <p:txBody>
          <a:bodyPr/>
          <a:lstStyle/>
          <a:p>
            <a:fld id="{5219A6EB-23D2-4455-9FAA-356BD7EA3F14}" type="slidenum">
              <a:rPr lang="en-US">
                <a:solidFill>
                  <a:prstClr val="black">
                    <a:tint val="75000"/>
                  </a:prstClr>
                </a:solidFill>
              </a:rPr>
              <a:pPr/>
              <a:t>104</a:t>
            </a:fld>
            <a:endParaRPr lang="en-US">
              <a:solidFill>
                <a:prstClr val="black">
                  <a:tint val="75000"/>
                </a:prstClr>
              </a:solidFill>
            </a:endParaRPr>
          </a:p>
        </p:txBody>
      </p:sp>
      <p:sp>
        <p:nvSpPr>
          <p:cNvPr id="133124" name="Rectangle 2"/>
          <p:cNvSpPr>
            <a:spLocks noGrp="1" noChangeArrowheads="1"/>
          </p:cNvSpPr>
          <p:nvPr>
            <p:ph type="title"/>
          </p:nvPr>
        </p:nvSpPr>
        <p:spPr/>
        <p:txBody>
          <a:bodyPr/>
          <a:lstStyle/>
          <a:p>
            <a:pPr eaLnBrk="1" hangingPunct="1"/>
            <a:r>
              <a:rPr lang="en-US" sz="3600" b="1" smtClean="0"/>
              <a:t>Metropolitan Area Networks (MANs)</a:t>
            </a:r>
          </a:p>
        </p:txBody>
      </p:sp>
      <p:sp>
        <p:nvSpPr>
          <p:cNvPr id="133125" name="Rectangle 3"/>
          <p:cNvSpPr>
            <a:spLocks noGrp="1" noChangeArrowheads="1"/>
          </p:cNvSpPr>
          <p:nvPr>
            <p:ph type="body" idx="1"/>
          </p:nvPr>
        </p:nvSpPr>
        <p:spPr/>
        <p:txBody>
          <a:bodyPr/>
          <a:lstStyle/>
          <a:p>
            <a:pPr eaLnBrk="1" hangingPunct="1"/>
            <a:r>
              <a:rPr lang="en-US" dirty="0" smtClean="0"/>
              <a:t>Similar technology to a LAN but over a wider area (e.g. </a:t>
            </a:r>
            <a:r>
              <a:rPr lang="en-US" dirty="0" smtClean="0">
                <a:solidFill>
                  <a:srgbClr val="FF0000"/>
                </a:solidFill>
              </a:rPr>
              <a:t>city</a:t>
            </a:r>
            <a:r>
              <a:rPr lang="en-US" dirty="0" smtClean="0"/>
              <a:t>) </a:t>
            </a:r>
          </a:p>
          <a:p>
            <a:pPr eaLnBrk="1" hangingPunct="1"/>
            <a:r>
              <a:rPr lang="en-US" dirty="0" smtClean="0"/>
              <a:t>Utilize microwave, optical fiber, other wires; </a:t>
            </a:r>
            <a:r>
              <a:rPr lang="en-US" dirty="0" smtClean="0">
                <a:solidFill>
                  <a:srgbClr val="FF0000"/>
                </a:solidFill>
              </a:rPr>
              <a:t>Wired </a:t>
            </a:r>
            <a:r>
              <a:rPr lang="en-US" dirty="0" smtClean="0"/>
              <a:t>or</a:t>
            </a:r>
            <a:r>
              <a:rPr lang="en-US" dirty="0" smtClean="0">
                <a:solidFill>
                  <a:srgbClr val="FF0000"/>
                </a:solidFill>
              </a:rPr>
              <a:t> wireless</a:t>
            </a:r>
          </a:p>
          <a:p>
            <a:r>
              <a:rPr lang="en-US" dirty="0"/>
              <a:t>Different communicating LANs in a city can form MAN. </a:t>
            </a:r>
            <a:endParaRPr lang="en-US" dirty="0" smtClean="0"/>
          </a:p>
          <a:p>
            <a:pPr eaLnBrk="1" hangingPunct="1"/>
            <a:r>
              <a:rPr lang="en-US" dirty="0" smtClean="0">
                <a:solidFill>
                  <a:srgbClr val="00B050"/>
                </a:solidFill>
                <a:effectLst>
                  <a:outerShdw blurRad="38100" dist="38100" dir="2700000" algn="tl">
                    <a:srgbClr val="000000">
                      <a:alpha val="43137"/>
                    </a:srgbClr>
                  </a:outerShdw>
                </a:effectLst>
              </a:rPr>
              <a:t>MAN</a:t>
            </a:r>
            <a:r>
              <a:rPr lang="en-US" dirty="0" smtClean="0"/>
              <a:t> is a type of </a:t>
            </a:r>
            <a:r>
              <a:rPr lang="en-US" dirty="0" smtClean="0">
                <a:solidFill>
                  <a:srgbClr val="00B050"/>
                </a:solidFill>
                <a:effectLst>
                  <a:outerShdw blurRad="38100" dist="38100" dir="2700000" algn="tl">
                    <a:srgbClr val="000000">
                      <a:alpha val="43137"/>
                    </a:srgbClr>
                  </a:outerShdw>
                </a:effectLst>
              </a:rPr>
              <a:t>WAN</a:t>
            </a:r>
          </a:p>
        </p:txBody>
      </p:sp>
    </p:spTree>
    <p:extLst>
      <p:ext uri="{BB962C8B-B14F-4D97-AF65-F5344CB8AC3E}">
        <p14:creationId xmlns:p14="http://schemas.microsoft.com/office/powerpoint/2010/main" val="1909654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96200" cy="990600"/>
          </a:xfrm>
        </p:spPr>
        <p:txBody>
          <a:bodyPr/>
          <a:lstStyle/>
          <a:p>
            <a:pPr marL="484632" indent="0" eaLnBrk="1" fontAlgn="auto" hangingPunct="1">
              <a:spcAft>
                <a:spcPts val="0"/>
              </a:spcAft>
              <a:defRPr/>
            </a:pPr>
            <a:r>
              <a:rPr lang="en-US" b="1" dirty="0" smtClean="0">
                <a:solidFill>
                  <a:schemeClr val="accent1">
                    <a:tint val="83000"/>
                    <a:satMod val="150000"/>
                  </a:schemeClr>
                </a:solidFill>
                <a:effectLst>
                  <a:outerShdw blurRad="38100" dist="38100" dir="2700000" algn="tl">
                    <a:srgbClr val="000000">
                      <a:alpha val="43137"/>
                    </a:srgbClr>
                  </a:outerShdw>
                </a:effectLst>
              </a:rPr>
              <a:t>Wide Area Network (WAN)</a:t>
            </a:r>
            <a:endParaRPr lang="en-US" b="1" dirty="0">
              <a:solidFill>
                <a:schemeClr val="accent1">
                  <a:tint val="83000"/>
                  <a:satMod val="150000"/>
                </a:schemeClr>
              </a:solidFill>
              <a:effectLst>
                <a:outerShdw blurRad="38100" dist="38100" dir="2700000" algn="tl">
                  <a:srgbClr val="000000">
                    <a:alpha val="43137"/>
                  </a:srgbClr>
                </a:outerShdw>
              </a:effectLst>
            </a:endParaRPr>
          </a:p>
        </p:txBody>
      </p:sp>
      <p:sp>
        <p:nvSpPr>
          <p:cNvPr id="14339" name="Content Placeholder 2"/>
          <p:cNvSpPr>
            <a:spLocks noGrp="1"/>
          </p:cNvSpPr>
          <p:nvPr>
            <p:ph idx="1"/>
          </p:nvPr>
        </p:nvSpPr>
        <p:spPr>
          <a:xfrm>
            <a:off x="457200" y="960437"/>
            <a:ext cx="8229600" cy="4525963"/>
          </a:xfrm>
        </p:spPr>
        <p:txBody>
          <a:bodyPr/>
          <a:lstStyle/>
          <a:p>
            <a:pPr eaLnBrk="1" hangingPunct="1"/>
            <a:r>
              <a:rPr lang="en-US" dirty="0" smtClean="0"/>
              <a:t>Network over a large area like a city, a country, or multiple countries</a:t>
            </a:r>
          </a:p>
          <a:p>
            <a:pPr lvl="1" eaLnBrk="1" hangingPunct="1"/>
            <a:r>
              <a:rPr lang="en-US" dirty="0" smtClean="0"/>
              <a:t>Connects multiple LANs together</a:t>
            </a:r>
          </a:p>
          <a:p>
            <a:pPr eaLnBrk="1" hangingPunct="1"/>
            <a:r>
              <a:rPr lang="en-US" sz="3200" dirty="0" smtClean="0"/>
              <a:t>Generally utilizes different and much more expensive networking equipment than LANs</a:t>
            </a:r>
            <a:endParaRPr lang="en-US" dirty="0" smtClean="0"/>
          </a:p>
          <a:p>
            <a:pPr eaLnBrk="1" hangingPunct="1"/>
            <a:r>
              <a:rPr lang="en-US" dirty="0" smtClean="0">
                <a:solidFill>
                  <a:srgbClr val="FF0000"/>
                </a:solidFill>
              </a:rPr>
              <a:t>The internet is the most popular WAN (</a:t>
            </a:r>
            <a:r>
              <a:rPr lang="en-US" dirty="0" smtClean="0">
                <a:solidFill>
                  <a:srgbClr val="00B050"/>
                </a:solidFill>
                <a:effectLst>
                  <a:outerShdw blurRad="38100" dist="38100" dir="2700000" algn="tl">
                    <a:srgbClr val="000000">
                      <a:alpha val="43137"/>
                    </a:srgbClr>
                  </a:outerShdw>
                </a:effectLst>
              </a:rPr>
              <a:t>Largest WAN</a:t>
            </a:r>
            <a:r>
              <a:rPr lang="en-US" dirty="0" smtClean="0">
                <a:solidFill>
                  <a:srgbClr val="FF0000"/>
                </a:solidFill>
              </a:rPr>
              <a:t>)</a:t>
            </a:r>
          </a:p>
          <a:p>
            <a:pPr eaLnBrk="1" hangingPunct="1"/>
            <a:endParaRPr lang="en-US" dirty="0" smtClean="0"/>
          </a:p>
        </p:txBody>
      </p:sp>
      <p:pic>
        <p:nvPicPr>
          <p:cNvPr id="4098" name="Picture 2" descr="D:\@Working-Folder\@myCourses\@@ICT-Autumn 2016\@#LectureSlides\Chapter 6\Files\Images\WAN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14800"/>
            <a:ext cx="3581400" cy="270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93421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106</a:t>
            </a:fld>
            <a:endParaRPr lang="en-GB">
              <a:solidFill>
                <a:prstClr val="black">
                  <a:tint val="7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9413" y="6120825"/>
            <a:ext cx="5042406" cy="584775"/>
          </a:xfrm>
          <a:prstGeom prst="rect">
            <a:avLst/>
          </a:prstGeom>
        </p:spPr>
        <p:txBody>
          <a:bodyPr wrap="none">
            <a:spAutoFit/>
          </a:bodyPr>
          <a:lstStyle/>
          <a:p>
            <a:r>
              <a:rPr lang="en-US" sz="3200" b="1" dirty="0">
                <a:solidFill>
                  <a:srgbClr val="FF0000"/>
                </a:solidFill>
                <a:effectLst>
                  <a:outerShdw blurRad="38100" dist="38100" dir="2700000" algn="tl">
                    <a:srgbClr val="000000">
                      <a:alpha val="43137"/>
                    </a:srgbClr>
                  </a:outerShdw>
                </a:effectLst>
              </a:rPr>
              <a:t>Key Elements of the Internet</a:t>
            </a:r>
          </a:p>
        </p:txBody>
      </p:sp>
    </p:spTree>
    <p:extLst>
      <p:ext uri="{BB962C8B-B14F-4D97-AF65-F5344CB8AC3E}">
        <p14:creationId xmlns:p14="http://schemas.microsoft.com/office/powerpoint/2010/main" val="31490844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107</a:t>
            </a:fld>
            <a:endParaRPr lang="en-GB">
              <a:solidFill>
                <a:prstClr val="black">
                  <a:tint val="75000"/>
                </a:prstClr>
              </a:solidFill>
            </a:endParaRPr>
          </a:p>
        </p:txBody>
      </p:sp>
      <p:pic>
        <p:nvPicPr>
          <p:cNvPr id="7" name="Picture 4"/>
          <p:cNvPicPr>
            <a:picLocks noGrp="1" noChangeAspect="1" noChangeArrowheads="1"/>
          </p:cNvPicPr>
          <p:nvPr>
            <p:ph idx="1"/>
          </p:nvPr>
        </p:nvPicPr>
        <p:blipFill>
          <a:blip r:embed="rId2"/>
          <a:srcRect l="12730" t="10196" r="18166"/>
          <a:stretch>
            <a:fillRect/>
          </a:stretch>
        </p:blipFill>
        <p:spPr bwMode="auto">
          <a:xfrm>
            <a:off x="457200" y="457200"/>
            <a:ext cx="8305800" cy="6172200"/>
          </a:xfrm>
          <a:prstGeom prst="rect">
            <a:avLst/>
          </a:prstGeom>
          <a:noFill/>
          <a:ln w="9525">
            <a:noFill/>
            <a:miter lim="800000"/>
            <a:headEnd/>
            <a:tailEnd/>
          </a:ln>
        </p:spPr>
      </p:pic>
    </p:spTree>
    <p:extLst>
      <p:ext uri="{BB962C8B-B14F-4D97-AF65-F5344CB8AC3E}">
        <p14:creationId xmlns:p14="http://schemas.microsoft.com/office/powerpoint/2010/main" val="36587626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5"/>
          <p:cNvSpPr>
            <a:spLocks noGrp="1"/>
          </p:cNvSpPr>
          <p:nvPr>
            <p:ph type="sldNum" sz="quarter" idx="12"/>
          </p:nvPr>
        </p:nvSpPr>
        <p:spPr>
          <a:noFill/>
        </p:spPr>
        <p:txBody>
          <a:bodyPr/>
          <a:lstStyle/>
          <a:p>
            <a:fld id="{85663BA9-1E05-40DA-8902-8F0FB57656FC}" type="slidenum">
              <a:rPr lang="en-US"/>
              <a:pPr/>
              <a:t>108</a:t>
            </a:fld>
            <a:endParaRPr lang="en-US"/>
          </a:p>
        </p:txBody>
      </p:sp>
      <p:sp>
        <p:nvSpPr>
          <p:cNvPr id="136196" name="Rectangle 2"/>
          <p:cNvSpPr>
            <a:spLocks noGrp="1" noChangeArrowheads="1"/>
          </p:cNvSpPr>
          <p:nvPr>
            <p:ph type="title"/>
          </p:nvPr>
        </p:nvSpPr>
        <p:spPr/>
        <p:txBody>
          <a:bodyPr>
            <a:normAutofit fontScale="90000"/>
          </a:bodyPr>
          <a:lstStyle/>
          <a:p>
            <a:pPr eaLnBrk="1" hangingPunct="1"/>
            <a:r>
              <a:rPr lang="en-US" b="1" dirty="0" smtClean="0">
                <a:effectLst>
                  <a:outerShdw blurRad="38100" dist="38100" dir="2700000" algn="tl">
                    <a:srgbClr val="000000">
                      <a:alpha val="43137"/>
                    </a:srgbClr>
                  </a:outerShdw>
                </a:effectLst>
              </a:rPr>
              <a:t>Wide Area Networks (WANs) </a:t>
            </a:r>
            <a:r>
              <a:rPr lang="en-US" b="1" dirty="0" err="1" smtClean="0">
                <a:effectLst>
                  <a:outerShdw blurRad="38100" dist="38100" dir="2700000" algn="tl">
                    <a:srgbClr val="000000">
                      <a:alpha val="43137"/>
                    </a:srgbClr>
                  </a:outerShdw>
                </a:effectLst>
              </a:rPr>
              <a:t>Cont</a:t>
            </a:r>
            <a:r>
              <a:rPr lang="en-US" b="1" dirty="0" smtClean="0">
                <a:effectLst>
                  <a:outerShdw blurRad="38100" dist="38100" dir="2700000" algn="tl">
                    <a:srgbClr val="000000">
                      <a:alpha val="43137"/>
                    </a:srgbClr>
                  </a:outerShdw>
                </a:effectLst>
              </a:rPr>
              <a:t>…</a:t>
            </a:r>
          </a:p>
        </p:txBody>
      </p:sp>
      <p:sp>
        <p:nvSpPr>
          <p:cNvPr id="8" name="Rectangle 3"/>
          <p:cNvSpPr>
            <a:spLocks noGrp="1" noChangeArrowheads="1"/>
          </p:cNvSpPr>
          <p:nvPr>
            <p:ph idx="1"/>
          </p:nvPr>
        </p:nvSpPr>
        <p:spPr>
          <a:xfrm>
            <a:off x="457200" y="1600201"/>
            <a:ext cx="8229600" cy="3733800"/>
          </a:xfrm>
        </p:spPr>
        <p:txBody>
          <a:bodyPr>
            <a:normAutofit/>
          </a:bodyPr>
          <a:lstStyle/>
          <a:p>
            <a:pPr eaLnBrk="1" hangingPunct="1"/>
            <a:r>
              <a:rPr lang="en-US" sz="3600" dirty="0" smtClean="0">
                <a:solidFill>
                  <a:srgbClr val="FF0000"/>
                </a:solidFill>
              </a:rPr>
              <a:t>The largest WAN is the </a:t>
            </a:r>
            <a:r>
              <a:rPr lang="en-US" sz="3600" b="1" dirty="0" smtClean="0">
                <a:solidFill>
                  <a:srgbClr val="FF0000"/>
                </a:solidFill>
              </a:rPr>
              <a:t>Internet</a:t>
            </a:r>
            <a:r>
              <a:rPr lang="en-US" sz="3600" dirty="0" smtClean="0"/>
              <a:t>, a global consortium of networks linked by common communication </a:t>
            </a:r>
            <a:r>
              <a:rPr lang="en-US" sz="3600" dirty="0" smtClean="0">
                <a:solidFill>
                  <a:srgbClr val="FF0000"/>
                </a:solidFill>
              </a:rPr>
              <a:t>programs and protocols</a:t>
            </a:r>
            <a:r>
              <a:rPr lang="en-US" sz="3600" dirty="0" smtClean="0"/>
              <a:t> (a set of established standards that enable computers to communicate with each other). </a:t>
            </a:r>
          </a:p>
        </p:txBody>
      </p:sp>
    </p:spTree>
    <p:extLst>
      <p:ext uri="{BB962C8B-B14F-4D97-AF65-F5344CB8AC3E}">
        <p14:creationId xmlns:p14="http://schemas.microsoft.com/office/powerpoint/2010/main" val="30228486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5"/>
          <p:cNvSpPr>
            <a:spLocks noGrp="1"/>
          </p:cNvSpPr>
          <p:nvPr>
            <p:ph type="sldNum" sz="quarter" idx="12"/>
          </p:nvPr>
        </p:nvSpPr>
        <p:spPr>
          <a:noFill/>
        </p:spPr>
        <p:txBody>
          <a:bodyPr/>
          <a:lstStyle/>
          <a:p>
            <a:fld id="{D8113D14-8171-4082-9F70-3BA7337CFB61}" type="slidenum">
              <a:rPr lang="en-US"/>
              <a:pPr/>
              <a:t>109</a:t>
            </a:fld>
            <a:endParaRPr lang="en-US"/>
          </a:p>
        </p:txBody>
      </p:sp>
      <p:sp>
        <p:nvSpPr>
          <p:cNvPr id="138244" name="Rectangle 2"/>
          <p:cNvSpPr>
            <a:spLocks noGrp="1" noChangeArrowheads="1"/>
          </p:cNvSpPr>
          <p:nvPr>
            <p:ph type="title"/>
          </p:nvPr>
        </p:nvSpPr>
        <p:spPr/>
        <p:txBody>
          <a:bodyPr/>
          <a:lstStyle/>
          <a:p>
            <a:pPr eaLnBrk="1" hangingPunct="1"/>
            <a:r>
              <a:rPr lang="en-US" sz="3200" b="1" smtClean="0"/>
              <a:t>A Wide Area Network</a:t>
            </a:r>
          </a:p>
        </p:txBody>
      </p:sp>
      <p:pic>
        <p:nvPicPr>
          <p:cNvPr id="138245" name="Picture 7" descr="Fig06-16"/>
          <p:cNvPicPr>
            <a:picLocks noGrp="1" noChangeAspect="1" noChangeArrowheads="1"/>
          </p:cNvPicPr>
          <p:nvPr>
            <p:ph idx="1"/>
          </p:nvPr>
        </p:nvPicPr>
        <p:blipFill>
          <a:blip r:embed="rId3"/>
          <a:srcRect/>
          <a:stretch>
            <a:fillRect/>
          </a:stretch>
        </p:blipFill>
        <p:spPr>
          <a:xfrm>
            <a:off x="685800" y="1066800"/>
            <a:ext cx="7772400" cy="5059363"/>
          </a:xfrm>
          <a:noFill/>
        </p:spPr>
      </p:pic>
    </p:spTree>
    <p:extLst>
      <p:ext uri="{BB962C8B-B14F-4D97-AF65-F5344CB8AC3E}">
        <p14:creationId xmlns:p14="http://schemas.microsoft.com/office/powerpoint/2010/main" val="85860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91BDC04-697F-4E71-BFA6-E55B4A21EB69}" type="slidenum">
              <a:rPr lang="en-US" altLang="en-US">
                <a:solidFill>
                  <a:srgbClr val="000000"/>
                </a:solidFill>
              </a:rPr>
              <a:pPr/>
              <a:t>11</a:t>
            </a:fld>
            <a:endParaRPr lang="en-US" altLang="en-US">
              <a:solidFill>
                <a:srgbClr val="000000"/>
              </a:solidFill>
            </a:endParaRPr>
          </a:p>
        </p:txBody>
      </p:sp>
      <p:sp>
        <p:nvSpPr>
          <p:cNvPr id="124930" name="Rectangle 2"/>
          <p:cNvSpPr>
            <a:spLocks noGrp="1" noChangeArrowheads="1"/>
          </p:cNvSpPr>
          <p:nvPr>
            <p:ph type="title"/>
          </p:nvPr>
        </p:nvSpPr>
        <p:spPr>
          <a:xfrm>
            <a:off x="533400" y="304800"/>
            <a:ext cx="8229600" cy="762000"/>
          </a:xfrm>
        </p:spPr>
        <p:txBody>
          <a:bodyPr/>
          <a:lstStyle/>
          <a:p>
            <a:pPr algn="ctr"/>
            <a:r>
              <a:rPr lang="en-GB" b="1" dirty="0" smtClean="0"/>
              <a:t>Bandwidth </a:t>
            </a:r>
            <a:r>
              <a:rPr lang="en-GB" b="1" dirty="0" smtClean="0">
                <a:solidFill>
                  <a:schemeClr val="tx1"/>
                </a:solidFill>
              </a:rPr>
              <a:t>of transmission</a:t>
            </a:r>
            <a:endParaRPr lang="en-US" b="1" dirty="0">
              <a:solidFill>
                <a:schemeClr val="tx1"/>
              </a:solidFill>
            </a:endParaRPr>
          </a:p>
        </p:txBody>
      </p:sp>
      <p:sp>
        <p:nvSpPr>
          <p:cNvPr id="124932" name="Text Box 4"/>
          <p:cNvSpPr txBox="1">
            <a:spLocks noChangeArrowheads="1"/>
          </p:cNvSpPr>
          <p:nvPr/>
        </p:nvSpPr>
        <p:spPr bwMode="auto">
          <a:xfrm>
            <a:off x="838200" y="1108531"/>
            <a:ext cx="79248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fontAlgn="base">
              <a:spcBef>
                <a:spcPct val="0"/>
              </a:spcBef>
              <a:spcAft>
                <a:spcPct val="0"/>
              </a:spcAft>
              <a:buFont typeface="+mj-lt"/>
              <a:buAutoNum type="arabicPeriod"/>
            </a:pPr>
            <a:r>
              <a:rPr lang="en-GB" sz="2400" dirty="0" smtClean="0">
                <a:solidFill>
                  <a:srgbClr val="3B812F"/>
                </a:solidFill>
              </a:rPr>
              <a:t>telecommunications</a:t>
            </a:r>
            <a:r>
              <a:rPr lang="en-GB" sz="2400" dirty="0" smtClean="0">
                <a:solidFill>
                  <a:srgbClr val="333333"/>
                </a:solidFill>
              </a:rPr>
              <a:t>: </a:t>
            </a:r>
            <a:r>
              <a:rPr lang="en-GB" sz="2400" b="1" dirty="0" smtClean="0">
                <a:solidFill>
                  <a:srgbClr val="000000"/>
                </a:solidFill>
              </a:rPr>
              <a:t>range of radio frequencies: </a:t>
            </a:r>
            <a:r>
              <a:rPr lang="en-GB" sz="2400" dirty="0" smtClean="0">
                <a:solidFill>
                  <a:srgbClr val="333333"/>
                </a:solidFill>
              </a:rPr>
              <a:t>a range of radio frequencies (</a:t>
            </a:r>
            <a:r>
              <a:rPr lang="en-GB" sz="2400" dirty="0">
                <a:solidFill>
                  <a:srgbClr val="333333"/>
                </a:solidFill>
              </a:rPr>
              <a:t>hertz)</a:t>
            </a:r>
            <a:r>
              <a:rPr lang="en-GB" sz="2400" dirty="0" smtClean="0">
                <a:solidFill>
                  <a:srgbClr val="333333"/>
                </a:solidFill>
              </a:rPr>
              <a:t> used in radio or telecommunications transmission and reception.</a:t>
            </a:r>
            <a:br>
              <a:rPr lang="en-GB" sz="2400" dirty="0" smtClean="0">
                <a:solidFill>
                  <a:srgbClr val="333333"/>
                </a:solidFill>
              </a:rPr>
            </a:br>
            <a:endParaRPr lang="en-GB" sz="800" dirty="0" smtClean="0">
              <a:solidFill>
                <a:srgbClr val="333333"/>
              </a:solidFill>
            </a:endParaRPr>
          </a:p>
          <a:p>
            <a:pPr marL="457200" indent="-457200" fontAlgn="base">
              <a:spcBef>
                <a:spcPct val="0"/>
              </a:spcBef>
              <a:spcAft>
                <a:spcPct val="0"/>
              </a:spcAft>
              <a:buFont typeface="+mj-lt"/>
              <a:buAutoNum type="arabicPeriod"/>
            </a:pPr>
            <a:r>
              <a:rPr lang="en-GB" sz="2400" dirty="0">
                <a:solidFill>
                  <a:srgbClr val="3B812F"/>
                </a:solidFill>
              </a:rPr>
              <a:t>computing:</a:t>
            </a:r>
            <a:r>
              <a:rPr lang="en-GB" sz="2400" dirty="0">
                <a:solidFill>
                  <a:srgbClr val="333333"/>
                </a:solidFill>
              </a:rPr>
              <a:t> </a:t>
            </a:r>
            <a:r>
              <a:rPr lang="en-GB" sz="2400" b="1" dirty="0">
                <a:solidFill>
                  <a:srgbClr val="000000"/>
                </a:solidFill>
              </a:rPr>
              <a:t>communications capacity: </a:t>
            </a:r>
            <a:r>
              <a:rPr lang="en-GB" sz="2400" dirty="0">
                <a:solidFill>
                  <a:srgbClr val="333333"/>
                </a:solidFill>
              </a:rPr>
              <a:t>the capacity of a communications channel, for example, a connection to the Internet, often measured in bits per </a:t>
            </a:r>
            <a:r>
              <a:rPr lang="en-GB" sz="2400" dirty="0" smtClean="0">
                <a:solidFill>
                  <a:srgbClr val="333333"/>
                </a:solidFill>
              </a:rPr>
              <a:t>second (bps).</a:t>
            </a:r>
            <a:endParaRPr lang="en-GB" sz="800" dirty="0" smtClean="0">
              <a:solidFill>
                <a:srgbClr val="333333"/>
              </a:solidFill>
            </a:endParaRPr>
          </a:p>
          <a:p>
            <a:pPr marL="457200" indent="-457200" fontAlgn="base">
              <a:spcBef>
                <a:spcPct val="0"/>
              </a:spcBef>
              <a:spcAft>
                <a:spcPct val="0"/>
              </a:spcAft>
              <a:buFont typeface="+mj-lt"/>
              <a:buAutoNum type="arabicPeriod"/>
            </a:pPr>
            <a:endParaRPr lang="en-GB" sz="800" dirty="0" smtClean="0">
              <a:solidFill>
                <a:srgbClr val="333333"/>
              </a:solidFill>
            </a:endParaRPr>
          </a:p>
          <a:p>
            <a:pPr marL="457200" indent="-457200" fontAlgn="base">
              <a:spcBef>
                <a:spcPct val="0"/>
              </a:spcBef>
              <a:spcAft>
                <a:spcPct val="0"/>
              </a:spcAft>
              <a:buFont typeface="+mj-lt"/>
              <a:buAutoNum type="arabicPeriod"/>
            </a:pPr>
            <a:r>
              <a:rPr lang="en-GB" sz="2400" dirty="0">
                <a:solidFill>
                  <a:srgbClr val="000000"/>
                </a:solidFill>
              </a:rPr>
              <a:t>a data </a:t>
            </a:r>
            <a:r>
              <a:rPr lang="en-GB" sz="2400" b="1" dirty="0">
                <a:solidFill>
                  <a:srgbClr val="000000"/>
                </a:solidFill>
              </a:rPr>
              <a:t>transmission rate</a:t>
            </a:r>
            <a:r>
              <a:rPr lang="en-GB" sz="2400" dirty="0">
                <a:solidFill>
                  <a:srgbClr val="000000"/>
                </a:solidFill>
              </a:rPr>
              <a:t>; the maximum amount of information (bits/second) that can be transmitted along a channel. Higher </a:t>
            </a:r>
            <a:r>
              <a:rPr lang="en-GB" sz="2400" dirty="0">
                <a:solidFill>
                  <a:srgbClr val="FF0000"/>
                </a:solidFill>
              </a:rPr>
              <a:t>frequency</a:t>
            </a:r>
            <a:r>
              <a:rPr lang="en-GB" sz="2400" dirty="0">
                <a:solidFill>
                  <a:srgbClr val="000000"/>
                </a:solidFill>
              </a:rPr>
              <a:t> and/or  wider </a:t>
            </a:r>
            <a:r>
              <a:rPr lang="en-GB" sz="2400" dirty="0">
                <a:solidFill>
                  <a:srgbClr val="FF0000"/>
                </a:solidFill>
              </a:rPr>
              <a:t>bandwidth</a:t>
            </a:r>
            <a:r>
              <a:rPr lang="en-GB" sz="2400" dirty="0">
                <a:solidFill>
                  <a:srgbClr val="000000"/>
                </a:solidFill>
              </a:rPr>
              <a:t> results in transmission of more data per unit time</a:t>
            </a:r>
            <a:r>
              <a:rPr lang="en-GB" sz="2400" dirty="0" smtClean="0">
                <a:solidFill>
                  <a:srgbClr val="000000"/>
                </a:solidFill>
              </a:rPr>
              <a:t>. 	 (</a:t>
            </a:r>
            <a:r>
              <a:rPr lang="en-GB" sz="2400" dirty="0" smtClean="0">
                <a:solidFill>
                  <a:srgbClr val="FF0000"/>
                </a:solidFill>
              </a:rPr>
              <a:t>bus speed, serial &amp; parallel ports</a:t>
            </a:r>
            <a:r>
              <a:rPr lang="en-GB" sz="2400" dirty="0" smtClean="0">
                <a:solidFill>
                  <a:srgbClr val="000000"/>
                </a:solidFill>
              </a:rPr>
              <a:t>)</a:t>
            </a:r>
            <a:endParaRPr lang="en-GB" sz="2400" dirty="0">
              <a:solidFill>
                <a:srgbClr val="000000"/>
              </a:solidFill>
            </a:endParaRPr>
          </a:p>
          <a:p>
            <a:pPr marL="457200" indent="-457200" fontAlgn="base">
              <a:spcBef>
                <a:spcPct val="0"/>
              </a:spcBef>
              <a:spcAft>
                <a:spcPct val="0"/>
              </a:spcAft>
              <a:buFont typeface="+mj-lt"/>
              <a:buAutoNum type="arabicPeriod"/>
            </a:pPr>
            <a:endParaRPr lang="en-GB" sz="2400" i="1" dirty="0" smtClean="0">
              <a:solidFill>
                <a:srgbClr val="000000"/>
              </a:solidFill>
              <a:latin typeface="Times New Roman" pitchFamily="18" charset="0"/>
            </a:endParaRPr>
          </a:p>
        </p:txBody>
      </p:sp>
      <p:sp>
        <p:nvSpPr>
          <p:cNvPr id="2" name="Rectangle 1"/>
          <p:cNvSpPr/>
          <p:nvPr/>
        </p:nvSpPr>
        <p:spPr>
          <a:xfrm>
            <a:off x="685800" y="6211669"/>
            <a:ext cx="7924800" cy="461665"/>
          </a:xfrm>
          <a:prstGeom prst="rect">
            <a:avLst/>
          </a:prstGeom>
        </p:spPr>
        <p:txBody>
          <a:bodyPr wrap="square">
            <a:spAutoFit/>
          </a:bodyPr>
          <a:lstStyle/>
          <a:p>
            <a:r>
              <a:rPr lang="en-US" sz="2400" dirty="0">
                <a:solidFill>
                  <a:srgbClr val="FF0000"/>
                </a:solidFill>
                <a:effectLst>
                  <a:outerShdw blurRad="38100" dist="38100" dir="2700000" algn="tl">
                    <a:srgbClr val="000000">
                      <a:alpha val="43137"/>
                    </a:srgbClr>
                  </a:outerShdw>
                </a:effectLst>
              </a:rPr>
              <a:t>B</a:t>
            </a:r>
            <a:r>
              <a:rPr lang="en-US" sz="2400" dirty="0" smtClean="0">
                <a:solidFill>
                  <a:srgbClr val="FF0000"/>
                </a:solidFill>
                <a:effectLst>
                  <a:outerShdw blurRad="38100" dist="38100" dir="2700000" algn="tl">
                    <a:srgbClr val="000000">
                      <a:alpha val="43137"/>
                    </a:srgbClr>
                  </a:outerShdw>
                </a:effectLst>
              </a:rPr>
              <a:t>andwidth </a:t>
            </a:r>
            <a:r>
              <a:rPr lang="en-US" sz="2400" dirty="0">
                <a:solidFill>
                  <a:srgbClr val="FF0000"/>
                </a:solidFill>
                <a:effectLst>
                  <a:outerShdw blurRad="38100" dist="38100" dir="2700000" algn="tl">
                    <a:srgbClr val="000000">
                      <a:alpha val="43137"/>
                    </a:srgbClr>
                  </a:outerShdw>
                </a:effectLst>
              </a:rPr>
              <a:t>is limited by </a:t>
            </a:r>
            <a:r>
              <a:rPr lang="en-US" sz="2400" dirty="0" smtClean="0">
                <a:solidFill>
                  <a:srgbClr val="FF0000"/>
                </a:solidFill>
                <a:effectLst>
                  <a:outerShdw blurRad="38100" dist="38100" dir="2700000" algn="tl">
                    <a:srgbClr val="000000">
                      <a:alpha val="43137"/>
                    </a:srgbClr>
                  </a:outerShdw>
                </a:effectLst>
              </a:rPr>
              <a:t>the type of transmission </a:t>
            </a:r>
            <a:r>
              <a:rPr lang="en-US" sz="2400" dirty="0">
                <a:solidFill>
                  <a:srgbClr val="FF0000"/>
                </a:solidFill>
                <a:effectLst>
                  <a:outerShdw blurRad="38100" dist="38100" dir="2700000" algn="tl">
                    <a:srgbClr val="000000">
                      <a:alpha val="43137"/>
                    </a:srgbClr>
                  </a:outerShdw>
                </a:effectLst>
              </a:rPr>
              <a:t>medium</a:t>
            </a:r>
          </a:p>
        </p:txBody>
      </p:sp>
    </p:spTree>
    <p:extLst>
      <p:ext uri="{BB962C8B-B14F-4D97-AF65-F5344CB8AC3E}">
        <p14:creationId xmlns:p14="http://schemas.microsoft.com/office/powerpoint/2010/main" val="90365161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110</a:t>
            </a:fld>
            <a:endParaRPr lang="en-GB">
              <a:solidFill>
                <a:prstClr val="black">
                  <a:tint val="75000"/>
                </a:prstClr>
              </a:solidFill>
            </a:endParaRPr>
          </a:p>
        </p:txBody>
      </p:sp>
      <p:pic>
        <p:nvPicPr>
          <p:cNvPr id="1026" name="Picture 2" descr="I:\@@Stuff\@@myCourses\@ICT\@@ICT-Autumn 2016\@#LectureSlides\Chapter 6\Files\Images\Dif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3999" cy="487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95400" y="381000"/>
            <a:ext cx="7086600" cy="707886"/>
          </a:xfrm>
          <a:prstGeom prst="rect">
            <a:avLst/>
          </a:prstGeom>
          <a:noFill/>
        </p:spPr>
        <p:txBody>
          <a:bodyPr wrap="square" rtlCol="0">
            <a:spAutoFit/>
          </a:bodyPr>
          <a:lstStyle/>
          <a:p>
            <a:r>
              <a:rPr lang="en-US" sz="4000" b="1" dirty="0" smtClean="0">
                <a:solidFill>
                  <a:srgbClr val="00B050"/>
                </a:solidFill>
                <a:effectLst>
                  <a:outerShdw blurRad="38100" dist="38100" dir="2700000" algn="tl">
                    <a:srgbClr val="000000">
                      <a:alpha val="43137"/>
                    </a:srgbClr>
                  </a:outerShdw>
                </a:effectLst>
              </a:rPr>
              <a:t>Comparing LAN, MAN, and WAN</a:t>
            </a:r>
            <a:endParaRPr lang="en-US" sz="40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74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solidFill>
                  <a:schemeClr val="tx1"/>
                </a:solidFill>
              </a:rPr>
              <a:t>Domain Name System</a:t>
            </a:r>
          </a:p>
        </p:txBody>
      </p:sp>
      <p:sp>
        <p:nvSpPr>
          <p:cNvPr id="53251" name="Rectangle 3"/>
          <p:cNvSpPr>
            <a:spLocks noGrp="1" noChangeArrowheads="1"/>
          </p:cNvSpPr>
          <p:nvPr>
            <p:ph type="body" idx="1"/>
          </p:nvPr>
        </p:nvSpPr>
        <p:spPr/>
        <p:txBody>
          <a:bodyPr/>
          <a:lstStyle/>
          <a:p>
            <a:r>
              <a:rPr lang="en-US" dirty="0"/>
              <a:t>The </a:t>
            </a:r>
            <a:r>
              <a:rPr lang="en-US" b="1" dirty="0"/>
              <a:t>domain name system</a:t>
            </a:r>
            <a:r>
              <a:rPr lang="en-US" dirty="0"/>
              <a:t> (DNS) is chiefly used to translate </a:t>
            </a:r>
            <a:r>
              <a:rPr lang="en-US" dirty="0">
                <a:solidFill>
                  <a:srgbClr val="FF0000"/>
                </a:solidFill>
              </a:rPr>
              <a:t>hostnames</a:t>
            </a:r>
            <a:r>
              <a:rPr lang="en-US" dirty="0"/>
              <a:t> into numeric </a:t>
            </a:r>
            <a:r>
              <a:rPr lang="en-US" dirty="0">
                <a:solidFill>
                  <a:srgbClr val="FF0000"/>
                </a:solidFill>
              </a:rPr>
              <a:t>IP addresses</a:t>
            </a:r>
          </a:p>
          <a:p>
            <a:pPr lvl="1">
              <a:spcBef>
                <a:spcPct val="50000"/>
              </a:spcBef>
            </a:pPr>
            <a:r>
              <a:rPr lang="en-US" dirty="0"/>
              <a:t>DNS is an example of a </a:t>
            </a:r>
            <a:r>
              <a:rPr lang="en-US" dirty="0">
                <a:solidFill>
                  <a:srgbClr val="00B050"/>
                </a:solidFill>
                <a:effectLst>
                  <a:outerShdw blurRad="38100" dist="38100" dir="2700000" algn="tl">
                    <a:srgbClr val="000000">
                      <a:alpha val="43137"/>
                    </a:srgbClr>
                  </a:outerShdw>
                </a:effectLst>
              </a:rPr>
              <a:t>distributed database</a:t>
            </a:r>
            <a:r>
              <a:rPr lang="en-US" dirty="0"/>
              <a:t> </a:t>
            </a:r>
          </a:p>
          <a:p>
            <a:pPr lvl="1">
              <a:spcBef>
                <a:spcPct val="50000"/>
              </a:spcBef>
            </a:pPr>
            <a:r>
              <a:rPr lang="en-US" dirty="0"/>
              <a:t>If that server can resolve the hostname, it does so</a:t>
            </a:r>
          </a:p>
          <a:p>
            <a:pPr lvl="1">
              <a:spcBef>
                <a:spcPct val="50000"/>
              </a:spcBef>
            </a:pPr>
            <a:r>
              <a:rPr lang="en-US" dirty="0"/>
              <a:t>If not, that server asks another domain name server</a:t>
            </a:r>
          </a:p>
        </p:txBody>
      </p:sp>
    </p:spTree>
    <p:extLst>
      <p:ext uri="{BB962C8B-B14F-4D97-AF65-F5344CB8AC3E}">
        <p14:creationId xmlns:p14="http://schemas.microsoft.com/office/powerpoint/2010/main" val="74806340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Connecting </a:t>
            </a:r>
            <a:r>
              <a:rPr lang="en-US" dirty="0"/>
              <a:t>to the </a:t>
            </a:r>
            <a:r>
              <a:rPr lang="en-US" dirty="0" smtClean="0"/>
              <a:t>Internet</a:t>
            </a:r>
            <a:endParaRPr lang="en-US" dirty="0"/>
          </a:p>
        </p:txBody>
      </p:sp>
      <p:sp>
        <p:nvSpPr>
          <p:cNvPr id="3" name="Content Placeholder 2"/>
          <p:cNvSpPr>
            <a:spLocks noGrp="1"/>
          </p:cNvSpPr>
          <p:nvPr>
            <p:ph idx="1"/>
          </p:nvPr>
        </p:nvSpPr>
        <p:spPr>
          <a:xfrm>
            <a:off x="228600" y="1524000"/>
            <a:ext cx="8839200" cy="4648200"/>
          </a:xfrm>
        </p:spPr>
        <p:txBody>
          <a:bodyPr>
            <a:normAutofit/>
          </a:bodyPr>
          <a:lstStyle/>
          <a:p>
            <a:r>
              <a:rPr lang="en-US" sz="2800" dirty="0" smtClean="0"/>
              <a:t>An </a:t>
            </a:r>
            <a:r>
              <a:rPr lang="en-US" sz="2800" b="1" dirty="0" smtClean="0">
                <a:solidFill>
                  <a:srgbClr val="5E8B46"/>
                </a:solidFill>
              </a:rPr>
              <a:t>IP address</a:t>
            </a:r>
            <a:r>
              <a:rPr lang="en-US" sz="2800" dirty="0" smtClean="0">
                <a:solidFill>
                  <a:srgbClr val="5E8B46"/>
                </a:solidFill>
              </a:rPr>
              <a:t> </a:t>
            </a:r>
            <a:r>
              <a:rPr lang="en-US" sz="2800" dirty="0" smtClean="0"/>
              <a:t>is a sequence of numbers that uniquely identifies each computer or device connected to the Internet</a:t>
            </a:r>
          </a:p>
          <a:p>
            <a:r>
              <a:rPr lang="en-US" sz="2800" dirty="0" smtClean="0"/>
              <a:t>A </a:t>
            </a:r>
            <a:r>
              <a:rPr lang="en-US" sz="2800" b="1" dirty="0" smtClean="0">
                <a:solidFill>
                  <a:srgbClr val="5E8B46"/>
                </a:solidFill>
              </a:rPr>
              <a:t>domain name</a:t>
            </a:r>
            <a:r>
              <a:rPr lang="en-US" sz="2800" dirty="0" smtClean="0">
                <a:solidFill>
                  <a:srgbClr val="5E8B46"/>
                </a:solidFill>
              </a:rPr>
              <a:t> </a:t>
            </a:r>
            <a:r>
              <a:rPr lang="en-US" sz="2800" dirty="0" smtClean="0"/>
              <a:t>is a text-based name that corresponds to the IP address</a:t>
            </a:r>
            <a:endParaRPr lang="en-US" sz="2400" dirty="0" smtClean="0"/>
          </a:p>
          <a:p>
            <a:r>
              <a:rPr lang="en-US" sz="2800" dirty="0" smtClean="0"/>
              <a:t>A </a:t>
            </a:r>
            <a:r>
              <a:rPr lang="en-US" sz="2800" b="1" dirty="0" smtClean="0">
                <a:solidFill>
                  <a:srgbClr val="5E8B46"/>
                </a:solidFill>
              </a:rPr>
              <a:t>DNS server</a:t>
            </a:r>
            <a:r>
              <a:rPr lang="en-US" sz="2800" dirty="0" smtClean="0">
                <a:solidFill>
                  <a:srgbClr val="5E8B46"/>
                </a:solidFill>
              </a:rPr>
              <a:t> </a:t>
            </a:r>
            <a:r>
              <a:rPr lang="en-US" sz="2800" dirty="0" smtClean="0"/>
              <a:t>translates the domain name into its associated IP address</a:t>
            </a:r>
            <a:endParaRPr lang="en-US" sz="2800" dirty="0"/>
          </a:p>
        </p:txBody>
      </p:sp>
      <p:sp>
        <p:nvSpPr>
          <p:cNvPr id="5" name="Slide Number Placeholder 4"/>
          <p:cNvSpPr>
            <a:spLocks noGrp="1"/>
          </p:cNvSpPr>
          <p:nvPr>
            <p:ph type="sldNum" sz="quarter" idx="12"/>
          </p:nvPr>
        </p:nvSpPr>
        <p:spPr/>
        <p:txBody>
          <a:bodyPr/>
          <a:lstStyle/>
          <a:p>
            <a:fld id="{E1920792-1FFE-4123-96E7-9B6DC9FF0B06}" type="slidenum">
              <a:rPr lang="en-US" smtClean="0">
                <a:solidFill>
                  <a:srgbClr val="000000"/>
                </a:solidFill>
              </a:rPr>
              <a:pPr/>
              <a:t>112</a:t>
            </a:fld>
            <a:endParaRPr lang="en-US">
              <a:solidFill>
                <a:srgbClr val="0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811389"/>
            <a:ext cx="4495800" cy="1716658"/>
          </a:xfrm>
          <a:prstGeom prst="rect">
            <a:avLst/>
          </a:prstGeom>
        </p:spPr>
      </p:pic>
      <p:sp>
        <p:nvSpPr>
          <p:cNvPr id="4" name="TextBox 3"/>
          <p:cNvSpPr txBox="1"/>
          <p:nvPr/>
        </p:nvSpPr>
        <p:spPr>
          <a:xfrm>
            <a:off x="5638800" y="5117068"/>
            <a:ext cx="3048000" cy="646331"/>
          </a:xfrm>
          <a:prstGeom prst="rect">
            <a:avLst/>
          </a:prstGeom>
          <a:noFill/>
        </p:spPr>
        <p:txBody>
          <a:bodyPr wrap="square" rtlCol="0">
            <a:spAutoFit/>
          </a:bodyPr>
          <a:lstStyle/>
          <a:p>
            <a:r>
              <a:rPr lang="en-US" b="1" dirty="0" smtClean="0"/>
              <a:t>IPv4 address uses 32 bits</a:t>
            </a:r>
          </a:p>
          <a:p>
            <a:r>
              <a:rPr lang="en-US" b="1" dirty="0" smtClean="0"/>
              <a:t>IPv6 address uses 128 bits</a:t>
            </a:r>
            <a:endParaRPr lang="en-US" b="1" dirty="0"/>
          </a:p>
        </p:txBody>
      </p:sp>
    </p:spTree>
    <p:extLst>
      <p:ext uri="{BB962C8B-B14F-4D97-AF65-F5344CB8AC3E}">
        <p14:creationId xmlns:p14="http://schemas.microsoft.com/office/powerpoint/2010/main" val="342649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7500"/>
                            </p:stCondLst>
                            <p:childTnLst>
                              <p:par>
                                <p:cTn id="17" presetID="10" presetClass="entr" presetSubtype="0" fill="hold" nodeType="afterEffect">
                                  <p:stCondLst>
                                    <p:cond delay="2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38067C-26A3-41F6-9FAC-D53E1C961860}" type="slidenum">
              <a:rPr lang="en-US"/>
              <a:pPr/>
              <a:t>113</a:t>
            </a:fld>
            <a:endParaRPr lang="en-US"/>
          </a:p>
        </p:txBody>
      </p:sp>
      <p:sp>
        <p:nvSpPr>
          <p:cNvPr id="296962" name="Rectangle 2"/>
          <p:cNvSpPr>
            <a:spLocks noGrp="1" noChangeArrowheads="1"/>
          </p:cNvSpPr>
          <p:nvPr>
            <p:ph type="title"/>
          </p:nvPr>
        </p:nvSpPr>
        <p:spPr>
          <a:xfrm>
            <a:off x="428596" y="214298"/>
            <a:ext cx="8229600" cy="642934"/>
          </a:xfrm>
        </p:spPr>
        <p:txBody>
          <a:bodyPr>
            <a:normAutofit/>
          </a:bodyPr>
          <a:lstStyle/>
          <a:p>
            <a:r>
              <a:rPr lang="en-US" sz="3600" dirty="0" smtClean="0"/>
              <a:t>WWW - Internet</a:t>
            </a:r>
            <a:endParaRPr lang="en-US" sz="3600" dirty="0"/>
          </a:p>
        </p:txBody>
      </p:sp>
      <p:sp>
        <p:nvSpPr>
          <p:cNvPr id="296963" name="Rectangle 3"/>
          <p:cNvSpPr>
            <a:spLocks noGrp="1" noChangeArrowheads="1"/>
          </p:cNvSpPr>
          <p:nvPr>
            <p:ph type="body" idx="1"/>
          </p:nvPr>
        </p:nvSpPr>
        <p:spPr>
          <a:xfrm>
            <a:off x="457200" y="1071546"/>
            <a:ext cx="8229600" cy="5054617"/>
          </a:xfrm>
        </p:spPr>
        <p:txBody>
          <a:bodyPr>
            <a:normAutofit fontScale="92500"/>
          </a:bodyPr>
          <a:lstStyle/>
          <a:p>
            <a:pPr algn="just"/>
            <a:r>
              <a:rPr lang="en-US" sz="2600" dirty="0" smtClean="0"/>
              <a:t>Internet is a </a:t>
            </a:r>
            <a:r>
              <a:rPr lang="en-US" sz="2600" dirty="0" smtClean="0">
                <a:solidFill>
                  <a:srgbClr val="FF0000"/>
                </a:solidFill>
              </a:rPr>
              <a:t>worldwide network of networks</a:t>
            </a:r>
            <a:r>
              <a:rPr lang="en-US" sz="2600" dirty="0" smtClean="0"/>
              <a:t>, linking computers to computers and other devices .</a:t>
            </a:r>
          </a:p>
          <a:p>
            <a:pPr algn="just"/>
            <a:r>
              <a:rPr lang="en-US" sz="2600" dirty="0" smtClean="0"/>
              <a:t>It is publicly accessible network of interconnected computer networks that transmit data by </a:t>
            </a:r>
            <a:r>
              <a:rPr lang="en-US" sz="2600" dirty="0" smtClean="0">
                <a:solidFill>
                  <a:srgbClr val="FF0000"/>
                </a:solidFill>
              </a:rPr>
              <a:t>packet switching using the standard Internet Protocol (IP)</a:t>
            </a:r>
            <a:r>
              <a:rPr lang="en-US" sz="2600" dirty="0" smtClean="0"/>
              <a:t>.</a:t>
            </a:r>
          </a:p>
          <a:p>
            <a:r>
              <a:rPr lang="en-US" sz="2600" dirty="0" smtClean="0"/>
              <a:t>Some one can use one or all of the following </a:t>
            </a:r>
            <a:r>
              <a:rPr lang="en-US" sz="2600" dirty="0" smtClean="0">
                <a:solidFill>
                  <a:srgbClr val="FF0000"/>
                </a:solidFill>
              </a:rPr>
              <a:t>Internet services</a:t>
            </a:r>
            <a:r>
              <a:rPr lang="en-US" sz="2600" dirty="0" smtClean="0"/>
              <a:t>:</a:t>
            </a:r>
          </a:p>
          <a:p>
            <a:pPr lvl="1"/>
            <a:r>
              <a:rPr lang="en-US" sz="2400" dirty="0" smtClean="0">
                <a:solidFill>
                  <a:srgbClr val="FF0000"/>
                </a:solidFill>
              </a:rPr>
              <a:t>mail</a:t>
            </a:r>
            <a:r>
              <a:rPr lang="en-US" sz="2400" dirty="0" smtClean="0"/>
              <a:t> (e-mail). </a:t>
            </a:r>
          </a:p>
          <a:p>
            <a:pPr lvl="1"/>
            <a:r>
              <a:rPr lang="en-US" sz="2400" dirty="0" smtClean="0">
                <a:solidFill>
                  <a:srgbClr val="FF0000"/>
                </a:solidFill>
              </a:rPr>
              <a:t>Telnet</a:t>
            </a:r>
            <a:r>
              <a:rPr lang="en-US" sz="2400" dirty="0" smtClean="0"/>
              <a:t> or remote login. </a:t>
            </a:r>
          </a:p>
          <a:p>
            <a:pPr lvl="1"/>
            <a:r>
              <a:rPr lang="en-US" sz="2400" dirty="0" smtClean="0">
                <a:solidFill>
                  <a:srgbClr val="FF0000"/>
                </a:solidFill>
              </a:rPr>
              <a:t>FTP</a:t>
            </a:r>
            <a:r>
              <a:rPr lang="en-US" sz="2400" dirty="0" smtClean="0"/>
              <a:t> or File Transfer Protocol. </a:t>
            </a:r>
          </a:p>
          <a:p>
            <a:pPr lvl="1"/>
            <a:r>
              <a:rPr lang="en-US" sz="2400" dirty="0" smtClean="0"/>
              <a:t>The World Wide Web (</a:t>
            </a:r>
            <a:r>
              <a:rPr lang="en-US" sz="2400" dirty="0" smtClean="0">
                <a:solidFill>
                  <a:srgbClr val="FF0000"/>
                </a:solidFill>
              </a:rPr>
              <a:t>WWW</a:t>
            </a:r>
            <a:r>
              <a:rPr lang="en-US" sz="2400" dirty="0" smtClean="0"/>
              <a:t> or "the Web")</a:t>
            </a:r>
          </a:p>
          <a:p>
            <a:pPr lvl="2" algn="just"/>
            <a:r>
              <a:rPr lang="en-US" sz="2200" dirty="0" smtClean="0"/>
              <a:t>The interlinked Web pages and other documents of WWW functions using HTML and other programming embedded within HTML that make possible hypertext. Linked by hyperlinks and URL.</a:t>
            </a:r>
          </a:p>
          <a:p>
            <a:pPr algn="just"/>
            <a:endParaRPr lang="en-US" dirty="0"/>
          </a:p>
        </p:txBody>
      </p:sp>
    </p:spTree>
    <p:extLst>
      <p:ext uri="{BB962C8B-B14F-4D97-AF65-F5344CB8AC3E}">
        <p14:creationId xmlns:p14="http://schemas.microsoft.com/office/powerpoint/2010/main" val="34450634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3C5921-E7F0-4A4D-B177-FD49E0D2D1EF}" type="slidenum">
              <a:rPr lang="en-US"/>
              <a:pPr/>
              <a:t>114</a:t>
            </a:fld>
            <a:endParaRPr lang="en-US"/>
          </a:p>
        </p:txBody>
      </p:sp>
      <p:sp>
        <p:nvSpPr>
          <p:cNvPr id="385026" name="Rectangle 2"/>
          <p:cNvSpPr>
            <a:spLocks noGrp="1" noChangeArrowheads="1"/>
          </p:cNvSpPr>
          <p:nvPr>
            <p:ph type="title"/>
          </p:nvPr>
        </p:nvSpPr>
        <p:spPr/>
        <p:txBody>
          <a:bodyPr/>
          <a:lstStyle/>
          <a:p>
            <a:r>
              <a:rPr lang="en-US"/>
              <a:t>Intranet and Extranet</a:t>
            </a:r>
          </a:p>
        </p:txBody>
      </p:sp>
      <p:sp>
        <p:nvSpPr>
          <p:cNvPr id="385027" name="Rectangle 3"/>
          <p:cNvSpPr>
            <a:spLocks noGrp="1" noChangeArrowheads="1"/>
          </p:cNvSpPr>
          <p:nvPr>
            <p:ph type="body" idx="1"/>
          </p:nvPr>
        </p:nvSpPr>
        <p:spPr/>
        <p:txBody>
          <a:bodyPr>
            <a:normAutofit/>
          </a:bodyPr>
          <a:lstStyle/>
          <a:p>
            <a:pPr algn="just"/>
            <a:r>
              <a:rPr lang="en-US" sz="3600" dirty="0">
                <a:solidFill>
                  <a:srgbClr val="FF0000"/>
                </a:solidFill>
              </a:rPr>
              <a:t>Intranet</a:t>
            </a:r>
          </a:p>
          <a:p>
            <a:pPr lvl="1" algn="just"/>
            <a:r>
              <a:rPr lang="en-US" sz="3200" dirty="0"/>
              <a:t>Is a </a:t>
            </a:r>
            <a:r>
              <a:rPr lang="en-US" sz="3200" dirty="0">
                <a:solidFill>
                  <a:srgbClr val="FF0000"/>
                </a:solidFill>
              </a:rPr>
              <a:t>private network </a:t>
            </a:r>
            <a:r>
              <a:rPr lang="en-US" sz="3200" dirty="0"/>
              <a:t>that use Internet software and TCP/IP protocols</a:t>
            </a:r>
          </a:p>
          <a:p>
            <a:pPr lvl="1" algn="just"/>
            <a:r>
              <a:rPr lang="en-US" sz="3200" dirty="0">
                <a:solidFill>
                  <a:srgbClr val="FF0000"/>
                </a:solidFill>
              </a:rPr>
              <a:t>In</a:t>
            </a:r>
            <a:r>
              <a:rPr lang="en-US" sz="3200" dirty="0"/>
              <a:t> </a:t>
            </a:r>
            <a:r>
              <a:rPr lang="en-US" sz="3200" dirty="0">
                <a:solidFill>
                  <a:srgbClr val="FF0000"/>
                </a:solidFill>
              </a:rPr>
              <a:t>essence it is a </a:t>
            </a:r>
            <a:r>
              <a:rPr lang="en-US" sz="3200" dirty="0">
                <a:solidFill>
                  <a:srgbClr val="FF0000"/>
                </a:solidFill>
                <a:effectLst>
                  <a:outerShdw blurRad="38100" dist="38100" dir="2700000" algn="tl">
                    <a:srgbClr val="000000">
                      <a:alpha val="43137"/>
                    </a:srgbClr>
                  </a:outerShdw>
                </a:effectLst>
              </a:rPr>
              <a:t>private internet</a:t>
            </a:r>
          </a:p>
          <a:p>
            <a:pPr lvl="1" algn="just"/>
            <a:r>
              <a:rPr lang="en-US" sz="3200" dirty="0">
                <a:solidFill>
                  <a:srgbClr val="FF0000"/>
                </a:solidFill>
              </a:rPr>
              <a:t>Important means of application delivery</a:t>
            </a:r>
          </a:p>
          <a:p>
            <a:pPr lvl="1" algn="just"/>
            <a:r>
              <a:rPr lang="en-US" sz="3200" dirty="0"/>
              <a:t>Powered by internal web </a:t>
            </a:r>
            <a:r>
              <a:rPr lang="en-US" sz="3200" dirty="0" smtClean="0"/>
              <a:t>server</a:t>
            </a:r>
          </a:p>
        </p:txBody>
      </p:sp>
    </p:spTree>
    <p:extLst>
      <p:ext uri="{BB962C8B-B14F-4D97-AF65-F5344CB8AC3E}">
        <p14:creationId xmlns:p14="http://schemas.microsoft.com/office/powerpoint/2010/main" val="29802629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957720-5F21-4A4D-BCC7-9B0CA9A556BC}" type="slidenum">
              <a:rPr lang="en-US"/>
              <a:pPr/>
              <a:t>115</a:t>
            </a:fld>
            <a:endParaRPr lang="en-US"/>
          </a:p>
        </p:txBody>
      </p:sp>
      <p:sp>
        <p:nvSpPr>
          <p:cNvPr id="386050" name="Rectangle 2"/>
          <p:cNvSpPr>
            <a:spLocks noGrp="1" noChangeArrowheads="1"/>
          </p:cNvSpPr>
          <p:nvPr>
            <p:ph type="title"/>
          </p:nvPr>
        </p:nvSpPr>
        <p:spPr>
          <a:xfrm>
            <a:off x="457200" y="274638"/>
            <a:ext cx="8229600" cy="725470"/>
          </a:xfrm>
        </p:spPr>
        <p:txBody>
          <a:bodyPr>
            <a:normAutofit fontScale="90000"/>
          </a:bodyPr>
          <a:lstStyle/>
          <a:p>
            <a:r>
              <a:rPr lang="en-US" dirty="0"/>
              <a:t>Cont…</a:t>
            </a:r>
          </a:p>
        </p:txBody>
      </p:sp>
      <p:sp>
        <p:nvSpPr>
          <p:cNvPr id="386051" name="Rectangle 3"/>
          <p:cNvSpPr>
            <a:spLocks noGrp="1" noChangeArrowheads="1"/>
          </p:cNvSpPr>
          <p:nvPr>
            <p:ph type="body" idx="1"/>
          </p:nvPr>
        </p:nvSpPr>
        <p:spPr>
          <a:xfrm>
            <a:off x="457200" y="1285860"/>
            <a:ext cx="8229600" cy="4840303"/>
          </a:xfrm>
        </p:spPr>
        <p:txBody>
          <a:bodyPr>
            <a:normAutofit lnSpcReduction="10000"/>
          </a:bodyPr>
          <a:lstStyle/>
          <a:p>
            <a:pPr algn="just"/>
            <a:r>
              <a:rPr lang="en-US" dirty="0">
                <a:solidFill>
                  <a:srgbClr val="FF0000"/>
                </a:solidFill>
                <a:effectLst>
                  <a:outerShdw blurRad="38100" dist="38100" dir="2700000" algn="tl">
                    <a:srgbClr val="000000">
                      <a:alpha val="43137"/>
                    </a:srgbClr>
                  </a:outerShdw>
                </a:effectLst>
              </a:rPr>
              <a:t>Extranet</a:t>
            </a:r>
          </a:p>
          <a:p>
            <a:pPr lvl="1" algn="just"/>
            <a:r>
              <a:rPr lang="en-US" sz="2800" dirty="0"/>
              <a:t>Is a type of </a:t>
            </a:r>
            <a:r>
              <a:rPr lang="en-US" sz="2800" dirty="0">
                <a:solidFill>
                  <a:srgbClr val="FF0000"/>
                </a:solidFill>
              </a:rPr>
              <a:t>inter-organizational</a:t>
            </a:r>
            <a:r>
              <a:rPr lang="en-US" sz="2800" dirty="0"/>
              <a:t> information system</a:t>
            </a:r>
          </a:p>
          <a:p>
            <a:pPr lvl="1" algn="just"/>
            <a:r>
              <a:rPr lang="en-US" sz="2800" dirty="0"/>
              <a:t>Enables people who are located outside a company </a:t>
            </a:r>
            <a:r>
              <a:rPr lang="en-US" sz="2800" dirty="0">
                <a:solidFill>
                  <a:srgbClr val="FF0000"/>
                </a:solidFill>
              </a:rPr>
              <a:t>to work together </a:t>
            </a:r>
            <a:r>
              <a:rPr lang="en-US" sz="2800" dirty="0"/>
              <a:t>with the company’s internally located employees.</a:t>
            </a:r>
          </a:p>
          <a:p>
            <a:pPr lvl="1" algn="just"/>
            <a:r>
              <a:rPr lang="en-US" sz="2800" dirty="0"/>
              <a:t>Aimed to </a:t>
            </a:r>
            <a:r>
              <a:rPr lang="en-US" sz="2800" dirty="0">
                <a:solidFill>
                  <a:srgbClr val="FF0000"/>
                </a:solidFill>
              </a:rPr>
              <a:t>connect business partners </a:t>
            </a:r>
            <a:r>
              <a:rPr lang="en-US" sz="2800" dirty="0"/>
              <a:t>over the internet by allowing a part of their network</a:t>
            </a:r>
          </a:p>
          <a:p>
            <a:pPr lvl="1" algn="just"/>
            <a:r>
              <a:rPr lang="en-US" sz="2800" dirty="0"/>
              <a:t>It comes from </a:t>
            </a:r>
            <a:r>
              <a:rPr lang="en-US" sz="2800" dirty="0">
                <a:solidFill>
                  <a:srgbClr val="C00000"/>
                </a:solidFill>
                <a:effectLst>
                  <a:outerShdw blurRad="38100" dist="38100" dir="2700000" algn="tl">
                    <a:srgbClr val="000000">
                      <a:alpha val="43137"/>
                    </a:srgbClr>
                  </a:outerShdw>
                </a:effectLst>
              </a:rPr>
              <a:t>ext</a:t>
            </a:r>
            <a:r>
              <a:rPr lang="en-US" sz="2800" dirty="0">
                <a:solidFill>
                  <a:srgbClr val="FF0000"/>
                </a:solidFill>
              </a:rPr>
              <a:t>ended </a:t>
            </a:r>
            <a:r>
              <a:rPr lang="en-US" sz="2800" dirty="0" smtClean="0">
                <a:solidFill>
                  <a:srgbClr val="FF0000"/>
                </a:solidFill>
              </a:rPr>
              <a:t>in</a:t>
            </a:r>
            <a:r>
              <a:rPr lang="en-US" sz="2800" dirty="0" smtClean="0">
                <a:solidFill>
                  <a:srgbClr val="C00000"/>
                </a:solidFill>
                <a:effectLst>
                  <a:outerShdw blurRad="38100" dist="38100" dir="2700000" algn="tl">
                    <a:srgbClr val="000000">
                      <a:alpha val="43137"/>
                    </a:srgbClr>
                  </a:outerShdw>
                </a:effectLst>
              </a:rPr>
              <a:t>tranet</a:t>
            </a:r>
          </a:p>
          <a:p>
            <a:pPr lvl="1" algn="just"/>
            <a:r>
              <a:rPr lang="en-US" dirty="0" smtClean="0">
                <a:solidFill>
                  <a:srgbClr val="FF0000"/>
                </a:solidFill>
              </a:rPr>
              <a:t>Closed to the general public, </a:t>
            </a:r>
            <a:r>
              <a:rPr lang="en-US" dirty="0" smtClean="0"/>
              <a:t>only for selected partners.</a:t>
            </a:r>
          </a:p>
          <a:p>
            <a:pPr lvl="1" algn="just"/>
            <a:endParaRPr lang="en-US" sz="2800" dirty="0">
              <a:solidFill>
                <a:srgbClr val="FF0000"/>
              </a:solidFill>
            </a:endParaRPr>
          </a:p>
        </p:txBody>
      </p:sp>
    </p:spTree>
    <p:extLst>
      <p:ext uri="{BB962C8B-B14F-4D97-AF65-F5344CB8AC3E}">
        <p14:creationId xmlns:p14="http://schemas.microsoft.com/office/powerpoint/2010/main" val="4145487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AF9779-89CC-4CA1-A3C4-F8C630D5652E}" type="slidenum">
              <a:rPr lang="en-US">
                <a:solidFill>
                  <a:prstClr val="black">
                    <a:tint val="75000"/>
                  </a:prstClr>
                </a:solidFill>
              </a:rPr>
              <a:pPr/>
              <a:t>116</a:t>
            </a:fld>
            <a:endParaRPr lang="en-US" dirty="0">
              <a:solidFill>
                <a:prstClr val="black">
                  <a:tint val="75000"/>
                </a:prstClr>
              </a:solidFill>
            </a:endParaRPr>
          </a:p>
        </p:txBody>
      </p:sp>
      <p:sp>
        <p:nvSpPr>
          <p:cNvPr id="377858" name="Rectangle 2"/>
          <p:cNvSpPr>
            <a:spLocks noGrp="1" noChangeArrowheads="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To do </a:t>
            </a:r>
            <a:r>
              <a:rPr lang="en-US" dirty="0" smtClean="0">
                <a:solidFill>
                  <a:srgbClr val="FF0000"/>
                </a:solidFill>
                <a:effectLst>
                  <a:outerShdw blurRad="38100" dist="38100" dir="2700000" algn="tl">
                    <a:srgbClr val="000000">
                      <a:alpha val="43137"/>
                    </a:srgbClr>
                  </a:outerShdw>
                </a:effectLst>
              </a:rPr>
              <a:t>list (Reading Assignment)</a:t>
            </a:r>
            <a:endParaRPr lang="en-US" dirty="0">
              <a:solidFill>
                <a:srgbClr val="FF0000"/>
              </a:solidFill>
              <a:effectLst>
                <a:outerShdw blurRad="38100" dist="38100" dir="2700000" algn="tl">
                  <a:srgbClr val="000000">
                    <a:alpha val="43137"/>
                  </a:srgbClr>
                </a:outerShdw>
              </a:effectLst>
            </a:endParaRPr>
          </a:p>
        </p:txBody>
      </p:sp>
      <p:sp>
        <p:nvSpPr>
          <p:cNvPr id="377859" name="Rectangle 3"/>
          <p:cNvSpPr>
            <a:spLocks noGrp="1" noChangeArrowheads="1"/>
          </p:cNvSpPr>
          <p:nvPr>
            <p:ph type="body" idx="1"/>
          </p:nvPr>
        </p:nvSpPr>
        <p:spPr/>
        <p:txBody>
          <a:bodyPr>
            <a:normAutofit/>
          </a:bodyPr>
          <a:lstStyle/>
          <a:p>
            <a:r>
              <a:rPr lang="en-US" sz="3600" dirty="0">
                <a:solidFill>
                  <a:srgbClr val="00B050"/>
                </a:solidFill>
                <a:effectLst>
                  <a:outerShdw blurRad="38100" dist="38100" dir="2700000" algn="tl">
                    <a:srgbClr val="000000">
                      <a:alpha val="43137"/>
                    </a:srgbClr>
                  </a:outerShdw>
                </a:effectLst>
              </a:rPr>
              <a:t>Read and take notes of</a:t>
            </a:r>
          </a:p>
          <a:p>
            <a:pPr lvl="1"/>
            <a:r>
              <a:rPr lang="en-US" sz="3200" dirty="0" smtClean="0">
                <a:solidFill>
                  <a:srgbClr val="00B050"/>
                </a:solidFill>
                <a:effectLst>
                  <a:outerShdw blurRad="38100" dist="38100" dir="2700000" algn="tl">
                    <a:srgbClr val="000000">
                      <a:alpha val="43137"/>
                    </a:srgbClr>
                  </a:outerShdw>
                </a:effectLst>
              </a:rPr>
              <a:t>Internet 2</a:t>
            </a:r>
            <a:r>
              <a:rPr lang="en-US" sz="3200" dirty="0">
                <a:solidFill>
                  <a:srgbClr val="00B050"/>
                </a:solidFill>
                <a:effectLst>
                  <a:outerShdw blurRad="38100" dist="38100" dir="2700000" algn="tl">
                    <a:srgbClr val="000000">
                      <a:alpha val="43137"/>
                    </a:srgbClr>
                  </a:outerShdw>
                </a:effectLst>
              </a:rPr>
              <a:t>, </a:t>
            </a:r>
            <a:r>
              <a:rPr lang="en-US" sz="3200" dirty="0" smtClean="0">
                <a:solidFill>
                  <a:srgbClr val="00B050"/>
                </a:solidFill>
                <a:effectLst>
                  <a:outerShdw blurRad="38100" dist="38100" dir="2700000" algn="tl">
                    <a:srgbClr val="000000">
                      <a:alpha val="43137"/>
                    </a:srgbClr>
                  </a:outerShdw>
                </a:effectLst>
              </a:rPr>
              <a:t>Internet 3</a:t>
            </a:r>
            <a:endParaRPr lang="en-US" sz="3200" dirty="0">
              <a:solidFill>
                <a:srgbClr val="00B050"/>
              </a:solidFill>
              <a:effectLst>
                <a:outerShdw blurRad="38100" dist="38100" dir="2700000" algn="tl">
                  <a:srgbClr val="000000">
                    <a:alpha val="43137"/>
                  </a:srgbClr>
                </a:outerShdw>
              </a:effectLst>
            </a:endParaRPr>
          </a:p>
          <a:p>
            <a:pPr lvl="1"/>
            <a:r>
              <a:rPr lang="en-US" sz="3200" dirty="0">
                <a:solidFill>
                  <a:srgbClr val="00B050"/>
                </a:solidFill>
                <a:effectLst>
                  <a:outerShdw blurRad="38100" dist="38100" dir="2700000" algn="tl">
                    <a:srgbClr val="000000">
                      <a:alpha val="43137"/>
                    </a:srgbClr>
                  </a:outerShdw>
                </a:effectLst>
              </a:rPr>
              <a:t>Next Generation Internet</a:t>
            </a:r>
          </a:p>
          <a:p>
            <a:pPr lvl="1"/>
            <a:r>
              <a:rPr lang="en-US" sz="3200" dirty="0">
                <a:solidFill>
                  <a:srgbClr val="00B050"/>
                </a:solidFill>
                <a:effectLst>
                  <a:outerShdw blurRad="38100" dist="38100" dir="2700000" algn="tl">
                    <a:srgbClr val="000000">
                      <a:alpha val="43137"/>
                    </a:srgbClr>
                  </a:outerShdw>
                </a:effectLst>
              </a:rPr>
              <a:t>Mobile Internet</a:t>
            </a:r>
          </a:p>
          <a:p>
            <a:pPr lvl="1"/>
            <a:r>
              <a:rPr lang="en-US" sz="3200" dirty="0">
                <a:solidFill>
                  <a:srgbClr val="00B050"/>
                </a:solidFill>
                <a:effectLst>
                  <a:outerShdw blurRad="38100" dist="38100" dir="2700000" algn="tl">
                    <a:srgbClr val="000000">
                      <a:alpha val="43137"/>
                    </a:srgbClr>
                  </a:outerShdw>
                </a:effectLst>
              </a:rPr>
              <a:t>Value Added </a:t>
            </a:r>
            <a:r>
              <a:rPr lang="en-US" sz="3200" dirty="0" smtClean="0">
                <a:solidFill>
                  <a:srgbClr val="00B050"/>
                </a:solidFill>
                <a:effectLst>
                  <a:outerShdw blurRad="38100" dist="38100" dir="2700000" algn="tl">
                    <a:srgbClr val="000000">
                      <a:alpha val="43137"/>
                    </a:srgbClr>
                  </a:outerShdw>
                </a:effectLst>
              </a:rPr>
              <a:t>Network</a:t>
            </a:r>
          </a:p>
          <a:p>
            <a:pPr lvl="1"/>
            <a:r>
              <a:rPr lang="en-US" sz="3200" dirty="0" smtClean="0">
                <a:solidFill>
                  <a:srgbClr val="00B050"/>
                </a:solidFill>
                <a:effectLst>
                  <a:outerShdw blurRad="38100" dist="38100" dir="2700000" algn="tl">
                    <a:srgbClr val="000000">
                      <a:alpha val="43137"/>
                    </a:srgbClr>
                  </a:outerShdw>
                </a:effectLst>
              </a:rPr>
              <a:t>Semantic Web</a:t>
            </a:r>
          </a:p>
          <a:p>
            <a:pPr lvl="1"/>
            <a:r>
              <a:rPr lang="en-US" sz="3200" dirty="0" smtClean="0">
                <a:solidFill>
                  <a:srgbClr val="00B050"/>
                </a:solidFill>
                <a:effectLst>
                  <a:outerShdw blurRad="38100" dist="38100" dir="2700000" algn="tl">
                    <a:srgbClr val="000000">
                      <a:alpha val="43137"/>
                    </a:srgbClr>
                  </a:outerShdw>
                </a:effectLst>
              </a:rPr>
              <a:t>Cloud Computing</a:t>
            </a:r>
            <a:endParaRPr lang="en-US" sz="3200" dirty="0">
              <a:solidFill>
                <a:srgbClr val="00B050"/>
              </a:solidFill>
              <a:effectLst>
                <a:outerShdw blurRad="38100" dist="38100" dir="2700000" algn="tl">
                  <a:srgbClr val="000000">
                    <a:alpha val="43137"/>
                  </a:srgbClr>
                </a:outerShdw>
              </a:effectLst>
            </a:endParaRPr>
          </a:p>
          <a:p>
            <a:endParaRPr lang="en-US" sz="3600" dirty="0"/>
          </a:p>
        </p:txBody>
      </p:sp>
    </p:spTree>
    <p:extLst>
      <p:ext uri="{BB962C8B-B14F-4D97-AF65-F5344CB8AC3E}">
        <p14:creationId xmlns:p14="http://schemas.microsoft.com/office/powerpoint/2010/main" val="3689269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AEA4F84-1FE9-4ED5-A28E-553B2DA70C2A}" type="slidenum">
              <a:rPr lang="en-US">
                <a:solidFill>
                  <a:srgbClr val="FFFFFF"/>
                </a:solidFill>
              </a:rPr>
              <a:pPr/>
              <a:t>12</a:t>
            </a:fld>
            <a:endParaRPr lang="en-US" dirty="0">
              <a:solidFill>
                <a:srgbClr val="FFFFFF"/>
              </a:solidFill>
            </a:endParaRPr>
          </a:p>
        </p:txBody>
      </p:sp>
      <p:sp>
        <p:nvSpPr>
          <p:cNvPr id="169988" name="Rectangle 4"/>
          <p:cNvSpPr>
            <a:spLocks noGrp="1" noChangeArrowheads="1"/>
          </p:cNvSpPr>
          <p:nvPr>
            <p:ph type="title"/>
          </p:nvPr>
        </p:nvSpPr>
        <p:spPr>
          <a:xfrm>
            <a:off x="457200" y="0"/>
            <a:ext cx="8229600" cy="990600"/>
          </a:xfrm>
        </p:spPr>
        <p:txBody>
          <a:bodyPr/>
          <a:lstStyle/>
          <a:p>
            <a:r>
              <a:rPr lang="en-US" dirty="0" smtClean="0"/>
              <a:t>Digital-to-Analog </a:t>
            </a:r>
            <a:r>
              <a:rPr lang="en-US" dirty="0"/>
              <a:t>Conversion</a:t>
            </a:r>
          </a:p>
        </p:txBody>
      </p:sp>
      <p:sp>
        <p:nvSpPr>
          <p:cNvPr id="169991" name="Rectangle 7"/>
          <p:cNvSpPr>
            <a:spLocks noGrp="1" noChangeArrowheads="1"/>
          </p:cNvSpPr>
          <p:nvPr>
            <p:ph type="body" idx="1"/>
          </p:nvPr>
        </p:nvSpPr>
        <p:spPr>
          <a:xfrm>
            <a:off x="457200" y="990600"/>
            <a:ext cx="8229600" cy="1698209"/>
          </a:xfrm>
        </p:spPr>
        <p:txBody>
          <a:bodyPr/>
          <a:lstStyle/>
          <a:p>
            <a:r>
              <a:rPr lang="en-US" dirty="0"/>
              <a:t>Required to send digital data over a </a:t>
            </a:r>
            <a:r>
              <a:rPr lang="en-US" dirty="0" smtClean="0"/>
              <a:t>public telephone </a:t>
            </a:r>
            <a:r>
              <a:rPr lang="en-US" dirty="0"/>
              <a:t>channel</a:t>
            </a:r>
          </a:p>
          <a:p>
            <a:pPr lvl="1"/>
            <a:r>
              <a:rPr lang="en-US" dirty="0"/>
              <a:t>Also known as </a:t>
            </a:r>
            <a:r>
              <a:rPr lang="en-US" i="1" dirty="0">
                <a:solidFill>
                  <a:srgbClr val="66FF33"/>
                </a:solidFill>
              </a:rPr>
              <a:t>modulation</a:t>
            </a:r>
          </a:p>
        </p:txBody>
      </p:sp>
      <p:pic>
        <p:nvPicPr>
          <p:cNvPr id="169989" name="Picture 5"/>
          <p:cNvPicPr>
            <a:picLocks noChangeAspect="1" noChangeArrowheads="1"/>
          </p:cNvPicPr>
          <p:nvPr/>
        </p:nvPicPr>
        <p:blipFill>
          <a:blip r:embed="rId3" cstate="print"/>
          <a:srcRect/>
          <a:stretch>
            <a:fillRect/>
          </a:stretch>
        </p:blipFill>
        <p:spPr bwMode="auto">
          <a:xfrm>
            <a:off x="381000" y="2743200"/>
            <a:ext cx="8534400" cy="2493963"/>
          </a:xfrm>
          <a:prstGeom prst="rect">
            <a:avLst/>
          </a:prstGeom>
          <a:noFill/>
          <a:ln w="28575">
            <a:noFill/>
            <a:miter lim="800000"/>
            <a:headEnd/>
            <a:tailEnd/>
          </a:ln>
          <a:effectLst/>
        </p:spPr>
      </p:pic>
      <p:sp>
        <p:nvSpPr>
          <p:cNvPr id="169992" name="Text Box 8"/>
          <p:cNvSpPr txBox="1">
            <a:spLocks noChangeArrowheads="1"/>
          </p:cNvSpPr>
          <p:nvPr/>
        </p:nvSpPr>
        <p:spPr bwMode="auto">
          <a:xfrm>
            <a:off x="3581400" y="5147846"/>
            <a:ext cx="1994457" cy="338554"/>
          </a:xfrm>
          <a:prstGeom prst="rect">
            <a:avLst/>
          </a:prstGeom>
          <a:solidFill>
            <a:schemeClr val="tx1"/>
          </a:solidFill>
          <a:ln w="9525">
            <a:noFill/>
            <a:miter lim="800000"/>
            <a:headEnd/>
            <a:tailEnd/>
          </a:ln>
          <a:effectLst/>
        </p:spPr>
        <p:txBody>
          <a:bodyPr wrap="none">
            <a:spAutoFit/>
          </a:bodyPr>
          <a:lstStyle/>
          <a:p>
            <a:pPr fontAlgn="base">
              <a:spcBef>
                <a:spcPct val="0"/>
              </a:spcBef>
              <a:spcAft>
                <a:spcPct val="0"/>
              </a:spcAft>
            </a:pPr>
            <a:r>
              <a:rPr lang="en-US" sz="1600" dirty="0" smtClean="0">
                <a:solidFill>
                  <a:srgbClr val="000000"/>
                </a:solidFill>
              </a:rPr>
              <a:t>(telephone </a:t>
            </a:r>
            <a:r>
              <a:rPr lang="en-US" sz="1600" dirty="0">
                <a:solidFill>
                  <a:srgbClr val="000000"/>
                </a:solidFill>
              </a:rPr>
              <a:t>channel)</a:t>
            </a:r>
          </a:p>
        </p:txBody>
      </p:sp>
      <p:sp>
        <p:nvSpPr>
          <p:cNvPr id="8" name="TextBox 7"/>
          <p:cNvSpPr txBox="1"/>
          <p:nvPr/>
        </p:nvSpPr>
        <p:spPr>
          <a:xfrm>
            <a:off x="266700" y="5569803"/>
            <a:ext cx="8763000" cy="830997"/>
          </a:xfrm>
          <a:prstGeom prst="rect">
            <a:avLst/>
          </a:prstGeom>
          <a:solidFill>
            <a:schemeClr val="tx1"/>
          </a:solidFill>
        </p:spPr>
        <p:txBody>
          <a:bodyPr wrap="square" rtlCol="0">
            <a:spAutoFit/>
          </a:bodyPr>
          <a:lstStyle/>
          <a:p>
            <a:pPr algn="ctr"/>
            <a:r>
              <a:rPr lang="en-US" sz="2400" dirty="0" smtClean="0">
                <a:solidFill>
                  <a:srgbClr val="FF0000"/>
                </a:solidFill>
                <a:effectLst>
                  <a:outerShdw blurRad="38100" dist="38100" dir="2700000" algn="tl">
                    <a:srgbClr val="000000">
                      <a:alpha val="43137"/>
                    </a:srgbClr>
                  </a:outerShdw>
                </a:effectLst>
              </a:rPr>
              <a:t>What are telecommuting and virtual offices?            </a:t>
            </a:r>
          </a:p>
          <a:p>
            <a:pPr algn="ctr"/>
            <a:r>
              <a:rPr lang="en-US" sz="2400" dirty="0" smtClean="0">
                <a:solidFill>
                  <a:srgbClr val="FF0000"/>
                </a:solidFill>
                <a:effectLst>
                  <a:outerShdw blurRad="38100" dist="38100" dir="2700000" algn="tl">
                    <a:srgbClr val="000000">
                      <a:alpha val="43137"/>
                    </a:srgbClr>
                  </a:outerShdw>
                </a:effectLst>
              </a:rPr>
              <a:t>“</a:t>
            </a:r>
            <a:r>
              <a:rPr lang="en-US" sz="2400" dirty="0" smtClean="0">
                <a:solidFill>
                  <a:srgbClr val="002060"/>
                </a:solidFill>
                <a:effectLst>
                  <a:outerShdw blurRad="38100" dist="38100" dir="2700000" algn="tl">
                    <a:srgbClr val="000000">
                      <a:alpha val="43137"/>
                    </a:srgbClr>
                  </a:outerShdw>
                </a:effectLst>
              </a:rPr>
              <a:t>Move the work instead of the workers</a:t>
            </a:r>
            <a:r>
              <a:rPr lang="en-US" sz="2400" dirty="0" smtClean="0">
                <a:solidFill>
                  <a:srgbClr val="FF0000"/>
                </a:solidFill>
                <a:effectLst>
                  <a:outerShdw blurRad="38100" dist="38100" dir="2700000" algn="tl">
                    <a:srgbClr val="000000">
                      <a:alpha val="43137"/>
                    </a:srgbClr>
                  </a:outerShdw>
                </a:effectLst>
              </a:rPr>
              <a:t>”</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1283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GB" sz="4000" b="1" dirty="0" smtClean="0">
                <a:solidFill>
                  <a:srgbClr val="00B050"/>
                </a:solidFill>
              </a:rPr>
              <a:t>Devices of Data Communication</a:t>
            </a:r>
            <a:endParaRPr lang="en-GB" sz="4000" b="1" dirty="0">
              <a:solidFill>
                <a:srgbClr val="00B050"/>
              </a:solidFill>
            </a:endParaRPr>
          </a:p>
        </p:txBody>
      </p:sp>
      <p:sp>
        <p:nvSpPr>
          <p:cNvPr id="3" name="Content Placeholder 2"/>
          <p:cNvSpPr>
            <a:spLocks noGrp="1"/>
          </p:cNvSpPr>
          <p:nvPr>
            <p:ph idx="1"/>
          </p:nvPr>
        </p:nvSpPr>
        <p:spPr>
          <a:xfrm>
            <a:off x="457200" y="1066800"/>
            <a:ext cx="8229600" cy="5257800"/>
          </a:xfrm>
        </p:spPr>
        <p:txBody>
          <a:bodyPr>
            <a:noAutofit/>
          </a:bodyPr>
          <a:lstStyle/>
          <a:p>
            <a:pPr algn="just"/>
            <a:r>
              <a:rPr lang="en-GB" sz="2700" b="1" dirty="0" smtClean="0">
                <a:solidFill>
                  <a:srgbClr val="FF0000"/>
                </a:solidFill>
              </a:rPr>
              <a:t>Video Display Terminals and printing terminals</a:t>
            </a:r>
          </a:p>
          <a:p>
            <a:pPr lvl="1" algn="just"/>
            <a:r>
              <a:rPr lang="en-GB" sz="2700" b="1" dirty="0" smtClean="0"/>
              <a:t>I/O devices (</a:t>
            </a:r>
            <a:r>
              <a:rPr lang="en-GB" sz="2700" b="1" dirty="0" smtClean="0">
                <a:solidFill>
                  <a:srgbClr val="FF0000"/>
                </a:solidFill>
              </a:rPr>
              <a:t>microphones, speakers, cameras, etc.</a:t>
            </a:r>
            <a:r>
              <a:rPr lang="en-GB" sz="2700" b="1" dirty="0" smtClean="0"/>
              <a:t>)</a:t>
            </a:r>
          </a:p>
          <a:p>
            <a:pPr algn="just"/>
            <a:r>
              <a:rPr lang="en-GB" sz="2700" b="1" dirty="0" smtClean="0">
                <a:solidFill>
                  <a:srgbClr val="FF0000"/>
                </a:solidFill>
              </a:rPr>
              <a:t>Modem</a:t>
            </a:r>
            <a:r>
              <a:rPr lang="en-GB" sz="2700" b="1" dirty="0" smtClean="0"/>
              <a:t> – transmission of data over telephone lines</a:t>
            </a:r>
          </a:p>
          <a:p>
            <a:pPr algn="just"/>
            <a:r>
              <a:rPr lang="en-GB" sz="2700" b="1" dirty="0" smtClean="0">
                <a:solidFill>
                  <a:srgbClr val="FF0000"/>
                </a:solidFill>
              </a:rPr>
              <a:t>Interface units </a:t>
            </a:r>
            <a:r>
              <a:rPr lang="en-GB" sz="2700" b="1" dirty="0" smtClean="0"/>
              <a:t>(</a:t>
            </a:r>
            <a:r>
              <a:rPr lang="en-GB" sz="2700" b="1" dirty="0" smtClean="0">
                <a:solidFill>
                  <a:srgbClr val="00B050"/>
                </a:solidFill>
              </a:rPr>
              <a:t>modems, multiplexers, codecs</a:t>
            </a:r>
            <a:r>
              <a:rPr lang="en-GB" sz="2700" b="1" dirty="0" smtClean="0"/>
              <a:t>) - Coordinates various types (aspects) of data transmission and receptions. Thereby greatly increasing the efficiency of data communication.</a:t>
            </a:r>
          </a:p>
          <a:p>
            <a:pPr algn="just">
              <a:buFont typeface="Wingdings" pitchFamily="2" charset="2"/>
              <a:buChar char="q"/>
            </a:pPr>
            <a:r>
              <a:rPr lang="en-GB" sz="2700" b="1" dirty="0" smtClean="0">
                <a:solidFill>
                  <a:srgbClr val="FF0000"/>
                </a:solidFill>
              </a:rPr>
              <a:t>An analog communication device always distorts the input and adds </a:t>
            </a:r>
            <a:r>
              <a:rPr lang="en-GB" sz="2700" b="1" dirty="0" smtClean="0">
                <a:solidFill>
                  <a:srgbClr val="00B050"/>
                </a:solidFill>
              </a:rPr>
              <a:t>noise</a:t>
            </a:r>
            <a:r>
              <a:rPr lang="en-GB" sz="2700" b="1" dirty="0" smtClean="0">
                <a:solidFill>
                  <a:srgbClr val="FF0000"/>
                </a:solidFill>
              </a:rPr>
              <a:t>.</a:t>
            </a:r>
          </a:p>
          <a:p>
            <a:pPr algn="just">
              <a:buFont typeface="Wingdings" pitchFamily="2" charset="2"/>
              <a:buChar char="q"/>
            </a:pPr>
            <a:r>
              <a:rPr lang="en-GB" sz="2700" b="1" dirty="0" smtClean="0">
                <a:solidFill>
                  <a:srgbClr val="FF0000"/>
                </a:solidFill>
              </a:rPr>
              <a:t>Digital information doesn’t become distorted while being </a:t>
            </a:r>
            <a:r>
              <a:rPr lang="en-GB" sz="2700" b="1" dirty="0" smtClean="0">
                <a:solidFill>
                  <a:srgbClr val="00B050"/>
                </a:solidFill>
              </a:rPr>
              <a:t>stored, copied, or communicated</a:t>
            </a:r>
            <a:r>
              <a:rPr lang="en-GB" sz="2700" b="1" dirty="0" smtClean="0">
                <a:solidFill>
                  <a:srgbClr val="FF0000"/>
                </a:solidFill>
              </a:rPr>
              <a:t>.</a:t>
            </a:r>
          </a:p>
        </p:txBody>
      </p:sp>
      <p:sp>
        <p:nvSpPr>
          <p:cNvPr id="6" name="Slide Number Placeholder 5"/>
          <p:cNvSpPr>
            <a:spLocks noGrp="1"/>
          </p:cNvSpPr>
          <p:nvPr>
            <p:ph type="sldNum" sz="quarter" idx="12"/>
          </p:nvPr>
        </p:nvSpPr>
        <p:spPr/>
        <p:txBody>
          <a:bodyPr/>
          <a:lstStyle/>
          <a:p>
            <a:fld id="{BF016F89-3F82-4025-9382-62A3F9D719AA}" type="slidenum">
              <a:rPr lang="en-GB" smtClean="0"/>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endCxn id="8" idx="1"/>
          </p:cNvCxnSpPr>
          <p:nvPr/>
        </p:nvCxnSpPr>
        <p:spPr>
          <a:xfrm flipV="1">
            <a:off x="2524099" y="2861072"/>
            <a:ext cx="566750" cy="3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791200" y="2864648"/>
            <a:ext cx="566750" cy="35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6908"/>
          </a:xfrm>
        </p:spPr>
        <p:txBody>
          <a:bodyPr>
            <a:normAutofit/>
          </a:bodyPr>
          <a:lstStyle/>
          <a:p>
            <a:r>
              <a:rPr lang="en-GB" sz="3200" b="1" dirty="0" smtClean="0"/>
              <a:t>Data transmission</a:t>
            </a:r>
            <a:endParaRPr lang="en-GB" sz="3200" b="1" dirty="0"/>
          </a:p>
        </p:txBody>
      </p:sp>
      <p:sp>
        <p:nvSpPr>
          <p:cNvPr id="3" name="Content Placeholder 2"/>
          <p:cNvSpPr>
            <a:spLocks noGrp="1"/>
          </p:cNvSpPr>
          <p:nvPr>
            <p:ph idx="1"/>
          </p:nvPr>
        </p:nvSpPr>
        <p:spPr>
          <a:xfrm>
            <a:off x="457200" y="1428736"/>
            <a:ext cx="8229600" cy="4786346"/>
          </a:xfrm>
        </p:spPr>
        <p:txBody>
          <a:bodyPr>
            <a:normAutofit/>
          </a:bodyPr>
          <a:lstStyle/>
          <a:p>
            <a:pPr algn="just"/>
            <a:r>
              <a:rPr lang="en-GB" sz="2800" b="1" dirty="0" smtClean="0"/>
              <a:t>A basic communication system consists of :</a:t>
            </a:r>
          </a:p>
          <a:p>
            <a:pPr algn="just"/>
            <a:endParaRPr lang="en-GB" b="1" dirty="0" smtClean="0"/>
          </a:p>
          <a:p>
            <a:pPr algn="just"/>
            <a:endParaRPr lang="en-GB" b="1" dirty="0" smtClean="0"/>
          </a:p>
          <a:p>
            <a:pPr algn="just">
              <a:buNone/>
            </a:pPr>
            <a:endParaRPr lang="en-GB" b="1" dirty="0" smtClean="0"/>
          </a:p>
          <a:p>
            <a:pPr>
              <a:lnSpc>
                <a:spcPct val="90000"/>
              </a:lnSpc>
              <a:buNone/>
            </a:pPr>
            <a:r>
              <a:rPr lang="en-US" b="1" dirty="0" smtClean="0">
                <a:solidFill>
                  <a:srgbClr val="0070C0"/>
                </a:solidFill>
              </a:rPr>
              <a:t>	Example </a:t>
            </a:r>
            <a:r>
              <a:rPr lang="en-US" b="1" dirty="0" smtClean="0"/>
              <a:t>- consider </a:t>
            </a:r>
            <a:r>
              <a:rPr lang="en-US" b="1" dirty="0" smtClean="0">
                <a:solidFill>
                  <a:srgbClr val="002060"/>
                </a:solidFill>
              </a:rPr>
              <a:t>a radio broadcast</a:t>
            </a:r>
            <a:r>
              <a:rPr lang="en-US" b="1" dirty="0" smtClean="0"/>
              <a:t>. </a:t>
            </a:r>
          </a:p>
          <a:p>
            <a:pPr>
              <a:lnSpc>
                <a:spcPct val="90000"/>
              </a:lnSpc>
            </a:pPr>
            <a:r>
              <a:rPr lang="en-US" b="1" dirty="0" smtClean="0"/>
              <a:t>In this case </a:t>
            </a:r>
          </a:p>
          <a:p>
            <a:pPr lvl="1">
              <a:lnSpc>
                <a:spcPct val="90000"/>
              </a:lnSpc>
            </a:pPr>
            <a:r>
              <a:rPr lang="en-US" b="1" dirty="0" smtClean="0"/>
              <a:t>the </a:t>
            </a:r>
            <a:r>
              <a:rPr lang="en-US" b="1" dirty="0" smtClean="0">
                <a:solidFill>
                  <a:srgbClr val="7030A0"/>
                </a:solidFill>
              </a:rPr>
              <a:t>broadcast tower (antenna) </a:t>
            </a:r>
            <a:r>
              <a:rPr lang="en-US" b="1" dirty="0" smtClean="0"/>
              <a:t>is the </a:t>
            </a:r>
            <a:r>
              <a:rPr lang="en-US" b="1" dirty="0" smtClean="0">
                <a:solidFill>
                  <a:srgbClr val="FF0000"/>
                </a:solidFill>
              </a:rPr>
              <a:t>transmitter</a:t>
            </a:r>
            <a:r>
              <a:rPr lang="en-US" b="1" dirty="0" smtClean="0"/>
              <a:t>, </a:t>
            </a:r>
          </a:p>
          <a:p>
            <a:pPr lvl="1">
              <a:lnSpc>
                <a:spcPct val="90000"/>
              </a:lnSpc>
            </a:pPr>
            <a:r>
              <a:rPr lang="en-US" b="1" dirty="0" smtClean="0"/>
              <a:t>the </a:t>
            </a:r>
            <a:r>
              <a:rPr lang="en-US" b="1" dirty="0" smtClean="0">
                <a:solidFill>
                  <a:srgbClr val="7030A0"/>
                </a:solidFill>
              </a:rPr>
              <a:t>radio</a:t>
            </a:r>
            <a:r>
              <a:rPr lang="en-US" b="1" dirty="0" smtClean="0"/>
              <a:t> is the </a:t>
            </a:r>
            <a:r>
              <a:rPr lang="en-US" b="1" dirty="0" smtClean="0">
                <a:solidFill>
                  <a:srgbClr val="FF0000"/>
                </a:solidFill>
              </a:rPr>
              <a:t>receiver</a:t>
            </a:r>
            <a:r>
              <a:rPr lang="en-US" b="1" dirty="0" smtClean="0"/>
              <a:t> and</a:t>
            </a:r>
          </a:p>
          <a:p>
            <a:pPr lvl="1">
              <a:lnSpc>
                <a:spcPct val="90000"/>
              </a:lnSpc>
            </a:pPr>
            <a:r>
              <a:rPr lang="en-US" b="1" dirty="0" smtClean="0"/>
              <a:t>the transmission </a:t>
            </a:r>
            <a:r>
              <a:rPr lang="en-US" b="1" dirty="0" smtClean="0">
                <a:solidFill>
                  <a:srgbClr val="FF0000"/>
                </a:solidFill>
              </a:rPr>
              <a:t>medium</a:t>
            </a:r>
            <a:r>
              <a:rPr lang="en-US" b="1" dirty="0" smtClean="0"/>
              <a:t> is </a:t>
            </a:r>
            <a:r>
              <a:rPr lang="en-US" b="1" dirty="0" smtClean="0">
                <a:solidFill>
                  <a:srgbClr val="7030A0"/>
                </a:solidFill>
              </a:rPr>
              <a:t>free space</a:t>
            </a:r>
            <a:r>
              <a:rPr lang="en-US" b="1" dirty="0" smtClean="0"/>
              <a:t>. </a:t>
            </a:r>
          </a:p>
          <a:p>
            <a:pPr algn="just">
              <a:buNone/>
            </a:pPr>
            <a:endParaRPr lang="en-GB" sz="2000" b="1" dirty="0" smtClean="0"/>
          </a:p>
        </p:txBody>
      </p:sp>
      <p:sp>
        <p:nvSpPr>
          <p:cNvPr id="6" name="Slide Number Placeholder 5"/>
          <p:cNvSpPr>
            <a:spLocks noGrp="1"/>
          </p:cNvSpPr>
          <p:nvPr>
            <p:ph type="sldNum" sz="quarter" idx="12"/>
          </p:nvPr>
        </p:nvSpPr>
        <p:spPr/>
        <p:txBody>
          <a:bodyPr/>
          <a:lstStyle/>
          <a:p>
            <a:fld id="{BF016F89-3F82-4025-9382-62A3F9D719AA}" type="slidenum">
              <a:rPr lang="en-GB" smtClean="0"/>
              <a:pPr/>
              <a:t>14</a:t>
            </a:fld>
            <a:endParaRPr lang="en-GB"/>
          </a:p>
        </p:txBody>
      </p:sp>
      <p:sp>
        <p:nvSpPr>
          <p:cNvPr id="7" name="Rectangle 6"/>
          <p:cNvSpPr/>
          <p:nvPr/>
        </p:nvSpPr>
        <p:spPr>
          <a:xfrm>
            <a:off x="1142976" y="2500306"/>
            <a:ext cx="1643074" cy="7143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Transmitter</a:t>
            </a:r>
            <a:endParaRPr lang="en-GB" sz="2400" dirty="0"/>
          </a:p>
        </p:txBody>
      </p:sp>
      <p:sp>
        <p:nvSpPr>
          <p:cNvPr id="8" name="Rectangle 7"/>
          <p:cNvSpPr/>
          <p:nvPr/>
        </p:nvSpPr>
        <p:spPr>
          <a:xfrm>
            <a:off x="3090849" y="2743200"/>
            <a:ext cx="3005151" cy="235743"/>
          </a:xfrm>
          <a:prstGeom prst="rect">
            <a:avLst/>
          </a:prstGeom>
          <a:effectLst>
            <a:innerShdw blurRad="63500" dist="50800" dir="135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400" dirty="0" smtClean="0"/>
              <a:t>Information channel</a:t>
            </a:r>
            <a:endParaRPr lang="en-GB" sz="2400" dirty="0"/>
          </a:p>
        </p:txBody>
      </p:sp>
      <p:sp>
        <p:nvSpPr>
          <p:cNvPr id="9" name="Rectangle 8"/>
          <p:cNvSpPr/>
          <p:nvPr/>
        </p:nvSpPr>
        <p:spPr>
          <a:xfrm>
            <a:off x="6357950" y="2500306"/>
            <a:ext cx="1643074" cy="7143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sz="2400" dirty="0" smtClean="0"/>
              <a:t>Receiver </a:t>
            </a:r>
            <a:endParaRPr lang="en-GB" sz="2400" dirty="0"/>
          </a:p>
        </p:txBody>
      </p:sp>
    </p:spTree>
    <p:extLst>
      <p:ext uri="{BB962C8B-B14F-4D97-AF65-F5344CB8AC3E}">
        <p14:creationId xmlns:p14="http://schemas.microsoft.com/office/powerpoint/2010/main" val="2332437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 Communications Model	</a:t>
            </a:r>
          </a:p>
        </p:txBody>
      </p:sp>
      <p:sp>
        <p:nvSpPr>
          <p:cNvPr id="5123" name="Rectangle 3"/>
          <p:cNvSpPr>
            <a:spLocks noGrp="1" noChangeArrowheads="1"/>
          </p:cNvSpPr>
          <p:nvPr>
            <p:ph type="body" idx="1"/>
          </p:nvPr>
        </p:nvSpPr>
        <p:spPr/>
        <p:txBody>
          <a:bodyPr/>
          <a:lstStyle/>
          <a:p>
            <a:pPr>
              <a:lnSpc>
                <a:spcPct val="90000"/>
              </a:lnSpc>
            </a:pPr>
            <a:r>
              <a:rPr lang="en-US" dirty="0"/>
              <a:t>Source</a:t>
            </a:r>
          </a:p>
          <a:p>
            <a:pPr lvl="1">
              <a:lnSpc>
                <a:spcPct val="90000"/>
              </a:lnSpc>
            </a:pPr>
            <a:r>
              <a:rPr lang="en-US" dirty="0"/>
              <a:t>generates data to be transmitted</a:t>
            </a:r>
          </a:p>
          <a:p>
            <a:pPr>
              <a:lnSpc>
                <a:spcPct val="90000"/>
              </a:lnSpc>
            </a:pPr>
            <a:r>
              <a:rPr lang="en-US" dirty="0" smtClean="0"/>
              <a:t>Transmitter (some encoding is done here)</a:t>
            </a:r>
            <a:endParaRPr lang="en-US" dirty="0"/>
          </a:p>
          <a:p>
            <a:pPr lvl="1">
              <a:lnSpc>
                <a:spcPct val="90000"/>
              </a:lnSpc>
            </a:pPr>
            <a:r>
              <a:rPr lang="en-US" dirty="0"/>
              <a:t>Converts data into transmittable signals</a:t>
            </a:r>
          </a:p>
          <a:p>
            <a:pPr>
              <a:lnSpc>
                <a:spcPct val="90000"/>
              </a:lnSpc>
            </a:pPr>
            <a:r>
              <a:rPr lang="en-US" dirty="0"/>
              <a:t>Transmission System</a:t>
            </a:r>
          </a:p>
          <a:p>
            <a:pPr lvl="1">
              <a:lnSpc>
                <a:spcPct val="90000"/>
              </a:lnSpc>
            </a:pPr>
            <a:r>
              <a:rPr lang="en-US" dirty="0"/>
              <a:t>Carries data</a:t>
            </a:r>
          </a:p>
          <a:p>
            <a:pPr>
              <a:lnSpc>
                <a:spcPct val="90000"/>
              </a:lnSpc>
            </a:pPr>
            <a:r>
              <a:rPr lang="en-US" dirty="0" smtClean="0"/>
              <a:t>Receiver (decoding…)</a:t>
            </a:r>
            <a:endParaRPr lang="en-US" dirty="0"/>
          </a:p>
          <a:p>
            <a:pPr lvl="1">
              <a:lnSpc>
                <a:spcPct val="90000"/>
              </a:lnSpc>
            </a:pPr>
            <a:r>
              <a:rPr lang="en-US" dirty="0"/>
              <a:t>Converts received signal into data</a:t>
            </a:r>
          </a:p>
          <a:p>
            <a:pPr>
              <a:lnSpc>
                <a:spcPct val="90000"/>
              </a:lnSpc>
            </a:pPr>
            <a:r>
              <a:rPr lang="en-US" dirty="0"/>
              <a:t>Destination</a:t>
            </a:r>
          </a:p>
          <a:p>
            <a:pPr lvl="1">
              <a:lnSpc>
                <a:spcPct val="90000"/>
              </a:lnSpc>
            </a:pPr>
            <a:r>
              <a:rPr lang="en-US" dirty="0"/>
              <a:t>Takes incoming data</a:t>
            </a:r>
          </a:p>
        </p:txBody>
      </p:sp>
    </p:spTree>
    <p:extLst>
      <p:ext uri="{BB962C8B-B14F-4D97-AF65-F5344CB8AC3E}">
        <p14:creationId xmlns:p14="http://schemas.microsoft.com/office/powerpoint/2010/main" val="754544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lang="en-US" dirty="0"/>
              <a:t>Simplified Communications Model - Diagram</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b="13564"/>
          <a:stretch>
            <a:fillRect/>
          </a:stretch>
        </p:blipFill>
        <p:spPr bwMode="auto">
          <a:xfrm>
            <a:off x="152400" y="1427163"/>
            <a:ext cx="8686800" cy="54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0" y="6477000"/>
            <a:ext cx="1143000" cy="3810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6782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0E8E51-8038-4007-B0BF-A6F67708989D}" type="slidenum">
              <a:rPr lang="en-US" altLang="en-US">
                <a:solidFill>
                  <a:prstClr val="black">
                    <a:tint val="75000"/>
                  </a:prstClr>
                </a:solidFill>
              </a:rPr>
              <a:pPr/>
              <a:t>17</a:t>
            </a:fld>
            <a:endParaRPr lang="en-US" altLang="en-US">
              <a:solidFill>
                <a:prstClr val="black">
                  <a:tint val="75000"/>
                </a:prstClr>
              </a:solidFill>
            </a:endParaRPr>
          </a:p>
        </p:txBody>
      </p:sp>
      <p:sp>
        <p:nvSpPr>
          <p:cNvPr id="95234" name="Rectangle 2"/>
          <p:cNvSpPr>
            <a:spLocks noGrp="1" noChangeArrowheads="1"/>
          </p:cNvSpPr>
          <p:nvPr>
            <p:ph type="title"/>
          </p:nvPr>
        </p:nvSpPr>
        <p:spPr/>
        <p:txBody>
          <a:bodyPr>
            <a:normAutofit fontScale="90000"/>
          </a:bodyPr>
          <a:lstStyle/>
          <a:p>
            <a:r>
              <a:rPr lang="en-US" sz="3800"/>
              <a:t>Five Components of Data Communication</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563688"/>
            <a:ext cx="664845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7" name="Text Box 5"/>
          <p:cNvSpPr txBox="1">
            <a:spLocks noChangeArrowheads="1"/>
          </p:cNvSpPr>
          <p:nvPr/>
        </p:nvSpPr>
        <p:spPr bwMode="auto">
          <a:xfrm>
            <a:off x="3867150" y="4154488"/>
            <a:ext cx="17526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fontAlgn="base">
              <a:spcBef>
                <a:spcPct val="0"/>
              </a:spcBef>
              <a:spcAft>
                <a:spcPct val="0"/>
              </a:spcAft>
              <a:defRPr>
                <a:solidFill>
                  <a:schemeClr val="tx1"/>
                </a:solidFill>
                <a:latin typeface="Arial" pitchFamily="34" charset="0"/>
              </a:defRPr>
            </a:lvl6pPr>
            <a:lvl7pPr marL="3200400" indent="-457200" fontAlgn="base">
              <a:spcBef>
                <a:spcPct val="0"/>
              </a:spcBef>
              <a:spcAft>
                <a:spcPct val="0"/>
              </a:spcAft>
              <a:defRPr>
                <a:solidFill>
                  <a:schemeClr val="tx1"/>
                </a:solidFill>
                <a:latin typeface="Arial" pitchFamily="34" charset="0"/>
              </a:defRPr>
            </a:lvl7pPr>
            <a:lvl8pPr marL="3657600" indent="-457200" fontAlgn="base">
              <a:spcBef>
                <a:spcPct val="0"/>
              </a:spcBef>
              <a:spcAft>
                <a:spcPct val="0"/>
              </a:spcAft>
              <a:defRPr>
                <a:solidFill>
                  <a:schemeClr val="tx1"/>
                </a:solidFill>
                <a:latin typeface="Arial" pitchFamily="34" charset="0"/>
              </a:defRPr>
            </a:lvl8pPr>
            <a:lvl9pPr marL="4114800" indent="-457200" fontAlgn="base">
              <a:spcBef>
                <a:spcPct val="0"/>
              </a:spcBef>
              <a:spcAft>
                <a:spcPct val="0"/>
              </a:spcAft>
              <a:defRPr>
                <a:solidFill>
                  <a:schemeClr val="tx1"/>
                </a:solidFill>
                <a:latin typeface="Arial" pitchFamily="34" charset="0"/>
              </a:defRPr>
            </a:lvl9pPr>
          </a:lstStyle>
          <a:p>
            <a:pPr>
              <a:spcBef>
                <a:spcPct val="50000"/>
              </a:spcBef>
              <a:buFontTx/>
              <a:buAutoNum type="arabicPeriod"/>
            </a:pPr>
            <a:r>
              <a:rPr lang="en-US" dirty="0">
                <a:solidFill>
                  <a:prstClr val="black"/>
                </a:solidFill>
              </a:rPr>
              <a:t>Message</a:t>
            </a:r>
          </a:p>
          <a:p>
            <a:pPr>
              <a:spcBef>
                <a:spcPct val="50000"/>
              </a:spcBef>
              <a:buFontTx/>
              <a:buAutoNum type="arabicPeriod"/>
            </a:pPr>
            <a:r>
              <a:rPr lang="en-GB" dirty="0">
                <a:solidFill>
                  <a:prstClr val="black"/>
                </a:solidFill>
              </a:rPr>
              <a:t>Sender</a:t>
            </a:r>
          </a:p>
          <a:p>
            <a:pPr>
              <a:spcBef>
                <a:spcPct val="50000"/>
              </a:spcBef>
              <a:buFontTx/>
              <a:buAutoNum type="arabicPeriod"/>
            </a:pPr>
            <a:r>
              <a:rPr lang="en-GB" dirty="0">
                <a:solidFill>
                  <a:prstClr val="black"/>
                </a:solidFill>
              </a:rPr>
              <a:t>Receiver</a:t>
            </a:r>
          </a:p>
          <a:p>
            <a:pPr>
              <a:spcBef>
                <a:spcPct val="50000"/>
              </a:spcBef>
              <a:buFontTx/>
              <a:buAutoNum type="arabicPeriod"/>
            </a:pPr>
            <a:r>
              <a:rPr lang="en-GB" dirty="0">
                <a:solidFill>
                  <a:prstClr val="black"/>
                </a:solidFill>
              </a:rPr>
              <a:t>Medium</a:t>
            </a:r>
          </a:p>
          <a:p>
            <a:pPr>
              <a:spcBef>
                <a:spcPct val="50000"/>
              </a:spcBef>
              <a:buFontTx/>
              <a:buAutoNum type="arabicPeriod"/>
            </a:pPr>
            <a:r>
              <a:rPr lang="en-GB" dirty="0">
                <a:solidFill>
                  <a:prstClr val="black"/>
                </a:solidFill>
              </a:rPr>
              <a:t>Protocol</a:t>
            </a:r>
          </a:p>
        </p:txBody>
      </p:sp>
    </p:spTree>
    <p:extLst>
      <p:ext uri="{BB962C8B-B14F-4D97-AF65-F5344CB8AC3E}">
        <p14:creationId xmlns:p14="http://schemas.microsoft.com/office/powerpoint/2010/main" val="2751231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042988" y="76200"/>
            <a:ext cx="7793037" cy="911225"/>
          </a:xfrm>
        </p:spPr>
        <p:txBody>
          <a:bodyPr/>
          <a:lstStyle/>
          <a:p>
            <a:r>
              <a:rPr lang="en-US" b="1" u="sng" dirty="0" smtClean="0">
                <a:solidFill>
                  <a:srgbClr val="009900"/>
                </a:solidFill>
                <a:cs typeface="Traditional Arabic" pitchFamily="18" charset="-78"/>
              </a:rPr>
              <a:t>Communication Protocols</a:t>
            </a:r>
          </a:p>
        </p:txBody>
      </p:sp>
      <p:sp>
        <p:nvSpPr>
          <p:cNvPr id="7171" name="Rectangle 3"/>
          <p:cNvSpPr>
            <a:spLocks noGrp="1" noChangeArrowheads="1"/>
          </p:cNvSpPr>
          <p:nvPr>
            <p:ph idx="1"/>
            <p:custDataLst>
              <p:tags r:id="rId2"/>
            </p:custDataLst>
          </p:nvPr>
        </p:nvSpPr>
        <p:spPr>
          <a:xfrm>
            <a:off x="533401" y="990600"/>
            <a:ext cx="8229599" cy="5715000"/>
          </a:xfrm>
        </p:spPr>
        <p:txBody>
          <a:bodyPr/>
          <a:lstStyle/>
          <a:p>
            <a:pPr algn="just">
              <a:buClr>
                <a:schemeClr val="tx2"/>
              </a:buClr>
              <a:buFont typeface="Wingdings" pitchFamily="2" charset="2"/>
              <a:buChar char="Ø"/>
            </a:pPr>
            <a:r>
              <a:rPr lang="en-US" sz="3400" dirty="0" smtClean="0">
                <a:solidFill>
                  <a:schemeClr val="tx2"/>
                </a:solidFill>
                <a:ea typeface="Majalla UI"/>
                <a:cs typeface="Majalla UI"/>
              </a:rPr>
              <a:t>The procedure of data transmission in the form of software is commonly called </a:t>
            </a:r>
            <a:r>
              <a:rPr lang="en-US" sz="3400" i="1" dirty="0" smtClean="0">
                <a:solidFill>
                  <a:srgbClr val="FF0000"/>
                </a:solidFill>
                <a:ea typeface="Majalla UI"/>
                <a:cs typeface="Majalla UI"/>
              </a:rPr>
              <a:t>protocol</a:t>
            </a:r>
            <a:r>
              <a:rPr lang="en-US" sz="3400" dirty="0" smtClean="0">
                <a:solidFill>
                  <a:schemeClr val="tx2"/>
                </a:solidFill>
                <a:ea typeface="Majalla UI"/>
                <a:cs typeface="Majalla UI"/>
              </a:rPr>
              <a:t>.</a:t>
            </a:r>
            <a:endParaRPr lang="en-US" sz="3400" i="1" dirty="0" smtClean="0">
              <a:solidFill>
                <a:schemeClr val="tx2"/>
              </a:solidFill>
              <a:ea typeface="Majalla UI"/>
              <a:cs typeface="Majalla UI"/>
            </a:endParaRPr>
          </a:p>
          <a:p>
            <a:pPr algn="just">
              <a:buClr>
                <a:schemeClr val="tx2"/>
              </a:buClr>
              <a:buFont typeface="Wingdings" pitchFamily="2" charset="2"/>
              <a:buChar char="Ø"/>
            </a:pPr>
            <a:r>
              <a:rPr lang="en-US" sz="3400" i="1" dirty="0" smtClean="0">
                <a:solidFill>
                  <a:schemeClr val="tx2"/>
                </a:solidFill>
                <a:ea typeface="Majalla UI"/>
                <a:cs typeface="Majalla UI"/>
              </a:rPr>
              <a:t>Data communication software</a:t>
            </a:r>
            <a:r>
              <a:rPr lang="en-US" sz="3400" dirty="0" smtClean="0">
                <a:solidFill>
                  <a:schemeClr val="tx2"/>
                </a:solidFill>
                <a:ea typeface="Majalla UI"/>
                <a:cs typeface="Majalla UI"/>
              </a:rPr>
              <a:t> is the software that enables us to communicate with other systems. </a:t>
            </a:r>
          </a:p>
          <a:p>
            <a:pPr algn="just">
              <a:buClr>
                <a:schemeClr val="tx2"/>
              </a:buClr>
              <a:buFont typeface="Wingdings" pitchFamily="2" charset="2"/>
              <a:buChar char="Ø"/>
            </a:pPr>
            <a:r>
              <a:rPr lang="en-US" sz="3400" dirty="0" smtClean="0"/>
              <a:t>The data communication software </a:t>
            </a:r>
            <a:r>
              <a:rPr lang="en-US" sz="3400" dirty="0" smtClean="0">
                <a:solidFill>
                  <a:srgbClr val="FF0000"/>
                </a:solidFill>
              </a:rPr>
              <a:t>instructs computer systems and devices as to how exactly data is to be transferred from one place to another</a:t>
            </a:r>
            <a:r>
              <a:rPr lang="en-US" sz="3400" dirty="0" smtClean="0"/>
              <a:t>. </a:t>
            </a:r>
          </a:p>
          <a:p>
            <a:pPr algn="just">
              <a:buClr>
                <a:schemeClr val="tx2"/>
              </a:buClr>
              <a:buFont typeface="Wingdings" pitchFamily="2" charset="2"/>
              <a:buChar char="Ø"/>
            </a:pPr>
            <a:endParaRPr lang="en-US" sz="3400" dirty="0" smtClean="0">
              <a:solidFill>
                <a:schemeClr val="tx2"/>
              </a:solidFill>
              <a:ea typeface="Majalla UI"/>
              <a:cs typeface="Majalla UI"/>
            </a:endParaRPr>
          </a:p>
          <a:p>
            <a:pPr algn="just">
              <a:buFont typeface="Wingdings" pitchFamily="2" charset="2"/>
              <a:buNone/>
            </a:pPr>
            <a:endParaRPr lang="en-US" sz="3400" dirty="0" smtClean="0">
              <a:solidFill>
                <a:schemeClr val="tx2"/>
              </a:solidFill>
              <a:ea typeface="Majalla UI"/>
              <a:cs typeface="Majalla UI"/>
            </a:endParaRPr>
          </a:p>
        </p:txBody>
      </p:sp>
      <p:sp>
        <p:nvSpPr>
          <p:cNvPr id="5" name="Slide Number Placeholder 5"/>
          <p:cNvSpPr>
            <a:spLocks noGrp="1"/>
          </p:cNvSpPr>
          <p:nvPr>
            <p:ph type="sldNum" sz="quarter" idx="12"/>
          </p:nvPr>
        </p:nvSpPr>
        <p:spPr/>
        <p:txBody>
          <a:bodyPr/>
          <a:lstStyle/>
          <a:p>
            <a:pPr>
              <a:defRPr/>
            </a:pPr>
            <a:fld id="{D50C93B2-DD51-4B73-B416-C1005BC34229}" type="slidenum">
              <a:rPr lang="ar-SA">
                <a:solidFill>
                  <a:prstClr val="black">
                    <a:tint val="75000"/>
                  </a:prstClr>
                </a:solidFill>
              </a:rPr>
              <a:pPr>
                <a:defRPr/>
              </a:pPr>
              <a:t>18</a:t>
            </a:fld>
            <a:endParaRPr lang="en-US">
              <a:solidFill>
                <a:prstClr val="black">
                  <a:tint val="75000"/>
                </a:prstClr>
              </a:solidFill>
            </a:endParaRPr>
          </a:p>
        </p:txBody>
      </p:sp>
    </p:spTree>
    <p:extLst>
      <p:ext uri="{BB962C8B-B14F-4D97-AF65-F5344CB8AC3E}">
        <p14:creationId xmlns:p14="http://schemas.microsoft.com/office/powerpoint/2010/main" val="31782278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1260A3-456B-471D-9D26-5149A9DD3ACD}" type="slidenum">
              <a:rPr lang="en-US">
                <a:solidFill>
                  <a:prstClr val="black">
                    <a:tint val="75000"/>
                  </a:prstClr>
                </a:solidFill>
              </a:rPr>
              <a:pPr/>
              <a:t>19</a:t>
            </a:fld>
            <a:endParaRPr lang="en-US">
              <a:solidFill>
                <a:prstClr val="black">
                  <a:tint val="75000"/>
                </a:prstClr>
              </a:solidFill>
            </a:endParaRPr>
          </a:p>
        </p:txBody>
      </p:sp>
      <p:sp>
        <p:nvSpPr>
          <p:cNvPr id="128003" name="Rectangle 3"/>
          <p:cNvSpPr>
            <a:spLocks noGrp="1" noChangeArrowheads="1"/>
          </p:cNvSpPr>
          <p:nvPr>
            <p:ph type="body" idx="1"/>
          </p:nvPr>
        </p:nvSpPr>
        <p:spPr/>
        <p:txBody>
          <a:bodyPr/>
          <a:lstStyle/>
          <a:p>
            <a:pPr algn="just">
              <a:lnSpc>
                <a:spcPct val="90000"/>
              </a:lnSpc>
            </a:pPr>
            <a:r>
              <a:rPr lang="en-US" dirty="0"/>
              <a:t>The data transmission </a:t>
            </a:r>
            <a:r>
              <a:rPr lang="en-US" dirty="0">
                <a:solidFill>
                  <a:srgbClr val="FF0000"/>
                </a:solidFill>
              </a:rPr>
              <a:t>software or protocols </a:t>
            </a:r>
            <a:r>
              <a:rPr lang="en-US" dirty="0" smtClean="0">
                <a:solidFill>
                  <a:srgbClr val="FF0000"/>
                </a:solidFill>
              </a:rPr>
              <a:t>performs</a:t>
            </a:r>
            <a:r>
              <a:rPr lang="en-US" dirty="0" smtClean="0"/>
              <a:t> </a:t>
            </a:r>
            <a:r>
              <a:rPr lang="en-US" dirty="0"/>
              <a:t>the following functions for the </a:t>
            </a:r>
            <a:r>
              <a:rPr lang="en-US" dirty="0">
                <a:solidFill>
                  <a:srgbClr val="FF0000"/>
                </a:solidFill>
              </a:rPr>
              <a:t>efficient and error free transmission of data </a:t>
            </a:r>
          </a:p>
          <a:p>
            <a:pPr lvl="1" algn="just">
              <a:lnSpc>
                <a:spcPct val="90000"/>
              </a:lnSpc>
            </a:pPr>
            <a:r>
              <a:rPr lang="en-US" b="1" dirty="0"/>
              <a:t>Data sequencing</a:t>
            </a:r>
            <a:r>
              <a:rPr lang="en-US" dirty="0"/>
              <a:t>: A long message to be transmitted is broken into </a:t>
            </a:r>
            <a:r>
              <a:rPr lang="en-US" dirty="0">
                <a:solidFill>
                  <a:srgbClr val="FF0000"/>
                </a:solidFill>
              </a:rPr>
              <a:t>smaller packets </a:t>
            </a:r>
            <a:r>
              <a:rPr lang="en-US" dirty="0"/>
              <a:t>of fixed size </a:t>
            </a:r>
            <a:r>
              <a:rPr lang="en-US" dirty="0" smtClean="0"/>
              <a:t>and a unique sequence number is given for </a:t>
            </a:r>
            <a:r>
              <a:rPr lang="en-US" dirty="0" smtClean="0">
                <a:solidFill>
                  <a:srgbClr val="FF0000"/>
                </a:solidFill>
              </a:rPr>
              <a:t>every packet</a:t>
            </a:r>
            <a:r>
              <a:rPr lang="en-US" dirty="0" smtClean="0"/>
              <a:t>. </a:t>
            </a:r>
            <a:endParaRPr lang="en-US" b="1" dirty="0"/>
          </a:p>
          <a:p>
            <a:pPr lvl="1" algn="just">
              <a:lnSpc>
                <a:spcPct val="90000"/>
              </a:lnSpc>
            </a:pPr>
            <a:r>
              <a:rPr lang="en-US" b="1" dirty="0"/>
              <a:t>Data Routing</a:t>
            </a:r>
            <a:r>
              <a:rPr lang="en-US" dirty="0"/>
              <a:t>: It is the process of finding the most </a:t>
            </a:r>
            <a:r>
              <a:rPr lang="en-US" dirty="0">
                <a:solidFill>
                  <a:srgbClr val="FF0000"/>
                </a:solidFill>
              </a:rPr>
              <a:t>efficient route between source and destination </a:t>
            </a:r>
            <a:r>
              <a:rPr lang="en-US" dirty="0"/>
              <a:t>before sending the data.</a:t>
            </a:r>
          </a:p>
        </p:txBody>
      </p:sp>
      <p:sp>
        <p:nvSpPr>
          <p:cNvPr id="9" name="Rectangle 4"/>
          <p:cNvSpPr>
            <a:spLocks noChangeArrowheads="1"/>
          </p:cNvSpPr>
          <p:nvPr>
            <p:custDataLst>
              <p:tags r:id="rId1"/>
            </p:custDataLst>
          </p:nvPr>
        </p:nvSpPr>
        <p:spPr bwMode="auto">
          <a:xfrm rot="10800000" flipV="1">
            <a:off x="754063" y="260350"/>
            <a:ext cx="8107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ct val="80000"/>
              </a:lnSpc>
              <a:spcBef>
                <a:spcPct val="20000"/>
              </a:spcBef>
              <a:spcAft>
                <a:spcPct val="0"/>
              </a:spcAft>
            </a:pPr>
            <a:r>
              <a:rPr lang="en-US" sz="4000" b="1" u="sng" dirty="0" smtClean="0">
                <a:solidFill>
                  <a:srgbClr val="009900"/>
                </a:solidFill>
                <a:latin typeface="Times New Roman" pitchFamily="18" charset="0"/>
                <a:cs typeface="Times New Roman" pitchFamily="18" charset="0"/>
              </a:rPr>
              <a:t>Data transmission software or protocols (functions)</a:t>
            </a:r>
            <a:r>
              <a:rPr lang="en-US" sz="4000" u="sng" dirty="0" smtClean="0">
                <a:solidFill>
                  <a:srgbClr val="CC0099"/>
                </a:solidFill>
                <a:latin typeface="Times New Roman" pitchFamily="18" charset="0"/>
                <a:cs typeface="Times New Roman" pitchFamily="18" charset="0"/>
              </a:rPr>
              <a:t> </a:t>
            </a:r>
          </a:p>
        </p:txBody>
      </p:sp>
    </p:spTree>
    <p:extLst>
      <p:ext uri="{BB962C8B-B14F-4D97-AF65-F5344CB8AC3E}">
        <p14:creationId xmlns:p14="http://schemas.microsoft.com/office/powerpoint/2010/main" val="2223989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GB" dirty="0" smtClean="0"/>
              <a:t>Agenda </a:t>
            </a:r>
            <a:endParaRPr lang="en-GB" dirty="0"/>
          </a:p>
        </p:txBody>
      </p:sp>
      <p:sp>
        <p:nvSpPr>
          <p:cNvPr id="3" name="Content Placeholder 2"/>
          <p:cNvSpPr>
            <a:spLocks noGrp="1"/>
          </p:cNvSpPr>
          <p:nvPr>
            <p:ph idx="1"/>
          </p:nvPr>
        </p:nvSpPr>
        <p:spPr>
          <a:xfrm>
            <a:off x="457200" y="914400"/>
            <a:ext cx="8229600" cy="5638800"/>
          </a:xfrm>
        </p:spPr>
        <p:txBody>
          <a:bodyPr>
            <a:normAutofit/>
          </a:bodyPr>
          <a:lstStyle/>
          <a:p>
            <a:r>
              <a:rPr lang="en-GB" dirty="0" smtClean="0"/>
              <a:t>Data Communications</a:t>
            </a:r>
          </a:p>
          <a:p>
            <a:r>
              <a:rPr lang="en-GB" dirty="0" smtClean="0"/>
              <a:t>Data transmission</a:t>
            </a:r>
          </a:p>
          <a:p>
            <a:pPr lvl="1"/>
            <a:r>
              <a:rPr lang="en-GB" dirty="0" smtClean="0"/>
              <a:t>Communication channels</a:t>
            </a:r>
          </a:p>
          <a:p>
            <a:pPr lvl="1"/>
            <a:r>
              <a:rPr lang="en-GB" dirty="0" smtClean="0"/>
              <a:t>Types of transmission mode</a:t>
            </a:r>
          </a:p>
          <a:p>
            <a:pPr lvl="1"/>
            <a:r>
              <a:rPr lang="en-GB" dirty="0" smtClean="0"/>
              <a:t>Components of Data communications</a:t>
            </a:r>
          </a:p>
          <a:p>
            <a:pPr lvl="1"/>
            <a:r>
              <a:rPr lang="en-GB" dirty="0" smtClean="0"/>
              <a:t>Applications of Data Comm.</a:t>
            </a:r>
          </a:p>
          <a:p>
            <a:pPr lvl="1"/>
            <a:endParaRPr lang="en-GB" sz="1050" dirty="0" smtClean="0"/>
          </a:p>
          <a:p>
            <a:r>
              <a:rPr lang="en-GB" dirty="0" smtClean="0"/>
              <a:t>Computer Networks</a:t>
            </a:r>
          </a:p>
          <a:p>
            <a:pPr lvl="1">
              <a:buFont typeface="Calibri" pitchFamily="34" charset="0"/>
              <a:buChar char="─"/>
            </a:pPr>
            <a:r>
              <a:rPr lang="en-GB" dirty="0" smtClean="0"/>
              <a:t>Classification of networks</a:t>
            </a:r>
          </a:p>
          <a:p>
            <a:pPr lvl="1">
              <a:buFont typeface="Calibri" pitchFamily="34" charset="0"/>
              <a:buChar char="─"/>
            </a:pPr>
            <a:r>
              <a:rPr lang="en-GB" dirty="0" smtClean="0"/>
              <a:t>Networking components (devices, software, …)</a:t>
            </a:r>
          </a:p>
          <a:p>
            <a:pPr lvl="1">
              <a:buFont typeface="Calibri" pitchFamily="34" charset="0"/>
              <a:buChar char="─"/>
            </a:pPr>
            <a:r>
              <a:rPr lang="en-GB" dirty="0" smtClean="0"/>
              <a:t>Distributed systems</a:t>
            </a:r>
          </a:p>
          <a:p>
            <a:pPr>
              <a:buNone/>
            </a:pPr>
            <a:endParaRPr lang="en-GB" sz="1100" dirty="0" smtClean="0"/>
          </a:p>
          <a:p>
            <a:endParaRPr lang="en-GB" dirty="0" smtClean="0"/>
          </a:p>
          <a:p>
            <a:endParaRPr lang="en-GB" dirty="0" smtClean="0"/>
          </a:p>
          <a:p>
            <a:pPr lvl="1"/>
            <a:endParaRPr lang="en-GB"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2</a:t>
            </a:fld>
            <a:endParaRPr lang="en-GB" dirty="0"/>
          </a:p>
        </p:txBody>
      </p:sp>
    </p:spTree>
    <p:extLst>
      <p:ext uri="{BB962C8B-B14F-4D97-AF65-F5344CB8AC3E}">
        <p14:creationId xmlns:p14="http://schemas.microsoft.com/office/powerpoint/2010/main" val="797621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69ABF3-4DC4-4F0A-B15C-167AF6721346}" type="slidenum">
              <a:rPr lang="en-US">
                <a:solidFill>
                  <a:prstClr val="black">
                    <a:tint val="75000"/>
                  </a:prstClr>
                </a:solidFill>
              </a:rPr>
              <a:pPr/>
              <a:t>20</a:t>
            </a:fld>
            <a:endParaRPr lang="en-US">
              <a:solidFill>
                <a:prstClr val="black">
                  <a:tint val="75000"/>
                </a:prstClr>
              </a:solidFill>
            </a:endParaRPr>
          </a:p>
        </p:txBody>
      </p:sp>
      <p:sp>
        <p:nvSpPr>
          <p:cNvPr id="129026" name="Rectangle 2"/>
          <p:cNvSpPr>
            <a:spLocks noGrp="1" noChangeArrowheads="1"/>
          </p:cNvSpPr>
          <p:nvPr>
            <p:ph type="title"/>
          </p:nvPr>
        </p:nvSpPr>
        <p:spPr>
          <a:xfrm>
            <a:off x="457200" y="0"/>
            <a:ext cx="8229600" cy="838200"/>
          </a:xfrm>
        </p:spPr>
        <p:txBody>
          <a:bodyPr/>
          <a:lstStyle/>
          <a:p>
            <a:r>
              <a:rPr lang="en-US" dirty="0" err="1"/>
              <a:t>Cont</a:t>
            </a:r>
            <a:r>
              <a:rPr lang="en-US" dirty="0"/>
              <a:t>…</a:t>
            </a:r>
          </a:p>
        </p:txBody>
      </p:sp>
      <p:sp>
        <p:nvSpPr>
          <p:cNvPr id="129027" name="Rectangle 3"/>
          <p:cNvSpPr>
            <a:spLocks noGrp="1" noChangeArrowheads="1"/>
          </p:cNvSpPr>
          <p:nvPr>
            <p:ph type="body" idx="1"/>
          </p:nvPr>
        </p:nvSpPr>
        <p:spPr>
          <a:xfrm>
            <a:off x="457200" y="838200"/>
            <a:ext cx="8229600" cy="4724400"/>
          </a:xfrm>
        </p:spPr>
        <p:txBody>
          <a:bodyPr>
            <a:noAutofit/>
          </a:bodyPr>
          <a:lstStyle/>
          <a:p>
            <a:pPr lvl="1"/>
            <a:r>
              <a:rPr lang="en-US" sz="2700" b="1" dirty="0" smtClean="0"/>
              <a:t>Flow control: </a:t>
            </a:r>
            <a:r>
              <a:rPr lang="en-US" sz="2700" dirty="0"/>
              <a:t>enables a receiver to </a:t>
            </a:r>
            <a:r>
              <a:rPr lang="en-US" sz="2700" dirty="0">
                <a:solidFill>
                  <a:srgbClr val="FF0000"/>
                </a:solidFill>
              </a:rPr>
              <a:t>regulate the flow of data</a:t>
            </a:r>
            <a:r>
              <a:rPr lang="en-US" sz="2700" dirty="0"/>
              <a:t> from </a:t>
            </a:r>
            <a:r>
              <a:rPr lang="en-US" sz="2700" dirty="0" smtClean="0"/>
              <a:t>a sender </a:t>
            </a:r>
            <a:r>
              <a:rPr lang="en-US" sz="2700" dirty="0"/>
              <a:t>so that the receiver’s buffers do not </a:t>
            </a:r>
            <a:r>
              <a:rPr lang="en-US" sz="2700" dirty="0" smtClean="0"/>
              <a:t>overflow. </a:t>
            </a:r>
            <a:r>
              <a:rPr lang="en-US" sz="2700" dirty="0" smtClean="0">
                <a:solidFill>
                  <a:srgbClr val="FF0000"/>
                </a:solidFill>
              </a:rPr>
              <a:t>Regulates the process of sending data between </a:t>
            </a:r>
            <a:r>
              <a:rPr lang="en-US" sz="2700" dirty="0" smtClean="0">
                <a:solidFill>
                  <a:srgbClr val="FF0000"/>
                </a:solidFill>
                <a:effectLst>
                  <a:outerShdw blurRad="38100" dist="38100" dir="2700000" algn="tl">
                    <a:srgbClr val="000000">
                      <a:alpha val="43137"/>
                    </a:srgbClr>
                  </a:outerShdw>
                </a:effectLst>
              </a:rPr>
              <a:t>fast sender </a:t>
            </a:r>
            <a:r>
              <a:rPr lang="en-US" sz="2700" dirty="0" smtClean="0">
                <a:solidFill>
                  <a:srgbClr val="FF0000"/>
                </a:solidFill>
              </a:rPr>
              <a:t>and </a:t>
            </a:r>
            <a:r>
              <a:rPr lang="en-US" sz="2700" dirty="0" smtClean="0">
                <a:solidFill>
                  <a:srgbClr val="FF0000"/>
                </a:solidFill>
                <a:effectLst>
                  <a:outerShdw blurRad="38100" dist="38100" dir="2700000" algn="tl">
                    <a:srgbClr val="000000">
                      <a:alpha val="43137"/>
                    </a:srgbClr>
                  </a:outerShdw>
                </a:effectLst>
              </a:rPr>
              <a:t>slow receiver</a:t>
            </a:r>
            <a:r>
              <a:rPr lang="en-US" sz="2700" dirty="0" smtClean="0"/>
              <a:t>.</a:t>
            </a:r>
            <a:endParaRPr lang="en-US" sz="2700" b="1" dirty="0" smtClean="0"/>
          </a:p>
          <a:p>
            <a:pPr lvl="1" algn="just"/>
            <a:r>
              <a:rPr lang="en-US" sz="2700" b="1" dirty="0" smtClean="0"/>
              <a:t>Error Control</a:t>
            </a:r>
            <a:r>
              <a:rPr lang="en-US" sz="2700" dirty="0" smtClean="0"/>
              <a:t>: </a:t>
            </a:r>
            <a:r>
              <a:rPr lang="en-US" sz="2700" dirty="0" smtClean="0">
                <a:solidFill>
                  <a:srgbClr val="FF0000"/>
                </a:solidFill>
              </a:rPr>
              <a:t>Error detecting and recovering </a:t>
            </a:r>
            <a:r>
              <a:rPr lang="en-US" sz="2700" dirty="0" smtClean="0"/>
              <a:t>is one of the main function of communication software. It ensures that data is transmitted without any error and loss. (</a:t>
            </a:r>
            <a:r>
              <a:rPr lang="en-US" sz="2700" dirty="0" smtClean="0">
                <a:solidFill>
                  <a:srgbClr val="FF0000"/>
                </a:solidFill>
              </a:rPr>
              <a:t>retransmit if not ack.</a:t>
            </a:r>
            <a:r>
              <a:rPr lang="en-US" sz="2700" dirty="0" smtClean="0"/>
              <a:t>)</a:t>
            </a:r>
          </a:p>
          <a:p>
            <a:pPr lvl="1" algn="just"/>
            <a:r>
              <a:rPr lang="en-US" sz="2700" b="1" dirty="0" smtClean="0"/>
              <a:t>Opening/closing comm. Lines</a:t>
            </a:r>
            <a:r>
              <a:rPr lang="en-US" sz="2700" dirty="0" smtClean="0"/>
              <a:t>, message switching, circuit switching, multiple use of comm. lines, …</a:t>
            </a:r>
            <a:endParaRPr lang="en-US" sz="2700" dirty="0"/>
          </a:p>
        </p:txBody>
      </p:sp>
      <p:sp>
        <p:nvSpPr>
          <p:cNvPr id="2" name="TextBox 1"/>
          <p:cNvSpPr txBox="1"/>
          <p:nvPr/>
        </p:nvSpPr>
        <p:spPr>
          <a:xfrm>
            <a:off x="1066800" y="5644515"/>
            <a:ext cx="7086600" cy="984885"/>
          </a:xfrm>
          <a:prstGeom prst="rect">
            <a:avLst/>
          </a:prstGeom>
          <a:noFill/>
        </p:spPr>
        <p:txBody>
          <a:bodyPr wrap="square" rtlCol="0">
            <a:spAutoFit/>
          </a:bodyPr>
          <a:lstStyle/>
          <a:p>
            <a:pPr marL="742950" lvl="2" indent="-342900"/>
            <a:r>
              <a:rPr lang="en-US" b="1" dirty="0"/>
              <a:t>Transmission upon agreed encoding rules and protocols </a:t>
            </a:r>
            <a:r>
              <a:rPr lang="en-US" b="1" dirty="0" smtClean="0"/>
              <a:t>. Example is</a:t>
            </a:r>
          </a:p>
          <a:p>
            <a:pPr marL="742950" lvl="2" indent="-342900"/>
            <a:r>
              <a:rPr lang="en-US" b="1" dirty="0" smtClean="0"/>
              <a:t> </a:t>
            </a:r>
            <a:r>
              <a:rPr lang="en-US" b="1" dirty="0" smtClean="0">
                <a:solidFill>
                  <a:srgbClr val="FF0000"/>
                </a:solidFill>
              </a:rPr>
              <a:t>TCP/IP; </a:t>
            </a:r>
            <a:r>
              <a:rPr lang="en-US" sz="2000" b="1" dirty="0" smtClean="0"/>
              <a:t>TCP/IP </a:t>
            </a:r>
            <a:r>
              <a:rPr lang="en-US" sz="2000" b="1" dirty="0"/>
              <a:t>means </a:t>
            </a:r>
            <a:r>
              <a:rPr lang="en-US" sz="2000" b="1" dirty="0">
                <a:solidFill>
                  <a:srgbClr val="7030A0"/>
                </a:solidFill>
              </a:rPr>
              <a:t>Transmission Control Protocol/Internet </a:t>
            </a:r>
            <a:endParaRPr lang="en-US" sz="2000" b="1" dirty="0" smtClean="0">
              <a:solidFill>
                <a:srgbClr val="7030A0"/>
              </a:solidFill>
            </a:endParaRPr>
          </a:p>
          <a:p>
            <a:pPr marL="742950" lvl="2" indent="-342900"/>
            <a:r>
              <a:rPr lang="en-US" sz="2000" b="1" dirty="0">
                <a:solidFill>
                  <a:srgbClr val="7030A0"/>
                </a:solidFill>
              </a:rPr>
              <a:t> </a:t>
            </a:r>
            <a:r>
              <a:rPr lang="en-US" sz="2000" b="1" dirty="0" smtClean="0">
                <a:solidFill>
                  <a:srgbClr val="7030A0"/>
                </a:solidFill>
              </a:rPr>
              <a:t>Protocol</a:t>
            </a:r>
            <a:endParaRPr lang="en-US" dirty="0"/>
          </a:p>
        </p:txBody>
      </p:sp>
    </p:spTree>
    <p:extLst>
      <p:ext uri="{BB962C8B-B14F-4D97-AF65-F5344CB8AC3E}">
        <p14:creationId xmlns:p14="http://schemas.microsoft.com/office/powerpoint/2010/main" val="831309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0" y="361950"/>
            <a:ext cx="9144000" cy="646331"/>
          </a:xfrm>
          <a:prstGeom prst="rect">
            <a:avLst/>
          </a:prstGeom>
          <a:noFill/>
          <a:ln w="9525">
            <a:noFill/>
            <a:miter lim="800000"/>
            <a:headEnd/>
            <a:tailEnd/>
          </a:ln>
          <a:effectLst/>
        </p:spPr>
        <p:txBody>
          <a:bodyPr wrap="square">
            <a:spAutoFit/>
          </a:bodyPr>
          <a:lstStyle/>
          <a:p>
            <a:r>
              <a:rPr lang="en-US" sz="3600" dirty="0" smtClean="0">
                <a:effectLst>
                  <a:outerShdw blurRad="38100" dist="38100" dir="2700000" algn="tl">
                    <a:srgbClr val="000000">
                      <a:alpha val="43137"/>
                    </a:srgbClr>
                  </a:outerShdw>
                </a:effectLst>
                <a:latin typeface="Times New Roman" charset="0"/>
              </a:rPr>
              <a:t>Elements </a:t>
            </a:r>
            <a:r>
              <a:rPr lang="en-US" sz="3600" dirty="0">
                <a:effectLst>
                  <a:outerShdw blurRad="38100" dist="38100" dir="2700000" algn="tl">
                    <a:srgbClr val="000000">
                      <a:alpha val="43137"/>
                    </a:srgbClr>
                  </a:outerShdw>
                </a:effectLst>
                <a:latin typeface="Times New Roman" charset="0"/>
              </a:rPr>
              <a:t>of a </a:t>
            </a:r>
            <a:r>
              <a:rPr lang="en-US" sz="3600" dirty="0" smtClean="0">
                <a:effectLst>
                  <a:outerShdw blurRad="38100" dist="38100" dir="2700000" algn="tl">
                    <a:srgbClr val="000000">
                      <a:alpha val="43137"/>
                    </a:srgbClr>
                  </a:outerShdw>
                </a:effectLst>
                <a:latin typeface="Times New Roman" charset="0"/>
              </a:rPr>
              <a:t>Protocol </a:t>
            </a:r>
            <a:r>
              <a:rPr lang="en-US" sz="3200" dirty="0" smtClean="0">
                <a:effectLst>
                  <a:outerShdw blurRad="38100" dist="38100" dir="2700000" algn="tl">
                    <a:srgbClr val="000000">
                      <a:alpha val="43137"/>
                    </a:srgbClr>
                  </a:outerShdw>
                </a:effectLst>
                <a:latin typeface="Times New Roman" charset="0"/>
              </a:rPr>
              <a:t>(Communications Software)</a:t>
            </a:r>
            <a:endParaRPr lang="en-US" sz="3200" i="1" dirty="0">
              <a:effectLst>
                <a:outerShdw blurRad="38100" dist="38100" dir="2700000" algn="tl">
                  <a:srgbClr val="000000">
                    <a:alpha val="43137"/>
                  </a:srgbClr>
                </a:outerShdw>
              </a:effectLst>
              <a:latin typeface="Times New Roman" charset="0"/>
            </a:endParaRPr>
          </a:p>
        </p:txBody>
      </p:sp>
      <p:sp>
        <p:nvSpPr>
          <p:cNvPr id="5" name="Rectangle 7"/>
          <p:cNvSpPr txBox="1">
            <a:spLocks noChangeArrowheads="1"/>
          </p:cNvSpPr>
          <p:nvPr/>
        </p:nvSpPr>
        <p:spPr bwMode="auto">
          <a:xfrm>
            <a:off x="304800" y="1066800"/>
            <a:ext cx="8534400" cy="5486400"/>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smtClean="0">
                <a:latin typeface="Times New Roman" charset="0"/>
              </a:rPr>
              <a:t>Syntax</a:t>
            </a:r>
          </a:p>
          <a:p>
            <a:pPr lvl="1"/>
            <a:r>
              <a:rPr lang="en-US" sz="2400" b="1" dirty="0" smtClean="0">
                <a:latin typeface="Times New Roman" charset="0"/>
              </a:rPr>
              <a:t>Structure or format of the data blocks</a:t>
            </a:r>
          </a:p>
          <a:p>
            <a:pPr lvl="1"/>
            <a:r>
              <a:rPr lang="en-US" sz="2400" b="1" dirty="0" smtClean="0">
                <a:latin typeface="Times New Roman" charset="0"/>
              </a:rPr>
              <a:t>Indicates how to read the bits - field delineation</a:t>
            </a:r>
          </a:p>
          <a:p>
            <a:r>
              <a:rPr lang="en-US" sz="2800" b="1" dirty="0" smtClean="0">
                <a:latin typeface="Times New Roman" charset="0"/>
              </a:rPr>
              <a:t>Semantics</a:t>
            </a:r>
          </a:p>
          <a:p>
            <a:pPr lvl="1"/>
            <a:r>
              <a:rPr lang="en-US" sz="2400" b="1" dirty="0" smtClean="0">
                <a:latin typeface="Times New Roman" charset="0"/>
              </a:rPr>
              <a:t>Interprets the meaning of the bits</a:t>
            </a:r>
          </a:p>
          <a:p>
            <a:pPr lvl="1"/>
            <a:r>
              <a:rPr lang="en-US" sz="2400" b="1" dirty="0" smtClean="0">
                <a:latin typeface="Times New Roman" charset="0"/>
              </a:rPr>
              <a:t>Knows which fields define what action</a:t>
            </a:r>
          </a:p>
          <a:p>
            <a:pPr lvl="1"/>
            <a:r>
              <a:rPr lang="en-US" sz="2400" b="1" dirty="0" smtClean="0">
                <a:latin typeface="Times New Roman" charset="0"/>
              </a:rPr>
              <a:t>Control information for coordination and error handling</a:t>
            </a:r>
          </a:p>
          <a:p>
            <a:r>
              <a:rPr lang="en-US" sz="2800" b="1" dirty="0" smtClean="0">
                <a:latin typeface="Times New Roman" charset="0"/>
              </a:rPr>
              <a:t>Timing</a:t>
            </a:r>
          </a:p>
          <a:p>
            <a:pPr lvl="1"/>
            <a:r>
              <a:rPr lang="en-US" sz="2400" b="1" dirty="0" smtClean="0">
                <a:latin typeface="Times New Roman" charset="0"/>
              </a:rPr>
              <a:t>When data should be sent and what</a:t>
            </a:r>
          </a:p>
          <a:p>
            <a:pPr lvl="1"/>
            <a:r>
              <a:rPr lang="en-US" sz="2400" b="1" dirty="0" smtClean="0">
                <a:latin typeface="Times New Roman" charset="0"/>
              </a:rPr>
              <a:t>Speed at which data should be sent or speed at   which it is being received.</a:t>
            </a:r>
          </a:p>
        </p:txBody>
      </p:sp>
    </p:spTree>
    <p:extLst>
      <p:ext uri="{BB962C8B-B14F-4D97-AF65-F5344CB8AC3E}">
        <p14:creationId xmlns:p14="http://schemas.microsoft.com/office/powerpoint/2010/main" val="846003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1271"/>
            <a:ext cx="8610600" cy="1200329"/>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TimesTen-Roman"/>
              </a:rPr>
              <a:t>We can group protocol functions into the following categories</a:t>
            </a:r>
            <a:r>
              <a:rPr lang="en-US" sz="3200" b="1" dirty="0" smtClean="0">
                <a:effectLst>
                  <a:outerShdw blurRad="38100" dist="38100" dir="2700000" algn="tl">
                    <a:srgbClr val="000000">
                      <a:alpha val="43137"/>
                    </a:srgbClr>
                  </a:outerShdw>
                </a:effectLst>
                <a:latin typeface="TimesTen-Roman"/>
              </a:rPr>
              <a:t>:</a:t>
            </a:r>
          </a:p>
          <a:p>
            <a:endParaRPr lang="en-US" sz="800" dirty="0">
              <a:latin typeface="TimesTen-Roman"/>
            </a:endParaRPr>
          </a:p>
        </p:txBody>
      </p:sp>
      <p:sp>
        <p:nvSpPr>
          <p:cNvPr id="5" name="Rectangle 4"/>
          <p:cNvSpPr/>
          <p:nvPr/>
        </p:nvSpPr>
        <p:spPr>
          <a:xfrm>
            <a:off x="533400" y="1371600"/>
            <a:ext cx="8382000" cy="5016758"/>
          </a:xfrm>
          <a:prstGeom prst="rect">
            <a:avLst/>
          </a:prstGeom>
        </p:spPr>
        <p:txBody>
          <a:bodyPr wrap="square">
            <a:spAutoFit/>
          </a:bodyPr>
          <a:lstStyle/>
          <a:p>
            <a:r>
              <a:rPr lang="en-US" sz="3200" dirty="0">
                <a:latin typeface="TimesTen-Roman"/>
              </a:rPr>
              <a:t>• </a:t>
            </a:r>
            <a:r>
              <a:rPr lang="en-US" sz="3200" dirty="0">
                <a:solidFill>
                  <a:srgbClr val="002060"/>
                </a:solidFill>
                <a:latin typeface="TimesTen-Roman"/>
              </a:rPr>
              <a:t>Encapsulation</a:t>
            </a:r>
            <a:r>
              <a:rPr lang="en-US" sz="3200" dirty="0">
                <a:latin typeface="TimesTen-Roman"/>
              </a:rPr>
              <a:t> (data + control information)</a:t>
            </a:r>
          </a:p>
          <a:p>
            <a:r>
              <a:rPr lang="en-US" sz="3200" dirty="0">
                <a:latin typeface="TimesTen-Roman"/>
              </a:rPr>
              <a:t>• </a:t>
            </a:r>
            <a:r>
              <a:rPr lang="en-US" sz="3200" dirty="0">
                <a:solidFill>
                  <a:srgbClr val="002060"/>
                </a:solidFill>
                <a:latin typeface="TimesTen-Roman"/>
              </a:rPr>
              <a:t>Fragmentation and reassembly</a:t>
            </a:r>
          </a:p>
          <a:p>
            <a:r>
              <a:rPr lang="en-US" sz="3200" dirty="0">
                <a:latin typeface="TimesTen-Roman"/>
              </a:rPr>
              <a:t>• </a:t>
            </a:r>
            <a:r>
              <a:rPr lang="en-US" sz="3200" dirty="0">
                <a:solidFill>
                  <a:srgbClr val="002060"/>
                </a:solidFill>
                <a:latin typeface="TimesTen-Roman"/>
              </a:rPr>
              <a:t>Connection control</a:t>
            </a:r>
          </a:p>
          <a:p>
            <a:r>
              <a:rPr lang="en-US" sz="3200" dirty="0">
                <a:latin typeface="TimesTen-Roman"/>
              </a:rPr>
              <a:t>• </a:t>
            </a:r>
            <a:r>
              <a:rPr lang="en-US" sz="3200" dirty="0">
                <a:solidFill>
                  <a:srgbClr val="002060"/>
                </a:solidFill>
                <a:latin typeface="TimesTen-Roman"/>
              </a:rPr>
              <a:t>Ordered delivery</a:t>
            </a:r>
          </a:p>
          <a:p>
            <a:r>
              <a:rPr lang="en-US" sz="3200" dirty="0">
                <a:latin typeface="TimesTen-Roman"/>
              </a:rPr>
              <a:t>• </a:t>
            </a:r>
            <a:r>
              <a:rPr lang="en-US" sz="3200" dirty="0">
                <a:solidFill>
                  <a:srgbClr val="002060"/>
                </a:solidFill>
                <a:latin typeface="TimesTen-Roman"/>
              </a:rPr>
              <a:t>Flow control</a:t>
            </a:r>
          </a:p>
          <a:p>
            <a:r>
              <a:rPr lang="en-US" sz="3200" dirty="0">
                <a:latin typeface="TimesTen-Roman"/>
              </a:rPr>
              <a:t>• </a:t>
            </a:r>
            <a:r>
              <a:rPr lang="en-US" sz="3200" dirty="0">
                <a:solidFill>
                  <a:srgbClr val="002060"/>
                </a:solidFill>
                <a:latin typeface="TimesTen-Roman"/>
              </a:rPr>
              <a:t>Error control</a:t>
            </a:r>
          </a:p>
          <a:p>
            <a:r>
              <a:rPr lang="en-US" sz="3200" dirty="0">
                <a:latin typeface="TimesTen-Roman"/>
              </a:rPr>
              <a:t>• </a:t>
            </a:r>
            <a:r>
              <a:rPr lang="en-US" sz="3200" dirty="0">
                <a:solidFill>
                  <a:srgbClr val="002060"/>
                </a:solidFill>
                <a:latin typeface="TimesTen-Roman"/>
              </a:rPr>
              <a:t>Addressing</a:t>
            </a:r>
          </a:p>
          <a:p>
            <a:r>
              <a:rPr lang="en-US" sz="3200" dirty="0">
                <a:latin typeface="TimesTen-Roman"/>
              </a:rPr>
              <a:t>• </a:t>
            </a:r>
            <a:r>
              <a:rPr lang="en-US" sz="3200" dirty="0">
                <a:solidFill>
                  <a:srgbClr val="002060"/>
                </a:solidFill>
                <a:latin typeface="TimesTen-Roman"/>
              </a:rPr>
              <a:t>Multiplexing</a:t>
            </a:r>
          </a:p>
          <a:p>
            <a:r>
              <a:rPr lang="en-US" sz="3200" dirty="0">
                <a:latin typeface="TimesTen-Roman"/>
              </a:rPr>
              <a:t>• </a:t>
            </a:r>
            <a:r>
              <a:rPr lang="en-US" sz="3200" dirty="0">
                <a:solidFill>
                  <a:srgbClr val="002060"/>
                </a:solidFill>
                <a:latin typeface="TimesTen-Roman"/>
              </a:rPr>
              <a:t>Transmission </a:t>
            </a:r>
            <a:r>
              <a:rPr lang="en-US" sz="3200" dirty="0" smtClean="0">
                <a:solidFill>
                  <a:srgbClr val="002060"/>
                </a:solidFill>
                <a:latin typeface="TimesTen-Roman"/>
              </a:rPr>
              <a:t>services (encryption, </a:t>
            </a:r>
            <a:br>
              <a:rPr lang="en-US" sz="3200" dirty="0" smtClean="0">
                <a:solidFill>
                  <a:srgbClr val="002060"/>
                </a:solidFill>
                <a:latin typeface="TimesTen-Roman"/>
              </a:rPr>
            </a:br>
            <a:r>
              <a:rPr lang="en-US" sz="3200" dirty="0" smtClean="0">
                <a:solidFill>
                  <a:srgbClr val="002060"/>
                </a:solidFill>
                <a:latin typeface="TimesTen-Roman"/>
              </a:rPr>
              <a:t>                                        compression,…)</a:t>
            </a:r>
            <a:endParaRPr lang="en-US" sz="3200" dirty="0">
              <a:solidFill>
                <a:srgbClr val="002060"/>
              </a:solidFill>
              <a:latin typeface="TimesTen-Roman"/>
            </a:endParaRPr>
          </a:p>
        </p:txBody>
      </p:sp>
    </p:spTree>
    <p:extLst>
      <p:ext uri="{BB962C8B-B14F-4D97-AF65-F5344CB8AC3E}">
        <p14:creationId xmlns:p14="http://schemas.microsoft.com/office/powerpoint/2010/main" val="2934804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400175"/>
            <a:ext cx="717232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52400"/>
            <a:ext cx="8382000" cy="1077218"/>
          </a:xfrm>
          <a:prstGeom prst="rect">
            <a:avLst/>
          </a:prstGeom>
        </p:spPr>
        <p:txBody>
          <a:bodyPr wrap="square">
            <a:spAutoFit/>
          </a:bodyPr>
          <a:lstStyle/>
          <a:p>
            <a:pPr algn="ctr"/>
            <a:r>
              <a:rPr lang="en-US" sz="3200" dirty="0">
                <a:solidFill>
                  <a:srgbClr val="FF0000"/>
                </a:solidFill>
                <a:effectLst>
                  <a:outerShdw blurRad="38100" dist="38100" dir="2700000" algn="tl">
                    <a:srgbClr val="000000">
                      <a:alpha val="43137"/>
                    </a:srgbClr>
                  </a:outerShdw>
                </a:effectLst>
              </a:rPr>
              <a:t>A human protocol and a computer network protocol</a:t>
            </a:r>
          </a:p>
        </p:txBody>
      </p:sp>
    </p:spTree>
    <p:extLst>
      <p:ext uri="{BB962C8B-B14F-4D97-AF65-F5344CB8AC3E}">
        <p14:creationId xmlns:p14="http://schemas.microsoft.com/office/powerpoint/2010/main" val="2430634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708660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5715000"/>
            <a:ext cx="6781800" cy="830997"/>
          </a:xfrm>
          <a:prstGeom prst="rect">
            <a:avLst/>
          </a:prstGeom>
        </p:spPr>
        <p:txBody>
          <a:bodyPr wrap="square">
            <a:spAutoFit/>
          </a:bodyPr>
          <a:lstStyle/>
          <a:p>
            <a:pPr algn="ctr"/>
            <a:r>
              <a:rPr lang="en-US" sz="2400" b="1" dirty="0">
                <a:solidFill>
                  <a:srgbClr val="FF0000"/>
                </a:solidFill>
              </a:rPr>
              <a:t>The </a:t>
            </a:r>
            <a:r>
              <a:rPr lang="en-US" sz="2400" b="1" dirty="0" smtClean="0">
                <a:solidFill>
                  <a:srgbClr val="FF0000"/>
                </a:solidFill>
              </a:rPr>
              <a:t>Parts </a:t>
            </a:r>
            <a:r>
              <a:rPr lang="en-US" sz="2400" b="1" dirty="0">
                <a:solidFill>
                  <a:srgbClr val="FF0000"/>
                </a:solidFill>
              </a:rPr>
              <a:t>of a Connection-Oriented Data </a:t>
            </a:r>
            <a:r>
              <a:rPr lang="en-US" sz="2400" b="1" dirty="0" smtClean="0">
                <a:solidFill>
                  <a:srgbClr val="FF0000"/>
                </a:solidFill>
              </a:rPr>
              <a:t>Transfer</a:t>
            </a:r>
          </a:p>
          <a:p>
            <a:pPr algn="ctr"/>
            <a:r>
              <a:rPr lang="en-US" sz="2400" b="1" dirty="0" smtClean="0"/>
              <a:t>Connection control function of a protocol</a:t>
            </a:r>
            <a:endParaRPr lang="en-US" sz="2400" b="1" dirty="0"/>
          </a:p>
        </p:txBody>
      </p:sp>
    </p:spTree>
    <p:extLst>
      <p:ext uri="{BB962C8B-B14F-4D97-AF65-F5344CB8AC3E}">
        <p14:creationId xmlns:p14="http://schemas.microsoft.com/office/powerpoint/2010/main" val="3137545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t>Data Transmission Modes</a:t>
            </a:r>
            <a:endParaRPr lang="en-GB" sz="3600" b="1" dirty="0"/>
          </a:p>
        </p:txBody>
      </p:sp>
      <p:sp>
        <p:nvSpPr>
          <p:cNvPr id="3" name="Content Placeholder 2"/>
          <p:cNvSpPr>
            <a:spLocks noGrp="1"/>
          </p:cNvSpPr>
          <p:nvPr>
            <p:ph idx="1"/>
          </p:nvPr>
        </p:nvSpPr>
        <p:spPr>
          <a:xfrm>
            <a:off x="228600" y="1447800"/>
            <a:ext cx="8763000" cy="4800600"/>
          </a:xfrm>
        </p:spPr>
        <p:txBody>
          <a:bodyPr>
            <a:normAutofit fontScale="77500" lnSpcReduction="20000"/>
          </a:bodyPr>
          <a:lstStyle/>
          <a:p>
            <a:r>
              <a:rPr lang="en-GB" b="1" dirty="0" smtClean="0"/>
              <a:t>Simplex System</a:t>
            </a:r>
          </a:p>
          <a:p>
            <a:pPr lvl="1"/>
            <a:r>
              <a:rPr lang="en-GB" b="1" dirty="0" smtClean="0"/>
              <a:t>You can </a:t>
            </a:r>
            <a:r>
              <a:rPr lang="en-GB" b="1" dirty="0" smtClean="0">
                <a:solidFill>
                  <a:srgbClr val="FF0000"/>
                </a:solidFill>
              </a:rPr>
              <a:t>only send </a:t>
            </a:r>
            <a:r>
              <a:rPr lang="en-GB" b="1" dirty="0" smtClean="0"/>
              <a:t>data from one location to another but you cannot receive. It is one way communication. </a:t>
            </a:r>
          </a:p>
          <a:p>
            <a:pPr lvl="1">
              <a:buNone/>
            </a:pPr>
            <a:r>
              <a:rPr lang="en-GB" b="1" dirty="0" smtClean="0">
                <a:solidFill>
                  <a:srgbClr val="00B050"/>
                </a:solidFill>
              </a:rPr>
              <a:t>	Ex.</a:t>
            </a:r>
            <a:r>
              <a:rPr lang="en-GB" b="1" dirty="0" smtClean="0"/>
              <a:t> </a:t>
            </a:r>
            <a:r>
              <a:rPr lang="en-GB" b="1" dirty="0" smtClean="0">
                <a:solidFill>
                  <a:srgbClr val="7030A0"/>
                </a:solidFill>
              </a:rPr>
              <a:t>Telemetry, Broadcast radio</a:t>
            </a:r>
            <a:endParaRPr lang="en-GB" b="1" dirty="0" smtClean="0"/>
          </a:p>
          <a:p>
            <a:r>
              <a:rPr lang="en-GB" b="1" dirty="0" smtClean="0"/>
              <a:t>Half Duplex</a:t>
            </a:r>
          </a:p>
          <a:p>
            <a:pPr lvl="1"/>
            <a:r>
              <a:rPr lang="en-GB" b="1" dirty="0" smtClean="0"/>
              <a:t>You can </a:t>
            </a:r>
            <a:r>
              <a:rPr lang="en-GB" b="1" dirty="0" smtClean="0">
                <a:solidFill>
                  <a:srgbClr val="FF0000"/>
                </a:solidFill>
              </a:rPr>
              <a:t>send/receive </a:t>
            </a:r>
            <a:r>
              <a:rPr lang="en-GB" b="1" dirty="0" smtClean="0"/>
              <a:t>but </a:t>
            </a:r>
            <a:r>
              <a:rPr lang="en-GB" b="1" dirty="0" smtClean="0">
                <a:solidFill>
                  <a:srgbClr val="FF0000"/>
                </a:solidFill>
              </a:rPr>
              <a:t>not simultaneously</a:t>
            </a:r>
            <a:r>
              <a:rPr lang="en-GB" b="1" dirty="0" smtClean="0"/>
              <a:t>.</a:t>
            </a:r>
          </a:p>
          <a:p>
            <a:pPr lvl="1">
              <a:buNone/>
            </a:pPr>
            <a:r>
              <a:rPr lang="en-GB" b="1" dirty="0" smtClean="0"/>
              <a:t>	</a:t>
            </a:r>
            <a:r>
              <a:rPr lang="en-GB" b="1" dirty="0" smtClean="0">
                <a:solidFill>
                  <a:srgbClr val="00B050"/>
                </a:solidFill>
              </a:rPr>
              <a:t>Ex.</a:t>
            </a:r>
            <a:r>
              <a:rPr lang="en-GB" b="1" dirty="0" smtClean="0"/>
              <a:t> Marine </a:t>
            </a:r>
            <a:r>
              <a:rPr lang="en-GB" b="1" dirty="0" smtClean="0">
                <a:solidFill>
                  <a:srgbClr val="7030A0"/>
                </a:solidFill>
              </a:rPr>
              <a:t>Radio, Walky-talky (Police Radio)</a:t>
            </a:r>
          </a:p>
          <a:p>
            <a:r>
              <a:rPr lang="en-GB" b="1" dirty="0" smtClean="0"/>
              <a:t>Full Duplex</a:t>
            </a:r>
          </a:p>
          <a:p>
            <a:pPr lvl="1"/>
            <a:r>
              <a:rPr lang="en-GB" b="1" dirty="0" smtClean="0"/>
              <a:t>A system that allows communication in both directions </a:t>
            </a:r>
            <a:r>
              <a:rPr lang="en-GB" b="1" dirty="0" smtClean="0">
                <a:solidFill>
                  <a:srgbClr val="FF0000"/>
                </a:solidFill>
              </a:rPr>
              <a:t>simultaneously and synchronously</a:t>
            </a:r>
            <a:r>
              <a:rPr lang="en-GB" b="1" dirty="0" smtClean="0"/>
              <a:t>. </a:t>
            </a:r>
            <a:r>
              <a:rPr lang="en-US" b="1" dirty="0">
                <a:ea typeface="Majalla UI"/>
                <a:cs typeface="Majalla UI"/>
              </a:rPr>
              <a:t>Use of full-duplex line improves </a:t>
            </a:r>
            <a:r>
              <a:rPr lang="en-US" b="1" dirty="0" smtClean="0">
                <a:ea typeface="Majalla UI"/>
                <a:cs typeface="Majalla UI"/>
              </a:rPr>
              <a:t>efficiency.</a:t>
            </a:r>
          </a:p>
          <a:p>
            <a:pPr lvl="1"/>
            <a:r>
              <a:rPr lang="en-US" b="1" dirty="0"/>
              <a:t>T</a:t>
            </a:r>
            <a:r>
              <a:rPr lang="en-US" b="1" dirty="0" smtClean="0"/>
              <a:t>he </a:t>
            </a:r>
            <a:r>
              <a:rPr lang="en-US" b="1" dirty="0"/>
              <a:t>medium is carrying signals in both directions at the same time</a:t>
            </a:r>
            <a:r>
              <a:rPr lang="en-US" b="1" dirty="0" smtClean="0"/>
              <a:t>.</a:t>
            </a:r>
            <a:endParaRPr lang="en-GB" b="1" dirty="0" smtClean="0"/>
          </a:p>
          <a:p>
            <a:pPr lvl="1">
              <a:buNone/>
            </a:pPr>
            <a:r>
              <a:rPr lang="en-GB" b="1" dirty="0" smtClean="0">
                <a:solidFill>
                  <a:srgbClr val="00B050"/>
                </a:solidFill>
              </a:rPr>
              <a:t>	Ex.</a:t>
            </a:r>
            <a:r>
              <a:rPr lang="en-GB" b="1" dirty="0" smtClean="0"/>
              <a:t> </a:t>
            </a:r>
            <a:r>
              <a:rPr lang="en-GB" b="1" dirty="0" smtClean="0">
                <a:solidFill>
                  <a:srgbClr val="7030A0"/>
                </a:solidFill>
              </a:rPr>
              <a:t>Telephone</a:t>
            </a:r>
            <a:endParaRPr lang="en-GB" b="1" dirty="0">
              <a:solidFill>
                <a:srgbClr val="7030A0"/>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pPr/>
              <a:t>25</a:t>
            </a:fld>
            <a:endParaRPr lang="en-GB" dirty="0"/>
          </a:p>
        </p:txBody>
      </p:sp>
    </p:spTree>
    <p:extLst>
      <p:ext uri="{BB962C8B-B14F-4D97-AF65-F5344CB8AC3E}">
        <p14:creationId xmlns:p14="http://schemas.microsoft.com/office/powerpoint/2010/main" val="3823379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E686B9A-5C9F-42B2-9613-F47996FDB730}" type="slidenum">
              <a:rPr lang="en-US" altLang="en-US"/>
              <a:pPr/>
              <a:t>26</a:t>
            </a:fld>
            <a:endParaRPr lang="en-US" altLang="en-US"/>
          </a:p>
        </p:txBody>
      </p:sp>
      <p:sp>
        <p:nvSpPr>
          <p:cNvPr id="101378" name="Rectangle 2"/>
          <p:cNvSpPr>
            <a:spLocks noGrp="1" noChangeArrowheads="1"/>
          </p:cNvSpPr>
          <p:nvPr>
            <p:ph type="title"/>
          </p:nvPr>
        </p:nvSpPr>
        <p:spPr/>
        <p:txBody>
          <a:bodyPr/>
          <a:lstStyle/>
          <a:p>
            <a:r>
              <a:rPr lang="en-US"/>
              <a:t>Direction of data flow</a:t>
            </a:r>
          </a:p>
        </p:txBody>
      </p:sp>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12913"/>
            <a:ext cx="37496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89313"/>
            <a:ext cx="5180013"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2" name="Text Box 6"/>
          <p:cNvSpPr txBox="1">
            <a:spLocks noChangeArrowheads="1"/>
          </p:cNvSpPr>
          <p:nvPr/>
        </p:nvSpPr>
        <p:spPr bwMode="auto">
          <a:xfrm>
            <a:off x="6324600" y="209391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Simplex</a:t>
            </a:r>
            <a:endParaRPr lang="en-GB" sz="2400"/>
          </a:p>
        </p:txBody>
      </p:sp>
      <p:sp>
        <p:nvSpPr>
          <p:cNvPr id="101383" name="Text Box 7"/>
          <p:cNvSpPr txBox="1">
            <a:spLocks noChangeArrowheads="1"/>
          </p:cNvSpPr>
          <p:nvPr/>
        </p:nvSpPr>
        <p:spPr bwMode="auto">
          <a:xfrm>
            <a:off x="6400800" y="354171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Half Duplex</a:t>
            </a:r>
            <a:endParaRPr lang="en-GB" sz="2400"/>
          </a:p>
        </p:txBody>
      </p:sp>
      <p:pic>
        <p:nvPicPr>
          <p:cNvPr id="10138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913313"/>
            <a:ext cx="5256213" cy="103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85" name="Text Box 9"/>
          <p:cNvSpPr txBox="1">
            <a:spLocks noChangeArrowheads="1"/>
          </p:cNvSpPr>
          <p:nvPr/>
        </p:nvSpPr>
        <p:spPr bwMode="auto">
          <a:xfrm>
            <a:off x="6477000" y="506571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Full Duplex</a:t>
            </a:r>
            <a:endParaRPr lang="en-GB" sz="2400"/>
          </a:p>
        </p:txBody>
      </p:sp>
    </p:spTree>
    <p:extLst>
      <p:ext uri="{BB962C8B-B14F-4D97-AF65-F5344CB8AC3E}">
        <p14:creationId xmlns:p14="http://schemas.microsoft.com/office/powerpoint/2010/main" val="3256979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731838"/>
          </a:xfrm>
        </p:spPr>
        <p:txBody>
          <a:bodyPr>
            <a:normAutofit fontScale="90000"/>
          </a:bodyPr>
          <a:lstStyle/>
          <a:p>
            <a:r>
              <a:rPr lang="en-US" b="1" dirty="0"/>
              <a:t>Communication </a:t>
            </a:r>
            <a:r>
              <a:rPr lang="en-US" b="1" dirty="0" smtClean="0"/>
              <a:t>Channels</a:t>
            </a:r>
            <a:endParaRPr lang="en-US" b="1" dirty="0"/>
          </a:p>
        </p:txBody>
      </p:sp>
      <p:sp>
        <p:nvSpPr>
          <p:cNvPr id="16387" name="Rectangle 3"/>
          <p:cNvSpPr>
            <a:spLocks noGrp="1" noChangeArrowheads="1"/>
          </p:cNvSpPr>
          <p:nvPr>
            <p:ph type="body" idx="1"/>
          </p:nvPr>
        </p:nvSpPr>
        <p:spPr>
          <a:xfrm>
            <a:off x="228600" y="838200"/>
            <a:ext cx="8915400" cy="5181600"/>
          </a:xfrm>
        </p:spPr>
        <p:txBody>
          <a:bodyPr>
            <a:noAutofit/>
          </a:bodyPr>
          <a:lstStyle/>
          <a:p>
            <a:r>
              <a:rPr lang="en-US" sz="2800" dirty="0"/>
              <a:t>A </a:t>
            </a:r>
            <a:r>
              <a:rPr lang="en-US" sz="2800" b="1" dirty="0"/>
              <a:t>channel </a:t>
            </a:r>
            <a:r>
              <a:rPr lang="en-US" sz="2800" dirty="0"/>
              <a:t>is a path between two communication devices</a:t>
            </a:r>
          </a:p>
          <a:p>
            <a:r>
              <a:rPr lang="en-US" sz="2800" b="1" dirty="0"/>
              <a:t>Channel capacity</a:t>
            </a:r>
            <a:r>
              <a:rPr lang="en-US" sz="2800" dirty="0"/>
              <a:t>: How much data can be passed through the channel (</a:t>
            </a:r>
            <a:r>
              <a:rPr lang="en-US" sz="2800" dirty="0" smtClean="0"/>
              <a:t>bits/sec or </a:t>
            </a:r>
            <a:r>
              <a:rPr lang="en-US" sz="2800" dirty="0" err="1" smtClean="0"/>
              <a:t>hz</a:t>
            </a:r>
            <a:r>
              <a:rPr lang="en-US" sz="2800" dirty="0" smtClean="0">
                <a:solidFill>
                  <a:srgbClr val="0070C0"/>
                </a:solidFill>
              </a:rPr>
              <a:t>(frequency-range)</a:t>
            </a:r>
            <a:r>
              <a:rPr lang="en-US" sz="2800" dirty="0" smtClean="0"/>
              <a:t>) </a:t>
            </a:r>
            <a:endParaRPr lang="en-US" sz="2800" dirty="0"/>
          </a:p>
          <a:p>
            <a:pPr lvl="1"/>
            <a:r>
              <a:rPr lang="en-US" sz="2400" dirty="0"/>
              <a:t>Also called </a:t>
            </a:r>
            <a:r>
              <a:rPr lang="en-US" sz="2400" b="1" dirty="0"/>
              <a:t>channel </a:t>
            </a:r>
            <a:r>
              <a:rPr lang="en-US" sz="2400" b="1" dirty="0" smtClean="0"/>
              <a:t>bandwidth (</a:t>
            </a:r>
            <a:r>
              <a:rPr lang="en-US" sz="2400" b="1" dirty="0" smtClean="0">
                <a:solidFill>
                  <a:srgbClr val="FF0000"/>
                </a:solidFill>
              </a:rPr>
              <a:t>range of frequencies</a:t>
            </a:r>
            <a:r>
              <a:rPr lang="en-US" sz="2400" b="1" dirty="0" smtClean="0"/>
              <a:t>)</a:t>
            </a:r>
            <a:endParaRPr lang="en-US" sz="2400" b="1" dirty="0"/>
          </a:p>
          <a:p>
            <a:pPr lvl="1"/>
            <a:r>
              <a:rPr lang="en-US" sz="2400" dirty="0"/>
              <a:t>The smaller the pipe the slower </a:t>
            </a:r>
            <a:r>
              <a:rPr lang="en-US" sz="2400" dirty="0" smtClean="0"/>
              <a:t>the data </a:t>
            </a:r>
            <a:r>
              <a:rPr lang="en-US" sz="2400" dirty="0"/>
              <a:t>transfer</a:t>
            </a:r>
            <a:r>
              <a:rPr lang="en-US" sz="2400" dirty="0" smtClean="0"/>
              <a:t>!</a:t>
            </a:r>
          </a:p>
          <a:p>
            <a:pPr lvl="1"/>
            <a:r>
              <a:rPr lang="en-US" sz="2400" b="1" dirty="0" smtClean="0">
                <a:solidFill>
                  <a:srgbClr val="FF0000"/>
                </a:solidFill>
              </a:rPr>
              <a:t>Analog bandwidth of a medium is expressed in </a:t>
            </a:r>
            <a:r>
              <a:rPr lang="en-US" sz="2400" b="1" dirty="0" smtClean="0">
                <a:solidFill>
                  <a:srgbClr val="00B050"/>
                </a:solidFill>
              </a:rPr>
              <a:t>hertz</a:t>
            </a:r>
            <a:r>
              <a:rPr lang="en-US" sz="2400" b="1" dirty="0" smtClean="0">
                <a:solidFill>
                  <a:srgbClr val="FF0000"/>
                </a:solidFill>
              </a:rPr>
              <a:t>; </a:t>
            </a:r>
          </a:p>
          <a:p>
            <a:pPr lvl="1"/>
            <a:r>
              <a:rPr lang="en-US" sz="2400" b="1" dirty="0" smtClean="0">
                <a:solidFill>
                  <a:srgbClr val="FF0000"/>
                </a:solidFill>
              </a:rPr>
              <a:t>Digital bandwidth of a medium is expressed in </a:t>
            </a:r>
            <a:r>
              <a:rPr lang="en-US" sz="2400" b="1" dirty="0" smtClean="0">
                <a:solidFill>
                  <a:srgbClr val="00B050"/>
                </a:solidFill>
              </a:rPr>
              <a:t>bits per second</a:t>
            </a:r>
            <a:r>
              <a:rPr lang="en-US" sz="2400" b="1" dirty="0" smtClean="0">
                <a:solidFill>
                  <a:srgbClr val="FF0000"/>
                </a:solidFill>
              </a:rPr>
              <a:t>. </a:t>
            </a:r>
            <a:endParaRPr lang="en-US" sz="2400" b="1" dirty="0">
              <a:solidFill>
                <a:srgbClr val="FF0000"/>
              </a:solidFill>
            </a:endParaRPr>
          </a:p>
          <a:p>
            <a:r>
              <a:rPr lang="en-US" sz="2800" dirty="0"/>
              <a:t>Consists of one or more </a:t>
            </a:r>
            <a:r>
              <a:rPr lang="en-US" sz="2800" b="1" dirty="0"/>
              <a:t>transmission media</a:t>
            </a:r>
          </a:p>
          <a:p>
            <a:pPr lvl="1"/>
            <a:r>
              <a:rPr lang="en-US" sz="2400" dirty="0"/>
              <a:t>Materials carrying the signal</a:t>
            </a:r>
          </a:p>
          <a:p>
            <a:pPr lvl="1"/>
            <a:r>
              <a:rPr lang="en-US" sz="2400" dirty="0"/>
              <a:t>Two types: </a:t>
            </a:r>
          </a:p>
          <a:p>
            <a:pPr lvl="2"/>
            <a:r>
              <a:rPr lang="en-US" dirty="0"/>
              <a:t>Physical: wire </a:t>
            </a:r>
            <a:r>
              <a:rPr lang="en-US" dirty="0" smtClean="0"/>
              <a:t>or cable 	</a:t>
            </a:r>
            <a:r>
              <a:rPr lang="en-US" dirty="0" smtClean="0">
                <a:solidFill>
                  <a:srgbClr val="0070C0"/>
                </a:solidFill>
              </a:rPr>
              <a:t>(Guided)</a:t>
            </a:r>
            <a:endParaRPr lang="en-US" dirty="0">
              <a:solidFill>
                <a:srgbClr val="0070C0"/>
              </a:solidFill>
            </a:endParaRPr>
          </a:p>
          <a:p>
            <a:pPr lvl="2"/>
            <a:r>
              <a:rPr lang="en-US" dirty="0" smtClean="0"/>
              <a:t>Wireless</a:t>
            </a:r>
            <a:r>
              <a:rPr lang="en-US" dirty="0"/>
              <a:t>: a</a:t>
            </a:r>
            <a:r>
              <a:rPr lang="en-US" dirty="0" smtClean="0"/>
              <a:t>ir (or space)	</a:t>
            </a:r>
            <a:r>
              <a:rPr lang="en-US" dirty="0" smtClean="0">
                <a:solidFill>
                  <a:srgbClr val="0070C0"/>
                </a:solidFill>
              </a:rPr>
              <a:t>(Unguided)</a:t>
            </a:r>
            <a:endParaRPr lang="en-US" dirty="0">
              <a:solidFill>
                <a:srgbClr val="0070C0"/>
              </a:solidFill>
            </a:endParaRPr>
          </a:p>
        </p:txBody>
      </p:sp>
    </p:spTree>
    <p:extLst>
      <p:ext uri="{BB962C8B-B14F-4D97-AF65-F5344CB8AC3E}">
        <p14:creationId xmlns:p14="http://schemas.microsoft.com/office/powerpoint/2010/main" val="3443839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orking-Folder\@myCourses\@@ICT-Autumn 2016\@#LectureSlides\Chapter 6\Files\Images\transmission-media-5-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76400"/>
            <a:ext cx="4495799"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465BA4C-F804-4B49-BC1C-425259117081}" type="slidenum">
              <a:rPr lang="en-US"/>
              <a:pPr/>
              <a:t>28</a:t>
            </a:fld>
            <a:endParaRPr lang="en-US" dirty="0"/>
          </a:p>
        </p:txBody>
      </p:sp>
      <p:sp>
        <p:nvSpPr>
          <p:cNvPr id="109570" name="Rectangle 2"/>
          <p:cNvSpPr>
            <a:spLocks noGrp="1" noChangeArrowheads="1"/>
          </p:cNvSpPr>
          <p:nvPr>
            <p:ph type="body" idx="1"/>
          </p:nvPr>
        </p:nvSpPr>
        <p:spPr>
          <a:xfrm>
            <a:off x="61912" y="1143000"/>
            <a:ext cx="8548688" cy="4878389"/>
          </a:xfrm>
        </p:spPr>
        <p:txBody>
          <a:bodyPr>
            <a:normAutofit/>
          </a:bodyPr>
          <a:lstStyle/>
          <a:p>
            <a:pPr marL="261938" indent="-261938">
              <a:lnSpc>
                <a:spcPct val="90000"/>
              </a:lnSpc>
            </a:pPr>
            <a:r>
              <a:rPr lang="en-US" dirty="0"/>
              <a:t>Two main categories</a:t>
            </a:r>
            <a:r>
              <a:rPr lang="en-US" dirty="0" smtClean="0"/>
              <a:t>:</a:t>
            </a:r>
            <a:endParaRPr lang="en-US" dirty="0"/>
          </a:p>
          <a:p>
            <a:pPr marL="303213" indent="-261938">
              <a:lnSpc>
                <a:spcPct val="90000"/>
              </a:lnSpc>
              <a:buFontTx/>
              <a:buAutoNum type="arabicPeriod"/>
            </a:pPr>
            <a:r>
              <a:rPr lang="en-US" b="1" dirty="0" smtClean="0">
                <a:solidFill>
                  <a:srgbClr val="000099"/>
                </a:solidFill>
              </a:rPr>
              <a:t>Guided (Physical)</a:t>
            </a:r>
            <a:endParaRPr lang="en-US" b="1" dirty="0">
              <a:solidFill>
                <a:srgbClr val="000099"/>
              </a:solidFill>
            </a:endParaRPr>
          </a:p>
          <a:p>
            <a:pPr marL="782638" lvl="1" indent="-300038">
              <a:lnSpc>
                <a:spcPct val="70000"/>
              </a:lnSpc>
              <a:spcBef>
                <a:spcPct val="10000"/>
              </a:spcBef>
            </a:pPr>
            <a:r>
              <a:rPr lang="en-US" dirty="0">
                <a:solidFill>
                  <a:srgbClr val="000099"/>
                </a:solidFill>
              </a:rPr>
              <a:t>Twisted-Pair cables</a:t>
            </a:r>
            <a:r>
              <a:rPr lang="en-US" dirty="0"/>
              <a:t>: </a:t>
            </a:r>
          </a:p>
          <a:p>
            <a:pPr marL="841375" lvl="1" indent="-241300">
              <a:lnSpc>
                <a:spcPct val="70000"/>
              </a:lnSpc>
              <a:buFont typeface="Wingdings" pitchFamily="2" charset="2"/>
              <a:buChar char="Ø"/>
            </a:pPr>
            <a:r>
              <a:rPr lang="en-US" sz="2400" dirty="0" smtClean="0"/>
              <a:t> Unshielded </a:t>
            </a:r>
            <a:r>
              <a:rPr lang="en-US" sz="2400" dirty="0"/>
              <a:t>Twisted-Pair (UTP) cables</a:t>
            </a:r>
          </a:p>
          <a:p>
            <a:pPr marL="841375" lvl="1" indent="-241300">
              <a:lnSpc>
                <a:spcPct val="70000"/>
              </a:lnSpc>
              <a:buFont typeface="Wingdings" pitchFamily="2" charset="2"/>
              <a:buChar char="Ø"/>
            </a:pPr>
            <a:r>
              <a:rPr lang="en-US" sz="2400" dirty="0" smtClean="0"/>
              <a:t> Shielded </a:t>
            </a:r>
            <a:r>
              <a:rPr lang="en-US" sz="2400" dirty="0"/>
              <a:t>Twisted-Pair (STP) cables</a:t>
            </a:r>
          </a:p>
          <a:p>
            <a:pPr marL="782638" lvl="1" indent="-300038">
              <a:lnSpc>
                <a:spcPct val="70000"/>
              </a:lnSpc>
            </a:pPr>
            <a:r>
              <a:rPr lang="en-US" dirty="0">
                <a:solidFill>
                  <a:srgbClr val="000099"/>
                </a:solidFill>
              </a:rPr>
              <a:t>Coaxial cables</a:t>
            </a:r>
          </a:p>
          <a:p>
            <a:pPr marL="782638" lvl="1" indent="-300038">
              <a:lnSpc>
                <a:spcPct val="70000"/>
              </a:lnSpc>
            </a:pPr>
            <a:r>
              <a:rPr lang="en-US" dirty="0">
                <a:solidFill>
                  <a:srgbClr val="000099"/>
                </a:solidFill>
              </a:rPr>
              <a:t>Fiber-optic </a:t>
            </a:r>
            <a:r>
              <a:rPr lang="en-US" dirty="0" smtClean="0">
                <a:solidFill>
                  <a:srgbClr val="000099"/>
                </a:solidFill>
              </a:rPr>
              <a:t>cables</a:t>
            </a:r>
            <a:endParaRPr lang="en-US" dirty="0">
              <a:solidFill>
                <a:srgbClr val="000099"/>
              </a:solidFill>
            </a:endParaRPr>
          </a:p>
          <a:p>
            <a:pPr marL="303213" indent="-261938">
              <a:lnSpc>
                <a:spcPct val="90000"/>
              </a:lnSpc>
              <a:buFontTx/>
              <a:buAutoNum type="arabicPeriod"/>
            </a:pPr>
            <a:r>
              <a:rPr lang="en-US" b="1" dirty="0" smtClean="0">
                <a:solidFill>
                  <a:srgbClr val="000099"/>
                </a:solidFill>
              </a:rPr>
              <a:t>Unguided (Wireless)</a:t>
            </a:r>
            <a:endParaRPr lang="en-US" b="1" dirty="0">
              <a:solidFill>
                <a:srgbClr val="000099"/>
              </a:solidFill>
            </a:endParaRPr>
          </a:p>
          <a:p>
            <a:pPr marL="782638" lvl="1" indent="-300038">
              <a:lnSpc>
                <a:spcPct val="90000"/>
              </a:lnSpc>
              <a:spcBef>
                <a:spcPct val="10000"/>
              </a:spcBef>
            </a:pPr>
            <a:r>
              <a:rPr lang="en-US" dirty="0"/>
              <a:t>Wireless transmission, e.g. radio, microwave, infrared, sound, </a:t>
            </a:r>
            <a:r>
              <a:rPr lang="en-US" dirty="0" smtClean="0"/>
              <a:t>sonar (echolocation finding in air and water)</a:t>
            </a:r>
            <a:endParaRPr lang="en-US" dirty="0"/>
          </a:p>
          <a:p>
            <a:pPr marL="1182688" lvl="2" indent="-300038">
              <a:lnSpc>
                <a:spcPct val="90000"/>
              </a:lnSpc>
            </a:pPr>
            <a:endParaRPr lang="en-US" dirty="0">
              <a:solidFill>
                <a:srgbClr val="000099"/>
              </a:solidFill>
            </a:endParaRPr>
          </a:p>
        </p:txBody>
      </p:sp>
      <p:sp>
        <p:nvSpPr>
          <p:cNvPr id="109572" name="Rectangle 4"/>
          <p:cNvSpPr>
            <a:spLocks noGrp="1" noChangeArrowheads="1"/>
          </p:cNvSpPr>
          <p:nvPr>
            <p:ph type="title"/>
          </p:nvPr>
        </p:nvSpPr>
        <p:spPr>
          <a:xfrm>
            <a:off x="457200" y="76200"/>
            <a:ext cx="8229600" cy="1143000"/>
          </a:xfrm>
          <a:noFill/>
          <a:ln/>
        </p:spPr>
        <p:txBody>
          <a:bodyPr/>
          <a:lstStyle/>
          <a:p>
            <a:r>
              <a:rPr lang="en-US" dirty="0"/>
              <a:t>Transmission </a:t>
            </a:r>
            <a:r>
              <a:rPr lang="en-US" dirty="0" smtClean="0"/>
              <a:t>Channel (Media)</a:t>
            </a:r>
            <a:r>
              <a:rPr lang="en-US" dirty="0"/>
              <a:t>	</a:t>
            </a:r>
          </a:p>
        </p:txBody>
      </p:sp>
    </p:spTree>
    <p:extLst>
      <p:ext uri="{BB962C8B-B14F-4D97-AF65-F5344CB8AC3E}">
        <p14:creationId xmlns:p14="http://schemas.microsoft.com/office/powerpoint/2010/main" val="1012036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77813"/>
            <a:ext cx="8229600" cy="1143000"/>
          </a:xfrm>
        </p:spPr>
        <p:txBody>
          <a:bodyPr/>
          <a:lstStyle/>
          <a:p>
            <a:pPr algn="ctr"/>
            <a:r>
              <a:rPr lang="en-US" b="1" dirty="0"/>
              <a:t>Physical </a:t>
            </a:r>
            <a:r>
              <a:rPr lang="en-US" b="1" dirty="0" smtClean="0"/>
              <a:t>Media (Guided Channel)</a:t>
            </a:r>
            <a:endParaRPr lang="en-US" b="1" dirty="0"/>
          </a:p>
        </p:txBody>
      </p:sp>
      <p:sp>
        <p:nvSpPr>
          <p:cNvPr id="17411" name="Rectangle 3"/>
          <p:cNvSpPr>
            <a:spLocks noGrp="1" noChangeArrowheads="1"/>
          </p:cNvSpPr>
          <p:nvPr>
            <p:ph type="body" idx="1"/>
          </p:nvPr>
        </p:nvSpPr>
        <p:spPr>
          <a:xfrm>
            <a:off x="457200" y="1295400"/>
            <a:ext cx="8229600" cy="4525963"/>
          </a:xfrm>
        </p:spPr>
        <p:txBody>
          <a:bodyPr/>
          <a:lstStyle/>
          <a:p>
            <a:pPr>
              <a:lnSpc>
                <a:spcPct val="80000"/>
              </a:lnSpc>
            </a:pPr>
            <a:r>
              <a:rPr lang="en-US" sz="2000" b="1" dirty="0">
                <a:latin typeface="Arial" pitchFamily="34" charset="0"/>
                <a:cs typeface="Arial" pitchFamily="34" charset="0"/>
              </a:rPr>
              <a:t>A tangible media</a:t>
            </a:r>
          </a:p>
          <a:p>
            <a:pPr>
              <a:lnSpc>
                <a:spcPct val="80000"/>
              </a:lnSpc>
            </a:pPr>
            <a:r>
              <a:rPr lang="en-US" sz="2000" b="1" dirty="0" smtClean="0">
                <a:solidFill>
                  <a:srgbClr val="FF0000"/>
                </a:solidFill>
                <a:latin typeface="Arial" pitchFamily="34" charset="0"/>
                <a:cs typeface="Arial" pitchFamily="34" charset="0"/>
              </a:rPr>
              <a:t>Twisted-pair </a:t>
            </a:r>
            <a:r>
              <a:rPr lang="en-US" sz="2000" b="1" dirty="0">
                <a:solidFill>
                  <a:srgbClr val="FF0000"/>
                </a:solidFill>
                <a:latin typeface="Arial" pitchFamily="34" charset="0"/>
                <a:cs typeface="Arial" pitchFamily="34" charset="0"/>
              </a:rPr>
              <a:t>cable: </a:t>
            </a:r>
          </a:p>
          <a:p>
            <a:pPr lvl="1">
              <a:lnSpc>
                <a:spcPct val="80000"/>
              </a:lnSpc>
            </a:pPr>
            <a:r>
              <a:rPr lang="en-US" sz="2000" dirty="0">
                <a:latin typeface="Arial" pitchFamily="34" charset="0"/>
                <a:cs typeface="Arial" pitchFamily="34" charset="0"/>
              </a:rPr>
              <a:t>One or more twisted wires bundled together (</a:t>
            </a:r>
            <a:r>
              <a:rPr lang="en-US" sz="2000" dirty="0" smtClean="0">
                <a:latin typeface="Arial" pitchFamily="34" charset="0"/>
                <a:cs typeface="Arial" pitchFamily="34" charset="0"/>
              </a:rPr>
              <a:t>why twist?) </a:t>
            </a:r>
            <a:endParaRPr lang="en-US" sz="2000" dirty="0">
              <a:latin typeface="Arial" pitchFamily="34" charset="0"/>
              <a:cs typeface="Arial" pitchFamily="34" charset="0"/>
            </a:endParaRPr>
          </a:p>
          <a:p>
            <a:pPr lvl="1">
              <a:lnSpc>
                <a:spcPct val="80000"/>
              </a:lnSpc>
            </a:pPr>
            <a:r>
              <a:rPr lang="en-US" sz="2000" dirty="0">
                <a:latin typeface="Arial" pitchFamily="34" charset="0"/>
                <a:cs typeface="Arial" pitchFamily="34" charset="0"/>
              </a:rPr>
              <a:t>Made of copper</a:t>
            </a:r>
          </a:p>
          <a:p>
            <a:pPr>
              <a:lnSpc>
                <a:spcPct val="80000"/>
              </a:lnSpc>
            </a:pPr>
            <a:r>
              <a:rPr lang="en-US" sz="2000" b="1" dirty="0">
                <a:solidFill>
                  <a:srgbClr val="FF0000"/>
                </a:solidFill>
                <a:latin typeface="Arial" pitchFamily="34" charset="0"/>
                <a:cs typeface="Arial" pitchFamily="34" charset="0"/>
              </a:rPr>
              <a:t>Coax-Cable:</a:t>
            </a:r>
          </a:p>
          <a:p>
            <a:pPr lvl="1">
              <a:lnSpc>
                <a:spcPct val="80000"/>
              </a:lnSpc>
            </a:pPr>
            <a:r>
              <a:rPr lang="en-US" sz="2000" dirty="0">
                <a:latin typeface="Arial" pitchFamily="34" charset="0"/>
                <a:cs typeface="Arial" pitchFamily="34" charset="0"/>
              </a:rPr>
              <a:t>Consists of single copper wire surrounded by three layers of insulating and metal materials </a:t>
            </a:r>
          </a:p>
          <a:p>
            <a:pPr lvl="1">
              <a:lnSpc>
                <a:spcPct val="80000"/>
              </a:lnSpc>
            </a:pPr>
            <a:r>
              <a:rPr lang="en-US" sz="2000" dirty="0">
                <a:latin typeface="Arial" pitchFamily="34" charset="0"/>
                <a:cs typeface="Arial" pitchFamily="34" charset="0"/>
              </a:rPr>
              <a:t>Typically used for cable TV </a:t>
            </a:r>
          </a:p>
          <a:p>
            <a:pPr>
              <a:lnSpc>
                <a:spcPct val="80000"/>
              </a:lnSpc>
            </a:pPr>
            <a:r>
              <a:rPr lang="en-US" sz="2000" b="1" dirty="0">
                <a:solidFill>
                  <a:srgbClr val="FF0000"/>
                </a:solidFill>
                <a:latin typeface="Arial" pitchFamily="34" charset="0"/>
                <a:cs typeface="Arial" pitchFamily="34" charset="0"/>
              </a:rPr>
              <a:t>Fiber-optics: </a:t>
            </a:r>
          </a:p>
          <a:p>
            <a:pPr lvl="1">
              <a:lnSpc>
                <a:spcPct val="80000"/>
              </a:lnSpc>
            </a:pPr>
            <a:r>
              <a:rPr lang="en-US" sz="2000" dirty="0">
                <a:latin typeface="Arial" pitchFamily="34" charset="0"/>
                <a:cs typeface="Arial" pitchFamily="34" charset="0"/>
              </a:rPr>
              <a:t>Strands of glass or plastic used to transmit light </a:t>
            </a:r>
          </a:p>
          <a:p>
            <a:pPr lvl="1">
              <a:lnSpc>
                <a:spcPct val="80000"/>
              </a:lnSpc>
            </a:pPr>
            <a:r>
              <a:rPr lang="en-US" sz="2000" dirty="0">
                <a:latin typeface="Arial" pitchFamily="34" charset="0"/>
                <a:cs typeface="Arial" pitchFamily="34" charset="0"/>
              </a:rPr>
              <a:t>Very high capacity, low noise, small size, less suitable to natural disturbances</a:t>
            </a:r>
            <a:r>
              <a:rPr lang="en-US" sz="2200" dirty="0">
                <a:latin typeface="Arial" pitchFamily="34" charset="0"/>
                <a:cs typeface="Arial" pitchFamily="34" charset="0"/>
              </a:rPr>
              <a:t> </a:t>
            </a:r>
          </a:p>
        </p:txBody>
      </p:sp>
      <p:pic>
        <p:nvPicPr>
          <p:cNvPr id="4098" name="Picture 2" descr="D:\@Working-Folder\@myCourses\@@ICT-Autumn 2016\@#LectureSlides\Chapter 6\Files\Images\twisted_pai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953000"/>
            <a:ext cx="2667000" cy="19124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Working-Folder\@myCourses\@@ICT-Autumn 2016\@#LectureSlides\Chapter 6\Files\Images\twiste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953000"/>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Working-Folder\@myCourses\@@ICT-Autumn 2016\@#LectureSlides\Chapter 6\Files\Images\coaxi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7680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10400" y="5981700"/>
            <a:ext cx="762000"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UTP</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3415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2D274-EA0F-434B-9727-85D79907A09A}" type="slidenum">
              <a:rPr lang="en-US" altLang="en-US">
                <a:solidFill>
                  <a:srgbClr val="000000"/>
                </a:solidFill>
              </a:rPr>
              <a:pPr/>
              <a:t>3</a:t>
            </a:fld>
            <a:endParaRPr lang="en-US" altLang="en-US">
              <a:solidFill>
                <a:srgbClr val="000000"/>
              </a:solidFill>
            </a:endParaRPr>
          </a:p>
        </p:txBody>
      </p:sp>
      <p:sp>
        <p:nvSpPr>
          <p:cNvPr id="99330" name="Rectangle 2"/>
          <p:cNvSpPr>
            <a:spLocks noGrp="1" noChangeArrowheads="1"/>
          </p:cNvSpPr>
          <p:nvPr>
            <p:ph type="title"/>
          </p:nvPr>
        </p:nvSpPr>
        <p:spPr/>
        <p:txBody>
          <a:bodyPr/>
          <a:lstStyle/>
          <a:p>
            <a:r>
              <a:rPr lang="en-US" b="1" dirty="0"/>
              <a:t>Data Communications</a:t>
            </a:r>
          </a:p>
        </p:txBody>
      </p:sp>
      <p:sp>
        <p:nvSpPr>
          <p:cNvPr id="99331" name="Rectangle 3"/>
          <p:cNvSpPr>
            <a:spLocks noGrp="1" noChangeArrowheads="1"/>
          </p:cNvSpPr>
          <p:nvPr>
            <p:ph type="body" idx="1"/>
          </p:nvPr>
        </p:nvSpPr>
        <p:spPr>
          <a:xfrm>
            <a:off x="0" y="1219200"/>
            <a:ext cx="9144000" cy="3581400"/>
          </a:xfrm>
        </p:spPr>
        <p:txBody>
          <a:bodyPr/>
          <a:lstStyle/>
          <a:p>
            <a:pPr algn="just"/>
            <a:r>
              <a:rPr lang="en-US" sz="2900" dirty="0" smtClean="0">
                <a:solidFill>
                  <a:srgbClr val="996600"/>
                </a:solidFill>
                <a:effectLst>
                  <a:outerShdw blurRad="38100" dist="38100" dir="2700000" algn="tl">
                    <a:srgbClr val="C0C0C0"/>
                  </a:outerShdw>
                </a:effectLst>
              </a:rPr>
              <a:t>Communications</a:t>
            </a:r>
            <a:r>
              <a:rPr lang="en-US" sz="2900" dirty="0" smtClean="0"/>
              <a:t>, also called </a:t>
            </a:r>
            <a:r>
              <a:rPr lang="en-US" sz="2900" dirty="0" smtClean="0">
                <a:solidFill>
                  <a:srgbClr val="996600"/>
                </a:solidFill>
                <a:effectLst>
                  <a:outerShdw blurRad="38100" dist="38100" dir="2700000" algn="tl">
                    <a:srgbClr val="C0C0C0"/>
                  </a:outerShdw>
                </a:effectLst>
              </a:rPr>
              <a:t>telecommunications, </a:t>
            </a:r>
            <a:r>
              <a:rPr lang="en-US" sz="2900" dirty="0" smtClean="0">
                <a:effectLst>
                  <a:outerShdw blurRad="38100" dist="38100" dir="2700000" algn="tl">
                    <a:srgbClr val="C0C0C0"/>
                  </a:outerShdw>
                </a:effectLst>
              </a:rPr>
              <a:t>refers to the transfer of data from a </a:t>
            </a:r>
            <a:r>
              <a:rPr lang="en-US" sz="2900" dirty="0" smtClean="0">
                <a:solidFill>
                  <a:srgbClr val="FF0000"/>
                </a:solidFill>
                <a:effectLst>
                  <a:outerShdw blurRad="38100" dist="38100" dir="2700000" algn="tl">
                    <a:srgbClr val="C0C0C0"/>
                  </a:outerShdw>
                </a:effectLst>
              </a:rPr>
              <a:t>transmitter</a:t>
            </a:r>
            <a:r>
              <a:rPr lang="en-US" sz="2900" dirty="0" smtClean="0">
                <a:effectLst>
                  <a:outerShdw blurRad="38100" dist="38100" dir="2700000" algn="tl">
                    <a:srgbClr val="C0C0C0"/>
                  </a:outerShdw>
                </a:effectLst>
              </a:rPr>
              <a:t> (sender or source) to a </a:t>
            </a:r>
            <a:r>
              <a:rPr lang="en-US" sz="2900" dirty="0" smtClean="0">
                <a:solidFill>
                  <a:srgbClr val="FF0000"/>
                </a:solidFill>
                <a:effectLst>
                  <a:outerShdw blurRad="38100" dist="38100" dir="2700000" algn="tl">
                    <a:srgbClr val="C0C0C0"/>
                  </a:outerShdw>
                </a:effectLst>
              </a:rPr>
              <a:t>receiver</a:t>
            </a:r>
            <a:r>
              <a:rPr lang="en-US" sz="2900" dirty="0" smtClean="0">
                <a:effectLst>
                  <a:outerShdw blurRad="38100" dist="38100" dir="2700000" algn="tl">
                    <a:srgbClr val="C0C0C0"/>
                  </a:outerShdw>
                </a:effectLst>
              </a:rPr>
              <a:t> across a distance. </a:t>
            </a:r>
            <a:r>
              <a:rPr lang="en-US" sz="2900" dirty="0" smtClean="0"/>
              <a:t>The </a:t>
            </a:r>
            <a:r>
              <a:rPr lang="en-US" sz="2900" dirty="0">
                <a:effectLst>
                  <a:outerShdw blurRad="38100" dist="38100" dir="2700000" algn="tl">
                    <a:srgbClr val="C0C0C0"/>
                  </a:outerShdw>
                </a:effectLst>
              </a:rPr>
              <a:t>term </a:t>
            </a:r>
            <a:r>
              <a:rPr lang="en-US" sz="2900" dirty="0">
                <a:solidFill>
                  <a:schemeClr val="hlink"/>
                </a:solidFill>
                <a:effectLst>
                  <a:outerShdw blurRad="38100" dist="38100" dir="2700000" algn="tl">
                    <a:srgbClr val="C0C0C0"/>
                  </a:outerShdw>
                </a:effectLst>
              </a:rPr>
              <a:t>telecommunication</a:t>
            </a:r>
            <a:r>
              <a:rPr lang="en-US" sz="2900" dirty="0">
                <a:effectLst>
                  <a:outerShdw blurRad="38100" dist="38100" dir="2700000" algn="tl">
                    <a:srgbClr val="C0C0C0"/>
                  </a:outerShdw>
                </a:effectLst>
              </a:rPr>
              <a:t> means communication at a distance. </a:t>
            </a:r>
            <a:r>
              <a:rPr lang="en-US" sz="2900" dirty="0" smtClean="0">
                <a:effectLst>
                  <a:outerShdw blurRad="38100" dist="38100" dir="2700000" algn="tl">
                    <a:srgbClr val="C0C0C0"/>
                  </a:outerShdw>
                </a:effectLst>
              </a:rPr>
              <a:t>The data transferred can be voice, sound, images, graphics, video, text, or a combination thereof (</a:t>
            </a:r>
            <a:r>
              <a:rPr lang="en-US" sz="2900" dirty="0" smtClean="0">
                <a:solidFill>
                  <a:srgbClr val="FF0000"/>
                </a:solidFill>
                <a:effectLst>
                  <a:outerShdw blurRad="38100" dist="38100" dir="2700000" algn="tl">
                    <a:srgbClr val="C0C0C0"/>
                  </a:outerShdw>
                </a:effectLst>
              </a:rPr>
              <a:t>multimedia</a:t>
            </a:r>
            <a:r>
              <a:rPr lang="en-US" sz="2900" dirty="0" smtClean="0">
                <a:effectLst>
                  <a:outerShdw blurRad="38100" dist="38100" dir="2700000" algn="tl">
                    <a:srgbClr val="C0C0C0"/>
                  </a:outerShdw>
                </a:effectLst>
              </a:rPr>
              <a:t>).</a:t>
            </a:r>
          </a:p>
          <a:p>
            <a:endParaRPr lang="en-US" dirty="0"/>
          </a:p>
        </p:txBody>
      </p:sp>
      <p:sp>
        <p:nvSpPr>
          <p:cNvPr id="6" name="Rectangle 5"/>
          <p:cNvSpPr/>
          <p:nvPr/>
        </p:nvSpPr>
        <p:spPr>
          <a:xfrm>
            <a:off x="1142976" y="4695820"/>
            <a:ext cx="1643074" cy="714380"/>
          </a:xfrm>
          <a:prstGeom prst="rect">
            <a:avLst/>
          </a:prstGeom>
          <a:solidFill>
            <a:srgbClr val="4F81BD"/>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smtClean="0">
                <a:ln>
                  <a:noFill/>
                </a:ln>
                <a:solidFill>
                  <a:sysClr val="window" lastClr="FFFFFF"/>
                </a:solidFill>
                <a:effectLst/>
                <a:uLnTx/>
                <a:uFillTx/>
                <a:latin typeface="Calibri"/>
                <a:ea typeface="+mn-ea"/>
                <a:cs typeface="+mn-cs"/>
              </a:rPr>
              <a:t>Transmitter</a:t>
            </a:r>
            <a:endParaRPr kumimoji="0" lang="en-GB"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Rectangle 6"/>
          <p:cNvSpPr/>
          <p:nvPr/>
        </p:nvSpPr>
        <p:spPr>
          <a:xfrm>
            <a:off x="3090849" y="4945857"/>
            <a:ext cx="3005151" cy="23574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smtClean="0">
                <a:ln>
                  <a:noFill/>
                </a:ln>
                <a:solidFill>
                  <a:sysClr val="windowText" lastClr="000000"/>
                </a:solidFill>
                <a:effectLst/>
                <a:uLnTx/>
                <a:uFillTx/>
                <a:latin typeface="Calibri"/>
                <a:ea typeface="+mn-ea"/>
                <a:cs typeface="+mn-cs"/>
              </a:rPr>
              <a:t>Information channel</a:t>
            </a:r>
            <a:endParaRPr kumimoji="0" lang="en-GB" sz="2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8" name="Rectangle 7"/>
          <p:cNvSpPr/>
          <p:nvPr/>
        </p:nvSpPr>
        <p:spPr>
          <a:xfrm>
            <a:off x="6357950" y="4695820"/>
            <a:ext cx="1643074" cy="71438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smtClean="0">
                <a:ln>
                  <a:noFill/>
                </a:ln>
                <a:solidFill>
                  <a:sysClr val="window" lastClr="FFFFFF"/>
                </a:solidFill>
                <a:effectLst/>
                <a:uLnTx/>
                <a:uFillTx/>
                <a:latin typeface="Calibri"/>
                <a:ea typeface="+mn-ea"/>
                <a:cs typeface="+mn-cs"/>
              </a:rPr>
              <a:t>Receiver </a:t>
            </a:r>
            <a:endParaRPr kumimoji="0" lang="en-GB" sz="24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 name="Straight Connector 2"/>
          <p:cNvCxnSpPr/>
          <p:nvPr/>
        </p:nvCxnSpPr>
        <p:spPr>
          <a:xfrm>
            <a:off x="2786050" y="5053010"/>
            <a:ext cx="304799" cy="357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1"/>
          </p:cNvCxnSpPr>
          <p:nvPr/>
        </p:nvCxnSpPr>
        <p:spPr>
          <a:xfrm flipV="1">
            <a:off x="6096000" y="5053010"/>
            <a:ext cx="261950" cy="1071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832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D:\@Working-Folder\@myCourses\@@ICT-Autumn 2016\@#LectureSlides\Chapter 6\Files\Images\fiber_opt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2993">
            <a:off x="5769314" y="1752600"/>
            <a:ext cx="2657475"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884238"/>
          </a:xfrm>
        </p:spPr>
        <p:txBody>
          <a:bodyPr>
            <a:normAutofit/>
          </a:bodyPr>
          <a:lstStyle/>
          <a:p>
            <a:r>
              <a:rPr lang="en-GB" sz="4000" b="1" dirty="0" smtClean="0"/>
              <a:t>Information channel Cont’d …</a:t>
            </a:r>
            <a:endParaRPr lang="en-GB" sz="4000" b="1" dirty="0"/>
          </a:p>
        </p:txBody>
      </p:sp>
      <p:sp>
        <p:nvSpPr>
          <p:cNvPr id="3" name="Content Placeholder 2"/>
          <p:cNvSpPr>
            <a:spLocks noGrp="1"/>
          </p:cNvSpPr>
          <p:nvPr>
            <p:ph idx="1"/>
          </p:nvPr>
        </p:nvSpPr>
        <p:spPr>
          <a:xfrm>
            <a:off x="457200" y="960437"/>
            <a:ext cx="8534400" cy="4525963"/>
          </a:xfrm>
        </p:spPr>
        <p:txBody>
          <a:bodyPr>
            <a:normAutofit fontScale="92500" lnSpcReduction="20000"/>
          </a:bodyPr>
          <a:lstStyle/>
          <a:p>
            <a:r>
              <a:rPr lang="en-GB" b="1" dirty="0" smtClean="0"/>
              <a:t>Guided     </a:t>
            </a:r>
          </a:p>
          <a:p>
            <a:pPr lvl="1"/>
            <a:r>
              <a:rPr lang="en-GB" b="1" dirty="0" smtClean="0"/>
              <a:t>Cable transmission </a:t>
            </a:r>
            <a:r>
              <a:rPr lang="en-GB" sz="2000" b="1" dirty="0" smtClean="0">
                <a:solidFill>
                  <a:srgbClr val="FF0000"/>
                </a:solidFill>
              </a:rPr>
              <a:t>(Attenuation, Distortion &amp; noise) </a:t>
            </a:r>
            <a:r>
              <a:rPr lang="en-GB" sz="2000" b="1" dirty="0" smtClean="0">
                <a:solidFill>
                  <a:srgbClr val="000000"/>
                </a:solidFill>
              </a:rPr>
              <a:t>(reduce the strength &amp; change the form during transmission) (*</a:t>
            </a:r>
            <a:r>
              <a:rPr lang="en-GB" sz="2000" b="1" dirty="0" smtClean="0">
                <a:solidFill>
                  <a:srgbClr val="FF0000"/>
                </a:solidFill>
              </a:rPr>
              <a:t>AC at very high voltage to overcome loss due to resistance of wire</a:t>
            </a:r>
            <a:r>
              <a:rPr lang="en-GB" sz="2000" b="1" dirty="0" smtClean="0">
                <a:solidFill>
                  <a:srgbClr val="000000"/>
                </a:solidFill>
              </a:rPr>
              <a:t>)</a:t>
            </a:r>
          </a:p>
          <a:p>
            <a:pPr lvl="2"/>
            <a:r>
              <a:rPr lang="en-GB" b="1" dirty="0" smtClean="0"/>
              <a:t>Fibre-optics </a:t>
            </a:r>
          </a:p>
          <a:p>
            <a:pPr lvl="3"/>
            <a:r>
              <a:rPr lang="en-GB" b="1" dirty="0" smtClean="0"/>
              <a:t>10GBPS and greater, long distance</a:t>
            </a:r>
          </a:p>
          <a:p>
            <a:pPr lvl="2"/>
            <a:r>
              <a:rPr lang="en-GB" b="1" dirty="0" smtClean="0"/>
              <a:t>Coaxial</a:t>
            </a:r>
          </a:p>
          <a:p>
            <a:pPr lvl="3"/>
            <a:r>
              <a:rPr lang="en-GB" b="1" dirty="0" smtClean="0"/>
              <a:t>10MBPS, 200M - 1KM</a:t>
            </a:r>
          </a:p>
          <a:p>
            <a:pPr lvl="2"/>
            <a:r>
              <a:rPr lang="en-GB" b="1" dirty="0" smtClean="0"/>
              <a:t>Twisted pair (Shielded Twisted Pair – STP - Cable)</a:t>
            </a:r>
          </a:p>
          <a:p>
            <a:pPr lvl="3"/>
            <a:r>
              <a:rPr lang="en-GB" b="1" dirty="0" smtClean="0"/>
              <a:t>10 to 1000MBPS, 100M </a:t>
            </a:r>
          </a:p>
          <a:p>
            <a:pPr lvl="2"/>
            <a:r>
              <a:rPr lang="en-GB" b="1" dirty="0" smtClean="0"/>
              <a:t>Twisted pair (unshielded twisted pair-UTP) </a:t>
            </a:r>
            <a:endParaRPr lang="en-GB" b="1" dirty="0" smtClean="0">
              <a:solidFill>
                <a:srgbClr val="FF0000"/>
              </a:solidFill>
            </a:endParaRPr>
          </a:p>
          <a:p>
            <a:pPr lvl="3"/>
            <a:r>
              <a:rPr lang="en-GB" b="1" dirty="0" smtClean="0"/>
              <a:t>less interference protection and lower data rate than STP</a:t>
            </a:r>
          </a:p>
          <a:p>
            <a:pPr lvl="3"/>
            <a:r>
              <a:rPr lang="en-GB" b="1" dirty="0" smtClean="0">
                <a:solidFill>
                  <a:srgbClr val="FF0000"/>
                </a:solidFill>
              </a:rPr>
              <a:t>Cross talk </a:t>
            </a:r>
            <a:r>
              <a:rPr lang="en-GB" b="1" dirty="0" smtClean="0"/>
              <a:t>problem</a:t>
            </a:r>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30</a:t>
            </a:fld>
            <a:endParaRPr lang="en-GB" dirty="0"/>
          </a:p>
        </p:txBody>
      </p:sp>
      <p:pic>
        <p:nvPicPr>
          <p:cNvPr id="5122" name="Picture 2" descr="C:\Documents and Settings\Administrator\Desktop\Pictur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1447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Documents and Settings\Administrator\Desktop\Picture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280025"/>
            <a:ext cx="2492375" cy="1577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6731872">
            <a:off x="-925062" y="4754439"/>
            <a:ext cx="243840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Coaxial cable connector</a:t>
            </a:r>
            <a:endParaRPr lang="en-US" b="1" dirty="0">
              <a:effectLst>
                <a:outerShdw blurRad="38100" dist="38100" dir="2700000" algn="tl">
                  <a:srgbClr val="000000">
                    <a:alpha val="43137"/>
                  </a:srgbClr>
                </a:outerShdw>
              </a:effectLst>
            </a:endParaRPr>
          </a:p>
        </p:txBody>
      </p:sp>
      <p:sp>
        <p:nvSpPr>
          <p:cNvPr id="5" name="TextBox 4"/>
          <p:cNvSpPr txBox="1"/>
          <p:nvPr/>
        </p:nvSpPr>
        <p:spPr>
          <a:xfrm rot="18497591">
            <a:off x="4463616" y="5797821"/>
            <a:ext cx="213360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Fiber optic cables</a:t>
            </a:r>
            <a:endParaRPr lang="en-US" b="1" dirty="0">
              <a:effectLst>
                <a:outerShdw blurRad="38100" dist="38100" dir="2700000" algn="tl">
                  <a:srgbClr val="000000">
                    <a:alpha val="43137"/>
                  </a:srgbClr>
                </a:outerShdw>
              </a:effectLst>
            </a:endParaRPr>
          </a:p>
        </p:txBody>
      </p:sp>
      <p:pic>
        <p:nvPicPr>
          <p:cNvPr id="12" name="Picture 2" descr="I:\@@Stuff\@@myCourses\@ICT\@@ICT-Autumn 2016\@#LectureSlides\Chapter 6\Files\Images\network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3281" y="5280024"/>
            <a:ext cx="3035300" cy="156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589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D:\@Working-Folder\@myCourses\@@ICT-Autumn 2016\@#LectureSlides\Chapter 6\Files\Images\Types-of-Transmission-Media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6477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I02-10"/>
          <p:cNvPicPr>
            <a:picLocks noChangeAspect="1" noChangeArrowheads="1"/>
          </p:cNvPicPr>
          <p:nvPr/>
        </p:nvPicPr>
        <p:blipFill>
          <a:blip r:embed="rId4"/>
          <a:srcRect/>
          <a:stretch>
            <a:fillRect/>
          </a:stretch>
        </p:blipFill>
        <p:spPr bwMode="auto">
          <a:xfrm>
            <a:off x="1" y="1600200"/>
            <a:ext cx="3581400" cy="3200400"/>
          </a:xfrm>
          <a:prstGeom prst="rect">
            <a:avLst/>
          </a:prstGeom>
          <a:noFill/>
        </p:spPr>
      </p:pic>
      <p:sp>
        <p:nvSpPr>
          <p:cNvPr id="5" name="Text Box 6"/>
          <p:cNvSpPr txBox="1">
            <a:spLocks noChangeArrowheads="1"/>
          </p:cNvSpPr>
          <p:nvPr/>
        </p:nvSpPr>
        <p:spPr bwMode="auto">
          <a:xfrm>
            <a:off x="0" y="4572000"/>
            <a:ext cx="3200400" cy="400110"/>
          </a:xfrm>
          <a:prstGeom prst="rect">
            <a:avLst/>
          </a:prstGeom>
          <a:noFill/>
          <a:ln w="9525">
            <a:noFill/>
            <a:miter lim="800000"/>
            <a:headEnd/>
            <a:tailEnd/>
          </a:ln>
          <a:effectLst/>
        </p:spPr>
        <p:txBody>
          <a:bodyPr>
            <a:spAutoFit/>
          </a:bodyPr>
          <a:lstStyle/>
          <a:p>
            <a:pPr algn="ctr">
              <a:spcBef>
                <a:spcPct val="50000"/>
              </a:spcBef>
            </a:pPr>
            <a:r>
              <a:rPr lang="en-US" sz="2000" dirty="0" smtClean="0">
                <a:latin typeface="Verdana" pitchFamily="34" charset="0"/>
              </a:rPr>
              <a:t>A </a:t>
            </a:r>
            <a:r>
              <a:rPr lang="en-US" sz="2000" dirty="0">
                <a:latin typeface="Verdana" pitchFamily="34" charset="0"/>
              </a:rPr>
              <a:t>thinnet coaxial cable.</a:t>
            </a:r>
          </a:p>
        </p:txBody>
      </p:sp>
      <p:sp>
        <p:nvSpPr>
          <p:cNvPr id="6" name="Rectangle 2"/>
          <p:cNvSpPr>
            <a:spLocks noGrp="1" noChangeArrowheads="1"/>
          </p:cNvSpPr>
          <p:nvPr>
            <p:ph type="title"/>
          </p:nvPr>
        </p:nvSpPr>
        <p:spPr>
          <a:xfrm>
            <a:off x="76200" y="1143000"/>
            <a:ext cx="3688081" cy="457200"/>
          </a:xfrm>
        </p:spPr>
        <p:txBody>
          <a:bodyPr/>
          <a:lstStyle/>
          <a:p>
            <a:r>
              <a:rPr lang="en-US" dirty="0"/>
              <a:t>Coaxial Cable </a:t>
            </a:r>
          </a:p>
        </p:txBody>
      </p:sp>
      <p:pic>
        <p:nvPicPr>
          <p:cNvPr id="7170" name="Picture 2" descr="D:\@Working-Folder\@myCourses\@@ICT-Autumn 2016\@#LectureSlides\Chapter 6\Files\Images\transmission_medi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838200"/>
            <a:ext cx="5181599" cy="3200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457200" y="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4000" b="1" dirty="0" smtClean="0">
                <a:solidFill>
                  <a:srgbClr val="0070C0"/>
                </a:solidFill>
                <a:effectLst>
                  <a:outerShdw blurRad="38100" dist="38100" dir="2700000" algn="tl">
                    <a:srgbClr val="000000">
                      <a:alpha val="43137"/>
                    </a:srgbClr>
                  </a:outerShdw>
                </a:effectLst>
              </a:rPr>
              <a:t>Information channel or media Cont’d …</a:t>
            </a:r>
            <a:endParaRPr lang="en-GB" sz="4000" b="1" dirty="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Fiber-Optic Cable </a:t>
            </a:r>
          </a:p>
        </p:txBody>
      </p:sp>
      <p:sp>
        <p:nvSpPr>
          <p:cNvPr id="43011" name="Rectangle 3"/>
          <p:cNvSpPr>
            <a:spLocks noGrp="1" noChangeArrowheads="1"/>
          </p:cNvSpPr>
          <p:nvPr>
            <p:ph type="body" idx="1"/>
          </p:nvPr>
        </p:nvSpPr>
        <p:spPr/>
        <p:txBody>
          <a:bodyPr/>
          <a:lstStyle/>
          <a:p>
            <a:r>
              <a:rPr lang="en-US" dirty="0"/>
              <a:t>Fiber-optic cables use light signals for data transmission. </a:t>
            </a:r>
          </a:p>
          <a:p>
            <a:r>
              <a:rPr lang="en-US" dirty="0"/>
              <a:t>Either </a:t>
            </a:r>
            <a:r>
              <a:rPr lang="en-US" dirty="0">
                <a:solidFill>
                  <a:srgbClr val="FF0000"/>
                </a:solidFill>
              </a:rPr>
              <a:t>laser </a:t>
            </a:r>
            <a:r>
              <a:rPr lang="en-US" dirty="0"/>
              <a:t>or other light producing mechanism, such as </a:t>
            </a:r>
            <a:r>
              <a:rPr lang="en-US" dirty="0">
                <a:solidFill>
                  <a:srgbClr val="FF0000"/>
                </a:solidFill>
              </a:rPr>
              <a:t>light emitting diodes </a:t>
            </a:r>
            <a:r>
              <a:rPr lang="en-US" dirty="0"/>
              <a:t>(LEDs), are used as the source of light.</a:t>
            </a:r>
          </a:p>
          <a:p>
            <a:r>
              <a:rPr lang="en-US" dirty="0"/>
              <a:t>Using a laser is more dependable, but more costly, so most fiber-optic networks use LEDs as the source of light.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Working-Folder\@myCourses\@@ICT-Autumn 2016\@#LectureSlides\Chapter 6\Files\Images\122012_1710_transmissio141.png-w=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382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3900" y="169040"/>
            <a:ext cx="7696200" cy="954107"/>
          </a:xfrm>
          <a:prstGeom prst="rect">
            <a:avLst/>
          </a:prstGeom>
          <a:noFill/>
        </p:spPr>
        <p:txBody>
          <a:bodyPr wrap="square" rtlCol="0">
            <a:spAutoFit/>
          </a:bodyPr>
          <a:lstStyle/>
          <a:p>
            <a:pPr algn="ctr"/>
            <a:r>
              <a:rPr lang="en-US" sz="2800" dirty="0" smtClean="0">
                <a:solidFill>
                  <a:srgbClr val="002060"/>
                </a:solidFill>
                <a:effectLst>
                  <a:outerShdw blurRad="38100" dist="38100" dir="2700000" algn="tl">
                    <a:srgbClr val="000000">
                      <a:alpha val="43137"/>
                    </a:srgbClr>
                  </a:outerShdw>
                </a:effectLst>
              </a:rPr>
              <a:t>Physical Transmission Media and wireless Infrared</a:t>
            </a:r>
          </a:p>
          <a:p>
            <a:pPr algn="ctr"/>
            <a:r>
              <a:rPr lang="en-US" sz="2800" dirty="0" smtClean="0">
                <a:solidFill>
                  <a:srgbClr val="002060"/>
                </a:solidFill>
                <a:effectLst>
                  <a:outerShdw blurRad="38100" dist="38100" dir="2700000" algn="tl">
                    <a:srgbClr val="000000">
                      <a:alpha val="43137"/>
                    </a:srgbClr>
                  </a:outerShdw>
                </a:effectLst>
              </a:rPr>
              <a:t>Characteristics Comparison </a:t>
            </a:r>
            <a:endParaRPr lang="en-US" sz="2800"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6858000" y="2057400"/>
            <a:ext cx="1447800" cy="461665"/>
          </a:xfrm>
          <a:prstGeom prst="rect">
            <a:avLst/>
          </a:prstGeom>
          <a:noFill/>
        </p:spPr>
        <p:txBody>
          <a:bodyPr wrap="square" rtlCol="0">
            <a:spAutoFit/>
          </a:bodyPr>
          <a:lstStyle/>
          <a:p>
            <a:r>
              <a:rPr lang="en-US" sz="2400" dirty="0" smtClean="0">
                <a:solidFill>
                  <a:srgbClr val="002060"/>
                </a:solidFill>
                <a:effectLst>
                  <a:outerShdw blurRad="38100" dist="38100" dir="2700000" algn="tl">
                    <a:srgbClr val="000000">
                      <a:alpha val="43137"/>
                    </a:srgbClr>
                  </a:outerShdw>
                </a:effectLst>
              </a:rPr>
              <a:t>Wireless</a:t>
            </a:r>
            <a:endParaRPr lang="en-US" sz="24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5081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990600" y="152400"/>
            <a:ext cx="7772400" cy="1066800"/>
          </a:xfrm>
        </p:spPr>
        <p:txBody>
          <a:bodyPr/>
          <a:lstStyle/>
          <a:p>
            <a:pPr algn="ctr"/>
            <a:r>
              <a:rPr lang="en-US" b="1" dirty="0" smtClean="0"/>
              <a:t>Transmission Media</a:t>
            </a:r>
            <a:br>
              <a:rPr lang="en-US" b="1" dirty="0" smtClean="0"/>
            </a:br>
            <a:r>
              <a:rPr lang="en-US" b="1" dirty="0" smtClean="0">
                <a:solidFill>
                  <a:srgbClr val="FF0000"/>
                </a:solidFill>
              </a:rPr>
              <a:t>Data Transmission Rate</a:t>
            </a:r>
            <a:endParaRPr lang="en-US" b="1" dirty="0">
              <a:solidFill>
                <a:srgbClr val="FF0000"/>
              </a:solidFill>
            </a:endParaRPr>
          </a:p>
        </p:txBody>
      </p:sp>
      <p:pic>
        <p:nvPicPr>
          <p:cNvPr id="34821" name="Picture 5" descr="Fig9-32 m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8006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34828" name="Picture 12" descr="Fig9-36 mo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265612"/>
            <a:ext cx="4267200" cy="2439988"/>
          </a:xfrm>
          <a:prstGeom prst="rect">
            <a:avLst/>
          </a:prstGeom>
          <a:noFill/>
          <a:extLst>
            <a:ext uri="{909E8E84-426E-40DD-AFC4-6F175D3DCCD1}">
              <a14:hiddenFill xmlns:a14="http://schemas.microsoft.com/office/drawing/2010/main">
                <a:solidFill>
                  <a:srgbClr val="FFFFFF"/>
                </a:solidFill>
              </a14:hiddenFill>
            </a:ext>
          </a:extLst>
        </p:spPr>
      </p:pic>
      <p:sp>
        <p:nvSpPr>
          <p:cNvPr id="34830" name="Text Box 14"/>
          <p:cNvSpPr txBox="1">
            <a:spLocks noChangeArrowheads="1"/>
          </p:cNvSpPr>
          <p:nvPr/>
        </p:nvSpPr>
        <p:spPr bwMode="auto">
          <a:xfrm>
            <a:off x="5334000" y="3824287"/>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b="1" dirty="0" smtClean="0">
                <a:solidFill>
                  <a:srgbClr val="000000"/>
                </a:solidFill>
              </a:rPr>
              <a:t>Wireless channel capacity: </a:t>
            </a:r>
          </a:p>
        </p:txBody>
      </p:sp>
    </p:spTree>
    <p:extLst>
      <p:ext uri="{BB962C8B-B14F-4D97-AF65-F5344CB8AC3E}">
        <p14:creationId xmlns:p14="http://schemas.microsoft.com/office/powerpoint/2010/main" val="3280818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609600" y="188913"/>
            <a:ext cx="7793037" cy="1055687"/>
          </a:xfrm>
        </p:spPr>
        <p:txBody>
          <a:bodyPr/>
          <a:lstStyle/>
          <a:p>
            <a:pPr eaLnBrk="1" hangingPunct="1"/>
            <a:r>
              <a:rPr lang="en-US" b="1" u="sng" dirty="0" smtClean="0">
                <a:solidFill>
                  <a:srgbClr val="009900"/>
                </a:solidFill>
                <a:cs typeface="Traditional Arabic" pitchFamily="18" charset="-78"/>
              </a:rPr>
              <a:t>Communication Satellite</a:t>
            </a:r>
            <a:r>
              <a:rPr lang="en-US" dirty="0" smtClean="0">
                <a:cs typeface="Traditional Arabic" pitchFamily="18" charset="-78"/>
              </a:rPr>
              <a:t> </a:t>
            </a:r>
          </a:p>
        </p:txBody>
      </p:sp>
      <p:sp>
        <p:nvSpPr>
          <p:cNvPr id="23555" name="Rectangle 3"/>
          <p:cNvSpPr>
            <a:spLocks noGrp="1" noChangeArrowheads="1"/>
          </p:cNvSpPr>
          <p:nvPr>
            <p:ph idx="1"/>
            <p:custDataLst>
              <p:tags r:id="rId2"/>
            </p:custDataLst>
          </p:nvPr>
        </p:nvSpPr>
        <p:spPr>
          <a:xfrm>
            <a:off x="468313" y="1268413"/>
            <a:ext cx="8435975" cy="5257800"/>
          </a:xfrm>
        </p:spPr>
        <p:txBody>
          <a:bodyPr rtlCol="0">
            <a:normAutofit/>
          </a:bodyPr>
          <a:lstStyle/>
          <a:p>
            <a:pPr marL="609600" indent="-609600" eaLnBrk="1" fontAlgn="auto" hangingPunct="1">
              <a:lnSpc>
                <a:spcPct val="90000"/>
              </a:lnSpc>
              <a:spcAft>
                <a:spcPts val="0"/>
              </a:spcAft>
              <a:defRPr/>
            </a:pPr>
            <a:r>
              <a:rPr lang="en-US" sz="2800" dirty="0" smtClean="0">
                <a:cs typeface="Majalla UI"/>
              </a:rPr>
              <a:t>A </a:t>
            </a:r>
            <a:r>
              <a:rPr lang="en-US" sz="2800" dirty="0" smtClean="0">
                <a:solidFill>
                  <a:srgbClr val="FF0000"/>
                </a:solidFill>
                <a:cs typeface="Majalla UI"/>
              </a:rPr>
              <a:t>communication satellite </a:t>
            </a:r>
            <a:r>
              <a:rPr lang="en-US" sz="2800" dirty="0" smtClean="0">
                <a:cs typeface="Majalla UI"/>
              </a:rPr>
              <a:t>is a microwave relay station placed in outer space.</a:t>
            </a:r>
          </a:p>
          <a:p>
            <a:pPr marL="609600" indent="-609600" eaLnBrk="1" fontAlgn="auto" hangingPunct="1">
              <a:lnSpc>
                <a:spcPct val="90000"/>
              </a:lnSpc>
              <a:spcAft>
                <a:spcPts val="0"/>
              </a:spcAft>
              <a:defRPr/>
            </a:pPr>
            <a:r>
              <a:rPr lang="en-US" sz="2800" dirty="0" smtClean="0">
                <a:cs typeface="Majalla UI"/>
              </a:rPr>
              <a:t>In satellite communication, microwave signal is transmitted from a transmitter on earth to the satellite at space.</a:t>
            </a:r>
          </a:p>
          <a:p>
            <a:pPr marL="609600" indent="-609600" eaLnBrk="1" fontAlgn="auto" hangingPunct="1">
              <a:lnSpc>
                <a:spcPct val="90000"/>
              </a:lnSpc>
              <a:spcAft>
                <a:spcPts val="0"/>
              </a:spcAft>
              <a:defRPr/>
            </a:pPr>
            <a:r>
              <a:rPr lang="en-US" sz="2800" dirty="0" smtClean="0">
                <a:cs typeface="Majalla UI"/>
              </a:rPr>
              <a:t>The satellite amplifies the weak signal and transmits it back to the receiver.</a:t>
            </a:r>
          </a:p>
          <a:p>
            <a:pPr marL="609600" indent="-609600" eaLnBrk="1" fontAlgn="auto" hangingPunct="1">
              <a:lnSpc>
                <a:spcPct val="90000"/>
              </a:lnSpc>
              <a:spcAft>
                <a:spcPts val="0"/>
              </a:spcAft>
              <a:defRPr/>
            </a:pPr>
            <a:r>
              <a:rPr lang="en-US" sz="2800" dirty="0" smtClean="0">
                <a:cs typeface="Majalla UI"/>
              </a:rPr>
              <a:t>The main advantage of satellite communication is that it is a single microwave relay station visible from any point of a very large area. </a:t>
            </a:r>
          </a:p>
        </p:txBody>
      </p:sp>
      <p:sp>
        <p:nvSpPr>
          <p:cNvPr id="4" name="Slide Number Placeholder 5"/>
          <p:cNvSpPr>
            <a:spLocks noGrp="1"/>
          </p:cNvSpPr>
          <p:nvPr>
            <p:ph type="sldNum" sz="quarter" idx="12"/>
          </p:nvPr>
        </p:nvSpPr>
        <p:spPr/>
        <p:txBody>
          <a:bodyPr/>
          <a:lstStyle/>
          <a:p>
            <a:pPr>
              <a:defRPr/>
            </a:pPr>
            <a:fld id="{507C7645-B5BD-48E5-A266-4B5B77D98746}" type="slidenum">
              <a:rPr lang="ar-SA">
                <a:solidFill>
                  <a:prstClr val="black">
                    <a:tint val="75000"/>
                  </a:prstClr>
                </a:solidFill>
              </a:rPr>
              <a:pPr>
                <a:defRPr/>
              </a:pPr>
              <a:t>35</a:t>
            </a:fld>
            <a:endParaRPr lang="en-US">
              <a:solidFill>
                <a:prstClr val="black">
                  <a:tint val="75000"/>
                </a:prstClr>
              </a:solidFill>
            </a:endParaRPr>
          </a:p>
        </p:txBody>
      </p:sp>
    </p:spTree>
    <p:extLst>
      <p:ext uri="{BB962C8B-B14F-4D97-AF65-F5344CB8AC3E}">
        <p14:creationId xmlns:p14="http://schemas.microsoft.com/office/powerpoint/2010/main" val="9102414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277813"/>
            <a:ext cx="9144000" cy="1143000"/>
          </a:xfrm>
        </p:spPr>
        <p:txBody>
          <a:bodyPr/>
          <a:lstStyle/>
          <a:p>
            <a:r>
              <a:rPr lang="en-US" sz="3800" b="1" dirty="0" smtClean="0"/>
              <a:t>      Microwave Communications</a:t>
            </a:r>
            <a:br>
              <a:rPr lang="en-US" sz="3800" b="1" dirty="0" smtClean="0"/>
            </a:br>
            <a:r>
              <a:rPr lang="en-US" sz="2600" b="1" dirty="0" smtClean="0"/>
              <a:t>         Example: </a:t>
            </a:r>
            <a:r>
              <a:rPr lang="en-US" sz="2600" dirty="0" smtClean="0"/>
              <a:t>For</a:t>
            </a:r>
            <a:r>
              <a:rPr lang="en-US" sz="2600" b="1" dirty="0" smtClean="0"/>
              <a:t> </a:t>
            </a:r>
            <a:r>
              <a:rPr lang="en-US" sz="2600" dirty="0" smtClean="0"/>
              <a:t>Telephone </a:t>
            </a:r>
            <a:r>
              <a:rPr lang="en-US" sz="2600" dirty="0"/>
              <a:t>Networks</a:t>
            </a:r>
          </a:p>
        </p:txBody>
      </p:sp>
      <p:pic>
        <p:nvPicPr>
          <p:cNvPr id="86020" name="Picture 4" descr="Fig9-24 mod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990"/>
          <a:stretch>
            <a:fillRect/>
          </a:stretch>
        </p:blipFill>
        <p:spPr>
          <a:xfrm>
            <a:off x="1143000" y="1981200"/>
            <a:ext cx="6858000" cy="432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948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100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1000"/>
                                        <p:tgtEl>
                                          <p:spTgt spid="86020"/>
                                        </p:tgtEl>
                                      </p:cBhvr>
                                    </p:animEffect>
                                    <p:anim calcmode="lin" valueType="num">
                                      <p:cBhvr>
                                        <p:cTn id="8" dur="1000" fill="hold"/>
                                        <p:tgtEl>
                                          <p:spTgt spid="86020"/>
                                        </p:tgtEl>
                                        <p:attrNameLst>
                                          <p:attrName>ppt_x</p:attrName>
                                        </p:attrNameLst>
                                      </p:cBhvr>
                                      <p:tavLst>
                                        <p:tav tm="0">
                                          <p:val>
                                            <p:strVal val="#ppt_x"/>
                                          </p:val>
                                        </p:tav>
                                        <p:tav tm="100000">
                                          <p:val>
                                            <p:strVal val="#ppt_x"/>
                                          </p:val>
                                        </p:tav>
                                      </p:tavLst>
                                    </p:anim>
                                    <p:anim calcmode="lin" valueType="num">
                                      <p:cBhvr>
                                        <p:cTn id="9" dur="1000" fill="hold"/>
                                        <p:tgtEl>
                                          <p:spTgt spid="860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GB" sz="2800" b="1" dirty="0" smtClean="0"/>
              <a:t>Unguided or Wireless</a:t>
            </a:r>
            <a:endParaRPr lang="en-GB" sz="2800" b="1" dirty="0" smtClean="0">
              <a:solidFill>
                <a:srgbClr val="FF0000"/>
              </a:solidFill>
            </a:endParaRPr>
          </a:p>
          <a:p>
            <a:pPr lvl="1" algn="just">
              <a:buFont typeface="Wingdings" pitchFamily="2" charset="2"/>
              <a:buChar char="v"/>
            </a:pPr>
            <a:r>
              <a:rPr lang="en-US" sz="2400" b="1" dirty="0" smtClean="0"/>
              <a:t>Microwave</a:t>
            </a:r>
          </a:p>
          <a:p>
            <a:pPr lvl="1" algn="just">
              <a:buFont typeface="Wingdings" pitchFamily="2" charset="2"/>
              <a:buChar char="v"/>
            </a:pPr>
            <a:r>
              <a:rPr lang="en-GB" sz="2400" b="1" dirty="0" smtClean="0">
                <a:solidFill>
                  <a:srgbClr val="FF0000"/>
                </a:solidFill>
              </a:rPr>
              <a:t>Satellite (</a:t>
            </a:r>
            <a:r>
              <a:rPr lang="en-GB" sz="2400" b="1" dirty="0" smtClean="0"/>
              <a:t>Example;</a:t>
            </a:r>
            <a:r>
              <a:rPr lang="en-GB" sz="2400" b="1" dirty="0" smtClean="0">
                <a:solidFill>
                  <a:srgbClr val="FF0000"/>
                </a:solidFill>
              </a:rPr>
              <a:t> GEO or Geostationary)</a:t>
            </a:r>
          </a:p>
          <a:p>
            <a:pPr lvl="1" algn="just"/>
            <a:r>
              <a:rPr lang="en-GB" sz="2400" b="1" dirty="0" smtClean="0"/>
              <a:t>A man made spacecraft, about </a:t>
            </a:r>
            <a:r>
              <a:rPr lang="en-GB" sz="2200" b="1" dirty="0" smtClean="0">
                <a:solidFill>
                  <a:srgbClr val="FF0000"/>
                </a:solidFill>
              </a:rPr>
              <a:t>23,000 </a:t>
            </a:r>
            <a:r>
              <a:rPr lang="en-GB" sz="2200" b="1" dirty="0">
                <a:solidFill>
                  <a:srgbClr val="FF0000"/>
                </a:solidFill>
              </a:rPr>
              <a:t>miles </a:t>
            </a:r>
            <a:r>
              <a:rPr lang="en-GB" sz="2200" b="1" dirty="0" smtClean="0">
                <a:solidFill>
                  <a:srgbClr val="FF0000"/>
                </a:solidFill>
              </a:rPr>
              <a:t>(37,030 km) above </a:t>
            </a:r>
            <a:r>
              <a:rPr lang="en-GB" sz="2200" b="1" dirty="0">
                <a:solidFill>
                  <a:srgbClr val="FF0000"/>
                </a:solidFill>
              </a:rPr>
              <a:t>the </a:t>
            </a:r>
            <a:r>
              <a:rPr lang="en-GB" sz="2200" b="1" dirty="0" smtClean="0">
                <a:solidFill>
                  <a:srgbClr val="FF0000"/>
                </a:solidFill>
              </a:rPr>
              <a:t>earth (</a:t>
            </a:r>
            <a:r>
              <a:rPr lang="en-GB" sz="2200" b="1" dirty="0" smtClean="0">
                <a:solidFill>
                  <a:srgbClr val="0070C0"/>
                </a:solidFill>
              </a:rPr>
              <a:t>speed about 10,000 km/hr?</a:t>
            </a:r>
            <a:r>
              <a:rPr lang="en-GB" sz="2200" b="1" dirty="0" smtClean="0">
                <a:solidFill>
                  <a:srgbClr val="FF0000"/>
                </a:solidFill>
              </a:rPr>
              <a:t>)</a:t>
            </a:r>
            <a:r>
              <a:rPr lang="en-GB" sz="2400" b="1" dirty="0" smtClean="0"/>
              <a:t>; GEO (geosynchronous earth orbiting); 3 of them are enough to cover the whole world.</a:t>
            </a:r>
          </a:p>
          <a:p>
            <a:pPr lvl="1" algn="just"/>
            <a:r>
              <a:rPr lang="en-GB" sz="2400" b="1" dirty="0" smtClean="0">
                <a:solidFill>
                  <a:srgbClr val="FF0000"/>
                </a:solidFill>
              </a:rPr>
              <a:t>500 MHZ bandwidth (</a:t>
            </a:r>
            <a:r>
              <a:rPr lang="en-GB" sz="2400" b="1" dirty="0" err="1" smtClean="0">
                <a:solidFill>
                  <a:srgbClr val="FF0000"/>
                </a:solidFill>
              </a:rPr>
              <a:t>analog</a:t>
            </a:r>
            <a:r>
              <a:rPr lang="en-GB" sz="2400" b="1" dirty="0" smtClean="0">
                <a:solidFill>
                  <a:srgbClr val="FF0000"/>
                </a:solidFill>
              </a:rPr>
              <a:t>)</a:t>
            </a:r>
            <a:r>
              <a:rPr lang="en-GB" sz="2400" b="1" dirty="0" smtClean="0"/>
              <a:t>; </a:t>
            </a:r>
          </a:p>
          <a:p>
            <a:pPr lvl="1" algn="just"/>
            <a:r>
              <a:rPr lang="en-US" sz="2400" b="1" dirty="0" smtClean="0">
                <a:solidFill>
                  <a:srgbClr val="7030A0"/>
                </a:solidFill>
              </a:rPr>
              <a:t>The data transmission rate is </a:t>
            </a:r>
            <a:r>
              <a:rPr lang="en-US" sz="2400" b="1" dirty="0" smtClean="0">
                <a:solidFill>
                  <a:srgbClr val="FF0000"/>
                </a:solidFill>
              </a:rPr>
              <a:t>16 Giga bits per second</a:t>
            </a:r>
            <a:r>
              <a:rPr lang="en-US" sz="2400" b="1" dirty="0" smtClean="0">
                <a:solidFill>
                  <a:srgbClr val="7030A0"/>
                </a:solidFill>
              </a:rPr>
              <a:t>. They are mostly used to link big metropolitan cities; </a:t>
            </a:r>
            <a:endParaRPr lang="en-GB" sz="2400" b="1" dirty="0" smtClean="0">
              <a:solidFill>
                <a:srgbClr val="7030A0"/>
              </a:solidFill>
            </a:endParaRPr>
          </a:p>
          <a:p>
            <a:pPr lvl="1" algn="just"/>
            <a:r>
              <a:rPr lang="en-GB" sz="2400" b="1" dirty="0" smtClean="0"/>
              <a:t>Receives analog and digital signals, amplifies the signal and retransmits back to earth.</a:t>
            </a:r>
          </a:p>
          <a:p>
            <a:pPr lvl="1" algn="just">
              <a:buFont typeface="Wingdings" pitchFamily="2" charset="2"/>
              <a:buChar char="q"/>
            </a:pPr>
            <a:r>
              <a:rPr lang="en-GB" sz="2600" b="1" dirty="0" smtClean="0">
                <a:solidFill>
                  <a:srgbClr val="00B050"/>
                </a:solidFill>
              </a:rPr>
              <a:t>How are satellites put into orbit?</a:t>
            </a:r>
          </a:p>
          <a:p>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37</a:t>
            </a:fld>
            <a:endParaRPr lang="en-GB" dirty="0"/>
          </a:p>
        </p:txBody>
      </p:sp>
      <p:sp>
        <p:nvSpPr>
          <p:cNvPr id="7" name="Rectangle 2"/>
          <p:cNvSpPr>
            <a:spLocks noGrp="1" noChangeArrowheads="1"/>
          </p:cNvSpPr>
          <p:nvPr>
            <p:ph type="title"/>
            <p:custDataLst>
              <p:tags r:id="rId1"/>
            </p:custDataLst>
          </p:nvPr>
        </p:nvSpPr>
        <p:spPr>
          <a:xfrm>
            <a:off x="609600" y="188913"/>
            <a:ext cx="7793037" cy="1055687"/>
          </a:xfrm>
        </p:spPr>
        <p:txBody>
          <a:bodyPr/>
          <a:lstStyle/>
          <a:p>
            <a:pPr eaLnBrk="1" hangingPunct="1"/>
            <a:r>
              <a:rPr lang="en-US" b="1" dirty="0" smtClean="0">
                <a:solidFill>
                  <a:srgbClr val="009900"/>
                </a:solidFill>
                <a:cs typeface="Traditional Arabic" pitchFamily="18" charset="-78"/>
              </a:rPr>
              <a:t>Communication Satellite  Cont.</a:t>
            </a:r>
            <a:r>
              <a:rPr lang="en-US" dirty="0" smtClean="0">
                <a:cs typeface="Traditional Arabic" pitchFamily="18" charset="-78"/>
              </a:rPr>
              <a:t> </a:t>
            </a:r>
          </a:p>
        </p:txBody>
      </p:sp>
    </p:spTree>
    <p:extLst>
      <p:ext uri="{BB962C8B-B14F-4D97-AF65-F5344CB8AC3E}">
        <p14:creationId xmlns:p14="http://schemas.microsoft.com/office/powerpoint/2010/main" val="2783793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pPr lvl="1" algn="ctr" rtl="0">
              <a:spcBef>
                <a:spcPct val="0"/>
              </a:spcBef>
            </a:pPr>
            <a:r>
              <a:rPr lang="en-GB" sz="3600" b="1" dirty="0">
                <a:effectLst>
                  <a:outerShdw blurRad="38100" dist="38100" dir="2700000" algn="tl">
                    <a:srgbClr val="000000">
                      <a:alpha val="43137"/>
                    </a:srgbClr>
                  </a:outerShdw>
                </a:effectLst>
                <a:latin typeface="+mj-lt"/>
                <a:ea typeface="+mj-ea"/>
                <a:cs typeface="+mj-cs"/>
              </a:rPr>
              <a:t/>
            </a:r>
            <a:br>
              <a:rPr lang="en-GB" sz="3600" b="1" dirty="0">
                <a:effectLst>
                  <a:outerShdw blurRad="38100" dist="38100" dir="2700000" algn="tl">
                    <a:srgbClr val="000000">
                      <a:alpha val="43137"/>
                    </a:srgbClr>
                  </a:outerShdw>
                </a:effectLst>
                <a:latin typeface="+mj-lt"/>
                <a:ea typeface="+mj-ea"/>
                <a:cs typeface="+mj-cs"/>
              </a:rPr>
            </a:br>
            <a:r>
              <a:rPr lang="en-GB" sz="3600" b="1" dirty="0" smtClean="0">
                <a:effectLst>
                  <a:outerShdw blurRad="38100" dist="38100" dir="2700000" algn="tl">
                    <a:srgbClr val="000000">
                      <a:alpha val="43137"/>
                    </a:srgbClr>
                  </a:outerShdw>
                </a:effectLst>
                <a:latin typeface="+mj-lt"/>
                <a:ea typeface="+mj-ea"/>
                <a:cs typeface="+mj-cs"/>
              </a:rPr>
              <a:t/>
            </a:r>
            <a:br>
              <a:rPr lang="en-GB" sz="3600" b="1" dirty="0" smtClean="0">
                <a:effectLst>
                  <a:outerShdw blurRad="38100" dist="38100" dir="2700000" algn="tl">
                    <a:srgbClr val="000000">
                      <a:alpha val="43137"/>
                    </a:srgbClr>
                  </a:outerShdw>
                </a:effectLst>
                <a:latin typeface="+mj-lt"/>
                <a:ea typeface="+mj-ea"/>
                <a:cs typeface="+mj-cs"/>
              </a:rPr>
            </a:br>
            <a:r>
              <a:rPr lang="en-US" sz="3600" b="1" kern="1200" dirty="0" smtClean="0">
                <a:solidFill>
                  <a:schemeClr val="tx1"/>
                </a:solidFill>
                <a:effectLst>
                  <a:outerShdw blurRad="38100" dist="38100" dir="2700000" algn="tl">
                    <a:srgbClr val="000000">
                      <a:alpha val="43137"/>
                    </a:srgbClr>
                  </a:outerShdw>
                </a:effectLst>
                <a:latin typeface="+mj-lt"/>
                <a:ea typeface="+mj-ea"/>
                <a:cs typeface="+mj-cs"/>
              </a:rPr>
              <a:t>Microwave (Unguided)</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GB" sz="3600" b="1" dirty="0" smtClean="0">
                <a:effectLst>
                  <a:outerShdw blurRad="38100" dist="38100" dir="2700000" algn="tl">
                    <a:srgbClr val="000000">
                      <a:alpha val="43137"/>
                    </a:srgbClr>
                  </a:outerShdw>
                </a:effectLst>
              </a:rPr>
              <a:t/>
            </a:r>
            <a:br>
              <a:rPr lang="en-GB" sz="3600" b="1" dirty="0" smtClean="0">
                <a:effectLst>
                  <a:outerShdw blurRad="38100" dist="38100" dir="2700000" algn="tl">
                    <a:srgbClr val="000000">
                      <a:alpha val="43137"/>
                    </a:srgbClr>
                  </a:outerShdw>
                </a:effectLst>
              </a:rPr>
            </a:br>
            <a:endParaRPr lang="en-GB"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838200"/>
            <a:ext cx="8229600" cy="5486400"/>
          </a:xfrm>
        </p:spPr>
        <p:txBody>
          <a:bodyPr>
            <a:noAutofit/>
          </a:bodyPr>
          <a:lstStyle/>
          <a:p>
            <a:pPr algn="just"/>
            <a:r>
              <a:rPr lang="en-US" sz="2600" b="1" dirty="0" smtClean="0">
                <a:solidFill>
                  <a:srgbClr val="FF0000"/>
                </a:solidFill>
              </a:rPr>
              <a:t>Microwave</a:t>
            </a:r>
            <a:r>
              <a:rPr lang="en-US" sz="2600" b="1" dirty="0" smtClean="0"/>
              <a:t> system uses very </a:t>
            </a:r>
            <a:r>
              <a:rPr lang="en-US" sz="2600" b="1" dirty="0" smtClean="0">
                <a:solidFill>
                  <a:srgbClr val="FF0000"/>
                </a:solidFill>
              </a:rPr>
              <a:t>high frequency radio signals (10Ghz-1000Ghz) </a:t>
            </a:r>
            <a:r>
              <a:rPr lang="en-US" sz="2600" b="1" dirty="0" smtClean="0"/>
              <a:t>to transmit </a:t>
            </a:r>
            <a:r>
              <a:rPr lang="en-US" sz="2600" b="1" dirty="0" smtClean="0">
                <a:solidFill>
                  <a:srgbClr val="FF0000"/>
                </a:solidFill>
              </a:rPr>
              <a:t>data through space</a:t>
            </a:r>
            <a:r>
              <a:rPr lang="en-US" sz="2600" b="1" dirty="0" smtClean="0"/>
              <a:t>. </a:t>
            </a:r>
          </a:p>
          <a:p>
            <a:pPr algn="just">
              <a:buNone/>
            </a:pPr>
            <a:r>
              <a:rPr lang="en-US" sz="2600" b="1" dirty="0" smtClean="0">
                <a:solidFill>
                  <a:srgbClr val="C00000"/>
                </a:solidFill>
                <a:ea typeface="Majalla UI"/>
                <a:cs typeface="Majalla UI"/>
              </a:rPr>
              <a:t>	What is the speed of a radio signal?</a:t>
            </a:r>
            <a:endParaRPr lang="en-US" sz="2600" b="1" dirty="0" smtClean="0"/>
          </a:p>
          <a:p>
            <a:pPr algn="just"/>
            <a:r>
              <a:rPr lang="en-US" sz="2600" b="1" dirty="0" smtClean="0"/>
              <a:t>The </a:t>
            </a:r>
            <a:r>
              <a:rPr lang="en-US" sz="2600" b="1" dirty="0" smtClean="0">
                <a:solidFill>
                  <a:srgbClr val="FF0000"/>
                </a:solidFill>
              </a:rPr>
              <a:t>transmitter and receiver </a:t>
            </a:r>
            <a:r>
              <a:rPr lang="en-US" sz="2600" b="1" dirty="0" smtClean="0"/>
              <a:t>of a microwave system should be in </a:t>
            </a:r>
            <a:r>
              <a:rPr lang="en-US" sz="2600" b="1" dirty="0" smtClean="0">
                <a:solidFill>
                  <a:srgbClr val="FF0000"/>
                </a:solidFill>
              </a:rPr>
              <a:t>line-of-sight</a:t>
            </a:r>
            <a:r>
              <a:rPr lang="en-US" sz="2600" b="1" dirty="0" smtClean="0"/>
              <a:t> because the radio signal </a:t>
            </a:r>
            <a:r>
              <a:rPr lang="en-US" sz="2600" b="1" dirty="0" smtClean="0">
                <a:solidFill>
                  <a:srgbClr val="FF0000"/>
                </a:solidFill>
              </a:rPr>
              <a:t>cannot bend</a:t>
            </a:r>
            <a:r>
              <a:rPr lang="en-US" sz="2600" b="1" dirty="0" smtClean="0"/>
              <a:t>. </a:t>
            </a:r>
          </a:p>
          <a:p>
            <a:pPr algn="just"/>
            <a:r>
              <a:rPr lang="en-US" sz="2600" b="1" dirty="0" smtClean="0"/>
              <a:t>With microwave </a:t>
            </a:r>
            <a:r>
              <a:rPr lang="en-US" sz="2600" b="1" dirty="0" smtClean="0">
                <a:solidFill>
                  <a:srgbClr val="002060"/>
                </a:solidFill>
              </a:rPr>
              <a:t>very long distance </a:t>
            </a:r>
            <a:r>
              <a:rPr lang="en-US" sz="2600" b="1" dirty="0" smtClean="0"/>
              <a:t>transmission is </a:t>
            </a:r>
            <a:r>
              <a:rPr lang="en-US" sz="2600" b="1" dirty="0" smtClean="0">
                <a:solidFill>
                  <a:srgbClr val="002060"/>
                </a:solidFill>
              </a:rPr>
              <a:t>not possible </a:t>
            </a:r>
            <a:r>
              <a:rPr lang="en-US" sz="2600" b="1" dirty="0" smtClean="0">
                <a:solidFill>
                  <a:srgbClr val="FF0000"/>
                </a:solidFill>
              </a:rPr>
              <a:t>without using repeaters </a:t>
            </a:r>
            <a:r>
              <a:rPr lang="en-US" sz="2600" b="1" dirty="0">
                <a:solidFill>
                  <a:srgbClr val="002060"/>
                </a:solidFill>
              </a:rPr>
              <a:t>(</a:t>
            </a:r>
            <a:r>
              <a:rPr lang="en-US" sz="2600" b="1" dirty="0" smtClean="0">
                <a:solidFill>
                  <a:srgbClr val="002060"/>
                </a:solidFill>
              </a:rPr>
              <a:t>due </a:t>
            </a:r>
            <a:r>
              <a:rPr lang="en-US" sz="2600" b="1" dirty="0">
                <a:solidFill>
                  <a:srgbClr val="002060"/>
                </a:solidFill>
              </a:rPr>
              <a:t>to line of </a:t>
            </a:r>
            <a:r>
              <a:rPr lang="en-US" sz="2600" b="1" dirty="0" smtClean="0">
                <a:solidFill>
                  <a:srgbClr val="002060"/>
                </a:solidFill>
              </a:rPr>
              <a:t>sight)</a:t>
            </a:r>
            <a:r>
              <a:rPr lang="en-US" sz="2600" b="1" dirty="0" smtClean="0"/>
              <a:t>. </a:t>
            </a:r>
          </a:p>
          <a:p>
            <a:pPr algn="just"/>
            <a:r>
              <a:rPr lang="en-US" sz="2600" b="1" dirty="0" smtClean="0"/>
              <a:t>In order to overcome the </a:t>
            </a:r>
            <a:r>
              <a:rPr lang="en-US" sz="2600" b="1" dirty="0" smtClean="0">
                <a:solidFill>
                  <a:srgbClr val="FF0000"/>
                </a:solidFill>
              </a:rPr>
              <a:t>problem of line of sight </a:t>
            </a:r>
            <a:r>
              <a:rPr lang="en-US" sz="2600" b="1" dirty="0" smtClean="0"/>
              <a:t>and </a:t>
            </a:r>
            <a:r>
              <a:rPr lang="en-US" sz="2600" b="1" dirty="0" smtClean="0">
                <a:solidFill>
                  <a:srgbClr val="FF0000"/>
                </a:solidFill>
              </a:rPr>
              <a:t>power amplification </a:t>
            </a:r>
            <a:r>
              <a:rPr lang="en-US" sz="2600" b="1" dirty="0" smtClean="0"/>
              <a:t>of weak signals </a:t>
            </a:r>
            <a:r>
              <a:rPr lang="en-US" sz="2600" b="1" dirty="0" smtClean="0">
                <a:solidFill>
                  <a:srgbClr val="00B050"/>
                </a:solidFill>
              </a:rPr>
              <a:t>(due to </a:t>
            </a:r>
            <a:r>
              <a:rPr lang="en-US" sz="2600" b="1" dirty="0" smtClean="0">
                <a:solidFill>
                  <a:srgbClr val="00B050"/>
                </a:solidFill>
                <a:effectLst>
                  <a:outerShdw blurRad="38100" dist="38100" dir="2700000" algn="tl">
                    <a:srgbClr val="000000">
                      <a:alpha val="43137"/>
                    </a:srgbClr>
                  </a:outerShdw>
                </a:effectLst>
              </a:rPr>
              <a:t>attenuation</a:t>
            </a:r>
            <a:r>
              <a:rPr lang="en-US" sz="2600" b="1" dirty="0" smtClean="0">
                <a:solidFill>
                  <a:srgbClr val="00B050"/>
                </a:solidFill>
              </a:rPr>
              <a:t>),</a:t>
            </a:r>
            <a:r>
              <a:rPr lang="en-US" sz="2600" b="1" dirty="0" smtClean="0"/>
              <a:t> </a:t>
            </a:r>
            <a:r>
              <a:rPr lang="en-US" sz="2600" b="1" dirty="0" smtClean="0">
                <a:solidFill>
                  <a:srgbClr val="FF0000"/>
                </a:solidFill>
              </a:rPr>
              <a:t>repeaters</a:t>
            </a:r>
            <a:r>
              <a:rPr lang="en-US" sz="2600" b="1" dirty="0" smtClean="0"/>
              <a:t> are used at intervals of </a:t>
            </a:r>
            <a:r>
              <a:rPr lang="en-US" sz="2600" b="1" dirty="0" smtClean="0">
                <a:solidFill>
                  <a:srgbClr val="FF0000"/>
                </a:solidFill>
              </a:rPr>
              <a:t>25 to 30 kilometers </a:t>
            </a:r>
            <a:r>
              <a:rPr lang="en-US" sz="2600" b="1" dirty="0" smtClean="0"/>
              <a:t>between the transmitting and receiving end.</a:t>
            </a:r>
          </a:p>
          <a:p>
            <a:pPr marL="0" indent="0" algn="just">
              <a:buNone/>
            </a:pPr>
            <a:endParaRPr lang="en-US" sz="2600" b="1" dirty="0" smtClean="0"/>
          </a:p>
          <a:p>
            <a:pPr algn="just"/>
            <a:endParaRPr lang="en-US" sz="2400" b="1" dirty="0" smtClean="0"/>
          </a:p>
          <a:p>
            <a:pPr algn="just"/>
            <a:endParaRPr lang="en-GB" sz="2400" b="1" dirty="0" smtClean="0"/>
          </a:p>
          <a:p>
            <a:pPr algn="just"/>
            <a:endParaRPr lang="en-GB" sz="2400"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38</a:t>
            </a:fld>
            <a:endParaRPr lang="en-GB" dirty="0"/>
          </a:p>
        </p:txBody>
      </p:sp>
    </p:spTree>
    <p:extLst>
      <p:ext uri="{BB962C8B-B14F-4D97-AF65-F5344CB8AC3E}">
        <p14:creationId xmlns:p14="http://schemas.microsoft.com/office/powerpoint/2010/main" val="2397814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77000"/>
            <a:ext cx="9144000" cy="381000"/>
          </a:xfrm>
          <a:prstGeom prst="rect">
            <a:avLst/>
          </a:prstGeom>
          <a:solidFill>
            <a:schemeClr val="bg1"/>
          </a:solidFill>
        </p:spPr>
        <p:txBody>
          <a:bodyPr wrap="square" rtlCol="0">
            <a:spAutoFit/>
          </a:bodyPr>
          <a:lstStyle/>
          <a:p>
            <a:endParaRPr lang="en-US" dirty="0"/>
          </a:p>
        </p:txBody>
      </p:sp>
      <p:sp>
        <p:nvSpPr>
          <p:cNvPr id="3" name="TextBox 2"/>
          <p:cNvSpPr txBox="1"/>
          <p:nvPr/>
        </p:nvSpPr>
        <p:spPr>
          <a:xfrm>
            <a:off x="152400" y="152400"/>
            <a:ext cx="883920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Electromagnetic Spectrum for Telecommunications</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1099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Telecommunications</a:t>
            </a:r>
          </a:p>
        </p:txBody>
      </p:sp>
      <p:sp>
        <p:nvSpPr>
          <p:cNvPr id="3075" name="Rectangle 3"/>
          <p:cNvSpPr>
            <a:spLocks noGrp="1" noChangeArrowheads="1"/>
          </p:cNvSpPr>
          <p:nvPr>
            <p:ph type="body" idx="1"/>
          </p:nvPr>
        </p:nvSpPr>
        <p:spPr>
          <a:xfrm>
            <a:off x="685800" y="1600200"/>
            <a:ext cx="7772400" cy="4530725"/>
          </a:xfrm>
        </p:spPr>
        <p:txBody>
          <a:bodyPr/>
          <a:lstStyle/>
          <a:p>
            <a:r>
              <a:rPr lang="en-US" sz="2400" dirty="0"/>
              <a:t>Tele (Far) + Communications</a:t>
            </a:r>
          </a:p>
          <a:p>
            <a:r>
              <a:rPr lang="en-US" sz="2400" dirty="0"/>
              <a:t>Early telecommunications </a:t>
            </a:r>
          </a:p>
          <a:p>
            <a:pPr lvl="1"/>
            <a:r>
              <a:rPr lang="en-US" sz="2200" dirty="0"/>
              <a:t>smoke signals and drums </a:t>
            </a:r>
          </a:p>
          <a:p>
            <a:pPr lvl="1"/>
            <a:r>
              <a:rPr lang="en-US" sz="2200" dirty="0"/>
              <a:t>visual telegraphy </a:t>
            </a:r>
            <a:endParaRPr lang="en-US" sz="2200" dirty="0" smtClean="0"/>
          </a:p>
          <a:p>
            <a:pPr marL="457200" lvl="1" indent="0">
              <a:buNone/>
            </a:pPr>
            <a:r>
              <a:rPr lang="en-US" sz="2200" dirty="0"/>
              <a:t>	</a:t>
            </a:r>
            <a:r>
              <a:rPr lang="en-US" sz="2200" dirty="0" smtClean="0"/>
              <a:t>(</a:t>
            </a:r>
            <a:r>
              <a:rPr lang="en-US" sz="2200" dirty="0"/>
              <a:t>or semaphore in 1792) </a:t>
            </a:r>
          </a:p>
          <a:p>
            <a:r>
              <a:rPr lang="en-US" sz="2400" dirty="0" smtClean="0"/>
              <a:t>Telegram </a:t>
            </a:r>
            <a:r>
              <a:rPr lang="en-US" sz="2400" dirty="0"/>
              <a:t>and telephone</a:t>
            </a:r>
          </a:p>
          <a:p>
            <a:pPr lvl="1"/>
            <a:r>
              <a:rPr lang="en-US" sz="2200" dirty="0"/>
              <a:t>Telegraph (1839)</a:t>
            </a:r>
          </a:p>
          <a:p>
            <a:pPr lvl="1"/>
            <a:r>
              <a:rPr lang="en-US" sz="2200" dirty="0"/>
              <a:t>Telephone  (1876)</a:t>
            </a:r>
          </a:p>
          <a:p>
            <a:r>
              <a:rPr lang="en-US" sz="2400" dirty="0"/>
              <a:t>Radio and television </a:t>
            </a:r>
          </a:p>
          <a:p>
            <a:r>
              <a:rPr lang="en-US" sz="2400" dirty="0" smtClean="0"/>
              <a:t>Telephony (VoIP) </a:t>
            </a:r>
            <a:endParaRPr lang="en-US" sz="2400" dirty="0"/>
          </a:p>
          <a:p>
            <a:pPr lvl="1"/>
            <a:r>
              <a:rPr lang="en-US" sz="2200" dirty="0"/>
              <a:t>Voice and Data</a:t>
            </a:r>
          </a:p>
          <a:p>
            <a:pPr lvl="1">
              <a:buFont typeface="Wingdings" pitchFamily="2" charset="2"/>
              <a:buNone/>
            </a:pPr>
            <a:endParaRPr lang="en-US" sz="2200" dirty="0"/>
          </a:p>
        </p:txBody>
      </p:sp>
      <p:pic>
        <p:nvPicPr>
          <p:cNvPr id="3077" name="Picture 5" descr="Semaphore (marine alphabe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581400"/>
            <a:ext cx="3886200" cy="2998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33600" y="6400800"/>
            <a:ext cx="3352800" cy="369332"/>
          </a:xfrm>
          <a:prstGeom prst="rect">
            <a:avLst/>
          </a:prstGeom>
          <a:noFill/>
        </p:spPr>
        <p:txBody>
          <a:bodyPr wrap="square" rtlCol="0">
            <a:spAutoFit/>
          </a:bodyPr>
          <a:lstStyle/>
          <a:p>
            <a:r>
              <a:rPr lang="en-US" b="1" dirty="0" smtClean="0">
                <a:solidFill>
                  <a:srgbClr val="FF0000"/>
                </a:solidFill>
              </a:rPr>
              <a:t>What is the medium here?</a:t>
            </a:r>
            <a:endParaRPr lang="en-US" b="1" dirty="0">
              <a:solidFill>
                <a:srgbClr val="FF0000"/>
              </a:solidFill>
            </a:endParaRPr>
          </a:p>
        </p:txBody>
      </p:sp>
      <p:sp>
        <p:nvSpPr>
          <p:cNvPr id="3" name="TextBox 2"/>
          <p:cNvSpPr txBox="1"/>
          <p:nvPr/>
        </p:nvSpPr>
        <p:spPr>
          <a:xfrm>
            <a:off x="6553200" y="3442454"/>
            <a:ext cx="1676400" cy="369332"/>
          </a:xfrm>
          <a:prstGeom prst="rect">
            <a:avLst/>
          </a:prstGeom>
          <a:solidFill>
            <a:schemeClr val="bg1"/>
          </a:solidFill>
        </p:spPr>
        <p:txBody>
          <a:bodyPr wrap="square" rtlCol="0">
            <a:spAutoFit/>
          </a:bodyPr>
          <a:lstStyle/>
          <a:p>
            <a:endParaRPr lang="en-US" dirty="0">
              <a:solidFill>
                <a:srgbClr val="000000"/>
              </a:solidFill>
            </a:endParaRPr>
          </a:p>
        </p:txBody>
      </p:sp>
      <p:pic>
        <p:nvPicPr>
          <p:cNvPr id="4" name="Picture 3" descr="C:\Users\Paul\Desktop\morseCo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275" y="-19050"/>
            <a:ext cx="31337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Paul\Desktop\telegraph-machin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0275" y="1752600"/>
            <a:ext cx="3133725" cy="1562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31090" y="2875002"/>
            <a:ext cx="2236510" cy="369332"/>
          </a:xfrm>
          <a:prstGeom prst="rect">
            <a:avLst/>
          </a:prstGeom>
        </p:spPr>
        <p:txBody>
          <a:bodyPr wrap="none">
            <a:spAutoFit/>
          </a:bodyPr>
          <a:lstStyle/>
          <a:p>
            <a:r>
              <a:rPr lang="en-US" b="1" dirty="0">
                <a:solidFill>
                  <a:srgbClr val="00B050"/>
                </a:solidFill>
              </a:rPr>
              <a:t>telegraph-machine</a:t>
            </a:r>
          </a:p>
        </p:txBody>
      </p:sp>
    </p:spTree>
    <p:extLst>
      <p:ext uri="{BB962C8B-B14F-4D97-AF65-F5344CB8AC3E}">
        <p14:creationId xmlns:p14="http://schemas.microsoft.com/office/powerpoint/2010/main" val="36315121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I:\@@Stuff\@@myCourses\@ICT\@@ICT-Autumn 2016\@#LectureSlides\Chapter 6\Files\Images\Mobile-TV-network-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400" y="3733800"/>
            <a:ext cx="58166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descr="Fig9-08 mod"/>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a:xfrm>
            <a:off x="6781800" y="1752600"/>
            <a:ext cx="2057400" cy="1730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Rectangle 2"/>
          <p:cNvSpPr>
            <a:spLocks noGrp="1" noChangeArrowheads="1"/>
          </p:cNvSpPr>
          <p:nvPr>
            <p:ph type="title"/>
          </p:nvPr>
        </p:nvSpPr>
        <p:spPr>
          <a:xfrm>
            <a:off x="1066800" y="0"/>
            <a:ext cx="7772400" cy="990600"/>
          </a:xfrm>
        </p:spPr>
        <p:txBody>
          <a:bodyPr/>
          <a:lstStyle/>
          <a:p>
            <a:r>
              <a:rPr lang="en-US" b="1" dirty="0"/>
              <a:t>Wireless </a:t>
            </a:r>
            <a:r>
              <a:rPr lang="en-US" b="1" dirty="0" smtClean="0"/>
              <a:t>Transmission </a:t>
            </a:r>
            <a:r>
              <a:rPr lang="en-US" sz="3200" b="1" dirty="0" smtClean="0"/>
              <a:t>Technologies</a:t>
            </a:r>
            <a:endParaRPr lang="en-US" sz="3200" b="1" dirty="0"/>
          </a:p>
        </p:txBody>
      </p:sp>
      <p:sp>
        <p:nvSpPr>
          <p:cNvPr id="18435" name="Rectangle 3"/>
          <p:cNvSpPr>
            <a:spLocks noGrp="1" noChangeArrowheads="1"/>
          </p:cNvSpPr>
          <p:nvPr>
            <p:ph type="body" sz="half" idx="1"/>
          </p:nvPr>
        </p:nvSpPr>
        <p:spPr>
          <a:xfrm>
            <a:off x="76200" y="914400"/>
            <a:ext cx="6324600" cy="5105400"/>
          </a:xfrm>
        </p:spPr>
        <p:txBody>
          <a:bodyPr/>
          <a:lstStyle/>
          <a:p>
            <a:pPr>
              <a:lnSpc>
                <a:spcPct val="80000"/>
              </a:lnSpc>
            </a:pPr>
            <a:r>
              <a:rPr lang="en-US" sz="2400" dirty="0">
                <a:effectLst>
                  <a:outerShdw blurRad="38100" dist="38100" dir="2700000" algn="tl">
                    <a:srgbClr val="000000">
                      <a:alpha val="43137"/>
                    </a:srgbClr>
                  </a:outerShdw>
                </a:effectLst>
              </a:rPr>
              <a:t>Broadcast Radio </a:t>
            </a:r>
            <a:r>
              <a:rPr lang="en-US" sz="2400" dirty="0" smtClean="0">
                <a:effectLst>
                  <a:outerShdw blurRad="38100" dist="38100" dir="2700000" algn="tl">
                    <a:srgbClr val="000000">
                      <a:alpha val="43137"/>
                    </a:srgbClr>
                  </a:outerShdw>
                </a:effectLst>
              </a:rPr>
              <a:t> (Example </a:t>
            </a:r>
            <a:r>
              <a:rPr lang="en-US" sz="2400" dirty="0" smtClean="0">
                <a:solidFill>
                  <a:srgbClr val="FF0000"/>
                </a:solidFill>
                <a:effectLst>
                  <a:outerShdw blurRad="38100" dist="38100" dir="2700000" algn="tl">
                    <a:srgbClr val="000000">
                      <a:alpha val="43137"/>
                    </a:srgbClr>
                  </a:outerShdw>
                </a:effectLst>
              </a:rPr>
              <a:t>SW and AM</a:t>
            </a:r>
            <a:r>
              <a:rPr lang="en-US" sz="2400" dirty="0" smtClean="0">
                <a:effectLst>
                  <a:outerShdw blurRad="38100" dist="38100" dir="2700000" algn="tl">
                    <a:srgbClr val="000000">
                      <a:alpha val="43137"/>
                    </a:srgbClr>
                  </a:outerShdw>
                </a:effectLst>
              </a:rPr>
              <a:t>)</a:t>
            </a:r>
            <a:endParaRPr lang="en-US" sz="2400" dirty="0">
              <a:effectLst>
                <a:outerShdw blurRad="38100" dist="38100" dir="2700000" algn="tl">
                  <a:srgbClr val="000000">
                    <a:alpha val="43137"/>
                  </a:srgbClr>
                </a:outerShdw>
              </a:effectLst>
            </a:endParaRPr>
          </a:p>
          <a:p>
            <a:pPr lvl="1">
              <a:lnSpc>
                <a:spcPct val="80000"/>
              </a:lnSpc>
            </a:pPr>
            <a:r>
              <a:rPr lang="en-US" sz="2400" dirty="0">
                <a:effectLst>
                  <a:outerShdw blurRad="38100" dist="38100" dir="2700000" algn="tl">
                    <a:srgbClr val="000000">
                      <a:alpha val="43137"/>
                    </a:srgbClr>
                  </a:outerShdw>
                </a:effectLst>
              </a:rPr>
              <a:t>Distribute signals through the air over long distance </a:t>
            </a:r>
          </a:p>
          <a:p>
            <a:pPr lvl="1">
              <a:lnSpc>
                <a:spcPct val="80000"/>
              </a:lnSpc>
            </a:pPr>
            <a:r>
              <a:rPr lang="en-US" sz="2400" dirty="0">
                <a:effectLst>
                  <a:outerShdw blurRad="38100" dist="38100" dir="2700000" algn="tl">
                    <a:srgbClr val="000000">
                      <a:alpha val="43137"/>
                    </a:srgbClr>
                  </a:outerShdw>
                </a:effectLst>
              </a:rPr>
              <a:t>Uses an antenna </a:t>
            </a:r>
          </a:p>
          <a:p>
            <a:pPr lvl="1">
              <a:lnSpc>
                <a:spcPct val="80000"/>
              </a:lnSpc>
            </a:pPr>
            <a:r>
              <a:rPr lang="en-US" sz="2400" dirty="0">
                <a:effectLst>
                  <a:outerShdw blurRad="38100" dist="38100" dir="2700000" algn="tl">
                    <a:srgbClr val="000000">
                      <a:alpha val="43137"/>
                    </a:srgbClr>
                  </a:outerShdw>
                </a:effectLst>
              </a:rPr>
              <a:t>Typically for stationary locations </a:t>
            </a:r>
          </a:p>
          <a:p>
            <a:pPr lvl="1">
              <a:lnSpc>
                <a:spcPct val="80000"/>
              </a:lnSpc>
            </a:pPr>
            <a:r>
              <a:rPr lang="en-US" sz="2400" dirty="0">
                <a:effectLst>
                  <a:outerShdw blurRad="38100" dist="38100" dir="2700000" algn="tl">
                    <a:srgbClr val="000000">
                      <a:alpha val="43137"/>
                    </a:srgbClr>
                  </a:outerShdw>
                </a:effectLst>
              </a:rPr>
              <a:t>Can be short range </a:t>
            </a:r>
          </a:p>
          <a:p>
            <a:pPr>
              <a:lnSpc>
                <a:spcPct val="80000"/>
              </a:lnSpc>
            </a:pPr>
            <a:r>
              <a:rPr lang="en-US" sz="2400" dirty="0">
                <a:effectLst>
                  <a:outerShdw blurRad="38100" dist="38100" dir="2700000" algn="tl">
                    <a:srgbClr val="000000">
                      <a:alpha val="43137"/>
                    </a:srgbClr>
                  </a:outerShdw>
                </a:effectLst>
              </a:rPr>
              <a:t>Cellular Radio</a:t>
            </a:r>
          </a:p>
          <a:p>
            <a:pPr lvl="1">
              <a:lnSpc>
                <a:spcPct val="80000"/>
              </a:lnSpc>
            </a:pPr>
            <a:r>
              <a:rPr lang="en-US" sz="2400" dirty="0">
                <a:effectLst>
                  <a:outerShdw blurRad="38100" dist="38100" dir="2700000" algn="tl">
                    <a:srgbClr val="000000">
                      <a:alpha val="43137"/>
                    </a:srgbClr>
                  </a:outerShdw>
                </a:effectLst>
              </a:rPr>
              <a:t>A form of broadcast radio used for mobile communication </a:t>
            </a:r>
          </a:p>
          <a:p>
            <a:pPr lvl="1">
              <a:lnSpc>
                <a:spcPct val="80000"/>
              </a:lnSpc>
            </a:pPr>
            <a:r>
              <a:rPr lang="en-US" sz="2400" dirty="0">
                <a:effectLst>
                  <a:outerShdw blurRad="38100" dist="38100" dir="2700000" algn="tl">
                    <a:srgbClr val="000000">
                      <a:alpha val="43137"/>
                    </a:srgbClr>
                  </a:outerShdw>
                </a:effectLst>
              </a:rPr>
              <a:t>High frequency radio waves to transmit voice or data </a:t>
            </a:r>
          </a:p>
          <a:p>
            <a:pPr lvl="1">
              <a:lnSpc>
                <a:spcPct val="80000"/>
              </a:lnSpc>
            </a:pPr>
            <a:r>
              <a:rPr lang="en-US" sz="2400" dirty="0">
                <a:effectLst>
                  <a:outerShdw blurRad="38100" dist="38100" dir="2700000" algn="tl">
                    <a:srgbClr val="000000">
                      <a:alpha val="43137"/>
                    </a:srgbClr>
                  </a:outerShdw>
                </a:effectLst>
              </a:rPr>
              <a:t>Utilizes </a:t>
            </a:r>
            <a:r>
              <a:rPr lang="en-US" sz="2400" dirty="0" smtClean="0">
                <a:solidFill>
                  <a:srgbClr val="FF0000"/>
                </a:solidFill>
                <a:effectLst>
                  <a:outerShdw blurRad="38100" dist="38100" dir="2700000" algn="tl">
                    <a:srgbClr val="000000">
                      <a:alpha val="43137"/>
                    </a:srgbClr>
                  </a:outerShdw>
                </a:effectLst>
              </a:rPr>
              <a:t>frequency-reuse</a:t>
            </a:r>
            <a:endParaRPr lang="en-US" sz="2000" dirty="0" smtClean="0">
              <a:solidFill>
                <a:srgbClr val="FF0000"/>
              </a:solidFill>
              <a:effectLst>
                <a:outerShdw blurRad="38100" dist="38100" dir="2700000" algn="tl">
                  <a:srgbClr val="000000">
                    <a:alpha val="43137"/>
                  </a:srgbClr>
                </a:outerShdw>
              </a:effectLst>
            </a:endParaRPr>
          </a:p>
          <a:p>
            <a:pPr lvl="1">
              <a:lnSpc>
                <a:spcPct val="80000"/>
              </a:lnSpc>
            </a:pPr>
            <a:r>
              <a:rPr lang="en-US" sz="2400" dirty="0" smtClean="0">
                <a:effectLst>
                  <a:outerShdw blurRad="38100" dist="38100" dir="2700000" algn="tl">
                    <a:srgbClr val="000000">
                      <a:alpha val="43137"/>
                    </a:srgbClr>
                  </a:outerShdw>
                </a:effectLst>
              </a:rPr>
              <a:t>Mobile TV phone</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0785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100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500" fill="hold"/>
                                        <p:tgtEl>
                                          <p:spTgt spid="18437"/>
                                        </p:tgtEl>
                                        <p:attrNameLst>
                                          <p:attrName>ppt_w</p:attrName>
                                        </p:attrNameLst>
                                      </p:cBhvr>
                                      <p:tavLst>
                                        <p:tav tm="0">
                                          <p:val>
                                            <p:fltVal val="0"/>
                                          </p:val>
                                        </p:tav>
                                        <p:tav tm="100000">
                                          <p:val>
                                            <p:strVal val="#ppt_w"/>
                                          </p:val>
                                        </p:tav>
                                      </p:tavLst>
                                    </p:anim>
                                    <p:anim calcmode="lin" valueType="num">
                                      <p:cBhvr>
                                        <p:cTn id="8" dur="500" fill="hold"/>
                                        <p:tgtEl>
                                          <p:spTgt spid="184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b="1" dirty="0"/>
              <a:t>Wireless </a:t>
            </a:r>
            <a:r>
              <a:rPr lang="en-US" b="1" dirty="0" smtClean="0"/>
              <a:t>Transmission Cont’d…</a:t>
            </a:r>
            <a:endParaRPr lang="en-US" b="1" dirty="0"/>
          </a:p>
        </p:txBody>
      </p:sp>
      <p:sp>
        <p:nvSpPr>
          <p:cNvPr id="94211" name="Rectangle 3"/>
          <p:cNvSpPr>
            <a:spLocks noGrp="1" noChangeArrowheads="1"/>
          </p:cNvSpPr>
          <p:nvPr>
            <p:ph type="body" sz="half" idx="1"/>
          </p:nvPr>
        </p:nvSpPr>
        <p:spPr>
          <a:xfrm>
            <a:off x="304800" y="1295400"/>
            <a:ext cx="6019800" cy="5257800"/>
          </a:xfrm>
        </p:spPr>
        <p:txBody>
          <a:bodyPr>
            <a:normAutofit lnSpcReduction="10000"/>
          </a:bodyPr>
          <a:lstStyle/>
          <a:p>
            <a:pPr>
              <a:lnSpc>
                <a:spcPct val="80000"/>
              </a:lnSpc>
            </a:pPr>
            <a:r>
              <a:rPr lang="en-US" sz="2400" dirty="0"/>
              <a:t>Microwaves </a:t>
            </a:r>
          </a:p>
          <a:p>
            <a:pPr lvl="1">
              <a:lnSpc>
                <a:spcPct val="80000"/>
              </a:lnSpc>
            </a:pPr>
            <a:r>
              <a:rPr lang="en-US" sz="2100" dirty="0"/>
              <a:t>Radio waves providing high speed transmission </a:t>
            </a:r>
          </a:p>
          <a:p>
            <a:pPr lvl="1">
              <a:lnSpc>
                <a:spcPct val="80000"/>
              </a:lnSpc>
            </a:pPr>
            <a:r>
              <a:rPr lang="en-US" sz="2100" dirty="0"/>
              <a:t>They are point-to-point (can’t be obstructed) </a:t>
            </a:r>
          </a:p>
          <a:p>
            <a:pPr lvl="1">
              <a:lnSpc>
                <a:spcPct val="80000"/>
              </a:lnSpc>
            </a:pPr>
            <a:r>
              <a:rPr lang="en-US" sz="2100" dirty="0"/>
              <a:t>Used for satellite communication</a:t>
            </a:r>
          </a:p>
          <a:p>
            <a:pPr>
              <a:lnSpc>
                <a:spcPct val="80000"/>
              </a:lnSpc>
            </a:pPr>
            <a:r>
              <a:rPr lang="en-US" sz="2400" dirty="0"/>
              <a:t>Infrared (IR) </a:t>
            </a:r>
          </a:p>
          <a:p>
            <a:pPr lvl="1">
              <a:lnSpc>
                <a:spcPct val="80000"/>
              </a:lnSpc>
            </a:pPr>
            <a:r>
              <a:rPr lang="en-US" sz="2100" dirty="0"/>
              <a:t>Wireless transmission media that sends signals using infrared light- </a:t>
            </a:r>
            <a:r>
              <a:rPr lang="en-US" sz="2100" dirty="0" smtClean="0"/>
              <a:t>waves</a:t>
            </a:r>
            <a:r>
              <a:rPr lang="en-US" sz="2100" dirty="0"/>
              <a:t>; 16Mbps; point-to-point</a:t>
            </a:r>
            <a:endParaRPr lang="en-US" sz="2100" dirty="0" smtClean="0"/>
          </a:p>
          <a:p>
            <a:pPr lvl="1">
              <a:lnSpc>
                <a:spcPct val="80000"/>
              </a:lnSpc>
            </a:pPr>
            <a:r>
              <a:rPr lang="en-US" sz="2100" dirty="0" smtClean="0">
                <a:solidFill>
                  <a:srgbClr val="FF0000"/>
                </a:solidFill>
              </a:rPr>
              <a:t>Example, electronic device remote controllers </a:t>
            </a:r>
            <a:endParaRPr lang="en-US" sz="2100" dirty="0">
              <a:solidFill>
                <a:srgbClr val="FF0000"/>
              </a:solidFill>
            </a:endParaRPr>
          </a:p>
          <a:p>
            <a:pPr>
              <a:lnSpc>
                <a:spcPct val="80000"/>
              </a:lnSpc>
            </a:pPr>
            <a:r>
              <a:rPr lang="en-US" sz="2400" dirty="0" smtClean="0"/>
              <a:t>Bluetooth: </a:t>
            </a:r>
            <a:r>
              <a:rPr lang="en-US" sz="2000" b="1" dirty="0" smtClean="0">
                <a:solidFill>
                  <a:srgbClr val="FF0000"/>
                </a:solidFill>
              </a:rPr>
              <a:t>envisioned</a:t>
            </a:r>
            <a:r>
              <a:rPr lang="en-US" sz="3000" b="1" dirty="0" smtClean="0">
                <a:solidFill>
                  <a:srgbClr val="FF0000"/>
                </a:solidFill>
              </a:rPr>
              <a:t> </a:t>
            </a:r>
            <a:r>
              <a:rPr lang="en-US" sz="2000" b="1" dirty="0" smtClean="0">
                <a:solidFill>
                  <a:srgbClr val="FF0000"/>
                </a:solidFill>
              </a:rPr>
              <a:t>for a cable-free world</a:t>
            </a:r>
          </a:p>
          <a:p>
            <a:pPr lvl="1">
              <a:lnSpc>
                <a:spcPct val="80000"/>
              </a:lnSpc>
            </a:pPr>
            <a:r>
              <a:rPr lang="en-US" sz="2100" dirty="0" smtClean="0"/>
              <a:t>Radio frequency technology; 2Mbps</a:t>
            </a:r>
          </a:p>
          <a:p>
            <a:pPr lvl="1">
              <a:lnSpc>
                <a:spcPct val="80000"/>
              </a:lnSpc>
            </a:pPr>
            <a:r>
              <a:rPr lang="en-US" sz="2100" dirty="0" smtClean="0"/>
              <a:t>Can pass over obstacles</a:t>
            </a:r>
          </a:p>
          <a:p>
            <a:pPr lvl="1">
              <a:lnSpc>
                <a:spcPct val="80000"/>
              </a:lnSpc>
            </a:pPr>
            <a:r>
              <a:rPr lang="en-US" sz="2100" dirty="0" smtClean="0"/>
              <a:t>Can </a:t>
            </a:r>
            <a:r>
              <a:rPr lang="en-US" sz="2100" dirty="0" smtClean="0">
                <a:solidFill>
                  <a:srgbClr val="FF0000"/>
                </a:solidFill>
              </a:rPr>
              <a:t>detect </a:t>
            </a:r>
            <a:r>
              <a:rPr lang="en-US" sz="2100" dirty="0" smtClean="0"/>
              <a:t>other </a:t>
            </a:r>
            <a:r>
              <a:rPr lang="en-US" sz="2100" dirty="0" smtClean="0">
                <a:solidFill>
                  <a:srgbClr val="FF0000"/>
                </a:solidFill>
              </a:rPr>
              <a:t>nearby Bluetooth devices</a:t>
            </a:r>
          </a:p>
          <a:p>
            <a:pPr lvl="1">
              <a:lnSpc>
                <a:spcPct val="80000"/>
              </a:lnSpc>
            </a:pPr>
            <a:r>
              <a:rPr lang="en-US" sz="2100" dirty="0" smtClean="0">
                <a:solidFill>
                  <a:srgbClr val="0070C0"/>
                </a:solidFill>
              </a:rPr>
              <a:t>The recent Apple wireless earphones </a:t>
            </a:r>
          </a:p>
          <a:p>
            <a:pPr lvl="1">
              <a:lnSpc>
                <a:spcPct val="80000"/>
              </a:lnSpc>
            </a:pPr>
            <a:r>
              <a:rPr lang="en-US" sz="2400" dirty="0">
                <a:solidFill>
                  <a:srgbClr val="FF0000"/>
                </a:solidFill>
              </a:rPr>
              <a:t>Bluetooth operates over a short range, at low power, and at low cost. </a:t>
            </a:r>
            <a:endParaRPr lang="en-US" sz="2100" dirty="0" smtClean="0">
              <a:solidFill>
                <a:srgbClr val="FF0000"/>
              </a:solidFill>
            </a:endParaRPr>
          </a:p>
          <a:p>
            <a:pPr lvl="1">
              <a:lnSpc>
                <a:spcPct val="80000"/>
              </a:lnSpc>
            </a:pPr>
            <a:endParaRPr lang="en-US" sz="2200" dirty="0" smtClean="0"/>
          </a:p>
        </p:txBody>
      </p:sp>
      <p:pic>
        <p:nvPicPr>
          <p:cNvPr id="94212" name="Picture 4" descr="Fig9-08 mod"/>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400800" y="1524000"/>
            <a:ext cx="2743200" cy="2362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0248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1000"/>
                                  </p:stCondLst>
                                  <p:childTnLst>
                                    <p:set>
                                      <p:cBhvr>
                                        <p:cTn id="6" dur="1" fill="hold">
                                          <p:stCondLst>
                                            <p:cond delay="0"/>
                                          </p:stCondLst>
                                        </p:cTn>
                                        <p:tgtEl>
                                          <p:spTgt spid="94212"/>
                                        </p:tgtEl>
                                        <p:attrNameLst>
                                          <p:attrName>style.visibility</p:attrName>
                                        </p:attrNameLst>
                                      </p:cBhvr>
                                      <p:to>
                                        <p:strVal val="visible"/>
                                      </p:to>
                                    </p:set>
                                    <p:anim calcmode="lin" valueType="num">
                                      <p:cBhvr>
                                        <p:cTn id="7" dur="500" fill="hold"/>
                                        <p:tgtEl>
                                          <p:spTgt spid="94212"/>
                                        </p:tgtEl>
                                        <p:attrNameLst>
                                          <p:attrName>ppt_w</p:attrName>
                                        </p:attrNameLst>
                                      </p:cBhvr>
                                      <p:tavLst>
                                        <p:tav tm="0">
                                          <p:val>
                                            <p:fltVal val="0"/>
                                          </p:val>
                                        </p:tav>
                                        <p:tav tm="100000">
                                          <p:val>
                                            <p:strVal val="#ppt_w"/>
                                          </p:val>
                                        </p:tav>
                                      </p:tavLst>
                                    </p:anim>
                                    <p:anim calcmode="lin" valueType="num">
                                      <p:cBhvr>
                                        <p:cTn id="8" dur="500" fill="hold"/>
                                        <p:tgtEl>
                                          <p:spTgt spid="942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81000"/>
            <a:ext cx="7315200" cy="1323439"/>
          </a:xfrm>
          <a:prstGeom prst="rect">
            <a:avLst/>
          </a:prstGeom>
          <a:noFill/>
        </p:spPr>
        <p:txBody>
          <a:bodyPr wrap="square" rtlCol="0">
            <a:spAutoFit/>
          </a:bodyPr>
          <a:lstStyle/>
          <a:p>
            <a:pPr algn="ctr"/>
            <a:r>
              <a:rPr lang="en-US" sz="4000" dirty="0" smtClean="0">
                <a:solidFill>
                  <a:srgbClr val="002060"/>
                </a:solidFill>
                <a:effectLst>
                  <a:outerShdw blurRad="38100" dist="38100" dir="2700000" algn="tl">
                    <a:srgbClr val="000000">
                      <a:alpha val="43137"/>
                    </a:srgbClr>
                  </a:outerShdw>
                </a:effectLst>
              </a:rPr>
              <a:t>Asynchronous </a:t>
            </a:r>
            <a:r>
              <a:rPr lang="en-US" sz="4000" dirty="0" smtClean="0">
                <a:solidFill>
                  <a:srgbClr val="C00000"/>
                </a:solidFill>
                <a:effectLst>
                  <a:outerShdw blurRad="38100" dist="38100" dir="2700000" algn="tl">
                    <a:srgbClr val="000000">
                      <a:alpha val="43137"/>
                    </a:srgbClr>
                  </a:outerShdw>
                </a:effectLst>
              </a:rPr>
              <a:t>Versus</a:t>
            </a:r>
            <a:r>
              <a:rPr lang="en-US" sz="4000" dirty="0" smtClean="0">
                <a:solidFill>
                  <a:srgbClr val="002060"/>
                </a:solidFill>
                <a:effectLst>
                  <a:outerShdw blurRad="38100" dist="38100" dir="2700000" algn="tl">
                    <a:srgbClr val="000000">
                      <a:alpha val="43137"/>
                    </a:srgbClr>
                  </a:outerShdw>
                </a:effectLst>
              </a:rPr>
              <a:t> Synchronous Transmission</a:t>
            </a:r>
            <a:endParaRPr lang="en-US" sz="4000"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304800" y="1905000"/>
            <a:ext cx="8610600" cy="4447371"/>
          </a:xfrm>
          <a:prstGeom prst="rect">
            <a:avLst/>
          </a:prstGeom>
          <a:noFill/>
        </p:spPr>
        <p:txBody>
          <a:bodyPr wrap="square" rtlCol="0">
            <a:spAutoFit/>
          </a:bodyPr>
          <a:lstStyle/>
          <a:p>
            <a:pPr marL="285750" indent="-285750">
              <a:buFont typeface="Wingdings" pitchFamily="2" charset="2"/>
              <a:buChar char="q"/>
            </a:pPr>
            <a:r>
              <a:rPr lang="en-US" sz="2000" dirty="0" smtClean="0">
                <a:solidFill>
                  <a:srgbClr val="C00000"/>
                </a:solidFill>
                <a:effectLst>
                  <a:outerShdw blurRad="38100" dist="38100" dir="2700000" algn="tl">
                    <a:srgbClr val="000000">
                      <a:alpha val="43137"/>
                    </a:srgbClr>
                  </a:outerShdw>
                </a:effectLst>
              </a:rPr>
              <a:t>Asynchronous  Transmission: </a:t>
            </a:r>
            <a:r>
              <a:rPr lang="en-US" sz="2000" dirty="0" smtClean="0"/>
              <a:t>This method, used with most microcomputers, is also called start-stop transmission. </a:t>
            </a:r>
          </a:p>
          <a:p>
            <a:pPr marL="742950" lvl="1" indent="-285750">
              <a:buFont typeface="Wingdings" pitchFamily="2" charset="2"/>
              <a:buChar char="§"/>
            </a:pPr>
            <a:r>
              <a:rPr lang="en-US" sz="2000" dirty="0" smtClean="0"/>
              <a:t>Data is sent one byte (or character/or packet) at a time. </a:t>
            </a:r>
          </a:p>
          <a:p>
            <a:pPr marL="742950" lvl="1" indent="-285750">
              <a:buFont typeface="Wingdings" pitchFamily="2" charset="2"/>
              <a:buChar char="§"/>
            </a:pPr>
            <a:r>
              <a:rPr lang="en-US" sz="2000" dirty="0" smtClean="0"/>
              <a:t>Not used when very large amount of data must be sent rapidly.</a:t>
            </a:r>
          </a:p>
          <a:p>
            <a:pPr marL="742950" lvl="1" indent="-285750">
              <a:buFont typeface="Wingdings" pitchFamily="2" charset="2"/>
              <a:buChar char="§"/>
            </a:pPr>
            <a:r>
              <a:rPr lang="en-US" sz="2000" dirty="0" smtClean="0"/>
              <a:t>Its advantage is that the data can be transmitted whenever and wherever it is convenient for the sender (</a:t>
            </a:r>
            <a:r>
              <a:rPr lang="en-US" sz="2000" dirty="0" smtClean="0">
                <a:solidFill>
                  <a:srgbClr val="FF0000"/>
                </a:solidFill>
                <a:effectLst>
                  <a:outerShdw blurRad="38100" dist="38100" dir="2700000" algn="tl">
                    <a:srgbClr val="000000">
                      <a:alpha val="43137"/>
                    </a:srgbClr>
                  </a:outerShdw>
                </a:effectLst>
              </a:rPr>
              <a:t>store and forward delivery</a:t>
            </a:r>
            <a:r>
              <a:rPr lang="en-US" sz="2000" dirty="0"/>
              <a:t>:</a:t>
            </a:r>
            <a:r>
              <a:rPr lang="en-US" sz="2000" dirty="0" smtClean="0"/>
              <a:t> </a:t>
            </a:r>
            <a:r>
              <a:rPr lang="en-US" sz="2000" dirty="0" smtClean="0">
                <a:solidFill>
                  <a:srgbClr val="00B050"/>
                </a:solidFill>
                <a:effectLst>
                  <a:outerShdw blurRad="38100" dist="38100" dir="2700000" algn="tl">
                    <a:srgbClr val="000000">
                      <a:alpha val="43137"/>
                    </a:srgbClr>
                  </a:outerShdw>
                </a:effectLst>
              </a:rPr>
              <a:t>message</a:t>
            </a:r>
            <a:r>
              <a:rPr lang="en-US" sz="2000" b="1" dirty="0" smtClean="0">
                <a:solidFill>
                  <a:srgbClr val="00B050"/>
                </a:solidFill>
                <a:effectLst>
                  <a:outerShdw blurRad="38100" dist="38100" dir="2700000" algn="tl">
                    <a:srgbClr val="000000">
                      <a:alpha val="43137"/>
                    </a:srgbClr>
                  </a:outerShdw>
                </a:effectLst>
              </a:rPr>
              <a:t> switching) </a:t>
            </a:r>
            <a:r>
              <a:rPr lang="en-US" sz="2000" b="1" dirty="0" smtClean="0">
                <a:effectLst>
                  <a:outerShdw blurRad="38100" dist="38100" dir="2700000" algn="tl">
                    <a:srgbClr val="000000">
                      <a:alpha val="43137"/>
                    </a:srgbClr>
                  </a:outerShdw>
                </a:effectLst>
              </a:rPr>
              <a:t>and</a:t>
            </a:r>
            <a:r>
              <a:rPr lang="en-US" sz="2000" b="1" dirty="0" smtClean="0">
                <a:solidFill>
                  <a:srgbClr val="00B050"/>
                </a:solidFill>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a:t>
            </a:r>
            <a:r>
              <a:rPr lang="en-US" sz="2000" b="1" dirty="0" smtClean="0">
                <a:solidFill>
                  <a:srgbClr val="FF0000"/>
                </a:solidFill>
                <a:effectLst>
                  <a:outerShdw blurRad="38100" dist="38100" dir="2700000" algn="tl">
                    <a:srgbClr val="000000">
                      <a:alpha val="43137"/>
                    </a:srgbClr>
                  </a:outerShdw>
                </a:effectLst>
              </a:rPr>
              <a:t>follow a convenient rout</a:t>
            </a:r>
            <a:r>
              <a:rPr lang="en-US" sz="2000" b="1" dirty="0">
                <a:effectLst>
                  <a:outerShdw blurRad="38100" dist="38100" dir="2700000" algn="tl">
                    <a:srgbClr val="000000">
                      <a:alpha val="43137"/>
                    </a:srgbClr>
                  </a:outerShdw>
                </a:effectLst>
              </a:rPr>
              <a:t>:</a:t>
            </a:r>
            <a:r>
              <a:rPr lang="en-US" sz="2000" b="1" dirty="0" smtClean="0">
                <a:effectLst>
                  <a:outerShdw blurRad="38100" dist="38100" dir="2700000" algn="tl">
                    <a:srgbClr val="000000">
                      <a:alpha val="43137"/>
                    </a:srgbClr>
                  </a:outerShdw>
                </a:effectLst>
              </a:rPr>
              <a:t> </a:t>
            </a:r>
            <a:r>
              <a:rPr lang="en-US" sz="2000" b="1" dirty="0" smtClean="0">
                <a:solidFill>
                  <a:srgbClr val="00B050"/>
                </a:solidFill>
                <a:effectLst>
                  <a:outerShdw blurRad="38100" dist="38100" dir="2700000" algn="tl">
                    <a:srgbClr val="000000">
                      <a:alpha val="43137"/>
                    </a:srgbClr>
                  </a:outerShdw>
                </a:effectLst>
              </a:rPr>
              <a:t>packet </a:t>
            </a:r>
            <a:r>
              <a:rPr lang="en-US" sz="2000" b="1" dirty="0">
                <a:solidFill>
                  <a:srgbClr val="00B050"/>
                </a:solidFill>
                <a:effectLst>
                  <a:outerShdw blurRad="38100" dist="38100" dir="2700000" algn="tl">
                    <a:srgbClr val="000000">
                      <a:alpha val="43137"/>
                    </a:srgbClr>
                  </a:outerShdw>
                </a:effectLst>
              </a:rPr>
              <a:t>switching</a:t>
            </a:r>
            <a:r>
              <a:rPr lang="en-US" sz="2000" dirty="0" smtClean="0"/>
              <a:t>)</a:t>
            </a:r>
          </a:p>
          <a:p>
            <a:pPr marL="742950" lvl="1" indent="-285750">
              <a:buFont typeface="Wingdings" pitchFamily="2" charset="2"/>
              <a:buChar char="§"/>
            </a:pPr>
            <a:endParaRPr lang="en-US" sz="300" dirty="0" smtClean="0"/>
          </a:p>
          <a:p>
            <a:pPr marL="285750" indent="-285750">
              <a:buFont typeface="Wingdings" pitchFamily="2" charset="2"/>
              <a:buChar char="q"/>
            </a:pPr>
            <a:r>
              <a:rPr lang="en-US" sz="2000" dirty="0" smtClean="0">
                <a:solidFill>
                  <a:srgbClr val="C00000"/>
                </a:solidFill>
                <a:effectLst>
                  <a:outerShdw blurRad="38100" dist="38100" dir="2700000" algn="tl">
                    <a:srgbClr val="000000">
                      <a:alpha val="43137"/>
                    </a:srgbClr>
                  </a:outerShdw>
                </a:effectLst>
              </a:rPr>
              <a:t>Synchronous  </a:t>
            </a:r>
            <a:r>
              <a:rPr lang="en-US" sz="2000" dirty="0">
                <a:solidFill>
                  <a:srgbClr val="C00000"/>
                </a:solidFill>
                <a:effectLst>
                  <a:outerShdw blurRad="38100" dist="38100" dir="2700000" algn="tl">
                    <a:srgbClr val="000000">
                      <a:alpha val="43137"/>
                    </a:srgbClr>
                  </a:outerShdw>
                </a:effectLst>
              </a:rPr>
              <a:t>Transmission</a:t>
            </a:r>
            <a:r>
              <a:rPr lang="en-US" sz="2000" dirty="0" smtClean="0">
                <a:solidFill>
                  <a:srgbClr val="C00000"/>
                </a:solidFill>
                <a:effectLst>
                  <a:outerShdw blurRad="38100" dist="38100" dir="2700000" algn="tl">
                    <a:srgbClr val="000000">
                      <a:alpha val="43137"/>
                    </a:srgbClr>
                  </a:outerShdw>
                </a:effectLst>
              </a:rPr>
              <a:t>: </a:t>
            </a:r>
            <a:r>
              <a:rPr lang="en-US" sz="2000" dirty="0" smtClean="0"/>
              <a:t>This method, sends data in blocks. </a:t>
            </a:r>
          </a:p>
          <a:p>
            <a:pPr marL="742950" lvl="1" indent="-285750">
              <a:buFont typeface="Wingdings" pitchFamily="2" charset="2"/>
              <a:buChar char="§"/>
            </a:pPr>
            <a:r>
              <a:rPr lang="en-US" sz="2000" dirty="0" smtClean="0"/>
              <a:t>Start and stop bit patterns, called sync bytes, are transmitted at the beginning and end of  the blocks.</a:t>
            </a:r>
          </a:p>
          <a:p>
            <a:pPr marL="742950" lvl="1" indent="-285750">
              <a:buFont typeface="Wingdings" pitchFamily="2" charset="2"/>
              <a:buChar char="§"/>
            </a:pPr>
            <a:r>
              <a:rPr lang="en-US" sz="2000" dirty="0" smtClean="0"/>
              <a:t>This method is rarely used with microcomputers because it is more complicated and more expensive than asynchronous transmission.</a:t>
            </a:r>
          </a:p>
          <a:p>
            <a:pPr marL="742950" lvl="1" indent="-285750">
              <a:buFont typeface="Wingdings" pitchFamily="2" charset="2"/>
              <a:buChar char="§"/>
            </a:pPr>
            <a:r>
              <a:rPr lang="en-US" sz="2000" dirty="0" smtClean="0"/>
              <a:t>Appropriate for computer systems that need to transmit very large amount of data. (</a:t>
            </a:r>
            <a:r>
              <a:rPr lang="en-US" sz="2000" dirty="0" smtClean="0">
                <a:solidFill>
                  <a:srgbClr val="FF0000"/>
                </a:solidFill>
                <a:effectLst>
                  <a:outerShdw blurRad="38100" dist="38100" dir="2700000" algn="tl">
                    <a:srgbClr val="000000">
                      <a:alpha val="43137"/>
                    </a:srgbClr>
                  </a:outerShdw>
                </a:effectLst>
              </a:rPr>
              <a:t>live transmission</a:t>
            </a:r>
            <a:r>
              <a:rPr lang="en-US" sz="2000" dirty="0" smtClean="0"/>
              <a:t>)(</a:t>
            </a:r>
            <a:r>
              <a:rPr lang="en-US" sz="2000" b="1" dirty="0" smtClean="0">
                <a:solidFill>
                  <a:srgbClr val="00B050"/>
                </a:solidFill>
                <a:effectLst>
                  <a:outerShdw blurRad="38100" dist="38100" dir="2700000" algn="tl">
                    <a:srgbClr val="000000">
                      <a:alpha val="43137"/>
                    </a:srgbClr>
                  </a:outerShdw>
                </a:effectLst>
              </a:rPr>
              <a:t>circuit switching</a:t>
            </a:r>
            <a:r>
              <a:rPr lang="en-US" sz="2000" dirty="0" smtClean="0"/>
              <a:t>)</a:t>
            </a:r>
            <a:endParaRPr lang="en-US" sz="2000" dirty="0"/>
          </a:p>
        </p:txBody>
      </p:sp>
    </p:spTree>
    <p:extLst>
      <p:ext uri="{BB962C8B-B14F-4D97-AF65-F5344CB8AC3E}">
        <p14:creationId xmlns:p14="http://schemas.microsoft.com/office/powerpoint/2010/main" val="36669229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orking-Folder\@myCourses\@@ICT-Autumn 2016\@#LectureSlides\Chapter 6\Files\Images\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0124"/>
            <a:ext cx="8305800" cy="5857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52400"/>
            <a:ext cx="8763000" cy="707886"/>
          </a:xfrm>
          <a:prstGeom prst="rect">
            <a:avLst/>
          </a:prstGeom>
        </p:spPr>
        <p:txBody>
          <a:bodyPr wrap="square">
            <a:spAutoFit/>
          </a:bodyPr>
          <a:lstStyle/>
          <a:p>
            <a:r>
              <a:rPr lang="en-US" sz="4000" dirty="0">
                <a:solidFill>
                  <a:srgbClr val="002060"/>
                </a:solidFill>
                <a:effectLst>
                  <a:outerShdw blurRad="38100" dist="38100" dir="2700000" algn="tl">
                    <a:srgbClr val="000000">
                      <a:alpha val="43137"/>
                    </a:srgbClr>
                  </a:outerShdw>
                </a:effectLst>
              </a:rPr>
              <a:t>Asynchronous </a:t>
            </a:r>
            <a:r>
              <a:rPr lang="en-US" sz="4000" dirty="0">
                <a:solidFill>
                  <a:srgbClr val="C00000"/>
                </a:solidFill>
                <a:effectLst>
                  <a:outerShdw blurRad="38100" dist="38100" dir="2700000" algn="tl">
                    <a:srgbClr val="000000">
                      <a:alpha val="43137"/>
                    </a:srgbClr>
                  </a:outerShdw>
                </a:effectLst>
              </a:rPr>
              <a:t>Versus</a:t>
            </a:r>
            <a:r>
              <a:rPr lang="en-US" sz="4000" dirty="0">
                <a:solidFill>
                  <a:srgbClr val="002060"/>
                </a:solidFill>
                <a:effectLst>
                  <a:outerShdw blurRad="38100" dist="38100" dir="2700000" algn="tl">
                    <a:srgbClr val="000000">
                      <a:alpha val="43137"/>
                    </a:srgbClr>
                  </a:outerShdw>
                </a:effectLst>
              </a:rPr>
              <a:t> Synchronous </a:t>
            </a:r>
            <a:r>
              <a:rPr lang="en-US" sz="4000" dirty="0" err="1" smtClean="0">
                <a:solidFill>
                  <a:srgbClr val="002060"/>
                </a:solidFill>
                <a:effectLst>
                  <a:outerShdw blurRad="38100" dist="38100" dir="2700000" algn="tl">
                    <a:srgbClr val="000000">
                      <a:alpha val="43137"/>
                    </a:srgbClr>
                  </a:outerShdw>
                </a:effectLst>
              </a:rPr>
              <a:t>Cont</a:t>
            </a:r>
            <a:r>
              <a:rPr lang="en-US" sz="4000" dirty="0" smtClean="0">
                <a:solidFill>
                  <a:srgbClr val="002060"/>
                </a:solidFill>
                <a:effectLst>
                  <a:outerShdw blurRad="38100" dist="38100" dir="2700000" algn="tl">
                    <a:srgbClr val="000000">
                      <a:alpha val="43137"/>
                    </a:srgbClr>
                  </a:outerShdw>
                </a:effectLst>
              </a:rPr>
              <a:t>…</a:t>
            </a:r>
            <a:endParaRPr lang="en-US" sz="4000" dirty="0"/>
          </a:p>
        </p:txBody>
      </p:sp>
    </p:spTree>
    <p:extLst>
      <p:ext uri="{BB962C8B-B14F-4D97-AF65-F5344CB8AC3E}">
        <p14:creationId xmlns:p14="http://schemas.microsoft.com/office/powerpoint/2010/main" val="11240663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8600" y="0"/>
            <a:ext cx="8610600" cy="1066800"/>
          </a:xfrm>
          <a:ln/>
          <a:extLs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smtClean="0">
                <a:solidFill>
                  <a:srgbClr val="E4005C"/>
                </a:solidFill>
                <a:effectLst>
                  <a:outerShdw blurRad="38100" dist="38100" dir="2700000" algn="tl">
                    <a:srgbClr val="000000">
                      <a:alpha val="43137"/>
                    </a:srgbClr>
                  </a:outerShdw>
                </a:effectLst>
              </a:rPr>
              <a:t>Applications of Data Communications</a:t>
            </a:r>
            <a:endParaRPr lang="en-GB" dirty="0">
              <a:solidFill>
                <a:srgbClr val="E4005C"/>
              </a:solidFill>
              <a:effectLst>
                <a:outerShdw blurRad="38100" dist="38100" dir="2700000" algn="tl">
                  <a:srgbClr val="000000">
                    <a:alpha val="43137"/>
                  </a:srgbClr>
                </a:outerShdw>
              </a:effectLst>
            </a:endParaRPr>
          </a:p>
        </p:txBody>
      </p:sp>
      <p:sp>
        <p:nvSpPr>
          <p:cNvPr id="5" name="Rectangle 3"/>
          <p:cNvSpPr txBox="1">
            <a:spLocks noChangeArrowheads="1"/>
          </p:cNvSpPr>
          <p:nvPr/>
        </p:nvSpPr>
        <p:spPr bwMode="auto">
          <a:xfrm>
            <a:off x="228601" y="762000"/>
            <a:ext cx="54864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92113" marR="0" lvl="0" indent="-293688" algn="l" defTabSz="414338" rtl="0" eaLnBrk="1" fontAlgn="base" latinLnBrk="0" hangingPunct="1">
              <a:lnSpc>
                <a:spcPct val="80000"/>
              </a:lnSpc>
              <a:spcBef>
                <a:spcPct val="50000"/>
              </a:spcBef>
              <a:spcAft>
                <a:spcPct val="0"/>
              </a:spcAft>
              <a:buClr>
                <a:srgbClr val="CC0000"/>
              </a:buClr>
              <a:buSzTx/>
              <a:buFont typeface="Wingdings" pitchFamily="2" charset="2"/>
              <a:buBlip>
                <a:blip r:embed="rId3"/>
              </a:buBlip>
              <a:tabLst/>
              <a:defRPr/>
            </a:pPr>
            <a:endParaRPr kumimoji="0" lang="en-US" sz="2000" b="1" i="0" u="none" strike="noStrike" kern="0" cap="none" spc="0" normalizeH="0" baseline="0" noProof="0" dirty="0" smtClean="0">
              <a:ln>
                <a:noFill/>
              </a:ln>
              <a:solidFill>
                <a:srgbClr val="000066"/>
              </a:solidFill>
              <a:effectLst/>
              <a:uLnTx/>
              <a:uFillTx/>
              <a:latin typeface="Arial"/>
              <a:ea typeface="+mn-ea"/>
              <a:cs typeface="+mn-cs"/>
            </a:endParaRP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E-mail</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Searchable Data (Web Sites)</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E-Commerce </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News Groups</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Internet Telephony (VoIP)</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Video Conferencing</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Chat Groups</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Instant Messengers </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kumimoji="0" lang="en-US" sz="2400" b="1" i="0" u="none" strike="noStrike" kern="0" cap="none" spc="0" normalizeH="0" baseline="0" noProof="0" dirty="0" smtClean="0">
                <a:ln>
                  <a:noFill/>
                </a:ln>
                <a:solidFill>
                  <a:srgbClr val="000066"/>
                </a:solidFill>
                <a:effectLst/>
                <a:uLnTx/>
                <a:uFillTx/>
                <a:latin typeface="Arial"/>
                <a:ea typeface="+mn-ea"/>
                <a:cs typeface="+mn-cs"/>
              </a:rPr>
              <a:t>Internet Radio</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lang="en-US" sz="2400" b="1" kern="0" dirty="0" smtClean="0">
                <a:solidFill>
                  <a:srgbClr val="000066"/>
                </a:solidFill>
                <a:latin typeface="Arial"/>
              </a:rPr>
              <a:t>Global Positioning System (GPS)</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lang="en-US" sz="2400" b="1" kern="0" dirty="0" smtClean="0">
                <a:solidFill>
                  <a:srgbClr val="000066"/>
                </a:solidFill>
                <a:latin typeface="Arial"/>
              </a:rPr>
              <a:t>Groupware</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r>
              <a:rPr lang="en-US" sz="2400" b="1" kern="0" dirty="0" smtClean="0">
                <a:solidFill>
                  <a:srgbClr val="000066"/>
                </a:solidFill>
                <a:latin typeface="Arial"/>
              </a:rPr>
              <a:t>Discussion Forums</a:t>
            </a:r>
          </a:p>
          <a:p>
            <a:pPr marL="392113" marR="0" lvl="0" indent="-293688" algn="l" defTabSz="414338" rtl="0" eaLnBrk="1" fontAlgn="base" latinLnBrk="0" hangingPunct="1">
              <a:lnSpc>
                <a:spcPct val="80000"/>
              </a:lnSpc>
              <a:spcBef>
                <a:spcPct val="20000"/>
              </a:spcBef>
              <a:spcAft>
                <a:spcPct val="0"/>
              </a:spcAft>
              <a:buClr>
                <a:srgbClr val="CC0000"/>
              </a:buClr>
              <a:buSzTx/>
              <a:buFont typeface="Wingdings" pitchFamily="2" charset="2"/>
              <a:buBlip>
                <a:blip r:embed="rId3"/>
              </a:buBlip>
              <a:tabLst/>
              <a:defRPr/>
            </a:pPr>
            <a:endParaRPr kumimoji="0" lang="en-US" sz="2400" b="1" i="0" u="none" strike="noStrike" kern="0" cap="none" spc="0" normalizeH="0" baseline="0" noProof="0" dirty="0">
              <a:ln>
                <a:noFill/>
              </a:ln>
              <a:solidFill>
                <a:srgbClr val="000066"/>
              </a:solidFill>
              <a:effectLst/>
              <a:uLnTx/>
              <a:uFillTx/>
              <a:latin typeface="Arial"/>
              <a:ea typeface="+mn-ea"/>
              <a:cs typeface="+mn-cs"/>
            </a:endParaRPr>
          </a:p>
        </p:txBody>
      </p:sp>
      <p:pic>
        <p:nvPicPr>
          <p:cNvPr id="6" name="Picture 10" descr="0000687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2763" y="1600200"/>
            <a:ext cx="3017837"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6"/>
          <p:cNvSpPr/>
          <p:nvPr/>
        </p:nvSpPr>
        <p:spPr>
          <a:xfrm>
            <a:off x="152400" y="5921514"/>
            <a:ext cx="8839199" cy="707886"/>
          </a:xfrm>
          <a:prstGeom prst="rect">
            <a:avLst/>
          </a:prstGeom>
        </p:spPr>
        <p:txBody>
          <a:bodyPr wrap="square">
            <a:spAutoFit/>
          </a:bodyPr>
          <a:lstStyle/>
          <a:p>
            <a:pPr algn="just"/>
            <a:r>
              <a:rPr lang="en-GB" sz="2000" b="1" dirty="0">
                <a:effectLst>
                  <a:outerShdw blurRad="38100" dist="38100" dir="2700000" algn="tl">
                    <a:srgbClr val="000000">
                      <a:alpha val="43137"/>
                    </a:srgbClr>
                  </a:outerShdw>
                </a:effectLst>
              </a:rPr>
              <a:t>Electronic Fund Transfer, Internet banking;  Online education, Telemedicine; Online Employment or job/vacancy; Internet browsing/search engines and so on.</a:t>
            </a:r>
          </a:p>
        </p:txBody>
      </p:sp>
    </p:spTree>
    <p:extLst>
      <p:ext uri="{BB962C8B-B14F-4D97-AF65-F5344CB8AC3E}">
        <p14:creationId xmlns:p14="http://schemas.microsoft.com/office/powerpoint/2010/main" val="2702790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6908"/>
          </a:xfrm>
        </p:spPr>
        <p:txBody>
          <a:bodyPr>
            <a:normAutofit/>
          </a:bodyPr>
          <a:lstStyle/>
          <a:p>
            <a:r>
              <a:rPr lang="en-GB" sz="3200" b="1" dirty="0" smtClean="0">
                <a:solidFill>
                  <a:srgbClr val="00B050"/>
                </a:solidFill>
                <a:effectLst>
                  <a:outerShdw blurRad="38100" dist="38100" dir="2700000" algn="tl">
                    <a:srgbClr val="000000">
                      <a:alpha val="43137"/>
                    </a:srgbClr>
                  </a:outerShdw>
                </a:effectLst>
              </a:rPr>
              <a:t>More on Data Communications</a:t>
            </a:r>
            <a:endParaRPr lang="en-GB" sz="3200" b="1" dirty="0">
              <a:solidFill>
                <a:srgbClr val="00B05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pPr/>
              <a:t>45</a:t>
            </a:fld>
            <a:endParaRPr lang="en-GB" dirty="0"/>
          </a:p>
        </p:txBody>
      </p:sp>
      <p:sp>
        <p:nvSpPr>
          <p:cNvPr id="10" name="Content Placeholder 9"/>
          <p:cNvSpPr>
            <a:spLocks noGrp="1"/>
          </p:cNvSpPr>
          <p:nvPr>
            <p:ph idx="1"/>
          </p:nvPr>
        </p:nvSpPr>
        <p:spPr>
          <a:xfrm>
            <a:off x="457200" y="914400"/>
            <a:ext cx="8229600" cy="4911741"/>
          </a:xfrm>
        </p:spPr>
        <p:txBody>
          <a:bodyPr>
            <a:normAutofit fontScale="92500" lnSpcReduction="20000"/>
          </a:bodyPr>
          <a:lstStyle/>
          <a:p>
            <a:pPr algn="just"/>
            <a:r>
              <a:rPr lang="en-GB" sz="3600" b="1" dirty="0" smtClean="0">
                <a:solidFill>
                  <a:srgbClr val="FF0000"/>
                </a:solidFill>
              </a:rPr>
              <a:t>Requirements of Data comm.</a:t>
            </a:r>
          </a:p>
          <a:p>
            <a:pPr marL="0" indent="0" algn="just">
              <a:buNone/>
            </a:pPr>
            <a:endParaRPr lang="en-GB" sz="1500" dirty="0" smtClean="0"/>
          </a:p>
          <a:p>
            <a:pPr lvl="1" algn="just"/>
            <a:r>
              <a:rPr lang="en-GB" sz="3100" b="1" dirty="0" smtClean="0"/>
              <a:t>At least two devices ready to communicate</a:t>
            </a:r>
          </a:p>
          <a:p>
            <a:pPr lvl="1" algn="just"/>
            <a:r>
              <a:rPr lang="en-GB" sz="3100" b="1" dirty="0" smtClean="0"/>
              <a:t>A transmission medium</a:t>
            </a:r>
          </a:p>
          <a:p>
            <a:pPr lvl="1" algn="just"/>
            <a:r>
              <a:rPr lang="en-GB" sz="3100" b="1" dirty="0" smtClean="0"/>
              <a:t>A set of rules and procedures for proper communication (protocol)</a:t>
            </a:r>
          </a:p>
          <a:p>
            <a:r>
              <a:rPr lang="en-US" b="1" dirty="0" smtClean="0">
                <a:solidFill>
                  <a:srgbClr val="FF3300"/>
                </a:solidFill>
              </a:rPr>
              <a:t>Data </a:t>
            </a:r>
            <a:r>
              <a:rPr lang="en-US" b="1" dirty="0">
                <a:solidFill>
                  <a:srgbClr val="FF3300"/>
                </a:solidFill>
              </a:rPr>
              <a:t>communications</a:t>
            </a:r>
            <a:r>
              <a:rPr lang="en-US" b="1" dirty="0"/>
              <a:t> </a:t>
            </a:r>
            <a:r>
              <a:rPr lang="en-US" dirty="0"/>
              <a:t>refers to the study of </a:t>
            </a:r>
            <a:r>
              <a:rPr lang="en-US" b="1" dirty="0">
                <a:solidFill>
                  <a:srgbClr val="00B050"/>
                </a:solidFill>
                <a:effectLst>
                  <a:outerShdw blurRad="38100" dist="38100" dir="2700000" algn="tl">
                    <a:srgbClr val="000000">
                      <a:alpha val="43137"/>
                    </a:srgbClr>
                  </a:outerShdw>
                </a:effectLst>
              </a:rPr>
              <a:t>low-level </a:t>
            </a:r>
            <a:r>
              <a:rPr lang="en-US" dirty="0"/>
              <a:t>mechanisms and technologies used to send information across a physical communication medium</a:t>
            </a:r>
          </a:p>
          <a:p>
            <a:r>
              <a:rPr lang="en-US" dirty="0" smtClean="0">
                <a:solidFill>
                  <a:srgbClr val="002060"/>
                </a:solidFill>
                <a:effectLst>
                  <a:outerShdw blurRad="38100" dist="38100" dir="2700000" algn="tl">
                    <a:srgbClr val="000000">
                      <a:alpha val="43137"/>
                    </a:srgbClr>
                  </a:outerShdw>
                </a:effectLst>
              </a:rPr>
              <a:t>Data </a:t>
            </a:r>
            <a:r>
              <a:rPr lang="en-US" dirty="0">
                <a:solidFill>
                  <a:srgbClr val="002060"/>
                </a:solidFill>
                <a:effectLst>
                  <a:outerShdw blurRad="38100" dist="38100" dir="2700000" algn="tl">
                    <a:srgbClr val="000000">
                      <a:alpha val="43137"/>
                    </a:srgbClr>
                  </a:outerShdw>
                </a:effectLst>
              </a:rPr>
              <a:t>communications provides a foundation of </a:t>
            </a:r>
            <a:r>
              <a:rPr lang="en-US" dirty="0" smtClean="0">
                <a:solidFill>
                  <a:srgbClr val="002060"/>
                </a:solidFill>
                <a:effectLst>
                  <a:outerShdw blurRad="38100" dist="38100" dir="2700000" algn="tl">
                    <a:srgbClr val="000000">
                      <a:alpha val="43137"/>
                    </a:srgbClr>
                  </a:outerShdw>
                </a:effectLst>
              </a:rPr>
              <a:t>concepts on </a:t>
            </a:r>
            <a:r>
              <a:rPr lang="en-US" dirty="0">
                <a:solidFill>
                  <a:srgbClr val="002060"/>
                </a:solidFill>
                <a:effectLst>
                  <a:outerShdw blurRad="38100" dist="38100" dir="2700000" algn="tl">
                    <a:srgbClr val="000000">
                      <a:alpha val="43137"/>
                    </a:srgbClr>
                  </a:outerShdw>
                </a:effectLst>
              </a:rPr>
              <a:t>which the rest of networking is </a:t>
            </a:r>
            <a:r>
              <a:rPr lang="en-US" dirty="0" smtClean="0">
                <a:solidFill>
                  <a:srgbClr val="002060"/>
                </a:solidFill>
                <a:effectLst>
                  <a:outerShdw blurRad="38100" dist="38100" dir="2700000" algn="tl">
                    <a:srgbClr val="000000">
                      <a:alpha val="43137"/>
                    </a:srgbClr>
                  </a:outerShdw>
                </a:effectLst>
              </a:rPr>
              <a:t>built</a:t>
            </a:r>
            <a:endParaRPr lang="en-US" b="1" dirty="0" smtClean="0">
              <a:solidFill>
                <a:srgbClr val="002060"/>
              </a:solidFill>
              <a:effectLst>
                <a:outerShdw blurRad="38100" dist="38100" dir="2700000" algn="tl">
                  <a:srgbClr val="000000">
                    <a:alpha val="43137"/>
                  </a:srgbClr>
                </a:outerShdw>
              </a:effectLst>
            </a:endParaRPr>
          </a:p>
          <a:p>
            <a:pPr lvl="1" algn="just"/>
            <a:endParaRPr lang="en-GB" sz="1400" dirty="0" smtClean="0"/>
          </a:p>
        </p:txBody>
      </p:sp>
    </p:spTree>
    <p:extLst>
      <p:ext uri="{BB962C8B-B14F-4D97-AF65-F5344CB8AC3E}">
        <p14:creationId xmlns:p14="http://schemas.microsoft.com/office/powerpoint/2010/main" val="33573708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3638"/>
            <a:ext cx="2133600" cy="457200"/>
          </a:xfrm>
          <a:prstGeom prst="rect">
            <a:avLst/>
          </a:prstGeom>
        </p:spPr>
        <p:txBody>
          <a:bodyPr/>
          <a:lstStyle/>
          <a:p>
            <a:fld id="{FD5EEC4C-FC1E-48FC-91AE-568527C89956}" type="slidenum">
              <a:rPr lang="en-US" altLang="en-US" sz="1600">
                <a:solidFill>
                  <a:srgbClr val="000000"/>
                </a:solidFill>
              </a:rPr>
              <a:pPr/>
              <a:t>46</a:t>
            </a:fld>
            <a:endParaRPr lang="en-US" altLang="en-US" sz="1600" dirty="0">
              <a:solidFill>
                <a:srgbClr val="000000"/>
              </a:solidFill>
            </a:endParaRPr>
          </a:p>
        </p:txBody>
      </p:sp>
      <p:sp>
        <p:nvSpPr>
          <p:cNvPr id="309250" name="Rectangle 2"/>
          <p:cNvSpPr>
            <a:spLocks noGrp="1" noChangeArrowheads="1"/>
          </p:cNvSpPr>
          <p:nvPr>
            <p:ph type="title"/>
          </p:nvPr>
        </p:nvSpPr>
        <p:spPr/>
        <p:txBody>
          <a:bodyPr/>
          <a:lstStyle/>
          <a:p>
            <a:r>
              <a:rPr lang="en-US" dirty="0"/>
              <a:t>Layered </a:t>
            </a:r>
            <a:r>
              <a:rPr lang="en-US" dirty="0" smtClean="0"/>
              <a:t>Tasks in Communications</a:t>
            </a:r>
            <a:endParaRPr lang="en-US" dirty="0"/>
          </a:p>
        </p:txBody>
      </p:sp>
      <p:sp>
        <p:nvSpPr>
          <p:cNvPr id="309251" name="Text Box 3"/>
          <p:cNvSpPr txBox="1">
            <a:spLocks noChangeArrowheads="1"/>
          </p:cNvSpPr>
          <p:nvPr/>
        </p:nvSpPr>
        <p:spPr bwMode="auto">
          <a:xfrm>
            <a:off x="762000" y="1219200"/>
            <a:ext cx="5105400" cy="427038"/>
          </a:xfrm>
          <a:prstGeom prst="rect">
            <a:avLst/>
          </a:prstGeom>
          <a:noFill/>
          <a:ln w="9525">
            <a:noFill/>
            <a:miter lim="800000"/>
            <a:headEnd/>
            <a:tailEnd/>
          </a:ln>
          <a:effectLst/>
        </p:spPr>
        <p:txBody>
          <a:bodyPr>
            <a:spAutoFit/>
          </a:bodyPr>
          <a:lstStyle/>
          <a:p>
            <a:pPr>
              <a:spcBef>
                <a:spcPct val="50000"/>
              </a:spcBef>
            </a:pPr>
            <a:r>
              <a:rPr lang="en-US" sz="2200">
                <a:solidFill>
                  <a:srgbClr val="000000"/>
                </a:solidFill>
              </a:rPr>
              <a:t>An example from the everyday life</a:t>
            </a:r>
            <a:endParaRPr lang="en-GB" sz="2200">
              <a:solidFill>
                <a:srgbClr val="000000"/>
              </a:solidFill>
            </a:endParaRPr>
          </a:p>
        </p:txBody>
      </p:sp>
      <p:pic>
        <p:nvPicPr>
          <p:cNvPr id="309252" name="Picture 4"/>
          <p:cNvPicPr>
            <a:picLocks noChangeAspect="1" noChangeArrowheads="1"/>
          </p:cNvPicPr>
          <p:nvPr/>
        </p:nvPicPr>
        <p:blipFill>
          <a:blip r:embed="rId3"/>
          <a:srcRect/>
          <a:stretch>
            <a:fillRect/>
          </a:stretch>
        </p:blipFill>
        <p:spPr bwMode="auto">
          <a:xfrm>
            <a:off x="1828800" y="1676400"/>
            <a:ext cx="5140325" cy="4192588"/>
          </a:xfrm>
          <a:prstGeom prst="rect">
            <a:avLst/>
          </a:prstGeom>
          <a:noFill/>
          <a:ln w="9525">
            <a:noFill/>
            <a:miter lim="800000"/>
            <a:headEnd/>
            <a:tailEnd/>
          </a:ln>
          <a:effectLst/>
        </p:spPr>
      </p:pic>
      <p:pic>
        <p:nvPicPr>
          <p:cNvPr id="309253" name="Picture 5" descr="BD06104_"/>
          <p:cNvPicPr>
            <a:picLocks noChangeAspect="1" noChangeArrowheads="1"/>
          </p:cNvPicPr>
          <p:nvPr/>
        </p:nvPicPr>
        <p:blipFill>
          <a:blip r:embed="rId4"/>
          <a:srcRect/>
          <a:stretch>
            <a:fillRect/>
          </a:stretch>
        </p:blipFill>
        <p:spPr bwMode="auto">
          <a:xfrm>
            <a:off x="798513" y="2362200"/>
            <a:ext cx="612775" cy="833438"/>
          </a:xfrm>
          <a:prstGeom prst="rect">
            <a:avLst/>
          </a:prstGeom>
          <a:noFill/>
        </p:spPr>
      </p:pic>
      <p:pic>
        <p:nvPicPr>
          <p:cNvPr id="309254" name="Picture 6" descr="IN01091_"/>
          <p:cNvPicPr>
            <a:picLocks noChangeAspect="1" noChangeArrowheads="1"/>
          </p:cNvPicPr>
          <p:nvPr/>
        </p:nvPicPr>
        <p:blipFill>
          <a:blip r:embed="rId5"/>
          <a:srcRect/>
          <a:stretch>
            <a:fillRect/>
          </a:stretch>
        </p:blipFill>
        <p:spPr bwMode="auto">
          <a:xfrm>
            <a:off x="838200" y="3429000"/>
            <a:ext cx="601663" cy="762000"/>
          </a:xfrm>
          <a:prstGeom prst="rect">
            <a:avLst/>
          </a:prstGeom>
          <a:noFill/>
        </p:spPr>
      </p:pic>
      <p:pic>
        <p:nvPicPr>
          <p:cNvPr id="309255" name="Picture 7" descr="BS00920_"/>
          <p:cNvPicPr>
            <a:picLocks noChangeAspect="1" noChangeArrowheads="1"/>
          </p:cNvPicPr>
          <p:nvPr/>
        </p:nvPicPr>
        <p:blipFill>
          <a:blip r:embed="rId6"/>
          <a:srcRect/>
          <a:stretch>
            <a:fillRect/>
          </a:stretch>
        </p:blipFill>
        <p:spPr bwMode="auto">
          <a:xfrm>
            <a:off x="7289800" y="2590800"/>
            <a:ext cx="677863" cy="819150"/>
          </a:xfrm>
          <a:prstGeom prst="rect">
            <a:avLst/>
          </a:prstGeom>
          <a:noFill/>
        </p:spPr>
      </p:pic>
      <p:pic>
        <p:nvPicPr>
          <p:cNvPr id="309256" name="Picture 8" descr="j0079002"/>
          <p:cNvPicPr>
            <a:picLocks noChangeAspect="1" noChangeArrowheads="1"/>
          </p:cNvPicPr>
          <p:nvPr/>
        </p:nvPicPr>
        <p:blipFill>
          <a:blip r:embed="rId7"/>
          <a:srcRect/>
          <a:stretch>
            <a:fillRect/>
          </a:stretch>
        </p:blipFill>
        <p:spPr bwMode="auto">
          <a:xfrm>
            <a:off x="1524000" y="5257800"/>
            <a:ext cx="1104900" cy="771525"/>
          </a:xfrm>
          <a:prstGeom prst="rect">
            <a:avLst/>
          </a:prstGeom>
          <a:noFill/>
        </p:spPr>
      </p:pic>
      <p:pic>
        <p:nvPicPr>
          <p:cNvPr id="309257" name="Picture 9" descr="BD04914_"/>
          <p:cNvPicPr>
            <a:picLocks noChangeAspect="1" noChangeArrowheads="1"/>
          </p:cNvPicPr>
          <p:nvPr/>
        </p:nvPicPr>
        <p:blipFill>
          <a:blip r:embed="rId8"/>
          <a:srcRect/>
          <a:stretch>
            <a:fillRect/>
          </a:stretch>
        </p:blipFill>
        <p:spPr bwMode="auto">
          <a:xfrm>
            <a:off x="1524000" y="5410200"/>
            <a:ext cx="358775" cy="244475"/>
          </a:xfrm>
          <a:prstGeom prst="rect">
            <a:avLst/>
          </a:prstGeom>
          <a:noFill/>
        </p:spPr>
      </p:pic>
      <p:pic>
        <p:nvPicPr>
          <p:cNvPr id="309258" name="Picture 10" descr="IN01091_"/>
          <p:cNvPicPr>
            <a:picLocks noChangeAspect="1" noChangeArrowheads="1"/>
          </p:cNvPicPr>
          <p:nvPr/>
        </p:nvPicPr>
        <p:blipFill>
          <a:blip r:embed="rId5"/>
          <a:srcRect/>
          <a:stretch>
            <a:fillRect/>
          </a:stretch>
        </p:blipFill>
        <p:spPr bwMode="auto">
          <a:xfrm>
            <a:off x="7315200" y="3505200"/>
            <a:ext cx="601663" cy="762000"/>
          </a:xfrm>
          <a:prstGeom prst="rect">
            <a:avLst/>
          </a:prstGeom>
          <a:noFill/>
        </p:spPr>
      </p:pic>
      <p:sp>
        <p:nvSpPr>
          <p:cNvPr id="309259" name="Text Box 11"/>
          <p:cNvSpPr txBox="1">
            <a:spLocks noChangeArrowheads="1"/>
          </p:cNvSpPr>
          <p:nvPr/>
        </p:nvSpPr>
        <p:spPr bwMode="auto">
          <a:xfrm>
            <a:off x="7086600" y="4876800"/>
            <a:ext cx="1905000" cy="830997"/>
          </a:xfrm>
          <a:prstGeom prst="rect">
            <a:avLst/>
          </a:prstGeom>
          <a:noFill/>
          <a:ln w="9525">
            <a:noFill/>
            <a:miter lim="800000"/>
            <a:headEnd/>
            <a:tailEnd/>
          </a:ln>
          <a:effectLst/>
        </p:spPr>
        <p:txBody>
          <a:bodyPr>
            <a:spAutoFit/>
          </a:bodyPr>
          <a:lstStyle/>
          <a:p>
            <a:r>
              <a:rPr lang="en-US" sz="2400" dirty="0" smtClean="0">
                <a:solidFill>
                  <a:srgbClr val="000000"/>
                </a:solidFill>
              </a:rPr>
              <a:t>Hierarchy of</a:t>
            </a:r>
            <a:endParaRPr lang="en-US" sz="2400" dirty="0">
              <a:solidFill>
                <a:srgbClr val="000000"/>
              </a:solidFill>
            </a:endParaRPr>
          </a:p>
          <a:p>
            <a:r>
              <a:rPr lang="en-US" sz="2400" dirty="0">
                <a:solidFill>
                  <a:srgbClr val="000000"/>
                </a:solidFill>
              </a:rPr>
              <a:t>Services</a:t>
            </a:r>
            <a:endParaRPr lang="en-GB" sz="2400" dirty="0">
              <a:solidFill>
                <a:srgbClr val="000000"/>
              </a:solidFill>
            </a:endParaRPr>
          </a:p>
        </p:txBody>
      </p:sp>
    </p:spTree>
    <p:extLst>
      <p:ext uri="{BB962C8B-B14F-4D97-AF65-F5344CB8AC3E}">
        <p14:creationId xmlns:p14="http://schemas.microsoft.com/office/powerpoint/2010/main" val="866233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3638"/>
            <a:ext cx="2133600" cy="457200"/>
          </a:xfrm>
          <a:prstGeom prst="rect">
            <a:avLst/>
          </a:prstGeom>
        </p:spPr>
        <p:txBody>
          <a:bodyPr/>
          <a:lstStyle/>
          <a:p>
            <a:fld id="{71CBA270-6E65-46A7-8148-86F7AA0443C6}" type="slidenum">
              <a:rPr lang="en-US" altLang="en-US" sz="1600">
                <a:solidFill>
                  <a:srgbClr val="000000"/>
                </a:solidFill>
              </a:rPr>
              <a:pPr/>
              <a:t>47</a:t>
            </a:fld>
            <a:endParaRPr lang="en-US" altLang="en-US" sz="1600">
              <a:solidFill>
                <a:srgbClr val="000000"/>
              </a:solidFill>
            </a:endParaRPr>
          </a:p>
        </p:txBody>
      </p:sp>
      <p:sp>
        <p:nvSpPr>
          <p:cNvPr id="311298" name="Rectangle 2"/>
          <p:cNvSpPr>
            <a:spLocks noGrp="1" noChangeArrowheads="1"/>
          </p:cNvSpPr>
          <p:nvPr>
            <p:ph type="title"/>
          </p:nvPr>
        </p:nvSpPr>
        <p:spPr>
          <a:xfrm>
            <a:off x="228600" y="76200"/>
            <a:ext cx="8686800" cy="762000"/>
          </a:xfrm>
        </p:spPr>
        <p:txBody>
          <a:bodyPr/>
          <a:lstStyle/>
          <a:p>
            <a:r>
              <a:rPr lang="en-US" sz="4400" dirty="0"/>
              <a:t>Why layered communication?</a:t>
            </a:r>
          </a:p>
        </p:txBody>
      </p:sp>
      <p:sp>
        <p:nvSpPr>
          <p:cNvPr id="311299" name="Rectangle 3"/>
          <p:cNvSpPr>
            <a:spLocks noGrp="1" noChangeArrowheads="1"/>
          </p:cNvSpPr>
          <p:nvPr>
            <p:ph type="body" idx="1"/>
          </p:nvPr>
        </p:nvSpPr>
        <p:spPr>
          <a:xfrm>
            <a:off x="228600" y="1219200"/>
            <a:ext cx="8686800" cy="5181600"/>
          </a:xfrm>
        </p:spPr>
        <p:txBody>
          <a:bodyPr/>
          <a:lstStyle/>
          <a:p>
            <a:r>
              <a:rPr lang="en-US" sz="3200" dirty="0"/>
              <a:t>To reduce complexity of communication task by splitting it into several layered small tasks</a:t>
            </a:r>
          </a:p>
          <a:p>
            <a:r>
              <a:rPr lang="en-US" sz="3200" dirty="0"/>
              <a:t>Functionality of the layers can be changed as long as the service provided to the layer above stays unchanged </a:t>
            </a:r>
          </a:p>
          <a:p>
            <a:pPr lvl="1"/>
            <a:r>
              <a:rPr lang="en-US" sz="2800" dirty="0"/>
              <a:t>makes easier maintenance &amp; updating</a:t>
            </a:r>
          </a:p>
          <a:p>
            <a:pPr lvl="1"/>
            <a:endParaRPr lang="en-US" sz="2800" dirty="0"/>
          </a:p>
          <a:p>
            <a:r>
              <a:rPr lang="en-US" sz="3200" dirty="0"/>
              <a:t>Each layer has its own task</a:t>
            </a:r>
          </a:p>
          <a:p>
            <a:r>
              <a:rPr lang="en-US" sz="3200" dirty="0"/>
              <a:t>Each layer has its own </a:t>
            </a:r>
            <a:r>
              <a:rPr lang="en-US" sz="3200" u="sng" dirty="0"/>
              <a:t>protocol</a:t>
            </a:r>
          </a:p>
          <a:p>
            <a:endParaRPr lang="en-US" sz="3200" dirty="0"/>
          </a:p>
        </p:txBody>
      </p:sp>
    </p:spTree>
    <p:extLst>
      <p:ext uri="{BB962C8B-B14F-4D97-AF65-F5344CB8AC3E}">
        <p14:creationId xmlns:p14="http://schemas.microsoft.com/office/powerpoint/2010/main" val="132970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219200"/>
          </a:xfrm>
        </p:spPr>
        <p:txBody>
          <a:bodyPr/>
          <a:lstStyle/>
          <a:p>
            <a:r>
              <a:rPr lang="en-US" sz="4000" b="1" dirty="0" smtClean="0"/>
              <a:t>Physical Layer</a:t>
            </a:r>
            <a:endParaRPr lang="en-US" sz="4000" b="1" dirty="0"/>
          </a:p>
        </p:txBody>
      </p:sp>
      <p:sp>
        <p:nvSpPr>
          <p:cNvPr id="3" name="Content Placeholder 2"/>
          <p:cNvSpPr>
            <a:spLocks noGrp="1"/>
          </p:cNvSpPr>
          <p:nvPr>
            <p:ph idx="1"/>
          </p:nvPr>
        </p:nvSpPr>
        <p:spPr>
          <a:xfrm>
            <a:off x="228600" y="1447800"/>
            <a:ext cx="8686800" cy="3581400"/>
          </a:xfrm>
        </p:spPr>
        <p:txBody>
          <a:bodyPr/>
          <a:lstStyle/>
          <a:p>
            <a:r>
              <a:rPr lang="en-US" sz="3600" dirty="0" smtClean="0"/>
              <a:t>What we call </a:t>
            </a:r>
            <a:r>
              <a:rPr lang="en-US" sz="3600" dirty="0" smtClean="0">
                <a:solidFill>
                  <a:srgbClr val="FF0000"/>
                </a:solidFill>
              </a:rPr>
              <a:t>low level</a:t>
            </a:r>
            <a:r>
              <a:rPr lang="en-US" sz="3600" dirty="0" smtClean="0"/>
              <a:t> above</a:t>
            </a:r>
          </a:p>
          <a:p>
            <a:r>
              <a:rPr lang="en-US" sz="3600" dirty="0" smtClean="0"/>
              <a:t>Specifies </a:t>
            </a:r>
          </a:p>
          <a:p>
            <a:pPr lvl="1"/>
            <a:r>
              <a:rPr lang="en-US" sz="3200" dirty="0" smtClean="0"/>
              <a:t>the characteristics of the transmission medium</a:t>
            </a:r>
          </a:p>
          <a:p>
            <a:pPr lvl="1"/>
            <a:r>
              <a:rPr lang="en-US" sz="3200" dirty="0" smtClean="0"/>
              <a:t>Nature of the signals</a:t>
            </a:r>
          </a:p>
          <a:p>
            <a:pPr lvl="1"/>
            <a:r>
              <a:rPr lang="en-US" sz="3200" dirty="0" smtClean="0"/>
              <a:t>Data rate</a:t>
            </a:r>
          </a:p>
          <a:p>
            <a:endParaRPr lang="en-US" sz="3600" dirty="0"/>
          </a:p>
        </p:txBody>
      </p:sp>
    </p:spTree>
    <p:extLst>
      <p:ext uri="{BB962C8B-B14F-4D97-AF65-F5344CB8AC3E}">
        <p14:creationId xmlns:p14="http://schemas.microsoft.com/office/powerpoint/2010/main" val="140270271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41192E5-CC6B-4431-B3D7-22B6175A3971}" type="slidenum">
              <a:rPr lang="en-US">
                <a:solidFill>
                  <a:srgbClr val="000000"/>
                </a:solidFill>
              </a:rPr>
              <a:pPr/>
              <a:t>49</a:t>
            </a:fld>
            <a:endParaRPr lang="en-US">
              <a:solidFill>
                <a:srgbClr val="000000"/>
              </a:solidFill>
            </a:endParaRPr>
          </a:p>
        </p:txBody>
      </p:sp>
      <p:sp>
        <p:nvSpPr>
          <p:cNvPr id="90114" name="Rectangle 2"/>
          <p:cNvSpPr>
            <a:spLocks noGrp="1" noChangeArrowheads="1"/>
          </p:cNvSpPr>
          <p:nvPr>
            <p:ph type="ctrTitle"/>
          </p:nvPr>
        </p:nvSpPr>
        <p:spPr>
          <a:xfrm>
            <a:off x="457200" y="5867400"/>
            <a:ext cx="8686800" cy="838200"/>
          </a:xfrm>
        </p:spPr>
        <p:txBody>
          <a:bodyPr/>
          <a:lstStyle/>
          <a:p>
            <a:pPr algn="l"/>
            <a:r>
              <a:rPr lang="en-US" sz="3200" dirty="0" smtClean="0">
                <a:solidFill>
                  <a:schemeClr val="accent2"/>
                </a:solidFill>
              </a:rPr>
              <a:t>Network Models: OSI is Developed by ISO</a:t>
            </a:r>
            <a:endParaRPr lang="en-US" sz="3200" dirty="0">
              <a:solidFill>
                <a:srgbClr val="FF0000"/>
              </a:solidFill>
            </a:endParaRPr>
          </a:p>
        </p:txBody>
      </p:sp>
      <p:pic>
        <p:nvPicPr>
          <p:cNvPr id="90118" name="Picture 6" descr="C:\Documents and Settings\Administrator\Desktop\FD7Revised\Chapters 1-4\clipartfiles\0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
            <a:ext cx="82296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95800" y="3810000"/>
            <a:ext cx="914400" cy="369332"/>
          </a:xfrm>
          <a:prstGeom prst="rect">
            <a:avLst/>
          </a:prstGeom>
          <a:solidFill>
            <a:schemeClr val="bg1"/>
          </a:solidFill>
        </p:spPr>
        <p:txBody>
          <a:bodyPr wrap="square" rtlCol="0">
            <a:spAutoFit/>
          </a:bodyPr>
          <a:lstStyle/>
          <a:p>
            <a:r>
              <a:rPr lang="en-US" dirty="0" smtClean="0">
                <a:solidFill>
                  <a:srgbClr val="000000"/>
                </a:solidFill>
              </a:rPr>
              <a:t>Layer</a:t>
            </a:r>
            <a:endParaRPr lang="en-US" dirty="0">
              <a:solidFill>
                <a:srgbClr val="000000"/>
              </a:solidFill>
            </a:endParaRPr>
          </a:p>
        </p:txBody>
      </p:sp>
      <p:sp>
        <p:nvSpPr>
          <p:cNvPr id="4" name="TextBox 3"/>
          <p:cNvSpPr txBox="1"/>
          <p:nvPr/>
        </p:nvSpPr>
        <p:spPr>
          <a:xfrm>
            <a:off x="7239000" y="3810000"/>
            <a:ext cx="914400" cy="369332"/>
          </a:xfrm>
          <a:prstGeom prst="rect">
            <a:avLst/>
          </a:prstGeom>
          <a:solidFill>
            <a:schemeClr val="bg2">
              <a:lumMod val="20000"/>
              <a:lumOff val="80000"/>
            </a:schemeClr>
          </a:solidFill>
        </p:spPr>
        <p:txBody>
          <a:bodyPr wrap="square" rtlCol="0">
            <a:spAutoFit/>
          </a:bodyPr>
          <a:lstStyle/>
          <a:p>
            <a:r>
              <a:rPr lang="en-US" dirty="0" smtClean="0">
                <a:solidFill>
                  <a:srgbClr val="000000"/>
                </a:solidFill>
              </a:rPr>
              <a:t>Layer</a:t>
            </a:r>
            <a:endParaRPr lang="en-US" dirty="0">
              <a:solidFill>
                <a:srgbClr val="000000"/>
              </a:solidFill>
            </a:endParaRPr>
          </a:p>
        </p:txBody>
      </p:sp>
    </p:spTree>
    <p:extLst>
      <p:ext uri="{BB962C8B-B14F-4D97-AF65-F5344CB8AC3E}">
        <p14:creationId xmlns:p14="http://schemas.microsoft.com/office/powerpoint/2010/main" val="3423334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2D274-EA0F-434B-9727-85D79907A09A}" type="slidenum">
              <a:rPr lang="en-US" altLang="en-US">
                <a:solidFill>
                  <a:srgbClr val="000000"/>
                </a:solidFill>
              </a:rPr>
              <a:pPr/>
              <a:t>5</a:t>
            </a:fld>
            <a:endParaRPr lang="en-US" altLang="en-US">
              <a:solidFill>
                <a:srgbClr val="000000"/>
              </a:solidFill>
            </a:endParaRPr>
          </a:p>
        </p:txBody>
      </p:sp>
      <p:sp>
        <p:nvSpPr>
          <p:cNvPr id="99330" name="Rectangle 2"/>
          <p:cNvSpPr>
            <a:spLocks noGrp="1" noChangeArrowheads="1"/>
          </p:cNvSpPr>
          <p:nvPr>
            <p:ph type="title"/>
          </p:nvPr>
        </p:nvSpPr>
        <p:spPr/>
        <p:txBody>
          <a:bodyPr/>
          <a:lstStyle/>
          <a:p>
            <a:r>
              <a:rPr lang="en-US" b="1" dirty="0"/>
              <a:t>Data Communications</a:t>
            </a:r>
          </a:p>
        </p:txBody>
      </p:sp>
      <p:sp>
        <p:nvSpPr>
          <p:cNvPr id="99331" name="Rectangle 3"/>
          <p:cNvSpPr>
            <a:spLocks noGrp="1" noChangeArrowheads="1"/>
          </p:cNvSpPr>
          <p:nvPr>
            <p:ph type="body" idx="1"/>
          </p:nvPr>
        </p:nvSpPr>
        <p:spPr>
          <a:xfrm>
            <a:off x="457200" y="1143000"/>
            <a:ext cx="8229600" cy="3581400"/>
          </a:xfrm>
        </p:spPr>
        <p:txBody>
          <a:bodyPr/>
          <a:lstStyle/>
          <a:p>
            <a:r>
              <a:rPr lang="en-US" dirty="0" smtClean="0">
                <a:effectLst>
                  <a:outerShdw blurRad="38100" dist="38100" dir="2700000" algn="tl">
                    <a:srgbClr val="C0C0C0"/>
                  </a:outerShdw>
                </a:effectLst>
              </a:rPr>
              <a:t>The </a:t>
            </a:r>
            <a:r>
              <a:rPr lang="en-US" dirty="0">
                <a:effectLst>
                  <a:outerShdw blurRad="38100" dist="38100" dir="2700000" algn="tl">
                    <a:srgbClr val="C0C0C0"/>
                  </a:outerShdw>
                </a:effectLst>
              </a:rPr>
              <a:t>word </a:t>
            </a:r>
            <a:r>
              <a:rPr lang="en-US" dirty="0">
                <a:solidFill>
                  <a:schemeClr val="hlink"/>
                </a:solidFill>
                <a:effectLst>
                  <a:outerShdw blurRad="38100" dist="38100" dir="2700000" algn="tl">
                    <a:srgbClr val="C0C0C0"/>
                  </a:outerShdw>
                </a:effectLst>
              </a:rPr>
              <a:t>data</a:t>
            </a:r>
            <a:r>
              <a:rPr lang="en-US" dirty="0">
                <a:effectLst>
                  <a:outerShdw blurRad="38100" dist="38100" dir="2700000" algn="tl">
                    <a:srgbClr val="C0C0C0"/>
                  </a:outerShdw>
                </a:effectLst>
              </a:rPr>
              <a:t> refers to information </a:t>
            </a:r>
            <a:r>
              <a:rPr lang="en-US" dirty="0" smtClean="0">
                <a:effectLst>
                  <a:outerShdw blurRad="38100" dist="38100" dir="2700000" algn="tl">
                    <a:srgbClr val="C0C0C0"/>
                  </a:outerShdw>
                </a:effectLst>
              </a:rPr>
              <a:t>presented (</a:t>
            </a:r>
            <a:r>
              <a:rPr lang="en-US" dirty="0" smtClean="0">
                <a:solidFill>
                  <a:srgbClr val="00B050"/>
                </a:solidFill>
                <a:effectLst>
                  <a:outerShdw blurRad="38100" dist="38100" dir="2700000" algn="tl">
                    <a:srgbClr val="C0C0C0"/>
                  </a:outerShdw>
                </a:effectLst>
              </a:rPr>
              <a:t>encoded</a:t>
            </a:r>
            <a:r>
              <a:rPr lang="en-US" dirty="0" smtClean="0">
                <a:effectLst>
                  <a:outerShdw blurRad="38100" dist="38100" dir="2700000" algn="tl">
                    <a:srgbClr val="C0C0C0"/>
                  </a:outerShdw>
                </a:effectLst>
              </a:rPr>
              <a:t>) </a:t>
            </a:r>
            <a:r>
              <a:rPr lang="en-US" dirty="0">
                <a:effectLst>
                  <a:outerShdw blurRad="38100" dist="38100" dir="2700000" algn="tl">
                    <a:srgbClr val="C0C0C0"/>
                  </a:outerShdw>
                </a:effectLst>
              </a:rPr>
              <a:t>in whatever form is </a:t>
            </a:r>
            <a:r>
              <a:rPr lang="en-US" dirty="0">
                <a:solidFill>
                  <a:srgbClr val="FF0000"/>
                </a:solidFill>
                <a:effectLst>
                  <a:outerShdw blurRad="38100" dist="38100" dir="2700000" algn="tl">
                    <a:srgbClr val="C0C0C0"/>
                  </a:outerShdw>
                </a:effectLst>
              </a:rPr>
              <a:t>agreed upon</a:t>
            </a:r>
            <a:r>
              <a:rPr lang="en-US" dirty="0">
                <a:effectLst>
                  <a:outerShdw blurRad="38100" dist="38100" dir="2700000" algn="tl">
                    <a:srgbClr val="C0C0C0"/>
                  </a:outerShdw>
                </a:effectLst>
              </a:rPr>
              <a:t> by the parties creating and using the data. </a:t>
            </a:r>
            <a:endParaRPr lang="en-US" dirty="0" smtClean="0">
              <a:effectLst>
                <a:outerShdw blurRad="38100" dist="38100" dir="2700000" algn="tl">
                  <a:srgbClr val="C0C0C0"/>
                </a:outerShdw>
              </a:effectLst>
            </a:endParaRPr>
          </a:p>
          <a:p>
            <a:r>
              <a:rPr lang="en-US" dirty="0" smtClean="0">
                <a:solidFill>
                  <a:schemeClr val="hlink"/>
                </a:solidFill>
                <a:effectLst>
                  <a:outerShdw blurRad="38100" dist="38100" dir="2700000" algn="tl">
                    <a:srgbClr val="C0C0C0"/>
                  </a:outerShdw>
                </a:effectLst>
              </a:rPr>
              <a:t>Data </a:t>
            </a:r>
            <a:r>
              <a:rPr lang="en-US" dirty="0">
                <a:solidFill>
                  <a:schemeClr val="hlink"/>
                </a:solidFill>
                <a:effectLst>
                  <a:outerShdw blurRad="38100" dist="38100" dir="2700000" algn="tl">
                    <a:srgbClr val="C0C0C0"/>
                  </a:outerShdw>
                </a:effectLst>
              </a:rPr>
              <a:t>communications</a:t>
            </a:r>
            <a:r>
              <a:rPr lang="en-US" dirty="0">
                <a:effectLst>
                  <a:outerShdw blurRad="38100" dist="38100" dir="2700000" algn="tl">
                    <a:srgbClr val="C0C0C0"/>
                  </a:outerShdw>
                </a:effectLst>
              </a:rPr>
              <a:t> are the exchange of data between two devices via some form of </a:t>
            </a:r>
            <a:r>
              <a:rPr lang="en-US" dirty="0">
                <a:solidFill>
                  <a:srgbClr val="FF0000"/>
                </a:solidFill>
                <a:effectLst>
                  <a:outerShdw blurRad="38100" dist="38100" dir="2700000" algn="tl">
                    <a:srgbClr val="C0C0C0"/>
                  </a:outerShdw>
                </a:effectLst>
              </a:rPr>
              <a:t>transmission medium</a:t>
            </a:r>
            <a:r>
              <a:rPr lang="en-US" dirty="0">
                <a:effectLst>
                  <a:outerShdw blurRad="38100" dist="38100" dir="2700000" algn="tl">
                    <a:srgbClr val="C0C0C0"/>
                  </a:outerShdw>
                </a:effectLst>
              </a:rPr>
              <a:t> such as a wire cable. </a:t>
            </a:r>
          </a:p>
          <a:p>
            <a:endParaRPr lang="en-US" dirty="0"/>
          </a:p>
        </p:txBody>
      </p:sp>
      <p:pic>
        <p:nvPicPr>
          <p:cNvPr id="4098" name="Picture 2" descr="C:\Users\Paul\Desktop\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4724400"/>
            <a:ext cx="58483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78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Stuff\@@myCourses\@ICT\@@ICT-Autumn 2016\@#LectureSlides\Chapter 6\Files\Images\OSI 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304800"/>
            <a:ext cx="7904985" cy="830997"/>
          </a:xfrm>
          <a:prstGeom prst="rect">
            <a:avLst/>
          </a:prstGeom>
        </p:spPr>
        <p:txBody>
          <a:bodyPr wrap="none">
            <a:spAutoFit/>
          </a:bodyPr>
          <a:lstStyle/>
          <a:p>
            <a:r>
              <a:rPr lang="en-US" sz="4800" dirty="0">
                <a:solidFill>
                  <a:srgbClr val="002060"/>
                </a:solidFill>
                <a:effectLst>
                  <a:outerShdw blurRad="38100" dist="38100" dir="2700000" algn="tl">
                    <a:srgbClr val="000000">
                      <a:alpha val="43137"/>
                    </a:srgbClr>
                  </a:outerShdw>
                </a:effectLst>
              </a:rPr>
              <a:t>Each layer has its own </a:t>
            </a:r>
            <a:r>
              <a:rPr lang="en-US" sz="4800" u="sng" dirty="0">
                <a:solidFill>
                  <a:srgbClr val="002060"/>
                </a:solidFill>
                <a:effectLst>
                  <a:outerShdw blurRad="38100" dist="38100" dir="2700000" algn="tl">
                    <a:srgbClr val="000000">
                      <a:alpha val="43137"/>
                    </a:srgbClr>
                  </a:outerShdw>
                </a:effectLst>
              </a:rPr>
              <a:t>protocol</a:t>
            </a:r>
          </a:p>
        </p:txBody>
      </p:sp>
      <p:sp>
        <p:nvSpPr>
          <p:cNvPr id="2" name="Rectangle 1"/>
          <p:cNvSpPr/>
          <p:nvPr/>
        </p:nvSpPr>
        <p:spPr>
          <a:xfrm>
            <a:off x="609600" y="6197025"/>
            <a:ext cx="7924800" cy="584775"/>
          </a:xfrm>
          <a:prstGeom prst="rect">
            <a:avLst/>
          </a:prstGeom>
        </p:spPr>
        <p:txBody>
          <a:bodyPr wrap="square">
            <a:spAutoFit/>
          </a:bodyPr>
          <a:lstStyle/>
          <a:p>
            <a:r>
              <a:rPr lang="en-US" sz="3200" b="1" dirty="0">
                <a:solidFill>
                  <a:srgbClr val="FF0000"/>
                </a:solidFill>
                <a:effectLst>
                  <a:outerShdw blurRad="38100" dist="38100" dir="2700000" algn="tl">
                    <a:srgbClr val="000000">
                      <a:alpha val="43137"/>
                    </a:srgbClr>
                  </a:outerShdw>
                </a:effectLst>
              </a:rPr>
              <a:t>Each layer provides service to a layer above </a:t>
            </a:r>
            <a:r>
              <a:rPr lang="en-US" sz="3200" b="1" dirty="0" smtClean="0">
                <a:solidFill>
                  <a:srgbClr val="FF0000"/>
                </a:solidFill>
                <a:effectLst>
                  <a:outerShdw blurRad="38100" dist="38100" dir="2700000" algn="tl">
                    <a:srgbClr val="000000">
                      <a:alpha val="43137"/>
                    </a:srgbClr>
                  </a:outerShdw>
                </a:effectLst>
              </a:rPr>
              <a:t>it</a:t>
            </a:r>
            <a:endParaRPr lang="en-US" sz="3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0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781800" y="6248400"/>
            <a:ext cx="2133600" cy="365125"/>
          </a:xfrm>
        </p:spPr>
        <p:txBody>
          <a:bodyPr/>
          <a:lstStyle/>
          <a:p>
            <a:pPr algn="r"/>
            <a:fld id="{8B1C1C7C-6E2B-4DCE-BA8C-4BFAFBD126A6}" type="slidenum">
              <a:rPr lang="en-US">
                <a:solidFill>
                  <a:prstClr val="black">
                    <a:tint val="75000"/>
                  </a:prstClr>
                </a:solidFill>
              </a:rPr>
              <a:pPr algn="r"/>
              <a:t>51</a:t>
            </a:fld>
            <a:endParaRPr lang="en-US" dirty="0">
              <a:solidFill>
                <a:prstClr val="black">
                  <a:tint val="75000"/>
                </a:prstClr>
              </a:solidFill>
            </a:endParaRPr>
          </a:p>
        </p:txBody>
      </p:sp>
      <p:sp>
        <p:nvSpPr>
          <p:cNvPr id="23553" name="Rectangle 1"/>
          <p:cNvSpPr>
            <a:spLocks noGrp="1" noChangeArrowheads="1"/>
          </p:cNvSpPr>
          <p:nvPr>
            <p:ph type="title"/>
          </p:nvPr>
        </p:nvSpPr>
        <p:spPr>
          <a:ln/>
        </p:spPr>
        <p:txBody>
          <a:bodyPr>
            <a:normAutofit fontScale="90000"/>
          </a:bodyPr>
          <a:lstStyle/>
          <a:p>
            <a:pPr>
              <a:tabLst>
                <a:tab pos="857220" algn="l"/>
              </a:tabLst>
            </a:pPr>
            <a:r>
              <a:rPr lang="en-US" dirty="0" smtClean="0">
                <a:effectLst>
                  <a:outerShdw blurRad="38100" dist="38100" dir="2700000" algn="tl">
                    <a:srgbClr val="000000">
                      <a:alpha val="43137"/>
                    </a:srgbClr>
                  </a:outerShdw>
                </a:effectLst>
              </a:rPr>
              <a:t>Ethernet (example network protocol)</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(Hardware Layer)</a:t>
            </a:r>
            <a:endParaRPr lang="en-US" dirty="0">
              <a:effectLst>
                <a:outerShdw blurRad="38100" dist="38100" dir="2700000" algn="tl">
                  <a:srgbClr val="000000">
                    <a:alpha val="43137"/>
                  </a:srgbClr>
                </a:outerShdw>
              </a:effectLst>
            </a:endParaRPr>
          </a:p>
        </p:txBody>
      </p:sp>
      <p:sp>
        <p:nvSpPr>
          <p:cNvPr id="23554" name="Rectangle 2"/>
          <p:cNvSpPr>
            <a:spLocks noGrp="1" noChangeArrowheads="1"/>
          </p:cNvSpPr>
          <p:nvPr>
            <p:ph type="body" idx="1"/>
          </p:nvPr>
        </p:nvSpPr>
        <p:spPr>
          <a:xfrm>
            <a:off x="457200" y="1828800"/>
            <a:ext cx="8229599" cy="4326732"/>
          </a:xfrm>
          <a:ln/>
        </p:spPr>
        <p:txBody>
          <a:bodyPr>
            <a:noAutofit/>
          </a:bodyPr>
          <a:lstStyle/>
          <a:p>
            <a:pPr marL="500045" indent="-276810">
              <a:spcBef>
                <a:spcPct val="0"/>
              </a:spcBef>
              <a:buBlip>
                <a:blip r:embed="rId2"/>
              </a:buBlip>
              <a:tabLst>
                <a:tab pos="821502" algn="l"/>
                <a:tab pos="821502" algn="l"/>
                <a:tab pos="821502" algn="l"/>
              </a:tabLst>
            </a:pPr>
            <a:r>
              <a:rPr lang="en-US" sz="2600" dirty="0" smtClean="0"/>
              <a:t>CSMA/CD</a:t>
            </a:r>
            <a:r>
              <a:rPr lang="en-US" sz="2600" dirty="0"/>
              <a:t>: Carrier Sense, Multiple Access, </a:t>
            </a:r>
            <a:r>
              <a:rPr lang="en-US" sz="2600" dirty="0" smtClean="0"/>
              <a:t>Collision Detect</a:t>
            </a:r>
            <a:r>
              <a:rPr lang="en-US" sz="2600" dirty="0"/>
              <a:t>. </a:t>
            </a:r>
            <a:r>
              <a:rPr lang="en-US" sz="2600" dirty="0" smtClean="0"/>
              <a:t> Simple rules!</a:t>
            </a:r>
          </a:p>
          <a:p>
            <a:pPr marL="223235" indent="0">
              <a:spcBef>
                <a:spcPct val="0"/>
              </a:spcBef>
              <a:buNone/>
              <a:tabLst>
                <a:tab pos="821502" algn="l"/>
                <a:tab pos="821502" algn="l"/>
                <a:tab pos="821502" algn="l"/>
              </a:tabLst>
            </a:pPr>
            <a:endParaRPr lang="en-US" sz="2600" dirty="0"/>
          </a:p>
          <a:p>
            <a:pPr marL="500045" indent="-276810">
              <a:buBlip>
                <a:blip r:embed="rId2"/>
              </a:buBlip>
              <a:tabLst>
                <a:tab pos="821502" algn="l"/>
                <a:tab pos="821502" algn="l"/>
                <a:tab pos="821502" algn="l"/>
              </a:tabLst>
            </a:pPr>
            <a:r>
              <a:rPr lang="en-US" sz="2600" dirty="0" smtClean="0"/>
              <a:t>Since </a:t>
            </a:r>
            <a:r>
              <a:rPr lang="en-US" sz="2600" dirty="0"/>
              <a:t>Ethernet was designed to be on shared media, with 2 or more users, and the “more” part can be very big (that’s the “Multiple Access” part) you have to listen to see if anyone else is talking before you talk (Carrier Sense) and if you and someone else start talking at the same time, notice it (Collision Detect), say “excuse me” stop and try again later. A polite free for all with rules</a:t>
            </a:r>
            <a:r>
              <a:rPr lang="en-US" sz="2600" dirty="0" smtClean="0"/>
              <a:t>.</a:t>
            </a:r>
          </a:p>
          <a:p>
            <a:pPr marL="223235" indent="0">
              <a:buNone/>
              <a:tabLst>
                <a:tab pos="821502" algn="l"/>
                <a:tab pos="821502" algn="l"/>
                <a:tab pos="821502" algn="l"/>
              </a:tabLst>
            </a:pPr>
            <a:endParaRPr lang="en-US" sz="2600" dirty="0"/>
          </a:p>
        </p:txBody>
      </p:sp>
    </p:spTree>
    <p:extLst>
      <p:ext uri="{BB962C8B-B14F-4D97-AF65-F5344CB8AC3E}">
        <p14:creationId xmlns:p14="http://schemas.microsoft.com/office/powerpoint/2010/main" val="880088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CEA7DA-A5E5-481F-9DB3-5058B43DE141}" type="slidenum">
              <a:rPr lang="en-US">
                <a:solidFill>
                  <a:prstClr val="black">
                    <a:tint val="75000"/>
                  </a:prstClr>
                </a:solidFill>
              </a:rPr>
              <a:pPr/>
              <a:t>52</a:t>
            </a:fld>
            <a:endParaRPr lang="en-US">
              <a:solidFill>
                <a:prstClr val="black">
                  <a:tint val="75000"/>
                </a:prstClr>
              </a:solidFill>
            </a:endParaRPr>
          </a:p>
        </p:txBody>
      </p:sp>
      <p:sp>
        <p:nvSpPr>
          <p:cNvPr id="421890" name="Rectangle 2"/>
          <p:cNvSpPr>
            <a:spLocks noGrp="1" noChangeArrowheads="1"/>
          </p:cNvSpPr>
          <p:nvPr>
            <p:ph type="title"/>
          </p:nvPr>
        </p:nvSpPr>
        <p:spPr>
          <a:xfrm>
            <a:off x="457200" y="304800"/>
            <a:ext cx="8229600" cy="884238"/>
          </a:xfrm>
        </p:spPr>
        <p:txBody>
          <a:bodyPr/>
          <a:lstStyle/>
          <a:p>
            <a:r>
              <a:rPr lang="en-US" b="1" dirty="0" smtClean="0">
                <a:solidFill>
                  <a:srgbClr val="00B050"/>
                </a:solidFill>
              </a:rPr>
              <a:t>Ethernet Protocol Main </a:t>
            </a:r>
            <a:r>
              <a:rPr lang="en-US" b="1" dirty="0">
                <a:solidFill>
                  <a:srgbClr val="00B050"/>
                </a:solidFill>
              </a:rPr>
              <a:t>procedure</a:t>
            </a:r>
          </a:p>
        </p:txBody>
      </p:sp>
      <p:sp>
        <p:nvSpPr>
          <p:cNvPr id="421891" name="Rectangle 3"/>
          <p:cNvSpPr>
            <a:spLocks noGrp="1" noChangeArrowheads="1"/>
          </p:cNvSpPr>
          <p:nvPr>
            <p:ph type="body" idx="1"/>
          </p:nvPr>
        </p:nvSpPr>
        <p:spPr>
          <a:xfrm>
            <a:off x="457200" y="1447800"/>
            <a:ext cx="8229600" cy="4525963"/>
          </a:xfrm>
        </p:spPr>
        <p:txBody>
          <a:bodyPr>
            <a:normAutofit lnSpcReduction="10000"/>
          </a:bodyPr>
          <a:lstStyle/>
          <a:p>
            <a:pPr>
              <a:lnSpc>
                <a:spcPct val="90000"/>
              </a:lnSpc>
            </a:pPr>
            <a:r>
              <a:rPr lang="en-US" dirty="0"/>
              <a:t>When one computer wanted to send some information, it followed the following algorithm</a:t>
            </a:r>
          </a:p>
          <a:p>
            <a:pPr lvl="1">
              <a:lnSpc>
                <a:spcPct val="90000"/>
              </a:lnSpc>
            </a:pPr>
            <a:r>
              <a:rPr lang="en-US" b="1" dirty="0" smtClean="0"/>
              <a:t>Make data </a:t>
            </a:r>
            <a:r>
              <a:rPr lang="en-US" b="1" dirty="0"/>
              <a:t>ready for </a:t>
            </a:r>
            <a:r>
              <a:rPr lang="en-US" b="1" dirty="0" smtClean="0"/>
              <a:t>transmission. </a:t>
            </a:r>
            <a:endParaRPr lang="en-US" b="1" dirty="0"/>
          </a:p>
          <a:p>
            <a:pPr lvl="1">
              <a:lnSpc>
                <a:spcPct val="90000"/>
              </a:lnSpc>
            </a:pPr>
            <a:r>
              <a:rPr lang="en-US" b="1" dirty="0"/>
              <a:t>Is medium idle? If not, wait </a:t>
            </a:r>
            <a:r>
              <a:rPr lang="en-US" b="1" dirty="0" smtClean="0"/>
              <a:t>for a period until </a:t>
            </a:r>
            <a:r>
              <a:rPr lang="en-US" b="1" dirty="0"/>
              <a:t>it becomes </a:t>
            </a:r>
            <a:r>
              <a:rPr lang="en-US" b="1" dirty="0" smtClean="0"/>
              <a:t>ready.  </a:t>
            </a:r>
            <a:endParaRPr lang="en-US" b="1" dirty="0"/>
          </a:p>
          <a:p>
            <a:pPr lvl="1">
              <a:lnSpc>
                <a:spcPct val="90000"/>
              </a:lnSpc>
            </a:pPr>
            <a:r>
              <a:rPr lang="en-US" b="1" dirty="0" smtClean="0"/>
              <a:t>Start transmitting. </a:t>
            </a:r>
            <a:endParaRPr lang="en-US" b="1" dirty="0"/>
          </a:p>
          <a:p>
            <a:pPr lvl="1">
              <a:lnSpc>
                <a:spcPct val="90000"/>
              </a:lnSpc>
            </a:pPr>
            <a:r>
              <a:rPr lang="en-US" b="1" dirty="0"/>
              <a:t>Does a collision occur? If so, go to collision detected </a:t>
            </a:r>
            <a:r>
              <a:rPr lang="en-US" b="1" dirty="0" smtClean="0"/>
              <a:t>procedure</a:t>
            </a:r>
            <a:r>
              <a:rPr lang="en-US" b="1" dirty="0"/>
              <a:t> </a:t>
            </a:r>
            <a:r>
              <a:rPr lang="en-US" b="1" dirty="0" smtClean="0"/>
              <a:t>(wait a couple of periods before retransmitting)</a:t>
            </a:r>
            <a:endParaRPr lang="en-US" b="1" dirty="0"/>
          </a:p>
          <a:p>
            <a:pPr lvl="1">
              <a:lnSpc>
                <a:spcPct val="90000"/>
              </a:lnSpc>
            </a:pPr>
            <a:r>
              <a:rPr lang="en-US" b="1" dirty="0"/>
              <a:t>End successful </a:t>
            </a:r>
            <a:r>
              <a:rPr lang="en-US" b="1" dirty="0" smtClean="0"/>
              <a:t>transmission.</a:t>
            </a:r>
            <a:endParaRPr lang="en-US" b="1" dirty="0"/>
          </a:p>
        </p:txBody>
      </p:sp>
    </p:spTree>
    <p:extLst>
      <p:ext uri="{BB962C8B-B14F-4D97-AF65-F5344CB8AC3E}">
        <p14:creationId xmlns:p14="http://schemas.microsoft.com/office/powerpoint/2010/main" val="4128440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1"/>
            <a:ext cx="9144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248400"/>
            <a:ext cx="1219200" cy="381001"/>
          </a:xfrm>
          <a:prstGeom prst="rect">
            <a:avLst/>
          </a:prstGeom>
          <a:solidFill>
            <a:schemeClr val="bg1"/>
          </a:solidFill>
        </p:spPr>
        <p:txBody>
          <a:bodyPr wrap="square" rtlCol="0">
            <a:spAutoFit/>
          </a:bodyPr>
          <a:lstStyle/>
          <a:p>
            <a:endParaRPr lang="en-US" dirty="0">
              <a:solidFill>
                <a:prstClr val="black"/>
              </a:solidFill>
            </a:endParaRPr>
          </a:p>
        </p:txBody>
      </p:sp>
    </p:spTree>
    <p:extLst>
      <p:ext uri="{BB962C8B-B14F-4D97-AF65-F5344CB8AC3E}">
        <p14:creationId xmlns:p14="http://schemas.microsoft.com/office/powerpoint/2010/main" val="2909242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tuff\@@myCourses\@ICT\@@ICT-Autumn 2016\@#LectureSlides\Chapter 6\Files\Images\sydney-computer-networking-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4915"/>
            <a:ext cx="462915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884238"/>
            <a:ext cx="8229600" cy="639762"/>
          </a:xfrm>
        </p:spPr>
        <p:txBody>
          <a:bodyPr>
            <a:normAutofit/>
          </a:bodyPr>
          <a:lstStyle/>
          <a:p>
            <a:pPr algn="l"/>
            <a:r>
              <a:rPr lang="en-GB" sz="3200" b="1" dirty="0" smtClean="0">
                <a:solidFill>
                  <a:srgbClr val="00B050"/>
                </a:solidFill>
                <a:effectLst>
                  <a:outerShdw blurRad="38100" dist="38100" dir="2700000" algn="tl">
                    <a:srgbClr val="000000">
                      <a:alpha val="43137"/>
                    </a:srgbClr>
                  </a:outerShdw>
                </a:effectLst>
              </a:rPr>
              <a:t> Computer Networks</a:t>
            </a:r>
            <a:endParaRPr lang="en-GB" sz="32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2332037"/>
            <a:ext cx="8229600" cy="4525963"/>
          </a:xfrm>
        </p:spPr>
        <p:txBody>
          <a:bodyPr>
            <a:normAutofit fontScale="92500" lnSpcReduction="20000"/>
          </a:bodyPr>
          <a:lstStyle/>
          <a:p>
            <a:pPr algn="just"/>
            <a:r>
              <a:rPr lang="en-US" b="1" i="1" dirty="0" smtClean="0"/>
              <a:t>A computer network is an </a:t>
            </a:r>
            <a:r>
              <a:rPr lang="en-US" b="1" dirty="0" smtClean="0">
                <a:solidFill>
                  <a:srgbClr val="FF0000"/>
                </a:solidFill>
                <a:effectLst>
                  <a:outerShdw blurRad="38100" dist="38100" dir="2700000" algn="tl">
                    <a:srgbClr val="000000">
                      <a:alpha val="43137"/>
                    </a:srgbClr>
                  </a:outerShdw>
                </a:effectLst>
              </a:rPr>
              <a:t>interconnection</a:t>
            </a:r>
            <a:r>
              <a:rPr lang="en-US" b="1" i="1" dirty="0" smtClean="0"/>
              <a:t> </a:t>
            </a:r>
            <a:r>
              <a:rPr lang="en-US" b="1" i="1" dirty="0" smtClean="0">
                <a:solidFill>
                  <a:srgbClr val="FFFF00"/>
                </a:solidFill>
              </a:rPr>
              <a:t>of</a:t>
            </a:r>
            <a:r>
              <a:rPr lang="en-US" b="1" i="1" dirty="0" smtClean="0"/>
              <a:t> various computer systems located at different places.</a:t>
            </a:r>
            <a:r>
              <a:rPr lang="en-US" b="1" dirty="0" smtClean="0"/>
              <a:t> </a:t>
            </a:r>
          </a:p>
          <a:p>
            <a:pPr algn="just"/>
            <a:r>
              <a:rPr lang="en-US" b="1" dirty="0" smtClean="0">
                <a:solidFill>
                  <a:srgbClr val="FF0000"/>
                </a:solidFill>
              </a:rPr>
              <a:t>Two or more computers </a:t>
            </a:r>
            <a:r>
              <a:rPr lang="en-US" b="1" dirty="0" smtClean="0"/>
              <a:t>and</a:t>
            </a:r>
            <a:r>
              <a:rPr lang="en-US" b="1" dirty="0" smtClean="0">
                <a:solidFill>
                  <a:srgbClr val="FF0000"/>
                </a:solidFill>
              </a:rPr>
              <a:t> other peripheral </a:t>
            </a:r>
            <a:r>
              <a:rPr lang="en-US" b="1" dirty="0" smtClean="0"/>
              <a:t>or</a:t>
            </a:r>
            <a:r>
              <a:rPr lang="en-US" b="1" dirty="0" smtClean="0">
                <a:solidFill>
                  <a:srgbClr val="FF0000"/>
                </a:solidFill>
              </a:rPr>
              <a:t> data </a:t>
            </a:r>
            <a:r>
              <a:rPr lang="en-US" b="1" dirty="0" smtClean="0">
                <a:solidFill>
                  <a:srgbClr val="00B050"/>
                </a:solidFill>
                <a:effectLst>
                  <a:outerShdw blurRad="38100" dist="38100" dir="2700000" algn="tl">
                    <a:srgbClr val="000000">
                      <a:alpha val="43137"/>
                    </a:srgbClr>
                  </a:outerShdw>
                </a:effectLst>
              </a:rPr>
              <a:t>communication devices linked</a:t>
            </a:r>
            <a:r>
              <a:rPr lang="en-US" b="1" dirty="0" smtClean="0">
                <a:solidFill>
                  <a:srgbClr val="00B050"/>
                </a:solidFill>
              </a:rPr>
              <a:t> </a:t>
            </a:r>
            <a:r>
              <a:rPr lang="en-US" b="1" dirty="0" smtClean="0">
                <a:solidFill>
                  <a:srgbClr val="00B050"/>
                </a:solidFill>
                <a:effectLst>
                  <a:outerShdw blurRad="38100" dist="38100" dir="2700000" algn="tl">
                    <a:srgbClr val="000000">
                      <a:alpha val="43137"/>
                    </a:srgbClr>
                  </a:outerShdw>
                </a:effectLst>
              </a:rPr>
              <a:t>together</a:t>
            </a:r>
            <a:r>
              <a:rPr lang="en-US" b="1" dirty="0" smtClean="0">
                <a:solidFill>
                  <a:srgbClr val="00B050"/>
                </a:solidFill>
              </a:rPr>
              <a:t> </a:t>
            </a:r>
            <a:r>
              <a:rPr lang="en-US" b="1" dirty="0" smtClean="0"/>
              <a:t>is called a </a:t>
            </a:r>
            <a:r>
              <a:rPr lang="en-US" b="1" dirty="0" smtClean="0">
                <a:solidFill>
                  <a:srgbClr val="FF0000"/>
                </a:solidFill>
              </a:rPr>
              <a:t>Computer Network</a:t>
            </a:r>
            <a:r>
              <a:rPr lang="en-US" b="1" dirty="0" smtClean="0"/>
              <a:t>.</a:t>
            </a:r>
          </a:p>
          <a:p>
            <a:pPr algn="just"/>
            <a:r>
              <a:rPr lang="en-US" b="1" dirty="0" smtClean="0"/>
              <a:t>The computer that </a:t>
            </a:r>
            <a:r>
              <a:rPr lang="en-US" b="1" dirty="0" smtClean="0">
                <a:solidFill>
                  <a:srgbClr val="FF0000"/>
                </a:solidFill>
              </a:rPr>
              <a:t>provides resources </a:t>
            </a:r>
            <a:r>
              <a:rPr lang="en-US" b="1" dirty="0" smtClean="0"/>
              <a:t>to other computers on a network is known as </a:t>
            </a:r>
            <a:r>
              <a:rPr lang="en-US" b="1" i="1" dirty="0" smtClean="0">
                <a:solidFill>
                  <a:srgbClr val="FF0000"/>
                </a:solidFill>
              </a:rPr>
              <a:t>server</a:t>
            </a:r>
            <a:r>
              <a:rPr lang="en-US" b="1" dirty="0" smtClean="0"/>
              <a:t>. </a:t>
            </a:r>
          </a:p>
          <a:p>
            <a:pPr algn="just"/>
            <a:r>
              <a:rPr lang="en-US" b="1" dirty="0" smtClean="0"/>
              <a:t>In a network </a:t>
            </a:r>
            <a:r>
              <a:rPr lang="en-US" b="1" dirty="0" smtClean="0">
                <a:solidFill>
                  <a:srgbClr val="FF0000"/>
                </a:solidFill>
              </a:rPr>
              <a:t>individual computers</a:t>
            </a:r>
            <a:r>
              <a:rPr lang="en-US" b="1" dirty="0" smtClean="0"/>
              <a:t>, which access shared network resources, are known as </a:t>
            </a:r>
            <a:r>
              <a:rPr lang="en-US" b="1" i="1" dirty="0" smtClean="0">
                <a:solidFill>
                  <a:srgbClr val="FF0000"/>
                </a:solidFill>
              </a:rPr>
              <a:t>workstations</a:t>
            </a:r>
            <a:r>
              <a:rPr lang="en-US" b="1" dirty="0" smtClean="0">
                <a:solidFill>
                  <a:srgbClr val="FF0000"/>
                </a:solidFill>
              </a:rPr>
              <a:t> </a:t>
            </a:r>
            <a:r>
              <a:rPr lang="en-US" b="1" dirty="0" smtClean="0"/>
              <a:t>or</a:t>
            </a:r>
            <a:r>
              <a:rPr lang="en-US" b="1" dirty="0" smtClean="0">
                <a:solidFill>
                  <a:srgbClr val="FF0000"/>
                </a:solidFill>
              </a:rPr>
              <a:t> </a:t>
            </a:r>
            <a:r>
              <a:rPr lang="en-US" b="1" i="1" dirty="0" smtClean="0">
                <a:solidFill>
                  <a:srgbClr val="FF0000"/>
                </a:solidFill>
              </a:rPr>
              <a:t>terminals </a:t>
            </a:r>
            <a:r>
              <a:rPr lang="en-US" b="1" i="1" dirty="0" smtClean="0"/>
              <a:t>or</a:t>
            </a:r>
            <a:r>
              <a:rPr lang="en-US" b="1" i="1" dirty="0" smtClean="0">
                <a:solidFill>
                  <a:srgbClr val="FF0000"/>
                </a:solidFill>
              </a:rPr>
              <a:t> clients.</a:t>
            </a:r>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54</a:t>
            </a:fld>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08038"/>
          </a:xfrm>
        </p:spPr>
        <p:txBody>
          <a:bodyPr>
            <a:normAutofit fontScale="90000"/>
          </a:bodyPr>
          <a:lstStyle/>
          <a:p>
            <a:r>
              <a:rPr lang="en-GB" sz="3200" b="1" dirty="0" smtClean="0"/>
              <a:t/>
            </a:r>
            <a:br>
              <a:rPr lang="en-GB" sz="3200" b="1" dirty="0" smtClean="0"/>
            </a:br>
            <a:r>
              <a:rPr lang="en-GB" sz="3200" b="1" dirty="0" smtClean="0"/>
              <a:t>Computer Networks - Why networking?</a:t>
            </a:r>
            <a:br>
              <a:rPr lang="en-GB" sz="3200" b="1" dirty="0" smtClean="0"/>
            </a:br>
            <a:endParaRPr lang="en-GB" sz="3200" b="1" dirty="0"/>
          </a:p>
        </p:txBody>
      </p:sp>
      <p:sp>
        <p:nvSpPr>
          <p:cNvPr id="3" name="Content Placeholder 2"/>
          <p:cNvSpPr>
            <a:spLocks noGrp="1"/>
          </p:cNvSpPr>
          <p:nvPr>
            <p:ph idx="1"/>
          </p:nvPr>
        </p:nvSpPr>
        <p:spPr>
          <a:xfrm>
            <a:off x="457200" y="914400"/>
            <a:ext cx="8229600" cy="4525963"/>
          </a:xfrm>
        </p:spPr>
        <p:txBody>
          <a:bodyPr>
            <a:normAutofit/>
          </a:bodyPr>
          <a:lstStyle/>
          <a:p>
            <a:pPr algn="just"/>
            <a:endParaRPr lang="en-GB" sz="1050" b="1" dirty="0" smtClean="0"/>
          </a:p>
          <a:p>
            <a:pPr lvl="1" algn="just"/>
            <a:r>
              <a:rPr lang="en-US" sz="2400" b="1" dirty="0" smtClean="0"/>
              <a:t>Remote access to </a:t>
            </a:r>
            <a:r>
              <a:rPr lang="en-US" sz="2400" b="1" dirty="0" smtClean="0">
                <a:solidFill>
                  <a:srgbClr val="FF0000"/>
                </a:solidFill>
              </a:rPr>
              <a:t>resources</a:t>
            </a:r>
            <a:r>
              <a:rPr lang="en-US" sz="2400" b="1" dirty="0" smtClean="0"/>
              <a:t> – </a:t>
            </a:r>
            <a:r>
              <a:rPr lang="en-US" sz="2400" b="1" dirty="0" smtClean="0">
                <a:solidFill>
                  <a:srgbClr val="00B050"/>
                </a:solidFill>
              </a:rPr>
              <a:t>Efficiency through accessibility</a:t>
            </a:r>
            <a:endParaRPr lang="en-US" sz="1050" b="1" dirty="0" smtClean="0">
              <a:solidFill>
                <a:srgbClr val="00B050"/>
              </a:solidFill>
            </a:endParaRPr>
          </a:p>
          <a:p>
            <a:pPr lvl="1" algn="just"/>
            <a:r>
              <a:rPr lang="en-US" sz="2400" b="1" dirty="0" smtClean="0"/>
              <a:t>Reduction of data </a:t>
            </a:r>
            <a:r>
              <a:rPr lang="en-US" sz="2400" b="1" dirty="0" smtClean="0">
                <a:solidFill>
                  <a:srgbClr val="FF0000"/>
                </a:solidFill>
              </a:rPr>
              <a:t>duplication </a:t>
            </a:r>
            <a:r>
              <a:rPr lang="en-US" sz="2400" b="1" dirty="0"/>
              <a:t>– </a:t>
            </a:r>
            <a:r>
              <a:rPr lang="en-US" sz="2400" b="1" dirty="0">
                <a:solidFill>
                  <a:srgbClr val="00B050"/>
                </a:solidFill>
              </a:rPr>
              <a:t>D</a:t>
            </a:r>
            <a:r>
              <a:rPr lang="en-US" sz="2400" b="1" dirty="0" smtClean="0">
                <a:solidFill>
                  <a:srgbClr val="00B050"/>
                </a:solidFill>
              </a:rPr>
              <a:t>ata kept on a Server</a:t>
            </a:r>
          </a:p>
          <a:p>
            <a:pPr lvl="1" algn="just"/>
            <a:endParaRPr lang="en-US" sz="1050" b="1" dirty="0" smtClean="0">
              <a:solidFill>
                <a:srgbClr val="FF0000"/>
              </a:solidFill>
            </a:endParaRPr>
          </a:p>
          <a:p>
            <a:pPr lvl="1" algn="just"/>
            <a:r>
              <a:rPr lang="en-US" sz="2400" b="1" dirty="0" smtClean="0">
                <a:solidFill>
                  <a:srgbClr val="FF0000"/>
                </a:solidFill>
              </a:rPr>
              <a:t>Communication (Collaboration)-</a:t>
            </a:r>
            <a:r>
              <a:rPr lang="en-US" sz="2400" b="1" dirty="0" smtClean="0"/>
              <a:t> people can work together in ways not previously possible (</a:t>
            </a:r>
            <a:r>
              <a:rPr lang="en-US" sz="2400" b="1" dirty="0" smtClean="0">
                <a:solidFill>
                  <a:srgbClr val="FF0000"/>
                </a:solidFill>
              </a:rPr>
              <a:t>ARPANET</a:t>
            </a:r>
            <a:r>
              <a:rPr lang="en-US" sz="2400" b="1" dirty="0" smtClean="0"/>
              <a:t>)</a:t>
            </a:r>
          </a:p>
          <a:p>
            <a:pPr lvl="1" algn="just"/>
            <a:endParaRPr lang="en-US" sz="1050" b="1" dirty="0" smtClean="0"/>
          </a:p>
          <a:p>
            <a:pPr marL="457200" lvl="1" indent="0" algn="just">
              <a:buNone/>
            </a:pPr>
            <a:endParaRPr lang="en-GB" sz="2400"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55</a:t>
            </a:fld>
            <a:endParaRPr lang="en-GB"/>
          </a:p>
        </p:txBody>
      </p:sp>
      <p:pic>
        <p:nvPicPr>
          <p:cNvPr id="5" name="Picture 2" descr="I:\@@Stuff\@@myCourses\@ICT\@@ICT-Autumn 2016\@#LectureSlides\Chapter 6\Files\Images\network_swi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14800"/>
            <a:ext cx="37338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Networks for, Cont’d …</a:t>
            </a:r>
            <a:endParaRPr lang="en-GB" sz="3200" dirty="0"/>
          </a:p>
        </p:txBody>
      </p:sp>
      <p:sp>
        <p:nvSpPr>
          <p:cNvPr id="3" name="Content Placeholder 2"/>
          <p:cNvSpPr>
            <a:spLocks noGrp="1"/>
          </p:cNvSpPr>
          <p:nvPr>
            <p:ph idx="1"/>
          </p:nvPr>
        </p:nvSpPr>
        <p:spPr/>
        <p:txBody>
          <a:bodyPr>
            <a:normAutofit fontScale="92500" lnSpcReduction="20000"/>
          </a:bodyPr>
          <a:lstStyle/>
          <a:p>
            <a:pPr lvl="1" algn="just">
              <a:lnSpc>
                <a:spcPct val="90000"/>
              </a:lnSpc>
            </a:pPr>
            <a:r>
              <a:rPr lang="en-US" sz="3200" b="1" dirty="0" smtClean="0">
                <a:solidFill>
                  <a:srgbClr val="FF0000"/>
                </a:solidFill>
              </a:rPr>
              <a:t>saving money</a:t>
            </a:r>
            <a:endParaRPr lang="en-US" sz="3200" b="1" i="1" dirty="0" smtClean="0">
              <a:solidFill>
                <a:srgbClr val="FF0000"/>
              </a:solidFill>
            </a:endParaRPr>
          </a:p>
          <a:p>
            <a:pPr lvl="2" algn="just">
              <a:lnSpc>
                <a:spcPct val="90000"/>
              </a:lnSpc>
            </a:pPr>
            <a:r>
              <a:rPr lang="en-US" sz="2800" b="1" i="1" dirty="0" smtClean="0">
                <a:solidFill>
                  <a:srgbClr val="7030A0"/>
                </a:solidFill>
              </a:rPr>
              <a:t>Price / performance rate </a:t>
            </a:r>
            <a:r>
              <a:rPr lang="en-US" sz="2800" b="1" i="1" dirty="0" smtClean="0"/>
              <a:t>of a number of linked small computers is better than few large ones. </a:t>
            </a:r>
          </a:p>
          <a:p>
            <a:pPr lvl="2" algn="just">
              <a:lnSpc>
                <a:spcPct val="90000"/>
              </a:lnSpc>
            </a:pPr>
            <a:r>
              <a:rPr lang="en-US" sz="2800" b="1" i="1" dirty="0" smtClean="0">
                <a:solidFill>
                  <a:srgbClr val="00B050"/>
                </a:solidFill>
              </a:rPr>
              <a:t>For example</a:t>
            </a:r>
            <a:r>
              <a:rPr lang="en-US" sz="2800" b="1" i="1" dirty="0" smtClean="0"/>
              <a:t>: Mainframes which are only about ten times the power of a personal computer, cost about a thousand times more. </a:t>
            </a:r>
          </a:p>
          <a:p>
            <a:pPr lvl="2" algn="just">
              <a:lnSpc>
                <a:spcPct val="90000"/>
              </a:lnSpc>
            </a:pPr>
            <a:r>
              <a:rPr lang="en-US" sz="2800" b="1" i="1" dirty="0" smtClean="0"/>
              <a:t>Better to get cheaper machines and network them.</a:t>
            </a:r>
            <a:endParaRPr lang="en-US" sz="2800" b="1" dirty="0" smtClean="0"/>
          </a:p>
          <a:p>
            <a:pPr lvl="1" algn="just"/>
            <a:r>
              <a:rPr lang="en-US" sz="3200" b="1" dirty="0" smtClean="0">
                <a:solidFill>
                  <a:srgbClr val="FF0000"/>
                </a:solidFill>
              </a:rPr>
              <a:t>scalability</a:t>
            </a:r>
            <a:r>
              <a:rPr lang="en-US" sz="3200" b="1" dirty="0" smtClean="0"/>
              <a:t> - ability to grow and shrink the computer set-up</a:t>
            </a:r>
            <a:endParaRPr lang="en-US" sz="3200" b="1" i="1" dirty="0" smtClean="0"/>
          </a:p>
          <a:p>
            <a:pPr lvl="2" algn="just"/>
            <a:r>
              <a:rPr lang="en-US" sz="2800" b="1" i="1" dirty="0" smtClean="0"/>
              <a:t>Easier to add a machine or device to a network than to add components to a mainframe.</a:t>
            </a:r>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use of </a:t>
            </a:r>
            <a:r>
              <a:rPr lang="en-GB" sz="3200" b="1" dirty="0"/>
              <a:t>Computer Networks </a:t>
            </a:r>
            <a:r>
              <a:rPr lang="en-US" sz="3200" dirty="0" smtClean="0"/>
              <a:t>….</a:t>
            </a:r>
          </a:p>
        </p:txBody>
      </p:sp>
      <p:sp>
        <p:nvSpPr>
          <p:cNvPr id="3" name="Content Placeholder 2"/>
          <p:cNvSpPr>
            <a:spLocks noGrp="1"/>
          </p:cNvSpPr>
          <p:nvPr>
            <p:ph idx="1"/>
          </p:nvPr>
        </p:nvSpPr>
        <p:spPr>
          <a:xfrm>
            <a:off x="457200" y="1447800"/>
            <a:ext cx="8229600" cy="4648200"/>
          </a:xfrm>
        </p:spPr>
        <p:txBody>
          <a:bodyPr>
            <a:normAutofit fontScale="92500"/>
          </a:bodyPr>
          <a:lstStyle/>
          <a:p>
            <a:pPr lvl="1" algn="just"/>
            <a:r>
              <a:rPr lang="en-US" sz="3200" b="1" dirty="0" smtClean="0">
                <a:solidFill>
                  <a:srgbClr val="FF0000"/>
                </a:solidFill>
              </a:rPr>
              <a:t>resource sharing</a:t>
            </a:r>
            <a:endParaRPr lang="en-US" sz="3200" b="1" i="1" dirty="0" smtClean="0">
              <a:solidFill>
                <a:srgbClr val="FF0000"/>
              </a:solidFill>
            </a:endParaRPr>
          </a:p>
          <a:p>
            <a:pPr lvl="2" algn="just"/>
            <a:r>
              <a:rPr lang="en-US" sz="2800" b="1" i="1" dirty="0" smtClean="0"/>
              <a:t>Make </a:t>
            </a:r>
            <a:r>
              <a:rPr lang="en-US" sz="2800" b="1" i="1" dirty="0" smtClean="0">
                <a:solidFill>
                  <a:srgbClr val="FF0000"/>
                </a:solidFill>
              </a:rPr>
              <a:t>data, memory, programs and equipment </a:t>
            </a:r>
            <a:r>
              <a:rPr lang="en-US" sz="2800" b="1" i="1" dirty="0" smtClean="0"/>
              <a:t>available to everyone regardless of where they are physically. </a:t>
            </a:r>
            <a:r>
              <a:rPr lang="en-US" sz="2800" b="1" i="1" dirty="0" smtClean="0">
                <a:solidFill>
                  <a:srgbClr val="00B050"/>
                </a:solidFill>
              </a:rPr>
              <a:t>Example</a:t>
            </a:r>
            <a:r>
              <a:rPr lang="en-US" sz="2800" b="1" i="1" dirty="0" smtClean="0"/>
              <a:t> </a:t>
            </a:r>
            <a:r>
              <a:rPr lang="en-US" sz="2800" b="1" i="1" dirty="0" smtClean="0">
                <a:solidFill>
                  <a:srgbClr val="FF0000"/>
                </a:solidFill>
              </a:rPr>
              <a:t>Printer, app server</a:t>
            </a:r>
            <a:endParaRPr lang="en-US" sz="2800" b="1" dirty="0" smtClean="0">
              <a:solidFill>
                <a:srgbClr val="FF0000"/>
              </a:solidFill>
            </a:endParaRPr>
          </a:p>
          <a:p>
            <a:pPr lvl="1" algn="just"/>
            <a:r>
              <a:rPr lang="en-US" sz="3200" b="1" dirty="0" smtClean="0">
                <a:solidFill>
                  <a:srgbClr val="FF0000"/>
                </a:solidFill>
              </a:rPr>
              <a:t>reliability</a:t>
            </a:r>
            <a:r>
              <a:rPr lang="en-US" sz="3200" b="1" dirty="0" smtClean="0"/>
              <a:t> - by having alternatives</a:t>
            </a:r>
            <a:endParaRPr lang="en-US" sz="3200" b="1" i="1" dirty="0" smtClean="0"/>
          </a:p>
          <a:p>
            <a:pPr lvl="2" algn="just"/>
            <a:r>
              <a:rPr lang="en-US" sz="2800" b="1" i="1" dirty="0" smtClean="0"/>
              <a:t>Having </a:t>
            </a:r>
            <a:r>
              <a:rPr lang="en-US" sz="2800" b="1" i="1" dirty="0" smtClean="0">
                <a:solidFill>
                  <a:srgbClr val="FF0000"/>
                </a:solidFill>
              </a:rPr>
              <a:t>duplicate machines to do the processing</a:t>
            </a:r>
            <a:r>
              <a:rPr lang="en-US" sz="2800" b="1" i="1" dirty="0" smtClean="0"/>
              <a:t> in case one or more machine goes down, or having files mirrored on different servers so we don't depend on one machine for those files - </a:t>
            </a:r>
            <a:r>
              <a:rPr lang="en-US" sz="2800" b="1" i="1" dirty="0" smtClean="0">
                <a:solidFill>
                  <a:srgbClr val="00B050"/>
                </a:solidFill>
              </a:rPr>
              <a:t>(</a:t>
            </a:r>
            <a:r>
              <a:rPr lang="en-US" sz="2800" b="1" dirty="0" smtClean="0">
                <a:solidFill>
                  <a:srgbClr val="00B050"/>
                </a:solidFill>
              </a:rPr>
              <a:t>multiple Servers)</a:t>
            </a:r>
            <a:endParaRPr lang="en-US" sz="2800" b="1" dirty="0">
              <a:solidFill>
                <a:srgbClr val="00B050"/>
              </a:solidFill>
            </a:endParaRPr>
          </a:p>
          <a:p>
            <a:pPr marL="914400" lvl="2" indent="0" algn="just">
              <a:buNone/>
            </a:pPr>
            <a:endParaRPr lang="en-US" sz="2800" b="1" dirty="0" smtClean="0"/>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57</a:t>
            </a:fld>
            <a:endParaRPr lang="en-GB">
              <a:solidFill>
                <a:prstClr val="black">
                  <a:tint val="75000"/>
                </a:prstClr>
              </a:solidFill>
            </a:endParaRPr>
          </a:p>
        </p:txBody>
      </p:sp>
    </p:spTree>
    <p:extLst>
      <p:ext uri="{BB962C8B-B14F-4D97-AF65-F5344CB8AC3E}">
        <p14:creationId xmlns:p14="http://schemas.microsoft.com/office/powerpoint/2010/main" val="24703866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Networks for, Cont’d …</a:t>
            </a:r>
            <a:endParaRPr lang="en-GB" sz="3200"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US" sz="3600" b="1" dirty="0" smtClean="0"/>
              <a:t>People use networks for </a:t>
            </a:r>
          </a:p>
          <a:p>
            <a:pPr lvl="1" algn="just">
              <a:lnSpc>
                <a:spcPct val="90000"/>
              </a:lnSpc>
            </a:pPr>
            <a:r>
              <a:rPr lang="en-US" sz="3200" b="1" dirty="0" smtClean="0">
                <a:solidFill>
                  <a:srgbClr val="FF0000"/>
                </a:solidFill>
              </a:rPr>
              <a:t>Access to remote information </a:t>
            </a:r>
            <a:r>
              <a:rPr lang="en-US" sz="3200" b="1" dirty="0" smtClean="0"/>
              <a:t>- for fun or information. </a:t>
            </a:r>
          </a:p>
          <a:p>
            <a:pPr lvl="2" algn="just">
              <a:lnSpc>
                <a:spcPct val="90000"/>
              </a:lnSpc>
            </a:pPr>
            <a:r>
              <a:rPr lang="en-US" sz="2800" b="1" dirty="0" smtClean="0"/>
              <a:t>Banking services, marketing, online digital libraries, …</a:t>
            </a:r>
          </a:p>
          <a:p>
            <a:pPr lvl="1" algn="just">
              <a:lnSpc>
                <a:spcPct val="90000"/>
              </a:lnSpc>
            </a:pPr>
            <a:r>
              <a:rPr lang="en-US" sz="3200" b="1" dirty="0" smtClean="0">
                <a:solidFill>
                  <a:srgbClr val="FF0000"/>
                </a:solidFill>
              </a:rPr>
              <a:t>Person-to-person communication </a:t>
            </a:r>
          </a:p>
          <a:p>
            <a:pPr lvl="2" algn="just">
              <a:lnSpc>
                <a:spcPct val="90000"/>
              </a:lnSpc>
            </a:pPr>
            <a:r>
              <a:rPr lang="en-US" sz="2800" b="1" dirty="0" smtClean="0"/>
              <a:t>Email, video conferencing</a:t>
            </a:r>
          </a:p>
          <a:p>
            <a:pPr lvl="1" algn="just">
              <a:lnSpc>
                <a:spcPct val="90000"/>
              </a:lnSpc>
            </a:pPr>
            <a:r>
              <a:rPr lang="en-US" sz="3200" b="1" dirty="0" smtClean="0">
                <a:solidFill>
                  <a:srgbClr val="FF0000"/>
                </a:solidFill>
              </a:rPr>
              <a:t>Interactive entertainment </a:t>
            </a:r>
          </a:p>
          <a:p>
            <a:pPr lvl="2" algn="just">
              <a:lnSpc>
                <a:spcPct val="90000"/>
              </a:lnSpc>
            </a:pPr>
            <a:r>
              <a:rPr lang="en-US" sz="2800" b="1" dirty="0" smtClean="0"/>
              <a:t>Audio (music, radio, etc) and Video (movies, events, etc) on demand </a:t>
            </a:r>
          </a:p>
          <a:p>
            <a:pPr lvl="1" algn="just">
              <a:lnSpc>
                <a:spcPct val="90000"/>
              </a:lnSpc>
            </a:pPr>
            <a:r>
              <a:rPr lang="en-US" sz="3200" b="1" dirty="0">
                <a:solidFill>
                  <a:srgbClr val="FF0000"/>
                </a:solidFill>
              </a:rPr>
              <a:t>Internet Access Sharing</a:t>
            </a:r>
            <a:r>
              <a:rPr lang="en-US" sz="3200" dirty="0">
                <a:solidFill>
                  <a:srgbClr val="FF0000"/>
                </a:solidFill>
              </a:rPr>
              <a:t> </a:t>
            </a:r>
            <a:r>
              <a:rPr lang="en-US" sz="3200" dirty="0"/>
              <a:t>(</a:t>
            </a:r>
            <a:r>
              <a:rPr lang="en-US" sz="3200" dirty="0">
                <a:solidFill>
                  <a:srgbClr val="00B050"/>
                </a:solidFill>
                <a:effectLst>
                  <a:outerShdw blurRad="38100" dist="38100" dir="2700000" algn="tl">
                    <a:srgbClr val="000000">
                      <a:alpha val="43137"/>
                    </a:srgbClr>
                  </a:outerShdw>
                </a:effectLst>
              </a:rPr>
              <a:t>resource sharing</a:t>
            </a:r>
            <a:r>
              <a:rPr lang="en-US" sz="3200" dirty="0"/>
              <a:t>)</a:t>
            </a:r>
          </a:p>
          <a:p>
            <a:pPr marL="457200" lvl="1" indent="0" algn="just">
              <a:lnSpc>
                <a:spcPct val="90000"/>
              </a:lnSpc>
              <a:buNone/>
            </a:pPr>
            <a:endParaRPr lang="en-US" sz="3200" b="1" dirty="0" smtClean="0"/>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normAutofit/>
          </a:bodyPr>
          <a:lstStyle/>
          <a:p>
            <a:r>
              <a:rPr lang="en-US" sz="3600" b="1" dirty="0">
                <a:solidFill>
                  <a:srgbClr val="00B050"/>
                </a:solidFill>
              </a:rPr>
              <a:t>The </a:t>
            </a:r>
            <a:r>
              <a:rPr lang="en-US" sz="3600" b="1" dirty="0" smtClean="0">
                <a:solidFill>
                  <a:srgbClr val="00B050"/>
                </a:solidFill>
              </a:rPr>
              <a:t>Costs (Drawbacks) </a:t>
            </a:r>
            <a:r>
              <a:rPr lang="en-US" sz="3600" b="1" dirty="0">
                <a:solidFill>
                  <a:srgbClr val="00B050"/>
                </a:solidFill>
              </a:rPr>
              <a:t>of Networking</a:t>
            </a:r>
            <a:r>
              <a:rPr lang="en-US" sz="5400" b="1" dirty="0">
                <a:solidFill>
                  <a:srgbClr val="00B050"/>
                </a:solidFill>
              </a:rPr>
              <a:t> </a:t>
            </a:r>
          </a:p>
        </p:txBody>
      </p:sp>
      <p:sp>
        <p:nvSpPr>
          <p:cNvPr id="29699" name="Rectangle 3"/>
          <p:cNvSpPr>
            <a:spLocks noGrp="1" noChangeArrowheads="1"/>
          </p:cNvSpPr>
          <p:nvPr>
            <p:ph type="body" idx="1"/>
          </p:nvPr>
        </p:nvSpPr>
        <p:spPr>
          <a:xfrm>
            <a:off x="457200" y="1493837"/>
            <a:ext cx="8229600" cy="4525963"/>
          </a:xfrm>
        </p:spPr>
        <p:txBody>
          <a:bodyPr>
            <a:normAutofit/>
          </a:bodyPr>
          <a:lstStyle/>
          <a:p>
            <a:pPr>
              <a:lnSpc>
                <a:spcPct val="90000"/>
              </a:lnSpc>
            </a:pPr>
            <a:r>
              <a:rPr lang="en-US" b="1" dirty="0"/>
              <a:t>Network Hardware, Software and Setup Costs</a:t>
            </a:r>
            <a:r>
              <a:rPr lang="en-US" dirty="0"/>
              <a:t> </a:t>
            </a:r>
          </a:p>
          <a:p>
            <a:pPr>
              <a:lnSpc>
                <a:spcPct val="90000"/>
              </a:lnSpc>
            </a:pPr>
            <a:r>
              <a:rPr lang="en-US" b="1" dirty="0"/>
              <a:t>Hardware and Software Management and Administration Costs</a:t>
            </a:r>
            <a:r>
              <a:rPr lang="en-US" dirty="0"/>
              <a:t> </a:t>
            </a:r>
          </a:p>
          <a:p>
            <a:pPr>
              <a:lnSpc>
                <a:spcPct val="90000"/>
              </a:lnSpc>
            </a:pPr>
            <a:r>
              <a:rPr lang="en-US" b="1" dirty="0"/>
              <a:t>Undesirable Sharing</a:t>
            </a:r>
            <a:r>
              <a:rPr lang="en-US" dirty="0"/>
              <a:t> </a:t>
            </a:r>
          </a:p>
          <a:p>
            <a:pPr>
              <a:lnSpc>
                <a:spcPct val="90000"/>
              </a:lnSpc>
            </a:pPr>
            <a:r>
              <a:rPr lang="en-US" b="1" dirty="0"/>
              <a:t>Illegal or Undesirable Behavior</a:t>
            </a:r>
            <a:r>
              <a:rPr lang="en-US" dirty="0"/>
              <a:t> </a:t>
            </a:r>
          </a:p>
          <a:p>
            <a:pPr>
              <a:lnSpc>
                <a:spcPct val="90000"/>
              </a:lnSpc>
            </a:pPr>
            <a:r>
              <a:rPr lang="en-US" b="1" dirty="0"/>
              <a:t>Data Security Concerns</a:t>
            </a:r>
            <a:r>
              <a:rPr lang="en-US" dirty="0"/>
              <a:t> </a:t>
            </a:r>
          </a:p>
        </p:txBody>
      </p:sp>
    </p:spTree>
    <p:extLst>
      <p:ext uri="{BB962C8B-B14F-4D97-AF65-F5344CB8AC3E}">
        <p14:creationId xmlns:p14="http://schemas.microsoft.com/office/powerpoint/2010/main" val="39341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62000" y="76200"/>
            <a:ext cx="7772400" cy="914400"/>
          </a:xfrm>
        </p:spPr>
        <p:txBody>
          <a:bodyPr/>
          <a:lstStyle/>
          <a:p>
            <a:r>
              <a:rPr lang="en-US" b="1" dirty="0" smtClean="0"/>
              <a:t>Communications Cont…</a:t>
            </a:r>
            <a:endParaRPr lang="en-US" b="1" dirty="0"/>
          </a:p>
        </p:txBody>
      </p:sp>
      <p:sp>
        <p:nvSpPr>
          <p:cNvPr id="92163" name="Rectangle 3"/>
          <p:cNvSpPr>
            <a:spLocks noGrp="1" noChangeArrowheads="1"/>
          </p:cNvSpPr>
          <p:nvPr>
            <p:ph type="body" sz="half" idx="1"/>
          </p:nvPr>
        </p:nvSpPr>
        <p:spPr>
          <a:xfrm>
            <a:off x="457200" y="914400"/>
            <a:ext cx="8305800" cy="5638800"/>
          </a:xfrm>
        </p:spPr>
        <p:txBody>
          <a:bodyPr/>
          <a:lstStyle/>
          <a:p>
            <a:r>
              <a:rPr lang="en-US" dirty="0"/>
              <a:t>Data Communications </a:t>
            </a:r>
          </a:p>
          <a:p>
            <a:pPr lvl="1"/>
            <a:r>
              <a:rPr lang="en-US" sz="2400" dirty="0" smtClean="0"/>
              <a:t>Transmission of </a:t>
            </a:r>
            <a:r>
              <a:rPr lang="en-US" sz="2400" dirty="0"/>
              <a:t>signals </a:t>
            </a:r>
          </a:p>
          <a:p>
            <a:pPr lvl="2" algn="just"/>
            <a:r>
              <a:rPr lang="en-US" sz="2400" dirty="0" smtClean="0"/>
              <a:t>Encoding (conversion, encrypting, modulating…), interfacing (modulating,…), </a:t>
            </a:r>
            <a:r>
              <a:rPr lang="en-US" sz="2400" dirty="0"/>
              <a:t>signal integrity, </a:t>
            </a:r>
            <a:r>
              <a:rPr lang="en-US" sz="2400" dirty="0" smtClean="0"/>
              <a:t>multiplexing, compression, etc</a:t>
            </a:r>
            <a:r>
              <a:rPr lang="en-US" sz="2400" dirty="0"/>
              <a:t>. </a:t>
            </a:r>
          </a:p>
          <a:p>
            <a:pPr algn="just"/>
            <a:r>
              <a:rPr lang="en-US" sz="2600" dirty="0" smtClean="0">
                <a:solidFill>
                  <a:srgbClr val="00B050"/>
                </a:solidFill>
              </a:rPr>
              <a:t>To be transmitted data must be </a:t>
            </a:r>
            <a:r>
              <a:rPr lang="en-US" sz="2600" dirty="0" smtClean="0">
                <a:solidFill>
                  <a:srgbClr val="FF0000"/>
                </a:solidFill>
              </a:rPr>
              <a:t>converted</a:t>
            </a:r>
            <a:r>
              <a:rPr lang="en-US" sz="2600" dirty="0" smtClean="0">
                <a:solidFill>
                  <a:srgbClr val="00B050"/>
                </a:solidFill>
              </a:rPr>
              <a:t> to </a:t>
            </a:r>
            <a:r>
              <a:rPr lang="en-US" sz="2600" dirty="0" smtClean="0">
                <a:solidFill>
                  <a:srgbClr val="FF0000"/>
                </a:solidFill>
              </a:rPr>
              <a:t>electrical</a:t>
            </a:r>
            <a:r>
              <a:rPr lang="en-US" sz="2600" dirty="0" smtClean="0">
                <a:solidFill>
                  <a:srgbClr val="00B050"/>
                </a:solidFill>
              </a:rPr>
              <a:t> or </a:t>
            </a:r>
            <a:r>
              <a:rPr lang="en-US" sz="2600" dirty="0" smtClean="0">
                <a:solidFill>
                  <a:srgbClr val="FF0000"/>
                </a:solidFill>
              </a:rPr>
              <a:t>electromagnetic</a:t>
            </a:r>
            <a:r>
              <a:rPr lang="en-US" sz="2600" dirty="0" smtClean="0">
                <a:solidFill>
                  <a:srgbClr val="00B050"/>
                </a:solidFill>
              </a:rPr>
              <a:t> signals.</a:t>
            </a:r>
          </a:p>
          <a:p>
            <a:pPr algn="just"/>
            <a:r>
              <a:rPr lang="en-US" sz="2600" dirty="0" smtClean="0">
                <a:ea typeface="Majalla UI"/>
                <a:cs typeface="Majalla UI"/>
              </a:rPr>
              <a:t>The methods include </a:t>
            </a:r>
            <a:r>
              <a:rPr lang="en-US" sz="2600" dirty="0" smtClean="0">
                <a:solidFill>
                  <a:srgbClr val="FF0000"/>
                </a:solidFill>
                <a:ea typeface="Majalla UI"/>
                <a:cs typeface="Majalla UI"/>
              </a:rPr>
              <a:t>electrical signals carried along a conductor,</a:t>
            </a:r>
            <a:r>
              <a:rPr lang="en-US" sz="2600" dirty="0" smtClean="0">
                <a:ea typeface="Majalla UI"/>
                <a:cs typeface="Majalla UI"/>
              </a:rPr>
              <a:t> </a:t>
            </a:r>
            <a:r>
              <a:rPr lang="en-US" sz="2600" dirty="0" smtClean="0">
                <a:solidFill>
                  <a:srgbClr val="00B050"/>
                </a:solidFill>
                <a:ea typeface="Majalla UI"/>
                <a:cs typeface="Majalla UI"/>
              </a:rPr>
              <a:t>optical signals along an optical fiber</a:t>
            </a:r>
            <a:r>
              <a:rPr lang="en-US" sz="2600" dirty="0" smtClean="0">
                <a:solidFill>
                  <a:srgbClr val="FF0000"/>
                </a:solidFill>
                <a:ea typeface="Majalla UI"/>
                <a:cs typeface="Majalla UI"/>
              </a:rPr>
              <a:t>, and </a:t>
            </a:r>
            <a:r>
              <a:rPr lang="en-US" sz="2600" dirty="0" smtClean="0">
                <a:solidFill>
                  <a:srgbClr val="0070C0"/>
                </a:solidFill>
                <a:ea typeface="Majalla UI"/>
                <a:cs typeface="Majalla UI"/>
              </a:rPr>
              <a:t>electromagnetic signals (waves) through space</a:t>
            </a:r>
          </a:p>
          <a:p>
            <a:pPr algn="just"/>
            <a:r>
              <a:rPr lang="en-US" sz="2600" dirty="0" smtClean="0">
                <a:solidFill>
                  <a:srgbClr val="0070C0"/>
                </a:solidFill>
                <a:ea typeface="Majalla UI"/>
                <a:cs typeface="Majalla UI"/>
              </a:rPr>
              <a:t>The two measure approaches to greater efficiency in using a shared medium for data communication are multiplexing and compression.</a:t>
            </a:r>
          </a:p>
          <a:p>
            <a:pPr>
              <a:buNone/>
            </a:pPr>
            <a:endParaRPr lang="en-US" sz="2400" dirty="0">
              <a:solidFill>
                <a:schemeClr val="accent2"/>
              </a:solidFill>
            </a:endParaRPr>
          </a:p>
        </p:txBody>
      </p:sp>
    </p:spTree>
    <p:extLst>
      <p:ext uri="{BB962C8B-B14F-4D97-AF65-F5344CB8AC3E}">
        <p14:creationId xmlns:p14="http://schemas.microsoft.com/office/powerpoint/2010/main" val="42736712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BFB1BF30-2D24-4A9A-956C-481363C4BA9A}" type="slidenum">
              <a:rPr lang="en-US"/>
              <a:pPr/>
              <a:t>60</a:t>
            </a:fld>
            <a:endParaRPr lang="en-US"/>
          </a:p>
        </p:txBody>
      </p:sp>
      <p:sp>
        <p:nvSpPr>
          <p:cNvPr id="100356" name="Rectangle 2"/>
          <p:cNvSpPr>
            <a:spLocks noGrp="1" noChangeArrowheads="1"/>
          </p:cNvSpPr>
          <p:nvPr>
            <p:ph type="title"/>
          </p:nvPr>
        </p:nvSpPr>
        <p:spPr/>
        <p:txBody>
          <a:bodyPr/>
          <a:lstStyle/>
          <a:p>
            <a:pPr eaLnBrk="1" hangingPunct="1"/>
            <a:r>
              <a:rPr lang="en-US" sz="4000" b="1" dirty="0" smtClean="0">
                <a:solidFill>
                  <a:srgbClr val="00B050"/>
                </a:solidFill>
                <a:effectLst>
                  <a:outerShdw blurRad="38100" dist="38100" dir="2700000" algn="tl">
                    <a:srgbClr val="000000">
                      <a:alpha val="43137"/>
                    </a:srgbClr>
                  </a:outerShdw>
                </a:effectLst>
              </a:rPr>
              <a:t>Different ways of classifying networks</a:t>
            </a:r>
            <a:r>
              <a:rPr lang="en-US" sz="4000" dirty="0" smtClean="0">
                <a:solidFill>
                  <a:srgbClr val="00B050"/>
                </a:solidFill>
                <a:effectLst>
                  <a:outerShdw blurRad="38100" dist="38100" dir="2700000" algn="tl">
                    <a:srgbClr val="000000">
                      <a:alpha val="43137"/>
                    </a:srgbClr>
                  </a:outerShdw>
                </a:effectLst>
              </a:rPr>
              <a:t> </a:t>
            </a:r>
          </a:p>
        </p:txBody>
      </p:sp>
      <p:sp>
        <p:nvSpPr>
          <p:cNvPr id="100357" name="Rectangle 3"/>
          <p:cNvSpPr>
            <a:spLocks noGrp="1" noChangeArrowheads="1"/>
          </p:cNvSpPr>
          <p:nvPr>
            <p:ph type="body" idx="1"/>
          </p:nvPr>
        </p:nvSpPr>
        <p:spPr>
          <a:xfrm>
            <a:off x="457200" y="1447800"/>
            <a:ext cx="8229600" cy="4525963"/>
          </a:xfrm>
        </p:spPr>
        <p:txBody>
          <a:bodyPr>
            <a:normAutofit lnSpcReduction="10000"/>
          </a:bodyPr>
          <a:lstStyle/>
          <a:p>
            <a:pPr algn="just" eaLnBrk="1" hangingPunct="1"/>
            <a:r>
              <a:rPr lang="en-US" sz="3600" i="1" dirty="0" smtClean="0"/>
              <a:t>There is no generally accepted </a:t>
            </a:r>
            <a:r>
              <a:rPr lang="en-US" sz="3600" i="1" dirty="0" smtClean="0">
                <a:solidFill>
                  <a:srgbClr val="FF0000"/>
                </a:solidFill>
              </a:rPr>
              <a:t>taxonomy into which all computer networks fit</a:t>
            </a:r>
            <a:r>
              <a:rPr lang="en-US" sz="3600" i="1" dirty="0" smtClean="0"/>
              <a:t>, but the following dimensions standout as important</a:t>
            </a:r>
            <a:r>
              <a:rPr lang="en-US" sz="3600" dirty="0" smtClean="0"/>
              <a:t>:</a:t>
            </a:r>
          </a:p>
          <a:p>
            <a:pPr lvl="1" algn="just" eaLnBrk="1" hangingPunct="1"/>
            <a:r>
              <a:rPr lang="en-US" sz="3200" dirty="0" smtClean="0"/>
              <a:t>By </a:t>
            </a:r>
            <a:r>
              <a:rPr lang="en-US" sz="3200" dirty="0" smtClean="0">
                <a:solidFill>
                  <a:srgbClr val="FF0000"/>
                </a:solidFill>
              </a:rPr>
              <a:t>Network Topologies </a:t>
            </a:r>
          </a:p>
          <a:p>
            <a:pPr lvl="1" algn="just" eaLnBrk="1" hangingPunct="1"/>
            <a:r>
              <a:rPr lang="en-US" sz="3200" dirty="0" smtClean="0"/>
              <a:t>By </a:t>
            </a:r>
            <a:r>
              <a:rPr lang="en-US" sz="3200" dirty="0" smtClean="0">
                <a:solidFill>
                  <a:srgbClr val="FF0000"/>
                </a:solidFill>
              </a:rPr>
              <a:t>Transmission Technologies</a:t>
            </a:r>
          </a:p>
          <a:p>
            <a:pPr lvl="1" algn="just" eaLnBrk="1" hangingPunct="1"/>
            <a:r>
              <a:rPr lang="en-US" sz="3200" dirty="0" smtClean="0"/>
              <a:t>By </a:t>
            </a:r>
            <a:r>
              <a:rPr lang="en-US" sz="3200" dirty="0" smtClean="0">
                <a:solidFill>
                  <a:srgbClr val="FF0000"/>
                </a:solidFill>
              </a:rPr>
              <a:t>Scale </a:t>
            </a:r>
          </a:p>
          <a:p>
            <a:pPr lvl="1" algn="just" eaLnBrk="1" hangingPunct="1"/>
            <a:r>
              <a:rPr lang="en-US" sz="3200" dirty="0" smtClean="0"/>
              <a:t>By </a:t>
            </a:r>
            <a:r>
              <a:rPr lang="en-US" sz="3200" dirty="0" smtClean="0">
                <a:solidFill>
                  <a:srgbClr val="FF0000"/>
                </a:solidFill>
              </a:rPr>
              <a:t>management Method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D982485-B19A-4BB8-A826-F60F538FBB7E}" type="slidenum">
              <a:rPr lang="en-US">
                <a:solidFill>
                  <a:prstClr val="black">
                    <a:tint val="75000"/>
                  </a:prstClr>
                </a:solidFill>
              </a:rPr>
              <a:pPr/>
              <a:t>61</a:t>
            </a:fld>
            <a:endParaRPr lang="en-US">
              <a:solidFill>
                <a:prstClr val="black">
                  <a:tint val="75000"/>
                </a:prstClr>
              </a:solidFill>
            </a:endParaRPr>
          </a:p>
        </p:txBody>
      </p:sp>
      <p:sp>
        <p:nvSpPr>
          <p:cNvPr id="48136" name="Text Box 8"/>
          <p:cNvSpPr txBox="1">
            <a:spLocks noChangeArrowheads="1"/>
          </p:cNvSpPr>
          <p:nvPr/>
        </p:nvSpPr>
        <p:spPr bwMode="auto">
          <a:xfrm>
            <a:off x="457200" y="1219200"/>
            <a:ext cx="8153400" cy="139499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23838" indent="-223838">
              <a:defRPr sz="2400">
                <a:solidFill>
                  <a:schemeClr val="tx1"/>
                </a:solidFill>
                <a:latin typeface="Times New Roman" pitchFamily="18" charset="0"/>
              </a:defRPr>
            </a:lvl1pPr>
            <a:lvl2pPr marL="684213" indent="-2270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buFontTx/>
              <a:buChar char="•"/>
            </a:pPr>
            <a:r>
              <a:rPr lang="en-US" sz="3200" b="1" dirty="0">
                <a:solidFill>
                  <a:prstClr val="black"/>
                </a:solidFill>
              </a:rPr>
              <a:t>Depending on one’s perspective, we can classify networks in different ways</a:t>
            </a:r>
            <a:endParaRPr lang="en-US" sz="3200" b="1" dirty="0">
              <a:solidFill>
                <a:srgbClr val="FF3300"/>
              </a:solidFill>
            </a:endParaRPr>
          </a:p>
          <a:p>
            <a:pPr algn="ctr" eaLnBrk="0" hangingPunct="0">
              <a:lnSpc>
                <a:spcPct val="60000"/>
              </a:lnSpc>
              <a:buFontTx/>
              <a:buChar char="•"/>
            </a:pPr>
            <a:endParaRPr lang="en-US" sz="3200" b="1" dirty="0">
              <a:solidFill>
                <a:srgbClr val="FF3300"/>
              </a:solidFill>
            </a:endParaRPr>
          </a:p>
        </p:txBody>
      </p:sp>
      <p:sp>
        <p:nvSpPr>
          <p:cNvPr id="48137" name="Rectangle 9"/>
          <p:cNvSpPr>
            <a:spLocks noChangeArrowheads="1"/>
          </p:cNvSpPr>
          <p:nvPr/>
        </p:nvSpPr>
        <p:spPr bwMode="auto">
          <a:xfrm>
            <a:off x="457200" y="2362200"/>
            <a:ext cx="8305800"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transmission media</a:t>
            </a:r>
            <a:r>
              <a:rPr lang="en-US" sz="2800" b="1" dirty="0">
                <a:solidFill>
                  <a:prstClr val="black"/>
                </a:solidFill>
              </a:rPr>
              <a:t>: Wired (UTP, coaxial cables, fiber-optic cables) and Wireless </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network size</a:t>
            </a:r>
            <a:r>
              <a:rPr lang="en-US" sz="2800" b="1" dirty="0">
                <a:solidFill>
                  <a:prstClr val="black"/>
                </a:solidFill>
              </a:rPr>
              <a:t>: LAN and WAN </a:t>
            </a:r>
            <a:r>
              <a:rPr lang="en-US" sz="3200" b="1" dirty="0">
                <a:solidFill>
                  <a:prstClr val="black"/>
                </a:solidFill>
              </a:rPr>
              <a:t>(and MAN)</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management method</a:t>
            </a:r>
            <a:r>
              <a:rPr lang="en-US" sz="2800" b="1" dirty="0">
                <a:solidFill>
                  <a:prstClr val="black"/>
                </a:solidFill>
              </a:rPr>
              <a:t>: Peer-to-peer </a:t>
            </a:r>
            <a:r>
              <a:rPr lang="en-US" sz="2800" b="1" dirty="0" smtClean="0">
                <a:solidFill>
                  <a:prstClr val="black"/>
                </a:solidFill>
              </a:rPr>
              <a:t>or </a:t>
            </a:r>
            <a:r>
              <a:rPr lang="en-US" sz="2800" b="1" dirty="0">
                <a:solidFill>
                  <a:prstClr val="black"/>
                </a:solidFill>
              </a:rPr>
              <a:t>Client/Server</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topology</a:t>
            </a:r>
            <a:r>
              <a:rPr lang="en-US" sz="2800" b="1" dirty="0">
                <a:solidFill>
                  <a:prstClr val="black"/>
                </a:solidFill>
              </a:rPr>
              <a:t> (connectivity): Bus, Star, Ring …</a:t>
            </a:r>
          </a:p>
          <a:p>
            <a:pPr marL="742950" lvl="1" indent="-285750">
              <a:spcBef>
                <a:spcPct val="20000"/>
              </a:spcBef>
              <a:buClr>
                <a:prstClr val="black"/>
              </a:buClr>
            </a:pPr>
            <a:r>
              <a:rPr lang="en-US" sz="2400" b="1" dirty="0">
                <a:solidFill>
                  <a:prstClr val="black"/>
                </a:solidFill>
              </a:rPr>
              <a:t>		</a:t>
            </a:r>
          </a:p>
          <a:p>
            <a:pPr marL="742950" lvl="1" indent="-285750">
              <a:spcBef>
                <a:spcPct val="20000"/>
              </a:spcBef>
              <a:buClr>
                <a:prstClr val="black"/>
              </a:buClr>
            </a:pPr>
            <a:r>
              <a:rPr lang="en-US" sz="2400" b="1" dirty="0">
                <a:solidFill>
                  <a:prstClr val="black"/>
                </a:solidFill>
              </a:rPr>
              <a:t>		</a:t>
            </a:r>
          </a:p>
        </p:txBody>
      </p:sp>
      <p:sp>
        <p:nvSpPr>
          <p:cNvPr id="6" name="Rectangle 5"/>
          <p:cNvSpPr/>
          <p:nvPr/>
        </p:nvSpPr>
        <p:spPr>
          <a:xfrm>
            <a:off x="76200" y="228600"/>
            <a:ext cx="9049465" cy="769441"/>
          </a:xfrm>
          <a:prstGeom prst="rect">
            <a:avLst/>
          </a:prstGeom>
        </p:spPr>
        <p:txBody>
          <a:bodyPr wrap="none">
            <a:spAutoFit/>
          </a:bodyPr>
          <a:lstStyle/>
          <a:p>
            <a:r>
              <a:rPr lang="en-US" sz="4400" b="1" dirty="0" smtClean="0">
                <a:solidFill>
                  <a:srgbClr val="00B050"/>
                </a:solidFill>
              </a:rPr>
              <a:t>Ways of classifying networks Cont’d</a:t>
            </a:r>
            <a:r>
              <a:rPr lang="en-US" sz="4400" dirty="0" smtClean="0">
                <a:solidFill>
                  <a:srgbClr val="00B050"/>
                </a:solidFill>
              </a:rPr>
              <a:t> …</a:t>
            </a:r>
            <a:endParaRPr lang="en-US" sz="4400" dirty="0">
              <a:solidFill>
                <a:srgbClr val="00B050"/>
              </a:solidFill>
            </a:endParaRPr>
          </a:p>
        </p:txBody>
      </p:sp>
    </p:spTree>
    <p:extLst>
      <p:ext uri="{BB962C8B-B14F-4D97-AF65-F5344CB8AC3E}">
        <p14:creationId xmlns:p14="http://schemas.microsoft.com/office/powerpoint/2010/main" val="3702692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3" y="4527550"/>
            <a:ext cx="63896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7" name="Slide Number Placeholder 5"/>
          <p:cNvSpPr>
            <a:spLocks noGrp="1"/>
          </p:cNvSpPr>
          <p:nvPr>
            <p:ph type="sldNum" sz="quarter" idx="12"/>
          </p:nvPr>
        </p:nvSpPr>
        <p:spPr>
          <a:noFill/>
        </p:spPr>
        <p:txBody>
          <a:bodyPr/>
          <a:lstStyle/>
          <a:p>
            <a:fld id="{4679A82C-1AD6-4DED-BFED-BA87C1DA1E06}" type="slidenum">
              <a:rPr lang="en-US"/>
              <a:pPr/>
              <a:t>62</a:t>
            </a:fld>
            <a:endParaRPr lang="en-US" dirty="0"/>
          </a:p>
        </p:txBody>
      </p:sp>
      <p:sp>
        <p:nvSpPr>
          <p:cNvPr id="103428" name="Rectangle 2"/>
          <p:cNvSpPr>
            <a:spLocks noGrp="1" noChangeArrowheads="1"/>
          </p:cNvSpPr>
          <p:nvPr>
            <p:ph type="title"/>
          </p:nvPr>
        </p:nvSpPr>
        <p:spPr>
          <a:xfrm>
            <a:off x="457200" y="152400"/>
            <a:ext cx="8229600" cy="762000"/>
          </a:xfrm>
        </p:spPr>
        <p:txBody>
          <a:bodyPr/>
          <a:lstStyle/>
          <a:p>
            <a:pPr eaLnBrk="1" hangingPunct="1"/>
            <a:r>
              <a:rPr lang="en-US" b="1" dirty="0" smtClean="0"/>
              <a:t>Topology of Networks</a:t>
            </a:r>
          </a:p>
        </p:txBody>
      </p:sp>
      <p:sp>
        <p:nvSpPr>
          <p:cNvPr id="103429" name="Rectangle 3"/>
          <p:cNvSpPr>
            <a:spLocks noGrp="1" noChangeArrowheads="1"/>
          </p:cNvSpPr>
          <p:nvPr>
            <p:ph type="body" idx="1"/>
          </p:nvPr>
        </p:nvSpPr>
        <p:spPr>
          <a:xfrm>
            <a:off x="76200" y="1981200"/>
            <a:ext cx="8229600" cy="4525963"/>
          </a:xfrm>
        </p:spPr>
        <p:txBody>
          <a:bodyPr/>
          <a:lstStyle/>
          <a:p>
            <a:pPr eaLnBrk="1" hangingPunct="1"/>
            <a:r>
              <a:rPr lang="en-US" sz="4000" dirty="0" smtClean="0"/>
              <a:t>Some of the </a:t>
            </a:r>
            <a:r>
              <a:rPr lang="en-US" sz="4000" dirty="0" smtClean="0">
                <a:solidFill>
                  <a:srgbClr val="FF0000"/>
                </a:solidFill>
              </a:rPr>
              <a:t>basic topologies</a:t>
            </a:r>
            <a:r>
              <a:rPr lang="en-US" sz="4000" dirty="0" smtClean="0"/>
              <a:t>:</a:t>
            </a:r>
            <a:endParaRPr lang="en-US" sz="1100" dirty="0" smtClean="0"/>
          </a:p>
          <a:p>
            <a:pPr lvl="1" eaLnBrk="1" hangingPunct="1"/>
            <a:r>
              <a:rPr lang="en-US" sz="3600" dirty="0" smtClean="0"/>
              <a:t>Star </a:t>
            </a:r>
          </a:p>
          <a:p>
            <a:pPr lvl="1" eaLnBrk="1" hangingPunct="1"/>
            <a:r>
              <a:rPr lang="en-US" sz="3600" dirty="0" smtClean="0"/>
              <a:t>Ring </a:t>
            </a:r>
          </a:p>
          <a:p>
            <a:pPr lvl="1" eaLnBrk="1" hangingPunct="1"/>
            <a:r>
              <a:rPr lang="en-US" sz="3600" dirty="0" smtClean="0"/>
              <a:t>Bus </a:t>
            </a:r>
          </a:p>
          <a:p>
            <a:pPr lvl="1" eaLnBrk="1" hangingPunct="1"/>
            <a:r>
              <a:rPr lang="en-US" sz="3600" dirty="0" smtClean="0"/>
              <a:t>Mesh/Complete </a:t>
            </a:r>
          </a:p>
          <a:p>
            <a:pPr eaLnBrk="1" hangingPunct="1"/>
            <a:endParaRPr lang="en-US" sz="4000" dirty="0" smtClean="0"/>
          </a:p>
        </p:txBody>
      </p:sp>
      <p:sp>
        <p:nvSpPr>
          <p:cNvPr id="2" name="TextBox 1"/>
          <p:cNvSpPr txBox="1"/>
          <p:nvPr/>
        </p:nvSpPr>
        <p:spPr>
          <a:xfrm>
            <a:off x="381000" y="990600"/>
            <a:ext cx="8382000" cy="954107"/>
          </a:xfrm>
          <a:prstGeom prst="rect">
            <a:avLst/>
          </a:prstGeom>
          <a:noFill/>
        </p:spPr>
        <p:txBody>
          <a:bodyPr wrap="square" rtlCol="0">
            <a:spAutoFit/>
          </a:bodyPr>
          <a:lstStyle/>
          <a:p>
            <a:pPr algn="ctr"/>
            <a:r>
              <a:rPr lang="en-US" sz="2800" b="1" dirty="0" smtClean="0">
                <a:solidFill>
                  <a:srgbClr val="002060"/>
                </a:solidFill>
              </a:rPr>
              <a:t>The logical layout, or shape, of a network is called topology.</a:t>
            </a:r>
            <a:endParaRPr lang="en-US" sz="2800" b="1" dirty="0">
              <a:solidFill>
                <a:srgbClr val="00206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5"/>
          <p:cNvSpPr>
            <a:spLocks noGrp="1"/>
          </p:cNvSpPr>
          <p:nvPr>
            <p:ph type="sldNum" sz="quarter" idx="12"/>
          </p:nvPr>
        </p:nvSpPr>
        <p:spPr>
          <a:noFill/>
        </p:spPr>
        <p:txBody>
          <a:bodyPr/>
          <a:lstStyle/>
          <a:p>
            <a:fld id="{4DB8271C-319F-42C0-8A25-08F8A55D0403}" type="slidenum">
              <a:rPr lang="en-US"/>
              <a:pPr/>
              <a:t>63</a:t>
            </a:fld>
            <a:endParaRPr lang="en-US"/>
          </a:p>
        </p:txBody>
      </p:sp>
      <p:sp>
        <p:nvSpPr>
          <p:cNvPr id="102404" name="Rectangle 2"/>
          <p:cNvSpPr>
            <a:spLocks noGrp="1" noChangeArrowheads="1"/>
          </p:cNvSpPr>
          <p:nvPr>
            <p:ph type="title"/>
          </p:nvPr>
        </p:nvSpPr>
        <p:spPr/>
        <p:txBody>
          <a:bodyPr>
            <a:normAutofit/>
          </a:bodyPr>
          <a:lstStyle/>
          <a:p>
            <a:pPr eaLnBrk="1" hangingPunct="1"/>
            <a:r>
              <a:rPr lang="en-US" sz="4000" b="1" dirty="0" smtClean="0"/>
              <a:t>Topology Concerns</a:t>
            </a:r>
          </a:p>
        </p:txBody>
      </p:sp>
      <p:sp>
        <p:nvSpPr>
          <p:cNvPr id="102405" name="Rectangle 3"/>
          <p:cNvSpPr>
            <a:spLocks noGrp="1" noChangeArrowheads="1"/>
          </p:cNvSpPr>
          <p:nvPr>
            <p:ph type="body" idx="1"/>
          </p:nvPr>
        </p:nvSpPr>
        <p:spPr/>
        <p:txBody>
          <a:bodyPr>
            <a:normAutofit fontScale="92500" lnSpcReduction="10000"/>
          </a:bodyPr>
          <a:lstStyle/>
          <a:p>
            <a:pPr eaLnBrk="1" hangingPunct="1"/>
            <a:r>
              <a:rPr lang="en-US" dirty="0" smtClean="0">
                <a:solidFill>
                  <a:srgbClr val="FF0000"/>
                </a:solidFill>
              </a:rPr>
              <a:t>Performance</a:t>
            </a:r>
            <a:r>
              <a:rPr lang="en-US" dirty="0" smtClean="0"/>
              <a:t> issues</a:t>
            </a:r>
          </a:p>
          <a:p>
            <a:pPr lvl="1" eaLnBrk="1" hangingPunct="1"/>
            <a:r>
              <a:rPr lang="en-US" dirty="0" smtClean="0"/>
              <a:t>Reliability, Ability to recover through/after failure of one or more nodes</a:t>
            </a:r>
          </a:p>
          <a:p>
            <a:pPr eaLnBrk="1" hangingPunct="1"/>
            <a:r>
              <a:rPr lang="en-US" dirty="0" smtClean="0">
                <a:solidFill>
                  <a:srgbClr val="FF0000"/>
                </a:solidFill>
              </a:rPr>
              <a:t>Physical</a:t>
            </a:r>
            <a:r>
              <a:rPr lang="en-US" dirty="0" smtClean="0"/>
              <a:t> </a:t>
            </a:r>
            <a:r>
              <a:rPr lang="en-US" dirty="0" smtClean="0">
                <a:solidFill>
                  <a:srgbClr val="FF0000"/>
                </a:solidFill>
              </a:rPr>
              <a:t>constraints </a:t>
            </a:r>
          </a:p>
          <a:p>
            <a:pPr lvl="1" eaLnBrk="1" hangingPunct="1"/>
            <a:r>
              <a:rPr lang="en-US" dirty="0" smtClean="0"/>
              <a:t>Transmission speed, distance between nodes,</a:t>
            </a:r>
          </a:p>
          <a:p>
            <a:pPr eaLnBrk="1" hangingPunct="1"/>
            <a:r>
              <a:rPr lang="en-US" dirty="0" smtClean="0"/>
              <a:t>Other issues</a:t>
            </a:r>
          </a:p>
          <a:p>
            <a:pPr lvl="1" eaLnBrk="1" hangingPunct="1"/>
            <a:r>
              <a:rPr lang="en-US" dirty="0" smtClean="0"/>
              <a:t>Susceptibility / </a:t>
            </a:r>
            <a:r>
              <a:rPr lang="en-US" dirty="0" smtClean="0">
                <a:solidFill>
                  <a:srgbClr val="FF0000"/>
                </a:solidFill>
              </a:rPr>
              <a:t>Vulnerability</a:t>
            </a:r>
            <a:r>
              <a:rPr lang="en-US" dirty="0" smtClean="0"/>
              <a:t> to errors</a:t>
            </a:r>
          </a:p>
          <a:p>
            <a:pPr lvl="1" eaLnBrk="1" hangingPunct="1"/>
            <a:r>
              <a:rPr lang="en-US" dirty="0" smtClean="0">
                <a:solidFill>
                  <a:srgbClr val="FF0000"/>
                </a:solidFill>
              </a:rPr>
              <a:t>Growth</a:t>
            </a:r>
            <a:r>
              <a:rPr lang="en-US" dirty="0" smtClean="0"/>
              <a:t> of the network</a:t>
            </a:r>
          </a:p>
          <a:p>
            <a:pPr lvl="1" eaLnBrk="1" hangingPunct="1"/>
            <a:r>
              <a:rPr lang="en-US" dirty="0" smtClean="0">
                <a:solidFill>
                  <a:srgbClr val="FF0000"/>
                </a:solidFill>
              </a:rPr>
              <a:t>Capability</a:t>
            </a:r>
            <a:r>
              <a:rPr lang="en-US" dirty="0" smtClean="0"/>
              <a:t> and types of equipment the network needs</a:t>
            </a:r>
          </a:p>
          <a:p>
            <a:pPr lvl="1" eaLnBrk="1" hangingPunct="1"/>
            <a:r>
              <a:rPr lang="en-US" dirty="0" smtClean="0">
                <a:solidFill>
                  <a:srgbClr val="FF0000"/>
                </a:solidFill>
              </a:rPr>
              <a:t>Cost</a:t>
            </a:r>
            <a:r>
              <a:rPr lang="en-US" dirty="0" smtClean="0"/>
              <a:t>, </a:t>
            </a:r>
            <a:r>
              <a:rPr lang="en-US" dirty="0" smtClean="0">
                <a:solidFill>
                  <a:srgbClr val="FF0000"/>
                </a:solidFill>
              </a:rPr>
              <a:t>geographical</a:t>
            </a:r>
            <a:r>
              <a:rPr lang="en-US" dirty="0" smtClean="0"/>
              <a:t> area</a:t>
            </a:r>
          </a:p>
          <a:p>
            <a:pPr lvl="1" eaLnBrk="1" hangingPunct="1"/>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217FFE08-6D64-46A5-82BA-B64DB4BDB7D5}" type="slidenum">
              <a:rPr lang="en-US" altLang="en-US">
                <a:solidFill>
                  <a:prstClr val="black">
                    <a:tint val="75000"/>
                  </a:prstClr>
                </a:solidFill>
              </a:rPr>
              <a:pPr/>
              <a:t>64</a:t>
            </a:fld>
            <a:endParaRPr lang="en-US" altLang="en-US">
              <a:solidFill>
                <a:prstClr val="black">
                  <a:tint val="75000"/>
                </a:prstClr>
              </a:solidFill>
            </a:endParaRPr>
          </a:p>
        </p:txBody>
      </p:sp>
      <p:sp>
        <p:nvSpPr>
          <p:cNvPr id="128002" name="Rectangle 2"/>
          <p:cNvSpPr>
            <a:spLocks noGrp="1" noChangeArrowheads="1"/>
          </p:cNvSpPr>
          <p:nvPr>
            <p:ph type="title"/>
          </p:nvPr>
        </p:nvSpPr>
        <p:spPr>
          <a:xfrm>
            <a:off x="457200" y="0"/>
            <a:ext cx="8229600" cy="838200"/>
          </a:xfrm>
        </p:spPr>
        <p:txBody>
          <a:bodyPr/>
          <a:lstStyle/>
          <a:p>
            <a:r>
              <a:rPr lang="en-US" dirty="0"/>
              <a:t>Mostly used network topologies</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00212"/>
            <a:ext cx="2801938"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5" name="Text Box 5"/>
          <p:cNvSpPr txBox="1">
            <a:spLocks noChangeArrowheads="1"/>
          </p:cNvSpPr>
          <p:nvPr/>
        </p:nvSpPr>
        <p:spPr bwMode="auto">
          <a:xfrm>
            <a:off x="1524000" y="38100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mesh</a:t>
            </a:r>
            <a:endParaRPr lang="en-GB" sz="2000" dirty="0">
              <a:solidFill>
                <a:prstClr val="black"/>
              </a:solidFill>
            </a:endParaRPr>
          </a:p>
        </p:txBody>
      </p:sp>
      <p:pic>
        <p:nvPicPr>
          <p:cNvPr id="1280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7" y="5062537"/>
            <a:ext cx="3103563"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7" name="Text Box 7"/>
          <p:cNvSpPr txBox="1">
            <a:spLocks noChangeArrowheads="1"/>
          </p:cNvSpPr>
          <p:nvPr/>
        </p:nvSpPr>
        <p:spPr bwMode="auto">
          <a:xfrm>
            <a:off x="762000" y="6381690"/>
            <a:ext cx="365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smtClean="0">
                <a:solidFill>
                  <a:srgbClr val="002060"/>
                </a:solidFill>
              </a:rPr>
              <a:t>Star (Most Commonly Used Type)</a:t>
            </a:r>
            <a:endParaRPr lang="en-GB" sz="2000" dirty="0">
              <a:solidFill>
                <a:srgbClr val="002060"/>
              </a:solidFill>
            </a:endParaRPr>
          </a:p>
        </p:txBody>
      </p:sp>
      <p:pic>
        <p:nvPicPr>
          <p:cNvPr id="12800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990600"/>
            <a:ext cx="525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9" name="Text Box 9"/>
          <p:cNvSpPr txBox="1">
            <a:spLocks noChangeArrowheads="1"/>
          </p:cNvSpPr>
          <p:nvPr/>
        </p:nvSpPr>
        <p:spPr bwMode="auto">
          <a:xfrm>
            <a:off x="5867400" y="2193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bus</a:t>
            </a:r>
            <a:endParaRPr lang="en-GB" sz="2000" dirty="0">
              <a:solidFill>
                <a:prstClr val="black"/>
              </a:solidFill>
            </a:endParaRPr>
          </a:p>
        </p:txBody>
      </p:sp>
      <p:pic>
        <p:nvPicPr>
          <p:cNvPr id="12801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874962"/>
            <a:ext cx="457200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11" name="Text Box 11"/>
          <p:cNvSpPr txBox="1">
            <a:spLocks noChangeArrowheads="1"/>
          </p:cNvSpPr>
          <p:nvPr/>
        </p:nvSpPr>
        <p:spPr bwMode="auto">
          <a:xfrm>
            <a:off x="7315200" y="3886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ring</a:t>
            </a:r>
            <a:endParaRPr lang="en-GB" sz="2000" dirty="0">
              <a:solidFill>
                <a:prstClr val="black"/>
              </a:solidFill>
            </a:endParaRPr>
          </a:p>
        </p:txBody>
      </p:sp>
      <p:pic>
        <p:nvPicPr>
          <p:cNvPr id="13" name="Picture 2" descr="I:\@@Stuff\@@myCourses\@ICT\@@ICT-Autumn 2016\@#LectureSlides\Chapter 6\Files\Images\network_switch.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953000"/>
            <a:ext cx="37338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924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3D6C0E7C-CCFD-4572-B0B1-425A1C1791FB}" type="slidenum">
              <a:rPr lang="en-US"/>
              <a:pPr/>
              <a:t>65</a:t>
            </a:fld>
            <a:endParaRPr lang="en-US"/>
          </a:p>
        </p:txBody>
      </p:sp>
      <p:sp>
        <p:nvSpPr>
          <p:cNvPr id="104452" name="Rectangle 2"/>
          <p:cNvSpPr>
            <a:spLocks noGrp="1" noChangeArrowheads="1"/>
          </p:cNvSpPr>
          <p:nvPr>
            <p:ph type="title"/>
          </p:nvPr>
        </p:nvSpPr>
        <p:spPr>
          <a:xfrm>
            <a:off x="457200" y="274638"/>
            <a:ext cx="8229600" cy="868346"/>
          </a:xfrm>
        </p:spPr>
        <p:txBody>
          <a:bodyPr>
            <a:normAutofit/>
          </a:bodyPr>
          <a:lstStyle/>
          <a:p>
            <a:pPr eaLnBrk="1" hangingPunct="1"/>
            <a:r>
              <a:rPr lang="en-US" sz="3600" b="1" dirty="0" smtClean="0">
                <a:effectLst>
                  <a:outerShdw blurRad="38100" dist="38100" dir="2700000" algn="tl">
                    <a:srgbClr val="000000">
                      <a:alpha val="43137"/>
                    </a:srgbClr>
                  </a:outerShdw>
                </a:effectLst>
              </a:rPr>
              <a:t>Star </a:t>
            </a:r>
            <a:r>
              <a:rPr lang="en-US" sz="3600" b="1" i="1" dirty="0" smtClean="0">
                <a:effectLst>
                  <a:outerShdw blurRad="38100" dist="38100" dir="2700000" algn="tl">
                    <a:srgbClr val="000000">
                      <a:alpha val="43137"/>
                    </a:srgbClr>
                  </a:outerShdw>
                </a:effectLst>
              </a:rPr>
              <a:t>Topology</a:t>
            </a:r>
          </a:p>
        </p:txBody>
      </p:sp>
      <p:sp>
        <p:nvSpPr>
          <p:cNvPr id="104453" name="Rectangle 3"/>
          <p:cNvSpPr>
            <a:spLocks noGrp="1" noChangeArrowheads="1"/>
          </p:cNvSpPr>
          <p:nvPr>
            <p:ph type="body" idx="1"/>
          </p:nvPr>
        </p:nvSpPr>
        <p:spPr>
          <a:xfrm>
            <a:off x="457200" y="1285860"/>
            <a:ext cx="8229600" cy="4840303"/>
          </a:xfrm>
        </p:spPr>
        <p:txBody>
          <a:bodyPr>
            <a:normAutofit lnSpcReduction="10000"/>
          </a:bodyPr>
          <a:lstStyle/>
          <a:p>
            <a:pPr algn="just" eaLnBrk="1" hangingPunct="1">
              <a:lnSpc>
                <a:spcPct val="90000"/>
              </a:lnSpc>
            </a:pPr>
            <a:r>
              <a:rPr lang="en-US" sz="2800" dirty="0" smtClean="0"/>
              <a:t>A number of workstations (or nodes) are directly linked to a </a:t>
            </a:r>
            <a:r>
              <a:rPr lang="en-US" sz="2800" dirty="0" smtClean="0">
                <a:solidFill>
                  <a:srgbClr val="FF0000"/>
                </a:solidFill>
              </a:rPr>
              <a:t>central node called a hub.</a:t>
            </a:r>
          </a:p>
          <a:p>
            <a:pPr algn="just" eaLnBrk="1" hangingPunct="1">
              <a:lnSpc>
                <a:spcPct val="90000"/>
              </a:lnSpc>
            </a:pPr>
            <a:endParaRPr lang="en-US" sz="1050" dirty="0" smtClean="0"/>
          </a:p>
          <a:p>
            <a:pPr algn="just" eaLnBrk="1" hangingPunct="1">
              <a:lnSpc>
                <a:spcPct val="90000"/>
              </a:lnSpc>
            </a:pPr>
            <a:r>
              <a:rPr lang="en-US" sz="2800" dirty="0" smtClean="0"/>
              <a:t>Any communication between stations on a star LAN must pass through the central node. </a:t>
            </a:r>
          </a:p>
          <a:p>
            <a:pPr algn="just" eaLnBrk="1" hangingPunct="1">
              <a:lnSpc>
                <a:spcPct val="90000"/>
              </a:lnSpc>
            </a:pPr>
            <a:endParaRPr lang="en-US" sz="1050" dirty="0" smtClean="0"/>
          </a:p>
          <a:p>
            <a:pPr algn="just" eaLnBrk="1" hangingPunct="1">
              <a:lnSpc>
                <a:spcPct val="90000"/>
              </a:lnSpc>
            </a:pPr>
            <a:r>
              <a:rPr lang="en-US" sz="2800" dirty="0" smtClean="0"/>
              <a:t>There is </a:t>
            </a:r>
            <a:r>
              <a:rPr lang="en-US" sz="2800" i="1" dirty="0" smtClean="0">
                <a:solidFill>
                  <a:srgbClr val="FF0000"/>
                </a:solidFill>
              </a:rPr>
              <a:t>bi-directional</a:t>
            </a:r>
            <a:r>
              <a:rPr lang="en-US" sz="2800" dirty="0" smtClean="0">
                <a:solidFill>
                  <a:srgbClr val="FF0000"/>
                </a:solidFill>
              </a:rPr>
              <a:t> communication </a:t>
            </a:r>
            <a:r>
              <a:rPr lang="en-US" sz="2800" dirty="0" smtClean="0"/>
              <a:t>between various nodes. </a:t>
            </a:r>
          </a:p>
          <a:p>
            <a:pPr algn="just" eaLnBrk="1" hangingPunct="1">
              <a:lnSpc>
                <a:spcPct val="90000"/>
              </a:lnSpc>
            </a:pPr>
            <a:endParaRPr lang="en-US" sz="1050" dirty="0" smtClean="0"/>
          </a:p>
          <a:p>
            <a:pPr algn="just" eaLnBrk="1" hangingPunct="1">
              <a:lnSpc>
                <a:spcPct val="90000"/>
              </a:lnSpc>
            </a:pPr>
            <a:r>
              <a:rPr lang="en-US" sz="2800" dirty="0" smtClean="0"/>
              <a:t>The </a:t>
            </a:r>
            <a:r>
              <a:rPr lang="en-US" sz="2800" dirty="0" smtClean="0">
                <a:solidFill>
                  <a:srgbClr val="FF0000"/>
                </a:solidFill>
              </a:rPr>
              <a:t>central node controls </a:t>
            </a:r>
            <a:r>
              <a:rPr lang="en-US" sz="2800" dirty="0" smtClean="0"/>
              <a:t>all the activities of the nodes. </a:t>
            </a:r>
          </a:p>
          <a:p>
            <a:pPr algn="just" eaLnBrk="1" hangingPunct="1">
              <a:lnSpc>
                <a:spcPct val="90000"/>
              </a:lnSpc>
            </a:pPr>
            <a:endParaRPr lang="en-US" sz="1050" dirty="0" smtClean="0"/>
          </a:p>
          <a:p>
            <a:pPr algn="just" eaLnBrk="1" hangingPunct="1">
              <a:lnSpc>
                <a:spcPct val="90000"/>
              </a:lnSpc>
            </a:pPr>
            <a:r>
              <a:rPr lang="en-US" sz="2800" dirty="0" smtClean="0">
                <a:solidFill>
                  <a:srgbClr val="FF0000"/>
                </a:solidFill>
              </a:rPr>
              <a:t>Cable segments </a:t>
            </a:r>
            <a:r>
              <a:rPr lang="en-US" sz="2800" dirty="0" smtClean="0"/>
              <a:t>from each computer are connected to a </a:t>
            </a:r>
            <a:r>
              <a:rPr lang="en-US" sz="2800" dirty="0" smtClean="0">
                <a:solidFill>
                  <a:srgbClr val="FF0000"/>
                </a:solidFill>
              </a:rPr>
              <a:t>centralized component</a:t>
            </a:r>
            <a:r>
              <a:rPr lang="en-US" sz="2800" dirty="0" smtClean="0"/>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E72215F2-CF8B-421B-A09D-AD23DB4C2283}" type="slidenum">
              <a:rPr lang="en-US"/>
              <a:pPr/>
              <a:t>66</a:t>
            </a:fld>
            <a:endParaRPr lang="en-US"/>
          </a:p>
        </p:txBody>
      </p:sp>
      <p:sp>
        <p:nvSpPr>
          <p:cNvPr id="105476" name="Rectangle 2"/>
          <p:cNvSpPr>
            <a:spLocks noGrp="1" noChangeArrowheads="1"/>
          </p:cNvSpPr>
          <p:nvPr>
            <p:ph type="title"/>
          </p:nvPr>
        </p:nvSpPr>
        <p:spPr/>
        <p:txBody>
          <a:bodyPr/>
          <a:lstStyle/>
          <a:p>
            <a:pPr eaLnBrk="1" hangingPunct="1"/>
            <a:r>
              <a:rPr lang="en-US" b="1" i="1" dirty="0" err="1" smtClean="0"/>
              <a:t>Cont</a:t>
            </a:r>
            <a:r>
              <a:rPr lang="en-US" b="1" i="1" dirty="0" smtClean="0"/>
              <a:t>…</a:t>
            </a:r>
          </a:p>
        </p:txBody>
      </p:sp>
      <p:sp>
        <p:nvSpPr>
          <p:cNvPr id="105477" name="Rectangle 3"/>
          <p:cNvSpPr>
            <a:spLocks noGrp="1" noChangeArrowheads="1"/>
          </p:cNvSpPr>
          <p:nvPr>
            <p:ph type="body" idx="1"/>
          </p:nvPr>
        </p:nvSpPr>
        <p:spPr/>
        <p:txBody>
          <a:bodyPr>
            <a:normAutofit/>
          </a:bodyPr>
          <a:lstStyle/>
          <a:p>
            <a:pPr algn="just" eaLnBrk="1" hangingPunct="1"/>
            <a:r>
              <a:rPr lang="en-US" dirty="0" smtClean="0"/>
              <a:t>The </a:t>
            </a:r>
            <a:r>
              <a:rPr lang="en-US" dirty="0" smtClean="0">
                <a:solidFill>
                  <a:srgbClr val="FF0000"/>
                </a:solidFill>
              </a:rPr>
              <a:t>advantages</a:t>
            </a:r>
            <a:r>
              <a:rPr lang="en-US" dirty="0" smtClean="0"/>
              <a:t> of the star topology are: </a:t>
            </a:r>
          </a:p>
          <a:p>
            <a:pPr lvl="1" algn="just" eaLnBrk="1" hangingPunct="1"/>
            <a:r>
              <a:rPr lang="en-US" dirty="0" smtClean="0"/>
              <a:t>It offers </a:t>
            </a:r>
            <a:r>
              <a:rPr lang="en-US" dirty="0" smtClean="0">
                <a:solidFill>
                  <a:srgbClr val="FF0000"/>
                </a:solidFill>
              </a:rPr>
              <a:t>flexibility</a:t>
            </a:r>
            <a:r>
              <a:rPr lang="en-US" dirty="0" smtClean="0"/>
              <a:t> of </a:t>
            </a:r>
            <a:r>
              <a:rPr lang="en-US" dirty="0" smtClean="0">
                <a:solidFill>
                  <a:srgbClr val="FF0000"/>
                </a:solidFill>
              </a:rPr>
              <a:t>adding or removing </a:t>
            </a:r>
            <a:r>
              <a:rPr lang="en-US" dirty="0" smtClean="0"/>
              <a:t>of workstations from the network. </a:t>
            </a:r>
          </a:p>
          <a:p>
            <a:pPr lvl="1" algn="just"/>
            <a:r>
              <a:rPr lang="en-US" i="1" dirty="0" smtClean="0"/>
              <a:t>Easy to </a:t>
            </a:r>
            <a:r>
              <a:rPr lang="en-US" i="1" dirty="0" smtClean="0">
                <a:solidFill>
                  <a:srgbClr val="FF0000"/>
                </a:solidFill>
              </a:rPr>
              <a:t>add and remove </a:t>
            </a:r>
            <a:r>
              <a:rPr lang="en-US" i="1" dirty="0" smtClean="0"/>
              <a:t>machines, since we only need to </a:t>
            </a:r>
            <a:r>
              <a:rPr lang="en-US" i="1" dirty="0" smtClean="0">
                <a:solidFill>
                  <a:srgbClr val="FF0000"/>
                </a:solidFill>
              </a:rPr>
              <a:t>hook them up to a central hub</a:t>
            </a:r>
          </a:p>
          <a:p>
            <a:pPr lvl="1" algn="just"/>
            <a:r>
              <a:rPr lang="en-US" dirty="0" smtClean="0">
                <a:solidFill>
                  <a:srgbClr val="FF0000"/>
                </a:solidFill>
              </a:rPr>
              <a:t>Breakdown</a:t>
            </a:r>
            <a:r>
              <a:rPr lang="en-US" dirty="0" smtClean="0"/>
              <a:t> of one station does not affect any other device on the network. </a:t>
            </a:r>
          </a:p>
          <a:p>
            <a:pPr lvl="1"/>
            <a:r>
              <a:rPr lang="en-US" i="1" dirty="0" smtClean="0"/>
              <a:t>	It is </a:t>
            </a:r>
            <a:r>
              <a:rPr lang="en-US" i="1" dirty="0" smtClean="0">
                <a:solidFill>
                  <a:srgbClr val="FF0000"/>
                </a:solidFill>
              </a:rPr>
              <a:t>robust</a:t>
            </a:r>
            <a:r>
              <a:rPr lang="en-US" i="1" dirty="0" smtClean="0"/>
              <a:t> since no machine depends on other machines. </a:t>
            </a:r>
          </a:p>
          <a:p>
            <a:pPr lvl="1" algn="just" eaLnBrk="1" hangingPunct="1"/>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94B2FF69-1CD4-46BB-9525-7FB728622905}" type="slidenum">
              <a:rPr lang="en-US"/>
              <a:pPr/>
              <a:t>67</a:t>
            </a:fld>
            <a:endParaRPr lang="en-US"/>
          </a:p>
        </p:txBody>
      </p:sp>
      <p:sp>
        <p:nvSpPr>
          <p:cNvPr id="106500" name="Rectangle 2"/>
          <p:cNvSpPr>
            <a:spLocks noGrp="1" noChangeArrowheads="1"/>
          </p:cNvSpPr>
          <p:nvPr>
            <p:ph type="title"/>
          </p:nvPr>
        </p:nvSpPr>
        <p:spPr>
          <a:xfrm>
            <a:off x="457200" y="0"/>
            <a:ext cx="8229600" cy="914400"/>
          </a:xfrm>
        </p:spPr>
        <p:txBody>
          <a:bodyPr/>
          <a:lstStyle/>
          <a:p>
            <a:pPr eaLnBrk="1" hangingPunct="1"/>
            <a:r>
              <a:rPr lang="en-US" b="1" i="1" dirty="0" err="1" smtClean="0"/>
              <a:t>Cont</a:t>
            </a:r>
            <a:r>
              <a:rPr lang="en-US" b="1" i="1" dirty="0" smtClean="0"/>
              <a:t>…</a:t>
            </a:r>
          </a:p>
        </p:txBody>
      </p:sp>
      <p:sp>
        <p:nvSpPr>
          <p:cNvPr id="106501" name="Rectangle 3"/>
          <p:cNvSpPr>
            <a:spLocks noGrp="1" noChangeArrowheads="1"/>
          </p:cNvSpPr>
          <p:nvPr>
            <p:ph type="body" idx="1"/>
          </p:nvPr>
        </p:nvSpPr>
        <p:spPr>
          <a:xfrm>
            <a:off x="457200" y="838200"/>
            <a:ext cx="8229600" cy="4525963"/>
          </a:xfrm>
        </p:spPr>
        <p:txBody>
          <a:bodyPr>
            <a:normAutofit/>
          </a:bodyPr>
          <a:lstStyle/>
          <a:p>
            <a:pPr algn="just" eaLnBrk="1" hangingPunct="1"/>
            <a:r>
              <a:rPr lang="en-US" dirty="0" smtClean="0"/>
              <a:t>The major </a:t>
            </a:r>
            <a:r>
              <a:rPr lang="en-US" dirty="0" smtClean="0">
                <a:solidFill>
                  <a:srgbClr val="FF0000"/>
                </a:solidFill>
              </a:rPr>
              <a:t>disadvantage</a:t>
            </a:r>
            <a:r>
              <a:rPr lang="en-US" dirty="0" smtClean="0"/>
              <a:t> of star topology is that </a:t>
            </a:r>
          </a:p>
          <a:p>
            <a:pPr lvl="1" algn="just"/>
            <a:r>
              <a:rPr lang="en-US" dirty="0" smtClean="0">
                <a:solidFill>
                  <a:srgbClr val="FF0000"/>
                </a:solidFill>
              </a:rPr>
              <a:t>Failure of the central node </a:t>
            </a:r>
            <a:r>
              <a:rPr lang="en-US" dirty="0" smtClean="0"/>
              <a:t>disables communication </a:t>
            </a:r>
            <a:r>
              <a:rPr lang="en-US" dirty="0" smtClean="0">
                <a:solidFill>
                  <a:srgbClr val="FF0000"/>
                </a:solidFill>
              </a:rPr>
              <a:t>throughout the whole network</a:t>
            </a:r>
            <a:r>
              <a:rPr lang="en-US" dirty="0" smtClean="0"/>
              <a:t>.</a:t>
            </a:r>
          </a:p>
          <a:p>
            <a:pPr lvl="1" algn="just"/>
            <a:r>
              <a:rPr lang="en-US" i="1" dirty="0" smtClean="0"/>
              <a:t>It requires relatively </a:t>
            </a:r>
            <a:r>
              <a:rPr lang="en-US" i="1" dirty="0" smtClean="0">
                <a:solidFill>
                  <a:srgbClr val="FF0000"/>
                </a:solidFill>
              </a:rPr>
              <a:t>more cabling </a:t>
            </a:r>
            <a:r>
              <a:rPr lang="en-US" i="1" dirty="0" smtClean="0"/>
              <a:t>than the Bus or Ring.</a:t>
            </a:r>
            <a:endParaRPr lang="en-US" dirty="0" smtClean="0"/>
          </a:p>
          <a:p>
            <a:pPr algn="just" eaLnBrk="1" hangingPunct="1"/>
            <a:endParaRPr lang="en-US" dirty="0" smtClean="0"/>
          </a:p>
        </p:txBody>
      </p:sp>
      <p:pic>
        <p:nvPicPr>
          <p:cNvPr id="4098" name="Picture 2" descr="I:\@@Stuff\@@myCourses\@ICT\@@ICT-Autumn 2016\@#LectureSlides\Chapter 6\Files\Images\star topolog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581400"/>
            <a:ext cx="56388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5334000"/>
            <a:ext cx="1876425" cy="1524000"/>
          </a:xfrm>
          <a:prstGeom prst="rect">
            <a:avLst/>
          </a:prstGeom>
        </p:spPr>
      </p:pic>
      <p:sp>
        <p:nvSpPr>
          <p:cNvPr id="108547" name="Slide Number Placeholder 5"/>
          <p:cNvSpPr>
            <a:spLocks noGrp="1"/>
          </p:cNvSpPr>
          <p:nvPr>
            <p:ph type="sldNum" sz="quarter" idx="12"/>
          </p:nvPr>
        </p:nvSpPr>
        <p:spPr>
          <a:noFill/>
        </p:spPr>
        <p:txBody>
          <a:bodyPr/>
          <a:lstStyle/>
          <a:p>
            <a:fld id="{5DC0313B-3287-4EA1-8DEF-8B069B8CAD2F}" type="slidenum">
              <a:rPr lang="en-US"/>
              <a:pPr/>
              <a:t>68</a:t>
            </a:fld>
            <a:endParaRPr lang="en-US" dirty="0"/>
          </a:p>
        </p:txBody>
      </p:sp>
      <p:sp>
        <p:nvSpPr>
          <p:cNvPr id="108548" name="Rectangle 2"/>
          <p:cNvSpPr>
            <a:spLocks noGrp="1" noChangeArrowheads="1"/>
          </p:cNvSpPr>
          <p:nvPr>
            <p:ph type="title"/>
          </p:nvPr>
        </p:nvSpPr>
        <p:spPr>
          <a:xfrm>
            <a:off x="457200" y="0"/>
            <a:ext cx="8229600" cy="914400"/>
          </a:xfrm>
        </p:spPr>
        <p:txBody>
          <a:bodyPr/>
          <a:lstStyle/>
          <a:p>
            <a:pPr eaLnBrk="1" hangingPunct="1"/>
            <a:r>
              <a:rPr lang="en-US" b="1" dirty="0" smtClean="0"/>
              <a:t>Ring Topology</a:t>
            </a:r>
            <a:r>
              <a:rPr lang="en-US" dirty="0" smtClean="0"/>
              <a:t> </a:t>
            </a:r>
          </a:p>
        </p:txBody>
      </p:sp>
      <p:sp>
        <p:nvSpPr>
          <p:cNvPr id="108549" name="Rectangle 3"/>
          <p:cNvSpPr>
            <a:spLocks noGrp="1" noChangeArrowheads="1"/>
          </p:cNvSpPr>
          <p:nvPr>
            <p:ph type="body" idx="1"/>
          </p:nvPr>
        </p:nvSpPr>
        <p:spPr>
          <a:xfrm>
            <a:off x="457200" y="914400"/>
            <a:ext cx="8229600" cy="5334000"/>
          </a:xfrm>
        </p:spPr>
        <p:txBody>
          <a:bodyPr>
            <a:normAutofit fontScale="92500" lnSpcReduction="10000"/>
          </a:bodyPr>
          <a:lstStyle/>
          <a:p>
            <a:pPr algn="just" eaLnBrk="1" hangingPunct="1"/>
            <a:r>
              <a:rPr lang="en-US" sz="3000" i="1" dirty="0" smtClean="0"/>
              <a:t>Each station is attached to a nearby stations on a </a:t>
            </a:r>
            <a:r>
              <a:rPr lang="en-US" sz="3000" i="1" dirty="0" smtClean="0">
                <a:solidFill>
                  <a:srgbClr val="FF0000"/>
                </a:solidFill>
              </a:rPr>
              <a:t>point to point </a:t>
            </a:r>
            <a:r>
              <a:rPr lang="en-US" sz="3000" i="1" dirty="0" smtClean="0"/>
              <a:t>basis so that </a:t>
            </a:r>
            <a:r>
              <a:rPr lang="en-US" sz="3000" i="1" dirty="0" smtClean="0">
                <a:solidFill>
                  <a:srgbClr val="FF0000"/>
                </a:solidFill>
              </a:rPr>
              <a:t>the entire system is in the form of a Ring.</a:t>
            </a:r>
          </a:p>
          <a:p>
            <a:pPr algn="just" eaLnBrk="1" hangingPunct="1"/>
            <a:r>
              <a:rPr lang="en-US" sz="3000" i="1" dirty="0" smtClean="0"/>
              <a:t>Data is transmitted mostly in </a:t>
            </a:r>
            <a:r>
              <a:rPr lang="en-US" sz="3000" i="1" dirty="0" smtClean="0">
                <a:solidFill>
                  <a:srgbClr val="FF0000"/>
                </a:solidFill>
              </a:rPr>
              <a:t>one direction only or in recent designs </a:t>
            </a:r>
            <a:r>
              <a:rPr lang="en-US" sz="3000" i="1" dirty="0" smtClean="0">
                <a:solidFill>
                  <a:srgbClr val="002060"/>
                </a:solidFill>
              </a:rPr>
              <a:t>both directions</a:t>
            </a:r>
            <a:r>
              <a:rPr lang="en-US" sz="3000" i="1" dirty="0" smtClean="0"/>
              <a:t>. </a:t>
            </a:r>
          </a:p>
          <a:p>
            <a:pPr algn="just" eaLnBrk="1" hangingPunct="1"/>
            <a:r>
              <a:rPr lang="en-US" sz="3000" i="1" dirty="0" smtClean="0"/>
              <a:t>Thus the </a:t>
            </a:r>
            <a:r>
              <a:rPr lang="en-US" sz="3000" i="1" dirty="0" smtClean="0">
                <a:solidFill>
                  <a:srgbClr val="FF0000"/>
                </a:solidFill>
              </a:rPr>
              <a:t>data packets circulate along the ring </a:t>
            </a:r>
            <a:r>
              <a:rPr lang="en-US" sz="3000" i="1" dirty="0" smtClean="0"/>
              <a:t>in either clockwise or anti-clockwise </a:t>
            </a:r>
            <a:r>
              <a:rPr lang="en-US" sz="3000" i="1" dirty="0" smtClean="0">
                <a:solidFill>
                  <a:srgbClr val="002060"/>
                </a:solidFill>
                <a:effectLst>
                  <a:outerShdw blurRad="38100" dist="38100" dir="2700000" algn="tl">
                    <a:srgbClr val="000000">
                      <a:alpha val="43137"/>
                    </a:srgbClr>
                  </a:outerShdw>
                </a:effectLst>
              </a:rPr>
              <a:t>uni-direction</a:t>
            </a:r>
            <a:r>
              <a:rPr lang="en-US" sz="3000" i="1" dirty="0" smtClean="0"/>
              <a:t> in a closed loop and </a:t>
            </a:r>
            <a:r>
              <a:rPr lang="en-US" sz="3000" i="1" dirty="0" smtClean="0">
                <a:solidFill>
                  <a:srgbClr val="002060"/>
                </a:solidFill>
                <a:effectLst>
                  <a:outerShdw blurRad="38100" dist="38100" dir="2700000" algn="tl">
                    <a:srgbClr val="000000">
                      <a:alpha val="43137"/>
                    </a:srgbClr>
                  </a:outerShdw>
                </a:effectLst>
              </a:rPr>
              <a:t>passes through each computer.</a:t>
            </a:r>
          </a:p>
          <a:p>
            <a:pPr algn="just" eaLnBrk="1" hangingPunct="1"/>
            <a:r>
              <a:rPr lang="en-US" sz="3000" i="1" dirty="0" smtClean="0"/>
              <a:t>The </a:t>
            </a:r>
            <a:r>
              <a:rPr lang="en-US" sz="3000" i="1" dirty="0" smtClean="0">
                <a:solidFill>
                  <a:srgbClr val="FF0000"/>
                </a:solidFill>
              </a:rPr>
              <a:t>failure of one computer </a:t>
            </a:r>
            <a:r>
              <a:rPr lang="en-US" sz="3000" i="1" dirty="0" smtClean="0">
                <a:effectLst>
                  <a:outerShdw blurRad="38100" dist="38100" dir="2700000" algn="tl">
                    <a:srgbClr val="000000">
                      <a:alpha val="43137"/>
                    </a:srgbClr>
                  </a:outerShdw>
                </a:effectLst>
              </a:rPr>
              <a:t>can take down t</a:t>
            </a:r>
            <a:r>
              <a:rPr lang="en-US" sz="3000" i="1" dirty="0" smtClean="0"/>
              <a:t>he </a:t>
            </a:r>
            <a:r>
              <a:rPr lang="en-US" sz="3000" i="1" dirty="0" smtClean="0">
                <a:solidFill>
                  <a:srgbClr val="FF0000"/>
                </a:solidFill>
              </a:rPr>
              <a:t>entire network</a:t>
            </a:r>
            <a:r>
              <a:rPr lang="en-US" sz="3000" i="1" dirty="0" smtClean="0"/>
              <a:t>. </a:t>
            </a:r>
          </a:p>
          <a:p>
            <a:pPr algn="just" eaLnBrk="1" hangingPunct="1"/>
            <a:r>
              <a:rPr lang="en-US" sz="3000" i="1" dirty="0" smtClean="0">
                <a:solidFill>
                  <a:srgbClr val="FF0000"/>
                </a:solidFill>
                <a:effectLst>
                  <a:outerShdw blurRad="38100" dist="38100" dir="2700000" algn="tl">
                    <a:srgbClr val="000000">
                      <a:alpha val="43137"/>
                    </a:srgbClr>
                  </a:outerShdw>
                </a:effectLst>
              </a:rPr>
              <a:t>If a node goes down entire network goes down (</a:t>
            </a:r>
            <a:r>
              <a:rPr lang="en-US" sz="3000" i="1" dirty="0" smtClean="0">
                <a:solidFill>
                  <a:srgbClr val="002060"/>
                </a:solidFill>
                <a:effectLst>
                  <a:outerShdw blurRad="38100" dist="38100" dir="2700000" algn="tl">
                    <a:srgbClr val="000000">
                      <a:alpha val="43137"/>
                    </a:srgbClr>
                  </a:outerShdw>
                </a:effectLst>
              </a:rPr>
              <a:t>single point of failure</a:t>
            </a:r>
            <a:r>
              <a:rPr lang="en-US" sz="3000" i="1" dirty="0" smtClean="0">
                <a:solidFill>
                  <a:srgbClr val="FF0000"/>
                </a:solidFill>
                <a:effectLst>
                  <a:outerShdw blurRad="38100" dist="38100" dir="2700000" algn="tl">
                    <a:srgbClr val="000000">
                      <a:alpha val="43137"/>
                    </a:srgbClr>
                  </a:outerShdw>
                </a:effectLst>
              </a:rPr>
              <a:t>)</a:t>
            </a:r>
            <a:r>
              <a:rPr lang="en-US" sz="3000" i="1" dirty="0" smtClean="0"/>
              <a:t>.</a:t>
            </a:r>
          </a:p>
        </p:txBody>
      </p:sp>
    </p:spTree>
    <p:extLst>
      <p:ext uri="{BB962C8B-B14F-4D97-AF65-F5344CB8AC3E}">
        <p14:creationId xmlns:p14="http://schemas.microsoft.com/office/powerpoint/2010/main" val="21064424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2C9BE7B-D567-4B78-8BA1-B14013859C85}" type="slidenum">
              <a:rPr lang="en-US"/>
              <a:pPr/>
              <a:t>69</a:t>
            </a:fld>
            <a:endParaRPr lang="en-US" dirty="0"/>
          </a:p>
        </p:txBody>
      </p:sp>
      <p:sp>
        <p:nvSpPr>
          <p:cNvPr id="110596" name="Rectangle 2"/>
          <p:cNvSpPr>
            <a:spLocks noGrp="1" noChangeArrowheads="1"/>
          </p:cNvSpPr>
          <p:nvPr>
            <p:ph type="title"/>
          </p:nvPr>
        </p:nvSpPr>
        <p:spPr>
          <a:xfrm>
            <a:off x="457200" y="152400"/>
            <a:ext cx="8229600" cy="685800"/>
          </a:xfrm>
        </p:spPr>
        <p:txBody>
          <a:bodyPr>
            <a:normAutofit fontScale="90000"/>
          </a:bodyPr>
          <a:lstStyle/>
          <a:p>
            <a:pPr eaLnBrk="1" hangingPunct="1"/>
            <a:r>
              <a:rPr lang="en-US" b="1" dirty="0" smtClean="0">
                <a:effectLst>
                  <a:outerShdw blurRad="38100" dist="38100" dir="2700000" algn="tl">
                    <a:srgbClr val="000000">
                      <a:alpha val="43137"/>
                    </a:srgbClr>
                  </a:outerShdw>
                </a:effectLst>
              </a:rPr>
              <a:t>Token Ring</a:t>
            </a:r>
          </a:p>
        </p:txBody>
      </p:sp>
      <p:sp>
        <p:nvSpPr>
          <p:cNvPr id="110597" name="Rectangle 3"/>
          <p:cNvSpPr>
            <a:spLocks noGrp="1" noChangeArrowheads="1"/>
          </p:cNvSpPr>
          <p:nvPr>
            <p:ph type="body" idx="1"/>
          </p:nvPr>
        </p:nvSpPr>
        <p:spPr>
          <a:xfrm>
            <a:off x="381000" y="1036637"/>
            <a:ext cx="8610600" cy="4525963"/>
          </a:xfrm>
        </p:spPr>
        <p:txBody>
          <a:bodyPr>
            <a:normAutofit fontScale="92500" lnSpcReduction="20000"/>
          </a:bodyPr>
          <a:lstStyle/>
          <a:p>
            <a:pPr algn="just" eaLnBrk="1" hangingPunct="1"/>
            <a:r>
              <a:rPr lang="en-US" sz="3600" b="1" i="1" dirty="0" smtClean="0"/>
              <a:t>A ring topology is </a:t>
            </a:r>
            <a:r>
              <a:rPr lang="en-US" sz="3600" b="1" i="1" dirty="0" smtClean="0">
                <a:solidFill>
                  <a:srgbClr val="FF0000"/>
                </a:solidFill>
              </a:rPr>
              <a:t>easy </a:t>
            </a:r>
            <a:r>
              <a:rPr lang="en-US" sz="3600" b="1" i="1" dirty="0" smtClean="0"/>
              <a:t>to install, but uses expensive parts. It is </a:t>
            </a:r>
            <a:r>
              <a:rPr lang="en-US" sz="3600" b="1" i="1" dirty="0" smtClean="0">
                <a:solidFill>
                  <a:srgbClr val="FF0000"/>
                </a:solidFill>
              </a:rPr>
              <a:t>easy to add </a:t>
            </a:r>
            <a:r>
              <a:rPr lang="en-US" sz="3600" b="1" i="1" dirty="0" smtClean="0"/>
              <a:t>a new machine. </a:t>
            </a:r>
          </a:p>
          <a:p>
            <a:pPr algn="just"/>
            <a:r>
              <a:rPr lang="en-US" sz="3600" b="1" dirty="0" smtClean="0"/>
              <a:t>Token Ring Networks</a:t>
            </a:r>
          </a:p>
          <a:p>
            <a:pPr lvl="1" algn="just"/>
            <a:r>
              <a:rPr lang="en-US" sz="3200" b="1" dirty="0" smtClean="0"/>
              <a:t>Electronic </a:t>
            </a:r>
            <a:r>
              <a:rPr lang="en-US" sz="3200" b="1" dirty="0" smtClean="0">
                <a:solidFill>
                  <a:srgbClr val="FF0000"/>
                </a:solidFill>
                <a:effectLst>
                  <a:outerShdw blurRad="38100" dist="38100" dir="2700000" algn="tl">
                    <a:srgbClr val="000000">
                      <a:alpha val="43137"/>
                    </a:srgbClr>
                  </a:outerShdw>
                </a:effectLst>
              </a:rPr>
              <a:t>token</a:t>
            </a:r>
            <a:r>
              <a:rPr lang="en-US" sz="3200" b="1" dirty="0" smtClean="0">
                <a:solidFill>
                  <a:srgbClr val="FF0000"/>
                </a:solidFill>
              </a:rPr>
              <a:t> travels around the circuit</a:t>
            </a:r>
          </a:p>
          <a:p>
            <a:pPr lvl="1" algn="just"/>
            <a:r>
              <a:rPr lang="en-US" sz="3200" b="1" dirty="0" smtClean="0"/>
              <a:t>If Token is empty then data can be </a:t>
            </a:r>
            <a:r>
              <a:rPr lang="en-US" sz="3200" b="1" dirty="0" smtClean="0">
                <a:solidFill>
                  <a:srgbClr val="FF0000"/>
                </a:solidFill>
              </a:rPr>
              <a:t>loaded and then offloaded</a:t>
            </a:r>
            <a:r>
              <a:rPr lang="en-US" sz="3200" b="1" dirty="0" smtClean="0"/>
              <a:t> at the destination node</a:t>
            </a:r>
          </a:p>
          <a:p>
            <a:pPr lvl="1" algn="just"/>
            <a:r>
              <a:rPr lang="en-US" sz="3200" b="1" dirty="0" smtClean="0">
                <a:solidFill>
                  <a:srgbClr val="002060"/>
                </a:solidFill>
                <a:effectLst>
                  <a:outerShdw blurRad="38100" dist="38100" dir="2700000" algn="tl">
                    <a:srgbClr val="000000">
                      <a:alpha val="43137"/>
                    </a:srgbClr>
                  </a:outerShdw>
                </a:effectLst>
              </a:rPr>
              <a:t>Reduced or no chances of collision </a:t>
            </a:r>
            <a:r>
              <a:rPr lang="en-US" sz="3200" b="1" dirty="0" smtClean="0">
                <a:solidFill>
                  <a:srgbClr val="FF0000"/>
                </a:solidFill>
                <a:effectLst>
                  <a:outerShdw blurRad="38100" dist="38100" dir="2700000" algn="tl">
                    <a:srgbClr val="000000">
                      <a:alpha val="43137"/>
                    </a:srgbClr>
                  </a:outerShdw>
                </a:effectLst>
              </a:rPr>
              <a:t>as compared to  Star and Bus</a:t>
            </a:r>
          </a:p>
          <a:p>
            <a:pPr lvl="1" algn="just"/>
            <a:r>
              <a:rPr lang="en-US" sz="3200" b="1" dirty="0" smtClean="0">
                <a:effectLst>
                  <a:outerShdw blurRad="38100" dist="38100" dir="2700000" algn="tl">
                    <a:srgbClr val="000000">
                      <a:alpha val="43137"/>
                    </a:srgbClr>
                  </a:outerShdw>
                </a:effectLst>
              </a:rPr>
              <a:t>An</a:t>
            </a:r>
            <a:r>
              <a:rPr lang="en-US" sz="3200" b="1" dirty="0" smtClean="0">
                <a:solidFill>
                  <a:srgbClr val="FF0000"/>
                </a:solidFill>
                <a:effectLst>
                  <a:outerShdw blurRad="38100" dist="38100" dir="2700000" algn="tl">
                    <a:srgbClr val="000000">
                      <a:alpha val="43137"/>
                    </a:srgbClr>
                  </a:outerShdw>
                </a:effectLst>
              </a:rPr>
              <a:t> </a:t>
            </a:r>
            <a:r>
              <a:rPr lang="en-US" sz="3200" b="1" dirty="0" smtClean="0">
                <a:effectLst>
                  <a:outerShdw blurRad="38100" dist="38100" dir="2700000" algn="tl">
                    <a:srgbClr val="000000">
                      <a:alpha val="43137"/>
                    </a:srgbClr>
                  </a:outerShdw>
                </a:effectLst>
              </a:rPr>
              <a:t>example is</a:t>
            </a:r>
            <a:r>
              <a:rPr lang="en-US" sz="3200" b="1" dirty="0" smtClean="0">
                <a:solidFill>
                  <a:srgbClr val="FF0000"/>
                </a:solidFill>
                <a:effectLst>
                  <a:outerShdw blurRad="38100" dist="38100" dir="2700000" algn="tl">
                    <a:srgbClr val="000000">
                      <a:alpha val="43137"/>
                    </a:srgbClr>
                  </a:outerShdw>
                </a:effectLst>
              </a:rPr>
              <a:t> </a:t>
            </a:r>
            <a:r>
              <a:rPr lang="en-US" sz="3200" b="1" dirty="0" smtClean="0">
                <a:solidFill>
                  <a:srgbClr val="002060"/>
                </a:solidFill>
                <a:effectLst>
                  <a:outerShdw blurRad="38100" dist="38100" dir="2700000" algn="tl">
                    <a:srgbClr val="000000">
                      <a:alpha val="43137"/>
                    </a:srgbClr>
                  </a:outerShdw>
                </a:effectLst>
              </a:rPr>
              <a:t>IBM’s token ring</a:t>
            </a:r>
            <a:r>
              <a:rPr lang="en-US" sz="3200" b="1" dirty="0" smtClean="0">
                <a:solidFill>
                  <a:srgbClr val="FF0000"/>
                </a:solidFill>
                <a:effectLst>
                  <a:outerShdw blurRad="38100" dist="38100" dir="2700000" algn="tl">
                    <a:srgbClr val="000000">
                      <a:alpha val="43137"/>
                    </a:srgbClr>
                  </a:outerShdw>
                </a:effectLst>
              </a:rPr>
              <a:t> network</a:t>
            </a:r>
          </a:p>
          <a:p>
            <a:pPr algn="just" eaLnBrk="1" hangingPunct="1"/>
            <a:endParaRPr lang="en-US" sz="3600" b="1" i="1" dirty="0" smtClean="0"/>
          </a:p>
        </p:txBody>
      </p:sp>
    </p:spTree>
    <p:extLst>
      <p:ext uri="{BB962C8B-B14F-4D97-AF65-F5344CB8AC3E}">
        <p14:creationId xmlns:p14="http://schemas.microsoft.com/office/powerpoint/2010/main" val="3908623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428625" y="214313"/>
            <a:ext cx="8229600" cy="1143000"/>
          </a:xfrm>
        </p:spPr>
        <p:txBody>
          <a:bodyPr/>
          <a:lstStyle/>
          <a:p>
            <a:r>
              <a:rPr lang="en-US" sz="4000" b="1" u="sng" dirty="0" smtClean="0">
                <a:solidFill>
                  <a:srgbClr val="009900"/>
                </a:solidFill>
              </a:rPr>
              <a:t>Data communication four basic terms</a:t>
            </a:r>
            <a:r>
              <a:rPr lang="en-US" sz="4000" dirty="0" smtClean="0"/>
              <a:t> </a:t>
            </a:r>
          </a:p>
        </p:txBody>
      </p:sp>
      <p:sp>
        <p:nvSpPr>
          <p:cNvPr id="6147" name="Rectangle 3"/>
          <p:cNvSpPr>
            <a:spLocks noGrp="1" noChangeArrowheads="1"/>
          </p:cNvSpPr>
          <p:nvPr>
            <p:ph idx="1"/>
            <p:custDataLst>
              <p:tags r:id="rId2"/>
            </p:custDataLst>
          </p:nvPr>
        </p:nvSpPr>
        <p:spPr>
          <a:xfrm>
            <a:off x="457200" y="1600200"/>
            <a:ext cx="8382000" cy="4525963"/>
          </a:xfrm>
        </p:spPr>
        <p:txBody>
          <a:bodyPr/>
          <a:lstStyle/>
          <a:p>
            <a:pPr>
              <a:buClr>
                <a:schemeClr val="tx1"/>
              </a:buClr>
              <a:buFont typeface="Wingdings" pitchFamily="2" charset="2"/>
              <a:buChar char="Ø"/>
            </a:pPr>
            <a:r>
              <a:rPr lang="en-US" b="1" dirty="0" smtClean="0">
                <a:ea typeface="Majalla UI"/>
                <a:cs typeface="Majalla UI"/>
              </a:rPr>
              <a:t>Data</a:t>
            </a:r>
            <a:r>
              <a:rPr lang="en-US" dirty="0" smtClean="0">
                <a:ea typeface="Majalla UI"/>
                <a:cs typeface="Majalla UI"/>
              </a:rPr>
              <a:t>: A collection of facts in raw forms that become information after processing. </a:t>
            </a:r>
          </a:p>
          <a:p>
            <a:pPr>
              <a:buClr>
                <a:schemeClr val="tx1"/>
              </a:buClr>
              <a:buFont typeface="Wingdings" pitchFamily="2" charset="2"/>
              <a:buChar char="Ø"/>
            </a:pPr>
            <a:r>
              <a:rPr lang="en-US" b="1" dirty="0" smtClean="0">
                <a:ea typeface="Majalla UI"/>
                <a:cs typeface="Majalla UI"/>
              </a:rPr>
              <a:t>Signals</a:t>
            </a:r>
            <a:r>
              <a:rPr lang="en-US" dirty="0" smtClean="0">
                <a:ea typeface="Majalla UI"/>
                <a:cs typeface="Majalla UI"/>
              </a:rPr>
              <a:t>: Electric or electromagnetic </a:t>
            </a:r>
            <a:r>
              <a:rPr lang="en-US" dirty="0">
                <a:ea typeface="Majalla UI"/>
                <a:cs typeface="Majalla UI"/>
              </a:rPr>
              <a:t>(radio and light waves</a:t>
            </a:r>
            <a:r>
              <a:rPr lang="en-US" dirty="0" smtClean="0">
                <a:ea typeface="Majalla UI"/>
                <a:cs typeface="Majalla UI"/>
              </a:rPr>
              <a:t>) encoding of data.</a:t>
            </a:r>
          </a:p>
          <a:p>
            <a:pPr>
              <a:buClr>
                <a:schemeClr val="tx1"/>
              </a:buClr>
              <a:buFont typeface="Wingdings" pitchFamily="2" charset="2"/>
              <a:buChar char="Ø"/>
            </a:pPr>
            <a:r>
              <a:rPr lang="en-US" b="1" dirty="0" smtClean="0">
                <a:ea typeface="Majalla UI"/>
                <a:cs typeface="Majalla UI"/>
              </a:rPr>
              <a:t>Signaling</a:t>
            </a:r>
            <a:r>
              <a:rPr lang="en-US" dirty="0" smtClean="0">
                <a:ea typeface="Majalla UI"/>
                <a:cs typeface="Majalla UI"/>
              </a:rPr>
              <a:t>: Propagation of signals across a communication medium. </a:t>
            </a:r>
          </a:p>
          <a:p>
            <a:pPr>
              <a:buClr>
                <a:schemeClr val="tx1"/>
              </a:buClr>
              <a:buFont typeface="Wingdings" pitchFamily="2" charset="2"/>
              <a:buChar char="Ø"/>
            </a:pPr>
            <a:r>
              <a:rPr lang="en-US" b="1" dirty="0" smtClean="0">
                <a:ea typeface="Majalla UI"/>
                <a:cs typeface="Majalla UI"/>
              </a:rPr>
              <a:t>Transmission</a:t>
            </a:r>
            <a:r>
              <a:rPr lang="en-US" dirty="0" smtClean="0">
                <a:ea typeface="Majalla UI"/>
                <a:cs typeface="Majalla UI"/>
              </a:rPr>
              <a:t>: Communication of data achieved by the processing of signals. </a:t>
            </a:r>
          </a:p>
          <a:p>
            <a:endParaRPr lang="en-US" dirty="0" smtClean="0">
              <a:ea typeface="Majalla UI"/>
              <a:cs typeface="Majalla UI"/>
            </a:endParaRPr>
          </a:p>
        </p:txBody>
      </p:sp>
      <p:sp>
        <p:nvSpPr>
          <p:cNvPr id="4" name="Slide Number Placeholder 5"/>
          <p:cNvSpPr>
            <a:spLocks noGrp="1"/>
          </p:cNvSpPr>
          <p:nvPr>
            <p:ph type="sldNum" sz="quarter" idx="12"/>
          </p:nvPr>
        </p:nvSpPr>
        <p:spPr/>
        <p:txBody>
          <a:bodyPr/>
          <a:lstStyle/>
          <a:p>
            <a:pPr>
              <a:defRPr/>
            </a:pPr>
            <a:fld id="{A5E1544E-71FB-4BB8-B6A2-A2BC13B03EB0}" type="slidenum">
              <a:rPr lang="ar-SA">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303658082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Stuff\@@myCourses\@ICT\@@ICT-Autumn 2016\@#LectureSlides\Chapter 6\Files\Images\introduction-types-of-medium-datacom-1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720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5"/>
          <p:cNvSpPr>
            <a:spLocks noGrp="1"/>
          </p:cNvSpPr>
          <p:nvPr>
            <p:ph type="sldNum" sz="quarter" idx="12"/>
          </p:nvPr>
        </p:nvSpPr>
        <p:spPr>
          <a:noFill/>
        </p:spPr>
        <p:txBody>
          <a:bodyPr/>
          <a:lstStyle/>
          <a:p>
            <a:fld id="{CC09867E-CD4D-49D4-B511-3E3790F35C99}" type="slidenum">
              <a:rPr lang="en-US"/>
              <a:pPr/>
              <a:t>71</a:t>
            </a:fld>
            <a:endParaRPr lang="en-US"/>
          </a:p>
        </p:txBody>
      </p:sp>
      <p:sp>
        <p:nvSpPr>
          <p:cNvPr id="112644" name="Rectangle 2"/>
          <p:cNvSpPr>
            <a:spLocks noGrp="1" noChangeArrowheads="1"/>
          </p:cNvSpPr>
          <p:nvPr>
            <p:ph type="title"/>
          </p:nvPr>
        </p:nvSpPr>
        <p:spPr/>
        <p:txBody>
          <a:bodyPr/>
          <a:lstStyle/>
          <a:p>
            <a:pPr eaLnBrk="1" hangingPunct="1"/>
            <a:r>
              <a:rPr lang="en-US" b="1" smtClean="0"/>
              <a:t>Bus Topology</a:t>
            </a:r>
            <a:r>
              <a:rPr lang="en-US" smtClean="0"/>
              <a:t> </a:t>
            </a:r>
          </a:p>
        </p:txBody>
      </p:sp>
      <p:sp>
        <p:nvSpPr>
          <p:cNvPr id="112645" name="Rectangle 3"/>
          <p:cNvSpPr>
            <a:spLocks noGrp="1" noChangeArrowheads="1"/>
          </p:cNvSpPr>
          <p:nvPr>
            <p:ph type="body" idx="1"/>
          </p:nvPr>
        </p:nvSpPr>
        <p:spPr/>
        <p:txBody>
          <a:bodyPr/>
          <a:lstStyle/>
          <a:p>
            <a:pPr algn="just" eaLnBrk="1" hangingPunct="1"/>
            <a:r>
              <a:rPr lang="en-US" sz="3600" i="1" dirty="0" smtClean="0"/>
              <a:t>In bus topology all workstations are connected to </a:t>
            </a:r>
            <a:r>
              <a:rPr lang="en-US" sz="3600" i="1" dirty="0" smtClean="0">
                <a:solidFill>
                  <a:srgbClr val="FF0000"/>
                </a:solidFill>
              </a:rPr>
              <a:t>a single communication line called bus</a:t>
            </a:r>
            <a:r>
              <a:rPr lang="en-US" sz="3600" i="1" dirty="0" smtClean="0"/>
              <a:t>. </a:t>
            </a:r>
          </a:p>
          <a:p>
            <a:pPr algn="just" eaLnBrk="1" hangingPunct="1"/>
            <a:r>
              <a:rPr lang="en-US" sz="3600" i="1" dirty="0" smtClean="0"/>
              <a:t>In this type of network topology there is </a:t>
            </a:r>
            <a:r>
              <a:rPr lang="en-US" sz="3600" i="1" dirty="0" smtClean="0">
                <a:solidFill>
                  <a:srgbClr val="FF0000"/>
                </a:solidFill>
              </a:rPr>
              <a:t>no central node </a:t>
            </a:r>
            <a:r>
              <a:rPr lang="en-US" sz="3600" i="1" dirty="0" smtClean="0"/>
              <a:t>as in star topology.</a:t>
            </a:r>
          </a:p>
          <a:p>
            <a:pPr algn="just" eaLnBrk="1" hangingPunct="1"/>
            <a:r>
              <a:rPr lang="en-US" sz="3600" i="1" dirty="0" smtClean="0"/>
              <a:t>All </a:t>
            </a:r>
            <a:r>
              <a:rPr lang="en-US" sz="3600" i="1" dirty="0" smtClean="0">
                <a:solidFill>
                  <a:srgbClr val="FF0000"/>
                </a:solidFill>
              </a:rPr>
              <a:t>nodes compete </a:t>
            </a:r>
            <a:r>
              <a:rPr lang="en-US" sz="3600" i="1" dirty="0" smtClean="0"/>
              <a:t>for the use of the BUS </a:t>
            </a:r>
          </a:p>
        </p:txBody>
      </p:sp>
    </p:spTree>
    <p:extLst>
      <p:ext uri="{BB962C8B-B14F-4D97-AF65-F5344CB8AC3E}">
        <p14:creationId xmlns:p14="http://schemas.microsoft.com/office/powerpoint/2010/main" val="22146068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5"/>
          <p:cNvSpPr>
            <a:spLocks noGrp="1"/>
          </p:cNvSpPr>
          <p:nvPr>
            <p:ph type="sldNum" sz="quarter" idx="12"/>
          </p:nvPr>
        </p:nvSpPr>
        <p:spPr>
          <a:noFill/>
        </p:spPr>
        <p:txBody>
          <a:bodyPr/>
          <a:lstStyle/>
          <a:p>
            <a:fld id="{DB7BDCFC-6688-4DB9-924C-39A34A6BAE66}" type="slidenum">
              <a:rPr lang="en-US"/>
              <a:pPr/>
              <a:t>72</a:t>
            </a:fld>
            <a:endParaRPr lang="en-US"/>
          </a:p>
        </p:txBody>
      </p:sp>
      <p:sp>
        <p:nvSpPr>
          <p:cNvPr id="113668"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Bus </a:t>
            </a:r>
            <a:r>
              <a:rPr lang="en-US" b="1" dirty="0" err="1" smtClean="0">
                <a:effectLst>
                  <a:outerShdw blurRad="38100" dist="38100" dir="2700000" algn="tl">
                    <a:srgbClr val="000000">
                      <a:alpha val="43137"/>
                    </a:srgbClr>
                  </a:outerShdw>
                </a:effectLst>
              </a:rPr>
              <a:t>Cont</a:t>
            </a:r>
            <a:r>
              <a:rPr lang="en-US" b="1" dirty="0" smtClean="0">
                <a:effectLst>
                  <a:outerShdw blurRad="38100" dist="38100" dir="2700000" algn="tl">
                    <a:srgbClr val="000000">
                      <a:alpha val="43137"/>
                    </a:srgbClr>
                  </a:outerShdw>
                </a:effectLst>
              </a:rPr>
              <a:t>…</a:t>
            </a:r>
          </a:p>
        </p:txBody>
      </p:sp>
      <p:sp>
        <p:nvSpPr>
          <p:cNvPr id="113669" name="Rectangle 3"/>
          <p:cNvSpPr>
            <a:spLocks noGrp="1" noChangeArrowheads="1"/>
          </p:cNvSpPr>
          <p:nvPr>
            <p:ph type="body" idx="1"/>
          </p:nvPr>
        </p:nvSpPr>
        <p:spPr>
          <a:xfrm>
            <a:off x="457200" y="1600200"/>
            <a:ext cx="8458200" cy="4525963"/>
          </a:xfrm>
        </p:spPr>
        <p:txBody>
          <a:bodyPr/>
          <a:lstStyle/>
          <a:p>
            <a:pPr algn="just" eaLnBrk="1" hangingPunct="1"/>
            <a:r>
              <a:rPr lang="en-US" sz="3600" i="1" dirty="0" smtClean="0">
                <a:solidFill>
                  <a:srgbClr val="FF0000"/>
                </a:solidFill>
              </a:rPr>
              <a:t>Transmission</a:t>
            </a:r>
            <a:r>
              <a:rPr lang="en-US" sz="3600" i="1" dirty="0" smtClean="0"/>
              <a:t> from any station travels the length of the bus </a:t>
            </a:r>
            <a:r>
              <a:rPr lang="en-US" sz="3600" i="1" dirty="0" smtClean="0">
                <a:solidFill>
                  <a:srgbClr val="FF0000"/>
                </a:solidFill>
              </a:rPr>
              <a:t>in both directions </a:t>
            </a:r>
            <a:r>
              <a:rPr lang="en-US" sz="3600" i="1" dirty="0" smtClean="0"/>
              <a:t>and can be received by all workstations. </a:t>
            </a:r>
          </a:p>
          <a:p>
            <a:pPr algn="just" eaLnBrk="1" hangingPunct="1"/>
            <a:endParaRPr lang="en-US" sz="3600" i="1" dirty="0" smtClean="0"/>
          </a:p>
          <a:p>
            <a:pPr algn="just" eaLnBrk="1" hangingPunct="1"/>
            <a:r>
              <a:rPr lang="en-US" sz="3600" i="1" dirty="0" smtClean="0"/>
              <a:t>The advantage of the bus topology is that it is quite </a:t>
            </a:r>
            <a:r>
              <a:rPr lang="en-US" sz="3600" i="1" dirty="0" smtClean="0">
                <a:solidFill>
                  <a:srgbClr val="FF0000"/>
                </a:solidFill>
              </a:rPr>
              <a:t>easy to set up</a:t>
            </a:r>
            <a:r>
              <a:rPr lang="en-US" sz="3600" i="1" dirty="0" smtClean="0"/>
              <a:t>. </a:t>
            </a:r>
            <a:endParaRPr lang="en-US" sz="3600" dirty="0" smtClean="0"/>
          </a:p>
        </p:txBody>
      </p:sp>
    </p:spTree>
    <p:extLst>
      <p:ext uri="{BB962C8B-B14F-4D97-AF65-F5344CB8AC3E}">
        <p14:creationId xmlns:p14="http://schemas.microsoft.com/office/powerpoint/2010/main" val="27253897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5"/>
          <p:cNvSpPr>
            <a:spLocks noGrp="1"/>
          </p:cNvSpPr>
          <p:nvPr>
            <p:ph type="sldNum" sz="quarter" idx="12"/>
          </p:nvPr>
        </p:nvSpPr>
        <p:spPr>
          <a:noFill/>
        </p:spPr>
        <p:txBody>
          <a:bodyPr/>
          <a:lstStyle/>
          <a:p>
            <a:fld id="{F112D75F-3B01-4FB3-A6CA-2F42959F0BDC}" type="slidenum">
              <a:rPr lang="en-US"/>
              <a:pPr/>
              <a:t>73</a:t>
            </a:fld>
            <a:endParaRPr lang="en-US"/>
          </a:p>
        </p:txBody>
      </p:sp>
      <p:sp>
        <p:nvSpPr>
          <p:cNvPr id="114692" name="Rectangle 2"/>
          <p:cNvSpPr>
            <a:spLocks noGrp="1" noChangeArrowheads="1"/>
          </p:cNvSpPr>
          <p:nvPr>
            <p:ph type="title"/>
          </p:nvPr>
        </p:nvSpPr>
        <p:spPr>
          <a:xfrm>
            <a:off x="457200" y="152400"/>
            <a:ext cx="8229600" cy="1143000"/>
          </a:xfrm>
        </p:spPr>
        <p:txBody>
          <a:bodyPr/>
          <a:lstStyle/>
          <a:p>
            <a:pPr eaLnBrk="1" hangingPunct="1"/>
            <a:r>
              <a:rPr lang="en-US" b="1" dirty="0" smtClean="0">
                <a:effectLst>
                  <a:outerShdw blurRad="38100" dist="38100" dir="2700000" algn="tl">
                    <a:srgbClr val="000000">
                      <a:alpha val="43137"/>
                    </a:srgbClr>
                  </a:outerShdw>
                </a:effectLst>
              </a:rPr>
              <a:t>Bus </a:t>
            </a:r>
            <a:r>
              <a:rPr lang="en-US" b="1" dirty="0" err="1" smtClean="0">
                <a:effectLst>
                  <a:outerShdw blurRad="38100" dist="38100" dir="2700000" algn="tl">
                    <a:srgbClr val="000000">
                      <a:alpha val="43137"/>
                    </a:srgbClr>
                  </a:outerShdw>
                </a:effectLst>
              </a:rPr>
              <a:t>Cont</a:t>
            </a:r>
            <a:r>
              <a:rPr lang="en-US" b="1" dirty="0" smtClean="0">
                <a:effectLst>
                  <a:outerShdw blurRad="38100" dist="38100" dir="2700000" algn="tl">
                    <a:srgbClr val="000000">
                      <a:alpha val="43137"/>
                    </a:srgbClr>
                  </a:outerShdw>
                </a:effectLst>
              </a:rPr>
              <a:t>…</a:t>
            </a:r>
          </a:p>
        </p:txBody>
      </p:sp>
      <p:sp>
        <p:nvSpPr>
          <p:cNvPr id="114693" name="Rectangle 3"/>
          <p:cNvSpPr>
            <a:spLocks noGrp="1" noChangeArrowheads="1"/>
          </p:cNvSpPr>
          <p:nvPr>
            <p:ph type="body" idx="1"/>
          </p:nvPr>
        </p:nvSpPr>
        <p:spPr>
          <a:xfrm>
            <a:off x="457200" y="1447800"/>
            <a:ext cx="8229600" cy="4525963"/>
          </a:xfrm>
        </p:spPr>
        <p:txBody>
          <a:bodyPr>
            <a:normAutofit lnSpcReduction="10000"/>
          </a:bodyPr>
          <a:lstStyle/>
          <a:p>
            <a:pPr algn="just" eaLnBrk="1" hangingPunct="1">
              <a:lnSpc>
                <a:spcPct val="90000"/>
              </a:lnSpc>
            </a:pPr>
            <a:r>
              <a:rPr lang="en-US" sz="3600" i="1" dirty="0" smtClean="0"/>
              <a:t>If </a:t>
            </a:r>
            <a:r>
              <a:rPr lang="en-US" sz="3600" i="1" dirty="0" smtClean="0">
                <a:solidFill>
                  <a:srgbClr val="FF0000"/>
                </a:solidFill>
              </a:rPr>
              <a:t>one station </a:t>
            </a:r>
            <a:r>
              <a:rPr lang="en-US" sz="3600" i="1" dirty="0" smtClean="0"/>
              <a:t>of the topology </a:t>
            </a:r>
            <a:r>
              <a:rPr lang="en-US" sz="3600" i="1" dirty="0" smtClean="0">
                <a:solidFill>
                  <a:srgbClr val="FF0000"/>
                </a:solidFill>
              </a:rPr>
              <a:t>fails</a:t>
            </a:r>
            <a:r>
              <a:rPr lang="en-US" sz="3600" i="1" dirty="0" smtClean="0"/>
              <a:t> it does </a:t>
            </a:r>
            <a:r>
              <a:rPr lang="en-US" sz="3600" i="1" dirty="0" smtClean="0">
                <a:solidFill>
                  <a:srgbClr val="FF0000"/>
                </a:solidFill>
              </a:rPr>
              <a:t>not affect the entire system</a:t>
            </a:r>
            <a:r>
              <a:rPr lang="en-US" sz="3600" i="1" dirty="0" smtClean="0"/>
              <a:t>. </a:t>
            </a:r>
          </a:p>
          <a:p>
            <a:pPr algn="just" eaLnBrk="1" hangingPunct="1">
              <a:lnSpc>
                <a:spcPct val="90000"/>
              </a:lnSpc>
            </a:pPr>
            <a:r>
              <a:rPr lang="en-US" sz="3600" i="1" dirty="0" smtClean="0"/>
              <a:t>The disadvantage of bus topology is that </a:t>
            </a:r>
            <a:r>
              <a:rPr lang="en-US" sz="3600" i="1" dirty="0" smtClean="0">
                <a:solidFill>
                  <a:srgbClr val="FF0000"/>
                </a:solidFill>
              </a:rPr>
              <a:t>any break in the bus may break the entire network</a:t>
            </a:r>
            <a:r>
              <a:rPr lang="en-US" sz="3600" i="1" dirty="0" smtClean="0"/>
              <a:t>.</a:t>
            </a:r>
          </a:p>
          <a:p>
            <a:pPr algn="just" eaLnBrk="1" hangingPunct="1">
              <a:lnSpc>
                <a:spcPct val="90000"/>
              </a:lnSpc>
            </a:pPr>
            <a:r>
              <a:rPr lang="en-US" sz="3600" dirty="0" smtClean="0"/>
              <a:t>All messages are transmitted to the whole network</a:t>
            </a:r>
          </a:p>
          <a:p>
            <a:pPr algn="just">
              <a:lnSpc>
                <a:spcPct val="90000"/>
              </a:lnSpc>
            </a:pPr>
            <a:r>
              <a:rPr lang="en-US" sz="3600" i="1" dirty="0"/>
              <a:t>A </a:t>
            </a:r>
            <a:r>
              <a:rPr lang="en-US" sz="3600" b="1" i="1" dirty="0"/>
              <a:t>bus</a:t>
            </a:r>
            <a:r>
              <a:rPr lang="en-US" sz="3600" i="1" dirty="0"/>
              <a:t> </a:t>
            </a:r>
            <a:r>
              <a:rPr lang="en-US" sz="3600" b="1" i="1" dirty="0"/>
              <a:t>topology</a:t>
            </a:r>
            <a:r>
              <a:rPr lang="en-US" sz="3600" i="1" dirty="0"/>
              <a:t> is also </a:t>
            </a:r>
            <a:r>
              <a:rPr lang="en-US" sz="3600" i="1" dirty="0">
                <a:solidFill>
                  <a:srgbClr val="FF0000"/>
                </a:solidFill>
              </a:rPr>
              <a:t>easy and low cost </a:t>
            </a:r>
            <a:r>
              <a:rPr lang="en-US" sz="3600" i="1" dirty="0"/>
              <a:t>to install. </a:t>
            </a:r>
          </a:p>
          <a:p>
            <a:pPr algn="just" eaLnBrk="1" hangingPunct="1">
              <a:lnSpc>
                <a:spcPct val="90000"/>
              </a:lnSpc>
            </a:pPr>
            <a:endParaRPr lang="en-US" sz="3600" dirty="0" smtClean="0"/>
          </a:p>
        </p:txBody>
      </p:sp>
    </p:spTree>
    <p:extLst>
      <p:ext uri="{BB962C8B-B14F-4D97-AF65-F5344CB8AC3E}">
        <p14:creationId xmlns:p14="http://schemas.microsoft.com/office/powerpoint/2010/main" val="1476028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AFAB6518-53F5-42BF-A363-6943AA91B2EE}" type="slidenum">
              <a:rPr lang="en-US"/>
              <a:pPr/>
              <a:t>74</a:t>
            </a:fld>
            <a:endParaRPr lang="en-US"/>
          </a:p>
        </p:txBody>
      </p:sp>
      <p:sp>
        <p:nvSpPr>
          <p:cNvPr id="119812" name="Rectangle 2"/>
          <p:cNvSpPr>
            <a:spLocks noGrp="1" noChangeArrowheads="1"/>
          </p:cNvSpPr>
          <p:nvPr>
            <p:ph type="title"/>
          </p:nvPr>
        </p:nvSpPr>
        <p:spPr>
          <a:xfrm>
            <a:off x="457200" y="0"/>
            <a:ext cx="8229600" cy="762000"/>
          </a:xfrm>
        </p:spPr>
        <p:txBody>
          <a:bodyPr/>
          <a:lstStyle/>
          <a:p>
            <a:pPr eaLnBrk="1" hangingPunct="1"/>
            <a:r>
              <a:rPr lang="en-US" b="1" i="1" dirty="0" smtClean="0"/>
              <a:t>Complete/Mesh</a:t>
            </a:r>
            <a:r>
              <a:rPr lang="en-US" i="1" dirty="0" smtClean="0"/>
              <a:t> </a:t>
            </a:r>
            <a:r>
              <a:rPr lang="en-US" b="1" i="1" dirty="0" smtClean="0"/>
              <a:t>Topology</a:t>
            </a:r>
            <a:endParaRPr lang="en-US" dirty="0" smtClean="0"/>
          </a:p>
        </p:txBody>
      </p:sp>
      <p:sp>
        <p:nvSpPr>
          <p:cNvPr id="119813" name="Rectangle 3"/>
          <p:cNvSpPr>
            <a:spLocks noGrp="1" noChangeArrowheads="1"/>
          </p:cNvSpPr>
          <p:nvPr>
            <p:ph type="body" idx="1"/>
          </p:nvPr>
        </p:nvSpPr>
        <p:spPr>
          <a:xfrm>
            <a:off x="457200" y="838200"/>
            <a:ext cx="8229600" cy="4525963"/>
          </a:xfrm>
        </p:spPr>
        <p:txBody>
          <a:bodyPr/>
          <a:lstStyle/>
          <a:p>
            <a:pPr algn="just" eaLnBrk="1" hangingPunct="1"/>
            <a:r>
              <a:rPr lang="en-US" sz="2800" i="1" dirty="0" smtClean="0"/>
              <a:t>A </a:t>
            </a:r>
            <a:r>
              <a:rPr lang="en-US" sz="2800" b="1" i="1" dirty="0" smtClean="0">
                <a:solidFill>
                  <a:srgbClr val="FF0000"/>
                </a:solidFill>
              </a:rPr>
              <a:t>complete</a:t>
            </a:r>
            <a:r>
              <a:rPr lang="en-US" sz="2800" i="1" dirty="0" smtClean="0"/>
              <a:t> </a:t>
            </a:r>
            <a:r>
              <a:rPr lang="en-US" sz="2800" b="1" i="1" dirty="0" smtClean="0">
                <a:solidFill>
                  <a:srgbClr val="FF0000"/>
                </a:solidFill>
              </a:rPr>
              <a:t>topology</a:t>
            </a:r>
            <a:r>
              <a:rPr lang="en-US" sz="2800" i="1" dirty="0" smtClean="0"/>
              <a:t> is very </a:t>
            </a:r>
            <a:r>
              <a:rPr lang="en-US" sz="2800" i="1" dirty="0" smtClean="0">
                <a:solidFill>
                  <a:srgbClr val="FF0000"/>
                </a:solidFill>
              </a:rPr>
              <a:t>robust</a:t>
            </a:r>
            <a:r>
              <a:rPr lang="en-US" sz="2800" i="1" dirty="0" smtClean="0"/>
              <a:t>, since </a:t>
            </a:r>
            <a:r>
              <a:rPr lang="en-US" sz="2800" i="1" dirty="0" smtClean="0">
                <a:solidFill>
                  <a:srgbClr val="FF0000"/>
                </a:solidFill>
              </a:rPr>
              <a:t>every machine has connection to every other machine</a:t>
            </a:r>
            <a:r>
              <a:rPr lang="en-US" sz="2800" i="1" dirty="0" smtClean="0"/>
              <a:t>, so doesn't depend on other machines. </a:t>
            </a:r>
          </a:p>
          <a:p>
            <a:pPr algn="just" eaLnBrk="1" hangingPunct="1"/>
            <a:r>
              <a:rPr lang="en-US" sz="2800" i="1" dirty="0" smtClean="0"/>
              <a:t>It is more secure since we don't have to send data through intermediate machines. But the </a:t>
            </a:r>
            <a:r>
              <a:rPr lang="en-US" sz="2800" i="1" dirty="0" smtClean="0">
                <a:solidFill>
                  <a:srgbClr val="FF0000"/>
                </a:solidFill>
              </a:rPr>
              <a:t>drawback is the amount of cabling that it needs</a:t>
            </a:r>
            <a:r>
              <a:rPr lang="en-US" sz="2800" i="1" dirty="0" smtClean="0"/>
              <a:t>. </a:t>
            </a:r>
          </a:p>
          <a:p>
            <a:pPr algn="just" eaLnBrk="1" hangingPunct="1"/>
            <a:r>
              <a:rPr lang="en-US" sz="2800" i="1" dirty="0" smtClean="0"/>
              <a:t>Also, </a:t>
            </a:r>
            <a:r>
              <a:rPr lang="en-US" sz="2800" i="1" dirty="0" smtClean="0">
                <a:solidFill>
                  <a:srgbClr val="FF0000"/>
                </a:solidFill>
              </a:rPr>
              <a:t>adding and configuring </a:t>
            </a:r>
            <a:r>
              <a:rPr lang="en-US" sz="2800" i="1" dirty="0" smtClean="0"/>
              <a:t>a new machine is very </a:t>
            </a:r>
            <a:r>
              <a:rPr lang="en-US" sz="2800" i="1" dirty="0" smtClean="0">
                <a:solidFill>
                  <a:srgbClr val="FF0000"/>
                </a:solidFill>
              </a:rPr>
              <a:t>cumbersome</a:t>
            </a:r>
            <a:r>
              <a:rPr lang="en-US" sz="2800" i="1" dirty="0" smtClean="0"/>
              <a:t>.</a:t>
            </a:r>
            <a:endParaRPr lang="en-US" sz="2800" dirty="0" smtClean="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700" y="4038600"/>
            <a:ext cx="4555500" cy="280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2376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B361C1-B0D0-49AB-96A2-79A72FA75D81}" type="slidenum">
              <a:rPr lang="en-US" altLang="en-US">
                <a:solidFill>
                  <a:prstClr val="black">
                    <a:tint val="75000"/>
                  </a:prstClr>
                </a:solidFill>
              </a:rPr>
              <a:pPr/>
              <a:t>75</a:t>
            </a:fld>
            <a:endParaRPr lang="en-US" altLang="en-US">
              <a:solidFill>
                <a:prstClr val="black">
                  <a:tint val="75000"/>
                </a:prstClr>
              </a:solidFill>
            </a:endParaRPr>
          </a:p>
        </p:txBody>
      </p:sp>
      <p:sp>
        <p:nvSpPr>
          <p:cNvPr id="145410" name="Rectangle 2"/>
          <p:cNvSpPr>
            <a:spLocks noGrp="1" noChangeArrowheads="1"/>
          </p:cNvSpPr>
          <p:nvPr>
            <p:ph type="title"/>
          </p:nvPr>
        </p:nvSpPr>
        <p:spPr>
          <a:xfrm>
            <a:off x="152400" y="274638"/>
            <a:ext cx="8991600" cy="715962"/>
          </a:xfrm>
        </p:spPr>
        <p:txBody>
          <a:bodyPr>
            <a:noAutofit/>
          </a:bodyPr>
          <a:lstStyle/>
          <a:p>
            <a:r>
              <a:rPr lang="en-US" sz="2600" b="1" dirty="0"/>
              <a:t>A hybrid topology: a star </a:t>
            </a:r>
            <a:r>
              <a:rPr lang="en-US" sz="2600" b="1" dirty="0">
                <a:effectLst>
                  <a:outerShdw blurRad="38100" dist="38100" dir="2700000" algn="tl">
                    <a:srgbClr val="000000">
                      <a:alpha val="43137"/>
                    </a:srgbClr>
                  </a:outerShdw>
                </a:effectLst>
              </a:rPr>
              <a:t>backbone</a:t>
            </a:r>
            <a:r>
              <a:rPr lang="en-US" sz="2600" b="1" dirty="0"/>
              <a:t> with three bus </a:t>
            </a:r>
            <a:r>
              <a:rPr lang="en-US" sz="2600" b="1" dirty="0" smtClean="0"/>
              <a:t>networks</a:t>
            </a:r>
            <a:endParaRPr lang="en-US" sz="2600" b="1" dirty="0"/>
          </a:p>
        </p:txBody>
      </p:sp>
      <p:pic>
        <p:nvPicPr>
          <p:cNvPr id="14541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524000"/>
            <a:ext cx="7516813" cy="4530725"/>
          </a:xfrm>
          <a:noFill/>
          <a:ln/>
        </p:spPr>
      </p:pic>
    </p:spTree>
    <p:extLst>
      <p:ext uri="{BB962C8B-B14F-4D97-AF65-F5344CB8AC3E}">
        <p14:creationId xmlns:p14="http://schemas.microsoft.com/office/powerpoint/2010/main" val="34656716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884238"/>
          </a:xfrm>
        </p:spPr>
        <p:txBody>
          <a:bodyPr>
            <a:normAutofit fontScale="90000"/>
          </a:bodyPr>
          <a:lstStyle/>
          <a:p>
            <a:r>
              <a:rPr lang="en-US" b="1" dirty="0" smtClean="0">
                <a:solidFill>
                  <a:srgbClr val="00B050"/>
                </a:solidFill>
                <a:effectLst>
                  <a:outerShdw blurRad="38100" dist="38100" dir="2700000" algn="tl">
                    <a:srgbClr val="000000">
                      <a:alpha val="43137"/>
                    </a:srgbClr>
                  </a:outerShdw>
                </a:effectLst>
              </a:rPr>
              <a:t>Comparison of Network topologies</a:t>
            </a:r>
            <a:endParaRPr lang="en-US" b="1" dirty="0">
              <a:solidFill>
                <a:srgbClr val="00B050"/>
              </a:solidFill>
              <a:effectLst>
                <a:outerShdw blurRad="38100" dist="38100" dir="2700000" algn="tl">
                  <a:srgbClr val="000000">
                    <a:alpha val="43137"/>
                  </a:srgbClr>
                </a:outerShdw>
              </a:effectLst>
            </a:endParaRPr>
          </a:p>
        </p:txBody>
      </p:sp>
      <p:sp>
        <p:nvSpPr>
          <p:cNvPr id="61443" name="Rectangle 3"/>
          <p:cNvSpPr>
            <a:spLocks noGrp="1" noChangeArrowheads="1"/>
          </p:cNvSpPr>
          <p:nvPr>
            <p:ph type="body" idx="1"/>
          </p:nvPr>
        </p:nvSpPr>
        <p:spPr>
          <a:xfrm>
            <a:off x="609600" y="1295400"/>
            <a:ext cx="7924800" cy="4419600"/>
          </a:xfrm>
        </p:spPr>
        <p:txBody>
          <a:bodyPr>
            <a:normAutofit/>
          </a:bodyPr>
          <a:lstStyle/>
          <a:p>
            <a:r>
              <a:rPr lang="en-US" sz="2400" b="1" dirty="0"/>
              <a:t>Advantages and Disadvantages of Network Topologies</a:t>
            </a:r>
          </a:p>
        </p:txBody>
      </p:sp>
      <p:graphicFrame>
        <p:nvGraphicFramePr>
          <p:cNvPr id="61550" name="Group 110"/>
          <p:cNvGraphicFramePr>
            <a:graphicFrameLocks noGrp="1"/>
          </p:cNvGraphicFramePr>
          <p:nvPr>
            <p:extLst>
              <p:ext uri="{D42A27DB-BD31-4B8C-83A1-F6EECF244321}">
                <p14:modId xmlns:p14="http://schemas.microsoft.com/office/powerpoint/2010/main" val="2151455294"/>
              </p:ext>
            </p:extLst>
          </p:nvPr>
        </p:nvGraphicFramePr>
        <p:xfrm>
          <a:off x="762000" y="1905000"/>
          <a:ext cx="7924801" cy="4649135"/>
        </p:xfrm>
        <a:graphic>
          <a:graphicData uri="http://schemas.openxmlformats.org/drawingml/2006/table">
            <a:tbl>
              <a:tblPr/>
              <a:tblGrid>
                <a:gridCol w="1601821"/>
                <a:gridCol w="2741579"/>
                <a:gridCol w="3581401"/>
              </a:tblGrid>
              <a:tr h="8696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Topology</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Advantages</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Disadvantages</a:t>
                      </a:r>
                      <a:endParaRPr kumimoji="0" lang="en-US" sz="20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7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Bus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Cheap.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Takes less 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Difficult to reconfigure.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Break in bus disables entire network.</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Star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Cheap.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Easy to reconfigure.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Fault tolerant. Most common.</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More expensive than bus.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39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Efficient.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Reconfiguration difficult.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Very expensive.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4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Mesh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Most fault tolerant.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Reconfiguration extremely difficult.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Extremely expensive.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Very complex.</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75243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A476DEA-277D-4FF0-B6A4-479A20A555DB}" type="slidenum">
              <a:rPr lang="en-US">
                <a:solidFill>
                  <a:prstClr val="black">
                    <a:tint val="75000"/>
                  </a:prstClr>
                </a:solidFill>
              </a:rPr>
              <a:pPr/>
              <a:t>77</a:t>
            </a:fld>
            <a:endParaRPr lang="en-US">
              <a:solidFill>
                <a:prstClr val="black">
                  <a:tint val="75000"/>
                </a:prstClr>
              </a:solidFill>
            </a:endParaRPr>
          </a:p>
        </p:txBody>
      </p:sp>
      <p:sp>
        <p:nvSpPr>
          <p:cNvPr id="322562" name="Rectangle 2"/>
          <p:cNvSpPr>
            <a:spLocks noGrp="1" noChangeArrowheads="1"/>
          </p:cNvSpPr>
          <p:nvPr>
            <p:ph type="title"/>
          </p:nvPr>
        </p:nvSpPr>
        <p:spPr/>
        <p:txBody>
          <a:bodyPr>
            <a:normAutofit fontScale="90000"/>
          </a:bodyPr>
          <a:lstStyle/>
          <a:p>
            <a:r>
              <a:rPr lang="en-US" dirty="0">
                <a:solidFill>
                  <a:srgbClr val="00B050"/>
                </a:solidFill>
              </a:rPr>
              <a:t>Network </a:t>
            </a:r>
            <a:r>
              <a:rPr lang="en-US" dirty="0" smtClean="0">
                <a:solidFill>
                  <a:srgbClr val="00B050"/>
                </a:solidFill>
              </a:rPr>
              <a:t>Types Based on </a:t>
            </a:r>
            <a:r>
              <a:rPr lang="en-US" dirty="0" smtClean="0">
                <a:solidFill>
                  <a:srgbClr val="FF0000"/>
                </a:solidFill>
              </a:rPr>
              <a:t>Management</a:t>
            </a:r>
            <a:r>
              <a:rPr lang="en-US" dirty="0" smtClean="0">
                <a:solidFill>
                  <a:srgbClr val="00B050"/>
                </a:solidFill>
              </a:rPr>
              <a:t> Method</a:t>
            </a:r>
            <a:endParaRPr lang="en-US" dirty="0">
              <a:solidFill>
                <a:srgbClr val="00B050"/>
              </a:solidFill>
            </a:endParaRPr>
          </a:p>
        </p:txBody>
      </p:sp>
      <p:sp>
        <p:nvSpPr>
          <p:cNvPr id="322563" name="Rectangle 3"/>
          <p:cNvSpPr>
            <a:spLocks noGrp="1" noChangeArrowheads="1"/>
          </p:cNvSpPr>
          <p:nvPr>
            <p:ph type="body" idx="1"/>
          </p:nvPr>
        </p:nvSpPr>
        <p:spPr>
          <a:xfrm>
            <a:off x="457200" y="1524000"/>
            <a:ext cx="8229600" cy="2362200"/>
          </a:xfrm>
        </p:spPr>
        <p:txBody>
          <a:bodyPr/>
          <a:lstStyle/>
          <a:p>
            <a:r>
              <a:rPr lang="en-US" dirty="0"/>
              <a:t>Two major types of networks</a:t>
            </a:r>
          </a:p>
          <a:p>
            <a:pPr lvl="1"/>
            <a:r>
              <a:rPr lang="en-US" b="1" dirty="0"/>
              <a:t>Peer-to-peer</a:t>
            </a:r>
          </a:p>
          <a:p>
            <a:pPr lvl="1"/>
            <a:r>
              <a:rPr lang="en-US" b="1" dirty="0"/>
              <a:t>Client/Server</a:t>
            </a:r>
            <a:r>
              <a:rPr lang="en-US" dirty="0"/>
              <a:t> (also called server-based)</a:t>
            </a:r>
          </a:p>
          <a:p>
            <a:endParaRPr lang="en-US" dirty="0"/>
          </a:p>
        </p:txBody>
      </p:sp>
    </p:spTree>
    <p:extLst>
      <p:ext uri="{BB962C8B-B14F-4D97-AF65-F5344CB8AC3E}">
        <p14:creationId xmlns:p14="http://schemas.microsoft.com/office/powerpoint/2010/main" val="2002529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F281354-78BB-43F5-99CC-9546C61C2FA6}" type="slidenum">
              <a:rPr lang="en-US">
                <a:solidFill>
                  <a:srgbClr val="000000"/>
                </a:solidFill>
              </a:rPr>
              <a:pPr/>
              <a:t>78</a:t>
            </a:fld>
            <a:endParaRPr lang="en-US">
              <a:solidFill>
                <a:srgbClr val="000000"/>
              </a:solidFill>
            </a:endParaRPr>
          </a:p>
        </p:txBody>
      </p:sp>
      <p:sp>
        <p:nvSpPr>
          <p:cNvPr id="318466" name="Rectangle 2"/>
          <p:cNvSpPr>
            <a:spLocks noGrp="1" noChangeArrowheads="1"/>
          </p:cNvSpPr>
          <p:nvPr>
            <p:ph type="title"/>
          </p:nvPr>
        </p:nvSpPr>
        <p:spPr/>
        <p:txBody>
          <a:bodyPr/>
          <a:lstStyle/>
          <a:p>
            <a:r>
              <a:rPr lang="en-US" dirty="0"/>
              <a:t>A Networking Lexicon</a:t>
            </a:r>
          </a:p>
        </p:txBody>
      </p:sp>
      <p:sp>
        <p:nvSpPr>
          <p:cNvPr id="318467" name="Rectangle 3"/>
          <p:cNvSpPr>
            <a:spLocks noGrp="1" noChangeArrowheads="1"/>
          </p:cNvSpPr>
          <p:nvPr>
            <p:ph type="body" idx="1"/>
          </p:nvPr>
        </p:nvSpPr>
        <p:spPr>
          <a:xfrm>
            <a:off x="533400" y="1447800"/>
            <a:ext cx="8229600" cy="4876800"/>
          </a:xfrm>
        </p:spPr>
        <p:txBody>
          <a:bodyPr>
            <a:noAutofit/>
          </a:bodyPr>
          <a:lstStyle/>
          <a:p>
            <a:pPr>
              <a:lnSpc>
                <a:spcPct val="90000"/>
              </a:lnSpc>
            </a:pPr>
            <a:r>
              <a:rPr lang="en-US" sz="2800" dirty="0"/>
              <a:t>Must understand specialized networking </a:t>
            </a:r>
            <a:r>
              <a:rPr lang="en-US" sz="2800" dirty="0">
                <a:solidFill>
                  <a:srgbClr val="FF0000"/>
                </a:solidFill>
              </a:rPr>
              <a:t>vocabulary</a:t>
            </a:r>
            <a:r>
              <a:rPr lang="en-US" sz="2800" dirty="0"/>
              <a:t>, including</a:t>
            </a:r>
          </a:p>
          <a:p>
            <a:pPr lvl="1">
              <a:lnSpc>
                <a:spcPct val="90000"/>
              </a:lnSpc>
              <a:buFont typeface="Wingdings" pitchFamily="2" charset="2"/>
              <a:buChar char="Ø"/>
            </a:pPr>
            <a:r>
              <a:rPr lang="en-US" sz="2400" b="1" dirty="0"/>
              <a:t>Server </a:t>
            </a:r>
            <a:r>
              <a:rPr lang="en-US" sz="2400" dirty="0"/>
              <a:t>— shares resources across network, typically with more central processing unit (CPU) power and storage capacity than other computers</a:t>
            </a:r>
          </a:p>
          <a:p>
            <a:pPr lvl="1">
              <a:lnSpc>
                <a:spcPct val="90000"/>
              </a:lnSpc>
              <a:buFont typeface="Wingdings" pitchFamily="2" charset="2"/>
              <a:buChar char="Ø"/>
            </a:pPr>
            <a:r>
              <a:rPr lang="en-US" sz="2400" b="1" dirty="0"/>
              <a:t>Client </a:t>
            </a:r>
            <a:r>
              <a:rPr lang="en-US" sz="2400" dirty="0"/>
              <a:t>—  accesses shared resources</a:t>
            </a:r>
          </a:p>
          <a:p>
            <a:pPr lvl="1">
              <a:lnSpc>
                <a:spcPct val="90000"/>
              </a:lnSpc>
              <a:buFont typeface="Wingdings" pitchFamily="2" charset="2"/>
              <a:buChar char="Ø"/>
            </a:pPr>
            <a:r>
              <a:rPr lang="en-US" sz="2400" b="1" dirty="0"/>
              <a:t>Request-response </a:t>
            </a:r>
            <a:r>
              <a:rPr lang="en-US" sz="2400" dirty="0"/>
              <a:t>— client requests information; server responds by providing information</a:t>
            </a:r>
          </a:p>
          <a:p>
            <a:pPr lvl="1">
              <a:lnSpc>
                <a:spcPct val="90000"/>
              </a:lnSpc>
              <a:buFont typeface="Wingdings" pitchFamily="2" charset="2"/>
              <a:buChar char="Ø"/>
            </a:pPr>
            <a:r>
              <a:rPr lang="en-US" sz="2400" b="1" dirty="0"/>
              <a:t>Client-server relationship </a:t>
            </a:r>
            <a:r>
              <a:rPr lang="en-US" sz="2400" dirty="0"/>
              <a:t>— client makes a request to the server, and the server responds </a:t>
            </a:r>
            <a:r>
              <a:rPr lang="en-US" sz="2400" dirty="0" smtClean="0"/>
              <a:t>with providing requested </a:t>
            </a:r>
            <a:r>
              <a:rPr lang="en-US" sz="2400" dirty="0"/>
              <a:t>data</a:t>
            </a:r>
          </a:p>
          <a:p>
            <a:pPr lvl="1">
              <a:lnSpc>
                <a:spcPct val="90000"/>
              </a:lnSpc>
              <a:buFont typeface="Wingdings" pitchFamily="2" charset="2"/>
              <a:buChar char="Ø"/>
            </a:pPr>
            <a:r>
              <a:rPr lang="en-US" sz="2400" b="1" dirty="0"/>
              <a:t>Peer-to-peer </a:t>
            </a:r>
            <a:r>
              <a:rPr lang="en-US" sz="2400" dirty="0"/>
              <a:t>— computers share and request resources from one another</a:t>
            </a:r>
          </a:p>
        </p:txBody>
      </p:sp>
    </p:spTree>
    <p:extLst>
      <p:ext uri="{BB962C8B-B14F-4D97-AF65-F5344CB8AC3E}">
        <p14:creationId xmlns:p14="http://schemas.microsoft.com/office/powerpoint/2010/main" val="41125544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Administrator\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419600"/>
            <a:ext cx="5906068"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1"/>
          </p:nvPr>
        </p:nvSpPr>
        <p:spPr/>
        <p:txBody>
          <a:bodyPr/>
          <a:lstStyle/>
          <a:p>
            <a:fld id="{025E7C54-A629-4ACF-A819-4A2FDB0A4763}" type="slidenum">
              <a:rPr lang="en-US">
                <a:solidFill>
                  <a:prstClr val="black">
                    <a:tint val="75000"/>
                  </a:prstClr>
                </a:solidFill>
              </a:rPr>
              <a:pPr/>
              <a:t>79</a:t>
            </a:fld>
            <a:endParaRPr lang="en-US">
              <a:solidFill>
                <a:prstClr val="black">
                  <a:tint val="75000"/>
                </a:prstClr>
              </a:solidFill>
            </a:endParaRPr>
          </a:p>
        </p:txBody>
      </p:sp>
      <p:sp>
        <p:nvSpPr>
          <p:cNvPr id="323586" name="Rectangle 2"/>
          <p:cNvSpPr>
            <a:spLocks noGrp="1" noChangeArrowheads="1"/>
          </p:cNvSpPr>
          <p:nvPr>
            <p:ph type="title"/>
          </p:nvPr>
        </p:nvSpPr>
        <p:spPr>
          <a:xfrm>
            <a:off x="457200" y="0"/>
            <a:ext cx="8229600" cy="609600"/>
          </a:xfrm>
        </p:spPr>
        <p:txBody>
          <a:bodyPr>
            <a:normAutofit fontScale="90000"/>
          </a:bodyPr>
          <a:lstStyle/>
          <a:p>
            <a:r>
              <a:rPr lang="en-US" b="1" dirty="0">
                <a:solidFill>
                  <a:srgbClr val="00B050"/>
                </a:solidFill>
              </a:rPr>
              <a:t>Peer-to-Peer Networking</a:t>
            </a:r>
          </a:p>
        </p:txBody>
      </p:sp>
      <p:sp>
        <p:nvSpPr>
          <p:cNvPr id="323587" name="Rectangle 3"/>
          <p:cNvSpPr>
            <a:spLocks noGrp="1" noChangeArrowheads="1"/>
          </p:cNvSpPr>
          <p:nvPr>
            <p:ph type="body" idx="1"/>
          </p:nvPr>
        </p:nvSpPr>
        <p:spPr>
          <a:xfrm>
            <a:off x="228600" y="655637"/>
            <a:ext cx="8686800" cy="4525963"/>
          </a:xfrm>
        </p:spPr>
        <p:txBody>
          <a:bodyPr>
            <a:normAutofit/>
          </a:bodyPr>
          <a:lstStyle/>
          <a:p>
            <a:r>
              <a:rPr lang="en-US" dirty="0"/>
              <a:t>Peers with no centralized control over shared resources</a:t>
            </a:r>
          </a:p>
          <a:p>
            <a:r>
              <a:rPr lang="en-US" dirty="0"/>
              <a:t>Can share resources with any other computer on network</a:t>
            </a:r>
          </a:p>
          <a:p>
            <a:r>
              <a:rPr lang="en-US" dirty="0"/>
              <a:t>No computer has higher access priority</a:t>
            </a:r>
          </a:p>
          <a:p>
            <a:r>
              <a:rPr lang="en-US" dirty="0">
                <a:solidFill>
                  <a:srgbClr val="FF0000"/>
                </a:solidFill>
              </a:rPr>
              <a:t>No computer has more responsibility </a:t>
            </a:r>
            <a:r>
              <a:rPr lang="en-US" dirty="0"/>
              <a:t>to provide or </a:t>
            </a:r>
            <a:r>
              <a:rPr lang="en-US" dirty="0" smtClean="0"/>
              <a:t>share resources</a:t>
            </a:r>
            <a:endParaRPr lang="en-US" dirty="0"/>
          </a:p>
        </p:txBody>
      </p:sp>
    </p:spTree>
    <p:extLst>
      <p:ext uri="{BB962C8B-B14F-4D97-AF65-F5344CB8AC3E}">
        <p14:creationId xmlns:p14="http://schemas.microsoft.com/office/powerpoint/2010/main" val="2989854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34000"/>
          </a:xfrm>
        </p:spPr>
        <p:txBody>
          <a:bodyPr/>
          <a:lstStyle/>
          <a:p>
            <a:pPr algn="just"/>
            <a:r>
              <a:rPr lang="en-US" dirty="0" smtClean="0">
                <a:solidFill>
                  <a:srgbClr val="FF0000"/>
                </a:solidFill>
              </a:rPr>
              <a:t>Telephones, radios, and televisions  </a:t>
            </a:r>
            <a:r>
              <a:rPr lang="en-US" dirty="0" smtClean="0"/>
              <a:t>– The older forms of communications technology  – were designed to work with an </a:t>
            </a:r>
            <a:r>
              <a:rPr lang="en-US" dirty="0" smtClean="0">
                <a:solidFill>
                  <a:srgbClr val="FF0000"/>
                </a:solidFill>
                <a:effectLst>
                  <a:outerShdw blurRad="38100" dist="38100" dir="2700000" algn="tl">
                    <a:srgbClr val="000000">
                      <a:alpha val="43137"/>
                    </a:srgbClr>
                  </a:outerShdw>
                </a:effectLst>
              </a:rPr>
              <a:t>analog signal</a:t>
            </a:r>
            <a:r>
              <a:rPr lang="en-US" dirty="0" smtClean="0"/>
              <a:t>.</a:t>
            </a:r>
          </a:p>
          <a:p>
            <a:pPr algn="just"/>
            <a:r>
              <a:rPr lang="en-US" dirty="0" smtClean="0">
                <a:effectLst>
                  <a:outerShdw blurRad="38100" dist="38100" dir="2700000" algn="tl">
                    <a:srgbClr val="000000">
                      <a:alpha val="43137"/>
                    </a:srgbClr>
                  </a:outerShdw>
                </a:effectLst>
              </a:rPr>
              <a:t>An analog signal is a continuous</a:t>
            </a:r>
            <a:r>
              <a:rPr lang="en-US" dirty="0" smtClean="0"/>
              <a:t> </a:t>
            </a:r>
            <a:r>
              <a:rPr lang="en-US" dirty="0" smtClean="0">
                <a:effectLst>
                  <a:outerShdw blurRad="38100" dist="38100" dir="2700000" algn="tl">
                    <a:srgbClr val="000000">
                      <a:alpha val="43137"/>
                    </a:srgbClr>
                  </a:outerShdw>
                </a:effectLst>
              </a:rPr>
              <a:t>electrical</a:t>
            </a:r>
            <a:r>
              <a:rPr lang="en-US" dirty="0" smtClean="0"/>
              <a:t> </a:t>
            </a:r>
            <a:r>
              <a:rPr lang="en-US" dirty="0" smtClean="0">
                <a:effectLst>
                  <a:outerShdw blurRad="38100" dist="38100" dir="2700000" algn="tl">
                    <a:srgbClr val="000000">
                      <a:alpha val="43137"/>
                    </a:srgbClr>
                  </a:outerShdw>
                </a:effectLst>
              </a:rPr>
              <a:t>signal in the form of a wave</a:t>
            </a:r>
            <a:r>
              <a:rPr lang="en-US" dirty="0" smtClean="0"/>
              <a:t>. The wave is called a </a:t>
            </a:r>
            <a:r>
              <a:rPr lang="en-US" dirty="0" smtClean="0">
                <a:solidFill>
                  <a:srgbClr val="FF0000"/>
                </a:solidFill>
                <a:effectLst>
                  <a:outerShdw blurRad="38100" dist="38100" dir="2700000" algn="tl">
                    <a:srgbClr val="000000">
                      <a:alpha val="43137"/>
                    </a:srgbClr>
                  </a:outerShdw>
                </a:effectLst>
              </a:rPr>
              <a:t>carrier wave</a:t>
            </a:r>
            <a:r>
              <a:rPr lang="en-US" dirty="0" smtClean="0"/>
              <a:t>.</a:t>
            </a:r>
          </a:p>
          <a:p>
            <a:pPr algn="just"/>
            <a:r>
              <a:rPr lang="en-US" dirty="0" smtClean="0"/>
              <a:t>Two characteristics of analog carrier waves that can be altered are </a:t>
            </a:r>
            <a:r>
              <a:rPr lang="en-US" dirty="0" smtClean="0">
                <a:solidFill>
                  <a:srgbClr val="FF0000"/>
                </a:solidFill>
                <a:effectLst>
                  <a:outerShdw blurRad="38100" dist="38100" dir="2700000" algn="tl">
                    <a:srgbClr val="000000">
                      <a:alpha val="43137"/>
                    </a:srgbClr>
                  </a:outerShdw>
                </a:effectLst>
              </a:rPr>
              <a:t>frequency</a:t>
            </a:r>
            <a:r>
              <a:rPr lang="en-US" dirty="0" smtClean="0"/>
              <a:t> and </a:t>
            </a:r>
            <a:r>
              <a:rPr lang="en-US" dirty="0" smtClean="0">
                <a:solidFill>
                  <a:srgbClr val="FF0000"/>
                </a:solidFill>
                <a:effectLst>
                  <a:outerShdw blurRad="38100" dist="38100" dir="2700000" algn="tl">
                    <a:srgbClr val="000000">
                      <a:alpha val="43137"/>
                    </a:srgbClr>
                  </a:outerShdw>
                </a:effectLst>
              </a:rPr>
              <a:t>amplitude</a:t>
            </a:r>
            <a:r>
              <a:rPr lang="en-US" dirty="0" smtClean="0"/>
              <a:t>.</a:t>
            </a:r>
            <a:endParaRPr lang="en-US" sz="800" dirty="0" smtClean="0"/>
          </a:p>
          <a:p>
            <a:pPr algn="just"/>
            <a:endParaRPr lang="en-US" sz="800" dirty="0" smtClean="0"/>
          </a:p>
          <a:p>
            <a:pPr algn="just"/>
            <a:r>
              <a:rPr lang="en-US" sz="2000" b="1" dirty="0" smtClean="0"/>
              <a:t>Examples of analog values: Sound, Temperature, Pressure, Light, Video</a:t>
            </a:r>
          </a:p>
          <a:p>
            <a:pPr algn="just"/>
            <a:endParaRPr lang="en-US" dirty="0"/>
          </a:p>
        </p:txBody>
      </p:sp>
      <p:sp>
        <p:nvSpPr>
          <p:cNvPr id="4" name="Rectangle 2"/>
          <p:cNvSpPr>
            <a:spLocks noGrp="1" noChangeArrowheads="1"/>
          </p:cNvSpPr>
          <p:nvPr>
            <p:ph type="title"/>
          </p:nvPr>
        </p:nvSpPr>
        <p:spPr>
          <a:xfrm>
            <a:off x="381000" y="152400"/>
            <a:ext cx="8204200" cy="914400"/>
          </a:xfrm>
        </p:spPr>
        <p:txBody>
          <a:bodyPr/>
          <a:lstStyle/>
          <a:p>
            <a:r>
              <a:rPr lang="en-US" dirty="0">
                <a:solidFill>
                  <a:srgbClr val="002060"/>
                </a:solidFill>
                <a:effectLst>
                  <a:outerShdw blurRad="38100" dist="38100" dir="2700000" algn="tl">
                    <a:srgbClr val="000000">
                      <a:alpha val="43137"/>
                    </a:srgbClr>
                  </a:outerShdw>
                </a:effectLst>
              </a:rPr>
              <a:t>Analogue &amp; Digital Signals</a:t>
            </a:r>
          </a:p>
        </p:txBody>
      </p:sp>
    </p:spTree>
    <p:extLst>
      <p:ext uri="{BB962C8B-B14F-4D97-AF65-F5344CB8AC3E}">
        <p14:creationId xmlns:p14="http://schemas.microsoft.com/office/powerpoint/2010/main" val="17483575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021785A-2C73-4524-9C93-782A615F2CBF}" type="slidenum">
              <a:rPr lang="en-US">
                <a:solidFill>
                  <a:prstClr val="black">
                    <a:tint val="75000"/>
                  </a:prstClr>
                </a:solidFill>
              </a:rPr>
              <a:pPr/>
              <a:t>80</a:t>
            </a:fld>
            <a:endParaRPr lang="en-US">
              <a:solidFill>
                <a:prstClr val="black">
                  <a:tint val="75000"/>
                </a:prstClr>
              </a:solidFill>
            </a:endParaRPr>
          </a:p>
        </p:txBody>
      </p:sp>
      <p:sp>
        <p:nvSpPr>
          <p:cNvPr id="343042" name="Rectangle 2"/>
          <p:cNvSpPr>
            <a:spLocks noGrp="1" noChangeArrowheads="1"/>
          </p:cNvSpPr>
          <p:nvPr>
            <p:ph type="title"/>
          </p:nvPr>
        </p:nvSpPr>
        <p:spPr>
          <a:xfrm>
            <a:off x="457200" y="533400"/>
            <a:ext cx="8229600" cy="990600"/>
          </a:xfrm>
        </p:spPr>
        <p:txBody>
          <a:bodyPr>
            <a:normAutofit fontScale="90000"/>
          </a:bodyPr>
          <a:lstStyle/>
          <a:p>
            <a:r>
              <a:rPr lang="en-US" b="1" dirty="0">
                <a:solidFill>
                  <a:srgbClr val="00B050"/>
                </a:solidFill>
                <a:effectLst>
                  <a:outerShdw blurRad="38100" dist="38100" dir="2700000" algn="tl">
                    <a:srgbClr val="000000">
                      <a:alpha val="43137"/>
                    </a:srgbClr>
                  </a:outerShdw>
                </a:effectLst>
              </a:rPr>
              <a:t>Peer-to-Peer Networking Advantages</a:t>
            </a:r>
          </a:p>
        </p:txBody>
      </p:sp>
      <p:sp>
        <p:nvSpPr>
          <p:cNvPr id="343043" name="Rectangle 3"/>
          <p:cNvSpPr>
            <a:spLocks noGrp="1" noChangeArrowheads="1"/>
          </p:cNvSpPr>
          <p:nvPr>
            <p:ph type="body" idx="1"/>
          </p:nvPr>
        </p:nvSpPr>
        <p:spPr>
          <a:xfrm>
            <a:off x="457200" y="1752600"/>
            <a:ext cx="8229600" cy="4191000"/>
          </a:xfrm>
        </p:spPr>
        <p:txBody>
          <a:bodyPr>
            <a:noAutofit/>
          </a:bodyPr>
          <a:lstStyle/>
          <a:p>
            <a:r>
              <a:rPr lang="en-US" dirty="0"/>
              <a:t>Easy to install and configure</a:t>
            </a:r>
          </a:p>
          <a:p>
            <a:r>
              <a:rPr lang="en-US" dirty="0">
                <a:solidFill>
                  <a:srgbClr val="FF0000"/>
                </a:solidFill>
              </a:rPr>
              <a:t>No dedicated server</a:t>
            </a:r>
          </a:p>
          <a:p>
            <a:r>
              <a:rPr lang="en-US" dirty="0">
                <a:solidFill>
                  <a:srgbClr val="FF0000"/>
                </a:solidFill>
              </a:rPr>
              <a:t>Users control own shared resources</a:t>
            </a:r>
          </a:p>
          <a:p>
            <a:r>
              <a:rPr lang="en-US" dirty="0"/>
              <a:t>Inexpensive to purchase and operate</a:t>
            </a:r>
          </a:p>
          <a:p>
            <a:r>
              <a:rPr lang="en-US" dirty="0"/>
              <a:t>No additional equipment or software</a:t>
            </a:r>
          </a:p>
          <a:p>
            <a:r>
              <a:rPr lang="en-US" dirty="0">
                <a:solidFill>
                  <a:srgbClr val="FF0000"/>
                </a:solidFill>
              </a:rPr>
              <a:t>No dedicated administrators </a:t>
            </a:r>
          </a:p>
          <a:p>
            <a:r>
              <a:rPr lang="en-US" dirty="0"/>
              <a:t>Works best with 10 or fewer </a:t>
            </a:r>
            <a:r>
              <a:rPr lang="en-US" dirty="0" smtClean="0"/>
              <a:t>peers</a:t>
            </a:r>
            <a:endParaRPr lang="en-US" dirty="0"/>
          </a:p>
        </p:txBody>
      </p:sp>
    </p:spTree>
    <p:extLst>
      <p:ext uri="{BB962C8B-B14F-4D97-AF65-F5344CB8AC3E}">
        <p14:creationId xmlns:p14="http://schemas.microsoft.com/office/powerpoint/2010/main" val="26475435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4C5F6EB-226C-40D6-AF34-830C15381A43}" type="slidenum">
              <a:rPr lang="en-US">
                <a:solidFill>
                  <a:prstClr val="black">
                    <a:tint val="75000"/>
                  </a:prstClr>
                </a:solidFill>
              </a:rPr>
              <a:pPr/>
              <a:t>81</a:t>
            </a:fld>
            <a:endParaRPr lang="en-US">
              <a:solidFill>
                <a:prstClr val="black">
                  <a:tint val="75000"/>
                </a:prstClr>
              </a:solidFill>
            </a:endParaRPr>
          </a:p>
        </p:txBody>
      </p:sp>
      <p:sp>
        <p:nvSpPr>
          <p:cNvPr id="344066" name="Rectangle 2"/>
          <p:cNvSpPr>
            <a:spLocks noGrp="1" noChangeArrowheads="1"/>
          </p:cNvSpPr>
          <p:nvPr>
            <p:ph type="title"/>
          </p:nvPr>
        </p:nvSpPr>
        <p:spPr/>
        <p:txBody>
          <a:bodyPr>
            <a:normAutofit fontScale="90000"/>
          </a:bodyPr>
          <a:lstStyle/>
          <a:p>
            <a:r>
              <a:rPr lang="en-US" b="1" dirty="0">
                <a:solidFill>
                  <a:srgbClr val="00B050"/>
                </a:solidFill>
                <a:effectLst>
                  <a:outerShdw blurRad="38100" dist="38100" dir="2700000" algn="tl">
                    <a:srgbClr val="000000">
                      <a:alpha val="43137"/>
                    </a:srgbClr>
                  </a:outerShdw>
                </a:effectLst>
              </a:rPr>
              <a:t>Peer-to-Peer Networking Disadvantages</a:t>
            </a:r>
          </a:p>
        </p:txBody>
      </p:sp>
      <p:sp>
        <p:nvSpPr>
          <p:cNvPr id="344067" name="Rectangle 3"/>
          <p:cNvSpPr>
            <a:spLocks noGrp="1" noChangeArrowheads="1"/>
          </p:cNvSpPr>
          <p:nvPr>
            <p:ph type="body" idx="1"/>
          </p:nvPr>
        </p:nvSpPr>
        <p:spPr>
          <a:xfrm>
            <a:off x="914400" y="1901825"/>
            <a:ext cx="7696200" cy="4575175"/>
          </a:xfrm>
        </p:spPr>
        <p:txBody>
          <a:bodyPr/>
          <a:lstStyle/>
          <a:p>
            <a:pPr>
              <a:lnSpc>
                <a:spcPct val="90000"/>
              </a:lnSpc>
            </a:pPr>
            <a:r>
              <a:rPr lang="en-US" dirty="0"/>
              <a:t>Security applies to single resource at a time</a:t>
            </a:r>
          </a:p>
          <a:p>
            <a:pPr>
              <a:lnSpc>
                <a:spcPct val="90000"/>
              </a:lnSpc>
            </a:pPr>
            <a:r>
              <a:rPr lang="en-US" dirty="0"/>
              <a:t>Users may have many different passwords</a:t>
            </a:r>
          </a:p>
          <a:p>
            <a:pPr>
              <a:lnSpc>
                <a:spcPct val="90000"/>
              </a:lnSpc>
            </a:pPr>
            <a:r>
              <a:rPr lang="en-US" dirty="0"/>
              <a:t>Must back up each machine individually </a:t>
            </a:r>
          </a:p>
          <a:p>
            <a:pPr>
              <a:lnSpc>
                <a:spcPct val="90000"/>
              </a:lnSpc>
            </a:pPr>
            <a:r>
              <a:rPr lang="en-US" dirty="0">
                <a:solidFill>
                  <a:srgbClr val="FF0000"/>
                </a:solidFill>
              </a:rPr>
              <a:t>Machine sharing resources may suffers reduced performance</a:t>
            </a:r>
          </a:p>
          <a:p>
            <a:pPr>
              <a:lnSpc>
                <a:spcPct val="90000"/>
              </a:lnSpc>
            </a:pPr>
            <a:r>
              <a:rPr lang="en-US" dirty="0"/>
              <a:t>No centralized organization scheme to locate or control access to data</a:t>
            </a:r>
          </a:p>
          <a:p>
            <a:pPr>
              <a:lnSpc>
                <a:spcPct val="90000"/>
              </a:lnSpc>
            </a:pPr>
            <a:r>
              <a:rPr lang="en-US" dirty="0">
                <a:solidFill>
                  <a:srgbClr val="FF0000"/>
                </a:solidFill>
              </a:rPr>
              <a:t>Does not usually work well with more than </a:t>
            </a:r>
            <a:br>
              <a:rPr lang="en-US" dirty="0">
                <a:solidFill>
                  <a:srgbClr val="FF0000"/>
                </a:solidFill>
              </a:rPr>
            </a:br>
            <a:r>
              <a:rPr lang="en-US" dirty="0">
                <a:solidFill>
                  <a:srgbClr val="FF0000"/>
                </a:solidFill>
              </a:rPr>
              <a:t>10 </a:t>
            </a:r>
            <a:r>
              <a:rPr lang="en-US" dirty="0" smtClean="0">
                <a:solidFill>
                  <a:srgbClr val="FF0000"/>
                </a:solidFill>
              </a:rPr>
              <a:t>peers </a:t>
            </a:r>
            <a:r>
              <a:rPr lang="en-US" dirty="0" smtClean="0"/>
              <a:t>(users)</a:t>
            </a:r>
            <a:endParaRPr lang="en-US" dirty="0"/>
          </a:p>
        </p:txBody>
      </p:sp>
    </p:spTree>
    <p:extLst>
      <p:ext uri="{BB962C8B-B14F-4D97-AF65-F5344CB8AC3E}">
        <p14:creationId xmlns:p14="http://schemas.microsoft.com/office/powerpoint/2010/main" val="24977257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1E6E138-FDA7-42C1-906D-E60080083B33}" type="slidenum">
              <a:rPr lang="en-US">
                <a:solidFill>
                  <a:prstClr val="black">
                    <a:tint val="75000"/>
                  </a:prstClr>
                </a:solidFill>
              </a:rPr>
              <a:pPr/>
              <a:t>82</a:t>
            </a:fld>
            <a:endParaRPr lang="en-US">
              <a:solidFill>
                <a:prstClr val="black">
                  <a:tint val="75000"/>
                </a:prstClr>
              </a:solidFill>
            </a:endParaRPr>
          </a:p>
        </p:txBody>
      </p:sp>
      <p:sp>
        <p:nvSpPr>
          <p:cNvPr id="324610" name="Rectangle 2"/>
          <p:cNvSpPr>
            <a:spLocks noGrp="1" noChangeArrowheads="1"/>
          </p:cNvSpPr>
          <p:nvPr>
            <p:ph type="title"/>
          </p:nvPr>
        </p:nvSpPr>
        <p:spPr>
          <a:xfrm>
            <a:off x="457200" y="0"/>
            <a:ext cx="8229600" cy="914400"/>
          </a:xfrm>
        </p:spPr>
        <p:txBody>
          <a:bodyPr/>
          <a:lstStyle/>
          <a:p>
            <a:r>
              <a:rPr lang="en-US" dirty="0"/>
              <a:t>Server-Based Networks</a:t>
            </a:r>
          </a:p>
        </p:txBody>
      </p:sp>
      <p:sp>
        <p:nvSpPr>
          <p:cNvPr id="324611" name="Rectangle 3"/>
          <p:cNvSpPr>
            <a:spLocks noGrp="1" noChangeArrowheads="1"/>
          </p:cNvSpPr>
          <p:nvPr>
            <p:ph type="body" idx="1"/>
          </p:nvPr>
        </p:nvSpPr>
        <p:spPr>
          <a:xfrm>
            <a:off x="685800" y="835025"/>
            <a:ext cx="7924800" cy="4956175"/>
          </a:xfrm>
        </p:spPr>
        <p:txBody>
          <a:bodyPr/>
          <a:lstStyle/>
          <a:p>
            <a:r>
              <a:rPr lang="en-US" dirty="0">
                <a:solidFill>
                  <a:srgbClr val="FF0000"/>
                </a:solidFill>
              </a:rPr>
              <a:t>Server</a:t>
            </a:r>
            <a:r>
              <a:rPr lang="en-US" dirty="0"/>
              <a:t> responds to </a:t>
            </a:r>
            <a:r>
              <a:rPr lang="en-US" dirty="0">
                <a:solidFill>
                  <a:srgbClr val="FF0000"/>
                </a:solidFill>
              </a:rPr>
              <a:t>client</a:t>
            </a:r>
            <a:r>
              <a:rPr lang="en-US" dirty="0"/>
              <a:t> requests</a:t>
            </a:r>
          </a:p>
          <a:p>
            <a:r>
              <a:rPr lang="en-US" dirty="0" smtClean="0"/>
              <a:t>Provide </a:t>
            </a:r>
            <a:r>
              <a:rPr lang="en-US" dirty="0">
                <a:solidFill>
                  <a:srgbClr val="FF0000"/>
                </a:solidFill>
              </a:rPr>
              <a:t>centralized</a:t>
            </a:r>
            <a:r>
              <a:rPr lang="en-US" dirty="0"/>
              <a:t> control over resources</a:t>
            </a:r>
          </a:p>
          <a:p>
            <a:r>
              <a:rPr lang="en-US" dirty="0"/>
              <a:t>Servers require </a:t>
            </a:r>
            <a:r>
              <a:rPr lang="en-US" dirty="0">
                <a:solidFill>
                  <a:srgbClr val="FF0000"/>
                </a:solidFill>
              </a:rPr>
              <a:t>faster CPUs</a:t>
            </a:r>
            <a:r>
              <a:rPr lang="en-US" dirty="0"/>
              <a:t>, </a:t>
            </a:r>
            <a:r>
              <a:rPr lang="en-US" dirty="0">
                <a:solidFill>
                  <a:srgbClr val="FF0000"/>
                </a:solidFill>
              </a:rPr>
              <a:t>more memory</a:t>
            </a:r>
            <a:r>
              <a:rPr lang="en-US" dirty="0"/>
              <a:t>, </a:t>
            </a:r>
            <a:r>
              <a:rPr lang="en-US" dirty="0">
                <a:solidFill>
                  <a:srgbClr val="FF0000"/>
                </a:solidFill>
              </a:rPr>
              <a:t>larger disk drives</a:t>
            </a:r>
            <a:r>
              <a:rPr lang="en-US" dirty="0"/>
              <a:t>, and </a:t>
            </a:r>
            <a:r>
              <a:rPr lang="en-US" dirty="0">
                <a:solidFill>
                  <a:srgbClr val="FF0000"/>
                </a:solidFill>
              </a:rPr>
              <a:t>extra peripherals </a:t>
            </a:r>
            <a:r>
              <a:rPr lang="en-US" dirty="0"/>
              <a:t>such as </a:t>
            </a:r>
            <a:r>
              <a:rPr lang="en-US" dirty="0" smtClean="0">
                <a:solidFill>
                  <a:srgbClr val="FF0000"/>
                </a:solidFill>
              </a:rPr>
              <a:t>external backup storages </a:t>
            </a:r>
            <a:endParaRPr lang="en-US" dirty="0">
              <a:solidFill>
                <a:srgbClr val="FF0000"/>
              </a:solidFill>
            </a:endParaRPr>
          </a:p>
          <a:p>
            <a:r>
              <a:rPr lang="en-US" dirty="0"/>
              <a:t>May be dedicated, handling only requests from client </a:t>
            </a:r>
            <a:r>
              <a:rPr lang="en-US" dirty="0" smtClean="0"/>
              <a:t>communities (</a:t>
            </a:r>
            <a:r>
              <a:rPr lang="en-US" dirty="0" smtClean="0">
                <a:solidFill>
                  <a:srgbClr val="FF0000"/>
                </a:solidFill>
              </a:rPr>
              <a:t>file server, web server, app. server</a:t>
            </a:r>
            <a:r>
              <a:rPr lang="en-US" dirty="0" smtClean="0"/>
              <a:t>)</a:t>
            </a:r>
            <a:endParaRPr 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5123605"/>
            <a:ext cx="4114800" cy="1886795"/>
          </a:xfrm>
          <a:prstGeom prst="rect">
            <a:avLst/>
          </a:prstGeom>
          <a:noFill/>
          <a:ln/>
          <a:extLst>
            <a:ext uri="{909E8E84-426E-40DD-AFC4-6F175D3DCCD1}">
              <a14:hiddenFill xmlns:a14="http://schemas.microsoft.com/office/drawing/2010/main">
                <a:gradFill rotWithShape="0">
                  <a:gsLst>
                    <a:gs pos="0">
                      <a:schemeClr val="accent1"/>
                    </a:gs>
                    <a:gs pos="100000">
                      <a:schemeClr val="bg1"/>
                    </a:gs>
                  </a:gsLst>
                  <a:path path="rect">
                    <a:fillToRect r="100000" b="100000"/>
                  </a:path>
                </a:gra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pic>
        <p:nvPicPr>
          <p:cNvPr id="2" name="Picture 1"/>
          <p:cNvPicPr>
            <a:picLocks noChangeAspect="1"/>
          </p:cNvPicPr>
          <p:nvPr/>
        </p:nvPicPr>
        <p:blipFill>
          <a:blip r:embed="rId3"/>
          <a:stretch>
            <a:fillRect/>
          </a:stretch>
        </p:blipFill>
        <p:spPr>
          <a:xfrm>
            <a:off x="4242588" y="4648200"/>
            <a:ext cx="4901412" cy="2043856"/>
          </a:xfrm>
          <a:prstGeom prst="rect">
            <a:avLst/>
          </a:prstGeom>
        </p:spPr>
      </p:pic>
    </p:spTree>
    <p:extLst>
      <p:ext uri="{BB962C8B-B14F-4D97-AF65-F5344CB8AC3E}">
        <p14:creationId xmlns:p14="http://schemas.microsoft.com/office/powerpoint/2010/main" val="15422299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8395C93-1AB5-4E15-85C1-4582E188D946}" type="slidenum">
              <a:rPr lang="en-US">
                <a:solidFill>
                  <a:prstClr val="black">
                    <a:tint val="75000"/>
                  </a:prstClr>
                </a:solidFill>
              </a:rPr>
              <a:pPr/>
              <a:t>83</a:t>
            </a:fld>
            <a:endParaRPr lang="en-US">
              <a:solidFill>
                <a:prstClr val="black">
                  <a:tint val="75000"/>
                </a:prstClr>
              </a:solidFill>
            </a:endParaRPr>
          </a:p>
        </p:txBody>
      </p:sp>
      <p:sp>
        <p:nvSpPr>
          <p:cNvPr id="348162" name="Rectangle 2"/>
          <p:cNvSpPr>
            <a:spLocks noGrp="1" noChangeArrowheads="1"/>
          </p:cNvSpPr>
          <p:nvPr>
            <p:ph type="title"/>
          </p:nvPr>
        </p:nvSpPr>
        <p:spPr>
          <a:xfrm>
            <a:off x="457200" y="19665"/>
            <a:ext cx="8229600" cy="808038"/>
          </a:xfrm>
        </p:spPr>
        <p:txBody>
          <a:bodyPr/>
          <a:lstStyle/>
          <a:p>
            <a:r>
              <a:rPr lang="en-US" dirty="0"/>
              <a:t>Server-Based Networks </a:t>
            </a:r>
            <a:r>
              <a:rPr lang="en-US" sz="2800" dirty="0"/>
              <a:t>(continued)</a:t>
            </a:r>
          </a:p>
        </p:txBody>
      </p:sp>
      <p:sp>
        <p:nvSpPr>
          <p:cNvPr id="348163" name="Rectangle 3"/>
          <p:cNvSpPr>
            <a:spLocks noGrp="1" noChangeArrowheads="1"/>
          </p:cNvSpPr>
          <p:nvPr>
            <p:ph type="body" idx="1"/>
          </p:nvPr>
        </p:nvSpPr>
        <p:spPr>
          <a:xfrm>
            <a:off x="114300" y="827703"/>
            <a:ext cx="8915400" cy="4956175"/>
          </a:xfrm>
        </p:spPr>
        <p:txBody>
          <a:bodyPr/>
          <a:lstStyle/>
          <a:p>
            <a:r>
              <a:rPr lang="en-US" dirty="0"/>
              <a:t>One or more servers may do centralized </a:t>
            </a:r>
            <a:r>
              <a:rPr lang="en-US" dirty="0">
                <a:solidFill>
                  <a:srgbClr val="FF0000"/>
                </a:solidFill>
              </a:rPr>
              <a:t>verification of user accounts and passwords</a:t>
            </a:r>
          </a:p>
          <a:p>
            <a:r>
              <a:rPr lang="en-US" dirty="0"/>
              <a:t>Novell and Windows servers use a directory service</a:t>
            </a:r>
          </a:p>
          <a:p>
            <a:pPr lvl="1"/>
            <a:r>
              <a:rPr lang="en-US" dirty="0"/>
              <a:t>Checks account names and passwords against database</a:t>
            </a:r>
          </a:p>
          <a:p>
            <a:pPr lvl="1"/>
            <a:r>
              <a:rPr lang="en-US" dirty="0"/>
              <a:t>Manage shared resources</a:t>
            </a:r>
          </a:p>
          <a:p>
            <a:pPr lvl="1"/>
            <a:r>
              <a:rPr lang="en-US" dirty="0"/>
              <a:t>Windows </a:t>
            </a:r>
            <a:r>
              <a:rPr lang="en-US" dirty="0" smtClean="0"/>
              <a:t>2000/2003/2008 </a:t>
            </a:r>
            <a:r>
              <a:rPr lang="en-US" dirty="0"/>
              <a:t>calls it </a:t>
            </a:r>
            <a:r>
              <a:rPr lang="en-US" b="1" dirty="0">
                <a:solidFill>
                  <a:srgbClr val="FF0000"/>
                </a:solidFill>
                <a:effectLst>
                  <a:outerShdw blurRad="38100" dist="38100" dir="2700000" algn="tl">
                    <a:srgbClr val="000000">
                      <a:alpha val="43137"/>
                    </a:srgbClr>
                  </a:outerShdw>
                </a:effectLst>
              </a:rPr>
              <a:t>Active Directory</a:t>
            </a:r>
          </a:p>
          <a:p>
            <a:pPr lvl="1"/>
            <a:r>
              <a:rPr lang="en-US" dirty="0"/>
              <a:t>Novell NetWare calls it </a:t>
            </a:r>
            <a:r>
              <a:rPr lang="en-US" b="1" dirty="0"/>
              <a:t>Novell Directory Services</a:t>
            </a:r>
            <a:r>
              <a:rPr lang="en-US" dirty="0"/>
              <a:t> (NDS)</a:t>
            </a:r>
          </a:p>
          <a:p>
            <a:endParaRPr lang="en-US" sz="2400" dirty="0"/>
          </a:p>
        </p:txBody>
      </p:sp>
      <p:sp>
        <p:nvSpPr>
          <p:cNvPr id="2" name="Rectangle 1"/>
          <p:cNvSpPr/>
          <p:nvPr/>
        </p:nvSpPr>
        <p:spPr>
          <a:xfrm>
            <a:off x="151170" y="5410200"/>
            <a:ext cx="6630629" cy="1175706"/>
          </a:xfrm>
          <a:prstGeom prst="rect">
            <a:avLst/>
          </a:prstGeom>
        </p:spPr>
        <p:txBody>
          <a:bodyPr wrap="square">
            <a:spAutoFit/>
          </a:bodyPr>
          <a:lstStyle/>
          <a:p>
            <a:pPr marL="342900" indent="-342900">
              <a:spcBef>
                <a:spcPct val="20000"/>
              </a:spcBef>
              <a:buFont typeface="Arial" pitchFamily="34" charset="0"/>
              <a:buChar char="•"/>
            </a:pPr>
            <a:r>
              <a:rPr lang="en-US" sz="3200" dirty="0">
                <a:solidFill>
                  <a:srgbClr val="FF0000"/>
                </a:solidFill>
                <a:effectLst>
                  <a:outerShdw blurRad="38100" dist="38100" dir="2700000" algn="tl">
                    <a:srgbClr val="000000">
                      <a:alpha val="43137"/>
                    </a:srgbClr>
                  </a:outerShdw>
                </a:effectLst>
              </a:rPr>
              <a:t>Easier to scale</a:t>
            </a:r>
          </a:p>
          <a:p>
            <a:pPr marL="342900" indent="-342900">
              <a:spcBef>
                <a:spcPct val="20000"/>
              </a:spcBef>
              <a:buFont typeface="Arial" pitchFamily="34" charset="0"/>
              <a:buChar char="•"/>
            </a:pPr>
            <a:r>
              <a:rPr lang="en-US" sz="3200" dirty="0">
                <a:solidFill>
                  <a:srgbClr val="FF0000"/>
                </a:solidFill>
                <a:effectLst>
                  <a:outerShdw blurRad="38100" dist="38100" dir="2700000" algn="tl">
                    <a:srgbClr val="000000">
                      <a:alpha val="43137"/>
                    </a:srgbClr>
                  </a:outerShdw>
                </a:effectLst>
              </a:rPr>
              <a:t>May handle thousands of users</a:t>
            </a:r>
          </a:p>
        </p:txBody>
      </p:sp>
    </p:spTree>
    <p:extLst>
      <p:ext uri="{BB962C8B-B14F-4D97-AF65-F5344CB8AC3E}">
        <p14:creationId xmlns:p14="http://schemas.microsoft.com/office/powerpoint/2010/main" val="24838775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CF3031E-9780-4706-8594-4E2FF223EEF8}" type="slidenum">
              <a:rPr lang="en-US">
                <a:solidFill>
                  <a:prstClr val="black">
                    <a:tint val="75000"/>
                  </a:prstClr>
                </a:solidFill>
              </a:rPr>
              <a:pPr/>
              <a:t>84</a:t>
            </a:fld>
            <a:endParaRPr lang="en-US">
              <a:solidFill>
                <a:prstClr val="black">
                  <a:tint val="75000"/>
                </a:prstClr>
              </a:solidFill>
            </a:endParaRPr>
          </a:p>
        </p:txBody>
      </p:sp>
      <p:sp>
        <p:nvSpPr>
          <p:cNvPr id="346114" name="Rectangle 2"/>
          <p:cNvSpPr>
            <a:spLocks noGrp="1" noChangeArrowheads="1"/>
          </p:cNvSpPr>
          <p:nvPr>
            <p:ph type="title"/>
          </p:nvPr>
        </p:nvSpPr>
        <p:spPr>
          <a:xfrm>
            <a:off x="457200" y="274638"/>
            <a:ext cx="8229600" cy="944562"/>
          </a:xfrm>
        </p:spPr>
        <p:txBody>
          <a:bodyPr>
            <a:normAutofit fontScale="90000"/>
          </a:bodyPr>
          <a:lstStyle/>
          <a:p>
            <a:r>
              <a:rPr lang="en-US">
                <a:solidFill>
                  <a:srgbClr val="FF0000"/>
                </a:solidFill>
                <a:effectLst>
                  <a:outerShdw blurRad="38100" dist="38100" dir="2700000" algn="tl">
                    <a:srgbClr val="000000">
                      <a:alpha val="43137"/>
                    </a:srgbClr>
                  </a:outerShdw>
                </a:effectLst>
              </a:rPr>
              <a:t>Server-Based Networking Advantages</a:t>
            </a:r>
          </a:p>
        </p:txBody>
      </p:sp>
      <p:sp>
        <p:nvSpPr>
          <p:cNvPr id="346115" name="Rectangle 3"/>
          <p:cNvSpPr>
            <a:spLocks noGrp="1" noChangeArrowheads="1"/>
          </p:cNvSpPr>
          <p:nvPr>
            <p:ph type="body" idx="1"/>
          </p:nvPr>
        </p:nvSpPr>
        <p:spPr/>
        <p:txBody>
          <a:bodyPr/>
          <a:lstStyle/>
          <a:p>
            <a:r>
              <a:rPr lang="en-US" dirty="0">
                <a:solidFill>
                  <a:srgbClr val="FF0000"/>
                </a:solidFill>
              </a:rPr>
              <a:t>Simplifies</a:t>
            </a:r>
            <a:r>
              <a:rPr lang="en-US" dirty="0"/>
              <a:t> network </a:t>
            </a:r>
            <a:r>
              <a:rPr lang="en-US" dirty="0">
                <a:solidFill>
                  <a:srgbClr val="FF0000"/>
                </a:solidFill>
              </a:rPr>
              <a:t>administration</a:t>
            </a:r>
            <a:r>
              <a:rPr lang="en-US" dirty="0"/>
              <a:t> </a:t>
            </a:r>
          </a:p>
          <a:p>
            <a:r>
              <a:rPr lang="en-US" dirty="0"/>
              <a:t>Centralizes </a:t>
            </a:r>
            <a:r>
              <a:rPr lang="en-US" dirty="0">
                <a:solidFill>
                  <a:srgbClr val="FF0000"/>
                </a:solidFill>
              </a:rPr>
              <a:t>user accounts, security, and access controls</a:t>
            </a:r>
          </a:p>
          <a:p>
            <a:r>
              <a:rPr lang="en-US" dirty="0"/>
              <a:t>More </a:t>
            </a:r>
            <a:r>
              <a:rPr lang="en-US" dirty="0">
                <a:solidFill>
                  <a:srgbClr val="FF0000"/>
                </a:solidFill>
              </a:rPr>
              <a:t>powerful equipment</a:t>
            </a:r>
          </a:p>
          <a:p>
            <a:r>
              <a:rPr lang="en-US" dirty="0"/>
              <a:t>More </a:t>
            </a:r>
            <a:r>
              <a:rPr lang="en-US" dirty="0">
                <a:solidFill>
                  <a:srgbClr val="FF0000"/>
                </a:solidFill>
              </a:rPr>
              <a:t>efficient access</a:t>
            </a:r>
            <a:r>
              <a:rPr lang="en-US" dirty="0"/>
              <a:t> to network </a:t>
            </a:r>
            <a:r>
              <a:rPr lang="en-US" dirty="0">
                <a:solidFill>
                  <a:srgbClr val="FF0000"/>
                </a:solidFill>
              </a:rPr>
              <a:t>resources</a:t>
            </a:r>
          </a:p>
          <a:p>
            <a:r>
              <a:rPr lang="en-US" dirty="0"/>
              <a:t>Single password for network logon </a:t>
            </a:r>
          </a:p>
          <a:p>
            <a:r>
              <a:rPr lang="en-US" dirty="0"/>
              <a:t>Best choice for networks with 10 or more users or network with heavily-used resources</a:t>
            </a:r>
          </a:p>
        </p:txBody>
      </p:sp>
    </p:spTree>
    <p:extLst>
      <p:ext uri="{BB962C8B-B14F-4D97-AF65-F5344CB8AC3E}">
        <p14:creationId xmlns:p14="http://schemas.microsoft.com/office/powerpoint/2010/main" val="27431426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48E9DD3-83D2-4A5C-84D2-2515400DA84E}" type="slidenum">
              <a:rPr lang="en-US">
                <a:solidFill>
                  <a:prstClr val="black">
                    <a:tint val="75000"/>
                  </a:prstClr>
                </a:solidFill>
              </a:rPr>
              <a:pPr/>
              <a:t>85</a:t>
            </a:fld>
            <a:endParaRPr lang="en-US">
              <a:solidFill>
                <a:prstClr val="black">
                  <a:tint val="75000"/>
                </a:prstClr>
              </a:solidFill>
            </a:endParaRPr>
          </a:p>
        </p:txBody>
      </p:sp>
      <p:sp>
        <p:nvSpPr>
          <p:cNvPr id="347138" name="Rectangle 2"/>
          <p:cNvSpPr>
            <a:spLocks noGrp="1" noChangeArrowheads="1"/>
          </p:cNvSpPr>
          <p:nvPr>
            <p:ph type="title"/>
          </p:nvPr>
        </p:nvSpPr>
        <p:spPr/>
        <p:txBody>
          <a:bodyPr>
            <a:normAutofit fontScale="90000"/>
          </a:bodyPr>
          <a:lstStyle/>
          <a:p>
            <a:r>
              <a:rPr lang="en-US"/>
              <a:t>Server-Based Networking Disadvantages</a:t>
            </a:r>
          </a:p>
        </p:txBody>
      </p:sp>
      <p:sp>
        <p:nvSpPr>
          <p:cNvPr id="347139" name="Rectangle 3"/>
          <p:cNvSpPr>
            <a:spLocks noGrp="1" noChangeArrowheads="1"/>
          </p:cNvSpPr>
          <p:nvPr>
            <p:ph type="body" idx="1"/>
          </p:nvPr>
        </p:nvSpPr>
        <p:spPr/>
        <p:txBody>
          <a:bodyPr>
            <a:normAutofit lnSpcReduction="10000"/>
          </a:bodyPr>
          <a:lstStyle/>
          <a:p>
            <a:r>
              <a:rPr lang="en-US" dirty="0"/>
              <a:t>At worst, </a:t>
            </a:r>
            <a:r>
              <a:rPr lang="en-US" dirty="0">
                <a:solidFill>
                  <a:srgbClr val="FF0000"/>
                </a:solidFill>
              </a:rPr>
              <a:t>server failure renders network unusable </a:t>
            </a:r>
          </a:p>
          <a:p>
            <a:r>
              <a:rPr lang="en-US" dirty="0"/>
              <a:t>At least, server failure causes loss of </a:t>
            </a:r>
            <a:br>
              <a:rPr lang="en-US" dirty="0"/>
            </a:br>
            <a:r>
              <a:rPr lang="en-US" dirty="0"/>
              <a:t>network resources</a:t>
            </a:r>
          </a:p>
          <a:p>
            <a:r>
              <a:rPr lang="en-US" dirty="0">
                <a:solidFill>
                  <a:srgbClr val="FF0000"/>
                </a:solidFill>
              </a:rPr>
              <a:t>More expensive</a:t>
            </a:r>
          </a:p>
          <a:p>
            <a:r>
              <a:rPr lang="en-US" dirty="0">
                <a:solidFill>
                  <a:srgbClr val="FF0000"/>
                </a:solidFill>
              </a:rPr>
              <a:t>Requires expert staff </a:t>
            </a:r>
            <a:r>
              <a:rPr lang="en-US" dirty="0"/>
              <a:t>to handle complex </a:t>
            </a:r>
            <a:br>
              <a:rPr lang="en-US" dirty="0"/>
            </a:br>
            <a:r>
              <a:rPr lang="en-US" dirty="0"/>
              <a:t>server software</a:t>
            </a:r>
          </a:p>
          <a:p>
            <a:r>
              <a:rPr lang="en-US" dirty="0"/>
              <a:t>Requires dedicated hardware and specialized software </a:t>
            </a:r>
          </a:p>
        </p:txBody>
      </p:sp>
    </p:spTree>
    <p:extLst>
      <p:ext uri="{BB962C8B-B14F-4D97-AF65-F5344CB8AC3E}">
        <p14:creationId xmlns:p14="http://schemas.microsoft.com/office/powerpoint/2010/main" val="2620260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8AD2141-FB50-46F2-A6FE-761CB1E4FF1B}" type="slidenum">
              <a:rPr lang="en-US" smtClean="0">
                <a:solidFill>
                  <a:srgbClr val="000000"/>
                </a:solidFill>
              </a:rPr>
              <a:pPr/>
              <a:t>86</a:t>
            </a:fld>
            <a:endParaRPr lang="en-US">
              <a:solidFill>
                <a:srgbClr val="000000"/>
              </a:solidFill>
            </a:endParaRPr>
          </a:p>
        </p:txBody>
      </p:sp>
      <p:sp>
        <p:nvSpPr>
          <p:cNvPr id="6" name="TextBox 5"/>
          <p:cNvSpPr txBox="1"/>
          <p:nvPr/>
        </p:nvSpPr>
        <p:spPr>
          <a:xfrm>
            <a:off x="533400" y="1556397"/>
            <a:ext cx="8001000" cy="4893647"/>
          </a:xfrm>
          <a:prstGeom prst="rect">
            <a:avLst/>
          </a:prstGeom>
          <a:noFill/>
        </p:spPr>
        <p:txBody>
          <a:bodyPr wrap="square" rtlCol="0">
            <a:spAutoFit/>
          </a:bodyPr>
          <a:lstStyle/>
          <a:p>
            <a:pPr marL="285750" indent="-285750">
              <a:buFont typeface="Wingdings" pitchFamily="2" charset="2"/>
              <a:buChar char="q"/>
            </a:pPr>
            <a:r>
              <a:rPr lang="en-US" sz="2400" dirty="0" smtClean="0">
                <a:solidFill>
                  <a:prstClr val="black"/>
                </a:solidFill>
              </a:rPr>
              <a:t>File and print Servers</a:t>
            </a:r>
          </a:p>
          <a:p>
            <a:pPr marL="285750" indent="-285750">
              <a:buFont typeface="Wingdings" pitchFamily="2" charset="2"/>
              <a:buChar char="q"/>
            </a:pPr>
            <a:r>
              <a:rPr lang="en-US" sz="2400" dirty="0" smtClean="0">
                <a:solidFill>
                  <a:prstClr val="black"/>
                </a:solidFill>
              </a:rPr>
              <a:t>Application Servers</a:t>
            </a:r>
          </a:p>
          <a:p>
            <a:pPr marL="285750" indent="-285750">
              <a:buFont typeface="Wingdings" pitchFamily="2" charset="2"/>
              <a:buChar char="q"/>
            </a:pPr>
            <a:r>
              <a:rPr lang="en-US" sz="2400" dirty="0" smtClean="0">
                <a:solidFill>
                  <a:prstClr val="black"/>
                </a:solidFill>
              </a:rPr>
              <a:t>Web Servers</a:t>
            </a:r>
          </a:p>
          <a:p>
            <a:pPr marL="285750" indent="-285750">
              <a:buFont typeface="Wingdings" pitchFamily="2" charset="2"/>
              <a:buChar char="q"/>
            </a:pPr>
            <a:r>
              <a:rPr lang="en-US" sz="2400" dirty="0" smtClean="0">
                <a:solidFill>
                  <a:prstClr val="black"/>
                </a:solidFill>
              </a:rPr>
              <a:t>Database Servers</a:t>
            </a:r>
          </a:p>
          <a:p>
            <a:pPr marL="285750" indent="-285750">
              <a:buFont typeface="Wingdings" pitchFamily="2" charset="2"/>
              <a:buChar char="q"/>
            </a:pPr>
            <a:r>
              <a:rPr lang="en-US" sz="2400" dirty="0" smtClean="0">
                <a:solidFill>
                  <a:prstClr val="black"/>
                </a:solidFill>
              </a:rPr>
              <a:t>Directory Servers / Domain Controllers</a:t>
            </a:r>
          </a:p>
          <a:p>
            <a:pPr marL="800100" lvl="1" indent="-342900" fontAlgn="base">
              <a:lnSpc>
                <a:spcPct val="90000"/>
              </a:lnSpc>
              <a:spcBef>
                <a:spcPct val="20000"/>
              </a:spcBef>
              <a:spcAft>
                <a:spcPct val="0"/>
              </a:spcAft>
              <a:buClr>
                <a:srgbClr val="9999CC"/>
              </a:buClr>
              <a:buSzPct val="80000"/>
              <a:buFont typeface="Wingdings" pitchFamily="2" charset="2"/>
              <a:buChar char="§"/>
            </a:pPr>
            <a:r>
              <a:rPr lang="en-US" sz="2400" kern="0" dirty="0">
                <a:solidFill>
                  <a:srgbClr val="000000"/>
                </a:solidFill>
              </a:rPr>
              <a:t>Windows Servers combine computers, </a:t>
            </a:r>
            <a:br>
              <a:rPr lang="en-US" sz="2400" kern="0" dirty="0">
                <a:solidFill>
                  <a:srgbClr val="000000"/>
                </a:solidFill>
              </a:rPr>
            </a:br>
            <a:r>
              <a:rPr lang="en-US" sz="2400" kern="0" dirty="0">
                <a:solidFill>
                  <a:srgbClr val="000000"/>
                </a:solidFill>
              </a:rPr>
              <a:t>users, groups, and resources into logical domains</a:t>
            </a:r>
          </a:p>
          <a:p>
            <a:pPr marL="285750" indent="-285750">
              <a:buFont typeface="Wingdings" pitchFamily="2" charset="2"/>
              <a:buChar char="q"/>
            </a:pPr>
            <a:r>
              <a:rPr lang="en-US" sz="2400" dirty="0" smtClean="0">
                <a:solidFill>
                  <a:prstClr val="black"/>
                </a:solidFill>
              </a:rPr>
              <a:t>Communication Servers</a:t>
            </a:r>
          </a:p>
          <a:p>
            <a:pPr marL="285750" indent="-285750">
              <a:buFont typeface="Wingdings" pitchFamily="2" charset="2"/>
              <a:buChar char="q"/>
            </a:pPr>
            <a:r>
              <a:rPr lang="en-US" sz="2400" dirty="0" smtClean="0">
                <a:solidFill>
                  <a:prstClr val="black"/>
                </a:solidFill>
              </a:rPr>
              <a:t>Mail Servers</a:t>
            </a:r>
          </a:p>
          <a:p>
            <a:pPr marL="285750" indent="-285750">
              <a:buFont typeface="Wingdings" pitchFamily="2" charset="2"/>
              <a:buChar char="q"/>
            </a:pPr>
            <a:r>
              <a:rPr lang="en-US" sz="2400" dirty="0" smtClean="0">
                <a:solidFill>
                  <a:prstClr val="black"/>
                </a:solidFill>
              </a:rPr>
              <a:t>DHCP Server</a:t>
            </a:r>
          </a:p>
          <a:p>
            <a:pPr marL="285750" indent="-285750">
              <a:buFont typeface="Wingdings" pitchFamily="2" charset="2"/>
              <a:buChar char="q"/>
            </a:pPr>
            <a:r>
              <a:rPr lang="en-US" sz="2400" dirty="0" smtClean="0">
                <a:solidFill>
                  <a:prstClr val="black"/>
                </a:solidFill>
              </a:rPr>
              <a:t>DNS Server</a:t>
            </a:r>
          </a:p>
          <a:p>
            <a:pPr marL="285750" indent="-285750">
              <a:buFont typeface="Wingdings" pitchFamily="2" charset="2"/>
              <a:buChar char="q"/>
            </a:pPr>
            <a:endParaRPr lang="en-US" sz="2400" dirty="0" smtClean="0">
              <a:solidFill>
                <a:prstClr val="black"/>
              </a:solidFill>
            </a:endParaRPr>
          </a:p>
          <a:p>
            <a:pPr marL="285750" indent="-285750">
              <a:buFont typeface="Wingdings" pitchFamily="2" charset="2"/>
              <a:buChar char="q"/>
            </a:pPr>
            <a:endParaRPr lang="en-US" sz="2400" dirty="0">
              <a:solidFill>
                <a:prstClr val="black"/>
              </a:solidFill>
            </a:endParaRPr>
          </a:p>
        </p:txBody>
      </p:sp>
      <p:sp>
        <p:nvSpPr>
          <p:cNvPr id="7" name="TextBox 6"/>
          <p:cNvSpPr txBox="1"/>
          <p:nvPr/>
        </p:nvSpPr>
        <p:spPr>
          <a:xfrm>
            <a:off x="1981200" y="457200"/>
            <a:ext cx="5029200" cy="769441"/>
          </a:xfrm>
          <a:prstGeom prst="rect">
            <a:avLst/>
          </a:prstGeom>
          <a:noFill/>
        </p:spPr>
        <p:txBody>
          <a:bodyPr wrap="square" rtlCol="0">
            <a:spAutoFit/>
          </a:bodyPr>
          <a:lstStyle/>
          <a:p>
            <a:r>
              <a:rPr lang="en-US" sz="4400" b="1" dirty="0" smtClean="0">
                <a:solidFill>
                  <a:prstClr val="black"/>
                </a:solidFill>
              </a:rPr>
              <a:t>Types of Servers</a:t>
            </a:r>
            <a:endParaRPr lang="en-US" sz="4400" b="1" dirty="0">
              <a:solidFill>
                <a:prstClr val="black"/>
              </a:solidFill>
            </a:endParaRPr>
          </a:p>
        </p:txBody>
      </p:sp>
    </p:spTree>
    <p:extLst>
      <p:ext uri="{BB962C8B-B14F-4D97-AF65-F5344CB8AC3E}">
        <p14:creationId xmlns:p14="http://schemas.microsoft.com/office/powerpoint/2010/main" val="7022932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dirty="0" smtClean="0">
                <a:ln>
                  <a:noFill/>
                </a:ln>
                <a:effectLst/>
              </a:rPr>
              <a:t>Comparison of …</a:t>
            </a:r>
          </a:p>
        </p:txBody>
      </p:sp>
      <p:graphicFrame>
        <p:nvGraphicFramePr>
          <p:cNvPr id="121859" name="Group 3"/>
          <p:cNvGraphicFramePr>
            <a:graphicFrameLocks noGrp="1"/>
          </p:cNvGraphicFramePr>
          <p:nvPr>
            <p:ph type="tbl" idx="4294967295"/>
          </p:nvPr>
        </p:nvGraphicFramePr>
        <p:xfrm>
          <a:off x="457200" y="1371600"/>
          <a:ext cx="8229600" cy="4656138"/>
        </p:xfrm>
        <a:graphic>
          <a:graphicData uri="http://schemas.openxmlformats.org/drawingml/2006/table">
            <a:tbl>
              <a:tblPr/>
              <a:tblGrid>
                <a:gridCol w="2743200"/>
                <a:gridCol w="2743200"/>
                <a:gridCol w="2743200"/>
              </a:tblGrid>
              <a:tr h="5651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Century Gothic" pitchFamily="34" charset="0"/>
                        </a:rPr>
                        <a:t>Peer-to-peer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Century Gothic" pitchFamily="34" charset="0"/>
                        </a:rPr>
                        <a:t>Client/Server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Type of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Homes and small businesses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Large corporations, schools, and hospitals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Size of organization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Limited number of workstations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Large number of workstations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Administration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User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Central administrator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Individual users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Network administrator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Network traffic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Limited number of users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Large number of users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Inexpensive to implement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Usually more expensive than peer-to-peer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1" i="0" u="none" strike="noStrike" cap="none" normalizeH="0" baseline="0" smtClean="0">
                          <a:ln>
                            <a:noFill/>
                          </a:ln>
                          <a:solidFill>
                            <a:schemeClr val="tx1"/>
                          </a:solidFill>
                          <a:effectLst/>
                          <a:latin typeface="Century Gothic" pitchFamily="34" charset="0"/>
                        </a:rPr>
                        <a:t>Scalability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Limited growth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1700" b="0" i="0" u="none" strike="noStrike" cap="none" normalizeH="0" baseline="0" smtClean="0">
                          <a:ln>
                            <a:noFill/>
                          </a:ln>
                          <a:solidFill>
                            <a:schemeClr val="tx1"/>
                          </a:solidFill>
                          <a:effectLst/>
                          <a:latin typeface="Century Gothic" pitchFamily="34" charset="0"/>
                        </a:rPr>
                        <a:t>High growth projected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60868724"/>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5"/>
          <p:cNvSpPr>
            <a:spLocks noGrp="1"/>
          </p:cNvSpPr>
          <p:nvPr>
            <p:ph type="sldNum" sz="quarter" idx="12"/>
          </p:nvPr>
        </p:nvSpPr>
        <p:spPr>
          <a:noFill/>
        </p:spPr>
        <p:txBody>
          <a:bodyPr/>
          <a:lstStyle/>
          <a:p>
            <a:fld id="{BCE5AB11-228A-4BB6-8CF3-56858FAE9E09}" type="slidenum">
              <a:rPr lang="en-US">
                <a:solidFill>
                  <a:prstClr val="black">
                    <a:tint val="75000"/>
                  </a:prstClr>
                </a:solidFill>
              </a:rPr>
              <a:pPr/>
              <a:t>88</a:t>
            </a:fld>
            <a:endParaRPr lang="en-US">
              <a:solidFill>
                <a:prstClr val="black">
                  <a:tint val="75000"/>
                </a:prstClr>
              </a:solidFill>
            </a:endParaRPr>
          </a:p>
        </p:txBody>
      </p:sp>
      <p:sp>
        <p:nvSpPr>
          <p:cNvPr id="128005" name="Rectangle 3"/>
          <p:cNvSpPr>
            <a:spLocks noGrp="1" noChangeArrowheads="1"/>
          </p:cNvSpPr>
          <p:nvPr>
            <p:ph type="body" idx="1"/>
          </p:nvPr>
        </p:nvSpPr>
        <p:spPr>
          <a:xfrm>
            <a:off x="457200" y="1570037"/>
            <a:ext cx="8229600" cy="4525963"/>
          </a:xfrm>
        </p:spPr>
        <p:txBody>
          <a:bodyPr>
            <a:normAutofit lnSpcReduction="10000"/>
          </a:bodyPr>
          <a:lstStyle/>
          <a:p>
            <a:pPr eaLnBrk="1" hangingPunct="1"/>
            <a:r>
              <a:rPr lang="en-US" b="1" dirty="0" smtClean="0"/>
              <a:t>Local Area Networks (LANs)</a:t>
            </a:r>
          </a:p>
          <a:p>
            <a:pPr eaLnBrk="1" hangingPunct="1"/>
            <a:endParaRPr lang="en-US" b="1" dirty="0" smtClean="0"/>
          </a:p>
          <a:p>
            <a:pPr eaLnBrk="1" hangingPunct="1"/>
            <a:r>
              <a:rPr lang="en-US" b="1" dirty="0" smtClean="0"/>
              <a:t>Metropolitan Area Networks (MANs)</a:t>
            </a:r>
          </a:p>
          <a:p>
            <a:pPr eaLnBrk="1" hangingPunct="1"/>
            <a:endParaRPr lang="en-US" b="1" dirty="0" smtClean="0"/>
          </a:p>
          <a:p>
            <a:pPr eaLnBrk="1" hangingPunct="1"/>
            <a:r>
              <a:rPr lang="en-US" b="1" dirty="0" smtClean="0"/>
              <a:t>Wide Area Networks (WANs)</a:t>
            </a:r>
          </a:p>
          <a:p>
            <a:pPr eaLnBrk="1" hangingPunct="1"/>
            <a:endParaRPr lang="en-US" b="1" dirty="0" smtClean="0"/>
          </a:p>
          <a:p>
            <a:pPr eaLnBrk="1" hangingPunct="1"/>
            <a:r>
              <a:rPr lang="en-US" b="1" dirty="0" smtClean="0"/>
              <a:t>Internet – The World’s Largest Network of</a:t>
            </a:r>
            <a:br>
              <a:rPr lang="en-US" b="1" dirty="0" smtClean="0"/>
            </a:br>
            <a:r>
              <a:rPr lang="en-US" b="1" dirty="0" smtClean="0"/>
              <a:t>                   Networks</a:t>
            </a:r>
          </a:p>
        </p:txBody>
      </p:sp>
      <p:sp>
        <p:nvSpPr>
          <p:cNvPr id="6" name="Rectangle 2"/>
          <p:cNvSpPr>
            <a:spLocks noGrp="1" noChangeArrowheads="1"/>
          </p:cNvSpPr>
          <p:nvPr>
            <p:ph type="title"/>
          </p:nvPr>
        </p:nvSpPr>
        <p:spPr>
          <a:xfrm>
            <a:off x="457200" y="274638"/>
            <a:ext cx="8229600" cy="792162"/>
          </a:xfrm>
        </p:spPr>
        <p:txBody>
          <a:bodyPr/>
          <a:lstStyle/>
          <a:p>
            <a:pPr eaLnBrk="1" hangingPunct="1"/>
            <a:r>
              <a:rPr lang="en-US" sz="4000" b="1" dirty="0" smtClean="0">
                <a:solidFill>
                  <a:srgbClr val="00B050"/>
                </a:solidFill>
                <a:effectLst>
                  <a:outerShdw blurRad="38100" dist="38100" dir="2700000" algn="tl">
                    <a:srgbClr val="000000">
                      <a:alpha val="43137"/>
                    </a:srgbClr>
                  </a:outerShdw>
                </a:effectLst>
              </a:rPr>
              <a:t>Network Classification based on Scale</a:t>
            </a:r>
          </a:p>
        </p:txBody>
      </p:sp>
    </p:spTree>
    <p:extLst>
      <p:ext uri="{BB962C8B-B14F-4D97-AF65-F5344CB8AC3E}">
        <p14:creationId xmlns:p14="http://schemas.microsoft.com/office/powerpoint/2010/main" val="248529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p:cNvSpPr>
            <a:spLocks noGrp="1"/>
          </p:cNvSpPr>
          <p:nvPr>
            <p:ph type="sldNum" sz="quarter" idx="12"/>
          </p:nvPr>
        </p:nvSpPr>
        <p:spPr>
          <a:noFill/>
        </p:spPr>
        <p:txBody>
          <a:bodyPr/>
          <a:lstStyle/>
          <a:p>
            <a:fld id="{F98E620A-A56D-4519-B70C-D12A4A48A5A4}" type="slidenum">
              <a:rPr lang="en-US">
                <a:solidFill>
                  <a:prstClr val="black">
                    <a:tint val="75000"/>
                  </a:prstClr>
                </a:solidFill>
              </a:rPr>
              <a:pPr/>
              <a:t>89</a:t>
            </a:fld>
            <a:endParaRPr lang="en-US">
              <a:solidFill>
                <a:prstClr val="black">
                  <a:tint val="75000"/>
                </a:prstClr>
              </a:solidFill>
            </a:endParaRPr>
          </a:p>
        </p:txBody>
      </p:sp>
      <p:sp>
        <p:nvSpPr>
          <p:cNvPr id="125956" name="Rectangle 2"/>
          <p:cNvSpPr>
            <a:spLocks noGrp="1" noChangeArrowheads="1"/>
          </p:cNvSpPr>
          <p:nvPr>
            <p:ph type="title"/>
          </p:nvPr>
        </p:nvSpPr>
        <p:spPr>
          <a:xfrm>
            <a:off x="457200" y="274638"/>
            <a:ext cx="8229600" cy="792162"/>
          </a:xfrm>
        </p:spPr>
        <p:txBody>
          <a:bodyPr/>
          <a:lstStyle/>
          <a:p>
            <a:pPr eaLnBrk="1" hangingPunct="1"/>
            <a:r>
              <a:rPr lang="en-US" sz="4000" b="1" dirty="0" smtClean="0"/>
              <a:t>Network Classification based on Scale</a:t>
            </a:r>
          </a:p>
        </p:txBody>
      </p:sp>
      <p:sp>
        <p:nvSpPr>
          <p:cNvPr id="125957" name="Rectangle 3"/>
          <p:cNvSpPr>
            <a:spLocks noGrp="1" noChangeArrowheads="1"/>
          </p:cNvSpPr>
          <p:nvPr>
            <p:ph type="body" idx="1"/>
          </p:nvPr>
        </p:nvSpPr>
        <p:spPr/>
        <p:txBody>
          <a:bodyPr/>
          <a:lstStyle/>
          <a:p>
            <a:pPr algn="just" eaLnBrk="1" hangingPunct="1"/>
            <a:r>
              <a:rPr lang="en-US" i="1" dirty="0" smtClean="0"/>
              <a:t>There is </a:t>
            </a:r>
            <a:r>
              <a:rPr lang="en-US" i="1" dirty="0" smtClean="0">
                <a:solidFill>
                  <a:srgbClr val="FF0000"/>
                </a:solidFill>
              </a:rPr>
              <a:t>no hard and fast rule </a:t>
            </a:r>
            <a:r>
              <a:rPr lang="en-US" i="1" dirty="0" smtClean="0"/>
              <a:t>on how big a network is before it becomes a </a:t>
            </a:r>
            <a:r>
              <a:rPr lang="en-US" i="1" dirty="0" smtClean="0">
                <a:solidFill>
                  <a:srgbClr val="FF0000"/>
                </a:solidFill>
              </a:rPr>
              <a:t>LAN, MAN or WAN</a:t>
            </a:r>
            <a:r>
              <a:rPr lang="en-US" i="1" dirty="0" smtClean="0"/>
              <a:t>. </a:t>
            </a:r>
          </a:p>
          <a:p>
            <a:pPr algn="just" eaLnBrk="1" hangingPunct="1"/>
            <a:r>
              <a:rPr lang="en-US" i="1" dirty="0" smtClean="0"/>
              <a:t>E.g. a LAN is usually identified by either all machines using the </a:t>
            </a:r>
            <a:r>
              <a:rPr lang="en-US" i="1" dirty="0" smtClean="0">
                <a:solidFill>
                  <a:srgbClr val="FF0000"/>
                </a:solidFill>
              </a:rPr>
              <a:t>same LAN protocol </a:t>
            </a:r>
            <a:r>
              <a:rPr lang="en-US" i="1" dirty="0" smtClean="0"/>
              <a:t>(e.g. IEEE 802.3 Ethernet), or they are machines communicating within the </a:t>
            </a:r>
            <a:r>
              <a:rPr lang="en-US" i="1" dirty="0" smtClean="0">
                <a:solidFill>
                  <a:srgbClr val="FF0000"/>
                </a:solidFill>
              </a:rPr>
              <a:t>same organization </a:t>
            </a:r>
            <a:r>
              <a:rPr lang="en-US" i="1" dirty="0" smtClean="0"/>
              <a:t>or </a:t>
            </a:r>
            <a:r>
              <a:rPr lang="en-US" i="1" dirty="0" smtClean="0">
                <a:solidFill>
                  <a:srgbClr val="FF0000"/>
                </a:solidFill>
              </a:rPr>
              <a:t>within 1KM </a:t>
            </a:r>
            <a:r>
              <a:rPr lang="en-US" i="1" dirty="0" smtClean="0"/>
              <a:t>area. </a:t>
            </a:r>
            <a:endParaRPr lang="en-US" dirty="0" smtClean="0"/>
          </a:p>
        </p:txBody>
      </p:sp>
    </p:spTree>
    <p:extLst>
      <p:ext uri="{BB962C8B-B14F-4D97-AF65-F5344CB8AC3E}">
        <p14:creationId xmlns:p14="http://schemas.microsoft.com/office/powerpoint/2010/main" val="121716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204200" cy="914400"/>
          </a:xfrm>
        </p:spPr>
        <p:txBody>
          <a:bodyPr/>
          <a:lstStyle/>
          <a:p>
            <a:r>
              <a:rPr lang="en-US" dirty="0">
                <a:solidFill>
                  <a:srgbClr val="002060"/>
                </a:solidFill>
                <a:effectLst>
                  <a:outerShdw blurRad="38100" dist="38100" dir="2700000" algn="tl">
                    <a:srgbClr val="000000">
                      <a:alpha val="43137"/>
                    </a:srgbClr>
                  </a:outerShdw>
                </a:effectLst>
              </a:rPr>
              <a:t>Analogue &amp; Digital </a:t>
            </a:r>
            <a:r>
              <a:rPr lang="en-US" dirty="0" smtClean="0">
                <a:solidFill>
                  <a:srgbClr val="002060"/>
                </a:solidFill>
                <a:effectLst>
                  <a:outerShdw blurRad="38100" dist="38100" dir="2700000" algn="tl">
                    <a:srgbClr val="000000">
                      <a:alpha val="43137"/>
                    </a:srgbClr>
                  </a:outerShdw>
                </a:effectLst>
              </a:rPr>
              <a:t>Signals Cont.</a:t>
            </a:r>
            <a:endParaRPr lang="en-US" dirty="0">
              <a:solidFill>
                <a:srgbClr val="002060"/>
              </a:solidFill>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5617" y="1143000"/>
            <a:ext cx="649276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429000" y="4355068"/>
            <a:ext cx="2798715" cy="369332"/>
          </a:xfrm>
          <a:prstGeom prst="rect">
            <a:avLst/>
          </a:prstGeom>
        </p:spPr>
        <p:txBody>
          <a:bodyPr wrap="none">
            <a:spAutoFit/>
          </a:bodyPr>
          <a:lstStyle/>
          <a:p>
            <a:r>
              <a:rPr lang="en-US" dirty="0"/>
              <a:t>Amplitude-modulated </a:t>
            </a:r>
            <a:r>
              <a:rPr lang="en-US" dirty="0" smtClean="0"/>
              <a:t>wave</a:t>
            </a:r>
            <a:endParaRPr lang="en-US" dirty="0"/>
          </a:p>
        </p:txBody>
      </p:sp>
      <p:sp>
        <p:nvSpPr>
          <p:cNvPr id="5" name="Rectangle 4"/>
          <p:cNvSpPr/>
          <p:nvPr/>
        </p:nvSpPr>
        <p:spPr>
          <a:xfrm>
            <a:off x="3934643" y="1916668"/>
            <a:ext cx="942157" cy="369332"/>
          </a:xfrm>
          <a:prstGeom prst="rect">
            <a:avLst/>
          </a:prstGeom>
          <a:solidFill>
            <a:schemeClr val="bg1"/>
          </a:solidFill>
        </p:spPr>
        <p:txBody>
          <a:bodyPr wrap="square">
            <a:spAutoFit/>
          </a:bodyPr>
          <a:lstStyle/>
          <a:p>
            <a:r>
              <a:rPr lang="en-US" dirty="0"/>
              <a:t>Carrier</a:t>
            </a:r>
          </a:p>
        </p:txBody>
      </p:sp>
      <p:sp>
        <p:nvSpPr>
          <p:cNvPr id="6" name="Rectangle 5"/>
          <p:cNvSpPr/>
          <p:nvPr/>
        </p:nvSpPr>
        <p:spPr>
          <a:xfrm>
            <a:off x="0" y="2706300"/>
            <a:ext cx="2971800" cy="369332"/>
          </a:xfrm>
          <a:prstGeom prst="rect">
            <a:avLst/>
          </a:prstGeom>
          <a:solidFill>
            <a:schemeClr val="bg1"/>
          </a:solidFill>
        </p:spPr>
        <p:txBody>
          <a:bodyPr wrap="square">
            <a:spAutoFit/>
          </a:bodyPr>
          <a:lstStyle/>
          <a:p>
            <a:r>
              <a:rPr lang="en-US" dirty="0"/>
              <a:t>Modulating sine-wave signal</a:t>
            </a:r>
          </a:p>
        </p:txBody>
      </p:sp>
      <p:sp>
        <p:nvSpPr>
          <p:cNvPr id="7" name="Rectangle 6"/>
          <p:cNvSpPr/>
          <p:nvPr/>
        </p:nvSpPr>
        <p:spPr>
          <a:xfrm>
            <a:off x="3155814" y="2895600"/>
            <a:ext cx="2559186" cy="246221"/>
          </a:xfrm>
          <a:prstGeom prst="rect">
            <a:avLst/>
          </a:prstGeom>
          <a:solidFill>
            <a:schemeClr val="bg1"/>
          </a:solidFill>
        </p:spPr>
        <p:txBody>
          <a:bodyPr wrap="square">
            <a:spAutoFit/>
          </a:bodyPr>
          <a:lstStyle/>
          <a:p>
            <a:endParaRPr lang="en-US" sz="10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4953000"/>
            <a:ext cx="63817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562600" y="6296025"/>
            <a:ext cx="2798908" cy="369332"/>
          </a:xfrm>
          <a:prstGeom prst="rect">
            <a:avLst/>
          </a:prstGeom>
        </p:spPr>
        <p:txBody>
          <a:bodyPr wrap="none">
            <a:spAutoFit/>
          </a:bodyPr>
          <a:lstStyle/>
          <a:p>
            <a:r>
              <a:rPr lang="en-US" dirty="0"/>
              <a:t>Frequency-modulated wave</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62524"/>
            <a:ext cx="16764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16200000">
            <a:off x="5397312" y="3040290"/>
            <a:ext cx="6512955" cy="584775"/>
          </a:xfrm>
          <a:prstGeom prst="rect">
            <a:avLst/>
          </a:prstGeom>
          <a:noFill/>
        </p:spPr>
        <p:txBody>
          <a:bodyPr wrap="square" rtlCol="0">
            <a:spAutoFit/>
          </a:bodyPr>
          <a:lstStyle/>
          <a:p>
            <a:r>
              <a:rPr lang="en-US" sz="3200" dirty="0" smtClean="0">
                <a:solidFill>
                  <a:srgbClr val="FF0000"/>
                </a:solidFill>
                <a:effectLst>
                  <a:outerShdw blurRad="38100" dist="38100" dir="2700000" algn="tl">
                    <a:srgbClr val="000000">
                      <a:alpha val="43137"/>
                    </a:srgbClr>
                  </a:outerShdw>
                </a:effectLst>
              </a:rPr>
              <a:t>Processing of signals for transmission</a:t>
            </a:r>
            <a:endParaRPr lang="en-US"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21835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effectLst>
                  <a:outerShdw blurRad="38100" dist="38100" dir="2700000" algn="tl">
                    <a:srgbClr val="000000">
                      <a:alpha val="43137"/>
                    </a:srgbClr>
                  </a:outerShdw>
                </a:effectLst>
              </a:rPr>
              <a:t>Based on Scale (Network Size) Cont…</a:t>
            </a:r>
            <a:endParaRPr lang="en-US"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90</a:t>
            </a:fld>
            <a:endParaRPr lang="en-GB">
              <a:solidFill>
                <a:prstClr val="black">
                  <a:tint val="75000"/>
                </a:prstClr>
              </a:solidFill>
            </a:endParaRPr>
          </a:p>
        </p:txBody>
      </p:sp>
      <p:pic>
        <p:nvPicPr>
          <p:cNvPr id="5122" name="Picture 2" descr="I:\@@Stuff\@@myCourses\@ICT\@@ICT-Autumn 2016\@#LectureSlides\Chapter 6\Files\Images\fig00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6705599" cy="533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05200" y="4114800"/>
            <a:ext cx="2667000" cy="369332"/>
          </a:xfrm>
          <a:prstGeom prst="rect">
            <a:avLst/>
          </a:prstGeom>
          <a:solidFill>
            <a:schemeClr val="accent1">
              <a:lumMod val="20000"/>
              <a:lumOff val="80000"/>
            </a:schemeClr>
          </a:solidFill>
        </p:spPr>
        <p:txBody>
          <a:bodyPr wrap="square" rtlCol="0">
            <a:spAutoFit/>
          </a:bodyPr>
          <a:lstStyle/>
          <a:p>
            <a:r>
              <a:rPr lang="en-US" b="1" dirty="0" smtClean="0">
                <a:solidFill>
                  <a:prstClr val="black"/>
                </a:solidFill>
              </a:rPr>
              <a:t>(Room, Building, Campus)</a:t>
            </a:r>
            <a:endParaRPr lang="en-US" b="1" dirty="0">
              <a:solidFill>
                <a:prstClr val="black"/>
              </a:solidFill>
            </a:endParaRPr>
          </a:p>
        </p:txBody>
      </p:sp>
      <p:sp>
        <p:nvSpPr>
          <p:cNvPr id="7" name="TextBox 6"/>
          <p:cNvSpPr txBox="1"/>
          <p:nvPr/>
        </p:nvSpPr>
        <p:spPr>
          <a:xfrm>
            <a:off x="3767051" y="5410200"/>
            <a:ext cx="2024149" cy="369332"/>
          </a:xfrm>
          <a:prstGeom prst="rect">
            <a:avLst/>
          </a:prstGeom>
          <a:solidFill>
            <a:schemeClr val="tx2">
              <a:lumMod val="60000"/>
              <a:lumOff val="40000"/>
            </a:schemeClr>
          </a:solidFill>
        </p:spPr>
        <p:txBody>
          <a:bodyPr wrap="square" rtlCol="0">
            <a:spAutoFit/>
          </a:bodyPr>
          <a:lstStyle/>
          <a:p>
            <a:r>
              <a:rPr lang="en-US" b="1" dirty="0" smtClean="0">
                <a:solidFill>
                  <a:prstClr val="black"/>
                </a:solidFill>
              </a:rPr>
              <a:t>(Around a person)</a:t>
            </a:r>
            <a:endParaRPr lang="en-US" b="1" dirty="0">
              <a:solidFill>
                <a:prstClr val="black"/>
              </a:solidFill>
            </a:endParaRPr>
          </a:p>
        </p:txBody>
      </p:sp>
    </p:spTree>
    <p:extLst>
      <p:ext uri="{BB962C8B-B14F-4D97-AF65-F5344CB8AC3E}">
        <p14:creationId xmlns:p14="http://schemas.microsoft.com/office/powerpoint/2010/main" val="40009598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Slide Number Placeholder 5"/>
          <p:cNvSpPr>
            <a:spLocks noGrp="1"/>
          </p:cNvSpPr>
          <p:nvPr>
            <p:ph type="sldNum" sz="quarter" idx="12"/>
          </p:nvPr>
        </p:nvSpPr>
        <p:spPr>
          <a:noFill/>
        </p:spPr>
        <p:txBody>
          <a:bodyPr/>
          <a:lstStyle/>
          <a:p>
            <a:fld id="{A2A67B88-C6F9-4806-97C7-B2F268824AB4}" type="slidenum">
              <a:rPr lang="en-US">
                <a:solidFill>
                  <a:prstClr val="black">
                    <a:tint val="75000"/>
                  </a:prstClr>
                </a:solidFill>
              </a:rPr>
              <a:pPr/>
              <a:t>91</a:t>
            </a:fld>
            <a:endParaRPr lang="en-US">
              <a:solidFill>
                <a:prstClr val="black">
                  <a:tint val="75000"/>
                </a:prstClr>
              </a:solidFill>
            </a:endParaRPr>
          </a:p>
        </p:txBody>
      </p:sp>
      <p:sp>
        <p:nvSpPr>
          <p:cNvPr id="129028" name="Rectangle 2"/>
          <p:cNvSpPr>
            <a:spLocks noGrp="1" noChangeArrowheads="1"/>
          </p:cNvSpPr>
          <p:nvPr>
            <p:ph type="title"/>
          </p:nvPr>
        </p:nvSpPr>
        <p:spPr/>
        <p:txBody>
          <a:bodyPr/>
          <a:lstStyle/>
          <a:p>
            <a:pPr eaLnBrk="1" hangingPunct="1"/>
            <a:r>
              <a:rPr lang="en-US" b="1" smtClean="0"/>
              <a:t>Local Area Networks (LANs)</a:t>
            </a:r>
          </a:p>
        </p:txBody>
      </p:sp>
      <p:sp>
        <p:nvSpPr>
          <p:cNvPr id="129029" name="Rectangle 3"/>
          <p:cNvSpPr>
            <a:spLocks noGrp="1" noChangeArrowheads="1"/>
          </p:cNvSpPr>
          <p:nvPr>
            <p:ph type="body" idx="1"/>
          </p:nvPr>
        </p:nvSpPr>
        <p:spPr/>
        <p:txBody>
          <a:bodyPr/>
          <a:lstStyle/>
          <a:p>
            <a:pPr algn="just" eaLnBrk="1" hangingPunct="1"/>
            <a:r>
              <a:rPr lang="en-US" sz="2800" dirty="0" smtClean="0"/>
              <a:t>Collection of </a:t>
            </a:r>
            <a:r>
              <a:rPr lang="en-US" sz="2800" dirty="0" smtClean="0">
                <a:solidFill>
                  <a:srgbClr val="FF0000"/>
                </a:solidFill>
              </a:rPr>
              <a:t>interconnected computers </a:t>
            </a:r>
            <a:r>
              <a:rPr lang="en-US" sz="2800" dirty="0" smtClean="0"/>
              <a:t>that can </a:t>
            </a:r>
            <a:r>
              <a:rPr lang="en-US" sz="2800" dirty="0" smtClean="0">
                <a:solidFill>
                  <a:srgbClr val="00B050"/>
                </a:solidFill>
                <a:effectLst>
                  <a:outerShdw blurRad="38100" dist="38100" dir="2700000" algn="tl">
                    <a:srgbClr val="000000">
                      <a:alpha val="43137"/>
                    </a:srgbClr>
                  </a:outerShdw>
                </a:effectLst>
              </a:rPr>
              <a:t>share data, applications, and resources </a:t>
            </a:r>
            <a:r>
              <a:rPr lang="en-US" sz="2800" dirty="0" smtClean="0"/>
              <a:t>such as printers. </a:t>
            </a:r>
          </a:p>
          <a:p>
            <a:pPr algn="just" eaLnBrk="1" hangingPunct="1"/>
            <a:r>
              <a:rPr lang="en-US" sz="2800" dirty="0" smtClean="0">
                <a:solidFill>
                  <a:srgbClr val="FF0000"/>
                </a:solidFill>
              </a:rPr>
              <a:t>Computers in a LAN </a:t>
            </a:r>
            <a:r>
              <a:rPr lang="en-US" sz="2800" dirty="0" smtClean="0"/>
              <a:t>are separated by distances of up to a </a:t>
            </a:r>
            <a:r>
              <a:rPr lang="en-US" sz="2800" dirty="0" smtClean="0">
                <a:solidFill>
                  <a:srgbClr val="00B050"/>
                </a:solidFill>
                <a:effectLst>
                  <a:outerShdw blurRad="38100" dist="38100" dir="2700000" algn="tl">
                    <a:srgbClr val="000000">
                      <a:alpha val="43137"/>
                    </a:srgbClr>
                  </a:outerShdw>
                </a:effectLst>
              </a:rPr>
              <a:t>few hundred meters</a:t>
            </a:r>
            <a:r>
              <a:rPr lang="en-US" sz="2800" dirty="0" smtClean="0"/>
              <a:t> and are typically </a:t>
            </a:r>
            <a:r>
              <a:rPr lang="en-US" sz="2800" dirty="0" smtClean="0">
                <a:solidFill>
                  <a:srgbClr val="FF0000"/>
                </a:solidFill>
              </a:rPr>
              <a:t>used in offices or across nearby university campuses</a:t>
            </a:r>
            <a:r>
              <a:rPr lang="en-US" sz="2800" dirty="0" smtClean="0"/>
              <a:t>. </a:t>
            </a:r>
          </a:p>
          <a:p>
            <a:pPr algn="just" eaLnBrk="1" hangingPunct="1"/>
            <a:r>
              <a:rPr lang="en-US" sz="2800" dirty="0" smtClean="0"/>
              <a:t>A LAN enables the </a:t>
            </a:r>
            <a:r>
              <a:rPr lang="en-US" sz="2800" dirty="0" smtClean="0">
                <a:solidFill>
                  <a:srgbClr val="FF0000"/>
                </a:solidFill>
              </a:rPr>
              <a:t>fast and effective </a:t>
            </a:r>
            <a:r>
              <a:rPr lang="en-US" sz="2800" dirty="0" smtClean="0"/>
              <a:t>transfer of information within a group of users and </a:t>
            </a:r>
            <a:r>
              <a:rPr lang="en-US" sz="2800" dirty="0" smtClean="0">
                <a:solidFill>
                  <a:srgbClr val="00B050"/>
                </a:solidFill>
                <a:effectLst>
                  <a:outerShdw blurRad="38100" dist="38100" dir="2700000" algn="tl">
                    <a:srgbClr val="000000">
                      <a:alpha val="43137"/>
                    </a:srgbClr>
                  </a:outerShdw>
                </a:effectLst>
              </a:rPr>
              <a:t>reduces operational costs</a:t>
            </a:r>
            <a:r>
              <a:rPr lang="en-US" sz="2800" dirty="0" smtClean="0"/>
              <a:t>. </a:t>
            </a:r>
          </a:p>
        </p:txBody>
      </p:sp>
    </p:spTree>
    <p:extLst>
      <p:ext uri="{BB962C8B-B14F-4D97-AF65-F5344CB8AC3E}">
        <p14:creationId xmlns:p14="http://schemas.microsoft.com/office/powerpoint/2010/main" val="41766296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5"/>
          <p:cNvSpPr>
            <a:spLocks noGrp="1"/>
          </p:cNvSpPr>
          <p:nvPr>
            <p:ph type="sldNum" sz="quarter" idx="12"/>
          </p:nvPr>
        </p:nvSpPr>
        <p:spPr>
          <a:noFill/>
        </p:spPr>
        <p:txBody>
          <a:bodyPr/>
          <a:lstStyle/>
          <a:p>
            <a:fld id="{252C0617-FCC3-4473-B25D-07B69DC5783C}" type="slidenum">
              <a:rPr lang="en-US">
                <a:solidFill>
                  <a:prstClr val="black">
                    <a:tint val="75000"/>
                  </a:prstClr>
                </a:solidFill>
              </a:rPr>
              <a:pPr/>
              <a:t>92</a:t>
            </a:fld>
            <a:endParaRPr lang="en-US">
              <a:solidFill>
                <a:prstClr val="black">
                  <a:tint val="75000"/>
                </a:prstClr>
              </a:solidFill>
            </a:endParaRPr>
          </a:p>
        </p:txBody>
      </p:sp>
      <p:sp>
        <p:nvSpPr>
          <p:cNvPr id="130052" name="Rectangle 2"/>
          <p:cNvSpPr>
            <a:spLocks noGrp="1" noChangeArrowheads="1"/>
          </p:cNvSpPr>
          <p:nvPr>
            <p:ph type="title"/>
          </p:nvPr>
        </p:nvSpPr>
        <p:spPr/>
        <p:txBody>
          <a:bodyPr/>
          <a:lstStyle/>
          <a:p>
            <a:pPr eaLnBrk="1" hangingPunct="1"/>
            <a:r>
              <a:rPr lang="en-US" smtClean="0"/>
              <a:t>Cont…</a:t>
            </a:r>
          </a:p>
        </p:txBody>
      </p:sp>
      <p:sp>
        <p:nvSpPr>
          <p:cNvPr id="130053" name="Rectangle 3"/>
          <p:cNvSpPr>
            <a:spLocks noGrp="1" noChangeArrowheads="1"/>
          </p:cNvSpPr>
          <p:nvPr>
            <p:ph type="body" idx="1"/>
          </p:nvPr>
        </p:nvSpPr>
        <p:spPr/>
        <p:txBody>
          <a:bodyPr/>
          <a:lstStyle/>
          <a:p>
            <a:pPr algn="just" eaLnBrk="1" hangingPunct="1"/>
            <a:r>
              <a:rPr lang="en-US" dirty="0" smtClean="0"/>
              <a:t>LANs are the basic </a:t>
            </a:r>
            <a:r>
              <a:rPr lang="en-US" dirty="0" smtClean="0">
                <a:solidFill>
                  <a:srgbClr val="00B050"/>
                </a:solidFill>
                <a:effectLst>
                  <a:outerShdw blurRad="38100" dist="38100" dir="2700000" algn="tl">
                    <a:srgbClr val="000000">
                      <a:alpha val="43137"/>
                    </a:srgbClr>
                  </a:outerShdw>
                </a:effectLst>
              </a:rPr>
              <a:t>building blocks</a:t>
            </a:r>
            <a:r>
              <a:rPr lang="en-US" dirty="0" smtClean="0">
                <a:solidFill>
                  <a:srgbClr val="FF0000"/>
                </a:solidFill>
              </a:rPr>
              <a:t> of other types of larger networks</a:t>
            </a:r>
            <a:r>
              <a:rPr lang="en-US" dirty="0" smtClean="0"/>
              <a:t>. </a:t>
            </a:r>
          </a:p>
          <a:p>
            <a:pPr algn="just" eaLnBrk="1" hangingPunct="1"/>
            <a:r>
              <a:rPr lang="en-US" dirty="0" smtClean="0"/>
              <a:t>To establish a LAN you need the </a:t>
            </a:r>
            <a:r>
              <a:rPr lang="en-US" dirty="0" smtClean="0">
                <a:solidFill>
                  <a:srgbClr val="FF0000"/>
                </a:solidFill>
              </a:rPr>
              <a:t>minimum</a:t>
            </a:r>
            <a:r>
              <a:rPr lang="en-US" dirty="0" smtClean="0"/>
              <a:t> of </a:t>
            </a:r>
            <a:r>
              <a:rPr lang="en-US" dirty="0" smtClean="0">
                <a:solidFill>
                  <a:srgbClr val="FF0000"/>
                </a:solidFill>
              </a:rPr>
              <a:t>two computers</a:t>
            </a:r>
            <a:r>
              <a:rPr lang="en-US" dirty="0" smtClean="0"/>
              <a:t>. </a:t>
            </a:r>
          </a:p>
          <a:p>
            <a:pPr algn="just" eaLnBrk="1" hangingPunct="1"/>
            <a:r>
              <a:rPr lang="en-US" dirty="0" smtClean="0"/>
              <a:t>It covers the </a:t>
            </a:r>
            <a:r>
              <a:rPr lang="en-US" dirty="0" smtClean="0">
                <a:solidFill>
                  <a:srgbClr val="FF0000"/>
                </a:solidFill>
              </a:rPr>
              <a:t>smallest geographic area next to </a:t>
            </a:r>
            <a:r>
              <a:rPr lang="en-US" dirty="0" smtClean="0">
                <a:solidFill>
                  <a:srgbClr val="00B050"/>
                </a:solidFill>
                <a:effectLst>
                  <a:outerShdw blurRad="38100" dist="38100" dir="2700000" algn="tl">
                    <a:srgbClr val="000000">
                      <a:alpha val="43137"/>
                    </a:srgbClr>
                  </a:outerShdw>
                </a:effectLst>
              </a:rPr>
              <a:t>PAN</a:t>
            </a:r>
            <a:r>
              <a:rPr lang="en-US" dirty="0" smtClean="0"/>
              <a:t>. </a:t>
            </a:r>
          </a:p>
          <a:p>
            <a:pPr algn="just" eaLnBrk="1" hangingPunct="1"/>
            <a:r>
              <a:rPr lang="en-US" dirty="0" smtClean="0"/>
              <a:t>You can have LAN in a </a:t>
            </a:r>
            <a:r>
              <a:rPr lang="en-US" dirty="0" smtClean="0">
                <a:solidFill>
                  <a:srgbClr val="FF0000"/>
                </a:solidFill>
              </a:rPr>
              <a:t>room or a building </a:t>
            </a:r>
            <a:r>
              <a:rPr lang="en-US" dirty="0" smtClean="0"/>
              <a:t>or in a </a:t>
            </a:r>
            <a:r>
              <a:rPr lang="en-US" dirty="0" smtClean="0">
                <a:solidFill>
                  <a:srgbClr val="FF0000"/>
                </a:solidFill>
              </a:rPr>
              <a:t>campus</a:t>
            </a:r>
            <a:r>
              <a:rPr lang="en-US" dirty="0" smtClean="0"/>
              <a:t>.</a:t>
            </a:r>
          </a:p>
        </p:txBody>
      </p:sp>
    </p:spTree>
    <p:extLst>
      <p:ext uri="{BB962C8B-B14F-4D97-AF65-F5344CB8AC3E}">
        <p14:creationId xmlns:p14="http://schemas.microsoft.com/office/powerpoint/2010/main" val="35154209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marL="484632" indent="0" eaLnBrk="1" fontAlgn="auto" hangingPunct="1">
              <a:spcAft>
                <a:spcPts val="0"/>
              </a:spcAft>
              <a:defRPr/>
            </a:pPr>
            <a:r>
              <a:rPr lang="en-US" dirty="0" smtClean="0">
                <a:solidFill>
                  <a:schemeClr val="accent1">
                    <a:tint val="83000"/>
                    <a:satMod val="150000"/>
                  </a:schemeClr>
                </a:solidFill>
              </a:rPr>
              <a:t>Local Area Network (LAN) </a:t>
            </a:r>
            <a:endParaRPr lang="en-US" dirty="0">
              <a:solidFill>
                <a:schemeClr val="accent1">
                  <a:tint val="83000"/>
                  <a:satMod val="150000"/>
                </a:schemeClr>
              </a:solidFill>
            </a:endParaRPr>
          </a:p>
        </p:txBody>
      </p:sp>
      <p:sp>
        <p:nvSpPr>
          <p:cNvPr id="13315" name="Content Placeholder 2"/>
          <p:cNvSpPr>
            <a:spLocks noGrp="1"/>
          </p:cNvSpPr>
          <p:nvPr>
            <p:ph idx="1"/>
          </p:nvPr>
        </p:nvSpPr>
        <p:spPr>
          <a:xfrm>
            <a:off x="457200" y="1066800"/>
            <a:ext cx="8229600" cy="4525963"/>
          </a:xfrm>
        </p:spPr>
        <p:txBody>
          <a:bodyPr/>
          <a:lstStyle/>
          <a:p>
            <a:pPr eaLnBrk="1" hangingPunct="1"/>
            <a:r>
              <a:rPr lang="en-US" dirty="0" smtClean="0"/>
              <a:t>Network of computers located in a single location, like a home, school, or office building </a:t>
            </a:r>
          </a:p>
          <a:p>
            <a:pPr eaLnBrk="1" hangingPunct="1"/>
            <a:r>
              <a:rPr lang="en-US" dirty="0" smtClean="0"/>
              <a:t>Can share connection with other LANS and with the internet </a:t>
            </a:r>
          </a:p>
          <a:p>
            <a:pPr eaLnBrk="1" hangingPunct="1"/>
            <a:endParaRPr lang="en-US" dirty="0" smtClean="0"/>
          </a:p>
        </p:txBody>
      </p:sp>
      <p:pic>
        <p:nvPicPr>
          <p:cNvPr id="13316" name="Picture 4"/>
          <p:cNvPicPr>
            <a:picLocks noChangeAspect="1" noChangeArrowheads="1"/>
          </p:cNvPicPr>
          <p:nvPr/>
        </p:nvPicPr>
        <p:blipFill>
          <a:blip r:embed="rId3"/>
          <a:srcRect t="6281" b="43483"/>
          <a:stretch>
            <a:fillRect/>
          </a:stretch>
        </p:blipFill>
        <p:spPr bwMode="auto">
          <a:xfrm>
            <a:off x="3581400" y="3657600"/>
            <a:ext cx="5562600" cy="3200400"/>
          </a:xfrm>
          <a:prstGeom prst="rect">
            <a:avLst/>
          </a:prstGeom>
          <a:noFill/>
          <a:ln w="9525">
            <a:noFill/>
            <a:miter lim="800000"/>
            <a:headEnd/>
            <a:tailEnd/>
          </a:ln>
        </p:spPr>
      </p:pic>
      <p:pic>
        <p:nvPicPr>
          <p:cNvPr id="2050" name="Picture 2" descr="D:\@Working-Folder\@myCourses\@@ICT-Autumn 2016\@#LectureSlides\Chapter 6\Files\Images\l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48" y="3505200"/>
            <a:ext cx="321485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7579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192BE6-EDB6-4497-B5B8-FDDCB8F365A9}" type="slidenum">
              <a:rPr lang="en-US">
                <a:solidFill>
                  <a:prstClr val="black">
                    <a:tint val="75000"/>
                  </a:prstClr>
                </a:solidFill>
              </a:rPr>
              <a:pPr/>
              <a:t>94</a:t>
            </a:fld>
            <a:endParaRPr lang="en-US">
              <a:solidFill>
                <a:prstClr val="black">
                  <a:tint val="75000"/>
                </a:prstClr>
              </a:solidFill>
            </a:endParaRPr>
          </a:p>
        </p:txBody>
      </p:sp>
      <p:sp>
        <p:nvSpPr>
          <p:cNvPr id="263170" name="Rectangle 2"/>
          <p:cNvSpPr>
            <a:spLocks noGrp="1" noChangeArrowheads="1"/>
          </p:cNvSpPr>
          <p:nvPr>
            <p:ph type="title"/>
          </p:nvPr>
        </p:nvSpPr>
        <p:spPr/>
        <p:txBody>
          <a:bodyPr/>
          <a:lstStyle/>
          <a:p>
            <a:r>
              <a:rPr lang="en-US"/>
              <a:t>Setting up home networks</a:t>
            </a:r>
          </a:p>
        </p:txBody>
      </p:sp>
      <p:sp>
        <p:nvSpPr>
          <p:cNvPr id="263171" name="Rectangle 3"/>
          <p:cNvSpPr>
            <a:spLocks noGrp="1" noChangeArrowheads="1"/>
          </p:cNvSpPr>
          <p:nvPr>
            <p:ph type="body" idx="1"/>
          </p:nvPr>
        </p:nvSpPr>
        <p:spPr>
          <a:xfrm>
            <a:off x="457200" y="1600200"/>
            <a:ext cx="8686800" cy="4525963"/>
          </a:xfrm>
        </p:spPr>
        <p:txBody>
          <a:bodyPr/>
          <a:lstStyle/>
          <a:p>
            <a:r>
              <a:rPr lang="en-US" sz="3600" dirty="0"/>
              <a:t>Two or more computers (</a:t>
            </a:r>
            <a:r>
              <a:rPr lang="en-US" sz="3600" dirty="0">
                <a:solidFill>
                  <a:srgbClr val="FF0000"/>
                </a:solidFill>
              </a:rPr>
              <a:t>with NIC</a:t>
            </a:r>
            <a:r>
              <a:rPr lang="en-US" sz="3600" dirty="0"/>
              <a:t>)</a:t>
            </a:r>
          </a:p>
          <a:p>
            <a:r>
              <a:rPr lang="en-US" sz="3600" dirty="0"/>
              <a:t>Cable (</a:t>
            </a:r>
            <a:r>
              <a:rPr lang="en-US" sz="3600" dirty="0" smtClean="0">
                <a:solidFill>
                  <a:srgbClr val="FF0000"/>
                </a:solidFill>
              </a:rPr>
              <a:t>UTP or STP</a:t>
            </a:r>
            <a:r>
              <a:rPr lang="en-US" sz="3600" dirty="0" smtClean="0"/>
              <a:t>)</a:t>
            </a:r>
            <a:endParaRPr lang="en-US" sz="3600" dirty="0"/>
          </a:p>
          <a:p>
            <a:r>
              <a:rPr lang="en-US" sz="3600" dirty="0"/>
              <a:t>Connectors(</a:t>
            </a:r>
            <a:r>
              <a:rPr lang="en-US" sz="3600" dirty="0">
                <a:solidFill>
                  <a:srgbClr val="FF0000"/>
                </a:solidFill>
              </a:rPr>
              <a:t>RJ-45</a:t>
            </a:r>
            <a:r>
              <a:rPr lang="en-US" sz="3600" dirty="0"/>
              <a:t>)</a:t>
            </a:r>
          </a:p>
          <a:p>
            <a:r>
              <a:rPr lang="en-US" sz="3600" dirty="0" smtClean="0">
                <a:solidFill>
                  <a:srgbClr val="FF0000"/>
                </a:solidFill>
              </a:rPr>
              <a:t>Switch</a:t>
            </a:r>
            <a:r>
              <a:rPr lang="en-US" sz="3600" dirty="0" smtClean="0"/>
              <a:t> (or Hub)</a:t>
            </a:r>
            <a:endParaRPr lang="en-US" sz="3600" dirty="0"/>
          </a:p>
          <a:p>
            <a:r>
              <a:rPr lang="en-US" sz="3600" dirty="0"/>
              <a:t>Network operating </a:t>
            </a:r>
            <a:r>
              <a:rPr lang="en-US" sz="3600" dirty="0" smtClean="0"/>
              <a:t>Systems</a:t>
            </a:r>
          </a:p>
          <a:p>
            <a:r>
              <a:rPr lang="en-US" sz="3600" dirty="0" smtClean="0"/>
              <a:t>An ISP (for Internet access)</a:t>
            </a:r>
          </a:p>
          <a:p>
            <a:pPr lvl="1"/>
            <a:endParaRPr lang="en-US" sz="3200" dirty="0"/>
          </a:p>
        </p:txBody>
      </p:sp>
    </p:spTree>
    <p:extLst>
      <p:ext uri="{BB962C8B-B14F-4D97-AF65-F5344CB8AC3E}">
        <p14:creationId xmlns:p14="http://schemas.microsoft.com/office/powerpoint/2010/main" val="26906491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1143000"/>
          </a:xfrm>
        </p:spPr>
        <p:txBody>
          <a:bodyPr/>
          <a:lstStyle/>
          <a:p>
            <a:pPr eaLnBrk="1" hangingPunct="1">
              <a:defRPr/>
            </a:pPr>
            <a:r>
              <a:rPr lang="en-US" dirty="0" smtClean="0"/>
              <a:t>Network adapter card or </a:t>
            </a:r>
            <a:r>
              <a:rPr lang="en-US" dirty="0" smtClean="0">
                <a:solidFill>
                  <a:srgbClr val="FF0000"/>
                </a:solidFill>
                <a:effectLst>
                  <a:outerShdw blurRad="38100" dist="38100" dir="2700000" algn="tl">
                    <a:srgbClr val="000000">
                      <a:alpha val="43137"/>
                    </a:srgbClr>
                  </a:outerShdw>
                </a:effectLst>
              </a:rPr>
              <a:t>NIC</a:t>
            </a:r>
          </a:p>
        </p:txBody>
      </p:sp>
      <p:sp>
        <p:nvSpPr>
          <p:cNvPr id="32771" name="Rectangle 3"/>
          <p:cNvSpPr>
            <a:spLocks noGrp="1" noChangeArrowheads="1"/>
          </p:cNvSpPr>
          <p:nvPr>
            <p:ph type="body" idx="1"/>
          </p:nvPr>
        </p:nvSpPr>
        <p:spPr>
          <a:xfrm>
            <a:off x="685800" y="1066800"/>
            <a:ext cx="8001000" cy="4114800"/>
          </a:xfrm>
        </p:spPr>
        <p:txBody>
          <a:bodyPr/>
          <a:lstStyle/>
          <a:p>
            <a:pPr eaLnBrk="1" hangingPunct="1">
              <a:defRPr/>
            </a:pPr>
            <a:r>
              <a:rPr lang="en-US" dirty="0" smtClean="0"/>
              <a:t>Prepares data from computer for network and sends through the transmission medium</a:t>
            </a:r>
          </a:p>
          <a:p>
            <a:pPr eaLnBrk="1" hangingPunct="1">
              <a:defRPr/>
            </a:pPr>
            <a:r>
              <a:rPr lang="en-US" dirty="0" smtClean="0"/>
              <a:t>Receives data from network and translates for computer</a:t>
            </a:r>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62400"/>
            <a:ext cx="31242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network interface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3648074"/>
            <a:ext cx="481012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371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88A0E5-DD91-4A1F-88D8-7CA0C5734AEB}" type="slidenum">
              <a:rPr lang="en-US">
                <a:solidFill>
                  <a:prstClr val="black">
                    <a:tint val="75000"/>
                  </a:prstClr>
                </a:solidFill>
              </a:rPr>
              <a:pPr/>
              <a:t>96</a:t>
            </a:fld>
            <a:endParaRPr lang="en-US">
              <a:solidFill>
                <a:prstClr val="black">
                  <a:tint val="75000"/>
                </a:prstClr>
              </a:solidFill>
            </a:endParaRPr>
          </a:p>
        </p:txBody>
      </p:sp>
      <p:sp>
        <p:nvSpPr>
          <p:cNvPr id="368642" name="Rectangle 2"/>
          <p:cNvSpPr>
            <a:spLocks noGrp="1" noChangeArrowheads="1"/>
          </p:cNvSpPr>
          <p:nvPr>
            <p:ph type="title"/>
          </p:nvPr>
        </p:nvSpPr>
        <p:spPr>
          <a:xfrm>
            <a:off x="457200" y="76200"/>
            <a:ext cx="8229600" cy="1143000"/>
          </a:xfrm>
        </p:spPr>
        <p:txBody>
          <a:bodyPr/>
          <a:lstStyle/>
          <a:p>
            <a:r>
              <a:rPr lang="en-US" sz="4200" dirty="0"/>
              <a:t>Securing a  LAN</a:t>
            </a:r>
          </a:p>
        </p:txBody>
      </p:sp>
      <p:sp>
        <p:nvSpPr>
          <p:cNvPr id="368643" name="Rectangle 3"/>
          <p:cNvSpPr>
            <a:spLocks noGrp="1" noChangeArrowheads="1"/>
          </p:cNvSpPr>
          <p:nvPr>
            <p:ph type="body" idx="1"/>
          </p:nvPr>
        </p:nvSpPr>
        <p:spPr>
          <a:xfrm>
            <a:off x="457200" y="1295400"/>
            <a:ext cx="8229600" cy="4525963"/>
          </a:xfrm>
        </p:spPr>
        <p:txBody>
          <a:bodyPr>
            <a:normAutofit lnSpcReduction="10000"/>
          </a:bodyPr>
          <a:lstStyle/>
          <a:p>
            <a:pPr>
              <a:lnSpc>
                <a:spcPct val="90000"/>
              </a:lnSpc>
            </a:pPr>
            <a:r>
              <a:rPr lang="en-US" dirty="0"/>
              <a:t>Password </a:t>
            </a:r>
          </a:p>
          <a:p>
            <a:pPr lvl="1">
              <a:lnSpc>
                <a:spcPct val="90000"/>
              </a:lnSpc>
            </a:pPr>
            <a:r>
              <a:rPr lang="en-US" dirty="0"/>
              <a:t>Most common tool for restricting access</a:t>
            </a:r>
          </a:p>
          <a:p>
            <a:pPr lvl="1">
              <a:lnSpc>
                <a:spcPct val="90000"/>
              </a:lnSpc>
            </a:pPr>
            <a:r>
              <a:rPr lang="en-US" dirty="0"/>
              <a:t>Network Manager should consider the basic </a:t>
            </a:r>
            <a:r>
              <a:rPr lang="en-US" dirty="0">
                <a:solidFill>
                  <a:srgbClr val="00B050"/>
                </a:solidFill>
                <a:effectLst>
                  <a:outerShdw blurRad="38100" dist="38100" dir="2700000" algn="tl">
                    <a:srgbClr val="000000">
                      <a:alpha val="43137"/>
                    </a:srgbClr>
                  </a:outerShdw>
                </a:effectLst>
              </a:rPr>
              <a:t>features </a:t>
            </a:r>
            <a:r>
              <a:rPr lang="en-US" dirty="0"/>
              <a:t>of a typical password</a:t>
            </a:r>
          </a:p>
          <a:p>
            <a:pPr>
              <a:lnSpc>
                <a:spcPct val="90000"/>
              </a:lnSpc>
            </a:pPr>
            <a:r>
              <a:rPr lang="en-US" dirty="0"/>
              <a:t>Setting Access Rights (For security and privacy)</a:t>
            </a:r>
          </a:p>
          <a:p>
            <a:pPr lvl="1">
              <a:lnSpc>
                <a:spcPct val="90000"/>
              </a:lnSpc>
            </a:pPr>
            <a:r>
              <a:rPr lang="en-US" dirty="0"/>
              <a:t>Different level of access depending on the nature of the information stored</a:t>
            </a:r>
          </a:p>
          <a:p>
            <a:pPr lvl="1">
              <a:lnSpc>
                <a:spcPct val="90000"/>
              </a:lnSpc>
            </a:pPr>
            <a:r>
              <a:rPr lang="en-US" dirty="0"/>
              <a:t>Common options are: </a:t>
            </a:r>
            <a:r>
              <a:rPr lang="en-US" dirty="0">
                <a:solidFill>
                  <a:srgbClr val="FF0000"/>
                </a:solidFill>
              </a:rPr>
              <a:t>Read only, Write, Create files, make directories, Delete files</a:t>
            </a:r>
          </a:p>
        </p:txBody>
      </p:sp>
      <p:sp>
        <p:nvSpPr>
          <p:cNvPr id="2" name="TextBox 1"/>
          <p:cNvSpPr txBox="1"/>
          <p:nvPr/>
        </p:nvSpPr>
        <p:spPr>
          <a:xfrm>
            <a:off x="304800" y="5715000"/>
            <a:ext cx="8610600" cy="492443"/>
          </a:xfrm>
          <a:prstGeom prst="rect">
            <a:avLst/>
          </a:prstGeom>
          <a:noFill/>
        </p:spPr>
        <p:txBody>
          <a:bodyPr wrap="square" rtlCol="0">
            <a:spAutoFit/>
          </a:bodyPr>
          <a:lstStyle/>
          <a:p>
            <a:r>
              <a:rPr lang="en-US" sz="2600" b="1" dirty="0" smtClean="0">
                <a:solidFill>
                  <a:srgbClr val="FF0000"/>
                </a:solidFill>
                <a:effectLst>
                  <a:outerShdw blurRad="38100" dist="38100" dir="2700000" algn="tl">
                    <a:srgbClr val="000000">
                      <a:alpha val="43137"/>
                    </a:srgbClr>
                  </a:outerShdw>
                </a:effectLst>
              </a:rPr>
              <a:t> This is one of the functions of the network operating system</a:t>
            </a:r>
            <a:endParaRPr lang="en-US" sz="2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7658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C6FB53-BF10-488B-8E69-69F69C11D030}" type="slidenum">
              <a:rPr lang="en-US">
                <a:solidFill>
                  <a:prstClr val="black">
                    <a:tint val="75000"/>
                  </a:prstClr>
                </a:solidFill>
              </a:rPr>
              <a:pPr/>
              <a:t>97</a:t>
            </a:fld>
            <a:endParaRPr lang="en-US">
              <a:solidFill>
                <a:prstClr val="black">
                  <a:tint val="75000"/>
                </a:prstClr>
              </a:solidFill>
            </a:endParaRPr>
          </a:p>
        </p:txBody>
      </p:sp>
      <p:sp>
        <p:nvSpPr>
          <p:cNvPr id="369666"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Extending a LAN</a:t>
            </a:r>
          </a:p>
        </p:txBody>
      </p:sp>
      <p:sp>
        <p:nvSpPr>
          <p:cNvPr id="369667" name="Rectangle 3"/>
          <p:cNvSpPr>
            <a:spLocks noGrp="1" noChangeArrowheads="1"/>
          </p:cNvSpPr>
          <p:nvPr>
            <p:ph type="body" idx="1"/>
          </p:nvPr>
        </p:nvSpPr>
        <p:spPr>
          <a:xfrm>
            <a:off x="457200" y="1600200"/>
            <a:ext cx="8229600" cy="4525963"/>
          </a:xfrm>
        </p:spPr>
        <p:txBody>
          <a:bodyPr>
            <a:normAutofit/>
          </a:bodyPr>
          <a:lstStyle/>
          <a:p>
            <a:r>
              <a:rPr lang="en-US" b="1" dirty="0">
                <a:effectLst>
                  <a:outerShdw blurRad="38100" dist="38100" dir="2700000" algn="tl">
                    <a:srgbClr val="000000">
                      <a:alpha val="43137"/>
                    </a:srgbClr>
                  </a:outerShdw>
                </a:effectLst>
              </a:rPr>
              <a:t>To alleviate the distance limitation of LAN</a:t>
            </a:r>
          </a:p>
          <a:p>
            <a:pPr lvl="1">
              <a:buFont typeface="Wingdings" pitchFamily="2" charset="2"/>
              <a:buChar char="Ø"/>
            </a:pPr>
            <a:r>
              <a:rPr lang="en-US" sz="3200" b="1" dirty="0" smtClean="0">
                <a:effectLst>
                  <a:outerShdw blurRad="38100" dist="38100" dir="2700000" algn="tl">
                    <a:srgbClr val="000000">
                      <a:alpha val="43137"/>
                    </a:srgbClr>
                  </a:outerShdw>
                </a:effectLst>
              </a:rPr>
              <a:t>Methods </a:t>
            </a:r>
            <a:r>
              <a:rPr lang="en-US" sz="3200" b="1" dirty="0">
                <a:effectLst>
                  <a:outerShdw blurRad="38100" dist="38100" dir="2700000" algn="tl">
                    <a:srgbClr val="000000">
                      <a:alpha val="43137"/>
                    </a:srgbClr>
                  </a:outerShdw>
                </a:effectLst>
              </a:rPr>
              <a:t>Available</a:t>
            </a:r>
          </a:p>
          <a:p>
            <a:pPr lvl="2"/>
            <a:r>
              <a:rPr lang="en-US" sz="3200" b="1" dirty="0">
                <a:solidFill>
                  <a:srgbClr val="FF0000"/>
                </a:solidFill>
              </a:rPr>
              <a:t>Repeaters</a:t>
            </a:r>
            <a:r>
              <a:rPr lang="en-US" sz="3200" dirty="0"/>
              <a:t>: </a:t>
            </a:r>
            <a:r>
              <a:rPr lang="en-US" sz="3200" dirty="0" smtClean="0"/>
              <a:t>(</a:t>
            </a:r>
            <a:r>
              <a:rPr lang="en-US" sz="3200" dirty="0" smtClean="0">
                <a:solidFill>
                  <a:srgbClr val="00B050"/>
                </a:solidFill>
                <a:effectLst>
                  <a:outerShdw blurRad="38100" dist="38100" dir="2700000" algn="tl">
                    <a:srgbClr val="000000">
                      <a:alpha val="43137"/>
                    </a:srgbClr>
                  </a:outerShdw>
                </a:effectLst>
              </a:rPr>
              <a:t>physical layer devices</a:t>
            </a:r>
            <a:r>
              <a:rPr lang="en-US" sz="3200" dirty="0" smtClean="0"/>
              <a:t>)</a:t>
            </a:r>
            <a:endParaRPr lang="en-US" sz="3200" dirty="0"/>
          </a:p>
          <a:p>
            <a:pPr lvl="3">
              <a:buFont typeface="Wingdings" pitchFamily="2" charset="2"/>
              <a:buChar char="§"/>
            </a:pPr>
            <a:r>
              <a:rPr lang="en-US" sz="3200" b="1" dirty="0"/>
              <a:t>tap </a:t>
            </a:r>
            <a:r>
              <a:rPr lang="en-US" sz="3200" b="1" dirty="0" smtClean="0"/>
              <a:t>into </a:t>
            </a:r>
            <a:r>
              <a:rPr lang="en-US" sz="3200" b="1" dirty="0"/>
              <a:t>the network and </a:t>
            </a:r>
            <a:r>
              <a:rPr lang="en-US" sz="3200" b="1" dirty="0">
                <a:solidFill>
                  <a:srgbClr val="00B050"/>
                </a:solidFill>
                <a:effectLst>
                  <a:outerShdw blurRad="38100" dist="38100" dir="2700000" algn="tl">
                    <a:srgbClr val="000000">
                      <a:alpha val="43137"/>
                    </a:srgbClr>
                  </a:outerShdw>
                </a:effectLst>
              </a:rPr>
              <a:t>boost</a:t>
            </a:r>
            <a:r>
              <a:rPr lang="en-US" sz="3200" b="1" dirty="0"/>
              <a:t> the signal</a:t>
            </a:r>
          </a:p>
          <a:p>
            <a:pPr lvl="3">
              <a:buFont typeface="Wingdings" pitchFamily="2" charset="2"/>
              <a:buChar char="§"/>
            </a:pPr>
            <a:r>
              <a:rPr lang="en-US" sz="3200" b="1" dirty="0"/>
              <a:t>Connect two LAN segments</a:t>
            </a:r>
          </a:p>
          <a:p>
            <a:pPr lvl="3">
              <a:buFont typeface="Wingdings" pitchFamily="2" charset="2"/>
              <a:buChar char="§"/>
            </a:pPr>
            <a:r>
              <a:rPr lang="en-US" sz="3200" b="1" dirty="0"/>
              <a:t>Repeat and amplify all signals and forward </a:t>
            </a:r>
            <a:r>
              <a:rPr lang="en-US" sz="3200" b="1" dirty="0">
                <a:solidFill>
                  <a:srgbClr val="FF0000"/>
                </a:solidFill>
              </a:rPr>
              <a:t>noise</a:t>
            </a:r>
            <a:r>
              <a:rPr lang="en-US" sz="3200" b="1" dirty="0"/>
              <a:t> and </a:t>
            </a:r>
            <a:r>
              <a:rPr lang="en-US" sz="3200" b="1" dirty="0">
                <a:solidFill>
                  <a:srgbClr val="FF0000"/>
                </a:solidFill>
              </a:rPr>
              <a:t>collision</a:t>
            </a:r>
            <a:r>
              <a:rPr lang="en-US" sz="3200" b="1" dirty="0"/>
              <a:t> as well</a:t>
            </a:r>
          </a:p>
        </p:txBody>
      </p:sp>
    </p:spTree>
    <p:extLst>
      <p:ext uri="{BB962C8B-B14F-4D97-AF65-F5344CB8AC3E}">
        <p14:creationId xmlns:p14="http://schemas.microsoft.com/office/powerpoint/2010/main" val="10177090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3C4CC5-AC87-4718-AD2A-6295281224C6}" type="slidenum">
              <a:rPr lang="en-US">
                <a:solidFill>
                  <a:prstClr val="black">
                    <a:tint val="75000"/>
                  </a:prstClr>
                </a:solidFill>
              </a:rPr>
              <a:pPr/>
              <a:t>98</a:t>
            </a:fld>
            <a:endParaRPr lang="en-US">
              <a:solidFill>
                <a:prstClr val="black">
                  <a:tint val="75000"/>
                </a:prstClr>
              </a:solidFill>
            </a:endParaRPr>
          </a:p>
        </p:txBody>
      </p:sp>
      <p:sp>
        <p:nvSpPr>
          <p:cNvPr id="374786" name="Rectangle 2"/>
          <p:cNvSpPr>
            <a:spLocks noGrp="1" noChangeArrowheads="1"/>
          </p:cNvSpPr>
          <p:nvPr>
            <p:ph type="title"/>
          </p:nvPr>
        </p:nvSpPr>
        <p:spPr/>
        <p:txBody>
          <a:bodyPr/>
          <a:lstStyle/>
          <a:p>
            <a:r>
              <a:rPr lang="en-US" dirty="0" smtClean="0"/>
              <a:t>Repeater…</a:t>
            </a:r>
            <a:endParaRPr lang="en-US" dirty="0"/>
          </a:p>
        </p:txBody>
      </p:sp>
      <p:sp>
        <p:nvSpPr>
          <p:cNvPr id="374787" name="Rectangle 3"/>
          <p:cNvSpPr>
            <a:spLocks noGrp="1" noChangeArrowheads="1"/>
          </p:cNvSpPr>
          <p:nvPr>
            <p:ph type="body" idx="1"/>
          </p:nvPr>
        </p:nvSpPr>
        <p:spPr/>
        <p:txBody>
          <a:bodyPr/>
          <a:lstStyle/>
          <a:p>
            <a:pPr marL="609600" indent="-609600" algn="just"/>
            <a:r>
              <a:rPr lang="en-US" b="1" dirty="0">
                <a:solidFill>
                  <a:srgbClr val="FF0000"/>
                </a:solidFill>
              </a:rPr>
              <a:t>Hub</a:t>
            </a:r>
            <a:endParaRPr lang="en-US" dirty="0">
              <a:solidFill>
                <a:srgbClr val="FF0000"/>
              </a:solidFill>
            </a:endParaRPr>
          </a:p>
          <a:p>
            <a:pPr marL="971550" lvl="1" indent="-514350" algn="just"/>
            <a:r>
              <a:rPr lang="en-US" dirty="0">
                <a:solidFill>
                  <a:srgbClr val="FF0000"/>
                </a:solidFill>
              </a:rPr>
              <a:t>Hubs</a:t>
            </a:r>
            <a:r>
              <a:rPr lang="en-US" dirty="0"/>
              <a:t> are actually </a:t>
            </a:r>
            <a:r>
              <a:rPr lang="en-US" dirty="0">
                <a:solidFill>
                  <a:srgbClr val="00B050"/>
                </a:solidFill>
                <a:effectLst>
                  <a:outerShdw blurRad="38100" dist="38100" dir="2700000" algn="tl">
                    <a:srgbClr val="000000">
                      <a:alpha val="43137"/>
                    </a:srgbClr>
                  </a:outerShdw>
                </a:effectLst>
              </a:rPr>
              <a:t>multiport repeaters</a:t>
            </a:r>
            <a:r>
              <a:rPr lang="en-US" dirty="0"/>
              <a:t>. </a:t>
            </a:r>
            <a:endParaRPr lang="en-US" dirty="0" smtClean="0"/>
          </a:p>
          <a:p>
            <a:pPr marL="971550" lvl="1" indent="-514350" algn="just"/>
            <a:r>
              <a:rPr lang="en-US" dirty="0" smtClean="0">
                <a:solidFill>
                  <a:srgbClr val="FF0000"/>
                </a:solidFill>
                <a:effectLst>
                  <a:outerShdw blurRad="38100" dist="38100" dir="2700000" algn="tl">
                    <a:srgbClr val="000000">
                      <a:alpha val="43137"/>
                    </a:srgbClr>
                  </a:outerShdw>
                </a:effectLst>
              </a:rPr>
              <a:t>Hubs are layer 1 devices </a:t>
            </a:r>
            <a:r>
              <a:rPr lang="en-US" dirty="0" smtClean="0">
                <a:effectLst>
                  <a:outerShdw blurRad="38100" dist="38100" dir="2700000" algn="tl">
                    <a:srgbClr val="000000">
                      <a:alpha val="43137"/>
                    </a:srgbClr>
                  </a:outerShdw>
                </a:effectLst>
              </a:rPr>
              <a:t>(physical layer devices)</a:t>
            </a:r>
            <a:r>
              <a:rPr lang="en-US" dirty="0" smtClean="0"/>
              <a:t>.</a:t>
            </a:r>
            <a:endParaRPr lang="en-US" dirty="0"/>
          </a:p>
          <a:p>
            <a:pPr marL="971550" lvl="1" indent="-514350" algn="just"/>
            <a:r>
              <a:rPr lang="en-US" dirty="0"/>
              <a:t>In many cases, the difference between the two devices is </a:t>
            </a:r>
            <a:r>
              <a:rPr lang="en-US" dirty="0">
                <a:solidFill>
                  <a:srgbClr val="FF0000"/>
                </a:solidFill>
              </a:rPr>
              <a:t>the number of ports that each provides</a:t>
            </a:r>
            <a:r>
              <a:rPr lang="en-US" dirty="0"/>
              <a:t>. </a:t>
            </a:r>
          </a:p>
          <a:p>
            <a:pPr marL="971550" lvl="1" indent="-514350" algn="just"/>
            <a:r>
              <a:rPr lang="en-US" dirty="0"/>
              <a:t>While a </a:t>
            </a:r>
            <a:r>
              <a:rPr lang="en-US" dirty="0">
                <a:solidFill>
                  <a:srgbClr val="FF0000"/>
                </a:solidFill>
              </a:rPr>
              <a:t>typical repeater has just two ports</a:t>
            </a:r>
            <a:r>
              <a:rPr lang="en-US" dirty="0"/>
              <a:t>, a </a:t>
            </a:r>
            <a:r>
              <a:rPr lang="en-US" dirty="0">
                <a:solidFill>
                  <a:srgbClr val="FF0000"/>
                </a:solidFill>
              </a:rPr>
              <a:t>hub generally has from four to twenty-four ports</a:t>
            </a:r>
          </a:p>
          <a:p>
            <a:pPr marL="971550" lvl="1" indent="-514350" algn="just">
              <a:buFont typeface="Wingdings" pitchFamily="2" charset="2"/>
              <a:buNone/>
            </a:pPr>
            <a:endParaRPr lang="en-US" dirty="0"/>
          </a:p>
        </p:txBody>
      </p:sp>
    </p:spTree>
    <p:extLst>
      <p:ext uri="{BB962C8B-B14F-4D97-AF65-F5344CB8AC3E}">
        <p14:creationId xmlns:p14="http://schemas.microsoft.com/office/powerpoint/2010/main" val="16806949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0A9E27-778B-4D70-A9E5-40C8CEE2153D}" type="slidenum">
              <a:rPr lang="en-US">
                <a:solidFill>
                  <a:prstClr val="black">
                    <a:tint val="75000"/>
                  </a:prstClr>
                </a:solidFill>
              </a:rPr>
              <a:pPr/>
              <a:t>99</a:t>
            </a:fld>
            <a:endParaRPr lang="en-US">
              <a:solidFill>
                <a:prstClr val="black">
                  <a:tint val="75000"/>
                </a:prstClr>
              </a:solidFill>
            </a:endParaRPr>
          </a:p>
        </p:txBody>
      </p:sp>
      <p:sp>
        <p:nvSpPr>
          <p:cNvPr id="375810" name="Rectangle 2"/>
          <p:cNvSpPr>
            <a:spLocks noGrp="1" noChangeArrowheads="1"/>
          </p:cNvSpPr>
          <p:nvPr>
            <p:ph type="title"/>
          </p:nvPr>
        </p:nvSpPr>
        <p:spPr>
          <a:xfrm>
            <a:off x="457200" y="76200"/>
            <a:ext cx="8229600" cy="1143000"/>
          </a:xfrm>
        </p:spPr>
        <p:txBody>
          <a:bodyPr/>
          <a:lstStyle/>
          <a:p>
            <a:r>
              <a:rPr lang="en-US" dirty="0" err="1">
                <a:effectLst>
                  <a:outerShdw blurRad="38100" dist="38100" dir="2700000" algn="tl">
                    <a:srgbClr val="000000">
                      <a:alpha val="43137"/>
                    </a:srgbClr>
                  </a:outerShdw>
                </a:effectLst>
              </a:rPr>
              <a:t>Cont</a:t>
            </a:r>
            <a:r>
              <a:rPr lang="en-US" b="1" dirty="0">
                <a:effectLst>
                  <a:outerShdw blurRad="38100" dist="38100" dir="2700000" algn="tl">
                    <a:srgbClr val="000000">
                      <a:alpha val="43137"/>
                    </a:srgbClr>
                  </a:outerShdw>
                </a:effectLst>
              </a:rPr>
              <a:t>…</a:t>
            </a:r>
          </a:p>
        </p:txBody>
      </p:sp>
      <p:sp>
        <p:nvSpPr>
          <p:cNvPr id="375811" name="Rectangle 3"/>
          <p:cNvSpPr>
            <a:spLocks noGrp="1" noChangeArrowheads="1"/>
          </p:cNvSpPr>
          <p:nvPr>
            <p:ph type="body" idx="1"/>
          </p:nvPr>
        </p:nvSpPr>
        <p:spPr>
          <a:xfrm>
            <a:off x="457200" y="1371600"/>
            <a:ext cx="8229600" cy="4525963"/>
          </a:xfrm>
        </p:spPr>
        <p:txBody>
          <a:bodyPr>
            <a:normAutofit/>
          </a:bodyPr>
          <a:lstStyle/>
          <a:p>
            <a:pPr algn="just"/>
            <a:r>
              <a:rPr lang="en-US" sz="4000" dirty="0" smtClean="0"/>
              <a:t>The </a:t>
            </a:r>
            <a:r>
              <a:rPr lang="en-US" sz="4000" dirty="0"/>
              <a:t>devices that are used </a:t>
            </a:r>
            <a:r>
              <a:rPr lang="en-US" sz="4000" dirty="0">
                <a:solidFill>
                  <a:srgbClr val="FF0000"/>
                </a:solidFill>
              </a:rPr>
              <a:t>to connect network segments </a:t>
            </a:r>
            <a:r>
              <a:rPr lang="en-US" sz="4000" dirty="0" smtClean="0"/>
              <a:t>include </a:t>
            </a:r>
            <a:r>
              <a:rPr lang="en-US" sz="4000" dirty="0">
                <a:solidFill>
                  <a:srgbClr val="FF0000"/>
                </a:solidFill>
              </a:rPr>
              <a:t>bridges, switches, routers, and gateways</a:t>
            </a:r>
            <a:r>
              <a:rPr lang="en-US" sz="4000" dirty="0"/>
              <a:t>.</a:t>
            </a:r>
            <a:r>
              <a:rPr lang="en-US" dirty="0"/>
              <a:t> </a:t>
            </a:r>
          </a:p>
        </p:txBody>
      </p:sp>
      <p:pic>
        <p:nvPicPr>
          <p:cNvPr id="5123" name="Picture 3" descr="D:\@Working-Folder\@myCourses\@@ICT-Autumn 2016\@#LectureSlides\Chapter 6\Files\Images\simbol2-peralatan-jaring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51720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130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Default Design">
  <a:themeElements>
    <a:clrScheme name="">
      <a:dk1>
        <a:srgbClr val="000000"/>
      </a:dk1>
      <a:lt1>
        <a:srgbClr val="FFFFCC"/>
      </a:lt1>
      <a:dk2>
        <a:srgbClr val="000000"/>
      </a:dk2>
      <a:lt2>
        <a:srgbClr val="808080"/>
      </a:lt2>
      <a:accent1>
        <a:srgbClr val="FFCC66"/>
      </a:accent1>
      <a:accent2>
        <a:srgbClr val="0000FF"/>
      </a:accent2>
      <a:accent3>
        <a:srgbClr val="FFFFE2"/>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6_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2_Default Design">
  <a:themeElements>
    <a:clrScheme name="">
      <a:dk1>
        <a:srgbClr val="000000"/>
      </a:dk1>
      <a:lt1>
        <a:srgbClr val="FFFFCC"/>
      </a:lt1>
      <a:dk2>
        <a:srgbClr val="000000"/>
      </a:dk2>
      <a:lt2>
        <a:srgbClr val="808080"/>
      </a:lt2>
      <a:accent1>
        <a:srgbClr val="FFCC66"/>
      </a:accent1>
      <a:accent2>
        <a:srgbClr val="0000FF"/>
      </a:accent2>
      <a:accent3>
        <a:srgbClr val="FFFFE2"/>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11865</TotalTime>
  <Words>7472</Words>
  <Application>Microsoft Office PowerPoint</Application>
  <PresentationFormat>On-screen Show (4:3)</PresentationFormat>
  <Paragraphs>1039</Paragraphs>
  <Slides>116</Slides>
  <Notes>94</Notes>
  <HiddenSlides>0</HiddenSlides>
  <MMClips>0</MMClips>
  <ScaleCrop>false</ScaleCrop>
  <HeadingPairs>
    <vt:vector size="4" baseType="variant">
      <vt:variant>
        <vt:lpstr>Theme</vt:lpstr>
      </vt:variant>
      <vt:variant>
        <vt:i4>19</vt:i4>
      </vt:variant>
      <vt:variant>
        <vt:lpstr>Slide Titles</vt:lpstr>
      </vt:variant>
      <vt:variant>
        <vt:i4>116</vt:i4>
      </vt:variant>
    </vt:vector>
  </HeadingPairs>
  <TitlesOfParts>
    <vt:vector size="135" baseType="lpstr">
      <vt:lpstr>Office Theme</vt:lpstr>
      <vt:lpstr>1_Office Theme</vt:lpstr>
      <vt:lpstr>3_Office Theme</vt:lpstr>
      <vt:lpstr>Edge</vt:lpstr>
      <vt:lpstr>1_Edge</vt:lpstr>
      <vt:lpstr>5_Office Theme</vt:lpstr>
      <vt:lpstr>Stallings</vt:lpstr>
      <vt:lpstr>1_Stallings</vt:lpstr>
      <vt:lpstr>Textured</vt:lpstr>
      <vt:lpstr>Default Design</vt:lpstr>
      <vt:lpstr>Layers</vt:lpstr>
      <vt:lpstr>5_Layers</vt:lpstr>
      <vt:lpstr>6_Layers</vt:lpstr>
      <vt:lpstr>4_Office Theme</vt:lpstr>
      <vt:lpstr>6_Office Theme</vt:lpstr>
      <vt:lpstr>1_Default Design</vt:lpstr>
      <vt:lpstr>2_Default Design</vt:lpstr>
      <vt:lpstr>8_Office Theme</vt:lpstr>
      <vt:lpstr>11_Office Theme</vt:lpstr>
      <vt:lpstr>PowerPoint Presentation</vt:lpstr>
      <vt:lpstr>Agenda </vt:lpstr>
      <vt:lpstr>Data Communications</vt:lpstr>
      <vt:lpstr>Telecommunications</vt:lpstr>
      <vt:lpstr>Data Communications</vt:lpstr>
      <vt:lpstr>Communications Cont…</vt:lpstr>
      <vt:lpstr>Data communication four basic terms </vt:lpstr>
      <vt:lpstr>Analogue &amp; Digital Signals</vt:lpstr>
      <vt:lpstr>Analogue &amp; Digital Signals Cont.</vt:lpstr>
      <vt:lpstr>Analogue &amp; Digital Signals</vt:lpstr>
      <vt:lpstr>Bandwidth of transmission</vt:lpstr>
      <vt:lpstr>Digital-to-Analog Conversion</vt:lpstr>
      <vt:lpstr>Devices of Data Communication</vt:lpstr>
      <vt:lpstr>Data transmission</vt:lpstr>
      <vt:lpstr>A Communications Model </vt:lpstr>
      <vt:lpstr>Simplified Communications Model - Diagram</vt:lpstr>
      <vt:lpstr>Five Components of Data Communication</vt:lpstr>
      <vt:lpstr>Communication Protocols</vt:lpstr>
      <vt:lpstr>PowerPoint Presentation</vt:lpstr>
      <vt:lpstr>Cont…</vt:lpstr>
      <vt:lpstr>PowerPoint Presentation</vt:lpstr>
      <vt:lpstr>PowerPoint Presentation</vt:lpstr>
      <vt:lpstr>PowerPoint Presentation</vt:lpstr>
      <vt:lpstr>PowerPoint Presentation</vt:lpstr>
      <vt:lpstr>Data Transmission Modes</vt:lpstr>
      <vt:lpstr>Direction of data flow</vt:lpstr>
      <vt:lpstr>Communication Channels</vt:lpstr>
      <vt:lpstr>Transmission Channel (Media) </vt:lpstr>
      <vt:lpstr>Physical Media (Guided Channel)</vt:lpstr>
      <vt:lpstr>Information channel Cont’d …</vt:lpstr>
      <vt:lpstr>Coaxial Cable </vt:lpstr>
      <vt:lpstr>Fiber-Optic Cable </vt:lpstr>
      <vt:lpstr>PowerPoint Presentation</vt:lpstr>
      <vt:lpstr>Transmission Media Data Transmission Rate</vt:lpstr>
      <vt:lpstr>Communication Satellite </vt:lpstr>
      <vt:lpstr>      Microwave Communications          Example: For Telephone Networks</vt:lpstr>
      <vt:lpstr>Communication Satellite  Cont. </vt:lpstr>
      <vt:lpstr>  Microwave (Unguided)  </vt:lpstr>
      <vt:lpstr>PowerPoint Presentation</vt:lpstr>
      <vt:lpstr>Wireless Transmission Technologies</vt:lpstr>
      <vt:lpstr>Wireless Transmission Cont’d…</vt:lpstr>
      <vt:lpstr>PowerPoint Presentation</vt:lpstr>
      <vt:lpstr>PowerPoint Presentation</vt:lpstr>
      <vt:lpstr>Applications of Data Communications</vt:lpstr>
      <vt:lpstr>More on Data Communications</vt:lpstr>
      <vt:lpstr>Layered Tasks in Communications</vt:lpstr>
      <vt:lpstr>Why layered communication?</vt:lpstr>
      <vt:lpstr>Physical Layer</vt:lpstr>
      <vt:lpstr>Network Models: OSI is Developed by ISO</vt:lpstr>
      <vt:lpstr>PowerPoint Presentation</vt:lpstr>
      <vt:lpstr>Ethernet (example network protocol) (Hardware Layer)</vt:lpstr>
      <vt:lpstr>Ethernet Protocol Main procedure</vt:lpstr>
      <vt:lpstr>PowerPoint Presentation</vt:lpstr>
      <vt:lpstr> Computer Networks</vt:lpstr>
      <vt:lpstr> Computer Networks - Why networking? </vt:lpstr>
      <vt:lpstr>Networks for, Cont’d …</vt:lpstr>
      <vt:lpstr>use of Computer Networks ….</vt:lpstr>
      <vt:lpstr>Networks for, Cont’d …</vt:lpstr>
      <vt:lpstr>The Costs (Drawbacks) of Networking </vt:lpstr>
      <vt:lpstr>Different ways of classifying networks </vt:lpstr>
      <vt:lpstr>PowerPoint Presentation</vt:lpstr>
      <vt:lpstr>Topology of Networks</vt:lpstr>
      <vt:lpstr>Topology Concerns</vt:lpstr>
      <vt:lpstr>Mostly used network topologies</vt:lpstr>
      <vt:lpstr>Star Topology</vt:lpstr>
      <vt:lpstr>Cont…</vt:lpstr>
      <vt:lpstr>Cont…</vt:lpstr>
      <vt:lpstr>Ring Topology </vt:lpstr>
      <vt:lpstr>Token Ring</vt:lpstr>
      <vt:lpstr>PowerPoint Presentation</vt:lpstr>
      <vt:lpstr>Bus Topology </vt:lpstr>
      <vt:lpstr>Bus Cont…</vt:lpstr>
      <vt:lpstr>Bus Cont…</vt:lpstr>
      <vt:lpstr>Complete/Mesh Topology</vt:lpstr>
      <vt:lpstr>A hybrid topology: a star backbone with three bus networks</vt:lpstr>
      <vt:lpstr>Comparison of Network topologies</vt:lpstr>
      <vt:lpstr>Network Types Based on Management Method</vt:lpstr>
      <vt:lpstr>A Networking Lexicon</vt:lpstr>
      <vt:lpstr>Peer-to-Peer Networking</vt:lpstr>
      <vt:lpstr>Peer-to-Peer Networking Advantages</vt:lpstr>
      <vt:lpstr>Peer-to-Peer Networking Disadvantages</vt:lpstr>
      <vt:lpstr>Server-Based Networks</vt:lpstr>
      <vt:lpstr>Server-Based Networks (continued)</vt:lpstr>
      <vt:lpstr>Server-Based Networking Advantages</vt:lpstr>
      <vt:lpstr>Server-Based Networking Disadvantages</vt:lpstr>
      <vt:lpstr>PowerPoint Presentation</vt:lpstr>
      <vt:lpstr>Comparison of …</vt:lpstr>
      <vt:lpstr>Network Classification based on Scale</vt:lpstr>
      <vt:lpstr>Network Classification based on Scale</vt:lpstr>
      <vt:lpstr>Based on Scale (Network Size) Cont…</vt:lpstr>
      <vt:lpstr>Local Area Networks (LANs)</vt:lpstr>
      <vt:lpstr>Cont…</vt:lpstr>
      <vt:lpstr>Local Area Network (LAN) </vt:lpstr>
      <vt:lpstr>Setting up home networks</vt:lpstr>
      <vt:lpstr>Network adapter card or NIC</vt:lpstr>
      <vt:lpstr>Securing a  LAN</vt:lpstr>
      <vt:lpstr>Extending a LAN</vt:lpstr>
      <vt:lpstr>Repeater…</vt:lpstr>
      <vt:lpstr>Cont…</vt:lpstr>
      <vt:lpstr>Cont…</vt:lpstr>
      <vt:lpstr>PowerPoint Presentation</vt:lpstr>
      <vt:lpstr>Cont…</vt:lpstr>
      <vt:lpstr>Cont…</vt:lpstr>
      <vt:lpstr>Metropolitan Area Networks (MANs)</vt:lpstr>
      <vt:lpstr>Wide Area Network (WAN)</vt:lpstr>
      <vt:lpstr>PowerPoint Presentation</vt:lpstr>
      <vt:lpstr>PowerPoint Presentation</vt:lpstr>
      <vt:lpstr>Wide Area Networks (WANs) Cont…</vt:lpstr>
      <vt:lpstr>A Wide Area Network</vt:lpstr>
      <vt:lpstr>PowerPoint Presentation</vt:lpstr>
      <vt:lpstr>Domain Name System</vt:lpstr>
      <vt:lpstr>Connecting to the Internet</vt:lpstr>
      <vt:lpstr>WWW - Internet</vt:lpstr>
      <vt:lpstr>Intranet and Extranet</vt:lpstr>
      <vt:lpstr>Cont…</vt:lpstr>
      <vt:lpstr>To do list (Reading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Hilcoe</dc:creator>
  <cp:lastModifiedBy>Administrator</cp:lastModifiedBy>
  <cp:revision>1261</cp:revision>
  <dcterms:created xsi:type="dcterms:W3CDTF">2006-08-16T00:00:00Z</dcterms:created>
  <dcterms:modified xsi:type="dcterms:W3CDTF">2017-12-27T04:46:51Z</dcterms:modified>
</cp:coreProperties>
</file>