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1"/>
  </p:notesMasterIdLst>
  <p:sldIdLst>
    <p:sldId id="256" r:id="rId2"/>
    <p:sldId id="257" r:id="rId3"/>
    <p:sldId id="258" r:id="rId4"/>
    <p:sldId id="259" r:id="rId5"/>
    <p:sldId id="277"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94648"/>
  </p:normalViewPr>
  <p:slideViewPr>
    <p:cSldViewPr snapToGrid="0">
      <p:cViewPr varScale="1">
        <p:scale>
          <a:sx n="112" d="100"/>
          <a:sy n="112"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74499-5448-4254-AD27-B3D2834112D6}" type="datetimeFigureOut">
              <a:rPr lang="en-IN" smtClean="0"/>
              <a:t>20/03/25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965EC-6450-4D06-AA13-BCCDE754130D}" type="slidenum">
              <a:rPr lang="en-IN" smtClean="0"/>
              <a:t>‹#›</a:t>
            </a:fld>
            <a:endParaRPr lang="en-IN"/>
          </a:p>
        </p:txBody>
      </p:sp>
    </p:spTree>
    <p:extLst>
      <p:ext uri="{BB962C8B-B14F-4D97-AF65-F5344CB8AC3E}">
        <p14:creationId xmlns:p14="http://schemas.microsoft.com/office/powerpoint/2010/main" val="379410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1965EC-6450-4D06-AA13-BCCDE754130D}" type="slidenum">
              <a:rPr lang="en-IN" smtClean="0"/>
              <a:t>1</a:t>
            </a:fld>
            <a:endParaRPr lang="en-IN"/>
          </a:p>
        </p:txBody>
      </p:sp>
    </p:spTree>
    <p:extLst>
      <p:ext uri="{BB962C8B-B14F-4D97-AF65-F5344CB8AC3E}">
        <p14:creationId xmlns:p14="http://schemas.microsoft.com/office/powerpoint/2010/main" val="194847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14241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6405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96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17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8873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002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24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4453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6096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5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3/20/25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38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3/20/25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069518"/>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E2C3B9A-B4D2-F54D-15F0-06653E183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68CEB5-F191-9D3E-BAC0-B0E21272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479C12-DB01-E4B9-F505-D0C0525FF7E6}"/>
              </a:ext>
            </a:extLst>
          </p:cNvPr>
          <p:cNvPicPr>
            <a:picLocks noChangeAspect="1"/>
          </p:cNvPicPr>
          <p:nvPr/>
        </p:nvPicPr>
        <p:blipFill>
          <a:blip r:embed="rId3">
            <a:alphaModFix amt="50000"/>
          </a:blip>
          <a:srcRect l="28874" r="25657" b="2"/>
          <a:stretch/>
        </p:blipFill>
        <p:spPr>
          <a:xfrm>
            <a:off x="20" y="-1"/>
            <a:ext cx="4654276" cy="6857999"/>
          </a:xfrm>
          <a:prstGeom prst="rect">
            <a:avLst/>
          </a:prstGeom>
        </p:spPr>
      </p:pic>
      <p:sp>
        <p:nvSpPr>
          <p:cNvPr id="26" name="Freeform: Shape 25">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884" y="931856"/>
            <a:ext cx="10318890" cy="4994960"/>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93BB0-8879-332B-9F0B-88D0DE535E6D}"/>
              </a:ext>
            </a:extLst>
          </p:cNvPr>
          <p:cNvSpPr>
            <a:spLocks noGrp="1"/>
          </p:cNvSpPr>
          <p:nvPr>
            <p:ph type="ctrTitle"/>
          </p:nvPr>
        </p:nvSpPr>
        <p:spPr>
          <a:xfrm>
            <a:off x="738786" y="1642533"/>
            <a:ext cx="3481988" cy="897467"/>
          </a:xfrm>
          <a:noFill/>
        </p:spPr>
        <p:txBody>
          <a:bodyPr vert="horz" lIns="91440" tIns="45720" rIns="91440" bIns="45720" rtlCol="0" anchor="b">
            <a:normAutofit/>
          </a:bodyPr>
          <a:lstStyle/>
          <a:p>
            <a:pPr>
              <a:lnSpc>
                <a:spcPct val="110000"/>
              </a:lnSpc>
            </a:pPr>
            <a:r>
              <a:rPr lang="en-US" sz="2200" spc="500" dirty="0">
                <a:solidFill>
                  <a:schemeClr val="accent1">
                    <a:lumMod val="60000"/>
                    <a:lumOff val="40000"/>
                  </a:schemeClr>
                </a:solidFill>
              </a:rPr>
              <a:t>ONLINE BUS TICKET BOOKING</a:t>
            </a:r>
            <a:endParaRPr lang="en-US" sz="2200" b="1" kern="1200" cap="all" spc="500" baseline="0" dirty="0">
              <a:solidFill>
                <a:schemeClr val="accent1">
                  <a:lumMod val="60000"/>
                  <a:lumOff val="40000"/>
                </a:schemeClr>
              </a:solidFill>
              <a:latin typeface="+mj-lt"/>
              <a:ea typeface="+mj-ea"/>
              <a:cs typeface="+mj-cs"/>
            </a:endParaRPr>
          </a:p>
        </p:txBody>
      </p:sp>
      <p:sp>
        <p:nvSpPr>
          <p:cNvPr id="3" name="Subtitle 2">
            <a:extLst>
              <a:ext uri="{FF2B5EF4-FFF2-40B4-BE49-F238E27FC236}">
                <a16:creationId xmlns:a16="http://schemas.microsoft.com/office/drawing/2014/main" id="{A3271335-40D2-AA01-0077-D3B613A2C834}"/>
              </a:ext>
            </a:extLst>
          </p:cNvPr>
          <p:cNvSpPr>
            <a:spLocks noGrp="1"/>
          </p:cNvSpPr>
          <p:nvPr>
            <p:ph type="subTitle" idx="1"/>
          </p:nvPr>
        </p:nvSpPr>
        <p:spPr>
          <a:xfrm>
            <a:off x="5562600" y="1495741"/>
            <a:ext cx="4988781" cy="3996716"/>
          </a:xfrm>
        </p:spPr>
        <p:txBody>
          <a:bodyPr vert="horz" lIns="91440" tIns="45720" rIns="91440" bIns="45720" rtlCol="0">
            <a:normAutofit/>
          </a:bodyPr>
          <a:lstStyle/>
          <a:p>
            <a:r>
              <a:rPr lang="en-US" dirty="0"/>
              <a:t>Project done by:</a:t>
            </a:r>
          </a:p>
          <a:p>
            <a:pPr indent="-228600">
              <a:buFont typeface="Arial" panose="020B0604020202020204" pitchFamily="34" charset="0"/>
              <a:buChar char="•"/>
            </a:pPr>
            <a:r>
              <a:rPr lang="en-US" dirty="0"/>
              <a:t>N.Bhavana-2022BCSE07AED444</a:t>
            </a:r>
          </a:p>
          <a:p>
            <a:pPr indent="-228600">
              <a:buFont typeface="Arial" panose="020B0604020202020204" pitchFamily="34" charset="0"/>
              <a:buChar char="•"/>
            </a:pPr>
            <a:r>
              <a:rPr lang="en-US" dirty="0"/>
              <a:t>Y.Chaitanya-2022BCSE07AED445</a:t>
            </a:r>
          </a:p>
          <a:p>
            <a:pPr indent="-228600">
              <a:buFont typeface="Arial" panose="020B0604020202020204" pitchFamily="34" charset="0"/>
              <a:buChar char="•"/>
            </a:pPr>
            <a:r>
              <a:rPr lang="en-US" dirty="0"/>
              <a:t>Shaik </a:t>
            </a:r>
            <a:r>
              <a:rPr lang="en-US" dirty="0" err="1"/>
              <a:t>Abeedali</a:t>
            </a:r>
            <a:r>
              <a:rPr lang="en-US" dirty="0"/>
              <a:t>- 2022BCSE07AED460</a:t>
            </a:r>
          </a:p>
          <a:p>
            <a:pPr indent="-228600">
              <a:buFont typeface="Arial" panose="020B0604020202020204" pitchFamily="34" charset="0"/>
              <a:buChar char="•"/>
            </a:pPr>
            <a:r>
              <a:rPr lang="en-US" dirty="0"/>
              <a:t>Shaik AmeerAli-2022BCSE07AED270</a:t>
            </a:r>
          </a:p>
        </p:txBody>
      </p:sp>
    </p:spTree>
    <p:extLst>
      <p:ext uri="{BB962C8B-B14F-4D97-AF65-F5344CB8AC3E}">
        <p14:creationId xmlns:p14="http://schemas.microsoft.com/office/powerpoint/2010/main" val="397889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91FC-FD74-36F3-7C07-223548809B28}"/>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2DF4FD9C-E4CB-77CC-36F9-B1057BEC3414}"/>
              </a:ext>
            </a:extLst>
          </p:cNvPr>
          <p:cNvSpPr>
            <a:spLocks noGrp="1"/>
          </p:cNvSpPr>
          <p:nvPr>
            <p:ph sz="half" idx="1"/>
          </p:nvPr>
        </p:nvSpPr>
        <p:spPr/>
        <p:txBody>
          <a:bodyPr/>
          <a:lstStyle/>
          <a:p>
            <a:pPr marL="0" indent="0">
              <a:buNone/>
            </a:pPr>
            <a:r>
              <a:rPr lang="en-IN" dirty="0"/>
              <a:t>Bus Booking:</a:t>
            </a:r>
          </a:p>
          <a:p>
            <a:r>
              <a:rPr lang="en-US" dirty="0"/>
              <a:t>This page allows users to </a:t>
            </a:r>
            <a:r>
              <a:rPr lang="en-US" b="1" dirty="0"/>
              <a:t>search for available buses</a:t>
            </a:r>
            <a:r>
              <a:rPr lang="en-US" dirty="0"/>
              <a:t> by selecting the </a:t>
            </a:r>
            <a:r>
              <a:rPr lang="en-US" b="1" dirty="0"/>
              <a:t>source city, destination city, and journey date</a:t>
            </a:r>
            <a:r>
              <a:rPr lang="en-US" dirty="0"/>
              <a:t>, making the booking process simple and efficient.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6361BA4F-46C0-96C4-C116-E6744529D6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425147"/>
            <a:ext cx="4189412" cy="3160643"/>
          </a:xfrm>
        </p:spPr>
      </p:pic>
    </p:spTree>
    <p:extLst>
      <p:ext uri="{BB962C8B-B14F-4D97-AF65-F5344CB8AC3E}">
        <p14:creationId xmlns:p14="http://schemas.microsoft.com/office/powerpoint/2010/main" val="253024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249-AA7C-CE17-D387-01BDC6D4DDE4}"/>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556AEC94-ED39-D846-42BE-A2EBBA813D97}"/>
              </a:ext>
            </a:extLst>
          </p:cNvPr>
          <p:cNvSpPr>
            <a:spLocks noGrp="1"/>
          </p:cNvSpPr>
          <p:nvPr>
            <p:ph sz="half" idx="1"/>
          </p:nvPr>
        </p:nvSpPr>
        <p:spPr/>
        <p:txBody>
          <a:bodyPr/>
          <a:lstStyle/>
          <a:p>
            <a:pPr marL="0" indent="0">
              <a:buNone/>
            </a:pPr>
            <a:r>
              <a:rPr lang="en-IN" dirty="0"/>
              <a:t>Bus Selection:</a:t>
            </a:r>
          </a:p>
          <a:p>
            <a:r>
              <a:rPr lang="en-US" dirty="0"/>
              <a:t>This page displays available buses for the selected route (</a:t>
            </a:r>
            <a:r>
              <a:rPr lang="en-US" b="1" dirty="0"/>
              <a:t>Bangalore → Mysore</a:t>
            </a:r>
            <a:r>
              <a:rPr lang="en-US" dirty="0"/>
              <a:t>) along with </a:t>
            </a:r>
            <a:r>
              <a:rPr lang="en-US" b="1" dirty="0"/>
              <a:t>departure time, duration, fare, and available seats</a:t>
            </a:r>
            <a:r>
              <a:rPr lang="en-US" dirty="0"/>
              <a:t>, allowing users to </a:t>
            </a:r>
            <a:r>
              <a:rPr lang="en-US" b="1" dirty="0"/>
              <a:t>select and book their seats easily</a:t>
            </a:r>
            <a:r>
              <a:rPr lang="en-US" dirty="0"/>
              <a: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18428FDE-DEEE-D1C1-1931-279332D7E2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425148"/>
            <a:ext cx="4189412" cy="3160642"/>
          </a:xfrm>
        </p:spPr>
      </p:pic>
    </p:spTree>
    <p:extLst>
      <p:ext uri="{BB962C8B-B14F-4D97-AF65-F5344CB8AC3E}">
        <p14:creationId xmlns:p14="http://schemas.microsoft.com/office/powerpoint/2010/main" val="118967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3152-729E-78DE-0649-D1A318A96732}"/>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DE62130B-2264-6C0C-8BC9-6102E9A41960}"/>
              </a:ext>
            </a:extLst>
          </p:cNvPr>
          <p:cNvSpPr>
            <a:spLocks noGrp="1"/>
          </p:cNvSpPr>
          <p:nvPr>
            <p:ph sz="half" idx="1"/>
          </p:nvPr>
        </p:nvSpPr>
        <p:spPr/>
        <p:txBody>
          <a:bodyPr/>
          <a:lstStyle/>
          <a:p>
            <a:pPr marL="0" indent="0">
              <a:buNone/>
            </a:pPr>
            <a:r>
              <a:rPr lang="en-IN" dirty="0"/>
              <a:t>Seat Selection:</a:t>
            </a:r>
          </a:p>
          <a:p>
            <a:r>
              <a:rPr lang="en-US" dirty="0"/>
              <a:t>This page allows users to </a:t>
            </a:r>
            <a:r>
              <a:rPr lang="en-US" b="1" dirty="0"/>
              <a:t>choose their preferred seats</a:t>
            </a:r>
            <a:r>
              <a:rPr lang="en-US" dirty="0"/>
              <a:t> from available options, with </a:t>
            </a:r>
            <a:r>
              <a:rPr lang="en-US" b="1" dirty="0"/>
              <a:t>booked seats highlighted in pink</a:t>
            </a:r>
            <a:r>
              <a:rPr lang="en-US" dirty="0"/>
              <a:t>. Once selected, users can </a:t>
            </a:r>
            <a:r>
              <a:rPr lang="en-US" b="1" dirty="0"/>
              <a:t>proceed to payment</a:t>
            </a:r>
            <a:r>
              <a:rPr lang="en-US" dirty="0"/>
              <a:t> for booking confirmation. </a:t>
            </a:r>
            <a:endParaRPr lang="en-IN" dirty="0"/>
          </a:p>
        </p:txBody>
      </p:sp>
      <p:pic>
        <p:nvPicPr>
          <p:cNvPr id="6" name="Content Placeholder 5" descr="A screenshot of a bus ticket&#10;&#10;AI-generated content may be incorrect.">
            <a:extLst>
              <a:ext uri="{FF2B5EF4-FFF2-40B4-BE49-F238E27FC236}">
                <a16:creationId xmlns:a16="http://schemas.microsoft.com/office/drawing/2014/main" id="{8CFC98FA-F7BE-9290-E77E-EEC6DD7978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5540" y="2425700"/>
            <a:ext cx="3379608" cy="3160713"/>
          </a:xfrm>
        </p:spPr>
      </p:pic>
    </p:spTree>
    <p:extLst>
      <p:ext uri="{BB962C8B-B14F-4D97-AF65-F5344CB8AC3E}">
        <p14:creationId xmlns:p14="http://schemas.microsoft.com/office/powerpoint/2010/main" val="244397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428F-C887-134C-C75A-7052C7015962}"/>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64428130-B6E9-1AB3-767E-8EDB550BCC1A}"/>
              </a:ext>
            </a:extLst>
          </p:cNvPr>
          <p:cNvSpPr>
            <a:spLocks noGrp="1"/>
          </p:cNvSpPr>
          <p:nvPr>
            <p:ph sz="half" idx="1"/>
          </p:nvPr>
        </p:nvSpPr>
        <p:spPr/>
        <p:txBody>
          <a:bodyPr/>
          <a:lstStyle/>
          <a:p>
            <a:pPr marL="0" indent="0">
              <a:buNone/>
            </a:pPr>
            <a:r>
              <a:rPr lang="en-IN" dirty="0"/>
              <a:t>Payment method:</a:t>
            </a:r>
          </a:p>
          <a:p>
            <a:r>
              <a:rPr lang="en-US" dirty="0"/>
              <a:t>Users can complete their booking by choosing from available digital payment options like </a:t>
            </a:r>
            <a:r>
              <a:rPr lang="en-US" b="1" dirty="0"/>
              <a:t>Google Pay</a:t>
            </a:r>
            <a:r>
              <a:rPr lang="en-US" dirty="0"/>
              <a:t> and </a:t>
            </a:r>
            <a:r>
              <a:rPr lang="en-US" b="1" dirty="0" err="1"/>
              <a:t>PhonePe</a:t>
            </a:r>
            <a:r>
              <a:rPr lang="en-US" dirty="0"/>
              <a:t>, ensuring a </a:t>
            </a:r>
            <a:r>
              <a:rPr lang="en-US" b="1" dirty="0"/>
              <a:t>secure and convenient</a:t>
            </a:r>
            <a:r>
              <a:rPr lang="en-US" dirty="0"/>
              <a:t> transaction. </a:t>
            </a:r>
            <a:endParaRPr lang="en-IN" dirty="0"/>
          </a:p>
        </p:txBody>
      </p:sp>
      <p:pic>
        <p:nvPicPr>
          <p:cNvPr id="6" name="Content Placeholder 5" descr="A screenshot of a payment method&#10;&#10;AI-generated content may be incorrect.">
            <a:extLst>
              <a:ext uri="{FF2B5EF4-FFF2-40B4-BE49-F238E27FC236}">
                <a16:creationId xmlns:a16="http://schemas.microsoft.com/office/drawing/2014/main" id="{83DF9B7C-B054-AE05-570F-DE5AC8E6C3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425148"/>
            <a:ext cx="4189412" cy="3160643"/>
          </a:xfrm>
        </p:spPr>
      </p:pic>
    </p:spTree>
    <p:extLst>
      <p:ext uri="{BB962C8B-B14F-4D97-AF65-F5344CB8AC3E}">
        <p14:creationId xmlns:p14="http://schemas.microsoft.com/office/powerpoint/2010/main" val="200763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783F-BD89-24D2-11D1-31D6CE4A4966}"/>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EC6F1FA6-4BFD-3B4C-5954-4C07515D4D5F}"/>
              </a:ext>
            </a:extLst>
          </p:cNvPr>
          <p:cNvSpPr>
            <a:spLocks noGrp="1"/>
          </p:cNvSpPr>
          <p:nvPr>
            <p:ph sz="half" idx="1"/>
          </p:nvPr>
        </p:nvSpPr>
        <p:spPr/>
        <p:txBody>
          <a:bodyPr/>
          <a:lstStyle/>
          <a:p>
            <a:pPr marL="0" indent="0">
              <a:buNone/>
            </a:pPr>
            <a:r>
              <a:rPr lang="en-IN" dirty="0"/>
              <a:t>Payment successful:</a:t>
            </a:r>
          </a:p>
          <a:p>
            <a:r>
              <a:rPr lang="en-US" dirty="0"/>
              <a:t>The system generates a </a:t>
            </a:r>
            <a:r>
              <a:rPr lang="en-US" b="1" dirty="0"/>
              <a:t>unique Ticket ID</a:t>
            </a:r>
            <a:r>
              <a:rPr lang="en-US" dirty="0"/>
              <a:t> for confirmation. </a:t>
            </a:r>
            <a:endParaRPr lang="en-IN" dirty="0"/>
          </a:p>
        </p:txBody>
      </p:sp>
      <p:pic>
        <p:nvPicPr>
          <p:cNvPr id="6" name="Content Placeholder 5" descr="A screen shot of a ticket&#10;&#10;AI-generated content may be incorrect.">
            <a:extLst>
              <a:ext uri="{FF2B5EF4-FFF2-40B4-BE49-F238E27FC236}">
                <a16:creationId xmlns:a16="http://schemas.microsoft.com/office/drawing/2014/main" id="{7BCEC4F4-0B0D-7DC1-A9C0-2D738A96A9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533799"/>
            <a:ext cx="4189412" cy="2944515"/>
          </a:xfrm>
        </p:spPr>
      </p:pic>
    </p:spTree>
    <p:extLst>
      <p:ext uri="{BB962C8B-B14F-4D97-AF65-F5344CB8AC3E}">
        <p14:creationId xmlns:p14="http://schemas.microsoft.com/office/powerpoint/2010/main" val="177318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CA1D-444A-9699-11D8-88748672F088}"/>
              </a:ext>
            </a:extLst>
          </p:cNvPr>
          <p:cNvSpPr>
            <a:spLocks noGrp="1"/>
          </p:cNvSpPr>
          <p:nvPr>
            <p:ph type="title"/>
          </p:nvPr>
        </p:nvSpPr>
        <p:spPr/>
        <p:txBody>
          <a:bodyPr/>
          <a:lstStyle/>
          <a:p>
            <a:r>
              <a:rPr lang="en-IN" dirty="0"/>
              <a:t>Database?</a:t>
            </a:r>
          </a:p>
        </p:txBody>
      </p:sp>
      <p:pic>
        <p:nvPicPr>
          <p:cNvPr id="6" name="Content Placeholder 5" descr="A screenshot of a computer&#10;&#10;AI-generated content may be incorrect.">
            <a:extLst>
              <a:ext uri="{FF2B5EF4-FFF2-40B4-BE49-F238E27FC236}">
                <a16:creationId xmlns:a16="http://schemas.microsoft.com/office/drawing/2014/main" id="{3E1736F7-0622-536E-83F1-E9C3887511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1503" y="2425700"/>
            <a:ext cx="4245848" cy="3160713"/>
          </a:xfrm>
        </p:spPr>
      </p:pic>
      <p:pic>
        <p:nvPicPr>
          <p:cNvPr id="8" name="Content Placeholder 7" descr="A screenshot of a computer&#10;&#10;AI-generated content may be incorrect.">
            <a:extLst>
              <a:ext uri="{FF2B5EF4-FFF2-40B4-BE49-F238E27FC236}">
                <a16:creationId xmlns:a16="http://schemas.microsoft.com/office/drawing/2014/main" id="{901E8A3F-DA9B-7CBD-C8D1-C46F215E42B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7850" y="2425078"/>
            <a:ext cx="4902200" cy="3160713"/>
          </a:xfrm>
        </p:spPr>
      </p:pic>
    </p:spTree>
    <p:extLst>
      <p:ext uri="{BB962C8B-B14F-4D97-AF65-F5344CB8AC3E}">
        <p14:creationId xmlns:p14="http://schemas.microsoft.com/office/powerpoint/2010/main" val="327246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1393-7025-C362-B11F-9E6D2CB1578A}"/>
              </a:ext>
            </a:extLst>
          </p:cNvPr>
          <p:cNvSpPr>
            <a:spLocks noGrp="1"/>
          </p:cNvSpPr>
          <p:nvPr>
            <p:ph type="title"/>
          </p:nvPr>
        </p:nvSpPr>
        <p:spPr/>
        <p:txBody>
          <a:bodyPr/>
          <a:lstStyle/>
          <a:p>
            <a:r>
              <a:rPr lang="en-IN" dirty="0"/>
              <a:t>Test cases?</a:t>
            </a:r>
          </a:p>
        </p:txBody>
      </p:sp>
      <p:pic>
        <p:nvPicPr>
          <p:cNvPr id="5" name="Content Placeholder 4">
            <a:extLst>
              <a:ext uri="{FF2B5EF4-FFF2-40B4-BE49-F238E27FC236}">
                <a16:creationId xmlns:a16="http://schemas.microsoft.com/office/drawing/2014/main" id="{F2DCCE0A-C2BA-8EC3-E195-18F29EBC9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2437390"/>
            <a:ext cx="8562731" cy="3105583"/>
          </a:xfrm>
        </p:spPr>
      </p:pic>
    </p:spTree>
    <p:extLst>
      <p:ext uri="{BB962C8B-B14F-4D97-AF65-F5344CB8AC3E}">
        <p14:creationId xmlns:p14="http://schemas.microsoft.com/office/powerpoint/2010/main" val="207236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2B96-E016-1379-7214-5C79EAD6481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7C56649-A3FC-C7FB-A0C1-93BC3B1632C4}"/>
              </a:ext>
            </a:extLst>
          </p:cNvPr>
          <p:cNvSpPr>
            <a:spLocks noGrp="1"/>
          </p:cNvSpPr>
          <p:nvPr>
            <p:ph idx="1"/>
          </p:nvPr>
        </p:nvSpPr>
        <p:spPr/>
        <p:txBody>
          <a:bodyPr/>
          <a:lstStyle/>
          <a:p>
            <a:r>
              <a:rPr lang="en-US" dirty="0"/>
              <a:t>This bus booking system successfully streamlines the process of selecting seats, making payments, and generating tickets. Users can easily choose their seats, view real-time availability, and proceed with secure payments via Google Pay or </a:t>
            </a:r>
            <a:r>
              <a:rPr lang="en-US" dirty="0" err="1"/>
              <a:t>PhonePe</a:t>
            </a:r>
            <a:r>
              <a:rPr lang="en-US" dirty="0"/>
              <a:t>. The system ensures transparency by displaying detailed booking information, including fare breakdowns and ticket confirmation. With a user-friendly interface, it enhances the overall ticket booking experience. The automated confirmation system eliminates manual errors, making it efficient and reliable. This project effectively simplifies online bus reservations, ensuring a hassle-free journey for users.</a:t>
            </a:r>
            <a:endParaRPr lang="en-IN" dirty="0"/>
          </a:p>
        </p:txBody>
      </p:sp>
    </p:spTree>
    <p:extLst>
      <p:ext uri="{BB962C8B-B14F-4D97-AF65-F5344CB8AC3E}">
        <p14:creationId xmlns:p14="http://schemas.microsoft.com/office/powerpoint/2010/main" val="237750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74B1-F5C2-DB11-2A08-221ED92F468D}"/>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BFF6817-39D6-9B18-CBF8-083EA62536C9}"/>
              </a:ext>
            </a:extLst>
          </p:cNvPr>
          <p:cNvSpPr>
            <a:spLocks noGrp="1"/>
          </p:cNvSpPr>
          <p:nvPr>
            <p:ph idx="1"/>
          </p:nvPr>
        </p:nvSpPr>
        <p:spPr/>
        <p:txBody>
          <a:bodyPr/>
          <a:lstStyle/>
          <a:p>
            <a:r>
              <a:rPr lang="en-US" dirty="0"/>
              <a:t>The bus booking system efficiently enables users to select seats, make secure payments, and receive instant ticket confirmations. The implementation successfully displays seat availability, calculates fares, and processes transactions through digital payment methods like Google Pay and </a:t>
            </a:r>
            <a:r>
              <a:rPr lang="en-US" dirty="0" err="1"/>
              <a:t>PhonePe</a:t>
            </a:r>
            <a:r>
              <a:rPr lang="en-US" dirty="0"/>
              <a:t>. After payment, a ticket is generated with journey details, ensuring a smooth and hassle-free booking experience. The system enhances efficiency, reduces errors, and provides a user-friendly interface for seamless travel reservations.</a:t>
            </a:r>
            <a:endParaRPr lang="en-IN" dirty="0"/>
          </a:p>
        </p:txBody>
      </p:sp>
    </p:spTree>
    <p:extLst>
      <p:ext uri="{BB962C8B-B14F-4D97-AF65-F5344CB8AC3E}">
        <p14:creationId xmlns:p14="http://schemas.microsoft.com/office/powerpoint/2010/main" val="174844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510A65BE-B451-1EA3-58C6-B522E37C9BC8}"/>
              </a:ext>
            </a:extLst>
          </p:cNvPr>
          <p:cNvPicPr>
            <a:picLocks noChangeAspect="1"/>
          </p:cNvPicPr>
          <p:nvPr/>
        </p:nvPicPr>
        <p:blipFill>
          <a:blip r:embed="rId2">
            <a:alphaModFix amt="50000"/>
          </a:blip>
          <a:srcRect t="11833" b="13167"/>
          <a:stretch/>
        </p:blipFill>
        <p:spPr>
          <a:xfrm>
            <a:off x="20" y="10"/>
            <a:ext cx="12191980" cy="6857990"/>
          </a:xfrm>
          <a:prstGeom prst="rect">
            <a:avLst/>
          </a:prstGeom>
        </p:spPr>
      </p:pic>
      <p:sp>
        <p:nvSpPr>
          <p:cNvPr id="14" name="Freeform: Shape 13">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4286" y="934038"/>
            <a:ext cx="4316884"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AF69FA-66F3-5A16-C075-03429D21AA95}"/>
              </a:ext>
            </a:extLst>
          </p:cNvPr>
          <p:cNvSpPr>
            <a:spLocks noGrp="1"/>
          </p:cNvSpPr>
          <p:nvPr>
            <p:ph type="title"/>
          </p:nvPr>
        </p:nvSpPr>
        <p:spPr>
          <a:xfrm>
            <a:off x="729620" y="1597224"/>
            <a:ext cx="3939362" cy="1841435"/>
          </a:xfrm>
          <a:noFill/>
        </p:spPr>
        <p:txBody>
          <a:bodyPr vert="horz" lIns="91440" tIns="45720" rIns="91440" bIns="45720" rtlCol="0" anchor="ctr">
            <a:normAutofit/>
          </a:bodyPr>
          <a:lstStyle/>
          <a:p>
            <a:r>
              <a:rPr lang="en-US" sz="3200" spc="530" dirty="0">
                <a:solidFill>
                  <a:schemeClr val="accent1">
                    <a:lumMod val="60000"/>
                    <a:lumOff val="40000"/>
                  </a:schemeClr>
                </a:solidFill>
              </a:rPr>
              <a:t>Thank you</a:t>
            </a:r>
          </a:p>
        </p:txBody>
      </p:sp>
    </p:spTree>
    <p:extLst>
      <p:ext uri="{BB962C8B-B14F-4D97-AF65-F5344CB8AC3E}">
        <p14:creationId xmlns:p14="http://schemas.microsoft.com/office/powerpoint/2010/main" val="33673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8BE7-14E9-1D6C-BD51-67C3EC5E902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8A94436-4104-D818-356A-6FCCC3F4F27C}"/>
              </a:ext>
            </a:extLst>
          </p:cNvPr>
          <p:cNvSpPr>
            <a:spLocks noGrp="1"/>
          </p:cNvSpPr>
          <p:nvPr>
            <p:ph idx="1"/>
          </p:nvPr>
        </p:nvSpPr>
        <p:spPr/>
        <p:txBody>
          <a:bodyPr>
            <a:normAutofit fontScale="85000" lnSpcReduction="10000"/>
          </a:bodyPr>
          <a:lstStyle/>
          <a:p>
            <a:r>
              <a:rPr lang="en-US" dirty="0"/>
              <a:t>In the current busy world, individuals like to have easy and convenient means to reserve traveling tickets. The Online Bus Booking System is an internet-based system that provides ease in the reservation process of bus tickets, minimizes manual reservations, and improves users' experience.</a:t>
            </a:r>
          </a:p>
          <a:p>
            <a:r>
              <a:rPr lang="en-US" dirty="0"/>
              <a:t>This system enables registration, login, searching for available buses, choice of seats, payment, and instant e-tickets. It offers an easy-to-use, smooth interface that simplifies navigation for administrators as well as customers.</a:t>
            </a:r>
          </a:p>
          <a:p>
            <a:r>
              <a:rPr lang="en-US" dirty="0"/>
              <a:t>The primary objective of this project is to mechanize the conventional bus ticket reservation system, reduce human intervention, remove errors, and offer real-time confirmation of bookings. The system can be accessed from any device, which makes it extremely accessible and efficient.</a:t>
            </a:r>
            <a:endParaRPr lang="en-IN" dirty="0"/>
          </a:p>
        </p:txBody>
      </p:sp>
    </p:spTree>
    <p:extLst>
      <p:ext uri="{BB962C8B-B14F-4D97-AF65-F5344CB8AC3E}">
        <p14:creationId xmlns:p14="http://schemas.microsoft.com/office/powerpoint/2010/main" val="221489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088-7577-6C7B-96A5-55598208DB20}"/>
              </a:ext>
            </a:extLst>
          </p:cNvPr>
          <p:cNvSpPr>
            <a:spLocks noGrp="1"/>
          </p:cNvSpPr>
          <p:nvPr>
            <p:ph type="title"/>
          </p:nvPr>
        </p:nvSpPr>
        <p:spPr>
          <a:xfrm>
            <a:off x="1620442" y="1233200"/>
            <a:ext cx="8977511" cy="832668"/>
          </a:xfrm>
        </p:spPr>
        <p:txBody>
          <a:bodyPr/>
          <a:lstStyle/>
          <a:p>
            <a:r>
              <a:rPr lang="en-IN" dirty="0"/>
              <a:t>Problem statement:</a:t>
            </a:r>
          </a:p>
        </p:txBody>
      </p:sp>
      <p:sp>
        <p:nvSpPr>
          <p:cNvPr id="3" name="Content Placeholder 2">
            <a:extLst>
              <a:ext uri="{FF2B5EF4-FFF2-40B4-BE49-F238E27FC236}">
                <a16:creationId xmlns:a16="http://schemas.microsoft.com/office/drawing/2014/main" id="{60CF87AD-B63B-81A6-3568-DA0C2368CB8C}"/>
              </a:ext>
            </a:extLst>
          </p:cNvPr>
          <p:cNvSpPr>
            <a:spLocks noGrp="1"/>
          </p:cNvSpPr>
          <p:nvPr>
            <p:ph idx="1"/>
          </p:nvPr>
        </p:nvSpPr>
        <p:spPr>
          <a:xfrm>
            <a:off x="1620444" y="2065868"/>
            <a:ext cx="8977509" cy="3733799"/>
          </a:xfrm>
        </p:spPr>
        <p:txBody>
          <a:bodyPr>
            <a:normAutofit fontScale="92500" lnSpcReduction="20000"/>
          </a:bodyPr>
          <a:lstStyle/>
          <a:p>
            <a:pPr>
              <a:buNone/>
            </a:pPr>
            <a:r>
              <a:rPr lang="en-US" dirty="0"/>
              <a:t>1️⃣ Traditional bus ticket booking involves </a:t>
            </a:r>
            <a:r>
              <a:rPr lang="en-US" b="1" dirty="0"/>
              <a:t>long queues, manual entries, and lack of real-time seat availability,</a:t>
            </a:r>
            <a:r>
              <a:rPr lang="en-US" dirty="0"/>
              <a:t> causing inconvenience to passengers.</a:t>
            </a:r>
          </a:p>
          <a:p>
            <a:pPr>
              <a:buNone/>
            </a:pPr>
            <a:r>
              <a:rPr lang="en-US" dirty="0"/>
              <a:t>2️⃣ Errors in </a:t>
            </a:r>
            <a:r>
              <a:rPr lang="en-US" b="1" dirty="0"/>
              <a:t>manual record-keeping, overbooking, and mismanagement</a:t>
            </a:r>
            <a:r>
              <a:rPr lang="en-US" dirty="0"/>
              <a:t> create difficulties for both customers and bus operators.</a:t>
            </a:r>
          </a:p>
          <a:p>
            <a:pPr>
              <a:buNone/>
            </a:pPr>
            <a:r>
              <a:rPr lang="en-US" dirty="0"/>
              <a:t>3️⃣ The absence of a </a:t>
            </a:r>
            <a:r>
              <a:rPr lang="en-US" b="1" dirty="0"/>
              <a:t>centralized digital system</a:t>
            </a:r>
            <a:r>
              <a:rPr lang="en-US" dirty="0"/>
              <a:t> limits accessibility, making it hard for passengers to book tickets remotely and check schedules.</a:t>
            </a:r>
          </a:p>
          <a:p>
            <a:pPr>
              <a:buNone/>
            </a:pPr>
            <a:r>
              <a:rPr lang="en-US" dirty="0"/>
              <a:t>4️⃣ There is a need for a </a:t>
            </a:r>
            <a:r>
              <a:rPr lang="en-US" b="1" dirty="0"/>
              <a:t>secure, automated, and user-friendly platform</a:t>
            </a:r>
            <a:r>
              <a:rPr lang="en-US" dirty="0"/>
              <a:t> that provides real-time updates, seamless payments, and instant e-ticket generation.</a:t>
            </a:r>
          </a:p>
          <a:p>
            <a:pPr marL="0" indent="0">
              <a:buNone/>
            </a:pPr>
            <a:r>
              <a:rPr lang="en-US" dirty="0"/>
              <a:t>5️⃣ The </a:t>
            </a:r>
            <a:r>
              <a:rPr lang="en-US" b="1" dirty="0"/>
              <a:t>Online Bus Booking System</a:t>
            </a:r>
            <a:r>
              <a:rPr lang="en-US" dirty="0"/>
              <a:t> solves these problems by enabling easy </a:t>
            </a:r>
            <a:r>
              <a:rPr lang="en-US" b="1" dirty="0"/>
              <a:t>ticket reservations, payment processing, and efficient bus management,</a:t>
            </a:r>
            <a:r>
              <a:rPr lang="en-US" dirty="0"/>
              <a:t> enhancing overall convenience and efficiency.</a:t>
            </a:r>
          </a:p>
          <a:p>
            <a:endParaRPr lang="en-IN" dirty="0"/>
          </a:p>
        </p:txBody>
      </p:sp>
    </p:spTree>
    <p:extLst>
      <p:ext uri="{BB962C8B-B14F-4D97-AF65-F5344CB8AC3E}">
        <p14:creationId xmlns:p14="http://schemas.microsoft.com/office/powerpoint/2010/main" val="374720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9FAC-F3FD-8714-F9E0-48153F799D93}"/>
              </a:ext>
            </a:extLst>
          </p:cNvPr>
          <p:cNvSpPr>
            <a:spLocks noGrp="1"/>
          </p:cNvSpPr>
          <p:nvPr>
            <p:ph type="title"/>
          </p:nvPr>
        </p:nvSpPr>
        <p:spPr>
          <a:xfrm>
            <a:off x="1620442" y="1233200"/>
            <a:ext cx="8977511" cy="959668"/>
          </a:xfrm>
        </p:spPr>
        <p:txBody>
          <a:bodyPr/>
          <a:lstStyle/>
          <a:p>
            <a:r>
              <a:rPr lang="en-IN" dirty="0"/>
              <a:t>Possible solution??</a:t>
            </a:r>
          </a:p>
        </p:txBody>
      </p:sp>
      <p:sp>
        <p:nvSpPr>
          <p:cNvPr id="3" name="Content Placeholder 2">
            <a:extLst>
              <a:ext uri="{FF2B5EF4-FFF2-40B4-BE49-F238E27FC236}">
                <a16:creationId xmlns:a16="http://schemas.microsoft.com/office/drawing/2014/main" id="{89BE08B4-C15E-2377-06CA-16F3567CB762}"/>
              </a:ext>
            </a:extLst>
          </p:cNvPr>
          <p:cNvSpPr>
            <a:spLocks noGrp="1"/>
          </p:cNvSpPr>
          <p:nvPr>
            <p:ph idx="1"/>
          </p:nvPr>
        </p:nvSpPr>
        <p:spPr/>
        <p:txBody>
          <a:bodyPr>
            <a:normAutofit fontScale="85000" lnSpcReduction="10000"/>
          </a:bodyPr>
          <a:lstStyle/>
          <a:p>
            <a:pPr>
              <a:buNone/>
            </a:pPr>
            <a:r>
              <a:rPr lang="en-US" dirty="0"/>
              <a:t>1️⃣ Develop a </a:t>
            </a:r>
            <a:r>
              <a:rPr lang="en-US" b="1" dirty="0"/>
              <a:t>web-based application</a:t>
            </a:r>
            <a:r>
              <a:rPr lang="en-US" dirty="0"/>
              <a:t> where users can </a:t>
            </a:r>
            <a:r>
              <a:rPr lang="en-US" b="1" dirty="0"/>
              <a:t>register, log in, and book bus tickets</a:t>
            </a:r>
            <a:r>
              <a:rPr lang="en-US" dirty="0"/>
              <a:t> online.</a:t>
            </a:r>
          </a:p>
          <a:p>
            <a:pPr>
              <a:buNone/>
            </a:pPr>
            <a:r>
              <a:rPr lang="en-US" dirty="0"/>
              <a:t>2️⃣ Implement a </a:t>
            </a:r>
            <a:r>
              <a:rPr lang="en-US" b="1" dirty="0"/>
              <a:t>real-time seat availability feature</a:t>
            </a:r>
            <a:r>
              <a:rPr lang="en-US" dirty="0"/>
              <a:t> to allow users to select seats without overbooking issues.</a:t>
            </a:r>
          </a:p>
          <a:p>
            <a:pPr>
              <a:buNone/>
            </a:pPr>
            <a:r>
              <a:rPr lang="en-US" dirty="0"/>
              <a:t>3️⃣ Integrate </a:t>
            </a:r>
            <a:r>
              <a:rPr lang="en-US" b="1" dirty="0"/>
              <a:t>secure online payment options</a:t>
            </a:r>
            <a:r>
              <a:rPr lang="en-US" dirty="0"/>
              <a:t> for a smooth and hassle-free booking process.</a:t>
            </a:r>
          </a:p>
          <a:p>
            <a:pPr>
              <a:buNone/>
            </a:pPr>
            <a:r>
              <a:rPr lang="en-US" dirty="0"/>
              <a:t>4️⃣ Provide an </a:t>
            </a:r>
            <a:r>
              <a:rPr lang="en-US" b="1" dirty="0"/>
              <a:t>automated e-ticket system</a:t>
            </a:r>
            <a:r>
              <a:rPr lang="en-US" dirty="0"/>
              <a:t> that generates digital tickets instantly upon successful booking.</a:t>
            </a:r>
          </a:p>
          <a:p>
            <a:pPr>
              <a:buNone/>
            </a:pPr>
            <a:r>
              <a:rPr lang="en-US" dirty="0"/>
              <a:t>5️⃣ Create an </a:t>
            </a:r>
            <a:r>
              <a:rPr lang="en-US" b="1" dirty="0"/>
              <a:t>admin dashboard</a:t>
            </a:r>
            <a:r>
              <a:rPr lang="en-US" dirty="0"/>
              <a:t> for bus operators to manage routes, schedules, bookings, and cancellations efficiently.</a:t>
            </a:r>
          </a:p>
          <a:p>
            <a:pPr>
              <a:buNone/>
            </a:pPr>
            <a:r>
              <a:rPr lang="en-US" dirty="0"/>
              <a:t>      This solution ensures a </a:t>
            </a:r>
            <a:r>
              <a:rPr lang="en-US" b="1" dirty="0"/>
              <a:t>convenient, error-free, and efficient</a:t>
            </a:r>
            <a:r>
              <a:rPr lang="en-US" dirty="0"/>
              <a:t> ticket booking experience for passengers and operators.</a:t>
            </a:r>
          </a:p>
          <a:p>
            <a:pPr marL="0" indent="0">
              <a:buNone/>
            </a:pPr>
            <a:endParaRPr lang="en-IN" dirty="0"/>
          </a:p>
        </p:txBody>
      </p:sp>
    </p:spTree>
    <p:extLst>
      <p:ext uri="{BB962C8B-B14F-4D97-AF65-F5344CB8AC3E}">
        <p14:creationId xmlns:p14="http://schemas.microsoft.com/office/powerpoint/2010/main" val="164775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8B4B-67D2-1060-1992-6D39405638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 Specification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9A292-8D44-037B-5649-05DA8AC1AD85}"/>
              </a:ext>
            </a:extLst>
          </p:cNvPr>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Functional Requirements: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 User Management: Role-based access with user registration, login, and profile management.</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2. Ticket Booking: Search schedules, book tickets, and generate digital tickets with QR codes.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3. Bus Management: Operators can manage routes, schedules, and seat availability.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4. Real-Time Updates: Notify users about schedule changes.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5. Payment Processing: Secure online transactions through integrated payment gateways.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6. Reports and Analytics: Dashboards and reports on bookings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1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54A7-6637-331D-337C-0417E380A9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 Specification </a:t>
            </a:r>
            <a:endParaRPr lang="en-IN" dirty="0"/>
          </a:p>
        </p:txBody>
      </p:sp>
      <p:sp>
        <p:nvSpPr>
          <p:cNvPr id="3" name="Content Placeholder 2">
            <a:extLst>
              <a:ext uri="{FF2B5EF4-FFF2-40B4-BE49-F238E27FC236}">
                <a16:creationId xmlns:a16="http://schemas.microsoft.com/office/drawing/2014/main" id="{1B7B46DF-609C-E7D2-FD70-B855D531A95A}"/>
              </a:ext>
            </a:extLst>
          </p:cNvPr>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 Non-Functional Requirements</a:t>
            </a:r>
          </a:p>
          <a:p>
            <a:r>
              <a:rPr lang="en-US" dirty="0">
                <a:latin typeface="Times New Roman" panose="02020603050405020304" pitchFamily="18" charset="0"/>
                <a:cs typeface="Times New Roman" panose="02020603050405020304" pitchFamily="18" charset="0"/>
              </a:rPr>
              <a:t> 1. Performance: Ensure smooth operation and support multiple users simultaneously with minimal delay. </a:t>
            </a:r>
          </a:p>
          <a:p>
            <a:r>
              <a:rPr lang="en-US" dirty="0">
                <a:latin typeface="Times New Roman" panose="02020603050405020304" pitchFamily="18" charset="0"/>
                <a:cs typeface="Times New Roman" panose="02020603050405020304" pitchFamily="18" charset="0"/>
              </a:rPr>
              <a:t>2. Security: Implement data encryption, secure transactions, and role-based access control. </a:t>
            </a:r>
          </a:p>
          <a:p>
            <a:r>
              <a:rPr lang="en-US" dirty="0">
                <a:latin typeface="Times New Roman" panose="02020603050405020304" pitchFamily="18" charset="0"/>
                <a:cs typeface="Times New Roman" panose="02020603050405020304" pitchFamily="18" charset="0"/>
              </a:rPr>
              <a:t>3. Scalability: Easily scale the system to handle an increasing number of users and bookings.</a:t>
            </a:r>
          </a:p>
          <a:p>
            <a:r>
              <a:rPr lang="en-US" dirty="0">
                <a:latin typeface="Times New Roman" panose="02020603050405020304" pitchFamily="18" charset="0"/>
                <a:cs typeface="Times New Roman" panose="02020603050405020304" pitchFamily="18" charset="0"/>
              </a:rPr>
              <a:t> 4. Reliability: Maintain high system availability with regular backups and quick recovery options. </a:t>
            </a:r>
          </a:p>
          <a:p>
            <a:pPr marL="0" indent="0">
              <a:buNone/>
            </a:pPr>
            <a:r>
              <a:rPr lang="en-US" dirty="0">
                <a:latin typeface="Times New Roman" panose="02020603050405020304" pitchFamily="18" charset="0"/>
                <a:cs typeface="Times New Roman" panose="02020603050405020304" pitchFamily="18" charset="0"/>
              </a:rPr>
              <a:t> System Architecture</a:t>
            </a:r>
          </a:p>
          <a:p>
            <a:r>
              <a:rPr lang="en-US" dirty="0">
                <a:latin typeface="Times New Roman" panose="02020603050405020304" pitchFamily="18" charset="0"/>
                <a:cs typeface="Times New Roman" panose="02020603050405020304" pitchFamily="18" charset="0"/>
              </a:rPr>
              <a:t> 1. Frontend: Notepad </a:t>
            </a:r>
          </a:p>
          <a:p>
            <a:r>
              <a:rPr lang="en-US" dirty="0">
                <a:latin typeface="Times New Roman" panose="02020603050405020304" pitchFamily="18" charset="0"/>
                <a:cs typeface="Times New Roman" panose="02020603050405020304" pitchFamily="18" charset="0"/>
              </a:rPr>
              <a:t>2. Backend: MySQL </a:t>
            </a:r>
          </a:p>
          <a:p>
            <a:r>
              <a:rPr lang="en-US" dirty="0">
                <a:latin typeface="Times New Roman" panose="02020603050405020304" pitchFamily="18" charset="0"/>
                <a:cs typeface="Times New Roman" panose="02020603050405020304" pitchFamily="18" charset="0"/>
              </a:rPr>
              <a:t>3. Database: MySQL.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8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39C8-37FB-FD46-1657-9776EEBBD7D9}"/>
              </a:ext>
            </a:extLst>
          </p:cNvPr>
          <p:cNvSpPr>
            <a:spLocks noGrp="1"/>
          </p:cNvSpPr>
          <p:nvPr>
            <p:ph type="title"/>
          </p:nvPr>
        </p:nvSpPr>
        <p:spPr/>
        <p:txBody>
          <a:bodyPr/>
          <a:lstStyle/>
          <a:p>
            <a:r>
              <a:rPr lang="en-IN" dirty="0"/>
              <a:t>System architecture:</a:t>
            </a:r>
          </a:p>
        </p:txBody>
      </p:sp>
      <p:pic>
        <p:nvPicPr>
          <p:cNvPr id="6" name="Content Placeholder 5" descr="A diagram of a system architecture of bus e-ticket management&#10;&#10;AI-generated content may be incorrect.">
            <a:extLst>
              <a:ext uri="{FF2B5EF4-FFF2-40B4-BE49-F238E27FC236}">
                <a16:creationId xmlns:a16="http://schemas.microsoft.com/office/drawing/2014/main" id="{39A84458-B4F5-CD34-D2B9-B5CCC374DC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9041" y="2425148"/>
            <a:ext cx="5162314" cy="3275496"/>
          </a:xfrm>
        </p:spPr>
      </p:pic>
      <p:sp>
        <p:nvSpPr>
          <p:cNvPr id="4" name="Content Placeholder 3">
            <a:extLst>
              <a:ext uri="{FF2B5EF4-FFF2-40B4-BE49-F238E27FC236}">
                <a16:creationId xmlns:a16="http://schemas.microsoft.com/office/drawing/2014/main" id="{59373932-39C4-8C5C-90F0-318A9FC3C281}"/>
              </a:ext>
            </a:extLst>
          </p:cNvPr>
          <p:cNvSpPr>
            <a:spLocks noGrp="1"/>
          </p:cNvSpPr>
          <p:nvPr>
            <p:ph sz="half" idx="2"/>
          </p:nvPr>
        </p:nvSpPr>
        <p:spPr>
          <a:xfrm>
            <a:off x="6371355" y="2425148"/>
            <a:ext cx="4745378" cy="3160644"/>
          </a:xfrm>
        </p:spPr>
        <p:txBody>
          <a:bodyPr>
            <a:normAutofit fontScale="62500" lnSpcReduction="20000"/>
          </a:bodyPr>
          <a:lstStyle/>
          <a:p>
            <a:pPr>
              <a:buNone/>
            </a:pPr>
            <a:r>
              <a:rPr lang="en-US" dirty="0"/>
              <a:t>1️⃣ </a:t>
            </a:r>
            <a:r>
              <a:rPr lang="en-US" b="1" dirty="0"/>
              <a:t>User Interface (UI) Layer:</a:t>
            </a:r>
            <a:r>
              <a:rPr lang="en-US" dirty="0"/>
              <a:t> This includes the </a:t>
            </a:r>
            <a:r>
              <a:rPr lang="en-US" b="1" dirty="0"/>
              <a:t>Website, Admin Panel, and Driver Panel</a:t>
            </a:r>
            <a:r>
              <a:rPr lang="en-US" dirty="0"/>
              <a:t>, which allow passengers, administrators, and drivers to interact with the system.</a:t>
            </a:r>
          </a:p>
          <a:p>
            <a:pPr>
              <a:buNone/>
            </a:pPr>
            <a:r>
              <a:rPr lang="en-US" dirty="0"/>
              <a:t>2️⃣ </a:t>
            </a:r>
            <a:r>
              <a:rPr lang="en-US" b="1" dirty="0"/>
              <a:t>Application Layer:</a:t>
            </a:r>
            <a:r>
              <a:rPr lang="en-US" dirty="0"/>
              <a:t> Handles the core functionality like </a:t>
            </a:r>
            <a:r>
              <a:rPr lang="en-US" b="1" dirty="0"/>
              <a:t>ticket booking, payments, notifications, QR code generation, and bus scheduling</a:t>
            </a:r>
            <a:r>
              <a:rPr lang="en-US" dirty="0"/>
              <a:t>, ensuring smooth operations.</a:t>
            </a:r>
          </a:p>
          <a:p>
            <a:pPr>
              <a:buNone/>
            </a:pPr>
            <a:r>
              <a:rPr lang="en-US" dirty="0"/>
              <a:t>3️⃣ </a:t>
            </a:r>
            <a:r>
              <a:rPr lang="en-US" b="1" dirty="0"/>
              <a:t>Database Layer:</a:t>
            </a:r>
            <a:r>
              <a:rPr lang="en-US" dirty="0"/>
              <a:t> Stores and manages essential data, including </a:t>
            </a:r>
            <a:r>
              <a:rPr lang="en-US" b="1" dirty="0"/>
              <a:t>user details, bus information, booking records, and analytics</a:t>
            </a:r>
            <a:r>
              <a:rPr lang="en-US" dirty="0"/>
              <a:t>, for efficient system performance.</a:t>
            </a:r>
          </a:p>
          <a:p>
            <a:pPr>
              <a:buNone/>
            </a:pPr>
            <a:r>
              <a:rPr lang="en-US" dirty="0"/>
              <a:t>4️⃣ </a:t>
            </a:r>
            <a:r>
              <a:rPr lang="en-US" b="1" dirty="0"/>
              <a:t>Integration Layer:</a:t>
            </a:r>
            <a:r>
              <a:rPr lang="en-US" dirty="0"/>
              <a:t> Connects the system to </a:t>
            </a:r>
            <a:r>
              <a:rPr lang="en-US" b="1" dirty="0"/>
              <a:t>external services like payment gateways, notification APIs, and map services</a:t>
            </a:r>
            <a:r>
              <a:rPr lang="en-US" dirty="0"/>
              <a:t>, improving functionality and user experience.</a:t>
            </a:r>
          </a:p>
          <a:p>
            <a:pPr marL="0" indent="0">
              <a:buNone/>
            </a:pPr>
            <a:r>
              <a:rPr lang="en-US" dirty="0"/>
              <a:t>5️⃣ </a:t>
            </a:r>
            <a:r>
              <a:rPr lang="en-US" b="1" dirty="0"/>
              <a:t>Overall Functioning:</a:t>
            </a:r>
            <a:r>
              <a:rPr lang="en-US" dirty="0"/>
              <a:t> The system works by </a:t>
            </a:r>
            <a:r>
              <a:rPr lang="en-US" b="1" dirty="0"/>
              <a:t>taking inputs from users, processing requests in the application layer, storing data in the database, and integrating with third-party services for payments and notifications.</a:t>
            </a:r>
            <a:endParaRPr lang="en-US" dirty="0"/>
          </a:p>
          <a:p>
            <a:endParaRPr lang="en-IN" dirty="0"/>
          </a:p>
        </p:txBody>
      </p:sp>
    </p:spTree>
    <p:extLst>
      <p:ext uri="{BB962C8B-B14F-4D97-AF65-F5344CB8AC3E}">
        <p14:creationId xmlns:p14="http://schemas.microsoft.com/office/powerpoint/2010/main" val="402959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DE5C-AE9E-4149-DCCA-400B1DF6C862}"/>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26B4B189-D478-DF48-A6A8-C4E60157D1C1}"/>
              </a:ext>
            </a:extLst>
          </p:cNvPr>
          <p:cNvSpPr>
            <a:spLocks noGrp="1"/>
          </p:cNvSpPr>
          <p:nvPr>
            <p:ph sz="half" idx="1"/>
          </p:nvPr>
        </p:nvSpPr>
        <p:spPr/>
        <p:txBody>
          <a:bodyPr/>
          <a:lstStyle/>
          <a:p>
            <a:pPr marL="0" indent="0">
              <a:buNone/>
            </a:pPr>
            <a:r>
              <a:rPr lang="en-IN" dirty="0"/>
              <a:t>Register page:</a:t>
            </a:r>
          </a:p>
          <a:p>
            <a:r>
              <a:rPr lang="en-US" b="1" dirty="0"/>
              <a:t>User Input Fields:</a:t>
            </a:r>
            <a:r>
              <a:rPr lang="en-US" dirty="0"/>
              <a:t> The registration form collects essential user details like </a:t>
            </a:r>
            <a:r>
              <a:rPr lang="en-US" b="1" dirty="0"/>
              <a:t>Full Name, Email, Phone Number, Date of Birth, Age, Password, and Confirm Password</a:t>
            </a:r>
            <a:r>
              <a:rPr lang="en-US" dirty="0"/>
              <a:t> to create an account securely.</a:t>
            </a:r>
            <a:endParaRPr lang="en-IN" dirty="0"/>
          </a:p>
          <a:p>
            <a:pPr marL="0" indent="0">
              <a:buNone/>
            </a:pP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6D97602A-994E-A16E-9A22-D035751432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295272"/>
            <a:ext cx="4189412" cy="3160642"/>
          </a:xfrm>
        </p:spPr>
      </p:pic>
    </p:spTree>
    <p:extLst>
      <p:ext uri="{BB962C8B-B14F-4D97-AF65-F5344CB8AC3E}">
        <p14:creationId xmlns:p14="http://schemas.microsoft.com/office/powerpoint/2010/main" val="230173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12F3-5B63-A0CF-BD9F-2A0DC48C6EB0}"/>
              </a:ext>
            </a:extLst>
          </p:cNvPr>
          <p:cNvSpPr>
            <a:spLocks noGrp="1"/>
          </p:cNvSpPr>
          <p:nvPr>
            <p:ph type="title"/>
          </p:nvPr>
        </p:nvSpPr>
        <p:spPr/>
        <p:txBody>
          <a:bodyPr/>
          <a:lstStyle/>
          <a:p>
            <a:r>
              <a:rPr lang="en-IN" dirty="0"/>
              <a:t>Look up of page!</a:t>
            </a:r>
          </a:p>
        </p:txBody>
      </p:sp>
      <p:sp>
        <p:nvSpPr>
          <p:cNvPr id="3" name="Content Placeholder 2">
            <a:extLst>
              <a:ext uri="{FF2B5EF4-FFF2-40B4-BE49-F238E27FC236}">
                <a16:creationId xmlns:a16="http://schemas.microsoft.com/office/drawing/2014/main" id="{92ACC7CB-3940-345F-883B-0C71321EBE85}"/>
              </a:ext>
            </a:extLst>
          </p:cNvPr>
          <p:cNvSpPr>
            <a:spLocks noGrp="1"/>
          </p:cNvSpPr>
          <p:nvPr>
            <p:ph sz="half" idx="1"/>
          </p:nvPr>
        </p:nvSpPr>
        <p:spPr/>
        <p:txBody>
          <a:bodyPr/>
          <a:lstStyle/>
          <a:p>
            <a:pPr marL="0" indent="0">
              <a:buNone/>
            </a:pPr>
            <a:r>
              <a:rPr lang="en-IN" dirty="0"/>
              <a:t>Login:</a:t>
            </a:r>
          </a:p>
          <a:p>
            <a:r>
              <a:rPr lang="en-US" dirty="0"/>
              <a:t>We are implementing a </a:t>
            </a:r>
            <a:r>
              <a:rPr lang="en-US" b="1" dirty="0"/>
              <a:t>Login Page</a:t>
            </a:r>
            <a:r>
              <a:rPr lang="en-US" dirty="0"/>
              <a:t> for the </a:t>
            </a:r>
            <a:r>
              <a:rPr lang="en-US" b="1" dirty="0"/>
              <a:t>Bus Booking System</a:t>
            </a:r>
            <a:r>
              <a:rPr lang="en-US" dirty="0"/>
              <a:t>, where users enter their </a:t>
            </a:r>
            <a:r>
              <a:rPr lang="en-US" b="1" dirty="0"/>
              <a:t>email and password</a:t>
            </a:r>
            <a:r>
              <a:rPr lang="en-US" dirty="0"/>
              <a:t> to access their accounts. It also provides options for </a:t>
            </a:r>
            <a:r>
              <a:rPr lang="en-US" b="1" dirty="0"/>
              <a:t>password recovery</a:t>
            </a:r>
            <a:r>
              <a:rPr lang="en-US" dirty="0"/>
              <a:t> and </a:t>
            </a:r>
            <a:r>
              <a:rPr lang="en-US" b="1" dirty="0"/>
              <a:t>new account creation</a:t>
            </a:r>
            <a:r>
              <a:rPr lang="en-US" dirty="0"/>
              <a:t>. </a:t>
            </a:r>
            <a:endParaRPr lang="en-IN" dirty="0"/>
          </a:p>
        </p:txBody>
      </p:sp>
      <p:pic>
        <p:nvPicPr>
          <p:cNvPr id="6" name="Content Placeholder 5" descr="A screenshot of a login screen&#10;&#10;AI-generated content may be incorrect.">
            <a:extLst>
              <a:ext uri="{FF2B5EF4-FFF2-40B4-BE49-F238E27FC236}">
                <a16:creationId xmlns:a16="http://schemas.microsoft.com/office/drawing/2014/main" id="{9E5E2289-35E5-F3F3-856F-E957112172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0638" y="2179674"/>
            <a:ext cx="4189412" cy="3160642"/>
          </a:xfrm>
        </p:spPr>
      </p:pic>
    </p:spTree>
    <p:extLst>
      <p:ext uri="{BB962C8B-B14F-4D97-AF65-F5344CB8AC3E}">
        <p14:creationId xmlns:p14="http://schemas.microsoft.com/office/powerpoint/2010/main" val="3054009560"/>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1190</Words>
  <Application>Microsoft Macintosh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Courier New</vt:lpstr>
      <vt:lpstr>Times New Roman</vt:lpstr>
      <vt:lpstr>Trade Gothic Next Cond</vt:lpstr>
      <vt:lpstr>Trade Gothic Next Light</vt:lpstr>
      <vt:lpstr>LimelightVTI</vt:lpstr>
      <vt:lpstr>ONLINE BUS TICKET BOOKING</vt:lpstr>
      <vt:lpstr>INTRODUCTION:</vt:lpstr>
      <vt:lpstr>Problem statement:</vt:lpstr>
      <vt:lpstr>Possible solution??</vt:lpstr>
      <vt:lpstr>Software Requirement Specification </vt:lpstr>
      <vt:lpstr>Software Requirement Specification </vt:lpstr>
      <vt:lpstr>System architecture:</vt:lpstr>
      <vt:lpstr>Look up of page!</vt:lpstr>
      <vt:lpstr>Look up of page!</vt:lpstr>
      <vt:lpstr>Look up of page!</vt:lpstr>
      <vt:lpstr>Look up of page!</vt:lpstr>
      <vt:lpstr>Look up of page!</vt:lpstr>
      <vt:lpstr>Look up of page!</vt:lpstr>
      <vt:lpstr>Look up of page!</vt:lpstr>
      <vt:lpstr>Database?</vt:lpstr>
      <vt:lpstr>Test cases?</vt:lpstr>
      <vt:lpstr>Conclusion: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kavyasree sangaraju</dc:creator>
  <cp:lastModifiedBy>NATUVA BHAVANA</cp:lastModifiedBy>
  <cp:revision>6</cp:revision>
  <dcterms:created xsi:type="dcterms:W3CDTF">2025-03-13T15:50:57Z</dcterms:created>
  <dcterms:modified xsi:type="dcterms:W3CDTF">2025-03-20T17:48:45Z</dcterms:modified>
</cp:coreProperties>
</file>