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Nunito"/>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d93164106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d9316410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d9316410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d9316410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d9316410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d9316410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d9316410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d9316410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d93164106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d93164106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d9316410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d9316410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d9316410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d9316410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d9316410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d9316410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d9316410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d9316410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e0d8288a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e0d8288a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2d6a18b0e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42d6a18b0e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d9316410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d9316410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42d6a18b0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42d6a18b0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d9316410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d9316410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abeednabith/CS501_AL/blob/main/mazeCopy.p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hc.labnet.sfbu.edu/~henry/npu/classes/algorithm/tutorialpoints_dsa/slide/depth_first_traversal.html" TargetMode="External"/><Relationship Id="rId4" Type="http://schemas.openxmlformats.org/officeDocument/2006/relationships/hyperlink" Target="https://hc.labnet.sfbu.edu/~henry/npu/classes/algorithm/graph_alg/slide/maze.html" TargetMode="External"/><Relationship Id="rId5" Type="http://schemas.openxmlformats.org/officeDocument/2006/relationships/hyperlink" Target="https://leetcode.com/problems/the-maze/" TargetMode="External"/><Relationship Id="rId6" Type="http://schemas.openxmlformats.org/officeDocument/2006/relationships/hyperlink" Target="https://www.geeksforgeeks.org/rat-in-a-maze-backtracking-2/" TargetMode="External"/><Relationship Id="rId7" Type="http://schemas.openxmlformats.org/officeDocument/2006/relationships/hyperlink" Target="https://stackoverflow.com/questions/47222855/in-what-sense-is-dfs-faster-than-bf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2024100"/>
          </a:xfrm>
          <a:prstGeom prst="rect">
            <a:avLst/>
          </a:prstGeom>
        </p:spPr>
        <p:txBody>
          <a:bodyPr anchorCtr="0" anchor="t" bIns="91425" lIns="91425" spcFirstLastPara="1" rIns="91425" wrap="square" tIns="91425">
            <a:normAutofit/>
          </a:bodyPr>
          <a:lstStyle/>
          <a:p>
            <a:pPr indent="457200" lvl="0" marL="1828800" rtl="0" algn="l">
              <a:spcBef>
                <a:spcPts val="0"/>
              </a:spcBef>
              <a:spcAft>
                <a:spcPts val="0"/>
              </a:spcAft>
              <a:buNone/>
            </a:pPr>
            <a:r>
              <a:rPr lang="en"/>
              <a:t>  The Maze(DFS)</a:t>
            </a:r>
            <a:endParaRPr/>
          </a:p>
          <a:p>
            <a:pPr indent="457200" lvl="0" marL="1828800" rtl="0" algn="l">
              <a:spcBef>
                <a:spcPts val="0"/>
              </a:spcBef>
              <a:spcAft>
                <a:spcPts val="0"/>
              </a:spcAft>
              <a:buNone/>
            </a:pPr>
            <a:r>
              <a:rPr lang="en" sz="1100"/>
              <a:t>         </a:t>
            </a:r>
            <a:endParaRPr sz="1100"/>
          </a:p>
          <a:p>
            <a:pPr indent="457200" lvl="0" marL="1828800" rtl="0" algn="l">
              <a:spcBef>
                <a:spcPts val="0"/>
              </a:spcBef>
              <a:spcAft>
                <a:spcPts val="0"/>
              </a:spcAft>
              <a:buNone/>
            </a:pPr>
            <a:r>
              <a:t/>
            </a:r>
            <a:endParaRPr sz="1100"/>
          </a:p>
          <a:p>
            <a:pPr indent="0" lvl="0" marL="3200400" rtl="0" algn="l">
              <a:spcBef>
                <a:spcPts val="0"/>
              </a:spcBef>
              <a:spcAft>
                <a:spcPts val="0"/>
              </a:spcAft>
              <a:buNone/>
            </a:pPr>
            <a:r>
              <a:rPr lang="en" sz="1100"/>
              <a:t>           By </a:t>
            </a:r>
            <a:endParaRPr sz="1100"/>
          </a:p>
          <a:p>
            <a:pPr indent="0" lvl="0" marL="2743200" rtl="0" algn="l">
              <a:spcBef>
                <a:spcPts val="0"/>
              </a:spcBef>
              <a:spcAft>
                <a:spcPts val="0"/>
              </a:spcAft>
              <a:buNone/>
            </a:pPr>
            <a:r>
              <a:rPr lang="en" sz="1100"/>
              <a:t>    Muhammed Abeed Nabith</a:t>
            </a:r>
            <a:endParaRPr sz="1100"/>
          </a:p>
          <a:p>
            <a:pPr indent="0" lvl="0" marL="2743200" rtl="0" algn="l">
              <a:spcBef>
                <a:spcPts val="0"/>
              </a:spcBef>
              <a:spcAft>
                <a:spcPts val="0"/>
              </a:spcAft>
              <a:buNone/>
            </a:pPr>
            <a:r>
              <a:t/>
            </a:r>
            <a:endParaRPr sz="1100"/>
          </a:p>
          <a:p>
            <a:pPr indent="0" lvl="0" marL="1828800" rtl="0" algn="l">
              <a:spcBef>
                <a:spcPts val="0"/>
              </a:spcBef>
              <a:spcAft>
                <a:spcPts val="0"/>
              </a:spcAft>
              <a:buNone/>
            </a:pPr>
            <a:r>
              <a:rPr lang="en" sz="1100"/>
              <a:t>           Prepared under the direction of </a:t>
            </a:r>
            <a:r>
              <a:rPr lang="en" sz="1311">
                <a:solidFill>
                  <a:schemeClr val="dk1"/>
                </a:solidFill>
              </a:rPr>
              <a:t>Prof. Henry Chang</a:t>
            </a:r>
            <a:endParaRPr sz="1311">
              <a:solidFill>
                <a:schemeClr val="dk1"/>
              </a:solidFill>
            </a:endParaRPr>
          </a:p>
        </p:txBody>
      </p:sp>
      <p:sp>
        <p:nvSpPr>
          <p:cNvPr id="87" name="Google Shape;87;p13"/>
          <p:cNvSpPr txBox="1"/>
          <p:nvPr>
            <p:ph idx="1" type="subTitle"/>
          </p:nvPr>
        </p:nvSpPr>
        <p:spPr>
          <a:xfrm>
            <a:off x="727952" y="37672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School of Engineering</a:t>
            </a:r>
            <a:endParaRPr/>
          </a:p>
          <a:p>
            <a:pPr indent="0" lvl="0" marL="0" rtl="0" algn="l">
              <a:spcBef>
                <a:spcPts val="0"/>
              </a:spcBef>
              <a:spcAft>
                <a:spcPts val="0"/>
              </a:spcAft>
              <a:buNone/>
            </a:pPr>
            <a:r>
              <a:rPr lang="en"/>
              <a:t>					San </a:t>
            </a:r>
            <a:r>
              <a:rPr lang="en"/>
              <a:t>Francisco</a:t>
            </a:r>
            <a:r>
              <a:rPr lang="en"/>
              <a:t> Bay University, Fremont, CA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640"/>
              <a:t>Design(cont..) - </a:t>
            </a:r>
            <a:r>
              <a:rPr lang="en" sz="1640"/>
              <a:t>Comparison between DFS and BFS</a:t>
            </a:r>
            <a:endParaRPr sz="1640"/>
          </a:p>
        </p:txBody>
      </p:sp>
      <p:sp>
        <p:nvSpPr>
          <p:cNvPr id="153" name="Google Shape;153;p22"/>
          <p:cNvSpPr txBox="1"/>
          <p:nvPr>
            <p:ph idx="1" type="body"/>
          </p:nvPr>
        </p:nvSpPr>
        <p:spPr>
          <a:xfrm>
            <a:off x="729450" y="2078875"/>
            <a:ext cx="7688700" cy="2859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Font typeface="Arial"/>
              <a:buChar char="●"/>
            </a:pPr>
            <a:r>
              <a:rPr lang="en">
                <a:latin typeface="Arial"/>
                <a:ea typeface="Arial"/>
                <a:cs typeface="Arial"/>
                <a:sym typeface="Arial"/>
              </a:rPr>
              <a:t>The maze problem can be easily solve by using either DFS or BFS.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sz="1150">
                <a:solidFill>
                  <a:srgbClr val="212529"/>
                </a:solidFill>
                <a:highlight>
                  <a:srgbClr val="FFFFFF"/>
                </a:highlight>
                <a:latin typeface="Arial"/>
                <a:ea typeface="Arial"/>
                <a:cs typeface="Arial"/>
                <a:sym typeface="Arial"/>
              </a:rPr>
              <a:t>BFS uses </a:t>
            </a:r>
            <a:r>
              <a:rPr lang="en" sz="1150">
                <a:solidFill>
                  <a:srgbClr val="CC0000"/>
                </a:solidFill>
                <a:highlight>
                  <a:srgbClr val="FFFFFF"/>
                </a:highlight>
                <a:latin typeface="Arial"/>
                <a:ea typeface="Arial"/>
                <a:cs typeface="Arial"/>
                <a:sym typeface="Arial"/>
              </a:rPr>
              <a:t>Queue</a:t>
            </a:r>
            <a:r>
              <a:rPr lang="en" sz="1150">
                <a:solidFill>
                  <a:srgbClr val="212529"/>
                </a:solidFill>
                <a:highlight>
                  <a:srgbClr val="FFFFFF"/>
                </a:highlight>
                <a:latin typeface="Arial"/>
                <a:ea typeface="Arial"/>
                <a:cs typeface="Arial"/>
                <a:sym typeface="Arial"/>
              </a:rPr>
              <a:t> to find the shortest path and DFS uses </a:t>
            </a:r>
            <a:r>
              <a:rPr lang="en" sz="1150">
                <a:solidFill>
                  <a:srgbClr val="CC0000"/>
                </a:solidFill>
                <a:highlight>
                  <a:srgbClr val="FFFFFF"/>
                </a:highlight>
                <a:latin typeface="Arial"/>
                <a:ea typeface="Arial"/>
                <a:cs typeface="Arial"/>
                <a:sym typeface="Arial"/>
              </a:rPr>
              <a:t>Stack</a:t>
            </a:r>
            <a:r>
              <a:rPr lang="en" sz="1150">
                <a:solidFill>
                  <a:srgbClr val="212529"/>
                </a:solidFill>
                <a:highlight>
                  <a:srgbClr val="FFFFFF"/>
                </a:highlight>
                <a:latin typeface="Arial"/>
                <a:ea typeface="Arial"/>
                <a:cs typeface="Arial"/>
                <a:sym typeface="Arial"/>
              </a:rPr>
              <a:t> to find the shortest path. </a:t>
            </a:r>
            <a:r>
              <a:rPr lang="en" sz="1150">
                <a:solidFill>
                  <a:srgbClr val="232629"/>
                </a:solidFill>
                <a:highlight>
                  <a:srgbClr val="FFFFFF"/>
                </a:highlight>
                <a:latin typeface="Arial"/>
                <a:ea typeface="Arial"/>
                <a:cs typeface="Arial"/>
                <a:sym typeface="Arial"/>
              </a:rPr>
              <a:t>The stack size is bound by the </a:t>
            </a:r>
            <a:r>
              <a:rPr lang="en" sz="1150">
                <a:solidFill>
                  <a:srgbClr val="CC0000"/>
                </a:solidFill>
                <a:highlight>
                  <a:srgbClr val="FFFFFF"/>
                </a:highlight>
                <a:latin typeface="Arial"/>
                <a:ea typeface="Arial"/>
                <a:cs typeface="Arial"/>
                <a:sym typeface="Arial"/>
              </a:rPr>
              <a:t>depth</a:t>
            </a:r>
            <a:r>
              <a:rPr lang="en" sz="1150">
                <a:solidFill>
                  <a:srgbClr val="232629"/>
                </a:solidFill>
                <a:highlight>
                  <a:srgbClr val="FFFFFF"/>
                </a:highlight>
                <a:latin typeface="Arial"/>
                <a:ea typeface="Arial"/>
                <a:cs typeface="Arial"/>
                <a:sym typeface="Arial"/>
              </a:rPr>
              <a:t> whereas the queue size is bound by the </a:t>
            </a:r>
            <a:r>
              <a:rPr lang="en" sz="1150">
                <a:solidFill>
                  <a:srgbClr val="CC0000"/>
                </a:solidFill>
                <a:highlight>
                  <a:srgbClr val="FFFFFF"/>
                </a:highlight>
                <a:latin typeface="Arial"/>
                <a:ea typeface="Arial"/>
                <a:cs typeface="Arial"/>
                <a:sym typeface="Arial"/>
              </a:rPr>
              <a:t>width</a:t>
            </a:r>
            <a:r>
              <a:rPr lang="en" sz="1150">
                <a:solidFill>
                  <a:srgbClr val="232629"/>
                </a:solidFill>
                <a:highlight>
                  <a:srgbClr val="FFFFFF"/>
                </a:highlight>
                <a:latin typeface="Arial"/>
                <a:ea typeface="Arial"/>
                <a:cs typeface="Arial"/>
                <a:sym typeface="Arial"/>
              </a:rPr>
              <a:t>.</a:t>
            </a:r>
            <a:endParaRPr sz="1150">
              <a:solidFill>
                <a:srgbClr val="212529"/>
              </a:solidFill>
              <a:highlight>
                <a:srgbClr val="FFFFFF"/>
              </a:highlight>
              <a:latin typeface="Arial"/>
              <a:ea typeface="Arial"/>
              <a:cs typeface="Arial"/>
              <a:sym typeface="Arial"/>
            </a:endParaRPr>
          </a:p>
          <a:p>
            <a:pPr indent="-301625" lvl="0" marL="457200" rtl="0" algn="l">
              <a:spcBef>
                <a:spcPts val="0"/>
              </a:spcBef>
              <a:spcAft>
                <a:spcPts val="0"/>
              </a:spcAft>
              <a:buClr>
                <a:srgbClr val="212529"/>
              </a:buClr>
              <a:buSzPts val="1150"/>
              <a:buFont typeface="Arial"/>
              <a:buChar char="●"/>
            </a:pPr>
            <a:r>
              <a:rPr lang="en" sz="1150">
                <a:solidFill>
                  <a:srgbClr val="212529"/>
                </a:solidFill>
                <a:highlight>
                  <a:srgbClr val="FFFFFF"/>
                </a:highlight>
                <a:latin typeface="Arial"/>
                <a:ea typeface="Arial"/>
                <a:cs typeface="Arial"/>
                <a:sym typeface="Arial"/>
              </a:rPr>
              <a:t>BFS is better when </a:t>
            </a:r>
            <a:r>
              <a:rPr lang="en" sz="1150">
                <a:solidFill>
                  <a:srgbClr val="CC0000"/>
                </a:solidFill>
                <a:highlight>
                  <a:srgbClr val="FFFFFF"/>
                </a:highlight>
                <a:latin typeface="Arial"/>
                <a:ea typeface="Arial"/>
                <a:cs typeface="Arial"/>
                <a:sym typeface="Arial"/>
              </a:rPr>
              <a:t>target is closer to Source</a:t>
            </a:r>
            <a:r>
              <a:rPr lang="en" sz="1150">
                <a:solidFill>
                  <a:srgbClr val="212529"/>
                </a:solidFill>
                <a:highlight>
                  <a:srgbClr val="FFFFFF"/>
                </a:highlight>
                <a:latin typeface="Arial"/>
                <a:ea typeface="Arial"/>
                <a:cs typeface="Arial"/>
                <a:sym typeface="Arial"/>
              </a:rPr>
              <a:t> and DFS is better when </a:t>
            </a:r>
            <a:r>
              <a:rPr lang="en" sz="1150">
                <a:solidFill>
                  <a:srgbClr val="990000"/>
                </a:solidFill>
                <a:highlight>
                  <a:srgbClr val="FFFFFF"/>
                </a:highlight>
                <a:latin typeface="Arial"/>
                <a:ea typeface="Arial"/>
                <a:cs typeface="Arial"/>
                <a:sym typeface="Arial"/>
              </a:rPr>
              <a:t>target is far from source</a:t>
            </a:r>
            <a:r>
              <a:rPr lang="en" sz="1150">
                <a:solidFill>
                  <a:srgbClr val="212529"/>
                </a:solidFill>
                <a:highlight>
                  <a:srgbClr val="FFFFFF"/>
                </a:highlight>
                <a:latin typeface="Arial"/>
                <a:ea typeface="Arial"/>
                <a:cs typeface="Arial"/>
                <a:sym typeface="Arial"/>
              </a:rPr>
              <a:t>.</a:t>
            </a:r>
            <a:endParaRPr sz="1150">
              <a:solidFill>
                <a:srgbClr val="212529"/>
              </a:solidFill>
              <a:highlight>
                <a:srgbClr val="FFFFFF"/>
              </a:highlight>
              <a:latin typeface="Arial"/>
              <a:ea typeface="Arial"/>
              <a:cs typeface="Arial"/>
              <a:sym typeface="Arial"/>
            </a:endParaRPr>
          </a:p>
          <a:p>
            <a:pPr indent="-301625" lvl="0" marL="457200" rtl="0" algn="l">
              <a:spcBef>
                <a:spcPts val="0"/>
              </a:spcBef>
              <a:spcAft>
                <a:spcPts val="0"/>
              </a:spcAft>
              <a:buClr>
                <a:srgbClr val="212529"/>
              </a:buClr>
              <a:buSzPts val="1150"/>
              <a:buFont typeface="Arial"/>
              <a:buChar char="●"/>
            </a:pPr>
            <a:r>
              <a:rPr lang="en" sz="1150">
                <a:solidFill>
                  <a:srgbClr val="212529"/>
                </a:solidFill>
                <a:highlight>
                  <a:srgbClr val="FFFFFF"/>
                </a:highlight>
                <a:latin typeface="Arial"/>
                <a:ea typeface="Arial"/>
                <a:cs typeface="Arial"/>
                <a:sym typeface="Arial"/>
              </a:rPr>
              <a:t>Time complexity for both BFS and DFS are same </a:t>
            </a:r>
            <a:r>
              <a:rPr lang="en" sz="1150">
                <a:solidFill>
                  <a:srgbClr val="212529"/>
                </a:solidFill>
                <a:highlight>
                  <a:srgbClr val="FFFFFF"/>
                </a:highlight>
                <a:latin typeface="Arial"/>
                <a:ea typeface="Arial"/>
                <a:cs typeface="Arial"/>
                <a:sym typeface="Arial"/>
              </a:rPr>
              <a:t>that is: </a:t>
            </a:r>
            <a:r>
              <a:rPr i="1" lang="en" sz="1000">
                <a:solidFill>
                  <a:srgbClr val="CC0000"/>
                </a:solidFill>
                <a:latin typeface="Arial"/>
                <a:ea typeface="Arial"/>
                <a:cs typeface="Arial"/>
                <a:sym typeface="Arial"/>
              </a:rPr>
              <a:t>O</a:t>
            </a:r>
            <a:r>
              <a:rPr lang="en" sz="1000">
                <a:solidFill>
                  <a:srgbClr val="CC0000"/>
                </a:solidFill>
                <a:latin typeface="Arial"/>
                <a:ea typeface="Arial"/>
                <a:cs typeface="Arial"/>
                <a:sym typeface="Arial"/>
              </a:rPr>
              <a:t>(</a:t>
            </a:r>
            <a:r>
              <a:rPr i="1" lang="en" sz="1000">
                <a:solidFill>
                  <a:srgbClr val="CC0000"/>
                </a:solidFill>
                <a:latin typeface="Arial"/>
                <a:ea typeface="Arial"/>
                <a:cs typeface="Arial"/>
                <a:sym typeface="Arial"/>
              </a:rPr>
              <a:t>mn</a:t>
            </a:r>
            <a:r>
              <a:rPr lang="en" sz="1000">
                <a:solidFill>
                  <a:srgbClr val="CC0000"/>
                </a:solidFill>
                <a:latin typeface="Arial"/>
                <a:ea typeface="Arial"/>
                <a:cs typeface="Arial"/>
                <a:sym typeface="Arial"/>
              </a:rPr>
              <a:t>)</a:t>
            </a:r>
            <a:r>
              <a:rPr lang="en" sz="1000">
                <a:solidFill>
                  <a:srgbClr val="000000"/>
                </a:solidFill>
                <a:latin typeface="Arial"/>
                <a:ea typeface="Arial"/>
                <a:cs typeface="Arial"/>
                <a:sym typeface="Arial"/>
              </a:rPr>
              <a:t>. Complete traversal of maze will be done in the worst case. Here, </a:t>
            </a:r>
            <a:r>
              <a:rPr i="1" lang="en" sz="1000">
                <a:solidFill>
                  <a:srgbClr val="000000"/>
                </a:solidFill>
                <a:latin typeface="Arial"/>
                <a:ea typeface="Arial"/>
                <a:cs typeface="Arial"/>
                <a:sym typeface="Arial"/>
              </a:rPr>
              <a:t>m</a:t>
            </a:r>
            <a:r>
              <a:rPr lang="en" sz="1000">
                <a:solidFill>
                  <a:srgbClr val="000000"/>
                </a:solidFill>
                <a:latin typeface="Arial"/>
                <a:ea typeface="Arial"/>
                <a:cs typeface="Arial"/>
                <a:sym typeface="Arial"/>
              </a:rPr>
              <a:t> and </a:t>
            </a:r>
            <a:r>
              <a:rPr i="1" lang="en" sz="1000">
                <a:solidFill>
                  <a:srgbClr val="000000"/>
                </a:solidFill>
                <a:latin typeface="Arial"/>
                <a:ea typeface="Arial"/>
                <a:cs typeface="Arial"/>
                <a:sym typeface="Arial"/>
              </a:rPr>
              <a:t>n</a:t>
            </a:r>
            <a:r>
              <a:rPr lang="en" sz="1000">
                <a:solidFill>
                  <a:srgbClr val="000000"/>
                </a:solidFill>
                <a:latin typeface="Arial"/>
                <a:ea typeface="Arial"/>
                <a:cs typeface="Arial"/>
                <a:sym typeface="Arial"/>
              </a:rPr>
              <a:t> refers to the number of rows and columns of the maze.</a:t>
            </a:r>
            <a:endParaRPr sz="1000">
              <a:solidFill>
                <a:srgbClr val="000000"/>
              </a:solidFill>
              <a:latin typeface="Arial"/>
              <a:ea typeface="Arial"/>
              <a:cs typeface="Arial"/>
              <a:sym typeface="Arial"/>
            </a:endParaRPr>
          </a:p>
          <a:p>
            <a:pPr indent="-301625" lvl="0" marL="457200" rtl="0" algn="l">
              <a:spcBef>
                <a:spcPts val="0"/>
              </a:spcBef>
              <a:spcAft>
                <a:spcPts val="0"/>
              </a:spcAft>
              <a:buClr>
                <a:srgbClr val="212529"/>
              </a:buClr>
              <a:buSzPts val="1150"/>
              <a:buFont typeface="Arial"/>
              <a:buChar char="●"/>
            </a:pPr>
            <a:r>
              <a:rPr lang="en" sz="1150">
                <a:solidFill>
                  <a:srgbClr val="232629"/>
                </a:solidFill>
                <a:highlight>
                  <a:srgbClr val="FFFFFF"/>
                </a:highlight>
                <a:latin typeface="Arial"/>
                <a:ea typeface="Arial"/>
                <a:cs typeface="Arial"/>
                <a:sym typeface="Arial"/>
              </a:rPr>
              <a:t>Both BFS and DFS cases visit all the nodes without significant extra overhead. If the search can be aborted when a matching element is found, BFS should typically be faster if the searched element is typically higher up in the search tree because it goes level by level. DFS might be faster if the searched element is typically relatively deep and finding one of many is sufficient.</a:t>
            </a:r>
            <a:endParaRPr sz="1150">
              <a:solidFill>
                <a:srgbClr val="232629"/>
              </a:solidFill>
              <a:highlight>
                <a:srgbClr val="FFFFFF"/>
              </a:highlight>
              <a:latin typeface="Arial"/>
              <a:ea typeface="Arial"/>
              <a:cs typeface="Arial"/>
              <a:sym typeface="Arial"/>
            </a:endParaRPr>
          </a:p>
          <a:p>
            <a:pPr indent="-301625" lvl="0" marL="457200" rtl="0" algn="l">
              <a:spcBef>
                <a:spcPts val="0"/>
              </a:spcBef>
              <a:spcAft>
                <a:spcPts val="0"/>
              </a:spcAft>
              <a:buClr>
                <a:srgbClr val="232629"/>
              </a:buClr>
              <a:buSzPts val="1150"/>
              <a:buFont typeface="Arial"/>
              <a:buChar char="●"/>
            </a:pPr>
            <a:r>
              <a:rPr lang="en" sz="1150">
                <a:solidFill>
                  <a:srgbClr val="232629"/>
                </a:solidFill>
                <a:highlight>
                  <a:srgbClr val="FFFFFF"/>
                </a:highlight>
                <a:latin typeface="Arial"/>
                <a:ea typeface="Arial"/>
                <a:cs typeface="Arial"/>
                <a:sym typeface="Arial"/>
              </a:rPr>
              <a:t>In our maze problem we define using a single path with the backtracking so, </a:t>
            </a:r>
            <a:r>
              <a:rPr b="1" lang="en" sz="1150">
                <a:solidFill>
                  <a:srgbClr val="CC0000"/>
                </a:solidFill>
                <a:highlight>
                  <a:srgbClr val="FFFFFF"/>
                </a:highlight>
                <a:latin typeface="Arial"/>
                <a:ea typeface="Arial"/>
                <a:cs typeface="Arial"/>
                <a:sym typeface="Arial"/>
              </a:rPr>
              <a:t>BFS will generally use more memory</a:t>
            </a:r>
            <a:r>
              <a:rPr lang="en" sz="1150">
                <a:solidFill>
                  <a:srgbClr val="232629"/>
                </a:solidFill>
                <a:highlight>
                  <a:srgbClr val="FFFFFF"/>
                </a:highlight>
                <a:latin typeface="Arial"/>
                <a:ea typeface="Arial"/>
                <a:cs typeface="Arial"/>
                <a:sym typeface="Arial"/>
              </a:rPr>
              <a:t>, as we'll need to keep multiple paths in memory at the same time, where </a:t>
            </a:r>
            <a:r>
              <a:rPr b="1" lang="en" sz="1150">
                <a:solidFill>
                  <a:schemeClr val="dk1"/>
                </a:solidFill>
                <a:highlight>
                  <a:srgbClr val="FFFFFF"/>
                </a:highlight>
                <a:latin typeface="Arial"/>
                <a:ea typeface="Arial"/>
                <a:cs typeface="Arial"/>
                <a:sym typeface="Arial"/>
              </a:rPr>
              <a:t>DFS only needs to keep track of a single path at any given time</a:t>
            </a:r>
            <a:r>
              <a:rPr lang="en" sz="1150">
                <a:solidFill>
                  <a:srgbClr val="232629"/>
                </a:solidFill>
                <a:highlight>
                  <a:srgbClr val="FFFFFF"/>
                </a:highlight>
                <a:latin typeface="Arial"/>
                <a:ea typeface="Arial"/>
                <a:cs typeface="Arial"/>
                <a:sym typeface="Arial"/>
              </a:rPr>
              <a:t>.</a:t>
            </a:r>
            <a:endParaRPr sz="1150">
              <a:solidFill>
                <a:srgbClr val="232629"/>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7688700" cy="45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DFS</a:t>
            </a:r>
            <a:endParaRPr/>
          </a:p>
        </p:txBody>
      </p:sp>
      <p:pic>
        <p:nvPicPr>
          <p:cNvPr id="159" name="Google Shape;159;p23"/>
          <p:cNvPicPr preferRelativeResize="0"/>
          <p:nvPr/>
        </p:nvPicPr>
        <p:blipFill>
          <a:blip r:embed="rId3">
            <a:alphaModFix/>
          </a:blip>
          <a:stretch>
            <a:fillRect/>
          </a:stretch>
        </p:blipFill>
        <p:spPr>
          <a:xfrm>
            <a:off x="828500" y="1817100"/>
            <a:ext cx="7688700" cy="3044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a:t>
            </a:r>
            <a:endParaRPr/>
          </a:p>
        </p:txBody>
      </p:sp>
      <p:pic>
        <p:nvPicPr>
          <p:cNvPr id="165" name="Google Shape;165;p24"/>
          <p:cNvPicPr preferRelativeResize="0"/>
          <p:nvPr/>
        </p:nvPicPr>
        <p:blipFill>
          <a:blip r:embed="rId3">
            <a:alphaModFix/>
          </a:blip>
          <a:stretch>
            <a:fillRect/>
          </a:stretch>
        </p:blipFill>
        <p:spPr>
          <a:xfrm>
            <a:off x="729450" y="1786600"/>
            <a:ext cx="4204625" cy="3172875"/>
          </a:xfrm>
          <a:prstGeom prst="rect">
            <a:avLst/>
          </a:prstGeom>
          <a:noFill/>
          <a:ln>
            <a:noFill/>
          </a:ln>
        </p:spPr>
      </p:pic>
      <p:pic>
        <p:nvPicPr>
          <p:cNvPr id="166" name="Google Shape;166;p24"/>
          <p:cNvPicPr preferRelativeResize="0"/>
          <p:nvPr/>
        </p:nvPicPr>
        <p:blipFill>
          <a:blip r:embed="rId4">
            <a:alphaModFix/>
          </a:blip>
          <a:stretch>
            <a:fillRect/>
          </a:stretch>
        </p:blipFill>
        <p:spPr>
          <a:xfrm>
            <a:off x="4934075" y="2627650"/>
            <a:ext cx="3876625" cy="1307675"/>
          </a:xfrm>
          <a:prstGeom prst="rect">
            <a:avLst/>
          </a:prstGeom>
          <a:noFill/>
          <a:ln>
            <a:noFill/>
          </a:ln>
        </p:spPr>
      </p:pic>
      <p:sp>
        <p:nvSpPr>
          <p:cNvPr id="167" name="Google Shape;167;p24"/>
          <p:cNvSpPr txBox="1"/>
          <p:nvPr/>
        </p:nvSpPr>
        <p:spPr>
          <a:xfrm>
            <a:off x="5656175" y="1786600"/>
            <a:ext cx="159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Test case outputs</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Enhancement Idea: DFS with recursion</a:t>
            </a:r>
            <a:endParaRPr/>
          </a:p>
        </p:txBody>
      </p:sp>
      <p:sp>
        <p:nvSpPr>
          <p:cNvPr id="173" name="Google Shape;173;p25"/>
          <p:cNvSpPr txBox="1"/>
          <p:nvPr>
            <p:ph idx="1" type="body"/>
          </p:nvPr>
        </p:nvSpPr>
        <p:spPr>
          <a:xfrm>
            <a:off x="729450" y="1853850"/>
            <a:ext cx="7688700" cy="325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is one additional solution for DFS search with a </a:t>
            </a:r>
            <a:r>
              <a:rPr lang="en"/>
              <a:t>recursion</a:t>
            </a:r>
            <a:r>
              <a:rPr lang="en"/>
              <a:t> call. This helps in faster processing than typical iteration and stack process using DFS.</a:t>
            </a:r>
            <a:endParaRPr/>
          </a:p>
          <a:p>
            <a:pPr indent="0" lvl="0" marL="0" rtl="0" algn="l">
              <a:spcBef>
                <a:spcPts val="1200"/>
              </a:spcBef>
              <a:spcAft>
                <a:spcPts val="0"/>
              </a:spcAft>
              <a:buNone/>
            </a:pPr>
            <a:r>
              <a:rPr lang="en"/>
              <a:t>Pseudocode:</a:t>
            </a:r>
            <a:endParaRPr/>
          </a:p>
          <a:p>
            <a:pPr indent="0" lvl="0" marL="0" rtl="0" algn="l">
              <a:spcBef>
                <a:spcPts val="1200"/>
              </a:spcBef>
              <a:spcAft>
                <a:spcPts val="1200"/>
              </a:spcAft>
              <a:buNone/>
            </a:pPr>
            <a:r>
              <a:t/>
            </a:r>
            <a:endParaRPr/>
          </a:p>
        </p:txBody>
      </p:sp>
      <p:pic>
        <p:nvPicPr>
          <p:cNvPr id="174" name="Google Shape;174;p25"/>
          <p:cNvPicPr preferRelativeResize="0"/>
          <p:nvPr/>
        </p:nvPicPr>
        <p:blipFill>
          <a:blip r:embed="rId3">
            <a:alphaModFix/>
          </a:blip>
          <a:stretch>
            <a:fillRect/>
          </a:stretch>
        </p:blipFill>
        <p:spPr>
          <a:xfrm>
            <a:off x="1917975" y="2571750"/>
            <a:ext cx="3803824" cy="2442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0" name="Google Shape;180;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Maze problems are very helpful and intelligent problems to understand and study the important algorithms </a:t>
            </a:r>
            <a:r>
              <a:rPr lang="en">
                <a:solidFill>
                  <a:srgbClr val="E69138"/>
                </a:solidFill>
              </a:rPr>
              <a:t>DFS</a:t>
            </a:r>
            <a:r>
              <a:rPr lang="en"/>
              <a:t>, </a:t>
            </a:r>
            <a:r>
              <a:rPr lang="en">
                <a:solidFill>
                  <a:srgbClr val="E69138"/>
                </a:solidFill>
              </a:rPr>
              <a:t>BFS</a:t>
            </a:r>
            <a:r>
              <a:rPr lang="en"/>
              <a:t>, </a:t>
            </a:r>
            <a:r>
              <a:rPr lang="en">
                <a:solidFill>
                  <a:srgbClr val="E69138"/>
                </a:solidFill>
              </a:rPr>
              <a:t>Backtracking</a:t>
            </a:r>
            <a:r>
              <a:rPr lang="en"/>
              <a:t>.</a:t>
            </a:r>
            <a:endParaRPr/>
          </a:p>
          <a:p>
            <a:pPr indent="-311150" lvl="0" marL="457200" rtl="0" algn="l">
              <a:spcBef>
                <a:spcPts val="0"/>
              </a:spcBef>
              <a:spcAft>
                <a:spcPts val="0"/>
              </a:spcAft>
              <a:buSzPts val="1300"/>
              <a:buChar char="●"/>
            </a:pPr>
            <a:r>
              <a:rPr lang="en"/>
              <a:t>Depends on the structure of graph or trees or maze, the time complexity or </a:t>
            </a:r>
            <a:r>
              <a:rPr lang="en"/>
              <a:t>performance</a:t>
            </a:r>
            <a:r>
              <a:rPr lang="en"/>
              <a:t> varies for DFS and BFS.</a:t>
            </a:r>
            <a:endParaRPr/>
          </a:p>
          <a:p>
            <a:pPr indent="-311150" lvl="0" marL="457200" rtl="0" algn="l">
              <a:spcBef>
                <a:spcPts val="0"/>
              </a:spcBef>
              <a:spcAft>
                <a:spcPts val="0"/>
              </a:spcAft>
              <a:buSzPts val="1300"/>
              <a:buChar char="●"/>
            </a:pPr>
            <a:r>
              <a:rPr lang="en"/>
              <a:t>Backtracking</a:t>
            </a:r>
            <a:r>
              <a:rPr lang="en"/>
              <a:t> algorithm is another most important concepts in the Maze problem, this is </a:t>
            </a:r>
            <a:r>
              <a:rPr lang="en">
                <a:solidFill>
                  <a:srgbClr val="666666"/>
                </a:solidFill>
              </a:rPr>
              <a:t>an algorithmic-technique for solving problems recursively by trying to build a solution incrementally.</a:t>
            </a:r>
            <a:endParaRPr>
              <a:solidFill>
                <a:srgbClr val="666666"/>
              </a:solidFill>
            </a:endParaRPr>
          </a:p>
          <a:p>
            <a:pPr indent="-323850" lvl="0" marL="457200" rtl="0" algn="l">
              <a:spcBef>
                <a:spcPts val="0"/>
              </a:spcBef>
              <a:spcAft>
                <a:spcPts val="0"/>
              </a:spcAft>
              <a:buClr>
                <a:srgbClr val="666666"/>
              </a:buClr>
              <a:buSzPts val="1500"/>
              <a:buChar char="●"/>
            </a:pPr>
            <a:r>
              <a:rPr lang="en" sz="1250">
                <a:solidFill>
                  <a:srgbClr val="333333"/>
                </a:solidFill>
                <a:highlight>
                  <a:srgbClr val="FFFFFF"/>
                </a:highlight>
                <a:latin typeface="Roboto"/>
                <a:ea typeface="Roboto"/>
                <a:cs typeface="Roboto"/>
                <a:sym typeface="Roboto"/>
              </a:rPr>
              <a:t>Applications of maze solving systems include </a:t>
            </a:r>
            <a:r>
              <a:rPr lang="en" sz="1250">
                <a:solidFill>
                  <a:schemeClr val="accent3"/>
                </a:solidFill>
                <a:highlight>
                  <a:srgbClr val="FFFFFF"/>
                </a:highlight>
                <a:latin typeface="Roboto"/>
                <a:ea typeface="Roboto"/>
                <a:cs typeface="Roboto"/>
                <a:sym typeface="Roboto"/>
              </a:rPr>
              <a:t>intelligent traffic control </a:t>
            </a:r>
            <a:r>
              <a:rPr lang="en" sz="1250">
                <a:solidFill>
                  <a:srgbClr val="333333"/>
                </a:solidFill>
                <a:highlight>
                  <a:srgbClr val="FFFFFF"/>
                </a:highlight>
                <a:latin typeface="Roboto"/>
                <a:ea typeface="Roboto"/>
                <a:cs typeface="Roboto"/>
                <a:sym typeface="Roboto"/>
              </a:rPr>
              <a:t>that helps ambulances, </a:t>
            </a:r>
            <a:r>
              <a:rPr lang="en" sz="1250">
                <a:solidFill>
                  <a:schemeClr val="accent3"/>
                </a:solidFill>
                <a:highlight>
                  <a:srgbClr val="FFFFFF"/>
                </a:highlight>
                <a:latin typeface="Roboto"/>
                <a:ea typeface="Roboto"/>
                <a:cs typeface="Roboto"/>
                <a:sym typeface="Roboto"/>
              </a:rPr>
              <a:t>cleaning robots</a:t>
            </a:r>
            <a:r>
              <a:rPr lang="en" sz="1250">
                <a:solidFill>
                  <a:srgbClr val="333333"/>
                </a:solidFill>
                <a:highlight>
                  <a:srgbClr val="FFFFFF"/>
                </a:highlight>
                <a:latin typeface="Roboto"/>
                <a:ea typeface="Roboto"/>
                <a:cs typeface="Roboto"/>
                <a:sym typeface="Roboto"/>
              </a:rPr>
              <a:t>, </a:t>
            </a:r>
            <a:r>
              <a:rPr lang="en" sz="1250">
                <a:solidFill>
                  <a:schemeClr val="dk1"/>
                </a:solidFill>
                <a:highlight>
                  <a:srgbClr val="FFFFFF"/>
                </a:highlight>
                <a:latin typeface="Roboto"/>
                <a:ea typeface="Roboto"/>
                <a:cs typeface="Roboto"/>
                <a:sym typeface="Roboto"/>
              </a:rPr>
              <a:t>self driving cars</a:t>
            </a:r>
            <a:r>
              <a:rPr lang="en" sz="1250">
                <a:solidFill>
                  <a:srgbClr val="333333"/>
                </a:solidFill>
                <a:highlight>
                  <a:srgbClr val="FFFFFF"/>
                </a:highlight>
                <a:latin typeface="Roboto"/>
                <a:ea typeface="Roboto"/>
                <a:cs typeface="Roboto"/>
                <a:sym typeface="Roboto"/>
              </a:rPr>
              <a:t>, </a:t>
            </a:r>
            <a:r>
              <a:rPr lang="en" sz="1250">
                <a:solidFill>
                  <a:schemeClr val="dk1"/>
                </a:solidFill>
                <a:highlight>
                  <a:srgbClr val="FFFFFF"/>
                </a:highlight>
                <a:latin typeface="Roboto"/>
                <a:ea typeface="Roboto"/>
                <a:cs typeface="Roboto"/>
                <a:sym typeface="Roboto"/>
              </a:rPr>
              <a:t>fire fighters</a:t>
            </a:r>
            <a:r>
              <a:rPr lang="en" sz="1250">
                <a:solidFill>
                  <a:srgbClr val="333333"/>
                </a:solidFill>
                <a:highlight>
                  <a:srgbClr val="FFFFFF"/>
                </a:highlight>
                <a:latin typeface="Roboto"/>
                <a:ea typeface="Roboto"/>
                <a:cs typeface="Roboto"/>
                <a:sym typeface="Roboto"/>
              </a:rPr>
              <a:t>, or </a:t>
            </a:r>
            <a:r>
              <a:rPr lang="en" sz="1250">
                <a:solidFill>
                  <a:schemeClr val="dk1"/>
                </a:solidFill>
                <a:highlight>
                  <a:srgbClr val="FFFFFF"/>
                </a:highlight>
                <a:latin typeface="Roboto"/>
                <a:ea typeface="Roboto"/>
                <a:cs typeface="Roboto"/>
                <a:sym typeface="Roboto"/>
              </a:rPr>
              <a:t>rescuing robots</a:t>
            </a:r>
            <a:r>
              <a:rPr lang="en" sz="1250">
                <a:solidFill>
                  <a:srgbClr val="333333"/>
                </a:solidFill>
                <a:highlight>
                  <a:srgbClr val="FFFFFF"/>
                </a:highlight>
                <a:latin typeface="Roboto"/>
                <a:ea typeface="Roboto"/>
                <a:cs typeface="Roboto"/>
                <a:sym typeface="Roboto"/>
              </a:rPr>
              <a:t> to find their shortest path to their destination.</a:t>
            </a:r>
            <a:endParaRPr sz="1500">
              <a:solidFill>
                <a:srgbClr val="666666"/>
              </a:solidFill>
            </a:endParaRPr>
          </a:p>
          <a:p>
            <a:pPr indent="-311150" lvl="0" marL="457200" rtl="0" algn="l">
              <a:spcBef>
                <a:spcPts val="0"/>
              </a:spcBef>
              <a:spcAft>
                <a:spcPts val="0"/>
              </a:spcAft>
              <a:buClr>
                <a:srgbClr val="666666"/>
              </a:buClr>
              <a:buSzPts val="1300"/>
              <a:buChar char="●"/>
            </a:pPr>
            <a:r>
              <a:rPr lang="en">
                <a:solidFill>
                  <a:srgbClr val="666666"/>
                </a:solidFill>
              </a:rPr>
              <a:t>Maze solutions in python are available in </a:t>
            </a:r>
            <a:r>
              <a:rPr lang="en" u="sng">
                <a:solidFill>
                  <a:schemeClr val="hlink"/>
                </a:solidFill>
                <a:hlinkClick r:id="rId3"/>
              </a:rPr>
              <a:t>GitHub</a:t>
            </a:r>
            <a:r>
              <a:rPr lang="en">
                <a:solidFill>
                  <a:srgbClr val="666666"/>
                </a:solidFill>
              </a:rPr>
              <a:t>   </a:t>
            </a:r>
            <a:endParaRPr>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Bibliography</a:t>
            </a:r>
            <a:r>
              <a:rPr lang="en"/>
              <a:t>/References</a:t>
            </a:r>
            <a:endParaRPr/>
          </a:p>
        </p:txBody>
      </p:sp>
      <p:sp>
        <p:nvSpPr>
          <p:cNvPr id="186" name="Google Shape;186;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BFS and DFS: </a:t>
            </a:r>
            <a:r>
              <a:rPr lang="en" u="sng">
                <a:solidFill>
                  <a:srgbClr val="CC0000"/>
                </a:solidFill>
                <a:hlinkClick r:id="rId3">
                  <a:extLst>
                    <a:ext uri="{A12FA001-AC4F-418D-AE19-62706E023703}">
                      <ahyp:hlinkClr val="tx"/>
                    </a:ext>
                  </a:extLst>
                </a:hlinkClick>
              </a:rPr>
              <a:t>https://hc.labnet.sfbu.edu/~henry/npu/classes/algorithm/tutorialpoints_dsa/slide/depth_first_traversal.html</a:t>
            </a:r>
            <a:r>
              <a:rPr lang="en"/>
              <a:t> </a:t>
            </a:r>
            <a:endParaRPr/>
          </a:p>
          <a:p>
            <a:pPr indent="-311150" lvl="0" marL="457200" rtl="0" algn="l">
              <a:spcBef>
                <a:spcPts val="0"/>
              </a:spcBef>
              <a:spcAft>
                <a:spcPts val="0"/>
              </a:spcAft>
              <a:buSzPts val="1300"/>
              <a:buAutoNum type="arabicPeriod"/>
            </a:pPr>
            <a:r>
              <a:rPr lang="en"/>
              <a:t>Maze:     </a:t>
            </a:r>
            <a:r>
              <a:rPr lang="en" u="sng">
                <a:solidFill>
                  <a:srgbClr val="CC0000"/>
                </a:solidFill>
                <a:hlinkClick r:id="rId4">
                  <a:extLst>
                    <a:ext uri="{A12FA001-AC4F-418D-AE19-62706E023703}">
                      <ahyp:hlinkClr val="tx"/>
                    </a:ext>
                  </a:extLst>
                </a:hlinkClick>
              </a:rPr>
              <a:t>https://hc.labnet.sfbu.edu/~henry/npu/classes/algorithm/graph_alg/slide/maze.html</a:t>
            </a:r>
            <a:endParaRPr/>
          </a:p>
          <a:p>
            <a:pPr indent="-311150" lvl="0" marL="457200" rtl="0" algn="l">
              <a:spcBef>
                <a:spcPts val="0"/>
              </a:spcBef>
              <a:spcAft>
                <a:spcPts val="0"/>
              </a:spcAft>
              <a:buSzPts val="1300"/>
              <a:buAutoNum type="arabicPeriod"/>
            </a:pPr>
            <a:r>
              <a:rPr lang="en"/>
              <a:t>Leet code:  </a:t>
            </a:r>
            <a:r>
              <a:rPr lang="en" u="sng">
                <a:solidFill>
                  <a:srgbClr val="CC0000"/>
                </a:solidFill>
                <a:hlinkClick r:id="rId5">
                  <a:extLst>
                    <a:ext uri="{A12FA001-AC4F-418D-AE19-62706E023703}">
                      <ahyp:hlinkClr val="tx"/>
                    </a:ext>
                  </a:extLst>
                </a:hlinkClick>
              </a:rPr>
              <a:t>https://leetcode.com/problems/the-maze/</a:t>
            </a:r>
            <a:r>
              <a:rPr lang="en">
                <a:solidFill>
                  <a:srgbClr val="CC0000"/>
                </a:solidFill>
              </a:rPr>
              <a:t> </a:t>
            </a:r>
            <a:r>
              <a:rPr lang="en"/>
              <a:t> </a:t>
            </a:r>
            <a:endParaRPr/>
          </a:p>
          <a:p>
            <a:pPr indent="-311150" lvl="0" marL="457200" rtl="0" algn="l">
              <a:spcBef>
                <a:spcPts val="0"/>
              </a:spcBef>
              <a:spcAft>
                <a:spcPts val="0"/>
              </a:spcAft>
              <a:buSzPts val="1300"/>
              <a:buAutoNum type="arabicPeriod"/>
            </a:pPr>
            <a:r>
              <a:rPr lang="en"/>
              <a:t>Geek for geek: </a:t>
            </a:r>
            <a:r>
              <a:rPr lang="en" u="sng">
                <a:solidFill>
                  <a:srgbClr val="CC0000"/>
                </a:solidFill>
                <a:hlinkClick r:id="rId6">
                  <a:extLst>
                    <a:ext uri="{A12FA001-AC4F-418D-AE19-62706E023703}">
                      <ahyp:hlinkClr val="tx"/>
                    </a:ext>
                  </a:extLst>
                </a:hlinkClick>
              </a:rPr>
              <a:t>https://www.geeksforgeeks.org/rat-in-a-maze-backtracking-2/</a:t>
            </a:r>
            <a:r>
              <a:rPr lang="en">
                <a:solidFill>
                  <a:srgbClr val="CC0000"/>
                </a:solidFill>
              </a:rPr>
              <a:t> </a:t>
            </a:r>
            <a:endParaRPr>
              <a:solidFill>
                <a:srgbClr val="CC0000"/>
              </a:solidFill>
            </a:endParaRPr>
          </a:p>
          <a:p>
            <a:pPr indent="-311150" lvl="0" marL="457200" rtl="0" algn="l">
              <a:spcBef>
                <a:spcPts val="0"/>
              </a:spcBef>
              <a:spcAft>
                <a:spcPts val="0"/>
              </a:spcAft>
              <a:buSzPts val="1300"/>
              <a:buAutoNum type="arabicPeriod"/>
            </a:pPr>
            <a:r>
              <a:rPr lang="en"/>
              <a:t>StackOverflow: </a:t>
            </a:r>
            <a:r>
              <a:rPr lang="en" u="sng">
                <a:solidFill>
                  <a:srgbClr val="CC0000"/>
                </a:solidFill>
                <a:hlinkClick r:id="rId7">
                  <a:extLst>
                    <a:ext uri="{A12FA001-AC4F-418D-AE19-62706E023703}">
                      <ahyp:hlinkClr val="tx"/>
                    </a:ext>
                  </a:extLst>
                </a:hlinkClick>
              </a:rPr>
              <a:t>https://stackoverflow.com/questions/47222855/in-what-sense-is-dfs-faster-than-bfs</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a:t>Table of Content</a:t>
            </a:r>
            <a:endParaRPr/>
          </a:p>
          <a:p>
            <a:pPr indent="0" lvl="0" marL="0" rtl="0" algn="l">
              <a:spcBef>
                <a:spcPts val="120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298450" lvl="0" marL="457200" rtl="0" algn="l">
              <a:spcBef>
                <a:spcPts val="1200"/>
              </a:spcBef>
              <a:spcAft>
                <a:spcPts val="0"/>
              </a:spcAft>
              <a:buClr>
                <a:srgbClr val="000000"/>
              </a:buClr>
              <a:buSzPts val="1100"/>
              <a:buFont typeface="Arial"/>
              <a:buAutoNum type="arabicPeriod"/>
            </a:pPr>
            <a:r>
              <a:rPr lang="en"/>
              <a:t>Introduction</a:t>
            </a:r>
            <a:endParaRPr/>
          </a:p>
          <a:p>
            <a:pPr indent="-298450" lvl="0" marL="457200" rtl="0" algn="l">
              <a:spcBef>
                <a:spcPts val="0"/>
              </a:spcBef>
              <a:spcAft>
                <a:spcPts val="0"/>
              </a:spcAft>
              <a:buClr>
                <a:srgbClr val="000000"/>
              </a:buClr>
              <a:buSzPts val="1100"/>
              <a:buFont typeface="Arial"/>
              <a:buAutoNum type="arabicPeriod"/>
            </a:pPr>
            <a:r>
              <a:rPr lang="en"/>
              <a:t>Design</a:t>
            </a:r>
            <a:endParaRPr/>
          </a:p>
          <a:p>
            <a:pPr indent="-298450" lvl="0" marL="457200" rtl="0" algn="l">
              <a:spcBef>
                <a:spcPts val="0"/>
              </a:spcBef>
              <a:spcAft>
                <a:spcPts val="0"/>
              </a:spcAft>
              <a:buClr>
                <a:srgbClr val="000000"/>
              </a:buClr>
              <a:buSzPts val="1100"/>
              <a:buFont typeface="Arial"/>
              <a:buAutoNum type="arabicPeriod"/>
            </a:pPr>
            <a:r>
              <a:rPr lang="en"/>
              <a:t>Implementation</a:t>
            </a:r>
            <a:endParaRPr/>
          </a:p>
          <a:p>
            <a:pPr indent="-298450" lvl="0" marL="457200" rtl="0" algn="l">
              <a:spcBef>
                <a:spcPts val="0"/>
              </a:spcBef>
              <a:spcAft>
                <a:spcPts val="0"/>
              </a:spcAft>
              <a:buClr>
                <a:srgbClr val="000000"/>
              </a:buClr>
              <a:buSzPts val="1100"/>
              <a:buFont typeface="Arial"/>
              <a:buAutoNum type="arabicPeriod"/>
            </a:pPr>
            <a:r>
              <a:rPr lang="en"/>
              <a:t>Test</a:t>
            </a:r>
            <a:endParaRPr/>
          </a:p>
          <a:p>
            <a:pPr indent="-298450" lvl="0" marL="457200" rtl="0" algn="l">
              <a:spcBef>
                <a:spcPts val="0"/>
              </a:spcBef>
              <a:spcAft>
                <a:spcPts val="0"/>
              </a:spcAft>
              <a:buClr>
                <a:srgbClr val="000000"/>
              </a:buClr>
              <a:buSzPts val="1100"/>
              <a:buFont typeface="Arial"/>
              <a:buAutoNum type="arabicPeriod"/>
            </a:pPr>
            <a:r>
              <a:rPr lang="en"/>
              <a:t>Enhancement Ideas</a:t>
            </a:r>
            <a:endParaRPr/>
          </a:p>
          <a:p>
            <a:pPr indent="-298450" lvl="0" marL="457200" rtl="0" algn="l">
              <a:spcBef>
                <a:spcPts val="0"/>
              </a:spcBef>
              <a:spcAft>
                <a:spcPts val="0"/>
              </a:spcAft>
              <a:buClr>
                <a:srgbClr val="000000"/>
              </a:buClr>
              <a:buSzPts val="1100"/>
              <a:buFont typeface="Arial"/>
              <a:buAutoNum type="arabicPeriod"/>
            </a:pPr>
            <a:r>
              <a:rPr lang="en"/>
              <a:t>Conclusion</a:t>
            </a:r>
            <a:endParaRPr/>
          </a:p>
          <a:p>
            <a:pPr indent="-298450" lvl="0" marL="457200" rtl="0" algn="l">
              <a:spcBef>
                <a:spcPts val="0"/>
              </a:spcBef>
              <a:spcAft>
                <a:spcPts val="0"/>
              </a:spcAft>
              <a:buClr>
                <a:srgbClr val="000000"/>
              </a:buClr>
              <a:buSzPts val="1100"/>
              <a:buFont typeface="Arial"/>
              <a:buAutoNum type="arabicPeriod"/>
            </a:pPr>
            <a:r>
              <a:rPr lang="en"/>
              <a:t>Bibliography / References</a:t>
            </a:r>
            <a:endParaRPr/>
          </a:p>
          <a:p>
            <a:pPr indent="-298450" lvl="0" marL="457200" rtl="0" algn="l">
              <a:spcBef>
                <a:spcPts val="0"/>
              </a:spcBef>
              <a:spcAft>
                <a:spcPts val="0"/>
              </a:spcAft>
              <a:buClr>
                <a:srgbClr val="000000"/>
              </a:buClr>
              <a:buSzPts val="1100"/>
              <a:buFont typeface="Arial"/>
              <a:buAutoNum type="arabicPeriod"/>
            </a:pPr>
            <a:r>
              <a:rPr lang="en"/>
              <a:t>Appendix</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729450" y="1888375"/>
            <a:ext cx="7688700" cy="3010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000">
                <a:solidFill>
                  <a:srgbClr val="000000"/>
                </a:solidFill>
                <a:latin typeface="Arial"/>
                <a:ea typeface="Arial"/>
                <a:cs typeface="Arial"/>
                <a:sym typeface="Arial"/>
              </a:rPr>
              <a:t>What is a maze and use?</a:t>
            </a:r>
            <a:endParaRPr b="1"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A Maze is given as N*N binary matrix of blocks where source block is the upper left most block i.e., maze[0][0] and destination block is lower rightmost block i.e., maze[N-1][N-1].</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50">
                <a:solidFill>
                  <a:srgbClr val="333333"/>
                </a:solidFill>
                <a:highlight>
                  <a:srgbClr val="FFFFFF"/>
                </a:highlight>
                <a:latin typeface="Roboto"/>
                <a:ea typeface="Roboto"/>
                <a:cs typeface="Roboto"/>
                <a:sym typeface="Roboto"/>
              </a:rPr>
              <a:t>The most important task for maze solving robots is the fast and reliable finding of its shortest path from its initial point to its final destination point. This paper proposes an intelligent maze solving robot that can determine its shortest path on a line maze based on image processing and artificial intelligence algorithms.</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Given problem and informations:</a:t>
            </a:r>
            <a:endParaRPr b="1"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There is a ball in a maze with empty spaces and walls. The ball can go through empty spaces by rolling up, down, left or right, but it won’t stop rolling until hitting a wall. When the ball stops, it could choose the next direction.</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Given the ball’s start position, the destination and the maze, determine whether the ball could stop at the destination.</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The maze is represented by a binary 2D array. 1 means the wall and 0 means the empty space. You may assume that the borders of the maze are all walls. The start and destination coordinates are represented by row and column indexes.</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Algorithms used to solve this maze problems:</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chemeClr val="dk1"/>
                </a:solidFill>
                <a:latin typeface="Arial"/>
                <a:ea typeface="Arial"/>
                <a:cs typeface="Arial"/>
                <a:sym typeface="Arial"/>
              </a:rPr>
              <a:t>Backtracking</a:t>
            </a:r>
            <a:r>
              <a:rPr lang="en" sz="1000">
                <a:solidFill>
                  <a:srgbClr val="000000"/>
                </a:solidFill>
                <a:latin typeface="Arial"/>
                <a:ea typeface="Arial"/>
                <a:cs typeface="Arial"/>
                <a:sym typeface="Arial"/>
              </a:rPr>
              <a:t> is an algorithmic-technique for solving problems recursively by trying to build a solution incrementally. Solving one piece at a time, and removing those solutions that fail to satisfy the constraints of the problem at any point of time (by time, here, is referred to the time elapsed till reaching any level of the search tree) is the process of backtracking.</a:t>
            </a:r>
            <a:endParaRPr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chemeClr val="dk1"/>
                </a:solidFill>
                <a:latin typeface="Arial"/>
                <a:ea typeface="Arial"/>
                <a:cs typeface="Arial"/>
                <a:sym typeface="Arial"/>
              </a:rPr>
              <a:t>DFS</a:t>
            </a:r>
            <a:r>
              <a:rPr lang="en" sz="1000">
                <a:solidFill>
                  <a:srgbClr val="000000"/>
                </a:solidFill>
                <a:latin typeface="Arial"/>
                <a:ea typeface="Arial"/>
                <a:cs typeface="Arial"/>
                <a:sym typeface="Arial"/>
              </a:rPr>
              <a:t>, </a:t>
            </a:r>
            <a:r>
              <a:rPr lang="en" sz="1150">
                <a:solidFill>
                  <a:srgbClr val="212529"/>
                </a:solidFill>
                <a:highlight>
                  <a:srgbClr val="FFFFFF"/>
                </a:highlight>
                <a:latin typeface="Nunito"/>
                <a:ea typeface="Nunito"/>
                <a:cs typeface="Nunito"/>
                <a:sym typeface="Nunito"/>
              </a:rPr>
              <a:t>stands for Depth First Search.</a:t>
            </a:r>
            <a:endParaRPr sz="1150">
              <a:solidFill>
                <a:srgbClr val="21252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150">
              <a:solidFill>
                <a:srgbClr val="212529"/>
              </a:solidFill>
              <a:highlight>
                <a:srgbClr val="FFFFFF"/>
              </a:highlight>
              <a:latin typeface="Nunito"/>
              <a:ea typeface="Nunito"/>
              <a:cs typeface="Nunito"/>
              <a:sym typeface="Nunito"/>
            </a:endParaRPr>
          </a:p>
          <a:p>
            <a:pPr indent="0" lvl="0" marL="0" rtl="0" algn="l">
              <a:spcBef>
                <a:spcPts val="0"/>
              </a:spcBef>
              <a:spcAft>
                <a:spcPts val="0"/>
              </a:spcAft>
              <a:buNone/>
            </a:pPr>
            <a:r>
              <a:rPr b="1" lang="en" sz="1020">
                <a:solidFill>
                  <a:srgbClr val="212529"/>
                </a:solidFill>
                <a:highlight>
                  <a:srgbClr val="FFFFFF"/>
                </a:highlight>
                <a:latin typeface="Nunito"/>
                <a:ea typeface="Nunito"/>
                <a:cs typeface="Nunito"/>
                <a:sym typeface="Nunito"/>
              </a:rPr>
              <a:t>Real world applications of Maza problem:</a:t>
            </a:r>
            <a:endParaRPr b="1" sz="1020">
              <a:solidFill>
                <a:srgbClr val="212529"/>
              </a:solidFill>
              <a:highlight>
                <a:srgbClr val="FFFFFF"/>
              </a:highlight>
              <a:latin typeface="Nunito"/>
              <a:ea typeface="Nunito"/>
              <a:cs typeface="Nunito"/>
              <a:sym typeface="Nunito"/>
            </a:endParaRPr>
          </a:p>
          <a:p>
            <a:pPr indent="0" lvl="0" marL="0" rtl="0" algn="l">
              <a:spcBef>
                <a:spcPts val="0"/>
              </a:spcBef>
              <a:spcAft>
                <a:spcPts val="0"/>
              </a:spcAft>
              <a:buNone/>
            </a:pPr>
            <a:r>
              <a:rPr lang="en" sz="1050">
                <a:solidFill>
                  <a:srgbClr val="333333"/>
                </a:solidFill>
                <a:highlight>
                  <a:srgbClr val="FFFFFF"/>
                </a:highlight>
                <a:latin typeface="Roboto"/>
                <a:ea typeface="Roboto"/>
                <a:cs typeface="Roboto"/>
                <a:sym typeface="Roboto"/>
              </a:rPr>
              <a:t>Applications of maze solving systems include </a:t>
            </a:r>
            <a:r>
              <a:rPr lang="en" sz="1050">
                <a:solidFill>
                  <a:schemeClr val="accent3"/>
                </a:solidFill>
                <a:highlight>
                  <a:srgbClr val="FFFFFF"/>
                </a:highlight>
                <a:latin typeface="Roboto"/>
                <a:ea typeface="Roboto"/>
                <a:cs typeface="Roboto"/>
                <a:sym typeface="Roboto"/>
              </a:rPr>
              <a:t>intelligent traffic control </a:t>
            </a:r>
            <a:r>
              <a:rPr lang="en" sz="1050">
                <a:solidFill>
                  <a:srgbClr val="333333"/>
                </a:solidFill>
                <a:highlight>
                  <a:srgbClr val="FFFFFF"/>
                </a:highlight>
                <a:latin typeface="Roboto"/>
                <a:ea typeface="Roboto"/>
                <a:cs typeface="Roboto"/>
                <a:sym typeface="Roboto"/>
              </a:rPr>
              <a:t>that helps ambulances, </a:t>
            </a:r>
            <a:r>
              <a:rPr lang="en" sz="1050">
                <a:solidFill>
                  <a:schemeClr val="accent3"/>
                </a:solidFill>
                <a:highlight>
                  <a:srgbClr val="FFFFFF"/>
                </a:highlight>
                <a:latin typeface="Roboto"/>
                <a:ea typeface="Roboto"/>
                <a:cs typeface="Roboto"/>
                <a:sym typeface="Roboto"/>
              </a:rPr>
              <a:t>cleaning robots</a:t>
            </a:r>
            <a:r>
              <a:rPr lang="en" sz="1050">
                <a:solidFill>
                  <a:srgbClr val="333333"/>
                </a:solidFill>
                <a:highlight>
                  <a:srgbClr val="FFFFFF"/>
                </a:highlight>
                <a:latin typeface="Roboto"/>
                <a:ea typeface="Roboto"/>
                <a:cs typeface="Roboto"/>
                <a:sym typeface="Roboto"/>
              </a:rPr>
              <a:t>, </a:t>
            </a:r>
            <a:r>
              <a:rPr lang="en" sz="1050">
                <a:solidFill>
                  <a:schemeClr val="dk1"/>
                </a:solidFill>
                <a:highlight>
                  <a:srgbClr val="FFFFFF"/>
                </a:highlight>
                <a:latin typeface="Roboto"/>
                <a:ea typeface="Roboto"/>
                <a:cs typeface="Roboto"/>
                <a:sym typeface="Roboto"/>
              </a:rPr>
              <a:t>self driving cars</a:t>
            </a:r>
            <a:r>
              <a:rPr lang="en" sz="1050">
                <a:solidFill>
                  <a:srgbClr val="333333"/>
                </a:solidFill>
                <a:highlight>
                  <a:srgbClr val="FFFFFF"/>
                </a:highlight>
                <a:latin typeface="Roboto"/>
                <a:ea typeface="Roboto"/>
                <a:cs typeface="Roboto"/>
                <a:sym typeface="Roboto"/>
              </a:rPr>
              <a:t>, </a:t>
            </a:r>
            <a:r>
              <a:rPr lang="en" sz="1050">
                <a:solidFill>
                  <a:schemeClr val="dk1"/>
                </a:solidFill>
                <a:highlight>
                  <a:srgbClr val="FFFFFF"/>
                </a:highlight>
                <a:latin typeface="Roboto"/>
                <a:ea typeface="Roboto"/>
                <a:cs typeface="Roboto"/>
                <a:sym typeface="Roboto"/>
              </a:rPr>
              <a:t>fire fighters</a:t>
            </a:r>
            <a:r>
              <a:rPr lang="en" sz="1050">
                <a:solidFill>
                  <a:srgbClr val="333333"/>
                </a:solidFill>
                <a:highlight>
                  <a:srgbClr val="FFFFFF"/>
                </a:highlight>
                <a:latin typeface="Roboto"/>
                <a:ea typeface="Roboto"/>
                <a:cs typeface="Roboto"/>
                <a:sym typeface="Roboto"/>
              </a:rPr>
              <a:t>, or </a:t>
            </a:r>
            <a:r>
              <a:rPr lang="en" sz="1050">
                <a:solidFill>
                  <a:schemeClr val="dk1"/>
                </a:solidFill>
                <a:highlight>
                  <a:srgbClr val="FFFFFF"/>
                </a:highlight>
                <a:latin typeface="Roboto"/>
                <a:ea typeface="Roboto"/>
                <a:cs typeface="Roboto"/>
                <a:sym typeface="Roboto"/>
              </a:rPr>
              <a:t>rescuing robots</a:t>
            </a:r>
            <a:r>
              <a:rPr lang="en" sz="1050">
                <a:solidFill>
                  <a:srgbClr val="333333"/>
                </a:solidFill>
                <a:highlight>
                  <a:srgbClr val="FFFFFF"/>
                </a:highlight>
                <a:latin typeface="Roboto"/>
                <a:ea typeface="Roboto"/>
                <a:cs typeface="Roboto"/>
                <a:sym typeface="Roboto"/>
              </a:rPr>
              <a:t> to find their shortest path to their destination.</a:t>
            </a:r>
            <a:endParaRPr sz="1150">
              <a:solidFill>
                <a:srgbClr val="21252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endParaRPr/>
          </a:p>
        </p:txBody>
      </p:sp>
      <p:sp>
        <p:nvSpPr>
          <p:cNvPr id="105" name="Google Shape;105;p16"/>
          <p:cNvSpPr txBox="1"/>
          <p:nvPr>
            <p:ph idx="1" type="body"/>
          </p:nvPr>
        </p:nvSpPr>
        <p:spPr>
          <a:xfrm>
            <a:off x="729450" y="1853850"/>
            <a:ext cx="8277000" cy="3169500"/>
          </a:xfrm>
          <a:prstGeom prst="rect">
            <a:avLst/>
          </a:prstGeom>
        </p:spPr>
        <p:txBody>
          <a:bodyPr anchorCtr="0" anchor="t" bIns="91425" lIns="91425" spcFirstLastPara="1" rIns="91425" wrap="square" tIns="91425">
            <a:normAutofit fontScale="47500" lnSpcReduction="10000"/>
          </a:bodyPr>
          <a:lstStyle/>
          <a:p>
            <a:pPr indent="-269072" lvl="0" marL="457200" rtl="0" algn="l">
              <a:spcBef>
                <a:spcPts val="0"/>
              </a:spcBef>
              <a:spcAft>
                <a:spcPts val="0"/>
              </a:spcAft>
              <a:buClr>
                <a:srgbClr val="000000"/>
              </a:buClr>
              <a:buSzPct val="100000"/>
              <a:buFont typeface="Arial"/>
              <a:buChar char="●"/>
            </a:pPr>
            <a:r>
              <a:rPr lang="en" sz="1341">
                <a:solidFill>
                  <a:srgbClr val="000000"/>
                </a:solidFill>
                <a:latin typeface="Arial"/>
                <a:ea typeface="Arial"/>
                <a:cs typeface="Arial"/>
                <a:sym typeface="Arial"/>
              </a:rPr>
              <a:t>Forming a tree to analysis:</a:t>
            </a:r>
            <a:endParaRPr sz="1341">
              <a:solidFill>
                <a:srgbClr val="000000"/>
              </a:solidFill>
              <a:latin typeface="Arial"/>
              <a:ea typeface="Arial"/>
              <a:cs typeface="Arial"/>
              <a:sym typeface="Arial"/>
            </a:endParaRPr>
          </a:p>
          <a:p>
            <a:pPr indent="-269072" lvl="1" marL="914400" rtl="0" algn="l">
              <a:spcBef>
                <a:spcPts val="0"/>
              </a:spcBef>
              <a:spcAft>
                <a:spcPts val="0"/>
              </a:spcAft>
              <a:buClr>
                <a:srgbClr val="000000"/>
              </a:buClr>
              <a:buSzPct val="100000"/>
              <a:buFont typeface="Arial"/>
              <a:buChar char="○"/>
            </a:pPr>
            <a:r>
              <a:rPr lang="en" sz="1341">
                <a:solidFill>
                  <a:srgbClr val="000000"/>
                </a:solidFill>
                <a:latin typeface="Arial"/>
                <a:ea typeface="Arial"/>
                <a:cs typeface="Arial"/>
                <a:sym typeface="Arial"/>
              </a:rPr>
              <a:t>The root node of the tree represents the starting position. Four different routes are possible from each position i.e. left, right, up or down. These four options can be represented by 4 branches of each node in the given tree. Thus, the new node reached from the root traversing over the branch represents the new position occupied by the ball after choosing the corresponding direction of travel.</a:t>
            </a:r>
            <a:endParaRPr sz="1341">
              <a:solidFill>
                <a:srgbClr val="000000"/>
              </a:solidFill>
              <a:latin typeface="Arial"/>
              <a:ea typeface="Arial"/>
              <a:cs typeface="Arial"/>
              <a:sym typeface="Arial"/>
            </a:endParaRPr>
          </a:p>
          <a:p>
            <a:pPr indent="0" lvl="0" marL="914400" rtl="0" algn="l">
              <a:spcBef>
                <a:spcPts val="0"/>
              </a:spcBef>
              <a:spcAft>
                <a:spcPts val="0"/>
              </a:spcAft>
              <a:buNone/>
            </a:pPr>
            <a:r>
              <a:t/>
            </a:r>
            <a:endParaRPr sz="1341">
              <a:solidFill>
                <a:srgbClr val="000000"/>
              </a:solidFill>
              <a:latin typeface="Arial"/>
              <a:ea typeface="Arial"/>
              <a:cs typeface="Arial"/>
              <a:sym typeface="Arial"/>
            </a:endParaRPr>
          </a:p>
          <a:p>
            <a:pPr indent="-269072" lvl="1" marL="914400" rtl="0" algn="l">
              <a:spcBef>
                <a:spcPts val="0"/>
              </a:spcBef>
              <a:spcAft>
                <a:spcPts val="0"/>
              </a:spcAft>
              <a:buClr>
                <a:srgbClr val="000000"/>
              </a:buClr>
              <a:buSzPct val="100000"/>
              <a:buFont typeface="Arial"/>
              <a:buChar char="○"/>
            </a:pPr>
            <a:r>
              <a:rPr lang="en" sz="1341">
                <a:solidFill>
                  <a:srgbClr val="000000"/>
                </a:solidFill>
                <a:latin typeface="Arial"/>
                <a:ea typeface="Arial"/>
                <a:cs typeface="Arial"/>
                <a:sym typeface="Arial"/>
              </a:rPr>
              <a:t>In order to do this traversal, one of the simplest schemes is to undergo depth first search. In this case, we choose one path at a time and try to go as deep as possible into the levels of the tree before going for the next path. In order to implement this, we make use of a recursive function dfs(maze, start, destination, visited). This function takes the given </a:t>
            </a:r>
            <a:r>
              <a:rPr i="1" lang="en" sz="1341">
                <a:solidFill>
                  <a:srgbClr val="000000"/>
                </a:solidFill>
                <a:latin typeface="Arial"/>
                <a:ea typeface="Arial"/>
                <a:cs typeface="Arial"/>
                <a:sym typeface="Arial"/>
              </a:rPr>
              <a:t>maze</a:t>
            </a:r>
            <a:r>
              <a:rPr lang="en" sz="1341">
                <a:solidFill>
                  <a:srgbClr val="000000"/>
                </a:solidFill>
                <a:latin typeface="Arial"/>
                <a:ea typeface="Arial"/>
                <a:cs typeface="Arial"/>
                <a:sym typeface="Arial"/>
              </a:rPr>
              <a:t> array, the </a:t>
            </a:r>
            <a:r>
              <a:rPr i="1" lang="en" sz="1341">
                <a:solidFill>
                  <a:srgbClr val="000000"/>
                </a:solidFill>
                <a:latin typeface="Arial"/>
                <a:ea typeface="Arial"/>
                <a:cs typeface="Arial"/>
                <a:sym typeface="Arial"/>
              </a:rPr>
              <a:t>start</a:t>
            </a:r>
            <a:r>
              <a:rPr lang="en" sz="1341">
                <a:solidFill>
                  <a:srgbClr val="000000"/>
                </a:solidFill>
                <a:latin typeface="Arial"/>
                <a:ea typeface="Arial"/>
                <a:cs typeface="Arial"/>
                <a:sym typeface="Arial"/>
              </a:rPr>
              <a:t> position and the </a:t>
            </a:r>
            <a:r>
              <a:rPr i="1" lang="en" sz="1341">
                <a:solidFill>
                  <a:srgbClr val="000000"/>
                </a:solidFill>
                <a:latin typeface="Arial"/>
                <a:ea typeface="Arial"/>
                <a:cs typeface="Arial"/>
                <a:sym typeface="Arial"/>
              </a:rPr>
              <a:t>destination</a:t>
            </a:r>
            <a:r>
              <a:rPr lang="en" sz="1341">
                <a:solidFill>
                  <a:srgbClr val="000000"/>
                </a:solidFill>
                <a:latin typeface="Arial"/>
                <a:ea typeface="Arial"/>
                <a:cs typeface="Arial"/>
                <a:sym typeface="Arial"/>
              </a:rPr>
              <a:t> position as its arguments along with a</a:t>
            </a:r>
            <a:endParaRPr sz="1341">
              <a:solidFill>
                <a:srgbClr val="000000"/>
              </a:solidFill>
              <a:latin typeface="Arial"/>
              <a:ea typeface="Arial"/>
              <a:cs typeface="Arial"/>
              <a:sym typeface="Arial"/>
            </a:endParaRPr>
          </a:p>
          <a:p>
            <a:pPr indent="0" lvl="0" marL="914400" rtl="0" algn="l">
              <a:spcBef>
                <a:spcPts val="0"/>
              </a:spcBef>
              <a:spcAft>
                <a:spcPts val="0"/>
              </a:spcAft>
              <a:buNone/>
            </a:pPr>
            <a:r>
              <a:t/>
            </a:r>
            <a:endParaRPr sz="1341">
              <a:solidFill>
                <a:srgbClr val="000000"/>
              </a:solidFill>
              <a:latin typeface="Arial"/>
              <a:ea typeface="Arial"/>
              <a:cs typeface="Arial"/>
              <a:sym typeface="Arial"/>
            </a:endParaRPr>
          </a:p>
          <a:p>
            <a:pPr indent="-269072" lvl="1" marL="914400" rtl="0" algn="l">
              <a:spcBef>
                <a:spcPts val="0"/>
              </a:spcBef>
              <a:spcAft>
                <a:spcPts val="0"/>
              </a:spcAft>
              <a:buClr>
                <a:srgbClr val="000000"/>
              </a:buClr>
              <a:buSzPct val="100000"/>
              <a:buFont typeface="Arial"/>
              <a:buChar char="○"/>
            </a:pPr>
            <a:r>
              <a:rPr i="1" lang="en" sz="1341">
                <a:solidFill>
                  <a:srgbClr val="000000"/>
                </a:solidFill>
                <a:latin typeface="Arial"/>
                <a:ea typeface="Arial"/>
                <a:cs typeface="Arial"/>
                <a:sym typeface="Arial"/>
              </a:rPr>
              <a:t>visited</a:t>
            </a:r>
            <a:r>
              <a:rPr lang="en" sz="1341">
                <a:solidFill>
                  <a:srgbClr val="000000"/>
                </a:solidFill>
                <a:latin typeface="Arial"/>
                <a:ea typeface="Arial"/>
                <a:cs typeface="Arial"/>
                <a:sym typeface="Arial"/>
              </a:rPr>
              <a:t> array. </a:t>
            </a:r>
            <a:r>
              <a:rPr i="1" lang="en" sz="1341">
                <a:solidFill>
                  <a:srgbClr val="000000"/>
                </a:solidFill>
                <a:latin typeface="Arial"/>
                <a:ea typeface="Arial"/>
                <a:cs typeface="Arial"/>
                <a:sym typeface="Arial"/>
              </a:rPr>
              <a:t>visited</a:t>
            </a:r>
            <a:r>
              <a:rPr lang="en" sz="1341">
                <a:solidFill>
                  <a:srgbClr val="000000"/>
                </a:solidFill>
                <a:latin typeface="Arial"/>
                <a:ea typeface="Arial"/>
                <a:cs typeface="Arial"/>
                <a:sym typeface="Arial"/>
              </a:rPr>
              <a:t> array is a 2D boolean array of the same size as that of </a:t>
            </a:r>
            <a:r>
              <a:rPr i="1" lang="en" sz="1341">
                <a:solidFill>
                  <a:srgbClr val="000000"/>
                </a:solidFill>
                <a:latin typeface="Arial"/>
                <a:ea typeface="Arial"/>
                <a:cs typeface="Arial"/>
                <a:sym typeface="Arial"/>
              </a:rPr>
              <a:t>maze</a:t>
            </a:r>
            <a:r>
              <a:rPr lang="en" sz="1341">
                <a:solidFill>
                  <a:srgbClr val="000000"/>
                </a:solidFill>
                <a:latin typeface="Arial"/>
                <a:ea typeface="Arial"/>
                <a:cs typeface="Arial"/>
                <a:sym typeface="Arial"/>
              </a:rPr>
              <a:t>.</a:t>
            </a:r>
            <a:endParaRPr sz="1341">
              <a:solidFill>
                <a:srgbClr val="000000"/>
              </a:solidFill>
              <a:latin typeface="Arial"/>
              <a:ea typeface="Arial"/>
              <a:cs typeface="Arial"/>
              <a:sym typeface="Arial"/>
            </a:endParaRPr>
          </a:p>
          <a:p>
            <a:pPr indent="0" lvl="0" marL="914400" rtl="0" algn="l">
              <a:spcBef>
                <a:spcPts val="0"/>
              </a:spcBef>
              <a:spcAft>
                <a:spcPts val="0"/>
              </a:spcAft>
              <a:buNone/>
            </a:pPr>
            <a:r>
              <a:t/>
            </a:r>
            <a:endParaRPr sz="1341">
              <a:solidFill>
                <a:srgbClr val="000000"/>
              </a:solidFill>
              <a:latin typeface="Arial"/>
              <a:ea typeface="Arial"/>
              <a:cs typeface="Arial"/>
              <a:sym typeface="Arial"/>
            </a:endParaRPr>
          </a:p>
          <a:p>
            <a:pPr indent="-269072" lvl="1" marL="914400" rtl="0" algn="l">
              <a:spcBef>
                <a:spcPts val="0"/>
              </a:spcBef>
              <a:spcAft>
                <a:spcPts val="0"/>
              </a:spcAft>
              <a:buClr>
                <a:srgbClr val="000000"/>
              </a:buClr>
              <a:buSzPct val="100000"/>
              <a:buFont typeface="Arial"/>
              <a:buChar char="○"/>
            </a:pPr>
            <a:r>
              <a:rPr lang="en" sz="1341">
                <a:solidFill>
                  <a:srgbClr val="000000"/>
                </a:solidFill>
                <a:latin typeface="Arial"/>
                <a:ea typeface="Arial"/>
                <a:cs typeface="Arial"/>
                <a:sym typeface="Arial"/>
              </a:rPr>
              <a:t>A True value at visited[i][j] represents that the current position has already been reached earlier during the path traversal. We make use of this array so as to keep track of the same paths being repeated over and over. We mark a True at the current position in the </a:t>
            </a:r>
            <a:r>
              <a:rPr i="1" lang="en" sz="1341">
                <a:solidFill>
                  <a:srgbClr val="000000"/>
                </a:solidFill>
                <a:latin typeface="Arial"/>
                <a:ea typeface="Arial"/>
                <a:cs typeface="Arial"/>
                <a:sym typeface="Arial"/>
              </a:rPr>
              <a:t>visited</a:t>
            </a:r>
            <a:r>
              <a:rPr lang="en" sz="1341">
                <a:solidFill>
                  <a:srgbClr val="000000"/>
                </a:solidFill>
                <a:latin typeface="Arial"/>
                <a:ea typeface="Arial"/>
                <a:cs typeface="Arial"/>
                <a:sym typeface="Arial"/>
              </a:rPr>
              <a:t> array once we reach that particular position in the </a:t>
            </a:r>
            <a:r>
              <a:rPr i="1" lang="en" sz="1341">
                <a:solidFill>
                  <a:srgbClr val="000000"/>
                </a:solidFill>
                <a:latin typeface="Arial"/>
                <a:ea typeface="Arial"/>
                <a:cs typeface="Arial"/>
                <a:sym typeface="Arial"/>
              </a:rPr>
              <a:t>maze</a:t>
            </a:r>
            <a:r>
              <a:rPr lang="en" sz="1341">
                <a:solidFill>
                  <a:srgbClr val="000000"/>
                </a:solidFill>
                <a:latin typeface="Arial"/>
                <a:ea typeface="Arial"/>
                <a:cs typeface="Arial"/>
                <a:sym typeface="Arial"/>
              </a:rPr>
              <a:t>.</a:t>
            </a:r>
            <a:endParaRPr sz="1341">
              <a:solidFill>
                <a:srgbClr val="000000"/>
              </a:solidFill>
              <a:latin typeface="Arial"/>
              <a:ea typeface="Arial"/>
              <a:cs typeface="Arial"/>
              <a:sym typeface="Arial"/>
            </a:endParaRPr>
          </a:p>
          <a:p>
            <a:pPr indent="0" lvl="0" marL="914400" rtl="0" algn="l">
              <a:spcBef>
                <a:spcPts val="0"/>
              </a:spcBef>
              <a:spcAft>
                <a:spcPts val="0"/>
              </a:spcAft>
              <a:buNone/>
            </a:pPr>
            <a:r>
              <a:t/>
            </a:r>
            <a:endParaRPr sz="1341">
              <a:solidFill>
                <a:srgbClr val="000000"/>
              </a:solidFill>
              <a:latin typeface="Arial"/>
              <a:ea typeface="Arial"/>
              <a:cs typeface="Arial"/>
              <a:sym typeface="Arial"/>
            </a:endParaRPr>
          </a:p>
          <a:p>
            <a:pPr indent="-269072" lvl="1" marL="914400" rtl="0" algn="l">
              <a:spcBef>
                <a:spcPts val="0"/>
              </a:spcBef>
              <a:spcAft>
                <a:spcPts val="0"/>
              </a:spcAft>
              <a:buClr>
                <a:srgbClr val="000000"/>
              </a:buClr>
              <a:buSzPct val="100000"/>
              <a:buFont typeface="Arial"/>
              <a:buChar char="○"/>
            </a:pPr>
            <a:r>
              <a:rPr lang="en" sz="1341">
                <a:solidFill>
                  <a:srgbClr val="000000"/>
                </a:solidFill>
                <a:latin typeface="Arial"/>
                <a:ea typeface="Arial"/>
                <a:cs typeface="Arial"/>
                <a:sym typeface="Arial"/>
              </a:rPr>
              <a:t>From every </a:t>
            </a:r>
            <a:r>
              <a:rPr i="1" lang="en" sz="1341">
                <a:solidFill>
                  <a:srgbClr val="000000"/>
                </a:solidFill>
                <a:latin typeface="Arial"/>
                <a:ea typeface="Arial"/>
                <a:cs typeface="Arial"/>
                <a:sym typeface="Arial"/>
              </a:rPr>
              <a:t>start</a:t>
            </a:r>
            <a:r>
              <a:rPr lang="en" sz="1341">
                <a:solidFill>
                  <a:srgbClr val="000000"/>
                </a:solidFill>
                <a:latin typeface="Arial"/>
                <a:ea typeface="Arial"/>
                <a:cs typeface="Arial"/>
                <a:sym typeface="Arial"/>
              </a:rPr>
              <a:t> position, we can move continuously in either left, right, upward or downward direction till we reach the boundary or a wall. Thus, from the </a:t>
            </a:r>
            <a:r>
              <a:rPr i="1" lang="en" sz="1341">
                <a:solidFill>
                  <a:srgbClr val="000000"/>
                </a:solidFill>
                <a:latin typeface="Arial"/>
                <a:ea typeface="Arial"/>
                <a:cs typeface="Arial"/>
                <a:sym typeface="Arial"/>
              </a:rPr>
              <a:t>start</a:t>
            </a:r>
            <a:r>
              <a:rPr lang="en" sz="1341">
                <a:solidFill>
                  <a:srgbClr val="000000"/>
                </a:solidFill>
                <a:latin typeface="Arial"/>
                <a:ea typeface="Arial"/>
                <a:cs typeface="Arial"/>
                <a:sym typeface="Arial"/>
              </a:rPr>
              <a:t> position, we determine all the end points which can be reached by choosing the four directions. For each of the cases, the new endpoint will now act as the new start point for the traversals. The destination, obviously remains unchanged. Thus, now we call the same function four times for the four directions, each time with a new start point obtained previously.</a:t>
            </a:r>
            <a:endParaRPr sz="1341">
              <a:solidFill>
                <a:srgbClr val="000000"/>
              </a:solidFill>
              <a:latin typeface="Arial"/>
              <a:ea typeface="Arial"/>
              <a:cs typeface="Arial"/>
              <a:sym typeface="Arial"/>
            </a:endParaRPr>
          </a:p>
          <a:p>
            <a:pPr indent="0" lvl="0" marL="914400" rtl="0" algn="l">
              <a:spcBef>
                <a:spcPts val="0"/>
              </a:spcBef>
              <a:spcAft>
                <a:spcPts val="0"/>
              </a:spcAft>
              <a:buNone/>
            </a:pPr>
            <a:r>
              <a:t/>
            </a:r>
            <a:endParaRPr sz="1341">
              <a:solidFill>
                <a:srgbClr val="000000"/>
              </a:solidFill>
              <a:latin typeface="Arial"/>
              <a:ea typeface="Arial"/>
              <a:cs typeface="Arial"/>
              <a:sym typeface="Arial"/>
            </a:endParaRPr>
          </a:p>
          <a:p>
            <a:pPr indent="-269072" lvl="1" marL="914400" rtl="0" algn="l">
              <a:spcBef>
                <a:spcPts val="0"/>
              </a:spcBef>
              <a:spcAft>
                <a:spcPts val="0"/>
              </a:spcAft>
              <a:buClr>
                <a:srgbClr val="000000"/>
              </a:buClr>
              <a:buSzPct val="100000"/>
              <a:buFont typeface="Arial"/>
              <a:buChar char="○"/>
            </a:pPr>
            <a:r>
              <a:rPr lang="en" sz="1341">
                <a:solidFill>
                  <a:srgbClr val="000000"/>
                </a:solidFill>
                <a:latin typeface="Arial"/>
                <a:ea typeface="Arial"/>
                <a:cs typeface="Arial"/>
                <a:sym typeface="Arial"/>
              </a:rPr>
              <a:t>If any of the function call returns a True value, it means we can reach the destination.</a:t>
            </a:r>
            <a:endParaRPr sz="1341">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p:txBody>
      </p:sp>
      <p:pic>
        <p:nvPicPr>
          <p:cNvPr id="106" name="Google Shape;106;p16"/>
          <p:cNvPicPr preferRelativeResize="0"/>
          <p:nvPr/>
        </p:nvPicPr>
        <p:blipFill>
          <a:blip r:embed="rId3">
            <a:alphaModFix/>
          </a:blip>
          <a:stretch>
            <a:fillRect/>
          </a:stretch>
        </p:blipFill>
        <p:spPr>
          <a:xfrm>
            <a:off x="5065700" y="3569225"/>
            <a:ext cx="3629425" cy="1574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8750"/>
              <a:buNone/>
            </a:pPr>
            <a:r>
              <a:rPr lang="en" sz="1440"/>
              <a:t>Solution1: Depth First Traversal (</a:t>
            </a:r>
            <a:r>
              <a:rPr lang="en" sz="1440">
                <a:solidFill>
                  <a:schemeClr val="dk1"/>
                </a:solidFill>
              </a:rPr>
              <a:t>TREE</a:t>
            </a:r>
            <a:r>
              <a:rPr lang="en" sz="1440"/>
              <a:t>)</a:t>
            </a:r>
            <a:endParaRPr sz="1440"/>
          </a:p>
          <a:p>
            <a:pPr indent="0" lvl="0" marL="0" rtl="0" algn="l">
              <a:spcBef>
                <a:spcPts val="0"/>
              </a:spcBef>
              <a:spcAft>
                <a:spcPts val="0"/>
              </a:spcAft>
              <a:buSzPct val="53804"/>
              <a:buNone/>
            </a:pPr>
            <a:r>
              <a:t/>
            </a:r>
            <a:endParaRPr sz="1840"/>
          </a:p>
        </p:txBody>
      </p:sp>
      <p:pic>
        <p:nvPicPr>
          <p:cNvPr id="112" name="Google Shape;112;p17"/>
          <p:cNvPicPr preferRelativeResize="0"/>
          <p:nvPr/>
        </p:nvPicPr>
        <p:blipFill>
          <a:blip r:embed="rId3">
            <a:alphaModFix/>
          </a:blip>
          <a:stretch>
            <a:fillRect/>
          </a:stretch>
        </p:blipFill>
        <p:spPr>
          <a:xfrm>
            <a:off x="729450" y="2226750"/>
            <a:ext cx="2113225" cy="2113225"/>
          </a:xfrm>
          <a:prstGeom prst="rect">
            <a:avLst/>
          </a:prstGeom>
          <a:noFill/>
          <a:ln>
            <a:noFill/>
          </a:ln>
        </p:spPr>
      </p:pic>
      <p:pic>
        <p:nvPicPr>
          <p:cNvPr id="113" name="Google Shape;113;p17"/>
          <p:cNvPicPr preferRelativeResize="0"/>
          <p:nvPr/>
        </p:nvPicPr>
        <p:blipFill>
          <a:blip r:embed="rId4">
            <a:alphaModFix/>
          </a:blip>
          <a:stretch>
            <a:fillRect/>
          </a:stretch>
        </p:blipFill>
        <p:spPr>
          <a:xfrm>
            <a:off x="2888700" y="2259500"/>
            <a:ext cx="2053432" cy="2047725"/>
          </a:xfrm>
          <a:prstGeom prst="rect">
            <a:avLst/>
          </a:prstGeom>
          <a:noFill/>
          <a:ln>
            <a:noFill/>
          </a:ln>
        </p:spPr>
      </p:pic>
      <p:pic>
        <p:nvPicPr>
          <p:cNvPr id="114" name="Google Shape;114;p17"/>
          <p:cNvPicPr preferRelativeResize="0"/>
          <p:nvPr/>
        </p:nvPicPr>
        <p:blipFill>
          <a:blip r:embed="rId5">
            <a:alphaModFix/>
          </a:blip>
          <a:stretch>
            <a:fillRect/>
          </a:stretch>
        </p:blipFill>
        <p:spPr>
          <a:xfrm>
            <a:off x="4988147" y="2464397"/>
            <a:ext cx="1961250" cy="1842825"/>
          </a:xfrm>
          <a:prstGeom prst="rect">
            <a:avLst/>
          </a:prstGeom>
          <a:noFill/>
          <a:ln>
            <a:noFill/>
          </a:ln>
        </p:spPr>
      </p:pic>
      <p:pic>
        <p:nvPicPr>
          <p:cNvPr id="115" name="Google Shape;115;p17"/>
          <p:cNvPicPr preferRelativeResize="0"/>
          <p:nvPr/>
        </p:nvPicPr>
        <p:blipFill>
          <a:blip r:embed="rId6">
            <a:alphaModFix/>
          </a:blip>
          <a:stretch>
            <a:fillRect/>
          </a:stretch>
        </p:blipFill>
        <p:spPr>
          <a:xfrm>
            <a:off x="6850325" y="2446138"/>
            <a:ext cx="1719750" cy="1879350"/>
          </a:xfrm>
          <a:prstGeom prst="rect">
            <a:avLst/>
          </a:prstGeom>
          <a:noFill/>
          <a:ln>
            <a:noFill/>
          </a:ln>
        </p:spPr>
      </p:pic>
      <p:sp>
        <p:nvSpPr>
          <p:cNvPr id="116" name="Google Shape;116;p17"/>
          <p:cNvSpPr txBox="1"/>
          <p:nvPr/>
        </p:nvSpPr>
        <p:spPr>
          <a:xfrm>
            <a:off x="1373350" y="4494975"/>
            <a:ext cx="64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step1</a:t>
            </a:r>
            <a:endParaRPr>
              <a:latin typeface="Lato"/>
              <a:ea typeface="Lato"/>
              <a:cs typeface="Lato"/>
              <a:sym typeface="Lato"/>
            </a:endParaRPr>
          </a:p>
        </p:txBody>
      </p:sp>
      <p:sp>
        <p:nvSpPr>
          <p:cNvPr id="117" name="Google Shape;117;p17"/>
          <p:cNvSpPr txBox="1"/>
          <p:nvPr/>
        </p:nvSpPr>
        <p:spPr>
          <a:xfrm>
            <a:off x="3657900" y="4494975"/>
            <a:ext cx="64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step2</a:t>
            </a:r>
            <a:endParaRPr>
              <a:latin typeface="Lato"/>
              <a:ea typeface="Lato"/>
              <a:cs typeface="Lato"/>
              <a:sym typeface="Lato"/>
            </a:endParaRPr>
          </a:p>
        </p:txBody>
      </p:sp>
      <p:sp>
        <p:nvSpPr>
          <p:cNvPr id="118" name="Google Shape;118;p17"/>
          <p:cNvSpPr txBox="1"/>
          <p:nvPr/>
        </p:nvSpPr>
        <p:spPr>
          <a:xfrm>
            <a:off x="5817500" y="4466500"/>
            <a:ext cx="64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step3</a:t>
            </a:r>
            <a:endParaRPr/>
          </a:p>
        </p:txBody>
      </p:sp>
      <p:sp>
        <p:nvSpPr>
          <p:cNvPr id="119" name="Google Shape;119;p17"/>
          <p:cNvSpPr txBox="1"/>
          <p:nvPr/>
        </p:nvSpPr>
        <p:spPr>
          <a:xfrm>
            <a:off x="7487450" y="4466500"/>
            <a:ext cx="6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step4</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8"/>
          <p:cNvPicPr preferRelativeResize="0"/>
          <p:nvPr/>
        </p:nvPicPr>
        <p:blipFill>
          <a:blip r:embed="rId3">
            <a:alphaModFix/>
          </a:blip>
          <a:stretch>
            <a:fillRect/>
          </a:stretch>
        </p:blipFill>
        <p:spPr>
          <a:xfrm>
            <a:off x="166675" y="467725"/>
            <a:ext cx="2791825" cy="4675774"/>
          </a:xfrm>
          <a:prstGeom prst="rect">
            <a:avLst/>
          </a:prstGeom>
          <a:noFill/>
          <a:ln>
            <a:noFill/>
          </a:ln>
        </p:spPr>
      </p:pic>
      <p:pic>
        <p:nvPicPr>
          <p:cNvPr id="125" name="Google Shape;125;p18"/>
          <p:cNvPicPr preferRelativeResize="0"/>
          <p:nvPr/>
        </p:nvPicPr>
        <p:blipFill>
          <a:blip r:embed="rId4">
            <a:alphaModFix/>
          </a:blip>
          <a:stretch>
            <a:fillRect/>
          </a:stretch>
        </p:blipFill>
        <p:spPr>
          <a:xfrm>
            <a:off x="3120300" y="477128"/>
            <a:ext cx="2791825" cy="4675776"/>
          </a:xfrm>
          <a:prstGeom prst="rect">
            <a:avLst/>
          </a:prstGeom>
          <a:noFill/>
          <a:ln>
            <a:noFill/>
          </a:ln>
        </p:spPr>
      </p:pic>
      <p:pic>
        <p:nvPicPr>
          <p:cNvPr id="126" name="Google Shape;126;p18"/>
          <p:cNvPicPr preferRelativeResize="0"/>
          <p:nvPr/>
        </p:nvPicPr>
        <p:blipFill>
          <a:blip r:embed="rId5">
            <a:alphaModFix/>
          </a:blip>
          <a:stretch>
            <a:fillRect/>
          </a:stretch>
        </p:blipFill>
        <p:spPr>
          <a:xfrm>
            <a:off x="5912125" y="2855050"/>
            <a:ext cx="3231875" cy="10881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9450" y="1318650"/>
            <a:ext cx="7688700" cy="61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8750"/>
              <a:buNone/>
            </a:pPr>
            <a:r>
              <a:rPr lang="en" sz="1440"/>
              <a:t>Solution1: </a:t>
            </a:r>
            <a:r>
              <a:rPr lang="en" sz="1440"/>
              <a:t>Depth First Traversal (</a:t>
            </a:r>
            <a:r>
              <a:rPr lang="en" sz="1440">
                <a:solidFill>
                  <a:schemeClr val="dk1"/>
                </a:solidFill>
              </a:rPr>
              <a:t>MATRIX</a:t>
            </a:r>
            <a:r>
              <a:rPr lang="en" sz="1440"/>
              <a:t>)</a:t>
            </a:r>
            <a:endParaRPr sz="1440"/>
          </a:p>
          <a:p>
            <a:pPr indent="0" lvl="0" marL="0" rtl="0" algn="l">
              <a:lnSpc>
                <a:spcPct val="115000"/>
              </a:lnSpc>
              <a:spcBef>
                <a:spcPts val="0"/>
              </a:spcBef>
              <a:spcAft>
                <a:spcPts val="0"/>
              </a:spcAft>
              <a:buNone/>
            </a:pPr>
            <a:r>
              <a:rPr lang="en" sz="1000">
                <a:solidFill>
                  <a:srgbClr val="4A86E8"/>
                </a:solidFill>
                <a:latin typeface="Arial"/>
                <a:ea typeface="Arial"/>
                <a:cs typeface="Arial"/>
                <a:sym typeface="Arial"/>
              </a:rPr>
              <a:t>The ball can go through the empty spaces by rolling right, left, up, down, but it won't stop rolling until hitting a wall. When the ball stops, it could choose the next direction.</a:t>
            </a:r>
            <a:endParaRPr sz="1000">
              <a:solidFill>
                <a:srgbClr val="4A86E8"/>
              </a:solidFill>
              <a:latin typeface="Arial"/>
              <a:ea typeface="Arial"/>
              <a:cs typeface="Arial"/>
              <a:sym typeface="Arial"/>
            </a:endParaRPr>
          </a:p>
          <a:p>
            <a:pPr indent="0" lvl="0" marL="0" rtl="0" algn="l">
              <a:spcBef>
                <a:spcPts val="0"/>
              </a:spcBef>
              <a:spcAft>
                <a:spcPts val="0"/>
              </a:spcAft>
              <a:buSzPct val="68750"/>
              <a:buNone/>
            </a:pPr>
            <a:r>
              <a:t/>
            </a:r>
            <a:endParaRPr sz="1440"/>
          </a:p>
        </p:txBody>
      </p:sp>
      <p:sp>
        <p:nvSpPr>
          <p:cNvPr id="132" name="Google Shape;132;p19"/>
          <p:cNvSpPr txBox="1"/>
          <p:nvPr/>
        </p:nvSpPr>
        <p:spPr>
          <a:xfrm>
            <a:off x="4542100" y="2171550"/>
            <a:ext cx="22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Stack in each iteration</a:t>
            </a:r>
            <a:endParaRPr>
              <a:latin typeface="Lato"/>
              <a:ea typeface="Lato"/>
              <a:cs typeface="Lato"/>
              <a:sym typeface="Lato"/>
            </a:endParaRPr>
          </a:p>
        </p:txBody>
      </p:sp>
      <p:pic>
        <p:nvPicPr>
          <p:cNvPr id="133" name="Google Shape;133;p19"/>
          <p:cNvPicPr preferRelativeResize="0"/>
          <p:nvPr/>
        </p:nvPicPr>
        <p:blipFill>
          <a:blip r:embed="rId3">
            <a:alphaModFix/>
          </a:blip>
          <a:stretch>
            <a:fillRect/>
          </a:stretch>
        </p:blipFill>
        <p:spPr>
          <a:xfrm>
            <a:off x="729450" y="2078875"/>
            <a:ext cx="2261125" cy="2261100"/>
          </a:xfrm>
          <a:prstGeom prst="rect">
            <a:avLst/>
          </a:prstGeom>
          <a:noFill/>
          <a:ln>
            <a:noFill/>
          </a:ln>
        </p:spPr>
      </p:pic>
      <p:pic>
        <p:nvPicPr>
          <p:cNvPr id="134" name="Google Shape;134;p19"/>
          <p:cNvPicPr preferRelativeResize="0"/>
          <p:nvPr/>
        </p:nvPicPr>
        <p:blipFill>
          <a:blip r:embed="rId4">
            <a:alphaModFix/>
          </a:blip>
          <a:stretch>
            <a:fillRect/>
          </a:stretch>
        </p:blipFill>
        <p:spPr>
          <a:xfrm>
            <a:off x="3096225" y="2571750"/>
            <a:ext cx="5427574" cy="10180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0"/>
          <p:cNvPicPr preferRelativeResize="0"/>
          <p:nvPr/>
        </p:nvPicPr>
        <p:blipFill>
          <a:blip r:embed="rId3">
            <a:alphaModFix/>
          </a:blip>
          <a:stretch>
            <a:fillRect/>
          </a:stretch>
        </p:blipFill>
        <p:spPr>
          <a:xfrm>
            <a:off x="808675" y="592375"/>
            <a:ext cx="2222854" cy="4436325"/>
          </a:xfrm>
          <a:prstGeom prst="rect">
            <a:avLst/>
          </a:prstGeom>
          <a:noFill/>
          <a:ln>
            <a:noFill/>
          </a:ln>
        </p:spPr>
      </p:pic>
      <p:pic>
        <p:nvPicPr>
          <p:cNvPr id="140" name="Google Shape;140;p20"/>
          <p:cNvPicPr preferRelativeResize="0"/>
          <p:nvPr/>
        </p:nvPicPr>
        <p:blipFill>
          <a:blip r:embed="rId4">
            <a:alphaModFix/>
          </a:blip>
          <a:stretch>
            <a:fillRect/>
          </a:stretch>
        </p:blipFill>
        <p:spPr>
          <a:xfrm>
            <a:off x="3181717" y="592375"/>
            <a:ext cx="2219598" cy="4436325"/>
          </a:xfrm>
          <a:prstGeom prst="rect">
            <a:avLst/>
          </a:prstGeom>
          <a:noFill/>
          <a:ln>
            <a:noFill/>
          </a:ln>
        </p:spPr>
      </p:pic>
      <p:pic>
        <p:nvPicPr>
          <p:cNvPr id="141" name="Google Shape;141;p20"/>
          <p:cNvPicPr preferRelativeResize="0"/>
          <p:nvPr/>
        </p:nvPicPr>
        <p:blipFill>
          <a:blip r:embed="rId5">
            <a:alphaModFix/>
          </a:blip>
          <a:stretch>
            <a:fillRect/>
          </a:stretch>
        </p:blipFill>
        <p:spPr>
          <a:xfrm>
            <a:off x="5551504" y="592375"/>
            <a:ext cx="3426171" cy="34582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68750"/>
              <a:buFont typeface="Arial"/>
              <a:buNone/>
            </a:pPr>
            <a:r>
              <a:rPr lang="en" sz="1440"/>
              <a:t>Solution1: Depth First Search(cont..)</a:t>
            </a:r>
            <a:endParaRPr sz="1440"/>
          </a:p>
          <a:p>
            <a:pPr indent="0" lvl="0" marL="0" rtl="0" algn="l">
              <a:lnSpc>
                <a:spcPct val="115000"/>
              </a:lnSpc>
              <a:spcBef>
                <a:spcPts val="0"/>
              </a:spcBef>
              <a:spcAft>
                <a:spcPts val="0"/>
              </a:spcAft>
              <a:buNone/>
            </a:pPr>
            <a:r>
              <a:t/>
            </a:r>
            <a:endParaRPr/>
          </a:p>
        </p:txBody>
      </p:sp>
      <p:sp>
        <p:nvSpPr>
          <p:cNvPr id="147" name="Google Shape;14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We can view the given search space in the form of a </a:t>
            </a:r>
            <a:r>
              <a:rPr lang="en" sz="1100">
                <a:solidFill>
                  <a:srgbClr val="FF0000"/>
                </a:solidFill>
                <a:latin typeface="Arial"/>
                <a:ea typeface="Arial"/>
                <a:cs typeface="Arial"/>
                <a:sym typeface="Arial"/>
              </a:rPr>
              <a:t>tree</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The </a:t>
            </a:r>
            <a:r>
              <a:rPr lang="en">
                <a:solidFill>
                  <a:srgbClr val="FF0000"/>
                </a:solidFill>
                <a:latin typeface="Arial"/>
                <a:ea typeface="Arial"/>
                <a:cs typeface="Arial"/>
                <a:sym typeface="Arial"/>
              </a:rPr>
              <a:t>root node</a:t>
            </a:r>
            <a:r>
              <a:rPr lang="en">
                <a:solidFill>
                  <a:srgbClr val="000000"/>
                </a:solidFill>
                <a:latin typeface="Arial"/>
                <a:ea typeface="Arial"/>
                <a:cs typeface="Arial"/>
                <a:sym typeface="Arial"/>
              </a:rPr>
              <a:t> of the </a:t>
            </a:r>
            <a:r>
              <a:rPr lang="en">
                <a:solidFill>
                  <a:srgbClr val="FF0000"/>
                </a:solidFill>
                <a:latin typeface="Arial"/>
                <a:ea typeface="Arial"/>
                <a:cs typeface="Arial"/>
                <a:sym typeface="Arial"/>
              </a:rPr>
              <a:t>tree</a:t>
            </a:r>
            <a:r>
              <a:rPr lang="en">
                <a:solidFill>
                  <a:srgbClr val="000000"/>
                </a:solidFill>
                <a:latin typeface="Arial"/>
                <a:ea typeface="Arial"/>
                <a:cs typeface="Arial"/>
                <a:sym typeface="Arial"/>
              </a:rPr>
              <a:t> represents the </a:t>
            </a:r>
            <a:r>
              <a:rPr lang="en">
                <a:solidFill>
                  <a:srgbClr val="FF0000"/>
                </a:solidFill>
                <a:latin typeface="Arial"/>
                <a:ea typeface="Arial"/>
                <a:cs typeface="Arial"/>
                <a:sym typeface="Arial"/>
              </a:rPr>
              <a:t>starting position</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FF0000"/>
                </a:solidFill>
                <a:latin typeface="Arial"/>
                <a:ea typeface="Arial"/>
                <a:cs typeface="Arial"/>
                <a:sym typeface="Arial"/>
              </a:rPr>
              <a:t>Four different routes</a:t>
            </a:r>
            <a:r>
              <a:rPr lang="en">
                <a:solidFill>
                  <a:srgbClr val="000000"/>
                </a:solidFill>
                <a:latin typeface="Arial"/>
                <a:ea typeface="Arial"/>
                <a:cs typeface="Arial"/>
                <a:sym typeface="Arial"/>
              </a:rPr>
              <a:t> are possible from each position i.e. </a:t>
            </a:r>
            <a:r>
              <a:rPr lang="en">
                <a:solidFill>
                  <a:srgbClr val="FF0000"/>
                </a:solidFill>
                <a:latin typeface="Arial"/>
                <a:ea typeface="Arial"/>
                <a:cs typeface="Arial"/>
                <a:sym typeface="Arial"/>
              </a:rPr>
              <a:t>right</a:t>
            </a:r>
            <a:r>
              <a:rPr lang="en">
                <a:solidFill>
                  <a:srgbClr val="000000"/>
                </a:solidFill>
                <a:latin typeface="Arial"/>
                <a:ea typeface="Arial"/>
                <a:cs typeface="Arial"/>
                <a:sym typeface="Arial"/>
              </a:rPr>
              <a:t>, </a:t>
            </a:r>
            <a:r>
              <a:rPr lang="en">
                <a:solidFill>
                  <a:srgbClr val="FF0000"/>
                </a:solidFill>
                <a:latin typeface="Arial"/>
                <a:ea typeface="Arial"/>
                <a:cs typeface="Arial"/>
                <a:sym typeface="Arial"/>
              </a:rPr>
              <a:t>left</a:t>
            </a:r>
            <a:r>
              <a:rPr lang="en">
                <a:solidFill>
                  <a:srgbClr val="000000"/>
                </a:solidFill>
                <a:latin typeface="Arial"/>
                <a:ea typeface="Arial"/>
                <a:cs typeface="Arial"/>
                <a:sym typeface="Arial"/>
              </a:rPr>
              <a:t>, </a:t>
            </a:r>
            <a:r>
              <a:rPr lang="en">
                <a:solidFill>
                  <a:srgbClr val="FF0000"/>
                </a:solidFill>
                <a:latin typeface="Arial"/>
                <a:ea typeface="Arial"/>
                <a:cs typeface="Arial"/>
                <a:sym typeface="Arial"/>
              </a:rPr>
              <a:t>up</a:t>
            </a:r>
            <a:r>
              <a:rPr lang="en">
                <a:solidFill>
                  <a:srgbClr val="000000"/>
                </a:solidFill>
                <a:latin typeface="Arial"/>
                <a:ea typeface="Arial"/>
                <a:cs typeface="Arial"/>
                <a:sym typeface="Arial"/>
              </a:rPr>
              <a:t> or </a:t>
            </a:r>
            <a:r>
              <a:rPr lang="en">
                <a:solidFill>
                  <a:srgbClr val="FF0000"/>
                </a:solidFill>
                <a:latin typeface="Arial"/>
                <a:ea typeface="Arial"/>
                <a:cs typeface="Arial"/>
                <a:sym typeface="Arial"/>
              </a:rPr>
              <a:t>down</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These </a:t>
            </a:r>
            <a:r>
              <a:rPr lang="en">
                <a:solidFill>
                  <a:srgbClr val="FF0000"/>
                </a:solidFill>
                <a:latin typeface="Arial"/>
                <a:ea typeface="Arial"/>
                <a:cs typeface="Arial"/>
                <a:sym typeface="Arial"/>
              </a:rPr>
              <a:t>four options</a:t>
            </a:r>
            <a:r>
              <a:rPr lang="en">
                <a:solidFill>
                  <a:srgbClr val="000000"/>
                </a:solidFill>
                <a:latin typeface="Arial"/>
                <a:ea typeface="Arial"/>
                <a:cs typeface="Arial"/>
                <a:sym typeface="Arial"/>
              </a:rPr>
              <a:t> can be represented by </a:t>
            </a:r>
            <a:r>
              <a:rPr lang="en">
                <a:solidFill>
                  <a:srgbClr val="FF0000"/>
                </a:solidFill>
                <a:latin typeface="Arial"/>
                <a:ea typeface="Arial"/>
                <a:cs typeface="Arial"/>
                <a:sym typeface="Arial"/>
              </a:rPr>
              <a:t>4 branches</a:t>
            </a:r>
            <a:r>
              <a:rPr lang="en">
                <a:solidFill>
                  <a:srgbClr val="000000"/>
                </a:solidFill>
                <a:latin typeface="Arial"/>
                <a:ea typeface="Arial"/>
                <a:cs typeface="Arial"/>
                <a:sym typeface="Arial"/>
              </a:rPr>
              <a:t> of </a:t>
            </a:r>
            <a:r>
              <a:rPr lang="en">
                <a:solidFill>
                  <a:srgbClr val="FF0000"/>
                </a:solidFill>
                <a:latin typeface="Arial"/>
                <a:ea typeface="Arial"/>
                <a:cs typeface="Arial"/>
                <a:sym typeface="Arial"/>
              </a:rPr>
              <a:t>each node</a:t>
            </a:r>
            <a:r>
              <a:rPr lang="en">
                <a:solidFill>
                  <a:srgbClr val="000000"/>
                </a:solidFill>
                <a:latin typeface="Arial"/>
                <a:ea typeface="Arial"/>
                <a:cs typeface="Arial"/>
                <a:sym typeface="Arial"/>
              </a:rPr>
              <a:t> in the given </a:t>
            </a:r>
            <a:r>
              <a:rPr lang="en">
                <a:solidFill>
                  <a:srgbClr val="FF0000"/>
                </a:solidFill>
                <a:latin typeface="Arial"/>
                <a:ea typeface="Arial"/>
                <a:cs typeface="Arial"/>
                <a:sym typeface="Arial"/>
              </a:rPr>
              <a:t>tree</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Thus, the </a:t>
            </a:r>
            <a:r>
              <a:rPr lang="en">
                <a:solidFill>
                  <a:srgbClr val="FF0000"/>
                </a:solidFill>
                <a:latin typeface="Arial"/>
                <a:ea typeface="Arial"/>
                <a:cs typeface="Arial"/>
                <a:sym typeface="Arial"/>
              </a:rPr>
              <a:t>new node</a:t>
            </a:r>
            <a:r>
              <a:rPr lang="en">
                <a:solidFill>
                  <a:srgbClr val="000000"/>
                </a:solidFill>
                <a:latin typeface="Arial"/>
                <a:ea typeface="Arial"/>
                <a:cs typeface="Arial"/>
                <a:sym typeface="Arial"/>
              </a:rPr>
              <a:t> reached from the </a:t>
            </a:r>
            <a:r>
              <a:rPr lang="en">
                <a:solidFill>
                  <a:srgbClr val="FF0000"/>
                </a:solidFill>
                <a:latin typeface="Arial"/>
                <a:ea typeface="Arial"/>
                <a:cs typeface="Arial"/>
                <a:sym typeface="Arial"/>
              </a:rPr>
              <a:t>root</a:t>
            </a:r>
            <a:r>
              <a:rPr lang="en">
                <a:solidFill>
                  <a:srgbClr val="000000"/>
                </a:solidFill>
                <a:latin typeface="Arial"/>
                <a:ea typeface="Arial"/>
                <a:cs typeface="Arial"/>
                <a:sym typeface="Arial"/>
              </a:rPr>
              <a:t> traversing over the </a:t>
            </a:r>
            <a:r>
              <a:rPr lang="en">
                <a:solidFill>
                  <a:srgbClr val="FF0000"/>
                </a:solidFill>
                <a:latin typeface="Arial"/>
                <a:ea typeface="Arial"/>
                <a:cs typeface="Arial"/>
                <a:sym typeface="Arial"/>
              </a:rPr>
              <a:t>branch</a:t>
            </a:r>
            <a:r>
              <a:rPr lang="en">
                <a:solidFill>
                  <a:srgbClr val="000000"/>
                </a:solidFill>
                <a:latin typeface="Arial"/>
                <a:ea typeface="Arial"/>
                <a:cs typeface="Arial"/>
                <a:sym typeface="Arial"/>
              </a:rPr>
              <a:t> represents the </a:t>
            </a:r>
            <a:r>
              <a:rPr lang="en">
                <a:solidFill>
                  <a:srgbClr val="FF0000"/>
                </a:solidFill>
                <a:latin typeface="Arial"/>
                <a:ea typeface="Arial"/>
                <a:cs typeface="Arial"/>
                <a:sym typeface="Arial"/>
              </a:rPr>
              <a:t>new position</a:t>
            </a:r>
            <a:r>
              <a:rPr lang="en">
                <a:solidFill>
                  <a:srgbClr val="000000"/>
                </a:solidFill>
                <a:latin typeface="Arial"/>
                <a:ea typeface="Arial"/>
                <a:cs typeface="Arial"/>
                <a:sym typeface="Arial"/>
              </a:rPr>
              <a:t> occupied by the </a:t>
            </a:r>
            <a:r>
              <a:rPr lang="en">
                <a:solidFill>
                  <a:srgbClr val="FF0000"/>
                </a:solidFill>
                <a:latin typeface="Arial"/>
                <a:ea typeface="Arial"/>
                <a:cs typeface="Arial"/>
                <a:sym typeface="Arial"/>
              </a:rPr>
              <a:t>ball</a:t>
            </a:r>
            <a:r>
              <a:rPr lang="en">
                <a:solidFill>
                  <a:srgbClr val="000000"/>
                </a:solidFill>
                <a:latin typeface="Arial"/>
                <a:ea typeface="Arial"/>
                <a:cs typeface="Arial"/>
                <a:sym typeface="Arial"/>
              </a:rPr>
              <a:t> after choosing the corresponding </a:t>
            </a:r>
            <a:r>
              <a:rPr lang="en">
                <a:solidFill>
                  <a:srgbClr val="FF0000"/>
                </a:solidFill>
                <a:latin typeface="Arial"/>
                <a:ea typeface="Arial"/>
                <a:cs typeface="Arial"/>
                <a:sym typeface="Arial"/>
              </a:rPr>
              <a:t>direction</a:t>
            </a:r>
            <a:r>
              <a:rPr lang="en">
                <a:solidFill>
                  <a:srgbClr val="000000"/>
                </a:solidFill>
                <a:latin typeface="Arial"/>
                <a:ea typeface="Arial"/>
                <a:cs typeface="Arial"/>
                <a:sym typeface="Arial"/>
              </a:rPr>
              <a:t> of </a:t>
            </a:r>
            <a:r>
              <a:rPr lang="en">
                <a:solidFill>
                  <a:srgbClr val="FF0000"/>
                </a:solidFill>
                <a:latin typeface="Arial"/>
                <a:ea typeface="Arial"/>
                <a:cs typeface="Arial"/>
                <a:sym typeface="Arial"/>
              </a:rPr>
              <a:t>travel</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